
<file path=[Content_Types].xml><?xml version="1.0" encoding="utf-8"?>
<Types xmlns="http://schemas.openxmlformats.org/package/2006/content-types">
  <Default Extension="xml" ContentType="application/xml"/>
  <Default Extension="wmf" ContentType="image/x-wmf"/>
  <Default Extension="jpeg" ContentType="image/jpeg"/>
  <Default Extension="jpg" ContentType="image/jpeg"/>
  <Default Extension="emf" ContentType="image/x-emf"/>
  <Default Extension="rels" ContentType="application/vnd.openxmlformats-package.relationships+xml"/>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charts/chart1.xml" ContentType="application/vnd.openxmlformats-officedocument.drawingml.chart+xml"/>
  <Override PartName="/ppt/theme/themeOverride1.xml" ContentType="application/vnd.openxmlformats-officedocument.themeOverride+xml"/>
  <Override PartName="/ppt/drawings/drawing1.xml" ContentType="application/vnd.openxmlformats-officedocument.drawingml.chartshapes+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9.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0.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1.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charts/chart2.xml" ContentType="application/vnd.openxmlformats-officedocument.drawingml.chart+xml"/>
  <Override PartName="/ppt/theme/themeOverride2.xml" ContentType="application/vnd.openxmlformats-officedocument.themeOverride+xml"/>
  <Override PartName="/ppt/charts/chart3.xml" ContentType="application/vnd.openxmlformats-officedocument.drawingml.chart+xml"/>
  <Override PartName="/ppt/theme/themeOverride3.xml" ContentType="application/vnd.openxmlformats-officedocument.themeOverr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charts/chart4.xml" ContentType="application/vnd.openxmlformats-officedocument.drawingml.chart+xml"/>
  <Override PartName="/ppt/notesSlides/notesSlide34.xml" ContentType="application/vnd.openxmlformats-officedocument.presentationml.notesSlide+xml"/>
  <Override PartName="/ppt/charts/chart5.xml" ContentType="application/vnd.openxmlformats-officedocument.drawingml.chart+xml"/>
  <Override PartName="/ppt/notesSlides/notesSlide35.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charts/chart6.xml" ContentType="application/vnd.openxmlformats-officedocument.drawingml.chart+xml"/>
  <Override PartName="/ppt/theme/themeOverride4.xml" ContentType="application/vnd.openxmlformats-officedocument.themeOverride+xml"/>
  <Override PartName="/ppt/charts/chart7.xml" ContentType="application/vnd.openxmlformats-officedocument.drawingml.chart+xml"/>
  <Override PartName="/ppt/theme/themeOverride5.xml" ContentType="application/vnd.openxmlformats-officedocument.themeOverride+xml"/>
  <Override PartName="/ppt/notesSlides/notesSlide39.xml" ContentType="application/vnd.openxmlformats-officedocument.presentationml.notesSlide+xml"/>
  <Override PartName="/ppt/charts/chart8.xml" ContentType="application/vnd.openxmlformats-officedocument.drawingml.chart+xml"/>
  <Override PartName="/ppt/theme/themeOverride6.xml" ContentType="application/vnd.openxmlformats-officedocument.themeOverr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3">
  <p:sldMasterIdLst>
    <p:sldMasterId id="2147483648" r:id="rId1"/>
  </p:sldMasterIdLst>
  <p:notesMasterIdLst>
    <p:notesMasterId r:id="rId55"/>
  </p:notesMasterIdLst>
  <p:sldIdLst>
    <p:sldId id="381" r:id="rId2"/>
    <p:sldId id="504" r:id="rId3"/>
    <p:sldId id="363" r:id="rId4"/>
    <p:sldId id="387" r:id="rId5"/>
    <p:sldId id="503" r:id="rId6"/>
    <p:sldId id="498" r:id="rId7"/>
    <p:sldId id="497" r:id="rId8"/>
    <p:sldId id="507" r:id="rId9"/>
    <p:sldId id="508" r:id="rId10"/>
    <p:sldId id="509" r:id="rId11"/>
    <p:sldId id="510" r:id="rId12"/>
    <p:sldId id="469" r:id="rId13"/>
    <p:sldId id="476" r:id="rId14"/>
    <p:sldId id="477" r:id="rId15"/>
    <p:sldId id="468" r:id="rId16"/>
    <p:sldId id="470" r:id="rId17"/>
    <p:sldId id="471" r:id="rId18"/>
    <p:sldId id="472" r:id="rId19"/>
    <p:sldId id="473" r:id="rId20"/>
    <p:sldId id="474" r:id="rId21"/>
    <p:sldId id="506" r:id="rId22"/>
    <p:sldId id="505" r:id="rId23"/>
    <p:sldId id="511" r:id="rId24"/>
    <p:sldId id="491" r:id="rId25"/>
    <p:sldId id="492" r:id="rId26"/>
    <p:sldId id="493" r:id="rId27"/>
    <p:sldId id="494" r:id="rId28"/>
    <p:sldId id="496" r:id="rId29"/>
    <p:sldId id="512" r:id="rId30"/>
    <p:sldId id="411" r:id="rId31"/>
    <p:sldId id="462" r:id="rId32"/>
    <p:sldId id="412" r:id="rId33"/>
    <p:sldId id="502" r:id="rId34"/>
    <p:sldId id="413" r:id="rId35"/>
    <p:sldId id="419" r:id="rId36"/>
    <p:sldId id="420" r:id="rId37"/>
    <p:sldId id="426" r:id="rId38"/>
    <p:sldId id="421" r:id="rId39"/>
    <p:sldId id="422" r:id="rId40"/>
    <p:sldId id="390" r:id="rId41"/>
    <p:sldId id="392" r:id="rId42"/>
    <p:sldId id="394" r:id="rId43"/>
    <p:sldId id="395" r:id="rId44"/>
    <p:sldId id="399" r:id="rId45"/>
    <p:sldId id="475" r:id="rId46"/>
    <p:sldId id="415" r:id="rId47"/>
    <p:sldId id="312" r:id="rId48"/>
    <p:sldId id="388" r:id="rId49"/>
    <p:sldId id="361" r:id="rId50"/>
    <p:sldId id="402" r:id="rId51"/>
    <p:sldId id="409" r:id="rId52"/>
    <p:sldId id="410" r:id="rId53"/>
    <p:sldId id="404" r:id="rId5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F81BD"/>
    <a:srgbClr val="D9D9D9"/>
    <a:srgbClr val="561F1E"/>
    <a:srgbClr val="FFFF00"/>
    <a:srgbClr val="D2F01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46F890A9-2807-4EBB-B81D-B2AA78EC7F39}" styleName="Dark Style 2 - Accent 5/Accent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 styleId="{AF606853-7671-496A-8E4F-DF71F8EC918B}" styleName="Dark Style 1 - Accent 6">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6"/>
          </a:solidFill>
        </a:fill>
      </a:tcStyle>
    </a:wholeTbl>
    <a:band1H>
      <a:tcStyle>
        <a:tcBdr/>
        <a:fill>
          <a:solidFill>
            <a:schemeClr val="accent6">
              <a:shade val="60000"/>
            </a:schemeClr>
          </a:solidFill>
        </a:fill>
      </a:tcStyle>
    </a:band1H>
    <a:band1V>
      <a:tcStyle>
        <a:tcBdr/>
        <a:fill>
          <a:solidFill>
            <a:schemeClr val="accent6">
              <a:shade val="60000"/>
            </a:schemeClr>
          </a:solidFill>
        </a:fill>
      </a:tcStyle>
    </a:band1V>
    <a:lastCol>
      <a:tcTxStyle b="on"/>
      <a:tcStyle>
        <a:tcBdr>
          <a:left>
            <a:ln w="25400" cmpd="sng">
              <a:solidFill>
                <a:schemeClr val="lt1"/>
              </a:solidFill>
            </a:ln>
          </a:left>
        </a:tcBdr>
        <a:fill>
          <a:solidFill>
            <a:schemeClr val="accent6">
              <a:shade val="60000"/>
            </a:schemeClr>
          </a:solidFill>
        </a:fill>
      </a:tcStyle>
    </a:lastCol>
    <a:firstCol>
      <a:tcTxStyle b="on"/>
      <a:tcStyle>
        <a:tcBdr>
          <a:right>
            <a:ln w="25400" cmpd="sng">
              <a:solidFill>
                <a:schemeClr val="lt1"/>
              </a:solidFill>
            </a:ln>
          </a:right>
        </a:tcBdr>
        <a:fill>
          <a:solidFill>
            <a:schemeClr val="accent6">
              <a:shade val="60000"/>
            </a:schemeClr>
          </a:solidFill>
        </a:fill>
      </a:tcStyle>
    </a:firstCol>
    <a:lastRow>
      <a:tcTxStyle b="on"/>
      <a:tcStyle>
        <a:tcBdr>
          <a:top>
            <a:ln w="25400" cmpd="sng">
              <a:solidFill>
                <a:schemeClr val="lt1"/>
              </a:solidFill>
            </a:ln>
          </a:top>
        </a:tcBdr>
        <a:fill>
          <a:solidFill>
            <a:schemeClr val="accent6">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22838BEF-8BB2-4498-84A7-C5851F593DF1}" styleName="Medium Style 4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2960" autoAdjust="0"/>
    <p:restoredTop sz="86723" autoAdjust="0"/>
  </p:normalViewPr>
  <p:slideViewPr>
    <p:cSldViewPr>
      <p:cViewPr varScale="1">
        <p:scale>
          <a:sx n="100" d="100"/>
          <a:sy n="100" d="100"/>
        </p:scale>
        <p:origin x="-1344" y="-96"/>
      </p:cViewPr>
      <p:guideLst>
        <p:guide orient="horz" pos="2160"/>
        <p:guide pos="2880"/>
      </p:guideLst>
    </p:cSldViewPr>
  </p:slideViewPr>
  <p:outlineViewPr>
    <p:cViewPr>
      <p:scale>
        <a:sx n="33" d="100"/>
        <a:sy n="33" d="100"/>
      </p:scale>
      <p:origin x="48" y="27168"/>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notesMaster" Target="notesMasters/notesMaster1.xml"/><Relationship Id="rId56" Type="http://schemas.openxmlformats.org/officeDocument/2006/relationships/printerSettings" Target="printerSettings/printerSettings1.bin"/><Relationship Id="rId57" Type="http://schemas.openxmlformats.org/officeDocument/2006/relationships/presProps" Target="presProps.xml"/><Relationship Id="rId58" Type="http://schemas.openxmlformats.org/officeDocument/2006/relationships/viewProps" Target="viewProps.xml"/><Relationship Id="rId59" Type="http://schemas.openxmlformats.org/officeDocument/2006/relationships/theme" Target="theme/theme1.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60"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s>
</file>

<file path=ppt/charts/_rels/chart1.xml.rels><?xml version="1.0" encoding="UTF-8" standalone="yes"?>
<Relationships xmlns="http://schemas.openxmlformats.org/package/2006/relationships"><Relationship Id="rId1" Type="http://schemas.openxmlformats.org/officeDocument/2006/relationships/themeOverride" Target="../theme/themeOverride1.xml"/><Relationship Id="rId2" Type="http://schemas.openxmlformats.org/officeDocument/2006/relationships/oleObject" Target="Book1" TargetMode="External"/><Relationship Id="rId3" Type="http://schemas.openxmlformats.org/officeDocument/2006/relationships/chartUserShapes" Target="../drawings/drawing1.xml"/></Relationships>
</file>

<file path=ppt/charts/_rels/chart2.xml.rels><?xml version="1.0" encoding="UTF-8" standalone="yes"?>
<Relationships xmlns="http://schemas.openxmlformats.org/package/2006/relationships"><Relationship Id="rId1" Type="http://schemas.openxmlformats.org/officeDocument/2006/relationships/themeOverride" Target="../theme/themeOverride2.xml"/><Relationship Id="rId2" Type="http://schemas.openxmlformats.org/officeDocument/2006/relationships/oleObject" Target="file:///C:\Users\Nic%20Spaull\Dropbox\Journal%20articles%202012\Stephen%20SACMEQ%20paper\Nic\Final\FILMER%20attendance%20rates%20for%20our%20countries%20(+pie%20charts)18%20April%202012.xlsx" TargetMode="External"/></Relationships>
</file>

<file path=ppt/charts/_rels/chart3.xml.rels><?xml version="1.0" encoding="UTF-8" standalone="yes"?>
<Relationships xmlns="http://schemas.openxmlformats.org/package/2006/relationships"><Relationship Id="rId1" Type="http://schemas.openxmlformats.org/officeDocument/2006/relationships/themeOverride" Target="../theme/themeOverride3.xml"/><Relationship Id="rId2" Type="http://schemas.openxmlformats.org/officeDocument/2006/relationships/oleObject" Target="file:///C:\Users\Nic%20Spaull\Dropbox\Journal%20articles%202012\Stephen%20SACMEQ%20paper\Nic\Final\FILMER%20attendance%20rates%20for%20our%20countries%20(+pie%20charts)18%20April%202012.xlsx"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file:///C:\Users\Nic%20Spaull\Dropbox\Journal%20articles%202012\Conferences\Presentations%20at%20other%20Uni's%202012\Equal%20Education%20-%20July%202012\Teacher%20absenteeism.xlsx" TargetMode="External"/></Relationships>
</file>

<file path=ppt/charts/_rels/chart5.xml.rels><?xml version="1.0" encoding="UTF-8" standalone="yes"?>
<Relationships xmlns="http://schemas.openxmlformats.org/package/2006/relationships"><Relationship Id="rId1" Type="http://schemas.openxmlformats.org/officeDocument/2006/relationships/oleObject" Target="file:///C:\Users\Nic%20Spaull\Dropbox\Journal%20articles%202012\Conferences\Presentations%20at%20other%20Uni's%202012\Equal%20Education%20-%20July%202012\Teacher%20absenteeism.xlsx" TargetMode="External"/></Relationships>
</file>

<file path=ppt/charts/_rels/chart6.xml.rels><?xml version="1.0" encoding="UTF-8" standalone="yes"?>
<Relationships xmlns="http://schemas.openxmlformats.org/package/2006/relationships"><Relationship Id="rId1" Type="http://schemas.openxmlformats.org/officeDocument/2006/relationships/themeOverride" Target="../theme/themeOverride4.xml"/><Relationship Id="rId2" Type="http://schemas.openxmlformats.org/officeDocument/2006/relationships/oleObject" Target="file:///C:\Users\Nic%20Spaull\Dropbox\Journal%20articles%202012\Stephen%20SACMEQ%20paper\Nic\Final\FILMER%20attendance%20rates%20for%20our%20countries%20(+pie%20charts)18%20April%202012.xlsx" TargetMode="External"/></Relationships>
</file>

<file path=ppt/charts/_rels/chart7.xml.rels><?xml version="1.0" encoding="UTF-8" standalone="yes"?>
<Relationships xmlns="http://schemas.openxmlformats.org/package/2006/relationships"><Relationship Id="rId1" Type="http://schemas.openxmlformats.org/officeDocument/2006/relationships/themeOverride" Target="../theme/themeOverride5.xml"/><Relationship Id="rId2" Type="http://schemas.openxmlformats.org/officeDocument/2006/relationships/oleObject" Target="file:///C:\Users\Nic%20Spaull\Dropbox\Journal%20articles%202012\Stephen%20SACMEQ%20paper\Nic\Final\FILMER%20attendance%20rates%20for%20our%20countries%20(+pie%20charts)18%20April%202012.xlsx" TargetMode="External"/></Relationships>
</file>

<file path=ppt/charts/_rels/chart8.xml.rels><?xml version="1.0" encoding="UTF-8" standalone="yes"?>
<Relationships xmlns="http://schemas.openxmlformats.org/package/2006/relationships"><Relationship Id="rId1" Type="http://schemas.openxmlformats.org/officeDocument/2006/relationships/themeOverride" Target="../theme/themeOverride6.xml"/><Relationship Id="rId2" Type="http://schemas.openxmlformats.org/officeDocument/2006/relationships/oleObject" Target="file:///C:\Documents%20and%20Settings\spaull\My%20Documents\Dropbox\Consulting\CDE\Graphs\Matric%20graphs%202013.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ofPieChart>
        <c:ofPieType val="bar"/>
        <c:varyColors val="1"/>
        <c:ser>
          <c:idx val="0"/>
          <c:order val="0"/>
          <c:explosion val="4"/>
          <c:dPt>
            <c:idx val="0"/>
            <c:bubble3D val="0"/>
            <c:spPr>
              <a:solidFill>
                <a:schemeClr val="tx1"/>
              </a:solidFill>
            </c:spPr>
          </c:dPt>
          <c:dPt>
            <c:idx val="1"/>
            <c:bubble3D val="0"/>
            <c:spPr>
              <a:solidFill>
                <a:srgbClr val="00B0F0"/>
              </a:solidFill>
            </c:spPr>
          </c:dPt>
          <c:dPt>
            <c:idx val="2"/>
            <c:bubble3D val="0"/>
            <c:spPr>
              <a:solidFill>
                <a:schemeClr val="accent1">
                  <a:lumMod val="40000"/>
                  <a:lumOff val="60000"/>
                </a:schemeClr>
              </a:solidFill>
            </c:spPr>
          </c:dPt>
          <c:dPt>
            <c:idx val="3"/>
            <c:bubble3D val="0"/>
            <c:spPr>
              <a:solidFill>
                <a:schemeClr val="accent1">
                  <a:lumMod val="75000"/>
                </a:schemeClr>
              </a:solidFill>
            </c:spPr>
          </c:dPt>
          <c:dPt>
            <c:idx val="4"/>
            <c:bubble3D val="0"/>
            <c:spPr>
              <a:solidFill>
                <a:srgbClr val="0070C0"/>
              </a:solidFill>
            </c:spPr>
          </c:dPt>
          <c:dLbls>
            <c:dLbl>
              <c:idx val="0"/>
              <c:numFmt formatCode="0.00%" sourceLinked="0"/>
              <c:spPr/>
              <c:txPr>
                <a:bodyPr/>
                <a:lstStyle/>
                <a:p>
                  <a:pPr>
                    <a:defRPr sz="1200">
                      <a:solidFill>
                        <a:schemeClr val="bg1"/>
                      </a:solidFill>
                    </a:defRPr>
                  </a:pPr>
                  <a:endParaRPr lang="en-US"/>
                </a:p>
              </c:txPr>
              <c:dLblPos val="ctr"/>
              <c:showLegendKey val="0"/>
              <c:showVal val="0"/>
              <c:showCatName val="0"/>
              <c:showSerName val="0"/>
              <c:showPercent val="1"/>
              <c:showBubbleSize val="0"/>
            </c:dLbl>
            <c:dLbl>
              <c:idx val="1"/>
              <c:delete val="1"/>
            </c:dLbl>
            <c:dLbl>
              <c:idx val="2"/>
              <c:delete val="1"/>
            </c:dLbl>
            <c:dLbl>
              <c:idx val="3"/>
              <c:delete val="1"/>
            </c:dLbl>
            <c:dLbl>
              <c:idx val="4"/>
              <c:numFmt formatCode="0.00%" sourceLinked="0"/>
              <c:spPr/>
              <c:txPr>
                <a:bodyPr/>
                <a:lstStyle/>
                <a:p>
                  <a:pPr>
                    <a:defRPr sz="1200">
                      <a:solidFill>
                        <a:schemeClr val="bg1"/>
                      </a:solidFill>
                    </a:defRPr>
                  </a:pPr>
                  <a:endParaRPr lang="en-US"/>
                </a:p>
              </c:txPr>
              <c:dLblPos val="ctr"/>
              <c:showLegendKey val="0"/>
              <c:showVal val="0"/>
              <c:showCatName val="0"/>
              <c:showSerName val="0"/>
              <c:showPercent val="1"/>
              <c:showBubbleSize val="0"/>
            </c:dLbl>
            <c:numFmt formatCode="0.00%" sourceLinked="0"/>
            <c:txPr>
              <a:bodyPr/>
              <a:lstStyle/>
              <a:p>
                <a:pPr>
                  <a:defRPr sz="1200"/>
                </a:pPr>
                <a:endParaRPr lang="en-US"/>
              </a:p>
            </c:txPr>
            <c:dLblPos val="ctr"/>
            <c:showLegendKey val="0"/>
            <c:showVal val="0"/>
            <c:showCatName val="0"/>
            <c:showSerName val="0"/>
            <c:showPercent val="1"/>
            <c:showBubbleSize val="0"/>
            <c:showLeaderLines val="1"/>
          </c:dLbls>
          <c:cat>
            <c:strRef>
              <c:f>Sheet1!$C$2:$C$5</c:f>
              <c:strCache>
                <c:ptCount val="4"/>
                <c:pt idx="0">
                  <c:v>Other Government spending</c:v>
                </c:pt>
                <c:pt idx="1">
                  <c:v>Education: Other current</c:v>
                </c:pt>
                <c:pt idx="2">
                  <c:v>Education: Capital</c:v>
                </c:pt>
                <c:pt idx="3">
                  <c:v>Education: Personnel</c:v>
                </c:pt>
              </c:strCache>
            </c:strRef>
          </c:cat>
          <c:val>
            <c:numRef>
              <c:f>Sheet1!$D$2:$D$5</c:f>
              <c:numCache>
                <c:formatCode>General</c:formatCode>
                <c:ptCount val="4"/>
                <c:pt idx="0">
                  <c:v>5.9046314474359E8</c:v>
                </c:pt>
                <c:pt idx="1">
                  <c:v>2.4886433E7</c:v>
                </c:pt>
                <c:pt idx="2">
                  <c:v>6.632797E6</c:v>
                </c:pt>
                <c:pt idx="3">
                  <c:v>1.11512215E8</c:v>
                </c:pt>
              </c:numCache>
            </c:numRef>
          </c:val>
        </c:ser>
        <c:dLbls>
          <c:showLegendKey val="0"/>
          <c:showVal val="0"/>
          <c:showCatName val="0"/>
          <c:showSerName val="0"/>
          <c:showPercent val="0"/>
          <c:showBubbleSize val="0"/>
          <c:showLeaderLines val="1"/>
        </c:dLbls>
        <c:gapWidth val="100"/>
        <c:splitType val="percent"/>
        <c:splitPos val="18.0"/>
        <c:secondPieSize val="75"/>
        <c:serLines/>
      </c:ofPieChart>
    </c:plotArea>
    <c:legend>
      <c:legendPos val="r"/>
      <c:layout/>
      <c:overlay val="0"/>
      <c:txPr>
        <a:bodyPr/>
        <a:lstStyle/>
        <a:p>
          <a:pPr>
            <a:defRPr sz="1100"/>
          </a:pPr>
          <a:endParaRPr lang="en-US"/>
        </a:p>
      </c:txPr>
    </c:legend>
    <c:plotVisOnly val="1"/>
    <c:dispBlanksAs val="zero"/>
    <c:showDLblsOverMax val="0"/>
  </c:chart>
  <c:spPr>
    <a:solidFill>
      <a:schemeClr val="bg1">
        <a:lumMod val="85000"/>
      </a:schemeClr>
    </a:solidFill>
  </c:spPr>
  <c:externalData r:id="rId2">
    <c:autoUpdate val="0"/>
  </c:externalData>
  <c:userShapes r:id="rId3"/>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barChart>
        <c:barDir val="col"/>
        <c:grouping val="percentStacked"/>
        <c:varyColors val="0"/>
        <c:ser>
          <c:idx val="0"/>
          <c:order val="0"/>
          <c:tx>
            <c:strRef>
              <c:f>'Stack charts num lit'!$B$16</c:f>
              <c:strCache>
                <c:ptCount val="1"/>
                <c:pt idx="0">
                  <c:v>Never enrolled or dropped out prior to Grade 6</c:v>
                </c:pt>
              </c:strCache>
            </c:strRef>
          </c:tx>
          <c:spPr>
            <a:solidFill>
              <a:srgbClr val="FF0000"/>
            </a:solidFill>
          </c:spPr>
          <c:invertIfNegative val="0"/>
          <c:dLbls>
            <c:txPr>
              <a:bodyPr/>
              <a:lstStyle/>
              <a:p>
                <a:pPr>
                  <a:defRPr>
                    <a:solidFill>
                      <a:schemeClr val="bg1"/>
                    </a:solidFill>
                  </a:defRPr>
                </a:pPr>
                <a:endParaRPr lang="en-US"/>
              </a:p>
            </c:txPr>
            <c:dLblPos val="ctr"/>
            <c:showLegendKey val="0"/>
            <c:showVal val="1"/>
            <c:showCatName val="0"/>
            <c:showSerName val="0"/>
            <c:showPercent val="0"/>
            <c:showBubbleSize val="0"/>
            <c:showLeaderLines val="0"/>
          </c:dLbls>
          <c:cat>
            <c:strRef>
              <c:f>'Stack charts num lit'!$A$17:$A$26</c:f>
              <c:strCache>
                <c:ptCount val="10"/>
                <c:pt idx="0">
                  <c:v>Zambia</c:v>
                </c:pt>
                <c:pt idx="1">
                  <c:v>Malawi</c:v>
                </c:pt>
                <c:pt idx="2">
                  <c:v>Lesotho</c:v>
                </c:pt>
                <c:pt idx="3">
                  <c:v>Uganda</c:v>
                </c:pt>
                <c:pt idx="4">
                  <c:v>South Africa</c:v>
                </c:pt>
                <c:pt idx="5">
                  <c:v>Zimbabwe</c:v>
                </c:pt>
                <c:pt idx="6">
                  <c:v>Namibia</c:v>
                </c:pt>
                <c:pt idx="7">
                  <c:v>Tanzania</c:v>
                </c:pt>
                <c:pt idx="8">
                  <c:v>Kenya</c:v>
                </c:pt>
                <c:pt idx="9">
                  <c:v>Swaziland</c:v>
                </c:pt>
              </c:strCache>
            </c:strRef>
          </c:cat>
          <c:val>
            <c:numRef>
              <c:f>'Stack charts num lit'!$B$17:$B$26</c:f>
              <c:numCache>
                <c:formatCode>0</c:formatCode>
                <c:ptCount val="10"/>
                <c:pt idx="0">
                  <c:v>11.90000000000001</c:v>
                </c:pt>
                <c:pt idx="1">
                  <c:v>14.3</c:v>
                </c:pt>
                <c:pt idx="2">
                  <c:v>11.1</c:v>
                </c:pt>
                <c:pt idx="3">
                  <c:v>10.90000000000001</c:v>
                </c:pt>
                <c:pt idx="4">
                  <c:v>2.0</c:v>
                </c:pt>
                <c:pt idx="5">
                  <c:v>7.700000000000003</c:v>
                </c:pt>
                <c:pt idx="6">
                  <c:v>7.299999999999997</c:v>
                </c:pt>
                <c:pt idx="7">
                  <c:v>14.7</c:v>
                </c:pt>
                <c:pt idx="8">
                  <c:v>5.099999999999994</c:v>
                </c:pt>
                <c:pt idx="9">
                  <c:v>10.5</c:v>
                </c:pt>
              </c:numCache>
            </c:numRef>
          </c:val>
        </c:ser>
        <c:ser>
          <c:idx val="1"/>
          <c:order val="1"/>
          <c:tx>
            <c:strRef>
              <c:f>'Stack charts num lit'!$C$16</c:f>
              <c:strCache>
                <c:ptCount val="1"/>
                <c:pt idx="0">
                  <c:v>Enrolled but functionally illiterate (Levels 1-2) by grade 6</c:v>
                </c:pt>
              </c:strCache>
            </c:strRef>
          </c:tx>
          <c:spPr>
            <a:solidFill>
              <a:srgbClr val="FFFF00"/>
            </a:solidFill>
          </c:spPr>
          <c:invertIfNegative val="0"/>
          <c:dLbls>
            <c:dLblPos val="ctr"/>
            <c:showLegendKey val="0"/>
            <c:showVal val="1"/>
            <c:showCatName val="0"/>
            <c:showSerName val="0"/>
            <c:showPercent val="0"/>
            <c:showBubbleSize val="0"/>
            <c:showLeaderLines val="0"/>
          </c:dLbls>
          <c:cat>
            <c:strRef>
              <c:f>'Stack charts num lit'!$A$17:$A$26</c:f>
              <c:strCache>
                <c:ptCount val="10"/>
                <c:pt idx="0">
                  <c:v>Zambia</c:v>
                </c:pt>
                <c:pt idx="1">
                  <c:v>Malawi</c:v>
                </c:pt>
                <c:pt idx="2">
                  <c:v>Lesotho</c:v>
                </c:pt>
                <c:pt idx="3">
                  <c:v>Uganda</c:v>
                </c:pt>
                <c:pt idx="4">
                  <c:v>South Africa</c:v>
                </c:pt>
                <c:pt idx="5">
                  <c:v>Zimbabwe</c:v>
                </c:pt>
                <c:pt idx="6">
                  <c:v>Namibia</c:v>
                </c:pt>
                <c:pt idx="7">
                  <c:v>Tanzania</c:v>
                </c:pt>
                <c:pt idx="8">
                  <c:v>Kenya</c:v>
                </c:pt>
                <c:pt idx="9">
                  <c:v>Swaziland</c:v>
                </c:pt>
              </c:strCache>
            </c:strRef>
          </c:cat>
          <c:val>
            <c:numRef>
              <c:f>'Stack charts num lit'!$C$17:$C$26</c:f>
              <c:numCache>
                <c:formatCode>0</c:formatCode>
                <c:ptCount val="10"/>
                <c:pt idx="0">
                  <c:v>38.84241781</c:v>
                </c:pt>
                <c:pt idx="1">
                  <c:v>31.36384324999996</c:v>
                </c:pt>
                <c:pt idx="2">
                  <c:v>18.84450637999998</c:v>
                </c:pt>
                <c:pt idx="3">
                  <c:v>18.13582386</c:v>
                </c:pt>
                <c:pt idx="4">
                  <c:v>26.71797520000004</c:v>
                </c:pt>
                <c:pt idx="5">
                  <c:v>17.07785365000001</c:v>
                </c:pt>
                <c:pt idx="6">
                  <c:v>12.63712356</c:v>
                </c:pt>
                <c:pt idx="7">
                  <c:v>2.98478348</c:v>
                </c:pt>
                <c:pt idx="8">
                  <c:v>7.63379396</c:v>
                </c:pt>
                <c:pt idx="9">
                  <c:v>1.321771799999996</c:v>
                </c:pt>
              </c:numCache>
            </c:numRef>
          </c:val>
        </c:ser>
        <c:ser>
          <c:idx val="2"/>
          <c:order val="2"/>
          <c:tx>
            <c:strRef>
              <c:f>'Stack charts num lit'!$D$16</c:f>
              <c:strCache>
                <c:ptCount val="1"/>
                <c:pt idx="0">
                  <c:v>Enrolled and acquired basic reading skills (Levels 3-5) by grade 6</c:v>
                </c:pt>
              </c:strCache>
            </c:strRef>
          </c:tx>
          <c:spPr>
            <a:solidFill>
              <a:schemeClr val="accent3">
                <a:lumMod val="60000"/>
                <a:lumOff val="40000"/>
              </a:schemeClr>
            </a:solidFill>
          </c:spPr>
          <c:invertIfNegative val="0"/>
          <c:dLbls>
            <c:dLblPos val="ctr"/>
            <c:showLegendKey val="0"/>
            <c:showVal val="1"/>
            <c:showCatName val="0"/>
            <c:showSerName val="0"/>
            <c:showPercent val="0"/>
            <c:showBubbleSize val="0"/>
            <c:showLeaderLines val="0"/>
          </c:dLbls>
          <c:cat>
            <c:strRef>
              <c:f>'Stack charts num lit'!$A$17:$A$26</c:f>
              <c:strCache>
                <c:ptCount val="10"/>
                <c:pt idx="0">
                  <c:v>Zambia</c:v>
                </c:pt>
                <c:pt idx="1">
                  <c:v>Malawi</c:v>
                </c:pt>
                <c:pt idx="2">
                  <c:v>Lesotho</c:v>
                </c:pt>
                <c:pt idx="3">
                  <c:v>Uganda</c:v>
                </c:pt>
                <c:pt idx="4">
                  <c:v>South Africa</c:v>
                </c:pt>
                <c:pt idx="5">
                  <c:v>Zimbabwe</c:v>
                </c:pt>
                <c:pt idx="6">
                  <c:v>Namibia</c:v>
                </c:pt>
                <c:pt idx="7">
                  <c:v>Tanzania</c:v>
                </c:pt>
                <c:pt idx="8">
                  <c:v>Kenya</c:v>
                </c:pt>
                <c:pt idx="9">
                  <c:v>Swaziland</c:v>
                </c:pt>
              </c:strCache>
            </c:strRef>
          </c:cat>
          <c:val>
            <c:numRef>
              <c:f>'Stack charts num lit'!$D$17:$D$26</c:f>
              <c:numCache>
                <c:formatCode>0</c:formatCode>
                <c:ptCount val="10"/>
                <c:pt idx="0">
                  <c:v>43.55546827</c:v>
                </c:pt>
                <c:pt idx="1">
                  <c:v>52.53566831000001</c:v>
                </c:pt>
                <c:pt idx="2">
                  <c:v>60.95622302</c:v>
                </c:pt>
                <c:pt idx="3">
                  <c:v>58.11410286</c:v>
                </c:pt>
                <c:pt idx="4">
                  <c:v>45.4714512</c:v>
                </c:pt>
                <c:pt idx="5">
                  <c:v>50.16952655</c:v>
                </c:pt>
                <c:pt idx="6">
                  <c:v>61.6858152300001</c:v>
                </c:pt>
                <c:pt idx="7">
                  <c:v>30.29592422999999</c:v>
                </c:pt>
                <c:pt idx="8">
                  <c:v>50.49372770000001</c:v>
                </c:pt>
                <c:pt idx="9">
                  <c:v>54.45349154999996</c:v>
                </c:pt>
              </c:numCache>
            </c:numRef>
          </c:val>
        </c:ser>
        <c:ser>
          <c:idx val="3"/>
          <c:order val="3"/>
          <c:tx>
            <c:strRef>
              <c:f>'Stack charts num lit'!$E$16</c:f>
              <c:strCache>
                <c:ptCount val="1"/>
                <c:pt idx="0">
                  <c:v>Enrolled and acquired higher order reading skills (Levels 6-8) by grade 6</c:v>
                </c:pt>
              </c:strCache>
            </c:strRef>
          </c:tx>
          <c:spPr>
            <a:solidFill>
              <a:srgbClr val="00B050"/>
            </a:solidFill>
          </c:spPr>
          <c:invertIfNegative val="0"/>
          <c:dLbls>
            <c:txPr>
              <a:bodyPr/>
              <a:lstStyle/>
              <a:p>
                <a:pPr>
                  <a:defRPr>
                    <a:solidFill>
                      <a:schemeClr val="bg1"/>
                    </a:solidFill>
                  </a:defRPr>
                </a:pPr>
                <a:endParaRPr lang="en-US"/>
              </a:p>
            </c:txPr>
            <c:dLblPos val="ctr"/>
            <c:showLegendKey val="0"/>
            <c:showVal val="1"/>
            <c:showCatName val="0"/>
            <c:showSerName val="0"/>
            <c:showPercent val="0"/>
            <c:showBubbleSize val="0"/>
            <c:showLeaderLines val="0"/>
          </c:dLbls>
          <c:cat>
            <c:strRef>
              <c:f>'Stack charts num lit'!$A$17:$A$26</c:f>
              <c:strCache>
                <c:ptCount val="10"/>
                <c:pt idx="0">
                  <c:v>Zambia</c:v>
                </c:pt>
                <c:pt idx="1">
                  <c:v>Malawi</c:v>
                </c:pt>
                <c:pt idx="2">
                  <c:v>Lesotho</c:v>
                </c:pt>
                <c:pt idx="3">
                  <c:v>Uganda</c:v>
                </c:pt>
                <c:pt idx="4">
                  <c:v>South Africa</c:v>
                </c:pt>
                <c:pt idx="5">
                  <c:v>Zimbabwe</c:v>
                </c:pt>
                <c:pt idx="6">
                  <c:v>Namibia</c:v>
                </c:pt>
                <c:pt idx="7">
                  <c:v>Tanzania</c:v>
                </c:pt>
                <c:pt idx="8">
                  <c:v>Kenya</c:v>
                </c:pt>
                <c:pt idx="9">
                  <c:v>Swaziland</c:v>
                </c:pt>
              </c:strCache>
            </c:strRef>
          </c:cat>
          <c:val>
            <c:numRef>
              <c:f>'Stack charts num lit'!$E$17:$E$26</c:f>
              <c:numCache>
                <c:formatCode>0</c:formatCode>
                <c:ptCount val="10"/>
                <c:pt idx="0">
                  <c:v>5.702113919999983</c:v>
                </c:pt>
                <c:pt idx="1">
                  <c:v>1.80047987</c:v>
                </c:pt>
                <c:pt idx="2">
                  <c:v>9.099270599999998</c:v>
                </c:pt>
                <c:pt idx="3">
                  <c:v>12.85008219000002</c:v>
                </c:pt>
                <c:pt idx="4">
                  <c:v>25.81057359999999</c:v>
                </c:pt>
                <c:pt idx="5">
                  <c:v>25.05262902999996</c:v>
                </c:pt>
                <c:pt idx="6">
                  <c:v>18.37705194000004</c:v>
                </c:pt>
                <c:pt idx="7">
                  <c:v>52.01929229</c:v>
                </c:pt>
                <c:pt idx="8">
                  <c:v>36.77246885000001</c:v>
                </c:pt>
                <c:pt idx="9">
                  <c:v>33.72473665000001</c:v>
                </c:pt>
              </c:numCache>
            </c:numRef>
          </c:val>
        </c:ser>
        <c:dLbls>
          <c:showLegendKey val="0"/>
          <c:showVal val="0"/>
          <c:showCatName val="0"/>
          <c:showSerName val="0"/>
          <c:showPercent val="0"/>
          <c:showBubbleSize val="0"/>
        </c:dLbls>
        <c:gapWidth val="150"/>
        <c:overlap val="100"/>
        <c:axId val="-2138577976"/>
        <c:axId val="-2138470408"/>
      </c:barChart>
      <c:catAx>
        <c:axId val="-2138577976"/>
        <c:scaling>
          <c:orientation val="minMax"/>
        </c:scaling>
        <c:delete val="0"/>
        <c:axPos val="b"/>
        <c:majorTickMark val="out"/>
        <c:minorTickMark val="none"/>
        <c:tickLblPos val="nextTo"/>
        <c:txPr>
          <a:bodyPr/>
          <a:lstStyle/>
          <a:p>
            <a:pPr>
              <a:defRPr sz="900"/>
            </a:pPr>
            <a:endParaRPr lang="en-US"/>
          </a:p>
        </c:txPr>
        <c:crossAx val="-2138470408"/>
        <c:crosses val="autoZero"/>
        <c:auto val="1"/>
        <c:lblAlgn val="ctr"/>
        <c:lblOffset val="100"/>
        <c:noMultiLvlLbl val="0"/>
      </c:catAx>
      <c:valAx>
        <c:axId val="-2138470408"/>
        <c:scaling>
          <c:orientation val="minMax"/>
        </c:scaling>
        <c:delete val="0"/>
        <c:axPos val="l"/>
        <c:majorGridlines/>
        <c:numFmt formatCode="0%" sourceLinked="1"/>
        <c:majorTickMark val="out"/>
        <c:minorTickMark val="none"/>
        <c:tickLblPos val="nextTo"/>
        <c:crossAx val="-2138577976"/>
        <c:crosses val="autoZero"/>
        <c:crossBetween val="between"/>
      </c:valAx>
      <c:spPr>
        <a:solidFill>
          <a:schemeClr val="bg1">
            <a:lumMod val="95000"/>
          </a:schemeClr>
        </a:solidFill>
      </c:spPr>
    </c:plotArea>
    <c:legend>
      <c:legendPos val="b"/>
      <c:layout>
        <c:manualLayout>
          <c:xMode val="edge"/>
          <c:yMode val="edge"/>
          <c:x val="0.165996160202197"/>
          <c:y val="0.821977491721484"/>
          <c:w val="0.71877147559945"/>
          <c:h val="0.170356486095243"/>
        </c:manualLayout>
      </c:layout>
      <c:overlay val="0"/>
      <c:spPr>
        <a:solidFill>
          <a:sysClr val="window" lastClr="FFFFFF">
            <a:lumMod val="95000"/>
          </a:sysClr>
        </a:solidFill>
      </c:spPr>
      <c:txPr>
        <a:bodyPr/>
        <a:lstStyle/>
        <a:p>
          <a:pPr>
            <a:defRPr sz="900"/>
          </a:pPr>
          <a:endParaRPr lang="en-US"/>
        </a:p>
      </c:txPr>
    </c:legend>
    <c:plotVisOnly val="1"/>
    <c:dispBlanksAs val="gap"/>
    <c:showDLblsOverMax val="0"/>
  </c:chart>
  <c:externalData r:id="rId2">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barChart>
        <c:barDir val="col"/>
        <c:grouping val="percentStacked"/>
        <c:varyColors val="0"/>
        <c:ser>
          <c:idx val="0"/>
          <c:order val="0"/>
          <c:tx>
            <c:strRef>
              <c:f>'Stack charts num lit'!$B$3</c:f>
              <c:strCache>
                <c:ptCount val="1"/>
                <c:pt idx="0">
                  <c:v>Never enrolled or dropped out prior to grade 6</c:v>
                </c:pt>
              </c:strCache>
            </c:strRef>
          </c:tx>
          <c:spPr>
            <a:solidFill>
              <a:srgbClr val="FF0000"/>
            </a:solidFill>
          </c:spPr>
          <c:invertIfNegative val="0"/>
          <c:dLbls>
            <c:txPr>
              <a:bodyPr/>
              <a:lstStyle/>
              <a:p>
                <a:pPr>
                  <a:defRPr>
                    <a:solidFill>
                      <a:schemeClr val="bg1"/>
                    </a:solidFill>
                  </a:defRPr>
                </a:pPr>
                <a:endParaRPr lang="en-US"/>
              </a:p>
            </c:txPr>
            <c:dLblPos val="ctr"/>
            <c:showLegendKey val="0"/>
            <c:showVal val="1"/>
            <c:showCatName val="0"/>
            <c:showSerName val="0"/>
            <c:showPercent val="0"/>
            <c:showBubbleSize val="0"/>
            <c:showLeaderLines val="0"/>
          </c:dLbls>
          <c:cat>
            <c:strRef>
              <c:f>'Stack charts num lit'!$A$4:$A$13</c:f>
              <c:strCache>
                <c:ptCount val="10"/>
                <c:pt idx="0">
                  <c:v>Zambia</c:v>
                </c:pt>
                <c:pt idx="1">
                  <c:v>Malawi</c:v>
                </c:pt>
                <c:pt idx="2">
                  <c:v>Namibia</c:v>
                </c:pt>
                <c:pt idx="3">
                  <c:v>Lesotho</c:v>
                </c:pt>
                <c:pt idx="4">
                  <c:v>Uganda</c:v>
                </c:pt>
                <c:pt idx="5">
                  <c:v>South Africa</c:v>
                </c:pt>
                <c:pt idx="6">
                  <c:v>Zimbabwe</c:v>
                </c:pt>
                <c:pt idx="7">
                  <c:v>Tanzania</c:v>
                </c:pt>
                <c:pt idx="8">
                  <c:v>Swaziland</c:v>
                </c:pt>
                <c:pt idx="9">
                  <c:v>Kenya</c:v>
                </c:pt>
              </c:strCache>
            </c:strRef>
          </c:cat>
          <c:val>
            <c:numRef>
              <c:f>'Stack charts num lit'!$B$4:$B$13</c:f>
              <c:numCache>
                <c:formatCode>0</c:formatCode>
                <c:ptCount val="10"/>
                <c:pt idx="0">
                  <c:v>11.90000000000001</c:v>
                </c:pt>
                <c:pt idx="1">
                  <c:v>14.3</c:v>
                </c:pt>
                <c:pt idx="2">
                  <c:v>7.299999999999997</c:v>
                </c:pt>
                <c:pt idx="3">
                  <c:v>11.1</c:v>
                </c:pt>
                <c:pt idx="4">
                  <c:v>10.90000000000001</c:v>
                </c:pt>
                <c:pt idx="5">
                  <c:v>2.0</c:v>
                </c:pt>
                <c:pt idx="6">
                  <c:v>7.700000000000003</c:v>
                </c:pt>
                <c:pt idx="7">
                  <c:v>14.7</c:v>
                </c:pt>
                <c:pt idx="8">
                  <c:v>10.5</c:v>
                </c:pt>
                <c:pt idx="9">
                  <c:v>5.099999999999994</c:v>
                </c:pt>
              </c:numCache>
            </c:numRef>
          </c:val>
        </c:ser>
        <c:ser>
          <c:idx val="1"/>
          <c:order val="1"/>
          <c:tx>
            <c:strRef>
              <c:f>'Stack charts num lit'!$C$3</c:f>
              <c:strCache>
                <c:ptCount val="1"/>
                <c:pt idx="0">
                  <c:v>Enrolled but functionally innumerate (Levels 1-2) by grade 6</c:v>
                </c:pt>
              </c:strCache>
            </c:strRef>
          </c:tx>
          <c:spPr>
            <a:solidFill>
              <a:srgbClr val="FFFF00"/>
            </a:solidFill>
          </c:spPr>
          <c:invertIfNegative val="0"/>
          <c:dLbls>
            <c:dLblPos val="ctr"/>
            <c:showLegendKey val="0"/>
            <c:showVal val="1"/>
            <c:showCatName val="0"/>
            <c:showSerName val="0"/>
            <c:showPercent val="0"/>
            <c:showBubbleSize val="0"/>
            <c:showLeaderLines val="0"/>
          </c:dLbls>
          <c:cat>
            <c:strRef>
              <c:f>'Stack charts num lit'!$A$4:$A$13</c:f>
              <c:strCache>
                <c:ptCount val="10"/>
                <c:pt idx="0">
                  <c:v>Zambia</c:v>
                </c:pt>
                <c:pt idx="1">
                  <c:v>Malawi</c:v>
                </c:pt>
                <c:pt idx="2">
                  <c:v>Namibia</c:v>
                </c:pt>
                <c:pt idx="3">
                  <c:v>Lesotho</c:v>
                </c:pt>
                <c:pt idx="4">
                  <c:v>Uganda</c:v>
                </c:pt>
                <c:pt idx="5">
                  <c:v>South Africa</c:v>
                </c:pt>
                <c:pt idx="6">
                  <c:v>Zimbabwe</c:v>
                </c:pt>
                <c:pt idx="7">
                  <c:v>Tanzania</c:v>
                </c:pt>
                <c:pt idx="8">
                  <c:v>Swaziland</c:v>
                </c:pt>
                <c:pt idx="9">
                  <c:v>Kenya</c:v>
                </c:pt>
              </c:strCache>
            </c:strRef>
          </c:cat>
          <c:val>
            <c:numRef>
              <c:f>'Stack charts num lit'!$C$4:$C$13</c:f>
              <c:numCache>
                <c:formatCode>0</c:formatCode>
                <c:ptCount val="10"/>
                <c:pt idx="0">
                  <c:v>59.06541160000001</c:v>
                </c:pt>
                <c:pt idx="1">
                  <c:v>51.28125170000001</c:v>
                </c:pt>
                <c:pt idx="2">
                  <c:v>44.20447704</c:v>
                </c:pt>
                <c:pt idx="3">
                  <c:v>37.16020889000006</c:v>
                </c:pt>
                <c:pt idx="4">
                  <c:v>34.46281971000001</c:v>
                </c:pt>
                <c:pt idx="5">
                  <c:v>39.27864500000001</c:v>
                </c:pt>
                <c:pt idx="6">
                  <c:v>24.47734159</c:v>
                </c:pt>
                <c:pt idx="7">
                  <c:v>11.28861906</c:v>
                </c:pt>
                <c:pt idx="8">
                  <c:v>7.681113749999985</c:v>
                </c:pt>
                <c:pt idx="9">
                  <c:v>10.64767561</c:v>
                </c:pt>
              </c:numCache>
            </c:numRef>
          </c:val>
        </c:ser>
        <c:ser>
          <c:idx val="2"/>
          <c:order val="2"/>
          <c:tx>
            <c:strRef>
              <c:f>'Stack charts num lit'!$D$3</c:f>
              <c:strCache>
                <c:ptCount val="1"/>
                <c:pt idx="0">
                  <c:v>Enrolled and acquired basic numeracy skills (Levels 3-5) by grade 6</c:v>
                </c:pt>
              </c:strCache>
            </c:strRef>
          </c:tx>
          <c:spPr>
            <a:solidFill>
              <a:schemeClr val="accent3">
                <a:lumMod val="60000"/>
                <a:lumOff val="40000"/>
              </a:schemeClr>
            </a:solidFill>
          </c:spPr>
          <c:invertIfNegative val="0"/>
          <c:dLbls>
            <c:dLblPos val="ctr"/>
            <c:showLegendKey val="0"/>
            <c:showVal val="1"/>
            <c:showCatName val="0"/>
            <c:showSerName val="0"/>
            <c:showPercent val="0"/>
            <c:showBubbleSize val="0"/>
            <c:showLeaderLines val="0"/>
          </c:dLbls>
          <c:cat>
            <c:strRef>
              <c:f>'Stack charts num lit'!$A$4:$A$13</c:f>
              <c:strCache>
                <c:ptCount val="10"/>
                <c:pt idx="0">
                  <c:v>Zambia</c:v>
                </c:pt>
                <c:pt idx="1">
                  <c:v>Malawi</c:v>
                </c:pt>
                <c:pt idx="2">
                  <c:v>Namibia</c:v>
                </c:pt>
                <c:pt idx="3">
                  <c:v>Lesotho</c:v>
                </c:pt>
                <c:pt idx="4">
                  <c:v>Uganda</c:v>
                </c:pt>
                <c:pt idx="5">
                  <c:v>South Africa</c:v>
                </c:pt>
                <c:pt idx="6">
                  <c:v>Zimbabwe</c:v>
                </c:pt>
                <c:pt idx="7">
                  <c:v>Tanzania</c:v>
                </c:pt>
                <c:pt idx="8">
                  <c:v>Swaziland</c:v>
                </c:pt>
                <c:pt idx="9">
                  <c:v>Kenya</c:v>
                </c:pt>
              </c:strCache>
            </c:strRef>
          </c:cat>
          <c:val>
            <c:numRef>
              <c:f>'Stack charts num lit'!$D$4:$D$13</c:f>
              <c:numCache>
                <c:formatCode>0</c:formatCode>
                <c:ptCount val="10"/>
                <c:pt idx="0">
                  <c:v>28.50051738999996</c:v>
                </c:pt>
                <c:pt idx="1">
                  <c:v>33.96691219000008</c:v>
                </c:pt>
                <c:pt idx="2">
                  <c:v>45.9506484</c:v>
                </c:pt>
                <c:pt idx="3">
                  <c:v>50.02432337000001</c:v>
                </c:pt>
                <c:pt idx="4">
                  <c:v>52.68172932</c:v>
                </c:pt>
                <c:pt idx="5">
                  <c:v>50.3248424</c:v>
                </c:pt>
                <c:pt idx="6">
                  <c:v>58.1642295</c:v>
                </c:pt>
                <c:pt idx="7">
                  <c:v>63.58842893000001</c:v>
                </c:pt>
                <c:pt idx="8">
                  <c:v>76.5962659000002</c:v>
                </c:pt>
                <c:pt idx="9">
                  <c:v>70.85173263999964</c:v>
                </c:pt>
              </c:numCache>
            </c:numRef>
          </c:val>
        </c:ser>
        <c:ser>
          <c:idx val="3"/>
          <c:order val="3"/>
          <c:tx>
            <c:strRef>
              <c:f>'Stack charts num lit'!$E$3</c:f>
              <c:strCache>
                <c:ptCount val="1"/>
                <c:pt idx="0">
                  <c:v>Enrolled and acquired higher order numeracy skills (Levels 6-8) by grade 6</c:v>
                </c:pt>
              </c:strCache>
            </c:strRef>
          </c:tx>
          <c:spPr>
            <a:solidFill>
              <a:srgbClr val="00B050"/>
            </a:solidFill>
          </c:spPr>
          <c:invertIfNegative val="0"/>
          <c:dLbls>
            <c:txPr>
              <a:bodyPr/>
              <a:lstStyle/>
              <a:p>
                <a:pPr>
                  <a:defRPr>
                    <a:solidFill>
                      <a:schemeClr val="bg1"/>
                    </a:solidFill>
                  </a:defRPr>
                </a:pPr>
                <a:endParaRPr lang="en-US"/>
              </a:p>
            </c:txPr>
            <c:dLblPos val="ctr"/>
            <c:showLegendKey val="0"/>
            <c:showVal val="1"/>
            <c:showCatName val="0"/>
            <c:showSerName val="0"/>
            <c:showPercent val="0"/>
            <c:showBubbleSize val="0"/>
            <c:showLeaderLines val="0"/>
          </c:dLbls>
          <c:cat>
            <c:strRef>
              <c:f>'Stack charts num lit'!$A$4:$A$13</c:f>
              <c:strCache>
                <c:ptCount val="10"/>
                <c:pt idx="0">
                  <c:v>Zambia</c:v>
                </c:pt>
                <c:pt idx="1">
                  <c:v>Malawi</c:v>
                </c:pt>
                <c:pt idx="2">
                  <c:v>Namibia</c:v>
                </c:pt>
                <c:pt idx="3">
                  <c:v>Lesotho</c:v>
                </c:pt>
                <c:pt idx="4">
                  <c:v>Uganda</c:v>
                </c:pt>
                <c:pt idx="5">
                  <c:v>South Africa</c:v>
                </c:pt>
                <c:pt idx="6">
                  <c:v>Zimbabwe</c:v>
                </c:pt>
                <c:pt idx="7">
                  <c:v>Tanzania</c:v>
                </c:pt>
                <c:pt idx="8">
                  <c:v>Swaziland</c:v>
                </c:pt>
                <c:pt idx="9">
                  <c:v>Kenya</c:v>
                </c:pt>
              </c:strCache>
            </c:strRef>
          </c:cat>
          <c:val>
            <c:numRef>
              <c:f>'Stack charts num lit'!$E$4:$E$13</c:f>
              <c:numCache>
                <c:formatCode>0</c:formatCode>
                <c:ptCount val="10"/>
                <c:pt idx="0">
                  <c:v>0.534071010000001</c:v>
                </c:pt>
                <c:pt idx="1">
                  <c:v>0.45183611</c:v>
                </c:pt>
                <c:pt idx="2">
                  <c:v>2.54487456</c:v>
                </c:pt>
                <c:pt idx="3">
                  <c:v>1.715476629999998</c:v>
                </c:pt>
                <c:pt idx="4">
                  <c:v>1.955450970000002</c:v>
                </c:pt>
                <c:pt idx="5">
                  <c:v>8.396512600000004</c:v>
                </c:pt>
                <c:pt idx="6">
                  <c:v>9.65842891</c:v>
                </c:pt>
                <c:pt idx="7">
                  <c:v>10.42295201000002</c:v>
                </c:pt>
                <c:pt idx="8">
                  <c:v>5.222620349999985</c:v>
                </c:pt>
                <c:pt idx="9">
                  <c:v>13.40059175</c:v>
                </c:pt>
              </c:numCache>
            </c:numRef>
          </c:val>
        </c:ser>
        <c:dLbls>
          <c:showLegendKey val="0"/>
          <c:showVal val="0"/>
          <c:showCatName val="0"/>
          <c:showSerName val="0"/>
          <c:showPercent val="0"/>
          <c:showBubbleSize val="0"/>
        </c:dLbls>
        <c:gapWidth val="150"/>
        <c:overlap val="100"/>
        <c:axId val="-2138232024"/>
        <c:axId val="-2138353608"/>
      </c:barChart>
      <c:catAx>
        <c:axId val="-2138232024"/>
        <c:scaling>
          <c:orientation val="minMax"/>
        </c:scaling>
        <c:delete val="0"/>
        <c:axPos val="b"/>
        <c:majorTickMark val="out"/>
        <c:minorTickMark val="none"/>
        <c:tickLblPos val="nextTo"/>
        <c:txPr>
          <a:bodyPr/>
          <a:lstStyle/>
          <a:p>
            <a:pPr>
              <a:defRPr sz="900"/>
            </a:pPr>
            <a:endParaRPr lang="en-US"/>
          </a:p>
        </c:txPr>
        <c:crossAx val="-2138353608"/>
        <c:crosses val="autoZero"/>
        <c:auto val="1"/>
        <c:lblAlgn val="ctr"/>
        <c:lblOffset val="100"/>
        <c:noMultiLvlLbl val="0"/>
      </c:catAx>
      <c:valAx>
        <c:axId val="-2138353608"/>
        <c:scaling>
          <c:orientation val="minMax"/>
        </c:scaling>
        <c:delete val="0"/>
        <c:axPos val="l"/>
        <c:majorGridlines/>
        <c:numFmt formatCode="0%" sourceLinked="1"/>
        <c:majorTickMark val="out"/>
        <c:minorTickMark val="none"/>
        <c:tickLblPos val="nextTo"/>
        <c:crossAx val="-2138232024"/>
        <c:crosses val="autoZero"/>
        <c:crossBetween val="between"/>
      </c:valAx>
      <c:spPr>
        <a:solidFill>
          <a:schemeClr val="bg1">
            <a:lumMod val="95000"/>
          </a:schemeClr>
        </a:solidFill>
      </c:spPr>
    </c:plotArea>
    <c:legend>
      <c:legendPos val="b"/>
      <c:layout>
        <c:manualLayout>
          <c:xMode val="edge"/>
          <c:yMode val="edge"/>
          <c:x val="0.110269832841198"/>
          <c:y val="0.816426326116328"/>
          <c:w val="0.832126346295912"/>
          <c:h val="0.163346071721965"/>
        </c:manualLayout>
      </c:layout>
      <c:overlay val="0"/>
      <c:spPr>
        <a:solidFill>
          <a:schemeClr val="bg1">
            <a:lumMod val="95000"/>
          </a:schemeClr>
        </a:solidFill>
      </c:spPr>
      <c:txPr>
        <a:bodyPr/>
        <a:lstStyle/>
        <a:p>
          <a:pPr>
            <a:defRPr sz="900"/>
          </a:pPr>
          <a:endParaRPr lang="en-US"/>
        </a:p>
      </c:txPr>
    </c:legend>
    <c:plotVisOnly val="1"/>
    <c:dispBlanksAs val="gap"/>
    <c:showDLblsOverMax val="0"/>
  </c:chart>
  <c:externalData r:id="rId2">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US" u="sng">
                <a:solidFill>
                  <a:srgbClr val="FF0000"/>
                </a:solidFill>
              </a:rPr>
              <a:t>Non-strike</a:t>
            </a:r>
            <a:r>
              <a:rPr lang="en-US"/>
              <a:t> teacher absenteeism</a:t>
            </a:r>
          </a:p>
          <a:p>
            <a:pPr>
              <a:defRPr/>
            </a:pPr>
            <a:r>
              <a:rPr lang="en-US" sz="1200" b="0"/>
              <a:t>SACMEQ III (2007)</a:t>
            </a:r>
          </a:p>
        </c:rich>
      </c:tx>
      <c:layout/>
      <c:overlay val="0"/>
      <c:spPr>
        <a:solidFill>
          <a:schemeClr val="bg1">
            <a:lumMod val="85000"/>
          </a:schemeClr>
        </a:solidFill>
      </c:spPr>
    </c:title>
    <c:autoTitleDeleted val="0"/>
    <c:plotArea>
      <c:layout/>
      <c:barChart>
        <c:barDir val="col"/>
        <c:grouping val="stacked"/>
        <c:varyColors val="0"/>
        <c:ser>
          <c:idx val="0"/>
          <c:order val="0"/>
          <c:tx>
            <c:strRef>
              <c:f>Sheet1!$N$24</c:f>
              <c:strCache>
                <c:ptCount val="1"/>
                <c:pt idx="0">
                  <c:v>Non-strike teacher absenteeism</c:v>
                </c:pt>
              </c:strCache>
            </c:strRef>
          </c:tx>
          <c:spPr>
            <a:solidFill>
              <a:srgbClr val="0070C0"/>
            </a:solidFill>
          </c:spPr>
          <c:invertIfNegative val="0"/>
          <c:dLbls>
            <c:txPr>
              <a:bodyPr/>
              <a:lstStyle/>
              <a:p>
                <a:pPr>
                  <a:defRPr sz="1050" b="1">
                    <a:solidFill>
                      <a:schemeClr val="bg1"/>
                    </a:solidFill>
                  </a:defRPr>
                </a:pPr>
                <a:endParaRPr lang="en-US"/>
              </a:p>
            </c:txPr>
            <c:dLblPos val="ctr"/>
            <c:showLegendKey val="0"/>
            <c:showVal val="1"/>
            <c:showCatName val="0"/>
            <c:showSerName val="0"/>
            <c:showPercent val="0"/>
            <c:showBubbleSize val="0"/>
            <c:showLeaderLines val="0"/>
          </c:dLbls>
          <c:cat>
            <c:strRef>
              <c:f>Sheet1!$M$25:$M$39</c:f>
              <c:strCache>
                <c:ptCount val="15"/>
                <c:pt idx="0">
                  <c:v>Mauritius</c:v>
                </c:pt>
                <c:pt idx="1">
                  <c:v>Mozambique</c:v>
                </c:pt>
                <c:pt idx="2">
                  <c:v>Swaziland</c:v>
                </c:pt>
                <c:pt idx="3">
                  <c:v>South Africa</c:v>
                </c:pt>
                <c:pt idx="4">
                  <c:v>Zanzibar</c:v>
                </c:pt>
                <c:pt idx="5">
                  <c:v>Namibia</c:v>
                </c:pt>
                <c:pt idx="6">
                  <c:v>Malawi</c:v>
                </c:pt>
                <c:pt idx="7">
                  <c:v>Kenya</c:v>
                </c:pt>
                <c:pt idx="8">
                  <c:v>Botswana</c:v>
                </c:pt>
                <c:pt idx="9">
                  <c:v>Zimbabwe</c:v>
                </c:pt>
                <c:pt idx="10">
                  <c:v>Lesotho</c:v>
                </c:pt>
                <c:pt idx="11">
                  <c:v>Seychelles</c:v>
                </c:pt>
                <c:pt idx="12">
                  <c:v>Uganda</c:v>
                </c:pt>
                <c:pt idx="13">
                  <c:v>Zambia</c:v>
                </c:pt>
                <c:pt idx="14">
                  <c:v>Tanzania</c:v>
                </c:pt>
              </c:strCache>
            </c:strRef>
          </c:cat>
          <c:val>
            <c:numRef>
              <c:f>Sheet1!$N$25:$N$39</c:f>
              <c:numCache>
                <c:formatCode>0</c:formatCode>
                <c:ptCount val="15"/>
                <c:pt idx="0">
                  <c:v>5.682488999999994</c:v>
                </c:pt>
                <c:pt idx="1">
                  <c:v>7.177424399999993</c:v>
                </c:pt>
                <c:pt idx="2">
                  <c:v>7.7342259</c:v>
                </c:pt>
                <c:pt idx="3">
                  <c:v>8.18979</c:v>
                </c:pt>
                <c:pt idx="4">
                  <c:v>9.040622999999998</c:v>
                </c:pt>
                <c:pt idx="5">
                  <c:v>9.284461299999998</c:v>
                </c:pt>
                <c:pt idx="6">
                  <c:v>9.572137900000006</c:v>
                </c:pt>
                <c:pt idx="7">
                  <c:v>10.31596</c:v>
                </c:pt>
                <c:pt idx="8">
                  <c:v>10.53685</c:v>
                </c:pt>
                <c:pt idx="9">
                  <c:v>10.728312</c:v>
                </c:pt>
                <c:pt idx="10">
                  <c:v>12.14634</c:v>
                </c:pt>
                <c:pt idx="11">
                  <c:v>13.59937</c:v>
                </c:pt>
                <c:pt idx="12">
                  <c:v>13.7587427</c:v>
                </c:pt>
                <c:pt idx="13">
                  <c:v>14.46669580000001</c:v>
                </c:pt>
                <c:pt idx="14">
                  <c:v>19.236206</c:v>
                </c:pt>
              </c:numCache>
            </c:numRef>
          </c:val>
        </c:ser>
        <c:dLbls>
          <c:showLegendKey val="0"/>
          <c:showVal val="0"/>
          <c:showCatName val="0"/>
          <c:showSerName val="0"/>
          <c:showPercent val="0"/>
          <c:showBubbleSize val="0"/>
        </c:dLbls>
        <c:gapWidth val="150"/>
        <c:overlap val="100"/>
        <c:axId val="-2120548024"/>
        <c:axId val="-2120545048"/>
      </c:barChart>
      <c:catAx>
        <c:axId val="-2120548024"/>
        <c:scaling>
          <c:orientation val="minMax"/>
        </c:scaling>
        <c:delete val="0"/>
        <c:axPos val="b"/>
        <c:majorTickMark val="out"/>
        <c:minorTickMark val="none"/>
        <c:tickLblPos val="nextTo"/>
        <c:crossAx val="-2120545048"/>
        <c:crosses val="autoZero"/>
        <c:auto val="1"/>
        <c:lblAlgn val="ctr"/>
        <c:lblOffset val="100"/>
        <c:noMultiLvlLbl val="0"/>
      </c:catAx>
      <c:valAx>
        <c:axId val="-2120545048"/>
        <c:scaling>
          <c:orientation val="minMax"/>
        </c:scaling>
        <c:delete val="0"/>
        <c:axPos val="l"/>
        <c:majorGridlines/>
        <c:title>
          <c:tx>
            <c:rich>
              <a:bodyPr rot="0" vert="horz"/>
              <a:lstStyle/>
              <a:p>
                <a:pPr>
                  <a:defRPr/>
                </a:pPr>
                <a:r>
                  <a:rPr lang="en-ZA"/>
                  <a:t>Days per year</a:t>
                </a:r>
              </a:p>
            </c:rich>
          </c:tx>
          <c:layout/>
          <c:overlay val="0"/>
        </c:title>
        <c:numFmt formatCode="0" sourceLinked="1"/>
        <c:majorTickMark val="out"/>
        <c:minorTickMark val="none"/>
        <c:tickLblPos val="nextTo"/>
        <c:crossAx val="-2120548024"/>
        <c:crosses val="autoZero"/>
        <c:crossBetween val="between"/>
      </c:valAx>
      <c:spPr>
        <a:solidFill>
          <a:schemeClr val="bg1">
            <a:lumMod val="85000"/>
          </a:schemeClr>
        </a:solidFill>
      </c:spPr>
    </c:plotArea>
    <c:plotVisOnly val="1"/>
    <c:dispBlanksAs val="gap"/>
    <c:showDLblsOverMax val="0"/>
  </c:chart>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ZA" sz="2000" smtClean="0">
                <a:solidFill>
                  <a:srgbClr val="FF0000"/>
                </a:solidFill>
              </a:rPr>
              <a:t>Non-strike</a:t>
            </a:r>
            <a:r>
              <a:rPr lang="en-ZA" smtClean="0"/>
              <a:t> Self-reported </a:t>
            </a:r>
            <a:r>
              <a:rPr lang="en-ZA"/>
              <a:t>teacher absenteeism (days)</a:t>
            </a:r>
          </a:p>
          <a:p>
            <a:pPr>
              <a:defRPr/>
            </a:pPr>
            <a:r>
              <a:rPr lang="en-ZA" sz="1400" b="0"/>
              <a:t>SACMEQ</a:t>
            </a:r>
            <a:r>
              <a:rPr lang="en-ZA" sz="1400" b="0" baseline="0"/>
              <a:t> III (2007)</a:t>
            </a:r>
            <a:endParaRPr lang="en-ZA" sz="1400" b="0"/>
          </a:p>
        </c:rich>
      </c:tx>
      <c:layout/>
      <c:overlay val="0"/>
      <c:spPr>
        <a:solidFill>
          <a:schemeClr val="bg1">
            <a:lumMod val="85000"/>
          </a:schemeClr>
        </a:solidFill>
      </c:spPr>
    </c:title>
    <c:autoTitleDeleted val="0"/>
    <c:plotArea>
      <c:layout>
        <c:manualLayout>
          <c:layoutTarget val="inner"/>
          <c:xMode val="edge"/>
          <c:yMode val="edge"/>
          <c:x val="0.131304371977993"/>
          <c:y val="0.21398852187273"/>
          <c:w val="0.838022707621859"/>
          <c:h val="0.624606553719286"/>
        </c:manualLayout>
      </c:layout>
      <c:barChart>
        <c:barDir val="col"/>
        <c:grouping val="stacked"/>
        <c:varyColors val="0"/>
        <c:ser>
          <c:idx val="0"/>
          <c:order val="0"/>
          <c:tx>
            <c:strRef>
              <c:f>Sheet1!$E$4</c:f>
              <c:strCache>
                <c:ptCount val="1"/>
                <c:pt idx="0">
                  <c:v>Non-strike teacher absenteeism</c:v>
                </c:pt>
              </c:strCache>
            </c:strRef>
          </c:tx>
          <c:spPr>
            <a:solidFill>
              <a:srgbClr val="0070C0"/>
            </a:solidFill>
          </c:spPr>
          <c:invertIfNegative val="0"/>
          <c:dLbls>
            <c:txPr>
              <a:bodyPr/>
              <a:lstStyle/>
              <a:p>
                <a:pPr>
                  <a:defRPr b="1">
                    <a:solidFill>
                      <a:schemeClr val="bg1"/>
                    </a:solidFill>
                  </a:defRPr>
                </a:pPr>
                <a:endParaRPr lang="en-US"/>
              </a:p>
            </c:txPr>
            <c:dLblPos val="ctr"/>
            <c:showLegendKey val="0"/>
            <c:showVal val="1"/>
            <c:showCatName val="0"/>
            <c:showSerName val="0"/>
            <c:showPercent val="0"/>
            <c:showBubbleSize val="0"/>
            <c:showLeaderLines val="0"/>
          </c:dLbls>
          <c:cat>
            <c:strRef>
              <c:f>Sheet1!$D$5:$D$19</c:f>
              <c:strCache>
                <c:ptCount val="15"/>
                <c:pt idx="0">
                  <c:v>Mauritius</c:v>
                </c:pt>
                <c:pt idx="1">
                  <c:v>Mozambique</c:v>
                </c:pt>
                <c:pt idx="2">
                  <c:v>Swaziland</c:v>
                </c:pt>
                <c:pt idx="3">
                  <c:v>South Africa</c:v>
                </c:pt>
                <c:pt idx="4">
                  <c:v>Zanzibar</c:v>
                </c:pt>
                <c:pt idx="5">
                  <c:v>Namibia</c:v>
                </c:pt>
                <c:pt idx="6">
                  <c:v>Malawi</c:v>
                </c:pt>
                <c:pt idx="7">
                  <c:v>Kenya</c:v>
                </c:pt>
                <c:pt idx="8">
                  <c:v>Botswana</c:v>
                </c:pt>
                <c:pt idx="9">
                  <c:v>Zimbabwe</c:v>
                </c:pt>
                <c:pt idx="10">
                  <c:v>Lesotho</c:v>
                </c:pt>
                <c:pt idx="11">
                  <c:v>Seychelles</c:v>
                </c:pt>
                <c:pt idx="12">
                  <c:v>Uganda</c:v>
                </c:pt>
                <c:pt idx="13">
                  <c:v>Zambia</c:v>
                </c:pt>
                <c:pt idx="14">
                  <c:v>Tanzania</c:v>
                </c:pt>
              </c:strCache>
            </c:strRef>
          </c:cat>
          <c:val>
            <c:numRef>
              <c:f>Sheet1!$E$5:$E$19</c:f>
              <c:numCache>
                <c:formatCode>0</c:formatCode>
                <c:ptCount val="15"/>
                <c:pt idx="0">
                  <c:v>5.682488999999994</c:v>
                </c:pt>
                <c:pt idx="1">
                  <c:v>7.177424399999994</c:v>
                </c:pt>
                <c:pt idx="2">
                  <c:v>7.7342259</c:v>
                </c:pt>
                <c:pt idx="3">
                  <c:v>8.18979</c:v>
                </c:pt>
                <c:pt idx="4">
                  <c:v>9.040623</c:v>
                </c:pt>
                <c:pt idx="5">
                  <c:v>9.2844613</c:v>
                </c:pt>
                <c:pt idx="6">
                  <c:v>9.572137900000006</c:v>
                </c:pt>
                <c:pt idx="7">
                  <c:v>10.31596</c:v>
                </c:pt>
                <c:pt idx="8">
                  <c:v>10.53685</c:v>
                </c:pt>
                <c:pt idx="9">
                  <c:v>10.728312</c:v>
                </c:pt>
                <c:pt idx="10">
                  <c:v>12.14634</c:v>
                </c:pt>
                <c:pt idx="11">
                  <c:v>13.59937</c:v>
                </c:pt>
                <c:pt idx="12">
                  <c:v>13.7587427</c:v>
                </c:pt>
                <c:pt idx="13">
                  <c:v>14.4666958</c:v>
                </c:pt>
                <c:pt idx="14">
                  <c:v>19.236206</c:v>
                </c:pt>
              </c:numCache>
            </c:numRef>
          </c:val>
        </c:ser>
        <c:ser>
          <c:idx val="1"/>
          <c:order val="1"/>
          <c:tx>
            <c:strRef>
              <c:f>Sheet1!$F$4</c:f>
              <c:strCache>
                <c:ptCount val="1"/>
                <c:pt idx="0">
                  <c:v>Teachers' strikes</c:v>
                </c:pt>
              </c:strCache>
            </c:strRef>
          </c:tx>
          <c:spPr>
            <a:solidFill>
              <a:srgbClr val="FF0000"/>
            </a:solidFill>
          </c:spPr>
          <c:invertIfNegative val="0"/>
          <c:dLbls>
            <c:txPr>
              <a:bodyPr/>
              <a:lstStyle/>
              <a:p>
                <a:pPr>
                  <a:defRPr sz="1050">
                    <a:solidFill>
                      <a:srgbClr val="002060"/>
                    </a:solidFill>
                  </a:defRPr>
                </a:pPr>
                <a:endParaRPr lang="en-US"/>
              </a:p>
            </c:txPr>
            <c:dLblPos val="ctr"/>
            <c:showLegendKey val="0"/>
            <c:showVal val="1"/>
            <c:showCatName val="0"/>
            <c:showSerName val="0"/>
            <c:showPercent val="0"/>
            <c:showBubbleSize val="0"/>
            <c:showLeaderLines val="0"/>
          </c:dLbls>
          <c:cat>
            <c:strRef>
              <c:f>Sheet1!$D$5:$D$19</c:f>
              <c:strCache>
                <c:ptCount val="15"/>
                <c:pt idx="0">
                  <c:v>Mauritius</c:v>
                </c:pt>
                <c:pt idx="1">
                  <c:v>Mozambique</c:v>
                </c:pt>
                <c:pt idx="2">
                  <c:v>Swaziland</c:v>
                </c:pt>
                <c:pt idx="3">
                  <c:v>South Africa</c:v>
                </c:pt>
                <c:pt idx="4">
                  <c:v>Zanzibar</c:v>
                </c:pt>
                <c:pt idx="5">
                  <c:v>Namibia</c:v>
                </c:pt>
                <c:pt idx="6">
                  <c:v>Malawi</c:v>
                </c:pt>
                <c:pt idx="7">
                  <c:v>Kenya</c:v>
                </c:pt>
                <c:pt idx="8">
                  <c:v>Botswana</c:v>
                </c:pt>
                <c:pt idx="9">
                  <c:v>Zimbabwe</c:v>
                </c:pt>
                <c:pt idx="10">
                  <c:v>Lesotho</c:v>
                </c:pt>
                <c:pt idx="11">
                  <c:v>Seychelles</c:v>
                </c:pt>
                <c:pt idx="12">
                  <c:v>Uganda</c:v>
                </c:pt>
                <c:pt idx="13">
                  <c:v>Zambia</c:v>
                </c:pt>
                <c:pt idx="14">
                  <c:v>Tanzania</c:v>
                </c:pt>
              </c:strCache>
            </c:strRef>
          </c:cat>
          <c:val>
            <c:numRef>
              <c:f>Sheet1!$F$5:$F$19</c:f>
              <c:numCache>
                <c:formatCode>0</c:formatCode>
                <c:ptCount val="15"/>
                <c:pt idx="0">
                  <c:v>0.0</c:v>
                </c:pt>
                <c:pt idx="1">
                  <c:v>0.0015606</c:v>
                </c:pt>
                <c:pt idx="2">
                  <c:v>0.3310621</c:v>
                </c:pt>
                <c:pt idx="3">
                  <c:v>11.5782</c:v>
                </c:pt>
                <c:pt idx="4">
                  <c:v>0.0</c:v>
                </c:pt>
                <c:pt idx="5">
                  <c:v>0.0045787</c:v>
                </c:pt>
                <c:pt idx="6">
                  <c:v>0.0396881</c:v>
                </c:pt>
                <c:pt idx="7">
                  <c:v>0.02028</c:v>
                </c:pt>
                <c:pt idx="8">
                  <c:v>0.0</c:v>
                </c:pt>
                <c:pt idx="9">
                  <c:v>1.909668</c:v>
                </c:pt>
                <c:pt idx="10">
                  <c:v>0.0</c:v>
                </c:pt>
                <c:pt idx="11">
                  <c:v>0.0</c:v>
                </c:pt>
                <c:pt idx="12">
                  <c:v>0.0708973</c:v>
                </c:pt>
                <c:pt idx="13">
                  <c:v>0.0408542</c:v>
                </c:pt>
                <c:pt idx="14">
                  <c:v>0.052454</c:v>
                </c:pt>
              </c:numCache>
            </c:numRef>
          </c:val>
        </c:ser>
        <c:dLbls>
          <c:showLegendKey val="0"/>
          <c:showVal val="0"/>
          <c:showCatName val="0"/>
          <c:showSerName val="0"/>
          <c:showPercent val="0"/>
          <c:showBubbleSize val="0"/>
        </c:dLbls>
        <c:gapWidth val="150"/>
        <c:overlap val="100"/>
        <c:axId val="-2121170520"/>
        <c:axId val="-2121163272"/>
      </c:barChart>
      <c:catAx>
        <c:axId val="-2121170520"/>
        <c:scaling>
          <c:orientation val="minMax"/>
        </c:scaling>
        <c:delete val="0"/>
        <c:axPos val="b"/>
        <c:majorTickMark val="out"/>
        <c:minorTickMark val="none"/>
        <c:tickLblPos val="nextTo"/>
        <c:crossAx val="-2121163272"/>
        <c:crosses val="autoZero"/>
        <c:auto val="1"/>
        <c:lblAlgn val="ctr"/>
        <c:lblOffset val="100"/>
        <c:noMultiLvlLbl val="0"/>
      </c:catAx>
      <c:valAx>
        <c:axId val="-2121163272"/>
        <c:scaling>
          <c:orientation val="minMax"/>
        </c:scaling>
        <c:delete val="0"/>
        <c:axPos val="l"/>
        <c:majorGridlines>
          <c:spPr>
            <a:ln>
              <a:solidFill>
                <a:schemeClr val="bg1">
                  <a:lumMod val="75000"/>
                </a:schemeClr>
              </a:solidFill>
            </a:ln>
          </c:spPr>
        </c:majorGridlines>
        <c:title>
          <c:tx>
            <c:rich>
              <a:bodyPr rot="0" vert="horz"/>
              <a:lstStyle/>
              <a:p>
                <a:pPr>
                  <a:defRPr/>
                </a:pPr>
                <a:r>
                  <a:rPr lang="en-ZA"/>
                  <a:t>Days per year</a:t>
                </a:r>
              </a:p>
            </c:rich>
          </c:tx>
          <c:layout/>
          <c:overlay val="0"/>
        </c:title>
        <c:numFmt formatCode="0" sourceLinked="1"/>
        <c:majorTickMark val="out"/>
        <c:minorTickMark val="none"/>
        <c:tickLblPos val="nextTo"/>
        <c:crossAx val="-2121170520"/>
        <c:crosses val="autoZero"/>
        <c:crossBetween val="between"/>
      </c:valAx>
      <c:spPr>
        <a:solidFill>
          <a:schemeClr val="bg1">
            <a:lumMod val="85000"/>
          </a:schemeClr>
        </a:solidFill>
      </c:spPr>
    </c:plotArea>
    <c:legend>
      <c:legendPos val="t"/>
      <c:layout/>
      <c:overlay val="0"/>
      <c:spPr>
        <a:solidFill>
          <a:schemeClr val="bg1">
            <a:lumMod val="85000"/>
          </a:schemeClr>
        </a:solidFill>
      </c:spPr>
    </c:legend>
    <c:plotVisOnly val="1"/>
    <c:dispBlanksAs val="gap"/>
    <c:showDLblsOverMax val="0"/>
  </c:chart>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barChart>
        <c:barDir val="col"/>
        <c:grouping val="percentStacked"/>
        <c:varyColors val="0"/>
        <c:ser>
          <c:idx val="0"/>
          <c:order val="0"/>
          <c:tx>
            <c:strRef>
              <c:f>'Stack charts num lit'!$B$16</c:f>
              <c:strCache>
                <c:ptCount val="1"/>
                <c:pt idx="0">
                  <c:v>Never enrolled or dropped out prior to Grade 6</c:v>
                </c:pt>
              </c:strCache>
            </c:strRef>
          </c:tx>
          <c:spPr>
            <a:solidFill>
              <a:srgbClr val="FF0000"/>
            </a:solidFill>
          </c:spPr>
          <c:invertIfNegative val="0"/>
          <c:dLbls>
            <c:txPr>
              <a:bodyPr/>
              <a:lstStyle/>
              <a:p>
                <a:pPr>
                  <a:defRPr>
                    <a:solidFill>
                      <a:schemeClr val="bg1"/>
                    </a:solidFill>
                  </a:defRPr>
                </a:pPr>
                <a:endParaRPr lang="en-US"/>
              </a:p>
            </c:txPr>
            <c:dLblPos val="ctr"/>
            <c:showLegendKey val="0"/>
            <c:showVal val="1"/>
            <c:showCatName val="0"/>
            <c:showSerName val="0"/>
            <c:showPercent val="0"/>
            <c:showBubbleSize val="0"/>
            <c:showLeaderLines val="0"/>
          </c:dLbls>
          <c:cat>
            <c:strRef>
              <c:f>'Stack charts num lit'!$A$17:$A$26</c:f>
              <c:strCache>
                <c:ptCount val="10"/>
                <c:pt idx="0">
                  <c:v>Zambia</c:v>
                </c:pt>
                <c:pt idx="1">
                  <c:v>Malawi</c:v>
                </c:pt>
                <c:pt idx="2">
                  <c:v>Lesotho</c:v>
                </c:pt>
                <c:pt idx="3">
                  <c:v>Uganda</c:v>
                </c:pt>
                <c:pt idx="4">
                  <c:v>South Africa</c:v>
                </c:pt>
                <c:pt idx="5">
                  <c:v>Zimbabwe</c:v>
                </c:pt>
                <c:pt idx="6">
                  <c:v>Namibia</c:v>
                </c:pt>
                <c:pt idx="7">
                  <c:v>Tanzania</c:v>
                </c:pt>
                <c:pt idx="8">
                  <c:v>Kenya</c:v>
                </c:pt>
                <c:pt idx="9">
                  <c:v>Swaziland</c:v>
                </c:pt>
              </c:strCache>
            </c:strRef>
          </c:cat>
          <c:val>
            <c:numRef>
              <c:f>'Stack charts num lit'!$B$17:$B$26</c:f>
              <c:numCache>
                <c:formatCode>0</c:formatCode>
                <c:ptCount val="10"/>
                <c:pt idx="0">
                  <c:v>11.90000000000001</c:v>
                </c:pt>
                <c:pt idx="1">
                  <c:v>14.3</c:v>
                </c:pt>
                <c:pt idx="2">
                  <c:v>11.1</c:v>
                </c:pt>
                <c:pt idx="3">
                  <c:v>10.90000000000001</c:v>
                </c:pt>
                <c:pt idx="4">
                  <c:v>2.0</c:v>
                </c:pt>
                <c:pt idx="5">
                  <c:v>7.700000000000003</c:v>
                </c:pt>
                <c:pt idx="6">
                  <c:v>7.299999999999997</c:v>
                </c:pt>
                <c:pt idx="7">
                  <c:v>14.7</c:v>
                </c:pt>
                <c:pt idx="8">
                  <c:v>5.099999999999994</c:v>
                </c:pt>
                <c:pt idx="9">
                  <c:v>10.5</c:v>
                </c:pt>
              </c:numCache>
            </c:numRef>
          </c:val>
        </c:ser>
        <c:ser>
          <c:idx val="1"/>
          <c:order val="1"/>
          <c:tx>
            <c:strRef>
              <c:f>'Stack charts num lit'!$C$16</c:f>
              <c:strCache>
                <c:ptCount val="1"/>
                <c:pt idx="0">
                  <c:v>Enrolled but functionally illiterate (Levels 1-2) by grade 6</c:v>
                </c:pt>
              </c:strCache>
            </c:strRef>
          </c:tx>
          <c:spPr>
            <a:solidFill>
              <a:srgbClr val="FFFF00"/>
            </a:solidFill>
          </c:spPr>
          <c:invertIfNegative val="0"/>
          <c:dLbls>
            <c:dLblPos val="ctr"/>
            <c:showLegendKey val="0"/>
            <c:showVal val="1"/>
            <c:showCatName val="0"/>
            <c:showSerName val="0"/>
            <c:showPercent val="0"/>
            <c:showBubbleSize val="0"/>
            <c:showLeaderLines val="0"/>
          </c:dLbls>
          <c:cat>
            <c:strRef>
              <c:f>'Stack charts num lit'!$A$17:$A$26</c:f>
              <c:strCache>
                <c:ptCount val="10"/>
                <c:pt idx="0">
                  <c:v>Zambia</c:v>
                </c:pt>
                <c:pt idx="1">
                  <c:v>Malawi</c:v>
                </c:pt>
                <c:pt idx="2">
                  <c:v>Lesotho</c:v>
                </c:pt>
                <c:pt idx="3">
                  <c:v>Uganda</c:v>
                </c:pt>
                <c:pt idx="4">
                  <c:v>South Africa</c:v>
                </c:pt>
                <c:pt idx="5">
                  <c:v>Zimbabwe</c:v>
                </c:pt>
                <c:pt idx="6">
                  <c:v>Namibia</c:v>
                </c:pt>
                <c:pt idx="7">
                  <c:v>Tanzania</c:v>
                </c:pt>
                <c:pt idx="8">
                  <c:v>Kenya</c:v>
                </c:pt>
                <c:pt idx="9">
                  <c:v>Swaziland</c:v>
                </c:pt>
              </c:strCache>
            </c:strRef>
          </c:cat>
          <c:val>
            <c:numRef>
              <c:f>'Stack charts num lit'!$C$17:$C$26</c:f>
              <c:numCache>
                <c:formatCode>0</c:formatCode>
                <c:ptCount val="10"/>
                <c:pt idx="0">
                  <c:v>38.84241781</c:v>
                </c:pt>
                <c:pt idx="1">
                  <c:v>31.36384324999996</c:v>
                </c:pt>
                <c:pt idx="2">
                  <c:v>18.84450637999998</c:v>
                </c:pt>
                <c:pt idx="3">
                  <c:v>18.13582386</c:v>
                </c:pt>
                <c:pt idx="4">
                  <c:v>26.71797520000004</c:v>
                </c:pt>
                <c:pt idx="5">
                  <c:v>17.07785365000001</c:v>
                </c:pt>
                <c:pt idx="6">
                  <c:v>12.63712356</c:v>
                </c:pt>
                <c:pt idx="7">
                  <c:v>2.98478348</c:v>
                </c:pt>
                <c:pt idx="8">
                  <c:v>7.63379396</c:v>
                </c:pt>
                <c:pt idx="9">
                  <c:v>1.321771799999996</c:v>
                </c:pt>
              </c:numCache>
            </c:numRef>
          </c:val>
        </c:ser>
        <c:ser>
          <c:idx val="2"/>
          <c:order val="2"/>
          <c:tx>
            <c:strRef>
              <c:f>'Stack charts num lit'!$D$16</c:f>
              <c:strCache>
                <c:ptCount val="1"/>
                <c:pt idx="0">
                  <c:v>Enrolled and acquired basic reading skills (Levels 3-5) by grade 6</c:v>
                </c:pt>
              </c:strCache>
            </c:strRef>
          </c:tx>
          <c:spPr>
            <a:solidFill>
              <a:schemeClr val="accent3">
                <a:lumMod val="60000"/>
                <a:lumOff val="40000"/>
              </a:schemeClr>
            </a:solidFill>
          </c:spPr>
          <c:invertIfNegative val="0"/>
          <c:dLbls>
            <c:dLblPos val="ctr"/>
            <c:showLegendKey val="0"/>
            <c:showVal val="1"/>
            <c:showCatName val="0"/>
            <c:showSerName val="0"/>
            <c:showPercent val="0"/>
            <c:showBubbleSize val="0"/>
            <c:showLeaderLines val="0"/>
          </c:dLbls>
          <c:cat>
            <c:strRef>
              <c:f>'Stack charts num lit'!$A$17:$A$26</c:f>
              <c:strCache>
                <c:ptCount val="10"/>
                <c:pt idx="0">
                  <c:v>Zambia</c:v>
                </c:pt>
                <c:pt idx="1">
                  <c:v>Malawi</c:v>
                </c:pt>
                <c:pt idx="2">
                  <c:v>Lesotho</c:v>
                </c:pt>
                <c:pt idx="3">
                  <c:v>Uganda</c:v>
                </c:pt>
                <c:pt idx="4">
                  <c:v>South Africa</c:v>
                </c:pt>
                <c:pt idx="5">
                  <c:v>Zimbabwe</c:v>
                </c:pt>
                <c:pt idx="6">
                  <c:v>Namibia</c:v>
                </c:pt>
                <c:pt idx="7">
                  <c:v>Tanzania</c:v>
                </c:pt>
                <c:pt idx="8">
                  <c:v>Kenya</c:v>
                </c:pt>
                <c:pt idx="9">
                  <c:v>Swaziland</c:v>
                </c:pt>
              </c:strCache>
            </c:strRef>
          </c:cat>
          <c:val>
            <c:numRef>
              <c:f>'Stack charts num lit'!$D$17:$D$26</c:f>
              <c:numCache>
                <c:formatCode>0</c:formatCode>
                <c:ptCount val="10"/>
                <c:pt idx="0">
                  <c:v>43.55546827</c:v>
                </c:pt>
                <c:pt idx="1">
                  <c:v>52.53566831000001</c:v>
                </c:pt>
                <c:pt idx="2">
                  <c:v>60.95622302</c:v>
                </c:pt>
                <c:pt idx="3">
                  <c:v>58.11410286</c:v>
                </c:pt>
                <c:pt idx="4">
                  <c:v>45.4714512</c:v>
                </c:pt>
                <c:pt idx="5">
                  <c:v>50.16952655</c:v>
                </c:pt>
                <c:pt idx="6">
                  <c:v>61.6858152300001</c:v>
                </c:pt>
                <c:pt idx="7">
                  <c:v>30.29592422999999</c:v>
                </c:pt>
                <c:pt idx="8">
                  <c:v>50.49372770000001</c:v>
                </c:pt>
                <c:pt idx="9">
                  <c:v>54.45349154999996</c:v>
                </c:pt>
              </c:numCache>
            </c:numRef>
          </c:val>
        </c:ser>
        <c:ser>
          <c:idx val="3"/>
          <c:order val="3"/>
          <c:tx>
            <c:strRef>
              <c:f>'Stack charts num lit'!$E$16</c:f>
              <c:strCache>
                <c:ptCount val="1"/>
                <c:pt idx="0">
                  <c:v>Enrolled and acquired higher order reading skills (Levels 6-8) by grade 6</c:v>
                </c:pt>
              </c:strCache>
            </c:strRef>
          </c:tx>
          <c:spPr>
            <a:solidFill>
              <a:srgbClr val="00B050"/>
            </a:solidFill>
          </c:spPr>
          <c:invertIfNegative val="0"/>
          <c:dLbls>
            <c:txPr>
              <a:bodyPr/>
              <a:lstStyle/>
              <a:p>
                <a:pPr>
                  <a:defRPr>
                    <a:solidFill>
                      <a:schemeClr val="bg1"/>
                    </a:solidFill>
                  </a:defRPr>
                </a:pPr>
                <a:endParaRPr lang="en-US"/>
              </a:p>
            </c:txPr>
            <c:dLblPos val="ctr"/>
            <c:showLegendKey val="0"/>
            <c:showVal val="1"/>
            <c:showCatName val="0"/>
            <c:showSerName val="0"/>
            <c:showPercent val="0"/>
            <c:showBubbleSize val="0"/>
            <c:showLeaderLines val="0"/>
          </c:dLbls>
          <c:cat>
            <c:strRef>
              <c:f>'Stack charts num lit'!$A$17:$A$26</c:f>
              <c:strCache>
                <c:ptCount val="10"/>
                <c:pt idx="0">
                  <c:v>Zambia</c:v>
                </c:pt>
                <c:pt idx="1">
                  <c:v>Malawi</c:v>
                </c:pt>
                <c:pt idx="2">
                  <c:v>Lesotho</c:v>
                </c:pt>
                <c:pt idx="3">
                  <c:v>Uganda</c:v>
                </c:pt>
                <c:pt idx="4">
                  <c:v>South Africa</c:v>
                </c:pt>
                <c:pt idx="5">
                  <c:v>Zimbabwe</c:v>
                </c:pt>
                <c:pt idx="6">
                  <c:v>Namibia</c:v>
                </c:pt>
                <c:pt idx="7">
                  <c:v>Tanzania</c:v>
                </c:pt>
                <c:pt idx="8">
                  <c:v>Kenya</c:v>
                </c:pt>
                <c:pt idx="9">
                  <c:v>Swaziland</c:v>
                </c:pt>
              </c:strCache>
            </c:strRef>
          </c:cat>
          <c:val>
            <c:numRef>
              <c:f>'Stack charts num lit'!$E$17:$E$26</c:f>
              <c:numCache>
                <c:formatCode>0</c:formatCode>
                <c:ptCount val="10"/>
                <c:pt idx="0">
                  <c:v>5.702113919999983</c:v>
                </c:pt>
                <c:pt idx="1">
                  <c:v>1.80047987</c:v>
                </c:pt>
                <c:pt idx="2">
                  <c:v>9.099270599999998</c:v>
                </c:pt>
                <c:pt idx="3">
                  <c:v>12.85008219000002</c:v>
                </c:pt>
                <c:pt idx="4">
                  <c:v>25.81057359999999</c:v>
                </c:pt>
                <c:pt idx="5">
                  <c:v>25.05262902999996</c:v>
                </c:pt>
                <c:pt idx="6">
                  <c:v>18.37705194000004</c:v>
                </c:pt>
                <c:pt idx="7">
                  <c:v>52.01929229</c:v>
                </c:pt>
                <c:pt idx="8">
                  <c:v>36.77246885000001</c:v>
                </c:pt>
                <c:pt idx="9">
                  <c:v>33.72473665000001</c:v>
                </c:pt>
              </c:numCache>
            </c:numRef>
          </c:val>
        </c:ser>
        <c:dLbls>
          <c:showLegendKey val="0"/>
          <c:showVal val="0"/>
          <c:showCatName val="0"/>
          <c:showSerName val="0"/>
          <c:showPercent val="0"/>
          <c:showBubbleSize val="0"/>
        </c:dLbls>
        <c:gapWidth val="150"/>
        <c:overlap val="100"/>
        <c:axId val="-2117139528"/>
        <c:axId val="-2117592136"/>
      </c:barChart>
      <c:catAx>
        <c:axId val="-2117139528"/>
        <c:scaling>
          <c:orientation val="minMax"/>
        </c:scaling>
        <c:delete val="0"/>
        <c:axPos val="b"/>
        <c:majorTickMark val="out"/>
        <c:minorTickMark val="none"/>
        <c:tickLblPos val="nextTo"/>
        <c:txPr>
          <a:bodyPr/>
          <a:lstStyle/>
          <a:p>
            <a:pPr>
              <a:defRPr sz="900"/>
            </a:pPr>
            <a:endParaRPr lang="en-US"/>
          </a:p>
        </c:txPr>
        <c:crossAx val="-2117592136"/>
        <c:crosses val="autoZero"/>
        <c:auto val="1"/>
        <c:lblAlgn val="ctr"/>
        <c:lblOffset val="100"/>
        <c:noMultiLvlLbl val="0"/>
      </c:catAx>
      <c:valAx>
        <c:axId val="-2117592136"/>
        <c:scaling>
          <c:orientation val="minMax"/>
        </c:scaling>
        <c:delete val="0"/>
        <c:axPos val="l"/>
        <c:majorGridlines/>
        <c:numFmt formatCode="0%" sourceLinked="1"/>
        <c:majorTickMark val="out"/>
        <c:minorTickMark val="none"/>
        <c:tickLblPos val="nextTo"/>
        <c:crossAx val="-2117139528"/>
        <c:crosses val="autoZero"/>
        <c:crossBetween val="between"/>
      </c:valAx>
      <c:spPr>
        <a:solidFill>
          <a:schemeClr val="bg1">
            <a:lumMod val="95000"/>
          </a:schemeClr>
        </a:solidFill>
      </c:spPr>
    </c:plotArea>
    <c:legend>
      <c:legendPos val="b"/>
      <c:layout>
        <c:manualLayout>
          <c:xMode val="edge"/>
          <c:yMode val="edge"/>
          <c:x val="0.165996160202197"/>
          <c:y val="0.821977491721484"/>
          <c:w val="0.71877147559945"/>
          <c:h val="0.170356486095243"/>
        </c:manualLayout>
      </c:layout>
      <c:overlay val="0"/>
      <c:spPr>
        <a:solidFill>
          <a:sysClr val="window" lastClr="FFFFFF">
            <a:lumMod val="95000"/>
          </a:sysClr>
        </a:solidFill>
      </c:spPr>
      <c:txPr>
        <a:bodyPr/>
        <a:lstStyle/>
        <a:p>
          <a:pPr>
            <a:defRPr sz="900"/>
          </a:pPr>
          <a:endParaRPr lang="en-US"/>
        </a:p>
      </c:txPr>
    </c:legend>
    <c:plotVisOnly val="1"/>
    <c:dispBlanksAs val="gap"/>
    <c:showDLblsOverMax val="0"/>
  </c:chart>
  <c:externalData r:id="rId2">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barChart>
        <c:barDir val="col"/>
        <c:grouping val="percentStacked"/>
        <c:varyColors val="0"/>
        <c:ser>
          <c:idx val="0"/>
          <c:order val="0"/>
          <c:tx>
            <c:strRef>
              <c:f>'Stack charts num lit'!$B$3</c:f>
              <c:strCache>
                <c:ptCount val="1"/>
                <c:pt idx="0">
                  <c:v>Never enrolled or dropped out prior to grade 6</c:v>
                </c:pt>
              </c:strCache>
            </c:strRef>
          </c:tx>
          <c:spPr>
            <a:solidFill>
              <a:srgbClr val="FF0000"/>
            </a:solidFill>
          </c:spPr>
          <c:invertIfNegative val="0"/>
          <c:dLbls>
            <c:txPr>
              <a:bodyPr/>
              <a:lstStyle/>
              <a:p>
                <a:pPr>
                  <a:defRPr>
                    <a:solidFill>
                      <a:schemeClr val="bg1"/>
                    </a:solidFill>
                  </a:defRPr>
                </a:pPr>
                <a:endParaRPr lang="en-US"/>
              </a:p>
            </c:txPr>
            <c:dLblPos val="ctr"/>
            <c:showLegendKey val="0"/>
            <c:showVal val="1"/>
            <c:showCatName val="0"/>
            <c:showSerName val="0"/>
            <c:showPercent val="0"/>
            <c:showBubbleSize val="0"/>
            <c:showLeaderLines val="0"/>
          </c:dLbls>
          <c:cat>
            <c:strRef>
              <c:f>'Stack charts num lit'!$A$4:$A$13</c:f>
              <c:strCache>
                <c:ptCount val="10"/>
                <c:pt idx="0">
                  <c:v>Zambia</c:v>
                </c:pt>
                <c:pt idx="1">
                  <c:v>Malawi</c:v>
                </c:pt>
                <c:pt idx="2">
                  <c:v>Namibia</c:v>
                </c:pt>
                <c:pt idx="3">
                  <c:v>Lesotho</c:v>
                </c:pt>
                <c:pt idx="4">
                  <c:v>Uganda</c:v>
                </c:pt>
                <c:pt idx="5">
                  <c:v>South Africa</c:v>
                </c:pt>
                <c:pt idx="6">
                  <c:v>Zimbabwe</c:v>
                </c:pt>
                <c:pt idx="7">
                  <c:v>Tanzania</c:v>
                </c:pt>
                <c:pt idx="8">
                  <c:v>Swaziland</c:v>
                </c:pt>
                <c:pt idx="9">
                  <c:v>Kenya</c:v>
                </c:pt>
              </c:strCache>
            </c:strRef>
          </c:cat>
          <c:val>
            <c:numRef>
              <c:f>'Stack charts num lit'!$B$4:$B$13</c:f>
              <c:numCache>
                <c:formatCode>0</c:formatCode>
                <c:ptCount val="10"/>
                <c:pt idx="0">
                  <c:v>11.90000000000001</c:v>
                </c:pt>
                <c:pt idx="1">
                  <c:v>14.3</c:v>
                </c:pt>
                <c:pt idx="2">
                  <c:v>7.299999999999997</c:v>
                </c:pt>
                <c:pt idx="3">
                  <c:v>11.1</c:v>
                </c:pt>
                <c:pt idx="4">
                  <c:v>10.90000000000001</c:v>
                </c:pt>
                <c:pt idx="5">
                  <c:v>2.0</c:v>
                </c:pt>
                <c:pt idx="6">
                  <c:v>7.700000000000003</c:v>
                </c:pt>
                <c:pt idx="7">
                  <c:v>14.7</c:v>
                </c:pt>
                <c:pt idx="8">
                  <c:v>10.5</c:v>
                </c:pt>
                <c:pt idx="9">
                  <c:v>5.099999999999994</c:v>
                </c:pt>
              </c:numCache>
            </c:numRef>
          </c:val>
        </c:ser>
        <c:ser>
          <c:idx val="1"/>
          <c:order val="1"/>
          <c:tx>
            <c:strRef>
              <c:f>'Stack charts num lit'!$C$3</c:f>
              <c:strCache>
                <c:ptCount val="1"/>
                <c:pt idx="0">
                  <c:v>Enrolled but functionally innumerate (Levels 1-2) by grade 6</c:v>
                </c:pt>
              </c:strCache>
            </c:strRef>
          </c:tx>
          <c:spPr>
            <a:solidFill>
              <a:srgbClr val="FFFF00"/>
            </a:solidFill>
          </c:spPr>
          <c:invertIfNegative val="0"/>
          <c:dLbls>
            <c:dLblPos val="ctr"/>
            <c:showLegendKey val="0"/>
            <c:showVal val="1"/>
            <c:showCatName val="0"/>
            <c:showSerName val="0"/>
            <c:showPercent val="0"/>
            <c:showBubbleSize val="0"/>
            <c:showLeaderLines val="0"/>
          </c:dLbls>
          <c:cat>
            <c:strRef>
              <c:f>'Stack charts num lit'!$A$4:$A$13</c:f>
              <c:strCache>
                <c:ptCount val="10"/>
                <c:pt idx="0">
                  <c:v>Zambia</c:v>
                </c:pt>
                <c:pt idx="1">
                  <c:v>Malawi</c:v>
                </c:pt>
                <c:pt idx="2">
                  <c:v>Namibia</c:v>
                </c:pt>
                <c:pt idx="3">
                  <c:v>Lesotho</c:v>
                </c:pt>
                <c:pt idx="4">
                  <c:v>Uganda</c:v>
                </c:pt>
                <c:pt idx="5">
                  <c:v>South Africa</c:v>
                </c:pt>
                <c:pt idx="6">
                  <c:v>Zimbabwe</c:v>
                </c:pt>
                <c:pt idx="7">
                  <c:v>Tanzania</c:v>
                </c:pt>
                <c:pt idx="8">
                  <c:v>Swaziland</c:v>
                </c:pt>
                <c:pt idx="9">
                  <c:v>Kenya</c:v>
                </c:pt>
              </c:strCache>
            </c:strRef>
          </c:cat>
          <c:val>
            <c:numRef>
              <c:f>'Stack charts num lit'!$C$4:$C$13</c:f>
              <c:numCache>
                <c:formatCode>0</c:formatCode>
                <c:ptCount val="10"/>
                <c:pt idx="0">
                  <c:v>59.06541160000001</c:v>
                </c:pt>
                <c:pt idx="1">
                  <c:v>51.28125170000001</c:v>
                </c:pt>
                <c:pt idx="2">
                  <c:v>44.20447704</c:v>
                </c:pt>
                <c:pt idx="3">
                  <c:v>37.16020889000006</c:v>
                </c:pt>
                <c:pt idx="4">
                  <c:v>34.46281971000001</c:v>
                </c:pt>
                <c:pt idx="5">
                  <c:v>39.27864500000001</c:v>
                </c:pt>
                <c:pt idx="6">
                  <c:v>24.47734159</c:v>
                </c:pt>
                <c:pt idx="7">
                  <c:v>11.28861906</c:v>
                </c:pt>
                <c:pt idx="8">
                  <c:v>7.681113749999985</c:v>
                </c:pt>
                <c:pt idx="9">
                  <c:v>10.64767561</c:v>
                </c:pt>
              </c:numCache>
            </c:numRef>
          </c:val>
        </c:ser>
        <c:ser>
          <c:idx val="2"/>
          <c:order val="2"/>
          <c:tx>
            <c:strRef>
              <c:f>'Stack charts num lit'!$D$3</c:f>
              <c:strCache>
                <c:ptCount val="1"/>
                <c:pt idx="0">
                  <c:v>Enrolled and acquired basic numeracy skills (Levels 3-5) by grade 6</c:v>
                </c:pt>
              </c:strCache>
            </c:strRef>
          </c:tx>
          <c:spPr>
            <a:solidFill>
              <a:schemeClr val="accent3">
                <a:lumMod val="60000"/>
                <a:lumOff val="40000"/>
              </a:schemeClr>
            </a:solidFill>
          </c:spPr>
          <c:invertIfNegative val="0"/>
          <c:dLbls>
            <c:dLblPos val="ctr"/>
            <c:showLegendKey val="0"/>
            <c:showVal val="1"/>
            <c:showCatName val="0"/>
            <c:showSerName val="0"/>
            <c:showPercent val="0"/>
            <c:showBubbleSize val="0"/>
            <c:showLeaderLines val="0"/>
          </c:dLbls>
          <c:cat>
            <c:strRef>
              <c:f>'Stack charts num lit'!$A$4:$A$13</c:f>
              <c:strCache>
                <c:ptCount val="10"/>
                <c:pt idx="0">
                  <c:v>Zambia</c:v>
                </c:pt>
                <c:pt idx="1">
                  <c:v>Malawi</c:v>
                </c:pt>
                <c:pt idx="2">
                  <c:v>Namibia</c:v>
                </c:pt>
                <c:pt idx="3">
                  <c:v>Lesotho</c:v>
                </c:pt>
                <c:pt idx="4">
                  <c:v>Uganda</c:v>
                </c:pt>
                <c:pt idx="5">
                  <c:v>South Africa</c:v>
                </c:pt>
                <c:pt idx="6">
                  <c:v>Zimbabwe</c:v>
                </c:pt>
                <c:pt idx="7">
                  <c:v>Tanzania</c:v>
                </c:pt>
                <c:pt idx="8">
                  <c:v>Swaziland</c:v>
                </c:pt>
                <c:pt idx="9">
                  <c:v>Kenya</c:v>
                </c:pt>
              </c:strCache>
            </c:strRef>
          </c:cat>
          <c:val>
            <c:numRef>
              <c:f>'Stack charts num lit'!$D$4:$D$13</c:f>
              <c:numCache>
                <c:formatCode>0</c:formatCode>
                <c:ptCount val="10"/>
                <c:pt idx="0">
                  <c:v>28.50051738999996</c:v>
                </c:pt>
                <c:pt idx="1">
                  <c:v>33.96691219000008</c:v>
                </c:pt>
                <c:pt idx="2">
                  <c:v>45.9506484</c:v>
                </c:pt>
                <c:pt idx="3">
                  <c:v>50.02432337000001</c:v>
                </c:pt>
                <c:pt idx="4">
                  <c:v>52.68172932</c:v>
                </c:pt>
                <c:pt idx="5">
                  <c:v>50.3248424</c:v>
                </c:pt>
                <c:pt idx="6">
                  <c:v>58.1642295</c:v>
                </c:pt>
                <c:pt idx="7">
                  <c:v>63.58842893000001</c:v>
                </c:pt>
                <c:pt idx="8">
                  <c:v>76.5962659000002</c:v>
                </c:pt>
                <c:pt idx="9">
                  <c:v>70.85173263999964</c:v>
                </c:pt>
              </c:numCache>
            </c:numRef>
          </c:val>
        </c:ser>
        <c:ser>
          <c:idx val="3"/>
          <c:order val="3"/>
          <c:tx>
            <c:strRef>
              <c:f>'Stack charts num lit'!$E$3</c:f>
              <c:strCache>
                <c:ptCount val="1"/>
                <c:pt idx="0">
                  <c:v>Enrolled and acquired higher order numeracy skills (Levels 6-8) by grade 6</c:v>
                </c:pt>
              </c:strCache>
            </c:strRef>
          </c:tx>
          <c:spPr>
            <a:solidFill>
              <a:srgbClr val="00B050"/>
            </a:solidFill>
          </c:spPr>
          <c:invertIfNegative val="0"/>
          <c:dLbls>
            <c:txPr>
              <a:bodyPr/>
              <a:lstStyle/>
              <a:p>
                <a:pPr>
                  <a:defRPr>
                    <a:solidFill>
                      <a:schemeClr val="bg1"/>
                    </a:solidFill>
                  </a:defRPr>
                </a:pPr>
                <a:endParaRPr lang="en-US"/>
              </a:p>
            </c:txPr>
            <c:dLblPos val="ctr"/>
            <c:showLegendKey val="0"/>
            <c:showVal val="1"/>
            <c:showCatName val="0"/>
            <c:showSerName val="0"/>
            <c:showPercent val="0"/>
            <c:showBubbleSize val="0"/>
            <c:showLeaderLines val="0"/>
          </c:dLbls>
          <c:cat>
            <c:strRef>
              <c:f>'Stack charts num lit'!$A$4:$A$13</c:f>
              <c:strCache>
                <c:ptCount val="10"/>
                <c:pt idx="0">
                  <c:v>Zambia</c:v>
                </c:pt>
                <c:pt idx="1">
                  <c:v>Malawi</c:v>
                </c:pt>
                <c:pt idx="2">
                  <c:v>Namibia</c:v>
                </c:pt>
                <c:pt idx="3">
                  <c:v>Lesotho</c:v>
                </c:pt>
                <c:pt idx="4">
                  <c:v>Uganda</c:v>
                </c:pt>
                <c:pt idx="5">
                  <c:v>South Africa</c:v>
                </c:pt>
                <c:pt idx="6">
                  <c:v>Zimbabwe</c:v>
                </c:pt>
                <c:pt idx="7">
                  <c:v>Tanzania</c:v>
                </c:pt>
                <c:pt idx="8">
                  <c:v>Swaziland</c:v>
                </c:pt>
                <c:pt idx="9">
                  <c:v>Kenya</c:v>
                </c:pt>
              </c:strCache>
            </c:strRef>
          </c:cat>
          <c:val>
            <c:numRef>
              <c:f>'Stack charts num lit'!$E$4:$E$13</c:f>
              <c:numCache>
                <c:formatCode>0</c:formatCode>
                <c:ptCount val="10"/>
                <c:pt idx="0">
                  <c:v>0.534071010000001</c:v>
                </c:pt>
                <c:pt idx="1">
                  <c:v>0.45183611</c:v>
                </c:pt>
                <c:pt idx="2">
                  <c:v>2.54487456</c:v>
                </c:pt>
                <c:pt idx="3">
                  <c:v>1.715476629999998</c:v>
                </c:pt>
                <c:pt idx="4">
                  <c:v>1.955450970000002</c:v>
                </c:pt>
                <c:pt idx="5">
                  <c:v>8.396512600000004</c:v>
                </c:pt>
                <c:pt idx="6">
                  <c:v>9.65842891</c:v>
                </c:pt>
                <c:pt idx="7">
                  <c:v>10.42295201000002</c:v>
                </c:pt>
                <c:pt idx="8">
                  <c:v>5.222620349999985</c:v>
                </c:pt>
                <c:pt idx="9">
                  <c:v>13.40059175</c:v>
                </c:pt>
              </c:numCache>
            </c:numRef>
          </c:val>
        </c:ser>
        <c:dLbls>
          <c:showLegendKey val="0"/>
          <c:showVal val="0"/>
          <c:showCatName val="0"/>
          <c:showSerName val="0"/>
          <c:showPercent val="0"/>
          <c:showBubbleSize val="0"/>
        </c:dLbls>
        <c:gapWidth val="150"/>
        <c:overlap val="100"/>
        <c:axId val="-2117989432"/>
        <c:axId val="-2117382408"/>
      </c:barChart>
      <c:catAx>
        <c:axId val="-2117989432"/>
        <c:scaling>
          <c:orientation val="minMax"/>
        </c:scaling>
        <c:delete val="0"/>
        <c:axPos val="b"/>
        <c:majorTickMark val="out"/>
        <c:minorTickMark val="none"/>
        <c:tickLblPos val="nextTo"/>
        <c:txPr>
          <a:bodyPr/>
          <a:lstStyle/>
          <a:p>
            <a:pPr>
              <a:defRPr sz="900"/>
            </a:pPr>
            <a:endParaRPr lang="en-US"/>
          </a:p>
        </c:txPr>
        <c:crossAx val="-2117382408"/>
        <c:crosses val="autoZero"/>
        <c:auto val="1"/>
        <c:lblAlgn val="ctr"/>
        <c:lblOffset val="100"/>
        <c:noMultiLvlLbl val="0"/>
      </c:catAx>
      <c:valAx>
        <c:axId val="-2117382408"/>
        <c:scaling>
          <c:orientation val="minMax"/>
        </c:scaling>
        <c:delete val="0"/>
        <c:axPos val="l"/>
        <c:majorGridlines/>
        <c:numFmt formatCode="0%" sourceLinked="1"/>
        <c:majorTickMark val="out"/>
        <c:minorTickMark val="none"/>
        <c:tickLblPos val="nextTo"/>
        <c:crossAx val="-2117989432"/>
        <c:crosses val="autoZero"/>
        <c:crossBetween val="between"/>
      </c:valAx>
      <c:spPr>
        <a:solidFill>
          <a:schemeClr val="bg1">
            <a:lumMod val="95000"/>
          </a:schemeClr>
        </a:solidFill>
      </c:spPr>
    </c:plotArea>
    <c:legend>
      <c:legendPos val="b"/>
      <c:layout>
        <c:manualLayout>
          <c:xMode val="edge"/>
          <c:yMode val="edge"/>
          <c:x val="0.110269832841198"/>
          <c:y val="0.816426326116328"/>
          <c:w val="0.832126346295912"/>
          <c:h val="0.163346071721965"/>
        </c:manualLayout>
      </c:layout>
      <c:overlay val="0"/>
      <c:spPr>
        <a:solidFill>
          <a:schemeClr val="bg1">
            <a:lumMod val="95000"/>
          </a:schemeClr>
        </a:solidFill>
      </c:spPr>
      <c:txPr>
        <a:bodyPr/>
        <a:lstStyle/>
        <a:p>
          <a:pPr>
            <a:defRPr sz="900"/>
          </a:pPr>
          <a:endParaRPr lang="en-US"/>
        </a:p>
      </c:txPr>
    </c:legend>
    <c:plotVisOnly val="1"/>
    <c:dispBlanksAs val="gap"/>
    <c:showDLblsOverMax val="0"/>
  </c:chart>
  <c:externalData r:id="rId2">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barChart>
        <c:barDir val="col"/>
        <c:grouping val="clustered"/>
        <c:varyColors val="0"/>
        <c:ser>
          <c:idx val="0"/>
          <c:order val="0"/>
          <c:tx>
            <c:strRef>
              <c:f>Sheet1!$P$1</c:f>
              <c:strCache>
                <c:ptCount val="1"/>
                <c:pt idx="0">
                  <c:v>Grade 10 (2 years earlier)</c:v>
                </c:pt>
              </c:strCache>
            </c:strRef>
          </c:tx>
          <c:spPr>
            <a:solidFill>
              <a:srgbClr val="7E0000"/>
            </a:solidFill>
          </c:spPr>
          <c:invertIfNegative val="0"/>
          <c:cat>
            <c:strRef>
              <c:f>Sheet1!$O$2:$O$5</c:f>
              <c:strCache>
                <c:ptCount val="4"/>
                <c:pt idx="0">
                  <c:v>Matric 2008 (Gr 10 2006)</c:v>
                </c:pt>
                <c:pt idx="1">
                  <c:v>Matric 2009 (Gr 10 2007)</c:v>
                </c:pt>
                <c:pt idx="2">
                  <c:v>Matric 2010 (Gr 10 2008)</c:v>
                </c:pt>
                <c:pt idx="3">
                  <c:v>Matric 2011 (Gr 10 2009)</c:v>
                </c:pt>
              </c:strCache>
            </c:strRef>
          </c:cat>
          <c:val>
            <c:numRef>
              <c:f>Sheet1!$P$2:$P$5</c:f>
              <c:numCache>
                <c:formatCode>General</c:formatCode>
                <c:ptCount val="4"/>
                <c:pt idx="0">
                  <c:v>1.093297E6</c:v>
                </c:pt>
                <c:pt idx="1">
                  <c:v>1.115961E6</c:v>
                </c:pt>
                <c:pt idx="2">
                  <c:v>1.076527E6</c:v>
                </c:pt>
                <c:pt idx="3">
                  <c:v>1.01636E6</c:v>
                </c:pt>
              </c:numCache>
            </c:numRef>
          </c:val>
        </c:ser>
        <c:ser>
          <c:idx val="1"/>
          <c:order val="1"/>
          <c:tx>
            <c:strRef>
              <c:f>Sheet1!$Q$1</c:f>
              <c:strCache>
                <c:ptCount val="1"/>
                <c:pt idx="0">
                  <c:v>Grade 12</c:v>
                </c:pt>
              </c:strCache>
            </c:strRef>
          </c:tx>
          <c:spPr>
            <a:solidFill>
              <a:schemeClr val="accent2">
                <a:lumMod val="40000"/>
                <a:lumOff val="60000"/>
              </a:schemeClr>
            </a:solidFill>
          </c:spPr>
          <c:invertIfNegative val="0"/>
          <c:cat>
            <c:strRef>
              <c:f>Sheet1!$O$2:$O$5</c:f>
              <c:strCache>
                <c:ptCount val="4"/>
                <c:pt idx="0">
                  <c:v>Matric 2008 (Gr 10 2006)</c:v>
                </c:pt>
                <c:pt idx="1">
                  <c:v>Matric 2009 (Gr 10 2007)</c:v>
                </c:pt>
                <c:pt idx="2">
                  <c:v>Matric 2010 (Gr 10 2008)</c:v>
                </c:pt>
                <c:pt idx="3">
                  <c:v>Matric 2011 (Gr 10 2009)</c:v>
                </c:pt>
              </c:strCache>
            </c:strRef>
          </c:cat>
          <c:val>
            <c:numRef>
              <c:f>Sheet1!$Q$2:$Q$5</c:f>
              <c:numCache>
                <c:formatCode>General</c:formatCode>
                <c:ptCount val="4"/>
                <c:pt idx="0">
                  <c:v>540562.0</c:v>
                </c:pt>
                <c:pt idx="1">
                  <c:v>560129.0</c:v>
                </c:pt>
                <c:pt idx="2">
                  <c:v>546653.0</c:v>
                </c:pt>
                <c:pt idx="3">
                  <c:v>504368.0</c:v>
                </c:pt>
              </c:numCache>
            </c:numRef>
          </c:val>
        </c:ser>
        <c:ser>
          <c:idx val="2"/>
          <c:order val="2"/>
          <c:tx>
            <c:strRef>
              <c:f>Sheet1!$T$1</c:f>
              <c:strCache>
                <c:ptCount val="1"/>
                <c:pt idx="0">
                  <c:v>Those who pass matric</c:v>
                </c:pt>
              </c:strCache>
            </c:strRef>
          </c:tx>
          <c:spPr>
            <a:solidFill>
              <a:srgbClr val="5F8E00"/>
            </a:solidFill>
          </c:spPr>
          <c:invertIfNegative val="0"/>
          <c:cat>
            <c:strRef>
              <c:f>Sheet1!$O$2:$O$5</c:f>
              <c:strCache>
                <c:ptCount val="4"/>
                <c:pt idx="0">
                  <c:v>Matric 2008 (Gr 10 2006)</c:v>
                </c:pt>
                <c:pt idx="1">
                  <c:v>Matric 2009 (Gr 10 2007)</c:v>
                </c:pt>
                <c:pt idx="2">
                  <c:v>Matric 2010 (Gr 10 2008)</c:v>
                </c:pt>
                <c:pt idx="3">
                  <c:v>Matric 2011 (Gr 10 2009)</c:v>
                </c:pt>
              </c:strCache>
            </c:strRef>
          </c:cat>
          <c:val>
            <c:numRef>
              <c:f>Sheet1!$T$2:$T$5</c:f>
              <c:numCache>
                <c:formatCode>General</c:formatCode>
                <c:ptCount val="4"/>
                <c:pt idx="0">
                  <c:v>341108.664</c:v>
                </c:pt>
                <c:pt idx="1">
                  <c:v>342600.027</c:v>
                </c:pt>
                <c:pt idx="2">
                  <c:v>373554.8689999994</c:v>
                </c:pt>
                <c:pt idx="3">
                  <c:v>356742.36</c:v>
                </c:pt>
              </c:numCache>
            </c:numRef>
          </c:val>
        </c:ser>
        <c:ser>
          <c:idx val="3"/>
          <c:order val="3"/>
          <c:tx>
            <c:strRef>
              <c:f>Sheet1!$V$1</c:f>
              <c:strCache>
                <c:ptCount val="1"/>
                <c:pt idx="0">
                  <c:v>Pass matric with maths</c:v>
                </c:pt>
              </c:strCache>
            </c:strRef>
          </c:tx>
          <c:spPr>
            <a:solidFill>
              <a:srgbClr val="A4D76B"/>
            </a:solidFill>
          </c:spPr>
          <c:invertIfNegative val="0"/>
          <c:cat>
            <c:strRef>
              <c:f>Sheet1!$O$2:$O$5</c:f>
              <c:strCache>
                <c:ptCount val="4"/>
                <c:pt idx="0">
                  <c:v>Matric 2008 (Gr 10 2006)</c:v>
                </c:pt>
                <c:pt idx="1">
                  <c:v>Matric 2009 (Gr 10 2007)</c:v>
                </c:pt>
                <c:pt idx="2">
                  <c:v>Matric 2010 (Gr 10 2008)</c:v>
                </c:pt>
                <c:pt idx="3">
                  <c:v>Matric 2011 (Gr 10 2009)</c:v>
                </c:pt>
              </c:strCache>
            </c:strRef>
          </c:cat>
          <c:val>
            <c:numRef>
              <c:f>Sheet1!$V$2:$V$5</c:f>
              <c:numCache>
                <c:formatCode>General</c:formatCode>
                <c:ptCount val="4"/>
                <c:pt idx="0">
                  <c:v>141035.313</c:v>
                </c:pt>
                <c:pt idx="1">
                  <c:v>138379.164</c:v>
                </c:pt>
                <c:pt idx="2">
                  <c:v>129183.24</c:v>
                </c:pt>
                <c:pt idx="3">
                  <c:v>108750.52</c:v>
                </c:pt>
              </c:numCache>
            </c:numRef>
          </c:val>
        </c:ser>
        <c:dLbls>
          <c:showLegendKey val="0"/>
          <c:showVal val="0"/>
          <c:showCatName val="0"/>
          <c:showSerName val="0"/>
          <c:showPercent val="0"/>
          <c:showBubbleSize val="0"/>
        </c:dLbls>
        <c:gapWidth val="150"/>
        <c:axId val="-2136338280"/>
        <c:axId val="-2136345064"/>
      </c:barChart>
      <c:lineChart>
        <c:grouping val="standard"/>
        <c:varyColors val="0"/>
        <c:ser>
          <c:idx val="4"/>
          <c:order val="4"/>
          <c:tx>
            <c:strRef>
              <c:f>Sheet1!$W$1</c:f>
              <c:strCache>
                <c:ptCount val="1"/>
                <c:pt idx="0">
                  <c:v>Proportion of matrics taking mathematics</c:v>
                </c:pt>
              </c:strCache>
            </c:strRef>
          </c:tx>
          <c:spPr>
            <a:ln w="38100">
              <a:solidFill>
                <a:sysClr val="windowText" lastClr="000000"/>
              </a:solidFill>
              <a:prstDash val="sysDash"/>
            </a:ln>
          </c:spPr>
          <c:marker>
            <c:symbol val="none"/>
          </c:marker>
          <c:cat>
            <c:strRef>
              <c:f>Sheet1!$O$2:$O$5</c:f>
              <c:strCache>
                <c:ptCount val="4"/>
                <c:pt idx="0">
                  <c:v>Matric 2008 (Gr 10 2006)</c:v>
                </c:pt>
                <c:pt idx="1">
                  <c:v>Matric 2009 (Gr 10 2007)</c:v>
                </c:pt>
                <c:pt idx="2">
                  <c:v>Matric 2010 (Gr 10 2008)</c:v>
                </c:pt>
                <c:pt idx="3">
                  <c:v>Matric 2011 (Gr 10 2009)</c:v>
                </c:pt>
              </c:strCache>
            </c:strRef>
          </c:cat>
          <c:val>
            <c:numRef>
              <c:f>Sheet1!$W$2:$W$5</c:f>
              <c:numCache>
                <c:formatCode>0%</c:formatCode>
                <c:ptCount val="4"/>
                <c:pt idx="0">
                  <c:v>0.561</c:v>
                </c:pt>
                <c:pt idx="1">
                  <c:v>0.526</c:v>
                </c:pt>
                <c:pt idx="2">
                  <c:v>0.488</c:v>
                </c:pt>
                <c:pt idx="3">
                  <c:v>0.453</c:v>
                </c:pt>
              </c:numCache>
            </c:numRef>
          </c:val>
          <c:smooth val="0"/>
        </c:ser>
        <c:dLbls>
          <c:showLegendKey val="0"/>
          <c:showVal val="0"/>
          <c:showCatName val="0"/>
          <c:showSerName val="0"/>
          <c:showPercent val="0"/>
          <c:showBubbleSize val="0"/>
        </c:dLbls>
        <c:marker val="1"/>
        <c:smooth val="0"/>
        <c:axId val="-2136369960"/>
        <c:axId val="-2136358696"/>
      </c:lineChart>
      <c:catAx>
        <c:axId val="-2136338280"/>
        <c:scaling>
          <c:orientation val="minMax"/>
        </c:scaling>
        <c:delete val="0"/>
        <c:axPos val="b"/>
        <c:majorTickMark val="out"/>
        <c:minorTickMark val="none"/>
        <c:tickLblPos val="nextTo"/>
        <c:txPr>
          <a:bodyPr/>
          <a:lstStyle/>
          <a:p>
            <a:pPr>
              <a:defRPr sz="900"/>
            </a:pPr>
            <a:endParaRPr lang="en-US"/>
          </a:p>
        </c:txPr>
        <c:crossAx val="-2136345064"/>
        <c:crosses val="autoZero"/>
        <c:auto val="1"/>
        <c:lblAlgn val="ctr"/>
        <c:lblOffset val="100"/>
        <c:noMultiLvlLbl val="0"/>
      </c:catAx>
      <c:valAx>
        <c:axId val="-2136345064"/>
        <c:scaling>
          <c:orientation val="minMax"/>
        </c:scaling>
        <c:delete val="0"/>
        <c:axPos val="l"/>
        <c:majorGridlines/>
        <c:minorGridlines>
          <c:spPr>
            <a:ln>
              <a:solidFill>
                <a:schemeClr val="bg1">
                  <a:lumMod val="85000"/>
                </a:schemeClr>
              </a:solidFill>
            </a:ln>
          </c:spPr>
        </c:minorGridlines>
        <c:title>
          <c:tx>
            <c:rich>
              <a:bodyPr rot="-5400000" vert="horz"/>
              <a:lstStyle/>
              <a:p>
                <a:pPr>
                  <a:defRPr/>
                </a:pPr>
                <a:r>
                  <a:rPr lang="en-ZA"/>
                  <a:t>Number</a:t>
                </a:r>
                <a:r>
                  <a:rPr lang="en-ZA" baseline="0"/>
                  <a:t> of students</a:t>
                </a:r>
                <a:endParaRPr lang="en-ZA"/>
              </a:p>
            </c:rich>
          </c:tx>
          <c:layout/>
          <c:overlay val="0"/>
        </c:title>
        <c:numFmt formatCode="General" sourceLinked="1"/>
        <c:majorTickMark val="out"/>
        <c:minorTickMark val="none"/>
        <c:tickLblPos val="nextTo"/>
        <c:crossAx val="-2136338280"/>
        <c:crosses val="autoZero"/>
        <c:crossBetween val="between"/>
      </c:valAx>
      <c:valAx>
        <c:axId val="-2136358696"/>
        <c:scaling>
          <c:orientation val="minMax"/>
          <c:min val="0.0"/>
        </c:scaling>
        <c:delete val="0"/>
        <c:axPos val="r"/>
        <c:title>
          <c:tx>
            <c:rich>
              <a:bodyPr rot="-5400000" vert="horz"/>
              <a:lstStyle/>
              <a:p>
                <a:pPr>
                  <a:defRPr/>
                </a:pPr>
                <a:r>
                  <a:rPr lang="en-ZA"/>
                  <a:t>Proportion</a:t>
                </a:r>
                <a:r>
                  <a:rPr lang="en-ZA" baseline="0"/>
                  <a:t> of matrics (%)</a:t>
                </a:r>
                <a:endParaRPr lang="en-ZA"/>
              </a:p>
            </c:rich>
          </c:tx>
          <c:layout/>
          <c:overlay val="0"/>
        </c:title>
        <c:numFmt formatCode="0%" sourceLinked="1"/>
        <c:majorTickMark val="out"/>
        <c:minorTickMark val="none"/>
        <c:tickLblPos val="nextTo"/>
        <c:crossAx val="-2136369960"/>
        <c:crosses val="max"/>
        <c:crossBetween val="between"/>
      </c:valAx>
      <c:catAx>
        <c:axId val="-2136369960"/>
        <c:scaling>
          <c:orientation val="minMax"/>
        </c:scaling>
        <c:delete val="1"/>
        <c:axPos val="b"/>
        <c:majorTickMark val="out"/>
        <c:minorTickMark val="none"/>
        <c:tickLblPos val="none"/>
        <c:crossAx val="-2136358696"/>
        <c:crosses val="autoZero"/>
        <c:auto val="1"/>
        <c:lblAlgn val="ctr"/>
        <c:lblOffset val="100"/>
        <c:noMultiLvlLbl val="0"/>
      </c:catAx>
      <c:spPr>
        <a:solidFill>
          <a:schemeClr val="bg1">
            <a:lumMod val="95000"/>
          </a:schemeClr>
        </a:solidFill>
      </c:spPr>
    </c:plotArea>
    <c:legend>
      <c:legendPos val="t"/>
      <c:layout/>
      <c:overlay val="0"/>
      <c:txPr>
        <a:bodyPr/>
        <a:lstStyle/>
        <a:p>
          <a:pPr>
            <a:defRPr sz="700"/>
          </a:pPr>
          <a:endParaRPr lang="en-US"/>
        </a:p>
      </c:txPr>
    </c:legend>
    <c:plotVisOnly val="1"/>
    <c:dispBlanksAs val="gap"/>
    <c:showDLblsOverMax val="0"/>
  </c:chart>
  <c:externalData r:id="rId2">
    <c:autoUpdate val="0"/>
  </c:externalData>
</c:chartSpac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3_4">
  <dgm:title val=""/>
  <dgm:desc val=""/>
  <dgm:catLst>
    <dgm:cat type="accent3" pri="11400"/>
  </dgm:catLst>
  <dgm:styleLbl name="node0">
    <dgm:fillClrLst meth="cycle">
      <a:schemeClr val="accent3">
        <a:shade val="60000"/>
      </a:schemeClr>
    </dgm:fillClrLst>
    <dgm:linClrLst meth="repeat">
      <a:schemeClr val="lt1"/>
    </dgm:linClrLst>
    <dgm:effectClrLst/>
    <dgm:txLinClrLst/>
    <dgm:txFillClrLst/>
    <dgm:txEffectClrLst/>
  </dgm:styleLbl>
  <dgm:styleLbl name="node1">
    <dgm:fillClrLst meth="cycle">
      <a:schemeClr val="accent3">
        <a:shade val="50000"/>
      </a:schemeClr>
      <a:schemeClr val="accent3">
        <a:tint val="55000"/>
      </a:schemeClr>
    </dgm:fillClrLst>
    <dgm:linClrLst meth="repeat">
      <a:schemeClr val="lt1"/>
    </dgm:linClrLst>
    <dgm:effectClrLst/>
    <dgm:txLinClrLst/>
    <dgm:txFillClrLst/>
    <dgm:txEffectClrLst/>
  </dgm:styleLbl>
  <dgm:styleLbl name="alignNode1">
    <dgm:fillClrLst meth="cycle">
      <a:schemeClr val="accent3">
        <a:shade val="50000"/>
      </a:schemeClr>
      <a:schemeClr val="accent3">
        <a:tint val="55000"/>
      </a:schemeClr>
    </dgm:fillClrLst>
    <dgm:linClrLst meth="cycle">
      <a:schemeClr val="accent3">
        <a:shade val="50000"/>
      </a:schemeClr>
      <a:schemeClr val="accent3">
        <a:tint val="55000"/>
      </a:schemeClr>
    </dgm:linClrLst>
    <dgm:effectClrLst/>
    <dgm:txLinClrLst/>
    <dgm:txFillClrLst/>
    <dgm:txEffectClrLst/>
  </dgm:styleLbl>
  <dgm:styleLbl name="lnNode1">
    <dgm:fillClrLst meth="cycle">
      <a:schemeClr val="accent3">
        <a:shade val="50000"/>
      </a:schemeClr>
      <a:schemeClr val="accent3">
        <a:tint val="55000"/>
      </a:schemeClr>
    </dgm:fillClrLst>
    <dgm:linClrLst meth="repeat">
      <a:schemeClr val="lt1"/>
    </dgm:linClrLst>
    <dgm:effectClrLst/>
    <dgm:txLinClrLst/>
    <dgm:txFillClrLst/>
    <dgm:txEffectClrLst/>
  </dgm:styleLbl>
  <dgm:styleLbl name="vennNode1">
    <dgm:fillClrLst meth="cycle">
      <a:schemeClr val="accent3">
        <a:shade val="80000"/>
        <a:alpha val="50000"/>
      </a:schemeClr>
      <a:schemeClr val="accent3">
        <a:tint val="50000"/>
        <a:alpha val="50000"/>
      </a:schemeClr>
    </dgm:fillClrLst>
    <dgm:linClrLst meth="repeat">
      <a:schemeClr val="lt1"/>
    </dgm:linClrLst>
    <dgm:effectClrLst/>
    <dgm:txLinClrLst/>
    <dgm:txFillClrLst/>
    <dgm:txEffectClrLst/>
  </dgm:styleLbl>
  <dgm:styleLbl name="node2">
    <dgm:fillClrLst>
      <a:schemeClr val="accent3">
        <a:shade val="80000"/>
      </a:schemeClr>
    </dgm:fillClrLst>
    <dgm:linClrLst meth="repeat">
      <a:schemeClr val="lt1"/>
    </dgm:linClrLst>
    <dgm:effectClrLst/>
    <dgm:txLinClrLst/>
    <dgm:txFillClrLst/>
    <dgm:txEffectClrLst/>
  </dgm:styleLbl>
  <dgm:styleLbl name="node3">
    <dgm:fillClrLst>
      <a:schemeClr val="accent3">
        <a:tint val="99000"/>
      </a:schemeClr>
    </dgm:fillClrLst>
    <dgm:linClrLst meth="repeat">
      <a:schemeClr val="lt1"/>
    </dgm:linClrLst>
    <dgm:effectClrLst/>
    <dgm:txLinClrLst/>
    <dgm:txFillClrLst/>
    <dgm:txEffectClrLst/>
  </dgm:styleLbl>
  <dgm:styleLbl name="node4">
    <dgm:fillClrLst>
      <a:schemeClr val="accent3">
        <a:tint val="70000"/>
      </a:schemeClr>
    </dgm:fillClrLst>
    <dgm:linClrLst meth="repeat">
      <a:schemeClr val="lt1"/>
    </dgm:linClrLst>
    <dgm:effectClrLst/>
    <dgm:txLinClrLst/>
    <dgm:txFillClrLst/>
    <dgm:txEffectClrLst/>
  </dgm:styleLbl>
  <dgm:styleLbl name="fgImgPlace1">
    <dgm:fillClrLst>
      <a:schemeClr val="accent3">
        <a:tint val="50000"/>
      </a:schemeClr>
      <a:schemeClr val="accent3">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3">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3">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dgm:txEffectClrLst/>
  </dgm:styleLbl>
  <dgm:styleLbl name="fgSibTrans2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dgm:txEffectClrLst/>
  </dgm:styleLbl>
  <dgm:styleLbl name="bgSibTrans2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dgm:txEffectClrLst/>
  </dgm:styleLbl>
  <dgm:styleLbl name="sibTrans1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accent3">
        <a:shade val="80000"/>
      </a:schemeClr>
    </dgm:fillClrLst>
    <dgm:linClrLst meth="repeat">
      <a:schemeClr val="lt1"/>
    </dgm:linClrLst>
    <dgm:effectClrLst/>
    <dgm:txLinClrLst/>
    <dgm:txFillClrLst/>
    <dgm:txEffectClrLst/>
  </dgm:styleLbl>
  <dgm:styleLbl name="asst1">
    <dgm:fillClrLst meth="repeat">
      <a:schemeClr val="accent3">
        <a:shade val="80000"/>
      </a:schemeClr>
    </dgm:fillClrLst>
    <dgm:linClrLst meth="repeat">
      <a:schemeClr val="lt1"/>
    </dgm:linClrLst>
    <dgm:effectClrLst/>
    <dgm:txLinClrLst/>
    <dgm:txFillClrLst/>
    <dgm:txEffectClrLst/>
  </dgm:styleLbl>
  <dgm:styleLbl name="asst2">
    <dgm:fillClrLst>
      <a:schemeClr val="accent3">
        <a:tint val="90000"/>
      </a:schemeClr>
    </dgm:fillClrLst>
    <dgm:linClrLst meth="repeat">
      <a:schemeClr val="lt1"/>
    </dgm:linClrLst>
    <dgm:effectClrLst/>
    <dgm:txLinClrLst/>
    <dgm:txFillClrLst/>
    <dgm:txEffectClrLst/>
  </dgm:styleLbl>
  <dgm:styleLbl name="asst3">
    <dgm:fillClrLst>
      <a:schemeClr val="accent3">
        <a:tint val="70000"/>
      </a:schemeClr>
    </dgm:fillClrLst>
    <dgm:linClrLst meth="repeat">
      <a:schemeClr val="lt1"/>
    </dgm:linClrLst>
    <dgm:effectClrLst/>
    <dgm:txLinClrLst/>
    <dgm:txFillClrLst/>
    <dgm:txEffectClrLst/>
  </dgm:styleLbl>
  <dgm:styleLbl name="asst4">
    <dgm:fillClrLst>
      <a:schemeClr val="accent3">
        <a:tint val="50000"/>
      </a:schemeClr>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shade val="80000"/>
      </a:schemeClr>
    </dgm:linClrLst>
    <dgm:effectClrLst/>
    <dgm:txLinClrLst/>
    <dgm:txFillClrLst/>
    <dgm:txEffectClrLst/>
  </dgm:styleLbl>
  <dgm:styleLbl name="parChTrans2D2">
    <dgm:fillClrLst meth="repeat">
      <a:schemeClr val="accent3">
        <a:tint val="90000"/>
      </a:schemeClr>
    </dgm:fillClrLst>
    <dgm:linClrLst meth="repeat">
      <a:schemeClr val="accent3">
        <a:tint val="90000"/>
      </a:schemeClr>
    </dgm:linClrLst>
    <dgm:effectClrLst/>
    <dgm:txLinClrLst/>
    <dgm:txFillClrLst/>
    <dgm:txEffectClrLst/>
  </dgm:styleLbl>
  <dgm:styleLbl name="parChTrans2D3">
    <dgm:fillClrLst meth="repeat">
      <a:schemeClr val="accent3">
        <a:tint val="70000"/>
      </a:schemeClr>
    </dgm:fillClrLst>
    <dgm:linClrLst meth="repeat">
      <a:schemeClr val="accent3">
        <a:tint val="70000"/>
      </a:schemeClr>
    </dgm:linClrLst>
    <dgm:effectClrLst/>
    <dgm:txLinClrLst/>
    <dgm:txFillClrLst/>
    <dgm:txEffectClrLst/>
  </dgm:styleLbl>
  <dgm:styleLbl name="parChTrans2D4">
    <dgm:fillClrLst meth="repeat">
      <a:schemeClr val="accent3">
        <a:tint val="50000"/>
      </a:schemeClr>
    </dgm:fillClrLst>
    <dgm:linClrLst meth="repeat">
      <a:schemeClr val="accent3">
        <a:tint val="50000"/>
      </a:schemeClr>
    </dgm:linClrLst>
    <dgm:effectClrLst/>
    <dgm:txLinClrLst/>
    <dgm:txFillClrLst meth="repeat">
      <a:schemeClr val="dk1"/>
    </dgm:txFillClrLst>
    <dgm:txEffectClrLst/>
  </dgm:styleLbl>
  <dgm:styleLbl name="parChTrans1D1">
    <dgm:fillClrLst meth="repeat">
      <a:schemeClr val="accent3">
        <a:shade val="80000"/>
      </a:schemeClr>
    </dgm:fillClrLst>
    <dgm:linClrLst meth="repeat">
      <a:schemeClr val="accent3">
        <a:shade val="80000"/>
      </a:schemeClr>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3">
        <a:tint val="90000"/>
      </a:schemeClr>
    </dgm:linClrLst>
    <dgm:effectClrLst/>
    <dgm:txLinClrLst/>
    <dgm:txFillClrLst meth="repeat">
      <a:schemeClr val="tx1"/>
    </dgm:txFillClrLst>
    <dgm:txEffectClrLst/>
  </dgm:styleLbl>
  <dgm:styleLbl name="parChTrans1D3">
    <dgm:fillClrLst meth="repeat">
      <a:schemeClr val="accent3">
        <a:tint val="70000"/>
      </a:schemeClr>
    </dgm:fillClrLst>
    <dgm:linClrLst meth="repeat">
      <a:schemeClr val="accent3">
        <a:tint val="70000"/>
      </a:schemeClr>
    </dgm:linClrLst>
    <dgm:effectClrLst/>
    <dgm:txLinClrLst/>
    <dgm:txFillClrLst meth="repeat">
      <a:schemeClr val="tx1"/>
    </dgm:txFillClrLst>
    <dgm:txEffectClrLst/>
  </dgm:styleLbl>
  <dgm:styleLbl name="parChTrans1D4">
    <dgm:fillClrLst meth="repeat">
      <a:schemeClr val="accent3">
        <a:tint val="50000"/>
      </a:schemeClr>
    </dgm:fillClrLst>
    <dgm:linClrLst meth="repeat">
      <a:schemeClr val="accent3">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55000"/>
      </a:schemeClr>
    </dgm:fillClrLst>
    <dgm:linClrLst meth="repeat">
      <a:schemeClr val="accent3">
        <a:alpha val="90000"/>
        <a:tint val="55000"/>
      </a:schemeClr>
    </dgm:linClrLst>
    <dgm:effectClrLst/>
    <dgm:txLinClrLst/>
    <dgm:txFillClrLst meth="repeat">
      <a:schemeClr val="dk1"/>
    </dgm:txFillClrLst>
    <dgm:txEffectClrLst/>
  </dgm:styleLbl>
  <dgm:styleLbl name="alignAccFollowNode1">
    <dgm:fillClrLst meth="repeat">
      <a:schemeClr val="accent3">
        <a:alpha val="90000"/>
        <a:tint val="55000"/>
      </a:schemeClr>
    </dgm:fillClrLst>
    <dgm:linClrLst meth="repeat">
      <a:schemeClr val="accent3">
        <a:alpha val="90000"/>
        <a:tint val="55000"/>
      </a:schemeClr>
    </dgm:linClrLst>
    <dgm:effectClrLst/>
    <dgm:txLinClrLst/>
    <dgm:txFillClrLst meth="repeat">
      <a:schemeClr val="dk1"/>
    </dgm:txFillClrLst>
    <dgm:txEffectClrLst/>
  </dgm:styleLbl>
  <dgm:styleLbl name="bgAccFollowNode1">
    <dgm:fillClrLst meth="repeat">
      <a:schemeClr val="accent3">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a:tint val="50000"/>
      </a:schemeClr>
    </dgm:linClrLst>
    <dgm:effectClrLst/>
    <dgm:txLinClrLst/>
    <dgm:txFillClrLst meth="repeat">
      <a:schemeClr val="dk1"/>
    </dgm:txFillClrLst>
    <dgm:txEffectClrLst/>
  </dgm:styleLbl>
  <dgm:styleLbl name="bgShp">
    <dgm:fillClrLst meth="repeat">
      <a:schemeClr val="accent3">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3">
        <a:tint val="50000"/>
        <a:alpha val="55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3_4">
  <dgm:title val=""/>
  <dgm:desc val=""/>
  <dgm:catLst>
    <dgm:cat type="accent3" pri="11400"/>
  </dgm:catLst>
  <dgm:styleLbl name="node0">
    <dgm:fillClrLst meth="cycle">
      <a:schemeClr val="accent3">
        <a:shade val="60000"/>
      </a:schemeClr>
    </dgm:fillClrLst>
    <dgm:linClrLst meth="repeat">
      <a:schemeClr val="lt1"/>
    </dgm:linClrLst>
    <dgm:effectClrLst/>
    <dgm:txLinClrLst/>
    <dgm:txFillClrLst/>
    <dgm:txEffectClrLst/>
  </dgm:styleLbl>
  <dgm:styleLbl name="node1">
    <dgm:fillClrLst meth="cycle">
      <a:schemeClr val="accent3">
        <a:shade val="50000"/>
      </a:schemeClr>
      <a:schemeClr val="accent3">
        <a:tint val="55000"/>
      </a:schemeClr>
    </dgm:fillClrLst>
    <dgm:linClrLst meth="repeat">
      <a:schemeClr val="lt1"/>
    </dgm:linClrLst>
    <dgm:effectClrLst/>
    <dgm:txLinClrLst/>
    <dgm:txFillClrLst/>
    <dgm:txEffectClrLst/>
  </dgm:styleLbl>
  <dgm:styleLbl name="alignNode1">
    <dgm:fillClrLst meth="cycle">
      <a:schemeClr val="accent3">
        <a:shade val="50000"/>
      </a:schemeClr>
      <a:schemeClr val="accent3">
        <a:tint val="55000"/>
      </a:schemeClr>
    </dgm:fillClrLst>
    <dgm:linClrLst meth="cycle">
      <a:schemeClr val="accent3">
        <a:shade val="50000"/>
      </a:schemeClr>
      <a:schemeClr val="accent3">
        <a:tint val="55000"/>
      </a:schemeClr>
    </dgm:linClrLst>
    <dgm:effectClrLst/>
    <dgm:txLinClrLst/>
    <dgm:txFillClrLst/>
    <dgm:txEffectClrLst/>
  </dgm:styleLbl>
  <dgm:styleLbl name="lnNode1">
    <dgm:fillClrLst meth="cycle">
      <a:schemeClr val="accent3">
        <a:shade val="50000"/>
      </a:schemeClr>
      <a:schemeClr val="accent3">
        <a:tint val="55000"/>
      </a:schemeClr>
    </dgm:fillClrLst>
    <dgm:linClrLst meth="repeat">
      <a:schemeClr val="lt1"/>
    </dgm:linClrLst>
    <dgm:effectClrLst/>
    <dgm:txLinClrLst/>
    <dgm:txFillClrLst/>
    <dgm:txEffectClrLst/>
  </dgm:styleLbl>
  <dgm:styleLbl name="vennNode1">
    <dgm:fillClrLst meth="cycle">
      <a:schemeClr val="accent3">
        <a:shade val="80000"/>
        <a:alpha val="50000"/>
      </a:schemeClr>
      <a:schemeClr val="accent3">
        <a:tint val="50000"/>
        <a:alpha val="50000"/>
      </a:schemeClr>
    </dgm:fillClrLst>
    <dgm:linClrLst meth="repeat">
      <a:schemeClr val="lt1"/>
    </dgm:linClrLst>
    <dgm:effectClrLst/>
    <dgm:txLinClrLst/>
    <dgm:txFillClrLst/>
    <dgm:txEffectClrLst/>
  </dgm:styleLbl>
  <dgm:styleLbl name="node2">
    <dgm:fillClrLst>
      <a:schemeClr val="accent3">
        <a:shade val="80000"/>
      </a:schemeClr>
    </dgm:fillClrLst>
    <dgm:linClrLst meth="repeat">
      <a:schemeClr val="lt1"/>
    </dgm:linClrLst>
    <dgm:effectClrLst/>
    <dgm:txLinClrLst/>
    <dgm:txFillClrLst/>
    <dgm:txEffectClrLst/>
  </dgm:styleLbl>
  <dgm:styleLbl name="node3">
    <dgm:fillClrLst>
      <a:schemeClr val="accent3">
        <a:tint val="99000"/>
      </a:schemeClr>
    </dgm:fillClrLst>
    <dgm:linClrLst meth="repeat">
      <a:schemeClr val="lt1"/>
    </dgm:linClrLst>
    <dgm:effectClrLst/>
    <dgm:txLinClrLst/>
    <dgm:txFillClrLst/>
    <dgm:txEffectClrLst/>
  </dgm:styleLbl>
  <dgm:styleLbl name="node4">
    <dgm:fillClrLst>
      <a:schemeClr val="accent3">
        <a:tint val="70000"/>
      </a:schemeClr>
    </dgm:fillClrLst>
    <dgm:linClrLst meth="repeat">
      <a:schemeClr val="lt1"/>
    </dgm:linClrLst>
    <dgm:effectClrLst/>
    <dgm:txLinClrLst/>
    <dgm:txFillClrLst/>
    <dgm:txEffectClrLst/>
  </dgm:styleLbl>
  <dgm:styleLbl name="fgImgPlace1">
    <dgm:fillClrLst>
      <a:schemeClr val="accent3">
        <a:tint val="50000"/>
      </a:schemeClr>
      <a:schemeClr val="accent3">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3">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3">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dgm:txEffectClrLst/>
  </dgm:styleLbl>
  <dgm:styleLbl name="fgSibTrans2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dgm:txEffectClrLst/>
  </dgm:styleLbl>
  <dgm:styleLbl name="bgSibTrans2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dgm:txEffectClrLst/>
  </dgm:styleLbl>
  <dgm:styleLbl name="sibTrans1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accent3">
        <a:shade val="80000"/>
      </a:schemeClr>
    </dgm:fillClrLst>
    <dgm:linClrLst meth="repeat">
      <a:schemeClr val="lt1"/>
    </dgm:linClrLst>
    <dgm:effectClrLst/>
    <dgm:txLinClrLst/>
    <dgm:txFillClrLst/>
    <dgm:txEffectClrLst/>
  </dgm:styleLbl>
  <dgm:styleLbl name="asst1">
    <dgm:fillClrLst meth="repeat">
      <a:schemeClr val="accent3">
        <a:shade val="80000"/>
      </a:schemeClr>
    </dgm:fillClrLst>
    <dgm:linClrLst meth="repeat">
      <a:schemeClr val="lt1"/>
    </dgm:linClrLst>
    <dgm:effectClrLst/>
    <dgm:txLinClrLst/>
    <dgm:txFillClrLst/>
    <dgm:txEffectClrLst/>
  </dgm:styleLbl>
  <dgm:styleLbl name="asst2">
    <dgm:fillClrLst>
      <a:schemeClr val="accent3">
        <a:tint val="90000"/>
      </a:schemeClr>
    </dgm:fillClrLst>
    <dgm:linClrLst meth="repeat">
      <a:schemeClr val="lt1"/>
    </dgm:linClrLst>
    <dgm:effectClrLst/>
    <dgm:txLinClrLst/>
    <dgm:txFillClrLst/>
    <dgm:txEffectClrLst/>
  </dgm:styleLbl>
  <dgm:styleLbl name="asst3">
    <dgm:fillClrLst>
      <a:schemeClr val="accent3">
        <a:tint val="70000"/>
      </a:schemeClr>
    </dgm:fillClrLst>
    <dgm:linClrLst meth="repeat">
      <a:schemeClr val="lt1"/>
    </dgm:linClrLst>
    <dgm:effectClrLst/>
    <dgm:txLinClrLst/>
    <dgm:txFillClrLst/>
    <dgm:txEffectClrLst/>
  </dgm:styleLbl>
  <dgm:styleLbl name="asst4">
    <dgm:fillClrLst>
      <a:schemeClr val="accent3">
        <a:tint val="50000"/>
      </a:schemeClr>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shade val="80000"/>
      </a:schemeClr>
    </dgm:linClrLst>
    <dgm:effectClrLst/>
    <dgm:txLinClrLst/>
    <dgm:txFillClrLst/>
    <dgm:txEffectClrLst/>
  </dgm:styleLbl>
  <dgm:styleLbl name="parChTrans2D2">
    <dgm:fillClrLst meth="repeat">
      <a:schemeClr val="accent3">
        <a:tint val="90000"/>
      </a:schemeClr>
    </dgm:fillClrLst>
    <dgm:linClrLst meth="repeat">
      <a:schemeClr val="accent3">
        <a:tint val="90000"/>
      </a:schemeClr>
    </dgm:linClrLst>
    <dgm:effectClrLst/>
    <dgm:txLinClrLst/>
    <dgm:txFillClrLst/>
    <dgm:txEffectClrLst/>
  </dgm:styleLbl>
  <dgm:styleLbl name="parChTrans2D3">
    <dgm:fillClrLst meth="repeat">
      <a:schemeClr val="accent3">
        <a:tint val="70000"/>
      </a:schemeClr>
    </dgm:fillClrLst>
    <dgm:linClrLst meth="repeat">
      <a:schemeClr val="accent3">
        <a:tint val="70000"/>
      </a:schemeClr>
    </dgm:linClrLst>
    <dgm:effectClrLst/>
    <dgm:txLinClrLst/>
    <dgm:txFillClrLst/>
    <dgm:txEffectClrLst/>
  </dgm:styleLbl>
  <dgm:styleLbl name="parChTrans2D4">
    <dgm:fillClrLst meth="repeat">
      <a:schemeClr val="accent3">
        <a:tint val="50000"/>
      </a:schemeClr>
    </dgm:fillClrLst>
    <dgm:linClrLst meth="repeat">
      <a:schemeClr val="accent3">
        <a:tint val="50000"/>
      </a:schemeClr>
    </dgm:linClrLst>
    <dgm:effectClrLst/>
    <dgm:txLinClrLst/>
    <dgm:txFillClrLst meth="repeat">
      <a:schemeClr val="dk1"/>
    </dgm:txFillClrLst>
    <dgm:txEffectClrLst/>
  </dgm:styleLbl>
  <dgm:styleLbl name="parChTrans1D1">
    <dgm:fillClrLst meth="repeat">
      <a:schemeClr val="accent3">
        <a:shade val="80000"/>
      </a:schemeClr>
    </dgm:fillClrLst>
    <dgm:linClrLst meth="repeat">
      <a:schemeClr val="accent3">
        <a:shade val="80000"/>
      </a:schemeClr>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3">
        <a:tint val="90000"/>
      </a:schemeClr>
    </dgm:linClrLst>
    <dgm:effectClrLst/>
    <dgm:txLinClrLst/>
    <dgm:txFillClrLst meth="repeat">
      <a:schemeClr val="tx1"/>
    </dgm:txFillClrLst>
    <dgm:txEffectClrLst/>
  </dgm:styleLbl>
  <dgm:styleLbl name="parChTrans1D3">
    <dgm:fillClrLst meth="repeat">
      <a:schemeClr val="accent3">
        <a:tint val="70000"/>
      </a:schemeClr>
    </dgm:fillClrLst>
    <dgm:linClrLst meth="repeat">
      <a:schemeClr val="accent3">
        <a:tint val="70000"/>
      </a:schemeClr>
    </dgm:linClrLst>
    <dgm:effectClrLst/>
    <dgm:txLinClrLst/>
    <dgm:txFillClrLst meth="repeat">
      <a:schemeClr val="tx1"/>
    </dgm:txFillClrLst>
    <dgm:txEffectClrLst/>
  </dgm:styleLbl>
  <dgm:styleLbl name="parChTrans1D4">
    <dgm:fillClrLst meth="repeat">
      <a:schemeClr val="accent3">
        <a:tint val="50000"/>
      </a:schemeClr>
    </dgm:fillClrLst>
    <dgm:linClrLst meth="repeat">
      <a:schemeClr val="accent3">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55000"/>
      </a:schemeClr>
    </dgm:fillClrLst>
    <dgm:linClrLst meth="repeat">
      <a:schemeClr val="accent3">
        <a:alpha val="90000"/>
        <a:tint val="55000"/>
      </a:schemeClr>
    </dgm:linClrLst>
    <dgm:effectClrLst/>
    <dgm:txLinClrLst/>
    <dgm:txFillClrLst meth="repeat">
      <a:schemeClr val="dk1"/>
    </dgm:txFillClrLst>
    <dgm:txEffectClrLst/>
  </dgm:styleLbl>
  <dgm:styleLbl name="alignAccFollowNode1">
    <dgm:fillClrLst meth="repeat">
      <a:schemeClr val="accent3">
        <a:alpha val="90000"/>
        <a:tint val="55000"/>
      </a:schemeClr>
    </dgm:fillClrLst>
    <dgm:linClrLst meth="repeat">
      <a:schemeClr val="accent3">
        <a:alpha val="90000"/>
        <a:tint val="55000"/>
      </a:schemeClr>
    </dgm:linClrLst>
    <dgm:effectClrLst/>
    <dgm:txLinClrLst/>
    <dgm:txFillClrLst meth="repeat">
      <a:schemeClr val="dk1"/>
    </dgm:txFillClrLst>
    <dgm:txEffectClrLst/>
  </dgm:styleLbl>
  <dgm:styleLbl name="bgAccFollowNode1">
    <dgm:fillClrLst meth="repeat">
      <a:schemeClr val="accent3">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a:tint val="50000"/>
      </a:schemeClr>
    </dgm:linClrLst>
    <dgm:effectClrLst/>
    <dgm:txLinClrLst/>
    <dgm:txFillClrLst meth="repeat">
      <a:schemeClr val="dk1"/>
    </dgm:txFillClrLst>
    <dgm:txEffectClrLst/>
  </dgm:styleLbl>
  <dgm:styleLbl name="bgShp">
    <dgm:fillClrLst meth="repeat">
      <a:schemeClr val="accent3">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3">
        <a:tint val="50000"/>
        <a:alpha val="55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3_4">
  <dgm:title val=""/>
  <dgm:desc val=""/>
  <dgm:catLst>
    <dgm:cat type="accent3" pri="11400"/>
  </dgm:catLst>
  <dgm:styleLbl name="node0">
    <dgm:fillClrLst meth="cycle">
      <a:schemeClr val="accent3">
        <a:shade val="60000"/>
      </a:schemeClr>
    </dgm:fillClrLst>
    <dgm:linClrLst meth="repeat">
      <a:schemeClr val="lt1"/>
    </dgm:linClrLst>
    <dgm:effectClrLst/>
    <dgm:txLinClrLst/>
    <dgm:txFillClrLst/>
    <dgm:txEffectClrLst/>
  </dgm:styleLbl>
  <dgm:styleLbl name="node1">
    <dgm:fillClrLst meth="cycle">
      <a:schemeClr val="accent3">
        <a:shade val="50000"/>
      </a:schemeClr>
      <a:schemeClr val="accent3">
        <a:tint val="55000"/>
      </a:schemeClr>
    </dgm:fillClrLst>
    <dgm:linClrLst meth="repeat">
      <a:schemeClr val="lt1"/>
    </dgm:linClrLst>
    <dgm:effectClrLst/>
    <dgm:txLinClrLst/>
    <dgm:txFillClrLst/>
    <dgm:txEffectClrLst/>
  </dgm:styleLbl>
  <dgm:styleLbl name="alignNode1">
    <dgm:fillClrLst meth="cycle">
      <a:schemeClr val="accent3">
        <a:shade val="50000"/>
      </a:schemeClr>
      <a:schemeClr val="accent3">
        <a:tint val="55000"/>
      </a:schemeClr>
    </dgm:fillClrLst>
    <dgm:linClrLst meth="cycle">
      <a:schemeClr val="accent3">
        <a:shade val="50000"/>
      </a:schemeClr>
      <a:schemeClr val="accent3">
        <a:tint val="55000"/>
      </a:schemeClr>
    </dgm:linClrLst>
    <dgm:effectClrLst/>
    <dgm:txLinClrLst/>
    <dgm:txFillClrLst/>
    <dgm:txEffectClrLst/>
  </dgm:styleLbl>
  <dgm:styleLbl name="lnNode1">
    <dgm:fillClrLst meth="cycle">
      <a:schemeClr val="accent3">
        <a:shade val="50000"/>
      </a:schemeClr>
      <a:schemeClr val="accent3">
        <a:tint val="55000"/>
      </a:schemeClr>
    </dgm:fillClrLst>
    <dgm:linClrLst meth="repeat">
      <a:schemeClr val="lt1"/>
    </dgm:linClrLst>
    <dgm:effectClrLst/>
    <dgm:txLinClrLst/>
    <dgm:txFillClrLst/>
    <dgm:txEffectClrLst/>
  </dgm:styleLbl>
  <dgm:styleLbl name="vennNode1">
    <dgm:fillClrLst meth="cycle">
      <a:schemeClr val="accent3">
        <a:shade val="80000"/>
        <a:alpha val="50000"/>
      </a:schemeClr>
      <a:schemeClr val="accent3">
        <a:tint val="50000"/>
        <a:alpha val="50000"/>
      </a:schemeClr>
    </dgm:fillClrLst>
    <dgm:linClrLst meth="repeat">
      <a:schemeClr val="lt1"/>
    </dgm:linClrLst>
    <dgm:effectClrLst/>
    <dgm:txLinClrLst/>
    <dgm:txFillClrLst/>
    <dgm:txEffectClrLst/>
  </dgm:styleLbl>
  <dgm:styleLbl name="node2">
    <dgm:fillClrLst>
      <a:schemeClr val="accent3">
        <a:shade val="80000"/>
      </a:schemeClr>
    </dgm:fillClrLst>
    <dgm:linClrLst meth="repeat">
      <a:schemeClr val="lt1"/>
    </dgm:linClrLst>
    <dgm:effectClrLst/>
    <dgm:txLinClrLst/>
    <dgm:txFillClrLst/>
    <dgm:txEffectClrLst/>
  </dgm:styleLbl>
  <dgm:styleLbl name="node3">
    <dgm:fillClrLst>
      <a:schemeClr val="accent3">
        <a:tint val="99000"/>
      </a:schemeClr>
    </dgm:fillClrLst>
    <dgm:linClrLst meth="repeat">
      <a:schemeClr val="lt1"/>
    </dgm:linClrLst>
    <dgm:effectClrLst/>
    <dgm:txLinClrLst/>
    <dgm:txFillClrLst/>
    <dgm:txEffectClrLst/>
  </dgm:styleLbl>
  <dgm:styleLbl name="node4">
    <dgm:fillClrLst>
      <a:schemeClr val="accent3">
        <a:tint val="70000"/>
      </a:schemeClr>
    </dgm:fillClrLst>
    <dgm:linClrLst meth="repeat">
      <a:schemeClr val="lt1"/>
    </dgm:linClrLst>
    <dgm:effectClrLst/>
    <dgm:txLinClrLst/>
    <dgm:txFillClrLst/>
    <dgm:txEffectClrLst/>
  </dgm:styleLbl>
  <dgm:styleLbl name="fgImgPlace1">
    <dgm:fillClrLst>
      <a:schemeClr val="accent3">
        <a:tint val="50000"/>
      </a:schemeClr>
      <a:schemeClr val="accent3">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3">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3">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dgm:txEffectClrLst/>
  </dgm:styleLbl>
  <dgm:styleLbl name="fgSibTrans2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dgm:txEffectClrLst/>
  </dgm:styleLbl>
  <dgm:styleLbl name="bgSibTrans2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dgm:txEffectClrLst/>
  </dgm:styleLbl>
  <dgm:styleLbl name="sibTrans1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accent3">
        <a:shade val="80000"/>
      </a:schemeClr>
    </dgm:fillClrLst>
    <dgm:linClrLst meth="repeat">
      <a:schemeClr val="lt1"/>
    </dgm:linClrLst>
    <dgm:effectClrLst/>
    <dgm:txLinClrLst/>
    <dgm:txFillClrLst/>
    <dgm:txEffectClrLst/>
  </dgm:styleLbl>
  <dgm:styleLbl name="asst1">
    <dgm:fillClrLst meth="repeat">
      <a:schemeClr val="accent3">
        <a:shade val="80000"/>
      </a:schemeClr>
    </dgm:fillClrLst>
    <dgm:linClrLst meth="repeat">
      <a:schemeClr val="lt1"/>
    </dgm:linClrLst>
    <dgm:effectClrLst/>
    <dgm:txLinClrLst/>
    <dgm:txFillClrLst/>
    <dgm:txEffectClrLst/>
  </dgm:styleLbl>
  <dgm:styleLbl name="asst2">
    <dgm:fillClrLst>
      <a:schemeClr val="accent3">
        <a:tint val="90000"/>
      </a:schemeClr>
    </dgm:fillClrLst>
    <dgm:linClrLst meth="repeat">
      <a:schemeClr val="lt1"/>
    </dgm:linClrLst>
    <dgm:effectClrLst/>
    <dgm:txLinClrLst/>
    <dgm:txFillClrLst/>
    <dgm:txEffectClrLst/>
  </dgm:styleLbl>
  <dgm:styleLbl name="asst3">
    <dgm:fillClrLst>
      <a:schemeClr val="accent3">
        <a:tint val="70000"/>
      </a:schemeClr>
    </dgm:fillClrLst>
    <dgm:linClrLst meth="repeat">
      <a:schemeClr val="lt1"/>
    </dgm:linClrLst>
    <dgm:effectClrLst/>
    <dgm:txLinClrLst/>
    <dgm:txFillClrLst/>
    <dgm:txEffectClrLst/>
  </dgm:styleLbl>
  <dgm:styleLbl name="asst4">
    <dgm:fillClrLst>
      <a:schemeClr val="accent3">
        <a:tint val="50000"/>
      </a:schemeClr>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shade val="80000"/>
      </a:schemeClr>
    </dgm:linClrLst>
    <dgm:effectClrLst/>
    <dgm:txLinClrLst/>
    <dgm:txFillClrLst/>
    <dgm:txEffectClrLst/>
  </dgm:styleLbl>
  <dgm:styleLbl name="parChTrans2D2">
    <dgm:fillClrLst meth="repeat">
      <a:schemeClr val="accent3">
        <a:tint val="90000"/>
      </a:schemeClr>
    </dgm:fillClrLst>
    <dgm:linClrLst meth="repeat">
      <a:schemeClr val="accent3">
        <a:tint val="90000"/>
      </a:schemeClr>
    </dgm:linClrLst>
    <dgm:effectClrLst/>
    <dgm:txLinClrLst/>
    <dgm:txFillClrLst/>
    <dgm:txEffectClrLst/>
  </dgm:styleLbl>
  <dgm:styleLbl name="parChTrans2D3">
    <dgm:fillClrLst meth="repeat">
      <a:schemeClr val="accent3">
        <a:tint val="70000"/>
      </a:schemeClr>
    </dgm:fillClrLst>
    <dgm:linClrLst meth="repeat">
      <a:schemeClr val="accent3">
        <a:tint val="70000"/>
      </a:schemeClr>
    </dgm:linClrLst>
    <dgm:effectClrLst/>
    <dgm:txLinClrLst/>
    <dgm:txFillClrLst/>
    <dgm:txEffectClrLst/>
  </dgm:styleLbl>
  <dgm:styleLbl name="parChTrans2D4">
    <dgm:fillClrLst meth="repeat">
      <a:schemeClr val="accent3">
        <a:tint val="50000"/>
      </a:schemeClr>
    </dgm:fillClrLst>
    <dgm:linClrLst meth="repeat">
      <a:schemeClr val="accent3">
        <a:tint val="50000"/>
      </a:schemeClr>
    </dgm:linClrLst>
    <dgm:effectClrLst/>
    <dgm:txLinClrLst/>
    <dgm:txFillClrLst meth="repeat">
      <a:schemeClr val="dk1"/>
    </dgm:txFillClrLst>
    <dgm:txEffectClrLst/>
  </dgm:styleLbl>
  <dgm:styleLbl name="parChTrans1D1">
    <dgm:fillClrLst meth="repeat">
      <a:schemeClr val="accent3">
        <a:shade val="80000"/>
      </a:schemeClr>
    </dgm:fillClrLst>
    <dgm:linClrLst meth="repeat">
      <a:schemeClr val="accent3">
        <a:shade val="80000"/>
      </a:schemeClr>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3">
        <a:tint val="90000"/>
      </a:schemeClr>
    </dgm:linClrLst>
    <dgm:effectClrLst/>
    <dgm:txLinClrLst/>
    <dgm:txFillClrLst meth="repeat">
      <a:schemeClr val="tx1"/>
    </dgm:txFillClrLst>
    <dgm:txEffectClrLst/>
  </dgm:styleLbl>
  <dgm:styleLbl name="parChTrans1D3">
    <dgm:fillClrLst meth="repeat">
      <a:schemeClr val="accent3">
        <a:tint val="70000"/>
      </a:schemeClr>
    </dgm:fillClrLst>
    <dgm:linClrLst meth="repeat">
      <a:schemeClr val="accent3">
        <a:tint val="70000"/>
      </a:schemeClr>
    </dgm:linClrLst>
    <dgm:effectClrLst/>
    <dgm:txLinClrLst/>
    <dgm:txFillClrLst meth="repeat">
      <a:schemeClr val="tx1"/>
    </dgm:txFillClrLst>
    <dgm:txEffectClrLst/>
  </dgm:styleLbl>
  <dgm:styleLbl name="parChTrans1D4">
    <dgm:fillClrLst meth="repeat">
      <a:schemeClr val="accent3">
        <a:tint val="50000"/>
      </a:schemeClr>
    </dgm:fillClrLst>
    <dgm:linClrLst meth="repeat">
      <a:schemeClr val="accent3">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55000"/>
      </a:schemeClr>
    </dgm:fillClrLst>
    <dgm:linClrLst meth="repeat">
      <a:schemeClr val="accent3">
        <a:alpha val="90000"/>
        <a:tint val="55000"/>
      </a:schemeClr>
    </dgm:linClrLst>
    <dgm:effectClrLst/>
    <dgm:txLinClrLst/>
    <dgm:txFillClrLst meth="repeat">
      <a:schemeClr val="dk1"/>
    </dgm:txFillClrLst>
    <dgm:txEffectClrLst/>
  </dgm:styleLbl>
  <dgm:styleLbl name="alignAccFollowNode1">
    <dgm:fillClrLst meth="repeat">
      <a:schemeClr val="accent3">
        <a:alpha val="90000"/>
        <a:tint val="55000"/>
      </a:schemeClr>
    </dgm:fillClrLst>
    <dgm:linClrLst meth="repeat">
      <a:schemeClr val="accent3">
        <a:alpha val="90000"/>
        <a:tint val="55000"/>
      </a:schemeClr>
    </dgm:linClrLst>
    <dgm:effectClrLst/>
    <dgm:txLinClrLst/>
    <dgm:txFillClrLst meth="repeat">
      <a:schemeClr val="dk1"/>
    </dgm:txFillClrLst>
    <dgm:txEffectClrLst/>
  </dgm:styleLbl>
  <dgm:styleLbl name="bgAccFollowNode1">
    <dgm:fillClrLst meth="repeat">
      <a:schemeClr val="accent3">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a:tint val="50000"/>
      </a:schemeClr>
    </dgm:linClrLst>
    <dgm:effectClrLst/>
    <dgm:txLinClrLst/>
    <dgm:txFillClrLst meth="repeat">
      <a:schemeClr val="dk1"/>
    </dgm:txFillClrLst>
    <dgm:txEffectClrLst/>
  </dgm:styleLbl>
  <dgm:styleLbl name="bgShp">
    <dgm:fillClrLst meth="repeat">
      <a:schemeClr val="accent3">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3">
        <a:tint val="50000"/>
        <a:alpha val="55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3_4">
  <dgm:title val=""/>
  <dgm:desc val=""/>
  <dgm:catLst>
    <dgm:cat type="accent3" pri="11400"/>
  </dgm:catLst>
  <dgm:styleLbl name="node0">
    <dgm:fillClrLst meth="cycle">
      <a:schemeClr val="accent3">
        <a:shade val="60000"/>
      </a:schemeClr>
    </dgm:fillClrLst>
    <dgm:linClrLst meth="repeat">
      <a:schemeClr val="lt1"/>
    </dgm:linClrLst>
    <dgm:effectClrLst/>
    <dgm:txLinClrLst/>
    <dgm:txFillClrLst/>
    <dgm:txEffectClrLst/>
  </dgm:styleLbl>
  <dgm:styleLbl name="node1">
    <dgm:fillClrLst meth="cycle">
      <a:schemeClr val="accent3">
        <a:shade val="50000"/>
      </a:schemeClr>
      <a:schemeClr val="accent3">
        <a:tint val="55000"/>
      </a:schemeClr>
    </dgm:fillClrLst>
    <dgm:linClrLst meth="repeat">
      <a:schemeClr val="lt1"/>
    </dgm:linClrLst>
    <dgm:effectClrLst/>
    <dgm:txLinClrLst/>
    <dgm:txFillClrLst/>
    <dgm:txEffectClrLst/>
  </dgm:styleLbl>
  <dgm:styleLbl name="alignNode1">
    <dgm:fillClrLst meth="cycle">
      <a:schemeClr val="accent3">
        <a:shade val="50000"/>
      </a:schemeClr>
      <a:schemeClr val="accent3">
        <a:tint val="55000"/>
      </a:schemeClr>
    </dgm:fillClrLst>
    <dgm:linClrLst meth="cycle">
      <a:schemeClr val="accent3">
        <a:shade val="50000"/>
      </a:schemeClr>
      <a:schemeClr val="accent3">
        <a:tint val="55000"/>
      </a:schemeClr>
    </dgm:linClrLst>
    <dgm:effectClrLst/>
    <dgm:txLinClrLst/>
    <dgm:txFillClrLst/>
    <dgm:txEffectClrLst/>
  </dgm:styleLbl>
  <dgm:styleLbl name="lnNode1">
    <dgm:fillClrLst meth="cycle">
      <a:schemeClr val="accent3">
        <a:shade val="50000"/>
      </a:schemeClr>
      <a:schemeClr val="accent3">
        <a:tint val="55000"/>
      </a:schemeClr>
    </dgm:fillClrLst>
    <dgm:linClrLst meth="repeat">
      <a:schemeClr val="lt1"/>
    </dgm:linClrLst>
    <dgm:effectClrLst/>
    <dgm:txLinClrLst/>
    <dgm:txFillClrLst/>
    <dgm:txEffectClrLst/>
  </dgm:styleLbl>
  <dgm:styleLbl name="vennNode1">
    <dgm:fillClrLst meth="cycle">
      <a:schemeClr val="accent3">
        <a:shade val="80000"/>
        <a:alpha val="50000"/>
      </a:schemeClr>
      <a:schemeClr val="accent3">
        <a:tint val="50000"/>
        <a:alpha val="50000"/>
      </a:schemeClr>
    </dgm:fillClrLst>
    <dgm:linClrLst meth="repeat">
      <a:schemeClr val="lt1"/>
    </dgm:linClrLst>
    <dgm:effectClrLst/>
    <dgm:txLinClrLst/>
    <dgm:txFillClrLst/>
    <dgm:txEffectClrLst/>
  </dgm:styleLbl>
  <dgm:styleLbl name="node2">
    <dgm:fillClrLst>
      <a:schemeClr val="accent3">
        <a:shade val="80000"/>
      </a:schemeClr>
    </dgm:fillClrLst>
    <dgm:linClrLst meth="repeat">
      <a:schemeClr val="lt1"/>
    </dgm:linClrLst>
    <dgm:effectClrLst/>
    <dgm:txLinClrLst/>
    <dgm:txFillClrLst/>
    <dgm:txEffectClrLst/>
  </dgm:styleLbl>
  <dgm:styleLbl name="node3">
    <dgm:fillClrLst>
      <a:schemeClr val="accent3">
        <a:tint val="99000"/>
      </a:schemeClr>
    </dgm:fillClrLst>
    <dgm:linClrLst meth="repeat">
      <a:schemeClr val="lt1"/>
    </dgm:linClrLst>
    <dgm:effectClrLst/>
    <dgm:txLinClrLst/>
    <dgm:txFillClrLst/>
    <dgm:txEffectClrLst/>
  </dgm:styleLbl>
  <dgm:styleLbl name="node4">
    <dgm:fillClrLst>
      <a:schemeClr val="accent3">
        <a:tint val="70000"/>
      </a:schemeClr>
    </dgm:fillClrLst>
    <dgm:linClrLst meth="repeat">
      <a:schemeClr val="lt1"/>
    </dgm:linClrLst>
    <dgm:effectClrLst/>
    <dgm:txLinClrLst/>
    <dgm:txFillClrLst/>
    <dgm:txEffectClrLst/>
  </dgm:styleLbl>
  <dgm:styleLbl name="fgImgPlace1">
    <dgm:fillClrLst>
      <a:schemeClr val="accent3">
        <a:tint val="50000"/>
      </a:schemeClr>
      <a:schemeClr val="accent3">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3">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3">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dgm:txEffectClrLst/>
  </dgm:styleLbl>
  <dgm:styleLbl name="fgSibTrans2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dgm:txEffectClrLst/>
  </dgm:styleLbl>
  <dgm:styleLbl name="bgSibTrans2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dgm:txEffectClrLst/>
  </dgm:styleLbl>
  <dgm:styleLbl name="sibTrans1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accent3">
        <a:shade val="80000"/>
      </a:schemeClr>
    </dgm:fillClrLst>
    <dgm:linClrLst meth="repeat">
      <a:schemeClr val="lt1"/>
    </dgm:linClrLst>
    <dgm:effectClrLst/>
    <dgm:txLinClrLst/>
    <dgm:txFillClrLst/>
    <dgm:txEffectClrLst/>
  </dgm:styleLbl>
  <dgm:styleLbl name="asst1">
    <dgm:fillClrLst meth="repeat">
      <a:schemeClr val="accent3">
        <a:shade val="80000"/>
      </a:schemeClr>
    </dgm:fillClrLst>
    <dgm:linClrLst meth="repeat">
      <a:schemeClr val="lt1"/>
    </dgm:linClrLst>
    <dgm:effectClrLst/>
    <dgm:txLinClrLst/>
    <dgm:txFillClrLst/>
    <dgm:txEffectClrLst/>
  </dgm:styleLbl>
  <dgm:styleLbl name="asst2">
    <dgm:fillClrLst>
      <a:schemeClr val="accent3">
        <a:tint val="90000"/>
      </a:schemeClr>
    </dgm:fillClrLst>
    <dgm:linClrLst meth="repeat">
      <a:schemeClr val="lt1"/>
    </dgm:linClrLst>
    <dgm:effectClrLst/>
    <dgm:txLinClrLst/>
    <dgm:txFillClrLst/>
    <dgm:txEffectClrLst/>
  </dgm:styleLbl>
  <dgm:styleLbl name="asst3">
    <dgm:fillClrLst>
      <a:schemeClr val="accent3">
        <a:tint val="70000"/>
      </a:schemeClr>
    </dgm:fillClrLst>
    <dgm:linClrLst meth="repeat">
      <a:schemeClr val="lt1"/>
    </dgm:linClrLst>
    <dgm:effectClrLst/>
    <dgm:txLinClrLst/>
    <dgm:txFillClrLst/>
    <dgm:txEffectClrLst/>
  </dgm:styleLbl>
  <dgm:styleLbl name="asst4">
    <dgm:fillClrLst>
      <a:schemeClr val="accent3">
        <a:tint val="50000"/>
      </a:schemeClr>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shade val="80000"/>
      </a:schemeClr>
    </dgm:linClrLst>
    <dgm:effectClrLst/>
    <dgm:txLinClrLst/>
    <dgm:txFillClrLst/>
    <dgm:txEffectClrLst/>
  </dgm:styleLbl>
  <dgm:styleLbl name="parChTrans2D2">
    <dgm:fillClrLst meth="repeat">
      <a:schemeClr val="accent3">
        <a:tint val="90000"/>
      </a:schemeClr>
    </dgm:fillClrLst>
    <dgm:linClrLst meth="repeat">
      <a:schemeClr val="accent3">
        <a:tint val="90000"/>
      </a:schemeClr>
    </dgm:linClrLst>
    <dgm:effectClrLst/>
    <dgm:txLinClrLst/>
    <dgm:txFillClrLst/>
    <dgm:txEffectClrLst/>
  </dgm:styleLbl>
  <dgm:styleLbl name="parChTrans2D3">
    <dgm:fillClrLst meth="repeat">
      <a:schemeClr val="accent3">
        <a:tint val="70000"/>
      </a:schemeClr>
    </dgm:fillClrLst>
    <dgm:linClrLst meth="repeat">
      <a:schemeClr val="accent3">
        <a:tint val="70000"/>
      </a:schemeClr>
    </dgm:linClrLst>
    <dgm:effectClrLst/>
    <dgm:txLinClrLst/>
    <dgm:txFillClrLst/>
    <dgm:txEffectClrLst/>
  </dgm:styleLbl>
  <dgm:styleLbl name="parChTrans2D4">
    <dgm:fillClrLst meth="repeat">
      <a:schemeClr val="accent3">
        <a:tint val="50000"/>
      </a:schemeClr>
    </dgm:fillClrLst>
    <dgm:linClrLst meth="repeat">
      <a:schemeClr val="accent3">
        <a:tint val="50000"/>
      </a:schemeClr>
    </dgm:linClrLst>
    <dgm:effectClrLst/>
    <dgm:txLinClrLst/>
    <dgm:txFillClrLst meth="repeat">
      <a:schemeClr val="dk1"/>
    </dgm:txFillClrLst>
    <dgm:txEffectClrLst/>
  </dgm:styleLbl>
  <dgm:styleLbl name="parChTrans1D1">
    <dgm:fillClrLst meth="repeat">
      <a:schemeClr val="accent3">
        <a:shade val="80000"/>
      </a:schemeClr>
    </dgm:fillClrLst>
    <dgm:linClrLst meth="repeat">
      <a:schemeClr val="accent3">
        <a:shade val="80000"/>
      </a:schemeClr>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3">
        <a:tint val="90000"/>
      </a:schemeClr>
    </dgm:linClrLst>
    <dgm:effectClrLst/>
    <dgm:txLinClrLst/>
    <dgm:txFillClrLst meth="repeat">
      <a:schemeClr val="tx1"/>
    </dgm:txFillClrLst>
    <dgm:txEffectClrLst/>
  </dgm:styleLbl>
  <dgm:styleLbl name="parChTrans1D3">
    <dgm:fillClrLst meth="repeat">
      <a:schemeClr val="accent3">
        <a:tint val="70000"/>
      </a:schemeClr>
    </dgm:fillClrLst>
    <dgm:linClrLst meth="repeat">
      <a:schemeClr val="accent3">
        <a:tint val="70000"/>
      </a:schemeClr>
    </dgm:linClrLst>
    <dgm:effectClrLst/>
    <dgm:txLinClrLst/>
    <dgm:txFillClrLst meth="repeat">
      <a:schemeClr val="tx1"/>
    </dgm:txFillClrLst>
    <dgm:txEffectClrLst/>
  </dgm:styleLbl>
  <dgm:styleLbl name="parChTrans1D4">
    <dgm:fillClrLst meth="repeat">
      <a:schemeClr val="accent3">
        <a:tint val="50000"/>
      </a:schemeClr>
    </dgm:fillClrLst>
    <dgm:linClrLst meth="repeat">
      <a:schemeClr val="accent3">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55000"/>
      </a:schemeClr>
    </dgm:fillClrLst>
    <dgm:linClrLst meth="repeat">
      <a:schemeClr val="accent3">
        <a:alpha val="90000"/>
        <a:tint val="55000"/>
      </a:schemeClr>
    </dgm:linClrLst>
    <dgm:effectClrLst/>
    <dgm:txLinClrLst/>
    <dgm:txFillClrLst meth="repeat">
      <a:schemeClr val="dk1"/>
    </dgm:txFillClrLst>
    <dgm:txEffectClrLst/>
  </dgm:styleLbl>
  <dgm:styleLbl name="alignAccFollowNode1">
    <dgm:fillClrLst meth="repeat">
      <a:schemeClr val="accent3">
        <a:alpha val="90000"/>
        <a:tint val="55000"/>
      </a:schemeClr>
    </dgm:fillClrLst>
    <dgm:linClrLst meth="repeat">
      <a:schemeClr val="accent3">
        <a:alpha val="90000"/>
        <a:tint val="55000"/>
      </a:schemeClr>
    </dgm:linClrLst>
    <dgm:effectClrLst/>
    <dgm:txLinClrLst/>
    <dgm:txFillClrLst meth="repeat">
      <a:schemeClr val="dk1"/>
    </dgm:txFillClrLst>
    <dgm:txEffectClrLst/>
  </dgm:styleLbl>
  <dgm:styleLbl name="bgAccFollowNode1">
    <dgm:fillClrLst meth="repeat">
      <a:schemeClr val="accent3">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a:tint val="50000"/>
      </a:schemeClr>
    </dgm:linClrLst>
    <dgm:effectClrLst/>
    <dgm:txLinClrLst/>
    <dgm:txFillClrLst meth="repeat">
      <a:schemeClr val="dk1"/>
    </dgm:txFillClrLst>
    <dgm:txEffectClrLst/>
  </dgm:styleLbl>
  <dgm:styleLbl name="bgShp">
    <dgm:fillClrLst meth="repeat">
      <a:schemeClr val="accent3">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3">
        <a:tint val="50000"/>
        <a:alpha val="55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896CC03-10D6-4152-BEED-6E1B31A79FE9}" type="doc">
      <dgm:prSet loTypeId="urn:microsoft.com/office/officeart/2005/8/layout/pyramid1" loCatId="pyramid" qsTypeId="urn:microsoft.com/office/officeart/2005/8/quickstyle/simple1" qsCatId="simple" csTypeId="urn:microsoft.com/office/officeart/2005/8/colors/accent1_2" csCatId="accent1" phldr="1"/>
      <dgm:spPr/>
    </dgm:pt>
    <dgm:pt modelId="{B1CD9239-600B-41D7-9067-E587838267CF}">
      <dgm:prSet phldrT="[Text]" custT="1"/>
      <dgm:spPr>
        <a:solidFill>
          <a:schemeClr val="accent3">
            <a:lumMod val="75000"/>
          </a:schemeClr>
        </a:solidFill>
      </dgm:spPr>
      <dgm:t>
        <a:bodyPr/>
        <a:lstStyle/>
        <a:p>
          <a:endParaRPr lang="en-ZA" sz="3600" dirty="0" smtClean="0"/>
        </a:p>
        <a:p>
          <a:r>
            <a:rPr lang="en-ZA" sz="1800" b="1" dirty="0" smtClean="0">
              <a:solidFill>
                <a:schemeClr val="bg1"/>
              </a:solidFill>
            </a:rPr>
            <a:t>17%</a:t>
          </a:r>
          <a:r>
            <a:rPr lang="en-ZA" sz="6500" dirty="0" smtClean="0"/>
            <a:t> </a:t>
          </a:r>
          <a:endParaRPr lang="en-ZA" sz="6500" dirty="0"/>
        </a:p>
      </dgm:t>
    </dgm:pt>
    <dgm:pt modelId="{EE902B38-1BCD-46BE-93C2-F4A3C7D99659}" type="parTrans" cxnId="{42DDFD2A-F396-4110-B15A-B5A9D81A206E}">
      <dgm:prSet/>
      <dgm:spPr/>
      <dgm:t>
        <a:bodyPr/>
        <a:lstStyle/>
        <a:p>
          <a:endParaRPr lang="en-ZA"/>
        </a:p>
      </dgm:t>
    </dgm:pt>
    <dgm:pt modelId="{F200C0A8-75E6-426C-A74E-56F74AA876B2}" type="sibTrans" cxnId="{42DDFD2A-F396-4110-B15A-B5A9D81A206E}">
      <dgm:prSet/>
      <dgm:spPr/>
      <dgm:t>
        <a:bodyPr/>
        <a:lstStyle/>
        <a:p>
          <a:endParaRPr lang="en-ZA"/>
        </a:p>
      </dgm:t>
    </dgm:pt>
    <dgm:pt modelId="{932237BE-64C3-4DED-BF2D-9B9821B44AFA}">
      <dgm:prSet phldrT="[Text]" custT="1"/>
      <dgm:spPr>
        <a:solidFill>
          <a:srgbClr val="561F1E"/>
        </a:solidFill>
      </dgm:spPr>
      <dgm:t>
        <a:bodyPr/>
        <a:lstStyle/>
        <a:p>
          <a:r>
            <a:rPr lang="en-ZA" sz="1400" b="1" dirty="0" smtClean="0">
              <a:solidFill>
                <a:schemeClr val="bg1"/>
              </a:solidFill>
            </a:rPr>
            <a:t>Unemployed</a:t>
          </a:r>
        </a:p>
        <a:p>
          <a:endParaRPr lang="en-ZA" sz="1400" b="1" dirty="0" smtClean="0">
            <a:solidFill>
              <a:schemeClr val="bg1"/>
            </a:solidFill>
          </a:endParaRPr>
        </a:p>
        <a:p>
          <a:r>
            <a:rPr lang="en-ZA" sz="1400" b="1" dirty="0" smtClean="0">
              <a:solidFill>
                <a:schemeClr val="bg1"/>
              </a:solidFill>
            </a:rPr>
            <a:t>(Broad - 33%)</a:t>
          </a:r>
          <a:endParaRPr lang="en-ZA" sz="7200" b="1" dirty="0">
            <a:solidFill>
              <a:schemeClr val="bg1"/>
            </a:solidFill>
          </a:endParaRPr>
        </a:p>
      </dgm:t>
    </dgm:pt>
    <dgm:pt modelId="{650C775E-27D0-46B8-8320-C035405A54B8}" type="parTrans" cxnId="{E59EA57B-4940-4EE4-B93A-F07CC895E7C4}">
      <dgm:prSet/>
      <dgm:spPr/>
      <dgm:t>
        <a:bodyPr/>
        <a:lstStyle/>
        <a:p>
          <a:endParaRPr lang="en-ZA"/>
        </a:p>
      </dgm:t>
    </dgm:pt>
    <dgm:pt modelId="{9E4E6BA0-8962-4C7C-9314-CBA481F6C26D}" type="sibTrans" cxnId="{E59EA57B-4940-4EE4-B93A-F07CC895E7C4}">
      <dgm:prSet/>
      <dgm:spPr/>
      <dgm:t>
        <a:bodyPr/>
        <a:lstStyle/>
        <a:p>
          <a:endParaRPr lang="en-ZA"/>
        </a:p>
      </dgm:t>
    </dgm:pt>
    <dgm:pt modelId="{94BFDC29-A62B-4867-9EFD-4C3299F2A986}">
      <dgm:prSet phldrT="[Text]" custT="1"/>
      <dgm:spPr>
        <a:solidFill>
          <a:schemeClr val="accent2">
            <a:lumMod val="75000"/>
          </a:schemeClr>
        </a:solidFill>
      </dgm:spPr>
      <dgm:t>
        <a:bodyPr/>
        <a:lstStyle/>
        <a:p>
          <a:r>
            <a:rPr lang="en-ZA" sz="1400" b="1" dirty="0" smtClean="0">
              <a:solidFill>
                <a:schemeClr val="bg1"/>
              </a:solidFill>
            </a:rPr>
            <a:t>Unskilled</a:t>
          </a:r>
        </a:p>
        <a:p>
          <a:r>
            <a:rPr lang="en-ZA" sz="1400" b="1" dirty="0" smtClean="0">
              <a:solidFill>
                <a:schemeClr val="bg1"/>
              </a:solidFill>
            </a:rPr>
            <a:t>(19%)</a:t>
          </a:r>
          <a:endParaRPr lang="en-ZA" sz="1400" b="1" dirty="0">
            <a:solidFill>
              <a:schemeClr val="bg1"/>
            </a:solidFill>
          </a:endParaRPr>
        </a:p>
      </dgm:t>
    </dgm:pt>
    <dgm:pt modelId="{A4CA2450-8494-4924-8A3E-C33940DEACB7}" type="sibTrans" cxnId="{4225F736-D5C0-4C5E-A52E-FD56D7BA2EA5}">
      <dgm:prSet/>
      <dgm:spPr/>
      <dgm:t>
        <a:bodyPr/>
        <a:lstStyle/>
        <a:p>
          <a:endParaRPr lang="en-ZA"/>
        </a:p>
      </dgm:t>
    </dgm:pt>
    <dgm:pt modelId="{958277C2-E0D9-4F82-8132-42DD836804C3}" type="parTrans" cxnId="{4225F736-D5C0-4C5E-A52E-FD56D7BA2EA5}">
      <dgm:prSet/>
      <dgm:spPr/>
      <dgm:t>
        <a:bodyPr/>
        <a:lstStyle/>
        <a:p>
          <a:endParaRPr lang="en-ZA"/>
        </a:p>
      </dgm:t>
    </dgm:pt>
    <dgm:pt modelId="{DD7E1C66-5AA1-4148-8D24-0F59EB34F27B}">
      <dgm:prSet custT="1"/>
      <dgm:spPr>
        <a:solidFill>
          <a:schemeClr val="accent2">
            <a:lumMod val="60000"/>
            <a:lumOff val="40000"/>
          </a:schemeClr>
        </a:solidFill>
      </dgm:spPr>
      <dgm:t>
        <a:bodyPr/>
        <a:lstStyle/>
        <a:p>
          <a:r>
            <a:rPr lang="en-US" sz="1600" dirty="0" smtClean="0">
              <a:solidFill>
                <a:schemeClr val="bg1"/>
              </a:solidFill>
            </a:rPr>
            <a:t>Semi-Skilled (31%)</a:t>
          </a:r>
          <a:endParaRPr lang="en-US" sz="1600" dirty="0">
            <a:solidFill>
              <a:schemeClr val="bg1"/>
            </a:solidFill>
          </a:endParaRPr>
        </a:p>
      </dgm:t>
    </dgm:pt>
    <dgm:pt modelId="{CF22B758-8218-9947-898E-59E75AA111A6}" type="parTrans" cxnId="{D28B3B95-1605-6049-8D74-AFE5C5F10525}">
      <dgm:prSet/>
      <dgm:spPr/>
      <dgm:t>
        <a:bodyPr/>
        <a:lstStyle/>
        <a:p>
          <a:endParaRPr lang="en-US"/>
        </a:p>
      </dgm:t>
    </dgm:pt>
    <dgm:pt modelId="{078737C8-25D4-9542-9513-0DF97F01B2E5}" type="sibTrans" cxnId="{D28B3B95-1605-6049-8D74-AFE5C5F10525}">
      <dgm:prSet/>
      <dgm:spPr/>
      <dgm:t>
        <a:bodyPr/>
        <a:lstStyle/>
        <a:p>
          <a:endParaRPr lang="en-US"/>
        </a:p>
      </dgm:t>
    </dgm:pt>
    <dgm:pt modelId="{FD31F5A5-7680-4C7A-91FB-24138E0D7CDC}" type="pres">
      <dgm:prSet presAssocID="{5896CC03-10D6-4152-BEED-6E1B31A79FE9}" presName="Name0" presStyleCnt="0">
        <dgm:presLayoutVars>
          <dgm:dir/>
          <dgm:animLvl val="lvl"/>
          <dgm:resizeHandles val="exact"/>
        </dgm:presLayoutVars>
      </dgm:prSet>
      <dgm:spPr/>
    </dgm:pt>
    <dgm:pt modelId="{2CFCD532-C2BB-43F0-894D-44DFFD76D26E}" type="pres">
      <dgm:prSet presAssocID="{B1CD9239-600B-41D7-9067-E587838267CF}" presName="Name8" presStyleCnt="0"/>
      <dgm:spPr/>
    </dgm:pt>
    <dgm:pt modelId="{6B2A6CEB-8AEB-485A-B51F-4BA3BA410D0B}" type="pres">
      <dgm:prSet presAssocID="{B1CD9239-600B-41D7-9067-E587838267CF}" presName="level" presStyleLbl="node1" presStyleIdx="0" presStyleCnt="4">
        <dgm:presLayoutVars>
          <dgm:chMax val="1"/>
          <dgm:bulletEnabled val="1"/>
        </dgm:presLayoutVars>
      </dgm:prSet>
      <dgm:spPr/>
      <dgm:t>
        <a:bodyPr/>
        <a:lstStyle/>
        <a:p>
          <a:endParaRPr lang="en-ZA"/>
        </a:p>
      </dgm:t>
    </dgm:pt>
    <dgm:pt modelId="{C548DC47-1489-4EF5-BDCB-DEBE01D4E862}" type="pres">
      <dgm:prSet presAssocID="{B1CD9239-600B-41D7-9067-E587838267CF}" presName="levelTx" presStyleLbl="revTx" presStyleIdx="0" presStyleCnt="0">
        <dgm:presLayoutVars>
          <dgm:chMax val="1"/>
          <dgm:bulletEnabled val="1"/>
        </dgm:presLayoutVars>
      </dgm:prSet>
      <dgm:spPr/>
      <dgm:t>
        <a:bodyPr/>
        <a:lstStyle/>
        <a:p>
          <a:endParaRPr lang="en-ZA"/>
        </a:p>
      </dgm:t>
    </dgm:pt>
    <dgm:pt modelId="{E1D542F2-75FE-304E-A897-B81A2DE13B71}" type="pres">
      <dgm:prSet presAssocID="{DD7E1C66-5AA1-4148-8D24-0F59EB34F27B}" presName="Name8" presStyleCnt="0"/>
      <dgm:spPr/>
    </dgm:pt>
    <dgm:pt modelId="{3030949F-5DAF-1F40-B4D0-84FF1FABAA00}" type="pres">
      <dgm:prSet presAssocID="{DD7E1C66-5AA1-4148-8D24-0F59EB34F27B}" presName="level" presStyleLbl="node1" presStyleIdx="1" presStyleCnt="4" custScaleY="82483">
        <dgm:presLayoutVars>
          <dgm:chMax val="1"/>
          <dgm:bulletEnabled val="1"/>
        </dgm:presLayoutVars>
      </dgm:prSet>
      <dgm:spPr/>
      <dgm:t>
        <a:bodyPr/>
        <a:lstStyle/>
        <a:p>
          <a:endParaRPr lang="en-US"/>
        </a:p>
      </dgm:t>
    </dgm:pt>
    <dgm:pt modelId="{EDA92B55-1435-714B-8A67-D6D0B3E5538C}" type="pres">
      <dgm:prSet presAssocID="{DD7E1C66-5AA1-4148-8D24-0F59EB34F27B}" presName="levelTx" presStyleLbl="revTx" presStyleIdx="0" presStyleCnt="0">
        <dgm:presLayoutVars>
          <dgm:chMax val="1"/>
          <dgm:bulletEnabled val="1"/>
        </dgm:presLayoutVars>
      </dgm:prSet>
      <dgm:spPr/>
      <dgm:t>
        <a:bodyPr/>
        <a:lstStyle/>
        <a:p>
          <a:endParaRPr lang="en-US"/>
        </a:p>
      </dgm:t>
    </dgm:pt>
    <dgm:pt modelId="{9A0D1490-6EC1-4DB5-B0A0-E2BC4B232661}" type="pres">
      <dgm:prSet presAssocID="{94BFDC29-A62B-4867-9EFD-4C3299F2A986}" presName="Name8" presStyleCnt="0"/>
      <dgm:spPr/>
    </dgm:pt>
    <dgm:pt modelId="{BAE3347D-F78F-4227-B054-5BC36A596218}" type="pres">
      <dgm:prSet presAssocID="{94BFDC29-A62B-4867-9EFD-4C3299F2A986}" presName="level" presStyleLbl="node1" presStyleIdx="2" presStyleCnt="4" custScaleY="35787">
        <dgm:presLayoutVars>
          <dgm:chMax val="1"/>
          <dgm:bulletEnabled val="1"/>
        </dgm:presLayoutVars>
      </dgm:prSet>
      <dgm:spPr/>
      <dgm:t>
        <a:bodyPr/>
        <a:lstStyle/>
        <a:p>
          <a:endParaRPr lang="en-ZA"/>
        </a:p>
      </dgm:t>
    </dgm:pt>
    <dgm:pt modelId="{26521744-C9FE-42F2-BE3A-D2D28AE76CA5}" type="pres">
      <dgm:prSet presAssocID="{94BFDC29-A62B-4867-9EFD-4C3299F2A986}" presName="levelTx" presStyleLbl="revTx" presStyleIdx="0" presStyleCnt="0">
        <dgm:presLayoutVars>
          <dgm:chMax val="1"/>
          <dgm:bulletEnabled val="1"/>
        </dgm:presLayoutVars>
      </dgm:prSet>
      <dgm:spPr/>
      <dgm:t>
        <a:bodyPr/>
        <a:lstStyle/>
        <a:p>
          <a:endParaRPr lang="en-ZA"/>
        </a:p>
      </dgm:t>
    </dgm:pt>
    <dgm:pt modelId="{BA18687B-851F-47DE-8991-18650FF1E018}" type="pres">
      <dgm:prSet presAssocID="{932237BE-64C3-4DED-BF2D-9B9821B44AFA}" presName="Name8" presStyleCnt="0"/>
      <dgm:spPr/>
    </dgm:pt>
    <dgm:pt modelId="{D9EA3055-42F1-4773-B6E1-4489FC8B1BD1}" type="pres">
      <dgm:prSet presAssocID="{932237BE-64C3-4DED-BF2D-9B9821B44AFA}" presName="level" presStyleLbl="node1" presStyleIdx="3" presStyleCnt="4" custScaleY="78910">
        <dgm:presLayoutVars>
          <dgm:chMax val="1"/>
          <dgm:bulletEnabled val="1"/>
        </dgm:presLayoutVars>
      </dgm:prSet>
      <dgm:spPr/>
      <dgm:t>
        <a:bodyPr/>
        <a:lstStyle/>
        <a:p>
          <a:endParaRPr lang="en-ZA"/>
        </a:p>
      </dgm:t>
    </dgm:pt>
    <dgm:pt modelId="{0EDD4896-C891-4183-9B7B-D45A38634F03}" type="pres">
      <dgm:prSet presAssocID="{932237BE-64C3-4DED-BF2D-9B9821B44AFA}" presName="levelTx" presStyleLbl="revTx" presStyleIdx="0" presStyleCnt="0">
        <dgm:presLayoutVars>
          <dgm:chMax val="1"/>
          <dgm:bulletEnabled val="1"/>
        </dgm:presLayoutVars>
      </dgm:prSet>
      <dgm:spPr/>
      <dgm:t>
        <a:bodyPr/>
        <a:lstStyle/>
        <a:p>
          <a:endParaRPr lang="en-ZA"/>
        </a:p>
      </dgm:t>
    </dgm:pt>
  </dgm:ptLst>
  <dgm:cxnLst>
    <dgm:cxn modelId="{88232A84-3387-4842-8493-06EEE16E8FC8}" type="presOf" srcId="{5896CC03-10D6-4152-BEED-6E1B31A79FE9}" destId="{FD31F5A5-7680-4C7A-91FB-24138E0D7CDC}" srcOrd="0" destOrd="0" presId="urn:microsoft.com/office/officeart/2005/8/layout/pyramid1"/>
    <dgm:cxn modelId="{51BACD6C-5C04-5941-9105-1C963C7DDE47}" type="presOf" srcId="{B1CD9239-600B-41D7-9067-E587838267CF}" destId="{6B2A6CEB-8AEB-485A-B51F-4BA3BA410D0B}" srcOrd="0" destOrd="0" presId="urn:microsoft.com/office/officeart/2005/8/layout/pyramid1"/>
    <dgm:cxn modelId="{09B9E7A6-E4A9-A347-9BF2-70F49764C8AB}" type="presOf" srcId="{B1CD9239-600B-41D7-9067-E587838267CF}" destId="{C548DC47-1489-4EF5-BDCB-DEBE01D4E862}" srcOrd="1" destOrd="0" presId="urn:microsoft.com/office/officeart/2005/8/layout/pyramid1"/>
    <dgm:cxn modelId="{8EDEACE7-2657-3C48-BEDA-226F683943BC}" type="presOf" srcId="{94BFDC29-A62B-4867-9EFD-4C3299F2A986}" destId="{BAE3347D-F78F-4227-B054-5BC36A596218}" srcOrd="0" destOrd="0" presId="urn:microsoft.com/office/officeart/2005/8/layout/pyramid1"/>
    <dgm:cxn modelId="{D28B3B95-1605-6049-8D74-AFE5C5F10525}" srcId="{5896CC03-10D6-4152-BEED-6E1B31A79FE9}" destId="{DD7E1C66-5AA1-4148-8D24-0F59EB34F27B}" srcOrd="1" destOrd="0" parTransId="{CF22B758-8218-9947-898E-59E75AA111A6}" sibTransId="{078737C8-25D4-9542-9513-0DF97F01B2E5}"/>
    <dgm:cxn modelId="{70A655C9-8F01-774F-B7FD-EBD92CA832E8}" type="presOf" srcId="{932237BE-64C3-4DED-BF2D-9B9821B44AFA}" destId="{D9EA3055-42F1-4773-B6E1-4489FC8B1BD1}" srcOrd="0" destOrd="0" presId="urn:microsoft.com/office/officeart/2005/8/layout/pyramid1"/>
    <dgm:cxn modelId="{4225F736-D5C0-4C5E-A52E-FD56D7BA2EA5}" srcId="{5896CC03-10D6-4152-BEED-6E1B31A79FE9}" destId="{94BFDC29-A62B-4867-9EFD-4C3299F2A986}" srcOrd="2" destOrd="0" parTransId="{958277C2-E0D9-4F82-8132-42DD836804C3}" sibTransId="{A4CA2450-8494-4924-8A3E-C33940DEACB7}"/>
    <dgm:cxn modelId="{7D54681F-E0A9-1B4C-AF86-DEAA069CD63A}" type="presOf" srcId="{932237BE-64C3-4DED-BF2D-9B9821B44AFA}" destId="{0EDD4896-C891-4183-9B7B-D45A38634F03}" srcOrd="1" destOrd="0" presId="urn:microsoft.com/office/officeart/2005/8/layout/pyramid1"/>
    <dgm:cxn modelId="{8A519DA9-08F0-A845-8166-431FC4020459}" type="presOf" srcId="{94BFDC29-A62B-4867-9EFD-4C3299F2A986}" destId="{26521744-C9FE-42F2-BE3A-D2D28AE76CA5}" srcOrd="1" destOrd="0" presId="urn:microsoft.com/office/officeart/2005/8/layout/pyramid1"/>
    <dgm:cxn modelId="{42DDFD2A-F396-4110-B15A-B5A9D81A206E}" srcId="{5896CC03-10D6-4152-BEED-6E1B31A79FE9}" destId="{B1CD9239-600B-41D7-9067-E587838267CF}" srcOrd="0" destOrd="0" parTransId="{EE902B38-1BCD-46BE-93C2-F4A3C7D99659}" sibTransId="{F200C0A8-75E6-426C-A74E-56F74AA876B2}"/>
    <dgm:cxn modelId="{C0101B43-37E8-6C43-9C55-18BAEF1DA7AC}" type="presOf" srcId="{DD7E1C66-5AA1-4148-8D24-0F59EB34F27B}" destId="{EDA92B55-1435-714B-8A67-D6D0B3E5538C}" srcOrd="1" destOrd="0" presId="urn:microsoft.com/office/officeart/2005/8/layout/pyramid1"/>
    <dgm:cxn modelId="{A2658436-B4F8-AC43-9381-640F84941C76}" type="presOf" srcId="{DD7E1C66-5AA1-4148-8D24-0F59EB34F27B}" destId="{3030949F-5DAF-1F40-B4D0-84FF1FABAA00}" srcOrd="0" destOrd="0" presId="urn:microsoft.com/office/officeart/2005/8/layout/pyramid1"/>
    <dgm:cxn modelId="{E59EA57B-4940-4EE4-B93A-F07CC895E7C4}" srcId="{5896CC03-10D6-4152-BEED-6E1B31A79FE9}" destId="{932237BE-64C3-4DED-BF2D-9B9821B44AFA}" srcOrd="3" destOrd="0" parTransId="{650C775E-27D0-46B8-8320-C035405A54B8}" sibTransId="{9E4E6BA0-8962-4C7C-9314-CBA481F6C26D}"/>
    <dgm:cxn modelId="{B33F6008-F201-BA44-8BC5-430F7D9A3458}" type="presParOf" srcId="{FD31F5A5-7680-4C7A-91FB-24138E0D7CDC}" destId="{2CFCD532-C2BB-43F0-894D-44DFFD76D26E}" srcOrd="0" destOrd="0" presId="urn:microsoft.com/office/officeart/2005/8/layout/pyramid1"/>
    <dgm:cxn modelId="{58496AE9-08E3-424A-9CCB-CFDDBB78A95D}" type="presParOf" srcId="{2CFCD532-C2BB-43F0-894D-44DFFD76D26E}" destId="{6B2A6CEB-8AEB-485A-B51F-4BA3BA410D0B}" srcOrd="0" destOrd="0" presId="urn:microsoft.com/office/officeart/2005/8/layout/pyramid1"/>
    <dgm:cxn modelId="{7E323A7D-5640-3B47-8475-575E3DDAC75E}" type="presParOf" srcId="{2CFCD532-C2BB-43F0-894D-44DFFD76D26E}" destId="{C548DC47-1489-4EF5-BDCB-DEBE01D4E862}" srcOrd="1" destOrd="0" presId="urn:microsoft.com/office/officeart/2005/8/layout/pyramid1"/>
    <dgm:cxn modelId="{DD90D20F-6A38-454D-A0B2-5969EB2A0393}" type="presParOf" srcId="{FD31F5A5-7680-4C7A-91FB-24138E0D7CDC}" destId="{E1D542F2-75FE-304E-A897-B81A2DE13B71}" srcOrd="1" destOrd="0" presId="urn:microsoft.com/office/officeart/2005/8/layout/pyramid1"/>
    <dgm:cxn modelId="{D619293C-C563-BB48-897D-7D42409234D0}" type="presParOf" srcId="{E1D542F2-75FE-304E-A897-B81A2DE13B71}" destId="{3030949F-5DAF-1F40-B4D0-84FF1FABAA00}" srcOrd="0" destOrd="0" presId="urn:microsoft.com/office/officeart/2005/8/layout/pyramid1"/>
    <dgm:cxn modelId="{2DE210B7-1FC4-B542-8170-03A61EB0F26C}" type="presParOf" srcId="{E1D542F2-75FE-304E-A897-B81A2DE13B71}" destId="{EDA92B55-1435-714B-8A67-D6D0B3E5538C}" srcOrd="1" destOrd="0" presId="urn:microsoft.com/office/officeart/2005/8/layout/pyramid1"/>
    <dgm:cxn modelId="{8A876168-FDBE-A04A-80E3-9CA3CAAF4700}" type="presParOf" srcId="{FD31F5A5-7680-4C7A-91FB-24138E0D7CDC}" destId="{9A0D1490-6EC1-4DB5-B0A0-E2BC4B232661}" srcOrd="2" destOrd="0" presId="urn:microsoft.com/office/officeart/2005/8/layout/pyramid1"/>
    <dgm:cxn modelId="{ED1FAA7B-5CF5-D240-9784-199CA7AC4D6F}" type="presParOf" srcId="{9A0D1490-6EC1-4DB5-B0A0-E2BC4B232661}" destId="{BAE3347D-F78F-4227-B054-5BC36A596218}" srcOrd="0" destOrd="0" presId="urn:microsoft.com/office/officeart/2005/8/layout/pyramid1"/>
    <dgm:cxn modelId="{3A7FE9DF-0FFE-AB4B-9F29-0A3EC942F7D2}" type="presParOf" srcId="{9A0D1490-6EC1-4DB5-B0A0-E2BC4B232661}" destId="{26521744-C9FE-42F2-BE3A-D2D28AE76CA5}" srcOrd="1" destOrd="0" presId="urn:microsoft.com/office/officeart/2005/8/layout/pyramid1"/>
    <dgm:cxn modelId="{B90DFA92-8F40-5B44-AD21-F56D8EE70052}" type="presParOf" srcId="{FD31F5A5-7680-4C7A-91FB-24138E0D7CDC}" destId="{BA18687B-851F-47DE-8991-18650FF1E018}" srcOrd="3" destOrd="0" presId="urn:microsoft.com/office/officeart/2005/8/layout/pyramid1"/>
    <dgm:cxn modelId="{EEFC644D-C67B-2C4E-9025-DFE7CED9C718}" type="presParOf" srcId="{BA18687B-851F-47DE-8991-18650FF1E018}" destId="{D9EA3055-42F1-4773-B6E1-4489FC8B1BD1}" srcOrd="0" destOrd="0" presId="urn:microsoft.com/office/officeart/2005/8/layout/pyramid1"/>
    <dgm:cxn modelId="{BFC0DC06-F6E0-714D-83A1-A880AE0542CB}" type="presParOf" srcId="{BA18687B-851F-47DE-8991-18650FF1E018}" destId="{0EDD4896-C891-4183-9B7B-D45A38634F03}" srcOrd="1" destOrd="0" presId="urn:microsoft.com/office/officeart/2005/8/layout/pyramid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E6EB542-D529-43C2-9AB6-9AE1FD5B021C}" type="doc">
      <dgm:prSet loTypeId="urn:microsoft.com/office/officeart/2005/8/layout/gear1" loCatId="cycle" qsTypeId="urn:microsoft.com/office/officeart/2005/8/quickstyle/simple1" qsCatId="simple" csTypeId="urn:microsoft.com/office/officeart/2005/8/colors/accent3_4" csCatId="accent3" phldr="1"/>
      <dgm:spPr/>
    </dgm:pt>
    <dgm:pt modelId="{BAB4C52C-4841-435C-B802-9DD32314BC71}">
      <dgm:prSet phldrT="[Text]" custT="1"/>
      <dgm:spPr/>
      <dgm:t>
        <a:bodyPr/>
        <a:lstStyle/>
        <a:p>
          <a:r>
            <a:rPr lang="en-ZA" sz="1800" b="1" dirty="0" smtClean="0"/>
            <a:t>Improved student outcomes</a:t>
          </a:r>
          <a:endParaRPr lang="en-ZA" sz="1800" b="1" dirty="0"/>
        </a:p>
      </dgm:t>
    </dgm:pt>
    <dgm:pt modelId="{A931DA42-858F-4DB6-A48A-438CF77CE83B}" type="parTrans" cxnId="{25250199-18F8-45C4-9FEC-B54E489680F8}">
      <dgm:prSet/>
      <dgm:spPr/>
      <dgm:t>
        <a:bodyPr/>
        <a:lstStyle/>
        <a:p>
          <a:endParaRPr lang="en-ZA"/>
        </a:p>
      </dgm:t>
    </dgm:pt>
    <dgm:pt modelId="{0211186F-0EEE-4ECB-821B-6AACC55E8283}" type="sibTrans" cxnId="{25250199-18F8-45C4-9FEC-B54E489680F8}">
      <dgm:prSet/>
      <dgm:spPr/>
      <dgm:t>
        <a:bodyPr/>
        <a:lstStyle/>
        <a:p>
          <a:endParaRPr lang="en-ZA"/>
        </a:p>
      </dgm:t>
    </dgm:pt>
    <dgm:pt modelId="{B3899E66-EA3F-4854-903D-04BD46BAA6B8}">
      <dgm:prSet phldrT="[Text]"/>
      <dgm:spPr/>
      <dgm:t>
        <a:bodyPr/>
        <a:lstStyle/>
        <a:p>
          <a:r>
            <a:rPr lang="en-ZA" b="1" dirty="0" smtClean="0"/>
            <a:t>Increased resources  “on-the-ground”</a:t>
          </a:r>
          <a:endParaRPr lang="en-ZA" b="1" dirty="0"/>
        </a:p>
      </dgm:t>
    </dgm:pt>
    <dgm:pt modelId="{790D27F4-1E43-4B07-917E-5C9950CB63AF}" type="parTrans" cxnId="{6CE627FD-3900-467E-9979-D0940AD48E3D}">
      <dgm:prSet/>
      <dgm:spPr/>
      <dgm:t>
        <a:bodyPr/>
        <a:lstStyle/>
        <a:p>
          <a:endParaRPr lang="en-ZA"/>
        </a:p>
      </dgm:t>
    </dgm:pt>
    <dgm:pt modelId="{99CE030E-E8D2-42C3-9AC8-A7A8AE86DE3F}" type="sibTrans" cxnId="{6CE627FD-3900-467E-9979-D0940AD48E3D}">
      <dgm:prSet/>
      <dgm:spPr/>
      <dgm:t>
        <a:bodyPr/>
        <a:lstStyle/>
        <a:p>
          <a:endParaRPr lang="en-ZA"/>
        </a:p>
      </dgm:t>
    </dgm:pt>
    <dgm:pt modelId="{1AB4DCED-EB07-406E-8B9E-3B58FC4A8359}">
      <dgm:prSet phldrT="[Text]"/>
      <dgm:spPr/>
      <dgm:t>
        <a:bodyPr/>
        <a:lstStyle/>
        <a:p>
          <a:r>
            <a:rPr lang="en-ZA" b="1" dirty="0" smtClean="0"/>
            <a:t>Increased allocation of resources</a:t>
          </a:r>
          <a:endParaRPr lang="en-ZA" b="1" dirty="0"/>
        </a:p>
      </dgm:t>
    </dgm:pt>
    <dgm:pt modelId="{02B3FA4D-F7F7-4615-91FA-B16E75B452C4}" type="parTrans" cxnId="{3999E846-7E10-4717-BF31-ABB93EC631BB}">
      <dgm:prSet/>
      <dgm:spPr/>
      <dgm:t>
        <a:bodyPr/>
        <a:lstStyle/>
        <a:p>
          <a:endParaRPr lang="en-ZA"/>
        </a:p>
      </dgm:t>
    </dgm:pt>
    <dgm:pt modelId="{B4145C9E-BA52-49CF-8D25-D174692FB705}" type="sibTrans" cxnId="{3999E846-7E10-4717-BF31-ABB93EC631BB}">
      <dgm:prSet/>
      <dgm:spPr/>
      <dgm:t>
        <a:bodyPr/>
        <a:lstStyle/>
        <a:p>
          <a:endParaRPr lang="en-ZA"/>
        </a:p>
      </dgm:t>
    </dgm:pt>
    <dgm:pt modelId="{FFBC790A-8805-4B8A-A022-2D7D33F72B6C}" type="pres">
      <dgm:prSet presAssocID="{8E6EB542-D529-43C2-9AB6-9AE1FD5B021C}" presName="composite" presStyleCnt="0">
        <dgm:presLayoutVars>
          <dgm:chMax val="3"/>
          <dgm:animLvl val="lvl"/>
          <dgm:resizeHandles val="exact"/>
        </dgm:presLayoutVars>
      </dgm:prSet>
      <dgm:spPr/>
    </dgm:pt>
    <dgm:pt modelId="{93CAD030-FE9D-4F57-8798-2150B0D1DA2B}" type="pres">
      <dgm:prSet presAssocID="{BAB4C52C-4841-435C-B802-9DD32314BC71}" presName="gear1" presStyleLbl="node1" presStyleIdx="0" presStyleCnt="3">
        <dgm:presLayoutVars>
          <dgm:chMax val="1"/>
          <dgm:bulletEnabled val="1"/>
        </dgm:presLayoutVars>
      </dgm:prSet>
      <dgm:spPr/>
      <dgm:t>
        <a:bodyPr/>
        <a:lstStyle/>
        <a:p>
          <a:endParaRPr lang="en-ZA"/>
        </a:p>
      </dgm:t>
    </dgm:pt>
    <dgm:pt modelId="{7B8C3775-35D3-4F60-926B-E4A6CD00D301}" type="pres">
      <dgm:prSet presAssocID="{BAB4C52C-4841-435C-B802-9DD32314BC71}" presName="gear1srcNode" presStyleLbl="node1" presStyleIdx="0" presStyleCnt="3"/>
      <dgm:spPr/>
      <dgm:t>
        <a:bodyPr/>
        <a:lstStyle/>
        <a:p>
          <a:endParaRPr lang="en-ZA"/>
        </a:p>
      </dgm:t>
    </dgm:pt>
    <dgm:pt modelId="{8B8EE054-7BDB-467D-9D40-1CBDDD5376DE}" type="pres">
      <dgm:prSet presAssocID="{BAB4C52C-4841-435C-B802-9DD32314BC71}" presName="gear1dstNode" presStyleLbl="node1" presStyleIdx="0" presStyleCnt="3"/>
      <dgm:spPr/>
      <dgm:t>
        <a:bodyPr/>
        <a:lstStyle/>
        <a:p>
          <a:endParaRPr lang="en-ZA"/>
        </a:p>
      </dgm:t>
    </dgm:pt>
    <dgm:pt modelId="{96E397DD-3831-4311-AA2A-8D37C23BB4B1}" type="pres">
      <dgm:prSet presAssocID="{B3899E66-EA3F-4854-903D-04BD46BAA6B8}" presName="gear2" presStyleLbl="node1" presStyleIdx="1" presStyleCnt="3">
        <dgm:presLayoutVars>
          <dgm:chMax val="1"/>
          <dgm:bulletEnabled val="1"/>
        </dgm:presLayoutVars>
      </dgm:prSet>
      <dgm:spPr/>
      <dgm:t>
        <a:bodyPr/>
        <a:lstStyle/>
        <a:p>
          <a:endParaRPr lang="en-ZA"/>
        </a:p>
      </dgm:t>
    </dgm:pt>
    <dgm:pt modelId="{A0A43F15-B9C7-48D2-B073-9A5E60EC64D4}" type="pres">
      <dgm:prSet presAssocID="{B3899E66-EA3F-4854-903D-04BD46BAA6B8}" presName="gear2srcNode" presStyleLbl="node1" presStyleIdx="1" presStyleCnt="3"/>
      <dgm:spPr/>
      <dgm:t>
        <a:bodyPr/>
        <a:lstStyle/>
        <a:p>
          <a:endParaRPr lang="en-ZA"/>
        </a:p>
      </dgm:t>
    </dgm:pt>
    <dgm:pt modelId="{41219393-CA87-4628-9AFA-91A168E07941}" type="pres">
      <dgm:prSet presAssocID="{B3899E66-EA3F-4854-903D-04BD46BAA6B8}" presName="gear2dstNode" presStyleLbl="node1" presStyleIdx="1" presStyleCnt="3"/>
      <dgm:spPr/>
      <dgm:t>
        <a:bodyPr/>
        <a:lstStyle/>
        <a:p>
          <a:endParaRPr lang="en-ZA"/>
        </a:p>
      </dgm:t>
    </dgm:pt>
    <dgm:pt modelId="{D29168E7-E19D-4E9E-A69C-6F56DFBF595D}" type="pres">
      <dgm:prSet presAssocID="{1AB4DCED-EB07-406E-8B9E-3B58FC4A8359}" presName="gear3" presStyleLbl="node1" presStyleIdx="2" presStyleCnt="3"/>
      <dgm:spPr/>
      <dgm:t>
        <a:bodyPr/>
        <a:lstStyle/>
        <a:p>
          <a:endParaRPr lang="en-ZA"/>
        </a:p>
      </dgm:t>
    </dgm:pt>
    <dgm:pt modelId="{1361A03C-BDE1-4E5E-9306-4312679671A5}" type="pres">
      <dgm:prSet presAssocID="{1AB4DCED-EB07-406E-8B9E-3B58FC4A8359}" presName="gear3tx" presStyleLbl="node1" presStyleIdx="2" presStyleCnt="3">
        <dgm:presLayoutVars>
          <dgm:chMax val="1"/>
          <dgm:bulletEnabled val="1"/>
        </dgm:presLayoutVars>
      </dgm:prSet>
      <dgm:spPr/>
      <dgm:t>
        <a:bodyPr/>
        <a:lstStyle/>
        <a:p>
          <a:endParaRPr lang="en-ZA"/>
        </a:p>
      </dgm:t>
    </dgm:pt>
    <dgm:pt modelId="{3A802A38-CF36-474A-89B2-66D6EE77A0A9}" type="pres">
      <dgm:prSet presAssocID="{1AB4DCED-EB07-406E-8B9E-3B58FC4A8359}" presName="gear3srcNode" presStyleLbl="node1" presStyleIdx="2" presStyleCnt="3"/>
      <dgm:spPr/>
      <dgm:t>
        <a:bodyPr/>
        <a:lstStyle/>
        <a:p>
          <a:endParaRPr lang="en-ZA"/>
        </a:p>
      </dgm:t>
    </dgm:pt>
    <dgm:pt modelId="{0DB1DE49-A9F6-4F3B-BFBF-7E14257B3100}" type="pres">
      <dgm:prSet presAssocID="{1AB4DCED-EB07-406E-8B9E-3B58FC4A8359}" presName="gear3dstNode" presStyleLbl="node1" presStyleIdx="2" presStyleCnt="3"/>
      <dgm:spPr/>
      <dgm:t>
        <a:bodyPr/>
        <a:lstStyle/>
        <a:p>
          <a:endParaRPr lang="en-ZA"/>
        </a:p>
      </dgm:t>
    </dgm:pt>
    <dgm:pt modelId="{C6A1261D-6FC0-48C6-9F9A-2C4F0E2FAE67}" type="pres">
      <dgm:prSet presAssocID="{0211186F-0EEE-4ECB-821B-6AACC55E8283}" presName="connector1" presStyleLbl="sibTrans2D1" presStyleIdx="0" presStyleCnt="3"/>
      <dgm:spPr/>
      <dgm:t>
        <a:bodyPr/>
        <a:lstStyle/>
        <a:p>
          <a:endParaRPr lang="en-ZA"/>
        </a:p>
      </dgm:t>
    </dgm:pt>
    <dgm:pt modelId="{3324967B-A4CC-46DA-B14A-5D7260CA4A09}" type="pres">
      <dgm:prSet presAssocID="{99CE030E-E8D2-42C3-9AC8-A7A8AE86DE3F}" presName="connector2" presStyleLbl="sibTrans2D1" presStyleIdx="1" presStyleCnt="3"/>
      <dgm:spPr/>
      <dgm:t>
        <a:bodyPr/>
        <a:lstStyle/>
        <a:p>
          <a:endParaRPr lang="en-ZA"/>
        </a:p>
      </dgm:t>
    </dgm:pt>
    <dgm:pt modelId="{EE679490-3F08-4A0C-BF13-28FE2E12A8BB}" type="pres">
      <dgm:prSet presAssocID="{B4145C9E-BA52-49CF-8D25-D174692FB705}" presName="connector3" presStyleLbl="sibTrans2D1" presStyleIdx="2" presStyleCnt="3"/>
      <dgm:spPr/>
      <dgm:t>
        <a:bodyPr/>
        <a:lstStyle/>
        <a:p>
          <a:endParaRPr lang="en-ZA"/>
        </a:p>
      </dgm:t>
    </dgm:pt>
  </dgm:ptLst>
  <dgm:cxnLst>
    <dgm:cxn modelId="{4F58E761-6E2D-465C-B127-755AE7D156BE}" type="presOf" srcId="{1AB4DCED-EB07-406E-8B9E-3B58FC4A8359}" destId="{D29168E7-E19D-4E9E-A69C-6F56DFBF595D}" srcOrd="0" destOrd="0" presId="urn:microsoft.com/office/officeart/2005/8/layout/gear1"/>
    <dgm:cxn modelId="{51DA2DA8-1418-4F48-BAE2-065B2957B9B1}" type="presOf" srcId="{1AB4DCED-EB07-406E-8B9E-3B58FC4A8359}" destId="{0DB1DE49-A9F6-4F3B-BFBF-7E14257B3100}" srcOrd="3" destOrd="0" presId="urn:microsoft.com/office/officeart/2005/8/layout/gear1"/>
    <dgm:cxn modelId="{25250199-18F8-45C4-9FEC-B54E489680F8}" srcId="{8E6EB542-D529-43C2-9AB6-9AE1FD5B021C}" destId="{BAB4C52C-4841-435C-B802-9DD32314BC71}" srcOrd="0" destOrd="0" parTransId="{A931DA42-858F-4DB6-A48A-438CF77CE83B}" sibTransId="{0211186F-0EEE-4ECB-821B-6AACC55E8283}"/>
    <dgm:cxn modelId="{C30C7FB4-F84A-4D00-A775-7F30A6186627}" type="presOf" srcId="{B3899E66-EA3F-4854-903D-04BD46BAA6B8}" destId="{41219393-CA87-4628-9AFA-91A168E07941}" srcOrd="2" destOrd="0" presId="urn:microsoft.com/office/officeart/2005/8/layout/gear1"/>
    <dgm:cxn modelId="{527CEF80-8C63-462E-BC17-8F49C29FFE8E}" type="presOf" srcId="{B3899E66-EA3F-4854-903D-04BD46BAA6B8}" destId="{A0A43F15-B9C7-48D2-B073-9A5E60EC64D4}" srcOrd="1" destOrd="0" presId="urn:microsoft.com/office/officeart/2005/8/layout/gear1"/>
    <dgm:cxn modelId="{0E51C640-5439-4BDF-8CE6-F56F15577185}" type="presOf" srcId="{0211186F-0EEE-4ECB-821B-6AACC55E8283}" destId="{C6A1261D-6FC0-48C6-9F9A-2C4F0E2FAE67}" srcOrd="0" destOrd="0" presId="urn:microsoft.com/office/officeart/2005/8/layout/gear1"/>
    <dgm:cxn modelId="{38545248-445D-4689-8D61-4EDC6D8DFC9C}" type="presOf" srcId="{1AB4DCED-EB07-406E-8B9E-3B58FC4A8359}" destId="{1361A03C-BDE1-4E5E-9306-4312679671A5}" srcOrd="1" destOrd="0" presId="urn:microsoft.com/office/officeart/2005/8/layout/gear1"/>
    <dgm:cxn modelId="{FC60AA07-65DA-441D-A7E2-3803001E32E6}" type="presOf" srcId="{BAB4C52C-4841-435C-B802-9DD32314BC71}" destId="{93CAD030-FE9D-4F57-8798-2150B0D1DA2B}" srcOrd="0" destOrd="0" presId="urn:microsoft.com/office/officeart/2005/8/layout/gear1"/>
    <dgm:cxn modelId="{6CE627FD-3900-467E-9979-D0940AD48E3D}" srcId="{8E6EB542-D529-43C2-9AB6-9AE1FD5B021C}" destId="{B3899E66-EA3F-4854-903D-04BD46BAA6B8}" srcOrd="1" destOrd="0" parTransId="{790D27F4-1E43-4B07-917E-5C9950CB63AF}" sibTransId="{99CE030E-E8D2-42C3-9AC8-A7A8AE86DE3F}"/>
    <dgm:cxn modelId="{3999E846-7E10-4717-BF31-ABB93EC631BB}" srcId="{8E6EB542-D529-43C2-9AB6-9AE1FD5B021C}" destId="{1AB4DCED-EB07-406E-8B9E-3B58FC4A8359}" srcOrd="2" destOrd="0" parTransId="{02B3FA4D-F7F7-4615-91FA-B16E75B452C4}" sibTransId="{B4145C9E-BA52-49CF-8D25-D174692FB705}"/>
    <dgm:cxn modelId="{898A8D4C-E9F9-4D1D-AA4D-A4DA4CF4E96B}" type="presOf" srcId="{B4145C9E-BA52-49CF-8D25-D174692FB705}" destId="{EE679490-3F08-4A0C-BF13-28FE2E12A8BB}" srcOrd="0" destOrd="0" presId="urn:microsoft.com/office/officeart/2005/8/layout/gear1"/>
    <dgm:cxn modelId="{01837509-B507-4D18-A15A-C35BBFEC9795}" type="presOf" srcId="{BAB4C52C-4841-435C-B802-9DD32314BC71}" destId="{8B8EE054-7BDB-467D-9D40-1CBDDD5376DE}" srcOrd="2" destOrd="0" presId="urn:microsoft.com/office/officeart/2005/8/layout/gear1"/>
    <dgm:cxn modelId="{041713B8-A913-4FCB-B3A7-B53ECF9A5DAE}" type="presOf" srcId="{1AB4DCED-EB07-406E-8B9E-3B58FC4A8359}" destId="{3A802A38-CF36-474A-89B2-66D6EE77A0A9}" srcOrd="2" destOrd="0" presId="urn:microsoft.com/office/officeart/2005/8/layout/gear1"/>
    <dgm:cxn modelId="{1D3FED6B-245A-4593-9C3D-9F17BFD2145F}" type="presOf" srcId="{BAB4C52C-4841-435C-B802-9DD32314BC71}" destId="{7B8C3775-35D3-4F60-926B-E4A6CD00D301}" srcOrd="1" destOrd="0" presId="urn:microsoft.com/office/officeart/2005/8/layout/gear1"/>
    <dgm:cxn modelId="{6156249D-B8B9-4D3F-A9F6-A871B051AF19}" type="presOf" srcId="{B3899E66-EA3F-4854-903D-04BD46BAA6B8}" destId="{96E397DD-3831-4311-AA2A-8D37C23BB4B1}" srcOrd="0" destOrd="0" presId="urn:microsoft.com/office/officeart/2005/8/layout/gear1"/>
    <dgm:cxn modelId="{6560A81A-F3DF-4462-9532-93D6F082F48C}" type="presOf" srcId="{99CE030E-E8D2-42C3-9AC8-A7A8AE86DE3F}" destId="{3324967B-A4CC-46DA-B14A-5D7260CA4A09}" srcOrd="0" destOrd="0" presId="urn:microsoft.com/office/officeart/2005/8/layout/gear1"/>
    <dgm:cxn modelId="{3B6AA621-665B-4241-878A-5D27B00E1C46}" type="presOf" srcId="{8E6EB542-D529-43C2-9AB6-9AE1FD5B021C}" destId="{FFBC790A-8805-4B8A-A022-2D7D33F72B6C}" srcOrd="0" destOrd="0" presId="urn:microsoft.com/office/officeart/2005/8/layout/gear1"/>
    <dgm:cxn modelId="{D12FED13-6C70-42DE-B27B-081F5E55D399}" type="presParOf" srcId="{FFBC790A-8805-4B8A-A022-2D7D33F72B6C}" destId="{93CAD030-FE9D-4F57-8798-2150B0D1DA2B}" srcOrd="0" destOrd="0" presId="urn:microsoft.com/office/officeart/2005/8/layout/gear1"/>
    <dgm:cxn modelId="{2FA70E70-4770-47A1-AE2F-0336A4361CD7}" type="presParOf" srcId="{FFBC790A-8805-4B8A-A022-2D7D33F72B6C}" destId="{7B8C3775-35D3-4F60-926B-E4A6CD00D301}" srcOrd="1" destOrd="0" presId="urn:microsoft.com/office/officeart/2005/8/layout/gear1"/>
    <dgm:cxn modelId="{F8562936-4F9E-4810-BD5E-5EEB1B546EC2}" type="presParOf" srcId="{FFBC790A-8805-4B8A-A022-2D7D33F72B6C}" destId="{8B8EE054-7BDB-467D-9D40-1CBDDD5376DE}" srcOrd="2" destOrd="0" presId="urn:microsoft.com/office/officeart/2005/8/layout/gear1"/>
    <dgm:cxn modelId="{5241EFFA-2668-4FDD-8562-B78F6EB44C77}" type="presParOf" srcId="{FFBC790A-8805-4B8A-A022-2D7D33F72B6C}" destId="{96E397DD-3831-4311-AA2A-8D37C23BB4B1}" srcOrd="3" destOrd="0" presId="urn:microsoft.com/office/officeart/2005/8/layout/gear1"/>
    <dgm:cxn modelId="{7E677259-6D96-4F0D-AC36-B334AB253A00}" type="presParOf" srcId="{FFBC790A-8805-4B8A-A022-2D7D33F72B6C}" destId="{A0A43F15-B9C7-48D2-B073-9A5E60EC64D4}" srcOrd="4" destOrd="0" presId="urn:microsoft.com/office/officeart/2005/8/layout/gear1"/>
    <dgm:cxn modelId="{EF4683D0-A173-405A-AA9E-D6A195769F17}" type="presParOf" srcId="{FFBC790A-8805-4B8A-A022-2D7D33F72B6C}" destId="{41219393-CA87-4628-9AFA-91A168E07941}" srcOrd="5" destOrd="0" presId="urn:microsoft.com/office/officeart/2005/8/layout/gear1"/>
    <dgm:cxn modelId="{0E115902-9E18-4A27-A4A2-B683B92DE7D3}" type="presParOf" srcId="{FFBC790A-8805-4B8A-A022-2D7D33F72B6C}" destId="{D29168E7-E19D-4E9E-A69C-6F56DFBF595D}" srcOrd="6" destOrd="0" presId="urn:microsoft.com/office/officeart/2005/8/layout/gear1"/>
    <dgm:cxn modelId="{3FE32282-B0B9-471C-9976-3B1423947519}" type="presParOf" srcId="{FFBC790A-8805-4B8A-A022-2D7D33F72B6C}" destId="{1361A03C-BDE1-4E5E-9306-4312679671A5}" srcOrd="7" destOrd="0" presId="urn:microsoft.com/office/officeart/2005/8/layout/gear1"/>
    <dgm:cxn modelId="{35D6430E-A51E-4CCC-8909-0613FC412A77}" type="presParOf" srcId="{FFBC790A-8805-4B8A-A022-2D7D33F72B6C}" destId="{3A802A38-CF36-474A-89B2-66D6EE77A0A9}" srcOrd="8" destOrd="0" presId="urn:microsoft.com/office/officeart/2005/8/layout/gear1"/>
    <dgm:cxn modelId="{53B8668A-0DDA-4166-AB80-CF4A4A340D7E}" type="presParOf" srcId="{FFBC790A-8805-4B8A-A022-2D7D33F72B6C}" destId="{0DB1DE49-A9F6-4F3B-BFBF-7E14257B3100}" srcOrd="9" destOrd="0" presId="urn:microsoft.com/office/officeart/2005/8/layout/gear1"/>
    <dgm:cxn modelId="{8FCA8D87-603A-4005-9CC2-1ADBE9B54612}" type="presParOf" srcId="{FFBC790A-8805-4B8A-A022-2D7D33F72B6C}" destId="{C6A1261D-6FC0-48C6-9F9A-2C4F0E2FAE67}" srcOrd="10" destOrd="0" presId="urn:microsoft.com/office/officeart/2005/8/layout/gear1"/>
    <dgm:cxn modelId="{A544F23C-898F-432D-9130-E30E0F49F631}" type="presParOf" srcId="{FFBC790A-8805-4B8A-A022-2D7D33F72B6C}" destId="{3324967B-A4CC-46DA-B14A-5D7260CA4A09}" srcOrd="11" destOrd="0" presId="urn:microsoft.com/office/officeart/2005/8/layout/gear1"/>
    <dgm:cxn modelId="{437F99C3-712A-4F77-9008-71CD9F97874A}" type="presParOf" srcId="{FFBC790A-8805-4B8A-A022-2D7D33F72B6C}" destId="{EE679490-3F08-4A0C-BF13-28FE2E12A8BB}" srcOrd="12" destOrd="0" presId="urn:microsoft.com/office/officeart/2005/8/layout/gear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8E6EB542-D529-43C2-9AB6-9AE1FD5B021C}" type="doc">
      <dgm:prSet loTypeId="urn:microsoft.com/office/officeart/2005/8/layout/gear1" loCatId="cycle" qsTypeId="urn:microsoft.com/office/officeart/2005/8/quickstyle/simple1" qsCatId="simple" csTypeId="urn:microsoft.com/office/officeart/2005/8/colors/accent3_4" csCatId="accent3" phldr="1"/>
      <dgm:spPr/>
    </dgm:pt>
    <dgm:pt modelId="{BAB4C52C-4841-435C-B802-9DD32314BC71}">
      <dgm:prSet phldrT="[Text]" custT="1"/>
      <dgm:spPr/>
      <dgm:t>
        <a:bodyPr/>
        <a:lstStyle/>
        <a:p>
          <a:r>
            <a:rPr lang="en-ZA" sz="1800" b="1" dirty="0" smtClean="0"/>
            <a:t>Improved student outcomes</a:t>
          </a:r>
          <a:endParaRPr lang="en-ZA" sz="1800" b="1" dirty="0"/>
        </a:p>
      </dgm:t>
    </dgm:pt>
    <dgm:pt modelId="{A931DA42-858F-4DB6-A48A-438CF77CE83B}" type="parTrans" cxnId="{25250199-18F8-45C4-9FEC-B54E489680F8}">
      <dgm:prSet/>
      <dgm:spPr/>
      <dgm:t>
        <a:bodyPr/>
        <a:lstStyle/>
        <a:p>
          <a:endParaRPr lang="en-ZA"/>
        </a:p>
      </dgm:t>
    </dgm:pt>
    <dgm:pt modelId="{0211186F-0EEE-4ECB-821B-6AACC55E8283}" type="sibTrans" cxnId="{25250199-18F8-45C4-9FEC-B54E489680F8}">
      <dgm:prSet/>
      <dgm:spPr/>
      <dgm:t>
        <a:bodyPr/>
        <a:lstStyle/>
        <a:p>
          <a:endParaRPr lang="en-ZA"/>
        </a:p>
      </dgm:t>
    </dgm:pt>
    <dgm:pt modelId="{B3899E66-EA3F-4854-903D-04BD46BAA6B8}">
      <dgm:prSet phldrT="[Text]"/>
      <dgm:spPr/>
      <dgm:t>
        <a:bodyPr/>
        <a:lstStyle/>
        <a:p>
          <a:r>
            <a:rPr lang="en-ZA" b="1" dirty="0" smtClean="0"/>
            <a:t>Increased resources  “on-the-ground”</a:t>
          </a:r>
          <a:endParaRPr lang="en-ZA" b="1" dirty="0"/>
        </a:p>
      </dgm:t>
    </dgm:pt>
    <dgm:pt modelId="{790D27F4-1E43-4B07-917E-5C9950CB63AF}" type="parTrans" cxnId="{6CE627FD-3900-467E-9979-D0940AD48E3D}">
      <dgm:prSet/>
      <dgm:spPr/>
      <dgm:t>
        <a:bodyPr/>
        <a:lstStyle/>
        <a:p>
          <a:endParaRPr lang="en-ZA"/>
        </a:p>
      </dgm:t>
    </dgm:pt>
    <dgm:pt modelId="{99CE030E-E8D2-42C3-9AC8-A7A8AE86DE3F}" type="sibTrans" cxnId="{6CE627FD-3900-467E-9979-D0940AD48E3D}">
      <dgm:prSet/>
      <dgm:spPr/>
      <dgm:t>
        <a:bodyPr/>
        <a:lstStyle/>
        <a:p>
          <a:endParaRPr lang="en-ZA"/>
        </a:p>
      </dgm:t>
    </dgm:pt>
    <dgm:pt modelId="{1AB4DCED-EB07-406E-8B9E-3B58FC4A8359}">
      <dgm:prSet phldrT="[Text]"/>
      <dgm:spPr/>
      <dgm:t>
        <a:bodyPr/>
        <a:lstStyle/>
        <a:p>
          <a:r>
            <a:rPr lang="en-ZA" b="1" dirty="0" smtClean="0"/>
            <a:t>Increased allocation of resources</a:t>
          </a:r>
          <a:endParaRPr lang="en-ZA" b="1" dirty="0"/>
        </a:p>
      </dgm:t>
    </dgm:pt>
    <dgm:pt modelId="{02B3FA4D-F7F7-4615-91FA-B16E75B452C4}" type="parTrans" cxnId="{3999E846-7E10-4717-BF31-ABB93EC631BB}">
      <dgm:prSet/>
      <dgm:spPr/>
      <dgm:t>
        <a:bodyPr/>
        <a:lstStyle/>
        <a:p>
          <a:endParaRPr lang="en-ZA"/>
        </a:p>
      </dgm:t>
    </dgm:pt>
    <dgm:pt modelId="{B4145C9E-BA52-49CF-8D25-D174692FB705}" type="sibTrans" cxnId="{3999E846-7E10-4717-BF31-ABB93EC631BB}">
      <dgm:prSet/>
      <dgm:spPr/>
      <dgm:t>
        <a:bodyPr/>
        <a:lstStyle/>
        <a:p>
          <a:endParaRPr lang="en-ZA"/>
        </a:p>
      </dgm:t>
    </dgm:pt>
    <dgm:pt modelId="{FFBC790A-8805-4B8A-A022-2D7D33F72B6C}" type="pres">
      <dgm:prSet presAssocID="{8E6EB542-D529-43C2-9AB6-9AE1FD5B021C}" presName="composite" presStyleCnt="0">
        <dgm:presLayoutVars>
          <dgm:chMax val="3"/>
          <dgm:animLvl val="lvl"/>
          <dgm:resizeHandles val="exact"/>
        </dgm:presLayoutVars>
      </dgm:prSet>
      <dgm:spPr/>
    </dgm:pt>
    <dgm:pt modelId="{93CAD030-FE9D-4F57-8798-2150B0D1DA2B}" type="pres">
      <dgm:prSet presAssocID="{BAB4C52C-4841-435C-B802-9DD32314BC71}" presName="gear1" presStyleLbl="node1" presStyleIdx="0" presStyleCnt="3">
        <dgm:presLayoutVars>
          <dgm:chMax val="1"/>
          <dgm:bulletEnabled val="1"/>
        </dgm:presLayoutVars>
      </dgm:prSet>
      <dgm:spPr/>
      <dgm:t>
        <a:bodyPr/>
        <a:lstStyle/>
        <a:p>
          <a:endParaRPr lang="en-ZA"/>
        </a:p>
      </dgm:t>
    </dgm:pt>
    <dgm:pt modelId="{7B8C3775-35D3-4F60-926B-E4A6CD00D301}" type="pres">
      <dgm:prSet presAssocID="{BAB4C52C-4841-435C-B802-9DD32314BC71}" presName="gear1srcNode" presStyleLbl="node1" presStyleIdx="0" presStyleCnt="3"/>
      <dgm:spPr/>
      <dgm:t>
        <a:bodyPr/>
        <a:lstStyle/>
        <a:p>
          <a:endParaRPr lang="en-ZA"/>
        </a:p>
      </dgm:t>
    </dgm:pt>
    <dgm:pt modelId="{8B8EE054-7BDB-467D-9D40-1CBDDD5376DE}" type="pres">
      <dgm:prSet presAssocID="{BAB4C52C-4841-435C-B802-9DD32314BC71}" presName="gear1dstNode" presStyleLbl="node1" presStyleIdx="0" presStyleCnt="3"/>
      <dgm:spPr/>
      <dgm:t>
        <a:bodyPr/>
        <a:lstStyle/>
        <a:p>
          <a:endParaRPr lang="en-ZA"/>
        </a:p>
      </dgm:t>
    </dgm:pt>
    <dgm:pt modelId="{96E397DD-3831-4311-AA2A-8D37C23BB4B1}" type="pres">
      <dgm:prSet presAssocID="{B3899E66-EA3F-4854-903D-04BD46BAA6B8}" presName="gear2" presStyleLbl="node1" presStyleIdx="1" presStyleCnt="3">
        <dgm:presLayoutVars>
          <dgm:chMax val="1"/>
          <dgm:bulletEnabled val="1"/>
        </dgm:presLayoutVars>
      </dgm:prSet>
      <dgm:spPr/>
      <dgm:t>
        <a:bodyPr/>
        <a:lstStyle/>
        <a:p>
          <a:endParaRPr lang="en-ZA"/>
        </a:p>
      </dgm:t>
    </dgm:pt>
    <dgm:pt modelId="{A0A43F15-B9C7-48D2-B073-9A5E60EC64D4}" type="pres">
      <dgm:prSet presAssocID="{B3899E66-EA3F-4854-903D-04BD46BAA6B8}" presName="gear2srcNode" presStyleLbl="node1" presStyleIdx="1" presStyleCnt="3"/>
      <dgm:spPr/>
      <dgm:t>
        <a:bodyPr/>
        <a:lstStyle/>
        <a:p>
          <a:endParaRPr lang="en-ZA"/>
        </a:p>
      </dgm:t>
    </dgm:pt>
    <dgm:pt modelId="{41219393-CA87-4628-9AFA-91A168E07941}" type="pres">
      <dgm:prSet presAssocID="{B3899E66-EA3F-4854-903D-04BD46BAA6B8}" presName="gear2dstNode" presStyleLbl="node1" presStyleIdx="1" presStyleCnt="3"/>
      <dgm:spPr/>
      <dgm:t>
        <a:bodyPr/>
        <a:lstStyle/>
        <a:p>
          <a:endParaRPr lang="en-ZA"/>
        </a:p>
      </dgm:t>
    </dgm:pt>
    <dgm:pt modelId="{D29168E7-E19D-4E9E-A69C-6F56DFBF595D}" type="pres">
      <dgm:prSet presAssocID="{1AB4DCED-EB07-406E-8B9E-3B58FC4A8359}" presName="gear3" presStyleLbl="node1" presStyleIdx="2" presStyleCnt="3"/>
      <dgm:spPr/>
      <dgm:t>
        <a:bodyPr/>
        <a:lstStyle/>
        <a:p>
          <a:endParaRPr lang="en-ZA"/>
        </a:p>
      </dgm:t>
    </dgm:pt>
    <dgm:pt modelId="{1361A03C-BDE1-4E5E-9306-4312679671A5}" type="pres">
      <dgm:prSet presAssocID="{1AB4DCED-EB07-406E-8B9E-3B58FC4A8359}" presName="gear3tx" presStyleLbl="node1" presStyleIdx="2" presStyleCnt="3">
        <dgm:presLayoutVars>
          <dgm:chMax val="1"/>
          <dgm:bulletEnabled val="1"/>
        </dgm:presLayoutVars>
      </dgm:prSet>
      <dgm:spPr/>
      <dgm:t>
        <a:bodyPr/>
        <a:lstStyle/>
        <a:p>
          <a:endParaRPr lang="en-ZA"/>
        </a:p>
      </dgm:t>
    </dgm:pt>
    <dgm:pt modelId="{3A802A38-CF36-474A-89B2-66D6EE77A0A9}" type="pres">
      <dgm:prSet presAssocID="{1AB4DCED-EB07-406E-8B9E-3B58FC4A8359}" presName="gear3srcNode" presStyleLbl="node1" presStyleIdx="2" presStyleCnt="3"/>
      <dgm:spPr/>
      <dgm:t>
        <a:bodyPr/>
        <a:lstStyle/>
        <a:p>
          <a:endParaRPr lang="en-ZA"/>
        </a:p>
      </dgm:t>
    </dgm:pt>
    <dgm:pt modelId="{0DB1DE49-A9F6-4F3B-BFBF-7E14257B3100}" type="pres">
      <dgm:prSet presAssocID="{1AB4DCED-EB07-406E-8B9E-3B58FC4A8359}" presName="gear3dstNode" presStyleLbl="node1" presStyleIdx="2" presStyleCnt="3"/>
      <dgm:spPr/>
      <dgm:t>
        <a:bodyPr/>
        <a:lstStyle/>
        <a:p>
          <a:endParaRPr lang="en-ZA"/>
        </a:p>
      </dgm:t>
    </dgm:pt>
    <dgm:pt modelId="{C6A1261D-6FC0-48C6-9F9A-2C4F0E2FAE67}" type="pres">
      <dgm:prSet presAssocID="{0211186F-0EEE-4ECB-821B-6AACC55E8283}" presName="connector1" presStyleLbl="sibTrans2D1" presStyleIdx="0" presStyleCnt="3"/>
      <dgm:spPr/>
      <dgm:t>
        <a:bodyPr/>
        <a:lstStyle/>
        <a:p>
          <a:endParaRPr lang="en-ZA"/>
        </a:p>
      </dgm:t>
    </dgm:pt>
    <dgm:pt modelId="{3324967B-A4CC-46DA-B14A-5D7260CA4A09}" type="pres">
      <dgm:prSet presAssocID="{99CE030E-E8D2-42C3-9AC8-A7A8AE86DE3F}" presName="connector2" presStyleLbl="sibTrans2D1" presStyleIdx="1" presStyleCnt="3"/>
      <dgm:spPr/>
      <dgm:t>
        <a:bodyPr/>
        <a:lstStyle/>
        <a:p>
          <a:endParaRPr lang="en-ZA"/>
        </a:p>
      </dgm:t>
    </dgm:pt>
    <dgm:pt modelId="{EE679490-3F08-4A0C-BF13-28FE2E12A8BB}" type="pres">
      <dgm:prSet presAssocID="{B4145C9E-BA52-49CF-8D25-D174692FB705}" presName="connector3" presStyleLbl="sibTrans2D1" presStyleIdx="2" presStyleCnt="3"/>
      <dgm:spPr/>
      <dgm:t>
        <a:bodyPr/>
        <a:lstStyle/>
        <a:p>
          <a:endParaRPr lang="en-ZA"/>
        </a:p>
      </dgm:t>
    </dgm:pt>
  </dgm:ptLst>
  <dgm:cxnLst>
    <dgm:cxn modelId="{F2AACC75-B8E8-4DF1-BB95-751C471B4651}" type="presOf" srcId="{B4145C9E-BA52-49CF-8D25-D174692FB705}" destId="{EE679490-3F08-4A0C-BF13-28FE2E12A8BB}" srcOrd="0" destOrd="0" presId="urn:microsoft.com/office/officeart/2005/8/layout/gear1"/>
    <dgm:cxn modelId="{25250199-18F8-45C4-9FEC-B54E489680F8}" srcId="{8E6EB542-D529-43C2-9AB6-9AE1FD5B021C}" destId="{BAB4C52C-4841-435C-B802-9DD32314BC71}" srcOrd="0" destOrd="0" parTransId="{A931DA42-858F-4DB6-A48A-438CF77CE83B}" sibTransId="{0211186F-0EEE-4ECB-821B-6AACC55E8283}"/>
    <dgm:cxn modelId="{1CBC89B4-8E3A-42D9-A757-E2C9A221D698}" type="presOf" srcId="{B3899E66-EA3F-4854-903D-04BD46BAA6B8}" destId="{41219393-CA87-4628-9AFA-91A168E07941}" srcOrd="2" destOrd="0" presId="urn:microsoft.com/office/officeart/2005/8/layout/gear1"/>
    <dgm:cxn modelId="{AA71BA52-9EFA-4021-A1B7-C8057BA5DD73}" type="presOf" srcId="{8E6EB542-D529-43C2-9AB6-9AE1FD5B021C}" destId="{FFBC790A-8805-4B8A-A022-2D7D33F72B6C}" srcOrd="0" destOrd="0" presId="urn:microsoft.com/office/officeart/2005/8/layout/gear1"/>
    <dgm:cxn modelId="{842B2AF4-C3A2-4B21-A347-E6F217E05C48}" type="presOf" srcId="{99CE030E-E8D2-42C3-9AC8-A7A8AE86DE3F}" destId="{3324967B-A4CC-46DA-B14A-5D7260CA4A09}" srcOrd="0" destOrd="0" presId="urn:microsoft.com/office/officeart/2005/8/layout/gear1"/>
    <dgm:cxn modelId="{B0C0710E-CAF7-4E5A-8AA3-815779B3CB9A}" type="presOf" srcId="{1AB4DCED-EB07-406E-8B9E-3B58FC4A8359}" destId="{0DB1DE49-A9F6-4F3B-BFBF-7E14257B3100}" srcOrd="3" destOrd="0" presId="urn:microsoft.com/office/officeart/2005/8/layout/gear1"/>
    <dgm:cxn modelId="{6CE627FD-3900-467E-9979-D0940AD48E3D}" srcId="{8E6EB542-D529-43C2-9AB6-9AE1FD5B021C}" destId="{B3899E66-EA3F-4854-903D-04BD46BAA6B8}" srcOrd="1" destOrd="0" parTransId="{790D27F4-1E43-4B07-917E-5C9950CB63AF}" sibTransId="{99CE030E-E8D2-42C3-9AC8-A7A8AE86DE3F}"/>
    <dgm:cxn modelId="{486BDA55-39FC-40EB-A066-FF2D98624765}" type="presOf" srcId="{B3899E66-EA3F-4854-903D-04BD46BAA6B8}" destId="{96E397DD-3831-4311-AA2A-8D37C23BB4B1}" srcOrd="0" destOrd="0" presId="urn:microsoft.com/office/officeart/2005/8/layout/gear1"/>
    <dgm:cxn modelId="{EEB1896F-3C0C-43F1-867A-FF4D58E0F2C7}" type="presOf" srcId="{1AB4DCED-EB07-406E-8B9E-3B58FC4A8359}" destId="{3A802A38-CF36-474A-89B2-66D6EE77A0A9}" srcOrd="2" destOrd="0" presId="urn:microsoft.com/office/officeart/2005/8/layout/gear1"/>
    <dgm:cxn modelId="{3999E846-7E10-4717-BF31-ABB93EC631BB}" srcId="{8E6EB542-D529-43C2-9AB6-9AE1FD5B021C}" destId="{1AB4DCED-EB07-406E-8B9E-3B58FC4A8359}" srcOrd="2" destOrd="0" parTransId="{02B3FA4D-F7F7-4615-91FA-B16E75B452C4}" sibTransId="{B4145C9E-BA52-49CF-8D25-D174692FB705}"/>
    <dgm:cxn modelId="{35BF1FD9-A1A1-485D-A68D-9D35CA88245F}" type="presOf" srcId="{1AB4DCED-EB07-406E-8B9E-3B58FC4A8359}" destId="{1361A03C-BDE1-4E5E-9306-4312679671A5}" srcOrd="1" destOrd="0" presId="urn:microsoft.com/office/officeart/2005/8/layout/gear1"/>
    <dgm:cxn modelId="{2756EC24-FDDF-4DEB-AE12-230D5382B237}" type="presOf" srcId="{0211186F-0EEE-4ECB-821B-6AACC55E8283}" destId="{C6A1261D-6FC0-48C6-9F9A-2C4F0E2FAE67}" srcOrd="0" destOrd="0" presId="urn:microsoft.com/office/officeart/2005/8/layout/gear1"/>
    <dgm:cxn modelId="{32FC4950-5F29-47D4-B797-991BD74FCE22}" type="presOf" srcId="{1AB4DCED-EB07-406E-8B9E-3B58FC4A8359}" destId="{D29168E7-E19D-4E9E-A69C-6F56DFBF595D}" srcOrd="0" destOrd="0" presId="urn:microsoft.com/office/officeart/2005/8/layout/gear1"/>
    <dgm:cxn modelId="{E4581421-C215-4602-9F3A-9C740F3C289A}" type="presOf" srcId="{BAB4C52C-4841-435C-B802-9DD32314BC71}" destId="{8B8EE054-7BDB-467D-9D40-1CBDDD5376DE}" srcOrd="2" destOrd="0" presId="urn:microsoft.com/office/officeart/2005/8/layout/gear1"/>
    <dgm:cxn modelId="{B976E3F7-E66E-418F-87E2-9EDD2E345E1A}" type="presOf" srcId="{BAB4C52C-4841-435C-B802-9DD32314BC71}" destId="{7B8C3775-35D3-4F60-926B-E4A6CD00D301}" srcOrd="1" destOrd="0" presId="urn:microsoft.com/office/officeart/2005/8/layout/gear1"/>
    <dgm:cxn modelId="{DC7FE56D-2C0C-41DA-9B30-5274DC21B13D}" type="presOf" srcId="{B3899E66-EA3F-4854-903D-04BD46BAA6B8}" destId="{A0A43F15-B9C7-48D2-B073-9A5E60EC64D4}" srcOrd="1" destOrd="0" presId="urn:microsoft.com/office/officeart/2005/8/layout/gear1"/>
    <dgm:cxn modelId="{4046FBD4-327A-47E3-B358-BFEF383AFD67}" type="presOf" srcId="{BAB4C52C-4841-435C-B802-9DD32314BC71}" destId="{93CAD030-FE9D-4F57-8798-2150B0D1DA2B}" srcOrd="0" destOrd="0" presId="urn:microsoft.com/office/officeart/2005/8/layout/gear1"/>
    <dgm:cxn modelId="{3206894A-D3ED-4940-9798-25AFB7E46D9B}" type="presParOf" srcId="{FFBC790A-8805-4B8A-A022-2D7D33F72B6C}" destId="{93CAD030-FE9D-4F57-8798-2150B0D1DA2B}" srcOrd="0" destOrd="0" presId="urn:microsoft.com/office/officeart/2005/8/layout/gear1"/>
    <dgm:cxn modelId="{7345F864-239A-4C4F-9388-076DC7FE68CD}" type="presParOf" srcId="{FFBC790A-8805-4B8A-A022-2D7D33F72B6C}" destId="{7B8C3775-35D3-4F60-926B-E4A6CD00D301}" srcOrd="1" destOrd="0" presId="urn:microsoft.com/office/officeart/2005/8/layout/gear1"/>
    <dgm:cxn modelId="{F14E817D-E9AA-4FC3-BA2F-36257C0AAF52}" type="presParOf" srcId="{FFBC790A-8805-4B8A-A022-2D7D33F72B6C}" destId="{8B8EE054-7BDB-467D-9D40-1CBDDD5376DE}" srcOrd="2" destOrd="0" presId="urn:microsoft.com/office/officeart/2005/8/layout/gear1"/>
    <dgm:cxn modelId="{6B575B94-DA26-4BEC-87D3-28EFCEEE5652}" type="presParOf" srcId="{FFBC790A-8805-4B8A-A022-2D7D33F72B6C}" destId="{96E397DD-3831-4311-AA2A-8D37C23BB4B1}" srcOrd="3" destOrd="0" presId="urn:microsoft.com/office/officeart/2005/8/layout/gear1"/>
    <dgm:cxn modelId="{FB250B3E-EC72-45A2-B39A-1B8BD26D45C6}" type="presParOf" srcId="{FFBC790A-8805-4B8A-A022-2D7D33F72B6C}" destId="{A0A43F15-B9C7-48D2-B073-9A5E60EC64D4}" srcOrd="4" destOrd="0" presId="urn:microsoft.com/office/officeart/2005/8/layout/gear1"/>
    <dgm:cxn modelId="{94AF9D51-39D8-4942-81AB-A92BF270C720}" type="presParOf" srcId="{FFBC790A-8805-4B8A-A022-2D7D33F72B6C}" destId="{41219393-CA87-4628-9AFA-91A168E07941}" srcOrd="5" destOrd="0" presId="urn:microsoft.com/office/officeart/2005/8/layout/gear1"/>
    <dgm:cxn modelId="{D64E513E-24CB-4B28-843D-C0DE5023B9C5}" type="presParOf" srcId="{FFBC790A-8805-4B8A-A022-2D7D33F72B6C}" destId="{D29168E7-E19D-4E9E-A69C-6F56DFBF595D}" srcOrd="6" destOrd="0" presId="urn:microsoft.com/office/officeart/2005/8/layout/gear1"/>
    <dgm:cxn modelId="{2316BC12-36EE-4432-BF25-D99DAFA78841}" type="presParOf" srcId="{FFBC790A-8805-4B8A-A022-2D7D33F72B6C}" destId="{1361A03C-BDE1-4E5E-9306-4312679671A5}" srcOrd="7" destOrd="0" presId="urn:microsoft.com/office/officeart/2005/8/layout/gear1"/>
    <dgm:cxn modelId="{0066864E-25D5-4475-91DC-15679752C655}" type="presParOf" srcId="{FFBC790A-8805-4B8A-A022-2D7D33F72B6C}" destId="{3A802A38-CF36-474A-89B2-66D6EE77A0A9}" srcOrd="8" destOrd="0" presId="urn:microsoft.com/office/officeart/2005/8/layout/gear1"/>
    <dgm:cxn modelId="{DD321AC4-108B-49ED-954D-06289B881097}" type="presParOf" srcId="{FFBC790A-8805-4B8A-A022-2D7D33F72B6C}" destId="{0DB1DE49-A9F6-4F3B-BFBF-7E14257B3100}" srcOrd="9" destOrd="0" presId="urn:microsoft.com/office/officeart/2005/8/layout/gear1"/>
    <dgm:cxn modelId="{B6A5FCC8-1D73-4243-B0BA-BA65C9A3C31D}" type="presParOf" srcId="{FFBC790A-8805-4B8A-A022-2D7D33F72B6C}" destId="{C6A1261D-6FC0-48C6-9F9A-2C4F0E2FAE67}" srcOrd="10" destOrd="0" presId="urn:microsoft.com/office/officeart/2005/8/layout/gear1"/>
    <dgm:cxn modelId="{EDEC5AE8-99AB-4837-AFEA-0789F758D845}" type="presParOf" srcId="{FFBC790A-8805-4B8A-A022-2D7D33F72B6C}" destId="{3324967B-A4CC-46DA-B14A-5D7260CA4A09}" srcOrd="11" destOrd="0" presId="urn:microsoft.com/office/officeart/2005/8/layout/gear1"/>
    <dgm:cxn modelId="{3763E125-F0E1-4CF5-B71F-DF2C5C8485DD}" type="presParOf" srcId="{FFBC790A-8805-4B8A-A022-2D7D33F72B6C}" destId="{EE679490-3F08-4A0C-BF13-28FE2E12A8BB}" srcOrd="12" destOrd="0" presId="urn:microsoft.com/office/officeart/2005/8/layout/gear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8E6EB542-D529-43C2-9AB6-9AE1FD5B021C}" type="doc">
      <dgm:prSet loTypeId="urn:microsoft.com/office/officeart/2005/8/layout/gear1" loCatId="cycle" qsTypeId="urn:microsoft.com/office/officeart/2005/8/quickstyle/simple1" qsCatId="simple" csTypeId="urn:microsoft.com/office/officeart/2005/8/colors/accent3_4" csCatId="accent3" phldr="1"/>
      <dgm:spPr/>
    </dgm:pt>
    <dgm:pt modelId="{BAB4C52C-4841-435C-B802-9DD32314BC71}">
      <dgm:prSet phldrT="[Text]" custT="1"/>
      <dgm:spPr/>
      <dgm:t>
        <a:bodyPr/>
        <a:lstStyle/>
        <a:p>
          <a:r>
            <a:rPr lang="en-ZA" sz="1800" b="1" dirty="0" smtClean="0"/>
            <a:t>Improved student outcomes</a:t>
          </a:r>
          <a:endParaRPr lang="en-ZA" sz="1800" b="1" dirty="0"/>
        </a:p>
      </dgm:t>
    </dgm:pt>
    <dgm:pt modelId="{A931DA42-858F-4DB6-A48A-438CF77CE83B}" type="parTrans" cxnId="{25250199-18F8-45C4-9FEC-B54E489680F8}">
      <dgm:prSet/>
      <dgm:spPr/>
      <dgm:t>
        <a:bodyPr/>
        <a:lstStyle/>
        <a:p>
          <a:endParaRPr lang="en-ZA"/>
        </a:p>
      </dgm:t>
    </dgm:pt>
    <dgm:pt modelId="{0211186F-0EEE-4ECB-821B-6AACC55E8283}" type="sibTrans" cxnId="{25250199-18F8-45C4-9FEC-B54E489680F8}">
      <dgm:prSet/>
      <dgm:spPr/>
      <dgm:t>
        <a:bodyPr/>
        <a:lstStyle/>
        <a:p>
          <a:endParaRPr lang="en-ZA"/>
        </a:p>
      </dgm:t>
    </dgm:pt>
    <dgm:pt modelId="{B3899E66-EA3F-4854-903D-04BD46BAA6B8}">
      <dgm:prSet phldrT="[Text]"/>
      <dgm:spPr/>
      <dgm:t>
        <a:bodyPr/>
        <a:lstStyle/>
        <a:p>
          <a:r>
            <a:rPr lang="en-ZA" b="1" dirty="0" smtClean="0"/>
            <a:t>Increased resources  “on-the-ground”</a:t>
          </a:r>
          <a:endParaRPr lang="en-ZA" b="1" dirty="0"/>
        </a:p>
      </dgm:t>
    </dgm:pt>
    <dgm:pt modelId="{790D27F4-1E43-4B07-917E-5C9950CB63AF}" type="parTrans" cxnId="{6CE627FD-3900-467E-9979-D0940AD48E3D}">
      <dgm:prSet/>
      <dgm:spPr/>
      <dgm:t>
        <a:bodyPr/>
        <a:lstStyle/>
        <a:p>
          <a:endParaRPr lang="en-ZA"/>
        </a:p>
      </dgm:t>
    </dgm:pt>
    <dgm:pt modelId="{99CE030E-E8D2-42C3-9AC8-A7A8AE86DE3F}" type="sibTrans" cxnId="{6CE627FD-3900-467E-9979-D0940AD48E3D}">
      <dgm:prSet/>
      <dgm:spPr/>
      <dgm:t>
        <a:bodyPr/>
        <a:lstStyle/>
        <a:p>
          <a:endParaRPr lang="en-ZA"/>
        </a:p>
      </dgm:t>
    </dgm:pt>
    <dgm:pt modelId="{1AB4DCED-EB07-406E-8B9E-3B58FC4A8359}">
      <dgm:prSet phldrT="[Text]"/>
      <dgm:spPr/>
      <dgm:t>
        <a:bodyPr/>
        <a:lstStyle/>
        <a:p>
          <a:r>
            <a:rPr lang="en-ZA" b="1" dirty="0" smtClean="0"/>
            <a:t>Increased allocation of resources</a:t>
          </a:r>
          <a:endParaRPr lang="en-ZA" b="1" dirty="0"/>
        </a:p>
      </dgm:t>
    </dgm:pt>
    <dgm:pt modelId="{02B3FA4D-F7F7-4615-91FA-B16E75B452C4}" type="parTrans" cxnId="{3999E846-7E10-4717-BF31-ABB93EC631BB}">
      <dgm:prSet/>
      <dgm:spPr/>
      <dgm:t>
        <a:bodyPr/>
        <a:lstStyle/>
        <a:p>
          <a:endParaRPr lang="en-ZA"/>
        </a:p>
      </dgm:t>
    </dgm:pt>
    <dgm:pt modelId="{B4145C9E-BA52-49CF-8D25-D174692FB705}" type="sibTrans" cxnId="{3999E846-7E10-4717-BF31-ABB93EC631BB}">
      <dgm:prSet/>
      <dgm:spPr/>
      <dgm:t>
        <a:bodyPr/>
        <a:lstStyle/>
        <a:p>
          <a:endParaRPr lang="en-ZA"/>
        </a:p>
      </dgm:t>
    </dgm:pt>
    <dgm:pt modelId="{FFBC790A-8805-4B8A-A022-2D7D33F72B6C}" type="pres">
      <dgm:prSet presAssocID="{8E6EB542-D529-43C2-9AB6-9AE1FD5B021C}" presName="composite" presStyleCnt="0">
        <dgm:presLayoutVars>
          <dgm:chMax val="3"/>
          <dgm:animLvl val="lvl"/>
          <dgm:resizeHandles val="exact"/>
        </dgm:presLayoutVars>
      </dgm:prSet>
      <dgm:spPr/>
    </dgm:pt>
    <dgm:pt modelId="{93CAD030-FE9D-4F57-8798-2150B0D1DA2B}" type="pres">
      <dgm:prSet presAssocID="{BAB4C52C-4841-435C-B802-9DD32314BC71}" presName="gear1" presStyleLbl="node1" presStyleIdx="0" presStyleCnt="3">
        <dgm:presLayoutVars>
          <dgm:chMax val="1"/>
          <dgm:bulletEnabled val="1"/>
        </dgm:presLayoutVars>
      </dgm:prSet>
      <dgm:spPr/>
      <dgm:t>
        <a:bodyPr/>
        <a:lstStyle/>
        <a:p>
          <a:endParaRPr lang="en-ZA"/>
        </a:p>
      </dgm:t>
    </dgm:pt>
    <dgm:pt modelId="{7B8C3775-35D3-4F60-926B-E4A6CD00D301}" type="pres">
      <dgm:prSet presAssocID="{BAB4C52C-4841-435C-B802-9DD32314BC71}" presName="gear1srcNode" presStyleLbl="node1" presStyleIdx="0" presStyleCnt="3"/>
      <dgm:spPr/>
      <dgm:t>
        <a:bodyPr/>
        <a:lstStyle/>
        <a:p>
          <a:endParaRPr lang="en-ZA"/>
        </a:p>
      </dgm:t>
    </dgm:pt>
    <dgm:pt modelId="{8B8EE054-7BDB-467D-9D40-1CBDDD5376DE}" type="pres">
      <dgm:prSet presAssocID="{BAB4C52C-4841-435C-B802-9DD32314BC71}" presName="gear1dstNode" presStyleLbl="node1" presStyleIdx="0" presStyleCnt="3"/>
      <dgm:spPr/>
      <dgm:t>
        <a:bodyPr/>
        <a:lstStyle/>
        <a:p>
          <a:endParaRPr lang="en-ZA"/>
        </a:p>
      </dgm:t>
    </dgm:pt>
    <dgm:pt modelId="{96E397DD-3831-4311-AA2A-8D37C23BB4B1}" type="pres">
      <dgm:prSet presAssocID="{B3899E66-EA3F-4854-903D-04BD46BAA6B8}" presName="gear2" presStyleLbl="node1" presStyleIdx="1" presStyleCnt="3">
        <dgm:presLayoutVars>
          <dgm:chMax val="1"/>
          <dgm:bulletEnabled val="1"/>
        </dgm:presLayoutVars>
      </dgm:prSet>
      <dgm:spPr/>
      <dgm:t>
        <a:bodyPr/>
        <a:lstStyle/>
        <a:p>
          <a:endParaRPr lang="en-ZA"/>
        </a:p>
      </dgm:t>
    </dgm:pt>
    <dgm:pt modelId="{A0A43F15-B9C7-48D2-B073-9A5E60EC64D4}" type="pres">
      <dgm:prSet presAssocID="{B3899E66-EA3F-4854-903D-04BD46BAA6B8}" presName="gear2srcNode" presStyleLbl="node1" presStyleIdx="1" presStyleCnt="3"/>
      <dgm:spPr/>
      <dgm:t>
        <a:bodyPr/>
        <a:lstStyle/>
        <a:p>
          <a:endParaRPr lang="en-ZA"/>
        </a:p>
      </dgm:t>
    </dgm:pt>
    <dgm:pt modelId="{41219393-CA87-4628-9AFA-91A168E07941}" type="pres">
      <dgm:prSet presAssocID="{B3899E66-EA3F-4854-903D-04BD46BAA6B8}" presName="gear2dstNode" presStyleLbl="node1" presStyleIdx="1" presStyleCnt="3"/>
      <dgm:spPr/>
      <dgm:t>
        <a:bodyPr/>
        <a:lstStyle/>
        <a:p>
          <a:endParaRPr lang="en-ZA"/>
        </a:p>
      </dgm:t>
    </dgm:pt>
    <dgm:pt modelId="{D29168E7-E19D-4E9E-A69C-6F56DFBF595D}" type="pres">
      <dgm:prSet presAssocID="{1AB4DCED-EB07-406E-8B9E-3B58FC4A8359}" presName="gear3" presStyleLbl="node1" presStyleIdx="2" presStyleCnt="3"/>
      <dgm:spPr/>
      <dgm:t>
        <a:bodyPr/>
        <a:lstStyle/>
        <a:p>
          <a:endParaRPr lang="en-ZA"/>
        </a:p>
      </dgm:t>
    </dgm:pt>
    <dgm:pt modelId="{1361A03C-BDE1-4E5E-9306-4312679671A5}" type="pres">
      <dgm:prSet presAssocID="{1AB4DCED-EB07-406E-8B9E-3B58FC4A8359}" presName="gear3tx" presStyleLbl="node1" presStyleIdx="2" presStyleCnt="3">
        <dgm:presLayoutVars>
          <dgm:chMax val="1"/>
          <dgm:bulletEnabled val="1"/>
        </dgm:presLayoutVars>
      </dgm:prSet>
      <dgm:spPr/>
      <dgm:t>
        <a:bodyPr/>
        <a:lstStyle/>
        <a:p>
          <a:endParaRPr lang="en-ZA"/>
        </a:p>
      </dgm:t>
    </dgm:pt>
    <dgm:pt modelId="{3A802A38-CF36-474A-89B2-66D6EE77A0A9}" type="pres">
      <dgm:prSet presAssocID="{1AB4DCED-EB07-406E-8B9E-3B58FC4A8359}" presName="gear3srcNode" presStyleLbl="node1" presStyleIdx="2" presStyleCnt="3"/>
      <dgm:spPr/>
      <dgm:t>
        <a:bodyPr/>
        <a:lstStyle/>
        <a:p>
          <a:endParaRPr lang="en-ZA"/>
        </a:p>
      </dgm:t>
    </dgm:pt>
    <dgm:pt modelId="{0DB1DE49-A9F6-4F3B-BFBF-7E14257B3100}" type="pres">
      <dgm:prSet presAssocID="{1AB4DCED-EB07-406E-8B9E-3B58FC4A8359}" presName="gear3dstNode" presStyleLbl="node1" presStyleIdx="2" presStyleCnt="3"/>
      <dgm:spPr/>
      <dgm:t>
        <a:bodyPr/>
        <a:lstStyle/>
        <a:p>
          <a:endParaRPr lang="en-ZA"/>
        </a:p>
      </dgm:t>
    </dgm:pt>
    <dgm:pt modelId="{C6A1261D-6FC0-48C6-9F9A-2C4F0E2FAE67}" type="pres">
      <dgm:prSet presAssocID="{0211186F-0EEE-4ECB-821B-6AACC55E8283}" presName="connector1" presStyleLbl="sibTrans2D1" presStyleIdx="0" presStyleCnt="3"/>
      <dgm:spPr/>
      <dgm:t>
        <a:bodyPr/>
        <a:lstStyle/>
        <a:p>
          <a:endParaRPr lang="en-ZA"/>
        </a:p>
      </dgm:t>
    </dgm:pt>
    <dgm:pt modelId="{3324967B-A4CC-46DA-B14A-5D7260CA4A09}" type="pres">
      <dgm:prSet presAssocID="{99CE030E-E8D2-42C3-9AC8-A7A8AE86DE3F}" presName="connector2" presStyleLbl="sibTrans2D1" presStyleIdx="1" presStyleCnt="3"/>
      <dgm:spPr/>
      <dgm:t>
        <a:bodyPr/>
        <a:lstStyle/>
        <a:p>
          <a:endParaRPr lang="en-ZA"/>
        </a:p>
      </dgm:t>
    </dgm:pt>
    <dgm:pt modelId="{EE679490-3F08-4A0C-BF13-28FE2E12A8BB}" type="pres">
      <dgm:prSet presAssocID="{B4145C9E-BA52-49CF-8D25-D174692FB705}" presName="connector3" presStyleLbl="sibTrans2D1" presStyleIdx="2" presStyleCnt="3"/>
      <dgm:spPr/>
      <dgm:t>
        <a:bodyPr/>
        <a:lstStyle/>
        <a:p>
          <a:endParaRPr lang="en-ZA"/>
        </a:p>
      </dgm:t>
    </dgm:pt>
  </dgm:ptLst>
  <dgm:cxnLst>
    <dgm:cxn modelId="{DA41864C-AEB3-4467-B0DA-87CFB39B3E7E}" type="presOf" srcId="{B3899E66-EA3F-4854-903D-04BD46BAA6B8}" destId="{41219393-CA87-4628-9AFA-91A168E07941}" srcOrd="2" destOrd="0" presId="urn:microsoft.com/office/officeart/2005/8/layout/gear1"/>
    <dgm:cxn modelId="{442D3602-C0F7-42B7-BA85-0A39D7A3267A}" type="presOf" srcId="{BAB4C52C-4841-435C-B802-9DD32314BC71}" destId="{93CAD030-FE9D-4F57-8798-2150B0D1DA2B}" srcOrd="0" destOrd="0" presId="urn:microsoft.com/office/officeart/2005/8/layout/gear1"/>
    <dgm:cxn modelId="{25250199-18F8-45C4-9FEC-B54E489680F8}" srcId="{8E6EB542-D529-43C2-9AB6-9AE1FD5B021C}" destId="{BAB4C52C-4841-435C-B802-9DD32314BC71}" srcOrd="0" destOrd="0" parTransId="{A931DA42-858F-4DB6-A48A-438CF77CE83B}" sibTransId="{0211186F-0EEE-4ECB-821B-6AACC55E8283}"/>
    <dgm:cxn modelId="{9E4D3FBC-8D9D-4907-8124-6FD0CD7EAC75}" type="presOf" srcId="{B3899E66-EA3F-4854-903D-04BD46BAA6B8}" destId="{96E397DD-3831-4311-AA2A-8D37C23BB4B1}" srcOrd="0" destOrd="0" presId="urn:microsoft.com/office/officeart/2005/8/layout/gear1"/>
    <dgm:cxn modelId="{A53F96DB-7110-4C25-BF52-24D7D5354772}" type="presOf" srcId="{BAB4C52C-4841-435C-B802-9DD32314BC71}" destId="{7B8C3775-35D3-4F60-926B-E4A6CD00D301}" srcOrd="1" destOrd="0" presId="urn:microsoft.com/office/officeart/2005/8/layout/gear1"/>
    <dgm:cxn modelId="{387D8308-302E-4A07-BFA1-40F152DEC94C}" type="presOf" srcId="{1AB4DCED-EB07-406E-8B9E-3B58FC4A8359}" destId="{D29168E7-E19D-4E9E-A69C-6F56DFBF595D}" srcOrd="0" destOrd="0" presId="urn:microsoft.com/office/officeart/2005/8/layout/gear1"/>
    <dgm:cxn modelId="{377FEB1E-44B2-4C31-B9A1-5CBEF161596A}" type="presOf" srcId="{1AB4DCED-EB07-406E-8B9E-3B58FC4A8359}" destId="{0DB1DE49-A9F6-4F3B-BFBF-7E14257B3100}" srcOrd="3" destOrd="0" presId="urn:microsoft.com/office/officeart/2005/8/layout/gear1"/>
    <dgm:cxn modelId="{6CE627FD-3900-467E-9979-D0940AD48E3D}" srcId="{8E6EB542-D529-43C2-9AB6-9AE1FD5B021C}" destId="{B3899E66-EA3F-4854-903D-04BD46BAA6B8}" srcOrd="1" destOrd="0" parTransId="{790D27F4-1E43-4B07-917E-5C9950CB63AF}" sibTransId="{99CE030E-E8D2-42C3-9AC8-A7A8AE86DE3F}"/>
    <dgm:cxn modelId="{3999E846-7E10-4717-BF31-ABB93EC631BB}" srcId="{8E6EB542-D529-43C2-9AB6-9AE1FD5B021C}" destId="{1AB4DCED-EB07-406E-8B9E-3B58FC4A8359}" srcOrd="2" destOrd="0" parTransId="{02B3FA4D-F7F7-4615-91FA-B16E75B452C4}" sibTransId="{B4145C9E-BA52-49CF-8D25-D174692FB705}"/>
    <dgm:cxn modelId="{FC3FB8DC-BA88-4C16-966D-96EBACB54A8A}" type="presOf" srcId="{B3899E66-EA3F-4854-903D-04BD46BAA6B8}" destId="{A0A43F15-B9C7-48D2-B073-9A5E60EC64D4}" srcOrd="1" destOrd="0" presId="urn:microsoft.com/office/officeart/2005/8/layout/gear1"/>
    <dgm:cxn modelId="{F3F65B86-C8D5-4A03-9A85-C2064826B969}" type="presOf" srcId="{B4145C9E-BA52-49CF-8D25-D174692FB705}" destId="{EE679490-3F08-4A0C-BF13-28FE2E12A8BB}" srcOrd="0" destOrd="0" presId="urn:microsoft.com/office/officeart/2005/8/layout/gear1"/>
    <dgm:cxn modelId="{991C5897-CDFB-4A78-B74B-FA09A4E818B8}" type="presOf" srcId="{1AB4DCED-EB07-406E-8B9E-3B58FC4A8359}" destId="{3A802A38-CF36-474A-89B2-66D6EE77A0A9}" srcOrd="2" destOrd="0" presId="urn:microsoft.com/office/officeart/2005/8/layout/gear1"/>
    <dgm:cxn modelId="{6A262778-EDCA-4948-AFC2-F37C3460B6C6}" type="presOf" srcId="{0211186F-0EEE-4ECB-821B-6AACC55E8283}" destId="{C6A1261D-6FC0-48C6-9F9A-2C4F0E2FAE67}" srcOrd="0" destOrd="0" presId="urn:microsoft.com/office/officeart/2005/8/layout/gear1"/>
    <dgm:cxn modelId="{487404C7-BE78-4E94-AB6B-578D00A7318B}" type="presOf" srcId="{99CE030E-E8D2-42C3-9AC8-A7A8AE86DE3F}" destId="{3324967B-A4CC-46DA-B14A-5D7260CA4A09}" srcOrd="0" destOrd="0" presId="urn:microsoft.com/office/officeart/2005/8/layout/gear1"/>
    <dgm:cxn modelId="{75B9B5A5-CC7D-44B2-9511-CD9C80FB2387}" type="presOf" srcId="{1AB4DCED-EB07-406E-8B9E-3B58FC4A8359}" destId="{1361A03C-BDE1-4E5E-9306-4312679671A5}" srcOrd="1" destOrd="0" presId="urn:microsoft.com/office/officeart/2005/8/layout/gear1"/>
    <dgm:cxn modelId="{93C7951D-03E8-48BA-B956-C7DF4FC868B4}" type="presOf" srcId="{8E6EB542-D529-43C2-9AB6-9AE1FD5B021C}" destId="{FFBC790A-8805-4B8A-A022-2D7D33F72B6C}" srcOrd="0" destOrd="0" presId="urn:microsoft.com/office/officeart/2005/8/layout/gear1"/>
    <dgm:cxn modelId="{A9443138-A49D-4DEC-957E-A40F4E8A4164}" type="presOf" srcId="{BAB4C52C-4841-435C-B802-9DD32314BC71}" destId="{8B8EE054-7BDB-467D-9D40-1CBDDD5376DE}" srcOrd="2" destOrd="0" presId="urn:microsoft.com/office/officeart/2005/8/layout/gear1"/>
    <dgm:cxn modelId="{9D80D95F-5551-4988-B395-798E773B8AA0}" type="presParOf" srcId="{FFBC790A-8805-4B8A-A022-2D7D33F72B6C}" destId="{93CAD030-FE9D-4F57-8798-2150B0D1DA2B}" srcOrd="0" destOrd="0" presId="urn:microsoft.com/office/officeart/2005/8/layout/gear1"/>
    <dgm:cxn modelId="{11B8454D-B55A-4506-B937-5C9E11F54530}" type="presParOf" srcId="{FFBC790A-8805-4B8A-A022-2D7D33F72B6C}" destId="{7B8C3775-35D3-4F60-926B-E4A6CD00D301}" srcOrd="1" destOrd="0" presId="urn:microsoft.com/office/officeart/2005/8/layout/gear1"/>
    <dgm:cxn modelId="{927C1FC8-B869-4FE9-AD0E-6CAF3132F828}" type="presParOf" srcId="{FFBC790A-8805-4B8A-A022-2D7D33F72B6C}" destId="{8B8EE054-7BDB-467D-9D40-1CBDDD5376DE}" srcOrd="2" destOrd="0" presId="urn:microsoft.com/office/officeart/2005/8/layout/gear1"/>
    <dgm:cxn modelId="{13408462-0FAE-42CF-8E47-2B8267D13F36}" type="presParOf" srcId="{FFBC790A-8805-4B8A-A022-2D7D33F72B6C}" destId="{96E397DD-3831-4311-AA2A-8D37C23BB4B1}" srcOrd="3" destOrd="0" presId="urn:microsoft.com/office/officeart/2005/8/layout/gear1"/>
    <dgm:cxn modelId="{AFA979AA-B237-489B-87B9-0A7AD8C6C33A}" type="presParOf" srcId="{FFBC790A-8805-4B8A-A022-2D7D33F72B6C}" destId="{A0A43F15-B9C7-48D2-B073-9A5E60EC64D4}" srcOrd="4" destOrd="0" presId="urn:microsoft.com/office/officeart/2005/8/layout/gear1"/>
    <dgm:cxn modelId="{FBD98DB4-7084-4EE0-9E1B-960ED60F335E}" type="presParOf" srcId="{FFBC790A-8805-4B8A-A022-2D7D33F72B6C}" destId="{41219393-CA87-4628-9AFA-91A168E07941}" srcOrd="5" destOrd="0" presId="urn:microsoft.com/office/officeart/2005/8/layout/gear1"/>
    <dgm:cxn modelId="{54BC84E0-E9E0-4C54-9E2F-6DCBC1DB35E5}" type="presParOf" srcId="{FFBC790A-8805-4B8A-A022-2D7D33F72B6C}" destId="{D29168E7-E19D-4E9E-A69C-6F56DFBF595D}" srcOrd="6" destOrd="0" presId="urn:microsoft.com/office/officeart/2005/8/layout/gear1"/>
    <dgm:cxn modelId="{D8A561AD-3CD8-44A5-B363-2DB8000E9F3D}" type="presParOf" srcId="{FFBC790A-8805-4B8A-A022-2D7D33F72B6C}" destId="{1361A03C-BDE1-4E5E-9306-4312679671A5}" srcOrd="7" destOrd="0" presId="urn:microsoft.com/office/officeart/2005/8/layout/gear1"/>
    <dgm:cxn modelId="{7F6F8BBA-0B0B-439E-B883-428361CF2FBA}" type="presParOf" srcId="{FFBC790A-8805-4B8A-A022-2D7D33F72B6C}" destId="{3A802A38-CF36-474A-89B2-66D6EE77A0A9}" srcOrd="8" destOrd="0" presId="urn:microsoft.com/office/officeart/2005/8/layout/gear1"/>
    <dgm:cxn modelId="{5F35D145-029C-41DD-9231-F669D7809DAD}" type="presParOf" srcId="{FFBC790A-8805-4B8A-A022-2D7D33F72B6C}" destId="{0DB1DE49-A9F6-4F3B-BFBF-7E14257B3100}" srcOrd="9" destOrd="0" presId="urn:microsoft.com/office/officeart/2005/8/layout/gear1"/>
    <dgm:cxn modelId="{F5188576-8D7D-4FE6-B7DF-D968592FECDF}" type="presParOf" srcId="{FFBC790A-8805-4B8A-A022-2D7D33F72B6C}" destId="{C6A1261D-6FC0-48C6-9F9A-2C4F0E2FAE67}" srcOrd="10" destOrd="0" presId="urn:microsoft.com/office/officeart/2005/8/layout/gear1"/>
    <dgm:cxn modelId="{52E48331-508C-4BFB-AEAE-24E4B37F75CF}" type="presParOf" srcId="{FFBC790A-8805-4B8A-A022-2D7D33F72B6C}" destId="{3324967B-A4CC-46DA-B14A-5D7260CA4A09}" srcOrd="11" destOrd="0" presId="urn:microsoft.com/office/officeart/2005/8/layout/gear1"/>
    <dgm:cxn modelId="{CDED9BBA-784C-46CA-BA25-86EE65B619D4}" type="presParOf" srcId="{FFBC790A-8805-4B8A-A022-2D7D33F72B6C}" destId="{EE679490-3F08-4A0C-BF13-28FE2E12A8BB}" srcOrd="12" destOrd="0" presId="urn:microsoft.com/office/officeart/2005/8/layout/gear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8E6EB542-D529-43C2-9AB6-9AE1FD5B021C}" type="doc">
      <dgm:prSet loTypeId="urn:microsoft.com/office/officeart/2005/8/layout/gear1" loCatId="cycle" qsTypeId="urn:microsoft.com/office/officeart/2005/8/quickstyle/simple1" qsCatId="simple" csTypeId="urn:microsoft.com/office/officeart/2005/8/colors/accent3_4" csCatId="accent3" phldr="1"/>
      <dgm:spPr/>
    </dgm:pt>
    <dgm:pt modelId="{BAB4C52C-4841-435C-B802-9DD32314BC71}">
      <dgm:prSet phldrT="[Text]" custT="1"/>
      <dgm:spPr/>
      <dgm:t>
        <a:bodyPr/>
        <a:lstStyle/>
        <a:p>
          <a:r>
            <a:rPr lang="en-ZA" sz="1800" b="1" dirty="0" smtClean="0"/>
            <a:t>Improved student outcomes</a:t>
          </a:r>
          <a:endParaRPr lang="en-ZA" sz="1800" b="1" dirty="0"/>
        </a:p>
      </dgm:t>
    </dgm:pt>
    <dgm:pt modelId="{A931DA42-858F-4DB6-A48A-438CF77CE83B}" type="parTrans" cxnId="{25250199-18F8-45C4-9FEC-B54E489680F8}">
      <dgm:prSet/>
      <dgm:spPr/>
      <dgm:t>
        <a:bodyPr/>
        <a:lstStyle/>
        <a:p>
          <a:endParaRPr lang="en-ZA"/>
        </a:p>
      </dgm:t>
    </dgm:pt>
    <dgm:pt modelId="{0211186F-0EEE-4ECB-821B-6AACC55E8283}" type="sibTrans" cxnId="{25250199-18F8-45C4-9FEC-B54E489680F8}">
      <dgm:prSet/>
      <dgm:spPr/>
      <dgm:t>
        <a:bodyPr/>
        <a:lstStyle/>
        <a:p>
          <a:endParaRPr lang="en-ZA"/>
        </a:p>
      </dgm:t>
    </dgm:pt>
    <dgm:pt modelId="{B3899E66-EA3F-4854-903D-04BD46BAA6B8}">
      <dgm:prSet phldrT="[Text]"/>
      <dgm:spPr/>
      <dgm:t>
        <a:bodyPr/>
        <a:lstStyle/>
        <a:p>
          <a:r>
            <a:rPr lang="en-ZA" b="1" dirty="0" smtClean="0"/>
            <a:t>Increased resources  “on-the-ground”</a:t>
          </a:r>
          <a:endParaRPr lang="en-ZA" b="1" dirty="0"/>
        </a:p>
      </dgm:t>
    </dgm:pt>
    <dgm:pt modelId="{790D27F4-1E43-4B07-917E-5C9950CB63AF}" type="parTrans" cxnId="{6CE627FD-3900-467E-9979-D0940AD48E3D}">
      <dgm:prSet/>
      <dgm:spPr/>
      <dgm:t>
        <a:bodyPr/>
        <a:lstStyle/>
        <a:p>
          <a:endParaRPr lang="en-ZA"/>
        </a:p>
      </dgm:t>
    </dgm:pt>
    <dgm:pt modelId="{99CE030E-E8D2-42C3-9AC8-A7A8AE86DE3F}" type="sibTrans" cxnId="{6CE627FD-3900-467E-9979-D0940AD48E3D}">
      <dgm:prSet/>
      <dgm:spPr/>
      <dgm:t>
        <a:bodyPr/>
        <a:lstStyle/>
        <a:p>
          <a:endParaRPr lang="en-ZA"/>
        </a:p>
      </dgm:t>
    </dgm:pt>
    <dgm:pt modelId="{1AB4DCED-EB07-406E-8B9E-3B58FC4A8359}">
      <dgm:prSet phldrT="[Text]"/>
      <dgm:spPr/>
      <dgm:t>
        <a:bodyPr/>
        <a:lstStyle/>
        <a:p>
          <a:r>
            <a:rPr lang="en-ZA" b="1" dirty="0" smtClean="0"/>
            <a:t>Increased allocation of resources</a:t>
          </a:r>
          <a:endParaRPr lang="en-ZA" b="1" dirty="0"/>
        </a:p>
      </dgm:t>
    </dgm:pt>
    <dgm:pt modelId="{02B3FA4D-F7F7-4615-91FA-B16E75B452C4}" type="parTrans" cxnId="{3999E846-7E10-4717-BF31-ABB93EC631BB}">
      <dgm:prSet/>
      <dgm:spPr/>
      <dgm:t>
        <a:bodyPr/>
        <a:lstStyle/>
        <a:p>
          <a:endParaRPr lang="en-ZA"/>
        </a:p>
      </dgm:t>
    </dgm:pt>
    <dgm:pt modelId="{B4145C9E-BA52-49CF-8D25-D174692FB705}" type="sibTrans" cxnId="{3999E846-7E10-4717-BF31-ABB93EC631BB}">
      <dgm:prSet/>
      <dgm:spPr/>
      <dgm:t>
        <a:bodyPr/>
        <a:lstStyle/>
        <a:p>
          <a:endParaRPr lang="en-ZA"/>
        </a:p>
      </dgm:t>
    </dgm:pt>
    <dgm:pt modelId="{FFBC790A-8805-4B8A-A022-2D7D33F72B6C}" type="pres">
      <dgm:prSet presAssocID="{8E6EB542-D529-43C2-9AB6-9AE1FD5B021C}" presName="composite" presStyleCnt="0">
        <dgm:presLayoutVars>
          <dgm:chMax val="3"/>
          <dgm:animLvl val="lvl"/>
          <dgm:resizeHandles val="exact"/>
        </dgm:presLayoutVars>
      </dgm:prSet>
      <dgm:spPr/>
    </dgm:pt>
    <dgm:pt modelId="{93CAD030-FE9D-4F57-8798-2150B0D1DA2B}" type="pres">
      <dgm:prSet presAssocID="{BAB4C52C-4841-435C-B802-9DD32314BC71}" presName="gear1" presStyleLbl="node1" presStyleIdx="0" presStyleCnt="3">
        <dgm:presLayoutVars>
          <dgm:chMax val="1"/>
          <dgm:bulletEnabled val="1"/>
        </dgm:presLayoutVars>
      </dgm:prSet>
      <dgm:spPr/>
      <dgm:t>
        <a:bodyPr/>
        <a:lstStyle/>
        <a:p>
          <a:endParaRPr lang="en-ZA"/>
        </a:p>
      </dgm:t>
    </dgm:pt>
    <dgm:pt modelId="{7B8C3775-35D3-4F60-926B-E4A6CD00D301}" type="pres">
      <dgm:prSet presAssocID="{BAB4C52C-4841-435C-B802-9DD32314BC71}" presName="gear1srcNode" presStyleLbl="node1" presStyleIdx="0" presStyleCnt="3"/>
      <dgm:spPr/>
      <dgm:t>
        <a:bodyPr/>
        <a:lstStyle/>
        <a:p>
          <a:endParaRPr lang="en-ZA"/>
        </a:p>
      </dgm:t>
    </dgm:pt>
    <dgm:pt modelId="{8B8EE054-7BDB-467D-9D40-1CBDDD5376DE}" type="pres">
      <dgm:prSet presAssocID="{BAB4C52C-4841-435C-B802-9DD32314BC71}" presName="gear1dstNode" presStyleLbl="node1" presStyleIdx="0" presStyleCnt="3"/>
      <dgm:spPr/>
      <dgm:t>
        <a:bodyPr/>
        <a:lstStyle/>
        <a:p>
          <a:endParaRPr lang="en-ZA"/>
        </a:p>
      </dgm:t>
    </dgm:pt>
    <dgm:pt modelId="{96E397DD-3831-4311-AA2A-8D37C23BB4B1}" type="pres">
      <dgm:prSet presAssocID="{B3899E66-EA3F-4854-903D-04BD46BAA6B8}" presName="gear2" presStyleLbl="node1" presStyleIdx="1" presStyleCnt="3">
        <dgm:presLayoutVars>
          <dgm:chMax val="1"/>
          <dgm:bulletEnabled val="1"/>
        </dgm:presLayoutVars>
      </dgm:prSet>
      <dgm:spPr/>
      <dgm:t>
        <a:bodyPr/>
        <a:lstStyle/>
        <a:p>
          <a:endParaRPr lang="en-ZA"/>
        </a:p>
      </dgm:t>
    </dgm:pt>
    <dgm:pt modelId="{A0A43F15-B9C7-48D2-B073-9A5E60EC64D4}" type="pres">
      <dgm:prSet presAssocID="{B3899E66-EA3F-4854-903D-04BD46BAA6B8}" presName="gear2srcNode" presStyleLbl="node1" presStyleIdx="1" presStyleCnt="3"/>
      <dgm:spPr/>
      <dgm:t>
        <a:bodyPr/>
        <a:lstStyle/>
        <a:p>
          <a:endParaRPr lang="en-ZA"/>
        </a:p>
      </dgm:t>
    </dgm:pt>
    <dgm:pt modelId="{41219393-CA87-4628-9AFA-91A168E07941}" type="pres">
      <dgm:prSet presAssocID="{B3899E66-EA3F-4854-903D-04BD46BAA6B8}" presName="gear2dstNode" presStyleLbl="node1" presStyleIdx="1" presStyleCnt="3"/>
      <dgm:spPr/>
      <dgm:t>
        <a:bodyPr/>
        <a:lstStyle/>
        <a:p>
          <a:endParaRPr lang="en-ZA"/>
        </a:p>
      </dgm:t>
    </dgm:pt>
    <dgm:pt modelId="{D29168E7-E19D-4E9E-A69C-6F56DFBF595D}" type="pres">
      <dgm:prSet presAssocID="{1AB4DCED-EB07-406E-8B9E-3B58FC4A8359}" presName="gear3" presStyleLbl="node1" presStyleIdx="2" presStyleCnt="3"/>
      <dgm:spPr/>
      <dgm:t>
        <a:bodyPr/>
        <a:lstStyle/>
        <a:p>
          <a:endParaRPr lang="en-ZA"/>
        </a:p>
      </dgm:t>
    </dgm:pt>
    <dgm:pt modelId="{1361A03C-BDE1-4E5E-9306-4312679671A5}" type="pres">
      <dgm:prSet presAssocID="{1AB4DCED-EB07-406E-8B9E-3B58FC4A8359}" presName="gear3tx" presStyleLbl="node1" presStyleIdx="2" presStyleCnt="3">
        <dgm:presLayoutVars>
          <dgm:chMax val="1"/>
          <dgm:bulletEnabled val="1"/>
        </dgm:presLayoutVars>
      </dgm:prSet>
      <dgm:spPr/>
      <dgm:t>
        <a:bodyPr/>
        <a:lstStyle/>
        <a:p>
          <a:endParaRPr lang="en-ZA"/>
        </a:p>
      </dgm:t>
    </dgm:pt>
    <dgm:pt modelId="{3A802A38-CF36-474A-89B2-66D6EE77A0A9}" type="pres">
      <dgm:prSet presAssocID="{1AB4DCED-EB07-406E-8B9E-3B58FC4A8359}" presName="gear3srcNode" presStyleLbl="node1" presStyleIdx="2" presStyleCnt="3"/>
      <dgm:spPr/>
      <dgm:t>
        <a:bodyPr/>
        <a:lstStyle/>
        <a:p>
          <a:endParaRPr lang="en-ZA"/>
        </a:p>
      </dgm:t>
    </dgm:pt>
    <dgm:pt modelId="{0DB1DE49-A9F6-4F3B-BFBF-7E14257B3100}" type="pres">
      <dgm:prSet presAssocID="{1AB4DCED-EB07-406E-8B9E-3B58FC4A8359}" presName="gear3dstNode" presStyleLbl="node1" presStyleIdx="2" presStyleCnt="3"/>
      <dgm:spPr/>
      <dgm:t>
        <a:bodyPr/>
        <a:lstStyle/>
        <a:p>
          <a:endParaRPr lang="en-ZA"/>
        </a:p>
      </dgm:t>
    </dgm:pt>
    <dgm:pt modelId="{C6A1261D-6FC0-48C6-9F9A-2C4F0E2FAE67}" type="pres">
      <dgm:prSet presAssocID="{0211186F-0EEE-4ECB-821B-6AACC55E8283}" presName="connector1" presStyleLbl="sibTrans2D1" presStyleIdx="0" presStyleCnt="3"/>
      <dgm:spPr/>
      <dgm:t>
        <a:bodyPr/>
        <a:lstStyle/>
        <a:p>
          <a:endParaRPr lang="en-ZA"/>
        </a:p>
      </dgm:t>
    </dgm:pt>
    <dgm:pt modelId="{3324967B-A4CC-46DA-B14A-5D7260CA4A09}" type="pres">
      <dgm:prSet presAssocID="{99CE030E-E8D2-42C3-9AC8-A7A8AE86DE3F}" presName="connector2" presStyleLbl="sibTrans2D1" presStyleIdx="1" presStyleCnt="3"/>
      <dgm:spPr/>
      <dgm:t>
        <a:bodyPr/>
        <a:lstStyle/>
        <a:p>
          <a:endParaRPr lang="en-ZA"/>
        </a:p>
      </dgm:t>
    </dgm:pt>
    <dgm:pt modelId="{EE679490-3F08-4A0C-BF13-28FE2E12A8BB}" type="pres">
      <dgm:prSet presAssocID="{B4145C9E-BA52-49CF-8D25-D174692FB705}" presName="connector3" presStyleLbl="sibTrans2D1" presStyleIdx="2" presStyleCnt="3"/>
      <dgm:spPr/>
      <dgm:t>
        <a:bodyPr/>
        <a:lstStyle/>
        <a:p>
          <a:endParaRPr lang="en-ZA"/>
        </a:p>
      </dgm:t>
    </dgm:pt>
  </dgm:ptLst>
  <dgm:cxnLst>
    <dgm:cxn modelId="{25250199-18F8-45C4-9FEC-B54E489680F8}" srcId="{8E6EB542-D529-43C2-9AB6-9AE1FD5B021C}" destId="{BAB4C52C-4841-435C-B802-9DD32314BC71}" srcOrd="0" destOrd="0" parTransId="{A931DA42-858F-4DB6-A48A-438CF77CE83B}" sibTransId="{0211186F-0EEE-4ECB-821B-6AACC55E8283}"/>
    <dgm:cxn modelId="{EDCD39CE-8C2E-4103-96DF-C66451DC0D1E}" type="presOf" srcId="{1AB4DCED-EB07-406E-8B9E-3B58FC4A8359}" destId="{0DB1DE49-A9F6-4F3B-BFBF-7E14257B3100}" srcOrd="3" destOrd="0" presId="urn:microsoft.com/office/officeart/2005/8/layout/gear1"/>
    <dgm:cxn modelId="{C673A6AB-27F8-4ED1-BB1C-09D790EA5D59}" type="presOf" srcId="{BAB4C52C-4841-435C-B802-9DD32314BC71}" destId="{7B8C3775-35D3-4F60-926B-E4A6CD00D301}" srcOrd="1" destOrd="0" presId="urn:microsoft.com/office/officeart/2005/8/layout/gear1"/>
    <dgm:cxn modelId="{071EE4BB-E25C-45E7-B8DF-8CF4C52F38E3}" type="presOf" srcId="{8E6EB542-D529-43C2-9AB6-9AE1FD5B021C}" destId="{FFBC790A-8805-4B8A-A022-2D7D33F72B6C}" srcOrd="0" destOrd="0" presId="urn:microsoft.com/office/officeart/2005/8/layout/gear1"/>
    <dgm:cxn modelId="{1F787C74-E201-4527-B47F-B146BE812292}" type="presOf" srcId="{BAB4C52C-4841-435C-B802-9DD32314BC71}" destId="{93CAD030-FE9D-4F57-8798-2150B0D1DA2B}" srcOrd="0" destOrd="0" presId="urn:microsoft.com/office/officeart/2005/8/layout/gear1"/>
    <dgm:cxn modelId="{6CE627FD-3900-467E-9979-D0940AD48E3D}" srcId="{8E6EB542-D529-43C2-9AB6-9AE1FD5B021C}" destId="{B3899E66-EA3F-4854-903D-04BD46BAA6B8}" srcOrd="1" destOrd="0" parTransId="{790D27F4-1E43-4B07-917E-5C9950CB63AF}" sibTransId="{99CE030E-E8D2-42C3-9AC8-A7A8AE86DE3F}"/>
    <dgm:cxn modelId="{00A6EB7B-1324-4DC9-AF15-9A8596F1D9AE}" type="presOf" srcId="{B3899E66-EA3F-4854-903D-04BD46BAA6B8}" destId="{96E397DD-3831-4311-AA2A-8D37C23BB4B1}" srcOrd="0" destOrd="0" presId="urn:microsoft.com/office/officeart/2005/8/layout/gear1"/>
    <dgm:cxn modelId="{3999E846-7E10-4717-BF31-ABB93EC631BB}" srcId="{8E6EB542-D529-43C2-9AB6-9AE1FD5B021C}" destId="{1AB4DCED-EB07-406E-8B9E-3B58FC4A8359}" srcOrd="2" destOrd="0" parTransId="{02B3FA4D-F7F7-4615-91FA-B16E75B452C4}" sibTransId="{B4145C9E-BA52-49CF-8D25-D174692FB705}"/>
    <dgm:cxn modelId="{400B9591-CBD1-4F76-B7B7-FC695005BEF3}" type="presOf" srcId="{1AB4DCED-EB07-406E-8B9E-3B58FC4A8359}" destId="{1361A03C-BDE1-4E5E-9306-4312679671A5}" srcOrd="1" destOrd="0" presId="urn:microsoft.com/office/officeart/2005/8/layout/gear1"/>
    <dgm:cxn modelId="{56E51867-D7A3-4ECB-A606-185B90DCD99A}" type="presOf" srcId="{99CE030E-E8D2-42C3-9AC8-A7A8AE86DE3F}" destId="{3324967B-A4CC-46DA-B14A-5D7260CA4A09}" srcOrd="0" destOrd="0" presId="urn:microsoft.com/office/officeart/2005/8/layout/gear1"/>
    <dgm:cxn modelId="{0F48106D-053A-4886-B64D-3B149BE6DC80}" type="presOf" srcId="{1AB4DCED-EB07-406E-8B9E-3B58FC4A8359}" destId="{D29168E7-E19D-4E9E-A69C-6F56DFBF595D}" srcOrd="0" destOrd="0" presId="urn:microsoft.com/office/officeart/2005/8/layout/gear1"/>
    <dgm:cxn modelId="{1B12F949-3EC7-4DB7-BDB6-7C8DB6B1454F}" type="presOf" srcId="{B3899E66-EA3F-4854-903D-04BD46BAA6B8}" destId="{41219393-CA87-4628-9AFA-91A168E07941}" srcOrd="2" destOrd="0" presId="urn:microsoft.com/office/officeart/2005/8/layout/gear1"/>
    <dgm:cxn modelId="{14426A63-338B-4CA8-A8E1-B632D5F40DC2}" type="presOf" srcId="{B3899E66-EA3F-4854-903D-04BD46BAA6B8}" destId="{A0A43F15-B9C7-48D2-B073-9A5E60EC64D4}" srcOrd="1" destOrd="0" presId="urn:microsoft.com/office/officeart/2005/8/layout/gear1"/>
    <dgm:cxn modelId="{8C27A1F5-A18E-4D2A-AA89-8872F60B288F}" type="presOf" srcId="{B4145C9E-BA52-49CF-8D25-D174692FB705}" destId="{EE679490-3F08-4A0C-BF13-28FE2E12A8BB}" srcOrd="0" destOrd="0" presId="urn:microsoft.com/office/officeart/2005/8/layout/gear1"/>
    <dgm:cxn modelId="{E9AFEBA6-5BFD-4422-AF10-1371BCFCE063}" type="presOf" srcId="{0211186F-0EEE-4ECB-821B-6AACC55E8283}" destId="{C6A1261D-6FC0-48C6-9F9A-2C4F0E2FAE67}" srcOrd="0" destOrd="0" presId="urn:microsoft.com/office/officeart/2005/8/layout/gear1"/>
    <dgm:cxn modelId="{B9537A8C-F379-4FC6-A7E2-157DED7F47D9}" type="presOf" srcId="{1AB4DCED-EB07-406E-8B9E-3B58FC4A8359}" destId="{3A802A38-CF36-474A-89B2-66D6EE77A0A9}" srcOrd="2" destOrd="0" presId="urn:microsoft.com/office/officeart/2005/8/layout/gear1"/>
    <dgm:cxn modelId="{401F1830-14B9-4DBC-9792-DD0388DC9107}" type="presOf" srcId="{BAB4C52C-4841-435C-B802-9DD32314BC71}" destId="{8B8EE054-7BDB-467D-9D40-1CBDDD5376DE}" srcOrd="2" destOrd="0" presId="urn:microsoft.com/office/officeart/2005/8/layout/gear1"/>
    <dgm:cxn modelId="{74B90484-CEED-495F-B064-A112EC058BFB}" type="presParOf" srcId="{FFBC790A-8805-4B8A-A022-2D7D33F72B6C}" destId="{93CAD030-FE9D-4F57-8798-2150B0D1DA2B}" srcOrd="0" destOrd="0" presId="urn:microsoft.com/office/officeart/2005/8/layout/gear1"/>
    <dgm:cxn modelId="{90D10FD9-FDCF-4FB9-B731-6976E81EC7F8}" type="presParOf" srcId="{FFBC790A-8805-4B8A-A022-2D7D33F72B6C}" destId="{7B8C3775-35D3-4F60-926B-E4A6CD00D301}" srcOrd="1" destOrd="0" presId="urn:microsoft.com/office/officeart/2005/8/layout/gear1"/>
    <dgm:cxn modelId="{136598AE-3056-4DF1-9715-46636D3C12E5}" type="presParOf" srcId="{FFBC790A-8805-4B8A-A022-2D7D33F72B6C}" destId="{8B8EE054-7BDB-467D-9D40-1CBDDD5376DE}" srcOrd="2" destOrd="0" presId="urn:microsoft.com/office/officeart/2005/8/layout/gear1"/>
    <dgm:cxn modelId="{60440CD8-E437-4896-858B-7255ECA0CA86}" type="presParOf" srcId="{FFBC790A-8805-4B8A-A022-2D7D33F72B6C}" destId="{96E397DD-3831-4311-AA2A-8D37C23BB4B1}" srcOrd="3" destOrd="0" presId="urn:microsoft.com/office/officeart/2005/8/layout/gear1"/>
    <dgm:cxn modelId="{C21F2FDE-126D-4091-9EC2-802761765656}" type="presParOf" srcId="{FFBC790A-8805-4B8A-A022-2D7D33F72B6C}" destId="{A0A43F15-B9C7-48D2-B073-9A5E60EC64D4}" srcOrd="4" destOrd="0" presId="urn:microsoft.com/office/officeart/2005/8/layout/gear1"/>
    <dgm:cxn modelId="{E9E7508F-0EB6-4022-849A-5F16852C1E43}" type="presParOf" srcId="{FFBC790A-8805-4B8A-A022-2D7D33F72B6C}" destId="{41219393-CA87-4628-9AFA-91A168E07941}" srcOrd="5" destOrd="0" presId="urn:microsoft.com/office/officeart/2005/8/layout/gear1"/>
    <dgm:cxn modelId="{EBB6333D-DF43-451E-AFA3-666F3FFE7BB9}" type="presParOf" srcId="{FFBC790A-8805-4B8A-A022-2D7D33F72B6C}" destId="{D29168E7-E19D-4E9E-A69C-6F56DFBF595D}" srcOrd="6" destOrd="0" presId="urn:microsoft.com/office/officeart/2005/8/layout/gear1"/>
    <dgm:cxn modelId="{11F9639E-E51F-4659-8DA3-EB7F378B1497}" type="presParOf" srcId="{FFBC790A-8805-4B8A-A022-2D7D33F72B6C}" destId="{1361A03C-BDE1-4E5E-9306-4312679671A5}" srcOrd="7" destOrd="0" presId="urn:microsoft.com/office/officeart/2005/8/layout/gear1"/>
    <dgm:cxn modelId="{85E0999C-23C0-450C-AC92-BF87810276E1}" type="presParOf" srcId="{FFBC790A-8805-4B8A-A022-2D7D33F72B6C}" destId="{3A802A38-CF36-474A-89B2-66D6EE77A0A9}" srcOrd="8" destOrd="0" presId="urn:microsoft.com/office/officeart/2005/8/layout/gear1"/>
    <dgm:cxn modelId="{63473424-05CE-4D7A-9C02-795DFAFDD4C4}" type="presParOf" srcId="{FFBC790A-8805-4B8A-A022-2D7D33F72B6C}" destId="{0DB1DE49-A9F6-4F3B-BFBF-7E14257B3100}" srcOrd="9" destOrd="0" presId="urn:microsoft.com/office/officeart/2005/8/layout/gear1"/>
    <dgm:cxn modelId="{84CBAE68-C7F9-4C2B-8A7A-BE0CF2DC00CF}" type="presParOf" srcId="{FFBC790A-8805-4B8A-A022-2D7D33F72B6C}" destId="{C6A1261D-6FC0-48C6-9F9A-2C4F0E2FAE67}" srcOrd="10" destOrd="0" presId="urn:microsoft.com/office/officeart/2005/8/layout/gear1"/>
    <dgm:cxn modelId="{5A21EA0A-2BF1-442F-9D44-056B8BA1C88A}" type="presParOf" srcId="{FFBC790A-8805-4B8A-A022-2D7D33F72B6C}" destId="{3324967B-A4CC-46DA-B14A-5D7260CA4A09}" srcOrd="11" destOrd="0" presId="urn:microsoft.com/office/officeart/2005/8/layout/gear1"/>
    <dgm:cxn modelId="{EF96D4ED-8F49-4B10-803A-132BD948B447}" type="presParOf" srcId="{FFBC790A-8805-4B8A-A022-2D7D33F72B6C}" destId="{EE679490-3F08-4A0C-BF13-28FE2E12A8BB}" srcOrd="12" destOrd="0" presId="urn:microsoft.com/office/officeart/2005/8/layout/gear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25717E40-0357-4BE3-8EE5-9419E42825F7}" type="doc">
      <dgm:prSet loTypeId="urn:microsoft.com/office/officeart/2005/8/layout/gear1" loCatId="relationship" qsTypeId="urn:microsoft.com/office/officeart/2005/8/quickstyle/simple1" qsCatId="simple" csTypeId="urn:microsoft.com/office/officeart/2005/8/colors/accent1_2" csCatId="accent1" phldr="1"/>
      <dgm:spPr/>
      <dgm:t>
        <a:bodyPr/>
        <a:lstStyle/>
        <a:p>
          <a:endParaRPr lang="en-ZA"/>
        </a:p>
      </dgm:t>
    </dgm:pt>
    <dgm:pt modelId="{F731A75D-F34E-4A69-AE4D-4D060A199B96}" type="pres">
      <dgm:prSet presAssocID="{25717E40-0357-4BE3-8EE5-9419E42825F7}" presName="composite" presStyleCnt="0">
        <dgm:presLayoutVars>
          <dgm:chMax val="3"/>
          <dgm:animLvl val="lvl"/>
          <dgm:resizeHandles val="exact"/>
        </dgm:presLayoutVars>
      </dgm:prSet>
      <dgm:spPr/>
      <dgm:t>
        <a:bodyPr/>
        <a:lstStyle/>
        <a:p>
          <a:endParaRPr lang="en-ZA"/>
        </a:p>
      </dgm:t>
    </dgm:pt>
  </dgm:ptLst>
  <dgm:cxnLst>
    <dgm:cxn modelId="{54D6AA11-9AAE-4ECE-89C1-E07274325512}" type="presOf" srcId="{25717E40-0357-4BE3-8EE5-9419E42825F7}" destId="{F731A75D-F34E-4A69-AE4D-4D060A199B96}" srcOrd="0" destOrd="0" presId="urn:microsoft.com/office/officeart/2005/8/layout/gear1"/>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B2A6CEB-8AEB-485A-B51F-4BA3BA410D0B}">
      <dsp:nvSpPr>
        <dsp:cNvPr id="0" name=""/>
        <dsp:cNvSpPr/>
      </dsp:nvSpPr>
      <dsp:spPr>
        <a:xfrm>
          <a:off x="740671" y="0"/>
          <a:ext cx="751264" cy="1919431"/>
        </a:xfrm>
        <a:prstGeom prst="trapezoid">
          <a:avLst>
            <a:gd name="adj" fmla="val 50000"/>
          </a:avLst>
        </a:prstGeom>
        <a:solidFill>
          <a:schemeClr val="accent3">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ctr" defTabSz="1600200">
            <a:lnSpc>
              <a:spcPct val="90000"/>
            </a:lnSpc>
            <a:spcBef>
              <a:spcPct val="0"/>
            </a:spcBef>
            <a:spcAft>
              <a:spcPct val="35000"/>
            </a:spcAft>
          </a:pPr>
          <a:endParaRPr lang="en-ZA" sz="3600" kern="1200" dirty="0" smtClean="0"/>
        </a:p>
        <a:p>
          <a:pPr lvl="0" algn="ctr" defTabSz="1600200">
            <a:lnSpc>
              <a:spcPct val="90000"/>
            </a:lnSpc>
            <a:spcBef>
              <a:spcPct val="0"/>
            </a:spcBef>
            <a:spcAft>
              <a:spcPct val="35000"/>
            </a:spcAft>
          </a:pPr>
          <a:r>
            <a:rPr lang="en-ZA" sz="1800" b="1" kern="1200" dirty="0" smtClean="0">
              <a:solidFill>
                <a:schemeClr val="bg1"/>
              </a:solidFill>
            </a:rPr>
            <a:t>17%</a:t>
          </a:r>
          <a:r>
            <a:rPr lang="en-ZA" sz="6500" kern="1200" dirty="0" smtClean="0"/>
            <a:t> </a:t>
          </a:r>
          <a:endParaRPr lang="en-ZA" sz="6500" kern="1200" dirty="0"/>
        </a:p>
      </dsp:txBody>
      <dsp:txXfrm>
        <a:off x="740671" y="0"/>
        <a:ext cx="751264" cy="1919431"/>
      </dsp:txXfrm>
    </dsp:sp>
    <dsp:sp modelId="{3030949F-5DAF-1F40-B4D0-84FF1FABAA00}">
      <dsp:nvSpPr>
        <dsp:cNvPr id="0" name=""/>
        <dsp:cNvSpPr/>
      </dsp:nvSpPr>
      <dsp:spPr>
        <a:xfrm>
          <a:off x="430838" y="1919431"/>
          <a:ext cx="1370929" cy="1583205"/>
        </a:xfrm>
        <a:prstGeom prst="trapezoid">
          <a:avLst>
            <a:gd name="adj" fmla="val 22600"/>
          </a:avLst>
        </a:prstGeom>
        <a:solidFill>
          <a:schemeClr val="accent2">
            <a:lumMod val="60000"/>
            <a:lumOff val="4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en-US" sz="1600" kern="1200" dirty="0" smtClean="0">
              <a:solidFill>
                <a:schemeClr val="bg1"/>
              </a:solidFill>
            </a:rPr>
            <a:t>Semi-Skilled (31%)</a:t>
          </a:r>
          <a:endParaRPr lang="en-US" sz="1600" kern="1200" dirty="0">
            <a:solidFill>
              <a:schemeClr val="bg1"/>
            </a:solidFill>
          </a:endParaRPr>
        </a:p>
      </dsp:txBody>
      <dsp:txXfrm>
        <a:off x="670751" y="1919431"/>
        <a:ext cx="891104" cy="1583205"/>
      </dsp:txXfrm>
    </dsp:sp>
    <dsp:sp modelId="{BAE3347D-F78F-4227-B054-5BC36A596218}">
      <dsp:nvSpPr>
        <dsp:cNvPr id="0" name=""/>
        <dsp:cNvSpPr/>
      </dsp:nvSpPr>
      <dsp:spPr>
        <a:xfrm>
          <a:off x="296411" y="3502637"/>
          <a:ext cx="1639784" cy="686907"/>
        </a:xfrm>
        <a:prstGeom prst="trapezoid">
          <a:avLst>
            <a:gd name="adj" fmla="val 19570"/>
          </a:avLst>
        </a:prstGeom>
        <a:solidFill>
          <a:schemeClr val="accent2">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en-ZA" sz="1400" b="1" kern="1200" dirty="0" smtClean="0">
              <a:solidFill>
                <a:schemeClr val="bg1"/>
              </a:solidFill>
            </a:rPr>
            <a:t>Unskilled</a:t>
          </a:r>
        </a:p>
        <a:p>
          <a:pPr lvl="0" algn="ctr" defTabSz="622300">
            <a:lnSpc>
              <a:spcPct val="90000"/>
            </a:lnSpc>
            <a:spcBef>
              <a:spcPct val="0"/>
            </a:spcBef>
            <a:spcAft>
              <a:spcPct val="35000"/>
            </a:spcAft>
          </a:pPr>
          <a:r>
            <a:rPr lang="en-ZA" sz="1400" b="1" kern="1200" dirty="0" smtClean="0">
              <a:solidFill>
                <a:schemeClr val="bg1"/>
              </a:solidFill>
            </a:rPr>
            <a:t>(19%)</a:t>
          </a:r>
          <a:endParaRPr lang="en-ZA" sz="1400" b="1" kern="1200" dirty="0">
            <a:solidFill>
              <a:schemeClr val="bg1"/>
            </a:solidFill>
          </a:endParaRPr>
        </a:p>
      </dsp:txBody>
      <dsp:txXfrm>
        <a:off x="583373" y="3502637"/>
        <a:ext cx="1065859" cy="686907"/>
      </dsp:txXfrm>
    </dsp:sp>
    <dsp:sp modelId="{D9EA3055-42F1-4773-B6E1-4489FC8B1BD1}">
      <dsp:nvSpPr>
        <dsp:cNvPr id="0" name=""/>
        <dsp:cNvSpPr/>
      </dsp:nvSpPr>
      <dsp:spPr>
        <a:xfrm>
          <a:off x="0" y="4189544"/>
          <a:ext cx="2232607" cy="1514623"/>
        </a:xfrm>
        <a:prstGeom prst="trapezoid">
          <a:avLst>
            <a:gd name="adj" fmla="val 19570"/>
          </a:avLst>
        </a:prstGeom>
        <a:solidFill>
          <a:srgbClr val="561F1E"/>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en-ZA" sz="1400" b="1" kern="1200" dirty="0" smtClean="0">
              <a:solidFill>
                <a:schemeClr val="bg1"/>
              </a:solidFill>
            </a:rPr>
            <a:t>Unemployed</a:t>
          </a:r>
        </a:p>
        <a:p>
          <a:pPr lvl="0" algn="ctr" defTabSz="622300">
            <a:lnSpc>
              <a:spcPct val="90000"/>
            </a:lnSpc>
            <a:spcBef>
              <a:spcPct val="0"/>
            </a:spcBef>
            <a:spcAft>
              <a:spcPct val="35000"/>
            </a:spcAft>
          </a:pPr>
          <a:endParaRPr lang="en-ZA" sz="1400" b="1" kern="1200" dirty="0" smtClean="0">
            <a:solidFill>
              <a:schemeClr val="bg1"/>
            </a:solidFill>
          </a:endParaRPr>
        </a:p>
        <a:p>
          <a:pPr lvl="0" algn="ctr" defTabSz="622300">
            <a:lnSpc>
              <a:spcPct val="90000"/>
            </a:lnSpc>
            <a:spcBef>
              <a:spcPct val="0"/>
            </a:spcBef>
            <a:spcAft>
              <a:spcPct val="35000"/>
            </a:spcAft>
          </a:pPr>
          <a:r>
            <a:rPr lang="en-ZA" sz="1400" b="1" kern="1200" dirty="0" smtClean="0">
              <a:solidFill>
                <a:schemeClr val="bg1"/>
              </a:solidFill>
            </a:rPr>
            <a:t>(Broad - 33%)</a:t>
          </a:r>
          <a:endParaRPr lang="en-ZA" sz="7200" b="1" kern="1200" dirty="0">
            <a:solidFill>
              <a:schemeClr val="bg1"/>
            </a:solidFill>
          </a:endParaRPr>
        </a:p>
      </dsp:txBody>
      <dsp:txXfrm>
        <a:off x="390706" y="4189544"/>
        <a:ext cx="1451194" cy="151462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3CAD030-FE9D-4F57-8798-2150B0D1DA2B}">
      <dsp:nvSpPr>
        <dsp:cNvPr id="0" name=""/>
        <dsp:cNvSpPr/>
      </dsp:nvSpPr>
      <dsp:spPr>
        <a:xfrm>
          <a:off x="2844800" y="1828800"/>
          <a:ext cx="2235200" cy="2235200"/>
        </a:xfrm>
        <a:prstGeom prst="gear9">
          <a:avLst/>
        </a:prstGeom>
        <a:solidFill>
          <a:schemeClr val="accent3">
            <a:shade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lvl="0" algn="ctr" defTabSz="800100">
            <a:lnSpc>
              <a:spcPct val="90000"/>
            </a:lnSpc>
            <a:spcBef>
              <a:spcPct val="0"/>
            </a:spcBef>
            <a:spcAft>
              <a:spcPct val="35000"/>
            </a:spcAft>
          </a:pPr>
          <a:r>
            <a:rPr lang="en-ZA" sz="1800" b="1" kern="1200" dirty="0" smtClean="0"/>
            <a:t>Improved student outcomes</a:t>
          </a:r>
          <a:endParaRPr lang="en-ZA" sz="1800" b="1" kern="1200" dirty="0"/>
        </a:p>
      </dsp:txBody>
      <dsp:txXfrm>
        <a:off x="3294175" y="2352385"/>
        <a:ext cx="1336450" cy="1148939"/>
      </dsp:txXfrm>
    </dsp:sp>
    <dsp:sp modelId="{96E397DD-3831-4311-AA2A-8D37C23BB4B1}">
      <dsp:nvSpPr>
        <dsp:cNvPr id="0" name=""/>
        <dsp:cNvSpPr/>
      </dsp:nvSpPr>
      <dsp:spPr>
        <a:xfrm>
          <a:off x="1544320" y="1300480"/>
          <a:ext cx="1625600" cy="1625600"/>
        </a:xfrm>
        <a:prstGeom prst="gear6">
          <a:avLst/>
        </a:prstGeom>
        <a:solidFill>
          <a:schemeClr val="accent3">
            <a:shade val="50000"/>
            <a:hueOff val="178371"/>
            <a:satOff val="-2846"/>
            <a:lumOff val="27405"/>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lvl="0" algn="ctr" defTabSz="577850">
            <a:lnSpc>
              <a:spcPct val="90000"/>
            </a:lnSpc>
            <a:spcBef>
              <a:spcPct val="0"/>
            </a:spcBef>
            <a:spcAft>
              <a:spcPct val="35000"/>
            </a:spcAft>
          </a:pPr>
          <a:r>
            <a:rPr lang="en-ZA" sz="1300" b="1" kern="1200" dirty="0" smtClean="0"/>
            <a:t>Increased resources  “on-the-ground”</a:t>
          </a:r>
          <a:endParaRPr lang="en-ZA" sz="1300" b="1" kern="1200" dirty="0"/>
        </a:p>
      </dsp:txBody>
      <dsp:txXfrm>
        <a:off x="1953570" y="1712203"/>
        <a:ext cx="807100" cy="802154"/>
      </dsp:txXfrm>
    </dsp:sp>
    <dsp:sp modelId="{D29168E7-E19D-4E9E-A69C-6F56DFBF595D}">
      <dsp:nvSpPr>
        <dsp:cNvPr id="0" name=""/>
        <dsp:cNvSpPr/>
      </dsp:nvSpPr>
      <dsp:spPr>
        <a:xfrm rot="20700000">
          <a:off x="2454821" y="178981"/>
          <a:ext cx="1592756" cy="1592756"/>
        </a:xfrm>
        <a:prstGeom prst="gear6">
          <a:avLst/>
        </a:prstGeom>
        <a:solidFill>
          <a:schemeClr val="accent3">
            <a:shade val="50000"/>
            <a:hueOff val="178371"/>
            <a:satOff val="-2846"/>
            <a:lumOff val="27405"/>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lvl="0" algn="ctr" defTabSz="577850">
            <a:lnSpc>
              <a:spcPct val="90000"/>
            </a:lnSpc>
            <a:spcBef>
              <a:spcPct val="0"/>
            </a:spcBef>
            <a:spcAft>
              <a:spcPct val="35000"/>
            </a:spcAft>
          </a:pPr>
          <a:r>
            <a:rPr lang="en-ZA" sz="1300" b="1" kern="1200" dirty="0" smtClean="0"/>
            <a:t>Increased allocation of resources</a:t>
          </a:r>
          <a:endParaRPr lang="en-ZA" sz="1300" b="1" kern="1200" dirty="0"/>
        </a:p>
      </dsp:txBody>
      <dsp:txXfrm rot="-20700000">
        <a:off x="2804160" y="528320"/>
        <a:ext cx="894080" cy="894080"/>
      </dsp:txXfrm>
    </dsp:sp>
    <dsp:sp modelId="{C6A1261D-6FC0-48C6-9F9A-2C4F0E2FAE67}">
      <dsp:nvSpPr>
        <dsp:cNvPr id="0" name=""/>
        <dsp:cNvSpPr/>
      </dsp:nvSpPr>
      <dsp:spPr>
        <a:xfrm>
          <a:off x="2671505" y="1492320"/>
          <a:ext cx="2861056" cy="2861056"/>
        </a:xfrm>
        <a:prstGeom prst="circularArrow">
          <a:avLst>
            <a:gd name="adj1" fmla="val 4687"/>
            <a:gd name="adj2" fmla="val 299029"/>
            <a:gd name="adj3" fmla="val 2513083"/>
            <a:gd name="adj4" fmla="val 15867933"/>
            <a:gd name="adj5" fmla="val 5469"/>
          </a:avLst>
        </a:prstGeom>
        <a:solidFill>
          <a:schemeClr val="accent3">
            <a:shade val="9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3324967B-A4CC-46DA-B14A-5D7260CA4A09}">
      <dsp:nvSpPr>
        <dsp:cNvPr id="0" name=""/>
        <dsp:cNvSpPr/>
      </dsp:nvSpPr>
      <dsp:spPr>
        <a:xfrm>
          <a:off x="1256429" y="941355"/>
          <a:ext cx="2078736" cy="2078736"/>
        </a:xfrm>
        <a:prstGeom prst="leftCircularArrow">
          <a:avLst>
            <a:gd name="adj1" fmla="val 6452"/>
            <a:gd name="adj2" fmla="val 429999"/>
            <a:gd name="adj3" fmla="val 10489124"/>
            <a:gd name="adj4" fmla="val 14837806"/>
            <a:gd name="adj5" fmla="val 7527"/>
          </a:avLst>
        </a:prstGeom>
        <a:solidFill>
          <a:schemeClr val="accent3">
            <a:shade val="90000"/>
            <a:hueOff val="186893"/>
            <a:satOff val="-4005"/>
            <a:lumOff val="20541"/>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EE679490-3F08-4A0C-BF13-28FE2E12A8BB}">
      <dsp:nvSpPr>
        <dsp:cNvPr id="0" name=""/>
        <dsp:cNvSpPr/>
      </dsp:nvSpPr>
      <dsp:spPr>
        <a:xfrm>
          <a:off x="2086400" y="-169332"/>
          <a:ext cx="2241296" cy="2241296"/>
        </a:xfrm>
        <a:prstGeom prst="circularArrow">
          <a:avLst>
            <a:gd name="adj1" fmla="val 5984"/>
            <a:gd name="adj2" fmla="val 394124"/>
            <a:gd name="adj3" fmla="val 13313824"/>
            <a:gd name="adj4" fmla="val 10508221"/>
            <a:gd name="adj5" fmla="val 6981"/>
          </a:avLst>
        </a:prstGeom>
        <a:solidFill>
          <a:schemeClr val="accent3">
            <a:shade val="90000"/>
            <a:hueOff val="186893"/>
            <a:satOff val="-4005"/>
            <a:lumOff val="20541"/>
            <a:alphaOff val="0"/>
          </a:schemeClr>
        </a:solidFill>
        <a:ln>
          <a:noFill/>
        </a:ln>
        <a:effectLst/>
      </dsp:spPr>
      <dsp:style>
        <a:lnRef idx="0">
          <a:scrgbClr r="0" g="0" b="0"/>
        </a:lnRef>
        <a:fillRef idx="1">
          <a:scrgbClr r="0" g="0" b="0"/>
        </a:fillRef>
        <a:effectRef idx="0">
          <a:scrgbClr r="0" g="0" b="0"/>
        </a:effectRef>
        <a:fontRef idx="minor">
          <a:schemeClr val="lt1"/>
        </a:fontRef>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3CAD030-FE9D-4F57-8798-2150B0D1DA2B}">
      <dsp:nvSpPr>
        <dsp:cNvPr id="0" name=""/>
        <dsp:cNvSpPr/>
      </dsp:nvSpPr>
      <dsp:spPr>
        <a:xfrm>
          <a:off x="2844800" y="1828800"/>
          <a:ext cx="2235200" cy="2235200"/>
        </a:xfrm>
        <a:prstGeom prst="gear9">
          <a:avLst/>
        </a:prstGeom>
        <a:solidFill>
          <a:schemeClr val="accent3">
            <a:shade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lvl="0" algn="ctr" defTabSz="800100">
            <a:lnSpc>
              <a:spcPct val="90000"/>
            </a:lnSpc>
            <a:spcBef>
              <a:spcPct val="0"/>
            </a:spcBef>
            <a:spcAft>
              <a:spcPct val="35000"/>
            </a:spcAft>
          </a:pPr>
          <a:r>
            <a:rPr lang="en-ZA" sz="1800" b="1" kern="1200" dirty="0" smtClean="0"/>
            <a:t>Improved student outcomes</a:t>
          </a:r>
          <a:endParaRPr lang="en-ZA" sz="1800" b="1" kern="1200" dirty="0"/>
        </a:p>
      </dsp:txBody>
      <dsp:txXfrm>
        <a:off x="3294175" y="2352385"/>
        <a:ext cx="1336450" cy="1148939"/>
      </dsp:txXfrm>
    </dsp:sp>
    <dsp:sp modelId="{96E397DD-3831-4311-AA2A-8D37C23BB4B1}">
      <dsp:nvSpPr>
        <dsp:cNvPr id="0" name=""/>
        <dsp:cNvSpPr/>
      </dsp:nvSpPr>
      <dsp:spPr>
        <a:xfrm>
          <a:off x="1544320" y="1300480"/>
          <a:ext cx="1625600" cy="1625600"/>
        </a:xfrm>
        <a:prstGeom prst="gear6">
          <a:avLst/>
        </a:prstGeom>
        <a:solidFill>
          <a:schemeClr val="accent3">
            <a:shade val="50000"/>
            <a:hueOff val="178371"/>
            <a:satOff val="-2846"/>
            <a:lumOff val="27405"/>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lvl="0" algn="ctr" defTabSz="577850">
            <a:lnSpc>
              <a:spcPct val="90000"/>
            </a:lnSpc>
            <a:spcBef>
              <a:spcPct val="0"/>
            </a:spcBef>
            <a:spcAft>
              <a:spcPct val="35000"/>
            </a:spcAft>
          </a:pPr>
          <a:r>
            <a:rPr lang="en-ZA" sz="1300" b="1" kern="1200" dirty="0" smtClean="0"/>
            <a:t>Increased resources  “on-the-ground”</a:t>
          </a:r>
          <a:endParaRPr lang="en-ZA" sz="1300" b="1" kern="1200" dirty="0"/>
        </a:p>
      </dsp:txBody>
      <dsp:txXfrm>
        <a:off x="1953570" y="1712203"/>
        <a:ext cx="807100" cy="802154"/>
      </dsp:txXfrm>
    </dsp:sp>
    <dsp:sp modelId="{D29168E7-E19D-4E9E-A69C-6F56DFBF595D}">
      <dsp:nvSpPr>
        <dsp:cNvPr id="0" name=""/>
        <dsp:cNvSpPr/>
      </dsp:nvSpPr>
      <dsp:spPr>
        <a:xfrm rot="20700000">
          <a:off x="2454821" y="178981"/>
          <a:ext cx="1592756" cy="1592756"/>
        </a:xfrm>
        <a:prstGeom prst="gear6">
          <a:avLst/>
        </a:prstGeom>
        <a:solidFill>
          <a:schemeClr val="accent3">
            <a:shade val="50000"/>
            <a:hueOff val="178371"/>
            <a:satOff val="-2846"/>
            <a:lumOff val="27405"/>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lvl="0" algn="ctr" defTabSz="577850">
            <a:lnSpc>
              <a:spcPct val="90000"/>
            </a:lnSpc>
            <a:spcBef>
              <a:spcPct val="0"/>
            </a:spcBef>
            <a:spcAft>
              <a:spcPct val="35000"/>
            </a:spcAft>
          </a:pPr>
          <a:r>
            <a:rPr lang="en-ZA" sz="1300" b="1" kern="1200" dirty="0" smtClean="0"/>
            <a:t>Increased allocation of resources</a:t>
          </a:r>
          <a:endParaRPr lang="en-ZA" sz="1300" b="1" kern="1200" dirty="0"/>
        </a:p>
      </dsp:txBody>
      <dsp:txXfrm rot="-20700000">
        <a:off x="2804160" y="528320"/>
        <a:ext cx="894080" cy="894080"/>
      </dsp:txXfrm>
    </dsp:sp>
    <dsp:sp modelId="{C6A1261D-6FC0-48C6-9F9A-2C4F0E2FAE67}">
      <dsp:nvSpPr>
        <dsp:cNvPr id="0" name=""/>
        <dsp:cNvSpPr/>
      </dsp:nvSpPr>
      <dsp:spPr>
        <a:xfrm>
          <a:off x="2671505" y="1492320"/>
          <a:ext cx="2861056" cy="2861056"/>
        </a:xfrm>
        <a:prstGeom prst="circularArrow">
          <a:avLst>
            <a:gd name="adj1" fmla="val 4687"/>
            <a:gd name="adj2" fmla="val 299029"/>
            <a:gd name="adj3" fmla="val 2513083"/>
            <a:gd name="adj4" fmla="val 15867933"/>
            <a:gd name="adj5" fmla="val 5469"/>
          </a:avLst>
        </a:prstGeom>
        <a:solidFill>
          <a:schemeClr val="accent3">
            <a:shade val="9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3324967B-A4CC-46DA-B14A-5D7260CA4A09}">
      <dsp:nvSpPr>
        <dsp:cNvPr id="0" name=""/>
        <dsp:cNvSpPr/>
      </dsp:nvSpPr>
      <dsp:spPr>
        <a:xfrm>
          <a:off x="1256429" y="941355"/>
          <a:ext cx="2078736" cy="2078736"/>
        </a:xfrm>
        <a:prstGeom prst="leftCircularArrow">
          <a:avLst>
            <a:gd name="adj1" fmla="val 6452"/>
            <a:gd name="adj2" fmla="val 429999"/>
            <a:gd name="adj3" fmla="val 10489124"/>
            <a:gd name="adj4" fmla="val 14837806"/>
            <a:gd name="adj5" fmla="val 7527"/>
          </a:avLst>
        </a:prstGeom>
        <a:solidFill>
          <a:schemeClr val="accent3">
            <a:shade val="90000"/>
            <a:hueOff val="186893"/>
            <a:satOff val="-4005"/>
            <a:lumOff val="20541"/>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EE679490-3F08-4A0C-BF13-28FE2E12A8BB}">
      <dsp:nvSpPr>
        <dsp:cNvPr id="0" name=""/>
        <dsp:cNvSpPr/>
      </dsp:nvSpPr>
      <dsp:spPr>
        <a:xfrm>
          <a:off x="2086400" y="-169332"/>
          <a:ext cx="2241296" cy="2241296"/>
        </a:xfrm>
        <a:prstGeom prst="circularArrow">
          <a:avLst>
            <a:gd name="adj1" fmla="val 5984"/>
            <a:gd name="adj2" fmla="val 394124"/>
            <a:gd name="adj3" fmla="val 13313824"/>
            <a:gd name="adj4" fmla="val 10508221"/>
            <a:gd name="adj5" fmla="val 6981"/>
          </a:avLst>
        </a:prstGeom>
        <a:solidFill>
          <a:schemeClr val="accent3">
            <a:shade val="90000"/>
            <a:hueOff val="186893"/>
            <a:satOff val="-4005"/>
            <a:lumOff val="20541"/>
            <a:alphaOff val="0"/>
          </a:schemeClr>
        </a:solidFill>
        <a:ln>
          <a:noFill/>
        </a:ln>
        <a:effectLst/>
      </dsp:spPr>
      <dsp:style>
        <a:lnRef idx="0">
          <a:scrgbClr r="0" g="0" b="0"/>
        </a:lnRef>
        <a:fillRef idx="1">
          <a:scrgbClr r="0" g="0" b="0"/>
        </a:fillRef>
        <a:effectRef idx="0">
          <a:scrgbClr r="0" g="0" b="0"/>
        </a:effectRef>
        <a:fontRef idx="minor">
          <a:schemeClr val="lt1"/>
        </a:fontRef>
      </dsp:style>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3CAD030-FE9D-4F57-8798-2150B0D1DA2B}">
      <dsp:nvSpPr>
        <dsp:cNvPr id="0" name=""/>
        <dsp:cNvSpPr/>
      </dsp:nvSpPr>
      <dsp:spPr>
        <a:xfrm>
          <a:off x="2844800" y="1828800"/>
          <a:ext cx="2235200" cy="2235200"/>
        </a:xfrm>
        <a:prstGeom prst="gear9">
          <a:avLst/>
        </a:prstGeom>
        <a:solidFill>
          <a:schemeClr val="accent3">
            <a:shade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lvl="0" algn="ctr" defTabSz="800100">
            <a:lnSpc>
              <a:spcPct val="90000"/>
            </a:lnSpc>
            <a:spcBef>
              <a:spcPct val="0"/>
            </a:spcBef>
            <a:spcAft>
              <a:spcPct val="35000"/>
            </a:spcAft>
          </a:pPr>
          <a:r>
            <a:rPr lang="en-ZA" sz="1800" b="1" kern="1200" dirty="0" smtClean="0"/>
            <a:t>Improved student outcomes</a:t>
          </a:r>
          <a:endParaRPr lang="en-ZA" sz="1800" b="1" kern="1200" dirty="0"/>
        </a:p>
      </dsp:txBody>
      <dsp:txXfrm>
        <a:off x="3294175" y="2352385"/>
        <a:ext cx="1336450" cy="1148939"/>
      </dsp:txXfrm>
    </dsp:sp>
    <dsp:sp modelId="{96E397DD-3831-4311-AA2A-8D37C23BB4B1}">
      <dsp:nvSpPr>
        <dsp:cNvPr id="0" name=""/>
        <dsp:cNvSpPr/>
      </dsp:nvSpPr>
      <dsp:spPr>
        <a:xfrm>
          <a:off x="1544320" y="1300480"/>
          <a:ext cx="1625600" cy="1625600"/>
        </a:xfrm>
        <a:prstGeom prst="gear6">
          <a:avLst/>
        </a:prstGeom>
        <a:solidFill>
          <a:schemeClr val="accent3">
            <a:shade val="50000"/>
            <a:hueOff val="178371"/>
            <a:satOff val="-2846"/>
            <a:lumOff val="27405"/>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lvl="0" algn="ctr" defTabSz="577850">
            <a:lnSpc>
              <a:spcPct val="90000"/>
            </a:lnSpc>
            <a:spcBef>
              <a:spcPct val="0"/>
            </a:spcBef>
            <a:spcAft>
              <a:spcPct val="35000"/>
            </a:spcAft>
          </a:pPr>
          <a:r>
            <a:rPr lang="en-ZA" sz="1300" b="1" kern="1200" dirty="0" smtClean="0"/>
            <a:t>Increased resources  “on-the-ground”</a:t>
          </a:r>
          <a:endParaRPr lang="en-ZA" sz="1300" b="1" kern="1200" dirty="0"/>
        </a:p>
      </dsp:txBody>
      <dsp:txXfrm>
        <a:off x="1953570" y="1712203"/>
        <a:ext cx="807100" cy="802154"/>
      </dsp:txXfrm>
    </dsp:sp>
    <dsp:sp modelId="{D29168E7-E19D-4E9E-A69C-6F56DFBF595D}">
      <dsp:nvSpPr>
        <dsp:cNvPr id="0" name=""/>
        <dsp:cNvSpPr/>
      </dsp:nvSpPr>
      <dsp:spPr>
        <a:xfrm rot="20700000">
          <a:off x="2454821" y="178981"/>
          <a:ext cx="1592756" cy="1592756"/>
        </a:xfrm>
        <a:prstGeom prst="gear6">
          <a:avLst/>
        </a:prstGeom>
        <a:solidFill>
          <a:schemeClr val="accent3">
            <a:shade val="50000"/>
            <a:hueOff val="178371"/>
            <a:satOff val="-2846"/>
            <a:lumOff val="27405"/>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lvl="0" algn="ctr" defTabSz="577850">
            <a:lnSpc>
              <a:spcPct val="90000"/>
            </a:lnSpc>
            <a:spcBef>
              <a:spcPct val="0"/>
            </a:spcBef>
            <a:spcAft>
              <a:spcPct val="35000"/>
            </a:spcAft>
          </a:pPr>
          <a:r>
            <a:rPr lang="en-ZA" sz="1300" b="1" kern="1200" dirty="0" smtClean="0"/>
            <a:t>Increased allocation of resources</a:t>
          </a:r>
          <a:endParaRPr lang="en-ZA" sz="1300" b="1" kern="1200" dirty="0"/>
        </a:p>
      </dsp:txBody>
      <dsp:txXfrm rot="-20700000">
        <a:off x="2804160" y="528320"/>
        <a:ext cx="894080" cy="894080"/>
      </dsp:txXfrm>
    </dsp:sp>
    <dsp:sp modelId="{C6A1261D-6FC0-48C6-9F9A-2C4F0E2FAE67}">
      <dsp:nvSpPr>
        <dsp:cNvPr id="0" name=""/>
        <dsp:cNvSpPr/>
      </dsp:nvSpPr>
      <dsp:spPr>
        <a:xfrm>
          <a:off x="2671505" y="1492320"/>
          <a:ext cx="2861056" cy="2861056"/>
        </a:xfrm>
        <a:prstGeom prst="circularArrow">
          <a:avLst>
            <a:gd name="adj1" fmla="val 4687"/>
            <a:gd name="adj2" fmla="val 299029"/>
            <a:gd name="adj3" fmla="val 2513083"/>
            <a:gd name="adj4" fmla="val 15867933"/>
            <a:gd name="adj5" fmla="val 5469"/>
          </a:avLst>
        </a:prstGeom>
        <a:solidFill>
          <a:schemeClr val="accent3">
            <a:shade val="9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3324967B-A4CC-46DA-B14A-5D7260CA4A09}">
      <dsp:nvSpPr>
        <dsp:cNvPr id="0" name=""/>
        <dsp:cNvSpPr/>
      </dsp:nvSpPr>
      <dsp:spPr>
        <a:xfrm>
          <a:off x="1256429" y="941355"/>
          <a:ext cx="2078736" cy="2078736"/>
        </a:xfrm>
        <a:prstGeom prst="leftCircularArrow">
          <a:avLst>
            <a:gd name="adj1" fmla="val 6452"/>
            <a:gd name="adj2" fmla="val 429999"/>
            <a:gd name="adj3" fmla="val 10489124"/>
            <a:gd name="adj4" fmla="val 14837806"/>
            <a:gd name="adj5" fmla="val 7527"/>
          </a:avLst>
        </a:prstGeom>
        <a:solidFill>
          <a:schemeClr val="accent3">
            <a:shade val="90000"/>
            <a:hueOff val="186893"/>
            <a:satOff val="-4005"/>
            <a:lumOff val="20541"/>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EE679490-3F08-4A0C-BF13-28FE2E12A8BB}">
      <dsp:nvSpPr>
        <dsp:cNvPr id="0" name=""/>
        <dsp:cNvSpPr/>
      </dsp:nvSpPr>
      <dsp:spPr>
        <a:xfrm>
          <a:off x="2086400" y="-169332"/>
          <a:ext cx="2241296" cy="2241296"/>
        </a:xfrm>
        <a:prstGeom prst="circularArrow">
          <a:avLst>
            <a:gd name="adj1" fmla="val 5984"/>
            <a:gd name="adj2" fmla="val 394124"/>
            <a:gd name="adj3" fmla="val 13313824"/>
            <a:gd name="adj4" fmla="val 10508221"/>
            <a:gd name="adj5" fmla="val 6981"/>
          </a:avLst>
        </a:prstGeom>
        <a:solidFill>
          <a:schemeClr val="accent3">
            <a:shade val="90000"/>
            <a:hueOff val="186893"/>
            <a:satOff val="-4005"/>
            <a:lumOff val="20541"/>
            <a:alphaOff val="0"/>
          </a:schemeClr>
        </a:solidFill>
        <a:ln>
          <a:noFill/>
        </a:ln>
        <a:effectLst/>
      </dsp:spPr>
      <dsp:style>
        <a:lnRef idx="0">
          <a:scrgbClr r="0" g="0" b="0"/>
        </a:lnRef>
        <a:fillRef idx="1">
          <a:scrgbClr r="0" g="0" b="0"/>
        </a:fillRef>
        <a:effectRef idx="0">
          <a:scrgbClr r="0" g="0" b="0"/>
        </a:effectRef>
        <a:fontRef idx="minor">
          <a:schemeClr val="lt1"/>
        </a:fontRef>
      </dsp:style>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3CAD030-FE9D-4F57-8798-2150B0D1DA2B}">
      <dsp:nvSpPr>
        <dsp:cNvPr id="0" name=""/>
        <dsp:cNvSpPr/>
      </dsp:nvSpPr>
      <dsp:spPr>
        <a:xfrm>
          <a:off x="2844800" y="1828800"/>
          <a:ext cx="2235200" cy="2235200"/>
        </a:xfrm>
        <a:prstGeom prst="gear9">
          <a:avLst/>
        </a:prstGeom>
        <a:solidFill>
          <a:schemeClr val="accent3">
            <a:shade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lvl="0" algn="ctr" defTabSz="800100">
            <a:lnSpc>
              <a:spcPct val="90000"/>
            </a:lnSpc>
            <a:spcBef>
              <a:spcPct val="0"/>
            </a:spcBef>
            <a:spcAft>
              <a:spcPct val="35000"/>
            </a:spcAft>
          </a:pPr>
          <a:r>
            <a:rPr lang="en-ZA" sz="1800" b="1" kern="1200" dirty="0" smtClean="0"/>
            <a:t>Improved student outcomes</a:t>
          </a:r>
          <a:endParaRPr lang="en-ZA" sz="1800" b="1" kern="1200" dirty="0"/>
        </a:p>
      </dsp:txBody>
      <dsp:txXfrm>
        <a:off x="3294175" y="2352385"/>
        <a:ext cx="1336450" cy="1148939"/>
      </dsp:txXfrm>
    </dsp:sp>
    <dsp:sp modelId="{96E397DD-3831-4311-AA2A-8D37C23BB4B1}">
      <dsp:nvSpPr>
        <dsp:cNvPr id="0" name=""/>
        <dsp:cNvSpPr/>
      </dsp:nvSpPr>
      <dsp:spPr>
        <a:xfrm>
          <a:off x="1544320" y="1300480"/>
          <a:ext cx="1625600" cy="1625600"/>
        </a:xfrm>
        <a:prstGeom prst="gear6">
          <a:avLst/>
        </a:prstGeom>
        <a:solidFill>
          <a:schemeClr val="accent3">
            <a:shade val="50000"/>
            <a:hueOff val="178371"/>
            <a:satOff val="-2846"/>
            <a:lumOff val="27405"/>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lvl="0" algn="ctr" defTabSz="577850">
            <a:lnSpc>
              <a:spcPct val="90000"/>
            </a:lnSpc>
            <a:spcBef>
              <a:spcPct val="0"/>
            </a:spcBef>
            <a:spcAft>
              <a:spcPct val="35000"/>
            </a:spcAft>
          </a:pPr>
          <a:r>
            <a:rPr lang="en-ZA" sz="1300" b="1" kern="1200" dirty="0" smtClean="0"/>
            <a:t>Increased resources  “on-the-ground”</a:t>
          </a:r>
          <a:endParaRPr lang="en-ZA" sz="1300" b="1" kern="1200" dirty="0"/>
        </a:p>
      </dsp:txBody>
      <dsp:txXfrm>
        <a:off x="1953570" y="1712203"/>
        <a:ext cx="807100" cy="802154"/>
      </dsp:txXfrm>
    </dsp:sp>
    <dsp:sp modelId="{D29168E7-E19D-4E9E-A69C-6F56DFBF595D}">
      <dsp:nvSpPr>
        <dsp:cNvPr id="0" name=""/>
        <dsp:cNvSpPr/>
      </dsp:nvSpPr>
      <dsp:spPr>
        <a:xfrm rot="20700000">
          <a:off x="2454821" y="178981"/>
          <a:ext cx="1592756" cy="1592756"/>
        </a:xfrm>
        <a:prstGeom prst="gear6">
          <a:avLst/>
        </a:prstGeom>
        <a:solidFill>
          <a:schemeClr val="accent3">
            <a:shade val="50000"/>
            <a:hueOff val="178371"/>
            <a:satOff val="-2846"/>
            <a:lumOff val="27405"/>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lvl="0" algn="ctr" defTabSz="577850">
            <a:lnSpc>
              <a:spcPct val="90000"/>
            </a:lnSpc>
            <a:spcBef>
              <a:spcPct val="0"/>
            </a:spcBef>
            <a:spcAft>
              <a:spcPct val="35000"/>
            </a:spcAft>
          </a:pPr>
          <a:r>
            <a:rPr lang="en-ZA" sz="1300" b="1" kern="1200" dirty="0" smtClean="0"/>
            <a:t>Increased allocation of resources</a:t>
          </a:r>
          <a:endParaRPr lang="en-ZA" sz="1300" b="1" kern="1200" dirty="0"/>
        </a:p>
      </dsp:txBody>
      <dsp:txXfrm rot="-20700000">
        <a:off x="2804160" y="528320"/>
        <a:ext cx="894080" cy="894080"/>
      </dsp:txXfrm>
    </dsp:sp>
    <dsp:sp modelId="{C6A1261D-6FC0-48C6-9F9A-2C4F0E2FAE67}">
      <dsp:nvSpPr>
        <dsp:cNvPr id="0" name=""/>
        <dsp:cNvSpPr/>
      </dsp:nvSpPr>
      <dsp:spPr>
        <a:xfrm>
          <a:off x="2671505" y="1492320"/>
          <a:ext cx="2861056" cy="2861056"/>
        </a:xfrm>
        <a:prstGeom prst="circularArrow">
          <a:avLst>
            <a:gd name="adj1" fmla="val 4687"/>
            <a:gd name="adj2" fmla="val 299029"/>
            <a:gd name="adj3" fmla="val 2513083"/>
            <a:gd name="adj4" fmla="val 15867933"/>
            <a:gd name="adj5" fmla="val 5469"/>
          </a:avLst>
        </a:prstGeom>
        <a:solidFill>
          <a:schemeClr val="accent3">
            <a:shade val="9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3324967B-A4CC-46DA-B14A-5D7260CA4A09}">
      <dsp:nvSpPr>
        <dsp:cNvPr id="0" name=""/>
        <dsp:cNvSpPr/>
      </dsp:nvSpPr>
      <dsp:spPr>
        <a:xfrm>
          <a:off x="1256429" y="941355"/>
          <a:ext cx="2078736" cy="2078736"/>
        </a:xfrm>
        <a:prstGeom prst="leftCircularArrow">
          <a:avLst>
            <a:gd name="adj1" fmla="val 6452"/>
            <a:gd name="adj2" fmla="val 429999"/>
            <a:gd name="adj3" fmla="val 10489124"/>
            <a:gd name="adj4" fmla="val 14837806"/>
            <a:gd name="adj5" fmla="val 7527"/>
          </a:avLst>
        </a:prstGeom>
        <a:solidFill>
          <a:schemeClr val="accent3">
            <a:shade val="90000"/>
            <a:hueOff val="186893"/>
            <a:satOff val="-4005"/>
            <a:lumOff val="20541"/>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EE679490-3F08-4A0C-BF13-28FE2E12A8BB}">
      <dsp:nvSpPr>
        <dsp:cNvPr id="0" name=""/>
        <dsp:cNvSpPr/>
      </dsp:nvSpPr>
      <dsp:spPr>
        <a:xfrm>
          <a:off x="2086400" y="-169332"/>
          <a:ext cx="2241296" cy="2241296"/>
        </a:xfrm>
        <a:prstGeom prst="circularArrow">
          <a:avLst>
            <a:gd name="adj1" fmla="val 5984"/>
            <a:gd name="adj2" fmla="val 394124"/>
            <a:gd name="adj3" fmla="val 13313824"/>
            <a:gd name="adj4" fmla="val 10508221"/>
            <a:gd name="adj5" fmla="val 6981"/>
          </a:avLst>
        </a:prstGeom>
        <a:solidFill>
          <a:schemeClr val="accent3">
            <a:shade val="90000"/>
            <a:hueOff val="186893"/>
            <a:satOff val="-4005"/>
            <a:lumOff val="20541"/>
            <a:alphaOff val="0"/>
          </a:schemeClr>
        </a:solidFill>
        <a:ln>
          <a:noFill/>
        </a:ln>
        <a:effectLst/>
      </dsp:spPr>
      <dsp:style>
        <a:lnRef idx="0">
          <a:scrgbClr r="0" g="0" b="0"/>
        </a:lnRef>
        <a:fillRef idx="1">
          <a:scrgbClr r="0" g="0" b="0"/>
        </a:fillRef>
        <a:effectRef idx="0">
          <a:scrgbClr r="0" g="0" b="0"/>
        </a:effectRef>
        <a:fontRef idx="minor">
          <a:schemeClr val="lt1"/>
        </a:fontRef>
      </dsp:style>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pyramid1">
  <dgm:title val=""/>
  <dgm:desc val=""/>
  <dgm:catLst>
    <dgm:cat type="pyramid" pri="1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pyra">
          <dgm:param type="linDir" val="fromB"/>
          <dgm:param type="txDir" val="fromT"/>
          <dgm:param type="pyraAcctPos" val="aft"/>
          <dgm:param type="pyraAcctTxMar" val="step"/>
          <dgm:param type="pyraAcctBkgdNode" val="acctBkgd"/>
          <dgm:param type="pyraAcctTxNode" val="acctTx"/>
          <dgm:param type="pyraLvlNode" val="level"/>
        </dgm:alg>
      </dgm:if>
      <dgm:else name="Name3">
        <dgm:alg type="pyra">
          <dgm:param type="linDir" val="fromB"/>
          <dgm:param type="txDir" val="fromT"/>
          <dgm:param type="pyraAcctPos" val="bef"/>
          <dgm:param type="pyraAcctTxMar" val="step"/>
          <dgm:param type="pyraAcctBkgdNode" val="acctBkgd"/>
          <dgm:param type="pyraAcctTxNode" val="acctTx"/>
          <dgm:param type="pyraLvlNode" val="level"/>
        </dgm:alg>
      </dgm:else>
    </dgm:choose>
    <dgm:shape xmlns:r="http://schemas.openxmlformats.org/officeDocument/2006/relationships" r:blip="">
      <dgm:adjLst/>
    </dgm:shape>
    <dgm:presOf/>
    <dgm:choose name="Name4">
      <dgm:if name="Name5" axis="root des" ptType="all node" func="maxDepth" op="gte" val="2">
        <dgm:constrLst>
          <dgm:constr type="primFontSz" for="des" forName="levelTx" op="equ"/>
          <dgm:constr type="secFontSz" for="des" forName="acctTx" op="equ"/>
          <dgm:constr type="pyraAcctRatio" val="0.32"/>
        </dgm:constrLst>
      </dgm:if>
      <dgm:else name="Name6">
        <dgm:constrLst>
          <dgm:constr type="primFontSz" for="des" forName="levelTx" op="equ"/>
          <dgm:constr type="secFontSz" for="des" forName="acctTx" op="equ"/>
          <dgm:constr type="pyraAcctRatio"/>
        </dgm:constrLst>
      </dgm:else>
    </dgm:choose>
    <dgm:ruleLst/>
    <dgm:forEach name="Name7" axis="ch" ptType="node">
      <dgm:layoutNode name="Name8">
        <dgm:alg type="composite">
          <dgm:param type="horzAlign" val="none"/>
        </dgm:alg>
        <dgm:shape xmlns:r="http://schemas.openxmlformats.org/officeDocument/2006/relationships" r:blip="">
          <dgm:adjLst/>
        </dgm:shape>
        <dgm:presOf/>
        <dgm:choose name="Name9">
          <dgm:if name="Name10" axis="self" ptType="node" func="pos" op="equ" val="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dgm:constr type="h" for="ch" forName="levelTx" refType="h" refFor="ch" refForName="level"/>
            </dgm:constrLst>
          </dgm:if>
          <dgm:else name="Name1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fact="0.65"/>
              <dgm:constr type="h" for="ch" forName="levelTx" refType="h" refFor="ch" refForName="level"/>
            </dgm:constrLst>
          </dgm:else>
        </dgm:choose>
        <dgm:ruleLst/>
        <dgm:choose name="Name12">
          <dgm:if name="Name13" axis="ch" ptType="node" func="cnt" op="gte" val="1">
            <dgm:layoutNode name="acctBkgd" styleLbl="alignAcc1">
              <dgm:alg type="sp"/>
              <dgm:shape xmlns:r="http://schemas.openxmlformats.org/officeDocument/2006/relationships" type="nonIsoscelesTrapezoid" r:blip="">
                <dgm:adjLst/>
              </dgm:shape>
              <dgm:presOf axis="des" ptType="node"/>
              <dgm:constrLst/>
              <dgm:ruleLst/>
            </dgm:layoutNode>
            <dgm:layoutNode name="acctTx" styleLbl="alignAcc1">
              <dgm:varLst>
                <dgm:bulletEnabled val="1"/>
              </dgm:varLst>
              <dgm:alg type="tx">
                <dgm:param type="stBulletLvl" val="1"/>
                <dgm:param type="txAnchorVertCh" val="mid"/>
              </dgm:alg>
              <dgm:shape xmlns:r="http://schemas.openxmlformats.org/officeDocument/2006/relationships" type="nonIsoscelesTrapezoid" r:blip="" hideGeom="1">
                <dgm:adjLst/>
              </dgm:shape>
              <dgm:presOf axis="des" ptType="node"/>
              <dgm:constrLst>
                <dgm:constr type="secFontSz" val="65"/>
                <dgm:constr type="primFontSz" refType="secFontSz"/>
                <dgm:constr type="tMarg" refType="secFontSz" fact="0.3"/>
                <dgm:constr type="bMarg" refType="secFontSz" fact="0.3"/>
                <dgm:constr type="lMarg" refType="secFontSz" fact="0.3"/>
                <dgm:constr type="rMarg" refType="secFontSz" fact="0.3"/>
              </dgm:constrLst>
              <dgm:ruleLst>
                <dgm:rule type="secFontSz" val="5" fact="NaN" max="NaN"/>
              </dgm:ruleLst>
            </dgm:layoutNode>
          </dgm:if>
          <dgm:else name="Name14"/>
        </dgm:choose>
        <dgm:layoutNode name="level">
          <dgm:varLst>
            <dgm:chMax val="1"/>
            <dgm:bulletEnabled val="1"/>
          </dgm:varLst>
          <dgm:alg type="sp"/>
          <dgm:shape xmlns:r="http://schemas.openxmlformats.org/officeDocument/2006/relationships" type="trapezoid" r:blip="">
            <dgm:adjLst/>
          </dgm:shape>
          <dgm:presOf axis="self"/>
          <dgm:constrLst>
            <dgm:constr type="h" val="500"/>
            <dgm:constr type="w" val="1"/>
          </dgm:constrLst>
          <dgm:ruleLst/>
        </dgm:layoutNode>
        <dgm:layoutNode name="levelTx" styleLbl="revTx">
          <dgm:varLst>
            <dgm:chMax val="1"/>
            <dgm:bulletEnabled val="1"/>
          </dgm:varLst>
          <dgm:alg type="tx"/>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gear1">
  <dgm:title val=""/>
  <dgm:desc val=""/>
  <dgm:catLst>
    <dgm:cat type="relationship" pri="3000"/>
    <dgm:cat type="process" pri="28000"/>
    <dgm:cat type="cycle" pri="1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useDef="1">
    <dgm:dataModel>
      <dgm:ptLst/>
      <dgm:bg/>
      <dgm:whole/>
    </dgm:dataModel>
  </dgm:clrData>
  <dgm:layoutNode name="composite">
    <dgm:varLst>
      <dgm:chMax val="3"/>
      <dgm:animLvl val="lvl"/>
      <dgm:resizeHandles val="exact"/>
    </dgm:varLst>
    <dgm:alg type="composite">
      <dgm:param type="ar" val="1"/>
    </dgm:alg>
    <dgm:shape xmlns:r="http://schemas.openxmlformats.org/officeDocument/2006/relationships" r:blip="">
      <dgm:adjLst/>
    </dgm:shape>
    <dgm:presOf/>
    <dgm:choose name="Name0">
      <dgm:if name="Name1" axis="ch" ptType="node" func="cnt" op="lte" val="1">
        <dgm:constrLst>
          <dgm:constr type="primFontSz" for="ch" ptType="node" op="equ" val="65"/>
          <dgm:constr type="w" for="ch" forName="gear1" refType="w" fact="0.55"/>
          <dgm:constr type="h" for="ch" forName="gear1" refType="w" fact="0.55"/>
          <dgm:constr type="l" for="ch" forName="gear1" refType="w" fact="0.05"/>
          <dgm:constr type="t" for="ch" forName="gear1" refType="w" fact="0.05"/>
          <dgm:constr type="w" for="ch" forName="gear1srcNode" val="1"/>
          <dgm:constr type="h" for="ch" forName="gear1srcNode" val="1"/>
          <dgm:constr type="l" for="ch" forName="gear1srcNode" refType="w" fact="0.32"/>
          <dgm:constr type="t" for="ch" forName="gear1srcNode"/>
          <dgm:constr type="w" for="ch" forName="gear1dstNode" val="1"/>
          <dgm:constr type="h" for="ch" forName="gear1dstNode" val="1"/>
          <dgm:constr type="r" for="ch" forName="gear1dstNode" refType="w" fact="0.58"/>
          <dgm:constr type="t" for="ch" forName="gear1dstNode" refType="h" fact="0.5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dgm:constr type="b" for="ch" forName="gear1ch" refType="h" fact="0.6"/>
        </dgm:constrLst>
      </dgm:if>
      <dgm:if name="Name2" axis="ch" ptType="node" func="cnt" op="equ" val="2">
        <dgm:constrLst>
          <dgm:constr type="primFontSz" for="ch" ptType="node" op="equ" val="65"/>
          <dgm:constr type="w" for="ch" forName="gear1" refType="w" fact="0.55"/>
          <dgm:constr type="h" for="ch" forName="gear1" refType="w" fact="0.55"/>
          <dgm:constr type="l" for="ch" forName="gear1" refType="w" fact="0.45"/>
          <dgm:constr type="t" for="ch" forName="gear1" refType="w" fact="0.25"/>
          <dgm:constr type="w" for="ch" forName="gear1srcNode" val="1"/>
          <dgm:constr type="h" for="ch" forName="gear1srcNode" val="1"/>
          <dgm:constr type="l" for="ch" forName="gear1srcNode" refType="w" fact="0.72"/>
          <dgm:constr type="t" for="ch" forName="gear1srcNode" refType="w" fact="0.2"/>
          <dgm:constr type="w" for="ch" forName="gear1dstNode" val="1"/>
          <dgm:constr type="h" for="ch" forName="gear1dstNode" val="1"/>
          <dgm:constr type="r" for="ch" forName="gear1dstNode" refType="w" fact="0.98"/>
          <dgm:constr type="t" for="ch" forName="gear1dstNode" refType="h" fact="0.7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w" fact="0.8"/>
          <dgm:constr type="w" for="ch" forName="gear2" refType="w" fact="0.4"/>
          <dgm:constr type="h" for="ch" forName="gear2" refType="w" fact="0.4"/>
          <dgm:constr type="l" for="ch" forName="gear2" refType="w" fact="0.13"/>
          <dgm:constr type="t" for="ch" forName="gear2" refType="w" fact="0.12"/>
          <dgm:constr type="w" for="ch" forName="gear2srcNode" val="1"/>
          <dgm:constr type="h" for="ch" forName="gear2srcNode" val="1"/>
          <dgm:constr type="l" for="ch" forName="gear2srcNode" refType="w" fact="0.23"/>
          <dgm:constr type="t" for="ch" forName="gear2srcNode" refType="w" fact="0.08"/>
          <dgm:constr type="w" for="ch" forName="gear2dstNode" val="1"/>
          <dgm:constr type="h" for="ch" forName="gear2dstNode" val="1"/>
          <dgm:constr type="l" for="ch" forName="gear2dstNode" refType="w" fact="0.1"/>
          <dgm:constr type="t" for="ch" forName="gear2dstNode" refType="h" fact="0.3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refType="w" fact="0.34"/>
          <dgm:constr type="t" for="ch" forName="gear2ch" refType="w" fact="0.04"/>
        </dgm:constrLst>
      </dgm:if>
      <dgm:else name="Name3">
        <dgm:constrLst>
          <dgm:constr type="primFontSz" for="ch" ptType="node" op="equ" val="65"/>
          <dgm:constr type="w" for="ch" forName="gear1" refType="w" fact="0.55"/>
          <dgm:constr type="h" for="ch" forName="gear1" refType="w" fact="0.55"/>
          <dgm:constr type="l" for="ch" forName="gear1" refType="w" fact="0.45"/>
          <dgm:constr type="t" for="ch" forName="gear1" refType="w" fact="0.45"/>
          <dgm:constr type="w" for="ch" forName="gear1srcNode" val="1"/>
          <dgm:constr type="h" for="ch" forName="gear1srcNode" val="1"/>
          <dgm:constr type="l" for="ch" forName="gear1srcNode" refType="w" fact="0.72"/>
          <dgm:constr type="t" for="ch" forName="gear1srcNode" refType="w" fact="0.4"/>
          <dgm:constr type="w" for="ch" forName="gear1dstNode" val="1"/>
          <dgm:constr type="h" for="ch" forName="gear1dstNode" val="1"/>
          <dgm:constr type="r" for="ch" forName="gear1dstNode" refType="w" fact="0.98"/>
          <dgm:constr type="t" for="ch" forName="gear1dstNode" refType="h" fact="0.95"/>
          <dgm:constr type="diam" for="des" forName="connector1" refType="w" refFor="ch" refForName="gear1" op="equ" fact="1.15"/>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h"/>
          <dgm:constr type="w" for="ch" forName="gear2" refType="w" fact="0.4"/>
          <dgm:constr type="h" for="ch" forName="gear2" refType="w" fact="0.4"/>
          <dgm:constr type="l" for="ch" forName="gear2" refType="w" fact="0.13"/>
          <dgm:constr type="t" for="ch" forName="gear2" refType="w" fact="0.32"/>
          <dgm:constr type="w" for="ch" forName="gear2srcNode" val="1"/>
          <dgm:constr type="h" for="ch" forName="gear2srcNode" val="1"/>
          <dgm:constr type="l" for="ch" forName="gear2srcNode" refType="w" fact="0.23"/>
          <dgm:constr type="t" for="ch" forName="gear2srcNode" refType="w" fact="0.28"/>
          <dgm:constr type="w" for="ch" forName="gear2dstNode" val="1"/>
          <dgm:constr type="h" for="ch" forName="gear2dstNode" val="1"/>
          <dgm:constr type="l" for="ch" forName="gear2dstNode" refType="w" fact="0.1"/>
          <dgm:constr type="t" for="ch" forName="gear2dstNode" refType="h" fact="0.5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dgm:constr type="t" for="ch" forName="gear2ch" refType="w" fact="0.58"/>
          <dgm:constr type="w" for="ch" forName="gear3" refType="w" fact="0.48"/>
          <dgm:constr type="h" for="ch" forName="gear3" refType="w" fact="0.48"/>
          <dgm:constr type="l" for="ch" forName="gear3" refType="w" fact="0.31"/>
          <dgm:constr type="t" for="ch" forName="gear3"/>
          <dgm:constr type="w" for="ch" forName="gear3tx" refType="w" fact="0.22"/>
          <dgm:constr type="h" for="ch" forName="gear3tx" refType="w" fact="0.22"/>
          <dgm:constr type="ctrX" for="ch" forName="gear3tx" refType="ctrX" refFor="ch" refForName="gear3"/>
          <dgm:constr type="ctrY" for="ch" forName="gear3tx" refType="ctrY" refFor="ch" refForName="gear3"/>
          <dgm:constr type="w" for="ch" forName="gear3srcNode" val="1"/>
          <dgm:constr type="h" for="ch" forName="gear3srcNode" val="1"/>
          <dgm:constr type="l" for="ch" forName="gear3srcNode" refType="w" fact="0.3"/>
          <dgm:constr type="t" for="ch" forName="gear3srcNode" refType="w" fact="0.25"/>
          <dgm:constr type="w" for="ch" forName="gear3dstNode" val="1"/>
          <dgm:constr type="h" for="ch" forName="gear3dstNode" val="1"/>
          <dgm:constr type="l" for="ch" forName="gear3dstNode" refType="w" fact="0.38"/>
          <dgm:constr type="t" for="ch" forName="gear3dstNode" refType="h" fact="0.05"/>
          <dgm:constr type="diam" for="des" forName="connector3" refType="w" refFor="ch" refForName="gear3" op="equ"/>
          <dgm:constr type="h" for="des" forName="connector3" refType="w" refFor="ch" refForName="gear1" op="equ" fact="0.1"/>
          <dgm:constr type="w" for="ch" forName="gear3ch" refType="w" fact="0.35"/>
          <dgm:constr type="h" for="ch" forName="gear3ch" refType="w" refFor="ch" refForName="gear3ch" fact="0.6"/>
          <dgm:constr type="l" for="ch" forName="gear3ch" refType="w" fact="0.65"/>
          <dgm:constr type="t" for="ch" forName="gear3ch" refType="h" fact="0.13"/>
        </dgm:constrLst>
      </dgm:else>
    </dgm:choose>
    <dgm:ruleLst/>
    <dgm:forEach name="Name4" axis="ch" ptType="node" cnt="1">
      <dgm:layoutNode name="gear1" styleLbl="node1">
        <dgm:varLst>
          <dgm:chMax val="1"/>
          <dgm:bulletEnabled val="1"/>
        </dgm:varLst>
        <dgm:alg type="tx">
          <dgm:param type="txAnchorVertCh" val="mid"/>
        </dgm:alg>
        <dgm:shape xmlns:r="http://schemas.openxmlformats.org/officeDocument/2006/relationships" type="gear9"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1srcNode">
        <dgm:alg type="sp"/>
        <dgm:shape xmlns:r="http://schemas.openxmlformats.org/officeDocument/2006/relationships" type="rect" r:blip="" hideGeom="1">
          <dgm:adjLst/>
        </dgm:shape>
        <dgm:presOf axis="self"/>
        <dgm:constrLst/>
        <dgm:ruleLst/>
      </dgm:layoutNode>
      <dgm:layoutNode name="gear1dstNode">
        <dgm:alg type="sp"/>
        <dgm:shape xmlns:r="http://schemas.openxmlformats.org/officeDocument/2006/relationships" type="rect" r:blip="" hideGeom="1">
          <dgm:adjLst/>
        </dgm:shape>
        <dgm:presOf axis="self"/>
        <dgm:constrLst/>
        <dgm:ruleLst/>
      </dgm:layoutNode>
      <dgm:choose name="Name5">
        <dgm:if name="Name6" axis="ch" ptType="node" func="cnt" op="gte" val="1">
          <dgm:layoutNode name="gear1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7"/>
      </dgm:choose>
    </dgm:forEach>
    <dgm:forEach name="Name8" axis="ch" ptType="node" st="2" cnt="1">
      <dgm:layoutNode name="gear2" styleLbl="node1">
        <dgm:varLst>
          <dgm:chMax val="1"/>
          <dgm:bulletEnabled val="1"/>
        </dgm:varLst>
        <dgm:alg type="tx">
          <dgm:param type="txAnchorVertCh" val="mid"/>
        </dgm:alg>
        <dgm:shape xmlns:r="http://schemas.openxmlformats.org/officeDocument/2006/relationships" type="gear6"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2srcNode">
        <dgm:alg type="sp"/>
        <dgm:shape xmlns:r="http://schemas.openxmlformats.org/officeDocument/2006/relationships" type="rect" r:blip="" hideGeom="1">
          <dgm:adjLst/>
        </dgm:shape>
        <dgm:presOf axis="self"/>
        <dgm:constrLst/>
        <dgm:ruleLst/>
      </dgm:layoutNode>
      <dgm:layoutNode name="gear2dstNode">
        <dgm:alg type="sp"/>
        <dgm:shape xmlns:r="http://schemas.openxmlformats.org/officeDocument/2006/relationships" type="rect" r:blip="" hideGeom="1">
          <dgm:adjLst/>
        </dgm:shape>
        <dgm:presOf axis="self"/>
        <dgm:constrLst/>
        <dgm:ruleLst/>
      </dgm:layoutNode>
      <dgm:choose name="Name9">
        <dgm:if name="Name10" axis="ch" ptType="node" func="cnt" op="gte" val="1">
          <dgm:layoutNode name="gear2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1"/>
      </dgm:choose>
    </dgm:forEach>
    <dgm:forEach name="Name12" axis="ch" ptType="node" st="3" cnt="1">
      <dgm:layoutNode name="gear3" styleLbl="node1">
        <dgm:alg type="sp"/>
        <dgm:shape xmlns:r="http://schemas.openxmlformats.org/officeDocument/2006/relationships" rot="-15" type="gear6" r:blip="">
          <dgm:adjLst/>
        </dgm:shape>
        <dgm:presOf axis="self"/>
        <dgm:constrLst/>
        <dgm:ruleLst/>
      </dgm:layoutNode>
      <dgm:layoutNode name="gear3tx" styleLbl="node1">
        <dgm:varLst>
          <dgm:chMax val="1"/>
          <dgm:bulletEnabled val="1"/>
        </dgm:varLst>
        <dgm:alg type="tx">
          <dgm:param type="txAnchorVertCh" val="mid"/>
        </dgm:alg>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3srcNode">
        <dgm:alg type="sp"/>
        <dgm:shape xmlns:r="http://schemas.openxmlformats.org/officeDocument/2006/relationships" type="rect" r:blip="" hideGeom="1">
          <dgm:adjLst/>
        </dgm:shape>
        <dgm:presOf axis="self"/>
        <dgm:constrLst/>
        <dgm:ruleLst/>
      </dgm:layoutNode>
      <dgm:layoutNode name="gear3dstNode">
        <dgm:alg type="sp"/>
        <dgm:shape xmlns:r="http://schemas.openxmlformats.org/officeDocument/2006/relationships" type="rect" r:blip="" hideGeom="1">
          <dgm:adjLst/>
        </dgm:shape>
        <dgm:presOf axis="self"/>
        <dgm:constrLst/>
        <dgm:ruleLst/>
      </dgm:layoutNode>
      <dgm:choose name="Name13">
        <dgm:if name="Name14" axis="ch" ptType="node" func="cnt" op="gte" val="1">
          <dgm:layoutNode name="gear3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5"/>
      </dgm:choose>
    </dgm:forEach>
    <dgm:forEach name="Name16" axis="ch" ptType="sibTrans" hideLastTrans="0" cnt="1">
      <dgm:layoutNode name="connector1" styleLbl="sibTrans2D1">
        <dgm:alg type="conn">
          <dgm:param type="connRout" val="curve"/>
          <dgm:param type="srcNode" val="gear1srcNode"/>
          <dgm:param type="dstNode" val="gear1dstNode"/>
          <dgm:param type="begPts" val="midR"/>
          <dgm:param type="endPts" val="tCtr"/>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7" axis="ch" ptType="sibTrans" hideLastTrans="0" st="2" cnt="1">
      <dgm:layoutNode name="connector2" styleLbl="sibTrans2D1">
        <dgm:alg type="conn">
          <dgm:param type="connRout" val="curve"/>
          <dgm:param type="srcNode" val="gear2srcNode"/>
          <dgm:param type="dstNode" val="gear2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8" axis="ch" ptType="sibTrans" hideLastTrans="0" st="3" cnt="1">
      <dgm:layoutNode name="connector3" styleLbl="sibTrans2D1">
        <dgm:alg type="conn">
          <dgm:param type="connRout" val="curve"/>
          <dgm:param type="srcNode" val="gear3srcNode"/>
          <dgm:param type="dstNode" val="gear3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layoutNode>
</dgm:layoutDef>
</file>

<file path=ppt/diagrams/layout3.xml><?xml version="1.0" encoding="utf-8"?>
<dgm:layoutDef xmlns:dgm="http://schemas.openxmlformats.org/drawingml/2006/diagram" xmlns:a="http://schemas.openxmlformats.org/drawingml/2006/main" uniqueId="urn:microsoft.com/office/officeart/2005/8/layout/gear1">
  <dgm:title val=""/>
  <dgm:desc val=""/>
  <dgm:catLst>
    <dgm:cat type="relationship" pri="3000"/>
    <dgm:cat type="process" pri="28000"/>
    <dgm:cat type="cycle" pri="1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useDef="1">
    <dgm:dataModel>
      <dgm:ptLst/>
      <dgm:bg/>
      <dgm:whole/>
    </dgm:dataModel>
  </dgm:clrData>
  <dgm:layoutNode name="composite">
    <dgm:varLst>
      <dgm:chMax val="3"/>
      <dgm:animLvl val="lvl"/>
      <dgm:resizeHandles val="exact"/>
    </dgm:varLst>
    <dgm:alg type="composite">
      <dgm:param type="ar" val="1"/>
    </dgm:alg>
    <dgm:shape xmlns:r="http://schemas.openxmlformats.org/officeDocument/2006/relationships" r:blip="">
      <dgm:adjLst/>
    </dgm:shape>
    <dgm:presOf/>
    <dgm:choose name="Name0">
      <dgm:if name="Name1" axis="ch" ptType="node" func="cnt" op="lte" val="1">
        <dgm:constrLst>
          <dgm:constr type="primFontSz" for="ch" ptType="node" op="equ" val="65"/>
          <dgm:constr type="w" for="ch" forName="gear1" refType="w" fact="0.55"/>
          <dgm:constr type="h" for="ch" forName="gear1" refType="w" fact="0.55"/>
          <dgm:constr type="l" for="ch" forName="gear1" refType="w" fact="0.05"/>
          <dgm:constr type="t" for="ch" forName="gear1" refType="w" fact="0.05"/>
          <dgm:constr type="w" for="ch" forName="gear1srcNode" val="1"/>
          <dgm:constr type="h" for="ch" forName="gear1srcNode" val="1"/>
          <dgm:constr type="l" for="ch" forName="gear1srcNode" refType="w" fact="0.32"/>
          <dgm:constr type="t" for="ch" forName="gear1srcNode"/>
          <dgm:constr type="w" for="ch" forName="gear1dstNode" val="1"/>
          <dgm:constr type="h" for="ch" forName="gear1dstNode" val="1"/>
          <dgm:constr type="r" for="ch" forName="gear1dstNode" refType="w" fact="0.58"/>
          <dgm:constr type="t" for="ch" forName="gear1dstNode" refType="h" fact="0.5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dgm:constr type="b" for="ch" forName="gear1ch" refType="h" fact="0.6"/>
        </dgm:constrLst>
      </dgm:if>
      <dgm:if name="Name2" axis="ch" ptType="node" func="cnt" op="equ" val="2">
        <dgm:constrLst>
          <dgm:constr type="primFontSz" for="ch" ptType="node" op="equ" val="65"/>
          <dgm:constr type="w" for="ch" forName="gear1" refType="w" fact="0.55"/>
          <dgm:constr type="h" for="ch" forName="gear1" refType="w" fact="0.55"/>
          <dgm:constr type="l" for="ch" forName="gear1" refType="w" fact="0.45"/>
          <dgm:constr type="t" for="ch" forName="gear1" refType="w" fact="0.25"/>
          <dgm:constr type="w" for="ch" forName="gear1srcNode" val="1"/>
          <dgm:constr type="h" for="ch" forName="gear1srcNode" val="1"/>
          <dgm:constr type="l" for="ch" forName="gear1srcNode" refType="w" fact="0.72"/>
          <dgm:constr type="t" for="ch" forName="gear1srcNode" refType="w" fact="0.2"/>
          <dgm:constr type="w" for="ch" forName="gear1dstNode" val="1"/>
          <dgm:constr type="h" for="ch" forName="gear1dstNode" val="1"/>
          <dgm:constr type="r" for="ch" forName="gear1dstNode" refType="w" fact="0.98"/>
          <dgm:constr type="t" for="ch" forName="gear1dstNode" refType="h" fact="0.7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w" fact="0.8"/>
          <dgm:constr type="w" for="ch" forName="gear2" refType="w" fact="0.4"/>
          <dgm:constr type="h" for="ch" forName="gear2" refType="w" fact="0.4"/>
          <dgm:constr type="l" for="ch" forName="gear2" refType="w" fact="0.13"/>
          <dgm:constr type="t" for="ch" forName="gear2" refType="w" fact="0.12"/>
          <dgm:constr type="w" for="ch" forName="gear2srcNode" val="1"/>
          <dgm:constr type="h" for="ch" forName="gear2srcNode" val="1"/>
          <dgm:constr type="l" for="ch" forName="gear2srcNode" refType="w" fact="0.23"/>
          <dgm:constr type="t" for="ch" forName="gear2srcNode" refType="w" fact="0.08"/>
          <dgm:constr type="w" for="ch" forName="gear2dstNode" val="1"/>
          <dgm:constr type="h" for="ch" forName="gear2dstNode" val="1"/>
          <dgm:constr type="l" for="ch" forName="gear2dstNode" refType="w" fact="0.1"/>
          <dgm:constr type="t" for="ch" forName="gear2dstNode" refType="h" fact="0.3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refType="w" fact="0.34"/>
          <dgm:constr type="t" for="ch" forName="gear2ch" refType="w" fact="0.04"/>
        </dgm:constrLst>
      </dgm:if>
      <dgm:else name="Name3">
        <dgm:constrLst>
          <dgm:constr type="primFontSz" for="ch" ptType="node" op="equ" val="65"/>
          <dgm:constr type="w" for="ch" forName="gear1" refType="w" fact="0.55"/>
          <dgm:constr type="h" for="ch" forName="gear1" refType="w" fact="0.55"/>
          <dgm:constr type="l" for="ch" forName="gear1" refType="w" fact="0.45"/>
          <dgm:constr type="t" for="ch" forName="gear1" refType="w" fact="0.45"/>
          <dgm:constr type="w" for="ch" forName="gear1srcNode" val="1"/>
          <dgm:constr type="h" for="ch" forName="gear1srcNode" val="1"/>
          <dgm:constr type="l" for="ch" forName="gear1srcNode" refType="w" fact="0.72"/>
          <dgm:constr type="t" for="ch" forName="gear1srcNode" refType="w" fact="0.4"/>
          <dgm:constr type="w" for="ch" forName="gear1dstNode" val="1"/>
          <dgm:constr type="h" for="ch" forName="gear1dstNode" val="1"/>
          <dgm:constr type="r" for="ch" forName="gear1dstNode" refType="w" fact="0.98"/>
          <dgm:constr type="t" for="ch" forName="gear1dstNode" refType="h" fact="0.95"/>
          <dgm:constr type="diam" for="des" forName="connector1" refType="w" refFor="ch" refForName="gear1" op="equ" fact="1.15"/>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h"/>
          <dgm:constr type="w" for="ch" forName="gear2" refType="w" fact="0.4"/>
          <dgm:constr type="h" for="ch" forName="gear2" refType="w" fact="0.4"/>
          <dgm:constr type="l" for="ch" forName="gear2" refType="w" fact="0.13"/>
          <dgm:constr type="t" for="ch" forName="gear2" refType="w" fact="0.32"/>
          <dgm:constr type="w" for="ch" forName="gear2srcNode" val="1"/>
          <dgm:constr type="h" for="ch" forName="gear2srcNode" val="1"/>
          <dgm:constr type="l" for="ch" forName="gear2srcNode" refType="w" fact="0.23"/>
          <dgm:constr type="t" for="ch" forName="gear2srcNode" refType="w" fact="0.28"/>
          <dgm:constr type="w" for="ch" forName="gear2dstNode" val="1"/>
          <dgm:constr type="h" for="ch" forName="gear2dstNode" val="1"/>
          <dgm:constr type="l" for="ch" forName="gear2dstNode" refType="w" fact="0.1"/>
          <dgm:constr type="t" for="ch" forName="gear2dstNode" refType="h" fact="0.5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dgm:constr type="t" for="ch" forName="gear2ch" refType="w" fact="0.58"/>
          <dgm:constr type="w" for="ch" forName="gear3" refType="w" fact="0.48"/>
          <dgm:constr type="h" for="ch" forName="gear3" refType="w" fact="0.48"/>
          <dgm:constr type="l" for="ch" forName="gear3" refType="w" fact="0.31"/>
          <dgm:constr type="t" for="ch" forName="gear3"/>
          <dgm:constr type="w" for="ch" forName="gear3tx" refType="w" fact="0.22"/>
          <dgm:constr type="h" for="ch" forName="gear3tx" refType="w" fact="0.22"/>
          <dgm:constr type="ctrX" for="ch" forName="gear3tx" refType="ctrX" refFor="ch" refForName="gear3"/>
          <dgm:constr type="ctrY" for="ch" forName="gear3tx" refType="ctrY" refFor="ch" refForName="gear3"/>
          <dgm:constr type="w" for="ch" forName="gear3srcNode" val="1"/>
          <dgm:constr type="h" for="ch" forName="gear3srcNode" val="1"/>
          <dgm:constr type="l" for="ch" forName="gear3srcNode" refType="w" fact="0.3"/>
          <dgm:constr type="t" for="ch" forName="gear3srcNode" refType="w" fact="0.25"/>
          <dgm:constr type="w" for="ch" forName="gear3dstNode" val="1"/>
          <dgm:constr type="h" for="ch" forName="gear3dstNode" val="1"/>
          <dgm:constr type="l" for="ch" forName="gear3dstNode" refType="w" fact="0.38"/>
          <dgm:constr type="t" for="ch" forName="gear3dstNode" refType="h" fact="0.05"/>
          <dgm:constr type="diam" for="des" forName="connector3" refType="w" refFor="ch" refForName="gear3" op="equ"/>
          <dgm:constr type="h" for="des" forName="connector3" refType="w" refFor="ch" refForName="gear1" op="equ" fact="0.1"/>
          <dgm:constr type="w" for="ch" forName="gear3ch" refType="w" fact="0.35"/>
          <dgm:constr type="h" for="ch" forName="gear3ch" refType="w" refFor="ch" refForName="gear3ch" fact="0.6"/>
          <dgm:constr type="l" for="ch" forName="gear3ch" refType="w" fact="0.65"/>
          <dgm:constr type="t" for="ch" forName="gear3ch" refType="h" fact="0.13"/>
        </dgm:constrLst>
      </dgm:else>
    </dgm:choose>
    <dgm:ruleLst/>
    <dgm:forEach name="Name4" axis="ch" ptType="node" cnt="1">
      <dgm:layoutNode name="gear1" styleLbl="node1">
        <dgm:varLst>
          <dgm:chMax val="1"/>
          <dgm:bulletEnabled val="1"/>
        </dgm:varLst>
        <dgm:alg type="tx">
          <dgm:param type="txAnchorVertCh" val="mid"/>
        </dgm:alg>
        <dgm:shape xmlns:r="http://schemas.openxmlformats.org/officeDocument/2006/relationships" type="gear9"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1srcNode">
        <dgm:alg type="sp"/>
        <dgm:shape xmlns:r="http://schemas.openxmlformats.org/officeDocument/2006/relationships" type="rect" r:blip="" hideGeom="1">
          <dgm:adjLst/>
        </dgm:shape>
        <dgm:presOf axis="self"/>
        <dgm:constrLst/>
        <dgm:ruleLst/>
      </dgm:layoutNode>
      <dgm:layoutNode name="gear1dstNode">
        <dgm:alg type="sp"/>
        <dgm:shape xmlns:r="http://schemas.openxmlformats.org/officeDocument/2006/relationships" type="rect" r:blip="" hideGeom="1">
          <dgm:adjLst/>
        </dgm:shape>
        <dgm:presOf axis="self"/>
        <dgm:constrLst/>
        <dgm:ruleLst/>
      </dgm:layoutNode>
      <dgm:choose name="Name5">
        <dgm:if name="Name6" axis="ch" ptType="node" func="cnt" op="gte" val="1">
          <dgm:layoutNode name="gear1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7"/>
      </dgm:choose>
    </dgm:forEach>
    <dgm:forEach name="Name8" axis="ch" ptType="node" st="2" cnt="1">
      <dgm:layoutNode name="gear2" styleLbl="node1">
        <dgm:varLst>
          <dgm:chMax val="1"/>
          <dgm:bulletEnabled val="1"/>
        </dgm:varLst>
        <dgm:alg type="tx">
          <dgm:param type="txAnchorVertCh" val="mid"/>
        </dgm:alg>
        <dgm:shape xmlns:r="http://schemas.openxmlformats.org/officeDocument/2006/relationships" type="gear6"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2srcNode">
        <dgm:alg type="sp"/>
        <dgm:shape xmlns:r="http://schemas.openxmlformats.org/officeDocument/2006/relationships" type="rect" r:blip="" hideGeom="1">
          <dgm:adjLst/>
        </dgm:shape>
        <dgm:presOf axis="self"/>
        <dgm:constrLst/>
        <dgm:ruleLst/>
      </dgm:layoutNode>
      <dgm:layoutNode name="gear2dstNode">
        <dgm:alg type="sp"/>
        <dgm:shape xmlns:r="http://schemas.openxmlformats.org/officeDocument/2006/relationships" type="rect" r:blip="" hideGeom="1">
          <dgm:adjLst/>
        </dgm:shape>
        <dgm:presOf axis="self"/>
        <dgm:constrLst/>
        <dgm:ruleLst/>
      </dgm:layoutNode>
      <dgm:choose name="Name9">
        <dgm:if name="Name10" axis="ch" ptType="node" func="cnt" op="gte" val="1">
          <dgm:layoutNode name="gear2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1"/>
      </dgm:choose>
    </dgm:forEach>
    <dgm:forEach name="Name12" axis="ch" ptType="node" st="3" cnt="1">
      <dgm:layoutNode name="gear3" styleLbl="node1">
        <dgm:alg type="sp"/>
        <dgm:shape xmlns:r="http://schemas.openxmlformats.org/officeDocument/2006/relationships" rot="-15" type="gear6" r:blip="">
          <dgm:adjLst/>
        </dgm:shape>
        <dgm:presOf axis="self"/>
        <dgm:constrLst/>
        <dgm:ruleLst/>
      </dgm:layoutNode>
      <dgm:layoutNode name="gear3tx" styleLbl="node1">
        <dgm:varLst>
          <dgm:chMax val="1"/>
          <dgm:bulletEnabled val="1"/>
        </dgm:varLst>
        <dgm:alg type="tx">
          <dgm:param type="txAnchorVertCh" val="mid"/>
        </dgm:alg>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3srcNode">
        <dgm:alg type="sp"/>
        <dgm:shape xmlns:r="http://schemas.openxmlformats.org/officeDocument/2006/relationships" type="rect" r:blip="" hideGeom="1">
          <dgm:adjLst/>
        </dgm:shape>
        <dgm:presOf axis="self"/>
        <dgm:constrLst/>
        <dgm:ruleLst/>
      </dgm:layoutNode>
      <dgm:layoutNode name="gear3dstNode">
        <dgm:alg type="sp"/>
        <dgm:shape xmlns:r="http://schemas.openxmlformats.org/officeDocument/2006/relationships" type="rect" r:blip="" hideGeom="1">
          <dgm:adjLst/>
        </dgm:shape>
        <dgm:presOf axis="self"/>
        <dgm:constrLst/>
        <dgm:ruleLst/>
      </dgm:layoutNode>
      <dgm:choose name="Name13">
        <dgm:if name="Name14" axis="ch" ptType="node" func="cnt" op="gte" val="1">
          <dgm:layoutNode name="gear3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5"/>
      </dgm:choose>
    </dgm:forEach>
    <dgm:forEach name="Name16" axis="ch" ptType="sibTrans" hideLastTrans="0" cnt="1">
      <dgm:layoutNode name="connector1" styleLbl="sibTrans2D1">
        <dgm:alg type="conn">
          <dgm:param type="connRout" val="curve"/>
          <dgm:param type="srcNode" val="gear1srcNode"/>
          <dgm:param type="dstNode" val="gear1dstNode"/>
          <dgm:param type="begPts" val="midR"/>
          <dgm:param type="endPts" val="tCtr"/>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7" axis="ch" ptType="sibTrans" hideLastTrans="0" st="2" cnt="1">
      <dgm:layoutNode name="connector2" styleLbl="sibTrans2D1">
        <dgm:alg type="conn">
          <dgm:param type="connRout" val="curve"/>
          <dgm:param type="srcNode" val="gear2srcNode"/>
          <dgm:param type="dstNode" val="gear2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8" axis="ch" ptType="sibTrans" hideLastTrans="0" st="3" cnt="1">
      <dgm:layoutNode name="connector3" styleLbl="sibTrans2D1">
        <dgm:alg type="conn">
          <dgm:param type="connRout" val="curve"/>
          <dgm:param type="srcNode" val="gear3srcNode"/>
          <dgm:param type="dstNode" val="gear3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layoutNode>
</dgm:layoutDef>
</file>

<file path=ppt/diagrams/layout4.xml><?xml version="1.0" encoding="utf-8"?>
<dgm:layoutDef xmlns:dgm="http://schemas.openxmlformats.org/drawingml/2006/diagram" xmlns:a="http://schemas.openxmlformats.org/drawingml/2006/main" uniqueId="urn:microsoft.com/office/officeart/2005/8/layout/gear1">
  <dgm:title val=""/>
  <dgm:desc val=""/>
  <dgm:catLst>
    <dgm:cat type="relationship" pri="3000"/>
    <dgm:cat type="process" pri="28000"/>
    <dgm:cat type="cycle" pri="1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useDef="1">
    <dgm:dataModel>
      <dgm:ptLst/>
      <dgm:bg/>
      <dgm:whole/>
    </dgm:dataModel>
  </dgm:clrData>
  <dgm:layoutNode name="composite">
    <dgm:varLst>
      <dgm:chMax val="3"/>
      <dgm:animLvl val="lvl"/>
      <dgm:resizeHandles val="exact"/>
    </dgm:varLst>
    <dgm:alg type="composite">
      <dgm:param type="ar" val="1"/>
    </dgm:alg>
    <dgm:shape xmlns:r="http://schemas.openxmlformats.org/officeDocument/2006/relationships" r:blip="">
      <dgm:adjLst/>
    </dgm:shape>
    <dgm:presOf/>
    <dgm:choose name="Name0">
      <dgm:if name="Name1" axis="ch" ptType="node" func="cnt" op="lte" val="1">
        <dgm:constrLst>
          <dgm:constr type="primFontSz" for="ch" ptType="node" op="equ" val="65"/>
          <dgm:constr type="w" for="ch" forName="gear1" refType="w" fact="0.55"/>
          <dgm:constr type="h" for="ch" forName="gear1" refType="w" fact="0.55"/>
          <dgm:constr type="l" for="ch" forName="gear1" refType="w" fact="0.05"/>
          <dgm:constr type="t" for="ch" forName="gear1" refType="w" fact="0.05"/>
          <dgm:constr type="w" for="ch" forName="gear1srcNode" val="1"/>
          <dgm:constr type="h" for="ch" forName="gear1srcNode" val="1"/>
          <dgm:constr type="l" for="ch" forName="gear1srcNode" refType="w" fact="0.32"/>
          <dgm:constr type="t" for="ch" forName="gear1srcNode"/>
          <dgm:constr type="w" for="ch" forName="gear1dstNode" val="1"/>
          <dgm:constr type="h" for="ch" forName="gear1dstNode" val="1"/>
          <dgm:constr type="r" for="ch" forName="gear1dstNode" refType="w" fact="0.58"/>
          <dgm:constr type="t" for="ch" forName="gear1dstNode" refType="h" fact="0.5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dgm:constr type="b" for="ch" forName="gear1ch" refType="h" fact="0.6"/>
        </dgm:constrLst>
      </dgm:if>
      <dgm:if name="Name2" axis="ch" ptType="node" func="cnt" op="equ" val="2">
        <dgm:constrLst>
          <dgm:constr type="primFontSz" for="ch" ptType="node" op="equ" val="65"/>
          <dgm:constr type="w" for="ch" forName="gear1" refType="w" fact="0.55"/>
          <dgm:constr type="h" for="ch" forName="gear1" refType="w" fact="0.55"/>
          <dgm:constr type="l" for="ch" forName="gear1" refType="w" fact="0.45"/>
          <dgm:constr type="t" for="ch" forName="gear1" refType="w" fact="0.25"/>
          <dgm:constr type="w" for="ch" forName="gear1srcNode" val="1"/>
          <dgm:constr type="h" for="ch" forName="gear1srcNode" val="1"/>
          <dgm:constr type="l" for="ch" forName="gear1srcNode" refType="w" fact="0.72"/>
          <dgm:constr type="t" for="ch" forName="gear1srcNode" refType="w" fact="0.2"/>
          <dgm:constr type="w" for="ch" forName="gear1dstNode" val="1"/>
          <dgm:constr type="h" for="ch" forName="gear1dstNode" val="1"/>
          <dgm:constr type="r" for="ch" forName="gear1dstNode" refType="w" fact="0.98"/>
          <dgm:constr type="t" for="ch" forName="gear1dstNode" refType="h" fact="0.7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w" fact="0.8"/>
          <dgm:constr type="w" for="ch" forName="gear2" refType="w" fact="0.4"/>
          <dgm:constr type="h" for="ch" forName="gear2" refType="w" fact="0.4"/>
          <dgm:constr type="l" for="ch" forName="gear2" refType="w" fact="0.13"/>
          <dgm:constr type="t" for="ch" forName="gear2" refType="w" fact="0.12"/>
          <dgm:constr type="w" for="ch" forName="gear2srcNode" val="1"/>
          <dgm:constr type="h" for="ch" forName="gear2srcNode" val="1"/>
          <dgm:constr type="l" for="ch" forName="gear2srcNode" refType="w" fact="0.23"/>
          <dgm:constr type="t" for="ch" forName="gear2srcNode" refType="w" fact="0.08"/>
          <dgm:constr type="w" for="ch" forName="gear2dstNode" val="1"/>
          <dgm:constr type="h" for="ch" forName="gear2dstNode" val="1"/>
          <dgm:constr type="l" for="ch" forName="gear2dstNode" refType="w" fact="0.1"/>
          <dgm:constr type="t" for="ch" forName="gear2dstNode" refType="h" fact="0.3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refType="w" fact="0.34"/>
          <dgm:constr type="t" for="ch" forName="gear2ch" refType="w" fact="0.04"/>
        </dgm:constrLst>
      </dgm:if>
      <dgm:else name="Name3">
        <dgm:constrLst>
          <dgm:constr type="primFontSz" for="ch" ptType="node" op="equ" val="65"/>
          <dgm:constr type="w" for="ch" forName="gear1" refType="w" fact="0.55"/>
          <dgm:constr type="h" for="ch" forName="gear1" refType="w" fact="0.55"/>
          <dgm:constr type="l" for="ch" forName="gear1" refType="w" fact="0.45"/>
          <dgm:constr type="t" for="ch" forName="gear1" refType="w" fact="0.45"/>
          <dgm:constr type="w" for="ch" forName="gear1srcNode" val="1"/>
          <dgm:constr type="h" for="ch" forName="gear1srcNode" val="1"/>
          <dgm:constr type="l" for="ch" forName="gear1srcNode" refType="w" fact="0.72"/>
          <dgm:constr type="t" for="ch" forName="gear1srcNode" refType="w" fact="0.4"/>
          <dgm:constr type="w" for="ch" forName="gear1dstNode" val="1"/>
          <dgm:constr type="h" for="ch" forName="gear1dstNode" val="1"/>
          <dgm:constr type="r" for="ch" forName="gear1dstNode" refType="w" fact="0.98"/>
          <dgm:constr type="t" for="ch" forName="gear1dstNode" refType="h" fact="0.95"/>
          <dgm:constr type="diam" for="des" forName="connector1" refType="w" refFor="ch" refForName="gear1" op="equ" fact="1.15"/>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h"/>
          <dgm:constr type="w" for="ch" forName="gear2" refType="w" fact="0.4"/>
          <dgm:constr type="h" for="ch" forName="gear2" refType="w" fact="0.4"/>
          <dgm:constr type="l" for="ch" forName="gear2" refType="w" fact="0.13"/>
          <dgm:constr type="t" for="ch" forName="gear2" refType="w" fact="0.32"/>
          <dgm:constr type="w" for="ch" forName="gear2srcNode" val="1"/>
          <dgm:constr type="h" for="ch" forName="gear2srcNode" val="1"/>
          <dgm:constr type="l" for="ch" forName="gear2srcNode" refType="w" fact="0.23"/>
          <dgm:constr type="t" for="ch" forName="gear2srcNode" refType="w" fact="0.28"/>
          <dgm:constr type="w" for="ch" forName="gear2dstNode" val="1"/>
          <dgm:constr type="h" for="ch" forName="gear2dstNode" val="1"/>
          <dgm:constr type="l" for="ch" forName="gear2dstNode" refType="w" fact="0.1"/>
          <dgm:constr type="t" for="ch" forName="gear2dstNode" refType="h" fact="0.5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dgm:constr type="t" for="ch" forName="gear2ch" refType="w" fact="0.58"/>
          <dgm:constr type="w" for="ch" forName="gear3" refType="w" fact="0.48"/>
          <dgm:constr type="h" for="ch" forName="gear3" refType="w" fact="0.48"/>
          <dgm:constr type="l" for="ch" forName="gear3" refType="w" fact="0.31"/>
          <dgm:constr type="t" for="ch" forName="gear3"/>
          <dgm:constr type="w" for="ch" forName="gear3tx" refType="w" fact="0.22"/>
          <dgm:constr type="h" for="ch" forName="gear3tx" refType="w" fact="0.22"/>
          <dgm:constr type="ctrX" for="ch" forName="gear3tx" refType="ctrX" refFor="ch" refForName="gear3"/>
          <dgm:constr type="ctrY" for="ch" forName="gear3tx" refType="ctrY" refFor="ch" refForName="gear3"/>
          <dgm:constr type="w" for="ch" forName="gear3srcNode" val="1"/>
          <dgm:constr type="h" for="ch" forName="gear3srcNode" val="1"/>
          <dgm:constr type="l" for="ch" forName="gear3srcNode" refType="w" fact="0.3"/>
          <dgm:constr type="t" for="ch" forName="gear3srcNode" refType="w" fact="0.25"/>
          <dgm:constr type="w" for="ch" forName="gear3dstNode" val="1"/>
          <dgm:constr type="h" for="ch" forName="gear3dstNode" val="1"/>
          <dgm:constr type="l" for="ch" forName="gear3dstNode" refType="w" fact="0.38"/>
          <dgm:constr type="t" for="ch" forName="gear3dstNode" refType="h" fact="0.05"/>
          <dgm:constr type="diam" for="des" forName="connector3" refType="w" refFor="ch" refForName="gear3" op="equ"/>
          <dgm:constr type="h" for="des" forName="connector3" refType="w" refFor="ch" refForName="gear1" op="equ" fact="0.1"/>
          <dgm:constr type="w" for="ch" forName="gear3ch" refType="w" fact="0.35"/>
          <dgm:constr type="h" for="ch" forName="gear3ch" refType="w" refFor="ch" refForName="gear3ch" fact="0.6"/>
          <dgm:constr type="l" for="ch" forName="gear3ch" refType="w" fact="0.65"/>
          <dgm:constr type="t" for="ch" forName="gear3ch" refType="h" fact="0.13"/>
        </dgm:constrLst>
      </dgm:else>
    </dgm:choose>
    <dgm:ruleLst/>
    <dgm:forEach name="Name4" axis="ch" ptType="node" cnt="1">
      <dgm:layoutNode name="gear1" styleLbl="node1">
        <dgm:varLst>
          <dgm:chMax val="1"/>
          <dgm:bulletEnabled val="1"/>
        </dgm:varLst>
        <dgm:alg type="tx">
          <dgm:param type="txAnchorVertCh" val="mid"/>
        </dgm:alg>
        <dgm:shape xmlns:r="http://schemas.openxmlformats.org/officeDocument/2006/relationships" type="gear9"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1srcNode">
        <dgm:alg type="sp"/>
        <dgm:shape xmlns:r="http://schemas.openxmlformats.org/officeDocument/2006/relationships" type="rect" r:blip="" hideGeom="1">
          <dgm:adjLst/>
        </dgm:shape>
        <dgm:presOf axis="self"/>
        <dgm:constrLst/>
        <dgm:ruleLst/>
      </dgm:layoutNode>
      <dgm:layoutNode name="gear1dstNode">
        <dgm:alg type="sp"/>
        <dgm:shape xmlns:r="http://schemas.openxmlformats.org/officeDocument/2006/relationships" type="rect" r:blip="" hideGeom="1">
          <dgm:adjLst/>
        </dgm:shape>
        <dgm:presOf axis="self"/>
        <dgm:constrLst/>
        <dgm:ruleLst/>
      </dgm:layoutNode>
      <dgm:choose name="Name5">
        <dgm:if name="Name6" axis="ch" ptType="node" func="cnt" op="gte" val="1">
          <dgm:layoutNode name="gear1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7"/>
      </dgm:choose>
    </dgm:forEach>
    <dgm:forEach name="Name8" axis="ch" ptType="node" st="2" cnt="1">
      <dgm:layoutNode name="gear2" styleLbl="node1">
        <dgm:varLst>
          <dgm:chMax val="1"/>
          <dgm:bulletEnabled val="1"/>
        </dgm:varLst>
        <dgm:alg type="tx">
          <dgm:param type="txAnchorVertCh" val="mid"/>
        </dgm:alg>
        <dgm:shape xmlns:r="http://schemas.openxmlformats.org/officeDocument/2006/relationships" type="gear6"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2srcNode">
        <dgm:alg type="sp"/>
        <dgm:shape xmlns:r="http://schemas.openxmlformats.org/officeDocument/2006/relationships" type="rect" r:blip="" hideGeom="1">
          <dgm:adjLst/>
        </dgm:shape>
        <dgm:presOf axis="self"/>
        <dgm:constrLst/>
        <dgm:ruleLst/>
      </dgm:layoutNode>
      <dgm:layoutNode name="gear2dstNode">
        <dgm:alg type="sp"/>
        <dgm:shape xmlns:r="http://schemas.openxmlformats.org/officeDocument/2006/relationships" type="rect" r:blip="" hideGeom="1">
          <dgm:adjLst/>
        </dgm:shape>
        <dgm:presOf axis="self"/>
        <dgm:constrLst/>
        <dgm:ruleLst/>
      </dgm:layoutNode>
      <dgm:choose name="Name9">
        <dgm:if name="Name10" axis="ch" ptType="node" func="cnt" op="gte" val="1">
          <dgm:layoutNode name="gear2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1"/>
      </dgm:choose>
    </dgm:forEach>
    <dgm:forEach name="Name12" axis="ch" ptType="node" st="3" cnt="1">
      <dgm:layoutNode name="gear3" styleLbl="node1">
        <dgm:alg type="sp"/>
        <dgm:shape xmlns:r="http://schemas.openxmlformats.org/officeDocument/2006/relationships" rot="-15" type="gear6" r:blip="">
          <dgm:adjLst/>
        </dgm:shape>
        <dgm:presOf axis="self"/>
        <dgm:constrLst/>
        <dgm:ruleLst/>
      </dgm:layoutNode>
      <dgm:layoutNode name="gear3tx" styleLbl="node1">
        <dgm:varLst>
          <dgm:chMax val="1"/>
          <dgm:bulletEnabled val="1"/>
        </dgm:varLst>
        <dgm:alg type="tx">
          <dgm:param type="txAnchorVertCh" val="mid"/>
        </dgm:alg>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3srcNode">
        <dgm:alg type="sp"/>
        <dgm:shape xmlns:r="http://schemas.openxmlformats.org/officeDocument/2006/relationships" type="rect" r:blip="" hideGeom="1">
          <dgm:adjLst/>
        </dgm:shape>
        <dgm:presOf axis="self"/>
        <dgm:constrLst/>
        <dgm:ruleLst/>
      </dgm:layoutNode>
      <dgm:layoutNode name="gear3dstNode">
        <dgm:alg type="sp"/>
        <dgm:shape xmlns:r="http://schemas.openxmlformats.org/officeDocument/2006/relationships" type="rect" r:blip="" hideGeom="1">
          <dgm:adjLst/>
        </dgm:shape>
        <dgm:presOf axis="self"/>
        <dgm:constrLst/>
        <dgm:ruleLst/>
      </dgm:layoutNode>
      <dgm:choose name="Name13">
        <dgm:if name="Name14" axis="ch" ptType="node" func="cnt" op="gte" val="1">
          <dgm:layoutNode name="gear3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5"/>
      </dgm:choose>
    </dgm:forEach>
    <dgm:forEach name="Name16" axis="ch" ptType="sibTrans" hideLastTrans="0" cnt="1">
      <dgm:layoutNode name="connector1" styleLbl="sibTrans2D1">
        <dgm:alg type="conn">
          <dgm:param type="connRout" val="curve"/>
          <dgm:param type="srcNode" val="gear1srcNode"/>
          <dgm:param type="dstNode" val="gear1dstNode"/>
          <dgm:param type="begPts" val="midR"/>
          <dgm:param type="endPts" val="tCtr"/>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7" axis="ch" ptType="sibTrans" hideLastTrans="0" st="2" cnt="1">
      <dgm:layoutNode name="connector2" styleLbl="sibTrans2D1">
        <dgm:alg type="conn">
          <dgm:param type="connRout" val="curve"/>
          <dgm:param type="srcNode" val="gear2srcNode"/>
          <dgm:param type="dstNode" val="gear2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8" axis="ch" ptType="sibTrans" hideLastTrans="0" st="3" cnt="1">
      <dgm:layoutNode name="connector3" styleLbl="sibTrans2D1">
        <dgm:alg type="conn">
          <dgm:param type="connRout" val="curve"/>
          <dgm:param type="srcNode" val="gear3srcNode"/>
          <dgm:param type="dstNode" val="gear3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layoutNode>
</dgm:layoutDef>
</file>

<file path=ppt/diagrams/layout5.xml><?xml version="1.0" encoding="utf-8"?>
<dgm:layoutDef xmlns:dgm="http://schemas.openxmlformats.org/drawingml/2006/diagram" xmlns:a="http://schemas.openxmlformats.org/drawingml/2006/main" uniqueId="urn:microsoft.com/office/officeart/2005/8/layout/gear1">
  <dgm:title val=""/>
  <dgm:desc val=""/>
  <dgm:catLst>
    <dgm:cat type="relationship" pri="3000"/>
    <dgm:cat type="process" pri="28000"/>
    <dgm:cat type="cycle" pri="1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useDef="1">
    <dgm:dataModel>
      <dgm:ptLst/>
      <dgm:bg/>
      <dgm:whole/>
    </dgm:dataModel>
  </dgm:clrData>
  <dgm:layoutNode name="composite">
    <dgm:varLst>
      <dgm:chMax val="3"/>
      <dgm:animLvl val="lvl"/>
      <dgm:resizeHandles val="exact"/>
    </dgm:varLst>
    <dgm:alg type="composite">
      <dgm:param type="ar" val="1"/>
    </dgm:alg>
    <dgm:shape xmlns:r="http://schemas.openxmlformats.org/officeDocument/2006/relationships" r:blip="">
      <dgm:adjLst/>
    </dgm:shape>
    <dgm:presOf/>
    <dgm:choose name="Name0">
      <dgm:if name="Name1" axis="ch" ptType="node" func="cnt" op="lte" val="1">
        <dgm:constrLst>
          <dgm:constr type="primFontSz" for="ch" ptType="node" op="equ" val="65"/>
          <dgm:constr type="w" for="ch" forName="gear1" refType="w" fact="0.55"/>
          <dgm:constr type="h" for="ch" forName="gear1" refType="w" fact="0.55"/>
          <dgm:constr type="l" for="ch" forName="gear1" refType="w" fact="0.05"/>
          <dgm:constr type="t" for="ch" forName="gear1" refType="w" fact="0.05"/>
          <dgm:constr type="w" for="ch" forName="gear1srcNode" val="1"/>
          <dgm:constr type="h" for="ch" forName="gear1srcNode" val="1"/>
          <dgm:constr type="l" for="ch" forName="gear1srcNode" refType="w" fact="0.32"/>
          <dgm:constr type="t" for="ch" forName="gear1srcNode"/>
          <dgm:constr type="w" for="ch" forName="gear1dstNode" val="1"/>
          <dgm:constr type="h" for="ch" forName="gear1dstNode" val="1"/>
          <dgm:constr type="r" for="ch" forName="gear1dstNode" refType="w" fact="0.58"/>
          <dgm:constr type="t" for="ch" forName="gear1dstNode" refType="h" fact="0.5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dgm:constr type="b" for="ch" forName="gear1ch" refType="h" fact="0.6"/>
        </dgm:constrLst>
      </dgm:if>
      <dgm:if name="Name2" axis="ch" ptType="node" func="cnt" op="equ" val="2">
        <dgm:constrLst>
          <dgm:constr type="primFontSz" for="ch" ptType="node" op="equ" val="65"/>
          <dgm:constr type="w" for="ch" forName="gear1" refType="w" fact="0.55"/>
          <dgm:constr type="h" for="ch" forName="gear1" refType="w" fact="0.55"/>
          <dgm:constr type="l" for="ch" forName="gear1" refType="w" fact="0.45"/>
          <dgm:constr type="t" for="ch" forName="gear1" refType="w" fact="0.25"/>
          <dgm:constr type="w" for="ch" forName="gear1srcNode" val="1"/>
          <dgm:constr type="h" for="ch" forName="gear1srcNode" val="1"/>
          <dgm:constr type="l" for="ch" forName="gear1srcNode" refType="w" fact="0.72"/>
          <dgm:constr type="t" for="ch" forName="gear1srcNode" refType="w" fact="0.2"/>
          <dgm:constr type="w" for="ch" forName="gear1dstNode" val="1"/>
          <dgm:constr type="h" for="ch" forName="gear1dstNode" val="1"/>
          <dgm:constr type="r" for="ch" forName="gear1dstNode" refType="w" fact="0.98"/>
          <dgm:constr type="t" for="ch" forName="gear1dstNode" refType="h" fact="0.7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w" fact="0.8"/>
          <dgm:constr type="w" for="ch" forName="gear2" refType="w" fact="0.4"/>
          <dgm:constr type="h" for="ch" forName="gear2" refType="w" fact="0.4"/>
          <dgm:constr type="l" for="ch" forName="gear2" refType="w" fact="0.13"/>
          <dgm:constr type="t" for="ch" forName="gear2" refType="w" fact="0.12"/>
          <dgm:constr type="w" for="ch" forName="gear2srcNode" val="1"/>
          <dgm:constr type="h" for="ch" forName="gear2srcNode" val="1"/>
          <dgm:constr type="l" for="ch" forName="gear2srcNode" refType="w" fact="0.23"/>
          <dgm:constr type="t" for="ch" forName="gear2srcNode" refType="w" fact="0.08"/>
          <dgm:constr type="w" for="ch" forName="gear2dstNode" val="1"/>
          <dgm:constr type="h" for="ch" forName="gear2dstNode" val="1"/>
          <dgm:constr type="l" for="ch" forName="gear2dstNode" refType="w" fact="0.1"/>
          <dgm:constr type="t" for="ch" forName="gear2dstNode" refType="h" fact="0.3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refType="w" fact="0.34"/>
          <dgm:constr type="t" for="ch" forName="gear2ch" refType="w" fact="0.04"/>
        </dgm:constrLst>
      </dgm:if>
      <dgm:else name="Name3">
        <dgm:constrLst>
          <dgm:constr type="primFontSz" for="ch" ptType="node" op="equ" val="65"/>
          <dgm:constr type="w" for="ch" forName="gear1" refType="w" fact="0.55"/>
          <dgm:constr type="h" for="ch" forName="gear1" refType="w" fact="0.55"/>
          <dgm:constr type="l" for="ch" forName="gear1" refType="w" fact="0.45"/>
          <dgm:constr type="t" for="ch" forName="gear1" refType="w" fact="0.45"/>
          <dgm:constr type="w" for="ch" forName="gear1srcNode" val="1"/>
          <dgm:constr type="h" for="ch" forName="gear1srcNode" val="1"/>
          <dgm:constr type="l" for="ch" forName="gear1srcNode" refType="w" fact="0.72"/>
          <dgm:constr type="t" for="ch" forName="gear1srcNode" refType="w" fact="0.4"/>
          <dgm:constr type="w" for="ch" forName="gear1dstNode" val="1"/>
          <dgm:constr type="h" for="ch" forName="gear1dstNode" val="1"/>
          <dgm:constr type="r" for="ch" forName="gear1dstNode" refType="w" fact="0.98"/>
          <dgm:constr type="t" for="ch" forName="gear1dstNode" refType="h" fact="0.95"/>
          <dgm:constr type="diam" for="des" forName="connector1" refType="w" refFor="ch" refForName="gear1" op="equ" fact="1.15"/>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h"/>
          <dgm:constr type="w" for="ch" forName="gear2" refType="w" fact="0.4"/>
          <dgm:constr type="h" for="ch" forName="gear2" refType="w" fact="0.4"/>
          <dgm:constr type="l" for="ch" forName="gear2" refType="w" fact="0.13"/>
          <dgm:constr type="t" for="ch" forName="gear2" refType="w" fact="0.32"/>
          <dgm:constr type="w" for="ch" forName="gear2srcNode" val="1"/>
          <dgm:constr type="h" for="ch" forName="gear2srcNode" val="1"/>
          <dgm:constr type="l" for="ch" forName="gear2srcNode" refType="w" fact="0.23"/>
          <dgm:constr type="t" for="ch" forName="gear2srcNode" refType="w" fact="0.28"/>
          <dgm:constr type="w" for="ch" forName="gear2dstNode" val="1"/>
          <dgm:constr type="h" for="ch" forName="gear2dstNode" val="1"/>
          <dgm:constr type="l" for="ch" forName="gear2dstNode" refType="w" fact="0.1"/>
          <dgm:constr type="t" for="ch" forName="gear2dstNode" refType="h" fact="0.5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dgm:constr type="t" for="ch" forName="gear2ch" refType="w" fact="0.58"/>
          <dgm:constr type="w" for="ch" forName="gear3" refType="w" fact="0.48"/>
          <dgm:constr type="h" for="ch" forName="gear3" refType="w" fact="0.48"/>
          <dgm:constr type="l" for="ch" forName="gear3" refType="w" fact="0.31"/>
          <dgm:constr type="t" for="ch" forName="gear3"/>
          <dgm:constr type="w" for="ch" forName="gear3tx" refType="w" fact="0.22"/>
          <dgm:constr type="h" for="ch" forName="gear3tx" refType="w" fact="0.22"/>
          <dgm:constr type="ctrX" for="ch" forName="gear3tx" refType="ctrX" refFor="ch" refForName="gear3"/>
          <dgm:constr type="ctrY" for="ch" forName="gear3tx" refType="ctrY" refFor="ch" refForName="gear3"/>
          <dgm:constr type="w" for="ch" forName="gear3srcNode" val="1"/>
          <dgm:constr type="h" for="ch" forName="gear3srcNode" val="1"/>
          <dgm:constr type="l" for="ch" forName="gear3srcNode" refType="w" fact="0.3"/>
          <dgm:constr type="t" for="ch" forName="gear3srcNode" refType="w" fact="0.25"/>
          <dgm:constr type="w" for="ch" forName="gear3dstNode" val="1"/>
          <dgm:constr type="h" for="ch" forName="gear3dstNode" val="1"/>
          <dgm:constr type="l" for="ch" forName="gear3dstNode" refType="w" fact="0.38"/>
          <dgm:constr type="t" for="ch" forName="gear3dstNode" refType="h" fact="0.05"/>
          <dgm:constr type="diam" for="des" forName="connector3" refType="w" refFor="ch" refForName="gear3" op="equ"/>
          <dgm:constr type="h" for="des" forName="connector3" refType="w" refFor="ch" refForName="gear1" op="equ" fact="0.1"/>
          <dgm:constr type="w" for="ch" forName="gear3ch" refType="w" fact="0.35"/>
          <dgm:constr type="h" for="ch" forName="gear3ch" refType="w" refFor="ch" refForName="gear3ch" fact="0.6"/>
          <dgm:constr type="l" for="ch" forName="gear3ch" refType="w" fact="0.65"/>
          <dgm:constr type="t" for="ch" forName="gear3ch" refType="h" fact="0.13"/>
        </dgm:constrLst>
      </dgm:else>
    </dgm:choose>
    <dgm:ruleLst/>
    <dgm:forEach name="Name4" axis="ch" ptType="node" cnt="1">
      <dgm:layoutNode name="gear1" styleLbl="node1">
        <dgm:varLst>
          <dgm:chMax val="1"/>
          <dgm:bulletEnabled val="1"/>
        </dgm:varLst>
        <dgm:alg type="tx">
          <dgm:param type="txAnchorVertCh" val="mid"/>
        </dgm:alg>
        <dgm:shape xmlns:r="http://schemas.openxmlformats.org/officeDocument/2006/relationships" type="gear9"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1srcNode">
        <dgm:alg type="sp"/>
        <dgm:shape xmlns:r="http://schemas.openxmlformats.org/officeDocument/2006/relationships" type="rect" r:blip="" hideGeom="1">
          <dgm:adjLst/>
        </dgm:shape>
        <dgm:presOf axis="self"/>
        <dgm:constrLst/>
        <dgm:ruleLst/>
      </dgm:layoutNode>
      <dgm:layoutNode name="gear1dstNode">
        <dgm:alg type="sp"/>
        <dgm:shape xmlns:r="http://schemas.openxmlformats.org/officeDocument/2006/relationships" type="rect" r:blip="" hideGeom="1">
          <dgm:adjLst/>
        </dgm:shape>
        <dgm:presOf axis="self"/>
        <dgm:constrLst/>
        <dgm:ruleLst/>
      </dgm:layoutNode>
      <dgm:choose name="Name5">
        <dgm:if name="Name6" axis="ch" ptType="node" func="cnt" op="gte" val="1">
          <dgm:layoutNode name="gear1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7"/>
      </dgm:choose>
    </dgm:forEach>
    <dgm:forEach name="Name8" axis="ch" ptType="node" st="2" cnt="1">
      <dgm:layoutNode name="gear2" styleLbl="node1">
        <dgm:varLst>
          <dgm:chMax val="1"/>
          <dgm:bulletEnabled val="1"/>
        </dgm:varLst>
        <dgm:alg type="tx">
          <dgm:param type="txAnchorVertCh" val="mid"/>
        </dgm:alg>
        <dgm:shape xmlns:r="http://schemas.openxmlformats.org/officeDocument/2006/relationships" type="gear6"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2srcNode">
        <dgm:alg type="sp"/>
        <dgm:shape xmlns:r="http://schemas.openxmlformats.org/officeDocument/2006/relationships" type="rect" r:blip="" hideGeom="1">
          <dgm:adjLst/>
        </dgm:shape>
        <dgm:presOf axis="self"/>
        <dgm:constrLst/>
        <dgm:ruleLst/>
      </dgm:layoutNode>
      <dgm:layoutNode name="gear2dstNode">
        <dgm:alg type="sp"/>
        <dgm:shape xmlns:r="http://schemas.openxmlformats.org/officeDocument/2006/relationships" type="rect" r:blip="" hideGeom="1">
          <dgm:adjLst/>
        </dgm:shape>
        <dgm:presOf axis="self"/>
        <dgm:constrLst/>
        <dgm:ruleLst/>
      </dgm:layoutNode>
      <dgm:choose name="Name9">
        <dgm:if name="Name10" axis="ch" ptType="node" func="cnt" op="gte" val="1">
          <dgm:layoutNode name="gear2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1"/>
      </dgm:choose>
    </dgm:forEach>
    <dgm:forEach name="Name12" axis="ch" ptType="node" st="3" cnt="1">
      <dgm:layoutNode name="gear3" styleLbl="node1">
        <dgm:alg type="sp"/>
        <dgm:shape xmlns:r="http://schemas.openxmlformats.org/officeDocument/2006/relationships" rot="-15" type="gear6" r:blip="">
          <dgm:adjLst/>
        </dgm:shape>
        <dgm:presOf axis="self"/>
        <dgm:constrLst/>
        <dgm:ruleLst/>
      </dgm:layoutNode>
      <dgm:layoutNode name="gear3tx" styleLbl="node1">
        <dgm:varLst>
          <dgm:chMax val="1"/>
          <dgm:bulletEnabled val="1"/>
        </dgm:varLst>
        <dgm:alg type="tx">
          <dgm:param type="txAnchorVertCh" val="mid"/>
        </dgm:alg>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3srcNode">
        <dgm:alg type="sp"/>
        <dgm:shape xmlns:r="http://schemas.openxmlformats.org/officeDocument/2006/relationships" type="rect" r:blip="" hideGeom="1">
          <dgm:adjLst/>
        </dgm:shape>
        <dgm:presOf axis="self"/>
        <dgm:constrLst/>
        <dgm:ruleLst/>
      </dgm:layoutNode>
      <dgm:layoutNode name="gear3dstNode">
        <dgm:alg type="sp"/>
        <dgm:shape xmlns:r="http://schemas.openxmlformats.org/officeDocument/2006/relationships" type="rect" r:blip="" hideGeom="1">
          <dgm:adjLst/>
        </dgm:shape>
        <dgm:presOf axis="self"/>
        <dgm:constrLst/>
        <dgm:ruleLst/>
      </dgm:layoutNode>
      <dgm:choose name="Name13">
        <dgm:if name="Name14" axis="ch" ptType="node" func="cnt" op="gte" val="1">
          <dgm:layoutNode name="gear3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5"/>
      </dgm:choose>
    </dgm:forEach>
    <dgm:forEach name="Name16" axis="ch" ptType="sibTrans" hideLastTrans="0" cnt="1">
      <dgm:layoutNode name="connector1" styleLbl="sibTrans2D1">
        <dgm:alg type="conn">
          <dgm:param type="connRout" val="curve"/>
          <dgm:param type="srcNode" val="gear1srcNode"/>
          <dgm:param type="dstNode" val="gear1dstNode"/>
          <dgm:param type="begPts" val="midR"/>
          <dgm:param type="endPts" val="tCtr"/>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7" axis="ch" ptType="sibTrans" hideLastTrans="0" st="2" cnt="1">
      <dgm:layoutNode name="connector2" styleLbl="sibTrans2D1">
        <dgm:alg type="conn">
          <dgm:param type="connRout" val="curve"/>
          <dgm:param type="srcNode" val="gear2srcNode"/>
          <dgm:param type="dstNode" val="gear2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8" axis="ch" ptType="sibTrans" hideLastTrans="0" st="3" cnt="1">
      <dgm:layoutNode name="connector3" styleLbl="sibTrans2D1">
        <dgm:alg type="conn">
          <dgm:param type="connRout" val="curve"/>
          <dgm:param type="srcNode" val="gear3srcNode"/>
          <dgm:param type="dstNode" val="gear3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layoutNode>
</dgm:layoutDef>
</file>

<file path=ppt/diagrams/layout6.xml><?xml version="1.0" encoding="utf-8"?>
<dgm:layoutDef xmlns:dgm="http://schemas.openxmlformats.org/drawingml/2006/diagram" xmlns:a="http://schemas.openxmlformats.org/drawingml/2006/main" uniqueId="urn:microsoft.com/office/officeart/2005/8/layout/gear1">
  <dgm:title val=""/>
  <dgm:desc val=""/>
  <dgm:catLst>
    <dgm:cat type="relationship" pri="3000"/>
    <dgm:cat type="process" pri="28000"/>
    <dgm:cat type="cycle" pri="1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useDef="1">
    <dgm:dataModel>
      <dgm:ptLst/>
      <dgm:bg/>
      <dgm:whole/>
    </dgm:dataModel>
  </dgm:clrData>
  <dgm:layoutNode name="composite">
    <dgm:varLst>
      <dgm:chMax val="3"/>
      <dgm:animLvl val="lvl"/>
      <dgm:resizeHandles val="exact"/>
    </dgm:varLst>
    <dgm:alg type="composite">
      <dgm:param type="ar" val="1"/>
    </dgm:alg>
    <dgm:shape xmlns:r="http://schemas.openxmlformats.org/officeDocument/2006/relationships" r:blip="">
      <dgm:adjLst/>
    </dgm:shape>
    <dgm:presOf/>
    <dgm:choose name="Name0">
      <dgm:if name="Name1" axis="ch" ptType="node" func="cnt" op="lte" val="1">
        <dgm:constrLst>
          <dgm:constr type="primFontSz" for="ch" ptType="node" op="equ" val="65"/>
          <dgm:constr type="w" for="ch" forName="gear1" refType="w" fact="0.55"/>
          <dgm:constr type="h" for="ch" forName="gear1" refType="w" fact="0.55"/>
          <dgm:constr type="l" for="ch" forName="gear1" refType="w" fact="0.05"/>
          <dgm:constr type="t" for="ch" forName="gear1" refType="w" fact="0.05"/>
          <dgm:constr type="w" for="ch" forName="gear1srcNode" val="1"/>
          <dgm:constr type="h" for="ch" forName="gear1srcNode" val="1"/>
          <dgm:constr type="l" for="ch" forName="gear1srcNode" refType="w" fact="0.32"/>
          <dgm:constr type="t" for="ch" forName="gear1srcNode"/>
          <dgm:constr type="w" for="ch" forName="gear1dstNode" val="1"/>
          <dgm:constr type="h" for="ch" forName="gear1dstNode" val="1"/>
          <dgm:constr type="r" for="ch" forName="gear1dstNode" refType="w" fact="0.58"/>
          <dgm:constr type="t" for="ch" forName="gear1dstNode" refType="h" fact="0.5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dgm:constr type="b" for="ch" forName="gear1ch" refType="h" fact="0.6"/>
        </dgm:constrLst>
      </dgm:if>
      <dgm:if name="Name2" axis="ch" ptType="node" func="cnt" op="equ" val="2">
        <dgm:constrLst>
          <dgm:constr type="primFontSz" for="ch" ptType="node" op="equ" val="65"/>
          <dgm:constr type="w" for="ch" forName="gear1" refType="w" fact="0.55"/>
          <dgm:constr type="h" for="ch" forName="gear1" refType="w" fact="0.55"/>
          <dgm:constr type="l" for="ch" forName="gear1" refType="w" fact="0.45"/>
          <dgm:constr type="t" for="ch" forName="gear1" refType="w" fact="0.25"/>
          <dgm:constr type="w" for="ch" forName="gear1srcNode" val="1"/>
          <dgm:constr type="h" for="ch" forName="gear1srcNode" val="1"/>
          <dgm:constr type="l" for="ch" forName="gear1srcNode" refType="w" fact="0.72"/>
          <dgm:constr type="t" for="ch" forName="gear1srcNode" refType="w" fact="0.2"/>
          <dgm:constr type="w" for="ch" forName="gear1dstNode" val="1"/>
          <dgm:constr type="h" for="ch" forName="gear1dstNode" val="1"/>
          <dgm:constr type="r" for="ch" forName="gear1dstNode" refType="w" fact="0.98"/>
          <dgm:constr type="t" for="ch" forName="gear1dstNode" refType="h" fact="0.7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w" fact="0.8"/>
          <dgm:constr type="w" for="ch" forName="gear2" refType="w" fact="0.4"/>
          <dgm:constr type="h" for="ch" forName="gear2" refType="w" fact="0.4"/>
          <dgm:constr type="l" for="ch" forName="gear2" refType="w" fact="0.13"/>
          <dgm:constr type="t" for="ch" forName="gear2" refType="w" fact="0.12"/>
          <dgm:constr type="w" for="ch" forName="gear2srcNode" val="1"/>
          <dgm:constr type="h" for="ch" forName="gear2srcNode" val="1"/>
          <dgm:constr type="l" for="ch" forName="gear2srcNode" refType="w" fact="0.23"/>
          <dgm:constr type="t" for="ch" forName="gear2srcNode" refType="w" fact="0.08"/>
          <dgm:constr type="w" for="ch" forName="gear2dstNode" val="1"/>
          <dgm:constr type="h" for="ch" forName="gear2dstNode" val="1"/>
          <dgm:constr type="l" for="ch" forName="gear2dstNode" refType="w" fact="0.1"/>
          <dgm:constr type="t" for="ch" forName="gear2dstNode" refType="h" fact="0.3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refType="w" fact="0.34"/>
          <dgm:constr type="t" for="ch" forName="gear2ch" refType="w" fact="0.04"/>
        </dgm:constrLst>
      </dgm:if>
      <dgm:else name="Name3">
        <dgm:constrLst>
          <dgm:constr type="primFontSz" for="ch" ptType="node" op="equ" val="65"/>
          <dgm:constr type="w" for="ch" forName="gear1" refType="w" fact="0.55"/>
          <dgm:constr type="h" for="ch" forName="gear1" refType="w" fact="0.55"/>
          <dgm:constr type="l" for="ch" forName="gear1" refType="w" fact="0.45"/>
          <dgm:constr type="t" for="ch" forName="gear1" refType="w" fact="0.45"/>
          <dgm:constr type="w" for="ch" forName="gear1srcNode" val="1"/>
          <dgm:constr type="h" for="ch" forName="gear1srcNode" val="1"/>
          <dgm:constr type="l" for="ch" forName="gear1srcNode" refType="w" fact="0.72"/>
          <dgm:constr type="t" for="ch" forName="gear1srcNode" refType="w" fact="0.4"/>
          <dgm:constr type="w" for="ch" forName="gear1dstNode" val="1"/>
          <dgm:constr type="h" for="ch" forName="gear1dstNode" val="1"/>
          <dgm:constr type="r" for="ch" forName="gear1dstNode" refType="w" fact="0.98"/>
          <dgm:constr type="t" for="ch" forName="gear1dstNode" refType="h" fact="0.95"/>
          <dgm:constr type="diam" for="des" forName="connector1" refType="w" refFor="ch" refForName="gear1" op="equ" fact="1.15"/>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h"/>
          <dgm:constr type="w" for="ch" forName="gear2" refType="w" fact="0.4"/>
          <dgm:constr type="h" for="ch" forName="gear2" refType="w" fact="0.4"/>
          <dgm:constr type="l" for="ch" forName="gear2" refType="w" fact="0.13"/>
          <dgm:constr type="t" for="ch" forName="gear2" refType="w" fact="0.32"/>
          <dgm:constr type="w" for="ch" forName="gear2srcNode" val="1"/>
          <dgm:constr type="h" for="ch" forName="gear2srcNode" val="1"/>
          <dgm:constr type="l" for="ch" forName="gear2srcNode" refType="w" fact="0.23"/>
          <dgm:constr type="t" for="ch" forName="gear2srcNode" refType="w" fact="0.28"/>
          <dgm:constr type="w" for="ch" forName="gear2dstNode" val="1"/>
          <dgm:constr type="h" for="ch" forName="gear2dstNode" val="1"/>
          <dgm:constr type="l" for="ch" forName="gear2dstNode" refType="w" fact="0.1"/>
          <dgm:constr type="t" for="ch" forName="gear2dstNode" refType="h" fact="0.5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dgm:constr type="t" for="ch" forName="gear2ch" refType="w" fact="0.58"/>
          <dgm:constr type="w" for="ch" forName="gear3" refType="w" fact="0.48"/>
          <dgm:constr type="h" for="ch" forName="gear3" refType="w" fact="0.48"/>
          <dgm:constr type="l" for="ch" forName="gear3" refType="w" fact="0.31"/>
          <dgm:constr type="t" for="ch" forName="gear3"/>
          <dgm:constr type="w" for="ch" forName="gear3tx" refType="w" fact="0.22"/>
          <dgm:constr type="h" for="ch" forName="gear3tx" refType="w" fact="0.22"/>
          <dgm:constr type="ctrX" for="ch" forName="gear3tx" refType="ctrX" refFor="ch" refForName="gear3"/>
          <dgm:constr type="ctrY" for="ch" forName="gear3tx" refType="ctrY" refFor="ch" refForName="gear3"/>
          <dgm:constr type="w" for="ch" forName="gear3srcNode" val="1"/>
          <dgm:constr type="h" for="ch" forName="gear3srcNode" val="1"/>
          <dgm:constr type="l" for="ch" forName="gear3srcNode" refType="w" fact="0.3"/>
          <dgm:constr type="t" for="ch" forName="gear3srcNode" refType="w" fact="0.25"/>
          <dgm:constr type="w" for="ch" forName="gear3dstNode" val="1"/>
          <dgm:constr type="h" for="ch" forName="gear3dstNode" val="1"/>
          <dgm:constr type="l" for="ch" forName="gear3dstNode" refType="w" fact="0.38"/>
          <dgm:constr type="t" for="ch" forName="gear3dstNode" refType="h" fact="0.05"/>
          <dgm:constr type="diam" for="des" forName="connector3" refType="w" refFor="ch" refForName="gear3" op="equ"/>
          <dgm:constr type="h" for="des" forName="connector3" refType="w" refFor="ch" refForName="gear1" op="equ" fact="0.1"/>
          <dgm:constr type="w" for="ch" forName="gear3ch" refType="w" fact="0.35"/>
          <dgm:constr type="h" for="ch" forName="gear3ch" refType="w" refFor="ch" refForName="gear3ch" fact="0.6"/>
          <dgm:constr type="l" for="ch" forName="gear3ch" refType="w" fact="0.65"/>
          <dgm:constr type="t" for="ch" forName="gear3ch" refType="h" fact="0.13"/>
        </dgm:constrLst>
      </dgm:else>
    </dgm:choose>
    <dgm:ruleLst/>
    <dgm:forEach name="Name4" axis="ch" ptType="node" cnt="1">
      <dgm:layoutNode name="gear1" styleLbl="node1">
        <dgm:varLst>
          <dgm:chMax val="1"/>
          <dgm:bulletEnabled val="1"/>
        </dgm:varLst>
        <dgm:alg type="tx">
          <dgm:param type="txAnchorVertCh" val="mid"/>
        </dgm:alg>
        <dgm:shape xmlns:r="http://schemas.openxmlformats.org/officeDocument/2006/relationships" type="gear9"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1srcNode">
        <dgm:alg type="sp"/>
        <dgm:shape xmlns:r="http://schemas.openxmlformats.org/officeDocument/2006/relationships" type="rect" r:blip="" hideGeom="1">
          <dgm:adjLst/>
        </dgm:shape>
        <dgm:presOf axis="self"/>
        <dgm:constrLst/>
        <dgm:ruleLst/>
      </dgm:layoutNode>
      <dgm:layoutNode name="gear1dstNode">
        <dgm:alg type="sp"/>
        <dgm:shape xmlns:r="http://schemas.openxmlformats.org/officeDocument/2006/relationships" type="rect" r:blip="" hideGeom="1">
          <dgm:adjLst/>
        </dgm:shape>
        <dgm:presOf axis="self"/>
        <dgm:constrLst/>
        <dgm:ruleLst/>
      </dgm:layoutNode>
      <dgm:choose name="Name5">
        <dgm:if name="Name6" axis="ch" ptType="node" func="cnt" op="gte" val="1">
          <dgm:layoutNode name="gear1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7"/>
      </dgm:choose>
    </dgm:forEach>
    <dgm:forEach name="Name8" axis="ch" ptType="node" st="2" cnt="1">
      <dgm:layoutNode name="gear2" styleLbl="node1">
        <dgm:varLst>
          <dgm:chMax val="1"/>
          <dgm:bulletEnabled val="1"/>
        </dgm:varLst>
        <dgm:alg type="tx">
          <dgm:param type="txAnchorVertCh" val="mid"/>
        </dgm:alg>
        <dgm:shape xmlns:r="http://schemas.openxmlformats.org/officeDocument/2006/relationships" type="gear6"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2srcNode">
        <dgm:alg type="sp"/>
        <dgm:shape xmlns:r="http://schemas.openxmlformats.org/officeDocument/2006/relationships" type="rect" r:blip="" hideGeom="1">
          <dgm:adjLst/>
        </dgm:shape>
        <dgm:presOf axis="self"/>
        <dgm:constrLst/>
        <dgm:ruleLst/>
      </dgm:layoutNode>
      <dgm:layoutNode name="gear2dstNode">
        <dgm:alg type="sp"/>
        <dgm:shape xmlns:r="http://schemas.openxmlformats.org/officeDocument/2006/relationships" type="rect" r:blip="" hideGeom="1">
          <dgm:adjLst/>
        </dgm:shape>
        <dgm:presOf axis="self"/>
        <dgm:constrLst/>
        <dgm:ruleLst/>
      </dgm:layoutNode>
      <dgm:choose name="Name9">
        <dgm:if name="Name10" axis="ch" ptType="node" func="cnt" op="gte" val="1">
          <dgm:layoutNode name="gear2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1"/>
      </dgm:choose>
    </dgm:forEach>
    <dgm:forEach name="Name12" axis="ch" ptType="node" st="3" cnt="1">
      <dgm:layoutNode name="gear3" styleLbl="node1">
        <dgm:alg type="sp"/>
        <dgm:shape xmlns:r="http://schemas.openxmlformats.org/officeDocument/2006/relationships" rot="-15" type="gear6" r:blip="">
          <dgm:adjLst/>
        </dgm:shape>
        <dgm:presOf axis="self"/>
        <dgm:constrLst/>
        <dgm:ruleLst/>
      </dgm:layoutNode>
      <dgm:layoutNode name="gear3tx" styleLbl="node1">
        <dgm:varLst>
          <dgm:chMax val="1"/>
          <dgm:bulletEnabled val="1"/>
        </dgm:varLst>
        <dgm:alg type="tx">
          <dgm:param type="txAnchorVertCh" val="mid"/>
        </dgm:alg>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3srcNode">
        <dgm:alg type="sp"/>
        <dgm:shape xmlns:r="http://schemas.openxmlformats.org/officeDocument/2006/relationships" type="rect" r:blip="" hideGeom="1">
          <dgm:adjLst/>
        </dgm:shape>
        <dgm:presOf axis="self"/>
        <dgm:constrLst/>
        <dgm:ruleLst/>
      </dgm:layoutNode>
      <dgm:layoutNode name="gear3dstNode">
        <dgm:alg type="sp"/>
        <dgm:shape xmlns:r="http://schemas.openxmlformats.org/officeDocument/2006/relationships" type="rect" r:blip="" hideGeom="1">
          <dgm:adjLst/>
        </dgm:shape>
        <dgm:presOf axis="self"/>
        <dgm:constrLst/>
        <dgm:ruleLst/>
      </dgm:layoutNode>
      <dgm:choose name="Name13">
        <dgm:if name="Name14" axis="ch" ptType="node" func="cnt" op="gte" val="1">
          <dgm:layoutNode name="gear3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5"/>
      </dgm:choose>
    </dgm:forEach>
    <dgm:forEach name="Name16" axis="ch" ptType="sibTrans" hideLastTrans="0" cnt="1">
      <dgm:layoutNode name="connector1" styleLbl="sibTrans2D1">
        <dgm:alg type="conn">
          <dgm:param type="connRout" val="curve"/>
          <dgm:param type="srcNode" val="gear1srcNode"/>
          <dgm:param type="dstNode" val="gear1dstNode"/>
          <dgm:param type="begPts" val="midR"/>
          <dgm:param type="endPts" val="tCtr"/>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7" axis="ch" ptType="sibTrans" hideLastTrans="0" st="2" cnt="1">
      <dgm:layoutNode name="connector2" styleLbl="sibTrans2D1">
        <dgm:alg type="conn">
          <dgm:param type="connRout" val="curve"/>
          <dgm:param type="srcNode" val="gear2srcNode"/>
          <dgm:param type="dstNode" val="gear2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8" axis="ch" ptType="sibTrans" hideLastTrans="0" st="3" cnt="1">
      <dgm:layoutNode name="connector3" styleLbl="sibTrans2D1">
        <dgm:alg type="conn">
          <dgm:param type="connRout" val="curve"/>
          <dgm:param type="srcNode" val="gear3srcNode"/>
          <dgm:param type="dstNode" val="gear3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drawing1.xml><?xml version="1.0" encoding="utf-8"?>
<c:userShapes xmlns:c="http://schemas.openxmlformats.org/drawingml/2006/chart">
  <cdr:relSizeAnchor xmlns:cdr="http://schemas.openxmlformats.org/drawingml/2006/chartDrawing">
    <cdr:from>
      <cdr:x>0.57732</cdr:x>
      <cdr:y>0.51078</cdr:y>
    </cdr:from>
    <cdr:to>
      <cdr:x>0.68041</cdr:x>
      <cdr:y>0.60199</cdr:y>
    </cdr:to>
    <cdr:sp macro="" textlink="">
      <cdr:nvSpPr>
        <cdr:cNvPr id="2" name="TextBox 1"/>
        <cdr:cNvSpPr txBox="1"/>
      </cdr:nvSpPr>
      <cdr:spPr>
        <a:xfrm xmlns:a="http://schemas.openxmlformats.org/drawingml/2006/main">
          <a:off x="4032448" y="2016224"/>
          <a:ext cx="720080" cy="36004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pPr algn="ctr"/>
          <a:r>
            <a:rPr lang="en-ZA" sz="1800" smtClean="0">
              <a:solidFill>
                <a:schemeClr val="bg1"/>
              </a:solidFill>
            </a:rPr>
            <a:t>78%</a:t>
          </a:r>
          <a:endParaRPr lang="en-ZA" sz="1800">
            <a:solidFill>
              <a:schemeClr val="bg1"/>
            </a:solidFill>
          </a:endParaRPr>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ZA"/>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F1A9EE6-840C-4E36-8C26-9832475FBA16}" type="datetimeFigureOut">
              <a:rPr lang="en-ZA" smtClean="0"/>
              <a:pPr/>
              <a:t>2013/12/02</a:t>
            </a:fld>
            <a:endParaRPr lang="en-ZA"/>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ZA"/>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ZA"/>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33F658F-0565-4476-B536-B073C2157F10}" type="slidenum">
              <a:rPr lang="en-ZA" smtClean="0"/>
              <a:pPr/>
              <a:t>‹#›</a:t>
            </a:fld>
            <a:endParaRPr lang="en-ZA"/>
          </a:p>
        </p:txBody>
      </p:sp>
    </p:spTree>
    <p:extLst>
      <p:ext uri="{BB962C8B-B14F-4D97-AF65-F5344CB8AC3E}">
        <p14:creationId xmlns:p14="http://schemas.microsoft.com/office/powerpoint/2010/main" val="120498079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6.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7.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8.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9.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0.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2.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3.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1</a:t>
            </a:fld>
            <a:endParaRPr lang="en-ZA"/>
          </a:p>
        </p:txBody>
      </p:sp>
    </p:spTree>
    <p:extLst>
      <p:ext uri="{BB962C8B-B14F-4D97-AF65-F5344CB8AC3E}">
        <p14:creationId xmlns:p14="http://schemas.microsoft.com/office/powerpoint/2010/main" val="405163637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2</a:t>
            </a:fld>
            <a:endParaRPr lang="en-ZA"/>
          </a:p>
        </p:txBody>
      </p:sp>
    </p:spTree>
    <p:extLst>
      <p:ext uri="{BB962C8B-B14F-4D97-AF65-F5344CB8AC3E}">
        <p14:creationId xmlns:p14="http://schemas.microsoft.com/office/powerpoint/2010/main" val="3893092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9319FBFF-7473-4DEA-B4DD-655F10FA4ACC}" type="slidenum">
              <a:rPr lang="en-US" smtClean="0"/>
              <a:pPr/>
              <a:t>3</a:t>
            </a:fld>
            <a:endParaRPr lang="en-US"/>
          </a:p>
        </p:txBody>
      </p:sp>
    </p:spTree>
    <p:extLst>
      <p:ext uri="{BB962C8B-B14F-4D97-AF65-F5344CB8AC3E}">
        <p14:creationId xmlns:p14="http://schemas.microsoft.com/office/powerpoint/2010/main" val="378411950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27650"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r>
              <a:rPr lang="en-ZA" dirty="0" smtClean="0">
                <a:latin typeface="Calibri" charset="0"/>
              </a:rPr>
              <a:t>The QLFS classifies professions as follows: Highly</a:t>
            </a:r>
            <a:r>
              <a:rPr lang="en-ZA" baseline="0" dirty="0" smtClean="0">
                <a:latin typeface="Calibri" charset="0"/>
              </a:rPr>
              <a:t> skilled (legislators, senior officials and managers, professionals, technicians and associate profesionals); Semi-skilled (Clerks, service workers and shop and market personnel, skilled agricultural and fishery workers, craft and related trade workers, plant and machinery operators and assembly), Unskilled (Elementary occupations, domestic workers).</a:t>
            </a:r>
            <a:endParaRPr lang="en-ZA" dirty="0">
              <a:latin typeface="Calibri" charset="0"/>
            </a:endParaRPr>
          </a:p>
        </p:txBody>
      </p:sp>
      <p:sp>
        <p:nvSpPr>
          <p:cNvPr id="27651"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fld id="{866523A8-EDAC-7B48-898E-F973E1E9DFB8}" type="slidenum">
              <a:rPr lang="en-ZA" sz="1200"/>
              <a:pPr eaLnBrk="1" hangingPunct="1"/>
              <a:t>4</a:t>
            </a:fld>
            <a:endParaRPr lang="en-ZA" sz="120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6553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ZA">
                <a:latin typeface="Calibri" charset="0"/>
              </a:rPr>
              <a:t>Figures from 2012 Public Expenditure Analysis report for UNICEF/DBE (Oxford Policy Management / Stellenbosch Economics) </a:t>
            </a:r>
            <a:r>
              <a:rPr lang="en-ZA" b="1">
                <a:latin typeface="Calibri" charset="0"/>
              </a:rPr>
              <a:t>Education exp </a:t>
            </a:r>
            <a:r>
              <a:rPr lang="en-ZA">
                <a:latin typeface="Calibri" charset="0"/>
              </a:rPr>
              <a:t>= 6.1% of GDP</a:t>
            </a:r>
          </a:p>
          <a:p>
            <a:pPr eaLnBrk="1" hangingPunct="1">
              <a:spcBef>
                <a:spcPct val="0"/>
              </a:spcBef>
            </a:pPr>
            <a:r>
              <a:rPr lang="en-ZA" b="1">
                <a:latin typeface="Calibri" charset="0"/>
              </a:rPr>
              <a:t>Personnel exp </a:t>
            </a:r>
            <a:r>
              <a:rPr lang="en-ZA">
                <a:latin typeface="Calibri" charset="0"/>
              </a:rPr>
              <a:t>= 78% of educ exp</a:t>
            </a:r>
          </a:p>
          <a:p>
            <a:pPr eaLnBrk="1" hangingPunct="1">
              <a:spcBef>
                <a:spcPct val="0"/>
              </a:spcBef>
            </a:pPr>
            <a:r>
              <a:rPr lang="en-ZA" b="1">
                <a:latin typeface="Calibri" charset="0"/>
              </a:rPr>
              <a:t>Personnel exp </a:t>
            </a:r>
            <a:r>
              <a:rPr lang="en-ZA">
                <a:latin typeface="Calibri" charset="0"/>
              </a:rPr>
              <a:t>= 4.8% of GDP</a:t>
            </a:r>
          </a:p>
          <a:p>
            <a:pPr eaLnBrk="1" hangingPunct="1">
              <a:spcBef>
                <a:spcPct val="0"/>
              </a:spcBef>
            </a:pPr>
            <a:endParaRPr lang="en-ZA">
              <a:latin typeface="Calibri" charset="0"/>
            </a:endParaRPr>
          </a:p>
        </p:txBody>
      </p:sp>
      <p:sp>
        <p:nvSpPr>
          <p:cNvPr id="65540" name="Slide Number Placeholder 3"/>
          <p:cNvSpPr>
            <a:spLocks noGrp="1"/>
          </p:cNvSpPr>
          <p:nvPr>
            <p:ph type="sldNum" sz="quarter" idx="5"/>
          </p:nvPr>
        </p:nvSpPr>
        <p:spPr bwMode="auto">
          <a:ln>
            <a:miter lim="800000"/>
            <a:headEnd/>
            <a:tailEnd/>
          </a:ln>
        </p:spPr>
        <p:txBody>
          <a:bodyPr/>
          <a:lstStyle>
            <a:lvl1pPr eaLnBrk="0" hangingPunct="0">
              <a:defRPr>
                <a:solidFill>
                  <a:schemeClr val="tx1"/>
                </a:solidFill>
                <a:latin typeface="Calibri" charset="0"/>
                <a:ea typeface="ＭＳ Ｐゴシック" charset="0"/>
                <a:cs typeface="Arial" charset="0"/>
              </a:defRPr>
            </a:lvl1pPr>
            <a:lvl2pPr marL="742950" indent="-285750" eaLnBrk="0" hangingPunct="0">
              <a:defRPr>
                <a:solidFill>
                  <a:schemeClr val="tx1"/>
                </a:solidFill>
                <a:latin typeface="Calibri" charset="0"/>
                <a:ea typeface="Arial" charset="0"/>
                <a:cs typeface="Arial" charset="0"/>
              </a:defRPr>
            </a:lvl2pPr>
            <a:lvl3pPr marL="1143000" indent="-228600" eaLnBrk="0" hangingPunct="0">
              <a:defRPr>
                <a:solidFill>
                  <a:schemeClr val="tx1"/>
                </a:solidFill>
                <a:latin typeface="Calibri" charset="0"/>
                <a:ea typeface="Arial" charset="0"/>
                <a:cs typeface="Arial" charset="0"/>
              </a:defRPr>
            </a:lvl3pPr>
            <a:lvl4pPr marL="1600200" indent="-228600" eaLnBrk="0" hangingPunct="0">
              <a:defRPr>
                <a:solidFill>
                  <a:schemeClr val="tx1"/>
                </a:solidFill>
                <a:latin typeface="Calibri" charset="0"/>
                <a:ea typeface="Arial" charset="0"/>
                <a:cs typeface="Arial" charset="0"/>
              </a:defRPr>
            </a:lvl4pPr>
            <a:lvl5pPr marL="2057400" indent="-228600" eaLnBrk="0" hangingPunct="0">
              <a:defRPr>
                <a:solidFill>
                  <a:schemeClr val="tx1"/>
                </a:solidFill>
                <a:latin typeface="Calibri" charset="0"/>
                <a:ea typeface="Arial" charset="0"/>
                <a:cs typeface="Arial" charset="0"/>
              </a:defRPr>
            </a:lvl5pPr>
            <a:lvl6pPr marL="2514600" indent="-228600" eaLnBrk="0" fontAlgn="base" hangingPunct="0">
              <a:spcBef>
                <a:spcPct val="0"/>
              </a:spcBef>
              <a:spcAft>
                <a:spcPct val="0"/>
              </a:spcAft>
              <a:defRPr>
                <a:solidFill>
                  <a:schemeClr val="tx1"/>
                </a:solidFill>
                <a:latin typeface="Calibri" charset="0"/>
                <a:ea typeface="Arial" charset="0"/>
                <a:cs typeface="Arial" charset="0"/>
              </a:defRPr>
            </a:lvl6pPr>
            <a:lvl7pPr marL="2971800" indent="-228600" eaLnBrk="0" fontAlgn="base" hangingPunct="0">
              <a:spcBef>
                <a:spcPct val="0"/>
              </a:spcBef>
              <a:spcAft>
                <a:spcPct val="0"/>
              </a:spcAft>
              <a:defRPr>
                <a:solidFill>
                  <a:schemeClr val="tx1"/>
                </a:solidFill>
                <a:latin typeface="Calibri" charset="0"/>
                <a:ea typeface="Arial" charset="0"/>
                <a:cs typeface="Arial" charset="0"/>
              </a:defRPr>
            </a:lvl7pPr>
            <a:lvl8pPr marL="3429000" indent="-228600" eaLnBrk="0" fontAlgn="base" hangingPunct="0">
              <a:spcBef>
                <a:spcPct val="0"/>
              </a:spcBef>
              <a:spcAft>
                <a:spcPct val="0"/>
              </a:spcAft>
              <a:defRPr>
                <a:solidFill>
                  <a:schemeClr val="tx1"/>
                </a:solidFill>
                <a:latin typeface="Calibri" charset="0"/>
                <a:ea typeface="Arial" charset="0"/>
                <a:cs typeface="Arial" charset="0"/>
              </a:defRPr>
            </a:lvl8pPr>
            <a:lvl9pPr marL="3886200" indent="-228600" eaLnBrk="0" fontAlgn="base" hangingPunct="0">
              <a:spcBef>
                <a:spcPct val="0"/>
              </a:spcBef>
              <a:spcAft>
                <a:spcPct val="0"/>
              </a:spcAft>
              <a:defRPr>
                <a:solidFill>
                  <a:schemeClr val="tx1"/>
                </a:solidFill>
                <a:latin typeface="Calibri" charset="0"/>
                <a:ea typeface="Arial" charset="0"/>
                <a:cs typeface="Arial" charset="0"/>
              </a:defRPr>
            </a:lvl9pPr>
          </a:lstStyle>
          <a:p>
            <a:pPr eaLnBrk="1" hangingPunct="1"/>
            <a:fld id="{B2EDACBC-2F50-B749-8D9D-0B168F832D11}" type="slidenum">
              <a:rPr lang="en-ZA"/>
              <a:pPr eaLnBrk="1" hangingPunct="1"/>
              <a:t>5</a:t>
            </a:fld>
            <a:endParaRPr lang="en-ZA"/>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6</a:t>
            </a:fld>
            <a:endParaRPr lang="en-ZA"/>
          </a:p>
        </p:txBody>
      </p:sp>
    </p:spTree>
    <p:extLst>
      <p:ext uri="{BB962C8B-B14F-4D97-AF65-F5344CB8AC3E}">
        <p14:creationId xmlns:p14="http://schemas.microsoft.com/office/powerpoint/2010/main" val="149309308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7</a:t>
            </a:fld>
            <a:endParaRPr lang="en-ZA"/>
          </a:p>
        </p:txBody>
      </p:sp>
    </p:spTree>
    <p:extLst>
      <p:ext uri="{BB962C8B-B14F-4D97-AF65-F5344CB8AC3E}">
        <p14:creationId xmlns:p14="http://schemas.microsoft.com/office/powerpoint/2010/main" val="140798975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8</a:t>
            </a:fld>
            <a:endParaRPr lang="en-ZA"/>
          </a:p>
        </p:txBody>
      </p:sp>
    </p:spTree>
    <p:extLst>
      <p:ext uri="{BB962C8B-B14F-4D97-AF65-F5344CB8AC3E}">
        <p14:creationId xmlns:p14="http://schemas.microsoft.com/office/powerpoint/2010/main" val="387116936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9</a:t>
            </a:fld>
            <a:endParaRPr lang="en-ZA"/>
          </a:p>
        </p:txBody>
      </p:sp>
    </p:spTree>
    <p:extLst>
      <p:ext uri="{BB962C8B-B14F-4D97-AF65-F5344CB8AC3E}">
        <p14:creationId xmlns:p14="http://schemas.microsoft.com/office/powerpoint/2010/main" val="387116936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10</a:t>
            </a:fld>
            <a:endParaRPr lang="en-ZA"/>
          </a:p>
        </p:txBody>
      </p:sp>
    </p:spTree>
    <p:extLst>
      <p:ext uri="{BB962C8B-B14F-4D97-AF65-F5344CB8AC3E}">
        <p14:creationId xmlns:p14="http://schemas.microsoft.com/office/powerpoint/2010/main" val="387116936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11</a:t>
            </a:fld>
            <a:endParaRPr lang="en-ZA"/>
          </a:p>
        </p:txBody>
      </p:sp>
    </p:spTree>
    <p:extLst>
      <p:ext uri="{BB962C8B-B14F-4D97-AF65-F5344CB8AC3E}">
        <p14:creationId xmlns:p14="http://schemas.microsoft.com/office/powerpoint/2010/main" val="387116936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12</a:t>
            </a:fld>
            <a:endParaRPr lang="en-ZA"/>
          </a:p>
        </p:txBody>
      </p:sp>
    </p:spTree>
    <p:extLst>
      <p:ext uri="{BB962C8B-B14F-4D97-AF65-F5344CB8AC3E}">
        <p14:creationId xmlns:p14="http://schemas.microsoft.com/office/powerpoint/2010/main" val="373019503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ZA" sz="1200" kern="1200" dirty="0" smtClean="0">
                <a:solidFill>
                  <a:schemeClr val="tx1"/>
                </a:solidFill>
                <a:effectLst/>
                <a:latin typeface="+mn-lt"/>
                <a:ea typeface="+mn-ea"/>
                <a:cs typeface="+mn-cs"/>
              </a:rPr>
              <a:t>Elmore, R. (2004b). </a:t>
            </a:r>
            <a:r>
              <a:rPr lang="en-ZA" sz="1200" i="1" kern="1200" dirty="0" smtClean="0">
                <a:solidFill>
                  <a:schemeClr val="tx1"/>
                </a:solidFill>
                <a:effectLst/>
                <a:latin typeface="+mn-lt"/>
                <a:ea typeface="+mn-ea"/>
                <a:cs typeface="+mn-cs"/>
              </a:rPr>
              <a:t>School reform from the inside out: Policy, practice and performance.</a:t>
            </a:r>
            <a:r>
              <a:rPr lang="en-ZA" sz="1200" kern="1200" dirty="0" smtClean="0">
                <a:solidFill>
                  <a:schemeClr val="tx1"/>
                </a:solidFill>
                <a:effectLst/>
                <a:latin typeface="+mn-lt"/>
                <a:ea typeface="+mn-ea"/>
                <a:cs typeface="+mn-cs"/>
              </a:rPr>
              <a:t> Cambridge, MA: Harvard Education Press.</a:t>
            </a:r>
            <a:endParaRPr lang="en-US" sz="12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ZA" sz="1200" kern="1200" dirty="0" smtClean="0">
                <a:solidFill>
                  <a:schemeClr val="tx1"/>
                </a:solidFill>
                <a:effectLst/>
                <a:latin typeface="+mn-lt"/>
                <a:ea typeface="+mn-ea"/>
                <a:cs typeface="+mn-cs"/>
              </a:rPr>
              <a:t>Loveless, T. (2005). Test-Based Accountability: The Promise and the Perils. </a:t>
            </a:r>
            <a:r>
              <a:rPr lang="en-ZA" sz="1200" i="1" kern="1200" dirty="0" smtClean="0">
                <a:solidFill>
                  <a:schemeClr val="tx1"/>
                </a:solidFill>
                <a:effectLst/>
                <a:latin typeface="+mn-lt"/>
                <a:ea typeface="+mn-ea"/>
                <a:cs typeface="+mn-cs"/>
              </a:rPr>
              <a:t>The Brookings Institution No. 8</a:t>
            </a:r>
            <a:r>
              <a:rPr lang="en-ZA" sz="1200" kern="1200" dirty="0" smtClean="0">
                <a:solidFill>
                  <a:schemeClr val="tx1"/>
                </a:solidFill>
                <a:effectLst/>
                <a:latin typeface="+mn-lt"/>
                <a:ea typeface="+mn-ea"/>
                <a:cs typeface="+mn-cs"/>
              </a:rPr>
              <a:t>, 7-45.</a:t>
            </a:r>
            <a:endParaRPr lang="en-US" sz="1200" kern="1200" dirty="0" smtClean="0">
              <a:solidFill>
                <a:schemeClr val="tx1"/>
              </a:solidFill>
              <a:effectLst/>
              <a:latin typeface="+mn-lt"/>
              <a:ea typeface="+mn-ea"/>
              <a:cs typeface="+mn-cs"/>
            </a:endParaRPr>
          </a:p>
          <a:p>
            <a:endParaRPr lang="en-ZA" dirty="0"/>
          </a:p>
        </p:txBody>
      </p:sp>
      <p:sp>
        <p:nvSpPr>
          <p:cNvPr id="4" name="Slide Number Placeholder 3"/>
          <p:cNvSpPr>
            <a:spLocks noGrp="1"/>
          </p:cNvSpPr>
          <p:nvPr>
            <p:ph type="sldNum" sz="quarter" idx="10"/>
          </p:nvPr>
        </p:nvSpPr>
        <p:spPr/>
        <p:txBody>
          <a:bodyPr/>
          <a:lstStyle/>
          <a:p>
            <a:fld id="{F33F658F-0565-4476-B536-B073C2157F10}" type="slidenum">
              <a:rPr lang="en-ZA" smtClean="0"/>
              <a:pPr/>
              <a:t>13</a:t>
            </a:fld>
            <a:endParaRPr lang="en-ZA"/>
          </a:p>
        </p:txBody>
      </p:sp>
    </p:spTree>
    <p:extLst>
      <p:ext uri="{BB962C8B-B14F-4D97-AF65-F5344CB8AC3E}">
        <p14:creationId xmlns:p14="http://schemas.microsoft.com/office/powerpoint/2010/main" val="241897491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ZA" sz="1200" kern="1200" dirty="0" smtClean="0">
                <a:solidFill>
                  <a:schemeClr val="tx1"/>
                </a:solidFill>
                <a:effectLst/>
                <a:latin typeface="+mn-lt"/>
                <a:ea typeface="+mn-ea"/>
                <a:cs typeface="+mn-cs"/>
              </a:rPr>
              <a:t>Taylor, N. (2002). </a:t>
            </a:r>
            <a:r>
              <a:rPr lang="en-ZA" sz="1200" i="1" kern="1200" dirty="0" smtClean="0">
                <a:solidFill>
                  <a:schemeClr val="tx1"/>
                </a:solidFill>
                <a:effectLst/>
                <a:latin typeface="+mn-lt"/>
                <a:ea typeface="+mn-ea"/>
                <a:cs typeface="+mn-cs"/>
              </a:rPr>
              <a:t>Accountability and Support: Improving Public Schooling in South Africa.</a:t>
            </a:r>
            <a:r>
              <a:rPr lang="en-ZA" sz="1200" kern="1200" dirty="0" smtClean="0">
                <a:solidFill>
                  <a:schemeClr val="tx1"/>
                </a:solidFill>
                <a:effectLst/>
                <a:latin typeface="+mn-lt"/>
                <a:ea typeface="+mn-ea"/>
                <a:cs typeface="+mn-cs"/>
              </a:rPr>
              <a:t> Johannesburg: JET Education.</a:t>
            </a:r>
            <a:endParaRPr lang="en-US" sz="1200" kern="1200" dirty="0" smtClean="0">
              <a:solidFill>
                <a:schemeClr val="tx1"/>
              </a:solidFill>
              <a:effectLst/>
              <a:latin typeface="+mn-lt"/>
              <a:ea typeface="+mn-ea"/>
              <a:cs typeface="+mn-cs"/>
            </a:endParaRPr>
          </a:p>
          <a:p>
            <a:endParaRPr lang="en-ZA" dirty="0"/>
          </a:p>
        </p:txBody>
      </p:sp>
      <p:sp>
        <p:nvSpPr>
          <p:cNvPr id="4" name="Slide Number Placeholder 3"/>
          <p:cNvSpPr>
            <a:spLocks noGrp="1"/>
          </p:cNvSpPr>
          <p:nvPr>
            <p:ph type="sldNum" sz="quarter" idx="10"/>
          </p:nvPr>
        </p:nvSpPr>
        <p:spPr/>
        <p:txBody>
          <a:bodyPr/>
          <a:lstStyle/>
          <a:p>
            <a:fld id="{F33F658F-0565-4476-B536-B073C2157F10}" type="slidenum">
              <a:rPr lang="en-ZA" smtClean="0"/>
              <a:pPr/>
              <a:t>14</a:t>
            </a:fld>
            <a:endParaRPr lang="en-ZA"/>
          </a:p>
        </p:txBody>
      </p:sp>
    </p:spTree>
    <p:extLst>
      <p:ext uri="{BB962C8B-B14F-4D97-AF65-F5344CB8AC3E}">
        <p14:creationId xmlns:p14="http://schemas.microsoft.com/office/powerpoint/2010/main" val="288344742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From a forthcoming report on accountability</a:t>
            </a:r>
            <a:r>
              <a:rPr lang="en-US" baseline="0" dirty="0" smtClean="0"/>
              <a:t> on the </a:t>
            </a:r>
            <a:endParaRPr lang="en-US" dirty="0"/>
          </a:p>
        </p:txBody>
      </p:sp>
      <p:sp>
        <p:nvSpPr>
          <p:cNvPr id="4" name="Slide Number Placeholder 3"/>
          <p:cNvSpPr>
            <a:spLocks noGrp="1"/>
          </p:cNvSpPr>
          <p:nvPr>
            <p:ph type="sldNum" sz="quarter" idx="10"/>
          </p:nvPr>
        </p:nvSpPr>
        <p:spPr/>
        <p:txBody>
          <a:bodyPr/>
          <a:lstStyle/>
          <a:p>
            <a:fld id="{F33F658F-0565-4476-B536-B073C2157F10}" type="slidenum">
              <a:rPr lang="en-ZA" smtClean="0"/>
              <a:pPr/>
              <a:t>15</a:t>
            </a:fld>
            <a:endParaRPr lang="en-ZA"/>
          </a:p>
        </p:txBody>
      </p:sp>
    </p:spTree>
    <p:extLst>
      <p:ext uri="{BB962C8B-B14F-4D97-AF65-F5344CB8AC3E}">
        <p14:creationId xmlns:p14="http://schemas.microsoft.com/office/powerpoint/2010/main" val="87223601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16</a:t>
            </a:fld>
            <a:endParaRPr lang="en-ZA"/>
          </a:p>
        </p:txBody>
      </p:sp>
    </p:spTree>
    <p:extLst>
      <p:ext uri="{BB962C8B-B14F-4D97-AF65-F5344CB8AC3E}">
        <p14:creationId xmlns:p14="http://schemas.microsoft.com/office/powerpoint/2010/main" val="161663055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17</a:t>
            </a:fld>
            <a:endParaRPr lang="en-ZA"/>
          </a:p>
        </p:txBody>
      </p:sp>
    </p:spTree>
    <p:extLst>
      <p:ext uri="{BB962C8B-B14F-4D97-AF65-F5344CB8AC3E}">
        <p14:creationId xmlns:p14="http://schemas.microsoft.com/office/powerpoint/2010/main" val="129496764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18</a:t>
            </a:fld>
            <a:endParaRPr lang="en-ZA"/>
          </a:p>
        </p:txBody>
      </p:sp>
    </p:spTree>
    <p:extLst>
      <p:ext uri="{BB962C8B-B14F-4D97-AF65-F5344CB8AC3E}">
        <p14:creationId xmlns:p14="http://schemas.microsoft.com/office/powerpoint/2010/main" val="157339903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19</a:t>
            </a:fld>
            <a:endParaRPr lang="en-ZA"/>
          </a:p>
        </p:txBody>
      </p:sp>
    </p:spTree>
    <p:extLst>
      <p:ext uri="{BB962C8B-B14F-4D97-AF65-F5344CB8AC3E}">
        <p14:creationId xmlns:p14="http://schemas.microsoft.com/office/powerpoint/2010/main" val="77957237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20</a:t>
            </a:fld>
            <a:endParaRPr lang="en-ZA"/>
          </a:p>
        </p:txBody>
      </p:sp>
    </p:spTree>
    <p:extLst>
      <p:ext uri="{BB962C8B-B14F-4D97-AF65-F5344CB8AC3E}">
        <p14:creationId xmlns:p14="http://schemas.microsoft.com/office/powerpoint/2010/main" val="262933234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21</a:t>
            </a:fld>
            <a:endParaRPr lang="en-ZA"/>
          </a:p>
        </p:txBody>
      </p:sp>
    </p:spTree>
    <p:extLst>
      <p:ext uri="{BB962C8B-B14F-4D97-AF65-F5344CB8AC3E}">
        <p14:creationId xmlns:p14="http://schemas.microsoft.com/office/powerpoint/2010/main" val="262933234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22</a:t>
            </a:fld>
            <a:endParaRPr lang="en-ZA"/>
          </a:p>
        </p:txBody>
      </p:sp>
    </p:spTree>
    <p:extLst>
      <p:ext uri="{BB962C8B-B14F-4D97-AF65-F5344CB8AC3E}">
        <p14:creationId xmlns:p14="http://schemas.microsoft.com/office/powerpoint/2010/main" val="46031690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24</a:t>
            </a:fld>
            <a:endParaRPr lang="en-ZA"/>
          </a:p>
        </p:txBody>
      </p:sp>
    </p:spTree>
    <p:extLst>
      <p:ext uri="{BB962C8B-B14F-4D97-AF65-F5344CB8AC3E}">
        <p14:creationId xmlns:p14="http://schemas.microsoft.com/office/powerpoint/2010/main" val="143416756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25</a:t>
            </a:fld>
            <a:endParaRPr lang="en-ZA"/>
          </a:p>
        </p:txBody>
      </p:sp>
    </p:spTree>
    <p:extLst>
      <p:ext uri="{BB962C8B-B14F-4D97-AF65-F5344CB8AC3E}">
        <p14:creationId xmlns:p14="http://schemas.microsoft.com/office/powerpoint/2010/main" val="190913963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26</a:t>
            </a:fld>
            <a:endParaRPr lang="en-ZA"/>
          </a:p>
        </p:txBody>
      </p:sp>
    </p:spTree>
    <p:extLst>
      <p:ext uri="{BB962C8B-B14F-4D97-AF65-F5344CB8AC3E}">
        <p14:creationId xmlns:p14="http://schemas.microsoft.com/office/powerpoint/2010/main" val="364373243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ZA" sz="1200" kern="1200" dirty="0" err="1" smtClean="0">
                <a:solidFill>
                  <a:schemeClr val="tx1"/>
                </a:solidFill>
                <a:effectLst/>
                <a:latin typeface="+mn-lt"/>
                <a:ea typeface="+mn-ea"/>
                <a:cs typeface="+mn-cs"/>
              </a:rPr>
              <a:t>Hausmann</a:t>
            </a:r>
            <a:r>
              <a:rPr lang="en-ZA" sz="1200" kern="1200" dirty="0" smtClean="0">
                <a:solidFill>
                  <a:schemeClr val="tx1"/>
                </a:solidFill>
                <a:effectLst/>
                <a:latin typeface="+mn-lt"/>
                <a:ea typeface="+mn-ea"/>
                <a:cs typeface="+mn-cs"/>
              </a:rPr>
              <a:t>, R., Klinger, G., &amp; Wagner, R. (2008). Doing Growth Diagnostics in Practice: A '</a:t>
            </a:r>
            <a:r>
              <a:rPr lang="en-ZA" sz="1200" kern="1200" dirty="0" err="1" smtClean="0">
                <a:solidFill>
                  <a:schemeClr val="tx1"/>
                </a:solidFill>
                <a:effectLst/>
                <a:latin typeface="+mn-lt"/>
                <a:ea typeface="+mn-ea"/>
                <a:cs typeface="+mn-cs"/>
              </a:rPr>
              <a:t>Mindbook</a:t>
            </a:r>
            <a:r>
              <a:rPr lang="en-ZA" sz="1200" kern="1200" dirty="0" smtClean="0">
                <a:solidFill>
                  <a:schemeClr val="tx1"/>
                </a:solidFill>
                <a:effectLst/>
                <a:latin typeface="+mn-lt"/>
                <a:ea typeface="+mn-ea"/>
                <a:cs typeface="+mn-cs"/>
              </a:rPr>
              <a:t>'. </a:t>
            </a:r>
            <a:r>
              <a:rPr lang="en-ZA" sz="1200" i="1" kern="1200" dirty="0" smtClean="0">
                <a:solidFill>
                  <a:schemeClr val="tx1"/>
                </a:solidFill>
                <a:effectLst/>
                <a:latin typeface="+mn-lt"/>
                <a:ea typeface="+mn-ea"/>
                <a:cs typeface="+mn-cs"/>
              </a:rPr>
              <a:t>CID </a:t>
            </a:r>
            <a:r>
              <a:rPr lang="en-ZA" sz="1200" i="1" kern="1200" dirty="0" err="1" smtClean="0">
                <a:solidFill>
                  <a:schemeClr val="tx1"/>
                </a:solidFill>
                <a:effectLst/>
                <a:latin typeface="+mn-lt"/>
                <a:ea typeface="+mn-ea"/>
                <a:cs typeface="+mn-cs"/>
              </a:rPr>
              <a:t>Workinf</a:t>
            </a:r>
            <a:r>
              <a:rPr lang="en-ZA" sz="1200" i="1" kern="1200" dirty="0" smtClean="0">
                <a:solidFill>
                  <a:schemeClr val="tx1"/>
                </a:solidFill>
                <a:effectLst/>
                <a:latin typeface="+mn-lt"/>
                <a:ea typeface="+mn-ea"/>
                <a:cs typeface="+mn-cs"/>
              </a:rPr>
              <a:t> Paper No. 177</a:t>
            </a:r>
            <a:r>
              <a:rPr lang="en-ZA" sz="1200" kern="1200" dirty="0" smtClean="0">
                <a:solidFill>
                  <a:schemeClr val="tx1"/>
                </a:solidFill>
                <a:effectLst/>
                <a:latin typeface="+mn-lt"/>
                <a:ea typeface="+mn-ea"/>
                <a:cs typeface="+mn-cs"/>
              </a:rPr>
              <a:t>. </a:t>
            </a:r>
            <a:r>
              <a:rPr lang="en-ZA" sz="1200" kern="1200" dirty="0" err="1" smtClean="0">
                <a:solidFill>
                  <a:schemeClr val="tx1"/>
                </a:solidFill>
                <a:effectLst/>
                <a:latin typeface="+mn-lt"/>
                <a:ea typeface="+mn-ea"/>
                <a:cs typeface="+mn-cs"/>
              </a:rPr>
              <a:t>Center</a:t>
            </a:r>
            <a:r>
              <a:rPr lang="en-ZA" sz="1200" kern="1200" dirty="0" smtClean="0">
                <a:solidFill>
                  <a:schemeClr val="tx1"/>
                </a:solidFill>
                <a:effectLst/>
                <a:latin typeface="+mn-lt"/>
                <a:ea typeface="+mn-ea"/>
                <a:cs typeface="+mn-cs"/>
              </a:rPr>
              <a:t> for International Development at Harvard University.</a:t>
            </a:r>
          </a:p>
          <a:p>
            <a:endParaRPr lang="en-ZA" dirty="0"/>
          </a:p>
        </p:txBody>
      </p:sp>
      <p:sp>
        <p:nvSpPr>
          <p:cNvPr id="4" name="Slide Number Placeholder 3"/>
          <p:cNvSpPr>
            <a:spLocks noGrp="1"/>
          </p:cNvSpPr>
          <p:nvPr>
            <p:ph type="sldNum" sz="quarter" idx="10"/>
          </p:nvPr>
        </p:nvSpPr>
        <p:spPr/>
        <p:txBody>
          <a:bodyPr/>
          <a:lstStyle/>
          <a:p>
            <a:fld id="{F33F658F-0565-4476-B536-B073C2157F10}" type="slidenum">
              <a:rPr lang="en-ZA" smtClean="0"/>
              <a:pPr/>
              <a:t>27</a:t>
            </a:fld>
            <a:endParaRPr lang="en-ZA"/>
          </a:p>
        </p:txBody>
      </p:sp>
    </p:spTree>
    <p:extLst>
      <p:ext uri="{BB962C8B-B14F-4D97-AF65-F5344CB8AC3E}">
        <p14:creationId xmlns:p14="http://schemas.microsoft.com/office/powerpoint/2010/main" val="243612349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28</a:t>
            </a:fld>
            <a:endParaRPr lang="en-ZA"/>
          </a:p>
        </p:txBody>
      </p:sp>
    </p:spTree>
    <p:extLst>
      <p:ext uri="{BB962C8B-B14F-4D97-AF65-F5344CB8AC3E}">
        <p14:creationId xmlns:p14="http://schemas.microsoft.com/office/powerpoint/2010/main" val="186300669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30</a:t>
            </a:fld>
            <a:endParaRPr lang="en-ZA"/>
          </a:p>
        </p:txBody>
      </p:sp>
    </p:spTree>
    <p:extLst>
      <p:ext uri="{BB962C8B-B14F-4D97-AF65-F5344CB8AC3E}">
        <p14:creationId xmlns:p14="http://schemas.microsoft.com/office/powerpoint/2010/main" val="417947750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25602"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endParaRPr lang="en-ZA">
              <a:latin typeface="Calibri" charset="0"/>
            </a:endParaRPr>
          </a:p>
        </p:txBody>
      </p:sp>
      <p:sp>
        <p:nvSpPr>
          <p:cNvPr id="25603"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fld id="{4B613715-643B-974F-8214-E1571EC2C85F}" type="slidenum">
              <a:rPr lang="en-ZA" sz="1200"/>
              <a:pPr eaLnBrk="1" hangingPunct="1"/>
              <a:t>31</a:t>
            </a:fld>
            <a:endParaRPr lang="en-ZA" sz="120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ZA" dirty="0" smtClean="0"/>
              <a:t>Technically</a:t>
            </a:r>
            <a:r>
              <a:rPr lang="en-ZA" baseline="0" dirty="0" smtClean="0"/>
              <a:t> it is never enrolled or dropped out before grade 6 (using DHS data)</a:t>
            </a:r>
            <a:endParaRPr lang="en-ZA" dirty="0"/>
          </a:p>
        </p:txBody>
      </p:sp>
      <p:sp>
        <p:nvSpPr>
          <p:cNvPr id="4" name="Slide Number Placeholder 3"/>
          <p:cNvSpPr>
            <a:spLocks noGrp="1"/>
          </p:cNvSpPr>
          <p:nvPr>
            <p:ph type="sldNum" sz="quarter" idx="10"/>
          </p:nvPr>
        </p:nvSpPr>
        <p:spPr/>
        <p:txBody>
          <a:bodyPr/>
          <a:lstStyle/>
          <a:p>
            <a:fld id="{F33F658F-0565-4476-B536-B073C2157F10}" type="slidenum">
              <a:rPr lang="en-ZA" smtClean="0"/>
              <a:pPr/>
              <a:t>32</a:t>
            </a:fld>
            <a:endParaRPr lang="en-ZA"/>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6451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ZA">
                <a:latin typeface="Calibri" charset="0"/>
              </a:rPr>
              <a:t>In the decade since 2000, public education spending increased significantly in real terms with real provincial expenditure on education rising by 60% between 2000/01 and 2010/11. The rapid growth in expenditure from 2007  is largely due to the Occupation Specific Dispensation (OSD) for educators which raised teacher salaries significantly. </a:t>
            </a:r>
          </a:p>
          <a:p>
            <a:pPr eaLnBrk="1" hangingPunct="1">
              <a:spcBef>
                <a:spcPct val="0"/>
              </a:spcBef>
            </a:pPr>
            <a:endParaRPr lang="en-ZA">
              <a:latin typeface="Calibri" charset="0"/>
            </a:endParaRPr>
          </a:p>
        </p:txBody>
      </p:sp>
      <p:sp>
        <p:nvSpPr>
          <p:cNvPr id="64516" name="Slide Number Placeholder 3"/>
          <p:cNvSpPr>
            <a:spLocks noGrp="1"/>
          </p:cNvSpPr>
          <p:nvPr>
            <p:ph type="sldNum" sz="quarter" idx="5"/>
          </p:nvPr>
        </p:nvSpPr>
        <p:spPr bwMode="auto">
          <a:ln>
            <a:miter lim="800000"/>
            <a:headEnd/>
            <a:tailEnd/>
          </a:ln>
        </p:spPr>
        <p:txBody>
          <a:bodyPr/>
          <a:lstStyle>
            <a:lvl1pPr eaLnBrk="0" hangingPunct="0">
              <a:defRPr>
                <a:solidFill>
                  <a:schemeClr val="tx1"/>
                </a:solidFill>
                <a:latin typeface="Calibri" charset="0"/>
                <a:ea typeface="ＭＳ Ｐゴシック" charset="0"/>
                <a:cs typeface="Arial" charset="0"/>
              </a:defRPr>
            </a:lvl1pPr>
            <a:lvl2pPr marL="742950" indent="-285750" eaLnBrk="0" hangingPunct="0">
              <a:defRPr>
                <a:solidFill>
                  <a:schemeClr val="tx1"/>
                </a:solidFill>
                <a:latin typeface="Calibri" charset="0"/>
                <a:ea typeface="Arial" charset="0"/>
                <a:cs typeface="Arial" charset="0"/>
              </a:defRPr>
            </a:lvl2pPr>
            <a:lvl3pPr marL="1143000" indent="-228600" eaLnBrk="0" hangingPunct="0">
              <a:defRPr>
                <a:solidFill>
                  <a:schemeClr val="tx1"/>
                </a:solidFill>
                <a:latin typeface="Calibri" charset="0"/>
                <a:ea typeface="Arial" charset="0"/>
                <a:cs typeface="Arial" charset="0"/>
              </a:defRPr>
            </a:lvl3pPr>
            <a:lvl4pPr marL="1600200" indent="-228600" eaLnBrk="0" hangingPunct="0">
              <a:defRPr>
                <a:solidFill>
                  <a:schemeClr val="tx1"/>
                </a:solidFill>
                <a:latin typeface="Calibri" charset="0"/>
                <a:ea typeface="Arial" charset="0"/>
                <a:cs typeface="Arial" charset="0"/>
              </a:defRPr>
            </a:lvl4pPr>
            <a:lvl5pPr marL="2057400" indent="-228600" eaLnBrk="0" hangingPunct="0">
              <a:defRPr>
                <a:solidFill>
                  <a:schemeClr val="tx1"/>
                </a:solidFill>
                <a:latin typeface="Calibri" charset="0"/>
                <a:ea typeface="Arial" charset="0"/>
                <a:cs typeface="Arial" charset="0"/>
              </a:defRPr>
            </a:lvl5pPr>
            <a:lvl6pPr marL="2514600" indent="-228600" eaLnBrk="0" fontAlgn="base" hangingPunct="0">
              <a:spcBef>
                <a:spcPct val="0"/>
              </a:spcBef>
              <a:spcAft>
                <a:spcPct val="0"/>
              </a:spcAft>
              <a:defRPr>
                <a:solidFill>
                  <a:schemeClr val="tx1"/>
                </a:solidFill>
                <a:latin typeface="Calibri" charset="0"/>
                <a:ea typeface="Arial" charset="0"/>
                <a:cs typeface="Arial" charset="0"/>
              </a:defRPr>
            </a:lvl6pPr>
            <a:lvl7pPr marL="2971800" indent="-228600" eaLnBrk="0" fontAlgn="base" hangingPunct="0">
              <a:spcBef>
                <a:spcPct val="0"/>
              </a:spcBef>
              <a:spcAft>
                <a:spcPct val="0"/>
              </a:spcAft>
              <a:defRPr>
                <a:solidFill>
                  <a:schemeClr val="tx1"/>
                </a:solidFill>
                <a:latin typeface="Calibri" charset="0"/>
                <a:ea typeface="Arial" charset="0"/>
                <a:cs typeface="Arial" charset="0"/>
              </a:defRPr>
            </a:lvl7pPr>
            <a:lvl8pPr marL="3429000" indent="-228600" eaLnBrk="0" fontAlgn="base" hangingPunct="0">
              <a:spcBef>
                <a:spcPct val="0"/>
              </a:spcBef>
              <a:spcAft>
                <a:spcPct val="0"/>
              </a:spcAft>
              <a:defRPr>
                <a:solidFill>
                  <a:schemeClr val="tx1"/>
                </a:solidFill>
                <a:latin typeface="Calibri" charset="0"/>
                <a:ea typeface="Arial" charset="0"/>
                <a:cs typeface="Arial" charset="0"/>
              </a:defRPr>
            </a:lvl8pPr>
            <a:lvl9pPr marL="3886200" indent="-228600" eaLnBrk="0" fontAlgn="base" hangingPunct="0">
              <a:spcBef>
                <a:spcPct val="0"/>
              </a:spcBef>
              <a:spcAft>
                <a:spcPct val="0"/>
              </a:spcAft>
              <a:defRPr>
                <a:solidFill>
                  <a:schemeClr val="tx1"/>
                </a:solidFill>
                <a:latin typeface="Calibri" charset="0"/>
                <a:ea typeface="Arial" charset="0"/>
                <a:cs typeface="Arial" charset="0"/>
              </a:defRPr>
            </a:lvl9pPr>
          </a:lstStyle>
          <a:p>
            <a:pPr eaLnBrk="1" hangingPunct="1"/>
            <a:fld id="{7B33F866-595F-F94D-8BDB-8C9669EFFFAE}" type="slidenum">
              <a:rPr lang="en-ZA"/>
              <a:pPr eaLnBrk="1" hangingPunct="1"/>
              <a:t>33</a:t>
            </a:fld>
            <a:endParaRPr lang="en-ZA"/>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ZA" dirty="0" smtClean="0"/>
              <a:t>Technically</a:t>
            </a:r>
            <a:r>
              <a:rPr lang="en-ZA" baseline="0" dirty="0" smtClean="0"/>
              <a:t> it is never enrolled or dropped out before grade 6 (using DHS data) – see Taylor and Spaull (Forthcoming)</a:t>
            </a:r>
            <a:endParaRPr lang="en-ZA" dirty="0"/>
          </a:p>
        </p:txBody>
      </p:sp>
      <p:sp>
        <p:nvSpPr>
          <p:cNvPr id="4" name="Slide Number Placeholder 3"/>
          <p:cNvSpPr>
            <a:spLocks noGrp="1"/>
          </p:cNvSpPr>
          <p:nvPr>
            <p:ph type="sldNum" sz="quarter" idx="10"/>
          </p:nvPr>
        </p:nvSpPr>
        <p:spPr/>
        <p:txBody>
          <a:bodyPr/>
          <a:lstStyle/>
          <a:p>
            <a:fld id="{F33F658F-0565-4476-B536-B073C2157F10}" type="slidenum">
              <a:rPr lang="en-ZA" smtClean="0"/>
              <a:pPr/>
              <a:t>34</a:t>
            </a:fld>
            <a:endParaRPr lang="en-ZA"/>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dirty="0" smtClean="0"/>
              <a:t>Absenteeism here is average between both</a:t>
            </a:r>
            <a:r>
              <a:rPr lang="en-ZA" baseline="0" dirty="0" smtClean="0"/>
              <a:t> maths and reading teachers</a:t>
            </a:r>
            <a:endParaRPr lang="en-ZA" dirty="0"/>
          </a:p>
        </p:txBody>
      </p:sp>
      <p:sp>
        <p:nvSpPr>
          <p:cNvPr id="4" name="Slide Number Placeholder 3"/>
          <p:cNvSpPr>
            <a:spLocks noGrp="1"/>
          </p:cNvSpPr>
          <p:nvPr>
            <p:ph type="sldNum" sz="quarter" idx="10"/>
          </p:nvPr>
        </p:nvSpPr>
        <p:spPr/>
        <p:txBody>
          <a:bodyPr/>
          <a:lstStyle/>
          <a:p>
            <a:fld id="{F33F658F-0565-4476-B536-B073C2157F10}" type="slidenum">
              <a:rPr lang="en-ZA" smtClean="0"/>
              <a:pPr/>
              <a:t>35</a:t>
            </a:fld>
            <a:endParaRPr lang="en-ZA"/>
          </a:p>
        </p:txBody>
      </p:sp>
    </p:spTree>
    <p:extLst>
      <p:ext uri="{BB962C8B-B14F-4D97-AF65-F5344CB8AC3E}">
        <p14:creationId xmlns:p14="http://schemas.microsoft.com/office/powerpoint/2010/main" val="225326012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dirty="0" smtClean="0"/>
              <a:t>Absenteeism here is average between both</a:t>
            </a:r>
            <a:r>
              <a:rPr lang="en-ZA" baseline="0" dirty="0" smtClean="0"/>
              <a:t> maths and reading teachers</a:t>
            </a:r>
            <a:endParaRPr lang="en-ZA" dirty="0"/>
          </a:p>
        </p:txBody>
      </p:sp>
      <p:sp>
        <p:nvSpPr>
          <p:cNvPr id="4" name="Slide Number Placeholder 3"/>
          <p:cNvSpPr>
            <a:spLocks noGrp="1"/>
          </p:cNvSpPr>
          <p:nvPr>
            <p:ph type="sldNum" sz="quarter" idx="10"/>
          </p:nvPr>
        </p:nvSpPr>
        <p:spPr/>
        <p:txBody>
          <a:bodyPr/>
          <a:lstStyle/>
          <a:p>
            <a:fld id="{F33F658F-0565-4476-B536-B073C2157F10}" type="slidenum">
              <a:rPr lang="en-ZA" smtClean="0"/>
              <a:pPr/>
              <a:t>36</a:t>
            </a:fld>
            <a:endParaRPr lang="en-ZA"/>
          </a:p>
        </p:txBody>
      </p:sp>
    </p:spTree>
    <p:extLst>
      <p:ext uri="{BB962C8B-B14F-4D97-AF65-F5344CB8AC3E}">
        <p14:creationId xmlns:p14="http://schemas.microsoft.com/office/powerpoint/2010/main" val="225326012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813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ZA" smtClean="0"/>
          </a:p>
        </p:txBody>
      </p:sp>
      <p:sp>
        <p:nvSpPr>
          <p:cNvPr id="4" name="Slide Number Placeholder 3"/>
          <p:cNvSpPr>
            <a:spLocks noGrp="1"/>
          </p:cNvSpPr>
          <p:nvPr>
            <p:ph type="sldNum" sz="quarter" idx="5"/>
          </p:nvPr>
        </p:nvSpPr>
        <p:spPr/>
        <p:txBody>
          <a:bodyPr/>
          <a:lstStyle/>
          <a:p>
            <a:pPr>
              <a:defRPr/>
            </a:pPr>
            <a:fld id="{C68AE12B-137F-4309-B4A6-79CF632AC819}" type="slidenum">
              <a:rPr lang="en-ZA" smtClean="0"/>
              <a:pPr>
                <a:defRPr/>
              </a:pPr>
              <a:t>37</a:t>
            </a:fld>
            <a:endParaRPr lang="en-ZA"/>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2" indent="0" algn="l" defTabSz="914400" rtl="0" eaLnBrk="1" fontAlgn="auto" latinLnBrk="0" hangingPunct="1">
              <a:lnSpc>
                <a:spcPct val="100000"/>
              </a:lnSpc>
              <a:spcBef>
                <a:spcPts val="0"/>
              </a:spcBef>
              <a:spcAft>
                <a:spcPts val="0"/>
              </a:spcAft>
              <a:buClrTx/>
              <a:buSzTx/>
              <a:buFontTx/>
              <a:buNone/>
              <a:tabLst/>
              <a:defRPr/>
            </a:pPr>
            <a:r>
              <a:rPr lang="en-ZA" sz="1600" smtClean="0"/>
              <a:t>Also see Chisholm (2005) and Shisana et al (2005) quoted in HSRC (2010)</a:t>
            </a:r>
          </a:p>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38</a:t>
            </a:fld>
            <a:endParaRPr lang="en-ZA"/>
          </a:p>
        </p:txBody>
      </p:sp>
    </p:spTree>
    <p:extLst>
      <p:ext uri="{BB962C8B-B14F-4D97-AF65-F5344CB8AC3E}">
        <p14:creationId xmlns:p14="http://schemas.microsoft.com/office/powerpoint/2010/main" val="98754586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sz="1200" b="0" i="0" kern="1200" dirty="0" smtClean="0">
                <a:solidFill>
                  <a:schemeClr val="tx1"/>
                </a:solidFill>
                <a:latin typeface="+mn-lt"/>
                <a:ea typeface="+mn-ea"/>
                <a:cs typeface="+mn-cs"/>
              </a:rPr>
              <a:t>Given that SACMEQ was done in September 2007, a maximum of 159 school days could have passed, hence 3 months </a:t>
            </a:r>
            <a:r>
              <a:rPr lang="en-ZA" sz="1200" b="0" i="0" kern="1200" smtClean="0">
                <a:solidFill>
                  <a:schemeClr val="tx1"/>
                </a:solidFill>
                <a:latin typeface="+mn-lt"/>
                <a:ea typeface="+mn-ea"/>
                <a:cs typeface="+mn-cs"/>
              </a:rPr>
              <a:t>= 1.3 </a:t>
            </a:r>
            <a:r>
              <a:rPr lang="en-ZA" sz="1200" b="0" i="0" kern="1200" dirty="0" smtClean="0">
                <a:solidFill>
                  <a:schemeClr val="tx1"/>
                </a:solidFill>
                <a:latin typeface="+mn-lt"/>
                <a:ea typeface="+mn-ea"/>
                <a:cs typeface="+mn-cs"/>
              </a:rPr>
              <a:t>days a  week</a:t>
            </a:r>
            <a:endParaRPr lang="en-ZA" dirty="0"/>
          </a:p>
        </p:txBody>
      </p:sp>
      <p:sp>
        <p:nvSpPr>
          <p:cNvPr id="4" name="Slide Number Placeholder 3"/>
          <p:cNvSpPr>
            <a:spLocks noGrp="1"/>
          </p:cNvSpPr>
          <p:nvPr>
            <p:ph type="sldNum" sz="quarter" idx="10"/>
          </p:nvPr>
        </p:nvSpPr>
        <p:spPr/>
        <p:txBody>
          <a:bodyPr/>
          <a:lstStyle/>
          <a:p>
            <a:fld id="{F33F658F-0565-4476-B536-B073C2157F10}" type="slidenum">
              <a:rPr lang="en-ZA" smtClean="0"/>
              <a:pPr/>
              <a:t>39</a:t>
            </a:fld>
            <a:endParaRPr lang="en-ZA"/>
          </a:p>
        </p:txBody>
      </p:sp>
    </p:spTree>
    <p:extLst>
      <p:ext uri="{BB962C8B-B14F-4D97-AF65-F5344CB8AC3E}">
        <p14:creationId xmlns:p14="http://schemas.microsoft.com/office/powerpoint/2010/main" val="177717393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25602"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endParaRPr lang="en-ZA">
              <a:latin typeface="Calibri" charset="0"/>
            </a:endParaRPr>
          </a:p>
        </p:txBody>
      </p:sp>
      <p:sp>
        <p:nvSpPr>
          <p:cNvPr id="25603"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fld id="{4B613715-643B-974F-8214-E1571EC2C85F}" type="slidenum">
              <a:rPr lang="en-ZA" sz="1200"/>
              <a:pPr eaLnBrk="1" hangingPunct="1"/>
              <a:t>40</a:t>
            </a:fld>
            <a:endParaRPr lang="en-ZA" sz="1200"/>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41</a:t>
            </a:fld>
            <a:endParaRPr lang="en-ZA"/>
          </a:p>
        </p:txBody>
      </p:sp>
    </p:spTree>
    <p:extLst>
      <p:ext uri="{BB962C8B-B14F-4D97-AF65-F5344CB8AC3E}">
        <p14:creationId xmlns:p14="http://schemas.microsoft.com/office/powerpoint/2010/main" val="183316450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42</a:t>
            </a:fld>
            <a:endParaRPr lang="en-ZA"/>
          </a:p>
        </p:txBody>
      </p:sp>
    </p:spTree>
    <p:extLst>
      <p:ext uri="{BB962C8B-B14F-4D97-AF65-F5344CB8AC3E}">
        <p14:creationId xmlns:p14="http://schemas.microsoft.com/office/powerpoint/2010/main" val="361692900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43</a:t>
            </a:fld>
            <a:endParaRPr lang="en-ZA"/>
          </a:p>
        </p:txBody>
      </p:sp>
    </p:spTree>
    <p:extLst>
      <p:ext uri="{BB962C8B-B14F-4D97-AF65-F5344CB8AC3E}">
        <p14:creationId xmlns:p14="http://schemas.microsoft.com/office/powerpoint/2010/main" val="93433402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44</a:t>
            </a:fld>
            <a:endParaRPr lang="en-ZA"/>
          </a:p>
        </p:txBody>
      </p:sp>
    </p:spTree>
    <p:extLst>
      <p:ext uri="{BB962C8B-B14F-4D97-AF65-F5344CB8AC3E}">
        <p14:creationId xmlns:p14="http://schemas.microsoft.com/office/powerpoint/2010/main" val="311831580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45</a:t>
            </a:fld>
            <a:endParaRPr lang="en-ZA"/>
          </a:p>
        </p:txBody>
      </p:sp>
    </p:spTree>
    <p:extLst>
      <p:ext uri="{BB962C8B-B14F-4D97-AF65-F5344CB8AC3E}">
        <p14:creationId xmlns:p14="http://schemas.microsoft.com/office/powerpoint/2010/main" val="6216656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46</a:t>
            </a:fld>
            <a:endParaRPr lang="en-ZA"/>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47</a:t>
            </a:fld>
            <a:endParaRPr lang="en-ZA"/>
          </a:p>
        </p:txBody>
      </p:sp>
    </p:spTree>
    <p:extLst>
      <p:ext uri="{BB962C8B-B14F-4D97-AF65-F5344CB8AC3E}">
        <p14:creationId xmlns:p14="http://schemas.microsoft.com/office/powerpoint/2010/main" val="685662427"/>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48</a:t>
            </a:fld>
            <a:endParaRPr lang="en-ZA"/>
          </a:p>
        </p:txBody>
      </p:sp>
    </p:spTree>
    <p:extLst>
      <p:ext uri="{BB962C8B-B14F-4D97-AF65-F5344CB8AC3E}">
        <p14:creationId xmlns:p14="http://schemas.microsoft.com/office/powerpoint/2010/main" val="3537308933"/>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49</a:t>
            </a:fld>
            <a:endParaRPr lang="en-ZA"/>
          </a:p>
        </p:txBody>
      </p:sp>
    </p:spTree>
    <p:extLst>
      <p:ext uri="{BB962C8B-B14F-4D97-AF65-F5344CB8AC3E}">
        <p14:creationId xmlns:p14="http://schemas.microsoft.com/office/powerpoint/2010/main" val="53777703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50</a:t>
            </a:fld>
            <a:endParaRPr lang="en-ZA"/>
          </a:p>
        </p:txBody>
      </p:sp>
    </p:spTree>
    <p:extLst>
      <p:ext uri="{BB962C8B-B14F-4D97-AF65-F5344CB8AC3E}">
        <p14:creationId xmlns:p14="http://schemas.microsoft.com/office/powerpoint/2010/main" val="53777703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51</a:t>
            </a:fld>
            <a:endParaRPr lang="en-ZA"/>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52</a:t>
            </a:fld>
            <a:endParaRPr lang="en-ZA"/>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53</a:t>
            </a:fld>
            <a:endParaRPr lang="en-ZA"/>
          </a:p>
        </p:txBody>
      </p:sp>
    </p:spTree>
    <p:extLst>
      <p:ext uri="{BB962C8B-B14F-4D97-AF65-F5344CB8AC3E}">
        <p14:creationId xmlns:p14="http://schemas.microsoft.com/office/powerpoint/2010/main" val="30536750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ZA"/>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ZA"/>
          </a:p>
        </p:txBody>
      </p:sp>
      <p:sp>
        <p:nvSpPr>
          <p:cNvPr id="4" name="Date Placeholder 3"/>
          <p:cNvSpPr>
            <a:spLocks noGrp="1"/>
          </p:cNvSpPr>
          <p:nvPr>
            <p:ph type="dt" sz="half" idx="10"/>
          </p:nvPr>
        </p:nvSpPr>
        <p:spPr/>
        <p:txBody>
          <a:bodyPr/>
          <a:lstStyle/>
          <a:p>
            <a:fld id="{0F55F3CD-25AA-4699-8540-858C4AA9168A}" type="datetime1">
              <a:rPr lang="en-ZA" smtClean="0"/>
              <a:pPr/>
              <a:t>2013/12/02</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555B2511-D5A3-487A-82FF-4C039FEE504B}" type="slidenum">
              <a:rPr lang="en-ZA" smtClean="0"/>
              <a:pPr/>
              <a:t>‹#›</a:t>
            </a:fld>
            <a:endParaRPr lang="en-Z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tx2">
              <a:lumMod val="20000"/>
              <a:lumOff val="80000"/>
            </a:schemeClr>
          </a:solidFill>
        </p:spPr>
        <p:txBody>
          <a:bodyPr/>
          <a:lstStyle>
            <a:lvl1pPr>
              <a:defRPr>
                <a:solidFill>
                  <a:srgbClr val="C00000"/>
                </a:solidFill>
              </a:defRPr>
            </a:lvl1pPr>
          </a:lstStyle>
          <a:p>
            <a:r>
              <a:rPr lang="en-US" smtClean="0"/>
              <a:t>Click to edit Master title style</a:t>
            </a:r>
            <a:endParaRPr lang="en-ZA"/>
          </a:p>
        </p:txBody>
      </p:sp>
      <p:sp>
        <p:nvSpPr>
          <p:cNvPr id="3" name="Content Placeholder 2"/>
          <p:cNvSpPr>
            <a:spLocks noGrp="1"/>
          </p:cNvSpPr>
          <p:nvPr>
            <p:ph idx="1"/>
          </p:nvPr>
        </p:nvSpPr>
        <p:spPr>
          <a:xfrm>
            <a:off x="467544" y="1628800"/>
            <a:ext cx="8229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Date Placeholder 3"/>
          <p:cNvSpPr>
            <a:spLocks noGrp="1"/>
          </p:cNvSpPr>
          <p:nvPr>
            <p:ph type="dt" sz="half" idx="10"/>
          </p:nvPr>
        </p:nvSpPr>
        <p:spPr/>
        <p:txBody>
          <a:bodyPr/>
          <a:lstStyle/>
          <a:p>
            <a:fld id="{B85A04A3-DAFF-491C-A208-36C23923B795}" type="datetime1">
              <a:rPr lang="en-ZA" smtClean="0"/>
              <a:pPr/>
              <a:t>2013/12/02</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555B2511-D5A3-487A-82FF-4C039FEE504B}" type="slidenum">
              <a:rPr lang="en-ZA" smtClean="0"/>
              <a:pPr/>
              <a:t>‹#›</a:t>
            </a:fld>
            <a:endParaRPr lang="en-ZA"/>
          </a:p>
        </p:txBody>
      </p:sp>
      <p:pic>
        <p:nvPicPr>
          <p:cNvPr id="8" name="Picture 11"/>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666"/>
          <a:stretch/>
        </p:blipFill>
        <p:spPr bwMode="auto">
          <a:xfrm>
            <a:off x="7956376" y="6381328"/>
            <a:ext cx="989969" cy="3138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xmlns:p14="http://schemas.microsoft.com/office/powerpoint/2010/mai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ZA"/>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D59359C-90A8-4CF7-AE2E-6DA8B228B972}" type="datetime1">
              <a:rPr lang="en-ZA" smtClean="0"/>
              <a:pPr/>
              <a:t>2013/12/02</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555B2511-D5A3-487A-82FF-4C039FEE504B}" type="slidenum">
              <a:rPr lang="en-ZA" smtClean="0"/>
              <a:pPr/>
              <a:t>‹#›</a:t>
            </a:fld>
            <a:endParaRPr lang="en-Z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ZA"/>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5" name="Date Placeholder 4"/>
          <p:cNvSpPr>
            <a:spLocks noGrp="1"/>
          </p:cNvSpPr>
          <p:nvPr>
            <p:ph type="dt" sz="half" idx="10"/>
          </p:nvPr>
        </p:nvSpPr>
        <p:spPr/>
        <p:txBody>
          <a:bodyPr/>
          <a:lstStyle/>
          <a:p>
            <a:fld id="{8AF07277-6135-4FA1-945A-3254859E33D1}" type="datetime1">
              <a:rPr lang="en-ZA" smtClean="0"/>
              <a:pPr/>
              <a:t>2013/12/02</a:t>
            </a:fld>
            <a:endParaRPr lang="en-ZA"/>
          </a:p>
        </p:txBody>
      </p:sp>
      <p:sp>
        <p:nvSpPr>
          <p:cNvPr id="6" name="Footer Placeholder 5"/>
          <p:cNvSpPr>
            <a:spLocks noGrp="1"/>
          </p:cNvSpPr>
          <p:nvPr>
            <p:ph type="ftr" sz="quarter" idx="11"/>
          </p:nvPr>
        </p:nvSpPr>
        <p:spPr/>
        <p:txBody>
          <a:bodyPr/>
          <a:lstStyle/>
          <a:p>
            <a:endParaRPr lang="en-ZA"/>
          </a:p>
        </p:txBody>
      </p:sp>
      <p:sp>
        <p:nvSpPr>
          <p:cNvPr id="7" name="Slide Number Placeholder 6"/>
          <p:cNvSpPr>
            <a:spLocks noGrp="1"/>
          </p:cNvSpPr>
          <p:nvPr>
            <p:ph type="sldNum" sz="quarter" idx="12"/>
          </p:nvPr>
        </p:nvSpPr>
        <p:spPr/>
        <p:txBody>
          <a:bodyPr/>
          <a:lstStyle/>
          <a:p>
            <a:fld id="{555B2511-D5A3-487A-82FF-4C039FEE504B}" type="slidenum">
              <a:rPr lang="en-ZA" smtClean="0"/>
              <a:pPr/>
              <a:t>‹#›</a:t>
            </a:fld>
            <a:endParaRPr lang="en-Z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Z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7" name="Date Placeholder 6"/>
          <p:cNvSpPr>
            <a:spLocks noGrp="1"/>
          </p:cNvSpPr>
          <p:nvPr>
            <p:ph type="dt" sz="half" idx="10"/>
          </p:nvPr>
        </p:nvSpPr>
        <p:spPr/>
        <p:txBody>
          <a:bodyPr/>
          <a:lstStyle/>
          <a:p>
            <a:fld id="{9BA2D41D-86DD-411B-9505-3206B4B1A5DC}" type="datetime1">
              <a:rPr lang="en-ZA" smtClean="0"/>
              <a:pPr/>
              <a:t>2013/12/02</a:t>
            </a:fld>
            <a:endParaRPr lang="en-ZA"/>
          </a:p>
        </p:txBody>
      </p:sp>
      <p:sp>
        <p:nvSpPr>
          <p:cNvPr id="8" name="Footer Placeholder 7"/>
          <p:cNvSpPr>
            <a:spLocks noGrp="1"/>
          </p:cNvSpPr>
          <p:nvPr>
            <p:ph type="ftr" sz="quarter" idx="11"/>
          </p:nvPr>
        </p:nvSpPr>
        <p:spPr/>
        <p:txBody>
          <a:bodyPr/>
          <a:lstStyle/>
          <a:p>
            <a:endParaRPr lang="en-ZA"/>
          </a:p>
        </p:txBody>
      </p:sp>
      <p:sp>
        <p:nvSpPr>
          <p:cNvPr id="9" name="Slide Number Placeholder 8"/>
          <p:cNvSpPr>
            <a:spLocks noGrp="1"/>
          </p:cNvSpPr>
          <p:nvPr>
            <p:ph type="sldNum" sz="quarter" idx="12"/>
          </p:nvPr>
        </p:nvSpPr>
        <p:spPr/>
        <p:txBody>
          <a:bodyPr/>
          <a:lstStyle/>
          <a:p>
            <a:fld id="{555B2511-D5A3-487A-82FF-4C039FEE504B}" type="slidenum">
              <a:rPr lang="en-ZA" smtClean="0"/>
              <a:pPr/>
              <a:t>‹#›</a:t>
            </a:fld>
            <a:endParaRPr lang="en-Z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ZA"/>
          </a:p>
        </p:txBody>
      </p:sp>
      <p:sp>
        <p:nvSpPr>
          <p:cNvPr id="3" name="Date Placeholder 2"/>
          <p:cNvSpPr>
            <a:spLocks noGrp="1"/>
          </p:cNvSpPr>
          <p:nvPr>
            <p:ph type="dt" sz="half" idx="10"/>
          </p:nvPr>
        </p:nvSpPr>
        <p:spPr/>
        <p:txBody>
          <a:bodyPr/>
          <a:lstStyle/>
          <a:p>
            <a:fld id="{5DEE0A88-DA98-4EA4-9BE3-DD28F45DC06F}" type="datetime1">
              <a:rPr lang="en-ZA" smtClean="0"/>
              <a:pPr/>
              <a:t>2013/12/02</a:t>
            </a:fld>
            <a:endParaRPr lang="en-ZA"/>
          </a:p>
        </p:txBody>
      </p:sp>
      <p:sp>
        <p:nvSpPr>
          <p:cNvPr id="4" name="Footer Placeholder 3"/>
          <p:cNvSpPr>
            <a:spLocks noGrp="1"/>
          </p:cNvSpPr>
          <p:nvPr>
            <p:ph type="ftr" sz="quarter" idx="11"/>
          </p:nvPr>
        </p:nvSpPr>
        <p:spPr/>
        <p:txBody>
          <a:bodyPr/>
          <a:lstStyle/>
          <a:p>
            <a:endParaRPr lang="en-ZA"/>
          </a:p>
        </p:txBody>
      </p:sp>
      <p:sp>
        <p:nvSpPr>
          <p:cNvPr id="5" name="Slide Number Placeholder 4"/>
          <p:cNvSpPr>
            <a:spLocks noGrp="1"/>
          </p:cNvSpPr>
          <p:nvPr>
            <p:ph type="sldNum" sz="quarter" idx="12"/>
          </p:nvPr>
        </p:nvSpPr>
        <p:spPr/>
        <p:txBody>
          <a:bodyPr/>
          <a:lstStyle/>
          <a:p>
            <a:fld id="{555B2511-D5A3-487A-82FF-4C039FEE504B}" type="slidenum">
              <a:rPr lang="en-ZA" smtClean="0"/>
              <a:pPr/>
              <a:t>‹#›</a:t>
            </a:fld>
            <a:endParaRPr lang="en-Z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5211A45-F8A3-4A96-8498-DD20F4465EE1}" type="datetime1">
              <a:rPr lang="en-ZA" smtClean="0"/>
              <a:pPr/>
              <a:t>2013/12/02</a:t>
            </a:fld>
            <a:endParaRPr lang="en-ZA"/>
          </a:p>
        </p:txBody>
      </p:sp>
      <p:sp>
        <p:nvSpPr>
          <p:cNvPr id="3" name="Footer Placeholder 2"/>
          <p:cNvSpPr>
            <a:spLocks noGrp="1"/>
          </p:cNvSpPr>
          <p:nvPr>
            <p:ph type="ftr" sz="quarter" idx="11"/>
          </p:nvPr>
        </p:nvSpPr>
        <p:spPr/>
        <p:txBody>
          <a:bodyPr/>
          <a:lstStyle/>
          <a:p>
            <a:endParaRPr lang="en-ZA"/>
          </a:p>
        </p:txBody>
      </p:sp>
      <p:sp>
        <p:nvSpPr>
          <p:cNvPr id="4" name="Slide Number Placeholder 3"/>
          <p:cNvSpPr>
            <a:spLocks noGrp="1"/>
          </p:cNvSpPr>
          <p:nvPr>
            <p:ph type="sldNum" sz="quarter" idx="12"/>
          </p:nvPr>
        </p:nvSpPr>
        <p:spPr/>
        <p:txBody>
          <a:bodyPr/>
          <a:lstStyle/>
          <a:p>
            <a:fld id="{555B2511-D5A3-487A-82FF-4C039FEE504B}" type="slidenum">
              <a:rPr lang="en-ZA" smtClean="0"/>
              <a:pPr/>
              <a:t>‹#›</a:t>
            </a:fld>
            <a:endParaRPr lang="en-Z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ZA"/>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3E9A5DE-9CAA-4E14-82CD-0A0B9B19A117}" type="datetime1">
              <a:rPr lang="en-ZA" smtClean="0"/>
              <a:pPr/>
              <a:t>2013/12/02</a:t>
            </a:fld>
            <a:endParaRPr lang="en-ZA"/>
          </a:p>
        </p:txBody>
      </p:sp>
      <p:sp>
        <p:nvSpPr>
          <p:cNvPr id="6" name="Footer Placeholder 5"/>
          <p:cNvSpPr>
            <a:spLocks noGrp="1"/>
          </p:cNvSpPr>
          <p:nvPr>
            <p:ph type="ftr" sz="quarter" idx="11"/>
          </p:nvPr>
        </p:nvSpPr>
        <p:spPr/>
        <p:txBody>
          <a:bodyPr/>
          <a:lstStyle/>
          <a:p>
            <a:endParaRPr lang="en-ZA"/>
          </a:p>
        </p:txBody>
      </p:sp>
      <p:sp>
        <p:nvSpPr>
          <p:cNvPr id="7" name="Slide Number Placeholder 6"/>
          <p:cNvSpPr>
            <a:spLocks noGrp="1"/>
          </p:cNvSpPr>
          <p:nvPr>
            <p:ph type="sldNum" sz="quarter" idx="12"/>
          </p:nvPr>
        </p:nvSpPr>
        <p:spPr/>
        <p:txBody>
          <a:bodyPr/>
          <a:lstStyle/>
          <a:p>
            <a:fld id="{555B2511-D5A3-487A-82FF-4C039FEE504B}" type="slidenum">
              <a:rPr lang="en-ZA" smtClean="0"/>
              <a:pPr/>
              <a:t>‹#›</a:t>
            </a:fld>
            <a:endParaRPr lang="en-Z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ZA"/>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ZA"/>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B7D898E-F9D4-42AB-A91B-E68168814BE9}" type="datetime1">
              <a:rPr lang="en-ZA" smtClean="0"/>
              <a:pPr/>
              <a:t>2013/12/02</a:t>
            </a:fld>
            <a:endParaRPr lang="en-ZA"/>
          </a:p>
        </p:txBody>
      </p:sp>
      <p:sp>
        <p:nvSpPr>
          <p:cNvPr id="6" name="Footer Placeholder 5"/>
          <p:cNvSpPr>
            <a:spLocks noGrp="1"/>
          </p:cNvSpPr>
          <p:nvPr>
            <p:ph type="ftr" sz="quarter" idx="11"/>
          </p:nvPr>
        </p:nvSpPr>
        <p:spPr/>
        <p:txBody>
          <a:bodyPr/>
          <a:lstStyle/>
          <a:p>
            <a:endParaRPr lang="en-ZA"/>
          </a:p>
        </p:txBody>
      </p:sp>
      <p:sp>
        <p:nvSpPr>
          <p:cNvPr id="7" name="Slide Number Placeholder 6"/>
          <p:cNvSpPr>
            <a:spLocks noGrp="1"/>
          </p:cNvSpPr>
          <p:nvPr>
            <p:ph type="sldNum" sz="quarter" idx="12"/>
          </p:nvPr>
        </p:nvSpPr>
        <p:spPr/>
        <p:txBody>
          <a:bodyPr/>
          <a:lstStyle/>
          <a:p>
            <a:fld id="{555B2511-D5A3-487A-82FF-4C039FEE504B}" type="slidenum">
              <a:rPr lang="en-ZA" smtClean="0"/>
              <a:pPr/>
              <a:t>‹#›</a:t>
            </a:fld>
            <a:endParaRPr lang="en-Z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ZA"/>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Date Placeholder 3"/>
          <p:cNvSpPr>
            <a:spLocks noGrp="1"/>
          </p:cNvSpPr>
          <p:nvPr>
            <p:ph type="dt" sz="half" idx="10"/>
          </p:nvPr>
        </p:nvSpPr>
        <p:spPr/>
        <p:txBody>
          <a:bodyPr/>
          <a:lstStyle/>
          <a:p>
            <a:fld id="{8B0E3C44-F5F8-4713-A14D-166F07DD5BCC}" type="datetime1">
              <a:rPr lang="en-ZA" smtClean="0"/>
              <a:pPr/>
              <a:t>2013/12/02</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555B2511-D5A3-487A-82FF-4C039FEE504B}" type="slidenum">
              <a:rPr lang="en-ZA" smtClean="0"/>
              <a:pPr/>
              <a:t>‹#›</a:t>
            </a:fld>
            <a:endParaRPr lang="en-Z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ZA"/>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Date Placeholder 3"/>
          <p:cNvSpPr>
            <a:spLocks noGrp="1"/>
          </p:cNvSpPr>
          <p:nvPr>
            <p:ph type="dt" sz="half" idx="10"/>
          </p:nvPr>
        </p:nvSpPr>
        <p:spPr/>
        <p:txBody>
          <a:bodyPr/>
          <a:lstStyle/>
          <a:p>
            <a:fld id="{7AD82D99-F730-4AB4-807B-61CF6D0F38E7}" type="datetime1">
              <a:rPr lang="en-ZA" smtClean="0"/>
              <a:pPr/>
              <a:t>2013/12/02</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555B2511-D5A3-487A-82FF-4C039FEE504B}" type="slidenum">
              <a:rPr lang="en-ZA" smtClean="0"/>
              <a:pPr/>
              <a:t>‹#›</a:t>
            </a:fld>
            <a:endParaRPr lang="en-ZA"/>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ZA"/>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50EA1DE-F2E8-49BB-8C32-09BC2E7E9A7D}" type="datetime1">
              <a:rPr lang="en-ZA" smtClean="0"/>
              <a:pPr/>
              <a:t>2013/12/02</a:t>
            </a:fld>
            <a:endParaRPr lang="en-ZA"/>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ZA"/>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55B2511-D5A3-487A-82FF-4C039FEE504B}" type="slidenum">
              <a:rPr lang="en-ZA" smtClean="0"/>
              <a:pPr/>
              <a:t>‹#›</a:t>
            </a:fld>
            <a:endParaRPr lang="en-ZA"/>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3.jpeg"/><Relationship Id="rId5" Type="http://schemas.openxmlformats.org/officeDocument/2006/relationships/image" Target="../media/image4.png"/><Relationship Id="rId6" Type="http://schemas.openxmlformats.org/officeDocument/2006/relationships/image" Target="../media/image5.jpeg"/><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6.jpeg"/></Relationships>
</file>

<file path=ppt/slides/_rels/slide3.xml.rels><?xml version="1.0" encoding="UTF-8" standalone="yes"?>
<Relationships xmlns="http://schemas.openxmlformats.org/package/2006/relationships"><Relationship Id="rId3" Type="http://schemas.openxmlformats.org/officeDocument/2006/relationships/image" Target="../media/image7.jpeg"/><Relationship Id="rId4" Type="http://schemas.openxmlformats.org/officeDocument/2006/relationships/image" Target="../media/image8.jpeg"/><Relationship Id="rId5" Type="http://schemas.openxmlformats.org/officeDocument/2006/relationships/image" Target="../media/image9.jpeg"/><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1.xml"/><Relationship Id="rId4" Type="http://schemas.openxmlformats.org/officeDocument/2006/relationships/diagramLayout" Target="../diagrams/layout1.xml"/><Relationship Id="rId5" Type="http://schemas.openxmlformats.org/officeDocument/2006/relationships/diagramQuickStyle" Target="../diagrams/quickStyle1.xml"/><Relationship Id="rId6" Type="http://schemas.openxmlformats.org/officeDocument/2006/relationships/diagramColors" Target="../diagrams/colors1.xml"/><Relationship Id="rId7" Type="http://schemas.microsoft.com/office/2007/relationships/diagramDrawing" Target="../diagrams/drawing1.xml"/><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chart" Target="../charts/char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10.jpg"/></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2.xml"/><Relationship Id="rId4" Type="http://schemas.openxmlformats.org/officeDocument/2006/relationships/diagramLayout" Target="../diagrams/layout2.xml"/><Relationship Id="rId5" Type="http://schemas.openxmlformats.org/officeDocument/2006/relationships/diagramQuickStyle" Target="../diagrams/quickStyle2.xml"/><Relationship Id="rId6" Type="http://schemas.openxmlformats.org/officeDocument/2006/relationships/diagramColors" Target="../diagrams/colors2.xml"/><Relationship Id="rId7" Type="http://schemas.microsoft.com/office/2007/relationships/diagramDrawing" Target="../diagrams/drawing2.xml"/><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3.xml"/><Relationship Id="rId4" Type="http://schemas.openxmlformats.org/officeDocument/2006/relationships/diagramLayout" Target="../diagrams/layout3.xml"/><Relationship Id="rId5" Type="http://schemas.openxmlformats.org/officeDocument/2006/relationships/diagramQuickStyle" Target="../diagrams/quickStyle3.xml"/><Relationship Id="rId6" Type="http://schemas.openxmlformats.org/officeDocument/2006/relationships/diagramColors" Target="../diagrams/colors3.xml"/><Relationship Id="rId7" Type="http://schemas.microsoft.com/office/2007/relationships/diagramDrawing" Target="../diagrams/drawing3.xml"/><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4.xml"/><Relationship Id="rId4" Type="http://schemas.openxmlformats.org/officeDocument/2006/relationships/diagramLayout" Target="../diagrams/layout4.xml"/><Relationship Id="rId5" Type="http://schemas.openxmlformats.org/officeDocument/2006/relationships/diagramQuickStyle" Target="../diagrams/quickStyle4.xml"/><Relationship Id="rId6" Type="http://schemas.openxmlformats.org/officeDocument/2006/relationships/diagramColors" Target="../diagrams/colors4.xml"/><Relationship Id="rId7" Type="http://schemas.microsoft.com/office/2007/relationships/diagramDrawing" Target="../diagrams/drawing4.xml"/><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3" Type="http://schemas.openxmlformats.org/officeDocument/2006/relationships/diagramData" Target="../diagrams/data5.xml"/><Relationship Id="rId4" Type="http://schemas.openxmlformats.org/officeDocument/2006/relationships/diagramLayout" Target="../diagrams/layout5.xml"/><Relationship Id="rId5" Type="http://schemas.openxmlformats.org/officeDocument/2006/relationships/diagramQuickStyle" Target="../diagrams/quickStyle5.xml"/><Relationship Id="rId6" Type="http://schemas.openxmlformats.org/officeDocument/2006/relationships/diagramColors" Target="../diagrams/colors5.xml"/><Relationship Id="rId7" Type="http://schemas.microsoft.com/office/2007/relationships/diagramDrawing" Target="../diagrams/drawing5.xml"/><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11.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11.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11.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11.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11.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12.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 Id="rId3" Type="http://schemas.openxmlformats.org/officeDocument/2006/relationships/image" Target="../media/image12.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 Id="rId3" Type="http://schemas.openxmlformats.org/officeDocument/2006/relationships/image" Target="../media/image13.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 Id="rId3" Type="http://schemas.openxmlformats.org/officeDocument/2006/relationships/image" Target="../media/image13.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 Id="rId3" Type="http://schemas.openxmlformats.org/officeDocument/2006/relationships/image" Target="../media/image13.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 Id="rId3" Type="http://schemas.openxmlformats.org/officeDocument/2006/relationships/image" Target="../media/image13.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 Id="rId3" Type="http://schemas.openxmlformats.org/officeDocument/2006/relationships/image" Target="../media/image14.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www.nicspaull.com/research" TargetMode="Externa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s>
</file>

<file path=ppt/slides/_rels/slide31.xml.rels><?xml version="1.0" encoding="UTF-8" standalone="yes"?>
<Relationships xmlns="http://schemas.openxmlformats.org/package/2006/relationships"><Relationship Id="rId3" Type="http://schemas.openxmlformats.org/officeDocument/2006/relationships/image" Target="../media/image15.png"/><Relationship Id="rId4" Type="http://schemas.openxmlformats.org/officeDocument/2006/relationships/chart" Target="../charts/chart2.xml"/><Relationship Id="rId5" Type="http://schemas.openxmlformats.org/officeDocument/2006/relationships/chart" Target="../charts/chart3.xml"/><Relationship Id="rId1" Type="http://schemas.openxmlformats.org/officeDocument/2006/relationships/slideLayout" Target="../slideLayouts/slideLayout2.xml"/><Relationship Id="rId2" Type="http://schemas.openxmlformats.org/officeDocument/2006/relationships/notesSlide" Target="../notesSlides/notesSlide29.xml"/></Relationships>
</file>

<file path=ppt/slides/_rels/slide32.xml.rels><?xml version="1.0" encoding="UTF-8" standalone="yes"?>
<Relationships xmlns="http://schemas.openxmlformats.org/package/2006/relationships"><Relationship Id="rId3" Type="http://schemas.openxmlformats.org/officeDocument/2006/relationships/image" Target="../media/image16.png"/><Relationship Id="rId4" Type="http://schemas.openxmlformats.org/officeDocument/2006/relationships/image" Target="../media/image17.png"/><Relationship Id="rId1" Type="http://schemas.openxmlformats.org/officeDocument/2006/relationships/slideLayout" Target="../slideLayouts/slideLayout2.xml"/><Relationship Id="rId2" Type="http://schemas.openxmlformats.org/officeDocument/2006/relationships/notesSlide" Target="../notesSlides/notesSlide30.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 Id="rId3" Type="http://schemas.openxmlformats.org/officeDocument/2006/relationships/image" Target="../media/image18.emf"/></Relationships>
</file>

<file path=ppt/slides/_rels/slide34.xml.rels><?xml version="1.0" encoding="UTF-8" standalone="yes"?>
<Relationships xmlns="http://schemas.openxmlformats.org/package/2006/relationships"><Relationship Id="rId3" Type="http://schemas.openxmlformats.org/officeDocument/2006/relationships/image" Target="../media/image16.png"/><Relationship Id="rId4" Type="http://schemas.openxmlformats.org/officeDocument/2006/relationships/image" Target="../media/image19.png"/><Relationship Id="rId1" Type="http://schemas.openxmlformats.org/officeDocument/2006/relationships/slideLayout" Target="../slideLayouts/slideLayout2.xml"/><Relationship Id="rId2" Type="http://schemas.openxmlformats.org/officeDocument/2006/relationships/notesSlide" Target="../notesSlides/notesSlide3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3.xml"/><Relationship Id="rId3" Type="http://schemas.openxmlformats.org/officeDocument/2006/relationships/chart" Target="../charts/chart4.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4.xml"/><Relationship Id="rId3" Type="http://schemas.openxmlformats.org/officeDocument/2006/relationships/chart" Target="../charts/chart5.xml"/></Relationships>
</file>

<file path=ppt/slides/_rels/slide37.xml.rels><?xml version="1.0" encoding="UTF-8" standalone="yes"?>
<Relationships xmlns="http://schemas.openxmlformats.org/package/2006/relationships"><Relationship Id="rId3" Type="http://schemas.openxmlformats.org/officeDocument/2006/relationships/image" Target="../media/image20.png"/><Relationship Id="rId4" Type="http://schemas.openxmlformats.org/officeDocument/2006/relationships/image" Target="../media/image21.png"/><Relationship Id="rId5" Type="http://schemas.openxmlformats.org/officeDocument/2006/relationships/diagramData" Target="../diagrams/data6.xml"/><Relationship Id="rId6" Type="http://schemas.openxmlformats.org/officeDocument/2006/relationships/diagramLayout" Target="../diagrams/layout6.xml"/><Relationship Id="rId7" Type="http://schemas.openxmlformats.org/officeDocument/2006/relationships/diagramQuickStyle" Target="../diagrams/quickStyle6.xml"/><Relationship Id="rId8" Type="http://schemas.openxmlformats.org/officeDocument/2006/relationships/diagramColors" Target="../diagrams/colors6.xml"/><Relationship Id="rId9" Type="http://schemas.microsoft.com/office/2007/relationships/diagramDrawing" Target="../diagrams/drawing6.xml"/><Relationship Id="rId1" Type="http://schemas.openxmlformats.org/officeDocument/2006/relationships/slideLayout" Target="../slideLayouts/slideLayout2.xml"/><Relationship Id="rId2" Type="http://schemas.openxmlformats.org/officeDocument/2006/relationships/notesSlide" Target="../notesSlides/notesSlide35.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6.xml"/></Relationships>
</file>

<file path=ppt/slides/_rels/slide39.xml.rels><?xml version="1.0" encoding="UTF-8" standalone="yes"?>
<Relationships xmlns="http://schemas.openxmlformats.org/package/2006/relationships"><Relationship Id="rId3" Type="http://schemas.openxmlformats.org/officeDocument/2006/relationships/image" Target="../media/image22.png"/><Relationship Id="rId4" Type="http://schemas.openxmlformats.org/officeDocument/2006/relationships/image" Target="../media/image23.png"/><Relationship Id="rId5" Type="http://schemas.openxmlformats.org/officeDocument/2006/relationships/image" Target="../media/image24.png"/><Relationship Id="rId6" Type="http://schemas.openxmlformats.org/officeDocument/2006/relationships/image" Target="../media/image25.png"/><Relationship Id="rId1" Type="http://schemas.openxmlformats.org/officeDocument/2006/relationships/slideLayout" Target="../slideLayouts/slideLayout6.xml"/><Relationship Id="rId2" Type="http://schemas.openxmlformats.org/officeDocument/2006/relationships/notesSlide" Target="../notesSlides/notesSlide37.xml"/></Relationships>
</file>

<file path=ppt/slides/_rels/slide40.xml.rels><?xml version="1.0" encoding="UTF-8" standalone="yes"?>
<Relationships xmlns="http://schemas.openxmlformats.org/package/2006/relationships"><Relationship Id="rId3" Type="http://schemas.openxmlformats.org/officeDocument/2006/relationships/image" Target="../media/image15.png"/><Relationship Id="rId4" Type="http://schemas.openxmlformats.org/officeDocument/2006/relationships/chart" Target="../charts/chart6.xml"/><Relationship Id="rId5" Type="http://schemas.openxmlformats.org/officeDocument/2006/relationships/chart" Target="../charts/chart7.xml"/><Relationship Id="rId1" Type="http://schemas.openxmlformats.org/officeDocument/2006/relationships/slideLayout" Target="../slideLayouts/slideLayout2.xml"/><Relationship Id="rId2" Type="http://schemas.openxmlformats.org/officeDocument/2006/relationships/notesSlide" Target="../notesSlides/notesSlide38.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9.xml"/><Relationship Id="rId3" Type="http://schemas.openxmlformats.org/officeDocument/2006/relationships/chart" Target="../charts/chart8.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0.xml"/><Relationship Id="rId3" Type="http://schemas.openxmlformats.org/officeDocument/2006/relationships/image" Target="../media/image26.wmf"/></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1.xml"/><Relationship Id="rId3" Type="http://schemas.openxmlformats.org/officeDocument/2006/relationships/image" Target="../media/image27.wmf"/></Relationships>
</file>

<file path=ppt/slides/_rels/slide44.xml.rels><?xml version="1.0" encoding="UTF-8" standalone="yes"?>
<Relationships xmlns="http://schemas.openxmlformats.org/package/2006/relationships"><Relationship Id="rId3" Type="http://schemas.openxmlformats.org/officeDocument/2006/relationships/image" Target="../media/image28.png"/><Relationship Id="rId4" Type="http://schemas.openxmlformats.org/officeDocument/2006/relationships/image" Target="../media/image29.png"/><Relationship Id="rId1" Type="http://schemas.openxmlformats.org/officeDocument/2006/relationships/slideLayout" Target="../slideLayouts/slideLayout2.xml"/><Relationship Id="rId2" Type="http://schemas.openxmlformats.org/officeDocument/2006/relationships/notesSlide" Target="../notesSlides/notesSlide4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4.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5.xml"/><Relationship Id="rId3" Type="http://schemas.openxmlformats.org/officeDocument/2006/relationships/image" Target="../media/image30.wmf"/></Relationships>
</file>

<file path=ppt/slides/_rels/slide48.xml.rels><?xml version="1.0" encoding="UTF-8" standalone="yes"?>
<Relationships xmlns="http://schemas.openxmlformats.org/package/2006/relationships"><Relationship Id="rId3" Type="http://schemas.openxmlformats.org/officeDocument/2006/relationships/image" Target="../media/image31.emf"/><Relationship Id="rId4" Type="http://schemas.openxmlformats.org/officeDocument/2006/relationships/image" Target="../media/image32.emf"/><Relationship Id="rId1" Type="http://schemas.openxmlformats.org/officeDocument/2006/relationships/slideLayout" Target="../slideLayouts/slideLayout2.xml"/><Relationship Id="rId2" Type="http://schemas.openxmlformats.org/officeDocument/2006/relationships/notesSlide" Target="../notesSlides/notesSlide46.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7.xml"/><Relationship Id="rId3" Type="http://schemas.openxmlformats.org/officeDocument/2006/relationships/image" Target="../media/image33.pn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8.xml"/><Relationship Id="rId3" Type="http://schemas.openxmlformats.org/officeDocument/2006/relationships/image" Target="../media/image33.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9.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0.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Powerpoint1.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8" name="Picture 11" descr="C:\Users\Nic Spaull\Dropbox\_University\Ecos of Education\Useful presentations and stuff\Pictures of education in Africa\slide.jpg"/>
          <p:cNvPicPr>
            <a:picLocks noChangeAspect="1" noChangeArrowheads="1"/>
          </p:cNvPicPr>
          <p:nvPr/>
        </p:nvPicPr>
        <p:blipFill>
          <a:blip r:embed="rId4" cstate="print"/>
          <a:srcRect/>
          <a:stretch>
            <a:fillRect/>
          </a:stretch>
        </p:blipFill>
        <p:spPr bwMode="auto">
          <a:xfrm>
            <a:off x="2879304" y="1412776"/>
            <a:ext cx="6264696" cy="4171329"/>
          </a:xfrm>
          <a:prstGeom prst="rect">
            <a:avLst/>
          </a:prstGeom>
          <a:noFill/>
          <a:ln w="9525">
            <a:noFill/>
            <a:miter lim="800000"/>
            <a:headEnd/>
            <a:tailEnd/>
          </a:ln>
        </p:spPr>
      </p:pic>
      <p:sp>
        <p:nvSpPr>
          <p:cNvPr id="2" name="Title 1"/>
          <p:cNvSpPr>
            <a:spLocks noGrp="1"/>
          </p:cNvSpPr>
          <p:nvPr>
            <p:ph type="ctrTitle"/>
          </p:nvPr>
        </p:nvSpPr>
        <p:spPr>
          <a:xfrm>
            <a:off x="2881327" y="0"/>
            <a:ext cx="6262464" cy="1470025"/>
          </a:xfrm>
          <a:solidFill>
            <a:schemeClr val="accent2">
              <a:lumMod val="20000"/>
              <a:lumOff val="80000"/>
            </a:schemeClr>
          </a:solidFill>
          <a:ln>
            <a:solidFill>
              <a:schemeClr val="bg1"/>
            </a:solidFill>
          </a:ln>
        </p:spPr>
        <p:txBody>
          <a:bodyPr>
            <a:normAutofit/>
          </a:bodyPr>
          <a:lstStyle/>
          <a:p>
            <a:r>
              <a:rPr lang="en-US" sz="2800" b="1" dirty="0" smtClean="0">
                <a:solidFill>
                  <a:srgbClr val="800000"/>
                </a:solidFill>
              </a:rPr>
              <a:t>Accountability &amp; Capacity </a:t>
            </a:r>
            <a:br>
              <a:rPr lang="en-US" sz="2800" b="1" dirty="0" smtClean="0">
                <a:solidFill>
                  <a:srgbClr val="800000"/>
                </a:solidFill>
              </a:rPr>
            </a:br>
            <a:r>
              <a:rPr lang="en-US" sz="200" b="1" dirty="0">
                <a:solidFill>
                  <a:srgbClr val="800000"/>
                </a:solidFill>
              </a:rPr>
              <a:t> </a:t>
            </a:r>
            <a:r>
              <a:rPr lang="en-US" sz="2800" b="1" dirty="0" smtClean="0">
                <a:solidFill>
                  <a:srgbClr val="800000"/>
                </a:solidFill>
              </a:rPr>
              <a:t/>
            </a:r>
            <a:br>
              <a:rPr lang="en-US" sz="2800" b="1" dirty="0" smtClean="0">
                <a:solidFill>
                  <a:srgbClr val="800000"/>
                </a:solidFill>
              </a:rPr>
            </a:br>
            <a:r>
              <a:rPr lang="en-US" sz="1800" i="1" dirty="0" smtClean="0">
                <a:solidFill>
                  <a:srgbClr val="800000"/>
                </a:solidFill>
              </a:rPr>
              <a:t>Understanding the disconnect between resources </a:t>
            </a:r>
            <a:r>
              <a:rPr lang="en-US" sz="1800" i="1" smtClean="0">
                <a:solidFill>
                  <a:srgbClr val="800000"/>
                </a:solidFill>
              </a:rPr>
              <a:t>and results</a:t>
            </a:r>
            <a:endParaRPr lang="en-US" sz="2700" i="1" dirty="0">
              <a:solidFill>
                <a:srgbClr val="800000"/>
              </a:solidFill>
            </a:endParaRPr>
          </a:p>
        </p:txBody>
      </p:sp>
      <p:sp>
        <p:nvSpPr>
          <p:cNvPr id="3" name="Subtitle 2"/>
          <p:cNvSpPr>
            <a:spLocks noGrp="1"/>
          </p:cNvSpPr>
          <p:nvPr>
            <p:ph type="subTitle" idx="1"/>
          </p:nvPr>
        </p:nvSpPr>
        <p:spPr>
          <a:xfrm>
            <a:off x="2915816" y="4653136"/>
            <a:ext cx="6200837" cy="936104"/>
          </a:xfrm>
          <a:solidFill>
            <a:srgbClr val="800000">
              <a:alpha val="27000"/>
            </a:srgbClr>
          </a:solidFill>
        </p:spPr>
        <p:txBody>
          <a:bodyPr>
            <a:normAutofit/>
          </a:bodyPr>
          <a:lstStyle/>
          <a:p>
            <a:pPr algn="r"/>
            <a:r>
              <a:rPr lang="en-US" sz="2000" b="1" dirty="0" smtClean="0">
                <a:solidFill>
                  <a:schemeClr val="bg1"/>
                </a:solidFill>
              </a:rPr>
              <a:t>Nic Spaull</a:t>
            </a:r>
          </a:p>
          <a:p>
            <a:pPr algn="r"/>
            <a:endParaRPr lang="en-US" sz="400" b="1" dirty="0" smtClean="0"/>
          </a:p>
          <a:p>
            <a:pPr algn="r"/>
            <a:r>
              <a:rPr lang="en-US" sz="1500" b="1" dirty="0" smtClean="0">
                <a:solidFill>
                  <a:srgbClr val="FFFFFF"/>
                </a:solidFill>
              </a:rPr>
              <a:t>IJR Discussion on Accountability in South Africa– </a:t>
            </a:r>
            <a:r>
              <a:rPr lang="en-US" sz="1500" b="1" dirty="0">
                <a:solidFill>
                  <a:srgbClr val="FFFFFF"/>
                </a:solidFill>
              </a:rPr>
              <a:t>2</a:t>
            </a:r>
            <a:r>
              <a:rPr lang="en-US" sz="1500" b="1" dirty="0" smtClean="0">
                <a:solidFill>
                  <a:srgbClr val="FFFFFF"/>
                </a:solidFill>
              </a:rPr>
              <a:t> December 2013</a:t>
            </a:r>
            <a:endParaRPr lang="en-US" sz="1500" b="1" dirty="0">
              <a:solidFill>
                <a:srgbClr val="FFFFFF"/>
              </a:solidFill>
            </a:endParaRPr>
          </a:p>
        </p:txBody>
      </p:sp>
      <p:pic>
        <p:nvPicPr>
          <p:cNvPr id="6" name="Picture 5"/>
          <p:cNvPicPr>
            <a:picLocks noChangeAspect="1"/>
          </p:cNvPicPr>
          <p:nvPr/>
        </p:nvPicPr>
        <p:blipFill>
          <a:blip r:embed="rId5"/>
          <a:stretch>
            <a:fillRect/>
          </a:stretch>
        </p:blipFill>
        <p:spPr>
          <a:xfrm>
            <a:off x="3563887" y="5877272"/>
            <a:ext cx="2090553" cy="648072"/>
          </a:xfrm>
          <a:prstGeom prst="rect">
            <a:avLst/>
          </a:prstGeom>
        </p:spPr>
      </p:pic>
      <p:pic>
        <p:nvPicPr>
          <p:cNvPr id="7" name="Picture 6" descr="logostackleft300.jpg"/>
          <p:cNvPicPr/>
          <p:nvPr/>
        </p:nvPicPr>
        <p:blipFill>
          <a:blip r:embed="rId6" cstate="print"/>
          <a:srcRect/>
          <a:stretch>
            <a:fillRect/>
          </a:stretch>
        </p:blipFill>
        <p:spPr bwMode="auto">
          <a:xfrm>
            <a:off x="6444208" y="5877272"/>
            <a:ext cx="1872208" cy="648072"/>
          </a:xfrm>
          <a:prstGeom prst="rect">
            <a:avLst/>
          </a:prstGeom>
          <a:noFill/>
          <a:ln w="9525">
            <a:noFill/>
            <a:miter lim="800000"/>
            <a:headEnd/>
            <a:tailEnd/>
          </a:ln>
        </p:spPr>
      </p:pic>
    </p:spTree>
    <p:extLst>
      <p:ext uri="{BB962C8B-B14F-4D97-AF65-F5344CB8AC3E}">
        <p14:creationId xmlns:p14="http://schemas.microsoft.com/office/powerpoint/2010/main" val="2386745343"/>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Outline</a:t>
            </a:r>
            <a:endParaRPr lang="en-US" dirty="0"/>
          </a:p>
        </p:txBody>
      </p:sp>
      <p:sp>
        <p:nvSpPr>
          <p:cNvPr id="3" name="Content Placeholder 2"/>
          <p:cNvSpPr>
            <a:spLocks noGrp="1"/>
          </p:cNvSpPr>
          <p:nvPr>
            <p:ph idx="1"/>
          </p:nvPr>
        </p:nvSpPr>
        <p:spPr>
          <a:xfrm>
            <a:off x="4644008" y="1628800"/>
            <a:ext cx="4053136" cy="4525963"/>
          </a:xfrm>
          <a:solidFill>
            <a:schemeClr val="bg1">
              <a:lumMod val="85000"/>
            </a:schemeClr>
          </a:solidFill>
        </p:spPr>
        <p:txBody>
          <a:bodyPr>
            <a:normAutofit fontScale="92500" lnSpcReduction="10000"/>
          </a:bodyPr>
          <a:lstStyle/>
          <a:p>
            <a:pPr marL="457200" indent="-457200">
              <a:buFont typeface="+mj-lt"/>
              <a:buAutoNum type="arabicPeriod"/>
            </a:pPr>
            <a:r>
              <a:rPr lang="en-US" sz="2000" dirty="0" smtClean="0"/>
              <a:t>Brief overview of </a:t>
            </a:r>
            <a:r>
              <a:rPr lang="en-US" sz="2000" dirty="0" smtClean="0"/>
              <a:t>SA education system</a:t>
            </a:r>
            <a:endParaRPr lang="en-US" sz="2000" dirty="0" smtClean="0"/>
          </a:p>
          <a:p>
            <a:pPr marL="457200" indent="-457200">
              <a:buFont typeface="+mj-lt"/>
              <a:buAutoNum type="arabicPeriod"/>
            </a:pPr>
            <a:endParaRPr lang="en-US" sz="2000" dirty="0"/>
          </a:p>
          <a:p>
            <a:pPr marL="457200" indent="-457200">
              <a:buFont typeface="+mj-lt"/>
              <a:buAutoNum type="arabicPeriod"/>
            </a:pPr>
            <a:r>
              <a:rPr lang="en-US" sz="2000" dirty="0" smtClean="0"/>
              <a:t>Motivations for increasing resources</a:t>
            </a:r>
          </a:p>
          <a:p>
            <a:pPr marL="457200" indent="-457200">
              <a:buFont typeface="+mj-lt"/>
              <a:buAutoNum type="arabicPeriod"/>
            </a:pPr>
            <a:endParaRPr lang="en-US" sz="2000" dirty="0"/>
          </a:p>
          <a:p>
            <a:pPr marL="457200" indent="-457200">
              <a:buFont typeface="+mj-lt"/>
              <a:buAutoNum type="arabicPeriod"/>
            </a:pPr>
            <a:r>
              <a:rPr lang="en-US" sz="2000" dirty="0" smtClean="0"/>
              <a:t>Pro-poor allocation of resources</a:t>
            </a:r>
          </a:p>
          <a:p>
            <a:pPr marL="457200" indent="-457200">
              <a:buFont typeface="+mj-lt"/>
              <a:buAutoNum type="arabicPeriod"/>
            </a:pPr>
            <a:endParaRPr lang="en-US" sz="2000" dirty="0"/>
          </a:p>
          <a:p>
            <a:pPr marL="457200" indent="-457200">
              <a:buFont typeface="+mj-lt"/>
              <a:buAutoNum type="arabicPeriod"/>
            </a:pPr>
            <a:r>
              <a:rPr lang="en-US" sz="2000" dirty="0" smtClean="0"/>
              <a:t>Accountability without </a:t>
            </a:r>
            <a:r>
              <a:rPr lang="en-US" sz="2000" dirty="0" smtClean="0"/>
              <a:t>capacity</a:t>
            </a:r>
          </a:p>
          <a:p>
            <a:pPr marL="0" indent="0">
              <a:buNone/>
            </a:pPr>
            <a:r>
              <a:rPr lang="en-US" sz="1700" i="1" dirty="0" smtClean="0"/>
              <a:t>(overview of IJR Transformation Audit chapter)</a:t>
            </a:r>
            <a:endParaRPr lang="en-US" sz="1700" i="1" dirty="0" smtClean="0"/>
          </a:p>
          <a:p>
            <a:pPr marL="457200" indent="-457200">
              <a:buFont typeface="+mj-lt"/>
              <a:buAutoNum type="arabicPeriod"/>
            </a:pPr>
            <a:endParaRPr lang="en-US" sz="2000" i="1" dirty="0" smtClean="0"/>
          </a:p>
          <a:p>
            <a:pPr marL="0" indent="0">
              <a:buNone/>
            </a:pPr>
            <a:r>
              <a:rPr lang="en-US" sz="2000" dirty="0" smtClean="0"/>
              <a:t>5.     Capacity </a:t>
            </a:r>
            <a:r>
              <a:rPr lang="en-US" sz="2000" dirty="0" smtClean="0"/>
              <a:t>without accountability</a:t>
            </a:r>
          </a:p>
          <a:p>
            <a:pPr marL="457200" indent="-457200">
              <a:buFont typeface="+mj-lt"/>
              <a:buAutoNum type="arabicPeriod"/>
            </a:pPr>
            <a:endParaRPr lang="en-US" sz="2000" dirty="0"/>
          </a:p>
          <a:p>
            <a:pPr marL="0" indent="0">
              <a:buNone/>
            </a:pPr>
            <a:r>
              <a:rPr lang="en-US" sz="2000" dirty="0" smtClean="0"/>
              <a:t>6.     Way </a:t>
            </a:r>
            <a:r>
              <a:rPr lang="en-US" sz="2000" dirty="0" smtClean="0"/>
              <a:t>forward…</a:t>
            </a:r>
            <a:endParaRPr lang="en-US" sz="2000"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2</a:t>
            </a:fld>
            <a:endParaRPr lang="en-ZA"/>
          </a:p>
        </p:txBody>
      </p:sp>
      <p:pic>
        <p:nvPicPr>
          <p:cNvPr id="5" name="Picture 4" descr="Education is the key to success.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11560" y="2276872"/>
            <a:ext cx="3096344" cy="2745615"/>
          </a:xfrm>
          <a:prstGeom prst="rect">
            <a:avLst/>
          </a:prstGeom>
        </p:spPr>
      </p:pic>
    </p:spTree>
    <p:extLst>
      <p:ext uri="{BB962C8B-B14F-4D97-AF65-F5344CB8AC3E}">
        <p14:creationId xmlns:p14="http://schemas.microsoft.com/office/powerpoint/2010/main" val="1272188949"/>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052736"/>
          </a:xfrm>
        </p:spPr>
        <p:txBody>
          <a:bodyPr>
            <a:noAutofit/>
          </a:bodyPr>
          <a:lstStyle/>
          <a:p>
            <a:r>
              <a:rPr lang="en-ZA" sz="3200" dirty="0" smtClean="0">
                <a:solidFill>
                  <a:srgbClr val="3366FF"/>
                </a:solidFill>
                <a:latin typeface="Verdana"/>
                <a:cs typeface="Verdana"/>
              </a:rPr>
              <a:t>Not all schools are born equal</a:t>
            </a:r>
            <a:endParaRPr lang="en-ZA" sz="3200" dirty="0">
              <a:solidFill>
                <a:srgbClr val="3366FF"/>
              </a:solidFill>
              <a:latin typeface="Verdana"/>
              <a:cs typeface="Verdana"/>
            </a:endParaRPr>
          </a:p>
        </p:txBody>
      </p:sp>
      <p:sp>
        <p:nvSpPr>
          <p:cNvPr id="4" name="Slide Number Placeholder 3"/>
          <p:cNvSpPr>
            <a:spLocks noGrp="1"/>
          </p:cNvSpPr>
          <p:nvPr>
            <p:ph type="sldNum" sz="quarter" idx="10"/>
          </p:nvPr>
        </p:nvSpPr>
        <p:spPr>
          <a:xfrm>
            <a:off x="746318" y="6492875"/>
            <a:ext cx="2133600" cy="365125"/>
          </a:xfrm>
        </p:spPr>
        <p:txBody>
          <a:bodyPr/>
          <a:lstStyle/>
          <a:p>
            <a:fld id="{4CD881CE-D3EF-44A3-9F23-C91E96DCFFBA}" type="slidenum">
              <a:rPr lang="en-US" smtClean="0"/>
              <a:pPr/>
              <a:t>3</a:t>
            </a:fld>
            <a:endParaRPr lang="en-US"/>
          </a:p>
        </p:txBody>
      </p:sp>
      <p:pic>
        <p:nvPicPr>
          <p:cNvPr id="8194" name="Picture 2" descr="http://www.illanamay.com/shannon/pbhs.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60032" y="1341448"/>
            <a:ext cx="3901770" cy="3311688"/>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3982002" y="5898945"/>
            <a:ext cx="3614334" cy="584775"/>
          </a:xfrm>
          <a:prstGeom prst="rect">
            <a:avLst/>
          </a:prstGeom>
          <a:noFill/>
          <a:ln>
            <a:solidFill>
              <a:srgbClr val="FF0000"/>
            </a:solidFill>
          </a:ln>
        </p:spPr>
        <p:style>
          <a:lnRef idx="2">
            <a:schemeClr val="accent2"/>
          </a:lnRef>
          <a:fillRef idx="1">
            <a:schemeClr val="lt1"/>
          </a:fillRef>
          <a:effectRef idx="0">
            <a:schemeClr val="accent2"/>
          </a:effectRef>
          <a:fontRef idx="minor">
            <a:schemeClr val="dk1"/>
          </a:fontRef>
        </p:style>
        <p:txBody>
          <a:bodyPr wrap="square" rtlCol="0">
            <a:spAutoFit/>
          </a:bodyPr>
          <a:lstStyle/>
          <a:p>
            <a:r>
              <a:rPr lang="en-ZA" sz="3200" smtClean="0"/>
              <a:t>SA public schools?</a:t>
            </a:r>
            <a:endParaRPr lang="en-ZA" sz="3200" dirty="0"/>
          </a:p>
        </p:txBody>
      </p:sp>
      <p:cxnSp>
        <p:nvCxnSpPr>
          <p:cNvPr id="12" name="Straight Arrow Connector 11"/>
          <p:cNvCxnSpPr/>
          <p:nvPr/>
        </p:nvCxnSpPr>
        <p:spPr bwMode="auto">
          <a:xfrm flipV="1">
            <a:off x="5463199" y="4746818"/>
            <a:ext cx="1021105" cy="1152128"/>
          </a:xfrm>
          <a:prstGeom prst="straightConnector1">
            <a:avLst/>
          </a:prstGeom>
          <a:ln>
            <a:solidFill>
              <a:srgbClr val="FF0000"/>
            </a:solidFill>
            <a:headEnd type="none" w="sm" len="sm"/>
            <a:tailEnd type="arrow"/>
          </a:ln>
        </p:spPr>
        <p:style>
          <a:lnRef idx="2">
            <a:schemeClr val="accent4"/>
          </a:lnRef>
          <a:fillRef idx="0">
            <a:schemeClr val="accent4"/>
          </a:fillRef>
          <a:effectRef idx="1">
            <a:schemeClr val="accent4"/>
          </a:effectRef>
          <a:fontRef idx="minor">
            <a:schemeClr val="tx1"/>
          </a:fontRef>
        </p:style>
      </p:cxnSp>
      <p:cxnSp>
        <p:nvCxnSpPr>
          <p:cNvPr id="14" name="Straight Arrow Connector 13"/>
          <p:cNvCxnSpPr/>
          <p:nvPr/>
        </p:nvCxnSpPr>
        <p:spPr bwMode="auto">
          <a:xfrm flipH="1" flipV="1">
            <a:off x="3635896" y="4962842"/>
            <a:ext cx="1111324" cy="920661"/>
          </a:xfrm>
          <a:prstGeom prst="straightConnector1">
            <a:avLst/>
          </a:prstGeom>
          <a:ln>
            <a:solidFill>
              <a:srgbClr val="FF0000"/>
            </a:solidFill>
            <a:headEnd type="none" w="sm" len="sm"/>
            <a:tailEnd type="arrow"/>
          </a:ln>
        </p:spPr>
        <p:style>
          <a:lnRef idx="2">
            <a:schemeClr val="accent4"/>
          </a:lnRef>
          <a:fillRef idx="0">
            <a:schemeClr val="accent4"/>
          </a:fillRef>
          <a:effectRef idx="1">
            <a:schemeClr val="accent4"/>
          </a:effectRef>
          <a:fontRef idx="minor">
            <a:schemeClr val="tx1"/>
          </a:fontRef>
        </p:style>
      </p:cxnSp>
      <p:sp>
        <p:nvSpPr>
          <p:cNvPr id="15" name="TextBox 14"/>
          <p:cNvSpPr txBox="1"/>
          <p:nvPr/>
        </p:nvSpPr>
        <p:spPr>
          <a:xfrm>
            <a:off x="3795514" y="2690395"/>
            <a:ext cx="792088" cy="1107996"/>
          </a:xfrm>
          <a:prstGeom prst="rect">
            <a:avLst/>
          </a:prstGeom>
          <a:noFill/>
        </p:spPr>
        <p:txBody>
          <a:bodyPr wrap="square" rtlCol="0">
            <a:spAutoFit/>
          </a:bodyPr>
          <a:lstStyle/>
          <a:p>
            <a:r>
              <a:rPr lang="en-ZA" sz="6600" b="1" dirty="0" smtClean="0">
                <a:solidFill>
                  <a:srgbClr val="FF0000"/>
                </a:solidFill>
              </a:rPr>
              <a:t>?</a:t>
            </a:r>
            <a:endParaRPr lang="en-ZA" sz="6600" b="1" dirty="0">
              <a:solidFill>
                <a:srgbClr val="FF0000"/>
              </a:solidFill>
            </a:endParaRPr>
          </a:p>
        </p:txBody>
      </p:sp>
      <p:pic>
        <p:nvPicPr>
          <p:cNvPr id="3" name="Picture 2" descr="http://25.media.tumblr.com/tumblr_m90kb4EIr71r4xva3o1_500.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83794" y="1362442"/>
            <a:ext cx="2968377" cy="1881951"/>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8196" name="Picture 4" descr="Mud school in the Eastern Cape. Photo courtesy of Equal Education."/>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83794" y="3460943"/>
            <a:ext cx="3058649" cy="2293988"/>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7020272" y="4653136"/>
            <a:ext cx="1872208" cy="261610"/>
          </a:xfrm>
          <a:prstGeom prst="rect">
            <a:avLst/>
          </a:prstGeom>
          <a:noFill/>
        </p:spPr>
        <p:txBody>
          <a:bodyPr wrap="square" rtlCol="0">
            <a:spAutoFit/>
          </a:bodyPr>
          <a:lstStyle/>
          <a:p>
            <a:r>
              <a:rPr lang="en-US" sz="1100" dirty="0" smtClean="0"/>
              <a:t>Pretoria Boys High School</a:t>
            </a:r>
            <a:endParaRPr lang="en-US" sz="1100" dirty="0"/>
          </a:p>
        </p:txBody>
      </p:sp>
    </p:spTree>
    <p:extLst>
      <p:ext uri="{BB962C8B-B14F-4D97-AF65-F5344CB8AC3E}">
        <p14:creationId xmlns:p14="http://schemas.microsoft.com/office/powerpoint/2010/main" val="4234442516"/>
      </p:ext>
    </p:extLst>
  </p:cSld>
  <p:clrMapOvr>
    <a:masterClrMapping/>
  </p:clrMapOvr>
  <p:transition xmlns:p14="http://schemas.microsoft.com/office/powerpoint/2010/main" spd="slow">
    <p:push dir="u"/>
  </p:transition>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06"/>
          <p:cNvGrpSpPr/>
          <p:nvPr/>
        </p:nvGrpSpPr>
        <p:grpSpPr>
          <a:xfrm rot="16200000">
            <a:off x="1013269" y="3355710"/>
            <a:ext cx="6186690" cy="306778"/>
            <a:chOff x="918450" y="2901113"/>
            <a:chExt cx="6186690" cy="960838"/>
          </a:xfrm>
          <a:solidFill>
            <a:schemeClr val="bg1">
              <a:lumMod val="65000"/>
            </a:schemeClr>
          </a:solidFill>
        </p:grpSpPr>
        <p:sp>
          <p:nvSpPr>
            <p:cNvPr id="108" name="Freeform 107"/>
            <p:cNvSpPr/>
            <p:nvPr/>
          </p:nvSpPr>
          <p:spPr>
            <a:xfrm>
              <a:off x="918450" y="2901116"/>
              <a:ext cx="1430464" cy="960835"/>
            </a:xfrm>
            <a:custGeom>
              <a:avLst/>
              <a:gdLst>
                <a:gd name="connsiteX0" fmla="*/ 0 w 1601390"/>
                <a:gd name="connsiteY0" fmla="*/ 96083 h 960834"/>
                <a:gd name="connsiteX1" fmla="*/ 96083 w 1601390"/>
                <a:gd name="connsiteY1" fmla="*/ 0 h 960834"/>
                <a:gd name="connsiteX2" fmla="*/ 1505307 w 1601390"/>
                <a:gd name="connsiteY2" fmla="*/ 0 h 960834"/>
                <a:gd name="connsiteX3" fmla="*/ 1601390 w 1601390"/>
                <a:gd name="connsiteY3" fmla="*/ 96083 h 960834"/>
                <a:gd name="connsiteX4" fmla="*/ 1601390 w 1601390"/>
                <a:gd name="connsiteY4" fmla="*/ 864751 h 960834"/>
                <a:gd name="connsiteX5" fmla="*/ 1505307 w 1601390"/>
                <a:gd name="connsiteY5" fmla="*/ 960834 h 960834"/>
                <a:gd name="connsiteX6" fmla="*/ 96083 w 1601390"/>
                <a:gd name="connsiteY6" fmla="*/ 960834 h 960834"/>
                <a:gd name="connsiteX7" fmla="*/ 0 w 1601390"/>
                <a:gd name="connsiteY7" fmla="*/ 864751 h 960834"/>
                <a:gd name="connsiteX8" fmla="*/ 0 w 1601390"/>
                <a:gd name="connsiteY8" fmla="*/ 96083 h 960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01390" h="960834">
                  <a:moveTo>
                    <a:pt x="0" y="96083"/>
                  </a:moveTo>
                  <a:cubicBezTo>
                    <a:pt x="0" y="43018"/>
                    <a:pt x="43018" y="0"/>
                    <a:pt x="96083" y="0"/>
                  </a:cubicBezTo>
                  <a:lnTo>
                    <a:pt x="1505307" y="0"/>
                  </a:lnTo>
                  <a:cubicBezTo>
                    <a:pt x="1558372" y="0"/>
                    <a:pt x="1601390" y="43018"/>
                    <a:pt x="1601390" y="96083"/>
                  </a:cubicBezTo>
                  <a:lnTo>
                    <a:pt x="1601390" y="864751"/>
                  </a:lnTo>
                  <a:cubicBezTo>
                    <a:pt x="1601390" y="917816"/>
                    <a:pt x="1558372" y="960834"/>
                    <a:pt x="1505307" y="960834"/>
                  </a:cubicBezTo>
                  <a:lnTo>
                    <a:pt x="96083" y="960834"/>
                  </a:lnTo>
                  <a:cubicBezTo>
                    <a:pt x="43018" y="960834"/>
                    <a:pt x="0" y="917816"/>
                    <a:pt x="0" y="864751"/>
                  </a:cubicBezTo>
                  <a:lnTo>
                    <a:pt x="0" y="96083"/>
                  </a:lnTo>
                  <a:close/>
                </a:path>
              </a:pathLst>
            </a:custGeom>
            <a:grp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115772" tIns="115772" rIns="115772" bIns="115772" spcCol="1270" anchor="ctr"/>
            <a:lstStyle/>
            <a:p>
              <a:pPr algn="ctr" defTabSz="1022350">
                <a:lnSpc>
                  <a:spcPct val="90000"/>
                </a:lnSpc>
                <a:spcAft>
                  <a:spcPct val="35000"/>
                </a:spcAft>
                <a:defRPr/>
              </a:pPr>
              <a:r>
                <a:rPr lang="en-ZA" sz="1600">
                  <a:solidFill>
                    <a:schemeClr val="tx1"/>
                  </a:solidFill>
                </a:rPr>
                <a:t>Attainment</a:t>
              </a:r>
            </a:p>
          </p:txBody>
        </p:sp>
        <p:sp>
          <p:nvSpPr>
            <p:cNvPr id="110" name="Freeform 109"/>
            <p:cNvSpPr/>
            <p:nvPr/>
          </p:nvSpPr>
          <p:spPr>
            <a:xfrm>
              <a:off x="3261803" y="2901113"/>
              <a:ext cx="1601390" cy="960834"/>
            </a:xfrm>
            <a:custGeom>
              <a:avLst/>
              <a:gdLst>
                <a:gd name="connsiteX0" fmla="*/ 0 w 1601390"/>
                <a:gd name="connsiteY0" fmla="*/ 96083 h 960834"/>
                <a:gd name="connsiteX1" fmla="*/ 96083 w 1601390"/>
                <a:gd name="connsiteY1" fmla="*/ 0 h 960834"/>
                <a:gd name="connsiteX2" fmla="*/ 1505307 w 1601390"/>
                <a:gd name="connsiteY2" fmla="*/ 0 h 960834"/>
                <a:gd name="connsiteX3" fmla="*/ 1601390 w 1601390"/>
                <a:gd name="connsiteY3" fmla="*/ 96083 h 960834"/>
                <a:gd name="connsiteX4" fmla="*/ 1601390 w 1601390"/>
                <a:gd name="connsiteY4" fmla="*/ 864751 h 960834"/>
                <a:gd name="connsiteX5" fmla="*/ 1505307 w 1601390"/>
                <a:gd name="connsiteY5" fmla="*/ 960834 h 960834"/>
                <a:gd name="connsiteX6" fmla="*/ 96083 w 1601390"/>
                <a:gd name="connsiteY6" fmla="*/ 960834 h 960834"/>
                <a:gd name="connsiteX7" fmla="*/ 0 w 1601390"/>
                <a:gd name="connsiteY7" fmla="*/ 864751 h 960834"/>
                <a:gd name="connsiteX8" fmla="*/ 0 w 1601390"/>
                <a:gd name="connsiteY8" fmla="*/ 96083 h 960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01390" h="960834">
                  <a:moveTo>
                    <a:pt x="0" y="96083"/>
                  </a:moveTo>
                  <a:cubicBezTo>
                    <a:pt x="0" y="43018"/>
                    <a:pt x="43018" y="0"/>
                    <a:pt x="96083" y="0"/>
                  </a:cubicBezTo>
                  <a:lnTo>
                    <a:pt x="1505307" y="0"/>
                  </a:lnTo>
                  <a:cubicBezTo>
                    <a:pt x="1558372" y="0"/>
                    <a:pt x="1601390" y="43018"/>
                    <a:pt x="1601390" y="96083"/>
                  </a:cubicBezTo>
                  <a:lnTo>
                    <a:pt x="1601390" y="864751"/>
                  </a:lnTo>
                  <a:cubicBezTo>
                    <a:pt x="1601390" y="917816"/>
                    <a:pt x="1558372" y="960834"/>
                    <a:pt x="1505307" y="960834"/>
                  </a:cubicBezTo>
                  <a:lnTo>
                    <a:pt x="96083" y="960834"/>
                  </a:lnTo>
                  <a:cubicBezTo>
                    <a:pt x="43018" y="960834"/>
                    <a:pt x="0" y="917816"/>
                    <a:pt x="0" y="864751"/>
                  </a:cubicBezTo>
                  <a:lnTo>
                    <a:pt x="0" y="96083"/>
                  </a:lnTo>
                  <a:close/>
                </a:path>
              </a:pathLst>
            </a:custGeom>
            <a:grp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115772" tIns="115772" rIns="115772" bIns="115772" spcCol="1270" anchor="ctr"/>
            <a:lstStyle/>
            <a:p>
              <a:pPr algn="ctr" defTabSz="1022350">
                <a:lnSpc>
                  <a:spcPct val="90000"/>
                </a:lnSpc>
                <a:spcAft>
                  <a:spcPct val="35000"/>
                </a:spcAft>
                <a:defRPr/>
              </a:pPr>
              <a:r>
                <a:rPr lang="en-ZA" sz="1600">
                  <a:solidFill>
                    <a:schemeClr val="tx1"/>
                  </a:solidFill>
                </a:rPr>
                <a:t>Quality</a:t>
              </a:r>
            </a:p>
          </p:txBody>
        </p:sp>
        <p:sp>
          <p:nvSpPr>
            <p:cNvPr id="112" name="Freeform 111"/>
            <p:cNvSpPr/>
            <p:nvPr/>
          </p:nvSpPr>
          <p:spPr>
            <a:xfrm>
              <a:off x="5503750" y="2901113"/>
              <a:ext cx="1601390" cy="960834"/>
            </a:xfrm>
            <a:custGeom>
              <a:avLst/>
              <a:gdLst>
                <a:gd name="connsiteX0" fmla="*/ 0 w 1601390"/>
                <a:gd name="connsiteY0" fmla="*/ 96083 h 960834"/>
                <a:gd name="connsiteX1" fmla="*/ 96083 w 1601390"/>
                <a:gd name="connsiteY1" fmla="*/ 0 h 960834"/>
                <a:gd name="connsiteX2" fmla="*/ 1505307 w 1601390"/>
                <a:gd name="connsiteY2" fmla="*/ 0 h 960834"/>
                <a:gd name="connsiteX3" fmla="*/ 1601390 w 1601390"/>
                <a:gd name="connsiteY3" fmla="*/ 96083 h 960834"/>
                <a:gd name="connsiteX4" fmla="*/ 1601390 w 1601390"/>
                <a:gd name="connsiteY4" fmla="*/ 864751 h 960834"/>
                <a:gd name="connsiteX5" fmla="*/ 1505307 w 1601390"/>
                <a:gd name="connsiteY5" fmla="*/ 960834 h 960834"/>
                <a:gd name="connsiteX6" fmla="*/ 96083 w 1601390"/>
                <a:gd name="connsiteY6" fmla="*/ 960834 h 960834"/>
                <a:gd name="connsiteX7" fmla="*/ 0 w 1601390"/>
                <a:gd name="connsiteY7" fmla="*/ 864751 h 960834"/>
                <a:gd name="connsiteX8" fmla="*/ 0 w 1601390"/>
                <a:gd name="connsiteY8" fmla="*/ 96083 h 960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01390" h="960834">
                  <a:moveTo>
                    <a:pt x="0" y="96083"/>
                  </a:moveTo>
                  <a:cubicBezTo>
                    <a:pt x="0" y="43018"/>
                    <a:pt x="43018" y="0"/>
                    <a:pt x="96083" y="0"/>
                  </a:cubicBezTo>
                  <a:lnTo>
                    <a:pt x="1505307" y="0"/>
                  </a:lnTo>
                  <a:cubicBezTo>
                    <a:pt x="1558372" y="0"/>
                    <a:pt x="1601390" y="43018"/>
                    <a:pt x="1601390" y="96083"/>
                  </a:cubicBezTo>
                  <a:lnTo>
                    <a:pt x="1601390" y="864751"/>
                  </a:lnTo>
                  <a:cubicBezTo>
                    <a:pt x="1601390" y="917816"/>
                    <a:pt x="1558372" y="960834"/>
                    <a:pt x="1505307" y="960834"/>
                  </a:cubicBezTo>
                  <a:lnTo>
                    <a:pt x="96083" y="960834"/>
                  </a:lnTo>
                  <a:cubicBezTo>
                    <a:pt x="43018" y="960834"/>
                    <a:pt x="0" y="917816"/>
                    <a:pt x="0" y="864751"/>
                  </a:cubicBezTo>
                  <a:lnTo>
                    <a:pt x="0" y="96083"/>
                  </a:lnTo>
                  <a:close/>
                </a:path>
              </a:pathLst>
            </a:custGeom>
            <a:grp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115772" tIns="115772" rIns="115772" bIns="115772" spcCol="1270" anchor="ctr"/>
            <a:lstStyle/>
            <a:p>
              <a:pPr algn="ctr" defTabSz="1022350">
                <a:lnSpc>
                  <a:spcPct val="90000"/>
                </a:lnSpc>
                <a:spcAft>
                  <a:spcPct val="35000"/>
                </a:spcAft>
                <a:defRPr/>
              </a:pPr>
              <a:r>
                <a:rPr lang="en-ZA" sz="1600">
                  <a:solidFill>
                    <a:schemeClr val="tx1"/>
                  </a:solidFill>
                </a:rPr>
                <a:t>Type</a:t>
              </a:r>
            </a:p>
          </p:txBody>
        </p:sp>
      </p:grpSp>
      <p:sp>
        <p:nvSpPr>
          <p:cNvPr id="26626"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fld id="{2428FC51-9BFC-564B-9477-4FC3705C83BD}" type="slidenum">
              <a:rPr lang="en-ZA" sz="1200">
                <a:solidFill>
                  <a:srgbClr val="898989"/>
                </a:solidFill>
              </a:rPr>
              <a:pPr eaLnBrk="1" hangingPunct="1"/>
              <a:t>4</a:t>
            </a:fld>
            <a:endParaRPr lang="en-ZA" sz="1200">
              <a:solidFill>
                <a:srgbClr val="898989"/>
              </a:solidFill>
            </a:endParaRPr>
          </a:p>
        </p:txBody>
      </p:sp>
      <p:sp>
        <p:nvSpPr>
          <p:cNvPr id="54" name="Rectangle 53"/>
          <p:cNvSpPr/>
          <p:nvPr/>
        </p:nvSpPr>
        <p:spPr>
          <a:xfrm>
            <a:off x="6135688" y="857250"/>
            <a:ext cx="2735262" cy="173672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ZA"/>
          </a:p>
        </p:txBody>
      </p:sp>
      <p:grpSp>
        <p:nvGrpSpPr>
          <p:cNvPr id="3" name="Group 117"/>
          <p:cNvGrpSpPr>
            <a:grpSpLocks/>
          </p:cNvGrpSpPr>
          <p:nvPr/>
        </p:nvGrpSpPr>
        <p:grpSpPr bwMode="auto">
          <a:xfrm>
            <a:off x="7229474" y="855663"/>
            <a:ext cx="1474788" cy="1400175"/>
            <a:chOff x="7229078" y="856066"/>
            <a:chExt cx="1475600" cy="1399948"/>
          </a:xfrm>
        </p:grpSpPr>
        <p:sp>
          <p:nvSpPr>
            <p:cNvPr id="13" name="Freeform 12"/>
            <p:cNvSpPr/>
            <p:nvPr/>
          </p:nvSpPr>
          <p:spPr>
            <a:xfrm rot="18252152">
              <a:off x="7391483" y="1046125"/>
              <a:ext cx="1093610" cy="1151572"/>
            </a:xfrm>
            <a:custGeom>
              <a:avLst/>
              <a:gdLst>
                <a:gd name="connsiteX0" fmla="*/ 1766901 w 2489279"/>
                <a:gd name="connsiteY0" fmla="*/ 396887 h 2489279"/>
                <a:gd name="connsiteX1" fmla="*/ 1960527 w 2489279"/>
                <a:gd name="connsiteY1" fmla="*/ 234406 h 2489279"/>
                <a:gd name="connsiteX2" fmla="*/ 2115212 w 2489279"/>
                <a:gd name="connsiteY2" fmla="*/ 364203 h 2489279"/>
                <a:gd name="connsiteX3" fmla="*/ 1988823 w 2489279"/>
                <a:gd name="connsiteY3" fmla="*/ 583102 h 2489279"/>
                <a:gd name="connsiteX4" fmla="*/ 2189640 w 2489279"/>
                <a:gd name="connsiteY4" fmla="*/ 930927 h 2489279"/>
                <a:gd name="connsiteX5" fmla="*/ 2442407 w 2489279"/>
                <a:gd name="connsiteY5" fmla="*/ 930920 h 2489279"/>
                <a:gd name="connsiteX6" fmla="*/ 2477471 w 2489279"/>
                <a:gd name="connsiteY6" fmla="*/ 1129779 h 2489279"/>
                <a:gd name="connsiteX7" fmla="*/ 2239946 w 2489279"/>
                <a:gd name="connsiteY7" fmla="*/ 1216224 h 2489279"/>
                <a:gd name="connsiteX8" fmla="*/ 2170203 w 2489279"/>
                <a:gd name="connsiteY8" fmla="*/ 1611756 h 2489279"/>
                <a:gd name="connsiteX9" fmla="*/ 2363838 w 2489279"/>
                <a:gd name="connsiteY9" fmla="*/ 1774226 h 2489279"/>
                <a:gd name="connsiteX10" fmla="*/ 2262874 w 2489279"/>
                <a:gd name="connsiteY10" fmla="*/ 1949100 h 2489279"/>
                <a:gd name="connsiteX11" fmla="*/ 2025353 w 2489279"/>
                <a:gd name="connsiteY11" fmla="*/ 1862643 h 2489279"/>
                <a:gd name="connsiteX12" fmla="*/ 1717684 w 2489279"/>
                <a:gd name="connsiteY12" fmla="*/ 2120808 h 2489279"/>
                <a:gd name="connsiteX13" fmla="*/ 1761583 w 2489279"/>
                <a:gd name="connsiteY13" fmla="*/ 2369733 h 2489279"/>
                <a:gd name="connsiteX14" fmla="*/ 1571834 w 2489279"/>
                <a:gd name="connsiteY14" fmla="*/ 2438796 h 2489279"/>
                <a:gd name="connsiteX15" fmla="*/ 1445456 w 2489279"/>
                <a:gd name="connsiteY15" fmla="*/ 2219890 h 2489279"/>
                <a:gd name="connsiteX16" fmla="*/ 1043823 w 2489279"/>
                <a:gd name="connsiteY16" fmla="*/ 2219890 h 2489279"/>
                <a:gd name="connsiteX17" fmla="*/ 917445 w 2489279"/>
                <a:gd name="connsiteY17" fmla="*/ 2438796 h 2489279"/>
                <a:gd name="connsiteX18" fmla="*/ 727696 w 2489279"/>
                <a:gd name="connsiteY18" fmla="*/ 2369733 h 2489279"/>
                <a:gd name="connsiteX19" fmla="*/ 771595 w 2489279"/>
                <a:gd name="connsiteY19" fmla="*/ 2120807 h 2489279"/>
                <a:gd name="connsiteX20" fmla="*/ 463926 w 2489279"/>
                <a:gd name="connsiteY20" fmla="*/ 1862642 h 2489279"/>
                <a:gd name="connsiteX21" fmla="*/ 226405 w 2489279"/>
                <a:gd name="connsiteY21" fmla="*/ 1949100 h 2489279"/>
                <a:gd name="connsiteX22" fmla="*/ 125441 w 2489279"/>
                <a:gd name="connsiteY22" fmla="*/ 1774226 h 2489279"/>
                <a:gd name="connsiteX23" fmla="*/ 319076 w 2489279"/>
                <a:gd name="connsiteY23" fmla="*/ 1611756 h 2489279"/>
                <a:gd name="connsiteX24" fmla="*/ 249333 w 2489279"/>
                <a:gd name="connsiteY24" fmla="*/ 1216224 h 2489279"/>
                <a:gd name="connsiteX25" fmla="*/ 11808 w 2489279"/>
                <a:gd name="connsiteY25" fmla="*/ 1129779 h 2489279"/>
                <a:gd name="connsiteX26" fmla="*/ 46872 w 2489279"/>
                <a:gd name="connsiteY26" fmla="*/ 930920 h 2489279"/>
                <a:gd name="connsiteX27" fmla="*/ 299639 w 2489279"/>
                <a:gd name="connsiteY27" fmla="*/ 930926 h 2489279"/>
                <a:gd name="connsiteX28" fmla="*/ 500456 w 2489279"/>
                <a:gd name="connsiteY28" fmla="*/ 583101 h 2489279"/>
                <a:gd name="connsiteX29" fmla="*/ 374067 w 2489279"/>
                <a:gd name="connsiteY29" fmla="*/ 364203 h 2489279"/>
                <a:gd name="connsiteX30" fmla="*/ 528752 w 2489279"/>
                <a:gd name="connsiteY30" fmla="*/ 234406 h 2489279"/>
                <a:gd name="connsiteX31" fmla="*/ 722378 w 2489279"/>
                <a:gd name="connsiteY31" fmla="*/ 396887 h 2489279"/>
                <a:gd name="connsiteX32" fmla="*/ 1099790 w 2489279"/>
                <a:gd name="connsiteY32" fmla="*/ 259520 h 2489279"/>
                <a:gd name="connsiteX33" fmla="*/ 1143676 w 2489279"/>
                <a:gd name="connsiteY33" fmla="*/ 10592 h 2489279"/>
                <a:gd name="connsiteX34" fmla="*/ 1345603 w 2489279"/>
                <a:gd name="connsiteY34" fmla="*/ 10592 h 2489279"/>
                <a:gd name="connsiteX35" fmla="*/ 1389489 w 2489279"/>
                <a:gd name="connsiteY35" fmla="*/ 259520 h 2489279"/>
                <a:gd name="connsiteX36" fmla="*/ 1766901 w 2489279"/>
                <a:gd name="connsiteY36" fmla="*/ 396887 h 24892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2489279" h="2489279">
                  <a:moveTo>
                    <a:pt x="1766901" y="396887"/>
                  </a:moveTo>
                  <a:lnTo>
                    <a:pt x="1960527" y="234406"/>
                  </a:lnTo>
                  <a:lnTo>
                    <a:pt x="2115212" y="364203"/>
                  </a:lnTo>
                  <a:lnTo>
                    <a:pt x="1988823" y="583102"/>
                  </a:lnTo>
                  <a:cubicBezTo>
                    <a:pt x="2078693" y="684199"/>
                    <a:pt x="2147022" y="802548"/>
                    <a:pt x="2189640" y="930927"/>
                  </a:cubicBezTo>
                  <a:lnTo>
                    <a:pt x="2442407" y="930920"/>
                  </a:lnTo>
                  <a:lnTo>
                    <a:pt x="2477471" y="1129779"/>
                  </a:lnTo>
                  <a:lnTo>
                    <a:pt x="2239946" y="1216224"/>
                  </a:lnTo>
                  <a:cubicBezTo>
                    <a:pt x="2243806" y="1351437"/>
                    <a:pt x="2220076" y="1486018"/>
                    <a:pt x="2170203" y="1611756"/>
                  </a:cubicBezTo>
                  <a:lnTo>
                    <a:pt x="2363838" y="1774226"/>
                  </a:lnTo>
                  <a:lnTo>
                    <a:pt x="2262874" y="1949100"/>
                  </a:lnTo>
                  <a:lnTo>
                    <a:pt x="2025353" y="1862643"/>
                  </a:lnTo>
                  <a:cubicBezTo>
                    <a:pt x="1941397" y="1968703"/>
                    <a:pt x="1836712" y="2056545"/>
                    <a:pt x="1717684" y="2120808"/>
                  </a:cubicBezTo>
                  <a:lnTo>
                    <a:pt x="1761583" y="2369733"/>
                  </a:lnTo>
                  <a:lnTo>
                    <a:pt x="1571834" y="2438796"/>
                  </a:lnTo>
                  <a:lnTo>
                    <a:pt x="1445456" y="2219890"/>
                  </a:lnTo>
                  <a:cubicBezTo>
                    <a:pt x="1312968" y="2247171"/>
                    <a:pt x="1176311" y="2247171"/>
                    <a:pt x="1043823" y="2219890"/>
                  </a:cubicBezTo>
                  <a:lnTo>
                    <a:pt x="917445" y="2438796"/>
                  </a:lnTo>
                  <a:lnTo>
                    <a:pt x="727696" y="2369733"/>
                  </a:lnTo>
                  <a:lnTo>
                    <a:pt x="771595" y="2120807"/>
                  </a:lnTo>
                  <a:cubicBezTo>
                    <a:pt x="652567" y="2056544"/>
                    <a:pt x="547882" y="1968702"/>
                    <a:pt x="463926" y="1862642"/>
                  </a:cubicBezTo>
                  <a:lnTo>
                    <a:pt x="226405" y="1949100"/>
                  </a:lnTo>
                  <a:lnTo>
                    <a:pt x="125441" y="1774226"/>
                  </a:lnTo>
                  <a:lnTo>
                    <a:pt x="319076" y="1611756"/>
                  </a:lnTo>
                  <a:cubicBezTo>
                    <a:pt x="269203" y="1486018"/>
                    <a:pt x="245473" y="1351437"/>
                    <a:pt x="249333" y="1216224"/>
                  </a:cubicBezTo>
                  <a:lnTo>
                    <a:pt x="11808" y="1129779"/>
                  </a:lnTo>
                  <a:lnTo>
                    <a:pt x="46872" y="930920"/>
                  </a:lnTo>
                  <a:lnTo>
                    <a:pt x="299639" y="930926"/>
                  </a:lnTo>
                  <a:cubicBezTo>
                    <a:pt x="342257" y="802548"/>
                    <a:pt x="410586" y="684199"/>
                    <a:pt x="500456" y="583101"/>
                  </a:cubicBezTo>
                  <a:lnTo>
                    <a:pt x="374067" y="364203"/>
                  </a:lnTo>
                  <a:lnTo>
                    <a:pt x="528752" y="234406"/>
                  </a:lnTo>
                  <a:lnTo>
                    <a:pt x="722378" y="396887"/>
                  </a:lnTo>
                  <a:cubicBezTo>
                    <a:pt x="837545" y="325938"/>
                    <a:pt x="965961" y="279198"/>
                    <a:pt x="1099790" y="259520"/>
                  </a:cubicBezTo>
                  <a:lnTo>
                    <a:pt x="1143676" y="10592"/>
                  </a:lnTo>
                  <a:lnTo>
                    <a:pt x="1345603" y="10592"/>
                  </a:lnTo>
                  <a:lnTo>
                    <a:pt x="1389489" y="259520"/>
                  </a:lnTo>
                  <a:cubicBezTo>
                    <a:pt x="1523318" y="279198"/>
                    <a:pt x="1651734" y="325937"/>
                    <a:pt x="1766901" y="396887"/>
                  </a:cubicBezTo>
                  <a:close/>
                </a:path>
              </a:pathLst>
            </a:custGeom>
            <a:solidFill>
              <a:schemeClr val="accent3">
                <a:lumMod val="75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560146" tIns="642792" rIns="560146" bIns="686326" spcCol="1270" anchor="ctr"/>
            <a:lstStyle/>
            <a:p>
              <a:pPr algn="ctr" defTabSz="2089150">
                <a:lnSpc>
                  <a:spcPct val="90000"/>
                </a:lnSpc>
                <a:spcAft>
                  <a:spcPct val="35000"/>
                </a:spcAft>
                <a:defRPr/>
              </a:pPr>
              <a:endParaRPr lang="en-ZA" sz="4700"/>
            </a:p>
          </p:txBody>
        </p:sp>
        <p:sp>
          <p:nvSpPr>
            <p:cNvPr id="16" name="Circular Arrow 15"/>
            <p:cNvSpPr/>
            <p:nvPr/>
          </p:nvSpPr>
          <p:spPr>
            <a:xfrm rot="18252152">
              <a:off x="7266904" y="818240"/>
              <a:ext cx="1399948" cy="1475600"/>
            </a:xfrm>
            <a:prstGeom prst="circularArrow">
              <a:avLst>
                <a:gd name="adj1" fmla="val 4687"/>
                <a:gd name="adj2" fmla="val 299029"/>
                <a:gd name="adj3" fmla="val 2523572"/>
                <a:gd name="adj4" fmla="val 15845412"/>
                <a:gd name="adj5" fmla="val 5469"/>
              </a:avLst>
            </a:prstGeom>
            <a:solidFill>
              <a:schemeClr val="accent3">
                <a:lumMod val="60000"/>
                <a:lumOff val="40000"/>
              </a:schemeClr>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sp>
          <p:nvSpPr>
            <p:cNvPr id="26685" name="TextBox 19"/>
            <p:cNvSpPr txBox="1">
              <a:spLocks noChangeArrowheads="1"/>
            </p:cNvSpPr>
            <p:nvPr/>
          </p:nvSpPr>
          <p:spPr bwMode="auto">
            <a:xfrm>
              <a:off x="7549275" y="1417184"/>
              <a:ext cx="778181" cy="507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algn="ctr" eaLnBrk="1" hangingPunct="1"/>
              <a:r>
                <a:rPr lang="en-ZA" sz="900" b="1" dirty="0">
                  <a:solidFill>
                    <a:schemeClr val="bg1"/>
                  </a:solidFill>
                </a:rPr>
                <a:t>High SES </a:t>
              </a:r>
              <a:r>
                <a:rPr lang="en-ZA" sz="900" b="1" dirty="0" smtClean="0">
                  <a:solidFill>
                    <a:schemeClr val="bg1"/>
                  </a:solidFill>
                </a:rPr>
                <a:t>background</a:t>
              </a:r>
            </a:p>
            <a:p>
              <a:pPr algn="ctr" eaLnBrk="1" hangingPunct="1"/>
              <a:r>
                <a:rPr lang="en-ZA" sz="900" b="1" dirty="0" smtClean="0">
                  <a:solidFill>
                    <a:schemeClr val="bg1"/>
                  </a:solidFill>
                </a:rPr>
                <a:t>+ECD</a:t>
              </a:r>
              <a:endParaRPr lang="en-ZA" sz="900" b="1" dirty="0">
                <a:solidFill>
                  <a:schemeClr val="bg1"/>
                </a:solidFill>
              </a:endParaRPr>
            </a:p>
          </p:txBody>
        </p:sp>
      </p:grpSp>
      <p:grpSp>
        <p:nvGrpSpPr>
          <p:cNvPr id="5" name="Group 118"/>
          <p:cNvGrpSpPr>
            <a:grpSpLocks/>
          </p:cNvGrpSpPr>
          <p:nvPr/>
        </p:nvGrpSpPr>
        <p:grpSpPr bwMode="auto">
          <a:xfrm>
            <a:off x="6530975" y="1508125"/>
            <a:ext cx="1071563" cy="1016000"/>
            <a:chOff x="6531207" y="1507437"/>
            <a:chExt cx="1072116" cy="1017150"/>
          </a:xfrm>
        </p:grpSpPr>
        <p:sp>
          <p:nvSpPr>
            <p:cNvPr id="14" name="Freeform 13"/>
            <p:cNvSpPr/>
            <p:nvPr/>
          </p:nvSpPr>
          <p:spPr>
            <a:xfrm rot="18252152">
              <a:off x="6743797" y="1611000"/>
              <a:ext cx="794648" cy="838633"/>
            </a:xfrm>
            <a:custGeom>
              <a:avLst/>
              <a:gdLst>
                <a:gd name="connsiteX0" fmla="*/ 1354615 w 1810385"/>
                <a:gd name="connsiteY0" fmla="*/ 458525 h 1810385"/>
                <a:gd name="connsiteX1" fmla="*/ 1621708 w 1810385"/>
                <a:gd name="connsiteY1" fmla="*/ 378028 h 1810385"/>
                <a:gd name="connsiteX2" fmla="*/ 1719988 w 1810385"/>
                <a:gd name="connsiteY2" fmla="*/ 548254 h 1810385"/>
                <a:gd name="connsiteX3" fmla="*/ 1516730 w 1810385"/>
                <a:gd name="connsiteY3" fmla="*/ 739315 h 1810385"/>
                <a:gd name="connsiteX4" fmla="*/ 1516730 w 1810385"/>
                <a:gd name="connsiteY4" fmla="*/ 1071070 h 1810385"/>
                <a:gd name="connsiteX5" fmla="*/ 1719988 w 1810385"/>
                <a:gd name="connsiteY5" fmla="*/ 1262131 h 1810385"/>
                <a:gd name="connsiteX6" fmla="*/ 1621708 w 1810385"/>
                <a:gd name="connsiteY6" fmla="*/ 1432357 h 1810385"/>
                <a:gd name="connsiteX7" fmla="*/ 1354615 w 1810385"/>
                <a:gd name="connsiteY7" fmla="*/ 1351860 h 1810385"/>
                <a:gd name="connsiteX8" fmla="*/ 1067307 w 1810385"/>
                <a:gd name="connsiteY8" fmla="*/ 1517738 h 1810385"/>
                <a:gd name="connsiteX9" fmla="*/ 1003473 w 1810385"/>
                <a:gd name="connsiteY9" fmla="*/ 1789296 h 1810385"/>
                <a:gd name="connsiteX10" fmla="*/ 806912 w 1810385"/>
                <a:gd name="connsiteY10" fmla="*/ 1789296 h 1810385"/>
                <a:gd name="connsiteX11" fmla="*/ 743078 w 1810385"/>
                <a:gd name="connsiteY11" fmla="*/ 1517738 h 1810385"/>
                <a:gd name="connsiteX12" fmla="*/ 455770 w 1810385"/>
                <a:gd name="connsiteY12" fmla="*/ 1351860 h 1810385"/>
                <a:gd name="connsiteX13" fmla="*/ 188677 w 1810385"/>
                <a:gd name="connsiteY13" fmla="*/ 1432357 h 1810385"/>
                <a:gd name="connsiteX14" fmla="*/ 90397 w 1810385"/>
                <a:gd name="connsiteY14" fmla="*/ 1262131 h 1810385"/>
                <a:gd name="connsiteX15" fmla="*/ 293655 w 1810385"/>
                <a:gd name="connsiteY15" fmla="*/ 1071070 h 1810385"/>
                <a:gd name="connsiteX16" fmla="*/ 293655 w 1810385"/>
                <a:gd name="connsiteY16" fmla="*/ 739315 h 1810385"/>
                <a:gd name="connsiteX17" fmla="*/ 90397 w 1810385"/>
                <a:gd name="connsiteY17" fmla="*/ 548254 h 1810385"/>
                <a:gd name="connsiteX18" fmla="*/ 188677 w 1810385"/>
                <a:gd name="connsiteY18" fmla="*/ 378028 h 1810385"/>
                <a:gd name="connsiteX19" fmla="*/ 455770 w 1810385"/>
                <a:gd name="connsiteY19" fmla="*/ 458525 h 1810385"/>
                <a:gd name="connsiteX20" fmla="*/ 743078 w 1810385"/>
                <a:gd name="connsiteY20" fmla="*/ 292647 h 1810385"/>
                <a:gd name="connsiteX21" fmla="*/ 806912 w 1810385"/>
                <a:gd name="connsiteY21" fmla="*/ 21089 h 1810385"/>
                <a:gd name="connsiteX22" fmla="*/ 1003473 w 1810385"/>
                <a:gd name="connsiteY22" fmla="*/ 21089 h 1810385"/>
                <a:gd name="connsiteX23" fmla="*/ 1067307 w 1810385"/>
                <a:gd name="connsiteY23" fmla="*/ 292647 h 1810385"/>
                <a:gd name="connsiteX24" fmla="*/ 1354615 w 1810385"/>
                <a:gd name="connsiteY24" fmla="*/ 458525 h 18103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810385" h="1810385">
                  <a:moveTo>
                    <a:pt x="1354615" y="458525"/>
                  </a:moveTo>
                  <a:lnTo>
                    <a:pt x="1621708" y="378028"/>
                  </a:lnTo>
                  <a:lnTo>
                    <a:pt x="1719988" y="548254"/>
                  </a:lnTo>
                  <a:lnTo>
                    <a:pt x="1516730" y="739315"/>
                  </a:lnTo>
                  <a:cubicBezTo>
                    <a:pt x="1546193" y="847937"/>
                    <a:pt x="1546193" y="962448"/>
                    <a:pt x="1516730" y="1071070"/>
                  </a:cubicBezTo>
                  <a:lnTo>
                    <a:pt x="1719988" y="1262131"/>
                  </a:lnTo>
                  <a:lnTo>
                    <a:pt x="1621708" y="1432357"/>
                  </a:lnTo>
                  <a:lnTo>
                    <a:pt x="1354615" y="1351860"/>
                  </a:lnTo>
                  <a:cubicBezTo>
                    <a:pt x="1275277" y="1431687"/>
                    <a:pt x="1176108" y="1488942"/>
                    <a:pt x="1067307" y="1517738"/>
                  </a:cubicBezTo>
                  <a:lnTo>
                    <a:pt x="1003473" y="1789296"/>
                  </a:lnTo>
                  <a:lnTo>
                    <a:pt x="806912" y="1789296"/>
                  </a:lnTo>
                  <a:lnTo>
                    <a:pt x="743078" y="1517738"/>
                  </a:lnTo>
                  <a:cubicBezTo>
                    <a:pt x="634276" y="1488943"/>
                    <a:pt x="535108" y="1431688"/>
                    <a:pt x="455770" y="1351860"/>
                  </a:cubicBezTo>
                  <a:lnTo>
                    <a:pt x="188677" y="1432357"/>
                  </a:lnTo>
                  <a:lnTo>
                    <a:pt x="90397" y="1262131"/>
                  </a:lnTo>
                  <a:lnTo>
                    <a:pt x="293655" y="1071070"/>
                  </a:lnTo>
                  <a:cubicBezTo>
                    <a:pt x="264192" y="962448"/>
                    <a:pt x="264192" y="847937"/>
                    <a:pt x="293655" y="739315"/>
                  </a:cubicBezTo>
                  <a:lnTo>
                    <a:pt x="90397" y="548254"/>
                  </a:lnTo>
                  <a:lnTo>
                    <a:pt x="188677" y="378028"/>
                  </a:lnTo>
                  <a:lnTo>
                    <a:pt x="455770" y="458525"/>
                  </a:lnTo>
                  <a:cubicBezTo>
                    <a:pt x="535108" y="378698"/>
                    <a:pt x="634277" y="321443"/>
                    <a:pt x="743078" y="292647"/>
                  </a:cubicBezTo>
                  <a:lnTo>
                    <a:pt x="806912" y="21089"/>
                  </a:lnTo>
                  <a:lnTo>
                    <a:pt x="1003473" y="21089"/>
                  </a:lnTo>
                  <a:lnTo>
                    <a:pt x="1067307" y="292647"/>
                  </a:lnTo>
                  <a:cubicBezTo>
                    <a:pt x="1176109" y="321442"/>
                    <a:pt x="1275277" y="378697"/>
                    <a:pt x="1354615" y="458525"/>
                  </a:cubicBezTo>
                  <a:close/>
                </a:path>
              </a:pathLst>
            </a:custGeom>
            <a:solidFill>
              <a:schemeClr val="accent3">
                <a:lumMod val="75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491330" tIns="494085" rIns="491330" bIns="494085" spcCol="1270" anchor="ctr"/>
            <a:lstStyle/>
            <a:p>
              <a:pPr algn="ctr" defTabSz="1244600">
                <a:lnSpc>
                  <a:spcPct val="90000"/>
                </a:lnSpc>
                <a:spcAft>
                  <a:spcPct val="35000"/>
                </a:spcAft>
                <a:defRPr/>
              </a:pPr>
              <a:endParaRPr lang="en-ZA" sz="2800"/>
            </a:p>
          </p:txBody>
        </p:sp>
        <p:sp>
          <p:nvSpPr>
            <p:cNvPr id="17" name="Shape 16"/>
            <p:cNvSpPr/>
            <p:nvPr/>
          </p:nvSpPr>
          <p:spPr>
            <a:xfrm rot="18252152">
              <a:off x="6558691" y="1479953"/>
              <a:ext cx="1017150" cy="1072116"/>
            </a:xfrm>
            <a:prstGeom prst="leftCircularArrow">
              <a:avLst>
                <a:gd name="adj1" fmla="val 6452"/>
                <a:gd name="adj2" fmla="val 429999"/>
                <a:gd name="adj3" fmla="val 10489124"/>
                <a:gd name="adj4" fmla="val 14837806"/>
                <a:gd name="adj5" fmla="val 7527"/>
              </a:avLst>
            </a:prstGeom>
            <a:solidFill>
              <a:schemeClr val="accent3">
                <a:lumMod val="60000"/>
                <a:lumOff val="40000"/>
              </a:schemeClr>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sp>
          <p:nvSpPr>
            <p:cNvPr id="26682" name="TextBox 22"/>
            <p:cNvSpPr txBox="1">
              <a:spLocks noChangeArrowheads="1"/>
            </p:cNvSpPr>
            <p:nvPr/>
          </p:nvSpPr>
          <p:spPr bwMode="auto">
            <a:xfrm>
              <a:off x="6878805" y="1768548"/>
              <a:ext cx="56202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algn="ctr" eaLnBrk="1" hangingPunct="1"/>
              <a:r>
                <a:rPr lang="en-ZA" sz="700" b="1">
                  <a:solidFill>
                    <a:schemeClr val="bg1"/>
                  </a:solidFill>
                </a:rPr>
                <a:t>High quality primary school</a:t>
              </a:r>
            </a:p>
          </p:txBody>
        </p:sp>
      </p:grpSp>
      <p:grpSp>
        <p:nvGrpSpPr>
          <p:cNvPr id="6" name="Group 119"/>
          <p:cNvGrpSpPr>
            <a:grpSpLocks/>
          </p:cNvGrpSpPr>
          <p:nvPr/>
        </p:nvGrpSpPr>
        <p:grpSpPr bwMode="auto">
          <a:xfrm>
            <a:off x="6300788" y="800100"/>
            <a:ext cx="1155700" cy="1096963"/>
            <a:chOff x="6300826" y="800453"/>
            <a:chExt cx="1155957" cy="1096692"/>
          </a:xfrm>
        </p:grpSpPr>
        <p:sp>
          <p:nvSpPr>
            <p:cNvPr id="15" name="Freeform 14"/>
            <p:cNvSpPr/>
            <p:nvPr/>
          </p:nvSpPr>
          <p:spPr>
            <a:xfrm rot="18252152">
              <a:off x="6424109" y="835927"/>
              <a:ext cx="955439" cy="1005110"/>
            </a:xfrm>
            <a:custGeom>
              <a:avLst/>
              <a:gdLst>
                <a:gd name="connsiteX0" fmla="*/ 1327246 w 1773807"/>
                <a:gd name="connsiteY0" fmla="*/ 449260 h 1773807"/>
                <a:gd name="connsiteX1" fmla="*/ 1588942 w 1773807"/>
                <a:gd name="connsiteY1" fmla="*/ 370390 h 1773807"/>
                <a:gd name="connsiteX2" fmla="*/ 1685237 w 1773807"/>
                <a:gd name="connsiteY2" fmla="*/ 537177 h 1773807"/>
                <a:gd name="connsiteX3" fmla="*/ 1486085 w 1773807"/>
                <a:gd name="connsiteY3" fmla="*/ 724378 h 1773807"/>
                <a:gd name="connsiteX4" fmla="*/ 1486085 w 1773807"/>
                <a:gd name="connsiteY4" fmla="*/ 1049430 h 1773807"/>
                <a:gd name="connsiteX5" fmla="*/ 1685237 w 1773807"/>
                <a:gd name="connsiteY5" fmla="*/ 1236630 h 1773807"/>
                <a:gd name="connsiteX6" fmla="*/ 1588942 w 1773807"/>
                <a:gd name="connsiteY6" fmla="*/ 1403417 h 1773807"/>
                <a:gd name="connsiteX7" fmla="*/ 1327246 w 1773807"/>
                <a:gd name="connsiteY7" fmla="*/ 1324547 h 1773807"/>
                <a:gd name="connsiteX8" fmla="*/ 1045743 w 1773807"/>
                <a:gd name="connsiteY8" fmla="*/ 1487073 h 1773807"/>
                <a:gd name="connsiteX9" fmla="*/ 983198 w 1773807"/>
                <a:gd name="connsiteY9" fmla="*/ 1753144 h 1773807"/>
                <a:gd name="connsiteX10" fmla="*/ 790609 w 1773807"/>
                <a:gd name="connsiteY10" fmla="*/ 1753144 h 1773807"/>
                <a:gd name="connsiteX11" fmla="*/ 728064 w 1773807"/>
                <a:gd name="connsiteY11" fmla="*/ 1487073 h 1773807"/>
                <a:gd name="connsiteX12" fmla="*/ 446561 w 1773807"/>
                <a:gd name="connsiteY12" fmla="*/ 1324547 h 1773807"/>
                <a:gd name="connsiteX13" fmla="*/ 184865 w 1773807"/>
                <a:gd name="connsiteY13" fmla="*/ 1403417 h 1773807"/>
                <a:gd name="connsiteX14" fmla="*/ 88570 w 1773807"/>
                <a:gd name="connsiteY14" fmla="*/ 1236630 h 1773807"/>
                <a:gd name="connsiteX15" fmla="*/ 287722 w 1773807"/>
                <a:gd name="connsiteY15" fmla="*/ 1049429 h 1773807"/>
                <a:gd name="connsiteX16" fmla="*/ 287722 w 1773807"/>
                <a:gd name="connsiteY16" fmla="*/ 724377 h 1773807"/>
                <a:gd name="connsiteX17" fmla="*/ 88570 w 1773807"/>
                <a:gd name="connsiteY17" fmla="*/ 537177 h 1773807"/>
                <a:gd name="connsiteX18" fmla="*/ 184865 w 1773807"/>
                <a:gd name="connsiteY18" fmla="*/ 370390 h 1773807"/>
                <a:gd name="connsiteX19" fmla="*/ 446561 w 1773807"/>
                <a:gd name="connsiteY19" fmla="*/ 449260 h 1773807"/>
                <a:gd name="connsiteX20" fmla="*/ 728064 w 1773807"/>
                <a:gd name="connsiteY20" fmla="*/ 286734 h 1773807"/>
                <a:gd name="connsiteX21" fmla="*/ 790609 w 1773807"/>
                <a:gd name="connsiteY21" fmla="*/ 20663 h 1773807"/>
                <a:gd name="connsiteX22" fmla="*/ 983198 w 1773807"/>
                <a:gd name="connsiteY22" fmla="*/ 20663 h 1773807"/>
                <a:gd name="connsiteX23" fmla="*/ 1045743 w 1773807"/>
                <a:gd name="connsiteY23" fmla="*/ 286734 h 1773807"/>
                <a:gd name="connsiteX24" fmla="*/ 1327246 w 1773807"/>
                <a:gd name="connsiteY24" fmla="*/ 449260 h 17738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773807" h="1773807">
                  <a:moveTo>
                    <a:pt x="1141705" y="448690"/>
                  </a:moveTo>
                  <a:lnTo>
                    <a:pt x="1331431" y="331184"/>
                  </a:lnTo>
                  <a:lnTo>
                    <a:pt x="1442623" y="442376"/>
                  </a:lnTo>
                  <a:lnTo>
                    <a:pt x="1325117" y="632102"/>
                  </a:lnTo>
                  <a:cubicBezTo>
                    <a:pt x="1370375" y="709938"/>
                    <a:pt x="1394085" y="798425"/>
                    <a:pt x="1393808" y="888462"/>
                  </a:cubicBezTo>
                  <a:lnTo>
                    <a:pt x="1590435" y="994016"/>
                  </a:lnTo>
                  <a:lnTo>
                    <a:pt x="1549735" y="1145906"/>
                  </a:lnTo>
                  <a:lnTo>
                    <a:pt x="1326675" y="1139006"/>
                  </a:lnTo>
                  <a:cubicBezTo>
                    <a:pt x="1281896" y="1217119"/>
                    <a:pt x="1217120" y="1281896"/>
                    <a:pt x="1139007" y="1326675"/>
                  </a:cubicBezTo>
                  <a:lnTo>
                    <a:pt x="1145906" y="1549736"/>
                  </a:lnTo>
                  <a:lnTo>
                    <a:pt x="994016" y="1590435"/>
                  </a:lnTo>
                  <a:lnTo>
                    <a:pt x="888461" y="1393809"/>
                  </a:lnTo>
                  <a:cubicBezTo>
                    <a:pt x="798424" y="1394086"/>
                    <a:pt x="709938" y="1370376"/>
                    <a:pt x="632102" y="1325117"/>
                  </a:cubicBezTo>
                  <a:lnTo>
                    <a:pt x="442376" y="1442623"/>
                  </a:lnTo>
                  <a:lnTo>
                    <a:pt x="331184" y="1331431"/>
                  </a:lnTo>
                  <a:lnTo>
                    <a:pt x="448690" y="1141705"/>
                  </a:lnTo>
                  <a:cubicBezTo>
                    <a:pt x="403432" y="1063869"/>
                    <a:pt x="379722" y="975382"/>
                    <a:pt x="379999" y="885345"/>
                  </a:cubicBezTo>
                  <a:lnTo>
                    <a:pt x="183372" y="779791"/>
                  </a:lnTo>
                  <a:lnTo>
                    <a:pt x="224072" y="627901"/>
                  </a:lnTo>
                  <a:lnTo>
                    <a:pt x="447132" y="634801"/>
                  </a:lnTo>
                  <a:cubicBezTo>
                    <a:pt x="491911" y="556688"/>
                    <a:pt x="556687" y="491911"/>
                    <a:pt x="634800" y="447132"/>
                  </a:cubicBezTo>
                  <a:lnTo>
                    <a:pt x="627901" y="224071"/>
                  </a:lnTo>
                  <a:lnTo>
                    <a:pt x="779791" y="183372"/>
                  </a:lnTo>
                  <a:lnTo>
                    <a:pt x="885346" y="379998"/>
                  </a:lnTo>
                  <a:cubicBezTo>
                    <a:pt x="975383" y="379721"/>
                    <a:pt x="1063869" y="403431"/>
                    <a:pt x="1141705" y="448690"/>
                  </a:cubicBezTo>
                  <a:close/>
                </a:path>
              </a:pathLst>
            </a:custGeom>
            <a:solidFill>
              <a:schemeClr val="accent3">
                <a:lumMod val="75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627746" tIns="627746" rIns="627746" bIns="627746" spcCol="1270" anchor="ctr"/>
            <a:lstStyle/>
            <a:p>
              <a:pPr algn="ctr" defTabSz="1377950">
                <a:lnSpc>
                  <a:spcPct val="90000"/>
                </a:lnSpc>
                <a:spcAft>
                  <a:spcPct val="35000"/>
                </a:spcAft>
                <a:defRPr/>
              </a:pPr>
              <a:endParaRPr lang="en-ZA" sz="3100"/>
            </a:p>
          </p:txBody>
        </p:sp>
        <p:sp>
          <p:nvSpPr>
            <p:cNvPr id="18" name="Circular Arrow 17"/>
            <p:cNvSpPr/>
            <p:nvPr/>
          </p:nvSpPr>
          <p:spPr>
            <a:xfrm rot="18252152">
              <a:off x="6330458" y="770821"/>
              <a:ext cx="1096692" cy="1155957"/>
            </a:xfrm>
            <a:prstGeom prst="circularArrow">
              <a:avLst>
                <a:gd name="adj1" fmla="val 5984"/>
                <a:gd name="adj2" fmla="val 394124"/>
                <a:gd name="adj3" fmla="val 13313824"/>
                <a:gd name="adj4" fmla="val 10508221"/>
                <a:gd name="adj5" fmla="val 6981"/>
              </a:avLst>
            </a:prstGeom>
            <a:solidFill>
              <a:schemeClr val="accent3">
                <a:lumMod val="60000"/>
                <a:lumOff val="40000"/>
              </a:schemeClr>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sp>
          <p:nvSpPr>
            <p:cNvPr id="26679" name="TextBox 23"/>
            <p:cNvSpPr txBox="1">
              <a:spLocks noChangeArrowheads="1"/>
            </p:cNvSpPr>
            <p:nvPr/>
          </p:nvSpPr>
          <p:spPr bwMode="auto">
            <a:xfrm>
              <a:off x="6608729" y="1084597"/>
              <a:ext cx="56202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algn="ctr" eaLnBrk="1" hangingPunct="1"/>
              <a:r>
                <a:rPr lang="en-ZA" sz="700" b="1">
                  <a:solidFill>
                    <a:schemeClr val="bg1"/>
                  </a:solidFill>
                </a:rPr>
                <a:t>High quality secondaryschool</a:t>
              </a:r>
            </a:p>
          </p:txBody>
        </p:sp>
      </p:grpSp>
      <p:sp>
        <p:nvSpPr>
          <p:cNvPr id="55" name="Rectangle 54"/>
          <p:cNvSpPr/>
          <p:nvPr/>
        </p:nvSpPr>
        <p:spPr>
          <a:xfrm>
            <a:off x="4344988" y="2676525"/>
            <a:ext cx="4527550" cy="312261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ZA"/>
          </a:p>
        </p:txBody>
      </p:sp>
      <p:sp>
        <p:nvSpPr>
          <p:cNvPr id="45" name="Circular Arrow 44"/>
          <p:cNvSpPr/>
          <p:nvPr/>
        </p:nvSpPr>
        <p:spPr>
          <a:xfrm rot="18252152">
            <a:off x="6243638" y="2714625"/>
            <a:ext cx="2557462" cy="2598738"/>
          </a:xfrm>
          <a:prstGeom prst="circularArrow">
            <a:avLst>
              <a:gd name="adj1" fmla="val 4687"/>
              <a:gd name="adj2" fmla="val 299029"/>
              <a:gd name="adj3" fmla="val 2523572"/>
              <a:gd name="adj4" fmla="val 15845412"/>
              <a:gd name="adj5" fmla="val 5469"/>
            </a:avLst>
          </a:prstGeom>
          <a:solidFill>
            <a:schemeClr val="accent2">
              <a:lumMod val="40000"/>
              <a:lumOff val="60000"/>
            </a:schemeClr>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grpSp>
        <p:nvGrpSpPr>
          <p:cNvPr id="7" name="Group 112"/>
          <p:cNvGrpSpPr>
            <a:grpSpLocks/>
          </p:cNvGrpSpPr>
          <p:nvPr/>
        </p:nvGrpSpPr>
        <p:grpSpPr bwMode="auto">
          <a:xfrm>
            <a:off x="6454775" y="3135313"/>
            <a:ext cx="2030413" cy="1997075"/>
            <a:chOff x="6454460" y="3135022"/>
            <a:chExt cx="2030682" cy="1997695"/>
          </a:xfrm>
        </p:grpSpPr>
        <p:sp>
          <p:nvSpPr>
            <p:cNvPr id="42" name="Freeform 41"/>
            <p:cNvSpPr/>
            <p:nvPr/>
          </p:nvSpPr>
          <p:spPr>
            <a:xfrm rot="18252152">
              <a:off x="6470953" y="3118528"/>
              <a:ext cx="1997695" cy="2030682"/>
            </a:xfrm>
            <a:custGeom>
              <a:avLst/>
              <a:gdLst>
                <a:gd name="connsiteX0" fmla="*/ 1766901 w 2489279"/>
                <a:gd name="connsiteY0" fmla="*/ 396887 h 2489279"/>
                <a:gd name="connsiteX1" fmla="*/ 1960527 w 2489279"/>
                <a:gd name="connsiteY1" fmla="*/ 234406 h 2489279"/>
                <a:gd name="connsiteX2" fmla="*/ 2115212 w 2489279"/>
                <a:gd name="connsiteY2" fmla="*/ 364203 h 2489279"/>
                <a:gd name="connsiteX3" fmla="*/ 1988823 w 2489279"/>
                <a:gd name="connsiteY3" fmla="*/ 583102 h 2489279"/>
                <a:gd name="connsiteX4" fmla="*/ 2189640 w 2489279"/>
                <a:gd name="connsiteY4" fmla="*/ 930927 h 2489279"/>
                <a:gd name="connsiteX5" fmla="*/ 2442407 w 2489279"/>
                <a:gd name="connsiteY5" fmla="*/ 930920 h 2489279"/>
                <a:gd name="connsiteX6" fmla="*/ 2477471 w 2489279"/>
                <a:gd name="connsiteY6" fmla="*/ 1129779 h 2489279"/>
                <a:gd name="connsiteX7" fmla="*/ 2239946 w 2489279"/>
                <a:gd name="connsiteY7" fmla="*/ 1216224 h 2489279"/>
                <a:gd name="connsiteX8" fmla="*/ 2170203 w 2489279"/>
                <a:gd name="connsiteY8" fmla="*/ 1611756 h 2489279"/>
                <a:gd name="connsiteX9" fmla="*/ 2363838 w 2489279"/>
                <a:gd name="connsiteY9" fmla="*/ 1774226 h 2489279"/>
                <a:gd name="connsiteX10" fmla="*/ 2262874 w 2489279"/>
                <a:gd name="connsiteY10" fmla="*/ 1949100 h 2489279"/>
                <a:gd name="connsiteX11" fmla="*/ 2025353 w 2489279"/>
                <a:gd name="connsiteY11" fmla="*/ 1862643 h 2489279"/>
                <a:gd name="connsiteX12" fmla="*/ 1717684 w 2489279"/>
                <a:gd name="connsiteY12" fmla="*/ 2120808 h 2489279"/>
                <a:gd name="connsiteX13" fmla="*/ 1761583 w 2489279"/>
                <a:gd name="connsiteY13" fmla="*/ 2369733 h 2489279"/>
                <a:gd name="connsiteX14" fmla="*/ 1571834 w 2489279"/>
                <a:gd name="connsiteY14" fmla="*/ 2438796 h 2489279"/>
                <a:gd name="connsiteX15" fmla="*/ 1445456 w 2489279"/>
                <a:gd name="connsiteY15" fmla="*/ 2219890 h 2489279"/>
                <a:gd name="connsiteX16" fmla="*/ 1043823 w 2489279"/>
                <a:gd name="connsiteY16" fmla="*/ 2219890 h 2489279"/>
                <a:gd name="connsiteX17" fmla="*/ 917445 w 2489279"/>
                <a:gd name="connsiteY17" fmla="*/ 2438796 h 2489279"/>
                <a:gd name="connsiteX18" fmla="*/ 727696 w 2489279"/>
                <a:gd name="connsiteY18" fmla="*/ 2369733 h 2489279"/>
                <a:gd name="connsiteX19" fmla="*/ 771595 w 2489279"/>
                <a:gd name="connsiteY19" fmla="*/ 2120807 h 2489279"/>
                <a:gd name="connsiteX20" fmla="*/ 463926 w 2489279"/>
                <a:gd name="connsiteY20" fmla="*/ 1862642 h 2489279"/>
                <a:gd name="connsiteX21" fmla="*/ 226405 w 2489279"/>
                <a:gd name="connsiteY21" fmla="*/ 1949100 h 2489279"/>
                <a:gd name="connsiteX22" fmla="*/ 125441 w 2489279"/>
                <a:gd name="connsiteY22" fmla="*/ 1774226 h 2489279"/>
                <a:gd name="connsiteX23" fmla="*/ 319076 w 2489279"/>
                <a:gd name="connsiteY23" fmla="*/ 1611756 h 2489279"/>
                <a:gd name="connsiteX24" fmla="*/ 249333 w 2489279"/>
                <a:gd name="connsiteY24" fmla="*/ 1216224 h 2489279"/>
                <a:gd name="connsiteX25" fmla="*/ 11808 w 2489279"/>
                <a:gd name="connsiteY25" fmla="*/ 1129779 h 2489279"/>
                <a:gd name="connsiteX26" fmla="*/ 46872 w 2489279"/>
                <a:gd name="connsiteY26" fmla="*/ 930920 h 2489279"/>
                <a:gd name="connsiteX27" fmla="*/ 299639 w 2489279"/>
                <a:gd name="connsiteY27" fmla="*/ 930926 h 2489279"/>
                <a:gd name="connsiteX28" fmla="*/ 500456 w 2489279"/>
                <a:gd name="connsiteY28" fmla="*/ 583101 h 2489279"/>
                <a:gd name="connsiteX29" fmla="*/ 374067 w 2489279"/>
                <a:gd name="connsiteY29" fmla="*/ 364203 h 2489279"/>
                <a:gd name="connsiteX30" fmla="*/ 528752 w 2489279"/>
                <a:gd name="connsiteY30" fmla="*/ 234406 h 2489279"/>
                <a:gd name="connsiteX31" fmla="*/ 722378 w 2489279"/>
                <a:gd name="connsiteY31" fmla="*/ 396887 h 2489279"/>
                <a:gd name="connsiteX32" fmla="*/ 1099790 w 2489279"/>
                <a:gd name="connsiteY32" fmla="*/ 259520 h 2489279"/>
                <a:gd name="connsiteX33" fmla="*/ 1143676 w 2489279"/>
                <a:gd name="connsiteY33" fmla="*/ 10592 h 2489279"/>
                <a:gd name="connsiteX34" fmla="*/ 1345603 w 2489279"/>
                <a:gd name="connsiteY34" fmla="*/ 10592 h 2489279"/>
                <a:gd name="connsiteX35" fmla="*/ 1389489 w 2489279"/>
                <a:gd name="connsiteY35" fmla="*/ 259520 h 2489279"/>
                <a:gd name="connsiteX36" fmla="*/ 1766901 w 2489279"/>
                <a:gd name="connsiteY36" fmla="*/ 396887 h 24892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2489279" h="2489279">
                  <a:moveTo>
                    <a:pt x="1766901" y="396887"/>
                  </a:moveTo>
                  <a:lnTo>
                    <a:pt x="1960527" y="234406"/>
                  </a:lnTo>
                  <a:lnTo>
                    <a:pt x="2115212" y="364203"/>
                  </a:lnTo>
                  <a:lnTo>
                    <a:pt x="1988823" y="583102"/>
                  </a:lnTo>
                  <a:cubicBezTo>
                    <a:pt x="2078693" y="684199"/>
                    <a:pt x="2147022" y="802548"/>
                    <a:pt x="2189640" y="930927"/>
                  </a:cubicBezTo>
                  <a:lnTo>
                    <a:pt x="2442407" y="930920"/>
                  </a:lnTo>
                  <a:lnTo>
                    <a:pt x="2477471" y="1129779"/>
                  </a:lnTo>
                  <a:lnTo>
                    <a:pt x="2239946" y="1216224"/>
                  </a:lnTo>
                  <a:cubicBezTo>
                    <a:pt x="2243806" y="1351437"/>
                    <a:pt x="2220076" y="1486018"/>
                    <a:pt x="2170203" y="1611756"/>
                  </a:cubicBezTo>
                  <a:lnTo>
                    <a:pt x="2363838" y="1774226"/>
                  </a:lnTo>
                  <a:lnTo>
                    <a:pt x="2262874" y="1949100"/>
                  </a:lnTo>
                  <a:lnTo>
                    <a:pt x="2025353" y="1862643"/>
                  </a:lnTo>
                  <a:cubicBezTo>
                    <a:pt x="1941397" y="1968703"/>
                    <a:pt x="1836712" y="2056545"/>
                    <a:pt x="1717684" y="2120808"/>
                  </a:cubicBezTo>
                  <a:lnTo>
                    <a:pt x="1761583" y="2369733"/>
                  </a:lnTo>
                  <a:lnTo>
                    <a:pt x="1571834" y="2438796"/>
                  </a:lnTo>
                  <a:lnTo>
                    <a:pt x="1445456" y="2219890"/>
                  </a:lnTo>
                  <a:cubicBezTo>
                    <a:pt x="1312968" y="2247171"/>
                    <a:pt x="1176311" y="2247171"/>
                    <a:pt x="1043823" y="2219890"/>
                  </a:cubicBezTo>
                  <a:lnTo>
                    <a:pt x="917445" y="2438796"/>
                  </a:lnTo>
                  <a:lnTo>
                    <a:pt x="727696" y="2369733"/>
                  </a:lnTo>
                  <a:lnTo>
                    <a:pt x="771595" y="2120807"/>
                  </a:lnTo>
                  <a:cubicBezTo>
                    <a:pt x="652567" y="2056544"/>
                    <a:pt x="547882" y="1968702"/>
                    <a:pt x="463926" y="1862642"/>
                  </a:cubicBezTo>
                  <a:lnTo>
                    <a:pt x="226405" y="1949100"/>
                  </a:lnTo>
                  <a:lnTo>
                    <a:pt x="125441" y="1774226"/>
                  </a:lnTo>
                  <a:lnTo>
                    <a:pt x="319076" y="1611756"/>
                  </a:lnTo>
                  <a:cubicBezTo>
                    <a:pt x="269203" y="1486018"/>
                    <a:pt x="245473" y="1351437"/>
                    <a:pt x="249333" y="1216224"/>
                  </a:cubicBezTo>
                  <a:lnTo>
                    <a:pt x="11808" y="1129779"/>
                  </a:lnTo>
                  <a:lnTo>
                    <a:pt x="46872" y="930920"/>
                  </a:lnTo>
                  <a:lnTo>
                    <a:pt x="299639" y="930926"/>
                  </a:lnTo>
                  <a:cubicBezTo>
                    <a:pt x="342257" y="802548"/>
                    <a:pt x="410586" y="684199"/>
                    <a:pt x="500456" y="583101"/>
                  </a:cubicBezTo>
                  <a:lnTo>
                    <a:pt x="374067" y="364203"/>
                  </a:lnTo>
                  <a:lnTo>
                    <a:pt x="528752" y="234406"/>
                  </a:lnTo>
                  <a:lnTo>
                    <a:pt x="722378" y="396887"/>
                  </a:lnTo>
                  <a:cubicBezTo>
                    <a:pt x="837545" y="325938"/>
                    <a:pt x="965961" y="279198"/>
                    <a:pt x="1099790" y="259520"/>
                  </a:cubicBezTo>
                  <a:lnTo>
                    <a:pt x="1143676" y="10592"/>
                  </a:lnTo>
                  <a:lnTo>
                    <a:pt x="1345603" y="10592"/>
                  </a:lnTo>
                  <a:lnTo>
                    <a:pt x="1389489" y="259520"/>
                  </a:lnTo>
                  <a:cubicBezTo>
                    <a:pt x="1523318" y="279198"/>
                    <a:pt x="1651734" y="325937"/>
                    <a:pt x="1766901" y="396887"/>
                  </a:cubicBezTo>
                  <a:close/>
                </a:path>
              </a:pathLst>
            </a:custGeom>
            <a:solidFill>
              <a:schemeClr val="accent2">
                <a:lumMod val="75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560146" tIns="642792" rIns="560146" bIns="686326" spcCol="1270" anchor="ctr"/>
            <a:lstStyle/>
            <a:p>
              <a:pPr algn="ctr" defTabSz="2089150">
                <a:lnSpc>
                  <a:spcPct val="90000"/>
                </a:lnSpc>
                <a:spcAft>
                  <a:spcPct val="35000"/>
                </a:spcAft>
                <a:defRPr/>
              </a:pPr>
              <a:endParaRPr lang="en-ZA" sz="4700"/>
            </a:p>
          </p:txBody>
        </p:sp>
        <p:sp>
          <p:nvSpPr>
            <p:cNvPr id="26676" name="TextBox 38"/>
            <p:cNvSpPr txBox="1">
              <a:spLocks noChangeArrowheads="1"/>
            </p:cNvSpPr>
            <p:nvPr/>
          </p:nvSpPr>
          <p:spPr bwMode="auto">
            <a:xfrm>
              <a:off x="6844271" y="3877593"/>
              <a:ext cx="1248942"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algn="ctr" eaLnBrk="1" hangingPunct="1"/>
              <a:r>
                <a:rPr lang="en-ZA" sz="1600" b="1">
                  <a:solidFill>
                    <a:schemeClr val="bg1"/>
                  </a:solidFill>
                </a:rPr>
                <a:t>Low SES background</a:t>
              </a:r>
            </a:p>
          </p:txBody>
        </p:sp>
      </p:grpSp>
      <p:grpSp>
        <p:nvGrpSpPr>
          <p:cNvPr id="8" name="Group 116"/>
          <p:cNvGrpSpPr>
            <a:grpSpLocks/>
          </p:cNvGrpSpPr>
          <p:nvPr/>
        </p:nvGrpSpPr>
        <p:grpSpPr bwMode="auto">
          <a:xfrm>
            <a:off x="4960938" y="3943350"/>
            <a:ext cx="1889125" cy="1857375"/>
            <a:chOff x="4961274" y="3942758"/>
            <a:chExt cx="1888536" cy="1857858"/>
          </a:xfrm>
        </p:grpSpPr>
        <p:sp>
          <p:nvSpPr>
            <p:cNvPr id="46" name="Shape 45"/>
            <p:cNvSpPr/>
            <p:nvPr/>
          </p:nvSpPr>
          <p:spPr>
            <a:xfrm rot="18252152">
              <a:off x="4976613" y="3927419"/>
              <a:ext cx="1857858" cy="1888536"/>
            </a:xfrm>
            <a:prstGeom prst="leftCircularArrow">
              <a:avLst>
                <a:gd name="adj1" fmla="val 6452"/>
                <a:gd name="adj2" fmla="val 429999"/>
                <a:gd name="adj3" fmla="val 10489124"/>
                <a:gd name="adj4" fmla="val 14837806"/>
                <a:gd name="adj5" fmla="val 7527"/>
              </a:avLst>
            </a:prstGeom>
            <a:solidFill>
              <a:schemeClr val="accent2">
                <a:lumMod val="40000"/>
                <a:lumOff val="60000"/>
              </a:schemeClr>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grpSp>
          <p:nvGrpSpPr>
            <p:cNvPr id="26672" name="Group 113"/>
            <p:cNvGrpSpPr>
              <a:grpSpLocks/>
            </p:cNvGrpSpPr>
            <p:nvPr/>
          </p:nvGrpSpPr>
          <p:grpSpPr bwMode="auto">
            <a:xfrm>
              <a:off x="5298901" y="4168556"/>
              <a:ext cx="1476861" cy="1452871"/>
              <a:chOff x="5298901" y="4168556"/>
              <a:chExt cx="1476861" cy="1452871"/>
            </a:xfrm>
          </p:grpSpPr>
          <p:sp>
            <p:nvSpPr>
              <p:cNvPr id="43" name="Freeform 42"/>
              <p:cNvSpPr/>
              <p:nvPr/>
            </p:nvSpPr>
            <p:spPr>
              <a:xfrm rot="18252152">
                <a:off x="5310793" y="4156755"/>
                <a:ext cx="1452941" cy="1475914"/>
              </a:xfrm>
              <a:custGeom>
                <a:avLst/>
                <a:gdLst>
                  <a:gd name="connsiteX0" fmla="*/ 1354615 w 1810385"/>
                  <a:gd name="connsiteY0" fmla="*/ 458525 h 1810385"/>
                  <a:gd name="connsiteX1" fmla="*/ 1621708 w 1810385"/>
                  <a:gd name="connsiteY1" fmla="*/ 378028 h 1810385"/>
                  <a:gd name="connsiteX2" fmla="*/ 1719988 w 1810385"/>
                  <a:gd name="connsiteY2" fmla="*/ 548254 h 1810385"/>
                  <a:gd name="connsiteX3" fmla="*/ 1516730 w 1810385"/>
                  <a:gd name="connsiteY3" fmla="*/ 739315 h 1810385"/>
                  <a:gd name="connsiteX4" fmla="*/ 1516730 w 1810385"/>
                  <a:gd name="connsiteY4" fmla="*/ 1071070 h 1810385"/>
                  <a:gd name="connsiteX5" fmla="*/ 1719988 w 1810385"/>
                  <a:gd name="connsiteY5" fmla="*/ 1262131 h 1810385"/>
                  <a:gd name="connsiteX6" fmla="*/ 1621708 w 1810385"/>
                  <a:gd name="connsiteY6" fmla="*/ 1432357 h 1810385"/>
                  <a:gd name="connsiteX7" fmla="*/ 1354615 w 1810385"/>
                  <a:gd name="connsiteY7" fmla="*/ 1351860 h 1810385"/>
                  <a:gd name="connsiteX8" fmla="*/ 1067307 w 1810385"/>
                  <a:gd name="connsiteY8" fmla="*/ 1517738 h 1810385"/>
                  <a:gd name="connsiteX9" fmla="*/ 1003473 w 1810385"/>
                  <a:gd name="connsiteY9" fmla="*/ 1789296 h 1810385"/>
                  <a:gd name="connsiteX10" fmla="*/ 806912 w 1810385"/>
                  <a:gd name="connsiteY10" fmla="*/ 1789296 h 1810385"/>
                  <a:gd name="connsiteX11" fmla="*/ 743078 w 1810385"/>
                  <a:gd name="connsiteY11" fmla="*/ 1517738 h 1810385"/>
                  <a:gd name="connsiteX12" fmla="*/ 455770 w 1810385"/>
                  <a:gd name="connsiteY12" fmla="*/ 1351860 h 1810385"/>
                  <a:gd name="connsiteX13" fmla="*/ 188677 w 1810385"/>
                  <a:gd name="connsiteY13" fmla="*/ 1432357 h 1810385"/>
                  <a:gd name="connsiteX14" fmla="*/ 90397 w 1810385"/>
                  <a:gd name="connsiteY14" fmla="*/ 1262131 h 1810385"/>
                  <a:gd name="connsiteX15" fmla="*/ 293655 w 1810385"/>
                  <a:gd name="connsiteY15" fmla="*/ 1071070 h 1810385"/>
                  <a:gd name="connsiteX16" fmla="*/ 293655 w 1810385"/>
                  <a:gd name="connsiteY16" fmla="*/ 739315 h 1810385"/>
                  <a:gd name="connsiteX17" fmla="*/ 90397 w 1810385"/>
                  <a:gd name="connsiteY17" fmla="*/ 548254 h 1810385"/>
                  <a:gd name="connsiteX18" fmla="*/ 188677 w 1810385"/>
                  <a:gd name="connsiteY18" fmla="*/ 378028 h 1810385"/>
                  <a:gd name="connsiteX19" fmla="*/ 455770 w 1810385"/>
                  <a:gd name="connsiteY19" fmla="*/ 458525 h 1810385"/>
                  <a:gd name="connsiteX20" fmla="*/ 743078 w 1810385"/>
                  <a:gd name="connsiteY20" fmla="*/ 292647 h 1810385"/>
                  <a:gd name="connsiteX21" fmla="*/ 806912 w 1810385"/>
                  <a:gd name="connsiteY21" fmla="*/ 21089 h 1810385"/>
                  <a:gd name="connsiteX22" fmla="*/ 1003473 w 1810385"/>
                  <a:gd name="connsiteY22" fmla="*/ 21089 h 1810385"/>
                  <a:gd name="connsiteX23" fmla="*/ 1067307 w 1810385"/>
                  <a:gd name="connsiteY23" fmla="*/ 292647 h 1810385"/>
                  <a:gd name="connsiteX24" fmla="*/ 1354615 w 1810385"/>
                  <a:gd name="connsiteY24" fmla="*/ 458525 h 18103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810385" h="1810385">
                    <a:moveTo>
                      <a:pt x="1354615" y="458525"/>
                    </a:moveTo>
                    <a:lnTo>
                      <a:pt x="1621708" y="378028"/>
                    </a:lnTo>
                    <a:lnTo>
                      <a:pt x="1719988" y="548254"/>
                    </a:lnTo>
                    <a:lnTo>
                      <a:pt x="1516730" y="739315"/>
                    </a:lnTo>
                    <a:cubicBezTo>
                      <a:pt x="1546193" y="847937"/>
                      <a:pt x="1546193" y="962448"/>
                      <a:pt x="1516730" y="1071070"/>
                    </a:cubicBezTo>
                    <a:lnTo>
                      <a:pt x="1719988" y="1262131"/>
                    </a:lnTo>
                    <a:lnTo>
                      <a:pt x="1621708" y="1432357"/>
                    </a:lnTo>
                    <a:lnTo>
                      <a:pt x="1354615" y="1351860"/>
                    </a:lnTo>
                    <a:cubicBezTo>
                      <a:pt x="1275277" y="1431687"/>
                      <a:pt x="1176108" y="1488942"/>
                      <a:pt x="1067307" y="1517738"/>
                    </a:cubicBezTo>
                    <a:lnTo>
                      <a:pt x="1003473" y="1789296"/>
                    </a:lnTo>
                    <a:lnTo>
                      <a:pt x="806912" y="1789296"/>
                    </a:lnTo>
                    <a:lnTo>
                      <a:pt x="743078" y="1517738"/>
                    </a:lnTo>
                    <a:cubicBezTo>
                      <a:pt x="634276" y="1488943"/>
                      <a:pt x="535108" y="1431688"/>
                      <a:pt x="455770" y="1351860"/>
                    </a:cubicBezTo>
                    <a:lnTo>
                      <a:pt x="188677" y="1432357"/>
                    </a:lnTo>
                    <a:lnTo>
                      <a:pt x="90397" y="1262131"/>
                    </a:lnTo>
                    <a:lnTo>
                      <a:pt x="293655" y="1071070"/>
                    </a:lnTo>
                    <a:cubicBezTo>
                      <a:pt x="264192" y="962448"/>
                      <a:pt x="264192" y="847937"/>
                      <a:pt x="293655" y="739315"/>
                    </a:cubicBezTo>
                    <a:lnTo>
                      <a:pt x="90397" y="548254"/>
                    </a:lnTo>
                    <a:lnTo>
                      <a:pt x="188677" y="378028"/>
                    </a:lnTo>
                    <a:lnTo>
                      <a:pt x="455770" y="458525"/>
                    </a:lnTo>
                    <a:cubicBezTo>
                      <a:pt x="535108" y="378698"/>
                      <a:pt x="634277" y="321443"/>
                      <a:pt x="743078" y="292647"/>
                    </a:cubicBezTo>
                    <a:lnTo>
                      <a:pt x="806912" y="21089"/>
                    </a:lnTo>
                    <a:lnTo>
                      <a:pt x="1003473" y="21089"/>
                    </a:lnTo>
                    <a:lnTo>
                      <a:pt x="1067307" y="292647"/>
                    </a:lnTo>
                    <a:cubicBezTo>
                      <a:pt x="1176109" y="321442"/>
                      <a:pt x="1275277" y="378697"/>
                      <a:pt x="1354615" y="458525"/>
                    </a:cubicBezTo>
                    <a:close/>
                  </a:path>
                </a:pathLst>
              </a:custGeom>
              <a:solidFill>
                <a:schemeClr val="accent2">
                  <a:lumMod val="75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491330" tIns="494085" rIns="491330" bIns="494085" spcCol="1270" anchor="ctr"/>
              <a:lstStyle/>
              <a:p>
                <a:pPr algn="ctr" defTabSz="1244600">
                  <a:lnSpc>
                    <a:spcPct val="90000"/>
                  </a:lnSpc>
                  <a:spcAft>
                    <a:spcPct val="35000"/>
                  </a:spcAft>
                  <a:defRPr/>
                </a:pPr>
                <a:endParaRPr lang="en-ZA" sz="2800"/>
              </a:p>
            </p:txBody>
          </p:sp>
          <p:sp>
            <p:nvSpPr>
              <p:cNvPr id="26674" name="TextBox 39"/>
              <p:cNvSpPr txBox="1">
                <a:spLocks noChangeArrowheads="1"/>
              </p:cNvSpPr>
              <p:nvPr/>
            </p:nvSpPr>
            <p:spPr bwMode="auto">
              <a:xfrm>
                <a:off x="5520163" y="4617032"/>
                <a:ext cx="990000" cy="5549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algn="ctr" eaLnBrk="1" hangingPunct="1"/>
                <a:r>
                  <a:rPr lang="en-ZA" sz="1200" b="1">
                    <a:solidFill>
                      <a:schemeClr val="bg1"/>
                    </a:solidFill>
                  </a:rPr>
                  <a:t>Low quality primary school</a:t>
                </a:r>
              </a:p>
            </p:txBody>
          </p:sp>
        </p:grpSp>
      </p:grpSp>
      <p:grpSp>
        <p:nvGrpSpPr>
          <p:cNvPr id="10" name="Group 115"/>
          <p:cNvGrpSpPr>
            <a:grpSpLocks/>
          </p:cNvGrpSpPr>
          <p:nvPr/>
        </p:nvGrpSpPr>
        <p:grpSpPr bwMode="auto">
          <a:xfrm>
            <a:off x="4572000" y="2670175"/>
            <a:ext cx="2036763" cy="2003425"/>
            <a:chOff x="4571758" y="2670834"/>
            <a:chExt cx="2036221" cy="2003144"/>
          </a:xfrm>
        </p:grpSpPr>
        <p:sp>
          <p:nvSpPr>
            <p:cNvPr id="47" name="Circular Arrow 46"/>
            <p:cNvSpPr/>
            <p:nvPr/>
          </p:nvSpPr>
          <p:spPr>
            <a:xfrm rot="18252152">
              <a:off x="4588297" y="2654296"/>
              <a:ext cx="2003144" cy="2036221"/>
            </a:xfrm>
            <a:prstGeom prst="circularArrow">
              <a:avLst>
                <a:gd name="adj1" fmla="val 5984"/>
                <a:gd name="adj2" fmla="val 394124"/>
                <a:gd name="adj3" fmla="val 13313824"/>
                <a:gd name="adj4" fmla="val 10508221"/>
                <a:gd name="adj5" fmla="val 6981"/>
              </a:avLst>
            </a:prstGeom>
            <a:solidFill>
              <a:schemeClr val="accent2">
                <a:lumMod val="40000"/>
                <a:lumOff val="60000"/>
              </a:schemeClr>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grpSp>
          <p:nvGrpSpPr>
            <p:cNvPr id="26668" name="Group 114"/>
            <p:cNvGrpSpPr>
              <a:grpSpLocks/>
            </p:cNvGrpSpPr>
            <p:nvPr/>
          </p:nvGrpSpPr>
          <p:grpSpPr bwMode="auto">
            <a:xfrm>
              <a:off x="4745381" y="2781266"/>
              <a:ext cx="1772234" cy="1743445"/>
              <a:chOff x="4745381" y="2781266"/>
              <a:chExt cx="1772234" cy="1743445"/>
            </a:xfrm>
          </p:grpSpPr>
          <p:sp>
            <p:nvSpPr>
              <p:cNvPr id="44" name="Freeform 43"/>
              <p:cNvSpPr/>
              <p:nvPr/>
            </p:nvSpPr>
            <p:spPr>
              <a:xfrm rot="18252152">
                <a:off x="4759718" y="2766977"/>
                <a:ext cx="1742830" cy="1772765"/>
              </a:xfrm>
              <a:custGeom>
                <a:avLst/>
                <a:gdLst>
                  <a:gd name="connsiteX0" fmla="*/ 1327246 w 1773807"/>
                  <a:gd name="connsiteY0" fmla="*/ 449260 h 1773807"/>
                  <a:gd name="connsiteX1" fmla="*/ 1588942 w 1773807"/>
                  <a:gd name="connsiteY1" fmla="*/ 370390 h 1773807"/>
                  <a:gd name="connsiteX2" fmla="*/ 1685237 w 1773807"/>
                  <a:gd name="connsiteY2" fmla="*/ 537177 h 1773807"/>
                  <a:gd name="connsiteX3" fmla="*/ 1486085 w 1773807"/>
                  <a:gd name="connsiteY3" fmla="*/ 724378 h 1773807"/>
                  <a:gd name="connsiteX4" fmla="*/ 1486085 w 1773807"/>
                  <a:gd name="connsiteY4" fmla="*/ 1049430 h 1773807"/>
                  <a:gd name="connsiteX5" fmla="*/ 1685237 w 1773807"/>
                  <a:gd name="connsiteY5" fmla="*/ 1236630 h 1773807"/>
                  <a:gd name="connsiteX6" fmla="*/ 1588942 w 1773807"/>
                  <a:gd name="connsiteY6" fmla="*/ 1403417 h 1773807"/>
                  <a:gd name="connsiteX7" fmla="*/ 1327246 w 1773807"/>
                  <a:gd name="connsiteY7" fmla="*/ 1324547 h 1773807"/>
                  <a:gd name="connsiteX8" fmla="*/ 1045743 w 1773807"/>
                  <a:gd name="connsiteY8" fmla="*/ 1487073 h 1773807"/>
                  <a:gd name="connsiteX9" fmla="*/ 983198 w 1773807"/>
                  <a:gd name="connsiteY9" fmla="*/ 1753144 h 1773807"/>
                  <a:gd name="connsiteX10" fmla="*/ 790609 w 1773807"/>
                  <a:gd name="connsiteY10" fmla="*/ 1753144 h 1773807"/>
                  <a:gd name="connsiteX11" fmla="*/ 728064 w 1773807"/>
                  <a:gd name="connsiteY11" fmla="*/ 1487073 h 1773807"/>
                  <a:gd name="connsiteX12" fmla="*/ 446561 w 1773807"/>
                  <a:gd name="connsiteY12" fmla="*/ 1324547 h 1773807"/>
                  <a:gd name="connsiteX13" fmla="*/ 184865 w 1773807"/>
                  <a:gd name="connsiteY13" fmla="*/ 1403417 h 1773807"/>
                  <a:gd name="connsiteX14" fmla="*/ 88570 w 1773807"/>
                  <a:gd name="connsiteY14" fmla="*/ 1236630 h 1773807"/>
                  <a:gd name="connsiteX15" fmla="*/ 287722 w 1773807"/>
                  <a:gd name="connsiteY15" fmla="*/ 1049429 h 1773807"/>
                  <a:gd name="connsiteX16" fmla="*/ 287722 w 1773807"/>
                  <a:gd name="connsiteY16" fmla="*/ 724377 h 1773807"/>
                  <a:gd name="connsiteX17" fmla="*/ 88570 w 1773807"/>
                  <a:gd name="connsiteY17" fmla="*/ 537177 h 1773807"/>
                  <a:gd name="connsiteX18" fmla="*/ 184865 w 1773807"/>
                  <a:gd name="connsiteY18" fmla="*/ 370390 h 1773807"/>
                  <a:gd name="connsiteX19" fmla="*/ 446561 w 1773807"/>
                  <a:gd name="connsiteY19" fmla="*/ 449260 h 1773807"/>
                  <a:gd name="connsiteX20" fmla="*/ 728064 w 1773807"/>
                  <a:gd name="connsiteY20" fmla="*/ 286734 h 1773807"/>
                  <a:gd name="connsiteX21" fmla="*/ 790609 w 1773807"/>
                  <a:gd name="connsiteY21" fmla="*/ 20663 h 1773807"/>
                  <a:gd name="connsiteX22" fmla="*/ 983198 w 1773807"/>
                  <a:gd name="connsiteY22" fmla="*/ 20663 h 1773807"/>
                  <a:gd name="connsiteX23" fmla="*/ 1045743 w 1773807"/>
                  <a:gd name="connsiteY23" fmla="*/ 286734 h 1773807"/>
                  <a:gd name="connsiteX24" fmla="*/ 1327246 w 1773807"/>
                  <a:gd name="connsiteY24" fmla="*/ 449260 h 17738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773807" h="1773807">
                    <a:moveTo>
                      <a:pt x="1141705" y="448690"/>
                    </a:moveTo>
                    <a:lnTo>
                      <a:pt x="1331431" y="331184"/>
                    </a:lnTo>
                    <a:lnTo>
                      <a:pt x="1442623" y="442376"/>
                    </a:lnTo>
                    <a:lnTo>
                      <a:pt x="1325117" y="632102"/>
                    </a:lnTo>
                    <a:cubicBezTo>
                      <a:pt x="1370375" y="709938"/>
                      <a:pt x="1394085" y="798425"/>
                      <a:pt x="1393808" y="888462"/>
                    </a:cubicBezTo>
                    <a:lnTo>
                      <a:pt x="1590435" y="994016"/>
                    </a:lnTo>
                    <a:lnTo>
                      <a:pt x="1549735" y="1145906"/>
                    </a:lnTo>
                    <a:lnTo>
                      <a:pt x="1326675" y="1139006"/>
                    </a:lnTo>
                    <a:cubicBezTo>
                      <a:pt x="1281896" y="1217119"/>
                      <a:pt x="1217120" y="1281896"/>
                      <a:pt x="1139007" y="1326675"/>
                    </a:cubicBezTo>
                    <a:lnTo>
                      <a:pt x="1145906" y="1549736"/>
                    </a:lnTo>
                    <a:lnTo>
                      <a:pt x="994016" y="1590435"/>
                    </a:lnTo>
                    <a:lnTo>
                      <a:pt x="888461" y="1393809"/>
                    </a:lnTo>
                    <a:cubicBezTo>
                      <a:pt x="798424" y="1394086"/>
                      <a:pt x="709938" y="1370376"/>
                      <a:pt x="632102" y="1325117"/>
                    </a:cubicBezTo>
                    <a:lnTo>
                      <a:pt x="442376" y="1442623"/>
                    </a:lnTo>
                    <a:lnTo>
                      <a:pt x="331184" y="1331431"/>
                    </a:lnTo>
                    <a:lnTo>
                      <a:pt x="448690" y="1141705"/>
                    </a:lnTo>
                    <a:cubicBezTo>
                      <a:pt x="403432" y="1063869"/>
                      <a:pt x="379722" y="975382"/>
                      <a:pt x="379999" y="885345"/>
                    </a:cubicBezTo>
                    <a:lnTo>
                      <a:pt x="183372" y="779791"/>
                    </a:lnTo>
                    <a:lnTo>
                      <a:pt x="224072" y="627901"/>
                    </a:lnTo>
                    <a:lnTo>
                      <a:pt x="447132" y="634801"/>
                    </a:lnTo>
                    <a:cubicBezTo>
                      <a:pt x="491911" y="556688"/>
                      <a:pt x="556687" y="491911"/>
                      <a:pt x="634800" y="447132"/>
                    </a:cubicBezTo>
                    <a:lnTo>
                      <a:pt x="627901" y="224071"/>
                    </a:lnTo>
                    <a:lnTo>
                      <a:pt x="779791" y="183372"/>
                    </a:lnTo>
                    <a:lnTo>
                      <a:pt x="885346" y="379998"/>
                    </a:lnTo>
                    <a:cubicBezTo>
                      <a:pt x="975383" y="379721"/>
                      <a:pt x="1063869" y="403431"/>
                      <a:pt x="1141705" y="448690"/>
                    </a:cubicBezTo>
                    <a:close/>
                  </a:path>
                </a:pathLst>
              </a:custGeom>
              <a:solidFill>
                <a:schemeClr val="accent2">
                  <a:lumMod val="75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627746" tIns="627746" rIns="627746" bIns="627746" spcCol="1270" anchor="ctr"/>
              <a:lstStyle/>
              <a:p>
                <a:pPr algn="ctr" defTabSz="1377950">
                  <a:lnSpc>
                    <a:spcPct val="90000"/>
                  </a:lnSpc>
                  <a:spcAft>
                    <a:spcPct val="35000"/>
                  </a:spcAft>
                  <a:defRPr/>
                </a:pPr>
                <a:endParaRPr lang="en-ZA" sz="3100"/>
              </a:p>
            </p:txBody>
          </p:sp>
          <p:sp>
            <p:nvSpPr>
              <p:cNvPr id="26670" name="TextBox 40"/>
              <p:cNvSpPr txBox="1">
                <a:spLocks noChangeArrowheads="1"/>
              </p:cNvSpPr>
              <p:nvPr/>
            </p:nvSpPr>
            <p:spPr bwMode="auto">
              <a:xfrm>
                <a:off x="5157671" y="3296349"/>
                <a:ext cx="990000" cy="6771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algn="ctr" eaLnBrk="1" hangingPunct="1"/>
                <a:r>
                  <a:rPr lang="en-ZA" sz="1200" b="1">
                    <a:solidFill>
                      <a:schemeClr val="bg1"/>
                    </a:solidFill>
                  </a:rPr>
                  <a:t>Low quality secondary</a:t>
                </a:r>
              </a:p>
              <a:p>
                <a:pPr algn="ctr" eaLnBrk="1" hangingPunct="1"/>
                <a:r>
                  <a:rPr lang="en-ZA" sz="1200" b="1">
                    <a:solidFill>
                      <a:schemeClr val="bg1"/>
                    </a:solidFill>
                  </a:rPr>
                  <a:t>schoo</a:t>
                </a:r>
                <a:r>
                  <a:rPr lang="en-ZA" sz="1400" b="1">
                    <a:solidFill>
                      <a:schemeClr val="bg1"/>
                    </a:solidFill>
                  </a:rPr>
                  <a:t>l</a:t>
                </a:r>
              </a:p>
            </p:txBody>
          </p:sp>
        </p:grpSp>
      </p:grpSp>
      <p:grpSp>
        <p:nvGrpSpPr>
          <p:cNvPr id="12" name="Group 52"/>
          <p:cNvGrpSpPr>
            <a:grpSpLocks/>
          </p:cNvGrpSpPr>
          <p:nvPr/>
        </p:nvGrpSpPr>
        <p:grpSpPr bwMode="auto">
          <a:xfrm>
            <a:off x="7993063" y="2265363"/>
            <a:ext cx="1081087" cy="658812"/>
            <a:chOff x="1445059" y="821184"/>
            <a:chExt cx="2985757" cy="2005038"/>
          </a:xfrm>
        </p:grpSpPr>
        <p:grpSp>
          <p:nvGrpSpPr>
            <p:cNvPr id="26663" name="Group 48"/>
            <p:cNvGrpSpPr>
              <a:grpSpLocks/>
            </p:cNvGrpSpPr>
            <p:nvPr/>
          </p:nvGrpSpPr>
          <p:grpSpPr bwMode="auto">
            <a:xfrm rot="5400000">
              <a:off x="852439" y="1413804"/>
              <a:ext cx="2005038" cy="819798"/>
              <a:chOff x="1298524" y="3051580"/>
              <a:chExt cx="3270558" cy="1700571"/>
            </a:xfrm>
          </p:grpSpPr>
          <p:sp>
            <p:nvSpPr>
              <p:cNvPr id="50" name="Freeform 49"/>
              <p:cNvSpPr/>
              <p:nvPr/>
            </p:nvSpPr>
            <p:spPr>
              <a:xfrm>
                <a:off x="1282765" y="3069612"/>
                <a:ext cx="1710146" cy="1700731"/>
              </a:xfrm>
              <a:custGeom>
                <a:avLst/>
                <a:gdLst>
                  <a:gd name="connsiteX0" fmla="*/ 0 w 1348230"/>
                  <a:gd name="connsiteY0" fmla="*/ 471881 h 1348230"/>
                  <a:gd name="connsiteX1" fmla="*/ 674115 w 1348230"/>
                  <a:gd name="connsiteY1" fmla="*/ 0 h 1348230"/>
                  <a:gd name="connsiteX2" fmla="*/ 1348230 w 1348230"/>
                  <a:gd name="connsiteY2" fmla="*/ 471881 h 1348230"/>
                  <a:gd name="connsiteX3" fmla="*/ 1011173 w 1348230"/>
                  <a:gd name="connsiteY3" fmla="*/ 471881 h 1348230"/>
                  <a:gd name="connsiteX4" fmla="*/ 1011173 w 1348230"/>
                  <a:gd name="connsiteY4" fmla="*/ 1348230 h 1348230"/>
                  <a:gd name="connsiteX5" fmla="*/ 337058 w 1348230"/>
                  <a:gd name="connsiteY5" fmla="*/ 1348230 h 1348230"/>
                  <a:gd name="connsiteX6" fmla="*/ 337058 w 1348230"/>
                  <a:gd name="connsiteY6" fmla="*/ 471881 h 1348230"/>
                  <a:gd name="connsiteX7" fmla="*/ 0 w 1348230"/>
                  <a:gd name="connsiteY7" fmla="*/ 471881 h 1348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8230" h="1348230">
                    <a:moveTo>
                      <a:pt x="471881" y="1348230"/>
                    </a:moveTo>
                    <a:lnTo>
                      <a:pt x="0" y="674115"/>
                    </a:lnTo>
                    <a:lnTo>
                      <a:pt x="471881" y="0"/>
                    </a:lnTo>
                    <a:lnTo>
                      <a:pt x="471881" y="337057"/>
                    </a:lnTo>
                    <a:lnTo>
                      <a:pt x="1348230" y="337057"/>
                    </a:lnTo>
                    <a:lnTo>
                      <a:pt x="1348230" y="1011172"/>
                    </a:lnTo>
                    <a:lnTo>
                      <a:pt x="471881" y="1011172"/>
                    </a:lnTo>
                    <a:lnTo>
                      <a:pt x="471881" y="1348230"/>
                    </a:lnTo>
                    <a:close/>
                  </a:path>
                </a:pathLst>
              </a:custGeom>
              <a:solidFill>
                <a:schemeClr val="accent3">
                  <a:lumMod val="75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399517" tIns="500632" rIns="163575" bIns="500634" spcCol="1270" anchor="ctr"/>
              <a:lstStyle/>
              <a:p>
                <a:pPr algn="ctr" defTabSz="1022350">
                  <a:lnSpc>
                    <a:spcPct val="90000"/>
                  </a:lnSpc>
                  <a:spcAft>
                    <a:spcPct val="35000"/>
                  </a:spcAft>
                  <a:defRPr/>
                </a:pPr>
                <a:endParaRPr lang="en-ZA" sz="2300"/>
              </a:p>
            </p:txBody>
          </p:sp>
          <p:sp>
            <p:nvSpPr>
              <p:cNvPr id="51" name="Freeform 50"/>
              <p:cNvSpPr/>
              <p:nvPr/>
            </p:nvSpPr>
            <p:spPr>
              <a:xfrm>
                <a:off x="3071717" y="3069609"/>
                <a:ext cx="1481603" cy="1700731"/>
              </a:xfrm>
              <a:custGeom>
                <a:avLst/>
                <a:gdLst>
                  <a:gd name="connsiteX0" fmla="*/ 0 w 1348230"/>
                  <a:gd name="connsiteY0" fmla="*/ 471881 h 1348230"/>
                  <a:gd name="connsiteX1" fmla="*/ 674115 w 1348230"/>
                  <a:gd name="connsiteY1" fmla="*/ 0 h 1348230"/>
                  <a:gd name="connsiteX2" fmla="*/ 1348230 w 1348230"/>
                  <a:gd name="connsiteY2" fmla="*/ 471881 h 1348230"/>
                  <a:gd name="connsiteX3" fmla="*/ 1011173 w 1348230"/>
                  <a:gd name="connsiteY3" fmla="*/ 471881 h 1348230"/>
                  <a:gd name="connsiteX4" fmla="*/ 1011173 w 1348230"/>
                  <a:gd name="connsiteY4" fmla="*/ 1348230 h 1348230"/>
                  <a:gd name="connsiteX5" fmla="*/ 337058 w 1348230"/>
                  <a:gd name="connsiteY5" fmla="*/ 1348230 h 1348230"/>
                  <a:gd name="connsiteX6" fmla="*/ 337058 w 1348230"/>
                  <a:gd name="connsiteY6" fmla="*/ 471881 h 1348230"/>
                  <a:gd name="connsiteX7" fmla="*/ 0 w 1348230"/>
                  <a:gd name="connsiteY7" fmla="*/ 471881 h 1348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8230" h="1348230">
                    <a:moveTo>
                      <a:pt x="876349" y="0"/>
                    </a:moveTo>
                    <a:lnTo>
                      <a:pt x="1348230" y="674115"/>
                    </a:lnTo>
                    <a:lnTo>
                      <a:pt x="876349" y="1348230"/>
                    </a:lnTo>
                    <a:lnTo>
                      <a:pt x="876349" y="1011173"/>
                    </a:lnTo>
                    <a:lnTo>
                      <a:pt x="0" y="1011173"/>
                    </a:lnTo>
                    <a:lnTo>
                      <a:pt x="0" y="337058"/>
                    </a:lnTo>
                    <a:lnTo>
                      <a:pt x="876349" y="337058"/>
                    </a:lnTo>
                    <a:lnTo>
                      <a:pt x="876349" y="0"/>
                    </a:lnTo>
                    <a:close/>
                  </a:path>
                </a:pathLst>
              </a:custGeom>
              <a:solidFill>
                <a:schemeClr val="accent2">
                  <a:lumMod val="75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163577" tIns="500634" rIns="399515" bIns="500633" spcCol="1270" anchor="ctr"/>
              <a:lstStyle/>
              <a:p>
                <a:pPr algn="ctr" defTabSz="1022350">
                  <a:lnSpc>
                    <a:spcPct val="90000"/>
                  </a:lnSpc>
                  <a:spcAft>
                    <a:spcPct val="35000"/>
                  </a:spcAft>
                  <a:defRPr/>
                </a:pPr>
                <a:endParaRPr lang="en-ZA" sz="2300"/>
              </a:p>
            </p:txBody>
          </p:sp>
        </p:grpSp>
        <p:sp>
          <p:nvSpPr>
            <p:cNvPr id="52" name="TextBox 51"/>
            <p:cNvSpPr txBox="1"/>
            <p:nvPr/>
          </p:nvSpPr>
          <p:spPr>
            <a:xfrm>
              <a:off x="2317548" y="1309156"/>
              <a:ext cx="2113268" cy="1265832"/>
            </a:xfrm>
            <a:prstGeom prst="rect">
              <a:avLst/>
            </a:prstGeom>
            <a:noFill/>
          </p:spPr>
          <p:txBody>
            <a:bodyPr>
              <a:spAutoFit/>
            </a:bodyPr>
            <a:lstStyle/>
            <a:p>
              <a:pPr algn="ctr">
                <a:defRPr/>
              </a:pPr>
              <a:r>
                <a:rPr lang="en-ZA" sz="1050" b="1">
                  <a:solidFill>
                    <a:srgbClr val="C00000"/>
                  </a:solidFill>
                  <a:latin typeface="Calibri" pitchFamily="34" charset="0"/>
                  <a:ea typeface="+mn-ea"/>
                  <a:cs typeface="Arial" pitchFamily="34" charset="0"/>
                </a:rPr>
                <a:t>Unequal society</a:t>
              </a:r>
            </a:p>
          </p:txBody>
        </p:sp>
      </p:grpSp>
      <p:sp>
        <p:nvSpPr>
          <p:cNvPr id="58" name="Freeform 57"/>
          <p:cNvSpPr/>
          <p:nvPr/>
        </p:nvSpPr>
        <p:spPr>
          <a:xfrm>
            <a:off x="5695950" y="1612900"/>
            <a:ext cx="419100" cy="269875"/>
          </a:xfrm>
          <a:custGeom>
            <a:avLst/>
            <a:gdLst>
              <a:gd name="connsiteX0" fmla="*/ 0 w 1348230"/>
              <a:gd name="connsiteY0" fmla="*/ 471881 h 1348230"/>
              <a:gd name="connsiteX1" fmla="*/ 674115 w 1348230"/>
              <a:gd name="connsiteY1" fmla="*/ 0 h 1348230"/>
              <a:gd name="connsiteX2" fmla="*/ 1348230 w 1348230"/>
              <a:gd name="connsiteY2" fmla="*/ 471881 h 1348230"/>
              <a:gd name="connsiteX3" fmla="*/ 1011173 w 1348230"/>
              <a:gd name="connsiteY3" fmla="*/ 471881 h 1348230"/>
              <a:gd name="connsiteX4" fmla="*/ 1011173 w 1348230"/>
              <a:gd name="connsiteY4" fmla="*/ 1348230 h 1348230"/>
              <a:gd name="connsiteX5" fmla="*/ 337058 w 1348230"/>
              <a:gd name="connsiteY5" fmla="*/ 1348230 h 1348230"/>
              <a:gd name="connsiteX6" fmla="*/ 337058 w 1348230"/>
              <a:gd name="connsiteY6" fmla="*/ 471881 h 1348230"/>
              <a:gd name="connsiteX7" fmla="*/ 0 w 1348230"/>
              <a:gd name="connsiteY7" fmla="*/ 471881 h 1348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8230" h="1348230">
                <a:moveTo>
                  <a:pt x="471881" y="1348230"/>
                </a:moveTo>
                <a:lnTo>
                  <a:pt x="0" y="674115"/>
                </a:lnTo>
                <a:lnTo>
                  <a:pt x="471881" y="0"/>
                </a:lnTo>
                <a:lnTo>
                  <a:pt x="471881" y="337057"/>
                </a:lnTo>
                <a:lnTo>
                  <a:pt x="1348230" y="337057"/>
                </a:lnTo>
                <a:lnTo>
                  <a:pt x="1348230" y="1011172"/>
                </a:lnTo>
                <a:lnTo>
                  <a:pt x="471881" y="1011172"/>
                </a:lnTo>
                <a:lnTo>
                  <a:pt x="471881" y="1348230"/>
                </a:lnTo>
                <a:close/>
              </a:path>
            </a:pathLst>
          </a:custGeom>
          <a:solidFill>
            <a:schemeClr val="accent3">
              <a:lumMod val="75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399517" tIns="500632" rIns="163575" bIns="500634" spcCol="1270" anchor="ctr"/>
          <a:lstStyle/>
          <a:p>
            <a:pPr algn="ctr" defTabSz="1022350">
              <a:lnSpc>
                <a:spcPct val="90000"/>
              </a:lnSpc>
              <a:spcAft>
                <a:spcPct val="35000"/>
              </a:spcAft>
              <a:defRPr/>
            </a:pPr>
            <a:endParaRPr lang="en-ZA" sz="2300"/>
          </a:p>
        </p:txBody>
      </p:sp>
      <p:grpSp>
        <p:nvGrpSpPr>
          <p:cNvPr id="20" name="Group 89"/>
          <p:cNvGrpSpPr>
            <a:grpSpLocks/>
          </p:cNvGrpSpPr>
          <p:nvPr/>
        </p:nvGrpSpPr>
        <p:grpSpPr bwMode="auto">
          <a:xfrm>
            <a:off x="1274763" y="415925"/>
            <a:ext cx="2576512" cy="6230938"/>
            <a:chOff x="56286" y="168437"/>
            <a:chExt cx="2576098" cy="6436236"/>
          </a:xfrm>
        </p:grpSpPr>
        <p:grpSp>
          <p:nvGrpSpPr>
            <p:cNvPr id="26659" name="Group 88"/>
            <p:cNvGrpSpPr>
              <a:grpSpLocks/>
            </p:cNvGrpSpPr>
            <p:nvPr/>
          </p:nvGrpSpPr>
          <p:grpSpPr bwMode="auto">
            <a:xfrm>
              <a:off x="56286" y="168437"/>
              <a:ext cx="2576098" cy="6436236"/>
              <a:chOff x="56286" y="168437"/>
              <a:chExt cx="2576098" cy="6436237"/>
            </a:xfrm>
          </p:grpSpPr>
          <p:sp>
            <p:nvSpPr>
              <p:cNvPr id="76" name="Rectangle 75"/>
              <p:cNvSpPr/>
              <p:nvPr/>
            </p:nvSpPr>
            <p:spPr>
              <a:xfrm>
                <a:off x="56286" y="168437"/>
                <a:ext cx="2576098" cy="6436237"/>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ZA"/>
              </a:p>
            </p:txBody>
          </p:sp>
          <p:graphicFrame>
            <p:nvGraphicFramePr>
              <p:cNvPr id="59" name="Diagram 58"/>
              <p:cNvGraphicFramePr/>
              <p:nvPr>
                <p:extLst>
                  <p:ext uri="{D42A27DB-BD31-4B8C-83A1-F6EECF244321}">
                    <p14:modId xmlns:p14="http://schemas.microsoft.com/office/powerpoint/2010/main" val="3981463653"/>
                  </p:ext>
                </p:extLst>
              </p:nvPr>
            </p:nvGraphicFramePr>
            <p:xfrm>
              <a:off x="251520" y="547201"/>
              <a:ext cx="2232248" cy="589211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pSp>
        <p:sp>
          <p:nvSpPr>
            <p:cNvPr id="75" name="TextBox 74"/>
            <p:cNvSpPr txBox="1"/>
            <p:nvPr/>
          </p:nvSpPr>
          <p:spPr>
            <a:xfrm>
              <a:off x="611822" y="188115"/>
              <a:ext cx="1584070" cy="370596"/>
            </a:xfrm>
            <a:prstGeom prst="rect">
              <a:avLst/>
            </a:prstGeom>
            <a:solidFill>
              <a:schemeClr val="bg1">
                <a:lumMod val="85000"/>
              </a:schemeClr>
            </a:solidFill>
          </p:spPr>
          <p:txBody>
            <a:bodyPr>
              <a:spAutoFit/>
            </a:bodyPr>
            <a:lstStyle/>
            <a:p>
              <a:pPr>
                <a:defRPr/>
              </a:pPr>
              <a:r>
                <a:rPr lang="en-ZA" b="1">
                  <a:latin typeface="Calibri" pitchFamily="34" charset="0"/>
                  <a:ea typeface="+mn-ea"/>
                  <a:cs typeface="Arial" pitchFamily="34" charset="0"/>
                </a:rPr>
                <a:t>Labour Market</a:t>
              </a:r>
            </a:p>
          </p:txBody>
        </p:sp>
      </p:grpSp>
      <p:sp>
        <p:nvSpPr>
          <p:cNvPr id="77" name="TextBox 76"/>
          <p:cNvSpPr txBox="1"/>
          <p:nvPr/>
        </p:nvSpPr>
        <p:spPr>
          <a:xfrm>
            <a:off x="84138" y="1009650"/>
            <a:ext cx="1635125" cy="1262063"/>
          </a:xfrm>
          <a:prstGeom prst="rect">
            <a:avLst/>
          </a:prstGeom>
          <a:solidFill>
            <a:schemeClr val="accent3">
              <a:lumMod val="60000"/>
              <a:lumOff val="40000"/>
            </a:schemeClr>
          </a:solidFill>
        </p:spPr>
        <p:txBody>
          <a:bodyPr>
            <a:spAutoFit/>
          </a:bodyPr>
          <a:lstStyle/>
          <a:p>
            <a:pPr algn="ctr">
              <a:defRPr/>
            </a:pPr>
            <a:r>
              <a:rPr lang="en-ZA" sz="1100" b="1" dirty="0">
                <a:latin typeface="Calibri" pitchFamily="34" charset="0"/>
                <a:ea typeface="+mn-ea"/>
                <a:cs typeface="Arial" pitchFamily="34" charset="0"/>
              </a:rPr>
              <a:t>High productivity jobs and incomes (</a:t>
            </a:r>
            <a:r>
              <a:rPr lang="en-ZA" sz="1100" b="1" dirty="0" smtClean="0">
                <a:latin typeface="Calibri" pitchFamily="34" charset="0"/>
                <a:ea typeface="+mn-ea"/>
                <a:cs typeface="Arial" pitchFamily="34" charset="0"/>
              </a:rPr>
              <a:t>17%</a:t>
            </a:r>
            <a:r>
              <a:rPr lang="en-ZA" sz="1100" b="1" dirty="0">
                <a:latin typeface="Calibri" pitchFamily="34" charset="0"/>
                <a:ea typeface="+mn-ea"/>
                <a:cs typeface="Arial" pitchFamily="34" charset="0"/>
              </a:rPr>
              <a:t>)</a:t>
            </a:r>
          </a:p>
          <a:p>
            <a:pPr marL="171450" indent="-171450">
              <a:buFont typeface="Arial" pitchFamily="34" charset="0"/>
              <a:buChar char="•"/>
              <a:defRPr/>
            </a:pPr>
            <a:r>
              <a:rPr lang="en-ZA" sz="900" dirty="0">
                <a:latin typeface="Calibri" pitchFamily="34" charset="0"/>
                <a:ea typeface="+mn-ea"/>
                <a:cs typeface="Arial" pitchFamily="34" charset="0"/>
              </a:rPr>
              <a:t>Mainly professional, managerial &amp; skilled jobs</a:t>
            </a:r>
          </a:p>
          <a:p>
            <a:pPr marL="171450" indent="-171450">
              <a:buFont typeface="Arial" pitchFamily="34" charset="0"/>
              <a:buChar char="•"/>
              <a:defRPr/>
            </a:pPr>
            <a:r>
              <a:rPr lang="en-ZA" sz="900" dirty="0">
                <a:latin typeface="Calibri" pitchFamily="34" charset="0"/>
                <a:ea typeface="+mn-ea"/>
                <a:cs typeface="Arial" pitchFamily="34" charset="0"/>
              </a:rPr>
              <a:t>Requires graduates, good quality matric or good vocational skills</a:t>
            </a:r>
          </a:p>
          <a:p>
            <a:pPr marL="171450" indent="-171450">
              <a:buFont typeface="Arial" pitchFamily="34" charset="0"/>
              <a:buChar char="•"/>
              <a:defRPr/>
            </a:pPr>
            <a:r>
              <a:rPr lang="en-ZA" sz="900" dirty="0">
                <a:latin typeface="Calibri" pitchFamily="34" charset="0"/>
                <a:ea typeface="+mn-ea"/>
                <a:cs typeface="Arial" pitchFamily="34" charset="0"/>
              </a:rPr>
              <a:t>Historically mainly white</a:t>
            </a:r>
            <a:endParaRPr lang="en-ZA" sz="800" dirty="0">
              <a:latin typeface="Calibri" pitchFamily="34" charset="0"/>
              <a:ea typeface="+mn-ea"/>
              <a:cs typeface="Arial" pitchFamily="34" charset="0"/>
            </a:endParaRPr>
          </a:p>
        </p:txBody>
      </p:sp>
      <p:sp>
        <p:nvSpPr>
          <p:cNvPr id="92" name="TextBox 91"/>
          <p:cNvSpPr txBox="1"/>
          <p:nvPr/>
        </p:nvSpPr>
        <p:spPr>
          <a:xfrm>
            <a:off x="30513" y="3717032"/>
            <a:ext cx="1633538" cy="1260475"/>
          </a:xfrm>
          <a:prstGeom prst="rect">
            <a:avLst/>
          </a:prstGeom>
          <a:solidFill>
            <a:schemeClr val="accent2">
              <a:lumMod val="60000"/>
              <a:lumOff val="40000"/>
            </a:schemeClr>
          </a:solidFill>
        </p:spPr>
        <p:txBody>
          <a:bodyPr>
            <a:spAutoFit/>
          </a:bodyPr>
          <a:lstStyle/>
          <a:p>
            <a:pPr algn="ctr">
              <a:defRPr/>
            </a:pPr>
            <a:r>
              <a:rPr lang="en-ZA" sz="1100" b="1" dirty="0">
                <a:latin typeface="Calibri" pitchFamily="34" charset="0"/>
                <a:ea typeface="+mn-ea"/>
                <a:cs typeface="Arial" pitchFamily="34" charset="0"/>
              </a:rPr>
              <a:t>Low productivity jobs &amp; incomes</a:t>
            </a:r>
          </a:p>
          <a:p>
            <a:pPr marL="171450" indent="-171450">
              <a:buFont typeface="Arial" pitchFamily="34" charset="0"/>
              <a:buChar char="•"/>
              <a:defRPr/>
            </a:pPr>
            <a:r>
              <a:rPr lang="en-ZA" sz="900" dirty="0">
                <a:latin typeface="Calibri" pitchFamily="34" charset="0"/>
                <a:ea typeface="+mn-ea"/>
                <a:cs typeface="Arial" pitchFamily="34" charset="0"/>
              </a:rPr>
              <a:t>Often manual or low skill jobs</a:t>
            </a:r>
          </a:p>
          <a:p>
            <a:pPr marL="171450" indent="-171450">
              <a:buFont typeface="Arial" pitchFamily="34" charset="0"/>
              <a:buChar char="•"/>
              <a:defRPr/>
            </a:pPr>
            <a:r>
              <a:rPr lang="en-ZA" sz="900" dirty="0">
                <a:latin typeface="Calibri" pitchFamily="34" charset="0"/>
                <a:ea typeface="+mn-ea"/>
                <a:cs typeface="Arial" pitchFamily="34" charset="0"/>
              </a:rPr>
              <a:t>Limited or low quality education</a:t>
            </a:r>
          </a:p>
          <a:p>
            <a:pPr marL="171450" indent="-171450">
              <a:buFont typeface="Arial" pitchFamily="34" charset="0"/>
              <a:buChar char="•"/>
              <a:defRPr/>
            </a:pPr>
            <a:r>
              <a:rPr lang="en-ZA" sz="900" dirty="0">
                <a:latin typeface="Calibri" pitchFamily="34" charset="0"/>
                <a:ea typeface="+mn-ea"/>
                <a:cs typeface="Arial" pitchFamily="34" charset="0"/>
              </a:rPr>
              <a:t>Minimum wage can exceed productivity</a:t>
            </a:r>
            <a:endParaRPr lang="en-ZA" sz="800" dirty="0">
              <a:latin typeface="Calibri" pitchFamily="34" charset="0"/>
              <a:ea typeface="+mn-ea"/>
              <a:cs typeface="Arial" pitchFamily="34" charset="0"/>
            </a:endParaRPr>
          </a:p>
        </p:txBody>
      </p:sp>
      <p:sp>
        <p:nvSpPr>
          <p:cNvPr id="74" name="Freeform 73"/>
          <p:cNvSpPr/>
          <p:nvPr/>
        </p:nvSpPr>
        <p:spPr>
          <a:xfrm>
            <a:off x="3654425" y="5013325"/>
            <a:ext cx="701675" cy="317500"/>
          </a:xfrm>
          <a:custGeom>
            <a:avLst/>
            <a:gdLst>
              <a:gd name="connsiteX0" fmla="*/ 0 w 1348230"/>
              <a:gd name="connsiteY0" fmla="*/ 471881 h 1348230"/>
              <a:gd name="connsiteX1" fmla="*/ 674115 w 1348230"/>
              <a:gd name="connsiteY1" fmla="*/ 0 h 1348230"/>
              <a:gd name="connsiteX2" fmla="*/ 1348230 w 1348230"/>
              <a:gd name="connsiteY2" fmla="*/ 471881 h 1348230"/>
              <a:gd name="connsiteX3" fmla="*/ 1011173 w 1348230"/>
              <a:gd name="connsiteY3" fmla="*/ 471881 h 1348230"/>
              <a:gd name="connsiteX4" fmla="*/ 1011173 w 1348230"/>
              <a:gd name="connsiteY4" fmla="*/ 1348230 h 1348230"/>
              <a:gd name="connsiteX5" fmla="*/ 337058 w 1348230"/>
              <a:gd name="connsiteY5" fmla="*/ 1348230 h 1348230"/>
              <a:gd name="connsiteX6" fmla="*/ 337058 w 1348230"/>
              <a:gd name="connsiteY6" fmla="*/ 471881 h 1348230"/>
              <a:gd name="connsiteX7" fmla="*/ 0 w 1348230"/>
              <a:gd name="connsiteY7" fmla="*/ 471881 h 1348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8230" h="1348230">
                <a:moveTo>
                  <a:pt x="471881" y="1348230"/>
                </a:moveTo>
                <a:lnTo>
                  <a:pt x="0" y="674115"/>
                </a:lnTo>
                <a:lnTo>
                  <a:pt x="471881" y="0"/>
                </a:lnTo>
                <a:lnTo>
                  <a:pt x="471881" y="337057"/>
                </a:lnTo>
                <a:lnTo>
                  <a:pt x="1348230" y="337057"/>
                </a:lnTo>
                <a:lnTo>
                  <a:pt x="1348230" y="1011172"/>
                </a:lnTo>
                <a:lnTo>
                  <a:pt x="471881" y="1011172"/>
                </a:lnTo>
                <a:lnTo>
                  <a:pt x="471881" y="1348230"/>
                </a:lnTo>
                <a:close/>
              </a:path>
            </a:pathLst>
          </a:custGeom>
          <a:solidFill>
            <a:schemeClr val="accent2">
              <a:lumMod val="7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399517" tIns="500632" rIns="163575" bIns="500634" spcCol="1270" anchor="ctr"/>
          <a:lstStyle/>
          <a:p>
            <a:pPr algn="ctr" defTabSz="1022350">
              <a:lnSpc>
                <a:spcPct val="90000"/>
              </a:lnSpc>
              <a:spcAft>
                <a:spcPct val="35000"/>
              </a:spcAft>
              <a:defRPr/>
            </a:pPr>
            <a:endParaRPr lang="en-ZA" sz="2300"/>
          </a:p>
        </p:txBody>
      </p:sp>
      <p:sp>
        <p:nvSpPr>
          <p:cNvPr id="94" name="Freeform 93"/>
          <p:cNvSpPr/>
          <p:nvPr/>
        </p:nvSpPr>
        <p:spPr>
          <a:xfrm>
            <a:off x="3654425" y="4032250"/>
            <a:ext cx="701675" cy="317500"/>
          </a:xfrm>
          <a:custGeom>
            <a:avLst/>
            <a:gdLst>
              <a:gd name="connsiteX0" fmla="*/ 0 w 1348230"/>
              <a:gd name="connsiteY0" fmla="*/ 471881 h 1348230"/>
              <a:gd name="connsiteX1" fmla="*/ 674115 w 1348230"/>
              <a:gd name="connsiteY1" fmla="*/ 0 h 1348230"/>
              <a:gd name="connsiteX2" fmla="*/ 1348230 w 1348230"/>
              <a:gd name="connsiteY2" fmla="*/ 471881 h 1348230"/>
              <a:gd name="connsiteX3" fmla="*/ 1011173 w 1348230"/>
              <a:gd name="connsiteY3" fmla="*/ 471881 h 1348230"/>
              <a:gd name="connsiteX4" fmla="*/ 1011173 w 1348230"/>
              <a:gd name="connsiteY4" fmla="*/ 1348230 h 1348230"/>
              <a:gd name="connsiteX5" fmla="*/ 337058 w 1348230"/>
              <a:gd name="connsiteY5" fmla="*/ 1348230 h 1348230"/>
              <a:gd name="connsiteX6" fmla="*/ 337058 w 1348230"/>
              <a:gd name="connsiteY6" fmla="*/ 471881 h 1348230"/>
              <a:gd name="connsiteX7" fmla="*/ 0 w 1348230"/>
              <a:gd name="connsiteY7" fmla="*/ 471881 h 1348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8230" h="1348230">
                <a:moveTo>
                  <a:pt x="471881" y="1348230"/>
                </a:moveTo>
                <a:lnTo>
                  <a:pt x="0" y="674115"/>
                </a:lnTo>
                <a:lnTo>
                  <a:pt x="471881" y="0"/>
                </a:lnTo>
                <a:lnTo>
                  <a:pt x="471881" y="337057"/>
                </a:lnTo>
                <a:lnTo>
                  <a:pt x="1348230" y="337057"/>
                </a:lnTo>
                <a:lnTo>
                  <a:pt x="1348230" y="1011172"/>
                </a:lnTo>
                <a:lnTo>
                  <a:pt x="471881" y="1011172"/>
                </a:lnTo>
                <a:lnTo>
                  <a:pt x="471881" y="1348230"/>
                </a:lnTo>
                <a:close/>
              </a:path>
            </a:pathLst>
          </a:custGeom>
          <a:solidFill>
            <a:schemeClr val="accent2">
              <a:lumMod val="7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399517" tIns="500632" rIns="163575" bIns="500634" spcCol="1270" anchor="ctr"/>
          <a:lstStyle/>
          <a:p>
            <a:pPr algn="ctr" defTabSz="1022350">
              <a:lnSpc>
                <a:spcPct val="90000"/>
              </a:lnSpc>
              <a:spcAft>
                <a:spcPct val="35000"/>
              </a:spcAft>
              <a:defRPr/>
            </a:pPr>
            <a:endParaRPr lang="en-ZA" sz="2300"/>
          </a:p>
        </p:txBody>
      </p:sp>
      <p:sp>
        <p:nvSpPr>
          <p:cNvPr id="95" name="Rectangle 94"/>
          <p:cNvSpPr/>
          <p:nvPr/>
        </p:nvSpPr>
        <p:spPr>
          <a:xfrm>
            <a:off x="4344988" y="879475"/>
            <a:ext cx="1308100" cy="173831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ZA" b="1">
                <a:solidFill>
                  <a:schemeClr val="tx1"/>
                </a:solidFill>
              </a:rPr>
              <a:t>University/FET</a:t>
            </a:r>
          </a:p>
          <a:p>
            <a:pPr algn="ctr">
              <a:defRPr/>
            </a:pPr>
            <a:endParaRPr lang="en-ZA" sz="800" b="1">
              <a:solidFill>
                <a:schemeClr val="tx1"/>
              </a:solidFill>
            </a:endParaRPr>
          </a:p>
          <a:p>
            <a:pPr marL="171450" indent="-171450">
              <a:buFont typeface="Arial" pitchFamily="34" charset="0"/>
              <a:buChar char="•"/>
              <a:defRPr/>
            </a:pPr>
            <a:r>
              <a:rPr lang="en-ZA" sz="800" b="1">
                <a:solidFill>
                  <a:schemeClr val="tx1"/>
                </a:solidFill>
              </a:rPr>
              <a:t>Type</a:t>
            </a:r>
            <a:r>
              <a:rPr lang="en-ZA" sz="800">
                <a:solidFill>
                  <a:schemeClr val="tx1"/>
                </a:solidFill>
              </a:rPr>
              <a:t> of institution (FET or University)</a:t>
            </a:r>
          </a:p>
          <a:p>
            <a:pPr marL="171450" indent="-171450">
              <a:buFont typeface="Arial" pitchFamily="34" charset="0"/>
              <a:buChar char="•"/>
              <a:defRPr/>
            </a:pPr>
            <a:r>
              <a:rPr lang="en-ZA" sz="800" b="1">
                <a:solidFill>
                  <a:schemeClr val="tx1"/>
                </a:solidFill>
              </a:rPr>
              <a:t>Quality</a:t>
            </a:r>
            <a:r>
              <a:rPr lang="en-ZA" sz="800">
                <a:solidFill>
                  <a:schemeClr val="tx1"/>
                </a:solidFill>
              </a:rPr>
              <a:t> of institution </a:t>
            </a:r>
          </a:p>
          <a:p>
            <a:pPr marL="171450" indent="-171450">
              <a:buFont typeface="Arial" pitchFamily="34" charset="0"/>
              <a:buChar char="•"/>
              <a:defRPr/>
            </a:pPr>
            <a:r>
              <a:rPr lang="en-ZA" sz="800">
                <a:solidFill>
                  <a:schemeClr val="tx1"/>
                </a:solidFill>
              </a:rPr>
              <a:t>Type of </a:t>
            </a:r>
            <a:r>
              <a:rPr lang="en-ZA" sz="800" b="1">
                <a:solidFill>
                  <a:schemeClr val="tx1"/>
                </a:solidFill>
              </a:rPr>
              <a:t>qualification</a:t>
            </a:r>
            <a:r>
              <a:rPr lang="en-ZA" sz="800">
                <a:solidFill>
                  <a:schemeClr val="tx1"/>
                </a:solidFill>
              </a:rPr>
              <a:t> </a:t>
            </a:r>
            <a:r>
              <a:rPr lang="en-ZA" sz="800" i="1">
                <a:solidFill>
                  <a:schemeClr val="tx1"/>
                </a:solidFill>
              </a:rPr>
              <a:t>(diploma, degree etc.)</a:t>
            </a:r>
          </a:p>
          <a:p>
            <a:pPr marL="171450" indent="-171450">
              <a:buFont typeface="Arial" pitchFamily="34" charset="0"/>
              <a:buChar char="•"/>
              <a:defRPr/>
            </a:pPr>
            <a:r>
              <a:rPr lang="en-ZA" sz="800" b="1">
                <a:solidFill>
                  <a:schemeClr val="tx1"/>
                </a:solidFill>
              </a:rPr>
              <a:t>Field</a:t>
            </a:r>
            <a:r>
              <a:rPr lang="en-ZA" sz="800">
                <a:solidFill>
                  <a:schemeClr val="tx1"/>
                </a:solidFill>
              </a:rPr>
              <a:t> of study </a:t>
            </a:r>
            <a:r>
              <a:rPr lang="en-ZA" sz="800" i="1">
                <a:solidFill>
                  <a:schemeClr val="tx1"/>
                </a:solidFill>
              </a:rPr>
              <a:t>(Engineering, Arts etc.)</a:t>
            </a:r>
            <a:endParaRPr lang="en-ZA" sz="1200" i="1">
              <a:solidFill>
                <a:schemeClr val="tx1"/>
              </a:solidFill>
            </a:endParaRPr>
          </a:p>
        </p:txBody>
      </p:sp>
      <p:grpSp>
        <p:nvGrpSpPr>
          <p:cNvPr id="22" name="Group 129"/>
          <p:cNvGrpSpPr>
            <a:grpSpLocks/>
          </p:cNvGrpSpPr>
          <p:nvPr/>
        </p:nvGrpSpPr>
        <p:grpSpPr bwMode="auto">
          <a:xfrm>
            <a:off x="107504" y="2492896"/>
            <a:ext cx="1563688" cy="1050925"/>
            <a:chOff x="114383" y="2291767"/>
            <a:chExt cx="1564095" cy="1050749"/>
          </a:xfrm>
        </p:grpSpPr>
        <p:sp>
          <p:nvSpPr>
            <p:cNvPr id="96" name="TextBox 95"/>
            <p:cNvSpPr txBox="1"/>
            <p:nvPr/>
          </p:nvSpPr>
          <p:spPr>
            <a:xfrm>
              <a:off x="309697" y="2617150"/>
              <a:ext cx="1368781" cy="399983"/>
            </a:xfrm>
            <a:prstGeom prst="rect">
              <a:avLst/>
            </a:prstGeom>
            <a:solidFill>
              <a:schemeClr val="accent1">
                <a:lumMod val="60000"/>
                <a:lumOff val="40000"/>
              </a:schemeClr>
            </a:solidFill>
          </p:spPr>
          <p:txBody>
            <a:bodyPr>
              <a:spAutoFit/>
            </a:bodyPr>
            <a:lstStyle/>
            <a:p>
              <a:pPr marL="171450" indent="-171450">
                <a:buFont typeface="Arial" pitchFamily="34" charset="0"/>
                <a:buChar char="•"/>
                <a:defRPr/>
              </a:pPr>
              <a:r>
                <a:rPr lang="en-ZA" sz="1000">
                  <a:latin typeface="Calibri" pitchFamily="34" charset="0"/>
                  <a:ea typeface="+mn-ea"/>
                  <a:cs typeface="Arial" pitchFamily="34" charset="0"/>
                </a:rPr>
                <a:t>Vocational training</a:t>
              </a:r>
            </a:p>
            <a:p>
              <a:pPr marL="171450" indent="-171450">
                <a:buFont typeface="Arial" pitchFamily="34" charset="0"/>
                <a:buChar char="•"/>
                <a:defRPr/>
              </a:pPr>
              <a:r>
                <a:rPr lang="en-ZA" sz="1000">
                  <a:latin typeface="Calibri" pitchFamily="34" charset="0"/>
                  <a:ea typeface="+mn-ea"/>
                  <a:cs typeface="Arial" pitchFamily="34" charset="0"/>
                </a:rPr>
                <a:t>Affirmative action</a:t>
              </a:r>
            </a:p>
          </p:txBody>
        </p:sp>
        <p:sp>
          <p:nvSpPr>
            <p:cNvPr id="97" name="Freeform 96"/>
            <p:cNvSpPr/>
            <p:nvPr/>
          </p:nvSpPr>
          <p:spPr>
            <a:xfrm rot="5400000">
              <a:off x="-252201" y="2658351"/>
              <a:ext cx="1050749" cy="317583"/>
            </a:xfrm>
            <a:custGeom>
              <a:avLst/>
              <a:gdLst>
                <a:gd name="connsiteX0" fmla="*/ 0 w 1348230"/>
                <a:gd name="connsiteY0" fmla="*/ 471881 h 1348230"/>
                <a:gd name="connsiteX1" fmla="*/ 674115 w 1348230"/>
                <a:gd name="connsiteY1" fmla="*/ 0 h 1348230"/>
                <a:gd name="connsiteX2" fmla="*/ 1348230 w 1348230"/>
                <a:gd name="connsiteY2" fmla="*/ 471881 h 1348230"/>
                <a:gd name="connsiteX3" fmla="*/ 1011173 w 1348230"/>
                <a:gd name="connsiteY3" fmla="*/ 471881 h 1348230"/>
                <a:gd name="connsiteX4" fmla="*/ 1011173 w 1348230"/>
                <a:gd name="connsiteY4" fmla="*/ 1348230 h 1348230"/>
                <a:gd name="connsiteX5" fmla="*/ 337058 w 1348230"/>
                <a:gd name="connsiteY5" fmla="*/ 1348230 h 1348230"/>
                <a:gd name="connsiteX6" fmla="*/ 337058 w 1348230"/>
                <a:gd name="connsiteY6" fmla="*/ 471881 h 1348230"/>
                <a:gd name="connsiteX7" fmla="*/ 0 w 1348230"/>
                <a:gd name="connsiteY7" fmla="*/ 471881 h 1348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8230" h="1348230">
                  <a:moveTo>
                    <a:pt x="471881" y="1348230"/>
                  </a:moveTo>
                  <a:lnTo>
                    <a:pt x="0" y="674115"/>
                  </a:lnTo>
                  <a:lnTo>
                    <a:pt x="471881" y="0"/>
                  </a:lnTo>
                  <a:lnTo>
                    <a:pt x="471881" y="337057"/>
                  </a:lnTo>
                  <a:lnTo>
                    <a:pt x="1348230" y="337057"/>
                  </a:lnTo>
                  <a:lnTo>
                    <a:pt x="1348230" y="1011172"/>
                  </a:lnTo>
                  <a:lnTo>
                    <a:pt x="471881" y="1011172"/>
                  </a:lnTo>
                  <a:lnTo>
                    <a:pt x="471881" y="1348230"/>
                  </a:lnTo>
                  <a:close/>
                </a:path>
              </a:pathLst>
            </a:custGeom>
            <a:solidFill>
              <a:schemeClr val="accent1">
                <a:lumMod val="7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399517" tIns="500632" rIns="163575" bIns="500634" spcCol="1270" anchor="ctr"/>
            <a:lstStyle/>
            <a:p>
              <a:pPr algn="ctr" defTabSz="1022350">
                <a:lnSpc>
                  <a:spcPct val="90000"/>
                </a:lnSpc>
                <a:spcAft>
                  <a:spcPct val="35000"/>
                </a:spcAft>
                <a:defRPr/>
              </a:pPr>
              <a:endParaRPr lang="en-ZA" sz="2300"/>
            </a:p>
          </p:txBody>
        </p:sp>
      </p:grpSp>
      <p:sp>
        <p:nvSpPr>
          <p:cNvPr id="98" name="Freeform 97"/>
          <p:cNvSpPr/>
          <p:nvPr/>
        </p:nvSpPr>
        <p:spPr>
          <a:xfrm>
            <a:off x="3640138" y="1566863"/>
            <a:ext cx="701675" cy="317500"/>
          </a:xfrm>
          <a:custGeom>
            <a:avLst/>
            <a:gdLst>
              <a:gd name="connsiteX0" fmla="*/ 0 w 1348230"/>
              <a:gd name="connsiteY0" fmla="*/ 471881 h 1348230"/>
              <a:gd name="connsiteX1" fmla="*/ 674115 w 1348230"/>
              <a:gd name="connsiteY1" fmla="*/ 0 h 1348230"/>
              <a:gd name="connsiteX2" fmla="*/ 1348230 w 1348230"/>
              <a:gd name="connsiteY2" fmla="*/ 471881 h 1348230"/>
              <a:gd name="connsiteX3" fmla="*/ 1011173 w 1348230"/>
              <a:gd name="connsiteY3" fmla="*/ 471881 h 1348230"/>
              <a:gd name="connsiteX4" fmla="*/ 1011173 w 1348230"/>
              <a:gd name="connsiteY4" fmla="*/ 1348230 h 1348230"/>
              <a:gd name="connsiteX5" fmla="*/ 337058 w 1348230"/>
              <a:gd name="connsiteY5" fmla="*/ 1348230 h 1348230"/>
              <a:gd name="connsiteX6" fmla="*/ 337058 w 1348230"/>
              <a:gd name="connsiteY6" fmla="*/ 471881 h 1348230"/>
              <a:gd name="connsiteX7" fmla="*/ 0 w 1348230"/>
              <a:gd name="connsiteY7" fmla="*/ 471881 h 1348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8230" h="1348230">
                <a:moveTo>
                  <a:pt x="471881" y="1348230"/>
                </a:moveTo>
                <a:lnTo>
                  <a:pt x="0" y="674115"/>
                </a:lnTo>
                <a:lnTo>
                  <a:pt x="471881" y="0"/>
                </a:lnTo>
                <a:lnTo>
                  <a:pt x="471881" y="337057"/>
                </a:lnTo>
                <a:lnTo>
                  <a:pt x="1348230" y="337057"/>
                </a:lnTo>
                <a:lnTo>
                  <a:pt x="1348230" y="1011172"/>
                </a:lnTo>
                <a:lnTo>
                  <a:pt x="471881" y="1011172"/>
                </a:lnTo>
                <a:lnTo>
                  <a:pt x="471881" y="1348230"/>
                </a:lnTo>
                <a:close/>
              </a:path>
            </a:pathLst>
          </a:custGeom>
          <a:solidFill>
            <a:schemeClr val="accent3">
              <a:lumMod val="7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399517" tIns="500632" rIns="163575" bIns="500634" spcCol="1270" anchor="ctr"/>
          <a:lstStyle/>
          <a:p>
            <a:pPr algn="ctr" defTabSz="1022350">
              <a:lnSpc>
                <a:spcPct val="90000"/>
              </a:lnSpc>
              <a:spcAft>
                <a:spcPct val="35000"/>
              </a:spcAft>
              <a:defRPr/>
            </a:pPr>
            <a:endParaRPr lang="en-ZA" sz="2300"/>
          </a:p>
        </p:txBody>
      </p:sp>
      <p:sp>
        <p:nvSpPr>
          <p:cNvPr id="129" name="Rounded Rectangle 128"/>
          <p:cNvSpPr/>
          <p:nvPr/>
        </p:nvSpPr>
        <p:spPr>
          <a:xfrm>
            <a:off x="8297863" y="2813050"/>
            <a:ext cx="828675" cy="368300"/>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anchor="ctr"/>
          <a:lstStyle/>
          <a:p>
            <a:pPr algn="ctr">
              <a:defRPr/>
            </a:pPr>
            <a:r>
              <a:rPr lang="en-ZA" sz="1000" b="1">
                <a:solidFill>
                  <a:schemeClr val="tx1"/>
                </a:solidFill>
              </a:rPr>
              <a:t>Majority (80%)</a:t>
            </a:r>
          </a:p>
        </p:txBody>
      </p:sp>
      <p:grpSp>
        <p:nvGrpSpPr>
          <p:cNvPr id="23" name="Group 125"/>
          <p:cNvGrpSpPr>
            <a:grpSpLocks/>
          </p:cNvGrpSpPr>
          <p:nvPr/>
        </p:nvGrpSpPr>
        <p:grpSpPr bwMode="auto">
          <a:xfrm>
            <a:off x="5005388" y="2506663"/>
            <a:ext cx="1444625" cy="804862"/>
            <a:chOff x="5005980" y="2506040"/>
            <a:chExt cx="1444651" cy="804794"/>
          </a:xfrm>
        </p:grpSpPr>
        <p:sp>
          <p:nvSpPr>
            <p:cNvPr id="123" name="TextBox 122"/>
            <p:cNvSpPr txBox="1"/>
            <p:nvPr/>
          </p:nvSpPr>
          <p:spPr>
            <a:xfrm>
              <a:off x="5234584" y="2506040"/>
              <a:ext cx="1216047" cy="415890"/>
            </a:xfrm>
            <a:prstGeom prst="rect">
              <a:avLst/>
            </a:prstGeom>
            <a:solidFill>
              <a:schemeClr val="accent1">
                <a:lumMod val="60000"/>
                <a:lumOff val="40000"/>
              </a:schemeClr>
            </a:solidFill>
          </p:spPr>
          <p:txBody>
            <a:bodyPr>
              <a:spAutoFit/>
            </a:bodyPr>
            <a:lstStyle/>
            <a:p>
              <a:pPr>
                <a:defRPr/>
              </a:pPr>
              <a:r>
                <a:rPr lang="en-ZA" sz="700">
                  <a:latin typeface="Calibri" pitchFamily="34" charset="0"/>
                  <a:ea typeface="+mn-ea"/>
                  <a:cs typeface="Arial" pitchFamily="34" charset="0"/>
                </a:rPr>
                <a:t>Some motivated, lucky or talented students make  the transition</a:t>
              </a:r>
            </a:p>
          </p:txBody>
        </p:sp>
        <p:sp>
          <p:nvSpPr>
            <p:cNvPr id="124" name="Freeform 123"/>
            <p:cNvSpPr/>
            <p:nvPr/>
          </p:nvSpPr>
          <p:spPr>
            <a:xfrm rot="3499488">
              <a:off x="4770271" y="2771908"/>
              <a:ext cx="774635" cy="303217"/>
            </a:xfrm>
            <a:custGeom>
              <a:avLst/>
              <a:gdLst>
                <a:gd name="connsiteX0" fmla="*/ 0 w 1348230"/>
                <a:gd name="connsiteY0" fmla="*/ 471881 h 1348230"/>
                <a:gd name="connsiteX1" fmla="*/ 674115 w 1348230"/>
                <a:gd name="connsiteY1" fmla="*/ 0 h 1348230"/>
                <a:gd name="connsiteX2" fmla="*/ 1348230 w 1348230"/>
                <a:gd name="connsiteY2" fmla="*/ 471881 h 1348230"/>
                <a:gd name="connsiteX3" fmla="*/ 1011173 w 1348230"/>
                <a:gd name="connsiteY3" fmla="*/ 471881 h 1348230"/>
                <a:gd name="connsiteX4" fmla="*/ 1011173 w 1348230"/>
                <a:gd name="connsiteY4" fmla="*/ 1348230 h 1348230"/>
                <a:gd name="connsiteX5" fmla="*/ 337058 w 1348230"/>
                <a:gd name="connsiteY5" fmla="*/ 1348230 h 1348230"/>
                <a:gd name="connsiteX6" fmla="*/ 337058 w 1348230"/>
                <a:gd name="connsiteY6" fmla="*/ 471881 h 1348230"/>
                <a:gd name="connsiteX7" fmla="*/ 0 w 1348230"/>
                <a:gd name="connsiteY7" fmla="*/ 471881 h 1348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8230" h="1348230">
                  <a:moveTo>
                    <a:pt x="471881" y="1348230"/>
                  </a:moveTo>
                  <a:lnTo>
                    <a:pt x="0" y="674115"/>
                  </a:lnTo>
                  <a:lnTo>
                    <a:pt x="471881" y="0"/>
                  </a:lnTo>
                  <a:lnTo>
                    <a:pt x="471881" y="337057"/>
                  </a:lnTo>
                  <a:lnTo>
                    <a:pt x="1348230" y="337057"/>
                  </a:lnTo>
                  <a:lnTo>
                    <a:pt x="1348230" y="1011172"/>
                  </a:lnTo>
                  <a:lnTo>
                    <a:pt x="471881" y="1011172"/>
                  </a:lnTo>
                  <a:lnTo>
                    <a:pt x="471881" y="1348230"/>
                  </a:lnTo>
                  <a:close/>
                </a:path>
              </a:pathLst>
            </a:custGeom>
            <a:solidFill>
              <a:schemeClr val="accent1">
                <a:lumMod val="7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399517" tIns="500632" rIns="163575" bIns="500634" spcCol="1270" anchor="ctr"/>
            <a:lstStyle/>
            <a:p>
              <a:pPr algn="ctr" defTabSz="1022350">
                <a:lnSpc>
                  <a:spcPct val="90000"/>
                </a:lnSpc>
                <a:spcAft>
                  <a:spcPct val="35000"/>
                </a:spcAft>
                <a:defRPr/>
              </a:pPr>
              <a:endParaRPr lang="en-ZA" sz="2300"/>
            </a:p>
          </p:txBody>
        </p:sp>
      </p:grpSp>
      <p:sp>
        <p:nvSpPr>
          <p:cNvPr id="128" name="Rounded Rectangle 127"/>
          <p:cNvSpPr/>
          <p:nvPr/>
        </p:nvSpPr>
        <p:spPr>
          <a:xfrm>
            <a:off x="8262938" y="2070100"/>
            <a:ext cx="828675" cy="368300"/>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r>
              <a:rPr lang="en-ZA" sz="1000" b="1">
                <a:solidFill>
                  <a:schemeClr val="tx1"/>
                </a:solidFill>
              </a:rPr>
              <a:t>Minority (20%)</a:t>
            </a:r>
          </a:p>
        </p:txBody>
      </p:sp>
      <p:grpSp>
        <p:nvGrpSpPr>
          <p:cNvPr id="24" name="Group 124"/>
          <p:cNvGrpSpPr>
            <a:grpSpLocks/>
          </p:cNvGrpSpPr>
          <p:nvPr/>
        </p:nvGrpSpPr>
        <p:grpSpPr bwMode="auto">
          <a:xfrm>
            <a:off x="7008813" y="2424113"/>
            <a:ext cx="1416050" cy="757237"/>
            <a:chOff x="7008134" y="2423712"/>
            <a:chExt cx="1416719" cy="778151"/>
          </a:xfrm>
        </p:grpSpPr>
        <p:sp>
          <p:nvSpPr>
            <p:cNvPr id="122" name="TextBox 121"/>
            <p:cNvSpPr txBox="1"/>
            <p:nvPr/>
          </p:nvSpPr>
          <p:spPr>
            <a:xfrm>
              <a:off x="7208254" y="2678202"/>
              <a:ext cx="1216600" cy="523661"/>
            </a:xfrm>
            <a:prstGeom prst="rect">
              <a:avLst/>
            </a:prstGeom>
            <a:solidFill>
              <a:schemeClr val="accent1">
                <a:lumMod val="60000"/>
                <a:lumOff val="40000"/>
              </a:schemeClr>
            </a:solidFill>
          </p:spPr>
          <p:txBody>
            <a:bodyPr>
              <a:spAutoFit/>
            </a:bodyPr>
            <a:lstStyle/>
            <a:p>
              <a:pPr marL="171450" indent="-171450">
                <a:buFontTx/>
                <a:buChar char="-"/>
                <a:defRPr/>
              </a:pPr>
              <a:r>
                <a:rPr lang="en-ZA" sz="700">
                  <a:latin typeface="Calibri" pitchFamily="34" charset="0"/>
                  <a:ea typeface="+mn-ea"/>
                  <a:cs typeface="Arial" pitchFamily="34" charset="0"/>
                </a:rPr>
                <a:t>Big demand for good schools despite fees</a:t>
              </a:r>
            </a:p>
            <a:p>
              <a:pPr marL="171450" indent="-171450">
                <a:buFontTx/>
                <a:buChar char="-"/>
                <a:defRPr/>
              </a:pPr>
              <a:r>
                <a:rPr lang="en-ZA" sz="700">
                  <a:latin typeface="Calibri" pitchFamily="34" charset="0"/>
                  <a:ea typeface="+mn-ea"/>
                  <a:cs typeface="Arial" pitchFamily="34" charset="0"/>
                </a:rPr>
                <a:t>Some scholarships/bursaries </a:t>
              </a:r>
            </a:p>
          </p:txBody>
        </p:sp>
        <p:sp>
          <p:nvSpPr>
            <p:cNvPr id="121" name="Freeform 120"/>
            <p:cNvSpPr/>
            <p:nvPr/>
          </p:nvSpPr>
          <p:spPr>
            <a:xfrm rot="5400000">
              <a:off x="6770736" y="2661110"/>
              <a:ext cx="778151" cy="303355"/>
            </a:xfrm>
            <a:custGeom>
              <a:avLst/>
              <a:gdLst>
                <a:gd name="connsiteX0" fmla="*/ 0 w 1348230"/>
                <a:gd name="connsiteY0" fmla="*/ 471881 h 1348230"/>
                <a:gd name="connsiteX1" fmla="*/ 674115 w 1348230"/>
                <a:gd name="connsiteY1" fmla="*/ 0 h 1348230"/>
                <a:gd name="connsiteX2" fmla="*/ 1348230 w 1348230"/>
                <a:gd name="connsiteY2" fmla="*/ 471881 h 1348230"/>
                <a:gd name="connsiteX3" fmla="*/ 1011173 w 1348230"/>
                <a:gd name="connsiteY3" fmla="*/ 471881 h 1348230"/>
                <a:gd name="connsiteX4" fmla="*/ 1011173 w 1348230"/>
                <a:gd name="connsiteY4" fmla="*/ 1348230 h 1348230"/>
                <a:gd name="connsiteX5" fmla="*/ 337058 w 1348230"/>
                <a:gd name="connsiteY5" fmla="*/ 1348230 h 1348230"/>
                <a:gd name="connsiteX6" fmla="*/ 337058 w 1348230"/>
                <a:gd name="connsiteY6" fmla="*/ 471881 h 1348230"/>
                <a:gd name="connsiteX7" fmla="*/ 0 w 1348230"/>
                <a:gd name="connsiteY7" fmla="*/ 471881 h 1348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8230" h="1348230">
                  <a:moveTo>
                    <a:pt x="471881" y="1348230"/>
                  </a:moveTo>
                  <a:lnTo>
                    <a:pt x="0" y="674115"/>
                  </a:lnTo>
                  <a:lnTo>
                    <a:pt x="471881" y="0"/>
                  </a:lnTo>
                  <a:lnTo>
                    <a:pt x="471881" y="337057"/>
                  </a:lnTo>
                  <a:lnTo>
                    <a:pt x="1348230" y="337057"/>
                  </a:lnTo>
                  <a:lnTo>
                    <a:pt x="1348230" y="1011172"/>
                  </a:lnTo>
                  <a:lnTo>
                    <a:pt x="471881" y="1011172"/>
                  </a:lnTo>
                  <a:lnTo>
                    <a:pt x="471881" y="1348230"/>
                  </a:lnTo>
                  <a:close/>
                </a:path>
              </a:pathLst>
            </a:custGeom>
            <a:solidFill>
              <a:schemeClr val="accent1">
                <a:lumMod val="7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399517" tIns="500632" rIns="163575" bIns="500634" spcCol="1270" anchor="ctr"/>
            <a:lstStyle/>
            <a:p>
              <a:pPr algn="ctr" defTabSz="1022350">
                <a:lnSpc>
                  <a:spcPct val="90000"/>
                </a:lnSpc>
                <a:spcAft>
                  <a:spcPct val="35000"/>
                </a:spcAft>
                <a:defRPr/>
              </a:pPr>
              <a:endParaRPr lang="en-ZA" sz="2300"/>
            </a:p>
          </p:txBody>
        </p:sp>
      </p:grpSp>
      <p:sp>
        <p:nvSpPr>
          <p:cNvPr id="131" name="Curved Up Arrow 130"/>
          <p:cNvSpPr/>
          <p:nvPr/>
        </p:nvSpPr>
        <p:spPr>
          <a:xfrm flipV="1">
            <a:off x="2411413" y="101600"/>
            <a:ext cx="5722937" cy="1192213"/>
          </a:xfrm>
          <a:prstGeom prst="curvedUpArrow">
            <a:avLst/>
          </a:prstGeom>
          <a:solidFill>
            <a:schemeClr val="accent3">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ZA">
              <a:solidFill>
                <a:schemeClr val="tx1"/>
              </a:solidFill>
            </a:endParaRPr>
          </a:p>
        </p:txBody>
      </p:sp>
      <p:sp>
        <p:nvSpPr>
          <p:cNvPr id="132" name="Curved Up Arrow 131"/>
          <p:cNvSpPr/>
          <p:nvPr/>
        </p:nvSpPr>
        <p:spPr>
          <a:xfrm rot="20815970">
            <a:off x="3033713" y="5267325"/>
            <a:ext cx="5178425" cy="1287463"/>
          </a:xfrm>
          <a:prstGeom prst="curvedUpArrow">
            <a:avLst/>
          </a:prstGeom>
          <a:solidFill>
            <a:schemeClr val="accent2">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ZA">
              <a:solidFill>
                <a:schemeClr val="tx1"/>
              </a:solidFill>
            </a:endParaRPr>
          </a:p>
        </p:txBody>
      </p:sp>
      <p:sp>
        <p:nvSpPr>
          <p:cNvPr id="26652" name="TextBox 1"/>
          <p:cNvSpPr txBox="1">
            <a:spLocks noChangeArrowheads="1"/>
          </p:cNvSpPr>
          <p:nvPr/>
        </p:nvSpPr>
        <p:spPr bwMode="auto">
          <a:xfrm>
            <a:off x="549275" y="6526213"/>
            <a:ext cx="352425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en-ZA" sz="1400" dirty="0"/>
              <a:t>cf. Servaas van der </a:t>
            </a:r>
            <a:r>
              <a:rPr lang="en-ZA" sz="1400" dirty="0" smtClean="0"/>
              <a:t>Berg – QLFS 2011</a:t>
            </a:r>
            <a:endParaRPr lang="en-ZA" sz="1400" dirty="0"/>
          </a:p>
        </p:txBody>
      </p:sp>
    </p:spTree>
    <p:extLst>
      <p:ext uri="{BB962C8B-B14F-4D97-AF65-F5344CB8AC3E}">
        <p14:creationId xmlns:p14="http://schemas.microsoft.com/office/powerpoint/2010/main" val="2475988778"/>
      </p:ext>
    </p:extLst>
  </p:cSld>
  <p:clrMapOvr>
    <a:masterClrMapping/>
  </p:clrMapOvr>
  <p:transition xmlns:p14="http://schemas.microsoft.com/office/powerpoint/2010/main" spd="slow">
    <p:push dir="u"/>
  </p:transitio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2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55"/>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45"/>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ntr" presetSubtype="0" fill="hold" nodeType="clickEffect">
                                  <p:stCondLst>
                                    <p:cond delay="0"/>
                                  </p:stCondLst>
                                  <p:childTnLst>
                                    <p:set>
                                      <p:cBhvr>
                                        <p:cTn id="24" dur="1" fill="hold">
                                          <p:stCondLst>
                                            <p:cond delay="0"/>
                                          </p:stCondLst>
                                        </p:cTn>
                                        <p:tgtEl>
                                          <p:spTgt spid="10"/>
                                        </p:tgtEl>
                                        <p:attrNameLst>
                                          <p:attrName>style.visibility</p:attrName>
                                        </p:attrNameLst>
                                      </p:cBhvr>
                                      <p:to>
                                        <p:strVal val="visible"/>
                                      </p:to>
                                    </p:set>
                                  </p:childTnLst>
                                </p:cTn>
                              </p:par>
                            </p:childTnLst>
                          </p:cTn>
                        </p:par>
                      </p:childTnLst>
                    </p:cTn>
                  </p:par>
                  <p:par>
                    <p:cTn id="25" fill="hold" nodeType="clickPar">
                      <p:stCondLst>
                        <p:cond delay="indefinite"/>
                      </p:stCondLst>
                      <p:childTnLst>
                        <p:par>
                          <p:cTn id="26" fill="hold" nodeType="withGroup">
                            <p:stCondLst>
                              <p:cond delay="0"/>
                            </p:stCondLst>
                            <p:childTnLst>
                              <p:par>
                                <p:cTn id="27" presetID="1" presetClass="entr" presetSubtype="0" fill="hold" nodeType="clickEffect">
                                  <p:stCondLst>
                                    <p:cond delay="0"/>
                                  </p:stCondLst>
                                  <p:childTnLst>
                                    <p:set>
                                      <p:cBhvr>
                                        <p:cTn id="28" dur="1" fill="hold">
                                          <p:stCondLst>
                                            <p:cond delay="0"/>
                                          </p:stCondLst>
                                        </p:cTn>
                                        <p:tgtEl>
                                          <p:spTgt spid="3"/>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28"/>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54"/>
                                        </p:tgtEl>
                                        <p:attrNameLst>
                                          <p:attrName>style.visibility</p:attrName>
                                        </p:attrNameLst>
                                      </p:cBhvr>
                                      <p:to>
                                        <p:strVal val="visible"/>
                                      </p:to>
                                    </p:set>
                                  </p:childTnLst>
                                </p:cTn>
                              </p:par>
                            </p:childTnLst>
                          </p:cTn>
                        </p:par>
                      </p:childTnLst>
                    </p:cTn>
                  </p:par>
                  <p:par>
                    <p:cTn id="33" fill="hold" nodeType="clickPar">
                      <p:stCondLst>
                        <p:cond delay="indefinite"/>
                      </p:stCondLst>
                      <p:childTnLst>
                        <p:par>
                          <p:cTn id="34" fill="hold" nodeType="withGroup">
                            <p:stCondLst>
                              <p:cond delay="0"/>
                            </p:stCondLst>
                            <p:childTnLst>
                              <p:par>
                                <p:cTn id="35" presetID="1" presetClass="entr" presetSubtype="0" fill="hold" nodeType="clickEffect">
                                  <p:stCondLst>
                                    <p:cond delay="0"/>
                                  </p:stCondLst>
                                  <p:childTnLst>
                                    <p:set>
                                      <p:cBhvr>
                                        <p:cTn id="36" dur="1" fill="hold">
                                          <p:stCondLst>
                                            <p:cond delay="0"/>
                                          </p:stCondLst>
                                        </p:cTn>
                                        <p:tgtEl>
                                          <p:spTgt spid="5"/>
                                        </p:tgtEl>
                                        <p:attrNameLst>
                                          <p:attrName>style.visibility</p:attrName>
                                        </p:attrNameLst>
                                      </p:cBhvr>
                                      <p:to>
                                        <p:strVal val="visible"/>
                                      </p:to>
                                    </p:set>
                                  </p:childTnLst>
                                </p:cTn>
                              </p:par>
                            </p:childTnLst>
                          </p:cTn>
                        </p:par>
                      </p:childTnLst>
                    </p:cTn>
                  </p:par>
                  <p:par>
                    <p:cTn id="37" fill="hold" nodeType="clickPar">
                      <p:stCondLst>
                        <p:cond delay="indefinite"/>
                      </p:stCondLst>
                      <p:childTnLst>
                        <p:par>
                          <p:cTn id="38" fill="hold" nodeType="withGroup">
                            <p:stCondLst>
                              <p:cond delay="0"/>
                            </p:stCondLst>
                            <p:childTnLst>
                              <p:par>
                                <p:cTn id="39" presetID="1" presetClass="entr" presetSubtype="0" fill="hold" nodeType="clickEffect">
                                  <p:stCondLst>
                                    <p:cond delay="0"/>
                                  </p:stCondLst>
                                  <p:childTnLst>
                                    <p:set>
                                      <p:cBhvr>
                                        <p:cTn id="40" dur="1" fill="hold">
                                          <p:stCondLst>
                                            <p:cond delay="0"/>
                                          </p:stCondLst>
                                        </p:cTn>
                                        <p:tgtEl>
                                          <p:spTgt spid="6"/>
                                        </p:tgtEl>
                                        <p:attrNameLst>
                                          <p:attrName>style.visibility</p:attrName>
                                        </p:attrNameLst>
                                      </p:cBhvr>
                                      <p:to>
                                        <p:strVal val="visible"/>
                                      </p:to>
                                    </p:set>
                                  </p:childTnLst>
                                </p:cTn>
                              </p:par>
                            </p:childTnLst>
                          </p:cTn>
                        </p:par>
                      </p:childTnLst>
                    </p:cTn>
                  </p:par>
                  <p:par>
                    <p:cTn id="41" fill="hold" nodeType="clickPar">
                      <p:stCondLst>
                        <p:cond delay="indefinite"/>
                      </p:stCondLst>
                      <p:childTnLst>
                        <p:par>
                          <p:cTn id="42" fill="hold" nodeType="withGroup">
                            <p:stCondLst>
                              <p:cond delay="0"/>
                            </p:stCondLst>
                            <p:childTnLst>
                              <p:par>
                                <p:cTn id="43" presetID="1" presetClass="entr" presetSubtype="0" fill="hold" nodeType="clickEffect">
                                  <p:stCondLst>
                                    <p:cond delay="0"/>
                                  </p:stCondLst>
                                  <p:childTnLst>
                                    <p:set>
                                      <p:cBhvr>
                                        <p:cTn id="44" dur="1" fill="hold">
                                          <p:stCondLst>
                                            <p:cond delay="0"/>
                                          </p:stCondLst>
                                        </p:cTn>
                                        <p:tgtEl>
                                          <p:spTgt spid="58"/>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95"/>
                                        </p:tgtEl>
                                        <p:attrNameLst>
                                          <p:attrName>style.visibility</p:attrName>
                                        </p:attrNameLst>
                                      </p:cBhvr>
                                      <p:to>
                                        <p:strVal val="visible"/>
                                      </p:to>
                                    </p:set>
                                  </p:childTnLst>
                                </p:cTn>
                              </p:par>
                            </p:childTnLst>
                          </p:cTn>
                        </p:par>
                      </p:childTnLst>
                    </p:cTn>
                  </p:par>
                  <p:par>
                    <p:cTn id="47" fill="hold" nodeType="clickPar">
                      <p:stCondLst>
                        <p:cond delay="indefinite"/>
                      </p:stCondLst>
                      <p:childTnLst>
                        <p:par>
                          <p:cTn id="48" fill="hold" nodeType="withGroup">
                            <p:stCondLst>
                              <p:cond delay="0"/>
                            </p:stCondLst>
                            <p:childTnLst>
                              <p:par>
                                <p:cTn id="49" presetID="1" presetClass="entr" presetSubtype="0" fill="hold" nodeType="clickEffect">
                                  <p:stCondLst>
                                    <p:cond delay="0"/>
                                  </p:stCondLst>
                                  <p:childTnLst>
                                    <p:set>
                                      <p:cBhvr>
                                        <p:cTn id="50" dur="1" fill="hold">
                                          <p:stCondLst>
                                            <p:cond delay="0"/>
                                          </p:stCondLst>
                                        </p:cTn>
                                        <p:tgtEl>
                                          <p:spTgt spid="24"/>
                                        </p:tgtEl>
                                        <p:attrNameLst>
                                          <p:attrName>style.visibility</p:attrName>
                                        </p:attrNameLst>
                                      </p:cBhvr>
                                      <p:to>
                                        <p:strVal val="visible"/>
                                      </p:to>
                                    </p:set>
                                  </p:childTnLst>
                                  <p:subTnLst>
                                    <p:set>
                                      <p:cBhvr override="childStyle">
                                        <p:cTn dur="1" fill="hold" display="0" masterRel="nextClick" afterEffect="1"/>
                                        <p:tgtEl>
                                          <p:spTgt spid="24"/>
                                        </p:tgtEl>
                                        <p:attrNameLst>
                                          <p:attrName>style.visibility</p:attrName>
                                        </p:attrNameLst>
                                      </p:cBhvr>
                                      <p:to>
                                        <p:strVal val="hidden"/>
                                      </p:to>
                                    </p:set>
                                  </p:subTnLst>
                                </p:cTn>
                              </p:par>
                            </p:childTnLst>
                          </p:cTn>
                        </p:par>
                      </p:childTnLst>
                    </p:cTn>
                  </p:par>
                  <p:par>
                    <p:cTn id="51" fill="hold" nodeType="clickPar">
                      <p:stCondLst>
                        <p:cond delay="indefinite"/>
                      </p:stCondLst>
                      <p:childTnLst>
                        <p:par>
                          <p:cTn id="52" fill="hold" nodeType="withGroup">
                            <p:stCondLst>
                              <p:cond delay="0"/>
                            </p:stCondLst>
                            <p:childTnLst>
                              <p:par>
                                <p:cTn id="53" presetID="1" presetClass="entr" presetSubtype="0" fill="hold" nodeType="clickEffect">
                                  <p:stCondLst>
                                    <p:cond delay="0"/>
                                  </p:stCondLst>
                                  <p:childTnLst>
                                    <p:set>
                                      <p:cBhvr>
                                        <p:cTn id="54" dur="1" fill="hold">
                                          <p:stCondLst>
                                            <p:cond delay="0"/>
                                          </p:stCondLst>
                                        </p:cTn>
                                        <p:tgtEl>
                                          <p:spTgt spid="23"/>
                                        </p:tgtEl>
                                        <p:attrNameLst>
                                          <p:attrName>style.visibility</p:attrName>
                                        </p:attrNameLst>
                                      </p:cBhvr>
                                      <p:to>
                                        <p:strVal val="visible"/>
                                      </p:to>
                                    </p:set>
                                  </p:childTnLst>
                                  <p:subTnLst>
                                    <p:set>
                                      <p:cBhvr override="childStyle">
                                        <p:cTn dur="1" fill="hold" display="0" masterRel="nextClick" afterEffect="1"/>
                                        <p:tgtEl>
                                          <p:spTgt spid="23"/>
                                        </p:tgtEl>
                                        <p:attrNameLst>
                                          <p:attrName>style.visibility</p:attrName>
                                        </p:attrNameLst>
                                      </p:cBhvr>
                                      <p:to>
                                        <p:strVal val="hidden"/>
                                      </p:to>
                                    </p:set>
                                  </p:subTnLst>
                                </p:cTn>
                              </p:par>
                            </p:childTnLst>
                          </p:cTn>
                        </p:par>
                      </p:childTnLst>
                    </p:cTn>
                  </p:par>
                  <p:par>
                    <p:cTn id="55" fill="hold" nodeType="clickPar">
                      <p:stCondLst>
                        <p:cond delay="indefinite"/>
                      </p:stCondLst>
                      <p:childTnLst>
                        <p:par>
                          <p:cTn id="56" fill="hold" nodeType="withGroup">
                            <p:stCondLst>
                              <p:cond delay="0"/>
                            </p:stCondLst>
                            <p:childTnLst>
                              <p:par>
                                <p:cTn id="57" presetID="1" presetClass="entr" presetSubtype="0" fill="hold" nodeType="clickEffect">
                                  <p:stCondLst>
                                    <p:cond delay="0"/>
                                  </p:stCondLst>
                                  <p:childTnLst>
                                    <p:set>
                                      <p:cBhvr>
                                        <p:cTn id="58" dur="1" fill="hold">
                                          <p:stCondLst>
                                            <p:cond delay="0"/>
                                          </p:stCondLst>
                                        </p:cTn>
                                        <p:tgtEl>
                                          <p:spTgt spid="2"/>
                                        </p:tgtEl>
                                        <p:attrNameLst>
                                          <p:attrName>style.visibility</p:attrName>
                                        </p:attrNameLst>
                                      </p:cBhvr>
                                      <p:to>
                                        <p:strVal val="visible"/>
                                      </p:to>
                                    </p:set>
                                  </p:childTnLst>
                                  <p:subTnLst>
                                    <p:set>
                                      <p:cBhvr override="childStyle">
                                        <p:cTn dur="1" fill="hold" display="0" masterRel="nextClick" afterEffect="1"/>
                                        <p:tgtEl>
                                          <p:spTgt spid="2"/>
                                        </p:tgtEl>
                                        <p:attrNameLst>
                                          <p:attrName>style.visibility</p:attrName>
                                        </p:attrNameLst>
                                      </p:cBhvr>
                                      <p:to>
                                        <p:strVal val="hidden"/>
                                      </p:to>
                                    </p:set>
                                  </p:subTnLst>
                                </p:cTn>
                              </p:par>
                            </p:childTnLst>
                          </p:cTn>
                        </p:par>
                      </p:childTnLst>
                    </p:cTn>
                  </p:par>
                  <p:par>
                    <p:cTn id="59" fill="hold" nodeType="clickPar">
                      <p:stCondLst>
                        <p:cond delay="indefinite"/>
                      </p:stCondLst>
                      <p:childTnLst>
                        <p:par>
                          <p:cTn id="60" fill="hold" nodeType="withGroup">
                            <p:stCondLst>
                              <p:cond delay="0"/>
                            </p:stCondLst>
                            <p:childTnLst>
                              <p:par>
                                <p:cTn id="61" presetID="1" presetClass="entr" presetSubtype="0" fill="hold" nodeType="clickEffect">
                                  <p:stCondLst>
                                    <p:cond delay="0"/>
                                  </p:stCondLst>
                                  <p:childTnLst>
                                    <p:set>
                                      <p:cBhvr>
                                        <p:cTn id="62" dur="1" fill="hold">
                                          <p:stCondLst>
                                            <p:cond delay="0"/>
                                          </p:stCondLst>
                                        </p:cTn>
                                        <p:tgtEl>
                                          <p:spTgt spid="98"/>
                                        </p:tgtEl>
                                        <p:attrNameLst>
                                          <p:attrName>style.visibility</p:attrName>
                                        </p:attrNameLst>
                                      </p:cBhvr>
                                      <p:to>
                                        <p:strVal val="visible"/>
                                      </p:to>
                                    </p:set>
                                  </p:childTnLst>
                                </p:cTn>
                              </p:par>
                            </p:childTnLst>
                          </p:cTn>
                        </p:par>
                        <p:par>
                          <p:cTn id="63" fill="hold" nodeType="afterGroup">
                            <p:stCondLst>
                              <p:cond delay="0"/>
                            </p:stCondLst>
                            <p:childTnLst>
                              <p:par>
                                <p:cTn id="64" presetID="1" presetClass="entr" presetSubtype="0" fill="hold" nodeType="afterEffect">
                                  <p:stCondLst>
                                    <p:cond delay="0"/>
                                  </p:stCondLst>
                                  <p:childTnLst>
                                    <p:set>
                                      <p:cBhvr>
                                        <p:cTn id="65" dur="1" fill="hold">
                                          <p:stCondLst>
                                            <p:cond delay="0"/>
                                          </p:stCondLst>
                                        </p:cTn>
                                        <p:tgtEl>
                                          <p:spTgt spid="94"/>
                                        </p:tgtEl>
                                        <p:attrNameLst>
                                          <p:attrName>style.visibility</p:attrName>
                                        </p:attrNameLst>
                                      </p:cBhvr>
                                      <p:to>
                                        <p:strVal val="visible"/>
                                      </p:to>
                                    </p:set>
                                  </p:childTnLst>
                                </p:cTn>
                              </p:par>
                            </p:childTnLst>
                          </p:cTn>
                        </p:par>
                        <p:par>
                          <p:cTn id="66" fill="hold" nodeType="afterGroup">
                            <p:stCondLst>
                              <p:cond delay="0"/>
                            </p:stCondLst>
                            <p:childTnLst>
                              <p:par>
                                <p:cTn id="67" presetID="1" presetClass="entr" presetSubtype="0" fill="hold" nodeType="afterEffect">
                                  <p:stCondLst>
                                    <p:cond delay="0"/>
                                  </p:stCondLst>
                                  <p:childTnLst>
                                    <p:set>
                                      <p:cBhvr>
                                        <p:cTn id="68" dur="1" fill="hold">
                                          <p:stCondLst>
                                            <p:cond delay="0"/>
                                          </p:stCondLst>
                                        </p:cTn>
                                        <p:tgtEl>
                                          <p:spTgt spid="74"/>
                                        </p:tgtEl>
                                        <p:attrNameLst>
                                          <p:attrName>style.visibility</p:attrName>
                                        </p:attrNameLst>
                                      </p:cBhvr>
                                      <p:to>
                                        <p:strVal val="visible"/>
                                      </p:to>
                                    </p:set>
                                  </p:childTnLst>
                                </p:cTn>
                              </p:par>
                            </p:childTnLst>
                          </p:cTn>
                        </p:par>
                        <p:par>
                          <p:cTn id="69" fill="hold" nodeType="afterGroup">
                            <p:stCondLst>
                              <p:cond delay="0"/>
                            </p:stCondLst>
                            <p:childTnLst>
                              <p:par>
                                <p:cTn id="70" presetID="1" presetClass="entr" presetSubtype="0" fill="hold" nodeType="afterEffect">
                                  <p:stCondLst>
                                    <p:cond delay="0"/>
                                  </p:stCondLst>
                                  <p:childTnLst>
                                    <p:set>
                                      <p:cBhvr>
                                        <p:cTn id="71" dur="1" fill="hold">
                                          <p:stCondLst>
                                            <p:cond delay="0"/>
                                          </p:stCondLst>
                                        </p:cTn>
                                        <p:tgtEl>
                                          <p:spTgt spid="20"/>
                                        </p:tgtEl>
                                        <p:attrNameLst>
                                          <p:attrName>style.visibility</p:attrName>
                                        </p:attrNameLst>
                                      </p:cBhvr>
                                      <p:to>
                                        <p:strVal val="visible"/>
                                      </p:to>
                                    </p:set>
                                  </p:childTnLst>
                                </p:cTn>
                              </p:par>
                            </p:childTnLst>
                          </p:cTn>
                        </p:par>
                      </p:childTnLst>
                    </p:cTn>
                  </p:par>
                  <p:par>
                    <p:cTn id="72" fill="hold" nodeType="clickPar">
                      <p:stCondLst>
                        <p:cond delay="indefinite"/>
                      </p:stCondLst>
                      <p:childTnLst>
                        <p:par>
                          <p:cTn id="73" fill="hold" nodeType="withGroup">
                            <p:stCondLst>
                              <p:cond delay="0"/>
                            </p:stCondLst>
                            <p:childTnLst>
                              <p:par>
                                <p:cTn id="74" presetID="1" presetClass="entr" presetSubtype="0" fill="hold" grpId="0" nodeType="clickEffect">
                                  <p:stCondLst>
                                    <p:cond delay="0"/>
                                  </p:stCondLst>
                                  <p:childTnLst>
                                    <p:set>
                                      <p:cBhvr>
                                        <p:cTn id="75" dur="1" fill="hold">
                                          <p:stCondLst>
                                            <p:cond delay="0"/>
                                          </p:stCondLst>
                                        </p:cTn>
                                        <p:tgtEl>
                                          <p:spTgt spid="92"/>
                                        </p:tgtEl>
                                        <p:attrNameLst>
                                          <p:attrName>style.visibility</p:attrName>
                                        </p:attrNameLst>
                                      </p:cBhvr>
                                      <p:to>
                                        <p:strVal val="visible"/>
                                      </p:to>
                                    </p:set>
                                  </p:childTnLst>
                                </p:cTn>
                              </p:par>
                            </p:childTnLst>
                          </p:cTn>
                        </p:par>
                      </p:childTnLst>
                    </p:cTn>
                  </p:par>
                  <p:par>
                    <p:cTn id="76" fill="hold" nodeType="clickPar">
                      <p:stCondLst>
                        <p:cond delay="indefinite"/>
                      </p:stCondLst>
                      <p:childTnLst>
                        <p:par>
                          <p:cTn id="77" fill="hold" nodeType="withGroup">
                            <p:stCondLst>
                              <p:cond delay="0"/>
                            </p:stCondLst>
                            <p:childTnLst>
                              <p:par>
                                <p:cTn id="78" presetID="1" presetClass="entr" presetSubtype="0" fill="hold" grpId="0" nodeType="clickEffect">
                                  <p:stCondLst>
                                    <p:cond delay="0"/>
                                  </p:stCondLst>
                                  <p:childTnLst>
                                    <p:set>
                                      <p:cBhvr>
                                        <p:cTn id="79" dur="1" fill="hold">
                                          <p:stCondLst>
                                            <p:cond delay="0"/>
                                          </p:stCondLst>
                                        </p:cTn>
                                        <p:tgtEl>
                                          <p:spTgt spid="77"/>
                                        </p:tgtEl>
                                        <p:attrNameLst>
                                          <p:attrName>style.visibility</p:attrName>
                                        </p:attrNameLst>
                                      </p:cBhvr>
                                      <p:to>
                                        <p:strVal val="visible"/>
                                      </p:to>
                                    </p:set>
                                  </p:childTnLst>
                                </p:cTn>
                              </p:par>
                            </p:childTnLst>
                          </p:cTn>
                        </p:par>
                      </p:childTnLst>
                    </p:cTn>
                  </p:par>
                  <p:par>
                    <p:cTn id="80" fill="hold" nodeType="clickPar">
                      <p:stCondLst>
                        <p:cond delay="indefinite"/>
                      </p:stCondLst>
                      <p:childTnLst>
                        <p:par>
                          <p:cTn id="81" fill="hold" nodeType="withGroup">
                            <p:stCondLst>
                              <p:cond delay="0"/>
                            </p:stCondLst>
                            <p:childTnLst>
                              <p:par>
                                <p:cTn id="82" presetID="1" presetClass="entr" presetSubtype="0" fill="hold" nodeType="clickEffect">
                                  <p:stCondLst>
                                    <p:cond delay="0"/>
                                  </p:stCondLst>
                                  <p:childTnLst>
                                    <p:set>
                                      <p:cBhvr>
                                        <p:cTn id="83" dur="1" fill="hold">
                                          <p:stCondLst>
                                            <p:cond delay="0"/>
                                          </p:stCondLst>
                                        </p:cTn>
                                        <p:tgtEl>
                                          <p:spTgt spid="22"/>
                                        </p:tgtEl>
                                        <p:attrNameLst>
                                          <p:attrName>style.visibility</p:attrName>
                                        </p:attrNameLst>
                                      </p:cBhvr>
                                      <p:to>
                                        <p:strVal val="visible"/>
                                      </p:to>
                                    </p:set>
                                  </p:childTnLst>
                                </p:cTn>
                              </p:par>
                            </p:childTnLst>
                          </p:cTn>
                        </p:par>
                      </p:childTnLst>
                    </p:cTn>
                  </p:par>
                  <p:par>
                    <p:cTn id="84" fill="hold" nodeType="clickPar">
                      <p:stCondLst>
                        <p:cond delay="indefinite"/>
                      </p:stCondLst>
                      <p:childTnLst>
                        <p:par>
                          <p:cTn id="85" fill="hold" nodeType="withGroup">
                            <p:stCondLst>
                              <p:cond delay="0"/>
                            </p:stCondLst>
                            <p:childTnLst>
                              <p:par>
                                <p:cTn id="86" presetID="1" presetClass="entr" presetSubtype="0" fill="hold" grpId="0" nodeType="clickEffect">
                                  <p:stCondLst>
                                    <p:cond delay="0"/>
                                  </p:stCondLst>
                                  <p:childTnLst>
                                    <p:set>
                                      <p:cBhvr>
                                        <p:cTn id="87" dur="1" fill="hold">
                                          <p:stCondLst>
                                            <p:cond delay="0"/>
                                          </p:stCondLst>
                                        </p:cTn>
                                        <p:tgtEl>
                                          <p:spTgt spid="131"/>
                                        </p:tgtEl>
                                        <p:attrNameLst>
                                          <p:attrName>style.visibility</p:attrName>
                                        </p:attrNameLst>
                                      </p:cBhvr>
                                      <p:to>
                                        <p:strVal val="visible"/>
                                      </p:to>
                                    </p:set>
                                  </p:childTnLst>
                                </p:cTn>
                              </p:par>
                            </p:childTnLst>
                          </p:cTn>
                        </p:par>
                      </p:childTnLst>
                    </p:cTn>
                  </p:par>
                  <p:par>
                    <p:cTn id="88" fill="hold" nodeType="clickPar">
                      <p:stCondLst>
                        <p:cond delay="indefinite"/>
                      </p:stCondLst>
                      <p:childTnLst>
                        <p:par>
                          <p:cTn id="89" fill="hold" nodeType="withGroup">
                            <p:stCondLst>
                              <p:cond delay="0"/>
                            </p:stCondLst>
                            <p:childTnLst>
                              <p:par>
                                <p:cTn id="90" presetID="1" presetClass="entr" presetSubtype="0" fill="hold" grpId="0" nodeType="clickEffect">
                                  <p:stCondLst>
                                    <p:cond delay="0"/>
                                  </p:stCondLst>
                                  <p:childTnLst>
                                    <p:set>
                                      <p:cBhvr>
                                        <p:cTn id="91" dur="1" fill="hold">
                                          <p:stCondLst>
                                            <p:cond delay="0"/>
                                          </p:stCondLst>
                                        </p:cTn>
                                        <p:tgtEl>
                                          <p:spTgt spid="13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animBg="1"/>
      <p:bldP spid="55" grpId="0" animBg="1"/>
      <p:bldP spid="77" grpId="0" animBg="1"/>
      <p:bldP spid="92" grpId="0" animBg="1"/>
      <p:bldP spid="95" grpId="0" animBg="1"/>
      <p:bldP spid="129" grpId="0" animBg="1"/>
      <p:bldP spid="128" grpId="0" animBg="1"/>
      <p:bldP spid="131" grpId="0" animBg="1"/>
      <p:bldP spid="132"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a:bodyPr>
          <a:lstStyle/>
          <a:p>
            <a:pPr eaLnBrk="1" fontAlgn="auto" hangingPunct="1">
              <a:spcAft>
                <a:spcPts val="0"/>
              </a:spcAft>
              <a:defRPr/>
            </a:pPr>
            <a:r>
              <a:rPr lang="en-ZA" sz="4000" dirty="0" smtClean="0">
                <a:ea typeface="+mj-ea"/>
              </a:rPr>
              <a:t>Expenditure on education</a:t>
            </a:r>
            <a:br>
              <a:rPr lang="en-ZA" sz="4000" dirty="0" smtClean="0">
                <a:ea typeface="+mj-ea"/>
              </a:rPr>
            </a:br>
            <a:r>
              <a:rPr lang="en-ZA" sz="2000" dirty="0" smtClean="0">
                <a:ea typeface="+mj-ea"/>
              </a:rPr>
              <a:t>2010/11</a:t>
            </a:r>
            <a:endParaRPr lang="en-ZA" sz="4000" dirty="0">
              <a:ea typeface="+mj-ea"/>
            </a:endParaRPr>
          </a:p>
        </p:txBody>
      </p:sp>
      <p:sp>
        <p:nvSpPr>
          <p:cNvPr id="8195" name="Content Placeholder 2"/>
          <p:cNvSpPr>
            <a:spLocks noGrp="1"/>
          </p:cNvSpPr>
          <p:nvPr>
            <p:ph idx="1"/>
          </p:nvPr>
        </p:nvSpPr>
        <p:spPr>
          <a:xfrm>
            <a:off x="1187450" y="1628775"/>
            <a:ext cx="3097213" cy="720725"/>
          </a:xfrm>
        </p:spPr>
        <p:txBody>
          <a:bodyPr/>
          <a:lstStyle/>
          <a:p>
            <a:pPr algn="ctr" eaLnBrk="1" hangingPunct="1">
              <a:buFont typeface="Arial" charset="0"/>
              <a:buNone/>
            </a:pPr>
            <a:r>
              <a:rPr lang="en-ZA" sz="1800" b="1">
                <a:latin typeface="Calibri" charset="0"/>
              </a:rPr>
              <a:t>Total government expenditure </a:t>
            </a:r>
          </a:p>
          <a:p>
            <a:pPr algn="ctr" eaLnBrk="1" hangingPunct="1">
              <a:buFont typeface="Arial" charset="0"/>
              <a:buNone/>
            </a:pPr>
            <a:r>
              <a:rPr lang="en-ZA" sz="1600">
                <a:latin typeface="Calibri" charset="0"/>
              </a:rPr>
              <a:t>(31% GDP in 2010/11 – R733.5bn)</a:t>
            </a:r>
          </a:p>
        </p:txBody>
      </p:sp>
      <p:graphicFrame>
        <p:nvGraphicFramePr>
          <p:cNvPr id="4" name="Chart 3"/>
          <p:cNvGraphicFramePr/>
          <p:nvPr/>
        </p:nvGraphicFramePr>
        <p:xfrm>
          <a:off x="1079612" y="2420888"/>
          <a:ext cx="6984776" cy="3947318"/>
        </p:xfrm>
        <a:graphic>
          <a:graphicData uri="http://schemas.openxmlformats.org/drawingml/2006/chart">
            <c:chart xmlns:c="http://schemas.openxmlformats.org/drawingml/2006/chart" xmlns:r="http://schemas.openxmlformats.org/officeDocument/2006/relationships" r:id="rId3"/>
          </a:graphicData>
        </a:graphic>
      </p:graphicFrame>
      <p:sp>
        <p:nvSpPr>
          <p:cNvPr id="8197" name="Content Placeholder 2"/>
          <p:cNvSpPr txBox="1">
            <a:spLocks/>
          </p:cNvSpPr>
          <p:nvPr/>
        </p:nvSpPr>
        <p:spPr bwMode="auto">
          <a:xfrm>
            <a:off x="4932363" y="1628775"/>
            <a:ext cx="3384550" cy="720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a:solidFill>
                  <a:schemeClr val="tx1"/>
                </a:solidFill>
                <a:latin typeface="Calibri" charset="0"/>
                <a:ea typeface="ＭＳ Ｐゴシック" charset="0"/>
                <a:cs typeface="Arial" charset="0"/>
              </a:defRPr>
            </a:lvl1pPr>
            <a:lvl2pPr marL="742950" indent="-285750" eaLnBrk="0" hangingPunct="0">
              <a:defRPr>
                <a:solidFill>
                  <a:schemeClr val="tx1"/>
                </a:solidFill>
                <a:latin typeface="Calibri" charset="0"/>
                <a:ea typeface="Arial" charset="0"/>
                <a:cs typeface="Arial" charset="0"/>
              </a:defRPr>
            </a:lvl2pPr>
            <a:lvl3pPr marL="1143000" indent="-228600" eaLnBrk="0" hangingPunct="0">
              <a:defRPr>
                <a:solidFill>
                  <a:schemeClr val="tx1"/>
                </a:solidFill>
                <a:latin typeface="Calibri" charset="0"/>
                <a:ea typeface="Arial" charset="0"/>
                <a:cs typeface="Arial" charset="0"/>
              </a:defRPr>
            </a:lvl3pPr>
            <a:lvl4pPr marL="1600200" indent="-228600" eaLnBrk="0" hangingPunct="0">
              <a:defRPr>
                <a:solidFill>
                  <a:schemeClr val="tx1"/>
                </a:solidFill>
                <a:latin typeface="Calibri" charset="0"/>
                <a:ea typeface="Arial" charset="0"/>
                <a:cs typeface="Arial" charset="0"/>
              </a:defRPr>
            </a:lvl4pPr>
            <a:lvl5pPr marL="2057400" indent="-228600" eaLnBrk="0" hangingPunct="0">
              <a:defRPr>
                <a:solidFill>
                  <a:schemeClr val="tx1"/>
                </a:solidFill>
                <a:latin typeface="Calibri" charset="0"/>
                <a:ea typeface="Arial" charset="0"/>
                <a:cs typeface="Arial" charset="0"/>
              </a:defRPr>
            </a:lvl5pPr>
            <a:lvl6pPr marL="2514600" indent="-228600" eaLnBrk="0" fontAlgn="base" hangingPunct="0">
              <a:spcBef>
                <a:spcPct val="0"/>
              </a:spcBef>
              <a:spcAft>
                <a:spcPct val="0"/>
              </a:spcAft>
              <a:defRPr>
                <a:solidFill>
                  <a:schemeClr val="tx1"/>
                </a:solidFill>
                <a:latin typeface="Calibri" charset="0"/>
                <a:ea typeface="Arial" charset="0"/>
                <a:cs typeface="Arial" charset="0"/>
              </a:defRPr>
            </a:lvl6pPr>
            <a:lvl7pPr marL="2971800" indent="-228600" eaLnBrk="0" fontAlgn="base" hangingPunct="0">
              <a:spcBef>
                <a:spcPct val="0"/>
              </a:spcBef>
              <a:spcAft>
                <a:spcPct val="0"/>
              </a:spcAft>
              <a:defRPr>
                <a:solidFill>
                  <a:schemeClr val="tx1"/>
                </a:solidFill>
                <a:latin typeface="Calibri" charset="0"/>
                <a:ea typeface="Arial" charset="0"/>
                <a:cs typeface="Arial" charset="0"/>
              </a:defRPr>
            </a:lvl7pPr>
            <a:lvl8pPr marL="3429000" indent="-228600" eaLnBrk="0" fontAlgn="base" hangingPunct="0">
              <a:spcBef>
                <a:spcPct val="0"/>
              </a:spcBef>
              <a:spcAft>
                <a:spcPct val="0"/>
              </a:spcAft>
              <a:defRPr>
                <a:solidFill>
                  <a:schemeClr val="tx1"/>
                </a:solidFill>
                <a:latin typeface="Calibri" charset="0"/>
                <a:ea typeface="Arial" charset="0"/>
                <a:cs typeface="Arial" charset="0"/>
              </a:defRPr>
            </a:lvl8pPr>
            <a:lvl9pPr marL="3886200" indent="-228600" eaLnBrk="0" fontAlgn="base" hangingPunct="0">
              <a:spcBef>
                <a:spcPct val="0"/>
              </a:spcBef>
              <a:spcAft>
                <a:spcPct val="0"/>
              </a:spcAft>
              <a:defRPr>
                <a:solidFill>
                  <a:schemeClr val="tx1"/>
                </a:solidFill>
                <a:latin typeface="Calibri" charset="0"/>
                <a:ea typeface="Arial" charset="0"/>
                <a:cs typeface="Arial" charset="0"/>
              </a:defRPr>
            </a:lvl9pPr>
          </a:lstStyle>
          <a:p>
            <a:pPr algn="ctr" eaLnBrk="1" hangingPunct="1">
              <a:spcBef>
                <a:spcPct val="20000"/>
              </a:spcBef>
              <a:buFont typeface="Arial" charset="0"/>
              <a:buNone/>
            </a:pPr>
            <a:r>
              <a:rPr lang="en-ZA" b="1"/>
              <a:t>Government exp on education</a:t>
            </a:r>
          </a:p>
          <a:p>
            <a:pPr algn="ctr" eaLnBrk="1" hangingPunct="1">
              <a:spcBef>
                <a:spcPct val="20000"/>
              </a:spcBef>
              <a:buFont typeface="Arial" charset="0"/>
              <a:buNone/>
            </a:pPr>
            <a:r>
              <a:rPr lang="en-ZA" sz="1600"/>
              <a:t>(19.5% of Gov exp:  R143.1bn)</a:t>
            </a:r>
          </a:p>
        </p:txBody>
      </p:sp>
      <p:sp>
        <p:nvSpPr>
          <p:cNvPr id="8198" name="TextBox 1"/>
          <p:cNvSpPr txBox="1">
            <a:spLocks noChangeArrowheads="1"/>
          </p:cNvSpPr>
          <p:nvPr/>
        </p:nvSpPr>
        <p:spPr bwMode="auto">
          <a:xfrm>
            <a:off x="5219700" y="3384550"/>
            <a:ext cx="504825" cy="231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alibri" charset="0"/>
                <a:ea typeface="ＭＳ Ｐゴシック" charset="0"/>
                <a:cs typeface="Arial" charset="0"/>
              </a:defRPr>
            </a:lvl1pPr>
            <a:lvl2pPr marL="742950" indent="-285750" eaLnBrk="0" hangingPunct="0">
              <a:defRPr>
                <a:solidFill>
                  <a:schemeClr val="tx1"/>
                </a:solidFill>
                <a:latin typeface="Calibri" charset="0"/>
                <a:ea typeface="Arial" charset="0"/>
                <a:cs typeface="Arial" charset="0"/>
              </a:defRPr>
            </a:lvl2pPr>
            <a:lvl3pPr marL="1143000" indent="-228600" eaLnBrk="0" hangingPunct="0">
              <a:defRPr>
                <a:solidFill>
                  <a:schemeClr val="tx1"/>
                </a:solidFill>
                <a:latin typeface="Calibri" charset="0"/>
                <a:ea typeface="Arial" charset="0"/>
                <a:cs typeface="Arial" charset="0"/>
              </a:defRPr>
            </a:lvl3pPr>
            <a:lvl4pPr marL="1600200" indent="-228600" eaLnBrk="0" hangingPunct="0">
              <a:defRPr>
                <a:solidFill>
                  <a:schemeClr val="tx1"/>
                </a:solidFill>
                <a:latin typeface="Calibri" charset="0"/>
                <a:ea typeface="Arial" charset="0"/>
                <a:cs typeface="Arial" charset="0"/>
              </a:defRPr>
            </a:lvl4pPr>
            <a:lvl5pPr marL="2057400" indent="-228600" eaLnBrk="0" hangingPunct="0">
              <a:defRPr>
                <a:solidFill>
                  <a:schemeClr val="tx1"/>
                </a:solidFill>
                <a:latin typeface="Calibri" charset="0"/>
                <a:ea typeface="Arial" charset="0"/>
                <a:cs typeface="Arial" charset="0"/>
              </a:defRPr>
            </a:lvl5pPr>
            <a:lvl6pPr marL="2514600" indent="-228600" eaLnBrk="0" fontAlgn="base" hangingPunct="0">
              <a:spcBef>
                <a:spcPct val="0"/>
              </a:spcBef>
              <a:spcAft>
                <a:spcPct val="0"/>
              </a:spcAft>
              <a:defRPr>
                <a:solidFill>
                  <a:schemeClr val="tx1"/>
                </a:solidFill>
                <a:latin typeface="Calibri" charset="0"/>
                <a:ea typeface="Arial" charset="0"/>
                <a:cs typeface="Arial" charset="0"/>
              </a:defRPr>
            </a:lvl6pPr>
            <a:lvl7pPr marL="2971800" indent="-228600" eaLnBrk="0" fontAlgn="base" hangingPunct="0">
              <a:spcBef>
                <a:spcPct val="0"/>
              </a:spcBef>
              <a:spcAft>
                <a:spcPct val="0"/>
              </a:spcAft>
              <a:defRPr>
                <a:solidFill>
                  <a:schemeClr val="tx1"/>
                </a:solidFill>
                <a:latin typeface="Calibri" charset="0"/>
                <a:ea typeface="Arial" charset="0"/>
                <a:cs typeface="Arial" charset="0"/>
              </a:defRPr>
            </a:lvl7pPr>
            <a:lvl8pPr marL="3429000" indent="-228600" eaLnBrk="0" fontAlgn="base" hangingPunct="0">
              <a:spcBef>
                <a:spcPct val="0"/>
              </a:spcBef>
              <a:spcAft>
                <a:spcPct val="0"/>
              </a:spcAft>
              <a:defRPr>
                <a:solidFill>
                  <a:schemeClr val="tx1"/>
                </a:solidFill>
                <a:latin typeface="Calibri" charset="0"/>
                <a:ea typeface="Arial" charset="0"/>
                <a:cs typeface="Arial" charset="0"/>
              </a:defRPr>
            </a:lvl8pPr>
            <a:lvl9pPr marL="3886200" indent="-228600" eaLnBrk="0" fontAlgn="base" hangingPunct="0">
              <a:spcBef>
                <a:spcPct val="0"/>
              </a:spcBef>
              <a:spcAft>
                <a:spcPct val="0"/>
              </a:spcAft>
              <a:defRPr>
                <a:solidFill>
                  <a:schemeClr val="tx1"/>
                </a:solidFill>
                <a:latin typeface="Calibri" charset="0"/>
                <a:ea typeface="Arial" charset="0"/>
                <a:cs typeface="Arial" charset="0"/>
              </a:defRPr>
            </a:lvl9pPr>
          </a:lstStyle>
          <a:p>
            <a:pPr algn="ctr" eaLnBrk="1" hangingPunct="1"/>
            <a:r>
              <a:rPr lang="en-ZA" sz="1100"/>
              <a:t>17%</a:t>
            </a:r>
          </a:p>
        </p:txBody>
      </p:sp>
      <p:sp>
        <p:nvSpPr>
          <p:cNvPr id="8199" name="TextBox 1"/>
          <p:cNvSpPr txBox="1">
            <a:spLocks noChangeArrowheads="1"/>
          </p:cNvSpPr>
          <p:nvPr/>
        </p:nvSpPr>
        <p:spPr bwMode="auto">
          <a:xfrm>
            <a:off x="5237163" y="3613150"/>
            <a:ext cx="504825" cy="360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alibri" charset="0"/>
                <a:ea typeface="ＭＳ Ｐゴシック" charset="0"/>
                <a:cs typeface="Arial" charset="0"/>
              </a:defRPr>
            </a:lvl1pPr>
            <a:lvl2pPr marL="742950" indent="-285750" eaLnBrk="0" hangingPunct="0">
              <a:defRPr>
                <a:solidFill>
                  <a:schemeClr val="tx1"/>
                </a:solidFill>
                <a:latin typeface="Calibri" charset="0"/>
                <a:ea typeface="Arial" charset="0"/>
                <a:cs typeface="Arial" charset="0"/>
              </a:defRPr>
            </a:lvl2pPr>
            <a:lvl3pPr marL="1143000" indent="-228600" eaLnBrk="0" hangingPunct="0">
              <a:defRPr>
                <a:solidFill>
                  <a:schemeClr val="tx1"/>
                </a:solidFill>
                <a:latin typeface="Calibri" charset="0"/>
                <a:ea typeface="Arial" charset="0"/>
                <a:cs typeface="Arial" charset="0"/>
              </a:defRPr>
            </a:lvl3pPr>
            <a:lvl4pPr marL="1600200" indent="-228600" eaLnBrk="0" hangingPunct="0">
              <a:defRPr>
                <a:solidFill>
                  <a:schemeClr val="tx1"/>
                </a:solidFill>
                <a:latin typeface="Calibri" charset="0"/>
                <a:ea typeface="Arial" charset="0"/>
                <a:cs typeface="Arial" charset="0"/>
              </a:defRPr>
            </a:lvl4pPr>
            <a:lvl5pPr marL="2057400" indent="-228600" eaLnBrk="0" hangingPunct="0">
              <a:defRPr>
                <a:solidFill>
                  <a:schemeClr val="tx1"/>
                </a:solidFill>
                <a:latin typeface="Calibri" charset="0"/>
                <a:ea typeface="Arial" charset="0"/>
                <a:cs typeface="Arial" charset="0"/>
              </a:defRPr>
            </a:lvl5pPr>
            <a:lvl6pPr marL="2514600" indent="-228600" eaLnBrk="0" fontAlgn="base" hangingPunct="0">
              <a:spcBef>
                <a:spcPct val="0"/>
              </a:spcBef>
              <a:spcAft>
                <a:spcPct val="0"/>
              </a:spcAft>
              <a:defRPr>
                <a:solidFill>
                  <a:schemeClr val="tx1"/>
                </a:solidFill>
                <a:latin typeface="Calibri" charset="0"/>
                <a:ea typeface="Arial" charset="0"/>
                <a:cs typeface="Arial" charset="0"/>
              </a:defRPr>
            </a:lvl6pPr>
            <a:lvl7pPr marL="2971800" indent="-228600" eaLnBrk="0" fontAlgn="base" hangingPunct="0">
              <a:spcBef>
                <a:spcPct val="0"/>
              </a:spcBef>
              <a:spcAft>
                <a:spcPct val="0"/>
              </a:spcAft>
              <a:defRPr>
                <a:solidFill>
                  <a:schemeClr val="tx1"/>
                </a:solidFill>
                <a:latin typeface="Calibri" charset="0"/>
                <a:ea typeface="Arial" charset="0"/>
                <a:cs typeface="Arial" charset="0"/>
              </a:defRPr>
            </a:lvl7pPr>
            <a:lvl8pPr marL="3429000" indent="-228600" eaLnBrk="0" fontAlgn="base" hangingPunct="0">
              <a:spcBef>
                <a:spcPct val="0"/>
              </a:spcBef>
              <a:spcAft>
                <a:spcPct val="0"/>
              </a:spcAft>
              <a:defRPr>
                <a:solidFill>
                  <a:schemeClr val="tx1"/>
                </a:solidFill>
                <a:latin typeface="Calibri" charset="0"/>
                <a:ea typeface="Arial" charset="0"/>
                <a:cs typeface="Arial" charset="0"/>
              </a:defRPr>
            </a:lvl8pPr>
            <a:lvl9pPr marL="3886200" indent="-228600" eaLnBrk="0" fontAlgn="base" hangingPunct="0">
              <a:spcBef>
                <a:spcPct val="0"/>
              </a:spcBef>
              <a:spcAft>
                <a:spcPct val="0"/>
              </a:spcAft>
              <a:defRPr>
                <a:solidFill>
                  <a:schemeClr val="tx1"/>
                </a:solidFill>
                <a:latin typeface="Calibri" charset="0"/>
                <a:ea typeface="Arial" charset="0"/>
                <a:cs typeface="Arial" charset="0"/>
              </a:defRPr>
            </a:lvl9pPr>
          </a:lstStyle>
          <a:p>
            <a:pPr algn="ctr" eaLnBrk="1" hangingPunct="1"/>
            <a:r>
              <a:rPr lang="en-ZA" sz="1100"/>
              <a:t>5%</a:t>
            </a:r>
          </a:p>
        </p:txBody>
      </p:sp>
      <p:sp>
        <p:nvSpPr>
          <p:cNvPr id="9" name="Slide Number Placeholder 8"/>
          <p:cNvSpPr>
            <a:spLocks noGrp="1"/>
          </p:cNvSpPr>
          <p:nvPr>
            <p:ph type="sldNum" sz="quarter" idx="12"/>
          </p:nvPr>
        </p:nvSpPr>
        <p:spPr/>
        <p:txBody>
          <a:bodyPr/>
          <a:lstStyle>
            <a:lvl1pPr eaLnBrk="0" hangingPunct="0">
              <a:defRPr>
                <a:solidFill>
                  <a:schemeClr val="tx1"/>
                </a:solidFill>
                <a:latin typeface="Calibri" charset="0"/>
                <a:ea typeface="ＭＳ Ｐゴシック" charset="0"/>
                <a:cs typeface="Arial" charset="0"/>
              </a:defRPr>
            </a:lvl1pPr>
            <a:lvl2pPr marL="742950" indent="-285750" eaLnBrk="0" hangingPunct="0">
              <a:defRPr>
                <a:solidFill>
                  <a:schemeClr val="tx1"/>
                </a:solidFill>
                <a:latin typeface="Calibri" charset="0"/>
                <a:ea typeface="Arial" charset="0"/>
                <a:cs typeface="Arial" charset="0"/>
              </a:defRPr>
            </a:lvl2pPr>
            <a:lvl3pPr marL="1143000" indent="-228600" eaLnBrk="0" hangingPunct="0">
              <a:defRPr>
                <a:solidFill>
                  <a:schemeClr val="tx1"/>
                </a:solidFill>
                <a:latin typeface="Calibri" charset="0"/>
                <a:ea typeface="Arial" charset="0"/>
                <a:cs typeface="Arial" charset="0"/>
              </a:defRPr>
            </a:lvl3pPr>
            <a:lvl4pPr marL="1600200" indent="-228600" eaLnBrk="0" hangingPunct="0">
              <a:defRPr>
                <a:solidFill>
                  <a:schemeClr val="tx1"/>
                </a:solidFill>
                <a:latin typeface="Calibri" charset="0"/>
                <a:ea typeface="Arial" charset="0"/>
                <a:cs typeface="Arial" charset="0"/>
              </a:defRPr>
            </a:lvl4pPr>
            <a:lvl5pPr marL="2057400" indent="-228600" eaLnBrk="0" hangingPunct="0">
              <a:defRPr>
                <a:solidFill>
                  <a:schemeClr val="tx1"/>
                </a:solidFill>
                <a:latin typeface="Calibri" charset="0"/>
                <a:ea typeface="Arial" charset="0"/>
                <a:cs typeface="Arial" charset="0"/>
              </a:defRPr>
            </a:lvl5pPr>
            <a:lvl6pPr marL="2514600" indent="-228600" eaLnBrk="0" fontAlgn="base" hangingPunct="0">
              <a:spcBef>
                <a:spcPct val="0"/>
              </a:spcBef>
              <a:spcAft>
                <a:spcPct val="0"/>
              </a:spcAft>
              <a:defRPr>
                <a:solidFill>
                  <a:schemeClr val="tx1"/>
                </a:solidFill>
                <a:latin typeface="Calibri" charset="0"/>
                <a:ea typeface="Arial" charset="0"/>
                <a:cs typeface="Arial" charset="0"/>
              </a:defRPr>
            </a:lvl6pPr>
            <a:lvl7pPr marL="2971800" indent="-228600" eaLnBrk="0" fontAlgn="base" hangingPunct="0">
              <a:spcBef>
                <a:spcPct val="0"/>
              </a:spcBef>
              <a:spcAft>
                <a:spcPct val="0"/>
              </a:spcAft>
              <a:defRPr>
                <a:solidFill>
                  <a:schemeClr val="tx1"/>
                </a:solidFill>
                <a:latin typeface="Calibri" charset="0"/>
                <a:ea typeface="Arial" charset="0"/>
                <a:cs typeface="Arial" charset="0"/>
              </a:defRPr>
            </a:lvl7pPr>
            <a:lvl8pPr marL="3429000" indent="-228600" eaLnBrk="0" fontAlgn="base" hangingPunct="0">
              <a:spcBef>
                <a:spcPct val="0"/>
              </a:spcBef>
              <a:spcAft>
                <a:spcPct val="0"/>
              </a:spcAft>
              <a:defRPr>
                <a:solidFill>
                  <a:schemeClr val="tx1"/>
                </a:solidFill>
                <a:latin typeface="Calibri" charset="0"/>
                <a:ea typeface="Arial" charset="0"/>
                <a:cs typeface="Arial" charset="0"/>
              </a:defRPr>
            </a:lvl8pPr>
            <a:lvl9pPr marL="3886200" indent="-228600" eaLnBrk="0" fontAlgn="base" hangingPunct="0">
              <a:spcBef>
                <a:spcPct val="0"/>
              </a:spcBef>
              <a:spcAft>
                <a:spcPct val="0"/>
              </a:spcAft>
              <a:defRPr>
                <a:solidFill>
                  <a:schemeClr val="tx1"/>
                </a:solidFill>
                <a:latin typeface="Calibri" charset="0"/>
                <a:ea typeface="Arial" charset="0"/>
                <a:cs typeface="Arial" charset="0"/>
              </a:defRPr>
            </a:lvl9pPr>
          </a:lstStyle>
          <a:p>
            <a:pPr eaLnBrk="1" hangingPunct="1"/>
            <a:fld id="{86CA1B9E-639C-BD4D-B572-1A1F13C3BE38}" type="slidenum">
              <a:rPr lang="en-ZA">
                <a:solidFill>
                  <a:srgbClr val="898989"/>
                </a:solidFill>
              </a:rPr>
              <a:pPr eaLnBrk="1" hangingPunct="1"/>
              <a:t>5</a:t>
            </a:fld>
            <a:endParaRPr lang="en-ZA">
              <a:solidFill>
                <a:srgbClr val="898989"/>
              </a:solidFill>
            </a:endParaRPr>
          </a:p>
        </p:txBody>
      </p:sp>
    </p:spTree>
    <p:extLst>
      <p:ext uri="{BB962C8B-B14F-4D97-AF65-F5344CB8AC3E}">
        <p14:creationId xmlns:p14="http://schemas.microsoft.com/office/powerpoint/2010/main" val="158595187"/>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Motivation for increasing resources</a:t>
            </a:r>
            <a:endParaRPr lang="en-US" dirty="0"/>
          </a:p>
        </p:txBody>
      </p:sp>
      <p:sp>
        <p:nvSpPr>
          <p:cNvPr id="3" name="Content Placeholder 2"/>
          <p:cNvSpPr>
            <a:spLocks noGrp="1"/>
          </p:cNvSpPr>
          <p:nvPr>
            <p:ph idx="1"/>
          </p:nvPr>
        </p:nvSpPr>
        <p:spPr/>
        <p:txBody>
          <a:bodyPr>
            <a:normAutofit fontScale="62500" lnSpcReduction="20000"/>
          </a:bodyPr>
          <a:lstStyle/>
          <a:p>
            <a:pPr marL="514350" indent="-514350">
              <a:buFont typeface="+mj-lt"/>
              <a:buAutoNum type="arabicPeriod"/>
            </a:pPr>
            <a:r>
              <a:rPr lang="en-US" b="1" dirty="0" smtClean="0"/>
              <a:t>Basic dignity rationale </a:t>
            </a:r>
            <a:r>
              <a:rPr lang="en-US" dirty="0" smtClean="0"/>
              <a:t>(</a:t>
            </a:r>
            <a:r>
              <a:rPr lang="en-US" b="1" dirty="0" smtClean="0">
                <a:solidFill>
                  <a:srgbClr val="92D050"/>
                </a:solidFill>
              </a:rPr>
              <a:t>ethics / human rights</a:t>
            </a:r>
            <a:r>
              <a:rPr lang="en-US" dirty="0" smtClean="0"/>
              <a:t>)</a:t>
            </a:r>
            <a:endParaRPr lang="en-US" b="1" dirty="0" smtClean="0"/>
          </a:p>
          <a:p>
            <a:pPr lvl="1"/>
            <a:r>
              <a:rPr lang="en-US" dirty="0" smtClean="0"/>
              <a:t>Water, sanitation, electricity, brick buildings</a:t>
            </a:r>
          </a:p>
          <a:p>
            <a:pPr marL="457200" lvl="1" indent="0">
              <a:buNone/>
            </a:pPr>
            <a:r>
              <a:rPr lang="en-US" dirty="0" smtClean="0"/>
              <a:t>(Minimum Norms and </a:t>
            </a:r>
            <a:r>
              <a:rPr lang="en-US" dirty="0" smtClean="0"/>
              <a:t>Standards now published)</a:t>
            </a:r>
          </a:p>
          <a:p>
            <a:pPr lvl="2"/>
            <a:r>
              <a:rPr lang="en-US" dirty="0" smtClean="0"/>
              <a:t>Power, water and sanitation within 3 years</a:t>
            </a:r>
          </a:p>
          <a:p>
            <a:pPr lvl="2"/>
            <a:r>
              <a:rPr lang="en-US" dirty="0" smtClean="0"/>
              <a:t>Classrooms, e-connectivity and fencing within 7 years </a:t>
            </a:r>
          </a:p>
          <a:p>
            <a:pPr lvl="2"/>
            <a:r>
              <a:rPr lang="en-US" dirty="0" smtClean="0"/>
              <a:t>Libraries and laboratories within 10 years</a:t>
            </a:r>
            <a:endParaRPr lang="en-US" dirty="0" smtClean="0"/>
          </a:p>
          <a:p>
            <a:pPr lvl="1"/>
            <a:endParaRPr lang="en-US" dirty="0"/>
          </a:p>
          <a:p>
            <a:pPr marL="514350" indent="-514350">
              <a:buFont typeface="+mj-lt"/>
              <a:buAutoNum type="arabicPeriod"/>
            </a:pPr>
            <a:r>
              <a:rPr lang="en-US" b="1" dirty="0" smtClean="0"/>
              <a:t>Improving learning outcomes rationale </a:t>
            </a:r>
            <a:r>
              <a:rPr lang="en-US" dirty="0" smtClean="0"/>
              <a:t>(</a:t>
            </a:r>
            <a:r>
              <a:rPr lang="en-US" b="1" dirty="0" smtClean="0">
                <a:solidFill>
                  <a:srgbClr val="92D050"/>
                </a:solidFill>
              </a:rPr>
              <a:t>achievement</a:t>
            </a:r>
            <a:r>
              <a:rPr lang="en-US" dirty="0" smtClean="0"/>
              <a:t>)</a:t>
            </a:r>
            <a:endParaRPr lang="en-US" b="1" dirty="0" smtClean="0"/>
          </a:p>
          <a:p>
            <a:pPr lvl="1"/>
            <a:r>
              <a:rPr lang="en-US" dirty="0" smtClean="0"/>
              <a:t>Existing research in SA shows exceedingly weak link between increased expenditures and improved outcomes</a:t>
            </a:r>
          </a:p>
          <a:p>
            <a:pPr lvl="1"/>
            <a:r>
              <a:rPr lang="en-US" dirty="0" smtClean="0"/>
              <a:t>Allocation of new resources rarely based on evidence (‘I had a dream’ approach to policymaking)</a:t>
            </a:r>
          </a:p>
          <a:p>
            <a:pPr lvl="1"/>
            <a:r>
              <a:rPr lang="en-US" dirty="0" smtClean="0"/>
              <a:t>LTSM / workbooks</a:t>
            </a:r>
          </a:p>
          <a:p>
            <a:pPr lvl="1"/>
            <a:r>
              <a:rPr lang="en-US" dirty="0" smtClean="0"/>
              <a:t>Grade R</a:t>
            </a:r>
          </a:p>
          <a:p>
            <a:pPr lvl="1"/>
            <a:r>
              <a:rPr lang="en-US" dirty="0" smtClean="0"/>
              <a:t>Libraries and laboratories? (difficult to motivate)</a:t>
            </a:r>
          </a:p>
          <a:p>
            <a:pPr lvl="1"/>
            <a:r>
              <a:rPr lang="en-US" dirty="0" smtClean="0"/>
              <a:t>Nutrition programs </a:t>
            </a:r>
            <a:endParaRPr lang="en-US"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6</a:t>
            </a:fld>
            <a:endParaRPr lang="en-ZA"/>
          </a:p>
        </p:txBody>
      </p:sp>
    </p:spTree>
    <p:extLst>
      <p:ext uri="{BB962C8B-B14F-4D97-AF65-F5344CB8AC3E}">
        <p14:creationId xmlns:p14="http://schemas.microsoft.com/office/powerpoint/2010/main" val="3025914116"/>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Pro-poor allocation of resources?</a:t>
            </a:r>
            <a:endParaRPr lang="en-US"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7</a:t>
            </a:fld>
            <a:endParaRPr lang="en-ZA"/>
          </a:p>
        </p:txBody>
      </p:sp>
      <p:pic>
        <p:nvPicPr>
          <p:cNvPr id="5" name="Picture 4" descr="equality and justice - ala Fiske and Ladd.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92080" y="2295637"/>
            <a:ext cx="3522236" cy="2967646"/>
          </a:xfrm>
          <a:prstGeom prst="rect">
            <a:avLst/>
          </a:prstGeom>
        </p:spPr>
      </p:pic>
      <p:sp>
        <p:nvSpPr>
          <p:cNvPr id="6" name="Rectangle 5"/>
          <p:cNvSpPr/>
          <p:nvPr/>
        </p:nvSpPr>
        <p:spPr>
          <a:xfrm>
            <a:off x="323528" y="2132856"/>
            <a:ext cx="4536504" cy="4524316"/>
          </a:xfrm>
          <a:prstGeom prst="rect">
            <a:avLst/>
          </a:prstGeom>
          <a:solidFill>
            <a:schemeClr val="bg1">
              <a:lumMod val="95000"/>
            </a:schemeClr>
          </a:solidFill>
        </p:spPr>
        <p:txBody>
          <a:bodyPr wrap="square">
            <a:spAutoFit/>
          </a:bodyPr>
          <a:lstStyle/>
          <a:p>
            <a:pPr marL="285750" indent="-285750" algn="just">
              <a:buFont typeface="Arial"/>
              <a:buChar char="•"/>
            </a:pPr>
            <a:r>
              <a:rPr lang="en-ZA" sz="1600" dirty="0" smtClean="0"/>
              <a:t>Are there real/significant differences in household SES and school resources between Q1, Q2 and Q3?</a:t>
            </a:r>
          </a:p>
          <a:p>
            <a:pPr marL="742950" lvl="1" indent="-285750" algn="just">
              <a:buFont typeface="Arial"/>
              <a:buChar char="•"/>
            </a:pPr>
            <a:r>
              <a:rPr lang="en-ZA" sz="1600" dirty="0" smtClean="0"/>
              <a:t>Rethinking how we measure quintiles</a:t>
            </a:r>
          </a:p>
          <a:p>
            <a:pPr marL="285750" indent="-285750" algn="just">
              <a:buFont typeface="Arial"/>
              <a:buChar char="•"/>
            </a:pPr>
            <a:endParaRPr lang="en-ZA" sz="1600" dirty="0"/>
          </a:p>
          <a:p>
            <a:pPr marL="285750" indent="-285750" algn="just">
              <a:buFont typeface="Arial"/>
              <a:buChar char="•"/>
            </a:pPr>
            <a:r>
              <a:rPr lang="en-ZA" sz="1600" dirty="0" smtClean="0"/>
              <a:t>Is the allocation of </a:t>
            </a:r>
            <a:r>
              <a:rPr lang="en-ZA" sz="1600" b="1" u="sng" dirty="0" smtClean="0"/>
              <a:t>financial</a:t>
            </a:r>
            <a:r>
              <a:rPr lang="en-ZA" sz="1600" dirty="0" smtClean="0"/>
              <a:t> resources pro-poor?</a:t>
            </a:r>
          </a:p>
          <a:p>
            <a:pPr marL="742950" lvl="1" indent="-285750" algn="just">
              <a:buFont typeface="Arial"/>
              <a:buChar char="•"/>
            </a:pPr>
            <a:r>
              <a:rPr lang="en-ZA" sz="1600" i="1" dirty="0" smtClean="0"/>
              <a:t>Allocated</a:t>
            </a:r>
            <a:r>
              <a:rPr lang="en-ZA" sz="1600" dirty="0" smtClean="0"/>
              <a:t> resources vs </a:t>
            </a:r>
            <a:r>
              <a:rPr lang="en-ZA" sz="1600" i="1" dirty="0" smtClean="0"/>
              <a:t>realized</a:t>
            </a:r>
            <a:r>
              <a:rPr lang="en-ZA" sz="1600" dirty="0" smtClean="0"/>
              <a:t> resources (differential efficiency) (Taylor 2011)</a:t>
            </a:r>
          </a:p>
          <a:p>
            <a:pPr marL="742950" lvl="1" indent="-285750" algn="just">
              <a:buFont typeface="Arial"/>
              <a:buChar char="•"/>
            </a:pPr>
            <a:r>
              <a:rPr lang="en-ZA" sz="1600" dirty="0" smtClean="0"/>
              <a:t>Pre and post parental ‘top-ups’/fees?</a:t>
            </a:r>
          </a:p>
          <a:p>
            <a:pPr marL="285750" indent="-285750" algn="just">
              <a:buFont typeface="Arial"/>
              <a:buChar char="•"/>
            </a:pPr>
            <a:endParaRPr lang="en-ZA" sz="1600" dirty="0"/>
          </a:p>
          <a:p>
            <a:pPr marL="285750" indent="-285750" algn="just">
              <a:buFont typeface="Arial"/>
              <a:buChar char="•"/>
            </a:pPr>
            <a:r>
              <a:rPr lang="en-ZA" sz="1600" dirty="0" smtClean="0"/>
              <a:t>Is the allocation of </a:t>
            </a:r>
            <a:r>
              <a:rPr lang="en-ZA" sz="1600" b="1" u="sng" dirty="0" smtClean="0"/>
              <a:t>human</a:t>
            </a:r>
            <a:r>
              <a:rPr lang="en-ZA" sz="1600" dirty="0" smtClean="0"/>
              <a:t> resources pro-poor?</a:t>
            </a:r>
          </a:p>
          <a:p>
            <a:pPr marL="742950" lvl="1" indent="-285750" algn="just">
              <a:buFont typeface="Arial"/>
              <a:buChar char="•"/>
            </a:pPr>
            <a:r>
              <a:rPr lang="en-ZA" sz="1600" dirty="0" smtClean="0"/>
              <a:t>How do we incentivize the best teachers to teach in the poorest schools</a:t>
            </a:r>
            <a:r>
              <a:rPr lang="en-ZA" sz="1600" dirty="0" smtClean="0"/>
              <a:t>?</a:t>
            </a:r>
          </a:p>
          <a:p>
            <a:pPr marL="742950" lvl="1" indent="-285750" algn="just">
              <a:buFont typeface="Arial"/>
              <a:buChar char="•"/>
            </a:pPr>
            <a:r>
              <a:rPr lang="en-ZA" sz="1600" dirty="0" smtClean="0"/>
              <a:t>Innovate, test and adapt </a:t>
            </a:r>
            <a:r>
              <a:rPr lang="en-ZA" sz="1600" dirty="0" smtClean="0">
                <a:sym typeface="Wingdings"/>
              </a:rPr>
              <a:t> need to experiment to see what can work  </a:t>
            </a:r>
            <a:r>
              <a:rPr lang="en-ZA" sz="1600" dirty="0" smtClean="0"/>
              <a:t>150% of teacher salaries for ‘</a:t>
            </a:r>
            <a:r>
              <a:rPr lang="en-ZA" sz="1600" i="1" dirty="0" smtClean="0"/>
              <a:t>high quality’ </a:t>
            </a:r>
            <a:r>
              <a:rPr lang="en-ZA" sz="1600" dirty="0" smtClean="0"/>
              <a:t>teachers to teach in township schools?</a:t>
            </a:r>
            <a:endParaRPr lang="en-ZA" sz="1600" dirty="0" smtClean="0"/>
          </a:p>
          <a:p>
            <a:pPr marL="742950" lvl="1" indent="-285750" algn="just">
              <a:buFont typeface="Arial"/>
              <a:buChar char="•"/>
            </a:pPr>
            <a:endParaRPr lang="en-ZA" sz="1600" dirty="0" smtClean="0"/>
          </a:p>
        </p:txBody>
      </p:sp>
    </p:spTree>
    <p:extLst>
      <p:ext uri="{BB962C8B-B14F-4D97-AF65-F5344CB8AC3E}">
        <p14:creationId xmlns:p14="http://schemas.microsoft.com/office/powerpoint/2010/main" val="397672459"/>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a:t>I</a:t>
            </a:r>
            <a:r>
              <a:rPr lang="en-ZA" dirty="0" smtClean="0"/>
              <a:t>mportant distinctions</a:t>
            </a:r>
            <a:endParaRPr lang="en-ZA"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8</a:t>
            </a:fld>
            <a:endParaRPr lang="en-ZA"/>
          </a:p>
        </p:txBody>
      </p:sp>
      <p:graphicFrame>
        <p:nvGraphicFramePr>
          <p:cNvPr id="6" name="Diagram 5"/>
          <p:cNvGraphicFramePr/>
          <p:nvPr>
            <p:extLst>
              <p:ext uri="{D42A27DB-BD31-4B8C-83A1-F6EECF244321}">
                <p14:modId xmlns:p14="http://schemas.microsoft.com/office/powerpoint/2010/main" val="3298712208"/>
              </p:ext>
            </p:extLst>
          </p:nvPr>
        </p:nvGraphicFramePr>
        <p:xfrm>
          <a:off x="1691680" y="1916832"/>
          <a:ext cx="6096000" cy="4064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1" name="Rectangle 10"/>
          <p:cNvSpPr/>
          <p:nvPr/>
        </p:nvSpPr>
        <p:spPr>
          <a:xfrm>
            <a:off x="445098" y="5373216"/>
            <a:ext cx="3453671" cy="830997"/>
          </a:xfrm>
          <a:prstGeom prst="rect">
            <a:avLst/>
          </a:prstGeom>
          <a:solidFill>
            <a:schemeClr val="bg1">
              <a:lumMod val="95000"/>
            </a:schemeClr>
          </a:solidFill>
        </p:spPr>
        <p:txBody>
          <a:bodyPr wrap="square">
            <a:spAutoFit/>
          </a:bodyPr>
          <a:lstStyle/>
          <a:p>
            <a:pPr algn="just"/>
            <a:r>
              <a:rPr lang="en-ZA" sz="2400" dirty="0" smtClean="0"/>
              <a:t>Often these 3 are spoken about interchangeably </a:t>
            </a:r>
          </a:p>
        </p:txBody>
      </p:sp>
    </p:spTree>
    <p:extLst>
      <p:ext uri="{BB962C8B-B14F-4D97-AF65-F5344CB8AC3E}">
        <p14:creationId xmlns:p14="http://schemas.microsoft.com/office/powerpoint/2010/main" val="1277453826"/>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a:t>I</a:t>
            </a:r>
            <a:r>
              <a:rPr lang="en-ZA" dirty="0" smtClean="0"/>
              <a:t>mportant distinctions</a:t>
            </a:r>
            <a:endParaRPr lang="en-ZA"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9</a:t>
            </a:fld>
            <a:endParaRPr lang="en-ZA"/>
          </a:p>
        </p:txBody>
      </p:sp>
      <p:graphicFrame>
        <p:nvGraphicFramePr>
          <p:cNvPr id="6" name="Diagram 5"/>
          <p:cNvGraphicFramePr/>
          <p:nvPr>
            <p:extLst>
              <p:ext uri="{D42A27DB-BD31-4B8C-83A1-F6EECF244321}">
                <p14:modId xmlns:p14="http://schemas.microsoft.com/office/powerpoint/2010/main" val="419394920"/>
              </p:ext>
            </p:extLst>
          </p:nvPr>
        </p:nvGraphicFramePr>
        <p:xfrm>
          <a:off x="1691680" y="1916832"/>
          <a:ext cx="6096000" cy="4064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8" name="Right Triangle 7"/>
          <p:cNvSpPr/>
          <p:nvPr/>
        </p:nvSpPr>
        <p:spPr>
          <a:xfrm rot="981989">
            <a:off x="2017568" y="1935845"/>
            <a:ext cx="2845886" cy="1081102"/>
          </a:xfrm>
          <a:prstGeom prst="rtTriangl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r>
              <a:rPr lang="en-ZA" b="1" dirty="0" smtClean="0"/>
              <a:t>Inefficiency / corruption </a:t>
            </a:r>
            <a:endParaRPr lang="en-ZA" b="1" dirty="0"/>
          </a:p>
        </p:txBody>
      </p:sp>
    </p:spTree>
    <p:extLst>
      <p:ext uri="{BB962C8B-B14F-4D97-AF65-F5344CB8AC3E}">
        <p14:creationId xmlns:p14="http://schemas.microsoft.com/office/powerpoint/2010/main" val="205032253"/>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a:t>I</a:t>
            </a:r>
            <a:r>
              <a:rPr lang="en-ZA" dirty="0" smtClean="0"/>
              <a:t>mportant distinctions</a:t>
            </a:r>
            <a:endParaRPr lang="en-ZA"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10</a:t>
            </a:fld>
            <a:endParaRPr lang="en-ZA"/>
          </a:p>
        </p:txBody>
      </p:sp>
      <p:graphicFrame>
        <p:nvGraphicFramePr>
          <p:cNvPr id="6" name="Diagram 5"/>
          <p:cNvGraphicFramePr/>
          <p:nvPr>
            <p:extLst>
              <p:ext uri="{D42A27DB-BD31-4B8C-83A1-F6EECF244321}">
                <p14:modId xmlns:p14="http://schemas.microsoft.com/office/powerpoint/2010/main" val="3752033675"/>
              </p:ext>
            </p:extLst>
          </p:nvPr>
        </p:nvGraphicFramePr>
        <p:xfrm>
          <a:off x="1691680" y="1916832"/>
          <a:ext cx="6096000" cy="4064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8" name="Right Triangle 7"/>
          <p:cNvSpPr/>
          <p:nvPr/>
        </p:nvSpPr>
        <p:spPr>
          <a:xfrm rot="981989">
            <a:off x="2017568" y="1935845"/>
            <a:ext cx="2845886" cy="1081102"/>
          </a:xfrm>
          <a:prstGeom prst="rtTriangl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r>
              <a:rPr lang="en-ZA" b="1" dirty="0" smtClean="0"/>
              <a:t>Inefficiency / corruption </a:t>
            </a:r>
            <a:endParaRPr lang="en-ZA" b="1" dirty="0"/>
          </a:p>
        </p:txBody>
      </p:sp>
      <p:sp>
        <p:nvSpPr>
          <p:cNvPr id="9" name="Right Triangle 8"/>
          <p:cNvSpPr/>
          <p:nvPr/>
        </p:nvSpPr>
        <p:spPr>
          <a:xfrm rot="20166489">
            <a:off x="1222302" y="3880208"/>
            <a:ext cx="3546594" cy="1277183"/>
          </a:xfrm>
          <a:prstGeom prst="rtTriangl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r>
              <a:rPr lang="en-ZA" b="1" dirty="0" smtClean="0"/>
              <a:t>Lack of capacity</a:t>
            </a:r>
            <a:endParaRPr lang="en-ZA" b="1" dirty="0"/>
          </a:p>
        </p:txBody>
      </p:sp>
    </p:spTree>
    <p:extLst>
      <p:ext uri="{BB962C8B-B14F-4D97-AF65-F5344CB8AC3E}">
        <p14:creationId xmlns:p14="http://schemas.microsoft.com/office/powerpoint/2010/main" val="1269573858"/>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a:t>I</a:t>
            </a:r>
            <a:r>
              <a:rPr lang="en-ZA" dirty="0" smtClean="0"/>
              <a:t>mportant distinctions</a:t>
            </a:r>
            <a:endParaRPr lang="en-ZA"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11</a:t>
            </a:fld>
            <a:endParaRPr lang="en-ZA"/>
          </a:p>
        </p:txBody>
      </p:sp>
      <p:graphicFrame>
        <p:nvGraphicFramePr>
          <p:cNvPr id="6" name="Diagram 5"/>
          <p:cNvGraphicFramePr/>
          <p:nvPr>
            <p:extLst>
              <p:ext uri="{D42A27DB-BD31-4B8C-83A1-F6EECF244321}">
                <p14:modId xmlns:p14="http://schemas.microsoft.com/office/powerpoint/2010/main" val="3752033675"/>
              </p:ext>
            </p:extLst>
          </p:nvPr>
        </p:nvGraphicFramePr>
        <p:xfrm>
          <a:off x="1691680" y="1916832"/>
          <a:ext cx="6096000" cy="4064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8" name="Right Triangle 7"/>
          <p:cNvSpPr/>
          <p:nvPr/>
        </p:nvSpPr>
        <p:spPr>
          <a:xfrm rot="981989">
            <a:off x="2017568" y="1935845"/>
            <a:ext cx="2845886" cy="1081102"/>
          </a:xfrm>
          <a:prstGeom prst="rtTriangl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r>
              <a:rPr lang="en-ZA" b="1" dirty="0" smtClean="0"/>
              <a:t>Inefficiency / corruption </a:t>
            </a:r>
            <a:endParaRPr lang="en-ZA" b="1" dirty="0"/>
          </a:p>
        </p:txBody>
      </p:sp>
      <p:sp>
        <p:nvSpPr>
          <p:cNvPr id="9" name="Right Triangle 8"/>
          <p:cNvSpPr/>
          <p:nvPr/>
        </p:nvSpPr>
        <p:spPr>
          <a:xfrm rot="20166489">
            <a:off x="1222302" y="3880208"/>
            <a:ext cx="3546594" cy="1277183"/>
          </a:xfrm>
          <a:prstGeom prst="rtTriangl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r>
              <a:rPr lang="en-ZA" b="1" dirty="0" smtClean="0"/>
              <a:t>Lack of capacity</a:t>
            </a:r>
            <a:endParaRPr lang="en-ZA" b="1" dirty="0"/>
          </a:p>
        </p:txBody>
      </p:sp>
      <p:sp>
        <p:nvSpPr>
          <p:cNvPr id="10" name="Right Triangle 9"/>
          <p:cNvSpPr/>
          <p:nvPr/>
        </p:nvSpPr>
        <p:spPr>
          <a:xfrm rot="21285310" flipH="1">
            <a:off x="1636050" y="4663400"/>
            <a:ext cx="3220667" cy="1243565"/>
          </a:xfrm>
          <a:prstGeom prst="rtTriangl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r>
              <a:rPr lang="en-ZA" b="1" dirty="0" smtClean="0"/>
              <a:t>Lack of accountability</a:t>
            </a:r>
            <a:endParaRPr lang="en-ZA" b="1" dirty="0"/>
          </a:p>
        </p:txBody>
      </p:sp>
    </p:spTree>
    <p:extLst>
      <p:ext uri="{BB962C8B-B14F-4D97-AF65-F5344CB8AC3E}">
        <p14:creationId xmlns:p14="http://schemas.microsoft.com/office/powerpoint/2010/main" val="1269573858"/>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2276872"/>
            <a:ext cx="8229600" cy="1296144"/>
          </a:xfrm>
        </p:spPr>
        <p:txBody>
          <a:bodyPr/>
          <a:lstStyle/>
          <a:p>
            <a:r>
              <a:rPr lang="en-ZA" dirty="0" smtClean="0"/>
              <a:t>Accountability &amp; Capacity</a:t>
            </a:r>
            <a:endParaRPr lang="en-ZA"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12</a:t>
            </a:fld>
            <a:endParaRPr lang="en-ZA"/>
          </a:p>
        </p:txBody>
      </p:sp>
    </p:spTree>
    <p:extLst>
      <p:ext uri="{BB962C8B-B14F-4D97-AF65-F5344CB8AC3E}">
        <p14:creationId xmlns:p14="http://schemas.microsoft.com/office/powerpoint/2010/main" val="2897548457"/>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smtClean="0"/>
              <a:t>Accountability without capacity</a:t>
            </a:r>
            <a:endParaRPr lang="en-ZA" dirty="0"/>
          </a:p>
        </p:txBody>
      </p:sp>
      <p:sp>
        <p:nvSpPr>
          <p:cNvPr id="3" name="Content Placeholder 2"/>
          <p:cNvSpPr>
            <a:spLocks noGrp="1"/>
          </p:cNvSpPr>
          <p:nvPr>
            <p:ph idx="1"/>
          </p:nvPr>
        </p:nvSpPr>
        <p:spPr/>
        <p:txBody>
          <a:bodyPr>
            <a:normAutofit fontScale="62500" lnSpcReduction="20000"/>
          </a:bodyPr>
          <a:lstStyle/>
          <a:p>
            <a:pPr algn="just"/>
            <a:r>
              <a:rPr lang="en-ZA" dirty="0"/>
              <a:t>“Accountability systems and incentive structures, no matter how well designed, are only as effective as the capacity of the organization to respond. The purpose of an accountability system is to focus the resources and capacities of an organization towards a particular end. </a:t>
            </a:r>
            <a:r>
              <a:rPr lang="en-ZA" sz="3800" b="1" u="sng" dirty="0"/>
              <a:t>Accountability systems can’t mobilize resources that schools don’t have</a:t>
            </a:r>
            <a:r>
              <a:rPr lang="en-ZA" sz="3400" b="1" u="sng" dirty="0"/>
              <a:t>.</a:t>
            </a:r>
            <a:r>
              <a:rPr lang="en-ZA" dirty="0"/>
              <a:t>..the capacity to improve precedes and shapes schools’ responses to the external demands of accountability systems (</a:t>
            </a:r>
            <a:r>
              <a:rPr lang="en-ZA" dirty="0">
                <a:solidFill>
                  <a:srgbClr val="FF0000"/>
                </a:solidFill>
              </a:rPr>
              <a:t>Elmore, 2004b, p. 117</a:t>
            </a:r>
            <a:r>
              <a:rPr lang="en-ZA" dirty="0" smtClean="0"/>
              <a:t>).</a:t>
            </a:r>
          </a:p>
          <a:p>
            <a:pPr algn="just"/>
            <a:endParaRPr lang="en-ZA" dirty="0"/>
          </a:p>
          <a:p>
            <a:pPr algn="just"/>
            <a:r>
              <a:rPr lang="en-ZA" dirty="0"/>
              <a:t> “If policy-makers rely on incentives for improving either a school or a student, then the question arises, incentives to do what?  </a:t>
            </a:r>
            <a:r>
              <a:rPr lang="en-ZA" sz="3800" b="1" u="sng" dirty="0"/>
              <a:t>What exactly should educators in failing schools do tomorrow - that they do not do today - to produce more learning? What should a failing student do tomorrow that he or she is not doing today</a:t>
            </a:r>
            <a:r>
              <a:rPr lang="en-ZA" sz="3800" b="1" u="sng" dirty="0" smtClean="0"/>
              <a:t>?</a:t>
            </a:r>
            <a:r>
              <a:rPr lang="en-ZA" dirty="0" smtClean="0"/>
              <a:t>” </a:t>
            </a:r>
            <a:r>
              <a:rPr lang="en-ZA" dirty="0"/>
              <a:t>(</a:t>
            </a:r>
            <a:r>
              <a:rPr lang="en-ZA" dirty="0">
                <a:solidFill>
                  <a:srgbClr val="FF0000"/>
                </a:solidFill>
              </a:rPr>
              <a:t>Loveless, 2005, pp. 16, 26</a:t>
            </a:r>
            <a:r>
              <a:rPr lang="en-ZA" dirty="0"/>
              <a:t>). </a:t>
            </a:r>
          </a:p>
        </p:txBody>
      </p:sp>
      <p:sp>
        <p:nvSpPr>
          <p:cNvPr id="4" name="Slide Number Placeholder 3"/>
          <p:cNvSpPr>
            <a:spLocks noGrp="1"/>
          </p:cNvSpPr>
          <p:nvPr>
            <p:ph type="sldNum" sz="quarter" idx="12"/>
          </p:nvPr>
        </p:nvSpPr>
        <p:spPr/>
        <p:txBody>
          <a:bodyPr/>
          <a:lstStyle/>
          <a:p>
            <a:fld id="{555B2511-D5A3-487A-82FF-4C039FEE504B}" type="slidenum">
              <a:rPr lang="en-ZA" smtClean="0"/>
              <a:pPr/>
              <a:t>13</a:t>
            </a:fld>
            <a:endParaRPr lang="en-ZA"/>
          </a:p>
        </p:txBody>
      </p:sp>
    </p:spTree>
    <p:extLst>
      <p:ext uri="{BB962C8B-B14F-4D97-AF65-F5344CB8AC3E}">
        <p14:creationId xmlns:p14="http://schemas.microsoft.com/office/powerpoint/2010/main" val="33147047"/>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smtClean="0"/>
              <a:t>Capacity without accountability</a:t>
            </a:r>
            <a:endParaRPr lang="en-ZA" dirty="0"/>
          </a:p>
        </p:txBody>
      </p:sp>
      <p:sp>
        <p:nvSpPr>
          <p:cNvPr id="3" name="Content Placeholder 2"/>
          <p:cNvSpPr>
            <a:spLocks noGrp="1"/>
          </p:cNvSpPr>
          <p:nvPr>
            <p:ph idx="1"/>
          </p:nvPr>
        </p:nvSpPr>
        <p:spPr/>
        <p:txBody>
          <a:bodyPr>
            <a:normAutofit fontScale="25000" lnSpcReduction="20000"/>
          </a:bodyPr>
          <a:lstStyle/>
          <a:p>
            <a:pPr algn="just"/>
            <a:r>
              <a:rPr lang="en-ZA" sz="7400" dirty="0"/>
              <a:t> “In the absence of accountability sub-systems, support measures are very much a hit and miss affair. </a:t>
            </a:r>
            <a:r>
              <a:rPr lang="en-ZA" sz="8000" b="1" u="sng" dirty="0"/>
              <a:t>Accountability measures provide motivation for and direction to support measures, by identifying capacity shortcomings, establishing outcome targets, and setting in place incentives and sanctions which motivate and constrain teachers and managers throughout the system to apply the lessons learned on training courses in their daily work practices. Without these, support measures are like trying to push a piece of string: with the best will in the world, it has nowhere to go</a:t>
            </a:r>
            <a:r>
              <a:rPr lang="en-ZA" sz="7400" dirty="0"/>
              <a:t>. Conversely, the performance gains achieved by accountability measures, however efficiently implemented, will reach a ceiling when the lack of leadership and technical skills on the part of managers, and curricular knowledge on the part of teachers, places a limit on improved performance. Thus, the third step in improving the quality of schooling is to provide targeted training programs to managers and teachers. To achieve optimal effects, these will need to connect up with and be steered by accountability measures” (</a:t>
            </a:r>
            <a:r>
              <a:rPr lang="en-ZA" sz="7400" dirty="0">
                <a:solidFill>
                  <a:srgbClr val="FF0000"/>
                </a:solidFill>
              </a:rPr>
              <a:t>Taylor, 2002, p. 17</a:t>
            </a:r>
            <a:r>
              <a:rPr lang="en-ZA" sz="7400" dirty="0"/>
              <a:t>).</a:t>
            </a:r>
          </a:p>
          <a:p>
            <a:endParaRPr lang="en-ZA"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14</a:t>
            </a:fld>
            <a:endParaRPr lang="en-ZA"/>
          </a:p>
        </p:txBody>
      </p:sp>
    </p:spTree>
    <p:extLst>
      <p:ext uri="{BB962C8B-B14F-4D97-AF65-F5344CB8AC3E}">
        <p14:creationId xmlns:p14="http://schemas.microsoft.com/office/powerpoint/2010/main" val="324889792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555B2511-D5A3-487A-82FF-4C039FEE504B}" type="slidenum">
              <a:rPr lang="en-ZA" smtClean="0"/>
              <a:pPr/>
              <a:t>15</a:t>
            </a:fld>
            <a:endParaRPr lang="en-ZA"/>
          </a:p>
        </p:txBody>
      </p:sp>
      <p:pic>
        <p:nvPicPr>
          <p:cNvPr id="13346" name="Picture 3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52513" y="157163"/>
            <a:ext cx="7038975" cy="65436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Rectangle 7"/>
          <p:cNvSpPr/>
          <p:nvPr/>
        </p:nvSpPr>
        <p:spPr>
          <a:xfrm>
            <a:off x="1052513" y="476672"/>
            <a:ext cx="3663503" cy="288032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34" name="Rectangle 33"/>
          <p:cNvSpPr/>
          <p:nvPr/>
        </p:nvSpPr>
        <p:spPr>
          <a:xfrm>
            <a:off x="4721696" y="489258"/>
            <a:ext cx="3663503" cy="288032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35" name="Rectangle 34"/>
          <p:cNvSpPr/>
          <p:nvPr/>
        </p:nvSpPr>
        <p:spPr>
          <a:xfrm>
            <a:off x="4721696" y="3356992"/>
            <a:ext cx="3663503" cy="324036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Tree>
    <p:extLst>
      <p:ext uri="{BB962C8B-B14F-4D97-AF65-F5344CB8AC3E}">
        <p14:creationId xmlns:p14="http://schemas.microsoft.com/office/powerpoint/2010/main" val="18813727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555B2511-D5A3-487A-82FF-4C039FEE504B}" type="slidenum">
              <a:rPr lang="en-ZA" smtClean="0"/>
              <a:pPr/>
              <a:t>16</a:t>
            </a:fld>
            <a:endParaRPr lang="en-ZA"/>
          </a:p>
        </p:txBody>
      </p:sp>
      <p:pic>
        <p:nvPicPr>
          <p:cNvPr id="13346" name="Picture 3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52513" y="157163"/>
            <a:ext cx="7038975" cy="65436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4" name="Rectangle 33"/>
          <p:cNvSpPr/>
          <p:nvPr/>
        </p:nvSpPr>
        <p:spPr>
          <a:xfrm>
            <a:off x="4721696" y="489258"/>
            <a:ext cx="3663503" cy="288032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35" name="Rectangle 34"/>
          <p:cNvSpPr/>
          <p:nvPr/>
        </p:nvSpPr>
        <p:spPr>
          <a:xfrm>
            <a:off x="4721696" y="3356992"/>
            <a:ext cx="3663503" cy="324036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Tree>
    <p:extLst>
      <p:ext uri="{BB962C8B-B14F-4D97-AF65-F5344CB8AC3E}">
        <p14:creationId xmlns:p14="http://schemas.microsoft.com/office/powerpoint/2010/main" val="374903034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555B2511-D5A3-487A-82FF-4C039FEE504B}" type="slidenum">
              <a:rPr lang="en-ZA" smtClean="0"/>
              <a:pPr/>
              <a:t>17</a:t>
            </a:fld>
            <a:endParaRPr lang="en-ZA"/>
          </a:p>
        </p:txBody>
      </p:sp>
      <p:pic>
        <p:nvPicPr>
          <p:cNvPr id="13346" name="Picture 3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52513" y="157163"/>
            <a:ext cx="7038975" cy="65436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Rectangle 7"/>
          <p:cNvSpPr/>
          <p:nvPr/>
        </p:nvSpPr>
        <p:spPr>
          <a:xfrm>
            <a:off x="1052513" y="476672"/>
            <a:ext cx="3663503" cy="288032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34" name="Rectangle 33"/>
          <p:cNvSpPr/>
          <p:nvPr/>
        </p:nvSpPr>
        <p:spPr>
          <a:xfrm>
            <a:off x="4721696" y="489258"/>
            <a:ext cx="3663503" cy="288032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Tree>
    <p:extLst>
      <p:ext uri="{BB962C8B-B14F-4D97-AF65-F5344CB8AC3E}">
        <p14:creationId xmlns:p14="http://schemas.microsoft.com/office/powerpoint/2010/main" val="374903034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555B2511-D5A3-487A-82FF-4C039FEE504B}" type="slidenum">
              <a:rPr lang="en-ZA" smtClean="0"/>
              <a:pPr/>
              <a:t>18</a:t>
            </a:fld>
            <a:endParaRPr lang="en-ZA"/>
          </a:p>
        </p:txBody>
      </p:sp>
      <p:pic>
        <p:nvPicPr>
          <p:cNvPr id="13346" name="Picture 3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52513" y="157163"/>
            <a:ext cx="7038975" cy="65436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4" name="Rectangle 33"/>
          <p:cNvSpPr/>
          <p:nvPr/>
        </p:nvSpPr>
        <p:spPr>
          <a:xfrm>
            <a:off x="4721696" y="489258"/>
            <a:ext cx="3663503" cy="288032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Tree>
    <p:extLst>
      <p:ext uri="{BB962C8B-B14F-4D97-AF65-F5344CB8AC3E}">
        <p14:creationId xmlns:p14="http://schemas.microsoft.com/office/powerpoint/2010/main" val="374903034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555B2511-D5A3-487A-82FF-4C039FEE504B}" type="slidenum">
              <a:rPr lang="en-ZA" smtClean="0"/>
              <a:pPr/>
              <a:t>19</a:t>
            </a:fld>
            <a:endParaRPr lang="en-ZA"/>
          </a:p>
        </p:txBody>
      </p:sp>
      <p:pic>
        <p:nvPicPr>
          <p:cNvPr id="13346" name="Picture 3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52513" y="157163"/>
            <a:ext cx="7038975" cy="65436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74903034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555B2511-D5A3-487A-82FF-4C039FEE504B}" type="slidenum">
              <a:rPr lang="en-ZA" smtClean="0"/>
              <a:pPr/>
              <a:t>20</a:t>
            </a:fld>
            <a:endParaRPr lang="en-ZA"/>
          </a:p>
        </p:txBody>
      </p:sp>
      <p:pic>
        <p:nvPicPr>
          <p:cNvPr id="1433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09663" y="214313"/>
            <a:ext cx="6924675" cy="64293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82709356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555B2511-D5A3-487A-82FF-4C039FEE504B}" type="slidenum">
              <a:rPr lang="en-ZA" smtClean="0"/>
              <a:pPr/>
              <a:t>21</a:t>
            </a:fld>
            <a:endParaRPr lang="en-ZA"/>
          </a:p>
        </p:txBody>
      </p:sp>
      <p:pic>
        <p:nvPicPr>
          <p:cNvPr id="1433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09663" y="214313"/>
            <a:ext cx="6924675" cy="64293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extBox 1"/>
          <p:cNvSpPr txBox="1"/>
          <p:nvPr/>
        </p:nvSpPr>
        <p:spPr>
          <a:xfrm>
            <a:off x="2195736" y="2767280"/>
            <a:ext cx="5040560" cy="1323439"/>
          </a:xfrm>
          <a:prstGeom prst="rect">
            <a:avLst/>
          </a:prstGeom>
          <a:solidFill>
            <a:schemeClr val="bg1">
              <a:lumMod val="85000"/>
            </a:schemeClr>
          </a:solidFill>
        </p:spPr>
        <p:txBody>
          <a:bodyPr wrap="square" rtlCol="0">
            <a:spAutoFit/>
          </a:bodyPr>
          <a:lstStyle/>
          <a:p>
            <a:r>
              <a:rPr lang="en-ZA" dirty="0" smtClean="0"/>
              <a:t>“</a:t>
            </a:r>
            <a:r>
              <a:rPr lang="en-ZA" sz="2000" b="1" dirty="0" smtClean="0"/>
              <a:t>Only </a:t>
            </a:r>
            <a:r>
              <a:rPr lang="en-ZA" sz="2000" b="1" dirty="0"/>
              <a:t>when schools have both the incentive to respond to an accountability system as well as the capacity to do so will there be an improvement in student outcomes</a:t>
            </a:r>
            <a:r>
              <a:rPr lang="en-ZA" sz="2000" b="1" dirty="0" smtClean="0"/>
              <a:t>.” (p22) </a:t>
            </a:r>
            <a:endParaRPr lang="en-ZA" sz="2000" b="1" dirty="0"/>
          </a:p>
        </p:txBody>
      </p:sp>
    </p:spTree>
    <p:extLst>
      <p:ext uri="{BB962C8B-B14F-4D97-AF65-F5344CB8AC3E}">
        <p14:creationId xmlns:p14="http://schemas.microsoft.com/office/powerpoint/2010/main" val="242989950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1916832"/>
            <a:ext cx="8229600" cy="1930226"/>
          </a:xfrm>
        </p:spPr>
        <p:txBody>
          <a:bodyPr>
            <a:normAutofit/>
          </a:bodyPr>
          <a:lstStyle/>
          <a:p>
            <a:r>
              <a:rPr lang="en-US" sz="5400" b="1" dirty="0" smtClean="0"/>
              <a:t>Way forward?</a:t>
            </a:r>
            <a:r>
              <a:rPr lang="en-US" dirty="0" smtClean="0"/>
              <a:t/>
            </a:r>
            <a:br>
              <a:rPr lang="en-US" dirty="0" smtClean="0"/>
            </a:br>
            <a:r>
              <a:rPr lang="en-US" dirty="0" smtClean="0"/>
              <a:t>Binding </a:t>
            </a:r>
            <a:r>
              <a:rPr lang="en-US" dirty="0" smtClean="0"/>
              <a:t>constraints </a:t>
            </a:r>
            <a:r>
              <a:rPr lang="en-US" dirty="0" smtClean="0"/>
              <a:t>approach</a:t>
            </a:r>
            <a:br>
              <a:rPr lang="en-US" dirty="0" smtClean="0"/>
            </a:br>
            <a:r>
              <a:rPr lang="en-US" sz="2000" dirty="0" smtClean="0"/>
              <a:t>(</a:t>
            </a:r>
            <a:r>
              <a:rPr lang="en-US" sz="2000" dirty="0" err="1" smtClean="0"/>
              <a:t>Hausmann</a:t>
            </a:r>
            <a:r>
              <a:rPr lang="en-US" sz="2000" dirty="0" smtClean="0"/>
              <a:t>, Klinger &amp; Wagner,2008)</a:t>
            </a:r>
            <a:endParaRPr lang="en-US"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22</a:t>
            </a:fld>
            <a:endParaRPr lang="en-ZA"/>
          </a:p>
        </p:txBody>
      </p:sp>
    </p:spTree>
    <p:extLst>
      <p:ext uri="{BB962C8B-B14F-4D97-AF65-F5344CB8AC3E}">
        <p14:creationId xmlns:p14="http://schemas.microsoft.com/office/powerpoint/2010/main" val="77931741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binding constraints approach</a:t>
            </a:r>
            <a:endParaRPr lang="en-US" dirty="0"/>
          </a:p>
        </p:txBody>
      </p:sp>
      <p:sp>
        <p:nvSpPr>
          <p:cNvPr id="3" name="Content Placeholder 2"/>
          <p:cNvSpPr>
            <a:spLocks noGrp="1"/>
          </p:cNvSpPr>
          <p:nvPr>
            <p:ph idx="1"/>
          </p:nvPr>
        </p:nvSpPr>
        <p:spPr/>
        <p:txBody>
          <a:bodyPr/>
          <a:lstStyle/>
          <a:p>
            <a:endParaRPr lang="en-GB" dirty="0" smtClean="0"/>
          </a:p>
          <a:p>
            <a:r>
              <a:rPr lang="en-GB" dirty="0" smtClean="0"/>
              <a:t>It </a:t>
            </a:r>
            <a:r>
              <a:rPr lang="en-GB" dirty="0"/>
              <a:t>is “based on the idea that not all constraints bind equally, and that a sensible and practical strategy consists of identifying the most serious constraint(s) at </a:t>
            </a:r>
            <a:r>
              <a:rPr lang="en-GB" dirty="0" smtClean="0"/>
              <a:t>work</a:t>
            </a:r>
            <a:r>
              <a:rPr lang="en-US" dirty="0" smtClean="0"/>
              <a:t>” (</a:t>
            </a:r>
            <a:r>
              <a:rPr lang="en-US" dirty="0" err="1" smtClean="0"/>
              <a:t>Rodrik</a:t>
            </a:r>
            <a:r>
              <a:rPr lang="en-US" dirty="0" smtClean="0"/>
              <a:t>, 2009: 6)</a:t>
            </a:r>
          </a:p>
          <a:p>
            <a:endParaRPr lang="en-US" dirty="0"/>
          </a:p>
          <a:p>
            <a:r>
              <a:rPr lang="en-US" dirty="0" smtClean="0"/>
              <a:t>Hypothetical example…</a:t>
            </a:r>
            <a:endParaRPr lang="en-US"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23</a:t>
            </a:fld>
            <a:endParaRPr lang="en-ZA"/>
          </a:p>
        </p:txBody>
      </p:sp>
    </p:spTree>
    <p:extLst>
      <p:ext uri="{BB962C8B-B14F-4D97-AF65-F5344CB8AC3E}">
        <p14:creationId xmlns:p14="http://schemas.microsoft.com/office/powerpoint/2010/main" val="295541515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ZA"/>
          </a:p>
        </p:txBody>
      </p:sp>
      <p:sp>
        <p:nvSpPr>
          <p:cNvPr id="4" name="Slide Number Placeholder 3"/>
          <p:cNvSpPr>
            <a:spLocks noGrp="1"/>
          </p:cNvSpPr>
          <p:nvPr>
            <p:ph type="sldNum" sz="quarter" idx="12"/>
          </p:nvPr>
        </p:nvSpPr>
        <p:spPr/>
        <p:txBody>
          <a:bodyPr/>
          <a:lstStyle/>
          <a:p>
            <a:fld id="{555B2511-D5A3-487A-82FF-4C039FEE504B}" type="slidenum">
              <a:rPr lang="en-ZA" smtClean="0"/>
              <a:pPr/>
              <a:t>24</a:t>
            </a:fld>
            <a:endParaRPr lang="en-ZA"/>
          </a:p>
        </p:txBody>
      </p:sp>
      <p:pic>
        <p:nvPicPr>
          <p:cNvPr id="1638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963" y="23813"/>
            <a:ext cx="8982075" cy="68103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Rectangle 4"/>
          <p:cNvSpPr/>
          <p:nvPr/>
        </p:nvSpPr>
        <p:spPr>
          <a:xfrm>
            <a:off x="4644008" y="0"/>
            <a:ext cx="4176464" cy="674136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Tree>
    <p:extLst>
      <p:ext uri="{BB962C8B-B14F-4D97-AF65-F5344CB8AC3E}">
        <p14:creationId xmlns:p14="http://schemas.microsoft.com/office/powerpoint/2010/main" val="389740605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ZA"/>
          </a:p>
        </p:txBody>
      </p:sp>
      <p:sp>
        <p:nvSpPr>
          <p:cNvPr id="4" name="Slide Number Placeholder 3"/>
          <p:cNvSpPr>
            <a:spLocks noGrp="1"/>
          </p:cNvSpPr>
          <p:nvPr>
            <p:ph type="sldNum" sz="quarter" idx="12"/>
          </p:nvPr>
        </p:nvSpPr>
        <p:spPr/>
        <p:txBody>
          <a:bodyPr/>
          <a:lstStyle/>
          <a:p>
            <a:fld id="{555B2511-D5A3-487A-82FF-4C039FEE504B}" type="slidenum">
              <a:rPr lang="en-ZA" smtClean="0"/>
              <a:pPr/>
              <a:t>25</a:t>
            </a:fld>
            <a:endParaRPr lang="en-ZA"/>
          </a:p>
        </p:txBody>
      </p:sp>
      <p:pic>
        <p:nvPicPr>
          <p:cNvPr id="1638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963" y="23813"/>
            <a:ext cx="8982075" cy="68103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Rectangle 4"/>
          <p:cNvSpPr/>
          <p:nvPr/>
        </p:nvSpPr>
        <p:spPr>
          <a:xfrm>
            <a:off x="375951" y="548680"/>
            <a:ext cx="4176464" cy="619491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Tree>
    <p:extLst>
      <p:ext uri="{BB962C8B-B14F-4D97-AF65-F5344CB8AC3E}">
        <p14:creationId xmlns:p14="http://schemas.microsoft.com/office/powerpoint/2010/main" val="13775107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ZA"/>
          </a:p>
        </p:txBody>
      </p:sp>
      <p:sp>
        <p:nvSpPr>
          <p:cNvPr id="4" name="Slide Number Placeholder 3"/>
          <p:cNvSpPr>
            <a:spLocks noGrp="1"/>
          </p:cNvSpPr>
          <p:nvPr>
            <p:ph type="sldNum" sz="quarter" idx="12"/>
          </p:nvPr>
        </p:nvSpPr>
        <p:spPr/>
        <p:txBody>
          <a:bodyPr/>
          <a:lstStyle/>
          <a:p>
            <a:fld id="{555B2511-D5A3-487A-82FF-4C039FEE504B}" type="slidenum">
              <a:rPr lang="en-ZA" smtClean="0"/>
              <a:pPr/>
              <a:t>26</a:t>
            </a:fld>
            <a:endParaRPr lang="en-ZA"/>
          </a:p>
        </p:txBody>
      </p:sp>
      <p:pic>
        <p:nvPicPr>
          <p:cNvPr id="1638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963" y="23813"/>
            <a:ext cx="8982075" cy="68103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25024891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ZA"/>
          </a:p>
        </p:txBody>
      </p:sp>
      <p:sp>
        <p:nvSpPr>
          <p:cNvPr id="4" name="Slide Number Placeholder 3"/>
          <p:cNvSpPr>
            <a:spLocks noGrp="1"/>
          </p:cNvSpPr>
          <p:nvPr>
            <p:ph type="sldNum" sz="quarter" idx="12"/>
          </p:nvPr>
        </p:nvSpPr>
        <p:spPr/>
        <p:txBody>
          <a:bodyPr/>
          <a:lstStyle/>
          <a:p>
            <a:fld id="{555B2511-D5A3-487A-82FF-4C039FEE504B}" type="slidenum">
              <a:rPr lang="en-ZA" smtClean="0"/>
              <a:pPr/>
              <a:t>27</a:t>
            </a:fld>
            <a:endParaRPr lang="en-ZA"/>
          </a:p>
        </p:txBody>
      </p:sp>
      <p:pic>
        <p:nvPicPr>
          <p:cNvPr id="1638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963" y="23813"/>
            <a:ext cx="8982075" cy="68103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Rectangle 2"/>
          <p:cNvSpPr/>
          <p:nvPr/>
        </p:nvSpPr>
        <p:spPr>
          <a:xfrm>
            <a:off x="971600" y="188640"/>
            <a:ext cx="7200800" cy="2554545"/>
          </a:xfrm>
          <a:prstGeom prst="rect">
            <a:avLst/>
          </a:prstGeom>
          <a:solidFill>
            <a:schemeClr val="bg1">
              <a:lumMod val="95000"/>
            </a:schemeClr>
          </a:solidFill>
        </p:spPr>
        <p:txBody>
          <a:bodyPr wrap="square">
            <a:spAutoFit/>
          </a:bodyPr>
          <a:lstStyle/>
          <a:p>
            <a:pPr algn="just"/>
            <a:r>
              <a:rPr lang="en-ZA" sz="1600" dirty="0"/>
              <a:t>“The left hand barrel has horizontal wooden slabs, while the right hand side barrel has vertical slabs. The volume in the first barrel depends on the </a:t>
            </a:r>
            <a:r>
              <a:rPr lang="en-ZA" sz="1600" i="1" dirty="0"/>
              <a:t>sum</a:t>
            </a:r>
            <a:r>
              <a:rPr lang="en-ZA" sz="1600" dirty="0"/>
              <a:t> of the </a:t>
            </a:r>
            <a:r>
              <a:rPr lang="en-ZA" sz="1600" i="1" dirty="0"/>
              <a:t>width</a:t>
            </a:r>
            <a:r>
              <a:rPr lang="en-ZA" sz="1600" dirty="0"/>
              <a:t> of all slabs. Increasing the width of any slab will increase the volume of the barrel. So a strategy on improving anything you can, when you can, while you can, would be effective. The volume in the second barrel is determined by the </a:t>
            </a:r>
            <a:r>
              <a:rPr lang="en-ZA" sz="1600" i="1" dirty="0"/>
              <a:t>length </a:t>
            </a:r>
            <a:r>
              <a:rPr lang="en-ZA" sz="1600" dirty="0"/>
              <a:t>of the </a:t>
            </a:r>
            <a:r>
              <a:rPr lang="en-ZA" sz="1600" i="1" dirty="0"/>
              <a:t>shortest </a:t>
            </a:r>
            <a:r>
              <a:rPr lang="en-ZA" sz="1600" dirty="0"/>
              <a:t>slab. Two implications of the second barrel are that the impact of a change in a slab on the volume of the barrel depends on whether it is the binding constraint or not. If not, the impact is zero. If it is the binding constraint, the impact will depend on the distance between the shortest slab and the next shortest slab” (</a:t>
            </a:r>
            <a:r>
              <a:rPr lang="en-ZA" sz="1600" dirty="0" err="1"/>
              <a:t>Hausmann</a:t>
            </a:r>
            <a:r>
              <a:rPr lang="en-ZA" sz="1600" dirty="0"/>
              <a:t>, Klinger, &amp; Wagner, 2008, p. 17).</a:t>
            </a:r>
          </a:p>
        </p:txBody>
      </p:sp>
    </p:spTree>
    <p:extLst>
      <p:ext uri="{BB962C8B-B14F-4D97-AF65-F5344CB8AC3E}">
        <p14:creationId xmlns:p14="http://schemas.microsoft.com/office/powerpoint/2010/main" val="408556770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Conclusion</a:t>
            </a:r>
            <a:endParaRPr lang="en-US" dirty="0"/>
          </a:p>
        </p:txBody>
      </p:sp>
      <p:sp>
        <p:nvSpPr>
          <p:cNvPr id="3" name="Content Placeholder 2"/>
          <p:cNvSpPr>
            <a:spLocks noGrp="1"/>
          </p:cNvSpPr>
          <p:nvPr>
            <p:ph idx="1"/>
          </p:nvPr>
        </p:nvSpPr>
        <p:spPr>
          <a:xfrm>
            <a:off x="467544" y="1628800"/>
            <a:ext cx="4104456" cy="4525963"/>
          </a:xfrm>
        </p:spPr>
        <p:txBody>
          <a:bodyPr>
            <a:normAutofit fontScale="92500" lnSpcReduction="10000"/>
          </a:bodyPr>
          <a:lstStyle/>
          <a:p>
            <a:pPr>
              <a:buFont typeface="+mj-lt"/>
              <a:buAutoNum type="arabicPeriod"/>
            </a:pPr>
            <a:r>
              <a:rPr lang="en-US" sz="1800" dirty="0" smtClean="0"/>
              <a:t>Ensuring that public funding is actually pro-poor and also that it </a:t>
            </a:r>
            <a:r>
              <a:rPr lang="en-US" sz="1800" u="sng" dirty="0" smtClean="0"/>
              <a:t>actually reaches the poor.</a:t>
            </a:r>
          </a:p>
          <a:p>
            <a:pPr>
              <a:buFont typeface="+mj-lt"/>
              <a:buAutoNum type="arabicPeriod"/>
            </a:pPr>
            <a:endParaRPr lang="en-US" sz="1800" dirty="0" smtClean="0"/>
          </a:p>
          <a:p>
            <a:pPr>
              <a:buFont typeface="+mj-lt"/>
              <a:buAutoNum type="arabicPeriod"/>
            </a:pPr>
            <a:r>
              <a:rPr lang="en-US" sz="1800" dirty="0" smtClean="0"/>
              <a:t>Understanding whether the motivation is for human dignity reasons or improving learning outcomes.</a:t>
            </a:r>
          </a:p>
          <a:p>
            <a:pPr>
              <a:buFont typeface="+mj-lt"/>
              <a:buAutoNum type="arabicPeriod"/>
            </a:pPr>
            <a:endParaRPr lang="en-US" sz="1800" dirty="0"/>
          </a:p>
          <a:p>
            <a:pPr>
              <a:buFont typeface="+mj-lt"/>
              <a:buAutoNum type="arabicPeriod"/>
            </a:pPr>
            <a:r>
              <a:rPr lang="en-US" sz="1800" dirty="0" smtClean="0"/>
              <a:t>Ensuring that additional resources are </a:t>
            </a:r>
            <a:r>
              <a:rPr lang="en-US" sz="1800" u="sng" dirty="0" smtClean="0"/>
              <a:t>allocated based on evidence</a:t>
            </a:r>
            <a:r>
              <a:rPr lang="en-US" sz="1800" dirty="0" smtClean="0"/>
              <a:t> rather than anecdote.</a:t>
            </a:r>
          </a:p>
          <a:p>
            <a:pPr>
              <a:buFont typeface="+mj-lt"/>
              <a:buAutoNum type="arabicPeriod"/>
            </a:pPr>
            <a:endParaRPr lang="en-US" sz="1800" dirty="0"/>
          </a:p>
          <a:p>
            <a:pPr>
              <a:buFont typeface="+mj-lt"/>
              <a:buAutoNum type="arabicPeriod"/>
            </a:pPr>
            <a:r>
              <a:rPr lang="en-US" sz="1800" dirty="0" smtClean="0"/>
              <a:t>The need for </a:t>
            </a:r>
            <a:r>
              <a:rPr lang="en-US" sz="1800" u="sng" dirty="0" smtClean="0"/>
              <a:t>BOTH</a:t>
            </a:r>
            <a:r>
              <a:rPr lang="en-US" sz="1800" dirty="0" smtClean="0"/>
              <a:t> accountability </a:t>
            </a:r>
            <a:r>
              <a:rPr lang="en-US" sz="1800" u="sng" dirty="0" smtClean="0"/>
              <a:t>AND</a:t>
            </a:r>
            <a:r>
              <a:rPr lang="en-US" sz="1800" dirty="0" smtClean="0"/>
              <a:t> capacity</a:t>
            </a:r>
            <a:r>
              <a:rPr lang="en-US" sz="1800" dirty="0" smtClean="0"/>
              <a:t>.</a:t>
            </a:r>
          </a:p>
          <a:p>
            <a:pPr>
              <a:buFont typeface="+mj-lt"/>
              <a:buAutoNum type="arabicPeriod"/>
            </a:pPr>
            <a:endParaRPr lang="en-US" sz="1800" dirty="0"/>
          </a:p>
          <a:p>
            <a:pPr>
              <a:buFont typeface="+mj-lt"/>
              <a:buAutoNum type="arabicPeriod"/>
            </a:pPr>
            <a:r>
              <a:rPr lang="en-US" sz="1800" dirty="0" smtClean="0"/>
              <a:t>Identify </a:t>
            </a:r>
            <a:r>
              <a:rPr lang="en-US" sz="1800" u="sng" dirty="0" smtClean="0"/>
              <a:t>binding constraints</a:t>
            </a:r>
            <a:r>
              <a:rPr lang="en-US" sz="1800" dirty="0" smtClean="0"/>
              <a:t> and work from there.</a:t>
            </a:r>
            <a:endParaRPr lang="en-US" sz="1800"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28</a:t>
            </a:fld>
            <a:endParaRPr lang="en-ZA"/>
          </a:p>
        </p:txBody>
      </p:sp>
      <p:pic>
        <p:nvPicPr>
          <p:cNvPr id="5" name="Picture 4" descr="Education is the key to success.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004048" y="2276872"/>
            <a:ext cx="3096344" cy="2745615"/>
          </a:xfrm>
          <a:prstGeom prst="rect">
            <a:avLst/>
          </a:prstGeom>
        </p:spPr>
      </p:pic>
    </p:spTree>
    <p:extLst>
      <p:ext uri="{BB962C8B-B14F-4D97-AF65-F5344CB8AC3E}">
        <p14:creationId xmlns:p14="http://schemas.microsoft.com/office/powerpoint/2010/main" val="157786585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1052736"/>
            <a:ext cx="8229600" cy="4378498"/>
          </a:xfrm>
        </p:spPr>
        <p:txBody>
          <a:bodyPr>
            <a:normAutofit/>
          </a:bodyPr>
          <a:lstStyle/>
          <a:p>
            <a:r>
              <a:rPr lang="en-US" dirty="0" smtClean="0"/>
              <a:t>Thank you</a:t>
            </a:r>
            <a:br>
              <a:rPr lang="en-US" dirty="0" smtClean="0"/>
            </a:br>
            <a:r>
              <a:rPr lang="en-US" dirty="0" smtClean="0"/>
              <a:t/>
            </a:r>
            <a:br>
              <a:rPr lang="en-US" dirty="0" smtClean="0"/>
            </a:br>
            <a:r>
              <a:rPr lang="en-US" sz="5400" b="1" dirty="0" smtClean="0"/>
              <a:t>Comments</a:t>
            </a:r>
            <a:r>
              <a:rPr lang="en-US" sz="5400" dirty="0" smtClean="0"/>
              <a:t> &amp; </a:t>
            </a:r>
            <a:r>
              <a:rPr lang="en-US" sz="5400" b="1" dirty="0"/>
              <a:t>Q</a:t>
            </a:r>
            <a:r>
              <a:rPr lang="en-US" sz="5400" b="1" dirty="0" smtClean="0"/>
              <a:t>uestions</a:t>
            </a:r>
            <a:r>
              <a:rPr lang="en-US" sz="5400" dirty="0" smtClean="0"/>
              <a:t> welcome</a:t>
            </a:r>
            <a:br>
              <a:rPr lang="en-US" sz="5400" dirty="0" smtClean="0"/>
            </a:br>
            <a:r>
              <a:rPr lang="en-US" sz="5400" dirty="0"/>
              <a:t/>
            </a:r>
            <a:br>
              <a:rPr lang="en-US" sz="5400" dirty="0"/>
            </a:br>
            <a:r>
              <a:rPr lang="en-US" sz="2400" dirty="0" smtClean="0"/>
              <a:t>Presentation available online at </a:t>
            </a:r>
            <a:r>
              <a:rPr lang="en-US" sz="2400" dirty="0" smtClean="0">
                <a:hlinkClick r:id="rId2"/>
              </a:rPr>
              <a:t>www.nicspaull.com/research</a:t>
            </a:r>
            <a:r>
              <a:rPr lang="en-US" sz="2400" dirty="0" smtClean="0"/>
              <a:t> </a:t>
            </a:r>
            <a:endParaRPr lang="en-US" sz="3200"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29</a:t>
            </a:fld>
            <a:endParaRPr lang="en-ZA"/>
          </a:p>
        </p:txBody>
      </p:sp>
    </p:spTree>
    <p:extLst>
      <p:ext uri="{BB962C8B-B14F-4D97-AF65-F5344CB8AC3E}">
        <p14:creationId xmlns:p14="http://schemas.microsoft.com/office/powerpoint/2010/main" val="230193497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ZA" smtClean="0"/>
              <a:t> </a:t>
            </a:r>
            <a:r>
              <a:rPr lang="en-ZA" sz="4900" b="1" smtClean="0"/>
              <a:t>Basic</a:t>
            </a:r>
            <a:r>
              <a:rPr lang="en-ZA" sz="4900" smtClean="0"/>
              <a:t> </a:t>
            </a:r>
            <a:r>
              <a:rPr lang="en-ZA" smtClean="0"/>
              <a:t>Literacy and Numeracy (Gr 6)</a:t>
            </a:r>
            <a:endParaRPr lang="en-ZA"/>
          </a:p>
        </p:txBody>
      </p:sp>
      <p:sp>
        <p:nvSpPr>
          <p:cNvPr id="3" name="Content Placeholder 2"/>
          <p:cNvSpPr>
            <a:spLocks noGrp="1"/>
          </p:cNvSpPr>
          <p:nvPr>
            <p:ph idx="1"/>
          </p:nvPr>
        </p:nvSpPr>
        <p:spPr/>
        <p:txBody>
          <a:bodyPr>
            <a:normAutofit lnSpcReduction="10000"/>
          </a:bodyPr>
          <a:lstStyle/>
          <a:p>
            <a:r>
              <a:rPr lang="en-ZA" smtClean="0"/>
              <a:t>What proportion of South African grade 6 children were functionally </a:t>
            </a:r>
            <a:r>
              <a:rPr lang="en-ZA" u="sng" smtClean="0"/>
              <a:t>literate</a:t>
            </a:r>
            <a:r>
              <a:rPr lang="en-ZA" smtClean="0"/>
              <a:t> and functionally </a:t>
            </a:r>
            <a:r>
              <a:rPr lang="en-ZA" u="sng" smtClean="0"/>
              <a:t>numerate</a:t>
            </a:r>
            <a:r>
              <a:rPr lang="en-ZA" smtClean="0"/>
              <a:t>?</a:t>
            </a:r>
          </a:p>
          <a:p>
            <a:endParaRPr lang="en-ZA" smtClean="0"/>
          </a:p>
          <a:p>
            <a:r>
              <a:rPr lang="en-ZA" sz="2400" b="1" smtClean="0"/>
              <a:t>Functionally illiterate: </a:t>
            </a:r>
            <a:r>
              <a:rPr lang="en-ZA" sz="2400"/>
              <a:t>a functionally illiterate learner cannot read a short and simple text and extract </a:t>
            </a:r>
            <a:r>
              <a:rPr lang="en-ZA" sz="2400" smtClean="0"/>
              <a:t>meaning. </a:t>
            </a:r>
          </a:p>
          <a:p>
            <a:endParaRPr lang="en-ZA" sz="2400"/>
          </a:p>
          <a:p>
            <a:r>
              <a:rPr lang="en-ZA" sz="2400" b="1" smtClean="0"/>
              <a:t>Functionally innumerate: </a:t>
            </a:r>
            <a:r>
              <a:rPr lang="en-ZA" sz="2400"/>
              <a:t>a functionally innumerate learner cannot translate graphical information into fractions or interpret everyday units of </a:t>
            </a:r>
            <a:r>
              <a:rPr lang="en-ZA" sz="2400" smtClean="0"/>
              <a:t>measurement.</a:t>
            </a:r>
            <a:endParaRPr lang="en-ZA" sz="2400" b="1"/>
          </a:p>
        </p:txBody>
      </p:sp>
      <p:sp>
        <p:nvSpPr>
          <p:cNvPr id="4" name="Slide Number Placeholder 3"/>
          <p:cNvSpPr>
            <a:spLocks noGrp="1"/>
          </p:cNvSpPr>
          <p:nvPr>
            <p:ph type="sldNum" sz="quarter" idx="12"/>
          </p:nvPr>
        </p:nvSpPr>
        <p:spPr/>
        <p:txBody>
          <a:bodyPr/>
          <a:lstStyle/>
          <a:p>
            <a:fld id="{555B2511-D5A3-487A-82FF-4C039FEE504B}" type="slidenum">
              <a:rPr lang="en-ZA" smtClean="0"/>
              <a:pPr/>
              <a:t>30</a:t>
            </a:fld>
            <a:endParaRPr lang="en-ZA"/>
          </a:p>
        </p:txBody>
      </p:sp>
    </p:spTree>
    <p:extLst>
      <p:ext uri="{BB962C8B-B14F-4D97-AF65-F5344CB8AC3E}">
        <p14:creationId xmlns:p14="http://schemas.microsoft.com/office/powerpoint/2010/main" val="1718417446"/>
      </p:ext>
    </p:extLst>
  </p:cSld>
  <p:clrMapOvr>
    <a:masterClrMapping/>
  </p:clrMapOvr>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04" name="Picture 4"/>
          <p:cNvPicPr>
            <a:picLocks noChangeAspect="1" noChangeArrowheads="1"/>
          </p:cNvPicPr>
          <p:nvPr/>
        </p:nvPicPr>
        <p:blipFill>
          <a:blip r:embed="rId3"/>
          <a:srcRect/>
          <a:stretch>
            <a:fillRect/>
          </a:stretch>
        </p:blipFill>
        <p:spPr bwMode="auto">
          <a:xfrm>
            <a:off x="107950" y="692150"/>
            <a:ext cx="4214813" cy="5735638"/>
          </a:xfrm>
          <a:prstGeom prst="rect">
            <a:avLst/>
          </a:prstGeom>
          <a:ln>
            <a:noFill/>
          </a:ln>
          <a:effectLst>
            <a:outerShdw blurRad="292100" dist="139700" dir="2700000" algn="tl" rotWithShape="0">
              <a:srgbClr val="333333">
                <a:alpha val="65000"/>
              </a:srgbClr>
            </a:outerShdw>
          </a:effectLst>
        </p:spPr>
      </p:pic>
      <p:sp>
        <p:nvSpPr>
          <p:cNvPr id="8" name="Title 1"/>
          <p:cNvSpPr txBox="1">
            <a:spLocks/>
          </p:cNvSpPr>
          <p:nvPr/>
        </p:nvSpPr>
        <p:spPr>
          <a:xfrm>
            <a:off x="179388" y="188913"/>
            <a:ext cx="4105275" cy="360362"/>
          </a:xfrm>
          <a:prstGeom prst="rect">
            <a:avLst/>
          </a:prstGeom>
          <a:solidFill>
            <a:schemeClr val="accent1">
              <a:lumMod val="40000"/>
              <a:lumOff val="60000"/>
            </a:schemeClr>
          </a:solidFill>
        </p:spPr>
        <p:txBody>
          <a:bodyPr anchor="ctr"/>
          <a:lstStyle/>
          <a:p>
            <a:pPr algn="ctr" fontAlgn="auto">
              <a:spcAft>
                <a:spcPts val="0"/>
              </a:spcAft>
              <a:defRPr/>
            </a:pPr>
            <a:r>
              <a:rPr lang="en-ZA" sz="2400" b="1" dirty="0">
                <a:latin typeface="+mj-lt"/>
                <a:ea typeface="+mj-ea"/>
                <a:cs typeface="+mj-cs"/>
              </a:rPr>
              <a:t>SACMEQ III </a:t>
            </a:r>
            <a:r>
              <a:rPr lang="en-ZA" sz="1400" dirty="0">
                <a:latin typeface="+mj-lt"/>
                <a:ea typeface="+mj-ea"/>
                <a:cs typeface="+mj-cs"/>
              </a:rPr>
              <a:t>(</a:t>
            </a:r>
            <a:r>
              <a:rPr lang="en-ZA" sz="1400" dirty="0" err="1">
                <a:latin typeface="+mj-lt"/>
                <a:ea typeface="+mj-ea"/>
                <a:cs typeface="+mj-cs"/>
              </a:rPr>
              <a:t>Spaull</a:t>
            </a:r>
            <a:r>
              <a:rPr lang="en-ZA" sz="1400" dirty="0">
                <a:latin typeface="+mj-lt"/>
                <a:ea typeface="+mj-ea"/>
                <a:cs typeface="+mj-cs"/>
              </a:rPr>
              <a:t> &amp; Taylor, 2012)</a:t>
            </a:r>
          </a:p>
        </p:txBody>
      </p:sp>
      <p:graphicFrame>
        <p:nvGraphicFramePr>
          <p:cNvPr id="9" name="Content Placeholder 3"/>
          <p:cNvGraphicFramePr>
            <a:graphicFrameLocks noGrp="1"/>
          </p:cNvGraphicFramePr>
          <p:nvPr>
            <p:ph idx="1"/>
          </p:nvPr>
        </p:nvGraphicFramePr>
        <p:xfrm>
          <a:off x="4211960" y="0"/>
          <a:ext cx="4932040" cy="3312368"/>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0" name="Chart 9"/>
          <p:cNvGraphicFramePr/>
          <p:nvPr/>
        </p:nvGraphicFramePr>
        <p:xfrm>
          <a:off x="4427984" y="3429000"/>
          <a:ext cx="4716016" cy="3129136"/>
        </p:xfrm>
        <a:graphic>
          <a:graphicData uri="http://schemas.openxmlformats.org/drawingml/2006/chart">
            <c:chart xmlns:c="http://schemas.openxmlformats.org/drawingml/2006/chart" xmlns:r="http://schemas.openxmlformats.org/officeDocument/2006/relationships" r:id="rId5"/>
          </a:graphicData>
        </a:graphic>
      </p:graphicFrame>
      <p:sp>
        <p:nvSpPr>
          <p:cNvPr id="24581" name="TextBox 10"/>
          <p:cNvSpPr txBox="1">
            <a:spLocks noChangeArrowheads="1"/>
          </p:cNvSpPr>
          <p:nvPr/>
        </p:nvSpPr>
        <p:spPr bwMode="auto">
          <a:xfrm>
            <a:off x="4859338" y="2349500"/>
            <a:ext cx="3816350" cy="306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algn="ctr" eaLnBrk="1" hangingPunct="1"/>
            <a:r>
              <a:rPr lang="en-ZA" sz="1400" b="1"/>
              <a:t>Literacy</a:t>
            </a:r>
          </a:p>
        </p:txBody>
      </p:sp>
      <p:sp>
        <p:nvSpPr>
          <p:cNvPr id="24582" name="TextBox 11"/>
          <p:cNvSpPr txBox="1">
            <a:spLocks noChangeArrowheads="1"/>
          </p:cNvSpPr>
          <p:nvPr/>
        </p:nvSpPr>
        <p:spPr bwMode="auto">
          <a:xfrm>
            <a:off x="5003800" y="5589588"/>
            <a:ext cx="381635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algn="ctr" eaLnBrk="1" hangingPunct="1"/>
            <a:r>
              <a:rPr lang="en-ZA" sz="1400" b="1"/>
              <a:t>Numeracy</a:t>
            </a:r>
          </a:p>
        </p:txBody>
      </p:sp>
    </p:spTree>
    <p:extLst>
      <p:ext uri="{BB962C8B-B14F-4D97-AF65-F5344CB8AC3E}">
        <p14:creationId xmlns:p14="http://schemas.microsoft.com/office/powerpoint/2010/main" val="913510600"/>
      </p:ext>
    </p:extLst>
  </p:cSld>
  <p:clrMapOvr>
    <a:masterClrMapping/>
  </p:clrMapOvr>
  <p:timing>
    <p:tnLst>
      <p:par>
        <p:cTn xmlns:p14="http://schemas.microsoft.com/office/powerpoint/2010/mai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tx2">
              <a:lumMod val="20000"/>
              <a:lumOff val="80000"/>
            </a:schemeClr>
          </a:solidFill>
        </p:spPr>
        <p:txBody>
          <a:bodyPr>
            <a:normAutofit/>
          </a:bodyPr>
          <a:lstStyle/>
          <a:p>
            <a:r>
              <a:rPr lang="en-ZA" sz="4000" dirty="0" smtClean="0">
                <a:solidFill>
                  <a:srgbClr val="C00000"/>
                </a:solidFill>
              </a:rPr>
              <a:t>SA primary school: Gr6 Literacy – </a:t>
            </a:r>
            <a:br>
              <a:rPr lang="en-ZA" sz="4000" dirty="0" smtClean="0">
                <a:solidFill>
                  <a:srgbClr val="C00000"/>
                </a:solidFill>
              </a:rPr>
            </a:br>
            <a:r>
              <a:rPr lang="en-ZA" sz="2000" dirty="0" smtClean="0">
                <a:solidFill>
                  <a:srgbClr val="C00000"/>
                </a:solidFill>
              </a:rPr>
              <a:t>SACMEQ III (2007)</a:t>
            </a:r>
            <a:endParaRPr lang="en-ZA" sz="4000" dirty="0">
              <a:solidFill>
                <a:srgbClr val="C00000"/>
              </a:solidFill>
            </a:endParaRPr>
          </a:p>
        </p:txBody>
      </p:sp>
      <p:pic>
        <p:nvPicPr>
          <p:cNvPr id="1027" name="Picture 3"/>
          <p:cNvPicPr>
            <a:picLocks noChangeAspect="1" noChangeArrowheads="1"/>
          </p:cNvPicPr>
          <p:nvPr/>
        </p:nvPicPr>
        <p:blipFill>
          <a:blip r:embed="rId3" cstate="print"/>
          <a:srcRect/>
          <a:stretch>
            <a:fillRect/>
          </a:stretch>
        </p:blipFill>
        <p:spPr bwMode="auto">
          <a:xfrm>
            <a:off x="611559" y="2132856"/>
            <a:ext cx="3433690" cy="4392488"/>
          </a:xfrm>
          <a:prstGeom prst="rect">
            <a:avLst/>
          </a:prstGeom>
          <a:noFill/>
          <a:ln w="9525">
            <a:noFill/>
            <a:miter lim="800000"/>
            <a:headEnd/>
            <a:tailEnd/>
          </a:ln>
        </p:spPr>
      </p:pic>
      <p:sp>
        <p:nvSpPr>
          <p:cNvPr id="7" name="Rectangle 6"/>
          <p:cNvSpPr/>
          <p:nvPr/>
        </p:nvSpPr>
        <p:spPr>
          <a:xfrm>
            <a:off x="611560" y="5661248"/>
            <a:ext cx="3456384" cy="8640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9" name="Rectangle 8"/>
          <p:cNvSpPr/>
          <p:nvPr/>
        </p:nvSpPr>
        <p:spPr>
          <a:xfrm>
            <a:off x="611560" y="3933056"/>
            <a:ext cx="3456384" cy="8640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0" name="Rectangle 9"/>
          <p:cNvSpPr/>
          <p:nvPr/>
        </p:nvSpPr>
        <p:spPr>
          <a:xfrm>
            <a:off x="2987824" y="4797152"/>
            <a:ext cx="1080120" cy="8640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1" name="Rectangle 10"/>
          <p:cNvSpPr/>
          <p:nvPr/>
        </p:nvSpPr>
        <p:spPr>
          <a:xfrm>
            <a:off x="611560" y="4797152"/>
            <a:ext cx="2376264" cy="8640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2" name="Rectangle 11"/>
          <p:cNvSpPr/>
          <p:nvPr/>
        </p:nvSpPr>
        <p:spPr>
          <a:xfrm>
            <a:off x="2339752" y="2996952"/>
            <a:ext cx="1800200" cy="8640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3" name="Rectangle 12"/>
          <p:cNvSpPr/>
          <p:nvPr/>
        </p:nvSpPr>
        <p:spPr>
          <a:xfrm>
            <a:off x="539552" y="2996952"/>
            <a:ext cx="1800200" cy="93610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4" name="Rectangle 13"/>
          <p:cNvSpPr/>
          <p:nvPr/>
        </p:nvSpPr>
        <p:spPr>
          <a:xfrm>
            <a:off x="971600" y="2132856"/>
            <a:ext cx="3096344" cy="8640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5" name="Rectangle 14"/>
          <p:cNvSpPr/>
          <p:nvPr/>
        </p:nvSpPr>
        <p:spPr>
          <a:xfrm>
            <a:off x="611560" y="2060848"/>
            <a:ext cx="576064" cy="93610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grpSp>
        <p:nvGrpSpPr>
          <p:cNvPr id="23" name="Group 22"/>
          <p:cNvGrpSpPr/>
          <p:nvPr/>
        </p:nvGrpSpPr>
        <p:grpSpPr>
          <a:xfrm>
            <a:off x="4860032" y="1700808"/>
            <a:ext cx="2304256" cy="4320479"/>
            <a:chOff x="4283968" y="1412777"/>
            <a:chExt cx="2304256" cy="4320479"/>
          </a:xfrm>
        </p:grpSpPr>
        <p:pic>
          <p:nvPicPr>
            <p:cNvPr id="1028" name="Picture 4"/>
            <p:cNvPicPr>
              <a:picLocks noChangeAspect="1" noChangeArrowheads="1"/>
            </p:cNvPicPr>
            <p:nvPr/>
          </p:nvPicPr>
          <p:blipFill>
            <a:blip r:embed="rId4" cstate="print"/>
            <a:srcRect/>
            <a:stretch>
              <a:fillRect/>
            </a:stretch>
          </p:blipFill>
          <p:spPr bwMode="auto">
            <a:xfrm>
              <a:off x="4283968" y="1412777"/>
              <a:ext cx="563901" cy="4320479"/>
            </a:xfrm>
            <a:prstGeom prst="rect">
              <a:avLst/>
            </a:prstGeom>
            <a:noFill/>
            <a:ln w="9525">
              <a:noFill/>
              <a:miter lim="800000"/>
              <a:headEnd/>
              <a:tailEnd/>
            </a:ln>
          </p:spPr>
        </p:pic>
        <p:sp>
          <p:nvSpPr>
            <p:cNvPr id="19" name="TextBox 18"/>
            <p:cNvSpPr txBox="1"/>
            <p:nvPr/>
          </p:nvSpPr>
          <p:spPr>
            <a:xfrm>
              <a:off x="4932040" y="1628800"/>
              <a:ext cx="1656184" cy="523220"/>
            </a:xfrm>
            <a:prstGeom prst="rect">
              <a:avLst/>
            </a:prstGeom>
            <a:noFill/>
          </p:spPr>
          <p:txBody>
            <a:bodyPr wrap="square" rtlCol="0">
              <a:spAutoFit/>
            </a:bodyPr>
            <a:lstStyle/>
            <a:p>
              <a:pPr algn="ctr"/>
              <a:r>
                <a:rPr lang="en-ZA" sz="1400" dirty="0" smtClean="0"/>
                <a:t>Never enrolled </a:t>
              </a:r>
            </a:p>
            <a:p>
              <a:pPr algn="ctr"/>
              <a:r>
                <a:rPr lang="en-ZA" sz="1400" b="1" dirty="0" smtClean="0"/>
                <a:t>2%</a:t>
              </a:r>
              <a:endParaRPr lang="en-ZA" sz="1400" b="1" dirty="0"/>
            </a:p>
          </p:txBody>
        </p:sp>
        <p:sp>
          <p:nvSpPr>
            <p:cNvPr id="20" name="TextBox 19"/>
            <p:cNvSpPr txBox="1"/>
            <p:nvPr/>
          </p:nvSpPr>
          <p:spPr>
            <a:xfrm>
              <a:off x="4932040" y="2708920"/>
              <a:ext cx="1656184" cy="738664"/>
            </a:xfrm>
            <a:prstGeom prst="rect">
              <a:avLst/>
            </a:prstGeom>
            <a:noFill/>
          </p:spPr>
          <p:txBody>
            <a:bodyPr wrap="square" rtlCol="0">
              <a:spAutoFit/>
            </a:bodyPr>
            <a:lstStyle/>
            <a:p>
              <a:pPr algn="ctr"/>
              <a:r>
                <a:rPr lang="en-ZA" sz="1400" dirty="0" smtClean="0"/>
                <a:t>Functionally illiterate </a:t>
              </a:r>
            </a:p>
            <a:p>
              <a:pPr algn="ctr"/>
              <a:r>
                <a:rPr lang="en-ZA" sz="1400" b="1" dirty="0" smtClean="0"/>
                <a:t>25%</a:t>
              </a:r>
              <a:endParaRPr lang="en-ZA" sz="1400" b="1" dirty="0"/>
            </a:p>
          </p:txBody>
        </p:sp>
        <p:sp>
          <p:nvSpPr>
            <p:cNvPr id="21" name="TextBox 20"/>
            <p:cNvSpPr txBox="1"/>
            <p:nvPr/>
          </p:nvSpPr>
          <p:spPr>
            <a:xfrm>
              <a:off x="4932040" y="3861048"/>
              <a:ext cx="1656184" cy="523220"/>
            </a:xfrm>
            <a:prstGeom prst="rect">
              <a:avLst/>
            </a:prstGeom>
            <a:noFill/>
          </p:spPr>
          <p:txBody>
            <a:bodyPr wrap="square" rtlCol="0">
              <a:spAutoFit/>
            </a:bodyPr>
            <a:lstStyle/>
            <a:p>
              <a:pPr algn="ctr"/>
              <a:r>
                <a:rPr lang="en-ZA" sz="1400" dirty="0" smtClean="0"/>
                <a:t>Basic skills</a:t>
              </a:r>
            </a:p>
            <a:p>
              <a:pPr algn="ctr"/>
              <a:r>
                <a:rPr lang="en-ZA" sz="1400" b="1" dirty="0" smtClean="0"/>
                <a:t>46%</a:t>
              </a:r>
              <a:endParaRPr lang="en-ZA" sz="1400" b="1" dirty="0"/>
            </a:p>
          </p:txBody>
        </p:sp>
        <p:sp>
          <p:nvSpPr>
            <p:cNvPr id="22" name="TextBox 21"/>
            <p:cNvSpPr txBox="1"/>
            <p:nvPr/>
          </p:nvSpPr>
          <p:spPr>
            <a:xfrm>
              <a:off x="4932040" y="4941168"/>
              <a:ext cx="1584176" cy="523220"/>
            </a:xfrm>
            <a:prstGeom prst="rect">
              <a:avLst/>
            </a:prstGeom>
            <a:noFill/>
          </p:spPr>
          <p:txBody>
            <a:bodyPr wrap="square" rtlCol="0">
              <a:spAutoFit/>
            </a:bodyPr>
            <a:lstStyle/>
            <a:p>
              <a:pPr algn="ctr"/>
              <a:r>
                <a:rPr lang="en-ZA" sz="1400" dirty="0" smtClean="0"/>
                <a:t>Higher order skills : </a:t>
              </a:r>
              <a:r>
                <a:rPr lang="en-ZA" sz="1400" b="1" dirty="0" smtClean="0"/>
                <a:t>27%</a:t>
              </a:r>
              <a:endParaRPr lang="en-ZA" sz="1400" b="1" dirty="0"/>
            </a:p>
          </p:txBody>
        </p:sp>
      </p:grpSp>
      <p:sp>
        <p:nvSpPr>
          <p:cNvPr id="24" name="Rectangle 23"/>
          <p:cNvSpPr/>
          <p:nvPr/>
        </p:nvSpPr>
        <p:spPr>
          <a:xfrm>
            <a:off x="4932040" y="5013176"/>
            <a:ext cx="2448272" cy="10081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26" name="Rectangle 25"/>
          <p:cNvSpPr/>
          <p:nvPr/>
        </p:nvSpPr>
        <p:spPr>
          <a:xfrm>
            <a:off x="4932040" y="3861048"/>
            <a:ext cx="2448272" cy="21602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27" name="Rectangle 26"/>
          <p:cNvSpPr/>
          <p:nvPr/>
        </p:nvSpPr>
        <p:spPr>
          <a:xfrm>
            <a:off x="4860032" y="2780928"/>
            <a:ext cx="2448272" cy="33927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28" name="Rectangle 27"/>
          <p:cNvSpPr/>
          <p:nvPr/>
        </p:nvSpPr>
        <p:spPr>
          <a:xfrm>
            <a:off x="4788024" y="1700808"/>
            <a:ext cx="2448272" cy="453650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p>
        </p:txBody>
      </p:sp>
      <p:sp>
        <p:nvSpPr>
          <p:cNvPr id="3" name="Slide Number Placeholder 2"/>
          <p:cNvSpPr>
            <a:spLocks noGrp="1"/>
          </p:cNvSpPr>
          <p:nvPr>
            <p:ph type="sldNum" sz="quarter" idx="12"/>
          </p:nvPr>
        </p:nvSpPr>
        <p:spPr/>
        <p:txBody>
          <a:bodyPr/>
          <a:lstStyle/>
          <a:p>
            <a:fld id="{555B2511-D5A3-487A-82FF-4C039FEE504B}" type="slidenum">
              <a:rPr lang="en-ZA" smtClean="0"/>
              <a:pPr/>
              <a:t>32</a:t>
            </a:fld>
            <a:endParaRPr lang="en-ZA"/>
          </a:p>
        </p:txBody>
      </p:sp>
      <p:sp>
        <p:nvSpPr>
          <p:cNvPr id="4" name="TextBox 3"/>
          <p:cNvSpPr txBox="1"/>
          <p:nvPr/>
        </p:nvSpPr>
        <p:spPr>
          <a:xfrm>
            <a:off x="6732240" y="6173687"/>
            <a:ext cx="2293803" cy="584775"/>
          </a:xfrm>
          <a:prstGeom prst="rect">
            <a:avLst/>
          </a:prstGeom>
          <a:noFill/>
        </p:spPr>
        <p:txBody>
          <a:bodyPr wrap="square" rtlCol="0">
            <a:spAutoFit/>
          </a:bodyPr>
          <a:lstStyle/>
          <a:p>
            <a:pPr algn="ctr"/>
            <a:r>
              <a:rPr lang="en-ZA" sz="1600" smtClean="0"/>
              <a:t>Forthcoming paper  with Stephen Taylor</a:t>
            </a:r>
            <a:endParaRPr lang="en-ZA" sz="1600"/>
          </a:p>
        </p:txBody>
      </p:sp>
    </p:spTree>
    <p:extLst>
      <p:ext uri="{BB962C8B-B14F-4D97-AF65-F5344CB8AC3E}">
        <p14:creationId xmlns:p14="http://schemas.microsoft.com/office/powerpoint/2010/main" val="1031974377"/>
      </p:ext>
    </p:extLst>
  </p:cSld>
  <p:clrMapOvr>
    <a:masterClrMapping/>
  </p:clrMapOvr>
  <p:transition xmlns:p14="http://schemas.microsoft.com/office/powerpoint/2010/main">
    <p:wipe dir="r"/>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2000"/>
                                        <p:tgtEl>
                                          <p:spTgt spid="15"/>
                                        </p:tgtEl>
                                      </p:cBhvr>
                                    </p:animEffect>
                                    <p:set>
                                      <p:cBhvr>
                                        <p:cTn id="7" dur="1" fill="hold">
                                          <p:stCondLst>
                                            <p:cond delay="1999"/>
                                          </p:stCondLst>
                                        </p:cTn>
                                        <p:tgtEl>
                                          <p:spTgt spid="15"/>
                                        </p:tgtEl>
                                        <p:attrNameLst>
                                          <p:attrName>style.visibility</p:attrName>
                                        </p:attrNameLst>
                                      </p:cBhvr>
                                      <p:to>
                                        <p:strVal val="hidden"/>
                                      </p:to>
                                    </p:set>
                                  </p:childTnLst>
                                </p:cTn>
                              </p:par>
                              <p:par>
                                <p:cTn id="8" presetID="10" presetClass="exit" presetSubtype="0" fill="hold" grpId="0" nodeType="withEffect">
                                  <p:stCondLst>
                                    <p:cond delay="0"/>
                                  </p:stCondLst>
                                  <p:childTnLst>
                                    <p:animEffect transition="out" filter="fade">
                                      <p:cBhvr>
                                        <p:cTn id="9" dur="2000"/>
                                        <p:tgtEl>
                                          <p:spTgt spid="28"/>
                                        </p:tgtEl>
                                      </p:cBhvr>
                                    </p:animEffect>
                                    <p:set>
                                      <p:cBhvr>
                                        <p:cTn id="10" dur="1" fill="hold">
                                          <p:stCondLst>
                                            <p:cond delay="1999"/>
                                          </p:stCondLst>
                                        </p:cTn>
                                        <p:tgtEl>
                                          <p:spTgt spid="28"/>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10" presetClass="exit" presetSubtype="0" fill="hold" grpId="0" nodeType="clickEffect">
                                  <p:stCondLst>
                                    <p:cond delay="0"/>
                                  </p:stCondLst>
                                  <p:childTnLst>
                                    <p:animEffect transition="out" filter="fade">
                                      <p:cBhvr>
                                        <p:cTn id="14" dur="2000"/>
                                        <p:tgtEl>
                                          <p:spTgt spid="14"/>
                                        </p:tgtEl>
                                      </p:cBhvr>
                                    </p:animEffect>
                                    <p:set>
                                      <p:cBhvr>
                                        <p:cTn id="15" dur="1" fill="hold">
                                          <p:stCondLst>
                                            <p:cond delay="1999"/>
                                          </p:stCondLst>
                                        </p:cTn>
                                        <p:tgtEl>
                                          <p:spTgt spid="14"/>
                                        </p:tgtEl>
                                        <p:attrNameLst>
                                          <p:attrName>style.visibility</p:attrName>
                                        </p:attrNameLst>
                                      </p:cBhvr>
                                      <p:to>
                                        <p:strVal val="hidden"/>
                                      </p:to>
                                    </p:set>
                                  </p:childTnLst>
                                </p:cTn>
                              </p:par>
                              <p:par>
                                <p:cTn id="16" presetID="10" presetClass="exit" presetSubtype="0" fill="hold" grpId="0" nodeType="withEffect">
                                  <p:stCondLst>
                                    <p:cond delay="0"/>
                                  </p:stCondLst>
                                  <p:childTnLst>
                                    <p:animEffect transition="out" filter="fade">
                                      <p:cBhvr>
                                        <p:cTn id="17" dur="2000"/>
                                        <p:tgtEl>
                                          <p:spTgt spid="27"/>
                                        </p:tgtEl>
                                      </p:cBhvr>
                                    </p:animEffect>
                                    <p:set>
                                      <p:cBhvr>
                                        <p:cTn id="18" dur="1" fill="hold">
                                          <p:stCondLst>
                                            <p:cond delay="1999"/>
                                          </p:stCondLst>
                                        </p:cTn>
                                        <p:tgtEl>
                                          <p:spTgt spid="27"/>
                                        </p:tgtEl>
                                        <p:attrNameLst>
                                          <p:attrName>style.visibility</p:attrName>
                                        </p:attrNameLst>
                                      </p:cBhvr>
                                      <p:to>
                                        <p:strVal val="hidden"/>
                                      </p:to>
                                    </p:set>
                                  </p:childTnLst>
                                </p:cTn>
                              </p:par>
                              <p:par>
                                <p:cTn id="19" presetID="10" presetClass="exit" presetSubtype="0" fill="hold" grpId="0" nodeType="withEffect">
                                  <p:stCondLst>
                                    <p:cond delay="0"/>
                                  </p:stCondLst>
                                  <p:childTnLst>
                                    <p:animEffect transition="out" filter="fade">
                                      <p:cBhvr>
                                        <p:cTn id="20" dur="2000"/>
                                        <p:tgtEl>
                                          <p:spTgt spid="13"/>
                                        </p:tgtEl>
                                      </p:cBhvr>
                                    </p:animEffect>
                                    <p:set>
                                      <p:cBhvr>
                                        <p:cTn id="21" dur="1" fill="hold">
                                          <p:stCondLst>
                                            <p:cond delay="1999"/>
                                          </p:stCondLst>
                                        </p:cTn>
                                        <p:tgtEl>
                                          <p:spTgt spid="13"/>
                                        </p:tgtEl>
                                        <p:attrNameLst>
                                          <p:attrName>style.visibility</p:attrName>
                                        </p:attrNameLst>
                                      </p:cBhvr>
                                      <p:to>
                                        <p:strVal val="hidden"/>
                                      </p:to>
                                    </p:set>
                                  </p:childTnLst>
                                </p:cTn>
                              </p:par>
                            </p:childTnLst>
                          </p:cTn>
                        </p:par>
                      </p:childTnLst>
                    </p:cTn>
                  </p:par>
                  <p:par>
                    <p:cTn id="22" fill="hold">
                      <p:stCondLst>
                        <p:cond delay="indefinite"/>
                      </p:stCondLst>
                      <p:childTnLst>
                        <p:par>
                          <p:cTn id="23" fill="hold">
                            <p:stCondLst>
                              <p:cond delay="0"/>
                            </p:stCondLst>
                            <p:childTnLst>
                              <p:par>
                                <p:cTn id="24" presetID="10" presetClass="exit" presetSubtype="0" fill="hold" grpId="0" nodeType="clickEffect">
                                  <p:stCondLst>
                                    <p:cond delay="0"/>
                                  </p:stCondLst>
                                  <p:childTnLst>
                                    <p:animEffect transition="out" filter="fade">
                                      <p:cBhvr>
                                        <p:cTn id="25" dur="2000"/>
                                        <p:tgtEl>
                                          <p:spTgt spid="12"/>
                                        </p:tgtEl>
                                      </p:cBhvr>
                                    </p:animEffect>
                                    <p:set>
                                      <p:cBhvr>
                                        <p:cTn id="26" dur="1" fill="hold">
                                          <p:stCondLst>
                                            <p:cond delay="1999"/>
                                          </p:stCondLst>
                                        </p:cTn>
                                        <p:tgtEl>
                                          <p:spTgt spid="12"/>
                                        </p:tgtEl>
                                        <p:attrNameLst>
                                          <p:attrName>style.visibility</p:attrName>
                                        </p:attrNameLst>
                                      </p:cBhvr>
                                      <p:to>
                                        <p:strVal val="hidden"/>
                                      </p:to>
                                    </p:set>
                                  </p:childTnLst>
                                </p:cTn>
                              </p:par>
                              <p:par>
                                <p:cTn id="27" presetID="10" presetClass="exit" presetSubtype="0" fill="hold" grpId="0" nodeType="withEffect">
                                  <p:stCondLst>
                                    <p:cond delay="0"/>
                                  </p:stCondLst>
                                  <p:childTnLst>
                                    <p:animEffect transition="out" filter="fade">
                                      <p:cBhvr>
                                        <p:cTn id="28" dur="2000"/>
                                        <p:tgtEl>
                                          <p:spTgt spid="26"/>
                                        </p:tgtEl>
                                      </p:cBhvr>
                                    </p:animEffect>
                                    <p:set>
                                      <p:cBhvr>
                                        <p:cTn id="29" dur="1" fill="hold">
                                          <p:stCondLst>
                                            <p:cond delay="1999"/>
                                          </p:stCondLst>
                                        </p:cTn>
                                        <p:tgtEl>
                                          <p:spTgt spid="26"/>
                                        </p:tgtEl>
                                        <p:attrNameLst>
                                          <p:attrName>style.visibility</p:attrName>
                                        </p:attrNameLst>
                                      </p:cBhvr>
                                      <p:to>
                                        <p:strVal val="hidden"/>
                                      </p:to>
                                    </p:set>
                                  </p:childTnLst>
                                </p:cTn>
                              </p:par>
                              <p:par>
                                <p:cTn id="30" presetID="10" presetClass="exit" presetSubtype="0" fill="hold" grpId="0" nodeType="withEffect">
                                  <p:stCondLst>
                                    <p:cond delay="0"/>
                                  </p:stCondLst>
                                  <p:childTnLst>
                                    <p:animEffect transition="out" filter="fade">
                                      <p:cBhvr>
                                        <p:cTn id="31" dur="2000"/>
                                        <p:tgtEl>
                                          <p:spTgt spid="9"/>
                                        </p:tgtEl>
                                      </p:cBhvr>
                                    </p:animEffect>
                                    <p:set>
                                      <p:cBhvr>
                                        <p:cTn id="32" dur="1" fill="hold">
                                          <p:stCondLst>
                                            <p:cond delay="1999"/>
                                          </p:stCondLst>
                                        </p:cTn>
                                        <p:tgtEl>
                                          <p:spTgt spid="9"/>
                                        </p:tgtEl>
                                        <p:attrNameLst>
                                          <p:attrName>style.visibility</p:attrName>
                                        </p:attrNameLst>
                                      </p:cBhvr>
                                      <p:to>
                                        <p:strVal val="hidden"/>
                                      </p:to>
                                    </p:set>
                                  </p:childTnLst>
                                </p:cTn>
                              </p:par>
                              <p:par>
                                <p:cTn id="33" presetID="10" presetClass="exit" presetSubtype="0" fill="hold" grpId="0" nodeType="withEffect">
                                  <p:stCondLst>
                                    <p:cond delay="0"/>
                                  </p:stCondLst>
                                  <p:childTnLst>
                                    <p:animEffect transition="out" filter="fade">
                                      <p:cBhvr>
                                        <p:cTn id="34" dur="2000"/>
                                        <p:tgtEl>
                                          <p:spTgt spid="11"/>
                                        </p:tgtEl>
                                      </p:cBhvr>
                                    </p:animEffect>
                                    <p:set>
                                      <p:cBhvr>
                                        <p:cTn id="35" dur="1" fill="hold">
                                          <p:stCondLst>
                                            <p:cond delay="1999"/>
                                          </p:stCondLst>
                                        </p:cTn>
                                        <p:tgtEl>
                                          <p:spTgt spid="11"/>
                                        </p:tgtEl>
                                        <p:attrNameLst>
                                          <p:attrName>style.visibility</p:attrName>
                                        </p:attrNameLst>
                                      </p:cBhvr>
                                      <p:to>
                                        <p:strVal val="hidden"/>
                                      </p:to>
                                    </p:set>
                                  </p:childTnLst>
                                </p:cTn>
                              </p:par>
                            </p:childTnLst>
                          </p:cTn>
                        </p:par>
                      </p:childTnLst>
                    </p:cTn>
                  </p:par>
                  <p:par>
                    <p:cTn id="36" fill="hold">
                      <p:stCondLst>
                        <p:cond delay="indefinite"/>
                      </p:stCondLst>
                      <p:childTnLst>
                        <p:par>
                          <p:cTn id="37" fill="hold">
                            <p:stCondLst>
                              <p:cond delay="0"/>
                            </p:stCondLst>
                            <p:childTnLst>
                              <p:par>
                                <p:cTn id="38" presetID="10" presetClass="exit" presetSubtype="0" fill="hold" grpId="0" nodeType="clickEffect">
                                  <p:stCondLst>
                                    <p:cond delay="0"/>
                                  </p:stCondLst>
                                  <p:childTnLst>
                                    <p:animEffect transition="out" filter="fade">
                                      <p:cBhvr>
                                        <p:cTn id="39" dur="2000"/>
                                        <p:tgtEl>
                                          <p:spTgt spid="10"/>
                                        </p:tgtEl>
                                      </p:cBhvr>
                                    </p:animEffect>
                                    <p:set>
                                      <p:cBhvr>
                                        <p:cTn id="40" dur="1" fill="hold">
                                          <p:stCondLst>
                                            <p:cond delay="1999"/>
                                          </p:stCondLst>
                                        </p:cTn>
                                        <p:tgtEl>
                                          <p:spTgt spid="10"/>
                                        </p:tgtEl>
                                        <p:attrNameLst>
                                          <p:attrName>style.visibility</p:attrName>
                                        </p:attrNameLst>
                                      </p:cBhvr>
                                      <p:to>
                                        <p:strVal val="hidden"/>
                                      </p:to>
                                    </p:set>
                                  </p:childTnLst>
                                </p:cTn>
                              </p:par>
                              <p:par>
                                <p:cTn id="41" presetID="10" presetClass="exit" presetSubtype="0" fill="hold" grpId="0" nodeType="withEffect">
                                  <p:stCondLst>
                                    <p:cond delay="0"/>
                                  </p:stCondLst>
                                  <p:childTnLst>
                                    <p:animEffect transition="out" filter="fade">
                                      <p:cBhvr>
                                        <p:cTn id="42" dur="2000"/>
                                        <p:tgtEl>
                                          <p:spTgt spid="7"/>
                                        </p:tgtEl>
                                      </p:cBhvr>
                                    </p:animEffect>
                                    <p:set>
                                      <p:cBhvr>
                                        <p:cTn id="43" dur="1" fill="hold">
                                          <p:stCondLst>
                                            <p:cond delay="1999"/>
                                          </p:stCondLst>
                                        </p:cTn>
                                        <p:tgtEl>
                                          <p:spTgt spid="7"/>
                                        </p:tgtEl>
                                        <p:attrNameLst>
                                          <p:attrName>style.visibility</p:attrName>
                                        </p:attrNameLst>
                                      </p:cBhvr>
                                      <p:to>
                                        <p:strVal val="hidden"/>
                                      </p:to>
                                    </p:set>
                                  </p:childTnLst>
                                </p:cTn>
                              </p:par>
                              <p:par>
                                <p:cTn id="44" presetID="10" presetClass="exit" presetSubtype="0" fill="hold" grpId="0" nodeType="withEffect">
                                  <p:stCondLst>
                                    <p:cond delay="0"/>
                                  </p:stCondLst>
                                  <p:childTnLst>
                                    <p:animEffect transition="out" filter="fade">
                                      <p:cBhvr>
                                        <p:cTn id="45" dur="2000"/>
                                        <p:tgtEl>
                                          <p:spTgt spid="24"/>
                                        </p:tgtEl>
                                      </p:cBhvr>
                                    </p:animEffect>
                                    <p:set>
                                      <p:cBhvr>
                                        <p:cTn id="46" dur="1" fill="hold">
                                          <p:stCondLst>
                                            <p:cond delay="1999"/>
                                          </p:stCondLst>
                                        </p:cTn>
                                        <p:tgtEl>
                                          <p:spTgt spid="2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9" grpId="0" animBg="1"/>
      <p:bldP spid="10" grpId="0" animBg="1"/>
      <p:bldP spid="11" grpId="0" animBg="1"/>
      <p:bldP spid="12" grpId="0" animBg="1"/>
      <p:bldP spid="13" grpId="0" animBg="1"/>
      <p:bldP spid="14" grpId="0" animBg="1"/>
      <p:bldP spid="15" grpId="0" animBg="1"/>
      <p:bldP spid="24" grpId="0" animBg="1"/>
      <p:bldP spid="26" grpId="0" animBg="1"/>
      <p:bldP spid="27" grpId="0" animBg="1"/>
      <p:bldP spid="28"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a:bodyPr>
          <a:lstStyle/>
          <a:p>
            <a:pPr eaLnBrk="1" fontAlgn="auto" hangingPunct="1">
              <a:spcAft>
                <a:spcPts val="0"/>
              </a:spcAft>
              <a:defRPr/>
            </a:pPr>
            <a:r>
              <a:rPr lang="en-ZA" smtClean="0">
                <a:ea typeface="+mj-ea"/>
              </a:rPr>
              <a:t>Spending</a:t>
            </a:r>
            <a:endParaRPr lang="en-ZA">
              <a:ea typeface="+mj-ea"/>
            </a:endParaRPr>
          </a:p>
        </p:txBody>
      </p:sp>
      <p:sp>
        <p:nvSpPr>
          <p:cNvPr id="7171" name="Content Placeholder 2"/>
          <p:cNvSpPr>
            <a:spLocks noGrp="1"/>
          </p:cNvSpPr>
          <p:nvPr>
            <p:ph idx="1"/>
          </p:nvPr>
        </p:nvSpPr>
        <p:spPr>
          <a:xfrm>
            <a:off x="395288" y="1628775"/>
            <a:ext cx="8229600" cy="4525963"/>
          </a:xfrm>
        </p:spPr>
        <p:txBody>
          <a:bodyPr/>
          <a:lstStyle/>
          <a:p>
            <a:pPr marL="0" indent="0" algn="ctr" eaLnBrk="1" hangingPunct="1">
              <a:buFont typeface="Arial" charset="0"/>
              <a:buNone/>
            </a:pPr>
            <a:r>
              <a:rPr lang="en-ZA" sz="2400" b="1">
                <a:latin typeface="Calibri" charset="0"/>
              </a:rPr>
              <a:t>Spending by education departments, real (2005) Rand</a:t>
            </a:r>
          </a:p>
          <a:p>
            <a:pPr marL="0" indent="0" algn="ctr" eaLnBrk="1" hangingPunct="1">
              <a:buFont typeface="Arial" charset="0"/>
              <a:buNone/>
            </a:pPr>
            <a:r>
              <a:rPr lang="en-ZA" sz="2400" b="1">
                <a:latin typeface="Calibri" charset="0"/>
              </a:rPr>
              <a:t>2000/01 to 2010/11</a:t>
            </a:r>
          </a:p>
        </p:txBody>
      </p:sp>
      <p:sp>
        <p:nvSpPr>
          <p:cNvPr id="4" name="Slide Number Placeholder 3"/>
          <p:cNvSpPr>
            <a:spLocks noGrp="1"/>
          </p:cNvSpPr>
          <p:nvPr>
            <p:ph type="sldNum" sz="quarter" idx="12"/>
          </p:nvPr>
        </p:nvSpPr>
        <p:spPr/>
        <p:txBody>
          <a:bodyPr/>
          <a:lstStyle>
            <a:lvl1pPr eaLnBrk="0" hangingPunct="0">
              <a:defRPr>
                <a:solidFill>
                  <a:schemeClr val="tx1"/>
                </a:solidFill>
                <a:latin typeface="Calibri" charset="0"/>
                <a:ea typeface="ＭＳ Ｐゴシック" charset="0"/>
                <a:cs typeface="Arial" charset="0"/>
              </a:defRPr>
            </a:lvl1pPr>
            <a:lvl2pPr marL="742950" indent="-285750" eaLnBrk="0" hangingPunct="0">
              <a:defRPr>
                <a:solidFill>
                  <a:schemeClr val="tx1"/>
                </a:solidFill>
                <a:latin typeface="Calibri" charset="0"/>
                <a:ea typeface="Arial" charset="0"/>
                <a:cs typeface="Arial" charset="0"/>
              </a:defRPr>
            </a:lvl2pPr>
            <a:lvl3pPr marL="1143000" indent="-228600" eaLnBrk="0" hangingPunct="0">
              <a:defRPr>
                <a:solidFill>
                  <a:schemeClr val="tx1"/>
                </a:solidFill>
                <a:latin typeface="Calibri" charset="0"/>
                <a:ea typeface="Arial" charset="0"/>
                <a:cs typeface="Arial" charset="0"/>
              </a:defRPr>
            </a:lvl3pPr>
            <a:lvl4pPr marL="1600200" indent="-228600" eaLnBrk="0" hangingPunct="0">
              <a:defRPr>
                <a:solidFill>
                  <a:schemeClr val="tx1"/>
                </a:solidFill>
                <a:latin typeface="Calibri" charset="0"/>
                <a:ea typeface="Arial" charset="0"/>
                <a:cs typeface="Arial" charset="0"/>
              </a:defRPr>
            </a:lvl4pPr>
            <a:lvl5pPr marL="2057400" indent="-228600" eaLnBrk="0" hangingPunct="0">
              <a:defRPr>
                <a:solidFill>
                  <a:schemeClr val="tx1"/>
                </a:solidFill>
                <a:latin typeface="Calibri" charset="0"/>
                <a:ea typeface="Arial" charset="0"/>
                <a:cs typeface="Arial" charset="0"/>
              </a:defRPr>
            </a:lvl5pPr>
            <a:lvl6pPr marL="2514600" indent="-228600" eaLnBrk="0" fontAlgn="base" hangingPunct="0">
              <a:spcBef>
                <a:spcPct val="0"/>
              </a:spcBef>
              <a:spcAft>
                <a:spcPct val="0"/>
              </a:spcAft>
              <a:defRPr>
                <a:solidFill>
                  <a:schemeClr val="tx1"/>
                </a:solidFill>
                <a:latin typeface="Calibri" charset="0"/>
                <a:ea typeface="Arial" charset="0"/>
                <a:cs typeface="Arial" charset="0"/>
              </a:defRPr>
            </a:lvl6pPr>
            <a:lvl7pPr marL="2971800" indent="-228600" eaLnBrk="0" fontAlgn="base" hangingPunct="0">
              <a:spcBef>
                <a:spcPct val="0"/>
              </a:spcBef>
              <a:spcAft>
                <a:spcPct val="0"/>
              </a:spcAft>
              <a:defRPr>
                <a:solidFill>
                  <a:schemeClr val="tx1"/>
                </a:solidFill>
                <a:latin typeface="Calibri" charset="0"/>
                <a:ea typeface="Arial" charset="0"/>
                <a:cs typeface="Arial" charset="0"/>
              </a:defRPr>
            </a:lvl7pPr>
            <a:lvl8pPr marL="3429000" indent="-228600" eaLnBrk="0" fontAlgn="base" hangingPunct="0">
              <a:spcBef>
                <a:spcPct val="0"/>
              </a:spcBef>
              <a:spcAft>
                <a:spcPct val="0"/>
              </a:spcAft>
              <a:defRPr>
                <a:solidFill>
                  <a:schemeClr val="tx1"/>
                </a:solidFill>
                <a:latin typeface="Calibri" charset="0"/>
                <a:ea typeface="Arial" charset="0"/>
                <a:cs typeface="Arial" charset="0"/>
              </a:defRPr>
            </a:lvl8pPr>
            <a:lvl9pPr marL="3886200" indent="-228600" eaLnBrk="0" fontAlgn="base" hangingPunct="0">
              <a:spcBef>
                <a:spcPct val="0"/>
              </a:spcBef>
              <a:spcAft>
                <a:spcPct val="0"/>
              </a:spcAft>
              <a:defRPr>
                <a:solidFill>
                  <a:schemeClr val="tx1"/>
                </a:solidFill>
                <a:latin typeface="Calibri" charset="0"/>
                <a:ea typeface="Arial" charset="0"/>
                <a:cs typeface="Arial" charset="0"/>
              </a:defRPr>
            </a:lvl9pPr>
          </a:lstStyle>
          <a:p>
            <a:pPr eaLnBrk="1" hangingPunct="1"/>
            <a:fld id="{01232DD6-33A8-664D-B7A0-255C460929CF}" type="slidenum">
              <a:rPr lang="en-ZA">
                <a:solidFill>
                  <a:srgbClr val="898989"/>
                </a:solidFill>
              </a:rPr>
              <a:pPr eaLnBrk="1" hangingPunct="1"/>
              <a:t>33</a:t>
            </a:fld>
            <a:endParaRPr lang="en-ZA">
              <a:solidFill>
                <a:srgbClr val="898989"/>
              </a:solidFill>
            </a:endParaRPr>
          </a:p>
        </p:txBody>
      </p:sp>
      <p:pic>
        <p:nvPicPr>
          <p:cNvPr id="3074" name="Picture 2"/>
          <p:cNvPicPr>
            <a:picLocks noChangeAspect="1" noChangeArrowheads="1"/>
          </p:cNvPicPr>
          <p:nvPr/>
        </p:nvPicPr>
        <p:blipFill>
          <a:blip r:embed="rId3"/>
          <a:srcRect/>
          <a:stretch>
            <a:fillRect/>
          </a:stretch>
        </p:blipFill>
        <p:spPr bwMode="auto">
          <a:xfrm>
            <a:off x="1187450" y="2924175"/>
            <a:ext cx="6896100" cy="2808288"/>
          </a:xfrm>
          <a:prstGeom prst="rect">
            <a:avLst/>
          </a:prstGeom>
          <a:ln>
            <a:noFill/>
          </a:ln>
          <a:effectLst>
            <a:outerShdw blurRad="292100" dist="139700" dir="2700000" algn="tl" rotWithShape="0">
              <a:srgbClr val="333333">
                <a:alpha val="65000"/>
              </a:srgbClr>
            </a:outerShdw>
          </a:effectLst>
          <a:extLst/>
        </p:spPr>
      </p:pic>
      <p:sp>
        <p:nvSpPr>
          <p:cNvPr id="5" name="Oval 4"/>
          <p:cNvSpPr/>
          <p:nvPr/>
        </p:nvSpPr>
        <p:spPr>
          <a:xfrm rot="20380910">
            <a:off x="4500563" y="3014663"/>
            <a:ext cx="1511300" cy="935037"/>
          </a:xfrm>
          <a:prstGeom prst="ellipse">
            <a:avLst/>
          </a:prstGeom>
          <a:solidFill>
            <a:srgbClr val="D9D9D9">
              <a:alpha val="40000"/>
            </a:srgb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ZA"/>
          </a:p>
        </p:txBody>
      </p:sp>
      <p:sp>
        <p:nvSpPr>
          <p:cNvPr id="6" name="TextBox 5"/>
          <p:cNvSpPr txBox="1">
            <a:spLocks noChangeArrowheads="1"/>
          </p:cNvSpPr>
          <p:nvPr/>
        </p:nvSpPr>
        <p:spPr bwMode="auto">
          <a:xfrm>
            <a:off x="6127750" y="3141663"/>
            <a:ext cx="96520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charset="0"/>
                <a:ea typeface="ＭＳ Ｐゴシック" charset="0"/>
                <a:cs typeface="Arial" charset="0"/>
              </a:defRPr>
            </a:lvl1pPr>
            <a:lvl2pPr marL="742950" indent="-285750" eaLnBrk="0" hangingPunct="0">
              <a:defRPr>
                <a:solidFill>
                  <a:schemeClr val="tx1"/>
                </a:solidFill>
                <a:latin typeface="Calibri" charset="0"/>
                <a:ea typeface="Arial" charset="0"/>
                <a:cs typeface="Arial" charset="0"/>
              </a:defRPr>
            </a:lvl2pPr>
            <a:lvl3pPr marL="1143000" indent="-228600" eaLnBrk="0" hangingPunct="0">
              <a:defRPr>
                <a:solidFill>
                  <a:schemeClr val="tx1"/>
                </a:solidFill>
                <a:latin typeface="Calibri" charset="0"/>
                <a:ea typeface="Arial" charset="0"/>
                <a:cs typeface="Arial" charset="0"/>
              </a:defRPr>
            </a:lvl3pPr>
            <a:lvl4pPr marL="1600200" indent="-228600" eaLnBrk="0" hangingPunct="0">
              <a:defRPr>
                <a:solidFill>
                  <a:schemeClr val="tx1"/>
                </a:solidFill>
                <a:latin typeface="Calibri" charset="0"/>
                <a:ea typeface="Arial" charset="0"/>
                <a:cs typeface="Arial" charset="0"/>
              </a:defRPr>
            </a:lvl4pPr>
            <a:lvl5pPr marL="2057400" indent="-228600" eaLnBrk="0" hangingPunct="0">
              <a:defRPr>
                <a:solidFill>
                  <a:schemeClr val="tx1"/>
                </a:solidFill>
                <a:latin typeface="Calibri" charset="0"/>
                <a:ea typeface="Arial" charset="0"/>
                <a:cs typeface="Arial" charset="0"/>
              </a:defRPr>
            </a:lvl5pPr>
            <a:lvl6pPr marL="2514600" indent="-228600" eaLnBrk="0" fontAlgn="base" hangingPunct="0">
              <a:spcBef>
                <a:spcPct val="0"/>
              </a:spcBef>
              <a:spcAft>
                <a:spcPct val="0"/>
              </a:spcAft>
              <a:defRPr>
                <a:solidFill>
                  <a:schemeClr val="tx1"/>
                </a:solidFill>
                <a:latin typeface="Calibri" charset="0"/>
                <a:ea typeface="Arial" charset="0"/>
                <a:cs typeface="Arial" charset="0"/>
              </a:defRPr>
            </a:lvl6pPr>
            <a:lvl7pPr marL="2971800" indent="-228600" eaLnBrk="0" fontAlgn="base" hangingPunct="0">
              <a:spcBef>
                <a:spcPct val="0"/>
              </a:spcBef>
              <a:spcAft>
                <a:spcPct val="0"/>
              </a:spcAft>
              <a:defRPr>
                <a:solidFill>
                  <a:schemeClr val="tx1"/>
                </a:solidFill>
                <a:latin typeface="Calibri" charset="0"/>
                <a:ea typeface="Arial" charset="0"/>
                <a:cs typeface="Arial" charset="0"/>
              </a:defRPr>
            </a:lvl7pPr>
            <a:lvl8pPr marL="3429000" indent="-228600" eaLnBrk="0" fontAlgn="base" hangingPunct="0">
              <a:spcBef>
                <a:spcPct val="0"/>
              </a:spcBef>
              <a:spcAft>
                <a:spcPct val="0"/>
              </a:spcAft>
              <a:defRPr>
                <a:solidFill>
                  <a:schemeClr val="tx1"/>
                </a:solidFill>
                <a:latin typeface="Calibri" charset="0"/>
                <a:ea typeface="Arial" charset="0"/>
                <a:cs typeface="Arial" charset="0"/>
              </a:defRPr>
            </a:lvl8pPr>
            <a:lvl9pPr marL="3886200" indent="-228600" eaLnBrk="0" fontAlgn="base" hangingPunct="0">
              <a:spcBef>
                <a:spcPct val="0"/>
              </a:spcBef>
              <a:spcAft>
                <a:spcPct val="0"/>
              </a:spcAft>
              <a:defRPr>
                <a:solidFill>
                  <a:schemeClr val="tx1"/>
                </a:solidFill>
                <a:latin typeface="Calibri" charset="0"/>
                <a:ea typeface="Arial" charset="0"/>
                <a:cs typeface="Arial" charset="0"/>
              </a:defRPr>
            </a:lvl9pPr>
          </a:lstStyle>
          <a:p>
            <a:pPr eaLnBrk="1" hangingPunct="1"/>
            <a:r>
              <a:rPr lang="en-ZA">
                <a:sym typeface="Wingdings" charset="0"/>
              </a:rPr>
              <a:t> </a:t>
            </a:r>
            <a:r>
              <a:rPr lang="en-ZA"/>
              <a:t>OSD</a:t>
            </a:r>
          </a:p>
        </p:txBody>
      </p:sp>
      <p:sp>
        <p:nvSpPr>
          <p:cNvPr id="7176" name="TextBox 7"/>
          <p:cNvSpPr txBox="1">
            <a:spLocks noChangeArrowheads="1"/>
          </p:cNvSpPr>
          <p:nvPr/>
        </p:nvSpPr>
        <p:spPr bwMode="auto">
          <a:xfrm>
            <a:off x="4468813" y="6423025"/>
            <a:ext cx="3744912" cy="26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charset="0"/>
                <a:ea typeface="ＭＳ Ｐゴシック" charset="0"/>
                <a:cs typeface="Arial" charset="0"/>
              </a:defRPr>
            </a:lvl1pPr>
            <a:lvl2pPr marL="742950" indent="-285750" eaLnBrk="0" hangingPunct="0">
              <a:defRPr>
                <a:solidFill>
                  <a:schemeClr val="tx1"/>
                </a:solidFill>
                <a:latin typeface="Calibri" charset="0"/>
                <a:ea typeface="Arial" charset="0"/>
                <a:cs typeface="Arial" charset="0"/>
              </a:defRPr>
            </a:lvl2pPr>
            <a:lvl3pPr marL="1143000" indent="-228600" eaLnBrk="0" hangingPunct="0">
              <a:defRPr>
                <a:solidFill>
                  <a:schemeClr val="tx1"/>
                </a:solidFill>
                <a:latin typeface="Calibri" charset="0"/>
                <a:ea typeface="Arial" charset="0"/>
                <a:cs typeface="Arial" charset="0"/>
              </a:defRPr>
            </a:lvl3pPr>
            <a:lvl4pPr marL="1600200" indent="-228600" eaLnBrk="0" hangingPunct="0">
              <a:defRPr>
                <a:solidFill>
                  <a:schemeClr val="tx1"/>
                </a:solidFill>
                <a:latin typeface="Calibri" charset="0"/>
                <a:ea typeface="Arial" charset="0"/>
                <a:cs typeface="Arial" charset="0"/>
              </a:defRPr>
            </a:lvl4pPr>
            <a:lvl5pPr marL="2057400" indent="-228600" eaLnBrk="0" hangingPunct="0">
              <a:defRPr>
                <a:solidFill>
                  <a:schemeClr val="tx1"/>
                </a:solidFill>
                <a:latin typeface="Calibri" charset="0"/>
                <a:ea typeface="Arial" charset="0"/>
                <a:cs typeface="Arial" charset="0"/>
              </a:defRPr>
            </a:lvl5pPr>
            <a:lvl6pPr marL="2514600" indent="-228600" eaLnBrk="0" fontAlgn="base" hangingPunct="0">
              <a:spcBef>
                <a:spcPct val="0"/>
              </a:spcBef>
              <a:spcAft>
                <a:spcPct val="0"/>
              </a:spcAft>
              <a:defRPr>
                <a:solidFill>
                  <a:schemeClr val="tx1"/>
                </a:solidFill>
                <a:latin typeface="Calibri" charset="0"/>
                <a:ea typeface="Arial" charset="0"/>
                <a:cs typeface="Arial" charset="0"/>
              </a:defRPr>
            </a:lvl6pPr>
            <a:lvl7pPr marL="2971800" indent="-228600" eaLnBrk="0" fontAlgn="base" hangingPunct="0">
              <a:spcBef>
                <a:spcPct val="0"/>
              </a:spcBef>
              <a:spcAft>
                <a:spcPct val="0"/>
              </a:spcAft>
              <a:defRPr>
                <a:solidFill>
                  <a:schemeClr val="tx1"/>
                </a:solidFill>
                <a:latin typeface="Calibri" charset="0"/>
                <a:ea typeface="Arial" charset="0"/>
                <a:cs typeface="Arial" charset="0"/>
              </a:defRPr>
            </a:lvl7pPr>
            <a:lvl8pPr marL="3429000" indent="-228600" eaLnBrk="0" fontAlgn="base" hangingPunct="0">
              <a:spcBef>
                <a:spcPct val="0"/>
              </a:spcBef>
              <a:spcAft>
                <a:spcPct val="0"/>
              </a:spcAft>
              <a:defRPr>
                <a:solidFill>
                  <a:schemeClr val="tx1"/>
                </a:solidFill>
                <a:latin typeface="Calibri" charset="0"/>
                <a:ea typeface="Arial" charset="0"/>
                <a:cs typeface="Arial" charset="0"/>
              </a:defRPr>
            </a:lvl8pPr>
            <a:lvl9pPr marL="3886200" indent="-228600" eaLnBrk="0" fontAlgn="base" hangingPunct="0">
              <a:spcBef>
                <a:spcPct val="0"/>
              </a:spcBef>
              <a:spcAft>
                <a:spcPct val="0"/>
              </a:spcAft>
              <a:defRPr>
                <a:solidFill>
                  <a:schemeClr val="tx1"/>
                </a:solidFill>
                <a:latin typeface="Calibri" charset="0"/>
                <a:ea typeface="Arial" charset="0"/>
                <a:cs typeface="Arial" charset="0"/>
              </a:defRPr>
            </a:lvl9pPr>
          </a:lstStyle>
          <a:p>
            <a:pPr eaLnBrk="1" hangingPunct="1"/>
            <a:r>
              <a:rPr lang="en-ZA" sz="1100"/>
              <a:t>(Oxford Policy Management &amp; Stellenbosch Economics, 2012) </a:t>
            </a:r>
          </a:p>
        </p:txBody>
      </p:sp>
    </p:spTree>
    <p:extLst>
      <p:ext uri="{BB962C8B-B14F-4D97-AF65-F5344CB8AC3E}">
        <p14:creationId xmlns:p14="http://schemas.microsoft.com/office/powerpoint/2010/main" val="1103607960"/>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tx2">
              <a:lumMod val="20000"/>
              <a:lumOff val="80000"/>
            </a:schemeClr>
          </a:solidFill>
        </p:spPr>
        <p:txBody>
          <a:bodyPr>
            <a:normAutofit/>
          </a:bodyPr>
          <a:lstStyle/>
          <a:p>
            <a:r>
              <a:rPr lang="en-ZA" sz="4000" dirty="0" smtClean="0">
                <a:solidFill>
                  <a:srgbClr val="C00000"/>
                </a:solidFill>
              </a:rPr>
              <a:t>Grade 6 Literacy</a:t>
            </a:r>
            <a:endParaRPr lang="en-ZA" sz="4000" dirty="0">
              <a:solidFill>
                <a:srgbClr val="C00000"/>
              </a:solidFill>
            </a:endParaRPr>
          </a:p>
        </p:txBody>
      </p:sp>
      <p:pic>
        <p:nvPicPr>
          <p:cNvPr id="1027" name="Picture 3"/>
          <p:cNvPicPr>
            <a:picLocks noChangeAspect="1" noChangeArrowheads="1"/>
          </p:cNvPicPr>
          <p:nvPr/>
        </p:nvPicPr>
        <p:blipFill>
          <a:blip r:embed="rId3" cstate="print"/>
          <a:srcRect/>
          <a:stretch>
            <a:fillRect/>
          </a:stretch>
        </p:blipFill>
        <p:spPr bwMode="auto">
          <a:xfrm>
            <a:off x="611559" y="2276872"/>
            <a:ext cx="3433690" cy="4392488"/>
          </a:xfrm>
          <a:prstGeom prst="rect">
            <a:avLst/>
          </a:prstGeom>
          <a:noFill/>
          <a:ln w="9525">
            <a:noFill/>
            <a:miter lim="800000"/>
            <a:headEnd/>
            <a:tailEnd/>
          </a:ln>
        </p:spPr>
      </p:pic>
      <p:sp>
        <p:nvSpPr>
          <p:cNvPr id="16" name="Title 1"/>
          <p:cNvSpPr txBox="1">
            <a:spLocks/>
          </p:cNvSpPr>
          <p:nvPr/>
        </p:nvSpPr>
        <p:spPr>
          <a:xfrm>
            <a:off x="899592" y="1484784"/>
            <a:ext cx="2738264" cy="697706"/>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ZA" sz="2400" b="1" i="0" u="none" strike="noStrike" kern="1200" cap="none" spc="0" normalizeH="0" baseline="0" noProof="0" dirty="0" smtClean="0">
                <a:ln>
                  <a:noFill/>
                </a:ln>
                <a:solidFill>
                  <a:schemeClr val="tx1"/>
                </a:solidFill>
                <a:effectLst/>
                <a:uLnTx/>
                <a:uFillTx/>
                <a:latin typeface="+mj-lt"/>
                <a:ea typeface="+mj-ea"/>
                <a:cs typeface="+mj-cs"/>
              </a:rPr>
              <a:t>SA </a:t>
            </a:r>
            <a:r>
              <a:rPr kumimoji="0" lang="en-ZA" sz="2400" b="1" i="0" u="none" strike="noStrike" kern="1200" cap="none" spc="0" normalizeH="0" baseline="0" noProof="0" dirty="0" err="1" smtClean="0">
                <a:ln>
                  <a:noFill/>
                </a:ln>
                <a:solidFill>
                  <a:schemeClr val="tx1"/>
                </a:solidFill>
                <a:effectLst/>
                <a:uLnTx/>
                <a:uFillTx/>
                <a:latin typeface="+mj-lt"/>
                <a:ea typeface="+mj-ea"/>
                <a:cs typeface="+mj-cs"/>
              </a:rPr>
              <a:t>Gr</a:t>
            </a:r>
            <a:r>
              <a:rPr kumimoji="0" lang="en-ZA" sz="2400" b="1" i="0" u="none" strike="noStrike" kern="1200" cap="none" spc="0" normalizeH="0" baseline="0" noProof="0" dirty="0" smtClean="0">
                <a:ln>
                  <a:noFill/>
                </a:ln>
                <a:solidFill>
                  <a:schemeClr val="tx1"/>
                </a:solidFill>
                <a:effectLst/>
                <a:uLnTx/>
                <a:uFillTx/>
                <a:latin typeface="+mj-lt"/>
                <a:ea typeface="+mj-ea"/>
                <a:cs typeface="+mj-cs"/>
              </a:rPr>
              <a:t> 6 Literacy</a:t>
            </a:r>
          </a:p>
        </p:txBody>
      </p:sp>
      <p:pic>
        <p:nvPicPr>
          <p:cNvPr id="23" name="Picture 2"/>
          <p:cNvPicPr>
            <a:picLocks noChangeAspect="1" noChangeArrowheads="1"/>
          </p:cNvPicPr>
          <p:nvPr/>
        </p:nvPicPr>
        <p:blipFill>
          <a:blip r:embed="rId4" cstate="print"/>
          <a:srcRect l="19277" t="16487" r="35068" b="16298"/>
          <a:stretch>
            <a:fillRect/>
          </a:stretch>
        </p:blipFill>
        <p:spPr bwMode="auto">
          <a:xfrm>
            <a:off x="4499992" y="2204864"/>
            <a:ext cx="3446796" cy="4536504"/>
          </a:xfrm>
          <a:prstGeom prst="rect">
            <a:avLst/>
          </a:prstGeom>
          <a:noFill/>
          <a:ln w="9525">
            <a:noFill/>
            <a:miter lim="800000"/>
            <a:headEnd/>
            <a:tailEnd/>
          </a:ln>
        </p:spPr>
      </p:pic>
      <p:sp>
        <p:nvSpPr>
          <p:cNvPr id="25" name="Title 1"/>
          <p:cNvSpPr txBox="1">
            <a:spLocks/>
          </p:cNvSpPr>
          <p:nvPr/>
        </p:nvSpPr>
        <p:spPr>
          <a:xfrm>
            <a:off x="4932040" y="1484784"/>
            <a:ext cx="2738264" cy="697706"/>
          </a:xfrm>
          <a:prstGeom prst="rect">
            <a:avLst/>
          </a:prstGeom>
        </p:spPr>
        <p:txBody>
          <a:bodyPr vert="horz" lIns="91440" tIns="45720" rIns="91440" bIns="45720" rtlCol="0" anchor="ctr">
            <a:normAutofit fontScale="55000" lnSpcReduction="20000"/>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ZA" sz="4400" b="1" i="0" u="none" strike="noStrike" kern="1200" cap="none" spc="0" normalizeH="0" baseline="0" noProof="0" dirty="0" smtClean="0">
                <a:ln>
                  <a:noFill/>
                </a:ln>
                <a:solidFill>
                  <a:schemeClr val="tx1"/>
                </a:solidFill>
                <a:effectLst/>
                <a:uLnTx/>
                <a:uFillTx/>
                <a:latin typeface="+mj-lt"/>
                <a:ea typeface="+mj-ea"/>
                <a:cs typeface="+mj-cs"/>
              </a:rPr>
              <a:t>Kenya </a:t>
            </a:r>
            <a:r>
              <a:rPr kumimoji="0" lang="en-ZA" sz="4400" b="1" i="0" u="none" strike="noStrike" kern="1200" cap="none" spc="0" normalizeH="0" baseline="0" noProof="0" dirty="0" err="1" smtClean="0">
                <a:ln>
                  <a:noFill/>
                </a:ln>
                <a:solidFill>
                  <a:schemeClr val="tx1"/>
                </a:solidFill>
                <a:effectLst/>
                <a:uLnTx/>
                <a:uFillTx/>
                <a:latin typeface="+mj-lt"/>
                <a:ea typeface="+mj-ea"/>
                <a:cs typeface="+mj-cs"/>
              </a:rPr>
              <a:t>Gr</a:t>
            </a:r>
            <a:r>
              <a:rPr kumimoji="0" lang="en-ZA" sz="4400" b="1" i="0" u="none" strike="noStrike" kern="1200" cap="none" spc="0" normalizeH="0" baseline="0" noProof="0" dirty="0" smtClean="0">
                <a:ln>
                  <a:noFill/>
                </a:ln>
                <a:solidFill>
                  <a:schemeClr val="tx1"/>
                </a:solidFill>
                <a:effectLst/>
                <a:uLnTx/>
                <a:uFillTx/>
                <a:latin typeface="+mj-lt"/>
                <a:ea typeface="+mj-ea"/>
                <a:cs typeface="+mj-cs"/>
              </a:rPr>
              <a:t> 6 Literacy</a:t>
            </a:r>
          </a:p>
        </p:txBody>
      </p:sp>
      <p:cxnSp>
        <p:nvCxnSpPr>
          <p:cNvPr id="8" name="Straight Connector 7"/>
          <p:cNvCxnSpPr/>
          <p:nvPr/>
        </p:nvCxnSpPr>
        <p:spPr>
          <a:xfrm>
            <a:off x="971600" y="2060848"/>
            <a:ext cx="0" cy="1008112"/>
          </a:xfrm>
          <a:prstGeom prst="line">
            <a:avLst/>
          </a:prstGeom>
          <a:ln w="5715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5508104" y="2132856"/>
            <a:ext cx="0" cy="1008112"/>
          </a:xfrm>
          <a:prstGeom prst="line">
            <a:avLst/>
          </a:prstGeom>
          <a:ln w="5715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a:off x="539552" y="3068960"/>
            <a:ext cx="432048" cy="0"/>
          </a:xfrm>
          <a:prstGeom prst="line">
            <a:avLst/>
          </a:prstGeom>
          <a:ln w="5715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4644008" y="3140968"/>
            <a:ext cx="864096" cy="0"/>
          </a:xfrm>
          <a:prstGeom prst="line">
            <a:avLst/>
          </a:prstGeom>
          <a:ln w="57150">
            <a:solidFill>
              <a:srgbClr val="0070C0"/>
            </a:solidFill>
          </a:ln>
        </p:spPr>
        <p:style>
          <a:lnRef idx="1">
            <a:schemeClr val="accent1"/>
          </a:lnRef>
          <a:fillRef idx="0">
            <a:schemeClr val="accent1"/>
          </a:fillRef>
          <a:effectRef idx="0">
            <a:schemeClr val="accent1"/>
          </a:effectRef>
          <a:fontRef idx="minor">
            <a:schemeClr val="tx1"/>
          </a:fontRef>
        </p:style>
      </p:cxnSp>
      <p:sp>
        <p:nvSpPr>
          <p:cNvPr id="11" name="Rectangle 10"/>
          <p:cNvSpPr/>
          <p:nvPr/>
        </p:nvSpPr>
        <p:spPr>
          <a:xfrm>
            <a:off x="539552" y="5805264"/>
            <a:ext cx="3456384" cy="8640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2" name="Rectangle 11"/>
          <p:cNvSpPr/>
          <p:nvPr/>
        </p:nvSpPr>
        <p:spPr>
          <a:xfrm>
            <a:off x="539552" y="4077072"/>
            <a:ext cx="3456384" cy="8640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4" name="Rectangle 13"/>
          <p:cNvSpPr/>
          <p:nvPr/>
        </p:nvSpPr>
        <p:spPr>
          <a:xfrm>
            <a:off x="2915816" y="4941168"/>
            <a:ext cx="1080120" cy="8640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5" name="Rectangle 14"/>
          <p:cNvSpPr/>
          <p:nvPr/>
        </p:nvSpPr>
        <p:spPr>
          <a:xfrm>
            <a:off x="539552" y="4941168"/>
            <a:ext cx="2376264" cy="8640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7" name="Rectangle 16"/>
          <p:cNvSpPr/>
          <p:nvPr/>
        </p:nvSpPr>
        <p:spPr>
          <a:xfrm>
            <a:off x="2267744" y="3140968"/>
            <a:ext cx="1800200" cy="8640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8" name="Rectangle 17"/>
          <p:cNvSpPr/>
          <p:nvPr/>
        </p:nvSpPr>
        <p:spPr>
          <a:xfrm>
            <a:off x="467544" y="3140968"/>
            <a:ext cx="1800200" cy="93610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9" name="Rectangle 18"/>
          <p:cNvSpPr/>
          <p:nvPr/>
        </p:nvSpPr>
        <p:spPr>
          <a:xfrm>
            <a:off x="971600" y="2276872"/>
            <a:ext cx="3024336" cy="8640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20" name="Rectangle 19"/>
          <p:cNvSpPr/>
          <p:nvPr/>
        </p:nvSpPr>
        <p:spPr>
          <a:xfrm>
            <a:off x="539552" y="2204864"/>
            <a:ext cx="432048" cy="93610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21" name="Rectangle 20"/>
          <p:cNvSpPr/>
          <p:nvPr/>
        </p:nvSpPr>
        <p:spPr>
          <a:xfrm>
            <a:off x="4427984" y="5805264"/>
            <a:ext cx="3456384" cy="105273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22" name="Rectangle 21"/>
          <p:cNvSpPr/>
          <p:nvPr/>
        </p:nvSpPr>
        <p:spPr>
          <a:xfrm>
            <a:off x="4427984" y="4005064"/>
            <a:ext cx="3456384" cy="10081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24" name="Rectangle 23"/>
          <p:cNvSpPr/>
          <p:nvPr/>
        </p:nvSpPr>
        <p:spPr>
          <a:xfrm>
            <a:off x="4932040" y="4869160"/>
            <a:ext cx="2952328" cy="10081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26" name="Rectangle 25"/>
          <p:cNvSpPr/>
          <p:nvPr/>
        </p:nvSpPr>
        <p:spPr>
          <a:xfrm>
            <a:off x="4499992" y="4941168"/>
            <a:ext cx="432048" cy="8640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27" name="Rectangle 26"/>
          <p:cNvSpPr/>
          <p:nvPr/>
        </p:nvSpPr>
        <p:spPr>
          <a:xfrm>
            <a:off x="4499992" y="3140968"/>
            <a:ext cx="3384376" cy="93610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28" name="Rectangle 27"/>
          <p:cNvSpPr/>
          <p:nvPr/>
        </p:nvSpPr>
        <p:spPr>
          <a:xfrm flipH="1">
            <a:off x="6516216" y="2204864"/>
            <a:ext cx="1512168" cy="93610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29" name="Rectangle 28"/>
          <p:cNvSpPr/>
          <p:nvPr/>
        </p:nvSpPr>
        <p:spPr>
          <a:xfrm>
            <a:off x="5508104" y="2204864"/>
            <a:ext cx="1008112" cy="93610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30" name="Rectangle 29"/>
          <p:cNvSpPr/>
          <p:nvPr/>
        </p:nvSpPr>
        <p:spPr>
          <a:xfrm>
            <a:off x="4499992" y="2204864"/>
            <a:ext cx="1008112" cy="93610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31" name="TextBox 30"/>
          <p:cNvSpPr txBox="1"/>
          <p:nvPr/>
        </p:nvSpPr>
        <p:spPr>
          <a:xfrm>
            <a:off x="3419872" y="1988840"/>
            <a:ext cx="720080" cy="369332"/>
          </a:xfrm>
          <a:prstGeom prst="rect">
            <a:avLst/>
          </a:prstGeom>
          <a:noFill/>
        </p:spPr>
        <p:txBody>
          <a:bodyPr wrap="square" rtlCol="0">
            <a:spAutoFit/>
          </a:bodyPr>
          <a:lstStyle/>
          <a:p>
            <a:r>
              <a:rPr lang="en-ZA" dirty="0" smtClean="0">
                <a:solidFill>
                  <a:srgbClr val="FF0000"/>
                </a:solidFill>
              </a:rPr>
              <a:t>25%</a:t>
            </a:r>
            <a:endParaRPr lang="en-ZA" dirty="0">
              <a:solidFill>
                <a:srgbClr val="FF0000"/>
              </a:solidFill>
            </a:endParaRPr>
          </a:p>
        </p:txBody>
      </p:sp>
      <p:sp>
        <p:nvSpPr>
          <p:cNvPr id="32" name="TextBox 31"/>
          <p:cNvSpPr txBox="1"/>
          <p:nvPr/>
        </p:nvSpPr>
        <p:spPr>
          <a:xfrm>
            <a:off x="6372200" y="1916832"/>
            <a:ext cx="720080" cy="369332"/>
          </a:xfrm>
          <a:prstGeom prst="rect">
            <a:avLst/>
          </a:prstGeom>
          <a:noFill/>
        </p:spPr>
        <p:txBody>
          <a:bodyPr wrap="square" rtlCol="0">
            <a:spAutoFit/>
          </a:bodyPr>
          <a:lstStyle/>
          <a:p>
            <a:r>
              <a:rPr lang="en-ZA" dirty="0" smtClean="0">
                <a:solidFill>
                  <a:srgbClr val="FF0000"/>
                </a:solidFill>
              </a:rPr>
              <a:t>7%</a:t>
            </a:r>
            <a:endParaRPr lang="en-ZA" dirty="0">
              <a:solidFill>
                <a:srgbClr val="FF0000"/>
              </a:solidFill>
            </a:endParaRPr>
          </a:p>
        </p:txBody>
      </p:sp>
      <p:sp>
        <p:nvSpPr>
          <p:cNvPr id="33" name="TextBox 32"/>
          <p:cNvSpPr txBox="1"/>
          <p:nvPr/>
        </p:nvSpPr>
        <p:spPr>
          <a:xfrm>
            <a:off x="4644008" y="1844824"/>
            <a:ext cx="720080" cy="369332"/>
          </a:xfrm>
          <a:prstGeom prst="rect">
            <a:avLst/>
          </a:prstGeom>
          <a:noFill/>
        </p:spPr>
        <p:txBody>
          <a:bodyPr wrap="square" rtlCol="0">
            <a:spAutoFit/>
          </a:bodyPr>
          <a:lstStyle/>
          <a:p>
            <a:r>
              <a:rPr lang="en-ZA" dirty="0" smtClean="0"/>
              <a:t>5%</a:t>
            </a:r>
            <a:endParaRPr lang="en-ZA" dirty="0"/>
          </a:p>
        </p:txBody>
      </p:sp>
      <p:sp>
        <p:nvSpPr>
          <p:cNvPr id="34" name="TextBox 33"/>
          <p:cNvSpPr txBox="1"/>
          <p:nvPr/>
        </p:nvSpPr>
        <p:spPr>
          <a:xfrm>
            <a:off x="251520" y="1844824"/>
            <a:ext cx="720080" cy="369332"/>
          </a:xfrm>
          <a:prstGeom prst="rect">
            <a:avLst/>
          </a:prstGeom>
          <a:noFill/>
        </p:spPr>
        <p:txBody>
          <a:bodyPr wrap="square" rtlCol="0">
            <a:spAutoFit/>
          </a:bodyPr>
          <a:lstStyle/>
          <a:p>
            <a:r>
              <a:rPr lang="en-ZA" dirty="0" smtClean="0"/>
              <a:t>1%</a:t>
            </a:r>
            <a:endParaRPr lang="en-ZA" dirty="0"/>
          </a:p>
        </p:txBody>
      </p:sp>
      <p:sp>
        <p:nvSpPr>
          <p:cNvPr id="35" name="TextBox 34"/>
          <p:cNvSpPr txBox="1"/>
          <p:nvPr/>
        </p:nvSpPr>
        <p:spPr>
          <a:xfrm>
            <a:off x="0" y="4365104"/>
            <a:ext cx="720080" cy="369332"/>
          </a:xfrm>
          <a:prstGeom prst="rect">
            <a:avLst/>
          </a:prstGeom>
          <a:noFill/>
        </p:spPr>
        <p:txBody>
          <a:bodyPr wrap="square" rtlCol="0">
            <a:spAutoFit/>
          </a:bodyPr>
          <a:lstStyle/>
          <a:p>
            <a:r>
              <a:rPr lang="en-ZA" dirty="0" smtClean="0">
                <a:solidFill>
                  <a:srgbClr val="C00000"/>
                </a:solidFill>
              </a:rPr>
              <a:t>46%</a:t>
            </a:r>
            <a:endParaRPr lang="en-ZA" dirty="0">
              <a:solidFill>
                <a:srgbClr val="C00000"/>
              </a:solidFill>
            </a:endParaRPr>
          </a:p>
        </p:txBody>
      </p:sp>
      <p:sp>
        <p:nvSpPr>
          <p:cNvPr id="36" name="TextBox 35"/>
          <p:cNvSpPr txBox="1"/>
          <p:nvPr/>
        </p:nvSpPr>
        <p:spPr>
          <a:xfrm>
            <a:off x="8172400" y="4077072"/>
            <a:ext cx="720080" cy="369332"/>
          </a:xfrm>
          <a:prstGeom prst="rect">
            <a:avLst/>
          </a:prstGeom>
          <a:noFill/>
        </p:spPr>
        <p:txBody>
          <a:bodyPr wrap="square" rtlCol="0">
            <a:spAutoFit/>
          </a:bodyPr>
          <a:lstStyle/>
          <a:p>
            <a:r>
              <a:rPr lang="en-ZA" dirty="0" smtClean="0">
                <a:solidFill>
                  <a:srgbClr val="C00000"/>
                </a:solidFill>
              </a:rPr>
              <a:t>49%</a:t>
            </a:r>
            <a:endParaRPr lang="en-ZA" dirty="0">
              <a:solidFill>
                <a:srgbClr val="C00000"/>
              </a:solidFill>
            </a:endParaRPr>
          </a:p>
        </p:txBody>
      </p:sp>
      <p:sp>
        <p:nvSpPr>
          <p:cNvPr id="37" name="TextBox 36"/>
          <p:cNvSpPr txBox="1"/>
          <p:nvPr/>
        </p:nvSpPr>
        <p:spPr>
          <a:xfrm>
            <a:off x="8244408" y="5517232"/>
            <a:ext cx="720080" cy="369332"/>
          </a:xfrm>
          <a:prstGeom prst="rect">
            <a:avLst/>
          </a:prstGeom>
          <a:noFill/>
        </p:spPr>
        <p:txBody>
          <a:bodyPr wrap="square" rtlCol="0">
            <a:spAutoFit/>
          </a:bodyPr>
          <a:lstStyle/>
          <a:p>
            <a:r>
              <a:rPr lang="en-ZA" dirty="0" smtClean="0">
                <a:solidFill>
                  <a:srgbClr val="00B050"/>
                </a:solidFill>
              </a:rPr>
              <a:t>39%</a:t>
            </a:r>
            <a:endParaRPr lang="en-ZA" dirty="0">
              <a:solidFill>
                <a:srgbClr val="00B050"/>
              </a:solidFill>
            </a:endParaRPr>
          </a:p>
        </p:txBody>
      </p:sp>
      <p:sp>
        <p:nvSpPr>
          <p:cNvPr id="38" name="TextBox 37"/>
          <p:cNvSpPr txBox="1"/>
          <p:nvPr/>
        </p:nvSpPr>
        <p:spPr>
          <a:xfrm>
            <a:off x="0" y="6309320"/>
            <a:ext cx="720080" cy="369332"/>
          </a:xfrm>
          <a:prstGeom prst="rect">
            <a:avLst/>
          </a:prstGeom>
          <a:noFill/>
        </p:spPr>
        <p:txBody>
          <a:bodyPr wrap="square" rtlCol="0">
            <a:spAutoFit/>
          </a:bodyPr>
          <a:lstStyle/>
          <a:p>
            <a:r>
              <a:rPr lang="en-ZA" dirty="0" smtClean="0">
                <a:solidFill>
                  <a:srgbClr val="00B050"/>
                </a:solidFill>
              </a:rPr>
              <a:t>27%</a:t>
            </a:r>
            <a:endParaRPr lang="en-ZA" dirty="0">
              <a:solidFill>
                <a:srgbClr val="00B050"/>
              </a:solidFill>
            </a:endParaRPr>
          </a:p>
        </p:txBody>
      </p:sp>
      <p:sp>
        <p:nvSpPr>
          <p:cNvPr id="39" name="TextBox 38"/>
          <p:cNvSpPr txBox="1"/>
          <p:nvPr/>
        </p:nvSpPr>
        <p:spPr>
          <a:xfrm>
            <a:off x="791580" y="5837202"/>
            <a:ext cx="2664296" cy="800219"/>
          </a:xfrm>
          <a:prstGeom prst="rect">
            <a:avLst/>
          </a:prstGeom>
          <a:solidFill>
            <a:schemeClr val="bg1">
              <a:lumMod val="85000"/>
            </a:schemeClr>
          </a:solidFill>
        </p:spPr>
        <p:txBody>
          <a:bodyPr wrap="square" rtlCol="0">
            <a:spAutoFit/>
          </a:bodyPr>
          <a:lstStyle/>
          <a:p>
            <a:r>
              <a:rPr lang="en-ZA" dirty="0" smtClean="0"/>
              <a:t>Public current expenditure per pupil: </a:t>
            </a:r>
            <a:r>
              <a:rPr lang="en-ZA" sz="2800" b="1" dirty="0" smtClean="0">
                <a:solidFill>
                  <a:srgbClr val="FF0000"/>
                </a:solidFill>
              </a:rPr>
              <a:t>$1225</a:t>
            </a:r>
            <a:endParaRPr lang="en-ZA" b="1" dirty="0">
              <a:solidFill>
                <a:srgbClr val="FF0000"/>
              </a:solidFill>
            </a:endParaRPr>
          </a:p>
        </p:txBody>
      </p:sp>
      <p:sp>
        <p:nvSpPr>
          <p:cNvPr id="40" name="TextBox 39"/>
          <p:cNvSpPr txBox="1"/>
          <p:nvPr/>
        </p:nvSpPr>
        <p:spPr>
          <a:xfrm>
            <a:off x="5854389" y="5837201"/>
            <a:ext cx="2664296" cy="800219"/>
          </a:xfrm>
          <a:prstGeom prst="rect">
            <a:avLst/>
          </a:prstGeom>
          <a:solidFill>
            <a:schemeClr val="bg1">
              <a:lumMod val="85000"/>
            </a:schemeClr>
          </a:solidFill>
        </p:spPr>
        <p:txBody>
          <a:bodyPr wrap="square" rtlCol="0">
            <a:spAutoFit/>
          </a:bodyPr>
          <a:lstStyle/>
          <a:p>
            <a:r>
              <a:rPr lang="en-ZA" dirty="0" smtClean="0"/>
              <a:t>Public current expenditure per pupil: </a:t>
            </a:r>
            <a:r>
              <a:rPr lang="en-ZA" sz="2800" b="1" dirty="0" smtClean="0">
                <a:solidFill>
                  <a:srgbClr val="FF0000"/>
                </a:solidFill>
              </a:rPr>
              <a:t>$258</a:t>
            </a:r>
            <a:endParaRPr lang="en-ZA" b="1" dirty="0">
              <a:solidFill>
                <a:srgbClr val="FF0000"/>
              </a:solidFill>
            </a:endParaRPr>
          </a:p>
        </p:txBody>
      </p:sp>
      <p:sp>
        <p:nvSpPr>
          <p:cNvPr id="3" name="Slide Number Placeholder 2"/>
          <p:cNvSpPr>
            <a:spLocks noGrp="1"/>
          </p:cNvSpPr>
          <p:nvPr>
            <p:ph type="sldNum" sz="quarter" idx="12"/>
          </p:nvPr>
        </p:nvSpPr>
        <p:spPr/>
        <p:txBody>
          <a:bodyPr/>
          <a:lstStyle/>
          <a:p>
            <a:fld id="{555B2511-D5A3-487A-82FF-4C039FEE504B}" type="slidenum">
              <a:rPr lang="en-ZA" smtClean="0"/>
              <a:pPr/>
              <a:t>34</a:t>
            </a:fld>
            <a:endParaRPr lang="en-ZA"/>
          </a:p>
        </p:txBody>
      </p:sp>
      <p:sp>
        <p:nvSpPr>
          <p:cNvPr id="42" name="TextBox 41"/>
          <p:cNvSpPr txBox="1"/>
          <p:nvPr/>
        </p:nvSpPr>
        <p:spPr>
          <a:xfrm>
            <a:off x="3532076" y="5944922"/>
            <a:ext cx="2223864" cy="584775"/>
          </a:xfrm>
          <a:prstGeom prst="rect">
            <a:avLst/>
          </a:prstGeom>
          <a:solidFill>
            <a:schemeClr val="bg1">
              <a:lumMod val="85000"/>
            </a:schemeClr>
          </a:solidFill>
          <a:ln>
            <a:solidFill>
              <a:schemeClr val="tx1"/>
            </a:solidFill>
          </a:ln>
        </p:spPr>
        <p:txBody>
          <a:bodyPr wrap="square" rtlCol="0">
            <a:spAutoFit/>
          </a:bodyPr>
          <a:lstStyle/>
          <a:p>
            <a:r>
              <a:rPr lang="en-ZA" sz="1600" b="1" smtClean="0"/>
              <a:t>Additional resources is not the answer</a:t>
            </a:r>
            <a:endParaRPr lang="en-ZA" sz="1600" b="1" dirty="0">
              <a:solidFill>
                <a:srgbClr val="FF0000"/>
              </a:solidFill>
            </a:endParaRPr>
          </a:p>
        </p:txBody>
      </p:sp>
    </p:spTree>
    <p:extLst>
      <p:ext uri="{BB962C8B-B14F-4D97-AF65-F5344CB8AC3E}">
        <p14:creationId xmlns:p14="http://schemas.microsoft.com/office/powerpoint/2010/main" val="1134023604"/>
      </p:ext>
    </p:extLst>
  </p:cSld>
  <p:clrMapOvr>
    <a:masterClrMapping/>
  </p:clrMapOvr>
  <p:transition xmlns:p14="http://schemas.microsoft.com/office/powerpoint/2010/main">
    <p:wipe dir="r"/>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2000"/>
                                        <p:tgtEl>
                                          <p:spTgt spid="20"/>
                                        </p:tgtEl>
                                      </p:cBhvr>
                                    </p:animEffect>
                                    <p:set>
                                      <p:cBhvr>
                                        <p:cTn id="7" dur="1" fill="hold">
                                          <p:stCondLst>
                                            <p:cond delay="1999"/>
                                          </p:stCondLst>
                                        </p:cTn>
                                        <p:tgtEl>
                                          <p:spTgt spid="20"/>
                                        </p:tgtEl>
                                        <p:attrNameLst>
                                          <p:attrName>style.visibility</p:attrName>
                                        </p:attrNameLst>
                                      </p:cBhvr>
                                      <p:to>
                                        <p:strVal val="hidden"/>
                                      </p:to>
                                    </p:set>
                                  </p:childTnLst>
                                </p:cTn>
                              </p:par>
                              <p:par>
                                <p:cTn id="8" presetID="10" presetClass="exit" presetSubtype="0" fill="hold" grpId="0" nodeType="withEffect">
                                  <p:stCondLst>
                                    <p:cond delay="0"/>
                                  </p:stCondLst>
                                  <p:childTnLst>
                                    <p:animEffect transition="out" filter="fade">
                                      <p:cBhvr>
                                        <p:cTn id="9" dur="2000"/>
                                        <p:tgtEl>
                                          <p:spTgt spid="30"/>
                                        </p:tgtEl>
                                      </p:cBhvr>
                                    </p:animEffect>
                                    <p:set>
                                      <p:cBhvr>
                                        <p:cTn id="10" dur="1" fill="hold">
                                          <p:stCondLst>
                                            <p:cond delay="1999"/>
                                          </p:stCondLst>
                                        </p:cTn>
                                        <p:tgtEl>
                                          <p:spTgt spid="30"/>
                                        </p:tgtEl>
                                        <p:attrNameLst>
                                          <p:attrName>style.visibility</p:attrName>
                                        </p:attrNameLst>
                                      </p:cBhvr>
                                      <p:to>
                                        <p:strVal val="hidden"/>
                                      </p:to>
                                    </p:set>
                                  </p:childTnLst>
                                </p:cTn>
                              </p:par>
                              <p:par>
                                <p:cTn id="11" presetID="1" presetClass="entr" presetSubtype="0" fill="hold" grpId="0" nodeType="withEffect">
                                  <p:stCondLst>
                                    <p:cond delay="0"/>
                                  </p:stCondLst>
                                  <p:childTnLst>
                                    <p:set>
                                      <p:cBhvr>
                                        <p:cTn id="12" dur="1" fill="hold">
                                          <p:stCondLst>
                                            <p:cond delay="0"/>
                                          </p:stCondLst>
                                        </p:cTn>
                                        <p:tgtEl>
                                          <p:spTgt spid="33"/>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0" presetClass="exit" presetSubtype="0" fill="hold" grpId="0" nodeType="clickEffect">
                                  <p:stCondLst>
                                    <p:cond delay="0"/>
                                  </p:stCondLst>
                                  <p:childTnLst>
                                    <p:animEffect transition="out" filter="fade">
                                      <p:cBhvr>
                                        <p:cTn id="18" dur="2000"/>
                                        <p:tgtEl>
                                          <p:spTgt spid="19"/>
                                        </p:tgtEl>
                                      </p:cBhvr>
                                    </p:animEffect>
                                    <p:set>
                                      <p:cBhvr>
                                        <p:cTn id="19" dur="1" fill="hold">
                                          <p:stCondLst>
                                            <p:cond delay="1999"/>
                                          </p:stCondLst>
                                        </p:cTn>
                                        <p:tgtEl>
                                          <p:spTgt spid="19"/>
                                        </p:tgtEl>
                                        <p:attrNameLst>
                                          <p:attrName>style.visibility</p:attrName>
                                        </p:attrNameLst>
                                      </p:cBhvr>
                                      <p:to>
                                        <p:strVal val="hidden"/>
                                      </p:to>
                                    </p:set>
                                  </p:childTnLst>
                                </p:cTn>
                              </p:par>
                              <p:par>
                                <p:cTn id="20" presetID="10" presetClass="exit" presetSubtype="0" fill="hold" grpId="0" nodeType="withEffect">
                                  <p:stCondLst>
                                    <p:cond delay="0"/>
                                  </p:stCondLst>
                                  <p:childTnLst>
                                    <p:animEffect transition="out" filter="fade">
                                      <p:cBhvr>
                                        <p:cTn id="21" dur="2000"/>
                                        <p:tgtEl>
                                          <p:spTgt spid="18"/>
                                        </p:tgtEl>
                                      </p:cBhvr>
                                    </p:animEffect>
                                    <p:set>
                                      <p:cBhvr>
                                        <p:cTn id="22" dur="1" fill="hold">
                                          <p:stCondLst>
                                            <p:cond delay="1999"/>
                                          </p:stCondLst>
                                        </p:cTn>
                                        <p:tgtEl>
                                          <p:spTgt spid="18"/>
                                        </p:tgtEl>
                                        <p:attrNameLst>
                                          <p:attrName>style.visibility</p:attrName>
                                        </p:attrNameLst>
                                      </p:cBhvr>
                                      <p:to>
                                        <p:strVal val="hidden"/>
                                      </p:to>
                                    </p:set>
                                  </p:childTnLst>
                                </p:cTn>
                              </p:par>
                              <p:par>
                                <p:cTn id="23" presetID="10" presetClass="exit" presetSubtype="0" fill="hold" grpId="0" nodeType="withEffect">
                                  <p:stCondLst>
                                    <p:cond delay="0"/>
                                  </p:stCondLst>
                                  <p:childTnLst>
                                    <p:animEffect transition="out" filter="fade">
                                      <p:cBhvr>
                                        <p:cTn id="24" dur="2000"/>
                                        <p:tgtEl>
                                          <p:spTgt spid="29"/>
                                        </p:tgtEl>
                                      </p:cBhvr>
                                    </p:animEffect>
                                    <p:set>
                                      <p:cBhvr>
                                        <p:cTn id="25" dur="1" fill="hold">
                                          <p:stCondLst>
                                            <p:cond delay="1999"/>
                                          </p:stCondLst>
                                        </p:cTn>
                                        <p:tgtEl>
                                          <p:spTgt spid="29"/>
                                        </p:tgtEl>
                                        <p:attrNameLst>
                                          <p:attrName>style.visibility</p:attrName>
                                        </p:attrNameLst>
                                      </p:cBhvr>
                                      <p:to>
                                        <p:strVal val="hidden"/>
                                      </p:to>
                                    </p:set>
                                  </p:childTnLst>
                                </p:cTn>
                              </p:par>
                              <p:par>
                                <p:cTn id="26" presetID="1" presetClass="entr" presetSubtype="0" fill="hold" grpId="0" nodeType="withEffect">
                                  <p:stCondLst>
                                    <p:cond delay="0"/>
                                  </p:stCondLst>
                                  <p:childTnLst>
                                    <p:set>
                                      <p:cBhvr>
                                        <p:cTn id="27" dur="1" fill="hold">
                                          <p:stCondLst>
                                            <p:cond delay="0"/>
                                          </p:stCondLst>
                                        </p:cTn>
                                        <p:tgtEl>
                                          <p:spTgt spid="31"/>
                                        </p:tgtEl>
                                        <p:attrNameLst>
                                          <p:attrName>style.visibility</p:attrName>
                                        </p:attrNameLst>
                                      </p:cBhvr>
                                      <p:to>
                                        <p:strVal val="visible"/>
                                      </p:to>
                                    </p:set>
                                  </p:childTnLst>
                                </p:cTn>
                              </p:par>
                              <p:par>
                                <p:cTn id="28" presetID="1" presetClass="entr" presetSubtype="0" fill="hold" grpId="0" nodeType="withEffect">
                                  <p:stCondLst>
                                    <p:cond delay="0"/>
                                  </p:stCondLst>
                                  <p:childTnLst>
                                    <p:set>
                                      <p:cBhvr>
                                        <p:cTn id="29" dur="1" fill="hold">
                                          <p:stCondLst>
                                            <p:cond delay="0"/>
                                          </p:stCondLst>
                                        </p:cTn>
                                        <p:tgtEl>
                                          <p:spTgt spid="32"/>
                                        </p:tgtEl>
                                        <p:attrNameLst>
                                          <p:attrName>style.visibility</p:attrName>
                                        </p:attrNameLst>
                                      </p:cBhvr>
                                      <p:to>
                                        <p:strVal val="visible"/>
                                      </p:to>
                                    </p:set>
                                  </p:childTnLst>
                                </p:cTn>
                              </p:par>
                            </p:childTnLst>
                          </p:cTn>
                        </p:par>
                      </p:childTnLst>
                    </p:cTn>
                  </p:par>
                  <p:par>
                    <p:cTn id="30" fill="hold">
                      <p:stCondLst>
                        <p:cond delay="indefinite"/>
                      </p:stCondLst>
                      <p:childTnLst>
                        <p:par>
                          <p:cTn id="31" fill="hold">
                            <p:stCondLst>
                              <p:cond delay="0"/>
                            </p:stCondLst>
                            <p:childTnLst>
                              <p:par>
                                <p:cTn id="32" presetID="10" presetClass="exit" presetSubtype="0" fill="hold" grpId="0" nodeType="clickEffect">
                                  <p:stCondLst>
                                    <p:cond delay="0"/>
                                  </p:stCondLst>
                                  <p:childTnLst>
                                    <p:animEffect transition="out" filter="fade">
                                      <p:cBhvr>
                                        <p:cTn id="33" dur="2000"/>
                                        <p:tgtEl>
                                          <p:spTgt spid="17"/>
                                        </p:tgtEl>
                                      </p:cBhvr>
                                    </p:animEffect>
                                    <p:set>
                                      <p:cBhvr>
                                        <p:cTn id="34" dur="1" fill="hold">
                                          <p:stCondLst>
                                            <p:cond delay="1999"/>
                                          </p:stCondLst>
                                        </p:cTn>
                                        <p:tgtEl>
                                          <p:spTgt spid="17"/>
                                        </p:tgtEl>
                                        <p:attrNameLst>
                                          <p:attrName>style.visibility</p:attrName>
                                        </p:attrNameLst>
                                      </p:cBhvr>
                                      <p:to>
                                        <p:strVal val="hidden"/>
                                      </p:to>
                                    </p:set>
                                  </p:childTnLst>
                                </p:cTn>
                              </p:par>
                              <p:par>
                                <p:cTn id="35" presetID="10" presetClass="exit" presetSubtype="0" fill="hold" grpId="0" nodeType="withEffect">
                                  <p:stCondLst>
                                    <p:cond delay="0"/>
                                  </p:stCondLst>
                                  <p:childTnLst>
                                    <p:animEffect transition="out" filter="fade">
                                      <p:cBhvr>
                                        <p:cTn id="36" dur="2000"/>
                                        <p:tgtEl>
                                          <p:spTgt spid="12"/>
                                        </p:tgtEl>
                                      </p:cBhvr>
                                    </p:animEffect>
                                    <p:set>
                                      <p:cBhvr>
                                        <p:cTn id="37" dur="1" fill="hold">
                                          <p:stCondLst>
                                            <p:cond delay="1999"/>
                                          </p:stCondLst>
                                        </p:cTn>
                                        <p:tgtEl>
                                          <p:spTgt spid="12"/>
                                        </p:tgtEl>
                                        <p:attrNameLst>
                                          <p:attrName>style.visibility</p:attrName>
                                        </p:attrNameLst>
                                      </p:cBhvr>
                                      <p:to>
                                        <p:strVal val="hidden"/>
                                      </p:to>
                                    </p:set>
                                  </p:childTnLst>
                                </p:cTn>
                              </p:par>
                              <p:par>
                                <p:cTn id="38" presetID="10" presetClass="exit" presetSubtype="0" fill="hold" grpId="0" nodeType="withEffect">
                                  <p:stCondLst>
                                    <p:cond delay="0"/>
                                  </p:stCondLst>
                                  <p:childTnLst>
                                    <p:animEffect transition="out" filter="fade">
                                      <p:cBhvr>
                                        <p:cTn id="39" dur="2000"/>
                                        <p:tgtEl>
                                          <p:spTgt spid="15"/>
                                        </p:tgtEl>
                                      </p:cBhvr>
                                    </p:animEffect>
                                    <p:set>
                                      <p:cBhvr>
                                        <p:cTn id="40" dur="1" fill="hold">
                                          <p:stCondLst>
                                            <p:cond delay="1999"/>
                                          </p:stCondLst>
                                        </p:cTn>
                                        <p:tgtEl>
                                          <p:spTgt spid="15"/>
                                        </p:tgtEl>
                                        <p:attrNameLst>
                                          <p:attrName>style.visibility</p:attrName>
                                        </p:attrNameLst>
                                      </p:cBhvr>
                                      <p:to>
                                        <p:strVal val="hidden"/>
                                      </p:to>
                                    </p:set>
                                  </p:childTnLst>
                                </p:cTn>
                              </p:par>
                              <p:par>
                                <p:cTn id="41" presetID="10" presetClass="exit" presetSubtype="0" fill="hold" grpId="0" nodeType="withEffect">
                                  <p:stCondLst>
                                    <p:cond delay="0"/>
                                  </p:stCondLst>
                                  <p:childTnLst>
                                    <p:animEffect transition="out" filter="fade">
                                      <p:cBhvr>
                                        <p:cTn id="42" dur="2000"/>
                                        <p:tgtEl>
                                          <p:spTgt spid="28"/>
                                        </p:tgtEl>
                                      </p:cBhvr>
                                    </p:animEffect>
                                    <p:set>
                                      <p:cBhvr>
                                        <p:cTn id="43" dur="1" fill="hold">
                                          <p:stCondLst>
                                            <p:cond delay="1999"/>
                                          </p:stCondLst>
                                        </p:cTn>
                                        <p:tgtEl>
                                          <p:spTgt spid="28"/>
                                        </p:tgtEl>
                                        <p:attrNameLst>
                                          <p:attrName>style.visibility</p:attrName>
                                        </p:attrNameLst>
                                      </p:cBhvr>
                                      <p:to>
                                        <p:strVal val="hidden"/>
                                      </p:to>
                                    </p:set>
                                  </p:childTnLst>
                                </p:cTn>
                              </p:par>
                              <p:par>
                                <p:cTn id="44" presetID="10" presetClass="exit" presetSubtype="0" fill="hold" grpId="0" nodeType="withEffect">
                                  <p:stCondLst>
                                    <p:cond delay="0"/>
                                  </p:stCondLst>
                                  <p:childTnLst>
                                    <p:animEffect transition="out" filter="fade">
                                      <p:cBhvr>
                                        <p:cTn id="45" dur="2000"/>
                                        <p:tgtEl>
                                          <p:spTgt spid="27"/>
                                        </p:tgtEl>
                                      </p:cBhvr>
                                    </p:animEffect>
                                    <p:set>
                                      <p:cBhvr>
                                        <p:cTn id="46" dur="1" fill="hold">
                                          <p:stCondLst>
                                            <p:cond delay="1999"/>
                                          </p:stCondLst>
                                        </p:cTn>
                                        <p:tgtEl>
                                          <p:spTgt spid="27"/>
                                        </p:tgtEl>
                                        <p:attrNameLst>
                                          <p:attrName>style.visibility</p:attrName>
                                        </p:attrNameLst>
                                      </p:cBhvr>
                                      <p:to>
                                        <p:strVal val="hidden"/>
                                      </p:to>
                                    </p:set>
                                  </p:childTnLst>
                                </p:cTn>
                              </p:par>
                              <p:par>
                                <p:cTn id="47" presetID="10" presetClass="exit" presetSubtype="0" fill="hold" grpId="0" nodeType="withEffect">
                                  <p:stCondLst>
                                    <p:cond delay="0"/>
                                  </p:stCondLst>
                                  <p:childTnLst>
                                    <p:animEffect transition="out" filter="fade">
                                      <p:cBhvr>
                                        <p:cTn id="48" dur="2000"/>
                                        <p:tgtEl>
                                          <p:spTgt spid="22"/>
                                        </p:tgtEl>
                                      </p:cBhvr>
                                    </p:animEffect>
                                    <p:set>
                                      <p:cBhvr>
                                        <p:cTn id="49" dur="1" fill="hold">
                                          <p:stCondLst>
                                            <p:cond delay="1999"/>
                                          </p:stCondLst>
                                        </p:cTn>
                                        <p:tgtEl>
                                          <p:spTgt spid="22"/>
                                        </p:tgtEl>
                                        <p:attrNameLst>
                                          <p:attrName>style.visibility</p:attrName>
                                        </p:attrNameLst>
                                      </p:cBhvr>
                                      <p:to>
                                        <p:strVal val="hidden"/>
                                      </p:to>
                                    </p:set>
                                  </p:childTnLst>
                                </p:cTn>
                              </p:par>
                              <p:par>
                                <p:cTn id="50" presetID="10" presetClass="exit" presetSubtype="0" fill="hold" grpId="0" nodeType="withEffect">
                                  <p:stCondLst>
                                    <p:cond delay="0"/>
                                  </p:stCondLst>
                                  <p:childTnLst>
                                    <p:animEffect transition="out" filter="fade">
                                      <p:cBhvr>
                                        <p:cTn id="51" dur="2000"/>
                                        <p:tgtEl>
                                          <p:spTgt spid="26"/>
                                        </p:tgtEl>
                                      </p:cBhvr>
                                    </p:animEffect>
                                    <p:set>
                                      <p:cBhvr>
                                        <p:cTn id="52" dur="1" fill="hold">
                                          <p:stCondLst>
                                            <p:cond delay="1999"/>
                                          </p:stCondLst>
                                        </p:cTn>
                                        <p:tgtEl>
                                          <p:spTgt spid="26"/>
                                        </p:tgtEl>
                                        <p:attrNameLst>
                                          <p:attrName>style.visibility</p:attrName>
                                        </p:attrNameLst>
                                      </p:cBhvr>
                                      <p:to>
                                        <p:strVal val="hidden"/>
                                      </p:to>
                                    </p:set>
                                  </p:childTnLst>
                                </p:cTn>
                              </p:par>
                              <p:par>
                                <p:cTn id="53" presetID="1" presetClass="entr" presetSubtype="0" fill="hold" grpId="0" nodeType="withEffect">
                                  <p:stCondLst>
                                    <p:cond delay="0"/>
                                  </p:stCondLst>
                                  <p:childTnLst>
                                    <p:set>
                                      <p:cBhvr>
                                        <p:cTn id="54" dur="1" fill="hold">
                                          <p:stCondLst>
                                            <p:cond delay="0"/>
                                          </p:stCondLst>
                                        </p:cTn>
                                        <p:tgtEl>
                                          <p:spTgt spid="35"/>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36"/>
                                        </p:tgtEl>
                                        <p:attrNameLst>
                                          <p:attrName>style.visibility</p:attrName>
                                        </p:attrNameLst>
                                      </p:cBhvr>
                                      <p:to>
                                        <p:strVal val="visible"/>
                                      </p:to>
                                    </p:set>
                                  </p:childTnLst>
                                </p:cTn>
                              </p:par>
                            </p:childTnLst>
                          </p:cTn>
                        </p:par>
                      </p:childTnLst>
                    </p:cTn>
                  </p:par>
                  <p:par>
                    <p:cTn id="57" fill="hold">
                      <p:stCondLst>
                        <p:cond delay="indefinite"/>
                      </p:stCondLst>
                      <p:childTnLst>
                        <p:par>
                          <p:cTn id="58" fill="hold">
                            <p:stCondLst>
                              <p:cond delay="0"/>
                            </p:stCondLst>
                            <p:childTnLst>
                              <p:par>
                                <p:cTn id="59" presetID="10" presetClass="exit" presetSubtype="0" fill="hold" grpId="0" nodeType="clickEffect">
                                  <p:stCondLst>
                                    <p:cond delay="0"/>
                                  </p:stCondLst>
                                  <p:childTnLst>
                                    <p:animEffect transition="out" filter="fade">
                                      <p:cBhvr>
                                        <p:cTn id="60" dur="2000"/>
                                        <p:tgtEl>
                                          <p:spTgt spid="14"/>
                                        </p:tgtEl>
                                      </p:cBhvr>
                                    </p:animEffect>
                                    <p:set>
                                      <p:cBhvr>
                                        <p:cTn id="61" dur="1" fill="hold">
                                          <p:stCondLst>
                                            <p:cond delay="1999"/>
                                          </p:stCondLst>
                                        </p:cTn>
                                        <p:tgtEl>
                                          <p:spTgt spid="14"/>
                                        </p:tgtEl>
                                        <p:attrNameLst>
                                          <p:attrName>style.visibility</p:attrName>
                                        </p:attrNameLst>
                                      </p:cBhvr>
                                      <p:to>
                                        <p:strVal val="hidden"/>
                                      </p:to>
                                    </p:set>
                                  </p:childTnLst>
                                </p:cTn>
                              </p:par>
                              <p:par>
                                <p:cTn id="62" presetID="10" presetClass="exit" presetSubtype="0" fill="hold" grpId="0" nodeType="withEffect">
                                  <p:stCondLst>
                                    <p:cond delay="0"/>
                                  </p:stCondLst>
                                  <p:childTnLst>
                                    <p:animEffect transition="out" filter="fade">
                                      <p:cBhvr>
                                        <p:cTn id="63" dur="2000"/>
                                        <p:tgtEl>
                                          <p:spTgt spid="11"/>
                                        </p:tgtEl>
                                      </p:cBhvr>
                                    </p:animEffect>
                                    <p:set>
                                      <p:cBhvr>
                                        <p:cTn id="64" dur="1" fill="hold">
                                          <p:stCondLst>
                                            <p:cond delay="1999"/>
                                          </p:stCondLst>
                                        </p:cTn>
                                        <p:tgtEl>
                                          <p:spTgt spid="11"/>
                                        </p:tgtEl>
                                        <p:attrNameLst>
                                          <p:attrName>style.visibility</p:attrName>
                                        </p:attrNameLst>
                                      </p:cBhvr>
                                      <p:to>
                                        <p:strVal val="hidden"/>
                                      </p:to>
                                    </p:set>
                                  </p:childTnLst>
                                </p:cTn>
                              </p:par>
                              <p:par>
                                <p:cTn id="65" presetID="10" presetClass="exit" presetSubtype="0" fill="hold" grpId="0" nodeType="withEffect">
                                  <p:stCondLst>
                                    <p:cond delay="0"/>
                                  </p:stCondLst>
                                  <p:childTnLst>
                                    <p:animEffect transition="out" filter="fade">
                                      <p:cBhvr>
                                        <p:cTn id="66" dur="2000"/>
                                        <p:tgtEl>
                                          <p:spTgt spid="24"/>
                                        </p:tgtEl>
                                      </p:cBhvr>
                                    </p:animEffect>
                                    <p:set>
                                      <p:cBhvr>
                                        <p:cTn id="67" dur="1" fill="hold">
                                          <p:stCondLst>
                                            <p:cond delay="1999"/>
                                          </p:stCondLst>
                                        </p:cTn>
                                        <p:tgtEl>
                                          <p:spTgt spid="24"/>
                                        </p:tgtEl>
                                        <p:attrNameLst>
                                          <p:attrName>style.visibility</p:attrName>
                                        </p:attrNameLst>
                                      </p:cBhvr>
                                      <p:to>
                                        <p:strVal val="hidden"/>
                                      </p:to>
                                    </p:set>
                                  </p:childTnLst>
                                </p:cTn>
                              </p:par>
                              <p:par>
                                <p:cTn id="68" presetID="10" presetClass="exit" presetSubtype="0" fill="hold" grpId="0" nodeType="withEffect">
                                  <p:stCondLst>
                                    <p:cond delay="0"/>
                                  </p:stCondLst>
                                  <p:childTnLst>
                                    <p:animEffect transition="out" filter="fade">
                                      <p:cBhvr>
                                        <p:cTn id="69" dur="2000"/>
                                        <p:tgtEl>
                                          <p:spTgt spid="21"/>
                                        </p:tgtEl>
                                      </p:cBhvr>
                                    </p:animEffect>
                                    <p:set>
                                      <p:cBhvr>
                                        <p:cTn id="70" dur="1" fill="hold">
                                          <p:stCondLst>
                                            <p:cond delay="1999"/>
                                          </p:stCondLst>
                                        </p:cTn>
                                        <p:tgtEl>
                                          <p:spTgt spid="21"/>
                                        </p:tgtEl>
                                        <p:attrNameLst>
                                          <p:attrName>style.visibility</p:attrName>
                                        </p:attrNameLst>
                                      </p:cBhvr>
                                      <p:to>
                                        <p:strVal val="hidden"/>
                                      </p:to>
                                    </p:set>
                                  </p:childTnLst>
                                </p:cTn>
                              </p:par>
                              <p:par>
                                <p:cTn id="71" presetID="1" presetClass="entr" presetSubtype="0" fill="hold" grpId="0" nodeType="withEffect">
                                  <p:stCondLst>
                                    <p:cond delay="0"/>
                                  </p:stCondLst>
                                  <p:childTnLst>
                                    <p:set>
                                      <p:cBhvr>
                                        <p:cTn id="72" dur="1" fill="hold">
                                          <p:stCondLst>
                                            <p:cond delay="0"/>
                                          </p:stCondLst>
                                        </p:cTn>
                                        <p:tgtEl>
                                          <p:spTgt spid="37"/>
                                        </p:tgtEl>
                                        <p:attrNameLst>
                                          <p:attrName>style.visibility</p:attrName>
                                        </p:attrNameLst>
                                      </p:cBhvr>
                                      <p:to>
                                        <p:strVal val="visible"/>
                                      </p:to>
                                    </p:set>
                                  </p:childTnLst>
                                </p:cTn>
                              </p:par>
                              <p:par>
                                <p:cTn id="73" presetID="1" presetClass="entr" presetSubtype="0" fill="hold" grpId="0" nodeType="withEffect">
                                  <p:stCondLst>
                                    <p:cond delay="0"/>
                                  </p:stCondLst>
                                  <p:childTnLst>
                                    <p:set>
                                      <p:cBhvr>
                                        <p:cTn id="74" dur="1" fill="hold">
                                          <p:stCondLst>
                                            <p:cond delay="0"/>
                                          </p:stCondLst>
                                        </p:cTn>
                                        <p:tgtEl>
                                          <p:spTgt spid="38"/>
                                        </p:tgtEl>
                                        <p:attrNameLst>
                                          <p:attrName>style.visibility</p:attrName>
                                        </p:attrNameLst>
                                      </p:cBhvr>
                                      <p:to>
                                        <p:strVal val="visible"/>
                                      </p:to>
                                    </p:set>
                                  </p:childTnLst>
                                </p:cTn>
                              </p:par>
                            </p:childTnLst>
                          </p:cTn>
                        </p:par>
                      </p:childTnLst>
                    </p:cTn>
                  </p:par>
                  <p:par>
                    <p:cTn id="75" fill="hold">
                      <p:stCondLst>
                        <p:cond delay="indefinite"/>
                      </p:stCondLst>
                      <p:childTnLst>
                        <p:par>
                          <p:cTn id="76" fill="hold">
                            <p:stCondLst>
                              <p:cond delay="0"/>
                            </p:stCondLst>
                            <p:childTnLst>
                              <p:par>
                                <p:cTn id="77" presetID="1" presetClass="entr" presetSubtype="0" fill="hold" nodeType="clickEffect">
                                  <p:stCondLst>
                                    <p:cond delay="0"/>
                                  </p:stCondLst>
                                  <p:childTnLst>
                                    <p:set>
                                      <p:cBhvr>
                                        <p:cTn id="78" dur="1" fill="hold">
                                          <p:stCondLst>
                                            <p:cond delay="0"/>
                                          </p:stCondLst>
                                        </p:cTn>
                                        <p:tgtEl>
                                          <p:spTgt spid="8"/>
                                        </p:tgtEl>
                                        <p:attrNameLst>
                                          <p:attrName>style.visibility</p:attrName>
                                        </p:attrNameLst>
                                      </p:cBhvr>
                                      <p:to>
                                        <p:strVal val="visible"/>
                                      </p:to>
                                    </p:set>
                                  </p:childTnLst>
                                </p:cTn>
                              </p:par>
                              <p:par>
                                <p:cTn id="79" presetID="1" presetClass="entr" presetSubtype="0" fill="hold" nodeType="withEffect">
                                  <p:stCondLst>
                                    <p:cond delay="0"/>
                                  </p:stCondLst>
                                  <p:childTnLst>
                                    <p:set>
                                      <p:cBhvr>
                                        <p:cTn id="80" dur="1" fill="hold">
                                          <p:stCondLst>
                                            <p:cond delay="0"/>
                                          </p:stCondLst>
                                        </p:cTn>
                                        <p:tgtEl>
                                          <p:spTgt spid="10"/>
                                        </p:tgtEl>
                                        <p:attrNameLst>
                                          <p:attrName>style.visibility</p:attrName>
                                        </p:attrNameLst>
                                      </p:cBhvr>
                                      <p:to>
                                        <p:strVal val="visible"/>
                                      </p:to>
                                    </p:set>
                                  </p:childTnLst>
                                </p:cTn>
                              </p:par>
                              <p:par>
                                <p:cTn id="81" presetID="1" presetClass="entr" presetSubtype="0" fill="hold" nodeType="withEffect">
                                  <p:stCondLst>
                                    <p:cond delay="0"/>
                                  </p:stCondLst>
                                  <p:childTnLst>
                                    <p:set>
                                      <p:cBhvr>
                                        <p:cTn id="82" dur="1" fill="hold">
                                          <p:stCondLst>
                                            <p:cond delay="0"/>
                                          </p:stCondLst>
                                        </p:cTn>
                                        <p:tgtEl>
                                          <p:spTgt spid="13"/>
                                        </p:tgtEl>
                                        <p:attrNameLst>
                                          <p:attrName>style.visibility</p:attrName>
                                        </p:attrNameLst>
                                      </p:cBhvr>
                                      <p:to>
                                        <p:strVal val="visible"/>
                                      </p:to>
                                    </p:set>
                                  </p:childTnLst>
                                </p:cTn>
                              </p:par>
                              <p:par>
                                <p:cTn id="83" presetID="1" presetClass="entr" presetSubtype="0" fill="hold" nodeType="withEffect">
                                  <p:stCondLst>
                                    <p:cond delay="0"/>
                                  </p:stCondLst>
                                  <p:childTnLst>
                                    <p:set>
                                      <p:cBhvr>
                                        <p:cTn id="84" dur="1" fill="hold">
                                          <p:stCondLst>
                                            <p:cond delay="0"/>
                                          </p:stCondLst>
                                        </p:cTn>
                                        <p:tgtEl>
                                          <p:spTgt spid="9"/>
                                        </p:tgtEl>
                                        <p:attrNameLst>
                                          <p:attrName>style.visibility</p:attrName>
                                        </p:attrNameLst>
                                      </p:cBhvr>
                                      <p:to>
                                        <p:strVal val="visible"/>
                                      </p:to>
                                    </p:set>
                                  </p:childTnLst>
                                </p:cTn>
                              </p:par>
                            </p:childTnLst>
                          </p:cTn>
                        </p:par>
                      </p:childTnLst>
                    </p:cTn>
                  </p:par>
                  <p:par>
                    <p:cTn id="85" fill="hold">
                      <p:stCondLst>
                        <p:cond delay="indefinite"/>
                      </p:stCondLst>
                      <p:childTnLst>
                        <p:par>
                          <p:cTn id="86" fill="hold">
                            <p:stCondLst>
                              <p:cond delay="0"/>
                            </p:stCondLst>
                            <p:childTnLst>
                              <p:par>
                                <p:cTn id="87" presetID="1" presetClass="entr" presetSubtype="0" fill="hold" grpId="0" nodeType="clickEffect">
                                  <p:stCondLst>
                                    <p:cond delay="0"/>
                                  </p:stCondLst>
                                  <p:childTnLst>
                                    <p:set>
                                      <p:cBhvr>
                                        <p:cTn id="88" dur="1" fill="hold">
                                          <p:stCondLst>
                                            <p:cond delay="0"/>
                                          </p:stCondLst>
                                        </p:cTn>
                                        <p:tgtEl>
                                          <p:spTgt spid="39"/>
                                        </p:tgtEl>
                                        <p:attrNameLst>
                                          <p:attrName>style.visibility</p:attrName>
                                        </p:attrNameLst>
                                      </p:cBhvr>
                                      <p:to>
                                        <p:strVal val="visible"/>
                                      </p:to>
                                    </p:set>
                                  </p:childTnLst>
                                </p:cTn>
                              </p:par>
                              <p:par>
                                <p:cTn id="89" presetID="1" presetClass="entr" presetSubtype="0" fill="hold" grpId="0" nodeType="withEffect">
                                  <p:stCondLst>
                                    <p:cond delay="0"/>
                                  </p:stCondLst>
                                  <p:childTnLst>
                                    <p:set>
                                      <p:cBhvr>
                                        <p:cTn id="90" dur="1" fill="hold">
                                          <p:stCondLst>
                                            <p:cond delay="0"/>
                                          </p:stCondLst>
                                        </p:cTn>
                                        <p:tgtEl>
                                          <p:spTgt spid="40"/>
                                        </p:tgtEl>
                                        <p:attrNameLst>
                                          <p:attrName>style.visibility</p:attrName>
                                        </p:attrNameLst>
                                      </p:cBhvr>
                                      <p:to>
                                        <p:strVal val="visible"/>
                                      </p:to>
                                    </p:set>
                                  </p:childTnLst>
                                </p:cTn>
                              </p:par>
                            </p:childTnLst>
                          </p:cTn>
                        </p:par>
                      </p:childTnLst>
                    </p:cTn>
                  </p:par>
                  <p:par>
                    <p:cTn id="91" fill="hold">
                      <p:stCondLst>
                        <p:cond delay="indefinite"/>
                      </p:stCondLst>
                      <p:childTnLst>
                        <p:par>
                          <p:cTn id="92" fill="hold">
                            <p:stCondLst>
                              <p:cond delay="0"/>
                            </p:stCondLst>
                            <p:childTnLst>
                              <p:par>
                                <p:cTn id="93" presetID="1" presetClass="entr" presetSubtype="0" fill="hold" grpId="0" nodeType="clickEffect">
                                  <p:stCondLst>
                                    <p:cond delay="0"/>
                                  </p:stCondLst>
                                  <p:childTnLst>
                                    <p:set>
                                      <p:cBhvr>
                                        <p:cTn id="94" dur="1" fill="hold">
                                          <p:stCondLst>
                                            <p:cond delay="0"/>
                                          </p:stCondLst>
                                        </p:cTn>
                                        <p:tgtEl>
                                          <p:spTgt spid="4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4" grpId="0" animBg="1"/>
      <p:bldP spid="15" grpId="0" animBg="1"/>
      <p:bldP spid="17" grpId="0" animBg="1"/>
      <p:bldP spid="18" grpId="0" animBg="1"/>
      <p:bldP spid="19" grpId="0" animBg="1"/>
      <p:bldP spid="20" grpId="0" animBg="1"/>
      <p:bldP spid="21" grpId="0" animBg="1"/>
      <p:bldP spid="22" grpId="0" animBg="1"/>
      <p:bldP spid="24" grpId="0" animBg="1"/>
      <p:bldP spid="26" grpId="0" animBg="1"/>
      <p:bldP spid="27" grpId="0" animBg="1"/>
      <p:bldP spid="28" grpId="0" animBg="1"/>
      <p:bldP spid="29" grpId="0" animBg="1"/>
      <p:bldP spid="30" grpId="0" animBg="1"/>
      <p:bldP spid="31" grpId="0"/>
      <p:bldP spid="32" grpId="0"/>
      <p:bldP spid="33" grpId="0"/>
      <p:bldP spid="34" grpId="0"/>
      <p:bldP spid="35" grpId="0"/>
      <p:bldP spid="36" grpId="0"/>
      <p:bldP spid="37" grpId="0"/>
      <p:bldP spid="38" grpId="0"/>
      <p:bldP spid="39" grpId="0" animBg="1"/>
      <p:bldP spid="40" grpId="0" animBg="1"/>
      <p:bldP spid="42"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a:spLocks noGrp="1"/>
          </p:cNvSpPr>
          <p:nvPr>
            <p:ph type="title"/>
          </p:nvPr>
        </p:nvSpPr>
        <p:spPr>
          <a:xfrm>
            <a:off x="457200" y="274638"/>
            <a:ext cx="8229600" cy="1143000"/>
          </a:xfrm>
          <a:solidFill>
            <a:schemeClr val="tx2">
              <a:lumMod val="20000"/>
              <a:lumOff val="80000"/>
            </a:schemeClr>
          </a:solidFill>
        </p:spPr>
        <p:txBody>
          <a:bodyPr>
            <a:normAutofit fontScale="90000"/>
          </a:bodyPr>
          <a:lstStyle/>
          <a:p>
            <a:r>
              <a:rPr lang="en-ZA" smtClean="0"/>
              <a:t>Accountability: teacher absenteeism</a:t>
            </a:r>
            <a:br>
              <a:rPr lang="en-ZA" smtClean="0"/>
            </a:br>
            <a:r>
              <a:rPr lang="en-ZA" sz="3100" smtClean="0"/>
              <a:t>(SACMEQ III – 2007 – 996 teachers)</a:t>
            </a:r>
            <a:endParaRPr lang="en-ZA" sz="3100"/>
          </a:p>
        </p:txBody>
      </p:sp>
      <p:graphicFrame>
        <p:nvGraphicFramePr>
          <p:cNvPr id="4" name="Chart 3"/>
          <p:cNvGraphicFramePr>
            <a:graphicFrameLocks/>
          </p:cNvGraphicFramePr>
          <p:nvPr>
            <p:extLst>
              <p:ext uri="{D42A27DB-BD31-4B8C-83A1-F6EECF244321}">
                <p14:modId xmlns:p14="http://schemas.microsoft.com/office/powerpoint/2010/main" val="461433209"/>
              </p:ext>
            </p:extLst>
          </p:nvPr>
        </p:nvGraphicFramePr>
        <p:xfrm>
          <a:off x="179512" y="1916832"/>
          <a:ext cx="8424936" cy="4641254"/>
        </p:xfrm>
        <a:graphic>
          <a:graphicData uri="http://schemas.openxmlformats.org/drawingml/2006/chart">
            <c:chart xmlns:c="http://schemas.openxmlformats.org/drawingml/2006/chart" xmlns:r="http://schemas.openxmlformats.org/officeDocument/2006/relationships" r:id="rId3"/>
          </a:graphicData>
        </a:graphic>
      </p:graphicFrame>
      <p:cxnSp>
        <p:nvCxnSpPr>
          <p:cNvPr id="6" name="Straight Arrow Connector 5"/>
          <p:cNvCxnSpPr/>
          <p:nvPr/>
        </p:nvCxnSpPr>
        <p:spPr>
          <a:xfrm>
            <a:off x="3095836" y="3821782"/>
            <a:ext cx="0" cy="792088"/>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7" name="Rectangle 6"/>
          <p:cNvSpPr/>
          <p:nvPr/>
        </p:nvSpPr>
        <p:spPr>
          <a:xfrm>
            <a:off x="2699792" y="3245718"/>
            <a:ext cx="792088" cy="576064"/>
          </a:xfrm>
          <a:prstGeom prst="rect">
            <a:avLst/>
          </a:prstGeom>
          <a:solidFill>
            <a:schemeClr val="bg1">
              <a:lumMod val="95000"/>
            </a:schemeClr>
          </a:solidFill>
          <a:ln w="19050">
            <a:solidFill>
              <a:srgbClr val="FF0000"/>
            </a:solid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en-ZA" smtClean="0"/>
              <a:t>4</a:t>
            </a:r>
            <a:r>
              <a:rPr lang="en-ZA" baseline="30000" smtClean="0"/>
              <a:t>th</a:t>
            </a:r>
            <a:r>
              <a:rPr lang="en-ZA" smtClean="0"/>
              <a:t>/15</a:t>
            </a:r>
            <a:endParaRPr lang="en-ZA"/>
          </a:p>
        </p:txBody>
      </p:sp>
      <p:sp>
        <p:nvSpPr>
          <p:cNvPr id="8" name="Slide Number Placeholder 7"/>
          <p:cNvSpPr>
            <a:spLocks noGrp="1"/>
          </p:cNvSpPr>
          <p:nvPr>
            <p:ph type="sldNum" sz="quarter" idx="12"/>
          </p:nvPr>
        </p:nvSpPr>
        <p:spPr/>
        <p:txBody>
          <a:bodyPr/>
          <a:lstStyle/>
          <a:p>
            <a:fld id="{555B2511-D5A3-487A-82FF-4C039FEE504B}" type="slidenum">
              <a:rPr lang="en-ZA" smtClean="0"/>
              <a:pPr/>
              <a:t>35</a:t>
            </a:fld>
            <a:endParaRPr lang="en-ZA"/>
          </a:p>
        </p:txBody>
      </p:sp>
    </p:spTree>
    <p:extLst>
      <p:ext uri="{BB962C8B-B14F-4D97-AF65-F5344CB8AC3E}">
        <p14:creationId xmlns:p14="http://schemas.microsoft.com/office/powerpoint/2010/main" val="3025217944"/>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Chart 8"/>
          <p:cNvGraphicFramePr>
            <a:graphicFrameLocks/>
          </p:cNvGraphicFramePr>
          <p:nvPr>
            <p:extLst>
              <p:ext uri="{D42A27DB-BD31-4B8C-83A1-F6EECF244321}">
                <p14:modId xmlns:p14="http://schemas.microsoft.com/office/powerpoint/2010/main" val="3099971911"/>
              </p:ext>
            </p:extLst>
          </p:nvPr>
        </p:nvGraphicFramePr>
        <p:xfrm>
          <a:off x="323528" y="1628800"/>
          <a:ext cx="8280920" cy="4907595"/>
        </p:xfrm>
        <a:graphic>
          <a:graphicData uri="http://schemas.openxmlformats.org/drawingml/2006/chart">
            <c:chart xmlns:c="http://schemas.openxmlformats.org/drawingml/2006/chart" xmlns:r="http://schemas.openxmlformats.org/officeDocument/2006/relationships" r:id="rId3"/>
          </a:graphicData>
        </a:graphic>
      </p:graphicFrame>
      <p:sp>
        <p:nvSpPr>
          <p:cNvPr id="3" name="Title 1"/>
          <p:cNvSpPr>
            <a:spLocks noGrp="1"/>
          </p:cNvSpPr>
          <p:nvPr>
            <p:ph type="title"/>
          </p:nvPr>
        </p:nvSpPr>
        <p:spPr>
          <a:xfrm>
            <a:off x="457200" y="274638"/>
            <a:ext cx="8229600" cy="1143000"/>
          </a:xfrm>
          <a:solidFill>
            <a:schemeClr val="tx2">
              <a:lumMod val="20000"/>
              <a:lumOff val="80000"/>
            </a:schemeClr>
          </a:solidFill>
        </p:spPr>
        <p:txBody>
          <a:bodyPr>
            <a:normAutofit fontScale="90000"/>
          </a:bodyPr>
          <a:lstStyle/>
          <a:p>
            <a:r>
              <a:rPr lang="en-ZA" smtClean="0"/>
              <a:t>Accountability: teacher absenteeism</a:t>
            </a:r>
            <a:br>
              <a:rPr lang="en-ZA" smtClean="0"/>
            </a:br>
            <a:r>
              <a:rPr lang="en-ZA" sz="3100" smtClean="0"/>
              <a:t>(SACMEQ III – 2007 – 996 teachers)</a:t>
            </a:r>
            <a:endParaRPr lang="en-ZA" sz="3100"/>
          </a:p>
        </p:txBody>
      </p:sp>
      <p:sp>
        <p:nvSpPr>
          <p:cNvPr id="8" name="Slide Number Placeholder 7"/>
          <p:cNvSpPr>
            <a:spLocks noGrp="1"/>
          </p:cNvSpPr>
          <p:nvPr>
            <p:ph type="sldNum" sz="quarter" idx="12"/>
          </p:nvPr>
        </p:nvSpPr>
        <p:spPr/>
        <p:txBody>
          <a:bodyPr/>
          <a:lstStyle/>
          <a:p>
            <a:fld id="{555B2511-D5A3-487A-82FF-4C039FEE504B}" type="slidenum">
              <a:rPr lang="en-ZA" smtClean="0"/>
              <a:pPr/>
              <a:t>36</a:t>
            </a:fld>
            <a:endParaRPr lang="en-ZA"/>
          </a:p>
        </p:txBody>
      </p:sp>
      <p:cxnSp>
        <p:nvCxnSpPr>
          <p:cNvPr id="10" name="Straight Arrow Connector 9"/>
          <p:cNvCxnSpPr/>
          <p:nvPr/>
        </p:nvCxnSpPr>
        <p:spPr>
          <a:xfrm>
            <a:off x="2195190" y="3268624"/>
            <a:ext cx="684076" cy="396044"/>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1" name="Rectangle 10"/>
          <p:cNvSpPr/>
          <p:nvPr/>
        </p:nvSpPr>
        <p:spPr>
          <a:xfrm>
            <a:off x="1727138" y="2689534"/>
            <a:ext cx="936104" cy="576064"/>
          </a:xfrm>
          <a:prstGeom prst="rect">
            <a:avLst/>
          </a:prstGeom>
          <a:solidFill>
            <a:schemeClr val="bg1">
              <a:lumMod val="95000"/>
            </a:schemeClr>
          </a:solidFill>
          <a:ln w="19050">
            <a:solidFill>
              <a:srgbClr val="FF0000"/>
            </a:solid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en-ZA" smtClean="0"/>
              <a:t>15</a:t>
            </a:r>
            <a:r>
              <a:rPr lang="en-ZA" baseline="30000" smtClean="0"/>
              <a:t>th</a:t>
            </a:r>
            <a:r>
              <a:rPr lang="en-ZA" smtClean="0"/>
              <a:t>/15</a:t>
            </a:r>
            <a:endParaRPr lang="en-ZA"/>
          </a:p>
        </p:txBody>
      </p:sp>
    </p:spTree>
    <p:extLst>
      <p:ext uri="{BB962C8B-B14F-4D97-AF65-F5344CB8AC3E}">
        <p14:creationId xmlns:p14="http://schemas.microsoft.com/office/powerpoint/2010/main" val="93666295"/>
      </p:ext>
    </p:extLst>
  </p:cSld>
  <p:clrMapOvr>
    <a:masterClrMapping/>
  </p:clrMapOvr>
  <p:timing>
    <p:tnLst>
      <p:par>
        <p:cTn xmlns:p14="http://schemas.microsoft.com/office/powerpoint/2010/mai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title"/>
          </p:nvPr>
        </p:nvSpPr>
        <p:spPr>
          <a:xfrm>
            <a:off x="539552" y="452438"/>
            <a:ext cx="8533011" cy="1228725"/>
          </a:xfrm>
        </p:spPr>
        <p:txBody>
          <a:bodyPr/>
          <a:lstStyle/>
          <a:p>
            <a:r>
              <a:rPr lang="en-ZA" smtClean="0"/>
              <a:t>Benefits of education</a:t>
            </a:r>
          </a:p>
        </p:txBody>
      </p:sp>
      <p:sp>
        <p:nvSpPr>
          <p:cNvPr id="4" name="Rounded Rectangle 3"/>
          <p:cNvSpPr/>
          <p:nvPr/>
        </p:nvSpPr>
        <p:spPr>
          <a:xfrm>
            <a:off x="6065838" y="2090738"/>
            <a:ext cx="2447925" cy="3813175"/>
          </a:xfrm>
          <a:prstGeom prst="roundRect">
            <a:avLst>
              <a:gd name="adj" fmla="val 9671"/>
            </a:avLst>
          </a:prstGeom>
          <a:ln>
            <a:solidFill>
              <a:srgbClr val="92D050"/>
            </a:solidFill>
          </a:ln>
        </p:spPr>
        <p:style>
          <a:lnRef idx="2">
            <a:schemeClr val="accent6"/>
          </a:lnRef>
          <a:fillRef idx="1">
            <a:schemeClr val="lt1"/>
          </a:fillRef>
          <a:effectRef idx="0">
            <a:schemeClr val="accent6"/>
          </a:effectRef>
          <a:fontRef idx="minor">
            <a:schemeClr val="dk1"/>
          </a:fontRef>
        </p:style>
        <p:txBody>
          <a:bodyPr anchor="ctr"/>
          <a:lstStyle/>
          <a:p>
            <a:pPr algn="ctr">
              <a:defRPr/>
            </a:pPr>
            <a:endParaRPr lang="en-ZA" dirty="0"/>
          </a:p>
          <a:p>
            <a:pPr algn="ctr">
              <a:defRPr/>
            </a:pPr>
            <a:endParaRPr lang="en-ZA" dirty="0"/>
          </a:p>
          <a:p>
            <a:pPr algn="ctr">
              <a:defRPr/>
            </a:pPr>
            <a:endParaRPr lang="en-ZA" dirty="0"/>
          </a:p>
          <a:p>
            <a:pPr>
              <a:buFont typeface="Arial" pitchFamily="34" charset="0"/>
              <a:buChar char="•"/>
              <a:defRPr/>
            </a:pPr>
            <a:endParaRPr lang="en-ZA" sz="1200" dirty="0"/>
          </a:p>
          <a:p>
            <a:pPr>
              <a:buFont typeface="Arial" pitchFamily="34" charset="0"/>
              <a:buChar char="•"/>
              <a:defRPr/>
            </a:pPr>
            <a:endParaRPr lang="en-ZA" sz="1200" dirty="0"/>
          </a:p>
          <a:p>
            <a:pPr>
              <a:buFont typeface="Wingdings" pitchFamily="2" charset="2"/>
              <a:buChar char="ü"/>
              <a:defRPr/>
            </a:pPr>
            <a:endParaRPr lang="en-ZA" sz="1200" dirty="0"/>
          </a:p>
          <a:p>
            <a:pPr>
              <a:buFont typeface="Wingdings" pitchFamily="2" charset="2"/>
              <a:buChar char="ü"/>
              <a:defRPr/>
            </a:pPr>
            <a:endParaRPr lang="en-ZA" sz="1200" dirty="0"/>
          </a:p>
          <a:p>
            <a:pPr>
              <a:buFont typeface="Wingdings" pitchFamily="2" charset="2"/>
              <a:buChar char="ü"/>
              <a:defRPr/>
            </a:pPr>
            <a:endParaRPr lang="en-ZA" sz="1200" dirty="0"/>
          </a:p>
          <a:p>
            <a:pPr>
              <a:buFont typeface="Wingdings" pitchFamily="2" charset="2"/>
              <a:buChar char="ü"/>
              <a:defRPr/>
            </a:pPr>
            <a:r>
              <a:rPr lang="en-ZA" sz="1200" dirty="0"/>
              <a:t>Improvements in productivity</a:t>
            </a:r>
          </a:p>
          <a:p>
            <a:pPr>
              <a:buFont typeface="Wingdings" pitchFamily="2" charset="2"/>
              <a:buChar char="ü"/>
              <a:defRPr/>
            </a:pPr>
            <a:r>
              <a:rPr lang="en-ZA" sz="1200" dirty="0"/>
              <a:t>Economic growth</a:t>
            </a:r>
          </a:p>
          <a:p>
            <a:pPr>
              <a:buFont typeface="Wingdings" pitchFamily="2" charset="2"/>
              <a:buChar char="ü"/>
              <a:defRPr/>
            </a:pPr>
            <a:r>
              <a:rPr lang="en-ZA" sz="1200" dirty="0"/>
              <a:t>Reduction of inter-generational cycles of poverty</a:t>
            </a:r>
          </a:p>
          <a:p>
            <a:pPr>
              <a:buFont typeface="Wingdings" pitchFamily="2" charset="2"/>
              <a:buChar char="ü"/>
              <a:defRPr/>
            </a:pPr>
            <a:r>
              <a:rPr lang="en-ZA" sz="1200" dirty="0"/>
              <a:t>Reductions in inequality</a:t>
            </a:r>
          </a:p>
          <a:p>
            <a:pPr>
              <a:buFont typeface="Arial" pitchFamily="34" charset="0"/>
              <a:buChar char="•"/>
              <a:defRPr/>
            </a:pPr>
            <a:endParaRPr lang="en-ZA" sz="1200" dirty="0"/>
          </a:p>
        </p:txBody>
      </p:sp>
      <p:sp>
        <p:nvSpPr>
          <p:cNvPr id="5" name="Rounded Rectangle 4"/>
          <p:cNvSpPr/>
          <p:nvPr/>
        </p:nvSpPr>
        <p:spPr>
          <a:xfrm>
            <a:off x="3402013" y="2090738"/>
            <a:ext cx="2447925" cy="3813175"/>
          </a:xfrm>
          <a:prstGeom prst="roundRect">
            <a:avLst>
              <a:gd name="adj" fmla="val 9671"/>
            </a:avLst>
          </a:prstGeom>
          <a:ln>
            <a:solidFill>
              <a:srgbClr val="D02020"/>
            </a:solidFill>
          </a:ln>
        </p:spPr>
        <p:style>
          <a:lnRef idx="2">
            <a:schemeClr val="accent6"/>
          </a:lnRef>
          <a:fillRef idx="1">
            <a:schemeClr val="lt1"/>
          </a:fillRef>
          <a:effectRef idx="0">
            <a:schemeClr val="accent6"/>
          </a:effectRef>
          <a:fontRef idx="minor">
            <a:schemeClr val="dk1"/>
          </a:fontRef>
        </p:style>
        <p:txBody>
          <a:bodyPr anchor="ctr"/>
          <a:lstStyle/>
          <a:p>
            <a:pPr algn="ctr">
              <a:defRPr/>
            </a:pPr>
            <a:endParaRPr lang="en-ZA" dirty="0"/>
          </a:p>
          <a:p>
            <a:pPr algn="ctr">
              <a:defRPr/>
            </a:pPr>
            <a:endParaRPr lang="en-ZA" dirty="0"/>
          </a:p>
          <a:p>
            <a:pPr algn="ctr">
              <a:defRPr/>
            </a:pPr>
            <a:endParaRPr lang="en-ZA" dirty="0"/>
          </a:p>
          <a:p>
            <a:pPr>
              <a:buFont typeface="Arial" pitchFamily="34" charset="0"/>
              <a:buChar char="•"/>
              <a:defRPr/>
            </a:pPr>
            <a:endParaRPr lang="en-ZA" sz="1200" dirty="0"/>
          </a:p>
          <a:p>
            <a:pPr>
              <a:buFont typeface="Arial" pitchFamily="34" charset="0"/>
              <a:buChar char="•"/>
              <a:defRPr/>
            </a:pPr>
            <a:endParaRPr lang="en-ZA" sz="1200" dirty="0"/>
          </a:p>
          <a:p>
            <a:pPr>
              <a:buFont typeface="Wingdings" pitchFamily="2" charset="2"/>
              <a:buChar char="ü"/>
              <a:defRPr/>
            </a:pPr>
            <a:endParaRPr lang="en-ZA" sz="1200" dirty="0"/>
          </a:p>
          <a:p>
            <a:pPr>
              <a:buFont typeface="Wingdings" pitchFamily="2" charset="2"/>
              <a:buChar char="ü"/>
              <a:defRPr/>
            </a:pPr>
            <a:endParaRPr lang="en-ZA" sz="1200" dirty="0"/>
          </a:p>
          <a:p>
            <a:pPr>
              <a:buFont typeface="Wingdings" pitchFamily="2" charset="2"/>
              <a:buChar char="ü"/>
              <a:defRPr/>
            </a:pPr>
            <a:endParaRPr lang="en-ZA" sz="1200" dirty="0"/>
          </a:p>
          <a:p>
            <a:pPr>
              <a:buFont typeface="Wingdings" pitchFamily="2" charset="2"/>
              <a:buChar char="ü"/>
              <a:defRPr/>
            </a:pPr>
            <a:r>
              <a:rPr lang="en-ZA" sz="1200" dirty="0"/>
              <a:t>Lower fertility</a:t>
            </a:r>
          </a:p>
          <a:p>
            <a:pPr>
              <a:buFont typeface="Wingdings" pitchFamily="2" charset="2"/>
              <a:buChar char="ü"/>
              <a:defRPr/>
            </a:pPr>
            <a:r>
              <a:rPr lang="en-ZA" sz="1200" dirty="0"/>
              <a:t>Improved child health</a:t>
            </a:r>
          </a:p>
          <a:p>
            <a:pPr>
              <a:buFont typeface="Wingdings" pitchFamily="2" charset="2"/>
              <a:buChar char="ü"/>
              <a:defRPr/>
            </a:pPr>
            <a:r>
              <a:rPr lang="en-ZA" sz="1200" dirty="0"/>
              <a:t>Preventative health care</a:t>
            </a:r>
          </a:p>
          <a:p>
            <a:pPr>
              <a:buFont typeface="Wingdings" pitchFamily="2" charset="2"/>
              <a:buChar char="ü"/>
              <a:defRPr/>
            </a:pPr>
            <a:r>
              <a:rPr lang="en-ZA" sz="1200" dirty="0"/>
              <a:t>Demographic transition</a:t>
            </a:r>
          </a:p>
          <a:p>
            <a:pPr>
              <a:buFont typeface="Arial" pitchFamily="34" charset="0"/>
              <a:buChar char="•"/>
              <a:defRPr/>
            </a:pPr>
            <a:endParaRPr lang="en-ZA" sz="1200" dirty="0"/>
          </a:p>
        </p:txBody>
      </p:sp>
      <p:sp>
        <p:nvSpPr>
          <p:cNvPr id="6" name="Rounded Rectangle 5"/>
          <p:cNvSpPr/>
          <p:nvPr/>
        </p:nvSpPr>
        <p:spPr>
          <a:xfrm>
            <a:off x="736600" y="2090738"/>
            <a:ext cx="2447925" cy="3816350"/>
          </a:xfrm>
          <a:prstGeom prst="roundRect">
            <a:avLst>
              <a:gd name="adj" fmla="val 9671"/>
            </a:avLst>
          </a:prstGeom>
          <a:ln>
            <a:solidFill>
              <a:srgbClr val="00B0F0"/>
            </a:solidFill>
          </a:ln>
        </p:spPr>
        <p:style>
          <a:lnRef idx="2">
            <a:schemeClr val="accent6"/>
          </a:lnRef>
          <a:fillRef idx="1">
            <a:schemeClr val="lt1"/>
          </a:fillRef>
          <a:effectRef idx="0">
            <a:schemeClr val="accent6"/>
          </a:effectRef>
          <a:fontRef idx="minor">
            <a:schemeClr val="dk1"/>
          </a:fontRef>
        </p:style>
        <p:txBody>
          <a:bodyPr anchor="ctr"/>
          <a:lstStyle/>
          <a:p>
            <a:pPr algn="ctr">
              <a:defRPr/>
            </a:pPr>
            <a:endParaRPr lang="en-ZA" dirty="0"/>
          </a:p>
          <a:p>
            <a:pPr algn="ctr">
              <a:defRPr/>
            </a:pPr>
            <a:endParaRPr lang="en-ZA" dirty="0"/>
          </a:p>
          <a:p>
            <a:pPr algn="ctr">
              <a:defRPr/>
            </a:pPr>
            <a:endParaRPr lang="en-ZA" dirty="0"/>
          </a:p>
          <a:p>
            <a:pPr>
              <a:buFont typeface="Arial" pitchFamily="34" charset="0"/>
              <a:buChar char="•"/>
              <a:defRPr/>
            </a:pPr>
            <a:endParaRPr lang="en-ZA" sz="1200" dirty="0"/>
          </a:p>
          <a:p>
            <a:pPr>
              <a:buFont typeface="Arial" pitchFamily="34" charset="0"/>
              <a:buChar char="•"/>
              <a:defRPr/>
            </a:pPr>
            <a:endParaRPr lang="en-ZA" sz="1200" dirty="0"/>
          </a:p>
          <a:p>
            <a:pPr>
              <a:buFont typeface="Wingdings" pitchFamily="2" charset="2"/>
              <a:buChar char="ü"/>
              <a:defRPr/>
            </a:pPr>
            <a:endParaRPr lang="en-ZA" sz="1200" dirty="0"/>
          </a:p>
          <a:p>
            <a:pPr>
              <a:buFont typeface="Wingdings" pitchFamily="2" charset="2"/>
              <a:buChar char="ü"/>
              <a:defRPr/>
            </a:pPr>
            <a:endParaRPr lang="en-ZA" sz="1200" dirty="0"/>
          </a:p>
          <a:p>
            <a:pPr>
              <a:buFont typeface="Wingdings" pitchFamily="2" charset="2"/>
              <a:buChar char="ü"/>
              <a:defRPr/>
            </a:pPr>
            <a:endParaRPr lang="en-ZA" sz="1200" dirty="0"/>
          </a:p>
          <a:p>
            <a:pPr>
              <a:buFont typeface="Wingdings" pitchFamily="2" charset="2"/>
              <a:buChar char="ü"/>
              <a:defRPr/>
            </a:pPr>
            <a:endParaRPr lang="en-ZA" sz="1200" dirty="0"/>
          </a:p>
          <a:p>
            <a:pPr>
              <a:buFont typeface="Wingdings" pitchFamily="2" charset="2"/>
              <a:buChar char="ü"/>
              <a:defRPr/>
            </a:pPr>
            <a:endParaRPr lang="en-ZA" sz="1200" dirty="0"/>
          </a:p>
          <a:p>
            <a:pPr>
              <a:buFont typeface="Wingdings" pitchFamily="2" charset="2"/>
              <a:buChar char="ü"/>
              <a:defRPr/>
            </a:pPr>
            <a:r>
              <a:rPr lang="en-ZA" sz="1200" dirty="0"/>
              <a:t>Improved human rights</a:t>
            </a:r>
          </a:p>
          <a:p>
            <a:pPr>
              <a:buFont typeface="Wingdings" pitchFamily="2" charset="2"/>
              <a:buChar char="ü"/>
              <a:defRPr/>
            </a:pPr>
            <a:r>
              <a:rPr lang="en-ZA" sz="1200" dirty="0"/>
              <a:t>Empowerment of women</a:t>
            </a:r>
          </a:p>
          <a:p>
            <a:pPr>
              <a:buFont typeface="Wingdings" pitchFamily="2" charset="2"/>
              <a:buChar char="ü"/>
              <a:defRPr/>
            </a:pPr>
            <a:r>
              <a:rPr lang="en-ZA" sz="1200" dirty="0"/>
              <a:t>Reduced societal violence</a:t>
            </a:r>
          </a:p>
          <a:p>
            <a:pPr>
              <a:buFont typeface="Wingdings" pitchFamily="2" charset="2"/>
              <a:buChar char="ü"/>
              <a:defRPr/>
            </a:pPr>
            <a:r>
              <a:rPr lang="en-ZA" sz="1200" dirty="0"/>
              <a:t>Promotion of a national (as opposed to regional or ethnic) identity</a:t>
            </a:r>
          </a:p>
          <a:p>
            <a:pPr>
              <a:buFont typeface="Wingdings" pitchFamily="2" charset="2"/>
              <a:buChar char="ü"/>
              <a:defRPr/>
            </a:pPr>
            <a:r>
              <a:rPr lang="en-ZA" sz="1200" dirty="0"/>
              <a:t>Increased social cohesion</a:t>
            </a:r>
          </a:p>
          <a:p>
            <a:pPr>
              <a:buFont typeface="Arial" pitchFamily="34" charset="0"/>
              <a:buChar char="•"/>
              <a:defRPr/>
            </a:pPr>
            <a:endParaRPr lang="en-ZA" sz="1200" dirty="0"/>
          </a:p>
        </p:txBody>
      </p:sp>
      <p:pic>
        <p:nvPicPr>
          <p:cNvPr id="5126"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89350" y="2233613"/>
            <a:ext cx="1957388" cy="1906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7" name="Picture 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52500" y="2306638"/>
            <a:ext cx="1933575" cy="1893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5128" name="Group 8"/>
          <p:cNvGrpSpPr>
            <a:grpSpLocks/>
          </p:cNvGrpSpPr>
          <p:nvPr/>
        </p:nvGrpSpPr>
        <p:grpSpPr bwMode="auto">
          <a:xfrm>
            <a:off x="6353175" y="2233613"/>
            <a:ext cx="1908175" cy="1885950"/>
            <a:chOff x="8674" y="3755"/>
            <a:chExt cx="2596" cy="3031"/>
          </a:xfrm>
        </p:grpSpPr>
        <p:sp>
          <p:nvSpPr>
            <p:cNvPr id="5147" name="AutoShape 9"/>
            <p:cNvSpPr>
              <a:spLocks noChangeArrowheads="1"/>
            </p:cNvSpPr>
            <p:nvPr/>
          </p:nvSpPr>
          <p:spPr bwMode="auto">
            <a:xfrm>
              <a:off x="8674" y="3755"/>
              <a:ext cx="2596" cy="3031"/>
            </a:xfrm>
            <a:prstGeom prst="roundRect">
              <a:avLst>
                <a:gd name="adj" fmla="val 11519"/>
              </a:avLst>
            </a:prstGeom>
            <a:solidFill>
              <a:srgbClr val="92D05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ZA"/>
            </a:p>
          </p:txBody>
        </p:sp>
        <p:sp>
          <p:nvSpPr>
            <p:cNvPr id="5148" name="Text Box 10"/>
            <p:cNvSpPr txBox="1">
              <a:spLocks noChangeArrowheads="1"/>
            </p:cNvSpPr>
            <p:nvPr/>
          </p:nvSpPr>
          <p:spPr bwMode="auto">
            <a:xfrm>
              <a:off x="9368" y="3755"/>
              <a:ext cx="1303" cy="22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spcAft>
                  <a:spcPts val="1000"/>
                </a:spcAft>
              </a:pPr>
              <a:r>
                <a:rPr lang="en-ZA" sz="9000"/>
                <a:t>$</a:t>
              </a:r>
              <a:endParaRPr lang="en-US"/>
            </a:p>
          </p:txBody>
        </p:sp>
      </p:grpSp>
      <p:sp>
        <p:nvSpPr>
          <p:cNvPr id="5129" name="TextBox 11"/>
          <p:cNvSpPr txBox="1">
            <a:spLocks noChangeArrowheads="1"/>
          </p:cNvSpPr>
          <p:nvPr/>
        </p:nvSpPr>
        <p:spPr bwMode="auto">
          <a:xfrm>
            <a:off x="1168400" y="3675063"/>
            <a:ext cx="1773238"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r>
              <a:rPr lang="en-ZA" sz="2400" b="1"/>
              <a:t>Society</a:t>
            </a:r>
            <a:endParaRPr lang="en-ZA" sz="2800" b="1"/>
          </a:p>
        </p:txBody>
      </p:sp>
      <p:sp>
        <p:nvSpPr>
          <p:cNvPr id="5130" name="TextBox 12"/>
          <p:cNvSpPr txBox="1">
            <a:spLocks noChangeArrowheads="1"/>
          </p:cNvSpPr>
          <p:nvPr/>
        </p:nvSpPr>
        <p:spPr bwMode="auto">
          <a:xfrm>
            <a:off x="3760788" y="3602038"/>
            <a:ext cx="1773237"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r>
              <a:rPr lang="en-ZA" sz="2400" b="1"/>
              <a:t>Health</a:t>
            </a:r>
          </a:p>
        </p:txBody>
      </p:sp>
      <p:sp>
        <p:nvSpPr>
          <p:cNvPr id="5131" name="TextBox 13"/>
          <p:cNvSpPr txBox="1">
            <a:spLocks noChangeArrowheads="1"/>
          </p:cNvSpPr>
          <p:nvPr/>
        </p:nvSpPr>
        <p:spPr bwMode="auto">
          <a:xfrm>
            <a:off x="6426200" y="3530600"/>
            <a:ext cx="17716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r>
              <a:rPr lang="en-ZA" sz="2400" b="1"/>
              <a:t>Economy</a:t>
            </a:r>
          </a:p>
        </p:txBody>
      </p:sp>
      <p:sp>
        <p:nvSpPr>
          <p:cNvPr id="3" name="TextBox 2"/>
          <p:cNvSpPr txBox="1"/>
          <p:nvPr/>
        </p:nvSpPr>
        <p:spPr>
          <a:xfrm>
            <a:off x="449263" y="6088063"/>
            <a:ext cx="8496300" cy="746125"/>
          </a:xfrm>
          <a:prstGeom prst="rect">
            <a:avLst/>
          </a:prstGeom>
          <a:noFill/>
        </p:spPr>
        <p:txBody>
          <a:bodyPr>
            <a:spAutoFit/>
          </a:bodyPr>
          <a:lstStyle/>
          <a:p>
            <a:pPr>
              <a:defRPr/>
            </a:pPr>
            <a:r>
              <a:rPr lang="en-ZA" sz="1050" b="1" dirty="0"/>
              <a:t>Specific references</a:t>
            </a:r>
            <a:r>
              <a:rPr lang="en-ZA" sz="1050" dirty="0"/>
              <a:t>: lower fertility (Glewwe, 2002), improved child health (Currie, 2009), reduced societal violence (</a:t>
            </a:r>
            <a:r>
              <a:rPr lang="en-ZA" sz="1050" dirty="0" err="1"/>
              <a:t>Salmi</a:t>
            </a:r>
            <a:r>
              <a:rPr lang="en-ZA" sz="1050" dirty="0"/>
              <a:t>, 2006), promotion of a national - as opposed to a regional or ethnic - identity (Glewwe, 2002), improved human rights (</a:t>
            </a:r>
            <a:r>
              <a:rPr lang="en-ZA" sz="1050" dirty="0" err="1"/>
              <a:t>Salmi</a:t>
            </a:r>
            <a:r>
              <a:rPr lang="en-ZA" sz="1050" dirty="0"/>
              <a:t>, 2006), increased social cohesion (</a:t>
            </a:r>
            <a:r>
              <a:rPr lang="en-ZA" sz="1050" dirty="0" err="1"/>
              <a:t>Heyneman</a:t>
            </a:r>
            <a:r>
              <a:rPr lang="en-ZA" sz="1050" dirty="0"/>
              <a:t>, 2003), Economic growth – see any decent Macro textbook, specifically for cognitive skills see (Hanushek &amp; </a:t>
            </a:r>
            <a:r>
              <a:rPr lang="en-ZA" sz="1050" dirty="0" err="1"/>
              <a:t>Woessman</a:t>
            </a:r>
            <a:r>
              <a:rPr lang="en-ZA" sz="1050" dirty="0"/>
              <a:t> 2008)</a:t>
            </a:r>
          </a:p>
          <a:p>
            <a:pPr>
              <a:defRPr/>
            </a:pPr>
            <a:endParaRPr lang="en-ZA" sz="1100" dirty="0"/>
          </a:p>
        </p:txBody>
      </p:sp>
      <p:graphicFrame>
        <p:nvGraphicFramePr>
          <p:cNvPr id="7" name="Diagram 6"/>
          <p:cNvGraphicFramePr/>
          <p:nvPr/>
        </p:nvGraphicFramePr>
        <p:xfrm>
          <a:off x="1524000" y="1397000"/>
          <a:ext cx="6096000" cy="4064000"/>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grpSp>
        <p:nvGrpSpPr>
          <p:cNvPr id="5134" name="Group 13"/>
          <p:cNvGrpSpPr>
            <a:grpSpLocks/>
          </p:cNvGrpSpPr>
          <p:nvPr/>
        </p:nvGrpSpPr>
        <p:grpSpPr bwMode="auto">
          <a:xfrm>
            <a:off x="7475538" y="261938"/>
            <a:ext cx="1339850" cy="1655762"/>
            <a:chOff x="7475581" y="261699"/>
            <a:chExt cx="1339393" cy="1655767"/>
          </a:xfrm>
        </p:grpSpPr>
        <p:grpSp>
          <p:nvGrpSpPr>
            <p:cNvPr id="5135" name="Group 10"/>
            <p:cNvGrpSpPr>
              <a:grpSpLocks/>
            </p:cNvGrpSpPr>
            <p:nvPr/>
          </p:nvGrpSpPr>
          <p:grpSpPr bwMode="auto">
            <a:xfrm>
              <a:off x="7737473" y="261699"/>
              <a:ext cx="691057" cy="647460"/>
              <a:chOff x="7737473" y="261699"/>
              <a:chExt cx="691057" cy="647460"/>
            </a:xfrm>
          </p:grpSpPr>
          <p:sp>
            <p:nvSpPr>
              <p:cNvPr id="32" name="Shape 31"/>
              <p:cNvSpPr/>
              <p:nvPr/>
            </p:nvSpPr>
            <p:spPr>
              <a:xfrm rot="10470">
                <a:off x="7737429" y="261699"/>
                <a:ext cx="690327" cy="647702"/>
              </a:xfrm>
              <a:prstGeom prst="gear6">
                <a:avLst/>
              </a:prstGeom>
              <a:ln/>
            </p:spPr>
            <p:style>
              <a:lnRef idx="2">
                <a:schemeClr val="accent3"/>
              </a:lnRef>
              <a:fillRef idx="1">
                <a:schemeClr val="lt1"/>
              </a:fillRef>
              <a:effectRef idx="0">
                <a:schemeClr val="accent3"/>
              </a:effectRef>
              <a:fontRef idx="minor">
                <a:schemeClr val="dk1"/>
              </a:fontRef>
            </p:style>
          </p:sp>
          <p:sp>
            <p:nvSpPr>
              <p:cNvPr id="5146" name="TextBox 8"/>
              <p:cNvSpPr txBox="1">
                <a:spLocks noChangeArrowheads="1"/>
              </p:cNvSpPr>
              <p:nvPr/>
            </p:nvSpPr>
            <p:spPr bwMode="auto">
              <a:xfrm>
                <a:off x="7883384" y="400763"/>
                <a:ext cx="49911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en-ZA"/>
                  <a:t>Ed</a:t>
                </a:r>
              </a:p>
            </p:txBody>
          </p:sp>
        </p:grpSp>
        <p:grpSp>
          <p:nvGrpSpPr>
            <p:cNvPr id="5136" name="Group 9"/>
            <p:cNvGrpSpPr>
              <a:grpSpLocks/>
            </p:cNvGrpSpPr>
            <p:nvPr/>
          </p:nvGrpSpPr>
          <p:grpSpPr bwMode="auto">
            <a:xfrm>
              <a:off x="8123917" y="736788"/>
              <a:ext cx="691057" cy="647460"/>
              <a:chOff x="8123917" y="736788"/>
              <a:chExt cx="691057" cy="647460"/>
            </a:xfrm>
          </p:grpSpPr>
          <p:sp>
            <p:nvSpPr>
              <p:cNvPr id="31" name="Shape 30"/>
              <p:cNvSpPr/>
              <p:nvPr/>
            </p:nvSpPr>
            <p:spPr>
              <a:xfrm rot="470225">
                <a:off x="8124647" y="736362"/>
                <a:ext cx="690327" cy="647702"/>
              </a:xfrm>
              <a:prstGeom prst="gear6">
                <a:avLst/>
              </a:prstGeom>
            </p:spPr>
            <p:style>
              <a:lnRef idx="2">
                <a:schemeClr val="accent2"/>
              </a:lnRef>
              <a:fillRef idx="1">
                <a:schemeClr val="lt1"/>
              </a:fillRef>
              <a:effectRef idx="0">
                <a:schemeClr val="accent2"/>
              </a:effectRef>
              <a:fontRef idx="minor">
                <a:schemeClr val="dk1"/>
              </a:fontRef>
            </p:style>
          </p:sp>
          <p:sp>
            <p:nvSpPr>
              <p:cNvPr id="5144" name="TextBox 33"/>
              <p:cNvSpPr txBox="1">
                <a:spLocks noChangeArrowheads="1"/>
              </p:cNvSpPr>
              <p:nvPr/>
            </p:nvSpPr>
            <p:spPr bwMode="auto">
              <a:xfrm>
                <a:off x="8320220" y="875852"/>
                <a:ext cx="29845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en-ZA"/>
                  <a:t>H</a:t>
                </a:r>
              </a:p>
            </p:txBody>
          </p:sp>
        </p:grpSp>
        <p:grpSp>
          <p:nvGrpSpPr>
            <p:cNvPr id="5137" name="Group 11"/>
            <p:cNvGrpSpPr>
              <a:grpSpLocks/>
            </p:cNvGrpSpPr>
            <p:nvPr/>
          </p:nvGrpSpPr>
          <p:grpSpPr bwMode="auto">
            <a:xfrm>
              <a:off x="7475581" y="837763"/>
              <a:ext cx="691057" cy="647460"/>
              <a:chOff x="7475581" y="837763"/>
              <a:chExt cx="691057" cy="647460"/>
            </a:xfrm>
          </p:grpSpPr>
          <p:sp>
            <p:nvSpPr>
              <p:cNvPr id="30" name="Shape 29"/>
              <p:cNvSpPr/>
              <p:nvPr/>
            </p:nvSpPr>
            <p:spPr>
              <a:xfrm rot="10470">
                <a:off x="7475581" y="837963"/>
                <a:ext cx="690326" cy="647702"/>
              </a:xfrm>
              <a:prstGeom prst="gear6">
                <a:avLst/>
              </a:prstGeom>
            </p:spPr>
            <p:style>
              <a:lnRef idx="2">
                <a:schemeClr val="accent5"/>
              </a:lnRef>
              <a:fillRef idx="1">
                <a:schemeClr val="lt1"/>
              </a:fillRef>
              <a:effectRef idx="0">
                <a:schemeClr val="accent5"/>
              </a:effectRef>
              <a:fontRef idx="minor">
                <a:schemeClr val="dk1"/>
              </a:fontRef>
            </p:style>
          </p:sp>
          <p:sp>
            <p:nvSpPr>
              <p:cNvPr id="5142" name="TextBox 34"/>
              <p:cNvSpPr txBox="1">
                <a:spLocks noChangeArrowheads="1"/>
              </p:cNvSpPr>
              <p:nvPr/>
            </p:nvSpPr>
            <p:spPr bwMode="auto">
              <a:xfrm>
                <a:off x="7671885" y="976827"/>
                <a:ext cx="29845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en-ZA"/>
                  <a:t>S</a:t>
                </a:r>
              </a:p>
            </p:txBody>
          </p:sp>
        </p:grpSp>
        <p:grpSp>
          <p:nvGrpSpPr>
            <p:cNvPr id="5138" name="Group 12"/>
            <p:cNvGrpSpPr>
              <a:grpSpLocks/>
            </p:cNvGrpSpPr>
            <p:nvPr/>
          </p:nvGrpSpPr>
          <p:grpSpPr bwMode="auto">
            <a:xfrm>
              <a:off x="7884369" y="1270006"/>
              <a:ext cx="691057" cy="647460"/>
              <a:chOff x="7884369" y="1270006"/>
              <a:chExt cx="691057" cy="647460"/>
            </a:xfrm>
          </p:grpSpPr>
          <p:sp>
            <p:nvSpPr>
              <p:cNvPr id="29" name="Shape 28"/>
              <p:cNvSpPr/>
              <p:nvPr/>
            </p:nvSpPr>
            <p:spPr>
              <a:xfrm rot="10470">
                <a:off x="7885017" y="1269764"/>
                <a:ext cx="690326" cy="647702"/>
              </a:xfrm>
              <a:prstGeom prst="gear6">
                <a:avLst/>
              </a:prstGeom>
              <a:ln>
                <a:solidFill>
                  <a:srgbClr val="00B050"/>
                </a:solidFill>
              </a:ln>
            </p:spPr>
            <p:style>
              <a:lnRef idx="2">
                <a:schemeClr val="accent3"/>
              </a:lnRef>
              <a:fillRef idx="1">
                <a:schemeClr val="lt1"/>
              </a:fillRef>
              <a:effectRef idx="0">
                <a:schemeClr val="accent3"/>
              </a:effectRef>
              <a:fontRef idx="minor">
                <a:schemeClr val="dk1"/>
              </a:fontRef>
            </p:style>
          </p:sp>
          <p:sp>
            <p:nvSpPr>
              <p:cNvPr id="5140" name="TextBox 35"/>
              <p:cNvSpPr txBox="1">
                <a:spLocks noChangeArrowheads="1"/>
              </p:cNvSpPr>
              <p:nvPr/>
            </p:nvSpPr>
            <p:spPr bwMode="auto">
              <a:xfrm>
                <a:off x="8040742" y="1428340"/>
                <a:ext cx="38877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en-ZA"/>
                  <a:t>Ec</a:t>
                </a:r>
              </a:p>
            </p:txBody>
          </p:sp>
        </p:grpSp>
      </p:grpSp>
    </p:spTree>
    <p:extLst>
      <p:ext uri="{BB962C8B-B14F-4D97-AF65-F5344CB8AC3E}">
        <p14:creationId xmlns:p14="http://schemas.microsoft.com/office/powerpoint/2010/main" val="1157741448"/>
      </p:ext>
    </p:extLst>
  </p:cSld>
  <p:clrMapOvr>
    <a:masterClrMapping/>
  </p:clrMapOvr>
  <p:timing>
    <p:tnLst>
      <p:par>
        <p:cTn xmlns:p14="http://schemas.microsoft.com/office/powerpoint/2010/mai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tx2">
              <a:lumMod val="20000"/>
              <a:lumOff val="80000"/>
            </a:schemeClr>
          </a:solidFill>
        </p:spPr>
        <p:txBody>
          <a:bodyPr>
            <a:normAutofit fontScale="90000"/>
          </a:bodyPr>
          <a:lstStyle/>
          <a:p>
            <a:r>
              <a:rPr lang="en-ZA" smtClean="0"/>
              <a:t>Accountability: teacher absenteeism</a:t>
            </a:r>
            <a:endParaRPr lang="en-ZA"/>
          </a:p>
        </p:txBody>
      </p:sp>
      <p:sp>
        <p:nvSpPr>
          <p:cNvPr id="3" name="Slide Number Placeholder 2"/>
          <p:cNvSpPr>
            <a:spLocks noGrp="1"/>
          </p:cNvSpPr>
          <p:nvPr>
            <p:ph type="sldNum" sz="quarter" idx="12"/>
          </p:nvPr>
        </p:nvSpPr>
        <p:spPr/>
        <p:txBody>
          <a:bodyPr/>
          <a:lstStyle/>
          <a:p>
            <a:fld id="{555B2511-D5A3-487A-82FF-4C039FEE504B}" type="slidenum">
              <a:rPr lang="en-ZA" smtClean="0"/>
              <a:pPr/>
              <a:t>38</a:t>
            </a:fld>
            <a:endParaRPr lang="en-ZA"/>
          </a:p>
        </p:txBody>
      </p:sp>
      <p:sp>
        <p:nvSpPr>
          <p:cNvPr id="4" name="Content Placeholder 2"/>
          <p:cNvSpPr txBox="1">
            <a:spLocks/>
          </p:cNvSpPr>
          <p:nvPr/>
        </p:nvSpPr>
        <p:spPr>
          <a:xfrm>
            <a:off x="467544" y="1772816"/>
            <a:ext cx="8229600" cy="4525963"/>
          </a:xfrm>
          <a:prstGeom prst="rect">
            <a:avLst/>
          </a:prstGeom>
        </p:spPr>
        <p:txBody>
          <a:bodyPr>
            <a:noAutofit/>
          </a:bodyPr>
          <a:lstStyle/>
          <a:p>
            <a:pPr marL="800100" lvl="1" indent="-342900">
              <a:spcBef>
                <a:spcPct val="20000"/>
              </a:spcBef>
              <a:buFont typeface="Arial" pitchFamily="34" charset="0"/>
              <a:buChar char="•"/>
            </a:pPr>
            <a:r>
              <a:rPr lang="en-ZA" sz="3200" smtClean="0"/>
              <a:t>Teacher absenteeism is regularly found to be an issue in many studies</a:t>
            </a:r>
          </a:p>
          <a:p>
            <a:pPr marL="1257300" lvl="2" indent="-342900">
              <a:spcBef>
                <a:spcPct val="20000"/>
              </a:spcBef>
              <a:buFont typeface="Arial" pitchFamily="34" charset="0"/>
              <a:buChar char="•"/>
            </a:pPr>
            <a:r>
              <a:rPr lang="en-ZA" sz="2400" b="1" smtClean="0"/>
              <a:t>2007</a:t>
            </a:r>
            <a:r>
              <a:rPr lang="en-ZA" smtClean="0"/>
              <a:t>: SACMEQ III conducted – </a:t>
            </a:r>
            <a:r>
              <a:rPr lang="en-ZA" b="1" smtClean="0"/>
              <a:t>20</a:t>
            </a:r>
            <a:r>
              <a:rPr lang="en-ZA" smtClean="0"/>
              <a:t> days average in 2007</a:t>
            </a:r>
          </a:p>
          <a:p>
            <a:pPr marL="1257300" lvl="2" indent="-342900">
              <a:spcBef>
                <a:spcPct val="20000"/>
              </a:spcBef>
              <a:buFont typeface="Arial" pitchFamily="34" charset="0"/>
              <a:buChar char="•"/>
            </a:pPr>
            <a:r>
              <a:rPr lang="en-ZA" sz="2400" b="1" smtClean="0"/>
              <a:t>2008</a:t>
            </a:r>
            <a:r>
              <a:rPr lang="en-ZA" smtClean="0"/>
              <a:t>: Khulisa Consortium audit – HSRC (2010) estimates that </a:t>
            </a:r>
            <a:r>
              <a:rPr lang="en-ZA" b="1" smtClean="0"/>
              <a:t>20-24</a:t>
            </a:r>
            <a:r>
              <a:rPr lang="en-ZA" smtClean="0"/>
              <a:t> days of regular instructional time were lost due to leave in 2008</a:t>
            </a:r>
          </a:p>
          <a:p>
            <a:pPr marL="1257300" lvl="2" indent="-342900">
              <a:spcBef>
                <a:spcPct val="20000"/>
              </a:spcBef>
              <a:buFont typeface="Arial" pitchFamily="34" charset="0"/>
              <a:buChar char="•"/>
            </a:pPr>
            <a:r>
              <a:rPr lang="en-ZA" sz="2400" b="1" smtClean="0"/>
              <a:t>2010</a:t>
            </a:r>
            <a:r>
              <a:rPr lang="en-ZA" smtClean="0"/>
              <a:t>: “An </a:t>
            </a:r>
            <a:r>
              <a:rPr lang="en-ZA"/>
              <a:t>estimated </a:t>
            </a:r>
            <a:r>
              <a:rPr lang="en-ZA" b="1"/>
              <a:t>20</a:t>
            </a:r>
            <a:r>
              <a:rPr lang="en-ZA"/>
              <a:t> teaching days per teacher were lost during the 2010 teachers’ strike” (DBE, 2011: 18</a:t>
            </a:r>
            <a:r>
              <a:rPr lang="en-ZA" smtClean="0"/>
              <a:t>)</a:t>
            </a:r>
          </a:p>
          <a:p>
            <a:pPr marL="1257300" lvl="2" indent="-342900">
              <a:spcBef>
                <a:spcPct val="20000"/>
              </a:spcBef>
              <a:buFont typeface="Arial" pitchFamily="34" charset="0"/>
              <a:buChar char="•"/>
            </a:pPr>
            <a:endParaRPr lang="en-ZA" sz="1600"/>
          </a:p>
          <a:p>
            <a:pPr marL="1257300" lvl="2" indent="-342900">
              <a:spcBef>
                <a:spcPct val="20000"/>
              </a:spcBef>
              <a:buFont typeface="Arial" pitchFamily="34" charset="0"/>
              <a:buChar char="•"/>
            </a:pPr>
            <a:r>
              <a:rPr lang="en-ZA" smtClean="0"/>
              <a:t>Importantly this does not include time lost where teachers were at school but not teaching scheduled lessons</a:t>
            </a:r>
          </a:p>
          <a:p>
            <a:pPr marL="1714500" lvl="3" indent="-342900">
              <a:spcBef>
                <a:spcPct val="20000"/>
              </a:spcBef>
              <a:buFont typeface="Arial" pitchFamily="34" charset="0"/>
              <a:buChar char="•"/>
            </a:pPr>
            <a:r>
              <a:rPr lang="en-ZA" smtClean="0"/>
              <a:t>A recent study observing 58 schools in the North West concluded that “</a:t>
            </a:r>
            <a:r>
              <a:rPr lang="en-ZA" i="1" smtClean="0"/>
              <a:t>Teachers did not teach 60% of the lessos they were scheduled to teach in North West</a:t>
            </a:r>
            <a:r>
              <a:rPr lang="en-ZA" smtClean="0"/>
              <a:t>” (Carnoy &amp; Chisholm et al, 2012)</a:t>
            </a:r>
          </a:p>
        </p:txBody>
      </p:sp>
    </p:spTree>
    <p:extLst>
      <p:ext uri="{BB962C8B-B14F-4D97-AF65-F5344CB8AC3E}">
        <p14:creationId xmlns:p14="http://schemas.microsoft.com/office/powerpoint/2010/main" val="2962408404"/>
      </p:ext>
    </p:extLst>
  </p:cSld>
  <p:clrMapOvr>
    <a:masterClrMapping/>
  </p:clrMapOvr>
  <p:timing>
    <p:tnLst>
      <p:par>
        <p:cTn xmlns:p14="http://schemas.microsoft.com/office/powerpoint/2010/mai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descr="http://upload.wikimedia.org/wikipedia/commons/thumb/e/e8/Western_Cape_in_South_Africa.svg/250px-Western_Cape_in_South_Africa.svg.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336329" y="2209980"/>
            <a:ext cx="1368152" cy="1304855"/>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2339752" y="1944143"/>
            <a:ext cx="1364729" cy="276999"/>
          </a:xfrm>
          <a:prstGeom prst="rect">
            <a:avLst/>
          </a:prstGeom>
          <a:solidFill>
            <a:schemeClr val="accent2">
              <a:lumMod val="40000"/>
              <a:lumOff val="60000"/>
            </a:schemeClr>
          </a:solidFill>
        </p:spPr>
        <p:txBody>
          <a:bodyPr wrap="square" rtlCol="0">
            <a:spAutoFit/>
          </a:bodyPr>
          <a:lstStyle/>
          <a:p>
            <a:pPr algn="ctr"/>
            <a:r>
              <a:rPr lang="en-ZA" sz="1200" b="1" smtClean="0"/>
              <a:t>Western Cape</a:t>
            </a:r>
            <a:endParaRPr lang="en-ZA" sz="1200" b="1"/>
          </a:p>
        </p:txBody>
      </p:sp>
      <p:grpSp>
        <p:nvGrpSpPr>
          <p:cNvPr id="6" name="Group 5"/>
          <p:cNvGrpSpPr/>
          <p:nvPr/>
        </p:nvGrpSpPr>
        <p:grpSpPr>
          <a:xfrm>
            <a:off x="5429951" y="1929754"/>
            <a:ext cx="1427100" cy="1564625"/>
            <a:chOff x="6084168" y="1559648"/>
            <a:chExt cx="1728732" cy="1817887"/>
          </a:xfrm>
        </p:grpSpPr>
        <p:pic>
          <p:nvPicPr>
            <p:cNvPr id="2050" name="Picture 2" descr="http://upload.wikimedia.org/wikipedia/commons/thumb/d/de/Limpopo_in_South_Africa.svg/250px-Limpopo_in_South_Africa.svg.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084168" y="1863783"/>
              <a:ext cx="1728192" cy="1513752"/>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p:cNvSpPr txBox="1"/>
            <p:nvPr/>
          </p:nvSpPr>
          <p:spPr>
            <a:xfrm>
              <a:off x="6084708" y="1559648"/>
              <a:ext cx="1728192" cy="321836"/>
            </a:xfrm>
            <a:prstGeom prst="rect">
              <a:avLst/>
            </a:prstGeom>
            <a:solidFill>
              <a:schemeClr val="accent1">
                <a:lumMod val="40000"/>
                <a:lumOff val="60000"/>
              </a:schemeClr>
            </a:solidFill>
          </p:spPr>
          <p:txBody>
            <a:bodyPr wrap="square" rtlCol="0">
              <a:spAutoFit/>
            </a:bodyPr>
            <a:lstStyle/>
            <a:p>
              <a:pPr algn="ctr"/>
              <a:r>
                <a:rPr lang="en-ZA" sz="1200" b="1" smtClean="0"/>
                <a:t>Limpopo</a:t>
              </a:r>
              <a:endParaRPr lang="en-ZA" sz="1600" b="1"/>
            </a:p>
          </p:txBody>
        </p:sp>
      </p:grpSp>
      <p:sp>
        <p:nvSpPr>
          <p:cNvPr id="13" name="Title 1"/>
          <p:cNvSpPr>
            <a:spLocks noGrp="1"/>
          </p:cNvSpPr>
          <p:nvPr>
            <p:ph type="title"/>
          </p:nvPr>
        </p:nvSpPr>
        <p:spPr>
          <a:xfrm>
            <a:off x="457200" y="274638"/>
            <a:ext cx="8229600" cy="1143000"/>
          </a:xfrm>
          <a:solidFill>
            <a:schemeClr val="tx2">
              <a:lumMod val="20000"/>
              <a:lumOff val="80000"/>
            </a:schemeClr>
          </a:solidFill>
        </p:spPr>
        <p:txBody>
          <a:bodyPr>
            <a:normAutofit/>
          </a:bodyPr>
          <a:lstStyle/>
          <a:p>
            <a:r>
              <a:rPr lang="en-ZA" sz="3200" smtClean="0"/>
              <a:t>Accountability: teacher absenteeism</a:t>
            </a:r>
            <a:br>
              <a:rPr lang="en-ZA" sz="3200" smtClean="0"/>
            </a:br>
            <a:r>
              <a:rPr lang="en-ZA" sz="2000" smtClean="0"/>
              <a:t>(SACMEQ III – 2007 – 996 teachers)</a:t>
            </a:r>
            <a:endParaRPr lang="en-ZA" sz="2000"/>
          </a:p>
        </p:txBody>
      </p:sp>
      <p:sp>
        <p:nvSpPr>
          <p:cNvPr id="9" name="TextBox 8"/>
          <p:cNvSpPr txBox="1"/>
          <p:nvPr/>
        </p:nvSpPr>
        <p:spPr>
          <a:xfrm>
            <a:off x="323528" y="3926421"/>
            <a:ext cx="1656184" cy="646331"/>
          </a:xfrm>
          <a:prstGeom prst="rect">
            <a:avLst/>
          </a:prstGeom>
          <a:solidFill>
            <a:schemeClr val="bg1">
              <a:lumMod val="75000"/>
            </a:schemeClr>
          </a:solidFill>
        </p:spPr>
        <p:txBody>
          <a:bodyPr wrap="square" rtlCol="0">
            <a:spAutoFit/>
          </a:bodyPr>
          <a:lstStyle/>
          <a:p>
            <a:r>
              <a:rPr lang="en-ZA" smtClean="0"/>
              <a:t>% absent &gt; </a:t>
            </a:r>
            <a:r>
              <a:rPr lang="en-ZA" b="1" smtClean="0">
                <a:solidFill>
                  <a:srgbClr val="FF0000"/>
                </a:solidFill>
              </a:rPr>
              <a:t>1 week striking</a:t>
            </a:r>
            <a:endParaRPr lang="en-ZA" b="1">
              <a:solidFill>
                <a:srgbClr val="FF0000"/>
              </a:solidFill>
            </a:endParaRPr>
          </a:p>
        </p:txBody>
      </p:sp>
      <p:sp>
        <p:nvSpPr>
          <p:cNvPr id="16" name="TextBox 15"/>
          <p:cNvSpPr txBox="1"/>
          <p:nvPr/>
        </p:nvSpPr>
        <p:spPr>
          <a:xfrm>
            <a:off x="2339752" y="4018755"/>
            <a:ext cx="1318642" cy="461665"/>
          </a:xfrm>
          <a:prstGeom prst="rect">
            <a:avLst/>
          </a:prstGeom>
          <a:solidFill>
            <a:schemeClr val="bg1">
              <a:lumMod val="85000"/>
            </a:schemeClr>
          </a:solidFill>
        </p:spPr>
        <p:txBody>
          <a:bodyPr wrap="square" rtlCol="0">
            <a:spAutoFit/>
          </a:bodyPr>
          <a:lstStyle/>
          <a:p>
            <a:pPr algn="ctr"/>
            <a:r>
              <a:rPr lang="en-ZA" sz="2400" smtClean="0">
                <a:solidFill>
                  <a:srgbClr val="FF0000"/>
                </a:solidFill>
              </a:rPr>
              <a:t>32%</a:t>
            </a:r>
            <a:endParaRPr lang="en-ZA" sz="2400">
              <a:solidFill>
                <a:srgbClr val="FF0000"/>
              </a:solidFill>
            </a:endParaRPr>
          </a:p>
        </p:txBody>
      </p:sp>
      <p:sp>
        <p:nvSpPr>
          <p:cNvPr id="17" name="TextBox 16"/>
          <p:cNvSpPr txBox="1"/>
          <p:nvPr/>
        </p:nvSpPr>
        <p:spPr>
          <a:xfrm>
            <a:off x="3940671" y="3999943"/>
            <a:ext cx="1312168" cy="461665"/>
          </a:xfrm>
          <a:prstGeom prst="rect">
            <a:avLst/>
          </a:prstGeom>
          <a:solidFill>
            <a:schemeClr val="bg1">
              <a:lumMod val="85000"/>
            </a:schemeClr>
          </a:solidFill>
        </p:spPr>
        <p:txBody>
          <a:bodyPr wrap="square" rtlCol="0">
            <a:spAutoFit/>
          </a:bodyPr>
          <a:lstStyle/>
          <a:p>
            <a:pPr algn="ctr"/>
            <a:r>
              <a:rPr lang="en-ZA" sz="2400" smtClean="0">
                <a:solidFill>
                  <a:srgbClr val="FF0000"/>
                </a:solidFill>
              </a:rPr>
              <a:t>81%</a:t>
            </a:r>
            <a:endParaRPr lang="en-ZA" sz="2400">
              <a:solidFill>
                <a:srgbClr val="FF0000"/>
              </a:solidFill>
            </a:endParaRPr>
          </a:p>
        </p:txBody>
      </p:sp>
      <p:sp>
        <p:nvSpPr>
          <p:cNvPr id="18" name="TextBox 17"/>
          <p:cNvSpPr txBox="1"/>
          <p:nvPr/>
        </p:nvSpPr>
        <p:spPr>
          <a:xfrm>
            <a:off x="5529299" y="3999942"/>
            <a:ext cx="1272952" cy="461665"/>
          </a:xfrm>
          <a:prstGeom prst="rect">
            <a:avLst/>
          </a:prstGeom>
          <a:solidFill>
            <a:schemeClr val="bg1">
              <a:lumMod val="85000"/>
            </a:schemeClr>
          </a:solidFill>
        </p:spPr>
        <p:txBody>
          <a:bodyPr wrap="square" rtlCol="0">
            <a:spAutoFit/>
          </a:bodyPr>
          <a:lstStyle/>
          <a:p>
            <a:pPr algn="ctr"/>
            <a:r>
              <a:rPr lang="en-ZA" sz="2400" smtClean="0">
                <a:solidFill>
                  <a:srgbClr val="FF0000"/>
                </a:solidFill>
              </a:rPr>
              <a:t>97%</a:t>
            </a:r>
            <a:endParaRPr lang="en-ZA" sz="2400">
              <a:solidFill>
                <a:srgbClr val="FF0000"/>
              </a:solidFill>
            </a:endParaRPr>
          </a:p>
        </p:txBody>
      </p:sp>
      <p:sp>
        <p:nvSpPr>
          <p:cNvPr id="21" name="TextBox 20"/>
          <p:cNvSpPr txBox="1"/>
          <p:nvPr/>
        </p:nvSpPr>
        <p:spPr>
          <a:xfrm>
            <a:off x="323875" y="4695413"/>
            <a:ext cx="1656184" cy="646331"/>
          </a:xfrm>
          <a:prstGeom prst="rect">
            <a:avLst/>
          </a:prstGeom>
          <a:solidFill>
            <a:schemeClr val="bg1">
              <a:lumMod val="75000"/>
            </a:schemeClr>
          </a:solidFill>
        </p:spPr>
        <p:txBody>
          <a:bodyPr wrap="square" rtlCol="0">
            <a:spAutoFit/>
          </a:bodyPr>
          <a:lstStyle/>
          <a:p>
            <a:r>
              <a:rPr lang="en-ZA" smtClean="0"/>
              <a:t>% absent &gt; </a:t>
            </a:r>
            <a:r>
              <a:rPr lang="en-ZA" b="1" smtClean="0">
                <a:solidFill>
                  <a:srgbClr val="FF0000"/>
                </a:solidFill>
              </a:rPr>
              <a:t>1 month</a:t>
            </a:r>
            <a:r>
              <a:rPr lang="en-ZA" smtClean="0"/>
              <a:t> </a:t>
            </a:r>
            <a:r>
              <a:rPr lang="en-ZA" sz="1600" smtClean="0"/>
              <a:t>(20 days)</a:t>
            </a:r>
            <a:endParaRPr lang="en-ZA" sz="1600"/>
          </a:p>
        </p:txBody>
      </p:sp>
      <p:sp>
        <p:nvSpPr>
          <p:cNvPr id="22" name="TextBox 21"/>
          <p:cNvSpPr txBox="1"/>
          <p:nvPr/>
        </p:nvSpPr>
        <p:spPr>
          <a:xfrm>
            <a:off x="2340099" y="4787747"/>
            <a:ext cx="1318642" cy="461665"/>
          </a:xfrm>
          <a:prstGeom prst="rect">
            <a:avLst/>
          </a:prstGeom>
          <a:solidFill>
            <a:schemeClr val="bg1">
              <a:lumMod val="85000"/>
            </a:schemeClr>
          </a:solidFill>
        </p:spPr>
        <p:txBody>
          <a:bodyPr wrap="square" rtlCol="0">
            <a:spAutoFit/>
          </a:bodyPr>
          <a:lstStyle/>
          <a:p>
            <a:pPr algn="ctr"/>
            <a:r>
              <a:rPr lang="en-ZA" sz="2400">
                <a:solidFill>
                  <a:srgbClr val="FF0000"/>
                </a:solidFill>
              </a:rPr>
              <a:t>2</a:t>
            </a:r>
            <a:r>
              <a:rPr lang="en-ZA" sz="2400" smtClean="0">
                <a:solidFill>
                  <a:srgbClr val="FF0000"/>
                </a:solidFill>
              </a:rPr>
              <a:t>2%</a:t>
            </a:r>
            <a:endParaRPr lang="en-ZA" sz="2400">
              <a:solidFill>
                <a:srgbClr val="FF0000"/>
              </a:solidFill>
            </a:endParaRPr>
          </a:p>
        </p:txBody>
      </p:sp>
      <p:sp>
        <p:nvSpPr>
          <p:cNvPr id="23" name="TextBox 22"/>
          <p:cNvSpPr txBox="1"/>
          <p:nvPr/>
        </p:nvSpPr>
        <p:spPr>
          <a:xfrm>
            <a:off x="3941018" y="4768935"/>
            <a:ext cx="1312168" cy="461665"/>
          </a:xfrm>
          <a:prstGeom prst="rect">
            <a:avLst/>
          </a:prstGeom>
          <a:solidFill>
            <a:schemeClr val="bg1">
              <a:lumMod val="85000"/>
            </a:schemeClr>
          </a:solidFill>
        </p:spPr>
        <p:txBody>
          <a:bodyPr wrap="square" rtlCol="0">
            <a:spAutoFit/>
          </a:bodyPr>
          <a:lstStyle/>
          <a:p>
            <a:pPr algn="ctr"/>
            <a:r>
              <a:rPr lang="en-ZA" sz="2400" smtClean="0">
                <a:solidFill>
                  <a:srgbClr val="FF0000"/>
                </a:solidFill>
              </a:rPr>
              <a:t>62%</a:t>
            </a:r>
            <a:endParaRPr lang="en-ZA" sz="2400">
              <a:solidFill>
                <a:srgbClr val="FF0000"/>
              </a:solidFill>
            </a:endParaRPr>
          </a:p>
        </p:txBody>
      </p:sp>
      <p:sp>
        <p:nvSpPr>
          <p:cNvPr id="24" name="TextBox 23"/>
          <p:cNvSpPr txBox="1"/>
          <p:nvPr/>
        </p:nvSpPr>
        <p:spPr>
          <a:xfrm>
            <a:off x="5529646" y="4768934"/>
            <a:ext cx="1272952" cy="461665"/>
          </a:xfrm>
          <a:prstGeom prst="rect">
            <a:avLst/>
          </a:prstGeom>
          <a:solidFill>
            <a:schemeClr val="bg1">
              <a:lumMod val="85000"/>
            </a:schemeClr>
          </a:solidFill>
        </p:spPr>
        <p:txBody>
          <a:bodyPr wrap="square" rtlCol="0">
            <a:spAutoFit/>
          </a:bodyPr>
          <a:lstStyle/>
          <a:p>
            <a:pPr algn="ctr"/>
            <a:r>
              <a:rPr lang="en-ZA" sz="2400" smtClean="0">
                <a:solidFill>
                  <a:srgbClr val="FF0000"/>
                </a:solidFill>
              </a:rPr>
              <a:t>48%</a:t>
            </a:r>
            <a:endParaRPr lang="en-ZA" sz="2400">
              <a:solidFill>
                <a:srgbClr val="FF0000"/>
              </a:solidFill>
            </a:endParaRPr>
          </a:p>
        </p:txBody>
      </p:sp>
      <p:sp>
        <p:nvSpPr>
          <p:cNvPr id="26" name="TextBox 25"/>
          <p:cNvSpPr txBox="1"/>
          <p:nvPr/>
        </p:nvSpPr>
        <p:spPr>
          <a:xfrm>
            <a:off x="301030" y="5435514"/>
            <a:ext cx="1656184" cy="646331"/>
          </a:xfrm>
          <a:prstGeom prst="rect">
            <a:avLst/>
          </a:prstGeom>
          <a:solidFill>
            <a:schemeClr val="bg1">
              <a:lumMod val="75000"/>
            </a:schemeClr>
          </a:solidFill>
        </p:spPr>
        <p:txBody>
          <a:bodyPr wrap="square" rtlCol="0">
            <a:spAutoFit/>
          </a:bodyPr>
          <a:lstStyle/>
          <a:p>
            <a:r>
              <a:rPr lang="en-ZA" smtClean="0"/>
              <a:t>% absent &gt; </a:t>
            </a:r>
            <a:r>
              <a:rPr lang="en-ZA" b="1">
                <a:solidFill>
                  <a:srgbClr val="FF0000"/>
                </a:solidFill>
              </a:rPr>
              <a:t>2</a:t>
            </a:r>
            <a:r>
              <a:rPr lang="en-ZA" b="1" smtClean="0">
                <a:solidFill>
                  <a:srgbClr val="FF0000"/>
                </a:solidFill>
              </a:rPr>
              <a:t> months</a:t>
            </a:r>
            <a:r>
              <a:rPr lang="en-ZA" smtClean="0"/>
              <a:t> </a:t>
            </a:r>
            <a:r>
              <a:rPr lang="en-ZA" sz="1400" smtClean="0"/>
              <a:t>(40 days)</a:t>
            </a:r>
            <a:endParaRPr lang="en-ZA"/>
          </a:p>
        </p:txBody>
      </p:sp>
      <p:sp>
        <p:nvSpPr>
          <p:cNvPr id="27" name="TextBox 26"/>
          <p:cNvSpPr txBox="1"/>
          <p:nvPr/>
        </p:nvSpPr>
        <p:spPr>
          <a:xfrm>
            <a:off x="2317254" y="5527848"/>
            <a:ext cx="1318642" cy="461665"/>
          </a:xfrm>
          <a:prstGeom prst="rect">
            <a:avLst/>
          </a:prstGeom>
          <a:solidFill>
            <a:schemeClr val="bg1">
              <a:lumMod val="85000"/>
            </a:schemeClr>
          </a:solidFill>
        </p:spPr>
        <p:txBody>
          <a:bodyPr wrap="square" rtlCol="0">
            <a:spAutoFit/>
          </a:bodyPr>
          <a:lstStyle/>
          <a:p>
            <a:pPr algn="ctr"/>
            <a:r>
              <a:rPr lang="en-ZA" sz="2400">
                <a:solidFill>
                  <a:srgbClr val="FF0000"/>
                </a:solidFill>
              </a:rPr>
              <a:t>5</a:t>
            </a:r>
            <a:r>
              <a:rPr lang="en-ZA" sz="2400" smtClean="0">
                <a:solidFill>
                  <a:srgbClr val="FF0000"/>
                </a:solidFill>
              </a:rPr>
              <a:t>%</a:t>
            </a:r>
            <a:endParaRPr lang="en-ZA" sz="2400">
              <a:solidFill>
                <a:srgbClr val="FF0000"/>
              </a:solidFill>
            </a:endParaRPr>
          </a:p>
        </p:txBody>
      </p:sp>
      <p:sp>
        <p:nvSpPr>
          <p:cNvPr id="28" name="TextBox 27"/>
          <p:cNvSpPr txBox="1"/>
          <p:nvPr/>
        </p:nvSpPr>
        <p:spPr>
          <a:xfrm>
            <a:off x="3918173" y="5416702"/>
            <a:ext cx="1312168" cy="646331"/>
          </a:xfrm>
          <a:prstGeom prst="rect">
            <a:avLst/>
          </a:prstGeom>
          <a:solidFill>
            <a:schemeClr val="bg1">
              <a:lumMod val="85000"/>
            </a:schemeClr>
          </a:solidFill>
        </p:spPr>
        <p:txBody>
          <a:bodyPr wrap="square" rtlCol="0">
            <a:spAutoFit/>
          </a:bodyPr>
          <a:lstStyle/>
          <a:p>
            <a:pPr algn="ctr"/>
            <a:r>
              <a:rPr lang="en-ZA" sz="3600" b="1" smtClean="0">
                <a:solidFill>
                  <a:srgbClr val="FF0000"/>
                </a:solidFill>
              </a:rPr>
              <a:t>12%</a:t>
            </a:r>
            <a:endParaRPr lang="en-ZA" sz="3600" b="1">
              <a:solidFill>
                <a:srgbClr val="FF0000"/>
              </a:solidFill>
            </a:endParaRPr>
          </a:p>
        </p:txBody>
      </p:sp>
      <p:sp>
        <p:nvSpPr>
          <p:cNvPr id="29" name="TextBox 28"/>
          <p:cNvSpPr txBox="1"/>
          <p:nvPr/>
        </p:nvSpPr>
        <p:spPr>
          <a:xfrm>
            <a:off x="5506801" y="5445736"/>
            <a:ext cx="1272952" cy="461665"/>
          </a:xfrm>
          <a:prstGeom prst="rect">
            <a:avLst/>
          </a:prstGeom>
          <a:solidFill>
            <a:schemeClr val="bg1">
              <a:lumMod val="85000"/>
            </a:schemeClr>
          </a:solidFill>
        </p:spPr>
        <p:txBody>
          <a:bodyPr wrap="square" rtlCol="0">
            <a:spAutoFit/>
          </a:bodyPr>
          <a:lstStyle/>
          <a:p>
            <a:pPr algn="ctr"/>
            <a:r>
              <a:rPr lang="en-ZA" sz="2400" smtClean="0">
                <a:solidFill>
                  <a:srgbClr val="FF0000"/>
                </a:solidFill>
              </a:rPr>
              <a:t>0%</a:t>
            </a:r>
            <a:endParaRPr lang="en-ZA" sz="2400">
              <a:solidFill>
                <a:srgbClr val="FF0000"/>
              </a:solidFill>
            </a:endParaRPr>
          </a:p>
        </p:txBody>
      </p:sp>
      <p:sp>
        <p:nvSpPr>
          <p:cNvPr id="7" name="TextBox 6"/>
          <p:cNvSpPr txBox="1"/>
          <p:nvPr/>
        </p:nvSpPr>
        <p:spPr>
          <a:xfrm>
            <a:off x="3889607" y="1941031"/>
            <a:ext cx="1368152" cy="276999"/>
          </a:xfrm>
          <a:prstGeom prst="rect">
            <a:avLst/>
          </a:prstGeom>
          <a:solidFill>
            <a:schemeClr val="accent3">
              <a:lumMod val="60000"/>
              <a:lumOff val="40000"/>
            </a:schemeClr>
          </a:solidFill>
        </p:spPr>
        <p:txBody>
          <a:bodyPr wrap="square" rtlCol="0">
            <a:spAutoFit/>
          </a:bodyPr>
          <a:lstStyle/>
          <a:p>
            <a:pPr algn="ctr"/>
            <a:r>
              <a:rPr lang="en-ZA" sz="1200" b="1" smtClean="0"/>
              <a:t>Eastern Cape</a:t>
            </a:r>
            <a:endParaRPr lang="en-ZA" sz="1200" b="1"/>
          </a:p>
        </p:txBody>
      </p:sp>
      <p:pic>
        <p:nvPicPr>
          <p:cNvPr id="2056" name="Picture 8" descr="Map showing the location of the Eastern Cape in the southern part of South Africa"/>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889607" y="2221142"/>
            <a:ext cx="1363232" cy="1299161"/>
          </a:xfrm>
          <a:prstGeom prst="rect">
            <a:avLst/>
          </a:prstGeom>
          <a:noFill/>
          <a:extLst>
            <a:ext uri="{909E8E84-426E-40dd-AFC4-6F175D3DCCD1}">
              <a14:hiddenFill xmlns:a14="http://schemas.microsoft.com/office/drawing/2010/main">
                <a:solidFill>
                  <a:srgbClr val="FFFFFF"/>
                </a:solidFill>
              </a14:hiddenFill>
            </a:ext>
          </a:extLst>
        </p:spPr>
      </p:pic>
      <p:cxnSp>
        <p:nvCxnSpPr>
          <p:cNvPr id="32" name="Straight Arrow Connector 31"/>
          <p:cNvCxnSpPr/>
          <p:nvPr/>
        </p:nvCxnSpPr>
        <p:spPr>
          <a:xfrm flipH="1" flipV="1">
            <a:off x="1895897" y="5989513"/>
            <a:ext cx="360040" cy="195276"/>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33" name="Rectangle 32"/>
          <p:cNvSpPr/>
          <p:nvPr/>
        </p:nvSpPr>
        <p:spPr>
          <a:xfrm>
            <a:off x="2255937" y="6167933"/>
            <a:ext cx="936104" cy="576064"/>
          </a:xfrm>
          <a:prstGeom prst="rect">
            <a:avLst/>
          </a:prstGeom>
          <a:solidFill>
            <a:schemeClr val="bg1">
              <a:lumMod val="95000"/>
            </a:schemeClr>
          </a:solidFill>
          <a:ln w="19050">
            <a:solidFill>
              <a:srgbClr val="FF0000"/>
            </a:solid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en-ZA" sz="1600" smtClean="0"/>
              <a:t>1.3 days a week</a:t>
            </a:r>
            <a:endParaRPr lang="en-ZA" sz="1600"/>
          </a:p>
        </p:txBody>
      </p:sp>
      <p:sp>
        <p:nvSpPr>
          <p:cNvPr id="30" name="Slide Number Placeholder 29"/>
          <p:cNvSpPr>
            <a:spLocks noGrp="1"/>
          </p:cNvSpPr>
          <p:nvPr>
            <p:ph type="sldNum" sz="quarter" idx="12"/>
          </p:nvPr>
        </p:nvSpPr>
        <p:spPr/>
        <p:txBody>
          <a:bodyPr/>
          <a:lstStyle/>
          <a:p>
            <a:fld id="{555B2511-D5A3-487A-82FF-4C039FEE504B}" type="slidenum">
              <a:rPr lang="en-ZA" smtClean="0"/>
              <a:pPr/>
              <a:t>39</a:t>
            </a:fld>
            <a:endParaRPr lang="en-ZA"/>
          </a:p>
        </p:txBody>
      </p:sp>
      <p:pic>
        <p:nvPicPr>
          <p:cNvPr id="7170" name="Picture 2" descr="Map showing the location of KwaZulu-Natal in the south-eastern part of South Africa"/>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020272" y="2191518"/>
            <a:ext cx="1368152" cy="1309490"/>
          </a:xfrm>
          <a:prstGeom prst="rect">
            <a:avLst/>
          </a:prstGeom>
          <a:noFill/>
          <a:extLst>
            <a:ext uri="{909E8E84-426E-40dd-AFC4-6F175D3DCCD1}">
              <a14:hiddenFill xmlns:a14="http://schemas.microsoft.com/office/drawing/2010/main">
                <a:solidFill>
                  <a:srgbClr val="FFFFFF"/>
                </a:solidFill>
              </a14:hiddenFill>
            </a:ext>
          </a:extLst>
        </p:spPr>
      </p:pic>
      <p:sp>
        <p:nvSpPr>
          <p:cNvPr id="31" name="TextBox 30"/>
          <p:cNvSpPr txBox="1"/>
          <p:nvPr/>
        </p:nvSpPr>
        <p:spPr>
          <a:xfrm>
            <a:off x="7020272" y="1914519"/>
            <a:ext cx="1368152" cy="276999"/>
          </a:xfrm>
          <a:prstGeom prst="rect">
            <a:avLst/>
          </a:prstGeom>
          <a:solidFill>
            <a:schemeClr val="accent6">
              <a:lumMod val="60000"/>
              <a:lumOff val="40000"/>
            </a:schemeClr>
          </a:solidFill>
        </p:spPr>
        <p:txBody>
          <a:bodyPr wrap="square" rtlCol="0">
            <a:spAutoFit/>
          </a:bodyPr>
          <a:lstStyle/>
          <a:p>
            <a:pPr algn="ctr"/>
            <a:r>
              <a:rPr lang="en-ZA" sz="1200" b="1" smtClean="0"/>
              <a:t>KwaZulu-Natal</a:t>
            </a:r>
            <a:endParaRPr lang="en-ZA" sz="1200" b="1"/>
          </a:p>
        </p:txBody>
      </p:sp>
      <p:sp>
        <p:nvSpPr>
          <p:cNvPr id="34" name="TextBox 33"/>
          <p:cNvSpPr txBox="1"/>
          <p:nvPr/>
        </p:nvSpPr>
        <p:spPr>
          <a:xfrm>
            <a:off x="7078823" y="4019206"/>
            <a:ext cx="1272952" cy="461665"/>
          </a:xfrm>
          <a:prstGeom prst="rect">
            <a:avLst/>
          </a:prstGeom>
          <a:solidFill>
            <a:schemeClr val="bg1">
              <a:lumMod val="85000"/>
            </a:schemeClr>
          </a:solidFill>
        </p:spPr>
        <p:txBody>
          <a:bodyPr wrap="square" rtlCol="0">
            <a:spAutoFit/>
          </a:bodyPr>
          <a:lstStyle/>
          <a:p>
            <a:pPr algn="ctr"/>
            <a:r>
              <a:rPr lang="en-ZA" sz="2400" smtClean="0">
                <a:solidFill>
                  <a:srgbClr val="FF0000"/>
                </a:solidFill>
              </a:rPr>
              <a:t>82%</a:t>
            </a:r>
            <a:endParaRPr lang="en-ZA" sz="2400">
              <a:solidFill>
                <a:srgbClr val="FF0000"/>
              </a:solidFill>
            </a:endParaRPr>
          </a:p>
        </p:txBody>
      </p:sp>
      <p:sp>
        <p:nvSpPr>
          <p:cNvPr id="35" name="TextBox 34"/>
          <p:cNvSpPr txBox="1"/>
          <p:nvPr/>
        </p:nvSpPr>
        <p:spPr>
          <a:xfrm>
            <a:off x="7079170" y="4788198"/>
            <a:ext cx="1272952" cy="461665"/>
          </a:xfrm>
          <a:prstGeom prst="rect">
            <a:avLst/>
          </a:prstGeom>
          <a:solidFill>
            <a:schemeClr val="bg1">
              <a:lumMod val="85000"/>
            </a:schemeClr>
          </a:solidFill>
        </p:spPr>
        <p:txBody>
          <a:bodyPr wrap="square" rtlCol="0">
            <a:spAutoFit/>
          </a:bodyPr>
          <a:lstStyle/>
          <a:p>
            <a:pPr algn="ctr"/>
            <a:r>
              <a:rPr lang="en-ZA" sz="2400" smtClean="0">
                <a:solidFill>
                  <a:srgbClr val="FF0000"/>
                </a:solidFill>
              </a:rPr>
              <a:t>73%</a:t>
            </a:r>
            <a:endParaRPr lang="en-ZA" sz="2400">
              <a:solidFill>
                <a:srgbClr val="FF0000"/>
              </a:solidFill>
            </a:endParaRPr>
          </a:p>
        </p:txBody>
      </p:sp>
      <p:sp>
        <p:nvSpPr>
          <p:cNvPr id="36" name="TextBox 35"/>
          <p:cNvSpPr txBox="1"/>
          <p:nvPr/>
        </p:nvSpPr>
        <p:spPr>
          <a:xfrm>
            <a:off x="7056325" y="5465000"/>
            <a:ext cx="1272952" cy="584775"/>
          </a:xfrm>
          <a:prstGeom prst="rect">
            <a:avLst/>
          </a:prstGeom>
          <a:solidFill>
            <a:schemeClr val="bg1">
              <a:lumMod val="85000"/>
            </a:schemeClr>
          </a:solidFill>
        </p:spPr>
        <p:txBody>
          <a:bodyPr wrap="square" rtlCol="0">
            <a:spAutoFit/>
          </a:bodyPr>
          <a:lstStyle/>
          <a:p>
            <a:pPr algn="ctr"/>
            <a:r>
              <a:rPr lang="en-ZA" sz="3200" b="1" smtClean="0">
                <a:solidFill>
                  <a:srgbClr val="FF0000"/>
                </a:solidFill>
              </a:rPr>
              <a:t>10%</a:t>
            </a:r>
            <a:endParaRPr lang="en-ZA" sz="3200" b="1">
              <a:solidFill>
                <a:srgbClr val="FF0000"/>
              </a:solidFill>
            </a:endParaRPr>
          </a:p>
        </p:txBody>
      </p:sp>
    </p:spTree>
    <p:extLst>
      <p:ext uri="{BB962C8B-B14F-4D97-AF65-F5344CB8AC3E}">
        <p14:creationId xmlns:p14="http://schemas.microsoft.com/office/powerpoint/2010/main" val="2410804605"/>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7"/>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4"/>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8"/>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21"/>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22"/>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24"/>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23"/>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35"/>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26"/>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29"/>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grpId="0" nodeType="clickEffect">
                                  <p:stCondLst>
                                    <p:cond delay="0"/>
                                  </p:stCondLst>
                                  <p:childTnLst>
                                    <p:set>
                                      <p:cBhvr>
                                        <p:cTn id="52" dur="1" fill="hold">
                                          <p:stCondLst>
                                            <p:cond delay="0"/>
                                          </p:stCondLst>
                                        </p:cTn>
                                        <p:tgtEl>
                                          <p:spTgt spid="27"/>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grpId="0" nodeType="clickEffect">
                                  <p:stCondLst>
                                    <p:cond delay="0"/>
                                  </p:stCondLst>
                                  <p:childTnLst>
                                    <p:set>
                                      <p:cBhvr>
                                        <p:cTn id="56" dur="1" fill="hold">
                                          <p:stCondLst>
                                            <p:cond delay="0"/>
                                          </p:stCondLst>
                                        </p:cTn>
                                        <p:tgtEl>
                                          <p:spTgt spid="36"/>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28"/>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grpId="0" nodeType="clickEffect">
                                  <p:stCondLst>
                                    <p:cond delay="0"/>
                                  </p:stCondLst>
                                  <p:childTnLst>
                                    <p:set>
                                      <p:cBhvr>
                                        <p:cTn id="62" dur="1" fill="hold">
                                          <p:stCondLst>
                                            <p:cond delay="0"/>
                                          </p:stCondLst>
                                        </p:cTn>
                                        <p:tgtEl>
                                          <p:spTgt spid="33"/>
                                        </p:tgtEl>
                                        <p:attrNameLst>
                                          <p:attrName>style.visibility</p:attrName>
                                        </p:attrNameLst>
                                      </p:cBhvr>
                                      <p:to>
                                        <p:strVal val="visible"/>
                                      </p:to>
                                    </p:set>
                                  </p:childTnLst>
                                </p:cTn>
                              </p:par>
                              <p:par>
                                <p:cTn id="63" presetID="1" presetClass="entr" presetSubtype="0" fill="hold" nodeType="withEffect">
                                  <p:stCondLst>
                                    <p:cond delay="0"/>
                                  </p:stCondLst>
                                  <p:childTnLst>
                                    <p:set>
                                      <p:cBhvr>
                                        <p:cTn id="64" dur="1" fill="hold">
                                          <p:stCondLst>
                                            <p:cond delay="0"/>
                                          </p:stCondLst>
                                        </p:cTn>
                                        <p:tgtEl>
                                          <p:spTgt spid="3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6" grpId="0" animBg="1"/>
      <p:bldP spid="17" grpId="0" animBg="1"/>
      <p:bldP spid="18" grpId="0" animBg="1"/>
      <p:bldP spid="21" grpId="0" animBg="1"/>
      <p:bldP spid="22" grpId="0" animBg="1"/>
      <p:bldP spid="23" grpId="0" animBg="1"/>
      <p:bldP spid="24" grpId="0" animBg="1"/>
      <p:bldP spid="26" grpId="0" animBg="1"/>
      <p:bldP spid="27" grpId="0" animBg="1"/>
      <p:bldP spid="28" grpId="0" animBg="1"/>
      <p:bldP spid="29" grpId="0" animBg="1"/>
      <p:bldP spid="33" grpId="0" animBg="1"/>
      <p:bldP spid="34" grpId="0" animBg="1"/>
      <p:bldP spid="35" grpId="0" animBg="1"/>
      <p:bldP spid="36"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04" name="Picture 4"/>
          <p:cNvPicPr>
            <a:picLocks noChangeAspect="1" noChangeArrowheads="1"/>
          </p:cNvPicPr>
          <p:nvPr/>
        </p:nvPicPr>
        <p:blipFill>
          <a:blip r:embed="rId3"/>
          <a:srcRect/>
          <a:stretch>
            <a:fillRect/>
          </a:stretch>
        </p:blipFill>
        <p:spPr bwMode="auto">
          <a:xfrm>
            <a:off x="107950" y="692150"/>
            <a:ext cx="4214813" cy="5735638"/>
          </a:xfrm>
          <a:prstGeom prst="rect">
            <a:avLst/>
          </a:prstGeom>
          <a:ln>
            <a:noFill/>
          </a:ln>
          <a:effectLst>
            <a:outerShdw blurRad="292100" dist="139700" dir="2700000" algn="tl" rotWithShape="0">
              <a:srgbClr val="333333">
                <a:alpha val="65000"/>
              </a:srgbClr>
            </a:outerShdw>
          </a:effectLst>
        </p:spPr>
      </p:pic>
      <p:sp>
        <p:nvSpPr>
          <p:cNvPr id="8" name="Title 1"/>
          <p:cNvSpPr txBox="1">
            <a:spLocks/>
          </p:cNvSpPr>
          <p:nvPr/>
        </p:nvSpPr>
        <p:spPr>
          <a:xfrm>
            <a:off x="179388" y="188913"/>
            <a:ext cx="4105275" cy="360362"/>
          </a:xfrm>
          <a:prstGeom prst="rect">
            <a:avLst/>
          </a:prstGeom>
          <a:solidFill>
            <a:schemeClr val="accent1">
              <a:lumMod val="40000"/>
              <a:lumOff val="60000"/>
            </a:schemeClr>
          </a:solidFill>
        </p:spPr>
        <p:txBody>
          <a:bodyPr anchor="ctr"/>
          <a:lstStyle/>
          <a:p>
            <a:pPr algn="ctr" fontAlgn="auto">
              <a:spcAft>
                <a:spcPts val="0"/>
              </a:spcAft>
              <a:defRPr/>
            </a:pPr>
            <a:r>
              <a:rPr lang="en-ZA" sz="2400" b="1" dirty="0">
                <a:latin typeface="+mj-lt"/>
                <a:ea typeface="+mj-ea"/>
                <a:cs typeface="+mj-cs"/>
              </a:rPr>
              <a:t>SACMEQ III </a:t>
            </a:r>
            <a:r>
              <a:rPr lang="en-ZA" sz="1400" dirty="0">
                <a:latin typeface="+mj-lt"/>
                <a:ea typeface="+mj-ea"/>
                <a:cs typeface="+mj-cs"/>
              </a:rPr>
              <a:t>(</a:t>
            </a:r>
            <a:r>
              <a:rPr lang="en-ZA" sz="1400" dirty="0" err="1">
                <a:latin typeface="+mj-lt"/>
                <a:ea typeface="+mj-ea"/>
                <a:cs typeface="+mj-cs"/>
              </a:rPr>
              <a:t>Spaull</a:t>
            </a:r>
            <a:r>
              <a:rPr lang="en-ZA" sz="1400" dirty="0">
                <a:latin typeface="+mj-lt"/>
                <a:ea typeface="+mj-ea"/>
                <a:cs typeface="+mj-cs"/>
              </a:rPr>
              <a:t> &amp; Taylor, 2012)</a:t>
            </a:r>
          </a:p>
        </p:txBody>
      </p:sp>
      <p:graphicFrame>
        <p:nvGraphicFramePr>
          <p:cNvPr id="9" name="Content Placeholder 3"/>
          <p:cNvGraphicFramePr>
            <a:graphicFrameLocks noGrp="1"/>
          </p:cNvGraphicFramePr>
          <p:nvPr>
            <p:ph idx="1"/>
          </p:nvPr>
        </p:nvGraphicFramePr>
        <p:xfrm>
          <a:off x="4211960" y="0"/>
          <a:ext cx="4932040" cy="3312368"/>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0" name="Chart 9"/>
          <p:cNvGraphicFramePr/>
          <p:nvPr/>
        </p:nvGraphicFramePr>
        <p:xfrm>
          <a:off x="4427984" y="3429000"/>
          <a:ext cx="4716016" cy="3129136"/>
        </p:xfrm>
        <a:graphic>
          <a:graphicData uri="http://schemas.openxmlformats.org/drawingml/2006/chart">
            <c:chart xmlns:c="http://schemas.openxmlformats.org/drawingml/2006/chart" xmlns:r="http://schemas.openxmlformats.org/officeDocument/2006/relationships" r:id="rId5"/>
          </a:graphicData>
        </a:graphic>
      </p:graphicFrame>
      <p:sp>
        <p:nvSpPr>
          <p:cNvPr id="24581" name="TextBox 10"/>
          <p:cNvSpPr txBox="1">
            <a:spLocks noChangeArrowheads="1"/>
          </p:cNvSpPr>
          <p:nvPr/>
        </p:nvSpPr>
        <p:spPr bwMode="auto">
          <a:xfrm>
            <a:off x="4859338" y="2349500"/>
            <a:ext cx="3816350" cy="306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algn="ctr" eaLnBrk="1" hangingPunct="1"/>
            <a:r>
              <a:rPr lang="en-ZA" sz="1400" b="1"/>
              <a:t>Literacy</a:t>
            </a:r>
          </a:p>
        </p:txBody>
      </p:sp>
      <p:sp>
        <p:nvSpPr>
          <p:cNvPr id="24582" name="TextBox 11"/>
          <p:cNvSpPr txBox="1">
            <a:spLocks noChangeArrowheads="1"/>
          </p:cNvSpPr>
          <p:nvPr/>
        </p:nvSpPr>
        <p:spPr bwMode="auto">
          <a:xfrm>
            <a:off x="5003800" y="5589588"/>
            <a:ext cx="381635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algn="ctr" eaLnBrk="1" hangingPunct="1"/>
            <a:r>
              <a:rPr lang="en-ZA" sz="1400" b="1"/>
              <a:t>Numeracy</a:t>
            </a:r>
          </a:p>
        </p:txBody>
      </p:sp>
    </p:spTree>
    <p:extLst>
      <p:ext uri="{BB962C8B-B14F-4D97-AF65-F5344CB8AC3E}">
        <p14:creationId xmlns:p14="http://schemas.microsoft.com/office/powerpoint/2010/main" val="3283753723"/>
      </p:ext>
    </p:extLst>
  </p:cSld>
  <p:clrMapOvr>
    <a:masterClrMapping/>
  </p:clrMapOvr>
  <p:timing>
    <p:tnLst>
      <p:par>
        <p:cTn xmlns:p14="http://schemas.microsoft.com/office/powerpoint/2010/mai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332656"/>
            <a:ext cx="8229600" cy="778098"/>
          </a:xfrm>
        </p:spPr>
        <p:txBody>
          <a:bodyPr>
            <a:normAutofit/>
          </a:bodyPr>
          <a:lstStyle/>
          <a:p>
            <a:r>
              <a:rPr lang="en-US" sz="1800" dirty="0" smtClean="0">
                <a:solidFill>
                  <a:srgbClr val="FF0000"/>
                </a:solidFill>
              </a:rPr>
              <a:t>Gr 1 </a:t>
            </a:r>
            <a:r>
              <a:rPr lang="en-US" sz="1800" dirty="0">
                <a:solidFill>
                  <a:srgbClr val="FF0000"/>
                </a:solidFill>
                <a:sym typeface="Wingdings"/>
              </a:rPr>
              <a:t>-</a:t>
            </a:r>
            <a:r>
              <a:rPr lang="en-US" sz="1800" dirty="0" smtClean="0">
                <a:solidFill>
                  <a:srgbClr val="FF0000"/>
                </a:solidFill>
                <a:sym typeface="Wingdings"/>
              </a:rPr>
              <a:t> Gr 2 - Gr 3 </a:t>
            </a:r>
            <a:r>
              <a:rPr lang="en-US" sz="1800" dirty="0" smtClean="0">
                <a:solidFill>
                  <a:schemeClr val="accent2">
                    <a:lumMod val="75000"/>
                  </a:schemeClr>
                </a:solidFill>
                <a:sym typeface="Wingdings"/>
              </a:rPr>
              <a:t>– </a:t>
            </a:r>
            <a:r>
              <a:rPr lang="en-US" sz="1800" dirty="0">
                <a:solidFill>
                  <a:srgbClr val="008000"/>
                </a:solidFill>
              </a:rPr>
              <a:t>Gr </a:t>
            </a:r>
            <a:r>
              <a:rPr lang="en-US" sz="1800" dirty="0" smtClean="0">
                <a:solidFill>
                  <a:srgbClr val="008000"/>
                </a:solidFill>
              </a:rPr>
              <a:t>4 </a:t>
            </a:r>
            <a:r>
              <a:rPr lang="en-US" sz="1800" dirty="0" smtClean="0">
                <a:solidFill>
                  <a:srgbClr val="008000"/>
                </a:solidFill>
                <a:sym typeface="Wingdings"/>
              </a:rPr>
              <a:t>– </a:t>
            </a:r>
            <a:r>
              <a:rPr lang="en-US" sz="1800" dirty="0">
                <a:solidFill>
                  <a:srgbClr val="008000"/>
                </a:solidFill>
                <a:sym typeface="Wingdings"/>
              </a:rPr>
              <a:t>Gr </a:t>
            </a:r>
            <a:r>
              <a:rPr lang="en-US" sz="1800" dirty="0" smtClean="0">
                <a:solidFill>
                  <a:srgbClr val="008000"/>
                </a:solidFill>
                <a:sym typeface="Wingdings"/>
              </a:rPr>
              <a:t>5 – </a:t>
            </a:r>
            <a:r>
              <a:rPr lang="en-US" sz="1800" dirty="0">
                <a:solidFill>
                  <a:srgbClr val="008000"/>
                </a:solidFill>
                <a:sym typeface="Wingdings"/>
              </a:rPr>
              <a:t>Gr 6</a:t>
            </a:r>
            <a:r>
              <a:rPr lang="en-US" sz="1800" dirty="0" smtClean="0">
                <a:solidFill>
                  <a:srgbClr val="008000"/>
                </a:solidFill>
                <a:sym typeface="Wingdings"/>
              </a:rPr>
              <a:t> </a:t>
            </a:r>
            <a:r>
              <a:rPr lang="en-US" sz="1800" dirty="0" smtClean="0">
                <a:solidFill>
                  <a:schemeClr val="accent2">
                    <a:lumMod val="75000"/>
                  </a:schemeClr>
                </a:solidFill>
                <a:sym typeface="Wingdings"/>
              </a:rPr>
              <a:t>– </a:t>
            </a:r>
            <a:r>
              <a:rPr lang="en-US" sz="1800" dirty="0">
                <a:solidFill>
                  <a:schemeClr val="tx2">
                    <a:lumMod val="75000"/>
                    <a:lumOff val="25000"/>
                  </a:schemeClr>
                </a:solidFill>
              </a:rPr>
              <a:t>Gr </a:t>
            </a:r>
            <a:r>
              <a:rPr lang="en-US" sz="1800" dirty="0" smtClean="0">
                <a:solidFill>
                  <a:schemeClr val="tx2">
                    <a:lumMod val="75000"/>
                    <a:lumOff val="25000"/>
                  </a:schemeClr>
                </a:solidFill>
              </a:rPr>
              <a:t>7 </a:t>
            </a:r>
            <a:r>
              <a:rPr lang="en-US" sz="1800" dirty="0" smtClean="0">
                <a:solidFill>
                  <a:schemeClr val="tx2">
                    <a:lumMod val="75000"/>
                    <a:lumOff val="25000"/>
                  </a:schemeClr>
                </a:solidFill>
                <a:sym typeface="Wingdings"/>
              </a:rPr>
              <a:t>– </a:t>
            </a:r>
            <a:r>
              <a:rPr lang="en-US" sz="1800" dirty="0">
                <a:solidFill>
                  <a:schemeClr val="tx2">
                    <a:lumMod val="75000"/>
                    <a:lumOff val="25000"/>
                  </a:schemeClr>
                </a:solidFill>
                <a:sym typeface="Wingdings"/>
              </a:rPr>
              <a:t>Gr </a:t>
            </a:r>
            <a:r>
              <a:rPr lang="en-US" sz="1800" dirty="0" smtClean="0">
                <a:solidFill>
                  <a:schemeClr val="tx2">
                    <a:lumMod val="75000"/>
                    <a:lumOff val="25000"/>
                  </a:schemeClr>
                </a:solidFill>
                <a:sym typeface="Wingdings"/>
              </a:rPr>
              <a:t>8 – </a:t>
            </a:r>
            <a:r>
              <a:rPr lang="en-US" sz="1800" dirty="0">
                <a:solidFill>
                  <a:schemeClr val="tx2">
                    <a:lumMod val="75000"/>
                    <a:lumOff val="25000"/>
                  </a:schemeClr>
                </a:solidFill>
                <a:sym typeface="Wingdings"/>
              </a:rPr>
              <a:t>Gr </a:t>
            </a:r>
            <a:r>
              <a:rPr lang="en-US" sz="1800" dirty="0" smtClean="0">
                <a:solidFill>
                  <a:schemeClr val="tx2">
                    <a:lumMod val="75000"/>
                    <a:lumOff val="25000"/>
                  </a:schemeClr>
                </a:solidFill>
                <a:sym typeface="Wingdings"/>
              </a:rPr>
              <a:t>9 </a:t>
            </a:r>
            <a:r>
              <a:rPr lang="en-US" sz="1800" dirty="0" smtClean="0">
                <a:solidFill>
                  <a:schemeClr val="accent2">
                    <a:lumMod val="75000"/>
                  </a:schemeClr>
                </a:solidFill>
                <a:sym typeface="Wingdings"/>
              </a:rPr>
              <a:t>- </a:t>
            </a:r>
            <a:r>
              <a:rPr lang="en-US" sz="1800" dirty="0">
                <a:solidFill>
                  <a:schemeClr val="tx1"/>
                </a:solidFill>
              </a:rPr>
              <a:t>Gr </a:t>
            </a:r>
            <a:r>
              <a:rPr lang="en-US" sz="1800" dirty="0" smtClean="0">
                <a:solidFill>
                  <a:schemeClr val="tx1"/>
                </a:solidFill>
              </a:rPr>
              <a:t>10 </a:t>
            </a:r>
            <a:r>
              <a:rPr lang="en-US" sz="1800" dirty="0" smtClean="0">
                <a:solidFill>
                  <a:schemeClr val="tx1"/>
                </a:solidFill>
                <a:sym typeface="Wingdings"/>
              </a:rPr>
              <a:t>– </a:t>
            </a:r>
            <a:r>
              <a:rPr lang="en-US" sz="1800" dirty="0">
                <a:solidFill>
                  <a:schemeClr val="tx1"/>
                </a:solidFill>
                <a:sym typeface="Wingdings"/>
              </a:rPr>
              <a:t>Gr </a:t>
            </a:r>
            <a:r>
              <a:rPr lang="en-US" sz="1800" dirty="0" smtClean="0">
                <a:solidFill>
                  <a:schemeClr val="tx1"/>
                </a:solidFill>
                <a:sym typeface="Wingdings"/>
              </a:rPr>
              <a:t>11 </a:t>
            </a:r>
            <a:r>
              <a:rPr lang="en-US" sz="1800" dirty="0">
                <a:solidFill>
                  <a:schemeClr val="tx1"/>
                </a:solidFill>
                <a:sym typeface="Wingdings"/>
              </a:rPr>
              <a:t>– Gr </a:t>
            </a:r>
            <a:r>
              <a:rPr lang="en-US" sz="1800" dirty="0" smtClean="0">
                <a:solidFill>
                  <a:schemeClr val="tx1"/>
                </a:solidFill>
                <a:sym typeface="Wingdings"/>
              </a:rPr>
              <a:t>12</a:t>
            </a:r>
            <a:br>
              <a:rPr lang="en-US" sz="1800" dirty="0" smtClean="0">
                <a:solidFill>
                  <a:schemeClr val="tx1"/>
                </a:solidFill>
                <a:sym typeface="Wingdings"/>
              </a:rPr>
            </a:br>
            <a:endParaRPr lang="en-US" sz="1800" dirty="0">
              <a:solidFill>
                <a:schemeClr val="tx1"/>
              </a:solidFill>
            </a:endParaRPr>
          </a:p>
        </p:txBody>
      </p:sp>
      <p:sp>
        <p:nvSpPr>
          <p:cNvPr id="4" name="Slide Number Placeholder 3"/>
          <p:cNvSpPr>
            <a:spLocks noGrp="1"/>
          </p:cNvSpPr>
          <p:nvPr>
            <p:ph type="sldNum" sz="quarter" idx="12"/>
          </p:nvPr>
        </p:nvSpPr>
        <p:spPr/>
        <p:txBody>
          <a:bodyPr/>
          <a:lstStyle/>
          <a:p>
            <a:fld id="{555B2511-D5A3-487A-82FF-4C039FEE504B}" type="slidenum">
              <a:rPr lang="en-ZA" smtClean="0"/>
              <a:pPr/>
              <a:t>41</a:t>
            </a:fld>
            <a:endParaRPr lang="en-ZA"/>
          </a:p>
        </p:txBody>
      </p:sp>
      <p:sp>
        <p:nvSpPr>
          <p:cNvPr id="5" name="TextBox 4"/>
          <p:cNvSpPr txBox="1"/>
          <p:nvPr/>
        </p:nvSpPr>
        <p:spPr>
          <a:xfrm>
            <a:off x="1187624" y="764704"/>
            <a:ext cx="1296144" cy="253916"/>
          </a:xfrm>
          <a:prstGeom prst="rect">
            <a:avLst/>
          </a:prstGeom>
          <a:noFill/>
        </p:spPr>
        <p:txBody>
          <a:bodyPr wrap="square" rtlCol="0">
            <a:spAutoFit/>
          </a:bodyPr>
          <a:lstStyle/>
          <a:p>
            <a:r>
              <a:rPr lang="en-US" sz="1050" b="1" dirty="0" smtClean="0">
                <a:solidFill>
                  <a:srgbClr val="FF0000"/>
                </a:solidFill>
              </a:rPr>
              <a:t>Foundation Phase</a:t>
            </a:r>
            <a:endParaRPr lang="en-US" sz="1050" b="1" dirty="0">
              <a:solidFill>
                <a:srgbClr val="FF0000"/>
              </a:solidFill>
            </a:endParaRPr>
          </a:p>
        </p:txBody>
      </p:sp>
      <p:sp>
        <p:nvSpPr>
          <p:cNvPr id="6" name="TextBox 5"/>
          <p:cNvSpPr txBox="1"/>
          <p:nvPr/>
        </p:nvSpPr>
        <p:spPr>
          <a:xfrm>
            <a:off x="2843808" y="764704"/>
            <a:ext cx="1296144" cy="253916"/>
          </a:xfrm>
          <a:prstGeom prst="rect">
            <a:avLst/>
          </a:prstGeom>
          <a:noFill/>
        </p:spPr>
        <p:txBody>
          <a:bodyPr wrap="square" rtlCol="0">
            <a:spAutoFit/>
          </a:bodyPr>
          <a:lstStyle/>
          <a:p>
            <a:r>
              <a:rPr lang="en-US" sz="1050" b="1" dirty="0" smtClean="0">
                <a:solidFill>
                  <a:srgbClr val="008000"/>
                </a:solidFill>
              </a:rPr>
              <a:t>Intermediate Phase</a:t>
            </a:r>
            <a:endParaRPr lang="en-US" sz="1050" b="1" dirty="0">
              <a:solidFill>
                <a:srgbClr val="008000"/>
              </a:solidFill>
            </a:endParaRPr>
          </a:p>
        </p:txBody>
      </p:sp>
      <p:sp>
        <p:nvSpPr>
          <p:cNvPr id="7" name="TextBox 6"/>
          <p:cNvSpPr txBox="1"/>
          <p:nvPr/>
        </p:nvSpPr>
        <p:spPr>
          <a:xfrm>
            <a:off x="4932040" y="764704"/>
            <a:ext cx="1296144" cy="253916"/>
          </a:xfrm>
          <a:prstGeom prst="rect">
            <a:avLst/>
          </a:prstGeom>
          <a:noFill/>
        </p:spPr>
        <p:txBody>
          <a:bodyPr wrap="square" rtlCol="0">
            <a:spAutoFit/>
          </a:bodyPr>
          <a:lstStyle/>
          <a:p>
            <a:r>
              <a:rPr lang="en-US" sz="1050" b="1" dirty="0" smtClean="0">
                <a:solidFill>
                  <a:srgbClr val="18579B"/>
                </a:solidFill>
              </a:rPr>
              <a:t>Senior Phase</a:t>
            </a:r>
            <a:endParaRPr lang="en-US" sz="1050" b="1" dirty="0">
              <a:solidFill>
                <a:srgbClr val="18579B"/>
              </a:solidFill>
            </a:endParaRPr>
          </a:p>
        </p:txBody>
      </p:sp>
      <p:sp>
        <p:nvSpPr>
          <p:cNvPr id="8" name="TextBox 7"/>
          <p:cNvSpPr txBox="1"/>
          <p:nvPr/>
        </p:nvSpPr>
        <p:spPr>
          <a:xfrm>
            <a:off x="6948264" y="764704"/>
            <a:ext cx="1296144" cy="253916"/>
          </a:xfrm>
          <a:prstGeom prst="rect">
            <a:avLst/>
          </a:prstGeom>
          <a:noFill/>
        </p:spPr>
        <p:txBody>
          <a:bodyPr wrap="square" rtlCol="0">
            <a:spAutoFit/>
          </a:bodyPr>
          <a:lstStyle/>
          <a:p>
            <a:r>
              <a:rPr lang="en-US" sz="1050" b="1" dirty="0" smtClean="0"/>
              <a:t>FET Phase</a:t>
            </a:r>
            <a:endParaRPr lang="en-US" sz="1050" b="1" dirty="0"/>
          </a:p>
        </p:txBody>
      </p:sp>
      <p:sp>
        <p:nvSpPr>
          <p:cNvPr id="3" name="Oval 2"/>
          <p:cNvSpPr/>
          <p:nvPr/>
        </p:nvSpPr>
        <p:spPr>
          <a:xfrm>
            <a:off x="7524328" y="404664"/>
            <a:ext cx="792088" cy="432048"/>
          </a:xfrm>
          <a:prstGeom prst="ellipse">
            <a:avLst/>
          </a:prstGeom>
          <a:solidFill>
            <a:schemeClr val="accent6">
              <a:lumMod val="20000"/>
              <a:lumOff val="80000"/>
              <a:alpha val="17000"/>
            </a:schemeClr>
          </a:solidFill>
          <a:ln w="28575" cmpd="sng">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Content Placeholder 2"/>
          <p:cNvSpPr>
            <a:spLocks noGrp="1"/>
          </p:cNvSpPr>
          <p:nvPr>
            <p:ph idx="1"/>
          </p:nvPr>
        </p:nvSpPr>
        <p:spPr>
          <a:xfrm>
            <a:off x="468313" y="1700809"/>
            <a:ext cx="3383607" cy="4607916"/>
          </a:xfrm>
          <a:solidFill>
            <a:schemeClr val="bg1">
              <a:lumMod val="85000"/>
            </a:schemeClr>
          </a:solidFill>
        </p:spPr>
        <p:txBody>
          <a:bodyPr>
            <a:normAutofit/>
          </a:bodyPr>
          <a:lstStyle/>
          <a:p>
            <a:pPr marL="0" indent="0" algn="ctr">
              <a:buNone/>
            </a:pPr>
            <a:r>
              <a:rPr lang="en-US" sz="1800" b="1" dirty="0" smtClean="0"/>
              <a:t>Matric</a:t>
            </a:r>
            <a:endParaRPr lang="en-US" sz="1800" b="1" dirty="0"/>
          </a:p>
          <a:p>
            <a:pPr marL="171450" indent="-171450">
              <a:buFont typeface="Arial"/>
              <a:buChar char="•"/>
            </a:pPr>
            <a:endParaRPr lang="en-US" sz="1400" i="1" dirty="0" smtClean="0"/>
          </a:p>
          <a:p>
            <a:pPr marL="171450" indent="-171450">
              <a:buFont typeface="Arial"/>
              <a:buChar char="•"/>
            </a:pPr>
            <a:r>
              <a:rPr lang="en-US" sz="1400" i="1" dirty="0" smtClean="0"/>
              <a:t>Grade 12 – Various</a:t>
            </a:r>
          </a:p>
          <a:p>
            <a:pPr marL="171450" indent="-171450">
              <a:buFont typeface="Arial"/>
              <a:buChar char="•"/>
            </a:pPr>
            <a:r>
              <a:rPr lang="en-US" sz="1400" i="1" dirty="0" smtClean="0"/>
              <a:t>Roughly half the cohort</a:t>
            </a:r>
            <a:endParaRPr lang="en-US" sz="1400" i="1" dirty="0"/>
          </a:p>
          <a:p>
            <a:pPr marL="0" indent="0">
              <a:buNone/>
            </a:pPr>
            <a:r>
              <a:rPr lang="en-US" sz="1400" i="1" dirty="0" smtClean="0"/>
              <a:t>____________________________________</a:t>
            </a:r>
          </a:p>
          <a:p>
            <a:pPr>
              <a:spcBef>
                <a:spcPct val="0"/>
              </a:spcBef>
              <a:defRPr/>
            </a:pPr>
            <a:endParaRPr lang="en-US" sz="1400" i="1" dirty="0" smtClean="0"/>
          </a:p>
          <a:p>
            <a:pPr marL="0" indent="0">
              <a:spcBef>
                <a:spcPct val="0"/>
              </a:spcBef>
              <a:buNone/>
              <a:defRPr/>
            </a:pPr>
            <a:r>
              <a:rPr lang="en-US" sz="1400" b="1" i="1" dirty="0" smtClean="0"/>
              <a:t>Underperformance</a:t>
            </a:r>
          </a:p>
          <a:p>
            <a:pPr>
              <a:spcBef>
                <a:spcPct val="0"/>
              </a:spcBef>
              <a:defRPr/>
            </a:pPr>
            <a:r>
              <a:rPr lang="en-US" sz="1200" i="1" dirty="0" smtClean="0"/>
              <a:t>Of 100 students that enroll in grade 1 approximately 50 will make it to matric, 40 will pass and 12 will qualify for university</a:t>
            </a:r>
          </a:p>
          <a:p>
            <a:pPr>
              <a:spcBef>
                <a:spcPct val="0"/>
              </a:spcBef>
              <a:defRPr/>
            </a:pPr>
            <a:endParaRPr lang="en-US" sz="1400" i="1" dirty="0"/>
          </a:p>
          <a:p>
            <a:pPr marL="0" indent="0">
              <a:spcBef>
                <a:spcPct val="0"/>
              </a:spcBef>
              <a:buNone/>
              <a:defRPr/>
            </a:pPr>
            <a:r>
              <a:rPr lang="en-US" sz="1400" b="1" i="1" dirty="0" smtClean="0"/>
              <a:t>Inequality</a:t>
            </a:r>
            <a:endParaRPr lang="en-US" sz="1400" b="1" i="1" dirty="0"/>
          </a:p>
          <a:p>
            <a:pPr>
              <a:spcBef>
                <a:spcPct val="0"/>
              </a:spcBef>
              <a:defRPr/>
            </a:pPr>
            <a:r>
              <a:rPr lang="en-US" sz="1200" i="1" dirty="0" smtClean="0"/>
              <a:t>Subject combinations differ between rich and poor – differential access to higher education</a:t>
            </a:r>
          </a:p>
          <a:p>
            <a:pPr>
              <a:spcBef>
                <a:spcPct val="0"/>
              </a:spcBef>
              <a:defRPr/>
            </a:pPr>
            <a:r>
              <a:rPr lang="en-US" sz="1200" i="1" dirty="0" err="1" smtClean="0"/>
              <a:t>Maths</a:t>
            </a:r>
            <a:r>
              <a:rPr lang="en-US" sz="1200" i="1" dirty="0" smtClean="0"/>
              <a:t> / </a:t>
            </a:r>
            <a:r>
              <a:rPr lang="en-US" sz="1200" i="1" dirty="0" err="1" smtClean="0"/>
              <a:t>Maths</a:t>
            </a:r>
            <a:r>
              <a:rPr lang="en-US" sz="1200" i="1" dirty="0" smtClean="0"/>
              <a:t>-lit case in point</a:t>
            </a:r>
          </a:p>
          <a:p>
            <a:pPr>
              <a:spcBef>
                <a:spcPct val="0"/>
              </a:spcBef>
              <a:defRPr/>
            </a:pPr>
            <a:r>
              <a:rPr lang="en-US" sz="1200" i="1" dirty="0" smtClean="0"/>
              <a:t>Are more students taking </a:t>
            </a:r>
            <a:r>
              <a:rPr lang="en-US" sz="1200" i="1" dirty="0" err="1" smtClean="0"/>
              <a:t>maths</a:t>
            </a:r>
            <a:r>
              <a:rPr lang="en-US" sz="1200" i="1" dirty="0" smtClean="0"/>
              <a:t> literacy because THEY cannot do pure-</a:t>
            </a:r>
            <a:r>
              <a:rPr lang="en-US" sz="1200" i="1" dirty="0" err="1" smtClean="0"/>
              <a:t>maths</a:t>
            </a:r>
            <a:r>
              <a:rPr lang="en-US" sz="1200" i="1" dirty="0" smtClean="0"/>
              <a:t>, or because their TEACHERS cannot teach pure-</a:t>
            </a:r>
            <a:r>
              <a:rPr lang="en-US" sz="1200" i="1" dirty="0" err="1" smtClean="0"/>
              <a:t>maths</a:t>
            </a:r>
            <a:r>
              <a:rPr lang="en-US" sz="1200" i="1" dirty="0" smtClean="0"/>
              <a:t>?</a:t>
            </a:r>
          </a:p>
          <a:p>
            <a:pPr>
              <a:spcBef>
                <a:spcPct val="0"/>
              </a:spcBef>
              <a:defRPr/>
            </a:pPr>
            <a:endParaRPr lang="en-US" sz="1200" i="1" dirty="0" smtClean="0"/>
          </a:p>
          <a:p>
            <a:pPr>
              <a:buFont typeface="Arial" pitchFamily="34" charset="0"/>
              <a:buNone/>
              <a:defRPr/>
            </a:pPr>
            <a:endParaRPr lang="en-ZA" sz="2000" b="1" dirty="0" smtClean="0">
              <a:ea typeface="+mn-ea"/>
              <a:cs typeface="+mn-cs"/>
            </a:endParaRPr>
          </a:p>
          <a:p>
            <a:pPr>
              <a:buFont typeface="Arial" pitchFamily="34" charset="0"/>
              <a:buNone/>
              <a:defRPr/>
            </a:pPr>
            <a:endParaRPr lang="en-ZA" sz="2000" b="1" dirty="0" smtClean="0">
              <a:ea typeface="+mn-ea"/>
              <a:cs typeface="+mn-cs"/>
            </a:endParaRPr>
          </a:p>
          <a:p>
            <a:pPr>
              <a:buFont typeface="Arial" pitchFamily="34" charset="0"/>
              <a:buNone/>
              <a:defRPr/>
            </a:pPr>
            <a:endParaRPr lang="en-ZA" sz="2000" b="1" dirty="0" smtClean="0">
              <a:ea typeface="+mn-ea"/>
              <a:cs typeface="+mn-cs"/>
            </a:endParaRPr>
          </a:p>
        </p:txBody>
      </p:sp>
      <p:graphicFrame>
        <p:nvGraphicFramePr>
          <p:cNvPr id="15" name="Chart 14"/>
          <p:cNvGraphicFramePr/>
          <p:nvPr>
            <p:extLst>
              <p:ext uri="{D42A27DB-BD31-4B8C-83A1-F6EECF244321}">
                <p14:modId xmlns:p14="http://schemas.microsoft.com/office/powerpoint/2010/main" val="926790009"/>
              </p:ext>
            </p:extLst>
          </p:nvPr>
        </p:nvGraphicFramePr>
        <p:xfrm>
          <a:off x="3995936" y="1340768"/>
          <a:ext cx="4968552" cy="4968552"/>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71069859"/>
      </p:ext>
    </p:extLst>
  </p:cSld>
  <p:clrMapOvr>
    <a:masterClrMapping/>
  </p:clrMapOvr>
  <p:timing>
    <p:tnLst>
      <p:par>
        <p:cTn xmlns:p14="http://schemas.microsoft.com/office/powerpoint/2010/mai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7" name="Title 1"/>
          <p:cNvSpPr>
            <a:spLocks noGrp="1"/>
          </p:cNvSpPr>
          <p:nvPr>
            <p:ph type="title"/>
          </p:nvPr>
        </p:nvSpPr>
        <p:spPr>
          <a:xfrm>
            <a:off x="468312" y="115888"/>
            <a:ext cx="8136135" cy="1008856"/>
          </a:xfrm>
        </p:spPr>
        <p:txBody>
          <a:bodyPr/>
          <a:lstStyle/>
          <a:p>
            <a:r>
              <a:rPr lang="en-US" sz="3600">
                <a:latin typeface="Calibri" charset="0"/>
              </a:rPr>
              <a:t>Insurmountable learning deficits</a:t>
            </a:r>
          </a:p>
        </p:txBody>
      </p:sp>
      <p:pic>
        <p:nvPicPr>
          <p:cNvPr id="80898" name="Picture 3" descr="Visio - ZIP ECA.wm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5536" y="1412776"/>
            <a:ext cx="6769100" cy="525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0899" name="Rectangle 4"/>
          <p:cNvSpPr>
            <a:spLocks noChangeArrowheads="1"/>
          </p:cNvSpPr>
          <p:nvPr/>
        </p:nvSpPr>
        <p:spPr bwMode="auto">
          <a:xfrm>
            <a:off x="467544" y="1196752"/>
            <a:ext cx="7561263"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ZA" sz="1600" b="1" dirty="0"/>
              <a:t>Gradients of achievement in the EASTERN Cape and in Quintile 5 (National)</a:t>
            </a:r>
            <a:endParaRPr lang="en-US" sz="1600" b="1" dirty="0"/>
          </a:p>
        </p:txBody>
      </p:sp>
      <p:sp>
        <p:nvSpPr>
          <p:cNvPr id="80900" name="TextBox 5"/>
          <p:cNvSpPr txBox="1">
            <a:spLocks noChangeArrowheads="1"/>
          </p:cNvSpPr>
          <p:nvPr/>
        </p:nvSpPr>
        <p:spPr bwMode="auto">
          <a:xfrm>
            <a:off x="7740650" y="6381750"/>
            <a:ext cx="1223963"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en-US" sz="1400"/>
              <a:t>Spaull, 2013</a:t>
            </a:r>
          </a:p>
        </p:txBody>
      </p:sp>
      <p:sp>
        <p:nvSpPr>
          <p:cNvPr id="6" name="TextBox 5"/>
          <p:cNvSpPr txBox="1"/>
          <p:nvPr/>
        </p:nvSpPr>
        <p:spPr>
          <a:xfrm>
            <a:off x="7380312" y="2564904"/>
            <a:ext cx="1584176" cy="1384995"/>
          </a:xfrm>
          <a:prstGeom prst="rect">
            <a:avLst/>
          </a:prstGeom>
          <a:noFill/>
        </p:spPr>
        <p:txBody>
          <a:bodyPr wrap="square" rtlCol="0">
            <a:spAutoFit/>
          </a:bodyPr>
          <a:lstStyle/>
          <a:p>
            <a:r>
              <a:rPr lang="en-US" sz="1200" b="1" i="1" dirty="0" smtClean="0"/>
              <a:t>NB: </a:t>
            </a:r>
            <a:r>
              <a:rPr lang="en-US" sz="1200" i="1" dirty="0" smtClean="0"/>
              <a:t>Key assumption, 0.5 SD of national learning achievement is equivalent to one grade level of learning</a:t>
            </a:r>
          </a:p>
          <a:p>
            <a:r>
              <a:rPr lang="en-US" sz="1200" i="1" dirty="0" smtClean="0"/>
              <a:t>-agreement from TIMSS/PIRLS</a:t>
            </a:r>
            <a:endParaRPr lang="en-US" sz="1200" i="1" dirty="0"/>
          </a:p>
        </p:txBody>
      </p:sp>
      <p:sp>
        <p:nvSpPr>
          <p:cNvPr id="7" name="TextBox 6"/>
          <p:cNvSpPr txBox="1"/>
          <p:nvPr/>
        </p:nvSpPr>
        <p:spPr>
          <a:xfrm>
            <a:off x="6012160" y="6581001"/>
            <a:ext cx="1584176" cy="276999"/>
          </a:xfrm>
          <a:prstGeom prst="rect">
            <a:avLst/>
          </a:prstGeom>
          <a:noFill/>
        </p:spPr>
        <p:txBody>
          <a:bodyPr wrap="square" rtlCol="0">
            <a:spAutoFit/>
          </a:bodyPr>
          <a:lstStyle/>
          <a:p>
            <a:r>
              <a:rPr lang="en-US" sz="1200" b="1" i="1" dirty="0" smtClean="0"/>
              <a:t>Spaull 2013</a:t>
            </a:r>
            <a:endParaRPr lang="en-US" sz="1200" i="1" dirty="0" smtClean="0"/>
          </a:p>
        </p:txBody>
      </p:sp>
    </p:spTree>
    <p:extLst>
      <p:ext uri="{BB962C8B-B14F-4D97-AF65-F5344CB8AC3E}">
        <p14:creationId xmlns:p14="http://schemas.microsoft.com/office/powerpoint/2010/main" val="1915938572"/>
      </p:ext>
    </p:extLst>
  </p:cSld>
  <p:clrMapOvr>
    <a:masterClrMapping/>
  </p:clrMapOvr>
  <p:timing>
    <p:tnLst>
      <p:par>
        <p:cTn xmlns:p14="http://schemas.microsoft.com/office/powerpoint/2010/mai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21" name="Picture 5" descr="Visio - ZIP WCA.wm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5536" y="1412776"/>
            <a:ext cx="6696075" cy="5257800"/>
          </a:xfrm>
          <a:prstGeom prst="rect">
            <a:avLst/>
          </a:prstGeom>
          <a:noFill/>
          <a:ln w="9525">
            <a:solidFill>
              <a:schemeClr val="bg1">
                <a:lumMod val="65000"/>
              </a:schemeClr>
            </a:solidFill>
            <a:miter lim="800000"/>
            <a:headEnd/>
            <a:tailEnd/>
          </a:ln>
          <a:extLst>
            <a:ext uri="{909E8E84-426E-40dd-AFC4-6F175D3DCCD1}">
              <a14:hiddenFill xmlns:a14="http://schemas.microsoft.com/office/drawing/2010/main">
                <a:solidFill>
                  <a:srgbClr val="FFFFFF"/>
                </a:solidFill>
              </a14:hiddenFill>
            </a:ext>
          </a:extLst>
        </p:spPr>
      </p:pic>
      <p:sp>
        <p:nvSpPr>
          <p:cNvPr id="81922" name="Title 1"/>
          <p:cNvSpPr>
            <a:spLocks noGrp="1"/>
          </p:cNvSpPr>
          <p:nvPr>
            <p:ph type="title"/>
          </p:nvPr>
        </p:nvSpPr>
        <p:spPr>
          <a:xfrm>
            <a:off x="468312" y="115888"/>
            <a:ext cx="7992119" cy="864840"/>
          </a:xfrm>
        </p:spPr>
        <p:txBody>
          <a:bodyPr/>
          <a:lstStyle/>
          <a:p>
            <a:r>
              <a:rPr lang="en-US" sz="3600">
                <a:latin typeface="Calibri" charset="0"/>
              </a:rPr>
              <a:t>Insurmountable learning deficits</a:t>
            </a:r>
          </a:p>
        </p:txBody>
      </p:sp>
      <p:sp>
        <p:nvSpPr>
          <p:cNvPr id="81923" name="Rectangle 4"/>
          <p:cNvSpPr>
            <a:spLocks noChangeArrowheads="1"/>
          </p:cNvSpPr>
          <p:nvPr/>
        </p:nvSpPr>
        <p:spPr bwMode="auto">
          <a:xfrm>
            <a:off x="467544" y="1052736"/>
            <a:ext cx="7561263"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ZA" sz="1600" b="1" dirty="0"/>
              <a:t>Gradients of achievement in the WESTERN Cape and in Quintile 5 (National)</a:t>
            </a:r>
            <a:endParaRPr lang="en-US" sz="1600" b="1" dirty="0"/>
          </a:p>
        </p:txBody>
      </p:sp>
      <p:sp>
        <p:nvSpPr>
          <p:cNvPr id="81924" name="TextBox 6"/>
          <p:cNvSpPr txBox="1">
            <a:spLocks noChangeArrowheads="1"/>
          </p:cNvSpPr>
          <p:nvPr/>
        </p:nvSpPr>
        <p:spPr bwMode="auto">
          <a:xfrm>
            <a:off x="7740650" y="6381750"/>
            <a:ext cx="1223963"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en-US" sz="1400"/>
              <a:t>Spaull, 2013</a:t>
            </a:r>
          </a:p>
        </p:txBody>
      </p:sp>
      <p:sp>
        <p:nvSpPr>
          <p:cNvPr id="2" name="TextBox 1"/>
          <p:cNvSpPr txBox="1"/>
          <p:nvPr/>
        </p:nvSpPr>
        <p:spPr>
          <a:xfrm>
            <a:off x="7380312" y="2564904"/>
            <a:ext cx="1584176" cy="1384995"/>
          </a:xfrm>
          <a:prstGeom prst="rect">
            <a:avLst/>
          </a:prstGeom>
          <a:noFill/>
        </p:spPr>
        <p:txBody>
          <a:bodyPr wrap="square" rtlCol="0">
            <a:spAutoFit/>
          </a:bodyPr>
          <a:lstStyle/>
          <a:p>
            <a:r>
              <a:rPr lang="en-US" sz="1400" b="1" i="1" dirty="0" smtClean="0"/>
              <a:t>NB: </a:t>
            </a:r>
            <a:r>
              <a:rPr lang="en-US" sz="1400" i="1" dirty="0" smtClean="0"/>
              <a:t>WC has relatively high % of Q5 schools thus it should be more convergent by construction.</a:t>
            </a:r>
            <a:endParaRPr lang="en-US" sz="1400" i="1" dirty="0"/>
          </a:p>
        </p:txBody>
      </p:sp>
      <p:sp>
        <p:nvSpPr>
          <p:cNvPr id="7" name="TextBox 6"/>
          <p:cNvSpPr txBox="1"/>
          <p:nvPr/>
        </p:nvSpPr>
        <p:spPr>
          <a:xfrm>
            <a:off x="6012160" y="6581001"/>
            <a:ext cx="1584176" cy="276999"/>
          </a:xfrm>
          <a:prstGeom prst="rect">
            <a:avLst/>
          </a:prstGeom>
          <a:noFill/>
        </p:spPr>
        <p:txBody>
          <a:bodyPr wrap="square" rtlCol="0">
            <a:spAutoFit/>
          </a:bodyPr>
          <a:lstStyle/>
          <a:p>
            <a:r>
              <a:rPr lang="en-US" sz="1200" b="1" i="1" dirty="0" smtClean="0"/>
              <a:t>Spaull 2013</a:t>
            </a:r>
            <a:endParaRPr lang="en-US" sz="1200" i="1" dirty="0" smtClean="0"/>
          </a:p>
        </p:txBody>
      </p:sp>
    </p:spTree>
    <p:extLst>
      <p:ext uri="{BB962C8B-B14F-4D97-AF65-F5344CB8AC3E}">
        <p14:creationId xmlns:p14="http://schemas.microsoft.com/office/powerpoint/2010/main" val="4217871052"/>
      </p:ext>
    </p:extLst>
  </p:cSld>
  <p:clrMapOvr>
    <a:masterClrMapping/>
  </p:clrMapOvr>
  <p:timing>
    <p:tnLst>
      <p:par>
        <p:cTn xmlns:p14="http://schemas.microsoft.com/office/powerpoint/2010/mai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555B2511-D5A3-487A-82FF-4C039FEE504B}" type="slidenum">
              <a:rPr lang="en-ZA" smtClean="0"/>
              <a:pPr/>
              <a:t>44</a:t>
            </a:fld>
            <a:endParaRPr lang="en-ZA"/>
          </a:p>
        </p:txBody>
      </p:sp>
      <p:pic>
        <p:nvPicPr>
          <p:cNvPr id="6" name="Picture 5"/>
          <p:cNvPicPr>
            <a:picLocks noChangeAspect="1"/>
          </p:cNvPicPr>
          <p:nvPr/>
        </p:nvPicPr>
        <p:blipFill>
          <a:blip r:embed="rId3"/>
          <a:stretch>
            <a:fillRect/>
          </a:stretch>
        </p:blipFill>
        <p:spPr>
          <a:xfrm>
            <a:off x="3995936" y="189711"/>
            <a:ext cx="4968552" cy="6633017"/>
          </a:xfrm>
          <a:prstGeom prst="rect">
            <a:avLst/>
          </a:prstGeom>
        </p:spPr>
      </p:pic>
      <p:sp>
        <p:nvSpPr>
          <p:cNvPr id="7" name="TextBox 6"/>
          <p:cNvSpPr txBox="1"/>
          <p:nvPr/>
        </p:nvSpPr>
        <p:spPr>
          <a:xfrm rot="19734565">
            <a:off x="3827550" y="5940194"/>
            <a:ext cx="2448272" cy="307777"/>
          </a:xfrm>
          <a:prstGeom prst="rect">
            <a:avLst/>
          </a:prstGeom>
          <a:noFill/>
        </p:spPr>
        <p:txBody>
          <a:bodyPr wrap="square" rtlCol="0">
            <a:spAutoFit/>
          </a:bodyPr>
          <a:lstStyle/>
          <a:p>
            <a:r>
              <a:rPr lang="en-US" sz="1400" i="1" dirty="0" smtClean="0">
                <a:solidFill>
                  <a:schemeClr val="bg1"/>
                </a:solidFill>
              </a:rPr>
              <a:t>No early cognitive stimulation</a:t>
            </a:r>
            <a:endParaRPr lang="en-US" sz="1400" i="1" dirty="0">
              <a:solidFill>
                <a:schemeClr val="bg1"/>
              </a:solidFill>
            </a:endParaRPr>
          </a:p>
        </p:txBody>
      </p:sp>
      <p:sp>
        <p:nvSpPr>
          <p:cNvPr id="8" name="TextBox 7"/>
          <p:cNvSpPr txBox="1"/>
          <p:nvPr/>
        </p:nvSpPr>
        <p:spPr>
          <a:xfrm rot="19734565">
            <a:off x="3827550" y="5335173"/>
            <a:ext cx="2448272" cy="307777"/>
          </a:xfrm>
          <a:prstGeom prst="rect">
            <a:avLst/>
          </a:prstGeom>
          <a:noFill/>
        </p:spPr>
        <p:txBody>
          <a:bodyPr wrap="square" rtlCol="0">
            <a:spAutoFit/>
          </a:bodyPr>
          <a:lstStyle/>
          <a:p>
            <a:r>
              <a:rPr lang="en-US" sz="1400" i="1" dirty="0" smtClean="0">
                <a:solidFill>
                  <a:schemeClr val="bg1"/>
                </a:solidFill>
              </a:rPr>
              <a:t>Weak culture of T&amp;L</a:t>
            </a:r>
            <a:endParaRPr lang="en-US" sz="1400" i="1" dirty="0">
              <a:solidFill>
                <a:schemeClr val="bg1"/>
              </a:solidFill>
            </a:endParaRPr>
          </a:p>
        </p:txBody>
      </p:sp>
      <p:sp>
        <p:nvSpPr>
          <p:cNvPr id="9" name="TextBox 8"/>
          <p:cNvSpPr txBox="1"/>
          <p:nvPr/>
        </p:nvSpPr>
        <p:spPr>
          <a:xfrm rot="19734565">
            <a:off x="3827550" y="4903126"/>
            <a:ext cx="2448272" cy="307777"/>
          </a:xfrm>
          <a:prstGeom prst="rect">
            <a:avLst/>
          </a:prstGeom>
          <a:noFill/>
        </p:spPr>
        <p:txBody>
          <a:bodyPr wrap="square" rtlCol="0">
            <a:spAutoFit/>
          </a:bodyPr>
          <a:lstStyle/>
          <a:p>
            <a:r>
              <a:rPr lang="en-US" sz="1400" i="1" dirty="0" smtClean="0">
                <a:solidFill>
                  <a:schemeClr val="bg1"/>
                </a:solidFill>
              </a:rPr>
              <a:t>Low </a:t>
            </a:r>
            <a:r>
              <a:rPr lang="en-US" sz="1400" i="1" dirty="0" err="1" smtClean="0">
                <a:solidFill>
                  <a:schemeClr val="bg1"/>
                </a:solidFill>
              </a:rPr>
              <a:t>curric</a:t>
            </a:r>
            <a:r>
              <a:rPr lang="en-US" sz="1400" i="1" dirty="0" smtClean="0">
                <a:solidFill>
                  <a:schemeClr val="bg1"/>
                </a:solidFill>
              </a:rPr>
              <a:t> coverage</a:t>
            </a:r>
            <a:endParaRPr lang="en-US" sz="1400" i="1" dirty="0">
              <a:solidFill>
                <a:schemeClr val="bg1"/>
              </a:solidFill>
            </a:endParaRPr>
          </a:p>
        </p:txBody>
      </p:sp>
      <p:sp>
        <p:nvSpPr>
          <p:cNvPr id="10" name="TextBox 9"/>
          <p:cNvSpPr txBox="1"/>
          <p:nvPr/>
        </p:nvSpPr>
        <p:spPr>
          <a:xfrm rot="1532785">
            <a:off x="6966960" y="6174102"/>
            <a:ext cx="2448272" cy="307777"/>
          </a:xfrm>
          <a:prstGeom prst="rect">
            <a:avLst/>
          </a:prstGeom>
          <a:noFill/>
        </p:spPr>
        <p:txBody>
          <a:bodyPr wrap="square" rtlCol="0">
            <a:spAutoFit/>
          </a:bodyPr>
          <a:lstStyle/>
          <a:p>
            <a:r>
              <a:rPr lang="en-US" sz="1400" i="1" dirty="0" smtClean="0">
                <a:solidFill>
                  <a:schemeClr val="bg1"/>
                </a:solidFill>
              </a:rPr>
              <a:t>Low quality teachers</a:t>
            </a:r>
            <a:endParaRPr lang="en-US" sz="1400" i="1" dirty="0">
              <a:solidFill>
                <a:schemeClr val="bg1"/>
              </a:solidFill>
            </a:endParaRPr>
          </a:p>
        </p:txBody>
      </p:sp>
      <p:sp>
        <p:nvSpPr>
          <p:cNvPr id="11" name="TextBox 10"/>
          <p:cNvSpPr txBox="1"/>
          <p:nvPr/>
        </p:nvSpPr>
        <p:spPr>
          <a:xfrm rot="1532785">
            <a:off x="7182983" y="5670046"/>
            <a:ext cx="2448272" cy="307777"/>
          </a:xfrm>
          <a:prstGeom prst="rect">
            <a:avLst/>
          </a:prstGeom>
          <a:noFill/>
        </p:spPr>
        <p:txBody>
          <a:bodyPr wrap="square" rtlCol="0">
            <a:spAutoFit/>
          </a:bodyPr>
          <a:lstStyle/>
          <a:p>
            <a:r>
              <a:rPr lang="en-US" sz="1400" i="1" dirty="0" smtClean="0">
                <a:solidFill>
                  <a:schemeClr val="bg1"/>
                </a:solidFill>
              </a:rPr>
              <a:t>Low time-on-task</a:t>
            </a:r>
            <a:endParaRPr lang="en-US" sz="1400" i="1" dirty="0">
              <a:solidFill>
                <a:schemeClr val="bg1"/>
              </a:solidFill>
            </a:endParaRPr>
          </a:p>
        </p:txBody>
      </p:sp>
      <p:sp>
        <p:nvSpPr>
          <p:cNvPr id="12" name="TextBox 11"/>
          <p:cNvSpPr txBox="1"/>
          <p:nvPr/>
        </p:nvSpPr>
        <p:spPr>
          <a:xfrm>
            <a:off x="5724128" y="1556792"/>
            <a:ext cx="1728192" cy="523220"/>
          </a:xfrm>
          <a:prstGeom prst="rect">
            <a:avLst/>
          </a:prstGeom>
          <a:noFill/>
        </p:spPr>
        <p:txBody>
          <a:bodyPr wrap="square" rtlCol="0">
            <a:spAutoFit/>
          </a:bodyPr>
          <a:lstStyle/>
          <a:p>
            <a:r>
              <a:rPr lang="en-US" sz="2800" b="1" dirty="0" smtClean="0">
                <a:solidFill>
                  <a:schemeClr val="bg1">
                    <a:lumMod val="50000"/>
                  </a:schemeClr>
                </a:solidFill>
                <a:latin typeface="Helvetica"/>
                <a:cs typeface="Helvetica"/>
              </a:rPr>
              <a:t>MATRIC</a:t>
            </a:r>
            <a:endParaRPr lang="en-US" sz="1200" b="1" dirty="0">
              <a:solidFill>
                <a:schemeClr val="bg1">
                  <a:lumMod val="50000"/>
                </a:schemeClr>
              </a:solidFill>
              <a:latin typeface="Helvetica"/>
              <a:cs typeface="Helvetica"/>
            </a:endParaRPr>
          </a:p>
        </p:txBody>
      </p:sp>
      <p:sp>
        <p:nvSpPr>
          <p:cNvPr id="13" name="TextBox 12"/>
          <p:cNvSpPr txBox="1"/>
          <p:nvPr/>
        </p:nvSpPr>
        <p:spPr>
          <a:xfrm>
            <a:off x="5292080" y="3212976"/>
            <a:ext cx="2664296" cy="584776"/>
          </a:xfrm>
          <a:prstGeom prst="rect">
            <a:avLst/>
          </a:prstGeom>
          <a:noFill/>
        </p:spPr>
        <p:txBody>
          <a:bodyPr wrap="square" rtlCol="0">
            <a:spAutoFit/>
          </a:bodyPr>
          <a:lstStyle/>
          <a:p>
            <a:r>
              <a:rPr lang="en-US" sz="3200" b="1" dirty="0" smtClean="0">
                <a:solidFill>
                  <a:srgbClr val="FF0000"/>
                </a:solidFill>
                <a:latin typeface="Helvetica"/>
                <a:cs typeface="Helvetica"/>
              </a:rPr>
              <a:t>Pre-MATRIC</a:t>
            </a:r>
            <a:endParaRPr lang="en-US" sz="1400" b="1" dirty="0">
              <a:solidFill>
                <a:srgbClr val="FF0000"/>
              </a:solidFill>
              <a:latin typeface="Helvetica"/>
              <a:cs typeface="Helvetica"/>
            </a:endParaRPr>
          </a:p>
        </p:txBody>
      </p:sp>
      <p:sp>
        <p:nvSpPr>
          <p:cNvPr id="14" name="TextBox 13"/>
          <p:cNvSpPr txBox="1"/>
          <p:nvPr/>
        </p:nvSpPr>
        <p:spPr>
          <a:xfrm>
            <a:off x="5508104" y="404664"/>
            <a:ext cx="2448272" cy="400110"/>
          </a:xfrm>
          <a:prstGeom prst="rect">
            <a:avLst/>
          </a:prstGeom>
          <a:noFill/>
        </p:spPr>
        <p:txBody>
          <a:bodyPr wrap="square" rtlCol="0">
            <a:spAutoFit/>
          </a:bodyPr>
          <a:lstStyle/>
          <a:p>
            <a:r>
              <a:rPr lang="en-US" sz="2000" b="1" i="1" dirty="0" smtClean="0"/>
              <a:t>Matric pass rate</a:t>
            </a:r>
            <a:endParaRPr lang="en-US" sz="2000" b="1" i="1" dirty="0"/>
          </a:p>
        </p:txBody>
      </p:sp>
      <p:sp>
        <p:nvSpPr>
          <p:cNvPr id="15" name="TextBox 14"/>
          <p:cNvSpPr txBox="1"/>
          <p:nvPr/>
        </p:nvSpPr>
        <p:spPr>
          <a:xfrm rot="1532785">
            <a:off x="3877251" y="988022"/>
            <a:ext cx="2448272" cy="338554"/>
          </a:xfrm>
          <a:prstGeom prst="rect">
            <a:avLst/>
          </a:prstGeom>
          <a:noFill/>
        </p:spPr>
        <p:txBody>
          <a:bodyPr wrap="square" rtlCol="0">
            <a:spAutoFit/>
          </a:bodyPr>
          <a:lstStyle/>
          <a:p>
            <a:r>
              <a:rPr lang="en-US" sz="1600" b="1" i="1" dirty="0" smtClean="0"/>
              <a:t>No. endorsements</a:t>
            </a:r>
            <a:endParaRPr lang="en-US" sz="1600" b="1" i="1" dirty="0"/>
          </a:p>
        </p:txBody>
      </p:sp>
      <p:sp>
        <p:nvSpPr>
          <p:cNvPr id="16" name="TextBox 15"/>
          <p:cNvSpPr txBox="1"/>
          <p:nvPr/>
        </p:nvSpPr>
        <p:spPr>
          <a:xfrm rot="19747222">
            <a:off x="7221659" y="504883"/>
            <a:ext cx="2448272" cy="338554"/>
          </a:xfrm>
          <a:prstGeom prst="rect">
            <a:avLst/>
          </a:prstGeom>
          <a:noFill/>
        </p:spPr>
        <p:txBody>
          <a:bodyPr wrap="square" rtlCol="0">
            <a:spAutoFit/>
          </a:bodyPr>
          <a:lstStyle/>
          <a:p>
            <a:r>
              <a:rPr lang="en-US" sz="1600" b="1" i="1" dirty="0" smtClean="0"/>
              <a:t>Subject choice</a:t>
            </a:r>
            <a:endParaRPr lang="en-US" sz="1600" b="1" i="1" dirty="0"/>
          </a:p>
        </p:txBody>
      </p:sp>
      <p:sp>
        <p:nvSpPr>
          <p:cNvPr id="18" name="TextBox 17"/>
          <p:cNvSpPr txBox="1"/>
          <p:nvPr/>
        </p:nvSpPr>
        <p:spPr>
          <a:xfrm rot="19747222">
            <a:off x="7725715" y="864923"/>
            <a:ext cx="2448272" cy="338554"/>
          </a:xfrm>
          <a:prstGeom prst="rect">
            <a:avLst/>
          </a:prstGeom>
          <a:noFill/>
        </p:spPr>
        <p:txBody>
          <a:bodyPr wrap="square" rtlCol="0">
            <a:spAutoFit/>
          </a:bodyPr>
          <a:lstStyle/>
          <a:p>
            <a:r>
              <a:rPr lang="en-US" sz="1600" b="1" i="1" dirty="0" smtClean="0"/>
              <a:t>Throughput</a:t>
            </a:r>
            <a:endParaRPr lang="en-US" sz="1600" b="1" i="1" dirty="0"/>
          </a:p>
        </p:txBody>
      </p:sp>
      <p:sp>
        <p:nvSpPr>
          <p:cNvPr id="19" name="TextBox 18"/>
          <p:cNvSpPr txBox="1"/>
          <p:nvPr/>
        </p:nvSpPr>
        <p:spPr>
          <a:xfrm rot="1532785">
            <a:off x="7471015" y="5310006"/>
            <a:ext cx="2448272" cy="307777"/>
          </a:xfrm>
          <a:prstGeom prst="rect">
            <a:avLst/>
          </a:prstGeom>
          <a:noFill/>
        </p:spPr>
        <p:txBody>
          <a:bodyPr wrap="square" rtlCol="0">
            <a:spAutoFit/>
          </a:bodyPr>
          <a:lstStyle/>
          <a:p>
            <a:r>
              <a:rPr lang="en-US" sz="1400" i="1" dirty="0" smtClean="0">
                <a:solidFill>
                  <a:schemeClr val="bg1"/>
                </a:solidFill>
              </a:rPr>
              <a:t>Low accountability</a:t>
            </a:r>
            <a:endParaRPr lang="en-US" sz="1400" i="1" dirty="0">
              <a:solidFill>
                <a:schemeClr val="bg1"/>
              </a:solidFill>
            </a:endParaRPr>
          </a:p>
        </p:txBody>
      </p:sp>
      <p:sp>
        <p:nvSpPr>
          <p:cNvPr id="20" name="TextBox 19"/>
          <p:cNvSpPr txBox="1"/>
          <p:nvPr/>
        </p:nvSpPr>
        <p:spPr>
          <a:xfrm rot="4043289">
            <a:off x="7445384" y="4661397"/>
            <a:ext cx="2448272" cy="369332"/>
          </a:xfrm>
          <a:prstGeom prst="rect">
            <a:avLst/>
          </a:prstGeom>
          <a:noFill/>
        </p:spPr>
        <p:txBody>
          <a:bodyPr wrap="square" rtlCol="0">
            <a:spAutoFit/>
          </a:bodyPr>
          <a:lstStyle/>
          <a:p>
            <a:r>
              <a:rPr lang="en-US" i="1" dirty="0" smtClean="0">
                <a:solidFill>
                  <a:schemeClr val="bg1"/>
                </a:solidFill>
              </a:rPr>
              <a:t>50% dropout</a:t>
            </a:r>
            <a:endParaRPr lang="en-US" i="1" dirty="0">
              <a:solidFill>
                <a:schemeClr val="bg1"/>
              </a:solidFill>
            </a:endParaRPr>
          </a:p>
        </p:txBody>
      </p:sp>
      <p:sp>
        <p:nvSpPr>
          <p:cNvPr id="21" name="TextBox 20"/>
          <p:cNvSpPr txBox="1"/>
          <p:nvPr/>
        </p:nvSpPr>
        <p:spPr>
          <a:xfrm>
            <a:off x="5508104" y="6381328"/>
            <a:ext cx="2448272" cy="369332"/>
          </a:xfrm>
          <a:prstGeom prst="rect">
            <a:avLst/>
          </a:prstGeom>
          <a:noFill/>
        </p:spPr>
        <p:txBody>
          <a:bodyPr wrap="square" rtlCol="0">
            <a:spAutoFit/>
          </a:bodyPr>
          <a:lstStyle/>
          <a:p>
            <a:r>
              <a:rPr lang="en-US" i="1" dirty="0" smtClean="0">
                <a:solidFill>
                  <a:schemeClr val="bg1"/>
                </a:solidFill>
              </a:rPr>
              <a:t>HUGE learning deficits…</a:t>
            </a:r>
            <a:endParaRPr lang="en-US" i="1" dirty="0">
              <a:solidFill>
                <a:schemeClr val="bg1"/>
              </a:solidFill>
            </a:endParaRPr>
          </a:p>
        </p:txBody>
      </p:sp>
      <p:sp>
        <p:nvSpPr>
          <p:cNvPr id="23" name="TextBox 22"/>
          <p:cNvSpPr txBox="1"/>
          <p:nvPr/>
        </p:nvSpPr>
        <p:spPr>
          <a:xfrm rot="1532785">
            <a:off x="3877251" y="1636094"/>
            <a:ext cx="2448272" cy="338554"/>
          </a:xfrm>
          <a:prstGeom prst="rect">
            <a:avLst/>
          </a:prstGeom>
          <a:noFill/>
        </p:spPr>
        <p:txBody>
          <a:bodyPr wrap="square" rtlCol="0">
            <a:spAutoFit/>
          </a:bodyPr>
          <a:lstStyle/>
          <a:p>
            <a:r>
              <a:rPr lang="en-US" sz="1600" b="1" i="1" dirty="0" smtClean="0"/>
              <a:t>Quality?</a:t>
            </a:r>
            <a:endParaRPr lang="en-US" sz="1600" b="1" i="1" dirty="0"/>
          </a:p>
        </p:txBody>
      </p:sp>
      <p:sp>
        <p:nvSpPr>
          <p:cNvPr id="24" name="Rectangle 23"/>
          <p:cNvSpPr/>
          <p:nvPr/>
        </p:nvSpPr>
        <p:spPr>
          <a:xfrm>
            <a:off x="-756592" y="2471523"/>
            <a:ext cx="10153128" cy="4365104"/>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n>
                <a:solidFill>
                  <a:srgbClr val="FFFFFF"/>
                </a:solidFill>
              </a:ln>
            </a:endParaRPr>
          </a:p>
        </p:txBody>
      </p:sp>
      <p:sp>
        <p:nvSpPr>
          <p:cNvPr id="2" name="Title 1"/>
          <p:cNvSpPr>
            <a:spLocks noGrp="1"/>
          </p:cNvSpPr>
          <p:nvPr>
            <p:ph type="title"/>
          </p:nvPr>
        </p:nvSpPr>
        <p:spPr>
          <a:xfrm>
            <a:off x="0" y="2276872"/>
            <a:ext cx="3477143" cy="2520280"/>
          </a:xfrm>
        </p:spPr>
        <p:txBody>
          <a:bodyPr>
            <a:noAutofit/>
          </a:bodyPr>
          <a:lstStyle/>
          <a:p>
            <a:r>
              <a:rPr lang="en-US" sz="2800" dirty="0" smtClean="0"/>
              <a:t>What are the root causes of low and unequal achievement? </a:t>
            </a:r>
            <a:endParaRPr lang="en-US" sz="2800" dirty="0"/>
          </a:p>
        </p:txBody>
      </p:sp>
      <p:grpSp>
        <p:nvGrpSpPr>
          <p:cNvPr id="27" name="Group 26"/>
          <p:cNvGrpSpPr/>
          <p:nvPr/>
        </p:nvGrpSpPr>
        <p:grpSpPr>
          <a:xfrm>
            <a:off x="-16402" y="4978105"/>
            <a:ext cx="3707904" cy="1853952"/>
            <a:chOff x="-16402" y="4978105"/>
            <a:chExt cx="3707904" cy="1853952"/>
          </a:xfrm>
        </p:grpSpPr>
        <p:pic>
          <p:nvPicPr>
            <p:cNvPr id="25" name="Picture 24"/>
            <p:cNvPicPr>
              <a:picLocks noChangeAspect="1"/>
            </p:cNvPicPr>
            <p:nvPr/>
          </p:nvPicPr>
          <p:blipFill>
            <a:blip r:embed="rId4"/>
            <a:stretch>
              <a:fillRect/>
            </a:stretch>
          </p:blipFill>
          <p:spPr>
            <a:xfrm>
              <a:off x="-16402" y="4978105"/>
              <a:ext cx="3707904" cy="1853952"/>
            </a:xfrm>
            <a:prstGeom prst="rect">
              <a:avLst/>
            </a:prstGeom>
          </p:spPr>
        </p:pic>
        <p:sp>
          <p:nvSpPr>
            <p:cNvPr id="26" name="TextBox 25"/>
            <p:cNvSpPr txBox="1"/>
            <p:nvPr/>
          </p:nvSpPr>
          <p:spPr>
            <a:xfrm rot="21203392">
              <a:off x="842236" y="5660960"/>
              <a:ext cx="2520280" cy="400110"/>
            </a:xfrm>
            <a:prstGeom prst="rect">
              <a:avLst/>
            </a:prstGeom>
            <a:noFill/>
          </p:spPr>
          <p:txBody>
            <a:bodyPr wrap="square" rtlCol="0">
              <a:spAutoFit/>
            </a:bodyPr>
            <a:lstStyle/>
            <a:p>
              <a:r>
                <a:rPr lang="en-US" sz="2000" b="1" dirty="0" smtClean="0">
                  <a:solidFill>
                    <a:schemeClr val="bg1"/>
                  </a:solidFill>
                </a:rPr>
                <a:t>Vested interests</a:t>
              </a:r>
              <a:endParaRPr lang="en-US" sz="2000" b="1" dirty="0">
                <a:solidFill>
                  <a:schemeClr val="bg1"/>
                </a:solidFill>
              </a:endParaRPr>
            </a:p>
          </p:txBody>
        </p:sp>
      </p:grpSp>
      <p:sp>
        <p:nvSpPr>
          <p:cNvPr id="28" name="TextBox 27"/>
          <p:cNvSpPr txBox="1"/>
          <p:nvPr/>
        </p:nvSpPr>
        <p:spPr>
          <a:xfrm>
            <a:off x="0" y="1340768"/>
            <a:ext cx="4680520" cy="523220"/>
          </a:xfrm>
          <a:prstGeom prst="rect">
            <a:avLst/>
          </a:prstGeom>
          <a:noFill/>
        </p:spPr>
        <p:txBody>
          <a:bodyPr wrap="square" rtlCol="0">
            <a:spAutoFit/>
          </a:bodyPr>
          <a:lstStyle/>
          <a:p>
            <a:r>
              <a:rPr lang="en-US" sz="2800" dirty="0" smtClean="0"/>
              <a:t>Media sees only this</a:t>
            </a:r>
            <a:r>
              <a:rPr lang="en-US" sz="2800" dirty="0" smtClean="0">
                <a:sym typeface="Wingdings"/>
              </a:rPr>
              <a:t></a:t>
            </a:r>
            <a:endParaRPr lang="en-US" sz="2800" dirty="0"/>
          </a:p>
        </p:txBody>
      </p:sp>
    </p:spTree>
    <p:extLst>
      <p:ext uri="{BB962C8B-B14F-4D97-AF65-F5344CB8AC3E}">
        <p14:creationId xmlns:p14="http://schemas.microsoft.com/office/powerpoint/2010/main" val="2860858937"/>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3"/>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9" presetClass="exit" presetSubtype="0" fill="hold" grpId="0" nodeType="clickEffect">
                                  <p:stCondLst>
                                    <p:cond delay="0"/>
                                  </p:stCondLst>
                                  <p:childTnLst>
                                    <p:animEffect transition="out" filter="dissolve">
                                      <p:cBhvr>
                                        <p:cTn id="26" dur="500"/>
                                        <p:tgtEl>
                                          <p:spTgt spid="24"/>
                                        </p:tgtEl>
                                      </p:cBhvr>
                                    </p:animEffect>
                                    <p:set>
                                      <p:cBhvr>
                                        <p:cTn id="27" dur="1" fill="hold">
                                          <p:stCondLst>
                                            <p:cond delay="499"/>
                                          </p:stCondLst>
                                        </p:cTn>
                                        <p:tgtEl>
                                          <p:spTgt spid="24"/>
                                        </p:tgtEl>
                                        <p:attrNameLst>
                                          <p:attrName>style.visibility</p:attrName>
                                        </p:attrNameLst>
                                      </p:cBhvr>
                                      <p:to>
                                        <p:strVal val="hidden"/>
                                      </p:to>
                                    </p:se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grpId="0" nodeType="clickEffect">
                                  <p:stCondLst>
                                    <p:cond delay="0"/>
                                  </p:stCondLst>
                                  <p:childTnLst>
                                    <p:set>
                                      <p:cBhvr>
                                        <p:cTn id="31" dur="1" fill="hold">
                                          <p:stCondLst>
                                            <p:cond delay="0"/>
                                          </p:stCondLst>
                                        </p:cTn>
                                        <p:tgtEl>
                                          <p:spTgt spid="13"/>
                                        </p:tgtEl>
                                        <p:attrNameLst>
                                          <p:attrName>style.visibility</p:attrName>
                                        </p:attrNameLst>
                                      </p:cBhvr>
                                      <p:to>
                                        <p:strVal val="visible"/>
                                      </p:to>
                                    </p:set>
                                  </p:childTnLst>
                                </p:cTn>
                              </p:par>
                            </p:childTnLst>
                          </p:cTn>
                        </p:par>
                      </p:childTnLst>
                    </p:cTn>
                  </p:par>
                  <p:par>
                    <p:cTn id="32" fill="hold">
                      <p:stCondLst>
                        <p:cond delay="indefinite"/>
                      </p:stCondLst>
                      <p:childTnLst>
                        <p:par>
                          <p:cTn id="33" fill="hold">
                            <p:stCondLst>
                              <p:cond delay="0"/>
                            </p:stCondLst>
                            <p:childTnLst>
                              <p:par>
                                <p:cTn id="34" presetID="1" presetClass="entr" presetSubtype="0" fill="hold" grpId="0" nodeType="clickEffect">
                                  <p:stCondLst>
                                    <p:cond delay="0"/>
                                  </p:stCondLst>
                                  <p:childTnLst>
                                    <p:set>
                                      <p:cBhvr>
                                        <p:cTn id="35" dur="1" fill="hold">
                                          <p:stCondLst>
                                            <p:cond delay="0"/>
                                          </p:stCondLst>
                                        </p:cTn>
                                        <p:tgtEl>
                                          <p:spTgt spid="28"/>
                                        </p:tgtEl>
                                        <p:attrNameLst>
                                          <p:attrName>style.visibility</p:attrName>
                                        </p:attrNameLst>
                                      </p:cBhvr>
                                      <p:to>
                                        <p:strVal val="visible"/>
                                      </p:to>
                                    </p:set>
                                  </p:childTnLst>
                                </p:cTn>
                              </p:par>
                            </p:childTnLst>
                          </p:cTn>
                        </p:par>
                      </p:childTnLst>
                    </p:cTn>
                  </p:par>
                  <p:par>
                    <p:cTn id="36" fill="hold">
                      <p:stCondLst>
                        <p:cond delay="indefinite"/>
                      </p:stCondLst>
                      <p:childTnLst>
                        <p:par>
                          <p:cTn id="37" fill="hold">
                            <p:stCondLst>
                              <p:cond delay="0"/>
                            </p:stCondLst>
                            <p:childTnLst>
                              <p:par>
                                <p:cTn id="38" presetID="1" presetClass="entr" presetSubtype="0" fill="hold" grpId="0" nodeType="clickEffect">
                                  <p:stCondLst>
                                    <p:cond delay="0"/>
                                  </p:stCondLst>
                                  <p:childTnLst>
                                    <p:set>
                                      <p:cBhvr>
                                        <p:cTn id="39" dur="1" fill="hold">
                                          <p:stCondLst>
                                            <p:cond delay="0"/>
                                          </p:stCondLst>
                                        </p:cTn>
                                        <p:tgtEl>
                                          <p:spTgt spid="9"/>
                                        </p:tgtEl>
                                        <p:attrNameLst>
                                          <p:attrName>style.visibility</p:attrName>
                                        </p:attrNameLst>
                                      </p:cBhvr>
                                      <p:to>
                                        <p:strVal val="visible"/>
                                      </p:to>
                                    </p:set>
                                  </p:childTnLst>
                                </p:cTn>
                              </p:par>
                            </p:childTnLst>
                          </p:cTn>
                        </p:par>
                      </p:childTnLst>
                    </p:cTn>
                  </p:par>
                  <p:par>
                    <p:cTn id="40" fill="hold">
                      <p:stCondLst>
                        <p:cond delay="indefinite"/>
                      </p:stCondLst>
                      <p:childTnLst>
                        <p:par>
                          <p:cTn id="41" fill="hold">
                            <p:stCondLst>
                              <p:cond delay="0"/>
                            </p:stCondLst>
                            <p:childTnLst>
                              <p:par>
                                <p:cTn id="42" presetID="1" presetClass="entr" presetSubtype="0" fill="hold" grpId="0" nodeType="clickEffect">
                                  <p:stCondLst>
                                    <p:cond delay="0"/>
                                  </p:stCondLst>
                                  <p:childTnLst>
                                    <p:set>
                                      <p:cBhvr>
                                        <p:cTn id="43" dur="1" fill="hold">
                                          <p:stCondLst>
                                            <p:cond delay="0"/>
                                          </p:stCondLst>
                                        </p:cTn>
                                        <p:tgtEl>
                                          <p:spTgt spid="8"/>
                                        </p:tgtEl>
                                        <p:attrNameLst>
                                          <p:attrName>style.visibility</p:attrName>
                                        </p:attrNameLst>
                                      </p:cBhvr>
                                      <p:to>
                                        <p:strVal val="visible"/>
                                      </p:to>
                                    </p:set>
                                  </p:childTnLst>
                                </p:cTn>
                              </p:par>
                            </p:childTnLst>
                          </p:cTn>
                        </p:par>
                      </p:childTnLst>
                    </p:cTn>
                  </p:par>
                  <p:par>
                    <p:cTn id="44" fill="hold">
                      <p:stCondLst>
                        <p:cond delay="indefinite"/>
                      </p:stCondLst>
                      <p:childTnLst>
                        <p:par>
                          <p:cTn id="45" fill="hold">
                            <p:stCondLst>
                              <p:cond delay="0"/>
                            </p:stCondLst>
                            <p:childTnLst>
                              <p:par>
                                <p:cTn id="46" presetID="1" presetClass="entr" presetSubtype="0" fill="hold" grpId="0" nodeType="clickEffect">
                                  <p:stCondLst>
                                    <p:cond delay="0"/>
                                  </p:stCondLst>
                                  <p:childTnLst>
                                    <p:set>
                                      <p:cBhvr>
                                        <p:cTn id="47" dur="1" fill="hold">
                                          <p:stCondLst>
                                            <p:cond delay="0"/>
                                          </p:stCondLst>
                                        </p:cTn>
                                        <p:tgtEl>
                                          <p:spTgt spid="7"/>
                                        </p:tgtEl>
                                        <p:attrNameLst>
                                          <p:attrName>style.visibility</p:attrName>
                                        </p:attrNameLst>
                                      </p:cBhvr>
                                      <p:to>
                                        <p:strVal val="visible"/>
                                      </p:to>
                                    </p:set>
                                  </p:childTnLst>
                                </p:cTn>
                              </p:par>
                            </p:childTnLst>
                          </p:cTn>
                        </p:par>
                      </p:childTnLst>
                    </p:cTn>
                  </p:par>
                  <p:par>
                    <p:cTn id="48" fill="hold">
                      <p:stCondLst>
                        <p:cond delay="indefinite"/>
                      </p:stCondLst>
                      <p:childTnLst>
                        <p:par>
                          <p:cTn id="49" fill="hold">
                            <p:stCondLst>
                              <p:cond delay="0"/>
                            </p:stCondLst>
                            <p:childTnLst>
                              <p:par>
                                <p:cTn id="50" presetID="1" presetClass="entr" presetSubtype="0" fill="hold" grpId="0" nodeType="clickEffect">
                                  <p:stCondLst>
                                    <p:cond delay="0"/>
                                  </p:stCondLst>
                                  <p:childTnLst>
                                    <p:set>
                                      <p:cBhvr>
                                        <p:cTn id="51" dur="1" fill="hold">
                                          <p:stCondLst>
                                            <p:cond delay="0"/>
                                          </p:stCondLst>
                                        </p:cTn>
                                        <p:tgtEl>
                                          <p:spTgt spid="10"/>
                                        </p:tgtEl>
                                        <p:attrNameLst>
                                          <p:attrName>style.visibility</p:attrName>
                                        </p:attrNameLst>
                                      </p:cBhvr>
                                      <p:to>
                                        <p:strVal val="visible"/>
                                      </p:to>
                                    </p:set>
                                  </p:childTnLst>
                                </p:cTn>
                              </p:par>
                            </p:childTnLst>
                          </p:cTn>
                        </p:par>
                      </p:childTnLst>
                    </p:cTn>
                  </p:par>
                  <p:par>
                    <p:cTn id="52" fill="hold">
                      <p:stCondLst>
                        <p:cond delay="indefinite"/>
                      </p:stCondLst>
                      <p:childTnLst>
                        <p:par>
                          <p:cTn id="53" fill="hold">
                            <p:stCondLst>
                              <p:cond delay="0"/>
                            </p:stCondLst>
                            <p:childTnLst>
                              <p:par>
                                <p:cTn id="54" presetID="1" presetClass="entr" presetSubtype="0" fill="hold" grpId="0" nodeType="clickEffect">
                                  <p:stCondLst>
                                    <p:cond delay="0"/>
                                  </p:stCondLst>
                                  <p:childTnLst>
                                    <p:set>
                                      <p:cBhvr>
                                        <p:cTn id="55" dur="1" fill="hold">
                                          <p:stCondLst>
                                            <p:cond delay="0"/>
                                          </p:stCondLst>
                                        </p:cTn>
                                        <p:tgtEl>
                                          <p:spTgt spid="11"/>
                                        </p:tgtEl>
                                        <p:attrNameLst>
                                          <p:attrName>style.visibility</p:attrName>
                                        </p:attrNameLst>
                                      </p:cBhvr>
                                      <p:to>
                                        <p:strVal val="visible"/>
                                      </p:to>
                                    </p:set>
                                  </p:childTnLst>
                                </p:cTn>
                              </p:par>
                            </p:childTnLst>
                          </p:cTn>
                        </p:par>
                      </p:childTnLst>
                    </p:cTn>
                  </p:par>
                  <p:par>
                    <p:cTn id="56" fill="hold">
                      <p:stCondLst>
                        <p:cond delay="indefinite"/>
                      </p:stCondLst>
                      <p:childTnLst>
                        <p:par>
                          <p:cTn id="57" fill="hold">
                            <p:stCondLst>
                              <p:cond delay="0"/>
                            </p:stCondLst>
                            <p:childTnLst>
                              <p:par>
                                <p:cTn id="58" presetID="1" presetClass="entr" presetSubtype="0" fill="hold" grpId="0" nodeType="clickEffect">
                                  <p:stCondLst>
                                    <p:cond delay="0"/>
                                  </p:stCondLst>
                                  <p:childTnLst>
                                    <p:set>
                                      <p:cBhvr>
                                        <p:cTn id="59" dur="1" fill="hold">
                                          <p:stCondLst>
                                            <p:cond delay="0"/>
                                          </p:stCondLst>
                                        </p:cTn>
                                        <p:tgtEl>
                                          <p:spTgt spid="19"/>
                                        </p:tgtEl>
                                        <p:attrNameLst>
                                          <p:attrName>style.visibility</p:attrName>
                                        </p:attrNameLst>
                                      </p:cBhvr>
                                      <p:to>
                                        <p:strVal val="visible"/>
                                      </p:to>
                                    </p:set>
                                  </p:childTnLst>
                                </p:cTn>
                              </p:par>
                            </p:childTnLst>
                          </p:cTn>
                        </p:par>
                      </p:childTnLst>
                    </p:cTn>
                  </p:par>
                  <p:par>
                    <p:cTn id="60" fill="hold">
                      <p:stCondLst>
                        <p:cond delay="indefinite"/>
                      </p:stCondLst>
                      <p:childTnLst>
                        <p:par>
                          <p:cTn id="61" fill="hold">
                            <p:stCondLst>
                              <p:cond delay="0"/>
                            </p:stCondLst>
                            <p:childTnLst>
                              <p:par>
                                <p:cTn id="62" presetID="1" presetClass="entr" presetSubtype="0" fill="hold" grpId="0" nodeType="clickEffect">
                                  <p:stCondLst>
                                    <p:cond delay="0"/>
                                  </p:stCondLst>
                                  <p:childTnLst>
                                    <p:set>
                                      <p:cBhvr>
                                        <p:cTn id="63" dur="1" fill="hold">
                                          <p:stCondLst>
                                            <p:cond delay="0"/>
                                          </p:stCondLst>
                                        </p:cTn>
                                        <p:tgtEl>
                                          <p:spTgt spid="20"/>
                                        </p:tgtEl>
                                        <p:attrNameLst>
                                          <p:attrName>style.visibility</p:attrName>
                                        </p:attrNameLst>
                                      </p:cBhvr>
                                      <p:to>
                                        <p:strVal val="visible"/>
                                      </p:to>
                                    </p:set>
                                  </p:childTnLst>
                                </p:cTn>
                              </p:par>
                            </p:childTnLst>
                          </p:cTn>
                        </p:par>
                      </p:childTnLst>
                    </p:cTn>
                  </p:par>
                  <p:par>
                    <p:cTn id="64" fill="hold">
                      <p:stCondLst>
                        <p:cond delay="indefinite"/>
                      </p:stCondLst>
                      <p:childTnLst>
                        <p:par>
                          <p:cTn id="65" fill="hold">
                            <p:stCondLst>
                              <p:cond delay="0"/>
                            </p:stCondLst>
                            <p:childTnLst>
                              <p:par>
                                <p:cTn id="66" presetID="12" presetClass="entr" presetSubtype="4" fill="hold" nodeType="clickEffect">
                                  <p:stCondLst>
                                    <p:cond delay="0"/>
                                  </p:stCondLst>
                                  <p:childTnLst>
                                    <p:set>
                                      <p:cBhvr>
                                        <p:cTn id="67" dur="1" fill="hold">
                                          <p:stCondLst>
                                            <p:cond delay="0"/>
                                          </p:stCondLst>
                                        </p:cTn>
                                        <p:tgtEl>
                                          <p:spTgt spid="27"/>
                                        </p:tgtEl>
                                        <p:attrNameLst>
                                          <p:attrName>style.visibility</p:attrName>
                                        </p:attrNameLst>
                                      </p:cBhvr>
                                      <p:to>
                                        <p:strVal val="visible"/>
                                      </p:to>
                                    </p:set>
                                    <p:anim calcmode="lin" valueType="num">
                                      <p:cBhvr additive="base">
                                        <p:cTn id="68" dur="500"/>
                                        <p:tgtEl>
                                          <p:spTgt spid="27"/>
                                        </p:tgtEl>
                                        <p:attrNameLst>
                                          <p:attrName>ppt_y</p:attrName>
                                        </p:attrNameLst>
                                      </p:cBhvr>
                                      <p:tavLst>
                                        <p:tav tm="0">
                                          <p:val>
                                            <p:strVal val="#ppt_y+#ppt_h*1.125000"/>
                                          </p:val>
                                        </p:tav>
                                        <p:tav tm="100000">
                                          <p:val>
                                            <p:strVal val="#ppt_y"/>
                                          </p:val>
                                        </p:tav>
                                      </p:tavLst>
                                    </p:anim>
                                    <p:animEffect transition="in" filter="wipe(up)">
                                      <p:cBhvr>
                                        <p:cTn id="69" dur="500"/>
                                        <p:tgtEl>
                                          <p:spTgt spid="27"/>
                                        </p:tgtEl>
                                      </p:cBhvr>
                                    </p:animEffect>
                                  </p:childTnLst>
                                </p:cTn>
                              </p:par>
                            </p:childTnLst>
                          </p:cTn>
                        </p:par>
                      </p:childTnLst>
                    </p:cTn>
                  </p:par>
                  <p:par>
                    <p:cTn id="70" fill="hold">
                      <p:stCondLst>
                        <p:cond delay="indefinite"/>
                      </p:stCondLst>
                      <p:childTnLst>
                        <p:par>
                          <p:cTn id="71" fill="hold">
                            <p:stCondLst>
                              <p:cond delay="0"/>
                            </p:stCondLst>
                            <p:childTnLst>
                              <p:par>
                                <p:cTn id="72" presetID="1" presetClass="entr" presetSubtype="0" fill="hold" grpId="0" nodeType="clickEffect">
                                  <p:stCondLst>
                                    <p:cond delay="0"/>
                                  </p:stCondLst>
                                  <p:childTnLst>
                                    <p:set>
                                      <p:cBhvr>
                                        <p:cTn id="73"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P spid="10" grpId="0"/>
      <p:bldP spid="11" grpId="0"/>
      <p:bldP spid="13" grpId="0"/>
      <p:bldP spid="14" grpId="0"/>
      <p:bldP spid="15" grpId="0"/>
      <p:bldP spid="16" grpId="0"/>
      <p:bldP spid="18" grpId="0"/>
      <p:bldP spid="19" grpId="0"/>
      <p:bldP spid="20" grpId="0"/>
      <p:bldP spid="21" grpId="0"/>
      <p:bldP spid="23" grpId="0"/>
      <p:bldP spid="24" grpId="0" animBg="1"/>
      <p:bldP spid="28"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1916832"/>
            <a:ext cx="8229600" cy="2290266"/>
          </a:xfrm>
        </p:spPr>
        <p:txBody>
          <a:bodyPr/>
          <a:lstStyle/>
          <a:p>
            <a:r>
              <a:rPr lang="en-ZA" dirty="0" smtClean="0"/>
              <a:t>2 education systems not 1</a:t>
            </a:r>
            <a:endParaRPr lang="en-ZA"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45</a:t>
            </a:fld>
            <a:endParaRPr lang="en-ZA"/>
          </a:p>
        </p:txBody>
      </p:sp>
    </p:spTree>
    <p:extLst>
      <p:ext uri="{BB962C8B-B14F-4D97-AF65-F5344CB8AC3E}">
        <p14:creationId xmlns:p14="http://schemas.microsoft.com/office/powerpoint/2010/main" val="284979291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p:cNvGraphicFramePr>
            <a:graphicFrameLocks noGrp="1"/>
          </p:cNvGraphicFramePr>
          <p:nvPr>
            <p:ph idx="1"/>
            <p:extLst>
              <p:ext uri="{D42A27DB-BD31-4B8C-83A1-F6EECF244321}">
                <p14:modId xmlns:p14="http://schemas.microsoft.com/office/powerpoint/2010/main" val="3027339069"/>
              </p:ext>
            </p:extLst>
          </p:nvPr>
        </p:nvGraphicFramePr>
        <p:xfrm>
          <a:off x="467544" y="1556792"/>
          <a:ext cx="8208912" cy="5097367"/>
        </p:xfrm>
        <a:graphic>
          <a:graphicData uri="http://schemas.openxmlformats.org/drawingml/2006/table">
            <a:tbl>
              <a:tblPr firstRow="1" bandRow="1">
                <a:tableStyleId>{5C22544A-7EE6-4342-B048-85BDC9FD1C3A}</a:tableStyleId>
              </a:tblPr>
              <a:tblGrid>
                <a:gridCol w="4104456"/>
                <a:gridCol w="4104456"/>
              </a:tblGrid>
              <a:tr h="507631">
                <a:tc>
                  <a:txBody>
                    <a:bodyPr/>
                    <a:lstStyle/>
                    <a:p>
                      <a:pPr algn="ctr"/>
                      <a:r>
                        <a:rPr lang="en-ZA" sz="2000" dirty="0" smtClean="0"/>
                        <a:t>Dysfunctional Schools </a:t>
                      </a:r>
                      <a:r>
                        <a:rPr lang="en-ZA" sz="1600" dirty="0" smtClean="0"/>
                        <a:t>(</a:t>
                      </a:r>
                      <a:r>
                        <a:rPr lang="en-ZA" sz="1600" smtClean="0"/>
                        <a:t>75% of schools)</a:t>
                      </a:r>
                      <a:endParaRPr lang="en-ZA" sz="2000" dirty="0"/>
                    </a:p>
                  </a:txBody>
                  <a:tcPr/>
                </a:tc>
                <a:tc>
                  <a:txBody>
                    <a:bodyPr/>
                    <a:lstStyle/>
                    <a:p>
                      <a:pPr algn="ctr"/>
                      <a:r>
                        <a:rPr lang="en-ZA" sz="2000" dirty="0" smtClean="0"/>
                        <a:t>Functional </a:t>
                      </a:r>
                      <a:r>
                        <a:rPr lang="en-ZA" sz="2000" smtClean="0"/>
                        <a:t>Schools </a:t>
                      </a:r>
                      <a:r>
                        <a:rPr lang="en-ZA" sz="1600" smtClean="0"/>
                        <a:t>(25% of schools)</a:t>
                      </a:r>
                      <a:endParaRPr lang="en-ZA" sz="1600" dirty="0"/>
                    </a:p>
                  </a:txBody>
                  <a:tcPr/>
                </a:tc>
              </a:tr>
              <a:tr h="507631">
                <a:tc>
                  <a:txBody>
                    <a:bodyPr/>
                    <a:lstStyle/>
                    <a:p>
                      <a:pPr algn="ctr"/>
                      <a:r>
                        <a:rPr lang="en-ZA" sz="1400" dirty="0" smtClean="0"/>
                        <a:t>Weak accountability</a:t>
                      </a:r>
                      <a:endParaRPr lang="en-ZA" sz="1400" dirty="0"/>
                    </a:p>
                  </a:txBody>
                  <a:tcPr anchor="ctr">
                    <a:solidFill>
                      <a:srgbClr val="92D050"/>
                    </a:solidFill>
                  </a:tcPr>
                </a:tc>
                <a:tc>
                  <a:txBody>
                    <a:bodyPr/>
                    <a:lstStyle/>
                    <a:p>
                      <a:pPr algn="ctr"/>
                      <a:r>
                        <a:rPr lang="en-ZA" sz="1400" dirty="0" smtClean="0"/>
                        <a:t>Strong </a:t>
                      </a:r>
                      <a:r>
                        <a:rPr lang="en-ZA" sz="1400" baseline="0" dirty="0" smtClean="0"/>
                        <a:t>accountability</a:t>
                      </a:r>
                      <a:endParaRPr lang="en-ZA" sz="1400" dirty="0"/>
                    </a:p>
                  </a:txBody>
                  <a:tcPr anchor="ctr">
                    <a:solidFill>
                      <a:srgbClr val="92D050"/>
                    </a:solidFill>
                  </a:tcPr>
                </a:tc>
              </a:tr>
              <a:tr h="507631">
                <a:tc>
                  <a:txBody>
                    <a:bodyPr/>
                    <a:lstStyle/>
                    <a:p>
                      <a:pPr algn="ctr"/>
                      <a:r>
                        <a:rPr lang="en-ZA" sz="1400" dirty="0" smtClean="0"/>
                        <a:t>Incompetent school management</a:t>
                      </a:r>
                      <a:endParaRPr lang="en-ZA" sz="1400" dirty="0"/>
                    </a:p>
                  </a:txBody>
                  <a:tcPr anchor="ctr">
                    <a:solidFill>
                      <a:srgbClr val="92D050"/>
                    </a:solidFill>
                  </a:tcPr>
                </a:tc>
                <a:tc>
                  <a:txBody>
                    <a:bodyPr/>
                    <a:lstStyle/>
                    <a:p>
                      <a:pPr algn="ctr"/>
                      <a:r>
                        <a:rPr lang="en-ZA" sz="1400" dirty="0" smtClean="0"/>
                        <a:t>Good</a:t>
                      </a:r>
                      <a:r>
                        <a:rPr lang="en-ZA" sz="1400" baseline="0" dirty="0" smtClean="0"/>
                        <a:t> school management </a:t>
                      </a:r>
                      <a:endParaRPr lang="en-ZA" sz="1400" dirty="0"/>
                    </a:p>
                  </a:txBody>
                  <a:tcPr anchor="ctr">
                    <a:solidFill>
                      <a:srgbClr val="92D050"/>
                    </a:solidFill>
                  </a:tcPr>
                </a:tc>
              </a:tr>
              <a:tr h="507631">
                <a:tc>
                  <a:txBody>
                    <a:bodyPr/>
                    <a:lstStyle/>
                    <a:p>
                      <a:pPr algn="ctr"/>
                      <a:r>
                        <a:rPr lang="en-ZA" sz="1400" dirty="0" smtClean="0"/>
                        <a:t>Lack of culture of learning,</a:t>
                      </a:r>
                      <a:r>
                        <a:rPr lang="en-ZA" sz="1400" baseline="0" dirty="0" smtClean="0"/>
                        <a:t> </a:t>
                      </a:r>
                      <a:r>
                        <a:rPr lang="en-ZA" sz="1400" dirty="0" smtClean="0"/>
                        <a:t>discipline and order</a:t>
                      </a:r>
                      <a:endParaRPr lang="en-ZA" sz="1400" dirty="0"/>
                    </a:p>
                  </a:txBody>
                  <a:tcPr anchor="ctr">
                    <a:solidFill>
                      <a:srgbClr val="92D050"/>
                    </a:solidFill>
                  </a:tcPr>
                </a:tc>
                <a:tc>
                  <a:txBody>
                    <a:bodyPr/>
                    <a:lstStyle/>
                    <a:p>
                      <a:pPr algn="ctr"/>
                      <a:r>
                        <a:rPr lang="en-ZA" sz="1400" dirty="0" smtClean="0"/>
                        <a:t>Culture of learning,</a:t>
                      </a:r>
                      <a:r>
                        <a:rPr lang="en-ZA" sz="1400" baseline="0" dirty="0" smtClean="0"/>
                        <a:t> discipline and order</a:t>
                      </a:r>
                      <a:endParaRPr lang="en-ZA" sz="1400" dirty="0"/>
                    </a:p>
                  </a:txBody>
                  <a:tcPr anchor="ctr">
                    <a:solidFill>
                      <a:srgbClr val="92D050"/>
                    </a:solidFill>
                  </a:tcPr>
                </a:tc>
              </a:tr>
              <a:tr h="507631">
                <a:tc>
                  <a:txBody>
                    <a:bodyPr/>
                    <a:lstStyle/>
                    <a:p>
                      <a:pPr algn="ctr"/>
                      <a:r>
                        <a:rPr lang="en-ZA" sz="1400" dirty="0" smtClean="0"/>
                        <a:t>Inadequate LTSM</a:t>
                      </a:r>
                      <a:endParaRPr lang="en-ZA" sz="1400" dirty="0"/>
                    </a:p>
                  </a:txBody>
                  <a:tcPr anchor="ctr"/>
                </a:tc>
                <a:tc>
                  <a:txBody>
                    <a:bodyPr/>
                    <a:lstStyle/>
                    <a:p>
                      <a:pPr algn="ctr"/>
                      <a:r>
                        <a:rPr lang="en-ZA" sz="1400" dirty="0" smtClean="0"/>
                        <a:t>Adequate LTSM</a:t>
                      </a:r>
                      <a:endParaRPr lang="en-ZA" sz="1400" dirty="0"/>
                    </a:p>
                  </a:txBody>
                  <a:tcPr anchor="ctr"/>
                </a:tc>
              </a:tr>
              <a:tr h="507631">
                <a:tc>
                  <a:txBody>
                    <a:bodyPr/>
                    <a:lstStyle/>
                    <a:p>
                      <a:pPr algn="ctr"/>
                      <a:r>
                        <a:rPr lang="en-ZA" sz="1400" dirty="0" smtClean="0"/>
                        <a:t>Weak teacher content knowledge</a:t>
                      </a:r>
                      <a:endParaRPr lang="en-ZA" sz="1400" dirty="0"/>
                    </a:p>
                  </a:txBody>
                  <a:tcPr anchor="ctr">
                    <a:solidFill>
                      <a:srgbClr val="FFC000"/>
                    </a:solidFill>
                  </a:tcPr>
                </a:tc>
                <a:tc>
                  <a:txBody>
                    <a:bodyPr/>
                    <a:lstStyle/>
                    <a:p>
                      <a:pPr algn="ctr"/>
                      <a:r>
                        <a:rPr lang="en-ZA" sz="1400" dirty="0" smtClean="0"/>
                        <a:t>Adequate teacher content knowledge </a:t>
                      </a:r>
                      <a:endParaRPr lang="en-ZA" sz="1400" dirty="0"/>
                    </a:p>
                  </a:txBody>
                  <a:tcPr anchor="ctr">
                    <a:solidFill>
                      <a:srgbClr val="FFC000"/>
                    </a:solidFill>
                  </a:tcPr>
                </a:tc>
              </a:tr>
              <a:tr h="507631">
                <a:tc>
                  <a:txBody>
                    <a:bodyPr/>
                    <a:lstStyle/>
                    <a:p>
                      <a:pPr algn="ctr"/>
                      <a:r>
                        <a:rPr lang="en-ZA" sz="1400" dirty="0" smtClean="0"/>
                        <a:t>High</a:t>
                      </a:r>
                      <a:r>
                        <a:rPr lang="en-ZA" sz="1400" baseline="0" dirty="0" smtClean="0"/>
                        <a:t> teacher absenteeism (1 month/yr)</a:t>
                      </a:r>
                      <a:endParaRPr lang="en-ZA" sz="1400" dirty="0"/>
                    </a:p>
                  </a:txBody>
                  <a:tcPr anchor="ctr">
                    <a:solidFill>
                      <a:srgbClr val="FFC000"/>
                    </a:solidFill>
                  </a:tcPr>
                </a:tc>
                <a:tc>
                  <a:txBody>
                    <a:bodyPr/>
                    <a:lstStyle/>
                    <a:p>
                      <a:pPr algn="ctr"/>
                      <a:r>
                        <a:rPr lang="en-ZA" sz="1400" dirty="0" smtClean="0"/>
                        <a:t>Low</a:t>
                      </a:r>
                      <a:r>
                        <a:rPr lang="en-ZA" sz="1400" baseline="0" dirty="0" smtClean="0"/>
                        <a:t> teacher absenteeism (2 week/yr)</a:t>
                      </a:r>
                      <a:endParaRPr lang="en-ZA" sz="1400" dirty="0"/>
                    </a:p>
                  </a:txBody>
                  <a:tcPr anchor="ctr">
                    <a:solidFill>
                      <a:srgbClr val="FFC000"/>
                    </a:solidFill>
                  </a:tcPr>
                </a:tc>
              </a:tr>
              <a:tr h="507631">
                <a:tc>
                  <a:txBody>
                    <a:bodyPr/>
                    <a:lstStyle/>
                    <a:p>
                      <a:pPr algn="ctr"/>
                      <a:r>
                        <a:rPr lang="en-ZA" sz="1400" dirty="0" smtClean="0"/>
                        <a:t>Slow</a:t>
                      </a:r>
                      <a:r>
                        <a:rPr lang="en-ZA" sz="1400" baseline="0" dirty="0" smtClean="0"/>
                        <a:t> curriculum coverage, little homework or testing</a:t>
                      </a:r>
                      <a:endParaRPr lang="en-ZA" sz="1400" dirty="0"/>
                    </a:p>
                  </a:txBody>
                  <a:tcPr anchor="ctr"/>
                </a:tc>
                <a:tc>
                  <a:txBody>
                    <a:bodyPr/>
                    <a:lstStyle/>
                    <a:p>
                      <a:pPr algn="ctr"/>
                      <a:r>
                        <a:rPr lang="en-ZA" sz="1400" dirty="0" smtClean="0"/>
                        <a:t>Covers the curriculum, weekly homework, frequent testing</a:t>
                      </a:r>
                      <a:endParaRPr lang="en-ZA" sz="1400" dirty="0"/>
                    </a:p>
                  </a:txBody>
                  <a:tcPr anchor="ctr"/>
                </a:tc>
              </a:tr>
              <a:tr h="507631">
                <a:tc>
                  <a:txBody>
                    <a:bodyPr/>
                    <a:lstStyle/>
                    <a:p>
                      <a:pPr algn="ctr"/>
                      <a:r>
                        <a:rPr lang="en-ZA" sz="1400" dirty="0" smtClean="0"/>
                        <a:t>High repetition</a:t>
                      </a:r>
                      <a:r>
                        <a:rPr lang="en-ZA" sz="1400" baseline="0" dirty="0" smtClean="0"/>
                        <a:t> &amp; dropout (Gr10-12)</a:t>
                      </a:r>
                      <a:endParaRPr lang="en-ZA" sz="1400" dirty="0"/>
                    </a:p>
                  </a:txBody>
                  <a:tcPr anchor="ctr">
                    <a:solidFill>
                      <a:schemeClr val="accent2">
                        <a:lumMod val="60000"/>
                        <a:lumOff val="4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ZA" sz="1400" dirty="0" smtClean="0"/>
                        <a:t>Low repetition</a:t>
                      </a:r>
                      <a:r>
                        <a:rPr lang="en-ZA" sz="1400" baseline="0" dirty="0" smtClean="0"/>
                        <a:t> &amp; dropout (Gr10-12)</a:t>
                      </a:r>
                      <a:endParaRPr lang="en-ZA" sz="1400" dirty="0"/>
                    </a:p>
                  </a:txBody>
                  <a:tcPr anchor="ctr">
                    <a:solidFill>
                      <a:schemeClr val="accent2">
                        <a:lumMod val="60000"/>
                        <a:lumOff val="40000"/>
                      </a:schemeClr>
                    </a:solidFill>
                  </a:tcPr>
                </a:tc>
              </a:tr>
              <a:tr h="507631">
                <a:tc>
                  <a:txBody>
                    <a:bodyPr/>
                    <a:lstStyle/>
                    <a:p>
                      <a:pPr algn="ctr"/>
                      <a:r>
                        <a:rPr lang="en-ZA" sz="1400" dirty="0" smtClean="0"/>
                        <a:t>Extremely</a:t>
                      </a:r>
                      <a:r>
                        <a:rPr lang="en-ZA" sz="1400" baseline="0" dirty="0" smtClean="0"/>
                        <a:t> weak learning: m</a:t>
                      </a:r>
                      <a:r>
                        <a:rPr lang="en-ZA" sz="1400" dirty="0" smtClean="0"/>
                        <a:t>ost</a:t>
                      </a:r>
                      <a:r>
                        <a:rPr lang="en-ZA" sz="1400" baseline="0" dirty="0" smtClean="0"/>
                        <a:t> students fail standardised tests</a:t>
                      </a:r>
                      <a:endParaRPr lang="en-ZA" sz="1400" dirty="0"/>
                    </a:p>
                  </a:txBody>
                  <a:tcPr anchor="ctr">
                    <a:solidFill>
                      <a:schemeClr val="accent2">
                        <a:lumMod val="60000"/>
                        <a:lumOff val="40000"/>
                      </a:schemeClr>
                    </a:solidFill>
                  </a:tcPr>
                </a:tc>
                <a:tc>
                  <a:txBody>
                    <a:bodyPr/>
                    <a:lstStyle/>
                    <a:p>
                      <a:pPr algn="ctr"/>
                      <a:r>
                        <a:rPr lang="en-ZA" sz="1400" dirty="0" smtClean="0"/>
                        <a:t>Adequate learner performance (primary and </a:t>
                      </a:r>
                      <a:r>
                        <a:rPr lang="en-ZA" sz="1400" dirty="0" err="1" smtClean="0"/>
                        <a:t>matric</a:t>
                      </a:r>
                      <a:r>
                        <a:rPr lang="en-ZA" sz="1400" dirty="0" smtClean="0"/>
                        <a:t>)</a:t>
                      </a:r>
                      <a:endParaRPr lang="en-ZA" sz="1400" dirty="0"/>
                    </a:p>
                  </a:txBody>
                  <a:tcPr anchor="ctr">
                    <a:solidFill>
                      <a:schemeClr val="accent2">
                        <a:lumMod val="60000"/>
                        <a:lumOff val="40000"/>
                      </a:schemeClr>
                    </a:solidFill>
                  </a:tcPr>
                </a:tc>
              </a:tr>
            </a:tbl>
          </a:graphicData>
        </a:graphic>
      </p:graphicFrame>
      <p:sp>
        <p:nvSpPr>
          <p:cNvPr id="4" name="Title 1"/>
          <p:cNvSpPr>
            <a:spLocks noGrp="1"/>
          </p:cNvSpPr>
          <p:nvPr>
            <p:ph type="title"/>
          </p:nvPr>
        </p:nvSpPr>
        <p:spPr>
          <a:xfrm>
            <a:off x="457200" y="274638"/>
            <a:ext cx="8229600" cy="1143000"/>
          </a:xfrm>
          <a:solidFill>
            <a:schemeClr val="tx2">
              <a:lumMod val="20000"/>
              <a:lumOff val="80000"/>
            </a:schemeClr>
          </a:solidFill>
        </p:spPr>
        <p:txBody>
          <a:bodyPr>
            <a:normAutofit/>
          </a:bodyPr>
          <a:lstStyle/>
          <a:p>
            <a:r>
              <a:rPr lang="en-ZA" sz="4000" dirty="0" smtClean="0">
                <a:solidFill>
                  <a:srgbClr val="C00000"/>
                </a:solidFill>
              </a:rPr>
              <a:t>2 education systems</a:t>
            </a:r>
            <a:endParaRPr lang="en-ZA" sz="4000" dirty="0">
              <a:solidFill>
                <a:srgbClr val="C00000"/>
              </a:solidFill>
            </a:endParaRPr>
          </a:p>
        </p:txBody>
      </p:sp>
      <p:sp>
        <p:nvSpPr>
          <p:cNvPr id="2" name="Slide Number Placeholder 1"/>
          <p:cNvSpPr>
            <a:spLocks noGrp="1"/>
          </p:cNvSpPr>
          <p:nvPr>
            <p:ph type="sldNum" sz="quarter" idx="12"/>
          </p:nvPr>
        </p:nvSpPr>
        <p:spPr/>
        <p:txBody>
          <a:bodyPr/>
          <a:lstStyle/>
          <a:p>
            <a:fld id="{555B2511-D5A3-487A-82FF-4C039FEE504B}" type="slidenum">
              <a:rPr lang="en-ZA" smtClean="0"/>
              <a:pPr/>
              <a:t>46</a:t>
            </a:fld>
            <a:endParaRPr lang="en-ZA"/>
          </a:p>
        </p:txBody>
      </p:sp>
    </p:spTree>
    <p:extLst>
      <p:ext uri="{BB962C8B-B14F-4D97-AF65-F5344CB8AC3E}">
        <p14:creationId xmlns:p14="http://schemas.microsoft.com/office/powerpoint/2010/main" val="1783682892"/>
      </p:ext>
    </p:extLst>
  </p:cSld>
  <p:clrMapOvr>
    <a:masterClrMapping/>
  </p:clrMapOvr>
  <p:timing>
    <p:tnLst>
      <p:par>
        <p:cTn xmlns:p14="http://schemas.microsoft.com/office/powerpoint/2010/mai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49"/>
          <p:cNvPicPr>
            <a:picLocks noChangeAspect="1" noChangeArrowheads="1"/>
          </p:cNvPicPr>
          <p:nvPr/>
        </p:nvPicPr>
        <p:blipFill>
          <a:blip r:embed="rId3" cstate="print"/>
          <a:srcRect/>
          <a:stretch>
            <a:fillRect/>
          </a:stretch>
        </p:blipFill>
        <p:spPr bwMode="auto">
          <a:xfrm>
            <a:off x="3563888" y="1952104"/>
            <a:ext cx="5097512" cy="3705045"/>
          </a:xfrm>
          <a:prstGeom prst="rect">
            <a:avLst/>
          </a:prstGeom>
          <a:ln>
            <a:noFill/>
          </a:ln>
          <a:effectLst>
            <a:outerShdw blurRad="292100" dist="139700" dir="2700000" algn="tl" rotWithShape="0">
              <a:srgbClr val="333333">
                <a:alpha val="65000"/>
              </a:srgbClr>
            </a:outerShdw>
          </a:effectLst>
        </p:spPr>
      </p:pic>
      <p:sp>
        <p:nvSpPr>
          <p:cNvPr id="2" name="Title 1"/>
          <p:cNvSpPr>
            <a:spLocks noGrp="1"/>
          </p:cNvSpPr>
          <p:nvPr>
            <p:ph type="title"/>
          </p:nvPr>
        </p:nvSpPr>
        <p:spPr/>
        <p:txBody>
          <a:bodyPr/>
          <a:lstStyle/>
          <a:p>
            <a:r>
              <a:rPr lang="en-ZA" dirty="0" smtClean="0"/>
              <a:t>Two school systems not one?</a:t>
            </a:r>
            <a:endParaRPr lang="en-ZA" dirty="0"/>
          </a:p>
        </p:txBody>
      </p:sp>
      <p:sp>
        <p:nvSpPr>
          <p:cNvPr id="3" name="Content Placeholder 2"/>
          <p:cNvSpPr>
            <a:spLocks noGrp="1"/>
          </p:cNvSpPr>
          <p:nvPr>
            <p:ph idx="1"/>
          </p:nvPr>
        </p:nvSpPr>
        <p:spPr>
          <a:xfrm>
            <a:off x="395536" y="2561791"/>
            <a:ext cx="2890664" cy="2620888"/>
          </a:xfrm>
          <a:solidFill>
            <a:schemeClr val="bg1">
              <a:lumMod val="85000"/>
            </a:schemeClr>
          </a:solidFill>
        </p:spPr>
        <p:txBody>
          <a:bodyPr>
            <a:normAutofit lnSpcReduction="10000"/>
          </a:bodyPr>
          <a:lstStyle/>
          <a:p>
            <a:endParaRPr lang="en-ZA" sz="2400" smtClean="0"/>
          </a:p>
          <a:p>
            <a:pPr marL="0" indent="0" algn="ctr">
              <a:buNone/>
            </a:pPr>
            <a:r>
              <a:rPr lang="en-ZA" b="1" u="sng" smtClean="0"/>
              <a:t>Socioeconomic Status</a:t>
            </a:r>
          </a:p>
          <a:p>
            <a:r>
              <a:rPr lang="en-ZA" sz="2400" smtClean="0"/>
              <a:t>Grade 6 [2007]</a:t>
            </a:r>
          </a:p>
          <a:p>
            <a:r>
              <a:rPr lang="en-ZA" sz="2400" smtClean="0"/>
              <a:t>Data: SACMEQ</a:t>
            </a:r>
          </a:p>
          <a:p>
            <a:r>
              <a:rPr lang="en-ZA" sz="1400" smtClean="0"/>
              <a:t>(Spaull, 2011)</a:t>
            </a:r>
            <a:endParaRPr lang="en-ZA" sz="1400"/>
          </a:p>
        </p:txBody>
      </p:sp>
      <p:sp>
        <p:nvSpPr>
          <p:cNvPr id="4" name="Slide Number Placeholder 3"/>
          <p:cNvSpPr>
            <a:spLocks noGrp="1"/>
          </p:cNvSpPr>
          <p:nvPr>
            <p:ph type="sldNum" sz="quarter" idx="12"/>
          </p:nvPr>
        </p:nvSpPr>
        <p:spPr/>
        <p:txBody>
          <a:bodyPr/>
          <a:lstStyle/>
          <a:p>
            <a:fld id="{555B2511-D5A3-487A-82FF-4C039FEE504B}" type="slidenum">
              <a:rPr lang="en-ZA" smtClean="0"/>
              <a:pPr/>
              <a:t>47</a:t>
            </a:fld>
            <a:endParaRPr lang="en-ZA"/>
          </a:p>
        </p:txBody>
      </p:sp>
    </p:spTree>
    <p:extLst>
      <p:ext uri="{BB962C8B-B14F-4D97-AF65-F5344CB8AC3E}">
        <p14:creationId xmlns:p14="http://schemas.microsoft.com/office/powerpoint/2010/main" val="3427198610"/>
      </p:ext>
    </p:extLst>
  </p:cSld>
  <p:clrMapOvr>
    <a:masterClrMapping/>
  </p:clrMapOvr>
  <p:transition xmlns:p14="http://schemas.microsoft.com/office/powerpoint/2010/main" spd="slow">
    <p:push dir="u"/>
  </p:transition>
  <p:timing>
    <p:tnLst>
      <p:par>
        <p:cTn xmlns:p14="http://schemas.microsoft.com/office/powerpoint/2010/mai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332656"/>
            <a:ext cx="8229600" cy="778098"/>
          </a:xfrm>
        </p:spPr>
        <p:txBody>
          <a:bodyPr>
            <a:normAutofit/>
          </a:bodyPr>
          <a:lstStyle/>
          <a:p>
            <a:r>
              <a:rPr lang="en-US" sz="1800" dirty="0" smtClean="0">
                <a:solidFill>
                  <a:srgbClr val="FF0000"/>
                </a:solidFill>
              </a:rPr>
              <a:t>Gr 1 </a:t>
            </a:r>
            <a:r>
              <a:rPr lang="en-US" sz="1800" dirty="0">
                <a:solidFill>
                  <a:srgbClr val="FF0000"/>
                </a:solidFill>
                <a:sym typeface="Wingdings"/>
              </a:rPr>
              <a:t>-</a:t>
            </a:r>
            <a:r>
              <a:rPr lang="en-US" sz="1800" dirty="0" smtClean="0">
                <a:solidFill>
                  <a:srgbClr val="FF0000"/>
                </a:solidFill>
                <a:sym typeface="Wingdings"/>
              </a:rPr>
              <a:t> Gr 2 - Gr 3 </a:t>
            </a:r>
            <a:r>
              <a:rPr lang="en-US" sz="1800" dirty="0" smtClean="0">
                <a:solidFill>
                  <a:schemeClr val="accent2">
                    <a:lumMod val="75000"/>
                  </a:schemeClr>
                </a:solidFill>
                <a:sym typeface="Wingdings"/>
              </a:rPr>
              <a:t>– </a:t>
            </a:r>
            <a:r>
              <a:rPr lang="en-US" sz="1800" dirty="0">
                <a:solidFill>
                  <a:srgbClr val="008000"/>
                </a:solidFill>
              </a:rPr>
              <a:t>Gr </a:t>
            </a:r>
            <a:r>
              <a:rPr lang="en-US" sz="1800" dirty="0" smtClean="0">
                <a:solidFill>
                  <a:srgbClr val="008000"/>
                </a:solidFill>
              </a:rPr>
              <a:t>4 </a:t>
            </a:r>
            <a:r>
              <a:rPr lang="en-US" sz="1800" dirty="0" smtClean="0">
                <a:solidFill>
                  <a:srgbClr val="008000"/>
                </a:solidFill>
                <a:sym typeface="Wingdings"/>
              </a:rPr>
              <a:t>– </a:t>
            </a:r>
            <a:r>
              <a:rPr lang="en-US" sz="1800" dirty="0">
                <a:solidFill>
                  <a:srgbClr val="008000"/>
                </a:solidFill>
                <a:sym typeface="Wingdings"/>
              </a:rPr>
              <a:t>Gr </a:t>
            </a:r>
            <a:r>
              <a:rPr lang="en-US" sz="1800" dirty="0" smtClean="0">
                <a:solidFill>
                  <a:srgbClr val="008000"/>
                </a:solidFill>
                <a:sym typeface="Wingdings"/>
              </a:rPr>
              <a:t>5 – </a:t>
            </a:r>
            <a:r>
              <a:rPr lang="en-US" sz="1800" dirty="0">
                <a:solidFill>
                  <a:srgbClr val="008000"/>
                </a:solidFill>
                <a:sym typeface="Wingdings"/>
              </a:rPr>
              <a:t>Gr 6</a:t>
            </a:r>
            <a:r>
              <a:rPr lang="en-US" sz="1800" dirty="0" smtClean="0">
                <a:solidFill>
                  <a:srgbClr val="008000"/>
                </a:solidFill>
                <a:sym typeface="Wingdings"/>
              </a:rPr>
              <a:t> </a:t>
            </a:r>
            <a:r>
              <a:rPr lang="en-US" sz="1800" dirty="0" smtClean="0">
                <a:solidFill>
                  <a:schemeClr val="accent2">
                    <a:lumMod val="75000"/>
                  </a:schemeClr>
                </a:solidFill>
                <a:sym typeface="Wingdings"/>
              </a:rPr>
              <a:t>– </a:t>
            </a:r>
            <a:r>
              <a:rPr lang="en-US" sz="1800" dirty="0">
                <a:solidFill>
                  <a:schemeClr val="tx2">
                    <a:lumMod val="75000"/>
                    <a:lumOff val="25000"/>
                  </a:schemeClr>
                </a:solidFill>
              </a:rPr>
              <a:t>Gr </a:t>
            </a:r>
            <a:r>
              <a:rPr lang="en-US" sz="1800" dirty="0" smtClean="0">
                <a:solidFill>
                  <a:schemeClr val="tx2">
                    <a:lumMod val="75000"/>
                    <a:lumOff val="25000"/>
                  </a:schemeClr>
                </a:solidFill>
              </a:rPr>
              <a:t>7 </a:t>
            </a:r>
            <a:r>
              <a:rPr lang="en-US" sz="1800" dirty="0" smtClean="0">
                <a:solidFill>
                  <a:schemeClr val="tx2">
                    <a:lumMod val="75000"/>
                    <a:lumOff val="25000"/>
                  </a:schemeClr>
                </a:solidFill>
                <a:sym typeface="Wingdings"/>
              </a:rPr>
              <a:t>– </a:t>
            </a:r>
            <a:r>
              <a:rPr lang="en-US" sz="1800" dirty="0">
                <a:solidFill>
                  <a:schemeClr val="tx2">
                    <a:lumMod val="75000"/>
                    <a:lumOff val="25000"/>
                  </a:schemeClr>
                </a:solidFill>
                <a:sym typeface="Wingdings"/>
              </a:rPr>
              <a:t>Gr </a:t>
            </a:r>
            <a:r>
              <a:rPr lang="en-US" sz="1800" dirty="0" smtClean="0">
                <a:solidFill>
                  <a:schemeClr val="tx2">
                    <a:lumMod val="75000"/>
                    <a:lumOff val="25000"/>
                  </a:schemeClr>
                </a:solidFill>
                <a:sym typeface="Wingdings"/>
              </a:rPr>
              <a:t>8 – </a:t>
            </a:r>
            <a:r>
              <a:rPr lang="en-US" sz="1800" dirty="0">
                <a:solidFill>
                  <a:schemeClr val="tx2">
                    <a:lumMod val="75000"/>
                    <a:lumOff val="25000"/>
                  </a:schemeClr>
                </a:solidFill>
                <a:sym typeface="Wingdings"/>
              </a:rPr>
              <a:t>Gr </a:t>
            </a:r>
            <a:r>
              <a:rPr lang="en-US" sz="1800" dirty="0" smtClean="0">
                <a:solidFill>
                  <a:schemeClr val="tx2">
                    <a:lumMod val="75000"/>
                    <a:lumOff val="25000"/>
                  </a:schemeClr>
                </a:solidFill>
                <a:sym typeface="Wingdings"/>
              </a:rPr>
              <a:t>9 </a:t>
            </a:r>
            <a:r>
              <a:rPr lang="en-US" sz="1800" dirty="0" smtClean="0">
                <a:solidFill>
                  <a:schemeClr val="accent2">
                    <a:lumMod val="75000"/>
                  </a:schemeClr>
                </a:solidFill>
                <a:sym typeface="Wingdings"/>
              </a:rPr>
              <a:t>- </a:t>
            </a:r>
            <a:r>
              <a:rPr lang="en-US" sz="1800" dirty="0">
                <a:solidFill>
                  <a:schemeClr val="tx1"/>
                </a:solidFill>
              </a:rPr>
              <a:t>Gr </a:t>
            </a:r>
            <a:r>
              <a:rPr lang="en-US" sz="1800" dirty="0" smtClean="0">
                <a:solidFill>
                  <a:schemeClr val="tx1"/>
                </a:solidFill>
              </a:rPr>
              <a:t>10 </a:t>
            </a:r>
            <a:r>
              <a:rPr lang="en-US" sz="1800" dirty="0" smtClean="0">
                <a:solidFill>
                  <a:schemeClr val="tx1"/>
                </a:solidFill>
                <a:sym typeface="Wingdings"/>
              </a:rPr>
              <a:t>– </a:t>
            </a:r>
            <a:r>
              <a:rPr lang="en-US" sz="1800" dirty="0">
                <a:solidFill>
                  <a:schemeClr val="tx1"/>
                </a:solidFill>
                <a:sym typeface="Wingdings"/>
              </a:rPr>
              <a:t>Gr </a:t>
            </a:r>
            <a:r>
              <a:rPr lang="en-US" sz="1800" dirty="0" smtClean="0">
                <a:solidFill>
                  <a:schemeClr val="tx1"/>
                </a:solidFill>
                <a:sym typeface="Wingdings"/>
              </a:rPr>
              <a:t>11 </a:t>
            </a:r>
            <a:r>
              <a:rPr lang="en-US" sz="1800" dirty="0">
                <a:solidFill>
                  <a:schemeClr val="tx1"/>
                </a:solidFill>
                <a:sym typeface="Wingdings"/>
              </a:rPr>
              <a:t>– Gr </a:t>
            </a:r>
            <a:r>
              <a:rPr lang="en-US" sz="1800" dirty="0" smtClean="0">
                <a:solidFill>
                  <a:schemeClr val="tx1"/>
                </a:solidFill>
                <a:sym typeface="Wingdings"/>
              </a:rPr>
              <a:t>12</a:t>
            </a:r>
            <a:br>
              <a:rPr lang="en-US" sz="1800" dirty="0" smtClean="0">
                <a:solidFill>
                  <a:schemeClr val="tx1"/>
                </a:solidFill>
                <a:sym typeface="Wingdings"/>
              </a:rPr>
            </a:br>
            <a:endParaRPr lang="en-US" sz="1800" dirty="0">
              <a:solidFill>
                <a:schemeClr val="tx1"/>
              </a:solidFill>
            </a:endParaRPr>
          </a:p>
        </p:txBody>
      </p:sp>
      <p:sp>
        <p:nvSpPr>
          <p:cNvPr id="4" name="Slide Number Placeholder 3"/>
          <p:cNvSpPr>
            <a:spLocks noGrp="1"/>
          </p:cNvSpPr>
          <p:nvPr>
            <p:ph type="sldNum" sz="quarter" idx="12"/>
          </p:nvPr>
        </p:nvSpPr>
        <p:spPr/>
        <p:txBody>
          <a:bodyPr/>
          <a:lstStyle/>
          <a:p>
            <a:fld id="{555B2511-D5A3-487A-82FF-4C039FEE504B}" type="slidenum">
              <a:rPr lang="en-ZA" smtClean="0"/>
              <a:pPr/>
              <a:t>48</a:t>
            </a:fld>
            <a:endParaRPr lang="en-ZA"/>
          </a:p>
        </p:txBody>
      </p:sp>
      <p:sp>
        <p:nvSpPr>
          <p:cNvPr id="5" name="TextBox 4"/>
          <p:cNvSpPr txBox="1"/>
          <p:nvPr/>
        </p:nvSpPr>
        <p:spPr>
          <a:xfrm>
            <a:off x="1187624" y="764704"/>
            <a:ext cx="1296144" cy="253916"/>
          </a:xfrm>
          <a:prstGeom prst="rect">
            <a:avLst/>
          </a:prstGeom>
          <a:noFill/>
        </p:spPr>
        <p:txBody>
          <a:bodyPr wrap="square" rtlCol="0">
            <a:spAutoFit/>
          </a:bodyPr>
          <a:lstStyle/>
          <a:p>
            <a:r>
              <a:rPr lang="en-US" sz="1050" b="1" dirty="0" smtClean="0">
                <a:solidFill>
                  <a:srgbClr val="FF0000"/>
                </a:solidFill>
              </a:rPr>
              <a:t>Foundation Phase</a:t>
            </a:r>
            <a:endParaRPr lang="en-US" sz="1050" b="1" dirty="0">
              <a:solidFill>
                <a:srgbClr val="FF0000"/>
              </a:solidFill>
            </a:endParaRPr>
          </a:p>
        </p:txBody>
      </p:sp>
      <p:sp>
        <p:nvSpPr>
          <p:cNvPr id="6" name="TextBox 5"/>
          <p:cNvSpPr txBox="1"/>
          <p:nvPr/>
        </p:nvSpPr>
        <p:spPr>
          <a:xfrm>
            <a:off x="2843808" y="764704"/>
            <a:ext cx="1296144" cy="253916"/>
          </a:xfrm>
          <a:prstGeom prst="rect">
            <a:avLst/>
          </a:prstGeom>
          <a:noFill/>
        </p:spPr>
        <p:txBody>
          <a:bodyPr wrap="square" rtlCol="0">
            <a:spAutoFit/>
          </a:bodyPr>
          <a:lstStyle/>
          <a:p>
            <a:r>
              <a:rPr lang="en-US" sz="1050" b="1" dirty="0" smtClean="0">
                <a:solidFill>
                  <a:srgbClr val="008000"/>
                </a:solidFill>
              </a:rPr>
              <a:t>Intermediate Phase</a:t>
            </a:r>
            <a:endParaRPr lang="en-US" sz="1050" b="1" dirty="0">
              <a:solidFill>
                <a:srgbClr val="008000"/>
              </a:solidFill>
            </a:endParaRPr>
          </a:p>
        </p:txBody>
      </p:sp>
      <p:sp>
        <p:nvSpPr>
          <p:cNvPr id="7" name="TextBox 6"/>
          <p:cNvSpPr txBox="1"/>
          <p:nvPr/>
        </p:nvSpPr>
        <p:spPr>
          <a:xfrm>
            <a:off x="4932040" y="764704"/>
            <a:ext cx="1296144" cy="253916"/>
          </a:xfrm>
          <a:prstGeom prst="rect">
            <a:avLst/>
          </a:prstGeom>
          <a:noFill/>
        </p:spPr>
        <p:txBody>
          <a:bodyPr wrap="square" rtlCol="0">
            <a:spAutoFit/>
          </a:bodyPr>
          <a:lstStyle/>
          <a:p>
            <a:r>
              <a:rPr lang="en-US" sz="1050" b="1" dirty="0" smtClean="0">
                <a:solidFill>
                  <a:srgbClr val="18579B"/>
                </a:solidFill>
              </a:rPr>
              <a:t>Senior Phase</a:t>
            </a:r>
            <a:endParaRPr lang="en-US" sz="1050" b="1" dirty="0">
              <a:solidFill>
                <a:srgbClr val="18579B"/>
              </a:solidFill>
            </a:endParaRPr>
          </a:p>
        </p:txBody>
      </p:sp>
      <p:sp>
        <p:nvSpPr>
          <p:cNvPr id="8" name="TextBox 7"/>
          <p:cNvSpPr txBox="1"/>
          <p:nvPr/>
        </p:nvSpPr>
        <p:spPr>
          <a:xfrm>
            <a:off x="6948264" y="764704"/>
            <a:ext cx="1296144" cy="253916"/>
          </a:xfrm>
          <a:prstGeom prst="rect">
            <a:avLst/>
          </a:prstGeom>
          <a:noFill/>
        </p:spPr>
        <p:txBody>
          <a:bodyPr wrap="square" rtlCol="0">
            <a:spAutoFit/>
          </a:bodyPr>
          <a:lstStyle/>
          <a:p>
            <a:r>
              <a:rPr lang="en-US" sz="1050" b="1" dirty="0" smtClean="0"/>
              <a:t>FET Phase</a:t>
            </a:r>
            <a:endParaRPr lang="en-US" sz="1050" b="1" dirty="0"/>
          </a:p>
        </p:txBody>
      </p:sp>
      <p:sp>
        <p:nvSpPr>
          <p:cNvPr id="3" name="Oval 2"/>
          <p:cNvSpPr/>
          <p:nvPr/>
        </p:nvSpPr>
        <p:spPr>
          <a:xfrm>
            <a:off x="2411760" y="404664"/>
            <a:ext cx="864096" cy="432048"/>
          </a:xfrm>
          <a:prstGeom prst="ellipse">
            <a:avLst/>
          </a:prstGeom>
          <a:solidFill>
            <a:schemeClr val="accent6">
              <a:lumMod val="20000"/>
              <a:lumOff val="80000"/>
              <a:alpha val="17000"/>
            </a:schemeClr>
          </a:solidFill>
          <a:ln w="28575" cmpd="sng">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Content Placeholder 2"/>
          <p:cNvSpPr>
            <a:spLocks noGrp="1"/>
          </p:cNvSpPr>
          <p:nvPr>
            <p:ph idx="1"/>
          </p:nvPr>
        </p:nvSpPr>
        <p:spPr>
          <a:xfrm>
            <a:off x="468313" y="1700808"/>
            <a:ext cx="3383607" cy="4752527"/>
          </a:xfrm>
          <a:solidFill>
            <a:schemeClr val="bg1">
              <a:lumMod val="85000"/>
            </a:schemeClr>
          </a:solidFill>
        </p:spPr>
        <p:txBody>
          <a:bodyPr>
            <a:normAutofit lnSpcReduction="10000"/>
          </a:bodyPr>
          <a:lstStyle/>
          <a:p>
            <a:pPr marL="0" indent="0" algn="ctr">
              <a:buNone/>
            </a:pPr>
            <a:r>
              <a:rPr lang="en-US" sz="1800" b="1" dirty="0" err="1" smtClean="0"/>
              <a:t>prePIRLS</a:t>
            </a:r>
            <a:r>
              <a:rPr lang="en-US" sz="1800" b="1" dirty="0" smtClean="0"/>
              <a:t> 2011</a:t>
            </a:r>
            <a:endParaRPr lang="en-US" sz="1800" b="1" dirty="0"/>
          </a:p>
          <a:p>
            <a:pPr marL="171450" indent="-171450">
              <a:buFont typeface="Arial"/>
              <a:buChar char="•"/>
            </a:pPr>
            <a:endParaRPr lang="en-US" sz="1400" i="1" dirty="0" smtClean="0"/>
          </a:p>
          <a:p>
            <a:pPr marL="171450" indent="-171450">
              <a:buFont typeface="Arial"/>
              <a:buChar char="•"/>
            </a:pPr>
            <a:r>
              <a:rPr lang="en-US" sz="1400" i="1" dirty="0" smtClean="0"/>
              <a:t>Grade 4 – all 11 languages</a:t>
            </a:r>
            <a:endParaRPr lang="en-US" sz="1400" i="1" dirty="0"/>
          </a:p>
          <a:p>
            <a:pPr marL="171450" indent="-171450">
              <a:buFont typeface="Arial"/>
              <a:buChar char="•"/>
            </a:pPr>
            <a:r>
              <a:rPr lang="en-US" sz="1400" i="1" dirty="0"/>
              <a:t> </a:t>
            </a:r>
            <a:r>
              <a:rPr lang="en-US" sz="1400" i="1" dirty="0" smtClean="0"/>
              <a:t>433 schools, 19259 students</a:t>
            </a:r>
            <a:endParaRPr lang="en-US" sz="1400" i="1" dirty="0"/>
          </a:p>
          <a:p>
            <a:pPr marL="0" indent="0">
              <a:buNone/>
            </a:pPr>
            <a:r>
              <a:rPr lang="en-US" sz="1400" i="1" dirty="0" smtClean="0"/>
              <a:t>____________________________________</a:t>
            </a:r>
          </a:p>
          <a:p>
            <a:pPr>
              <a:spcBef>
                <a:spcPct val="0"/>
              </a:spcBef>
              <a:defRPr/>
            </a:pPr>
            <a:endParaRPr lang="en-US" sz="1400" i="1" dirty="0" smtClean="0"/>
          </a:p>
          <a:p>
            <a:pPr marL="0" indent="0">
              <a:spcBef>
                <a:spcPct val="0"/>
              </a:spcBef>
              <a:buNone/>
              <a:defRPr/>
            </a:pPr>
            <a:r>
              <a:rPr lang="en-US" sz="1400" b="1" i="1" dirty="0" smtClean="0"/>
              <a:t>Underperformance</a:t>
            </a:r>
          </a:p>
          <a:p>
            <a:pPr>
              <a:spcBef>
                <a:spcPct val="0"/>
              </a:spcBef>
              <a:defRPr/>
            </a:pPr>
            <a:r>
              <a:rPr lang="en-US" sz="1200" i="1" dirty="0" smtClean="0"/>
              <a:t>29% of gr4 students did not reach the low international benchmark – they could not read </a:t>
            </a:r>
          </a:p>
          <a:p>
            <a:pPr>
              <a:spcBef>
                <a:spcPct val="0"/>
              </a:spcBef>
              <a:defRPr/>
            </a:pPr>
            <a:r>
              <a:rPr lang="en-US" sz="1200" i="1" dirty="0" smtClean="0"/>
              <a:t>SA performs similarly to Botswana, but 3 years learning behind average Columbian Gr4</a:t>
            </a:r>
            <a:endParaRPr lang="en-US" sz="1400" i="1" dirty="0" smtClean="0"/>
          </a:p>
          <a:p>
            <a:pPr>
              <a:spcBef>
                <a:spcPct val="0"/>
              </a:spcBef>
              <a:defRPr/>
            </a:pPr>
            <a:endParaRPr lang="en-US" sz="1400" i="1" dirty="0"/>
          </a:p>
          <a:p>
            <a:pPr marL="0" indent="0">
              <a:spcBef>
                <a:spcPct val="0"/>
              </a:spcBef>
              <a:buNone/>
              <a:defRPr/>
            </a:pPr>
            <a:r>
              <a:rPr lang="en-US" sz="1400" b="1" i="1" dirty="0" smtClean="0"/>
              <a:t>Inequality</a:t>
            </a:r>
            <a:endParaRPr lang="en-US" sz="1400" b="1" i="1" dirty="0"/>
          </a:p>
          <a:p>
            <a:pPr>
              <a:spcBef>
                <a:spcPct val="0"/>
              </a:spcBef>
              <a:defRPr/>
            </a:pPr>
            <a:r>
              <a:rPr lang="en-US" sz="1200" i="1" dirty="0" smtClean="0"/>
              <a:t>Linguistic inequalities: Large differences by home language – Xitsonga, Tshivenda and </a:t>
            </a:r>
            <a:r>
              <a:rPr lang="en-US" sz="1200" i="1" dirty="0" err="1" smtClean="0"/>
              <a:t>Sepedi</a:t>
            </a:r>
            <a:r>
              <a:rPr lang="en-US" sz="1200" i="1" dirty="0" smtClean="0"/>
              <a:t> students particularly disadvantaged</a:t>
            </a:r>
          </a:p>
          <a:p>
            <a:pPr>
              <a:spcBef>
                <a:spcPct val="0"/>
              </a:spcBef>
              <a:defRPr/>
            </a:pPr>
            <a:endParaRPr lang="en-US" sz="1200" i="1" dirty="0" smtClean="0"/>
          </a:p>
          <a:p>
            <a:pPr>
              <a:spcBef>
                <a:spcPct val="0"/>
              </a:spcBef>
              <a:defRPr/>
            </a:pPr>
            <a:r>
              <a:rPr lang="en-US" sz="1200" i="1" dirty="0" smtClean="0">
                <a:solidFill>
                  <a:srgbClr val="000000"/>
                </a:solidFill>
                <a:latin typeface="+mj-lt"/>
                <a:ea typeface="+mj-ea"/>
                <a:cs typeface="+mj-cs"/>
              </a:rPr>
              <a:t>PIRLS (2006) showed LARGE differences between African language schools and </a:t>
            </a:r>
            <a:r>
              <a:rPr lang="en-US" sz="1200" i="1" dirty="0" err="1" smtClean="0">
                <a:solidFill>
                  <a:srgbClr val="000000"/>
                </a:solidFill>
                <a:latin typeface="+mj-lt"/>
                <a:ea typeface="+mj-ea"/>
                <a:cs typeface="+mj-cs"/>
              </a:rPr>
              <a:t>Eng</a:t>
            </a:r>
            <a:r>
              <a:rPr lang="en-US" sz="1200" i="1" dirty="0" smtClean="0">
                <a:solidFill>
                  <a:srgbClr val="000000"/>
                </a:solidFill>
                <a:latin typeface="+mj-lt"/>
                <a:ea typeface="+mj-ea"/>
                <a:cs typeface="+mj-cs"/>
              </a:rPr>
              <a:t>/</a:t>
            </a:r>
            <a:r>
              <a:rPr lang="en-US" sz="1200" i="1" dirty="0" err="1" smtClean="0">
                <a:solidFill>
                  <a:srgbClr val="000000"/>
                </a:solidFill>
                <a:latin typeface="+mj-lt"/>
                <a:ea typeface="+mj-ea"/>
                <a:cs typeface="+mj-cs"/>
              </a:rPr>
              <a:t>Afr</a:t>
            </a:r>
            <a:r>
              <a:rPr lang="en-US" sz="1200" i="1" dirty="0" smtClean="0">
                <a:solidFill>
                  <a:srgbClr val="000000"/>
                </a:solidFill>
                <a:latin typeface="+mj-lt"/>
                <a:ea typeface="+mj-ea"/>
                <a:cs typeface="+mj-cs"/>
              </a:rPr>
              <a:t> schools</a:t>
            </a:r>
          </a:p>
          <a:p>
            <a:pPr>
              <a:spcBef>
                <a:spcPct val="0"/>
              </a:spcBef>
              <a:defRPr/>
            </a:pPr>
            <a:endParaRPr lang="en-ZA" sz="1100" dirty="0" smtClean="0">
              <a:solidFill>
                <a:srgbClr val="000000"/>
              </a:solidFill>
              <a:latin typeface="+mj-lt"/>
              <a:ea typeface="+mj-ea"/>
              <a:cs typeface="+mj-cs"/>
            </a:endParaRPr>
          </a:p>
          <a:p>
            <a:pPr>
              <a:defRPr/>
            </a:pPr>
            <a:r>
              <a:rPr lang="en-ZA" sz="1100" dirty="0" smtClean="0">
                <a:ea typeface="+mn-ea"/>
                <a:cs typeface="+mn-cs"/>
              </a:rPr>
              <a:t>Howie </a:t>
            </a:r>
            <a:r>
              <a:rPr lang="en-ZA" sz="1100" i="1" dirty="0" smtClean="0">
                <a:ea typeface="+mn-ea"/>
                <a:cs typeface="+mn-cs"/>
              </a:rPr>
              <a:t>et al </a:t>
            </a:r>
            <a:r>
              <a:rPr lang="en-ZA" sz="1100" dirty="0" smtClean="0">
                <a:ea typeface="+mn-ea"/>
                <a:cs typeface="+mn-cs"/>
              </a:rPr>
              <a:t>(2011)</a:t>
            </a:r>
          </a:p>
          <a:p>
            <a:pPr>
              <a:defRPr/>
            </a:pPr>
            <a:endParaRPr lang="en-ZA" sz="1100" dirty="0"/>
          </a:p>
          <a:p>
            <a:pPr>
              <a:defRPr/>
            </a:pPr>
            <a:r>
              <a:rPr lang="en-ZA" sz="1100" i="1" dirty="0" smtClean="0">
                <a:ea typeface="+mn-ea"/>
                <a:cs typeface="+mn-cs"/>
              </a:rPr>
              <a:t>*Data now available for download </a:t>
            </a:r>
          </a:p>
          <a:p>
            <a:pPr>
              <a:buFont typeface="Arial" pitchFamily="34" charset="0"/>
              <a:buNone/>
              <a:defRPr/>
            </a:pPr>
            <a:endParaRPr lang="en-ZA" sz="2000" b="1" dirty="0" smtClean="0">
              <a:ea typeface="+mn-ea"/>
              <a:cs typeface="+mn-cs"/>
            </a:endParaRPr>
          </a:p>
          <a:p>
            <a:pPr>
              <a:buFont typeface="Arial" pitchFamily="34" charset="0"/>
              <a:buNone/>
              <a:defRPr/>
            </a:pPr>
            <a:endParaRPr lang="en-ZA" sz="2000" b="1" dirty="0" smtClean="0">
              <a:ea typeface="+mn-ea"/>
              <a:cs typeface="+mn-cs"/>
            </a:endParaRPr>
          </a:p>
          <a:p>
            <a:pPr>
              <a:buFont typeface="Arial" pitchFamily="34" charset="0"/>
              <a:buNone/>
              <a:defRPr/>
            </a:pPr>
            <a:endParaRPr lang="en-ZA" sz="2000" b="1" dirty="0" smtClean="0">
              <a:ea typeface="+mn-ea"/>
              <a:cs typeface="+mn-cs"/>
            </a:endParaRPr>
          </a:p>
        </p:txBody>
      </p:sp>
      <p:pic>
        <p:nvPicPr>
          <p:cNvPr id="14"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60032" y="1556792"/>
            <a:ext cx="3312368" cy="24132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TextBox 9"/>
          <p:cNvSpPr txBox="1">
            <a:spLocks noChangeArrowheads="1"/>
          </p:cNvSpPr>
          <p:nvPr/>
        </p:nvSpPr>
        <p:spPr bwMode="auto">
          <a:xfrm>
            <a:off x="5220072" y="1268760"/>
            <a:ext cx="381635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en-ZA" sz="1400" b="1" dirty="0"/>
              <a:t>PIRLS 2006 – see Shepherd (2011)</a:t>
            </a:r>
          </a:p>
        </p:txBody>
      </p:sp>
      <p:pic>
        <p:nvPicPr>
          <p:cNvPr id="10" name="Picture 9"/>
          <p:cNvPicPr>
            <a:picLocks noChangeAspect="1"/>
          </p:cNvPicPr>
          <p:nvPr/>
        </p:nvPicPr>
        <p:blipFill>
          <a:blip r:embed="rId4"/>
          <a:stretch>
            <a:fillRect/>
          </a:stretch>
        </p:blipFill>
        <p:spPr>
          <a:xfrm>
            <a:off x="4572000" y="3873350"/>
            <a:ext cx="4355976" cy="2984650"/>
          </a:xfrm>
          <a:prstGeom prst="rect">
            <a:avLst/>
          </a:prstGeom>
        </p:spPr>
      </p:pic>
    </p:spTree>
    <p:extLst>
      <p:ext uri="{BB962C8B-B14F-4D97-AF65-F5344CB8AC3E}">
        <p14:creationId xmlns:p14="http://schemas.microsoft.com/office/powerpoint/2010/main" val="1086126693"/>
      </p:ext>
    </p:extLst>
  </p:cSld>
  <p:clrMapOvr>
    <a:masterClrMapping/>
  </p:clrMapOvr>
  <p:timing>
    <p:tnLst>
      <p:par>
        <p:cTn xmlns:p14="http://schemas.microsoft.com/office/powerpoint/2010/mai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ZA"/>
          </a:p>
        </p:txBody>
      </p:sp>
      <p:sp>
        <p:nvSpPr>
          <p:cNvPr id="3" name="Content Placeholder 2"/>
          <p:cNvSpPr>
            <a:spLocks noGrp="1"/>
          </p:cNvSpPr>
          <p:nvPr>
            <p:ph idx="1"/>
          </p:nvPr>
        </p:nvSpPr>
        <p:spPr/>
        <p:txBody>
          <a:bodyPr/>
          <a:lstStyle/>
          <a:p>
            <a:endParaRPr lang="en-ZA"/>
          </a:p>
        </p:txBody>
      </p:sp>
      <p:sp>
        <p:nvSpPr>
          <p:cNvPr id="4" name="Slide Number Placeholder 3"/>
          <p:cNvSpPr>
            <a:spLocks noGrp="1"/>
          </p:cNvSpPr>
          <p:nvPr>
            <p:ph type="sldNum" sz="quarter" idx="12"/>
          </p:nvPr>
        </p:nvSpPr>
        <p:spPr/>
        <p:txBody>
          <a:bodyPr/>
          <a:lstStyle/>
          <a:p>
            <a:fld id="{555B2511-D5A3-487A-82FF-4C039FEE504B}" type="slidenum">
              <a:rPr lang="en-ZA" smtClean="0"/>
              <a:pPr/>
              <a:t>49</a:t>
            </a:fld>
            <a:endParaRPr lang="en-ZA"/>
          </a:p>
        </p:txBody>
      </p:sp>
      <p:pic>
        <p:nvPicPr>
          <p:cNvPr id="614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51520" y="267542"/>
            <a:ext cx="8816333" cy="61801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 name="Rectangle 10"/>
          <p:cNvSpPr/>
          <p:nvPr/>
        </p:nvSpPr>
        <p:spPr>
          <a:xfrm>
            <a:off x="1619672" y="1601180"/>
            <a:ext cx="7272808" cy="360040"/>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2" name="Rectangle 11"/>
          <p:cNvSpPr/>
          <p:nvPr/>
        </p:nvSpPr>
        <p:spPr>
          <a:xfrm>
            <a:off x="1619672" y="3861048"/>
            <a:ext cx="7272808" cy="288032"/>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0" name="TextBox 9"/>
          <p:cNvSpPr txBox="1"/>
          <p:nvPr/>
        </p:nvSpPr>
        <p:spPr>
          <a:xfrm>
            <a:off x="4788024" y="620688"/>
            <a:ext cx="3240360" cy="5632310"/>
          </a:xfrm>
          <a:prstGeom prst="rect">
            <a:avLst/>
          </a:prstGeom>
          <a:solidFill>
            <a:schemeClr val="bg1">
              <a:lumMod val="85000"/>
            </a:schemeClr>
          </a:solidFill>
        </p:spPr>
        <p:txBody>
          <a:bodyPr wrap="square" rtlCol="0">
            <a:spAutoFit/>
          </a:bodyPr>
          <a:lstStyle/>
          <a:p>
            <a:endParaRPr lang="en-US" sz="2400" b="1" dirty="0" smtClean="0"/>
          </a:p>
          <a:p>
            <a:endParaRPr lang="en-US" sz="2400" b="1" dirty="0"/>
          </a:p>
          <a:p>
            <a:endParaRPr lang="en-US" sz="2400" b="1" dirty="0" smtClean="0"/>
          </a:p>
          <a:p>
            <a:pPr algn="ctr"/>
            <a:r>
              <a:rPr lang="en-US" sz="2400" b="1" dirty="0" smtClean="0">
                <a:sym typeface="Wingdings"/>
              </a:rPr>
              <a:t></a:t>
            </a:r>
            <a:endParaRPr lang="en-US" sz="2400" b="1" dirty="0" smtClean="0"/>
          </a:p>
          <a:p>
            <a:endParaRPr lang="en-US" sz="2400" b="1" dirty="0" smtClean="0"/>
          </a:p>
          <a:p>
            <a:r>
              <a:rPr lang="en-US" sz="2400" b="1" dirty="0" smtClean="0"/>
              <a:t>In </a:t>
            </a:r>
            <a:r>
              <a:rPr lang="en-US" sz="2400" b="1" dirty="0"/>
              <a:t>most government reports </a:t>
            </a:r>
            <a:r>
              <a:rPr lang="en-US" sz="2400" b="1" dirty="0" smtClean="0"/>
              <a:t>outcomes and inputs are not usually reported by quintile, only national averages</a:t>
            </a:r>
          </a:p>
          <a:p>
            <a:pPr algn="ctr"/>
            <a:endParaRPr lang="en-US" sz="2400" b="1" dirty="0" smtClean="0">
              <a:sym typeface="Wingdings"/>
            </a:endParaRPr>
          </a:p>
          <a:p>
            <a:pPr algn="ctr"/>
            <a:r>
              <a:rPr lang="en-US" sz="2400" b="1" dirty="0" smtClean="0">
                <a:sym typeface="Wingdings"/>
              </a:rPr>
              <a:t></a:t>
            </a:r>
            <a:endParaRPr lang="en-US" sz="2400" b="1" dirty="0" smtClean="0"/>
          </a:p>
          <a:p>
            <a:endParaRPr lang="en-US" sz="2400" b="1" dirty="0" smtClean="0"/>
          </a:p>
          <a:p>
            <a:endParaRPr lang="en-US" sz="2400" b="1" dirty="0"/>
          </a:p>
          <a:p>
            <a:endParaRPr lang="en-US" sz="2400" b="1" dirty="0"/>
          </a:p>
        </p:txBody>
      </p:sp>
    </p:spTree>
    <p:extLst>
      <p:ext uri="{BB962C8B-B14F-4D97-AF65-F5344CB8AC3E}">
        <p14:creationId xmlns:p14="http://schemas.microsoft.com/office/powerpoint/2010/main" val="4063451500"/>
      </p:ext>
    </p:extLst>
  </p:cSld>
  <p:clrMapOvr>
    <a:masterClrMapping/>
  </p:clrMapOvr>
  <p:transition xmlns:p14="http://schemas.microsoft.com/office/powerpoint/2010/main" spd="slow">
    <p:push dir="u"/>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ZA"/>
          </a:p>
        </p:txBody>
      </p:sp>
      <p:sp>
        <p:nvSpPr>
          <p:cNvPr id="3" name="Content Placeholder 2"/>
          <p:cNvSpPr>
            <a:spLocks noGrp="1"/>
          </p:cNvSpPr>
          <p:nvPr>
            <p:ph idx="1"/>
          </p:nvPr>
        </p:nvSpPr>
        <p:spPr/>
        <p:txBody>
          <a:bodyPr/>
          <a:lstStyle/>
          <a:p>
            <a:endParaRPr lang="en-ZA"/>
          </a:p>
        </p:txBody>
      </p:sp>
      <p:sp>
        <p:nvSpPr>
          <p:cNvPr id="4" name="Slide Number Placeholder 3"/>
          <p:cNvSpPr>
            <a:spLocks noGrp="1"/>
          </p:cNvSpPr>
          <p:nvPr>
            <p:ph type="sldNum" sz="quarter" idx="12"/>
          </p:nvPr>
        </p:nvSpPr>
        <p:spPr/>
        <p:txBody>
          <a:bodyPr/>
          <a:lstStyle/>
          <a:p>
            <a:fld id="{555B2511-D5A3-487A-82FF-4C039FEE504B}" type="slidenum">
              <a:rPr lang="en-ZA" smtClean="0"/>
              <a:pPr/>
              <a:t>50</a:t>
            </a:fld>
            <a:endParaRPr lang="en-ZA"/>
          </a:p>
        </p:txBody>
      </p:sp>
      <p:pic>
        <p:nvPicPr>
          <p:cNvPr id="614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51520" y="267542"/>
            <a:ext cx="8816333" cy="61801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Rectangle 4"/>
          <p:cNvSpPr/>
          <p:nvPr/>
        </p:nvSpPr>
        <p:spPr>
          <a:xfrm>
            <a:off x="1619672" y="3861048"/>
            <a:ext cx="6264696" cy="360040"/>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7" name="Rectangle 6"/>
          <p:cNvSpPr/>
          <p:nvPr/>
        </p:nvSpPr>
        <p:spPr>
          <a:xfrm>
            <a:off x="1619672" y="2708920"/>
            <a:ext cx="6264696" cy="576064"/>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8" name="Rectangle 7"/>
          <p:cNvSpPr/>
          <p:nvPr/>
        </p:nvSpPr>
        <p:spPr>
          <a:xfrm>
            <a:off x="1619672" y="1601180"/>
            <a:ext cx="6264696" cy="360040"/>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6" name="TextBox 5"/>
          <p:cNvSpPr txBox="1"/>
          <p:nvPr/>
        </p:nvSpPr>
        <p:spPr>
          <a:xfrm>
            <a:off x="323528" y="6379520"/>
            <a:ext cx="6696744" cy="461665"/>
          </a:xfrm>
          <a:prstGeom prst="rect">
            <a:avLst/>
          </a:prstGeom>
          <a:solidFill>
            <a:schemeClr val="bg1">
              <a:lumMod val="85000"/>
            </a:schemeClr>
          </a:solidFill>
        </p:spPr>
        <p:txBody>
          <a:bodyPr wrap="square" rtlCol="0">
            <a:spAutoFit/>
          </a:bodyPr>
          <a:lstStyle/>
          <a:p>
            <a:r>
              <a:rPr lang="en-US" sz="2400" b="1" dirty="0" smtClean="0"/>
              <a:t>Implications for reporting and modeling??</a:t>
            </a:r>
            <a:endParaRPr lang="en-US" sz="2400" b="1" dirty="0"/>
          </a:p>
        </p:txBody>
      </p:sp>
    </p:spTree>
    <p:extLst>
      <p:ext uri="{BB962C8B-B14F-4D97-AF65-F5344CB8AC3E}">
        <p14:creationId xmlns:p14="http://schemas.microsoft.com/office/powerpoint/2010/main" val="1600026688"/>
      </p:ext>
    </p:extLst>
  </p:cSld>
  <p:clrMapOvr>
    <a:masterClrMapping/>
  </p:clrMapOvr>
  <p:transition xmlns:p14="http://schemas.microsoft.com/office/powerpoint/2010/main" spd="slow">
    <p:push dir="u"/>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500" fill="hold"/>
                                        <p:tgtEl>
                                          <p:spTgt spid="6"/>
                                        </p:tgtEl>
                                        <p:attrNameLst>
                                          <p:attrName>ppt_x</p:attrName>
                                        </p:attrNameLst>
                                      </p:cBhvr>
                                      <p:tavLst>
                                        <p:tav tm="0">
                                          <p:val>
                                            <p:strVal val="#ppt_x"/>
                                          </p:val>
                                        </p:tav>
                                        <p:tav tm="100000">
                                          <p:val>
                                            <p:strVal val="#ppt_x"/>
                                          </p:val>
                                        </p:tav>
                                      </p:tavLst>
                                    </p:anim>
                                    <p:anim calcmode="lin" valueType="num">
                                      <p:cBhvr additive="base">
                                        <p:cTn id="16"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P spid="8" grpId="0" animBg="1"/>
      <p:bldP spid="6" grpId="0" animBg="1"/>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tx2">
              <a:lumMod val="20000"/>
              <a:lumOff val="80000"/>
            </a:schemeClr>
          </a:solidFill>
        </p:spPr>
        <p:txBody>
          <a:bodyPr/>
          <a:lstStyle/>
          <a:p>
            <a:r>
              <a:rPr lang="en-ZA" dirty="0" smtClean="0">
                <a:solidFill>
                  <a:srgbClr val="C00000"/>
                </a:solidFill>
              </a:rPr>
              <a:t>3 </a:t>
            </a:r>
            <a:r>
              <a:rPr lang="en-ZA" sz="4800" b="1" smtClean="0">
                <a:solidFill>
                  <a:srgbClr val="C00000"/>
                </a:solidFill>
              </a:rPr>
              <a:t>biggest</a:t>
            </a:r>
            <a:r>
              <a:rPr lang="en-ZA" sz="4800" smtClean="0">
                <a:solidFill>
                  <a:srgbClr val="C00000"/>
                </a:solidFill>
              </a:rPr>
              <a:t> </a:t>
            </a:r>
            <a:r>
              <a:rPr lang="en-ZA" smtClean="0">
                <a:solidFill>
                  <a:srgbClr val="C00000"/>
                </a:solidFill>
              </a:rPr>
              <a:t>challenges - SA</a:t>
            </a:r>
            <a:endParaRPr lang="en-ZA" dirty="0">
              <a:solidFill>
                <a:srgbClr val="C00000"/>
              </a:solidFill>
            </a:endParaRPr>
          </a:p>
        </p:txBody>
      </p:sp>
      <p:sp>
        <p:nvSpPr>
          <p:cNvPr id="3" name="Content Placeholder 2"/>
          <p:cNvSpPr txBox="1">
            <a:spLocks/>
          </p:cNvSpPr>
          <p:nvPr/>
        </p:nvSpPr>
        <p:spPr>
          <a:xfrm>
            <a:off x="467544" y="1772816"/>
            <a:ext cx="8229600" cy="4525963"/>
          </a:xfrm>
          <a:prstGeom prst="rect">
            <a:avLst/>
          </a:prstGeom>
        </p:spPr>
        <p:txBody>
          <a:bodyPr>
            <a:noAutofit/>
          </a:bodyPr>
          <a:lstStyle/>
          <a:p>
            <a:pPr marL="342900" lvl="0" indent="-342900">
              <a:spcBef>
                <a:spcPct val="20000"/>
              </a:spcBef>
              <a:buFont typeface="+mj-lt"/>
              <a:buAutoNum type="arabicPeriod"/>
              <a:defRPr/>
            </a:pPr>
            <a:r>
              <a:rPr lang="en-ZA" sz="3200"/>
              <a:t>Failure to get the basics right</a:t>
            </a:r>
          </a:p>
          <a:p>
            <a:pPr marL="800100" lvl="1" indent="-342900">
              <a:spcBef>
                <a:spcPct val="20000"/>
              </a:spcBef>
              <a:buFont typeface="Arial" pitchFamily="34" charset="0"/>
              <a:buChar char="•"/>
            </a:pPr>
            <a:r>
              <a:rPr lang="en-ZA"/>
              <a:t>Children who cannot read, write and compute properly (Functionally illiterate/innumerate) after 6 years of formal full-time schooling</a:t>
            </a:r>
          </a:p>
          <a:p>
            <a:pPr marL="800100" lvl="1" indent="-342900">
              <a:spcBef>
                <a:spcPct val="20000"/>
              </a:spcBef>
              <a:buFont typeface="Arial" pitchFamily="34" charset="0"/>
              <a:buChar char="•"/>
            </a:pPr>
            <a:r>
              <a:rPr lang="en-ZA"/>
              <a:t>Often teachers lack even the most basic knowledge </a:t>
            </a:r>
          </a:p>
          <a:p>
            <a:pPr marL="342900" marR="0" lvl="0" indent="-342900" algn="l" defTabSz="914400" rtl="0" eaLnBrk="1" fontAlgn="auto" latinLnBrk="0" hangingPunct="1">
              <a:lnSpc>
                <a:spcPct val="100000"/>
              </a:lnSpc>
              <a:spcBef>
                <a:spcPct val="20000"/>
              </a:spcBef>
              <a:spcAft>
                <a:spcPts val="0"/>
              </a:spcAft>
              <a:buClrTx/>
              <a:buSzTx/>
              <a:buFont typeface="+mj-lt"/>
              <a:buAutoNum type="arabicPeriod"/>
              <a:tabLst/>
              <a:defRPr/>
            </a:pPr>
            <a:r>
              <a:rPr kumimoji="0" lang="en-ZA" sz="3200" b="0" i="0" u="none" strike="noStrike" kern="1200" cap="none" spc="0" normalizeH="0" baseline="0" noProof="0" smtClean="0">
                <a:ln>
                  <a:noFill/>
                </a:ln>
                <a:solidFill>
                  <a:schemeClr val="tx1"/>
                </a:solidFill>
                <a:effectLst/>
                <a:uLnTx/>
                <a:uFillTx/>
                <a:latin typeface="+mn-lt"/>
                <a:ea typeface="+mn-ea"/>
                <a:cs typeface="+mn-cs"/>
              </a:rPr>
              <a:t>Equity in </a:t>
            </a:r>
            <a:r>
              <a:rPr kumimoji="0" lang="en-ZA" sz="3200" b="0" i="0" u="none" strike="noStrike" kern="1200" cap="none" spc="0" normalizeH="0" baseline="0" noProof="0" dirty="0" smtClean="0">
                <a:ln>
                  <a:noFill/>
                </a:ln>
                <a:solidFill>
                  <a:schemeClr val="tx1"/>
                </a:solidFill>
                <a:effectLst/>
                <a:uLnTx/>
                <a:uFillTx/>
                <a:latin typeface="+mn-lt"/>
                <a:ea typeface="+mn-ea"/>
                <a:cs typeface="+mn-cs"/>
              </a:rPr>
              <a:t>education</a:t>
            </a:r>
          </a:p>
          <a:p>
            <a:pPr marL="800100" lvl="1" indent="-342900">
              <a:spcBef>
                <a:spcPct val="20000"/>
              </a:spcBef>
              <a:buFont typeface="Arial" pitchFamily="34" charset="0"/>
              <a:buChar char="•"/>
            </a:pPr>
            <a:r>
              <a:rPr kumimoji="0" lang="en-ZA" b="0" i="0" u="none" strike="noStrike" kern="1200" cap="none" spc="0" normalizeH="0" baseline="0" noProof="0" dirty="0" smtClean="0">
                <a:ln>
                  <a:noFill/>
                </a:ln>
                <a:solidFill>
                  <a:schemeClr val="tx1"/>
                </a:solidFill>
                <a:effectLst/>
                <a:uLnTx/>
                <a:uFillTx/>
                <a:latin typeface="+mn-lt"/>
                <a:ea typeface="+mn-ea"/>
                <a:cs typeface="+mn-cs"/>
              </a:rPr>
              <a:t>2 education systems – dysfunctional</a:t>
            </a:r>
            <a:r>
              <a:rPr kumimoji="0" lang="en-ZA" b="0" i="0" u="none" strike="noStrike" kern="1200" cap="none" spc="0" normalizeH="0" noProof="0" dirty="0" smtClean="0">
                <a:ln>
                  <a:noFill/>
                </a:ln>
                <a:solidFill>
                  <a:schemeClr val="tx1"/>
                </a:solidFill>
                <a:effectLst/>
                <a:uLnTx/>
                <a:uFillTx/>
                <a:latin typeface="+mn-lt"/>
                <a:ea typeface="+mn-ea"/>
                <a:cs typeface="+mn-cs"/>
              </a:rPr>
              <a:t> system operates at bottom of African countries, functional system operates at bottom of developed countries.</a:t>
            </a:r>
          </a:p>
          <a:p>
            <a:pPr marL="800100" lvl="1" indent="-342900">
              <a:spcBef>
                <a:spcPct val="20000"/>
              </a:spcBef>
              <a:buFont typeface="Arial" pitchFamily="34" charset="0"/>
              <a:buChar char="•"/>
            </a:pPr>
            <a:r>
              <a:rPr lang="en-ZA" baseline="0" dirty="0" smtClean="0"/>
              <a:t>More</a:t>
            </a:r>
            <a:r>
              <a:rPr lang="en-ZA" dirty="0" smtClean="0"/>
              <a:t> resources is NOT the silver bullet – we are not using </a:t>
            </a:r>
            <a:r>
              <a:rPr lang="en-ZA" smtClean="0"/>
              <a:t>existing resources</a:t>
            </a:r>
          </a:p>
          <a:p>
            <a:pPr marL="342900" lvl="0" indent="-342900">
              <a:spcBef>
                <a:spcPct val="20000"/>
              </a:spcBef>
              <a:buFont typeface="+mj-lt"/>
              <a:buAutoNum type="arabicPeriod"/>
              <a:defRPr/>
            </a:pPr>
            <a:r>
              <a:rPr lang="en-ZA" sz="3200"/>
              <a:t>Lack of accountability </a:t>
            </a:r>
          </a:p>
          <a:p>
            <a:pPr marL="800100" lvl="1" indent="-342900">
              <a:spcBef>
                <a:spcPct val="20000"/>
              </a:spcBef>
              <a:buFont typeface="Arial" pitchFamily="34" charset="0"/>
              <a:buChar char="•"/>
            </a:pPr>
            <a:r>
              <a:rPr lang="en-ZA"/>
              <a:t>Little accountability to parents in majority of school system</a:t>
            </a:r>
          </a:p>
          <a:p>
            <a:pPr marL="800100" lvl="1" indent="-342900">
              <a:spcBef>
                <a:spcPct val="20000"/>
              </a:spcBef>
              <a:buFont typeface="Arial" pitchFamily="34" charset="0"/>
              <a:buChar char="•"/>
            </a:pPr>
            <a:r>
              <a:rPr lang="en-ZA"/>
              <a:t>Little accountability between teachers and Department </a:t>
            </a:r>
          </a:p>
          <a:p>
            <a:pPr marL="800100" lvl="1" indent="-342900">
              <a:spcBef>
                <a:spcPct val="20000"/>
              </a:spcBef>
              <a:buFont typeface="Arial" pitchFamily="34" charset="0"/>
              <a:buChar char="•"/>
            </a:pPr>
            <a:r>
              <a:rPr lang="en-ZA"/>
              <a:t>Teacher unions abusing power and acting unprofessionally</a:t>
            </a:r>
          </a:p>
          <a:p>
            <a:pPr marL="800100" lvl="1" indent="-342900">
              <a:spcBef>
                <a:spcPct val="20000"/>
              </a:spcBef>
              <a:buFont typeface="Arial" pitchFamily="34" charset="0"/>
              <a:buChar char="•"/>
            </a:pPr>
            <a:endParaRPr lang="en-ZA" sz="3200" dirty="0" smtClean="0"/>
          </a:p>
        </p:txBody>
      </p:sp>
      <p:sp>
        <p:nvSpPr>
          <p:cNvPr id="4" name="Slide Number Placeholder 3"/>
          <p:cNvSpPr>
            <a:spLocks noGrp="1"/>
          </p:cNvSpPr>
          <p:nvPr>
            <p:ph type="sldNum" sz="quarter" idx="12"/>
          </p:nvPr>
        </p:nvSpPr>
        <p:spPr/>
        <p:txBody>
          <a:bodyPr/>
          <a:lstStyle/>
          <a:p>
            <a:fld id="{555B2511-D5A3-487A-82FF-4C039FEE504B}" type="slidenum">
              <a:rPr lang="en-ZA" smtClean="0"/>
              <a:pPr/>
              <a:t>51</a:t>
            </a:fld>
            <a:endParaRPr lang="en-ZA"/>
          </a:p>
        </p:txBody>
      </p:sp>
    </p:spTree>
    <p:extLst>
      <p:ext uri="{BB962C8B-B14F-4D97-AF65-F5344CB8AC3E}">
        <p14:creationId xmlns:p14="http://schemas.microsoft.com/office/powerpoint/2010/main" val="2136126831"/>
      </p:ext>
    </p:extLst>
  </p:cSld>
  <p:clrMapOvr>
    <a:masterClrMapping/>
  </p:clrMapOvr>
  <p:timing>
    <p:tnLst>
      <p:par>
        <p:cTn xmlns:p14="http://schemas.microsoft.com/office/powerpoint/2010/mai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tx2">
              <a:lumMod val="20000"/>
              <a:lumOff val="80000"/>
            </a:schemeClr>
          </a:solidFill>
        </p:spPr>
        <p:txBody>
          <a:bodyPr/>
          <a:lstStyle/>
          <a:p>
            <a:r>
              <a:rPr lang="en-ZA" b="1" dirty="0" smtClean="0">
                <a:solidFill>
                  <a:srgbClr val="C00000"/>
                </a:solidFill>
              </a:rPr>
              <a:t>Way forward?</a:t>
            </a:r>
            <a:endParaRPr lang="en-ZA" b="1" dirty="0">
              <a:solidFill>
                <a:srgbClr val="C00000"/>
              </a:solidFill>
            </a:endParaRPr>
          </a:p>
        </p:txBody>
      </p:sp>
      <p:sp>
        <p:nvSpPr>
          <p:cNvPr id="3" name="Content Placeholder 2"/>
          <p:cNvSpPr txBox="1">
            <a:spLocks/>
          </p:cNvSpPr>
          <p:nvPr/>
        </p:nvSpPr>
        <p:spPr>
          <a:xfrm>
            <a:off x="395536" y="1772816"/>
            <a:ext cx="8424936" cy="4525963"/>
          </a:xfrm>
          <a:prstGeom prst="rect">
            <a:avLst/>
          </a:prstGeom>
        </p:spPr>
        <p:txBody>
          <a:bodyPr>
            <a:noAutofit/>
          </a:bodyPr>
          <a:lstStyle/>
          <a:p>
            <a:pPr marL="342900" marR="0" lvl="0" indent="-342900" algn="l" defTabSz="914400" rtl="0" eaLnBrk="1" fontAlgn="auto" latinLnBrk="0" hangingPunct="1">
              <a:lnSpc>
                <a:spcPct val="100000"/>
              </a:lnSpc>
              <a:spcBef>
                <a:spcPct val="20000"/>
              </a:spcBef>
              <a:spcAft>
                <a:spcPts val="0"/>
              </a:spcAft>
              <a:buClrTx/>
              <a:buSzTx/>
              <a:buFont typeface="+mj-lt"/>
              <a:buAutoNum type="arabicPeriod"/>
              <a:tabLst/>
              <a:defRPr/>
            </a:pPr>
            <a:r>
              <a:rPr kumimoji="0" lang="en-ZA" sz="2800" b="1" i="0" u="none" strike="noStrike" kern="1200" cap="none" spc="0" normalizeH="0" baseline="0" noProof="0" dirty="0" smtClean="0">
                <a:ln>
                  <a:noFill/>
                </a:ln>
                <a:solidFill>
                  <a:srgbClr val="C00000"/>
                </a:solidFill>
                <a:effectLst/>
                <a:uLnTx/>
                <a:uFillTx/>
                <a:latin typeface="+mn-lt"/>
                <a:ea typeface="+mn-ea"/>
                <a:cs typeface="+mn-cs"/>
              </a:rPr>
              <a:t> </a:t>
            </a:r>
            <a:r>
              <a:rPr kumimoji="0" lang="en-ZA" sz="2400" b="1" i="0" u="none" strike="noStrike" kern="1200" cap="none" spc="0" normalizeH="0" baseline="0" noProof="0" dirty="0" smtClean="0">
                <a:ln>
                  <a:noFill/>
                </a:ln>
                <a:solidFill>
                  <a:srgbClr val="C00000"/>
                </a:solidFill>
                <a:effectLst/>
                <a:uLnTx/>
                <a:uFillTx/>
                <a:latin typeface="+mn-lt"/>
                <a:ea typeface="+mn-ea"/>
                <a:cs typeface="+mn-cs"/>
              </a:rPr>
              <a:t>Acknowledge the extent of the problem</a:t>
            </a:r>
            <a:endParaRPr kumimoji="0" lang="en-ZA" sz="2800" b="1" i="0" u="none" strike="noStrike" kern="1200" cap="none" spc="0" normalizeH="0" baseline="0" noProof="0" dirty="0" smtClean="0">
              <a:ln>
                <a:noFill/>
              </a:ln>
              <a:solidFill>
                <a:srgbClr val="C00000"/>
              </a:solidFill>
              <a:effectLst/>
              <a:uLnTx/>
              <a:uFillTx/>
              <a:latin typeface="+mn-lt"/>
              <a:ea typeface="+mn-ea"/>
              <a:cs typeface="+mn-cs"/>
            </a:endParaRPr>
          </a:p>
          <a:p>
            <a:pPr marL="800100" lvl="1" indent="-342900">
              <a:spcBef>
                <a:spcPct val="20000"/>
              </a:spcBef>
              <a:buFont typeface="Arial" pitchFamily="34" charset="0"/>
              <a:buChar char="•"/>
            </a:pPr>
            <a:r>
              <a:rPr lang="en-ZA" sz="1600" dirty="0" smtClean="0"/>
              <a:t>Low quality education is one of the three largest crises facing our country (along with HIV/AIDS and unemployment). Need the political will and public support for widespread reform.</a:t>
            </a:r>
          </a:p>
          <a:p>
            <a:pPr marL="342900" marR="0" lvl="0" indent="-342900" algn="l" defTabSz="914400" rtl="0" eaLnBrk="1" fontAlgn="auto" latinLnBrk="0" hangingPunct="1">
              <a:lnSpc>
                <a:spcPct val="100000"/>
              </a:lnSpc>
              <a:spcBef>
                <a:spcPct val="20000"/>
              </a:spcBef>
              <a:spcAft>
                <a:spcPts val="0"/>
              </a:spcAft>
              <a:buClrTx/>
              <a:buSzTx/>
              <a:buFont typeface="+mj-lt"/>
              <a:buAutoNum type="arabicPeriod"/>
              <a:tabLst/>
              <a:defRPr/>
            </a:pPr>
            <a:r>
              <a:rPr lang="en-ZA" sz="2800" b="1" dirty="0" smtClean="0">
                <a:solidFill>
                  <a:srgbClr val="C00000"/>
                </a:solidFill>
              </a:rPr>
              <a:t> </a:t>
            </a:r>
            <a:r>
              <a:rPr lang="en-ZA" sz="2400" b="1" dirty="0" smtClean="0">
                <a:solidFill>
                  <a:srgbClr val="C00000"/>
                </a:solidFill>
              </a:rPr>
              <a:t>Focus on the basics</a:t>
            </a:r>
            <a:endParaRPr lang="en-ZA" sz="2800" b="1" dirty="0" smtClean="0">
              <a:solidFill>
                <a:srgbClr val="C00000"/>
              </a:solidFill>
            </a:endParaRPr>
          </a:p>
          <a:p>
            <a:pPr marL="914400" lvl="1" indent="-514350">
              <a:buFont typeface="Arial" pitchFamily="34" charset="0"/>
              <a:buChar char="•"/>
              <a:defRPr/>
            </a:pPr>
            <a:r>
              <a:rPr lang="en-ZA" sz="1600" dirty="0" smtClean="0"/>
              <a:t>Every child MUST master the basics of foundational numeracy and literacy these are the building blocks of further education – weak foundations = recipe for disaster</a:t>
            </a:r>
          </a:p>
          <a:p>
            <a:pPr marL="914400" lvl="1" indent="-514350">
              <a:buFont typeface="Arial" pitchFamily="34" charset="0"/>
              <a:buChar char="•"/>
              <a:defRPr/>
            </a:pPr>
            <a:r>
              <a:rPr lang="en-ZA" sz="1600" dirty="0" smtClean="0"/>
              <a:t>Teachers need to be in school teaching (re-introduce inspectorate?)</a:t>
            </a:r>
          </a:p>
          <a:p>
            <a:pPr marL="914400" lvl="1" indent="-514350">
              <a:buFont typeface="Arial" pitchFamily="34" charset="0"/>
              <a:buChar char="•"/>
              <a:defRPr/>
            </a:pPr>
            <a:r>
              <a:rPr lang="en-ZA" sz="1600" dirty="0" smtClean="0"/>
              <a:t>Every teacher needs a minimum competency (basic) in the subjects they teach</a:t>
            </a:r>
          </a:p>
          <a:p>
            <a:pPr marL="914400" lvl="1" indent="-514350">
              <a:buFont typeface="Arial" pitchFamily="34" charset="0"/>
              <a:buChar char="•"/>
              <a:defRPr/>
            </a:pPr>
            <a:r>
              <a:rPr lang="en-ZA" sz="1600" dirty="0" smtClean="0"/>
              <a:t>Every child (teacher) needs access to adequate learning (teaching) materials</a:t>
            </a:r>
          </a:p>
          <a:p>
            <a:pPr marL="914400" lvl="1" indent="-514350">
              <a:buFont typeface="Arial" pitchFamily="34" charset="0"/>
              <a:buChar char="•"/>
              <a:defRPr/>
            </a:pPr>
            <a:r>
              <a:rPr lang="en-ZA" sz="1600" dirty="0" smtClean="0"/>
              <a:t>Use every school day and every school period – maximise instructional time</a:t>
            </a:r>
          </a:p>
          <a:p>
            <a:pPr marL="914400" lvl="1" indent="-514350">
              <a:buFont typeface="Arial" pitchFamily="34" charset="0"/>
              <a:buChar char="•"/>
              <a:defRPr/>
            </a:pPr>
            <a:endParaRPr lang="en-ZA" sz="1600" dirty="0" smtClean="0"/>
          </a:p>
          <a:p>
            <a:pPr marL="457200" indent="-514350">
              <a:buFont typeface="+mj-lt"/>
              <a:buAutoNum type="arabicPeriod"/>
              <a:defRPr/>
            </a:pPr>
            <a:r>
              <a:rPr lang="en-ZA" sz="2400" b="1" dirty="0" smtClean="0">
                <a:solidFill>
                  <a:srgbClr val="C00000"/>
                </a:solidFill>
              </a:rPr>
              <a:t>Increase information, accountability &amp; transparency</a:t>
            </a:r>
          </a:p>
          <a:p>
            <a:pPr marL="914400" lvl="1" indent="-514350">
              <a:buFont typeface="Arial" pitchFamily="34" charset="0"/>
              <a:buChar char="•"/>
              <a:defRPr/>
            </a:pPr>
            <a:r>
              <a:rPr lang="en-ZA" sz="1600" dirty="0" smtClean="0"/>
              <a:t>At ALL levels – DBE, district, school, classroom, learner</a:t>
            </a:r>
          </a:p>
          <a:p>
            <a:pPr marL="914400" lvl="1" indent="-514350">
              <a:buFont typeface="Arial" pitchFamily="34" charset="0"/>
              <a:buChar char="•"/>
              <a:defRPr/>
            </a:pPr>
            <a:r>
              <a:rPr lang="en-ZA" sz="1600" dirty="0" smtClean="0"/>
              <a:t>Strengthen ANA</a:t>
            </a:r>
          </a:p>
          <a:p>
            <a:pPr marL="914400" lvl="1" indent="-514350">
              <a:buFont typeface="Arial" pitchFamily="34" charset="0"/>
              <a:buChar char="•"/>
              <a:defRPr/>
            </a:pPr>
            <a:r>
              <a:rPr lang="en-ZA" sz="1600" dirty="0" smtClean="0"/>
              <a:t>Set realistic goals for improvement and hold people accountable </a:t>
            </a:r>
          </a:p>
        </p:txBody>
      </p:sp>
      <p:sp>
        <p:nvSpPr>
          <p:cNvPr id="4" name="Slide Number Placeholder 3"/>
          <p:cNvSpPr>
            <a:spLocks noGrp="1"/>
          </p:cNvSpPr>
          <p:nvPr>
            <p:ph type="sldNum" sz="quarter" idx="12"/>
          </p:nvPr>
        </p:nvSpPr>
        <p:spPr/>
        <p:txBody>
          <a:bodyPr/>
          <a:lstStyle/>
          <a:p>
            <a:fld id="{555B2511-D5A3-487A-82FF-4C039FEE504B}" type="slidenum">
              <a:rPr lang="en-ZA" smtClean="0"/>
              <a:pPr/>
              <a:t>52</a:t>
            </a:fld>
            <a:endParaRPr lang="en-ZA"/>
          </a:p>
        </p:txBody>
      </p:sp>
    </p:spTree>
    <p:extLst>
      <p:ext uri="{BB962C8B-B14F-4D97-AF65-F5344CB8AC3E}">
        <p14:creationId xmlns:p14="http://schemas.microsoft.com/office/powerpoint/2010/main" val="1810994342"/>
      </p:ext>
    </p:extLst>
  </p:cSld>
  <p:clrMapOvr>
    <a:masterClrMapping/>
  </p:clrMapOvr>
  <p:timing>
    <p:tnLst>
      <p:par>
        <p:cTn xmlns:p14="http://schemas.microsoft.com/office/powerpoint/2010/mai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dirty="0" smtClean="0"/>
              <a:t>When faced with an exceedingly low and unequal quality of education do we….</a:t>
            </a:r>
            <a:endParaRPr lang="en-US" sz="3600" dirty="0"/>
          </a:p>
        </p:txBody>
      </p:sp>
      <p:sp>
        <p:nvSpPr>
          <p:cNvPr id="3" name="Content Placeholder 2"/>
          <p:cNvSpPr>
            <a:spLocks noGrp="1"/>
          </p:cNvSpPr>
          <p:nvPr>
            <p:ph idx="1"/>
          </p:nvPr>
        </p:nvSpPr>
        <p:spPr/>
        <p:txBody>
          <a:bodyPr>
            <a:normAutofit fontScale="70000" lnSpcReduction="20000"/>
          </a:bodyPr>
          <a:lstStyle/>
          <a:p>
            <a:pPr marL="0" indent="0">
              <a:buNone/>
            </a:pPr>
            <a:r>
              <a:rPr lang="en-US" sz="3000" b="1" dirty="0" smtClean="0"/>
              <a:t>A) Increase accountability </a:t>
            </a:r>
            <a:r>
              <a:rPr lang="en-US" sz="3000" i="1" dirty="0" smtClean="0"/>
              <a:t>{US model}</a:t>
            </a:r>
          </a:p>
          <a:p>
            <a:pPr lvl="2"/>
            <a:r>
              <a:rPr lang="en-US" dirty="0" smtClean="0"/>
              <a:t>Create a fool-proof highly specified, sequenced curriculum (CAPS/workbooks)</a:t>
            </a:r>
          </a:p>
          <a:p>
            <a:pPr lvl="2"/>
            <a:r>
              <a:rPr lang="en-US" dirty="0" smtClean="0"/>
              <a:t>Measure learning better and more frequently (ANA)</a:t>
            </a:r>
          </a:p>
          <a:p>
            <a:pPr lvl="2"/>
            <a:r>
              <a:rPr lang="en-US" dirty="0" smtClean="0"/>
              <a:t>Increase choice/information in a variety of ways</a:t>
            </a:r>
          </a:p>
          <a:p>
            <a:pPr lvl="2"/>
            <a:endParaRPr lang="en-US" dirty="0" smtClean="0"/>
          </a:p>
          <a:p>
            <a:pPr marL="0" indent="0">
              <a:buNone/>
            </a:pPr>
            <a:r>
              <a:rPr lang="en-US" sz="3000" b="1" dirty="0" smtClean="0"/>
              <a:t>B) Improve the quality of teachers </a:t>
            </a:r>
            <a:r>
              <a:rPr lang="en-US" sz="3000" i="1" dirty="0" smtClean="0"/>
              <a:t>{Finnish model}</a:t>
            </a:r>
          </a:p>
          <a:p>
            <a:pPr lvl="2"/>
            <a:r>
              <a:rPr lang="en-US" dirty="0" smtClean="0"/>
              <a:t>Attract better candidates into teaching degrees </a:t>
            </a:r>
            <a:r>
              <a:rPr lang="en-US" dirty="0" smtClean="0">
                <a:sym typeface="Wingdings"/>
              </a:rPr>
              <a:t> draw candidates from the top (rather than the bottom) of the matric distribution</a:t>
            </a:r>
            <a:endParaRPr lang="en-US" dirty="0" smtClean="0"/>
          </a:p>
          <a:p>
            <a:pPr lvl="2"/>
            <a:r>
              <a:rPr lang="en-US" dirty="0" smtClean="0"/>
              <a:t>Increase the competence of existing teachers (Capacitation)</a:t>
            </a:r>
          </a:p>
          <a:p>
            <a:pPr lvl="2"/>
            <a:r>
              <a:rPr lang="en-US" dirty="0" smtClean="0"/>
              <a:t>Long term endeavor which requires sustained, committed, strategic, thoughtful leadership (something we don’t have)</a:t>
            </a:r>
          </a:p>
          <a:p>
            <a:pPr lvl="2"/>
            <a:endParaRPr lang="en-US" dirty="0" smtClean="0"/>
          </a:p>
          <a:p>
            <a:pPr marL="0" indent="0">
              <a:buNone/>
            </a:pPr>
            <a:r>
              <a:rPr lang="en-US" sz="3000" b="1" dirty="0" smtClean="0"/>
              <a:t>C) All of the above </a:t>
            </a:r>
            <a:r>
              <a:rPr lang="en-US" sz="3000" i="1" dirty="0" smtClean="0"/>
              <a:t>{Utopian model}</a:t>
            </a:r>
            <a:endParaRPr lang="en-US" sz="3000" i="1" dirty="0"/>
          </a:p>
          <a:p>
            <a:endParaRPr lang="en-US" sz="2300" dirty="0" smtClean="0"/>
          </a:p>
          <a:p>
            <a:r>
              <a:rPr lang="en-US" sz="2300" i="1" dirty="0" smtClean="0"/>
              <a:t>Perhaps A while we set out on the costly and difficult journey of B??</a:t>
            </a:r>
          </a:p>
          <a:p>
            <a:pPr lvl="2"/>
            <a:endParaRPr lang="en-US" dirty="0" smtClean="0"/>
          </a:p>
        </p:txBody>
      </p:sp>
      <p:sp>
        <p:nvSpPr>
          <p:cNvPr id="4" name="Slide Number Placeholder 3"/>
          <p:cNvSpPr>
            <a:spLocks noGrp="1"/>
          </p:cNvSpPr>
          <p:nvPr>
            <p:ph type="sldNum" sz="quarter" idx="12"/>
          </p:nvPr>
        </p:nvSpPr>
        <p:spPr/>
        <p:txBody>
          <a:bodyPr/>
          <a:lstStyle/>
          <a:p>
            <a:fld id="{555B2511-D5A3-487A-82FF-4C039FEE504B}" type="slidenum">
              <a:rPr lang="en-ZA" smtClean="0"/>
              <a:pPr/>
              <a:t>53</a:t>
            </a:fld>
            <a:endParaRPr lang="en-ZA"/>
          </a:p>
        </p:txBody>
      </p:sp>
    </p:spTree>
    <p:extLst>
      <p:ext uri="{BB962C8B-B14F-4D97-AF65-F5344CB8AC3E}">
        <p14:creationId xmlns:p14="http://schemas.microsoft.com/office/powerpoint/2010/main" val="2097675455"/>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4.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5.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6.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otalTime>9603</TotalTime>
  <Words>3424</Words>
  <Application>Microsoft Macintosh PowerPoint</Application>
  <PresentationFormat>On-screen Show (4:3)</PresentationFormat>
  <Paragraphs>544</Paragraphs>
  <Slides>53</Slides>
  <Notes>51</Notes>
  <HiddenSlides>0</HiddenSlides>
  <MMClips>0</MMClips>
  <ScaleCrop>false</ScaleCrop>
  <HeadingPairs>
    <vt:vector size="4" baseType="variant">
      <vt:variant>
        <vt:lpstr>Theme</vt:lpstr>
      </vt:variant>
      <vt:variant>
        <vt:i4>1</vt:i4>
      </vt:variant>
      <vt:variant>
        <vt:lpstr>Slide Titles</vt:lpstr>
      </vt:variant>
      <vt:variant>
        <vt:i4>53</vt:i4>
      </vt:variant>
    </vt:vector>
  </HeadingPairs>
  <TitlesOfParts>
    <vt:vector size="54" baseType="lpstr">
      <vt:lpstr>Office Theme</vt:lpstr>
      <vt:lpstr>Accountability &amp; Capacity    Understanding the disconnect between resources and results</vt:lpstr>
      <vt:lpstr>Outline</vt:lpstr>
      <vt:lpstr>Not all schools are born equal</vt:lpstr>
      <vt:lpstr>PowerPoint Presentation</vt:lpstr>
      <vt:lpstr>Expenditure on education 2010/11</vt:lpstr>
      <vt:lpstr>Motivation for increasing resources</vt:lpstr>
      <vt:lpstr>Pro-poor allocation of resources?</vt:lpstr>
      <vt:lpstr>Important distinctions</vt:lpstr>
      <vt:lpstr>Important distinctions</vt:lpstr>
      <vt:lpstr>Important distinctions</vt:lpstr>
      <vt:lpstr>Important distinctions</vt:lpstr>
      <vt:lpstr>Accountability &amp; Capacity</vt:lpstr>
      <vt:lpstr>Accountability without capacity</vt:lpstr>
      <vt:lpstr>Capacity without accountability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Way forward? Binding constraints approach (Hausmann, Klinger &amp; Wagner,2008)</vt:lpstr>
      <vt:lpstr>The binding constraints approach</vt:lpstr>
      <vt:lpstr>PowerPoint Presentation</vt:lpstr>
      <vt:lpstr>PowerPoint Presentation</vt:lpstr>
      <vt:lpstr>PowerPoint Presentation</vt:lpstr>
      <vt:lpstr>PowerPoint Presentation</vt:lpstr>
      <vt:lpstr>Conclusion</vt:lpstr>
      <vt:lpstr>Thank you  Comments &amp; Questions welcome  Presentation available online at www.nicspaull.com/research </vt:lpstr>
      <vt:lpstr> Basic Literacy and Numeracy (Gr 6)</vt:lpstr>
      <vt:lpstr>PowerPoint Presentation</vt:lpstr>
      <vt:lpstr>SA primary school: Gr6 Literacy –  SACMEQ III (2007)</vt:lpstr>
      <vt:lpstr>Spending</vt:lpstr>
      <vt:lpstr>Grade 6 Literacy</vt:lpstr>
      <vt:lpstr>Accountability: teacher absenteeism (SACMEQ III – 2007 – 996 teachers)</vt:lpstr>
      <vt:lpstr>Accountability: teacher absenteeism (SACMEQ III – 2007 – 996 teachers)</vt:lpstr>
      <vt:lpstr>Benefits of education</vt:lpstr>
      <vt:lpstr>Accountability: teacher absenteeism</vt:lpstr>
      <vt:lpstr>Accountability: teacher absenteeism (SACMEQ III – 2007 – 996 teachers)</vt:lpstr>
      <vt:lpstr>PowerPoint Presentation</vt:lpstr>
      <vt:lpstr>Gr 1 - Gr 2 - Gr 3 – Gr 4 – Gr 5 – Gr 6 – Gr 7 – Gr 8 – Gr 9 - Gr 10 – Gr 11 – Gr 12 </vt:lpstr>
      <vt:lpstr>Insurmountable learning deficits</vt:lpstr>
      <vt:lpstr>Insurmountable learning deficits</vt:lpstr>
      <vt:lpstr>What are the root causes of low and unequal achievement? </vt:lpstr>
      <vt:lpstr>2 education systems not 1</vt:lpstr>
      <vt:lpstr>2 education systems</vt:lpstr>
      <vt:lpstr>Two school systems not one?</vt:lpstr>
      <vt:lpstr>Gr 1 - Gr 2 - Gr 3 – Gr 4 – Gr 5 – Gr 6 – Gr 7 – Gr 8 – Gr 9 - Gr 10 – Gr 11 – Gr 12 </vt:lpstr>
      <vt:lpstr>PowerPoint Presentation</vt:lpstr>
      <vt:lpstr>PowerPoint Presentation</vt:lpstr>
      <vt:lpstr>3 biggest challenges - SA</vt:lpstr>
      <vt:lpstr>Way forward?</vt:lpstr>
      <vt:lpstr>When faced with an exceedingly low and unequal quality of education do we….</vt:lpstr>
    </vt:vector>
  </TitlesOfParts>
  <Company>Stellenbosch University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Nicholas Spaull</dc:creator>
  <cp:lastModifiedBy>Nicholas Spaull</cp:lastModifiedBy>
  <cp:revision>302</cp:revision>
  <dcterms:created xsi:type="dcterms:W3CDTF">2012-07-03T12:28:17Z</dcterms:created>
  <dcterms:modified xsi:type="dcterms:W3CDTF">2013-12-02T05:41:58Z</dcterms:modified>
</cp:coreProperties>
</file>