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6.xml" ContentType="application/vnd.openxmlformats-officedocument.drawingml.chart+xml"/>
  <Override PartName="/ppt/notesSlides/notesSlide37.xml" ContentType="application/vnd.openxmlformats-officedocument.presentationml.notesSlide+xml"/>
  <Override PartName="/ppt/charts/chart7.xml" ContentType="application/vnd.openxmlformats-officedocument.drawingml.chart+xml"/>
  <Override PartName="/ppt/notesSlides/notesSlide3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notesSlides/notesSlide42.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6"/>
  </p:notesMasterIdLst>
  <p:sldIdLst>
    <p:sldId id="381" r:id="rId2"/>
    <p:sldId id="504" r:id="rId3"/>
    <p:sldId id="363" r:id="rId4"/>
    <p:sldId id="499" r:id="rId5"/>
    <p:sldId id="501" r:id="rId6"/>
    <p:sldId id="414" r:id="rId7"/>
    <p:sldId id="503" r:id="rId8"/>
    <p:sldId id="498" r:id="rId9"/>
    <p:sldId id="497" r:id="rId10"/>
    <p:sldId id="507" r:id="rId11"/>
    <p:sldId id="508" r:id="rId12"/>
    <p:sldId id="509" r:id="rId13"/>
    <p:sldId id="510" r:id="rId14"/>
    <p:sldId id="469" r:id="rId15"/>
    <p:sldId id="476" r:id="rId16"/>
    <p:sldId id="477" r:id="rId17"/>
    <p:sldId id="468" r:id="rId18"/>
    <p:sldId id="470" r:id="rId19"/>
    <p:sldId id="471" r:id="rId20"/>
    <p:sldId id="472" r:id="rId21"/>
    <p:sldId id="473" r:id="rId22"/>
    <p:sldId id="474" r:id="rId23"/>
    <p:sldId id="506" r:id="rId24"/>
    <p:sldId id="496" r:id="rId25"/>
    <p:sldId id="505" r:id="rId26"/>
    <p:sldId id="491" r:id="rId27"/>
    <p:sldId id="492" r:id="rId28"/>
    <p:sldId id="493" r:id="rId29"/>
    <p:sldId id="494" r:id="rId30"/>
    <p:sldId id="387" r:id="rId31"/>
    <p:sldId id="411" r:id="rId32"/>
    <p:sldId id="462" r:id="rId33"/>
    <p:sldId id="412" r:id="rId34"/>
    <p:sldId id="502" r:id="rId35"/>
    <p:sldId id="413" r:id="rId36"/>
    <p:sldId id="419" r:id="rId37"/>
    <p:sldId id="420" r:id="rId38"/>
    <p:sldId id="426" r:id="rId39"/>
    <p:sldId id="421" r:id="rId40"/>
    <p:sldId id="422" r:id="rId41"/>
    <p:sldId id="390" r:id="rId42"/>
    <p:sldId id="392" r:id="rId43"/>
    <p:sldId id="394" r:id="rId44"/>
    <p:sldId id="395" r:id="rId45"/>
    <p:sldId id="399" r:id="rId46"/>
    <p:sldId id="475" r:id="rId47"/>
    <p:sldId id="415" r:id="rId48"/>
    <p:sldId id="312" r:id="rId49"/>
    <p:sldId id="388" r:id="rId50"/>
    <p:sldId id="361" r:id="rId51"/>
    <p:sldId id="402" r:id="rId52"/>
    <p:sldId id="409" r:id="rId53"/>
    <p:sldId id="410" r:id="rId54"/>
    <p:sldId id="404"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60" autoAdjust="0"/>
    <p:restoredTop sz="86723" autoAdjust="0"/>
  </p:normalViewPr>
  <p:slideViewPr>
    <p:cSldViewPr>
      <p:cViewPr varScale="1">
        <p:scale>
          <a:sx n="82" d="100"/>
          <a:sy n="82" d="100"/>
        </p:scale>
        <p:origin x="-1074" y="-96"/>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oleObject" Target="file:///C:\Documents%20and%20Settings\spaull\My%20Documents\Dropbox\Consulting\CDE\Graphs\Matric%20graphs%202013.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1400"/>
              <a:t>Per Learner Budget Allocations, by Province </a:t>
            </a:r>
            <a:r>
              <a:rPr lang="en-ZA" sz="1400" smtClean="0"/>
              <a:t>1994-95</a:t>
            </a:r>
            <a:endParaRPr lang="en-ZA" sz="1400"/>
          </a:p>
        </c:rich>
      </c:tx>
      <c:layout/>
      <c:overlay val="0"/>
    </c:title>
    <c:autoTitleDeleted val="0"/>
    <c:plotArea>
      <c:layout/>
      <c:barChart>
        <c:barDir val="col"/>
        <c:grouping val="clustered"/>
        <c:varyColors val="0"/>
        <c:ser>
          <c:idx val="0"/>
          <c:order val="0"/>
          <c:tx>
            <c:strRef>
              <c:f>Sheet1!$B$1</c:f>
              <c:strCache>
                <c:ptCount val="1"/>
                <c:pt idx="0">
                  <c:v>1994-95</c:v>
                </c:pt>
              </c:strCache>
            </c:strRef>
          </c:tx>
          <c:invertIfNegative val="0"/>
          <c:dPt>
            <c:idx val="9"/>
            <c:invertIfNegative val="0"/>
            <c:bubble3D val="0"/>
            <c:spPr>
              <a:solidFill>
                <a:schemeClr val="bg1">
                  <a:lumMod val="75000"/>
                </a:schemeClr>
              </a:solidFill>
            </c:spPr>
          </c:dPt>
          <c:cat>
            <c:strRef>
              <c:f>Sheet1!$A$2:$A$11</c:f>
              <c:strCache>
                <c:ptCount val="10"/>
                <c:pt idx="0">
                  <c:v>ECA</c:v>
                </c:pt>
                <c:pt idx="1">
                  <c:v>LMP</c:v>
                </c:pt>
                <c:pt idx="2">
                  <c:v>NWP</c:v>
                </c:pt>
                <c:pt idx="3">
                  <c:v>MPU</c:v>
                </c:pt>
                <c:pt idx="4">
                  <c:v>FST</c:v>
                </c:pt>
                <c:pt idx="5">
                  <c:v>KZN</c:v>
                </c:pt>
                <c:pt idx="6">
                  <c:v>NCA</c:v>
                </c:pt>
                <c:pt idx="7">
                  <c:v>GAU</c:v>
                </c:pt>
                <c:pt idx="8">
                  <c:v>WC</c:v>
                </c:pt>
                <c:pt idx="9">
                  <c:v>All</c:v>
                </c:pt>
              </c:strCache>
            </c:strRef>
          </c:cat>
          <c:val>
            <c:numRef>
              <c:f>Sheet1!$B$2:$B$11</c:f>
              <c:numCache>
                <c:formatCode>General</c:formatCode>
                <c:ptCount val="10"/>
                <c:pt idx="0">
                  <c:v>1635</c:v>
                </c:pt>
                <c:pt idx="1">
                  <c:v>1669</c:v>
                </c:pt>
                <c:pt idx="2">
                  <c:v>1812</c:v>
                </c:pt>
                <c:pt idx="3">
                  <c:v>1917</c:v>
                </c:pt>
                <c:pt idx="4">
                  <c:v>2317</c:v>
                </c:pt>
                <c:pt idx="5">
                  <c:v>2969</c:v>
                </c:pt>
                <c:pt idx="6">
                  <c:v>3413</c:v>
                </c:pt>
                <c:pt idx="7">
                  <c:v>3843</c:v>
                </c:pt>
                <c:pt idx="8">
                  <c:v>4074</c:v>
                </c:pt>
                <c:pt idx="9">
                  <c:v>2222</c:v>
                </c:pt>
              </c:numCache>
            </c:numRef>
          </c:val>
        </c:ser>
        <c:dLbls>
          <c:showLegendKey val="0"/>
          <c:showVal val="0"/>
          <c:showCatName val="0"/>
          <c:showSerName val="0"/>
          <c:showPercent val="0"/>
          <c:showBubbleSize val="0"/>
        </c:dLbls>
        <c:gapWidth val="150"/>
        <c:axId val="80673024"/>
        <c:axId val="87752704"/>
      </c:barChart>
      <c:catAx>
        <c:axId val="80673024"/>
        <c:scaling>
          <c:orientation val="minMax"/>
        </c:scaling>
        <c:delete val="0"/>
        <c:axPos val="b"/>
        <c:majorTickMark val="out"/>
        <c:minorTickMark val="none"/>
        <c:tickLblPos val="nextTo"/>
        <c:crossAx val="87752704"/>
        <c:crosses val="autoZero"/>
        <c:auto val="1"/>
        <c:lblAlgn val="ctr"/>
        <c:lblOffset val="100"/>
        <c:noMultiLvlLbl val="0"/>
      </c:catAx>
      <c:valAx>
        <c:axId val="87752704"/>
        <c:scaling>
          <c:orientation val="minMax"/>
        </c:scaling>
        <c:delete val="0"/>
        <c:axPos val="l"/>
        <c:majorGridlines/>
        <c:numFmt formatCode="General" sourceLinked="1"/>
        <c:majorTickMark val="out"/>
        <c:minorTickMark val="none"/>
        <c:tickLblPos val="nextTo"/>
        <c:crossAx val="80673024"/>
        <c:crosses val="autoZero"/>
        <c:crossBetween val="between"/>
      </c:valAx>
    </c:plotArea>
    <c:legend>
      <c:legendPos val="r"/>
      <c:layout/>
      <c:overlay val="0"/>
    </c:legend>
    <c:plotVisOnly val="1"/>
    <c:dispBlanksAs val="gap"/>
    <c:showDLblsOverMax val="0"/>
  </c:chart>
  <c:spPr>
    <a:solidFill>
      <a:schemeClr val="bg1">
        <a:lumMod val="85000"/>
      </a:schemeClr>
    </a:solidFill>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Corrected</a:t>
            </a:r>
            <a:r>
              <a:rPr lang="en-ZA" sz="1400" baseline="0"/>
              <a:t> estimates of the proportion of the Grade 6 aged population that are functionally </a:t>
            </a:r>
            <a:r>
              <a:rPr lang="en-ZA" sz="1400" baseline="0" smtClean="0"/>
              <a:t>literate (SACMEQ III)</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Overall!$D$8</c:f>
              <c:strCache>
                <c:ptCount val="1"/>
                <c:pt idx="0">
                  <c:v>Proportion of Grade 6 aged population functionally literate</c:v>
                </c:pt>
              </c:strCache>
            </c:strRef>
          </c:tx>
          <c:spPr>
            <a:solidFill>
              <a:schemeClr val="accent1">
                <a:lumMod val="75000"/>
              </a:schemeClr>
            </a:solidFill>
          </c:spPr>
          <c:invertIfNegative val="0"/>
          <c:dPt>
            <c:idx val="4"/>
            <c:invertIfNegative val="0"/>
            <c:bubble3D val="0"/>
            <c:spPr>
              <a:solidFill>
                <a:srgbClr val="FF0000"/>
              </a:solidFill>
            </c:spPr>
          </c:dPt>
          <c:dLbls>
            <c:dLblPos val="out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Overall!$D$9:$D$18</c:f>
              <c:numCache>
                <c:formatCode>0</c:formatCode>
                <c:ptCount val="10"/>
                <c:pt idx="0">
                  <c:v>49.295148030000057</c:v>
                </c:pt>
                <c:pt idx="1">
                  <c:v>54.375064549999998</c:v>
                </c:pt>
                <c:pt idx="2">
                  <c:v>70.052284329999978</c:v>
                </c:pt>
                <c:pt idx="3">
                  <c:v>70.998051959999998</c:v>
                </c:pt>
                <c:pt idx="4">
                  <c:v>71.24099219999998</c:v>
                </c:pt>
                <c:pt idx="5">
                  <c:v>75.295469470000072</c:v>
                </c:pt>
                <c:pt idx="6">
                  <c:v>80.061717689999995</c:v>
                </c:pt>
                <c:pt idx="7">
                  <c:v>82.314679130000002</c:v>
                </c:pt>
                <c:pt idx="8">
                  <c:v>87.320792519999856</c:v>
                </c:pt>
                <c:pt idx="9">
                  <c:v>88.177404799999948</c:v>
                </c:pt>
              </c:numCache>
            </c:numRef>
          </c:val>
        </c:ser>
        <c:dLbls>
          <c:showLegendKey val="0"/>
          <c:showVal val="0"/>
          <c:showCatName val="0"/>
          <c:showSerName val="0"/>
          <c:showPercent val="0"/>
          <c:showBubbleSize val="0"/>
        </c:dLbls>
        <c:gapWidth val="150"/>
        <c:axId val="87805312"/>
        <c:axId val="87819392"/>
      </c:barChart>
      <c:catAx>
        <c:axId val="87805312"/>
        <c:scaling>
          <c:orientation val="minMax"/>
        </c:scaling>
        <c:delete val="0"/>
        <c:axPos val="b"/>
        <c:majorTickMark val="out"/>
        <c:minorTickMark val="none"/>
        <c:tickLblPos val="nextTo"/>
        <c:crossAx val="87819392"/>
        <c:crosses val="autoZero"/>
        <c:auto val="1"/>
        <c:lblAlgn val="ctr"/>
        <c:lblOffset val="100"/>
        <c:noMultiLvlLbl val="0"/>
      </c:catAx>
      <c:valAx>
        <c:axId val="87819392"/>
        <c:scaling>
          <c:orientation val="minMax"/>
        </c:scaling>
        <c:delete val="0"/>
        <c:axPos val="l"/>
        <c:majorGridlines>
          <c:spPr>
            <a:ln>
              <a:solidFill>
                <a:schemeClr val="bg1">
                  <a:lumMod val="85000"/>
                </a:schemeClr>
              </a:solidFill>
            </a:ln>
          </c:spPr>
        </c:majorGridlines>
        <c:minorGridlines>
          <c:spPr>
            <a:ln>
              <a:solidFill>
                <a:schemeClr val="bg1">
                  <a:lumMod val="85000"/>
                </a:schemeClr>
              </a:solidFill>
              <a:prstDash val="dash"/>
            </a:ln>
          </c:spPr>
        </c:minorGridlines>
        <c:numFmt formatCode="General" sourceLinked="0"/>
        <c:majorTickMark val="out"/>
        <c:minorTickMark val="none"/>
        <c:tickLblPos val="nextTo"/>
        <c:crossAx val="87805312"/>
        <c:crosses val="autoZero"/>
        <c:crossBetween val="between"/>
        <c:minorUnit val="5"/>
      </c:valAx>
    </c:plotArea>
    <c:plotVisOnly val="1"/>
    <c:dispBlanksAs val="gap"/>
    <c:showDLblsOverMax val="0"/>
  </c:chart>
  <c:spPr>
    <a:solidFill>
      <a:schemeClr val="bg1">
        <a:lumMod val="9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c:v>
                </c:pt>
                <c:pt idx="1">
                  <c:v>24886433</c:v>
                </c:pt>
                <c:pt idx="2">
                  <c:v>6632797</c:v>
                </c:pt>
                <c:pt idx="3">
                  <c:v>111512215</c:v>
                </c:pt>
              </c:numCache>
            </c:numRef>
          </c:val>
        </c:ser>
        <c:dLbls>
          <c:showLegendKey val="0"/>
          <c:showVal val="0"/>
          <c:showCatName val="0"/>
          <c:showSerName val="0"/>
          <c:showPercent val="0"/>
          <c:showBubbleSize val="0"/>
          <c:showLeaderLines val="1"/>
        </c:dLbls>
        <c:gapWidth val="100"/>
        <c:splitType val="percent"/>
        <c:splitPos val="18"/>
        <c:secondPieSize val="75"/>
        <c:serLines/>
      </c:ofPieChart>
    </c:plotArea>
    <c:legend>
      <c:legendPos val="r"/>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54.453491549999967</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5.7021139199999844</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82365824"/>
        <c:axId val="82371712"/>
      </c:barChart>
      <c:catAx>
        <c:axId val="82365824"/>
        <c:scaling>
          <c:orientation val="minMax"/>
        </c:scaling>
        <c:delete val="0"/>
        <c:axPos val="b"/>
        <c:majorTickMark val="out"/>
        <c:minorTickMark val="none"/>
        <c:tickLblPos val="nextTo"/>
        <c:txPr>
          <a:bodyPr/>
          <a:lstStyle/>
          <a:p>
            <a:pPr>
              <a:defRPr sz="900"/>
            </a:pPr>
            <a:endParaRPr lang="en-US"/>
          </a:p>
        </c:txPr>
        <c:crossAx val="82371712"/>
        <c:crosses val="autoZero"/>
        <c:auto val="1"/>
        <c:lblAlgn val="ctr"/>
        <c:lblOffset val="100"/>
        <c:noMultiLvlLbl val="0"/>
      </c:catAx>
      <c:valAx>
        <c:axId val="82371712"/>
        <c:scaling>
          <c:orientation val="minMax"/>
        </c:scaling>
        <c:delete val="0"/>
        <c:axPos val="l"/>
        <c:majorGridlines/>
        <c:numFmt formatCode="0%" sourceLinked="1"/>
        <c:majorTickMark val="out"/>
        <c:minorTickMark val="none"/>
        <c:tickLblPos val="nextTo"/>
        <c:crossAx val="82365824"/>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70.851732639999653</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87941888"/>
        <c:axId val="87943424"/>
      </c:barChart>
      <c:catAx>
        <c:axId val="87941888"/>
        <c:scaling>
          <c:orientation val="minMax"/>
        </c:scaling>
        <c:delete val="0"/>
        <c:axPos val="b"/>
        <c:majorTickMark val="out"/>
        <c:minorTickMark val="none"/>
        <c:tickLblPos val="nextTo"/>
        <c:txPr>
          <a:bodyPr/>
          <a:lstStyle/>
          <a:p>
            <a:pPr>
              <a:defRPr sz="900"/>
            </a:pPr>
            <a:endParaRPr lang="en-US"/>
          </a:p>
        </c:txPr>
        <c:crossAx val="87943424"/>
        <c:crosses val="autoZero"/>
        <c:auto val="1"/>
        <c:lblAlgn val="ctr"/>
        <c:lblOffset val="100"/>
        <c:noMultiLvlLbl val="0"/>
      </c:catAx>
      <c:valAx>
        <c:axId val="87943424"/>
        <c:scaling>
          <c:orientation val="minMax"/>
        </c:scaling>
        <c:delete val="0"/>
        <c:axPos val="l"/>
        <c:majorGridlines/>
        <c:numFmt formatCode="0%" sourceLinked="1"/>
        <c:majorTickMark val="out"/>
        <c:minorTickMark val="none"/>
        <c:tickLblPos val="nextTo"/>
        <c:crossAx val="87941888"/>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5.682488999999995</c:v>
                </c:pt>
                <c:pt idx="1">
                  <c:v>7.1774243999999943</c:v>
                </c:pt>
                <c:pt idx="2">
                  <c:v>7.7342259000000002</c:v>
                </c:pt>
                <c:pt idx="3">
                  <c:v>8.1897900000000003</c:v>
                </c:pt>
                <c:pt idx="4">
                  <c:v>9.0406230000000001</c:v>
                </c:pt>
                <c:pt idx="5">
                  <c:v>9.2844613000000003</c:v>
                </c:pt>
                <c:pt idx="6">
                  <c:v>9.5721379000000066</c:v>
                </c:pt>
                <c:pt idx="7">
                  <c:v>10.31596</c:v>
                </c:pt>
                <c:pt idx="8">
                  <c:v>10.536849999999999</c:v>
                </c:pt>
                <c:pt idx="9">
                  <c:v>10.728312000000001</c:v>
                </c:pt>
                <c:pt idx="10">
                  <c:v>12.14634</c:v>
                </c:pt>
                <c:pt idx="11">
                  <c:v>13.59937</c:v>
                </c:pt>
                <c:pt idx="12">
                  <c:v>13.758742700000001</c:v>
                </c:pt>
                <c:pt idx="13">
                  <c:v>14.466695800000011</c:v>
                </c:pt>
                <c:pt idx="14">
                  <c:v>19.236205999999999</c:v>
                </c:pt>
              </c:numCache>
            </c:numRef>
          </c:val>
        </c:ser>
        <c:dLbls>
          <c:showLegendKey val="0"/>
          <c:showVal val="0"/>
          <c:showCatName val="0"/>
          <c:showSerName val="0"/>
          <c:showPercent val="0"/>
          <c:showBubbleSize val="0"/>
        </c:dLbls>
        <c:gapWidth val="150"/>
        <c:overlap val="100"/>
        <c:axId val="99079680"/>
        <c:axId val="99081216"/>
      </c:barChart>
      <c:catAx>
        <c:axId val="99079680"/>
        <c:scaling>
          <c:orientation val="minMax"/>
        </c:scaling>
        <c:delete val="0"/>
        <c:axPos val="b"/>
        <c:majorTickMark val="out"/>
        <c:minorTickMark val="none"/>
        <c:tickLblPos val="nextTo"/>
        <c:crossAx val="99081216"/>
        <c:crosses val="autoZero"/>
        <c:auto val="1"/>
        <c:lblAlgn val="ctr"/>
        <c:lblOffset val="100"/>
        <c:noMultiLvlLbl val="0"/>
      </c:catAx>
      <c:valAx>
        <c:axId val="99081216"/>
        <c:scaling>
          <c:orientation val="minMax"/>
        </c:scaling>
        <c:delete val="0"/>
        <c:axPos val="l"/>
        <c:majorGridlines/>
        <c:title>
          <c:tx>
            <c:rich>
              <a:bodyPr rot="0" vert="horz"/>
              <a:lstStyle/>
              <a:p>
                <a:pPr>
                  <a:defRPr/>
                </a:pPr>
                <a:r>
                  <a:rPr lang="en-ZA"/>
                  <a:t>Days per year</a:t>
                </a:r>
              </a:p>
            </c:rich>
          </c:tx>
          <c:overlay val="0"/>
        </c:title>
        <c:numFmt formatCode="0" sourceLinked="1"/>
        <c:majorTickMark val="out"/>
        <c:minorTickMark val="none"/>
        <c:tickLblPos val="nextTo"/>
        <c:crossAx val="99079680"/>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overlay val="0"/>
      <c:spPr>
        <a:solidFill>
          <a:schemeClr val="bg1">
            <a:lumMod val="85000"/>
          </a:schemeClr>
        </a:solidFill>
      </c:spPr>
    </c:title>
    <c:autoTitleDeleted val="0"/>
    <c:plotArea>
      <c:layout>
        <c:manualLayout>
          <c:layoutTarget val="inner"/>
          <c:xMode val="edge"/>
          <c:yMode val="edge"/>
          <c:x val="0.131304371977993"/>
          <c:y val="0.21398852187272999"/>
          <c:w val="0.83802270762185904"/>
          <c:h val="0.62460655371928597"/>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5.682488999999995</c:v>
                </c:pt>
                <c:pt idx="1">
                  <c:v>7.1774243999999952</c:v>
                </c:pt>
                <c:pt idx="2">
                  <c:v>7.7342259000000002</c:v>
                </c:pt>
                <c:pt idx="3">
                  <c:v>8.1897900000000003</c:v>
                </c:pt>
                <c:pt idx="4">
                  <c:v>9.0406229999999983</c:v>
                </c:pt>
                <c:pt idx="5">
                  <c:v>9.2844612999999985</c:v>
                </c:pt>
                <c:pt idx="6">
                  <c:v>9.5721379000000066</c:v>
                </c:pt>
                <c:pt idx="7">
                  <c:v>10.31596</c:v>
                </c:pt>
                <c:pt idx="8">
                  <c:v>10.536849999999999</c:v>
                </c:pt>
                <c:pt idx="9">
                  <c:v>10.728312000000001</c:v>
                </c:pt>
                <c:pt idx="10">
                  <c:v>12.14634</c:v>
                </c:pt>
                <c:pt idx="11">
                  <c:v>13.59937</c:v>
                </c:pt>
                <c:pt idx="12">
                  <c:v>13.758742700000001</c:v>
                </c:pt>
                <c:pt idx="13">
                  <c:v>14.4666958</c:v>
                </c:pt>
                <c:pt idx="14">
                  <c:v>19.236205999999999</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c:v>
                </c:pt>
                <c:pt idx="1">
                  <c:v>1.5606000000000001E-3</c:v>
                </c:pt>
                <c:pt idx="2">
                  <c:v>0.33106210000000003</c:v>
                </c:pt>
                <c:pt idx="3">
                  <c:v>11.578200000000001</c:v>
                </c:pt>
                <c:pt idx="4">
                  <c:v>0</c:v>
                </c:pt>
                <c:pt idx="5">
                  <c:v>4.5786999999999998E-3</c:v>
                </c:pt>
                <c:pt idx="6">
                  <c:v>3.9688099999999997E-2</c:v>
                </c:pt>
                <c:pt idx="7">
                  <c:v>2.0279999999999999E-2</c:v>
                </c:pt>
                <c:pt idx="8">
                  <c:v>0</c:v>
                </c:pt>
                <c:pt idx="9">
                  <c:v>1.9096679999999999</c:v>
                </c:pt>
                <c:pt idx="10">
                  <c:v>0</c:v>
                </c:pt>
                <c:pt idx="11">
                  <c:v>0</c:v>
                </c:pt>
                <c:pt idx="12">
                  <c:v>7.0897299999999996E-2</c:v>
                </c:pt>
                <c:pt idx="13">
                  <c:v>4.08542E-2</c:v>
                </c:pt>
                <c:pt idx="14">
                  <c:v>5.2454000000000001E-2</c:v>
                </c:pt>
              </c:numCache>
            </c:numRef>
          </c:val>
        </c:ser>
        <c:dLbls>
          <c:showLegendKey val="0"/>
          <c:showVal val="0"/>
          <c:showCatName val="0"/>
          <c:showSerName val="0"/>
          <c:showPercent val="0"/>
          <c:showBubbleSize val="0"/>
        </c:dLbls>
        <c:gapWidth val="150"/>
        <c:overlap val="100"/>
        <c:axId val="100462592"/>
        <c:axId val="100464128"/>
      </c:barChart>
      <c:catAx>
        <c:axId val="100462592"/>
        <c:scaling>
          <c:orientation val="minMax"/>
        </c:scaling>
        <c:delete val="0"/>
        <c:axPos val="b"/>
        <c:majorTickMark val="out"/>
        <c:minorTickMark val="none"/>
        <c:tickLblPos val="nextTo"/>
        <c:crossAx val="100464128"/>
        <c:crosses val="autoZero"/>
        <c:auto val="1"/>
        <c:lblAlgn val="ctr"/>
        <c:lblOffset val="100"/>
        <c:noMultiLvlLbl val="0"/>
      </c:catAx>
      <c:valAx>
        <c:axId val="100464128"/>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overlay val="0"/>
        </c:title>
        <c:numFmt formatCode="0" sourceLinked="1"/>
        <c:majorTickMark val="out"/>
        <c:minorTickMark val="none"/>
        <c:tickLblPos val="nextTo"/>
        <c:crossAx val="100462592"/>
        <c:crosses val="autoZero"/>
        <c:crossBetween val="between"/>
      </c:valAx>
      <c:spPr>
        <a:solidFill>
          <a:schemeClr val="bg1">
            <a:lumMod val="85000"/>
          </a:schemeClr>
        </a:solidFill>
      </c:spPr>
    </c:plotArea>
    <c:legend>
      <c:legendPos val="t"/>
      <c:overlay val="0"/>
      <c:spPr>
        <a:solidFill>
          <a:schemeClr val="bg1">
            <a:lumMod val="85000"/>
          </a:schemeClr>
        </a:solidFill>
      </c:sp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54.453491549999967</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5.7021139199999844</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101860096"/>
        <c:axId val="101861632"/>
      </c:barChart>
      <c:catAx>
        <c:axId val="101860096"/>
        <c:scaling>
          <c:orientation val="minMax"/>
        </c:scaling>
        <c:delete val="0"/>
        <c:axPos val="b"/>
        <c:majorTickMark val="out"/>
        <c:minorTickMark val="none"/>
        <c:tickLblPos val="nextTo"/>
        <c:txPr>
          <a:bodyPr/>
          <a:lstStyle/>
          <a:p>
            <a:pPr>
              <a:defRPr sz="900"/>
            </a:pPr>
            <a:endParaRPr lang="en-US"/>
          </a:p>
        </c:txPr>
        <c:crossAx val="101861632"/>
        <c:crosses val="autoZero"/>
        <c:auto val="1"/>
        <c:lblAlgn val="ctr"/>
        <c:lblOffset val="100"/>
        <c:noMultiLvlLbl val="0"/>
      </c:catAx>
      <c:valAx>
        <c:axId val="101861632"/>
        <c:scaling>
          <c:orientation val="minMax"/>
        </c:scaling>
        <c:delete val="0"/>
        <c:axPos val="l"/>
        <c:majorGridlines/>
        <c:numFmt formatCode="0%" sourceLinked="1"/>
        <c:majorTickMark val="out"/>
        <c:minorTickMark val="none"/>
        <c:tickLblPos val="nextTo"/>
        <c:crossAx val="101860096"/>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70.851732639999653</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101918592"/>
        <c:axId val="101920128"/>
      </c:barChart>
      <c:catAx>
        <c:axId val="101918592"/>
        <c:scaling>
          <c:orientation val="minMax"/>
        </c:scaling>
        <c:delete val="0"/>
        <c:axPos val="b"/>
        <c:majorTickMark val="out"/>
        <c:minorTickMark val="none"/>
        <c:tickLblPos val="nextTo"/>
        <c:txPr>
          <a:bodyPr/>
          <a:lstStyle/>
          <a:p>
            <a:pPr>
              <a:defRPr sz="900"/>
            </a:pPr>
            <a:endParaRPr lang="en-US"/>
          </a:p>
        </c:txPr>
        <c:crossAx val="101920128"/>
        <c:crosses val="autoZero"/>
        <c:auto val="1"/>
        <c:lblAlgn val="ctr"/>
        <c:lblOffset val="100"/>
        <c:noMultiLvlLbl val="0"/>
      </c:catAx>
      <c:valAx>
        <c:axId val="101920128"/>
        <c:scaling>
          <c:orientation val="minMax"/>
        </c:scaling>
        <c:delete val="0"/>
        <c:axPos val="l"/>
        <c:majorGridlines/>
        <c:numFmt formatCode="0%" sourceLinked="1"/>
        <c:majorTickMark val="out"/>
        <c:minorTickMark val="none"/>
        <c:tickLblPos val="nextTo"/>
        <c:crossAx val="101918592"/>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c:v>
                </c:pt>
                <c:pt idx="1">
                  <c:v>1115961</c:v>
                </c:pt>
                <c:pt idx="2">
                  <c:v>1076527</c:v>
                </c:pt>
                <c:pt idx="3">
                  <c:v>1016360</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c:v>
                </c:pt>
                <c:pt idx="1">
                  <c:v>560129</c:v>
                </c:pt>
                <c:pt idx="2">
                  <c:v>546653</c:v>
                </c:pt>
                <c:pt idx="3">
                  <c:v>504368</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341108.66399999999</c:v>
                </c:pt>
                <c:pt idx="1">
                  <c:v>342600.027</c:v>
                </c:pt>
                <c:pt idx="2">
                  <c:v>373554.86899999942</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141035.31299999999</c:v>
                </c:pt>
                <c:pt idx="1">
                  <c:v>138379.16399999999</c:v>
                </c:pt>
                <c:pt idx="2">
                  <c:v>129183.24</c:v>
                </c:pt>
                <c:pt idx="3">
                  <c:v>108750.52</c:v>
                </c:pt>
              </c:numCache>
            </c:numRef>
          </c:val>
        </c:ser>
        <c:dLbls>
          <c:showLegendKey val="0"/>
          <c:showVal val="0"/>
          <c:showCatName val="0"/>
          <c:showSerName val="0"/>
          <c:showPercent val="0"/>
          <c:showBubbleSize val="0"/>
        </c:dLbls>
        <c:gapWidth val="150"/>
        <c:axId val="101579008"/>
        <c:axId val="101597184"/>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0.56100000000000005</c:v>
                </c:pt>
                <c:pt idx="1">
                  <c:v>0.52600000000000002</c:v>
                </c:pt>
                <c:pt idx="2">
                  <c:v>0.48799999999999999</c:v>
                </c:pt>
                <c:pt idx="3">
                  <c:v>0.45300000000000001</c:v>
                </c:pt>
              </c:numCache>
            </c:numRef>
          </c:val>
          <c:smooth val="0"/>
        </c:ser>
        <c:dLbls>
          <c:showLegendKey val="0"/>
          <c:showVal val="0"/>
          <c:showCatName val="0"/>
          <c:showSerName val="0"/>
          <c:showPercent val="0"/>
          <c:showBubbleSize val="0"/>
        </c:dLbls>
        <c:marker val="1"/>
        <c:smooth val="0"/>
        <c:axId val="101609472"/>
        <c:axId val="101599104"/>
      </c:lineChart>
      <c:catAx>
        <c:axId val="101579008"/>
        <c:scaling>
          <c:orientation val="minMax"/>
        </c:scaling>
        <c:delete val="0"/>
        <c:axPos val="b"/>
        <c:majorTickMark val="out"/>
        <c:minorTickMark val="none"/>
        <c:tickLblPos val="nextTo"/>
        <c:txPr>
          <a:bodyPr/>
          <a:lstStyle/>
          <a:p>
            <a:pPr>
              <a:defRPr sz="900"/>
            </a:pPr>
            <a:endParaRPr lang="en-US"/>
          </a:p>
        </c:txPr>
        <c:crossAx val="101597184"/>
        <c:crosses val="autoZero"/>
        <c:auto val="1"/>
        <c:lblAlgn val="ctr"/>
        <c:lblOffset val="100"/>
        <c:noMultiLvlLbl val="0"/>
      </c:catAx>
      <c:valAx>
        <c:axId val="101597184"/>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overlay val="0"/>
        </c:title>
        <c:numFmt formatCode="General" sourceLinked="1"/>
        <c:majorTickMark val="out"/>
        <c:minorTickMark val="none"/>
        <c:tickLblPos val="nextTo"/>
        <c:crossAx val="101579008"/>
        <c:crosses val="autoZero"/>
        <c:crossBetween val="between"/>
      </c:valAx>
      <c:valAx>
        <c:axId val="101599104"/>
        <c:scaling>
          <c:orientation val="minMax"/>
          <c:min val="0"/>
        </c:scaling>
        <c:delete val="0"/>
        <c:axPos val="r"/>
        <c:title>
          <c:tx>
            <c:rich>
              <a:bodyPr rot="-5400000" vert="horz"/>
              <a:lstStyle/>
              <a:p>
                <a:pPr>
                  <a:defRPr/>
                </a:pPr>
                <a:r>
                  <a:rPr lang="en-ZA"/>
                  <a:t>Proportion</a:t>
                </a:r>
                <a:r>
                  <a:rPr lang="en-ZA" baseline="0"/>
                  <a:t> of matrics (%)</a:t>
                </a:r>
                <a:endParaRPr lang="en-ZA"/>
              </a:p>
            </c:rich>
          </c:tx>
          <c:overlay val="0"/>
        </c:title>
        <c:numFmt formatCode="0%" sourceLinked="1"/>
        <c:majorTickMark val="out"/>
        <c:minorTickMark val="none"/>
        <c:tickLblPos val="nextTo"/>
        <c:crossAx val="101609472"/>
        <c:crosses val="max"/>
        <c:crossBetween val="between"/>
      </c:valAx>
      <c:catAx>
        <c:axId val="101609472"/>
        <c:scaling>
          <c:orientation val="minMax"/>
        </c:scaling>
        <c:delete val="1"/>
        <c:axPos val="b"/>
        <c:majorTickMark val="out"/>
        <c:minorTickMark val="none"/>
        <c:tickLblPos val="none"/>
        <c:crossAx val="101599104"/>
        <c:crosses val="autoZero"/>
        <c:auto val="1"/>
        <c:lblAlgn val="ctr"/>
        <c:lblOffset val="100"/>
        <c:noMultiLvlLbl val="0"/>
      </c:catAx>
      <c:spPr>
        <a:solidFill>
          <a:schemeClr val="bg1">
            <a:lumMod val="95000"/>
          </a:schemeClr>
        </a:solidFill>
      </c:spPr>
    </c:plotArea>
    <c:legend>
      <c:legendPos val="t"/>
      <c:overlay val="0"/>
      <c:txPr>
        <a:bodyPr/>
        <a:lstStyle/>
        <a:p>
          <a:pPr>
            <a:defRPr sz="700"/>
          </a:pPr>
          <a:endParaRPr lang="en-US"/>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F2AACC75-B8E8-4DF1-BB95-751C471B4651}"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CBC89B4-8E3A-42D9-A757-E2C9A221D698}" type="presOf" srcId="{B3899E66-EA3F-4854-903D-04BD46BAA6B8}" destId="{41219393-CA87-4628-9AFA-91A168E07941}" srcOrd="2" destOrd="0" presId="urn:microsoft.com/office/officeart/2005/8/layout/gear1"/>
    <dgm:cxn modelId="{AA71BA52-9EFA-4021-A1B7-C8057BA5DD73}" type="presOf" srcId="{8E6EB542-D529-43C2-9AB6-9AE1FD5B021C}" destId="{FFBC790A-8805-4B8A-A022-2D7D33F72B6C}" srcOrd="0" destOrd="0" presId="urn:microsoft.com/office/officeart/2005/8/layout/gear1"/>
    <dgm:cxn modelId="{842B2AF4-C3A2-4B21-A347-E6F217E05C48}" type="presOf" srcId="{99CE030E-E8D2-42C3-9AC8-A7A8AE86DE3F}" destId="{3324967B-A4CC-46DA-B14A-5D7260CA4A09}" srcOrd="0" destOrd="0" presId="urn:microsoft.com/office/officeart/2005/8/layout/gear1"/>
    <dgm:cxn modelId="{B0C0710E-CAF7-4E5A-8AA3-815779B3CB9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486BDA55-39FC-40EB-A066-FF2D98624765}" type="presOf" srcId="{B3899E66-EA3F-4854-903D-04BD46BAA6B8}" destId="{96E397DD-3831-4311-AA2A-8D37C23BB4B1}" srcOrd="0" destOrd="0" presId="urn:microsoft.com/office/officeart/2005/8/layout/gear1"/>
    <dgm:cxn modelId="{EEB1896F-3C0C-43F1-867A-FF4D58E0F2C7}" type="presOf" srcId="{1AB4DCED-EB07-406E-8B9E-3B58FC4A8359}" destId="{3A802A38-CF36-474A-89B2-66D6EE77A0A9}" srcOrd="2"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35BF1FD9-A1A1-485D-A68D-9D35CA88245F}" type="presOf" srcId="{1AB4DCED-EB07-406E-8B9E-3B58FC4A8359}" destId="{1361A03C-BDE1-4E5E-9306-4312679671A5}" srcOrd="1" destOrd="0" presId="urn:microsoft.com/office/officeart/2005/8/layout/gear1"/>
    <dgm:cxn modelId="{2756EC24-FDDF-4DEB-AE12-230D5382B237}" type="presOf" srcId="{0211186F-0EEE-4ECB-821B-6AACC55E8283}" destId="{C6A1261D-6FC0-48C6-9F9A-2C4F0E2FAE67}" srcOrd="0" destOrd="0" presId="urn:microsoft.com/office/officeart/2005/8/layout/gear1"/>
    <dgm:cxn modelId="{32FC4950-5F29-47D4-B797-991BD74FCE22}" type="presOf" srcId="{1AB4DCED-EB07-406E-8B9E-3B58FC4A8359}" destId="{D29168E7-E19D-4E9E-A69C-6F56DFBF595D}" srcOrd="0" destOrd="0" presId="urn:microsoft.com/office/officeart/2005/8/layout/gear1"/>
    <dgm:cxn modelId="{E4581421-C215-4602-9F3A-9C740F3C289A}" type="presOf" srcId="{BAB4C52C-4841-435C-B802-9DD32314BC71}" destId="{8B8EE054-7BDB-467D-9D40-1CBDDD5376DE}" srcOrd="2" destOrd="0" presId="urn:microsoft.com/office/officeart/2005/8/layout/gear1"/>
    <dgm:cxn modelId="{B976E3F7-E66E-418F-87E2-9EDD2E345E1A}" type="presOf" srcId="{BAB4C52C-4841-435C-B802-9DD32314BC71}" destId="{7B8C3775-35D3-4F60-926B-E4A6CD00D301}" srcOrd="1" destOrd="0" presId="urn:microsoft.com/office/officeart/2005/8/layout/gear1"/>
    <dgm:cxn modelId="{DC7FE56D-2C0C-41DA-9B30-5274DC21B13D}" type="presOf" srcId="{B3899E66-EA3F-4854-903D-04BD46BAA6B8}" destId="{A0A43F15-B9C7-48D2-B073-9A5E60EC64D4}" srcOrd="1" destOrd="0" presId="urn:microsoft.com/office/officeart/2005/8/layout/gear1"/>
    <dgm:cxn modelId="{4046FBD4-327A-47E3-B358-BFEF383AFD67}" type="presOf" srcId="{BAB4C52C-4841-435C-B802-9DD32314BC71}" destId="{93CAD030-FE9D-4F57-8798-2150B0D1DA2B}" srcOrd="0" destOrd="0" presId="urn:microsoft.com/office/officeart/2005/8/layout/gear1"/>
    <dgm:cxn modelId="{3206894A-D3ED-4940-9798-25AFB7E46D9B}" type="presParOf" srcId="{FFBC790A-8805-4B8A-A022-2D7D33F72B6C}" destId="{93CAD030-FE9D-4F57-8798-2150B0D1DA2B}" srcOrd="0" destOrd="0" presId="urn:microsoft.com/office/officeart/2005/8/layout/gear1"/>
    <dgm:cxn modelId="{7345F864-239A-4C4F-9388-076DC7FE68CD}" type="presParOf" srcId="{FFBC790A-8805-4B8A-A022-2D7D33F72B6C}" destId="{7B8C3775-35D3-4F60-926B-E4A6CD00D301}" srcOrd="1" destOrd="0" presId="urn:microsoft.com/office/officeart/2005/8/layout/gear1"/>
    <dgm:cxn modelId="{F14E817D-E9AA-4FC3-BA2F-36257C0AAF52}" type="presParOf" srcId="{FFBC790A-8805-4B8A-A022-2D7D33F72B6C}" destId="{8B8EE054-7BDB-467D-9D40-1CBDDD5376DE}" srcOrd="2" destOrd="0" presId="urn:microsoft.com/office/officeart/2005/8/layout/gear1"/>
    <dgm:cxn modelId="{6B575B94-DA26-4BEC-87D3-28EFCEEE5652}" type="presParOf" srcId="{FFBC790A-8805-4B8A-A022-2D7D33F72B6C}" destId="{96E397DD-3831-4311-AA2A-8D37C23BB4B1}" srcOrd="3" destOrd="0" presId="urn:microsoft.com/office/officeart/2005/8/layout/gear1"/>
    <dgm:cxn modelId="{FB250B3E-EC72-45A2-B39A-1B8BD26D45C6}" type="presParOf" srcId="{FFBC790A-8805-4B8A-A022-2D7D33F72B6C}" destId="{A0A43F15-B9C7-48D2-B073-9A5E60EC64D4}" srcOrd="4" destOrd="0" presId="urn:microsoft.com/office/officeart/2005/8/layout/gear1"/>
    <dgm:cxn modelId="{94AF9D51-39D8-4942-81AB-A92BF270C720}" type="presParOf" srcId="{FFBC790A-8805-4B8A-A022-2D7D33F72B6C}" destId="{41219393-CA87-4628-9AFA-91A168E07941}" srcOrd="5" destOrd="0" presId="urn:microsoft.com/office/officeart/2005/8/layout/gear1"/>
    <dgm:cxn modelId="{D64E513E-24CB-4B28-843D-C0DE5023B9C5}" type="presParOf" srcId="{FFBC790A-8805-4B8A-A022-2D7D33F72B6C}" destId="{D29168E7-E19D-4E9E-A69C-6F56DFBF595D}" srcOrd="6" destOrd="0" presId="urn:microsoft.com/office/officeart/2005/8/layout/gear1"/>
    <dgm:cxn modelId="{2316BC12-36EE-4432-BF25-D99DAFA78841}" type="presParOf" srcId="{FFBC790A-8805-4B8A-A022-2D7D33F72B6C}" destId="{1361A03C-BDE1-4E5E-9306-4312679671A5}" srcOrd="7" destOrd="0" presId="urn:microsoft.com/office/officeart/2005/8/layout/gear1"/>
    <dgm:cxn modelId="{0066864E-25D5-4475-91DC-15679752C655}" type="presParOf" srcId="{FFBC790A-8805-4B8A-A022-2D7D33F72B6C}" destId="{3A802A38-CF36-474A-89B2-66D6EE77A0A9}" srcOrd="8" destOrd="0" presId="urn:microsoft.com/office/officeart/2005/8/layout/gear1"/>
    <dgm:cxn modelId="{DD321AC4-108B-49ED-954D-06289B881097}" type="presParOf" srcId="{FFBC790A-8805-4B8A-A022-2D7D33F72B6C}" destId="{0DB1DE49-A9F6-4F3B-BFBF-7E14257B3100}" srcOrd="9" destOrd="0" presId="urn:microsoft.com/office/officeart/2005/8/layout/gear1"/>
    <dgm:cxn modelId="{B6A5FCC8-1D73-4243-B0BA-BA65C9A3C31D}" type="presParOf" srcId="{FFBC790A-8805-4B8A-A022-2D7D33F72B6C}" destId="{C6A1261D-6FC0-48C6-9F9A-2C4F0E2FAE67}" srcOrd="10" destOrd="0" presId="urn:microsoft.com/office/officeart/2005/8/layout/gear1"/>
    <dgm:cxn modelId="{EDEC5AE8-99AB-4837-AFEA-0789F758D845}" type="presParOf" srcId="{FFBC790A-8805-4B8A-A022-2D7D33F72B6C}" destId="{3324967B-A4CC-46DA-B14A-5D7260CA4A09}" srcOrd="11" destOrd="0" presId="urn:microsoft.com/office/officeart/2005/8/layout/gear1"/>
    <dgm:cxn modelId="{3763E125-F0E1-4CF5-B71F-DF2C5C8485D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DA41864C-AEB3-4467-B0DA-87CFB39B3E7E}" type="presOf" srcId="{B3899E66-EA3F-4854-903D-04BD46BAA6B8}" destId="{41219393-CA87-4628-9AFA-91A168E07941}" srcOrd="2" destOrd="0" presId="urn:microsoft.com/office/officeart/2005/8/layout/gear1"/>
    <dgm:cxn modelId="{442D3602-C0F7-42B7-BA85-0A39D7A3267A}" type="presOf" srcId="{BAB4C52C-4841-435C-B802-9DD32314BC71}" destId="{93CAD030-FE9D-4F57-8798-2150B0D1DA2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9E4D3FBC-8D9D-4907-8124-6FD0CD7EAC75}" type="presOf" srcId="{B3899E66-EA3F-4854-903D-04BD46BAA6B8}" destId="{96E397DD-3831-4311-AA2A-8D37C23BB4B1}" srcOrd="0" destOrd="0" presId="urn:microsoft.com/office/officeart/2005/8/layout/gear1"/>
    <dgm:cxn modelId="{A53F96DB-7110-4C25-BF52-24D7D5354772}" type="presOf" srcId="{BAB4C52C-4841-435C-B802-9DD32314BC71}" destId="{7B8C3775-35D3-4F60-926B-E4A6CD00D301}" srcOrd="1" destOrd="0" presId="urn:microsoft.com/office/officeart/2005/8/layout/gear1"/>
    <dgm:cxn modelId="{387D8308-302E-4A07-BFA1-40F152DEC94C}" type="presOf" srcId="{1AB4DCED-EB07-406E-8B9E-3B58FC4A8359}" destId="{D29168E7-E19D-4E9E-A69C-6F56DFBF595D}" srcOrd="0" destOrd="0" presId="urn:microsoft.com/office/officeart/2005/8/layout/gear1"/>
    <dgm:cxn modelId="{377FEB1E-44B2-4C31-B9A1-5CBEF161596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FC3FB8DC-BA88-4C16-966D-96EBACB54A8A}" type="presOf" srcId="{B3899E66-EA3F-4854-903D-04BD46BAA6B8}" destId="{A0A43F15-B9C7-48D2-B073-9A5E60EC64D4}" srcOrd="1" destOrd="0" presId="urn:microsoft.com/office/officeart/2005/8/layout/gear1"/>
    <dgm:cxn modelId="{F3F65B86-C8D5-4A03-9A85-C2064826B969}" type="presOf" srcId="{B4145C9E-BA52-49CF-8D25-D174692FB705}" destId="{EE679490-3F08-4A0C-BF13-28FE2E12A8BB}" srcOrd="0" destOrd="0" presId="urn:microsoft.com/office/officeart/2005/8/layout/gear1"/>
    <dgm:cxn modelId="{991C5897-CDFB-4A78-B74B-FA09A4E818B8}" type="presOf" srcId="{1AB4DCED-EB07-406E-8B9E-3B58FC4A8359}" destId="{3A802A38-CF36-474A-89B2-66D6EE77A0A9}" srcOrd="2" destOrd="0" presId="urn:microsoft.com/office/officeart/2005/8/layout/gear1"/>
    <dgm:cxn modelId="{6A262778-EDCA-4948-AFC2-F37C3460B6C6}" type="presOf" srcId="{0211186F-0EEE-4ECB-821B-6AACC55E8283}" destId="{C6A1261D-6FC0-48C6-9F9A-2C4F0E2FAE67}" srcOrd="0" destOrd="0" presId="urn:microsoft.com/office/officeart/2005/8/layout/gear1"/>
    <dgm:cxn modelId="{487404C7-BE78-4E94-AB6B-578D00A7318B}" type="presOf" srcId="{99CE030E-E8D2-42C3-9AC8-A7A8AE86DE3F}" destId="{3324967B-A4CC-46DA-B14A-5D7260CA4A09}" srcOrd="0" destOrd="0" presId="urn:microsoft.com/office/officeart/2005/8/layout/gear1"/>
    <dgm:cxn modelId="{75B9B5A5-CC7D-44B2-9511-CD9C80FB2387}" type="presOf" srcId="{1AB4DCED-EB07-406E-8B9E-3B58FC4A8359}" destId="{1361A03C-BDE1-4E5E-9306-4312679671A5}" srcOrd="1" destOrd="0" presId="urn:microsoft.com/office/officeart/2005/8/layout/gear1"/>
    <dgm:cxn modelId="{93C7951D-03E8-48BA-B956-C7DF4FC868B4}" type="presOf" srcId="{8E6EB542-D529-43C2-9AB6-9AE1FD5B021C}" destId="{FFBC790A-8805-4B8A-A022-2D7D33F72B6C}" srcOrd="0" destOrd="0" presId="urn:microsoft.com/office/officeart/2005/8/layout/gear1"/>
    <dgm:cxn modelId="{A9443138-A49D-4DEC-957E-A40F4E8A4164}" type="presOf" srcId="{BAB4C52C-4841-435C-B802-9DD32314BC71}" destId="{8B8EE054-7BDB-467D-9D40-1CBDDD5376DE}" srcOrd="2" destOrd="0" presId="urn:microsoft.com/office/officeart/2005/8/layout/gear1"/>
    <dgm:cxn modelId="{9D80D95F-5551-4988-B395-798E773B8AA0}" type="presParOf" srcId="{FFBC790A-8805-4B8A-A022-2D7D33F72B6C}" destId="{93CAD030-FE9D-4F57-8798-2150B0D1DA2B}" srcOrd="0" destOrd="0" presId="urn:microsoft.com/office/officeart/2005/8/layout/gear1"/>
    <dgm:cxn modelId="{11B8454D-B55A-4506-B937-5C9E11F54530}" type="presParOf" srcId="{FFBC790A-8805-4B8A-A022-2D7D33F72B6C}" destId="{7B8C3775-35D3-4F60-926B-E4A6CD00D301}" srcOrd="1" destOrd="0" presId="urn:microsoft.com/office/officeart/2005/8/layout/gear1"/>
    <dgm:cxn modelId="{927C1FC8-B869-4FE9-AD0E-6CAF3132F828}" type="presParOf" srcId="{FFBC790A-8805-4B8A-A022-2D7D33F72B6C}" destId="{8B8EE054-7BDB-467D-9D40-1CBDDD5376DE}" srcOrd="2" destOrd="0" presId="urn:microsoft.com/office/officeart/2005/8/layout/gear1"/>
    <dgm:cxn modelId="{13408462-0FAE-42CF-8E47-2B8267D13F36}" type="presParOf" srcId="{FFBC790A-8805-4B8A-A022-2D7D33F72B6C}" destId="{96E397DD-3831-4311-AA2A-8D37C23BB4B1}" srcOrd="3" destOrd="0" presId="urn:microsoft.com/office/officeart/2005/8/layout/gear1"/>
    <dgm:cxn modelId="{AFA979AA-B237-489B-87B9-0A7AD8C6C33A}" type="presParOf" srcId="{FFBC790A-8805-4B8A-A022-2D7D33F72B6C}" destId="{A0A43F15-B9C7-48D2-B073-9A5E60EC64D4}" srcOrd="4" destOrd="0" presId="urn:microsoft.com/office/officeart/2005/8/layout/gear1"/>
    <dgm:cxn modelId="{FBD98DB4-7084-4EE0-9E1B-960ED60F335E}" type="presParOf" srcId="{FFBC790A-8805-4B8A-A022-2D7D33F72B6C}" destId="{41219393-CA87-4628-9AFA-91A168E07941}" srcOrd="5" destOrd="0" presId="urn:microsoft.com/office/officeart/2005/8/layout/gear1"/>
    <dgm:cxn modelId="{54BC84E0-E9E0-4C54-9E2F-6DCBC1DB35E5}" type="presParOf" srcId="{FFBC790A-8805-4B8A-A022-2D7D33F72B6C}" destId="{D29168E7-E19D-4E9E-A69C-6F56DFBF595D}" srcOrd="6" destOrd="0" presId="urn:microsoft.com/office/officeart/2005/8/layout/gear1"/>
    <dgm:cxn modelId="{D8A561AD-3CD8-44A5-B363-2DB8000E9F3D}" type="presParOf" srcId="{FFBC790A-8805-4B8A-A022-2D7D33F72B6C}" destId="{1361A03C-BDE1-4E5E-9306-4312679671A5}" srcOrd="7" destOrd="0" presId="urn:microsoft.com/office/officeart/2005/8/layout/gear1"/>
    <dgm:cxn modelId="{7F6F8BBA-0B0B-439E-B883-428361CF2FBA}" type="presParOf" srcId="{FFBC790A-8805-4B8A-A022-2D7D33F72B6C}" destId="{3A802A38-CF36-474A-89B2-66D6EE77A0A9}" srcOrd="8" destOrd="0" presId="urn:microsoft.com/office/officeart/2005/8/layout/gear1"/>
    <dgm:cxn modelId="{5F35D145-029C-41DD-9231-F669D7809DAD}" type="presParOf" srcId="{FFBC790A-8805-4B8A-A022-2D7D33F72B6C}" destId="{0DB1DE49-A9F6-4F3B-BFBF-7E14257B3100}" srcOrd="9" destOrd="0" presId="urn:microsoft.com/office/officeart/2005/8/layout/gear1"/>
    <dgm:cxn modelId="{F5188576-8D7D-4FE6-B7DF-D968592FECDF}" type="presParOf" srcId="{FFBC790A-8805-4B8A-A022-2D7D33F72B6C}" destId="{C6A1261D-6FC0-48C6-9F9A-2C4F0E2FAE67}" srcOrd="10" destOrd="0" presId="urn:microsoft.com/office/officeart/2005/8/layout/gear1"/>
    <dgm:cxn modelId="{52E48331-508C-4BFB-AEAE-24E4B37F75CF}" type="presParOf" srcId="{FFBC790A-8805-4B8A-A022-2D7D33F72B6C}" destId="{3324967B-A4CC-46DA-B14A-5D7260CA4A09}" srcOrd="11" destOrd="0" presId="urn:microsoft.com/office/officeart/2005/8/layout/gear1"/>
    <dgm:cxn modelId="{CDED9BBA-784C-46CA-BA25-86EE65B619D4}"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EDCD39CE-8C2E-4103-96DF-C66451DC0D1E}" type="presOf" srcId="{1AB4DCED-EB07-406E-8B9E-3B58FC4A8359}" destId="{0DB1DE49-A9F6-4F3B-BFBF-7E14257B3100}" srcOrd="3" destOrd="0" presId="urn:microsoft.com/office/officeart/2005/8/layout/gear1"/>
    <dgm:cxn modelId="{C673A6AB-27F8-4ED1-BB1C-09D790EA5D59}" type="presOf" srcId="{BAB4C52C-4841-435C-B802-9DD32314BC71}" destId="{7B8C3775-35D3-4F60-926B-E4A6CD00D301}" srcOrd="1" destOrd="0" presId="urn:microsoft.com/office/officeart/2005/8/layout/gear1"/>
    <dgm:cxn modelId="{071EE4BB-E25C-45E7-B8DF-8CF4C52F38E3}" type="presOf" srcId="{8E6EB542-D529-43C2-9AB6-9AE1FD5B021C}" destId="{FFBC790A-8805-4B8A-A022-2D7D33F72B6C}" srcOrd="0" destOrd="0" presId="urn:microsoft.com/office/officeart/2005/8/layout/gear1"/>
    <dgm:cxn modelId="{1F787C74-E201-4527-B47F-B146BE812292}"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00A6EB7B-1324-4DC9-AF15-9A8596F1D9AE}" type="presOf" srcId="{B3899E66-EA3F-4854-903D-04BD46BAA6B8}" destId="{96E397DD-3831-4311-AA2A-8D37C23BB4B1}"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400B9591-CBD1-4F76-B7B7-FC695005BEF3}" type="presOf" srcId="{1AB4DCED-EB07-406E-8B9E-3B58FC4A8359}" destId="{1361A03C-BDE1-4E5E-9306-4312679671A5}" srcOrd="1" destOrd="0" presId="urn:microsoft.com/office/officeart/2005/8/layout/gear1"/>
    <dgm:cxn modelId="{56E51867-D7A3-4ECB-A606-185B90DCD99A}" type="presOf" srcId="{99CE030E-E8D2-42C3-9AC8-A7A8AE86DE3F}" destId="{3324967B-A4CC-46DA-B14A-5D7260CA4A09}" srcOrd="0" destOrd="0" presId="urn:microsoft.com/office/officeart/2005/8/layout/gear1"/>
    <dgm:cxn modelId="{0F48106D-053A-4886-B64D-3B149BE6DC80}" type="presOf" srcId="{1AB4DCED-EB07-406E-8B9E-3B58FC4A8359}" destId="{D29168E7-E19D-4E9E-A69C-6F56DFBF595D}" srcOrd="0" destOrd="0" presId="urn:microsoft.com/office/officeart/2005/8/layout/gear1"/>
    <dgm:cxn modelId="{1B12F949-3EC7-4DB7-BDB6-7C8DB6B1454F}" type="presOf" srcId="{B3899E66-EA3F-4854-903D-04BD46BAA6B8}" destId="{41219393-CA87-4628-9AFA-91A168E07941}" srcOrd="2" destOrd="0" presId="urn:microsoft.com/office/officeart/2005/8/layout/gear1"/>
    <dgm:cxn modelId="{14426A63-338B-4CA8-A8E1-B632D5F40DC2}" type="presOf" srcId="{B3899E66-EA3F-4854-903D-04BD46BAA6B8}" destId="{A0A43F15-B9C7-48D2-B073-9A5E60EC64D4}" srcOrd="1" destOrd="0" presId="urn:microsoft.com/office/officeart/2005/8/layout/gear1"/>
    <dgm:cxn modelId="{8C27A1F5-A18E-4D2A-AA89-8872F60B288F}" type="presOf" srcId="{B4145C9E-BA52-49CF-8D25-D174692FB705}" destId="{EE679490-3F08-4A0C-BF13-28FE2E12A8BB}" srcOrd="0" destOrd="0" presId="urn:microsoft.com/office/officeart/2005/8/layout/gear1"/>
    <dgm:cxn modelId="{E9AFEBA6-5BFD-4422-AF10-1371BCFCE063}" type="presOf" srcId="{0211186F-0EEE-4ECB-821B-6AACC55E8283}" destId="{C6A1261D-6FC0-48C6-9F9A-2C4F0E2FAE67}" srcOrd="0" destOrd="0" presId="urn:microsoft.com/office/officeart/2005/8/layout/gear1"/>
    <dgm:cxn modelId="{B9537A8C-F379-4FC6-A7E2-157DED7F47D9}" type="presOf" srcId="{1AB4DCED-EB07-406E-8B9E-3B58FC4A8359}" destId="{3A802A38-CF36-474A-89B2-66D6EE77A0A9}" srcOrd="2" destOrd="0" presId="urn:microsoft.com/office/officeart/2005/8/layout/gear1"/>
    <dgm:cxn modelId="{401F1830-14B9-4DBC-9792-DD0388DC9107}" type="presOf" srcId="{BAB4C52C-4841-435C-B802-9DD32314BC71}" destId="{8B8EE054-7BDB-467D-9D40-1CBDDD5376DE}" srcOrd="2" destOrd="0" presId="urn:microsoft.com/office/officeart/2005/8/layout/gear1"/>
    <dgm:cxn modelId="{74B90484-CEED-495F-B064-A112EC058BFB}" type="presParOf" srcId="{FFBC790A-8805-4B8A-A022-2D7D33F72B6C}" destId="{93CAD030-FE9D-4F57-8798-2150B0D1DA2B}" srcOrd="0" destOrd="0" presId="urn:microsoft.com/office/officeart/2005/8/layout/gear1"/>
    <dgm:cxn modelId="{90D10FD9-FDCF-4FB9-B731-6976E81EC7F8}" type="presParOf" srcId="{FFBC790A-8805-4B8A-A022-2D7D33F72B6C}" destId="{7B8C3775-35D3-4F60-926B-E4A6CD00D301}" srcOrd="1" destOrd="0" presId="urn:microsoft.com/office/officeart/2005/8/layout/gear1"/>
    <dgm:cxn modelId="{136598AE-3056-4DF1-9715-46636D3C12E5}" type="presParOf" srcId="{FFBC790A-8805-4B8A-A022-2D7D33F72B6C}" destId="{8B8EE054-7BDB-467D-9D40-1CBDDD5376DE}" srcOrd="2" destOrd="0" presId="urn:microsoft.com/office/officeart/2005/8/layout/gear1"/>
    <dgm:cxn modelId="{60440CD8-E437-4896-858B-7255ECA0CA86}" type="presParOf" srcId="{FFBC790A-8805-4B8A-A022-2D7D33F72B6C}" destId="{96E397DD-3831-4311-AA2A-8D37C23BB4B1}" srcOrd="3" destOrd="0" presId="urn:microsoft.com/office/officeart/2005/8/layout/gear1"/>
    <dgm:cxn modelId="{C21F2FDE-126D-4091-9EC2-802761765656}" type="presParOf" srcId="{FFBC790A-8805-4B8A-A022-2D7D33F72B6C}" destId="{A0A43F15-B9C7-48D2-B073-9A5E60EC64D4}" srcOrd="4" destOrd="0" presId="urn:microsoft.com/office/officeart/2005/8/layout/gear1"/>
    <dgm:cxn modelId="{E9E7508F-0EB6-4022-849A-5F16852C1E43}" type="presParOf" srcId="{FFBC790A-8805-4B8A-A022-2D7D33F72B6C}" destId="{41219393-CA87-4628-9AFA-91A168E07941}" srcOrd="5" destOrd="0" presId="urn:microsoft.com/office/officeart/2005/8/layout/gear1"/>
    <dgm:cxn modelId="{EBB6333D-DF43-451E-AFA3-666F3FFE7BB9}" type="presParOf" srcId="{FFBC790A-8805-4B8A-A022-2D7D33F72B6C}" destId="{D29168E7-E19D-4E9E-A69C-6F56DFBF595D}" srcOrd="6" destOrd="0" presId="urn:microsoft.com/office/officeart/2005/8/layout/gear1"/>
    <dgm:cxn modelId="{11F9639E-E51F-4659-8DA3-EB7F378B1497}" type="presParOf" srcId="{FFBC790A-8805-4B8A-A022-2D7D33F72B6C}" destId="{1361A03C-BDE1-4E5E-9306-4312679671A5}" srcOrd="7" destOrd="0" presId="urn:microsoft.com/office/officeart/2005/8/layout/gear1"/>
    <dgm:cxn modelId="{85E0999C-23C0-450C-AC92-BF87810276E1}" type="presParOf" srcId="{FFBC790A-8805-4B8A-A022-2D7D33F72B6C}" destId="{3A802A38-CF36-474A-89B2-66D6EE77A0A9}" srcOrd="8" destOrd="0" presId="urn:microsoft.com/office/officeart/2005/8/layout/gear1"/>
    <dgm:cxn modelId="{63473424-05CE-4D7A-9C02-795DFAFDD4C4}" type="presParOf" srcId="{FFBC790A-8805-4B8A-A022-2D7D33F72B6C}" destId="{0DB1DE49-A9F6-4F3B-BFBF-7E14257B3100}" srcOrd="9" destOrd="0" presId="urn:microsoft.com/office/officeart/2005/8/layout/gear1"/>
    <dgm:cxn modelId="{84CBAE68-C7F9-4C2B-8A7A-BE0CF2DC00CF}" type="presParOf" srcId="{FFBC790A-8805-4B8A-A022-2D7D33F72B6C}" destId="{C6A1261D-6FC0-48C6-9F9A-2C4F0E2FAE67}" srcOrd="10" destOrd="0" presId="urn:microsoft.com/office/officeart/2005/8/layout/gear1"/>
    <dgm:cxn modelId="{5A21EA0A-2BF1-442F-9D44-056B8BA1C88A}" type="presParOf" srcId="{FFBC790A-8805-4B8A-A022-2D7D33F72B6C}" destId="{3324967B-A4CC-46DA-B14A-5D7260CA4A09}" srcOrd="11" destOrd="0" presId="urn:microsoft.com/office/officeart/2005/8/layout/gear1"/>
    <dgm:cxn modelId="{EF96D4ED-8F49-4B10-803A-132BD948B44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70A655C9-8F01-774F-B7FD-EBD92CA832E8}"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25F736-D5C0-4C5E-A52E-FD56D7BA2EA5}" srcId="{5896CC03-10D6-4152-BEED-6E1B31A79FE9}" destId="{94BFDC29-A62B-4867-9EFD-4C3299F2A986}" srcOrd="2" destOrd="0" parTransId="{958277C2-E0D9-4F82-8132-42DD836804C3}" sibTransId="{A4CA2450-8494-4924-8A3E-C33940DEACB7}"/>
    <dgm:cxn modelId="{8A519DA9-08F0-A845-8166-431FC4020459}" type="presOf" srcId="{94BFDC29-A62B-4867-9EFD-4C3299F2A986}" destId="{26521744-C9FE-42F2-BE3A-D2D28AE76CA5}" srcOrd="1" destOrd="0" presId="urn:microsoft.com/office/officeart/2005/8/layout/pyramid1"/>
    <dgm:cxn modelId="{7D54681F-E0A9-1B4C-AF86-DEAA069CD63A}" type="presOf" srcId="{932237BE-64C3-4DED-BF2D-9B9821B44AFA}" destId="{0EDD4896-C891-4183-9B7B-D45A38634F03}"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54D6AA11-9AAE-4ECE-89C1-E07274325512}"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2013/09/30</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3</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ZA">
              <a:latin typeface="Calibri" charset="0"/>
            </a:endParaRPr>
          </a:p>
        </p:txBody>
      </p:sp>
      <p:sp>
        <p:nvSpPr>
          <p:cNvPr id="614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13FCA25-5948-8940-8F6D-2E634CA69BF5}" type="slidenum">
              <a:rPr lang="en-ZA"/>
              <a:pPr eaLnBrk="1" hangingPunct="1"/>
              <a:t>4</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ZA">
              <a:latin typeface="Calibri" charset="0"/>
            </a:endParaRPr>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F44DAC99-5E7A-2441-84F0-31F009FC915F}" type="slidenum">
              <a:rPr lang="en-ZA"/>
              <a:pPr eaLnBrk="1" hangingPunct="1"/>
              <a:t>5</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Based on a</a:t>
            </a:r>
            <a:r>
              <a:rPr lang="en-ZA" baseline="0" smtClean="0"/>
              <a:t> forthcoming paper with Stephen Taylor. Importantly these estimates have already corrected for unenrolled students by assuming that they are illiterate. So they are in fact comparable even though drop out and enrolment rates are different across the countries</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3020100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B2EDACBC-2F50-B749-8D9D-0B168F832D11}" type="slidenum">
              <a:rPr lang="en-ZA"/>
              <a:pPr eaLnBrk="1" hangingPunct="1"/>
              <a:t>7</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1493093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1407989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30</a:t>
            </a:fld>
            <a:endParaRPr lang="en-ZA"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32</a:t>
            </a:fld>
            <a:endParaRPr lang="en-ZA"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In the decade since 2000, public education spending increased significantly in real terms with real provincial expenditure on education rising by 60% between 2000/01 and 2010/11. The rapid growth in expenditure from 2007  is largely due to the Occupation Specific Dispensation (OSD) for educators which raised teacher salaries significantly. </a:t>
            </a:r>
          </a:p>
          <a:p>
            <a:pPr eaLnBrk="1" hangingPunct="1">
              <a:spcBef>
                <a:spcPct val="0"/>
              </a:spcBef>
            </a:pPr>
            <a:endParaRPr lang="en-ZA">
              <a:latin typeface="Calibri" charset="0"/>
            </a:endParaRPr>
          </a:p>
        </p:txBody>
      </p:sp>
      <p:sp>
        <p:nvSpPr>
          <p:cNvPr id="645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B33F866-595F-F94D-8BDB-8C9669EFFFAE}" type="slidenum">
              <a:rPr lang="en-ZA"/>
              <a:pPr eaLnBrk="1" hangingPunct="1"/>
              <a:t>34</a:t>
            </a:fld>
            <a:endParaRPr lang="en-Z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smtClean="0"/>
          </a:p>
        </p:txBody>
      </p:sp>
      <p:sp>
        <p:nvSpPr>
          <p:cNvPr id="4" name="Slide Number Placeholder 3"/>
          <p:cNvSpPr>
            <a:spLocks noGrp="1"/>
          </p:cNvSpPr>
          <p:nvPr>
            <p:ph type="sldNum" sz="quarter" idx="5"/>
          </p:nvPr>
        </p:nvSpPr>
        <p:spPr/>
        <p:txBody>
          <a:bodyPr/>
          <a:lstStyle/>
          <a:p>
            <a:pPr>
              <a:defRPr/>
            </a:pPr>
            <a:fld id="{C68AE12B-137F-4309-B4A6-79CF632AC819}" type="slidenum">
              <a:rPr lang="en-ZA" smtClean="0"/>
              <a:pPr>
                <a:defRPr/>
              </a:pPr>
              <a:t>38</a:t>
            </a:fld>
            <a:endParaRPr lang="en-Z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41</a:t>
            </a:fld>
            <a:endParaRPr lang="en-ZA"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18331645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36169290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9343340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621665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35373089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2013/09/30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2013/09/30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2013/09/30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2013/09/30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2013/09/30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2013/09/30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2013/09/30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2013/09/30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2013/09/30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2013/09/30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2013/09/30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2013/09/30</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1.png"/><Relationship Id="rId7" Type="http://schemas.openxmlformats.org/officeDocument/2006/relationships/diagramQuickStyle" Target="../diagrams/quickStyle6.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2.png"/><Relationship Id="rId9" Type="http://schemas.microsoft.com/office/2007/relationships/diagramDrawing" Target="../diagrams/drawing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4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Accountability &amp; Capacity </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Understanding the disconnect between resources </a:t>
            </a:r>
            <a:r>
              <a:rPr lang="en-US" sz="1800" i="1" smtClean="0">
                <a:solidFill>
                  <a:srgbClr val="800000"/>
                </a:solidFill>
              </a:rPr>
              <a:t>and </a:t>
            </a:r>
            <a:r>
              <a:rPr lang="en-US" sz="1800" i="1" smtClean="0">
                <a:solidFill>
                  <a:srgbClr val="800000"/>
                </a:solidFill>
              </a:rPr>
              <a:t>results</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Nic Spaull</a:t>
            </a:r>
          </a:p>
          <a:p>
            <a:pPr algn="r"/>
            <a:endParaRPr lang="en-US" sz="400" b="1" dirty="0" smtClean="0"/>
          </a:p>
          <a:p>
            <a:pPr algn="r"/>
            <a:r>
              <a:rPr lang="en-US" sz="1500" b="1" dirty="0" smtClean="0">
                <a:solidFill>
                  <a:srgbClr val="FFFFFF"/>
                </a:solidFill>
              </a:rPr>
              <a:t>UJ – </a:t>
            </a:r>
            <a:r>
              <a:rPr lang="en-US" sz="1500" b="1" dirty="0" err="1" smtClean="0">
                <a:solidFill>
                  <a:srgbClr val="FFFFFF"/>
                </a:solidFill>
              </a:rPr>
              <a:t>Kagiso</a:t>
            </a:r>
            <a:r>
              <a:rPr lang="en-US" sz="1500" b="1" dirty="0" smtClean="0">
                <a:solidFill>
                  <a:srgbClr val="FFFFFF"/>
                </a:solidFill>
              </a:rPr>
              <a:t> Trust Education Conversation – 1 October 2013</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644008" y="1628800"/>
            <a:ext cx="4053136" cy="4525963"/>
          </a:xfrm>
          <a:solidFill>
            <a:schemeClr val="bg1">
              <a:lumMod val="85000"/>
            </a:schemeClr>
          </a:solidFill>
        </p:spPr>
        <p:txBody>
          <a:bodyPr>
            <a:normAutofit/>
          </a:bodyPr>
          <a:lstStyle/>
          <a:p>
            <a:pPr marL="457200" indent="-457200">
              <a:buFont typeface="+mj-lt"/>
              <a:buAutoNum type="arabicPeriod"/>
            </a:pPr>
            <a:r>
              <a:rPr lang="en-US" sz="2000" dirty="0" smtClean="0"/>
              <a:t>Brief overview of spending in SA</a:t>
            </a:r>
          </a:p>
          <a:p>
            <a:pPr marL="457200" indent="-457200">
              <a:buFont typeface="+mj-lt"/>
              <a:buAutoNum type="arabicPeriod"/>
            </a:pPr>
            <a:endParaRPr lang="en-US" sz="2000" dirty="0"/>
          </a:p>
          <a:p>
            <a:pPr marL="457200" indent="-457200">
              <a:buFont typeface="+mj-lt"/>
              <a:buAutoNum type="arabicPeriod"/>
            </a:pPr>
            <a:r>
              <a:rPr lang="en-US" sz="2000" dirty="0" smtClean="0"/>
              <a:t>Motivations for increasing resources</a:t>
            </a:r>
          </a:p>
          <a:p>
            <a:pPr marL="457200" indent="-457200">
              <a:buFont typeface="+mj-lt"/>
              <a:buAutoNum type="arabicPeriod"/>
            </a:pPr>
            <a:endParaRPr lang="en-US" sz="2000" dirty="0"/>
          </a:p>
          <a:p>
            <a:pPr marL="457200" indent="-457200">
              <a:buFont typeface="+mj-lt"/>
              <a:buAutoNum type="arabicPeriod"/>
            </a:pPr>
            <a:r>
              <a:rPr lang="en-US" sz="2000" dirty="0" smtClean="0"/>
              <a:t>Pro-poor allocation of resources</a:t>
            </a:r>
          </a:p>
          <a:p>
            <a:pPr marL="457200" indent="-457200">
              <a:buFont typeface="+mj-lt"/>
              <a:buAutoNum type="arabicPeriod"/>
            </a:pPr>
            <a:endParaRPr lang="en-US" sz="2000" dirty="0"/>
          </a:p>
          <a:p>
            <a:pPr marL="457200" indent="-457200">
              <a:buFont typeface="+mj-lt"/>
              <a:buAutoNum type="arabicPeriod"/>
            </a:pPr>
            <a:r>
              <a:rPr lang="en-US" sz="2000" dirty="0" smtClean="0"/>
              <a:t>Accountability without capacity</a:t>
            </a:r>
          </a:p>
          <a:p>
            <a:pPr marL="457200" indent="-457200">
              <a:buFont typeface="+mj-lt"/>
              <a:buAutoNum type="arabicPeriod"/>
            </a:pPr>
            <a:endParaRPr lang="en-US" sz="2000" dirty="0" smtClean="0"/>
          </a:p>
          <a:p>
            <a:pPr marL="457200" indent="-457200">
              <a:buFont typeface="+mj-lt"/>
              <a:buAutoNum type="arabicPeriod"/>
            </a:pPr>
            <a:r>
              <a:rPr lang="en-US" sz="2000" dirty="0" smtClean="0"/>
              <a:t>Capacity without accountability</a:t>
            </a:r>
          </a:p>
          <a:p>
            <a:pPr marL="457200" indent="-457200">
              <a:buFont typeface="+mj-lt"/>
              <a:buAutoNum type="arabicPeriod"/>
            </a:pPr>
            <a:endParaRPr lang="en-US" sz="2000" dirty="0"/>
          </a:p>
          <a:p>
            <a:pPr marL="457200" indent="-457200">
              <a:buFont typeface="+mj-lt"/>
              <a:buAutoNum type="arabicPeriod"/>
            </a:pPr>
            <a:r>
              <a:rPr lang="en-US" sz="2000" dirty="0" smtClean="0"/>
              <a:t>Way forward…</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276872"/>
            <a:ext cx="3096344" cy="2745615"/>
          </a:xfrm>
          <a:prstGeom prst="rect">
            <a:avLst/>
          </a:prstGeom>
        </p:spPr>
      </p:pic>
    </p:spTree>
    <p:extLst>
      <p:ext uri="{BB962C8B-B14F-4D97-AF65-F5344CB8AC3E}">
        <p14:creationId xmlns:p14="http://schemas.microsoft.com/office/powerpoint/2010/main" val="1272188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3</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423444251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dirty="0" smtClean="0">
                <a:ea typeface="+mj-ea"/>
              </a:rPr>
              <a:t>Spending in 1994</a:t>
            </a:r>
            <a:endParaRPr lang="en-ZA" dirty="0">
              <a:ea typeface="+mj-ea"/>
            </a:endParaRP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2C9B5D01-BD9A-254D-B7AA-706FD5CB99AF}" type="slidenum">
              <a:rPr lang="en-ZA">
                <a:solidFill>
                  <a:srgbClr val="898989"/>
                </a:solidFill>
              </a:rPr>
              <a:pPr eaLnBrk="1" hangingPunct="1"/>
              <a:t>4</a:t>
            </a:fld>
            <a:endParaRPr lang="en-ZA">
              <a:solidFill>
                <a:srgbClr val="898989"/>
              </a:solidFill>
            </a:endParaRPr>
          </a:p>
        </p:txBody>
      </p:sp>
      <p:graphicFrame>
        <p:nvGraphicFramePr>
          <p:cNvPr id="5" name="Chart 4"/>
          <p:cNvGraphicFramePr>
            <a:graphicFrameLocks/>
          </p:cNvGraphicFramePr>
          <p:nvPr/>
        </p:nvGraphicFramePr>
        <p:xfrm>
          <a:off x="1115616" y="1772816"/>
          <a:ext cx="7020297" cy="4474840"/>
        </p:xfrm>
        <a:graphic>
          <a:graphicData uri="http://schemas.openxmlformats.org/drawingml/2006/chart">
            <c:chart xmlns:c="http://schemas.openxmlformats.org/drawingml/2006/chart" xmlns:r="http://schemas.openxmlformats.org/officeDocument/2006/relationships" r:id="rId3"/>
          </a:graphicData>
        </a:graphic>
      </p:graphicFrame>
      <p:sp>
        <p:nvSpPr>
          <p:cNvPr id="4101" name="TextBox 5"/>
          <p:cNvSpPr txBox="1">
            <a:spLocks noChangeArrowheads="1"/>
          </p:cNvSpPr>
          <p:nvPr/>
        </p:nvSpPr>
        <p:spPr bwMode="auto">
          <a:xfrm>
            <a:off x="5508625" y="6302375"/>
            <a:ext cx="28082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r" eaLnBrk="1" hangingPunct="1"/>
            <a:r>
              <a:rPr lang="en-ZA" sz="1200"/>
              <a:t>(Fiske &amp; Ladd, 2004: 104) </a:t>
            </a:r>
          </a:p>
        </p:txBody>
      </p:sp>
    </p:spTree>
    <p:extLst>
      <p:ext uri="{BB962C8B-B14F-4D97-AF65-F5344CB8AC3E}">
        <p14:creationId xmlns:p14="http://schemas.microsoft.com/office/powerpoint/2010/main" val="3684999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mtClean="0">
                <a:ea typeface="+mj-ea"/>
              </a:rPr>
              <a:t>Spending 2000-2011</a:t>
            </a:r>
            <a:endParaRPr lang="en-ZA">
              <a:ea typeface="+mj-ea"/>
            </a:endParaRPr>
          </a:p>
        </p:txBody>
      </p:sp>
      <p:sp>
        <p:nvSpPr>
          <p:cNvPr id="6147" name="Content Placeholder 2"/>
          <p:cNvSpPr>
            <a:spLocks noGrp="1"/>
          </p:cNvSpPr>
          <p:nvPr>
            <p:ph idx="1"/>
          </p:nvPr>
        </p:nvSpPr>
        <p:spPr/>
        <p:txBody>
          <a:bodyPr/>
          <a:lstStyle/>
          <a:p>
            <a:pPr marL="0" indent="0" algn="ctr" eaLnBrk="1" hangingPunct="1">
              <a:buFont typeface="Arial" charset="0"/>
              <a:buNone/>
            </a:pPr>
            <a:r>
              <a:rPr lang="en-ZA" sz="2000" b="1">
                <a:latin typeface="Calibri" charset="0"/>
              </a:rPr>
              <a:t>Spending on public ordinary schools per public school per learner by province in 2001/2 and 2010/11</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54C60B70-B2FF-E748-BC53-D65FE0E37BC5}" type="slidenum">
              <a:rPr lang="en-ZA">
                <a:solidFill>
                  <a:srgbClr val="898989"/>
                </a:solidFill>
              </a:rPr>
              <a:pPr eaLnBrk="1" hangingPunct="1"/>
              <a:t>5</a:t>
            </a:fld>
            <a:endParaRPr lang="en-ZA">
              <a:solidFill>
                <a:srgbClr val="898989"/>
              </a:solidFill>
            </a:endParaRPr>
          </a:p>
        </p:txBody>
      </p:sp>
      <p:pic>
        <p:nvPicPr>
          <p:cNvPr id="614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913" y="2420938"/>
            <a:ext cx="6889750"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Box 5"/>
          <p:cNvSpPr txBox="1">
            <a:spLocks noChangeArrowheads="1"/>
          </p:cNvSpPr>
          <p:nvPr/>
        </p:nvSpPr>
        <p:spPr bwMode="auto">
          <a:xfrm>
            <a:off x="4468813" y="6423025"/>
            <a:ext cx="3744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sz="1100"/>
              <a:t>(Oxford Policy Management &amp; Stellenbosch Economics, 2012) </a:t>
            </a:r>
          </a:p>
        </p:txBody>
      </p:sp>
    </p:spTree>
    <p:extLst>
      <p:ext uri="{BB962C8B-B14F-4D97-AF65-F5344CB8AC3E}">
        <p14:creationId xmlns:p14="http://schemas.microsoft.com/office/powerpoint/2010/main" val="557455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Grade 6 Literacy</a:t>
            </a:r>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5" name="Chart 4"/>
          <p:cNvGraphicFramePr/>
          <p:nvPr>
            <p:extLst>
              <p:ext uri="{D42A27DB-BD31-4B8C-83A1-F6EECF244321}">
                <p14:modId xmlns:p14="http://schemas.microsoft.com/office/powerpoint/2010/main" val="1940339748"/>
              </p:ext>
            </p:extLst>
          </p:nvPr>
        </p:nvGraphicFramePr>
        <p:xfrm>
          <a:off x="395536" y="1556792"/>
          <a:ext cx="8280920"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638562" y="2623810"/>
            <a:ext cx="1282428" cy="523220"/>
          </a:xfrm>
          <a:prstGeom prst="rect">
            <a:avLst/>
          </a:prstGeom>
          <a:noFill/>
        </p:spPr>
        <p:txBody>
          <a:bodyPr wrap="square" rtlCol="0">
            <a:spAutoFit/>
          </a:bodyPr>
          <a:lstStyle/>
          <a:p>
            <a:r>
              <a:rPr lang="en-ZA" sz="2800" b="1" dirty="0" smtClean="0">
                <a:solidFill>
                  <a:srgbClr val="FF0000"/>
                </a:solidFill>
              </a:rPr>
              <a:t>$1225</a:t>
            </a:r>
            <a:endParaRPr lang="en-ZA" sz="2800" b="1" dirty="0">
              <a:solidFill>
                <a:srgbClr val="FF0000"/>
              </a:solidFill>
            </a:endParaRPr>
          </a:p>
        </p:txBody>
      </p:sp>
      <p:sp>
        <p:nvSpPr>
          <p:cNvPr id="7" name="TextBox 6"/>
          <p:cNvSpPr txBox="1"/>
          <p:nvPr/>
        </p:nvSpPr>
        <p:spPr>
          <a:xfrm>
            <a:off x="3211661" y="2698760"/>
            <a:ext cx="792088" cy="338554"/>
          </a:xfrm>
          <a:prstGeom prst="rect">
            <a:avLst/>
          </a:prstGeom>
          <a:noFill/>
        </p:spPr>
        <p:txBody>
          <a:bodyPr wrap="square" rtlCol="0">
            <a:spAutoFit/>
          </a:bodyPr>
          <a:lstStyle/>
          <a:p>
            <a:r>
              <a:rPr lang="en-ZA" sz="1600" b="1" dirty="0" smtClean="0"/>
              <a:t>$66</a:t>
            </a:r>
            <a:endParaRPr lang="en-ZA" sz="1600" b="1" dirty="0"/>
          </a:p>
        </p:txBody>
      </p:sp>
      <p:sp>
        <p:nvSpPr>
          <p:cNvPr id="8" name="TextBox 7"/>
          <p:cNvSpPr txBox="1"/>
          <p:nvPr/>
        </p:nvSpPr>
        <p:spPr>
          <a:xfrm>
            <a:off x="7088236" y="2173218"/>
            <a:ext cx="792088" cy="338554"/>
          </a:xfrm>
          <a:prstGeom prst="rect">
            <a:avLst/>
          </a:prstGeom>
          <a:noFill/>
        </p:spPr>
        <p:txBody>
          <a:bodyPr wrap="square" rtlCol="0">
            <a:spAutoFit/>
          </a:bodyPr>
          <a:lstStyle/>
          <a:p>
            <a:r>
              <a:rPr lang="en-ZA" sz="1600" b="1" smtClean="0"/>
              <a:t>$258</a:t>
            </a:r>
            <a:endParaRPr lang="en-ZA" sz="1600" b="1"/>
          </a:p>
        </p:txBody>
      </p:sp>
      <p:sp>
        <p:nvSpPr>
          <p:cNvPr id="9" name="TextBox 8"/>
          <p:cNvSpPr txBox="1"/>
          <p:nvPr/>
        </p:nvSpPr>
        <p:spPr>
          <a:xfrm>
            <a:off x="7884368" y="2132856"/>
            <a:ext cx="792088" cy="338554"/>
          </a:xfrm>
          <a:prstGeom prst="rect">
            <a:avLst/>
          </a:prstGeom>
          <a:noFill/>
        </p:spPr>
        <p:txBody>
          <a:bodyPr wrap="square" rtlCol="0">
            <a:spAutoFit/>
          </a:bodyPr>
          <a:lstStyle/>
          <a:p>
            <a:r>
              <a:rPr lang="en-ZA" sz="1600" b="1" smtClean="0"/>
              <a:t>$459</a:t>
            </a:r>
            <a:endParaRPr lang="en-ZA" sz="1600" b="1"/>
          </a:p>
        </p:txBody>
      </p:sp>
      <p:sp>
        <p:nvSpPr>
          <p:cNvPr id="10" name="TextBox 9"/>
          <p:cNvSpPr txBox="1"/>
          <p:nvPr/>
        </p:nvSpPr>
        <p:spPr>
          <a:xfrm>
            <a:off x="5508104" y="2454533"/>
            <a:ext cx="792088" cy="338554"/>
          </a:xfrm>
          <a:prstGeom prst="rect">
            <a:avLst/>
          </a:prstGeom>
          <a:noFill/>
        </p:spPr>
        <p:txBody>
          <a:bodyPr wrap="square" rtlCol="0">
            <a:spAutoFit/>
          </a:bodyPr>
          <a:lstStyle/>
          <a:p>
            <a:r>
              <a:rPr lang="en-ZA" sz="1600" b="1" smtClean="0"/>
              <a:t>$668</a:t>
            </a:r>
            <a:endParaRPr lang="en-ZA" sz="1600" b="1"/>
          </a:p>
        </p:txBody>
      </p:sp>
    </p:spTree>
    <p:extLst>
      <p:ext uri="{BB962C8B-B14F-4D97-AF65-F5344CB8AC3E}">
        <p14:creationId xmlns:p14="http://schemas.microsoft.com/office/powerpoint/2010/main" val="122538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86CA1B9E-639C-BD4D-B572-1A1F13C3BE38}" type="slidenum">
              <a:rPr lang="en-ZA">
                <a:solidFill>
                  <a:srgbClr val="898989"/>
                </a:solidFill>
              </a:rPr>
              <a:pPr eaLnBrk="1" hangingPunct="1"/>
              <a:t>7</a:t>
            </a:fld>
            <a:endParaRPr lang="en-ZA">
              <a:solidFill>
                <a:srgbClr val="898989"/>
              </a:solidFill>
            </a:endParaRPr>
          </a:p>
        </p:txBody>
      </p:sp>
    </p:spTree>
    <p:extLst>
      <p:ext uri="{BB962C8B-B14F-4D97-AF65-F5344CB8AC3E}">
        <p14:creationId xmlns:p14="http://schemas.microsoft.com/office/powerpoint/2010/main" val="158595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Motivation for increasing resources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b="1" dirty="0" smtClean="0"/>
              <a:t>Basic dignity rationale </a:t>
            </a:r>
            <a:r>
              <a:rPr lang="en-US" dirty="0" smtClean="0"/>
              <a:t>(</a:t>
            </a:r>
            <a:r>
              <a:rPr lang="en-US" b="1" dirty="0" smtClean="0">
                <a:solidFill>
                  <a:srgbClr val="92D050"/>
                </a:solidFill>
              </a:rPr>
              <a:t>ethics / human rights</a:t>
            </a:r>
            <a:r>
              <a:rPr lang="en-US" dirty="0" smtClean="0"/>
              <a:t>)</a:t>
            </a:r>
            <a:endParaRPr lang="en-US" b="1" dirty="0" smtClean="0"/>
          </a:p>
          <a:p>
            <a:pPr lvl="1"/>
            <a:r>
              <a:rPr lang="en-US" dirty="0" smtClean="0"/>
              <a:t>Water, sanitation, electricity, brick buildings</a:t>
            </a:r>
          </a:p>
          <a:p>
            <a:pPr marL="457200" lvl="1" indent="0">
              <a:buNone/>
            </a:pPr>
            <a:r>
              <a:rPr lang="en-US" dirty="0" smtClean="0"/>
              <a:t>(Minimum Norms and Standards)</a:t>
            </a:r>
          </a:p>
          <a:p>
            <a:pPr lvl="1"/>
            <a:endParaRPr lang="en-US" dirty="0"/>
          </a:p>
          <a:p>
            <a:pPr marL="514350" indent="-514350">
              <a:buFont typeface="+mj-lt"/>
              <a:buAutoNum type="arabicPeriod"/>
            </a:pPr>
            <a:r>
              <a:rPr lang="en-US" b="1" dirty="0" smtClean="0"/>
              <a:t>Improving learning outcomes rationale </a:t>
            </a:r>
            <a:r>
              <a:rPr lang="en-US" dirty="0" smtClean="0"/>
              <a:t>(</a:t>
            </a:r>
            <a:r>
              <a:rPr lang="en-US" b="1" dirty="0" smtClean="0">
                <a:solidFill>
                  <a:srgbClr val="92D050"/>
                </a:solidFill>
              </a:rPr>
              <a:t>achievement</a:t>
            </a:r>
            <a:r>
              <a:rPr lang="en-US" dirty="0" smtClean="0"/>
              <a:t>)</a:t>
            </a:r>
            <a:endParaRPr lang="en-US" b="1" dirty="0" smtClean="0"/>
          </a:p>
          <a:p>
            <a:pPr lvl="1"/>
            <a:r>
              <a:rPr lang="en-US" dirty="0" smtClean="0"/>
              <a:t>Existing research in SA shows exceedingly weak link between increased expenditures and improved outcomes</a:t>
            </a:r>
          </a:p>
          <a:p>
            <a:pPr lvl="1"/>
            <a:r>
              <a:rPr lang="en-US" dirty="0" smtClean="0"/>
              <a:t>Allocation of new resources rarely based on evidence (‘I had a dream’ approach to policymaking)</a:t>
            </a:r>
          </a:p>
          <a:p>
            <a:pPr lvl="1"/>
            <a:r>
              <a:rPr lang="en-US" dirty="0" smtClean="0"/>
              <a:t>LTSM / workbooks</a:t>
            </a:r>
          </a:p>
          <a:p>
            <a:pPr lvl="1"/>
            <a:r>
              <a:rPr lang="en-US" dirty="0" smtClean="0"/>
              <a:t>Grade R</a:t>
            </a:r>
          </a:p>
          <a:p>
            <a:pPr lvl="1"/>
            <a:r>
              <a:rPr lang="en-US" dirty="0" smtClean="0"/>
              <a:t>Libraries and laboratories? (difficult to motivate)</a:t>
            </a:r>
          </a:p>
          <a:p>
            <a:pPr lvl="1"/>
            <a:r>
              <a:rPr lang="en-US" dirty="0" smtClean="0"/>
              <a:t>Nutrition programs (extending to </a:t>
            </a:r>
            <a:r>
              <a:rPr lang="en-US" dirty="0"/>
              <a:t>h</a:t>
            </a:r>
            <a:r>
              <a:rPr lang="en-US" dirty="0" smtClean="0"/>
              <a:t>igh </a:t>
            </a:r>
            <a:r>
              <a:rPr lang="en-US" dirty="0"/>
              <a:t>s</a:t>
            </a:r>
            <a:r>
              <a:rPr lang="en-US" dirty="0" smtClean="0"/>
              <a:t>chool?)</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Tree>
    <p:extLst>
      <p:ext uri="{BB962C8B-B14F-4D97-AF65-F5344CB8AC3E}">
        <p14:creationId xmlns:p14="http://schemas.microsoft.com/office/powerpoint/2010/main" val="3025914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Pro-poor allocation of resources?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5" name="Picture 4" descr="equality and justice - ala Fiske and Lad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2295637"/>
            <a:ext cx="3522236" cy="2967646"/>
          </a:xfrm>
          <a:prstGeom prst="rect">
            <a:avLst/>
          </a:prstGeom>
        </p:spPr>
      </p:pic>
      <p:sp>
        <p:nvSpPr>
          <p:cNvPr id="6" name="Rectangle 5"/>
          <p:cNvSpPr/>
          <p:nvPr/>
        </p:nvSpPr>
        <p:spPr>
          <a:xfrm>
            <a:off x="323528" y="2132856"/>
            <a:ext cx="4536504" cy="3539430"/>
          </a:xfrm>
          <a:prstGeom prst="rect">
            <a:avLst/>
          </a:prstGeom>
          <a:solidFill>
            <a:schemeClr val="bg1">
              <a:lumMod val="95000"/>
            </a:schemeClr>
          </a:solidFill>
        </p:spPr>
        <p:txBody>
          <a:bodyPr wrap="square">
            <a:spAutoFit/>
          </a:bodyPr>
          <a:lstStyle/>
          <a:p>
            <a:pPr marL="285750" indent="-285750" algn="just">
              <a:buFont typeface="Arial"/>
              <a:buChar char="•"/>
            </a:pPr>
            <a:r>
              <a:rPr lang="en-ZA" sz="1600" dirty="0" smtClean="0"/>
              <a:t>Are there real/significant differences in household SES and school resources between Q1, Q2 and Q3?</a:t>
            </a:r>
          </a:p>
          <a:p>
            <a:pPr marL="742950" lvl="1" indent="-285750" algn="just">
              <a:buFont typeface="Arial"/>
              <a:buChar char="•"/>
            </a:pPr>
            <a:r>
              <a:rPr lang="en-ZA" sz="1600" dirty="0" smtClean="0"/>
              <a:t>Rethinking how we measure quintiles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financial</a:t>
            </a:r>
            <a:r>
              <a:rPr lang="en-ZA" sz="1600" dirty="0" smtClean="0"/>
              <a:t> resources pro-poor?</a:t>
            </a:r>
          </a:p>
          <a:p>
            <a:pPr marL="742950" lvl="1" indent="-285750" algn="just">
              <a:buFont typeface="Arial"/>
              <a:buChar char="•"/>
            </a:pPr>
            <a:r>
              <a:rPr lang="en-ZA" sz="1600" i="1" dirty="0" smtClean="0"/>
              <a:t>Allocated</a:t>
            </a:r>
            <a:r>
              <a:rPr lang="en-ZA" sz="1600" dirty="0" smtClean="0"/>
              <a:t> resources vs </a:t>
            </a:r>
            <a:r>
              <a:rPr lang="en-ZA" sz="1600" i="1" dirty="0" smtClean="0"/>
              <a:t>realized</a:t>
            </a:r>
            <a:r>
              <a:rPr lang="en-ZA" sz="1600" dirty="0" smtClean="0"/>
              <a:t> resources (differential efficiency) (Taylor 2011)</a:t>
            </a:r>
          </a:p>
          <a:p>
            <a:pPr marL="742950" lvl="1" indent="-285750" algn="just">
              <a:buFont typeface="Arial"/>
              <a:buChar char="•"/>
            </a:pPr>
            <a:r>
              <a:rPr lang="en-ZA" sz="1600" dirty="0" smtClean="0"/>
              <a:t>Pre and post parental ‘top-ups’/fees?</a:t>
            </a:r>
          </a:p>
          <a:p>
            <a:pPr marL="285750" indent="-285750" algn="just">
              <a:buFont typeface="Arial"/>
              <a:buChar char="•"/>
            </a:pPr>
            <a:endParaRPr lang="en-ZA" sz="1600" dirty="0"/>
          </a:p>
          <a:p>
            <a:pPr marL="285750" indent="-285750" algn="just">
              <a:buFont typeface="Arial"/>
              <a:buChar char="•"/>
            </a:pPr>
            <a:r>
              <a:rPr lang="en-ZA" sz="1600" dirty="0" smtClean="0"/>
              <a:t>Is the allocation of </a:t>
            </a:r>
            <a:r>
              <a:rPr lang="en-ZA" sz="1600" b="1" u="sng" dirty="0" smtClean="0"/>
              <a:t>human</a:t>
            </a:r>
            <a:r>
              <a:rPr lang="en-ZA" sz="1600" dirty="0" smtClean="0"/>
              <a:t> resources pro-poor?</a:t>
            </a:r>
          </a:p>
          <a:p>
            <a:pPr marL="742950" lvl="1" indent="-285750" algn="just">
              <a:buFont typeface="Arial"/>
              <a:buChar char="•"/>
            </a:pPr>
            <a:r>
              <a:rPr lang="en-ZA" sz="1600" dirty="0" smtClean="0"/>
              <a:t>How do we incentivize the best teachers to teach in the poorest schools?</a:t>
            </a:r>
          </a:p>
          <a:p>
            <a:pPr marL="742950" lvl="1" indent="-285750" algn="just">
              <a:buFont typeface="Arial"/>
              <a:buChar char="•"/>
            </a:pPr>
            <a:endParaRPr lang="en-ZA" sz="1600" dirty="0" smtClean="0"/>
          </a:p>
        </p:txBody>
      </p:sp>
    </p:spTree>
    <p:extLst>
      <p:ext uri="{BB962C8B-B14F-4D97-AF65-F5344CB8AC3E}">
        <p14:creationId xmlns:p14="http://schemas.microsoft.com/office/powerpoint/2010/main" val="397672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graphicFrame>
        <p:nvGraphicFramePr>
          <p:cNvPr id="6" name="Diagram 5"/>
          <p:cNvGraphicFramePr/>
          <p:nvPr>
            <p:extLst>
              <p:ext uri="{D42A27DB-BD31-4B8C-83A1-F6EECF244321}">
                <p14:modId xmlns:p14="http://schemas.microsoft.com/office/powerpoint/2010/main" val="419394920"/>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205032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285310" flipH="1">
            <a:off x="1636050" y="4663400"/>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2897548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p:txBody>
          <a:bodyPr>
            <a:normAutofit fontScale="625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33147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extLst>
      <p:ext uri="{BB962C8B-B14F-4D97-AF65-F5344CB8AC3E}">
        <p14:creationId xmlns:p14="http://schemas.microsoft.com/office/powerpoint/2010/main" val="3248897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Tree>
    <p:extLst>
      <p:ext uri="{BB962C8B-B14F-4D97-AF65-F5344CB8AC3E}">
        <p14:creationId xmlns:p14="http://schemas.microsoft.com/office/powerpoint/2010/main" val="77931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30</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1718417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9135106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SA primary school: Gr6 Literacy – </a:t>
            </a:r>
            <a:br>
              <a:rPr lang="en-ZA" sz="4000" dirty="0" smtClean="0">
                <a:solidFill>
                  <a:srgbClr val="C00000"/>
                </a:solidFill>
              </a:rPr>
            </a:br>
            <a:r>
              <a:rPr lang="en-ZA" sz="2000" dirty="0" smtClean="0">
                <a:solidFill>
                  <a:srgbClr val="C00000"/>
                </a:solidFill>
              </a:rPr>
              <a:t>SACMEQ III (2007)</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132856"/>
            <a:ext cx="3433690" cy="4392488"/>
          </a:xfrm>
          <a:prstGeom prst="rect">
            <a:avLst/>
          </a:prstGeom>
          <a:noFill/>
          <a:ln w="9525">
            <a:noFill/>
            <a:miter lim="800000"/>
            <a:headEnd/>
            <a:tailEnd/>
          </a:ln>
        </p:spPr>
      </p:pic>
      <p:sp>
        <p:nvSpPr>
          <p:cNvPr id="7" name="Rectangle 6"/>
          <p:cNvSpPr/>
          <p:nvPr/>
        </p:nvSpPr>
        <p:spPr>
          <a:xfrm>
            <a:off x="611560" y="5661248"/>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611560" y="3933056"/>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2987824" y="4797152"/>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611560" y="4797152"/>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2339752" y="2996952"/>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539552" y="2996952"/>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971600" y="2132856"/>
            <a:ext cx="309634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611560" y="2060848"/>
            <a:ext cx="5760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3" name="Group 22"/>
          <p:cNvGrpSpPr/>
          <p:nvPr/>
        </p:nvGrpSpPr>
        <p:grpSpPr>
          <a:xfrm>
            <a:off x="4860032" y="1700808"/>
            <a:ext cx="2304256" cy="4320479"/>
            <a:chOff x="4283968" y="1412777"/>
            <a:chExt cx="2304256" cy="4320479"/>
          </a:xfrm>
        </p:grpSpPr>
        <p:pic>
          <p:nvPicPr>
            <p:cNvPr id="1028" name="Picture 4"/>
            <p:cNvPicPr>
              <a:picLocks noChangeAspect="1" noChangeArrowheads="1"/>
            </p:cNvPicPr>
            <p:nvPr/>
          </p:nvPicPr>
          <p:blipFill>
            <a:blip r:embed="rId4" cstate="print"/>
            <a:srcRect/>
            <a:stretch>
              <a:fillRect/>
            </a:stretch>
          </p:blipFill>
          <p:spPr bwMode="auto">
            <a:xfrm>
              <a:off x="4283968" y="1412777"/>
              <a:ext cx="563901" cy="4320479"/>
            </a:xfrm>
            <a:prstGeom prst="rect">
              <a:avLst/>
            </a:prstGeom>
            <a:noFill/>
            <a:ln w="9525">
              <a:noFill/>
              <a:miter lim="800000"/>
              <a:headEnd/>
              <a:tailEnd/>
            </a:ln>
          </p:spPr>
        </p:pic>
        <p:sp>
          <p:nvSpPr>
            <p:cNvPr id="19" name="TextBox 18"/>
            <p:cNvSpPr txBox="1"/>
            <p:nvPr/>
          </p:nvSpPr>
          <p:spPr>
            <a:xfrm>
              <a:off x="4932040" y="1628800"/>
              <a:ext cx="1656184" cy="523220"/>
            </a:xfrm>
            <a:prstGeom prst="rect">
              <a:avLst/>
            </a:prstGeom>
            <a:noFill/>
          </p:spPr>
          <p:txBody>
            <a:bodyPr wrap="square" rtlCol="0">
              <a:spAutoFit/>
            </a:bodyPr>
            <a:lstStyle/>
            <a:p>
              <a:pPr algn="ctr"/>
              <a:r>
                <a:rPr lang="en-ZA" sz="1400" dirty="0" smtClean="0"/>
                <a:t>Never enrolled </a:t>
              </a:r>
            </a:p>
            <a:p>
              <a:pPr algn="ctr"/>
              <a:r>
                <a:rPr lang="en-ZA" sz="1400" b="1" dirty="0" smtClean="0"/>
                <a:t>2%</a:t>
              </a:r>
              <a:endParaRPr lang="en-ZA" sz="1400" b="1" dirty="0"/>
            </a:p>
          </p:txBody>
        </p:sp>
        <p:sp>
          <p:nvSpPr>
            <p:cNvPr id="20" name="TextBox 19"/>
            <p:cNvSpPr txBox="1"/>
            <p:nvPr/>
          </p:nvSpPr>
          <p:spPr>
            <a:xfrm>
              <a:off x="4932040" y="2708920"/>
              <a:ext cx="1656184" cy="738664"/>
            </a:xfrm>
            <a:prstGeom prst="rect">
              <a:avLst/>
            </a:prstGeom>
            <a:noFill/>
          </p:spPr>
          <p:txBody>
            <a:bodyPr wrap="square" rtlCol="0">
              <a:spAutoFit/>
            </a:bodyPr>
            <a:lstStyle/>
            <a:p>
              <a:pPr algn="ctr"/>
              <a:r>
                <a:rPr lang="en-ZA" sz="1400" dirty="0" smtClean="0"/>
                <a:t>Functionally illiterate </a:t>
              </a:r>
            </a:p>
            <a:p>
              <a:pPr algn="ctr"/>
              <a:r>
                <a:rPr lang="en-ZA" sz="1400" b="1" dirty="0" smtClean="0"/>
                <a:t>25%</a:t>
              </a:r>
              <a:endParaRPr lang="en-ZA" sz="1400" b="1" dirty="0"/>
            </a:p>
          </p:txBody>
        </p:sp>
        <p:sp>
          <p:nvSpPr>
            <p:cNvPr id="21" name="TextBox 20"/>
            <p:cNvSpPr txBox="1"/>
            <p:nvPr/>
          </p:nvSpPr>
          <p:spPr>
            <a:xfrm>
              <a:off x="4932040" y="3861048"/>
              <a:ext cx="1656184" cy="523220"/>
            </a:xfrm>
            <a:prstGeom prst="rect">
              <a:avLst/>
            </a:prstGeom>
            <a:noFill/>
          </p:spPr>
          <p:txBody>
            <a:bodyPr wrap="square" rtlCol="0">
              <a:spAutoFit/>
            </a:bodyPr>
            <a:lstStyle/>
            <a:p>
              <a:pPr algn="ctr"/>
              <a:r>
                <a:rPr lang="en-ZA" sz="1400" dirty="0" smtClean="0"/>
                <a:t>Basic skills</a:t>
              </a:r>
            </a:p>
            <a:p>
              <a:pPr algn="ctr"/>
              <a:r>
                <a:rPr lang="en-ZA" sz="1400" b="1" dirty="0" smtClean="0"/>
                <a:t>46%</a:t>
              </a:r>
              <a:endParaRPr lang="en-ZA" sz="1400" b="1" dirty="0"/>
            </a:p>
          </p:txBody>
        </p:sp>
        <p:sp>
          <p:nvSpPr>
            <p:cNvPr id="22" name="TextBox 21"/>
            <p:cNvSpPr txBox="1"/>
            <p:nvPr/>
          </p:nvSpPr>
          <p:spPr>
            <a:xfrm>
              <a:off x="4932040" y="4941168"/>
              <a:ext cx="1584176" cy="523220"/>
            </a:xfrm>
            <a:prstGeom prst="rect">
              <a:avLst/>
            </a:prstGeom>
            <a:noFill/>
          </p:spPr>
          <p:txBody>
            <a:bodyPr wrap="square" rtlCol="0">
              <a:spAutoFit/>
            </a:bodyPr>
            <a:lstStyle/>
            <a:p>
              <a:pPr algn="ctr"/>
              <a:r>
                <a:rPr lang="en-ZA" sz="1400" dirty="0" smtClean="0"/>
                <a:t>Higher order skills : </a:t>
              </a:r>
              <a:r>
                <a:rPr lang="en-ZA" sz="1400" b="1" dirty="0" smtClean="0"/>
                <a:t>27%</a:t>
              </a:r>
              <a:endParaRPr lang="en-ZA" sz="1400" b="1" dirty="0"/>
            </a:p>
          </p:txBody>
        </p:sp>
      </p:grpSp>
      <p:sp>
        <p:nvSpPr>
          <p:cNvPr id="24" name="Rectangle 23"/>
          <p:cNvSpPr/>
          <p:nvPr/>
        </p:nvSpPr>
        <p:spPr>
          <a:xfrm>
            <a:off x="4932040" y="5013176"/>
            <a:ext cx="24482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932040" y="3861048"/>
            <a:ext cx="244827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860032" y="2780928"/>
            <a:ext cx="2448272" cy="339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a:off x="4788024" y="1700808"/>
            <a:ext cx="2448272" cy="4536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Slide Number Placeholder 2"/>
          <p:cNvSpPr>
            <a:spLocks noGrp="1"/>
          </p:cNvSpPr>
          <p:nvPr>
            <p:ph type="sldNum" sz="quarter" idx="12"/>
          </p:nvPr>
        </p:nvSpPr>
        <p:spPr/>
        <p:txBody>
          <a:bodyPr/>
          <a:lstStyle/>
          <a:p>
            <a:fld id="{555B2511-D5A3-487A-82FF-4C039FEE504B}" type="slidenum">
              <a:rPr lang="en-ZA" smtClean="0"/>
              <a:pPr/>
              <a:t>33</a:t>
            </a:fld>
            <a:endParaRPr lang="en-ZA"/>
          </a:p>
        </p:txBody>
      </p:sp>
      <p:sp>
        <p:nvSpPr>
          <p:cNvPr id="4" name="TextBox 3"/>
          <p:cNvSpPr txBox="1"/>
          <p:nvPr/>
        </p:nvSpPr>
        <p:spPr>
          <a:xfrm>
            <a:off x="6732240" y="6173687"/>
            <a:ext cx="2293803" cy="584775"/>
          </a:xfrm>
          <a:prstGeom prst="rect">
            <a:avLst/>
          </a:prstGeom>
          <a:noFill/>
        </p:spPr>
        <p:txBody>
          <a:bodyPr wrap="square" rtlCol="0">
            <a:spAutoFit/>
          </a:bodyPr>
          <a:lstStyle/>
          <a:p>
            <a:pPr algn="ctr"/>
            <a:r>
              <a:rPr lang="en-ZA" sz="1600" smtClean="0"/>
              <a:t>Forthcoming paper  with Stephen Taylor</a:t>
            </a:r>
            <a:endParaRPr lang="en-ZA" sz="1600"/>
          </a:p>
        </p:txBody>
      </p:sp>
    </p:spTree>
    <p:extLst>
      <p:ext uri="{BB962C8B-B14F-4D97-AF65-F5344CB8AC3E}">
        <p14:creationId xmlns:p14="http://schemas.microsoft.com/office/powerpoint/2010/main" val="10319743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8"/>
                                        </p:tgtEl>
                                      </p:cBhvr>
                                    </p:animEffect>
                                    <p:set>
                                      <p:cBhvr>
                                        <p:cTn id="10" dur="1" fill="hold">
                                          <p:stCondLst>
                                            <p:cond delay="19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27"/>
                                        </p:tgtEl>
                                      </p:cBhvr>
                                    </p:animEffect>
                                    <p:set>
                                      <p:cBhvr>
                                        <p:cTn id="18" dur="1" fill="hold">
                                          <p:stCondLst>
                                            <p:cond delay="19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2000"/>
                                        <p:tgtEl>
                                          <p:spTgt spid="12"/>
                                        </p:tgtEl>
                                      </p:cBhvr>
                                    </p:animEffect>
                                    <p:set>
                                      <p:cBhvr>
                                        <p:cTn id="26" dur="1" fill="hold">
                                          <p:stCondLst>
                                            <p:cond delay="1999"/>
                                          </p:stCondLst>
                                        </p:cTn>
                                        <p:tgtEl>
                                          <p:spTgt spid="12"/>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6"/>
                                        </p:tgtEl>
                                      </p:cBhvr>
                                    </p:animEffect>
                                    <p:set>
                                      <p:cBhvr>
                                        <p:cTn id="29" dur="1" fill="hold">
                                          <p:stCondLst>
                                            <p:cond delay="19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gtEl>
                                      </p:cBhvr>
                                    </p:animEffect>
                                    <p:set>
                                      <p:cBhvr>
                                        <p:cTn id="35" dur="1" fill="hold">
                                          <p:stCondLst>
                                            <p:cond delay="19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000"/>
                                        <p:tgtEl>
                                          <p:spTgt spid="10"/>
                                        </p:tgtEl>
                                      </p:cBhvr>
                                    </p:animEffect>
                                    <p:set>
                                      <p:cBhvr>
                                        <p:cTn id="40" dur="1" fill="hold">
                                          <p:stCondLst>
                                            <p:cond delay="1999"/>
                                          </p:stCondLst>
                                        </p:cTn>
                                        <p:tgtEl>
                                          <p:spTgt spid="10"/>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7"/>
                                        </p:tgtEl>
                                      </p:cBhvr>
                                    </p:animEffect>
                                    <p:set>
                                      <p:cBhvr>
                                        <p:cTn id="43" dur="1" fill="hold">
                                          <p:stCondLst>
                                            <p:cond delay="1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4"/>
                                        </p:tgtEl>
                                      </p:cBhvr>
                                    </p:animEffect>
                                    <p:set>
                                      <p:cBhvr>
                                        <p:cTn id="46"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24" grpId="0" animBg="1"/>
      <p:bldP spid="26" grpId="0" animBg="1"/>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mtClean="0">
                <a:ea typeface="+mj-ea"/>
              </a:rPr>
              <a:t>Spending</a:t>
            </a:r>
            <a:endParaRPr lang="en-ZA">
              <a:ea typeface="+mj-ea"/>
            </a:endParaRPr>
          </a:p>
        </p:txBody>
      </p:sp>
      <p:sp>
        <p:nvSpPr>
          <p:cNvPr id="7171" name="Content Placeholder 2"/>
          <p:cNvSpPr>
            <a:spLocks noGrp="1"/>
          </p:cNvSpPr>
          <p:nvPr>
            <p:ph idx="1"/>
          </p:nvPr>
        </p:nvSpPr>
        <p:spPr>
          <a:xfrm>
            <a:off x="395288" y="1628775"/>
            <a:ext cx="8229600" cy="4525963"/>
          </a:xfrm>
        </p:spPr>
        <p:txBody>
          <a:bodyPr/>
          <a:lstStyle/>
          <a:p>
            <a:pPr marL="0" indent="0" algn="ctr" eaLnBrk="1" hangingPunct="1">
              <a:buFont typeface="Arial" charset="0"/>
              <a:buNone/>
            </a:pPr>
            <a:r>
              <a:rPr lang="en-ZA" sz="2400" b="1">
                <a:latin typeface="Calibri" charset="0"/>
              </a:rPr>
              <a:t>Spending by education departments, real (2005) Rand</a:t>
            </a:r>
          </a:p>
          <a:p>
            <a:pPr marL="0" indent="0" algn="ctr" eaLnBrk="1" hangingPunct="1">
              <a:buFont typeface="Arial" charset="0"/>
              <a:buNone/>
            </a:pPr>
            <a:r>
              <a:rPr lang="en-ZA" sz="2400" b="1">
                <a:latin typeface="Calibri" charset="0"/>
              </a:rPr>
              <a:t>2000/01 to 2010/11</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01232DD6-33A8-664D-B7A0-255C460929CF}" type="slidenum">
              <a:rPr lang="en-ZA">
                <a:solidFill>
                  <a:srgbClr val="898989"/>
                </a:solidFill>
              </a:rPr>
              <a:pPr eaLnBrk="1" hangingPunct="1"/>
              <a:t>34</a:t>
            </a:fld>
            <a:endParaRPr lang="en-ZA">
              <a:solidFill>
                <a:srgbClr val="898989"/>
              </a:solidFill>
            </a:endParaRPr>
          </a:p>
        </p:txBody>
      </p:sp>
      <p:pic>
        <p:nvPicPr>
          <p:cNvPr id="3074" name="Picture 2"/>
          <p:cNvPicPr>
            <a:picLocks noChangeAspect="1" noChangeArrowheads="1"/>
          </p:cNvPicPr>
          <p:nvPr/>
        </p:nvPicPr>
        <p:blipFill>
          <a:blip r:embed="rId3"/>
          <a:srcRect/>
          <a:stretch>
            <a:fillRect/>
          </a:stretch>
        </p:blipFill>
        <p:spPr bwMode="auto">
          <a:xfrm>
            <a:off x="1187450" y="2924175"/>
            <a:ext cx="6896100" cy="2808288"/>
          </a:xfrm>
          <a:prstGeom prst="rect">
            <a:avLst/>
          </a:prstGeom>
          <a:ln>
            <a:noFill/>
          </a:ln>
          <a:effectLst>
            <a:outerShdw blurRad="292100" dist="139700" dir="2700000" algn="tl" rotWithShape="0">
              <a:srgbClr val="333333">
                <a:alpha val="65000"/>
              </a:srgbClr>
            </a:outerShdw>
          </a:effectLst>
          <a:extLst/>
        </p:spPr>
      </p:pic>
      <p:sp>
        <p:nvSpPr>
          <p:cNvPr id="5" name="Oval 4"/>
          <p:cNvSpPr/>
          <p:nvPr/>
        </p:nvSpPr>
        <p:spPr>
          <a:xfrm rot="20380910">
            <a:off x="4500563" y="3014663"/>
            <a:ext cx="1511300" cy="935037"/>
          </a:xfrm>
          <a:prstGeom prst="ellipse">
            <a:avLst/>
          </a:prstGeom>
          <a:solidFill>
            <a:srgbClr val="D9D9D9">
              <a:alpha val="40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6" name="TextBox 5"/>
          <p:cNvSpPr txBox="1">
            <a:spLocks noChangeArrowheads="1"/>
          </p:cNvSpPr>
          <p:nvPr/>
        </p:nvSpPr>
        <p:spPr bwMode="auto">
          <a:xfrm>
            <a:off x="6127750" y="3141663"/>
            <a:ext cx="965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a:sym typeface="Wingdings" charset="0"/>
              </a:rPr>
              <a:t> </a:t>
            </a:r>
            <a:r>
              <a:rPr lang="en-ZA"/>
              <a:t>OSD</a:t>
            </a:r>
          </a:p>
        </p:txBody>
      </p:sp>
      <p:sp>
        <p:nvSpPr>
          <p:cNvPr id="7176" name="TextBox 7"/>
          <p:cNvSpPr txBox="1">
            <a:spLocks noChangeArrowheads="1"/>
          </p:cNvSpPr>
          <p:nvPr/>
        </p:nvSpPr>
        <p:spPr bwMode="auto">
          <a:xfrm>
            <a:off x="4468813" y="6423025"/>
            <a:ext cx="3744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sz="1100"/>
              <a:t>(Oxford Policy Management &amp; Stellenbosch Economics, 2012) </a:t>
            </a:r>
          </a:p>
        </p:txBody>
      </p:sp>
    </p:spTree>
    <p:extLst>
      <p:ext uri="{BB962C8B-B14F-4D97-AF65-F5344CB8AC3E}">
        <p14:creationId xmlns:p14="http://schemas.microsoft.com/office/powerpoint/2010/main" val="1103607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35</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46143320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302521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099971911"/>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37</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93666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39552" y="452438"/>
            <a:ext cx="8533011" cy="1228725"/>
          </a:xfrm>
        </p:spPr>
        <p:txBody>
          <a:bodyPr/>
          <a:lstStyle/>
          <a:p>
            <a:r>
              <a:rPr lang="en-ZA" smtClean="0"/>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Aft>
                  <a:spcPts val="1000"/>
                </a:spcAft>
              </a:pPr>
              <a:r>
                <a:rPr lang="en-ZA" sz="9000"/>
                <a:t>$</a:t>
              </a:r>
              <a:endParaRPr lang="en-US"/>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Economy</a:t>
            </a:r>
          </a:p>
        </p:txBody>
      </p:sp>
      <p:sp>
        <p:nvSpPr>
          <p:cNvPr id="3" name="TextBox 2"/>
          <p:cNvSpPr txBox="1"/>
          <p:nvPr/>
        </p:nvSpPr>
        <p:spPr>
          <a:xfrm>
            <a:off x="449263" y="6088063"/>
            <a:ext cx="8496300" cy="746125"/>
          </a:xfrm>
          <a:prstGeom prst="rect">
            <a:avLst/>
          </a:prstGeom>
          <a:noFill/>
        </p:spPr>
        <p:txBody>
          <a:bodyPr>
            <a:spAutoFit/>
          </a:bodyPr>
          <a:lstStyle/>
          <a:p>
            <a:pPr>
              <a:defRPr/>
            </a:pPr>
            <a:r>
              <a:rPr lang="en-ZA" sz="1050" b="1" dirty="0"/>
              <a:t>Specific references</a:t>
            </a:r>
            <a:r>
              <a:rPr lang="en-ZA" sz="1050" dirty="0"/>
              <a:t>: lower fertility (Glewwe, 2002), improved child health (Currie, 2009), reduced societal violence (</a:t>
            </a:r>
            <a:r>
              <a:rPr lang="en-ZA" sz="1050" dirty="0" err="1"/>
              <a:t>Salmi</a:t>
            </a:r>
            <a:r>
              <a:rPr lang="en-ZA" sz="1050" dirty="0"/>
              <a:t>, 2006), promotion of a national - as opposed to a regional or ethnic - identity (Glewwe, 2002), improved human rights (</a:t>
            </a:r>
            <a:r>
              <a:rPr lang="en-ZA" sz="1050" dirty="0" err="1"/>
              <a:t>Salmi</a:t>
            </a:r>
            <a:r>
              <a:rPr lang="en-ZA" sz="1050" dirty="0"/>
              <a:t>, 2006), increased social cohesion (</a:t>
            </a:r>
            <a:r>
              <a:rPr lang="en-ZA" sz="1050" dirty="0" err="1"/>
              <a:t>Heyneman</a:t>
            </a:r>
            <a:r>
              <a:rPr lang="en-ZA" sz="1050" dirty="0"/>
              <a:t>, 2003), Economic growth – see any decent Macro textbook, specifically for cognitive skills see (Hanushek &amp; </a:t>
            </a:r>
            <a:r>
              <a:rPr lang="en-ZA" sz="1050" dirty="0" err="1"/>
              <a:t>Woessman</a:t>
            </a:r>
            <a:r>
              <a:rPr lang="en-ZA" sz="1050" dirty="0"/>
              <a:t> 2008)</a:t>
            </a:r>
          </a:p>
          <a:p>
            <a:pPr>
              <a:defRPr/>
            </a:pPr>
            <a:endParaRPr lang="en-ZA" sz="1100" dirty="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Ec</a:t>
                </a:r>
              </a:p>
            </p:txBody>
          </p:sp>
        </p:grpSp>
      </p:grpSp>
    </p:spTree>
    <p:extLst>
      <p:ext uri="{BB962C8B-B14F-4D97-AF65-F5344CB8AC3E}">
        <p14:creationId xmlns:p14="http://schemas.microsoft.com/office/powerpoint/2010/main" val="11577414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39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40</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32837537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7524328"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12 – Various</a:t>
            </a:r>
          </a:p>
          <a:p>
            <a:pPr marL="171450" indent="-171450">
              <a:buFont typeface="Arial"/>
              <a:buChar char="•"/>
            </a:pPr>
            <a:r>
              <a:rPr lang="en-US" sz="1400" i="1" dirty="0" smtClean="0"/>
              <a:t>Roughly half the cohort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Of 100 students that enroll in grade 1 approximately 50 will make it to matric, 40 will pass and 12 will qualify for university</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Subject combinations differ between rich and poor – differential access to higher education</a:t>
            </a:r>
          </a:p>
          <a:p>
            <a:pPr>
              <a:spcBef>
                <a:spcPct val="0"/>
              </a:spcBef>
              <a:defRPr/>
            </a:pPr>
            <a:r>
              <a:rPr lang="en-US" sz="1200" i="1" dirty="0" err="1" smtClean="0"/>
              <a:t>Maths</a:t>
            </a:r>
            <a:r>
              <a:rPr lang="en-US" sz="1200" i="1" dirty="0" smtClean="0"/>
              <a:t> / </a:t>
            </a:r>
            <a:r>
              <a:rPr lang="en-US" sz="1200" i="1" dirty="0" err="1" smtClean="0"/>
              <a:t>Maths</a:t>
            </a:r>
            <a:r>
              <a:rPr lang="en-US" sz="1200" i="1" dirty="0" smtClean="0"/>
              <a:t>-lit case in point</a:t>
            </a:r>
          </a:p>
          <a:p>
            <a:pPr>
              <a:spcBef>
                <a:spcPct val="0"/>
              </a:spcBef>
              <a:defRPr/>
            </a:pPr>
            <a:r>
              <a:rPr lang="en-US" sz="1200" i="1" dirty="0" smtClean="0"/>
              <a:t>Are more students taking </a:t>
            </a:r>
            <a:r>
              <a:rPr lang="en-US" sz="1200" i="1" dirty="0" err="1" smtClean="0"/>
              <a:t>maths</a:t>
            </a:r>
            <a:r>
              <a:rPr lang="en-US" sz="1200" i="1" dirty="0" smtClean="0"/>
              <a:t> literacy because THEY cannot do pure-</a:t>
            </a:r>
            <a:r>
              <a:rPr lang="en-US" sz="1200" i="1" dirty="0" err="1" smtClean="0"/>
              <a:t>maths</a:t>
            </a:r>
            <a:r>
              <a:rPr lang="en-US" sz="1200" i="1" dirty="0" smtClean="0"/>
              <a:t>, or because their TEACHERS cannot teach pure-</a:t>
            </a:r>
            <a:r>
              <a:rPr lang="en-US" sz="1200" i="1" dirty="0" err="1" smtClean="0"/>
              <a:t>maths</a:t>
            </a:r>
            <a:r>
              <a:rPr lang="en-US" sz="1200" i="1" dirty="0" smtClean="0"/>
              <a:t>?</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5" name="Chart 14"/>
          <p:cNvGraphicFramePr/>
          <p:nvPr>
            <p:extLst>
              <p:ext uri="{D42A27DB-BD31-4B8C-83A1-F6EECF244321}">
                <p14:modId xmlns:p14="http://schemas.microsoft.com/office/powerpoint/2010/main" val="926790009"/>
              </p:ext>
            </p:extLst>
          </p:nvPr>
        </p:nvGraphicFramePr>
        <p:xfrm>
          <a:off x="3995936" y="1340768"/>
          <a:ext cx="4968552" cy="4968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0698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68312" y="115888"/>
            <a:ext cx="8136135" cy="1008856"/>
          </a:xfrm>
        </p:spPr>
        <p:txBody>
          <a:bodyPr/>
          <a:lstStyle/>
          <a:p>
            <a:r>
              <a:rPr lang="en-US" sz="3600">
                <a:latin typeface="Calibri" charset="0"/>
              </a:rPr>
              <a:t>Insurmountable learning deficits</a:t>
            </a:r>
          </a:p>
        </p:txBody>
      </p:sp>
      <p:pic>
        <p:nvPicPr>
          <p:cNvPr id="80898" name="Picture 3" descr="Visio - ZIP E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7691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4"/>
          <p:cNvSpPr>
            <a:spLocks noChangeArrowheads="1"/>
          </p:cNvSpPr>
          <p:nvPr/>
        </p:nvSpPr>
        <p:spPr bwMode="auto">
          <a:xfrm>
            <a:off x="467544" y="1196752"/>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EASTERN Cape and in Quintile 5 (National)</a:t>
            </a:r>
            <a:endParaRPr lang="en-US" sz="1600" b="1" dirty="0"/>
          </a:p>
        </p:txBody>
      </p:sp>
      <p:sp>
        <p:nvSpPr>
          <p:cNvPr id="80900" name="TextBox 5"/>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6" name="TextBox 5"/>
          <p:cNvSpPr txBox="1"/>
          <p:nvPr/>
        </p:nvSpPr>
        <p:spPr>
          <a:xfrm>
            <a:off x="7380312" y="2564904"/>
            <a:ext cx="1584176" cy="1384995"/>
          </a:xfrm>
          <a:prstGeom prst="rect">
            <a:avLst/>
          </a:prstGeom>
          <a:noFill/>
        </p:spPr>
        <p:txBody>
          <a:bodyPr wrap="square" rtlCol="0">
            <a:spAutoFit/>
          </a:bodyPr>
          <a:lstStyle/>
          <a:p>
            <a:r>
              <a:rPr lang="en-US" sz="1200" b="1" i="1" dirty="0" smtClean="0"/>
              <a:t>NB: </a:t>
            </a:r>
            <a:r>
              <a:rPr lang="en-US" sz="1200" i="1" dirty="0" smtClean="0"/>
              <a:t>Key assumption, 0.5 SD of national learning achievement is equivalent to one grade level of learning</a:t>
            </a:r>
          </a:p>
          <a:p>
            <a:r>
              <a:rPr lang="en-US" sz="1200" i="1" dirty="0" smtClean="0"/>
              <a:t>-agreement from TIMSS/PIRLS</a:t>
            </a:r>
            <a:endParaRPr lang="en-US" sz="12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19159385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5" descr="Visio - ZIP W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696075" cy="5257800"/>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81922" name="Title 1"/>
          <p:cNvSpPr>
            <a:spLocks noGrp="1"/>
          </p:cNvSpPr>
          <p:nvPr>
            <p:ph type="title"/>
          </p:nvPr>
        </p:nvSpPr>
        <p:spPr>
          <a:xfrm>
            <a:off x="468312" y="115888"/>
            <a:ext cx="7992119" cy="864840"/>
          </a:xfrm>
        </p:spPr>
        <p:txBody>
          <a:bodyPr/>
          <a:lstStyle/>
          <a:p>
            <a:r>
              <a:rPr lang="en-US" sz="3600">
                <a:latin typeface="Calibri" charset="0"/>
              </a:rPr>
              <a:t>Insurmountable learning deficits</a:t>
            </a:r>
          </a:p>
        </p:txBody>
      </p:sp>
      <p:sp>
        <p:nvSpPr>
          <p:cNvPr id="81923" name="Rectangle 4"/>
          <p:cNvSpPr>
            <a:spLocks noChangeArrowheads="1"/>
          </p:cNvSpPr>
          <p:nvPr/>
        </p:nvSpPr>
        <p:spPr bwMode="auto">
          <a:xfrm>
            <a:off x="467544" y="1052736"/>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WESTERN Cape and in Quintile 5 (National)</a:t>
            </a:r>
            <a:endParaRPr lang="en-US" sz="1600" b="1" dirty="0"/>
          </a:p>
        </p:txBody>
      </p:sp>
      <p:sp>
        <p:nvSpPr>
          <p:cNvPr id="81924" name="TextBox 6"/>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2" name="TextBox 1"/>
          <p:cNvSpPr txBox="1"/>
          <p:nvPr/>
        </p:nvSpPr>
        <p:spPr>
          <a:xfrm>
            <a:off x="7380312" y="2564904"/>
            <a:ext cx="1584176" cy="1384995"/>
          </a:xfrm>
          <a:prstGeom prst="rect">
            <a:avLst/>
          </a:prstGeom>
          <a:noFill/>
        </p:spPr>
        <p:txBody>
          <a:bodyPr wrap="square" rtlCol="0">
            <a:spAutoFit/>
          </a:bodyPr>
          <a:lstStyle/>
          <a:p>
            <a:r>
              <a:rPr lang="en-US" sz="1400" b="1" i="1" dirty="0" smtClean="0"/>
              <a:t>NB: </a:t>
            </a:r>
            <a:r>
              <a:rPr lang="en-US" sz="1400" i="1" dirty="0" smtClean="0"/>
              <a:t>WC has relatively high % of Q5 schools thus it should be more convergent by construction.</a:t>
            </a:r>
            <a:endParaRPr lang="en-US" sz="14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42178710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2290266"/>
          </a:xfrm>
        </p:spPr>
        <p:txBody>
          <a:bodyPr/>
          <a:lstStyle/>
          <a:p>
            <a:r>
              <a:rPr lang="en-ZA" dirty="0" smtClean="0"/>
              <a:t>2 education systems not 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spTree>
    <p:extLst>
      <p:ext uri="{BB962C8B-B14F-4D97-AF65-F5344CB8AC3E}">
        <p14:creationId xmlns:p14="http://schemas.microsoft.com/office/powerpoint/2010/main" val="2849792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27339069"/>
              </p:ext>
            </p:extLst>
          </p:nvPr>
        </p:nvGraphicFramePr>
        <p:xfrm>
          <a:off x="467544" y="1556792"/>
          <a:ext cx="8208912" cy="5097368"/>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17836828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Tree>
    <p:extLst>
      <p:ext uri="{BB962C8B-B14F-4D97-AF65-F5344CB8AC3E}">
        <p14:creationId xmlns:p14="http://schemas.microsoft.com/office/powerpoint/2010/main" val="3427198610"/>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4"/>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a:p>
          <a:p>
            <a:endParaRPr lang="en-US" sz="2400" b="1" dirty="0" smtClean="0"/>
          </a:p>
          <a:p>
            <a:pPr algn="ctr"/>
            <a:r>
              <a:rPr lang="en-US" sz="2400" b="1" dirty="0" smtClean="0">
                <a:sym typeface="Wingdings"/>
              </a:rPr>
              <a:t></a:t>
            </a:r>
            <a:endParaRPr lang="en-US" sz="2400" b="1" dirty="0" smtClean="0"/>
          </a:p>
          <a:p>
            <a:endParaRPr lang="en-US" sz="2400" b="1" dirty="0" smtClean="0"/>
          </a:p>
          <a:p>
            <a:r>
              <a:rPr lang="en-US" sz="2400" b="1" dirty="0" smtClean="0"/>
              <a:t>In </a:t>
            </a:r>
            <a:r>
              <a:rPr lang="en-US" sz="2400" b="1" dirty="0"/>
              <a:t>most government reports </a:t>
            </a:r>
            <a:r>
              <a:rPr lang="en-US" sz="2400" b="1" dirty="0" smtClean="0"/>
              <a:t>outcomes and inputs are not usually reported by quintile, only national averages</a:t>
            </a:r>
          </a:p>
          <a:p>
            <a:pPr algn="ctr"/>
            <a:endParaRPr lang="en-US" sz="2400" b="1" dirty="0" smtClean="0">
              <a:sym typeface="Wingdings"/>
            </a:endParaRPr>
          </a:p>
          <a:p>
            <a:pPr algn="ctr"/>
            <a:r>
              <a:rPr lang="en-US" sz="2400" b="1" dirty="0" smtClean="0">
                <a:sym typeface="Wingdings"/>
              </a:rPr>
              <a:t></a:t>
            </a:r>
            <a:endParaRPr lang="en-US" sz="2400" b="1" dirty="0" smtClean="0"/>
          </a:p>
          <a:p>
            <a:endParaRPr lang="en-US" sz="2400" b="1" dirty="0" smtClean="0"/>
          </a:p>
          <a:p>
            <a:endParaRPr lang="en-US" sz="2400" b="1" dirty="0"/>
          </a:p>
          <a:p>
            <a:endParaRPr lang="en-US" sz="2400" b="1" dirty="0"/>
          </a:p>
        </p:txBody>
      </p:sp>
    </p:spTree>
    <p:extLst>
      <p:ext uri="{BB962C8B-B14F-4D97-AF65-F5344CB8AC3E}">
        <p14:creationId xmlns:p14="http://schemas.microsoft.com/office/powerpoint/2010/main" val="4063451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Tree>
    <p:extLst>
      <p:ext uri="{BB962C8B-B14F-4D97-AF65-F5344CB8AC3E}">
        <p14:creationId xmlns:p14="http://schemas.microsoft.com/office/powerpoint/2010/main" val="21361268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18109943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2097675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9561</TotalTime>
  <Words>3192</Words>
  <Application>Microsoft Office PowerPoint</Application>
  <PresentationFormat>On-screen Show (4:3)</PresentationFormat>
  <Paragraphs>544</Paragraphs>
  <Slides>54</Slides>
  <Notes>54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Accountability &amp; Capacity    Understanding the disconnect between resources and results</vt:lpstr>
      <vt:lpstr>Outline</vt:lpstr>
      <vt:lpstr>Not all schools are born equal</vt:lpstr>
      <vt:lpstr>Spending in 1994</vt:lpstr>
      <vt:lpstr>Spending 2000-2011</vt:lpstr>
      <vt:lpstr>Grade 6 Literacy</vt:lpstr>
      <vt:lpstr>Expenditure on education 2010/11</vt:lpstr>
      <vt:lpstr>Motivation for increasing resources</vt:lpstr>
      <vt:lpstr>Pro-poor allocation of resources?</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Binding constraints approach</vt:lpstr>
      <vt:lpstr>PowerPoint Presentation</vt:lpstr>
      <vt:lpstr>PowerPoint Presentation</vt:lpstr>
      <vt:lpstr>PowerPoint Presentation</vt:lpstr>
      <vt:lpstr>PowerPoint Presentation</vt:lpstr>
      <vt:lpstr>PowerPoint Presentation</vt:lpstr>
      <vt:lpstr> Basic Literacy and Numeracy (Gr 6)</vt:lpstr>
      <vt:lpstr>PowerPoint Presentation</vt:lpstr>
      <vt:lpstr>SA primary school: Gr6 Literacy –  SACMEQ III (2007)</vt:lpstr>
      <vt:lpstr>Spending</vt:lpstr>
      <vt:lpstr>Grade 6 Literacy</vt:lpstr>
      <vt:lpstr>Accountability: teacher absenteeism (SACMEQ III – 2007 – 996 teachers)</vt:lpstr>
      <vt:lpstr>Accountability: teacher absenteeism (SACMEQ III – 2007 – 996 teachers)</vt:lpstr>
      <vt:lpstr>Benefits of education</vt:lpstr>
      <vt:lpstr>Accountability: teacher absenteeism</vt:lpstr>
      <vt:lpstr>Accountability: teacher absenteeism (SACMEQ III – 2007 – 996 teachers)</vt:lpstr>
      <vt:lpstr>PowerPoint Presentation</vt:lpstr>
      <vt:lpstr>Gr 1 - Gr 2 - Gr 3 – Gr 4 – Gr 5 – Gr 6 – Gr 7 – Gr 8 – Gr 9 - Gr 10 – Gr 11 – Gr 12 </vt:lpstr>
      <vt:lpstr>Insurmountable learning deficits</vt:lpstr>
      <vt:lpstr>Insurmountable learning deficits</vt:lpstr>
      <vt:lpstr>What are the root causes of low and unequal achievement? </vt:lpstr>
      <vt:lpstr>2 education systems not 1</vt:lpstr>
      <vt:lpstr>2 education systems</vt:lpstr>
      <vt:lpstr>Two school systems not one?</vt:lpstr>
      <vt:lpstr>Gr 1 - Gr 2 - Gr 3 – Gr 4 – Gr 5 – Gr 6 – Gr 7 – Gr 8 – Gr 9 - Gr 10 – Gr 11 – Gr 12 </vt:lpstr>
      <vt:lpstr>PowerPoint Presentation</vt:lpstr>
      <vt:lpstr>PowerPoint Presentation</vt:lpstr>
      <vt:lpstr>3 biggest challenges - SA</vt:lpstr>
      <vt:lpstr>Way forward?</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Spaull, NA, Mnr &lt;spaull@sun.ac.za&gt;</cp:lastModifiedBy>
  <cp:revision>295</cp:revision>
  <dcterms:created xsi:type="dcterms:W3CDTF">2012-07-03T12:28:17Z</dcterms:created>
  <dcterms:modified xsi:type="dcterms:W3CDTF">2013-09-30T08:16:04Z</dcterms:modified>
</cp:coreProperties>
</file>