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1.xml" ContentType="application/vnd.openxmlformats-officedocument.drawingml.chart+xml"/>
  <Override PartName="/ppt/theme/themeOverride1.xml" ContentType="application/vnd.openxmlformats-officedocument.themeOverride+xml"/>
  <Override PartName="/ppt/notesSlides/notesSlide5.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notesSlides/notesSlide6.xml" ContentType="application/vnd.openxmlformats-officedocument.presentationml.notesSlide+xml"/>
  <Override PartName="/ppt/charts/chart6.xml" ContentType="application/vnd.openxmlformats-officedocument.drawingml.chart+xml"/>
  <Override PartName="/ppt/theme/themeOverride6.xml" ContentType="application/vnd.openxmlformats-officedocument.themeOverride+xml"/>
  <Override PartName="/ppt/notesSlides/notesSlide7.xml" ContentType="application/vnd.openxmlformats-officedocument.presentationml.notesSlide+xml"/>
  <Override PartName="/ppt/charts/chart7.xml" ContentType="application/vnd.openxmlformats-officedocument.drawingml.chart+xml"/>
  <Override PartName="/ppt/theme/themeOverride7.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8.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9.xml" ContentType="application/vnd.openxmlformats-officedocument.drawingml.chart+xml"/>
  <Override PartName="/ppt/theme/themeOverride8.xml" ContentType="application/vnd.openxmlformats-officedocument.themeOverride+xml"/>
  <Override PartName="/ppt/charts/chart10.xml" ContentType="application/vnd.openxmlformats-officedocument.drawingml.chart+xml"/>
  <Override PartName="/ppt/theme/themeOverride9.xml" ContentType="application/vnd.openxmlformats-officedocument.themeOverride+xml"/>
  <Override PartName="/ppt/notesSlides/notesSlide20.xml" ContentType="application/vnd.openxmlformats-officedocument.presentationml.notesSlide+xml"/>
  <Override PartName="/ppt/charts/chart11.xml" ContentType="application/vnd.openxmlformats-officedocument.drawingml.chart+xml"/>
  <Override PartName="/ppt/charts/chart12.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13.xml" ContentType="application/vnd.openxmlformats-officedocument.drawingml.chart+xml"/>
  <Override PartName="/ppt/theme/themeOverride10.xml" ContentType="application/vnd.openxmlformats-officedocument.themeOverride+xml"/>
  <Override PartName="/ppt/notesSlides/notesSlide37.xml" ContentType="application/vnd.openxmlformats-officedocument.presentationml.notesSlide+xml"/>
  <Override PartName="/ppt/charts/chart14.xml" ContentType="application/vnd.openxmlformats-officedocument.drawingml.chart+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60"/>
  </p:notesMasterIdLst>
  <p:sldIdLst>
    <p:sldId id="381" r:id="rId2"/>
    <p:sldId id="353" r:id="rId3"/>
    <p:sldId id="363" r:id="rId4"/>
    <p:sldId id="352" r:id="rId5"/>
    <p:sldId id="387" r:id="rId6"/>
    <p:sldId id="385" r:id="rId7"/>
    <p:sldId id="386" r:id="rId8"/>
    <p:sldId id="388" r:id="rId9"/>
    <p:sldId id="389" r:id="rId10"/>
    <p:sldId id="390" r:id="rId11"/>
    <p:sldId id="391" r:id="rId12"/>
    <p:sldId id="396" r:id="rId13"/>
    <p:sldId id="392" r:id="rId14"/>
    <p:sldId id="397" r:id="rId15"/>
    <p:sldId id="399" r:id="rId16"/>
    <p:sldId id="394" r:id="rId17"/>
    <p:sldId id="395" r:id="rId18"/>
    <p:sldId id="393" r:id="rId19"/>
    <p:sldId id="400" r:id="rId20"/>
    <p:sldId id="355" r:id="rId21"/>
    <p:sldId id="373" r:id="rId22"/>
    <p:sldId id="354" r:id="rId23"/>
    <p:sldId id="312" r:id="rId24"/>
    <p:sldId id="356" r:id="rId25"/>
    <p:sldId id="361" r:id="rId26"/>
    <p:sldId id="402" r:id="rId27"/>
    <p:sldId id="366" r:id="rId28"/>
    <p:sldId id="370" r:id="rId29"/>
    <p:sldId id="349" r:id="rId30"/>
    <p:sldId id="350" r:id="rId31"/>
    <p:sldId id="408" r:id="rId32"/>
    <p:sldId id="405" r:id="rId33"/>
    <p:sldId id="407" r:id="rId34"/>
    <p:sldId id="365" r:id="rId35"/>
    <p:sldId id="404" r:id="rId36"/>
    <p:sldId id="368" r:id="rId37"/>
    <p:sldId id="403" r:id="rId38"/>
    <p:sldId id="268" r:id="rId39"/>
    <p:sldId id="266" r:id="rId40"/>
    <p:sldId id="287" r:id="rId41"/>
    <p:sldId id="265" r:id="rId42"/>
    <p:sldId id="374" r:id="rId43"/>
    <p:sldId id="377" r:id="rId44"/>
    <p:sldId id="375" r:id="rId45"/>
    <p:sldId id="378" r:id="rId46"/>
    <p:sldId id="379" r:id="rId47"/>
    <p:sldId id="360" r:id="rId48"/>
    <p:sldId id="362" r:id="rId49"/>
    <p:sldId id="372" r:id="rId50"/>
    <p:sldId id="382" r:id="rId51"/>
    <p:sldId id="383" r:id="rId52"/>
    <p:sldId id="384" r:id="rId53"/>
    <p:sldId id="269" r:id="rId54"/>
    <p:sldId id="314" r:id="rId55"/>
    <p:sldId id="359" r:id="rId56"/>
    <p:sldId id="398" r:id="rId57"/>
    <p:sldId id="401" r:id="rId58"/>
    <p:sldId id="358" r:id="rId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81BD"/>
    <a:srgbClr val="D9D9D9"/>
    <a:srgbClr val="561F1E"/>
    <a:srgbClr val="FFFF00"/>
    <a:srgbClr val="D2F0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960" autoAdjust="0"/>
    <p:restoredTop sz="86723" autoAdjust="0"/>
  </p:normalViewPr>
  <p:slideViewPr>
    <p:cSldViewPr>
      <p:cViewPr>
        <p:scale>
          <a:sx n="90" d="100"/>
          <a:sy n="90" d="100"/>
        </p:scale>
        <p:origin x="-1744" y="-448"/>
      </p:cViewPr>
      <p:guideLst>
        <p:guide orient="horz" pos="2160"/>
        <p:guide pos="2880"/>
      </p:guideLst>
    </p:cSldViewPr>
  </p:slideViewPr>
  <p:outlineViewPr>
    <p:cViewPr>
      <p:scale>
        <a:sx n="33" d="100"/>
        <a:sy n="33" d="100"/>
      </p:scale>
      <p:origin x="48" y="2716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viewProps" Target="viewProps.xml"/><Relationship Id="rId64" Type="http://schemas.openxmlformats.org/officeDocument/2006/relationships/theme" Target="theme/theme1.xml"/><Relationship Id="rId65"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notesMaster" Target="notesMasters/notesMaster1.xml"/><Relationship Id="rId61" Type="http://schemas.openxmlformats.org/officeDocument/2006/relationships/printerSettings" Target="printerSettings/printerSettings1.bin"/><Relationship Id="rId62"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file:///C:\Documents%20and%20Settings\spaull\My%20Documents\Dropbox\Journal%20articles%202012\McKay%20&amp;%20Spaull%202013\Teacher%20knowledge%20graphs%20-%20Dec%202012.xlsx" TargetMode="Externa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file:///C:\Users\Nic%20Spaull\Dropbox\Journal%20articles%202012\Stephen%20SACMEQ%20paper\Nic\Final\FILMER%20attendance%20rates%20for%20our%20countries%20(+pie%20charts)18%20April%202012.xlsx" TargetMode="Externa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file:///C:\Users\Nic%20Spaull\Dropbox\Journal%20articles%202012\Stephen%20SACMEQ%20paper\Nic\Final\FILMER%20attendance%20rates%20for%20our%20countries%20(+pie%20charts)18%20April%202012.xlsx" TargetMode="Externa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Book1" TargetMode="External"/></Relationships>
</file>

<file path=ppt/charts/_rels/chart5.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oleObject" Target="file:///C:\Users\Nic%20Spaull\Dropbox\Consulting\CDE\Graphs\TIMSS%20and%20SACMEQ%20over%20time%20graphs%20Dec%202012.xlsx" TargetMode="External"/></Relationships>
</file>

<file path=ppt/charts/_rels/chart6.xml.rels><?xml version="1.0" encoding="UTF-8" standalone="yes"?>
<Relationships xmlns="http://schemas.openxmlformats.org/package/2006/relationships"><Relationship Id="rId1" Type="http://schemas.openxmlformats.org/officeDocument/2006/relationships/themeOverride" Target="../theme/themeOverride6.xml"/><Relationship Id="rId2" Type="http://schemas.openxmlformats.org/officeDocument/2006/relationships/oleObject" Target="file:///C:\Documents%20and%20Settings\spaull\My%20Documents\Dropbox\Consulting\CDE\Graphs\Matric%20graphs%202013.xlsx" TargetMode="External"/></Relationships>
</file>

<file path=ppt/charts/_rels/chart7.xml.rels><?xml version="1.0" encoding="UTF-8" standalone="yes"?>
<Relationships xmlns="http://schemas.openxmlformats.org/package/2006/relationships"><Relationship Id="rId1" Type="http://schemas.openxmlformats.org/officeDocument/2006/relationships/themeOverride" Target="../theme/themeOverride7.xml"/><Relationship Id="rId2" Type="http://schemas.openxmlformats.org/officeDocument/2006/relationships/oleObject" Target="file:///C:\Documents%20and%20Settings\spaull\My%20Documents\Dropbox\Consulting\CDE\Graphs\Stephen%20Grade%2010%20and%2012%20enrolment%20graphs.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9.xml.rels><?xml version="1.0" encoding="UTF-8" standalone="yes"?>
<Relationships xmlns="http://schemas.openxmlformats.org/package/2006/relationships"><Relationship Id="rId1" Type="http://schemas.openxmlformats.org/officeDocument/2006/relationships/themeOverride" Target="../theme/themeOverride8.xml"/><Relationship Id="rId2" Type="http://schemas.openxmlformats.org/officeDocument/2006/relationships/oleObject" Target="file:///D:\Academics\Current\CDE%20-%20State%20of%20South%20African%20Schooling\Data\Labour%20Market%20Trends%20-%20Youth%20&amp;%20ALL.xlsx" TargetMode="External"/></Relationships>
</file>

<file path=ppt/charts/_rels/chart10.xml.rels><?xml version="1.0" encoding="UTF-8" standalone="yes"?>
<Relationships xmlns="http://schemas.openxmlformats.org/package/2006/relationships"><Relationship Id="rId1" Type="http://schemas.openxmlformats.org/officeDocument/2006/relationships/themeOverride" Target="../theme/themeOverride9.xml"/><Relationship Id="rId2" Type="http://schemas.openxmlformats.org/officeDocument/2006/relationships/oleObject" Target="file:///D:\Academics\Current\CDE%20-%20State%20of%20South%20African%20Schooling\Data\Labour%20Market%20Trends%20dd().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D:\Academics\Current\CDE%20-%20State%20of%20South%20African%20Schooling\Data\Labour%20Market%20Trends%20dd().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D:\Academics\Current\CDE%20-%20State%20of%20South%20African%20Schooling\Data\Labour%20Market%20Trends%20dd().xlsx" TargetMode="External"/></Relationships>
</file>

<file path=ppt/charts/_rels/chart13.xml.rels><?xml version="1.0" encoding="UTF-8" standalone="yes"?>
<Relationships xmlns="http://schemas.openxmlformats.org/package/2006/relationships"><Relationship Id="rId1" Type="http://schemas.openxmlformats.org/officeDocument/2006/relationships/themeOverride" Target="../theme/themeOverride10.xml"/><Relationship Id="rId2" Type="http://schemas.openxmlformats.org/officeDocument/2006/relationships/oleObject" Target="file:///C:\Users\Nic%20Spaull\Dropbox\Journal%20articles%202012\Stephen%20SACMEQ%20paper\Nic\Final\FILMER%20attendance%20rates%20for%20our%20countries%20(+pie%20charts)18%20April%202012.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Nic%20Spaull\Dropbox\Journal%20articles%202012\Stephen%20SACMEQ%20paper\Nic\Final\FILMER%20attendance%20rates%20for%20our%20countries%20(+pie%20charts)18%20April%20201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0"/>
    <c:plotArea>
      <c:layout/>
      <c:scatterChart>
        <c:scatterStyle val="lineMarker"/>
        <c:varyColors val="0"/>
        <c:ser>
          <c:idx val="0"/>
          <c:order val="0"/>
          <c:tx>
            <c:strRef>
              <c:f>SAprovs!$B$45</c:f>
              <c:strCache>
                <c:ptCount val="1"/>
                <c:pt idx="0">
                  <c:v>Mean</c:v>
                </c:pt>
              </c:strCache>
            </c:strRef>
          </c:tx>
          <c:spPr>
            <a:ln w="28575">
              <a:noFill/>
            </a:ln>
          </c:spPr>
          <c:marker>
            <c:symbol val="dash"/>
            <c:size val="6"/>
            <c:spPr>
              <a:solidFill>
                <a:sysClr val="windowText" lastClr="000000"/>
              </a:solidFill>
            </c:spPr>
          </c:marker>
          <c:xVal>
            <c:strRef>
              <c:f>SAprovs!$A$46:$A$64</c:f>
              <c:strCache>
                <c:ptCount val="19"/>
                <c:pt idx="0">
                  <c:v>ZAN</c:v>
                </c:pt>
                <c:pt idx="1">
                  <c:v>LES</c:v>
                </c:pt>
                <c:pt idx="2">
                  <c:v>ZAM</c:v>
                </c:pt>
                <c:pt idx="3">
                  <c:v>MOZ</c:v>
                </c:pt>
                <c:pt idx="4">
                  <c:v>MAL</c:v>
                </c:pt>
                <c:pt idx="5">
                  <c:v>SOU</c:v>
                </c:pt>
                <c:pt idx="6">
                  <c:v>NAM</c:v>
                </c:pt>
                <c:pt idx="7">
                  <c:v>BOT</c:v>
                </c:pt>
                <c:pt idx="8">
                  <c:v>SWA</c:v>
                </c:pt>
                <c:pt idx="9">
                  <c:v>SEY</c:v>
                </c:pt>
                <c:pt idx="10">
                  <c:v>TAN</c:v>
                </c:pt>
                <c:pt idx="11">
                  <c:v>UGA</c:v>
                </c:pt>
                <c:pt idx="12">
                  <c:v>ZIM</c:v>
                </c:pt>
                <c:pt idx="13">
                  <c:v>KEN</c:v>
                </c:pt>
                <c:pt idx="14">
                  <c:v>Q1-SOU</c:v>
                </c:pt>
                <c:pt idx="15">
                  <c:v>Q2-SOU</c:v>
                </c:pt>
                <c:pt idx="16">
                  <c:v>Q3-SOU</c:v>
                </c:pt>
                <c:pt idx="17">
                  <c:v>Q4-SOU</c:v>
                </c:pt>
                <c:pt idx="18">
                  <c:v>Q5-SOU</c:v>
                </c:pt>
              </c:strCache>
            </c:strRef>
          </c:xVal>
          <c:yVal>
            <c:numRef>
              <c:f>SAprovs!$B$46:$B$64</c:f>
              <c:numCache>
                <c:formatCode>0</c:formatCode>
                <c:ptCount val="19"/>
                <c:pt idx="0">
                  <c:v>684.5625999999974</c:v>
                </c:pt>
                <c:pt idx="1">
                  <c:v>738.5899000000005</c:v>
                </c:pt>
                <c:pt idx="2">
                  <c:v>738.7693</c:v>
                </c:pt>
                <c:pt idx="3">
                  <c:v>745.4469999999974</c:v>
                </c:pt>
                <c:pt idx="4">
                  <c:v>762.4151999999979</c:v>
                </c:pt>
                <c:pt idx="5">
                  <c:v>765.5809</c:v>
                </c:pt>
                <c:pt idx="6">
                  <c:v>770.7732000000005</c:v>
                </c:pt>
                <c:pt idx="7">
                  <c:v>779.841299999991</c:v>
                </c:pt>
                <c:pt idx="8">
                  <c:v>811.0993000000005</c:v>
                </c:pt>
                <c:pt idx="9">
                  <c:v>824.1113</c:v>
                </c:pt>
                <c:pt idx="10">
                  <c:v>825.3285999999994</c:v>
                </c:pt>
                <c:pt idx="11">
                  <c:v>832.3794</c:v>
                </c:pt>
                <c:pt idx="12">
                  <c:v>851.9421999999948</c:v>
                </c:pt>
                <c:pt idx="13">
                  <c:v>905.9252999999974</c:v>
                </c:pt>
                <c:pt idx="14" formatCode="General">
                  <c:v>722.4241999999994</c:v>
                </c:pt>
                <c:pt idx="15" formatCode="General">
                  <c:v>734.5717000000005</c:v>
                </c:pt>
                <c:pt idx="16" formatCode="General">
                  <c:v>735.1496</c:v>
                </c:pt>
                <c:pt idx="17" formatCode="General">
                  <c:v>782.0924</c:v>
                </c:pt>
                <c:pt idx="18" formatCode="General">
                  <c:v>869.4551999999974</c:v>
                </c:pt>
              </c:numCache>
            </c:numRef>
          </c:yVal>
          <c:smooth val="0"/>
        </c:ser>
        <c:ser>
          <c:idx val="1"/>
          <c:order val="1"/>
          <c:tx>
            <c:strRef>
              <c:f>SAprovs!$D$45</c:f>
              <c:strCache>
                <c:ptCount val="1"/>
                <c:pt idx="0">
                  <c:v>Lower bound confidence interval (95%)</c:v>
                </c:pt>
              </c:strCache>
            </c:strRef>
          </c:tx>
          <c:spPr>
            <a:ln w="28575">
              <a:noFill/>
            </a:ln>
          </c:spPr>
          <c:marker>
            <c:symbol val="square"/>
            <c:size val="6"/>
            <c:spPr>
              <a:solidFill>
                <a:srgbClr val="C00000"/>
              </a:solidFill>
            </c:spPr>
          </c:marker>
          <c:dLbls>
            <c:dLblPos val="b"/>
            <c:showLegendKey val="0"/>
            <c:showVal val="0"/>
            <c:showCatName val="1"/>
            <c:showSerName val="0"/>
            <c:showPercent val="0"/>
            <c:showBubbleSize val="0"/>
            <c:showLeaderLines val="0"/>
          </c:dLbls>
          <c:xVal>
            <c:strRef>
              <c:f>SAprovs!$A$46:$A$64</c:f>
              <c:strCache>
                <c:ptCount val="19"/>
                <c:pt idx="0">
                  <c:v>ZAN</c:v>
                </c:pt>
                <c:pt idx="1">
                  <c:v>LES</c:v>
                </c:pt>
                <c:pt idx="2">
                  <c:v>ZAM</c:v>
                </c:pt>
                <c:pt idx="3">
                  <c:v>MOZ</c:v>
                </c:pt>
                <c:pt idx="4">
                  <c:v>MAL</c:v>
                </c:pt>
                <c:pt idx="5">
                  <c:v>SOU</c:v>
                </c:pt>
                <c:pt idx="6">
                  <c:v>NAM</c:v>
                </c:pt>
                <c:pt idx="7">
                  <c:v>BOT</c:v>
                </c:pt>
                <c:pt idx="8">
                  <c:v>SWA</c:v>
                </c:pt>
                <c:pt idx="9">
                  <c:v>SEY</c:v>
                </c:pt>
                <c:pt idx="10">
                  <c:v>TAN</c:v>
                </c:pt>
                <c:pt idx="11">
                  <c:v>UGA</c:v>
                </c:pt>
                <c:pt idx="12">
                  <c:v>ZIM</c:v>
                </c:pt>
                <c:pt idx="13">
                  <c:v>KEN</c:v>
                </c:pt>
                <c:pt idx="14">
                  <c:v>Q1-SOU</c:v>
                </c:pt>
                <c:pt idx="15">
                  <c:v>Q2-SOU</c:v>
                </c:pt>
                <c:pt idx="16">
                  <c:v>Q3-SOU</c:v>
                </c:pt>
                <c:pt idx="17">
                  <c:v>Q4-SOU</c:v>
                </c:pt>
                <c:pt idx="18">
                  <c:v>Q5-SOU</c:v>
                </c:pt>
              </c:strCache>
            </c:strRef>
          </c:xVal>
          <c:yVal>
            <c:numRef>
              <c:f>SAprovs!$D$46:$D$64</c:f>
              <c:numCache>
                <c:formatCode>0</c:formatCode>
                <c:ptCount val="19"/>
                <c:pt idx="0">
                  <c:v>673.7711</c:v>
                </c:pt>
                <c:pt idx="1">
                  <c:v>726.8153999999994</c:v>
                </c:pt>
                <c:pt idx="2">
                  <c:v>725.4769</c:v>
                </c:pt>
                <c:pt idx="3">
                  <c:v>733.7992</c:v>
                </c:pt>
                <c:pt idx="4">
                  <c:v>745.8546999999974</c:v>
                </c:pt>
                <c:pt idx="5">
                  <c:v>753.1558</c:v>
                </c:pt>
                <c:pt idx="6">
                  <c:v>758.8252999999974</c:v>
                </c:pt>
                <c:pt idx="7">
                  <c:v>769.3878999999994</c:v>
                </c:pt>
                <c:pt idx="8">
                  <c:v>796.6485</c:v>
                </c:pt>
                <c:pt idx="9">
                  <c:v>806.2356999999994</c:v>
                </c:pt>
                <c:pt idx="10">
                  <c:v>813.9471999999917</c:v>
                </c:pt>
                <c:pt idx="11">
                  <c:v>818.2535</c:v>
                </c:pt>
                <c:pt idx="12">
                  <c:v>837.0783000000035</c:v>
                </c:pt>
                <c:pt idx="13">
                  <c:v>889.3808</c:v>
                </c:pt>
                <c:pt idx="14" formatCode="General">
                  <c:v>703.5077</c:v>
                </c:pt>
                <c:pt idx="15" formatCode="General">
                  <c:v>708.2513</c:v>
                </c:pt>
                <c:pt idx="16" formatCode="General">
                  <c:v>712.5074999999994</c:v>
                </c:pt>
                <c:pt idx="17" formatCode="General">
                  <c:v>752.254</c:v>
                </c:pt>
                <c:pt idx="18" formatCode="General">
                  <c:v>841.6789000000035</c:v>
                </c:pt>
              </c:numCache>
            </c:numRef>
          </c:yVal>
          <c:smooth val="0"/>
        </c:ser>
        <c:ser>
          <c:idx val="2"/>
          <c:order val="2"/>
          <c:tx>
            <c:strRef>
              <c:f>SAprovs!$E$45</c:f>
              <c:strCache>
                <c:ptCount val="1"/>
                <c:pt idx="0">
                  <c:v>Upper bound confidence interval (95%)</c:v>
                </c:pt>
              </c:strCache>
            </c:strRef>
          </c:tx>
          <c:spPr>
            <a:ln w="28575">
              <a:noFill/>
            </a:ln>
          </c:spPr>
          <c:marker>
            <c:symbol val="triangle"/>
            <c:size val="6"/>
            <c:spPr>
              <a:solidFill>
                <a:srgbClr val="C0504D">
                  <a:lumMod val="60000"/>
                  <a:lumOff val="40000"/>
                </a:srgbClr>
              </a:solidFill>
            </c:spPr>
          </c:marker>
          <c:xVal>
            <c:strRef>
              <c:f>SAprovs!$A$46:$A$64</c:f>
              <c:strCache>
                <c:ptCount val="19"/>
                <c:pt idx="0">
                  <c:v>ZAN</c:v>
                </c:pt>
                <c:pt idx="1">
                  <c:v>LES</c:v>
                </c:pt>
                <c:pt idx="2">
                  <c:v>ZAM</c:v>
                </c:pt>
                <c:pt idx="3">
                  <c:v>MOZ</c:v>
                </c:pt>
                <c:pt idx="4">
                  <c:v>MAL</c:v>
                </c:pt>
                <c:pt idx="5">
                  <c:v>SOU</c:v>
                </c:pt>
                <c:pt idx="6">
                  <c:v>NAM</c:v>
                </c:pt>
                <c:pt idx="7">
                  <c:v>BOT</c:v>
                </c:pt>
                <c:pt idx="8">
                  <c:v>SWA</c:v>
                </c:pt>
                <c:pt idx="9">
                  <c:v>SEY</c:v>
                </c:pt>
                <c:pt idx="10">
                  <c:v>TAN</c:v>
                </c:pt>
                <c:pt idx="11">
                  <c:v>UGA</c:v>
                </c:pt>
                <c:pt idx="12">
                  <c:v>ZIM</c:v>
                </c:pt>
                <c:pt idx="13">
                  <c:v>KEN</c:v>
                </c:pt>
                <c:pt idx="14">
                  <c:v>Q1-SOU</c:v>
                </c:pt>
                <c:pt idx="15">
                  <c:v>Q2-SOU</c:v>
                </c:pt>
                <c:pt idx="16">
                  <c:v>Q3-SOU</c:v>
                </c:pt>
                <c:pt idx="17">
                  <c:v>Q4-SOU</c:v>
                </c:pt>
                <c:pt idx="18">
                  <c:v>Q5-SOU</c:v>
                </c:pt>
              </c:strCache>
            </c:strRef>
          </c:xVal>
          <c:yVal>
            <c:numRef>
              <c:f>SAprovs!$E$46:$E$64</c:f>
              <c:numCache>
                <c:formatCode>0</c:formatCode>
                <c:ptCount val="19"/>
                <c:pt idx="0">
                  <c:v>695.3540999999979</c:v>
                </c:pt>
                <c:pt idx="1">
                  <c:v>750.3643999999994</c:v>
                </c:pt>
                <c:pt idx="2">
                  <c:v>752.0616999999974</c:v>
                </c:pt>
                <c:pt idx="3">
                  <c:v>757.0948000000005</c:v>
                </c:pt>
                <c:pt idx="4">
                  <c:v>778.9756</c:v>
                </c:pt>
                <c:pt idx="5">
                  <c:v>778.0059</c:v>
                </c:pt>
                <c:pt idx="6">
                  <c:v>782.7211999999994</c:v>
                </c:pt>
                <c:pt idx="7">
                  <c:v>790.294700000008</c:v>
                </c:pt>
                <c:pt idx="8">
                  <c:v>825.5500999999994</c:v>
                </c:pt>
                <c:pt idx="9">
                  <c:v>841.9869</c:v>
                </c:pt>
                <c:pt idx="10">
                  <c:v>836.71</c:v>
                </c:pt>
                <c:pt idx="11">
                  <c:v>846.5053</c:v>
                </c:pt>
                <c:pt idx="12">
                  <c:v>866.8060999999974</c:v>
                </c:pt>
                <c:pt idx="13">
                  <c:v>922.4696999999974</c:v>
                </c:pt>
                <c:pt idx="14" formatCode="General">
                  <c:v>741.3405999999974</c:v>
                </c:pt>
                <c:pt idx="15" formatCode="General">
                  <c:v>760.8920999999979</c:v>
                </c:pt>
                <c:pt idx="16" formatCode="General">
                  <c:v>757.7917000000035</c:v>
                </c:pt>
                <c:pt idx="17" formatCode="General">
                  <c:v>811.9307</c:v>
                </c:pt>
                <c:pt idx="18" formatCode="General">
                  <c:v>897.2314</c:v>
                </c:pt>
              </c:numCache>
            </c:numRef>
          </c:yVal>
          <c:smooth val="0"/>
        </c:ser>
        <c:dLbls>
          <c:showLegendKey val="0"/>
          <c:showVal val="0"/>
          <c:showCatName val="0"/>
          <c:showSerName val="0"/>
          <c:showPercent val="0"/>
          <c:showBubbleSize val="0"/>
        </c:dLbls>
        <c:axId val="-2090558440"/>
        <c:axId val="-2090468504"/>
      </c:scatterChart>
      <c:valAx>
        <c:axId val="-2090558440"/>
        <c:scaling>
          <c:orientation val="minMax"/>
        </c:scaling>
        <c:delete val="1"/>
        <c:axPos val="b"/>
        <c:majorGridlines>
          <c:spPr>
            <a:ln>
              <a:solidFill>
                <a:schemeClr val="bg1">
                  <a:lumMod val="75000"/>
                </a:schemeClr>
              </a:solidFill>
              <a:prstDash val="dash"/>
            </a:ln>
          </c:spPr>
        </c:majorGridlines>
        <c:majorTickMark val="out"/>
        <c:minorTickMark val="none"/>
        <c:tickLblPos val="none"/>
        <c:crossAx val="-2090468504"/>
        <c:crosses val="autoZero"/>
        <c:crossBetween val="midCat"/>
        <c:majorUnit val="1.0"/>
      </c:valAx>
      <c:valAx>
        <c:axId val="-2090468504"/>
        <c:scaling>
          <c:orientation val="minMax"/>
          <c:min val="600.0"/>
        </c:scaling>
        <c:delete val="0"/>
        <c:axPos val="l"/>
        <c:majorGridlines>
          <c:spPr>
            <a:ln>
              <a:solidFill>
                <a:schemeClr val="bg1">
                  <a:lumMod val="75000"/>
                </a:schemeClr>
              </a:solidFill>
              <a:prstDash val="sysDash"/>
            </a:ln>
          </c:spPr>
        </c:majorGridlines>
        <c:title>
          <c:tx>
            <c:rich>
              <a:bodyPr rot="-5400000" vert="horz"/>
              <a:lstStyle/>
              <a:p>
                <a:pPr>
                  <a:defRPr/>
                </a:pPr>
                <a:r>
                  <a:rPr lang="en-ZA"/>
                  <a:t>Maths-teacher</a:t>
                </a:r>
                <a:r>
                  <a:rPr lang="en-ZA" baseline="0"/>
                  <a:t> mathematics score</a:t>
                </a:r>
                <a:endParaRPr lang="en-ZA"/>
              </a:p>
            </c:rich>
          </c:tx>
          <c:layout/>
          <c:overlay val="0"/>
        </c:title>
        <c:numFmt formatCode="0" sourceLinked="1"/>
        <c:majorTickMark val="out"/>
        <c:minorTickMark val="none"/>
        <c:tickLblPos val="nextTo"/>
        <c:crossAx val="-2090558440"/>
        <c:crosses val="autoZero"/>
        <c:crossBetween val="midCat"/>
        <c:majorUnit val="50.0"/>
      </c:valAx>
      <c:spPr>
        <a:solidFill>
          <a:schemeClr val="bg1">
            <a:lumMod val="95000"/>
          </a:schemeClr>
        </a:solidFill>
      </c:spPr>
    </c:plotArea>
    <c:legend>
      <c:legendPos val="t"/>
      <c:layout/>
      <c:overlay val="0"/>
      <c:spPr>
        <a:solidFill>
          <a:sysClr val="window" lastClr="FFFFFF">
            <a:lumMod val="95000"/>
          </a:sysClr>
        </a:solidFill>
      </c:spPr>
      <c:txPr>
        <a:bodyPr/>
        <a:lstStyle/>
        <a:p>
          <a:pPr>
            <a:defRPr sz="900"/>
          </a:pPr>
          <a:endParaRPr lang="en-US"/>
        </a:p>
      </c:txPr>
    </c:legend>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'Stack charts num lit'!$B$16</c:f>
              <c:strCache>
                <c:ptCount val="1"/>
                <c:pt idx="0">
                  <c:v>Never enrolled or dropped out prior to Grade 6</c:v>
                </c:pt>
              </c:strCache>
            </c:strRef>
          </c:tx>
          <c:spPr>
            <a:solidFill>
              <a:srgbClr val="FF000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'Stack charts num lit'!$A$17:$A$26</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'Stack charts num lit'!$B$17:$B$26</c:f>
              <c:numCache>
                <c:formatCode>0</c:formatCode>
                <c:ptCount val="10"/>
                <c:pt idx="0">
                  <c:v>11.90000000000001</c:v>
                </c:pt>
                <c:pt idx="1">
                  <c:v>14.3</c:v>
                </c:pt>
                <c:pt idx="2">
                  <c:v>11.1</c:v>
                </c:pt>
                <c:pt idx="3">
                  <c:v>10.90000000000001</c:v>
                </c:pt>
                <c:pt idx="4">
                  <c:v>2.0</c:v>
                </c:pt>
                <c:pt idx="5">
                  <c:v>7.700000000000003</c:v>
                </c:pt>
                <c:pt idx="6">
                  <c:v>7.299999999999997</c:v>
                </c:pt>
                <c:pt idx="7">
                  <c:v>14.7</c:v>
                </c:pt>
                <c:pt idx="8">
                  <c:v>5.099999999999994</c:v>
                </c:pt>
                <c:pt idx="9">
                  <c:v>10.5</c:v>
                </c:pt>
              </c:numCache>
            </c:numRef>
          </c:val>
        </c:ser>
        <c:ser>
          <c:idx val="1"/>
          <c:order val="1"/>
          <c:tx>
            <c:strRef>
              <c:f>'Stack charts num lit'!$C$16</c:f>
              <c:strCache>
                <c:ptCount val="1"/>
                <c:pt idx="0">
                  <c:v>Enrolled but functionally illiterate (Levels 1-2) by grade 6</c:v>
                </c:pt>
              </c:strCache>
            </c:strRef>
          </c:tx>
          <c:spPr>
            <a:solidFill>
              <a:srgbClr val="FFFF00"/>
            </a:solidFill>
          </c:spPr>
          <c:invertIfNegative val="0"/>
          <c:dLbls>
            <c:dLblPos val="ctr"/>
            <c:showLegendKey val="0"/>
            <c:showVal val="1"/>
            <c:showCatName val="0"/>
            <c:showSerName val="0"/>
            <c:showPercent val="0"/>
            <c:showBubbleSize val="0"/>
            <c:showLeaderLines val="0"/>
          </c:dLbls>
          <c:cat>
            <c:strRef>
              <c:f>'Stack charts num lit'!$A$17:$A$26</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'Stack charts num lit'!$C$17:$C$26</c:f>
              <c:numCache>
                <c:formatCode>0</c:formatCode>
                <c:ptCount val="10"/>
                <c:pt idx="0">
                  <c:v>38.84241781</c:v>
                </c:pt>
                <c:pt idx="1">
                  <c:v>31.36384324999996</c:v>
                </c:pt>
                <c:pt idx="2">
                  <c:v>18.84450638</c:v>
                </c:pt>
                <c:pt idx="3">
                  <c:v>18.13582386</c:v>
                </c:pt>
                <c:pt idx="4">
                  <c:v>26.71797520000004</c:v>
                </c:pt>
                <c:pt idx="5">
                  <c:v>17.07785365</c:v>
                </c:pt>
                <c:pt idx="6">
                  <c:v>12.63712356</c:v>
                </c:pt>
                <c:pt idx="7">
                  <c:v>2.98478348</c:v>
                </c:pt>
                <c:pt idx="8">
                  <c:v>7.63379396</c:v>
                </c:pt>
                <c:pt idx="9">
                  <c:v>1.321771799999997</c:v>
                </c:pt>
              </c:numCache>
            </c:numRef>
          </c:val>
        </c:ser>
        <c:ser>
          <c:idx val="2"/>
          <c:order val="2"/>
          <c:tx>
            <c:strRef>
              <c:f>'Stack charts num lit'!$D$16</c:f>
              <c:strCache>
                <c:ptCount val="1"/>
                <c:pt idx="0">
                  <c:v>Enrolled and acquired basic reading skills (Levels 3-5) by grade 6</c:v>
                </c:pt>
              </c:strCache>
            </c:strRef>
          </c:tx>
          <c:spPr>
            <a:solidFill>
              <a:schemeClr val="accent3">
                <a:lumMod val="60000"/>
                <a:lumOff val="40000"/>
              </a:schemeClr>
            </a:solidFill>
          </c:spPr>
          <c:invertIfNegative val="0"/>
          <c:dLbls>
            <c:dLblPos val="ctr"/>
            <c:showLegendKey val="0"/>
            <c:showVal val="1"/>
            <c:showCatName val="0"/>
            <c:showSerName val="0"/>
            <c:showPercent val="0"/>
            <c:showBubbleSize val="0"/>
            <c:showLeaderLines val="0"/>
          </c:dLbls>
          <c:cat>
            <c:strRef>
              <c:f>'Stack charts num lit'!$A$17:$A$26</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'Stack charts num lit'!$D$17:$D$26</c:f>
              <c:numCache>
                <c:formatCode>0</c:formatCode>
                <c:ptCount val="10"/>
                <c:pt idx="0">
                  <c:v>43.55546827</c:v>
                </c:pt>
                <c:pt idx="1">
                  <c:v>52.53566831000001</c:v>
                </c:pt>
                <c:pt idx="2">
                  <c:v>60.95622302</c:v>
                </c:pt>
                <c:pt idx="3">
                  <c:v>58.11410286</c:v>
                </c:pt>
                <c:pt idx="4">
                  <c:v>45.4714512</c:v>
                </c:pt>
                <c:pt idx="5">
                  <c:v>50.16952655</c:v>
                </c:pt>
                <c:pt idx="6">
                  <c:v>61.6858152300001</c:v>
                </c:pt>
                <c:pt idx="7">
                  <c:v>30.29592422999999</c:v>
                </c:pt>
                <c:pt idx="8">
                  <c:v>50.49372770000001</c:v>
                </c:pt>
                <c:pt idx="9">
                  <c:v>54.45349154999999</c:v>
                </c:pt>
              </c:numCache>
            </c:numRef>
          </c:val>
        </c:ser>
        <c:ser>
          <c:idx val="3"/>
          <c:order val="3"/>
          <c:tx>
            <c:strRef>
              <c:f>'Stack charts num lit'!$E$16</c:f>
              <c:strCache>
                <c:ptCount val="1"/>
                <c:pt idx="0">
                  <c:v>Enrolled and acquired higher order reading skills (Levels 6-8) by grade 6</c:v>
                </c:pt>
              </c:strCache>
            </c:strRef>
          </c:tx>
          <c:spPr>
            <a:solidFill>
              <a:srgbClr val="00B05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'Stack charts num lit'!$A$17:$A$26</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'Stack charts num lit'!$E$17:$E$26</c:f>
              <c:numCache>
                <c:formatCode>0</c:formatCode>
                <c:ptCount val="10"/>
                <c:pt idx="0">
                  <c:v>5.702113919999986</c:v>
                </c:pt>
                <c:pt idx="1">
                  <c:v>1.80047987</c:v>
                </c:pt>
                <c:pt idx="2">
                  <c:v>9.099270600000001</c:v>
                </c:pt>
                <c:pt idx="3">
                  <c:v>12.85008219000002</c:v>
                </c:pt>
                <c:pt idx="4">
                  <c:v>25.81057359999999</c:v>
                </c:pt>
                <c:pt idx="5">
                  <c:v>25.05262902999996</c:v>
                </c:pt>
                <c:pt idx="6">
                  <c:v>18.37705194000004</c:v>
                </c:pt>
                <c:pt idx="7">
                  <c:v>52.01929229</c:v>
                </c:pt>
                <c:pt idx="8">
                  <c:v>36.77246885000001</c:v>
                </c:pt>
                <c:pt idx="9">
                  <c:v>33.72473665000001</c:v>
                </c:pt>
              </c:numCache>
            </c:numRef>
          </c:val>
        </c:ser>
        <c:dLbls>
          <c:showLegendKey val="0"/>
          <c:showVal val="0"/>
          <c:showCatName val="0"/>
          <c:showSerName val="0"/>
          <c:showPercent val="0"/>
          <c:showBubbleSize val="0"/>
        </c:dLbls>
        <c:gapWidth val="150"/>
        <c:overlap val="100"/>
        <c:axId val="-2089971496"/>
        <c:axId val="-2089980040"/>
      </c:barChart>
      <c:catAx>
        <c:axId val="-2089971496"/>
        <c:scaling>
          <c:orientation val="minMax"/>
        </c:scaling>
        <c:delete val="0"/>
        <c:axPos val="b"/>
        <c:majorTickMark val="out"/>
        <c:minorTickMark val="none"/>
        <c:tickLblPos val="nextTo"/>
        <c:txPr>
          <a:bodyPr/>
          <a:lstStyle/>
          <a:p>
            <a:pPr>
              <a:defRPr sz="900"/>
            </a:pPr>
            <a:endParaRPr lang="en-US"/>
          </a:p>
        </c:txPr>
        <c:crossAx val="-2089980040"/>
        <c:crosses val="autoZero"/>
        <c:auto val="1"/>
        <c:lblAlgn val="ctr"/>
        <c:lblOffset val="100"/>
        <c:noMultiLvlLbl val="0"/>
      </c:catAx>
      <c:valAx>
        <c:axId val="-2089980040"/>
        <c:scaling>
          <c:orientation val="minMax"/>
        </c:scaling>
        <c:delete val="0"/>
        <c:axPos val="l"/>
        <c:majorGridlines/>
        <c:numFmt formatCode="0%" sourceLinked="1"/>
        <c:majorTickMark val="out"/>
        <c:minorTickMark val="none"/>
        <c:tickLblPos val="nextTo"/>
        <c:crossAx val="-2089971496"/>
        <c:crosses val="autoZero"/>
        <c:crossBetween val="between"/>
      </c:valAx>
      <c:spPr>
        <a:solidFill>
          <a:schemeClr val="bg1">
            <a:lumMod val="95000"/>
          </a:schemeClr>
        </a:solidFill>
      </c:spPr>
    </c:plotArea>
    <c:legend>
      <c:legendPos val="b"/>
      <c:layout>
        <c:manualLayout>
          <c:xMode val="edge"/>
          <c:yMode val="edge"/>
          <c:x val="0.165996160202197"/>
          <c:y val="0.821977491721484"/>
          <c:w val="0.71877147559945"/>
          <c:h val="0.170356486095243"/>
        </c:manualLayout>
      </c:layout>
      <c:overlay val="0"/>
      <c:spPr>
        <a:solidFill>
          <a:sysClr val="window" lastClr="FFFFFF">
            <a:lumMod val="95000"/>
          </a:sysClr>
        </a:solidFill>
      </c:spPr>
      <c:txPr>
        <a:bodyPr/>
        <a:lstStyle/>
        <a:p>
          <a:pPr>
            <a:defRPr sz="900"/>
          </a:pPr>
          <a:endParaRPr lang="en-US"/>
        </a:p>
      </c:txPr>
    </c:legend>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'Stack charts num lit'!$B$3</c:f>
              <c:strCache>
                <c:ptCount val="1"/>
                <c:pt idx="0">
                  <c:v>Never enrolled or dropped out prior to grade 6</c:v>
                </c:pt>
              </c:strCache>
            </c:strRef>
          </c:tx>
          <c:spPr>
            <a:solidFill>
              <a:srgbClr val="FF000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'Stack charts num lit'!$A$4:$A$13</c:f>
              <c:strCache>
                <c:ptCount val="10"/>
                <c:pt idx="0">
                  <c:v>Zambia</c:v>
                </c:pt>
                <c:pt idx="1">
                  <c:v>Malawi</c:v>
                </c:pt>
                <c:pt idx="2">
                  <c:v>Namibia</c:v>
                </c:pt>
                <c:pt idx="3">
                  <c:v>Lesotho</c:v>
                </c:pt>
                <c:pt idx="4">
                  <c:v>Uganda</c:v>
                </c:pt>
                <c:pt idx="5">
                  <c:v>South Africa</c:v>
                </c:pt>
                <c:pt idx="6">
                  <c:v>Zimbabwe</c:v>
                </c:pt>
                <c:pt idx="7">
                  <c:v>Tanzania</c:v>
                </c:pt>
                <c:pt idx="8">
                  <c:v>Swaziland</c:v>
                </c:pt>
                <c:pt idx="9">
                  <c:v>Kenya</c:v>
                </c:pt>
              </c:strCache>
            </c:strRef>
          </c:cat>
          <c:val>
            <c:numRef>
              <c:f>'Stack charts num lit'!$B$4:$B$13</c:f>
              <c:numCache>
                <c:formatCode>0</c:formatCode>
                <c:ptCount val="10"/>
                <c:pt idx="0">
                  <c:v>11.90000000000001</c:v>
                </c:pt>
                <c:pt idx="1">
                  <c:v>14.3</c:v>
                </c:pt>
                <c:pt idx="2">
                  <c:v>7.299999999999997</c:v>
                </c:pt>
                <c:pt idx="3">
                  <c:v>11.1</c:v>
                </c:pt>
                <c:pt idx="4">
                  <c:v>10.90000000000001</c:v>
                </c:pt>
                <c:pt idx="5">
                  <c:v>2.0</c:v>
                </c:pt>
                <c:pt idx="6">
                  <c:v>7.700000000000003</c:v>
                </c:pt>
                <c:pt idx="7">
                  <c:v>14.7</c:v>
                </c:pt>
                <c:pt idx="8">
                  <c:v>10.5</c:v>
                </c:pt>
                <c:pt idx="9">
                  <c:v>5.099999999999994</c:v>
                </c:pt>
              </c:numCache>
            </c:numRef>
          </c:val>
        </c:ser>
        <c:ser>
          <c:idx val="1"/>
          <c:order val="1"/>
          <c:tx>
            <c:strRef>
              <c:f>'Stack charts num lit'!$C$3</c:f>
              <c:strCache>
                <c:ptCount val="1"/>
                <c:pt idx="0">
                  <c:v>Enrolled but functionally innumerate (Levels 1-2) by grade 6</c:v>
                </c:pt>
              </c:strCache>
            </c:strRef>
          </c:tx>
          <c:spPr>
            <a:solidFill>
              <a:srgbClr val="FFFF00"/>
            </a:solidFill>
          </c:spPr>
          <c:invertIfNegative val="0"/>
          <c:dLbls>
            <c:dLblPos val="ctr"/>
            <c:showLegendKey val="0"/>
            <c:showVal val="1"/>
            <c:showCatName val="0"/>
            <c:showSerName val="0"/>
            <c:showPercent val="0"/>
            <c:showBubbleSize val="0"/>
            <c:showLeaderLines val="0"/>
          </c:dLbls>
          <c:cat>
            <c:strRef>
              <c:f>'Stack charts num lit'!$A$4:$A$13</c:f>
              <c:strCache>
                <c:ptCount val="10"/>
                <c:pt idx="0">
                  <c:v>Zambia</c:v>
                </c:pt>
                <c:pt idx="1">
                  <c:v>Malawi</c:v>
                </c:pt>
                <c:pt idx="2">
                  <c:v>Namibia</c:v>
                </c:pt>
                <c:pt idx="3">
                  <c:v>Lesotho</c:v>
                </c:pt>
                <c:pt idx="4">
                  <c:v>Uganda</c:v>
                </c:pt>
                <c:pt idx="5">
                  <c:v>South Africa</c:v>
                </c:pt>
                <c:pt idx="6">
                  <c:v>Zimbabwe</c:v>
                </c:pt>
                <c:pt idx="7">
                  <c:v>Tanzania</c:v>
                </c:pt>
                <c:pt idx="8">
                  <c:v>Swaziland</c:v>
                </c:pt>
                <c:pt idx="9">
                  <c:v>Kenya</c:v>
                </c:pt>
              </c:strCache>
            </c:strRef>
          </c:cat>
          <c:val>
            <c:numRef>
              <c:f>'Stack charts num lit'!$C$4:$C$13</c:f>
              <c:numCache>
                <c:formatCode>0</c:formatCode>
                <c:ptCount val="10"/>
                <c:pt idx="0">
                  <c:v>59.06541160000001</c:v>
                </c:pt>
                <c:pt idx="1">
                  <c:v>51.28125170000001</c:v>
                </c:pt>
                <c:pt idx="2">
                  <c:v>44.20447704</c:v>
                </c:pt>
                <c:pt idx="3">
                  <c:v>37.16020889000006</c:v>
                </c:pt>
                <c:pt idx="4">
                  <c:v>34.46281971000001</c:v>
                </c:pt>
                <c:pt idx="5">
                  <c:v>39.27864500000001</c:v>
                </c:pt>
                <c:pt idx="6">
                  <c:v>24.47734159</c:v>
                </c:pt>
                <c:pt idx="7">
                  <c:v>11.28861906</c:v>
                </c:pt>
                <c:pt idx="8">
                  <c:v>7.681113749999987</c:v>
                </c:pt>
                <c:pt idx="9">
                  <c:v>10.64767561</c:v>
                </c:pt>
              </c:numCache>
            </c:numRef>
          </c:val>
        </c:ser>
        <c:ser>
          <c:idx val="2"/>
          <c:order val="2"/>
          <c:tx>
            <c:strRef>
              <c:f>'Stack charts num lit'!$D$3</c:f>
              <c:strCache>
                <c:ptCount val="1"/>
                <c:pt idx="0">
                  <c:v>Enrolled and acquired basic numeracy skills (Levels 3-5) by grade 6</c:v>
                </c:pt>
              </c:strCache>
            </c:strRef>
          </c:tx>
          <c:spPr>
            <a:solidFill>
              <a:schemeClr val="accent3">
                <a:lumMod val="60000"/>
                <a:lumOff val="40000"/>
              </a:schemeClr>
            </a:solidFill>
          </c:spPr>
          <c:invertIfNegative val="0"/>
          <c:dLbls>
            <c:dLblPos val="ctr"/>
            <c:showLegendKey val="0"/>
            <c:showVal val="1"/>
            <c:showCatName val="0"/>
            <c:showSerName val="0"/>
            <c:showPercent val="0"/>
            <c:showBubbleSize val="0"/>
            <c:showLeaderLines val="0"/>
          </c:dLbls>
          <c:cat>
            <c:strRef>
              <c:f>'Stack charts num lit'!$A$4:$A$13</c:f>
              <c:strCache>
                <c:ptCount val="10"/>
                <c:pt idx="0">
                  <c:v>Zambia</c:v>
                </c:pt>
                <c:pt idx="1">
                  <c:v>Malawi</c:v>
                </c:pt>
                <c:pt idx="2">
                  <c:v>Namibia</c:v>
                </c:pt>
                <c:pt idx="3">
                  <c:v>Lesotho</c:v>
                </c:pt>
                <c:pt idx="4">
                  <c:v>Uganda</c:v>
                </c:pt>
                <c:pt idx="5">
                  <c:v>South Africa</c:v>
                </c:pt>
                <c:pt idx="6">
                  <c:v>Zimbabwe</c:v>
                </c:pt>
                <c:pt idx="7">
                  <c:v>Tanzania</c:v>
                </c:pt>
                <c:pt idx="8">
                  <c:v>Swaziland</c:v>
                </c:pt>
                <c:pt idx="9">
                  <c:v>Kenya</c:v>
                </c:pt>
              </c:strCache>
            </c:strRef>
          </c:cat>
          <c:val>
            <c:numRef>
              <c:f>'Stack charts num lit'!$D$4:$D$13</c:f>
              <c:numCache>
                <c:formatCode>0</c:formatCode>
                <c:ptCount val="10"/>
                <c:pt idx="0">
                  <c:v>28.50051738999996</c:v>
                </c:pt>
                <c:pt idx="1">
                  <c:v>33.96691219000008</c:v>
                </c:pt>
                <c:pt idx="2">
                  <c:v>45.9506484</c:v>
                </c:pt>
                <c:pt idx="3">
                  <c:v>50.02432337000001</c:v>
                </c:pt>
                <c:pt idx="4">
                  <c:v>52.68172932</c:v>
                </c:pt>
                <c:pt idx="5">
                  <c:v>50.3248424</c:v>
                </c:pt>
                <c:pt idx="6">
                  <c:v>58.1642295</c:v>
                </c:pt>
                <c:pt idx="7">
                  <c:v>63.58842893000001</c:v>
                </c:pt>
                <c:pt idx="8">
                  <c:v>76.5962659000002</c:v>
                </c:pt>
                <c:pt idx="9">
                  <c:v>70.85173263999968</c:v>
                </c:pt>
              </c:numCache>
            </c:numRef>
          </c:val>
        </c:ser>
        <c:ser>
          <c:idx val="3"/>
          <c:order val="3"/>
          <c:tx>
            <c:strRef>
              <c:f>'Stack charts num lit'!$E$3</c:f>
              <c:strCache>
                <c:ptCount val="1"/>
                <c:pt idx="0">
                  <c:v>Enrolled and acquired higher order numeracy skills (Levels 6-8) by grade 6</c:v>
                </c:pt>
              </c:strCache>
            </c:strRef>
          </c:tx>
          <c:spPr>
            <a:solidFill>
              <a:srgbClr val="00B05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'Stack charts num lit'!$A$4:$A$13</c:f>
              <c:strCache>
                <c:ptCount val="10"/>
                <c:pt idx="0">
                  <c:v>Zambia</c:v>
                </c:pt>
                <c:pt idx="1">
                  <c:v>Malawi</c:v>
                </c:pt>
                <c:pt idx="2">
                  <c:v>Namibia</c:v>
                </c:pt>
                <c:pt idx="3">
                  <c:v>Lesotho</c:v>
                </c:pt>
                <c:pt idx="4">
                  <c:v>Uganda</c:v>
                </c:pt>
                <c:pt idx="5">
                  <c:v>South Africa</c:v>
                </c:pt>
                <c:pt idx="6">
                  <c:v>Zimbabwe</c:v>
                </c:pt>
                <c:pt idx="7">
                  <c:v>Tanzania</c:v>
                </c:pt>
                <c:pt idx="8">
                  <c:v>Swaziland</c:v>
                </c:pt>
                <c:pt idx="9">
                  <c:v>Kenya</c:v>
                </c:pt>
              </c:strCache>
            </c:strRef>
          </c:cat>
          <c:val>
            <c:numRef>
              <c:f>'Stack charts num lit'!$E$4:$E$13</c:f>
              <c:numCache>
                <c:formatCode>0</c:formatCode>
                <c:ptCount val="10"/>
                <c:pt idx="0">
                  <c:v>0.534071010000001</c:v>
                </c:pt>
                <c:pt idx="1">
                  <c:v>0.45183611</c:v>
                </c:pt>
                <c:pt idx="2">
                  <c:v>2.54487456</c:v>
                </c:pt>
                <c:pt idx="3">
                  <c:v>1.715476629999998</c:v>
                </c:pt>
                <c:pt idx="4">
                  <c:v>1.955450970000002</c:v>
                </c:pt>
                <c:pt idx="5">
                  <c:v>8.396512600000004</c:v>
                </c:pt>
                <c:pt idx="6">
                  <c:v>9.65842891</c:v>
                </c:pt>
                <c:pt idx="7">
                  <c:v>10.42295201000002</c:v>
                </c:pt>
                <c:pt idx="8">
                  <c:v>5.222620349999987</c:v>
                </c:pt>
                <c:pt idx="9">
                  <c:v>13.40059175</c:v>
                </c:pt>
              </c:numCache>
            </c:numRef>
          </c:val>
        </c:ser>
        <c:dLbls>
          <c:showLegendKey val="0"/>
          <c:showVal val="0"/>
          <c:showCatName val="0"/>
          <c:showSerName val="0"/>
          <c:showPercent val="0"/>
          <c:showBubbleSize val="0"/>
        </c:dLbls>
        <c:gapWidth val="150"/>
        <c:overlap val="100"/>
        <c:axId val="-2090168712"/>
        <c:axId val="-2090173160"/>
      </c:barChart>
      <c:catAx>
        <c:axId val="-2090168712"/>
        <c:scaling>
          <c:orientation val="minMax"/>
        </c:scaling>
        <c:delete val="0"/>
        <c:axPos val="b"/>
        <c:majorTickMark val="out"/>
        <c:minorTickMark val="none"/>
        <c:tickLblPos val="nextTo"/>
        <c:txPr>
          <a:bodyPr/>
          <a:lstStyle/>
          <a:p>
            <a:pPr>
              <a:defRPr sz="900"/>
            </a:pPr>
            <a:endParaRPr lang="en-US"/>
          </a:p>
        </c:txPr>
        <c:crossAx val="-2090173160"/>
        <c:crosses val="autoZero"/>
        <c:auto val="1"/>
        <c:lblAlgn val="ctr"/>
        <c:lblOffset val="100"/>
        <c:noMultiLvlLbl val="0"/>
      </c:catAx>
      <c:valAx>
        <c:axId val="-2090173160"/>
        <c:scaling>
          <c:orientation val="minMax"/>
        </c:scaling>
        <c:delete val="0"/>
        <c:axPos val="l"/>
        <c:majorGridlines/>
        <c:numFmt formatCode="0%" sourceLinked="1"/>
        <c:majorTickMark val="out"/>
        <c:minorTickMark val="none"/>
        <c:tickLblPos val="nextTo"/>
        <c:crossAx val="-2090168712"/>
        <c:crosses val="autoZero"/>
        <c:crossBetween val="between"/>
      </c:valAx>
      <c:spPr>
        <a:solidFill>
          <a:schemeClr val="bg1">
            <a:lumMod val="95000"/>
          </a:schemeClr>
        </a:solidFill>
      </c:spPr>
    </c:plotArea>
    <c:legend>
      <c:legendPos val="b"/>
      <c:layout>
        <c:manualLayout>
          <c:xMode val="edge"/>
          <c:yMode val="edge"/>
          <c:x val="0.110269832841198"/>
          <c:y val="0.816426326116328"/>
          <c:w val="0.832126346295912"/>
          <c:h val="0.163346071721965"/>
        </c:manualLayout>
      </c:layout>
      <c:overlay val="0"/>
      <c:spPr>
        <a:solidFill>
          <a:schemeClr val="bg1">
            <a:lumMod val="95000"/>
          </a:schemeClr>
        </a:solidFill>
      </c:spPr>
      <c:txPr>
        <a:bodyPr/>
        <a:lstStyle/>
        <a:p>
          <a:pPr>
            <a:defRPr sz="900"/>
          </a:pPr>
          <a:endParaRPr lang="en-US"/>
        </a:p>
      </c:txPr>
    </c:legend>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spPr>
            <a:solidFill>
              <a:schemeClr val="accent3">
                <a:lumMod val="60000"/>
                <a:lumOff val="40000"/>
              </a:schemeClr>
            </a:solidFill>
          </c:spPr>
          <c:invertIfNegative val="0"/>
          <c:dPt>
            <c:idx val="22"/>
            <c:invertIfNegative val="0"/>
            <c:bubble3D val="0"/>
            <c:spPr>
              <a:solidFill>
                <a:srgbClr val="7F9E40"/>
              </a:solidFill>
            </c:spPr>
          </c:dPt>
          <c:dPt>
            <c:idx val="25"/>
            <c:invertIfNegative val="0"/>
            <c:bubble3D val="0"/>
            <c:spPr>
              <a:solidFill>
                <a:srgbClr val="7F9E40"/>
              </a:solidFill>
            </c:spPr>
          </c:dPt>
          <c:dPt>
            <c:idx val="26"/>
            <c:invertIfNegative val="0"/>
            <c:bubble3D val="0"/>
            <c:spPr>
              <a:solidFill>
                <a:srgbClr val="7F9E40"/>
              </a:solidFill>
            </c:spPr>
          </c:dPt>
          <c:dPt>
            <c:idx val="27"/>
            <c:invertIfNegative val="0"/>
            <c:bubble3D val="0"/>
            <c:spPr>
              <a:solidFill>
                <a:srgbClr val="7F9E40"/>
              </a:solidFill>
            </c:spPr>
          </c:dPt>
          <c:dPt>
            <c:idx val="28"/>
            <c:invertIfNegative val="0"/>
            <c:bubble3D val="0"/>
            <c:spPr>
              <a:solidFill>
                <a:srgbClr val="7F9E40"/>
              </a:solidFill>
            </c:spPr>
          </c:dPt>
          <c:dPt>
            <c:idx val="29"/>
            <c:invertIfNegative val="0"/>
            <c:bubble3D val="0"/>
            <c:spPr>
              <a:solidFill>
                <a:srgbClr val="7F9E40"/>
              </a:solidFill>
            </c:spPr>
          </c:dPt>
          <c:dPt>
            <c:idx val="30"/>
            <c:invertIfNegative val="0"/>
            <c:bubble3D val="0"/>
            <c:spPr>
              <a:solidFill>
                <a:srgbClr val="7F9E40"/>
              </a:solidFill>
            </c:spPr>
          </c:dPt>
          <c:errBars>
            <c:errBarType val="both"/>
            <c:errValType val="cust"/>
            <c:noEndCap val="0"/>
            <c:plus>
              <c:numRef>
                <c:f>TIMSS!$M$3:$M$33</c:f>
                <c:numCache>
                  <c:formatCode>General</c:formatCode>
                  <c:ptCount val="31"/>
                  <c:pt idx="0">
                    <c:v>6.4</c:v>
                  </c:pt>
                  <c:pt idx="1">
                    <c:v>5.2</c:v>
                  </c:pt>
                  <c:pt idx="2">
                    <c:v>6.8</c:v>
                  </c:pt>
                  <c:pt idx="3">
                    <c:v>8.6</c:v>
                  </c:pt>
                  <c:pt idx="4">
                    <c:v>6.8</c:v>
                  </c:pt>
                  <c:pt idx="5">
                    <c:v>8.0</c:v>
                  </c:pt>
                  <c:pt idx="6">
                    <c:v>7.0</c:v>
                  </c:pt>
                  <c:pt idx="7">
                    <c:v>5.0</c:v>
                  </c:pt>
                  <c:pt idx="8">
                    <c:v>7.8</c:v>
                  </c:pt>
                  <c:pt idx="9">
                    <c:v>8.0</c:v>
                  </c:pt>
                  <c:pt idx="10">
                    <c:v>5.0</c:v>
                  </c:pt>
                  <c:pt idx="11">
                    <c:v>6.2</c:v>
                  </c:pt>
                  <c:pt idx="12">
                    <c:v>12.6</c:v>
                  </c:pt>
                  <c:pt idx="13">
                    <c:v>7.8</c:v>
                  </c:pt>
                  <c:pt idx="14">
                    <c:v>6.0</c:v>
                  </c:pt>
                  <c:pt idx="15">
                    <c:v>6.4</c:v>
                  </c:pt>
                  <c:pt idx="16">
                    <c:v>10.8</c:v>
                  </c:pt>
                  <c:pt idx="17">
                    <c:v>9.0</c:v>
                  </c:pt>
                  <c:pt idx="18">
                    <c:v>9.8</c:v>
                  </c:pt>
                  <c:pt idx="19">
                    <c:v>7.2</c:v>
                  </c:pt>
                  <c:pt idx="20">
                    <c:v>4.4</c:v>
                  </c:pt>
                  <c:pt idx="21">
                    <c:v>8.0</c:v>
                  </c:pt>
                  <c:pt idx="22">
                    <c:v>7.4</c:v>
                  </c:pt>
                  <c:pt idx="23">
                    <c:v>10.4</c:v>
                  </c:pt>
                  <c:pt idx="25">
                    <c:v>15.8</c:v>
                  </c:pt>
                  <c:pt idx="26">
                    <c:v>12.8</c:v>
                  </c:pt>
                  <c:pt idx="27">
                    <c:v>11.8</c:v>
                  </c:pt>
                  <c:pt idx="28">
                    <c:v>15.2</c:v>
                  </c:pt>
                  <c:pt idx="29">
                    <c:v>25.2</c:v>
                  </c:pt>
                  <c:pt idx="30">
                    <c:v>38.0</c:v>
                  </c:pt>
                </c:numCache>
              </c:numRef>
            </c:plus>
            <c:minus>
              <c:numRef>
                <c:f>TIMSS!$M$3:$M$33</c:f>
                <c:numCache>
                  <c:formatCode>General</c:formatCode>
                  <c:ptCount val="31"/>
                  <c:pt idx="0">
                    <c:v>6.4</c:v>
                  </c:pt>
                  <c:pt idx="1">
                    <c:v>5.2</c:v>
                  </c:pt>
                  <c:pt idx="2">
                    <c:v>6.8</c:v>
                  </c:pt>
                  <c:pt idx="3">
                    <c:v>8.6</c:v>
                  </c:pt>
                  <c:pt idx="4">
                    <c:v>6.8</c:v>
                  </c:pt>
                  <c:pt idx="5">
                    <c:v>8.0</c:v>
                  </c:pt>
                  <c:pt idx="6">
                    <c:v>7.0</c:v>
                  </c:pt>
                  <c:pt idx="7">
                    <c:v>5.0</c:v>
                  </c:pt>
                  <c:pt idx="8">
                    <c:v>7.8</c:v>
                  </c:pt>
                  <c:pt idx="9">
                    <c:v>8.0</c:v>
                  </c:pt>
                  <c:pt idx="10">
                    <c:v>5.0</c:v>
                  </c:pt>
                  <c:pt idx="11">
                    <c:v>6.2</c:v>
                  </c:pt>
                  <c:pt idx="12">
                    <c:v>12.6</c:v>
                  </c:pt>
                  <c:pt idx="13">
                    <c:v>7.8</c:v>
                  </c:pt>
                  <c:pt idx="14">
                    <c:v>6.0</c:v>
                  </c:pt>
                  <c:pt idx="15">
                    <c:v>6.4</c:v>
                  </c:pt>
                  <c:pt idx="16">
                    <c:v>10.8</c:v>
                  </c:pt>
                  <c:pt idx="17">
                    <c:v>9.0</c:v>
                  </c:pt>
                  <c:pt idx="18">
                    <c:v>9.8</c:v>
                  </c:pt>
                  <c:pt idx="19">
                    <c:v>7.2</c:v>
                  </c:pt>
                  <c:pt idx="20">
                    <c:v>4.4</c:v>
                  </c:pt>
                  <c:pt idx="21">
                    <c:v>8.0</c:v>
                  </c:pt>
                  <c:pt idx="22">
                    <c:v>7.4</c:v>
                  </c:pt>
                  <c:pt idx="23">
                    <c:v>10.4</c:v>
                  </c:pt>
                  <c:pt idx="25">
                    <c:v>15.8</c:v>
                  </c:pt>
                  <c:pt idx="26">
                    <c:v>12.8</c:v>
                  </c:pt>
                  <c:pt idx="27">
                    <c:v>11.8</c:v>
                  </c:pt>
                  <c:pt idx="28">
                    <c:v>15.2</c:v>
                  </c:pt>
                  <c:pt idx="29">
                    <c:v>25.2</c:v>
                  </c:pt>
                  <c:pt idx="30">
                    <c:v>38.0</c:v>
                  </c:pt>
                </c:numCache>
              </c:numRef>
            </c:minus>
          </c:errBars>
          <c:cat>
            <c:multiLvlStrRef>
              <c:f>TIMSS!$I$3:$J$33</c:f>
              <c:multiLvlStrCache>
                <c:ptCount val="31"/>
                <c:lvl>
                  <c:pt idx="0">
                    <c:v> Russian Federation  </c:v>
                  </c:pt>
                  <c:pt idx="1">
                    <c:v> Lithuania  </c:v>
                  </c:pt>
                  <c:pt idx="2">
                    <c:v> Ukraine  </c:v>
                  </c:pt>
                  <c:pt idx="3">
                    <c:v> Kazakhstan  </c:v>
                  </c:pt>
                  <c:pt idx="4">
                    <c:v> Turkey  </c:v>
                  </c:pt>
                  <c:pt idx="5">
                    <c:v> Iran, Islamic Rep. of  </c:v>
                  </c:pt>
                  <c:pt idx="6">
                    <c:v> Romania  </c:v>
                  </c:pt>
                  <c:pt idx="7">
                    <c:v> Chile  </c:v>
                  </c:pt>
                  <c:pt idx="8">
                    <c:v> Thailand  </c:v>
                  </c:pt>
                  <c:pt idx="9">
                    <c:v> Jordan  </c:v>
                  </c:pt>
                  <c:pt idx="10">
                    <c:v> Tunisia  </c:v>
                  </c:pt>
                  <c:pt idx="11">
                    <c:v> Armenia  </c:v>
                  </c:pt>
                  <c:pt idx="12">
                    <c:v> Malaysia  </c:v>
                  </c:pt>
                  <c:pt idx="13">
                    <c:v> Syrian Arab Republic  </c:v>
                  </c:pt>
                  <c:pt idx="14">
                    <c:v> Georgia  </c:v>
                  </c:pt>
                  <c:pt idx="15">
                    <c:v> Palestinian Nat'l Auth.  </c:v>
                  </c:pt>
                  <c:pt idx="16">
                    <c:v> Macedonia, Rep. of  </c:v>
                  </c:pt>
                  <c:pt idx="17">
                    <c:v> Indonesia  </c:v>
                  </c:pt>
                  <c:pt idx="18">
                    <c:v> Lebanon  </c:v>
                  </c:pt>
                  <c:pt idx="19">
                    <c:v> Botswana  (Gr 9)</c:v>
                  </c:pt>
                  <c:pt idx="20">
                    <c:v> Morocco  </c:v>
                  </c:pt>
                  <c:pt idx="21">
                    <c:v> Honduras   (gr 9)</c:v>
                  </c:pt>
                  <c:pt idx="22">
                    <c:v> South Africa  (Gr 9)</c:v>
                  </c:pt>
                  <c:pt idx="23">
                    <c:v> Ghana  </c:v>
                  </c:pt>
                  <c:pt idx="25">
                    <c:v>Quintile 1</c:v>
                  </c:pt>
                  <c:pt idx="26">
                    <c:v>Quintile 2</c:v>
                  </c:pt>
                  <c:pt idx="27">
                    <c:v>Quintile 3</c:v>
                  </c:pt>
                  <c:pt idx="28">
                    <c:v>Quintile 4</c:v>
                  </c:pt>
                  <c:pt idx="29">
                    <c:v>Quintile 5</c:v>
                  </c:pt>
                  <c:pt idx="30">
                    <c:v>Independent</c:v>
                  </c:pt>
                </c:lvl>
                <c:lvl>
                  <c:pt idx="0">
                    <c:v>Middle-income countries</c:v>
                  </c:pt>
                  <c:pt idx="25">
                    <c:v>South Africa (Gr9)</c:v>
                  </c:pt>
                </c:lvl>
              </c:multiLvlStrCache>
            </c:multiLvlStrRef>
          </c:cat>
          <c:val>
            <c:numRef>
              <c:f>TIMSS!$K$3:$K$33</c:f>
              <c:numCache>
                <c:formatCode>0</c:formatCode>
                <c:ptCount val="31"/>
                <c:pt idx="0">
                  <c:v>542.0</c:v>
                </c:pt>
                <c:pt idx="1">
                  <c:v>514.0</c:v>
                </c:pt>
                <c:pt idx="2">
                  <c:v>501.0</c:v>
                </c:pt>
                <c:pt idx="3">
                  <c:v>490.0</c:v>
                </c:pt>
                <c:pt idx="4">
                  <c:v>483.0</c:v>
                </c:pt>
                <c:pt idx="5">
                  <c:v>474.0</c:v>
                </c:pt>
                <c:pt idx="6">
                  <c:v>465.0</c:v>
                </c:pt>
                <c:pt idx="7">
                  <c:v>461.0</c:v>
                </c:pt>
                <c:pt idx="8">
                  <c:v>451.0</c:v>
                </c:pt>
                <c:pt idx="9">
                  <c:v>449.0</c:v>
                </c:pt>
                <c:pt idx="10">
                  <c:v>439.0</c:v>
                </c:pt>
                <c:pt idx="11">
                  <c:v>437.0</c:v>
                </c:pt>
                <c:pt idx="12">
                  <c:v>426.0</c:v>
                </c:pt>
                <c:pt idx="13">
                  <c:v>426.0</c:v>
                </c:pt>
                <c:pt idx="14">
                  <c:v>420.0</c:v>
                </c:pt>
                <c:pt idx="15">
                  <c:v>420.0</c:v>
                </c:pt>
                <c:pt idx="16">
                  <c:v>407.0</c:v>
                </c:pt>
                <c:pt idx="17">
                  <c:v>406.0</c:v>
                </c:pt>
                <c:pt idx="18">
                  <c:v>406.0</c:v>
                </c:pt>
                <c:pt idx="19">
                  <c:v>404.0</c:v>
                </c:pt>
                <c:pt idx="20">
                  <c:v>376.0</c:v>
                </c:pt>
                <c:pt idx="21">
                  <c:v>369.0</c:v>
                </c:pt>
                <c:pt idx="22">
                  <c:v>332.0</c:v>
                </c:pt>
                <c:pt idx="23">
                  <c:v>306.0</c:v>
                </c:pt>
                <c:pt idx="25">
                  <c:v>279.0</c:v>
                </c:pt>
                <c:pt idx="26">
                  <c:v>285.0</c:v>
                </c:pt>
                <c:pt idx="27">
                  <c:v>314.0</c:v>
                </c:pt>
                <c:pt idx="28">
                  <c:v>348.0</c:v>
                </c:pt>
                <c:pt idx="29">
                  <c:v>445.0</c:v>
                </c:pt>
                <c:pt idx="30">
                  <c:v>479.0</c:v>
                </c:pt>
              </c:numCache>
            </c:numRef>
          </c:val>
        </c:ser>
        <c:dLbls>
          <c:showLegendKey val="0"/>
          <c:showVal val="0"/>
          <c:showCatName val="0"/>
          <c:showSerName val="0"/>
          <c:showPercent val="0"/>
          <c:showBubbleSize val="0"/>
        </c:dLbls>
        <c:gapWidth val="150"/>
        <c:axId val="-2090568040"/>
        <c:axId val="-2090574248"/>
      </c:barChart>
      <c:catAx>
        <c:axId val="-2090568040"/>
        <c:scaling>
          <c:orientation val="minMax"/>
        </c:scaling>
        <c:delete val="0"/>
        <c:axPos val="b"/>
        <c:majorTickMark val="out"/>
        <c:minorTickMark val="none"/>
        <c:tickLblPos val="nextTo"/>
        <c:txPr>
          <a:bodyPr/>
          <a:lstStyle/>
          <a:p>
            <a:pPr>
              <a:defRPr sz="700"/>
            </a:pPr>
            <a:endParaRPr lang="en-US"/>
          </a:p>
        </c:txPr>
        <c:crossAx val="-2090574248"/>
        <c:crosses val="autoZero"/>
        <c:auto val="1"/>
        <c:lblAlgn val="ctr"/>
        <c:lblOffset val="100"/>
        <c:noMultiLvlLbl val="0"/>
      </c:catAx>
      <c:valAx>
        <c:axId val="-2090574248"/>
        <c:scaling>
          <c:orientation val="minMax"/>
          <c:min val="200.0"/>
        </c:scaling>
        <c:delete val="0"/>
        <c:axPos val="l"/>
        <c:majorGridlines/>
        <c:title>
          <c:tx>
            <c:rich>
              <a:bodyPr rot="-5400000" vert="horz"/>
              <a:lstStyle/>
              <a:p>
                <a:pPr>
                  <a:defRPr/>
                </a:pPr>
                <a:r>
                  <a:rPr lang="en-ZA"/>
                  <a:t>TIMSS</a:t>
                </a:r>
                <a:r>
                  <a:rPr lang="en-ZA" baseline="0"/>
                  <a:t> 2011 Science score</a:t>
                </a:r>
                <a:endParaRPr lang="en-ZA"/>
              </a:p>
            </c:rich>
          </c:tx>
          <c:layout/>
          <c:overlay val="0"/>
        </c:title>
        <c:numFmt formatCode="0" sourceLinked="1"/>
        <c:majorTickMark val="out"/>
        <c:minorTickMark val="none"/>
        <c:tickLblPos val="nextTo"/>
        <c:crossAx val="-2090568040"/>
        <c:crosses val="autoZero"/>
        <c:crossBetween val="between"/>
        <c:majorUnit val="40.0"/>
      </c:valAx>
      <c:spPr>
        <a:solidFill>
          <a:schemeClr val="bg1">
            <a:lumMod val="95000"/>
          </a:schemeClr>
        </a:solidFill>
      </c:spPr>
    </c:plotArea>
    <c:plotVisOnly val="1"/>
    <c:dispBlanksAs val="gap"/>
    <c:showDLblsOverMax val="0"/>
  </c:chart>
  <c:spPr>
    <a:solidFill>
      <a:sysClr val="window" lastClr="FFFFFF"/>
    </a:solidFill>
  </c:sp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invertIfNegative val="0"/>
          <c:dPt>
            <c:idx val="0"/>
            <c:invertIfNegative val="0"/>
            <c:bubble3D val="0"/>
            <c:spPr>
              <a:solidFill>
                <a:srgbClr val="FF0000"/>
              </a:solidFill>
            </c:spPr>
          </c:dPt>
          <c:dPt>
            <c:idx val="1"/>
            <c:invertIfNegative val="0"/>
            <c:bubble3D val="0"/>
            <c:spPr>
              <a:solidFill>
                <a:srgbClr val="FF0000"/>
              </a:solidFill>
            </c:spPr>
          </c:dPt>
          <c:dPt>
            <c:idx val="2"/>
            <c:invertIfNegative val="0"/>
            <c:bubble3D val="0"/>
            <c:spPr>
              <a:solidFill>
                <a:srgbClr val="FF0000"/>
              </a:solidFill>
            </c:spPr>
          </c:dPt>
          <c:dPt>
            <c:idx val="3"/>
            <c:invertIfNegative val="0"/>
            <c:bubble3D val="0"/>
            <c:spPr>
              <a:solidFill>
                <a:srgbClr val="FF0000"/>
              </a:solidFill>
            </c:spPr>
          </c:dPt>
          <c:dPt>
            <c:idx val="4"/>
            <c:invertIfNegative val="0"/>
            <c:bubble3D val="0"/>
            <c:spPr>
              <a:solidFill>
                <a:srgbClr val="FF0000"/>
              </a:solidFill>
            </c:spPr>
          </c:dPt>
          <c:dPt>
            <c:idx val="5"/>
            <c:invertIfNegative val="0"/>
            <c:bubble3D val="0"/>
            <c:spPr>
              <a:solidFill>
                <a:schemeClr val="bg1">
                  <a:lumMod val="75000"/>
                </a:schemeClr>
              </a:solidFill>
            </c:spPr>
          </c:dPt>
          <c:dPt>
            <c:idx val="6"/>
            <c:invertIfNegative val="0"/>
            <c:bubble3D val="0"/>
            <c:spPr>
              <a:solidFill>
                <a:srgbClr val="59A216"/>
              </a:solidFill>
            </c:spPr>
          </c:dPt>
          <c:dPt>
            <c:idx val="7"/>
            <c:invertIfNegative val="0"/>
            <c:bubble3D val="0"/>
            <c:spPr>
              <a:solidFill>
                <a:srgbClr val="59A216"/>
              </a:solidFill>
            </c:spPr>
          </c:dPt>
          <c:dPt>
            <c:idx val="8"/>
            <c:invertIfNegative val="0"/>
            <c:bubble3D val="0"/>
            <c:spPr>
              <a:solidFill>
                <a:srgbClr val="59A216"/>
              </a:solidFill>
            </c:spPr>
          </c:dPt>
          <c:dPt>
            <c:idx val="9"/>
            <c:invertIfNegative val="0"/>
            <c:bubble3D val="0"/>
            <c:spPr>
              <a:solidFill>
                <a:srgbClr val="59A216"/>
              </a:solidFill>
            </c:spPr>
          </c:dPt>
          <c:dPt>
            <c:idx val="10"/>
            <c:invertIfNegative val="0"/>
            <c:bubble3D val="0"/>
            <c:spPr>
              <a:solidFill>
                <a:srgbClr val="59A216"/>
              </a:solidFill>
            </c:spPr>
          </c:dPt>
          <c:dPt>
            <c:idx val="11"/>
            <c:invertIfNegative val="0"/>
            <c:bubble3D val="0"/>
            <c:spPr>
              <a:solidFill>
                <a:schemeClr val="bg1">
                  <a:lumMod val="75000"/>
                </a:schemeClr>
              </a:solidFill>
            </c:spPr>
          </c:dPt>
          <c:dLbls>
            <c:txPr>
              <a:bodyPr/>
              <a:lstStyle/>
              <a:p>
                <a:pPr>
                  <a:defRPr sz="900"/>
                </a:pPr>
                <a:endParaRPr lang="en-US"/>
              </a:p>
            </c:txPr>
            <c:dLblPos val="ctr"/>
            <c:showLegendKey val="0"/>
            <c:showVal val="1"/>
            <c:showCatName val="0"/>
            <c:showSerName val="0"/>
            <c:showPercent val="0"/>
            <c:showBubbleSize val="0"/>
            <c:showLeaderLines val="0"/>
          </c:dLbls>
          <c:errBars>
            <c:errBarType val="both"/>
            <c:errValType val="cust"/>
            <c:noEndCap val="0"/>
            <c:plus>
              <c:numRef>
                <c:f>Sheet1!$F$2:$F$12</c:f>
                <c:numCache>
                  <c:formatCode>General</c:formatCode>
                  <c:ptCount val="11"/>
                  <c:pt idx="0">
                    <c:v>13.4</c:v>
                  </c:pt>
                  <c:pt idx="1">
                    <c:v>13.6</c:v>
                  </c:pt>
                  <c:pt idx="2">
                    <c:v>11.0</c:v>
                  </c:pt>
                  <c:pt idx="3">
                    <c:v>8.4</c:v>
                  </c:pt>
                  <c:pt idx="4">
                    <c:v>5.0</c:v>
                  </c:pt>
                  <c:pt idx="6">
                    <c:v>15.8</c:v>
                  </c:pt>
                  <c:pt idx="7">
                    <c:v>15.6</c:v>
                  </c:pt>
                  <c:pt idx="8">
                    <c:v>13.4</c:v>
                  </c:pt>
                  <c:pt idx="9">
                    <c:v>11.0</c:v>
                  </c:pt>
                  <c:pt idx="10">
                    <c:v>7.4</c:v>
                  </c:pt>
                </c:numCache>
              </c:numRef>
            </c:plus>
            <c:minus>
              <c:numRef>
                <c:f>Sheet1!$F$2:$F$12</c:f>
                <c:numCache>
                  <c:formatCode>General</c:formatCode>
                  <c:ptCount val="11"/>
                  <c:pt idx="0">
                    <c:v>13.4</c:v>
                  </c:pt>
                  <c:pt idx="1">
                    <c:v>13.6</c:v>
                  </c:pt>
                  <c:pt idx="2">
                    <c:v>11.0</c:v>
                  </c:pt>
                  <c:pt idx="3">
                    <c:v>8.4</c:v>
                  </c:pt>
                  <c:pt idx="4">
                    <c:v>5.0</c:v>
                  </c:pt>
                  <c:pt idx="6">
                    <c:v>15.8</c:v>
                  </c:pt>
                  <c:pt idx="7">
                    <c:v>15.6</c:v>
                  </c:pt>
                  <c:pt idx="8">
                    <c:v>13.4</c:v>
                  </c:pt>
                  <c:pt idx="9">
                    <c:v>11.0</c:v>
                  </c:pt>
                  <c:pt idx="10">
                    <c:v>7.4</c:v>
                  </c:pt>
                </c:numCache>
              </c:numRef>
            </c:minus>
          </c:errBars>
          <c:cat>
            <c:multiLvlStrRef>
              <c:f>Sheet1!$A$2:$C$13</c:f>
              <c:multiLvlStrCache>
                <c:ptCount val="12"/>
                <c:lvl>
                  <c:pt idx="0">
                    <c:v>1995</c:v>
                  </c:pt>
                  <c:pt idx="1">
                    <c:v>1999</c:v>
                  </c:pt>
                  <c:pt idx="2">
                    <c:v>2002</c:v>
                  </c:pt>
                  <c:pt idx="3">
                    <c:v>2002</c:v>
                  </c:pt>
                  <c:pt idx="4">
                    <c:v>2011</c:v>
                  </c:pt>
                  <c:pt idx="5">
                    <c:v>2011</c:v>
                  </c:pt>
                  <c:pt idx="6">
                    <c:v>1995</c:v>
                  </c:pt>
                  <c:pt idx="7">
                    <c:v>1999</c:v>
                  </c:pt>
                  <c:pt idx="8">
                    <c:v>2002</c:v>
                  </c:pt>
                  <c:pt idx="9">
                    <c:v>2002</c:v>
                  </c:pt>
                  <c:pt idx="10">
                    <c:v>2011</c:v>
                  </c:pt>
                  <c:pt idx="11">
                    <c:v>2011</c:v>
                  </c:pt>
                </c:lvl>
                <c:lvl>
                  <c:pt idx="0">
                    <c:v>Grade 8</c:v>
                  </c:pt>
                  <c:pt idx="3">
                    <c:v>Grade 9</c:v>
                  </c:pt>
                  <c:pt idx="5">
                    <c:v>TIMSS middle-income country Gr8 mean</c:v>
                  </c:pt>
                  <c:pt idx="6">
                    <c:v>Grade 8</c:v>
                  </c:pt>
                  <c:pt idx="9">
                    <c:v>Grade 9</c:v>
                  </c:pt>
                  <c:pt idx="11">
                    <c:v>TIMSS middle-income country Gr8 mean</c:v>
                  </c:pt>
                </c:lvl>
                <c:lvl>
                  <c:pt idx="0">
                    <c:v>TIMSS Mathematics</c:v>
                  </c:pt>
                  <c:pt idx="6">
                    <c:v>TIMSS Science</c:v>
                  </c:pt>
                </c:lvl>
              </c:multiLvlStrCache>
            </c:multiLvlStrRef>
          </c:cat>
          <c:val>
            <c:numRef>
              <c:f>Sheet1!$D$2:$D$13</c:f>
              <c:numCache>
                <c:formatCode>General</c:formatCode>
                <c:ptCount val="12"/>
                <c:pt idx="0">
                  <c:v>276.0</c:v>
                </c:pt>
                <c:pt idx="1">
                  <c:v>275.0</c:v>
                </c:pt>
                <c:pt idx="2">
                  <c:v>264.0</c:v>
                </c:pt>
                <c:pt idx="3">
                  <c:v>285.0</c:v>
                </c:pt>
                <c:pt idx="4">
                  <c:v>352.0</c:v>
                </c:pt>
                <c:pt idx="5">
                  <c:v>433.0</c:v>
                </c:pt>
                <c:pt idx="6">
                  <c:v>260.0</c:v>
                </c:pt>
                <c:pt idx="7">
                  <c:v>243.0</c:v>
                </c:pt>
                <c:pt idx="8">
                  <c:v>244.0</c:v>
                </c:pt>
                <c:pt idx="9">
                  <c:v>268.0</c:v>
                </c:pt>
                <c:pt idx="10">
                  <c:v>332.0</c:v>
                </c:pt>
                <c:pt idx="11">
                  <c:v>443.0</c:v>
                </c:pt>
              </c:numCache>
            </c:numRef>
          </c:val>
        </c:ser>
        <c:dLbls>
          <c:showLegendKey val="0"/>
          <c:showVal val="0"/>
          <c:showCatName val="0"/>
          <c:showSerName val="0"/>
          <c:showPercent val="0"/>
          <c:showBubbleSize val="0"/>
        </c:dLbls>
        <c:gapWidth val="150"/>
        <c:axId val="-2090694168"/>
        <c:axId val="-2090691192"/>
      </c:barChart>
      <c:catAx>
        <c:axId val="-2090694168"/>
        <c:scaling>
          <c:orientation val="minMax"/>
        </c:scaling>
        <c:delete val="0"/>
        <c:axPos val="b"/>
        <c:majorTickMark val="out"/>
        <c:minorTickMark val="none"/>
        <c:tickLblPos val="nextTo"/>
        <c:txPr>
          <a:bodyPr/>
          <a:lstStyle/>
          <a:p>
            <a:pPr>
              <a:defRPr sz="900" b="0"/>
            </a:pPr>
            <a:endParaRPr lang="en-US"/>
          </a:p>
        </c:txPr>
        <c:crossAx val="-2090691192"/>
        <c:crosses val="autoZero"/>
        <c:auto val="1"/>
        <c:lblAlgn val="ctr"/>
        <c:lblOffset val="100"/>
        <c:noMultiLvlLbl val="0"/>
      </c:catAx>
      <c:valAx>
        <c:axId val="-2090691192"/>
        <c:scaling>
          <c:orientation val="minMax"/>
        </c:scaling>
        <c:delete val="0"/>
        <c:axPos val="l"/>
        <c:majorGridlines>
          <c:spPr>
            <a:ln>
              <a:solidFill>
                <a:schemeClr val="bg1">
                  <a:lumMod val="75000"/>
                </a:schemeClr>
              </a:solidFill>
              <a:prstDash val="dash"/>
            </a:ln>
          </c:spPr>
        </c:majorGridlines>
        <c:title>
          <c:tx>
            <c:rich>
              <a:bodyPr rot="-5400000" vert="horz"/>
              <a:lstStyle/>
              <a:p>
                <a:pPr>
                  <a:defRPr/>
                </a:pPr>
                <a:r>
                  <a:rPr lang="en-ZA"/>
                  <a:t>TIMSS score</a:t>
                </a:r>
              </a:p>
            </c:rich>
          </c:tx>
          <c:layout/>
          <c:overlay val="0"/>
        </c:title>
        <c:numFmt formatCode="General" sourceLinked="1"/>
        <c:majorTickMark val="out"/>
        <c:minorTickMark val="none"/>
        <c:tickLblPos val="nextTo"/>
        <c:txPr>
          <a:bodyPr/>
          <a:lstStyle/>
          <a:p>
            <a:pPr>
              <a:defRPr sz="900"/>
            </a:pPr>
            <a:endParaRPr lang="en-US"/>
          </a:p>
        </c:txPr>
        <c:crossAx val="-2090694168"/>
        <c:crosses val="autoZero"/>
        <c:crossBetween val="between"/>
        <c:majorUnit val="40.0"/>
      </c:valAx>
      <c:spPr>
        <a:solidFill>
          <a:schemeClr val="bg1">
            <a:lumMod val="95000"/>
          </a:schemeClr>
        </a:solidFill>
      </c:spPr>
    </c:plotArea>
    <c:plotVisOnly val="1"/>
    <c:dispBlanksAs val="gap"/>
    <c:showDLblsOverMax val="0"/>
  </c:chart>
  <c:spPr>
    <a:ln>
      <a:noFill/>
    </a:ln>
  </c:sp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Sheet1!$P$1</c:f>
              <c:strCache>
                <c:ptCount val="1"/>
                <c:pt idx="0">
                  <c:v>Grade 10 (2 years earlier)</c:v>
                </c:pt>
              </c:strCache>
            </c:strRef>
          </c:tx>
          <c:spPr>
            <a:solidFill>
              <a:srgbClr val="7E0000"/>
            </a:solidFill>
          </c:spPr>
          <c:invertIfNegative val="0"/>
          <c:cat>
            <c:strRef>
              <c:f>Sheet1!$O$2:$O$5</c:f>
              <c:strCache>
                <c:ptCount val="4"/>
                <c:pt idx="0">
                  <c:v>Matric 2008 (Gr 10 2006)</c:v>
                </c:pt>
                <c:pt idx="1">
                  <c:v>Matric 2009 (Gr 10 2007)</c:v>
                </c:pt>
                <c:pt idx="2">
                  <c:v>Matric 2010 (Gr 10 2008)</c:v>
                </c:pt>
                <c:pt idx="3">
                  <c:v>Matric 2011 (Gr 10 2009)</c:v>
                </c:pt>
              </c:strCache>
            </c:strRef>
          </c:cat>
          <c:val>
            <c:numRef>
              <c:f>Sheet1!$P$2:$P$5</c:f>
              <c:numCache>
                <c:formatCode>General</c:formatCode>
                <c:ptCount val="4"/>
                <c:pt idx="0">
                  <c:v>1.093297E6</c:v>
                </c:pt>
                <c:pt idx="1">
                  <c:v>1.115961E6</c:v>
                </c:pt>
                <c:pt idx="2">
                  <c:v>1.076527E6</c:v>
                </c:pt>
                <c:pt idx="3">
                  <c:v>1.01636E6</c:v>
                </c:pt>
              </c:numCache>
            </c:numRef>
          </c:val>
        </c:ser>
        <c:ser>
          <c:idx val="1"/>
          <c:order val="1"/>
          <c:tx>
            <c:strRef>
              <c:f>Sheet1!$Q$1</c:f>
              <c:strCache>
                <c:ptCount val="1"/>
                <c:pt idx="0">
                  <c:v>Grade 12</c:v>
                </c:pt>
              </c:strCache>
            </c:strRef>
          </c:tx>
          <c:spPr>
            <a:solidFill>
              <a:schemeClr val="accent2">
                <a:lumMod val="40000"/>
                <a:lumOff val="60000"/>
              </a:schemeClr>
            </a:solidFill>
          </c:spPr>
          <c:invertIfNegative val="0"/>
          <c:cat>
            <c:strRef>
              <c:f>Sheet1!$O$2:$O$5</c:f>
              <c:strCache>
                <c:ptCount val="4"/>
                <c:pt idx="0">
                  <c:v>Matric 2008 (Gr 10 2006)</c:v>
                </c:pt>
                <c:pt idx="1">
                  <c:v>Matric 2009 (Gr 10 2007)</c:v>
                </c:pt>
                <c:pt idx="2">
                  <c:v>Matric 2010 (Gr 10 2008)</c:v>
                </c:pt>
                <c:pt idx="3">
                  <c:v>Matric 2011 (Gr 10 2009)</c:v>
                </c:pt>
              </c:strCache>
            </c:strRef>
          </c:cat>
          <c:val>
            <c:numRef>
              <c:f>Sheet1!$Q$2:$Q$5</c:f>
              <c:numCache>
                <c:formatCode>General</c:formatCode>
                <c:ptCount val="4"/>
                <c:pt idx="0">
                  <c:v>540562.0</c:v>
                </c:pt>
                <c:pt idx="1">
                  <c:v>560129.0</c:v>
                </c:pt>
                <c:pt idx="2">
                  <c:v>546653.0</c:v>
                </c:pt>
                <c:pt idx="3">
                  <c:v>504368.0</c:v>
                </c:pt>
              </c:numCache>
            </c:numRef>
          </c:val>
        </c:ser>
        <c:ser>
          <c:idx val="2"/>
          <c:order val="2"/>
          <c:tx>
            <c:strRef>
              <c:f>Sheet1!$T$1</c:f>
              <c:strCache>
                <c:ptCount val="1"/>
                <c:pt idx="0">
                  <c:v>Those who pass matric</c:v>
                </c:pt>
              </c:strCache>
            </c:strRef>
          </c:tx>
          <c:spPr>
            <a:solidFill>
              <a:srgbClr val="5F8E00"/>
            </a:solidFill>
          </c:spPr>
          <c:invertIfNegative val="0"/>
          <c:cat>
            <c:strRef>
              <c:f>Sheet1!$O$2:$O$5</c:f>
              <c:strCache>
                <c:ptCount val="4"/>
                <c:pt idx="0">
                  <c:v>Matric 2008 (Gr 10 2006)</c:v>
                </c:pt>
                <c:pt idx="1">
                  <c:v>Matric 2009 (Gr 10 2007)</c:v>
                </c:pt>
                <c:pt idx="2">
                  <c:v>Matric 2010 (Gr 10 2008)</c:v>
                </c:pt>
                <c:pt idx="3">
                  <c:v>Matric 2011 (Gr 10 2009)</c:v>
                </c:pt>
              </c:strCache>
            </c:strRef>
          </c:cat>
          <c:val>
            <c:numRef>
              <c:f>Sheet1!$T$2:$T$5</c:f>
              <c:numCache>
                <c:formatCode>General</c:formatCode>
                <c:ptCount val="4"/>
                <c:pt idx="0">
                  <c:v>341108.664</c:v>
                </c:pt>
                <c:pt idx="1">
                  <c:v>342600.027</c:v>
                </c:pt>
                <c:pt idx="2">
                  <c:v>373554.8689999995</c:v>
                </c:pt>
                <c:pt idx="3">
                  <c:v>356742.36</c:v>
                </c:pt>
              </c:numCache>
            </c:numRef>
          </c:val>
        </c:ser>
        <c:ser>
          <c:idx val="3"/>
          <c:order val="3"/>
          <c:tx>
            <c:strRef>
              <c:f>Sheet1!$V$1</c:f>
              <c:strCache>
                <c:ptCount val="1"/>
                <c:pt idx="0">
                  <c:v>Pass matric with maths</c:v>
                </c:pt>
              </c:strCache>
            </c:strRef>
          </c:tx>
          <c:spPr>
            <a:solidFill>
              <a:srgbClr val="A4D76B"/>
            </a:solidFill>
          </c:spPr>
          <c:invertIfNegative val="0"/>
          <c:cat>
            <c:strRef>
              <c:f>Sheet1!$O$2:$O$5</c:f>
              <c:strCache>
                <c:ptCount val="4"/>
                <c:pt idx="0">
                  <c:v>Matric 2008 (Gr 10 2006)</c:v>
                </c:pt>
                <c:pt idx="1">
                  <c:v>Matric 2009 (Gr 10 2007)</c:v>
                </c:pt>
                <c:pt idx="2">
                  <c:v>Matric 2010 (Gr 10 2008)</c:v>
                </c:pt>
                <c:pt idx="3">
                  <c:v>Matric 2011 (Gr 10 2009)</c:v>
                </c:pt>
              </c:strCache>
            </c:strRef>
          </c:cat>
          <c:val>
            <c:numRef>
              <c:f>Sheet1!$V$2:$V$5</c:f>
              <c:numCache>
                <c:formatCode>General</c:formatCode>
                <c:ptCount val="4"/>
                <c:pt idx="0">
                  <c:v>141035.313</c:v>
                </c:pt>
                <c:pt idx="1">
                  <c:v>138379.164</c:v>
                </c:pt>
                <c:pt idx="2">
                  <c:v>129183.24</c:v>
                </c:pt>
                <c:pt idx="3">
                  <c:v>108750.52</c:v>
                </c:pt>
              </c:numCache>
            </c:numRef>
          </c:val>
        </c:ser>
        <c:dLbls>
          <c:showLegendKey val="0"/>
          <c:showVal val="0"/>
          <c:showCatName val="0"/>
          <c:showSerName val="0"/>
          <c:showPercent val="0"/>
          <c:showBubbleSize val="0"/>
        </c:dLbls>
        <c:gapWidth val="150"/>
        <c:axId val="-2109668120"/>
        <c:axId val="-2108835368"/>
      </c:barChart>
      <c:lineChart>
        <c:grouping val="standard"/>
        <c:varyColors val="0"/>
        <c:ser>
          <c:idx val="4"/>
          <c:order val="4"/>
          <c:tx>
            <c:strRef>
              <c:f>Sheet1!$W$1</c:f>
              <c:strCache>
                <c:ptCount val="1"/>
                <c:pt idx="0">
                  <c:v>Proportion of matrics taking mathematics</c:v>
                </c:pt>
              </c:strCache>
            </c:strRef>
          </c:tx>
          <c:spPr>
            <a:ln w="38100">
              <a:solidFill>
                <a:sysClr val="windowText" lastClr="000000"/>
              </a:solidFill>
              <a:prstDash val="sysDash"/>
            </a:ln>
          </c:spPr>
          <c:marker>
            <c:symbol val="none"/>
          </c:marker>
          <c:cat>
            <c:strRef>
              <c:f>Sheet1!$O$2:$O$5</c:f>
              <c:strCache>
                <c:ptCount val="4"/>
                <c:pt idx="0">
                  <c:v>Matric 2008 (Gr 10 2006)</c:v>
                </c:pt>
                <c:pt idx="1">
                  <c:v>Matric 2009 (Gr 10 2007)</c:v>
                </c:pt>
                <c:pt idx="2">
                  <c:v>Matric 2010 (Gr 10 2008)</c:v>
                </c:pt>
                <c:pt idx="3">
                  <c:v>Matric 2011 (Gr 10 2009)</c:v>
                </c:pt>
              </c:strCache>
            </c:strRef>
          </c:cat>
          <c:val>
            <c:numRef>
              <c:f>Sheet1!$W$2:$W$5</c:f>
              <c:numCache>
                <c:formatCode>0%</c:formatCode>
                <c:ptCount val="4"/>
                <c:pt idx="0">
                  <c:v>0.561</c:v>
                </c:pt>
                <c:pt idx="1">
                  <c:v>0.526</c:v>
                </c:pt>
                <c:pt idx="2">
                  <c:v>0.488</c:v>
                </c:pt>
                <c:pt idx="3">
                  <c:v>0.453</c:v>
                </c:pt>
              </c:numCache>
            </c:numRef>
          </c:val>
          <c:smooth val="0"/>
        </c:ser>
        <c:dLbls>
          <c:showLegendKey val="0"/>
          <c:showVal val="0"/>
          <c:showCatName val="0"/>
          <c:showSerName val="0"/>
          <c:showPercent val="0"/>
          <c:showBubbleSize val="0"/>
        </c:dLbls>
        <c:marker val="1"/>
        <c:smooth val="0"/>
        <c:axId val="-2108927352"/>
        <c:axId val="-2109599048"/>
      </c:lineChart>
      <c:catAx>
        <c:axId val="-2109668120"/>
        <c:scaling>
          <c:orientation val="minMax"/>
        </c:scaling>
        <c:delete val="0"/>
        <c:axPos val="b"/>
        <c:majorTickMark val="out"/>
        <c:minorTickMark val="none"/>
        <c:tickLblPos val="nextTo"/>
        <c:txPr>
          <a:bodyPr/>
          <a:lstStyle/>
          <a:p>
            <a:pPr>
              <a:defRPr sz="900"/>
            </a:pPr>
            <a:endParaRPr lang="en-US"/>
          </a:p>
        </c:txPr>
        <c:crossAx val="-2108835368"/>
        <c:crosses val="autoZero"/>
        <c:auto val="1"/>
        <c:lblAlgn val="ctr"/>
        <c:lblOffset val="100"/>
        <c:noMultiLvlLbl val="0"/>
      </c:catAx>
      <c:valAx>
        <c:axId val="-2108835368"/>
        <c:scaling>
          <c:orientation val="minMax"/>
        </c:scaling>
        <c:delete val="0"/>
        <c:axPos val="l"/>
        <c:majorGridlines/>
        <c:minorGridlines>
          <c:spPr>
            <a:ln>
              <a:solidFill>
                <a:schemeClr val="bg1">
                  <a:lumMod val="85000"/>
                </a:schemeClr>
              </a:solidFill>
            </a:ln>
          </c:spPr>
        </c:minorGridlines>
        <c:title>
          <c:tx>
            <c:rich>
              <a:bodyPr rot="-5400000" vert="horz"/>
              <a:lstStyle/>
              <a:p>
                <a:pPr>
                  <a:defRPr/>
                </a:pPr>
                <a:r>
                  <a:rPr lang="en-ZA"/>
                  <a:t>Number</a:t>
                </a:r>
                <a:r>
                  <a:rPr lang="en-ZA" baseline="0"/>
                  <a:t> of students</a:t>
                </a:r>
                <a:endParaRPr lang="en-ZA"/>
              </a:p>
            </c:rich>
          </c:tx>
          <c:layout/>
          <c:overlay val="0"/>
        </c:title>
        <c:numFmt formatCode="General" sourceLinked="1"/>
        <c:majorTickMark val="out"/>
        <c:minorTickMark val="none"/>
        <c:tickLblPos val="nextTo"/>
        <c:crossAx val="-2109668120"/>
        <c:crosses val="autoZero"/>
        <c:crossBetween val="between"/>
      </c:valAx>
      <c:valAx>
        <c:axId val="-2109599048"/>
        <c:scaling>
          <c:orientation val="minMax"/>
          <c:min val="0.0"/>
        </c:scaling>
        <c:delete val="0"/>
        <c:axPos val="r"/>
        <c:title>
          <c:tx>
            <c:rich>
              <a:bodyPr rot="-5400000" vert="horz"/>
              <a:lstStyle/>
              <a:p>
                <a:pPr>
                  <a:defRPr/>
                </a:pPr>
                <a:r>
                  <a:rPr lang="en-ZA"/>
                  <a:t>Proportion</a:t>
                </a:r>
                <a:r>
                  <a:rPr lang="en-ZA" baseline="0"/>
                  <a:t> of matrics (%)</a:t>
                </a:r>
                <a:endParaRPr lang="en-ZA"/>
              </a:p>
            </c:rich>
          </c:tx>
          <c:layout/>
          <c:overlay val="0"/>
        </c:title>
        <c:numFmt formatCode="0%" sourceLinked="1"/>
        <c:majorTickMark val="out"/>
        <c:minorTickMark val="none"/>
        <c:tickLblPos val="nextTo"/>
        <c:crossAx val="-2108927352"/>
        <c:crosses val="max"/>
        <c:crossBetween val="between"/>
      </c:valAx>
      <c:catAx>
        <c:axId val="-2108927352"/>
        <c:scaling>
          <c:orientation val="minMax"/>
        </c:scaling>
        <c:delete val="1"/>
        <c:axPos val="b"/>
        <c:majorTickMark val="out"/>
        <c:minorTickMark val="none"/>
        <c:tickLblPos val="none"/>
        <c:crossAx val="-2109599048"/>
        <c:crosses val="autoZero"/>
        <c:auto val="1"/>
        <c:lblAlgn val="ctr"/>
        <c:lblOffset val="100"/>
        <c:noMultiLvlLbl val="0"/>
      </c:catAx>
      <c:spPr>
        <a:solidFill>
          <a:schemeClr val="bg1">
            <a:lumMod val="95000"/>
          </a:schemeClr>
        </a:solidFill>
      </c:spPr>
    </c:plotArea>
    <c:legend>
      <c:legendPos val="t"/>
      <c:layout/>
      <c:overlay val="0"/>
      <c:txPr>
        <a:bodyPr/>
        <a:lstStyle/>
        <a:p>
          <a:pPr>
            <a:defRPr sz="700"/>
          </a:pPr>
          <a:endParaRPr lang="en-US"/>
        </a:p>
      </c:txPr>
    </c:legend>
    <c:plotVisOnly val="1"/>
    <c:dispBlanksAs val="gap"/>
    <c:showDLblsOverMax val="0"/>
  </c:chart>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lineChart>
        <c:grouping val="standard"/>
        <c:varyColors val="0"/>
        <c:ser>
          <c:idx val="3"/>
          <c:order val="0"/>
          <c:tx>
            <c:v>grade 10</c:v>
          </c:tx>
          <c:spPr>
            <a:ln>
              <a:solidFill>
                <a:sysClr val="windowText" lastClr="000000"/>
              </a:solidFill>
            </a:ln>
          </c:spPr>
          <c:marker>
            <c:symbol val="none"/>
          </c:marker>
          <c:cat>
            <c:strRef>
              <c:f>'C:\Users\taylor.s\Documents\DBE general tasks\[Matric results note 1 Jan 2013.xlsx]scraps2'!$C$16:$S$16</c:f>
              <c:strCache>
                <c:ptCount val="17"/>
                <c:pt idx="0">
                  <c:v>1994</c:v>
                </c:pt>
                <c:pt idx="1">
                  <c:v>1995</c:v>
                </c:pt>
                <c:pt idx="2">
                  <c:v>1996</c:v>
                </c:pt>
                <c:pt idx="3">
                  <c:v>1997</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strCache>
            </c:strRef>
          </c:cat>
          <c:val>
            <c:numRef>
              <c:f>'C:\Users\taylor.s\Documents\DBE general tasks\[Matric results note 1 Jan 2013.xlsx]scraps2'!$C$26:$S$26</c:f>
              <c:numCache>
                <c:formatCode>General</c:formatCode>
                <c:ptCount val="17"/>
                <c:pt idx="0">
                  <c:v>660723.0</c:v>
                </c:pt>
                <c:pt idx="1">
                  <c:v>717676.0</c:v>
                </c:pt>
                <c:pt idx="2">
                  <c:v>776184.0</c:v>
                </c:pt>
                <c:pt idx="3">
                  <c:v>806812.0</c:v>
                </c:pt>
                <c:pt idx="4">
                  <c:v>840803.0</c:v>
                </c:pt>
                <c:pt idx="5">
                  <c:v>836962.0</c:v>
                </c:pt>
                <c:pt idx="6">
                  <c:v>846688.0</c:v>
                </c:pt>
                <c:pt idx="7">
                  <c:v>876175.0</c:v>
                </c:pt>
                <c:pt idx="8">
                  <c:v>1.096214E6</c:v>
                </c:pt>
                <c:pt idx="9">
                  <c:v>1.057935E6</c:v>
                </c:pt>
                <c:pt idx="10">
                  <c:v>1.069494E6</c:v>
                </c:pt>
                <c:pt idx="11">
                  <c:v>1.093297E6</c:v>
                </c:pt>
                <c:pt idx="12">
                  <c:v>1.115961E6</c:v>
                </c:pt>
                <c:pt idx="13">
                  <c:v>1.076527E6</c:v>
                </c:pt>
                <c:pt idx="14">
                  <c:v>1.01636E6</c:v>
                </c:pt>
                <c:pt idx="15">
                  <c:v>1.039762E6</c:v>
                </c:pt>
                <c:pt idx="16">
                  <c:v>1.094189E6</c:v>
                </c:pt>
              </c:numCache>
            </c:numRef>
          </c:val>
          <c:smooth val="0"/>
        </c:ser>
        <c:ser>
          <c:idx val="4"/>
          <c:order val="1"/>
          <c:tx>
            <c:v>Grade 12</c:v>
          </c:tx>
          <c:spPr>
            <a:ln>
              <a:solidFill>
                <a:sysClr val="windowText" lastClr="000000"/>
              </a:solidFill>
              <a:prstDash val="sysDash"/>
            </a:ln>
          </c:spPr>
          <c:marker>
            <c:symbol val="none"/>
          </c:marker>
          <c:cat>
            <c:strRef>
              <c:f>'C:\Users\taylor.s\Documents\DBE general tasks\[Matric results note 1 Jan 2013.xlsx]scraps2'!$C$16:$S$16</c:f>
              <c:strCache>
                <c:ptCount val="17"/>
                <c:pt idx="0">
                  <c:v>1994</c:v>
                </c:pt>
                <c:pt idx="1">
                  <c:v>1995</c:v>
                </c:pt>
                <c:pt idx="2">
                  <c:v>1996</c:v>
                </c:pt>
                <c:pt idx="3">
                  <c:v>1997</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strCache>
            </c:strRef>
          </c:cat>
          <c:val>
            <c:numRef>
              <c:f>'C:\Users\taylor.s\Documents\DBE general tasks\[Matric results note 1 Jan 2013.xlsx]scraps2'!$C$28:$S$28</c:f>
              <c:numCache>
                <c:formatCode>General</c:formatCode>
                <c:ptCount val="17"/>
                <c:pt idx="0">
                  <c:v>527372.0</c:v>
                </c:pt>
                <c:pt idx="1">
                  <c:v>542291.0</c:v>
                </c:pt>
                <c:pt idx="2">
                  <c:v>547842.0</c:v>
                </c:pt>
                <c:pt idx="3">
                  <c:v>556045.0</c:v>
                </c:pt>
                <c:pt idx="4">
                  <c:v>571848.0</c:v>
                </c:pt>
                <c:pt idx="5">
                  <c:v>549203.0</c:v>
                </c:pt>
                <c:pt idx="6">
                  <c:v>488379.0</c:v>
                </c:pt>
                <c:pt idx="7">
                  <c:v>486786.0</c:v>
                </c:pt>
                <c:pt idx="8">
                  <c:v>475069.0</c:v>
                </c:pt>
                <c:pt idx="9">
                  <c:v>505392.0</c:v>
                </c:pt>
                <c:pt idx="10">
                  <c:v>538909.0</c:v>
                </c:pt>
                <c:pt idx="11">
                  <c:v>568664.0</c:v>
                </c:pt>
                <c:pt idx="12">
                  <c:v>625809.0</c:v>
                </c:pt>
                <c:pt idx="13">
                  <c:v>595216.0</c:v>
                </c:pt>
                <c:pt idx="14">
                  <c:v>599626.0</c:v>
                </c:pt>
                <c:pt idx="15">
                  <c:v>579384.0</c:v>
                </c:pt>
                <c:pt idx="16">
                  <c:v>534498.0</c:v>
                </c:pt>
              </c:numCache>
            </c:numRef>
          </c:val>
          <c:smooth val="0"/>
        </c:ser>
        <c:dLbls>
          <c:showLegendKey val="0"/>
          <c:showVal val="0"/>
          <c:showCatName val="0"/>
          <c:showSerName val="0"/>
          <c:showPercent val="0"/>
          <c:showBubbleSize val="0"/>
        </c:dLbls>
        <c:marker val="1"/>
        <c:smooth val="0"/>
        <c:axId val="-2109724408"/>
        <c:axId val="-2090811944"/>
      </c:lineChart>
      <c:catAx>
        <c:axId val="-2109724408"/>
        <c:scaling>
          <c:orientation val="minMax"/>
        </c:scaling>
        <c:delete val="0"/>
        <c:axPos val="b"/>
        <c:majorTickMark val="out"/>
        <c:minorTickMark val="none"/>
        <c:tickLblPos val="nextTo"/>
        <c:crossAx val="-2090811944"/>
        <c:crosses val="autoZero"/>
        <c:auto val="1"/>
        <c:lblAlgn val="ctr"/>
        <c:lblOffset val="100"/>
        <c:noMultiLvlLbl val="0"/>
      </c:catAx>
      <c:valAx>
        <c:axId val="-2090811944"/>
        <c:scaling>
          <c:orientation val="minMax"/>
        </c:scaling>
        <c:delete val="0"/>
        <c:axPos val="l"/>
        <c:majorGridlines>
          <c:spPr>
            <a:ln>
              <a:solidFill>
                <a:schemeClr val="bg1">
                  <a:lumMod val="75000"/>
                </a:schemeClr>
              </a:solidFill>
            </a:ln>
          </c:spPr>
        </c:majorGridlines>
        <c:numFmt formatCode="General" sourceLinked="1"/>
        <c:majorTickMark val="out"/>
        <c:minorTickMark val="none"/>
        <c:tickLblPos val="nextTo"/>
        <c:crossAx val="-2109724408"/>
        <c:crosses val="autoZero"/>
        <c:crossBetween val="midCat"/>
      </c:valAx>
      <c:spPr>
        <a:solidFill>
          <a:schemeClr val="bg1">
            <a:lumMod val="95000"/>
          </a:schemeClr>
        </a:solidFill>
      </c:spPr>
    </c:plotArea>
    <c:legend>
      <c:legendPos val="b"/>
      <c:layout/>
      <c:overlay val="0"/>
    </c:legend>
    <c:plotVisOnly val="1"/>
    <c:dispBlanksAs val="gap"/>
    <c:showDLblsOverMax val="0"/>
  </c:chart>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SACMEQ III Reading scores: Mean </a:t>
            </a:r>
            <a:r>
              <a:rPr lang="en-US" smtClean="0"/>
              <a:t>– Median </a:t>
            </a:r>
          </a:p>
          <a:p>
            <a:pPr>
              <a:defRPr/>
            </a:pPr>
            <a:r>
              <a:rPr lang="en-US" sz="1400" b="0" i="1" smtClean="0"/>
              <a:t>SACMEQ Standard deviation approx 100</a:t>
            </a:r>
            <a:endParaRPr lang="en-US" sz="1400" b="0" i="1"/>
          </a:p>
        </c:rich>
      </c:tx>
      <c:layout/>
      <c:overlay val="0"/>
      <c:spPr>
        <a:solidFill>
          <a:schemeClr val="bg1">
            <a:lumMod val="85000"/>
          </a:schemeClr>
        </a:solidFill>
      </c:spPr>
    </c:title>
    <c:autoTitleDeleted val="0"/>
    <c:plotArea>
      <c:layout/>
      <c:barChart>
        <c:barDir val="col"/>
        <c:grouping val="clustered"/>
        <c:varyColors val="0"/>
        <c:ser>
          <c:idx val="0"/>
          <c:order val="0"/>
          <c:tx>
            <c:strRef>
              <c:f>Sheet1!$A$14</c:f>
              <c:strCache>
                <c:ptCount val="1"/>
                <c:pt idx="0">
                  <c:v>Mean - Median</c:v>
                </c:pt>
              </c:strCache>
            </c:strRef>
          </c:tx>
          <c:spPr>
            <a:solidFill>
              <a:srgbClr val="C00000"/>
            </a:solidFill>
          </c:spPr>
          <c:invertIfNegative val="0"/>
          <c:dPt>
            <c:idx val="6"/>
            <c:invertIfNegative val="0"/>
            <c:bubble3D val="0"/>
            <c:spPr>
              <a:solidFill>
                <a:srgbClr val="0070C0"/>
              </a:solidFill>
            </c:spPr>
          </c:dPt>
          <c:dLbls>
            <c:dLbl>
              <c:idx val="6"/>
              <c:spPr/>
              <c:txPr>
                <a:bodyPr/>
                <a:lstStyle/>
                <a:p>
                  <a:pPr>
                    <a:defRPr sz="1600" b="1"/>
                  </a:pPr>
                  <a:endParaRPr lang="en-US"/>
                </a:p>
              </c:txPr>
              <c:dLblPos val="outEnd"/>
              <c:showLegendKey val="0"/>
              <c:showVal val="1"/>
              <c:showCatName val="0"/>
              <c:showSerName val="0"/>
              <c:showPercent val="0"/>
              <c:showBubbleSize val="0"/>
            </c:dLbl>
            <c:dLblPos val="outEnd"/>
            <c:showLegendKey val="0"/>
            <c:showVal val="1"/>
            <c:showCatName val="0"/>
            <c:showSerName val="0"/>
            <c:showPercent val="0"/>
            <c:showBubbleSize val="0"/>
            <c:showLeaderLines val="0"/>
          </c:dLbls>
          <c:cat>
            <c:strRef>
              <c:f>Sheet1!$B$11:$N$11</c:f>
              <c:strCache>
                <c:ptCount val="13"/>
                <c:pt idx="0">
                  <c:v>BOT</c:v>
                </c:pt>
                <c:pt idx="1">
                  <c:v>KEN</c:v>
                </c:pt>
                <c:pt idx="2">
                  <c:v>LES</c:v>
                </c:pt>
                <c:pt idx="3">
                  <c:v>MAL</c:v>
                </c:pt>
                <c:pt idx="4">
                  <c:v>MOZ</c:v>
                </c:pt>
                <c:pt idx="5">
                  <c:v>NAM</c:v>
                </c:pt>
                <c:pt idx="6">
                  <c:v>SOU</c:v>
                </c:pt>
                <c:pt idx="7">
                  <c:v>SWA</c:v>
                </c:pt>
                <c:pt idx="8">
                  <c:v>TAN</c:v>
                </c:pt>
                <c:pt idx="9">
                  <c:v>UGA</c:v>
                </c:pt>
                <c:pt idx="10">
                  <c:v>ZAM</c:v>
                </c:pt>
                <c:pt idx="11">
                  <c:v>ZAN</c:v>
                </c:pt>
                <c:pt idx="12">
                  <c:v>ZIM</c:v>
                </c:pt>
              </c:strCache>
            </c:strRef>
          </c:cat>
          <c:val>
            <c:numRef>
              <c:f>Sheet1!$B$14:$N$14</c:f>
              <c:numCache>
                <c:formatCode>0</c:formatCode>
                <c:ptCount val="13"/>
                <c:pt idx="0">
                  <c:v>9.778799999999934</c:v>
                </c:pt>
                <c:pt idx="1">
                  <c:v>9.567500000000002</c:v>
                </c:pt>
                <c:pt idx="2">
                  <c:v>12.34520000000003</c:v>
                </c:pt>
                <c:pt idx="3">
                  <c:v>5.345599999999989</c:v>
                </c:pt>
                <c:pt idx="4">
                  <c:v>1.921199999999998</c:v>
                </c:pt>
                <c:pt idx="5">
                  <c:v>15.0757</c:v>
                </c:pt>
                <c:pt idx="6">
                  <c:v>30.55569999999998</c:v>
                </c:pt>
                <c:pt idx="7">
                  <c:v>7.163999999999985</c:v>
                </c:pt>
                <c:pt idx="8">
                  <c:v>-5.571800000000053</c:v>
                </c:pt>
                <c:pt idx="9">
                  <c:v>14.28479999999997</c:v>
                </c:pt>
                <c:pt idx="10">
                  <c:v>15.7967</c:v>
                </c:pt>
                <c:pt idx="11">
                  <c:v>0.34190000000001</c:v>
                </c:pt>
                <c:pt idx="12">
                  <c:v>17.24529999999993</c:v>
                </c:pt>
              </c:numCache>
            </c:numRef>
          </c:val>
        </c:ser>
        <c:dLbls>
          <c:showLegendKey val="0"/>
          <c:showVal val="0"/>
          <c:showCatName val="0"/>
          <c:showSerName val="0"/>
          <c:showPercent val="0"/>
          <c:showBubbleSize val="0"/>
        </c:dLbls>
        <c:gapWidth val="150"/>
        <c:axId val="-2136795256"/>
        <c:axId val="-2136129240"/>
      </c:barChart>
      <c:catAx>
        <c:axId val="-2136795256"/>
        <c:scaling>
          <c:orientation val="minMax"/>
        </c:scaling>
        <c:delete val="0"/>
        <c:axPos val="b"/>
        <c:majorTickMark val="out"/>
        <c:minorTickMark val="none"/>
        <c:tickLblPos val="nextTo"/>
        <c:txPr>
          <a:bodyPr/>
          <a:lstStyle/>
          <a:p>
            <a:pPr>
              <a:defRPr sz="1400" b="1"/>
            </a:pPr>
            <a:endParaRPr lang="en-US"/>
          </a:p>
        </c:txPr>
        <c:crossAx val="-2136129240"/>
        <c:crosses val="autoZero"/>
        <c:auto val="1"/>
        <c:lblAlgn val="ctr"/>
        <c:lblOffset val="100"/>
        <c:noMultiLvlLbl val="0"/>
      </c:catAx>
      <c:valAx>
        <c:axId val="-2136129240"/>
        <c:scaling>
          <c:orientation val="minMax"/>
        </c:scaling>
        <c:delete val="0"/>
        <c:axPos val="l"/>
        <c:majorGridlines/>
        <c:numFmt formatCode="0" sourceLinked="1"/>
        <c:majorTickMark val="out"/>
        <c:minorTickMark val="none"/>
        <c:tickLblPos val="nextTo"/>
        <c:crossAx val="-2136795256"/>
        <c:crosses val="autoZero"/>
        <c:crossBetween val="between"/>
      </c:valAx>
      <c:spPr>
        <a:solidFill>
          <a:schemeClr val="bg1">
            <a:lumMod val="85000"/>
          </a:schemeClr>
        </a:solidFill>
      </c:spPr>
    </c:plotArea>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lineChart>
        <c:grouping val="standard"/>
        <c:varyColors val="0"/>
        <c:ser>
          <c:idx val="0"/>
          <c:order val="0"/>
          <c:tx>
            <c:strRef>
              <c:f>Employment!$I$1</c:f>
              <c:strCache>
                <c:ptCount val="1"/>
                <c:pt idx="0">
                  <c:v>Working-Age Population</c:v>
                </c:pt>
              </c:strCache>
            </c:strRef>
          </c:tx>
          <c:spPr>
            <a:ln>
              <a:solidFill>
                <a:schemeClr val="bg1">
                  <a:lumMod val="50000"/>
                </a:schemeClr>
              </a:solidFill>
              <a:prstDash val="sysDot"/>
            </a:ln>
          </c:spPr>
          <c:marker>
            <c:symbol val="none"/>
          </c:marker>
          <c:cat>
            <c:numRef>
              <c:f>Employment!$H$2:$H$18</c:f>
              <c:numCache>
                <c:formatCode>0</c:formatCode>
                <c:ptCount val="17"/>
                <c:pt idx="0">
                  <c:v>1995.0</c:v>
                </c:pt>
                <c:pt idx="1">
                  <c:v>1996.0</c:v>
                </c:pt>
                <c:pt idx="2">
                  <c:v>1997.0</c:v>
                </c:pt>
                <c:pt idx="3">
                  <c:v>1998.0</c:v>
                </c:pt>
                <c:pt idx="4">
                  <c:v>1999.0</c:v>
                </c:pt>
                <c:pt idx="5">
                  <c:v>2000.0</c:v>
                </c:pt>
                <c:pt idx="6">
                  <c:v>2001.0</c:v>
                </c:pt>
                <c:pt idx="7">
                  <c:v>2002.0</c:v>
                </c:pt>
                <c:pt idx="8">
                  <c:v>2003.0</c:v>
                </c:pt>
                <c:pt idx="9">
                  <c:v>2004.0</c:v>
                </c:pt>
                <c:pt idx="10">
                  <c:v>2005.0</c:v>
                </c:pt>
                <c:pt idx="11">
                  <c:v>2006.0</c:v>
                </c:pt>
                <c:pt idx="12">
                  <c:v>2007.0</c:v>
                </c:pt>
                <c:pt idx="13">
                  <c:v>2008.0</c:v>
                </c:pt>
                <c:pt idx="14">
                  <c:v>2009.0</c:v>
                </c:pt>
                <c:pt idx="15">
                  <c:v>2010.0</c:v>
                </c:pt>
                <c:pt idx="16">
                  <c:v>2011.0</c:v>
                </c:pt>
              </c:numCache>
            </c:numRef>
          </c:cat>
          <c:val>
            <c:numRef>
              <c:f>Employment!$I$2:$I$18</c:f>
              <c:numCache>
                <c:formatCode>0%</c:formatCode>
                <c:ptCount val="17"/>
                <c:pt idx="0">
                  <c:v>0.392676600000001</c:v>
                </c:pt>
                <c:pt idx="1">
                  <c:v>0.3599616</c:v>
                </c:pt>
                <c:pt idx="2">
                  <c:v>0.3565415</c:v>
                </c:pt>
                <c:pt idx="3">
                  <c:v>0.3650735</c:v>
                </c:pt>
                <c:pt idx="4">
                  <c:v>0.3945639</c:v>
                </c:pt>
                <c:pt idx="5">
                  <c:v>0.4445925</c:v>
                </c:pt>
                <c:pt idx="6">
                  <c:v>0.4172674</c:v>
                </c:pt>
                <c:pt idx="7">
                  <c:v>0.40301115</c:v>
                </c:pt>
                <c:pt idx="8">
                  <c:v>0.39403275</c:v>
                </c:pt>
                <c:pt idx="9">
                  <c:v>0.39415315</c:v>
                </c:pt>
                <c:pt idx="10">
                  <c:v>0.40875545</c:v>
                </c:pt>
                <c:pt idx="11">
                  <c:v>0.42185005</c:v>
                </c:pt>
                <c:pt idx="12">
                  <c:v>0.42814845</c:v>
                </c:pt>
                <c:pt idx="13">
                  <c:v>0.444154</c:v>
                </c:pt>
                <c:pt idx="14">
                  <c:v>0.422959175</c:v>
                </c:pt>
                <c:pt idx="15">
                  <c:v>0.40490295</c:v>
                </c:pt>
                <c:pt idx="16">
                  <c:v>0.406346475000001</c:v>
                </c:pt>
              </c:numCache>
            </c:numRef>
          </c:val>
          <c:smooth val="0"/>
        </c:ser>
        <c:ser>
          <c:idx val="1"/>
          <c:order val="1"/>
          <c:tx>
            <c:strRef>
              <c:f>Employment!$J$1</c:f>
              <c:strCache>
                <c:ptCount val="1"/>
                <c:pt idx="0">
                  <c:v>All Youth</c:v>
                </c:pt>
              </c:strCache>
            </c:strRef>
          </c:tx>
          <c:spPr>
            <a:ln>
              <a:solidFill>
                <a:schemeClr val="tx1"/>
              </a:solidFill>
              <a:prstDash val="solid"/>
            </a:ln>
          </c:spPr>
          <c:marker>
            <c:symbol val="none"/>
          </c:marker>
          <c:cat>
            <c:numRef>
              <c:f>Employment!$H$2:$H$18</c:f>
              <c:numCache>
                <c:formatCode>0</c:formatCode>
                <c:ptCount val="17"/>
                <c:pt idx="0">
                  <c:v>1995.0</c:v>
                </c:pt>
                <c:pt idx="1">
                  <c:v>1996.0</c:v>
                </c:pt>
                <c:pt idx="2">
                  <c:v>1997.0</c:v>
                </c:pt>
                <c:pt idx="3">
                  <c:v>1998.0</c:v>
                </c:pt>
                <c:pt idx="4">
                  <c:v>1999.0</c:v>
                </c:pt>
                <c:pt idx="5">
                  <c:v>2000.0</c:v>
                </c:pt>
                <c:pt idx="6">
                  <c:v>2001.0</c:v>
                </c:pt>
                <c:pt idx="7">
                  <c:v>2002.0</c:v>
                </c:pt>
                <c:pt idx="8">
                  <c:v>2003.0</c:v>
                </c:pt>
                <c:pt idx="9">
                  <c:v>2004.0</c:v>
                </c:pt>
                <c:pt idx="10">
                  <c:v>2005.0</c:v>
                </c:pt>
                <c:pt idx="11">
                  <c:v>2006.0</c:v>
                </c:pt>
                <c:pt idx="12">
                  <c:v>2007.0</c:v>
                </c:pt>
                <c:pt idx="13">
                  <c:v>2008.0</c:v>
                </c:pt>
                <c:pt idx="14">
                  <c:v>2009.0</c:v>
                </c:pt>
                <c:pt idx="15">
                  <c:v>2010.0</c:v>
                </c:pt>
                <c:pt idx="16">
                  <c:v>2011.0</c:v>
                </c:pt>
              </c:numCache>
            </c:numRef>
          </c:cat>
          <c:val>
            <c:numRef>
              <c:f>Employment!$J$2:$J$18</c:f>
              <c:numCache>
                <c:formatCode>0%</c:formatCode>
                <c:ptCount val="17"/>
                <c:pt idx="0">
                  <c:v>0.1927666</c:v>
                </c:pt>
                <c:pt idx="1">
                  <c:v>0.1814059</c:v>
                </c:pt>
                <c:pt idx="2">
                  <c:v>0.1667874</c:v>
                </c:pt>
                <c:pt idx="3">
                  <c:v>0.1748962</c:v>
                </c:pt>
                <c:pt idx="4">
                  <c:v>0.204291</c:v>
                </c:pt>
                <c:pt idx="5">
                  <c:v>0.23679195</c:v>
                </c:pt>
                <c:pt idx="6">
                  <c:v>0.204809</c:v>
                </c:pt>
                <c:pt idx="7">
                  <c:v>0.1940682</c:v>
                </c:pt>
                <c:pt idx="8">
                  <c:v>0.17722115</c:v>
                </c:pt>
                <c:pt idx="9">
                  <c:v>0.1806189</c:v>
                </c:pt>
                <c:pt idx="10">
                  <c:v>0.193855</c:v>
                </c:pt>
                <c:pt idx="11">
                  <c:v>0.20565595</c:v>
                </c:pt>
                <c:pt idx="12">
                  <c:v>0.2110461</c:v>
                </c:pt>
                <c:pt idx="13">
                  <c:v>0.234859775</c:v>
                </c:pt>
                <c:pt idx="14">
                  <c:v>0.20560895</c:v>
                </c:pt>
                <c:pt idx="15">
                  <c:v>0.182069125</c:v>
                </c:pt>
                <c:pt idx="16">
                  <c:v>0.18071115</c:v>
                </c:pt>
              </c:numCache>
            </c:numRef>
          </c:val>
          <c:smooth val="0"/>
        </c:ser>
        <c:ser>
          <c:idx val="2"/>
          <c:order val="2"/>
          <c:tx>
            <c:strRef>
              <c:f>Employment!$K$1</c:f>
              <c:strCache>
                <c:ptCount val="1"/>
                <c:pt idx="0">
                  <c:v>Youth with Less than Matric</c:v>
                </c:pt>
              </c:strCache>
            </c:strRef>
          </c:tx>
          <c:spPr>
            <a:ln>
              <a:solidFill>
                <a:schemeClr val="accent6">
                  <a:lumMod val="75000"/>
                </a:schemeClr>
              </a:solidFill>
              <a:prstDash val="dash"/>
            </a:ln>
          </c:spPr>
          <c:marker>
            <c:symbol val="none"/>
          </c:marker>
          <c:cat>
            <c:numRef>
              <c:f>Employment!$H$2:$H$18</c:f>
              <c:numCache>
                <c:formatCode>0</c:formatCode>
                <c:ptCount val="17"/>
                <c:pt idx="0">
                  <c:v>1995.0</c:v>
                </c:pt>
                <c:pt idx="1">
                  <c:v>1996.0</c:v>
                </c:pt>
                <c:pt idx="2">
                  <c:v>1997.0</c:v>
                </c:pt>
                <c:pt idx="3">
                  <c:v>1998.0</c:v>
                </c:pt>
                <c:pt idx="4">
                  <c:v>1999.0</c:v>
                </c:pt>
                <c:pt idx="5">
                  <c:v>2000.0</c:v>
                </c:pt>
                <c:pt idx="6">
                  <c:v>2001.0</c:v>
                </c:pt>
                <c:pt idx="7">
                  <c:v>2002.0</c:v>
                </c:pt>
                <c:pt idx="8">
                  <c:v>2003.0</c:v>
                </c:pt>
                <c:pt idx="9">
                  <c:v>2004.0</c:v>
                </c:pt>
                <c:pt idx="10">
                  <c:v>2005.0</c:v>
                </c:pt>
                <c:pt idx="11">
                  <c:v>2006.0</c:v>
                </c:pt>
                <c:pt idx="12">
                  <c:v>2007.0</c:v>
                </c:pt>
                <c:pt idx="13">
                  <c:v>2008.0</c:v>
                </c:pt>
                <c:pt idx="14">
                  <c:v>2009.0</c:v>
                </c:pt>
                <c:pt idx="15">
                  <c:v>2010.0</c:v>
                </c:pt>
                <c:pt idx="16">
                  <c:v>2011.0</c:v>
                </c:pt>
              </c:numCache>
            </c:numRef>
          </c:cat>
          <c:val>
            <c:numRef>
              <c:f>Employment!$K$2:$K$18</c:f>
              <c:numCache>
                <c:formatCode>0%</c:formatCode>
                <c:ptCount val="17"/>
                <c:pt idx="0">
                  <c:v>0.1474202</c:v>
                </c:pt>
                <c:pt idx="1">
                  <c:v>0.1256988</c:v>
                </c:pt>
                <c:pt idx="2">
                  <c:v>0.114111</c:v>
                </c:pt>
                <c:pt idx="3">
                  <c:v>0.1226424</c:v>
                </c:pt>
                <c:pt idx="4">
                  <c:v>0.1475634</c:v>
                </c:pt>
                <c:pt idx="5">
                  <c:v>0.20233035</c:v>
                </c:pt>
                <c:pt idx="6">
                  <c:v>0.16939275</c:v>
                </c:pt>
                <c:pt idx="7">
                  <c:v>0.1533221</c:v>
                </c:pt>
                <c:pt idx="8">
                  <c:v>0.13636155</c:v>
                </c:pt>
                <c:pt idx="9">
                  <c:v>0.14025785</c:v>
                </c:pt>
                <c:pt idx="10">
                  <c:v>0.15320455</c:v>
                </c:pt>
                <c:pt idx="11">
                  <c:v>0.1679584</c:v>
                </c:pt>
                <c:pt idx="12">
                  <c:v>0.16620785</c:v>
                </c:pt>
                <c:pt idx="13">
                  <c:v>0.180905575</c:v>
                </c:pt>
                <c:pt idx="14">
                  <c:v>0.151556125</c:v>
                </c:pt>
                <c:pt idx="15">
                  <c:v>0.13480195</c:v>
                </c:pt>
                <c:pt idx="16">
                  <c:v>0.14284245</c:v>
                </c:pt>
              </c:numCache>
            </c:numRef>
          </c:val>
          <c:smooth val="0"/>
        </c:ser>
        <c:ser>
          <c:idx val="3"/>
          <c:order val="3"/>
          <c:tx>
            <c:strRef>
              <c:f>Employment!$L$1</c:f>
              <c:strCache>
                <c:ptCount val="1"/>
                <c:pt idx="0">
                  <c:v>With Matric</c:v>
                </c:pt>
              </c:strCache>
            </c:strRef>
          </c:tx>
          <c:spPr>
            <a:ln>
              <a:solidFill>
                <a:srgbClr val="FF0000"/>
              </a:solidFill>
            </a:ln>
          </c:spPr>
          <c:marker>
            <c:symbol val="none"/>
          </c:marker>
          <c:cat>
            <c:numRef>
              <c:f>Employment!$H$2:$H$18</c:f>
              <c:numCache>
                <c:formatCode>0</c:formatCode>
                <c:ptCount val="17"/>
                <c:pt idx="0">
                  <c:v>1995.0</c:v>
                </c:pt>
                <c:pt idx="1">
                  <c:v>1996.0</c:v>
                </c:pt>
                <c:pt idx="2">
                  <c:v>1997.0</c:v>
                </c:pt>
                <c:pt idx="3">
                  <c:v>1998.0</c:v>
                </c:pt>
                <c:pt idx="4">
                  <c:v>1999.0</c:v>
                </c:pt>
                <c:pt idx="5">
                  <c:v>2000.0</c:v>
                </c:pt>
                <c:pt idx="6">
                  <c:v>2001.0</c:v>
                </c:pt>
                <c:pt idx="7">
                  <c:v>2002.0</c:v>
                </c:pt>
                <c:pt idx="8">
                  <c:v>2003.0</c:v>
                </c:pt>
                <c:pt idx="9">
                  <c:v>2004.0</c:v>
                </c:pt>
                <c:pt idx="10">
                  <c:v>2005.0</c:v>
                </c:pt>
                <c:pt idx="11">
                  <c:v>2006.0</c:v>
                </c:pt>
                <c:pt idx="12">
                  <c:v>2007.0</c:v>
                </c:pt>
                <c:pt idx="13">
                  <c:v>2008.0</c:v>
                </c:pt>
                <c:pt idx="14">
                  <c:v>2009.0</c:v>
                </c:pt>
                <c:pt idx="15">
                  <c:v>2010.0</c:v>
                </c:pt>
                <c:pt idx="16">
                  <c:v>2011.0</c:v>
                </c:pt>
              </c:numCache>
            </c:numRef>
          </c:cat>
          <c:val>
            <c:numRef>
              <c:f>Employment!$L$2:$L$18</c:f>
              <c:numCache>
                <c:formatCode>0%</c:formatCode>
                <c:ptCount val="17"/>
                <c:pt idx="0">
                  <c:v>0.2786438</c:v>
                </c:pt>
                <c:pt idx="1">
                  <c:v>0.2780202</c:v>
                </c:pt>
                <c:pt idx="2">
                  <c:v>0.2712019</c:v>
                </c:pt>
                <c:pt idx="3">
                  <c:v>0.2797059</c:v>
                </c:pt>
                <c:pt idx="4">
                  <c:v>0.3016792</c:v>
                </c:pt>
                <c:pt idx="5">
                  <c:v>0.2812106</c:v>
                </c:pt>
                <c:pt idx="6">
                  <c:v>0.26550055</c:v>
                </c:pt>
                <c:pt idx="7">
                  <c:v>0.25588375</c:v>
                </c:pt>
                <c:pt idx="8">
                  <c:v>0.24343285</c:v>
                </c:pt>
                <c:pt idx="9">
                  <c:v>0.24134195</c:v>
                </c:pt>
                <c:pt idx="10">
                  <c:v>0.25449955</c:v>
                </c:pt>
                <c:pt idx="11">
                  <c:v>0.26518735</c:v>
                </c:pt>
                <c:pt idx="12">
                  <c:v>0.2706329</c:v>
                </c:pt>
                <c:pt idx="13">
                  <c:v>0.30177165</c:v>
                </c:pt>
                <c:pt idx="14">
                  <c:v>0.2639935</c:v>
                </c:pt>
                <c:pt idx="15">
                  <c:v>0.2376238</c:v>
                </c:pt>
                <c:pt idx="16">
                  <c:v>0.222998</c:v>
                </c:pt>
              </c:numCache>
            </c:numRef>
          </c:val>
          <c:smooth val="0"/>
        </c:ser>
        <c:ser>
          <c:idx val="4"/>
          <c:order val="4"/>
          <c:tx>
            <c:strRef>
              <c:f>Employment!$M$1</c:f>
              <c:strCache>
                <c:ptCount val="1"/>
                <c:pt idx="0">
                  <c:v>Youth With Diploma</c:v>
                </c:pt>
              </c:strCache>
            </c:strRef>
          </c:tx>
          <c:marker>
            <c:symbol val="circle"/>
            <c:size val="5"/>
          </c:marker>
          <c:cat>
            <c:numRef>
              <c:f>Employment!$H$2:$H$18</c:f>
              <c:numCache>
                <c:formatCode>0</c:formatCode>
                <c:ptCount val="17"/>
                <c:pt idx="0">
                  <c:v>1995.0</c:v>
                </c:pt>
                <c:pt idx="1">
                  <c:v>1996.0</c:v>
                </c:pt>
                <c:pt idx="2">
                  <c:v>1997.0</c:v>
                </c:pt>
                <c:pt idx="3">
                  <c:v>1998.0</c:v>
                </c:pt>
                <c:pt idx="4">
                  <c:v>1999.0</c:v>
                </c:pt>
                <c:pt idx="5">
                  <c:v>2000.0</c:v>
                </c:pt>
                <c:pt idx="6">
                  <c:v>2001.0</c:v>
                </c:pt>
                <c:pt idx="7">
                  <c:v>2002.0</c:v>
                </c:pt>
                <c:pt idx="8">
                  <c:v>2003.0</c:v>
                </c:pt>
                <c:pt idx="9">
                  <c:v>2004.0</c:v>
                </c:pt>
                <c:pt idx="10">
                  <c:v>2005.0</c:v>
                </c:pt>
                <c:pt idx="11">
                  <c:v>2006.0</c:v>
                </c:pt>
                <c:pt idx="12">
                  <c:v>2007.0</c:v>
                </c:pt>
                <c:pt idx="13">
                  <c:v>2008.0</c:v>
                </c:pt>
                <c:pt idx="14">
                  <c:v>2009.0</c:v>
                </c:pt>
                <c:pt idx="15">
                  <c:v>2010.0</c:v>
                </c:pt>
                <c:pt idx="16">
                  <c:v>2011.0</c:v>
                </c:pt>
              </c:numCache>
            </c:numRef>
          </c:cat>
          <c:val>
            <c:numRef>
              <c:f>Employment!$M$2:$M$18</c:f>
              <c:numCache>
                <c:formatCode>0%</c:formatCode>
                <c:ptCount val="17"/>
                <c:pt idx="0">
                  <c:v>0.4245403</c:v>
                </c:pt>
                <c:pt idx="1">
                  <c:v>0.586377099999997</c:v>
                </c:pt>
                <c:pt idx="2">
                  <c:v>0.533442499999997</c:v>
                </c:pt>
                <c:pt idx="3">
                  <c:v>0.557608800000003</c:v>
                </c:pt>
                <c:pt idx="4">
                  <c:v>0.4793179</c:v>
                </c:pt>
                <c:pt idx="5">
                  <c:v>0.5263907</c:v>
                </c:pt>
                <c:pt idx="6">
                  <c:v>0.4357506</c:v>
                </c:pt>
                <c:pt idx="7">
                  <c:v>0.4620028</c:v>
                </c:pt>
                <c:pt idx="8">
                  <c:v>0.4519156</c:v>
                </c:pt>
                <c:pt idx="9">
                  <c:v>0.530179950000002</c:v>
                </c:pt>
                <c:pt idx="10">
                  <c:v>0.46390995</c:v>
                </c:pt>
                <c:pt idx="11">
                  <c:v>0.40041445</c:v>
                </c:pt>
                <c:pt idx="12">
                  <c:v>0.47861995</c:v>
                </c:pt>
                <c:pt idx="13">
                  <c:v>0.551908325</c:v>
                </c:pt>
                <c:pt idx="14">
                  <c:v>0.5226064</c:v>
                </c:pt>
                <c:pt idx="15">
                  <c:v>0.42636895</c:v>
                </c:pt>
                <c:pt idx="16">
                  <c:v>0.392273875000001</c:v>
                </c:pt>
              </c:numCache>
            </c:numRef>
          </c:val>
          <c:smooth val="0"/>
        </c:ser>
        <c:ser>
          <c:idx val="5"/>
          <c:order val="5"/>
          <c:tx>
            <c:strRef>
              <c:f>Employment!$N$1</c:f>
              <c:strCache>
                <c:ptCount val="1"/>
                <c:pt idx="0">
                  <c:v>Youth With Degree</c:v>
                </c:pt>
              </c:strCache>
            </c:strRef>
          </c:tx>
          <c:spPr>
            <a:ln>
              <a:solidFill>
                <a:srgbClr val="7030A0"/>
              </a:solidFill>
            </a:ln>
          </c:spPr>
          <c:marker>
            <c:symbol val="square"/>
            <c:size val="5"/>
            <c:spPr>
              <a:solidFill>
                <a:srgbClr val="7030A0"/>
              </a:solidFill>
              <a:ln>
                <a:solidFill>
                  <a:srgbClr val="7030A0"/>
                </a:solidFill>
              </a:ln>
            </c:spPr>
          </c:marker>
          <c:cat>
            <c:numRef>
              <c:f>Employment!$H$2:$H$18</c:f>
              <c:numCache>
                <c:formatCode>0</c:formatCode>
                <c:ptCount val="17"/>
                <c:pt idx="0">
                  <c:v>1995.0</c:v>
                </c:pt>
                <c:pt idx="1">
                  <c:v>1996.0</c:v>
                </c:pt>
                <c:pt idx="2">
                  <c:v>1997.0</c:v>
                </c:pt>
                <c:pt idx="3">
                  <c:v>1998.0</c:v>
                </c:pt>
                <c:pt idx="4">
                  <c:v>1999.0</c:v>
                </c:pt>
                <c:pt idx="5">
                  <c:v>2000.0</c:v>
                </c:pt>
                <c:pt idx="6">
                  <c:v>2001.0</c:v>
                </c:pt>
                <c:pt idx="7">
                  <c:v>2002.0</c:v>
                </c:pt>
                <c:pt idx="8">
                  <c:v>2003.0</c:v>
                </c:pt>
                <c:pt idx="9">
                  <c:v>2004.0</c:v>
                </c:pt>
                <c:pt idx="10">
                  <c:v>2005.0</c:v>
                </c:pt>
                <c:pt idx="11">
                  <c:v>2006.0</c:v>
                </c:pt>
                <c:pt idx="12">
                  <c:v>2007.0</c:v>
                </c:pt>
                <c:pt idx="13">
                  <c:v>2008.0</c:v>
                </c:pt>
                <c:pt idx="14">
                  <c:v>2009.0</c:v>
                </c:pt>
                <c:pt idx="15">
                  <c:v>2010.0</c:v>
                </c:pt>
                <c:pt idx="16">
                  <c:v>2011.0</c:v>
                </c:pt>
              </c:numCache>
            </c:numRef>
          </c:cat>
          <c:val>
            <c:numRef>
              <c:f>Employment!$N$2:$N$18</c:f>
              <c:numCache>
                <c:formatCode>0%</c:formatCode>
                <c:ptCount val="17"/>
                <c:pt idx="0">
                  <c:v>0.4914335</c:v>
                </c:pt>
                <c:pt idx="1">
                  <c:v>0.4371998</c:v>
                </c:pt>
                <c:pt idx="2">
                  <c:v>0.5161502</c:v>
                </c:pt>
                <c:pt idx="3">
                  <c:v>0.4854277</c:v>
                </c:pt>
                <c:pt idx="4">
                  <c:v>0.5612811</c:v>
                </c:pt>
                <c:pt idx="5">
                  <c:v>0.560467149999996</c:v>
                </c:pt>
                <c:pt idx="6">
                  <c:v>0.47874345</c:v>
                </c:pt>
                <c:pt idx="7">
                  <c:v>0.671279500000003</c:v>
                </c:pt>
                <c:pt idx="8">
                  <c:v>0.601171850000003</c:v>
                </c:pt>
                <c:pt idx="9">
                  <c:v>0.581865349999996</c:v>
                </c:pt>
                <c:pt idx="10">
                  <c:v>0.557898100000002</c:v>
                </c:pt>
                <c:pt idx="11">
                  <c:v>0.5166321</c:v>
                </c:pt>
                <c:pt idx="12">
                  <c:v>0.630870850000004</c:v>
                </c:pt>
                <c:pt idx="13">
                  <c:v>0.5943994</c:v>
                </c:pt>
                <c:pt idx="14">
                  <c:v>0.592254399999996</c:v>
                </c:pt>
                <c:pt idx="15">
                  <c:v>0.5183902</c:v>
                </c:pt>
                <c:pt idx="16">
                  <c:v>0.432522</c:v>
                </c:pt>
              </c:numCache>
            </c:numRef>
          </c:val>
          <c:smooth val="0"/>
        </c:ser>
        <c:dLbls>
          <c:showLegendKey val="0"/>
          <c:showVal val="0"/>
          <c:showCatName val="0"/>
          <c:showSerName val="0"/>
          <c:showPercent val="0"/>
          <c:showBubbleSize val="0"/>
        </c:dLbls>
        <c:marker val="1"/>
        <c:smooth val="0"/>
        <c:axId val="-2109894936"/>
        <c:axId val="-2109840728"/>
      </c:lineChart>
      <c:catAx>
        <c:axId val="-2109894936"/>
        <c:scaling>
          <c:orientation val="minMax"/>
        </c:scaling>
        <c:delete val="0"/>
        <c:axPos val="b"/>
        <c:numFmt formatCode="0" sourceLinked="1"/>
        <c:majorTickMark val="out"/>
        <c:minorTickMark val="none"/>
        <c:tickLblPos val="nextTo"/>
        <c:txPr>
          <a:bodyPr rot="-5400000" vert="horz"/>
          <a:lstStyle/>
          <a:p>
            <a:pPr>
              <a:defRPr/>
            </a:pPr>
            <a:endParaRPr lang="en-US"/>
          </a:p>
        </c:txPr>
        <c:crossAx val="-2109840728"/>
        <c:crosses val="autoZero"/>
        <c:auto val="1"/>
        <c:lblAlgn val="ctr"/>
        <c:lblOffset val="100"/>
        <c:noMultiLvlLbl val="0"/>
      </c:catAx>
      <c:valAx>
        <c:axId val="-2109840728"/>
        <c:scaling>
          <c:orientation val="minMax"/>
        </c:scaling>
        <c:delete val="0"/>
        <c:axPos val="l"/>
        <c:majorGridlines/>
        <c:title>
          <c:tx>
            <c:rich>
              <a:bodyPr rot="-5400000" vert="horz"/>
              <a:lstStyle/>
              <a:p>
                <a:pPr>
                  <a:defRPr b="0"/>
                </a:pPr>
                <a:r>
                  <a:rPr lang="en-ZA" b="0"/>
                  <a:t>Employment/LFA</a:t>
                </a:r>
                <a:r>
                  <a:rPr lang="en-ZA" b="0" baseline="0"/>
                  <a:t> Rate for</a:t>
                </a:r>
                <a:endParaRPr lang="en-ZA" b="0"/>
              </a:p>
              <a:p>
                <a:pPr>
                  <a:defRPr b="0"/>
                </a:pPr>
                <a:r>
                  <a:rPr lang="en-ZA" b="0"/>
                  <a:t>18 - 24 -year -olds</a:t>
                </a:r>
              </a:p>
            </c:rich>
          </c:tx>
          <c:layout>
            <c:manualLayout>
              <c:xMode val="edge"/>
              <c:yMode val="edge"/>
              <c:x val="0.00555555555555555"/>
              <c:y val="0.0467709244677748"/>
            </c:manualLayout>
          </c:layout>
          <c:overlay val="0"/>
        </c:title>
        <c:numFmt formatCode="0%" sourceLinked="0"/>
        <c:majorTickMark val="out"/>
        <c:minorTickMark val="none"/>
        <c:tickLblPos val="nextTo"/>
        <c:crossAx val="-2109894936"/>
        <c:crosses val="autoZero"/>
        <c:crossBetween val="between"/>
      </c:valAx>
    </c:plotArea>
    <c:legend>
      <c:legendPos val="b"/>
      <c:layout>
        <c:manualLayout>
          <c:xMode val="edge"/>
          <c:yMode val="edge"/>
          <c:x val="0.122597963557829"/>
          <c:y val="0.818466023206721"/>
          <c:w val="0.823183734870607"/>
          <c:h val="0.153756278150186"/>
        </c:manualLayout>
      </c:layout>
      <c:overlay val="0"/>
      <c:txPr>
        <a:bodyPr/>
        <a:lstStyle/>
        <a:p>
          <a:pPr>
            <a:defRPr sz="800"/>
          </a:pPr>
          <a:endParaRPr lang="en-US"/>
        </a:p>
      </c:txPr>
    </c:legend>
    <c:plotVisOnly val="1"/>
    <c:dispBlanksAs val="gap"/>
    <c:showDLblsOverMax val="0"/>
  </c:chart>
  <c:spPr>
    <a:ln>
      <a:solidFill>
        <a:schemeClr val="tx1"/>
      </a:solidFill>
    </a:ln>
  </c:sp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1"/>
    </mc:Choice>
    <mc:Fallback>
      <c:style val="11"/>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'Proportions (2)'!$H$1</c:f>
              <c:strCache>
                <c:ptCount val="1"/>
                <c:pt idx="0">
                  <c:v>With Less Than Matric</c:v>
                </c:pt>
              </c:strCache>
            </c:strRef>
          </c:tx>
          <c:spPr>
            <a:solidFill>
              <a:schemeClr val="accent3">
                <a:lumMod val="50000"/>
              </a:schemeClr>
            </a:solidFill>
          </c:spPr>
          <c:invertIfNegative val="0"/>
          <c:cat>
            <c:numRef>
              <c:f>'Proportions (2)'!$G$2:$G$18</c:f>
              <c:numCache>
                <c:formatCode>0</c:formatCode>
                <c:ptCount val="17"/>
                <c:pt idx="0">
                  <c:v>1995.0</c:v>
                </c:pt>
                <c:pt idx="1">
                  <c:v>1996.0</c:v>
                </c:pt>
                <c:pt idx="2">
                  <c:v>1997.0</c:v>
                </c:pt>
                <c:pt idx="3">
                  <c:v>1998.0</c:v>
                </c:pt>
                <c:pt idx="4">
                  <c:v>1999.0</c:v>
                </c:pt>
                <c:pt idx="5">
                  <c:v>2000.0</c:v>
                </c:pt>
                <c:pt idx="6">
                  <c:v>2001.0</c:v>
                </c:pt>
                <c:pt idx="7">
                  <c:v>2002.0</c:v>
                </c:pt>
                <c:pt idx="8">
                  <c:v>2003.0</c:v>
                </c:pt>
                <c:pt idx="9">
                  <c:v>2004.0</c:v>
                </c:pt>
                <c:pt idx="10">
                  <c:v>2005.0</c:v>
                </c:pt>
                <c:pt idx="11">
                  <c:v>2006.0</c:v>
                </c:pt>
                <c:pt idx="12">
                  <c:v>2007.0</c:v>
                </c:pt>
                <c:pt idx="13">
                  <c:v>2008.0</c:v>
                </c:pt>
                <c:pt idx="14">
                  <c:v>2009.0</c:v>
                </c:pt>
                <c:pt idx="15">
                  <c:v>2010.0</c:v>
                </c:pt>
                <c:pt idx="16">
                  <c:v>2011.0</c:v>
                </c:pt>
              </c:numCache>
            </c:numRef>
          </c:cat>
          <c:val>
            <c:numRef>
              <c:f>'Proportions (2)'!$H$2:$H$18</c:f>
              <c:numCache>
                <c:formatCode>0.00</c:formatCode>
                <c:ptCount val="17"/>
                <c:pt idx="0">
                  <c:v>70.61288673671962</c:v>
                </c:pt>
                <c:pt idx="1">
                  <c:v>70.24093888482608</c:v>
                </c:pt>
                <c:pt idx="2">
                  <c:v>72.1276108293097</c:v>
                </c:pt>
                <c:pt idx="3">
                  <c:v>72.62022319728358</c:v>
                </c:pt>
                <c:pt idx="4">
                  <c:v>69.89510566339542</c:v>
                </c:pt>
                <c:pt idx="5">
                  <c:v>70.2311001636118</c:v>
                </c:pt>
                <c:pt idx="6">
                  <c:v>70.1632257647927</c:v>
                </c:pt>
                <c:pt idx="7">
                  <c:v>69.33971897079851</c:v>
                </c:pt>
                <c:pt idx="8">
                  <c:v>69.36010980033417</c:v>
                </c:pt>
                <c:pt idx="9">
                  <c:v>69.23631099821052</c:v>
                </c:pt>
                <c:pt idx="10">
                  <c:v>67.56032618314447</c:v>
                </c:pt>
                <c:pt idx="11">
                  <c:v>66.68074990919095</c:v>
                </c:pt>
                <c:pt idx="12">
                  <c:v>67.5403244061936</c:v>
                </c:pt>
                <c:pt idx="13">
                  <c:v>64.72527379875905</c:v>
                </c:pt>
                <c:pt idx="14">
                  <c:v>63.16620585271</c:v>
                </c:pt>
                <c:pt idx="15">
                  <c:v>62.48128967786716</c:v>
                </c:pt>
                <c:pt idx="16">
                  <c:v>62.22540887079903</c:v>
                </c:pt>
              </c:numCache>
            </c:numRef>
          </c:val>
        </c:ser>
        <c:ser>
          <c:idx val="1"/>
          <c:order val="1"/>
          <c:tx>
            <c:strRef>
              <c:f>'Proportions (2)'!$I$1</c:f>
              <c:strCache>
                <c:ptCount val="1"/>
                <c:pt idx="0">
                  <c:v>With Matric</c:v>
                </c:pt>
              </c:strCache>
            </c:strRef>
          </c:tx>
          <c:spPr>
            <a:solidFill>
              <a:schemeClr val="accent3">
                <a:lumMod val="75000"/>
              </a:schemeClr>
            </a:solidFill>
          </c:spPr>
          <c:invertIfNegative val="0"/>
          <c:cat>
            <c:numRef>
              <c:f>'Proportions (2)'!$G$2:$G$18</c:f>
              <c:numCache>
                <c:formatCode>0</c:formatCode>
                <c:ptCount val="17"/>
                <c:pt idx="0">
                  <c:v>1995.0</c:v>
                </c:pt>
                <c:pt idx="1">
                  <c:v>1996.0</c:v>
                </c:pt>
                <c:pt idx="2">
                  <c:v>1997.0</c:v>
                </c:pt>
                <c:pt idx="3">
                  <c:v>1998.0</c:v>
                </c:pt>
                <c:pt idx="4">
                  <c:v>1999.0</c:v>
                </c:pt>
                <c:pt idx="5">
                  <c:v>2000.0</c:v>
                </c:pt>
                <c:pt idx="6">
                  <c:v>2001.0</c:v>
                </c:pt>
                <c:pt idx="7">
                  <c:v>2002.0</c:v>
                </c:pt>
                <c:pt idx="8">
                  <c:v>2003.0</c:v>
                </c:pt>
                <c:pt idx="9">
                  <c:v>2004.0</c:v>
                </c:pt>
                <c:pt idx="10">
                  <c:v>2005.0</c:v>
                </c:pt>
                <c:pt idx="11">
                  <c:v>2006.0</c:v>
                </c:pt>
                <c:pt idx="12">
                  <c:v>2007.0</c:v>
                </c:pt>
                <c:pt idx="13">
                  <c:v>2008.0</c:v>
                </c:pt>
                <c:pt idx="14">
                  <c:v>2009.0</c:v>
                </c:pt>
                <c:pt idx="15">
                  <c:v>2010.0</c:v>
                </c:pt>
                <c:pt idx="16">
                  <c:v>2011.0</c:v>
                </c:pt>
              </c:numCache>
            </c:numRef>
          </c:cat>
          <c:val>
            <c:numRef>
              <c:f>'Proportions (2)'!$I$2:$I$18</c:f>
              <c:numCache>
                <c:formatCode>0.00</c:formatCode>
                <c:ptCount val="17"/>
                <c:pt idx="0">
                  <c:v>24.99688727022987</c:v>
                </c:pt>
                <c:pt idx="1">
                  <c:v>25.84443961056408</c:v>
                </c:pt>
                <c:pt idx="2">
                  <c:v>24.52104355984449</c:v>
                </c:pt>
                <c:pt idx="3">
                  <c:v>23.99916641031129</c:v>
                </c:pt>
                <c:pt idx="4">
                  <c:v>26.03354153818043</c:v>
                </c:pt>
                <c:pt idx="5">
                  <c:v>25.7736982276395</c:v>
                </c:pt>
                <c:pt idx="6">
                  <c:v>26.27805687433582</c:v>
                </c:pt>
                <c:pt idx="7">
                  <c:v>27.1317116446589</c:v>
                </c:pt>
                <c:pt idx="8">
                  <c:v>27.56527116500294</c:v>
                </c:pt>
                <c:pt idx="9">
                  <c:v>27.83895658841963</c:v>
                </c:pt>
                <c:pt idx="10">
                  <c:v>29.27379973382508</c:v>
                </c:pt>
                <c:pt idx="11">
                  <c:v>30.03160206260009</c:v>
                </c:pt>
                <c:pt idx="12">
                  <c:v>28.44579001148469</c:v>
                </c:pt>
                <c:pt idx="13">
                  <c:v>31.24787349934753</c:v>
                </c:pt>
                <c:pt idx="14">
                  <c:v>32.61313320151968</c:v>
                </c:pt>
                <c:pt idx="15">
                  <c:v>33.74731433042356</c:v>
                </c:pt>
                <c:pt idx="16">
                  <c:v>33.89287935035591</c:v>
                </c:pt>
              </c:numCache>
            </c:numRef>
          </c:val>
        </c:ser>
        <c:ser>
          <c:idx val="2"/>
          <c:order val="2"/>
          <c:tx>
            <c:strRef>
              <c:f>'Proportions (2)'!$J$1</c:f>
              <c:strCache>
                <c:ptCount val="1"/>
                <c:pt idx="0">
                  <c:v>With Diploma</c:v>
                </c:pt>
              </c:strCache>
            </c:strRef>
          </c:tx>
          <c:spPr>
            <a:solidFill>
              <a:schemeClr val="accent3">
                <a:lumMod val="60000"/>
                <a:lumOff val="40000"/>
              </a:schemeClr>
            </a:solidFill>
          </c:spPr>
          <c:invertIfNegative val="0"/>
          <c:cat>
            <c:numRef>
              <c:f>'Proportions (2)'!$G$2:$G$18</c:f>
              <c:numCache>
                <c:formatCode>0</c:formatCode>
                <c:ptCount val="17"/>
                <c:pt idx="0">
                  <c:v>1995.0</c:v>
                </c:pt>
                <c:pt idx="1">
                  <c:v>1996.0</c:v>
                </c:pt>
                <c:pt idx="2">
                  <c:v>1997.0</c:v>
                </c:pt>
                <c:pt idx="3">
                  <c:v>1998.0</c:v>
                </c:pt>
                <c:pt idx="4">
                  <c:v>1999.0</c:v>
                </c:pt>
                <c:pt idx="5">
                  <c:v>2000.0</c:v>
                </c:pt>
                <c:pt idx="6">
                  <c:v>2001.0</c:v>
                </c:pt>
                <c:pt idx="7">
                  <c:v>2002.0</c:v>
                </c:pt>
                <c:pt idx="8">
                  <c:v>2003.0</c:v>
                </c:pt>
                <c:pt idx="9">
                  <c:v>2004.0</c:v>
                </c:pt>
                <c:pt idx="10">
                  <c:v>2005.0</c:v>
                </c:pt>
                <c:pt idx="11">
                  <c:v>2006.0</c:v>
                </c:pt>
                <c:pt idx="12">
                  <c:v>2007.0</c:v>
                </c:pt>
                <c:pt idx="13">
                  <c:v>2008.0</c:v>
                </c:pt>
                <c:pt idx="14">
                  <c:v>2009.0</c:v>
                </c:pt>
                <c:pt idx="15">
                  <c:v>2010.0</c:v>
                </c:pt>
                <c:pt idx="16">
                  <c:v>2011.0</c:v>
                </c:pt>
              </c:numCache>
            </c:numRef>
          </c:cat>
          <c:val>
            <c:numRef>
              <c:f>'Proportions (2)'!$J$2:$J$18</c:f>
              <c:numCache>
                <c:formatCode>0.00</c:formatCode>
                <c:ptCount val="17"/>
                <c:pt idx="0">
                  <c:v>3.360346979800778</c:v>
                </c:pt>
                <c:pt idx="1">
                  <c:v>2.909832369133959</c:v>
                </c:pt>
                <c:pt idx="2">
                  <c:v>2.36117731476345</c:v>
                </c:pt>
                <c:pt idx="3">
                  <c:v>2.75798582069242</c:v>
                </c:pt>
                <c:pt idx="4">
                  <c:v>2.659456623182478</c:v>
                </c:pt>
                <c:pt idx="5">
                  <c:v>2.936913767580162</c:v>
                </c:pt>
                <c:pt idx="6">
                  <c:v>2.50829472772441</c:v>
                </c:pt>
                <c:pt idx="7">
                  <c:v>2.550746270224365</c:v>
                </c:pt>
                <c:pt idx="8">
                  <c:v>2.06075681138684</c:v>
                </c:pt>
                <c:pt idx="9">
                  <c:v>2.112514536644067</c:v>
                </c:pt>
                <c:pt idx="10">
                  <c:v>2.275319498014023</c:v>
                </c:pt>
                <c:pt idx="11">
                  <c:v>2.497518444254694</c:v>
                </c:pt>
                <c:pt idx="12">
                  <c:v>2.7754333605551</c:v>
                </c:pt>
                <c:pt idx="13">
                  <c:v>2.983780365361066</c:v>
                </c:pt>
                <c:pt idx="14">
                  <c:v>2.904535394473446</c:v>
                </c:pt>
                <c:pt idx="15">
                  <c:v>2.922612417009938</c:v>
                </c:pt>
                <c:pt idx="16">
                  <c:v>2.99098100639533</c:v>
                </c:pt>
              </c:numCache>
            </c:numRef>
          </c:val>
        </c:ser>
        <c:ser>
          <c:idx val="3"/>
          <c:order val="3"/>
          <c:tx>
            <c:strRef>
              <c:f>'Proportions (2)'!$K$1</c:f>
              <c:strCache>
                <c:ptCount val="1"/>
                <c:pt idx="0">
                  <c:v>With Degree</c:v>
                </c:pt>
              </c:strCache>
            </c:strRef>
          </c:tx>
          <c:spPr>
            <a:solidFill>
              <a:schemeClr val="accent3">
                <a:lumMod val="40000"/>
                <a:lumOff val="60000"/>
              </a:schemeClr>
            </a:solidFill>
          </c:spPr>
          <c:invertIfNegative val="0"/>
          <c:cat>
            <c:numRef>
              <c:f>'Proportions (2)'!$G$2:$G$18</c:f>
              <c:numCache>
                <c:formatCode>0</c:formatCode>
                <c:ptCount val="17"/>
                <c:pt idx="0">
                  <c:v>1995.0</c:v>
                </c:pt>
                <c:pt idx="1">
                  <c:v>1996.0</c:v>
                </c:pt>
                <c:pt idx="2">
                  <c:v>1997.0</c:v>
                </c:pt>
                <c:pt idx="3">
                  <c:v>1998.0</c:v>
                </c:pt>
                <c:pt idx="4">
                  <c:v>1999.0</c:v>
                </c:pt>
                <c:pt idx="5">
                  <c:v>2000.0</c:v>
                </c:pt>
                <c:pt idx="6">
                  <c:v>2001.0</c:v>
                </c:pt>
                <c:pt idx="7">
                  <c:v>2002.0</c:v>
                </c:pt>
                <c:pt idx="8">
                  <c:v>2003.0</c:v>
                </c:pt>
                <c:pt idx="9">
                  <c:v>2004.0</c:v>
                </c:pt>
                <c:pt idx="10">
                  <c:v>2005.0</c:v>
                </c:pt>
                <c:pt idx="11">
                  <c:v>2006.0</c:v>
                </c:pt>
                <c:pt idx="12">
                  <c:v>2007.0</c:v>
                </c:pt>
                <c:pt idx="13">
                  <c:v>2008.0</c:v>
                </c:pt>
                <c:pt idx="14">
                  <c:v>2009.0</c:v>
                </c:pt>
                <c:pt idx="15">
                  <c:v>2010.0</c:v>
                </c:pt>
                <c:pt idx="16">
                  <c:v>2011.0</c:v>
                </c:pt>
              </c:numCache>
            </c:numRef>
          </c:cat>
          <c:val>
            <c:numRef>
              <c:f>'Proportions (2)'!$K$2:$K$18</c:f>
              <c:numCache>
                <c:formatCode>0.00</c:formatCode>
                <c:ptCount val="17"/>
                <c:pt idx="0">
                  <c:v>1.029879013248694</c:v>
                </c:pt>
                <c:pt idx="1">
                  <c:v>1.004789135475732</c:v>
                </c:pt>
                <c:pt idx="2">
                  <c:v>0.990168296082387</c:v>
                </c:pt>
                <c:pt idx="3">
                  <c:v>0.622624571712649</c:v>
                </c:pt>
                <c:pt idx="4">
                  <c:v>1.411896175241652</c:v>
                </c:pt>
                <c:pt idx="5">
                  <c:v>1.058287841168544</c:v>
                </c:pt>
                <c:pt idx="6">
                  <c:v>1.050422633147297</c:v>
                </c:pt>
                <c:pt idx="7">
                  <c:v>0.977823114317863</c:v>
                </c:pt>
                <c:pt idx="8">
                  <c:v>1.013862223276045</c:v>
                </c:pt>
                <c:pt idx="9">
                  <c:v>0.812217876726127</c:v>
                </c:pt>
                <c:pt idx="10">
                  <c:v>0.890554585016248</c:v>
                </c:pt>
                <c:pt idx="11">
                  <c:v>0.790129583954291</c:v>
                </c:pt>
                <c:pt idx="12">
                  <c:v>1.238452221766556</c:v>
                </c:pt>
                <c:pt idx="13">
                  <c:v>1.043072336532302</c:v>
                </c:pt>
                <c:pt idx="14">
                  <c:v>1.316125551297014</c:v>
                </c:pt>
                <c:pt idx="15">
                  <c:v>0.848783574698847</c:v>
                </c:pt>
                <c:pt idx="16">
                  <c:v>0.890730772449983</c:v>
                </c:pt>
              </c:numCache>
            </c:numRef>
          </c:val>
        </c:ser>
        <c:dLbls>
          <c:showLegendKey val="0"/>
          <c:showVal val="0"/>
          <c:showCatName val="0"/>
          <c:showSerName val="0"/>
          <c:showPercent val="0"/>
          <c:showBubbleSize val="0"/>
        </c:dLbls>
        <c:gapWidth val="14"/>
        <c:overlap val="100"/>
        <c:axId val="-2110413400"/>
        <c:axId val="-2109850264"/>
      </c:barChart>
      <c:catAx>
        <c:axId val="-2110413400"/>
        <c:scaling>
          <c:orientation val="minMax"/>
        </c:scaling>
        <c:delete val="0"/>
        <c:axPos val="b"/>
        <c:numFmt formatCode="0" sourceLinked="1"/>
        <c:majorTickMark val="out"/>
        <c:minorTickMark val="none"/>
        <c:tickLblPos val="nextTo"/>
        <c:txPr>
          <a:bodyPr rot="-5400000" vert="horz"/>
          <a:lstStyle/>
          <a:p>
            <a:pPr>
              <a:defRPr/>
            </a:pPr>
            <a:endParaRPr lang="en-US"/>
          </a:p>
        </c:txPr>
        <c:crossAx val="-2109850264"/>
        <c:crosses val="autoZero"/>
        <c:auto val="1"/>
        <c:lblAlgn val="ctr"/>
        <c:lblOffset val="100"/>
        <c:noMultiLvlLbl val="0"/>
      </c:catAx>
      <c:valAx>
        <c:axId val="-2109850264"/>
        <c:scaling>
          <c:orientation val="minMax"/>
        </c:scaling>
        <c:delete val="0"/>
        <c:axPos val="l"/>
        <c:majorGridlines/>
        <c:title>
          <c:tx>
            <c:rich>
              <a:bodyPr rot="-5400000" vert="horz"/>
              <a:lstStyle/>
              <a:p>
                <a:pPr>
                  <a:defRPr/>
                </a:pPr>
                <a:r>
                  <a:rPr lang="en-ZA" sz="1000" b="0" i="0"/>
                  <a:t>Proportion of youth with Qualification</a:t>
                </a:r>
              </a:p>
            </c:rich>
          </c:tx>
          <c:layout>
            <c:manualLayout>
              <c:xMode val="edge"/>
              <c:yMode val="edge"/>
              <c:x val="0.0155730224100873"/>
              <c:y val="0.0537427866755777"/>
            </c:manualLayout>
          </c:layout>
          <c:overlay val="0"/>
        </c:title>
        <c:numFmt formatCode="0%" sourceLinked="1"/>
        <c:majorTickMark val="out"/>
        <c:minorTickMark val="none"/>
        <c:tickLblPos val="nextTo"/>
        <c:crossAx val="-2110413400"/>
        <c:crosses val="autoZero"/>
        <c:crossBetween val="between"/>
      </c:valAx>
    </c:plotArea>
    <c:legend>
      <c:legendPos val="b"/>
      <c:layout/>
      <c:overlay val="0"/>
    </c:legend>
    <c:plotVisOnly val="1"/>
    <c:dispBlanksAs val="zero"/>
    <c:showDLblsOverMax val="0"/>
  </c:chart>
  <c:spPr>
    <a:ln>
      <a:solidFill>
        <a:schemeClr val="tx1"/>
      </a:solidFill>
    </a:ln>
  </c:sp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1"/>
    </mc:Choice>
    <mc:Fallback>
      <c:style val="11"/>
    </mc:Fallback>
  </mc:AlternateContent>
  <c:chart>
    <c:autoTitleDeleted val="0"/>
    <c:plotArea>
      <c:layout/>
      <c:lineChart>
        <c:grouping val="standard"/>
        <c:varyColors val="0"/>
        <c:ser>
          <c:idx val="0"/>
          <c:order val="0"/>
          <c:tx>
            <c:strRef>
              <c:f>Duration!$I$2</c:f>
              <c:strCache>
                <c:ptCount val="1"/>
                <c:pt idx="0">
                  <c:v>All Youth</c:v>
                </c:pt>
              </c:strCache>
            </c:strRef>
          </c:tx>
          <c:spPr>
            <a:ln w="31750">
              <a:solidFill>
                <a:schemeClr val="tx1"/>
              </a:solidFill>
            </a:ln>
          </c:spPr>
          <c:marker>
            <c:symbol val="none"/>
          </c:marker>
          <c:cat>
            <c:numRef>
              <c:f>Duration!$H$3:$H$6</c:f>
              <c:numCache>
                <c:formatCode>0</c:formatCode>
                <c:ptCount val="4"/>
                <c:pt idx="0">
                  <c:v>2008.0</c:v>
                </c:pt>
                <c:pt idx="1">
                  <c:v>2009.0</c:v>
                </c:pt>
                <c:pt idx="2">
                  <c:v>2010.0</c:v>
                </c:pt>
                <c:pt idx="3">
                  <c:v>2011.0</c:v>
                </c:pt>
              </c:numCache>
            </c:numRef>
          </c:cat>
          <c:val>
            <c:numRef>
              <c:f>Duration!$I$3:$I$6</c:f>
              <c:numCache>
                <c:formatCode>0%</c:formatCode>
                <c:ptCount val="4"/>
                <c:pt idx="0">
                  <c:v>0.645125000000004</c:v>
                </c:pt>
                <c:pt idx="1">
                  <c:v>0.675325000000002</c:v>
                </c:pt>
                <c:pt idx="2">
                  <c:v>0.709925000000003</c:v>
                </c:pt>
                <c:pt idx="3">
                  <c:v>0.722825000000002</c:v>
                </c:pt>
              </c:numCache>
            </c:numRef>
          </c:val>
          <c:smooth val="0"/>
        </c:ser>
        <c:ser>
          <c:idx val="2"/>
          <c:order val="1"/>
          <c:tx>
            <c:strRef>
              <c:f>Duration!$J$2</c:f>
              <c:strCache>
                <c:ptCount val="1"/>
                <c:pt idx="0">
                  <c:v>Less Than Matric</c:v>
                </c:pt>
              </c:strCache>
            </c:strRef>
          </c:tx>
          <c:spPr>
            <a:ln w="31750">
              <a:solidFill>
                <a:schemeClr val="accent6">
                  <a:lumMod val="75000"/>
                </a:schemeClr>
              </a:solidFill>
              <a:prstDash val="lgDashDot"/>
            </a:ln>
          </c:spPr>
          <c:marker>
            <c:symbol val="none"/>
          </c:marker>
          <c:cat>
            <c:numRef>
              <c:f>Duration!$H$3:$H$6</c:f>
              <c:numCache>
                <c:formatCode>0</c:formatCode>
                <c:ptCount val="4"/>
                <c:pt idx="0">
                  <c:v>2008.0</c:v>
                </c:pt>
                <c:pt idx="1">
                  <c:v>2009.0</c:v>
                </c:pt>
                <c:pt idx="2">
                  <c:v>2010.0</c:v>
                </c:pt>
                <c:pt idx="3">
                  <c:v>2011.0</c:v>
                </c:pt>
              </c:numCache>
            </c:numRef>
          </c:cat>
          <c:val>
            <c:numRef>
              <c:f>Duration!$J$3:$J$6</c:f>
              <c:numCache>
                <c:formatCode>0%</c:formatCode>
                <c:ptCount val="4"/>
                <c:pt idx="0">
                  <c:v>0.695075000000001</c:v>
                </c:pt>
                <c:pt idx="1">
                  <c:v>0.723225000000001</c:v>
                </c:pt>
                <c:pt idx="2">
                  <c:v>0.752450000000002</c:v>
                </c:pt>
                <c:pt idx="3">
                  <c:v>0.759400000000002</c:v>
                </c:pt>
              </c:numCache>
            </c:numRef>
          </c:val>
          <c:smooth val="0"/>
        </c:ser>
        <c:ser>
          <c:idx val="1"/>
          <c:order val="2"/>
          <c:tx>
            <c:strRef>
              <c:f>Duration!$K$2</c:f>
              <c:strCache>
                <c:ptCount val="1"/>
                <c:pt idx="0">
                  <c:v>Matric</c:v>
                </c:pt>
              </c:strCache>
            </c:strRef>
          </c:tx>
          <c:spPr>
            <a:ln w="31750">
              <a:solidFill>
                <a:srgbClr val="FF0000"/>
              </a:solidFill>
              <a:prstDash val="solid"/>
            </a:ln>
          </c:spPr>
          <c:marker>
            <c:symbol val="none"/>
          </c:marker>
          <c:cat>
            <c:numRef>
              <c:f>Duration!$H$3:$H$6</c:f>
              <c:numCache>
                <c:formatCode>0</c:formatCode>
                <c:ptCount val="4"/>
                <c:pt idx="0">
                  <c:v>2008.0</c:v>
                </c:pt>
                <c:pt idx="1">
                  <c:v>2009.0</c:v>
                </c:pt>
                <c:pt idx="2">
                  <c:v>2010.0</c:v>
                </c:pt>
                <c:pt idx="3">
                  <c:v>2011.0</c:v>
                </c:pt>
              </c:numCache>
            </c:numRef>
          </c:cat>
          <c:val>
            <c:numRef>
              <c:f>Duration!$K$3:$K$6</c:f>
              <c:numCache>
                <c:formatCode>0%</c:formatCode>
                <c:ptCount val="4"/>
                <c:pt idx="0">
                  <c:v>0.582625000000001</c:v>
                </c:pt>
                <c:pt idx="1">
                  <c:v>0.624700000000002</c:v>
                </c:pt>
                <c:pt idx="2">
                  <c:v>0.664950000000003</c:v>
                </c:pt>
                <c:pt idx="3">
                  <c:v>0.684600000000002</c:v>
                </c:pt>
              </c:numCache>
            </c:numRef>
          </c:val>
          <c:smooth val="0"/>
        </c:ser>
        <c:ser>
          <c:idx val="3"/>
          <c:order val="3"/>
          <c:tx>
            <c:strRef>
              <c:f>Duration!$L$2</c:f>
              <c:strCache>
                <c:ptCount val="1"/>
                <c:pt idx="0">
                  <c:v>Diploma</c:v>
                </c:pt>
              </c:strCache>
            </c:strRef>
          </c:tx>
          <c:spPr>
            <a:ln w="31750">
              <a:solidFill>
                <a:srgbClr val="0070C0"/>
              </a:solidFill>
            </a:ln>
          </c:spPr>
          <c:marker>
            <c:symbol val="circle"/>
            <c:size val="5"/>
            <c:spPr>
              <a:solidFill>
                <a:srgbClr val="0070C0"/>
              </a:solidFill>
              <a:ln>
                <a:solidFill>
                  <a:srgbClr val="0070C0"/>
                </a:solidFill>
              </a:ln>
            </c:spPr>
          </c:marker>
          <c:cat>
            <c:numRef>
              <c:f>Duration!$H$3:$H$6</c:f>
              <c:numCache>
                <c:formatCode>0</c:formatCode>
                <c:ptCount val="4"/>
                <c:pt idx="0">
                  <c:v>2008.0</c:v>
                </c:pt>
                <c:pt idx="1">
                  <c:v>2009.0</c:v>
                </c:pt>
                <c:pt idx="2">
                  <c:v>2010.0</c:v>
                </c:pt>
                <c:pt idx="3">
                  <c:v>2011.0</c:v>
                </c:pt>
              </c:numCache>
            </c:numRef>
          </c:cat>
          <c:val>
            <c:numRef>
              <c:f>Duration!$L$3:$L$6</c:f>
              <c:numCache>
                <c:formatCode>0%</c:formatCode>
                <c:ptCount val="4"/>
                <c:pt idx="0">
                  <c:v>0.337275</c:v>
                </c:pt>
                <c:pt idx="1">
                  <c:v>0.367425000000001</c:v>
                </c:pt>
                <c:pt idx="2">
                  <c:v>0.42545</c:v>
                </c:pt>
                <c:pt idx="3">
                  <c:v>0.4806</c:v>
                </c:pt>
              </c:numCache>
            </c:numRef>
          </c:val>
          <c:smooth val="0"/>
        </c:ser>
        <c:ser>
          <c:idx val="4"/>
          <c:order val="4"/>
          <c:tx>
            <c:strRef>
              <c:f>Duration!$M$2</c:f>
              <c:strCache>
                <c:ptCount val="1"/>
                <c:pt idx="0">
                  <c:v>Degree</c:v>
                </c:pt>
              </c:strCache>
            </c:strRef>
          </c:tx>
          <c:spPr>
            <a:ln w="31750">
              <a:solidFill>
                <a:srgbClr val="7030A0"/>
              </a:solidFill>
            </a:ln>
          </c:spPr>
          <c:marker>
            <c:symbol val="square"/>
            <c:size val="5"/>
            <c:spPr>
              <a:solidFill>
                <a:srgbClr val="7030A0"/>
              </a:solidFill>
              <a:ln>
                <a:solidFill>
                  <a:srgbClr val="7030A0"/>
                </a:solidFill>
              </a:ln>
            </c:spPr>
          </c:marker>
          <c:cat>
            <c:numRef>
              <c:f>Duration!$H$3:$H$6</c:f>
              <c:numCache>
                <c:formatCode>0</c:formatCode>
                <c:ptCount val="4"/>
                <c:pt idx="0">
                  <c:v>2008.0</c:v>
                </c:pt>
                <c:pt idx="1">
                  <c:v>2009.0</c:v>
                </c:pt>
                <c:pt idx="2">
                  <c:v>2010.0</c:v>
                </c:pt>
                <c:pt idx="3">
                  <c:v>2011.0</c:v>
                </c:pt>
              </c:numCache>
            </c:numRef>
          </c:cat>
          <c:val>
            <c:numRef>
              <c:f>Duration!$M$3:$M$6</c:f>
              <c:numCache>
                <c:formatCode>0%</c:formatCode>
                <c:ptCount val="4"/>
                <c:pt idx="0">
                  <c:v>0.352525</c:v>
                </c:pt>
                <c:pt idx="1">
                  <c:v>0.352300000000001</c:v>
                </c:pt>
                <c:pt idx="2">
                  <c:v>0.43125</c:v>
                </c:pt>
                <c:pt idx="3">
                  <c:v>0.488425000000001</c:v>
                </c:pt>
              </c:numCache>
            </c:numRef>
          </c:val>
          <c:smooth val="0"/>
        </c:ser>
        <c:dLbls>
          <c:showLegendKey val="0"/>
          <c:showVal val="0"/>
          <c:showCatName val="0"/>
          <c:showSerName val="0"/>
          <c:showPercent val="0"/>
          <c:showBubbleSize val="0"/>
        </c:dLbls>
        <c:marker val="1"/>
        <c:smooth val="0"/>
        <c:axId val="-2107967928"/>
        <c:axId val="-2044749496"/>
      </c:lineChart>
      <c:catAx>
        <c:axId val="-2107967928"/>
        <c:scaling>
          <c:orientation val="minMax"/>
        </c:scaling>
        <c:delete val="0"/>
        <c:axPos val="b"/>
        <c:numFmt formatCode="0" sourceLinked="1"/>
        <c:majorTickMark val="out"/>
        <c:minorTickMark val="none"/>
        <c:tickLblPos val="nextTo"/>
        <c:txPr>
          <a:bodyPr rot="-5400000" vert="horz"/>
          <a:lstStyle/>
          <a:p>
            <a:pPr>
              <a:defRPr/>
            </a:pPr>
            <a:endParaRPr lang="en-US"/>
          </a:p>
        </c:txPr>
        <c:crossAx val="-2044749496"/>
        <c:crosses val="autoZero"/>
        <c:auto val="1"/>
        <c:lblAlgn val="ctr"/>
        <c:lblOffset val="100"/>
        <c:noMultiLvlLbl val="0"/>
      </c:catAx>
      <c:valAx>
        <c:axId val="-2044749496"/>
        <c:scaling>
          <c:orientation val="minMax"/>
        </c:scaling>
        <c:delete val="0"/>
        <c:axPos val="l"/>
        <c:majorGridlines/>
        <c:title>
          <c:tx>
            <c:rich>
              <a:bodyPr rot="-5400000" vert="horz"/>
              <a:lstStyle/>
              <a:p>
                <a:pPr>
                  <a:defRPr b="0"/>
                </a:pPr>
                <a:r>
                  <a:rPr lang="en-ZA" b="0"/>
                  <a:t>Percentage</a:t>
                </a:r>
                <a:r>
                  <a:rPr lang="en-ZA" b="0" baseline="0"/>
                  <a:t> of unemployed </a:t>
                </a:r>
              </a:p>
              <a:p>
                <a:pPr>
                  <a:defRPr b="0"/>
                </a:pPr>
                <a:r>
                  <a:rPr lang="en-ZA" b="0" baseline="0"/>
                  <a:t>18-24-year-olds</a:t>
                </a:r>
                <a:endParaRPr lang="en-ZA" b="0"/>
              </a:p>
            </c:rich>
          </c:tx>
          <c:layout>
            <c:manualLayout>
              <c:xMode val="edge"/>
              <c:yMode val="edge"/>
              <c:x val="0.0110201519531441"/>
              <c:y val="0.143208466086172"/>
            </c:manualLayout>
          </c:layout>
          <c:overlay val="0"/>
        </c:title>
        <c:numFmt formatCode="0%" sourceLinked="0"/>
        <c:majorTickMark val="out"/>
        <c:minorTickMark val="none"/>
        <c:tickLblPos val="nextTo"/>
        <c:crossAx val="-2107967928"/>
        <c:crosses val="autoZero"/>
        <c:crossBetween val="between"/>
      </c:valAx>
    </c:plotArea>
    <c:legend>
      <c:legendPos val="b"/>
      <c:layout/>
      <c:overlay val="0"/>
    </c:legend>
    <c:plotVisOnly val="1"/>
    <c:dispBlanksAs val="gap"/>
    <c:showDLblsOverMax val="0"/>
  </c:chart>
  <c:spPr>
    <a:ln>
      <a:solidFill>
        <a:schemeClr val="tx1"/>
      </a:solidFill>
    </a:ln>
  </c:sp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1"/>
    </mc:Choice>
    <mc:Fallback>
      <c:style val="11"/>
    </mc:Fallback>
  </mc:AlternateContent>
  <c:chart>
    <c:autoTitleDeleted val="0"/>
    <c:plotArea>
      <c:layout/>
      <c:lineChart>
        <c:grouping val="standard"/>
        <c:varyColors val="0"/>
        <c:ser>
          <c:idx val="0"/>
          <c:order val="0"/>
          <c:tx>
            <c:strRef>
              <c:f>Duration!$T$52</c:f>
              <c:strCache>
                <c:ptCount val="1"/>
                <c:pt idx="0">
                  <c:v>&lt; 6 months</c:v>
                </c:pt>
              </c:strCache>
            </c:strRef>
          </c:tx>
          <c:spPr>
            <a:ln w="28575">
              <a:solidFill>
                <a:schemeClr val="accent1">
                  <a:lumMod val="75000"/>
                </a:schemeClr>
              </a:solidFill>
              <a:prstDash val="sysDot"/>
            </a:ln>
          </c:spPr>
          <c:marker>
            <c:symbol val="none"/>
          </c:marker>
          <c:cat>
            <c:numRef>
              <c:f>Duration!$S$53:$S$56</c:f>
              <c:numCache>
                <c:formatCode>0</c:formatCode>
                <c:ptCount val="4"/>
                <c:pt idx="0">
                  <c:v>2008.0</c:v>
                </c:pt>
                <c:pt idx="1">
                  <c:v>2009.0</c:v>
                </c:pt>
                <c:pt idx="2">
                  <c:v>2010.0</c:v>
                </c:pt>
                <c:pt idx="3">
                  <c:v>2011.0</c:v>
                </c:pt>
              </c:numCache>
            </c:numRef>
          </c:cat>
          <c:val>
            <c:numRef>
              <c:f>Duration!$T$53:$T$56</c:f>
              <c:numCache>
                <c:formatCode>0%</c:formatCode>
                <c:ptCount val="4"/>
                <c:pt idx="0">
                  <c:v>0.268175</c:v>
                </c:pt>
                <c:pt idx="1">
                  <c:v>0.260025</c:v>
                </c:pt>
                <c:pt idx="2">
                  <c:v>0.216325</c:v>
                </c:pt>
                <c:pt idx="3">
                  <c:v>0.19445</c:v>
                </c:pt>
              </c:numCache>
            </c:numRef>
          </c:val>
          <c:smooth val="0"/>
        </c:ser>
        <c:ser>
          <c:idx val="1"/>
          <c:order val="1"/>
          <c:tx>
            <c:strRef>
              <c:f>Duration!$U$52</c:f>
              <c:strCache>
                <c:ptCount val="1"/>
                <c:pt idx="0">
                  <c:v>6months - 1 year</c:v>
                </c:pt>
              </c:strCache>
            </c:strRef>
          </c:tx>
          <c:spPr>
            <a:ln w="28575">
              <a:solidFill>
                <a:srgbClr val="00B0F0"/>
              </a:solidFill>
              <a:prstDash val="sysDash"/>
            </a:ln>
          </c:spPr>
          <c:marker>
            <c:symbol val="none"/>
          </c:marker>
          <c:cat>
            <c:numRef>
              <c:f>Duration!$S$53:$S$56</c:f>
              <c:numCache>
                <c:formatCode>0</c:formatCode>
                <c:ptCount val="4"/>
                <c:pt idx="0">
                  <c:v>2008.0</c:v>
                </c:pt>
                <c:pt idx="1">
                  <c:v>2009.0</c:v>
                </c:pt>
                <c:pt idx="2">
                  <c:v>2010.0</c:v>
                </c:pt>
                <c:pt idx="3">
                  <c:v>2011.0</c:v>
                </c:pt>
              </c:numCache>
            </c:numRef>
          </c:cat>
          <c:val>
            <c:numRef>
              <c:f>Duration!$U$53:$U$56</c:f>
              <c:numCache>
                <c:formatCode>0%</c:formatCode>
                <c:ptCount val="4"/>
                <c:pt idx="0">
                  <c:v>0.204225</c:v>
                </c:pt>
                <c:pt idx="1">
                  <c:v>0.20165</c:v>
                </c:pt>
                <c:pt idx="2">
                  <c:v>0.18945</c:v>
                </c:pt>
                <c:pt idx="3">
                  <c:v>0.17525</c:v>
                </c:pt>
              </c:numCache>
            </c:numRef>
          </c:val>
          <c:smooth val="0"/>
        </c:ser>
        <c:ser>
          <c:idx val="2"/>
          <c:order val="2"/>
          <c:tx>
            <c:strRef>
              <c:f>Duration!$V$52</c:f>
              <c:strCache>
                <c:ptCount val="1"/>
                <c:pt idx="0">
                  <c:v>1 - 3 years</c:v>
                </c:pt>
              </c:strCache>
            </c:strRef>
          </c:tx>
          <c:spPr>
            <a:ln w="28575">
              <a:solidFill>
                <a:srgbClr val="00B050"/>
              </a:solidFill>
              <a:prstDash val="lgDash"/>
            </a:ln>
          </c:spPr>
          <c:marker>
            <c:symbol val="none"/>
          </c:marker>
          <c:cat>
            <c:numRef>
              <c:f>Duration!$S$53:$S$56</c:f>
              <c:numCache>
                <c:formatCode>0</c:formatCode>
                <c:ptCount val="4"/>
                <c:pt idx="0">
                  <c:v>2008.0</c:v>
                </c:pt>
                <c:pt idx="1">
                  <c:v>2009.0</c:v>
                </c:pt>
                <c:pt idx="2">
                  <c:v>2010.0</c:v>
                </c:pt>
                <c:pt idx="3">
                  <c:v>2011.0</c:v>
                </c:pt>
              </c:numCache>
            </c:numRef>
          </c:cat>
          <c:val>
            <c:numRef>
              <c:f>Duration!$V$53:$V$56</c:f>
              <c:numCache>
                <c:formatCode>0%</c:formatCode>
                <c:ptCount val="4"/>
                <c:pt idx="0">
                  <c:v>0.329275</c:v>
                </c:pt>
                <c:pt idx="1">
                  <c:v>0.327800000000001</c:v>
                </c:pt>
                <c:pt idx="2">
                  <c:v>0.355725</c:v>
                </c:pt>
                <c:pt idx="3">
                  <c:v>0.368275</c:v>
                </c:pt>
              </c:numCache>
            </c:numRef>
          </c:val>
          <c:smooth val="0"/>
        </c:ser>
        <c:ser>
          <c:idx val="3"/>
          <c:order val="3"/>
          <c:tx>
            <c:strRef>
              <c:f>Duration!$W$52</c:f>
              <c:strCache>
                <c:ptCount val="1"/>
                <c:pt idx="0">
                  <c:v>3 - 5 years</c:v>
                </c:pt>
              </c:strCache>
            </c:strRef>
          </c:tx>
          <c:spPr>
            <a:ln w="28575">
              <a:solidFill>
                <a:schemeClr val="accent6">
                  <a:lumMod val="75000"/>
                </a:schemeClr>
              </a:solidFill>
              <a:prstDash val="lgDashDot"/>
            </a:ln>
          </c:spPr>
          <c:marker>
            <c:symbol val="none"/>
          </c:marker>
          <c:cat>
            <c:numRef>
              <c:f>Duration!$S$53:$S$56</c:f>
              <c:numCache>
                <c:formatCode>0</c:formatCode>
                <c:ptCount val="4"/>
                <c:pt idx="0">
                  <c:v>2008.0</c:v>
                </c:pt>
                <c:pt idx="1">
                  <c:v>2009.0</c:v>
                </c:pt>
                <c:pt idx="2">
                  <c:v>2010.0</c:v>
                </c:pt>
                <c:pt idx="3">
                  <c:v>2011.0</c:v>
                </c:pt>
              </c:numCache>
            </c:numRef>
          </c:cat>
          <c:val>
            <c:numRef>
              <c:f>Duration!$W$53:$W$56</c:f>
              <c:numCache>
                <c:formatCode>0%</c:formatCode>
                <c:ptCount val="4"/>
                <c:pt idx="0">
                  <c:v>0.121825</c:v>
                </c:pt>
                <c:pt idx="1">
                  <c:v>0.1319</c:v>
                </c:pt>
                <c:pt idx="2">
                  <c:v>0.1589</c:v>
                </c:pt>
                <c:pt idx="3">
                  <c:v>0.16665</c:v>
                </c:pt>
              </c:numCache>
            </c:numRef>
          </c:val>
          <c:smooth val="0"/>
        </c:ser>
        <c:ser>
          <c:idx val="4"/>
          <c:order val="4"/>
          <c:tx>
            <c:strRef>
              <c:f>Duration!$X$52</c:f>
              <c:strCache>
                <c:ptCount val="1"/>
                <c:pt idx="0">
                  <c:v>&gt; 5years</c:v>
                </c:pt>
              </c:strCache>
            </c:strRef>
          </c:tx>
          <c:spPr>
            <a:ln w="28575">
              <a:solidFill>
                <a:srgbClr val="C00000"/>
              </a:solidFill>
            </a:ln>
          </c:spPr>
          <c:marker>
            <c:symbol val="none"/>
          </c:marker>
          <c:cat>
            <c:numRef>
              <c:f>Duration!$S$53:$S$56</c:f>
              <c:numCache>
                <c:formatCode>0</c:formatCode>
                <c:ptCount val="4"/>
                <c:pt idx="0">
                  <c:v>2008.0</c:v>
                </c:pt>
                <c:pt idx="1">
                  <c:v>2009.0</c:v>
                </c:pt>
                <c:pt idx="2">
                  <c:v>2010.0</c:v>
                </c:pt>
                <c:pt idx="3">
                  <c:v>2011.0</c:v>
                </c:pt>
              </c:numCache>
            </c:numRef>
          </c:cat>
          <c:val>
            <c:numRef>
              <c:f>Duration!$X$53:$X$56</c:f>
              <c:numCache>
                <c:formatCode>0%</c:formatCode>
                <c:ptCount val="4"/>
                <c:pt idx="0">
                  <c:v>0.074575</c:v>
                </c:pt>
                <c:pt idx="1">
                  <c:v>0.07755</c:v>
                </c:pt>
                <c:pt idx="2">
                  <c:v>0.07875</c:v>
                </c:pt>
                <c:pt idx="3">
                  <c:v>0.0932500000000004</c:v>
                </c:pt>
              </c:numCache>
            </c:numRef>
          </c:val>
          <c:smooth val="0"/>
        </c:ser>
        <c:dLbls>
          <c:showLegendKey val="0"/>
          <c:showVal val="0"/>
          <c:showCatName val="0"/>
          <c:showSerName val="0"/>
          <c:showPercent val="0"/>
          <c:showBubbleSize val="0"/>
        </c:dLbls>
        <c:marker val="1"/>
        <c:smooth val="0"/>
        <c:axId val="-2108496200"/>
        <c:axId val="-2092248920"/>
      </c:lineChart>
      <c:catAx>
        <c:axId val="-2108496200"/>
        <c:scaling>
          <c:orientation val="minMax"/>
        </c:scaling>
        <c:delete val="0"/>
        <c:axPos val="b"/>
        <c:numFmt formatCode="0" sourceLinked="1"/>
        <c:majorTickMark val="out"/>
        <c:minorTickMark val="none"/>
        <c:tickLblPos val="nextTo"/>
        <c:crossAx val="-2092248920"/>
        <c:crosses val="autoZero"/>
        <c:auto val="1"/>
        <c:lblAlgn val="ctr"/>
        <c:lblOffset val="100"/>
        <c:noMultiLvlLbl val="0"/>
      </c:catAx>
      <c:valAx>
        <c:axId val="-2092248920"/>
        <c:scaling>
          <c:orientation val="minMax"/>
        </c:scaling>
        <c:delete val="0"/>
        <c:axPos val="l"/>
        <c:majorGridlines/>
        <c:numFmt formatCode="0%" sourceLinked="1"/>
        <c:majorTickMark val="out"/>
        <c:minorTickMark val="none"/>
        <c:tickLblPos val="nextTo"/>
        <c:crossAx val="-2108496200"/>
        <c:crosses val="autoZero"/>
        <c:crossBetween val="between"/>
      </c:valAx>
    </c:plotArea>
    <c:legend>
      <c:legendPos val="b"/>
      <c:layout/>
      <c:overlay val="0"/>
    </c:legend>
    <c:plotVisOnly val="1"/>
    <c:dispBlanksAs val="gap"/>
    <c:showDLblsOverMax val="0"/>
  </c:chart>
  <c:spPr>
    <a:solidFill>
      <a:schemeClr val="bg1"/>
    </a:solidFill>
    <a:ln>
      <a:solidFill>
        <a:srgbClr val="000000"/>
      </a:solidFill>
    </a:ln>
  </c:sp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'Stack charts num lit'!$B$16</c:f>
              <c:strCache>
                <c:ptCount val="1"/>
                <c:pt idx="0">
                  <c:v>Never enrolled or dropped out prior to Grade 6</c:v>
                </c:pt>
              </c:strCache>
            </c:strRef>
          </c:tx>
          <c:spPr>
            <a:solidFill>
              <a:srgbClr val="FF000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'Stack charts num lit'!$A$17:$A$26</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'Stack charts num lit'!$B$17:$B$26</c:f>
              <c:numCache>
                <c:formatCode>0</c:formatCode>
                <c:ptCount val="10"/>
                <c:pt idx="0">
                  <c:v>11.90000000000001</c:v>
                </c:pt>
                <c:pt idx="1">
                  <c:v>14.3</c:v>
                </c:pt>
                <c:pt idx="2">
                  <c:v>11.1</c:v>
                </c:pt>
                <c:pt idx="3">
                  <c:v>10.90000000000001</c:v>
                </c:pt>
                <c:pt idx="4">
                  <c:v>2.0</c:v>
                </c:pt>
                <c:pt idx="5">
                  <c:v>7.700000000000003</c:v>
                </c:pt>
                <c:pt idx="6">
                  <c:v>7.299999999999997</c:v>
                </c:pt>
                <c:pt idx="7">
                  <c:v>14.7</c:v>
                </c:pt>
                <c:pt idx="8">
                  <c:v>5.099999999999994</c:v>
                </c:pt>
                <c:pt idx="9">
                  <c:v>10.5</c:v>
                </c:pt>
              </c:numCache>
            </c:numRef>
          </c:val>
        </c:ser>
        <c:ser>
          <c:idx val="1"/>
          <c:order val="1"/>
          <c:tx>
            <c:strRef>
              <c:f>'Stack charts num lit'!$C$16</c:f>
              <c:strCache>
                <c:ptCount val="1"/>
                <c:pt idx="0">
                  <c:v>Enrolled but functionally illiterate (Levels 1-2) by grade 6</c:v>
                </c:pt>
              </c:strCache>
            </c:strRef>
          </c:tx>
          <c:spPr>
            <a:solidFill>
              <a:srgbClr val="FFFF00"/>
            </a:solidFill>
          </c:spPr>
          <c:invertIfNegative val="0"/>
          <c:dLbls>
            <c:dLblPos val="ctr"/>
            <c:showLegendKey val="0"/>
            <c:showVal val="1"/>
            <c:showCatName val="0"/>
            <c:showSerName val="0"/>
            <c:showPercent val="0"/>
            <c:showBubbleSize val="0"/>
            <c:showLeaderLines val="0"/>
          </c:dLbls>
          <c:cat>
            <c:strRef>
              <c:f>'Stack charts num lit'!$A$17:$A$26</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'Stack charts num lit'!$C$17:$C$26</c:f>
              <c:numCache>
                <c:formatCode>0</c:formatCode>
                <c:ptCount val="10"/>
                <c:pt idx="0">
                  <c:v>38.84241781</c:v>
                </c:pt>
                <c:pt idx="1">
                  <c:v>31.36384324999998</c:v>
                </c:pt>
                <c:pt idx="2">
                  <c:v>18.84450638</c:v>
                </c:pt>
                <c:pt idx="3">
                  <c:v>18.13582386</c:v>
                </c:pt>
                <c:pt idx="4">
                  <c:v>26.71797520000001</c:v>
                </c:pt>
                <c:pt idx="5">
                  <c:v>17.07785365</c:v>
                </c:pt>
                <c:pt idx="6">
                  <c:v>12.63712356</c:v>
                </c:pt>
                <c:pt idx="7">
                  <c:v>2.98478348</c:v>
                </c:pt>
                <c:pt idx="8">
                  <c:v>7.63379396</c:v>
                </c:pt>
                <c:pt idx="9">
                  <c:v>1.321771799999999</c:v>
                </c:pt>
              </c:numCache>
            </c:numRef>
          </c:val>
        </c:ser>
        <c:ser>
          <c:idx val="2"/>
          <c:order val="2"/>
          <c:tx>
            <c:strRef>
              <c:f>'Stack charts num lit'!$D$16</c:f>
              <c:strCache>
                <c:ptCount val="1"/>
                <c:pt idx="0">
                  <c:v>Enrolled and acquired basic reading skills (Levels 3-5) by grade 6</c:v>
                </c:pt>
              </c:strCache>
            </c:strRef>
          </c:tx>
          <c:spPr>
            <a:solidFill>
              <a:schemeClr val="accent3">
                <a:lumMod val="60000"/>
                <a:lumOff val="40000"/>
              </a:schemeClr>
            </a:solidFill>
          </c:spPr>
          <c:invertIfNegative val="0"/>
          <c:dLbls>
            <c:dLblPos val="ctr"/>
            <c:showLegendKey val="0"/>
            <c:showVal val="1"/>
            <c:showCatName val="0"/>
            <c:showSerName val="0"/>
            <c:showPercent val="0"/>
            <c:showBubbleSize val="0"/>
            <c:showLeaderLines val="0"/>
          </c:dLbls>
          <c:cat>
            <c:strRef>
              <c:f>'Stack charts num lit'!$A$17:$A$26</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'Stack charts num lit'!$D$17:$D$26</c:f>
              <c:numCache>
                <c:formatCode>0</c:formatCode>
                <c:ptCount val="10"/>
                <c:pt idx="0">
                  <c:v>43.55546827</c:v>
                </c:pt>
                <c:pt idx="1">
                  <c:v>52.53566831000001</c:v>
                </c:pt>
                <c:pt idx="2">
                  <c:v>60.95622302</c:v>
                </c:pt>
                <c:pt idx="3">
                  <c:v>58.11410286</c:v>
                </c:pt>
                <c:pt idx="4">
                  <c:v>45.4714512</c:v>
                </c:pt>
                <c:pt idx="5">
                  <c:v>50.16952655</c:v>
                </c:pt>
                <c:pt idx="6">
                  <c:v>61.68581523000005</c:v>
                </c:pt>
                <c:pt idx="7">
                  <c:v>30.29592422999999</c:v>
                </c:pt>
                <c:pt idx="8">
                  <c:v>50.49372770000001</c:v>
                </c:pt>
                <c:pt idx="9">
                  <c:v>54.45349154999999</c:v>
                </c:pt>
              </c:numCache>
            </c:numRef>
          </c:val>
        </c:ser>
        <c:ser>
          <c:idx val="3"/>
          <c:order val="3"/>
          <c:tx>
            <c:strRef>
              <c:f>'Stack charts num lit'!$E$16</c:f>
              <c:strCache>
                <c:ptCount val="1"/>
                <c:pt idx="0">
                  <c:v>Enrolled and acquired higher order reading skills (Levels 6-8) by grade 6</c:v>
                </c:pt>
              </c:strCache>
            </c:strRef>
          </c:tx>
          <c:spPr>
            <a:solidFill>
              <a:srgbClr val="00B05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'Stack charts num lit'!$A$17:$A$26</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'Stack charts num lit'!$E$17:$E$26</c:f>
              <c:numCache>
                <c:formatCode>0</c:formatCode>
                <c:ptCount val="10"/>
                <c:pt idx="0">
                  <c:v>5.702113919999989</c:v>
                </c:pt>
                <c:pt idx="1">
                  <c:v>1.80047987</c:v>
                </c:pt>
                <c:pt idx="2">
                  <c:v>9.099270600000001</c:v>
                </c:pt>
                <c:pt idx="3">
                  <c:v>12.85008219000001</c:v>
                </c:pt>
                <c:pt idx="4">
                  <c:v>25.81057359999999</c:v>
                </c:pt>
                <c:pt idx="5">
                  <c:v>25.05262902999998</c:v>
                </c:pt>
                <c:pt idx="6">
                  <c:v>18.37705194000002</c:v>
                </c:pt>
                <c:pt idx="7">
                  <c:v>52.01929229</c:v>
                </c:pt>
                <c:pt idx="8">
                  <c:v>36.77246885000001</c:v>
                </c:pt>
                <c:pt idx="9">
                  <c:v>33.72473665000001</c:v>
                </c:pt>
              </c:numCache>
            </c:numRef>
          </c:val>
        </c:ser>
        <c:dLbls>
          <c:showLegendKey val="0"/>
          <c:showVal val="0"/>
          <c:showCatName val="0"/>
          <c:showSerName val="0"/>
          <c:showPercent val="0"/>
          <c:showBubbleSize val="0"/>
        </c:dLbls>
        <c:gapWidth val="150"/>
        <c:overlap val="100"/>
        <c:axId val="2117286024"/>
        <c:axId val="2118056872"/>
      </c:barChart>
      <c:catAx>
        <c:axId val="2117286024"/>
        <c:scaling>
          <c:orientation val="minMax"/>
        </c:scaling>
        <c:delete val="0"/>
        <c:axPos val="b"/>
        <c:majorTickMark val="out"/>
        <c:minorTickMark val="none"/>
        <c:tickLblPos val="nextTo"/>
        <c:crossAx val="2118056872"/>
        <c:crosses val="autoZero"/>
        <c:auto val="1"/>
        <c:lblAlgn val="ctr"/>
        <c:lblOffset val="100"/>
        <c:noMultiLvlLbl val="0"/>
      </c:catAx>
      <c:valAx>
        <c:axId val="2118056872"/>
        <c:scaling>
          <c:orientation val="minMax"/>
        </c:scaling>
        <c:delete val="0"/>
        <c:axPos val="l"/>
        <c:majorGridlines/>
        <c:numFmt formatCode="0%" sourceLinked="1"/>
        <c:majorTickMark val="out"/>
        <c:minorTickMark val="none"/>
        <c:tickLblPos val="nextTo"/>
        <c:crossAx val="2117286024"/>
        <c:crosses val="autoZero"/>
        <c:crossBetween val="between"/>
      </c:valAx>
      <c:spPr>
        <a:solidFill>
          <a:schemeClr val="bg1">
            <a:lumMod val="95000"/>
          </a:schemeClr>
        </a:solidFill>
      </c:spPr>
    </c:plotArea>
    <c:legend>
      <c:legendPos val="b"/>
      <c:layout>
        <c:manualLayout>
          <c:xMode val="edge"/>
          <c:yMode val="edge"/>
          <c:x val="0.165996160202197"/>
          <c:y val="0.821977491721484"/>
          <c:w val="0.718771475599449"/>
          <c:h val="0.170356486095243"/>
        </c:manualLayout>
      </c:layout>
      <c:overlay val="0"/>
      <c:spPr>
        <a:solidFill>
          <a:sysClr val="window" lastClr="FFFFFF">
            <a:lumMod val="95000"/>
          </a:sysClr>
        </a:solidFill>
      </c:spPr>
    </c:legend>
    <c:plotVisOnly val="1"/>
    <c:dispBlanksAs val="gap"/>
    <c:showDLblsOverMax val="0"/>
  </c:chart>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percentStacked"/>
        <c:varyColors val="0"/>
        <c:ser>
          <c:idx val="0"/>
          <c:order val="0"/>
          <c:tx>
            <c:strRef>
              <c:f>'Stack charts num lit'!$B$3</c:f>
              <c:strCache>
                <c:ptCount val="1"/>
                <c:pt idx="0">
                  <c:v>Never enrolled or dropped out prior to grade 6</c:v>
                </c:pt>
              </c:strCache>
            </c:strRef>
          </c:tx>
          <c:spPr>
            <a:solidFill>
              <a:srgbClr val="FF000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'Stack charts num lit'!$A$4:$A$13</c:f>
              <c:strCache>
                <c:ptCount val="10"/>
                <c:pt idx="0">
                  <c:v>Zambia</c:v>
                </c:pt>
                <c:pt idx="1">
                  <c:v>Malawi</c:v>
                </c:pt>
                <c:pt idx="2">
                  <c:v>Namibia</c:v>
                </c:pt>
                <c:pt idx="3">
                  <c:v>Lesotho</c:v>
                </c:pt>
                <c:pt idx="4">
                  <c:v>Uganda</c:v>
                </c:pt>
                <c:pt idx="5">
                  <c:v>South Africa</c:v>
                </c:pt>
                <c:pt idx="6">
                  <c:v>Zimbabwe</c:v>
                </c:pt>
                <c:pt idx="7">
                  <c:v>Tanzania</c:v>
                </c:pt>
                <c:pt idx="8">
                  <c:v>Swaziland</c:v>
                </c:pt>
                <c:pt idx="9">
                  <c:v>Kenya</c:v>
                </c:pt>
              </c:strCache>
            </c:strRef>
          </c:cat>
          <c:val>
            <c:numRef>
              <c:f>'Stack charts num lit'!$B$4:$B$13</c:f>
              <c:numCache>
                <c:formatCode>0</c:formatCode>
                <c:ptCount val="10"/>
                <c:pt idx="0">
                  <c:v>11.90000000000001</c:v>
                </c:pt>
                <c:pt idx="1">
                  <c:v>14.3</c:v>
                </c:pt>
                <c:pt idx="2">
                  <c:v>7.299999999999997</c:v>
                </c:pt>
                <c:pt idx="3">
                  <c:v>11.1</c:v>
                </c:pt>
                <c:pt idx="4">
                  <c:v>10.90000000000001</c:v>
                </c:pt>
                <c:pt idx="5">
                  <c:v>2.0</c:v>
                </c:pt>
                <c:pt idx="6">
                  <c:v>7.700000000000003</c:v>
                </c:pt>
                <c:pt idx="7">
                  <c:v>14.7</c:v>
                </c:pt>
                <c:pt idx="8">
                  <c:v>10.5</c:v>
                </c:pt>
                <c:pt idx="9">
                  <c:v>5.099999999999994</c:v>
                </c:pt>
              </c:numCache>
            </c:numRef>
          </c:val>
        </c:ser>
        <c:ser>
          <c:idx val="1"/>
          <c:order val="1"/>
          <c:tx>
            <c:strRef>
              <c:f>'Stack charts num lit'!$C$3</c:f>
              <c:strCache>
                <c:ptCount val="1"/>
                <c:pt idx="0">
                  <c:v>Enrolled but functionally innumerate (Levels 1-2) by grade 6</c:v>
                </c:pt>
              </c:strCache>
            </c:strRef>
          </c:tx>
          <c:spPr>
            <a:solidFill>
              <a:srgbClr val="FFFF00"/>
            </a:solidFill>
          </c:spPr>
          <c:invertIfNegative val="0"/>
          <c:dLbls>
            <c:dLblPos val="ctr"/>
            <c:showLegendKey val="0"/>
            <c:showVal val="1"/>
            <c:showCatName val="0"/>
            <c:showSerName val="0"/>
            <c:showPercent val="0"/>
            <c:showBubbleSize val="0"/>
            <c:showLeaderLines val="0"/>
          </c:dLbls>
          <c:cat>
            <c:strRef>
              <c:f>'Stack charts num lit'!$A$4:$A$13</c:f>
              <c:strCache>
                <c:ptCount val="10"/>
                <c:pt idx="0">
                  <c:v>Zambia</c:v>
                </c:pt>
                <c:pt idx="1">
                  <c:v>Malawi</c:v>
                </c:pt>
                <c:pt idx="2">
                  <c:v>Namibia</c:v>
                </c:pt>
                <c:pt idx="3">
                  <c:v>Lesotho</c:v>
                </c:pt>
                <c:pt idx="4">
                  <c:v>Uganda</c:v>
                </c:pt>
                <c:pt idx="5">
                  <c:v>South Africa</c:v>
                </c:pt>
                <c:pt idx="6">
                  <c:v>Zimbabwe</c:v>
                </c:pt>
                <c:pt idx="7">
                  <c:v>Tanzania</c:v>
                </c:pt>
                <c:pt idx="8">
                  <c:v>Swaziland</c:v>
                </c:pt>
                <c:pt idx="9">
                  <c:v>Kenya</c:v>
                </c:pt>
              </c:strCache>
            </c:strRef>
          </c:cat>
          <c:val>
            <c:numRef>
              <c:f>'Stack charts num lit'!$C$4:$C$13</c:f>
              <c:numCache>
                <c:formatCode>0</c:formatCode>
                <c:ptCount val="10"/>
                <c:pt idx="0">
                  <c:v>59.06541160000001</c:v>
                </c:pt>
                <c:pt idx="1">
                  <c:v>51.28125170000001</c:v>
                </c:pt>
                <c:pt idx="2">
                  <c:v>44.20447704</c:v>
                </c:pt>
                <c:pt idx="3">
                  <c:v>37.16020889000002</c:v>
                </c:pt>
                <c:pt idx="4">
                  <c:v>34.46281971000001</c:v>
                </c:pt>
                <c:pt idx="5">
                  <c:v>39.27864500000001</c:v>
                </c:pt>
                <c:pt idx="6">
                  <c:v>24.47734159</c:v>
                </c:pt>
                <c:pt idx="7">
                  <c:v>11.28861906</c:v>
                </c:pt>
                <c:pt idx="8">
                  <c:v>7.68111374999999</c:v>
                </c:pt>
                <c:pt idx="9">
                  <c:v>10.64767561</c:v>
                </c:pt>
              </c:numCache>
            </c:numRef>
          </c:val>
        </c:ser>
        <c:ser>
          <c:idx val="2"/>
          <c:order val="2"/>
          <c:tx>
            <c:strRef>
              <c:f>'Stack charts num lit'!$D$3</c:f>
              <c:strCache>
                <c:ptCount val="1"/>
                <c:pt idx="0">
                  <c:v>Enrolled and acquired basic numeracy skills (Levels 3-5) by grade 6</c:v>
                </c:pt>
              </c:strCache>
            </c:strRef>
          </c:tx>
          <c:spPr>
            <a:solidFill>
              <a:schemeClr val="accent3">
                <a:lumMod val="60000"/>
                <a:lumOff val="40000"/>
              </a:schemeClr>
            </a:solidFill>
          </c:spPr>
          <c:invertIfNegative val="0"/>
          <c:dLbls>
            <c:dLblPos val="ctr"/>
            <c:showLegendKey val="0"/>
            <c:showVal val="1"/>
            <c:showCatName val="0"/>
            <c:showSerName val="0"/>
            <c:showPercent val="0"/>
            <c:showBubbleSize val="0"/>
            <c:showLeaderLines val="0"/>
          </c:dLbls>
          <c:cat>
            <c:strRef>
              <c:f>'Stack charts num lit'!$A$4:$A$13</c:f>
              <c:strCache>
                <c:ptCount val="10"/>
                <c:pt idx="0">
                  <c:v>Zambia</c:v>
                </c:pt>
                <c:pt idx="1">
                  <c:v>Malawi</c:v>
                </c:pt>
                <c:pt idx="2">
                  <c:v>Namibia</c:v>
                </c:pt>
                <c:pt idx="3">
                  <c:v>Lesotho</c:v>
                </c:pt>
                <c:pt idx="4">
                  <c:v>Uganda</c:v>
                </c:pt>
                <c:pt idx="5">
                  <c:v>South Africa</c:v>
                </c:pt>
                <c:pt idx="6">
                  <c:v>Zimbabwe</c:v>
                </c:pt>
                <c:pt idx="7">
                  <c:v>Tanzania</c:v>
                </c:pt>
                <c:pt idx="8">
                  <c:v>Swaziland</c:v>
                </c:pt>
                <c:pt idx="9">
                  <c:v>Kenya</c:v>
                </c:pt>
              </c:strCache>
            </c:strRef>
          </c:cat>
          <c:val>
            <c:numRef>
              <c:f>'Stack charts num lit'!$D$4:$D$13</c:f>
              <c:numCache>
                <c:formatCode>0</c:formatCode>
                <c:ptCount val="10"/>
                <c:pt idx="0">
                  <c:v>28.50051738999998</c:v>
                </c:pt>
                <c:pt idx="1">
                  <c:v>33.96691219000003</c:v>
                </c:pt>
                <c:pt idx="2">
                  <c:v>45.9506484</c:v>
                </c:pt>
                <c:pt idx="3">
                  <c:v>50.02432337000001</c:v>
                </c:pt>
                <c:pt idx="4">
                  <c:v>52.68172932</c:v>
                </c:pt>
                <c:pt idx="5">
                  <c:v>50.3248424</c:v>
                </c:pt>
                <c:pt idx="6">
                  <c:v>58.1642295</c:v>
                </c:pt>
                <c:pt idx="7">
                  <c:v>63.58842893000001</c:v>
                </c:pt>
                <c:pt idx="8">
                  <c:v>76.5962659000001</c:v>
                </c:pt>
                <c:pt idx="9">
                  <c:v>70.85173263999978</c:v>
                </c:pt>
              </c:numCache>
            </c:numRef>
          </c:val>
        </c:ser>
        <c:ser>
          <c:idx val="3"/>
          <c:order val="3"/>
          <c:tx>
            <c:strRef>
              <c:f>'Stack charts num lit'!$E$3</c:f>
              <c:strCache>
                <c:ptCount val="1"/>
                <c:pt idx="0">
                  <c:v>Enrolled and acquired higher order numeracy skills (Levels 6-8) by grade 6</c:v>
                </c:pt>
              </c:strCache>
            </c:strRef>
          </c:tx>
          <c:spPr>
            <a:solidFill>
              <a:srgbClr val="00B05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'Stack charts num lit'!$A$4:$A$13</c:f>
              <c:strCache>
                <c:ptCount val="10"/>
                <c:pt idx="0">
                  <c:v>Zambia</c:v>
                </c:pt>
                <c:pt idx="1">
                  <c:v>Malawi</c:v>
                </c:pt>
                <c:pt idx="2">
                  <c:v>Namibia</c:v>
                </c:pt>
                <c:pt idx="3">
                  <c:v>Lesotho</c:v>
                </c:pt>
                <c:pt idx="4">
                  <c:v>Uganda</c:v>
                </c:pt>
                <c:pt idx="5">
                  <c:v>South Africa</c:v>
                </c:pt>
                <c:pt idx="6">
                  <c:v>Zimbabwe</c:v>
                </c:pt>
                <c:pt idx="7">
                  <c:v>Tanzania</c:v>
                </c:pt>
                <c:pt idx="8">
                  <c:v>Swaziland</c:v>
                </c:pt>
                <c:pt idx="9">
                  <c:v>Kenya</c:v>
                </c:pt>
              </c:strCache>
            </c:strRef>
          </c:cat>
          <c:val>
            <c:numRef>
              <c:f>'Stack charts num lit'!$E$4:$E$13</c:f>
              <c:numCache>
                <c:formatCode>0</c:formatCode>
                <c:ptCount val="10"/>
                <c:pt idx="0">
                  <c:v>0.53407101</c:v>
                </c:pt>
                <c:pt idx="1">
                  <c:v>0.45183611</c:v>
                </c:pt>
                <c:pt idx="2">
                  <c:v>2.54487456</c:v>
                </c:pt>
                <c:pt idx="3">
                  <c:v>1.715476629999999</c:v>
                </c:pt>
                <c:pt idx="4">
                  <c:v>1.955450970000001</c:v>
                </c:pt>
                <c:pt idx="5">
                  <c:v>8.396512600000004</c:v>
                </c:pt>
                <c:pt idx="6">
                  <c:v>9.65842891</c:v>
                </c:pt>
                <c:pt idx="7">
                  <c:v>10.42295201000001</c:v>
                </c:pt>
                <c:pt idx="8">
                  <c:v>5.22262034999999</c:v>
                </c:pt>
                <c:pt idx="9">
                  <c:v>13.40059175</c:v>
                </c:pt>
              </c:numCache>
            </c:numRef>
          </c:val>
        </c:ser>
        <c:dLbls>
          <c:showLegendKey val="0"/>
          <c:showVal val="0"/>
          <c:showCatName val="0"/>
          <c:showSerName val="0"/>
          <c:showPercent val="0"/>
          <c:showBubbleSize val="0"/>
        </c:dLbls>
        <c:gapWidth val="150"/>
        <c:overlap val="100"/>
        <c:axId val="2118058136"/>
        <c:axId val="2117851912"/>
      </c:barChart>
      <c:catAx>
        <c:axId val="2118058136"/>
        <c:scaling>
          <c:orientation val="minMax"/>
        </c:scaling>
        <c:delete val="0"/>
        <c:axPos val="b"/>
        <c:majorTickMark val="out"/>
        <c:minorTickMark val="none"/>
        <c:tickLblPos val="nextTo"/>
        <c:crossAx val="2117851912"/>
        <c:crosses val="autoZero"/>
        <c:auto val="1"/>
        <c:lblAlgn val="ctr"/>
        <c:lblOffset val="100"/>
        <c:noMultiLvlLbl val="0"/>
      </c:catAx>
      <c:valAx>
        <c:axId val="2117851912"/>
        <c:scaling>
          <c:orientation val="minMax"/>
        </c:scaling>
        <c:delete val="0"/>
        <c:axPos val="l"/>
        <c:majorGridlines/>
        <c:numFmt formatCode="0%" sourceLinked="1"/>
        <c:majorTickMark val="out"/>
        <c:minorTickMark val="none"/>
        <c:tickLblPos val="nextTo"/>
        <c:crossAx val="2118058136"/>
        <c:crosses val="autoZero"/>
        <c:crossBetween val="between"/>
      </c:valAx>
      <c:spPr>
        <a:solidFill>
          <a:schemeClr val="bg1">
            <a:lumMod val="95000"/>
          </a:schemeClr>
        </a:solidFill>
      </c:spPr>
    </c:plotArea>
    <c:legend>
      <c:legendPos val="b"/>
      <c:layout>
        <c:manualLayout>
          <c:xMode val="edge"/>
          <c:yMode val="edge"/>
          <c:x val="0.110269832841198"/>
          <c:y val="0.816426326116328"/>
          <c:w val="0.832126346295912"/>
          <c:h val="0.163346071721965"/>
        </c:manualLayout>
      </c:layout>
      <c:overlay val="0"/>
      <c:spPr>
        <a:solidFill>
          <a:schemeClr val="bg1">
            <a:lumMod val="95000"/>
          </a:schemeClr>
        </a:solidFill>
      </c:spPr>
    </c:legend>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33CBA8-8C9D-4602-B49A-0430C2D5BDD5}" type="doc">
      <dgm:prSet loTypeId="urn:microsoft.com/office/officeart/2005/8/layout/funnel1" loCatId="process" qsTypeId="urn:microsoft.com/office/officeart/2005/8/quickstyle/simple1" qsCatId="simple" csTypeId="urn:microsoft.com/office/officeart/2005/8/colors/accent3_3" csCatId="accent3" phldr="1"/>
      <dgm:spPr/>
      <dgm:t>
        <a:bodyPr/>
        <a:lstStyle/>
        <a:p>
          <a:endParaRPr lang="en-ZA"/>
        </a:p>
      </dgm:t>
    </dgm:pt>
    <dgm:pt modelId="{92E492DE-362F-453E-9CD4-91B8B882931E}">
      <dgm:prSet phldrT="[Text]"/>
      <dgm:spPr>
        <a:solidFill>
          <a:schemeClr val="accent1">
            <a:lumMod val="40000"/>
            <a:lumOff val="60000"/>
          </a:schemeClr>
        </a:solidFill>
      </dgm:spPr>
      <dgm:t>
        <a:bodyPr/>
        <a:lstStyle/>
        <a:p>
          <a:r>
            <a:rPr lang="en-ZA" b="1" dirty="0" smtClean="0">
              <a:solidFill>
                <a:srgbClr val="FF0000"/>
              </a:solidFill>
            </a:rPr>
            <a:t>Duration of education</a:t>
          </a:r>
          <a:endParaRPr lang="en-ZA" b="1" dirty="0">
            <a:solidFill>
              <a:srgbClr val="FF0000"/>
            </a:solidFill>
          </a:endParaRPr>
        </a:p>
      </dgm:t>
    </dgm:pt>
    <dgm:pt modelId="{FD39CD94-85F6-4546-8D1B-0C0C9AD6F89A}" type="parTrans" cxnId="{E89F3818-9B7E-4E77-ADBF-1446D75DB4EF}">
      <dgm:prSet/>
      <dgm:spPr/>
      <dgm:t>
        <a:bodyPr/>
        <a:lstStyle/>
        <a:p>
          <a:endParaRPr lang="en-ZA"/>
        </a:p>
      </dgm:t>
    </dgm:pt>
    <dgm:pt modelId="{2271E313-F1BD-48EA-A59A-02627AB8F0D3}" type="sibTrans" cxnId="{E89F3818-9B7E-4E77-ADBF-1446D75DB4EF}">
      <dgm:prSet/>
      <dgm:spPr/>
      <dgm:t>
        <a:bodyPr/>
        <a:lstStyle/>
        <a:p>
          <a:endParaRPr lang="en-ZA"/>
        </a:p>
      </dgm:t>
    </dgm:pt>
    <dgm:pt modelId="{B6F464E9-267F-476F-A4BE-507AA5771350}">
      <dgm:prSet phldrT="[Text]"/>
      <dgm:spPr>
        <a:solidFill>
          <a:schemeClr val="accent1">
            <a:lumMod val="40000"/>
            <a:lumOff val="60000"/>
          </a:schemeClr>
        </a:solidFill>
      </dgm:spPr>
      <dgm:t>
        <a:bodyPr/>
        <a:lstStyle/>
        <a:p>
          <a:r>
            <a:rPr lang="en-ZA" b="1" dirty="0" smtClean="0">
              <a:solidFill>
                <a:srgbClr val="FF0000"/>
              </a:solidFill>
            </a:rPr>
            <a:t>Quality of education</a:t>
          </a:r>
          <a:endParaRPr lang="en-ZA" b="1" dirty="0">
            <a:solidFill>
              <a:srgbClr val="FF0000"/>
            </a:solidFill>
          </a:endParaRPr>
        </a:p>
      </dgm:t>
    </dgm:pt>
    <dgm:pt modelId="{5A092389-1604-451A-A919-090238AEBD46}" type="parTrans" cxnId="{D8603159-B52D-4524-83A4-48145438AED2}">
      <dgm:prSet/>
      <dgm:spPr/>
      <dgm:t>
        <a:bodyPr/>
        <a:lstStyle/>
        <a:p>
          <a:endParaRPr lang="en-ZA"/>
        </a:p>
      </dgm:t>
    </dgm:pt>
    <dgm:pt modelId="{B0F51A16-F885-4EDA-8827-DD70771D2A04}" type="sibTrans" cxnId="{D8603159-B52D-4524-83A4-48145438AED2}">
      <dgm:prSet/>
      <dgm:spPr/>
      <dgm:t>
        <a:bodyPr/>
        <a:lstStyle/>
        <a:p>
          <a:endParaRPr lang="en-ZA"/>
        </a:p>
      </dgm:t>
    </dgm:pt>
    <dgm:pt modelId="{AF33A118-F68E-4164-96BA-79F05A46597A}">
      <dgm:prSet phldrT="[Text]"/>
      <dgm:spPr>
        <a:solidFill>
          <a:schemeClr val="accent1">
            <a:lumMod val="40000"/>
            <a:lumOff val="60000"/>
          </a:schemeClr>
        </a:solidFill>
      </dgm:spPr>
      <dgm:t>
        <a:bodyPr/>
        <a:lstStyle/>
        <a:p>
          <a:r>
            <a:rPr lang="en-ZA" b="1" smtClean="0">
              <a:solidFill>
                <a:srgbClr val="FF0000"/>
              </a:solidFill>
            </a:rPr>
            <a:t>Type of education</a:t>
          </a:r>
          <a:endParaRPr lang="en-ZA" b="1" dirty="0">
            <a:solidFill>
              <a:srgbClr val="FF0000"/>
            </a:solidFill>
          </a:endParaRPr>
        </a:p>
      </dgm:t>
    </dgm:pt>
    <dgm:pt modelId="{5CFD8225-B195-477A-99D6-85C25CF07D82}" type="sibTrans" cxnId="{8EA51DD6-A23A-40A2-9E27-D51F71AF227B}">
      <dgm:prSet/>
      <dgm:spPr/>
      <dgm:t>
        <a:bodyPr/>
        <a:lstStyle/>
        <a:p>
          <a:endParaRPr lang="en-ZA"/>
        </a:p>
      </dgm:t>
    </dgm:pt>
    <dgm:pt modelId="{08F3BC21-FAE7-4CF0-820F-635ACDE34F5D}" type="parTrans" cxnId="{8EA51DD6-A23A-40A2-9E27-D51F71AF227B}">
      <dgm:prSet/>
      <dgm:spPr/>
      <dgm:t>
        <a:bodyPr/>
        <a:lstStyle/>
        <a:p>
          <a:endParaRPr lang="en-ZA"/>
        </a:p>
      </dgm:t>
    </dgm:pt>
    <dgm:pt modelId="{123CA341-FA7A-4FAC-A045-8D062F23FD7F}">
      <dgm:prSet phldrT="[Text]"/>
      <dgm:spPr/>
      <dgm:t>
        <a:bodyPr/>
        <a:lstStyle/>
        <a:p>
          <a:endParaRPr lang="en-ZA" b="1" dirty="0">
            <a:solidFill>
              <a:srgbClr val="FF0000"/>
            </a:solidFill>
          </a:endParaRPr>
        </a:p>
      </dgm:t>
    </dgm:pt>
    <dgm:pt modelId="{9F29EABD-3284-4C81-A6D3-41483088D5CE}" type="sibTrans" cxnId="{14EFD227-2D60-4723-B5B0-C30491ED9000}">
      <dgm:prSet/>
      <dgm:spPr/>
      <dgm:t>
        <a:bodyPr/>
        <a:lstStyle/>
        <a:p>
          <a:endParaRPr lang="en-ZA"/>
        </a:p>
      </dgm:t>
    </dgm:pt>
    <dgm:pt modelId="{7AFCECE2-92DF-4809-B9BA-9421D37D31FF}" type="parTrans" cxnId="{14EFD227-2D60-4723-B5B0-C30491ED9000}">
      <dgm:prSet/>
      <dgm:spPr/>
      <dgm:t>
        <a:bodyPr/>
        <a:lstStyle/>
        <a:p>
          <a:endParaRPr lang="en-ZA"/>
        </a:p>
      </dgm:t>
    </dgm:pt>
    <dgm:pt modelId="{FB757A9B-1DF0-44FE-8A08-5111F7BB677C}" type="pres">
      <dgm:prSet presAssocID="{1033CBA8-8C9D-4602-B49A-0430C2D5BDD5}" presName="Name0" presStyleCnt="0">
        <dgm:presLayoutVars>
          <dgm:chMax val="4"/>
          <dgm:resizeHandles val="exact"/>
        </dgm:presLayoutVars>
      </dgm:prSet>
      <dgm:spPr/>
      <dgm:t>
        <a:bodyPr/>
        <a:lstStyle/>
        <a:p>
          <a:endParaRPr lang="en-ZA"/>
        </a:p>
      </dgm:t>
    </dgm:pt>
    <dgm:pt modelId="{97228E79-8C9C-471C-B435-A553116CF9EE}" type="pres">
      <dgm:prSet presAssocID="{1033CBA8-8C9D-4602-B49A-0430C2D5BDD5}" presName="ellipse" presStyleLbl="trBgShp" presStyleIdx="0" presStyleCnt="1" custLinFactNeighborX="879" custLinFactNeighborY="-2478"/>
      <dgm:spPr>
        <a:solidFill>
          <a:schemeClr val="accent3">
            <a:lumMod val="60000"/>
            <a:lumOff val="40000"/>
            <a:alpha val="40000"/>
          </a:schemeClr>
        </a:solidFill>
      </dgm:spPr>
    </dgm:pt>
    <dgm:pt modelId="{87742D82-7E51-4505-9B8B-4B42B7F78903}" type="pres">
      <dgm:prSet presAssocID="{1033CBA8-8C9D-4602-B49A-0430C2D5BDD5}" presName="arrow1" presStyleLbl="fgShp" presStyleIdx="0" presStyleCnt="1" custScaleY="186140" custLinFactNeighborX="-4545" custLinFactNeighborY="44093"/>
      <dgm:spPr>
        <a:solidFill>
          <a:schemeClr val="accent3">
            <a:lumMod val="60000"/>
            <a:lumOff val="40000"/>
          </a:schemeClr>
        </a:solidFill>
      </dgm:spPr>
    </dgm:pt>
    <dgm:pt modelId="{D7D58033-DB97-4B74-88E2-C41EBFB0C49F}" type="pres">
      <dgm:prSet presAssocID="{1033CBA8-8C9D-4602-B49A-0430C2D5BDD5}" presName="rectangle" presStyleLbl="revTx" presStyleIdx="0" presStyleCnt="1">
        <dgm:presLayoutVars>
          <dgm:bulletEnabled val="1"/>
        </dgm:presLayoutVars>
      </dgm:prSet>
      <dgm:spPr/>
      <dgm:t>
        <a:bodyPr/>
        <a:lstStyle/>
        <a:p>
          <a:endParaRPr lang="en-ZA"/>
        </a:p>
      </dgm:t>
    </dgm:pt>
    <dgm:pt modelId="{CBF04D8E-2149-4622-ABE1-5AED6FACBAF0}" type="pres">
      <dgm:prSet presAssocID="{B6F464E9-267F-476F-A4BE-507AA5771350}" presName="item1" presStyleLbl="node1" presStyleIdx="0" presStyleCnt="3">
        <dgm:presLayoutVars>
          <dgm:bulletEnabled val="1"/>
        </dgm:presLayoutVars>
      </dgm:prSet>
      <dgm:spPr/>
      <dgm:t>
        <a:bodyPr/>
        <a:lstStyle/>
        <a:p>
          <a:endParaRPr lang="en-ZA"/>
        </a:p>
      </dgm:t>
    </dgm:pt>
    <dgm:pt modelId="{871E3D72-B506-4763-BF68-912A91ADA0E1}" type="pres">
      <dgm:prSet presAssocID="{AF33A118-F68E-4164-96BA-79F05A46597A}" presName="item2" presStyleLbl="node1" presStyleIdx="1" presStyleCnt="3" custLinFactNeighborX="-905" custLinFactNeighborY="-2343">
        <dgm:presLayoutVars>
          <dgm:bulletEnabled val="1"/>
        </dgm:presLayoutVars>
      </dgm:prSet>
      <dgm:spPr/>
      <dgm:t>
        <a:bodyPr/>
        <a:lstStyle/>
        <a:p>
          <a:endParaRPr lang="en-ZA"/>
        </a:p>
      </dgm:t>
    </dgm:pt>
    <dgm:pt modelId="{9025DBFC-907B-4F5A-9079-F272D0027113}" type="pres">
      <dgm:prSet presAssocID="{123CA341-FA7A-4FAC-A045-8D062F23FD7F}" presName="item3" presStyleLbl="node1" presStyleIdx="2" presStyleCnt="3">
        <dgm:presLayoutVars>
          <dgm:bulletEnabled val="1"/>
        </dgm:presLayoutVars>
      </dgm:prSet>
      <dgm:spPr/>
      <dgm:t>
        <a:bodyPr/>
        <a:lstStyle/>
        <a:p>
          <a:endParaRPr lang="en-ZA"/>
        </a:p>
      </dgm:t>
    </dgm:pt>
    <dgm:pt modelId="{89AAFAC3-0FCC-4F56-988E-ED949141102E}" type="pres">
      <dgm:prSet presAssocID="{1033CBA8-8C9D-4602-B49A-0430C2D5BDD5}" presName="funnel" presStyleLbl="trAlignAcc1" presStyleIdx="0" presStyleCnt="1" custLinFactNeighborX="-625" custLinFactNeighborY="-4688"/>
      <dgm:spPr/>
      <dgm:t>
        <a:bodyPr/>
        <a:lstStyle/>
        <a:p>
          <a:endParaRPr lang="en-ZA"/>
        </a:p>
      </dgm:t>
    </dgm:pt>
  </dgm:ptLst>
  <dgm:cxnLst>
    <dgm:cxn modelId="{E89F3818-9B7E-4E77-ADBF-1446D75DB4EF}" srcId="{1033CBA8-8C9D-4602-B49A-0430C2D5BDD5}" destId="{92E492DE-362F-453E-9CD4-91B8B882931E}" srcOrd="0" destOrd="0" parTransId="{FD39CD94-85F6-4546-8D1B-0C0C9AD6F89A}" sibTransId="{2271E313-F1BD-48EA-A59A-02627AB8F0D3}"/>
    <dgm:cxn modelId="{F9A6045C-78EB-48E2-B845-5D7F85C5D5AC}" type="presOf" srcId="{92E492DE-362F-453E-9CD4-91B8B882931E}" destId="{9025DBFC-907B-4F5A-9079-F272D0027113}" srcOrd="0" destOrd="0" presId="urn:microsoft.com/office/officeart/2005/8/layout/funnel1"/>
    <dgm:cxn modelId="{D8603159-B52D-4524-83A4-48145438AED2}" srcId="{1033CBA8-8C9D-4602-B49A-0430C2D5BDD5}" destId="{B6F464E9-267F-476F-A4BE-507AA5771350}" srcOrd="1" destOrd="0" parTransId="{5A092389-1604-451A-A919-090238AEBD46}" sibTransId="{B0F51A16-F885-4EDA-8827-DD70771D2A04}"/>
    <dgm:cxn modelId="{F2B51559-3BB3-4F0D-AC2D-E04995AF5D56}" type="presOf" srcId="{123CA341-FA7A-4FAC-A045-8D062F23FD7F}" destId="{D7D58033-DB97-4B74-88E2-C41EBFB0C49F}" srcOrd="0" destOrd="0" presId="urn:microsoft.com/office/officeart/2005/8/layout/funnel1"/>
    <dgm:cxn modelId="{806296DB-F981-40AB-B01E-ABA5A1DCB6DC}" type="presOf" srcId="{B6F464E9-267F-476F-A4BE-507AA5771350}" destId="{871E3D72-B506-4763-BF68-912A91ADA0E1}" srcOrd="0" destOrd="0" presId="urn:microsoft.com/office/officeart/2005/8/layout/funnel1"/>
    <dgm:cxn modelId="{8EA51DD6-A23A-40A2-9E27-D51F71AF227B}" srcId="{1033CBA8-8C9D-4602-B49A-0430C2D5BDD5}" destId="{AF33A118-F68E-4164-96BA-79F05A46597A}" srcOrd="2" destOrd="0" parTransId="{08F3BC21-FAE7-4CF0-820F-635ACDE34F5D}" sibTransId="{5CFD8225-B195-477A-99D6-85C25CF07D82}"/>
    <dgm:cxn modelId="{09026317-D08A-441F-87D7-06D40A621F26}" type="presOf" srcId="{1033CBA8-8C9D-4602-B49A-0430C2D5BDD5}" destId="{FB757A9B-1DF0-44FE-8A08-5111F7BB677C}" srcOrd="0" destOrd="0" presId="urn:microsoft.com/office/officeart/2005/8/layout/funnel1"/>
    <dgm:cxn modelId="{D14D29B6-AE0D-4DCF-AC7E-7C8D72082495}" type="presOf" srcId="{AF33A118-F68E-4164-96BA-79F05A46597A}" destId="{CBF04D8E-2149-4622-ABE1-5AED6FACBAF0}" srcOrd="0" destOrd="0" presId="urn:microsoft.com/office/officeart/2005/8/layout/funnel1"/>
    <dgm:cxn modelId="{14EFD227-2D60-4723-B5B0-C30491ED9000}" srcId="{1033CBA8-8C9D-4602-B49A-0430C2D5BDD5}" destId="{123CA341-FA7A-4FAC-A045-8D062F23FD7F}" srcOrd="3" destOrd="0" parTransId="{7AFCECE2-92DF-4809-B9BA-9421D37D31FF}" sibTransId="{9F29EABD-3284-4C81-A6D3-41483088D5CE}"/>
    <dgm:cxn modelId="{7A62ADD6-ADFF-4A53-8920-A7BFAC095181}" type="presParOf" srcId="{FB757A9B-1DF0-44FE-8A08-5111F7BB677C}" destId="{97228E79-8C9C-471C-B435-A553116CF9EE}" srcOrd="0" destOrd="0" presId="urn:microsoft.com/office/officeart/2005/8/layout/funnel1"/>
    <dgm:cxn modelId="{F32ACEC0-FBA5-47F8-8C7C-7B11C2E8A1F7}" type="presParOf" srcId="{FB757A9B-1DF0-44FE-8A08-5111F7BB677C}" destId="{87742D82-7E51-4505-9B8B-4B42B7F78903}" srcOrd="1" destOrd="0" presId="urn:microsoft.com/office/officeart/2005/8/layout/funnel1"/>
    <dgm:cxn modelId="{294B6A9B-B1A6-4ADC-A4F6-7E61C56CB9BF}" type="presParOf" srcId="{FB757A9B-1DF0-44FE-8A08-5111F7BB677C}" destId="{D7D58033-DB97-4B74-88E2-C41EBFB0C49F}" srcOrd="2" destOrd="0" presId="urn:microsoft.com/office/officeart/2005/8/layout/funnel1"/>
    <dgm:cxn modelId="{6DEA6D80-33F0-45DA-B9CF-6A036CEC1401}" type="presParOf" srcId="{FB757A9B-1DF0-44FE-8A08-5111F7BB677C}" destId="{CBF04D8E-2149-4622-ABE1-5AED6FACBAF0}" srcOrd="3" destOrd="0" presId="urn:microsoft.com/office/officeart/2005/8/layout/funnel1"/>
    <dgm:cxn modelId="{D8CE4D8A-BAEC-483C-AB75-9187EEB5785F}" type="presParOf" srcId="{FB757A9B-1DF0-44FE-8A08-5111F7BB677C}" destId="{871E3D72-B506-4763-BF68-912A91ADA0E1}" srcOrd="4" destOrd="0" presId="urn:microsoft.com/office/officeart/2005/8/layout/funnel1"/>
    <dgm:cxn modelId="{5452777A-BA7F-470C-85E2-D38572CC5AD7}" type="presParOf" srcId="{FB757A9B-1DF0-44FE-8A08-5111F7BB677C}" destId="{9025DBFC-907B-4F5A-9079-F272D0027113}" srcOrd="5" destOrd="0" presId="urn:microsoft.com/office/officeart/2005/8/layout/funnel1"/>
    <dgm:cxn modelId="{C08DAB1D-EA77-430C-BBE4-5E6B5F8BE942}" type="presParOf" srcId="{FB757A9B-1DF0-44FE-8A08-5111F7BB677C}" destId="{89AAFAC3-0FCC-4F56-988E-ED949141102E}" srcOrd="6" destOrd="0" presId="urn:microsoft.com/office/officeart/2005/8/layout/funnel1"/>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B0826B1-2426-4766-B547-A677200E1C26}" type="doc">
      <dgm:prSet loTypeId="urn:microsoft.com/office/officeart/2005/8/layout/venn3" loCatId="relationship" qsTypeId="urn:microsoft.com/office/officeart/2005/8/quickstyle/simple1" qsCatId="simple" csTypeId="urn:microsoft.com/office/officeart/2005/8/colors/accent3_2" csCatId="accent3" phldr="1"/>
      <dgm:spPr/>
      <dgm:t>
        <a:bodyPr/>
        <a:lstStyle/>
        <a:p>
          <a:endParaRPr lang="en-ZA"/>
        </a:p>
      </dgm:t>
    </dgm:pt>
    <dgm:pt modelId="{3A68591D-0607-463D-BBB7-75147C089F26}">
      <dgm:prSet phldrT="[Text]"/>
      <dgm:spPr>
        <a:solidFill>
          <a:schemeClr val="tx2">
            <a:lumMod val="60000"/>
            <a:lumOff val="40000"/>
            <a:alpha val="50000"/>
          </a:schemeClr>
        </a:solidFill>
      </dgm:spPr>
      <dgm:t>
        <a:bodyPr/>
        <a:lstStyle/>
        <a:p>
          <a:r>
            <a:rPr lang="en-ZA" dirty="0" smtClean="0"/>
            <a:t>SA is one of the top 3 most unequal countries in the world</a:t>
          </a:r>
          <a:endParaRPr lang="en-ZA" dirty="0"/>
        </a:p>
      </dgm:t>
    </dgm:pt>
    <dgm:pt modelId="{C87B6BC1-CC18-4390-91DE-C70C8EC4811A}" type="parTrans" cxnId="{3BAD937A-23BB-45CD-BB14-B5369C4DE76A}">
      <dgm:prSet/>
      <dgm:spPr/>
      <dgm:t>
        <a:bodyPr/>
        <a:lstStyle/>
        <a:p>
          <a:endParaRPr lang="en-ZA"/>
        </a:p>
      </dgm:t>
    </dgm:pt>
    <dgm:pt modelId="{0D64D48A-C1FE-47CA-8D5C-64BD77EDB8D2}" type="sibTrans" cxnId="{3BAD937A-23BB-45CD-BB14-B5369C4DE76A}">
      <dgm:prSet/>
      <dgm:spPr/>
      <dgm:t>
        <a:bodyPr/>
        <a:lstStyle/>
        <a:p>
          <a:endParaRPr lang="en-ZA"/>
        </a:p>
      </dgm:t>
    </dgm:pt>
    <dgm:pt modelId="{5A11927A-C434-4C51-A41A-C1FFE353D96C}">
      <dgm:prSet phldrT="[Text]"/>
      <dgm:spPr>
        <a:solidFill>
          <a:schemeClr val="tx2">
            <a:lumMod val="60000"/>
            <a:lumOff val="40000"/>
            <a:alpha val="50000"/>
          </a:schemeClr>
        </a:solidFill>
      </dgm:spPr>
      <dgm:t>
        <a:bodyPr/>
        <a:lstStyle/>
        <a:p>
          <a:r>
            <a:rPr lang="en-ZA" dirty="0" smtClean="0"/>
            <a:t>Between </a:t>
          </a:r>
          <a:r>
            <a:rPr lang="en-ZA" b="1" dirty="0" smtClean="0"/>
            <a:t>78%</a:t>
          </a:r>
          <a:r>
            <a:rPr lang="en-ZA" dirty="0" smtClean="0"/>
            <a:t> and </a:t>
          </a:r>
          <a:r>
            <a:rPr lang="en-ZA" b="1" dirty="0" smtClean="0"/>
            <a:t>85%</a:t>
          </a:r>
          <a:r>
            <a:rPr lang="en-ZA" dirty="0" smtClean="0"/>
            <a:t> of total inequality is explained by </a:t>
          </a:r>
          <a:r>
            <a:rPr lang="en-ZA" b="1" dirty="0" smtClean="0">
              <a:solidFill>
                <a:srgbClr val="FF0000"/>
              </a:solidFill>
            </a:rPr>
            <a:t>wage</a:t>
          </a:r>
          <a:r>
            <a:rPr lang="en-ZA" dirty="0" smtClean="0"/>
            <a:t> inequality</a:t>
          </a:r>
          <a:endParaRPr lang="en-ZA" dirty="0"/>
        </a:p>
      </dgm:t>
    </dgm:pt>
    <dgm:pt modelId="{E761E55C-E27E-4C2A-937C-8B8BA5B85021}" type="parTrans" cxnId="{C9E02266-A92E-4E0A-BDD9-E34FF2CE6B56}">
      <dgm:prSet/>
      <dgm:spPr/>
      <dgm:t>
        <a:bodyPr/>
        <a:lstStyle/>
        <a:p>
          <a:endParaRPr lang="en-ZA"/>
        </a:p>
      </dgm:t>
    </dgm:pt>
    <dgm:pt modelId="{0CF26059-1586-40AE-8A48-1B36B246ED4D}" type="sibTrans" cxnId="{C9E02266-A92E-4E0A-BDD9-E34FF2CE6B56}">
      <dgm:prSet/>
      <dgm:spPr/>
      <dgm:t>
        <a:bodyPr/>
        <a:lstStyle/>
        <a:p>
          <a:endParaRPr lang="en-ZA"/>
        </a:p>
      </dgm:t>
    </dgm:pt>
    <dgm:pt modelId="{E59B5BBF-30D6-465D-9D7B-8CE3522A0F31}">
      <dgm:prSet phldrT="[Text]"/>
      <dgm:spPr>
        <a:solidFill>
          <a:schemeClr val="tx2">
            <a:lumMod val="60000"/>
            <a:lumOff val="40000"/>
            <a:alpha val="50000"/>
          </a:schemeClr>
        </a:solidFill>
      </dgm:spPr>
      <dgm:t>
        <a:bodyPr/>
        <a:lstStyle/>
        <a:p>
          <a:r>
            <a:rPr lang="en-ZA" b="1" dirty="0" smtClean="0">
              <a:solidFill>
                <a:srgbClr val="FF0000"/>
              </a:solidFill>
            </a:rPr>
            <a:t>Wages</a:t>
          </a:r>
          <a:endParaRPr lang="en-ZA" b="1" dirty="0">
            <a:solidFill>
              <a:srgbClr val="FF0000"/>
            </a:solidFill>
          </a:endParaRPr>
        </a:p>
      </dgm:t>
    </dgm:pt>
    <dgm:pt modelId="{FA33E094-E7FC-4392-AA20-52C12EB1BCC6}" type="parTrans" cxnId="{E3077CBB-31B1-43B1-8398-9240A2350617}">
      <dgm:prSet/>
      <dgm:spPr/>
      <dgm:t>
        <a:bodyPr/>
        <a:lstStyle/>
        <a:p>
          <a:endParaRPr lang="en-ZA"/>
        </a:p>
      </dgm:t>
    </dgm:pt>
    <dgm:pt modelId="{B065D8F3-A075-462D-83DA-395A1D328753}" type="sibTrans" cxnId="{E3077CBB-31B1-43B1-8398-9240A2350617}">
      <dgm:prSet/>
      <dgm:spPr/>
      <dgm:t>
        <a:bodyPr/>
        <a:lstStyle/>
        <a:p>
          <a:endParaRPr lang="en-ZA"/>
        </a:p>
      </dgm:t>
    </dgm:pt>
    <dgm:pt modelId="{69CCD9C2-D3EF-4FBE-913E-77FBFE42AC39}" type="pres">
      <dgm:prSet presAssocID="{9B0826B1-2426-4766-B547-A677200E1C26}" presName="Name0" presStyleCnt="0">
        <dgm:presLayoutVars>
          <dgm:dir/>
          <dgm:resizeHandles val="exact"/>
        </dgm:presLayoutVars>
      </dgm:prSet>
      <dgm:spPr/>
      <dgm:t>
        <a:bodyPr/>
        <a:lstStyle/>
        <a:p>
          <a:endParaRPr lang="en-ZA"/>
        </a:p>
      </dgm:t>
    </dgm:pt>
    <dgm:pt modelId="{A56EAB36-BECF-4DEA-A82C-2FA82EB97157}" type="pres">
      <dgm:prSet presAssocID="{3A68591D-0607-463D-BBB7-75147C089F26}" presName="Name5" presStyleLbl="vennNode1" presStyleIdx="0" presStyleCnt="3">
        <dgm:presLayoutVars>
          <dgm:bulletEnabled val="1"/>
        </dgm:presLayoutVars>
      </dgm:prSet>
      <dgm:spPr/>
      <dgm:t>
        <a:bodyPr/>
        <a:lstStyle/>
        <a:p>
          <a:endParaRPr lang="en-ZA"/>
        </a:p>
      </dgm:t>
    </dgm:pt>
    <dgm:pt modelId="{41E2FD1F-2957-4CF7-A0B9-B362FB605F07}" type="pres">
      <dgm:prSet presAssocID="{0D64D48A-C1FE-47CA-8D5C-64BD77EDB8D2}" presName="space" presStyleCnt="0"/>
      <dgm:spPr/>
    </dgm:pt>
    <dgm:pt modelId="{20B08DA0-7069-4A60-917F-B146CCDCDBBD}" type="pres">
      <dgm:prSet presAssocID="{5A11927A-C434-4C51-A41A-C1FFE353D96C}" presName="Name5" presStyleLbl="vennNode1" presStyleIdx="1" presStyleCnt="3">
        <dgm:presLayoutVars>
          <dgm:bulletEnabled val="1"/>
        </dgm:presLayoutVars>
      </dgm:prSet>
      <dgm:spPr/>
      <dgm:t>
        <a:bodyPr/>
        <a:lstStyle/>
        <a:p>
          <a:endParaRPr lang="en-ZA"/>
        </a:p>
      </dgm:t>
    </dgm:pt>
    <dgm:pt modelId="{5004D8DE-4D66-425F-AB12-C1542BB7C26C}" type="pres">
      <dgm:prSet presAssocID="{0CF26059-1586-40AE-8A48-1B36B246ED4D}" presName="space" presStyleCnt="0"/>
      <dgm:spPr/>
    </dgm:pt>
    <dgm:pt modelId="{4110B23A-1B79-4BBE-93AC-95B6D340CEC6}" type="pres">
      <dgm:prSet presAssocID="{E59B5BBF-30D6-465D-9D7B-8CE3522A0F31}" presName="Name5" presStyleLbl="vennNode1" presStyleIdx="2" presStyleCnt="3">
        <dgm:presLayoutVars>
          <dgm:bulletEnabled val="1"/>
        </dgm:presLayoutVars>
      </dgm:prSet>
      <dgm:spPr/>
      <dgm:t>
        <a:bodyPr/>
        <a:lstStyle/>
        <a:p>
          <a:endParaRPr lang="en-ZA"/>
        </a:p>
      </dgm:t>
    </dgm:pt>
  </dgm:ptLst>
  <dgm:cxnLst>
    <dgm:cxn modelId="{C9E02266-A92E-4E0A-BDD9-E34FF2CE6B56}" srcId="{9B0826B1-2426-4766-B547-A677200E1C26}" destId="{5A11927A-C434-4C51-A41A-C1FFE353D96C}" srcOrd="1" destOrd="0" parTransId="{E761E55C-E27E-4C2A-937C-8B8BA5B85021}" sibTransId="{0CF26059-1586-40AE-8A48-1B36B246ED4D}"/>
    <dgm:cxn modelId="{649015EA-1F8A-48AA-A3E1-448FDC31110C}" type="presOf" srcId="{5A11927A-C434-4C51-A41A-C1FFE353D96C}" destId="{20B08DA0-7069-4A60-917F-B146CCDCDBBD}" srcOrd="0" destOrd="0" presId="urn:microsoft.com/office/officeart/2005/8/layout/venn3"/>
    <dgm:cxn modelId="{E3077CBB-31B1-43B1-8398-9240A2350617}" srcId="{9B0826B1-2426-4766-B547-A677200E1C26}" destId="{E59B5BBF-30D6-465D-9D7B-8CE3522A0F31}" srcOrd="2" destOrd="0" parTransId="{FA33E094-E7FC-4392-AA20-52C12EB1BCC6}" sibTransId="{B065D8F3-A075-462D-83DA-395A1D328753}"/>
    <dgm:cxn modelId="{8205C5C1-073A-4CAF-9BFB-1869E4DF6ADD}" type="presOf" srcId="{3A68591D-0607-463D-BBB7-75147C089F26}" destId="{A56EAB36-BECF-4DEA-A82C-2FA82EB97157}" srcOrd="0" destOrd="0" presId="urn:microsoft.com/office/officeart/2005/8/layout/venn3"/>
    <dgm:cxn modelId="{3BAD937A-23BB-45CD-BB14-B5369C4DE76A}" srcId="{9B0826B1-2426-4766-B547-A677200E1C26}" destId="{3A68591D-0607-463D-BBB7-75147C089F26}" srcOrd="0" destOrd="0" parTransId="{C87B6BC1-CC18-4390-91DE-C70C8EC4811A}" sibTransId="{0D64D48A-C1FE-47CA-8D5C-64BD77EDB8D2}"/>
    <dgm:cxn modelId="{37A1C108-0CE4-4697-8008-9CF12588DCA0}" type="presOf" srcId="{9B0826B1-2426-4766-B547-A677200E1C26}" destId="{69CCD9C2-D3EF-4FBE-913E-77FBFE42AC39}" srcOrd="0" destOrd="0" presId="urn:microsoft.com/office/officeart/2005/8/layout/venn3"/>
    <dgm:cxn modelId="{CA822141-5FB4-4290-94EC-915B3B600B22}" type="presOf" srcId="{E59B5BBF-30D6-465D-9D7B-8CE3522A0F31}" destId="{4110B23A-1B79-4BBE-93AC-95B6D340CEC6}" srcOrd="0" destOrd="0" presId="urn:microsoft.com/office/officeart/2005/8/layout/venn3"/>
    <dgm:cxn modelId="{2092A314-284B-4FA3-B548-222D5A14962C}" type="presParOf" srcId="{69CCD9C2-D3EF-4FBE-913E-77FBFE42AC39}" destId="{A56EAB36-BECF-4DEA-A82C-2FA82EB97157}" srcOrd="0" destOrd="0" presId="urn:microsoft.com/office/officeart/2005/8/layout/venn3"/>
    <dgm:cxn modelId="{3E4573AB-DD10-4098-8DBC-42C0D1863329}" type="presParOf" srcId="{69CCD9C2-D3EF-4FBE-913E-77FBFE42AC39}" destId="{41E2FD1F-2957-4CF7-A0B9-B362FB605F07}" srcOrd="1" destOrd="0" presId="urn:microsoft.com/office/officeart/2005/8/layout/venn3"/>
    <dgm:cxn modelId="{040290C7-A3D1-4F20-8AFC-C0DC6D4469AF}" type="presParOf" srcId="{69CCD9C2-D3EF-4FBE-913E-77FBFE42AC39}" destId="{20B08DA0-7069-4A60-917F-B146CCDCDBBD}" srcOrd="2" destOrd="0" presId="urn:microsoft.com/office/officeart/2005/8/layout/venn3"/>
    <dgm:cxn modelId="{C7DABAFC-5205-4462-A017-38B5EF066F5E}" type="presParOf" srcId="{69CCD9C2-D3EF-4FBE-913E-77FBFE42AC39}" destId="{5004D8DE-4D66-425F-AB12-C1542BB7C26C}" srcOrd="3" destOrd="0" presId="urn:microsoft.com/office/officeart/2005/8/layout/venn3"/>
    <dgm:cxn modelId="{E740F4A2-EAE2-40C3-91C3-3EBC4F01A014}" type="presParOf" srcId="{69CCD9C2-D3EF-4FBE-913E-77FBFE42AC39}" destId="{4110B23A-1B79-4BBE-93AC-95B6D340CEC6}" srcOrd="4" destOrd="0" presId="urn:microsoft.com/office/officeart/2005/8/layout/venn3"/>
  </dgm:cxnLst>
  <dgm:bg>
    <a:solidFill>
      <a:schemeClr val="bg1"/>
    </a:solidFill>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896CC03-10D6-4152-BEED-6E1B31A79FE9}" type="doc">
      <dgm:prSet loTypeId="urn:microsoft.com/office/officeart/2005/8/layout/pyramid1" loCatId="pyramid" qsTypeId="urn:microsoft.com/office/officeart/2005/8/quickstyle/simple1" qsCatId="simple" csTypeId="urn:microsoft.com/office/officeart/2005/8/colors/accent1_2" csCatId="accent1" phldr="1"/>
      <dgm:spPr/>
    </dgm:pt>
    <dgm:pt modelId="{B1CD9239-600B-41D7-9067-E587838267CF}">
      <dgm:prSet phldrT="[Text]" custT="1"/>
      <dgm:spPr>
        <a:solidFill>
          <a:schemeClr val="accent3">
            <a:lumMod val="75000"/>
          </a:schemeClr>
        </a:solidFill>
      </dgm:spPr>
      <dgm:t>
        <a:bodyPr/>
        <a:lstStyle/>
        <a:p>
          <a:endParaRPr lang="en-ZA" sz="3600" dirty="0" smtClean="0"/>
        </a:p>
        <a:p>
          <a:r>
            <a:rPr lang="en-ZA" sz="1800" b="1" dirty="0" smtClean="0">
              <a:solidFill>
                <a:schemeClr val="bg1"/>
              </a:solidFill>
            </a:rPr>
            <a:t>17%</a:t>
          </a:r>
          <a:r>
            <a:rPr lang="en-ZA" sz="6500" dirty="0" smtClean="0"/>
            <a:t> </a:t>
          </a:r>
          <a:endParaRPr lang="en-ZA" sz="6500" dirty="0"/>
        </a:p>
      </dgm:t>
    </dgm:pt>
    <dgm:pt modelId="{EE902B38-1BCD-46BE-93C2-F4A3C7D99659}" type="parTrans" cxnId="{42DDFD2A-F396-4110-B15A-B5A9D81A206E}">
      <dgm:prSet/>
      <dgm:spPr/>
      <dgm:t>
        <a:bodyPr/>
        <a:lstStyle/>
        <a:p>
          <a:endParaRPr lang="en-ZA"/>
        </a:p>
      </dgm:t>
    </dgm:pt>
    <dgm:pt modelId="{F200C0A8-75E6-426C-A74E-56F74AA876B2}" type="sibTrans" cxnId="{42DDFD2A-F396-4110-B15A-B5A9D81A206E}">
      <dgm:prSet/>
      <dgm:spPr/>
      <dgm:t>
        <a:bodyPr/>
        <a:lstStyle/>
        <a:p>
          <a:endParaRPr lang="en-ZA"/>
        </a:p>
      </dgm:t>
    </dgm:pt>
    <dgm:pt modelId="{932237BE-64C3-4DED-BF2D-9B9821B44AFA}">
      <dgm:prSet phldrT="[Text]" custT="1"/>
      <dgm:spPr>
        <a:solidFill>
          <a:srgbClr val="561F1E"/>
        </a:solidFill>
      </dgm:spPr>
      <dgm:t>
        <a:bodyPr/>
        <a:lstStyle/>
        <a:p>
          <a:r>
            <a:rPr lang="en-ZA" sz="1400" b="1" dirty="0" smtClean="0">
              <a:solidFill>
                <a:schemeClr val="bg1"/>
              </a:solidFill>
            </a:rPr>
            <a:t>Unemployed</a:t>
          </a:r>
        </a:p>
        <a:p>
          <a:endParaRPr lang="en-ZA" sz="1400" b="1" dirty="0" smtClean="0">
            <a:solidFill>
              <a:schemeClr val="bg1"/>
            </a:solidFill>
          </a:endParaRPr>
        </a:p>
        <a:p>
          <a:r>
            <a:rPr lang="en-ZA" sz="1400" b="1" dirty="0" smtClean="0">
              <a:solidFill>
                <a:schemeClr val="bg1"/>
              </a:solidFill>
            </a:rPr>
            <a:t>(Broad - 33%)</a:t>
          </a:r>
          <a:endParaRPr lang="en-ZA" sz="7200" b="1" dirty="0">
            <a:solidFill>
              <a:schemeClr val="bg1"/>
            </a:solidFill>
          </a:endParaRPr>
        </a:p>
      </dgm:t>
    </dgm:pt>
    <dgm:pt modelId="{650C775E-27D0-46B8-8320-C035405A54B8}" type="parTrans" cxnId="{E59EA57B-4940-4EE4-B93A-F07CC895E7C4}">
      <dgm:prSet/>
      <dgm:spPr/>
      <dgm:t>
        <a:bodyPr/>
        <a:lstStyle/>
        <a:p>
          <a:endParaRPr lang="en-ZA"/>
        </a:p>
      </dgm:t>
    </dgm:pt>
    <dgm:pt modelId="{9E4E6BA0-8962-4C7C-9314-CBA481F6C26D}" type="sibTrans" cxnId="{E59EA57B-4940-4EE4-B93A-F07CC895E7C4}">
      <dgm:prSet/>
      <dgm:spPr/>
      <dgm:t>
        <a:bodyPr/>
        <a:lstStyle/>
        <a:p>
          <a:endParaRPr lang="en-ZA"/>
        </a:p>
      </dgm:t>
    </dgm:pt>
    <dgm:pt modelId="{94BFDC29-A62B-4867-9EFD-4C3299F2A986}">
      <dgm:prSet phldrT="[Text]" custT="1"/>
      <dgm:spPr>
        <a:solidFill>
          <a:schemeClr val="accent2">
            <a:lumMod val="75000"/>
          </a:schemeClr>
        </a:solidFill>
      </dgm:spPr>
      <dgm:t>
        <a:bodyPr/>
        <a:lstStyle/>
        <a:p>
          <a:r>
            <a:rPr lang="en-ZA" sz="1400" b="1" dirty="0" smtClean="0">
              <a:solidFill>
                <a:schemeClr val="bg1"/>
              </a:solidFill>
            </a:rPr>
            <a:t>Unskilled</a:t>
          </a:r>
        </a:p>
        <a:p>
          <a:r>
            <a:rPr lang="en-ZA" sz="1400" b="1" dirty="0" smtClean="0">
              <a:solidFill>
                <a:schemeClr val="bg1"/>
              </a:solidFill>
            </a:rPr>
            <a:t>(19%)</a:t>
          </a:r>
          <a:endParaRPr lang="en-ZA" sz="1400" b="1" dirty="0">
            <a:solidFill>
              <a:schemeClr val="bg1"/>
            </a:solidFill>
          </a:endParaRPr>
        </a:p>
      </dgm:t>
    </dgm:pt>
    <dgm:pt modelId="{A4CA2450-8494-4924-8A3E-C33940DEACB7}" type="sibTrans" cxnId="{4225F736-D5C0-4C5E-A52E-FD56D7BA2EA5}">
      <dgm:prSet/>
      <dgm:spPr/>
      <dgm:t>
        <a:bodyPr/>
        <a:lstStyle/>
        <a:p>
          <a:endParaRPr lang="en-ZA"/>
        </a:p>
      </dgm:t>
    </dgm:pt>
    <dgm:pt modelId="{958277C2-E0D9-4F82-8132-42DD836804C3}" type="parTrans" cxnId="{4225F736-D5C0-4C5E-A52E-FD56D7BA2EA5}">
      <dgm:prSet/>
      <dgm:spPr/>
      <dgm:t>
        <a:bodyPr/>
        <a:lstStyle/>
        <a:p>
          <a:endParaRPr lang="en-ZA"/>
        </a:p>
      </dgm:t>
    </dgm:pt>
    <dgm:pt modelId="{DD7E1C66-5AA1-4148-8D24-0F59EB34F27B}">
      <dgm:prSet custT="1"/>
      <dgm:spPr>
        <a:solidFill>
          <a:schemeClr val="accent2">
            <a:lumMod val="60000"/>
            <a:lumOff val="40000"/>
          </a:schemeClr>
        </a:solidFill>
      </dgm:spPr>
      <dgm:t>
        <a:bodyPr/>
        <a:lstStyle/>
        <a:p>
          <a:r>
            <a:rPr lang="en-US" sz="1600" dirty="0" smtClean="0">
              <a:solidFill>
                <a:schemeClr val="bg1"/>
              </a:solidFill>
            </a:rPr>
            <a:t>Semi-Skilled (31%)</a:t>
          </a:r>
          <a:endParaRPr lang="en-US" sz="1600" dirty="0">
            <a:solidFill>
              <a:schemeClr val="bg1"/>
            </a:solidFill>
          </a:endParaRPr>
        </a:p>
      </dgm:t>
    </dgm:pt>
    <dgm:pt modelId="{CF22B758-8218-9947-898E-59E75AA111A6}" type="parTrans" cxnId="{D28B3B95-1605-6049-8D74-AFE5C5F10525}">
      <dgm:prSet/>
      <dgm:spPr/>
      <dgm:t>
        <a:bodyPr/>
        <a:lstStyle/>
        <a:p>
          <a:endParaRPr lang="en-US"/>
        </a:p>
      </dgm:t>
    </dgm:pt>
    <dgm:pt modelId="{078737C8-25D4-9542-9513-0DF97F01B2E5}" type="sibTrans" cxnId="{D28B3B95-1605-6049-8D74-AFE5C5F10525}">
      <dgm:prSet/>
      <dgm:spPr/>
      <dgm:t>
        <a:bodyPr/>
        <a:lstStyle/>
        <a:p>
          <a:endParaRPr lang="en-US"/>
        </a:p>
      </dgm:t>
    </dgm:pt>
    <dgm:pt modelId="{FD31F5A5-7680-4C7A-91FB-24138E0D7CDC}" type="pres">
      <dgm:prSet presAssocID="{5896CC03-10D6-4152-BEED-6E1B31A79FE9}" presName="Name0" presStyleCnt="0">
        <dgm:presLayoutVars>
          <dgm:dir/>
          <dgm:animLvl val="lvl"/>
          <dgm:resizeHandles val="exact"/>
        </dgm:presLayoutVars>
      </dgm:prSet>
      <dgm:spPr/>
    </dgm:pt>
    <dgm:pt modelId="{2CFCD532-C2BB-43F0-894D-44DFFD76D26E}" type="pres">
      <dgm:prSet presAssocID="{B1CD9239-600B-41D7-9067-E587838267CF}" presName="Name8" presStyleCnt="0"/>
      <dgm:spPr/>
    </dgm:pt>
    <dgm:pt modelId="{6B2A6CEB-8AEB-485A-B51F-4BA3BA410D0B}" type="pres">
      <dgm:prSet presAssocID="{B1CD9239-600B-41D7-9067-E587838267CF}" presName="level" presStyleLbl="node1" presStyleIdx="0" presStyleCnt="4">
        <dgm:presLayoutVars>
          <dgm:chMax val="1"/>
          <dgm:bulletEnabled val="1"/>
        </dgm:presLayoutVars>
      </dgm:prSet>
      <dgm:spPr/>
      <dgm:t>
        <a:bodyPr/>
        <a:lstStyle/>
        <a:p>
          <a:endParaRPr lang="en-ZA"/>
        </a:p>
      </dgm:t>
    </dgm:pt>
    <dgm:pt modelId="{C548DC47-1489-4EF5-BDCB-DEBE01D4E862}" type="pres">
      <dgm:prSet presAssocID="{B1CD9239-600B-41D7-9067-E587838267CF}" presName="levelTx" presStyleLbl="revTx" presStyleIdx="0" presStyleCnt="0">
        <dgm:presLayoutVars>
          <dgm:chMax val="1"/>
          <dgm:bulletEnabled val="1"/>
        </dgm:presLayoutVars>
      </dgm:prSet>
      <dgm:spPr/>
      <dgm:t>
        <a:bodyPr/>
        <a:lstStyle/>
        <a:p>
          <a:endParaRPr lang="en-ZA"/>
        </a:p>
      </dgm:t>
    </dgm:pt>
    <dgm:pt modelId="{E1D542F2-75FE-304E-A897-B81A2DE13B71}" type="pres">
      <dgm:prSet presAssocID="{DD7E1C66-5AA1-4148-8D24-0F59EB34F27B}" presName="Name8" presStyleCnt="0"/>
      <dgm:spPr/>
    </dgm:pt>
    <dgm:pt modelId="{3030949F-5DAF-1F40-B4D0-84FF1FABAA00}" type="pres">
      <dgm:prSet presAssocID="{DD7E1C66-5AA1-4148-8D24-0F59EB34F27B}" presName="level" presStyleLbl="node1" presStyleIdx="1" presStyleCnt="4" custScaleY="82483">
        <dgm:presLayoutVars>
          <dgm:chMax val="1"/>
          <dgm:bulletEnabled val="1"/>
        </dgm:presLayoutVars>
      </dgm:prSet>
      <dgm:spPr/>
      <dgm:t>
        <a:bodyPr/>
        <a:lstStyle/>
        <a:p>
          <a:endParaRPr lang="en-US"/>
        </a:p>
      </dgm:t>
    </dgm:pt>
    <dgm:pt modelId="{EDA92B55-1435-714B-8A67-D6D0B3E5538C}" type="pres">
      <dgm:prSet presAssocID="{DD7E1C66-5AA1-4148-8D24-0F59EB34F27B}" presName="levelTx" presStyleLbl="revTx" presStyleIdx="0" presStyleCnt="0">
        <dgm:presLayoutVars>
          <dgm:chMax val="1"/>
          <dgm:bulletEnabled val="1"/>
        </dgm:presLayoutVars>
      </dgm:prSet>
      <dgm:spPr/>
      <dgm:t>
        <a:bodyPr/>
        <a:lstStyle/>
        <a:p>
          <a:endParaRPr lang="en-US"/>
        </a:p>
      </dgm:t>
    </dgm:pt>
    <dgm:pt modelId="{9A0D1490-6EC1-4DB5-B0A0-E2BC4B232661}" type="pres">
      <dgm:prSet presAssocID="{94BFDC29-A62B-4867-9EFD-4C3299F2A986}" presName="Name8" presStyleCnt="0"/>
      <dgm:spPr/>
    </dgm:pt>
    <dgm:pt modelId="{BAE3347D-F78F-4227-B054-5BC36A596218}" type="pres">
      <dgm:prSet presAssocID="{94BFDC29-A62B-4867-9EFD-4C3299F2A986}" presName="level" presStyleLbl="node1" presStyleIdx="2" presStyleCnt="4" custScaleY="35787">
        <dgm:presLayoutVars>
          <dgm:chMax val="1"/>
          <dgm:bulletEnabled val="1"/>
        </dgm:presLayoutVars>
      </dgm:prSet>
      <dgm:spPr/>
      <dgm:t>
        <a:bodyPr/>
        <a:lstStyle/>
        <a:p>
          <a:endParaRPr lang="en-ZA"/>
        </a:p>
      </dgm:t>
    </dgm:pt>
    <dgm:pt modelId="{26521744-C9FE-42F2-BE3A-D2D28AE76CA5}" type="pres">
      <dgm:prSet presAssocID="{94BFDC29-A62B-4867-9EFD-4C3299F2A986}" presName="levelTx" presStyleLbl="revTx" presStyleIdx="0" presStyleCnt="0">
        <dgm:presLayoutVars>
          <dgm:chMax val="1"/>
          <dgm:bulletEnabled val="1"/>
        </dgm:presLayoutVars>
      </dgm:prSet>
      <dgm:spPr/>
      <dgm:t>
        <a:bodyPr/>
        <a:lstStyle/>
        <a:p>
          <a:endParaRPr lang="en-ZA"/>
        </a:p>
      </dgm:t>
    </dgm:pt>
    <dgm:pt modelId="{BA18687B-851F-47DE-8991-18650FF1E018}" type="pres">
      <dgm:prSet presAssocID="{932237BE-64C3-4DED-BF2D-9B9821B44AFA}" presName="Name8" presStyleCnt="0"/>
      <dgm:spPr/>
    </dgm:pt>
    <dgm:pt modelId="{D9EA3055-42F1-4773-B6E1-4489FC8B1BD1}" type="pres">
      <dgm:prSet presAssocID="{932237BE-64C3-4DED-BF2D-9B9821B44AFA}" presName="level" presStyleLbl="node1" presStyleIdx="3" presStyleCnt="4" custScaleY="78910">
        <dgm:presLayoutVars>
          <dgm:chMax val="1"/>
          <dgm:bulletEnabled val="1"/>
        </dgm:presLayoutVars>
      </dgm:prSet>
      <dgm:spPr/>
      <dgm:t>
        <a:bodyPr/>
        <a:lstStyle/>
        <a:p>
          <a:endParaRPr lang="en-ZA"/>
        </a:p>
      </dgm:t>
    </dgm:pt>
    <dgm:pt modelId="{0EDD4896-C891-4183-9B7B-D45A38634F03}" type="pres">
      <dgm:prSet presAssocID="{932237BE-64C3-4DED-BF2D-9B9821B44AFA}" presName="levelTx" presStyleLbl="revTx" presStyleIdx="0" presStyleCnt="0">
        <dgm:presLayoutVars>
          <dgm:chMax val="1"/>
          <dgm:bulletEnabled val="1"/>
        </dgm:presLayoutVars>
      </dgm:prSet>
      <dgm:spPr/>
      <dgm:t>
        <a:bodyPr/>
        <a:lstStyle/>
        <a:p>
          <a:endParaRPr lang="en-ZA"/>
        </a:p>
      </dgm:t>
    </dgm:pt>
  </dgm:ptLst>
  <dgm:cxnLst>
    <dgm:cxn modelId="{88232A84-3387-4842-8493-06EEE16E8FC8}" type="presOf" srcId="{5896CC03-10D6-4152-BEED-6E1B31A79FE9}" destId="{FD31F5A5-7680-4C7A-91FB-24138E0D7CDC}" srcOrd="0" destOrd="0" presId="urn:microsoft.com/office/officeart/2005/8/layout/pyramid1"/>
    <dgm:cxn modelId="{51BACD6C-5C04-5941-9105-1C963C7DDE47}" type="presOf" srcId="{B1CD9239-600B-41D7-9067-E587838267CF}" destId="{6B2A6CEB-8AEB-485A-B51F-4BA3BA410D0B}" srcOrd="0" destOrd="0" presId="urn:microsoft.com/office/officeart/2005/8/layout/pyramid1"/>
    <dgm:cxn modelId="{09B9E7A6-E4A9-A347-9BF2-70F49764C8AB}" type="presOf" srcId="{B1CD9239-600B-41D7-9067-E587838267CF}" destId="{C548DC47-1489-4EF5-BDCB-DEBE01D4E862}" srcOrd="1" destOrd="0" presId="urn:microsoft.com/office/officeart/2005/8/layout/pyramid1"/>
    <dgm:cxn modelId="{8EDEACE7-2657-3C48-BEDA-226F683943BC}" type="presOf" srcId="{94BFDC29-A62B-4867-9EFD-4C3299F2A986}" destId="{BAE3347D-F78F-4227-B054-5BC36A596218}" srcOrd="0" destOrd="0" presId="urn:microsoft.com/office/officeart/2005/8/layout/pyramid1"/>
    <dgm:cxn modelId="{70A655C9-8F01-774F-B7FD-EBD92CA832E8}" type="presOf" srcId="{932237BE-64C3-4DED-BF2D-9B9821B44AFA}" destId="{D9EA3055-42F1-4773-B6E1-4489FC8B1BD1}" srcOrd="0" destOrd="0" presId="urn:microsoft.com/office/officeart/2005/8/layout/pyramid1"/>
    <dgm:cxn modelId="{D28B3B95-1605-6049-8D74-AFE5C5F10525}" srcId="{5896CC03-10D6-4152-BEED-6E1B31A79FE9}" destId="{DD7E1C66-5AA1-4148-8D24-0F59EB34F27B}" srcOrd="1" destOrd="0" parTransId="{CF22B758-8218-9947-898E-59E75AA111A6}" sibTransId="{078737C8-25D4-9542-9513-0DF97F01B2E5}"/>
    <dgm:cxn modelId="{4225F736-D5C0-4C5E-A52E-FD56D7BA2EA5}" srcId="{5896CC03-10D6-4152-BEED-6E1B31A79FE9}" destId="{94BFDC29-A62B-4867-9EFD-4C3299F2A986}" srcOrd="2" destOrd="0" parTransId="{958277C2-E0D9-4F82-8132-42DD836804C3}" sibTransId="{A4CA2450-8494-4924-8A3E-C33940DEACB7}"/>
    <dgm:cxn modelId="{8A519DA9-08F0-A845-8166-431FC4020459}" type="presOf" srcId="{94BFDC29-A62B-4867-9EFD-4C3299F2A986}" destId="{26521744-C9FE-42F2-BE3A-D2D28AE76CA5}" srcOrd="1" destOrd="0" presId="urn:microsoft.com/office/officeart/2005/8/layout/pyramid1"/>
    <dgm:cxn modelId="{7D54681F-E0A9-1B4C-AF86-DEAA069CD63A}" type="presOf" srcId="{932237BE-64C3-4DED-BF2D-9B9821B44AFA}" destId="{0EDD4896-C891-4183-9B7B-D45A38634F03}" srcOrd="1" destOrd="0" presId="urn:microsoft.com/office/officeart/2005/8/layout/pyramid1"/>
    <dgm:cxn modelId="{42DDFD2A-F396-4110-B15A-B5A9D81A206E}" srcId="{5896CC03-10D6-4152-BEED-6E1B31A79FE9}" destId="{B1CD9239-600B-41D7-9067-E587838267CF}" srcOrd="0" destOrd="0" parTransId="{EE902B38-1BCD-46BE-93C2-F4A3C7D99659}" sibTransId="{F200C0A8-75E6-426C-A74E-56F74AA876B2}"/>
    <dgm:cxn modelId="{C0101B43-37E8-6C43-9C55-18BAEF1DA7AC}" type="presOf" srcId="{DD7E1C66-5AA1-4148-8D24-0F59EB34F27B}" destId="{EDA92B55-1435-714B-8A67-D6D0B3E5538C}" srcOrd="1" destOrd="0" presId="urn:microsoft.com/office/officeart/2005/8/layout/pyramid1"/>
    <dgm:cxn modelId="{A2658436-B4F8-AC43-9381-640F84941C76}" type="presOf" srcId="{DD7E1C66-5AA1-4148-8D24-0F59EB34F27B}" destId="{3030949F-5DAF-1F40-B4D0-84FF1FABAA00}" srcOrd="0" destOrd="0" presId="urn:microsoft.com/office/officeart/2005/8/layout/pyramid1"/>
    <dgm:cxn modelId="{E59EA57B-4940-4EE4-B93A-F07CC895E7C4}" srcId="{5896CC03-10D6-4152-BEED-6E1B31A79FE9}" destId="{932237BE-64C3-4DED-BF2D-9B9821B44AFA}" srcOrd="3" destOrd="0" parTransId="{650C775E-27D0-46B8-8320-C035405A54B8}" sibTransId="{9E4E6BA0-8962-4C7C-9314-CBA481F6C26D}"/>
    <dgm:cxn modelId="{B33F6008-F201-BA44-8BC5-430F7D9A3458}" type="presParOf" srcId="{FD31F5A5-7680-4C7A-91FB-24138E0D7CDC}" destId="{2CFCD532-C2BB-43F0-894D-44DFFD76D26E}" srcOrd="0" destOrd="0" presId="urn:microsoft.com/office/officeart/2005/8/layout/pyramid1"/>
    <dgm:cxn modelId="{58496AE9-08E3-424A-9CCB-CFDDBB78A95D}" type="presParOf" srcId="{2CFCD532-C2BB-43F0-894D-44DFFD76D26E}" destId="{6B2A6CEB-8AEB-485A-B51F-4BA3BA410D0B}" srcOrd="0" destOrd="0" presId="urn:microsoft.com/office/officeart/2005/8/layout/pyramid1"/>
    <dgm:cxn modelId="{7E323A7D-5640-3B47-8475-575E3DDAC75E}" type="presParOf" srcId="{2CFCD532-C2BB-43F0-894D-44DFFD76D26E}" destId="{C548DC47-1489-4EF5-BDCB-DEBE01D4E862}" srcOrd="1" destOrd="0" presId="urn:microsoft.com/office/officeart/2005/8/layout/pyramid1"/>
    <dgm:cxn modelId="{DD90D20F-6A38-454D-A0B2-5969EB2A0393}" type="presParOf" srcId="{FD31F5A5-7680-4C7A-91FB-24138E0D7CDC}" destId="{E1D542F2-75FE-304E-A897-B81A2DE13B71}" srcOrd="1" destOrd="0" presId="urn:microsoft.com/office/officeart/2005/8/layout/pyramid1"/>
    <dgm:cxn modelId="{D619293C-C563-BB48-897D-7D42409234D0}" type="presParOf" srcId="{E1D542F2-75FE-304E-A897-B81A2DE13B71}" destId="{3030949F-5DAF-1F40-B4D0-84FF1FABAA00}" srcOrd="0" destOrd="0" presId="urn:microsoft.com/office/officeart/2005/8/layout/pyramid1"/>
    <dgm:cxn modelId="{2DE210B7-1FC4-B542-8170-03A61EB0F26C}" type="presParOf" srcId="{E1D542F2-75FE-304E-A897-B81A2DE13B71}" destId="{EDA92B55-1435-714B-8A67-D6D0B3E5538C}" srcOrd="1" destOrd="0" presId="urn:microsoft.com/office/officeart/2005/8/layout/pyramid1"/>
    <dgm:cxn modelId="{8A876168-FDBE-A04A-80E3-9CA3CAAF4700}" type="presParOf" srcId="{FD31F5A5-7680-4C7A-91FB-24138E0D7CDC}" destId="{9A0D1490-6EC1-4DB5-B0A0-E2BC4B232661}" srcOrd="2" destOrd="0" presId="urn:microsoft.com/office/officeart/2005/8/layout/pyramid1"/>
    <dgm:cxn modelId="{ED1FAA7B-5CF5-D240-9784-199CA7AC4D6F}" type="presParOf" srcId="{9A0D1490-6EC1-4DB5-B0A0-E2BC4B232661}" destId="{BAE3347D-F78F-4227-B054-5BC36A596218}" srcOrd="0" destOrd="0" presId="urn:microsoft.com/office/officeart/2005/8/layout/pyramid1"/>
    <dgm:cxn modelId="{3A7FE9DF-0FFE-AB4B-9F29-0A3EC942F7D2}" type="presParOf" srcId="{9A0D1490-6EC1-4DB5-B0A0-E2BC4B232661}" destId="{26521744-C9FE-42F2-BE3A-D2D28AE76CA5}" srcOrd="1" destOrd="0" presId="urn:microsoft.com/office/officeart/2005/8/layout/pyramid1"/>
    <dgm:cxn modelId="{B90DFA92-8F40-5B44-AD21-F56D8EE70052}" type="presParOf" srcId="{FD31F5A5-7680-4C7A-91FB-24138E0D7CDC}" destId="{BA18687B-851F-47DE-8991-18650FF1E018}" srcOrd="3" destOrd="0" presId="urn:microsoft.com/office/officeart/2005/8/layout/pyramid1"/>
    <dgm:cxn modelId="{EEFC644D-C67B-2C4E-9025-DFE7CED9C718}" type="presParOf" srcId="{BA18687B-851F-47DE-8991-18650FF1E018}" destId="{D9EA3055-42F1-4773-B6E1-4489FC8B1BD1}" srcOrd="0" destOrd="0" presId="urn:microsoft.com/office/officeart/2005/8/layout/pyramid1"/>
    <dgm:cxn modelId="{BFC0DC06-F6E0-714D-83A1-A880AE0542CB}" type="presParOf" srcId="{BA18687B-851F-47DE-8991-18650FF1E018}" destId="{0EDD4896-C891-4183-9B7B-D45A38634F03}"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9F46751-1063-485A-993A-EBA2177A0361}" type="doc">
      <dgm:prSet loTypeId="urn:microsoft.com/office/officeart/2005/8/layout/gear1" loCatId="process" qsTypeId="urn:microsoft.com/office/officeart/2005/8/quickstyle/simple1" qsCatId="simple" csTypeId="urn:microsoft.com/office/officeart/2005/8/colors/accent2_1" csCatId="accent2" phldr="1"/>
      <dgm:spPr/>
    </dgm:pt>
    <dgm:pt modelId="{AB298886-EE6C-4B81-9189-0C10043C8EB0}">
      <dgm:prSet phldrT="[Text]" custT="1"/>
      <dgm:spPr/>
      <dgm:t>
        <a:bodyPr/>
        <a:lstStyle/>
        <a:p>
          <a:r>
            <a:rPr lang="en-ZA" sz="1600" b="1" dirty="0" smtClean="0"/>
            <a:t>Hereditary poverty </a:t>
          </a:r>
          <a:endParaRPr lang="en-ZA" sz="1600" b="1" dirty="0"/>
        </a:p>
      </dgm:t>
    </dgm:pt>
    <dgm:pt modelId="{36A96FEB-79BE-45B4-971F-A2A5CFE979F7}" type="parTrans" cxnId="{FC750352-269B-41CA-A381-66DEFCA1E3F4}">
      <dgm:prSet/>
      <dgm:spPr/>
      <dgm:t>
        <a:bodyPr/>
        <a:lstStyle/>
        <a:p>
          <a:endParaRPr lang="en-ZA"/>
        </a:p>
      </dgm:t>
    </dgm:pt>
    <dgm:pt modelId="{6B8C1288-5965-40AA-BA5B-96DF6F7BDF16}" type="sibTrans" cxnId="{FC750352-269B-41CA-A381-66DEFCA1E3F4}">
      <dgm:prSet/>
      <dgm:spPr/>
      <dgm:t>
        <a:bodyPr/>
        <a:lstStyle/>
        <a:p>
          <a:endParaRPr lang="en-ZA"/>
        </a:p>
      </dgm:t>
    </dgm:pt>
    <dgm:pt modelId="{6780EA98-9549-4C2C-9497-26053D531C3B}">
      <dgm:prSet phldrT="[Text]"/>
      <dgm:spPr/>
      <dgm:t>
        <a:bodyPr/>
        <a:lstStyle/>
        <a:p>
          <a:r>
            <a:rPr lang="en-ZA" dirty="0" smtClean="0"/>
            <a:t>Low social mobility</a:t>
          </a:r>
          <a:endParaRPr lang="en-ZA" dirty="0"/>
        </a:p>
      </dgm:t>
    </dgm:pt>
    <dgm:pt modelId="{3EF30B52-A838-409D-9348-ECD17385F3ED}" type="parTrans" cxnId="{2E833BED-1884-4B51-92F7-7577E8924423}">
      <dgm:prSet/>
      <dgm:spPr/>
      <dgm:t>
        <a:bodyPr/>
        <a:lstStyle/>
        <a:p>
          <a:endParaRPr lang="en-ZA"/>
        </a:p>
      </dgm:t>
    </dgm:pt>
    <dgm:pt modelId="{38A728A7-0540-4BF2-8369-552D1FF04834}" type="sibTrans" cxnId="{2E833BED-1884-4B51-92F7-7577E8924423}">
      <dgm:prSet/>
      <dgm:spPr/>
      <dgm:t>
        <a:bodyPr/>
        <a:lstStyle/>
        <a:p>
          <a:endParaRPr lang="en-ZA"/>
        </a:p>
      </dgm:t>
    </dgm:pt>
    <dgm:pt modelId="{01256274-B467-417D-B0FB-D9DEBBE30EA4}">
      <dgm:prSet phldrT="[Text]"/>
      <dgm:spPr/>
      <dgm:t>
        <a:bodyPr/>
        <a:lstStyle/>
        <a:p>
          <a:r>
            <a:rPr lang="en-ZA" dirty="0" smtClean="0"/>
            <a:t>Low quality education</a:t>
          </a:r>
          <a:endParaRPr lang="en-ZA" dirty="0"/>
        </a:p>
      </dgm:t>
    </dgm:pt>
    <dgm:pt modelId="{A8A5B5B1-CF52-4DCC-8FF3-0583D201DDA2}" type="parTrans" cxnId="{B5866D68-859B-4C2C-9552-5A617D50F4AB}">
      <dgm:prSet/>
      <dgm:spPr/>
      <dgm:t>
        <a:bodyPr/>
        <a:lstStyle/>
        <a:p>
          <a:endParaRPr lang="en-ZA"/>
        </a:p>
      </dgm:t>
    </dgm:pt>
    <dgm:pt modelId="{A61413D3-AE93-49A6-A5EE-3C385D2DE3EE}" type="sibTrans" cxnId="{B5866D68-859B-4C2C-9552-5A617D50F4AB}">
      <dgm:prSet/>
      <dgm:spPr/>
      <dgm:t>
        <a:bodyPr/>
        <a:lstStyle/>
        <a:p>
          <a:endParaRPr lang="en-ZA"/>
        </a:p>
      </dgm:t>
    </dgm:pt>
    <dgm:pt modelId="{A252CFB3-03C7-41A7-B7D0-96B3193AB57F}" type="pres">
      <dgm:prSet presAssocID="{99F46751-1063-485A-993A-EBA2177A0361}" presName="composite" presStyleCnt="0">
        <dgm:presLayoutVars>
          <dgm:chMax val="3"/>
          <dgm:animLvl val="lvl"/>
          <dgm:resizeHandles val="exact"/>
        </dgm:presLayoutVars>
      </dgm:prSet>
      <dgm:spPr/>
    </dgm:pt>
    <dgm:pt modelId="{7BF61DF9-2290-435F-99ED-4383C002E642}" type="pres">
      <dgm:prSet presAssocID="{AB298886-EE6C-4B81-9189-0C10043C8EB0}" presName="gear1" presStyleLbl="node1" presStyleIdx="0" presStyleCnt="3">
        <dgm:presLayoutVars>
          <dgm:chMax val="1"/>
          <dgm:bulletEnabled val="1"/>
        </dgm:presLayoutVars>
      </dgm:prSet>
      <dgm:spPr/>
      <dgm:t>
        <a:bodyPr/>
        <a:lstStyle/>
        <a:p>
          <a:endParaRPr lang="en-ZA"/>
        </a:p>
      </dgm:t>
    </dgm:pt>
    <dgm:pt modelId="{CBEA659B-D7DA-40DE-8D45-3319B767BE90}" type="pres">
      <dgm:prSet presAssocID="{AB298886-EE6C-4B81-9189-0C10043C8EB0}" presName="gear1srcNode" presStyleLbl="node1" presStyleIdx="0" presStyleCnt="3"/>
      <dgm:spPr/>
      <dgm:t>
        <a:bodyPr/>
        <a:lstStyle/>
        <a:p>
          <a:endParaRPr lang="en-ZA"/>
        </a:p>
      </dgm:t>
    </dgm:pt>
    <dgm:pt modelId="{68EF01A1-2CAD-48C1-B3CC-1CB992A6B769}" type="pres">
      <dgm:prSet presAssocID="{AB298886-EE6C-4B81-9189-0C10043C8EB0}" presName="gear1dstNode" presStyleLbl="node1" presStyleIdx="0" presStyleCnt="3"/>
      <dgm:spPr/>
      <dgm:t>
        <a:bodyPr/>
        <a:lstStyle/>
        <a:p>
          <a:endParaRPr lang="en-ZA"/>
        </a:p>
      </dgm:t>
    </dgm:pt>
    <dgm:pt modelId="{1E446F85-7056-4EB8-ADCC-D9EA52599DC3}" type="pres">
      <dgm:prSet presAssocID="{6780EA98-9549-4C2C-9497-26053D531C3B}" presName="gear2" presStyleLbl="node1" presStyleIdx="1" presStyleCnt="3">
        <dgm:presLayoutVars>
          <dgm:chMax val="1"/>
          <dgm:bulletEnabled val="1"/>
        </dgm:presLayoutVars>
      </dgm:prSet>
      <dgm:spPr/>
      <dgm:t>
        <a:bodyPr/>
        <a:lstStyle/>
        <a:p>
          <a:endParaRPr lang="en-ZA"/>
        </a:p>
      </dgm:t>
    </dgm:pt>
    <dgm:pt modelId="{75810C30-4C54-468B-8E2E-B530086FB0AC}" type="pres">
      <dgm:prSet presAssocID="{6780EA98-9549-4C2C-9497-26053D531C3B}" presName="gear2srcNode" presStyleLbl="node1" presStyleIdx="1" presStyleCnt="3"/>
      <dgm:spPr/>
      <dgm:t>
        <a:bodyPr/>
        <a:lstStyle/>
        <a:p>
          <a:endParaRPr lang="en-ZA"/>
        </a:p>
      </dgm:t>
    </dgm:pt>
    <dgm:pt modelId="{F15B143E-CC0D-46B6-A52D-188CA14D550D}" type="pres">
      <dgm:prSet presAssocID="{6780EA98-9549-4C2C-9497-26053D531C3B}" presName="gear2dstNode" presStyleLbl="node1" presStyleIdx="1" presStyleCnt="3"/>
      <dgm:spPr/>
      <dgm:t>
        <a:bodyPr/>
        <a:lstStyle/>
        <a:p>
          <a:endParaRPr lang="en-ZA"/>
        </a:p>
      </dgm:t>
    </dgm:pt>
    <dgm:pt modelId="{3AD1B559-2D50-460D-8E8F-419A7CB078EE}" type="pres">
      <dgm:prSet presAssocID="{01256274-B467-417D-B0FB-D9DEBBE30EA4}" presName="gear3" presStyleLbl="node1" presStyleIdx="2" presStyleCnt="3"/>
      <dgm:spPr/>
      <dgm:t>
        <a:bodyPr/>
        <a:lstStyle/>
        <a:p>
          <a:endParaRPr lang="en-ZA"/>
        </a:p>
      </dgm:t>
    </dgm:pt>
    <dgm:pt modelId="{128CD003-1B49-454E-BFD8-E64E9DDE4604}" type="pres">
      <dgm:prSet presAssocID="{01256274-B467-417D-B0FB-D9DEBBE30EA4}" presName="gear3tx" presStyleLbl="node1" presStyleIdx="2" presStyleCnt="3">
        <dgm:presLayoutVars>
          <dgm:chMax val="1"/>
          <dgm:bulletEnabled val="1"/>
        </dgm:presLayoutVars>
      </dgm:prSet>
      <dgm:spPr/>
      <dgm:t>
        <a:bodyPr/>
        <a:lstStyle/>
        <a:p>
          <a:endParaRPr lang="en-ZA"/>
        </a:p>
      </dgm:t>
    </dgm:pt>
    <dgm:pt modelId="{68CF8A3C-58A4-42D4-BF8A-9EAEE81D9584}" type="pres">
      <dgm:prSet presAssocID="{01256274-B467-417D-B0FB-D9DEBBE30EA4}" presName="gear3srcNode" presStyleLbl="node1" presStyleIdx="2" presStyleCnt="3"/>
      <dgm:spPr/>
      <dgm:t>
        <a:bodyPr/>
        <a:lstStyle/>
        <a:p>
          <a:endParaRPr lang="en-ZA"/>
        </a:p>
      </dgm:t>
    </dgm:pt>
    <dgm:pt modelId="{7DCB9903-DA53-4FA1-93C9-93EEFCF1F6DC}" type="pres">
      <dgm:prSet presAssocID="{01256274-B467-417D-B0FB-D9DEBBE30EA4}" presName="gear3dstNode" presStyleLbl="node1" presStyleIdx="2" presStyleCnt="3"/>
      <dgm:spPr/>
      <dgm:t>
        <a:bodyPr/>
        <a:lstStyle/>
        <a:p>
          <a:endParaRPr lang="en-ZA"/>
        </a:p>
      </dgm:t>
    </dgm:pt>
    <dgm:pt modelId="{59DB91FF-8856-40C4-8DD9-453DD8EE423D}" type="pres">
      <dgm:prSet presAssocID="{6B8C1288-5965-40AA-BA5B-96DF6F7BDF16}" presName="connector1" presStyleLbl="sibTrans2D1" presStyleIdx="0" presStyleCnt="3"/>
      <dgm:spPr/>
      <dgm:t>
        <a:bodyPr/>
        <a:lstStyle/>
        <a:p>
          <a:endParaRPr lang="en-ZA"/>
        </a:p>
      </dgm:t>
    </dgm:pt>
    <dgm:pt modelId="{106526A1-AD82-46A2-AC8C-B42D1F5217ED}" type="pres">
      <dgm:prSet presAssocID="{38A728A7-0540-4BF2-8369-552D1FF04834}" presName="connector2" presStyleLbl="sibTrans2D1" presStyleIdx="1" presStyleCnt="3"/>
      <dgm:spPr/>
      <dgm:t>
        <a:bodyPr/>
        <a:lstStyle/>
        <a:p>
          <a:endParaRPr lang="en-ZA"/>
        </a:p>
      </dgm:t>
    </dgm:pt>
    <dgm:pt modelId="{A9716CFE-04DB-4A1A-B650-87D4A83D0BBF}" type="pres">
      <dgm:prSet presAssocID="{A61413D3-AE93-49A6-A5EE-3C385D2DE3EE}" presName="connector3" presStyleLbl="sibTrans2D1" presStyleIdx="2" presStyleCnt="3"/>
      <dgm:spPr/>
      <dgm:t>
        <a:bodyPr/>
        <a:lstStyle/>
        <a:p>
          <a:endParaRPr lang="en-ZA"/>
        </a:p>
      </dgm:t>
    </dgm:pt>
  </dgm:ptLst>
  <dgm:cxnLst>
    <dgm:cxn modelId="{6C6539BD-B6DD-4232-8CC3-BEB3BF60F151}" type="presOf" srcId="{AB298886-EE6C-4B81-9189-0C10043C8EB0}" destId="{68EF01A1-2CAD-48C1-B3CC-1CB992A6B769}" srcOrd="2" destOrd="0" presId="urn:microsoft.com/office/officeart/2005/8/layout/gear1"/>
    <dgm:cxn modelId="{AE625893-C75A-47AD-BD12-B69B5B55DFB0}" type="presOf" srcId="{6780EA98-9549-4C2C-9497-26053D531C3B}" destId="{F15B143E-CC0D-46B6-A52D-188CA14D550D}" srcOrd="2" destOrd="0" presId="urn:microsoft.com/office/officeart/2005/8/layout/gear1"/>
    <dgm:cxn modelId="{271A4B69-93F8-4551-9852-7DA112539AB0}" type="presOf" srcId="{01256274-B467-417D-B0FB-D9DEBBE30EA4}" destId="{128CD003-1B49-454E-BFD8-E64E9DDE4604}" srcOrd="1" destOrd="0" presId="urn:microsoft.com/office/officeart/2005/8/layout/gear1"/>
    <dgm:cxn modelId="{189A5B96-8ED6-4B34-8CF6-C50B2B16F7E2}" type="presOf" srcId="{99F46751-1063-485A-993A-EBA2177A0361}" destId="{A252CFB3-03C7-41A7-B7D0-96B3193AB57F}" srcOrd="0" destOrd="0" presId="urn:microsoft.com/office/officeart/2005/8/layout/gear1"/>
    <dgm:cxn modelId="{288D24DC-5B19-4497-A58E-45D55A43131B}" type="presOf" srcId="{6780EA98-9549-4C2C-9497-26053D531C3B}" destId="{1E446F85-7056-4EB8-ADCC-D9EA52599DC3}" srcOrd="0" destOrd="0" presId="urn:microsoft.com/office/officeart/2005/8/layout/gear1"/>
    <dgm:cxn modelId="{6AF2E076-70A3-4EC2-A109-DA0801BA3A77}" type="presOf" srcId="{6780EA98-9549-4C2C-9497-26053D531C3B}" destId="{75810C30-4C54-468B-8E2E-B530086FB0AC}" srcOrd="1" destOrd="0" presId="urn:microsoft.com/office/officeart/2005/8/layout/gear1"/>
    <dgm:cxn modelId="{B5866D68-859B-4C2C-9552-5A617D50F4AB}" srcId="{99F46751-1063-485A-993A-EBA2177A0361}" destId="{01256274-B467-417D-B0FB-D9DEBBE30EA4}" srcOrd="2" destOrd="0" parTransId="{A8A5B5B1-CF52-4DCC-8FF3-0583D201DDA2}" sibTransId="{A61413D3-AE93-49A6-A5EE-3C385D2DE3EE}"/>
    <dgm:cxn modelId="{9B3377FA-8EE0-4470-8678-216F355CF3DB}" type="presOf" srcId="{6B8C1288-5965-40AA-BA5B-96DF6F7BDF16}" destId="{59DB91FF-8856-40C4-8DD9-453DD8EE423D}" srcOrd="0" destOrd="0" presId="urn:microsoft.com/office/officeart/2005/8/layout/gear1"/>
    <dgm:cxn modelId="{9087AC9B-60F0-4612-990A-727FF9027E22}" type="presOf" srcId="{38A728A7-0540-4BF2-8369-552D1FF04834}" destId="{106526A1-AD82-46A2-AC8C-B42D1F5217ED}" srcOrd="0" destOrd="0" presId="urn:microsoft.com/office/officeart/2005/8/layout/gear1"/>
    <dgm:cxn modelId="{0D8D0803-AD04-494D-8579-EF870EE10790}" type="presOf" srcId="{AB298886-EE6C-4B81-9189-0C10043C8EB0}" destId="{CBEA659B-D7DA-40DE-8D45-3319B767BE90}" srcOrd="1" destOrd="0" presId="urn:microsoft.com/office/officeart/2005/8/layout/gear1"/>
    <dgm:cxn modelId="{2E833BED-1884-4B51-92F7-7577E8924423}" srcId="{99F46751-1063-485A-993A-EBA2177A0361}" destId="{6780EA98-9549-4C2C-9497-26053D531C3B}" srcOrd="1" destOrd="0" parTransId="{3EF30B52-A838-409D-9348-ECD17385F3ED}" sibTransId="{38A728A7-0540-4BF2-8369-552D1FF04834}"/>
    <dgm:cxn modelId="{1C4C5C30-6E56-4833-82E7-53F64E637566}" type="presOf" srcId="{AB298886-EE6C-4B81-9189-0C10043C8EB0}" destId="{7BF61DF9-2290-435F-99ED-4383C002E642}" srcOrd="0" destOrd="0" presId="urn:microsoft.com/office/officeart/2005/8/layout/gear1"/>
    <dgm:cxn modelId="{78E47B17-01B0-4162-BBD9-047D120789CB}" type="presOf" srcId="{01256274-B467-417D-B0FB-D9DEBBE30EA4}" destId="{68CF8A3C-58A4-42D4-BF8A-9EAEE81D9584}" srcOrd="2" destOrd="0" presId="urn:microsoft.com/office/officeart/2005/8/layout/gear1"/>
    <dgm:cxn modelId="{FC750352-269B-41CA-A381-66DEFCA1E3F4}" srcId="{99F46751-1063-485A-993A-EBA2177A0361}" destId="{AB298886-EE6C-4B81-9189-0C10043C8EB0}" srcOrd="0" destOrd="0" parTransId="{36A96FEB-79BE-45B4-971F-A2A5CFE979F7}" sibTransId="{6B8C1288-5965-40AA-BA5B-96DF6F7BDF16}"/>
    <dgm:cxn modelId="{532F1C61-775A-4ACD-B6EB-D6695EB599E7}" type="presOf" srcId="{01256274-B467-417D-B0FB-D9DEBBE30EA4}" destId="{3AD1B559-2D50-460D-8E8F-419A7CB078EE}" srcOrd="0" destOrd="0" presId="urn:microsoft.com/office/officeart/2005/8/layout/gear1"/>
    <dgm:cxn modelId="{5962CE29-6DC9-4CCE-94F9-88743E9446E0}" type="presOf" srcId="{01256274-B467-417D-B0FB-D9DEBBE30EA4}" destId="{7DCB9903-DA53-4FA1-93C9-93EEFCF1F6DC}" srcOrd="3" destOrd="0" presId="urn:microsoft.com/office/officeart/2005/8/layout/gear1"/>
    <dgm:cxn modelId="{882CDC68-0B30-486E-9170-32C181F15BE6}" type="presOf" srcId="{A61413D3-AE93-49A6-A5EE-3C385D2DE3EE}" destId="{A9716CFE-04DB-4A1A-B650-87D4A83D0BBF}" srcOrd="0" destOrd="0" presId="urn:microsoft.com/office/officeart/2005/8/layout/gear1"/>
    <dgm:cxn modelId="{FCFE71C7-74C6-4DCE-9A0D-78F3A29026FF}" type="presParOf" srcId="{A252CFB3-03C7-41A7-B7D0-96B3193AB57F}" destId="{7BF61DF9-2290-435F-99ED-4383C002E642}" srcOrd="0" destOrd="0" presId="urn:microsoft.com/office/officeart/2005/8/layout/gear1"/>
    <dgm:cxn modelId="{107959CE-11F5-44CA-BB00-673C645D5203}" type="presParOf" srcId="{A252CFB3-03C7-41A7-B7D0-96B3193AB57F}" destId="{CBEA659B-D7DA-40DE-8D45-3319B767BE90}" srcOrd="1" destOrd="0" presId="urn:microsoft.com/office/officeart/2005/8/layout/gear1"/>
    <dgm:cxn modelId="{0F98BDF6-94D4-47AC-8764-9357201A952A}" type="presParOf" srcId="{A252CFB3-03C7-41A7-B7D0-96B3193AB57F}" destId="{68EF01A1-2CAD-48C1-B3CC-1CB992A6B769}" srcOrd="2" destOrd="0" presId="urn:microsoft.com/office/officeart/2005/8/layout/gear1"/>
    <dgm:cxn modelId="{D7507061-3220-4D14-8615-F01D26AFF291}" type="presParOf" srcId="{A252CFB3-03C7-41A7-B7D0-96B3193AB57F}" destId="{1E446F85-7056-4EB8-ADCC-D9EA52599DC3}" srcOrd="3" destOrd="0" presId="urn:microsoft.com/office/officeart/2005/8/layout/gear1"/>
    <dgm:cxn modelId="{B8C41EB6-6569-4E8E-9088-71A76A6E082C}" type="presParOf" srcId="{A252CFB3-03C7-41A7-B7D0-96B3193AB57F}" destId="{75810C30-4C54-468B-8E2E-B530086FB0AC}" srcOrd="4" destOrd="0" presId="urn:microsoft.com/office/officeart/2005/8/layout/gear1"/>
    <dgm:cxn modelId="{294C9290-E9E9-4B22-99F4-29D18AF898A8}" type="presParOf" srcId="{A252CFB3-03C7-41A7-B7D0-96B3193AB57F}" destId="{F15B143E-CC0D-46B6-A52D-188CA14D550D}" srcOrd="5" destOrd="0" presId="urn:microsoft.com/office/officeart/2005/8/layout/gear1"/>
    <dgm:cxn modelId="{895B3E64-75E5-45DF-AE55-483D10F1ACD4}" type="presParOf" srcId="{A252CFB3-03C7-41A7-B7D0-96B3193AB57F}" destId="{3AD1B559-2D50-460D-8E8F-419A7CB078EE}" srcOrd="6" destOrd="0" presId="urn:microsoft.com/office/officeart/2005/8/layout/gear1"/>
    <dgm:cxn modelId="{C252AD08-D0FB-4052-A368-5651AD400225}" type="presParOf" srcId="{A252CFB3-03C7-41A7-B7D0-96B3193AB57F}" destId="{128CD003-1B49-454E-BFD8-E64E9DDE4604}" srcOrd="7" destOrd="0" presId="urn:microsoft.com/office/officeart/2005/8/layout/gear1"/>
    <dgm:cxn modelId="{354F2903-7D7B-4691-8D88-3F4060F432B0}" type="presParOf" srcId="{A252CFB3-03C7-41A7-B7D0-96B3193AB57F}" destId="{68CF8A3C-58A4-42D4-BF8A-9EAEE81D9584}" srcOrd="8" destOrd="0" presId="urn:microsoft.com/office/officeart/2005/8/layout/gear1"/>
    <dgm:cxn modelId="{AA6B4F22-C762-4FF9-B040-D802D85494D5}" type="presParOf" srcId="{A252CFB3-03C7-41A7-B7D0-96B3193AB57F}" destId="{7DCB9903-DA53-4FA1-93C9-93EEFCF1F6DC}" srcOrd="9" destOrd="0" presId="urn:microsoft.com/office/officeart/2005/8/layout/gear1"/>
    <dgm:cxn modelId="{5AFA2988-9441-4A41-BA3C-9AEEC61F75D3}" type="presParOf" srcId="{A252CFB3-03C7-41A7-B7D0-96B3193AB57F}" destId="{59DB91FF-8856-40C4-8DD9-453DD8EE423D}" srcOrd="10" destOrd="0" presId="urn:microsoft.com/office/officeart/2005/8/layout/gear1"/>
    <dgm:cxn modelId="{A108DEE1-4A56-4BA3-AFED-716DB3C92D64}" type="presParOf" srcId="{A252CFB3-03C7-41A7-B7D0-96B3193AB57F}" destId="{106526A1-AD82-46A2-AC8C-B42D1F5217ED}" srcOrd="11" destOrd="0" presId="urn:microsoft.com/office/officeart/2005/8/layout/gear1"/>
    <dgm:cxn modelId="{4BBDFEC5-FA4B-4026-951F-5A77A5B58253}" type="presParOf" srcId="{A252CFB3-03C7-41A7-B7D0-96B3193AB57F}" destId="{A9716CFE-04DB-4A1A-B650-87D4A83D0BBF}" srcOrd="12" destOrd="0" presId="urn:microsoft.com/office/officeart/2005/8/layout/gear1"/>
  </dgm:cxnLst>
  <dgm:bg>
    <a:solidFill>
      <a:schemeClr val="accent1">
        <a:lumMod val="20000"/>
        <a:lumOff val="8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228E79-8C9C-471C-B435-A553116CF9EE}">
      <dsp:nvSpPr>
        <dsp:cNvPr id="0" name=""/>
        <dsp:cNvSpPr/>
      </dsp:nvSpPr>
      <dsp:spPr>
        <a:xfrm>
          <a:off x="577177" y="186196"/>
          <a:ext cx="2043587" cy="709710"/>
        </a:xfrm>
        <a:prstGeom prst="ellipse">
          <a:avLst/>
        </a:prstGeom>
        <a:solidFill>
          <a:schemeClr val="accent3">
            <a:lumMod val="60000"/>
            <a:lumOff val="40000"/>
            <a:alpha val="40000"/>
          </a:schemeClr>
        </a:solidFill>
        <a:ln>
          <a:noFill/>
        </a:ln>
        <a:effectLst/>
      </dsp:spPr>
      <dsp:style>
        <a:lnRef idx="0">
          <a:scrgbClr r="0" g="0" b="0"/>
        </a:lnRef>
        <a:fillRef idx="1">
          <a:scrgbClr r="0" g="0" b="0"/>
        </a:fillRef>
        <a:effectRef idx="0">
          <a:scrgbClr r="0" g="0" b="0"/>
        </a:effectRef>
        <a:fontRef idx="minor"/>
      </dsp:style>
    </dsp:sp>
    <dsp:sp modelId="{87742D82-7E51-4505-9B8B-4B42B7F78903}">
      <dsp:nvSpPr>
        <dsp:cNvPr id="0" name=""/>
        <dsp:cNvSpPr/>
      </dsp:nvSpPr>
      <dsp:spPr>
        <a:xfrm>
          <a:off x="1368153" y="1944216"/>
          <a:ext cx="396043" cy="471805"/>
        </a:xfrm>
        <a:prstGeom prst="downArrow">
          <a:avLst/>
        </a:prstGeom>
        <a:solidFill>
          <a:schemeClr val="accent3">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7D58033-DB97-4B74-88E2-C41EBFB0C49F}">
      <dsp:nvSpPr>
        <dsp:cNvPr id="0" name=""/>
        <dsp:cNvSpPr/>
      </dsp:nvSpPr>
      <dsp:spPr>
        <a:xfrm>
          <a:off x="633670" y="2144398"/>
          <a:ext cx="1901011" cy="4752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endParaRPr lang="en-ZA" sz="1600" b="1" kern="1200" dirty="0">
            <a:solidFill>
              <a:srgbClr val="FF0000"/>
            </a:solidFill>
          </a:endParaRPr>
        </a:p>
      </dsp:txBody>
      <dsp:txXfrm>
        <a:off x="633670" y="2144398"/>
        <a:ext cx="1901011" cy="475252"/>
      </dsp:txXfrm>
    </dsp:sp>
    <dsp:sp modelId="{CBF04D8E-2149-4622-ABE1-5AED6FACBAF0}">
      <dsp:nvSpPr>
        <dsp:cNvPr id="0" name=""/>
        <dsp:cNvSpPr/>
      </dsp:nvSpPr>
      <dsp:spPr>
        <a:xfrm>
          <a:off x="1302192" y="968305"/>
          <a:ext cx="712879" cy="712879"/>
        </a:xfrm>
        <a:prstGeom prst="ellipse">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ZA" sz="900" b="1" kern="1200" smtClean="0">
              <a:solidFill>
                <a:srgbClr val="FF0000"/>
              </a:solidFill>
            </a:rPr>
            <a:t>Type of education</a:t>
          </a:r>
          <a:endParaRPr lang="en-ZA" sz="900" b="1" kern="1200" dirty="0">
            <a:solidFill>
              <a:srgbClr val="FF0000"/>
            </a:solidFill>
          </a:endParaRPr>
        </a:p>
      </dsp:txBody>
      <dsp:txXfrm>
        <a:off x="1406591" y="1072704"/>
        <a:ext cx="504081" cy="504081"/>
      </dsp:txXfrm>
    </dsp:sp>
    <dsp:sp modelId="{871E3D72-B506-4763-BF68-912A91ADA0E1}">
      <dsp:nvSpPr>
        <dsp:cNvPr id="0" name=""/>
        <dsp:cNvSpPr/>
      </dsp:nvSpPr>
      <dsp:spPr>
        <a:xfrm>
          <a:off x="785636" y="416785"/>
          <a:ext cx="712879" cy="712879"/>
        </a:xfrm>
        <a:prstGeom prst="ellipse">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ZA" sz="900" b="1" kern="1200" dirty="0" smtClean="0">
              <a:solidFill>
                <a:srgbClr val="FF0000"/>
              </a:solidFill>
            </a:rPr>
            <a:t>Quality of education</a:t>
          </a:r>
          <a:endParaRPr lang="en-ZA" sz="900" b="1" kern="1200" dirty="0">
            <a:solidFill>
              <a:srgbClr val="FF0000"/>
            </a:solidFill>
          </a:endParaRPr>
        </a:p>
      </dsp:txBody>
      <dsp:txXfrm>
        <a:off x="890035" y="521184"/>
        <a:ext cx="504081" cy="504081"/>
      </dsp:txXfrm>
    </dsp:sp>
    <dsp:sp modelId="{9025DBFC-907B-4F5A-9079-F272D0027113}">
      <dsp:nvSpPr>
        <dsp:cNvPr id="0" name=""/>
        <dsp:cNvSpPr/>
      </dsp:nvSpPr>
      <dsp:spPr>
        <a:xfrm>
          <a:off x="1520808" y="261129"/>
          <a:ext cx="712879" cy="712879"/>
        </a:xfrm>
        <a:prstGeom prst="ellipse">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ZA" sz="900" b="1" kern="1200" dirty="0" smtClean="0">
              <a:solidFill>
                <a:srgbClr val="FF0000"/>
              </a:solidFill>
            </a:rPr>
            <a:t>Duration of education</a:t>
          </a:r>
          <a:endParaRPr lang="en-ZA" sz="900" b="1" kern="1200" dirty="0">
            <a:solidFill>
              <a:srgbClr val="FF0000"/>
            </a:solidFill>
          </a:endParaRPr>
        </a:p>
      </dsp:txBody>
      <dsp:txXfrm>
        <a:off x="1625207" y="365528"/>
        <a:ext cx="504081" cy="504081"/>
      </dsp:txXfrm>
    </dsp:sp>
    <dsp:sp modelId="{89AAFAC3-0FCC-4F56-988E-ED949141102E}">
      <dsp:nvSpPr>
        <dsp:cNvPr id="0" name=""/>
        <dsp:cNvSpPr/>
      </dsp:nvSpPr>
      <dsp:spPr>
        <a:xfrm>
          <a:off x="461391" y="33474"/>
          <a:ext cx="2217846" cy="1774277"/>
        </a:xfrm>
        <a:prstGeom prst="funnel">
          <a:avLst/>
        </a:prstGeom>
        <a:solidFill>
          <a:schemeClr val="lt1">
            <a:alpha val="4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6EAB36-BECF-4DEA-A82C-2FA82EB97157}">
      <dsp:nvSpPr>
        <dsp:cNvPr id="0" name=""/>
        <dsp:cNvSpPr/>
      </dsp:nvSpPr>
      <dsp:spPr>
        <a:xfrm>
          <a:off x="449663" y="1391"/>
          <a:ext cx="2562120" cy="2562120"/>
        </a:xfrm>
        <a:prstGeom prst="ellipse">
          <a:avLst/>
        </a:prstGeom>
        <a:solidFill>
          <a:schemeClr val="tx2">
            <a:lumMod val="60000"/>
            <a:lumOff val="4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41002" tIns="24130" rIns="141002" bIns="24130" numCol="1" spcCol="1270" anchor="ctr" anchorCtr="0">
          <a:noAutofit/>
        </a:bodyPr>
        <a:lstStyle/>
        <a:p>
          <a:pPr lvl="0" algn="ctr" defTabSz="844550">
            <a:lnSpc>
              <a:spcPct val="90000"/>
            </a:lnSpc>
            <a:spcBef>
              <a:spcPct val="0"/>
            </a:spcBef>
            <a:spcAft>
              <a:spcPct val="35000"/>
            </a:spcAft>
          </a:pPr>
          <a:r>
            <a:rPr lang="en-ZA" sz="1900" kern="1200" dirty="0" smtClean="0"/>
            <a:t>SA is one of the top 3 most unequal countries in the world</a:t>
          </a:r>
          <a:endParaRPr lang="en-ZA" sz="1900" kern="1200" dirty="0"/>
        </a:p>
      </dsp:txBody>
      <dsp:txXfrm>
        <a:off x="824877" y="376605"/>
        <a:ext cx="1811692" cy="1811692"/>
      </dsp:txXfrm>
    </dsp:sp>
    <dsp:sp modelId="{20B08DA0-7069-4A60-917F-B146CCDCDBBD}">
      <dsp:nvSpPr>
        <dsp:cNvPr id="0" name=""/>
        <dsp:cNvSpPr/>
      </dsp:nvSpPr>
      <dsp:spPr>
        <a:xfrm>
          <a:off x="2499359" y="1391"/>
          <a:ext cx="2562120" cy="2562120"/>
        </a:xfrm>
        <a:prstGeom prst="ellipse">
          <a:avLst/>
        </a:prstGeom>
        <a:solidFill>
          <a:schemeClr val="tx2">
            <a:lumMod val="60000"/>
            <a:lumOff val="4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41002" tIns="24130" rIns="141002" bIns="24130" numCol="1" spcCol="1270" anchor="ctr" anchorCtr="0">
          <a:noAutofit/>
        </a:bodyPr>
        <a:lstStyle/>
        <a:p>
          <a:pPr lvl="0" algn="ctr" defTabSz="844550">
            <a:lnSpc>
              <a:spcPct val="90000"/>
            </a:lnSpc>
            <a:spcBef>
              <a:spcPct val="0"/>
            </a:spcBef>
            <a:spcAft>
              <a:spcPct val="35000"/>
            </a:spcAft>
          </a:pPr>
          <a:r>
            <a:rPr lang="en-ZA" sz="1900" kern="1200" dirty="0" smtClean="0"/>
            <a:t>Between </a:t>
          </a:r>
          <a:r>
            <a:rPr lang="en-ZA" sz="1900" b="1" kern="1200" dirty="0" smtClean="0"/>
            <a:t>78%</a:t>
          </a:r>
          <a:r>
            <a:rPr lang="en-ZA" sz="1900" kern="1200" dirty="0" smtClean="0"/>
            <a:t> and </a:t>
          </a:r>
          <a:r>
            <a:rPr lang="en-ZA" sz="1900" b="1" kern="1200" dirty="0" smtClean="0"/>
            <a:t>85%</a:t>
          </a:r>
          <a:r>
            <a:rPr lang="en-ZA" sz="1900" kern="1200" dirty="0" smtClean="0"/>
            <a:t> of total inequality is explained by </a:t>
          </a:r>
          <a:r>
            <a:rPr lang="en-ZA" sz="1900" b="1" kern="1200" dirty="0" smtClean="0">
              <a:solidFill>
                <a:srgbClr val="FF0000"/>
              </a:solidFill>
            </a:rPr>
            <a:t>wage</a:t>
          </a:r>
          <a:r>
            <a:rPr lang="en-ZA" sz="1900" kern="1200" dirty="0" smtClean="0"/>
            <a:t> inequality</a:t>
          </a:r>
          <a:endParaRPr lang="en-ZA" sz="1900" kern="1200" dirty="0"/>
        </a:p>
      </dsp:txBody>
      <dsp:txXfrm>
        <a:off x="2874573" y="376605"/>
        <a:ext cx="1811692" cy="1811692"/>
      </dsp:txXfrm>
    </dsp:sp>
    <dsp:sp modelId="{4110B23A-1B79-4BBE-93AC-95B6D340CEC6}">
      <dsp:nvSpPr>
        <dsp:cNvPr id="0" name=""/>
        <dsp:cNvSpPr/>
      </dsp:nvSpPr>
      <dsp:spPr>
        <a:xfrm>
          <a:off x="4549056" y="1391"/>
          <a:ext cx="2562120" cy="2562120"/>
        </a:xfrm>
        <a:prstGeom prst="ellipse">
          <a:avLst/>
        </a:prstGeom>
        <a:solidFill>
          <a:schemeClr val="tx2">
            <a:lumMod val="60000"/>
            <a:lumOff val="4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41002" tIns="24130" rIns="141002" bIns="24130" numCol="1" spcCol="1270" anchor="ctr" anchorCtr="0">
          <a:noAutofit/>
        </a:bodyPr>
        <a:lstStyle/>
        <a:p>
          <a:pPr lvl="0" algn="ctr" defTabSz="844550">
            <a:lnSpc>
              <a:spcPct val="90000"/>
            </a:lnSpc>
            <a:spcBef>
              <a:spcPct val="0"/>
            </a:spcBef>
            <a:spcAft>
              <a:spcPct val="35000"/>
            </a:spcAft>
          </a:pPr>
          <a:r>
            <a:rPr lang="en-ZA" sz="1900" b="1" kern="1200" dirty="0" smtClean="0">
              <a:solidFill>
                <a:srgbClr val="FF0000"/>
              </a:solidFill>
            </a:rPr>
            <a:t>Wages</a:t>
          </a:r>
          <a:endParaRPr lang="en-ZA" sz="1900" b="1" kern="1200" dirty="0">
            <a:solidFill>
              <a:srgbClr val="FF0000"/>
            </a:solidFill>
          </a:endParaRPr>
        </a:p>
      </dsp:txBody>
      <dsp:txXfrm>
        <a:off x="4924270" y="376605"/>
        <a:ext cx="1811692" cy="18116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2A6CEB-8AEB-485A-B51F-4BA3BA410D0B}">
      <dsp:nvSpPr>
        <dsp:cNvPr id="0" name=""/>
        <dsp:cNvSpPr/>
      </dsp:nvSpPr>
      <dsp:spPr>
        <a:xfrm>
          <a:off x="740671" y="0"/>
          <a:ext cx="751264" cy="1919431"/>
        </a:xfrm>
        <a:prstGeom prst="trapezoid">
          <a:avLst>
            <a:gd name="adj" fmla="val 50000"/>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ZA" sz="3600" kern="1200" dirty="0" smtClean="0"/>
        </a:p>
        <a:p>
          <a:pPr lvl="0" algn="ctr" defTabSz="1600200">
            <a:lnSpc>
              <a:spcPct val="90000"/>
            </a:lnSpc>
            <a:spcBef>
              <a:spcPct val="0"/>
            </a:spcBef>
            <a:spcAft>
              <a:spcPct val="35000"/>
            </a:spcAft>
          </a:pPr>
          <a:r>
            <a:rPr lang="en-ZA" sz="1800" b="1" kern="1200" dirty="0" smtClean="0">
              <a:solidFill>
                <a:schemeClr val="bg1"/>
              </a:solidFill>
            </a:rPr>
            <a:t>17%</a:t>
          </a:r>
          <a:r>
            <a:rPr lang="en-ZA" sz="6500" kern="1200" dirty="0" smtClean="0"/>
            <a:t> </a:t>
          </a:r>
          <a:endParaRPr lang="en-ZA" sz="6500" kern="1200" dirty="0"/>
        </a:p>
      </dsp:txBody>
      <dsp:txXfrm>
        <a:off x="740671" y="0"/>
        <a:ext cx="751264" cy="1919431"/>
      </dsp:txXfrm>
    </dsp:sp>
    <dsp:sp modelId="{3030949F-5DAF-1F40-B4D0-84FF1FABAA00}">
      <dsp:nvSpPr>
        <dsp:cNvPr id="0" name=""/>
        <dsp:cNvSpPr/>
      </dsp:nvSpPr>
      <dsp:spPr>
        <a:xfrm>
          <a:off x="430838" y="1919431"/>
          <a:ext cx="1370929" cy="1583205"/>
        </a:xfrm>
        <a:prstGeom prst="trapezoid">
          <a:avLst>
            <a:gd name="adj" fmla="val 2260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rPr>
            <a:t>Semi-Skilled (31%)</a:t>
          </a:r>
          <a:endParaRPr lang="en-US" sz="1600" kern="1200" dirty="0">
            <a:solidFill>
              <a:schemeClr val="bg1"/>
            </a:solidFill>
          </a:endParaRPr>
        </a:p>
      </dsp:txBody>
      <dsp:txXfrm>
        <a:off x="670751" y="1919431"/>
        <a:ext cx="891104" cy="1583205"/>
      </dsp:txXfrm>
    </dsp:sp>
    <dsp:sp modelId="{BAE3347D-F78F-4227-B054-5BC36A596218}">
      <dsp:nvSpPr>
        <dsp:cNvPr id="0" name=""/>
        <dsp:cNvSpPr/>
      </dsp:nvSpPr>
      <dsp:spPr>
        <a:xfrm>
          <a:off x="296411" y="3502637"/>
          <a:ext cx="1639784" cy="686907"/>
        </a:xfrm>
        <a:prstGeom prst="trapezoid">
          <a:avLst>
            <a:gd name="adj" fmla="val 19570"/>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solidFill>
                <a:schemeClr val="bg1"/>
              </a:solidFill>
            </a:rPr>
            <a:t>Unskilled</a:t>
          </a:r>
        </a:p>
        <a:p>
          <a:pPr lvl="0" algn="ctr" defTabSz="622300">
            <a:lnSpc>
              <a:spcPct val="90000"/>
            </a:lnSpc>
            <a:spcBef>
              <a:spcPct val="0"/>
            </a:spcBef>
            <a:spcAft>
              <a:spcPct val="35000"/>
            </a:spcAft>
          </a:pPr>
          <a:r>
            <a:rPr lang="en-ZA" sz="1400" b="1" kern="1200" dirty="0" smtClean="0">
              <a:solidFill>
                <a:schemeClr val="bg1"/>
              </a:solidFill>
            </a:rPr>
            <a:t>(19%)</a:t>
          </a:r>
          <a:endParaRPr lang="en-ZA" sz="1400" b="1" kern="1200" dirty="0">
            <a:solidFill>
              <a:schemeClr val="bg1"/>
            </a:solidFill>
          </a:endParaRPr>
        </a:p>
      </dsp:txBody>
      <dsp:txXfrm>
        <a:off x="583373" y="3502637"/>
        <a:ext cx="1065859" cy="686907"/>
      </dsp:txXfrm>
    </dsp:sp>
    <dsp:sp modelId="{D9EA3055-42F1-4773-B6E1-4489FC8B1BD1}">
      <dsp:nvSpPr>
        <dsp:cNvPr id="0" name=""/>
        <dsp:cNvSpPr/>
      </dsp:nvSpPr>
      <dsp:spPr>
        <a:xfrm>
          <a:off x="0" y="4189544"/>
          <a:ext cx="2232607" cy="1514623"/>
        </a:xfrm>
        <a:prstGeom prst="trapezoid">
          <a:avLst>
            <a:gd name="adj" fmla="val 19570"/>
          </a:avLst>
        </a:prstGeom>
        <a:solidFill>
          <a:srgbClr val="561F1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solidFill>
                <a:schemeClr val="bg1"/>
              </a:solidFill>
            </a:rPr>
            <a:t>Unemployed</a:t>
          </a:r>
        </a:p>
        <a:p>
          <a:pPr lvl="0" algn="ctr" defTabSz="622300">
            <a:lnSpc>
              <a:spcPct val="90000"/>
            </a:lnSpc>
            <a:spcBef>
              <a:spcPct val="0"/>
            </a:spcBef>
            <a:spcAft>
              <a:spcPct val="35000"/>
            </a:spcAft>
          </a:pPr>
          <a:endParaRPr lang="en-ZA" sz="1400" b="1" kern="1200" dirty="0" smtClean="0">
            <a:solidFill>
              <a:schemeClr val="bg1"/>
            </a:solidFill>
          </a:endParaRPr>
        </a:p>
        <a:p>
          <a:pPr lvl="0" algn="ctr" defTabSz="622300">
            <a:lnSpc>
              <a:spcPct val="90000"/>
            </a:lnSpc>
            <a:spcBef>
              <a:spcPct val="0"/>
            </a:spcBef>
            <a:spcAft>
              <a:spcPct val="35000"/>
            </a:spcAft>
          </a:pPr>
          <a:r>
            <a:rPr lang="en-ZA" sz="1400" b="1" kern="1200" dirty="0" smtClean="0">
              <a:solidFill>
                <a:schemeClr val="bg1"/>
              </a:solidFill>
            </a:rPr>
            <a:t>(Broad - 33%)</a:t>
          </a:r>
          <a:endParaRPr lang="en-ZA" sz="7200" b="1" kern="1200" dirty="0">
            <a:solidFill>
              <a:schemeClr val="bg1"/>
            </a:solidFill>
          </a:endParaRPr>
        </a:p>
      </dsp:txBody>
      <dsp:txXfrm>
        <a:off x="390706" y="4189544"/>
        <a:ext cx="1451194" cy="151462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F61DF9-2290-435F-99ED-4383C002E642}">
      <dsp:nvSpPr>
        <dsp:cNvPr id="0" name=""/>
        <dsp:cNvSpPr/>
      </dsp:nvSpPr>
      <dsp:spPr>
        <a:xfrm>
          <a:off x="2014646" y="1634378"/>
          <a:ext cx="1997573" cy="1997573"/>
        </a:xfrm>
        <a:prstGeom prst="gear9">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ZA" sz="1600" b="1" kern="1200" dirty="0" smtClean="0"/>
            <a:t>Hereditary poverty </a:t>
          </a:r>
          <a:endParaRPr lang="en-ZA" sz="1600" b="1" kern="1200" dirty="0"/>
        </a:p>
      </dsp:txBody>
      <dsp:txXfrm>
        <a:off x="2416247" y="2102300"/>
        <a:ext cx="1194371" cy="1026794"/>
      </dsp:txXfrm>
    </dsp:sp>
    <dsp:sp modelId="{1E446F85-7056-4EB8-ADCC-D9EA52599DC3}">
      <dsp:nvSpPr>
        <dsp:cNvPr id="0" name=""/>
        <dsp:cNvSpPr/>
      </dsp:nvSpPr>
      <dsp:spPr>
        <a:xfrm>
          <a:off x="852421" y="1162224"/>
          <a:ext cx="1452780" cy="1452780"/>
        </a:xfrm>
        <a:prstGeom prst="gear6">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kern="1200" dirty="0" smtClean="0"/>
            <a:t>Low social mobility</a:t>
          </a:r>
          <a:endParaRPr lang="en-ZA" sz="1400" kern="1200" dirty="0"/>
        </a:p>
      </dsp:txBody>
      <dsp:txXfrm>
        <a:off x="1218163" y="1530176"/>
        <a:ext cx="721296" cy="716876"/>
      </dsp:txXfrm>
    </dsp:sp>
    <dsp:sp modelId="{3AD1B559-2D50-460D-8E8F-419A7CB078EE}">
      <dsp:nvSpPr>
        <dsp:cNvPr id="0" name=""/>
        <dsp:cNvSpPr/>
      </dsp:nvSpPr>
      <dsp:spPr>
        <a:xfrm rot="20700000">
          <a:off x="1666127" y="159954"/>
          <a:ext cx="1423428" cy="1423428"/>
        </a:xfrm>
        <a:prstGeom prst="gear6">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kern="1200" dirty="0" smtClean="0"/>
            <a:t>Low quality education</a:t>
          </a:r>
          <a:endParaRPr lang="en-ZA" sz="1400" kern="1200" dirty="0"/>
        </a:p>
      </dsp:txBody>
      <dsp:txXfrm rot="-20700000">
        <a:off x="1978326" y="472153"/>
        <a:ext cx="799029" cy="799029"/>
      </dsp:txXfrm>
    </dsp:sp>
    <dsp:sp modelId="{59DB91FF-8856-40C4-8DD9-453DD8EE423D}">
      <dsp:nvSpPr>
        <dsp:cNvPr id="0" name=""/>
        <dsp:cNvSpPr/>
      </dsp:nvSpPr>
      <dsp:spPr>
        <a:xfrm>
          <a:off x="1854971" y="1336387"/>
          <a:ext cx="2556894" cy="2556894"/>
        </a:xfrm>
        <a:prstGeom prst="circularArrow">
          <a:avLst>
            <a:gd name="adj1" fmla="val 4688"/>
            <a:gd name="adj2" fmla="val 299029"/>
            <a:gd name="adj3" fmla="val 2501210"/>
            <a:gd name="adj4" fmla="val 15893878"/>
            <a:gd name="adj5" fmla="val 5469"/>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06526A1-AD82-46A2-AC8C-B42D1F5217ED}">
      <dsp:nvSpPr>
        <dsp:cNvPr id="0" name=""/>
        <dsp:cNvSpPr/>
      </dsp:nvSpPr>
      <dsp:spPr>
        <a:xfrm>
          <a:off x="595137" y="843192"/>
          <a:ext cx="1857743" cy="1857743"/>
        </a:xfrm>
        <a:prstGeom prst="leftCircularArrow">
          <a:avLst>
            <a:gd name="adj1" fmla="val 6452"/>
            <a:gd name="adj2" fmla="val 429999"/>
            <a:gd name="adj3" fmla="val 10489124"/>
            <a:gd name="adj4" fmla="val 14837806"/>
            <a:gd name="adj5" fmla="val 7527"/>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9716CFE-04DB-4A1A-B650-87D4A83D0BBF}">
      <dsp:nvSpPr>
        <dsp:cNvPr id="0" name=""/>
        <dsp:cNvSpPr/>
      </dsp:nvSpPr>
      <dsp:spPr>
        <a:xfrm>
          <a:off x="1336873" y="-149416"/>
          <a:ext cx="2003021" cy="2003021"/>
        </a:xfrm>
        <a:prstGeom prst="circularArrow">
          <a:avLst>
            <a:gd name="adj1" fmla="val 5984"/>
            <a:gd name="adj2" fmla="val 394124"/>
            <a:gd name="adj3" fmla="val 13313824"/>
            <a:gd name="adj4" fmla="val 10508221"/>
            <a:gd name="adj5" fmla="val 6981"/>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2.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1A9EE6-840C-4E36-8C26-9832475FBA16}" type="datetimeFigureOut">
              <a:rPr lang="en-ZA" smtClean="0"/>
              <a:pPr/>
              <a:t>2013/02/13</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3F658F-0565-4476-B536-B073C2157F10}" type="slidenum">
              <a:rPr lang="en-ZA" smtClean="0"/>
              <a:pPr/>
              <a:t>‹#›</a:t>
            </a:fld>
            <a:endParaRPr lang="en-ZA"/>
          </a:p>
        </p:txBody>
      </p:sp>
    </p:spTree>
    <p:extLst>
      <p:ext uri="{BB962C8B-B14F-4D97-AF65-F5344CB8AC3E}">
        <p14:creationId xmlns:p14="http://schemas.microsoft.com/office/powerpoint/2010/main" val="1204980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a:t>
            </a:fld>
            <a:endParaRPr lang="en-ZA"/>
          </a:p>
        </p:txBody>
      </p:sp>
    </p:spTree>
    <p:extLst>
      <p:ext uri="{BB962C8B-B14F-4D97-AF65-F5344CB8AC3E}">
        <p14:creationId xmlns:p14="http://schemas.microsoft.com/office/powerpoint/2010/main" val="36235079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9319FBFF-7473-4DEA-B4DD-655F10FA4ACC}" type="slidenum">
              <a:rPr lang="en-US" smtClean="0"/>
              <a:pPr/>
              <a:t>3</a:t>
            </a:fld>
            <a:endParaRPr lang="en-US"/>
          </a:p>
        </p:txBody>
      </p:sp>
    </p:spTree>
    <p:extLst>
      <p:ext uri="{BB962C8B-B14F-4D97-AF65-F5344CB8AC3E}">
        <p14:creationId xmlns:p14="http://schemas.microsoft.com/office/powerpoint/2010/main" val="3784119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ZA" smtClean="0"/>
              <a:t>78% and 85% figures were taken from research reports by Van der Berg and Leibbrandt</a:t>
            </a:r>
          </a:p>
        </p:txBody>
      </p:sp>
      <p:sp>
        <p:nvSpPr>
          <p:cNvPr id="4" name="Slide Number Placeholder 3"/>
          <p:cNvSpPr>
            <a:spLocks noGrp="1"/>
          </p:cNvSpPr>
          <p:nvPr>
            <p:ph type="sldNum" sz="quarter" idx="5"/>
          </p:nvPr>
        </p:nvSpPr>
        <p:spPr/>
        <p:txBody>
          <a:bodyPr/>
          <a:lstStyle/>
          <a:p>
            <a:pPr>
              <a:defRPr/>
            </a:pPr>
            <a:fld id="{6FFC436D-6E22-4B54-93D6-266C57DE4F6A}" type="slidenum">
              <a:rPr lang="en-ZA" smtClean="0"/>
              <a:pPr>
                <a:defRPr/>
              </a:pPr>
              <a:t>4</a:t>
            </a:fld>
            <a:endParaRPr lang="en-Z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ZA" dirty="0" smtClean="0">
                <a:latin typeface="Calibri" charset="0"/>
              </a:rPr>
              <a:t>The QLFS classifies professions as follows: Highly</a:t>
            </a:r>
            <a:r>
              <a:rPr lang="en-ZA" baseline="0" dirty="0" smtClean="0">
                <a:latin typeface="Calibri" charset="0"/>
              </a:rPr>
              <a:t> skilled (legislators, senior officials and managers, professionals, technicians and associate profesionals); Semi-skilled (Clerks, service workers and shop and market personnel, skilled agricultural and fishery workers, craft and related trade workers, plant and machinery operators and assembly), Unskilled (Elementary occupations, domestic workers).</a:t>
            </a:r>
            <a:endParaRPr lang="en-ZA" dirty="0">
              <a:latin typeface="Calibri" charset="0"/>
            </a:endParaRPr>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866523A8-EDAC-7B48-898E-F973E1E9DFB8}" type="slidenum">
              <a:rPr lang="en-ZA" sz="1200"/>
              <a:pPr eaLnBrk="1" hangingPunct="1"/>
              <a:t>5</a:t>
            </a:fld>
            <a:endParaRPr lang="en-ZA"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56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256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4B613715-643B-974F-8214-E1571EC2C85F}" type="slidenum">
              <a:rPr lang="en-ZA" sz="1200"/>
              <a:pPr eaLnBrk="1" hangingPunct="1"/>
              <a:t>10</a:t>
            </a:fld>
            <a:endParaRPr lang="en-ZA"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15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215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788DFC7D-02C1-F345-B2BE-A5769D56E86D}" type="slidenum">
              <a:rPr lang="en-ZA" sz="1200"/>
              <a:pPr eaLnBrk="1" hangingPunct="1"/>
              <a:t>12</a:t>
            </a:fld>
            <a:endParaRPr lang="en-ZA"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379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3379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C6111746-4567-A04B-912C-062181ED970A}" type="slidenum">
              <a:rPr lang="en-ZA" sz="1200"/>
              <a:pPr eaLnBrk="1" hangingPunct="1"/>
              <a:t>14</a:t>
            </a:fld>
            <a:endParaRPr lang="en-ZA"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20</a:t>
            </a:fld>
            <a:endParaRPr lang="en-ZA"/>
          </a:p>
        </p:txBody>
      </p:sp>
    </p:spTree>
    <p:extLst>
      <p:ext uri="{BB962C8B-B14F-4D97-AF65-F5344CB8AC3E}">
        <p14:creationId xmlns:p14="http://schemas.microsoft.com/office/powerpoint/2010/main" val="993181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ZA" smtClean="0"/>
          </a:p>
        </p:txBody>
      </p:sp>
      <p:sp>
        <p:nvSpPr>
          <p:cNvPr id="20484"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EA126373-9A5E-463B-A2DA-84A7214F2A8B}" type="slidenum">
              <a:rPr lang="en-US" smtClean="0"/>
              <a:pPr fontAlgn="base">
                <a:spcBef>
                  <a:spcPct val="0"/>
                </a:spcBef>
                <a:spcAft>
                  <a:spcPct val="0"/>
                </a:spcAft>
                <a:defRPr/>
              </a:pPr>
              <a:t>21</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3DE10905-857D-4D5D-A108-43B9CD16EE3B}" type="slidenum">
              <a:rPr lang="en-ZA" smtClean="0"/>
              <a:pPr/>
              <a:t>22</a:t>
            </a:fld>
            <a:endParaRPr lang="en-ZA"/>
          </a:p>
        </p:txBody>
      </p:sp>
    </p:spTree>
    <p:extLst>
      <p:ext uri="{BB962C8B-B14F-4D97-AF65-F5344CB8AC3E}">
        <p14:creationId xmlns:p14="http://schemas.microsoft.com/office/powerpoint/2010/main" val="15196954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23</a:t>
            </a:fld>
            <a:endParaRPr lang="en-ZA"/>
          </a:p>
        </p:txBody>
      </p:sp>
    </p:spTree>
    <p:extLst>
      <p:ext uri="{BB962C8B-B14F-4D97-AF65-F5344CB8AC3E}">
        <p14:creationId xmlns:p14="http://schemas.microsoft.com/office/powerpoint/2010/main" val="6856624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24</a:t>
            </a:fld>
            <a:endParaRPr lang="en-ZA"/>
          </a:p>
        </p:txBody>
      </p:sp>
    </p:spTree>
    <p:extLst>
      <p:ext uri="{BB962C8B-B14F-4D97-AF65-F5344CB8AC3E}">
        <p14:creationId xmlns:p14="http://schemas.microsoft.com/office/powerpoint/2010/main" val="5294158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25</a:t>
            </a:fld>
            <a:endParaRPr lang="en-ZA"/>
          </a:p>
        </p:txBody>
      </p:sp>
    </p:spTree>
    <p:extLst>
      <p:ext uri="{BB962C8B-B14F-4D97-AF65-F5344CB8AC3E}">
        <p14:creationId xmlns:p14="http://schemas.microsoft.com/office/powerpoint/2010/main" val="5377770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26</a:t>
            </a:fld>
            <a:endParaRPr lang="en-ZA"/>
          </a:p>
        </p:txBody>
      </p:sp>
    </p:spTree>
    <p:extLst>
      <p:ext uri="{BB962C8B-B14F-4D97-AF65-F5344CB8AC3E}">
        <p14:creationId xmlns:p14="http://schemas.microsoft.com/office/powerpoint/2010/main" val="5377770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ZA" sz="1200" i="1" smtClean="0"/>
              <a:t>“Then there is the man who drowned crossing a stream with an average depth of six inches” </a:t>
            </a:r>
          </a:p>
          <a:p>
            <a:pPr algn="r"/>
            <a:r>
              <a:rPr lang="en-ZA" sz="1200" smtClean="0"/>
              <a:t>– W. Gates</a:t>
            </a:r>
          </a:p>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27</a:t>
            </a:fld>
            <a:endParaRPr lang="en-ZA"/>
          </a:p>
        </p:txBody>
      </p:sp>
    </p:spTree>
    <p:extLst>
      <p:ext uri="{BB962C8B-B14F-4D97-AF65-F5344CB8AC3E}">
        <p14:creationId xmlns:p14="http://schemas.microsoft.com/office/powerpoint/2010/main" val="13309225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28</a:t>
            </a:fld>
            <a:endParaRPr lang="en-ZA"/>
          </a:p>
        </p:txBody>
      </p:sp>
    </p:spTree>
    <p:extLst>
      <p:ext uri="{BB962C8B-B14F-4D97-AF65-F5344CB8AC3E}">
        <p14:creationId xmlns:p14="http://schemas.microsoft.com/office/powerpoint/2010/main" val="3741433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29</a:t>
            </a:fld>
            <a:endParaRPr lang="en-ZA"/>
          </a:p>
        </p:txBody>
      </p:sp>
    </p:spTree>
    <p:extLst>
      <p:ext uri="{BB962C8B-B14F-4D97-AF65-F5344CB8AC3E}">
        <p14:creationId xmlns:p14="http://schemas.microsoft.com/office/powerpoint/2010/main" val="758678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30</a:t>
            </a:fld>
            <a:endParaRPr lang="en-ZA"/>
          </a:p>
        </p:txBody>
      </p:sp>
    </p:spTree>
    <p:extLst>
      <p:ext uri="{BB962C8B-B14F-4D97-AF65-F5344CB8AC3E}">
        <p14:creationId xmlns:p14="http://schemas.microsoft.com/office/powerpoint/2010/main" val="630178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198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smtClean="0">
                <a:solidFill>
                  <a:schemeClr val="tx1"/>
                </a:solidFill>
                <a:effectLst/>
                <a:latin typeface="+mn-lt"/>
                <a:ea typeface="+mn-ea"/>
                <a:cs typeface="+mn-cs"/>
              </a:rPr>
              <a:t>Source: Own calculations, OHS 1995 – 1999, LFS 2000a – 2007b, QLFS2008Q1 – QLFS2011Q4. Notes: Estimates are weighted and are calculated only for 18-24-year-olds.  “Less than Matric” includes all individuals with between 0 years of schooling and completed grade 11. </a:t>
            </a:r>
            <a:r>
              <a:rPr lang="en-ZA" sz="1200" i="1" kern="1200" dirty="0" smtClean="0">
                <a:solidFill>
                  <a:schemeClr val="tx1"/>
                </a:solidFill>
                <a:effectLst/>
                <a:latin typeface="+mn-lt"/>
                <a:ea typeface="+mn-ea"/>
                <a:cs typeface="+mn-cs"/>
              </a:rPr>
              <a:t>“Diplomas”</a:t>
            </a:r>
            <a:r>
              <a:rPr lang="en-ZA" sz="1200" kern="1200" dirty="0" smtClean="0">
                <a:solidFill>
                  <a:schemeClr val="tx1"/>
                </a:solidFill>
                <a:effectLst/>
                <a:latin typeface="+mn-lt"/>
                <a:ea typeface="+mn-ea"/>
                <a:cs typeface="+mn-cs"/>
              </a:rPr>
              <a:t> include all post-secondary certificate and diploma qualifications or their equivalents.  </a:t>
            </a:r>
            <a:r>
              <a:rPr lang="en-ZA" sz="1200" i="1" kern="1200" dirty="0" smtClean="0">
                <a:solidFill>
                  <a:schemeClr val="tx1"/>
                </a:solidFill>
                <a:effectLst/>
                <a:latin typeface="+mn-lt"/>
                <a:ea typeface="+mn-ea"/>
                <a:cs typeface="+mn-cs"/>
              </a:rPr>
              <a:t>“Degrees”</a:t>
            </a:r>
            <a:r>
              <a:rPr lang="en-ZA" sz="1200" kern="1200" dirty="0" smtClean="0">
                <a:solidFill>
                  <a:schemeClr val="tx1"/>
                </a:solidFill>
                <a:effectLst/>
                <a:latin typeface="+mn-lt"/>
                <a:ea typeface="+mn-ea"/>
                <a:cs typeface="+mn-cs"/>
              </a:rPr>
              <a:t> include all Bachelor’s degrees or higher qualifications.</a:t>
            </a:r>
            <a:endParaRPr lang="en-US" sz="1200" kern="1200" dirty="0" smtClean="0">
              <a:solidFill>
                <a:schemeClr val="tx1"/>
              </a:solidFill>
              <a:effectLst/>
              <a:latin typeface="+mn-lt"/>
              <a:ea typeface="+mn-ea"/>
              <a:cs typeface="+mn-cs"/>
            </a:endParaRPr>
          </a:p>
          <a:p>
            <a:endParaRPr lang="en-ZA" dirty="0">
              <a:latin typeface="Calibri" charset="0"/>
            </a:endParaRPr>
          </a:p>
        </p:txBody>
      </p:sp>
      <p:sp>
        <p:nvSpPr>
          <p:cNvPr id="4198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A1FF6399-3734-DD49-98ED-7889FF6B0821}" type="slidenum">
              <a:rPr lang="en-ZA" sz="1200"/>
              <a:pPr eaLnBrk="1" hangingPunct="1"/>
              <a:t>32</a:t>
            </a:fld>
            <a:endParaRPr lang="en-ZA"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198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smtClean="0">
                <a:solidFill>
                  <a:schemeClr val="tx1"/>
                </a:solidFill>
                <a:effectLst/>
                <a:latin typeface="+mn-lt"/>
                <a:ea typeface="+mn-ea"/>
                <a:cs typeface="+mn-cs"/>
              </a:rPr>
              <a:t>Source: Own calculations, OHS 1995 – 1999, LFS 2000a – 2007b, QLFS2008Q1 – QLFS2011Q4. Notes: Estimates are weighted and are calculated only for 18-24-year-olds.  “Less than Matric” includes all individuals with between 0 years of schooling and completed grade 11. </a:t>
            </a:r>
            <a:r>
              <a:rPr lang="en-ZA" sz="1200" i="1" kern="1200" dirty="0" smtClean="0">
                <a:solidFill>
                  <a:schemeClr val="tx1"/>
                </a:solidFill>
                <a:effectLst/>
                <a:latin typeface="+mn-lt"/>
                <a:ea typeface="+mn-ea"/>
                <a:cs typeface="+mn-cs"/>
              </a:rPr>
              <a:t>“Diplomas”</a:t>
            </a:r>
            <a:r>
              <a:rPr lang="en-ZA" sz="1200" kern="1200" dirty="0" smtClean="0">
                <a:solidFill>
                  <a:schemeClr val="tx1"/>
                </a:solidFill>
                <a:effectLst/>
                <a:latin typeface="+mn-lt"/>
                <a:ea typeface="+mn-ea"/>
                <a:cs typeface="+mn-cs"/>
              </a:rPr>
              <a:t> include all post-secondary certificate and diploma qualifications or their equivalents.  </a:t>
            </a:r>
            <a:r>
              <a:rPr lang="en-ZA" sz="1200" i="1" kern="1200" dirty="0" smtClean="0">
                <a:solidFill>
                  <a:schemeClr val="tx1"/>
                </a:solidFill>
                <a:effectLst/>
                <a:latin typeface="+mn-lt"/>
                <a:ea typeface="+mn-ea"/>
                <a:cs typeface="+mn-cs"/>
              </a:rPr>
              <a:t>“Degrees”</a:t>
            </a:r>
            <a:r>
              <a:rPr lang="en-ZA" sz="1200" kern="1200" dirty="0" smtClean="0">
                <a:solidFill>
                  <a:schemeClr val="tx1"/>
                </a:solidFill>
                <a:effectLst/>
                <a:latin typeface="+mn-lt"/>
                <a:ea typeface="+mn-ea"/>
                <a:cs typeface="+mn-cs"/>
              </a:rPr>
              <a:t> include all Bachelor’s degrees or higher qualifications.</a:t>
            </a:r>
            <a:endParaRPr lang="en-US" sz="1200" kern="1200" dirty="0" smtClean="0">
              <a:solidFill>
                <a:schemeClr val="tx1"/>
              </a:solidFill>
              <a:effectLst/>
              <a:latin typeface="+mn-lt"/>
              <a:ea typeface="+mn-ea"/>
              <a:cs typeface="+mn-cs"/>
            </a:endParaRPr>
          </a:p>
          <a:p>
            <a:endParaRPr lang="en-ZA" dirty="0">
              <a:latin typeface="Calibri" charset="0"/>
            </a:endParaRPr>
          </a:p>
        </p:txBody>
      </p:sp>
      <p:sp>
        <p:nvSpPr>
          <p:cNvPr id="4198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A1FF6399-3734-DD49-98ED-7889FF6B0821}" type="slidenum">
              <a:rPr lang="en-ZA" sz="1200"/>
              <a:pPr eaLnBrk="1" hangingPunct="1"/>
              <a:t>33</a:t>
            </a:fld>
            <a:endParaRPr lang="en-ZA"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34</a:t>
            </a:fld>
            <a:endParaRPr lang="en-ZA"/>
          </a:p>
        </p:txBody>
      </p:sp>
    </p:spTree>
    <p:extLst>
      <p:ext uri="{BB962C8B-B14F-4D97-AF65-F5344CB8AC3E}">
        <p14:creationId xmlns:p14="http://schemas.microsoft.com/office/powerpoint/2010/main" val="27356210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36</a:t>
            </a:fld>
            <a:endParaRPr lang="en-ZA"/>
          </a:p>
        </p:txBody>
      </p:sp>
    </p:spTree>
    <p:extLst>
      <p:ext uri="{BB962C8B-B14F-4D97-AF65-F5344CB8AC3E}">
        <p14:creationId xmlns:p14="http://schemas.microsoft.com/office/powerpoint/2010/main" val="27356210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38</a:t>
            </a:fld>
            <a:endParaRPr lang="en-Z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39</a:t>
            </a:fld>
            <a:endParaRPr lang="en-ZA"/>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mtClean="0"/>
              <a:t>Forthcoming on RESEP website</a:t>
            </a:r>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40</a:t>
            </a:fld>
            <a:endParaRPr lang="en-ZA"/>
          </a:p>
        </p:txBody>
      </p:sp>
    </p:spTree>
    <p:extLst>
      <p:ext uri="{BB962C8B-B14F-4D97-AF65-F5344CB8AC3E}">
        <p14:creationId xmlns:p14="http://schemas.microsoft.com/office/powerpoint/2010/main" val="22401431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41</a:t>
            </a:fld>
            <a:endParaRPr lang="en-ZA"/>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mtClean="0"/>
              <a:t>SACMEQ levels – see SACMEQ website and</a:t>
            </a:r>
            <a:r>
              <a:rPr lang="en-ZA" baseline="0" smtClean="0"/>
              <a:t> Ross et al 2005 for more information</a:t>
            </a:r>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42</a:t>
            </a:fld>
            <a:endParaRPr lang="en-ZA"/>
          </a:p>
        </p:txBody>
      </p:sp>
    </p:spTree>
    <p:extLst>
      <p:ext uri="{BB962C8B-B14F-4D97-AF65-F5344CB8AC3E}">
        <p14:creationId xmlns:p14="http://schemas.microsoft.com/office/powerpoint/2010/main" val="16371972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43</a:t>
            </a:fld>
            <a:endParaRPr lang="en-ZA"/>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mtClean="0"/>
              <a:t>SACMEQ levels – see SACMEQ website and</a:t>
            </a:r>
            <a:r>
              <a:rPr lang="en-ZA" baseline="0" smtClean="0"/>
              <a:t> Ross et al 2005 for more information</a:t>
            </a:r>
            <a:endParaRPr lang="en-ZA" smtClean="0"/>
          </a:p>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44</a:t>
            </a:fld>
            <a:endParaRPr lang="en-ZA"/>
          </a:p>
        </p:txBody>
      </p:sp>
    </p:spTree>
    <p:extLst>
      <p:ext uri="{BB962C8B-B14F-4D97-AF65-F5344CB8AC3E}">
        <p14:creationId xmlns:p14="http://schemas.microsoft.com/office/powerpoint/2010/main" val="38611213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45</a:t>
            </a:fld>
            <a:endParaRPr lang="en-ZA"/>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If we interpret this using SACMEQ’s framework this is a relatively low level task (Level 4: Beginning Numeracy) which requires students to “Translate verbal or graphic</a:t>
            </a:r>
            <a:r>
              <a:rPr lang="en-ZA" baseline="0" dirty="0" smtClean="0"/>
              <a:t> information into simple arithmetic problems” See </a:t>
            </a:r>
            <a:r>
              <a:rPr lang="en-ZA" baseline="0" dirty="0" err="1" smtClean="0"/>
              <a:t>Hungi</a:t>
            </a:r>
            <a:r>
              <a:rPr lang="en-ZA" baseline="0" dirty="0" smtClean="0"/>
              <a:t> et al (2011)</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46</a:t>
            </a:fld>
            <a:endParaRPr lang="en-ZA"/>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47</a:t>
            </a:fld>
            <a:endParaRPr lang="en-ZA"/>
          </a:p>
        </p:txBody>
      </p:sp>
    </p:spTree>
    <p:extLst>
      <p:ext uri="{BB962C8B-B14F-4D97-AF65-F5344CB8AC3E}">
        <p14:creationId xmlns:p14="http://schemas.microsoft.com/office/powerpoint/2010/main" val="34117740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ZA" smtClean="0"/>
              <a:t>Paper available at: http://www.sacmeq.org/downloads/Working%20Papers/08_Comparison_Final_18Oct2011.pdf </a:t>
            </a:r>
          </a:p>
        </p:txBody>
      </p:sp>
      <p:sp>
        <p:nvSpPr>
          <p:cNvPr id="24580"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7332CA78-9714-4E3C-9F5C-6F0802C78163}" type="slidenum">
              <a:rPr lang="en-US" smtClean="0"/>
              <a:pPr fontAlgn="base">
                <a:spcBef>
                  <a:spcPct val="0"/>
                </a:spcBef>
                <a:spcAft>
                  <a:spcPct val="0"/>
                </a:spcAft>
                <a:defRPr/>
              </a:pPr>
              <a:t>48</a:t>
            </a:fld>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49</a:t>
            </a:fld>
            <a:endParaRPr lang="en-ZA"/>
          </a:p>
        </p:txBody>
      </p:sp>
    </p:spTree>
    <p:extLst>
      <p:ext uri="{BB962C8B-B14F-4D97-AF65-F5344CB8AC3E}">
        <p14:creationId xmlns:p14="http://schemas.microsoft.com/office/powerpoint/2010/main" val="6856624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50</a:t>
            </a:fld>
            <a:endParaRPr lang="en-ZA"/>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51</a:t>
            </a:fld>
            <a:endParaRPr lang="en-ZA"/>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52</a:t>
            </a:fld>
            <a:endParaRPr lang="en-ZA"/>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53</a:t>
            </a:fld>
            <a:endParaRPr lang="en-ZA"/>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54</a:t>
            </a:fld>
            <a:endParaRPr lang="en-ZA"/>
          </a:p>
        </p:txBody>
      </p:sp>
    </p:spTree>
    <p:extLst>
      <p:ext uri="{BB962C8B-B14F-4D97-AF65-F5344CB8AC3E}">
        <p14:creationId xmlns:p14="http://schemas.microsoft.com/office/powerpoint/2010/main" val="3080875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55</a:t>
            </a:fld>
            <a:endParaRPr lang="en-ZA"/>
          </a:p>
        </p:txBody>
      </p:sp>
    </p:spTree>
    <p:extLst>
      <p:ext uri="{BB962C8B-B14F-4D97-AF65-F5344CB8AC3E}">
        <p14:creationId xmlns:p14="http://schemas.microsoft.com/office/powerpoint/2010/main" val="43148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See </a:t>
            </a:r>
            <a:r>
              <a:rPr lang="en-ZA" baseline="0" dirty="0" smtClean="0"/>
              <a:t>Ross et al (2005) for a discussion of the teacher test.</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58</a:t>
            </a:fld>
            <a:endParaRPr lang="en-Z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0F55F3CD-25AA-4699-8540-858C4AA9168A}" type="datetime1">
              <a:rPr lang="en-ZA" smtClean="0"/>
              <a:pPr/>
              <a:t>2013/02/13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lvl1pPr>
              <a:defRPr>
                <a:solidFill>
                  <a:srgbClr val="C00000"/>
                </a:solidFill>
              </a:defRPr>
            </a:lvl1pPr>
          </a:lstStyle>
          <a:p>
            <a:r>
              <a:rPr lang="en-US" smtClean="0"/>
              <a:t>Click to edit Master title style</a:t>
            </a:r>
            <a:endParaRPr lang="en-ZA"/>
          </a:p>
        </p:txBody>
      </p:sp>
      <p:sp>
        <p:nvSpPr>
          <p:cNvPr id="3" name="Content Placeholder 2"/>
          <p:cNvSpPr>
            <a:spLocks noGrp="1"/>
          </p:cNvSpPr>
          <p:nvPr>
            <p:ph idx="1"/>
          </p:nvPr>
        </p:nvSpPr>
        <p:spPr>
          <a:xfrm>
            <a:off x="467544" y="1628800"/>
            <a:ext cx="8229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B85A04A3-DAFF-491C-A208-36C23923B795}" type="datetime1">
              <a:rPr lang="en-ZA" smtClean="0"/>
              <a:pPr/>
              <a:t>2013/02/13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pic>
        <p:nvPicPr>
          <p:cNvPr id="8" name="Picture 1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66"/>
          <a:stretch/>
        </p:blipFill>
        <p:spPr bwMode="auto">
          <a:xfrm>
            <a:off x="7956376" y="6381328"/>
            <a:ext cx="989969" cy="313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59359C-90A8-4CF7-AE2E-6DA8B228B972}" type="datetime1">
              <a:rPr lang="en-ZA" smtClean="0"/>
              <a:pPr/>
              <a:t>2013/02/13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8AF07277-6135-4FA1-945A-3254859E33D1}" type="datetime1">
              <a:rPr lang="en-ZA" smtClean="0"/>
              <a:pPr/>
              <a:t>2013/02/13</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9BA2D41D-86DD-411B-9505-3206B4B1A5DC}" type="datetime1">
              <a:rPr lang="en-ZA" smtClean="0"/>
              <a:pPr/>
              <a:t>2013/02/13</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5DEE0A88-DA98-4EA4-9BE3-DD28F45DC06F}" type="datetime1">
              <a:rPr lang="en-ZA" smtClean="0"/>
              <a:pPr/>
              <a:t>2013/02/13</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211A45-F8A3-4A96-8498-DD20F4465EE1}" type="datetime1">
              <a:rPr lang="en-ZA" smtClean="0"/>
              <a:pPr/>
              <a:t>2013/02/13</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E9A5DE-9CAA-4E14-82CD-0A0B9B19A117}" type="datetime1">
              <a:rPr lang="en-ZA" smtClean="0"/>
              <a:pPr/>
              <a:t>2013/02/13</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7D898E-F9D4-42AB-A91B-E68168814BE9}" type="datetime1">
              <a:rPr lang="en-ZA" smtClean="0"/>
              <a:pPr/>
              <a:t>2013/02/13</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8B0E3C44-F5F8-4713-A14D-166F07DD5BCC}" type="datetime1">
              <a:rPr lang="en-ZA" smtClean="0"/>
              <a:pPr/>
              <a:t>2013/02/13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7AD82D99-F730-4AB4-807B-61CF6D0F38E7}" type="datetime1">
              <a:rPr lang="en-ZA" smtClean="0"/>
              <a:pPr/>
              <a:t>2013/02/13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0EA1DE-F2E8-49BB-8C32-09BC2E7E9A7D}" type="datetime1">
              <a:rPr lang="en-ZA" smtClean="0"/>
              <a:pPr/>
              <a:t>2013/02/13</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5B2511-D5A3-487A-82FF-4C039FEE504B}" type="slidenum">
              <a:rPr lang="en-ZA" smtClean="0"/>
              <a:pPr/>
              <a:t>‹#›</a:t>
            </a:fld>
            <a:endParaRPr lang="en-Z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png"/><Relationship Id="rId5" Type="http://schemas.openxmlformats.org/officeDocument/2006/relationships/image" Target="../media/image5.jpeg"/><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jpeg"/><Relationship Id="rId5" Type="http://schemas.openxmlformats.org/officeDocument/2006/relationships/image" Target="../media/image8.jpe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1" Type="http://schemas.openxmlformats.org/officeDocument/2006/relationships/diagramColors" Target="../diagrams/colors2.xml"/><Relationship Id="rId12"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8" Type="http://schemas.openxmlformats.org/officeDocument/2006/relationships/diagramData" Target="../diagrams/data2.xml"/><Relationship Id="rId9" Type="http://schemas.openxmlformats.org/officeDocument/2006/relationships/diagramLayout" Target="../diagrams/layout2.xml"/><Relationship Id="rId10"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emf"/><Relationship Id="rId3" Type="http://schemas.openxmlformats.org/officeDocument/2006/relationships/image" Target="../media/image11.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wmf"/><Relationship Id="rId3" Type="http://schemas.openxmlformats.org/officeDocument/2006/relationships/chart" Target="../charts/char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chart" Target="../charts/chart2.xml"/><Relationship Id="rId5" Type="http://schemas.openxmlformats.org/officeDocument/2006/relationships/chart" Target="../charts/chart3.xml"/><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4.xml"/><Relationship Id="rId3" Type="http://schemas.openxmlformats.org/officeDocument/2006/relationships/chart" Target="../charts/char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4.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6.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chart" Target="../charts/chart7.xml"/><Relationship Id="rId5" Type="http://schemas.openxmlformats.org/officeDocument/2006/relationships/image" Target="../media/image16.png"/><Relationship Id="rId6"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 Id="rId3"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w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w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wmf"/><Relationship Id="rId3" Type="http://schemas.openxmlformats.org/officeDocument/2006/relationships/image" Target="../media/image23.wmf"/></Relationships>
</file>

<file path=ppt/slides/_rels/slide19.xml.rels><?xml version="1.0" encoding="UTF-8" standalone="yes"?>
<Relationships xmlns="http://schemas.openxmlformats.org/package/2006/relationships"><Relationship Id="rId3" Type="http://schemas.openxmlformats.org/officeDocument/2006/relationships/image" Target="../media/image12.wmf"/><Relationship Id="rId4" Type="http://schemas.openxmlformats.org/officeDocument/2006/relationships/image" Target="../media/image10.emf"/><Relationship Id="rId5" Type="http://schemas.openxmlformats.org/officeDocument/2006/relationships/image" Target="../media/image9.png"/><Relationship Id="rId6" Type="http://schemas.openxmlformats.org/officeDocument/2006/relationships/image" Target="../media/image25.emf"/><Relationship Id="rId7" Type="http://schemas.openxmlformats.org/officeDocument/2006/relationships/image" Target="../media/image26.wmf"/><Relationship Id="rId1" Type="http://schemas.openxmlformats.org/officeDocument/2006/relationships/slideLayout" Target="../slideLayouts/slideLayout2.xml"/><Relationship Id="rId2" Type="http://schemas.openxmlformats.org/officeDocument/2006/relationships/image" Target="../media/image24.w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image" Target="../media/image28.wmf"/><Relationship Id="rId4" Type="http://schemas.openxmlformats.org/officeDocument/2006/relationships/image" Target="../media/image29.wmf"/><Relationship Id="rId5" Type="http://schemas.openxmlformats.org/officeDocument/2006/relationships/image" Target="../media/image30.wmf"/><Relationship Id="rId6" Type="http://schemas.openxmlformats.org/officeDocument/2006/relationships/image" Target="../media/image31.wmf"/><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2.w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2.w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2.png"/></Relationships>
</file>

<file path=ppt/slides/_rels/slide27.xml.rels><?xml version="1.0" encoding="UTF-8" standalone="yes"?>
<Relationships xmlns="http://schemas.openxmlformats.org/package/2006/relationships"><Relationship Id="rId3" Type="http://schemas.openxmlformats.org/officeDocument/2006/relationships/chart" Target="../charts/chart8.xml"/><Relationship Id="rId4" Type="http://schemas.openxmlformats.org/officeDocument/2006/relationships/image" Target="../media/image12.wmf"/><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chart" Target="../charts/chart9.xml"/><Relationship Id="rId4" Type="http://schemas.openxmlformats.org/officeDocument/2006/relationships/chart" Target="../charts/chart10.xml"/><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33.xml.rels><?xml version="1.0" encoding="UTF-8" standalone="yes"?>
<Relationships xmlns="http://schemas.openxmlformats.org/package/2006/relationships"><Relationship Id="rId3" Type="http://schemas.openxmlformats.org/officeDocument/2006/relationships/chart" Target="../charts/chart11.xml"/><Relationship Id="rId4" Type="http://schemas.openxmlformats.org/officeDocument/2006/relationships/chart" Target="../charts/chart12.xml"/><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4.xml"/><Relationship Id="rId4" Type="http://schemas.openxmlformats.org/officeDocument/2006/relationships/diagramLayout" Target="../diagrams/layout4.xml"/><Relationship Id="rId5" Type="http://schemas.openxmlformats.org/officeDocument/2006/relationships/diagramQuickStyle" Target="../diagrams/quickStyle4.xml"/><Relationship Id="rId6" Type="http://schemas.openxmlformats.org/officeDocument/2006/relationships/diagramColors" Target="../diagrams/colors4.xml"/><Relationship Id="rId7"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35.jpeg"/><Relationship Id="rId5" Type="http://schemas.openxmlformats.org/officeDocument/2006/relationships/image" Target="../media/image36.png"/><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39.xml.rels><?xml version="1.0" encoding="UTF-8" standalone="yes"?>
<Relationships xmlns="http://schemas.openxmlformats.org/package/2006/relationships"><Relationship Id="rId11" Type="http://schemas.openxmlformats.org/officeDocument/2006/relationships/hyperlink" Target="http://scholar.sun.ac.za/bitstream/handle/10019.1/20184/spaull_equity_2012.pdf?sequence=1" TargetMode="External"/><Relationship Id="rId12" Type="http://schemas.openxmlformats.org/officeDocument/2006/relationships/hyperlink" Target="http://nicspaull.files.wordpress.com/2011/04/taylor-2011-uncovering-indicators-of-effective-sch.pdf" TargetMode="External"/><Relationship Id="rId13" Type="http://schemas.openxmlformats.org/officeDocument/2006/relationships/hyperlink" Target="http://www.mg.co.za/uploads/2011/03/29/low-quality-educ-as-poverty-trap-report.pdf" TargetMode="External"/><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hyperlink" Target="http://books.google.co.za/books/about/Primary_education_in_crisis.html?id=1n_zz4z3xJMC&amp;redir_esc=y" TargetMode="External"/><Relationship Id="rId4" Type="http://schemas.openxmlformats.org/officeDocument/2006/relationships/hyperlink" Target="http://nicspaull.files.wordpress.com/2011/04/hoadley-2010-wced-project-literature-review-final.pdf" TargetMode="External"/><Relationship Id="rId5" Type="http://schemas.openxmlformats.org/officeDocument/2006/relationships/hyperlink" Target="http://www.sacmeq.org/downloads/sacmeqIII/Levels_and_Trends_in_School_Resources_FIN2.pdf" TargetMode="External"/><Relationship Id="rId6" Type="http://schemas.openxmlformats.org/officeDocument/2006/relationships/hyperlink" Target="http://nicspaull.files.wordpress.com/2011/04/kenya-report-2005.pdf" TargetMode="External"/><Relationship Id="rId7" Type="http://schemas.openxmlformats.org/officeDocument/2006/relationships/hyperlink" Target="http://nicspaull.files.wordpress.com/2011/04/shepherd-2011-constraints-to-school-effectiveness.pdf" TargetMode="External"/><Relationship Id="rId8" Type="http://schemas.openxmlformats.org/officeDocument/2006/relationships/hyperlink" Target="http://www.ekon.sun.ac.za/wpapers/2011/wp112011/wp-11-2011.pdf" TargetMode="External"/><Relationship Id="rId9" Type="http://schemas.openxmlformats.org/officeDocument/2006/relationships/hyperlink" Target="http://www.sacmeq.org/downloads/Working%20Papers/08_Comparison_Final_18Oct2011.pdf" TargetMode="External"/><Relationship Id="rId10" Type="http://schemas.openxmlformats.org/officeDocument/2006/relationships/hyperlink" Target="http://goog_72386125/"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7.png"/></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4" Type="http://schemas.openxmlformats.org/officeDocument/2006/relationships/image" Target="../media/image39.png"/><Relationship Id="rId5" Type="http://schemas.openxmlformats.org/officeDocument/2006/relationships/image" Target="../media/image40.png"/><Relationship Id="rId6" Type="http://schemas.openxmlformats.org/officeDocument/2006/relationships/image" Target="../media/image41.png"/><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42.e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43.em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4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45.emf"/></Relationships>
</file>

<file path=ppt/slides/_rels/slide48.xml.rels><?xml version="1.0" encoding="UTF-8" standalone="yes"?>
<Relationships xmlns="http://schemas.openxmlformats.org/package/2006/relationships"><Relationship Id="rId3" Type="http://schemas.openxmlformats.org/officeDocument/2006/relationships/image" Target="../media/image46.png"/><Relationship Id="rId4" Type="http://schemas.openxmlformats.org/officeDocument/2006/relationships/image" Target="../media/image47.png"/><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9.png"/></Relationships>
</file>

<file path=ppt/slides/_rels/slide50.xml.rels><?xml version="1.0" encoding="UTF-8" standalone="yes"?>
<Relationships xmlns="http://schemas.openxmlformats.org/package/2006/relationships"><Relationship Id="rId3" Type="http://schemas.openxmlformats.org/officeDocument/2006/relationships/image" Target="../media/image48.png"/><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chart" Target="../charts/char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chart" Target="../charts/chart1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49.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50.emf"/></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emf"/></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2.png"/><Relationship Id="rId4" Type="http://schemas.openxmlformats.org/officeDocument/2006/relationships/image" Target="../media/image53.png"/><Relationship Id="rId5" Type="http://schemas.openxmlformats.org/officeDocument/2006/relationships/image" Target="../media/image54.jpeg"/><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owerpoint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8" name="Picture 11" descr="C:\Users\Nic Spaull\Dropbox\_University\Ecos of Education\Useful presentations and stuff\Pictures of education in Africa\slide.jpg"/>
          <p:cNvPicPr>
            <a:picLocks noChangeAspect="1" noChangeArrowheads="1"/>
          </p:cNvPicPr>
          <p:nvPr/>
        </p:nvPicPr>
        <p:blipFill>
          <a:blip r:embed="rId3" cstate="print"/>
          <a:srcRect/>
          <a:stretch>
            <a:fillRect/>
          </a:stretch>
        </p:blipFill>
        <p:spPr bwMode="auto">
          <a:xfrm>
            <a:off x="2879304" y="1412776"/>
            <a:ext cx="6264696" cy="4171329"/>
          </a:xfrm>
          <a:prstGeom prst="rect">
            <a:avLst/>
          </a:prstGeom>
          <a:noFill/>
          <a:ln w="9525">
            <a:noFill/>
            <a:miter lim="800000"/>
            <a:headEnd/>
            <a:tailEnd/>
          </a:ln>
        </p:spPr>
      </p:pic>
      <p:sp>
        <p:nvSpPr>
          <p:cNvPr id="2" name="Title 1"/>
          <p:cNvSpPr>
            <a:spLocks noGrp="1"/>
          </p:cNvSpPr>
          <p:nvPr>
            <p:ph type="ctrTitle"/>
          </p:nvPr>
        </p:nvSpPr>
        <p:spPr>
          <a:xfrm>
            <a:off x="2881327" y="0"/>
            <a:ext cx="6262464" cy="1470025"/>
          </a:xfrm>
          <a:solidFill>
            <a:schemeClr val="accent2">
              <a:lumMod val="20000"/>
              <a:lumOff val="80000"/>
            </a:schemeClr>
          </a:solidFill>
          <a:ln>
            <a:solidFill>
              <a:schemeClr val="bg1"/>
            </a:solidFill>
          </a:ln>
        </p:spPr>
        <p:txBody>
          <a:bodyPr>
            <a:normAutofit/>
          </a:bodyPr>
          <a:lstStyle/>
          <a:p>
            <a:r>
              <a:rPr lang="en-US" sz="2800" b="1" dirty="0" smtClean="0">
                <a:solidFill>
                  <a:srgbClr val="800000"/>
                </a:solidFill>
              </a:rPr>
              <a:t>An overview of South African schooling </a:t>
            </a:r>
            <a:r>
              <a:rPr lang="en-US" sz="2000" i="1" dirty="0" smtClean="0">
                <a:solidFill>
                  <a:srgbClr val="800000"/>
                </a:solidFill>
              </a:rPr>
              <a:t>Understanding inequality and underperformance</a:t>
            </a:r>
            <a:endParaRPr lang="en-US" sz="2700" i="1" dirty="0">
              <a:solidFill>
                <a:srgbClr val="800000"/>
              </a:solidFill>
            </a:endParaRPr>
          </a:p>
        </p:txBody>
      </p:sp>
      <p:sp>
        <p:nvSpPr>
          <p:cNvPr id="3" name="Subtitle 2"/>
          <p:cNvSpPr>
            <a:spLocks noGrp="1"/>
          </p:cNvSpPr>
          <p:nvPr>
            <p:ph type="subTitle" idx="1"/>
          </p:nvPr>
        </p:nvSpPr>
        <p:spPr>
          <a:xfrm>
            <a:off x="2915816" y="4653136"/>
            <a:ext cx="6200837" cy="936104"/>
          </a:xfrm>
          <a:solidFill>
            <a:srgbClr val="800000">
              <a:alpha val="27000"/>
            </a:srgbClr>
          </a:solidFill>
        </p:spPr>
        <p:txBody>
          <a:bodyPr>
            <a:normAutofit fontScale="92500" lnSpcReduction="10000"/>
          </a:bodyPr>
          <a:lstStyle/>
          <a:p>
            <a:pPr algn="r"/>
            <a:r>
              <a:rPr lang="en-US" sz="2000" b="1" dirty="0" smtClean="0">
                <a:solidFill>
                  <a:schemeClr val="bg1"/>
                </a:solidFill>
              </a:rPr>
              <a:t>Nic Spaull</a:t>
            </a:r>
          </a:p>
          <a:p>
            <a:pPr algn="r"/>
            <a:endParaRPr lang="en-US" sz="400" b="1" dirty="0" smtClean="0"/>
          </a:p>
          <a:p>
            <a:pPr algn="r"/>
            <a:r>
              <a:rPr lang="en-US" sz="1500" b="1" dirty="0" smtClean="0">
                <a:solidFill>
                  <a:srgbClr val="FFFFFF"/>
                </a:solidFill>
              </a:rPr>
              <a:t>SALDRU Seminar</a:t>
            </a:r>
          </a:p>
          <a:p>
            <a:pPr algn="r"/>
            <a:r>
              <a:rPr lang="en-US" sz="1500" b="1" dirty="0" smtClean="0">
                <a:solidFill>
                  <a:srgbClr val="FFFFFF"/>
                </a:solidFill>
              </a:rPr>
              <a:t>13 February 2013</a:t>
            </a:r>
            <a:endParaRPr lang="en-US" sz="1500" b="1" dirty="0">
              <a:solidFill>
                <a:srgbClr val="FFFFFF"/>
              </a:solidFill>
            </a:endParaRPr>
          </a:p>
        </p:txBody>
      </p:sp>
      <p:pic>
        <p:nvPicPr>
          <p:cNvPr id="6" name="Picture 5"/>
          <p:cNvPicPr>
            <a:picLocks noChangeAspect="1"/>
          </p:cNvPicPr>
          <p:nvPr/>
        </p:nvPicPr>
        <p:blipFill>
          <a:blip r:embed="rId4"/>
          <a:stretch>
            <a:fillRect/>
          </a:stretch>
        </p:blipFill>
        <p:spPr>
          <a:xfrm>
            <a:off x="3563887" y="5877272"/>
            <a:ext cx="2090553" cy="648072"/>
          </a:xfrm>
          <a:prstGeom prst="rect">
            <a:avLst/>
          </a:prstGeom>
        </p:spPr>
      </p:pic>
      <p:pic>
        <p:nvPicPr>
          <p:cNvPr id="7" name="Picture 6" descr="logostackleft300.jpg"/>
          <p:cNvPicPr/>
          <p:nvPr/>
        </p:nvPicPr>
        <p:blipFill>
          <a:blip r:embed="rId5" cstate="print"/>
          <a:srcRect/>
          <a:stretch>
            <a:fillRect/>
          </a:stretch>
        </p:blipFill>
        <p:spPr bwMode="auto">
          <a:xfrm>
            <a:off x="6444208" y="5877272"/>
            <a:ext cx="1872208" cy="648072"/>
          </a:xfrm>
          <a:prstGeom prst="rect">
            <a:avLst/>
          </a:prstGeom>
          <a:noFill/>
          <a:ln w="9525">
            <a:noFill/>
            <a:miter lim="800000"/>
            <a:headEnd/>
            <a:tailEnd/>
          </a:ln>
        </p:spPr>
      </p:pic>
    </p:spTree>
    <p:extLst>
      <p:ext uri="{BB962C8B-B14F-4D97-AF65-F5344CB8AC3E}">
        <p14:creationId xmlns:p14="http://schemas.microsoft.com/office/powerpoint/2010/main" val="238674534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mtClean="0"/>
              <a:t>Outline</a:t>
            </a:r>
            <a:endParaRPr lang="en-ZA"/>
          </a:p>
        </p:txBody>
      </p:sp>
      <p:sp>
        <p:nvSpPr>
          <p:cNvPr id="3" name="Content Placeholder 2"/>
          <p:cNvSpPr>
            <a:spLocks noGrp="1"/>
          </p:cNvSpPr>
          <p:nvPr>
            <p:ph idx="1"/>
          </p:nvPr>
        </p:nvSpPr>
        <p:spPr/>
        <p:txBody>
          <a:bodyPr>
            <a:normAutofit/>
          </a:bodyPr>
          <a:lstStyle/>
          <a:p>
            <a:pPr marL="514350" indent="-514350">
              <a:buFont typeface="+mj-ea"/>
              <a:buAutoNum type="circleNumDbPlain"/>
            </a:pPr>
            <a:r>
              <a:rPr lang="en-ZA" sz="2400" b="1" dirty="0" smtClean="0"/>
              <a:t> Overview of SA educational outcomes</a:t>
            </a:r>
          </a:p>
          <a:p>
            <a:pPr marL="914400" lvl="1" indent="-514350">
              <a:buFont typeface="+mj-lt"/>
              <a:buAutoNum type="romanUcPeriod"/>
            </a:pPr>
            <a:r>
              <a:rPr lang="en-ZA" sz="2000" dirty="0" smtClean="0"/>
              <a:t>Theoretical links between schooling and the labour-market in SA</a:t>
            </a:r>
          </a:p>
          <a:p>
            <a:pPr marL="914400" lvl="1" indent="-514350">
              <a:buFont typeface="+mj-lt"/>
              <a:buAutoNum type="romanUcPeriod"/>
            </a:pPr>
            <a:r>
              <a:rPr lang="en-ZA" sz="2000" dirty="0" smtClean="0"/>
              <a:t>What do we know empirically about underperformance and inequality from SA data Grades 1</a:t>
            </a:r>
            <a:r>
              <a:rPr lang="en-ZA" sz="2000" dirty="0" smtClean="0">
                <a:sym typeface="Wingdings"/>
              </a:rPr>
              <a:t>12</a:t>
            </a:r>
            <a:r>
              <a:rPr lang="en-ZA" sz="2000" dirty="0" smtClean="0"/>
              <a:t>?</a:t>
            </a:r>
            <a:endParaRPr lang="en-ZA" sz="1800" dirty="0" smtClean="0"/>
          </a:p>
          <a:p>
            <a:pPr marL="914400" lvl="1" indent="-514350">
              <a:buFont typeface="+mj-lt"/>
              <a:buAutoNum type="romanUcPeriod"/>
            </a:pPr>
            <a:endParaRPr lang="en-ZA" sz="2400" dirty="0" smtClean="0"/>
          </a:p>
          <a:p>
            <a:pPr marL="514350" indent="-514350">
              <a:buFont typeface="+mj-lt"/>
              <a:buAutoNum type="circleNumDbPlain"/>
            </a:pPr>
            <a:r>
              <a:rPr lang="en-ZA" sz="2400" b="1" dirty="0" smtClean="0"/>
              <a:t>What are some of the implications following from this? </a:t>
            </a:r>
            <a:endParaRPr lang="en-ZA" b="1" dirty="0" smtClean="0"/>
          </a:p>
          <a:p>
            <a:pPr marL="914400" lvl="1" indent="-514350"/>
            <a:r>
              <a:rPr lang="en-ZA" sz="2000" dirty="0" smtClean="0"/>
              <a:t>Labour-market outcomes for youth (18-24) since 1995</a:t>
            </a:r>
          </a:p>
          <a:p>
            <a:pPr marL="914400" lvl="1" indent="-514350"/>
            <a:r>
              <a:rPr lang="en-ZA" sz="2000" dirty="0" smtClean="0"/>
              <a:t>When you have 2 education systems how does this affect:</a:t>
            </a:r>
          </a:p>
          <a:p>
            <a:pPr marL="1314450" lvl="2" indent="-514350"/>
            <a:r>
              <a:rPr lang="en-ZA" sz="1600" dirty="0" smtClean="0"/>
              <a:t>Reporting</a:t>
            </a:r>
          </a:p>
          <a:p>
            <a:pPr marL="1314450" lvl="2" indent="-514350"/>
            <a:r>
              <a:rPr lang="en-ZA" sz="1600" dirty="0" smtClean="0"/>
              <a:t>Modelling</a:t>
            </a:r>
            <a:endParaRPr lang="en-ZA" sz="2000" dirty="0"/>
          </a:p>
          <a:p>
            <a:pPr marL="514350" indent="-514350">
              <a:buFont typeface="+mj-lt"/>
              <a:buAutoNum type="circleNumDbPlain"/>
            </a:pPr>
            <a:r>
              <a:rPr lang="en-ZA" b="1" dirty="0" smtClean="0"/>
              <a:t> Conclusions &amp; Recommendations</a:t>
            </a:r>
          </a:p>
          <a:p>
            <a:pPr marL="514350" indent="-514350">
              <a:buFont typeface="+mj-lt"/>
              <a:buAutoNum type="circleNumDbPlain"/>
            </a:pPr>
            <a:endParaRPr lang="en-ZA" sz="2800" dirty="0" smtClean="0"/>
          </a:p>
          <a:p>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a:t>
            </a:fld>
            <a:endParaRPr lang="en-ZA"/>
          </a:p>
        </p:txBody>
      </p:sp>
    </p:spTree>
    <p:extLst>
      <p:ext uri="{BB962C8B-B14F-4D97-AF65-F5344CB8AC3E}">
        <p14:creationId xmlns:p14="http://schemas.microsoft.com/office/powerpoint/2010/main" val="1284410118"/>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802" y="332656"/>
            <a:ext cx="8229600" cy="562074"/>
          </a:xfrm>
        </p:spPr>
        <p:txBody>
          <a:bodyPr>
            <a:normAutofit fontScale="90000"/>
          </a:bodyPr>
          <a:lstStyle/>
          <a:p>
            <a:r>
              <a:rPr lang="en-ZA" smtClean="0"/>
              <a:t>Not all schools are born equal</a:t>
            </a:r>
            <a:endParaRPr lang="en-ZA" dirty="0"/>
          </a:p>
        </p:txBody>
      </p:sp>
      <p:sp>
        <p:nvSpPr>
          <p:cNvPr id="4" name="Slide Number Placeholder 3"/>
          <p:cNvSpPr>
            <a:spLocks noGrp="1"/>
          </p:cNvSpPr>
          <p:nvPr>
            <p:ph type="sldNum" sz="quarter" idx="10"/>
          </p:nvPr>
        </p:nvSpPr>
        <p:spPr>
          <a:xfrm>
            <a:off x="746318" y="6492875"/>
            <a:ext cx="2133600" cy="365125"/>
          </a:xfrm>
        </p:spPr>
        <p:txBody>
          <a:bodyPr/>
          <a:lstStyle/>
          <a:p>
            <a:fld id="{4CD881CE-D3EF-44A3-9F23-C91E96DCFFBA}" type="slidenum">
              <a:rPr lang="en-US" smtClean="0"/>
              <a:pPr/>
              <a:t>3</a:t>
            </a:fld>
            <a:endParaRPr lang="en-US"/>
          </a:p>
        </p:txBody>
      </p:sp>
      <p:pic>
        <p:nvPicPr>
          <p:cNvPr id="8194" name="Picture 2" descr="http://www.illanamay.com/shannon/pbh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0032" y="1341448"/>
            <a:ext cx="3901770" cy="33116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982002" y="5898945"/>
            <a:ext cx="3614334" cy="584775"/>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ZA" sz="3200" smtClean="0"/>
              <a:t>SA public schools?</a:t>
            </a:r>
            <a:endParaRPr lang="en-ZA" sz="3200" dirty="0"/>
          </a:p>
        </p:txBody>
      </p:sp>
      <p:cxnSp>
        <p:nvCxnSpPr>
          <p:cNvPr id="12" name="Straight Arrow Connector 11"/>
          <p:cNvCxnSpPr/>
          <p:nvPr/>
        </p:nvCxnSpPr>
        <p:spPr bwMode="auto">
          <a:xfrm flipV="1">
            <a:off x="5463199" y="4746818"/>
            <a:ext cx="1021105" cy="1152128"/>
          </a:xfrm>
          <a:prstGeom prst="straightConnector1">
            <a:avLst/>
          </a:prstGeom>
          <a:ln>
            <a:solidFill>
              <a:srgbClr val="FF0000"/>
            </a:solidFill>
            <a:headEnd type="none" w="sm" len="sm"/>
            <a:tailEnd type="arrow"/>
          </a:ln>
        </p:spPr>
        <p:style>
          <a:lnRef idx="2">
            <a:schemeClr val="accent4"/>
          </a:lnRef>
          <a:fillRef idx="0">
            <a:schemeClr val="accent4"/>
          </a:fillRef>
          <a:effectRef idx="1">
            <a:schemeClr val="accent4"/>
          </a:effectRef>
          <a:fontRef idx="minor">
            <a:schemeClr val="tx1"/>
          </a:fontRef>
        </p:style>
      </p:cxnSp>
      <p:cxnSp>
        <p:nvCxnSpPr>
          <p:cNvPr id="14" name="Straight Arrow Connector 13"/>
          <p:cNvCxnSpPr/>
          <p:nvPr/>
        </p:nvCxnSpPr>
        <p:spPr bwMode="auto">
          <a:xfrm flipH="1" flipV="1">
            <a:off x="3635896" y="4962842"/>
            <a:ext cx="1111324" cy="920661"/>
          </a:xfrm>
          <a:prstGeom prst="straightConnector1">
            <a:avLst/>
          </a:prstGeom>
          <a:ln>
            <a:solidFill>
              <a:srgbClr val="FF0000"/>
            </a:solidFill>
            <a:headEnd type="none" w="sm" len="sm"/>
            <a:tailEnd type="arrow"/>
          </a:ln>
        </p:spPr>
        <p:style>
          <a:lnRef idx="2">
            <a:schemeClr val="accent4"/>
          </a:lnRef>
          <a:fillRef idx="0">
            <a:schemeClr val="accent4"/>
          </a:fillRef>
          <a:effectRef idx="1">
            <a:schemeClr val="accent4"/>
          </a:effectRef>
          <a:fontRef idx="minor">
            <a:schemeClr val="tx1"/>
          </a:fontRef>
        </p:style>
      </p:cxnSp>
      <p:sp>
        <p:nvSpPr>
          <p:cNvPr id="15" name="TextBox 14"/>
          <p:cNvSpPr txBox="1"/>
          <p:nvPr/>
        </p:nvSpPr>
        <p:spPr>
          <a:xfrm>
            <a:off x="3795514" y="2690395"/>
            <a:ext cx="792088" cy="1107996"/>
          </a:xfrm>
          <a:prstGeom prst="rect">
            <a:avLst/>
          </a:prstGeom>
          <a:noFill/>
        </p:spPr>
        <p:txBody>
          <a:bodyPr wrap="square" rtlCol="0">
            <a:spAutoFit/>
          </a:bodyPr>
          <a:lstStyle/>
          <a:p>
            <a:r>
              <a:rPr lang="en-ZA" sz="6600" b="1" dirty="0" smtClean="0">
                <a:solidFill>
                  <a:srgbClr val="FF0000"/>
                </a:solidFill>
              </a:rPr>
              <a:t>?</a:t>
            </a:r>
            <a:endParaRPr lang="en-ZA" sz="6600" b="1" dirty="0">
              <a:solidFill>
                <a:srgbClr val="FF0000"/>
              </a:solidFill>
            </a:endParaRPr>
          </a:p>
        </p:txBody>
      </p:sp>
      <p:pic>
        <p:nvPicPr>
          <p:cNvPr id="3" name="Picture 2" descr="http://25.media.tumblr.com/tumblr_m90kb4EIr71r4xva3o1_50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3794" y="1362442"/>
            <a:ext cx="2968377" cy="188195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196" name="Picture 4" descr="Mud school in the Eastern Cape. Photo courtesy of Equal Educati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3794" y="3460943"/>
            <a:ext cx="3058649" cy="22939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7020272" y="4653136"/>
            <a:ext cx="1872208" cy="261610"/>
          </a:xfrm>
          <a:prstGeom prst="rect">
            <a:avLst/>
          </a:prstGeom>
          <a:noFill/>
        </p:spPr>
        <p:txBody>
          <a:bodyPr wrap="square" rtlCol="0">
            <a:spAutoFit/>
          </a:bodyPr>
          <a:lstStyle/>
          <a:p>
            <a:r>
              <a:rPr lang="en-US" sz="1100" dirty="0" smtClean="0"/>
              <a:t>Pretoria Boys High School</a:t>
            </a:r>
            <a:endParaRPr lang="en-US" sz="1100" dirty="0"/>
          </a:p>
        </p:txBody>
      </p:sp>
    </p:spTree>
    <p:extLst>
      <p:ext uri="{BB962C8B-B14F-4D97-AF65-F5344CB8AC3E}">
        <p14:creationId xmlns:p14="http://schemas.microsoft.com/office/powerpoint/2010/main" val="4234442516"/>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14265" y="404664"/>
            <a:ext cx="3941711" cy="1228725"/>
          </a:xfrm>
        </p:spPr>
        <p:txBody>
          <a:bodyPr>
            <a:normAutofit fontScale="90000"/>
          </a:bodyPr>
          <a:lstStyle/>
          <a:p>
            <a:r>
              <a:rPr lang="en-ZA" smtClean="0"/>
              <a:t>Education and inequality?</a:t>
            </a:r>
          </a:p>
        </p:txBody>
      </p:sp>
      <p:graphicFrame>
        <p:nvGraphicFramePr>
          <p:cNvPr id="4" name="Diagram 3"/>
          <p:cNvGraphicFramePr/>
          <p:nvPr>
            <p:extLst>
              <p:ext uri="{D42A27DB-BD31-4B8C-83A1-F6EECF244321}">
                <p14:modId xmlns:p14="http://schemas.microsoft.com/office/powerpoint/2010/main" val="1911592420"/>
              </p:ext>
            </p:extLst>
          </p:nvPr>
        </p:nvGraphicFramePr>
        <p:xfrm>
          <a:off x="4968379" y="1040520"/>
          <a:ext cx="3168352" cy="27363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Diagram 6"/>
          <p:cNvGraphicFramePr/>
          <p:nvPr>
            <p:extLst>
              <p:ext uri="{D42A27DB-BD31-4B8C-83A1-F6EECF244321}">
                <p14:modId xmlns:p14="http://schemas.microsoft.com/office/powerpoint/2010/main" val="1193211759"/>
              </p:ext>
            </p:extLst>
          </p:nvPr>
        </p:nvGraphicFramePr>
        <p:xfrm>
          <a:off x="719907" y="3503027"/>
          <a:ext cx="7560840" cy="256490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pSp>
        <p:nvGrpSpPr>
          <p:cNvPr id="2" name="Group 10"/>
          <p:cNvGrpSpPr/>
          <p:nvPr/>
        </p:nvGrpSpPr>
        <p:grpSpPr>
          <a:xfrm>
            <a:off x="7182186" y="2249964"/>
            <a:ext cx="1866173" cy="1212015"/>
            <a:chOff x="7217855" y="2391961"/>
            <a:chExt cx="1866173" cy="1212015"/>
          </a:xfrm>
          <a:solidFill>
            <a:schemeClr val="accent3">
              <a:lumMod val="75000"/>
            </a:schemeClr>
          </a:solidFill>
        </p:grpSpPr>
        <p:sp>
          <p:nvSpPr>
            <p:cNvPr id="16" name="Left Arrow 15"/>
            <p:cNvSpPr/>
            <p:nvPr/>
          </p:nvSpPr>
          <p:spPr>
            <a:xfrm rot="19500000">
              <a:off x="7217855" y="3167781"/>
              <a:ext cx="1235361" cy="436195"/>
            </a:xfrm>
            <a:prstGeom prst="leftArrow">
              <a:avLst>
                <a:gd name="adj1" fmla="val 60000"/>
                <a:gd name="adj2" fmla="val 50000"/>
              </a:avLst>
            </a:prstGeom>
            <a:solidFill>
              <a:schemeClr val="accent1">
                <a:lumMod val="75000"/>
              </a:schemeClr>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0" name="Left Arrow 19"/>
            <p:cNvSpPr/>
            <p:nvPr/>
          </p:nvSpPr>
          <p:spPr>
            <a:xfrm rot="2088264">
              <a:off x="7250281" y="2391961"/>
              <a:ext cx="1235361" cy="436195"/>
            </a:xfrm>
            <a:prstGeom prst="leftArrow">
              <a:avLst>
                <a:gd name="adj1" fmla="val 60000"/>
                <a:gd name="adj2" fmla="val 50000"/>
              </a:avLst>
            </a:prstGeom>
            <a:solidFill>
              <a:schemeClr val="accent1">
                <a:lumMod val="75000"/>
              </a:schemeClr>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3" name="Group 16"/>
            <p:cNvGrpSpPr/>
            <p:nvPr/>
          </p:nvGrpSpPr>
          <p:grpSpPr>
            <a:xfrm>
              <a:off x="7624814" y="2408672"/>
              <a:ext cx="1459214" cy="1163187"/>
              <a:chOff x="4263487" y="439903"/>
              <a:chExt cx="1827847" cy="1462278"/>
            </a:xfrm>
            <a:grpFill/>
          </p:grpSpPr>
          <p:sp>
            <p:nvSpPr>
              <p:cNvPr id="18" name="Rounded Rectangle 17"/>
              <p:cNvSpPr/>
              <p:nvPr/>
            </p:nvSpPr>
            <p:spPr>
              <a:xfrm>
                <a:off x="4263487" y="439903"/>
                <a:ext cx="1827847" cy="1462278"/>
              </a:xfrm>
              <a:prstGeom prst="roundRect">
                <a:avLst>
                  <a:gd name="adj" fmla="val 10000"/>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9" name="Rounded Rectangle 5"/>
              <p:cNvSpPr/>
              <p:nvPr/>
            </p:nvSpPr>
            <p:spPr>
              <a:xfrm>
                <a:off x="4306316" y="482732"/>
                <a:ext cx="1742189" cy="1376620"/>
              </a:xfrm>
              <a:prstGeom prst="rect">
                <a:avLst/>
              </a:prstGeom>
              <a:solidFill>
                <a:schemeClr val="accent1">
                  <a:lumMod val="75000"/>
                </a:schemeClr>
              </a:solidFill>
              <a:ln>
                <a:noFill/>
              </a:ln>
            </p:spPr>
            <p:style>
              <a:lnRef idx="0">
                <a:scrgbClr r="0" g="0" b="0"/>
              </a:lnRef>
              <a:fillRef idx="0">
                <a:scrgbClr r="0" g="0" b="0"/>
              </a:fillRef>
              <a:effectRef idx="0">
                <a:scrgbClr r="0" g="0" b="0"/>
              </a:effectRef>
              <a:fontRef idx="minor">
                <a:schemeClr val="lt1"/>
              </a:fontRef>
            </p:style>
            <p:txBody>
              <a:bodyPr lIns="100965" tIns="100965" rIns="100965" bIns="100965" spcCol="1270" anchor="ctr"/>
              <a:lstStyle/>
              <a:p>
                <a:pPr algn="ctr" defTabSz="2355850">
                  <a:lnSpc>
                    <a:spcPct val="90000"/>
                  </a:lnSpc>
                  <a:spcAft>
                    <a:spcPct val="35000"/>
                  </a:spcAft>
                  <a:defRPr/>
                </a:pPr>
                <a:endParaRPr lang="en-ZA" sz="5300"/>
              </a:p>
            </p:txBody>
          </p:sp>
        </p:grpSp>
      </p:grpSp>
      <p:sp>
        <p:nvSpPr>
          <p:cNvPr id="24" name="TextBox 23"/>
          <p:cNvSpPr txBox="1">
            <a:spLocks noChangeArrowheads="1"/>
          </p:cNvSpPr>
          <p:nvPr/>
        </p:nvSpPr>
        <p:spPr bwMode="auto">
          <a:xfrm>
            <a:off x="7705105" y="2355141"/>
            <a:ext cx="1223963" cy="938212"/>
          </a:xfrm>
          <a:prstGeom prst="rect">
            <a:avLst/>
          </a:prstGeom>
          <a:solidFill>
            <a:schemeClr val="accent1">
              <a:lumMod val="75000"/>
            </a:schemeClr>
          </a:solidFill>
          <a:ln>
            <a:noFill/>
          </a:ln>
        </p:spPr>
        <p:txBody>
          <a:bodyPr>
            <a:spAutoFit/>
          </a:bodyPr>
          <a:lstStyle>
            <a:lvl1pPr marL="171450" indent="-171450"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buFont typeface="Arial" pitchFamily="34" charset="0"/>
              <a:buChar char="•"/>
            </a:pPr>
            <a:r>
              <a:rPr lang="en-ZA" sz="1100" b="1" dirty="0">
                <a:solidFill>
                  <a:srgbClr val="FFFFFF"/>
                </a:solidFill>
              </a:rPr>
              <a:t>IQ</a:t>
            </a:r>
          </a:p>
          <a:p>
            <a:pPr eaLnBrk="1" hangingPunct="1">
              <a:buFont typeface="Arial" pitchFamily="34" charset="0"/>
              <a:buChar char="•"/>
            </a:pPr>
            <a:r>
              <a:rPr lang="en-ZA" sz="1100" b="1" dirty="0">
                <a:solidFill>
                  <a:srgbClr val="FFFFFF"/>
                </a:solidFill>
              </a:rPr>
              <a:t>Motivation</a:t>
            </a:r>
          </a:p>
          <a:p>
            <a:pPr eaLnBrk="1" hangingPunct="1">
              <a:buFont typeface="Arial" pitchFamily="34" charset="0"/>
              <a:buChar char="•"/>
            </a:pPr>
            <a:r>
              <a:rPr lang="en-ZA" sz="1100" b="1" dirty="0">
                <a:solidFill>
                  <a:srgbClr val="FFFFFF"/>
                </a:solidFill>
              </a:rPr>
              <a:t>Social networks</a:t>
            </a:r>
          </a:p>
          <a:p>
            <a:pPr eaLnBrk="1" hangingPunct="1">
              <a:buFont typeface="Arial" pitchFamily="34" charset="0"/>
              <a:buChar char="•"/>
            </a:pPr>
            <a:r>
              <a:rPr lang="en-ZA" sz="1100" b="1" dirty="0">
                <a:solidFill>
                  <a:srgbClr val="FFFFFF"/>
                </a:solidFill>
              </a:rPr>
              <a:t>Discrimination</a:t>
            </a:r>
          </a:p>
        </p:txBody>
      </p:sp>
    </p:spTree>
    <p:extLst>
      <p:ext uri="{BB962C8B-B14F-4D97-AF65-F5344CB8AC3E}">
        <p14:creationId xmlns:p14="http://schemas.microsoft.com/office/powerpoint/2010/main" val="456511297"/>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barn(inVertical)">
                                      <p:cBhvr>
                                        <p:cTn id="1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2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6"/>
          <p:cNvGrpSpPr/>
          <p:nvPr/>
        </p:nvGrpSpPr>
        <p:grpSpPr>
          <a:xfrm rot="16200000">
            <a:off x="1013269" y="3355710"/>
            <a:ext cx="6186690" cy="306778"/>
            <a:chOff x="918450" y="2901113"/>
            <a:chExt cx="6186690" cy="960838"/>
          </a:xfrm>
          <a:solidFill>
            <a:schemeClr val="bg1">
              <a:lumMod val="65000"/>
            </a:schemeClr>
          </a:solidFill>
        </p:grpSpPr>
        <p:sp>
          <p:nvSpPr>
            <p:cNvPr id="108" name="Freeform 107"/>
            <p:cNvSpPr/>
            <p:nvPr/>
          </p:nvSpPr>
          <p:spPr>
            <a:xfrm>
              <a:off x="918450" y="2901116"/>
              <a:ext cx="1430464" cy="960835"/>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Attainment</a:t>
              </a:r>
            </a:p>
          </p:txBody>
        </p:sp>
        <p:sp>
          <p:nvSpPr>
            <p:cNvPr id="110" name="Freeform 109"/>
            <p:cNvSpPr/>
            <p:nvPr/>
          </p:nvSpPr>
          <p:spPr>
            <a:xfrm>
              <a:off x="3261803"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Quality</a:t>
              </a:r>
            </a:p>
          </p:txBody>
        </p:sp>
        <p:sp>
          <p:nvSpPr>
            <p:cNvPr id="112" name="Freeform 111"/>
            <p:cNvSpPr/>
            <p:nvPr/>
          </p:nvSpPr>
          <p:spPr>
            <a:xfrm>
              <a:off x="5503750"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Type</a:t>
              </a:r>
            </a:p>
          </p:txBody>
        </p:sp>
      </p:grpSp>
      <p:sp>
        <p:nvSpPr>
          <p:cNvPr id="2662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2428FC51-9BFC-564B-9477-4FC3705C83BD}" type="slidenum">
              <a:rPr lang="en-ZA" sz="1200">
                <a:solidFill>
                  <a:srgbClr val="898989"/>
                </a:solidFill>
              </a:rPr>
              <a:pPr eaLnBrk="1" hangingPunct="1"/>
              <a:t>5</a:t>
            </a:fld>
            <a:endParaRPr lang="en-ZA" sz="1200">
              <a:solidFill>
                <a:srgbClr val="898989"/>
              </a:solidFill>
            </a:endParaRPr>
          </a:p>
        </p:txBody>
      </p:sp>
      <p:sp>
        <p:nvSpPr>
          <p:cNvPr id="54" name="Rectangle 53"/>
          <p:cNvSpPr/>
          <p:nvPr/>
        </p:nvSpPr>
        <p:spPr>
          <a:xfrm>
            <a:off x="6135688" y="857250"/>
            <a:ext cx="2735262" cy="173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pSp>
        <p:nvGrpSpPr>
          <p:cNvPr id="3" name="Group 117"/>
          <p:cNvGrpSpPr>
            <a:grpSpLocks/>
          </p:cNvGrpSpPr>
          <p:nvPr/>
        </p:nvGrpSpPr>
        <p:grpSpPr bwMode="auto">
          <a:xfrm>
            <a:off x="7229474" y="855663"/>
            <a:ext cx="1474788" cy="1400175"/>
            <a:chOff x="7229078" y="856066"/>
            <a:chExt cx="1475600" cy="1399948"/>
          </a:xfrm>
        </p:grpSpPr>
        <p:sp>
          <p:nvSpPr>
            <p:cNvPr id="13" name="Freeform 12"/>
            <p:cNvSpPr/>
            <p:nvPr/>
          </p:nvSpPr>
          <p:spPr>
            <a:xfrm rot="18252152">
              <a:off x="7391483" y="1046125"/>
              <a:ext cx="1093610" cy="115157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16" name="Circular Arrow 15"/>
            <p:cNvSpPr/>
            <p:nvPr/>
          </p:nvSpPr>
          <p:spPr>
            <a:xfrm rot="18252152">
              <a:off x="7266904" y="818240"/>
              <a:ext cx="1399948" cy="1475600"/>
            </a:xfrm>
            <a:prstGeom prst="circularArrow">
              <a:avLst>
                <a:gd name="adj1" fmla="val 4687"/>
                <a:gd name="adj2" fmla="val 299029"/>
                <a:gd name="adj3" fmla="val 2523572"/>
                <a:gd name="adj4" fmla="val 15845412"/>
                <a:gd name="adj5" fmla="val 5469"/>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5" name="TextBox 19"/>
            <p:cNvSpPr txBox="1">
              <a:spLocks noChangeArrowheads="1"/>
            </p:cNvSpPr>
            <p:nvPr/>
          </p:nvSpPr>
          <p:spPr bwMode="auto">
            <a:xfrm>
              <a:off x="7549275" y="1417184"/>
              <a:ext cx="778181" cy="5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900" b="1" dirty="0">
                  <a:solidFill>
                    <a:schemeClr val="bg1"/>
                  </a:solidFill>
                </a:rPr>
                <a:t>High SES </a:t>
              </a:r>
              <a:r>
                <a:rPr lang="en-ZA" sz="900" b="1" dirty="0" smtClean="0">
                  <a:solidFill>
                    <a:schemeClr val="bg1"/>
                  </a:solidFill>
                </a:rPr>
                <a:t>background</a:t>
              </a:r>
            </a:p>
            <a:p>
              <a:pPr algn="ctr" eaLnBrk="1" hangingPunct="1"/>
              <a:r>
                <a:rPr lang="en-ZA" sz="900" b="1" dirty="0" smtClean="0">
                  <a:solidFill>
                    <a:schemeClr val="bg1"/>
                  </a:solidFill>
                </a:rPr>
                <a:t>+ECD</a:t>
              </a:r>
              <a:endParaRPr lang="en-ZA" sz="900" b="1" dirty="0">
                <a:solidFill>
                  <a:schemeClr val="bg1"/>
                </a:solidFill>
              </a:endParaRPr>
            </a:p>
          </p:txBody>
        </p:sp>
      </p:grpSp>
      <p:grpSp>
        <p:nvGrpSpPr>
          <p:cNvPr id="5" name="Group 118"/>
          <p:cNvGrpSpPr>
            <a:grpSpLocks/>
          </p:cNvGrpSpPr>
          <p:nvPr/>
        </p:nvGrpSpPr>
        <p:grpSpPr bwMode="auto">
          <a:xfrm>
            <a:off x="6530975" y="1508125"/>
            <a:ext cx="1071563" cy="1016000"/>
            <a:chOff x="6531207" y="1507437"/>
            <a:chExt cx="1072116" cy="1017150"/>
          </a:xfrm>
        </p:grpSpPr>
        <p:sp>
          <p:nvSpPr>
            <p:cNvPr id="14" name="Freeform 13"/>
            <p:cNvSpPr/>
            <p:nvPr/>
          </p:nvSpPr>
          <p:spPr>
            <a:xfrm rot="18252152">
              <a:off x="6743797" y="1611000"/>
              <a:ext cx="794648" cy="838633"/>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17" name="Shape 16"/>
            <p:cNvSpPr/>
            <p:nvPr/>
          </p:nvSpPr>
          <p:spPr>
            <a:xfrm rot="18252152">
              <a:off x="6558691" y="1479953"/>
              <a:ext cx="1017150" cy="1072116"/>
            </a:xfrm>
            <a:prstGeom prst="leftCircularArrow">
              <a:avLst>
                <a:gd name="adj1" fmla="val 6452"/>
                <a:gd name="adj2" fmla="val 429999"/>
                <a:gd name="adj3" fmla="val 10489124"/>
                <a:gd name="adj4" fmla="val 14837806"/>
                <a:gd name="adj5" fmla="val 7527"/>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2" name="TextBox 22"/>
            <p:cNvSpPr txBox="1">
              <a:spLocks noChangeArrowheads="1"/>
            </p:cNvSpPr>
            <p:nvPr/>
          </p:nvSpPr>
          <p:spPr bwMode="auto">
            <a:xfrm>
              <a:off x="6878805" y="1768548"/>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primary school</a:t>
              </a:r>
            </a:p>
          </p:txBody>
        </p:sp>
      </p:grpSp>
      <p:grpSp>
        <p:nvGrpSpPr>
          <p:cNvPr id="6" name="Group 119"/>
          <p:cNvGrpSpPr>
            <a:grpSpLocks/>
          </p:cNvGrpSpPr>
          <p:nvPr/>
        </p:nvGrpSpPr>
        <p:grpSpPr bwMode="auto">
          <a:xfrm>
            <a:off x="6300788" y="800100"/>
            <a:ext cx="1155700" cy="1096963"/>
            <a:chOff x="6300826" y="800453"/>
            <a:chExt cx="1155957" cy="1096692"/>
          </a:xfrm>
        </p:grpSpPr>
        <p:sp>
          <p:nvSpPr>
            <p:cNvPr id="15" name="Freeform 14"/>
            <p:cNvSpPr/>
            <p:nvPr/>
          </p:nvSpPr>
          <p:spPr>
            <a:xfrm rot="18252152">
              <a:off x="6424109" y="835927"/>
              <a:ext cx="955439" cy="1005110"/>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18" name="Circular Arrow 17"/>
            <p:cNvSpPr/>
            <p:nvPr/>
          </p:nvSpPr>
          <p:spPr>
            <a:xfrm rot="18252152">
              <a:off x="6330458" y="770821"/>
              <a:ext cx="1096692" cy="1155957"/>
            </a:xfrm>
            <a:prstGeom prst="circularArrow">
              <a:avLst>
                <a:gd name="adj1" fmla="val 5984"/>
                <a:gd name="adj2" fmla="val 394124"/>
                <a:gd name="adj3" fmla="val 13313824"/>
                <a:gd name="adj4" fmla="val 10508221"/>
                <a:gd name="adj5" fmla="val 6981"/>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79" name="TextBox 23"/>
            <p:cNvSpPr txBox="1">
              <a:spLocks noChangeArrowheads="1"/>
            </p:cNvSpPr>
            <p:nvPr/>
          </p:nvSpPr>
          <p:spPr bwMode="auto">
            <a:xfrm>
              <a:off x="6608729" y="1084597"/>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secondaryschool</a:t>
              </a:r>
            </a:p>
          </p:txBody>
        </p:sp>
      </p:grpSp>
      <p:sp>
        <p:nvSpPr>
          <p:cNvPr id="55" name="Rectangle 54"/>
          <p:cNvSpPr/>
          <p:nvPr/>
        </p:nvSpPr>
        <p:spPr>
          <a:xfrm>
            <a:off x="4344988" y="2676525"/>
            <a:ext cx="4527550" cy="31226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sp>
        <p:nvSpPr>
          <p:cNvPr id="45" name="Circular Arrow 44"/>
          <p:cNvSpPr/>
          <p:nvPr/>
        </p:nvSpPr>
        <p:spPr>
          <a:xfrm rot="18252152">
            <a:off x="6243638" y="2714625"/>
            <a:ext cx="2557462" cy="2598738"/>
          </a:xfrm>
          <a:prstGeom prst="circularArrow">
            <a:avLst>
              <a:gd name="adj1" fmla="val 4687"/>
              <a:gd name="adj2" fmla="val 299029"/>
              <a:gd name="adj3" fmla="val 2523572"/>
              <a:gd name="adj4" fmla="val 15845412"/>
              <a:gd name="adj5" fmla="val 5469"/>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7" name="Group 112"/>
          <p:cNvGrpSpPr>
            <a:grpSpLocks/>
          </p:cNvGrpSpPr>
          <p:nvPr/>
        </p:nvGrpSpPr>
        <p:grpSpPr bwMode="auto">
          <a:xfrm>
            <a:off x="6454775" y="3135313"/>
            <a:ext cx="2030413" cy="1997075"/>
            <a:chOff x="6454460" y="3135022"/>
            <a:chExt cx="2030682" cy="1997695"/>
          </a:xfrm>
        </p:grpSpPr>
        <p:sp>
          <p:nvSpPr>
            <p:cNvPr id="42" name="Freeform 41"/>
            <p:cNvSpPr/>
            <p:nvPr/>
          </p:nvSpPr>
          <p:spPr>
            <a:xfrm rot="18252152">
              <a:off x="6470953" y="3118528"/>
              <a:ext cx="1997695" cy="203068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26676" name="TextBox 38"/>
            <p:cNvSpPr txBox="1">
              <a:spLocks noChangeArrowheads="1"/>
            </p:cNvSpPr>
            <p:nvPr/>
          </p:nvSpPr>
          <p:spPr bwMode="auto">
            <a:xfrm>
              <a:off x="6844271" y="3877593"/>
              <a:ext cx="12489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600" b="1">
                  <a:solidFill>
                    <a:schemeClr val="bg1"/>
                  </a:solidFill>
                </a:rPr>
                <a:t>Low SES background</a:t>
              </a:r>
            </a:p>
          </p:txBody>
        </p:sp>
      </p:grpSp>
      <p:grpSp>
        <p:nvGrpSpPr>
          <p:cNvPr id="8" name="Group 116"/>
          <p:cNvGrpSpPr>
            <a:grpSpLocks/>
          </p:cNvGrpSpPr>
          <p:nvPr/>
        </p:nvGrpSpPr>
        <p:grpSpPr bwMode="auto">
          <a:xfrm>
            <a:off x="4960938" y="3943350"/>
            <a:ext cx="1889125" cy="1857375"/>
            <a:chOff x="4961274" y="3942758"/>
            <a:chExt cx="1888536" cy="1857858"/>
          </a:xfrm>
        </p:grpSpPr>
        <p:sp>
          <p:nvSpPr>
            <p:cNvPr id="46" name="Shape 45"/>
            <p:cNvSpPr/>
            <p:nvPr/>
          </p:nvSpPr>
          <p:spPr>
            <a:xfrm rot="18252152">
              <a:off x="4976613" y="3927419"/>
              <a:ext cx="1857858" cy="1888536"/>
            </a:xfrm>
            <a:prstGeom prst="leftCircularArrow">
              <a:avLst>
                <a:gd name="adj1" fmla="val 6452"/>
                <a:gd name="adj2" fmla="val 429999"/>
                <a:gd name="adj3" fmla="val 10489124"/>
                <a:gd name="adj4" fmla="val 14837806"/>
                <a:gd name="adj5" fmla="val 7527"/>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72" name="Group 113"/>
            <p:cNvGrpSpPr>
              <a:grpSpLocks/>
            </p:cNvGrpSpPr>
            <p:nvPr/>
          </p:nvGrpSpPr>
          <p:grpSpPr bwMode="auto">
            <a:xfrm>
              <a:off x="5298901" y="4168556"/>
              <a:ext cx="1476861" cy="1452871"/>
              <a:chOff x="5298901" y="4168556"/>
              <a:chExt cx="1476861" cy="1452871"/>
            </a:xfrm>
          </p:grpSpPr>
          <p:sp>
            <p:nvSpPr>
              <p:cNvPr id="43" name="Freeform 42"/>
              <p:cNvSpPr/>
              <p:nvPr/>
            </p:nvSpPr>
            <p:spPr>
              <a:xfrm rot="18252152">
                <a:off x="5310793" y="4156755"/>
                <a:ext cx="1452941" cy="1475914"/>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26674" name="TextBox 39"/>
              <p:cNvSpPr txBox="1">
                <a:spLocks noChangeArrowheads="1"/>
              </p:cNvSpPr>
              <p:nvPr/>
            </p:nvSpPr>
            <p:spPr bwMode="auto">
              <a:xfrm>
                <a:off x="5520163" y="4617032"/>
                <a:ext cx="990000" cy="554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primary school</a:t>
                </a:r>
              </a:p>
            </p:txBody>
          </p:sp>
        </p:grpSp>
      </p:grpSp>
      <p:grpSp>
        <p:nvGrpSpPr>
          <p:cNvPr id="10" name="Group 115"/>
          <p:cNvGrpSpPr>
            <a:grpSpLocks/>
          </p:cNvGrpSpPr>
          <p:nvPr/>
        </p:nvGrpSpPr>
        <p:grpSpPr bwMode="auto">
          <a:xfrm>
            <a:off x="4572000" y="2670175"/>
            <a:ext cx="2036763" cy="2003425"/>
            <a:chOff x="4571758" y="2670834"/>
            <a:chExt cx="2036221" cy="2003144"/>
          </a:xfrm>
        </p:grpSpPr>
        <p:sp>
          <p:nvSpPr>
            <p:cNvPr id="47" name="Circular Arrow 46"/>
            <p:cNvSpPr/>
            <p:nvPr/>
          </p:nvSpPr>
          <p:spPr>
            <a:xfrm rot="18252152">
              <a:off x="4588297" y="2654296"/>
              <a:ext cx="2003144" cy="2036221"/>
            </a:xfrm>
            <a:prstGeom prst="circularArrow">
              <a:avLst>
                <a:gd name="adj1" fmla="val 5984"/>
                <a:gd name="adj2" fmla="val 394124"/>
                <a:gd name="adj3" fmla="val 13313824"/>
                <a:gd name="adj4" fmla="val 10508221"/>
                <a:gd name="adj5" fmla="val 6981"/>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68" name="Group 114"/>
            <p:cNvGrpSpPr>
              <a:grpSpLocks/>
            </p:cNvGrpSpPr>
            <p:nvPr/>
          </p:nvGrpSpPr>
          <p:grpSpPr bwMode="auto">
            <a:xfrm>
              <a:off x="4745381" y="2781266"/>
              <a:ext cx="1772234" cy="1743445"/>
              <a:chOff x="4745381" y="2781266"/>
              <a:chExt cx="1772234" cy="1743445"/>
            </a:xfrm>
          </p:grpSpPr>
          <p:sp>
            <p:nvSpPr>
              <p:cNvPr id="44" name="Freeform 43"/>
              <p:cNvSpPr/>
              <p:nvPr/>
            </p:nvSpPr>
            <p:spPr>
              <a:xfrm rot="18252152">
                <a:off x="4759718" y="2766977"/>
                <a:ext cx="1742830" cy="1772765"/>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26670" name="TextBox 40"/>
              <p:cNvSpPr txBox="1">
                <a:spLocks noChangeArrowheads="1"/>
              </p:cNvSpPr>
              <p:nvPr/>
            </p:nvSpPr>
            <p:spPr bwMode="auto">
              <a:xfrm>
                <a:off x="5157671" y="3296349"/>
                <a:ext cx="9900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secondary</a:t>
                </a:r>
              </a:p>
              <a:p>
                <a:pPr algn="ctr" eaLnBrk="1" hangingPunct="1"/>
                <a:r>
                  <a:rPr lang="en-ZA" sz="1200" b="1">
                    <a:solidFill>
                      <a:schemeClr val="bg1"/>
                    </a:solidFill>
                  </a:rPr>
                  <a:t>schoo</a:t>
                </a:r>
                <a:r>
                  <a:rPr lang="en-ZA" sz="1400" b="1">
                    <a:solidFill>
                      <a:schemeClr val="bg1"/>
                    </a:solidFill>
                  </a:rPr>
                  <a:t>l</a:t>
                </a:r>
              </a:p>
            </p:txBody>
          </p:sp>
        </p:grpSp>
      </p:grpSp>
      <p:grpSp>
        <p:nvGrpSpPr>
          <p:cNvPr id="12" name="Group 52"/>
          <p:cNvGrpSpPr>
            <a:grpSpLocks/>
          </p:cNvGrpSpPr>
          <p:nvPr/>
        </p:nvGrpSpPr>
        <p:grpSpPr bwMode="auto">
          <a:xfrm>
            <a:off x="7993063" y="2265363"/>
            <a:ext cx="1081087" cy="658812"/>
            <a:chOff x="1445059" y="821184"/>
            <a:chExt cx="2985757" cy="2005038"/>
          </a:xfrm>
        </p:grpSpPr>
        <p:grpSp>
          <p:nvGrpSpPr>
            <p:cNvPr id="26663" name="Group 48"/>
            <p:cNvGrpSpPr>
              <a:grpSpLocks/>
            </p:cNvGrpSpPr>
            <p:nvPr/>
          </p:nvGrpSpPr>
          <p:grpSpPr bwMode="auto">
            <a:xfrm rot="5400000">
              <a:off x="852439" y="1413804"/>
              <a:ext cx="2005038" cy="819798"/>
              <a:chOff x="1298524" y="3051580"/>
              <a:chExt cx="3270558" cy="1700571"/>
            </a:xfrm>
          </p:grpSpPr>
          <p:sp>
            <p:nvSpPr>
              <p:cNvPr id="50" name="Freeform 49"/>
              <p:cNvSpPr/>
              <p:nvPr/>
            </p:nvSpPr>
            <p:spPr>
              <a:xfrm>
                <a:off x="1282765" y="3069612"/>
                <a:ext cx="1710146"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51" name="Freeform 50"/>
              <p:cNvSpPr/>
              <p:nvPr/>
            </p:nvSpPr>
            <p:spPr>
              <a:xfrm>
                <a:off x="3071717" y="3069609"/>
                <a:ext cx="1481603"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876349" y="0"/>
                    </a:moveTo>
                    <a:lnTo>
                      <a:pt x="1348230" y="674115"/>
                    </a:lnTo>
                    <a:lnTo>
                      <a:pt x="876349" y="1348230"/>
                    </a:lnTo>
                    <a:lnTo>
                      <a:pt x="876349" y="1011173"/>
                    </a:lnTo>
                    <a:lnTo>
                      <a:pt x="0" y="1011173"/>
                    </a:lnTo>
                    <a:lnTo>
                      <a:pt x="0" y="337058"/>
                    </a:lnTo>
                    <a:lnTo>
                      <a:pt x="876349" y="337058"/>
                    </a:lnTo>
                    <a:lnTo>
                      <a:pt x="876349" y="0"/>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3577" tIns="500634" rIns="399515" bIns="500633" spcCol="1270" anchor="ctr"/>
              <a:lstStyle/>
              <a:p>
                <a:pPr algn="ctr" defTabSz="1022350">
                  <a:lnSpc>
                    <a:spcPct val="90000"/>
                  </a:lnSpc>
                  <a:spcAft>
                    <a:spcPct val="35000"/>
                  </a:spcAft>
                  <a:defRPr/>
                </a:pPr>
                <a:endParaRPr lang="en-ZA" sz="2300"/>
              </a:p>
            </p:txBody>
          </p:sp>
        </p:grpSp>
        <p:sp>
          <p:nvSpPr>
            <p:cNvPr id="52" name="TextBox 51"/>
            <p:cNvSpPr txBox="1"/>
            <p:nvPr/>
          </p:nvSpPr>
          <p:spPr>
            <a:xfrm>
              <a:off x="2317548" y="1309156"/>
              <a:ext cx="2113268" cy="1265832"/>
            </a:xfrm>
            <a:prstGeom prst="rect">
              <a:avLst/>
            </a:prstGeom>
            <a:noFill/>
          </p:spPr>
          <p:txBody>
            <a:bodyPr>
              <a:spAutoFit/>
            </a:bodyPr>
            <a:lstStyle/>
            <a:p>
              <a:pPr algn="ctr">
                <a:defRPr/>
              </a:pPr>
              <a:r>
                <a:rPr lang="en-ZA" sz="1050" b="1">
                  <a:solidFill>
                    <a:srgbClr val="C00000"/>
                  </a:solidFill>
                  <a:latin typeface="Calibri" pitchFamily="34" charset="0"/>
                  <a:ea typeface="+mn-ea"/>
                  <a:cs typeface="Arial" pitchFamily="34" charset="0"/>
                </a:rPr>
                <a:t>Unequal society</a:t>
              </a:r>
            </a:p>
          </p:txBody>
        </p:sp>
      </p:grpSp>
      <p:sp>
        <p:nvSpPr>
          <p:cNvPr id="58" name="Freeform 57"/>
          <p:cNvSpPr/>
          <p:nvPr/>
        </p:nvSpPr>
        <p:spPr>
          <a:xfrm>
            <a:off x="5695950" y="1612900"/>
            <a:ext cx="419100" cy="26987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nvGrpSpPr>
          <p:cNvPr id="20" name="Group 89"/>
          <p:cNvGrpSpPr>
            <a:grpSpLocks/>
          </p:cNvGrpSpPr>
          <p:nvPr/>
        </p:nvGrpSpPr>
        <p:grpSpPr bwMode="auto">
          <a:xfrm>
            <a:off x="1274763" y="415925"/>
            <a:ext cx="2576512" cy="6230938"/>
            <a:chOff x="56286" y="168437"/>
            <a:chExt cx="2576098" cy="6436236"/>
          </a:xfrm>
        </p:grpSpPr>
        <p:grpSp>
          <p:nvGrpSpPr>
            <p:cNvPr id="26659" name="Group 88"/>
            <p:cNvGrpSpPr>
              <a:grpSpLocks/>
            </p:cNvGrpSpPr>
            <p:nvPr/>
          </p:nvGrpSpPr>
          <p:grpSpPr bwMode="auto">
            <a:xfrm>
              <a:off x="56286" y="168437"/>
              <a:ext cx="2576098" cy="6436236"/>
              <a:chOff x="56286" y="168437"/>
              <a:chExt cx="2576098" cy="6436237"/>
            </a:xfrm>
          </p:grpSpPr>
          <p:sp>
            <p:nvSpPr>
              <p:cNvPr id="76" name="Rectangle 75"/>
              <p:cNvSpPr/>
              <p:nvPr/>
            </p:nvSpPr>
            <p:spPr>
              <a:xfrm>
                <a:off x="56286" y="168437"/>
                <a:ext cx="2576098" cy="6436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aphicFrame>
            <p:nvGraphicFramePr>
              <p:cNvPr id="59" name="Diagram 58"/>
              <p:cNvGraphicFramePr/>
              <p:nvPr>
                <p:extLst>
                  <p:ext uri="{D42A27DB-BD31-4B8C-83A1-F6EECF244321}">
                    <p14:modId xmlns:p14="http://schemas.microsoft.com/office/powerpoint/2010/main" val="3981463653"/>
                  </p:ext>
                </p:extLst>
              </p:nvPr>
            </p:nvGraphicFramePr>
            <p:xfrm>
              <a:off x="251520" y="547201"/>
              <a:ext cx="2232248" cy="5892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75" name="TextBox 74"/>
            <p:cNvSpPr txBox="1"/>
            <p:nvPr/>
          </p:nvSpPr>
          <p:spPr>
            <a:xfrm>
              <a:off x="611822" y="188115"/>
              <a:ext cx="1584070" cy="370596"/>
            </a:xfrm>
            <a:prstGeom prst="rect">
              <a:avLst/>
            </a:prstGeom>
            <a:solidFill>
              <a:schemeClr val="bg1">
                <a:lumMod val="85000"/>
              </a:schemeClr>
            </a:solidFill>
          </p:spPr>
          <p:txBody>
            <a:bodyPr>
              <a:spAutoFit/>
            </a:bodyPr>
            <a:lstStyle/>
            <a:p>
              <a:pPr>
                <a:defRPr/>
              </a:pPr>
              <a:r>
                <a:rPr lang="en-ZA" b="1">
                  <a:latin typeface="Calibri" pitchFamily="34" charset="0"/>
                  <a:ea typeface="+mn-ea"/>
                  <a:cs typeface="Arial" pitchFamily="34" charset="0"/>
                </a:rPr>
                <a:t>Labour Market</a:t>
              </a:r>
            </a:p>
          </p:txBody>
        </p:sp>
      </p:grpSp>
      <p:sp>
        <p:nvSpPr>
          <p:cNvPr id="77" name="TextBox 76"/>
          <p:cNvSpPr txBox="1"/>
          <p:nvPr/>
        </p:nvSpPr>
        <p:spPr>
          <a:xfrm>
            <a:off x="84138" y="1009650"/>
            <a:ext cx="1635125" cy="1262063"/>
          </a:xfrm>
          <a:prstGeom prst="rect">
            <a:avLst/>
          </a:prstGeom>
          <a:solidFill>
            <a:schemeClr val="accent3">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High productivity jobs and incomes (</a:t>
            </a:r>
            <a:r>
              <a:rPr lang="en-ZA" sz="1100" b="1" dirty="0" smtClean="0">
                <a:latin typeface="Calibri" pitchFamily="34" charset="0"/>
                <a:ea typeface="+mn-ea"/>
                <a:cs typeface="Arial" pitchFamily="34" charset="0"/>
              </a:rPr>
              <a:t>17%</a:t>
            </a:r>
            <a:r>
              <a:rPr lang="en-ZA" sz="1100" b="1" dirty="0">
                <a:latin typeface="Calibri" pitchFamily="34" charset="0"/>
                <a:ea typeface="+mn-ea"/>
                <a:cs typeface="Arial" pitchFamily="34" charset="0"/>
              </a:rPr>
              <a:t>)</a:t>
            </a:r>
          </a:p>
          <a:p>
            <a:pPr marL="171450" indent="-171450">
              <a:buFont typeface="Arial" pitchFamily="34" charset="0"/>
              <a:buChar char="•"/>
              <a:defRPr/>
            </a:pPr>
            <a:r>
              <a:rPr lang="en-ZA" sz="900" dirty="0">
                <a:latin typeface="Calibri" pitchFamily="34" charset="0"/>
                <a:ea typeface="+mn-ea"/>
                <a:cs typeface="Arial" pitchFamily="34" charset="0"/>
              </a:rPr>
              <a:t>Mainly professional, managerial &amp; skilled jobs</a:t>
            </a:r>
          </a:p>
          <a:p>
            <a:pPr marL="171450" indent="-171450">
              <a:buFont typeface="Arial" pitchFamily="34" charset="0"/>
              <a:buChar char="•"/>
              <a:defRPr/>
            </a:pPr>
            <a:r>
              <a:rPr lang="en-ZA" sz="900" dirty="0">
                <a:latin typeface="Calibri" pitchFamily="34" charset="0"/>
                <a:ea typeface="+mn-ea"/>
                <a:cs typeface="Arial" pitchFamily="34" charset="0"/>
              </a:rPr>
              <a:t>Requires graduates, good quality matric or good vocational skills</a:t>
            </a:r>
          </a:p>
          <a:p>
            <a:pPr marL="171450" indent="-171450">
              <a:buFont typeface="Arial" pitchFamily="34" charset="0"/>
              <a:buChar char="•"/>
              <a:defRPr/>
            </a:pPr>
            <a:r>
              <a:rPr lang="en-ZA" sz="900" dirty="0">
                <a:latin typeface="Calibri" pitchFamily="34" charset="0"/>
                <a:ea typeface="+mn-ea"/>
                <a:cs typeface="Arial" pitchFamily="34" charset="0"/>
              </a:rPr>
              <a:t>Historically mainly white</a:t>
            </a:r>
            <a:endParaRPr lang="en-ZA" sz="800" dirty="0">
              <a:latin typeface="Calibri" pitchFamily="34" charset="0"/>
              <a:ea typeface="+mn-ea"/>
              <a:cs typeface="Arial" pitchFamily="34" charset="0"/>
            </a:endParaRPr>
          </a:p>
        </p:txBody>
      </p:sp>
      <p:sp>
        <p:nvSpPr>
          <p:cNvPr id="92" name="TextBox 91"/>
          <p:cNvSpPr txBox="1"/>
          <p:nvPr/>
        </p:nvSpPr>
        <p:spPr>
          <a:xfrm>
            <a:off x="30513" y="3717032"/>
            <a:ext cx="1633538" cy="1260475"/>
          </a:xfrm>
          <a:prstGeom prst="rect">
            <a:avLst/>
          </a:prstGeom>
          <a:solidFill>
            <a:schemeClr val="accent2">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Low productivity jobs &amp; incomes</a:t>
            </a:r>
          </a:p>
          <a:p>
            <a:pPr marL="171450" indent="-171450">
              <a:buFont typeface="Arial" pitchFamily="34" charset="0"/>
              <a:buChar char="•"/>
              <a:defRPr/>
            </a:pPr>
            <a:r>
              <a:rPr lang="en-ZA" sz="900" dirty="0">
                <a:latin typeface="Calibri" pitchFamily="34" charset="0"/>
                <a:ea typeface="+mn-ea"/>
                <a:cs typeface="Arial" pitchFamily="34" charset="0"/>
              </a:rPr>
              <a:t>Often manual or low skill jobs</a:t>
            </a:r>
          </a:p>
          <a:p>
            <a:pPr marL="171450" indent="-171450">
              <a:buFont typeface="Arial" pitchFamily="34" charset="0"/>
              <a:buChar char="•"/>
              <a:defRPr/>
            </a:pPr>
            <a:r>
              <a:rPr lang="en-ZA" sz="900" dirty="0">
                <a:latin typeface="Calibri" pitchFamily="34" charset="0"/>
                <a:ea typeface="+mn-ea"/>
                <a:cs typeface="Arial" pitchFamily="34" charset="0"/>
              </a:rPr>
              <a:t>Limited or low quality education</a:t>
            </a:r>
          </a:p>
          <a:p>
            <a:pPr marL="171450" indent="-171450">
              <a:buFont typeface="Arial" pitchFamily="34" charset="0"/>
              <a:buChar char="•"/>
              <a:defRPr/>
            </a:pPr>
            <a:r>
              <a:rPr lang="en-ZA" sz="900" dirty="0">
                <a:latin typeface="Calibri" pitchFamily="34" charset="0"/>
                <a:ea typeface="+mn-ea"/>
                <a:cs typeface="Arial" pitchFamily="34" charset="0"/>
              </a:rPr>
              <a:t>Minimum wage can exceed productivity</a:t>
            </a:r>
            <a:endParaRPr lang="en-ZA" sz="800" dirty="0">
              <a:latin typeface="Calibri" pitchFamily="34" charset="0"/>
              <a:ea typeface="+mn-ea"/>
              <a:cs typeface="Arial" pitchFamily="34" charset="0"/>
            </a:endParaRPr>
          </a:p>
        </p:txBody>
      </p:sp>
      <p:sp>
        <p:nvSpPr>
          <p:cNvPr id="74" name="Freeform 73"/>
          <p:cNvSpPr/>
          <p:nvPr/>
        </p:nvSpPr>
        <p:spPr>
          <a:xfrm>
            <a:off x="3654425" y="5013325"/>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4" name="Freeform 93"/>
          <p:cNvSpPr/>
          <p:nvPr/>
        </p:nvSpPr>
        <p:spPr>
          <a:xfrm>
            <a:off x="3654425" y="4032250"/>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5" name="Rectangle 94"/>
          <p:cNvSpPr/>
          <p:nvPr/>
        </p:nvSpPr>
        <p:spPr>
          <a:xfrm>
            <a:off x="4344988" y="879475"/>
            <a:ext cx="1308100" cy="17383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b="1">
                <a:solidFill>
                  <a:schemeClr val="tx1"/>
                </a:solidFill>
              </a:rPr>
              <a:t>University/FET</a:t>
            </a:r>
          </a:p>
          <a:p>
            <a:pPr algn="ctr">
              <a:defRPr/>
            </a:pPr>
            <a:endParaRPr lang="en-ZA" sz="800" b="1">
              <a:solidFill>
                <a:schemeClr val="tx1"/>
              </a:solidFill>
            </a:endParaRPr>
          </a:p>
          <a:p>
            <a:pPr marL="171450" indent="-171450">
              <a:buFont typeface="Arial" pitchFamily="34" charset="0"/>
              <a:buChar char="•"/>
              <a:defRPr/>
            </a:pPr>
            <a:r>
              <a:rPr lang="en-ZA" sz="800" b="1">
                <a:solidFill>
                  <a:schemeClr val="tx1"/>
                </a:solidFill>
              </a:rPr>
              <a:t>Type</a:t>
            </a:r>
            <a:r>
              <a:rPr lang="en-ZA" sz="800">
                <a:solidFill>
                  <a:schemeClr val="tx1"/>
                </a:solidFill>
              </a:rPr>
              <a:t> of institution (FET or University)</a:t>
            </a:r>
          </a:p>
          <a:p>
            <a:pPr marL="171450" indent="-171450">
              <a:buFont typeface="Arial" pitchFamily="34" charset="0"/>
              <a:buChar char="•"/>
              <a:defRPr/>
            </a:pPr>
            <a:r>
              <a:rPr lang="en-ZA" sz="800" b="1">
                <a:solidFill>
                  <a:schemeClr val="tx1"/>
                </a:solidFill>
              </a:rPr>
              <a:t>Quality</a:t>
            </a:r>
            <a:r>
              <a:rPr lang="en-ZA" sz="800">
                <a:solidFill>
                  <a:schemeClr val="tx1"/>
                </a:solidFill>
              </a:rPr>
              <a:t> of institution </a:t>
            </a:r>
          </a:p>
          <a:p>
            <a:pPr marL="171450" indent="-171450">
              <a:buFont typeface="Arial" pitchFamily="34" charset="0"/>
              <a:buChar char="•"/>
              <a:defRPr/>
            </a:pPr>
            <a:r>
              <a:rPr lang="en-ZA" sz="800">
                <a:solidFill>
                  <a:schemeClr val="tx1"/>
                </a:solidFill>
              </a:rPr>
              <a:t>Type of </a:t>
            </a:r>
            <a:r>
              <a:rPr lang="en-ZA" sz="800" b="1">
                <a:solidFill>
                  <a:schemeClr val="tx1"/>
                </a:solidFill>
              </a:rPr>
              <a:t>qualification</a:t>
            </a:r>
            <a:r>
              <a:rPr lang="en-ZA" sz="800">
                <a:solidFill>
                  <a:schemeClr val="tx1"/>
                </a:solidFill>
              </a:rPr>
              <a:t> </a:t>
            </a:r>
            <a:r>
              <a:rPr lang="en-ZA" sz="800" i="1">
                <a:solidFill>
                  <a:schemeClr val="tx1"/>
                </a:solidFill>
              </a:rPr>
              <a:t>(diploma, degree etc.)</a:t>
            </a:r>
          </a:p>
          <a:p>
            <a:pPr marL="171450" indent="-171450">
              <a:buFont typeface="Arial" pitchFamily="34" charset="0"/>
              <a:buChar char="•"/>
              <a:defRPr/>
            </a:pPr>
            <a:r>
              <a:rPr lang="en-ZA" sz="800" b="1">
                <a:solidFill>
                  <a:schemeClr val="tx1"/>
                </a:solidFill>
              </a:rPr>
              <a:t>Field</a:t>
            </a:r>
            <a:r>
              <a:rPr lang="en-ZA" sz="800">
                <a:solidFill>
                  <a:schemeClr val="tx1"/>
                </a:solidFill>
              </a:rPr>
              <a:t> of study </a:t>
            </a:r>
            <a:r>
              <a:rPr lang="en-ZA" sz="800" i="1">
                <a:solidFill>
                  <a:schemeClr val="tx1"/>
                </a:solidFill>
              </a:rPr>
              <a:t>(Engineering, Arts etc.)</a:t>
            </a:r>
            <a:endParaRPr lang="en-ZA" sz="1200" i="1">
              <a:solidFill>
                <a:schemeClr val="tx1"/>
              </a:solidFill>
            </a:endParaRPr>
          </a:p>
        </p:txBody>
      </p:sp>
      <p:grpSp>
        <p:nvGrpSpPr>
          <p:cNvPr id="22" name="Group 129"/>
          <p:cNvGrpSpPr>
            <a:grpSpLocks/>
          </p:cNvGrpSpPr>
          <p:nvPr/>
        </p:nvGrpSpPr>
        <p:grpSpPr bwMode="auto">
          <a:xfrm>
            <a:off x="107504" y="2492896"/>
            <a:ext cx="1563688" cy="1050925"/>
            <a:chOff x="114383" y="2291767"/>
            <a:chExt cx="1564095" cy="1050749"/>
          </a:xfrm>
        </p:grpSpPr>
        <p:sp>
          <p:nvSpPr>
            <p:cNvPr id="96" name="TextBox 95"/>
            <p:cNvSpPr txBox="1"/>
            <p:nvPr/>
          </p:nvSpPr>
          <p:spPr>
            <a:xfrm>
              <a:off x="309697" y="2617150"/>
              <a:ext cx="1368781" cy="399983"/>
            </a:xfrm>
            <a:prstGeom prst="rect">
              <a:avLst/>
            </a:prstGeom>
            <a:solidFill>
              <a:schemeClr val="accent1">
                <a:lumMod val="60000"/>
                <a:lumOff val="40000"/>
              </a:schemeClr>
            </a:solidFill>
          </p:spPr>
          <p:txBody>
            <a:bodyPr>
              <a:spAutoFit/>
            </a:bodyPr>
            <a:lstStyle/>
            <a:p>
              <a:pPr marL="171450" indent="-171450">
                <a:buFont typeface="Arial" pitchFamily="34" charset="0"/>
                <a:buChar char="•"/>
                <a:defRPr/>
              </a:pPr>
              <a:r>
                <a:rPr lang="en-ZA" sz="1000">
                  <a:latin typeface="Calibri" pitchFamily="34" charset="0"/>
                  <a:ea typeface="+mn-ea"/>
                  <a:cs typeface="Arial" pitchFamily="34" charset="0"/>
                </a:rPr>
                <a:t>Vocational training</a:t>
              </a:r>
            </a:p>
            <a:p>
              <a:pPr marL="171450" indent="-171450">
                <a:buFont typeface="Arial" pitchFamily="34" charset="0"/>
                <a:buChar char="•"/>
                <a:defRPr/>
              </a:pPr>
              <a:r>
                <a:rPr lang="en-ZA" sz="1000">
                  <a:latin typeface="Calibri" pitchFamily="34" charset="0"/>
                  <a:ea typeface="+mn-ea"/>
                  <a:cs typeface="Arial" pitchFamily="34" charset="0"/>
                </a:rPr>
                <a:t>Affirmative action</a:t>
              </a:r>
            </a:p>
          </p:txBody>
        </p:sp>
        <p:sp>
          <p:nvSpPr>
            <p:cNvPr id="97" name="Freeform 96"/>
            <p:cNvSpPr/>
            <p:nvPr/>
          </p:nvSpPr>
          <p:spPr>
            <a:xfrm rot="5400000">
              <a:off x="-252201" y="2658351"/>
              <a:ext cx="1050749" cy="317583"/>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98" name="Freeform 97"/>
          <p:cNvSpPr/>
          <p:nvPr/>
        </p:nvSpPr>
        <p:spPr>
          <a:xfrm>
            <a:off x="3640138" y="1566863"/>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129" name="Rounded Rectangle 128"/>
          <p:cNvSpPr/>
          <p:nvPr/>
        </p:nvSpPr>
        <p:spPr>
          <a:xfrm>
            <a:off x="8297863" y="2813050"/>
            <a:ext cx="828675" cy="3683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ZA" sz="1000" b="1">
                <a:solidFill>
                  <a:schemeClr val="tx1"/>
                </a:solidFill>
              </a:rPr>
              <a:t>Majority (80%)</a:t>
            </a:r>
          </a:p>
        </p:txBody>
      </p:sp>
      <p:grpSp>
        <p:nvGrpSpPr>
          <p:cNvPr id="23" name="Group 125"/>
          <p:cNvGrpSpPr>
            <a:grpSpLocks/>
          </p:cNvGrpSpPr>
          <p:nvPr/>
        </p:nvGrpSpPr>
        <p:grpSpPr bwMode="auto">
          <a:xfrm>
            <a:off x="5005388" y="2506663"/>
            <a:ext cx="1444625" cy="804862"/>
            <a:chOff x="5005980" y="2506040"/>
            <a:chExt cx="1444651" cy="804794"/>
          </a:xfrm>
        </p:grpSpPr>
        <p:sp>
          <p:nvSpPr>
            <p:cNvPr id="123" name="TextBox 122"/>
            <p:cNvSpPr txBox="1"/>
            <p:nvPr/>
          </p:nvSpPr>
          <p:spPr>
            <a:xfrm>
              <a:off x="5234584" y="2506040"/>
              <a:ext cx="1216047" cy="415890"/>
            </a:xfrm>
            <a:prstGeom prst="rect">
              <a:avLst/>
            </a:prstGeom>
            <a:solidFill>
              <a:schemeClr val="accent1">
                <a:lumMod val="60000"/>
                <a:lumOff val="40000"/>
              </a:schemeClr>
            </a:solidFill>
          </p:spPr>
          <p:txBody>
            <a:bodyPr>
              <a:spAutoFit/>
            </a:bodyPr>
            <a:lstStyle/>
            <a:p>
              <a:pPr>
                <a:defRPr/>
              </a:pPr>
              <a:r>
                <a:rPr lang="en-ZA" sz="700">
                  <a:latin typeface="Calibri" pitchFamily="34" charset="0"/>
                  <a:ea typeface="+mn-ea"/>
                  <a:cs typeface="Arial" pitchFamily="34" charset="0"/>
                </a:rPr>
                <a:t>Some motivated, lucky or talented students make  the transition</a:t>
              </a:r>
            </a:p>
          </p:txBody>
        </p:sp>
        <p:sp>
          <p:nvSpPr>
            <p:cNvPr id="124" name="Freeform 123"/>
            <p:cNvSpPr/>
            <p:nvPr/>
          </p:nvSpPr>
          <p:spPr>
            <a:xfrm rot="3499488">
              <a:off x="4770271" y="2771908"/>
              <a:ext cx="774635" cy="30321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28" name="Rounded Rectangle 127"/>
          <p:cNvSpPr/>
          <p:nvPr/>
        </p:nvSpPr>
        <p:spPr>
          <a:xfrm>
            <a:off x="8262938" y="2070100"/>
            <a:ext cx="828675" cy="3683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ZA" sz="1000" b="1">
                <a:solidFill>
                  <a:schemeClr val="tx1"/>
                </a:solidFill>
              </a:rPr>
              <a:t>Minority (20%)</a:t>
            </a:r>
          </a:p>
        </p:txBody>
      </p:sp>
      <p:grpSp>
        <p:nvGrpSpPr>
          <p:cNvPr id="24" name="Group 124"/>
          <p:cNvGrpSpPr>
            <a:grpSpLocks/>
          </p:cNvGrpSpPr>
          <p:nvPr/>
        </p:nvGrpSpPr>
        <p:grpSpPr bwMode="auto">
          <a:xfrm>
            <a:off x="7008813" y="2424113"/>
            <a:ext cx="1416050" cy="757237"/>
            <a:chOff x="7008134" y="2423712"/>
            <a:chExt cx="1416719" cy="778151"/>
          </a:xfrm>
        </p:grpSpPr>
        <p:sp>
          <p:nvSpPr>
            <p:cNvPr id="122" name="TextBox 121"/>
            <p:cNvSpPr txBox="1"/>
            <p:nvPr/>
          </p:nvSpPr>
          <p:spPr>
            <a:xfrm>
              <a:off x="7208254" y="2678202"/>
              <a:ext cx="1216600" cy="523661"/>
            </a:xfrm>
            <a:prstGeom prst="rect">
              <a:avLst/>
            </a:prstGeom>
            <a:solidFill>
              <a:schemeClr val="accent1">
                <a:lumMod val="60000"/>
                <a:lumOff val="40000"/>
              </a:schemeClr>
            </a:solidFill>
          </p:spPr>
          <p:txBody>
            <a:bodyPr>
              <a:spAutoFit/>
            </a:bodyPr>
            <a:lstStyle/>
            <a:p>
              <a:pPr marL="171450" indent="-171450">
                <a:buFontTx/>
                <a:buChar char="-"/>
                <a:defRPr/>
              </a:pPr>
              <a:r>
                <a:rPr lang="en-ZA" sz="700">
                  <a:latin typeface="Calibri" pitchFamily="34" charset="0"/>
                  <a:ea typeface="+mn-ea"/>
                  <a:cs typeface="Arial" pitchFamily="34" charset="0"/>
                </a:rPr>
                <a:t>Big demand for good schools despite fees</a:t>
              </a:r>
            </a:p>
            <a:p>
              <a:pPr marL="171450" indent="-171450">
                <a:buFontTx/>
                <a:buChar char="-"/>
                <a:defRPr/>
              </a:pPr>
              <a:r>
                <a:rPr lang="en-ZA" sz="700">
                  <a:latin typeface="Calibri" pitchFamily="34" charset="0"/>
                  <a:ea typeface="+mn-ea"/>
                  <a:cs typeface="Arial" pitchFamily="34" charset="0"/>
                </a:rPr>
                <a:t>Some scholarships/bursaries </a:t>
              </a:r>
            </a:p>
          </p:txBody>
        </p:sp>
        <p:sp>
          <p:nvSpPr>
            <p:cNvPr id="121" name="Freeform 120"/>
            <p:cNvSpPr/>
            <p:nvPr/>
          </p:nvSpPr>
          <p:spPr>
            <a:xfrm rot="5400000">
              <a:off x="6770736" y="2661110"/>
              <a:ext cx="778151" cy="30335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31" name="Curved Up Arrow 130"/>
          <p:cNvSpPr/>
          <p:nvPr/>
        </p:nvSpPr>
        <p:spPr>
          <a:xfrm flipV="1">
            <a:off x="2411413" y="101600"/>
            <a:ext cx="5722937" cy="1192213"/>
          </a:xfrm>
          <a:prstGeom prst="curvedUpArrow">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132" name="Curved Up Arrow 131"/>
          <p:cNvSpPr/>
          <p:nvPr/>
        </p:nvSpPr>
        <p:spPr>
          <a:xfrm rot="20815970">
            <a:off x="3033713" y="5267325"/>
            <a:ext cx="5178425" cy="1287463"/>
          </a:xfrm>
          <a:prstGeom prst="curvedUp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26652" name="TextBox 1"/>
          <p:cNvSpPr txBox="1">
            <a:spLocks noChangeArrowheads="1"/>
          </p:cNvSpPr>
          <p:nvPr/>
        </p:nvSpPr>
        <p:spPr bwMode="auto">
          <a:xfrm>
            <a:off x="549275" y="6526213"/>
            <a:ext cx="35242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dirty="0"/>
              <a:t>cf. Servaas van der </a:t>
            </a:r>
            <a:r>
              <a:rPr lang="en-ZA" sz="1400" dirty="0" smtClean="0"/>
              <a:t>Berg – QLFS 2011</a:t>
            </a:r>
            <a:endParaRPr lang="en-ZA" sz="1400" dirty="0"/>
          </a:p>
        </p:txBody>
      </p:sp>
    </p:spTree>
    <p:extLst>
      <p:ext uri="{BB962C8B-B14F-4D97-AF65-F5344CB8AC3E}">
        <p14:creationId xmlns:p14="http://schemas.microsoft.com/office/powerpoint/2010/main" val="2475988778"/>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5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5"/>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98"/>
                                        </p:tgtEl>
                                        <p:attrNameLst>
                                          <p:attrName>style.visibility</p:attrName>
                                        </p:attrNameLst>
                                      </p:cBhvr>
                                      <p:to>
                                        <p:strVal val="visible"/>
                                      </p:to>
                                    </p:set>
                                  </p:childTnLst>
                                </p:cTn>
                              </p:par>
                            </p:childTnLst>
                          </p:cTn>
                        </p:par>
                        <p:par>
                          <p:cTn id="63" fill="hold" nodeType="afterGroup">
                            <p:stCondLst>
                              <p:cond delay="0"/>
                            </p:stCondLst>
                            <p:childTnLst>
                              <p:par>
                                <p:cTn id="64" presetID="1" presetClass="entr" presetSubtype="0" fill="hold" nodeType="afterEffect">
                                  <p:stCondLst>
                                    <p:cond delay="0"/>
                                  </p:stCondLst>
                                  <p:childTnLst>
                                    <p:set>
                                      <p:cBhvr>
                                        <p:cTn id="65" dur="1" fill="hold">
                                          <p:stCondLst>
                                            <p:cond delay="0"/>
                                          </p:stCondLst>
                                        </p:cTn>
                                        <p:tgtEl>
                                          <p:spTgt spid="94"/>
                                        </p:tgtEl>
                                        <p:attrNameLst>
                                          <p:attrName>style.visibility</p:attrName>
                                        </p:attrNameLst>
                                      </p:cBhvr>
                                      <p:to>
                                        <p:strVal val="visible"/>
                                      </p:to>
                                    </p:set>
                                  </p:childTnLst>
                                </p:cTn>
                              </p:par>
                            </p:childTnLst>
                          </p:cTn>
                        </p:par>
                        <p:par>
                          <p:cTn id="66" fill="hold" nodeType="afterGroup">
                            <p:stCondLst>
                              <p:cond delay="0"/>
                            </p:stCondLst>
                            <p:childTnLst>
                              <p:par>
                                <p:cTn id="67" presetID="1" presetClass="entr" presetSubtype="0" fill="hold" nodeType="afterEffect">
                                  <p:stCondLst>
                                    <p:cond delay="0"/>
                                  </p:stCondLst>
                                  <p:childTnLst>
                                    <p:set>
                                      <p:cBhvr>
                                        <p:cTn id="68" dur="1" fill="hold">
                                          <p:stCondLst>
                                            <p:cond delay="0"/>
                                          </p:stCondLst>
                                        </p:cTn>
                                        <p:tgtEl>
                                          <p:spTgt spid="74"/>
                                        </p:tgtEl>
                                        <p:attrNameLst>
                                          <p:attrName>style.visibility</p:attrName>
                                        </p:attrNameLst>
                                      </p:cBhvr>
                                      <p:to>
                                        <p:strVal val="visible"/>
                                      </p:to>
                                    </p:set>
                                  </p:childTnLst>
                                </p:cTn>
                              </p:par>
                            </p:childTnLst>
                          </p:cTn>
                        </p:par>
                        <p:par>
                          <p:cTn id="69" fill="hold" nodeType="afterGroup">
                            <p:stCondLst>
                              <p:cond delay="0"/>
                            </p:stCondLst>
                            <p:childTnLst>
                              <p:par>
                                <p:cTn id="70" presetID="1" presetClass="entr" presetSubtype="0" fill="hold" nodeType="afterEffect">
                                  <p:stCondLst>
                                    <p:cond delay="0"/>
                                  </p:stCondLst>
                                  <p:childTnLst>
                                    <p:set>
                                      <p:cBhvr>
                                        <p:cTn id="71" dur="1" fill="hold">
                                          <p:stCondLst>
                                            <p:cond delay="0"/>
                                          </p:stCondLst>
                                        </p:cTn>
                                        <p:tgtEl>
                                          <p:spTgt spid="20"/>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92"/>
                                        </p:tgtEl>
                                        <p:attrNameLst>
                                          <p:attrName>style.visibility</p:attrName>
                                        </p:attrNameLst>
                                      </p:cBhvr>
                                      <p:to>
                                        <p:strVal val="visible"/>
                                      </p:to>
                                    </p:set>
                                  </p:childTnLst>
                                </p:cTn>
                              </p:par>
                            </p:childTnLst>
                          </p:cTn>
                        </p:par>
                      </p:childTnLst>
                    </p:cTn>
                  </p:par>
                  <p:par>
                    <p:cTn id="76" fill="hold" nodeType="clickPar">
                      <p:stCondLst>
                        <p:cond delay="indefinite"/>
                      </p:stCondLst>
                      <p:childTnLst>
                        <p:par>
                          <p:cTn id="77" fill="hold" nodeType="withGroup">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77"/>
                                        </p:tgtEl>
                                        <p:attrNameLst>
                                          <p:attrName>style.visibility</p:attrName>
                                        </p:attrNameLst>
                                      </p:cBhvr>
                                      <p:to>
                                        <p:strVal val="visible"/>
                                      </p:to>
                                    </p:set>
                                  </p:childTnLst>
                                </p:cTn>
                              </p:par>
                            </p:childTnLst>
                          </p:cTn>
                        </p:par>
                      </p:childTnLst>
                    </p:cTn>
                  </p:par>
                  <p:par>
                    <p:cTn id="80" fill="hold" nodeType="clickPar">
                      <p:stCondLst>
                        <p:cond delay="indefinite"/>
                      </p:stCondLst>
                      <p:childTnLst>
                        <p:par>
                          <p:cTn id="81" fill="hold" nodeType="withGroup">
                            <p:stCondLst>
                              <p:cond delay="0"/>
                            </p:stCondLst>
                            <p:childTnLst>
                              <p:par>
                                <p:cTn id="82" presetID="1" presetClass="entr" presetSubtype="0" fill="hold" nodeType="clickEffect">
                                  <p:stCondLst>
                                    <p:cond delay="0"/>
                                  </p:stCondLst>
                                  <p:childTnLst>
                                    <p:set>
                                      <p:cBhvr>
                                        <p:cTn id="83" dur="1" fill="hold">
                                          <p:stCondLst>
                                            <p:cond delay="0"/>
                                          </p:stCondLst>
                                        </p:cTn>
                                        <p:tgtEl>
                                          <p:spTgt spid="22"/>
                                        </p:tgtEl>
                                        <p:attrNameLst>
                                          <p:attrName>style.visibility</p:attrName>
                                        </p:attrNameLst>
                                      </p:cBhvr>
                                      <p:to>
                                        <p:strVal val="visible"/>
                                      </p:to>
                                    </p:set>
                                  </p:childTnLst>
                                </p:cTn>
                              </p:par>
                            </p:childTnLst>
                          </p:cTn>
                        </p:par>
                      </p:childTnLst>
                    </p:cTn>
                  </p:par>
                  <p:par>
                    <p:cTn id="84" fill="hold" nodeType="clickPar">
                      <p:stCondLst>
                        <p:cond delay="indefinite"/>
                      </p:stCondLst>
                      <p:childTnLst>
                        <p:par>
                          <p:cTn id="85" fill="hold" nodeType="withGroup">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131"/>
                                        </p:tgtEl>
                                        <p:attrNameLst>
                                          <p:attrName>style.visibility</p:attrName>
                                        </p:attrNameLst>
                                      </p:cBhvr>
                                      <p:to>
                                        <p:strVal val="visible"/>
                                      </p:to>
                                    </p:set>
                                  </p:childTnLst>
                                </p:cTn>
                              </p:par>
                            </p:childTnLst>
                          </p:cTn>
                        </p:par>
                      </p:childTnLst>
                    </p:cTn>
                  </p:par>
                  <p:par>
                    <p:cTn id="88" fill="hold" nodeType="clickPar">
                      <p:stCondLst>
                        <p:cond delay="indefinite"/>
                      </p:stCondLst>
                      <p:childTnLst>
                        <p:par>
                          <p:cTn id="89" fill="hold" nodeType="withGroup">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77" grpId="0" animBg="1"/>
      <p:bldP spid="92" grpId="0" animBg="1"/>
      <p:bldP spid="95" grpId="0" animBg="1"/>
      <p:bldP spid="129" grpId="0" animBg="1"/>
      <p:bldP spid="128" grpId="0" animBg="1"/>
      <p:bldP spid="131" grpId="0" animBg="1"/>
      <p:bldP spid="13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6</a:t>
            </a:fld>
            <a:endParaRPr lang="en-ZA"/>
          </a:p>
        </p:txBody>
      </p:sp>
      <p:sp>
        <p:nvSpPr>
          <p:cNvPr id="5" name="TextBox 4"/>
          <p:cNvSpPr txBox="1"/>
          <p:nvPr/>
        </p:nvSpPr>
        <p:spPr>
          <a:xfrm>
            <a:off x="1187624" y="764704"/>
            <a:ext cx="1296144" cy="253916"/>
          </a:xfrm>
          <a:prstGeom prst="rect">
            <a:avLst/>
          </a:prstGeom>
          <a:noFill/>
        </p:spPr>
        <p:txBody>
          <a:bodyPr wrap="square" rtlCol="0">
            <a:spAutoFit/>
          </a:bodyPr>
          <a:lstStyle/>
          <a:p>
            <a:r>
              <a:rPr lang="en-US" sz="1050" b="1" dirty="0" smtClean="0">
                <a:solidFill>
                  <a:schemeClr val="accent6"/>
                </a:solidFill>
              </a:rPr>
              <a:t>Foundation Phase</a:t>
            </a:r>
            <a:endParaRPr lang="en-US" sz="1050" b="1" dirty="0">
              <a:solidFill>
                <a:schemeClr val="accent6"/>
              </a:solidFill>
            </a:endParaRPr>
          </a:p>
        </p:txBody>
      </p:sp>
      <p:sp>
        <p:nvSpPr>
          <p:cNvPr id="6" name="TextBox 5"/>
          <p:cNvSpPr txBox="1"/>
          <p:nvPr/>
        </p:nvSpPr>
        <p:spPr>
          <a:xfrm>
            <a:off x="2843808" y="764704"/>
            <a:ext cx="1296144" cy="253916"/>
          </a:xfrm>
          <a:prstGeom prst="rect">
            <a:avLst/>
          </a:prstGeom>
          <a:noFill/>
        </p:spPr>
        <p:txBody>
          <a:bodyPr wrap="square" rtlCol="0">
            <a:spAutoFit/>
          </a:bodyPr>
          <a:lstStyle/>
          <a:p>
            <a:r>
              <a:rPr lang="en-US" sz="1050" b="1" dirty="0" smtClean="0">
                <a:solidFill>
                  <a:schemeClr val="accent5">
                    <a:lumMod val="75000"/>
                  </a:schemeClr>
                </a:solidFill>
              </a:rPr>
              <a:t>Intermediate Phase</a:t>
            </a:r>
            <a:endParaRPr lang="en-US" sz="1050" b="1" dirty="0">
              <a:solidFill>
                <a:schemeClr val="accent5">
                  <a:lumMod val="75000"/>
                </a:schemeClr>
              </a:solidFill>
            </a:endParaRPr>
          </a:p>
        </p:txBody>
      </p:sp>
      <p:sp>
        <p:nvSpPr>
          <p:cNvPr id="7" name="TextBox 6"/>
          <p:cNvSpPr txBox="1"/>
          <p:nvPr/>
        </p:nvSpPr>
        <p:spPr>
          <a:xfrm>
            <a:off x="4932040" y="764704"/>
            <a:ext cx="1296144" cy="253916"/>
          </a:xfrm>
          <a:prstGeom prst="rect">
            <a:avLst/>
          </a:prstGeom>
          <a:noFill/>
        </p:spPr>
        <p:txBody>
          <a:bodyPr wrap="square" rtlCol="0">
            <a:spAutoFit/>
          </a:bodyPr>
          <a:lstStyle/>
          <a:p>
            <a:r>
              <a:rPr lang="en-US" sz="1050" b="1" dirty="0" smtClean="0">
                <a:solidFill>
                  <a:srgbClr val="18579B"/>
                </a:solidFill>
              </a:rPr>
              <a:t>Senior Phase</a:t>
            </a:r>
            <a:endParaRPr lang="en-US" sz="1050" b="1" dirty="0">
              <a:solidFill>
                <a:srgbClr val="18579B"/>
              </a:solidFill>
            </a:endParaRPr>
          </a:p>
        </p:txBody>
      </p:sp>
      <p:sp>
        <p:nvSpPr>
          <p:cNvPr id="8" name="TextBox 7"/>
          <p:cNvSpPr txBox="1"/>
          <p:nvPr/>
        </p:nvSpPr>
        <p:spPr>
          <a:xfrm>
            <a:off x="6948264" y="764704"/>
            <a:ext cx="1296144" cy="253916"/>
          </a:xfrm>
          <a:prstGeom prst="rect">
            <a:avLst/>
          </a:prstGeom>
          <a:noFill/>
        </p:spPr>
        <p:txBody>
          <a:bodyPr wrap="square" rtlCol="0">
            <a:spAutoFit/>
          </a:bodyPr>
          <a:lstStyle/>
          <a:p>
            <a:r>
              <a:rPr lang="en-US" sz="1050" b="1" dirty="0" smtClean="0"/>
              <a:t>FET Phase</a:t>
            </a:r>
            <a:endParaRPr lang="en-US" sz="1050" b="1" dirty="0"/>
          </a:p>
        </p:txBody>
      </p:sp>
      <p:grpSp>
        <p:nvGrpSpPr>
          <p:cNvPr id="13" name="Group 12"/>
          <p:cNvGrpSpPr/>
          <p:nvPr/>
        </p:nvGrpSpPr>
        <p:grpSpPr>
          <a:xfrm>
            <a:off x="827584" y="1988840"/>
            <a:ext cx="2016224" cy="769441"/>
            <a:chOff x="827584" y="1556792"/>
            <a:chExt cx="2016224" cy="769441"/>
          </a:xfrm>
        </p:grpSpPr>
        <p:cxnSp>
          <p:nvCxnSpPr>
            <p:cNvPr id="10" name="Straight Arrow Connector 9"/>
            <p:cNvCxnSpPr/>
            <p:nvPr/>
          </p:nvCxnSpPr>
          <p:spPr>
            <a:xfrm>
              <a:off x="899592" y="1844824"/>
              <a:ext cx="1584176"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827584" y="1556792"/>
              <a:ext cx="2016224" cy="769441"/>
            </a:xfrm>
            <a:prstGeom prst="rect">
              <a:avLst/>
            </a:prstGeom>
            <a:noFill/>
          </p:spPr>
          <p:txBody>
            <a:bodyPr wrap="square" rtlCol="0">
              <a:spAutoFit/>
            </a:bodyPr>
            <a:lstStyle/>
            <a:p>
              <a:r>
                <a:rPr lang="en-US" sz="1100" b="1" dirty="0" smtClean="0"/>
                <a:t>Mother-tongue instruction</a:t>
              </a:r>
            </a:p>
            <a:p>
              <a:endParaRPr lang="en-US" sz="1100" b="1" dirty="0"/>
            </a:p>
            <a:p>
              <a:r>
                <a:rPr lang="en-US" sz="1100" b="1" dirty="0" smtClean="0"/>
                <a:t>De facto / De jure ?</a:t>
              </a:r>
            </a:p>
            <a:p>
              <a:endParaRPr lang="en-US" sz="1100" b="1" dirty="0"/>
            </a:p>
          </p:txBody>
        </p:sp>
      </p:grpSp>
      <p:grpSp>
        <p:nvGrpSpPr>
          <p:cNvPr id="14" name="Group 13"/>
          <p:cNvGrpSpPr/>
          <p:nvPr/>
        </p:nvGrpSpPr>
        <p:grpSpPr>
          <a:xfrm>
            <a:off x="755576" y="2996952"/>
            <a:ext cx="4176463" cy="288032"/>
            <a:chOff x="827584" y="1556792"/>
            <a:chExt cx="2051596" cy="288032"/>
          </a:xfrm>
        </p:grpSpPr>
        <p:cxnSp>
          <p:nvCxnSpPr>
            <p:cNvPr id="15" name="Straight Arrow Connector 14"/>
            <p:cNvCxnSpPr/>
            <p:nvPr/>
          </p:nvCxnSpPr>
          <p:spPr>
            <a:xfrm>
              <a:off x="899592" y="1844824"/>
              <a:ext cx="1979588"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827584" y="1556792"/>
              <a:ext cx="2016224" cy="276999"/>
            </a:xfrm>
            <a:prstGeom prst="rect">
              <a:avLst/>
            </a:prstGeom>
            <a:noFill/>
          </p:spPr>
          <p:txBody>
            <a:bodyPr wrap="square" rtlCol="0">
              <a:spAutoFit/>
            </a:bodyPr>
            <a:lstStyle/>
            <a:p>
              <a:pPr algn="ctr"/>
              <a:r>
                <a:rPr lang="en-US" sz="1200" b="1" dirty="0" smtClean="0"/>
                <a:t>Primary school</a:t>
              </a:r>
              <a:endParaRPr lang="en-US" sz="1200" b="1" dirty="0"/>
            </a:p>
          </p:txBody>
        </p:sp>
      </p:grpSp>
      <p:grpSp>
        <p:nvGrpSpPr>
          <p:cNvPr id="21" name="Group 20"/>
          <p:cNvGrpSpPr/>
          <p:nvPr/>
        </p:nvGrpSpPr>
        <p:grpSpPr>
          <a:xfrm>
            <a:off x="6516216" y="3933056"/>
            <a:ext cx="1800199" cy="288032"/>
            <a:chOff x="827584" y="1556792"/>
            <a:chExt cx="2051596" cy="288032"/>
          </a:xfrm>
        </p:grpSpPr>
        <p:cxnSp>
          <p:nvCxnSpPr>
            <p:cNvPr id="22" name="Straight Arrow Connector 21"/>
            <p:cNvCxnSpPr/>
            <p:nvPr/>
          </p:nvCxnSpPr>
          <p:spPr>
            <a:xfrm>
              <a:off x="899592" y="1844824"/>
              <a:ext cx="1979588"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827584" y="1556792"/>
              <a:ext cx="2016224" cy="276999"/>
            </a:xfrm>
            <a:prstGeom prst="rect">
              <a:avLst/>
            </a:prstGeom>
            <a:noFill/>
          </p:spPr>
          <p:txBody>
            <a:bodyPr wrap="square" rtlCol="0">
              <a:spAutoFit/>
            </a:bodyPr>
            <a:lstStyle/>
            <a:p>
              <a:pPr algn="ctr"/>
              <a:r>
                <a:rPr lang="en-US" sz="1200" b="1" dirty="0" smtClean="0"/>
                <a:t>Main drop-out zone</a:t>
              </a:r>
              <a:endParaRPr lang="en-US" sz="1200" b="1" dirty="0"/>
            </a:p>
          </p:txBody>
        </p:sp>
      </p:grpSp>
      <p:grpSp>
        <p:nvGrpSpPr>
          <p:cNvPr id="24" name="Group 23"/>
          <p:cNvGrpSpPr/>
          <p:nvPr/>
        </p:nvGrpSpPr>
        <p:grpSpPr>
          <a:xfrm>
            <a:off x="4932040" y="2996952"/>
            <a:ext cx="3384375" cy="288032"/>
            <a:chOff x="827584" y="1556792"/>
            <a:chExt cx="2051596" cy="288032"/>
          </a:xfrm>
        </p:grpSpPr>
        <p:cxnSp>
          <p:nvCxnSpPr>
            <p:cNvPr id="25" name="Straight Arrow Connector 24"/>
            <p:cNvCxnSpPr/>
            <p:nvPr/>
          </p:nvCxnSpPr>
          <p:spPr>
            <a:xfrm>
              <a:off x="899592" y="1844824"/>
              <a:ext cx="1979588"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827584" y="1556792"/>
              <a:ext cx="2016224" cy="276999"/>
            </a:xfrm>
            <a:prstGeom prst="rect">
              <a:avLst/>
            </a:prstGeom>
            <a:noFill/>
          </p:spPr>
          <p:txBody>
            <a:bodyPr wrap="square" rtlCol="0">
              <a:spAutoFit/>
            </a:bodyPr>
            <a:lstStyle/>
            <a:p>
              <a:pPr algn="ctr"/>
              <a:r>
                <a:rPr lang="en-US" sz="1200" b="1" dirty="0" smtClean="0"/>
                <a:t>High school</a:t>
              </a:r>
              <a:endParaRPr lang="en-US" sz="1200" b="1" dirty="0"/>
            </a:p>
          </p:txBody>
        </p:sp>
      </p:grpSp>
      <p:sp>
        <p:nvSpPr>
          <p:cNvPr id="27" name="Title 1"/>
          <p:cNvSpPr txBox="1">
            <a:spLocks/>
          </p:cNvSpPr>
          <p:nvPr/>
        </p:nvSpPr>
        <p:spPr>
          <a:xfrm>
            <a:off x="467544" y="332656"/>
            <a:ext cx="8229600" cy="778098"/>
          </a:xfrm>
          <a:prstGeom prst="rect">
            <a:avLst/>
          </a:prstGeom>
          <a:solidFill>
            <a:schemeClr val="tx2">
              <a:lumMod val="20000"/>
              <a:lumOff val="8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rgbClr val="C00000"/>
                </a:solidFill>
                <a:latin typeface="+mj-lt"/>
                <a:ea typeface="+mj-ea"/>
                <a:cs typeface="+mj-cs"/>
              </a:defRPr>
            </a:lvl1pPr>
          </a:lstStyle>
          <a:p>
            <a:r>
              <a:rPr lang="en-US" sz="1800" smtClean="0">
                <a:solidFill>
                  <a:srgbClr val="FF0000"/>
                </a:solidFill>
              </a:rPr>
              <a:t>Gr 1 </a:t>
            </a:r>
            <a:r>
              <a:rPr lang="en-US" sz="1800" smtClean="0">
                <a:solidFill>
                  <a:srgbClr val="FF0000"/>
                </a:solidFill>
                <a:sym typeface="Wingdings"/>
              </a:rPr>
              <a:t>- Gr 2 - Gr 3 </a:t>
            </a:r>
            <a:r>
              <a:rPr lang="en-US" sz="1800" smtClean="0">
                <a:solidFill>
                  <a:schemeClr val="accent2">
                    <a:lumMod val="75000"/>
                  </a:schemeClr>
                </a:solidFill>
                <a:sym typeface="Wingdings"/>
              </a:rPr>
              <a:t>– </a:t>
            </a:r>
            <a:r>
              <a:rPr lang="en-US" sz="1800" smtClean="0">
                <a:solidFill>
                  <a:srgbClr val="008000"/>
                </a:solidFill>
              </a:rPr>
              <a:t>Gr 4 </a:t>
            </a:r>
            <a:r>
              <a:rPr lang="en-US" sz="1800" smtClean="0">
                <a:solidFill>
                  <a:srgbClr val="008000"/>
                </a:solidFill>
                <a:sym typeface="Wingdings"/>
              </a:rPr>
              <a:t>– Gr 5 – Gr 6 </a:t>
            </a:r>
            <a:r>
              <a:rPr lang="en-US" sz="1800" smtClean="0">
                <a:solidFill>
                  <a:schemeClr val="accent2">
                    <a:lumMod val="75000"/>
                  </a:schemeClr>
                </a:solidFill>
                <a:sym typeface="Wingdings"/>
              </a:rPr>
              <a:t>– </a:t>
            </a:r>
            <a:r>
              <a:rPr lang="en-US" sz="1800" smtClean="0">
                <a:solidFill>
                  <a:schemeClr val="tx2">
                    <a:lumMod val="75000"/>
                    <a:lumOff val="25000"/>
                  </a:schemeClr>
                </a:solidFill>
              </a:rPr>
              <a:t>Gr 7 </a:t>
            </a:r>
            <a:r>
              <a:rPr lang="en-US" sz="1800" smtClean="0">
                <a:solidFill>
                  <a:schemeClr val="tx2">
                    <a:lumMod val="75000"/>
                    <a:lumOff val="25000"/>
                  </a:schemeClr>
                </a:solidFill>
                <a:sym typeface="Wingdings"/>
              </a:rPr>
              <a:t>– Gr 8 – Gr 9 </a:t>
            </a:r>
            <a:r>
              <a:rPr lang="en-US" sz="1800" smtClean="0">
                <a:solidFill>
                  <a:schemeClr val="accent2">
                    <a:lumMod val="75000"/>
                  </a:schemeClr>
                </a:solidFill>
                <a:sym typeface="Wingdings"/>
              </a:rPr>
              <a:t>- </a:t>
            </a:r>
            <a:r>
              <a:rPr lang="en-US" sz="1800" smtClean="0">
                <a:solidFill>
                  <a:schemeClr val="tx1"/>
                </a:solidFill>
              </a:rPr>
              <a:t>Gr 10 </a:t>
            </a:r>
            <a:r>
              <a:rPr lang="en-US" sz="1800" smtClean="0">
                <a:solidFill>
                  <a:schemeClr val="tx1"/>
                </a:solidFill>
                <a:sym typeface="Wingdings"/>
              </a:rPr>
              <a:t>– Gr 11 – Gr 12</a:t>
            </a:r>
            <a:br>
              <a:rPr lang="en-US" sz="1800" smtClean="0">
                <a:solidFill>
                  <a:schemeClr val="tx1"/>
                </a:solidFill>
                <a:sym typeface="Wingdings"/>
              </a:rPr>
            </a:br>
            <a:endParaRPr lang="en-US" sz="1800" dirty="0">
              <a:solidFill>
                <a:schemeClr val="tx1"/>
              </a:solidFill>
            </a:endParaRPr>
          </a:p>
        </p:txBody>
      </p:sp>
      <p:sp>
        <p:nvSpPr>
          <p:cNvPr id="28" name="TextBox 27"/>
          <p:cNvSpPr txBox="1"/>
          <p:nvPr/>
        </p:nvSpPr>
        <p:spPr>
          <a:xfrm>
            <a:off x="1259632" y="836712"/>
            <a:ext cx="1296144" cy="253916"/>
          </a:xfrm>
          <a:prstGeom prst="rect">
            <a:avLst/>
          </a:prstGeom>
          <a:noFill/>
        </p:spPr>
        <p:txBody>
          <a:bodyPr wrap="square" rtlCol="0">
            <a:spAutoFit/>
          </a:bodyPr>
          <a:lstStyle/>
          <a:p>
            <a:r>
              <a:rPr lang="en-US" sz="1050" b="1" dirty="0" smtClean="0">
                <a:solidFill>
                  <a:srgbClr val="FF0000"/>
                </a:solidFill>
              </a:rPr>
              <a:t>Foundation Phase</a:t>
            </a:r>
            <a:endParaRPr lang="en-US" sz="1050" b="1" dirty="0">
              <a:solidFill>
                <a:srgbClr val="FF0000"/>
              </a:solidFill>
            </a:endParaRPr>
          </a:p>
        </p:txBody>
      </p:sp>
      <p:sp>
        <p:nvSpPr>
          <p:cNvPr id="29" name="TextBox 28"/>
          <p:cNvSpPr txBox="1"/>
          <p:nvPr/>
        </p:nvSpPr>
        <p:spPr>
          <a:xfrm>
            <a:off x="2915816" y="836712"/>
            <a:ext cx="1296144" cy="253916"/>
          </a:xfrm>
          <a:prstGeom prst="rect">
            <a:avLst/>
          </a:prstGeom>
          <a:noFill/>
        </p:spPr>
        <p:txBody>
          <a:bodyPr wrap="square" rtlCol="0">
            <a:spAutoFit/>
          </a:bodyPr>
          <a:lstStyle/>
          <a:p>
            <a:r>
              <a:rPr lang="en-US" sz="1050" b="1" dirty="0" smtClean="0">
                <a:solidFill>
                  <a:srgbClr val="008000"/>
                </a:solidFill>
              </a:rPr>
              <a:t>Intermediate Phase</a:t>
            </a:r>
            <a:endParaRPr lang="en-US" sz="1050" b="1" dirty="0">
              <a:solidFill>
                <a:srgbClr val="008000"/>
              </a:solidFill>
            </a:endParaRPr>
          </a:p>
        </p:txBody>
      </p:sp>
      <p:sp>
        <p:nvSpPr>
          <p:cNvPr id="30" name="TextBox 29"/>
          <p:cNvSpPr txBox="1"/>
          <p:nvPr/>
        </p:nvSpPr>
        <p:spPr>
          <a:xfrm>
            <a:off x="5004048" y="836712"/>
            <a:ext cx="1296144" cy="253916"/>
          </a:xfrm>
          <a:prstGeom prst="rect">
            <a:avLst/>
          </a:prstGeom>
          <a:noFill/>
        </p:spPr>
        <p:txBody>
          <a:bodyPr wrap="square" rtlCol="0">
            <a:spAutoFit/>
          </a:bodyPr>
          <a:lstStyle/>
          <a:p>
            <a:r>
              <a:rPr lang="en-US" sz="1050" b="1" dirty="0" smtClean="0">
                <a:solidFill>
                  <a:srgbClr val="18579B"/>
                </a:solidFill>
              </a:rPr>
              <a:t>Senior Phase</a:t>
            </a:r>
            <a:endParaRPr lang="en-US" sz="1050" b="1" dirty="0">
              <a:solidFill>
                <a:srgbClr val="18579B"/>
              </a:solidFill>
            </a:endParaRPr>
          </a:p>
        </p:txBody>
      </p:sp>
      <p:sp>
        <p:nvSpPr>
          <p:cNvPr id="31" name="TextBox 30"/>
          <p:cNvSpPr txBox="1"/>
          <p:nvPr/>
        </p:nvSpPr>
        <p:spPr>
          <a:xfrm>
            <a:off x="7020272" y="836712"/>
            <a:ext cx="1296144" cy="253916"/>
          </a:xfrm>
          <a:prstGeom prst="rect">
            <a:avLst/>
          </a:prstGeom>
          <a:noFill/>
        </p:spPr>
        <p:txBody>
          <a:bodyPr wrap="square" rtlCol="0">
            <a:spAutoFit/>
          </a:bodyPr>
          <a:lstStyle/>
          <a:p>
            <a:r>
              <a:rPr lang="en-US" sz="1050" b="1" dirty="0" smtClean="0"/>
              <a:t>FET Phase</a:t>
            </a:r>
            <a:endParaRPr lang="en-US" sz="1050" b="1" dirty="0"/>
          </a:p>
        </p:txBody>
      </p:sp>
      <p:sp>
        <p:nvSpPr>
          <p:cNvPr id="9" name="TextBox 8"/>
          <p:cNvSpPr txBox="1"/>
          <p:nvPr/>
        </p:nvSpPr>
        <p:spPr>
          <a:xfrm rot="16200000">
            <a:off x="238454" y="417730"/>
            <a:ext cx="652719" cy="338554"/>
          </a:xfrm>
          <a:prstGeom prst="rect">
            <a:avLst/>
          </a:prstGeom>
          <a:noFill/>
        </p:spPr>
        <p:txBody>
          <a:bodyPr wrap="square" rtlCol="0">
            <a:spAutoFit/>
          </a:bodyPr>
          <a:lstStyle/>
          <a:p>
            <a:r>
              <a:rPr lang="en-US" sz="1600" b="1" dirty="0" smtClean="0">
                <a:solidFill>
                  <a:srgbClr val="800000"/>
                </a:solidFill>
              </a:rPr>
              <a:t>ECD</a:t>
            </a:r>
            <a:endParaRPr lang="en-US" sz="1600" b="1" dirty="0">
              <a:solidFill>
                <a:srgbClr val="800000"/>
              </a:solidFill>
            </a:endParaRPr>
          </a:p>
        </p:txBody>
      </p:sp>
    </p:spTree>
    <p:extLst>
      <p:ext uri="{BB962C8B-B14F-4D97-AF65-F5344CB8AC3E}">
        <p14:creationId xmlns:p14="http://schemas.microsoft.com/office/powerpoint/2010/main" val="306876023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778098"/>
          </a:xfrm>
        </p:spPr>
        <p:txBody>
          <a:bodyPr>
            <a:normAutofit/>
          </a:bodyPr>
          <a:lstStyle/>
          <a:p>
            <a:r>
              <a:rPr lang="en-US" sz="1800" dirty="0" smtClean="0">
                <a:solidFill>
                  <a:srgbClr val="FF0000"/>
                </a:solidFill>
              </a:rPr>
              <a:t>Gr 1 </a:t>
            </a:r>
            <a:r>
              <a:rPr lang="en-US" sz="1800" dirty="0">
                <a:solidFill>
                  <a:srgbClr val="FF0000"/>
                </a:solidFill>
                <a:sym typeface="Wingdings"/>
              </a:rPr>
              <a:t>-</a:t>
            </a:r>
            <a:r>
              <a:rPr lang="en-US" sz="1800" dirty="0" smtClean="0">
                <a:solidFill>
                  <a:srgbClr val="FF0000"/>
                </a:solidFill>
                <a:sym typeface="Wingdings"/>
              </a:rPr>
              <a:t> Gr 2 - Gr 3 </a:t>
            </a:r>
            <a:r>
              <a:rPr lang="en-US" sz="1800" dirty="0" smtClean="0">
                <a:solidFill>
                  <a:schemeClr val="accent2">
                    <a:lumMod val="75000"/>
                  </a:schemeClr>
                </a:solidFill>
                <a:sym typeface="Wingdings"/>
              </a:rPr>
              <a:t>– </a:t>
            </a:r>
            <a:r>
              <a:rPr lang="en-US" sz="1800" dirty="0">
                <a:solidFill>
                  <a:srgbClr val="008000"/>
                </a:solidFill>
              </a:rPr>
              <a:t>Gr </a:t>
            </a:r>
            <a:r>
              <a:rPr lang="en-US" sz="1800" dirty="0" smtClean="0">
                <a:solidFill>
                  <a:srgbClr val="008000"/>
                </a:solidFill>
              </a:rPr>
              <a:t>4 </a:t>
            </a:r>
            <a:r>
              <a:rPr lang="en-US" sz="1800" dirty="0" smtClean="0">
                <a:solidFill>
                  <a:srgbClr val="008000"/>
                </a:solidFill>
                <a:sym typeface="Wingdings"/>
              </a:rPr>
              <a:t>– </a:t>
            </a:r>
            <a:r>
              <a:rPr lang="en-US" sz="1800" dirty="0">
                <a:solidFill>
                  <a:srgbClr val="008000"/>
                </a:solidFill>
                <a:sym typeface="Wingdings"/>
              </a:rPr>
              <a:t>Gr </a:t>
            </a:r>
            <a:r>
              <a:rPr lang="en-US" sz="1800" dirty="0" smtClean="0">
                <a:solidFill>
                  <a:srgbClr val="008000"/>
                </a:solidFill>
                <a:sym typeface="Wingdings"/>
              </a:rPr>
              <a:t>5 – </a:t>
            </a:r>
            <a:r>
              <a:rPr lang="en-US" sz="1800" dirty="0">
                <a:solidFill>
                  <a:srgbClr val="008000"/>
                </a:solidFill>
                <a:sym typeface="Wingdings"/>
              </a:rPr>
              <a:t>Gr 6</a:t>
            </a:r>
            <a:r>
              <a:rPr lang="en-US" sz="1800" dirty="0" smtClean="0">
                <a:solidFill>
                  <a:srgbClr val="008000"/>
                </a:solidFill>
                <a:sym typeface="Wingdings"/>
              </a:rPr>
              <a:t> </a:t>
            </a:r>
            <a:r>
              <a:rPr lang="en-US" sz="1800" dirty="0" smtClean="0">
                <a:solidFill>
                  <a:schemeClr val="accent2">
                    <a:lumMod val="75000"/>
                  </a:schemeClr>
                </a:solidFill>
                <a:sym typeface="Wingdings"/>
              </a:rPr>
              <a:t>– </a:t>
            </a:r>
            <a:r>
              <a:rPr lang="en-US" sz="1800" dirty="0">
                <a:solidFill>
                  <a:schemeClr val="tx2">
                    <a:lumMod val="75000"/>
                    <a:lumOff val="25000"/>
                  </a:schemeClr>
                </a:solidFill>
              </a:rPr>
              <a:t>Gr </a:t>
            </a:r>
            <a:r>
              <a:rPr lang="en-US" sz="1800" dirty="0" smtClean="0">
                <a:solidFill>
                  <a:schemeClr val="tx2">
                    <a:lumMod val="75000"/>
                    <a:lumOff val="25000"/>
                  </a:schemeClr>
                </a:solidFill>
              </a:rPr>
              <a:t>7 </a:t>
            </a:r>
            <a:r>
              <a:rPr lang="en-US" sz="1800" dirty="0" smtClean="0">
                <a:solidFill>
                  <a:schemeClr val="tx2">
                    <a:lumMod val="75000"/>
                    <a:lumOff val="25000"/>
                  </a:schemeClr>
                </a:solidFill>
                <a:sym typeface="Wingdings"/>
              </a:rPr>
              <a:t>– </a:t>
            </a:r>
            <a:r>
              <a:rPr lang="en-US" sz="1800" dirty="0">
                <a:solidFill>
                  <a:schemeClr val="tx2">
                    <a:lumMod val="75000"/>
                    <a:lumOff val="25000"/>
                  </a:schemeClr>
                </a:solidFill>
                <a:sym typeface="Wingdings"/>
              </a:rPr>
              <a:t>Gr </a:t>
            </a:r>
            <a:r>
              <a:rPr lang="en-US" sz="1800" dirty="0" smtClean="0">
                <a:solidFill>
                  <a:schemeClr val="tx2">
                    <a:lumMod val="75000"/>
                    <a:lumOff val="25000"/>
                  </a:schemeClr>
                </a:solidFill>
                <a:sym typeface="Wingdings"/>
              </a:rPr>
              <a:t>8 – </a:t>
            </a:r>
            <a:r>
              <a:rPr lang="en-US" sz="1800" dirty="0">
                <a:solidFill>
                  <a:schemeClr val="tx2">
                    <a:lumMod val="75000"/>
                    <a:lumOff val="25000"/>
                  </a:schemeClr>
                </a:solidFill>
                <a:sym typeface="Wingdings"/>
              </a:rPr>
              <a:t>Gr </a:t>
            </a:r>
            <a:r>
              <a:rPr lang="en-US" sz="1800" dirty="0" smtClean="0">
                <a:solidFill>
                  <a:schemeClr val="tx2">
                    <a:lumMod val="75000"/>
                    <a:lumOff val="25000"/>
                  </a:schemeClr>
                </a:solidFill>
                <a:sym typeface="Wingdings"/>
              </a:rPr>
              <a:t>9 </a:t>
            </a:r>
            <a:r>
              <a:rPr lang="en-US" sz="1800" dirty="0" smtClean="0">
                <a:solidFill>
                  <a:schemeClr val="accent2">
                    <a:lumMod val="75000"/>
                  </a:schemeClr>
                </a:solidFill>
                <a:sym typeface="Wingdings"/>
              </a:rPr>
              <a:t>- </a:t>
            </a:r>
            <a:r>
              <a:rPr lang="en-US" sz="1800" dirty="0">
                <a:solidFill>
                  <a:schemeClr val="tx1"/>
                </a:solidFill>
              </a:rPr>
              <a:t>Gr </a:t>
            </a:r>
            <a:r>
              <a:rPr lang="en-US" sz="1800" dirty="0" smtClean="0">
                <a:solidFill>
                  <a:schemeClr val="tx1"/>
                </a:solidFill>
              </a:rPr>
              <a:t>10 </a:t>
            </a:r>
            <a:r>
              <a:rPr lang="en-US" sz="1800" dirty="0" smtClean="0">
                <a:solidFill>
                  <a:schemeClr val="tx1"/>
                </a:solidFill>
                <a:sym typeface="Wingdings"/>
              </a:rPr>
              <a:t>– </a:t>
            </a:r>
            <a:r>
              <a:rPr lang="en-US" sz="1800" dirty="0">
                <a:solidFill>
                  <a:schemeClr val="tx1"/>
                </a:solidFill>
                <a:sym typeface="Wingdings"/>
              </a:rPr>
              <a:t>Gr </a:t>
            </a:r>
            <a:r>
              <a:rPr lang="en-US" sz="1800" dirty="0" smtClean="0">
                <a:solidFill>
                  <a:schemeClr val="tx1"/>
                </a:solidFill>
                <a:sym typeface="Wingdings"/>
              </a:rPr>
              <a:t>11 </a:t>
            </a:r>
            <a:r>
              <a:rPr lang="en-US" sz="1800" dirty="0">
                <a:solidFill>
                  <a:schemeClr val="tx1"/>
                </a:solidFill>
                <a:sym typeface="Wingdings"/>
              </a:rPr>
              <a:t>– Gr </a:t>
            </a:r>
            <a:r>
              <a:rPr lang="en-US" sz="1800" dirty="0" smtClean="0">
                <a:solidFill>
                  <a:schemeClr val="tx1"/>
                </a:solidFill>
                <a:sym typeface="Wingdings"/>
              </a:rPr>
              <a:t>12</a:t>
            </a:r>
            <a:br>
              <a:rPr lang="en-US" sz="1800" dirty="0" smtClean="0">
                <a:solidFill>
                  <a:schemeClr val="tx1"/>
                </a:solidFill>
                <a:sym typeface="Wingdings"/>
              </a:rPr>
            </a:br>
            <a:endParaRPr lang="en-US" sz="1800" dirty="0">
              <a:solidFill>
                <a:schemeClr val="tx1"/>
              </a:solidFill>
            </a:endParaRPr>
          </a:p>
        </p:txBody>
      </p:sp>
      <p:sp>
        <p:nvSpPr>
          <p:cNvPr id="4" name="Slide Number Placeholder 3"/>
          <p:cNvSpPr>
            <a:spLocks noGrp="1"/>
          </p:cNvSpPr>
          <p:nvPr>
            <p:ph type="sldNum" sz="quarter" idx="12"/>
          </p:nvPr>
        </p:nvSpPr>
        <p:spPr/>
        <p:txBody>
          <a:bodyPr/>
          <a:lstStyle/>
          <a:p>
            <a:fld id="{555B2511-D5A3-487A-82FF-4C039FEE504B}" type="slidenum">
              <a:rPr lang="en-ZA" smtClean="0"/>
              <a:pPr/>
              <a:t>7</a:t>
            </a:fld>
            <a:endParaRPr lang="en-ZA"/>
          </a:p>
        </p:txBody>
      </p:sp>
      <p:sp>
        <p:nvSpPr>
          <p:cNvPr id="5" name="TextBox 4"/>
          <p:cNvSpPr txBox="1"/>
          <p:nvPr/>
        </p:nvSpPr>
        <p:spPr>
          <a:xfrm>
            <a:off x="1187624" y="764704"/>
            <a:ext cx="1296144" cy="253916"/>
          </a:xfrm>
          <a:prstGeom prst="rect">
            <a:avLst/>
          </a:prstGeom>
          <a:noFill/>
        </p:spPr>
        <p:txBody>
          <a:bodyPr wrap="square" rtlCol="0">
            <a:spAutoFit/>
          </a:bodyPr>
          <a:lstStyle/>
          <a:p>
            <a:r>
              <a:rPr lang="en-US" sz="1050" b="1" dirty="0" smtClean="0">
                <a:solidFill>
                  <a:srgbClr val="FF0000"/>
                </a:solidFill>
              </a:rPr>
              <a:t>Foundation Phase</a:t>
            </a:r>
            <a:endParaRPr lang="en-US" sz="1050" b="1" dirty="0">
              <a:solidFill>
                <a:srgbClr val="FF0000"/>
              </a:solidFill>
            </a:endParaRPr>
          </a:p>
        </p:txBody>
      </p:sp>
      <p:sp>
        <p:nvSpPr>
          <p:cNvPr id="6" name="TextBox 5"/>
          <p:cNvSpPr txBox="1"/>
          <p:nvPr/>
        </p:nvSpPr>
        <p:spPr>
          <a:xfrm>
            <a:off x="2843808" y="764704"/>
            <a:ext cx="1296144" cy="253916"/>
          </a:xfrm>
          <a:prstGeom prst="rect">
            <a:avLst/>
          </a:prstGeom>
          <a:noFill/>
        </p:spPr>
        <p:txBody>
          <a:bodyPr wrap="square" rtlCol="0">
            <a:spAutoFit/>
          </a:bodyPr>
          <a:lstStyle/>
          <a:p>
            <a:r>
              <a:rPr lang="en-US" sz="1050" b="1" dirty="0" smtClean="0">
                <a:solidFill>
                  <a:srgbClr val="008000"/>
                </a:solidFill>
              </a:rPr>
              <a:t>Intermediate Phase</a:t>
            </a:r>
            <a:endParaRPr lang="en-US" sz="1050" b="1" dirty="0">
              <a:solidFill>
                <a:srgbClr val="008000"/>
              </a:solidFill>
            </a:endParaRPr>
          </a:p>
        </p:txBody>
      </p:sp>
      <p:sp>
        <p:nvSpPr>
          <p:cNvPr id="7" name="TextBox 6"/>
          <p:cNvSpPr txBox="1"/>
          <p:nvPr/>
        </p:nvSpPr>
        <p:spPr>
          <a:xfrm>
            <a:off x="4932040" y="764704"/>
            <a:ext cx="1296144" cy="253916"/>
          </a:xfrm>
          <a:prstGeom prst="rect">
            <a:avLst/>
          </a:prstGeom>
          <a:noFill/>
        </p:spPr>
        <p:txBody>
          <a:bodyPr wrap="square" rtlCol="0">
            <a:spAutoFit/>
          </a:bodyPr>
          <a:lstStyle/>
          <a:p>
            <a:r>
              <a:rPr lang="en-US" sz="1050" b="1" dirty="0" smtClean="0">
                <a:solidFill>
                  <a:srgbClr val="18579B"/>
                </a:solidFill>
              </a:rPr>
              <a:t>Senior Phase</a:t>
            </a:r>
            <a:endParaRPr lang="en-US" sz="1050" b="1" dirty="0">
              <a:solidFill>
                <a:srgbClr val="18579B"/>
              </a:solidFill>
            </a:endParaRPr>
          </a:p>
        </p:txBody>
      </p:sp>
      <p:sp>
        <p:nvSpPr>
          <p:cNvPr id="8" name="TextBox 7"/>
          <p:cNvSpPr txBox="1"/>
          <p:nvPr/>
        </p:nvSpPr>
        <p:spPr>
          <a:xfrm>
            <a:off x="6948264" y="764704"/>
            <a:ext cx="1296144" cy="253916"/>
          </a:xfrm>
          <a:prstGeom prst="rect">
            <a:avLst/>
          </a:prstGeom>
          <a:noFill/>
        </p:spPr>
        <p:txBody>
          <a:bodyPr wrap="square" rtlCol="0">
            <a:spAutoFit/>
          </a:bodyPr>
          <a:lstStyle/>
          <a:p>
            <a:r>
              <a:rPr lang="en-US" sz="1050" b="1" dirty="0" smtClean="0"/>
              <a:t>FET Phase</a:t>
            </a:r>
            <a:endParaRPr lang="en-US" sz="1050" b="1" dirty="0"/>
          </a:p>
        </p:txBody>
      </p:sp>
      <p:sp>
        <p:nvSpPr>
          <p:cNvPr id="3" name="Oval 2"/>
          <p:cNvSpPr/>
          <p:nvPr/>
        </p:nvSpPr>
        <p:spPr>
          <a:xfrm>
            <a:off x="1907704" y="404664"/>
            <a:ext cx="2016224" cy="432048"/>
          </a:xfrm>
          <a:prstGeom prst="ellipse">
            <a:avLst/>
          </a:prstGeom>
          <a:solidFill>
            <a:schemeClr val="accent6">
              <a:lumMod val="20000"/>
              <a:lumOff val="80000"/>
              <a:alpha val="17000"/>
            </a:schemeClr>
          </a:solid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7" name="Group 7"/>
          <p:cNvGrpSpPr>
            <a:grpSpLocks/>
          </p:cNvGrpSpPr>
          <p:nvPr/>
        </p:nvGrpSpPr>
        <p:grpSpPr bwMode="auto">
          <a:xfrm>
            <a:off x="3995936" y="1772816"/>
            <a:ext cx="5256584" cy="4501035"/>
            <a:chOff x="179512" y="3717032"/>
            <a:chExt cx="3704817" cy="3089559"/>
          </a:xfrm>
        </p:grpSpPr>
        <p:pic>
          <p:nvPicPr>
            <p:cNvPr id="2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3717032"/>
              <a:ext cx="3524250" cy="28463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extBox 28"/>
            <p:cNvSpPr txBox="1"/>
            <p:nvPr/>
          </p:nvSpPr>
          <p:spPr>
            <a:xfrm>
              <a:off x="2944544" y="6529397"/>
              <a:ext cx="939785" cy="277194"/>
            </a:xfrm>
            <a:prstGeom prst="rect">
              <a:avLst/>
            </a:prstGeom>
            <a:noFill/>
          </p:spPr>
          <p:txBody>
            <a:bodyPr>
              <a:spAutoFit/>
            </a:bodyPr>
            <a:lstStyle/>
            <a:p>
              <a:pPr>
                <a:defRPr/>
              </a:pPr>
              <a:r>
                <a:rPr lang="en-ZA" sz="1200" dirty="0">
                  <a:solidFill>
                    <a:schemeClr val="accent6">
                      <a:lumMod val="75000"/>
                    </a:schemeClr>
                  </a:solidFill>
                  <a:latin typeface="Calibri" pitchFamily="34" charset="0"/>
                  <a:ea typeface="+mn-ea"/>
                  <a:cs typeface="Arial" charset="0"/>
                </a:rPr>
                <a:t>Taylor, 2011</a:t>
              </a:r>
            </a:p>
          </p:txBody>
        </p:sp>
      </p:grpSp>
      <p:sp>
        <p:nvSpPr>
          <p:cNvPr id="13" name="Content Placeholder 2"/>
          <p:cNvSpPr>
            <a:spLocks noGrp="1"/>
          </p:cNvSpPr>
          <p:nvPr>
            <p:ph idx="1"/>
          </p:nvPr>
        </p:nvSpPr>
        <p:spPr>
          <a:xfrm>
            <a:off x="468313" y="1700809"/>
            <a:ext cx="3383607" cy="4607916"/>
          </a:xfrm>
          <a:solidFill>
            <a:schemeClr val="bg1">
              <a:lumMod val="85000"/>
            </a:schemeClr>
          </a:solidFill>
        </p:spPr>
        <p:txBody>
          <a:bodyPr>
            <a:normAutofit lnSpcReduction="10000"/>
          </a:bodyPr>
          <a:lstStyle/>
          <a:p>
            <a:pPr marL="0" indent="0" algn="ctr">
              <a:buNone/>
            </a:pPr>
            <a:r>
              <a:rPr lang="en-US" sz="1800" b="1" dirty="0"/>
              <a:t>National School Effectiveness Study (NSES)</a:t>
            </a:r>
          </a:p>
          <a:p>
            <a:pPr marL="171450" indent="-171450">
              <a:buFont typeface="Arial"/>
              <a:buChar char="•"/>
            </a:pPr>
            <a:endParaRPr lang="en-US" sz="1400" i="1" dirty="0" smtClean="0"/>
          </a:p>
          <a:p>
            <a:pPr marL="171450" indent="-171450">
              <a:buFont typeface="Arial"/>
              <a:buChar char="•"/>
            </a:pPr>
            <a:r>
              <a:rPr lang="en-US" sz="1400" i="1" dirty="0" smtClean="0"/>
              <a:t>Grade </a:t>
            </a:r>
            <a:r>
              <a:rPr lang="en-US" sz="1400" i="1" dirty="0"/>
              <a:t>3 (2007); Grade 4 (2008); Grade 5 (2009</a:t>
            </a:r>
            <a:r>
              <a:rPr lang="en-US" sz="1400" i="1" dirty="0" smtClean="0"/>
              <a:t>) </a:t>
            </a:r>
            <a:r>
              <a:rPr lang="en-US" sz="1400" i="1" dirty="0" smtClean="0"/>
              <a:t>– Panel 268 schools</a:t>
            </a:r>
            <a:endParaRPr lang="en-US" sz="1400" i="1" dirty="0"/>
          </a:p>
          <a:p>
            <a:pPr marL="171450" indent="-171450">
              <a:buFont typeface="Arial"/>
              <a:buChar char="•"/>
            </a:pPr>
            <a:r>
              <a:rPr lang="en-US" sz="1400" i="1" dirty="0"/>
              <a:t> [All provinces except Gauteng</a:t>
            </a:r>
            <a:r>
              <a:rPr lang="en-US" sz="1400" i="1" dirty="0" smtClean="0"/>
              <a:t>]</a:t>
            </a:r>
            <a:endParaRPr lang="en-US" sz="1400" i="1" dirty="0"/>
          </a:p>
          <a:p>
            <a:pPr marL="0" indent="0">
              <a:buNone/>
            </a:pPr>
            <a:r>
              <a:rPr lang="en-US" sz="1400" i="1" dirty="0" smtClean="0"/>
              <a:t>____________________________________</a:t>
            </a:r>
          </a:p>
          <a:p>
            <a:pPr>
              <a:spcBef>
                <a:spcPct val="0"/>
              </a:spcBef>
              <a:defRPr/>
            </a:pPr>
            <a:endParaRPr lang="en-US" sz="1400" i="1" dirty="0" smtClean="0"/>
          </a:p>
          <a:p>
            <a:pPr marL="0" indent="0">
              <a:spcBef>
                <a:spcPct val="0"/>
              </a:spcBef>
              <a:buNone/>
              <a:defRPr/>
            </a:pPr>
            <a:r>
              <a:rPr lang="en-US" sz="1400" b="1" i="1" dirty="0" smtClean="0"/>
              <a:t>Underperformance</a:t>
            </a:r>
          </a:p>
          <a:p>
            <a:pPr>
              <a:spcBef>
                <a:spcPct val="0"/>
              </a:spcBef>
              <a:defRPr/>
            </a:pPr>
            <a:r>
              <a:rPr lang="en-US" sz="1200" i="1" u="sng" dirty="0" smtClean="0"/>
              <a:t>Language</a:t>
            </a:r>
            <a:r>
              <a:rPr lang="en-US" sz="1200" i="1" dirty="0" smtClean="0"/>
              <a:t>: In 44% of Gr4 and 32% of Gr5 classes there was no paragraph writing done over the year (from best learner).</a:t>
            </a:r>
          </a:p>
          <a:p>
            <a:pPr>
              <a:spcBef>
                <a:spcPct val="0"/>
              </a:spcBef>
              <a:defRPr/>
            </a:pPr>
            <a:r>
              <a:rPr lang="en-US" sz="1200" i="1" u="sng" dirty="0" smtClean="0"/>
              <a:t>Mathematics</a:t>
            </a:r>
            <a:r>
              <a:rPr lang="en-US" sz="1200" i="1" dirty="0" smtClean="0"/>
              <a:t>: 88% of Gr5 </a:t>
            </a:r>
            <a:r>
              <a:rPr lang="en-US" sz="1200" i="1" dirty="0" err="1" smtClean="0"/>
              <a:t>maths</a:t>
            </a:r>
            <a:r>
              <a:rPr lang="en-US" sz="1200" i="1" dirty="0" smtClean="0"/>
              <a:t> teachers covered no more than 35 of the 89 topics (40%) in the gr5 </a:t>
            </a:r>
            <a:r>
              <a:rPr lang="en-US" sz="1200" i="1" dirty="0" err="1" smtClean="0"/>
              <a:t>maths</a:t>
            </a:r>
            <a:r>
              <a:rPr lang="en-US" sz="1200" i="1" dirty="0" smtClean="0"/>
              <a:t> curriculum</a:t>
            </a:r>
            <a:endParaRPr lang="en-US" sz="1400" i="1" dirty="0" smtClean="0"/>
          </a:p>
          <a:p>
            <a:pPr>
              <a:spcBef>
                <a:spcPct val="0"/>
              </a:spcBef>
              <a:defRPr/>
            </a:pPr>
            <a:endParaRPr lang="en-US" sz="1400" i="1" dirty="0"/>
          </a:p>
          <a:p>
            <a:pPr marL="0" indent="0">
              <a:spcBef>
                <a:spcPct val="0"/>
              </a:spcBef>
              <a:buNone/>
              <a:defRPr/>
            </a:pPr>
            <a:r>
              <a:rPr lang="en-US" sz="1400" b="1" i="1" dirty="0" smtClean="0"/>
              <a:t>Inequality</a:t>
            </a:r>
            <a:endParaRPr lang="en-US" sz="1400" b="1" i="1" dirty="0"/>
          </a:p>
          <a:p>
            <a:pPr>
              <a:spcBef>
                <a:spcPct val="0"/>
              </a:spcBef>
              <a:defRPr/>
            </a:pPr>
            <a:r>
              <a:rPr lang="en-US" sz="1200" i="1" dirty="0" smtClean="0"/>
              <a:t>Frequency of paragraph writing (half a page or less) EC/KZN=1.7; WC=5.8 /year</a:t>
            </a:r>
          </a:p>
          <a:p>
            <a:pPr>
              <a:spcBef>
                <a:spcPct val="0"/>
              </a:spcBef>
              <a:defRPr/>
            </a:pPr>
            <a:r>
              <a:rPr lang="en-US" sz="1200" i="1" dirty="0" smtClean="0">
                <a:solidFill>
                  <a:srgbClr val="000000"/>
                </a:solidFill>
                <a:latin typeface="+mj-lt"/>
                <a:ea typeface="+mj-ea"/>
                <a:cs typeface="+mj-cs"/>
              </a:rPr>
              <a:t>Grade 3 students in historically white schools perform much better on the same test than grade 5 students from historically black schools</a:t>
            </a:r>
            <a:endParaRPr lang="en-ZA" sz="2000" dirty="0" smtClean="0">
              <a:solidFill>
                <a:srgbClr val="000000"/>
              </a:solidFill>
              <a:latin typeface="+mj-lt"/>
              <a:ea typeface="+mj-ea"/>
              <a:cs typeface="+mj-cs"/>
            </a:endParaRPr>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p:txBody>
      </p:sp>
    </p:spTree>
    <p:extLst>
      <p:ext uri="{BB962C8B-B14F-4D97-AF65-F5344CB8AC3E}">
        <p14:creationId xmlns:p14="http://schemas.microsoft.com/office/powerpoint/2010/main" val="221091429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dissolve">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778098"/>
          </a:xfrm>
        </p:spPr>
        <p:txBody>
          <a:bodyPr>
            <a:normAutofit/>
          </a:bodyPr>
          <a:lstStyle/>
          <a:p>
            <a:r>
              <a:rPr lang="en-US" sz="1800" dirty="0" smtClean="0">
                <a:solidFill>
                  <a:srgbClr val="FF0000"/>
                </a:solidFill>
              </a:rPr>
              <a:t>Gr 1 </a:t>
            </a:r>
            <a:r>
              <a:rPr lang="en-US" sz="1800" dirty="0">
                <a:solidFill>
                  <a:srgbClr val="FF0000"/>
                </a:solidFill>
                <a:sym typeface="Wingdings"/>
              </a:rPr>
              <a:t>-</a:t>
            </a:r>
            <a:r>
              <a:rPr lang="en-US" sz="1800" dirty="0" smtClean="0">
                <a:solidFill>
                  <a:srgbClr val="FF0000"/>
                </a:solidFill>
                <a:sym typeface="Wingdings"/>
              </a:rPr>
              <a:t> Gr 2 - Gr 3 </a:t>
            </a:r>
            <a:r>
              <a:rPr lang="en-US" sz="1800" dirty="0" smtClean="0">
                <a:solidFill>
                  <a:schemeClr val="accent2">
                    <a:lumMod val="75000"/>
                  </a:schemeClr>
                </a:solidFill>
                <a:sym typeface="Wingdings"/>
              </a:rPr>
              <a:t>– </a:t>
            </a:r>
            <a:r>
              <a:rPr lang="en-US" sz="1800" dirty="0">
                <a:solidFill>
                  <a:srgbClr val="008000"/>
                </a:solidFill>
              </a:rPr>
              <a:t>Gr </a:t>
            </a:r>
            <a:r>
              <a:rPr lang="en-US" sz="1800" dirty="0" smtClean="0">
                <a:solidFill>
                  <a:srgbClr val="008000"/>
                </a:solidFill>
              </a:rPr>
              <a:t>4 </a:t>
            </a:r>
            <a:r>
              <a:rPr lang="en-US" sz="1800" dirty="0" smtClean="0">
                <a:solidFill>
                  <a:srgbClr val="008000"/>
                </a:solidFill>
                <a:sym typeface="Wingdings"/>
              </a:rPr>
              <a:t>– </a:t>
            </a:r>
            <a:r>
              <a:rPr lang="en-US" sz="1800" dirty="0">
                <a:solidFill>
                  <a:srgbClr val="008000"/>
                </a:solidFill>
                <a:sym typeface="Wingdings"/>
              </a:rPr>
              <a:t>Gr </a:t>
            </a:r>
            <a:r>
              <a:rPr lang="en-US" sz="1800" dirty="0" smtClean="0">
                <a:solidFill>
                  <a:srgbClr val="008000"/>
                </a:solidFill>
                <a:sym typeface="Wingdings"/>
              </a:rPr>
              <a:t>5 – </a:t>
            </a:r>
            <a:r>
              <a:rPr lang="en-US" sz="1800" dirty="0">
                <a:solidFill>
                  <a:srgbClr val="008000"/>
                </a:solidFill>
                <a:sym typeface="Wingdings"/>
              </a:rPr>
              <a:t>Gr 6</a:t>
            </a:r>
            <a:r>
              <a:rPr lang="en-US" sz="1800" dirty="0" smtClean="0">
                <a:solidFill>
                  <a:srgbClr val="008000"/>
                </a:solidFill>
                <a:sym typeface="Wingdings"/>
              </a:rPr>
              <a:t> </a:t>
            </a:r>
            <a:r>
              <a:rPr lang="en-US" sz="1800" dirty="0" smtClean="0">
                <a:solidFill>
                  <a:schemeClr val="accent2">
                    <a:lumMod val="75000"/>
                  </a:schemeClr>
                </a:solidFill>
                <a:sym typeface="Wingdings"/>
              </a:rPr>
              <a:t>– </a:t>
            </a:r>
            <a:r>
              <a:rPr lang="en-US" sz="1800" dirty="0">
                <a:solidFill>
                  <a:schemeClr val="tx2">
                    <a:lumMod val="75000"/>
                    <a:lumOff val="25000"/>
                  </a:schemeClr>
                </a:solidFill>
              </a:rPr>
              <a:t>Gr </a:t>
            </a:r>
            <a:r>
              <a:rPr lang="en-US" sz="1800" dirty="0" smtClean="0">
                <a:solidFill>
                  <a:schemeClr val="tx2">
                    <a:lumMod val="75000"/>
                    <a:lumOff val="25000"/>
                  </a:schemeClr>
                </a:solidFill>
              </a:rPr>
              <a:t>7 </a:t>
            </a:r>
            <a:r>
              <a:rPr lang="en-US" sz="1800" dirty="0" smtClean="0">
                <a:solidFill>
                  <a:schemeClr val="tx2">
                    <a:lumMod val="75000"/>
                    <a:lumOff val="25000"/>
                  </a:schemeClr>
                </a:solidFill>
                <a:sym typeface="Wingdings"/>
              </a:rPr>
              <a:t>– </a:t>
            </a:r>
            <a:r>
              <a:rPr lang="en-US" sz="1800" dirty="0">
                <a:solidFill>
                  <a:schemeClr val="tx2">
                    <a:lumMod val="75000"/>
                    <a:lumOff val="25000"/>
                  </a:schemeClr>
                </a:solidFill>
                <a:sym typeface="Wingdings"/>
              </a:rPr>
              <a:t>Gr </a:t>
            </a:r>
            <a:r>
              <a:rPr lang="en-US" sz="1800" dirty="0" smtClean="0">
                <a:solidFill>
                  <a:schemeClr val="tx2">
                    <a:lumMod val="75000"/>
                    <a:lumOff val="25000"/>
                  </a:schemeClr>
                </a:solidFill>
                <a:sym typeface="Wingdings"/>
              </a:rPr>
              <a:t>8 – </a:t>
            </a:r>
            <a:r>
              <a:rPr lang="en-US" sz="1800" dirty="0">
                <a:solidFill>
                  <a:schemeClr val="tx2">
                    <a:lumMod val="75000"/>
                    <a:lumOff val="25000"/>
                  </a:schemeClr>
                </a:solidFill>
                <a:sym typeface="Wingdings"/>
              </a:rPr>
              <a:t>Gr </a:t>
            </a:r>
            <a:r>
              <a:rPr lang="en-US" sz="1800" dirty="0" smtClean="0">
                <a:solidFill>
                  <a:schemeClr val="tx2">
                    <a:lumMod val="75000"/>
                    <a:lumOff val="25000"/>
                  </a:schemeClr>
                </a:solidFill>
                <a:sym typeface="Wingdings"/>
              </a:rPr>
              <a:t>9 </a:t>
            </a:r>
            <a:r>
              <a:rPr lang="en-US" sz="1800" dirty="0" smtClean="0">
                <a:solidFill>
                  <a:schemeClr val="accent2">
                    <a:lumMod val="75000"/>
                  </a:schemeClr>
                </a:solidFill>
                <a:sym typeface="Wingdings"/>
              </a:rPr>
              <a:t>- </a:t>
            </a:r>
            <a:r>
              <a:rPr lang="en-US" sz="1800" dirty="0">
                <a:solidFill>
                  <a:schemeClr val="tx1"/>
                </a:solidFill>
              </a:rPr>
              <a:t>Gr </a:t>
            </a:r>
            <a:r>
              <a:rPr lang="en-US" sz="1800" dirty="0" smtClean="0">
                <a:solidFill>
                  <a:schemeClr val="tx1"/>
                </a:solidFill>
              </a:rPr>
              <a:t>10 </a:t>
            </a:r>
            <a:r>
              <a:rPr lang="en-US" sz="1800" dirty="0" smtClean="0">
                <a:solidFill>
                  <a:schemeClr val="tx1"/>
                </a:solidFill>
                <a:sym typeface="Wingdings"/>
              </a:rPr>
              <a:t>– </a:t>
            </a:r>
            <a:r>
              <a:rPr lang="en-US" sz="1800" dirty="0">
                <a:solidFill>
                  <a:schemeClr val="tx1"/>
                </a:solidFill>
                <a:sym typeface="Wingdings"/>
              </a:rPr>
              <a:t>Gr </a:t>
            </a:r>
            <a:r>
              <a:rPr lang="en-US" sz="1800" dirty="0" smtClean="0">
                <a:solidFill>
                  <a:schemeClr val="tx1"/>
                </a:solidFill>
                <a:sym typeface="Wingdings"/>
              </a:rPr>
              <a:t>11 </a:t>
            </a:r>
            <a:r>
              <a:rPr lang="en-US" sz="1800" dirty="0">
                <a:solidFill>
                  <a:schemeClr val="tx1"/>
                </a:solidFill>
                <a:sym typeface="Wingdings"/>
              </a:rPr>
              <a:t>– Gr </a:t>
            </a:r>
            <a:r>
              <a:rPr lang="en-US" sz="1800" dirty="0" smtClean="0">
                <a:solidFill>
                  <a:schemeClr val="tx1"/>
                </a:solidFill>
                <a:sym typeface="Wingdings"/>
              </a:rPr>
              <a:t>12</a:t>
            </a:r>
            <a:br>
              <a:rPr lang="en-US" sz="1800" dirty="0" smtClean="0">
                <a:solidFill>
                  <a:schemeClr val="tx1"/>
                </a:solidFill>
                <a:sym typeface="Wingdings"/>
              </a:rPr>
            </a:br>
            <a:endParaRPr lang="en-US" sz="1800" dirty="0">
              <a:solidFill>
                <a:schemeClr val="tx1"/>
              </a:solidFill>
            </a:endParaRPr>
          </a:p>
        </p:txBody>
      </p:sp>
      <p:sp>
        <p:nvSpPr>
          <p:cNvPr id="4" name="Slide Number Placeholder 3"/>
          <p:cNvSpPr>
            <a:spLocks noGrp="1"/>
          </p:cNvSpPr>
          <p:nvPr>
            <p:ph type="sldNum" sz="quarter" idx="12"/>
          </p:nvPr>
        </p:nvSpPr>
        <p:spPr/>
        <p:txBody>
          <a:bodyPr/>
          <a:lstStyle/>
          <a:p>
            <a:fld id="{555B2511-D5A3-487A-82FF-4C039FEE504B}" type="slidenum">
              <a:rPr lang="en-ZA" smtClean="0"/>
              <a:pPr/>
              <a:t>8</a:t>
            </a:fld>
            <a:endParaRPr lang="en-ZA"/>
          </a:p>
        </p:txBody>
      </p:sp>
      <p:sp>
        <p:nvSpPr>
          <p:cNvPr id="5" name="TextBox 4"/>
          <p:cNvSpPr txBox="1"/>
          <p:nvPr/>
        </p:nvSpPr>
        <p:spPr>
          <a:xfrm>
            <a:off x="1187624" y="764704"/>
            <a:ext cx="1296144" cy="253916"/>
          </a:xfrm>
          <a:prstGeom prst="rect">
            <a:avLst/>
          </a:prstGeom>
          <a:noFill/>
        </p:spPr>
        <p:txBody>
          <a:bodyPr wrap="square" rtlCol="0">
            <a:spAutoFit/>
          </a:bodyPr>
          <a:lstStyle/>
          <a:p>
            <a:r>
              <a:rPr lang="en-US" sz="1050" b="1" dirty="0" smtClean="0">
                <a:solidFill>
                  <a:srgbClr val="FF0000"/>
                </a:solidFill>
              </a:rPr>
              <a:t>Foundation Phase</a:t>
            </a:r>
            <a:endParaRPr lang="en-US" sz="1050" b="1" dirty="0">
              <a:solidFill>
                <a:srgbClr val="FF0000"/>
              </a:solidFill>
            </a:endParaRPr>
          </a:p>
        </p:txBody>
      </p:sp>
      <p:sp>
        <p:nvSpPr>
          <p:cNvPr id="6" name="TextBox 5"/>
          <p:cNvSpPr txBox="1"/>
          <p:nvPr/>
        </p:nvSpPr>
        <p:spPr>
          <a:xfrm>
            <a:off x="2843808" y="764704"/>
            <a:ext cx="1296144" cy="253916"/>
          </a:xfrm>
          <a:prstGeom prst="rect">
            <a:avLst/>
          </a:prstGeom>
          <a:noFill/>
        </p:spPr>
        <p:txBody>
          <a:bodyPr wrap="square" rtlCol="0">
            <a:spAutoFit/>
          </a:bodyPr>
          <a:lstStyle/>
          <a:p>
            <a:r>
              <a:rPr lang="en-US" sz="1050" b="1" dirty="0" smtClean="0">
                <a:solidFill>
                  <a:srgbClr val="008000"/>
                </a:solidFill>
              </a:rPr>
              <a:t>Intermediate Phase</a:t>
            </a:r>
            <a:endParaRPr lang="en-US" sz="1050" b="1" dirty="0">
              <a:solidFill>
                <a:srgbClr val="008000"/>
              </a:solidFill>
            </a:endParaRPr>
          </a:p>
        </p:txBody>
      </p:sp>
      <p:sp>
        <p:nvSpPr>
          <p:cNvPr id="7" name="TextBox 6"/>
          <p:cNvSpPr txBox="1"/>
          <p:nvPr/>
        </p:nvSpPr>
        <p:spPr>
          <a:xfrm>
            <a:off x="4932040" y="764704"/>
            <a:ext cx="1296144" cy="253916"/>
          </a:xfrm>
          <a:prstGeom prst="rect">
            <a:avLst/>
          </a:prstGeom>
          <a:noFill/>
        </p:spPr>
        <p:txBody>
          <a:bodyPr wrap="square" rtlCol="0">
            <a:spAutoFit/>
          </a:bodyPr>
          <a:lstStyle/>
          <a:p>
            <a:r>
              <a:rPr lang="en-US" sz="1050" b="1" dirty="0" smtClean="0">
                <a:solidFill>
                  <a:srgbClr val="18579B"/>
                </a:solidFill>
              </a:rPr>
              <a:t>Senior Phase</a:t>
            </a:r>
            <a:endParaRPr lang="en-US" sz="1050" b="1" dirty="0">
              <a:solidFill>
                <a:srgbClr val="18579B"/>
              </a:solidFill>
            </a:endParaRPr>
          </a:p>
        </p:txBody>
      </p:sp>
      <p:sp>
        <p:nvSpPr>
          <p:cNvPr id="8" name="TextBox 7"/>
          <p:cNvSpPr txBox="1"/>
          <p:nvPr/>
        </p:nvSpPr>
        <p:spPr>
          <a:xfrm>
            <a:off x="6948264" y="764704"/>
            <a:ext cx="1296144" cy="253916"/>
          </a:xfrm>
          <a:prstGeom prst="rect">
            <a:avLst/>
          </a:prstGeom>
          <a:noFill/>
        </p:spPr>
        <p:txBody>
          <a:bodyPr wrap="square" rtlCol="0">
            <a:spAutoFit/>
          </a:bodyPr>
          <a:lstStyle/>
          <a:p>
            <a:r>
              <a:rPr lang="en-US" sz="1050" b="1" dirty="0" smtClean="0"/>
              <a:t>FET Phase</a:t>
            </a:r>
            <a:endParaRPr lang="en-US" sz="1050" b="1" dirty="0"/>
          </a:p>
        </p:txBody>
      </p:sp>
      <p:sp>
        <p:nvSpPr>
          <p:cNvPr id="3" name="Oval 2"/>
          <p:cNvSpPr/>
          <p:nvPr/>
        </p:nvSpPr>
        <p:spPr>
          <a:xfrm>
            <a:off x="2411760" y="404664"/>
            <a:ext cx="864096" cy="432048"/>
          </a:xfrm>
          <a:prstGeom prst="ellipse">
            <a:avLst/>
          </a:prstGeom>
          <a:solidFill>
            <a:schemeClr val="accent6">
              <a:lumMod val="20000"/>
              <a:lumOff val="80000"/>
              <a:alpha val="17000"/>
            </a:schemeClr>
          </a:solid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Content Placeholder 2"/>
          <p:cNvSpPr>
            <a:spLocks noGrp="1"/>
          </p:cNvSpPr>
          <p:nvPr>
            <p:ph idx="1"/>
          </p:nvPr>
        </p:nvSpPr>
        <p:spPr>
          <a:xfrm>
            <a:off x="468313" y="1700808"/>
            <a:ext cx="3383607" cy="4752527"/>
          </a:xfrm>
          <a:solidFill>
            <a:schemeClr val="bg1">
              <a:lumMod val="85000"/>
            </a:schemeClr>
          </a:solidFill>
        </p:spPr>
        <p:txBody>
          <a:bodyPr>
            <a:normAutofit lnSpcReduction="10000"/>
          </a:bodyPr>
          <a:lstStyle/>
          <a:p>
            <a:pPr marL="0" indent="0" algn="ctr">
              <a:buNone/>
            </a:pPr>
            <a:r>
              <a:rPr lang="en-US" sz="1800" b="1" dirty="0" err="1" smtClean="0"/>
              <a:t>prePIRLS</a:t>
            </a:r>
            <a:r>
              <a:rPr lang="en-US" sz="1800" b="1" dirty="0" smtClean="0"/>
              <a:t> 2011</a:t>
            </a:r>
            <a:endParaRPr lang="en-US" sz="1800" b="1" dirty="0"/>
          </a:p>
          <a:p>
            <a:pPr marL="171450" indent="-171450">
              <a:buFont typeface="Arial"/>
              <a:buChar char="•"/>
            </a:pPr>
            <a:endParaRPr lang="en-US" sz="1400" i="1" dirty="0" smtClean="0"/>
          </a:p>
          <a:p>
            <a:pPr marL="171450" indent="-171450">
              <a:buFont typeface="Arial"/>
              <a:buChar char="•"/>
            </a:pPr>
            <a:r>
              <a:rPr lang="en-US" sz="1400" i="1" dirty="0" smtClean="0"/>
              <a:t>Grade 4 – all 11 languages</a:t>
            </a:r>
            <a:endParaRPr lang="en-US" sz="1400" i="1" dirty="0"/>
          </a:p>
          <a:p>
            <a:pPr marL="171450" indent="-171450">
              <a:buFont typeface="Arial"/>
              <a:buChar char="•"/>
            </a:pPr>
            <a:r>
              <a:rPr lang="en-US" sz="1400" i="1" dirty="0"/>
              <a:t> </a:t>
            </a:r>
            <a:r>
              <a:rPr lang="en-US" sz="1400" i="1" dirty="0" smtClean="0"/>
              <a:t>433 schools, 19259 students</a:t>
            </a:r>
            <a:endParaRPr lang="en-US" sz="1400" i="1" dirty="0"/>
          </a:p>
          <a:p>
            <a:pPr marL="0" indent="0">
              <a:buNone/>
            </a:pPr>
            <a:r>
              <a:rPr lang="en-US" sz="1400" i="1" dirty="0" smtClean="0"/>
              <a:t>____________________________________</a:t>
            </a:r>
          </a:p>
          <a:p>
            <a:pPr>
              <a:spcBef>
                <a:spcPct val="0"/>
              </a:spcBef>
              <a:defRPr/>
            </a:pPr>
            <a:endParaRPr lang="en-US" sz="1400" i="1" dirty="0" smtClean="0"/>
          </a:p>
          <a:p>
            <a:pPr marL="0" indent="0">
              <a:spcBef>
                <a:spcPct val="0"/>
              </a:spcBef>
              <a:buNone/>
              <a:defRPr/>
            </a:pPr>
            <a:r>
              <a:rPr lang="en-US" sz="1400" b="1" i="1" dirty="0" smtClean="0"/>
              <a:t>Underperformance</a:t>
            </a:r>
          </a:p>
          <a:p>
            <a:pPr>
              <a:spcBef>
                <a:spcPct val="0"/>
              </a:spcBef>
              <a:defRPr/>
            </a:pPr>
            <a:r>
              <a:rPr lang="en-US" sz="1200" i="1" dirty="0" smtClean="0"/>
              <a:t>29% of gr4 students did not reach the low international benchmark – they could not read </a:t>
            </a:r>
          </a:p>
          <a:p>
            <a:pPr>
              <a:spcBef>
                <a:spcPct val="0"/>
              </a:spcBef>
              <a:defRPr/>
            </a:pPr>
            <a:r>
              <a:rPr lang="en-US" sz="1200" i="1" dirty="0" smtClean="0"/>
              <a:t>SA performs similarly to Botswana, but 3 years learning behind average Columbian Gr4</a:t>
            </a:r>
            <a:endParaRPr lang="en-US" sz="1400" i="1" dirty="0" smtClean="0"/>
          </a:p>
          <a:p>
            <a:pPr>
              <a:spcBef>
                <a:spcPct val="0"/>
              </a:spcBef>
              <a:defRPr/>
            </a:pPr>
            <a:endParaRPr lang="en-US" sz="1400" i="1" dirty="0"/>
          </a:p>
          <a:p>
            <a:pPr marL="0" indent="0">
              <a:spcBef>
                <a:spcPct val="0"/>
              </a:spcBef>
              <a:buNone/>
              <a:defRPr/>
            </a:pPr>
            <a:r>
              <a:rPr lang="en-US" sz="1400" b="1" i="1" dirty="0" smtClean="0"/>
              <a:t>Inequality</a:t>
            </a:r>
            <a:endParaRPr lang="en-US" sz="1400" b="1" i="1" dirty="0"/>
          </a:p>
          <a:p>
            <a:pPr>
              <a:spcBef>
                <a:spcPct val="0"/>
              </a:spcBef>
              <a:defRPr/>
            </a:pPr>
            <a:r>
              <a:rPr lang="en-US" sz="1200" i="1" dirty="0" smtClean="0"/>
              <a:t>Linguistic inequalities: Large differences by home language – Xitsonga, Tshivenda and </a:t>
            </a:r>
            <a:r>
              <a:rPr lang="en-US" sz="1200" i="1" dirty="0" err="1" smtClean="0"/>
              <a:t>Sepedi</a:t>
            </a:r>
            <a:r>
              <a:rPr lang="en-US" sz="1200" i="1" dirty="0" smtClean="0"/>
              <a:t> students particularly disadvantaged</a:t>
            </a:r>
          </a:p>
          <a:p>
            <a:pPr>
              <a:spcBef>
                <a:spcPct val="0"/>
              </a:spcBef>
              <a:defRPr/>
            </a:pPr>
            <a:endParaRPr lang="en-US" sz="1200" i="1" dirty="0" smtClean="0"/>
          </a:p>
          <a:p>
            <a:pPr>
              <a:spcBef>
                <a:spcPct val="0"/>
              </a:spcBef>
              <a:defRPr/>
            </a:pPr>
            <a:r>
              <a:rPr lang="en-US" sz="1200" i="1" dirty="0" smtClean="0">
                <a:solidFill>
                  <a:srgbClr val="000000"/>
                </a:solidFill>
                <a:latin typeface="+mj-lt"/>
                <a:ea typeface="+mj-ea"/>
                <a:cs typeface="+mj-cs"/>
              </a:rPr>
              <a:t>PIRLS (2006) showed LARGE differences between African language schools and </a:t>
            </a:r>
            <a:r>
              <a:rPr lang="en-US" sz="1200" i="1" dirty="0" err="1" smtClean="0">
                <a:solidFill>
                  <a:srgbClr val="000000"/>
                </a:solidFill>
                <a:latin typeface="+mj-lt"/>
                <a:ea typeface="+mj-ea"/>
                <a:cs typeface="+mj-cs"/>
              </a:rPr>
              <a:t>Eng</a:t>
            </a:r>
            <a:r>
              <a:rPr lang="en-US" sz="1200" i="1" dirty="0" smtClean="0">
                <a:solidFill>
                  <a:srgbClr val="000000"/>
                </a:solidFill>
                <a:latin typeface="+mj-lt"/>
                <a:ea typeface="+mj-ea"/>
                <a:cs typeface="+mj-cs"/>
              </a:rPr>
              <a:t>/</a:t>
            </a:r>
            <a:r>
              <a:rPr lang="en-US" sz="1200" i="1" dirty="0" err="1" smtClean="0">
                <a:solidFill>
                  <a:srgbClr val="000000"/>
                </a:solidFill>
                <a:latin typeface="+mj-lt"/>
                <a:ea typeface="+mj-ea"/>
                <a:cs typeface="+mj-cs"/>
              </a:rPr>
              <a:t>Afr</a:t>
            </a:r>
            <a:r>
              <a:rPr lang="en-US" sz="1200" i="1" dirty="0" smtClean="0">
                <a:solidFill>
                  <a:srgbClr val="000000"/>
                </a:solidFill>
                <a:latin typeface="+mj-lt"/>
                <a:ea typeface="+mj-ea"/>
                <a:cs typeface="+mj-cs"/>
              </a:rPr>
              <a:t> schools</a:t>
            </a:r>
          </a:p>
          <a:p>
            <a:pPr>
              <a:spcBef>
                <a:spcPct val="0"/>
              </a:spcBef>
              <a:defRPr/>
            </a:pPr>
            <a:endParaRPr lang="en-ZA" sz="1100" dirty="0" smtClean="0">
              <a:solidFill>
                <a:srgbClr val="000000"/>
              </a:solidFill>
              <a:latin typeface="+mj-lt"/>
              <a:ea typeface="+mj-ea"/>
              <a:cs typeface="+mj-cs"/>
            </a:endParaRPr>
          </a:p>
          <a:p>
            <a:pPr>
              <a:defRPr/>
            </a:pPr>
            <a:r>
              <a:rPr lang="en-ZA" sz="1100" dirty="0" smtClean="0">
                <a:ea typeface="+mn-ea"/>
                <a:cs typeface="+mn-cs"/>
              </a:rPr>
              <a:t>Howie </a:t>
            </a:r>
            <a:r>
              <a:rPr lang="en-ZA" sz="1100" i="1" dirty="0" smtClean="0">
                <a:ea typeface="+mn-ea"/>
                <a:cs typeface="+mn-cs"/>
              </a:rPr>
              <a:t>et al </a:t>
            </a:r>
            <a:r>
              <a:rPr lang="en-ZA" sz="1100" dirty="0" smtClean="0">
                <a:ea typeface="+mn-ea"/>
                <a:cs typeface="+mn-cs"/>
              </a:rPr>
              <a:t>(2011)</a:t>
            </a:r>
          </a:p>
          <a:p>
            <a:pPr>
              <a:defRPr/>
            </a:pPr>
            <a:endParaRPr lang="en-ZA" sz="1100" dirty="0"/>
          </a:p>
          <a:p>
            <a:pPr>
              <a:defRPr/>
            </a:pPr>
            <a:r>
              <a:rPr lang="en-ZA" sz="1100" i="1" dirty="0" smtClean="0">
                <a:ea typeface="+mn-ea"/>
                <a:cs typeface="+mn-cs"/>
              </a:rPr>
              <a:t>*Data now available for download </a:t>
            </a:r>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p:txBody>
      </p:sp>
      <p:pic>
        <p:nvPicPr>
          <p:cNvPr id="1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1556792"/>
            <a:ext cx="3312368" cy="2413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9"/>
          <p:cNvSpPr txBox="1">
            <a:spLocks noChangeArrowheads="1"/>
          </p:cNvSpPr>
          <p:nvPr/>
        </p:nvSpPr>
        <p:spPr bwMode="auto">
          <a:xfrm>
            <a:off x="5220072" y="1268760"/>
            <a:ext cx="3816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b="1" dirty="0"/>
              <a:t>PIRLS 2006 – see Shepherd (2011)</a:t>
            </a:r>
          </a:p>
        </p:txBody>
      </p:sp>
      <p:pic>
        <p:nvPicPr>
          <p:cNvPr id="10" name="Picture 9"/>
          <p:cNvPicPr>
            <a:picLocks noChangeAspect="1"/>
          </p:cNvPicPr>
          <p:nvPr/>
        </p:nvPicPr>
        <p:blipFill>
          <a:blip r:embed="rId3"/>
          <a:stretch>
            <a:fillRect/>
          </a:stretch>
        </p:blipFill>
        <p:spPr>
          <a:xfrm>
            <a:off x="4572000" y="3873350"/>
            <a:ext cx="4355976" cy="2984650"/>
          </a:xfrm>
          <a:prstGeom prst="rect">
            <a:avLst/>
          </a:prstGeom>
        </p:spPr>
      </p:pic>
    </p:spTree>
    <p:extLst>
      <p:ext uri="{BB962C8B-B14F-4D97-AF65-F5344CB8AC3E}">
        <p14:creationId xmlns:p14="http://schemas.microsoft.com/office/powerpoint/2010/main" val="108612669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778098"/>
          </a:xfrm>
        </p:spPr>
        <p:txBody>
          <a:bodyPr>
            <a:normAutofit/>
          </a:bodyPr>
          <a:lstStyle/>
          <a:p>
            <a:r>
              <a:rPr lang="en-US" sz="1800" dirty="0" smtClean="0">
                <a:solidFill>
                  <a:srgbClr val="FF0000"/>
                </a:solidFill>
              </a:rPr>
              <a:t>Gr 1 </a:t>
            </a:r>
            <a:r>
              <a:rPr lang="en-US" sz="1800" dirty="0">
                <a:solidFill>
                  <a:srgbClr val="FF0000"/>
                </a:solidFill>
                <a:sym typeface="Wingdings"/>
              </a:rPr>
              <a:t>-</a:t>
            </a:r>
            <a:r>
              <a:rPr lang="en-US" sz="1800" dirty="0" smtClean="0">
                <a:solidFill>
                  <a:srgbClr val="FF0000"/>
                </a:solidFill>
                <a:sym typeface="Wingdings"/>
              </a:rPr>
              <a:t> Gr 2 - Gr 3 </a:t>
            </a:r>
            <a:r>
              <a:rPr lang="en-US" sz="1800" dirty="0" smtClean="0">
                <a:solidFill>
                  <a:schemeClr val="accent2">
                    <a:lumMod val="75000"/>
                  </a:schemeClr>
                </a:solidFill>
                <a:sym typeface="Wingdings"/>
              </a:rPr>
              <a:t>– </a:t>
            </a:r>
            <a:r>
              <a:rPr lang="en-US" sz="1800" dirty="0">
                <a:solidFill>
                  <a:srgbClr val="008000"/>
                </a:solidFill>
              </a:rPr>
              <a:t>Gr </a:t>
            </a:r>
            <a:r>
              <a:rPr lang="en-US" sz="1800" dirty="0" smtClean="0">
                <a:solidFill>
                  <a:srgbClr val="008000"/>
                </a:solidFill>
              </a:rPr>
              <a:t>4 </a:t>
            </a:r>
            <a:r>
              <a:rPr lang="en-US" sz="1800" dirty="0" smtClean="0">
                <a:solidFill>
                  <a:srgbClr val="008000"/>
                </a:solidFill>
                <a:sym typeface="Wingdings"/>
              </a:rPr>
              <a:t>– </a:t>
            </a:r>
            <a:r>
              <a:rPr lang="en-US" sz="1800" dirty="0">
                <a:solidFill>
                  <a:srgbClr val="008000"/>
                </a:solidFill>
                <a:sym typeface="Wingdings"/>
              </a:rPr>
              <a:t>Gr </a:t>
            </a:r>
            <a:r>
              <a:rPr lang="en-US" sz="1800" dirty="0" smtClean="0">
                <a:solidFill>
                  <a:srgbClr val="008000"/>
                </a:solidFill>
                <a:sym typeface="Wingdings"/>
              </a:rPr>
              <a:t>5 – </a:t>
            </a:r>
            <a:r>
              <a:rPr lang="en-US" sz="1800" dirty="0">
                <a:solidFill>
                  <a:srgbClr val="008000"/>
                </a:solidFill>
                <a:sym typeface="Wingdings"/>
              </a:rPr>
              <a:t>Gr 6</a:t>
            </a:r>
            <a:r>
              <a:rPr lang="en-US" sz="1800" dirty="0" smtClean="0">
                <a:solidFill>
                  <a:srgbClr val="008000"/>
                </a:solidFill>
                <a:sym typeface="Wingdings"/>
              </a:rPr>
              <a:t> </a:t>
            </a:r>
            <a:r>
              <a:rPr lang="en-US" sz="1800" dirty="0" smtClean="0">
                <a:solidFill>
                  <a:schemeClr val="accent2">
                    <a:lumMod val="75000"/>
                  </a:schemeClr>
                </a:solidFill>
                <a:sym typeface="Wingdings"/>
              </a:rPr>
              <a:t>– </a:t>
            </a:r>
            <a:r>
              <a:rPr lang="en-US" sz="1800" dirty="0">
                <a:solidFill>
                  <a:schemeClr val="tx2">
                    <a:lumMod val="75000"/>
                    <a:lumOff val="25000"/>
                  </a:schemeClr>
                </a:solidFill>
              </a:rPr>
              <a:t>Gr </a:t>
            </a:r>
            <a:r>
              <a:rPr lang="en-US" sz="1800" dirty="0" smtClean="0">
                <a:solidFill>
                  <a:schemeClr val="tx2">
                    <a:lumMod val="75000"/>
                    <a:lumOff val="25000"/>
                  </a:schemeClr>
                </a:solidFill>
              </a:rPr>
              <a:t>7 </a:t>
            </a:r>
            <a:r>
              <a:rPr lang="en-US" sz="1800" dirty="0" smtClean="0">
                <a:solidFill>
                  <a:schemeClr val="tx2">
                    <a:lumMod val="75000"/>
                    <a:lumOff val="25000"/>
                  </a:schemeClr>
                </a:solidFill>
                <a:sym typeface="Wingdings"/>
              </a:rPr>
              <a:t>– </a:t>
            </a:r>
            <a:r>
              <a:rPr lang="en-US" sz="1800" dirty="0">
                <a:solidFill>
                  <a:schemeClr val="tx2">
                    <a:lumMod val="75000"/>
                    <a:lumOff val="25000"/>
                  </a:schemeClr>
                </a:solidFill>
                <a:sym typeface="Wingdings"/>
              </a:rPr>
              <a:t>Gr </a:t>
            </a:r>
            <a:r>
              <a:rPr lang="en-US" sz="1800" dirty="0" smtClean="0">
                <a:solidFill>
                  <a:schemeClr val="tx2">
                    <a:lumMod val="75000"/>
                    <a:lumOff val="25000"/>
                  </a:schemeClr>
                </a:solidFill>
                <a:sym typeface="Wingdings"/>
              </a:rPr>
              <a:t>8 – </a:t>
            </a:r>
            <a:r>
              <a:rPr lang="en-US" sz="1800" dirty="0">
                <a:solidFill>
                  <a:schemeClr val="tx2">
                    <a:lumMod val="75000"/>
                    <a:lumOff val="25000"/>
                  </a:schemeClr>
                </a:solidFill>
                <a:sym typeface="Wingdings"/>
              </a:rPr>
              <a:t>Gr </a:t>
            </a:r>
            <a:r>
              <a:rPr lang="en-US" sz="1800" dirty="0" smtClean="0">
                <a:solidFill>
                  <a:schemeClr val="tx2">
                    <a:lumMod val="75000"/>
                    <a:lumOff val="25000"/>
                  </a:schemeClr>
                </a:solidFill>
                <a:sym typeface="Wingdings"/>
              </a:rPr>
              <a:t>9 </a:t>
            </a:r>
            <a:r>
              <a:rPr lang="en-US" sz="1800" dirty="0" smtClean="0">
                <a:solidFill>
                  <a:schemeClr val="accent2">
                    <a:lumMod val="75000"/>
                  </a:schemeClr>
                </a:solidFill>
                <a:sym typeface="Wingdings"/>
              </a:rPr>
              <a:t>- </a:t>
            </a:r>
            <a:r>
              <a:rPr lang="en-US" sz="1800" dirty="0">
                <a:solidFill>
                  <a:schemeClr val="tx1"/>
                </a:solidFill>
              </a:rPr>
              <a:t>Gr </a:t>
            </a:r>
            <a:r>
              <a:rPr lang="en-US" sz="1800" dirty="0" smtClean="0">
                <a:solidFill>
                  <a:schemeClr val="tx1"/>
                </a:solidFill>
              </a:rPr>
              <a:t>10 </a:t>
            </a:r>
            <a:r>
              <a:rPr lang="en-US" sz="1800" dirty="0" smtClean="0">
                <a:solidFill>
                  <a:schemeClr val="tx1"/>
                </a:solidFill>
                <a:sym typeface="Wingdings"/>
              </a:rPr>
              <a:t>– </a:t>
            </a:r>
            <a:r>
              <a:rPr lang="en-US" sz="1800" dirty="0">
                <a:solidFill>
                  <a:schemeClr val="tx1"/>
                </a:solidFill>
                <a:sym typeface="Wingdings"/>
              </a:rPr>
              <a:t>Gr </a:t>
            </a:r>
            <a:r>
              <a:rPr lang="en-US" sz="1800" dirty="0" smtClean="0">
                <a:solidFill>
                  <a:schemeClr val="tx1"/>
                </a:solidFill>
                <a:sym typeface="Wingdings"/>
              </a:rPr>
              <a:t>11 </a:t>
            </a:r>
            <a:r>
              <a:rPr lang="en-US" sz="1800" dirty="0">
                <a:solidFill>
                  <a:schemeClr val="tx1"/>
                </a:solidFill>
                <a:sym typeface="Wingdings"/>
              </a:rPr>
              <a:t>– Gr </a:t>
            </a:r>
            <a:r>
              <a:rPr lang="en-US" sz="1800" dirty="0" smtClean="0">
                <a:solidFill>
                  <a:schemeClr val="tx1"/>
                </a:solidFill>
                <a:sym typeface="Wingdings"/>
              </a:rPr>
              <a:t>12</a:t>
            </a:r>
            <a:br>
              <a:rPr lang="en-US" sz="1800" dirty="0" smtClean="0">
                <a:solidFill>
                  <a:schemeClr val="tx1"/>
                </a:solidFill>
                <a:sym typeface="Wingdings"/>
              </a:rPr>
            </a:br>
            <a:endParaRPr lang="en-US" sz="1800" dirty="0">
              <a:solidFill>
                <a:schemeClr val="tx1"/>
              </a:solidFill>
            </a:endParaRPr>
          </a:p>
        </p:txBody>
      </p:sp>
      <p:sp>
        <p:nvSpPr>
          <p:cNvPr id="4" name="Slide Number Placeholder 3"/>
          <p:cNvSpPr>
            <a:spLocks noGrp="1"/>
          </p:cNvSpPr>
          <p:nvPr>
            <p:ph type="sldNum" sz="quarter" idx="12"/>
          </p:nvPr>
        </p:nvSpPr>
        <p:spPr/>
        <p:txBody>
          <a:bodyPr/>
          <a:lstStyle/>
          <a:p>
            <a:fld id="{555B2511-D5A3-487A-82FF-4C039FEE504B}" type="slidenum">
              <a:rPr lang="en-ZA" smtClean="0"/>
              <a:pPr/>
              <a:t>9</a:t>
            </a:fld>
            <a:endParaRPr lang="en-ZA"/>
          </a:p>
        </p:txBody>
      </p:sp>
      <p:sp>
        <p:nvSpPr>
          <p:cNvPr id="5" name="TextBox 4"/>
          <p:cNvSpPr txBox="1"/>
          <p:nvPr/>
        </p:nvSpPr>
        <p:spPr>
          <a:xfrm>
            <a:off x="1187624" y="764704"/>
            <a:ext cx="1296144" cy="253916"/>
          </a:xfrm>
          <a:prstGeom prst="rect">
            <a:avLst/>
          </a:prstGeom>
          <a:noFill/>
        </p:spPr>
        <p:txBody>
          <a:bodyPr wrap="square" rtlCol="0">
            <a:spAutoFit/>
          </a:bodyPr>
          <a:lstStyle/>
          <a:p>
            <a:r>
              <a:rPr lang="en-US" sz="1050" b="1" dirty="0" smtClean="0">
                <a:solidFill>
                  <a:srgbClr val="FF0000"/>
                </a:solidFill>
              </a:rPr>
              <a:t>Foundation Phase</a:t>
            </a:r>
            <a:endParaRPr lang="en-US" sz="1050" b="1" dirty="0">
              <a:solidFill>
                <a:srgbClr val="FF0000"/>
              </a:solidFill>
            </a:endParaRPr>
          </a:p>
        </p:txBody>
      </p:sp>
      <p:sp>
        <p:nvSpPr>
          <p:cNvPr id="6" name="TextBox 5"/>
          <p:cNvSpPr txBox="1"/>
          <p:nvPr/>
        </p:nvSpPr>
        <p:spPr>
          <a:xfrm>
            <a:off x="2843808" y="764704"/>
            <a:ext cx="1296144" cy="253916"/>
          </a:xfrm>
          <a:prstGeom prst="rect">
            <a:avLst/>
          </a:prstGeom>
          <a:noFill/>
        </p:spPr>
        <p:txBody>
          <a:bodyPr wrap="square" rtlCol="0">
            <a:spAutoFit/>
          </a:bodyPr>
          <a:lstStyle/>
          <a:p>
            <a:r>
              <a:rPr lang="en-US" sz="1050" b="1" dirty="0" smtClean="0">
                <a:solidFill>
                  <a:srgbClr val="008000"/>
                </a:solidFill>
              </a:rPr>
              <a:t>Intermediate Phase</a:t>
            </a:r>
            <a:endParaRPr lang="en-US" sz="1050" b="1" dirty="0">
              <a:solidFill>
                <a:srgbClr val="008000"/>
              </a:solidFill>
            </a:endParaRPr>
          </a:p>
        </p:txBody>
      </p:sp>
      <p:sp>
        <p:nvSpPr>
          <p:cNvPr id="7" name="TextBox 6"/>
          <p:cNvSpPr txBox="1"/>
          <p:nvPr/>
        </p:nvSpPr>
        <p:spPr>
          <a:xfrm>
            <a:off x="4932040" y="764704"/>
            <a:ext cx="1296144" cy="253916"/>
          </a:xfrm>
          <a:prstGeom prst="rect">
            <a:avLst/>
          </a:prstGeom>
          <a:noFill/>
        </p:spPr>
        <p:txBody>
          <a:bodyPr wrap="square" rtlCol="0">
            <a:spAutoFit/>
          </a:bodyPr>
          <a:lstStyle/>
          <a:p>
            <a:r>
              <a:rPr lang="en-US" sz="1050" b="1" dirty="0" smtClean="0">
                <a:solidFill>
                  <a:srgbClr val="18579B"/>
                </a:solidFill>
              </a:rPr>
              <a:t>Senior Phase</a:t>
            </a:r>
            <a:endParaRPr lang="en-US" sz="1050" b="1" dirty="0">
              <a:solidFill>
                <a:srgbClr val="18579B"/>
              </a:solidFill>
            </a:endParaRPr>
          </a:p>
        </p:txBody>
      </p:sp>
      <p:sp>
        <p:nvSpPr>
          <p:cNvPr id="8" name="TextBox 7"/>
          <p:cNvSpPr txBox="1"/>
          <p:nvPr/>
        </p:nvSpPr>
        <p:spPr>
          <a:xfrm>
            <a:off x="6948264" y="764704"/>
            <a:ext cx="1296144" cy="253916"/>
          </a:xfrm>
          <a:prstGeom prst="rect">
            <a:avLst/>
          </a:prstGeom>
          <a:noFill/>
        </p:spPr>
        <p:txBody>
          <a:bodyPr wrap="square" rtlCol="0">
            <a:spAutoFit/>
          </a:bodyPr>
          <a:lstStyle/>
          <a:p>
            <a:r>
              <a:rPr lang="en-US" sz="1050" b="1" dirty="0" smtClean="0"/>
              <a:t>FET Phase</a:t>
            </a:r>
            <a:endParaRPr lang="en-US" sz="1050" b="1" dirty="0"/>
          </a:p>
        </p:txBody>
      </p:sp>
      <p:sp>
        <p:nvSpPr>
          <p:cNvPr id="3" name="Oval 2"/>
          <p:cNvSpPr/>
          <p:nvPr/>
        </p:nvSpPr>
        <p:spPr>
          <a:xfrm>
            <a:off x="3635896" y="404664"/>
            <a:ext cx="864096" cy="432048"/>
          </a:xfrm>
          <a:prstGeom prst="ellipse">
            <a:avLst/>
          </a:prstGeom>
          <a:solidFill>
            <a:schemeClr val="accent6">
              <a:lumMod val="20000"/>
              <a:lumOff val="80000"/>
              <a:alpha val="17000"/>
            </a:schemeClr>
          </a:solid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Content Placeholder 2"/>
          <p:cNvSpPr>
            <a:spLocks noGrp="1"/>
          </p:cNvSpPr>
          <p:nvPr>
            <p:ph idx="1"/>
          </p:nvPr>
        </p:nvSpPr>
        <p:spPr>
          <a:xfrm>
            <a:off x="468313" y="1700809"/>
            <a:ext cx="3383607" cy="4607916"/>
          </a:xfrm>
          <a:solidFill>
            <a:schemeClr val="bg1">
              <a:lumMod val="85000"/>
            </a:schemeClr>
          </a:solidFill>
        </p:spPr>
        <p:txBody>
          <a:bodyPr>
            <a:normAutofit/>
          </a:bodyPr>
          <a:lstStyle/>
          <a:p>
            <a:pPr marL="0" indent="0" algn="ctr">
              <a:buNone/>
            </a:pPr>
            <a:r>
              <a:rPr lang="en-US" sz="1800" b="1" dirty="0" smtClean="0"/>
              <a:t>SACMEQ 2007</a:t>
            </a:r>
            <a:endParaRPr lang="en-US" sz="1800" b="1" dirty="0"/>
          </a:p>
          <a:p>
            <a:pPr marL="171450" indent="-171450">
              <a:buFont typeface="Arial"/>
              <a:buChar char="•"/>
            </a:pPr>
            <a:endParaRPr lang="en-US" sz="1400" i="1" dirty="0" smtClean="0"/>
          </a:p>
          <a:p>
            <a:pPr marL="171450" indent="-171450">
              <a:buFont typeface="Arial"/>
              <a:buChar char="•"/>
            </a:pPr>
            <a:r>
              <a:rPr lang="en-US" sz="1400" i="1" dirty="0" smtClean="0"/>
              <a:t>Grade 6 – Numeracy and literacy</a:t>
            </a:r>
          </a:p>
          <a:p>
            <a:pPr marL="171450" indent="-171450">
              <a:buFont typeface="Arial"/>
              <a:buChar char="•"/>
            </a:pPr>
            <a:r>
              <a:rPr lang="en-US" sz="1400" i="1" dirty="0" smtClean="0"/>
              <a:t>392 schools, 9071 students</a:t>
            </a:r>
            <a:endParaRPr lang="en-US" sz="1400" i="1" dirty="0"/>
          </a:p>
          <a:p>
            <a:pPr marL="0" indent="0">
              <a:buNone/>
            </a:pPr>
            <a:r>
              <a:rPr lang="en-US" sz="1400" i="1" dirty="0" smtClean="0"/>
              <a:t>____________________________________</a:t>
            </a:r>
          </a:p>
          <a:p>
            <a:pPr>
              <a:spcBef>
                <a:spcPct val="0"/>
              </a:spcBef>
              <a:defRPr/>
            </a:pPr>
            <a:endParaRPr lang="en-US" sz="1400" i="1" dirty="0" smtClean="0"/>
          </a:p>
          <a:p>
            <a:pPr marL="0" indent="0">
              <a:spcBef>
                <a:spcPct val="0"/>
              </a:spcBef>
              <a:buNone/>
              <a:defRPr/>
            </a:pPr>
            <a:r>
              <a:rPr lang="en-US" sz="1400" b="1" i="1" dirty="0" smtClean="0"/>
              <a:t>Underperformance</a:t>
            </a:r>
          </a:p>
          <a:p>
            <a:pPr>
              <a:spcBef>
                <a:spcPct val="0"/>
              </a:spcBef>
              <a:defRPr/>
            </a:pPr>
            <a:r>
              <a:rPr lang="en-US" sz="1200" i="1" dirty="0" smtClean="0"/>
              <a:t>27% of students functionally illiterate</a:t>
            </a:r>
          </a:p>
          <a:p>
            <a:pPr>
              <a:spcBef>
                <a:spcPct val="0"/>
              </a:spcBef>
              <a:defRPr/>
            </a:pPr>
            <a:r>
              <a:rPr lang="en-US" sz="1200" i="1" dirty="0" smtClean="0"/>
              <a:t>SA performs worse than many low-income African countries (Tanzania, Kenya, Swaziland, Zimbabwe) </a:t>
            </a:r>
          </a:p>
          <a:p>
            <a:pPr>
              <a:spcBef>
                <a:spcPct val="0"/>
              </a:spcBef>
              <a:defRPr/>
            </a:pPr>
            <a:r>
              <a:rPr lang="en-US" sz="1200" i="1" dirty="0" smtClean="0"/>
              <a:t>No improvement between SACMEQ II (2000) and SACMEQ III (2007)</a:t>
            </a:r>
          </a:p>
          <a:p>
            <a:pPr>
              <a:spcBef>
                <a:spcPct val="0"/>
              </a:spcBef>
              <a:defRPr/>
            </a:pPr>
            <a:r>
              <a:rPr lang="en-US" sz="1200" i="1" dirty="0" smtClean="0"/>
              <a:t>Although majority (98%) of students are enrolled, sometimes almost no learning</a:t>
            </a:r>
          </a:p>
          <a:p>
            <a:pPr>
              <a:spcBef>
                <a:spcPct val="0"/>
              </a:spcBef>
              <a:defRPr/>
            </a:pPr>
            <a:endParaRPr lang="en-US" sz="1400" i="1" dirty="0"/>
          </a:p>
          <a:p>
            <a:pPr marL="0" indent="0">
              <a:spcBef>
                <a:spcPct val="0"/>
              </a:spcBef>
              <a:buNone/>
              <a:defRPr/>
            </a:pPr>
            <a:r>
              <a:rPr lang="en-US" sz="1400" b="1" i="1" dirty="0" smtClean="0"/>
              <a:t>Inequality</a:t>
            </a:r>
            <a:endParaRPr lang="en-US" sz="1400" b="1" i="1" dirty="0"/>
          </a:p>
          <a:p>
            <a:pPr>
              <a:spcBef>
                <a:spcPct val="0"/>
              </a:spcBef>
              <a:defRPr/>
            </a:pPr>
            <a:r>
              <a:rPr lang="en-US" sz="1200" i="1" dirty="0" smtClean="0"/>
              <a:t>Large differences between quintiles (see table later)</a:t>
            </a:r>
          </a:p>
          <a:p>
            <a:pPr>
              <a:spcBef>
                <a:spcPct val="0"/>
              </a:spcBef>
              <a:defRPr/>
            </a:pPr>
            <a:r>
              <a:rPr lang="en-US" sz="1200" i="1" dirty="0" smtClean="0"/>
              <a:t>Large inequalities in </a:t>
            </a:r>
            <a:r>
              <a:rPr lang="en-US" sz="1200" i="1" dirty="0" err="1" smtClean="0"/>
              <a:t>maths</a:t>
            </a:r>
            <a:r>
              <a:rPr lang="en-US" sz="1200" i="1" dirty="0" smtClean="0"/>
              <a:t> teacher content knowledge</a:t>
            </a:r>
          </a:p>
          <a:p>
            <a:pPr>
              <a:spcBef>
                <a:spcPct val="0"/>
              </a:spcBef>
              <a:defRPr/>
            </a:pPr>
            <a:endParaRPr lang="en-US" sz="1200" i="1" dirty="0" smtClean="0"/>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p:txBody>
      </p:sp>
      <p:pic>
        <p:nvPicPr>
          <p:cNvPr id="16"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1268760"/>
            <a:ext cx="3732213" cy="269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7" name="Chart 16"/>
          <p:cNvGraphicFramePr/>
          <p:nvPr>
            <p:extLst>
              <p:ext uri="{D42A27DB-BD31-4B8C-83A1-F6EECF244321}">
                <p14:modId xmlns:p14="http://schemas.microsoft.com/office/powerpoint/2010/main" val="453669720"/>
              </p:ext>
            </p:extLst>
          </p:nvPr>
        </p:nvGraphicFramePr>
        <p:xfrm>
          <a:off x="4283968" y="3933056"/>
          <a:ext cx="4860032" cy="2780928"/>
        </p:xfrm>
        <a:graphic>
          <a:graphicData uri="http://schemas.openxmlformats.org/drawingml/2006/chart">
            <c:chart xmlns:c="http://schemas.openxmlformats.org/drawingml/2006/chart" xmlns:r="http://schemas.openxmlformats.org/officeDocument/2006/relationships" r:id="rId3"/>
          </a:graphicData>
        </a:graphic>
      </p:graphicFrame>
      <p:sp>
        <p:nvSpPr>
          <p:cNvPr id="18" name="TextBox 10"/>
          <p:cNvSpPr txBox="1">
            <a:spLocks noChangeArrowheads="1"/>
          </p:cNvSpPr>
          <p:nvPr/>
        </p:nvSpPr>
        <p:spPr bwMode="auto">
          <a:xfrm>
            <a:off x="5148064" y="6596390"/>
            <a:ext cx="38163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100" b="1" dirty="0" smtClean="0"/>
              <a:t>Gr 6 Teacher Content Knowledge </a:t>
            </a:r>
            <a:r>
              <a:rPr lang="en-ZA" sz="1100" dirty="0" smtClean="0"/>
              <a:t>- see </a:t>
            </a:r>
            <a:r>
              <a:rPr lang="en-ZA" sz="1100" dirty="0"/>
              <a:t>McKay &amp; Spaull (2013)</a:t>
            </a:r>
          </a:p>
        </p:txBody>
      </p:sp>
    </p:spTree>
    <p:extLst>
      <p:ext uri="{BB962C8B-B14F-4D97-AF65-F5344CB8AC3E}">
        <p14:creationId xmlns:p14="http://schemas.microsoft.com/office/powerpoint/2010/main" val="314802959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4" name="Picture 4"/>
          <p:cNvPicPr>
            <a:picLocks noChangeAspect="1" noChangeArrowheads="1"/>
          </p:cNvPicPr>
          <p:nvPr/>
        </p:nvPicPr>
        <p:blipFill>
          <a:blip r:embed="rId3"/>
          <a:srcRect/>
          <a:stretch>
            <a:fillRect/>
          </a:stretch>
        </p:blipFill>
        <p:spPr bwMode="auto">
          <a:xfrm>
            <a:off x="107950" y="692150"/>
            <a:ext cx="4214813" cy="5735638"/>
          </a:xfrm>
          <a:prstGeom prst="rect">
            <a:avLst/>
          </a:prstGeom>
          <a:ln>
            <a:noFill/>
          </a:ln>
          <a:effectLst>
            <a:outerShdw blurRad="292100" dist="139700" dir="2700000" algn="tl" rotWithShape="0">
              <a:srgbClr val="333333">
                <a:alpha val="65000"/>
              </a:srgbClr>
            </a:outerShdw>
          </a:effectLst>
        </p:spPr>
      </p:pic>
      <p:sp>
        <p:nvSpPr>
          <p:cNvPr id="8" name="Title 1"/>
          <p:cNvSpPr txBox="1">
            <a:spLocks/>
          </p:cNvSpPr>
          <p:nvPr/>
        </p:nvSpPr>
        <p:spPr>
          <a:xfrm>
            <a:off x="179388" y="188913"/>
            <a:ext cx="4105275" cy="360362"/>
          </a:xfrm>
          <a:prstGeom prst="rect">
            <a:avLst/>
          </a:prstGeom>
          <a:solidFill>
            <a:schemeClr val="accent1">
              <a:lumMod val="40000"/>
              <a:lumOff val="60000"/>
            </a:schemeClr>
          </a:solidFill>
        </p:spPr>
        <p:txBody>
          <a:bodyPr anchor="ctr"/>
          <a:lstStyle/>
          <a:p>
            <a:pPr algn="ctr" fontAlgn="auto">
              <a:spcAft>
                <a:spcPts val="0"/>
              </a:spcAft>
              <a:defRPr/>
            </a:pPr>
            <a:r>
              <a:rPr lang="en-ZA" sz="2400" b="1" dirty="0">
                <a:latin typeface="+mj-lt"/>
                <a:ea typeface="+mj-ea"/>
                <a:cs typeface="+mj-cs"/>
              </a:rPr>
              <a:t>SACMEQ III </a:t>
            </a:r>
            <a:r>
              <a:rPr lang="en-ZA" sz="1400" dirty="0">
                <a:latin typeface="+mj-lt"/>
                <a:ea typeface="+mj-ea"/>
                <a:cs typeface="+mj-cs"/>
              </a:rPr>
              <a:t>(</a:t>
            </a:r>
            <a:r>
              <a:rPr lang="en-ZA" sz="1400" dirty="0" err="1">
                <a:latin typeface="+mj-lt"/>
                <a:ea typeface="+mj-ea"/>
                <a:cs typeface="+mj-cs"/>
              </a:rPr>
              <a:t>Spaull</a:t>
            </a:r>
            <a:r>
              <a:rPr lang="en-ZA" sz="1400" dirty="0">
                <a:latin typeface="+mj-lt"/>
                <a:ea typeface="+mj-ea"/>
                <a:cs typeface="+mj-cs"/>
              </a:rPr>
              <a:t> &amp; Taylor, 2012)</a:t>
            </a:r>
          </a:p>
        </p:txBody>
      </p:sp>
      <p:graphicFrame>
        <p:nvGraphicFramePr>
          <p:cNvPr id="9" name="Content Placeholder 3"/>
          <p:cNvGraphicFramePr>
            <a:graphicFrameLocks noGrp="1"/>
          </p:cNvGraphicFramePr>
          <p:nvPr>
            <p:ph idx="1"/>
          </p:nvPr>
        </p:nvGraphicFramePr>
        <p:xfrm>
          <a:off x="4211960" y="0"/>
          <a:ext cx="4932040" cy="331236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p:cNvGraphicFramePr/>
          <p:nvPr/>
        </p:nvGraphicFramePr>
        <p:xfrm>
          <a:off x="4427984" y="3429000"/>
          <a:ext cx="4716016" cy="3129136"/>
        </p:xfrm>
        <a:graphic>
          <a:graphicData uri="http://schemas.openxmlformats.org/drawingml/2006/chart">
            <c:chart xmlns:c="http://schemas.openxmlformats.org/drawingml/2006/chart" xmlns:r="http://schemas.openxmlformats.org/officeDocument/2006/relationships" r:id="rId5"/>
          </a:graphicData>
        </a:graphic>
      </p:graphicFrame>
      <p:sp>
        <p:nvSpPr>
          <p:cNvPr id="24581" name="TextBox 10"/>
          <p:cNvSpPr txBox="1">
            <a:spLocks noChangeArrowheads="1"/>
          </p:cNvSpPr>
          <p:nvPr/>
        </p:nvSpPr>
        <p:spPr bwMode="auto">
          <a:xfrm>
            <a:off x="4859338" y="2349500"/>
            <a:ext cx="3816350"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400" b="1"/>
              <a:t>Literacy</a:t>
            </a:r>
          </a:p>
        </p:txBody>
      </p:sp>
      <p:sp>
        <p:nvSpPr>
          <p:cNvPr id="24582" name="TextBox 11"/>
          <p:cNvSpPr txBox="1">
            <a:spLocks noChangeArrowheads="1"/>
          </p:cNvSpPr>
          <p:nvPr/>
        </p:nvSpPr>
        <p:spPr bwMode="auto">
          <a:xfrm>
            <a:off x="5003800" y="5589588"/>
            <a:ext cx="3816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400" b="1"/>
              <a:t>Numeracy</a:t>
            </a:r>
          </a:p>
        </p:txBody>
      </p:sp>
    </p:spTree>
    <p:extLst>
      <p:ext uri="{BB962C8B-B14F-4D97-AF65-F5344CB8AC3E}">
        <p14:creationId xmlns:p14="http://schemas.microsoft.com/office/powerpoint/2010/main" val="328375372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778098"/>
          </a:xfrm>
        </p:spPr>
        <p:txBody>
          <a:bodyPr>
            <a:normAutofit/>
          </a:bodyPr>
          <a:lstStyle/>
          <a:p>
            <a:r>
              <a:rPr lang="en-US" sz="1800" dirty="0" smtClean="0">
                <a:solidFill>
                  <a:srgbClr val="FF0000"/>
                </a:solidFill>
              </a:rPr>
              <a:t>Gr 1 </a:t>
            </a:r>
            <a:r>
              <a:rPr lang="en-US" sz="1800" dirty="0">
                <a:solidFill>
                  <a:srgbClr val="FF0000"/>
                </a:solidFill>
                <a:sym typeface="Wingdings"/>
              </a:rPr>
              <a:t>-</a:t>
            </a:r>
            <a:r>
              <a:rPr lang="en-US" sz="1800" dirty="0" smtClean="0">
                <a:solidFill>
                  <a:srgbClr val="FF0000"/>
                </a:solidFill>
                <a:sym typeface="Wingdings"/>
              </a:rPr>
              <a:t> Gr 2 - Gr 3 </a:t>
            </a:r>
            <a:r>
              <a:rPr lang="en-US" sz="1800" dirty="0" smtClean="0">
                <a:solidFill>
                  <a:schemeClr val="accent2">
                    <a:lumMod val="75000"/>
                  </a:schemeClr>
                </a:solidFill>
                <a:sym typeface="Wingdings"/>
              </a:rPr>
              <a:t>– </a:t>
            </a:r>
            <a:r>
              <a:rPr lang="en-US" sz="1800" dirty="0">
                <a:solidFill>
                  <a:srgbClr val="008000"/>
                </a:solidFill>
              </a:rPr>
              <a:t>Gr </a:t>
            </a:r>
            <a:r>
              <a:rPr lang="en-US" sz="1800" dirty="0" smtClean="0">
                <a:solidFill>
                  <a:srgbClr val="008000"/>
                </a:solidFill>
              </a:rPr>
              <a:t>4 </a:t>
            </a:r>
            <a:r>
              <a:rPr lang="en-US" sz="1800" dirty="0" smtClean="0">
                <a:solidFill>
                  <a:srgbClr val="008000"/>
                </a:solidFill>
                <a:sym typeface="Wingdings"/>
              </a:rPr>
              <a:t>– </a:t>
            </a:r>
            <a:r>
              <a:rPr lang="en-US" sz="1800" dirty="0">
                <a:solidFill>
                  <a:srgbClr val="008000"/>
                </a:solidFill>
                <a:sym typeface="Wingdings"/>
              </a:rPr>
              <a:t>Gr </a:t>
            </a:r>
            <a:r>
              <a:rPr lang="en-US" sz="1800" dirty="0" smtClean="0">
                <a:solidFill>
                  <a:srgbClr val="008000"/>
                </a:solidFill>
                <a:sym typeface="Wingdings"/>
              </a:rPr>
              <a:t>5 – </a:t>
            </a:r>
            <a:r>
              <a:rPr lang="en-US" sz="1800" dirty="0">
                <a:solidFill>
                  <a:srgbClr val="008000"/>
                </a:solidFill>
                <a:sym typeface="Wingdings"/>
              </a:rPr>
              <a:t>Gr 6</a:t>
            </a:r>
            <a:r>
              <a:rPr lang="en-US" sz="1800" dirty="0" smtClean="0">
                <a:solidFill>
                  <a:srgbClr val="008000"/>
                </a:solidFill>
                <a:sym typeface="Wingdings"/>
              </a:rPr>
              <a:t> </a:t>
            </a:r>
            <a:r>
              <a:rPr lang="en-US" sz="1800" dirty="0" smtClean="0">
                <a:solidFill>
                  <a:schemeClr val="accent2">
                    <a:lumMod val="75000"/>
                  </a:schemeClr>
                </a:solidFill>
                <a:sym typeface="Wingdings"/>
              </a:rPr>
              <a:t>– </a:t>
            </a:r>
            <a:r>
              <a:rPr lang="en-US" sz="1800" dirty="0">
                <a:solidFill>
                  <a:schemeClr val="tx2">
                    <a:lumMod val="75000"/>
                    <a:lumOff val="25000"/>
                  </a:schemeClr>
                </a:solidFill>
              </a:rPr>
              <a:t>Gr </a:t>
            </a:r>
            <a:r>
              <a:rPr lang="en-US" sz="1800" dirty="0" smtClean="0">
                <a:solidFill>
                  <a:schemeClr val="tx2">
                    <a:lumMod val="75000"/>
                    <a:lumOff val="25000"/>
                  </a:schemeClr>
                </a:solidFill>
              </a:rPr>
              <a:t>7 </a:t>
            </a:r>
            <a:r>
              <a:rPr lang="en-US" sz="1800" dirty="0" smtClean="0">
                <a:solidFill>
                  <a:schemeClr val="tx2">
                    <a:lumMod val="75000"/>
                    <a:lumOff val="25000"/>
                  </a:schemeClr>
                </a:solidFill>
                <a:sym typeface="Wingdings"/>
              </a:rPr>
              <a:t>– </a:t>
            </a:r>
            <a:r>
              <a:rPr lang="en-US" sz="1800" dirty="0">
                <a:solidFill>
                  <a:schemeClr val="tx2">
                    <a:lumMod val="75000"/>
                    <a:lumOff val="25000"/>
                  </a:schemeClr>
                </a:solidFill>
                <a:sym typeface="Wingdings"/>
              </a:rPr>
              <a:t>Gr </a:t>
            </a:r>
            <a:r>
              <a:rPr lang="en-US" sz="1800" dirty="0" smtClean="0">
                <a:solidFill>
                  <a:schemeClr val="tx2">
                    <a:lumMod val="75000"/>
                    <a:lumOff val="25000"/>
                  </a:schemeClr>
                </a:solidFill>
                <a:sym typeface="Wingdings"/>
              </a:rPr>
              <a:t>8 – </a:t>
            </a:r>
            <a:r>
              <a:rPr lang="en-US" sz="1800" dirty="0">
                <a:solidFill>
                  <a:schemeClr val="tx2">
                    <a:lumMod val="75000"/>
                    <a:lumOff val="25000"/>
                  </a:schemeClr>
                </a:solidFill>
                <a:sym typeface="Wingdings"/>
              </a:rPr>
              <a:t>Gr </a:t>
            </a:r>
            <a:r>
              <a:rPr lang="en-US" sz="1800" dirty="0" smtClean="0">
                <a:solidFill>
                  <a:schemeClr val="tx2">
                    <a:lumMod val="75000"/>
                    <a:lumOff val="25000"/>
                  </a:schemeClr>
                </a:solidFill>
                <a:sym typeface="Wingdings"/>
              </a:rPr>
              <a:t>9 </a:t>
            </a:r>
            <a:r>
              <a:rPr lang="en-US" sz="1800" dirty="0" smtClean="0">
                <a:solidFill>
                  <a:schemeClr val="accent2">
                    <a:lumMod val="75000"/>
                  </a:schemeClr>
                </a:solidFill>
                <a:sym typeface="Wingdings"/>
              </a:rPr>
              <a:t>- </a:t>
            </a:r>
            <a:r>
              <a:rPr lang="en-US" sz="1800" dirty="0">
                <a:solidFill>
                  <a:schemeClr val="tx1"/>
                </a:solidFill>
              </a:rPr>
              <a:t>Gr </a:t>
            </a:r>
            <a:r>
              <a:rPr lang="en-US" sz="1800" dirty="0" smtClean="0">
                <a:solidFill>
                  <a:schemeClr val="tx1"/>
                </a:solidFill>
              </a:rPr>
              <a:t>10 </a:t>
            </a:r>
            <a:r>
              <a:rPr lang="en-US" sz="1800" dirty="0" smtClean="0">
                <a:solidFill>
                  <a:schemeClr val="tx1"/>
                </a:solidFill>
                <a:sym typeface="Wingdings"/>
              </a:rPr>
              <a:t>– </a:t>
            </a:r>
            <a:r>
              <a:rPr lang="en-US" sz="1800" dirty="0">
                <a:solidFill>
                  <a:schemeClr val="tx1"/>
                </a:solidFill>
                <a:sym typeface="Wingdings"/>
              </a:rPr>
              <a:t>Gr </a:t>
            </a:r>
            <a:r>
              <a:rPr lang="en-US" sz="1800" dirty="0" smtClean="0">
                <a:solidFill>
                  <a:schemeClr val="tx1"/>
                </a:solidFill>
                <a:sym typeface="Wingdings"/>
              </a:rPr>
              <a:t>11 </a:t>
            </a:r>
            <a:r>
              <a:rPr lang="en-US" sz="1800" dirty="0">
                <a:solidFill>
                  <a:schemeClr val="tx1"/>
                </a:solidFill>
                <a:sym typeface="Wingdings"/>
              </a:rPr>
              <a:t>– Gr </a:t>
            </a:r>
            <a:r>
              <a:rPr lang="en-US" sz="1800" dirty="0" smtClean="0">
                <a:solidFill>
                  <a:schemeClr val="tx1"/>
                </a:solidFill>
                <a:sym typeface="Wingdings"/>
              </a:rPr>
              <a:t>12</a:t>
            </a:r>
            <a:br>
              <a:rPr lang="en-US" sz="1800" dirty="0" smtClean="0">
                <a:solidFill>
                  <a:schemeClr val="tx1"/>
                </a:solidFill>
                <a:sym typeface="Wingdings"/>
              </a:rPr>
            </a:br>
            <a:endParaRPr lang="en-US" sz="1800" dirty="0">
              <a:solidFill>
                <a:schemeClr val="tx1"/>
              </a:solidFill>
            </a:endParaRPr>
          </a:p>
        </p:txBody>
      </p:sp>
      <p:sp>
        <p:nvSpPr>
          <p:cNvPr id="4" name="Slide Number Placeholder 3"/>
          <p:cNvSpPr>
            <a:spLocks noGrp="1"/>
          </p:cNvSpPr>
          <p:nvPr>
            <p:ph type="sldNum" sz="quarter" idx="12"/>
          </p:nvPr>
        </p:nvSpPr>
        <p:spPr/>
        <p:txBody>
          <a:bodyPr/>
          <a:lstStyle/>
          <a:p>
            <a:fld id="{555B2511-D5A3-487A-82FF-4C039FEE504B}" type="slidenum">
              <a:rPr lang="en-ZA" smtClean="0"/>
              <a:pPr/>
              <a:t>11</a:t>
            </a:fld>
            <a:endParaRPr lang="en-ZA"/>
          </a:p>
        </p:txBody>
      </p:sp>
      <p:sp>
        <p:nvSpPr>
          <p:cNvPr id="5" name="TextBox 4"/>
          <p:cNvSpPr txBox="1"/>
          <p:nvPr/>
        </p:nvSpPr>
        <p:spPr>
          <a:xfrm>
            <a:off x="1187624" y="764704"/>
            <a:ext cx="1296144" cy="253916"/>
          </a:xfrm>
          <a:prstGeom prst="rect">
            <a:avLst/>
          </a:prstGeom>
          <a:noFill/>
        </p:spPr>
        <p:txBody>
          <a:bodyPr wrap="square" rtlCol="0">
            <a:spAutoFit/>
          </a:bodyPr>
          <a:lstStyle/>
          <a:p>
            <a:r>
              <a:rPr lang="en-US" sz="1050" b="1" dirty="0" smtClean="0">
                <a:solidFill>
                  <a:srgbClr val="FF0000"/>
                </a:solidFill>
              </a:rPr>
              <a:t>Foundation Phase</a:t>
            </a:r>
            <a:endParaRPr lang="en-US" sz="1050" b="1" dirty="0">
              <a:solidFill>
                <a:srgbClr val="FF0000"/>
              </a:solidFill>
            </a:endParaRPr>
          </a:p>
        </p:txBody>
      </p:sp>
      <p:sp>
        <p:nvSpPr>
          <p:cNvPr id="6" name="TextBox 5"/>
          <p:cNvSpPr txBox="1"/>
          <p:nvPr/>
        </p:nvSpPr>
        <p:spPr>
          <a:xfrm>
            <a:off x="2843808" y="764704"/>
            <a:ext cx="1296144" cy="253916"/>
          </a:xfrm>
          <a:prstGeom prst="rect">
            <a:avLst/>
          </a:prstGeom>
          <a:noFill/>
        </p:spPr>
        <p:txBody>
          <a:bodyPr wrap="square" rtlCol="0">
            <a:spAutoFit/>
          </a:bodyPr>
          <a:lstStyle/>
          <a:p>
            <a:r>
              <a:rPr lang="en-US" sz="1050" b="1" dirty="0" smtClean="0">
                <a:solidFill>
                  <a:srgbClr val="008000"/>
                </a:solidFill>
              </a:rPr>
              <a:t>Intermediate Phase</a:t>
            </a:r>
            <a:endParaRPr lang="en-US" sz="1050" b="1" dirty="0">
              <a:solidFill>
                <a:srgbClr val="008000"/>
              </a:solidFill>
            </a:endParaRPr>
          </a:p>
        </p:txBody>
      </p:sp>
      <p:sp>
        <p:nvSpPr>
          <p:cNvPr id="7" name="TextBox 6"/>
          <p:cNvSpPr txBox="1"/>
          <p:nvPr/>
        </p:nvSpPr>
        <p:spPr>
          <a:xfrm>
            <a:off x="4932040" y="764704"/>
            <a:ext cx="1296144" cy="253916"/>
          </a:xfrm>
          <a:prstGeom prst="rect">
            <a:avLst/>
          </a:prstGeom>
          <a:noFill/>
        </p:spPr>
        <p:txBody>
          <a:bodyPr wrap="square" rtlCol="0">
            <a:spAutoFit/>
          </a:bodyPr>
          <a:lstStyle/>
          <a:p>
            <a:r>
              <a:rPr lang="en-US" sz="1050" b="1" dirty="0" smtClean="0">
                <a:solidFill>
                  <a:srgbClr val="18579B"/>
                </a:solidFill>
              </a:rPr>
              <a:t>Senior Phase</a:t>
            </a:r>
            <a:endParaRPr lang="en-US" sz="1050" b="1" dirty="0">
              <a:solidFill>
                <a:srgbClr val="18579B"/>
              </a:solidFill>
            </a:endParaRPr>
          </a:p>
        </p:txBody>
      </p:sp>
      <p:sp>
        <p:nvSpPr>
          <p:cNvPr id="8" name="TextBox 7"/>
          <p:cNvSpPr txBox="1"/>
          <p:nvPr/>
        </p:nvSpPr>
        <p:spPr>
          <a:xfrm>
            <a:off x="6948264" y="764704"/>
            <a:ext cx="1296144" cy="253916"/>
          </a:xfrm>
          <a:prstGeom prst="rect">
            <a:avLst/>
          </a:prstGeom>
          <a:noFill/>
        </p:spPr>
        <p:txBody>
          <a:bodyPr wrap="square" rtlCol="0">
            <a:spAutoFit/>
          </a:bodyPr>
          <a:lstStyle/>
          <a:p>
            <a:r>
              <a:rPr lang="en-US" sz="1050" b="1" dirty="0" smtClean="0"/>
              <a:t>FET Phase</a:t>
            </a:r>
            <a:endParaRPr lang="en-US" sz="1050" b="1" dirty="0"/>
          </a:p>
        </p:txBody>
      </p:sp>
      <p:sp>
        <p:nvSpPr>
          <p:cNvPr id="3" name="Oval 2"/>
          <p:cNvSpPr/>
          <p:nvPr/>
        </p:nvSpPr>
        <p:spPr>
          <a:xfrm>
            <a:off x="5508104" y="404664"/>
            <a:ext cx="792088" cy="432048"/>
          </a:xfrm>
          <a:prstGeom prst="ellipse">
            <a:avLst/>
          </a:prstGeom>
          <a:solidFill>
            <a:schemeClr val="accent6">
              <a:lumMod val="20000"/>
              <a:lumOff val="80000"/>
              <a:alpha val="17000"/>
            </a:schemeClr>
          </a:solid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Content Placeholder 2"/>
          <p:cNvSpPr>
            <a:spLocks noGrp="1"/>
          </p:cNvSpPr>
          <p:nvPr>
            <p:ph idx="1"/>
          </p:nvPr>
        </p:nvSpPr>
        <p:spPr>
          <a:xfrm>
            <a:off x="468313" y="1340768"/>
            <a:ext cx="3383607" cy="5328592"/>
          </a:xfrm>
          <a:solidFill>
            <a:schemeClr val="bg1">
              <a:lumMod val="85000"/>
            </a:schemeClr>
          </a:solidFill>
        </p:spPr>
        <p:txBody>
          <a:bodyPr>
            <a:normAutofit lnSpcReduction="10000"/>
          </a:bodyPr>
          <a:lstStyle/>
          <a:p>
            <a:pPr marL="0" indent="0" algn="ctr">
              <a:buNone/>
            </a:pPr>
            <a:r>
              <a:rPr lang="en-US" sz="1800" b="1" dirty="0" smtClean="0"/>
              <a:t>TIMSS 2011</a:t>
            </a:r>
            <a:endParaRPr lang="en-US" sz="1800" b="1" dirty="0"/>
          </a:p>
          <a:p>
            <a:pPr marL="171450" indent="-171450">
              <a:buFont typeface="Arial"/>
              <a:buChar char="•"/>
            </a:pPr>
            <a:endParaRPr lang="en-US" sz="1400" i="1" dirty="0" smtClean="0"/>
          </a:p>
          <a:p>
            <a:pPr marL="171450" indent="-171450">
              <a:buFont typeface="Arial"/>
              <a:buChar char="•"/>
            </a:pPr>
            <a:r>
              <a:rPr lang="en-US" sz="1400" i="1" dirty="0" smtClean="0"/>
              <a:t>Grade 9 – </a:t>
            </a:r>
            <a:r>
              <a:rPr lang="en-US" sz="1400" i="1" dirty="0" err="1" smtClean="0"/>
              <a:t>Maths</a:t>
            </a:r>
            <a:r>
              <a:rPr lang="en-US" sz="1400" i="1" dirty="0" smtClean="0"/>
              <a:t> and science</a:t>
            </a:r>
          </a:p>
          <a:p>
            <a:pPr marL="171450" indent="-171450">
              <a:buFont typeface="Arial"/>
              <a:buChar char="•"/>
            </a:pPr>
            <a:r>
              <a:rPr lang="en-US" sz="1400" i="1" dirty="0" smtClean="0"/>
              <a:t>285 schools, 11969 students</a:t>
            </a:r>
            <a:endParaRPr lang="en-US" sz="1400" i="1" dirty="0"/>
          </a:p>
          <a:p>
            <a:pPr marL="0" indent="0">
              <a:buNone/>
            </a:pPr>
            <a:r>
              <a:rPr lang="en-US" sz="1400" i="1" dirty="0" smtClean="0"/>
              <a:t>____________________________________</a:t>
            </a:r>
          </a:p>
          <a:p>
            <a:pPr>
              <a:spcBef>
                <a:spcPct val="0"/>
              </a:spcBef>
              <a:defRPr/>
            </a:pPr>
            <a:endParaRPr lang="en-US" sz="1400" i="1" dirty="0" smtClean="0"/>
          </a:p>
          <a:p>
            <a:pPr marL="0" indent="0">
              <a:spcBef>
                <a:spcPct val="0"/>
              </a:spcBef>
              <a:buNone/>
              <a:defRPr/>
            </a:pPr>
            <a:r>
              <a:rPr lang="en-US" sz="1400" b="1" i="1" dirty="0" smtClean="0"/>
              <a:t>Underperformance</a:t>
            </a:r>
          </a:p>
          <a:p>
            <a:pPr>
              <a:spcBef>
                <a:spcPct val="0"/>
              </a:spcBef>
              <a:defRPr/>
            </a:pPr>
            <a:r>
              <a:rPr lang="en-US" sz="1400" i="1" dirty="0" smtClean="0"/>
              <a:t>76% of Gr9 students had not acquired a basic understanding about whole numbers, decimals, operations or basic graphs (i.e. had not reached low int. benchmark)</a:t>
            </a:r>
          </a:p>
          <a:p>
            <a:pPr>
              <a:spcBef>
                <a:spcPct val="0"/>
              </a:spcBef>
              <a:defRPr/>
            </a:pPr>
            <a:r>
              <a:rPr lang="en-US" sz="1400" i="1" dirty="0" smtClean="0"/>
              <a:t>Avg. Gr 9 SA student is 2yrs (2.8yrs) behind the average Gr8 student from a </a:t>
            </a:r>
            <a:r>
              <a:rPr lang="en-US" sz="1400" i="1" u="sng" dirty="0" smtClean="0"/>
              <a:t>middle income </a:t>
            </a:r>
            <a:r>
              <a:rPr lang="en-US" sz="1400" i="1" dirty="0" smtClean="0"/>
              <a:t>country in </a:t>
            </a:r>
            <a:r>
              <a:rPr lang="en-US" sz="1400" i="1" dirty="0" err="1" smtClean="0"/>
              <a:t>maths</a:t>
            </a:r>
            <a:r>
              <a:rPr lang="en-US" sz="1400" i="1" dirty="0" smtClean="0"/>
              <a:t> (science) </a:t>
            </a:r>
          </a:p>
          <a:p>
            <a:pPr>
              <a:spcBef>
                <a:spcPct val="0"/>
              </a:spcBef>
              <a:defRPr/>
            </a:pPr>
            <a:r>
              <a:rPr lang="en-US" sz="1400" i="1" dirty="0" smtClean="0"/>
              <a:t>Contrary to popular belief, even South Africa’s “top” schools do not perform well by international standards…</a:t>
            </a:r>
            <a:endParaRPr lang="en-US" sz="1400" i="1" dirty="0"/>
          </a:p>
          <a:p>
            <a:pPr marL="0" indent="0">
              <a:spcBef>
                <a:spcPct val="0"/>
              </a:spcBef>
              <a:buNone/>
              <a:defRPr/>
            </a:pPr>
            <a:r>
              <a:rPr lang="en-US" sz="1400" b="1" i="1" dirty="0" smtClean="0"/>
              <a:t>Inequality</a:t>
            </a:r>
            <a:endParaRPr lang="en-US" sz="1400" b="1" i="1" dirty="0"/>
          </a:p>
          <a:p>
            <a:pPr>
              <a:spcBef>
                <a:spcPct val="0"/>
              </a:spcBef>
              <a:defRPr/>
            </a:pPr>
            <a:r>
              <a:rPr lang="en-US" sz="1200" i="1" dirty="0" err="1" smtClean="0"/>
              <a:t>Avg</a:t>
            </a:r>
            <a:r>
              <a:rPr lang="en-US" sz="1200" i="1" dirty="0" smtClean="0"/>
              <a:t> Q1/Q2 Gr9 student is 3yrs (4yrs) worth of learning behind the average Q5 student in </a:t>
            </a:r>
            <a:r>
              <a:rPr lang="en-US" sz="1200" i="1" dirty="0" err="1" smtClean="0"/>
              <a:t>maths</a:t>
            </a:r>
            <a:r>
              <a:rPr lang="en-US" sz="1200" i="1" dirty="0" smtClean="0"/>
              <a:t> (science)</a:t>
            </a:r>
          </a:p>
          <a:p>
            <a:pPr>
              <a:spcBef>
                <a:spcPct val="0"/>
              </a:spcBef>
              <a:defRPr/>
            </a:pPr>
            <a:r>
              <a:rPr lang="en-US" sz="1200" i="1" dirty="0" err="1" smtClean="0"/>
              <a:t>Avg</a:t>
            </a:r>
            <a:r>
              <a:rPr lang="en-US" sz="1200" i="1" dirty="0" smtClean="0"/>
              <a:t> Gr 9 student in ECA is 2yrs worth of learning behind </a:t>
            </a:r>
            <a:r>
              <a:rPr lang="en-US" sz="1200" i="1" dirty="0" err="1" smtClean="0"/>
              <a:t>avg</a:t>
            </a:r>
            <a:r>
              <a:rPr lang="en-US" sz="1200" i="1" dirty="0" smtClean="0"/>
              <a:t> Gr9 student in GAU</a:t>
            </a:r>
          </a:p>
          <a:p>
            <a:pPr>
              <a:spcBef>
                <a:spcPct val="0"/>
              </a:spcBef>
              <a:defRPr/>
            </a:pPr>
            <a:endParaRPr lang="en-US" sz="1200" i="1" dirty="0"/>
          </a:p>
          <a:p>
            <a:pPr marL="0" indent="0">
              <a:spcBef>
                <a:spcPct val="0"/>
              </a:spcBef>
              <a:buNone/>
              <a:defRPr/>
            </a:pPr>
            <a:r>
              <a:rPr lang="en-US" sz="1200" i="1" dirty="0" smtClean="0"/>
              <a:t>*Data now available for download</a:t>
            </a:r>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p:txBody>
      </p:sp>
      <p:graphicFrame>
        <p:nvGraphicFramePr>
          <p:cNvPr id="14" name="Chart 13"/>
          <p:cNvGraphicFramePr/>
          <p:nvPr>
            <p:extLst>
              <p:ext uri="{D42A27DB-BD31-4B8C-83A1-F6EECF244321}">
                <p14:modId xmlns:p14="http://schemas.microsoft.com/office/powerpoint/2010/main" val="2063230546"/>
              </p:ext>
            </p:extLst>
          </p:nvPr>
        </p:nvGraphicFramePr>
        <p:xfrm>
          <a:off x="4283968" y="4310440"/>
          <a:ext cx="4680520" cy="253074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0" name="Chart 19"/>
          <p:cNvGraphicFramePr/>
          <p:nvPr>
            <p:extLst>
              <p:ext uri="{D42A27DB-BD31-4B8C-83A1-F6EECF244321}">
                <p14:modId xmlns:p14="http://schemas.microsoft.com/office/powerpoint/2010/main" val="3940551955"/>
              </p:ext>
            </p:extLst>
          </p:nvPr>
        </p:nvGraphicFramePr>
        <p:xfrm>
          <a:off x="3779912" y="1052736"/>
          <a:ext cx="5256584" cy="338437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404704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5656" y="1412776"/>
            <a:ext cx="5904656" cy="4319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9"/>
          <p:cNvSpPr txBox="1">
            <a:spLocks noChangeArrowheads="1"/>
          </p:cNvSpPr>
          <p:nvPr/>
        </p:nvSpPr>
        <p:spPr bwMode="auto">
          <a:xfrm>
            <a:off x="1331640" y="692696"/>
            <a:ext cx="6264696" cy="584776"/>
          </a:xfrm>
          <a:prstGeom prst="rect">
            <a:avLst/>
          </a:prstGeom>
          <a:solidFill>
            <a:srgbClr val="D9D9D9"/>
          </a:solidFill>
          <a:ln>
            <a:noFill/>
          </a:ln>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800" b="1" dirty="0" smtClean="0"/>
              <a:t>Performance of quintile five schools in TIMSS </a:t>
            </a:r>
            <a:r>
              <a:rPr lang="en-ZA" sz="1800" b="1" dirty="0"/>
              <a:t>2003 Maths </a:t>
            </a:r>
            <a:endParaRPr lang="en-ZA" sz="1800" b="1" dirty="0" smtClean="0"/>
          </a:p>
          <a:p>
            <a:pPr algn="ctr" eaLnBrk="1" hangingPunct="1"/>
            <a:r>
              <a:rPr lang="en-ZA" sz="1400" b="1" dirty="0" smtClean="0"/>
              <a:t>– </a:t>
            </a:r>
            <a:r>
              <a:rPr lang="en-ZA" sz="1400" b="1" dirty="0"/>
              <a:t>see Taylor </a:t>
            </a:r>
            <a:r>
              <a:rPr lang="en-ZA" sz="1400" b="1" dirty="0" smtClean="0"/>
              <a:t>MST (</a:t>
            </a:r>
            <a:r>
              <a:rPr lang="en-ZA" sz="1400" b="1" dirty="0"/>
              <a:t>2011)</a:t>
            </a:r>
          </a:p>
        </p:txBody>
      </p:sp>
      <p:sp>
        <p:nvSpPr>
          <p:cNvPr id="2" name="TextBox 1"/>
          <p:cNvSpPr txBox="1"/>
          <p:nvPr/>
        </p:nvSpPr>
        <p:spPr>
          <a:xfrm>
            <a:off x="1691680" y="5949280"/>
            <a:ext cx="5904656" cy="369332"/>
          </a:xfrm>
          <a:prstGeom prst="rect">
            <a:avLst/>
          </a:prstGeom>
          <a:noFill/>
        </p:spPr>
        <p:txBody>
          <a:bodyPr wrap="square" rtlCol="0">
            <a:spAutoFit/>
          </a:bodyPr>
          <a:lstStyle/>
          <a:p>
            <a:pPr algn="ctr"/>
            <a:r>
              <a:rPr lang="en-US" b="1" i="1" dirty="0" smtClean="0"/>
              <a:t>Even Q5 schools in SA perform at a comparatively low level</a:t>
            </a:r>
            <a:endParaRPr lang="en-US" b="1" i="1" dirty="0"/>
          </a:p>
        </p:txBody>
      </p:sp>
    </p:spTree>
    <p:extLst>
      <p:ext uri="{BB962C8B-B14F-4D97-AF65-F5344CB8AC3E}">
        <p14:creationId xmlns:p14="http://schemas.microsoft.com/office/powerpoint/2010/main" val="202596360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778098"/>
          </a:xfrm>
        </p:spPr>
        <p:txBody>
          <a:bodyPr>
            <a:normAutofit/>
          </a:bodyPr>
          <a:lstStyle/>
          <a:p>
            <a:r>
              <a:rPr lang="en-US" sz="1800" dirty="0" smtClean="0">
                <a:solidFill>
                  <a:srgbClr val="FF0000"/>
                </a:solidFill>
              </a:rPr>
              <a:t>Gr 1 </a:t>
            </a:r>
            <a:r>
              <a:rPr lang="en-US" sz="1800" dirty="0">
                <a:solidFill>
                  <a:srgbClr val="FF0000"/>
                </a:solidFill>
                <a:sym typeface="Wingdings"/>
              </a:rPr>
              <a:t>-</a:t>
            </a:r>
            <a:r>
              <a:rPr lang="en-US" sz="1800" dirty="0" smtClean="0">
                <a:solidFill>
                  <a:srgbClr val="FF0000"/>
                </a:solidFill>
                <a:sym typeface="Wingdings"/>
              </a:rPr>
              <a:t> Gr 2 - Gr 3 </a:t>
            </a:r>
            <a:r>
              <a:rPr lang="en-US" sz="1800" dirty="0" smtClean="0">
                <a:solidFill>
                  <a:schemeClr val="accent2">
                    <a:lumMod val="75000"/>
                  </a:schemeClr>
                </a:solidFill>
                <a:sym typeface="Wingdings"/>
              </a:rPr>
              <a:t>– </a:t>
            </a:r>
            <a:r>
              <a:rPr lang="en-US" sz="1800" dirty="0">
                <a:solidFill>
                  <a:srgbClr val="008000"/>
                </a:solidFill>
              </a:rPr>
              <a:t>Gr </a:t>
            </a:r>
            <a:r>
              <a:rPr lang="en-US" sz="1800" dirty="0" smtClean="0">
                <a:solidFill>
                  <a:srgbClr val="008000"/>
                </a:solidFill>
              </a:rPr>
              <a:t>4 </a:t>
            </a:r>
            <a:r>
              <a:rPr lang="en-US" sz="1800" dirty="0" smtClean="0">
                <a:solidFill>
                  <a:srgbClr val="008000"/>
                </a:solidFill>
                <a:sym typeface="Wingdings"/>
              </a:rPr>
              <a:t>– </a:t>
            </a:r>
            <a:r>
              <a:rPr lang="en-US" sz="1800" dirty="0">
                <a:solidFill>
                  <a:srgbClr val="008000"/>
                </a:solidFill>
                <a:sym typeface="Wingdings"/>
              </a:rPr>
              <a:t>Gr </a:t>
            </a:r>
            <a:r>
              <a:rPr lang="en-US" sz="1800" dirty="0" smtClean="0">
                <a:solidFill>
                  <a:srgbClr val="008000"/>
                </a:solidFill>
                <a:sym typeface="Wingdings"/>
              </a:rPr>
              <a:t>5 – </a:t>
            </a:r>
            <a:r>
              <a:rPr lang="en-US" sz="1800" dirty="0">
                <a:solidFill>
                  <a:srgbClr val="008000"/>
                </a:solidFill>
                <a:sym typeface="Wingdings"/>
              </a:rPr>
              <a:t>Gr 6</a:t>
            </a:r>
            <a:r>
              <a:rPr lang="en-US" sz="1800" dirty="0" smtClean="0">
                <a:solidFill>
                  <a:srgbClr val="008000"/>
                </a:solidFill>
                <a:sym typeface="Wingdings"/>
              </a:rPr>
              <a:t> </a:t>
            </a:r>
            <a:r>
              <a:rPr lang="en-US" sz="1800" dirty="0" smtClean="0">
                <a:solidFill>
                  <a:schemeClr val="accent2">
                    <a:lumMod val="75000"/>
                  </a:schemeClr>
                </a:solidFill>
                <a:sym typeface="Wingdings"/>
              </a:rPr>
              <a:t>– </a:t>
            </a:r>
            <a:r>
              <a:rPr lang="en-US" sz="1800" dirty="0">
                <a:solidFill>
                  <a:schemeClr val="tx2">
                    <a:lumMod val="75000"/>
                    <a:lumOff val="25000"/>
                  </a:schemeClr>
                </a:solidFill>
              </a:rPr>
              <a:t>Gr </a:t>
            </a:r>
            <a:r>
              <a:rPr lang="en-US" sz="1800" dirty="0" smtClean="0">
                <a:solidFill>
                  <a:schemeClr val="tx2">
                    <a:lumMod val="75000"/>
                    <a:lumOff val="25000"/>
                  </a:schemeClr>
                </a:solidFill>
              </a:rPr>
              <a:t>7 </a:t>
            </a:r>
            <a:r>
              <a:rPr lang="en-US" sz="1800" dirty="0" smtClean="0">
                <a:solidFill>
                  <a:schemeClr val="tx2">
                    <a:lumMod val="75000"/>
                    <a:lumOff val="25000"/>
                  </a:schemeClr>
                </a:solidFill>
                <a:sym typeface="Wingdings"/>
              </a:rPr>
              <a:t>– </a:t>
            </a:r>
            <a:r>
              <a:rPr lang="en-US" sz="1800" dirty="0">
                <a:solidFill>
                  <a:schemeClr val="tx2">
                    <a:lumMod val="75000"/>
                    <a:lumOff val="25000"/>
                  </a:schemeClr>
                </a:solidFill>
                <a:sym typeface="Wingdings"/>
              </a:rPr>
              <a:t>Gr </a:t>
            </a:r>
            <a:r>
              <a:rPr lang="en-US" sz="1800" dirty="0" smtClean="0">
                <a:solidFill>
                  <a:schemeClr val="tx2">
                    <a:lumMod val="75000"/>
                    <a:lumOff val="25000"/>
                  </a:schemeClr>
                </a:solidFill>
                <a:sym typeface="Wingdings"/>
              </a:rPr>
              <a:t>8 – </a:t>
            </a:r>
            <a:r>
              <a:rPr lang="en-US" sz="1800" dirty="0">
                <a:solidFill>
                  <a:schemeClr val="tx2">
                    <a:lumMod val="75000"/>
                    <a:lumOff val="25000"/>
                  </a:schemeClr>
                </a:solidFill>
                <a:sym typeface="Wingdings"/>
              </a:rPr>
              <a:t>Gr </a:t>
            </a:r>
            <a:r>
              <a:rPr lang="en-US" sz="1800" dirty="0" smtClean="0">
                <a:solidFill>
                  <a:schemeClr val="tx2">
                    <a:lumMod val="75000"/>
                    <a:lumOff val="25000"/>
                  </a:schemeClr>
                </a:solidFill>
                <a:sym typeface="Wingdings"/>
              </a:rPr>
              <a:t>9 </a:t>
            </a:r>
            <a:r>
              <a:rPr lang="en-US" sz="1800" dirty="0" smtClean="0">
                <a:solidFill>
                  <a:schemeClr val="accent2">
                    <a:lumMod val="75000"/>
                  </a:schemeClr>
                </a:solidFill>
                <a:sym typeface="Wingdings"/>
              </a:rPr>
              <a:t>- </a:t>
            </a:r>
            <a:r>
              <a:rPr lang="en-US" sz="1800" dirty="0">
                <a:solidFill>
                  <a:schemeClr val="tx1"/>
                </a:solidFill>
              </a:rPr>
              <a:t>Gr </a:t>
            </a:r>
            <a:r>
              <a:rPr lang="en-US" sz="1800" dirty="0" smtClean="0">
                <a:solidFill>
                  <a:schemeClr val="tx1"/>
                </a:solidFill>
              </a:rPr>
              <a:t>10 </a:t>
            </a:r>
            <a:r>
              <a:rPr lang="en-US" sz="1800" dirty="0" smtClean="0">
                <a:solidFill>
                  <a:schemeClr val="tx1"/>
                </a:solidFill>
                <a:sym typeface="Wingdings"/>
              </a:rPr>
              <a:t>– </a:t>
            </a:r>
            <a:r>
              <a:rPr lang="en-US" sz="1800" dirty="0">
                <a:solidFill>
                  <a:schemeClr val="tx1"/>
                </a:solidFill>
                <a:sym typeface="Wingdings"/>
              </a:rPr>
              <a:t>Gr </a:t>
            </a:r>
            <a:r>
              <a:rPr lang="en-US" sz="1800" dirty="0" smtClean="0">
                <a:solidFill>
                  <a:schemeClr val="tx1"/>
                </a:solidFill>
                <a:sym typeface="Wingdings"/>
              </a:rPr>
              <a:t>11 </a:t>
            </a:r>
            <a:r>
              <a:rPr lang="en-US" sz="1800" dirty="0">
                <a:solidFill>
                  <a:schemeClr val="tx1"/>
                </a:solidFill>
                <a:sym typeface="Wingdings"/>
              </a:rPr>
              <a:t>– Gr </a:t>
            </a:r>
            <a:r>
              <a:rPr lang="en-US" sz="1800" dirty="0" smtClean="0">
                <a:solidFill>
                  <a:schemeClr val="tx1"/>
                </a:solidFill>
                <a:sym typeface="Wingdings"/>
              </a:rPr>
              <a:t>12</a:t>
            </a:r>
            <a:br>
              <a:rPr lang="en-US" sz="1800" dirty="0" smtClean="0">
                <a:solidFill>
                  <a:schemeClr val="tx1"/>
                </a:solidFill>
                <a:sym typeface="Wingdings"/>
              </a:rPr>
            </a:br>
            <a:endParaRPr lang="en-US" sz="1800" dirty="0">
              <a:solidFill>
                <a:schemeClr val="tx1"/>
              </a:solidFill>
            </a:endParaRPr>
          </a:p>
        </p:txBody>
      </p:sp>
      <p:sp>
        <p:nvSpPr>
          <p:cNvPr id="4" name="Slide Number Placeholder 3"/>
          <p:cNvSpPr>
            <a:spLocks noGrp="1"/>
          </p:cNvSpPr>
          <p:nvPr>
            <p:ph type="sldNum" sz="quarter" idx="12"/>
          </p:nvPr>
        </p:nvSpPr>
        <p:spPr/>
        <p:txBody>
          <a:bodyPr/>
          <a:lstStyle/>
          <a:p>
            <a:fld id="{555B2511-D5A3-487A-82FF-4C039FEE504B}" type="slidenum">
              <a:rPr lang="en-ZA" smtClean="0"/>
              <a:pPr/>
              <a:t>13</a:t>
            </a:fld>
            <a:endParaRPr lang="en-ZA"/>
          </a:p>
        </p:txBody>
      </p:sp>
      <p:sp>
        <p:nvSpPr>
          <p:cNvPr id="5" name="TextBox 4"/>
          <p:cNvSpPr txBox="1"/>
          <p:nvPr/>
        </p:nvSpPr>
        <p:spPr>
          <a:xfrm>
            <a:off x="1187624" y="764704"/>
            <a:ext cx="1296144" cy="253916"/>
          </a:xfrm>
          <a:prstGeom prst="rect">
            <a:avLst/>
          </a:prstGeom>
          <a:noFill/>
        </p:spPr>
        <p:txBody>
          <a:bodyPr wrap="square" rtlCol="0">
            <a:spAutoFit/>
          </a:bodyPr>
          <a:lstStyle/>
          <a:p>
            <a:r>
              <a:rPr lang="en-US" sz="1050" b="1" dirty="0" smtClean="0">
                <a:solidFill>
                  <a:srgbClr val="FF0000"/>
                </a:solidFill>
              </a:rPr>
              <a:t>Foundation Phase</a:t>
            </a:r>
            <a:endParaRPr lang="en-US" sz="1050" b="1" dirty="0">
              <a:solidFill>
                <a:srgbClr val="FF0000"/>
              </a:solidFill>
            </a:endParaRPr>
          </a:p>
        </p:txBody>
      </p:sp>
      <p:sp>
        <p:nvSpPr>
          <p:cNvPr id="6" name="TextBox 5"/>
          <p:cNvSpPr txBox="1"/>
          <p:nvPr/>
        </p:nvSpPr>
        <p:spPr>
          <a:xfrm>
            <a:off x="2843808" y="764704"/>
            <a:ext cx="1296144" cy="253916"/>
          </a:xfrm>
          <a:prstGeom prst="rect">
            <a:avLst/>
          </a:prstGeom>
          <a:noFill/>
        </p:spPr>
        <p:txBody>
          <a:bodyPr wrap="square" rtlCol="0">
            <a:spAutoFit/>
          </a:bodyPr>
          <a:lstStyle/>
          <a:p>
            <a:r>
              <a:rPr lang="en-US" sz="1050" b="1" dirty="0" smtClean="0">
                <a:solidFill>
                  <a:srgbClr val="008000"/>
                </a:solidFill>
              </a:rPr>
              <a:t>Intermediate Phase</a:t>
            </a:r>
            <a:endParaRPr lang="en-US" sz="1050" b="1" dirty="0">
              <a:solidFill>
                <a:srgbClr val="008000"/>
              </a:solidFill>
            </a:endParaRPr>
          </a:p>
        </p:txBody>
      </p:sp>
      <p:sp>
        <p:nvSpPr>
          <p:cNvPr id="7" name="TextBox 6"/>
          <p:cNvSpPr txBox="1"/>
          <p:nvPr/>
        </p:nvSpPr>
        <p:spPr>
          <a:xfrm>
            <a:off x="4932040" y="764704"/>
            <a:ext cx="1296144" cy="253916"/>
          </a:xfrm>
          <a:prstGeom prst="rect">
            <a:avLst/>
          </a:prstGeom>
          <a:noFill/>
        </p:spPr>
        <p:txBody>
          <a:bodyPr wrap="square" rtlCol="0">
            <a:spAutoFit/>
          </a:bodyPr>
          <a:lstStyle/>
          <a:p>
            <a:r>
              <a:rPr lang="en-US" sz="1050" b="1" dirty="0" smtClean="0">
                <a:solidFill>
                  <a:srgbClr val="18579B"/>
                </a:solidFill>
              </a:rPr>
              <a:t>Senior Phase</a:t>
            </a:r>
            <a:endParaRPr lang="en-US" sz="1050" b="1" dirty="0">
              <a:solidFill>
                <a:srgbClr val="18579B"/>
              </a:solidFill>
            </a:endParaRPr>
          </a:p>
        </p:txBody>
      </p:sp>
      <p:sp>
        <p:nvSpPr>
          <p:cNvPr id="8" name="TextBox 7"/>
          <p:cNvSpPr txBox="1"/>
          <p:nvPr/>
        </p:nvSpPr>
        <p:spPr>
          <a:xfrm>
            <a:off x="6948264" y="764704"/>
            <a:ext cx="1296144" cy="253916"/>
          </a:xfrm>
          <a:prstGeom prst="rect">
            <a:avLst/>
          </a:prstGeom>
          <a:noFill/>
        </p:spPr>
        <p:txBody>
          <a:bodyPr wrap="square" rtlCol="0">
            <a:spAutoFit/>
          </a:bodyPr>
          <a:lstStyle/>
          <a:p>
            <a:r>
              <a:rPr lang="en-US" sz="1050" b="1" dirty="0" smtClean="0"/>
              <a:t>FET Phase</a:t>
            </a:r>
            <a:endParaRPr lang="en-US" sz="1050" b="1" dirty="0"/>
          </a:p>
        </p:txBody>
      </p:sp>
      <p:sp>
        <p:nvSpPr>
          <p:cNvPr id="3" name="Oval 2"/>
          <p:cNvSpPr/>
          <p:nvPr/>
        </p:nvSpPr>
        <p:spPr>
          <a:xfrm>
            <a:off x="7524328" y="404664"/>
            <a:ext cx="792088" cy="432048"/>
          </a:xfrm>
          <a:prstGeom prst="ellipse">
            <a:avLst/>
          </a:prstGeom>
          <a:solidFill>
            <a:schemeClr val="accent6">
              <a:lumMod val="20000"/>
              <a:lumOff val="80000"/>
              <a:alpha val="17000"/>
            </a:schemeClr>
          </a:solid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Content Placeholder 2"/>
          <p:cNvSpPr>
            <a:spLocks noGrp="1"/>
          </p:cNvSpPr>
          <p:nvPr>
            <p:ph idx="1"/>
          </p:nvPr>
        </p:nvSpPr>
        <p:spPr>
          <a:xfrm>
            <a:off x="468313" y="1700809"/>
            <a:ext cx="3383607" cy="4607916"/>
          </a:xfrm>
          <a:solidFill>
            <a:schemeClr val="bg1">
              <a:lumMod val="85000"/>
            </a:schemeClr>
          </a:solidFill>
        </p:spPr>
        <p:txBody>
          <a:bodyPr>
            <a:normAutofit/>
          </a:bodyPr>
          <a:lstStyle/>
          <a:p>
            <a:pPr marL="0" indent="0" algn="ctr">
              <a:buNone/>
            </a:pPr>
            <a:r>
              <a:rPr lang="en-US" sz="1800" b="1" dirty="0" smtClean="0"/>
              <a:t>Matric</a:t>
            </a:r>
            <a:endParaRPr lang="en-US" sz="1800" b="1" dirty="0"/>
          </a:p>
          <a:p>
            <a:pPr marL="171450" indent="-171450">
              <a:buFont typeface="Arial"/>
              <a:buChar char="•"/>
            </a:pPr>
            <a:endParaRPr lang="en-US" sz="1400" i="1" dirty="0" smtClean="0"/>
          </a:p>
          <a:p>
            <a:pPr marL="171450" indent="-171450">
              <a:buFont typeface="Arial"/>
              <a:buChar char="•"/>
            </a:pPr>
            <a:r>
              <a:rPr lang="en-US" sz="1400" i="1" dirty="0" smtClean="0"/>
              <a:t>Grade 12 – Various</a:t>
            </a:r>
          </a:p>
          <a:p>
            <a:pPr marL="171450" indent="-171450">
              <a:buFont typeface="Arial"/>
              <a:buChar char="•"/>
            </a:pPr>
            <a:r>
              <a:rPr lang="en-US" sz="1400" i="1" dirty="0" smtClean="0"/>
              <a:t>Roughly half the cohort</a:t>
            </a:r>
            <a:endParaRPr lang="en-US" sz="1400" i="1" dirty="0"/>
          </a:p>
          <a:p>
            <a:pPr marL="0" indent="0">
              <a:buNone/>
            </a:pPr>
            <a:r>
              <a:rPr lang="en-US" sz="1400" i="1" dirty="0" smtClean="0"/>
              <a:t>____________________________________</a:t>
            </a:r>
          </a:p>
          <a:p>
            <a:pPr>
              <a:spcBef>
                <a:spcPct val="0"/>
              </a:spcBef>
              <a:defRPr/>
            </a:pPr>
            <a:endParaRPr lang="en-US" sz="1400" i="1" dirty="0" smtClean="0"/>
          </a:p>
          <a:p>
            <a:pPr marL="0" indent="0">
              <a:spcBef>
                <a:spcPct val="0"/>
              </a:spcBef>
              <a:buNone/>
              <a:defRPr/>
            </a:pPr>
            <a:r>
              <a:rPr lang="en-US" sz="1400" b="1" i="1" dirty="0" smtClean="0"/>
              <a:t>Underperformance</a:t>
            </a:r>
          </a:p>
          <a:p>
            <a:pPr>
              <a:spcBef>
                <a:spcPct val="0"/>
              </a:spcBef>
              <a:defRPr/>
            </a:pPr>
            <a:r>
              <a:rPr lang="en-US" sz="1200" i="1" dirty="0" smtClean="0"/>
              <a:t>Of 100 students that enroll in grade 1 approximately 50 will make it to matric, 40 will pass and 12 will qualify for university</a:t>
            </a:r>
          </a:p>
          <a:p>
            <a:pPr>
              <a:spcBef>
                <a:spcPct val="0"/>
              </a:spcBef>
              <a:defRPr/>
            </a:pPr>
            <a:endParaRPr lang="en-US" sz="1400" i="1" dirty="0"/>
          </a:p>
          <a:p>
            <a:pPr marL="0" indent="0">
              <a:spcBef>
                <a:spcPct val="0"/>
              </a:spcBef>
              <a:buNone/>
              <a:defRPr/>
            </a:pPr>
            <a:r>
              <a:rPr lang="en-US" sz="1400" b="1" i="1" dirty="0" smtClean="0"/>
              <a:t>Inequality</a:t>
            </a:r>
            <a:endParaRPr lang="en-US" sz="1400" b="1" i="1" dirty="0"/>
          </a:p>
          <a:p>
            <a:pPr>
              <a:spcBef>
                <a:spcPct val="0"/>
              </a:spcBef>
              <a:defRPr/>
            </a:pPr>
            <a:r>
              <a:rPr lang="en-US" sz="1200" i="1" dirty="0" smtClean="0"/>
              <a:t>Subject combinations differ between rich and poor – differential access to higher education</a:t>
            </a:r>
          </a:p>
          <a:p>
            <a:pPr>
              <a:spcBef>
                <a:spcPct val="0"/>
              </a:spcBef>
              <a:defRPr/>
            </a:pPr>
            <a:r>
              <a:rPr lang="en-US" sz="1200" i="1" dirty="0" err="1" smtClean="0"/>
              <a:t>Maths</a:t>
            </a:r>
            <a:r>
              <a:rPr lang="en-US" sz="1200" i="1" dirty="0" smtClean="0"/>
              <a:t> / </a:t>
            </a:r>
            <a:r>
              <a:rPr lang="en-US" sz="1200" i="1" dirty="0" err="1" smtClean="0"/>
              <a:t>Maths</a:t>
            </a:r>
            <a:r>
              <a:rPr lang="en-US" sz="1200" i="1" dirty="0" smtClean="0"/>
              <a:t>-lit case in point</a:t>
            </a:r>
          </a:p>
          <a:p>
            <a:pPr>
              <a:spcBef>
                <a:spcPct val="0"/>
              </a:spcBef>
              <a:defRPr/>
            </a:pPr>
            <a:r>
              <a:rPr lang="en-US" sz="1200" i="1" dirty="0" smtClean="0"/>
              <a:t>Are more students taking </a:t>
            </a:r>
            <a:r>
              <a:rPr lang="en-US" sz="1200" i="1" dirty="0" err="1" smtClean="0"/>
              <a:t>maths</a:t>
            </a:r>
            <a:r>
              <a:rPr lang="en-US" sz="1200" i="1" dirty="0" smtClean="0"/>
              <a:t> literacy because THEY cannot do pure-</a:t>
            </a:r>
            <a:r>
              <a:rPr lang="en-US" sz="1200" i="1" dirty="0" err="1" smtClean="0"/>
              <a:t>maths</a:t>
            </a:r>
            <a:r>
              <a:rPr lang="en-US" sz="1200" i="1" dirty="0" smtClean="0"/>
              <a:t>, or because their TEACHERS cannot teach pure-</a:t>
            </a:r>
            <a:r>
              <a:rPr lang="en-US" sz="1200" i="1" dirty="0" err="1" smtClean="0"/>
              <a:t>maths</a:t>
            </a:r>
            <a:r>
              <a:rPr lang="en-US" sz="1200" i="1" dirty="0" smtClean="0"/>
              <a:t>?</a:t>
            </a:r>
          </a:p>
          <a:p>
            <a:pPr>
              <a:spcBef>
                <a:spcPct val="0"/>
              </a:spcBef>
              <a:defRPr/>
            </a:pPr>
            <a:endParaRPr lang="en-US" sz="1200" i="1" dirty="0" smtClean="0"/>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p:txBody>
      </p:sp>
      <p:graphicFrame>
        <p:nvGraphicFramePr>
          <p:cNvPr id="15" name="Chart 14"/>
          <p:cNvGraphicFramePr/>
          <p:nvPr>
            <p:extLst>
              <p:ext uri="{D42A27DB-BD31-4B8C-83A1-F6EECF244321}">
                <p14:modId xmlns:p14="http://schemas.microsoft.com/office/powerpoint/2010/main" val="926790009"/>
              </p:ext>
            </p:extLst>
          </p:nvPr>
        </p:nvGraphicFramePr>
        <p:xfrm>
          <a:off x="3995936" y="1340768"/>
          <a:ext cx="4968552" cy="496855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106985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Box 9"/>
          <p:cNvSpPr txBox="1">
            <a:spLocks noChangeArrowheads="1"/>
          </p:cNvSpPr>
          <p:nvPr/>
        </p:nvSpPr>
        <p:spPr bwMode="auto">
          <a:xfrm>
            <a:off x="5219700" y="115888"/>
            <a:ext cx="3816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b="1" dirty="0"/>
              <a:t>S</a:t>
            </a:r>
            <a:r>
              <a:rPr lang="en-ZA" sz="1400" b="1" dirty="0" smtClean="0"/>
              <a:t>ee </a:t>
            </a:r>
            <a:r>
              <a:rPr lang="en-ZA" sz="1400" b="1" dirty="0"/>
              <a:t>Taylor (2012)</a:t>
            </a:r>
          </a:p>
        </p:txBody>
      </p:sp>
      <p:sp>
        <p:nvSpPr>
          <p:cNvPr id="32771" name="TextBox 10"/>
          <p:cNvSpPr txBox="1">
            <a:spLocks noChangeArrowheads="1"/>
          </p:cNvSpPr>
          <p:nvPr/>
        </p:nvSpPr>
        <p:spPr bwMode="auto">
          <a:xfrm>
            <a:off x="5148263" y="6488113"/>
            <a:ext cx="3816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b="1" dirty="0"/>
              <a:t>S</a:t>
            </a:r>
            <a:r>
              <a:rPr lang="en-ZA" sz="1400" b="1" dirty="0" smtClean="0"/>
              <a:t>ee </a:t>
            </a:r>
            <a:r>
              <a:rPr lang="en-ZA" sz="1400" b="1" dirty="0"/>
              <a:t>Taylor (2012)</a:t>
            </a:r>
          </a:p>
        </p:txBody>
      </p:sp>
      <p:pic>
        <p:nvPicPr>
          <p:cNvPr id="3277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463" y="3500438"/>
            <a:ext cx="4103687" cy="280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3" name="Rectangle 1"/>
          <p:cNvSpPr>
            <a:spLocks noChangeArrowheads="1"/>
          </p:cNvSpPr>
          <p:nvPr/>
        </p:nvSpPr>
        <p:spPr bwMode="auto">
          <a:xfrm>
            <a:off x="4643438" y="3284538"/>
            <a:ext cx="4300537"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eaLnBrk="0" hangingPunct="0"/>
            <a:r>
              <a:rPr lang="en-ZA" sz="900" b="1">
                <a:cs typeface="Calibri" charset="0"/>
              </a:rPr>
              <a:t>The ratio of grade 2 enrolments ten years prior to matric to matric passes by province</a:t>
            </a:r>
            <a:endParaRPr lang="en-ZA"/>
          </a:p>
        </p:txBody>
      </p:sp>
      <p:graphicFrame>
        <p:nvGraphicFramePr>
          <p:cNvPr id="15" name="Chart 14"/>
          <p:cNvGraphicFramePr/>
          <p:nvPr/>
        </p:nvGraphicFramePr>
        <p:xfrm>
          <a:off x="4572000" y="476672"/>
          <a:ext cx="4572000" cy="2876550"/>
        </p:xfrm>
        <a:graphic>
          <a:graphicData uri="http://schemas.openxmlformats.org/drawingml/2006/chart">
            <c:chart xmlns:c="http://schemas.openxmlformats.org/drawingml/2006/chart" xmlns:r="http://schemas.openxmlformats.org/officeDocument/2006/relationships" r:id="rId4"/>
          </a:graphicData>
        </a:graphic>
      </p:graphicFrame>
      <p:sp>
        <p:nvSpPr>
          <p:cNvPr id="9" name="Content Placeholder 2"/>
          <p:cNvSpPr>
            <a:spLocks noGrp="1"/>
          </p:cNvSpPr>
          <p:nvPr>
            <p:ph idx="1"/>
          </p:nvPr>
        </p:nvSpPr>
        <p:spPr>
          <a:xfrm>
            <a:off x="467544" y="188640"/>
            <a:ext cx="3383607" cy="3024336"/>
          </a:xfrm>
          <a:solidFill>
            <a:schemeClr val="bg1">
              <a:lumMod val="85000"/>
            </a:schemeClr>
          </a:solidFill>
        </p:spPr>
        <p:txBody>
          <a:bodyPr>
            <a:normAutofit/>
          </a:bodyPr>
          <a:lstStyle/>
          <a:p>
            <a:pPr marL="0" indent="0" algn="ctr">
              <a:buNone/>
            </a:pPr>
            <a:r>
              <a:rPr lang="en-US" sz="1800" b="1" dirty="0" smtClean="0"/>
              <a:t>Matric</a:t>
            </a:r>
            <a:endParaRPr lang="en-US" sz="1800" b="1" dirty="0"/>
          </a:p>
          <a:p>
            <a:pPr marL="171450" indent="-171450">
              <a:buFont typeface="Arial"/>
              <a:buChar char="•"/>
            </a:pPr>
            <a:endParaRPr lang="en-US" sz="1400" i="1" dirty="0" smtClean="0"/>
          </a:p>
          <a:p>
            <a:pPr marL="171450" indent="-171450">
              <a:buFont typeface="Arial"/>
              <a:buChar char="•"/>
            </a:pPr>
            <a:r>
              <a:rPr lang="en-US" sz="1400" i="1" dirty="0" smtClean="0"/>
              <a:t>More students making it to grade 10 but not more making it to matric</a:t>
            </a:r>
          </a:p>
          <a:p>
            <a:pPr marL="571500" lvl="1" indent="-171450">
              <a:buFont typeface="Arial"/>
              <a:buChar char="•"/>
            </a:pPr>
            <a:r>
              <a:rPr lang="en-US" sz="1000" i="1" dirty="0" smtClean="0"/>
              <a:t>Partially due to less repetition at lower grades</a:t>
            </a:r>
          </a:p>
          <a:p>
            <a:pPr marL="571500" lvl="1" indent="-171450">
              <a:buFont typeface="Arial"/>
              <a:buChar char="•"/>
            </a:pPr>
            <a:endParaRPr lang="en-US" sz="1000" i="1" dirty="0"/>
          </a:p>
          <a:p>
            <a:pPr marL="171450" indent="-171450">
              <a:buFont typeface="Arial"/>
              <a:buChar char="•"/>
            </a:pPr>
            <a:r>
              <a:rPr lang="en-US" sz="1400" i="1" dirty="0" smtClean="0"/>
              <a:t>LARGE differences in the ability of provinces to “convert” grade 1 enrolments into matric passes</a:t>
            </a:r>
          </a:p>
          <a:p>
            <a:pPr marL="171450" indent="-171450">
              <a:buFont typeface="Arial"/>
              <a:buChar char="•"/>
            </a:pPr>
            <a:endParaRPr lang="en-US" sz="1400" i="1" dirty="0"/>
          </a:p>
          <a:p>
            <a:pPr marL="171450" indent="-171450">
              <a:buFont typeface="Arial"/>
              <a:buChar char="•"/>
            </a:pPr>
            <a:r>
              <a:rPr lang="en-US" sz="1400" i="1" dirty="0" smtClean="0"/>
              <a:t>Why are more students taking </a:t>
            </a:r>
            <a:r>
              <a:rPr lang="en-US" sz="1400" i="1" dirty="0" err="1" smtClean="0"/>
              <a:t>maths</a:t>
            </a:r>
            <a:r>
              <a:rPr lang="en-US" sz="1400" i="1" dirty="0"/>
              <a:t> </a:t>
            </a:r>
            <a:r>
              <a:rPr lang="en-US" sz="1400" i="1" dirty="0" smtClean="0"/>
              <a:t>literacy?</a:t>
            </a:r>
          </a:p>
          <a:p>
            <a:pPr>
              <a:spcBef>
                <a:spcPct val="0"/>
              </a:spcBef>
              <a:defRPr/>
            </a:pPr>
            <a:endParaRPr lang="en-US" sz="1200" i="1" dirty="0" smtClean="0"/>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p:txBody>
      </p:sp>
      <p:pic>
        <p:nvPicPr>
          <p:cNvPr id="10"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501008"/>
            <a:ext cx="4787900" cy="114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6"/>
          <a:stretch>
            <a:fillRect/>
          </a:stretch>
        </p:blipFill>
        <p:spPr>
          <a:xfrm>
            <a:off x="755576" y="3717032"/>
            <a:ext cx="3312368" cy="298941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994094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15</a:t>
            </a:fld>
            <a:endParaRPr lang="en-ZA"/>
          </a:p>
        </p:txBody>
      </p:sp>
      <p:pic>
        <p:nvPicPr>
          <p:cNvPr id="6" name="Picture 5"/>
          <p:cNvPicPr>
            <a:picLocks noChangeAspect="1"/>
          </p:cNvPicPr>
          <p:nvPr/>
        </p:nvPicPr>
        <p:blipFill>
          <a:blip r:embed="rId2"/>
          <a:stretch>
            <a:fillRect/>
          </a:stretch>
        </p:blipFill>
        <p:spPr>
          <a:xfrm>
            <a:off x="3995936" y="189711"/>
            <a:ext cx="4968552" cy="6633017"/>
          </a:xfrm>
          <a:prstGeom prst="rect">
            <a:avLst/>
          </a:prstGeom>
        </p:spPr>
      </p:pic>
      <p:sp>
        <p:nvSpPr>
          <p:cNvPr id="7" name="TextBox 6"/>
          <p:cNvSpPr txBox="1"/>
          <p:nvPr/>
        </p:nvSpPr>
        <p:spPr>
          <a:xfrm rot="19734565">
            <a:off x="3827550" y="5940194"/>
            <a:ext cx="2448272" cy="307777"/>
          </a:xfrm>
          <a:prstGeom prst="rect">
            <a:avLst/>
          </a:prstGeom>
          <a:noFill/>
        </p:spPr>
        <p:txBody>
          <a:bodyPr wrap="square" rtlCol="0">
            <a:spAutoFit/>
          </a:bodyPr>
          <a:lstStyle/>
          <a:p>
            <a:r>
              <a:rPr lang="en-US" sz="1400" i="1" dirty="0" smtClean="0">
                <a:solidFill>
                  <a:schemeClr val="bg1"/>
                </a:solidFill>
              </a:rPr>
              <a:t>No early cognitive stimulation</a:t>
            </a:r>
            <a:endParaRPr lang="en-US" sz="1400" i="1" dirty="0">
              <a:solidFill>
                <a:schemeClr val="bg1"/>
              </a:solidFill>
            </a:endParaRPr>
          </a:p>
        </p:txBody>
      </p:sp>
      <p:sp>
        <p:nvSpPr>
          <p:cNvPr id="8" name="TextBox 7"/>
          <p:cNvSpPr txBox="1"/>
          <p:nvPr/>
        </p:nvSpPr>
        <p:spPr>
          <a:xfrm rot="19734565">
            <a:off x="3827550" y="5335173"/>
            <a:ext cx="2448272" cy="307777"/>
          </a:xfrm>
          <a:prstGeom prst="rect">
            <a:avLst/>
          </a:prstGeom>
          <a:noFill/>
        </p:spPr>
        <p:txBody>
          <a:bodyPr wrap="square" rtlCol="0">
            <a:spAutoFit/>
          </a:bodyPr>
          <a:lstStyle/>
          <a:p>
            <a:r>
              <a:rPr lang="en-US" sz="1400" i="1" dirty="0" smtClean="0">
                <a:solidFill>
                  <a:schemeClr val="bg1"/>
                </a:solidFill>
              </a:rPr>
              <a:t>Weak culture of T&amp;L</a:t>
            </a:r>
            <a:endParaRPr lang="en-US" sz="1400" i="1" dirty="0">
              <a:solidFill>
                <a:schemeClr val="bg1"/>
              </a:solidFill>
            </a:endParaRPr>
          </a:p>
        </p:txBody>
      </p:sp>
      <p:sp>
        <p:nvSpPr>
          <p:cNvPr id="9" name="TextBox 8"/>
          <p:cNvSpPr txBox="1"/>
          <p:nvPr/>
        </p:nvSpPr>
        <p:spPr>
          <a:xfrm rot="19734565">
            <a:off x="3827550" y="4903126"/>
            <a:ext cx="2448272" cy="307777"/>
          </a:xfrm>
          <a:prstGeom prst="rect">
            <a:avLst/>
          </a:prstGeom>
          <a:noFill/>
        </p:spPr>
        <p:txBody>
          <a:bodyPr wrap="square" rtlCol="0">
            <a:spAutoFit/>
          </a:bodyPr>
          <a:lstStyle/>
          <a:p>
            <a:r>
              <a:rPr lang="en-US" sz="1400" i="1" dirty="0" smtClean="0">
                <a:solidFill>
                  <a:schemeClr val="bg1"/>
                </a:solidFill>
              </a:rPr>
              <a:t>Low </a:t>
            </a:r>
            <a:r>
              <a:rPr lang="en-US" sz="1400" i="1" dirty="0" err="1" smtClean="0">
                <a:solidFill>
                  <a:schemeClr val="bg1"/>
                </a:solidFill>
              </a:rPr>
              <a:t>curric</a:t>
            </a:r>
            <a:r>
              <a:rPr lang="en-US" sz="1400" i="1" dirty="0" smtClean="0">
                <a:solidFill>
                  <a:schemeClr val="bg1"/>
                </a:solidFill>
              </a:rPr>
              <a:t> coverage</a:t>
            </a:r>
            <a:endParaRPr lang="en-US" sz="1400" i="1" dirty="0">
              <a:solidFill>
                <a:schemeClr val="bg1"/>
              </a:solidFill>
            </a:endParaRPr>
          </a:p>
        </p:txBody>
      </p:sp>
      <p:sp>
        <p:nvSpPr>
          <p:cNvPr id="10" name="TextBox 9"/>
          <p:cNvSpPr txBox="1"/>
          <p:nvPr/>
        </p:nvSpPr>
        <p:spPr>
          <a:xfrm rot="1532785">
            <a:off x="6966960" y="6174102"/>
            <a:ext cx="2448272" cy="307777"/>
          </a:xfrm>
          <a:prstGeom prst="rect">
            <a:avLst/>
          </a:prstGeom>
          <a:noFill/>
        </p:spPr>
        <p:txBody>
          <a:bodyPr wrap="square" rtlCol="0">
            <a:spAutoFit/>
          </a:bodyPr>
          <a:lstStyle/>
          <a:p>
            <a:r>
              <a:rPr lang="en-US" sz="1400" i="1" dirty="0" smtClean="0">
                <a:solidFill>
                  <a:schemeClr val="bg1"/>
                </a:solidFill>
              </a:rPr>
              <a:t>Low quality teachers</a:t>
            </a:r>
            <a:endParaRPr lang="en-US" sz="1400" i="1" dirty="0">
              <a:solidFill>
                <a:schemeClr val="bg1"/>
              </a:solidFill>
            </a:endParaRPr>
          </a:p>
        </p:txBody>
      </p:sp>
      <p:sp>
        <p:nvSpPr>
          <p:cNvPr id="11" name="TextBox 10"/>
          <p:cNvSpPr txBox="1"/>
          <p:nvPr/>
        </p:nvSpPr>
        <p:spPr>
          <a:xfrm rot="1532785">
            <a:off x="7182983" y="5670046"/>
            <a:ext cx="2448272" cy="307777"/>
          </a:xfrm>
          <a:prstGeom prst="rect">
            <a:avLst/>
          </a:prstGeom>
          <a:noFill/>
        </p:spPr>
        <p:txBody>
          <a:bodyPr wrap="square" rtlCol="0">
            <a:spAutoFit/>
          </a:bodyPr>
          <a:lstStyle/>
          <a:p>
            <a:r>
              <a:rPr lang="en-US" sz="1400" i="1" dirty="0" smtClean="0">
                <a:solidFill>
                  <a:schemeClr val="bg1"/>
                </a:solidFill>
              </a:rPr>
              <a:t>Low time-on-task</a:t>
            </a:r>
            <a:endParaRPr lang="en-US" sz="1400" i="1" dirty="0">
              <a:solidFill>
                <a:schemeClr val="bg1"/>
              </a:solidFill>
            </a:endParaRPr>
          </a:p>
        </p:txBody>
      </p:sp>
      <p:sp>
        <p:nvSpPr>
          <p:cNvPr id="12" name="TextBox 11"/>
          <p:cNvSpPr txBox="1"/>
          <p:nvPr/>
        </p:nvSpPr>
        <p:spPr>
          <a:xfrm>
            <a:off x="5724128" y="1556792"/>
            <a:ext cx="1728192" cy="584776"/>
          </a:xfrm>
          <a:prstGeom prst="rect">
            <a:avLst/>
          </a:prstGeom>
          <a:noFill/>
        </p:spPr>
        <p:txBody>
          <a:bodyPr wrap="square" rtlCol="0">
            <a:spAutoFit/>
          </a:bodyPr>
          <a:lstStyle/>
          <a:p>
            <a:r>
              <a:rPr lang="en-US" sz="3200" b="1" dirty="0" smtClean="0">
                <a:solidFill>
                  <a:schemeClr val="bg1">
                    <a:lumMod val="50000"/>
                  </a:schemeClr>
                </a:solidFill>
                <a:latin typeface="Helvetica"/>
                <a:cs typeface="Helvetica"/>
              </a:rPr>
              <a:t>MATRIC</a:t>
            </a:r>
            <a:endParaRPr lang="en-US" sz="1400" b="1" dirty="0">
              <a:solidFill>
                <a:schemeClr val="bg1">
                  <a:lumMod val="50000"/>
                </a:schemeClr>
              </a:solidFill>
              <a:latin typeface="Helvetica"/>
              <a:cs typeface="Helvetica"/>
            </a:endParaRPr>
          </a:p>
        </p:txBody>
      </p:sp>
      <p:sp>
        <p:nvSpPr>
          <p:cNvPr id="13" name="TextBox 12"/>
          <p:cNvSpPr txBox="1"/>
          <p:nvPr/>
        </p:nvSpPr>
        <p:spPr>
          <a:xfrm>
            <a:off x="5292080" y="3212976"/>
            <a:ext cx="2664296" cy="584776"/>
          </a:xfrm>
          <a:prstGeom prst="rect">
            <a:avLst/>
          </a:prstGeom>
          <a:noFill/>
        </p:spPr>
        <p:txBody>
          <a:bodyPr wrap="square" rtlCol="0">
            <a:spAutoFit/>
          </a:bodyPr>
          <a:lstStyle/>
          <a:p>
            <a:r>
              <a:rPr lang="en-US" sz="3200" b="1" dirty="0" smtClean="0">
                <a:solidFill>
                  <a:srgbClr val="FF0000"/>
                </a:solidFill>
                <a:latin typeface="Helvetica"/>
                <a:cs typeface="Helvetica"/>
              </a:rPr>
              <a:t>Pre-MATRIC</a:t>
            </a:r>
            <a:endParaRPr lang="en-US" sz="1400" b="1" dirty="0">
              <a:solidFill>
                <a:srgbClr val="FF0000"/>
              </a:solidFill>
              <a:latin typeface="Helvetica"/>
              <a:cs typeface="Helvetica"/>
            </a:endParaRPr>
          </a:p>
        </p:txBody>
      </p:sp>
      <p:sp>
        <p:nvSpPr>
          <p:cNvPr id="14" name="TextBox 13"/>
          <p:cNvSpPr txBox="1"/>
          <p:nvPr/>
        </p:nvSpPr>
        <p:spPr>
          <a:xfrm>
            <a:off x="5508104" y="404664"/>
            <a:ext cx="2448272" cy="400110"/>
          </a:xfrm>
          <a:prstGeom prst="rect">
            <a:avLst/>
          </a:prstGeom>
          <a:noFill/>
        </p:spPr>
        <p:txBody>
          <a:bodyPr wrap="square" rtlCol="0">
            <a:spAutoFit/>
          </a:bodyPr>
          <a:lstStyle/>
          <a:p>
            <a:r>
              <a:rPr lang="en-US" sz="2000" b="1" i="1" dirty="0" smtClean="0"/>
              <a:t>Matric pass rate</a:t>
            </a:r>
            <a:endParaRPr lang="en-US" sz="2000" b="1" i="1" dirty="0"/>
          </a:p>
        </p:txBody>
      </p:sp>
      <p:sp>
        <p:nvSpPr>
          <p:cNvPr id="15" name="TextBox 14"/>
          <p:cNvSpPr txBox="1"/>
          <p:nvPr/>
        </p:nvSpPr>
        <p:spPr>
          <a:xfrm rot="1532785">
            <a:off x="3877251" y="988022"/>
            <a:ext cx="2448272" cy="338554"/>
          </a:xfrm>
          <a:prstGeom prst="rect">
            <a:avLst/>
          </a:prstGeom>
          <a:noFill/>
        </p:spPr>
        <p:txBody>
          <a:bodyPr wrap="square" rtlCol="0">
            <a:spAutoFit/>
          </a:bodyPr>
          <a:lstStyle/>
          <a:p>
            <a:r>
              <a:rPr lang="en-US" sz="1600" b="1" i="1" dirty="0" smtClean="0"/>
              <a:t>No. endorsements</a:t>
            </a:r>
            <a:endParaRPr lang="en-US" sz="1600" b="1" i="1" dirty="0"/>
          </a:p>
        </p:txBody>
      </p:sp>
      <p:sp>
        <p:nvSpPr>
          <p:cNvPr id="16" name="TextBox 15"/>
          <p:cNvSpPr txBox="1"/>
          <p:nvPr/>
        </p:nvSpPr>
        <p:spPr>
          <a:xfrm rot="19747222">
            <a:off x="7221659" y="504883"/>
            <a:ext cx="2448272" cy="338554"/>
          </a:xfrm>
          <a:prstGeom prst="rect">
            <a:avLst/>
          </a:prstGeom>
          <a:noFill/>
        </p:spPr>
        <p:txBody>
          <a:bodyPr wrap="square" rtlCol="0">
            <a:spAutoFit/>
          </a:bodyPr>
          <a:lstStyle/>
          <a:p>
            <a:r>
              <a:rPr lang="en-US" sz="1600" b="1" i="1" dirty="0" smtClean="0"/>
              <a:t>Subject choice</a:t>
            </a:r>
            <a:endParaRPr lang="en-US" sz="1600" b="1" i="1" dirty="0"/>
          </a:p>
        </p:txBody>
      </p:sp>
      <p:sp>
        <p:nvSpPr>
          <p:cNvPr id="18" name="TextBox 17"/>
          <p:cNvSpPr txBox="1"/>
          <p:nvPr/>
        </p:nvSpPr>
        <p:spPr>
          <a:xfrm rot="19747222">
            <a:off x="7725715" y="864923"/>
            <a:ext cx="2448272" cy="338554"/>
          </a:xfrm>
          <a:prstGeom prst="rect">
            <a:avLst/>
          </a:prstGeom>
          <a:noFill/>
        </p:spPr>
        <p:txBody>
          <a:bodyPr wrap="square" rtlCol="0">
            <a:spAutoFit/>
          </a:bodyPr>
          <a:lstStyle/>
          <a:p>
            <a:r>
              <a:rPr lang="en-US" sz="1600" b="1" i="1" dirty="0" smtClean="0"/>
              <a:t>Throughput</a:t>
            </a:r>
            <a:endParaRPr lang="en-US" sz="1600" b="1" i="1" dirty="0"/>
          </a:p>
        </p:txBody>
      </p:sp>
      <p:sp>
        <p:nvSpPr>
          <p:cNvPr id="19" name="TextBox 18"/>
          <p:cNvSpPr txBox="1"/>
          <p:nvPr/>
        </p:nvSpPr>
        <p:spPr>
          <a:xfrm rot="1532785">
            <a:off x="7471015" y="5310006"/>
            <a:ext cx="2448272" cy="307777"/>
          </a:xfrm>
          <a:prstGeom prst="rect">
            <a:avLst/>
          </a:prstGeom>
          <a:noFill/>
        </p:spPr>
        <p:txBody>
          <a:bodyPr wrap="square" rtlCol="0">
            <a:spAutoFit/>
          </a:bodyPr>
          <a:lstStyle/>
          <a:p>
            <a:r>
              <a:rPr lang="en-US" sz="1400" i="1" dirty="0" smtClean="0">
                <a:solidFill>
                  <a:schemeClr val="bg1"/>
                </a:solidFill>
              </a:rPr>
              <a:t>Low accountability</a:t>
            </a:r>
            <a:endParaRPr lang="en-US" sz="1400" i="1" dirty="0">
              <a:solidFill>
                <a:schemeClr val="bg1"/>
              </a:solidFill>
            </a:endParaRPr>
          </a:p>
        </p:txBody>
      </p:sp>
      <p:sp>
        <p:nvSpPr>
          <p:cNvPr id="20" name="TextBox 19"/>
          <p:cNvSpPr txBox="1"/>
          <p:nvPr/>
        </p:nvSpPr>
        <p:spPr>
          <a:xfrm rot="4043289">
            <a:off x="7445384" y="4661397"/>
            <a:ext cx="2448272" cy="369332"/>
          </a:xfrm>
          <a:prstGeom prst="rect">
            <a:avLst/>
          </a:prstGeom>
          <a:noFill/>
        </p:spPr>
        <p:txBody>
          <a:bodyPr wrap="square" rtlCol="0">
            <a:spAutoFit/>
          </a:bodyPr>
          <a:lstStyle/>
          <a:p>
            <a:r>
              <a:rPr lang="en-US" i="1" dirty="0" smtClean="0">
                <a:solidFill>
                  <a:schemeClr val="bg1"/>
                </a:solidFill>
              </a:rPr>
              <a:t>50% dropout</a:t>
            </a:r>
            <a:endParaRPr lang="en-US" i="1" dirty="0">
              <a:solidFill>
                <a:schemeClr val="bg1"/>
              </a:solidFill>
            </a:endParaRPr>
          </a:p>
        </p:txBody>
      </p:sp>
      <p:sp>
        <p:nvSpPr>
          <p:cNvPr id="21" name="TextBox 20"/>
          <p:cNvSpPr txBox="1"/>
          <p:nvPr/>
        </p:nvSpPr>
        <p:spPr>
          <a:xfrm>
            <a:off x="5508104" y="6381328"/>
            <a:ext cx="2448272" cy="369332"/>
          </a:xfrm>
          <a:prstGeom prst="rect">
            <a:avLst/>
          </a:prstGeom>
          <a:noFill/>
        </p:spPr>
        <p:txBody>
          <a:bodyPr wrap="square" rtlCol="0">
            <a:spAutoFit/>
          </a:bodyPr>
          <a:lstStyle/>
          <a:p>
            <a:r>
              <a:rPr lang="en-US" i="1" dirty="0" smtClean="0">
                <a:solidFill>
                  <a:schemeClr val="bg1"/>
                </a:solidFill>
              </a:rPr>
              <a:t>HUGE learning deficits…</a:t>
            </a:r>
            <a:endParaRPr lang="en-US" i="1" dirty="0">
              <a:solidFill>
                <a:schemeClr val="bg1"/>
              </a:solidFill>
            </a:endParaRPr>
          </a:p>
        </p:txBody>
      </p:sp>
      <p:sp>
        <p:nvSpPr>
          <p:cNvPr id="23" name="TextBox 22"/>
          <p:cNvSpPr txBox="1"/>
          <p:nvPr/>
        </p:nvSpPr>
        <p:spPr>
          <a:xfrm rot="1532785">
            <a:off x="3877251" y="1636094"/>
            <a:ext cx="2448272" cy="338554"/>
          </a:xfrm>
          <a:prstGeom prst="rect">
            <a:avLst/>
          </a:prstGeom>
          <a:noFill/>
        </p:spPr>
        <p:txBody>
          <a:bodyPr wrap="square" rtlCol="0">
            <a:spAutoFit/>
          </a:bodyPr>
          <a:lstStyle/>
          <a:p>
            <a:r>
              <a:rPr lang="en-US" sz="1600" b="1" i="1" dirty="0" smtClean="0"/>
              <a:t>Quality?</a:t>
            </a:r>
            <a:endParaRPr lang="en-US" sz="1600" b="1" i="1" dirty="0"/>
          </a:p>
        </p:txBody>
      </p:sp>
      <p:sp>
        <p:nvSpPr>
          <p:cNvPr id="24" name="Rectangle 23"/>
          <p:cNvSpPr/>
          <p:nvPr/>
        </p:nvSpPr>
        <p:spPr>
          <a:xfrm>
            <a:off x="-756592" y="2471523"/>
            <a:ext cx="10153128" cy="4365104"/>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FFFFFF"/>
                </a:solidFill>
              </a:ln>
            </a:endParaRPr>
          </a:p>
        </p:txBody>
      </p:sp>
      <p:sp>
        <p:nvSpPr>
          <p:cNvPr id="2" name="Title 1"/>
          <p:cNvSpPr>
            <a:spLocks noGrp="1"/>
          </p:cNvSpPr>
          <p:nvPr>
            <p:ph type="title"/>
          </p:nvPr>
        </p:nvSpPr>
        <p:spPr>
          <a:xfrm>
            <a:off x="0" y="2276872"/>
            <a:ext cx="3477143" cy="2520280"/>
          </a:xfrm>
        </p:spPr>
        <p:txBody>
          <a:bodyPr>
            <a:noAutofit/>
          </a:bodyPr>
          <a:lstStyle/>
          <a:p>
            <a:r>
              <a:rPr lang="en-US" sz="2800" dirty="0" smtClean="0"/>
              <a:t>What are the root causes of low and unequal achievement? </a:t>
            </a:r>
            <a:endParaRPr lang="en-US" sz="2800" dirty="0"/>
          </a:p>
        </p:txBody>
      </p:sp>
      <p:grpSp>
        <p:nvGrpSpPr>
          <p:cNvPr id="27" name="Group 26"/>
          <p:cNvGrpSpPr/>
          <p:nvPr/>
        </p:nvGrpSpPr>
        <p:grpSpPr>
          <a:xfrm>
            <a:off x="-16402" y="4978105"/>
            <a:ext cx="3707904" cy="1853952"/>
            <a:chOff x="-16402" y="4978105"/>
            <a:chExt cx="3707904" cy="1853952"/>
          </a:xfrm>
        </p:grpSpPr>
        <p:pic>
          <p:nvPicPr>
            <p:cNvPr id="25" name="Picture 24"/>
            <p:cNvPicPr>
              <a:picLocks noChangeAspect="1"/>
            </p:cNvPicPr>
            <p:nvPr/>
          </p:nvPicPr>
          <p:blipFill>
            <a:blip r:embed="rId3"/>
            <a:stretch>
              <a:fillRect/>
            </a:stretch>
          </p:blipFill>
          <p:spPr>
            <a:xfrm>
              <a:off x="-16402" y="4978105"/>
              <a:ext cx="3707904" cy="1853952"/>
            </a:xfrm>
            <a:prstGeom prst="rect">
              <a:avLst/>
            </a:prstGeom>
          </p:spPr>
        </p:pic>
        <p:sp>
          <p:nvSpPr>
            <p:cNvPr id="26" name="TextBox 25"/>
            <p:cNvSpPr txBox="1"/>
            <p:nvPr/>
          </p:nvSpPr>
          <p:spPr>
            <a:xfrm rot="21203392">
              <a:off x="842236" y="5660960"/>
              <a:ext cx="2520280" cy="400110"/>
            </a:xfrm>
            <a:prstGeom prst="rect">
              <a:avLst/>
            </a:prstGeom>
            <a:noFill/>
          </p:spPr>
          <p:txBody>
            <a:bodyPr wrap="square" rtlCol="0">
              <a:spAutoFit/>
            </a:bodyPr>
            <a:lstStyle/>
            <a:p>
              <a:r>
                <a:rPr lang="en-US" sz="2000" b="1" dirty="0" smtClean="0">
                  <a:solidFill>
                    <a:schemeClr val="bg1"/>
                  </a:solidFill>
                </a:rPr>
                <a:t>Vested interests</a:t>
              </a:r>
              <a:endParaRPr lang="en-US" sz="2000" b="1" dirty="0">
                <a:solidFill>
                  <a:schemeClr val="bg1"/>
                </a:solidFill>
              </a:endParaRPr>
            </a:p>
          </p:txBody>
        </p:sp>
      </p:grpSp>
      <p:sp>
        <p:nvSpPr>
          <p:cNvPr id="28" name="TextBox 27"/>
          <p:cNvSpPr txBox="1"/>
          <p:nvPr/>
        </p:nvSpPr>
        <p:spPr>
          <a:xfrm>
            <a:off x="0" y="1340768"/>
            <a:ext cx="4680520" cy="523220"/>
          </a:xfrm>
          <a:prstGeom prst="rect">
            <a:avLst/>
          </a:prstGeom>
          <a:noFill/>
        </p:spPr>
        <p:txBody>
          <a:bodyPr wrap="square" rtlCol="0">
            <a:spAutoFit/>
          </a:bodyPr>
          <a:lstStyle/>
          <a:p>
            <a:r>
              <a:rPr lang="en-US" sz="2800" dirty="0" smtClean="0"/>
              <a:t>Media sees only this</a:t>
            </a:r>
            <a:r>
              <a:rPr lang="en-US" sz="2800" dirty="0" smtClean="0">
                <a:sym typeface="Wingdings"/>
              </a:rPr>
              <a:t></a:t>
            </a:r>
            <a:endParaRPr lang="en-US" sz="2800" dirty="0"/>
          </a:p>
        </p:txBody>
      </p:sp>
    </p:spTree>
    <p:extLst>
      <p:ext uri="{BB962C8B-B14F-4D97-AF65-F5344CB8AC3E}">
        <p14:creationId xmlns:p14="http://schemas.microsoft.com/office/powerpoint/2010/main" val="28608589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24"/>
                                        </p:tgtEl>
                                      </p:cBhvr>
                                    </p:animEffect>
                                    <p:set>
                                      <p:cBhvr>
                                        <p:cTn id="27" dur="1" fill="hold">
                                          <p:stCondLst>
                                            <p:cond delay="499"/>
                                          </p:stCondLst>
                                        </p:cTn>
                                        <p:tgtEl>
                                          <p:spTgt spid="24"/>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8"/>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1"/>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19"/>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20"/>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2" presetClass="entr" presetSubtype="4" fill="hold" nodeType="click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additive="base">
                                        <p:cTn id="68" dur="500"/>
                                        <p:tgtEl>
                                          <p:spTgt spid="27"/>
                                        </p:tgtEl>
                                        <p:attrNameLst>
                                          <p:attrName>ppt_y</p:attrName>
                                        </p:attrNameLst>
                                      </p:cBhvr>
                                      <p:tavLst>
                                        <p:tav tm="0">
                                          <p:val>
                                            <p:strVal val="#ppt_y+#ppt_h*1.125000"/>
                                          </p:val>
                                        </p:tav>
                                        <p:tav tm="100000">
                                          <p:val>
                                            <p:strVal val="#ppt_y"/>
                                          </p:val>
                                        </p:tav>
                                      </p:tavLst>
                                    </p:anim>
                                    <p:animEffect transition="in" filter="wipe(up)">
                                      <p:cBhvr>
                                        <p:cTn id="69" dur="500"/>
                                        <p:tgtEl>
                                          <p:spTgt spid="27"/>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3" grpId="0"/>
      <p:bldP spid="14" grpId="0"/>
      <p:bldP spid="15" grpId="0"/>
      <p:bldP spid="16" grpId="0"/>
      <p:bldP spid="18" grpId="0"/>
      <p:bldP spid="19" grpId="0"/>
      <p:bldP spid="20" grpId="0"/>
      <p:bldP spid="21" grpId="0"/>
      <p:bldP spid="23" grpId="0"/>
      <p:bldP spid="24" grpId="0" animBg="1"/>
      <p:bldP spid="2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p:cNvSpPr>
            <a:spLocks noGrp="1"/>
          </p:cNvSpPr>
          <p:nvPr>
            <p:ph type="title"/>
          </p:nvPr>
        </p:nvSpPr>
        <p:spPr>
          <a:xfrm>
            <a:off x="468312" y="115888"/>
            <a:ext cx="8136135" cy="1008856"/>
          </a:xfrm>
        </p:spPr>
        <p:txBody>
          <a:bodyPr/>
          <a:lstStyle/>
          <a:p>
            <a:r>
              <a:rPr lang="en-US" sz="3600">
                <a:latin typeface="Calibri" charset="0"/>
              </a:rPr>
              <a:t>Insurmountable learning deficits</a:t>
            </a:r>
          </a:p>
        </p:txBody>
      </p:sp>
      <p:pic>
        <p:nvPicPr>
          <p:cNvPr id="80898" name="Picture 3" descr="Visio - ZIP ECA.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412776"/>
            <a:ext cx="67691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899" name="Rectangle 4"/>
          <p:cNvSpPr>
            <a:spLocks noChangeArrowheads="1"/>
          </p:cNvSpPr>
          <p:nvPr/>
        </p:nvSpPr>
        <p:spPr bwMode="auto">
          <a:xfrm>
            <a:off x="467544" y="1196752"/>
            <a:ext cx="75612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ZA" sz="1600" b="1" dirty="0"/>
              <a:t>Gradients of achievement in the EASTERN Cape and in Quintile 5 (National)</a:t>
            </a:r>
            <a:endParaRPr lang="en-US" sz="1600" b="1" dirty="0"/>
          </a:p>
        </p:txBody>
      </p:sp>
      <p:sp>
        <p:nvSpPr>
          <p:cNvPr id="80900" name="TextBox 5"/>
          <p:cNvSpPr txBox="1">
            <a:spLocks noChangeArrowheads="1"/>
          </p:cNvSpPr>
          <p:nvPr/>
        </p:nvSpPr>
        <p:spPr bwMode="auto">
          <a:xfrm>
            <a:off x="7740650" y="6381750"/>
            <a:ext cx="1223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400"/>
              <a:t>Spaull, 2013</a:t>
            </a:r>
          </a:p>
        </p:txBody>
      </p:sp>
      <p:sp>
        <p:nvSpPr>
          <p:cNvPr id="6" name="TextBox 5"/>
          <p:cNvSpPr txBox="1"/>
          <p:nvPr/>
        </p:nvSpPr>
        <p:spPr>
          <a:xfrm>
            <a:off x="7380312" y="2564904"/>
            <a:ext cx="1584176" cy="1384995"/>
          </a:xfrm>
          <a:prstGeom prst="rect">
            <a:avLst/>
          </a:prstGeom>
          <a:noFill/>
        </p:spPr>
        <p:txBody>
          <a:bodyPr wrap="square" rtlCol="0">
            <a:spAutoFit/>
          </a:bodyPr>
          <a:lstStyle/>
          <a:p>
            <a:r>
              <a:rPr lang="en-US" sz="1200" b="1" i="1" dirty="0" smtClean="0"/>
              <a:t>NB: </a:t>
            </a:r>
            <a:r>
              <a:rPr lang="en-US" sz="1200" i="1" dirty="0" smtClean="0"/>
              <a:t>Key assumption, 0.5 SD of national learning achievement is equivalent to one grade level of learning</a:t>
            </a:r>
          </a:p>
          <a:p>
            <a:r>
              <a:rPr lang="en-US" sz="1200" i="1" dirty="0" smtClean="0"/>
              <a:t>-agreement from TIMSS/PIRLS</a:t>
            </a:r>
            <a:endParaRPr lang="en-US" sz="1200" i="1" dirty="0"/>
          </a:p>
        </p:txBody>
      </p:sp>
      <p:sp>
        <p:nvSpPr>
          <p:cNvPr id="7" name="TextBox 6"/>
          <p:cNvSpPr txBox="1"/>
          <p:nvPr/>
        </p:nvSpPr>
        <p:spPr>
          <a:xfrm>
            <a:off x="6012160" y="6581001"/>
            <a:ext cx="1584176" cy="276999"/>
          </a:xfrm>
          <a:prstGeom prst="rect">
            <a:avLst/>
          </a:prstGeom>
          <a:noFill/>
        </p:spPr>
        <p:txBody>
          <a:bodyPr wrap="square" rtlCol="0">
            <a:spAutoFit/>
          </a:bodyPr>
          <a:lstStyle/>
          <a:p>
            <a:r>
              <a:rPr lang="en-US" sz="1200" b="1" i="1" dirty="0" smtClean="0"/>
              <a:t>Spaull 2013</a:t>
            </a:r>
            <a:endParaRPr lang="en-US" sz="1200" i="1" dirty="0" smtClean="0"/>
          </a:p>
        </p:txBody>
      </p:sp>
    </p:spTree>
    <p:extLst>
      <p:ext uri="{BB962C8B-B14F-4D97-AF65-F5344CB8AC3E}">
        <p14:creationId xmlns:p14="http://schemas.microsoft.com/office/powerpoint/2010/main" val="191593857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1" name="Picture 5" descr="Visio - ZIP WCA.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412776"/>
            <a:ext cx="6696075" cy="5257800"/>
          </a:xfrm>
          <a:prstGeom prst="rect">
            <a:avLst/>
          </a:prstGeom>
          <a:noFill/>
          <a:ln w="9525">
            <a:solidFill>
              <a:schemeClr val="bg1">
                <a:lumMod val="65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81922" name="Title 1"/>
          <p:cNvSpPr>
            <a:spLocks noGrp="1"/>
          </p:cNvSpPr>
          <p:nvPr>
            <p:ph type="title"/>
          </p:nvPr>
        </p:nvSpPr>
        <p:spPr>
          <a:xfrm>
            <a:off x="468312" y="115888"/>
            <a:ext cx="7992119" cy="864840"/>
          </a:xfrm>
        </p:spPr>
        <p:txBody>
          <a:bodyPr/>
          <a:lstStyle/>
          <a:p>
            <a:r>
              <a:rPr lang="en-US" sz="3600">
                <a:latin typeface="Calibri" charset="0"/>
              </a:rPr>
              <a:t>Insurmountable learning deficits</a:t>
            </a:r>
          </a:p>
        </p:txBody>
      </p:sp>
      <p:sp>
        <p:nvSpPr>
          <p:cNvPr id="81923" name="Rectangle 4"/>
          <p:cNvSpPr>
            <a:spLocks noChangeArrowheads="1"/>
          </p:cNvSpPr>
          <p:nvPr/>
        </p:nvSpPr>
        <p:spPr bwMode="auto">
          <a:xfrm>
            <a:off x="467544" y="1052736"/>
            <a:ext cx="75612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ZA" sz="1600" b="1" dirty="0"/>
              <a:t>Gradients of achievement in the WESTERN Cape and in Quintile 5 (National)</a:t>
            </a:r>
            <a:endParaRPr lang="en-US" sz="1600" b="1" dirty="0"/>
          </a:p>
        </p:txBody>
      </p:sp>
      <p:sp>
        <p:nvSpPr>
          <p:cNvPr id="81924" name="TextBox 6"/>
          <p:cNvSpPr txBox="1">
            <a:spLocks noChangeArrowheads="1"/>
          </p:cNvSpPr>
          <p:nvPr/>
        </p:nvSpPr>
        <p:spPr bwMode="auto">
          <a:xfrm>
            <a:off x="7740650" y="6381750"/>
            <a:ext cx="1223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400"/>
              <a:t>Spaull, 2013</a:t>
            </a:r>
          </a:p>
        </p:txBody>
      </p:sp>
      <p:sp>
        <p:nvSpPr>
          <p:cNvPr id="2" name="TextBox 1"/>
          <p:cNvSpPr txBox="1"/>
          <p:nvPr/>
        </p:nvSpPr>
        <p:spPr>
          <a:xfrm>
            <a:off x="7380312" y="2564904"/>
            <a:ext cx="1584176" cy="1384995"/>
          </a:xfrm>
          <a:prstGeom prst="rect">
            <a:avLst/>
          </a:prstGeom>
          <a:noFill/>
        </p:spPr>
        <p:txBody>
          <a:bodyPr wrap="square" rtlCol="0">
            <a:spAutoFit/>
          </a:bodyPr>
          <a:lstStyle/>
          <a:p>
            <a:r>
              <a:rPr lang="en-US" sz="1400" b="1" i="1" dirty="0" smtClean="0"/>
              <a:t>NB: </a:t>
            </a:r>
            <a:r>
              <a:rPr lang="en-US" sz="1400" i="1" dirty="0" smtClean="0"/>
              <a:t>WC has relatively high % of Q5 schools thus it should be more convergent by construction.</a:t>
            </a:r>
            <a:endParaRPr lang="en-US" sz="1400" i="1" dirty="0"/>
          </a:p>
        </p:txBody>
      </p:sp>
      <p:sp>
        <p:nvSpPr>
          <p:cNvPr id="7" name="TextBox 6"/>
          <p:cNvSpPr txBox="1"/>
          <p:nvPr/>
        </p:nvSpPr>
        <p:spPr>
          <a:xfrm>
            <a:off x="6012160" y="6581001"/>
            <a:ext cx="1584176" cy="276999"/>
          </a:xfrm>
          <a:prstGeom prst="rect">
            <a:avLst/>
          </a:prstGeom>
          <a:noFill/>
        </p:spPr>
        <p:txBody>
          <a:bodyPr wrap="square" rtlCol="0">
            <a:spAutoFit/>
          </a:bodyPr>
          <a:lstStyle/>
          <a:p>
            <a:r>
              <a:rPr lang="en-US" sz="1200" b="1" i="1" dirty="0" smtClean="0"/>
              <a:t>Spaull 2013</a:t>
            </a:r>
            <a:endParaRPr lang="en-US" sz="1200" i="1" dirty="0" smtClean="0"/>
          </a:p>
        </p:txBody>
      </p:sp>
    </p:spTree>
    <p:extLst>
      <p:ext uri="{BB962C8B-B14F-4D97-AF65-F5344CB8AC3E}">
        <p14:creationId xmlns:p14="http://schemas.microsoft.com/office/powerpoint/2010/main" val="4217871052"/>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a:xfrm>
            <a:off x="323850" y="333375"/>
            <a:ext cx="8280400" cy="1228725"/>
          </a:xfrm>
        </p:spPr>
        <p:txBody>
          <a:bodyPr>
            <a:normAutofit/>
          </a:bodyPr>
          <a:lstStyle/>
          <a:p>
            <a:r>
              <a:rPr lang="en-US" sz="4000" dirty="0">
                <a:latin typeface="Calibri" charset="0"/>
              </a:rPr>
              <a:t>The impact of SES on </a:t>
            </a:r>
            <a:r>
              <a:rPr lang="en-US" sz="4000" dirty="0" smtClean="0">
                <a:latin typeface="Calibri" charset="0"/>
              </a:rPr>
              <a:t>reading/</a:t>
            </a:r>
            <a:r>
              <a:rPr lang="en-US" sz="4000" dirty="0" err="1" smtClean="0">
                <a:latin typeface="Calibri" charset="0"/>
              </a:rPr>
              <a:t>maths</a:t>
            </a:r>
            <a:r>
              <a:rPr lang="en-US" sz="4000" dirty="0" smtClean="0">
                <a:latin typeface="Calibri" charset="0"/>
              </a:rPr>
              <a:t> </a:t>
            </a:r>
            <a:r>
              <a:rPr lang="en-US" sz="2000" dirty="0">
                <a:latin typeface="Calibri" charset="0"/>
              </a:rPr>
              <a:t>(SACMEQ </a:t>
            </a:r>
            <a:r>
              <a:rPr lang="en-US" sz="2000" dirty="0" smtClean="0">
                <a:latin typeface="Calibri" charset="0"/>
              </a:rPr>
              <a:t>III – 2007 Gr 6)</a:t>
            </a:r>
            <a:endParaRPr lang="en-US" sz="2000" dirty="0">
              <a:latin typeface="Calibri" charset="0"/>
            </a:endParaRPr>
          </a:p>
        </p:txBody>
      </p:sp>
      <p:pic>
        <p:nvPicPr>
          <p:cNvPr id="79875" name="Picture 3" descr="SACMEQ III Read var explained by wealth.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5896" y="2276872"/>
            <a:ext cx="5184576" cy="3737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6" name="TextBox 4"/>
          <p:cNvSpPr txBox="1">
            <a:spLocks noChangeArrowheads="1"/>
          </p:cNvSpPr>
          <p:nvPr/>
        </p:nvSpPr>
        <p:spPr bwMode="auto">
          <a:xfrm>
            <a:off x="6876256" y="6093296"/>
            <a:ext cx="1223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400" dirty="0"/>
              <a:t>Spaull, 2013</a:t>
            </a:r>
          </a:p>
        </p:txBody>
      </p:sp>
      <p:sp>
        <p:nvSpPr>
          <p:cNvPr id="6" name="Content Placeholder 2"/>
          <p:cNvSpPr>
            <a:spLocks noGrp="1"/>
          </p:cNvSpPr>
          <p:nvPr>
            <p:ph idx="1"/>
          </p:nvPr>
        </p:nvSpPr>
        <p:spPr>
          <a:xfrm>
            <a:off x="323528" y="1916832"/>
            <a:ext cx="3023567" cy="3888432"/>
          </a:xfrm>
          <a:solidFill>
            <a:schemeClr val="bg1">
              <a:lumMod val="85000"/>
            </a:schemeClr>
          </a:solidFill>
        </p:spPr>
        <p:txBody>
          <a:bodyPr>
            <a:normAutofit/>
          </a:bodyPr>
          <a:lstStyle/>
          <a:p>
            <a:pPr>
              <a:spcBef>
                <a:spcPct val="0"/>
              </a:spcBef>
              <a:defRPr/>
            </a:pPr>
            <a:r>
              <a:rPr lang="en-US" sz="1600" dirty="0" smtClean="0"/>
              <a:t>Almost 40% of SA student reading achievement can be explained by socioeconomic status (31 assets, books, parental education) alone.</a:t>
            </a:r>
          </a:p>
          <a:p>
            <a:pPr>
              <a:spcBef>
                <a:spcPct val="0"/>
              </a:spcBef>
              <a:defRPr/>
            </a:pPr>
            <a:endParaRPr lang="en-US" sz="1600" dirty="0"/>
          </a:p>
          <a:p>
            <a:pPr>
              <a:spcBef>
                <a:spcPct val="0"/>
              </a:spcBef>
              <a:defRPr/>
            </a:pPr>
            <a:r>
              <a:rPr lang="en-US" sz="1600" dirty="0" smtClean="0"/>
              <a:t>In South Africa socioeconomic status largely determines outcomes (with a very small number of exceptions – see newspapers for examples)</a:t>
            </a:r>
          </a:p>
          <a:p>
            <a:pPr>
              <a:spcBef>
                <a:spcPct val="0"/>
              </a:spcBef>
              <a:defRPr/>
            </a:pPr>
            <a:endParaRPr lang="en-US" sz="1600" dirty="0"/>
          </a:p>
          <a:p>
            <a:pPr>
              <a:spcBef>
                <a:spcPct val="0"/>
              </a:spcBef>
              <a:defRPr/>
            </a:pPr>
            <a:r>
              <a:rPr lang="en-US" sz="1600" dirty="0" smtClean="0"/>
              <a:t>Indication of wasted human capital </a:t>
            </a:r>
            <a:r>
              <a:rPr lang="en-US" sz="1600" dirty="0" smtClean="0"/>
              <a:t>potential (see Schleicher, 2009)</a:t>
            </a:r>
            <a:endParaRPr lang="en-US" sz="1600" dirty="0" smtClean="0"/>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p:txBody>
      </p:sp>
      <p:pic>
        <p:nvPicPr>
          <p:cNvPr id="7" name="Picture 6" descr="SACMEQ III Math var explained by wealth.wmf"/>
          <p:cNvPicPr/>
          <p:nvPr/>
        </p:nvPicPr>
        <p:blipFill>
          <a:blip r:embed="rId3"/>
          <a:stretch>
            <a:fillRect/>
          </a:stretch>
        </p:blipFill>
        <p:spPr>
          <a:xfrm>
            <a:off x="3635896" y="2348880"/>
            <a:ext cx="5112568" cy="3597786"/>
          </a:xfrm>
          <a:prstGeom prst="rect">
            <a:avLst/>
          </a:prstGeom>
        </p:spPr>
      </p:pic>
    </p:spTree>
    <p:extLst>
      <p:ext uri="{BB962C8B-B14F-4D97-AF65-F5344CB8AC3E}">
        <p14:creationId xmlns:p14="http://schemas.microsoft.com/office/powerpoint/2010/main" val="32789260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en-US" dirty="0" smtClean="0"/>
              <a:t>Bimodality – indisputable fact</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19</a:t>
            </a:fld>
            <a:endParaRPr lang="en-ZA"/>
          </a:p>
        </p:txBody>
      </p:sp>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a:xfrm>
            <a:off x="323529" y="1196752"/>
            <a:ext cx="2808312" cy="2016224"/>
          </a:xfrm>
          <a:prstGeom prst="rect">
            <a:avLst/>
          </a:prstGeom>
          <a:ln>
            <a:noFill/>
          </a:ln>
          <a:effectLst>
            <a:outerShdw blurRad="292100" dist="139700" dir="2700000" algn="tl" rotWithShape="0">
              <a:srgbClr val="333333">
                <a:alpha val="65000"/>
              </a:srgbClr>
            </a:outerShdw>
          </a:effectLst>
        </p:spPr>
      </p:pic>
      <p:pic>
        <p:nvPicPr>
          <p:cNvPr id="6" name="Picture 49"/>
          <p:cNvPicPr>
            <a:picLocks noChangeAspect="1" noChangeArrowheads="1"/>
          </p:cNvPicPr>
          <p:nvPr/>
        </p:nvPicPr>
        <p:blipFill>
          <a:blip r:embed="rId3" cstate="print"/>
          <a:srcRect/>
          <a:stretch>
            <a:fillRect/>
          </a:stretch>
        </p:blipFill>
        <p:spPr bwMode="auto">
          <a:xfrm>
            <a:off x="6300192" y="1196752"/>
            <a:ext cx="2736304" cy="1988839"/>
          </a:xfrm>
          <a:prstGeom prst="rect">
            <a:avLst/>
          </a:prstGeom>
          <a:ln>
            <a:noFill/>
          </a:ln>
          <a:effectLst>
            <a:outerShdw blurRad="292100" dist="139700" dir="2700000" algn="tl" rotWithShape="0">
              <a:srgbClr val="333333">
                <a:alpha val="65000"/>
              </a:srgbClr>
            </a:outerShdw>
          </a:effectLst>
        </p:spPr>
      </p:pic>
      <p:pic>
        <p:nvPicPr>
          <p:cNvPr id="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5856" y="1196752"/>
            <a:ext cx="2767366" cy="201622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528" y="4077073"/>
            <a:ext cx="2671439" cy="212289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75856" y="4149080"/>
            <a:ext cx="2808312" cy="20486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C:\Users\Nic Spaull\Dropbox\_SVDB work\UNICEF DBE - 2012\Graphs\All provinces\Kdensities\kdens lit by quint for SA.wmf"/>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372200" y="4149080"/>
            <a:ext cx="2520280" cy="2016224"/>
          </a:xfrm>
          <a:prstGeom prst="rect">
            <a:avLst/>
          </a:prstGeom>
          <a:ln>
            <a:noFill/>
          </a:ln>
          <a:effectLst>
            <a:outerShdw blurRad="292100" dist="139700" dir="2700000" algn="tl" rotWithShape="0">
              <a:srgbClr val="333333">
                <a:alpha val="65000"/>
              </a:srgbClr>
            </a:outerShdw>
          </a:effectLst>
        </p:spPr>
      </p:pic>
      <p:sp>
        <p:nvSpPr>
          <p:cNvPr id="13" name="TextBox 12"/>
          <p:cNvSpPr txBox="1"/>
          <p:nvPr/>
        </p:nvSpPr>
        <p:spPr>
          <a:xfrm>
            <a:off x="251520" y="3573016"/>
            <a:ext cx="8712968" cy="369332"/>
          </a:xfrm>
          <a:prstGeom prst="rect">
            <a:avLst/>
          </a:prstGeom>
          <a:noFill/>
        </p:spPr>
        <p:txBody>
          <a:bodyPr wrap="square" rtlCol="0">
            <a:spAutoFit/>
          </a:bodyPr>
          <a:lstStyle/>
          <a:p>
            <a:r>
              <a:rPr lang="en-US" dirty="0" smtClean="0"/>
              <a:t>PIRLS / TIMSS / SACMEQ / NSES / ANA / Matric…  by Wealth / Language / Location / </a:t>
            </a:r>
            <a:r>
              <a:rPr lang="en-US" dirty="0" err="1" smtClean="0"/>
              <a:t>Dept</a:t>
            </a:r>
            <a:r>
              <a:rPr lang="en-US" dirty="0" smtClean="0"/>
              <a:t>…</a:t>
            </a:r>
            <a:endParaRPr lang="en-US" dirty="0"/>
          </a:p>
        </p:txBody>
      </p:sp>
    </p:spTree>
    <p:extLst>
      <p:ext uri="{BB962C8B-B14F-4D97-AF65-F5344CB8AC3E}">
        <p14:creationId xmlns:p14="http://schemas.microsoft.com/office/powerpoint/2010/main" val="1592700591"/>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Poverty &amp; Privilege paper</a:t>
            </a:r>
            <a:endParaRPr lang="en-ZA" dirty="0"/>
          </a:p>
        </p:txBody>
      </p:sp>
      <p:sp>
        <p:nvSpPr>
          <p:cNvPr id="3" name="Content Placeholder 2"/>
          <p:cNvSpPr>
            <a:spLocks noGrp="1"/>
          </p:cNvSpPr>
          <p:nvPr>
            <p:ph idx="1"/>
          </p:nvPr>
        </p:nvSpPr>
        <p:spPr/>
        <p:txBody>
          <a:bodyPr/>
          <a:lstStyle/>
          <a:p>
            <a:endParaRPr lang="en-ZA" dirty="0" smtClean="0"/>
          </a:p>
          <a:p>
            <a:endParaRPr lang="en-ZA" dirty="0"/>
          </a:p>
          <a:p>
            <a:r>
              <a:rPr lang="en-ZA" dirty="0" smtClean="0"/>
              <a:t>If there are indeed two education systems in SA and not one – as the background research seems to suggest - </a:t>
            </a:r>
            <a:r>
              <a:rPr lang="en-ZA" i="1" dirty="0" smtClean="0"/>
              <a:t>where/how do we draw the line between one and the other</a:t>
            </a:r>
            <a:r>
              <a:rPr lang="en-ZA" dirty="0" smtClean="0"/>
              <a:t>?</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20</a:t>
            </a:fld>
            <a:endParaRPr lang="en-ZA"/>
          </a:p>
        </p:txBody>
      </p:sp>
    </p:spTree>
    <p:extLst>
      <p:ext uri="{BB962C8B-B14F-4D97-AF65-F5344CB8AC3E}">
        <p14:creationId xmlns:p14="http://schemas.microsoft.com/office/powerpoint/2010/main" val="2639576412"/>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Content Placeholder 2"/>
          <p:cNvSpPr>
            <a:spLocks noGrp="1"/>
          </p:cNvSpPr>
          <p:nvPr>
            <p:ph idx="1"/>
          </p:nvPr>
        </p:nvSpPr>
        <p:spPr>
          <a:xfrm>
            <a:off x="468313" y="1628801"/>
            <a:ext cx="8229600" cy="4680520"/>
          </a:xfrm>
        </p:spPr>
        <p:txBody>
          <a:bodyPr>
            <a:normAutofit fontScale="70000" lnSpcReduction="20000"/>
          </a:bodyPr>
          <a:lstStyle/>
          <a:p>
            <a:pPr eaLnBrk="1" hangingPunct="1">
              <a:buFont typeface="Arial" charset="0"/>
              <a:buNone/>
              <a:defRPr/>
            </a:pPr>
            <a:r>
              <a:rPr lang="en-US" sz="1800" b="1" dirty="0" smtClean="0">
                <a:solidFill>
                  <a:srgbClr val="C00000"/>
                </a:solidFill>
              </a:rPr>
              <a:t>SACMEQ</a:t>
            </a:r>
          </a:p>
          <a:p>
            <a:pPr lvl="1" eaLnBrk="1" hangingPunct="1">
              <a:lnSpc>
                <a:spcPct val="150000"/>
              </a:lnSpc>
              <a:buFont typeface="Wingdings" pitchFamily="2" charset="2"/>
              <a:buChar char="q"/>
              <a:defRPr/>
            </a:pPr>
            <a:r>
              <a:rPr lang="en-US" sz="1800" dirty="0" smtClean="0"/>
              <a:t>Southern and Eastern African Consortium for Monitoring Educational Quality</a:t>
            </a:r>
          </a:p>
          <a:p>
            <a:pPr lvl="1" eaLnBrk="1" hangingPunct="1">
              <a:lnSpc>
                <a:spcPct val="150000"/>
              </a:lnSpc>
              <a:buFont typeface="Wingdings" pitchFamily="2" charset="2"/>
              <a:buChar char="q"/>
              <a:defRPr/>
            </a:pPr>
            <a:r>
              <a:rPr lang="en-US" sz="1800" dirty="0" smtClean="0"/>
              <a:t>14 participating countries</a:t>
            </a:r>
          </a:p>
          <a:p>
            <a:pPr lvl="1" eaLnBrk="1" hangingPunct="1">
              <a:lnSpc>
                <a:spcPct val="150000"/>
              </a:lnSpc>
              <a:buFont typeface="Wingdings" pitchFamily="2" charset="2"/>
              <a:buChar char="q"/>
              <a:defRPr/>
            </a:pPr>
            <a:r>
              <a:rPr lang="en-US" sz="1800" dirty="0" smtClean="0"/>
              <a:t>SACMEQ II (2000), SACMEQ III (2007)</a:t>
            </a:r>
          </a:p>
          <a:p>
            <a:pPr lvl="1" eaLnBrk="1" hangingPunct="1">
              <a:lnSpc>
                <a:spcPct val="150000"/>
              </a:lnSpc>
              <a:buFont typeface="Wingdings" pitchFamily="2" charset="2"/>
              <a:buChar char="q"/>
              <a:defRPr/>
            </a:pPr>
            <a:r>
              <a:rPr lang="en-US" sz="1800" dirty="0" smtClean="0"/>
              <a:t>Background survey</a:t>
            </a:r>
          </a:p>
          <a:p>
            <a:pPr lvl="1" eaLnBrk="1" hangingPunct="1">
              <a:lnSpc>
                <a:spcPct val="150000"/>
              </a:lnSpc>
              <a:buFont typeface="Wingdings" pitchFamily="2" charset="2"/>
              <a:buChar char="q"/>
              <a:defRPr/>
            </a:pPr>
            <a:r>
              <a:rPr lang="en-US" sz="1800" dirty="0" smtClean="0"/>
              <a:t>Testing :</a:t>
            </a:r>
          </a:p>
          <a:p>
            <a:pPr lvl="2" eaLnBrk="1" hangingPunct="1">
              <a:lnSpc>
                <a:spcPct val="150000"/>
              </a:lnSpc>
              <a:buFont typeface="Courier New" pitchFamily="49" charset="0"/>
              <a:buChar char="o"/>
              <a:defRPr/>
            </a:pPr>
            <a:r>
              <a:rPr lang="en-US" sz="1800" b="1" dirty="0" smtClean="0"/>
              <a:t>Gr 6 Numeracy</a:t>
            </a:r>
          </a:p>
          <a:p>
            <a:pPr lvl="2" eaLnBrk="1" hangingPunct="1">
              <a:lnSpc>
                <a:spcPct val="150000"/>
              </a:lnSpc>
              <a:buFont typeface="Courier New" pitchFamily="49" charset="0"/>
              <a:buChar char="o"/>
              <a:defRPr/>
            </a:pPr>
            <a:r>
              <a:rPr lang="en-US" sz="1800" b="1" dirty="0" smtClean="0"/>
              <a:t>Gr 6 Literacy</a:t>
            </a:r>
          </a:p>
          <a:p>
            <a:pPr lvl="2" eaLnBrk="1" hangingPunct="1">
              <a:lnSpc>
                <a:spcPct val="150000"/>
              </a:lnSpc>
              <a:buFont typeface="Courier New" pitchFamily="49" charset="0"/>
              <a:buChar char="o"/>
              <a:defRPr/>
            </a:pPr>
            <a:r>
              <a:rPr lang="en-US" sz="1800" dirty="0" smtClean="0"/>
              <a:t>HIV/AIDS Health knowledge</a:t>
            </a:r>
          </a:p>
          <a:p>
            <a:pPr lvl="1" eaLnBrk="1" hangingPunct="1">
              <a:lnSpc>
                <a:spcPct val="150000"/>
              </a:lnSpc>
              <a:buFont typeface="Wingdings" pitchFamily="2" charset="2"/>
              <a:buChar char="q"/>
              <a:defRPr/>
            </a:pPr>
            <a:endParaRPr lang="en-US" sz="1800" b="1" dirty="0" smtClean="0"/>
          </a:p>
          <a:p>
            <a:pPr eaLnBrk="1" hangingPunct="1">
              <a:buFont typeface="Arial" charset="0"/>
              <a:buNone/>
              <a:defRPr/>
            </a:pPr>
            <a:r>
              <a:rPr lang="en-US" sz="1800" b="1" dirty="0" smtClean="0">
                <a:solidFill>
                  <a:srgbClr val="C00000"/>
                </a:solidFill>
              </a:rPr>
              <a:t>SACMEQ III: South Africa</a:t>
            </a:r>
          </a:p>
          <a:p>
            <a:pPr lvl="1" eaLnBrk="1" hangingPunct="1">
              <a:lnSpc>
                <a:spcPct val="150000"/>
              </a:lnSpc>
              <a:buFont typeface="Wingdings" pitchFamily="2" charset="2"/>
              <a:buChar char="q"/>
              <a:defRPr/>
            </a:pPr>
            <a:r>
              <a:rPr lang="en-US" sz="1800" dirty="0" smtClean="0"/>
              <a:t>9071 Grade 6 students</a:t>
            </a:r>
          </a:p>
          <a:p>
            <a:pPr lvl="1" eaLnBrk="1" hangingPunct="1">
              <a:lnSpc>
                <a:spcPct val="150000"/>
              </a:lnSpc>
              <a:buFont typeface="Wingdings" pitchFamily="2" charset="2"/>
              <a:buChar char="q"/>
              <a:defRPr/>
            </a:pPr>
            <a:r>
              <a:rPr lang="en-US" sz="1800" dirty="0" smtClean="0"/>
              <a:t>1163 Grade 6 teachers</a:t>
            </a:r>
          </a:p>
          <a:p>
            <a:pPr lvl="1" eaLnBrk="1" hangingPunct="1">
              <a:lnSpc>
                <a:spcPct val="150000"/>
              </a:lnSpc>
              <a:buFont typeface="Wingdings" pitchFamily="2" charset="2"/>
              <a:buChar char="q"/>
              <a:defRPr/>
            </a:pPr>
            <a:r>
              <a:rPr lang="en-US" sz="1800" dirty="0" smtClean="0"/>
              <a:t>392 primary schools</a:t>
            </a:r>
          </a:p>
          <a:p>
            <a:pPr lvl="1" eaLnBrk="1" hangingPunct="1">
              <a:lnSpc>
                <a:spcPct val="150000"/>
              </a:lnSpc>
              <a:buFont typeface="Wingdings" pitchFamily="2" charset="2"/>
              <a:buChar char="q"/>
              <a:defRPr/>
            </a:pPr>
            <a:endParaRPr lang="en-US" sz="1000" dirty="0" smtClean="0"/>
          </a:p>
          <a:p>
            <a:pPr eaLnBrk="1" hangingPunct="1">
              <a:defRPr/>
            </a:pPr>
            <a:r>
              <a:rPr lang="en-ZA" sz="2000" dirty="0" smtClean="0"/>
              <a:t>See SACMEQ website for research</a:t>
            </a:r>
          </a:p>
        </p:txBody>
      </p:sp>
      <p:pic>
        <p:nvPicPr>
          <p:cNvPr id="16387" name="Picture 2"/>
          <p:cNvPicPr>
            <a:picLocks noChangeAspect="1" noChangeArrowheads="1"/>
          </p:cNvPicPr>
          <p:nvPr/>
        </p:nvPicPr>
        <p:blipFill>
          <a:blip r:embed="rId3" cstate="print"/>
          <a:srcRect l="14761"/>
          <a:stretch>
            <a:fillRect/>
          </a:stretch>
        </p:blipFill>
        <p:spPr bwMode="auto">
          <a:xfrm>
            <a:off x="4048550" y="2420888"/>
            <a:ext cx="5095450" cy="3912543"/>
          </a:xfrm>
          <a:prstGeom prst="rect">
            <a:avLst/>
          </a:prstGeom>
          <a:noFill/>
          <a:ln w="9525">
            <a:noFill/>
            <a:miter lim="800000"/>
            <a:headEnd/>
            <a:tailEnd/>
          </a:ln>
        </p:spPr>
      </p:pic>
      <p:sp>
        <p:nvSpPr>
          <p:cNvPr id="6" name="Title 1"/>
          <p:cNvSpPr txBox="1">
            <a:spLocks/>
          </p:cNvSpPr>
          <p:nvPr/>
        </p:nvSpPr>
        <p:spPr>
          <a:xfrm>
            <a:off x="467544" y="404664"/>
            <a:ext cx="8208912" cy="1151979"/>
          </a:xfrm>
          <a:prstGeom prst="rect">
            <a:avLst/>
          </a:prstGeom>
          <a:solidFill>
            <a:schemeClr val="tx2">
              <a:lumMod val="20000"/>
              <a:lumOff val="80000"/>
            </a:schemeClr>
          </a:solidFill>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ZA" sz="3600" b="1" dirty="0" smtClean="0">
                <a:solidFill>
                  <a:srgbClr val="C00000"/>
                </a:solidFill>
              </a:rPr>
              <a:t>Background: Data</a:t>
            </a:r>
            <a:endParaRPr lang="en-ZA" sz="3600" b="1" dirty="0">
              <a:solidFill>
                <a:srgbClr val="C00000"/>
              </a:solidFill>
            </a:endParaRPr>
          </a:p>
        </p:txBody>
      </p:sp>
    </p:spTree>
    <p:extLst>
      <p:ext uri="{BB962C8B-B14F-4D97-AF65-F5344CB8AC3E}">
        <p14:creationId xmlns:p14="http://schemas.microsoft.com/office/powerpoint/2010/main" val="1178351102"/>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3" cstate="print">
            <a:extLst>
              <a:ext uri="{28A0092B-C50C-407E-A947-70E740481C1C}">
                <a14:useLocalDpi xmlns:a14="http://schemas.microsoft.com/office/drawing/2010/main" val="0"/>
              </a:ext>
            </a:extLst>
          </a:blip>
          <a:stretch>
            <a:fillRect/>
          </a:stretch>
        </p:blipFill>
        <p:spPr bwMode="auto">
          <a:xfrm>
            <a:off x="4752340" y="359410"/>
            <a:ext cx="4155440" cy="3022600"/>
          </a:xfrm>
          <a:prstGeom prst="rect">
            <a:avLst/>
          </a:prstGeom>
          <a:ln>
            <a:noFill/>
          </a:ln>
          <a:effectLst>
            <a:outerShdw blurRad="292100" dist="139700" dir="2700000" algn="tl" rotWithShape="0">
              <a:srgbClr val="333333">
                <a:alpha val="65000"/>
              </a:srgbClr>
            </a:outerShdw>
          </a:effectLst>
        </p:spPr>
      </p:pic>
      <p:pic>
        <p:nvPicPr>
          <p:cNvPr id="5" name="Picture 4"/>
          <p:cNvPicPr/>
          <p:nvPr/>
        </p:nvPicPr>
        <p:blipFill>
          <a:blip r:embed="rId4" cstate="print">
            <a:extLst>
              <a:ext uri="{28A0092B-C50C-407E-A947-70E740481C1C}">
                <a14:useLocalDpi xmlns:a14="http://schemas.microsoft.com/office/drawing/2010/main" val="0"/>
              </a:ext>
            </a:extLst>
          </a:blip>
          <a:stretch>
            <a:fillRect/>
          </a:stretch>
        </p:blipFill>
        <p:spPr bwMode="auto">
          <a:xfrm>
            <a:off x="236220" y="363220"/>
            <a:ext cx="4175760" cy="3037840"/>
          </a:xfrm>
          <a:prstGeom prst="rect">
            <a:avLst/>
          </a:prstGeom>
          <a:ln>
            <a:noFill/>
          </a:ln>
          <a:effectLst>
            <a:outerShdw blurRad="292100" dist="139700" dir="2700000" algn="tl" rotWithShape="0">
              <a:srgbClr val="333333">
                <a:alpha val="65000"/>
              </a:srgbClr>
            </a:outerShdw>
          </a:effectLst>
        </p:spPr>
      </p:pic>
      <p:pic>
        <p:nvPicPr>
          <p:cNvPr id="6" name="Picture 5"/>
          <p:cNvPicPr/>
          <p:nvPr/>
        </p:nvPicPr>
        <p:blipFill>
          <a:blip r:embed="rId5" cstate="print">
            <a:extLst>
              <a:ext uri="{28A0092B-C50C-407E-A947-70E740481C1C}">
                <a14:useLocalDpi xmlns:a14="http://schemas.microsoft.com/office/drawing/2010/main" val="0"/>
              </a:ext>
            </a:extLst>
          </a:blip>
          <a:stretch>
            <a:fillRect/>
          </a:stretch>
        </p:blipFill>
        <p:spPr bwMode="auto">
          <a:xfrm>
            <a:off x="248285" y="3476625"/>
            <a:ext cx="4154805" cy="3021965"/>
          </a:xfrm>
          <a:prstGeom prst="rect">
            <a:avLst/>
          </a:prstGeom>
          <a:ln>
            <a:noFill/>
          </a:ln>
          <a:effectLst>
            <a:outerShdw blurRad="292100" dist="139700" dir="2700000" algn="tl" rotWithShape="0">
              <a:srgbClr val="333333">
                <a:alpha val="65000"/>
              </a:srgbClr>
            </a:outerShdw>
          </a:effectLst>
        </p:spPr>
      </p:pic>
      <p:pic>
        <p:nvPicPr>
          <p:cNvPr id="7" name="Picture 6"/>
          <p:cNvPicPr/>
          <p:nvPr/>
        </p:nvPicPr>
        <p:blipFill>
          <a:blip r:embed="rId6" cstate="print">
            <a:extLst>
              <a:ext uri="{28A0092B-C50C-407E-A947-70E740481C1C}">
                <a14:useLocalDpi xmlns:a14="http://schemas.microsoft.com/office/drawing/2010/main" val="0"/>
              </a:ext>
            </a:extLst>
          </a:blip>
          <a:stretch>
            <a:fillRect/>
          </a:stretch>
        </p:blipFill>
        <p:spPr bwMode="auto">
          <a:xfrm>
            <a:off x="4752340" y="3469005"/>
            <a:ext cx="4155440" cy="30226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47957694"/>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9"/>
          <p:cNvPicPr>
            <a:picLocks noChangeAspect="1" noChangeArrowheads="1"/>
          </p:cNvPicPr>
          <p:nvPr/>
        </p:nvPicPr>
        <p:blipFill>
          <a:blip r:embed="rId3" cstate="print"/>
          <a:srcRect/>
          <a:stretch>
            <a:fillRect/>
          </a:stretch>
        </p:blipFill>
        <p:spPr bwMode="auto">
          <a:xfrm>
            <a:off x="3563888" y="1952104"/>
            <a:ext cx="5097512" cy="3705045"/>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ZA" dirty="0" smtClean="0"/>
              <a:t>Two school systems not one?</a:t>
            </a:r>
            <a:endParaRPr lang="en-ZA" dirty="0"/>
          </a:p>
        </p:txBody>
      </p:sp>
      <p:sp>
        <p:nvSpPr>
          <p:cNvPr id="3" name="Content Placeholder 2"/>
          <p:cNvSpPr>
            <a:spLocks noGrp="1"/>
          </p:cNvSpPr>
          <p:nvPr>
            <p:ph idx="1"/>
          </p:nvPr>
        </p:nvSpPr>
        <p:spPr>
          <a:xfrm>
            <a:off x="395536" y="2561791"/>
            <a:ext cx="2890664" cy="2620888"/>
          </a:xfrm>
          <a:solidFill>
            <a:schemeClr val="bg1">
              <a:lumMod val="85000"/>
            </a:schemeClr>
          </a:solidFill>
        </p:spPr>
        <p:txBody>
          <a:bodyPr>
            <a:normAutofit lnSpcReduction="10000"/>
          </a:bodyPr>
          <a:lstStyle/>
          <a:p>
            <a:endParaRPr lang="en-ZA" sz="2400" smtClean="0"/>
          </a:p>
          <a:p>
            <a:pPr marL="0" indent="0" algn="ctr">
              <a:buNone/>
            </a:pPr>
            <a:r>
              <a:rPr lang="en-ZA" b="1" u="sng" smtClean="0"/>
              <a:t>Socioeconomic Status</a:t>
            </a:r>
          </a:p>
          <a:p>
            <a:r>
              <a:rPr lang="en-ZA" sz="2400" smtClean="0"/>
              <a:t>Grade 6 [2007]</a:t>
            </a:r>
          </a:p>
          <a:p>
            <a:r>
              <a:rPr lang="en-ZA" sz="2400" smtClean="0"/>
              <a:t>Data: SACMEQ</a:t>
            </a:r>
          </a:p>
          <a:p>
            <a:r>
              <a:rPr lang="en-ZA" sz="1400" smtClean="0"/>
              <a:t>(Spaull, 2011)</a:t>
            </a:r>
            <a:endParaRPr lang="en-ZA" sz="1400"/>
          </a:p>
        </p:txBody>
      </p:sp>
      <p:sp>
        <p:nvSpPr>
          <p:cNvPr id="4" name="Slide Number Placeholder 3"/>
          <p:cNvSpPr>
            <a:spLocks noGrp="1"/>
          </p:cNvSpPr>
          <p:nvPr>
            <p:ph type="sldNum" sz="quarter" idx="12"/>
          </p:nvPr>
        </p:nvSpPr>
        <p:spPr/>
        <p:txBody>
          <a:bodyPr/>
          <a:lstStyle/>
          <a:p>
            <a:fld id="{555B2511-D5A3-487A-82FF-4C039FEE504B}" type="slidenum">
              <a:rPr lang="en-ZA" smtClean="0"/>
              <a:pPr/>
              <a:t>23</a:t>
            </a:fld>
            <a:endParaRPr lang="en-ZA"/>
          </a:p>
        </p:txBody>
      </p:sp>
    </p:spTree>
    <p:extLst>
      <p:ext uri="{BB962C8B-B14F-4D97-AF65-F5344CB8AC3E}">
        <p14:creationId xmlns:p14="http://schemas.microsoft.com/office/powerpoint/2010/main" val="3427198610"/>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mtClean="0"/>
              <a:t>Corroborating evidence?</a:t>
            </a:r>
            <a:endParaRPr lang="en-ZA"/>
          </a:p>
        </p:txBody>
      </p:sp>
      <p:sp>
        <p:nvSpPr>
          <p:cNvPr id="3" name="Content Placeholder 2"/>
          <p:cNvSpPr>
            <a:spLocks noGrp="1"/>
          </p:cNvSpPr>
          <p:nvPr>
            <p:ph idx="1"/>
          </p:nvPr>
        </p:nvSpPr>
        <p:spPr>
          <a:xfrm>
            <a:off x="467544" y="1700808"/>
            <a:ext cx="8229600" cy="4525963"/>
          </a:xfrm>
        </p:spPr>
        <p:txBody>
          <a:bodyPr>
            <a:normAutofit lnSpcReduction="10000"/>
          </a:bodyPr>
          <a:lstStyle/>
          <a:p>
            <a:r>
              <a:rPr lang="en-ZA" dirty="0" smtClean="0"/>
              <a:t>Latest data? ANA?</a:t>
            </a:r>
          </a:p>
          <a:p>
            <a:r>
              <a:rPr lang="en-ZA" dirty="0" smtClean="0"/>
              <a:t>Teacher knowledge</a:t>
            </a:r>
          </a:p>
          <a:p>
            <a:r>
              <a:rPr lang="en-ZA" dirty="0" smtClean="0"/>
              <a:t>Teacher absenteeism</a:t>
            </a:r>
          </a:p>
          <a:p>
            <a:r>
              <a:rPr lang="en-ZA" dirty="0" smtClean="0"/>
              <a:t>Textbook access</a:t>
            </a:r>
          </a:p>
          <a:p>
            <a:r>
              <a:rPr lang="en-ZA" dirty="0" smtClean="0"/>
              <a:t>Literacy/numeracy rates</a:t>
            </a:r>
            <a:endParaRPr lang="en-ZA" dirty="0"/>
          </a:p>
          <a:p>
            <a:r>
              <a:rPr lang="en-ZA" dirty="0" smtClean="0"/>
              <a:t>Grade repetition</a:t>
            </a:r>
          </a:p>
          <a:p>
            <a:r>
              <a:rPr lang="en-ZA" dirty="0" smtClean="0"/>
              <a:t>Parental education</a:t>
            </a:r>
          </a:p>
          <a:p>
            <a:r>
              <a:rPr lang="en-ZA" dirty="0" smtClean="0"/>
              <a:t>Homework frequency</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24</a:t>
            </a:fld>
            <a:endParaRPr lang="en-ZA"/>
          </a:p>
        </p:txBody>
      </p:sp>
      <p:pic>
        <p:nvPicPr>
          <p:cNvPr id="9" name="Picture 49"/>
          <p:cNvPicPr>
            <a:picLocks noChangeAspect="1" noChangeArrowheads="1"/>
          </p:cNvPicPr>
          <p:nvPr/>
        </p:nvPicPr>
        <p:blipFill>
          <a:blip r:embed="rId3" cstate="print"/>
          <a:srcRect/>
          <a:stretch>
            <a:fillRect/>
          </a:stretch>
        </p:blipFill>
        <p:spPr bwMode="auto">
          <a:xfrm>
            <a:off x="5508104" y="2636912"/>
            <a:ext cx="3121736" cy="226898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1460933"/>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25</a:t>
            </a:fld>
            <a:endParaRPr lang="en-ZA"/>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267542"/>
            <a:ext cx="8816333" cy="6180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10"/>
          <p:cNvSpPr/>
          <p:nvPr/>
        </p:nvSpPr>
        <p:spPr>
          <a:xfrm>
            <a:off x="1619672" y="1601180"/>
            <a:ext cx="7272808" cy="36004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ectangle 11"/>
          <p:cNvSpPr/>
          <p:nvPr/>
        </p:nvSpPr>
        <p:spPr>
          <a:xfrm>
            <a:off x="1619672" y="3861048"/>
            <a:ext cx="7272808" cy="28803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TextBox 9"/>
          <p:cNvSpPr txBox="1"/>
          <p:nvPr/>
        </p:nvSpPr>
        <p:spPr>
          <a:xfrm>
            <a:off x="4788024" y="620688"/>
            <a:ext cx="3240360" cy="5632310"/>
          </a:xfrm>
          <a:prstGeom prst="rect">
            <a:avLst/>
          </a:prstGeom>
          <a:solidFill>
            <a:schemeClr val="bg1">
              <a:lumMod val="85000"/>
            </a:schemeClr>
          </a:solidFill>
        </p:spPr>
        <p:txBody>
          <a:bodyPr wrap="square" rtlCol="0">
            <a:spAutoFit/>
          </a:bodyPr>
          <a:lstStyle/>
          <a:p>
            <a:endParaRPr lang="en-US" sz="2400" b="1" dirty="0" smtClean="0"/>
          </a:p>
          <a:p>
            <a:endParaRPr lang="en-US" sz="2400" b="1" dirty="0"/>
          </a:p>
          <a:p>
            <a:endParaRPr lang="en-US" sz="2400" b="1" dirty="0" smtClean="0"/>
          </a:p>
          <a:p>
            <a:pPr algn="ctr"/>
            <a:r>
              <a:rPr lang="en-US" sz="2400" b="1" dirty="0" smtClean="0">
                <a:sym typeface="Wingdings"/>
              </a:rPr>
              <a:t></a:t>
            </a:r>
            <a:endParaRPr lang="en-US" sz="2400" b="1" dirty="0" smtClean="0"/>
          </a:p>
          <a:p>
            <a:endParaRPr lang="en-US" sz="2400" b="1" dirty="0" smtClean="0"/>
          </a:p>
          <a:p>
            <a:r>
              <a:rPr lang="en-US" sz="2400" b="1" dirty="0" smtClean="0"/>
              <a:t>In </a:t>
            </a:r>
            <a:r>
              <a:rPr lang="en-US" sz="2400" b="1" dirty="0"/>
              <a:t>most government reports </a:t>
            </a:r>
            <a:r>
              <a:rPr lang="en-US" sz="2400" b="1" dirty="0" smtClean="0"/>
              <a:t>outcomes and inputs are not usually reported by quintile, only national averages</a:t>
            </a:r>
          </a:p>
          <a:p>
            <a:pPr algn="ctr"/>
            <a:endParaRPr lang="en-US" sz="2400" b="1" dirty="0" smtClean="0">
              <a:sym typeface="Wingdings"/>
            </a:endParaRPr>
          </a:p>
          <a:p>
            <a:pPr algn="ctr"/>
            <a:r>
              <a:rPr lang="en-US" sz="2400" b="1" dirty="0" smtClean="0">
                <a:sym typeface="Wingdings"/>
              </a:rPr>
              <a:t></a:t>
            </a:r>
            <a:endParaRPr lang="en-US" sz="2400" b="1" dirty="0" smtClean="0"/>
          </a:p>
          <a:p>
            <a:endParaRPr lang="en-US" sz="2400" b="1" dirty="0" smtClean="0"/>
          </a:p>
          <a:p>
            <a:endParaRPr lang="en-US" sz="2400" b="1" dirty="0"/>
          </a:p>
          <a:p>
            <a:endParaRPr lang="en-US" sz="2400" b="1" dirty="0"/>
          </a:p>
        </p:txBody>
      </p:sp>
    </p:spTree>
    <p:extLst>
      <p:ext uri="{BB962C8B-B14F-4D97-AF65-F5344CB8AC3E}">
        <p14:creationId xmlns:p14="http://schemas.microsoft.com/office/powerpoint/2010/main" val="4063451500"/>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26</a:t>
            </a:fld>
            <a:endParaRPr lang="en-ZA"/>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267542"/>
            <a:ext cx="8816333" cy="6180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19672" y="3861048"/>
            <a:ext cx="6264696" cy="36004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Rectangle 6"/>
          <p:cNvSpPr/>
          <p:nvPr/>
        </p:nvSpPr>
        <p:spPr>
          <a:xfrm>
            <a:off x="1619672" y="2708920"/>
            <a:ext cx="6264696" cy="57606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Rectangle 7"/>
          <p:cNvSpPr/>
          <p:nvPr/>
        </p:nvSpPr>
        <p:spPr>
          <a:xfrm>
            <a:off x="1619672" y="1601180"/>
            <a:ext cx="6264696" cy="36004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TextBox 5"/>
          <p:cNvSpPr txBox="1"/>
          <p:nvPr/>
        </p:nvSpPr>
        <p:spPr>
          <a:xfrm>
            <a:off x="323528" y="6379520"/>
            <a:ext cx="6696744" cy="461665"/>
          </a:xfrm>
          <a:prstGeom prst="rect">
            <a:avLst/>
          </a:prstGeom>
          <a:solidFill>
            <a:schemeClr val="bg1">
              <a:lumMod val="85000"/>
            </a:schemeClr>
          </a:solidFill>
        </p:spPr>
        <p:txBody>
          <a:bodyPr wrap="square" rtlCol="0">
            <a:spAutoFit/>
          </a:bodyPr>
          <a:lstStyle/>
          <a:p>
            <a:r>
              <a:rPr lang="en-US" sz="2400" b="1" dirty="0" smtClean="0"/>
              <a:t>Implications for reporting and modeling??</a:t>
            </a:r>
            <a:endParaRPr lang="en-US" sz="2400" b="1" dirty="0"/>
          </a:p>
        </p:txBody>
      </p:sp>
    </p:spTree>
    <p:extLst>
      <p:ext uri="{BB962C8B-B14F-4D97-AF65-F5344CB8AC3E}">
        <p14:creationId xmlns:p14="http://schemas.microsoft.com/office/powerpoint/2010/main" val="1600026688"/>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mtClean="0"/>
              <a:t>Do the ends justify the means?</a:t>
            </a:r>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27</a:t>
            </a:fld>
            <a:endParaRPr lang="en-ZA"/>
          </a:p>
        </p:txBody>
      </p:sp>
      <p:graphicFrame>
        <p:nvGraphicFramePr>
          <p:cNvPr id="6" name="Chart 5"/>
          <p:cNvGraphicFramePr>
            <a:graphicFrameLocks/>
          </p:cNvGraphicFramePr>
          <p:nvPr>
            <p:extLst>
              <p:ext uri="{D42A27DB-BD31-4B8C-83A1-F6EECF244321}">
                <p14:modId xmlns:p14="http://schemas.microsoft.com/office/powerpoint/2010/main" val="3130689967"/>
              </p:ext>
            </p:extLst>
          </p:nvPr>
        </p:nvGraphicFramePr>
        <p:xfrm>
          <a:off x="755576" y="3140968"/>
          <a:ext cx="7560840" cy="3355458"/>
        </p:xfrm>
        <a:graphic>
          <a:graphicData uri="http://schemas.openxmlformats.org/drawingml/2006/chart">
            <c:chart xmlns:c="http://schemas.openxmlformats.org/drawingml/2006/chart" xmlns:r="http://schemas.openxmlformats.org/officeDocument/2006/relationships" r:id="rId3"/>
          </a:graphicData>
        </a:graphic>
      </p:graphicFrame>
      <p:pic>
        <p:nvPicPr>
          <p:cNvPr id="7" name="Picture 49"/>
          <p:cNvPicPr>
            <a:picLocks noChangeAspect="1" noChangeArrowheads="1"/>
          </p:cNvPicPr>
          <p:nvPr/>
        </p:nvPicPr>
        <p:blipFill>
          <a:blip r:embed="rId4" cstate="print"/>
          <a:srcRect/>
          <a:stretch>
            <a:fillRect/>
          </a:stretch>
        </p:blipFill>
        <p:spPr bwMode="auto">
          <a:xfrm>
            <a:off x="6300192" y="1412776"/>
            <a:ext cx="2401656" cy="1745605"/>
          </a:xfrm>
          <a:prstGeom prst="rect">
            <a:avLst/>
          </a:prstGeom>
          <a:ln>
            <a:noFill/>
          </a:ln>
          <a:effectLst>
            <a:outerShdw blurRad="292100" dist="139700" dir="2700000" algn="tl" rotWithShape="0">
              <a:srgbClr val="333333">
                <a:alpha val="65000"/>
              </a:srgbClr>
            </a:outerShdw>
          </a:effectLst>
        </p:spPr>
      </p:pic>
      <p:cxnSp>
        <p:nvCxnSpPr>
          <p:cNvPr id="5" name="Straight Connector 4"/>
          <p:cNvCxnSpPr/>
          <p:nvPr/>
        </p:nvCxnSpPr>
        <p:spPr>
          <a:xfrm>
            <a:off x="7596336" y="1412776"/>
            <a:ext cx="0" cy="1296144"/>
          </a:xfrm>
          <a:prstGeom prst="line">
            <a:avLst/>
          </a:prstGeom>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971600" y="1844824"/>
            <a:ext cx="3672408" cy="646331"/>
          </a:xfrm>
          <a:prstGeom prst="rect">
            <a:avLst/>
          </a:prstGeom>
          <a:noFill/>
        </p:spPr>
        <p:txBody>
          <a:bodyPr wrap="square" rtlCol="0">
            <a:spAutoFit/>
          </a:bodyPr>
          <a:lstStyle/>
          <a:p>
            <a:pPr algn="ctr"/>
            <a:r>
              <a:rPr lang="en-US" b="1" dirty="0" smtClean="0"/>
              <a:t>Government reporting – means are misleading</a:t>
            </a:r>
            <a:endParaRPr lang="en-US" b="1" dirty="0"/>
          </a:p>
        </p:txBody>
      </p:sp>
    </p:spTree>
    <p:extLst>
      <p:ext uri="{BB962C8B-B14F-4D97-AF65-F5344CB8AC3E}">
        <p14:creationId xmlns:p14="http://schemas.microsoft.com/office/powerpoint/2010/main" val="2179945772"/>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edge">
                                      <p:cBhvr>
                                        <p:cTn id="7" dur="2000"/>
                                        <p:tgtEl>
                                          <p:spTgt spid="7"/>
                                        </p:tgtEl>
                                      </p:cBhvr>
                                    </p:animEffect>
                                  </p:childTnLst>
                                </p:cTn>
                              </p:par>
                              <p:par>
                                <p:cTn id="8" presetID="2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edge">
                                      <p:cBhvr>
                                        <p:cTn id="1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mtClean="0"/>
              <a:t>Modelling student performance</a:t>
            </a:r>
            <a:endParaRPr lang="en-ZA"/>
          </a:p>
        </p:txBody>
      </p:sp>
      <p:sp>
        <p:nvSpPr>
          <p:cNvPr id="3" name="Content Placeholder 2"/>
          <p:cNvSpPr>
            <a:spLocks noGrp="1"/>
          </p:cNvSpPr>
          <p:nvPr>
            <p:ph idx="1"/>
          </p:nvPr>
        </p:nvSpPr>
        <p:spPr/>
        <p:txBody>
          <a:bodyPr>
            <a:normAutofit lnSpcReduction="10000"/>
          </a:bodyPr>
          <a:lstStyle/>
          <a:p>
            <a:r>
              <a:rPr lang="en-ZA" smtClean="0"/>
              <a:t>Two data-generating processes. Little reason to believe there is the same underlying DGP</a:t>
            </a:r>
          </a:p>
          <a:p>
            <a:endParaRPr lang="en-ZA"/>
          </a:p>
          <a:p>
            <a:r>
              <a:rPr lang="en-ZA" smtClean="0"/>
              <a:t>Split samples </a:t>
            </a:r>
          </a:p>
          <a:p>
            <a:pPr lvl="1"/>
            <a:r>
              <a:rPr lang="en-ZA" smtClean="0"/>
              <a:t>Wealthiest 25% of schools</a:t>
            </a:r>
          </a:p>
          <a:p>
            <a:pPr lvl="1"/>
            <a:r>
              <a:rPr lang="en-ZA" smtClean="0"/>
              <a:t>Poorest 75% of schools</a:t>
            </a:r>
          </a:p>
          <a:p>
            <a:endParaRPr lang="en-ZA"/>
          </a:p>
          <a:p>
            <a:r>
              <a:rPr lang="en-ZA" smtClean="0"/>
              <a:t>Which coefficients are large &amp; significant across the two regressions?</a:t>
            </a:r>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28</a:t>
            </a:fld>
            <a:endParaRPr lang="en-ZA"/>
          </a:p>
        </p:txBody>
      </p:sp>
    </p:spTree>
    <p:extLst>
      <p:ext uri="{BB962C8B-B14F-4D97-AF65-F5344CB8AC3E}">
        <p14:creationId xmlns:p14="http://schemas.microsoft.com/office/powerpoint/2010/main" val="3039395817"/>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116632"/>
            <a:ext cx="8615685" cy="6257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3059832" y="6371332"/>
            <a:ext cx="2664296" cy="369332"/>
          </a:xfrm>
          <a:prstGeom prst="rect">
            <a:avLst/>
          </a:prstGeom>
          <a:solidFill>
            <a:schemeClr val="accent2">
              <a:lumMod val="40000"/>
              <a:lumOff val="60000"/>
            </a:schemeClr>
          </a:solidFill>
        </p:spPr>
        <p:txBody>
          <a:bodyPr wrap="square" rtlCol="0">
            <a:spAutoFit/>
          </a:bodyPr>
          <a:lstStyle/>
          <a:p>
            <a:r>
              <a:rPr lang="en-ZA" smtClean="0"/>
              <a:t>11/29 variables common</a:t>
            </a:r>
            <a:endParaRPr lang="en-ZA"/>
          </a:p>
        </p:txBody>
      </p:sp>
    </p:spTree>
    <p:extLst>
      <p:ext uri="{BB962C8B-B14F-4D97-AF65-F5344CB8AC3E}">
        <p14:creationId xmlns:p14="http://schemas.microsoft.com/office/powerpoint/2010/main" val="917616076"/>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892" y="116632"/>
            <a:ext cx="8996108" cy="597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3059832" y="6371332"/>
            <a:ext cx="2664296" cy="369332"/>
          </a:xfrm>
          <a:prstGeom prst="rect">
            <a:avLst/>
          </a:prstGeom>
          <a:solidFill>
            <a:schemeClr val="accent2">
              <a:lumMod val="40000"/>
              <a:lumOff val="60000"/>
            </a:schemeClr>
          </a:solidFill>
        </p:spPr>
        <p:txBody>
          <a:bodyPr wrap="square" rtlCol="0">
            <a:spAutoFit/>
          </a:bodyPr>
          <a:lstStyle/>
          <a:p>
            <a:r>
              <a:rPr lang="en-ZA" smtClean="0"/>
              <a:t>5/27 variables common</a:t>
            </a:r>
            <a:endParaRPr lang="en-ZA"/>
          </a:p>
        </p:txBody>
      </p:sp>
    </p:spTree>
    <p:extLst>
      <p:ext uri="{BB962C8B-B14F-4D97-AF65-F5344CB8AC3E}">
        <p14:creationId xmlns:p14="http://schemas.microsoft.com/office/powerpoint/2010/main" val="3679917883"/>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060848"/>
            <a:ext cx="8229600" cy="2218258"/>
          </a:xfrm>
        </p:spPr>
        <p:txBody>
          <a:bodyPr>
            <a:normAutofit/>
          </a:bodyPr>
          <a:lstStyle/>
          <a:p>
            <a:r>
              <a:rPr lang="en-US" dirty="0" smtClean="0"/>
              <a:t>All of these things have serious ramifications for the </a:t>
            </a:r>
            <a:r>
              <a:rPr lang="en-US" dirty="0" err="1" smtClean="0"/>
              <a:t>labour</a:t>
            </a:r>
            <a:r>
              <a:rPr lang="en-US" dirty="0" smtClean="0"/>
              <a:t> market and thus income inequality…</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31</a:t>
            </a:fld>
            <a:endParaRPr lang="en-ZA"/>
          </a:p>
        </p:txBody>
      </p:sp>
    </p:spTree>
    <p:extLst>
      <p:ext uri="{BB962C8B-B14F-4D97-AF65-F5344CB8AC3E}">
        <p14:creationId xmlns:p14="http://schemas.microsoft.com/office/powerpoint/2010/main" val="12511997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2030619755"/>
              </p:ext>
            </p:extLst>
          </p:nvPr>
        </p:nvGraphicFramePr>
        <p:xfrm>
          <a:off x="2807296" y="548680"/>
          <a:ext cx="6336704" cy="280815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p:nvPr>
            <p:extLst>
              <p:ext uri="{D42A27DB-BD31-4B8C-83A1-F6EECF244321}">
                <p14:modId xmlns:p14="http://schemas.microsoft.com/office/powerpoint/2010/main" val="3716437577"/>
              </p:ext>
            </p:extLst>
          </p:nvPr>
        </p:nvGraphicFramePr>
        <p:xfrm>
          <a:off x="2807296" y="3501008"/>
          <a:ext cx="6336704" cy="2592288"/>
        </p:xfrm>
        <a:graphic>
          <a:graphicData uri="http://schemas.openxmlformats.org/drawingml/2006/chart">
            <c:chart xmlns:c="http://schemas.openxmlformats.org/drawingml/2006/chart" xmlns:r="http://schemas.openxmlformats.org/officeDocument/2006/relationships" r:id="rId4"/>
          </a:graphicData>
        </a:graphic>
      </p:graphicFrame>
      <p:sp>
        <p:nvSpPr>
          <p:cNvPr id="40964" name="Rectangle 1"/>
          <p:cNvSpPr>
            <a:spLocks noChangeArrowheads="1"/>
          </p:cNvSpPr>
          <p:nvPr/>
        </p:nvSpPr>
        <p:spPr bwMode="auto">
          <a:xfrm>
            <a:off x="2750613" y="6093296"/>
            <a:ext cx="640873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r>
              <a:rPr lang="en-ZA" sz="1100" b="1" dirty="0">
                <a:solidFill>
                  <a:srgbClr val="000000"/>
                </a:solidFill>
                <a:cs typeface="Calibri" charset="0"/>
              </a:rPr>
              <a:t>Composition of 18 - 24-year-olds by highest level of education completed </a:t>
            </a:r>
            <a:r>
              <a:rPr lang="en-ZA" sz="1200" b="1" dirty="0"/>
              <a:t>(Van Broekhuizen, 2013)</a:t>
            </a:r>
            <a:endParaRPr lang="en-ZA" b="1" dirty="0"/>
          </a:p>
        </p:txBody>
      </p:sp>
      <p:sp>
        <p:nvSpPr>
          <p:cNvPr id="40965" name="Rectangle 6"/>
          <p:cNvSpPr>
            <a:spLocks noChangeArrowheads="1"/>
          </p:cNvSpPr>
          <p:nvPr/>
        </p:nvSpPr>
        <p:spPr bwMode="auto">
          <a:xfrm>
            <a:off x="2843808" y="260648"/>
            <a:ext cx="648017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ZA" sz="1100" b="1" dirty="0"/>
              <a:t>Percentage of youth in employment by highest educational attainment (Van Broekhuizen, 2013)</a:t>
            </a:r>
            <a:endParaRPr lang="en-ZA" sz="1100" dirty="0"/>
          </a:p>
        </p:txBody>
      </p:sp>
      <p:sp>
        <p:nvSpPr>
          <p:cNvPr id="8" name="Content Placeholder 2"/>
          <p:cNvSpPr>
            <a:spLocks noGrp="1"/>
          </p:cNvSpPr>
          <p:nvPr>
            <p:ph idx="1"/>
          </p:nvPr>
        </p:nvSpPr>
        <p:spPr>
          <a:xfrm>
            <a:off x="0" y="1556792"/>
            <a:ext cx="2520280" cy="3888432"/>
          </a:xfrm>
          <a:solidFill>
            <a:schemeClr val="bg1">
              <a:lumMod val="85000"/>
            </a:schemeClr>
          </a:solidFill>
        </p:spPr>
        <p:txBody>
          <a:bodyPr>
            <a:normAutofit fontScale="92500" lnSpcReduction="20000"/>
          </a:bodyPr>
          <a:lstStyle/>
          <a:p>
            <a:pPr>
              <a:defRPr/>
            </a:pPr>
            <a:r>
              <a:rPr lang="en-ZA" sz="1800" dirty="0" smtClean="0"/>
              <a:t>Since 2007 more youth have matric</a:t>
            </a:r>
          </a:p>
          <a:p>
            <a:pPr>
              <a:defRPr/>
            </a:pPr>
            <a:endParaRPr lang="en-ZA" sz="1800" dirty="0"/>
          </a:p>
          <a:p>
            <a:pPr>
              <a:defRPr/>
            </a:pPr>
            <a:r>
              <a:rPr lang="en-ZA" sz="1800" dirty="0" smtClean="0"/>
              <a:t>Employment rates of youth are stagnant at 20% since 1995</a:t>
            </a:r>
          </a:p>
          <a:p>
            <a:pPr>
              <a:defRPr/>
            </a:pPr>
            <a:endParaRPr lang="en-ZA" sz="1800" dirty="0"/>
          </a:p>
          <a:p>
            <a:pPr>
              <a:defRPr/>
            </a:pPr>
            <a:r>
              <a:rPr lang="en-ZA" sz="1800" dirty="0" smtClean="0"/>
              <a:t>For 18-24yr matric-only or less-than-matric doesn’t make much of a difference</a:t>
            </a:r>
          </a:p>
          <a:p>
            <a:pPr>
              <a:defRPr/>
            </a:pPr>
            <a:endParaRPr lang="en-ZA" sz="1800" dirty="0" smtClean="0"/>
          </a:p>
          <a:p>
            <a:pPr>
              <a:defRPr/>
            </a:pPr>
            <a:r>
              <a:rPr lang="en-ZA" sz="1800" dirty="0" smtClean="0"/>
              <a:t>Demand-Supply interaction between labour market and schooling</a:t>
            </a:r>
          </a:p>
        </p:txBody>
      </p:sp>
    </p:spTree>
    <p:extLst>
      <p:ext uri="{BB962C8B-B14F-4D97-AF65-F5344CB8AC3E}">
        <p14:creationId xmlns:p14="http://schemas.microsoft.com/office/powerpoint/2010/main" val="3683055902"/>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a:spLocks noGrp="1"/>
          </p:cNvSpPr>
          <p:nvPr>
            <p:ph idx="1"/>
          </p:nvPr>
        </p:nvSpPr>
        <p:spPr>
          <a:xfrm>
            <a:off x="0" y="1556792"/>
            <a:ext cx="2520280" cy="3888432"/>
          </a:xfrm>
          <a:solidFill>
            <a:schemeClr val="bg1">
              <a:lumMod val="85000"/>
            </a:schemeClr>
          </a:solidFill>
        </p:spPr>
        <p:txBody>
          <a:bodyPr>
            <a:normAutofit fontScale="92500" lnSpcReduction="20000"/>
          </a:bodyPr>
          <a:lstStyle/>
          <a:p>
            <a:pPr>
              <a:defRPr/>
            </a:pPr>
            <a:r>
              <a:rPr lang="en-ZA" sz="1800" dirty="0" smtClean="0"/>
              <a:t>In 2011 more than 70% of youth in unemployment had never been employed before</a:t>
            </a:r>
          </a:p>
          <a:p>
            <a:pPr>
              <a:defRPr/>
            </a:pPr>
            <a:endParaRPr lang="en-ZA" sz="1800" dirty="0"/>
          </a:p>
          <a:p>
            <a:pPr>
              <a:defRPr/>
            </a:pPr>
            <a:r>
              <a:rPr lang="en-ZA" sz="1800" dirty="0" smtClean="0"/>
              <a:t>Durations of youth unemployment have been increasing since 1995</a:t>
            </a:r>
          </a:p>
          <a:p>
            <a:pPr>
              <a:defRPr/>
            </a:pPr>
            <a:endParaRPr lang="en-ZA" sz="1800" dirty="0"/>
          </a:p>
          <a:p>
            <a:pPr>
              <a:defRPr/>
            </a:pPr>
            <a:r>
              <a:rPr lang="en-ZA" sz="1800" dirty="0" smtClean="0"/>
              <a:t>Proportion of job-seeking youth unemployed for more than 3 years has increased from 42% in 2008 to 50% in 2011</a:t>
            </a:r>
          </a:p>
          <a:p>
            <a:pPr>
              <a:defRPr/>
            </a:pPr>
            <a:endParaRPr lang="en-ZA" sz="1800" b="1" dirty="0"/>
          </a:p>
        </p:txBody>
      </p:sp>
      <p:graphicFrame>
        <p:nvGraphicFramePr>
          <p:cNvPr id="7" name="Chart 6"/>
          <p:cNvGraphicFramePr/>
          <p:nvPr>
            <p:extLst>
              <p:ext uri="{D42A27DB-BD31-4B8C-83A1-F6EECF244321}">
                <p14:modId xmlns:p14="http://schemas.microsoft.com/office/powerpoint/2010/main" val="2703350494"/>
              </p:ext>
            </p:extLst>
          </p:nvPr>
        </p:nvGraphicFramePr>
        <p:xfrm>
          <a:off x="2915816" y="476672"/>
          <a:ext cx="6228184" cy="2879725"/>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1"/>
          <p:cNvSpPr/>
          <p:nvPr/>
        </p:nvSpPr>
        <p:spPr>
          <a:xfrm>
            <a:off x="2978908" y="116632"/>
            <a:ext cx="6174432" cy="461665"/>
          </a:xfrm>
          <a:prstGeom prst="rect">
            <a:avLst/>
          </a:prstGeom>
        </p:spPr>
        <p:txBody>
          <a:bodyPr wrap="square">
            <a:spAutoFit/>
          </a:bodyPr>
          <a:lstStyle/>
          <a:p>
            <a:r>
              <a:rPr lang="en-ZA" sz="1200" b="1" dirty="0" smtClean="0"/>
              <a:t>Percentage of </a:t>
            </a:r>
            <a:r>
              <a:rPr lang="en-ZA" sz="1200" b="1" dirty="0"/>
              <a:t>unemployed 18-24</a:t>
            </a:r>
            <a:r>
              <a:rPr lang="en-ZA" sz="1200" b="1" dirty="0" smtClean="0"/>
              <a:t>-yr olds that </a:t>
            </a:r>
            <a:r>
              <a:rPr lang="en-ZA" sz="1200" b="1" dirty="0"/>
              <a:t>have never </a:t>
            </a:r>
            <a:r>
              <a:rPr lang="en-ZA" sz="1200" b="1" dirty="0" smtClean="0"/>
              <a:t>worked </a:t>
            </a:r>
            <a:r>
              <a:rPr lang="en-ZA" sz="1200" b="1" dirty="0"/>
              <a:t>(Van Broekhuizen, 2013)</a:t>
            </a:r>
            <a:endParaRPr lang="en-ZA" sz="1200" dirty="0"/>
          </a:p>
          <a:p>
            <a:endParaRPr lang="en-US" sz="1200" dirty="0"/>
          </a:p>
        </p:txBody>
      </p:sp>
      <p:graphicFrame>
        <p:nvGraphicFramePr>
          <p:cNvPr id="9" name="Chart 8"/>
          <p:cNvGraphicFramePr/>
          <p:nvPr>
            <p:extLst>
              <p:ext uri="{D42A27DB-BD31-4B8C-83A1-F6EECF244321}">
                <p14:modId xmlns:p14="http://schemas.microsoft.com/office/powerpoint/2010/main" val="2243687599"/>
              </p:ext>
            </p:extLst>
          </p:nvPr>
        </p:nvGraphicFramePr>
        <p:xfrm>
          <a:off x="2915816" y="3501008"/>
          <a:ext cx="6228184" cy="2879725"/>
        </p:xfrm>
        <a:graphic>
          <a:graphicData uri="http://schemas.openxmlformats.org/drawingml/2006/chart">
            <c:chart xmlns:c="http://schemas.openxmlformats.org/drawingml/2006/chart" xmlns:r="http://schemas.openxmlformats.org/officeDocument/2006/relationships" r:id="rId4"/>
          </a:graphicData>
        </a:graphic>
      </p:graphicFrame>
      <p:sp>
        <p:nvSpPr>
          <p:cNvPr id="3" name="Rectangle 2"/>
          <p:cNvSpPr/>
          <p:nvPr/>
        </p:nvSpPr>
        <p:spPr>
          <a:xfrm>
            <a:off x="2915816" y="6381328"/>
            <a:ext cx="6030416" cy="646331"/>
          </a:xfrm>
          <a:prstGeom prst="rect">
            <a:avLst/>
          </a:prstGeom>
        </p:spPr>
        <p:txBody>
          <a:bodyPr wrap="square">
            <a:spAutoFit/>
          </a:bodyPr>
          <a:lstStyle/>
          <a:p>
            <a:r>
              <a:rPr lang="en-ZA" sz="1200" b="1" dirty="0" smtClean="0"/>
              <a:t>Percentage </a:t>
            </a:r>
            <a:r>
              <a:rPr lang="en-ZA" sz="1200" b="1" dirty="0"/>
              <a:t>of unemployed 18-24-year-olds by duration of </a:t>
            </a:r>
            <a:r>
              <a:rPr lang="en-ZA" sz="1200" b="1" dirty="0" smtClean="0"/>
              <a:t>unemployment </a:t>
            </a:r>
          </a:p>
          <a:p>
            <a:r>
              <a:rPr lang="en-ZA" sz="1200" b="1" dirty="0" smtClean="0"/>
              <a:t>(</a:t>
            </a:r>
            <a:r>
              <a:rPr lang="en-ZA" sz="1200" b="1" dirty="0"/>
              <a:t>Van Broekhuizen, 2013)</a:t>
            </a:r>
            <a:endParaRPr lang="en-ZA" sz="1200" dirty="0"/>
          </a:p>
          <a:p>
            <a:endParaRPr lang="en-US" sz="1200" dirty="0"/>
          </a:p>
        </p:txBody>
      </p:sp>
    </p:spTree>
    <p:extLst>
      <p:ext uri="{BB962C8B-B14F-4D97-AF65-F5344CB8AC3E}">
        <p14:creationId xmlns:p14="http://schemas.microsoft.com/office/powerpoint/2010/main" val="1857265929"/>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mtClean="0"/>
              <a:t>Conclusions &amp; Implications</a:t>
            </a:r>
            <a:endParaRPr lang="en-ZA"/>
          </a:p>
        </p:txBody>
      </p:sp>
      <p:sp>
        <p:nvSpPr>
          <p:cNvPr id="3" name="Content Placeholder 2"/>
          <p:cNvSpPr>
            <a:spLocks noGrp="1"/>
          </p:cNvSpPr>
          <p:nvPr>
            <p:ph idx="1"/>
          </p:nvPr>
        </p:nvSpPr>
        <p:spPr>
          <a:xfrm>
            <a:off x="467544" y="1628800"/>
            <a:ext cx="8280920" cy="4824536"/>
          </a:xfrm>
        </p:spPr>
        <p:txBody>
          <a:bodyPr>
            <a:normAutofit fontScale="77500" lnSpcReduction="20000"/>
          </a:bodyPr>
          <a:lstStyle/>
          <a:p>
            <a:pPr marL="514350" indent="-514350">
              <a:buFont typeface="+mj-lt"/>
              <a:buAutoNum type="arabicPeriod"/>
            </a:pPr>
            <a:endParaRPr lang="en-ZA" b="1" dirty="0" smtClean="0">
              <a:solidFill>
                <a:srgbClr val="C00000"/>
              </a:solidFill>
            </a:endParaRPr>
          </a:p>
          <a:p>
            <a:pPr marL="0" indent="0" algn="ctr">
              <a:buNone/>
            </a:pPr>
            <a:endParaRPr lang="en-ZA" sz="4100" b="1" dirty="0"/>
          </a:p>
          <a:p>
            <a:pPr marL="514350" indent="-514350">
              <a:buFont typeface="+mj-lt"/>
              <a:buAutoNum type="arabicPeriod"/>
            </a:pPr>
            <a:r>
              <a:rPr lang="en-ZA" b="1" dirty="0" smtClean="0">
                <a:solidFill>
                  <a:srgbClr val="C00000"/>
                </a:solidFill>
              </a:rPr>
              <a:t>Reporting education statistics in SA</a:t>
            </a:r>
          </a:p>
          <a:p>
            <a:pPr lvl="1"/>
            <a:r>
              <a:rPr lang="en-ZA" sz="2200" dirty="0" smtClean="0"/>
              <a:t>Averages are uniquely misleading in SA – the average child does not exist in any meaningful sense</a:t>
            </a:r>
          </a:p>
          <a:p>
            <a:pPr lvl="1"/>
            <a:r>
              <a:rPr lang="en-ZA" sz="2200" dirty="0" smtClean="0"/>
              <a:t>Report educational statistics by quintile in addition to province</a:t>
            </a:r>
          </a:p>
          <a:p>
            <a:pPr lvl="1"/>
            <a:r>
              <a:rPr lang="en-ZA" sz="2200" dirty="0" smtClean="0"/>
              <a:t>You can’t solve a problem that doesn’t officially exist</a:t>
            </a:r>
          </a:p>
          <a:p>
            <a:pPr marL="514350" indent="-514350">
              <a:buFont typeface="+mj-lt"/>
              <a:buAutoNum type="arabicPeriod"/>
            </a:pPr>
            <a:endParaRPr lang="en-ZA" dirty="0"/>
          </a:p>
          <a:p>
            <a:pPr marL="514350" indent="-514350">
              <a:buFont typeface="+mj-lt"/>
              <a:buAutoNum type="arabicPeriod"/>
            </a:pPr>
            <a:r>
              <a:rPr lang="en-ZA" b="1" dirty="0" smtClean="0">
                <a:solidFill>
                  <a:srgbClr val="C00000"/>
                </a:solidFill>
              </a:rPr>
              <a:t>Modelling educational performance in SA</a:t>
            </a:r>
          </a:p>
          <a:p>
            <a:pPr marL="914400" lvl="1" indent="-514350"/>
            <a:r>
              <a:rPr lang="en-ZA" sz="2000" dirty="0" smtClean="0"/>
              <a:t>Modelling a single education system when there are two can lead to spurious results</a:t>
            </a:r>
          </a:p>
          <a:p>
            <a:pPr marL="514350" indent="-514350">
              <a:buFont typeface="+mj-lt"/>
              <a:buAutoNum type="arabicPeriod"/>
            </a:pPr>
            <a:endParaRPr lang="en-ZA" dirty="0"/>
          </a:p>
          <a:p>
            <a:pPr marL="514350" indent="-514350">
              <a:buFont typeface="+mj-lt"/>
              <a:buAutoNum type="arabicPeriod"/>
            </a:pPr>
            <a:r>
              <a:rPr lang="en-ZA" b="1" dirty="0" smtClean="0">
                <a:solidFill>
                  <a:srgbClr val="C00000"/>
                </a:solidFill>
              </a:rPr>
              <a:t>Policy differentiation</a:t>
            </a:r>
          </a:p>
          <a:p>
            <a:pPr marL="914400" lvl="1" indent="-514350"/>
            <a:r>
              <a:rPr lang="en-ZA" sz="2000" dirty="0" smtClean="0"/>
              <a:t>Policies suited to one system are not necessarily suited to the other</a:t>
            </a:r>
          </a:p>
          <a:p>
            <a:pPr marL="914400" lvl="1" indent="-514350"/>
            <a:r>
              <a:rPr lang="en-ZA" sz="2000" dirty="0" smtClean="0"/>
              <a:t>Don’t interfere with high-performing schools </a:t>
            </a:r>
            <a:r>
              <a:rPr lang="en-ZA" sz="2000" dirty="0" smtClean="0">
                <a:sym typeface="Wingdings" pitchFamily="2" charset="2"/>
              </a:rPr>
              <a:t></a:t>
            </a:r>
            <a:r>
              <a:rPr lang="en-ZA" sz="2000" dirty="0">
                <a:sym typeface="Wingdings" pitchFamily="2" charset="2"/>
              </a:rPr>
              <a:t>If it aint broke don’t (try) fix it</a:t>
            </a:r>
            <a:endParaRPr lang="en-ZA" sz="2000" dirty="0"/>
          </a:p>
          <a:p>
            <a:pPr marL="914400" lvl="1" indent="-514350"/>
            <a:r>
              <a:rPr lang="en-ZA" sz="2000" dirty="0" smtClean="0"/>
              <a:t>LITNUM intervention in WC </a:t>
            </a:r>
            <a:r>
              <a:rPr lang="en-ZA" sz="2000" dirty="0" smtClean="0">
                <a:sym typeface="Wingdings" pitchFamily="2" charset="2"/>
              </a:rPr>
              <a:t> Blanket approach</a:t>
            </a:r>
          </a:p>
        </p:txBody>
      </p:sp>
      <p:sp>
        <p:nvSpPr>
          <p:cNvPr id="4" name="Slide Number Placeholder 3"/>
          <p:cNvSpPr>
            <a:spLocks noGrp="1"/>
          </p:cNvSpPr>
          <p:nvPr>
            <p:ph type="sldNum" sz="quarter" idx="12"/>
          </p:nvPr>
        </p:nvSpPr>
        <p:spPr/>
        <p:txBody>
          <a:bodyPr/>
          <a:lstStyle/>
          <a:p>
            <a:fld id="{555B2511-D5A3-487A-82FF-4C039FEE504B}" type="slidenum">
              <a:rPr lang="en-ZA" smtClean="0"/>
              <a:pPr/>
              <a:t>34</a:t>
            </a:fld>
            <a:endParaRPr lang="en-ZA"/>
          </a:p>
        </p:txBody>
      </p:sp>
      <p:sp>
        <p:nvSpPr>
          <p:cNvPr id="5" name="TextBox 4"/>
          <p:cNvSpPr txBox="1"/>
          <p:nvPr/>
        </p:nvSpPr>
        <p:spPr>
          <a:xfrm>
            <a:off x="611560" y="1628800"/>
            <a:ext cx="8280920" cy="800219"/>
          </a:xfrm>
          <a:prstGeom prst="rect">
            <a:avLst/>
          </a:prstGeom>
          <a:noFill/>
        </p:spPr>
        <p:txBody>
          <a:bodyPr wrap="square" rtlCol="0">
            <a:spAutoFit/>
          </a:bodyPr>
          <a:lstStyle/>
          <a:p>
            <a:pPr algn="ctr"/>
            <a:r>
              <a:rPr lang="en-ZA" sz="2800" b="1"/>
              <a:t>We have 2 education systems in South Africa</a:t>
            </a:r>
          </a:p>
          <a:p>
            <a:pPr algn="ctr"/>
            <a:endParaRPr lang="en-ZA"/>
          </a:p>
        </p:txBody>
      </p:sp>
    </p:spTree>
    <p:extLst>
      <p:ext uri="{BB962C8B-B14F-4D97-AF65-F5344CB8AC3E}">
        <p14:creationId xmlns:p14="http://schemas.microsoft.com/office/powerpoint/2010/main" val="1954218259"/>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When faced with an exceedingly low and unequal quality of education do we….</a:t>
            </a:r>
            <a:endParaRPr lang="en-US" sz="3600" dirty="0"/>
          </a:p>
        </p:txBody>
      </p:sp>
      <p:sp>
        <p:nvSpPr>
          <p:cNvPr id="3" name="Content Placeholder 2"/>
          <p:cNvSpPr>
            <a:spLocks noGrp="1"/>
          </p:cNvSpPr>
          <p:nvPr>
            <p:ph idx="1"/>
          </p:nvPr>
        </p:nvSpPr>
        <p:spPr/>
        <p:txBody>
          <a:bodyPr>
            <a:normAutofit fontScale="70000" lnSpcReduction="20000"/>
          </a:bodyPr>
          <a:lstStyle/>
          <a:p>
            <a:pPr marL="0" indent="0">
              <a:buNone/>
            </a:pPr>
            <a:r>
              <a:rPr lang="en-US" sz="3000" b="1" dirty="0" smtClean="0"/>
              <a:t>A) Increase accountability </a:t>
            </a:r>
            <a:r>
              <a:rPr lang="en-US" sz="3000" i="1" dirty="0" smtClean="0"/>
              <a:t>{US model}</a:t>
            </a:r>
          </a:p>
          <a:p>
            <a:pPr lvl="2"/>
            <a:r>
              <a:rPr lang="en-US" dirty="0" smtClean="0"/>
              <a:t>Create a fool-proof highly specified, sequenced curriculum (CAPS/workbooks)</a:t>
            </a:r>
          </a:p>
          <a:p>
            <a:pPr lvl="2"/>
            <a:r>
              <a:rPr lang="en-US" dirty="0" smtClean="0"/>
              <a:t>Measure learning better and more frequently (ANA)</a:t>
            </a:r>
          </a:p>
          <a:p>
            <a:pPr lvl="2"/>
            <a:r>
              <a:rPr lang="en-US" dirty="0" smtClean="0"/>
              <a:t>Increase choice/information in a variety of ways</a:t>
            </a:r>
          </a:p>
          <a:p>
            <a:pPr lvl="2"/>
            <a:endParaRPr lang="en-US" dirty="0" smtClean="0"/>
          </a:p>
          <a:p>
            <a:pPr marL="0" indent="0">
              <a:buNone/>
            </a:pPr>
            <a:r>
              <a:rPr lang="en-US" sz="3000" b="1" dirty="0" smtClean="0"/>
              <a:t>B) Improve the quality of teachers </a:t>
            </a:r>
            <a:r>
              <a:rPr lang="en-US" sz="3000" i="1" dirty="0" smtClean="0"/>
              <a:t>{Finnish model}</a:t>
            </a:r>
          </a:p>
          <a:p>
            <a:pPr lvl="2"/>
            <a:r>
              <a:rPr lang="en-US" dirty="0" smtClean="0"/>
              <a:t>Attract better candidates into teaching degrees </a:t>
            </a:r>
            <a:r>
              <a:rPr lang="en-US" dirty="0" smtClean="0">
                <a:sym typeface="Wingdings"/>
              </a:rPr>
              <a:t> draw candidates from the top (rather than the bottom) of the matric distribution</a:t>
            </a:r>
            <a:endParaRPr lang="en-US" dirty="0" smtClean="0"/>
          </a:p>
          <a:p>
            <a:pPr lvl="2"/>
            <a:r>
              <a:rPr lang="en-US" dirty="0" smtClean="0"/>
              <a:t>Increase the competence of existing teachers (Capacitation)</a:t>
            </a:r>
          </a:p>
          <a:p>
            <a:pPr lvl="2"/>
            <a:r>
              <a:rPr lang="en-US" dirty="0" smtClean="0"/>
              <a:t>Long term endeavor which requires sustained, committed, strategic, thoughtful leadership (something we don’t have)</a:t>
            </a:r>
          </a:p>
          <a:p>
            <a:pPr lvl="2"/>
            <a:endParaRPr lang="en-US" dirty="0" smtClean="0"/>
          </a:p>
          <a:p>
            <a:pPr marL="0" indent="0">
              <a:buNone/>
            </a:pPr>
            <a:r>
              <a:rPr lang="en-US" sz="3000" b="1" dirty="0" smtClean="0"/>
              <a:t>C) All of the above </a:t>
            </a:r>
            <a:r>
              <a:rPr lang="en-US" sz="3000" i="1" dirty="0" smtClean="0"/>
              <a:t>{Utopian model}</a:t>
            </a:r>
            <a:endParaRPr lang="en-US" sz="3000" i="1" dirty="0"/>
          </a:p>
          <a:p>
            <a:endParaRPr lang="en-US" sz="2300" dirty="0" smtClean="0"/>
          </a:p>
          <a:p>
            <a:r>
              <a:rPr lang="en-US" sz="2300" i="1" dirty="0" smtClean="0"/>
              <a:t>Perhaps A while we set out on the costly and difficult journey of B??</a:t>
            </a:r>
          </a:p>
          <a:p>
            <a:pPr lvl="2"/>
            <a:endParaRPr lang="en-US" dirty="0" smtClean="0"/>
          </a:p>
        </p:txBody>
      </p:sp>
      <p:sp>
        <p:nvSpPr>
          <p:cNvPr id="4" name="Slide Number Placeholder 3"/>
          <p:cNvSpPr>
            <a:spLocks noGrp="1"/>
          </p:cNvSpPr>
          <p:nvPr>
            <p:ph type="sldNum" sz="quarter" idx="12"/>
          </p:nvPr>
        </p:nvSpPr>
        <p:spPr/>
        <p:txBody>
          <a:bodyPr/>
          <a:lstStyle/>
          <a:p>
            <a:fld id="{555B2511-D5A3-487A-82FF-4C039FEE504B}" type="slidenum">
              <a:rPr lang="en-ZA" smtClean="0"/>
              <a:pPr/>
              <a:t>35</a:t>
            </a:fld>
            <a:endParaRPr lang="en-ZA"/>
          </a:p>
        </p:txBody>
      </p:sp>
    </p:spTree>
    <p:extLst>
      <p:ext uri="{BB962C8B-B14F-4D97-AF65-F5344CB8AC3E}">
        <p14:creationId xmlns:p14="http://schemas.microsoft.com/office/powerpoint/2010/main" val="2097675455"/>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mtClean="0"/>
              <a:t>Conclusions &amp; Implications</a:t>
            </a:r>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36</a:t>
            </a:fld>
            <a:endParaRPr lang="en-ZA"/>
          </a:p>
        </p:txBody>
      </p:sp>
      <p:graphicFrame>
        <p:nvGraphicFramePr>
          <p:cNvPr id="6" name="Diagram 5"/>
          <p:cNvGraphicFramePr/>
          <p:nvPr>
            <p:extLst>
              <p:ext uri="{D42A27DB-BD31-4B8C-83A1-F6EECF244321}">
                <p14:modId xmlns:p14="http://schemas.microsoft.com/office/powerpoint/2010/main" val="2443312645"/>
              </p:ext>
            </p:extLst>
          </p:nvPr>
        </p:nvGraphicFramePr>
        <p:xfrm>
          <a:off x="2375756" y="1700808"/>
          <a:ext cx="4392488" cy="36319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ounded Rectangle 6"/>
          <p:cNvSpPr/>
          <p:nvPr/>
        </p:nvSpPr>
        <p:spPr>
          <a:xfrm>
            <a:off x="3059906" y="5583434"/>
            <a:ext cx="3024188" cy="720725"/>
          </a:xfrm>
          <a:prstGeom prst="roundRect">
            <a:avLst/>
          </a:prstGeom>
          <a:solidFill>
            <a:schemeClr val="accent1">
              <a:lumMod val="20000"/>
              <a:lumOff val="8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dirty="0">
                <a:solidFill>
                  <a:schemeClr val="tx1"/>
                </a:solidFill>
              </a:rPr>
              <a:t>Persistent patterns of poverty and privilege</a:t>
            </a:r>
          </a:p>
        </p:txBody>
      </p:sp>
    </p:spTree>
    <p:extLst>
      <p:ext uri="{BB962C8B-B14F-4D97-AF65-F5344CB8AC3E}">
        <p14:creationId xmlns:p14="http://schemas.microsoft.com/office/powerpoint/2010/main" val="2549437850"/>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research on…</a:t>
            </a:r>
            <a:endParaRPr lang="en-US" dirty="0"/>
          </a:p>
        </p:txBody>
      </p:sp>
      <p:sp>
        <p:nvSpPr>
          <p:cNvPr id="3" name="Content Placeholder 2"/>
          <p:cNvSpPr>
            <a:spLocks noGrp="1"/>
          </p:cNvSpPr>
          <p:nvPr>
            <p:ph idx="1"/>
          </p:nvPr>
        </p:nvSpPr>
        <p:spPr/>
        <p:txBody>
          <a:bodyPr>
            <a:normAutofit fontScale="92500" lnSpcReduction="10000"/>
          </a:bodyPr>
          <a:lstStyle/>
          <a:p>
            <a:r>
              <a:rPr lang="en-US" u="sng" dirty="0" smtClean="0"/>
              <a:t>Things we don’t really understand:</a:t>
            </a:r>
          </a:p>
          <a:p>
            <a:pPr lvl="1"/>
            <a:r>
              <a:rPr lang="en-US" dirty="0" smtClean="0"/>
              <a:t>The impact of </a:t>
            </a:r>
            <a:r>
              <a:rPr lang="en-US" b="1" dirty="0" smtClean="0"/>
              <a:t>LOLT switching </a:t>
            </a:r>
            <a:r>
              <a:rPr lang="en-US" dirty="0" smtClean="0"/>
              <a:t>at grade 4 – should we be teaching in mother-tongue for longer?</a:t>
            </a:r>
          </a:p>
          <a:p>
            <a:pPr lvl="1"/>
            <a:r>
              <a:rPr lang="en-US" dirty="0" smtClean="0"/>
              <a:t>Why </a:t>
            </a:r>
            <a:r>
              <a:rPr lang="en-US" b="1" dirty="0" smtClean="0"/>
              <a:t>districts</a:t>
            </a:r>
            <a:r>
              <a:rPr lang="en-US" dirty="0" smtClean="0"/>
              <a:t> are so dysfunctional</a:t>
            </a:r>
          </a:p>
          <a:p>
            <a:pPr lvl="1"/>
            <a:r>
              <a:rPr lang="en-US" dirty="0" smtClean="0"/>
              <a:t>How to do </a:t>
            </a:r>
            <a:r>
              <a:rPr lang="en-US" b="1" dirty="0" smtClean="0"/>
              <a:t>in-service teacher training </a:t>
            </a:r>
            <a:r>
              <a:rPr lang="en-US" dirty="0" smtClean="0"/>
              <a:t>(existing programs don’t work)</a:t>
            </a:r>
          </a:p>
          <a:p>
            <a:pPr lvl="1"/>
            <a:r>
              <a:rPr lang="en-US" dirty="0" smtClean="0"/>
              <a:t>The existing system of </a:t>
            </a:r>
            <a:r>
              <a:rPr lang="en-US" b="1" dirty="0" smtClean="0"/>
              <a:t>incentives</a:t>
            </a:r>
            <a:r>
              <a:rPr lang="en-US" dirty="0" smtClean="0"/>
              <a:t> facing national and provincial bureaucrats/politicians and how to change this</a:t>
            </a:r>
          </a:p>
          <a:p>
            <a:pPr lvl="1"/>
            <a:r>
              <a:rPr lang="en-US" dirty="0" smtClean="0"/>
              <a:t>What the SA version of an </a:t>
            </a:r>
            <a:r>
              <a:rPr lang="en-US" b="1" dirty="0" smtClean="0"/>
              <a:t>accountable system </a:t>
            </a:r>
            <a:r>
              <a:rPr lang="en-US" dirty="0" smtClean="0"/>
              <a:t>of education looks like </a:t>
            </a:r>
            <a:r>
              <a:rPr lang="en-US" sz="2400" b="1" baseline="30000" dirty="0" err="1" smtClean="0">
                <a:solidFill>
                  <a:srgbClr val="FF0000"/>
                </a:solidFill>
              </a:rPr>
              <a:t>Nic’s</a:t>
            </a:r>
            <a:r>
              <a:rPr lang="en-US" sz="2400" b="1" baseline="30000" dirty="0" smtClean="0">
                <a:solidFill>
                  <a:srgbClr val="FF0000"/>
                </a:solidFill>
              </a:rPr>
              <a:t> PhD</a:t>
            </a:r>
          </a:p>
          <a:p>
            <a:pPr lvl="1"/>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37</a:t>
            </a:fld>
            <a:endParaRPr lang="en-ZA"/>
          </a:p>
        </p:txBody>
      </p:sp>
    </p:spTree>
    <p:extLst>
      <p:ext uri="{BB962C8B-B14F-4D97-AF65-F5344CB8AC3E}">
        <p14:creationId xmlns:p14="http://schemas.microsoft.com/office/powerpoint/2010/main" val="2879315668"/>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2195736" y="1340768"/>
            <a:ext cx="4752528" cy="2016224"/>
          </a:xfrm>
          <a:prstGeom prst="rect">
            <a:avLst/>
          </a:prstGeom>
          <a:solidFill>
            <a:schemeClr val="bg1">
              <a:lumMod val="85000"/>
            </a:schemeClr>
          </a:solidFill>
          <a:ln>
            <a:noFill/>
          </a:ln>
          <a:extLst/>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charset="0"/>
              <a:buNone/>
              <a:defRPr/>
            </a:pPr>
            <a:endParaRPr lang="en-ZA" sz="100" b="1" dirty="0" smtClean="0">
              <a:solidFill>
                <a:srgbClr val="C00000"/>
              </a:solidFill>
            </a:endParaRPr>
          </a:p>
          <a:p>
            <a:pPr marL="0" indent="0" algn="ctr">
              <a:buFont typeface="Arial" charset="0"/>
              <a:buNone/>
              <a:defRPr/>
            </a:pPr>
            <a:r>
              <a:rPr lang="en-ZA" sz="2000" dirty="0" smtClean="0">
                <a:solidFill>
                  <a:srgbClr val="FF0000"/>
                </a:solidFill>
              </a:rPr>
              <a:t>Thanks.</a:t>
            </a:r>
          </a:p>
          <a:p>
            <a:pPr marL="0" indent="0" algn="ctr">
              <a:buFont typeface="Arial" charset="0"/>
              <a:buNone/>
              <a:defRPr/>
            </a:pPr>
            <a:r>
              <a:rPr lang="en-ZA" sz="2000" dirty="0" smtClean="0">
                <a:solidFill>
                  <a:srgbClr val="FF0000"/>
                </a:solidFill>
              </a:rPr>
              <a:t>Comments &amp; questions…</a:t>
            </a:r>
          </a:p>
          <a:p>
            <a:pPr marL="0" indent="0" algn="ctr">
              <a:buFont typeface="Arial" charset="0"/>
              <a:buNone/>
              <a:defRPr/>
            </a:pPr>
            <a:endParaRPr lang="en-ZA" sz="2000" dirty="0" smtClean="0">
              <a:solidFill>
                <a:srgbClr val="0070C0"/>
              </a:solidFill>
            </a:endParaRPr>
          </a:p>
          <a:p>
            <a:pPr marL="0" indent="0">
              <a:buFont typeface="Arial" charset="0"/>
              <a:buNone/>
              <a:defRPr/>
            </a:pPr>
            <a:r>
              <a:rPr lang="en-ZA" sz="1600" b="1" dirty="0" smtClean="0">
                <a:solidFill>
                  <a:srgbClr val="0070C0"/>
                </a:solidFill>
              </a:rPr>
              <a:t>Website</a:t>
            </a:r>
            <a:r>
              <a:rPr lang="en-ZA" sz="1600" dirty="0" smtClean="0">
                <a:solidFill>
                  <a:srgbClr val="0070C0"/>
                </a:solidFill>
              </a:rPr>
              <a:t>: 	nicspaull.com/research</a:t>
            </a:r>
          </a:p>
          <a:p>
            <a:pPr marL="0" indent="0">
              <a:buFont typeface="Arial" charset="0"/>
              <a:buNone/>
              <a:defRPr/>
            </a:pPr>
            <a:r>
              <a:rPr lang="en-ZA" sz="1600" b="1" dirty="0" smtClean="0">
                <a:solidFill>
                  <a:srgbClr val="0070C0"/>
                </a:solidFill>
              </a:rPr>
              <a:t>Email</a:t>
            </a:r>
            <a:r>
              <a:rPr lang="en-ZA" sz="1600" dirty="0" smtClean="0">
                <a:solidFill>
                  <a:srgbClr val="0070C0"/>
                </a:solidFill>
              </a:rPr>
              <a:t>: 	nicholasspaull@gmail.com</a:t>
            </a:r>
          </a:p>
          <a:p>
            <a:pPr marL="0" indent="0">
              <a:buFont typeface="Arial" charset="0"/>
              <a:buNone/>
              <a:defRPr/>
            </a:pPr>
            <a:r>
              <a:rPr lang="en-ZA" sz="1600" b="1" dirty="0" smtClean="0">
                <a:solidFill>
                  <a:srgbClr val="0070C0"/>
                </a:solidFill>
              </a:rPr>
              <a:t>Twitter</a:t>
            </a:r>
            <a:r>
              <a:rPr lang="en-ZA" sz="1600" dirty="0" smtClean="0">
                <a:solidFill>
                  <a:srgbClr val="0070C0"/>
                </a:solidFill>
              </a:rPr>
              <a:t>: 	@NicSpaull </a:t>
            </a:r>
            <a:endParaRPr lang="en-ZA" sz="2400" dirty="0"/>
          </a:p>
        </p:txBody>
      </p:sp>
      <p:pic>
        <p:nvPicPr>
          <p:cNvPr id="3" name="Picture 11" descr="C:\Users\Nic Spaull\Dropbox\_University\Ecos of Education\Useful presentations and stuff\Pictures of education in Africa\slide.jpg"/>
          <p:cNvPicPr>
            <a:picLocks noChangeAspect="1" noChangeArrowheads="1"/>
          </p:cNvPicPr>
          <p:nvPr/>
        </p:nvPicPr>
        <p:blipFill>
          <a:blip r:embed="rId3" cstate="print"/>
          <a:srcRect/>
          <a:stretch>
            <a:fillRect/>
          </a:stretch>
        </p:blipFill>
        <p:spPr bwMode="auto">
          <a:xfrm>
            <a:off x="2195736" y="3356992"/>
            <a:ext cx="4742309" cy="3157652"/>
          </a:xfrm>
          <a:prstGeom prst="rect">
            <a:avLst/>
          </a:prstGeom>
          <a:noFill/>
          <a:ln w="9525">
            <a:noFill/>
            <a:miter lim="800000"/>
            <a:headEnd/>
            <a:tailEnd/>
          </a:ln>
        </p:spPr>
      </p:pic>
      <p:grpSp>
        <p:nvGrpSpPr>
          <p:cNvPr id="5" name="Group 4"/>
          <p:cNvGrpSpPr>
            <a:grpSpLocks/>
          </p:cNvGrpSpPr>
          <p:nvPr/>
        </p:nvGrpSpPr>
        <p:grpSpPr bwMode="auto">
          <a:xfrm>
            <a:off x="4788024" y="260648"/>
            <a:ext cx="2065338" cy="1035050"/>
            <a:chOff x="0" y="4869161"/>
            <a:chExt cx="3203848" cy="1477328"/>
          </a:xfrm>
        </p:grpSpPr>
        <p:sp>
          <p:nvSpPr>
            <p:cNvPr id="6" name="TextBox 1"/>
            <p:cNvSpPr txBox="1">
              <a:spLocks noChangeArrowheads="1"/>
            </p:cNvSpPr>
            <p:nvPr/>
          </p:nvSpPr>
          <p:spPr bwMode="auto">
            <a:xfrm>
              <a:off x="0" y="4869161"/>
              <a:ext cx="3203848" cy="1477328"/>
            </a:xfrm>
            <a:prstGeom prst="rect">
              <a:avLst/>
            </a:prstGeom>
            <a:solidFill>
              <a:schemeClr val="bg1"/>
            </a:solidFill>
            <a:ln w="9525">
              <a:noFill/>
              <a:miter lim="800000"/>
              <a:headEnd/>
              <a:tailEnd/>
            </a:ln>
          </p:spPr>
          <p:txBody>
            <a:bodyPr>
              <a:spAutoFit/>
            </a:bodyPr>
            <a:lstStyle/>
            <a:p>
              <a:endParaRPr lang="en-ZA"/>
            </a:p>
            <a:p>
              <a:endParaRPr lang="en-ZA"/>
            </a:p>
            <a:p>
              <a:endParaRPr lang="en-ZA"/>
            </a:p>
            <a:p>
              <a:endParaRPr lang="en-ZA"/>
            </a:p>
            <a:p>
              <a:endParaRPr lang="en-ZA"/>
            </a:p>
          </p:txBody>
        </p:sp>
        <p:pic>
          <p:nvPicPr>
            <p:cNvPr id="7" name="Picture 29" descr="F:\CPTMAC2\UNIVERSITEIT STELLENBOSCH\LOGO MASTER COPY\US_Stacked RGB 300dpi.jpg"/>
            <p:cNvPicPr>
              <a:picLocks noChangeAspect="1" noChangeArrowheads="1"/>
            </p:cNvPicPr>
            <p:nvPr/>
          </p:nvPicPr>
          <p:blipFill>
            <a:blip r:embed="rId4" cstate="print"/>
            <a:srcRect/>
            <a:stretch>
              <a:fillRect/>
            </a:stretch>
          </p:blipFill>
          <p:spPr bwMode="auto">
            <a:xfrm>
              <a:off x="0" y="5093480"/>
              <a:ext cx="3078254" cy="100829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grpSp>
      <p:pic>
        <p:nvPicPr>
          <p:cNvPr id="8" name="Picture 7"/>
          <p:cNvPicPr>
            <a:picLocks noChangeAspect="1" noChangeArrowheads="1"/>
          </p:cNvPicPr>
          <p:nvPr/>
        </p:nvPicPr>
        <p:blipFill>
          <a:blip r:embed="rId5" cstate="print"/>
          <a:srcRect/>
          <a:stretch>
            <a:fillRect/>
          </a:stretch>
        </p:blipFill>
        <p:spPr bwMode="auto">
          <a:xfrm>
            <a:off x="2267744" y="404664"/>
            <a:ext cx="2274120" cy="7383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Slide Number Placeholder 1"/>
          <p:cNvSpPr>
            <a:spLocks noGrp="1"/>
          </p:cNvSpPr>
          <p:nvPr>
            <p:ph type="sldNum" sz="quarter" idx="12"/>
          </p:nvPr>
        </p:nvSpPr>
        <p:spPr/>
        <p:txBody>
          <a:bodyPr/>
          <a:lstStyle/>
          <a:p>
            <a:fld id="{555B2511-D5A3-487A-82FF-4C039FEE504B}" type="slidenum">
              <a:rPr lang="en-ZA" smtClean="0"/>
              <a:pPr/>
              <a:t>38</a:t>
            </a:fld>
            <a:endParaRPr lang="en-ZA"/>
          </a:p>
        </p:txBody>
      </p:sp>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en-ZA" dirty="0" smtClean="0">
                <a:solidFill>
                  <a:srgbClr val="C00000"/>
                </a:solidFill>
              </a:rPr>
              <a:t>References</a:t>
            </a:r>
            <a:endParaRPr lang="en-ZA" dirty="0">
              <a:solidFill>
                <a:srgbClr val="C00000"/>
              </a:solidFill>
            </a:endParaRPr>
          </a:p>
        </p:txBody>
      </p:sp>
      <p:sp>
        <p:nvSpPr>
          <p:cNvPr id="3" name="Content Placeholder 2"/>
          <p:cNvSpPr>
            <a:spLocks noGrp="1"/>
          </p:cNvSpPr>
          <p:nvPr>
            <p:ph idx="1"/>
          </p:nvPr>
        </p:nvSpPr>
        <p:spPr>
          <a:xfrm>
            <a:off x="467544" y="1772816"/>
            <a:ext cx="8229600" cy="4525963"/>
          </a:xfrm>
        </p:spPr>
        <p:txBody>
          <a:bodyPr>
            <a:noAutofit/>
          </a:bodyPr>
          <a:lstStyle/>
          <a:p>
            <a:r>
              <a:rPr lang="en-ZA" sz="1150" dirty="0" err="1" smtClean="0"/>
              <a:t>Fleisch</a:t>
            </a:r>
            <a:r>
              <a:rPr lang="en-ZA" sz="1150" dirty="0" smtClean="0"/>
              <a:t>, B. (2008). </a:t>
            </a:r>
            <a:r>
              <a:rPr lang="en-ZA" sz="1150" i="1" dirty="0" smtClean="0">
                <a:hlinkClick r:id="rId3"/>
              </a:rPr>
              <a:t>Primary Education in Crisis: Why South African schoolchildren underachieve in reading and mathematics</a:t>
            </a:r>
            <a:r>
              <a:rPr lang="en-ZA" sz="1150" i="1" dirty="0" smtClean="0"/>
              <a:t>.</a:t>
            </a:r>
            <a:r>
              <a:rPr lang="en-ZA" sz="1150" dirty="0" smtClean="0"/>
              <a:t> Cape Town. : </a:t>
            </a:r>
            <a:r>
              <a:rPr lang="en-ZA" sz="1150" dirty="0" err="1" smtClean="0"/>
              <a:t>Juta</a:t>
            </a:r>
            <a:r>
              <a:rPr lang="en-ZA" sz="1150" dirty="0" smtClean="0"/>
              <a:t> &amp; Co.</a:t>
            </a:r>
          </a:p>
          <a:p>
            <a:r>
              <a:rPr lang="en-ZA" sz="1150" dirty="0" err="1" smtClean="0"/>
              <a:t>Hoadley</a:t>
            </a:r>
            <a:r>
              <a:rPr lang="en-ZA" sz="1150" dirty="0" smtClean="0"/>
              <a:t>, U. (2010). </a:t>
            </a:r>
            <a:r>
              <a:rPr lang="en-ZA" sz="1150" i="1" dirty="0" smtClean="0">
                <a:hlinkClick r:id="rId4"/>
              </a:rPr>
              <a:t>What doe we know about teaching and learning in primary schools in South Africa? A review of the classroom-based research literature</a:t>
            </a:r>
            <a:r>
              <a:rPr lang="en-ZA" sz="1150" i="1" dirty="0" smtClean="0"/>
              <a:t>.</a:t>
            </a:r>
            <a:r>
              <a:rPr lang="en-ZA" sz="1150" dirty="0" smtClean="0"/>
              <a:t> Report for the Grade 3 Improvement project of the University of Stellenbosch. Western Cape Education Department.</a:t>
            </a:r>
          </a:p>
          <a:p>
            <a:r>
              <a:rPr lang="en-ZA" sz="1150" dirty="0" err="1" smtClean="0"/>
              <a:t>Hungi</a:t>
            </a:r>
            <a:r>
              <a:rPr lang="en-ZA" sz="1150" dirty="0" smtClean="0"/>
              <a:t>, N., </a:t>
            </a:r>
            <a:r>
              <a:rPr lang="en-ZA" sz="1150" dirty="0" err="1" smtClean="0"/>
              <a:t>Makuwa</a:t>
            </a:r>
            <a:r>
              <a:rPr lang="en-ZA" sz="1150" dirty="0" smtClean="0"/>
              <a:t>, D., Ross, K., Saito, M., </a:t>
            </a:r>
            <a:r>
              <a:rPr lang="en-ZA" sz="1150" dirty="0" err="1" smtClean="0"/>
              <a:t>Dolata</a:t>
            </a:r>
            <a:r>
              <a:rPr lang="en-ZA" sz="1150" dirty="0" smtClean="0"/>
              <a:t>, S., van </a:t>
            </a:r>
            <a:r>
              <a:rPr lang="en-ZA" sz="1150" dirty="0" err="1" smtClean="0"/>
              <a:t>Capelle</a:t>
            </a:r>
            <a:r>
              <a:rPr lang="en-ZA" sz="1150" dirty="0" smtClean="0"/>
              <a:t>, F., et al. (2011). </a:t>
            </a:r>
            <a:r>
              <a:rPr lang="en-ZA" sz="1150" i="1" dirty="0" smtClean="0">
                <a:hlinkClick r:id="rId5"/>
              </a:rPr>
              <a:t>SACMEQ III Project Results: Levels and Trends in School Resources among SACMEQ School Systems</a:t>
            </a:r>
            <a:r>
              <a:rPr lang="en-ZA" sz="1150" i="1" dirty="0" smtClean="0"/>
              <a:t>.</a:t>
            </a:r>
            <a:r>
              <a:rPr lang="en-ZA" sz="1150" dirty="0" smtClean="0"/>
              <a:t> Paris: Southern and Eastern Africa Consortium for Monitoring Educational Quality.</a:t>
            </a:r>
          </a:p>
          <a:p>
            <a:r>
              <a:rPr lang="en-ZA" sz="1150" dirty="0" smtClean="0"/>
              <a:t>Ross, K., Saito, M., </a:t>
            </a:r>
            <a:r>
              <a:rPr lang="en-ZA" sz="1150" dirty="0" err="1" smtClean="0"/>
              <a:t>Dolata</a:t>
            </a:r>
            <a:r>
              <a:rPr lang="en-ZA" sz="1150" dirty="0" smtClean="0"/>
              <a:t>, S., Ikeda, M., </a:t>
            </a:r>
            <a:r>
              <a:rPr lang="en-ZA" sz="1150" dirty="0" err="1" smtClean="0"/>
              <a:t>Zuze</a:t>
            </a:r>
            <a:r>
              <a:rPr lang="en-ZA" sz="1150" dirty="0" smtClean="0"/>
              <a:t>, L., </a:t>
            </a:r>
            <a:r>
              <a:rPr lang="en-ZA" sz="1150" dirty="0" err="1" smtClean="0"/>
              <a:t>Murimba</a:t>
            </a:r>
            <a:r>
              <a:rPr lang="en-ZA" sz="1150" dirty="0" smtClean="0"/>
              <a:t>, S., et al. (2005). The Conduct of the SACMEQ III Project. In E. </a:t>
            </a:r>
            <a:r>
              <a:rPr lang="en-ZA" sz="1150" dirty="0" err="1" smtClean="0"/>
              <a:t>Onsomu</a:t>
            </a:r>
            <a:r>
              <a:rPr lang="en-ZA" sz="1150" dirty="0" smtClean="0"/>
              <a:t>, J. </a:t>
            </a:r>
            <a:r>
              <a:rPr lang="en-ZA" sz="1150" dirty="0" err="1" smtClean="0"/>
              <a:t>Nzomo</a:t>
            </a:r>
            <a:r>
              <a:rPr lang="en-ZA" sz="1150" dirty="0" smtClean="0"/>
              <a:t>, &amp; C. </a:t>
            </a:r>
            <a:r>
              <a:rPr lang="en-ZA" sz="1150" dirty="0" err="1" smtClean="0"/>
              <a:t>Obiero</a:t>
            </a:r>
            <a:r>
              <a:rPr lang="en-ZA" sz="1150" dirty="0" smtClean="0"/>
              <a:t>, </a:t>
            </a:r>
            <a:r>
              <a:rPr lang="en-ZA" sz="1150" i="1" dirty="0" smtClean="0">
                <a:hlinkClick r:id="rId6"/>
              </a:rPr>
              <a:t>The SACMEQ II Project in Kenya: A Study of the Conditions of Schooling and the Quality of Education</a:t>
            </a:r>
            <a:r>
              <a:rPr lang="en-ZA" sz="1150" i="1" dirty="0" smtClean="0"/>
              <a:t>.</a:t>
            </a:r>
            <a:r>
              <a:rPr lang="en-ZA" sz="1150" dirty="0" smtClean="0"/>
              <a:t> Harare: SACMEQ.</a:t>
            </a:r>
          </a:p>
          <a:p>
            <a:r>
              <a:rPr lang="en-ZA" sz="1150" dirty="0" smtClean="0"/>
              <a:t>Shepherd, D. (2011). </a:t>
            </a:r>
            <a:r>
              <a:rPr lang="en-ZA" sz="1150" dirty="0" smtClean="0">
                <a:hlinkClick r:id="rId7"/>
              </a:rPr>
              <a:t>Constraints to School Effectiveness: What prevents poor schools from delivering results? </a:t>
            </a:r>
            <a:r>
              <a:rPr lang="en-ZA" sz="1150" i="1" dirty="0" smtClean="0"/>
              <a:t>Stellenbosch Economic Working Papers 05/11</a:t>
            </a:r>
            <a:r>
              <a:rPr lang="en-ZA" sz="1150" dirty="0" smtClean="0"/>
              <a:t>. [PIRLS]</a:t>
            </a:r>
          </a:p>
          <a:p>
            <a:pPr fontAlgn="base"/>
            <a:r>
              <a:rPr lang="en-ZA" sz="1150" dirty="0" smtClean="0"/>
              <a:t>Spaull, N. (2011a). </a:t>
            </a:r>
            <a:r>
              <a:rPr lang="en-ZA" sz="1150" dirty="0" smtClean="0">
                <a:hlinkClick r:id="rId8"/>
              </a:rPr>
              <a:t>A Preliminary Analysis of SACMEQ III South </a:t>
            </a:r>
            <a:r>
              <a:rPr lang="en-ZA" sz="1150" dirty="0" err="1" smtClean="0">
                <a:hlinkClick r:id="rId8"/>
              </a:rPr>
              <a:t>Africa</a:t>
            </a:r>
            <a:r>
              <a:rPr lang="en-ZA" sz="1150" dirty="0" err="1" smtClean="0"/>
              <a:t>.</a:t>
            </a:r>
            <a:r>
              <a:rPr lang="en-ZA" sz="1150" i="1" dirty="0" err="1" smtClean="0"/>
              <a:t>Stellenbosch</a:t>
            </a:r>
            <a:r>
              <a:rPr lang="en-ZA" sz="1150" i="1" dirty="0" smtClean="0"/>
              <a:t> Economic Working Papers</a:t>
            </a:r>
            <a:r>
              <a:rPr lang="en-ZA" sz="1150" dirty="0" smtClean="0"/>
              <a:t>.</a:t>
            </a:r>
          </a:p>
          <a:p>
            <a:pPr fontAlgn="base"/>
            <a:r>
              <a:rPr lang="en-ZA" sz="1150" dirty="0" smtClean="0"/>
              <a:t>Spaull, N. (2011). </a:t>
            </a:r>
            <a:r>
              <a:rPr lang="en-ZA" sz="1150" i="1" dirty="0" smtClean="0">
                <a:hlinkClick r:id="rId9"/>
              </a:rPr>
              <a:t>Primary School Performance in Botswana, Mozambique, Namibia and South Africa</a:t>
            </a:r>
            <a:r>
              <a:rPr lang="en-ZA" sz="1150" i="1" dirty="0" smtClean="0"/>
              <a:t>.</a:t>
            </a:r>
            <a:r>
              <a:rPr lang="en-ZA" sz="1150" dirty="0" smtClean="0"/>
              <a:t> Paris: Southern and Eastern African Consortium for Monitoring Educational Quality (SACMEQ) Working Paper no.8.</a:t>
            </a:r>
          </a:p>
          <a:p>
            <a:pPr fontAlgn="base"/>
            <a:r>
              <a:rPr lang="en-ZA" sz="1150" dirty="0" smtClean="0"/>
              <a:t>Spaull, N. 2012</a:t>
            </a:r>
            <a:r>
              <a:rPr lang="en-ZA" sz="1150" dirty="0" smtClean="0">
                <a:hlinkClick r:id="rId10"/>
              </a:rPr>
              <a:t> </a:t>
            </a:r>
            <a:r>
              <a:rPr lang="en-ZA" sz="1150" dirty="0" smtClean="0">
                <a:hlinkClick r:id="rId11"/>
              </a:rPr>
              <a:t>Equity &amp; Efficiency in South African primary schools : a preliminary analysis of SACMEQ III South Africa </a:t>
            </a:r>
            <a:r>
              <a:rPr lang="en-ZA" sz="1150" dirty="0" smtClean="0"/>
              <a:t> Masters Thesis. Economics. Stellenbosch University</a:t>
            </a:r>
          </a:p>
          <a:p>
            <a:pPr fontAlgn="base"/>
            <a:r>
              <a:rPr lang="en-ZA" sz="1150" dirty="0" smtClean="0"/>
              <a:t>Taylor, S. (2011). </a:t>
            </a:r>
            <a:r>
              <a:rPr lang="en-ZA" sz="1150" dirty="0" smtClean="0">
                <a:hlinkClick r:id="rId12"/>
              </a:rPr>
              <a:t>Uncovering indicators of effective school management in South Africa using the National School Effectiveness </a:t>
            </a:r>
            <a:r>
              <a:rPr lang="en-ZA" sz="1150" dirty="0" err="1" smtClean="0">
                <a:hlinkClick r:id="rId12"/>
              </a:rPr>
              <a:t>Study</a:t>
            </a:r>
            <a:r>
              <a:rPr lang="en-ZA" sz="1150" dirty="0" err="1" smtClean="0"/>
              <a:t>.</a:t>
            </a:r>
            <a:r>
              <a:rPr lang="en-ZA" sz="1150" i="1" dirty="0" err="1" smtClean="0"/>
              <a:t>Stellenbosch</a:t>
            </a:r>
            <a:r>
              <a:rPr lang="en-ZA" sz="1150" i="1" dirty="0" smtClean="0"/>
              <a:t> Economic Working Papers 10/11</a:t>
            </a:r>
            <a:r>
              <a:rPr lang="en-ZA" sz="1150" dirty="0" smtClean="0"/>
              <a:t>, 1-51. [NSES]</a:t>
            </a:r>
          </a:p>
          <a:p>
            <a:r>
              <a:rPr lang="en-ZA" sz="1150" dirty="0" smtClean="0"/>
              <a:t>Van </a:t>
            </a:r>
            <a:r>
              <a:rPr lang="en-ZA" sz="1150" dirty="0" err="1" smtClean="0"/>
              <a:t>der</a:t>
            </a:r>
            <a:r>
              <a:rPr lang="en-ZA" sz="1150" dirty="0" smtClean="0"/>
              <a:t> Berg, S., Burger, C., Burger, R., de </a:t>
            </a:r>
            <a:r>
              <a:rPr lang="en-ZA" sz="1150" dirty="0" err="1" smtClean="0"/>
              <a:t>Vos</a:t>
            </a:r>
            <a:r>
              <a:rPr lang="en-ZA" sz="1150" dirty="0" smtClean="0"/>
              <a:t>, M., du Rand, G., </a:t>
            </a:r>
            <a:r>
              <a:rPr lang="en-ZA" sz="1150" dirty="0" err="1" smtClean="0"/>
              <a:t>Gustafsson</a:t>
            </a:r>
            <a:r>
              <a:rPr lang="en-ZA" sz="1150" dirty="0" smtClean="0"/>
              <a:t>, M., Shepherd, D., Spaull, N., Taylor, S., van </a:t>
            </a:r>
            <a:r>
              <a:rPr lang="en-ZA" sz="1150" dirty="0" err="1" smtClean="0"/>
              <a:t>Broekhuizen</a:t>
            </a:r>
            <a:r>
              <a:rPr lang="en-ZA" sz="1150" dirty="0" smtClean="0"/>
              <a:t>, H., and von </a:t>
            </a:r>
            <a:r>
              <a:rPr lang="en-ZA" sz="1150" dirty="0" err="1" smtClean="0"/>
              <a:t>Fintel</a:t>
            </a:r>
            <a:r>
              <a:rPr lang="en-ZA" sz="1150" dirty="0" smtClean="0"/>
              <a:t>, D. (2011). </a:t>
            </a:r>
            <a:r>
              <a:rPr lang="en-ZA" sz="1150" dirty="0" smtClean="0">
                <a:hlinkClick r:id="rId13"/>
              </a:rPr>
              <a:t>Low quality education as a poverty trap</a:t>
            </a:r>
            <a:r>
              <a:rPr lang="en-ZA" sz="1150" dirty="0" smtClean="0"/>
              <a:t>. Stellenbosch: University of Stellenbosch, Department of Economics. Research report for the PSPPD project for Presidency.</a:t>
            </a:r>
            <a:endParaRPr lang="en-ZA" sz="115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39</a:t>
            </a:fld>
            <a:endParaRPr lang="en-ZA"/>
          </a:p>
        </p:txBody>
      </p:sp>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p:txBody>
          <a:bodyPr/>
          <a:lstStyle/>
          <a:p>
            <a:endParaRPr lang="en-ZA"/>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0180638" cy="7037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755576" y="6741368"/>
            <a:ext cx="3096344" cy="261610"/>
          </a:xfrm>
          <a:prstGeom prst="rect">
            <a:avLst/>
          </a:prstGeom>
          <a:solidFill>
            <a:schemeClr val="bg1"/>
          </a:solidFill>
        </p:spPr>
        <p:txBody>
          <a:bodyPr wrap="square" rtlCol="0">
            <a:spAutoFit/>
          </a:bodyPr>
          <a:lstStyle/>
          <a:p>
            <a:endParaRPr lang="en-ZA" sz="1100"/>
          </a:p>
        </p:txBody>
      </p:sp>
      <p:sp>
        <p:nvSpPr>
          <p:cNvPr id="5" name="Slide Number Placeholder 4"/>
          <p:cNvSpPr>
            <a:spLocks noGrp="1"/>
          </p:cNvSpPr>
          <p:nvPr>
            <p:ph type="sldNum" sz="quarter" idx="12"/>
          </p:nvPr>
        </p:nvSpPr>
        <p:spPr/>
        <p:txBody>
          <a:bodyPr/>
          <a:lstStyle/>
          <a:p>
            <a:fld id="{555B2511-D5A3-487A-82FF-4C039FEE504B}" type="slidenum">
              <a:rPr lang="en-ZA" smtClean="0"/>
              <a:pPr/>
              <a:t>40</a:t>
            </a:fld>
            <a:endParaRPr lang="en-ZA"/>
          </a:p>
        </p:txBody>
      </p:sp>
    </p:spTree>
    <p:extLst>
      <p:ext uri="{BB962C8B-B14F-4D97-AF65-F5344CB8AC3E}">
        <p14:creationId xmlns:p14="http://schemas.microsoft.com/office/powerpoint/2010/main" val="2421679012"/>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en-ZA" dirty="0" smtClean="0">
                <a:solidFill>
                  <a:srgbClr val="C00000"/>
                </a:solidFill>
              </a:rPr>
              <a:t>Teacher knowledge...</a:t>
            </a:r>
            <a:endParaRPr lang="en-ZA" dirty="0">
              <a:solidFill>
                <a:srgbClr val="C00000"/>
              </a:solidFill>
            </a:endParaRPr>
          </a:p>
        </p:txBody>
      </p:sp>
      <p:pic>
        <p:nvPicPr>
          <p:cNvPr id="4" name="Picture 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1844824"/>
            <a:ext cx="2533650" cy="2000250"/>
          </a:xfrm>
          <a:prstGeom prst="rect">
            <a:avLst/>
          </a:prstGeom>
          <a:ln>
            <a:noFill/>
          </a:ln>
          <a:effectLst>
            <a:outerShdw blurRad="292100" dist="139700" dir="2700000" algn="tl" rotWithShape="0">
              <a:srgbClr val="333333">
                <a:alpha val="65000"/>
              </a:srgbClr>
            </a:outerShdw>
          </a:effectLst>
        </p:spPr>
      </p:pic>
      <p:pic>
        <p:nvPicPr>
          <p:cNvPr id="5" name="Picture 4"/>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3528" y="4077072"/>
            <a:ext cx="4752528" cy="1512168"/>
          </a:xfrm>
          <a:prstGeom prst="rect">
            <a:avLst/>
          </a:prstGeom>
          <a:ln>
            <a:noFill/>
          </a:ln>
          <a:effectLst>
            <a:outerShdw blurRad="292100" dist="139700" dir="2700000" algn="tl" rotWithShape="0">
              <a:srgbClr val="333333">
                <a:alpha val="65000"/>
              </a:srgbClr>
            </a:outerShdw>
          </a:effectLst>
        </p:spPr>
      </p:pic>
      <p:pic>
        <p:nvPicPr>
          <p:cNvPr id="6" name="Picture 5"/>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92080" y="1700808"/>
            <a:ext cx="3641779" cy="2910574"/>
          </a:xfrm>
          <a:prstGeom prst="rect">
            <a:avLst/>
          </a:prstGeom>
          <a:ln>
            <a:noFill/>
          </a:ln>
          <a:effectLst>
            <a:outerShdw blurRad="292100" dist="139700" dir="2700000" algn="tl" rotWithShape="0">
              <a:srgbClr val="333333">
                <a:alpha val="65000"/>
              </a:srgbClr>
            </a:outerShdw>
          </a:effectLst>
        </p:spPr>
      </p:pic>
      <p:pic>
        <p:nvPicPr>
          <p:cNvPr id="7" name="Picture 6"/>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92080" y="4581128"/>
            <a:ext cx="3672408" cy="1296144"/>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2987824" y="2060848"/>
            <a:ext cx="1800200" cy="800219"/>
          </a:xfrm>
          <a:prstGeom prst="rect">
            <a:avLst/>
          </a:prstGeom>
          <a:noFill/>
        </p:spPr>
        <p:txBody>
          <a:bodyPr wrap="square" rtlCol="0">
            <a:spAutoFit/>
          </a:bodyPr>
          <a:lstStyle/>
          <a:p>
            <a:r>
              <a:rPr lang="en-ZA" dirty="0" smtClean="0">
                <a:sym typeface="Wingdings" pitchFamily="2" charset="2"/>
              </a:rPr>
              <a:t> </a:t>
            </a:r>
            <a:r>
              <a:rPr lang="en-ZA" dirty="0" smtClean="0"/>
              <a:t>Q6: </a:t>
            </a:r>
            <a:r>
              <a:rPr lang="en-ZA" sz="2800" b="1" dirty="0" smtClean="0">
                <a:solidFill>
                  <a:srgbClr val="FF0000"/>
                </a:solidFill>
              </a:rPr>
              <a:t>53% </a:t>
            </a:r>
            <a:r>
              <a:rPr lang="en-ZA" dirty="0" smtClean="0"/>
              <a:t>correct (D)</a:t>
            </a:r>
            <a:endParaRPr lang="en-ZA" dirty="0"/>
          </a:p>
        </p:txBody>
      </p:sp>
      <p:sp>
        <p:nvSpPr>
          <p:cNvPr id="9" name="TextBox 8"/>
          <p:cNvSpPr txBox="1"/>
          <p:nvPr/>
        </p:nvSpPr>
        <p:spPr>
          <a:xfrm>
            <a:off x="899592" y="5949280"/>
            <a:ext cx="2448272" cy="523220"/>
          </a:xfrm>
          <a:prstGeom prst="rect">
            <a:avLst/>
          </a:prstGeom>
          <a:noFill/>
        </p:spPr>
        <p:txBody>
          <a:bodyPr wrap="square" rtlCol="0">
            <a:spAutoFit/>
          </a:bodyPr>
          <a:lstStyle/>
          <a:p>
            <a:r>
              <a:rPr lang="en-ZA" dirty="0" smtClean="0"/>
              <a:t>Q9: </a:t>
            </a:r>
            <a:r>
              <a:rPr lang="en-ZA" sz="2800" b="1" dirty="0" smtClean="0">
                <a:solidFill>
                  <a:srgbClr val="FF0000"/>
                </a:solidFill>
              </a:rPr>
              <a:t>24% </a:t>
            </a:r>
            <a:r>
              <a:rPr lang="en-ZA" dirty="0" smtClean="0"/>
              <a:t>correct (C)</a:t>
            </a:r>
            <a:endParaRPr lang="en-ZA" dirty="0"/>
          </a:p>
        </p:txBody>
      </p:sp>
      <p:sp>
        <p:nvSpPr>
          <p:cNvPr id="10" name="TextBox 9"/>
          <p:cNvSpPr txBox="1"/>
          <p:nvPr/>
        </p:nvSpPr>
        <p:spPr>
          <a:xfrm>
            <a:off x="5508104" y="6093296"/>
            <a:ext cx="3240360" cy="523220"/>
          </a:xfrm>
          <a:prstGeom prst="rect">
            <a:avLst/>
          </a:prstGeom>
          <a:noFill/>
        </p:spPr>
        <p:txBody>
          <a:bodyPr wrap="square" rtlCol="0">
            <a:spAutoFit/>
          </a:bodyPr>
          <a:lstStyle/>
          <a:p>
            <a:r>
              <a:rPr lang="en-ZA" u="sng" dirty="0" smtClean="0"/>
              <a:t>English</a:t>
            </a:r>
            <a:r>
              <a:rPr lang="en-ZA" dirty="0" smtClean="0"/>
              <a:t> Q9: </a:t>
            </a:r>
            <a:r>
              <a:rPr lang="en-ZA" sz="2800" b="1" dirty="0" smtClean="0">
                <a:solidFill>
                  <a:srgbClr val="FF0000"/>
                </a:solidFill>
              </a:rPr>
              <a:t>57% </a:t>
            </a:r>
            <a:r>
              <a:rPr lang="en-ZA" dirty="0" smtClean="0"/>
              <a:t>correct (D)</a:t>
            </a:r>
            <a:endParaRPr lang="en-ZA" dirty="0"/>
          </a:p>
        </p:txBody>
      </p:sp>
      <p:cxnSp>
        <p:nvCxnSpPr>
          <p:cNvPr id="12" name="Straight Arrow Connector 11"/>
          <p:cNvCxnSpPr/>
          <p:nvPr/>
        </p:nvCxnSpPr>
        <p:spPr>
          <a:xfrm flipV="1">
            <a:off x="6084168" y="5949280"/>
            <a:ext cx="0" cy="288032"/>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1187624" y="5805264"/>
            <a:ext cx="0" cy="288032"/>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555B2511-D5A3-487A-82FF-4C039FEE504B}" type="slidenum">
              <a:rPr lang="en-ZA" smtClean="0"/>
              <a:pPr/>
              <a:t>41</a:t>
            </a:fld>
            <a:endParaRPr lang="en-ZA"/>
          </a:p>
        </p:txBody>
      </p:sp>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1"/>
      <p:bldP spid="9" grpId="0"/>
      <p:bldP spid="10"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42</a:t>
            </a:fld>
            <a:endParaRPr lang="en-ZA"/>
          </a:p>
        </p:txBody>
      </p:sp>
      <p:graphicFrame>
        <p:nvGraphicFramePr>
          <p:cNvPr id="5" name="Table 4"/>
          <p:cNvGraphicFramePr>
            <a:graphicFrameLocks noGrp="1"/>
          </p:cNvGraphicFramePr>
          <p:nvPr>
            <p:extLst>
              <p:ext uri="{D42A27DB-BD31-4B8C-83A1-F6EECF244321}">
                <p14:modId xmlns:p14="http://schemas.microsoft.com/office/powerpoint/2010/main" val="1568377459"/>
              </p:ext>
            </p:extLst>
          </p:nvPr>
        </p:nvGraphicFramePr>
        <p:xfrm>
          <a:off x="-30706" y="0"/>
          <a:ext cx="9174705" cy="7276149"/>
        </p:xfrm>
        <a:graphic>
          <a:graphicData uri="http://schemas.openxmlformats.org/drawingml/2006/table">
            <a:tbl>
              <a:tblPr firstRow="1" firstCol="1" bandRow="1">
                <a:tableStyleId>{5C22544A-7EE6-4342-B048-85BDC9FD1C3A}</a:tableStyleId>
              </a:tblPr>
              <a:tblGrid>
                <a:gridCol w="1262440"/>
                <a:gridCol w="1236750"/>
                <a:gridCol w="6675515"/>
              </a:tblGrid>
              <a:tr h="428626">
                <a:tc>
                  <a:txBody>
                    <a:bodyPr/>
                    <a:lstStyle/>
                    <a:p>
                      <a:pPr algn="just">
                        <a:spcAft>
                          <a:spcPts val="0"/>
                        </a:spcAft>
                      </a:pPr>
                      <a:r>
                        <a:rPr lang="en-ZA" sz="1400">
                          <a:effectLst/>
                        </a:rPr>
                        <a:t>Description of levels</a:t>
                      </a:r>
                      <a:endParaRPr lang="en-ZA" sz="1400">
                        <a:effectLst/>
                        <a:latin typeface="Calibri"/>
                        <a:ea typeface="Times New Roman"/>
                        <a:cs typeface="Times New Roman"/>
                      </a:endParaRPr>
                    </a:p>
                  </a:txBody>
                  <a:tcPr marL="57860" marR="57860" marT="0" marB="0"/>
                </a:tc>
                <a:tc>
                  <a:txBody>
                    <a:bodyPr/>
                    <a:lstStyle/>
                    <a:p>
                      <a:pPr algn="ctr">
                        <a:spcAft>
                          <a:spcPts val="0"/>
                        </a:spcAft>
                      </a:pPr>
                      <a:r>
                        <a:rPr lang="en-ZA" sz="1400">
                          <a:effectLst/>
                        </a:rPr>
                        <a:t>Range on 500 point scale</a:t>
                      </a:r>
                      <a:endParaRPr lang="en-ZA" sz="1400">
                        <a:effectLst/>
                        <a:latin typeface="Calibri"/>
                        <a:ea typeface="Times New Roman"/>
                        <a:cs typeface="Times New Roman"/>
                      </a:endParaRPr>
                    </a:p>
                  </a:txBody>
                  <a:tcPr marL="57860" marR="57860" marT="0" marB="0" anchor="ctr"/>
                </a:tc>
                <a:tc>
                  <a:txBody>
                    <a:bodyPr/>
                    <a:lstStyle/>
                    <a:p>
                      <a:pPr algn="just">
                        <a:spcAft>
                          <a:spcPts val="0"/>
                        </a:spcAft>
                      </a:pPr>
                      <a:r>
                        <a:rPr lang="en-ZA" sz="1400">
                          <a:effectLst/>
                        </a:rPr>
                        <a:t>Skills</a:t>
                      </a:r>
                    </a:p>
                    <a:p>
                      <a:pPr algn="just">
                        <a:spcAft>
                          <a:spcPts val="0"/>
                        </a:spcAft>
                      </a:pPr>
                      <a:r>
                        <a:rPr lang="en-ZA" sz="1400">
                          <a:effectLst/>
                        </a:rPr>
                        <a:t> </a:t>
                      </a:r>
                      <a:endParaRPr lang="en-ZA" sz="1400">
                        <a:effectLst/>
                        <a:latin typeface="Calibri"/>
                        <a:ea typeface="Times New Roman"/>
                        <a:cs typeface="Times New Roman"/>
                      </a:endParaRPr>
                    </a:p>
                  </a:txBody>
                  <a:tcPr marL="57860" marR="57860" marT="0" marB="0"/>
                </a:tc>
              </a:tr>
              <a:tr h="642938">
                <a:tc>
                  <a:txBody>
                    <a:bodyPr/>
                    <a:lstStyle/>
                    <a:p>
                      <a:pPr algn="just">
                        <a:spcAft>
                          <a:spcPts val="0"/>
                        </a:spcAft>
                      </a:pPr>
                      <a:r>
                        <a:rPr lang="en-ZA" sz="1400" dirty="0">
                          <a:solidFill>
                            <a:srgbClr val="FF0000"/>
                          </a:solidFill>
                          <a:effectLst/>
                        </a:rPr>
                        <a:t>Level 1</a:t>
                      </a:r>
                    </a:p>
                    <a:p>
                      <a:pPr algn="just">
                        <a:spcAft>
                          <a:spcPts val="0"/>
                        </a:spcAft>
                      </a:pPr>
                      <a:r>
                        <a:rPr lang="en-ZA" sz="1400" dirty="0">
                          <a:effectLst/>
                        </a:rPr>
                        <a:t>Pre-reading</a:t>
                      </a:r>
                      <a:endParaRPr lang="en-ZA" sz="1400" dirty="0">
                        <a:effectLst/>
                        <a:latin typeface="Calibri"/>
                        <a:ea typeface="Times New Roman"/>
                        <a:cs typeface="Times New Roman"/>
                      </a:endParaRPr>
                    </a:p>
                  </a:txBody>
                  <a:tcPr marL="57860" marR="57860" marT="0" marB="0"/>
                </a:tc>
                <a:tc>
                  <a:txBody>
                    <a:bodyPr/>
                    <a:lstStyle/>
                    <a:p>
                      <a:pPr algn="ctr">
                        <a:lnSpc>
                          <a:spcPct val="150000"/>
                        </a:lnSpc>
                        <a:spcAft>
                          <a:spcPts val="0"/>
                        </a:spcAft>
                      </a:pPr>
                      <a:r>
                        <a:rPr lang="en-ZA" sz="1400">
                          <a:effectLst/>
                        </a:rPr>
                        <a:t>&lt; 373</a:t>
                      </a:r>
                      <a:endParaRPr lang="en-ZA" sz="1400">
                        <a:effectLst/>
                        <a:latin typeface="Calibri"/>
                        <a:ea typeface="Times New Roman"/>
                        <a:cs typeface="Times New Roman"/>
                      </a:endParaRPr>
                    </a:p>
                  </a:txBody>
                  <a:tcPr marL="57860" marR="57860" marT="0" marB="0" anchor="ctr"/>
                </a:tc>
                <a:tc>
                  <a:txBody>
                    <a:bodyPr/>
                    <a:lstStyle/>
                    <a:p>
                      <a:pPr algn="just">
                        <a:spcAft>
                          <a:spcPts val="0"/>
                        </a:spcAft>
                      </a:pPr>
                      <a:r>
                        <a:rPr lang="en-ZA" sz="1400">
                          <a:effectLst/>
                        </a:rPr>
                        <a:t>Matches words and pictures involving concrete concepts and everyday objects. Follows short simple written instructions.</a:t>
                      </a:r>
                    </a:p>
                    <a:p>
                      <a:pPr algn="just">
                        <a:spcAft>
                          <a:spcPts val="0"/>
                        </a:spcAft>
                      </a:pPr>
                      <a:r>
                        <a:rPr lang="en-ZA" sz="1400">
                          <a:effectLst/>
                        </a:rPr>
                        <a:t> </a:t>
                      </a:r>
                      <a:endParaRPr lang="en-ZA" sz="1400">
                        <a:effectLst/>
                        <a:latin typeface="Calibri"/>
                        <a:ea typeface="Times New Roman"/>
                        <a:cs typeface="Times New Roman"/>
                      </a:endParaRPr>
                    </a:p>
                  </a:txBody>
                  <a:tcPr marL="57860" marR="57860" marT="0" marB="0"/>
                </a:tc>
              </a:tr>
              <a:tr h="642938">
                <a:tc>
                  <a:txBody>
                    <a:bodyPr/>
                    <a:lstStyle/>
                    <a:p>
                      <a:pPr algn="just">
                        <a:spcAft>
                          <a:spcPts val="0"/>
                        </a:spcAft>
                      </a:pPr>
                      <a:r>
                        <a:rPr lang="en-ZA" sz="1400" dirty="0">
                          <a:solidFill>
                            <a:srgbClr val="FF0000"/>
                          </a:solidFill>
                          <a:effectLst/>
                        </a:rPr>
                        <a:t>Level 2</a:t>
                      </a:r>
                    </a:p>
                    <a:p>
                      <a:pPr algn="just">
                        <a:spcAft>
                          <a:spcPts val="0"/>
                        </a:spcAft>
                      </a:pPr>
                      <a:r>
                        <a:rPr lang="en-ZA" sz="1400" dirty="0">
                          <a:effectLst/>
                        </a:rPr>
                        <a:t>Emergent reading</a:t>
                      </a:r>
                      <a:endParaRPr lang="en-ZA" sz="1400" dirty="0">
                        <a:effectLst/>
                        <a:latin typeface="Calibri"/>
                        <a:ea typeface="Times New Roman"/>
                        <a:cs typeface="Times New Roman"/>
                      </a:endParaRPr>
                    </a:p>
                  </a:txBody>
                  <a:tcPr marL="57860" marR="57860" marT="0" marB="0"/>
                </a:tc>
                <a:tc>
                  <a:txBody>
                    <a:bodyPr/>
                    <a:lstStyle/>
                    <a:p>
                      <a:pPr algn="ctr">
                        <a:lnSpc>
                          <a:spcPct val="150000"/>
                        </a:lnSpc>
                        <a:spcAft>
                          <a:spcPts val="0"/>
                        </a:spcAft>
                      </a:pPr>
                      <a:r>
                        <a:rPr lang="en-ZA" sz="1400">
                          <a:effectLst/>
                        </a:rPr>
                        <a:t>373 </a:t>
                      </a:r>
                      <a:r>
                        <a:rPr lang="en-ZA" sz="1400">
                          <a:effectLst/>
                          <a:sym typeface="Wingdings"/>
                        </a:rPr>
                        <a:t></a:t>
                      </a:r>
                      <a:r>
                        <a:rPr lang="en-ZA" sz="1400">
                          <a:effectLst/>
                        </a:rPr>
                        <a:t> 414</a:t>
                      </a:r>
                      <a:endParaRPr lang="en-ZA" sz="1400">
                        <a:effectLst/>
                        <a:latin typeface="Calibri"/>
                        <a:ea typeface="Times New Roman"/>
                        <a:cs typeface="Times New Roman"/>
                      </a:endParaRPr>
                    </a:p>
                  </a:txBody>
                  <a:tcPr marL="57860" marR="57860" marT="0" marB="0" anchor="ctr"/>
                </a:tc>
                <a:tc>
                  <a:txBody>
                    <a:bodyPr/>
                    <a:lstStyle/>
                    <a:p>
                      <a:pPr algn="just">
                        <a:spcAft>
                          <a:spcPts val="0"/>
                        </a:spcAft>
                      </a:pPr>
                      <a:r>
                        <a:rPr lang="en-ZA" sz="1400">
                          <a:effectLst/>
                        </a:rPr>
                        <a:t>Matches words and pictures involving prepositions and abstract concepts; uses cuing systems (by sounding out, using simple sentence structure, and familiar words) to interpret phrases by reading on.</a:t>
                      </a:r>
                    </a:p>
                    <a:p>
                      <a:pPr algn="just">
                        <a:spcAft>
                          <a:spcPts val="0"/>
                        </a:spcAft>
                      </a:pPr>
                      <a:r>
                        <a:rPr lang="en-ZA" sz="1400">
                          <a:effectLst/>
                        </a:rPr>
                        <a:t> </a:t>
                      </a:r>
                      <a:endParaRPr lang="en-ZA" sz="1400">
                        <a:effectLst/>
                        <a:latin typeface="Calibri"/>
                        <a:ea typeface="Times New Roman"/>
                        <a:cs typeface="Times New Roman"/>
                      </a:endParaRPr>
                    </a:p>
                  </a:txBody>
                  <a:tcPr marL="57860" marR="57860" marT="0" marB="0"/>
                </a:tc>
              </a:tr>
              <a:tr h="642938">
                <a:tc>
                  <a:txBody>
                    <a:bodyPr/>
                    <a:lstStyle/>
                    <a:p>
                      <a:pPr algn="just">
                        <a:spcAft>
                          <a:spcPts val="0"/>
                        </a:spcAft>
                      </a:pPr>
                      <a:r>
                        <a:rPr lang="en-ZA" sz="1400" dirty="0">
                          <a:solidFill>
                            <a:srgbClr val="FF0000"/>
                          </a:solidFill>
                          <a:effectLst/>
                        </a:rPr>
                        <a:t>Level 3</a:t>
                      </a:r>
                    </a:p>
                    <a:p>
                      <a:pPr algn="just">
                        <a:spcAft>
                          <a:spcPts val="0"/>
                        </a:spcAft>
                      </a:pPr>
                      <a:r>
                        <a:rPr lang="en-ZA" sz="1400" dirty="0">
                          <a:effectLst/>
                        </a:rPr>
                        <a:t>Basic reading</a:t>
                      </a:r>
                      <a:endParaRPr lang="en-ZA" sz="1400" dirty="0">
                        <a:effectLst/>
                        <a:latin typeface="Calibri"/>
                        <a:ea typeface="Times New Roman"/>
                        <a:cs typeface="Times New Roman"/>
                      </a:endParaRPr>
                    </a:p>
                  </a:txBody>
                  <a:tcPr marL="57860" marR="57860" marT="0" marB="0"/>
                </a:tc>
                <a:tc>
                  <a:txBody>
                    <a:bodyPr/>
                    <a:lstStyle/>
                    <a:p>
                      <a:pPr algn="ctr">
                        <a:lnSpc>
                          <a:spcPct val="150000"/>
                        </a:lnSpc>
                        <a:spcAft>
                          <a:spcPts val="0"/>
                        </a:spcAft>
                      </a:pPr>
                      <a:r>
                        <a:rPr lang="en-ZA" sz="1400">
                          <a:effectLst/>
                        </a:rPr>
                        <a:t>414 </a:t>
                      </a:r>
                      <a:r>
                        <a:rPr lang="en-ZA" sz="1400">
                          <a:effectLst/>
                          <a:sym typeface="Wingdings"/>
                        </a:rPr>
                        <a:t></a:t>
                      </a:r>
                      <a:r>
                        <a:rPr lang="en-ZA" sz="1400">
                          <a:effectLst/>
                        </a:rPr>
                        <a:t> 457</a:t>
                      </a:r>
                      <a:endParaRPr lang="en-ZA" sz="1400">
                        <a:effectLst/>
                        <a:latin typeface="Calibri"/>
                        <a:ea typeface="Times New Roman"/>
                        <a:cs typeface="Times New Roman"/>
                      </a:endParaRPr>
                    </a:p>
                  </a:txBody>
                  <a:tcPr marL="57860" marR="57860" marT="0" marB="0" anchor="ctr"/>
                </a:tc>
                <a:tc>
                  <a:txBody>
                    <a:bodyPr/>
                    <a:lstStyle/>
                    <a:p>
                      <a:pPr algn="just">
                        <a:spcAft>
                          <a:spcPts val="0"/>
                        </a:spcAft>
                      </a:pPr>
                      <a:r>
                        <a:rPr lang="en-ZA" sz="1400">
                          <a:effectLst/>
                        </a:rPr>
                        <a:t>Interprets meaning (by matching words and phrases, completing a sentence, or matching adjacent words) in a short and simple text by reading on or reading back.</a:t>
                      </a:r>
                    </a:p>
                    <a:p>
                      <a:pPr algn="just">
                        <a:spcAft>
                          <a:spcPts val="0"/>
                        </a:spcAft>
                      </a:pPr>
                      <a:r>
                        <a:rPr lang="en-ZA" sz="1400">
                          <a:effectLst/>
                        </a:rPr>
                        <a:t> </a:t>
                      </a:r>
                      <a:endParaRPr lang="en-ZA" sz="1400">
                        <a:effectLst/>
                        <a:latin typeface="Calibri"/>
                        <a:ea typeface="Times New Roman"/>
                        <a:cs typeface="Times New Roman"/>
                      </a:endParaRPr>
                    </a:p>
                  </a:txBody>
                  <a:tcPr marL="57860" marR="57860" marT="0" marB="0"/>
                </a:tc>
              </a:tr>
              <a:tr h="642938">
                <a:tc>
                  <a:txBody>
                    <a:bodyPr/>
                    <a:lstStyle/>
                    <a:p>
                      <a:pPr algn="just">
                        <a:spcAft>
                          <a:spcPts val="0"/>
                        </a:spcAft>
                      </a:pPr>
                      <a:r>
                        <a:rPr lang="en-ZA" sz="1400" dirty="0">
                          <a:solidFill>
                            <a:srgbClr val="FF0000"/>
                          </a:solidFill>
                          <a:effectLst/>
                        </a:rPr>
                        <a:t>Level 4</a:t>
                      </a:r>
                    </a:p>
                    <a:p>
                      <a:pPr algn="just">
                        <a:spcAft>
                          <a:spcPts val="0"/>
                        </a:spcAft>
                      </a:pPr>
                      <a:r>
                        <a:rPr lang="en-ZA" sz="1400" dirty="0">
                          <a:effectLst/>
                        </a:rPr>
                        <a:t>Reading for meaning</a:t>
                      </a:r>
                      <a:endParaRPr lang="en-ZA" sz="1400" dirty="0">
                        <a:effectLst/>
                        <a:latin typeface="Calibri"/>
                        <a:ea typeface="Times New Roman"/>
                        <a:cs typeface="Times New Roman"/>
                      </a:endParaRPr>
                    </a:p>
                  </a:txBody>
                  <a:tcPr marL="57860" marR="57860" marT="0" marB="0"/>
                </a:tc>
                <a:tc>
                  <a:txBody>
                    <a:bodyPr/>
                    <a:lstStyle/>
                    <a:p>
                      <a:pPr algn="ctr">
                        <a:lnSpc>
                          <a:spcPct val="150000"/>
                        </a:lnSpc>
                        <a:spcAft>
                          <a:spcPts val="0"/>
                        </a:spcAft>
                      </a:pPr>
                      <a:r>
                        <a:rPr lang="en-ZA" sz="1400">
                          <a:effectLst/>
                        </a:rPr>
                        <a:t>457 </a:t>
                      </a:r>
                      <a:r>
                        <a:rPr lang="en-ZA" sz="1400">
                          <a:effectLst/>
                          <a:sym typeface="Wingdings"/>
                        </a:rPr>
                        <a:t></a:t>
                      </a:r>
                      <a:r>
                        <a:rPr lang="en-ZA" sz="1400">
                          <a:effectLst/>
                        </a:rPr>
                        <a:t> 509</a:t>
                      </a:r>
                      <a:endParaRPr lang="en-ZA" sz="1400">
                        <a:effectLst/>
                        <a:latin typeface="Calibri"/>
                        <a:ea typeface="Times New Roman"/>
                        <a:cs typeface="Times New Roman"/>
                      </a:endParaRPr>
                    </a:p>
                  </a:txBody>
                  <a:tcPr marL="57860" marR="57860" marT="0" marB="0" anchor="ctr"/>
                </a:tc>
                <a:tc>
                  <a:txBody>
                    <a:bodyPr/>
                    <a:lstStyle/>
                    <a:p>
                      <a:pPr algn="just">
                        <a:spcAft>
                          <a:spcPts val="0"/>
                        </a:spcAft>
                      </a:pPr>
                      <a:r>
                        <a:rPr lang="en-ZA" sz="1400">
                          <a:effectLst/>
                        </a:rPr>
                        <a:t>Reads on or reads back in order to link and interpret information located in various parts of the text.</a:t>
                      </a:r>
                    </a:p>
                    <a:p>
                      <a:pPr algn="just">
                        <a:spcAft>
                          <a:spcPts val="0"/>
                        </a:spcAft>
                      </a:pPr>
                      <a:r>
                        <a:rPr lang="en-ZA" sz="1400">
                          <a:effectLst/>
                        </a:rPr>
                        <a:t> </a:t>
                      </a:r>
                      <a:endParaRPr lang="en-ZA" sz="1400">
                        <a:effectLst/>
                        <a:latin typeface="Calibri"/>
                        <a:ea typeface="Times New Roman"/>
                        <a:cs typeface="Times New Roman"/>
                      </a:endParaRPr>
                    </a:p>
                  </a:txBody>
                  <a:tcPr marL="57860" marR="57860" marT="0" marB="0"/>
                </a:tc>
              </a:tr>
              <a:tr h="857250">
                <a:tc>
                  <a:txBody>
                    <a:bodyPr/>
                    <a:lstStyle/>
                    <a:p>
                      <a:pPr algn="just">
                        <a:spcAft>
                          <a:spcPts val="0"/>
                        </a:spcAft>
                      </a:pPr>
                      <a:r>
                        <a:rPr lang="en-ZA" sz="1400" dirty="0">
                          <a:solidFill>
                            <a:srgbClr val="FF0000"/>
                          </a:solidFill>
                          <a:effectLst/>
                        </a:rPr>
                        <a:t>Level 5</a:t>
                      </a:r>
                    </a:p>
                    <a:p>
                      <a:pPr algn="just">
                        <a:spcAft>
                          <a:spcPts val="0"/>
                        </a:spcAft>
                      </a:pPr>
                      <a:r>
                        <a:rPr lang="en-ZA" sz="1400" dirty="0">
                          <a:effectLst/>
                        </a:rPr>
                        <a:t>Interpretive reading</a:t>
                      </a:r>
                      <a:endParaRPr lang="en-ZA" sz="1400" dirty="0">
                        <a:effectLst/>
                        <a:latin typeface="Calibri"/>
                        <a:ea typeface="Times New Roman"/>
                        <a:cs typeface="Times New Roman"/>
                      </a:endParaRPr>
                    </a:p>
                  </a:txBody>
                  <a:tcPr marL="57860" marR="57860" marT="0" marB="0"/>
                </a:tc>
                <a:tc>
                  <a:txBody>
                    <a:bodyPr/>
                    <a:lstStyle/>
                    <a:p>
                      <a:pPr algn="ctr">
                        <a:lnSpc>
                          <a:spcPct val="150000"/>
                        </a:lnSpc>
                        <a:spcAft>
                          <a:spcPts val="0"/>
                        </a:spcAft>
                      </a:pPr>
                      <a:r>
                        <a:rPr lang="en-ZA" sz="1400">
                          <a:effectLst/>
                        </a:rPr>
                        <a:t>509 </a:t>
                      </a:r>
                      <a:r>
                        <a:rPr lang="en-ZA" sz="1400">
                          <a:effectLst/>
                          <a:sym typeface="Wingdings"/>
                        </a:rPr>
                        <a:t></a:t>
                      </a:r>
                      <a:r>
                        <a:rPr lang="en-ZA" sz="1400">
                          <a:effectLst/>
                        </a:rPr>
                        <a:t> 563</a:t>
                      </a:r>
                      <a:endParaRPr lang="en-ZA" sz="1400">
                        <a:effectLst/>
                        <a:latin typeface="Calibri"/>
                        <a:ea typeface="Times New Roman"/>
                        <a:cs typeface="Times New Roman"/>
                      </a:endParaRPr>
                    </a:p>
                  </a:txBody>
                  <a:tcPr marL="57860" marR="57860" marT="0" marB="0" anchor="ctr"/>
                </a:tc>
                <a:tc>
                  <a:txBody>
                    <a:bodyPr/>
                    <a:lstStyle/>
                    <a:p>
                      <a:pPr algn="just">
                        <a:spcAft>
                          <a:spcPts val="0"/>
                        </a:spcAft>
                      </a:pPr>
                      <a:r>
                        <a:rPr lang="en-ZA" sz="1400">
                          <a:effectLst/>
                        </a:rPr>
                        <a:t>Reads on and reads back in order to combine and interpret information from various parts of the text in association with external information (based on recalled factual knowledge) that “completes” and contextualizes meaning.</a:t>
                      </a:r>
                    </a:p>
                    <a:p>
                      <a:pPr algn="just">
                        <a:spcAft>
                          <a:spcPts val="0"/>
                        </a:spcAft>
                      </a:pPr>
                      <a:r>
                        <a:rPr lang="en-ZA" sz="1400">
                          <a:effectLst/>
                        </a:rPr>
                        <a:t> </a:t>
                      </a:r>
                      <a:endParaRPr lang="en-ZA" sz="1400">
                        <a:effectLst/>
                        <a:latin typeface="Calibri"/>
                        <a:ea typeface="Times New Roman"/>
                        <a:cs typeface="Times New Roman"/>
                      </a:endParaRPr>
                    </a:p>
                  </a:txBody>
                  <a:tcPr marL="57860" marR="57860" marT="0" marB="0"/>
                </a:tc>
              </a:tr>
              <a:tr h="642938">
                <a:tc>
                  <a:txBody>
                    <a:bodyPr/>
                    <a:lstStyle/>
                    <a:p>
                      <a:pPr algn="just">
                        <a:spcAft>
                          <a:spcPts val="0"/>
                        </a:spcAft>
                      </a:pPr>
                      <a:r>
                        <a:rPr lang="en-ZA" sz="1400" dirty="0">
                          <a:solidFill>
                            <a:srgbClr val="FF0000"/>
                          </a:solidFill>
                          <a:effectLst/>
                        </a:rPr>
                        <a:t>Level 6</a:t>
                      </a:r>
                    </a:p>
                    <a:p>
                      <a:pPr algn="just">
                        <a:spcAft>
                          <a:spcPts val="0"/>
                        </a:spcAft>
                      </a:pPr>
                      <a:r>
                        <a:rPr lang="en-ZA" sz="1400" dirty="0">
                          <a:effectLst/>
                        </a:rPr>
                        <a:t>Inferential reading</a:t>
                      </a:r>
                      <a:endParaRPr lang="en-ZA" sz="1400" dirty="0">
                        <a:effectLst/>
                        <a:latin typeface="Calibri"/>
                        <a:ea typeface="Times New Roman"/>
                        <a:cs typeface="Times New Roman"/>
                      </a:endParaRPr>
                    </a:p>
                  </a:txBody>
                  <a:tcPr marL="57860" marR="57860" marT="0" marB="0"/>
                </a:tc>
                <a:tc>
                  <a:txBody>
                    <a:bodyPr/>
                    <a:lstStyle/>
                    <a:p>
                      <a:pPr algn="ctr">
                        <a:lnSpc>
                          <a:spcPct val="150000"/>
                        </a:lnSpc>
                        <a:spcAft>
                          <a:spcPts val="0"/>
                        </a:spcAft>
                      </a:pPr>
                      <a:r>
                        <a:rPr lang="en-ZA" sz="1400">
                          <a:effectLst/>
                        </a:rPr>
                        <a:t>563 </a:t>
                      </a:r>
                      <a:r>
                        <a:rPr lang="en-ZA" sz="1400">
                          <a:effectLst/>
                          <a:sym typeface="Wingdings"/>
                        </a:rPr>
                        <a:t></a:t>
                      </a:r>
                      <a:r>
                        <a:rPr lang="en-ZA" sz="1400">
                          <a:effectLst/>
                        </a:rPr>
                        <a:t> 618</a:t>
                      </a:r>
                      <a:endParaRPr lang="en-ZA" sz="1400">
                        <a:effectLst/>
                        <a:latin typeface="Calibri"/>
                        <a:ea typeface="Times New Roman"/>
                        <a:cs typeface="Times New Roman"/>
                      </a:endParaRPr>
                    </a:p>
                  </a:txBody>
                  <a:tcPr marL="57860" marR="57860" marT="0" marB="0" anchor="ctr"/>
                </a:tc>
                <a:tc>
                  <a:txBody>
                    <a:bodyPr/>
                    <a:lstStyle/>
                    <a:p>
                      <a:pPr algn="just">
                        <a:spcAft>
                          <a:spcPts val="0"/>
                        </a:spcAft>
                      </a:pPr>
                      <a:r>
                        <a:rPr lang="en-ZA" sz="1400">
                          <a:effectLst/>
                        </a:rPr>
                        <a:t>Reads on and reads back through longer texts (narrative, document or expository) in order to combine information from various parts of the text so as to infer the writer’s purpose.</a:t>
                      </a:r>
                    </a:p>
                    <a:p>
                      <a:pPr algn="just">
                        <a:spcAft>
                          <a:spcPts val="0"/>
                        </a:spcAft>
                      </a:pPr>
                      <a:r>
                        <a:rPr lang="en-ZA" sz="1400">
                          <a:effectLst/>
                        </a:rPr>
                        <a:t> </a:t>
                      </a:r>
                      <a:endParaRPr lang="en-ZA" sz="1400">
                        <a:effectLst/>
                        <a:latin typeface="Calibri"/>
                        <a:ea typeface="Times New Roman"/>
                        <a:cs typeface="Times New Roman"/>
                      </a:endParaRPr>
                    </a:p>
                  </a:txBody>
                  <a:tcPr marL="57860" marR="57860" marT="0" marB="0"/>
                </a:tc>
              </a:tr>
              <a:tr h="857250">
                <a:tc>
                  <a:txBody>
                    <a:bodyPr/>
                    <a:lstStyle/>
                    <a:p>
                      <a:pPr algn="just">
                        <a:spcAft>
                          <a:spcPts val="0"/>
                        </a:spcAft>
                      </a:pPr>
                      <a:r>
                        <a:rPr lang="en-ZA" sz="1400" dirty="0">
                          <a:solidFill>
                            <a:srgbClr val="FF0000"/>
                          </a:solidFill>
                          <a:effectLst/>
                        </a:rPr>
                        <a:t>Level 7 </a:t>
                      </a:r>
                    </a:p>
                    <a:p>
                      <a:pPr algn="just">
                        <a:spcAft>
                          <a:spcPts val="0"/>
                        </a:spcAft>
                      </a:pPr>
                      <a:r>
                        <a:rPr lang="en-ZA" sz="1400" dirty="0">
                          <a:effectLst/>
                        </a:rPr>
                        <a:t>Analytical reading</a:t>
                      </a:r>
                      <a:endParaRPr lang="en-ZA" sz="1400" dirty="0">
                        <a:effectLst/>
                        <a:latin typeface="Calibri"/>
                        <a:ea typeface="Times New Roman"/>
                        <a:cs typeface="Times New Roman"/>
                      </a:endParaRPr>
                    </a:p>
                  </a:txBody>
                  <a:tcPr marL="57860" marR="57860" marT="0" marB="0"/>
                </a:tc>
                <a:tc>
                  <a:txBody>
                    <a:bodyPr/>
                    <a:lstStyle/>
                    <a:p>
                      <a:pPr algn="ctr">
                        <a:lnSpc>
                          <a:spcPct val="150000"/>
                        </a:lnSpc>
                        <a:spcAft>
                          <a:spcPts val="0"/>
                        </a:spcAft>
                      </a:pPr>
                      <a:r>
                        <a:rPr lang="en-ZA" sz="1400">
                          <a:effectLst/>
                        </a:rPr>
                        <a:t>618 </a:t>
                      </a:r>
                      <a:r>
                        <a:rPr lang="en-ZA" sz="1400">
                          <a:effectLst/>
                          <a:sym typeface="Wingdings"/>
                        </a:rPr>
                        <a:t></a:t>
                      </a:r>
                      <a:r>
                        <a:rPr lang="en-ZA" sz="1400">
                          <a:effectLst/>
                        </a:rPr>
                        <a:t> 703</a:t>
                      </a:r>
                      <a:endParaRPr lang="en-ZA" sz="1400">
                        <a:effectLst/>
                        <a:latin typeface="Calibri"/>
                        <a:ea typeface="Times New Roman"/>
                        <a:cs typeface="Times New Roman"/>
                      </a:endParaRPr>
                    </a:p>
                  </a:txBody>
                  <a:tcPr marL="57860" marR="57860" marT="0" marB="0" anchor="ctr"/>
                </a:tc>
                <a:tc>
                  <a:txBody>
                    <a:bodyPr/>
                    <a:lstStyle/>
                    <a:p>
                      <a:pPr algn="just">
                        <a:spcAft>
                          <a:spcPts val="0"/>
                        </a:spcAft>
                      </a:pPr>
                      <a:r>
                        <a:rPr lang="en-ZA" sz="1400">
                          <a:effectLst/>
                        </a:rPr>
                        <a:t>Locates information in longer texts (narrative, document or expository) by reading on and reading back in order to combine information from various parts of the text so as to infer the writer’s personal beliefs (value systems, prejudices, and/or biases).</a:t>
                      </a:r>
                    </a:p>
                    <a:p>
                      <a:pPr algn="just">
                        <a:spcAft>
                          <a:spcPts val="0"/>
                        </a:spcAft>
                      </a:pPr>
                      <a:r>
                        <a:rPr lang="en-ZA" sz="1400">
                          <a:effectLst/>
                        </a:rPr>
                        <a:t> </a:t>
                      </a:r>
                      <a:endParaRPr lang="en-ZA" sz="1400">
                        <a:effectLst/>
                        <a:latin typeface="Calibri"/>
                        <a:ea typeface="Times New Roman"/>
                        <a:cs typeface="Times New Roman"/>
                      </a:endParaRPr>
                    </a:p>
                  </a:txBody>
                  <a:tcPr marL="57860" marR="57860" marT="0" marB="0"/>
                </a:tc>
              </a:tr>
              <a:tr h="1285875">
                <a:tc>
                  <a:txBody>
                    <a:bodyPr/>
                    <a:lstStyle/>
                    <a:p>
                      <a:pPr algn="just">
                        <a:spcAft>
                          <a:spcPts val="0"/>
                        </a:spcAft>
                      </a:pPr>
                      <a:r>
                        <a:rPr lang="en-ZA" sz="1400" dirty="0">
                          <a:solidFill>
                            <a:srgbClr val="FF0000"/>
                          </a:solidFill>
                          <a:effectLst/>
                        </a:rPr>
                        <a:t>Level 8</a:t>
                      </a:r>
                    </a:p>
                    <a:p>
                      <a:pPr algn="just">
                        <a:spcAft>
                          <a:spcPts val="0"/>
                        </a:spcAft>
                      </a:pPr>
                      <a:r>
                        <a:rPr lang="en-ZA" sz="1400" dirty="0">
                          <a:effectLst/>
                        </a:rPr>
                        <a:t>Critical reading </a:t>
                      </a:r>
                      <a:endParaRPr lang="en-ZA" sz="1400" dirty="0">
                        <a:effectLst/>
                        <a:latin typeface="Calibri"/>
                        <a:ea typeface="Times New Roman"/>
                        <a:cs typeface="Times New Roman"/>
                      </a:endParaRPr>
                    </a:p>
                  </a:txBody>
                  <a:tcPr marL="57860" marR="57860" marT="0" marB="0"/>
                </a:tc>
                <a:tc>
                  <a:txBody>
                    <a:bodyPr/>
                    <a:lstStyle/>
                    <a:p>
                      <a:pPr algn="ctr">
                        <a:lnSpc>
                          <a:spcPct val="150000"/>
                        </a:lnSpc>
                        <a:spcAft>
                          <a:spcPts val="0"/>
                        </a:spcAft>
                      </a:pPr>
                      <a:r>
                        <a:rPr lang="en-ZA" sz="1400">
                          <a:effectLst/>
                        </a:rPr>
                        <a:t>703+</a:t>
                      </a:r>
                      <a:endParaRPr lang="en-ZA" sz="1400">
                        <a:effectLst/>
                        <a:latin typeface="Calibri"/>
                        <a:ea typeface="Times New Roman"/>
                        <a:cs typeface="Times New Roman"/>
                      </a:endParaRPr>
                    </a:p>
                  </a:txBody>
                  <a:tcPr marL="57860" marR="57860" marT="0" marB="0" anchor="ctr"/>
                </a:tc>
                <a:tc>
                  <a:txBody>
                    <a:bodyPr/>
                    <a:lstStyle/>
                    <a:p>
                      <a:pPr algn="just">
                        <a:spcAft>
                          <a:spcPts val="0"/>
                        </a:spcAft>
                      </a:pPr>
                      <a:r>
                        <a:rPr lang="en-ZA" sz="1400">
                          <a:effectLst/>
                        </a:rPr>
                        <a:t>Locates information in a longer texts (narrative, document or expository) by reading on and reading back in order to combine information from various parts of the text so as to infer and evaluate what the writer has assumed about both the topic and the characteristics of the reader – such as age, knowledge, and personal beliefs (value systems, prejudices, and/or biases).</a:t>
                      </a:r>
                    </a:p>
                    <a:p>
                      <a:pPr algn="just">
                        <a:spcAft>
                          <a:spcPts val="0"/>
                        </a:spcAft>
                      </a:pPr>
                      <a:r>
                        <a:rPr lang="en-ZA" sz="1400">
                          <a:effectLst/>
                        </a:rPr>
                        <a:t> </a:t>
                      </a:r>
                    </a:p>
                    <a:p>
                      <a:pPr algn="just">
                        <a:spcAft>
                          <a:spcPts val="0"/>
                        </a:spcAft>
                      </a:pPr>
                      <a:r>
                        <a:rPr lang="en-ZA" sz="1400">
                          <a:effectLst/>
                        </a:rPr>
                        <a:t> </a:t>
                      </a:r>
                      <a:endParaRPr lang="en-ZA" sz="1400">
                        <a:effectLst/>
                        <a:latin typeface="Calibri"/>
                        <a:ea typeface="Times New Roman"/>
                        <a:cs typeface="Times New Roman"/>
                      </a:endParaRPr>
                    </a:p>
                  </a:txBody>
                  <a:tcPr marL="57860" marR="57860" marT="0" marB="0"/>
                </a:tc>
              </a:tr>
              <a:tr h="214312">
                <a:tc gridSpan="3">
                  <a:txBody>
                    <a:bodyPr/>
                    <a:lstStyle/>
                    <a:p>
                      <a:pPr algn="r">
                        <a:spcAft>
                          <a:spcPts val="0"/>
                        </a:spcAft>
                      </a:pPr>
                      <a:r>
                        <a:rPr lang="en-ZA" sz="900" dirty="0">
                          <a:effectLst/>
                        </a:rPr>
                        <a:t>Source: (Hungi, et al., 2010)</a:t>
                      </a:r>
                      <a:endParaRPr lang="en-ZA" sz="900" dirty="0">
                        <a:effectLst/>
                        <a:latin typeface="Calibri"/>
                        <a:ea typeface="Times New Roman"/>
                        <a:cs typeface="Times New Roman"/>
                      </a:endParaRPr>
                    </a:p>
                  </a:txBody>
                  <a:tcPr marL="57860" marR="57860" marT="0" marB="0" anchor="ctr"/>
                </a:tc>
                <a:tc hMerge="1">
                  <a:txBody>
                    <a:bodyPr/>
                    <a:lstStyle/>
                    <a:p>
                      <a:endParaRPr lang="en-ZA"/>
                    </a:p>
                  </a:txBody>
                  <a:tcPr/>
                </a:tc>
                <a:tc hMerge="1">
                  <a:txBody>
                    <a:bodyPr/>
                    <a:lstStyle/>
                    <a:p>
                      <a:endParaRPr lang="en-ZA"/>
                    </a:p>
                  </a:txBody>
                  <a:tcPr/>
                </a:tc>
              </a:tr>
            </a:tbl>
          </a:graphicData>
        </a:graphic>
      </p:graphicFrame>
      <p:sp>
        <p:nvSpPr>
          <p:cNvPr id="6" name="Rectangle 1"/>
          <p:cNvSpPr>
            <a:spLocks noChangeArrowheads="1"/>
          </p:cNvSpPr>
          <p:nvPr/>
        </p:nvSpPr>
        <p:spPr bwMode="auto">
          <a:xfrm>
            <a:off x="1100138" y="1600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1800" b="0" i="0" u="none" strike="noStrike" cap="none" normalizeH="0" baseline="0" smtClean="0">
                <a:ln>
                  <a:noFill/>
                </a:ln>
                <a:solidFill>
                  <a:schemeClr val="tx1"/>
                </a:solidFill>
                <a:effectLst/>
                <a:latin typeface="Arial" pitchFamily="34" charset="0"/>
                <a:cs typeface="Arial" pitchFamily="34" charset="0"/>
              </a:rPr>
              <a:t/>
            </a:r>
            <a:br>
              <a:rPr kumimoji="0" lang="en-ZA" sz="1800" b="0" i="0" u="none" strike="noStrike" cap="none" normalizeH="0" baseline="0" smtClean="0">
                <a:ln>
                  <a:noFill/>
                </a:ln>
                <a:solidFill>
                  <a:schemeClr val="tx1"/>
                </a:solidFill>
                <a:effectLst/>
                <a:latin typeface="Arial" pitchFamily="34" charset="0"/>
                <a:cs typeface="Arial" pitchFamily="34" charset="0"/>
              </a:rPr>
            </a:br>
            <a:endParaRPr kumimoji="0" lang="en-ZA" sz="1800" b="0" i="0" u="none" strike="noStrike" cap="none" normalizeH="0" baseline="0" smtClean="0">
              <a:ln>
                <a:noFill/>
              </a:ln>
              <a:solidFill>
                <a:schemeClr val="tx1"/>
              </a:solidFill>
              <a:effectLst/>
              <a:latin typeface="Arial" pitchFamily="34" charset="0"/>
              <a:cs typeface="Arial" pitchFamily="34" charset="0"/>
            </a:endParaRPr>
          </a:p>
        </p:txBody>
      </p:sp>
      <p:sp>
        <p:nvSpPr>
          <p:cNvPr id="8" name="Rectangle 3"/>
          <p:cNvSpPr>
            <a:spLocks noChangeArrowheads="1"/>
          </p:cNvSpPr>
          <p:nvPr/>
        </p:nvSpPr>
        <p:spPr bwMode="auto">
          <a:xfrm>
            <a:off x="1100138" y="160813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1000" b="0" i="0" u="none" strike="noStrike" cap="none" normalizeH="0" baseline="30000" smtClean="0">
                <a:ln>
                  <a:noFill/>
                </a:ln>
                <a:solidFill>
                  <a:schemeClr val="tx1"/>
                </a:solidFill>
                <a:effectLst/>
                <a:latin typeface="Calibri" pitchFamily="34" charset="0"/>
                <a:ea typeface="Times New Roman" pitchFamily="18" charset="0"/>
                <a:cs typeface="Times New Roman" pitchFamily="18" charset="0"/>
                <a:hlinkClick r:id=""/>
              </a:rPr>
              <a:t>[</a:t>
            </a:r>
            <a:r>
              <a:rPr kumimoji="0" lang="en-ZA" sz="1000" b="0" i="0" u="none" strike="noStrike" cap="none" normalizeH="0" baseline="30000" smtClean="0" bmk="">
                <a:ln>
                  <a:noFill/>
                </a:ln>
                <a:solidFill>
                  <a:schemeClr val="tx1"/>
                </a:solidFill>
                <a:effectLst/>
                <a:latin typeface="Calibri" pitchFamily="34" charset="0"/>
                <a:ea typeface="Times New Roman" pitchFamily="18" charset="0"/>
                <a:cs typeface="Times New Roman" pitchFamily="18" charset="0"/>
                <a:hlinkClick r:id=""/>
              </a:rPr>
              <a:t>1]</a:t>
            </a:r>
            <a:r>
              <a:rPr kumimoji="0" lang="en-ZA" sz="1000" b="0" i="0" u="none" strike="noStrike" cap="none" normalizeH="0" baseline="0" smtClean="0">
                <a:ln>
                  <a:noFill/>
                </a:ln>
                <a:solidFill>
                  <a:schemeClr val="tx1"/>
                </a:solidFill>
                <a:effectLst/>
                <a:latin typeface="Calibri" pitchFamily="34" charset="0"/>
                <a:ea typeface="Times New Roman" pitchFamily="18" charset="0"/>
                <a:cs typeface="Times New Roman" pitchFamily="18" charset="0"/>
              </a:rPr>
              <a:t> See Ross </a:t>
            </a:r>
            <a:r>
              <a:rPr kumimoji="0" lang="en-ZA" sz="1000" b="0" i="1" u="none" strike="noStrike" cap="none" normalizeH="0" baseline="0" smtClean="0">
                <a:ln>
                  <a:noFill/>
                </a:ln>
                <a:solidFill>
                  <a:schemeClr val="tx1"/>
                </a:solidFill>
                <a:effectLst/>
                <a:latin typeface="Calibri" pitchFamily="34" charset="0"/>
                <a:ea typeface="Times New Roman" pitchFamily="18" charset="0"/>
                <a:cs typeface="Times New Roman" pitchFamily="18" charset="0"/>
              </a:rPr>
              <a:t>et al.</a:t>
            </a:r>
            <a:r>
              <a:rPr kumimoji="0" lang="en-ZA" sz="1000" b="0" i="0" u="none" strike="noStrike" cap="none" normalizeH="0" baseline="0" smtClean="0">
                <a:ln>
                  <a:noFill/>
                </a:ln>
                <a:solidFill>
                  <a:schemeClr val="tx1"/>
                </a:solidFill>
                <a:effectLst/>
                <a:latin typeface="Calibri" pitchFamily="34" charset="0"/>
                <a:ea typeface="Times New Roman" pitchFamily="18" charset="0"/>
                <a:cs typeface="Times New Roman" pitchFamily="18" charset="0"/>
              </a:rPr>
              <a:t> (2005, p. 95).</a:t>
            </a:r>
            <a:endParaRPr kumimoji="0" lang="en-ZA"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198924170"/>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36912"/>
            <a:ext cx="2314600" cy="1143000"/>
          </a:xfrm>
        </p:spPr>
        <p:txBody>
          <a:bodyPr/>
          <a:lstStyle/>
          <a:p>
            <a:r>
              <a:rPr lang="en-US" dirty="0" smtClean="0"/>
              <a:t>Literacy</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43</a:t>
            </a:fld>
            <a:endParaRPr lang="en-ZA"/>
          </a:p>
        </p:txBody>
      </p:sp>
      <p:pic>
        <p:nvPicPr>
          <p:cNvPr id="7" name="Picture 6"/>
          <p:cNvPicPr>
            <a:picLocks noChangeAspect="1"/>
          </p:cNvPicPr>
          <p:nvPr/>
        </p:nvPicPr>
        <p:blipFill>
          <a:blip r:embed="rId3" cstate="print"/>
          <a:stretch>
            <a:fillRect/>
          </a:stretch>
        </p:blipFill>
        <p:spPr>
          <a:xfrm>
            <a:off x="3347864" y="476672"/>
            <a:ext cx="5919256" cy="5896620"/>
          </a:xfrm>
          <a:prstGeom prst="rect">
            <a:avLst/>
          </a:prstGeom>
        </p:spPr>
      </p:pic>
      <p:sp>
        <p:nvSpPr>
          <p:cNvPr id="8" name="TextBox 7"/>
          <p:cNvSpPr txBox="1"/>
          <p:nvPr/>
        </p:nvSpPr>
        <p:spPr>
          <a:xfrm>
            <a:off x="3131840" y="6309320"/>
            <a:ext cx="4536504" cy="369332"/>
          </a:xfrm>
          <a:prstGeom prst="rect">
            <a:avLst/>
          </a:prstGeom>
          <a:noFill/>
        </p:spPr>
        <p:txBody>
          <a:bodyPr wrap="square" rtlCol="0">
            <a:spAutoFit/>
          </a:bodyPr>
          <a:lstStyle/>
          <a:p>
            <a:r>
              <a:rPr lang="en-US" dirty="0" smtClean="0"/>
              <a:t>See Ross et al. (2005) Kenya Report</a:t>
            </a:r>
            <a:endParaRPr lang="en-US" dirty="0"/>
          </a:p>
        </p:txBody>
      </p:sp>
    </p:spTree>
    <p:extLst>
      <p:ext uri="{BB962C8B-B14F-4D97-AF65-F5344CB8AC3E}">
        <p14:creationId xmlns:p14="http://schemas.microsoft.com/office/powerpoint/2010/main" val="1263307991"/>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44</a:t>
            </a:fld>
            <a:endParaRPr lang="en-ZA"/>
          </a:p>
        </p:txBody>
      </p:sp>
      <p:graphicFrame>
        <p:nvGraphicFramePr>
          <p:cNvPr id="5" name="Table 4"/>
          <p:cNvGraphicFramePr>
            <a:graphicFrameLocks noGrp="1"/>
          </p:cNvGraphicFramePr>
          <p:nvPr>
            <p:extLst>
              <p:ext uri="{D42A27DB-BD31-4B8C-83A1-F6EECF244321}">
                <p14:modId xmlns:p14="http://schemas.microsoft.com/office/powerpoint/2010/main" val="578019360"/>
              </p:ext>
            </p:extLst>
          </p:nvPr>
        </p:nvGraphicFramePr>
        <p:xfrm>
          <a:off x="-1" y="0"/>
          <a:ext cx="9110175" cy="6932022"/>
        </p:xfrm>
        <a:graphic>
          <a:graphicData uri="http://schemas.openxmlformats.org/drawingml/2006/table">
            <a:tbl>
              <a:tblPr firstRow="1" firstCol="1" bandRow="1">
                <a:tableStyleId>{5C22544A-7EE6-4342-B048-85BDC9FD1C3A}</a:tableStyleId>
              </a:tblPr>
              <a:tblGrid>
                <a:gridCol w="1601569"/>
                <a:gridCol w="1299111"/>
                <a:gridCol w="6209495"/>
              </a:tblGrid>
              <a:tr h="391886">
                <a:tc>
                  <a:txBody>
                    <a:bodyPr/>
                    <a:lstStyle/>
                    <a:p>
                      <a:pPr algn="just">
                        <a:spcAft>
                          <a:spcPts val="0"/>
                        </a:spcAft>
                      </a:pPr>
                      <a:r>
                        <a:rPr lang="en-ZA" sz="1300">
                          <a:effectLst/>
                        </a:rPr>
                        <a:t>Description of levels</a:t>
                      </a:r>
                      <a:endParaRPr lang="en-ZA" sz="1300">
                        <a:effectLst/>
                        <a:latin typeface="Calibri"/>
                        <a:ea typeface="Times New Roman"/>
                        <a:cs typeface="Times New Roman"/>
                      </a:endParaRPr>
                    </a:p>
                  </a:txBody>
                  <a:tcPr marL="54457" marR="54457" marT="0" marB="0"/>
                </a:tc>
                <a:tc>
                  <a:txBody>
                    <a:bodyPr/>
                    <a:lstStyle/>
                    <a:p>
                      <a:pPr algn="ctr">
                        <a:spcAft>
                          <a:spcPts val="0"/>
                        </a:spcAft>
                      </a:pPr>
                      <a:r>
                        <a:rPr lang="en-ZA" sz="1300">
                          <a:effectLst/>
                        </a:rPr>
                        <a:t>Range on 500 point scale</a:t>
                      </a:r>
                      <a:endParaRPr lang="en-ZA" sz="1300">
                        <a:effectLst/>
                        <a:latin typeface="Calibri"/>
                        <a:ea typeface="Times New Roman"/>
                        <a:cs typeface="Times New Roman"/>
                      </a:endParaRPr>
                    </a:p>
                  </a:txBody>
                  <a:tcPr marL="54457" marR="54457" marT="0" marB="0" anchor="ctr"/>
                </a:tc>
                <a:tc>
                  <a:txBody>
                    <a:bodyPr/>
                    <a:lstStyle/>
                    <a:p>
                      <a:pPr algn="just">
                        <a:spcAft>
                          <a:spcPts val="0"/>
                        </a:spcAft>
                      </a:pPr>
                      <a:r>
                        <a:rPr lang="en-ZA" sz="1300">
                          <a:effectLst/>
                        </a:rPr>
                        <a:t>Skills</a:t>
                      </a:r>
                    </a:p>
                    <a:p>
                      <a:pPr algn="just">
                        <a:spcAft>
                          <a:spcPts val="0"/>
                        </a:spcAft>
                      </a:pPr>
                      <a:r>
                        <a:rPr lang="en-ZA" sz="1300">
                          <a:effectLst/>
                        </a:rPr>
                        <a:t> </a:t>
                      </a:r>
                      <a:endParaRPr lang="en-ZA" sz="1300">
                        <a:effectLst/>
                        <a:latin typeface="Calibri"/>
                        <a:ea typeface="Times New Roman"/>
                        <a:cs typeface="Times New Roman"/>
                      </a:endParaRPr>
                    </a:p>
                  </a:txBody>
                  <a:tcPr marL="54457" marR="54457" marT="0" marB="0"/>
                </a:tc>
              </a:tr>
              <a:tr h="587829">
                <a:tc>
                  <a:txBody>
                    <a:bodyPr/>
                    <a:lstStyle/>
                    <a:p>
                      <a:pPr algn="just">
                        <a:spcAft>
                          <a:spcPts val="0"/>
                        </a:spcAft>
                      </a:pPr>
                      <a:r>
                        <a:rPr lang="en-ZA" sz="1300" dirty="0">
                          <a:solidFill>
                            <a:srgbClr val="FF0000"/>
                          </a:solidFill>
                          <a:effectLst/>
                        </a:rPr>
                        <a:t>Level 1</a:t>
                      </a:r>
                    </a:p>
                    <a:p>
                      <a:pPr algn="just">
                        <a:spcAft>
                          <a:spcPts val="0"/>
                        </a:spcAft>
                      </a:pPr>
                      <a:r>
                        <a:rPr lang="en-ZA" sz="1300" dirty="0">
                          <a:effectLst/>
                        </a:rPr>
                        <a:t>Pre-numeracy</a:t>
                      </a:r>
                      <a:endParaRPr lang="en-ZA" sz="1300" dirty="0">
                        <a:effectLst/>
                        <a:latin typeface="Calibri"/>
                        <a:ea typeface="Times New Roman"/>
                        <a:cs typeface="Times New Roman"/>
                      </a:endParaRPr>
                    </a:p>
                  </a:txBody>
                  <a:tcPr marL="54457" marR="54457" marT="0" marB="0"/>
                </a:tc>
                <a:tc>
                  <a:txBody>
                    <a:bodyPr/>
                    <a:lstStyle/>
                    <a:p>
                      <a:pPr algn="ctr">
                        <a:lnSpc>
                          <a:spcPct val="150000"/>
                        </a:lnSpc>
                        <a:spcAft>
                          <a:spcPts val="0"/>
                        </a:spcAft>
                      </a:pPr>
                      <a:r>
                        <a:rPr lang="en-ZA" sz="1300">
                          <a:effectLst/>
                        </a:rPr>
                        <a:t>&lt; 364</a:t>
                      </a:r>
                      <a:endParaRPr lang="en-ZA" sz="1300">
                        <a:effectLst/>
                        <a:latin typeface="Calibri"/>
                        <a:ea typeface="Times New Roman"/>
                        <a:cs typeface="Times New Roman"/>
                      </a:endParaRPr>
                    </a:p>
                  </a:txBody>
                  <a:tcPr marL="54457" marR="54457" marT="0" marB="0" anchor="ctr"/>
                </a:tc>
                <a:tc>
                  <a:txBody>
                    <a:bodyPr/>
                    <a:lstStyle/>
                    <a:p>
                      <a:pPr algn="just">
                        <a:spcAft>
                          <a:spcPts val="0"/>
                        </a:spcAft>
                      </a:pPr>
                      <a:r>
                        <a:rPr lang="en-ZA" sz="1300">
                          <a:effectLst/>
                        </a:rPr>
                        <a:t>Applies single step addition or subtraction operations. Recognizes simple shapes. Matches numbers and pictures. Counts in whole numbers.</a:t>
                      </a:r>
                    </a:p>
                    <a:p>
                      <a:pPr algn="just">
                        <a:spcAft>
                          <a:spcPts val="0"/>
                        </a:spcAft>
                      </a:pPr>
                      <a:r>
                        <a:rPr lang="en-ZA" sz="1300">
                          <a:effectLst/>
                        </a:rPr>
                        <a:t> </a:t>
                      </a:r>
                      <a:endParaRPr lang="en-ZA" sz="1300">
                        <a:effectLst/>
                        <a:latin typeface="Calibri"/>
                        <a:ea typeface="Times New Roman"/>
                        <a:cs typeface="Times New Roman"/>
                      </a:endParaRPr>
                    </a:p>
                  </a:txBody>
                  <a:tcPr marL="54457" marR="54457" marT="0" marB="0"/>
                </a:tc>
              </a:tr>
              <a:tr h="783771">
                <a:tc>
                  <a:txBody>
                    <a:bodyPr/>
                    <a:lstStyle/>
                    <a:p>
                      <a:pPr algn="just">
                        <a:spcAft>
                          <a:spcPts val="0"/>
                        </a:spcAft>
                      </a:pPr>
                      <a:r>
                        <a:rPr lang="en-ZA" sz="1300" dirty="0">
                          <a:solidFill>
                            <a:srgbClr val="FF0000"/>
                          </a:solidFill>
                          <a:effectLst/>
                        </a:rPr>
                        <a:t>Level 2</a:t>
                      </a:r>
                    </a:p>
                    <a:p>
                      <a:pPr algn="just">
                        <a:spcAft>
                          <a:spcPts val="0"/>
                        </a:spcAft>
                      </a:pPr>
                      <a:r>
                        <a:rPr lang="en-ZA" sz="1300" dirty="0">
                          <a:effectLst/>
                        </a:rPr>
                        <a:t>Emergent numeracy</a:t>
                      </a:r>
                      <a:endParaRPr lang="en-ZA" sz="1300" dirty="0">
                        <a:effectLst/>
                        <a:latin typeface="Calibri"/>
                        <a:ea typeface="Times New Roman"/>
                        <a:cs typeface="Times New Roman"/>
                      </a:endParaRPr>
                    </a:p>
                  </a:txBody>
                  <a:tcPr marL="54457" marR="54457" marT="0" marB="0"/>
                </a:tc>
                <a:tc>
                  <a:txBody>
                    <a:bodyPr/>
                    <a:lstStyle/>
                    <a:p>
                      <a:pPr algn="ctr">
                        <a:lnSpc>
                          <a:spcPct val="150000"/>
                        </a:lnSpc>
                        <a:spcAft>
                          <a:spcPts val="0"/>
                        </a:spcAft>
                      </a:pPr>
                      <a:r>
                        <a:rPr lang="en-ZA" sz="1300">
                          <a:effectLst/>
                        </a:rPr>
                        <a:t>364 </a:t>
                      </a:r>
                      <a:r>
                        <a:rPr lang="en-ZA" sz="1300">
                          <a:effectLst/>
                          <a:sym typeface="Wingdings"/>
                        </a:rPr>
                        <a:t></a:t>
                      </a:r>
                      <a:r>
                        <a:rPr lang="en-ZA" sz="1300">
                          <a:effectLst/>
                        </a:rPr>
                        <a:t> 462</a:t>
                      </a:r>
                      <a:endParaRPr lang="en-ZA" sz="1300">
                        <a:effectLst/>
                        <a:latin typeface="Calibri"/>
                        <a:ea typeface="Times New Roman"/>
                        <a:cs typeface="Times New Roman"/>
                      </a:endParaRPr>
                    </a:p>
                  </a:txBody>
                  <a:tcPr marL="54457" marR="54457" marT="0" marB="0" anchor="ctr"/>
                </a:tc>
                <a:tc>
                  <a:txBody>
                    <a:bodyPr/>
                    <a:lstStyle/>
                    <a:p>
                      <a:pPr algn="just">
                        <a:spcAft>
                          <a:spcPts val="0"/>
                        </a:spcAft>
                      </a:pPr>
                      <a:r>
                        <a:rPr lang="en-ZA" sz="1300">
                          <a:effectLst/>
                        </a:rPr>
                        <a:t>Applies a two-step addition or subtraction operation involving carrying, checking (through very basic estimation), or conversion of pictures to numbers. Estimates the length of familiar objects. Recognizes common two-dimensional shapes.</a:t>
                      </a:r>
                    </a:p>
                    <a:p>
                      <a:pPr algn="just">
                        <a:spcAft>
                          <a:spcPts val="0"/>
                        </a:spcAft>
                      </a:pPr>
                      <a:r>
                        <a:rPr lang="en-ZA" sz="1300">
                          <a:effectLst/>
                        </a:rPr>
                        <a:t> </a:t>
                      </a:r>
                      <a:endParaRPr lang="en-ZA" sz="1300">
                        <a:effectLst/>
                        <a:latin typeface="Calibri"/>
                        <a:ea typeface="Times New Roman"/>
                        <a:cs typeface="Times New Roman"/>
                      </a:endParaRPr>
                    </a:p>
                  </a:txBody>
                  <a:tcPr marL="54457" marR="54457" marT="0" marB="0"/>
                </a:tc>
              </a:tr>
              <a:tr h="979714">
                <a:tc>
                  <a:txBody>
                    <a:bodyPr/>
                    <a:lstStyle/>
                    <a:p>
                      <a:pPr algn="just">
                        <a:spcAft>
                          <a:spcPts val="0"/>
                        </a:spcAft>
                      </a:pPr>
                      <a:r>
                        <a:rPr lang="en-ZA" sz="1300" dirty="0">
                          <a:solidFill>
                            <a:srgbClr val="FF0000"/>
                          </a:solidFill>
                          <a:effectLst/>
                        </a:rPr>
                        <a:t>Level 3</a:t>
                      </a:r>
                    </a:p>
                    <a:p>
                      <a:pPr algn="just">
                        <a:spcAft>
                          <a:spcPts val="0"/>
                        </a:spcAft>
                      </a:pPr>
                      <a:r>
                        <a:rPr lang="en-ZA" sz="1300" dirty="0">
                          <a:effectLst/>
                        </a:rPr>
                        <a:t>Basic numeracy</a:t>
                      </a:r>
                      <a:endParaRPr lang="en-ZA" sz="1300" dirty="0">
                        <a:effectLst/>
                        <a:latin typeface="Calibri"/>
                        <a:ea typeface="Times New Roman"/>
                        <a:cs typeface="Times New Roman"/>
                      </a:endParaRPr>
                    </a:p>
                  </a:txBody>
                  <a:tcPr marL="54457" marR="54457" marT="0" marB="0"/>
                </a:tc>
                <a:tc>
                  <a:txBody>
                    <a:bodyPr/>
                    <a:lstStyle/>
                    <a:p>
                      <a:pPr algn="ctr">
                        <a:lnSpc>
                          <a:spcPct val="150000"/>
                        </a:lnSpc>
                        <a:spcAft>
                          <a:spcPts val="0"/>
                        </a:spcAft>
                      </a:pPr>
                      <a:r>
                        <a:rPr lang="en-ZA" sz="1300">
                          <a:effectLst/>
                        </a:rPr>
                        <a:t>462 </a:t>
                      </a:r>
                      <a:r>
                        <a:rPr lang="en-ZA" sz="1300">
                          <a:effectLst/>
                          <a:sym typeface="Wingdings"/>
                        </a:rPr>
                        <a:t></a:t>
                      </a:r>
                      <a:r>
                        <a:rPr lang="en-ZA" sz="1300">
                          <a:effectLst/>
                        </a:rPr>
                        <a:t> 532</a:t>
                      </a:r>
                      <a:endParaRPr lang="en-ZA" sz="1300">
                        <a:effectLst/>
                        <a:latin typeface="Calibri"/>
                        <a:ea typeface="Times New Roman"/>
                        <a:cs typeface="Times New Roman"/>
                      </a:endParaRPr>
                    </a:p>
                  </a:txBody>
                  <a:tcPr marL="54457" marR="54457" marT="0" marB="0" anchor="ctr"/>
                </a:tc>
                <a:tc>
                  <a:txBody>
                    <a:bodyPr/>
                    <a:lstStyle/>
                    <a:p>
                      <a:pPr algn="just">
                        <a:spcAft>
                          <a:spcPts val="0"/>
                        </a:spcAft>
                      </a:pPr>
                      <a:r>
                        <a:rPr lang="en-ZA" sz="1300">
                          <a:effectLst/>
                        </a:rPr>
                        <a:t>Translates verbal information presented in a sentence, simple graph or table using one arithmetic operation in several repeated steps. Translates graphical information into fractions. Interprets place value of whole numbers up to thousands. Interprets simple common everyday units of measurement.</a:t>
                      </a:r>
                    </a:p>
                    <a:p>
                      <a:pPr algn="just">
                        <a:spcAft>
                          <a:spcPts val="0"/>
                        </a:spcAft>
                      </a:pPr>
                      <a:r>
                        <a:rPr lang="en-ZA" sz="1300">
                          <a:effectLst/>
                        </a:rPr>
                        <a:t> </a:t>
                      </a:r>
                      <a:endParaRPr lang="en-ZA" sz="1300">
                        <a:effectLst/>
                        <a:latin typeface="Calibri"/>
                        <a:ea typeface="Times New Roman"/>
                        <a:cs typeface="Times New Roman"/>
                      </a:endParaRPr>
                    </a:p>
                  </a:txBody>
                  <a:tcPr marL="54457" marR="54457" marT="0" marB="0"/>
                </a:tc>
              </a:tr>
              <a:tr h="783771">
                <a:tc>
                  <a:txBody>
                    <a:bodyPr/>
                    <a:lstStyle/>
                    <a:p>
                      <a:pPr algn="just">
                        <a:spcAft>
                          <a:spcPts val="0"/>
                        </a:spcAft>
                      </a:pPr>
                      <a:r>
                        <a:rPr lang="en-ZA" sz="1300" dirty="0">
                          <a:solidFill>
                            <a:srgbClr val="FF0000"/>
                          </a:solidFill>
                          <a:effectLst/>
                        </a:rPr>
                        <a:t>Level 4</a:t>
                      </a:r>
                    </a:p>
                    <a:p>
                      <a:pPr algn="just">
                        <a:spcAft>
                          <a:spcPts val="0"/>
                        </a:spcAft>
                      </a:pPr>
                      <a:r>
                        <a:rPr lang="en-ZA" sz="1300" dirty="0">
                          <a:effectLst/>
                        </a:rPr>
                        <a:t>Beginning numeracy</a:t>
                      </a:r>
                      <a:endParaRPr lang="en-ZA" sz="1300" dirty="0">
                        <a:effectLst/>
                        <a:latin typeface="Calibri"/>
                        <a:ea typeface="Times New Roman"/>
                        <a:cs typeface="Times New Roman"/>
                      </a:endParaRPr>
                    </a:p>
                  </a:txBody>
                  <a:tcPr marL="54457" marR="54457" marT="0" marB="0"/>
                </a:tc>
                <a:tc>
                  <a:txBody>
                    <a:bodyPr/>
                    <a:lstStyle/>
                    <a:p>
                      <a:pPr algn="ctr">
                        <a:lnSpc>
                          <a:spcPct val="150000"/>
                        </a:lnSpc>
                        <a:spcAft>
                          <a:spcPts val="0"/>
                        </a:spcAft>
                      </a:pPr>
                      <a:r>
                        <a:rPr lang="en-ZA" sz="1300">
                          <a:effectLst/>
                        </a:rPr>
                        <a:t>532 </a:t>
                      </a:r>
                      <a:r>
                        <a:rPr lang="en-ZA" sz="1300">
                          <a:effectLst/>
                          <a:sym typeface="Wingdings"/>
                        </a:rPr>
                        <a:t></a:t>
                      </a:r>
                      <a:r>
                        <a:rPr lang="en-ZA" sz="1300">
                          <a:effectLst/>
                        </a:rPr>
                        <a:t> 587</a:t>
                      </a:r>
                      <a:endParaRPr lang="en-ZA" sz="1300">
                        <a:effectLst/>
                        <a:latin typeface="Calibri"/>
                        <a:ea typeface="Times New Roman"/>
                        <a:cs typeface="Times New Roman"/>
                      </a:endParaRPr>
                    </a:p>
                  </a:txBody>
                  <a:tcPr marL="54457" marR="54457" marT="0" marB="0" anchor="ctr"/>
                </a:tc>
                <a:tc>
                  <a:txBody>
                    <a:bodyPr/>
                    <a:lstStyle/>
                    <a:p>
                      <a:pPr algn="just">
                        <a:spcAft>
                          <a:spcPts val="0"/>
                        </a:spcAft>
                      </a:pPr>
                      <a:r>
                        <a:rPr lang="en-ZA" sz="1300">
                          <a:effectLst/>
                        </a:rPr>
                        <a:t>Translates verbal or graphic information into simple arithmetic problems. Uses multiple different arithmetic operations (in the correct order) on whole numbers, fractions, and/or decimals.</a:t>
                      </a:r>
                    </a:p>
                    <a:p>
                      <a:pPr algn="just">
                        <a:spcAft>
                          <a:spcPts val="0"/>
                        </a:spcAft>
                      </a:pPr>
                      <a:r>
                        <a:rPr lang="en-ZA" sz="1300">
                          <a:effectLst/>
                        </a:rPr>
                        <a:t> </a:t>
                      </a:r>
                      <a:endParaRPr lang="en-ZA" sz="1300">
                        <a:effectLst/>
                        <a:latin typeface="Calibri"/>
                        <a:ea typeface="Times New Roman"/>
                        <a:cs typeface="Times New Roman"/>
                      </a:endParaRPr>
                    </a:p>
                  </a:txBody>
                  <a:tcPr marL="54457" marR="54457" marT="0" marB="0"/>
                </a:tc>
              </a:tr>
              <a:tr h="979714">
                <a:tc>
                  <a:txBody>
                    <a:bodyPr/>
                    <a:lstStyle/>
                    <a:p>
                      <a:pPr algn="just">
                        <a:spcAft>
                          <a:spcPts val="0"/>
                        </a:spcAft>
                      </a:pPr>
                      <a:r>
                        <a:rPr lang="en-ZA" sz="1300" dirty="0">
                          <a:solidFill>
                            <a:srgbClr val="FF0000"/>
                          </a:solidFill>
                          <a:effectLst/>
                        </a:rPr>
                        <a:t>Level 5</a:t>
                      </a:r>
                    </a:p>
                    <a:p>
                      <a:pPr algn="just">
                        <a:spcAft>
                          <a:spcPts val="0"/>
                        </a:spcAft>
                      </a:pPr>
                      <a:r>
                        <a:rPr lang="en-ZA" sz="1300" dirty="0">
                          <a:effectLst/>
                        </a:rPr>
                        <a:t>Competent numeracy</a:t>
                      </a:r>
                      <a:endParaRPr lang="en-ZA" sz="1300" dirty="0">
                        <a:effectLst/>
                        <a:latin typeface="Calibri"/>
                        <a:ea typeface="Times New Roman"/>
                        <a:cs typeface="Times New Roman"/>
                      </a:endParaRPr>
                    </a:p>
                  </a:txBody>
                  <a:tcPr marL="54457" marR="54457" marT="0" marB="0"/>
                </a:tc>
                <a:tc>
                  <a:txBody>
                    <a:bodyPr/>
                    <a:lstStyle/>
                    <a:p>
                      <a:pPr algn="ctr">
                        <a:lnSpc>
                          <a:spcPct val="150000"/>
                        </a:lnSpc>
                        <a:spcAft>
                          <a:spcPts val="0"/>
                        </a:spcAft>
                      </a:pPr>
                      <a:r>
                        <a:rPr lang="en-ZA" sz="1300">
                          <a:effectLst/>
                        </a:rPr>
                        <a:t>587 </a:t>
                      </a:r>
                      <a:r>
                        <a:rPr lang="en-ZA" sz="1300">
                          <a:effectLst/>
                          <a:sym typeface="Wingdings"/>
                        </a:rPr>
                        <a:t></a:t>
                      </a:r>
                      <a:r>
                        <a:rPr lang="en-ZA" sz="1300">
                          <a:effectLst/>
                        </a:rPr>
                        <a:t> 644</a:t>
                      </a:r>
                      <a:endParaRPr lang="en-ZA" sz="1300">
                        <a:effectLst/>
                        <a:latin typeface="Calibri"/>
                        <a:ea typeface="Times New Roman"/>
                        <a:cs typeface="Times New Roman"/>
                      </a:endParaRPr>
                    </a:p>
                  </a:txBody>
                  <a:tcPr marL="54457" marR="54457" marT="0" marB="0" anchor="ctr"/>
                </a:tc>
                <a:tc>
                  <a:txBody>
                    <a:bodyPr/>
                    <a:lstStyle/>
                    <a:p>
                      <a:pPr algn="just">
                        <a:spcAft>
                          <a:spcPts val="0"/>
                        </a:spcAft>
                      </a:pPr>
                      <a:r>
                        <a:rPr lang="en-ZA" sz="1300">
                          <a:effectLst/>
                        </a:rPr>
                        <a:t>Translates verbal, graphic, or tabular information into an arithmetic form in order to solve a given problem. Solves multiple-operation problems (using the correct order of arithmetic operations) involving everyday units of measurement and/or whole and mixed numbers. Converts basic measurement units from one level of measurement to another (for example, metres to centimetres).</a:t>
                      </a:r>
                      <a:endParaRPr lang="en-ZA" sz="1300">
                        <a:effectLst/>
                        <a:latin typeface="Calibri"/>
                        <a:ea typeface="Times New Roman"/>
                        <a:cs typeface="Times New Roman"/>
                      </a:endParaRPr>
                    </a:p>
                  </a:txBody>
                  <a:tcPr marL="54457" marR="54457" marT="0" marB="0"/>
                </a:tc>
              </a:tr>
              <a:tr h="979714">
                <a:tc>
                  <a:txBody>
                    <a:bodyPr/>
                    <a:lstStyle/>
                    <a:p>
                      <a:pPr algn="just">
                        <a:spcAft>
                          <a:spcPts val="0"/>
                        </a:spcAft>
                      </a:pPr>
                      <a:r>
                        <a:rPr lang="en-ZA" sz="1300" dirty="0">
                          <a:solidFill>
                            <a:srgbClr val="FF0000"/>
                          </a:solidFill>
                          <a:effectLst/>
                        </a:rPr>
                        <a:t>Level 6</a:t>
                      </a:r>
                    </a:p>
                    <a:p>
                      <a:pPr algn="just">
                        <a:spcAft>
                          <a:spcPts val="0"/>
                        </a:spcAft>
                      </a:pPr>
                      <a:r>
                        <a:rPr lang="en-ZA" sz="1300" dirty="0">
                          <a:effectLst/>
                        </a:rPr>
                        <a:t>Mathematically skilled</a:t>
                      </a:r>
                      <a:endParaRPr lang="en-ZA" sz="1300" dirty="0">
                        <a:effectLst/>
                        <a:latin typeface="Calibri"/>
                        <a:ea typeface="Times New Roman"/>
                        <a:cs typeface="Times New Roman"/>
                      </a:endParaRPr>
                    </a:p>
                  </a:txBody>
                  <a:tcPr marL="54457" marR="54457" marT="0" marB="0"/>
                </a:tc>
                <a:tc>
                  <a:txBody>
                    <a:bodyPr/>
                    <a:lstStyle/>
                    <a:p>
                      <a:pPr algn="ctr">
                        <a:lnSpc>
                          <a:spcPct val="150000"/>
                        </a:lnSpc>
                        <a:spcAft>
                          <a:spcPts val="0"/>
                        </a:spcAft>
                      </a:pPr>
                      <a:r>
                        <a:rPr lang="en-ZA" sz="1300">
                          <a:effectLst/>
                        </a:rPr>
                        <a:t>644 </a:t>
                      </a:r>
                      <a:r>
                        <a:rPr lang="en-ZA" sz="1300">
                          <a:effectLst/>
                          <a:sym typeface="Wingdings"/>
                        </a:rPr>
                        <a:t></a:t>
                      </a:r>
                      <a:r>
                        <a:rPr lang="en-ZA" sz="1300">
                          <a:effectLst/>
                        </a:rPr>
                        <a:t> 720</a:t>
                      </a:r>
                      <a:endParaRPr lang="en-ZA" sz="1300">
                        <a:effectLst/>
                        <a:latin typeface="Calibri"/>
                        <a:ea typeface="Times New Roman"/>
                        <a:cs typeface="Times New Roman"/>
                      </a:endParaRPr>
                    </a:p>
                  </a:txBody>
                  <a:tcPr marL="54457" marR="54457" marT="0" marB="0" anchor="ctr"/>
                </a:tc>
                <a:tc>
                  <a:txBody>
                    <a:bodyPr/>
                    <a:lstStyle/>
                    <a:p>
                      <a:pPr algn="just">
                        <a:spcAft>
                          <a:spcPts val="0"/>
                        </a:spcAft>
                      </a:pPr>
                      <a:r>
                        <a:rPr lang="en-ZA" sz="1300">
                          <a:effectLst/>
                        </a:rPr>
                        <a:t>Solves multiple-operation problems (using the correct order of arithmetic operations) involving fractions, ratios, and decimals. Translates verbal and graphic representation information into symbolic, algebraic, and equation form in order to solve a given mathematical problem. Checks and estimates answers using external knowledge (not provided within the problem).</a:t>
                      </a:r>
                      <a:endParaRPr lang="en-ZA" sz="1300">
                        <a:effectLst/>
                        <a:latin typeface="Calibri"/>
                        <a:ea typeface="Times New Roman"/>
                        <a:cs typeface="Times New Roman"/>
                      </a:endParaRPr>
                    </a:p>
                  </a:txBody>
                  <a:tcPr marL="54457" marR="54457" marT="0" marB="0"/>
                </a:tc>
              </a:tr>
              <a:tr h="587829">
                <a:tc>
                  <a:txBody>
                    <a:bodyPr/>
                    <a:lstStyle/>
                    <a:p>
                      <a:pPr algn="just">
                        <a:spcAft>
                          <a:spcPts val="0"/>
                        </a:spcAft>
                      </a:pPr>
                      <a:r>
                        <a:rPr lang="en-ZA" sz="1300" dirty="0">
                          <a:solidFill>
                            <a:srgbClr val="FF0000"/>
                          </a:solidFill>
                          <a:effectLst/>
                        </a:rPr>
                        <a:t>Level 7 </a:t>
                      </a:r>
                    </a:p>
                    <a:p>
                      <a:pPr algn="just">
                        <a:spcAft>
                          <a:spcPts val="0"/>
                        </a:spcAft>
                      </a:pPr>
                      <a:r>
                        <a:rPr lang="en-ZA" sz="1300" dirty="0">
                          <a:effectLst/>
                        </a:rPr>
                        <a:t>Concrete problem solving</a:t>
                      </a:r>
                      <a:endParaRPr lang="en-ZA" sz="1300" dirty="0">
                        <a:effectLst/>
                        <a:latin typeface="Calibri"/>
                        <a:ea typeface="Times New Roman"/>
                        <a:cs typeface="Times New Roman"/>
                      </a:endParaRPr>
                    </a:p>
                  </a:txBody>
                  <a:tcPr marL="54457" marR="54457" marT="0" marB="0"/>
                </a:tc>
                <a:tc>
                  <a:txBody>
                    <a:bodyPr/>
                    <a:lstStyle/>
                    <a:p>
                      <a:pPr algn="ctr">
                        <a:lnSpc>
                          <a:spcPct val="150000"/>
                        </a:lnSpc>
                        <a:spcAft>
                          <a:spcPts val="0"/>
                        </a:spcAft>
                      </a:pPr>
                      <a:r>
                        <a:rPr lang="en-ZA" sz="1300">
                          <a:effectLst/>
                        </a:rPr>
                        <a:t>720 </a:t>
                      </a:r>
                      <a:r>
                        <a:rPr lang="en-ZA" sz="1300">
                          <a:effectLst/>
                          <a:sym typeface="Wingdings"/>
                        </a:rPr>
                        <a:t></a:t>
                      </a:r>
                      <a:r>
                        <a:rPr lang="en-ZA" sz="1300">
                          <a:effectLst/>
                        </a:rPr>
                        <a:t> 806</a:t>
                      </a:r>
                      <a:endParaRPr lang="en-ZA" sz="1300">
                        <a:effectLst/>
                        <a:latin typeface="Calibri"/>
                        <a:ea typeface="Times New Roman"/>
                        <a:cs typeface="Times New Roman"/>
                      </a:endParaRPr>
                    </a:p>
                  </a:txBody>
                  <a:tcPr marL="54457" marR="54457" marT="0" marB="0" anchor="ctr"/>
                </a:tc>
                <a:tc>
                  <a:txBody>
                    <a:bodyPr/>
                    <a:lstStyle/>
                    <a:p>
                      <a:pPr algn="just">
                        <a:spcAft>
                          <a:spcPts val="0"/>
                        </a:spcAft>
                      </a:pPr>
                      <a:r>
                        <a:rPr lang="en-ZA" sz="1300">
                          <a:effectLst/>
                        </a:rPr>
                        <a:t>Extracts and converts (for example, with respect to measurement units) information from tables, charts, visual and symbolic presentations in order to identify, and then solves multi-step problems.</a:t>
                      </a:r>
                      <a:endParaRPr lang="en-ZA" sz="1300">
                        <a:effectLst/>
                        <a:latin typeface="Calibri"/>
                        <a:ea typeface="Times New Roman"/>
                        <a:cs typeface="Times New Roman"/>
                      </a:endParaRPr>
                    </a:p>
                  </a:txBody>
                  <a:tcPr marL="54457" marR="54457" marT="0" marB="0"/>
                </a:tc>
              </a:tr>
              <a:tr h="587829">
                <a:tc>
                  <a:txBody>
                    <a:bodyPr/>
                    <a:lstStyle/>
                    <a:p>
                      <a:pPr algn="just">
                        <a:spcAft>
                          <a:spcPts val="0"/>
                        </a:spcAft>
                      </a:pPr>
                      <a:r>
                        <a:rPr lang="en-ZA" sz="1300" dirty="0">
                          <a:solidFill>
                            <a:srgbClr val="FF0000"/>
                          </a:solidFill>
                          <a:effectLst/>
                        </a:rPr>
                        <a:t>Level 8</a:t>
                      </a:r>
                    </a:p>
                    <a:p>
                      <a:pPr algn="just">
                        <a:spcAft>
                          <a:spcPts val="0"/>
                        </a:spcAft>
                      </a:pPr>
                      <a:r>
                        <a:rPr lang="en-ZA" sz="1300" dirty="0">
                          <a:effectLst/>
                        </a:rPr>
                        <a:t>Abstract problem solving </a:t>
                      </a:r>
                      <a:endParaRPr lang="en-ZA" sz="1300" dirty="0">
                        <a:effectLst/>
                        <a:latin typeface="Calibri"/>
                        <a:ea typeface="Times New Roman"/>
                        <a:cs typeface="Times New Roman"/>
                      </a:endParaRPr>
                    </a:p>
                  </a:txBody>
                  <a:tcPr marL="54457" marR="54457" marT="0" marB="0"/>
                </a:tc>
                <a:tc>
                  <a:txBody>
                    <a:bodyPr/>
                    <a:lstStyle/>
                    <a:p>
                      <a:pPr algn="ctr">
                        <a:lnSpc>
                          <a:spcPct val="150000"/>
                        </a:lnSpc>
                        <a:spcAft>
                          <a:spcPts val="0"/>
                        </a:spcAft>
                      </a:pPr>
                      <a:r>
                        <a:rPr lang="en-ZA" sz="1300">
                          <a:effectLst/>
                        </a:rPr>
                        <a:t>&gt; 806</a:t>
                      </a:r>
                      <a:endParaRPr lang="en-ZA" sz="1300">
                        <a:effectLst/>
                        <a:latin typeface="Calibri"/>
                        <a:ea typeface="Times New Roman"/>
                        <a:cs typeface="Times New Roman"/>
                      </a:endParaRPr>
                    </a:p>
                  </a:txBody>
                  <a:tcPr marL="54457" marR="54457" marT="0" marB="0" anchor="ctr"/>
                </a:tc>
                <a:tc>
                  <a:txBody>
                    <a:bodyPr/>
                    <a:lstStyle/>
                    <a:p>
                      <a:pPr algn="just">
                        <a:spcAft>
                          <a:spcPts val="0"/>
                        </a:spcAft>
                      </a:pPr>
                      <a:r>
                        <a:rPr lang="en-ZA" sz="1300">
                          <a:effectLst/>
                        </a:rPr>
                        <a:t>Identifies the nature of an unstated mathematical problem embedded within verbal or graphic information, and then translate this into symbolic, algebraic, or equation form in order to solve the problem. </a:t>
                      </a:r>
                      <a:endParaRPr lang="en-ZA" sz="1300">
                        <a:effectLst/>
                        <a:latin typeface="Calibri"/>
                        <a:ea typeface="Times New Roman"/>
                        <a:cs typeface="Times New Roman"/>
                      </a:endParaRPr>
                    </a:p>
                  </a:txBody>
                  <a:tcPr marL="54457" marR="54457" marT="0" marB="0"/>
                </a:tc>
              </a:tr>
              <a:tr h="195943">
                <a:tc gridSpan="3">
                  <a:txBody>
                    <a:bodyPr/>
                    <a:lstStyle/>
                    <a:p>
                      <a:pPr algn="r">
                        <a:spcAft>
                          <a:spcPts val="0"/>
                        </a:spcAft>
                      </a:pPr>
                      <a:r>
                        <a:rPr lang="en-ZA" sz="900" dirty="0">
                          <a:effectLst/>
                        </a:rPr>
                        <a:t>Source: (Hungi, et al., 2010)</a:t>
                      </a:r>
                      <a:endParaRPr lang="en-ZA" sz="900" dirty="0">
                        <a:effectLst/>
                        <a:latin typeface="Calibri"/>
                        <a:ea typeface="Times New Roman"/>
                        <a:cs typeface="Times New Roman"/>
                      </a:endParaRPr>
                    </a:p>
                  </a:txBody>
                  <a:tcPr marL="54457" marR="54457" marT="0" marB="0"/>
                </a:tc>
                <a:tc hMerge="1">
                  <a:txBody>
                    <a:bodyPr/>
                    <a:lstStyle/>
                    <a:p>
                      <a:endParaRPr lang="en-ZA"/>
                    </a:p>
                  </a:txBody>
                  <a:tcPr/>
                </a:tc>
                <a:tc hMerge="1">
                  <a:txBody>
                    <a:bodyPr/>
                    <a:lstStyle/>
                    <a:p>
                      <a:endParaRPr lang="en-ZA"/>
                    </a:p>
                  </a:txBody>
                  <a:tcPr/>
                </a:tc>
              </a:tr>
            </a:tbl>
          </a:graphicData>
        </a:graphic>
      </p:graphicFrame>
      <p:sp>
        <p:nvSpPr>
          <p:cNvPr id="6" name="Rectangle 1"/>
          <p:cNvSpPr>
            <a:spLocks noChangeArrowheads="1"/>
          </p:cNvSpPr>
          <p:nvPr/>
        </p:nvSpPr>
        <p:spPr bwMode="auto">
          <a:xfrm>
            <a:off x="1304925" y="14636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1800" b="0" i="0" u="none" strike="noStrike" cap="none" normalizeH="0" baseline="0" smtClean="0">
                <a:ln>
                  <a:noFill/>
                </a:ln>
                <a:solidFill>
                  <a:schemeClr val="tx1"/>
                </a:solidFill>
                <a:effectLst/>
                <a:latin typeface="Arial" pitchFamily="34" charset="0"/>
                <a:cs typeface="Arial" pitchFamily="34" charset="0"/>
              </a:rPr>
              <a:t/>
            </a:r>
            <a:br>
              <a:rPr kumimoji="0" lang="en-ZA" sz="1800" b="0" i="0" u="none" strike="noStrike" cap="none" normalizeH="0" baseline="0" smtClean="0">
                <a:ln>
                  <a:noFill/>
                </a:ln>
                <a:solidFill>
                  <a:schemeClr val="tx1"/>
                </a:solidFill>
                <a:effectLst/>
                <a:latin typeface="Arial" pitchFamily="34" charset="0"/>
                <a:cs typeface="Arial" pitchFamily="34" charset="0"/>
              </a:rPr>
            </a:br>
            <a:endParaRPr kumimoji="0" lang="en-ZA"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345847382"/>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780928"/>
            <a:ext cx="2962672" cy="1143000"/>
          </a:xfrm>
        </p:spPr>
        <p:txBody>
          <a:bodyPr/>
          <a:lstStyle/>
          <a:p>
            <a:r>
              <a:rPr lang="en-US" dirty="0" smtClean="0"/>
              <a:t>Numeracy</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45</a:t>
            </a:fld>
            <a:endParaRPr lang="en-ZA"/>
          </a:p>
        </p:txBody>
      </p:sp>
      <p:pic>
        <p:nvPicPr>
          <p:cNvPr id="5" name="Picture 4"/>
          <p:cNvPicPr>
            <a:picLocks noChangeAspect="1"/>
          </p:cNvPicPr>
          <p:nvPr/>
        </p:nvPicPr>
        <p:blipFill>
          <a:blip r:embed="rId3" cstate="print"/>
          <a:stretch>
            <a:fillRect/>
          </a:stretch>
        </p:blipFill>
        <p:spPr>
          <a:xfrm>
            <a:off x="3635896" y="404664"/>
            <a:ext cx="5157137" cy="6168918"/>
          </a:xfrm>
          <a:prstGeom prst="rect">
            <a:avLst/>
          </a:prstGeom>
        </p:spPr>
      </p:pic>
      <p:sp>
        <p:nvSpPr>
          <p:cNvPr id="6" name="TextBox 5"/>
          <p:cNvSpPr txBox="1"/>
          <p:nvPr/>
        </p:nvSpPr>
        <p:spPr>
          <a:xfrm>
            <a:off x="3851920" y="6485340"/>
            <a:ext cx="4536504" cy="369332"/>
          </a:xfrm>
          <a:prstGeom prst="rect">
            <a:avLst/>
          </a:prstGeom>
          <a:noFill/>
        </p:spPr>
        <p:txBody>
          <a:bodyPr wrap="square" rtlCol="0">
            <a:spAutoFit/>
          </a:bodyPr>
          <a:lstStyle/>
          <a:p>
            <a:r>
              <a:rPr lang="en-US" dirty="0" smtClean="0"/>
              <a:t>See Ross et al. (2005) Kenya Report</a:t>
            </a:r>
            <a:endParaRPr lang="en-US" dirty="0"/>
          </a:p>
        </p:txBody>
      </p:sp>
    </p:spTree>
    <p:extLst>
      <p:ext uri="{BB962C8B-B14F-4D97-AF65-F5344CB8AC3E}">
        <p14:creationId xmlns:p14="http://schemas.microsoft.com/office/powerpoint/2010/main" val="1008977326"/>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539552" y="260648"/>
            <a:ext cx="8229600" cy="1143000"/>
          </a:xfrm>
          <a:prstGeom prst="rect">
            <a:avLst/>
          </a:prstGeom>
          <a:solidFill>
            <a:schemeClr val="tx2">
              <a:lumMod val="20000"/>
              <a:lumOff val="80000"/>
            </a:schemeClr>
          </a:solidFill>
        </p:spPr>
        <p:txBody>
          <a:bodyPr vert="horz" lIns="91440" tIns="45720" rIns="91440" bIns="45720" rtlCol="0" anchor="ctr">
            <a:normAutofit fontScale="97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4400" b="0" i="0" u="none" strike="noStrike" kern="1200" cap="none" spc="0" normalizeH="0" baseline="0" noProof="0" dirty="0" smtClean="0">
                <a:ln>
                  <a:noFill/>
                </a:ln>
                <a:solidFill>
                  <a:srgbClr val="C00000"/>
                </a:solidFill>
                <a:effectLst/>
                <a:uLnTx/>
                <a:uFillTx/>
                <a:latin typeface="+mj-lt"/>
                <a:ea typeface="+mj-ea"/>
                <a:cs typeface="+mj-cs"/>
              </a:rPr>
              <a:t>Grade 6 Numeracy </a:t>
            </a:r>
            <a:br>
              <a:rPr kumimoji="0" lang="en-ZA" sz="4400" b="0" i="0" u="none" strike="noStrike" kern="1200" cap="none" spc="0" normalizeH="0" baseline="0" noProof="0" dirty="0" smtClean="0">
                <a:ln>
                  <a:noFill/>
                </a:ln>
                <a:solidFill>
                  <a:srgbClr val="C00000"/>
                </a:solidFill>
                <a:effectLst/>
                <a:uLnTx/>
                <a:uFillTx/>
                <a:latin typeface="+mj-lt"/>
                <a:ea typeface="+mj-ea"/>
                <a:cs typeface="+mj-cs"/>
              </a:rPr>
            </a:br>
            <a:r>
              <a:rPr kumimoji="0" lang="en-ZA" sz="2800" b="0" i="0" u="none" strike="noStrike" kern="1200" cap="none" spc="0" normalizeH="0" baseline="0" noProof="0" dirty="0" smtClean="0">
                <a:ln>
                  <a:noFill/>
                </a:ln>
                <a:solidFill>
                  <a:srgbClr val="C00000"/>
                </a:solidFill>
                <a:effectLst/>
                <a:uLnTx/>
                <a:uFillTx/>
                <a:latin typeface="+mj-lt"/>
                <a:ea typeface="+mj-ea"/>
                <a:cs typeface="+mj-cs"/>
              </a:rPr>
              <a:t>(V-ANA 2011)</a:t>
            </a:r>
            <a:endParaRPr kumimoji="0" lang="en-ZA" sz="4400" b="0" i="0" u="none" strike="noStrike" kern="1200" cap="none" spc="0" normalizeH="0" baseline="0" noProof="0" dirty="0">
              <a:ln>
                <a:noFill/>
              </a:ln>
              <a:solidFill>
                <a:srgbClr val="C00000"/>
              </a:solidFill>
              <a:effectLst/>
              <a:uLnTx/>
              <a:uFillTx/>
              <a:latin typeface="+mj-lt"/>
              <a:ea typeface="+mj-ea"/>
              <a:cs typeface="+mj-cs"/>
            </a:endParaRPr>
          </a:p>
        </p:txBody>
      </p:sp>
      <p:pic>
        <p:nvPicPr>
          <p:cNvPr id="3073" name="Picture 1"/>
          <p:cNvPicPr>
            <a:picLocks noChangeAspect="1" noChangeArrowheads="1"/>
          </p:cNvPicPr>
          <p:nvPr/>
        </p:nvPicPr>
        <p:blipFill>
          <a:blip r:embed="rId3" cstate="print"/>
          <a:srcRect/>
          <a:stretch>
            <a:fillRect/>
          </a:stretch>
        </p:blipFill>
        <p:spPr bwMode="auto">
          <a:xfrm>
            <a:off x="179512" y="1844824"/>
            <a:ext cx="5734819" cy="4123816"/>
          </a:xfrm>
          <a:prstGeom prst="rect">
            <a:avLst/>
          </a:prstGeom>
          <a:ln>
            <a:noFill/>
          </a:ln>
          <a:effectLst>
            <a:outerShdw blurRad="292100" dist="139700" dir="2700000" algn="tl" rotWithShape="0">
              <a:srgbClr val="333333">
                <a:alpha val="65000"/>
              </a:srgbClr>
            </a:outerShdw>
          </a:effectLst>
        </p:spPr>
      </p:pic>
      <p:sp>
        <p:nvSpPr>
          <p:cNvPr id="7" name="Rectangle 6"/>
          <p:cNvSpPr/>
          <p:nvPr/>
        </p:nvSpPr>
        <p:spPr>
          <a:xfrm>
            <a:off x="1403648" y="4797152"/>
            <a:ext cx="504056"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Rectangle 7"/>
          <p:cNvSpPr/>
          <p:nvPr/>
        </p:nvSpPr>
        <p:spPr>
          <a:xfrm>
            <a:off x="3995936" y="4797152"/>
            <a:ext cx="504056" cy="216024"/>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Oval 8"/>
          <p:cNvSpPr/>
          <p:nvPr/>
        </p:nvSpPr>
        <p:spPr>
          <a:xfrm>
            <a:off x="1043608" y="3356992"/>
            <a:ext cx="216024"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Oval 9"/>
          <p:cNvSpPr/>
          <p:nvPr/>
        </p:nvSpPr>
        <p:spPr>
          <a:xfrm>
            <a:off x="1043608" y="4005064"/>
            <a:ext cx="216024" cy="216024"/>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aphicFrame>
        <p:nvGraphicFramePr>
          <p:cNvPr id="11" name="Content Placeholder 10"/>
          <p:cNvGraphicFramePr>
            <a:graphicFrameLocks noGrp="1"/>
          </p:cNvGraphicFramePr>
          <p:nvPr>
            <p:ph idx="1"/>
          </p:nvPr>
        </p:nvGraphicFramePr>
        <p:xfrm>
          <a:off x="3563888" y="5067797"/>
          <a:ext cx="5338812" cy="1790202"/>
        </p:xfrm>
        <a:graphic>
          <a:graphicData uri="http://schemas.openxmlformats.org/drawingml/2006/table">
            <a:tbl>
              <a:tblPr/>
              <a:tblGrid>
                <a:gridCol w="1729476"/>
                <a:gridCol w="601556"/>
                <a:gridCol w="601556"/>
                <a:gridCol w="601556"/>
                <a:gridCol w="601556"/>
                <a:gridCol w="601556"/>
                <a:gridCol w="601556"/>
              </a:tblGrid>
              <a:tr h="335500">
                <a:tc>
                  <a:txBody>
                    <a:bodyPr/>
                    <a:lstStyle/>
                    <a:p>
                      <a:pPr algn="l" fontAlgn="b"/>
                      <a:r>
                        <a:rPr lang="en-ZA" sz="1400" b="0" i="0" u="none" strike="noStrike" dirty="0">
                          <a:solidFill>
                            <a:srgbClr val="000000"/>
                          </a:solidFill>
                          <a:latin typeface="Calibri"/>
                        </a:rPr>
                        <a:t>Verification ANA 2011</a:t>
                      </a:r>
                    </a:p>
                  </a:txBody>
                  <a:tcPr marL="4709" marR="4709" marT="4709" marB="0" anchor="b">
                    <a:lnL>
                      <a:noFill/>
                    </a:lnL>
                    <a:lnR>
                      <a:noFill/>
                    </a:lnR>
                    <a:lnT w="6350" cap="flat" cmpd="sng" algn="ctr">
                      <a:noFill/>
                      <a:prstDash val="solid"/>
                      <a:round/>
                      <a:headEnd type="none" w="med" len="med"/>
                      <a:tailEnd type="none" w="med" len="med"/>
                    </a:lnT>
                    <a:lnB>
                      <a:noFill/>
                    </a:lnB>
                    <a:solidFill>
                      <a:schemeClr val="bg1">
                        <a:lumMod val="85000"/>
                      </a:schemeClr>
                    </a:solidFill>
                  </a:tcPr>
                </a:tc>
                <a:tc gridSpan="5">
                  <a:txBody>
                    <a:bodyPr/>
                    <a:lstStyle/>
                    <a:p>
                      <a:pPr algn="ctr" fontAlgn="b"/>
                      <a:r>
                        <a:rPr lang="en-ZA" sz="1400" b="0" i="0" u="none" strike="noStrike" dirty="0">
                          <a:solidFill>
                            <a:srgbClr val="000000"/>
                          </a:solidFill>
                          <a:latin typeface="Calibri"/>
                        </a:rPr>
                        <a:t>Quintile</a:t>
                      </a:r>
                    </a:p>
                  </a:txBody>
                  <a:tcPr marL="4709" marR="4709" marT="4709" marB="0" anchor="b">
                    <a:lnL>
                      <a:noFill/>
                    </a:lnL>
                    <a:lnR>
                      <a:noFill/>
                    </a:lnR>
                    <a:lnT w="6350" cap="flat" cmpd="sng" algn="ctr">
                      <a:noFill/>
                      <a:prstDash val="solid"/>
                      <a:round/>
                      <a:headEnd type="none" w="med" len="med"/>
                      <a:tailEnd type="none" w="med" len="med"/>
                    </a:lnT>
                    <a:lnB>
                      <a:noFill/>
                    </a:lnB>
                    <a:solidFill>
                      <a:schemeClr val="bg1">
                        <a:lumMod val="85000"/>
                      </a:schemeClr>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a:txBody>
                    <a:bodyPr/>
                    <a:lstStyle/>
                    <a:p>
                      <a:pPr algn="l" fontAlgn="b"/>
                      <a:r>
                        <a:rPr lang="en-ZA" sz="1400" b="0" i="0" u="none" strike="noStrike" dirty="0">
                          <a:solidFill>
                            <a:srgbClr val="000000"/>
                          </a:solidFill>
                          <a:latin typeface="Calibri"/>
                        </a:rPr>
                        <a:t> </a:t>
                      </a:r>
                    </a:p>
                  </a:txBody>
                  <a:tcPr marL="4709" marR="4709" marT="4709" marB="0" anchor="b">
                    <a:lnL>
                      <a:noFill/>
                    </a:lnL>
                    <a:lnR>
                      <a:noFill/>
                    </a:lnR>
                    <a:lnT w="6350" cap="flat" cmpd="sng" algn="ctr">
                      <a:noFill/>
                      <a:prstDash val="solid"/>
                      <a:round/>
                      <a:headEnd type="none" w="med" len="med"/>
                      <a:tailEnd type="none" w="med" len="med"/>
                    </a:lnT>
                    <a:lnB>
                      <a:noFill/>
                    </a:lnB>
                    <a:solidFill>
                      <a:schemeClr val="bg1">
                        <a:lumMod val="85000"/>
                      </a:schemeClr>
                    </a:solidFill>
                  </a:tcPr>
                </a:tc>
              </a:tr>
              <a:tr h="352274">
                <a:tc>
                  <a:txBody>
                    <a:bodyPr/>
                    <a:lstStyle/>
                    <a:p>
                      <a:pPr algn="l" fontAlgn="b"/>
                      <a:r>
                        <a:rPr lang="en-ZA" sz="1400" b="1" i="0" u="none" strike="noStrike" dirty="0">
                          <a:solidFill>
                            <a:srgbClr val="000000"/>
                          </a:solidFill>
                          <a:latin typeface="Calibri"/>
                        </a:rPr>
                        <a:t>Gr6 Numeracy </a:t>
                      </a:r>
                      <a:endParaRPr lang="en-ZA" sz="1400" b="1" i="0" u="none" strike="noStrike" dirty="0" smtClean="0">
                        <a:solidFill>
                          <a:srgbClr val="000000"/>
                        </a:solidFill>
                        <a:latin typeface="Calibri"/>
                      </a:endParaRPr>
                    </a:p>
                    <a:p>
                      <a:pPr algn="l" fontAlgn="b"/>
                      <a:r>
                        <a:rPr lang="en-ZA" sz="1400" b="1" i="0" u="none" strike="noStrike" dirty="0" smtClean="0">
                          <a:solidFill>
                            <a:srgbClr val="000000"/>
                          </a:solidFill>
                          <a:latin typeface="Calibri"/>
                        </a:rPr>
                        <a:t>(</a:t>
                      </a:r>
                      <a:r>
                        <a:rPr lang="en-ZA" sz="1400" b="1" i="0" u="none" strike="noStrike" dirty="0">
                          <a:solidFill>
                            <a:srgbClr val="000000"/>
                          </a:solidFill>
                          <a:latin typeface="Calibri"/>
                        </a:rPr>
                        <a:t>Quest 25.1)</a:t>
                      </a:r>
                    </a:p>
                  </a:txBody>
                  <a:tcPr marL="4709" marR="4709" marT="4709"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400" b="1" i="0" u="none" strike="noStrike" dirty="0">
                          <a:solidFill>
                            <a:srgbClr val="000000"/>
                          </a:solidFill>
                          <a:latin typeface="Calibri"/>
                        </a:rPr>
                        <a:t>1</a:t>
                      </a:r>
                    </a:p>
                  </a:txBody>
                  <a:tcPr marL="4709" marR="4709" marT="4709"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400" b="1" i="0" u="none" strike="noStrike" dirty="0">
                          <a:solidFill>
                            <a:srgbClr val="000000"/>
                          </a:solidFill>
                          <a:latin typeface="Calibri"/>
                        </a:rPr>
                        <a:t>2</a:t>
                      </a:r>
                    </a:p>
                  </a:txBody>
                  <a:tcPr marL="4709" marR="4709" marT="4709"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400" b="1" i="0" u="none" strike="noStrike" dirty="0">
                          <a:solidFill>
                            <a:srgbClr val="000000"/>
                          </a:solidFill>
                          <a:latin typeface="Calibri"/>
                        </a:rPr>
                        <a:t>3</a:t>
                      </a:r>
                    </a:p>
                  </a:txBody>
                  <a:tcPr marL="4709" marR="4709" marT="4709"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400" b="1" i="0" u="none" strike="noStrike" dirty="0">
                          <a:solidFill>
                            <a:srgbClr val="000000"/>
                          </a:solidFill>
                          <a:latin typeface="Calibri"/>
                        </a:rPr>
                        <a:t>4</a:t>
                      </a:r>
                    </a:p>
                  </a:txBody>
                  <a:tcPr marL="4709" marR="4709" marT="4709"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400" b="1" i="0" u="none" strike="noStrike" dirty="0">
                          <a:solidFill>
                            <a:srgbClr val="000000"/>
                          </a:solidFill>
                          <a:latin typeface="Calibri"/>
                        </a:rPr>
                        <a:t>5</a:t>
                      </a:r>
                    </a:p>
                  </a:txBody>
                  <a:tcPr marL="4709" marR="4709" marT="4709"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400" b="0" i="0" u="none" strike="noStrike" dirty="0">
                          <a:solidFill>
                            <a:srgbClr val="000000"/>
                          </a:solidFill>
                          <a:latin typeface="Calibri"/>
                        </a:rPr>
                        <a:t>Total</a:t>
                      </a:r>
                    </a:p>
                  </a:txBody>
                  <a:tcPr marL="4709" marR="4709" marT="4709"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r>
              <a:tr h="352274">
                <a:tc>
                  <a:txBody>
                    <a:bodyPr/>
                    <a:lstStyle/>
                    <a:p>
                      <a:pPr algn="l" fontAlgn="b"/>
                      <a:r>
                        <a:rPr lang="en-ZA" sz="1400" b="0" i="0" u="none" strike="noStrike">
                          <a:solidFill>
                            <a:srgbClr val="000000"/>
                          </a:solidFill>
                          <a:latin typeface="Calibri"/>
                        </a:rPr>
                        <a:t>Wrong</a:t>
                      </a:r>
                    </a:p>
                  </a:txBody>
                  <a:tcPr marL="4709" marR="4709" marT="4709" marB="0" anchor="b">
                    <a:lnL>
                      <a:noFill/>
                    </a:lnL>
                    <a:lnR>
                      <a:noFill/>
                    </a:lnR>
                    <a:lnT w="25400" cap="flat" cmpd="dbl"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0" i="0" u="none" strike="noStrike" dirty="0">
                          <a:solidFill>
                            <a:srgbClr val="000000"/>
                          </a:solidFill>
                          <a:latin typeface="Calibri"/>
                        </a:rPr>
                        <a:t>74%</a:t>
                      </a:r>
                    </a:p>
                  </a:txBody>
                  <a:tcPr marL="4709" marR="4709" marT="4709" marB="0" anchor="b">
                    <a:lnL>
                      <a:noFill/>
                    </a:lnL>
                    <a:lnR>
                      <a:noFill/>
                    </a:lnR>
                    <a:lnT w="25400" cap="flat" cmpd="dbl"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0" i="0" u="none" strike="noStrike" dirty="0">
                          <a:solidFill>
                            <a:srgbClr val="000000"/>
                          </a:solidFill>
                          <a:latin typeface="Calibri"/>
                        </a:rPr>
                        <a:t>75%</a:t>
                      </a:r>
                    </a:p>
                  </a:txBody>
                  <a:tcPr marL="4709" marR="4709" marT="4709" marB="0" anchor="b">
                    <a:lnL>
                      <a:noFill/>
                    </a:lnL>
                    <a:lnR>
                      <a:noFill/>
                    </a:lnR>
                    <a:lnT w="25400" cap="flat" cmpd="dbl"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0" i="0" u="none" strike="noStrike" dirty="0">
                          <a:solidFill>
                            <a:srgbClr val="000000"/>
                          </a:solidFill>
                          <a:latin typeface="Calibri"/>
                        </a:rPr>
                        <a:t>70%</a:t>
                      </a:r>
                    </a:p>
                  </a:txBody>
                  <a:tcPr marL="4709" marR="4709" marT="4709" marB="0" anchor="b">
                    <a:lnL>
                      <a:noFill/>
                    </a:lnL>
                    <a:lnR>
                      <a:noFill/>
                    </a:lnR>
                    <a:lnT w="25400" cap="flat" cmpd="dbl"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0" i="0" u="none" strike="noStrike" dirty="0">
                          <a:solidFill>
                            <a:srgbClr val="000000"/>
                          </a:solidFill>
                          <a:latin typeface="Calibri"/>
                        </a:rPr>
                        <a:t>68%</a:t>
                      </a:r>
                    </a:p>
                  </a:txBody>
                  <a:tcPr marL="4709" marR="4709" marT="4709" marB="0" anchor="b">
                    <a:lnL>
                      <a:noFill/>
                    </a:lnL>
                    <a:lnR>
                      <a:noFill/>
                    </a:lnR>
                    <a:lnT w="25400" cap="flat" cmpd="dbl"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0" i="0" u="none" strike="noStrike" dirty="0">
                          <a:solidFill>
                            <a:srgbClr val="000000"/>
                          </a:solidFill>
                          <a:latin typeface="Calibri"/>
                        </a:rPr>
                        <a:t>50%</a:t>
                      </a:r>
                    </a:p>
                  </a:txBody>
                  <a:tcPr marL="4709" marR="4709" marT="4709" marB="0" anchor="b">
                    <a:lnL>
                      <a:noFill/>
                    </a:lnL>
                    <a:lnR>
                      <a:noFill/>
                    </a:lnR>
                    <a:lnT w="25400" cap="flat" cmpd="dbl"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0" i="0" u="none" strike="noStrike" dirty="0">
                          <a:solidFill>
                            <a:srgbClr val="000000"/>
                          </a:solidFill>
                          <a:latin typeface="Calibri"/>
                        </a:rPr>
                        <a:t>68%</a:t>
                      </a:r>
                    </a:p>
                  </a:txBody>
                  <a:tcPr marL="4709" marR="4709" marT="4709" marB="0" anchor="b">
                    <a:lnL>
                      <a:noFill/>
                    </a:lnL>
                    <a:lnR>
                      <a:noFill/>
                    </a:lnR>
                    <a:lnT w="25400" cap="flat" cmpd="dbl" algn="ctr">
                      <a:solidFill>
                        <a:srgbClr val="000000"/>
                      </a:solidFill>
                      <a:prstDash val="solid"/>
                      <a:round/>
                      <a:headEnd type="none" w="med" len="med"/>
                      <a:tailEnd type="none" w="med" len="med"/>
                    </a:lnT>
                    <a:lnB>
                      <a:noFill/>
                    </a:lnB>
                    <a:solidFill>
                      <a:schemeClr val="bg1">
                        <a:lumMod val="85000"/>
                      </a:schemeClr>
                    </a:solidFill>
                  </a:tcPr>
                </a:tc>
              </a:tr>
              <a:tr h="335500">
                <a:tc>
                  <a:txBody>
                    <a:bodyPr/>
                    <a:lstStyle/>
                    <a:p>
                      <a:pPr algn="l" fontAlgn="b"/>
                      <a:r>
                        <a:rPr lang="en-ZA" sz="1400" b="0" i="0" u="none" strike="noStrike">
                          <a:solidFill>
                            <a:srgbClr val="000000"/>
                          </a:solidFill>
                          <a:latin typeface="Calibri"/>
                        </a:rPr>
                        <a:t>Right</a:t>
                      </a:r>
                    </a:p>
                  </a:txBody>
                  <a:tcPr marL="4709" marR="4709" marT="4709" marB="0" anchor="b">
                    <a:lnL>
                      <a:noFill/>
                    </a:lnL>
                    <a:lnR>
                      <a:noFill/>
                    </a:lnR>
                    <a:lnT>
                      <a:noFill/>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400" b="0" i="0" u="none" strike="noStrike" dirty="0">
                          <a:solidFill>
                            <a:srgbClr val="000000"/>
                          </a:solidFill>
                          <a:latin typeface="Calibri"/>
                        </a:rPr>
                        <a:t>26%</a:t>
                      </a:r>
                    </a:p>
                  </a:txBody>
                  <a:tcPr marL="4709" marR="4709" marT="4709" marB="0" anchor="b">
                    <a:lnL>
                      <a:noFill/>
                    </a:lnL>
                    <a:lnR>
                      <a:noFill/>
                    </a:lnR>
                    <a:lnT>
                      <a:noFill/>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ZA" sz="1400" b="0" i="0" u="none" strike="noStrike" dirty="0">
                          <a:solidFill>
                            <a:srgbClr val="000000"/>
                          </a:solidFill>
                          <a:latin typeface="Calibri"/>
                        </a:rPr>
                        <a:t>25%</a:t>
                      </a:r>
                    </a:p>
                  </a:txBody>
                  <a:tcPr marL="4709" marR="4709" marT="4709" marB="0" anchor="b">
                    <a:lnL>
                      <a:noFill/>
                    </a:lnL>
                    <a:lnR>
                      <a:noFill/>
                    </a:lnR>
                    <a:lnT>
                      <a:noFill/>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ZA" sz="1400" b="0" i="0" u="none" strike="noStrike">
                          <a:solidFill>
                            <a:srgbClr val="000000"/>
                          </a:solidFill>
                          <a:latin typeface="Calibri"/>
                        </a:rPr>
                        <a:t>30%</a:t>
                      </a:r>
                    </a:p>
                  </a:txBody>
                  <a:tcPr marL="4709" marR="4709" marT="4709" marB="0" anchor="b">
                    <a:lnL>
                      <a:noFill/>
                    </a:lnL>
                    <a:lnR>
                      <a:noFill/>
                    </a:lnR>
                    <a:lnT>
                      <a:noFill/>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400" b="0" i="0" u="none" strike="noStrike" dirty="0">
                          <a:solidFill>
                            <a:srgbClr val="000000"/>
                          </a:solidFill>
                          <a:latin typeface="Calibri"/>
                        </a:rPr>
                        <a:t>32%</a:t>
                      </a:r>
                    </a:p>
                  </a:txBody>
                  <a:tcPr marL="4709" marR="4709" marT="4709" marB="0" anchor="b">
                    <a:lnL>
                      <a:noFill/>
                    </a:lnL>
                    <a:lnR>
                      <a:noFill/>
                    </a:lnR>
                    <a:lnT>
                      <a:noFill/>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400" b="0" i="0" u="none" strike="noStrike" dirty="0">
                          <a:solidFill>
                            <a:srgbClr val="000000"/>
                          </a:solidFill>
                          <a:latin typeface="Calibri"/>
                        </a:rPr>
                        <a:t>50%</a:t>
                      </a:r>
                    </a:p>
                  </a:txBody>
                  <a:tcPr marL="4709" marR="4709" marT="4709" marB="0" anchor="b">
                    <a:lnL>
                      <a:noFill/>
                    </a:lnL>
                    <a:lnR>
                      <a:noFill/>
                    </a:lnR>
                    <a:lnT>
                      <a:noFill/>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ZA" sz="1400" b="0" i="0" u="none" strike="noStrike" dirty="0">
                          <a:solidFill>
                            <a:srgbClr val="000000"/>
                          </a:solidFill>
                          <a:latin typeface="Calibri"/>
                        </a:rPr>
                        <a:t>32%</a:t>
                      </a:r>
                    </a:p>
                  </a:txBody>
                  <a:tcPr marL="4709" marR="4709" marT="4709" marB="0" anchor="b">
                    <a:lnL>
                      <a:noFill/>
                    </a:lnL>
                    <a:lnR>
                      <a:noFill/>
                    </a:lnR>
                    <a:lnT>
                      <a:noFill/>
                    </a:lnT>
                    <a:lnB w="6350" cap="flat" cmpd="sng" algn="ctr">
                      <a:solidFill>
                        <a:srgbClr val="000000"/>
                      </a:solidFill>
                      <a:prstDash val="solid"/>
                      <a:round/>
                      <a:headEnd type="none" w="med" len="med"/>
                      <a:tailEnd type="none" w="med" len="med"/>
                    </a:lnB>
                    <a:solidFill>
                      <a:schemeClr val="bg1">
                        <a:lumMod val="85000"/>
                      </a:schemeClr>
                    </a:solidFill>
                  </a:tcPr>
                </a:tc>
              </a:tr>
              <a:tr h="335500">
                <a:tc>
                  <a:txBody>
                    <a:bodyPr/>
                    <a:lstStyle/>
                    <a:p>
                      <a:pPr algn="l" fontAlgn="b"/>
                      <a:r>
                        <a:rPr lang="en-ZA" sz="1400" b="1" i="0" u="none" strike="noStrike" dirty="0">
                          <a:solidFill>
                            <a:srgbClr val="000000"/>
                          </a:solidFill>
                          <a:latin typeface="Calibri"/>
                        </a:rPr>
                        <a:t>Total</a:t>
                      </a:r>
                    </a:p>
                  </a:txBody>
                  <a:tcPr marL="4709" marR="4709" marT="4709"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1" i="0" u="none" strike="noStrike" dirty="0">
                          <a:solidFill>
                            <a:srgbClr val="000000"/>
                          </a:solidFill>
                          <a:latin typeface="Calibri"/>
                        </a:rPr>
                        <a:t>100%</a:t>
                      </a:r>
                    </a:p>
                  </a:txBody>
                  <a:tcPr marL="4709" marR="4709" marT="4709"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1" i="0" u="none" strike="noStrike" dirty="0">
                          <a:solidFill>
                            <a:srgbClr val="000000"/>
                          </a:solidFill>
                          <a:latin typeface="Calibri"/>
                        </a:rPr>
                        <a:t>100%</a:t>
                      </a:r>
                    </a:p>
                  </a:txBody>
                  <a:tcPr marL="4709" marR="4709" marT="4709"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1" i="0" u="none" strike="noStrike" dirty="0">
                          <a:solidFill>
                            <a:srgbClr val="000000"/>
                          </a:solidFill>
                          <a:latin typeface="Calibri"/>
                        </a:rPr>
                        <a:t>100%</a:t>
                      </a:r>
                    </a:p>
                  </a:txBody>
                  <a:tcPr marL="4709" marR="4709" marT="4709"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1" i="0" u="none" strike="noStrike" dirty="0">
                          <a:solidFill>
                            <a:srgbClr val="000000"/>
                          </a:solidFill>
                          <a:latin typeface="Calibri"/>
                        </a:rPr>
                        <a:t>100%</a:t>
                      </a:r>
                    </a:p>
                  </a:txBody>
                  <a:tcPr marL="4709" marR="4709" marT="4709"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1" i="0" u="none" strike="noStrike" dirty="0">
                          <a:solidFill>
                            <a:srgbClr val="000000"/>
                          </a:solidFill>
                          <a:latin typeface="Calibri"/>
                        </a:rPr>
                        <a:t>100%</a:t>
                      </a:r>
                    </a:p>
                  </a:txBody>
                  <a:tcPr marL="4709" marR="4709" marT="4709"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0" i="0" u="none" strike="noStrike" dirty="0">
                          <a:solidFill>
                            <a:srgbClr val="000000"/>
                          </a:solidFill>
                          <a:latin typeface="Calibri"/>
                        </a:rPr>
                        <a:t>100</a:t>
                      </a:r>
                      <a:r>
                        <a:rPr lang="en-ZA" sz="1400" b="0" i="0" u="none" strike="noStrike" dirty="0" smtClean="0">
                          <a:solidFill>
                            <a:srgbClr val="000000"/>
                          </a:solidFill>
                          <a:latin typeface="Calibri"/>
                        </a:rPr>
                        <a:t>%</a:t>
                      </a:r>
                      <a:endParaRPr lang="en-ZA" sz="1400" b="0" i="0" u="none" strike="noStrike" dirty="0">
                        <a:solidFill>
                          <a:srgbClr val="000000"/>
                        </a:solidFill>
                        <a:latin typeface="Calibri"/>
                      </a:endParaRPr>
                    </a:p>
                  </a:txBody>
                  <a:tcPr marL="4709" marR="4709" marT="4709"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r>
            </a:tbl>
          </a:graphicData>
        </a:graphic>
      </p:graphicFrame>
      <p:sp>
        <p:nvSpPr>
          <p:cNvPr id="12" name="Content Placeholder 2"/>
          <p:cNvSpPr txBox="1">
            <a:spLocks/>
          </p:cNvSpPr>
          <p:nvPr/>
        </p:nvSpPr>
        <p:spPr>
          <a:xfrm>
            <a:off x="6156176" y="3140968"/>
            <a:ext cx="2987824" cy="720080"/>
          </a:xfrm>
          <a:prstGeom prst="rect">
            <a:avLst/>
          </a:prstGeom>
        </p:spPr>
        <p:txBody>
          <a:bodyPr vert="horz" lIns="91440" tIns="45720" rIns="91440" bIns="45720" rtlCol="0">
            <a:normAutofit fontScale="85000"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2400" b="0" i="0" u="none" strike="noStrike" kern="1200" cap="none" spc="0" normalizeH="0" baseline="0" noProof="0" dirty="0" smtClean="0">
                <a:ln>
                  <a:noFill/>
                </a:ln>
                <a:solidFill>
                  <a:schemeClr val="tx1"/>
                </a:solidFill>
                <a:effectLst/>
                <a:uLnTx/>
                <a:uFillTx/>
                <a:latin typeface="+mn-lt"/>
                <a:ea typeface="+mn-ea"/>
                <a:cs typeface="+mn-cs"/>
              </a:rPr>
              <a:t>Correct answer (90 litres): </a:t>
            </a:r>
            <a:r>
              <a:rPr kumimoji="0" lang="en-ZA" sz="2400" b="1" i="0" u="none" strike="noStrike" kern="1200" cap="none" spc="0" normalizeH="0" baseline="0" noProof="0" dirty="0" smtClean="0">
                <a:ln>
                  <a:noFill/>
                </a:ln>
                <a:solidFill>
                  <a:schemeClr val="tx1"/>
                </a:solidFill>
                <a:effectLst/>
                <a:uLnTx/>
                <a:uFillTx/>
                <a:latin typeface="+mn-lt"/>
                <a:ea typeface="+mn-ea"/>
                <a:cs typeface="+mn-cs"/>
              </a:rPr>
              <a:t>32%</a:t>
            </a:r>
            <a:r>
              <a:rPr kumimoji="0" lang="en-ZA" sz="2400" b="0" i="0" u="none" strike="noStrike" kern="1200" cap="none" spc="0" normalizeH="0" baseline="0" noProof="0" dirty="0" smtClean="0">
                <a:ln>
                  <a:noFill/>
                </a:ln>
                <a:solidFill>
                  <a:schemeClr val="tx1"/>
                </a:solidFill>
                <a:effectLst/>
                <a:uLnTx/>
                <a:uFillTx/>
                <a:latin typeface="+mn-lt"/>
                <a:ea typeface="+mn-ea"/>
                <a:cs typeface="+mn-cs"/>
              </a:rPr>
              <a:t> of </a:t>
            </a:r>
            <a:r>
              <a:rPr kumimoji="0" lang="en-ZA" sz="2400" b="0" i="0" u="none" strike="noStrike" kern="1200" cap="none" spc="0" normalizeH="0" baseline="0" noProof="0" dirty="0" err="1" smtClean="0">
                <a:ln>
                  <a:noFill/>
                </a:ln>
                <a:solidFill>
                  <a:schemeClr val="tx1"/>
                </a:solidFill>
                <a:effectLst/>
                <a:uLnTx/>
                <a:uFillTx/>
                <a:latin typeface="+mn-lt"/>
                <a:ea typeface="+mn-ea"/>
                <a:cs typeface="+mn-cs"/>
              </a:rPr>
              <a:t>Gr</a:t>
            </a:r>
            <a:r>
              <a:rPr kumimoji="0" lang="en-ZA" sz="2400" b="0" i="0" u="none" strike="noStrike" kern="1200" cap="none" spc="0" normalizeH="0" baseline="0" noProof="0" dirty="0" smtClean="0">
                <a:ln>
                  <a:noFill/>
                </a:ln>
                <a:solidFill>
                  <a:schemeClr val="tx1"/>
                </a:solidFill>
                <a:effectLst/>
                <a:uLnTx/>
                <a:uFillTx/>
                <a:latin typeface="+mn-lt"/>
                <a:ea typeface="+mn-ea"/>
                <a:cs typeface="+mn-cs"/>
              </a:rPr>
              <a:t> 6 students</a:t>
            </a:r>
            <a:endParaRPr kumimoji="0" lang="en-ZA"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Slide Number Placeholder 1"/>
          <p:cNvSpPr>
            <a:spLocks noGrp="1"/>
          </p:cNvSpPr>
          <p:nvPr>
            <p:ph type="sldNum" sz="quarter" idx="12"/>
          </p:nvPr>
        </p:nvSpPr>
        <p:spPr/>
        <p:txBody>
          <a:bodyPr/>
          <a:lstStyle/>
          <a:p>
            <a:fld id="{555B2511-D5A3-487A-82FF-4C039FEE504B}" type="slidenum">
              <a:rPr lang="en-ZA" smtClean="0"/>
              <a:pPr/>
              <a:t>46</a:t>
            </a:fld>
            <a:endParaRPr lang="en-ZA"/>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20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20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2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2">
                                            <p:txEl>
                                              <p:pRg st="0" end="0"/>
                                            </p:txEl>
                                          </p:spTgt>
                                        </p:tgtEl>
                                        <p:attrNameLst>
                                          <p:attrName>style.visibility</p:attrName>
                                        </p:attrNameLst>
                                      </p:cBhvr>
                                      <p:to>
                                        <p:strVal val="visible"/>
                                      </p:to>
                                    </p:set>
                                    <p:animEffect transition="in" filter="fade">
                                      <p:cBhvr>
                                        <p:cTn id="23" dur="2000"/>
                                        <p:tgtEl>
                                          <p:spTgt spid="12">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2"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mtClean="0"/>
              <a:t>Student competency levels</a:t>
            </a:r>
            <a:endParaRPr lang="en-ZA"/>
          </a:p>
        </p:txBody>
      </p:sp>
      <p:sp>
        <p:nvSpPr>
          <p:cNvPr id="3" name="Content Placeholder 2"/>
          <p:cNvSpPr>
            <a:spLocks noGrp="1"/>
          </p:cNvSpPr>
          <p:nvPr>
            <p:ph idx="1"/>
          </p:nvPr>
        </p:nvSpPr>
        <p:spPr>
          <a:xfrm>
            <a:off x="323528" y="2852936"/>
            <a:ext cx="3682752" cy="2160240"/>
          </a:xfrm>
          <a:solidFill>
            <a:schemeClr val="bg1">
              <a:lumMod val="85000"/>
            </a:schemeClr>
          </a:solidFill>
        </p:spPr>
        <p:txBody>
          <a:bodyPr>
            <a:normAutofit/>
          </a:bodyPr>
          <a:lstStyle/>
          <a:p>
            <a:endParaRPr lang="en-ZA" smtClean="0"/>
          </a:p>
          <a:p>
            <a:r>
              <a:rPr lang="en-ZA" sz="2000" smtClean="0"/>
              <a:t>What proportion of students are reaching higher order competency levels?</a:t>
            </a:r>
            <a:endParaRPr lang="en-ZA" sz="2000"/>
          </a:p>
        </p:txBody>
      </p:sp>
      <p:sp>
        <p:nvSpPr>
          <p:cNvPr id="4" name="Slide Number Placeholder 3"/>
          <p:cNvSpPr>
            <a:spLocks noGrp="1"/>
          </p:cNvSpPr>
          <p:nvPr>
            <p:ph type="sldNum" sz="quarter" idx="12"/>
          </p:nvPr>
        </p:nvSpPr>
        <p:spPr/>
        <p:txBody>
          <a:bodyPr/>
          <a:lstStyle/>
          <a:p>
            <a:fld id="{555B2511-D5A3-487A-82FF-4C039FEE504B}" type="slidenum">
              <a:rPr lang="en-ZA" smtClean="0"/>
              <a:pPr/>
              <a:t>47</a:t>
            </a:fld>
            <a:endParaRPr lang="en-ZA"/>
          </a:p>
        </p:txBody>
      </p:sp>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bwMode="auto">
          <a:xfrm>
            <a:off x="4139952" y="2060848"/>
            <a:ext cx="4754399" cy="347393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83458194"/>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Box 26"/>
          <p:cNvSpPr txBox="1">
            <a:spLocks noChangeArrowheads="1"/>
          </p:cNvSpPr>
          <p:nvPr/>
        </p:nvSpPr>
        <p:spPr bwMode="auto">
          <a:xfrm>
            <a:off x="7380312" y="6205065"/>
            <a:ext cx="1584176" cy="55399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ZA" sz="1200" smtClean="0"/>
              <a:t>Source: Spaull, 2011</a:t>
            </a:r>
            <a:endParaRPr lang="en-ZA" sz="1200"/>
          </a:p>
          <a:p>
            <a:pPr eaLnBrk="1" hangingPunct="1"/>
            <a:endParaRPr lang="en-ZA"/>
          </a:p>
        </p:txBody>
      </p:sp>
      <p:pic>
        <p:nvPicPr>
          <p:cNvPr id="17412" name="Picture 3" descr="H:\U-N-I-V-E-R-S-I-T-Y\Ecos of Education\SACMEQ III Report\SACMEQ III - Comparison Report\Graphs\Basic country descriptives\kdens_lan_sou.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7170" y="2348880"/>
            <a:ext cx="3988487" cy="28974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5" descr="E:\U-N-I-V-E-R-S-I-T-Y\Ecos of Education\SACMEQ III Report\SACMEQ III - Comparison Report\Graphs\Basic country descriptives\kdens_lan_bot.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2348880"/>
            <a:ext cx="3988486" cy="28974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ZA" smtClean="0"/>
              <a:t>Comparing SA &amp; Botswana</a:t>
            </a:r>
            <a:endParaRPr lang="en-ZA"/>
          </a:p>
        </p:txBody>
      </p:sp>
      <p:sp>
        <p:nvSpPr>
          <p:cNvPr id="3" name="Circular Arrow 2"/>
          <p:cNvSpPr/>
          <p:nvPr/>
        </p:nvSpPr>
        <p:spPr>
          <a:xfrm>
            <a:off x="2195736" y="2348880"/>
            <a:ext cx="1080120" cy="1152128"/>
          </a:xfrm>
          <a:prstGeom prst="circular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5" name="Right Arrow 4"/>
          <p:cNvSpPr/>
          <p:nvPr/>
        </p:nvSpPr>
        <p:spPr>
          <a:xfrm>
            <a:off x="6300192" y="3645024"/>
            <a:ext cx="1080120" cy="21602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5960521"/>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15365"/>
                                        </p:tgtEl>
                                        <p:attrNameLst>
                                          <p:attrName>style.visibility</p:attrName>
                                        </p:attrNameLst>
                                      </p:cBhvr>
                                      <p:to>
                                        <p:strVal val="visible"/>
                                      </p:to>
                                    </p:set>
                                    <p:animEffect transition="in" filter="wedge">
                                      <p:cBhvr>
                                        <p:cTn id="7" dur="2000"/>
                                        <p:tgtEl>
                                          <p:spTgt spid="1536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mtClean="0"/>
              <a:t>Two school systems not one</a:t>
            </a:r>
            <a:endParaRPr lang="en-ZA"/>
          </a:p>
        </p:txBody>
      </p:sp>
      <p:sp>
        <p:nvSpPr>
          <p:cNvPr id="3" name="Content Placeholder 2"/>
          <p:cNvSpPr>
            <a:spLocks noGrp="1"/>
          </p:cNvSpPr>
          <p:nvPr>
            <p:ph idx="1"/>
          </p:nvPr>
        </p:nvSpPr>
        <p:spPr>
          <a:xfrm>
            <a:off x="395536" y="2561791"/>
            <a:ext cx="2890664" cy="2620888"/>
          </a:xfrm>
          <a:solidFill>
            <a:schemeClr val="bg1">
              <a:lumMod val="85000"/>
            </a:schemeClr>
          </a:solidFill>
        </p:spPr>
        <p:txBody>
          <a:bodyPr>
            <a:normAutofit/>
          </a:bodyPr>
          <a:lstStyle/>
          <a:p>
            <a:endParaRPr lang="en-ZA" sz="2400" dirty="0" smtClean="0"/>
          </a:p>
          <a:p>
            <a:pPr marL="0" indent="0" algn="ctr">
              <a:buNone/>
            </a:pPr>
            <a:r>
              <a:rPr lang="en-ZA" b="1" u="sng" dirty="0" smtClean="0"/>
              <a:t>Ex-department</a:t>
            </a:r>
          </a:p>
          <a:p>
            <a:r>
              <a:rPr lang="en-ZA" sz="2400" dirty="0" smtClean="0"/>
              <a:t>Grade 4 [2008]</a:t>
            </a:r>
          </a:p>
          <a:p>
            <a:r>
              <a:rPr lang="en-ZA" sz="2400" dirty="0" smtClean="0"/>
              <a:t>Data: NSES</a:t>
            </a:r>
          </a:p>
          <a:p>
            <a:r>
              <a:rPr lang="en-ZA" sz="1400" dirty="0" smtClean="0">
                <a:solidFill>
                  <a:srgbClr val="3366FF"/>
                </a:solidFill>
              </a:rPr>
              <a:t>(Taylor, 2011)</a:t>
            </a:r>
            <a:endParaRPr lang="en-ZA" sz="1400" dirty="0">
              <a:solidFill>
                <a:srgbClr val="3366FF"/>
              </a:solidFill>
            </a:endParaRPr>
          </a:p>
        </p:txBody>
      </p:sp>
      <p:sp>
        <p:nvSpPr>
          <p:cNvPr id="4" name="Slide Number Placeholder 3"/>
          <p:cNvSpPr>
            <a:spLocks noGrp="1"/>
          </p:cNvSpPr>
          <p:nvPr>
            <p:ph type="sldNum" sz="quarter" idx="12"/>
          </p:nvPr>
        </p:nvSpPr>
        <p:spPr/>
        <p:txBody>
          <a:bodyPr/>
          <a:lstStyle/>
          <a:p>
            <a:fld id="{555B2511-D5A3-487A-82FF-4C039FEE504B}" type="slidenum">
              <a:rPr lang="en-ZA" smtClean="0"/>
              <a:pPr/>
              <a:t>49</a:t>
            </a:fld>
            <a:endParaRPr lang="en-ZA"/>
          </a:p>
        </p:txBody>
      </p:sp>
      <p:pic>
        <p:nvPicPr>
          <p:cNvPr id="6" name="Picture 2"/>
          <p:cNvPicPr>
            <a:picLocks noChangeAspect="1" noChangeArrowheads="1"/>
          </p:cNvPicPr>
          <p:nvPr/>
        </p:nvPicPr>
        <p:blipFill>
          <a:blip r:embed="rId3" cstate="print"/>
          <a:srcRect/>
          <a:stretch>
            <a:fillRect/>
          </a:stretch>
        </p:blipFill>
        <p:spPr bwMode="auto">
          <a:xfrm>
            <a:off x="3563888" y="1988840"/>
            <a:ext cx="5112568" cy="37080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06054898"/>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3" name="Picture 3"/>
          <p:cNvPicPr>
            <a:picLocks noChangeAspect="1" noChangeArrowheads="1"/>
          </p:cNvPicPr>
          <p:nvPr/>
        </p:nvPicPr>
        <p:blipFill>
          <a:blip r:embed="rId3" cstate="print"/>
          <a:srcRect/>
          <a:stretch>
            <a:fillRect/>
          </a:stretch>
        </p:blipFill>
        <p:spPr bwMode="auto">
          <a:xfrm>
            <a:off x="4572000" y="620688"/>
            <a:ext cx="4220825" cy="5949280"/>
          </a:xfrm>
          <a:prstGeom prst="rect">
            <a:avLst/>
          </a:prstGeom>
          <a:ln>
            <a:noFill/>
          </a:ln>
          <a:effectLst>
            <a:outerShdw blurRad="292100" dist="139700" dir="2700000" algn="tl" rotWithShape="0">
              <a:srgbClr val="333333">
                <a:alpha val="65000"/>
              </a:srgbClr>
            </a:outerShdw>
          </a:effectLst>
        </p:spPr>
      </p:pic>
      <p:pic>
        <p:nvPicPr>
          <p:cNvPr id="102404" name="Picture 4"/>
          <p:cNvPicPr>
            <a:picLocks noChangeAspect="1" noChangeArrowheads="1"/>
          </p:cNvPicPr>
          <p:nvPr/>
        </p:nvPicPr>
        <p:blipFill>
          <a:blip r:embed="rId4" cstate="print"/>
          <a:srcRect/>
          <a:stretch>
            <a:fillRect/>
          </a:stretch>
        </p:blipFill>
        <p:spPr bwMode="auto">
          <a:xfrm>
            <a:off x="107504" y="692696"/>
            <a:ext cx="4214915" cy="5735166"/>
          </a:xfrm>
          <a:prstGeom prst="rect">
            <a:avLst/>
          </a:prstGeom>
          <a:ln>
            <a:noFill/>
          </a:ln>
          <a:effectLst>
            <a:outerShdw blurRad="292100" dist="139700" dir="2700000" algn="tl" rotWithShape="0">
              <a:srgbClr val="333333">
                <a:alpha val="65000"/>
              </a:srgbClr>
            </a:outerShdw>
          </a:effectLst>
        </p:spPr>
      </p:pic>
      <p:sp>
        <p:nvSpPr>
          <p:cNvPr id="7" name="Title 1"/>
          <p:cNvSpPr>
            <a:spLocks noGrp="1"/>
          </p:cNvSpPr>
          <p:nvPr>
            <p:ph type="title"/>
          </p:nvPr>
        </p:nvSpPr>
        <p:spPr>
          <a:xfrm>
            <a:off x="4572000" y="188640"/>
            <a:ext cx="4176464" cy="360040"/>
          </a:xfrm>
          <a:solidFill>
            <a:schemeClr val="accent1">
              <a:lumMod val="40000"/>
              <a:lumOff val="60000"/>
            </a:schemeClr>
          </a:solidFill>
        </p:spPr>
        <p:txBody>
          <a:bodyPr>
            <a:noAutofit/>
          </a:bodyPr>
          <a:lstStyle/>
          <a:p>
            <a:r>
              <a:rPr lang="en-ZA" sz="1800" dirty="0" smtClean="0"/>
              <a:t>(</a:t>
            </a:r>
            <a:r>
              <a:rPr lang="en-ZA" sz="1800" dirty="0" err="1" smtClean="0"/>
              <a:t>Hanushek</a:t>
            </a:r>
            <a:r>
              <a:rPr lang="en-ZA" sz="1800" dirty="0" smtClean="0"/>
              <a:t> &amp; </a:t>
            </a:r>
            <a:r>
              <a:rPr lang="en-ZA" sz="1800" dirty="0" err="1" smtClean="0"/>
              <a:t>Woessmann</a:t>
            </a:r>
            <a:r>
              <a:rPr lang="en-ZA" sz="1800" dirty="0" smtClean="0"/>
              <a:t>, 2008)</a:t>
            </a:r>
            <a:endParaRPr lang="en-ZA" sz="1800" dirty="0"/>
          </a:p>
        </p:txBody>
      </p:sp>
      <p:sp>
        <p:nvSpPr>
          <p:cNvPr id="8" name="Title 1"/>
          <p:cNvSpPr txBox="1">
            <a:spLocks/>
          </p:cNvSpPr>
          <p:nvPr/>
        </p:nvSpPr>
        <p:spPr>
          <a:xfrm>
            <a:off x="179512" y="188640"/>
            <a:ext cx="4104456" cy="360040"/>
          </a:xfrm>
          <a:prstGeom prst="rect">
            <a:avLst/>
          </a:prstGeom>
          <a:solidFill>
            <a:schemeClr val="accent1">
              <a:lumMod val="40000"/>
              <a:lumOff val="60000"/>
            </a:schemeClr>
          </a:solid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1800" b="0" i="0" u="none" strike="noStrike" kern="1200" cap="none" spc="0" normalizeH="0" baseline="0" noProof="0" dirty="0" smtClean="0">
                <a:ln>
                  <a:noFill/>
                </a:ln>
                <a:solidFill>
                  <a:schemeClr val="tx1"/>
                </a:solidFill>
                <a:effectLst/>
                <a:uLnTx/>
                <a:uFillTx/>
                <a:latin typeface="+mj-lt"/>
                <a:ea typeface="+mj-ea"/>
                <a:cs typeface="+mj-cs"/>
              </a:rPr>
              <a:t>(</a:t>
            </a:r>
            <a:r>
              <a:rPr kumimoji="0" lang="en-ZA" sz="1800" b="0" i="0" u="none" strike="noStrike" kern="1200" cap="none" spc="0" normalizeH="0" baseline="0" noProof="0" dirty="0" err="1" smtClean="0">
                <a:ln>
                  <a:noFill/>
                </a:ln>
                <a:solidFill>
                  <a:schemeClr val="tx1"/>
                </a:solidFill>
                <a:effectLst/>
                <a:uLnTx/>
                <a:uFillTx/>
                <a:latin typeface="+mj-lt"/>
                <a:ea typeface="+mj-ea"/>
                <a:cs typeface="+mj-cs"/>
              </a:rPr>
              <a:t>Spaull</a:t>
            </a:r>
            <a:r>
              <a:rPr kumimoji="0" lang="en-ZA" sz="1800" b="0" i="0" u="none" strike="noStrike" kern="1200" cap="none" spc="0" normalizeH="0" baseline="0" noProof="0" dirty="0" smtClean="0">
                <a:ln>
                  <a:noFill/>
                </a:ln>
                <a:solidFill>
                  <a:schemeClr val="tx1"/>
                </a:solidFill>
                <a:effectLst/>
                <a:uLnTx/>
                <a:uFillTx/>
                <a:latin typeface="+mj-lt"/>
                <a:ea typeface="+mj-ea"/>
                <a:cs typeface="+mj-cs"/>
              </a:rPr>
              <a:t> &amp; Taylor, 2012)</a:t>
            </a:r>
            <a:endParaRPr kumimoji="0" lang="en-ZA" sz="1800" b="0" i="0" u="none" strike="noStrike" kern="1200" cap="none" spc="0" normalizeH="0" baseline="0" noProof="0" dirty="0">
              <a:ln>
                <a:noFill/>
              </a:ln>
              <a:solidFill>
                <a:schemeClr val="tx1"/>
              </a:solidFill>
              <a:effectLst/>
              <a:uLnTx/>
              <a:uFillTx/>
              <a:latin typeface="+mj-lt"/>
              <a:ea typeface="+mj-ea"/>
              <a:cs typeface="+mj-cs"/>
            </a:endParaRPr>
          </a:p>
        </p:txBody>
      </p:sp>
    </p:spTree>
    <p:extLst>
      <p:ext uri="{BB962C8B-B14F-4D97-AF65-F5344CB8AC3E}">
        <p14:creationId xmlns:p14="http://schemas.microsoft.com/office/powerpoint/2010/main" val="1980375629"/>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smtClean="0"/>
              <a:t>School system “success” - literacy</a:t>
            </a:r>
            <a:endParaRPr lang="en-ZA" dirty="0"/>
          </a:p>
        </p:txBody>
      </p:sp>
      <p:graphicFrame>
        <p:nvGraphicFramePr>
          <p:cNvPr id="4" name="Content Placeholder 3"/>
          <p:cNvGraphicFramePr>
            <a:graphicFrameLocks noGrp="1"/>
          </p:cNvGraphicFramePr>
          <p:nvPr>
            <p:ph idx="1"/>
          </p:nvPr>
        </p:nvGraphicFramePr>
        <p:xfrm>
          <a:off x="457200" y="1484784"/>
          <a:ext cx="8229600" cy="482453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30518563"/>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School system “success” - numeracy</a:t>
            </a:r>
            <a:endParaRPr lang="en-ZA" dirty="0"/>
          </a:p>
        </p:txBody>
      </p:sp>
      <p:graphicFrame>
        <p:nvGraphicFramePr>
          <p:cNvPr id="4" name="Chart 3"/>
          <p:cNvGraphicFramePr/>
          <p:nvPr/>
        </p:nvGraphicFramePr>
        <p:xfrm>
          <a:off x="467544" y="1524000"/>
          <a:ext cx="8208911" cy="47133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34097198"/>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902018692"/>
              </p:ext>
            </p:extLst>
          </p:nvPr>
        </p:nvGraphicFramePr>
        <p:xfrm>
          <a:off x="467544" y="1556792"/>
          <a:ext cx="8208912" cy="4620647"/>
        </p:xfrm>
        <a:graphic>
          <a:graphicData uri="http://schemas.openxmlformats.org/drawingml/2006/table">
            <a:tbl>
              <a:tblPr firstRow="1" bandRow="1">
                <a:tableStyleId>{5C22544A-7EE6-4342-B048-85BDC9FD1C3A}</a:tableStyleId>
              </a:tblPr>
              <a:tblGrid>
                <a:gridCol w="4104456"/>
                <a:gridCol w="4104456"/>
              </a:tblGrid>
              <a:tr h="448041">
                <a:tc>
                  <a:txBody>
                    <a:bodyPr/>
                    <a:lstStyle/>
                    <a:p>
                      <a:pPr algn="ctr"/>
                      <a:r>
                        <a:rPr lang="en-ZA" sz="2000" dirty="0" smtClean="0"/>
                        <a:t>Dysfunctional Schools </a:t>
                      </a:r>
                      <a:r>
                        <a:rPr lang="en-ZA" sz="1600" dirty="0" smtClean="0"/>
                        <a:t>(</a:t>
                      </a:r>
                      <a:r>
                        <a:rPr lang="en-ZA" sz="1600" smtClean="0"/>
                        <a:t>75% of schools)</a:t>
                      </a:r>
                      <a:endParaRPr lang="en-ZA" sz="2000" dirty="0"/>
                    </a:p>
                  </a:txBody>
                  <a:tcPr/>
                </a:tc>
                <a:tc>
                  <a:txBody>
                    <a:bodyPr/>
                    <a:lstStyle/>
                    <a:p>
                      <a:pPr algn="ctr"/>
                      <a:r>
                        <a:rPr lang="en-ZA" sz="2000" dirty="0" smtClean="0"/>
                        <a:t>Functional </a:t>
                      </a:r>
                      <a:r>
                        <a:rPr lang="en-ZA" sz="2000" smtClean="0"/>
                        <a:t>Schools </a:t>
                      </a:r>
                      <a:r>
                        <a:rPr lang="en-ZA" sz="1600" smtClean="0"/>
                        <a:t>(25% of schools)</a:t>
                      </a:r>
                      <a:endParaRPr lang="en-ZA" sz="1600" dirty="0"/>
                    </a:p>
                  </a:txBody>
                  <a:tcPr/>
                </a:tc>
              </a:tr>
              <a:tr h="448041">
                <a:tc>
                  <a:txBody>
                    <a:bodyPr/>
                    <a:lstStyle/>
                    <a:p>
                      <a:pPr algn="ctr"/>
                      <a:r>
                        <a:rPr lang="en-ZA" sz="1400" dirty="0" smtClean="0"/>
                        <a:t>Weak accountability</a:t>
                      </a:r>
                      <a:endParaRPr lang="en-ZA" sz="1400" dirty="0"/>
                    </a:p>
                  </a:txBody>
                  <a:tcPr anchor="ctr">
                    <a:solidFill>
                      <a:srgbClr val="92D050"/>
                    </a:solidFill>
                  </a:tcPr>
                </a:tc>
                <a:tc>
                  <a:txBody>
                    <a:bodyPr/>
                    <a:lstStyle/>
                    <a:p>
                      <a:pPr algn="ctr"/>
                      <a:r>
                        <a:rPr lang="en-ZA" sz="1400" dirty="0" smtClean="0"/>
                        <a:t>Strong </a:t>
                      </a:r>
                      <a:r>
                        <a:rPr lang="en-ZA" sz="1400" baseline="0" dirty="0" smtClean="0"/>
                        <a:t>accountability</a:t>
                      </a:r>
                      <a:endParaRPr lang="en-ZA" sz="1400" dirty="0"/>
                    </a:p>
                  </a:txBody>
                  <a:tcPr anchor="ctr">
                    <a:solidFill>
                      <a:srgbClr val="92D050"/>
                    </a:solidFill>
                  </a:tcPr>
                </a:tc>
              </a:tr>
              <a:tr h="448041">
                <a:tc>
                  <a:txBody>
                    <a:bodyPr/>
                    <a:lstStyle/>
                    <a:p>
                      <a:pPr algn="ctr"/>
                      <a:r>
                        <a:rPr lang="en-ZA" sz="1400" dirty="0" smtClean="0"/>
                        <a:t>Incompetent school management</a:t>
                      </a:r>
                      <a:endParaRPr lang="en-ZA" sz="1400" dirty="0"/>
                    </a:p>
                  </a:txBody>
                  <a:tcPr anchor="ctr">
                    <a:solidFill>
                      <a:srgbClr val="92D050"/>
                    </a:solidFill>
                  </a:tcPr>
                </a:tc>
                <a:tc>
                  <a:txBody>
                    <a:bodyPr/>
                    <a:lstStyle/>
                    <a:p>
                      <a:pPr algn="ctr"/>
                      <a:r>
                        <a:rPr lang="en-ZA" sz="1400" dirty="0" smtClean="0"/>
                        <a:t>Good</a:t>
                      </a:r>
                      <a:r>
                        <a:rPr lang="en-ZA" sz="1400" baseline="0" dirty="0" smtClean="0"/>
                        <a:t> school management </a:t>
                      </a:r>
                      <a:endParaRPr lang="en-ZA" sz="1400" dirty="0"/>
                    </a:p>
                  </a:txBody>
                  <a:tcPr anchor="ctr">
                    <a:solidFill>
                      <a:srgbClr val="92D050"/>
                    </a:solidFill>
                  </a:tcPr>
                </a:tc>
              </a:tr>
              <a:tr h="448041">
                <a:tc>
                  <a:txBody>
                    <a:bodyPr/>
                    <a:lstStyle/>
                    <a:p>
                      <a:pPr algn="ctr"/>
                      <a:r>
                        <a:rPr lang="en-ZA" sz="1400" dirty="0" smtClean="0"/>
                        <a:t>Lack of culture of learning,</a:t>
                      </a:r>
                      <a:r>
                        <a:rPr lang="en-ZA" sz="1400" baseline="0" dirty="0" smtClean="0"/>
                        <a:t> </a:t>
                      </a:r>
                      <a:r>
                        <a:rPr lang="en-ZA" sz="1400" dirty="0" smtClean="0"/>
                        <a:t>discipline and order</a:t>
                      </a:r>
                      <a:endParaRPr lang="en-ZA" sz="1400" dirty="0"/>
                    </a:p>
                  </a:txBody>
                  <a:tcPr anchor="ctr">
                    <a:solidFill>
                      <a:srgbClr val="92D050"/>
                    </a:solidFill>
                  </a:tcPr>
                </a:tc>
                <a:tc>
                  <a:txBody>
                    <a:bodyPr/>
                    <a:lstStyle/>
                    <a:p>
                      <a:pPr algn="ctr"/>
                      <a:r>
                        <a:rPr lang="en-ZA" sz="1400" dirty="0" smtClean="0"/>
                        <a:t>Culture of learning,</a:t>
                      </a:r>
                      <a:r>
                        <a:rPr lang="en-ZA" sz="1400" baseline="0" dirty="0" smtClean="0"/>
                        <a:t> discipline and order</a:t>
                      </a:r>
                      <a:endParaRPr lang="en-ZA" sz="1400" dirty="0"/>
                    </a:p>
                  </a:txBody>
                  <a:tcPr anchor="ctr">
                    <a:solidFill>
                      <a:srgbClr val="92D050"/>
                    </a:solidFill>
                  </a:tcPr>
                </a:tc>
              </a:tr>
              <a:tr h="448041">
                <a:tc>
                  <a:txBody>
                    <a:bodyPr/>
                    <a:lstStyle/>
                    <a:p>
                      <a:pPr algn="ctr"/>
                      <a:r>
                        <a:rPr lang="en-ZA" sz="1400" dirty="0" smtClean="0"/>
                        <a:t>Inadequate LTSM</a:t>
                      </a:r>
                      <a:endParaRPr lang="en-ZA" sz="1400" dirty="0"/>
                    </a:p>
                  </a:txBody>
                  <a:tcPr anchor="ctr"/>
                </a:tc>
                <a:tc>
                  <a:txBody>
                    <a:bodyPr/>
                    <a:lstStyle/>
                    <a:p>
                      <a:pPr algn="ctr"/>
                      <a:r>
                        <a:rPr lang="en-ZA" sz="1400" dirty="0" smtClean="0"/>
                        <a:t>Adequate LTSM</a:t>
                      </a:r>
                      <a:endParaRPr lang="en-ZA" sz="1400" dirty="0"/>
                    </a:p>
                  </a:txBody>
                  <a:tcPr anchor="ctr"/>
                </a:tc>
              </a:tr>
              <a:tr h="448041">
                <a:tc>
                  <a:txBody>
                    <a:bodyPr/>
                    <a:lstStyle/>
                    <a:p>
                      <a:pPr algn="ctr"/>
                      <a:r>
                        <a:rPr lang="en-ZA" sz="1400" dirty="0" smtClean="0"/>
                        <a:t>Weak teacher content knowledge</a:t>
                      </a:r>
                      <a:endParaRPr lang="en-ZA" sz="1400" dirty="0"/>
                    </a:p>
                  </a:txBody>
                  <a:tcPr anchor="ctr">
                    <a:solidFill>
                      <a:srgbClr val="FFC000"/>
                    </a:solidFill>
                  </a:tcPr>
                </a:tc>
                <a:tc>
                  <a:txBody>
                    <a:bodyPr/>
                    <a:lstStyle/>
                    <a:p>
                      <a:pPr algn="ctr"/>
                      <a:r>
                        <a:rPr lang="en-ZA" sz="1400" dirty="0" smtClean="0"/>
                        <a:t>Adequate teacher content knowledge </a:t>
                      </a:r>
                      <a:endParaRPr lang="en-ZA" sz="1400" dirty="0"/>
                    </a:p>
                  </a:txBody>
                  <a:tcPr anchor="ctr">
                    <a:solidFill>
                      <a:srgbClr val="FFC000"/>
                    </a:solidFill>
                  </a:tcPr>
                </a:tc>
              </a:tr>
              <a:tr h="448041">
                <a:tc>
                  <a:txBody>
                    <a:bodyPr/>
                    <a:lstStyle/>
                    <a:p>
                      <a:pPr algn="ctr"/>
                      <a:r>
                        <a:rPr lang="en-ZA" sz="1400" dirty="0" smtClean="0"/>
                        <a:t>High</a:t>
                      </a:r>
                      <a:r>
                        <a:rPr lang="en-ZA" sz="1400" baseline="0" dirty="0" smtClean="0"/>
                        <a:t> teacher absenteeism (1 month/yr)</a:t>
                      </a:r>
                      <a:endParaRPr lang="en-ZA" sz="1400" dirty="0"/>
                    </a:p>
                  </a:txBody>
                  <a:tcPr anchor="ctr">
                    <a:solidFill>
                      <a:srgbClr val="FFC000"/>
                    </a:solidFill>
                  </a:tcPr>
                </a:tc>
                <a:tc>
                  <a:txBody>
                    <a:bodyPr/>
                    <a:lstStyle/>
                    <a:p>
                      <a:pPr algn="ctr"/>
                      <a:r>
                        <a:rPr lang="en-ZA" sz="1400" dirty="0" smtClean="0"/>
                        <a:t>Low</a:t>
                      </a:r>
                      <a:r>
                        <a:rPr lang="en-ZA" sz="1400" baseline="0" dirty="0" smtClean="0"/>
                        <a:t> teacher absenteeism (2 week/yr)</a:t>
                      </a:r>
                      <a:endParaRPr lang="en-ZA" sz="1400" dirty="0"/>
                    </a:p>
                  </a:txBody>
                  <a:tcPr anchor="ctr">
                    <a:solidFill>
                      <a:srgbClr val="FFC000"/>
                    </a:solidFill>
                  </a:tcPr>
                </a:tc>
              </a:tr>
              <a:tr h="476090">
                <a:tc>
                  <a:txBody>
                    <a:bodyPr/>
                    <a:lstStyle/>
                    <a:p>
                      <a:pPr algn="ctr"/>
                      <a:r>
                        <a:rPr lang="en-ZA" sz="1400" dirty="0" smtClean="0"/>
                        <a:t>Slow</a:t>
                      </a:r>
                      <a:r>
                        <a:rPr lang="en-ZA" sz="1400" baseline="0" dirty="0" smtClean="0"/>
                        <a:t> curriculum coverage, little homework or testing</a:t>
                      </a:r>
                      <a:endParaRPr lang="en-ZA" sz="1400" dirty="0"/>
                    </a:p>
                  </a:txBody>
                  <a:tcPr anchor="ctr"/>
                </a:tc>
                <a:tc>
                  <a:txBody>
                    <a:bodyPr/>
                    <a:lstStyle/>
                    <a:p>
                      <a:pPr algn="ctr"/>
                      <a:r>
                        <a:rPr lang="en-ZA" sz="1400" dirty="0" smtClean="0"/>
                        <a:t>Covers the curriculum, weekly homework, frequent testing</a:t>
                      </a:r>
                      <a:endParaRPr lang="en-ZA" sz="1400" dirty="0"/>
                    </a:p>
                  </a:txBody>
                  <a:tcPr anchor="ctr"/>
                </a:tc>
              </a:tr>
              <a:tr h="448041">
                <a:tc>
                  <a:txBody>
                    <a:bodyPr/>
                    <a:lstStyle/>
                    <a:p>
                      <a:pPr algn="ctr"/>
                      <a:r>
                        <a:rPr lang="en-ZA" sz="1400" dirty="0" smtClean="0"/>
                        <a:t>High repetition</a:t>
                      </a:r>
                      <a:r>
                        <a:rPr lang="en-ZA" sz="1400" baseline="0" dirty="0" smtClean="0"/>
                        <a:t> &amp; dropout (Gr10-12)</a:t>
                      </a:r>
                      <a:endParaRPr lang="en-ZA" sz="1400" dirty="0"/>
                    </a:p>
                  </a:txBody>
                  <a:tcPr anchor="ctr">
                    <a:solidFill>
                      <a:schemeClr val="accent2">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ZA" sz="1400" dirty="0" smtClean="0"/>
                        <a:t>Low repetition</a:t>
                      </a:r>
                      <a:r>
                        <a:rPr lang="en-ZA" sz="1400" baseline="0" dirty="0" smtClean="0"/>
                        <a:t> &amp; dropout (Gr10-12)</a:t>
                      </a:r>
                      <a:endParaRPr lang="en-ZA" sz="1400" dirty="0"/>
                    </a:p>
                  </a:txBody>
                  <a:tcPr anchor="ctr">
                    <a:solidFill>
                      <a:schemeClr val="accent2">
                        <a:lumMod val="60000"/>
                        <a:lumOff val="40000"/>
                      </a:schemeClr>
                    </a:solidFill>
                  </a:tcPr>
                </a:tc>
              </a:tr>
              <a:tr h="476090">
                <a:tc>
                  <a:txBody>
                    <a:bodyPr/>
                    <a:lstStyle/>
                    <a:p>
                      <a:pPr algn="ctr"/>
                      <a:r>
                        <a:rPr lang="en-ZA" sz="1400" dirty="0" smtClean="0"/>
                        <a:t>Extremely</a:t>
                      </a:r>
                      <a:r>
                        <a:rPr lang="en-ZA" sz="1400" baseline="0" dirty="0" smtClean="0"/>
                        <a:t> weak learning: m</a:t>
                      </a:r>
                      <a:r>
                        <a:rPr lang="en-ZA" sz="1400" dirty="0" smtClean="0"/>
                        <a:t>ost</a:t>
                      </a:r>
                      <a:r>
                        <a:rPr lang="en-ZA" sz="1400" baseline="0" dirty="0" smtClean="0"/>
                        <a:t> students fail standardised tests</a:t>
                      </a:r>
                      <a:endParaRPr lang="en-ZA" sz="1400" dirty="0"/>
                    </a:p>
                  </a:txBody>
                  <a:tcPr anchor="ctr">
                    <a:solidFill>
                      <a:schemeClr val="accent2">
                        <a:lumMod val="60000"/>
                        <a:lumOff val="40000"/>
                      </a:schemeClr>
                    </a:solidFill>
                  </a:tcPr>
                </a:tc>
                <a:tc>
                  <a:txBody>
                    <a:bodyPr/>
                    <a:lstStyle/>
                    <a:p>
                      <a:pPr algn="ctr"/>
                      <a:r>
                        <a:rPr lang="en-ZA" sz="1400" dirty="0" smtClean="0"/>
                        <a:t>Adequate learner performance (primary and </a:t>
                      </a:r>
                      <a:r>
                        <a:rPr lang="en-ZA" sz="1400" dirty="0" err="1" smtClean="0"/>
                        <a:t>matric</a:t>
                      </a:r>
                      <a:r>
                        <a:rPr lang="en-ZA" sz="1400" dirty="0" smtClean="0"/>
                        <a:t>)</a:t>
                      </a:r>
                      <a:endParaRPr lang="en-ZA" sz="1400" dirty="0"/>
                    </a:p>
                  </a:txBody>
                  <a:tcPr anchor="ctr">
                    <a:solidFill>
                      <a:schemeClr val="accent2">
                        <a:lumMod val="60000"/>
                        <a:lumOff val="40000"/>
                      </a:schemeClr>
                    </a:solidFill>
                  </a:tcPr>
                </a:tc>
              </a:tr>
            </a:tbl>
          </a:graphicData>
        </a:graphic>
      </p:graphicFrame>
      <p:sp>
        <p:nvSpPr>
          <p:cNvPr id="4" name="Title 1"/>
          <p:cNvSpPr>
            <a:spLocks noGrp="1"/>
          </p:cNvSpPr>
          <p:nvPr>
            <p:ph type="title"/>
          </p:nvPr>
        </p:nvSpPr>
        <p:spPr>
          <a:xfrm>
            <a:off x="457200" y="274638"/>
            <a:ext cx="8229600" cy="1143000"/>
          </a:xfrm>
          <a:solidFill>
            <a:schemeClr val="tx2">
              <a:lumMod val="20000"/>
              <a:lumOff val="80000"/>
            </a:schemeClr>
          </a:solidFill>
        </p:spPr>
        <p:txBody>
          <a:bodyPr>
            <a:normAutofit/>
          </a:bodyPr>
          <a:lstStyle/>
          <a:p>
            <a:r>
              <a:rPr lang="en-ZA" sz="4000" dirty="0" smtClean="0">
                <a:solidFill>
                  <a:srgbClr val="C00000"/>
                </a:solidFill>
              </a:rPr>
              <a:t>2 education systems</a:t>
            </a:r>
            <a:endParaRPr lang="en-ZA" sz="4000" dirty="0">
              <a:solidFill>
                <a:srgbClr val="C00000"/>
              </a:solidFill>
            </a:endParaRPr>
          </a:p>
        </p:txBody>
      </p:sp>
      <p:sp>
        <p:nvSpPr>
          <p:cNvPr id="2" name="Slide Number Placeholder 1"/>
          <p:cNvSpPr>
            <a:spLocks noGrp="1"/>
          </p:cNvSpPr>
          <p:nvPr>
            <p:ph type="sldNum" sz="quarter" idx="12"/>
          </p:nvPr>
        </p:nvSpPr>
        <p:spPr/>
        <p:txBody>
          <a:bodyPr/>
          <a:lstStyle/>
          <a:p>
            <a:fld id="{555B2511-D5A3-487A-82FF-4C039FEE504B}" type="slidenum">
              <a:rPr lang="en-ZA" smtClean="0"/>
              <a:pPr/>
              <a:t>53</a:t>
            </a:fld>
            <a:endParaRPr lang="en-ZA"/>
          </a:p>
        </p:txBody>
      </p:sp>
      <p:sp>
        <p:nvSpPr>
          <p:cNvPr id="6" name="TextBox 5"/>
          <p:cNvSpPr txBox="1"/>
          <p:nvPr/>
        </p:nvSpPr>
        <p:spPr>
          <a:xfrm>
            <a:off x="611560" y="6381328"/>
            <a:ext cx="7128792" cy="307777"/>
          </a:xfrm>
          <a:prstGeom prst="rect">
            <a:avLst/>
          </a:prstGeom>
          <a:noFill/>
        </p:spPr>
        <p:txBody>
          <a:bodyPr wrap="square" rtlCol="0">
            <a:spAutoFit/>
          </a:bodyPr>
          <a:lstStyle/>
          <a:p>
            <a:r>
              <a:rPr lang="en-ZA" sz="1400" dirty="0" smtClean="0"/>
              <a:t>See Hoadley (2010), Fleisch (2008), Van der Berg et al (2011), Taylor (2012) as a few of many</a:t>
            </a:r>
            <a:endParaRPr lang="en-ZA" sz="1400" dirty="0"/>
          </a:p>
        </p:txBody>
      </p:sp>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mtClean="0"/>
              <a:t>Education</a:t>
            </a:r>
            <a:endParaRPr lang="en-ZA"/>
          </a:p>
        </p:txBody>
      </p:sp>
      <p:sp>
        <p:nvSpPr>
          <p:cNvPr id="3" name="Content Placeholder 2"/>
          <p:cNvSpPr>
            <a:spLocks noGrp="1"/>
          </p:cNvSpPr>
          <p:nvPr>
            <p:ph idx="1"/>
          </p:nvPr>
        </p:nvSpPr>
        <p:spPr>
          <a:xfrm>
            <a:off x="4211960" y="2021880"/>
            <a:ext cx="4248472" cy="2271216"/>
          </a:xfrm>
        </p:spPr>
        <p:txBody>
          <a:bodyPr>
            <a:normAutofit fontScale="92500" lnSpcReduction="20000"/>
          </a:bodyPr>
          <a:lstStyle/>
          <a:p>
            <a:pPr marL="0" indent="0" algn="just">
              <a:buNone/>
            </a:pPr>
            <a:r>
              <a:rPr lang="en-ZA" sz="2200" i="1"/>
              <a:t>“Education is the great engine of personal development. It is through education that the daughter of a peasant can become a doctor, that the son of a mineworker can become the head of the mine, that a child of farm-workers can become the president” </a:t>
            </a:r>
            <a:endParaRPr lang="en-ZA" sz="2200" i="1" smtClean="0"/>
          </a:p>
          <a:p>
            <a:pPr marL="0" indent="0" algn="just">
              <a:buNone/>
            </a:pPr>
            <a:r>
              <a:rPr lang="en-ZA" sz="2600" i="1"/>
              <a:t>	</a:t>
            </a:r>
            <a:r>
              <a:rPr lang="en-ZA" sz="2600" i="1" smtClean="0"/>
              <a:t>– </a:t>
            </a:r>
            <a:r>
              <a:rPr lang="en-ZA" sz="2600" b="1" i="1" smtClean="0"/>
              <a:t>Nelson Mandela</a:t>
            </a:r>
            <a:endParaRPr lang="en-ZA" sz="2600" b="1" i="1"/>
          </a:p>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54</a:t>
            </a:fld>
            <a:endParaRPr lang="en-ZA"/>
          </a:p>
        </p:txBody>
      </p:sp>
      <p:pic>
        <p:nvPicPr>
          <p:cNvPr id="2050" name="Picture 2" descr="http://globalvoicesonline.org/wp-content/uploads/2008/07/mandela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1600" y="1988840"/>
            <a:ext cx="2520280" cy="374475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4211960" y="4365104"/>
            <a:ext cx="4248472" cy="2031325"/>
          </a:xfrm>
          <a:prstGeom prst="rect">
            <a:avLst/>
          </a:prstGeom>
          <a:solidFill>
            <a:schemeClr val="bg1">
              <a:lumMod val="85000"/>
            </a:schemeClr>
          </a:solidFill>
        </p:spPr>
        <p:txBody>
          <a:bodyPr wrap="square">
            <a:spAutoFit/>
          </a:bodyPr>
          <a:lstStyle/>
          <a:p>
            <a:pPr algn="just"/>
            <a:r>
              <a:rPr lang="en-ZA" b="1" dirty="0" smtClean="0">
                <a:solidFill>
                  <a:srgbClr val="C00000"/>
                </a:solidFill>
              </a:rPr>
              <a:t>If we looked at 200 black Grade 1 children 12 years ago and then look at them again in matric, according to the 2007 results, only 1 out of the </a:t>
            </a:r>
            <a:r>
              <a:rPr lang="en-ZA" b="1" dirty="0">
                <a:solidFill>
                  <a:srgbClr val="C00000"/>
                </a:solidFill>
              </a:rPr>
              <a:t>200 </a:t>
            </a:r>
            <a:r>
              <a:rPr lang="en-ZA" b="1" dirty="0" smtClean="0">
                <a:solidFill>
                  <a:srgbClr val="C00000"/>
                </a:solidFill>
              </a:rPr>
              <a:t>were </a:t>
            </a:r>
            <a:r>
              <a:rPr lang="en-ZA" b="1" dirty="0">
                <a:solidFill>
                  <a:srgbClr val="C00000"/>
                </a:solidFill>
              </a:rPr>
              <a:t>eligible for a maths or science degree </a:t>
            </a:r>
            <a:r>
              <a:rPr lang="en-ZA" b="1" dirty="0" smtClean="0">
                <a:solidFill>
                  <a:srgbClr val="C00000"/>
                </a:solidFill>
              </a:rPr>
              <a:t>based on their matric marks </a:t>
            </a:r>
            <a:r>
              <a:rPr lang="en-ZA" b="1" dirty="0">
                <a:solidFill>
                  <a:srgbClr val="C00000"/>
                </a:solidFill>
              </a:rPr>
              <a:t>– the </a:t>
            </a:r>
            <a:r>
              <a:rPr lang="en-ZA" b="1" dirty="0" smtClean="0">
                <a:solidFill>
                  <a:srgbClr val="C00000"/>
                </a:solidFill>
              </a:rPr>
              <a:t>corresponding </a:t>
            </a:r>
            <a:r>
              <a:rPr lang="en-ZA" b="1" dirty="0">
                <a:solidFill>
                  <a:srgbClr val="C00000"/>
                </a:solidFill>
              </a:rPr>
              <a:t>figure for white children was 15 times </a:t>
            </a:r>
            <a:r>
              <a:rPr lang="en-ZA" b="1" dirty="0" smtClean="0">
                <a:solidFill>
                  <a:srgbClr val="C00000"/>
                </a:solidFill>
              </a:rPr>
              <a:t>higher. </a:t>
            </a:r>
            <a:endParaRPr lang="en-ZA" b="1" dirty="0">
              <a:solidFill>
                <a:srgbClr val="C00000"/>
              </a:solidFill>
            </a:endParaRPr>
          </a:p>
        </p:txBody>
      </p:sp>
    </p:spTree>
    <p:extLst>
      <p:ext uri="{BB962C8B-B14F-4D97-AF65-F5344CB8AC3E}">
        <p14:creationId xmlns:p14="http://schemas.microsoft.com/office/powerpoint/2010/main" val="3447620295"/>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smtClean="0"/>
              <a:t>Teacher absenteeism</a:t>
            </a:r>
            <a:br>
              <a:rPr lang="en-ZA" dirty="0" smtClean="0"/>
            </a:br>
            <a:r>
              <a:rPr lang="en-ZA" sz="1800" dirty="0" smtClean="0"/>
              <a:t>SACMEQ III (2007)</a:t>
            </a:r>
            <a:endParaRPr lang="en-ZA" dirty="0"/>
          </a:p>
        </p:txBody>
      </p:sp>
      <p:sp>
        <p:nvSpPr>
          <p:cNvPr id="3" name="Content Placeholder 2"/>
          <p:cNvSpPr>
            <a:spLocks noGrp="1"/>
          </p:cNvSpPr>
          <p:nvPr>
            <p:ph idx="1"/>
          </p:nvPr>
        </p:nvSpPr>
        <p:spPr>
          <a:xfrm>
            <a:off x="323528" y="2348879"/>
            <a:ext cx="3610744" cy="2520281"/>
          </a:xfrm>
          <a:solidFill>
            <a:schemeClr val="bg1">
              <a:lumMod val="85000"/>
            </a:schemeClr>
          </a:solidFill>
        </p:spPr>
        <p:txBody>
          <a:bodyPr>
            <a:normAutofit/>
          </a:bodyPr>
          <a:lstStyle/>
          <a:p>
            <a:endParaRPr lang="en-ZA" smtClean="0"/>
          </a:p>
          <a:p>
            <a:r>
              <a:rPr lang="en-ZA" sz="2400" smtClean="0"/>
              <a:t>What is the distribution of teacher absenteeism across school SES quintiles?</a:t>
            </a:r>
            <a:endParaRPr lang="en-ZA" sz="2400"/>
          </a:p>
        </p:txBody>
      </p:sp>
      <p:sp>
        <p:nvSpPr>
          <p:cNvPr id="4" name="Slide Number Placeholder 3"/>
          <p:cNvSpPr>
            <a:spLocks noGrp="1"/>
          </p:cNvSpPr>
          <p:nvPr>
            <p:ph type="sldNum" sz="quarter" idx="12"/>
          </p:nvPr>
        </p:nvSpPr>
        <p:spPr/>
        <p:txBody>
          <a:bodyPr/>
          <a:lstStyle/>
          <a:p>
            <a:fld id="{555B2511-D5A3-487A-82FF-4C039FEE504B}" type="slidenum">
              <a:rPr lang="en-ZA" smtClean="0"/>
              <a:pPr/>
              <a:t>55</a:t>
            </a:fld>
            <a:endParaRPr lang="en-ZA"/>
          </a:p>
        </p:txBody>
      </p:sp>
      <p:pic>
        <p:nvPicPr>
          <p:cNvPr id="5" name="Picture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944" y="1916832"/>
            <a:ext cx="4752528" cy="338437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96690603"/>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fld id="{555B2511-D5A3-487A-82FF-4C039FEE504B}" type="slidenum">
              <a:rPr lang="en-ZA" smtClean="0"/>
              <a:pPr/>
              <a:t>56</a:t>
            </a:fld>
            <a:endParaRPr lang="en-ZA"/>
          </a:p>
        </p:txBody>
      </p:sp>
      <p:pic>
        <p:nvPicPr>
          <p:cNvPr id="7" name="Picture 6"/>
          <p:cNvPicPr>
            <a:picLocks noChangeAspect="1"/>
          </p:cNvPicPr>
          <p:nvPr/>
        </p:nvPicPr>
        <p:blipFill>
          <a:blip r:embed="rId2"/>
          <a:stretch>
            <a:fillRect/>
          </a:stretch>
        </p:blipFill>
        <p:spPr>
          <a:xfrm>
            <a:off x="0" y="215900"/>
            <a:ext cx="9144000" cy="6418967"/>
          </a:xfrm>
          <a:prstGeom prst="rect">
            <a:avLst/>
          </a:prstGeom>
        </p:spPr>
      </p:pic>
      <p:sp>
        <p:nvSpPr>
          <p:cNvPr id="8" name="TextBox 7"/>
          <p:cNvSpPr txBox="1"/>
          <p:nvPr/>
        </p:nvSpPr>
        <p:spPr>
          <a:xfrm>
            <a:off x="5724128" y="1412776"/>
            <a:ext cx="3096344" cy="738664"/>
          </a:xfrm>
          <a:prstGeom prst="rect">
            <a:avLst/>
          </a:prstGeom>
          <a:solidFill>
            <a:schemeClr val="bg1">
              <a:lumMod val="85000"/>
            </a:schemeClr>
          </a:solidFill>
        </p:spPr>
        <p:txBody>
          <a:bodyPr wrap="square" rtlCol="0">
            <a:spAutoFit/>
          </a:bodyPr>
          <a:lstStyle/>
          <a:p>
            <a:r>
              <a:rPr lang="en-US" sz="1400" dirty="0" smtClean="0"/>
              <a:t>Only </a:t>
            </a:r>
            <a:r>
              <a:rPr lang="en-US" sz="1400" dirty="0" err="1" smtClean="0"/>
              <a:t>Eng</a:t>
            </a:r>
            <a:r>
              <a:rPr lang="en-US" sz="1400" dirty="0" smtClean="0"/>
              <a:t>/</a:t>
            </a:r>
            <a:r>
              <a:rPr lang="en-US" sz="1400" dirty="0" err="1" smtClean="0"/>
              <a:t>Afr</a:t>
            </a:r>
            <a:r>
              <a:rPr lang="en-US" sz="1400" dirty="0" smtClean="0"/>
              <a:t> Gr 5 home language (wealthier) schools participated in PIRLS 2011. (Other countries tested Gr4)</a:t>
            </a:r>
            <a:endParaRPr lang="en-US" sz="1400" dirty="0"/>
          </a:p>
        </p:txBody>
      </p:sp>
      <p:cxnSp>
        <p:nvCxnSpPr>
          <p:cNvPr id="10" name="Straight Arrow Connector 9"/>
          <p:cNvCxnSpPr/>
          <p:nvPr/>
        </p:nvCxnSpPr>
        <p:spPr>
          <a:xfrm>
            <a:off x="7308304" y="2132856"/>
            <a:ext cx="0" cy="504056"/>
          </a:xfrm>
          <a:prstGeom prst="straightConnector1">
            <a:avLst/>
          </a:prstGeom>
          <a:ln>
            <a:solidFill>
              <a:schemeClr val="bg1">
                <a:lumMod val="75000"/>
              </a:schemeClr>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8879872"/>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060848"/>
            <a:ext cx="8229600" cy="1930226"/>
          </a:xfrm>
        </p:spPr>
        <p:txBody>
          <a:bodyPr>
            <a:normAutofit/>
          </a:bodyPr>
          <a:lstStyle/>
          <a:p>
            <a:r>
              <a:rPr lang="en-US" dirty="0" smtClean="0"/>
              <a:t>What does a dualistic school system look like in practice?</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57</a:t>
            </a:fld>
            <a:endParaRPr lang="en-ZA"/>
          </a:p>
        </p:txBody>
      </p:sp>
    </p:spTree>
    <p:extLst>
      <p:ext uri="{BB962C8B-B14F-4D97-AF65-F5344CB8AC3E}">
        <p14:creationId xmlns:p14="http://schemas.microsoft.com/office/powerpoint/2010/main" val="2851819649"/>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rmAutofit fontScale="90000"/>
          </a:bodyPr>
          <a:lstStyle/>
          <a:p>
            <a:r>
              <a:rPr lang="en-ZA" dirty="0" smtClean="0">
                <a:solidFill>
                  <a:srgbClr val="C00000"/>
                </a:solidFill>
              </a:rPr>
              <a:t>Teacher knowledge</a:t>
            </a:r>
            <a:br>
              <a:rPr lang="en-ZA" dirty="0" smtClean="0">
                <a:solidFill>
                  <a:srgbClr val="C00000"/>
                </a:solidFill>
              </a:rPr>
            </a:br>
            <a:r>
              <a:rPr lang="en-ZA" sz="2700" dirty="0" smtClean="0">
                <a:solidFill>
                  <a:srgbClr val="C00000"/>
                </a:solidFill>
              </a:rPr>
              <a:t>SACMEQ III (2007) </a:t>
            </a:r>
            <a:r>
              <a:rPr lang="en-ZA" sz="2700" dirty="0" smtClean="0">
                <a:solidFill>
                  <a:srgbClr val="C00000"/>
                </a:solidFill>
                <a:sym typeface="Wingdings" pitchFamily="2" charset="2"/>
              </a:rPr>
              <a:t></a:t>
            </a:r>
            <a:r>
              <a:rPr lang="en-ZA" sz="2700" dirty="0" smtClean="0">
                <a:solidFill>
                  <a:srgbClr val="C00000"/>
                </a:solidFill>
              </a:rPr>
              <a:t> 401/498 Gr6 Mathematics teachers</a:t>
            </a:r>
            <a:endParaRPr lang="en-ZA" dirty="0">
              <a:solidFill>
                <a:srgbClr val="C00000"/>
              </a:solidFill>
            </a:endParaRPr>
          </a:p>
        </p:txBody>
      </p:sp>
      <p:pic>
        <p:nvPicPr>
          <p:cNvPr id="28674" name="Picture 2"/>
          <p:cNvPicPr>
            <a:picLocks noChangeAspect="1" noChangeArrowheads="1"/>
          </p:cNvPicPr>
          <p:nvPr/>
        </p:nvPicPr>
        <p:blipFill>
          <a:blip r:embed="rId3" cstate="print"/>
          <a:srcRect/>
          <a:stretch>
            <a:fillRect/>
          </a:stretch>
        </p:blipFill>
        <p:spPr bwMode="auto">
          <a:xfrm>
            <a:off x="395536" y="1628800"/>
            <a:ext cx="6682343" cy="4032448"/>
          </a:xfrm>
          <a:prstGeom prst="rect">
            <a:avLst/>
          </a:prstGeom>
          <a:ln>
            <a:noFill/>
          </a:ln>
          <a:effectLst>
            <a:outerShdw blurRad="292100" dist="139700" dir="2700000" algn="tl" rotWithShape="0">
              <a:srgbClr val="333333">
                <a:alpha val="65000"/>
              </a:srgbClr>
            </a:outerShdw>
          </a:effectLst>
        </p:spPr>
      </p:pic>
      <p:pic>
        <p:nvPicPr>
          <p:cNvPr id="28675" name="Picture 3"/>
          <p:cNvPicPr>
            <a:picLocks noChangeAspect="1" noChangeArrowheads="1"/>
          </p:cNvPicPr>
          <p:nvPr/>
        </p:nvPicPr>
        <p:blipFill>
          <a:blip r:embed="rId4" cstate="print"/>
          <a:srcRect/>
          <a:stretch>
            <a:fillRect/>
          </a:stretch>
        </p:blipFill>
        <p:spPr bwMode="auto">
          <a:xfrm>
            <a:off x="7380312" y="2636912"/>
            <a:ext cx="1296144" cy="1376695"/>
          </a:xfrm>
          <a:prstGeom prst="rect">
            <a:avLst/>
          </a:prstGeom>
          <a:ln>
            <a:noFill/>
          </a:ln>
          <a:effectLst>
            <a:outerShdw blurRad="292100" dist="139700" dir="2700000" algn="tl" rotWithShape="0">
              <a:srgbClr val="333333">
                <a:alpha val="65000"/>
              </a:srgbClr>
            </a:outerShdw>
          </a:effectLst>
        </p:spPr>
      </p:pic>
      <p:graphicFrame>
        <p:nvGraphicFramePr>
          <p:cNvPr id="8" name="Table 7"/>
          <p:cNvGraphicFramePr>
            <a:graphicFrameLocks noGrp="1"/>
          </p:cNvGraphicFramePr>
          <p:nvPr/>
        </p:nvGraphicFramePr>
        <p:xfrm>
          <a:off x="899592" y="5877272"/>
          <a:ext cx="6048675" cy="760095"/>
        </p:xfrm>
        <a:graphic>
          <a:graphicData uri="http://schemas.openxmlformats.org/drawingml/2006/table">
            <a:tbl>
              <a:tblPr/>
              <a:tblGrid>
                <a:gridCol w="1641291"/>
                <a:gridCol w="734564"/>
                <a:gridCol w="734564"/>
                <a:gridCol w="734564"/>
                <a:gridCol w="734564"/>
                <a:gridCol w="734564"/>
                <a:gridCol w="734564"/>
              </a:tblGrid>
              <a:tr h="190500">
                <a:tc rowSpan="2">
                  <a:txBody>
                    <a:bodyPr/>
                    <a:lstStyle/>
                    <a:p>
                      <a:pPr algn="ctr" fontAlgn="b"/>
                      <a:r>
                        <a:rPr lang="en-ZA" sz="1600" b="1" i="0" u="none" strike="noStrike" dirty="0">
                          <a:solidFill>
                            <a:srgbClr val="000000"/>
                          </a:solidFill>
                          <a:latin typeface="Calibri"/>
                        </a:rPr>
                        <a:t>SACMEQ Maths teacher test Q17</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gridSpan="5">
                  <a:txBody>
                    <a:bodyPr/>
                    <a:lstStyle/>
                    <a:p>
                      <a:pPr algn="ctr" fontAlgn="b"/>
                      <a:r>
                        <a:rPr lang="en-ZA" sz="1600" b="1" i="0" u="none" strike="noStrike" dirty="0">
                          <a:solidFill>
                            <a:srgbClr val="000000"/>
                          </a:solidFill>
                          <a:latin typeface="Calibri"/>
                        </a:rPr>
                        <a:t>Quintile</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rowSpan="2">
                  <a:txBody>
                    <a:bodyPr/>
                    <a:lstStyle/>
                    <a:p>
                      <a:pPr algn="ctr" fontAlgn="ctr"/>
                      <a:r>
                        <a:rPr lang="en-ZA" sz="1600" b="1" i="0" u="none" strike="noStrike" dirty="0" err="1">
                          <a:solidFill>
                            <a:srgbClr val="000000"/>
                          </a:solidFill>
                          <a:latin typeface="Calibri"/>
                        </a:rPr>
                        <a:t>Avg</a:t>
                      </a:r>
                      <a:endParaRPr lang="en-ZA" sz="1600" b="1" i="0" u="none" strike="noStrike" dirty="0">
                        <a:solidFill>
                          <a:srgbClr val="000000"/>
                        </a:solidFill>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r>
              <a:tr h="200025">
                <a:tc vMerge="1">
                  <a:txBody>
                    <a:bodyPr/>
                    <a:lstStyle/>
                    <a:p>
                      <a:endParaRPr lang="en-ZA"/>
                    </a:p>
                  </a:txBody>
                  <a:tcPr/>
                </a:tc>
                <a:tc>
                  <a:txBody>
                    <a:bodyPr/>
                    <a:lstStyle/>
                    <a:p>
                      <a:pPr algn="ctr" fontAlgn="b"/>
                      <a:r>
                        <a:rPr lang="en-ZA" sz="1600" b="1" i="0" u="none" strike="noStrike">
                          <a:solidFill>
                            <a:srgbClr val="000000"/>
                          </a:solidFill>
                          <a:latin typeface="Calibri"/>
                        </a:rPr>
                        <a:t>1</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600" b="1" i="0" u="none" strike="noStrike">
                          <a:solidFill>
                            <a:srgbClr val="000000"/>
                          </a:solidFill>
                          <a:latin typeface="Calibri"/>
                        </a:rPr>
                        <a:t>2</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600" b="1" i="0" u="none" strike="noStrike">
                          <a:solidFill>
                            <a:srgbClr val="000000"/>
                          </a:solidFill>
                          <a:latin typeface="Calibri"/>
                        </a:rPr>
                        <a:t>3</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600" b="1" i="0" u="none" strike="noStrike">
                          <a:solidFill>
                            <a:srgbClr val="000000"/>
                          </a:solidFill>
                          <a:latin typeface="Calibri"/>
                        </a:rPr>
                        <a:t>4</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600" b="1" i="0" u="none" strike="noStrike">
                          <a:solidFill>
                            <a:srgbClr val="000000"/>
                          </a:solidFill>
                          <a:latin typeface="Calibri"/>
                        </a:rPr>
                        <a:t>5</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vMerge="1">
                  <a:txBody>
                    <a:bodyPr/>
                    <a:lstStyle/>
                    <a:p>
                      <a:endParaRPr lang="en-ZA"/>
                    </a:p>
                  </a:txBody>
                  <a:tcPr/>
                </a:tc>
              </a:tr>
              <a:tr h="200025">
                <a:tc>
                  <a:txBody>
                    <a:bodyPr/>
                    <a:lstStyle/>
                    <a:p>
                      <a:pPr algn="l" fontAlgn="b"/>
                      <a:r>
                        <a:rPr lang="en-ZA" sz="1600" b="0" i="0" u="none" strike="noStrike" dirty="0">
                          <a:solidFill>
                            <a:srgbClr val="000000"/>
                          </a:solidFill>
                          <a:latin typeface="Calibri"/>
                        </a:rPr>
                        <a:t>Correct</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600" b="0" i="0" u="none" strike="noStrike" dirty="0">
                          <a:solidFill>
                            <a:schemeClr val="bg1"/>
                          </a:solidFill>
                          <a:latin typeface="Calibri"/>
                        </a:rPr>
                        <a:t>23%</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solidFill>
                      <a:srgbClr val="FF0000"/>
                    </a:solidFill>
                  </a:tcPr>
                </a:tc>
                <a:tc>
                  <a:txBody>
                    <a:bodyPr/>
                    <a:lstStyle/>
                    <a:p>
                      <a:pPr algn="ctr" fontAlgn="b"/>
                      <a:r>
                        <a:rPr lang="en-ZA" sz="1600" b="0" i="0" u="none" strike="noStrike" dirty="0">
                          <a:solidFill>
                            <a:schemeClr val="bg1"/>
                          </a:solidFill>
                          <a:latin typeface="Calibri"/>
                        </a:rPr>
                        <a:t>22%</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solidFill>
                      <a:srgbClr val="FF0000"/>
                    </a:solidFill>
                  </a:tcPr>
                </a:tc>
                <a:tc>
                  <a:txBody>
                    <a:bodyPr/>
                    <a:lstStyle/>
                    <a:p>
                      <a:pPr algn="ctr" fontAlgn="b"/>
                      <a:r>
                        <a:rPr lang="en-ZA" sz="1600" b="0" i="0" u="none" strike="noStrike" dirty="0">
                          <a:solidFill>
                            <a:schemeClr val="bg1"/>
                          </a:solidFill>
                          <a:latin typeface="Calibri"/>
                        </a:rPr>
                        <a:t>38%</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solidFill>
                      <a:srgbClr val="FF0000"/>
                    </a:solidFill>
                  </a:tcPr>
                </a:tc>
                <a:tc>
                  <a:txBody>
                    <a:bodyPr/>
                    <a:lstStyle/>
                    <a:p>
                      <a:pPr algn="ctr" fontAlgn="b"/>
                      <a:r>
                        <a:rPr lang="en-ZA" sz="1600" b="0" i="0" u="none" strike="noStrike" dirty="0">
                          <a:solidFill>
                            <a:schemeClr val="bg1"/>
                          </a:solidFill>
                          <a:latin typeface="Calibri"/>
                        </a:rPr>
                        <a:t>40%</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solidFill>
                      <a:srgbClr val="FF0000"/>
                    </a:solidFill>
                  </a:tcPr>
                </a:tc>
                <a:tc>
                  <a:txBody>
                    <a:bodyPr/>
                    <a:lstStyle/>
                    <a:p>
                      <a:pPr algn="ctr" fontAlgn="b"/>
                      <a:r>
                        <a:rPr lang="en-ZA" sz="1600" b="0" i="0" u="none" strike="noStrike" dirty="0">
                          <a:solidFill>
                            <a:srgbClr val="000000"/>
                          </a:solidFill>
                          <a:latin typeface="Calibri"/>
                        </a:rPr>
                        <a:t>74%</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solidFill>
                      <a:srgbClr val="FFFF00"/>
                    </a:solidFill>
                  </a:tcPr>
                </a:tc>
                <a:tc>
                  <a:txBody>
                    <a:bodyPr/>
                    <a:lstStyle/>
                    <a:p>
                      <a:pPr algn="ctr" fontAlgn="b"/>
                      <a:r>
                        <a:rPr lang="en-ZA" sz="1600" b="1" i="0" u="none" strike="noStrike" dirty="0">
                          <a:solidFill>
                            <a:srgbClr val="000000"/>
                          </a:solidFill>
                          <a:latin typeface="Calibri"/>
                        </a:rPr>
                        <a:t>38%</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solidFill>
                      <a:schemeClr val="bg1">
                        <a:lumMod val="85000"/>
                      </a:schemeClr>
                    </a:solidFill>
                  </a:tcPr>
                </a:tc>
              </a:tr>
            </a:tbl>
          </a:graphicData>
        </a:graphic>
      </p:graphicFrame>
      <p:sp>
        <p:nvSpPr>
          <p:cNvPr id="9" name="Content Placeholder 2"/>
          <p:cNvSpPr>
            <a:spLocks noGrp="1"/>
          </p:cNvSpPr>
          <p:nvPr>
            <p:ph idx="1"/>
          </p:nvPr>
        </p:nvSpPr>
        <p:spPr>
          <a:xfrm>
            <a:off x="7127776" y="4365104"/>
            <a:ext cx="2016224" cy="1296144"/>
          </a:xfrm>
        </p:spPr>
        <p:txBody>
          <a:bodyPr>
            <a:normAutofit fontScale="70000" lnSpcReduction="20000"/>
          </a:bodyPr>
          <a:lstStyle/>
          <a:p>
            <a:pPr>
              <a:buNone/>
            </a:pPr>
            <a:r>
              <a:rPr lang="en-ZA" sz="2400" b="1" dirty="0" smtClean="0"/>
              <a:t>Correct answer (7km): </a:t>
            </a:r>
          </a:p>
          <a:p>
            <a:pPr>
              <a:buNone/>
            </a:pPr>
            <a:r>
              <a:rPr lang="en-ZA" sz="4600" b="1" dirty="0" smtClean="0">
                <a:solidFill>
                  <a:srgbClr val="FF0000"/>
                </a:solidFill>
              </a:rPr>
              <a:t>38%</a:t>
            </a:r>
            <a:r>
              <a:rPr lang="en-ZA" sz="4600" dirty="0" smtClean="0">
                <a:solidFill>
                  <a:srgbClr val="FF0000"/>
                </a:solidFill>
              </a:rPr>
              <a:t> </a:t>
            </a:r>
            <a:r>
              <a:rPr lang="en-ZA" sz="2400" dirty="0" smtClean="0"/>
              <a:t>of </a:t>
            </a:r>
            <a:r>
              <a:rPr lang="en-ZA" sz="2400" dirty="0" err="1" smtClean="0"/>
              <a:t>Gr</a:t>
            </a:r>
            <a:r>
              <a:rPr lang="en-ZA" sz="2400" dirty="0" smtClean="0"/>
              <a:t> 6 Maths </a:t>
            </a:r>
            <a:r>
              <a:rPr lang="en-ZA" sz="2400" u="sng" dirty="0" smtClean="0"/>
              <a:t>teachers</a:t>
            </a:r>
            <a:endParaRPr lang="en-ZA" sz="2400" u="sng" dirty="0"/>
          </a:p>
        </p:txBody>
      </p:sp>
      <p:sp>
        <p:nvSpPr>
          <p:cNvPr id="10" name="Oval 9"/>
          <p:cNvSpPr/>
          <p:nvPr/>
        </p:nvSpPr>
        <p:spPr>
          <a:xfrm>
            <a:off x="5292080" y="2132856"/>
            <a:ext cx="1296144" cy="5760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12" name="Straight Connector 11"/>
          <p:cNvCxnSpPr/>
          <p:nvPr/>
        </p:nvCxnSpPr>
        <p:spPr>
          <a:xfrm>
            <a:off x="4788024" y="3140968"/>
            <a:ext cx="0" cy="1728192"/>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483768" y="3356992"/>
            <a:ext cx="2240632" cy="8384"/>
          </a:xfrm>
          <a:prstGeom prst="line">
            <a:avLst/>
          </a:prstGeom>
          <a:ln w="28575">
            <a:solidFill>
              <a:srgbClr val="00B0F0"/>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2483768" y="4149080"/>
            <a:ext cx="2304256" cy="0"/>
          </a:xfrm>
          <a:prstGeom prst="line">
            <a:avLst/>
          </a:prstGeom>
          <a:ln w="28575">
            <a:solidFill>
              <a:srgbClr val="00B0F0"/>
            </a:solidFill>
            <a:prstDash val="dash"/>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2123728" y="3140968"/>
            <a:ext cx="288032" cy="288032"/>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2" name="Oval 21"/>
          <p:cNvSpPr/>
          <p:nvPr/>
        </p:nvSpPr>
        <p:spPr>
          <a:xfrm>
            <a:off x="1979712" y="3933056"/>
            <a:ext cx="288032" cy="288032"/>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200" dirty="0" smtClean="0">
                <a:solidFill>
                  <a:schemeClr val="tx1"/>
                </a:solidFill>
              </a:rPr>
              <a:t>7</a:t>
            </a:r>
            <a:endParaRPr lang="en-ZA" sz="1200" dirty="0">
              <a:solidFill>
                <a:schemeClr val="tx1"/>
              </a:solidFill>
            </a:endParaRPr>
          </a:p>
        </p:txBody>
      </p:sp>
      <p:cxnSp>
        <p:nvCxnSpPr>
          <p:cNvPr id="26" name="Straight Arrow Connector 25"/>
          <p:cNvCxnSpPr/>
          <p:nvPr/>
        </p:nvCxnSpPr>
        <p:spPr>
          <a:xfrm>
            <a:off x="1835696" y="3284984"/>
            <a:ext cx="0" cy="792088"/>
          </a:xfrm>
          <a:prstGeom prst="straightConnector1">
            <a:avLst/>
          </a:prstGeom>
          <a:ln w="190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779912" y="5085184"/>
            <a:ext cx="21602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067944" y="5085184"/>
            <a:ext cx="28803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4427984" y="5085184"/>
            <a:ext cx="28803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4788024" y="5085184"/>
            <a:ext cx="28803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28677" name="Picture 5" descr="http://ramyasspace.files.wordpress.com/2011/06/tick.jpg"/>
          <p:cNvPicPr>
            <a:picLocks noChangeAspect="1" noChangeArrowheads="1"/>
          </p:cNvPicPr>
          <p:nvPr/>
        </p:nvPicPr>
        <p:blipFill>
          <a:blip r:embed="rId5" cstate="print"/>
          <a:srcRect/>
          <a:stretch>
            <a:fillRect/>
          </a:stretch>
        </p:blipFill>
        <p:spPr bwMode="auto">
          <a:xfrm>
            <a:off x="7740352" y="2996952"/>
            <a:ext cx="288032" cy="288032"/>
          </a:xfrm>
          <a:prstGeom prst="rect">
            <a:avLst/>
          </a:prstGeom>
          <a:noFill/>
        </p:spPr>
      </p:pic>
      <p:sp>
        <p:nvSpPr>
          <p:cNvPr id="45" name="Content Placeholder 2"/>
          <p:cNvSpPr txBox="1">
            <a:spLocks/>
          </p:cNvSpPr>
          <p:nvPr/>
        </p:nvSpPr>
        <p:spPr>
          <a:xfrm>
            <a:off x="7127776" y="5661248"/>
            <a:ext cx="2016224" cy="792088"/>
          </a:xfrm>
          <a:prstGeom prst="rect">
            <a:avLst/>
          </a:prstGeom>
        </p:spPr>
        <p:txBody>
          <a:bodyPr vert="horz" lIns="91440" tIns="45720" rIns="91440" bIns="45720" rtlCol="0">
            <a:normAutofit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2400" b="1" i="0" u="none" strike="noStrike" kern="1200" cap="none" spc="0" normalizeH="0" baseline="0" noProof="0" dirty="0" smtClean="0">
                <a:ln>
                  <a:noFill/>
                </a:ln>
                <a:solidFill>
                  <a:srgbClr val="FF0000"/>
                </a:solidFill>
                <a:effectLst/>
                <a:uLnTx/>
                <a:uFillTx/>
                <a:latin typeface="+mn-lt"/>
                <a:ea typeface="+mn-ea"/>
                <a:cs typeface="+mn-cs"/>
              </a:rPr>
              <a:t>2 education systems</a:t>
            </a:r>
            <a:r>
              <a:rPr kumimoji="0" lang="en-ZA" sz="2400" b="1" i="0" u="none" strike="noStrike" kern="1200" cap="none" spc="0" normalizeH="0" noProof="0" dirty="0" smtClean="0">
                <a:ln>
                  <a:noFill/>
                </a:ln>
                <a:solidFill>
                  <a:srgbClr val="FF0000"/>
                </a:solidFill>
                <a:effectLst/>
                <a:uLnTx/>
                <a:uFillTx/>
                <a:latin typeface="+mn-lt"/>
                <a:ea typeface="+mn-ea"/>
                <a:cs typeface="+mn-cs"/>
              </a:rPr>
              <a:t> </a:t>
            </a:r>
            <a:endParaRPr kumimoji="0" lang="en-ZA" sz="2400" b="0" i="0" u="none" strike="noStrike" kern="1200" cap="none" spc="0" normalizeH="0" baseline="0" noProof="0" dirty="0">
              <a:ln>
                <a:noFill/>
              </a:ln>
              <a:solidFill>
                <a:srgbClr val="FF0000"/>
              </a:solidFill>
              <a:effectLst/>
              <a:uLnTx/>
              <a:uFillTx/>
              <a:latin typeface="+mn-lt"/>
              <a:ea typeface="+mn-ea"/>
              <a:cs typeface="+mn-cs"/>
            </a:endParaRPr>
          </a:p>
        </p:txBody>
      </p:sp>
      <p:sp>
        <p:nvSpPr>
          <p:cNvPr id="3" name="Slide Number Placeholder 2"/>
          <p:cNvSpPr>
            <a:spLocks noGrp="1"/>
          </p:cNvSpPr>
          <p:nvPr>
            <p:ph type="sldNum" sz="quarter" idx="12"/>
          </p:nvPr>
        </p:nvSpPr>
        <p:spPr/>
        <p:txBody>
          <a:bodyPr/>
          <a:lstStyle/>
          <a:p>
            <a:fld id="{555B2511-D5A3-487A-82FF-4C039FEE504B}" type="slidenum">
              <a:rPr lang="en-ZA" smtClean="0"/>
              <a:pPr/>
              <a:t>58</a:t>
            </a:fld>
            <a:endParaRPr lang="en-ZA"/>
          </a:p>
        </p:txBody>
      </p:sp>
    </p:spTree>
    <p:extLst>
      <p:ext uri="{BB962C8B-B14F-4D97-AF65-F5344CB8AC3E}">
        <p14:creationId xmlns:p14="http://schemas.microsoft.com/office/powerpoint/2010/main" val="2855215149"/>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10" presetClass="entr" presetSubtype="0" fill="hold" grpId="0" nodeType="withEffect">
                                  <p:stCondLst>
                                    <p:cond delay="0"/>
                                  </p:stCondLst>
                                  <p:childTnLst>
                                    <p:set>
                                      <p:cBhvr>
                                        <p:cTn id="38" dur="1" fill="hold">
                                          <p:stCondLst>
                                            <p:cond delay="0"/>
                                          </p:stCondLst>
                                        </p:cTn>
                                        <p:tgtEl>
                                          <p:spTgt spid="9">
                                            <p:txEl>
                                              <p:pRg st="0" end="0"/>
                                            </p:txEl>
                                          </p:spTgt>
                                        </p:tgtEl>
                                        <p:attrNameLst>
                                          <p:attrName>style.visibility</p:attrName>
                                        </p:attrNameLst>
                                      </p:cBhvr>
                                      <p:to>
                                        <p:strVal val="visible"/>
                                      </p:to>
                                    </p:set>
                                    <p:animEffect transition="in" filter="fade">
                                      <p:cBhvr>
                                        <p:cTn id="39" dur="2000"/>
                                        <p:tgtEl>
                                          <p:spTgt spid="9">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9">
                                            <p:txEl>
                                              <p:pRg st="1" end="1"/>
                                            </p:txEl>
                                          </p:spTgt>
                                        </p:tgtEl>
                                        <p:attrNameLst>
                                          <p:attrName>style.visibility</p:attrName>
                                        </p:attrNameLst>
                                      </p:cBhvr>
                                      <p:to>
                                        <p:strVal val="visible"/>
                                      </p:to>
                                    </p:set>
                                    <p:animEffect transition="in" filter="fade">
                                      <p:cBhvr>
                                        <p:cTn id="44" dur="2000"/>
                                        <p:tgtEl>
                                          <p:spTgt spid="9">
                                            <p:txEl>
                                              <p:pRg st="1" end="1"/>
                                            </p:txEl>
                                          </p:spTgt>
                                        </p:tgtEl>
                                      </p:cBhvr>
                                    </p:animEffect>
                                  </p:childTnLst>
                                </p:cTn>
                              </p:par>
                              <p:par>
                                <p:cTn id="45" presetID="1" presetClass="entr" presetSubtype="0" fill="hold" nodeType="withEffect">
                                  <p:stCondLst>
                                    <p:cond delay="0"/>
                                  </p:stCondLst>
                                  <p:childTnLst>
                                    <p:set>
                                      <p:cBhvr>
                                        <p:cTn id="46" dur="1" fill="hold">
                                          <p:stCondLst>
                                            <p:cond delay="0"/>
                                          </p:stCondLst>
                                        </p:cTn>
                                        <p:tgtEl>
                                          <p:spTgt spid="28677"/>
                                        </p:tgtEl>
                                        <p:attrNameLst>
                                          <p:attrName>style.visibility</p:attrName>
                                        </p:attrNameLst>
                                      </p:cBhvr>
                                      <p:to>
                                        <p:strVal val="visible"/>
                                      </p:to>
                                    </p:set>
                                  </p:childTnLst>
                                </p:cTn>
                              </p:par>
                              <p:par>
                                <p:cTn id="47" presetID="10" presetClass="entr" presetSubtype="0" fill="hold" grpId="0" nodeType="withEffect">
                                  <p:stCondLst>
                                    <p:cond delay="0"/>
                                  </p:stCondLst>
                                  <p:childTnLst>
                                    <p:set>
                                      <p:cBhvr>
                                        <p:cTn id="48" dur="1" fill="hold">
                                          <p:stCondLst>
                                            <p:cond delay="0"/>
                                          </p:stCondLst>
                                        </p:cTn>
                                        <p:tgtEl>
                                          <p:spTgt spid="45">
                                            <p:txEl>
                                              <p:pRg st="0" end="0"/>
                                            </p:txEl>
                                          </p:spTgt>
                                        </p:tgtEl>
                                        <p:attrNameLst>
                                          <p:attrName>style.visibility</p:attrName>
                                        </p:attrNameLst>
                                      </p:cBhvr>
                                      <p:to>
                                        <p:strVal val="visible"/>
                                      </p:to>
                                    </p:set>
                                    <p:animEffect transition="in" filter="fade">
                                      <p:cBhvr>
                                        <p:cTn id="49" dur="2000"/>
                                        <p:tgtEl>
                                          <p:spTgt spid="45">
                                            <p:txEl>
                                              <p:pRg st="0" end="0"/>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0" grpId="0" animBg="1"/>
      <p:bldP spid="20" grpId="0" animBg="1"/>
      <p:bldP spid="22" grpId="0" animBg="1"/>
      <p:bldP spid="45"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9056</TotalTime>
  <Words>4216</Words>
  <Application>Microsoft Macintosh PowerPoint</Application>
  <PresentationFormat>On-screen Show (4:3)</PresentationFormat>
  <Paragraphs>701</Paragraphs>
  <Slides>58</Slides>
  <Notes>41</Notes>
  <HiddenSlides>0</HiddenSlides>
  <MMClips>0</MMClips>
  <ScaleCrop>false</ScaleCrop>
  <HeadingPairs>
    <vt:vector size="4" baseType="variant">
      <vt:variant>
        <vt:lpstr>Theme</vt:lpstr>
      </vt:variant>
      <vt:variant>
        <vt:i4>1</vt:i4>
      </vt:variant>
      <vt:variant>
        <vt:lpstr>Slide Titles</vt:lpstr>
      </vt:variant>
      <vt:variant>
        <vt:i4>58</vt:i4>
      </vt:variant>
    </vt:vector>
  </HeadingPairs>
  <TitlesOfParts>
    <vt:vector size="59" baseType="lpstr">
      <vt:lpstr>Office Theme</vt:lpstr>
      <vt:lpstr>An overview of South African schooling Understanding inequality and underperformance</vt:lpstr>
      <vt:lpstr>Outline</vt:lpstr>
      <vt:lpstr>Not all schools are born equal</vt:lpstr>
      <vt:lpstr>Education and inequality?</vt:lpstr>
      <vt:lpstr>PowerPoint Presentation</vt:lpstr>
      <vt:lpstr>PowerPoint Presentation</vt:lpstr>
      <vt:lpstr>Gr 1 - Gr 2 - Gr 3 – Gr 4 – Gr 5 – Gr 6 – Gr 7 – Gr 8 – Gr 9 - Gr 10 – Gr 11 – Gr 12 </vt:lpstr>
      <vt:lpstr>Gr 1 - Gr 2 - Gr 3 – Gr 4 – Gr 5 – Gr 6 – Gr 7 – Gr 8 – Gr 9 - Gr 10 – Gr 11 – Gr 12 </vt:lpstr>
      <vt:lpstr>Gr 1 - Gr 2 - Gr 3 – Gr 4 – Gr 5 – Gr 6 – Gr 7 – Gr 8 – Gr 9 - Gr 10 – Gr 11 – Gr 12 </vt:lpstr>
      <vt:lpstr>PowerPoint Presentation</vt:lpstr>
      <vt:lpstr>Gr 1 - Gr 2 - Gr 3 – Gr 4 – Gr 5 – Gr 6 – Gr 7 – Gr 8 – Gr 9 - Gr 10 – Gr 11 – Gr 12 </vt:lpstr>
      <vt:lpstr>PowerPoint Presentation</vt:lpstr>
      <vt:lpstr>Gr 1 - Gr 2 - Gr 3 – Gr 4 – Gr 5 – Gr 6 – Gr 7 – Gr 8 – Gr 9 - Gr 10 – Gr 11 – Gr 12 </vt:lpstr>
      <vt:lpstr>PowerPoint Presentation</vt:lpstr>
      <vt:lpstr>What are the root causes of low and unequal achievement? </vt:lpstr>
      <vt:lpstr>Insurmountable learning deficits</vt:lpstr>
      <vt:lpstr>Insurmountable learning deficits</vt:lpstr>
      <vt:lpstr>The impact of SES on reading/maths (SACMEQ III – 2007 Gr 6)</vt:lpstr>
      <vt:lpstr>Bimodality – indisputable fact</vt:lpstr>
      <vt:lpstr>Poverty &amp; Privilege paper</vt:lpstr>
      <vt:lpstr>PowerPoint Presentation</vt:lpstr>
      <vt:lpstr>PowerPoint Presentation</vt:lpstr>
      <vt:lpstr>Two school systems not one?</vt:lpstr>
      <vt:lpstr>Corroborating evidence?</vt:lpstr>
      <vt:lpstr>PowerPoint Presentation</vt:lpstr>
      <vt:lpstr>PowerPoint Presentation</vt:lpstr>
      <vt:lpstr>Do the ends justify the means?</vt:lpstr>
      <vt:lpstr>Modelling student performance</vt:lpstr>
      <vt:lpstr>PowerPoint Presentation</vt:lpstr>
      <vt:lpstr>PowerPoint Presentation</vt:lpstr>
      <vt:lpstr>All of these things have serious ramifications for the labour market and thus income inequality…</vt:lpstr>
      <vt:lpstr>PowerPoint Presentation</vt:lpstr>
      <vt:lpstr>PowerPoint Presentation</vt:lpstr>
      <vt:lpstr>Conclusions &amp; Implications</vt:lpstr>
      <vt:lpstr>When faced with an exceedingly low and unequal quality of education do we….</vt:lpstr>
      <vt:lpstr>Conclusions &amp; Implications</vt:lpstr>
      <vt:lpstr>More research on…</vt:lpstr>
      <vt:lpstr>PowerPoint Presentation</vt:lpstr>
      <vt:lpstr>References</vt:lpstr>
      <vt:lpstr>PowerPoint Presentation</vt:lpstr>
      <vt:lpstr>Teacher knowledge...</vt:lpstr>
      <vt:lpstr>PowerPoint Presentation</vt:lpstr>
      <vt:lpstr>Literacy</vt:lpstr>
      <vt:lpstr>PowerPoint Presentation</vt:lpstr>
      <vt:lpstr>Numeracy</vt:lpstr>
      <vt:lpstr>PowerPoint Presentation</vt:lpstr>
      <vt:lpstr>Student competency levels</vt:lpstr>
      <vt:lpstr>Comparing SA &amp; Botswana</vt:lpstr>
      <vt:lpstr>Two school systems not one</vt:lpstr>
      <vt:lpstr>(Hanushek &amp; Woessmann, 2008)</vt:lpstr>
      <vt:lpstr>School system “success” - literacy</vt:lpstr>
      <vt:lpstr>School system “success” - numeracy</vt:lpstr>
      <vt:lpstr>2 education systems</vt:lpstr>
      <vt:lpstr>Education</vt:lpstr>
      <vt:lpstr>Teacher absenteeism SACMEQ III (2007)</vt:lpstr>
      <vt:lpstr>PowerPoint Presentation</vt:lpstr>
      <vt:lpstr>What does a dualistic school system look like in practice?</vt:lpstr>
      <vt:lpstr>Teacher knowledge SACMEQ III (2007)  401/498 Gr6 Mathematics teachers</vt:lpstr>
    </vt:vector>
  </TitlesOfParts>
  <Company>Stellenbosch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Nicholas Spaull</dc:creator>
  <cp:lastModifiedBy>Nicholas Spaull</cp:lastModifiedBy>
  <cp:revision>260</cp:revision>
  <dcterms:created xsi:type="dcterms:W3CDTF">2012-07-03T12:28:17Z</dcterms:created>
  <dcterms:modified xsi:type="dcterms:W3CDTF">2013-02-13T09:14:56Z</dcterms:modified>
</cp:coreProperties>
</file>