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notesSlides/notesSlide18.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9.xml" ContentType="application/vnd.openxmlformats-officedocument.drawingml.chart+xml"/>
  <Override PartName="/ppt/notesSlides/notesSlide23.xml" ContentType="application/vnd.openxmlformats-officedocument.presentationml.notesSlide+xml"/>
  <Override PartName="/ppt/charts/chart10.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1.xml" ContentType="application/vnd.openxmlformats-officedocument.drawingml.chart+xml"/>
  <Override PartName="/ppt/theme/themeOverride3.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2.xml" ContentType="application/vnd.openxmlformats-officedocument.drawingml.chart+xml"/>
  <Override PartName="/ppt/notesSlides/notesSlide31.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32.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33.xml" ContentType="application/vnd.openxmlformats-officedocument.presentationml.notesSlide+xml"/>
  <Override PartName="/ppt/charts/chart17.xml" ContentType="application/vnd.openxmlformats-officedocument.drawingml.chart+xml"/>
  <Override PartName="/ppt/notesSlides/notesSlide34.xml" ContentType="application/vnd.openxmlformats-officedocument.presentationml.notesSlide+xml"/>
  <Override PartName="/ppt/charts/chart18.xml" ContentType="application/vnd.openxmlformats-officedocument.drawingml.chart+xml"/>
  <Override PartName="/ppt/theme/themeOverride4.xml" ContentType="application/vnd.openxmlformats-officedocument.themeOverride+xml"/>
  <Override PartName="/ppt/notesSlides/notesSlide35.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1.xml" ContentType="application/vnd.openxmlformats-officedocument.drawingml.chart+xml"/>
  <Override PartName="/ppt/notesSlides/notesSlide40.xml" ContentType="application/vnd.openxmlformats-officedocument.presentationml.notesSlide+xml"/>
  <Override PartName="/ppt/charts/chart22.xml" ContentType="application/vnd.openxmlformats-officedocument.drawingml.chart+xml"/>
  <Override PartName="/ppt/notesSlides/notesSlide41.xml" ContentType="application/vnd.openxmlformats-officedocument.presentationml.notesSlide+xml"/>
  <Override PartName="/ppt/charts/chart23.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4.xml" ContentType="application/vnd.openxmlformats-officedocument.drawingml.chart+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91" r:id="rId2"/>
    <p:sldId id="292" r:id="rId3"/>
    <p:sldId id="293" r:id="rId4"/>
    <p:sldId id="269" r:id="rId5"/>
    <p:sldId id="272" r:id="rId6"/>
    <p:sldId id="294" r:id="rId7"/>
    <p:sldId id="270" r:id="rId8"/>
    <p:sldId id="295" r:id="rId9"/>
    <p:sldId id="296" r:id="rId10"/>
    <p:sldId id="285" r:id="rId11"/>
    <p:sldId id="265" r:id="rId12"/>
    <p:sldId id="290" r:id="rId13"/>
    <p:sldId id="297" r:id="rId14"/>
    <p:sldId id="312" r:id="rId15"/>
    <p:sldId id="258" r:id="rId16"/>
    <p:sldId id="257" r:id="rId17"/>
    <p:sldId id="301" r:id="rId18"/>
    <p:sldId id="302" r:id="rId19"/>
    <p:sldId id="266" r:id="rId20"/>
    <p:sldId id="304" r:id="rId21"/>
    <p:sldId id="305" r:id="rId22"/>
    <p:sldId id="303" r:id="rId23"/>
    <p:sldId id="308" r:id="rId24"/>
    <p:sldId id="275" r:id="rId25"/>
    <p:sldId id="278" r:id="rId26"/>
    <p:sldId id="281" r:id="rId27"/>
    <p:sldId id="282" r:id="rId28"/>
    <p:sldId id="314" r:id="rId29"/>
    <p:sldId id="315" r:id="rId30"/>
    <p:sldId id="286" r:id="rId31"/>
    <p:sldId id="311" r:id="rId32"/>
    <p:sldId id="306" r:id="rId33"/>
    <p:sldId id="309" r:id="rId34"/>
    <p:sldId id="310" r:id="rId35"/>
    <p:sldId id="263" r:id="rId36"/>
    <p:sldId id="259" r:id="rId37"/>
    <p:sldId id="260" r:id="rId38"/>
    <p:sldId id="261" r:id="rId39"/>
    <p:sldId id="262" r:id="rId40"/>
    <p:sldId id="267" r:id="rId41"/>
    <p:sldId id="289" r:id="rId42"/>
    <p:sldId id="273" r:id="rId43"/>
    <p:sldId id="274" r:id="rId44"/>
    <p:sldId id="277" r:id="rId45"/>
    <p:sldId id="279" r:id="rId46"/>
    <p:sldId id="280" r:id="rId47"/>
    <p:sldId id="284" r:id="rId48"/>
    <p:sldId id="283" r:id="rId49"/>
    <p:sldId id="287" r:id="rId50"/>
    <p:sldId id="26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8EB4E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276" autoAdjust="0"/>
  </p:normalViewPr>
  <p:slideViewPr>
    <p:cSldViewPr>
      <p:cViewPr varScale="1">
        <p:scale>
          <a:sx n="96" d="100"/>
          <a:sy n="96" d="100"/>
        </p:scale>
        <p:origin x="-206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paull\Dropbox\Journal%20articles%202012\Stephen%20SACMEQ%20paper\Nic\Final\FILMER%20attendance%20rates%20for%20our%20countries%20(+pie%20charts)18%20April%202012.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graphs%20for%20presentation%20BBC.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graphs%20for%20presentation%20BBC.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12.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Nic\Final\Final%20estimates%20of%20Lit%20and%20Num%20after%20Filmer-DHS%20corrections%20-%2019%20Apr%202012%20(Recovered).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Nic\Final\Final%20estimates%20of%20Lit%20and%20Num%20after%20Filmer-DHS%20corrections%20-%2019%20Apr%202012%20(Recovered).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18.xml.rels><?xml version="1.0" encoding="UTF-8" standalone="yes"?>
<Relationships xmlns="http://schemas.openxmlformats.org/package/2006/relationships"><Relationship Id="rId2"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 Id="rId1" Type="http://schemas.openxmlformats.org/officeDocument/2006/relationships/themeOverride" Target="../theme/themeOverride4.xml"/></Relationships>
</file>

<file path=ppt/charts/_rels/chart19.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Nic\Final\Final%20estimates%20of%20Lit%20and%20Num%20after%20Filmer-DHS%20corrections%20-%2019%20Apr%202012%20(Recovered).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24.xml.rels><?xml version="1.0" encoding="UTF-8" standalone="yes"?>
<Relationships xmlns="http://schemas.openxmlformats.org/package/2006/relationships"><Relationship Id="rId2"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US"/>
              <a:t> Kenya </a:t>
            </a:r>
          </a:p>
        </c:rich>
      </c:tx>
      <c:layout/>
      <c:overlay val="0"/>
      <c:spPr>
        <a:solidFill>
          <a:schemeClr val="bg1">
            <a:lumMod val="85000"/>
          </a:schemeClr>
        </a:solidFill>
      </c:spPr>
    </c:title>
    <c:autoTitleDeleted val="0"/>
    <c:plotArea>
      <c:layout/>
      <c:pieChart>
        <c:varyColors val="1"/>
        <c:ser>
          <c:idx val="0"/>
          <c:order val="0"/>
          <c:tx>
            <c:strRef>
              <c:f>'Pie charts'!$N$21</c:f>
              <c:strCache>
                <c:ptCount val="1"/>
                <c:pt idx="0">
                  <c:v>Kenya</c:v>
                </c:pt>
              </c:strCache>
            </c:strRef>
          </c:tx>
          <c:explosion val="6"/>
          <c:dPt>
            <c:idx val="0"/>
            <c:bubble3D val="0"/>
            <c:spPr>
              <a:solidFill>
                <a:srgbClr val="C00000"/>
              </a:solidFill>
              <a:ln w="19050">
                <a:solidFill>
                  <a:schemeClr val="tx1"/>
                </a:solidFill>
              </a:ln>
            </c:spPr>
          </c:dPt>
          <c:dPt>
            <c:idx val="1"/>
            <c:bubble3D val="0"/>
            <c:spPr>
              <a:solidFill>
                <a:schemeClr val="accent2">
                  <a:lumMod val="60000"/>
                  <a:lumOff val="40000"/>
                </a:schemeClr>
              </a:solidFill>
            </c:spPr>
          </c:dPt>
          <c:dPt>
            <c:idx val="2"/>
            <c:bubble3D val="0"/>
            <c:spPr>
              <a:solidFill>
                <a:schemeClr val="tx2">
                  <a:lumMod val="40000"/>
                  <a:lumOff val="60000"/>
                </a:schemeClr>
              </a:solidFill>
            </c:spPr>
          </c:dPt>
          <c:dPt>
            <c:idx val="3"/>
            <c:bubble3D val="0"/>
            <c:spPr>
              <a:solidFill>
                <a:srgbClr val="0070C0"/>
              </a:solidFill>
            </c:spPr>
          </c:dPt>
          <c:dLbls>
            <c:txPr>
              <a:bodyPr/>
              <a:lstStyle/>
              <a:p>
                <a:pPr>
                  <a:defRPr sz="2000"/>
                </a:pPr>
                <a:endParaRPr lang="en-US"/>
              </a:p>
            </c:txPr>
            <c:showLegendKey val="0"/>
            <c:showVal val="0"/>
            <c:showCatName val="0"/>
            <c:showSerName val="0"/>
            <c:showPercent val="1"/>
            <c:showBubbleSize val="0"/>
            <c:showLeaderLines val="1"/>
          </c:dLbls>
          <c:cat>
            <c:strRef>
              <c:f>'Pie charts'!$O$20:$R$20</c:f>
              <c:strCache>
                <c:ptCount val="4"/>
                <c:pt idx="0">
                  <c:v>Never enrolled or dropped out prior to Grade 6</c:v>
                </c:pt>
                <c:pt idx="1">
                  <c:v>Enrolled but functionally illiterate (Levels 1-2) by grade 6</c:v>
                </c:pt>
                <c:pt idx="2">
                  <c:v>Enrolled and acquired basic reading skills (Levels 3-5) by grade 6</c:v>
                </c:pt>
                <c:pt idx="3">
                  <c:v>Enrolled and acquired higher order reading skills (Levels 6-8) by grade 6</c:v>
                </c:pt>
              </c:strCache>
            </c:strRef>
          </c:cat>
          <c:val>
            <c:numRef>
              <c:f>'Pie charts'!$O$21:$R$21</c:f>
              <c:numCache>
                <c:formatCode>General</c:formatCode>
                <c:ptCount val="4"/>
                <c:pt idx="0" formatCode="0.0">
                  <c:v>5.0999999999999943</c:v>
                </c:pt>
                <c:pt idx="1">
                  <c:v>7.6337939600000002</c:v>
                </c:pt>
                <c:pt idx="2">
                  <c:v>50.493727700000008</c:v>
                </c:pt>
                <c:pt idx="3">
                  <c:v>36.772468849999996</c:v>
                </c:pt>
              </c:numCache>
            </c:numRef>
          </c:val>
        </c:ser>
        <c:dLbls>
          <c:showLegendKey val="0"/>
          <c:showVal val="0"/>
          <c:showCatName val="0"/>
          <c:showSerName val="0"/>
          <c:showPercent val="1"/>
          <c:showBubbleSize val="0"/>
          <c:showLeaderLines val="1"/>
        </c:dLbls>
        <c:firstSliceAng val="0"/>
      </c:pieChart>
    </c:plotArea>
    <c:plotVisOnly val="1"/>
    <c:dispBlanksAs val="zero"/>
    <c:showDLblsOverMax val="0"/>
  </c:chart>
  <c:spPr>
    <a:solidFill>
      <a:schemeClr val="bg1">
        <a:lumMod val="95000"/>
      </a:schemeClr>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a:pPr>
            <a:r>
              <a:rPr lang="en-ZA"/>
              <a:t>South Africa</a:t>
            </a:r>
          </a:p>
        </c:rich>
      </c:tx>
      <c:layout/>
      <c:overlay val="0"/>
      <c:spPr>
        <a:solidFill>
          <a:schemeClr val="bg1">
            <a:lumMod val="85000"/>
          </a:schemeClr>
        </a:solidFill>
      </c:spPr>
    </c:title>
    <c:autoTitleDeleted val="0"/>
    <c:plotArea>
      <c:layout/>
      <c:pieChart>
        <c:varyColors val="1"/>
        <c:ser>
          <c:idx val="0"/>
          <c:order val="0"/>
          <c:tx>
            <c:strRef>
              <c:f>'Pie charts'!$N$25</c:f>
              <c:strCache>
                <c:ptCount val="1"/>
                <c:pt idx="0">
                  <c:v>South Africa</c:v>
                </c:pt>
              </c:strCache>
            </c:strRef>
          </c:tx>
          <c:explosion val="6"/>
          <c:dPt>
            <c:idx val="0"/>
            <c:bubble3D val="0"/>
            <c:spPr>
              <a:solidFill>
                <a:srgbClr val="C00000"/>
              </a:solidFill>
              <a:ln w="19050">
                <a:solidFill>
                  <a:sysClr val="windowText" lastClr="000000"/>
                </a:solidFill>
              </a:ln>
            </c:spPr>
          </c:dPt>
          <c:dPt>
            <c:idx val="1"/>
            <c:bubble3D val="0"/>
            <c:spPr>
              <a:solidFill>
                <a:schemeClr val="accent2">
                  <a:lumMod val="60000"/>
                  <a:lumOff val="40000"/>
                </a:schemeClr>
              </a:solidFill>
            </c:spPr>
          </c:dPt>
          <c:dPt>
            <c:idx val="2"/>
            <c:bubble3D val="0"/>
            <c:spPr>
              <a:solidFill>
                <a:schemeClr val="tx2">
                  <a:lumMod val="40000"/>
                  <a:lumOff val="60000"/>
                </a:schemeClr>
              </a:solidFill>
            </c:spPr>
          </c:dPt>
          <c:dPt>
            <c:idx val="3"/>
            <c:bubble3D val="0"/>
            <c:spPr>
              <a:solidFill>
                <a:srgbClr val="0070C0"/>
              </a:solidFill>
            </c:spPr>
          </c:dPt>
          <c:dLbls>
            <c:txPr>
              <a:bodyPr/>
              <a:lstStyle/>
              <a:p>
                <a:pPr>
                  <a:defRPr sz="2000"/>
                </a:pPr>
                <a:endParaRPr lang="en-US"/>
              </a:p>
            </c:txPr>
            <c:showLegendKey val="0"/>
            <c:showVal val="0"/>
            <c:showCatName val="0"/>
            <c:showSerName val="0"/>
            <c:showPercent val="1"/>
            <c:showBubbleSize val="0"/>
            <c:showLeaderLines val="1"/>
          </c:dLbls>
          <c:cat>
            <c:strRef>
              <c:f>'Pie charts'!$O$20:$R$20</c:f>
              <c:strCache>
                <c:ptCount val="4"/>
                <c:pt idx="0">
                  <c:v>Never enrolled or dropped out prior to Grade 6</c:v>
                </c:pt>
                <c:pt idx="1">
                  <c:v>Enrolled but functionally illiterate (Levels 1-2) by grade 6</c:v>
                </c:pt>
                <c:pt idx="2">
                  <c:v>Enrolled and acquired basic reading skills (Levels 3-5) by grade 6</c:v>
                </c:pt>
                <c:pt idx="3">
                  <c:v>Enrolled and acquired higher order reading skills (Levels 6-8) by grade 6</c:v>
                </c:pt>
              </c:strCache>
            </c:strRef>
          </c:cat>
          <c:val>
            <c:numRef>
              <c:f>'Pie charts'!$O$25:$R$25</c:f>
              <c:numCache>
                <c:formatCode>General</c:formatCode>
                <c:ptCount val="4"/>
                <c:pt idx="0" formatCode="0.0">
                  <c:v>2</c:v>
                </c:pt>
                <c:pt idx="1">
                  <c:v>26.717975199999998</c:v>
                </c:pt>
                <c:pt idx="2">
                  <c:v>45.471451199999997</c:v>
                </c:pt>
                <c:pt idx="3">
                  <c:v>25.810573599999998</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4446421023514855"/>
          <c:y val="0.16511462718134198"/>
          <c:w val="0.34073410897766615"/>
          <c:h val="0.78073629679006862"/>
        </c:manualLayout>
      </c:layout>
      <c:overlay val="0"/>
      <c:txPr>
        <a:bodyPr/>
        <a:lstStyle/>
        <a:p>
          <a:pPr algn="just" rtl="0">
            <a:defRPr sz="1200"/>
          </a:pPr>
          <a:endParaRPr lang="en-US"/>
        </a:p>
      </c:txPr>
    </c:legend>
    <c:plotVisOnly val="1"/>
    <c:dispBlanksAs val="zero"/>
    <c:showDLblsOverMax val="0"/>
  </c:chart>
  <c:spPr>
    <a:solidFill>
      <a:sysClr val="window" lastClr="FFFFFF">
        <a:lumMod val="95000"/>
      </a:sysClr>
    </a:solidFill>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Corrected</a:t>
            </a:r>
            <a:r>
              <a:rPr lang="en-ZA" sz="1400" baseline="0"/>
              <a:t> estimates of the proportion of the Grade 6 aged population that are functionally literate &amp; numerate </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Overall!$D$8</c:f>
              <c:strCache>
                <c:ptCount val="1"/>
                <c:pt idx="0">
                  <c:v>Proportion of Grade 6 aged population functionally literate</c:v>
                </c:pt>
              </c:strCache>
            </c:strRef>
          </c:tx>
          <c:spPr>
            <a:solidFill>
              <a:schemeClr val="accent1">
                <a:lumMod val="75000"/>
              </a:schemeClr>
            </a:solidFill>
          </c:spPr>
          <c:invertIfNegative val="0"/>
          <c:dLbls>
            <c:dLblPos val="out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Overall!$D$9:$D$18</c:f>
              <c:numCache>
                <c:formatCode>0</c:formatCode>
                <c:ptCount val="10"/>
                <c:pt idx="0">
                  <c:v>49.295148029999993</c:v>
                </c:pt>
                <c:pt idx="1">
                  <c:v>54.375064550000005</c:v>
                </c:pt>
                <c:pt idx="2">
                  <c:v>70.052284330000006</c:v>
                </c:pt>
                <c:pt idx="3">
                  <c:v>70.998051959999998</c:v>
                </c:pt>
                <c:pt idx="4">
                  <c:v>71.240992199999994</c:v>
                </c:pt>
                <c:pt idx="5">
                  <c:v>75.29546947</c:v>
                </c:pt>
                <c:pt idx="6">
                  <c:v>80.061717689999995</c:v>
                </c:pt>
                <c:pt idx="7">
                  <c:v>82.314679129999988</c:v>
                </c:pt>
                <c:pt idx="8">
                  <c:v>87.320792520000012</c:v>
                </c:pt>
                <c:pt idx="9">
                  <c:v>88.177404800000005</c:v>
                </c:pt>
              </c:numCache>
            </c:numRef>
          </c:val>
        </c:ser>
        <c:ser>
          <c:idx val="1"/>
          <c:order val="1"/>
          <c:tx>
            <c:strRef>
              <c:f>Overall!$E$8</c:f>
              <c:strCache>
                <c:ptCount val="1"/>
                <c:pt idx="0">
                  <c:v>Proportion of Grade 6 aged population functionally numerate</c:v>
                </c:pt>
              </c:strCache>
            </c:strRef>
          </c:tx>
          <c:invertIfNegative val="0"/>
          <c:dLbls>
            <c:txPr>
              <a:bodyPr/>
              <a:lstStyle/>
              <a:p>
                <a:pPr>
                  <a:defRPr sz="900">
                    <a:solidFill>
                      <a:schemeClr val="bg1"/>
                    </a:solidFill>
                  </a:defRPr>
                </a:pPr>
                <a:endParaRPr lang="en-US"/>
              </a:p>
            </c:txPr>
            <c:dLblPos val="in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Overall!$E$9:$E$18</c:f>
              <c:numCache>
                <c:formatCode>0</c:formatCode>
                <c:ptCount val="10"/>
                <c:pt idx="0">
                  <c:v>28.788040549999995</c:v>
                </c:pt>
                <c:pt idx="1">
                  <c:v>34.382025850000005</c:v>
                </c:pt>
                <c:pt idx="2">
                  <c:v>51.733461430000006</c:v>
                </c:pt>
                <c:pt idx="3">
                  <c:v>54.583925219999998</c:v>
                </c:pt>
                <c:pt idx="4">
                  <c:v>58.632812000000001</c:v>
                </c:pt>
                <c:pt idx="5">
                  <c:v>67.798798859999991</c:v>
                </c:pt>
                <c:pt idx="6">
                  <c:v>48.491471969999999</c:v>
                </c:pt>
                <c:pt idx="7">
                  <c:v>74.009350799999993</c:v>
                </c:pt>
                <c:pt idx="8">
                  <c:v>84.245662410000008</c:v>
                </c:pt>
                <c:pt idx="9">
                  <c:v>81.814133799999993</c:v>
                </c:pt>
              </c:numCache>
            </c:numRef>
          </c:val>
        </c:ser>
        <c:ser>
          <c:idx val="2"/>
          <c:order val="2"/>
          <c:tx>
            <c:strRef>
              <c:f>Overall!$F$8</c:f>
              <c:strCache>
                <c:ptCount val="1"/>
                <c:pt idx="0">
                  <c:v>Percentage decrease in functionally literate/numerate post NAR-correction</c:v>
                </c:pt>
              </c:strCache>
            </c:strRef>
          </c:tx>
          <c:invertIfNegative val="0"/>
          <c:dLbls>
            <c:txPr>
              <a:bodyPr/>
              <a:lstStyle/>
              <a:p>
                <a:pPr>
                  <a:defRPr sz="900"/>
                </a:pPr>
                <a:endParaRPr lang="en-US"/>
              </a:p>
            </c:txPr>
            <c:dLblPos val="in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Overall!$F$9:$F$18</c:f>
              <c:numCache>
                <c:formatCode>0</c:formatCode>
                <c:ptCount val="10"/>
                <c:pt idx="0">
                  <c:v>11.900000000000007</c:v>
                </c:pt>
                <c:pt idx="1">
                  <c:v>14.299999999999999</c:v>
                </c:pt>
                <c:pt idx="2">
                  <c:v>11.099999999999989</c:v>
                </c:pt>
                <c:pt idx="3">
                  <c:v>10.900000000000002</c:v>
                </c:pt>
                <c:pt idx="4">
                  <c:v>2.0000000000000098</c:v>
                </c:pt>
                <c:pt idx="5">
                  <c:v>7.7000000000000055</c:v>
                </c:pt>
                <c:pt idx="6">
                  <c:v>7.299999999999998</c:v>
                </c:pt>
                <c:pt idx="7">
                  <c:v>14.70000000000001</c:v>
                </c:pt>
                <c:pt idx="8">
                  <c:v>5.099999999999989</c:v>
                </c:pt>
                <c:pt idx="9">
                  <c:v>10.500000000000005</c:v>
                </c:pt>
              </c:numCache>
            </c:numRef>
          </c:val>
        </c:ser>
        <c:dLbls>
          <c:showLegendKey val="0"/>
          <c:showVal val="0"/>
          <c:showCatName val="0"/>
          <c:showSerName val="0"/>
          <c:showPercent val="0"/>
          <c:showBubbleSize val="0"/>
        </c:dLbls>
        <c:gapWidth val="150"/>
        <c:axId val="88275584"/>
        <c:axId val="88686976"/>
      </c:barChart>
      <c:catAx>
        <c:axId val="88275584"/>
        <c:scaling>
          <c:orientation val="minMax"/>
        </c:scaling>
        <c:delete val="0"/>
        <c:axPos val="b"/>
        <c:majorTickMark val="out"/>
        <c:minorTickMark val="none"/>
        <c:tickLblPos val="nextTo"/>
        <c:crossAx val="88686976"/>
        <c:crosses val="autoZero"/>
        <c:auto val="1"/>
        <c:lblAlgn val="ctr"/>
        <c:lblOffset val="100"/>
        <c:noMultiLvlLbl val="0"/>
      </c:catAx>
      <c:valAx>
        <c:axId val="88686976"/>
        <c:scaling>
          <c:orientation val="minMax"/>
        </c:scaling>
        <c:delete val="0"/>
        <c:axPos val="l"/>
        <c:majorGridlines>
          <c:spPr>
            <a:ln>
              <a:solidFill>
                <a:schemeClr val="bg1">
                  <a:lumMod val="85000"/>
                </a:schemeClr>
              </a:solidFill>
            </a:ln>
          </c:spPr>
        </c:majorGridlines>
        <c:minorGridlines>
          <c:spPr>
            <a:ln>
              <a:solidFill>
                <a:schemeClr val="bg1">
                  <a:lumMod val="85000"/>
                </a:schemeClr>
              </a:solidFill>
              <a:prstDash val="dash"/>
            </a:ln>
          </c:spPr>
        </c:minorGridlines>
        <c:numFmt formatCode="General" sourceLinked="0"/>
        <c:majorTickMark val="out"/>
        <c:minorTickMark val="none"/>
        <c:tickLblPos val="nextTo"/>
        <c:crossAx val="88275584"/>
        <c:crosses val="autoZero"/>
        <c:crossBetween val="between"/>
        <c:minorUnit val="5"/>
      </c:valAx>
    </c:plotArea>
    <c:legend>
      <c:legendPos val="b"/>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dirty="0" smtClean="0"/>
              <a:t>Correcting for dropout &amp; </a:t>
            </a:r>
          </a:p>
          <a:p>
            <a:pPr>
              <a:defRPr/>
            </a:pPr>
            <a:r>
              <a:rPr lang="en-ZA" dirty="0" smtClean="0"/>
              <a:t>non-enrolment</a:t>
            </a:r>
            <a:endParaRPr lang="en-ZA" dirty="0"/>
          </a:p>
        </c:rich>
      </c:tx>
      <c:layout/>
      <c:overlay val="0"/>
      <c:spPr>
        <a:solidFill>
          <a:schemeClr val="bg1">
            <a:lumMod val="85000"/>
          </a:schemeClr>
        </a:solidFill>
      </c:spPr>
    </c:title>
    <c:autoTitleDeleted val="0"/>
    <c:plotArea>
      <c:layout/>
      <c:barChart>
        <c:barDir val="col"/>
        <c:grouping val="percentStacked"/>
        <c:varyColors val="0"/>
        <c:ser>
          <c:idx val="0"/>
          <c:order val="0"/>
          <c:invertIfNegative val="0"/>
          <c:dLbls>
            <c:dLblPos val="ctr"/>
            <c:showLegendKey val="0"/>
            <c:showVal val="1"/>
            <c:showCatName val="0"/>
            <c:showSerName val="0"/>
            <c:showPercent val="0"/>
            <c:showBubbleSize val="0"/>
            <c:showLeaderLines val="0"/>
          </c:dLbls>
          <c:cat>
            <c:strRef>
              <c:f>Sheet1!$C$35:$C$37</c:f>
              <c:strCache>
                <c:ptCount val="3"/>
                <c:pt idx="0">
                  <c:v>School age population</c:v>
                </c:pt>
                <c:pt idx="1">
                  <c:v>NAR 14 year olds (median age in SACMEQ TAN)</c:v>
                </c:pt>
                <c:pt idx="2">
                  <c:v>Of 14 year olds how many are literate</c:v>
                </c:pt>
              </c:strCache>
            </c:strRef>
          </c:cat>
          <c:val>
            <c:numRef>
              <c:f>Sheet1!$D$35:$D$37</c:f>
              <c:numCache>
                <c:formatCode>General</c:formatCode>
                <c:ptCount val="3"/>
                <c:pt idx="0">
                  <c:v>100</c:v>
                </c:pt>
                <c:pt idx="1">
                  <c:v>85.3</c:v>
                </c:pt>
                <c:pt idx="2" formatCode="0.0">
                  <c:v>69.946000000000026</c:v>
                </c:pt>
              </c:numCache>
            </c:numRef>
          </c:val>
        </c:ser>
        <c:ser>
          <c:idx val="1"/>
          <c:order val="1"/>
          <c:invertIfNegative val="0"/>
          <c:dPt>
            <c:idx val="1"/>
            <c:invertIfNegative val="0"/>
            <c:bubble3D val="0"/>
            <c:spPr>
              <a:solidFill>
                <a:schemeClr val="tx1"/>
              </a:solidFill>
            </c:spPr>
          </c:dPt>
          <c:dLbls>
            <c:dLbl>
              <c:idx val="0"/>
              <c:delete val="1"/>
            </c:dLbl>
            <c:dLbl>
              <c:idx val="1"/>
              <c:layout/>
              <c:tx>
                <c:rich>
                  <a:bodyPr/>
                  <a:lstStyle/>
                  <a:p>
                    <a:r>
                      <a:rPr lang="en-US" dirty="0">
                        <a:solidFill>
                          <a:schemeClr val="bg1"/>
                        </a:solidFill>
                      </a:rPr>
                      <a:t>14.7</a:t>
                    </a:r>
                  </a:p>
                </c:rich>
              </c:tx>
              <c:dLblPos val="ctr"/>
              <c:showLegendKey val="0"/>
              <c:showVal val="1"/>
              <c:showCatName val="0"/>
              <c:showSerName val="0"/>
              <c:showPercent val="0"/>
              <c:showBubbleSize val="0"/>
            </c:dLbl>
            <c:dLblPos val="ctr"/>
            <c:showLegendKey val="0"/>
            <c:showVal val="1"/>
            <c:showCatName val="0"/>
            <c:showSerName val="0"/>
            <c:showPercent val="0"/>
            <c:showBubbleSize val="0"/>
            <c:showLeaderLines val="0"/>
          </c:dLbls>
          <c:cat>
            <c:strRef>
              <c:f>Sheet1!$C$35:$C$37</c:f>
              <c:strCache>
                <c:ptCount val="3"/>
                <c:pt idx="0">
                  <c:v>School age population</c:v>
                </c:pt>
                <c:pt idx="1">
                  <c:v>NAR 14 year olds (median age in SACMEQ TAN)</c:v>
                </c:pt>
                <c:pt idx="2">
                  <c:v>Of 14 year olds how many are literate</c:v>
                </c:pt>
              </c:strCache>
            </c:strRef>
          </c:cat>
          <c:val>
            <c:numRef>
              <c:f>Sheet1!$E$35:$E$37</c:f>
              <c:numCache>
                <c:formatCode>General</c:formatCode>
                <c:ptCount val="3"/>
                <c:pt idx="0">
                  <c:v>0</c:v>
                </c:pt>
                <c:pt idx="1">
                  <c:v>14.700000000000003</c:v>
                </c:pt>
                <c:pt idx="2" formatCode="0.0">
                  <c:v>30.054000000000013</c:v>
                </c:pt>
              </c:numCache>
            </c:numRef>
          </c:val>
        </c:ser>
        <c:dLbls>
          <c:showLegendKey val="0"/>
          <c:showVal val="0"/>
          <c:showCatName val="0"/>
          <c:showSerName val="0"/>
          <c:showPercent val="0"/>
          <c:showBubbleSize val="0"/>
        </c:dLbls>
        <c:gapWidth val="150"/>
        <c:overlap val="100"/>
        <c:axId val="199983872"/>
        <c:axId val="199985792"/>
      </c:barChart>
      <c:catAx>
        <c:axId val="199983872"/>
        <c:scaling>
          <c:orientation val="minMax"/>
        </c:scaling>
        <c:delete val="0"/>
        <c:axPos val="b"/>
        <c:majorTickMark val="out"/>
        <c:minorTickMark val="none"/>
        <c:tickLblPos val="nextTo"/>
        <c:crossAx val="199985792"/>
        <c:crosses val="autoZero"/>
        <c:auto val="1"/>
        <c:lblAlgn val="ctr"/>
        <c:lblOffset val="100"/>
        <c:noMultiLvlLbl val="0"/>
      </c:catAx>
      <c:valAx>
        <c:axId val="199985792"/>
        <c:scaling>
          <c:orientation val="minMax"/>
        </c:scaling>
        <c:delete val="0"/>
        <c:axPos val="l"/>
        <c:majorGridlines/>
        <c:numFmt formatCode="0%" sourceLinked="1"/>
        <c:majorTickMark val="out"/>
        <c:minorTickMark val="none"/>
        <c:tickLblPos val="nextTo"/>
        <c:crossAx val="199983872"/>
        <c:crosses val="autoZero"/>
        <c:crossBetween val="between"/>
      </c:valAx>
    </c:plotArea>
    <c:plotVisOnly val="1"/>
    <c:dispBlanksAs val="gap"/>
    <c:showDLblsOverMax val="0"/>
  </c:chart>
  <c:spPr>
    <a:solidFill>
      <a:schemeClr val="bg1">
        <a:lumMod val="95000"/>
      </a:schemeClr>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dirty="0" smtClean="0"/>
              <a:t>Correcting for differential access by quintile </a:t>
            </a:r>
            <a:r>
              <a:rPr lang="en-ZA" baseline="0" dirty="0" smtClean="0"/>
              <a:t>(Tanzania</a:t>
            </a:r>
            <a:r>
              <a:rPr lang="en-ZA" baseline="0" dirty="0"/>
              <a:t>)</a:t>
            </a:r>
            <a:endParaRPr lang="en-ZA" dirty="0"/>
          </a:p>
        </c:rich>
      </c:tx>
      <c:layout/>
      <c:overlay val="0"/>
      <c:spPr>
        <a:solidFill>
          <a:schemeClr val="bg1">
            <a:lumMod val="85000"/>
          </a:schemeClr>
        </a:solidFill>
      </c:spPr>
    </c:title>
    <c:autoTitleDeleted val="0"/>
    <c:plotArea>
      <c:layout/>
      <c:barChart>
        <c:barDir val="col"/>
        <c:grouping val="stacked"/>
        <c:varyColors val="0"/>
        <c:ser>
          <c:idx val="0"/>
          <c:order val="0"/>
          <c:tx>
            <c:strRef>
              <c:f>Sheet1!$D$5</c:f>
              <c:strCache>
                <c:ptCount val="1"/>
                <c:pt idx="0">
                  <c:v>Q1</c:v>
                </c:pt>
              </c:strCache>
            </c:strRef>
          </c:tx>
          <c:invertIfNegative val="0"/>
          <c:cat>
            <c:strRef>
              <c:f>Sheet1!$E$4:$F$4</c:f>
              <c:strCache>
                <c:ptCount val="2"/>
                <c:pt idx="0">
                  <c:v>from DHS</c:v>
                </c:pt>
                <c:pt idx="1">
                  <c:v>As proportion</c:v>
                </c:pt>
              </c:strCache>
            </c:strRef>
          </c:cat>
          <c:val>
            <c:numRef>
              <c:f>Sheet1!$E$5:$F$5</c:f>
              <c:numCache>
                <c:formatCode>0</c:formatCode>
                <c:ptCount val="2"/>
                <c:pt idx="0">
                  <c:v>15.98</c:v>
                </c:pt>
                <c:pt idx="1">
                  <c:v>18.720712277413284</c:v>
                </c:pt>
              </c:numCache>
            </c:numRef>
          </c:val>
        </c:ser>
        <c:ser>
          <c:idx val="1"/>
          <c:order val="1"/>
          <c:tx>
            <c:strRef>
              <c:f>Sheet1!$D$6</c:f>
              <c:strCache>
                <c:ptCount val="1"/>
                <c:pt idx="0">
                  <c:v>Q2</c:v>
                </c:pt>
              </c:strCache>
            </c:strRef>
          </c:tx>
          <c:invertIfNegative val="0"/>
          <c:cat>
            <c:strRef>
              <c:f>Sheet1!$E$4:$F$4</c:f>
              <c:strCache>
                <c:ptCount val="2"/>
                <c:pt idx="0">
                  <c:v>from DHS</c:v>
                </c:pt>
                <c:pt idx="1">
                  <c:v>As proportion</c:v>
                </c:pt>
              </c:strCache>
            </c:strRef>
          </c:cat>
          <c:val>
            <c:numRef>
              <c:f>Sheet1!$E$6:$F$6</c:f>
              <c:numCache>
                <c:formatCode>0</c:formatCode>
                <c:ptCount val="2"/>
                <c:pt idx="0">
                  <c:v>16.600000000000001</c:v>
                </c:pt>
                <c:pt idx="1">
                  <c:v>19.447047797563243</c:v>
                </c:pt>
              </c:numCache>
            </c:numRef>
          </c:val>
        </c:ser>
        <c:ser>
          <c:idx val="2"/>
          <c:order val="2"/>
          <c:tx>
            <c:strRef>
              <c:f>Sheet1!$D$7</c:f>
              <c:strCache>
                <c:ptCount val="1"/>
                <c:pt idx="0">
                  <c:v>Q3</c:v>
                </c:pt>
              </c:strCache>
            </c:strRef>
          </c:tx>
          <c:invertIfNegative val="0"/>
          <c:cat>
            <c:strRef>
              <c:f>Sheet1!$E$4:$F$4</c:f>
              <c:strCache>
                <c:ptCount val="2"/>
                <c:pt idx="0">
                  <c:v>from DHS</c:v>
                </c:pt>
                <c:pt idx="1">
                  <c:v>As proportion</c:v>
                </c:pt>
              </c:strCache>
            </c:strRef>
          </c:cat>
          <c:val>
            <c:numRef>
              <c:f>Sheet1!$E$7:$F$7</c:f>
              <c:numCache>
                <c:formatCode>0</c:formatCode>
                <c:ptCount val="2"/>
                <c:pt idx="0">
                  <c:v>17.84</c:v>
                </c:pt>
                <c:pt idx="1">
                  <c:v>20.899718837863158</c:v>
                </c:pt>
              </c:numCache>
            </c:numRef>
          </c:val>
        </c:ser>
        <c:ser>
          <c:idx val="3"/>
          <c:order val="3"/>
          <c:tx>
            <c:strRef>
              <c:f>Sheet1!$D$8</c:f>
              <c:strCache>
                <c:ptCount val="1"/>
                <c:pt idx="0">
                  <c:v>Q4</c:v>
                </c:pt>
              </c:strCache>
            </c:strRef>
          </c:tx>
          <c:invertIfNegative val="0"/>
          <c:cat>
            <c:strRef>
              <c:f>Sheet1!$E$4:$F$4</c:f>
              <c:strCache>
                <c:ptCount val="2"/>
                <c:pt idx="0">
                  <c:v>from DHS</c:v>
                </c:pt>
                <c:pt idx="1">
                  <c:v>As proportion</c:v>
                </c:pt>
              </c:strCache>
            </c:strRef>
          </c:cat>
          <c:val>
            <c:numRef>
              <c:f>Sheet1!$E$8:$F$8</c:f>
              <c:numCache>
                <c:formatCode>0</c:formatCode>
                <c:ptCount val="2"/>
                <c:pt idx="0">
                  <c:v>17.14</c:v>
                </c:pt>
                <c:pt idx="1">
                  <c:v>20.079662605435793</c:v>
                </c:pt>
              </c:numCache>
            </c:numRef>
          </c:val>
        </c:ser>
        <c:ser>
          <c:idx val="4"/>
          <c:order val="4"/>
          <c:tx>
            <c:strRef>
              <c:f>Sheet1!$D$9</c:f>
              <c:strCache>
                <c:ptCount val="1"/>
                <c:pt idx="0">
                  <c:v>Q5</c:v>
                </c:pt>
              </c:strCache>
            </c:strRef>
          </c:tx>
          <c:invertIfNegative val="0"/>
          <c:cat>
            <c:strRef>
              <c:f>Sheet1!$E$4:$F$4</c:f>
              <c:strCache>
                <c:ptCount val="2"/>
                <c:pt idx="0">
                  <c:v>from DHS</c:v>
                </c:pt>
                <c:pt idx="1">
                  <c:v>As proportion</c:v>
                </c:pt>
              </c:strCache>
            </c:strRef>
          </c:cat>
          <c:val>
            <c:numRef>
              <c:f>Sheet1!$E$9:$F$9</c:f>
              <c:numCache>
                <c:formatCode>0</c:formatCode>
                <c:ptCount val="2"/>
                <c:pt idx="0">
                  <c:v>17.8</c:v>
                </c:pt>
                <c:pt idx="1">
                  <c:v>20.852858481724471</c:v>
                </c:pt>
              </c:numCache>
            </c:numRef>
          </c:val>
        </c:ser>
        <c:dLbls>
          <c:showLegendKey val="0"/>
          <c:showVal val="1"/>
          <c:showCatName val="0"/>
          <c:showSerName val="0"/>
          <c:showPercent val="0"/>
          <c:showBubbleSize val="0"/>
        </c:dLbls>
        <c:gapWidth val="300"/>
        <c:overlap val="100"/>
        <c:serLines/>
        <c:axId val="203224960"/>
        <c:axId val="203227136"/>
      </c:barChart>
      <c:catAx>
        <c:axId val="203224960"/>
        <c:scaling>
          <c:orientation val="minMax"/>
        </c:scaling>
        <c:delete val="0"/>
        <c:axPos val="b"/>
        <c:title>
          <c:tx>
            <c:rich>
              <a:bodyPr/>
              <a:lstStyle/>
              <a:p>
                <a:pPr>
                  <a:defRPr/>
                </a:pPr>
                <a:r>
                  <a:rPr lang="en-ZA"/>
                  <a:t>Net Attendance Rates</a:t>
                </a:r>
              </a:p>
            </c:rich>
          </c:tx>
          <c:layout/>
          <c:overlay val="0"/>
        </c:title>
        <c:majorTickMark val="none"/>
        <c:minorTickMark val="none"/>
        <c:tickLblPos val="nextTo"/>
        <c:crossAx val="203227136"/>
        <c:crosses val="autoZero"/>
        <c:auto val="1"/>
        <c:lblAlgn val="ctr"/>
        <c:lblOffset val="100"/>
        <c:noMultiLvlLbl val="0"/>
      </c:catAx>
      <c:valAx>
        <c:axId val="203227136"/>
        <c:scaling>
          <c:orientation val="minMax"/>
        </c:scaling>
        <c:delete val="0"/>
        <c:axPos val="l"/>
        <c:majorGridlines/>
        <c:numFmt formatCode="0" sourceLinked="1"/>
        <c:majorTickMark val="out"/>
        <c:minorTickMark val="none"/>
        <c:tickLblPos val="nextTo"/>
        <c:crossAx val="203224960"/>
        <c:crosses val="autoZero"/>
        <c:crossBetween val="between"/>
      </c:valAx>
    </c:plotArea>
    <c:legend>
      <c:legendPos val="r"/>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Sheet2!$T$3</c:f>
              <c:strCache>
                <c:ptCount val="1"/>
                <c:pt idx="0">
                  <c:v>Gender differential (Male-female)</c:v>
                </c:pt>
              </c:strCache>
            </c:strRef>
          </c:tx>
          <c:spPr>
            <a:solidFill>
              <a:srgbClr val="88A945"/>
            </a:solidFill>
            <a:ln w="12700">
              <a:solidFill>
                <a:sysClr val="windowText" lastClr="000000"/>
              </a:solidFill>
            </a:ln>
          </c:spPr>
          <c:invertIfNegative val="0"/>
          <c:cat>
            <c:strRef>
              <c:f>Sheet2!$S$4:$S$13</c:f>
              <c:strCache>
                <c:ptCount val="10"/>
                <c:pt idx="0">
                  <c:v>Swaziland</c:v>
                </c:pt>
                <c:pt idx="1">
                  <c:v>Kenya</c:v>
                </c:pt>
                <c:pt idx="2">
                  <c:v>Tanzania</c:v>
                </c:pt>
                <c:pt idx="3">
                  <c:v>Zimbabwe</c:v>
                </c:pt>
                <c:pt idx="4">
                  <c:v>Lesotho</c:v>
                </c:pt>
                <c:pt idx="5">
                  <c:v>Malawi</c:v>
                </c:pt>
                <c:pt idx="6">
                  <c:v>Uganda</c:v>
                </c:pt>
                <c:pt idx="7">
                  <c:v>Namibia</c:v>
                </c:pt>
                <c:pt idx="8">
                  <c:v>Zambia</c:v>
                </c:pt>
                <c:pt idx="9">
                  <c:v>South Africa</c:v>
                </c:pt>
              </c:strCache>
            </c:strRef>
          </c:cat>
          <c:val>
            <c:numRef>
              <c:f>Sheet2!$T$4:$T$13</c:f>
              <c:numCache>
                <c:formatCode>0</c:formatCode>
                <c:ptCount val="10"/>
                <c:pt idx="0">
                  <c:v>-0.8999999999999917</c:v>
                </c:pt>
                <c:pt idx="1">
                  <c:v>-3.1000000000000085</c:v>
                </c:pt>
                <c:pt idx="2">
                  <c:v>-2.5</c:v>
                </c:pt>
                <c:pt idx="3">
                  <c:v>-6.5</c:v>
                </c:pt>
                <c:pt idx="4">
                  <c:v>-14.200000000000001</c:v>
                </c:pt>
                <c:pt idx="5">
                  <c:v>9.3000000000000025</c:v>
                </c:pt>
                <c:pt idx="6">
                  <c:v>4.2999999999999972</c:v>
                </c:pt>
                <c:pt idx="7">
                  <c:v>-7.1999999999999886</c:v>
                </c:pt>
                <c:pt idx="8">
                  <c:v>5.2999999999999972</c:v>
                </c:pt>
                <c:pt idx="9">
                  <c:v>-8.3000000000000167</c:v>
                </c:pt>
              </c:numCache>
            </c:numRef>
          </c:val>
        </c:ser>
        <c:ser>
          <c:idx val="1"/>
          <c:order val="1"/>
          <c:tx>
            <c:strRef>
              <c:f>Sheet2!$U$3</c:f>
              <c:strCache>
                <c:ptCount val="1"/>
                <c:pt idx="0">
                  <c:v>Geographic differential (Urban-rural)</c:v>
                </c:pt>
              </c:strCache>
            </c:strRef>
          </c:tx>
          <c:spPr>
            <a:solidFill>
              <a:schemeClr val="accent2">
                <a:lumMod val="60000"/>
                <a:lumOff val="40000"/>
              </a:schemeClr>
            </a:solidFill>
          </c:spPr>
          <c:invertIfNegative val="0"/>
          <c:cat>
            <c:strRef>
              <c:f>Sheet2!$S$4:$S$13</c:f>
              <c:strCache>
                <c:ptCount val="10"/>
                <c:pt idx="0">
                  <c:v>Swaziland</c:v>
                </c:pt>
                <c:pt idx="1">
                  <c:v>Kenya</c:v>
                </c:pt>
                <c:pt idx="2">
                  <c:v>Tanzania</c:v>
                </c:pt>
                <c:pt idx="3">
                  <c:v>Zimbabwe</c:v>
                </c:pt>
                <c:pt idx="4">
                  <c:v>Lesotho</c:v>
                </c:pt>
                <c:pt idx="5">
                  <c:v>Malawi</c:v>
                </c:pt>
                <c:pt idx="6">
                  <c:v>Uganda</c:v>
                </c:pt>
                <c:pt idx="7">
                  <c:v>Namibia</c:v>
                </c:pt>
                <c:pt idx="8">
                  <c:v>Zambia</c:v>
                </c:pt>
                <c:pt idx="9">
                  <c:v>South Africa</c:v>
                </c:pt>
              </c:strCache>
            </c:strRef>
          </c:cat>
          <c:val>
            <c:numRef>
              <c:f>Sheet2!$U$4:$U$13</c:f>
              <c:numCache>
                <c:formatCode>0</c:formatCode>
                <c:ptCount val="10"/>
                <c:pt idx="0">
                  <c:v>1.9000000000000061</c:v>
                </c:pt>
                <c:pt idx="1">
                  <c:v>2.6000000000000085</c:v>
                </c:pt>
                <c:pt idx="2">
                  <c:v>7.2999999999999972</c:v>
                </c:pt>
                <c:pt idx="3">
                  <c:v>20.700000000000003</c:v>
                </c:pt>
                <c:pt idx="4">
                  <c:v>17.5</c:v>
                </c:pt>
                <c:pt idx="5">
                  <c:v>19.500000000000007</c:v>
                </c:pt>
                <c:pt idx="6">
                  <c:v>12.400000000000002</c:v>
                </c:pt>
                <c:pt idx="7">
                  <c:v>14.100000000000001</c:v>
                </c:pt>
                <c:pt idx="8">
                  <c:v>14.600000000000001</c:v>
                </c:pt>
                <c:pt idx="9">
                  <c:v>26.700000000000003</c:v>
                </c:pt>
              </c:numCache>
            </c:numRef>
          </c:val>
        </c:ser>
        <c:ser>
          <c:idx val="2"/>
          <c:order val="2"/>
          <c:tx>
            <c:strRef>
              <c:f>Sheet2!$V$3</c:f>
              <c:strCache>
                <c:ptCount val="1"/>
                <c:pt idx="0">
                  <c:v>Wealth differential (Q5-Q1)</c:v>
                </c:pt>
              </c:strCache>
            </c:strRef>
          </c:tx>
          <c:spPr>
            <a:solidFill>
              <a:srgbClr val="9A0000"/>
            </a:solidFill>
          </c:spPr>
          <c:invertIfNegative val="0"/>
          <c:dLbls>
            <c:txPr>
              <a:bodyPr/>
              <a:lstStyle/>
              <a:p>
                <a:pPr>
                  <a:defRPr sz="800" b="1">
                    <a:solidFill>
                      <a:schemeClr val="bg1"/>
                    </a:solidFill>
                  </a:defRPr>
                </a:pPr>
                <a:endParaRPr lang="en-US"/>
              </a:p>
            </c:txPr>
            <c:dLblPos val="inEnd"/>
            <c:showLegendKey val="0"/>
            <c:showVal val="1"/>
            <c:showCatName val="0"/>
            <c:showSerName val="0"/>
            <c:showPercent val="0"/>
            <c:showBubbleSize val="0"/>
            <c:showLeaderLines val="0"/>
          </c:dLbls>
          <c:cat>
            <c:strRef>
              <c:f>Sheet2!$S$4:$S$13</c:f>
              <c:strCache>
                <c:ptCount val="10"/>
                <c:pt idx="0">
                  <c:v>Swaziland</c:v>
                </c:pt>
                <c:pt idx="1">
                  <c:v>Kenya</c:v>
                </c:pt>
                <c:pt idx="2">
                  <c:v>Tanzania</c:v>
                </c:pt>
                <c:pt idx="3">
                  <c:v>Zimbabwe</c:v>
                </c:pt>
                <c:pt idx="4">
                  <c:v>Lesotho</c:v>
                </c:pt>
                <c:pt idx="5">
                  <c:v>Malawi</c:v>
                </c:pt>
                <c:pt idx="6">
                  <c:v>Uganda</c:v>
                </c:pt>
                <c:pt idx="7">
                  <c:v>Namibia</c:v>
                </c:pt>
                <c:pt idx="8">
                  <c:v>Zambia</c:v>
                </c:pt>
                <c:pt idx="9">
                  <c:v>South Africa</c:v>
                </c:pt>
              </c:strCache>
            </c:strRef>
          </c:cat>
          <c:val>
            <c:numRef>
              <c:f>Sheet2!$V$4:$V$13</c:f>
              <c:numCache>
                <c:formatCode>0</c:formatCode>
                <c:ptCount val="10"/>
                <c:pt idx="0">
                  <c:v>5.5999999999999943</c:v>
                </c:pt>
                <c:pt idx="1">
                  <c:v>11.200000000000003</c:v>
                </c:pt>
                <c:pt idx="2">
                  <c:v>12.3</c:v>
                </c:pt>
                <c:pt idx="3">
                  <c:v>16.299999999999986</c:v>
                </c:pt>
                <c:pt idx="4">
                  <c:v>16.800000000000004</c:v>
                </c:pt>
                <c:pt idx="5">
                  <c:v>19.799999999999986</c:v>
                </c:pt>
                <c:pt idx="6">
                  <c:v>20.100000000000001</c:v>
                </c:pt>
                <c:pt idx="7">
                  <c:v>21.300000000000011</c:v>
                </c:pt>
                <c:pt idx="8">
                  <c:v>25.4</c:v>
                </c:pt>
                <c:pt idx="9">
                  <c:v>35.4</c:v>
                </c:pt>
              </c:numCache>
            </c:numRef>
          </c:val>
        </c:ser>
        <c:dLbls>
          <c:showLegendKey val="0"/>
          <c:showVal val="0"/>
          <c:showCatName val="0"/>
          <c:showSerName val="0"/>
          <c:showPercent val="0"/>
          <c:showBubbleSize val="0"/>
        </c:dLbls>
        <c:gapWidth val="150"/>
        <c:axId val="171830656"/>
        <c:axId val="191004672"/>
      </c:barChart>
      <c:catAx>
        <c:axId val="171830656"/>
        <c:scaling>
          <c:orientation val="minMax"/>
        </c:scaling>
        <c:delete val="0"/>
        <c:axPos val="b"/>
        <c:majorTickMark val="out"/>
        <c:minorTickMark val="none"/>
        <c:tickLblPos val="nextTo"/>
        <c:txPr>
          <a:bodyPr/>
          <a:lstStyle/>
          <a:p>
            <a:pPr>
              <a:defRPr sz="1200" b="0" i="0"/>
            </a:pPr>
            <a:endParaRPr lang="en-US"/>
          </a:p>
        </c:txPr>
        <c:crossAx val="191004672"/>
        <c:crosses val="autoZero"/>
        <c:auto val="1"/>
        <c:lblAlgn val="ctr"/>
        <c:lblOffset val="100"/>
        <c:noMultiLvlLbl val="0"/>
      </c:catAx>
      <c:valAx>
        <c:axId val="191004672"/>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Percentage</a:t>
                </a:r>
              </a:p>
            </c:rich>
          </c:tx>
          <c:layout/>
          <c:overlay val="0"/>
        </c:title>
        <c:numFmt formatCode="0" sourceLinked="1"/>
        <c:majorTickMark val="out"/>
        <c:minorTickMark val="none"/>
        <c:tickLblPos val="nextTo"/>
        <c:crossAx val="171830656"/>
        <c:crosses val="autoZero"/>
        <c:crossBetween val="between"/>
        <c:minorUnit val="5"/>
      </c:valAx>
      <c:spPr>
        <a:solidFill>
          <a:schemeClr val="bg1">
            <a:lumMod val="95000"/>
          </a:schemeClr>
        </a:solidFill>
      </c:spPr>
    </c:plotArea>
    <c:legend>
      <c:legendPos val="t"/>
      <c:layout/>
      <c:overlay val="0"/>
      <c:spPr>
        <a:solidFill>
          <a:schemeClr val="bg1">
            <a:lumMod val="95000"/>
          </a:schemeClr>
        </a:solidFill>
      </c:spPr>
      <c:txPr>
        <a:bodyPr/>
        <a:lstStyle/>
        <a:p>
          <a:pPr>
            <a:defRPr sz="1200"/>
          </a:pPr>
          <a:endParaRPr lang="en-US"/>
        </a:p>
      </c:txPr>
    </c:legend>
    <c:plotVisOnly val="1"/>
    <c:dispBlanksAs val="gap"/>
    <c:showDLblsOverMax val="0"/>
  </c:chart>
  <c:spPr>
    <a:ln>
      <a:solidFill>
        <a:schemeClr val="bg1">
          <a:lumMod val="65000"/>
        </a:schemeClr>
      </a:solid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Sheet2!$T$17</c:f>
              <c:strCache>
                <c:ptCount val="1"/>
                <c:pt idx="0">
                  <c:v>Gender differential (Male-female)</c:v>
                </c:pt>
              </c:strCache>
            </c:strRef>
          </c:tx>
          <c:spPr>
            <a:solidFill>
              <a:srgbClr val="88A945"/>
            </a:solidFill>
            <a:ln w="12700">
              <a:solidFill>
                <a:sysClr val="windowText" lastClr="000000"/>
              </a:solidFill>
            </a:ln>
          </c:spPr>
          <c:invertIfNegative val="0"/>
          <c:cat>
            <c:strRef>
              <c:f>Sheet2!$S$18:$S$27</c:f>
              <c:strCache>
                <c:ptCount val="10"/>
                <c:pt idx="0">
                  <c:v>Swaziland</c:v>
                </c:pt>
                <c:pt idx="1">
                  <c:v>Kenya</c:v>
                </c:pt>
                <c:pt idx="2">
                  <c:v>Malawi</c:v>
                </c:pt>
                <c:pt idx="3">
                  <c:v>Tanzania</c:v>
                </c:pt>
                <c:pt idx="4">
                  <c:v>Zambia</c:v>
                </c:pt>
                <c:pt idx="5">
                  <c:v>Lesotho</c:v>
                </c:pt>
                <c:pt idx="6">
                  <c:v>Uganda</c:v>
                </c:pt>
                <c:pt idx="7">
                  <c:v>Zimbabwe</c:v>
                </c:pt>
                <c:pt idx="8">
                  <c:v>Namibia</c:v>
                </c:pt>
                <c:pt idx="9">
                  <c:v>South Africa</c:v>
                </c:pt>
              </c:strCache>
            </c:strRef>
          </c:cat>
          <c:val>
            <c:numRef>
              <c:f>Sheet2!$T$18:$T$27</c:f>
              <c:numCache>
                <c:formatCode>0</c:formatCode>
                <c:ptCount val="10"/>
                <c:pt idx="0">
                  <c:v>2.5</c:v>
                </c:pt>
                <c:pt idx="1">
                  <c:v>9.9999999999994482E-2</c:v>
                </c:pt>
                <c:pt idx="2">
                  <c:v>10.200000000000001</c:v>
                </c:pt>
                <c:pt idx="3">
                  <c:v>2.0999999999999943</c:v>
                </c:pt>
                <c:pt idx="4">
                  <c:v>6.9000000000000021</c:v>
                </c:pt>
                <c:pt idx="5">
                  <c:v>-8</c:v>
                </c:pt>
                <c:pt idx="6">
                  <c:v>5.6000000000000005</c:v>
                </c:pt>
                <c:pt idx="7">
                  <c:v>-3</c:v>
                </c:pt>
                <c:pt idx="8">
                  <c:v>-1.2000000000000028</c:v>
                </c:pt>
                <c:pt idx="9">
                  <c:v>-5</c:v>
                </c:pt>
              </c:numCache>
            </c:numRef>
          </c:val>
        </c:ser>
        <c:ser>
          <c:idx val="1"/>
          <c:order val="1"/>
          <c:tx>
            <c:strRef>
              <c:f>Sheet2!$U$17</c:f>
              <c:strCache>
                <c:ptCount val="1"/>
                <c:pt idx="0">
                  <c:v>Geographic differential (Urban-rural)</c:v>
                </c:pt>
              </c:strCache>
            </c:strRef>
          </c:tx>
          <c:spPr>
            <a:solidFill>
              <a:schemeClr val="accent2">
                <a:lumMod val="60000"/>
                <a:lumOff val="40000"/>
              </a:schemeClr>
            </a:solidFill>
          </c:spPr>
          <c:invertIfNegative val="0"/>
          <c:cat>
            <c:strRef>
              <c:f>Sheet2!$S$18:$S$27</c:f>
              <c:strCache>
                <c:ptCount val="10"/>
                <c:pt idx="0">
                  <c:v>Swaziland</c:v>
                </c:pt>
                <c:pt idx="1">
                  <c:v>Kenya</c:v>
                </c:pt>
                <c:pt idx="2">
                  <c:v>Malawi</c:v>
                </c:pt>
                <c:pt idx="3">
                  <c:v>Tanzania</c:v>
                </c:pt>
                <c:pt idx="4">
                  <c:v>Zambia</c:v>
                </c:pt>
                <c:pt idx="5">
                  <c:v>Lesotho</c:v>
                </c:pt>
                <c:pt idx="6">
                  <c:v>Uganda</c:v>
                </c:pt>
                <c:pt idx="7">
                  <c:v>Zimbabwe</c:v>
                </c:pt>
                <c:pt idx="8">
                  <c:v>Namibia</c:v>
                </c:pt>
                <c:pt idx="9">
                  <c:v>South Africa</c:v>
                </c:pt>
              </c:strCache>
            </c:strRef>
          </c:cat>
          <c:val>
            <c:numRef>
              <c:f>Sheet2!$U$18:$U$27</c:f>
              <c:numCache>
                <c:formatCode>0</c:formatCode>
                <c:ptCount val="10"/>
                <c:pt idx="0">
                  <c:v>4.7999999999999972</c:v>
                </c:pt>
                <c:pt idx="1">
                  <c:v>2.6000000000000085</c:v>
                </c:pt>
                <c:pt idx="2">
                  <c:v>13.000000000000004</c:v>
                </c:pt>
                <c:pt idx="3">
                  <c:v>12</c:v>
                </c:pt>
                <c:pt idx="4">
                  <c:v>11.7</c:v>
                </c:pt>
                <c:pt idx="5">
                  <c:v>20.400000000000006</c:v>
                </c:pt>
                <c:pt idx="6">
                  <c:v>17.800000000000004</c:v>
                </c:pt>
                <c:pt idx="7">
                  <c:v>27.1</c:v>
                </c:pt>
                <c:pt idx="8">
                  <c:v>30.5</c:v>
                </c:pt>
                <c:pt idx="9">
                  <c:v>29</c:v>
                </c:pt>
              </c:numCache>
            </c:numRef>
          </c:val>
        </c:ser>
        <c:ser>
          <c:idx val="2"/>
          <c:order val="2"/>
          <c:tx>
            <c:strRef>
              <c:f>Sheet2!$V$17</c:f>
              <c:strCache>
                <c:ptCount val="1"/>
                <c:pt idx="0">
                  <c:v>Wealth differential (Q5-Q1)</c:v>
                </c:pt>
              </c:strCache>
            </c:strRef>
          </c:tx>
          <c:spPr>
            <a:solidFill>
              <a:srgbClr val="9A0000"/>
            </a:solidFill>
          </c:spPr>
          <c:invertIfNegative val="0"/>
          <c:dLbls>
            <c:txPr>
              <a:bodyPr/>
              <a:lstStyle/>
              <a:p>
                <a:pPr>
                  <a:defRPr sz="800" b="1">
                    <a:solidFill>
                      <a:schemeClr val="bg1"/>
                    </a:solidFill>
                  </a:defRPr>
                </a:pPr>
                <a:endParaRPr lang="en-US"/>
              </a:p>
            </c:txPr>
            <c:dLblPos val="inEnd"/>
            <c:showLegendKey val="0"/>
            <c:showVal val="1"/>
            <c:showCatName val="0"/>
            <c:showSerName val="0"/>
            <c:showPercent val="0"/>
            <c:showBubbleSize val="0"/>
            <c:showLeaderLines val="0"/>
          </c:dLbls>
          <c:cat>
            <c:strRef>
              <c:f>Sheet2!$S$18:$S$27</c:f>
              <c:strCache>
                <c:ptCount val="10"/>
                <c:pt idx="0">
                  <c:v>Swaziland</c:v>
                </c:pt>
                <c:pt idx="1">
                  <c:v>Kenya</c:v>
                </c:pt>
                <c:pt idx="2">
                  <c:v>Malawi</c:v>
                </c:pt>
                <c:pt idx="3">
                  <c:v>Tanzania</c:v>
                </c:pt>
                <c:pt idx="4">
                  <c:v>Zambia</c:v>
                </c:pt>
                <c:pt idx="5">
                  <c:v>Lesotho</c:v>
                </c:pt>
                <c:pt idx="6">
                  <c:v>Uganda</c:v>
                </c:pt>
                <c:pt idx="7">
                  <c:v>Zimbabwe</c:v>
                </c:pt>
                <c:pt idx="8">
                  <c:v>Namibia</c:v>
                </c:pt>
                <c:pt idx="9">
                  <c:v>South Africa</c:v>
                </c:pt>
              </c:strCache>
            </c:strRef>
          </c:cat>
          <c:val>
            <c:numRef>
              <c:f>Sheet2!$V$18:$V$27</c:f>
              <c:numCache>
                <c:formatCode>0</c:formatCode>
                <c:ptCount val="10"/>
                <c:pt idx="0">
                  <c:v>8.9000000000000057</c:v>
                </c:pt>
                <c:pt idx="1">
                  <c:v>11.8</c:v>
                </c:pt>
                <c:pt idx="2">
                  <c:v>12.100000000000001</c:v>
                </c:pt>
                <c:pt idx="3">
                  <c:v>15.8</c:v>
                </c:pt>
                <c:pt idx="4">
                  <c:v>19.5</c:v>
                </c:pt>
                <c:pt idx="5">
                  <c:v>22.299999999999986</c:v>
                </c:pt>
                <c:pt idx="6">
                  <c:v>23.099999999999987</c:v>
                </c:pt>
                <c:pt idx="7">
                  <c:v>23.800000000000004</c:v>
                </c:pt>
                <c:pt idx="8">
                  <c:v>38.1</c:v>
                </c:pt>
                <c:pt idx="9">
                  <c:v>43.2</c:v>
                </c:pt>
              </c:numCache>
            </c:numRef>
          </c:val>
        </c:ser>
        <c:dLbls>
          <c:showLegendKey val="0"/>
          <c:showVal val="0"/>
          <c:showCatName val="0"/>
          <c:showSerName val="0"/>
          <c:showPercent val="0"/>
          <c:showBubbleSize val="0"/>
        </c:dLbls>
        <c:gapWidth val="150"/>
        <c:axId val="171813120"/>
        <c:axId val="171823104"/>
      </c:barChart>
      <c:catAx>
        <c:axId val="171813120"/>
        <c:scaling>
          <c:orientation val="minMax"/>
        </c:scaling>
        <c:delete val="0"/>
        <c:axPos val="b"/>
        <c:majorTickMark val="out"/>
        <c:minorTickMark val="none"/>
        <c:tickLblPos val="nextTo"/>
        <c:txPr>
          <a:bodyPr/>
          <a:lstStyle/>
          <a:p>
            <a:pPr>
              <a:defRPr sz="1200" b="0" i="0"/>
            </a:pPr>
            <a:endParaRPr lang="en-US"/>
          </a:p>
        </c:txPr>
        <c:crossAx val="171823104"/>
        <c:crosses val="autoZero"/>
        <c:auto val="1"/>
        <c:lblAlgn val="ctr"/>
        <c:lblOffset val="100"/>
        <c:noMultiLvlLbl val="0"/>
      </c:catAx>
      <c:valAx>
        <c:axId val="171823104"/>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a:pPr>
                <a:r>
                  <a:rPr lang="en-ZA"/>
                  <a:t>Percentage</a:t>
                </a:r>
              </a:p>
            </c:rich>
          </c:tx>
          <c:layout/>
          <c:overlay val="0"/>
        </c:title>
        <c:numFmt formatCode="0" sourceLinked="1"/>
        <c:majorTickMark val="out"/>
        <c:minorTickMark val="none"/>
        <c:tickLblPos val="nextTo"/>
        <c:crossAx val="171813120"/>
        <c:crosses val="autoZero"/>
        <c:crossBetween val="between"/>
        <c:minorUnit val="5"/>
      </c:valAx>
      <c:spPr>
        <a:solidFill>
          <a:schemeClr val="bg1">
            <a:lumMod val="95000"/>
          </a:schemeClr>
        </a:solidFill>
      </c:spPr>
    </c:plotArea>
    <c:legend>
      <c:legendPos val="t"/>
      <c:layout/>
      <c:overlay val="0"/>
      <c:spPr>
        <a:solidFill>
          <a:schemeClr val="bg1">
            <a:lumMod val="95000"/>
          </a:schemeClr>
        </a:solidFill>
      </c:spPr>
      <c:txPr>
        <a:bodyPr/>
        <a:lstStyle/>
        <a:p>
          <a:pPr>
            <a:defRPr sz="1100"/>
          </a:pPr>
          <a:endParaRPr lang="en-US"/>
        </a:p>
      </c:txPr>
    </c:legend>
    <c:plotVisOnly val="1"/>
    <c:dispBlanksAs val="gap"/>
    <c:showDLblsOverMax val="0"/>
  </c:chart>
  <c:spPr>
    <a:ln>
      <a:solidFill>
        <a:sysClr val="window" lastClr="FFFFFF">
          <a:lumMod val="65000"/>
        </a:sysClr>
      </a:solid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spPr>
            <a:pattFill prst="dkUpDiag">
              <a:fgClr>
                <a:srgbClr val="0070C0"/>
              </a:fgClr>
              <a:bgClr>
                <a:schemeClr val="bg1"/>
              </a:bgClr>
            </a:pattFill>
          </c:spPr>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graphs2!$K$14:$K$21</c:f>
              <c:numCache>
                <c:formatCode>General</c:formatCode>
                <c:ptCount val="8"/>
                <c:pt idx="0">
                  <c:v>2753.645</c:v>
                </c:pt>
                <c:pt idx="1">
                  <c:v>3796.1819999999998</c:v>
                </c:pt>
                <c:pt idx="2">
                  <c:v>12439.18</c:v>
                </c:pt>
                <c:pt idx="3">
                  <c:v>32639.13</c:v>
                </c:pt>
                <c:pt idx="4">
                  <c:v>41203.61</c:v>
                </c:pt>
                <c:pt idx="5">
                  <c:v>21949.360000000001</c:v>
                </c:pt>
                <c:pt idx="6">
                  <c:v>7425.1469999999999</c:v>
                </c:pt>
                <c:pt idx="7">
                  <c:v>131.53129999999999</c:v>
                </c:pt>
              </c:numCache>
            </c:numRef>
          </c:val>
        </c:ser>
        <c:ser>
          <c:idx val="1"/>
          <c:order val="1"/>
          <c:tx>
            <c:v>SACMEQ 3</c:v>
          </c:tx>
          <c:spPr>
            <a:solidFill>
              <a:srgbClr val="C00000"/>
            </a:solidFill>
          </c:spPr>
          <c:invertIfNegative val="0"/>
          <c:val>
            <c:numRef>
              <c:f>'pop corrected'!$G$14:$G$21</c:f>
              <c:numCache>
                <c:formatCode>General</c:formatCode>
                <c:ptCount val="8"/>
                <c:pt idx="0">
                  <c:v>16926.339780447968</c:v>
                </c:pt>
                <c:pt idx="1">
                  <c:v>37615.223432247825</c:v>
                </c:pt>
                <c:pt idx="2">
                  <c:v>55894.365126843557</c:v>
                </c:pt>
                <c:pt idx="3">
                  <c:v>63321.390935416872</c:v>
                </c:pt>
                <c:pt idx="4">
                  <c:v>45274.555540022877</c:v>
                </c:pt>
                <c:pt idx="5">
                  <c:v>27049.596142122486</c:v>
                </c:pt>
                <c:pt idx="6">
                  <c:v>6781.8434183140353</c:v>
                </c:pt>
                <c:pt idx="7">
                  <c:v>725.81384538601151</c:v>
                </c:pt>
              </c:numCache>
            </c:numRef>
          </c:val>
        </c:ser>
        <c:dLbls>
          <c:showLegendKey val="0"/>
          <c:showVal val="0"/>
          <c:showCatName val="0"/>
          <c:showSerName val="0"/>
          <c:showPercent val="0"/>
          <c:showBubbleSize val="0"/>
        </c:dLbls>
        <c:gapWidth val="150"/>
        <c:axId val="113977600"/>
        <c:axId val="113979392"/>
      </c:barChart>
      <c:catAx>
        <c:axId val="113977600"/>
        <c:scaling>
          <c:orientation val="minMax"/>
        </c:scaling>
        <c:delete val="0"/>
        <c:axPos val="l"/>
        <c:majorTickMark val="out"/>
        <c:minorTickMark val="none"/>
        <c:tickLblPos val="nextTo"/>
        <c:crossAx val="113979392"/>
        <c:crosses val="autoZero"/>
        <c:auto val="1"/>
        <c:lblAlgn val="ctr"/>
        <c:lblOffset val="100"/>
        <c:noMultiLvlLbl val="0"/>
      </c:catAx>
      <c:valAx>
        <c:axId val="113979392"/>
        <c:scaling>
          <c:orientation val="minMax"/>
        </c:scaling>
        <c:delete val="0"/>
        <c:axPos val="b"/>
        <c:majorGridlines/>
        <c:title>
          <c:tx>
            <c:rich>
              <a:bodyPr/>
              <a:lstStyle/>
              <a:p>
                <a:pPr>
                  <a:defRPr/>
                </a:pPr>
                <a:r>
                  <a:rPr lang="en-ZA" dirty="0" smtClean="0"/>
                  <a:t>Number of grade 6 children (adjusted for population growth)</a:t>
                </a:r>
              </a:p>
            </c:rich>
          </c:tx>
          <c:layout/>
          <c:overlay val="0"/>
        </c:title>
        <c:numFmt formatCode="General" sourceLinked="1"/>
        <c:majorTickMark val="out"/>
        <c:minorTickMark val="none"/>
        <c:tickLblPos val="nextTo"/>
        <c:crossAx val="113977600"/>
        <c:crosses val="autoZero"/>
        <c:crossBetween val="between"/>
      </c:valAx>
      <c:spPr>
        <a:solidFill>
          <a:schemeClr val="bg1">
            <a:lumMod val="95000"/>
          </a:schemeClr>
        </a:solidFill>
      </c:spPr>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spPr>
            <a:pattFill prst="dkDnDiag">
              <a:fgClr>
                <a:srgbClr val="0070C0"/>
              </a:fgClr>
              <a:bgClr>
                <a:schemeClr val="bg1"/>
              </a:bgClr>
            </a:pattFill>
          </c:spPr>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graphs2!$K$112:$K$119</c:f>
              <c:numCache>
                <c:formatCode>General</c:formatCode>
                <c:ptCount val="8"/>
                <c:pt idx="0">
                  <c:v>13657.88</c:v>
                </c:pt>
                <c:pt idx="1">
                  <c:v>87791.6</c:v>
                </c:pt>
                <c:pt idx="2">
                  <c:v>194664.9</c:v>
                </c:pt>
                <c:pt idx="3">
                  <c:v>91560.19</c:v>
                </c:pt>
                <c:pt idx="4">
                  <c:v>55278.55</c:v>
                </c:pt>
                <c:pt idx="5">
                  <c:v>37101.51</c:v>
                </c:pt>
                <c:pt idx="6">
                  <c:v>7994.1059999999998</c:v>
                </c:pt>
                <c:pt idx="7">
                  <c:v>1883.4690000000001</c:v>
                </c:pt>
              </c:numCache>
            </c:numRef>
          </c:val>
        </c:ser>
        <c:ser>
          <c:idx val="1"/>
          <c:order val="1"/>
          <c:tx>
            <c:v>SACMEQ 3</c:v>
          </c:tx>
          <c:spPr>
            <a:solidFill>
              <a:srgbClr val="C00000"/>
            </a:solidFill>
          </c:spPr>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corrected'!$G$112:$G$119</c:f>
              <c:numCache>
                <c:formatCode>General</c:formatCode>
                <c:ptCount val="8"/>
                <c:pt idx="0">
                  <c:v>5220.2979501495074</c:v>
                </c:pt>
                <c:pt idx="1">
                  <c:v>101046.9461384046</c:v>
                </c:pt>
                <c:pt idx="2">
                  <c:v>239078.84937295868</c:v>
                </c:pt>
                <c:pt idx="3">
                  <c:v>204875.71360524453</c:v>
                </c:pt>
                <c:pt idx="4">
                  <c:v>154645.39434893115</c:v>
                </c:pt>
                <c:pt idx="5">
                  <c:v>69914.51858320176</c:v>
                </c:pt>
                <c:pt idx="6">
                  <c:v>20119.342889807875</c:v>
                </c:pt>
                <c:pt idx="7">
                  <c:v>7940.2754271172926</c:v>
                </c:pt>
              </c:numCache>
            </c:numRef>
          </c:val>
        </c:ser>
        <c:dLbls>
          <c:showLegendKey val="0"/>
          <c:showVal val="0"/>
          <c:showCatName val="0"/>
          <c:showSerName val="0"/>
          <c:showPercent val="0"/>
          <c:showBubbleSize val="0"/>
        </c:dLbls>
        <c:gapWidth val="150"/>
        <c:axId val="113947392"/>
        <c:axId val="113948928"/>
      </c:barChart>
      <c:catAx>
        <c:axId val="113947392"/>
        <c:scaling>
          <c:orientation val="minMax"/>
        </c:scaling>
        <c:delete val="0"/>
        <c:axPos val="l"/>
        <c:majorTickMark val="out"/>
        <c:minorTickMark val="none"/>
        <c:tickLblPos val="nextTo"/>
        <c:crossAx val="113948928"/>
        <c:crosses val="autoZero"/>
        <c:auto val="1"/>
        <c:lblAlgn val="ctr"/>
        <c:lblOffset val="100"/>
        <c:noMultiLvlLbl val="0"/>
      </c:catAx>
      <c:valAx>
        <c:axId val="113948928"/>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113947392"/>
        <c:crosses val="autoZero"/>
        <c:crossBetween val="between"/>
      </c:valAx>
      <c:spPr>
        <a:solidFill>
          <a:schemeClr val="bg1">
            <a:lumMod val="95000"/>
          </a:schemeClr>
        </a:solidFill>
      </c:spPr>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Functional literacy ratio</c:v>
          </c:tx>
          <c:spPr>
            <a:pattFill prst="dkDnDiag">
              <a:fgClr>
                <a:srgbClr val="0070C0"/>
              </a:fgClr>
              <a:bgClr>
                <a:schemeClr val="bg1"/>
              </a:bgClr>
            </a:pattFill>
          </c:spPr>
          <c:invertIfNegative val="0"/>
          <c:cat>
            <c:strRef>
              <c:f>'pop corrected taull'!$M$3:$M$16</c:f>
              <c:strCache>
                <c:ptCount val="14"/>
                <c:pt idx="0">
                  <c:v>SEY</c:v>
                </c:pt>
                <c:pt idx="1">
                  <c:v>MAL</c:v>
                </c:pt>
                <c:pt idx="2">
                  <c:v>MAU</c:v>
                </c:pt>
                <c:pt idx="3">
                  <c:v>SOU</c:v>
                </c:pt>
                <c:pt idx="4">
                  <c:v>BOT</c:v>
                </c:pt>
                <c:pt idx="5">
                  <c:v>SWA</c:v>
                </c:pt>
                <c:pt idx="6">
                  <c:v>KEN</c:v>
                </c:pt>
                <c:pt idx="7">
                  <c:v>LES</c:v>
                </c:pt>
                <c:pt idx="8">
                  <c:v>NAM</c:v>
                </c:pt>
                <c:pt idx="9">
                  <c:v>ZAM</c:v>
                </c:pt>
                <c:pt idx="10">
                  <c:v>UGA</c:v>
                </c:pt>
                <c:pt idx="11">
                  <c:v>ZAN</c:v>
                </c:pt>
                <c:pt idx="12">
                  <c:v>TAN</c:v>
                </c:pt>
                <c:pt idx="13">
                  <c:v>MOZ</c:v>
                </c:pt>
              </c:strCache>
            </c:strRef>
          </c:cat>
          <c:val>
            <c:numRef>
              <c:f>'pop corrected taull'!$N$3:$N$16</c:f>
              <c:numCache>
                <c:formatCode>General</c:formatCode>
                <c:ptCount val="14"/>
                <c:pt idx="0">
                  <c:v>0.87176575535999123</c:v>
                </c:pt>
                <c:pt idx="1">
                  <c:v>0.91764647549175882</c:v>
                </c:pt>
                <c:pt idx="2">
                  <c:v>0.94125222904124217</c:v>
                </c:pt>
                <c:pt idx="3">
                  <c:v>1.0392479450085041</c:v>
                </c:pt>
                <c:pt idx="4">
                  <c:v>1.0480640674396011</c:v>
                </c:pt>
                <c:pt idx="5">
                  <c:v>1.149773797771118</c:v>
                </c:pt>
                <c:pt idx="6">
                  <c:v>1.1556486841382509</c:v>
                </c:pt>
                <c:pt idx="7">
                  <c:v>1.1577314249795652</c:v>
                </c:pt>
                <c:pt idx="8">
                  <c:v>1.1847863237722229</c:v>
                </c:pt>
                <c:pt idx="9">
                  <c:v>1.1903003754948747</c:v>
                </c:pt>
                <c:pt idx="10">
                  <c:v>1.4042496847663166</c:v>
                </c:pt>
                <c:pt idx="11">
                  <c:v>1.4236467890659792</c:v>
                </c:pt>
                <c:pt idx="12">
                  <c:v>1.702447597299529</c:v>
                </c:pt>
                <c:pt idx="13">
                  <c:v>1.7190687789425221</c:v>
                </c:pt>
              </c:numCache>
            </c:numRef>
          </c:val>
        </c:ser>
        <c:ser>
          <c:idx val="1"/>
          <c:order val="1"/>
          <c:tx>
            <c:v>Functional numeracy ratio</c:v>
          </c:tx>
          <c:spPr>
            <a:solidFill>
              <a:srgbClr val="C00000"/>
            </a:solidFill>
          </c:spPr>
          <c:invertIfNegative val="0"/>
          <c:cat>
            <c:strRef>
              <c:f>'pop corrected taull'!$M$3:$M$16</c:f>
              <c:strCache>
                <c:ptCount val="14"/>
                <c:pt idx="0">
                  <c:v>SEY</c:v>
                </c:pt>
                <c:pt idx="1">
                  <c:v>MAL</c:v>
                </c:pt>
                <c:pt idx="2">
                  <c:v>MAU</c:v>
                </c:pt>
                <c:pt idx="3">
                  <c:v>SOU</c:v>
                </c:pt>
                <c:pt idx="4">
                  <c:v>BOT</c:v>
                </c:pt>
                <c:pt idx="5">
                  <c:v>SWA</c:v>
                </c:pt>
                <c:pt idx="6">
                  <c:v>KEN</c:v>
                </c:pt>
                <c:pt idx="7">
                  <c:v>LES</c:v>
                </c:pt>
                <c:pt idx="8">
                  <c:v>NAM</c:v>
                </c:pt>
                <c:pt idx="9">
                  <c:v>ZAM</c:v>
                </c:pt>
                <c:pt idx="10">
                  <c:v>UGA</c:v>
                </c:pt>
                <c:pt idx="11">
                  <c:v>ZAN</c:v>
                </c:pt>
                <c:pt idx="12">
                  <c:v>TAN</c:v>
                </c:pt>
                <c:pt idx="13">
                  <c:v>MOZ</c:v>
                </c:pt>
              </c:strCache>
            </c:strRef>
          </c:cat>
          <c:val>
            <c:numRef>
              <c:f>'pop corrected taull'!$O$3:$O$16</c:f>
              <c:numCache>
                <c:formatCode>General</c:formatCode>
                <c:ptCount val="14"/>
                <c:pt idx="0">
                  <c:v>0.92070862469007686</c:v>
                </c:pt>
                <c:pt idx="1">
                  <c:v>1.0546256305779709</c:v>
                </c:pt>
                <c:pt idx="2">
                  <c:v>0.94315813730247589</c:v>
                </c:pt>
                <c:pt idx="3">
                  <c:v>1.1617119323769691</c:v>
                </c:pt>
                <c:pt idx="4">
                  <c:v>1.1046026620725493</c:v>
                </c:pt>
                <c:pt idx="5">
                  <c:v>1.2635012863491097</c:v>
                </c:pt>
                <c:pt idx="6">
                  <c:v>1.1637650989077666</c:v>
                </c:pt>
                <c:pt idx="7">
                  <c:v>1.5756440773669684</c:v>
                </c:pt>
                <c:pt idx="8">
                  <c:v>1.5416201641650891</c:v>
                </c:pt>
                <c:pt idx="9">
                  <c:v>1.0781206540361132</c:v>
                </c:pt>
                <c:pt idx="10">
                  <c:v>1.272037571108724</c:v>
                </c:pt>
                <c:pt idx="11">
                  <c:v>1.3393157510983835</c:v>
                </c:pt>
                <c:pt idx="12">
                  <c:v>1.7888269043919165</c:v>
                </c:pt>
                <c:pt idx="13">
                  <c:v>1.5479638800611815</c:v>
                </c:pt>
              </c:numCache>
            </c:numRef>
          </c:val>
        </c:ser>
        <c:dLbls>
          <c:showLegendKey val="0"/>
          <c:showVal val="0"/>
          <c:showCatName val="0"/>
          <c:showSerName val="0"/>
          <c:showPercent val="0"/>
          <c:showBubbleSize val="0"/>
        </c:dLbls>
        <c:gapWidth val="150"/>
        <c:axId val="96866688"/>
        <c:axId val="96868224"/>
      </c:barChart>
      <c:catAx>
        <c:axId val="96866688"/>
        <c:scaling>
          <c:orientation val="minMax"/>
        </c:scaling>
        <c:delete val="0"/>
        <c:axPos val="b"/>
        <c:majorTickMark val="out"/>
        <c:minorTickMark val="none"/>
        <c:tickLblPos val="nextTo"/>
        <c:crossAx val="96868224"/>
        <c:crosses val="autoZero"/>
        <c:auto val="1"/>
        <c:lblAlgn val="ctr"/>
        <c:lblOffset val="100"/>
        <c:noMultiLvlLbl val="0"/>
      </c:catAx>
      <c:valAx>
        <c:axId val="96868224"/>
        <c:scaling>
          <c:orientation val="minMax"/>
        </c:scaling>
        <c:delete val="0"/>
        <c:axPos val="l"/>
        <c:majorGridlines/>
        <c:title>
          <c:tx>
            <c:rich>
              <a:bodyPr rot="-5400000" vert="horz"/>
              <a:lstStyle/>
              <a:p>
                <a:pPr>
                  <a:defRPr/>
                </a:pPr>
                <a:r>
                  <a:rPr lang="en-US"/>
                  <a:t>Ratio (SACMEQ 2007 to SACMEQ 2000)</a:t>
                </a:r>
              </a:p>
            </c:rich>
          </c:tx>
          <c:layout/>
          <c:overlay val="0"/>
        </c:title>
        <c:numFmt formatCode="General" sourceLinked="1"/>
        <c:majorTickMark val="out"/>
        <c:minorTickMark val="none"/>
        <c:tickLblPos val="nextTo"/>
        <c:crossAx val="96866688"/>
        <c:crosses val="autoZero"/>
        <c:crossBetween val="between"/>
      </c:valAx>
    </c:plotArea>
    <c:legend>
      <c:legendPos val="b"/>
      <c:layout/>
      <c:overlay val="0"/>
    </c:legend>
    <c:plotVisOnly val="1"/>
    <c:dispBlanksAs val="gap"/>
    <c:showDLblsOverMax val="0"/>
  </c:chart>
  <c:txPr>
    <a:bodyPr/>
    <a:lstStyle/>
    <a:p>
      <a:pPr>
        <a:defRPr sz="1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Sheet2!$C$47</c:f>
              <c:strCache>
                <c:ptCount val="1"/>
                <c:pt idx="0">
                  <c:v>Unenrolled or dropout prior to end of Grade 1</c:v>
                </c:pt>
              </c:strCache>
            </c:strRef>
          </c:tx>
          <c:spPr>
            <a:solidFill>
              <a:srgbClr val="C00000"/>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Sheet2!$C$48:$C$57</c:f>
              <c:numCache>
                <c:formatCode>0%</c:formatCode>
                <c:ptCount val="10"/>
                <c:pt idx="0">
                  <c:v>7.0000000000000088E-3</c:v>
                </c:pt>
                <c:pt idx="1">
                  <c:v>9.0000000000000097E-3</c:v>
                </c:pt>
                <c:pt idx="2">
                  <c:v>2.600000000000004E-2</c:v>
                </c:pt>
                <c:pt idx="3">
                  <c:v>3.1000000000000045E-2</c:v>
                </c:pt>
                <c:pt idx="4">
                  <c:v>3.8000000000000041E-2</c:v>
                </c:pt>
                <c:pt idx="5">
                  <c:v>4.1000000000000036E-2</c:v>
                </c:pt>
                <c:pt idx="6">
                  <c:v>4.2000000000000058E-2</c:v>
                </c:pt>
                <c:pt idx="7">
                  <c:v>4.8000000000000063E-2</c:v>
                </c:pt>
                <c:pt idx="8">
                  <c:v>6.4999999999999974E-2</c:v>
                </c:pt>
                <c:pt idx="9">
                  <c:v>9.0000000000000024E-2</c:v>
                </c:pt>
              </c:numCache>
            </c:numRef>
          </c:val>
        </c:ser>
        <c:ser>
          <c:idx val="1"/>
          <c:order val="1"/>
          <c:tx>
            <c:strRef>
              <c:f>Sheet2!$D$47</c:f>
              <c:strCache>
                <c:ptCount val="1"/>
                <c:pt idx="0">
                  <c:v>Gr 2</c:v>
                </c:pt>
              </c:strCache>
            </c:strRef>
          </c:tx>
          <c:spPr>
            <a:solidFill>
              <a:schemeClr val="tx2">
                <a:lumMod val="60000"/>
                <a:lumOff val="4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Sheet2!$D$48:$D$57</c:f>
              <c:numCache>
                <c:formatCode>0%</c:formatCode>
                <c:ptCount val="10"/>
                <c:pt idx="0">
                  <c:v>1.0000000000000015E-3</c:v>
                </c:pt>
                <c:pt idx="1">
                  <c:v>3.0000000000000044E-3</c:v>
                </c:pt>
                <c:pt idx="2">
                  <c:v>5.000000000000007E-3</c:v>
                </c:pt>
                <c:pt idx="3">
                  <c:v>5.000000000000007E-3</c:v>
                </c:pt>
                <c:pt idx="4">
                  <c:v>5.000000000000007E-3</c:v>
                </c:pt>
                <c:pt idx="5">
                  <c:v>6.0000000000000079E-3</c:v>
                </c:pt>
                <c:pt idx="6">
                  <c:v>0</c:v>
                </c:pt>
                <c:pt idx="7">
                  <c:v>6.0000000000000079E-3</c:v>
                </c:pt>
                <c:pt idx="8">
                  <c:v>1.6000000000000021E-2</c:v>
                </c:pt>
                <c:pt idx="9">
                  <c:v>6.0000000000000079E-3</c:v>
                </c:pt>
              </c:numCache>
            </c:numRef>
          </c:val>
        </c:ser>
        <c:ser>
          <c:idx val="2"/>
          <c:order val="2"/>
          <c:tx>
            <c:strRef>
              <c:f>Sheet2!$E$47</c:f>
              <c:strCache>
                <c:ptCount val="1"/>
                <c:pt idx="0">
                  <c:v>Gr 3</c:v>
                </c:pt>
              </c:strCache>
            </c:strRef>
          </c:tx>
          <c:spPr>
            <a:solidFill>
              <a:schemeClr val="accent5">
                <a:lumMod val="60000"/>
                <a:lumOff val="4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Sheet2!$E$48:$E$57</c:f>
              <c:numCache>
                <c:formatCode>0%</c:formatCode>
                <c:ptCount val="10"/>
                <c:pt idx="0">
                  <c:v>3.0000000000000044E-3</c:v>
                </c:pt>
                <c:pt idx="1">
                  <c:v>6.0000000000000079E-3</c:v>
                </c:pt>
                <c:pt idx="2">
                  <c:v>1.300000000000002E-2</c:v>
                </c:pt>
                <c:pt idx="3">
                  <c:v>1.1000000000000018E-2</c:v>
                </c:pt>
                <c:pt idx="4">
                  <c:v>7.0000000000000088E-3</c:v>
                </c:pt>
                <c:pt idx="5">
                  <c:v>1.500000000000002E-2</c:v>
                </c:pt>
                <c:pt idx="6">
                  <c:v>3.0000000000000044E-3</c:v>
                </c:pt>
                <c:pt idx="7">
                  <c:v>1.2999999999999894E-2</c:v>
                </c:pt>
                <c:pt idx="8">
                  <c:v>2.2000000000000037E-2</c:v>
                </c:pt>
                <c:pt idx="9">
                  <c:v>1.1000000000000018E-2</c:v>
                </c:pt>
              </c:numCache>
            </c:numRef>
          </c:val>
        </c:ser>
        <c:ser>
          <c:idx val="3"/>
          <c:order val="3"/>
          <c:tx>
            <c:strRef>
              <c:f>Sheet2!$F$47</c:f>
              <c:strCache>
                <c:ptCount val="1"/>
                <c:pt idx="0">
                  <c:v>Gr 4</c:v>
                </c:pt>
              </c:strCache>
            </c:strRef>
          </c:tx>
          <c:spPr>
            <a:solidFill>
              <a:schemeClr val="bg1">
                <a:lumMod val="5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Sheet2!$F$48:$F$57</c:f>
              <c:numCache>
                <c:formatCode>0%</c:formatCode>
                <c:ptCount val="10"/>
                <c:pt idx="0">
                  <c:v>2.0000000000000031E-3</c:v>
                </c:pt>
                <c:pt idx="1">
                  <c:v>9.0000000000000097E-3</c:v>
                </c:pt>
                <c:pt idx="2">
                  <c:v>1.8000000000000023E-2</c:v>
                </c:pt>
                <c:pt idx="3">
                  <c:v>1.4000000000000018E-2</c:v>
                </c:pt>
                <c:pt idx="4">
                  <c:v>1.0000000000000014E-2</c:v>
                </c:pt>
                <c:pt idx="5">
                  <c:v>2.3999999999999907E-2</c:v>
                </c:pt>
                <c:pt idx="6">
                  <c:v>4.0000000000000062E-3</c:v>
                </c:pt>
                <c:pt idx="7">
                  <c:v>1.500000000000002E-2</c:v>
                </c:pt>
                <c:pt idx="8">
                  <c:v>3.5000000000000045E-2</c:v>
                </c:pt>
                <c:pt idx="9">
                  <c:v>1.500000000000002E-2</c:v>
                </c:pt>
              </c:numCache>
            </c:numRef>
          </c:val>
        </c:ser>
        <c:ser>
          <c:idx val="4"/>
          <c:order val="4"/>
          <c:tx>
            <c:strRef>
              <c:f>Sheet2!$G$47</c:f>
              <c:strCache>
                <c:ptCount val="1"/>
                <c:pt idx="0">
                  <c:v>Gr 5</c:v>
                </c:pt>
              </c:strCache>
            </c:strRef>
          </c:tx>
          <c:spPr>
            <a:solidFill>
              <a:schemeClr val="tx1"/>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Sheet2!$G$48:$G$57</c:f>
              <c:numCache>
                <c:formatCode>0%</c:formatCode>
                <c:ptCount val="10"/>
                <c:pt idx="0">
                  <c:v>4.0000000000000062E-3</c:v>
                </c:pt>
                <c:pt idx="1">
                  <c:v>1.4000000000000018E-2</c:v>
                </c:pt>
                <c:pt idx="2">
                  <c:v>2.4999999999999911E-2</c:v>
                </c:pt>
                <c:pt idx="3">
                  <c:v>1.8999999999999906E-2</c:v>
                </c:pt>
                <c:pt idx="4">
                  <c:v>1.0999999999999894E-2</c:v>
                </c:pt>
                <c:pt idx="5">
                  <c:v>3.3000000000000036E-2</c:v>
                </c:pt>
                <c:pt idx="6">
                  <c:v>9.0000000000000097E-3</c:v>
                </c:pt>
                <c:pt idx="7">
                  <c:v>2.4000000000000032E-2</c:v>
                </c:pt>
                <c:pt idx="8">
                  <c:v>3.6000000000000046E-2</c:v>
                </c:pt>
                <c:pt idx="9">
                  <c:v>2.7000000000000041E-2</c:v>
                </c:pt>
              </c:numCache>
            </c:numRef>
          </c:val>
        </c:ser>
        <c:ser>
          <c:idx val="5"/>
          <c:order val="5"/>
          <c:tx>
            <c:strRef>
              <c:f>Sheet2!$H$47</c:f>
              <c:strCache>
                <c:ptCount val="1"/>
                <c:pt idx="0">
                  <c:v>Gr 6</c:v>
                </c:pt>
              </c:strCache>
            </c:strRef>
          </c:tx>
          <c:spPr>
            <a:solidFill>
              <a:schemeClr val="accent3">
                <a:lumMod val="75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Sheet2!$H$48:$H$57</c:f>
              <c:numCache>
                <c:formatCode>0%</c:formatCode>
                <c:ptCount val="10"/>
                <c:pt idx="0">
                  <c:v>8.0000000000000123E-3</c:v>
                </c:pt>
                <c:pt idx="1">
                  <c:v>1.9000000000000027E-2</c:v>
                </c:pt>
                <c:pt idx="2">
                  <c:v>2.8000000000000032E-2</c:v>
                </c:pt>
                <c:pt idx="3">
                  <c:v>2.5000000000000033E-2</c:v>
                </c:pt>
                <c:pt idx="4">
                  <c:v>1.8000000000000023E-2</c:v>
                </c:pt>
                <c:pt idx="5">
                  <c:v>6.200000000000009E-2</c:v>
                </c:pt>
                <c:pt idx="6">
                  <c:v>1.1999999999999898E-2</c:v>
                </c:pt>
                <c:pt idx="7">
                  <c:v>2.4000000000000032E-2</c:v>
                </c:pt>
                <c:pt idx="8">
                  <c:v>4.0999999999999932E-2</c:v>
                </c:pt>
                <c:pt idx="9">
                  <c:v>1.6000000000000021E-2</c:v>
                </c:pt>
              </c:numCache>
            </c:numRef>
          </c:val>
        </c:ser>
        <c:dLbls>
          <c:showLegendKey val="0"/>
          <c:showVal val="0"/>
          <c:showCatName val="0"/>
          <c:showSerName val="0"/>
          <c:showPercent val="0"/>
          <c:showBubbleSize val="0"/>
        </c:dLbls>
        <c:gapWidth val="150"/>
        <c:overlap val="100"/>
        <c:axId val="33091584"/>
        <c:axId val="33093120"/>
      </c:barChart>
      <c:catAx>
        <c:axId val="33091584"/>
        <c:scaling>
          <c:orientation val="minMax"/>
        </c:scaling>
        <c:delete val="0"/>
        <c:axPos val="b"/>
        <c:majorTickMark val="out"/>
        <c:minorTickMark val="none"/>
        <c:tickLblPos val="nextTo"/>
        <c:crossAx val="33093120"/>
        <c:crosses val="autoZero"/>
        <c:auto val="1"/>
        <c:lblAlgn val="ctr"/>
        <c:lblOffset val="100"/>
        <c:noMultiLvlLbl val="0"/>
      </c:catAx>
      <c:valAx>
        <c:axId val="33093120"/>
        <c:scaling>
          <c:orientation val="minMax"/>
        </c:scaling>
        <c:delete val="0"/>
        <c:axPos val="l"/>
        <c:majorGridlines/>
        <c:numFmt formatCode="0%" sourceLinked="1"/>
        <c:majorTickMark val="out"/>
        <c:minorTickMark val="none"/>
        <c:tickLblPos val="nextTo"/>
        <c:crossAx val="33091584"/>
        <c:crosses val="autoZero"/>
        <c:crossBetween val="between"/>
      </c:valAx>
      <c:spPr>
        <a:solidFill>
          <a:sysClr val="window" lastClr="FFFFFF">
            <a:lumMod val="85000"/>
          </a:sysClr>
        </a:solidFill>
      </c:spPr>
    </c:plotArea>
    <c:legend>
      <c:legendPos val="t"/>
      <c:layout/>
      <c:overlay val="0"/>
      <c:spPr>
        <a:solidFill>
          <a:sysClr val="window" lastClr="FFFFFF">
            <a:lumMod val="85000"/>
          </a:sysClr>
        </a:solidFill>
      </c:sp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b="1" i="0" baseline="0"/>
              <a:t>Proportion of Grade-6 aged urban/rural children functionally literate</a:t>
            </a:r>
          </a:p>
        </c:rich>
      </c:tx>
      <c:layout/>
      <c:overlay val="0"/>
      <c:spPr>
        <a:solidFill>
          <a:schemeClr val="bg1">
            <a:lumMod val="85000"/>
          </a:schemeClr>
        </a:solidFill>
      </c:spPr>
    </c:title>
    <c:autoTitleDeleted val="0"/>
    <c:plotArea>
      <c:layout/>
      <c:barChart>
        <c:barDir val="col"/>
        <c:grouping val="clustered"/>
        <c:varyColors val="0"/>
        <c:ser>
          <c:idx val="1"/>
          <c:order val="1"/>
          <c:tx>
            <c:strRef>
              <c:f>'urb-rural'!$O$3</c:f>
              <c:strCache>
                <c:ptCount val="1"/>
                <c:pt idx="0">
                  <c:v>Percentage decrease in urban Grade-6 aged population who are literate post NAR-correction</c:v>
                </c:pt>
              </c:strCache>
            </c:strRef>
          </c:tx>
          <c:spPr>
            <a:solidFill>
              <a:srgbClr val="C00000"/>
            </a:solidFill>
            <a:ln w="28575">
              <a:noFill/>
            </a:ln>
          </c:spPr>
          <c:invertIfNegative val="0"/>
          <c:cat>
            <c:strRef>
              <c:f>'urb-rural'!$M$4:$M$13</c:f>
              <c:strCache>
                <c:ptCount val="10"/>
                <c:pt idx="0">
                  <c:v>ZAM </c:v>
                </c:pt>
                <c:pt idx="1">
                  <c:v>MAL</c:v>
                </c:pt>
                <c:pt idx="2">
                  <c:v>UGA </c:v>
                </c:pt>
                <c:pt idx="3">
                  <c:v>LES</c:v>
                </c:pt>
                <c:pt idx="4">
                  <c:v>SOU</c:v>
                </c:pt>
                <c:pt idx="5">
                  <c:v>TAN</c:v>
                </c:pt>
                <c:pt idx="6">
                  <c:v>KEN</c:v>
                </c:pt>
                <c:pt idx="7">
                  <c:v>NAM</c:v>
                </c:pt>
                <c:pt idx="8">
                  <c:v>SWA</c:v>
                </c:pt>
                <c:pt idx="9">
                  <c:v>ZIM</c:v>
                </c:pt>
              </c:strCache>
            </c:strRef>
          </c:cat>
          <c:val>
            <c:numRef>
              <c:f>'urb-rural'!$O$4:$O$13</c:f>
              <c:numCache>
                <c:formatCode>0</c:formatCode>
                <c:ptCount val="10"/>
                <c:pt idx="0">
                  <c:v>7.5999999999999988</c:v>
                </c:pt>
                <c:pt idx="1">
                  <c:v>8.4999999999999929</c:v>
                </c:pt>
                <c:pt idx="2">
                  <c:v>12.900000000000009</c:v>
                </c:pt>
                <c:pt idx="3">
                  <c:v>3.8000000000000043</c:v>
                </c:pt>
                <c:pt idx="4">
                  <c:v>2.500000000000008</c:v>
                </c:pt>
                <c:pt idx="5">
                  <c:v>11.099999999999998</c:v>
                </c:pt>
                <c:pt idx="6">
                  <c:v>7.1999999999999984</c:v>
                </c:pt>
                <c:pt idx="7">
                  <c:v>4.7000000000000073</c:v>
                </c:pt>
                <c:pt idx="8">
                  <c:v>9.7000000000000011</c:v>
                </c:pt>
                <c:pt idx="9">
                  <c:v>5.0999999999999996</c:v>
                </c:pt>
              </c:numCache>
            </c:numRef>
          </c:val>
        </c:ser>
        <c:ser>
          <c:idx val="3"/>
          <c:order val="3"/>
          <c:tx>
            <c:strRef>
              <c:f>'urb-rural'!$Q$3</c:f>
              <c:strCache>
                <c:ptCount val="1"/>
                <c:pt idx="0">
                  <c:v>Percentage decrease in rural Grade-6 aged population who are  literate post NAR-correction</c:v>
                </c:pt>
              </c:strCache>
            </c:strRef>
          </c:tx>
          <c:spPr>
            <a:solidFill>
              <a:schemeClr val="accent3">
                <a:lumMod val="75000"/>
              </a:schemeClr>
            </a:solidFill>
            <a:ln w="28575">
              <a:noFill/>
            </a:ln>
          </c:spPr>
          <c:invertIfNegative val="0"/>
          <c:cat>
            <c:strRef>
              <c:f>'urb-rural'!$M$4:$M$13</c:f>
              <c:strCache>
                <c:ptCount val="10"/>
                <c:pt idx="0">
                  <c:v>ZAM </c:v>
                </c:pt>
                <c:pt idx="1">
                  <c:v>MAL</c:v>
                </c:pt>
                <c:pt idx="2">
                  <c:v>UGA </c:v>
                </c:pt>
                <c:pt idx="3">
                  <c:v>LES</c:v>
                </c:pt>
                <c:pt idx="4">
                  <c:v>SOU</c:v>
                </c:pt>
                <c:pt idx="5">
                  <c:v>TAN</c:v>
                </c:pt>
                <c:pt idx="6">
                  <c:v>KEN</c:v>
                </c:pt>
                <c:pt idx="7">
                  <c:v>NAM</c:v>
                </c:pt>
                <c:pt idx="8">
                  <c:v>SWA</c:v>
                </c:pt>
                <c:pt idx="9">
                  <c:v>ZIM</c:v>
                </c:pt>
              </c:strCache>
            </c:strRef>
          </c:cat>
          <c:val>
            <c:numRef>
              <c:f>'urb-rural'!$Q$4:$Q$13</c:f>
              <c:numCache>
                <c:formatCode>0</c:formatCode>
                <c:ptCount val="10"/>
                <c:pt idx="0">
                  <c:v>14.400000000000018</c:v>
                </c:pt>
                <c:pt idx="1">
                  <c:v>15.099999999999994</c:v>
                </c:pt>
                <c:pt idx="2">
                  <c:v>10.700000000000005</c:v>
                </c:pt>
                <c:pt idx="3">
                  <c:v>13.299999999999995</c:v>
                </c:pt>
                <c:pt idx="4">
                  <c:v>1.8000000000000003</c:v>
                </c:pt>
                <c:pt idx="5">
                  <c:v>15.700000000000006</c:v>
                </c:pt>
                <c:pt idx="6">
                  <c:v>4.9000000000000021</c:v>
                </c:pt>
                <c:pt idx="7">
                  <c:v>8.4000000000000075</c:v>
                </c:pt>
                <c:pt idx="8">
                  <c:v>10.599999999999989</c:v>
                </c:pt>
                <c:pt idx="9">
                  <c:v>8.4000000000000057</c:v>
                </c:pt>
              </c:numCache>
            </c:numRef>
          </c:val>
        </c:ser>
        <c:dLbls>
          <c:showLegendKey val="0"/>
          <c:showVal val="0"/>
          <c:showCatName val="0"/>
          <c:showSerName val="0"/>
          <c:showPercent val="0"/>
          <c:showBubbleSize val="0"/>
        </c:dLbls>
        <c:gapWidth val="150"/>
        <c:axId val="90341760"/>
        <c:axId val="90343296"/>
      </c:barChart>
      <c:scatterChart>
        <c:scatterStyle val="lineMarker"/>
        <c:varyColors val="0"/>
        <c:ser>
          <c:idx val="0"/>
          <c:order val="0"/>
          <c:tx>
            <c:strRef>
              <c:f>'urb-rural'!$N$3</c:f>
              <c:strCache>
                <c:ptCount val="1"/>
                <c:pt idx="0">
                  <c:v>Proportion of Grade-6 aged urban population functionally literate</c:v>
                </c:pt>
              </c:strCache>
            </c:strRef>
          </c:tx>
          <c:spPr>
            <a:ln w="28575">
              <a:noFill/>
            </a:ln>
          </c:spPr>
          <c:marker>
            <c:spPr>
              <a:solidFill>
                <a:srgbClr val="C00000"/>
              </a:solidFill>
              <a:ln>
                <a:noFill/>
              </a:ln>
            </c:spPr>
          </c:marker>
          <c:dLbls>
            <c:dLblPos val="t"/>
            <c:showLegendKey val="0"/>
            <c:showVal val="1"/>
            <c:showCatName val="0"/>
            <c:showSerName val="0"/>
            <c:showPercent val="0"/>
            <c:showBubbleSize val="0"/>
            <c:showLeaderLines val="0"/>
          </c:dLbls>
          <c:xVal>
            <c:strRef>
              <c:f>'urb-rural'!$M$4:$M$13</c:f>
              <c:strCache>
                <c:ptCount val="10"/>
                <c:pt idx="0">
                  <c:v>ZAM </c:v>
                </c:pt>
                <c:pt idx="1">
                  <c:v>MAL</c:v>
                </c:pt>
                <c:pt idx="2">
                  <c:v>UGA </c:v>
                </c:pt>
                <c:pt idx="3">
                  <c:v>LES</c:v>
                </c:pt>
                <c:pt idx="4">
                  <c:v>SOU</c:v>
                </c:pt>
                <c:pt idx="5">
                  <c:v>TAN</c:v>
                </c:pt>
                <c:pt idx="6">
                  <c:v>KEN</c:v>
                </c:pt>
                <c:pt idx="7">
                  <c:v>NAM</c:v>
                </c:pt>
                <c:pt idx="8">
                  <c:v>SWA</c:v>
                </c:pt>
                <c:pt idx="9">
                  <c:v>ZIM</c:v>
                </c:pt>
              </c:strCache>
            </c:strRef>
          </c:xVal>
          <c:yVal>
            <c:numRef>
              <c:f>'urb-rural'!$N$4:$N$13</c:f>
              <c:numCache>
                <c:formatCode>0</c:formatCode>
                <c:ptCount val="10"/>
                <c:pt idx="0">
                  <c:v>58.830063599999995</c:v>
                </c:pt>
                <c:pt idx="1">
                  <c:v>69.865255050000002</c:v>
                </c:pt>
                <c:pt idx="2">
                  <c:v>79.63023432</c:v>
                </c:pt>
                <c:pt idx="3">
                  <c:v>82.738483880000004</c:v>
                </c:pt>
                <c:pt idx="4">
                  <c:v>84.499749749999992</c:v>
                </c:pt>
                <c:pt idx="5">
                  <c:v>87.827385939999999</c:v>
                </c:pt>
                <c:pt idx="6">
                  <c:v>88.403238080000008</c:v>
                </c:pt>
                <c:pt idx="7">
                  <c:v>89.040943779999992</c:v>
                </c:pt>
                <c:pt idx="8">
                  <c:v>89.658201779999999</c:v>
                </c:pt>
                <c:pt idx="9">
                  <c:v>90.772125209999999</c:v>
                </c:pt>
              </c:numCache>
            </c:numRef>
          </c:yVal>
          <c:smooth val="0"/>
        </c:ser>
        <c:ser>
          <c:idx val="2"/>
          <c:order val="2"/>
          <c:tx>
            <c:strRef>
              <c:f>'urb-rural'!$P$3</c:f>
              <c:strCache>
                <c:ptCount val="1"/>
                <c:pt idx="0">
                  <c:v>Proportion of Grade-6 aged rural population functionally literate</c:v>
                </c:pt>
              </c:strCache>
            </c:strRef>
          </c:tx>
          <c:spPr>
            <a:ln w="28575">
              <a:noFill/>
            </a:ln>
          </c:spPr>
          <c:marker>
            <c:spPr>
              <a:solidFill>
                <a:schemeClr val="accent3">
                  <a:lumMod val="75000"/>
                </a:schemeClr>
              </a:solidFill>
              <a:ln>
                <a:noFill/>
              </a:ln>
            </c:spPr>
          </c:marker>
          <c:dLbls>
            <c:dLblPos val="b"/>
            <c:showLegendKey val="0"/>
            <c:showVal val="0"/>
            <c:showCatName val="1"/>
            <c:showSerName val="0"/>
            <c:showPercent val="0"/>
            <c:showBubbleSize val="0"/>
            <c:showLeaderLines val="0"/>
          </c:dLbls>
          <c:xVal>
            <c:strRef>
              <c:f>'urb-rural'!$M$4:$M$13</c:f>
              <c:strCache>
                <c:ptCount val="10"/>
                <c:pt idx="0">
                  <c:v>ZAM </c:v>
                </c:pt>
                <c:pt idx="1">
                  <c:v>MAL</c:v>
                </c:pt>
                <c:pt idx="2">
                  <c:v>UGA </c:v>
                </c:pt>
                <c:pt idx="3">
                  <c:v>LES</c:v>
                </c:pt>
                <c:pt idx="4">
                  <c:v>SOU</c:v>
                </c:pt>
                <c:pt idx="5">
                  <c:v>TAN</c:v>
                </c:pt>
                <c:pt idx="6">
                  <c:v>KEN</c:v>
                </c:pt>
                <c:pt idx="7">
                  <c:v>NAM</c:v>
                </c:pt>
                <c:pt idx="8">
                  <c:v>SWA</c:v>
                </c:pt>
                <c:pt idx="9">
                  <c:v>ZIM</c:v>
                </c:pt>
              </c:strCache>
            </c:strRef>
          </c:xVal>
          <c:yVal>
            <c:numRef>
              <c:f>'urb-rural'!$P$4:$P$13</c:f>
              <c:numCache>
                <c:formatCode>0</c:formatCode>
                <c:ptCount val="10"/>
                <c:pt idx="0">
                  <c:v>44.231651439999993</c:v>
                </c:pt>
                <c:pt idx="1">
                  <c:v>50.393108160000004</c:v>
                </c:pt>
                <c:pt idx="2">
                  <c:v>67.178103919999998</c:v>
                </c:pt>
                <c:pt idx="3">
                  <c:v>65.166919230000005</c:v>
                </c:pt>
                <c:pt idx="4">
                  <c:v>57.768506799999997</c:v>
                </c:pt>
                <c:pt idx="5">
                  <c:v>80.454866249999995</c:v>
                </c:pt>
                <c:pt idx="6">
                  <c:v>85.758954660000001</c:v>
                </c:pt>
                <c:pt idx="7">
                  <c:v>74.947642119999998</c:v>
                </c:pt>
                <c:pt idx="8">
                  <c:v>87.780250800000019</c:v>
                </c:pt>
                <c:pt idx="9">
                  <c:v>70.124041079999998</c:v>
                </c:pt>
              </c:numCache>
            </c:numRef>
          </c:yVal>
          <c:smooth val="0"/>
        </c:ser>
        <c:dLbls>
          <c:showLegendKey val="0"/>
          <c:showVal val="0"/>
          <c:showCatName val="0"/>
          <c:showSerName val="0"/>
          <c:showPercent val="0"/>
          <c:showBubbleSize val="0"/>
        </c:dLbls>
        <c:axId val="90341760"/>
        <c:axId val="90343296"/>
      </c:scatterChart>
      <c:catAx>
        <c:axId val="90341760"/>
        <c:scaling>
          <c:orientation val="minMax"/>
        </c:scaling>
        <c:delete val="0"/>
        <c:axPos val="b"/>
        <c:majorGridlines>
          <c:spPr>
            <a:ln>
              <a:solidFill>
                <a:schemeClr val="bg1">
                  <a:lumMod val="95000"/>
                </a:schemeClr>
              </a:solidFill>
            </a:ln>
          </c:spPr>
        </c:majorGridlines>
        <c:majorTickMark val="out"/>
        <c:minorTickMark val="none"/>
        <c:tickLblPos val="nextTo"/>
        <c:crossAx val="90343296"/>
        <c:crosses val="autoZero"/>
        <c:auto val="1"/>
        <c:lblAlgn val="ctr"/>
        <c:lblOffset val="100"/>
        <c:noMultiLvlLbl val="0"/>
      </c:catAx>
      <c:valAx>
        <c:axId val="90343296"/>
        <c:scaling>
          <c:orientation val="minMax"/>
        </c:scaling>
        <c:delete val="0"/>
        <c:axPos val="l"/>
        <c:majorGridlines>
          <c:spPr>
            <a:ln>
              <a:solidFill>
                <a:schemeClr val="bg1">
                  <a:lumMod val="85000"/>
                </a:schemeClr>
              </a:solidFill>
              <a:prstDash val="dash"/>
            </a:ln>
          </c:spPr>
        </c:majorGridlines>
        <c:numFmt formatCode="0" sourceLinked="1"/>
        <c:majorTickMark val="out"/>
        <c:minorTickMark val="none"/>
        <c:tickLblPos val="nextTo"/>
        <c:crossAx val="90341760"/>
        <c:crosses val="autoZero"/>
        <c:crossBetween val="between"/>
      </c:valAx>
    </c:plotArea>
    <c:legend>
      <c:legendPos val="b"/>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Proportion of Grade</a:t>
            </a:r>
            <a:r>
              <a:rPr lang="en-ZA" sz="1400" baseline="0"/>
              <a:t> 6 aged population </a:t>
            </a:r>
            <a:r>
              <a:rPr lang="en-ZA" sz="1400"/>
              <a:t>functionally literate by wealth quintile</a:t>
            </a:r>
          </a:p>
        </c:rich>
      </c:tx>
      <c:layout/>
      <c:overlay val="0"/>
      <c:spPr>
        <a:solidFill>
          <a:schemeClr val="bg1">
            <a:lumMod val="85000"/>
          </a:schemeClr>
        </a:solidFill>
      </c:spPr>
    </c:title>
    <c:autoTitleDeleted val="0"/>
    <c:plotArea>
      <c:layout/>
      <c:scatterChart>
        <c:scatterStyle val="lineMarker"/>
        <c:varyColors val="0"/>
        <c:ser>
          <c:idx val="0"/>
          <c:order val="0"/>
          <c:tx>
            <c:strRef>
              <c:f>Quintiles!$D$6</c:f>
              <c:strCache>
                <c:ptCount val="1"/>
                <c:pt idx="0">
                  <c:v>Q1</c:v>
                </c:pt>
              </c:strCache>
            </c:strRef>
          </c:tx>
          <c:spPr>
            <a:ln w="28575">
              <a:noFill/>
            </a:ln>
          </c:spPr>
          <c:dLbls>
            <c:dLblPos val="b"/>
            <c:showLegendKey val="0"/>
            <c:showVal val="0"/>
            <c:showCatName val="1"/>
            <c:showSerName val="0"/>
            <c:showPercent val="0"/>
            <c:showBubbleSize val="0"/>
            <c:showLeaderLines val="0"/>
          </c:dLbls>
          <c:xVal>
            <c:strRef>
              <c:f>Quintiles!$C$7:$C$16</c:f>
              <c:strCache>
                <c:ptCount val="10"/>
                <c:pt idx="0">
                  <c:v>ZAM</c:v>
                </c:pt>
                <c:pt idx="1">
                  <c:v>MAL</c:v>
                </c:pt>
                <c:pt idx="2">
                  <c:v>SOU</c:v>
                </c:pt>
                <c:pt idx="3">
                  <c:v>UGA</c:v>
                </c:pt>
                <c:pt idx="4">
                  <c:v>LES</c:v>
                </c:pt>
                <c:pt idx="5">
                  <c:v>NAM</c:v>
                </c:pt>
                <c:pt idx="6">
                  <c:v>ZIM</c:v>
                </c:pt>
                <c:pt idx="7">
                  <c:v>TAN</c:v>
                </c:pt>
                <c:pt idx="8">
                  <c:v>KEN</c:v>
                </c:pt>
                <c:pt idx="9">
                  <c:v>SWA</c:v>
                </c:pt>
              </c:strCache>
            </c:strRef>
          </c:xVal>
          <c:yVal>
            <c:numRef>
              <c:f>Quintiles!$D$7:$D$16</c:f>
              <c:numCache>
                <c:formatCode>0.0</c:formatCode>
                <c:ptCount val="10"/>
                <c:pt idx="0">
                  <c:v>37.390866920000008</c:v>
                </c:pt>
                <c:pt idx="1">
                  <c:v>44.170972500000005</c:v>
                </c:pt>
                <c:pt idx="2">
                  <c:v>56.115608850000001</c:v>
                </c:pt>
                <c:pt idx="3">
                  <c:v>57.900658319999998</c:v>
                </c:pt>
                <c:pt idx="4">
                  <c:v>63.074583599999997</c:v>
                </c:pt>
                <c:pt idx="5">
                  <c:v>70.147688699999989</c:v>
                </c:pt>
                <c:pt idx="6">
                  <c:v>70.903849039999997</c:v>
                </c:pt>
                <c:pt idx="7">
                  <c:v>74.903253750000005</c:v>
                </c:pt>
                <c:pt idx="8">
                  <c:v>80.248950239999999</c:v>
                </c:pt>
                <c:pt idx="9">
                  <c:v>87.546035760000009</c:v>
                </c:pt>
              </c:numCache>
            </c:numRef>
          </c:yVal>
          <c:smooth val="0"/>
        </c:ser>
        <c:ser>
          <c:idx val="1"/>
          <c:order val="1"/>
          <c:tx>
            <c:strRef>
              <c:f>Quintiles!$E$6</c:f>
              <c:strCache>
                <c:ptCount val="1"/>
                <c:pt idx="0">
                  <c:v>Q2</c:v>
                </c:pt>
              </c:strCache>
            </c:strRef>
          </c:tx>
          <c:spPr>
            <a:ln w="28575">
              <a:noFill/>
            </a:ln>
          </c:spPr>
          <c:xVal>
            <c:strRef>
              <c:f>Quintiles!$C$7:$C$16</c:f>
              <c:strCache>
                <c:ptCount val="10"/>
                <c:pt idx="0">
                  <c:v>ZAM</c:v>
                </c:pt>
                <c:pt idx="1">
                  <c:v>MAL</c:v>
                </c:pt>
                <c:pt idx="2">
                  <c:v>SOU</c:v>
                </c:pt>
                <c:pt idx="3">
                  <c:v>UGA</c:v>
                </c:pt>
                <c:pt idx="4">
                  <c:v>LES</c:v>
                </c:pt>
                <c:pt idx="5">
                  <c:v>NAM</c:v>
                </c:pt>
                <c:pt idx="6">
                  <c:v>ZIM</c:v>
                </c:pt>
                <c:pt idx="7">
                  <c:v>TAN</c:v>
                </c:pt>
                <c:pt idx="8">
                  <c:v>KEN</c:v>
                </c:pt>
                <c:pt idx="9">
                  <c:v>SWA</c:v>
                </c:pt>
              </c:strCache>
            </c:strRef>
          </c:xVal>
          <c:yVal>
            <c:numRef>
              <c:f>Quintiles!$E$7:$E$16</c:f>
              <c:numCache>
                <c:formatCode>0.0</c:formatCode>
                <c:ptCount val="10"/>
                <c:pt idx="0">
                  <c:v>44.494546960000001</c:v>
                </c:pt>
                <c:pt idx="1">
                  <c:v>49.544320499999998</c:v>
                </c:pt>
                <c:pt idx="2">
                  <c:v>63.373904280000005</c:v>
                </c:pt>
                <c:pt idx="3">
                  <c:v>67.713706139999999</c:v>
                </c:pt>
                <c:pt idx="4">
                  <c:v>64.213848529999993</c:v>
                </c:pt>
                <c:pt idx="5">
                  <c:v>77.183434340000005</c:v>
                </c:pt>
                <c:pt idx="6">
                  <c:v>71.264895449999997</c:v>
                </c:pt>
                <c:pt idx="7">
                  <c:v>79.8124514</c:v>
                </c:pt>
                <c:pt idx="8">
                  <c:v>85.538959559999995</c:v>
                </c:pt>
                <c:pt idx="9">
                  <c:v>84.447852480000009</c:v>
                </c:pt>
              </c:numCache>
            </c:numRef>
          </c:yVal>
          <c:smooth val="0"/>
        </c:ser>
        <c:ser>
          <c:idx val="2"/>
          <c:order val="2"/>
          <c:tx>
            <c:strRef>
              <c:f>Quintiles!$F$6</c:f>
              <c:strCache>
                <c:ptCount val="1"/>
                <c:pt idx="0">
                  <c:v>Q3</c:v>
                </c:pt>
              </c:strCache>
            </c:strRef>
          </c:tx>
          <c:spPr>
            <a:ln w="28575">
              <a:noFill/>
            </a:ln>
          </c:spPr>
          <c:xVal>
            <c:strRef>
              <c:f>Quintiles!$C$7:$C$16</c:f>
              <c:strCache>
                <c:ptCount val="10"/>
                <c:pt idx="0">
                  <c:v>ZAM</c:v>
                </c:pt>
                <c:pt idx="1">
                  <c:v>MAL</c:v>
                </c:pt>
                <c:pt idx="2">
                  <c:v>SOU</c:v>
                </c:pt>
                <c:pt idx="3">
                  <c:v>UGA</c:v>
                </c:pt>
                <c:pt idx="4">
                  <c:v>LES</c:v>
                </c:pt>
                <c:pt idx="5">
                  <c:v>NAM</c:v>
                </c:pt>
                <c:pt idx="6">
                  <c:v>ZIM</c:v>
                </c:pt>
                <c:pt idx="7">
                  <c:v>TAN</c:v>
                </c:pt>
                <c:pt idx="8">
                  <c:v>KEN</c:v>
                </c:pt>
                <c:pt idx="9">
                  <c:v>SWA</c:v>
                </c:pt>
              </c:strCache>
            </c:strRef>
          </c:xVal>
          <c:yVal>
            <c:numRef>
              <c:f>Quintiles!$F$7:$F$16</c:f>
              <c:numCache>
                <c:formatCode>0.0</c:formatCode>
                <c:ptCount val="10"/>
                <c:pt idx="0">
                  <c:v>44.44804422</c:v>
                </c:pt>
                <c:pt idx="1">
                  <c:v>57.150264989999997</c:v>
                </c:pt>
                <c:pt idx="2">
                  <c:v>69.501029340000002</c:v>
                </c:pt>
                <c:pt idx="3">
                  <c:v>70.477137920000004</c:v>
                </c:pt>
                <c:pt idx="4">
                  <c:v>70.05656470000001</c:v>
                </c:pt>
                <c:pt idx="5">
                  <c:v>78.352667400000001</c:v>
                </c:pt>
                <c:pt idx="6">
                  <c:v>75.146732960000008</c:v>
                </c:pt>
                <c:pt idx="7">
                  <c:v>85.573065560000003</c:v>
                </c:pt>
                <c:pt idx="8">
                  <c:v>87.777752640000003</c:v>
                </c:pt>
                <c:pt idx="9">
                  <c:v>86.057444560000008</c:v>
                </c:pt>
              </c:numCache>
            </c:numRef>
          </c:yVal>
          <c:smooth val="0"/>
        </c:ser>
        <c:ser>
          <c:idx val="3"/>
          <c:order val="3"/>
          <c:tx>
            <c:strRef>
              <c:f>Quintiles!$G$6</c:f>
              <c:strCache>
                <c:ptCount val="1"/>
                <c:pt idx="0">
                  <c:v>Q4</c:v>
                </c:pt>
              </c:strCache>
            </c:strRef>
          </c:tx>
          <c:spPr>
            <a:ln w="28575">
              <a:noFill/>
            </a:ln>
          </c:spPr>
          <c:xVal>
            <c:strRef>
              <c:f>Quintiles!$C$7:$C$16</c:f>
              <c:strCache>
                <c:ptCount val="10"/>
                <c:pt idx="0">
                  <c:v>ZAM</c:v>
                </c:pt>
                <c:pt idx="1">
                  <c:v>MAL</c:v>
                </c:pt>
                <c:pt idx="2">
                  <c:v>SOU</c:v>
                </c:pt>
                <c:pt idx="3">
                  <c:v>UGA</c:v>
                </c:pt>
                <c:pt idx="4">
                  <c:v>LES</c:v>
                </c:pt>
                <c:pt idx="5">
                  <c:v>NAM</c:v>
                </c:pt>
                <c:pt idx="6">
                  <c:v>ZIM</c:v>
                </c:pt>
                <c:pt idx="7">
                  <c:v>TAN</c:v>
                </c:pt>
                <c:pt idx="8">
                  <c:v>KEN</c:v>
                </c:pt>
                <c:pt idx="9">
                  <c:v>SWA</c:v>
                </c:pt>
              </c:strCache>
            </c:strRef>
          </c:xVal>
          <c:yVal>
            <c:numRef>
              <c:f>Quintiles!$G$7:$G$16</c:f>
              <c:numCache>
                <c:formatCode>0.0</c:formatCode>
                <c:ptCount val="10"/>
                <c:pt idx="0">
                  <c:v>55.961689700000001</c:v>
                </c:pt>
                <c:pt idx="1">
                  <c:v>56.314792300000001</c:v>
                </c:pt>
                <c:pt idx="2">
                  <c:v>76.556865919999993</c:v>
                </c:pt>
                <c:pt idx="3">
                  <c:v>78.84636193</c:v>
                </c:pt>
                <c:pt idx="4">
                  <c:v>74.024279200000009</c:v>
                </c:pt>
                <c:pt idx="5">
                  <c:v>86.433039699999995</c:v>
                </c:pt>
                <c:pt idx="6">
                  <c:v>73.645425660000001</c:v>
                </c:pt>
                <c:pt idx="7">
                  <c:v>84.364862560000006</c:v>
                </c:pt>
                <c:pt idx="8">
                  <c:v>91.87045590000001</c:v>
                </c:pt>
                <c:pt idx="9">
                  <c:v>91.151766250000009</c:v>
                </c:pt>
              </c:numCache>
            </c:numRef>
          </c:yVal>
          <c:smooth val="0"/>
        </c:ser>
        <c:ser>
          <c:idx val="4"/>
          <c:order val="4"/>
          <c:tx>
            <c:strRef>
              <c:f>Quintiles!$H$6</c:f>
              <c:strCache>
                <c:ptCount val="1"/>
                <c:pt idx="0">
                  <c:v>Q5</c:v>
                </c:pt>
              </c:strCache>
            </c:strRef>
          </c:tx>
          <c:spPr>
            <a:ln w="28575">
              <a:noFill/>
            </a:ln>
          </c:spPr>
          <c:xVal>
            <c:strRef>
              <c:f>Quintiles!$C$7:$C$16</c:f>
              <c:strCache>
                <c:ptCount val="10"/>
                <c:pt idx="0">
                  <c:v>ZAM</c:v>
                </c:pt>
                <c:pt idx="1">
                  <c:v>MAL</c:v>
                </c:pt>
                <c:pt idx="2">
                  <c:v>SOU</c:v>
                </c:pt>
                <c:pt idx="3">
                  <c:v>UGA</c:v>
                </c:pt>
                <c:pt idx="4">
                  <c:v>LES</c:v>
                </c:pt>
                <c:pt idx="5">
                  <c:v>NAM</c:v>
                </c:pt>
                <c:pt idx="6">
                  <c:v>ZIM</c:v>
                </c:pt>
                <c:pt idx="7">
                  <c:v>TAN</c:v>
                </c:pt>
                <c:pt idx="8">
                  <c:v>KEN</c:v>
                </c:pt>
                <c:pt idx="9">
                  <c:v>SWA</c:v>
                </c:pt>
              </c:strCache>
            </c:strRef>
          </c:xVal>
          <c:yVal>
            <c:numRef>
              <c:f>Quintiles!$H$7:$H$16</c:f>
              <c:numCache>
                <c:formatCode>0.0</c:formatCode>
                <c:ptCount val="10"/>
                <c:pt idx="0">
                  <c:v>62.809333240000001</c:v>
                </c:pt>
                <c:pt idx="1">
                  <c:v>63.98813273999999</c:v>
                </c:pt>
                <c:pt idx="2">
                  <c:v>91.496733850000012</c:v>
                </c:pt>
                <c:pt idx="3">
                  <c:v>77.963270839999993</c:v>
                </c:pt>
                <c:pt idx="4">
                  <c:v>79.936585030000003</c:v>
                </c:pt>
                <c:pt idx="5">
                  <c:v>91.38973609</c:v>
                </c:pt>
                <c:pt idx="6">
                  <c:v>87.184582800000001</c:v>
                </c:pt>
                <c:pt idx="7">
                  <c:v>87.2074243</c:v>
                </c:pt>
                <c:pt idx="8">
                  <c:v>91.351054480000002</c:v>
                </c:pt>
                <c:pt idx="9">
                  <c:v>93.065628239999995</c:v>
                </c:pt>
              </c:numCache>
            </c:numRef>
          </c:yVal>
          <c:smooth val="0"/>
        </c:ser>
        <c:dLbls>
          <c:showLegendKey val="0"/>
          <c:showVal val="0"/>
          <c:showCatName val="0"/>
          <c:showSerName val="0"/>
          <c:showPercent val="0"/>
          <c:showBubbleSize val="0"/>
        </c:dLbls>
        <c:axId val="88389888"/>
        <c:axId val="88400256"/>
      </c:scatterChart>
      <c:valAx>
        <c:axId val="88389888"/>
        <c:scaling>
          <c:orientation val="minMax"/>
          <c:max val="10.5"/>
          <c:min val="0.5"/>
        </c:scaling>
        <c:delete val="0"/>
        <c:axPos val="b"/>
        <c:title>
          <c:tx>
            <c:rich>
              <a:bodyPr/>
              <a:lstStyle/>
              <a:p>
                <a:pPr>
                  <a:defRPr/>
                </a:pPr>
                <a:r>
                  <a:rPr lang="en-ZA"/>
                  <a:t>Country</a:t>
                </a:r>
              </a:p>
            </c:rich>
          </c:tx>
          <c:layout/>
          <c:overlay val="0"/>
        </c:title>
        <c:majorTickMark val="out"/>
        <c:minorTickMark val="none"/>
        <c:tickLblPos val="none"/>
        <c:crossAx val="88400256"/>
        <c:crosses val="autoZero"/>
        <c:crossBetween val="midCat"/>
      </c:valAx>
      <c:valAx>
        <c:axId val="88400256"/>
        <c:scaling>
          <c:orientation val="minMax"/>
          <c:max val="100"/>
          <c:min val="10"/>
        </c:scaling>
        <c:delete val="0"/>
        <c:axPos val="l"/>
        <c:majorGridlines>
          <c:spPr>
            <a:ln>
              <a:solidFill>
                <a:schemeClr val="bg1">
                  <a:lumMod val="75000"/>
                </a:schemeClr>
              </a:solidFill>
            </a:ln>
          </c:spPr>
        </c:majorGridlines>
        <c:numFmt formatCode="0.0" sourceLinked="1"/>
        <c:majorTickMark val="out"/>
        <c:minorTickMark val="none"/>
        <c:tickLblPos val="nextTo"/>
        <c:crossAx val="88389888"/>
        <c:crosses val="autoZero"/>
        <c:crossBetween val="midCat"/>
      </c:valAx>
    </c:plotArea>
    <c:legend>
      <c:legendPos val="t"/>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Quintiles!$U$6</c:f>
              <c:strCache>
                <c:ptCount val="1"/>
                <c:pt idx="0">
                  <c:v>Q1 NAR correction</c:v>
                </c:pt>
              </c:strCache>
            </c:strRef>
          </c:tx>
          <c:invertIfNegative val="0"/>
          <c:cat>
            <c:strRef>
              <c:f>Quintiles!$T$7:$T$16</c:f>
              <c:strCache>
                <c:ptCount val="10"/>
                <c:pt idx="0">
                  <c:v>ZAM</c:v>
                </c:pt>
                <c:pt idx="1">
                  <c:v>MAL</c:v>
                </c:pt>
                <c:pt idx="2">
                  <c:v>SOU</c:v>
                </c:pt>
                <c:pt idx="3">
                  <c:v>UGA</c:v>
                </c:pt>
                <c:pt idx="4">
                  <c:v>LES</c:v>
                </c:pt>
                <c:pt idx="5">
                  <c:v>NAM</c:v>
                </c:pt>
                <c:pt idx="6">
                  <c:v>ZIM</c:v>
                </c:pt>
                <c:pt idx="7">
                  <c:v>TAN</c:v>
                </c:pt>
                <c:pt idx="8">
                  <c:v>KEN</c:v>
                </c:pt>
                <c:pt idx="9">
                  <c:v>SWA</c:v>
                </c:pt>
              </c:strCache>
            </c:strRef>
          </c:cat>
          <c:val>
            <c:numRef>
              <c:f>Quintiles!$U$7:$U$16</c:f>
              <c:numCache>
                <c:formatCode>General</c:formatCode>
                <c:ptCount val="10"/>
                <c:pt idx="0">
                  <c:v>-4.0624720753406862</c:v>
                </c:pt>
                <c:pt idx="1">
                  <c:v>-4.9951032188140996</c:v>
                </c:pt>
                <c:pt idx="2">
                  <c:v>-0.73127350941973623</c:v>
                </c:pt>
                <c:pt idx="3">
                  <c:v>-4.1904609165469235</c:v>
                </c:pt>
                <c:pt idx="4">
                  <c:v>-3.9429943642911232</c:v>
                </c:pt>
                <c:pt idx="5">
                  <c:v>-2.652409428497382</c:v>
                </c:pt>
                <c:pt idx="6">
                  <c:v>-2.2693014271437253</c:v>
                </c:pt>
                <c:pt idx="7">
                  <c:v>-4.0632307470541393</c:v>
                </c:pt>
                <c:pt idx="8">
                  <c:v>-1.7797044958628032</c:v>
                </c:pt>
                <c:pt idx="9">
                  <c:v>-2.1620228754144741</c:v>
                </c:pt>
              </c:numCache>
            </c:numRef>
          </c:val>
        </c:ser>
        <c:ser>
          <c:idx val="1"/>
          <c:order val="1"/>
          <c:tx>
            <c:strRef>
              <c:f>Quintiles!$V$6</c:f>
              <c:strCache>
                <c:ptCount val="1"/>
                <c:pt idx="0">
                  <c:v>Q2 NAR correction</c:v>
                </c:pt>
              </c:strCache>
            </c:strRef>
          </c:tx>
          <c:invertIfNegative val="0"/>
          <c:cat>
            <c:strRef>
              <c:f>Quintiles!$T$7:$T$16</c:f>
              <c:strCache>
                <c:ptCount val="10"/>
                <c:pt idx="0">
                  <c:v>ZAM</c:v>
                </c:pt>
                <c:pt idx="1">
                  <c:v>MAL</c:v>
                </c:pt>
                <c:pt idx="2">
                  <c:v>SOU</c:v>
                </c:pt>
                <c:pt idx="3">
                  <c:v>UGA</c:v>
                </c:pt>
                <c:pt idx="4">
                  <c:v>LES</c:v>
                </c:pt>
                <c:pt idx="5">
                  <c:v>NAM</c:v>
                </c:pt>
                <c:pt idx="6">
                  <c:v>ZIM</c:v>
                </c:pt>
                <c:pt idx="7">
                  <c:v>TAN</c:v>
                </c:pt>
                <c:pt idx="8">
                  <c:v>KEN</c:v>
                </c:pt>
                <c:pt idx="9">
                  <c:v>SWA</c:v>
                </c:pt>
              </c:strCache>
            </c:strRef>
          </c:cat>
          <c:val>
            <c:numRef>
              <c:f>Quintiles!$V$7:$V$16</c:f>
              <c:numCache>
                <c:formatCode>General</c:formatCode>
                <c:ptCount val="10"/>
                <c:pt idx="0">
                  <c:v>-3.6417016553501762</c:v>
                </c:pt>
                <c:pt idx="1">
                  <c:v>-4.4511642328876926</c:v>
                </c:pt>
                <c:pt idx="2">
                  <c:v>-0.93753621780342955</c:v>
                </c:pt>
                <c:pt idx="3">
                  <c:v>-2.3394947483672222</c:v>
                </c:pt>
                <c:pt idx="4">
                  <c:v>-2.8301430365776801</c:v>
                </c:pt>
                <c:pt idx="5">
                  <c:v>-1.533601263640731</c:v>
                </c:pt>
                <c:pt idx="6">
                  <c:v>-1.8465739800002545</c:v>
                </c:pt>
                <c:pt idx="7">
                  <c:v>-3.2638616409886709</c:v>
                </c:pt>
                <c:pt idx="8">
                  <c:v>-1.0326237606418371</c:v>
                </c:pt>
                <c:pt idx="9">
                  <c:v>-2.7299319098236166</c:v>
                </c:pt>
              </c:numCache>
            </c:numRef>
          </c:val>
        </c:ser>
        <c:ser>
          <c:idx val="2"/>
          <c:order val="2"/>
          <c:tx>
            <c:strRef>
              <c:f>Quintiles!$W$6</c:f>
              <c:strCache>
                <c:ptCount val="1"/>
                <c:pt idx="0">
                  <c:v>Q3 NAR correction</c:v>
                </c:pt>
              </c:strCache>
            </c:strRef>
          </c:tx>
          <c:invertIfNegative val="0"/>
          <c:cat>
            <c:strRef>
              <c:f>Quintiles!$T$7:$T$16</c:f>
              <c:strCache>
                <c:ptCount val="10"/>
                <c:pt idx="0">
                  <c:v>ZAM</c:v>
                </c:pt>
                <c:pt idx="1">
                  <c:v>MAL</c:v>
                </c:pt>
                <c:pt idx="2">
                  <c:v>SOU</c:v>
                </c:pt>
                <c:pt idx="3">
                  <c:v>UGA</c:v>
                </c:pt>
                <c:pt idx="4">
                  <c:v>LES</c:v>
                </c:pt>
                <c:pt idx="5">
                  <c:v>NAM</c:v>
                </c:pt>
                <c:pt idx="6">
                  <c:v>ZIM</c:v>
                </c:pt>
                <c:pt idx="7">
                  <c:v>TAN</c:v>
                </c:pt>
                <c:pt idx="8">
                  <c:v>KEN</c:v>
                </c:pt>
                <c:pt idx="9">
                  <c:v>SWA</c:v>
                </c:pt>
              </c:strCache>
            </c:strRef>
          </c:cat>
          <c:val>
            <c:numRef>
              <c:f>Quintiles!$W$7:$W$16</c:f>
              <c:numCache>
                <c:formatCode>General</c:formatCode>
                <c:ptCount val="10"/>
                <c:pt idx="0">
                  <c:v>-3.3320886336904989</c:v>
                </c:pt>
                <c:pt idx="1">
                  <c:v>-1.4115738225433163</c:v>
                </c:pt>
                <c:pt idx="2">
                  <c:v>-0.39948104798897421</c:v>
                </c:pt>
                <c:pt idx="3">
                  <c:v>-2.1689246941705971</c:v>
                </c:pt>
                <c:pt idx="4">
                  <c:v>-1.7384905728741202</c:v>
                </c:pt>
                <c:pt idx="5">
                  <c:v>-1.6967744904471402</c:v>
                </c:pt>
                <c:pt idx="6">
                  <c:v>-1.1194094226157314</c:v>
                </c:pt>
                <c:pt idx="7">
                  <c:v>-2.3239386150164902</c:v>
                </c:pt>
                <c:pt idx="8">
                  <c:v>-0.78311098267414403</c:v>
                </c:pt>
                <c:pt idx="9">
                  <c:v>-2.5643461167188155</c:v>
                </c:pt>
              </c:numCache>
            </c:numRef>
          </c:val>
        </c:ser>
        <c:ser>
          <c:idx val="3"/>
          <c:order val="3"/>
          <c:tx>
            <c:strRef>
              <c:f>Quintiles!$X$6</c:f>
              <c:strCache>
                <c:ptCount val="1"/>
                <c:pt idx="0">
                  <c:v>Q4 NAR correction</c:v>
                </c:pt>
              </c:strCache>
            </c:strRef>
          </c:tx>
          <c:invertIfNegative val="0"/>
          <c:cat>
            <c:strRef>
              <c:f>Quintiles!$T$7:$T$16</c:f>
              <c:strCache>
                <c:ptCount val="10"/>
                <c:pt idx="0">
                  <c:v>ZAM</c:v>
                </c:pt>
                <c:pt idx="1">
                  <c:v>MAL</c:v>
                </c:pt>
                <c:pt idx="2">
                  <c:v>SOU</c:v>
                </c:pt>
                <c:pt idx="3">
                  <c:v>UGA</c:v>
                </c:pt>
                <c:pt idx="4">
                  <c:v>LES</c:v>
                </c:pt>
                <c:pt idx="5">
                  <c:v>NAM</c:v>
                </c:pt>
                <c:pt idx="6">
                  <c:v>ZIM</c:v>
                </c:pt>
                <c:pt idx="7">
                  <c:v>TAN</c:v>
                </c:pt>
                <c:pt idx="8">
                  <c:v>KEN</c:v>
                </c:pt>
                <c:pt idx="9">
                  <c:v>SWA</c:v>
                </c:pt>
              </c:strCache>
            </c:strRef>
          </c:cat>
          <c:val>
            <c:numRef>
              <c:f>Quintiles!$X$7:$X$16</c:f>
              <c:numCache>
                <c:formatCode>General</c:formatCode>
                <c:ptCount val="10"/>
                <c:pt idx="0">
                  <c:v>-0.75257375821993588</c:v>
                </c:pt>
                <c:pt idx="1">
                  <c:v>-2.2588248062332985</c:v>
                </c:pt>
                <c:pt idx="2">
                  <c:v>-0.50068230793653123</c:v>
                </c:pt>
                <c:pt idx="3">
                  <c:v>-0.70153418745732732</c:v>
                </c:pt>
                <c:pt idx="4">
                  <c:v>-0.98393111761755192</c:v>
                </c:pt>
                <c:pt idx="5">
                  <c:v>-0.94824925902361346</c:v>
                </c:pt>
                <c:pt idx="6">
                  <c:v>-1.4988923993909942</c:v>
                </c:pt>
                <c:pt idx="7">
                  <c:v>-2.8812154366986427</c:v>
                </c:pt>
                <c:pt idx="8">
                  <c:v>-0.55178178305638026</c:v>
                </c:pt>
                <c:pt idx="9">
                  <c:v>-1.4955946564210605</c:v>
                </c:pt>
              </c:numCache>
            </c:numRef>
          </c:val>
        </c:ser>
        <c:ser>
          <c:idx val="4"/>
          <c:order val="4"/>
          <c:tx>
            <c:strRef>
              <c:f>Quintiles!$Y$6</c:f>
              <c:strCache>
                <c:ptCount val="1"/>
                <c:pt idx="0">
                  <c:v>Q5 NAR correction</c:v>
                </c:pt>
              </c:strCache>
            </c:strRef>
          </c:tx>
          <c:invertIfNegative val="0"/>
          <c:cat>
            <c:strRef>
              <c:f>Quintiles!$T$7:$T$16</c:f>
              <c:strCache>
                <c:ptCount val="10"/>
                <c:pt idx="0">
                  <c:v>ZAM</c:v>
                </c:pt>
                <c:pt idx="1">
                  <c:v>MAL</c:v>
                </c:pt>
                <c:pt idx="2">
                  <c:v>SOU</c:v>
                </c:pt>
                <c:pt idx="3">
                  <c:v>UGA</c:v>
                </c:pt>
                <c:pt idx="4">
                  <c:v>LES</c:v>
                </c:pt>
                <c:pt idx="5">
                  <c:v>NAM</c:v>
                </c:pt>
                <c:pt idx="6">
                  <c:v>ZIM</c:v>
                </c:pt>
                <c:pt idx="7">
                  <c:v>TAN</c:v>
                </c:pt>
                <c:pt idx="8">
                  <c:v>KEN</c:v>
                </c:pt>
                <c:pt idx="9">
                  <c:v>SWA</c:v>
                </c:pt>
              </c:strCache>
            </c:strRef>
          </c:cat>
          <c:val>
            <c:numRef>
              <c:f>Quintiles!$Y$7:$Y$16</c:f>
              <c:numCache>
                <c:formatCode>General</c:formatCode>
                <c:ptCount val="10"/>
                <c:pt idx="0">
                  <c:v>-1.2542523871161833</c:v>
                </c:pt>
                <c:pt idx="1">
                  <c:v>-1.5264247132203417</c:v>
                </c:pt>
                <c:pt idx="2">
                  <c:v>-0.18893204896734345</c:v>
                </c:pt>
                <c:pt idx="3">
                  <c:v>-2.2282928388222136</c:v>
                </c:pt>
                <c:pt idx="4">
                  <c:v>-1.1811343688860056</c:v>
                </c:pt>
                <c:pt idx="5">
                  <c:v>-0.38759535108054866</c:v>
                </c:pt>
                <c:pt idx="6">
                  <c:v>-0.61164341042346204</c:v>
                </c:pt>
                <c:pt idx="7">
                  <c:v>-2.1795599175588731</c:v>
                </c:pt>
                <c:pt idx="8">
                  <c:v>-0.96164676207408062</c:v>
                </c:pt>
                <c:pt idx="9">
                  <c:v>-1.2765087327250488</c:v>
                </c:pt>
              </c:numCache>
            </c:numRef>
          </c:val>
        </c:ser>
        <c:dLbls>
          <c:showLegendKey val="0"/>
          <c:showVal val="0"/>
          <c:showCatName val="0"/>
          <c:showSerName val="0"/>
          <c:showPercent val="0"/>
          <c:showBubbleSize val="0"/>
        </c:dLbls>
        <c:gapWidth val="150"/>
        <c:overlap val="100"/>
        <c:axId val="88427904"/>
        <c:axId val="88433792"/>
      </c:barChart>
      <c:catAx>
        <c:axId val="88427904"/>
        <c:scaling>
          <c:orientation val="minMax"/>
        </c:scaling>
        <c:delete val="0"/>
        <c:axPos val="b"/>
        <c:majorTickMark val="out"/>
        <c:minorTickMark val="none"/>
        <c:tickLblPos val="high"/>
        <c:crossAx val="88433792"/>
        <c:crosses val="autoZero"/>
        <c:auto val="1"/>
        <c:lblAlgn val="ctr"/>
        <c:lblOffset val="100"/>
        <c:noMultiLvlLbl val="0"/>
      </c:catAx>
      <c:valAx>
        <c:axId val="88433792"/>
        <c:scaling>
          <c:orientation val="minMax"/>
        </c:scaling>
        <c:delete val="0"/>
        <c:axPos val="l"/>
        <c:majorGridlines/>
        <c:numFmt formatCode="General" sourceLinked="1"/>
        <c:majorTickMark val="out"/>
        <c:minorTickMark val="none"/>
        <c:tickLblPos val="nextTo"/>
        <c:crossAx val="88427904"/>
        <c:crosses val="autoZero"/>
        <c:crossBetween val="between"/>
      </c:valAx>
    </c:plotArea>
    <c:legend>
      <c:legendPos val="b"/>
      <c:layout/>
      <c:overlay val="0"/>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a:pPr>
            <a:r>
              <a:rPr lang="en-ZA" sz="1400" b="1" i="0" baseline="0" dirty="0"/>
              <a:t>Proportion of Grade 6 aged population functionally </a:t>
            </a:r>
            <a:r>
              <a:rPr lang="en-ZA" sz="1400" b="1" i="0" baseline="0" dirty="0" smtClean="0"/>
              <a:t>numerate by </a:t>
            </a:r>
            <a:r>
              <a:rPr lang="en-ZA" sz="1400" b="1" i="0" baseline="0" dirty="0"/>
              <a:t>wealth quintile</a:t>
            </a:r>
            <a:endParaRPr lang="en-ZA" sz="1400" dirty="0"/>
          </a:p>
        </c:rich>
      </c:tx>
      <c:layout/>
      <c:overlay val="0"/>
      <c:spPr>
        <a:solidFill>
          <a:schemeClr val="bg1">
            <a:lumMod val="85000"/>
          </a:schemeClr>
        </a:solidFill>
      </c:spPr>
    </c:title>
    <c:autoTitleDeleted val="0"/>
    <c:plotArea>
      <c:layout/>
      <c:scatterChart>
        <c:scatterStyle val="lineMarker"/>
        <c:varyColors val="0"/>
        <c:ser>
          <c:idx val="0"/>
          <c:order val="0"/>
          <c:tx>
            <c:strRef>
              <c:f>Quintiles!$D$19</c:f>
              <c:strCache>
                <c:ptCount val="1"/>
                <c:pt idx="0">
                  <c:v>Q1</c:v>
                </c:pt>
              </c:strCache>
            </c:strRef>
          </c:tx>
          <c:spPr>
            <a:ln w="28575">
              <a:noFill/>
            </a:ln>
          </c:spPr>
          <c:dLbls>
            <c:dLblPos val="b"/>
            <c:showLegendKey val="0"/>
            <c:showVal val="0"/>
            <c:showCatName val="1"/>
            <c:showSerName val="0"/>
            <c:showPercent val="0"/>
            <c:showBubbleSize val="0"/>
            <c:showLeaderLines val="0"/>
          </c:dLbls>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Quintiles!$D$20:$D$29</c:f>
              <c:numCache>
                <c:formatCode>0.0</c:formatCode>
                <c:ptCount val="10"/>
                <c:pt idx="0">
                  <c:v>21.966715240000003</c:v>
                </c:pt>
                <c:pt idx="1">
                  <c:v>28.823684999999998</c:v>
                </c:pt>
                <c:pt idx="2">
                  <c:v>33.089998559999998</c:v>
                </c:pt>
                <c:pt idx="3">
                  <c:v>40.675917259999999</c:v>
                </c:pt>
                <c:pt idx="4">
                  <c:v>41.608864149999995</c:v>
                </c:pt>
                <c:pt idx="5">
                  <c:v>41.989427399999997</c:v>
                </c:pt>
                <c:pt idx="6">
                  <c:v>58.363533240000002</c:v>
                </c:pt>
                <c:pt idx="7">
                  <c:v>64.907500080000005</c:v>
                </c:pt>
                <c:pt idx="8">
                  <c:v>76.799182560000006</c:v>
                </c:pt>
                <c:pt idx="9">
                  <c:v>80.134238280000005</c:v>
                </c:pt>
              </c:numCache>
            </c:numRef>
          </c:yVal>
          <c:smooth val="0"/>
        </c:ser>
        <c:ser>
          <c:idx val="1"/>
          <c:order val="1"/>
          <c:tx>
            <c:strRef>
              <c:f>Quintiles!$E$19</c:f>
              <c:strCache>
                <c:ptCount val="1"/>
                <c:pt idx="0">
                  <c:v>Q2</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Quintiles!$E$20:$E$29</c:f>
              <c:numCache>
                <c:formatCode>0.0</c:formatCode>
                <c:ptCount val="10"/>
                <c:pt idx="0">
                  <c:v>20.825160740000001</c:v>
                </c:pt>
                <c:pt idx="1">
                  <c:v>32.067207449999998</c:v>
                </c:pt>
                <c:pt idx="2">
                  <c:v>39.529710020000003</c:v>
                </c:pt>
                <c:pt idx="3">
                  <c:v>52.380426239999991</c:v>
                </c:pt>
                <c:pt idx="4">
                  <c:v>46.734018990000003</c:v>
                </c:pt>
                <c:pt idx="5">
                  <c:v>47.77149636</c:v>
                </c:pt>
                <c:pt idx="6">
                  <c:v>63.362263859999999</c:v>
                </c:pt>
                <c:pt idx="7">
                  <c:v>70.734749699999995</c:v>
                </c:pt>
                <c:pt idx="8">
                  <c:v>81.427199160000001</c:v>
                </c:pt>
                <c:pt idx="9">
                  <c:v>77.204784960000012</c:v>
                </c:pt>
              </c:numCache>
            </c:numRef>
          </c:yVal>
          <c:smooth val="0"/>
        </c:ser>
        <c:ser>
          <c:idx val="2"/>
          <c:order val="2"/>
          <c:tx>
            <c:strRef>
              <c:f>Quintiles!$F$19</c:f>
              <c:strCache>
                <c:ptCount val="1"/>
                <c:pt idx="0">
                  <c:v>Q3</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Quintiles!$F$20:$F$29</c:f>
              <c:numCache>
                <c:formatCode>0.0</c:formatCode>
                <c:ptCount val="10"/>
                <c:pt idx="0">
                  <c:v>23.629114449999999</c:v>
                </c:pt>
                <c:pt idx="1">
                  <c:v>35.163786209999998</c:v>
                </c:pt>
                <c:pt idx="2">
                  <c:v>44.854411499999998</c:v>
                </c:pt>
                <c:pt idx="3">
                  <c:v>52.112345599999998</c:v>
                </c:pt>
                <c:pt idx="4">
                  <c:v>49.623353280000003</c:v>
                </c:pt>
                <c:pt idx="5">
                  <c:v>55.288304179999997</c:v>
                </c:pt>
                <c:pt idx="6">
                  <c:v>66.185558080000007</c:v>
                </c:pt>
                <c:pt idx="7">
                  <c:v>78.827485039999999</c:v>
                </c:pt>
                <c:pt idx="8">
                  <c:v>85.098921959999998</c:v>
                </c:pt>
                <c:pt idx="9">
                  <c:v>79.214511760000008</c:v>
                </c:pt>
              </c:numCache>
            </c:numRef>
          </c:yVal>
          <c:smooth val="0"/>
        </c:ser>
        <c:ser>
          <c:idx val="3"/>
          <c:order val="3"/>
          <c:tx>
            <c:strRef>
              <c:f>Quintiles!$G$19</c:f>
              <c:strCache>
                <c:ptCount val="1"/>
                <c:pt idx="0">
                  <c:v>Q4</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Quintiles!$G$20:$G$29</c:f>
              <c:numCache>
                <c:formatCode>0.0</c:formatCode>
                <c:ptCount val="10"/>
                <c:pt idx="0">
                  <c:v>35.238624540000004</c:v>
                </c:pt>
                <c:pt idx="1">
                  <c:v>34.631100600000003</c:v>
                </c:pt>
                <c:pt idx="2">
                  <c:v>55.694989490000005</c:v>
                </c:pt>
                <c:pt idx="3">
                  <c:v>62.504934800000008</c:v>
                </c:pt>
                <c:pt idx="4">
                  <c:v>57.560824799999999</c:v>
                </c:pt>
                <c:pt idx="5">
                  <c:v>63.455383040000001</c:v>
                </c:pt>
                <c:pt idx="6">
                  <c:v>70.723590000000002</c:v>
                </c:pt>
                <c:pt idx="7">
                  <c:v>75.15027001</c:v>
                </c:pt>
                <c:pt idx="8">
                  <c:v>89.728824700000004</c:v>
                </c:pt>
                <c:pt idx="9">
                  <c:v>84.820742500000009</c:v>
                </c:pt>
              </c:numCache>
            </c:numRef>
          </c:yVal>
          <c:smooth val="0"/>
        </c:ser>
        <c:ser>
          <c:idx val="4"/>
          <c:order val="4"/>
          <c:tx>
            <c:strRef>
              <c:f>Quintiles!$H$19</c:f>
              <c:strCache>
                <c:ptCount val="1"/>
                <c:pt idx="0">
                  <c:v>Q5</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Quintiles!$H$20:$H$29</c:f>
              <c:numCache>
                <c:formatCode>0.0</c:formatCode>
                <c:ptCount val="10"/>
                <c:pt idx="0">
                  <c:v>41.548033680000003</c:v>
                </c:pt>
                <c:pt idx="1">
                  <c:v>40.895096689999995</c:v>
                </c:pt>
                <c:pt idx="2">
                  <c:v>71.206396720000001</c:v>
                </c:pt>
                <c:pt idx="3">
                  <c:v>63.759178800000001</c:v>
                </c:pt>
                <c:pt idx="4">
                  <c:v>63.882598600000001</c:v>
                </c:pt>
                <c:pt idx="5">
                  <c:v>85.248574730000001</c:v>
                </c:pt>
                <c:pt idx="6">
                  <c:v>82.151116599999995</c:v>
                </c:pt>
                <c:pt idx="7">
                  <c:v>80.679550199999994</c:v>
                </c:pt>
                <c:pt idx="8">
                  <c:v>88.614682799999997</c:v>
                </c:pt>
                <c:pt idx="9">
                  <c:v>88.98010991999999</c:v>
                </c:pt>
              </c:numCache>
            </c:numRef>
          </c:yVal>
          <c:smooth val="0"/>
        </c:ser>
        <c:dLbls>
          <c:showLegendKey val="0"/>
          <c:showVal val="0"/>
          <c:showCatName val="0"/>
          <c:showSerName val="0"/>
          <c:showPercent val="0"/>
          <c:showBubbleSize val="0"/>
        </c:dLbls>
        <c:axId val="88554496"/>
        <c:axId val="88564480"/>
      </c:scatterChart>
      <c:valAx>
        <c:axId val="88554496"/>
        <c:scaling>
          <c:orientation val="minMax"/>
          <c:max val="10.5"/>
          <c:min val="0.60000000000000031"/>
        </c:scaling>
        <c:delete val="1"/>
        <c:axPos val="b"/>
        <c:majorTickMark val="out"/>
        <c:minorTickMark val="none"/>
        <c:tickLblPos val="none"/>
        <c:crossAx val="88564480"/>
        <c:crosses val="autoZero"/>
        <c:crossBetween val="midCat"/>
      </c:valAx>
      <c:valAx>
        <c:axId val="88564480"/>
        <c:scaling>
          <c:orientation val="minMax"/>
        </c:scaling>
        <c:delete val="0"/>
        <c:axPos val="l"/>
        <c:majorGridlines/>
        <c:numFmt formatCode="0.0" sourceLinked="1"/>
        <c:majorTickMark val="out"/>
        <c:minorTickMark val="none"/>
        <c:tickLblPos val="low"/>
        <c:crossAx val="88554496"/>
        <c:crosses val="autoZero"/>
        <c:crossBetween val="midCat"/>
      </c:valAx>
    </c:plotArea>
    <c:legend>
      <c:legendPos val="t"/>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Quintiles!$U$19</c:f>
              <c:strCache>
                <c:ptCount val="1"/>
                <c:pt idx="0">
                  <c:v>Q1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Quintiles!$U$20:$U$29</c:f>
              <c:numCache>
                <c:formatCode>General</c:formatCode>
                <c:ptCount val="10"/>
                <c:pt idx="0">
                  <c:v>-4.1487060429737479</c:v>
                </c:pt>
                <c:pt idx="1">
                  <c:v>-5.5353724579421471</c:v>
                </c:pt>
                <c:pt idx="2">
                  <c:v>-3.1807416891690119</c:v>
                </c:pt>
                <c:pt idx="3">
                  <c:v>-4.4614372473966117</c:v>
                </c:pt>
                <c:pt idx="4">
                  <c:v>-3.9477548426173512</c:v>
                </c:pt>
                <c:pt idx="5">
                  <c:v>-0.81284136038307264</c:v>
                </c:pt>
                <c:pt idx="6">
                  <c:v>-2.3012411913369895</c:v>
                </c:pt>
                <c:pt idx="7">
                  <c:v>-3.9426544202941392</c:v>
                </c:pt>
                <c:pt idx="8">
                  <c:v>-1.7691079088018387</c:v>
                </c:pt>
                <c:pt idx="9">
                  <c:v>-2.128229852752475</c:v>
                </c:pt>
              </c:numCache>
            </c:numRef>
          </c:val>
        </c:ser>
        <c:ser>
          <c:idx val="1"/>
          <c:order val="1"/>
          <c:tx>
            <c:strRef>
              <c:f>Quintiles!$V$19</c:f>
              <c:strCache>
                <c:ptCount val="1"/>
                <c:pt idx="0">
                  <c:v>Q2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Quintiles!$V$20:$V$29</c:f>
              <c:numCache>
                <c:formatCode>General</c:formatCode>
                <c:ptCount val="10"/>
                <c:pt idx="0">
                  <c:v>-2.9175172720408473</c:v>
                </c:pt>
                <c:pt idx="1">
                  <c:v>-3.7454646302544186</c:v>
                </c:pt>
                <c:pt idx="2">
                  <c:v>-1.405037742922876</c:v>
                </c:pt>
                <c:pt idx="3">
                  <c:v>-2.0948706939206669</c:v>
                </c:pt>
                <c:pt idx="4">
                  <c:v>-2.9434618765505549</c:v>
                </c:pt>
                <c:pt idx="5">
                  <c:v>-0.79694547138464755</c:v>
                </c:pt>
                <c:pt idx="6">
                  <c:v>-1.798441644918555</c:v>
                </c:pt>
                <c:pt idx="7">
                  <c:v>-3.5395043519763738</c:v>
                </c:pt>
                <c:pt idx="8">
                  <c:v>-1.059220023812284</c:v>
                </c:pt>
                <c:pt idx="9">
                  <c:v>-2.7458819330521362</c:v>
                </c:pt>
              </c:numCache>
            </c:numRef>
          </c:val>
        </c:ser>
        <c:ser>
          <c:idx val="2"/>
          <c:order val="2"/>
          <c:tx>
            <c:strRef>
              <c:f>Quintiles!$W$19</c:f>
              <c:strCache>
                <c:ptCount val="1"/>
                <c:pt idx="0">
                  <c:v>Q3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Quintiles!$W$20:$W$29</c:f>
              <c:numCache>
                <c:formatCode>General</c:formatCode>
                <c:ptCount val="10"/>
                <c:pt idx="0">
                  <c:v>-4.6427023292557745</c:v>
                </c:pt>
                <c:pt idx="1">
                  <c:v>-1.7498502880732336</c:v>
                </c:pt>
                <c:pt idx="2">
                  <c:v>-2.4069887002004462</c:v>
                </c:pt>
                <c:pt idx="3">
                  <c:v>-2.4917374194634325</c:v>
                </c:pt>
                <c:pt idx="4">
                  <c:v>-1.5516863507875989</c:v>
                </c:pt>
                <c:pt idx="5">
                  <c:v>-0.59426603167594472</c:v>
                </c:pt>
                <c:pt idx="6">
                  <c:v>-1.1744586674979751</c:v>
                </c:pt>
                <c:pt idx="7">
                  <c:v>-2.271165797439525</c:v>
                </c:pt>
                <c:pt idx="8">
                  <c:v>-0.77188376354811417</c:v>
                </c:pt>
                <c:pt idx="9">
                  <c:v>-2.5687288439749096</c:v>
                </c:pt>
              </c:numCache>
            </c:numRef>
          </c:val>
        </c:ser>
        <c:ser>
          <c:idx val="3"/>
          <c:order val="3"/>
          <c:tx>
            <c:strRef>
              <c:f>Quintiles!$X$19</c:f>
              <c:strCache>
                <c:ptCount val="1"/>
                <c:pt idx="0">
                  <c:v>Q4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Quintiles!$X$20:$X$29</c:f>
              <c:numCache>
                <c:formatCode>General</c:formatCode>
                <c:ptCount val="10"/>
                <c:pt idx="0">
                  <c:v>-0.45534905119605878</c:v>
                </c:pt>
                <c:pt idx="1">
                  <c:v>-2.2570713416747532</c:v>
                </c:pt>
                <c:pt idx="2">
                  <c:v>-1.616276211747395</c:v>
                </c:pt>
                <c:pt idx="3">
                  <c:v>-0.50037855916037455</c:v>
                </c:pt>
                <c:pt idx="4">
                  <c:v>-0.97511239263949478</c:v>
                </c:pt>
                <c:pt idx="5">
                  <c:v>-0.63589350980589043</c:v>
                </c:pt>
                <c:pt idx="6">
                  <c:v>-1.5201420096635438</c:v>
                </c:pt>
                <c:pt idx="7">
                  <c:v>-2.8151909027629145</c:v>
                </c:pt>
                <c:pt idx="8">
                  <c:v>-0.50166237837418293</c:v>
                </c:pt>
                <c:pt idx="9">
                  <c:v>-1.5098884826273591</c:v>
                </c:pt>
              </c:numCache>
            </c:numRef>
          </c:val>
        </c:ser>
        <c:ser>
          <c:idx val="4"/>
          <c:order val="4"/>
          <c:tx>
            <c:strRef>
              <c:f>Quintiles!$Y$19</c:f>
              <c:strCache>
                <c:ptCount val="1"/>
                <c:pt idx="0">
                  <c:v>Q5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Quintiles!$Y$20:$Y$29</c:f>
              <c:numCache>
                <c:formatCode>General</c:formatCode>
                <c:ptCount val="10"/>
                <c:pt idx="0">
                  <c:v>-1.3318108955493437</c:v>
                </c:pt>
                <c:pt idx="1">
                  <c:v>-1.2729609167000215</c:v>
                </c:pt>
                <c:pt idx="2">
                  <c:v>-0.75706142404951116</c:v>
                </c:pt>
                <c:pt idx="3">
                  <c:v>-2.3066997171560764</c:v>
                </c:pt>
                <c:pt idx="4">
                  <c:v>-1.078782841807971</c:v>
                </c:pt>
                <c:pt idx="5">
                  <c:v>-0.28826900476754475</c:v>
                </c:pt>
                <c:pt idx="6">
                  <c:v>-0.59482797188591663</c:v>
                </c:pt>
                <c:pt idx="7">
                  <c:v>-2.238211350612354</c:v>
                </c:pt>
                <c:pt idx="8">
                  <c:v>-1.0192956797993102</c:v>
                </c:pt>
                <c:pt idx="9">
                  <c:v>-1.3048889987034487</c:v>
                </c:pt>
              </c:numCache>
            </c:numRef>
          </c:val>
        </c:ser>
        <c:dLbls>
          <c:showLegendKey val="0"/>
          <c:showVal val="0"/>
          <c:showCatName val="0"/>
          <c:showSerName val="0"/>
          <c:showPercent val="0"/>
          <c:showBubbleSize val="0"/>
        </c:dLbls>
        <c:gapWidth val="150"/>
        <c:overlap val="100"/>
        <c:axId val="88481792"/>
        <c:axId val="88483328"/>
      </c:barChart>
      <c:catAx>
        <c:axId val="88481792"/>
        <c:scaling>
          <c:orientation val="minMax"/>
        </c:scaling>
        <c:delete val="0"/>
        <c:axPos val="b"/>
        <c:majorTickMark val="out"/>
        <c:minorTickMark val="none"/>
        <c:tickLblPos val="high"/>
        <c:crossAx val="88483328"/>
        <c:crosses val="autoZero"/>
        <c:auto val="1"/>
        <c:lblAlgn val="ctr"/>
        <c:lblOffset val="100"/>
        <c:noMultiLvlLbl val="0"/>
      </c:catAx>
      <c:valAx>
        <c:axId val="88483328"/>
        <c:scaling>
          <c:orientation val="minMax"/>
        </c:scaling>
        <c:delete val="0"/>
        <c:axPos val="l"/>
        <c:majorGridlines/>
        <c:numFmt formatCode="General" sourceLinked="1"/>
        <c:majorTickMark val="out"/>
        <c:minorTickMark val="none"/>
        <c:tickLblPos val="nextTo"/>
        <c:crossAx val="88481792"/>
        <c:crosses val="autoZero"/>
        <c:crossBetween val="between"/>
      </c:valAx>
    </c:plotArea>
    <c:legend>
      <c:legendPos val="b"/>
      <c:layout/>
      <c:overlay val="0"/>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ZA" sz="1400"/>
              <a:t>Corrected estimates of the proportion of the Grade 6 aged population reaching</a:t>
            </a:r>
            <a:r>
              <a:rPr lang="en-ZA" sz="1400" baseline="0"/>
              <a:t> 'Inferential reading' and 'mathematically skilled' (L6)</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Overall!$D$35</c:f>
              <c:strCache>
                <c:ptCount val="1"/>
                <c:pt idx="0">
                  <c:v>Proportion of grade 6 aged population reaching Inferential reading (Level 6)</c:v>
                </c:pt>
              </c:strCache>
            </c:strRef>
          </c:tx>
          <c:invertIfNegative val="0"/>
          <c:dLbls>
            <c:dLblPos val="outEnd"/>
            <c:showLegendKey val="0"/>
            <c:showVal val="1"/>
            <c:showCatName val="0"/>
            <c:showSerName val="0"/>
            <c:showPercent val="0"/>
            <c:showBubbleSize val="0"/>
            <c:showLeaderLines val="0"/>
          </c:dLbls>
          <c:cat>
            <c:strRef>
              <c:f>Overall!$C$36:$C$45</c:f>
              <c:strCache>
                <c:ptCount val="10"/>
                <c:pt idx="0">
                  <c:v>MAL</c:v>
                </c:pt>
                <c:pt idx="1">
                  <c:v>ZAM</c:v>
                </c:pt>
                <c:pt idx="2">
                  <c:v>LES</c:v>
                </c:pt>
                <c:pt idx="3">
                  <c:v>UGA</c:v>
                </c:pt>
                <c:pt idx="4">
                  <c:v>NAM</c:v>
                </c:pt>
                <c:pt idx="5">
                  <c:v>ZIM</c:v>
                </c:pt>
                <c:pt idx="6">
                  <c:v>SOU</c:v>
                </c:pt>
                <c:pt idx="7">
                  <c:v>SWA</c:v>
                </c:pt>
                <c:pt idx="8">
                  <c:v>KEN</c:v>
                </c:pt>
                <c:pt idx="9">
                  <c:v>TAN</c:v>
                </c:pt>
              </c:strCache>
            </c:strRef>
          </c:cat>
          <c:val>
            <c:numRef>
              <c:f>Overall!$D$36:$D$45</c:f>
              <c:numCache>
                <c:formatCode>0</c:formatCode>
                <c:ptCount val="10"/>
                <c:pt idx="0">
                  <c:v>1.8004798699999998</c:v>
                </c:pt>
                <c:pt idx="1">
                  <c:v>5.7021139199999995</c:v>
                </c:pt>
                <c:pt idx="2">
                  <c:v>9.0992706000000005</c:v>
                </c:pt>
                <c:pt idx="3">
                  <c:v>12.85008219</c:v>
                </c:pt>
                <c:pt idx="4">
                  <c:v>18.377051940000001</c:v>
                </c:pt>
                <c:pt idx="5">
                  <c:v>25.052629029999999</c:v>
                </c:pt>
                <c:pt idx="6">
                  <c:v>25.810573599999998</c:v>
                </c:pt>
                <c:pt idx="7">
                  <c:v>33.724736649999997</c:v>
                </c:pt>
                <c:pt idx="8">
                  <c:v>36.772468850000003</c:v>
                </c:pt>
                <c:pt idx="9">
                  <c:v>52.019292290000003</c:v>
                </c:pt>
              </c:numCache>
            </c:numRef>
          </c:val>
        </c:ser>
        <c:ser>
          <c:idx val="1"/>
          <c:order val="1"/>
          <c:tx>
            <c:strRef>
              <c:f>Overall!$E$35</c:f>
              <c:strCache>
                <c:ptCount val="1"/>
                <c:pt idx="0">
                  <c:v>Percentage decrease in students reaching inferential reading (L6) post NAR-correction</c:v>
                </c:pt>
              </c:strCache>
            </c:strRef>
          </c:tx>
          <c:spPr>
            <a:solidFill>
              <a:schemeClr val="accent1">
                <a:lumMod val="40000"/>
                <a:lumOff val="60000"/>
              </a:schemeClr>
            </a:solidFill>
          </c:spPr>
          <c:invertIfNegative val="0"/>
          <c:cat>
            <c:strRef>
              <c:f>Overall!$C$36:$C$45</c:f>
              <c:strCache>
                <c:ptCount val="10"/>
                <c:pt idx="0">
                  <c:v>MAL</c:v>
                </c:pt>
                <c:pt idx="1">
                  <c:v>ZAM</c:v>
                </c:pt>
                <c:pt idx="2">
                  <c:v>LES</c:v>
                </c:pt>
                <c:pt idx="3">
                  <c:v>UGA</c:v>
                </c:pt>
                <c:pt idx="4">
                  <c:v>NAM</c:v>
                </c:pt>
                <c:pt idx="5">
                  <c:v>ZIM</c:v>
                </c:pt>
                <c:pt idx="6">
                  <c:v>SOU</c:v>
                </c:pt>
                <c:pt idx="7">
                  <c:v>SWA</c:v>
                </c:pt>
                <c:pt idx="8">
                  <c:v>KEN</c:v>
                </c:pt>
                <c:pt idx="9">
                  <c:v>TAN</c:v>
                </c:pt>
              </c:strCache>
            </c:strRef>
          </c:cat>
          <c:val>
            <c:numRef>
              <c:f>Overall!$E$36:$E$45</c:f>
              <c:numCache>
                <c:formatCode>0</c:formatCode>
                <c:ptCount val="10"/>
                <c:pt idx="0">
                  <c:v>0.30043013000000007</c:v>
                </c:pt>
                <c:pt idx="1">
                  <c:v>0.77020608000000035</c:v>
                </c:pt>
                <c:pt idx="2">
                  <c:v>1.1361293999999997</c:v>
                </c:pt>
                <c:pt idx="3">
                  <c:v>1.5720078100000006</c:v>
                </c:pt>
                <c:pt idx="4">
                  <c:v>1.4471680599999992</c:v>
                </c:pt>
                <c:pt idx="5">
                  <c:v>2.0899809700000027</c:v>
                </c:pt>
                <c:pt idx="6">
                  <c:v>0.52674640000000039</c:v>
                </c:pt>
                <c:pt idx="7">
                  <c:v>3.9565333500000008</c:v>
                </c:pt>
                <c:pt idx="8">
                  <c:v>1.9761811499999951</c:v>
                </c:pt>
                <c:pt idx="9">
                  <c:v>8.9646377099999981</c:v>
                </c:pt>
              </c:numCache>
            </c:numRef>
          </c:val>
        </c:ser>
        <c:ser>
          <c:idx val="2"/>
          <c:order val="2"/>
          <c:tx>
            <c:strRef>
              <c:f>Overall!$F$35</c:f>
              <c:strCache>
                <c:ptCount val="1"/>
                <c:pt idx="0">
                  <c:v>Proportion of grade 6 aged population who are Mathematically skilled (Level 6)</c:v>
                </c:pt>
              </c:strCache>
            </c:strRef>
          </c:tx>
          <c:spPr>
            <a:solidFill>
              <a:schemeClr val="accent2">
                <a:lumMod val="50000"/>
              </a:schemeClr>
            </a:solidFill>
          </c:spPr>
          <c:invertIfNegative val="0"/>
          <c:dLbls>
            <c:dLblPos val="outEnd"/>
            <c:showLegendKey val="0"/>
            <c:showVal val="1"/>
            <c:showCatName val="0"/>
            <c:showSerName val="0"/>
            <c:showPercent val="0"/>
            <c:showBubbleSize val="0"/>
            <c:showLeaderLines val="0"/>
          </c:dLbls>
          <c:cat>
            <c:strRef>
              <c:f>Overall!$C$36:$C$45</c:f>
              <c:strCache>
                <c:ptCount val="10"/>
                <c:pt idx="0">
                  <c:v>MAL</c:v>
                </c:pt>
                <c:pt idx="1">
                  <c:v>ZAM</c:v>
                </c:pt>
                <c:pt idx="2">
                  <c:v>LES</c:v>
                </c:pt>
                <c:pt idx="3">
                  <c:v>UGA</c:v>
                </c:pt>
                <c:pt idx="4">
                  <c:v>NAM</c:v>
                </c:pt>
                <c:pt idx="5">
                  <c:v>ZIM</c:v>
                </c:pt>
                <c:pt idx="6">
                  <c:v>SOU</c:v>
                </c:pt>
                <c:pt idx="7">
                  <c:v>SWA</c:v>
                </c:pt>
                <c:pt idx="8">
                  <c:v>KEN</c:v>
                </c:pt>
                <c:pt idx="9">
                  <c:v>TAN</c:v>
                </c:pt>
              </c:strCache>
            </c:strRef>
          </c:cat>
          <c:val>
            <c:numRef>
              <c:f>Overall!$F$36:$F$45</c:f>
              <c:numCache>
                <c:formatCode>0</c:formatCode>
                <c:ptCount val="10"/>
                <c:pt idx="0">
                  <c:v>0.39079200000000003</c:v>
                </c:pt>
                <c:pt idx="1">
                  <c:v>0.16856172999999999</c:v>
                </c:pt>
                <c:pt idx="2">
                  <c:v>1.7006214400000002</c:v>
                </c:pt>
                <c:pt idx="3">
                  <c:v>1.8207941400000001</c:v>
                </c:pt>
                <c:pt idx="4">
                  <c:v>2.5366149899999999</c:v>
                </c:pt>
                <c:pt idx="5">
                  <c:v>9.577887930000001</c:v>
                </c:pt>
                <c:pt idx="6">
                  <c:v>8.194534599999999</c:v>
                </c:pt>
                <c:pt idx="7">
                  <c:v>5.1704955500000009</c:v>
                </c:pt>
                <c:pt idx="8">
                  <c:v>13.349611469999999</c:v>
                </c:pt>
                <c:pt idx="9">
                  <c:v>10.409517259999999</c:v>
                </c:pt>
              </c:numCache>
            </c:numRef>
          </c:val>
        </c:ser>
        <c:ser>
          <c:idx val="3"/>
          <c:order val="3"/>
          <c:tx>
            <c:strRef>
              <c:f>Overall!$G$35</c:f>
              <c:strCache>
                <c:ptCount val="1"/>
                <c:pt idx="0">
                  <c:v>Percentage decrease in students who are mathematically skilled (L6) post NAR-correction</c:v>
                </c:pt>
              </c:strCache>
            </c:strRef>
          </c:tx>
          <c:spPr>
            <a:solidFill>
              <a:schemeClr val="accent2">
                <a:lumMod val="40000"/>
                <a:lumOff val="60000"/>
              </a:schemeClr>
            </a:solidFill>
          </c:spPr>
          <c:invertIfNegative val="0"/>
          <c:cat>
            <c:strRef>
              <c:f>Overall!$C$36:$C$45</c:f>
              <c:strCache>
                <c:ptCount val="10"/>
                <c:pt idx="0">
                  <c:v>MAL</c:v>
                </c:pt>
                <c:pt idx="1">
                  <c:v>ZAM</c:v>
                </c:pt>
                <c:pt idx="2">
                  <c:v>LES</c:v>
                </c:pt>
                <c:pt idx="3">
                  <c:v>UGA</c:v>
                </c:pt>
                <c:pt idx="4">
                  <c:v>NAM</c:v>
                </c:pt>
                <c:pt idx="5">
                  <c:v>ZIM</c:v>
                </c:pt>
                <c:pt idx="6">
                  <c:v>SOU</c:v>
                </c:pt>
                <c:pt idx="7">
                  <c:v>SWA</c:v>
                </c:pt>
                <c:pt idx="8">
                  <c:v>KEN</c:v>
                </c:pt>
                <c:pt idx="9">
                  <c:v>TAN</c:v>
                </c:pt>
              </c:strCache>
            </c:strRef>
          </c:cat>
          <c:val>
            <c:numRef>
              <c:f>Overall!$G$36:$G$45</c:f>
              <c:numCache>
                <c:formatCode>0</c:formatCode>
                <c:ptCount val="10"/>
                <c:pt idx="0">
                  <c:v>6.5207999999999933E-2</c:v>
                </c:pt>
                <c:pt idx="1">
                  <c:v>2.2768270000000007E-2</c:v>
                </c:pt>
                <c:pt idx="2">
                  <c:v>0.21233855999999984</c:v>
                </c:pt>
                <c:pt idx="3">
                  <c:v>0.22274586000000007</c:v>
                </c:pt>
                <c:pt idx="4">
                  <c:v>0.19975501000000007</c:v>
                </c:pt>
                <c:pt idx="5">
                  <c:v>0.79902206999999947</c:v>
                </c:pt>
                <c:pt idx="6">
                  <c:v>0.16723540000000092</c:v>
                </c:pt>
                <c:pt idx="7">
                  <c:v>0.60659444999999934</c:v>
                </c:pt>
                <c:pt idx="8">
                  <c:v>0.71741852999999978</c:v>
                </c:pt>
                <c:pt idx="9">
                  <c:v>1.7939027400000001</c:v>
                </c:pt>
              </c:numCache>
            </c:numRef>
          </c:val>
        </c:ser>
        <c:dLbls>
          <c:showLegendKey val="0"/>
          <c:showVal val="0"/>
          <c:showCatName val="0"/>
          <c:showSerName val="0"/>
          <c:showPercent val="0"/>
          <c:showBubbleSize val="0"/>
        </c:dLbls>
        <c:gapWidth val="150"/>
        <c:axId val="88538112"/>
        <c:axId val="92226304"/>
      </c:barChart>
      <c:catAx>
        <c:axId val="88538112"/>
        <c:scaling>
          <c:orientation val="minMax"/>
        </c:scaling>
        <c:delete val="0"/>
        <c:axPos val="b"/>
        <c:majorTickMark val="out"/>
        <c:minorTickMark val="none"/>
        <c:tickLblPos val="nextTo"/>
        <c:crossAx val="92226304"/>
        <c:crosses val="autoZero"/>
        <c:auto val="1"/>
        <c:lblAlgn val="ctr"/>
        <c:lblOffset val="100"/>
        <c:noMultiLvlLbl val="0"/>
      </c:catAx>
      <c:valAx>
        <c:axId val="92226304"/>
        <c:scaling>
          <c:orientation val="minMax"/>
        </c:scaling>
        <c:delete val="0"/>
        <c:axPos val="l"/>
        <c:majorGridlines>
          <c:spPr>
            <a:ln>
              <a:solidFill>
                <a:schemeClr val="bg1">
                  <a:lumMod val="75000"/>
                </a:schemeClr>
              </a:solidFill>
            </a:ln>
          </c:spPr>
        </c:majorGridlines>
        <c:minorGridlines>
          <c:spPr>
            <a:ln>
              <a:solidFill>
                <a:schemeClr val="bg1">
                  <a:lumMod val="85000"/>
                </a:schemeClr>
              </a:solidFill>
              <a:prstDash val="dash"/>
            </a:ln>
          </c:spPr>
        </c:minorGridlines>
        <c:numFmt formatCode="0" sourceLinked="1"/>
        <c:majorTickMark val="out"/>
        <c:minorTickMark val="none"/>
        <c:tickLblPos val="nextTo"/>
        <c:crossAx val="88538112"/>
        <c:crosses val="autoZero"/>
        <c:crossBetween val="between"/>
        <c:minorUnit val="5"/>
      </c:valAx>
    </c:plotArea>
    <c:legend>
      <c:legendPos val="b"/>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a:pPr>
            <a:r>
              <a:rPr lang="en-ZA" sz="1400" b="1" i="0" baseline="0"/>
              <a:t>Corrected estimates of the proportion of the Grade 6 aged population reaching 'Analytical reading' and 'Concrete problem solving' (L7)</a:t>
            </a:r>
          </a:p>
        </c:rich>
      </c:tx>
      <c:layout/>
      <c:overlay val="0"/>
      <c:spPr>
        <a:solidFill>
          <a:schemeClr val="bg1">
            <a:lumMod val="85000"/>
          </a:schemeClr>
        </a:solidFill>
      </c:spPr>
    </c:title>
    <c:autoTitleDeleted val="0"/>
    <c:plotArea>
      <c:layout/>
      <c:barChart>
        <c:barDir val="col"/>
        <c:grouping val="clustered"/>
        <c:varyColors val="0"/>
        <c:ser>
          <c:idx val="0"/>
          <c:order val="0"/>
          <c:tx>
            <c:strRef>
              <c:f>Overall!$D$48</c:f>
              <c:strCache>
                <c:ptCount val="1"/>
                <c:pt idx="0">
                  <c:v>Proportion of grade 6 aged population reaching Analytical reading (L7)</c:v>
                </c:pt>
              </c:strCache>
            </c:strRef>
          </c:tx>
          <c:invertIfNegative val="0"/>
          <c:dLbls>
            <c:dLblPos val="outEnd"/>
            <c:showLegendKey val="0"/>
            <c:showVal val="1"/>
            <c:showCatName val="0"/>
            <c:showSerName val="0"/>
            <c:showPercent val="0"/>
            <c:showBubbleSize val="0"/>
            <c:showLeaderLines val="0"/>
          </c:dLbls>
          <c:cat>
            <c:strRef>
              <c:f>Overall!$C$49:$C$58</c:f>
              <c:strCache>
                <c:ptCount val="10"/>
                <c:pt idx="0">
                  <c:v>MAL</c:v>
                </c:pt>
                <c:pt idx="1">
                  <c:v>ZAM</c:v>
                </c:pt>
                <c:pt idx="2">
                  <c:v>LES</c:v>
                </c:pt>
                <c:pt idx="3">
                  <c:v>UGA</c:v>
                </c:pt>
                <c:pt idx="4">
                  <c:v>NAM</c:v>
                </c:pt>
                <c:pt idx="5">
                  <c:v>SWA</c:v>
                </c:pt>
                <c:pt idx="6">
                  <c:v>ZIM</c:v>
                </c:pt>
                <c:pt idx="7">
                  <c:v>SOU</c:v>
                </c:pt>
                <c:pt idx="8">
                  <c:v>KEN</c:v>
                </c:pt>
                <c:pt idx="9">
                  <c:v>TAN</c:v>
                </c:pt>
              </c:strCache>
            </c:strRef>
          </c:cat>
          <c:val>
            <c:numRef>
              <c:f>Overall!$D$49:$D$58</c:f>
              <c:numCache>
                <c:formatCode>0</c:formatCode>
                <c:ptCount val="10"/>
                <c:pt idx="0">
                  <c:v>0.58154306</c:v>
                </c:pt>
                <c:pt idx="1">
                  <c:v>2.4161953599999997</c:v>
                </c:pt>
                <c:pt idx="2">
                  <c:v>3.4805594600000003</c:v>
                </c:pt>
                <c:pt idx="3">
                  <c:v>4.0082971499999998</c:v>
                </c:pt>
                <c:pt idx="4">
                  <c:v>8.6747269500000002</c:v>
                </c:pt>
                <c:pt idx="5">
                  <c:v>10.6824336</c:v>
                </c:pt>
                <c:pt idx="6">
                  <c:v>14.941616299999998</c:v>
                </c:pt>
                <c:pt idx="7">
                  <c:v>16.448878599999997</c:v>
                </c:pt>
                <c:pt idx="8">
                  <c:v>19.048973320000002</c:v>
                </c:pt>
                <c:pt idx="9">
                  <c:v>28.153375890000003</c:v>
                </c:pt>
              </c:numCache>
            </c:numRef>
          </c:val>
        </c:ser>
        <c:ser>
          <c:idx val="1"/>
          <c:order val="1"/>
          <c:tx>
            <c:strRef>
              <c:f>Overall!$E$48</c:f>
              <c:strCache>
                <c:ptCount val="1"/>
                <c:pt idx="0">
                  <c:v>Percentage decrease in students reaching Analytical reading (L7) post NAR-correction</c:v>
                </c:pt>
              </c:strCache>
            </c:strRef>
          </c:tx>
          <c:spPr>
            <a:solidFill>
              <a:schemeClr val="accent1">
                <a:lumMod val="40000"/>
                <a:lumOff val="60000"/>
              </a:schemeClr>
            </a:solidFill>
          </c:spPr>
          <c:invertIfNegative val="0"/>
          <c:cat>
            <c:strRef>
              <c:f>Overall!$C$49:$C$58</c:f>
              <c:strCache>
                <c:ptCount val="10"/>
                <c:pt idx="0">
                  <c:v>MAL</c:v>
                </c:pt>
                <c:pt idx="1">
                  <c:v>ZAM</c:v>
                </c:pt>
                <c:pt idx="2">
                  <c:v>LES</c:v>
                </c:pt>
                <c:pt idx="3">
                  <c:v>UGA</c:v>
                </c:pt>
                <c:pt idx="4">
                  <c:v>NAM</c:v>
                </c:pt>
                <c:pt idx="5">
                  <c:v>SWA</c:v>
                </c:pt>
                <c:pt idx="6">
                  <c:v>ZIM</c:v>
                </c:pt>
                <c:pt idx="7">
                  <c:v>SOU</c:v>
                </c:pt>
                <c:pt idx="8">
                  <c:v>KEN</c:v>
                </c:pt>
                <c:pt idx="9">
                  <c:v>TAN</c:v>
                </c:pt>
              </c:strCache>
            </c:strRef>
          </c:cat>
          <c:val>
            <c:numRef>
              <c:f>Overall!$E$49:$E$58</c:f>
              <c:numCache>
                <c:formatCode>0</c:formatCode>
                <c:ptCount val="10"/>
                <c:pt idx="0">
                  <c:v>9.703693999999996E-2</c:v>
                </c:pt>
                <c:pt idx="1">
                  <c:v>0.32636464000000043</c:v>
                </c:pt>
                <c:pt idx="2">
                  <c:v>0.43458053999999979</c:v>
                </c:pt>
                <c:pt idx="3">
                  <c:v>0.49035284999999984</c:v>
                </c:pt>
                <c:pt idx="4">
                  <c:v>0.68312304999999895</c:v>
                </c:pt>
                <c:pt idx="5">
                  <c:v>1.2532464000000001</c:v>
                </c:pt>
                <c:pt idx="6">
                  <c:v>1.2464837000000006</c:v>
                </c:pt>
                <c:pt idx="7">
                  <c:v>0.33569140000000175</c:v>
                </c:pt>
                <c:pt idx="8">
                  <c:v>1.0237066800000001</c:v>
                </c:pt>
                <c:pt idx="9">
                  <c:v>4.8517541099999981</c:v>
                </c:pt>
              </c:numCache>
            </c:numRef>
          </c:val>
        </c:ser>
        <c:ser>
          <c:idx val="2"/>
          <c:order val="2"/>
          <c:tx>
            <c:strRef>
              <c:f>Overall!$F$48</c:f>
              <c:strCache>
                <c:ptCount val="1"/>
                <c:pt idx="0">
                  <c:v>Proportion of grade 6 aged population reaching Concrete problem solving (L7)</c:v>
                </c:pt>
              </c:strCache>
            </c:strRef>
          </c:tx>
          <c:spPr>
            <a:solidFill>
              <a:srgbClr val="C0504D">
                <a:lumMod val="50000"/>
              </a:srgbClr>
            </a:solidFill>
          </c:spPr>
          <c:invertIfNegative val="0"/>
          <c:dLbls>
            <c:dLblPos val="outEnd"/>
            <c:showLegendKey val="0"/>
            <c:showVal val="1"/>
            <c:showCatName val="0"/>
            <c:showSerName val="0"/>
            <c:showPercent val="0"/>
            <c:showBubbleSize val="0"/>
            <c:showLeaderLines val="0"/>
          </c:dLbls>
          <c:cat>
            <c:strRef>
              <c:f>Overall!$C$49:$C$58</c:f>
              <c:strCache>
                <c:ptCount val="10"/>
                <c:pt idx="0">
                  <c:v>MAL</c:v>
                </c:pt>
                <c:pt idx="1">
                  <c:v>ZAM</c:v>
                </c:pt>
                <c:pt idx="2">
                  <c:v>LES</c:v>
                </c:pt>
                <c:pt idx="3">
                  <c:v>UGA</c:v>
                </c:pt>
                <c:pt idx="4">
                  <c:v>NAM</c:v>
                </c:pt>
                <c:pt idx="5">
                  <c:v>SWA</c:v>
                </c:pt>
                <c:pt idx="6">
                  <c:v>ZIM</c:v>
                </c:pt>
                <c:pt idx="7">
                  <c:v>SOU</c:v>
                </c:pt>
                <c:pt idx="8">
                  <c:v>KEN</c:v>
                </c:pt>
                <c:pt idx="9">
                  <c:v>TAN</c:v>
                </c:pt>
              </c:strCache>
            </c:strRef>
          </c:cat>
          <c:val>
            <c:numRef>
              <c:f>Overall!$F$49:$F$58</c:f>
              <c:numCache>
                <c:formatCode>0</c:formatCode>
                <c:ptCount val="10"/>
                <c:pt idx="0">
                  <c:v>3.7733710000000004E-2</c:v>
                </c:pt>
                <c:pt idx="1">
                  <c:v>5.3617660000000004E-2</c:v>
                </c:pt>
                <c:pt idx="2">
                  <c:v>8.8384379999999999E-2</c:v>
                </c:pt>
                <c:pt idx="3">
                  <c:v>0.19864844999999998</c:v>
                </c:pt>
                <c:pt idx="4">
                  <c:v>0.49892066999999996</c:v>
                </c:pt>
                <c:pt idx="5">
                  <c:v>0.2957438</c:v>
                </c:pt>
                <c:pt idx="6">
                  <c:v>3.2634141799999998</c:v>
                </c:pt>
                <c:pt idx="7">
                  <c:v>2.4064978000000004</c:v>
                </c:pt>
                <c:pt idx="8">
                  <c:v>3.7574516199999999</c:v>
                </c:pt>
                <c:pt idx="9">
                  <c:v>2.9812691199999999</c:v>
                </c:pt>
              </c:numCache>
            </c:numRef>
          </c:val>
        </c:ser>
        <c:ser>
          <c:idx val="3"/>
          <c:order val="3"/>
          <c:tx>
            <c:strRef>
              <c:f>Overall!$G$48</c:f>
              <c:strCache>
                <c:ptCount val="1"/>
                <c:pt idx="0">
                  <c:v>Percentage decrease in students reaching Concrete problem solving (L7) post NAR-correction</c:v>
                </c:pt>
              </c:strCache>
            </c:strRef>
          </c:tx>
          <c:spPr>
            <a:solidFill>
              <a:schemeClr val="accent2">
                <a:lumMod val="40000"/>
                <a:lumOff val="60000"/>
              </a:schemeClr>
            </a:solidFill>
          </c:spPr>
          <c:invertIfNegative val="0"/>
          <c:cat>
            <c:strRef>
              <c:f>Overall!$C$49:$C$58</c:f>
              <c:strCache>
                <c:ptCount val="10"/>
                <c:pt idx="0">
                  <c:v>MAL</c:v>
                </c:pt>
                <c:pt idx="1">
                  <c:v>ZAM</c:v>
                </c:pt>
                <c:pt idx="2">
                  <c:v>LES</c:v>
                </c:pt>
                <c:pt idx="3">
                  <c:v>UGA</c:v>
                </c:pt>
                <c:pt idx="4">
                  <c:v>NAM</c:v>
                </c:pt>
                <c:pt idx="5">
                  <c:v>SWA</c:v>
                </c:pt>
                <c:pt idx="6">
                  <c:v>ZIM</c:v>
                </c:pt>
                <c:pt idx="7">
                  <c:v>SOU</c:v>
                </c:pt>
                <c:pt idx="8">
                  <c:v>KEN</c:v>
                </c:pt>
                <c:pt idx="9">
                  <c:v>TAN</c:v>
                </c:pt>
              </c:strCache>
            </c:strRef>
          </c:cat>
          <c:val>
            <c:numRef>
              <c:f>Overall!$G$49:$G$58</c:f>
              <c:numCache>
                <c:formatCode>0</c:formatCode>
                <c:ptCount val="10"/>
                <c:pt idx="0">
                  <c:v>6.2962899999999961E-3</c:v>
                </c:pt>
                <c:pt idx="1">
                  <c:v>7.2423399999999999E-3</c:v>
                </c:pt>
                <c:pt idx="2">
                  <c:v>1.1035619999999996E-2</c:v>
                </c:pt>
                <c:pt idx="3">
                  <c:v>2.4301550000000033E-2</c:v>
                </c:pt>
                <c:pt idx="4">
                  <c:v>3.9289330000000011E-2</c:v>
                </c:pt>
                <c:pt idx="5">
                  <c:v>3.469620000000001E-2</c:v>
                </c:pt>
                <c:pt idx="6">
                  <c:v>0.27224582000000019</c:v>
                </c:pt>
                <c:pt idx="7">
                  <c:v>4.9112199999999717E-2</c:v>
                </c:pt>
                <c:pt idx="8">
                  <c:v>0.20192838000000002</c:v>
                </c:pt>
                <c:pt idx="9">
                  <c:v>0.51377088000000004</c:v>
                </c:pt>
              </c:numCache>
            </c:numRef>
          </c:val>
        </c:ser>
        <c:dLbls>
          <c:showLegendKey val="0"/>
          <c:showVal val="0"/>
          <c:showCatName val="0"/>
          <c:showSerName val="0"/>
          <c:showPercent val="0"/>
          <c:showBubbleSize val="0"/>
        </c:dLbls>
        <c:gapWidth val="150"/>
        <c:axId val="97016832"/>
        <c:axId val="97030912"/>
      </c:barChart>
      <c:catAx>
        <c:axId val="97016832"/>
        <c:scaling>
          <c:orientation val="minMax"/>
        </c:scaling>
        <c:delete val="0"/>
        <c:axPos val="b"/>
        <c:majorTickMark val="out"/>
        <c:minorTickMark val="none"/>
        <c:tickLblPos val="nextTo"/>
        <c:crossAx val="97030912"/>
        <c:crosses val="autoZero"/>
        <c:auto val="1"/>
        <c:lblAlgn val="ctr"/>
        <c:lblOffset val="100"/>
        <c:noMultiLvlLbl val="0"/>
      </c:catAx>
      <c:valAx>
        <c:axId val="97030912"/>
        <c:scaling>
          <c:orientation val="minMax"/>
        </c:scaling>
        <c:delete val="0"/>
        <c:axPos val="l"/>
        <c:majorGridlines>
          <c:spPr>
            <a:ln>
              <a:solidFill>
                <a:schemeClr val="bg1">
                  <a:lumMod val="75000"/>
                </a:schemeClr>
              </a:solidFill>
            </a:ln>
          </c:spPr>
        </c:majorGridlines>
        <c:minorGridlines>
          <c:spPr>
            <a:ln>
              <a:solidFill>
                <a:schemeClr val="bg1">
                  <a:lumMod val="85000"/>
                </a:schemeClr>
              </a:solidFill>
              <a:prstDash val="dash"/>
            </a:ln>
          </c:spPr>
        </c:minorGridlines>
        <c:numFmt formatCode="0" sourceLinked="1"/>
        <c:majorTickMark val="out"/>
        <c:minorTickMark val="none"/>
        <c:tickLblPos val="nextTo"/>
        <c:crossAx val="97016832"/>
        <c:crosses val="autoZero"/>
        <c:crossBetween val="between"/>
        <c:minorUnit val="5"/>
      </c:valAx>
    </c:plotArea>
    <c:legend>
      <c:legendPos val="b"/>
      <c:layout/>
      <c:overlay val="0"/>
      <c:spPr>
        <a:solidFill>
          <a:schemeClr val="bg1">
            <a:lumMod val="85000"/>
          </a:schemeClr>
        </a:solidFill>
      </c:spPr>
    </c:legend>
    <c:plotVisOnly val="1"/>
    <c:dispBlanksAs val="gap"/>
    <c:showDLblsOverMax val="0"/>
  </c:chart>
  <c:spPr>
    <a:solidFill>
      <a:sysClr val="window" lastClr="FFFFFF">
        <a:lumMod val="95000"/>
      </a:sysClr>
    </a:solidFill>
  </c:sp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Corrected</a:t>
            </a:r>
            <a:r>
              <a:rPr lang="en-ZA" sz="1400" baseline="0"/>
              <a:t> estimates of the proportion of the Grade 6 aged population that are functionally literate &amp; numerate </a:t>
            </a:r>
            <a:endParaRPr lang="en-ZA" sz="1400"/>
          </a:p>
        </c:rich>
      </c:tx>
      <c:layout/>
      <c:overlay val="0"/>
      <c:spPr>
        <a:solidFill>
          <a:schemeClr val="bg1">
            <a:lumMod val="85000"/>
          </a:schemeClr>
        </a:solidFill>
      </c:spPr>
    </c:title>
    <c:autoTitleDeleted val="0"/>
    <c:plotArea>
      <c:layout/>
      <c:barChart>
        <c:barDir val="col"/>
        <c:grouping val="clustered"/>
        <c:varyColors val="0"/>
        <c:ser>
          <c:idx val="0"/>
          <c:order val="0"/>
          <c:tx>
            <c:strRef>
              <c:f>Overall!$D$8</c:f>
              <c:strCache>
                <c:ptCount val="1"/>
                <c:pt idx="0">
                  <c:v>Proportion of Grade 6 aged population functionally literate</c:v>
                </c:pt>
              </c:strCache>
            </c:strRef>
          </c:tx>
          <c:spPr>
            <a:solidFill>
              <a:schemeClr val="accent1">
                <a:lumMod val="75000"/>
              </a:schemeClr>
            </a:solidFill>
          </c:spPr>
          <c:invertIfNegative val="0"/>
          <c:dLbls>
            <c:dLblPos val="out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Overall!$D$9:$D$18</c:f>
              <c:numCache>
                <c:formatCode>0</c:formatCode>
                <c:ptCount val="10"/>
                <c:pt idx="0">
                  <c:v>49.295148029999993</c:v>
                </c:pt>
                <c:pt idx="1">
                  <c:v>54.375064550000005</c:v>
                </c:pt>
                <c:pt idx="2">
                  <c:v>70.052284330000006</c:v>
                </c:pt>
                <c:pt idx="3">
                  <c:v>70.998051959999998</c:v>
                </c:pt>
                <c:pt idx="4">
                  <c:v>71.240992199999994</c:v>
                </c:pt>
                <c:pt idx="5">
                  <c:v>75.29546947</c:v>
                </c:pt>
                <c:pt idx="6">
                  <c:v>80.061717689999995</c:v>
                </c:pt>
                <c:pt idx="7">
                  <c:v>82.314679129999988</c:v>
                </c:pt>
                <c:pt idx="8">
                  <c:v>87.320792520000012</c:v>
                </c:pt>
                <c:pt idx="9">
                  <c:v>88.177404800000005</c:v>
                </c:pt>
              </c:numCache>
            </c:numRef>
          </c:val>
        </c:ser>
        <c:ser>
          <c:idx val="1"/>
          <c:order val="1"/>
          <c:tx>
            <c:strRef>
              <c:f>Overall!$E$8</c:f>
              <c:strCache>
                <c:ptCount val="1"/>
                <c:pt idx="0">
                  <c:v>Proportion of Grade 6 aged population functionally numerate</c:v>
                </c:pt>
              </c:strCache>
            </c:strRef>
          </c:tx>
          <c:invertIfNegative val="0"/>
          <c:dLbls>
            <c:txPr>
              <a:bodyPr/>
              <a:lstStyle/>
              <a:p>
                <a:pPr>
                  <a:defRPr sz="900">
                    <a:solidFill>
                      <a:schemeClr val="bg1"/>
                    </a:solidFill>
                  </a:defRPr>
                </a:pPr>
                <a:endParaRPr lang="en-US"/>
              </a:p>
            </c:txPr>
            <c:dLblPos val="in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Overall!$E$9:$E$18</c:f>
              <c:numCache>
                <c:formatCode>0</c:formatCode>
                <c:ptCount val="10"/>
                <c:pt idx="0">
                  <c:v>28.788040549999995</c:v>
                </c:pt>
                <c:pt idx="1">
                  <c:v>34.382025850000005</c:v>
                </c:pt>
                <c:pt idx="2">
                  <c:v>51.733461430000006</c:v>
                </c:pt>
                <c:pt idx="3">
                  <c:v>54.583925219999998</c:v>
                </c:pt>
                <c:pt idx="4">
                  <c:v>58.632812000000001</c:v>
                </c:pt>
                <c:pt idx="5">
                  <c:v>67.798798859999991</c:v>
                </c:pt>
                <c:pt idx="6">
                  <c:v>48.491471969999999</c:v>
                </c:pt>
                <c:pt idx="7">
                  <c:v>74.009350799999993</c:v>
                </c:pt>
                <c:pt idx="8">
                  <c:v>84.245662410000008</c:v>
                </c:pt>
                <c:pt idx="9">
                  <c:v>81.814133799999993</c:v>
                </c:pt>
              </c:numCache>
            </c:numRef>
          </c:val>
        </c:ser>
        <c:ser>
          <c:idx val="2"/>
          <c:order val="2"/>
          <c:tx>
            <c:strRef>
              <c:f>Overall!$F$8</c:f>
              <c:strCache>
                <c:ptCount val="1"/>
                <c:pt idx="0">
                  <c:v>Percentage decrease in functionally literate/numerate post NAR-correction</c:v>
                </c:pt>
              </c:strCache>
            </c:strRef>
          </c:tx>
          <c:invertIfNegative val="0"/>
          <c:dLbls>
            <c:txPr>
              <a:bodyPr/>
              <a:lstStyle/>
              <a:p>
                <a:pPr>
                  <a:defRPr sz="900"/>
                </a:pPr>
                <a:endParaRPr lang="en-US"/>
              </a:p>
            </c:txPr>
            <c:dLblPos val="inEnd"/>
            <c:showLegendKey val="0"/>
            <c:showVal val="1"/>
            <c:showCatName val="0"/>
            <c:showSerName val="0"/>
            <c:showPercent val="0"/>
            <c:showBubbleSize val="0"/>
            <c:showLeaderLines val="0"/>
          </c:dLbls>
          <c:cat>
            <c:strRef>
              <c:f>Overall!$C$9:$C$18</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Overall!$F$9:$F$18</c:f>
              <c:numCache>
                <c:formatCode>0</c:formatCode>
                <c:ptCount val="10"/>
                <c:pt idx="0">
                  <c:v>11.900000000000007</c:v>
                </c:pt>
                <c:pt idx="1">
                  <c:v>14.299999999999999</c:v>
                </c:pt>
                <c:pt idx="2">
                  <c:v>11.099999999999989</c:v>
                </c:pt>
                <c:pt idx="3">
                  <c:v>10.900000000000002</c:v>
                </c:pt>
                <c:pt idx="4">
                  <c:v>2.0000000000000098</c:v>
                </c:pt>
                <c:pt idx="5">
                  <c:v>7.7000000000000055</c:v>
                </c:pt>
                <c:pt idx="6">
                  <c:v>7.299999999999998</c:v>
                </c:pt>
                <c:pt idx="7">
                  <c:v>14.70000000000001</c:v>
                </c:pt>
                <c:pt idx="8">
                  <c:v>5.099999999999989</c:v>
                </c:pt>
                <c:pt idx="9">
                  <c:v>10.500000000000005</c:v>
                </c:pt>
              </c:numCache>
            </c:numRef>
          </c:val>
        </c:ser>
        <c:dLbls>
          <c:showLegendKey val="0"/>
          <c:showVal val="0"/>
          <c:showCatName val="0"/>
          <c:showSerName val="0"/>
          <c:showPercent val="0"/>
          <c:showBubbleSize val="0"/>
        </c:dLbls>
        <c:gapWidth val="150"/>
        <c:axId val="114195072"/>
        <c:axId val="114200960"/>
      </c:barChart>
      <c:catAx>
        <c:axId val="114195072"/>
        <c:scaling>
          <c:orientation val="minMax"/>
        </c:scaling>
        <c:delete val="0"/>
        <c:axPos val="b"/>
        <c:majorTickMark val="out"/>
        <c:minorTickMark val="none"/>
        <c:tickLblPos val="nextTo"/>
        <c:crossAx val="114200960"/>
        <c:crosses val="autoZero"/>
        <c:auto val="1"/>
        <c:lblAlgn val="ctr"/>
        <c:lblOffset val="100"/>
        <c:noMultiLvlLbl val="0"/>
      </c:catAx>
      <c:valAx>
        <c:axId val="114200960"/>
        <c:scaling>
          <c:orientation val="minMax"/>
        </c:scaling>
        <c:delete val="0"/>
        <c:axPos val="l"/>
        <c:majorGridlines>
          <c:spPr>
            <a:ln>
              <a:solidFill>
                <a:schemeClr val="bg1">
                  <a:lumMod val="85000"/>
                </a:schemeClr>
              </a:solidFill>
            </a:ln>
          </c:spPr>
        </c:majorGridlines>
        <c:minorGridlines>
          <c:spPr>
            <a:ln>
              <a:solidFill>
                <a:schemeClr val="bg1">
                  <a:lumMod val="85000"/>
                </a:schemeClr>
              </a:solidFill>
              <a:prstDash val="dash"/>
            </a:ln>
          </c:spPr>
        </c:minorGridlines>
        <c:numFmt formatCode="General" sourceLinked="0"/>
        <c:majorTickMark val="out"/>
        <c:minorTickMark val="none"/>
        <c:tickLblPos val="nextTo"/>
        <c:crossAx val="114195072"/>
        <c:crosses val="autoZero"/>
        <c:crossBetween val="between"/>
        <c:minorUnit val="5"/>
      </c:valAx>
    </c:plotArea>
    <c:legend>
      <c:legendPos val="b"/>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a:t>2007 public current expenditure on primary education per pupil (unit cost) at PPP in constant 2006 US$</a:t>
            </a:r>
          </a:p>
        </c:rich>
      </c:tx>
      <c:layout/>
      <c:overlay val="0"/>
      <c:spPr>
        <a:solidFill>
          <a:schemeClr val="bg1">
            <a:lumMod val="85000"/>
          </a:schemeClr>
        </a:solidFill>
      </c:spPr>
    </c:title>
    <c:autoTitleDeleted val="0"/>
    <c:plotArea>
      <c:layout/>
      <c:barChart>
        <c:barDir val="bar"/>
        <c:grouping val="clustered"/>
        <c:varyColors val="0"/>
        <c:ser>
          <c:idx val="0"/>
          <c:order val="0"/>
          <c:tx>
            <c:strRef>
              <c:f>Expenditure!$C$6</c:f>
              <c:strCache>
                <c:ptCount val="1"/>
                <c:pt idx="0">
                  <c:v>Public current expenditure on primary education per pupil (unit cost) at PPP in constant 2006 US$</c:v>
                </c:pt>
              </c:strCache>
            </c:strRef>
          </c:tx>
          <c:spPr>
            <a:solidFill>
              <a:srgbClr val="FF0000"/>
            </a:solidFill>
          </c:spPr>
          <c:invertIfNegative val="0"/>
          <c:dLbls>
            <c:dLblPos val="outEnd"/>
            <c:showLegendKey val="0"/>
            <c:showVal val="1"/>
            <c:showCatName val="0"/>
            <c:showSerName val="0"/>
            <c:showPercent val="0"/>
            <c:showBubbleSize val="0"/>
            <c:showLeaderLines val="0"/>
          </c:dLbls>
          <c:cat>
            <c:strRef>
              <c:f>Expenditure!$B$7:$B$13</c:f>
              <c:strCache>
                <c:ptCount val="7"/>
                <c:pt idx="0">
                  <c:v>Zambia</c:v>
                </c:pt>
                <c:pt idx="1">
                  <c:v>Uganda</c:v>
                </c:pt>
                <c:pt idx="2">
                  <c:v>Kenya</c:v>
                </c:pt>
                <c:pt idx="3">
                  <c:v>Lesotho</c:v>
                </c:pt>
                <c:pt idx="4">
                  <c:v>Swaziland</c:v>
                </c:pt>
                <c:pt idx="5">
                  <c:v>Namibia</c:v>
                </c:pt>
                <c:pt idx="6">
                  <c:v>South Africa</c:v>
                </c:pt>
              </c:strCache>
            </c:strRef>
          </c:cat>
          <c:val>
            <c:numRef>
              <c:f>Expenditure!$C$7:$C$13</c:f>
              <c:numCache>
                <c:formatCode>General</c:formatCode>
                <c:ptCount val="7"/>
                <c:pt idx="0">
                  <c:v>63</c:v>
                </c:pt>
                <c:pt idx="1">
                  <c:v>66</c:v>
                </c:pt>
                <c:pt idx="2">
                  <c:v>258</c:v>
                </c:pt>
                <c:pt idx="3">
                  <c:v>301</c:v>
                </c:pt>
                <c:pt idx="4">
                  <c:v>459</c:v>
                </c:pt>
                <c:pt idx="5">
                  <c:v>668</c:v>
                </c:pt>
                <c:pt idx="6">
                  <c:v>1225</c:v>
                </c:pt>
              </c:numCache>
            </c:numRef>
          </c:val>
        </c:ser>
        <c:dLbls>
          <c:showLegendKey val="0"/>
          <c:showVal val="0"/>
          <c:showCatName val="0"/>
          <c:showSerName val="0"/>
          <c:showPercent val="0"/>
          <c:showBubbleSize val="0"/>
        </c:dLbls>
        <c:gapWidth val="150"/>
        <c:axId val="113844992"/>
        <c:axId val="113846528"/>
      </c:barChart>
      <c:catAx>
        <c:axId val="113844992"/>
        <c:scaling>
          <c:orientation val="minMax"/>
        </c:scaling>
        <c:delete val="0"/>
        <c:axPos val="l"/>
        <c:majorTickMark val="out"/>
        <c:minorTickMark val="none"/>
        <c:tickLblPos val="nextTo"/>
        <c:crossAx val="113846528"/>
        <c:crosses val="autoZero"/>
        <c:auto val="1"/>
        <c:lblAlgn val="ctr"/>
        <c:lblOffset val="100"/>
        <c:noMultiLvlLbl val="0"/>
      </c:catAx>
      <c:valAx>
        <c:axId val="113846528"/>
        <c:scaling>
          <c:orientation val="minMax"/>
        </c:scaling>
        <c:delete val="0"/>
        <c:axPos val="b"/>
        <c:majorGridlines/>
        <c:numFmt formatCode="General" sourceLinked="1"/>
        <c:majorTickMark val="out"/>
        <c:minorTickMark val="none"/>
        <c:tickLblPos val="nextTo"/>
        <c:crossAx val="113844992"/>
        <c:crosses val="autoZero"/>
        <c:crossBetween val="between"/>
      </c:valAx>
    </c:plotArea>
    <c:plotVisOnly val="1"/>
    <c:dispBlanksAs val="gap"/>
    <c:showDLblsOverMax val="0"/>
  </c:chart>
  <c:spPr>
    <a:solidFill>
      <a:schemeClr val="bg1">
        <a:lumMod val="95000"/>
      </a:schemeClr>
    </a:solidFill>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graphs2!$K$24:$K$31</c:f>
              <c:numCache>
                <c:formatCode>General</c:formatCode>
                <c:ptCount val="8"/>
                <c:pt idx="0">
                  <c:v>6060.7039999999997</c:v>
                </c:pt>
                <c:pt idx="1">
                  <c:v>20877.11</c:v>
                </c:pt>
                <c:pt idx="2">
                  <c:v>58099.88</c:v>
                </c:pt>
                <c:pt idx="3">
                  <c:v>114567.9</c:v>
                </c:pt>
                <c:pt idx="4">
                  <c:v>143769.70000000001</c:v>
                </c:pt>
                <c:pt idx="5">
                  <c:v>119144</c:v>
                </c:pt>
                <c:pt idx="6">
                  <c:v>90376.27</c:v>
                </c:pt>
                <c:pt idx="7">
                  <c:v>29627.43</c:v>
                </c:pt>
              </c:numCache>
            </c:numRef>
          </c:val>
        </c:ser>
        <c:ser>
          <c:idx val="1"/>
          <c:order val="1"/>
          <c:tx>
            <c:v>SACMEQ 3</c:v>
          </c:tx>
          <c:invertIfNegative val="0"/>
          <c:val>
            <c:numRef>
              <c:f>'pop corrected'!$G$24:$G$31</c:f>
              <c:numCache>
                <c:formatCode>General</c:formatCode>
                <c:ptCount val="8"/>
                <c:pt idx="0">
                  <c:v>16119.501295952376</c:v>
                </c:pt>
                <c:pt idx="1">
                  <c:v>40046.197245183255</c:v>
                </c:pt>
                <c:pt idx="2">
                  <c:v>82255.426613122647</c:v>
                </c:pt>
                <c:pt idx="3">
                  <c:v>136905.33038491028</c:v>
                </c:pt>
                <c:pt idx="4">
                  <c:v>152347.079368543</c:v>
                </c:pt>
                <c:pt idx="5">
                  <c:v>109231.56789320795</c:v>
                </c:pt>
                <c:pt idx="6">
                  <c:v>116891.67463929385</c:v>
                </c:pt>
                <c:pt idx="7">
                  <c:v>44430.407515500803</c:v>
                </c:pt>
              </c:numCache>
            </c:numRef>
          </c:val>
        </c:ser>
        <c:dLbls>
          <c:showLegendKey val="0"/>
          <c:showVal val="0"/>
          <c:showCatName val="0"/>
          <c:showSerName val="0"/>
          <c:showPercent val="0"/>
          <c:showBubbleSize val="0"/>
        </c:dLbls>
        <c:gapWidth val="150"/>
        <c:axId val="114023808"/>
        <c:axId val="114029696"/>
      </c:barChart>
      <c:catAx>
        <c:axId val="114023808"/>
        <c:scaling>
          <c:orientation val="minMax"/>
        </c:scaling>
        <c:delete val="0"/>
        <c:axPos val="l"/>
        <c:majorTickMark val="out"/>
        <c:minorTickMark val="none"/>
        <c:tickLblPos val="nextTo"/>
        <c:crossAx val="114029696"/>
        <c:crosses val="autoZero"/>
        <c:auto val="1"/>
        <c:lblAlgn val="ctr"/>
        <c:lblOffset val="100"/>
        <c:noMultiLvlLbl val="0"/>
      </c:catAx>
      <c:valAx>
        <c:axId val="114029696"/>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114023808"/>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graphs2!$K$123:$K$130</c:f>
              <c:numCache>
                <c:formatCode>General</c:formatCode>
                <c:ptCount val="8"/>
                <c:pt idx="0">
                  <c:v>17795.16</c:v>
                </c:pt>
                <c:pt idx="1">
                  <c:v>93258.78</c:v>
                </c:pt>
                <c:pt idx="2">
                  <c:v>119744.4</c:v>
                </c:pt>
                <c:pt idx="3">
                  <c:v>34904.980000000003</c:v>
                </c:pt>
                <c:pt idx="4">
                  <c:v>22574.799999999999</c:v>
                </c:pt>
                <c:pt idx="5">
                  <c:v>20383.080000000002</c:v>
                </c:pt>
                <c:pt idx="6">
                  <c:v>16941.61</c:v>
                </c:pt>
                <c:pt idx="7">
                  <c:v>1979.038</c:v>
                </c:pt>
              </c:numCache>
            </c:numRef>
          </c:val>
        </c:ser>
        <c:ser>
          <c:idx val="1"/>
          <c:order val="1"/>
          <c:tx>
            <c:v>SACMEQ 3</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corrected'!$G$123:$G$130</c:f>
              <c:numCache>
                <c:formatCode>General</c:formatCode>
                <c:ptCount val="8"/>
                <c:pt idx="0">
                  <c:v>22528.928235121875</c:v>
                </c:pt>
                <c:pt idx="1">
                  <c:v>153443.01079066872</c:v>
                </c:pt>
                <c:pt idx="2">
                  <c:v>164129.92203304899</c:v>
                </c:pt>
                <c:pt idx="3">
                  <c:v>81892.027632347628</c:v>
                </c:pt>
                <c:pt idx="4">
                  <c:v>22978.34677012125</c:v>
                </c:pt>
                <c:pt idx="5">
                  <c:v>8270.090959059431</c:v>
                </c:pt>
                <c:pt idx="6">
                  <c:v>820.32382598344088</c:v>
                </c:pt>
                <c:pt idx="7">
                  <c:v>192.46012935873114</c:v>
                </c:pt>
              </c:numCache>
            </c:numRef>
          </c:val>
        </c:ser>
        <c:dLbls>
          <c:showLegendKey val="0"/>
          <c:showVal val="0"/>
          <c:showCatName val="0"/>
          <c:showSerName val="0"/>
          <c:showPercent val="0"/>
          <c:showBubbleSize val="0"/>
        </c:dLbls>
        <c:gapWidth val="150"/>
        <c:axId val="96839552"/>
        <c:axId val="96841088"/>
      </c:barChart>
      <c:catAx>
        <c:axId val="96839552"/>
        <c:scaling>
          <c:orientation val="minMax"/>
        </c:scaling>
        <c:delete val="0"/>
        <c:axPos val="l"/>
        <c:majorTickMark val="out"/>
        <c:minorTickMark val="none"/>
        <c:tickLblPos val="nextTo"/>
        <c:crossAx val="96841088"/>
        <c:crosses val="autoZero"/>
        <c:auto val="1"/>
        <c:lblAlgn val="ctr"/>
        <c:lblOffset val="100"/>
        <c:noMultiLvlLbl val="0"/>
      </c:catAx>
      <c:valAx>
        <c:axId val="96841088"/>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96839552"/>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'pop corrected'!$K$157:$K$164</c:f>
              <c:numCache>
                <c:formatCode>General</c:formatCode>
                <c:ptCount val="8"/>
                <c:pt idx="0">
                  <c:v>18056.43</c:v>
                </c:pt>
                <c:pt idx="1">
                  <c:v>43172.94</c:v>
                </c:pt>
                <c:pt idx="2">
                  <c:v>57215.25</c:v>
                </c:pt>
                <c:pt idx="3">
                  <c:v>29468.34</c:v>
                </c:pt>
                <c:pt idx="4">
                  <c:v>8742.4639999999999</c:v>
                </c:pt>
                <c:pt idx="5">
                  <c:v>2189.384</c:v>
                </c:pt>
                <c:pt idx="6">
                  <c:v>396.56880000000001</c:v>
                </c:pt>
              </c:numCache>
            </c:numRef>
          </c:val>
        </c:ser>
        <c:ser>
          <c:idx val="1"/>
          <c:order val="1"/>
          <c:tx>
            <c:v>SACMEQ 3</c:v>
          </c:tx>
          <c:invertIfNegative val="0"/>
          <c:val>
            <c:numRef>
              <c:f>'pop corrected'!$G$157:$G$164</c:f>
              <c:numCache>
                <c:formatCode>General</c:formatCode>
                <c:ptCount val="8"/>
                <c:pt idx="0">
                  <c:v>13732.136805548802</c:v>
                </c:pt>
                <c:pt idx="1">
                  <c:v>38183.13070026943</c:v>
                </c:pt>
                <c:pt idx="2">
                  <c:v>52007.729133617249</c:v>
                </c:pt>
                <c:pt idx="3">
                  <c:v>28174.373641205028</c:v>
                </c:pt>
                <c:pt idx="4">
                  <c:v>6778.0083848124868</c:v>
                </c:pt>
                <c:pt idx="5">
                  <c:v>1810.5940065536799</c:v>
                </c:pt>
                <c:pt idx="6">
                  <c:v>1123.860872580814</c:v>
                </c:pt>
                <c:pt idx="7">
                  <c:v>45.810574373494148</c:v>
                </c:pt>
              </c:numCache>
            </c:numRef>
          </c:val>
        </c:ser>
        <c:dLbls>
          <c:showLegendKey val="0"/>
          <c:showVal val="0"/>
          <c:showCatName val="0"/>
          <c:showSerName val="0"/>
          <c:showPercent val="0"/>
          <c:showBubbleSize val="0"/>
        </c:dLbls>
        <c:gapWidth val="150"/>
        <c:axId val="96861184"/>
        <c:axId val="96944896"/>
      </c:barChart>
      <c:catAx>
        <c:axId val="96861184"/>
        <c:scaling>
          <c:orientation val="minMax"/>
        </c:scaling>
        <c:delete val="0"/>
        <c:axPos val="l"/>
        <c:majorTickMark val="out"/>
        <c:minorTickMark val="none"/>
        <c:tickLblPos val="nextTo"/>
        <c:crossAx val="96944896"/>
        <c:crosses val="autoZero"/>
        <c:auto val="1"/>
        <c:lblAlgn val="ctr"/>
        <c:lblOffset val="100"/>
        <c:noMultiLvlLbl val="0"/>
      </c:catAx>
      <c:valAx>
        <c:axId val="96944896"/>
        <c:scaling>
          <c:orientation val="minMax"/>
        </c:scaling>
        <c:delete val="0"/>
        <c:axPos val="b"/>
        <c:majorGridlines/>
        <c:title>
          <c:tx>
            <c:rich>
              <a:bodyPr/>
              <a:lstStyle/>
              <a:p>
                <a:pPr>
                  <a:defRPr/>
                </a:pPr>
                <a:r>
                  <a:rPr lang="en-ZA" dirty="0" smtClean="0"/>
                  <a:t>Number of grade</a:t>
                </a:r>
                <a:r>
                  <a:rPr lang="en-ZA" baseline="0" dirty="0" smtClean="0"/>
                  <a:t> 6 children (adjusted for population growth)</a:t>
                </a:r>
                <a:endParaRPr lang="en-ZA" dirty="0"/>
              </a:p>
            </c:rich>
          </c:tx>
          <c:layout/>
          <c:overlay val="0"/>
        </c:title>
        <c:numFmt formatCode="General" sourceLinked="1"/>
        <c:majorTickMark val="out"/>
        <c:minorTickMark val="none"/>
        <c:tickLblPos val="nextTo"/>
        <c:crossAx val="96861184"/>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1400"/>
              <a:t>Proportion of Grade-6 aged urban/rural children functionally</a:t>
            </a:r>
            <a:r>
              <a:rPr lang="en-ZA" sz="1400" baseline="0"/>
              <a:t> numerate</a:t>
            </a:r>
            <a:endParaRPr lang="en-ZA" sz="1400"/>
          </a:p>
        </c:rich>
      </c:tx>
      <c:layout/>
      <c:overlay val="0"/>
      <c:spPr>
        <a:solidFill>
          <a:sysClr val="window" lastClr="FFFFFF">
            <a:lumMod val="85000"/>
          </a:sysClr>
        </a:solidFill>
      </c:spPr>
    </c:title>
    <c:autoTitleDeleted val="0"/>
    <c:plotArea>
      <c:layout/>
      <c:barChart>
        <c:barDir val="col"/>
        <c:grouping val="clustered"/>
        <c:varyColors val="0"/>
        <c:ser>
          <c:idx val="1"/>
          <c:order val="1"/>
          <c:tx>
            <c:strRef>
              <c:f>'urb-rural'!$O$16</c:f>
              <c:strCache>
                <c:ptCount val="1"/>
                <c:pt idx="0">
                  <c:v>Percentage decrease in urban Grade-6 aged population who are numerate post NAR-correction</c:v>
                </c:pt>
              </c:strCache>
            </c:strRef>
          </c:tx>
          <c:spPr>
            <a:solidFill>
              <a:srgbClr val="C00000"/>
            </a:solidFill>
            <a:ln w="28575">
              <a:noFill/>
            </a:ln>
          </c:spPr>
          <c:invertIfNegative val="0"/>
          <c:cat>
            <c:strRef>
              <c:f>'urb-rural'!$M$17:$M$26</c:f>
              <c:strCache>
                <c:ptCount val="10"/>
                <c:pt idx="0">
                  <c:v>ZAM</c:v>
                </c:pt>
                <c:pt idx="1">
                  <c:v>MAL</c:v>
                </c:pt>
                <c:pt idx="2">
                  <c:v>LES</c:v>
                </c:pt>
                <c:pt idx="3">
                  <c:v>UGA </c:v>
                </c:pt>
                <c:pt idx="4">
                  <c:v>NAM</c:v>
                </c:pt>
                <c:pt idx="5">
                  <c:v>SOU</c:v>
                </c:pt>
                <c:pt idx="6">
                  <c:v>TAN</c:v>
                </c:pt>
                <c:pt idx="7">
                  <c:v>SWA</c:v>
                </c:pt>
                <c:pt idx="8">
                  <c:v>KEN</c:v>
                </c:pt>
                <c:pt idx="9">
                  <c:v>ZIM</c:v>
                </c:pt>
              </c:strCache>
            </c:strRef>
          </c:cat>
          <c:val>
            <c:numRef>
              <c:f>'urb-rural'!$O$17:$O$26</c:f>
              <c:numCache>
                <c:formatCode>0</c:formatCode>
                <c:ptCount val="10"/>
                <c:pt idx="0">
                  <c:v>7.6</c:v>
                </c:pt>
                <c:pt idx="1">
                  <c:v>8.5</c:v>
                </c:pt>
                <c:pt idx="2">
                  <c:v>3.7999999999999847</c:v>
                </c:pt>
                <c:pt idx="3">
                  <c:v>12.900000000000006</c:v>
                </c:pt>
                <c:pt idx="4">
                  <c:v>4.7000000000000082</c:v>
                </c:pt>
                <c:pt idx="5">
                  <c:v>2.5000000000000071</c:v>
                </c:pt>
                <c:pt idx="6">
                  <c:v>11.099999999999994</c:v>
                </c:pt>
                <c:pt idx="7">
                  <c:v>9.7000000000000099</c:v>
                </c:pt>
                <c:pt idx="8">
                  <c:v>7.1999999999999966</c:v>
                </c:pt>
                <c:pt idx="9">
                  <c:v>5.0999999999999943</c:v>
                </c:pt>
              </c:numCache>
            </c:numRef>
          </c:val>
        </c:ser>
        <c:ser>
          <c:idx val="3"/>
          <c:order val="3"/>
          <c:tx>
            <c:strRef>
              <c:f>'urb-rural'!$Q$16</c:f>
              <c:strCache>
                <c:ptCount val="1"/>
                <c:pt idx="0">
                  <c:v>Percentage decrease in rural Grade-6 aged population who are numerate post NAR-correction</c:v>
                </c:pt>
              </c:strCache>
            </c:strRef>
          </c:tx>
          <c:spPr>
            <a:solidFill>
              <a:schemeClr val="accent3">
                <a:lumMod val="75000"/>
              </a:schemeClr>
            </a:solidFill>
            <a:ln w="28575">
              <a:noFill/>
            </a:ln>
          </c:spPr>
          <c:invertIfNegative val="0"/>
          <c:cat>
            <c:strRef>
              <c:f>'urb-rural'!$M$17:$M$26</c:f>
              <c:strCache>
                <c:ptCount val="10"/>
                <c:pt idx="0">
                  <c:v>ZAM</c:v>
                </c:pt>
                <c:pt idx="1">
                  <c:v>MAL</c:v>
                </c:pt>
                <c:pt idx="2">
                  <c:v>LES</c:v>
                </c:pt>
                <c:pt idx="3">
                  <c:v>UGA </c:v>
                </c:pt>
                <c:pt idx="4">
                  <c:v>NAM</c:v>
                </c:pt>
                <c:pt idx="5">
                  <c:v>SOU</c:v>
                </c:pt>
                <c:pt idx="6">
                  <c:v>TAN</c:v>
                </c:pt>
                <c:pt idx="7">
                  <c:v>SWA</c:v>
                </c:pt>
                <c:pt idx="8">
                  <c:v>KEN</c:v>
                </c:pt>
                <c:pt idx="9">
                  <c:v>ZIM</c:v>
                </c:pt>
              </c:strCache>
            </c:strRef>
          </c:cat>
          <c:val>
            <c:numRef>
              <c:f>'urb-rural'!$Q$17:$Q$26</c:f>
              <c:numCache>
                <c:formatCode>0</c:formatCode>
                <c:ptCount val="10"/>
                <c:pt idx="0">
                  <c:v>14.400000000000007</c:v>
                </c:pt>
                <c:pt idx="1">
                  <c:v>15.099999999999991</c:v>
                </c:pt>
                <c:pt idx="2">
                  <c:v>13.299999999999997</c:v>
                </c:pt>
                <c:pt idx="3">
                  <c:v>10.700000000000005</c:v>
                </c:pt>
                <c:pt idx="4">
                  <c:v>8.4</c:v>
                </c:pt>
                <c:pt idx="5">
                  <c:v>1.799999999999998</c:v>
                </c:pt>
                <c:pt idx="6">
                  <c:v>15.7</c:v>
                </c:pt>
                <c:pt idx="7">
                  <c:v>10.600000000000005</c:v>
                </c:pt>
                <c:pt idx="8">
                  <c:v>4.8999999999999995</c:v>
                </c:pt>
                <c:pt idx="9">
                  <c:v>8.4000000000000039</c:v>
                </c:pt>
              </c:numCache>
            </c:numRef>
          </c:val>
        </c:ser>
        <c:dLbls>
          <c:showLegendKey val="0"/>
          <c:showVal val="0"/>
          <c:showCatName val="0"/>
          <c:showSerName val="0"/>
          <c:showPercent val="0"/>
          <c:showBubbleSize val="0"/>
        </c:dLbls>
        <c:gapWidth val="150"/>
        <c:axId val="90895104"/>
        <c:axId val="90896640"/>
      </c:barChart>
      <c:scatterChart>
        <c:scatterStyle val="lineMarker"/>
        <c:varyColors val="0"/>
        <c:ser>
          <c:idx val="0"/>
          <c:order val="0"/>
          <c:tx>
            <c:strRef>
              <c:f>'urb-rural'!$N$16</c:f>
              <c:strCache>
                <c:ptCount val="1"/>
                <c:pt idx="0">
                  <c:v>Proportion of Grade-6 aged urban population functionally numerate</c:v>
                </c:pt>
              </c:strCache>
            </c:strRef>
          </c:tx>
          <c:spPr>
            <a:ln w="28575">
              <a:noFill/>
            </a:ln>
          </c:spPr>
          <c:marker>
            <c:spPr>
              <a:solidFill>
                <a:srgbClr val="C00000"/>
              </a:solidFill>
              <a:ln>
                <a:noFill/>
              </a:ln>
            </c:spPr>
          </c:marker>
          <c:dLbls>
            <c:dLblPos val="t"/>
            <c:showLegendKey val="0"/>
            <c:showVal val="1"/>
            <c:showCatName val="0"/>
            <c:showSerName val="0"/>
            <c:showPercent val="0"/>
            <c:showBubbleSize val="0"/>
            <c:showLeaderLines val="0"/>
          </c:dLbls>
          <c:xVal>
            <c:strRef>
              <c:f>'urb-rural'!$M$17:$M$26</c:f>
              <c:strCache>
                <c:ptCount val="10"/>
                <c:pt idx="0">
                  <c:v>ZAM</c:v>
                </c:pt>
                <c:pt idx="1">
                  <c:v>MAL</c:v>
                </c:pt>
                <c:pt idx="2">
                  <c:v>LES</c:v>
                </c:pt>
                <c:pt idx="3">
                  <c:v>UGA </c:v>
                </c:pt>
                <c:pt idx="4">
                  <c:v>NAM</c:v>
                </c:pt>
                <c:pt idx="5">
                  <c:v>SOU</c:v>
                </c:pt>
                <c:pt idx="6">
                  <c:v>TAN</c:v>
                </c:pt>
                <c:pt idx="7">
                  <c:v>SWA</c:v>
                </c:pt>
                <c:pt idx="8">
                  <c:v>KEN</c:v>
                </c:pt>
                <c:pt idx="9">
                  <c:v>ZIM</c:v>
                </c:pt>
              </c:strCache>
            </c:strRef>
          </c:xVal>
          <c:yVal>
            <c:numRef>
              <c:f>'urb-rural'!$N$17:$N$26</c:f>
              <c:numCache>
                <c:formatCode>0</c:formatCode>
                <c:ptCount val="10"/>
                <c:pt idx="0">
                  <c:v>36.540698039999995</c:v>
                </c:pt>
                <c:pt idx="1">
                  <c:v>44.741267399999998</c:v>
                </c:pt>
                <c:pt idx="2">
                  <c:v>66.151102680000008</c:v>
                </c:pt>
                <c:pt idx="3">
                  <c:v>67.230303789999994</c:v>
                </c:pt>
                <c:pt idx="4">
                  <c:v>67.520478849999989</c:v>
                </c:pt>
                <c:pt idx="5">
                  <c:v>73.028767500000001</c:v>
                </c:pt>
                <c:pt idx="6">
                  <c:v>82.656179620000003</c:v>
                </c:pt>
                <c:pt idx="7">
                  <c:v>85.310365139999988</c:v>
                </c:pt>
                <c:pt idx="8">
                  <c:v>85.414122239999998</c:v>
                </c:pt>
                <c:pt idx="9">
                  <c:v>87.749617150000006</c:v>
                </c:pt>
              </c:numCache>
            </c:numRef>
          </c:yVal>
          <c:smooth val="0"/>
        </c:ser>
        <c:ser>
          <c:idx val="2"/>
          <c:order val="2"/>
          <c:tx>
            <c:strRef>
              <c:f>'urb-rural'!$P$16</c:f>
              <c:strCache>
                <c:ptCount val="1"/>
                <c:pt idx="0">
                  <c:v>Proportion of Grade-6 aged rural population functionally numerate</c:v>
                </c:pt>
              </c:strCache>
            </c:strRef>
          </c:tx>
          <c:spPr>
            <a:ln w="28575">
              <a:noFill/>
            </a:ln>
          </c:spPr>
          <c:marker>
            <c:spPr>
              <a:solidFill>
                <a:schemeClr val="accent3">
                  <a:lumMod val="75000"/>
                </a:schemeClr>
              </a:solidFill>
              <a:ln>
                <a:noFill/>
              </a:ln>
            </c:spPr>
          </c:marker>
          <c:dLbls>
            <c:dLblPos val="b"/>
            <c:showLegendKey val="0"/>
            <c:showVal val="0"/>
            <c:showCatName val="1"/>
            <c:showSerName val="0"/>
            <c:showPercent val="0"/>
            <c:showBubbleSize val="0"/>
            <c:showLeaderLines val="0"/>
          </c:dLbls>
          <c:xVal>
            <c:strRef>
              <c:f>'urb-rural'!$M$17:$M$26</c:f>
              <c:strCache>
                <c:ptCount val="10"/>
                <c:pt idx="0">
                  <c:v>ZAM</c:v>
                </c:pt>
                <c:pt idx="1">
                  <c:v>MAL</c:v>
                </c:pt>
                <c:pt idx="2">
                  <c:v>LES</c:v>
                </c:pt>
                <c:pt idx="3">
                  <c:v>UGA </c:v>
                </c:pt>
                <c:pt idx="4">
                  <c:v>NAM</c:v>
                </c:pt>
                <c:pt idx="5">
                  <c:v>SOU</c:v>
                </c:pt>
                <c:pt idx="6">
                  <c:v>TAN</c:v>
                </c:pt>
                <c:pt idx="7">
                  <c:v>SWA</c:v>
                </c:pt>
                <c:pt idx="8">
                  <c:v>KEN</c:v>
                </c:pt>
                <c:pt idx="9">
                  <c:v>ZIM</c:v>
                </c:pt>
              </c:strCache>
            </c:strRef>
          </c:xVal>
          <c:yVal>
            <c:numRef>
              <c:f>'urb-rural'!$P$17:$P$26</c:f>
              <c:numCache>
                <c:formatCode>0</c:formatCode>
                <c:ptCount val="10"/>
                <c:pt idx="0">
                  <c:v>24.757326159999998</c:v>
                </c:pt>
                <c:pt idx="1">
                  <c:v>31.730313750000004</c:v>
                </c:pt>
                <c:pt idx="2">
                  <c:v>45.822571289999999</c:v>
                </c:pt>
                <c:pt idx="3">
                  <c:v>49.36811191999999</c:v>
                </c:pt>
                <c:pt idx="4">
                  <c:v>36.983206880000004</c:v>
                </c:pt>
                <c:pt idx="5">
                  <c:v>44.018690100000001</c:v>
                </c:pt>
                <c:pt idx="6">
                  <c:v>70.71470094</c:v>
                </c:pt>
                <c:pt idx="7">
                  <c:v>80.52482393999999</c:v>
                </c:pt>
                <c:pt idx="8">
                  <c:v>82.750865579999996</c:v>
                </c:pt>
                <c:pt idx="9">
                  <c:v>60.641746480000002</c:v>
                </c:pt>
              </c:numCache>
            </c:numRef>
          </c:yVal>
          <c:smooth val="0"/>
        </c:ser>
        <c:dLbls>
          <c:showLegendKey val="0"/>
          <c:showVal val="0"/>
          <c:showCatName val="0"/>
          <c:showSerName val="0"/>
          <c:showPercent val="0"/>
          <c:showBubbleSize val="0"/>
        </c:dLbls>
        <c:axId val="90895104"/>
        <c:axId val="90896640"/>
      </c:scatterChart>
      <c:catAx>
        <c:axId val="90895104"/>
        <c:scaling>
          <c:orientation val="minMax"/>
        </c:scaling>
        <c:delete val="0"/>
        <c:axPos val="b"/>
        <c:majorGridlines>
          <c:spPr>
            <a:ln>
              <a:solidFill>
                <a:schemeClr val="bg1">
                  <a:lumMod val="95000"/>
                </a:schemeClr>
              </a:solidFill>
            </a:ln>
          </c:spPr>
        </c:majorGridlines>
        <c:majorTickMark val="out"/>
        <c:minorTickMark val="none"/>
        <c:tickLblPos val="nextTo"/>
        <c:crossAx val="90896640"/>
        <c:crosses val="autoZero"/>
        <c:auto val="1"/>
        <c:lblAlgn val="ctr"/>
        <c:lblOffset val="100"/>
        <c:noMultiLvlLbl val="0"/>
      </c:catAx>
      <c:valAx>
        <c:axId val="90896640"/>
        <c:scaling>
          <c:orientation val="minMax"/>
        </c:scaling>
        <c:delete val="0"/>
        <c:axPos val="l"/>
        <c:majorGridlines>
          <c:spPr>
            <a:ln>
              <a:solidFill>
                <a:schemeClr val="bg1">
                  <a:lumMod val="85000"/>
                </a:schemeClr>
              </a:solidFill>
              <a:prstDash val="dash"/>
            </a:ln>
          </c:spPr>
        </c:majorGridlines>
        <c:numFmt formatCode="0" sourceLinked="1"/>
        <c:majorTickMark val="out"/>
        <c:minorTickMark val="none"/>
        <c:tickLblPos val="nextTo"/>
        <c:crossAx val="90895104"/>
        <c:crosses val="autoZero"/>
        <c:crossBetween val="between"/>
      </c:valAx>
    </c:plotArea>
    <c:legend>
      <c:legendPos val="b"/>
      <c:layout/>
      <c:overlay val="0"/>
      <c:spPr>
        <a:solidFill>
          <a:sysClr val="window" lastClr="FFFFFF">
            <a:lumMod val="85000"/>
          </a:sysClr>
        </a:solidFill>
      </c:spPr>
    </c:legend>
    <c:plotVisOnly val="1"/>
    <c:dispBlanksAs val="gap"/>
    <c:showDLblsOverMax val="0"/>
  </c:chart>
  <c:spPr>
    <a:solidFill>
      <a:sysClr val="window" lastClr="FFFFFF">
        <a:lumMod val="95000"/>
      </a:sysClr>
    </a:solidFill>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9E542E-6C55-4405-8089-DF5A12323A96}" type="doc">
      <dgm:prSet loTypeId="urn:microsoft.com/office/officeart/2005/8/layout/equation2" loCatId="process" qsTypeId="urn:microsoft.com/office/officeart/2005/8/quickstyle/simple1" qsCatId="simple" csTypeId="urn:microsoft.com/office/officeart/2005/8/colors/accent1_2" csCatId="accent1" phldr="1"/>
      <dgm:spPr/>
      <dgm:t>
        <a:bodyPr/>
        <a:lstStyle/>
        <a:p>
          <a:endParaRPr lang="en-ZA"/>
        </a:p>
      </dgm:t>
    </dgm:pt>
    <dgm:pt modelId="{DEC641B2-104B-4DF2-977E-10265F623CF3}">
      <dgm:prSet phldrT="[Text]" custT="1"/>
      <dgm:spPr/>
      <dgm:t>
        <a:bodyPr/>
        <a:lstStyle/>
        <a:p>
          <a:r>
            <a:rPr lang="en-ZA" sz="1600" b="1" dirty="0" smtClean="0"/>
            <a:t>Quality of education </a:t>
          </a:r>
          <a:r>
            <a:rPr lang="en-ZA" sz="900" dirty="0" smtClean="0"/>
            <a:t>(</a:t>
          </a:r>
          <a:r>
            <a:rPr lang="en-ZA" sz="800" dirty="0" smtClean="0"/>
            <a:t>SACMEQ/PASEC/ TIMSS/PIRLS</a:t>
          </a:r>
          <a:r>
            <a:rPr lang="en-ZA" sz="500" dirty="0" smtClean="0"/>
            <a:t>) </a:t>
          </a:r>
          <a:endParaRPr lang="en-ZA" sz="600" dirty="0"/>
        </a:p>
      </dgm:t>
    </dgm:pt>
    <dgm:pt modelId="{17EB0FF6-CF57-437A-A81F-CBCC8ACB2E0E}" type="parTrans" cxnId="{4F16D36A-C057-436E-98C4-03889C6D7894}">
      <dgm:prSet/>
      <dgm:spPr/>
      <dgm:t>
        <a:bodyPr/>
        <a:lstStyle/>
        <a:p>
          <a:endParaRPr lang="en-ZA"/>
        </a:p>
      </dgm:t>
    </dgm:pt>
    <dgm:pt modelId="{4641B263-F443-4A56-90B6-7AC0FE7B1FFE}" type="sibTrans" cxnId="{4F16D36A-C057-436E-98C4-03889C6D7894}">
      <dgm:prSet/>
      <dgm:spPr>
        <a:solidFill>
          <a:schemeClr val="bg1"/>
        </a:solidFill>
      </dgm:spPr>
      <dgm:t>
        <a:bodyPr/>
        <a:lstStyle/>
        <a:p>
          <a:endParaRPr lang="en-ZA"/>
        </a:p>
      </dgm:t>
    </dgm:pt>
    <dgm:pt modelId="{7289387A-4485-4BE3-B9B0-DC4B6C7BA1B3}">
      <dgm:prSet phldrT="[Text]" custT="1"/>
      <dgm:spPr/>
      <dgm:t>
        <a:bodyPr/>
        <a:lstStyle/>
        <a:p>
          <a:r>
            <a:rPr lang="en-ZA" sz="1600" b="1" dirty="0" smtClean="0"/>
            <a:t>Access to education </a:t>
          </a:r>
          <a:r>
            <a:rPr lang="en-ZA" sz="800" dirty="0" smtClean="0"/>
            <a:t>(MDG/EFA/WB/IMF)</a:t>
          </a:r>
          <a:endParaRPr lang="en-ZA" sz="900" dirty="0"/>
        </a:p>
      </dgm:t>
    </dgm:pt>
    <dgm:pt modelId="{D39FF853-E571-4D2E-8031-98A9EDA75E31}" type="parTrans" cxnId="{E23A9171-E446-4E73-AAC9-0EA097983384}">
      <dgm:prSet/>
      <dgm:spPr/>
      <dgm:t>
        <a:bodyPr/>
        <a:lstStyle/>
        <a:p>
          <a:endParaRPr lang="en-ZA"/>
        </a:p>
      </dgm:t>
    </dgm:pt>
    <dgm:pt modelId="{9B30CC00-79D4-42DD-ACFD-20B08CAB0FAA}" type="sibTrans" cxnId="{E23A9171-E446-4E73-AAC9-0EA097983384}">
      <dgm:prSet/>
      <dgm:spPr>
        <a:solidFill>
          <a:schemeClr val="bg1"/>
        </a:solidFill>
      </dgm:spPr>
      <dgm:t>
        <a:bodyPr/>
        <a:lstStyle/>
        <a:p>
          <a:endParaRPr lang="en-ZA"/>
        </a:p>
      </dgm:t>
    </dgm:pt>
    <dgm:pt modelId="{C23A2279-3734-4FEB-B1B3-A896EC88F7C9}">
      <dgm:prSet phldrT="[Text]" phldr="1"/>
      <dgm:spPr>
        <a:solidFill>
          <a:schemeClr val="bg1"/>
        </a:solidFill>
      </dgm:spPr>
      <dgm:t>
        <a:bodyPr/>
        <a:lstStyle/>
        <a:p>
          <a:endParaRPr lang="en-ZA" dirty="0"/>
        </a:p>
      </dgm:t>
    </dgm:pt>
    <dgm:pt modelId="{B6FBDE79-0E1B-4114-858D-C40B930F7996}" type="sibTrans" cxnId="{0233DED2-EC13-4B89-BB88-DC37D3935B0E}">
      <dgm:prSet/>
      <dgm:spPr/>
      <dgm:t>
        <a:bodyPr/>
        <a:lstStyle/>
        <a:p>
          <a:endParaRPr lang="en-ZA"/>
        </a:p>
      </dgm:t>
    </dgm:pt>
    <dgm:pt modelId="{C399E04E-ACE6-4AE5-9AF0-C306FC669286}" type="parTrans" cxnId="{0233DED2-EC13-4B89-BB88-DC37D3935B0E}">
      <dgm:prSet/>
      <dgm:spPr/>
      <dgm:t>
        <a:bodyPr/>
        <a:lstStyle/>
        <a:p>
          <a:endParaRPr lang="en-ZA"/>
        </a:p>
      </dgm:t>
    </dgm:pt>
    <dgm:pt modelId="{DA0F1779-EC4F-46AA-A290-BCA1D4DBC8C0}" type="pres">
      <dgm:prSet presAssocID="{539E542E-6C55-4405-8089-DF5A12323A96}" presName="Name0" presStyleCnt="0">
        <dgm:presLayoutVars>
          <dgm:dir/>
          <dgm:resizeHandles val="exact"/>
        </dgm:presLayoutVars>
      </dgm:prSet>
      <dgm:spPr/>
      <dgm:t>
        <a:bodyPr/>
        <a:lstStyle/>
        <a:p>
          <a:endParaRPr lang="en-ZA"/>
        </a:p>
      </dgm:t>
    </dgm:pt>
    <dgm:pt modelId="{049873A0-177F-497F-9B05-91F7D3B43537}" type="pres">
      <dgm:prSet presAssocID="{539E542E-6C55-4405-8089-DF5A12323A96}" presName="vNodes" presStyleCnt="0"/>
      <dgm:spPr/>
    </dgm:pt>
    <dgm:pt modelId="{C7F6B820-7C36-452A-9ED5-EA82CFF4FE3C}" type="pres">
      <dgm:prSet presAssocID="{DEC641B2-104B-4DF2-977E-10265F623CF3}" presName="node" presStyleLbl="node1" presStyleIdx="0" presStyleCnt="3" custLinFactY="22873" custLinFactNeighborX="70861" custLinFactNeighborY="100000">
        <dgm:presLayoutVars>
          <dgm:bulletEnabled val="1"/>
        </dgm:presLayoutVars>
      </dgm:prSet>
      <dgm:spPr/>
      <dgm:t>
        <a:bodyPr/>
        <a:lstStyle/>
        <a:p>
          <a:endParaRPr lang="en-ZA"/>
        </a:p>
      </dgm:t>
    </dgm:pt>
    <dgm:pt modelId="{7FDFF718-7B0E-47CB-9B57-034A0ACD7E18}" type="pres">
      <dgm:prSet presAssocID="{4641B263-F443-4A56-90B6-7AC0FE7B1FFE}" presName="spacerT" presStyleCnt="0"/>
      <dgm:spPr/>
    </dgm:pt>
    <dgm:pt modelId="{5B3677A9-E734-421D-AB43-1F61763F45F2}" type="pres">
      <dgm:prSet presAssocID="{4641B263-F443-4A56-90B6-7AC0FE7B1FFE}" presName="sibTrans" presStyleLbl="sibTrans2D1" presStyleIdx="0" presStyleCnt="2" custLinFactY="-74349" custLinFactNeighborX="-56845" custLinFactNeighborY="-100000"/>
      <dgm:spPr/>
      <dgm:t>
        <a:bodyPr/>
        <a:lstStyle/>
        <a:p>
          <a:endParaRPr lang="en-ZA"/>
        </a:p>
      </dgm:t>
    </dgm:pt>
    <dgm:pt modelId="{F4C5CABF-0932-4C46-AEE2-DF730B0B7F73}" type="pres">
      <dgm:prSet presAssocID="{4641B263-F443-4A56-90B6-7AC0FE7B1FFE}" presName="spacerB" presStyleCnt="0"/>
      <dgm:spPr/>
    </dgm:pt>
    <dgm:pt modelId="{819AD58F-7A45-4A76-944A-4BED9B061459}" type="pres">
      <dgm:prSet presAssocID="{7289387A-4485-4BE3-B9B0-DC4B6C7BA1B3}" presName="node" presStyleLbl="node1" presStyleIdx="1" presStyleCnt="3" custLinFactX="100000" custLinFactY="-127007" custLinFactNeighborX="136523" custLinFactNeighborY="-200000">
        <dgm:presLayoutVars>
          <dgm:bulletEnabled val="1"/>
        </dgm:presLayoutVars>
      </dgm:prSet>
      <dgm:spPr/>
      <dgm:t>
        <a:bodyPr/>
        <a:lstStyle/>
        <a:p>
          <a:endParaRPr lang="en-ZA"/>
        </a:p>
      </dgm:t>
    </dgm:pt>
    <dgm:pt modelId="{3342D1E0-50DD-4168-B251-140D5C8BA1E8}" type="pres">
      <dgm:prSet presAssocID="{539E542E-6C55-4405-8089-DF5A12323A96}" presName="sibTransLast" presStyleLbl="sibTrans2D1" presStyleIdx="1" presStyleCnt="2" custLinFactX="-58002" custLinFactNeighborX="-100000" custLinFactNeighborY="-62803"/>
      <dgm:spPr/>
      <dgm:t>
        <a:bodyPr/>
        <a:lstStyle/>
        <a:p>
          <a:endParaRPr lang="en-ZA"/>
        </a:p>
      </dgm:t>
    </dgm:pt>
    <dgm:pt modelId="{B3D8A057-9C5F-4B2D-97FE-07276329B68D}" type="pres">
      <dgm:prSet presAssocID="{539E542E-6C55-4405-8089-DF5A12323A96}" presName="connectorText" presStyleLbl="sibTrans2D1" presStyleIdx="1" presStyleCnt="2"/>
      <dgm:spPr/>
      <dgm:t>
        <a:bodyPr/>
        <a:lstStyle/>
        <a:p>
          <a:endParaRPr lang="en-ZA"/>
        </a:p>
      </dgm:t>
    </dgm:pt>
    <dgm:pt modelId="{F09060FF-3FB7-4702-BBFC-A69B6CA98DDB}" type="pres">
      <dgm:prSet presAssocID="{539E542E-6C55-4405-8089-DF5A12323A96}" presName="lastNode" presStyleLbl="node1" presStyleIdx="2" presStyleCnt="3" custScaleX="78869" custScaleY="20855" custLinFactX="-68927" custLinFactNeighborX="-100000" custLinFactNeighborY="6545">
        <dgm:presLayoutVars>
          <dgm:bulletEnabled val="1"/>
        </dgm:presLayoutVars>
      </dgm:prSet>
      <dgm:spPr/>
      <dgm:t>
        <a:bodyPr/>
        <a:lstStyle/>
        <a:p>
          <a:endParaRPr lang="en-ZA"/>
        </a:p>
      </dgm:t>
    </dgm:pt>
  </dgm:ptLst>
  <dgm:cxnLst>
    <dgm:cxn modelId="{4F16D36A-C057-436E-98C4-03889C6D7894}" srcId="{539E542E-6C55-4405-8089-DF5A12323A96}" destId="{DEC641B2-104B-4DF2-977E-10265F623CF3}" srcOrd="0" destOrd="0" parTransId="{17EB0FF6-CF57-437A-A81F-CBCC8ACB2E0E}" sibTransId="{4641B263-F443-4A56-90B6-7AC0FE7B1FFE}"/>
    <dgm:cxn modelId="{E23A9171-E446-4E73-AAC9-0EA097983384}" srcId="{539E542E-6C55-4405-8089-DF5A12323A96}" destId="{7289387A-4485-4BE3-B9B0-DC4B6C7BA1B3}" srcOrd="1" destOrd="0" parTransId="{D39FF853-E571-4D2E-8031-98A9EDA75E31}" sibTransId="{9B30CC00-79D4-42DD-ACFD-20B08CAB0FAA}"/>
    <dgm:cxn modelId="{720D051A-FEC7-4F05-AD9A-F99D4D39DBCD}" type="presOf" srcId="{9B30CC00-79D4-42DD-ACFD-20B08CAB0FAA}" destId="{B3D8A057-9C5F-4B2D-97FE-07276329B68D}" srcOrd="1" destOrd="0" presId="urn:microsoft.com/office/officeart/2005/8/layout/equation2"/>
    <dgm:cxn modelId="{A40C43DC-3D29-4745-8C94-B554A4B77DF8}" type="presOf" srcId="{9B30CC00-79D4-42DD-ACFD-20B08CAB0FAA}" destId="{3342D1E0-50DD-4168-B251-140D5C8BA1E8}" srcOrd="0" destOrd="0" presId="urn:microsoft.com/office/officeart/2005/8/layout/equation2"/>
    <dgm:cxn modelId="{95A9A289-46DF-4A7D-BB00-0F90D9A64CC3}" type="presOf" srcId="{539E542E-6C55-4405-8089-DF5A12323A96}" destId="{DA0F1779-EC4F-46AA-A290-BCA1D4DBC8C0}" srcOrd="0" destOrd="0" presId="urn:microsoft.com/office/officeart/2005/8/layout/equation2"/>
    <dgm:cxn modelId="{F7DC5FC7-0728-426C-A7BC-8011CB42BF5E}" type="presOf" srcId="{7289387A-4485-4BE3-B9B0-DC4B6C7BA1B3}" destId="{819AD58F-7A45-4A76-944A-4BED9B061459}" srcOrd="0" destOrd="0" presId="urn:microsoft.com/office/officeart/2005/8/layout/equation2"/>
    <dgm:cxn modelId="{8972CCB1-905C-41E9-A9AF-1AA766F264E4}" type="presOf" srcId="{4641B263-F443-4A56-90B6-7AC0FE7B1FFE}" destId="{5B3677A9-E734-421D-AB43-1F61763F45F2}" srcOrd="0" destOrd="0" presId="urn:microsoft.com/office/officeart/2005/8/layout/equation2"/>
    <dgm:cxn modelId="{7CF96A1B-DFA5-4CAF-80A3-B25C3A42041B}" type="presOf" srcId="{C23A2279-3734-4FEB-B1B3-A896EC88F7C9}" destId="{F09060FF-3FB7-4702-BBFC-A69B6CA98DDB}" srcOrd="0" destOrd="0" presId="urn:microsoft.com/office/officeart/2005/8/layout/equation2"/>
    <dgm:cxn modelId="{2B7C7472-1BDD-4EF7-8F6D-2D93DBF72801}" type="presOf" srcId="{DEC641B2-104B-4DF2-977E-10265F623CF3}" destId="{C7F6B820-7C36-452A-9ED5-EA82CFF4FE3C}" srcOrd="0" destOrd="0" presId="urn:microsoft.com/office/officeart/2005/8/layout/equation2"/>
    <dgm:cxn modelId="{0233DED2-EC13-4B89-BB88-DC37D3935B0E}" srcId="{539E542E-6C55-4405-8089-DF5A12323A96}" destId="{C23A2279-3734-4FEB-B1B3-A896EC88F7C9}" srcOrd="2" destOrd="0" parTransId="{C399E04E-ACE6-4AE5-9AF0-C306FC669286}" sibTransId="{B6FBDE79-0E1B-4114-858D-C40B930F7996}"/>
    <dgm:cxn modelId="{2D2DE5E6-A7A8-48CA-AB39-35F38379B852}" type="presParOf" srcId="{DA0F1779-EC4F-46AA-A290-BCA1D4DBC8C0}" destId="{049873A0-177F-497F-9B05-91F7D3B43537}" srcOrd="0" destOrd="0" presId="urn:microsoft.com/office/officeart/2005/8/layout/equation2"/>
    <dgm:cxn modelId="{65DF2D45-17C9-437D-9AF0-9A45530EF9A1}" type="presParOf" srcId="{049873A0-177F-497F-9B05-91F7D3B43537}" destId="{C7F6B820-7C36-452A-9ED5-EA82CFF4FE3C}" srcOrd="0" destOrd="0" presId="urn:microsoft.com/office/officeart/2005/8/layout/equation2"/>
    <dgm:cxn modelId="{2B684588-62B9-4B3F-889B-A246B947D697}" type="presParOf" srcId="{049873A0-177F-497F-9B05-91F7D3B43537}" destId="{7FDFF718-7B0E-47CB-9B57-034A0ACD7E18}" srcOrd="1" destOrd="0" presId="urn:microsoft.com/office/officeart/2005/8/layout/equation2"/>
    <dgm:cxn modelId="{0D2DFDAC-7088-4F09-976A-8632E723C2DF}" type="presParOf" srcId="{049873A0-177F-497F-9B05-91F7D3B43537}" destId="{5B3677A9-E734-421D-AB43-1F61763F45F2}" srcOrd="2" destOrd="0" presId="urn:microsoft.com/office/officeart/2005/8/layout/equation2"/>
    <dgm:cxn modelId="{92468D2B-C856-4273-97B3-FF9AB5B5CDB3}" type="presParOf" srcId="{049873A0-177F-497F-9B05-91F7D3B43537}" destId="{F4C5CABF-0932-4C46-AEE2-DF730B0B7F73}" srcOrd="3" destOrd="0" presId="urn:microsoft.com/office/officeart/2005/8/layout/equation2"/>
    <dgm:cxn modelId="{3CB6E328-1743-4B17-89CC-3F592D1DF5C0}" type="presParOf" srcId="{049873A0-177F-497F-9B05-91F7D3B43537}" destId="{819AD58F-7A45-4A76-944A-4BED9B061459}" srcOrd="4" destOrd="0" presId="urn:microsoft.com/office/officeart/2005/8/layout/equation2"/>
    <dgm:cxn modelId="{2A6B177A-D6A5-4007-B777-90190A5F97FD}" type="presParOf" srcId="{DA0F1779-EC4F-46AA-A290-BCA1D4DBC8C0}" destId="{3342D1E0-50DD-4168-B251-140D5C8BA1E8}" srcOrd="1" destOrd="0" presId="urn:microsoft.com/office/officeart/2005/8/layout/equation2"/>
    <dgm:cxn modelId="{93DF3336-4253-4870-836D-57BECD2D4DE0}" type="presParOf" srcId="{3342D1E0-50DD-4168-B251-140D5C8BA1E8}" destId="{B3D8A057-9C5F-4B2D-97FE-07276329B68D}" srcOrd="0" destOrd="0" presId="urn:microsoft.com/office/officeart/2005/8/layout/equation2"/>
    <dgm:cxn modelId="{8C71754F-B70A-4560-B9DA-9BDF85303048}" type="presParOf" srcId="{DA0F1779-EC4F-46AA-A290-BCA1D4DBC8C0}" destId="{F09060FF-3FB7-4702-BBFC-A69B6CA98DDB}"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9E542E-6C55-4405-8089-DF5A12323A96}" type="doc">
      <dgm:prSet loTypeId="urn:microsoft.com/office/officeart/2005/8/layout/equation2" loCatId="process" qsTypeId="urn:microsoft.com/office/officeart/2005/8/quickstyle/simple1" qsCatId="simple" csTypeId="urn:microsoft.com/office/officeart/2005/8/colors/accent1_2" csCatId="accent1" phldr="1"/>
      <dgm:spPr/>
    </dgm:pt>
    <dgm:pt modelId="{DEC641B2-104B-4DF2-977E-10265F623CF3}">
      <dgm:prSet phldrT="[Text]" custT="1"/>
      <dgm:spPr/>
      <dgm:t>
        <a:bodyPr/>
        <a:lstStyle/>
        <a:p>
          <a:r>
            <a:rPr lang="en-ZA" sz="1400" b="1" dirty="0" smtClean="0"/>
            <a:t>Quality of education </a:t>
          </a:r>
          <a:r>
            <a:rPr lang="en-ZA" sz="1200" b="1" dirty="0" smtClean="0">
              <a:solidFill>
                <a:schemeClr val="bg1"/>
              </a:solidFill>
            </a:rPr>
            <a:t>[</a:t>
          </a:r>
          <a:r>
            <a:rPr lang="en-ZA" sz="1050" b="1" dirty="0" smtClean="0">
              <a:solidFill>
                <a:srgbClr val="92D050"/>
              </a:solidFill>
            </a:rPr>
            <a:t>SACMEQ</a:t>
          </a:r>
          <a:r>
            <a:rPr lang="en-ZA" sz="1200" b="1" dirty="0" smtClean="0">
              <a:solidFill>
                <a:schemeClr val="bg1"/>
              </a:solidFill>
            </a:rPr>
            <a:t>]</a:t>
          </a:r>
          <a:endParaRPr lang="en-ZA" sz="400" dirty="0">
            <a:solidFill>
              <a:schemeClr val="bg1"/>
            </a:solidFill>
          </a:endParaRPr>
        </a:p>
      </dgm:t>
    </dgm:pt>
    <dgm:pt modelId="{17EB0FF6-CF57-437A-A81F-CBCC8ACB2E0E}" type="parTrans" cxnId="{4F16D36A-C057-436E-98C4-03889C6D7894}">
      <dgm:prSet/>
      <dgm:spPr/>
      <dgm:t>
        <a:bodyPr/>
        <a:lstStyle/>
        <a:p>
          <a:endParaRPr lang="en-ZA"/>
        </a:p>
      </dgm:t>
    </dgm:pt>
    <dgm:pt modelId="{4641B263-F443-4A56-90B6-7AC0FE7B1FFE}" type="sibTrans" cxnId="{4F16D36A-C057-436E-98C4-03889C6D7894}">
      <dgm:prSet/>
      <dgm:spPr/>
      <dgm:t>
        <a:bodyPr/>
        <a:lstStyle/>
        <a:p>
          <a:endParaRPr lang="en-ZA"/>
        </a:p>
      </dgm:t>
    </dgm:pt>
    <dgm:pt modelId="{7289387A-4485-4BE3-B9B0-DC4B6C7BA1B3}">
      <dgm:prSet phldrT="[Text]" custT="1"/>
      <dgm:spPr/>
      <dgm:t>
        <a:bodyPr/>
        <a:lstStyle/>
        <a:p>
          <a:r>
            <a:rPr lang="en-ZA" sz="1400" b="1" dirty="0" smtClean="0"/>
            <a:t>Access to education </a:t>
          </a:r>
          <a:r>
            <a:rPr lang="en-ZA" sz="1200" b="1" dirty="0" smtClean="0"/>
            <a:t>[</a:t>
          </a:r>
          <a:r>
            <a:rPr lang="en-ZA" sz="1200" b="1" dirty="0" smtClean="0">
              <a:solidFill>
                <a:srgbClr val="92D050"/>
              </a:solidFill>
            </a:rPr>
            <a:t>DHS</a:t>
          </a:r>
          <a:r>
            <a:rPr lang="en-ZA" sz="1200" b="1" dirty="0" smtClean="0"/>
            <a:t>]</a:t>
          </a:r>
          <a:endParaRPr lang="en-ZA" sz="900" dirty="0"/>
        </a:p>
      </dgm:t>
    </dgm:pt>
    <dgm:pt modelId="{D39FF853-E571-4D2E-8031-98A9EDA75E31}" type="parTrans" cxnId="{E23A9171-E446-4E73-AAC9-0EA097983384}">
      <dgm:prSet/>
      <dgm:spPr/>
      <dgm:t>
        <a:bodyPr/>
        <a:lstStyle/>
        <a:p>
          <a:endParaRPr lang="en-ZA"/>
        </a:p>
      </dgm:t>
    </dgm:pt>
    <dgm:pt modelId="{9B30CC00-79D4-42DD-ACFD-20B08CAB0FAA}" type="sibTrans" cxnId="{E23A9171-E446-4E73-AAC9-0EA097983384}">
      <dgm:prSet/>
      <dgm:spPr/>
      <dgm:t>
        <a:bodyPr/>
        <a:lstStyle/>
        <a:p>
          <a:endParaRPr lang="en-ZA"/>
        </a:p>
      </dgm:t>
    </dgm:pt>
    <dgm:pt modelId="{C23A2279-3734-4FEB-B1B3-A896EC88F7C9}">
      <dgm:prSet phldrT="[Text]"/>
      <dgm:spPr/>
      <dgm:t>
        <a:bodyPr/>
        <a:lstStyle/>
        <a:p>
          <a:r>
            <a:rPr lang="en-ZA" dirty="0" smtClean="0"/>
            <a:t>Effective enrolment </a:t>
          </a:r>
          <a:endParaRPr lang="en-ZA" dirty="0"/>
        </a:p>
      </dgm:t>
    </dgm:pt>
    <dgm:pt modelId="{C399E04E-ACE6-4AE5-9AF0-C306FC669286}" type="parTrans" cxnId="{0233DED2-EC13-4B89-BB88-DC37D3935B0E}">
      <dgm:prSet/>
      <dgm:spPr/>
      <dgm:t>
        <a:bodyPr/>
        <a:lstStyle/>
        <a:p>
          <a:endParaRPr lang="en-ZA"/>
        </a:p>
      </dgm:t>
    </dgm:pt>
    <dgm:pt modelId="{B6FBDE79-0E1B-4114-858D-C40B930F7996}" type="sibTrans" cxnId="{0233DED2-EC13-4B89-BB88-DC37D3935B0E}">
      <dgm:prSet/>
      <dgm:spPr/>
      <dgm:t>
        <a:bodyPr/>
        <a:lstStyle/>
        <a:p>
          <a:endParaRPr lang="en-ZA"/>
        </a:p>
      </dgm:t>
    </dgm:pt>
    <dgm:pt modelId="{DA0F1779-EC4F-46AA-A290-BCA1D4DBC8C0}" type="pres">
      <dgm:prSet presAssocID="{539E542E-6C55-4405-8089-DF5A12323A96}" presName="Name0" presStyleCnt="0">
        <dgm:presLayoutVars>
          <dgm:dir/>
          <dgm:resizeHandles val="exact"/>
        </dgm:presLayoutVars>
      </dgm:prSet>
      <dgm:spPr/>
    </dgm:pt>
    <dgm:pt modelId="{049873A0-177F-497F-9B05-91F7D3B43537}" type="pres">
      <dgm:prSet presAssocID="{539E542E-6C55-4405-8089-DF5A12323A96}" presName="vNodes" presStyleCnt="0"/>
      <dgm:spPr/>
    </dgm:pt>
    <dgm:pt modelId="{C7F6B820-7C36-452A-9ED5-EA82CFF4FE3C}" type="pres">
      <dgm:prSet presAssocID="{DEC641B2-104B-4DF2-977E-10265F623CF3}" presName="node" presStyleLbl="node1" presStyleIdx="0" presStyleCnt="3" custLinFactNeighborX="-1616" custLinFactNeighborY="-850">
        <dgm:presLayoutVars>
          <dgm:bulletEnabled val="1"/>
        </dgm:presLayoutVars>
      </dgm:prSet>
      <dgm:spPr/>
      <dgm:t>
        <a:bodyPr/>
        <a:lstStyle/>
        <a:p>
          <a:endParaRPr lang="en-ZA"/>
        </a:p>
      </dgm:t>
    </dgm:pt>
    <dgm:pt modelId="{7FDFF718-7B0E-47CB-9B57-034A0ACD7E18}" type="pres">
      <dgm:prSet presAssocID="{4641B263-F443-4A56-90B6-7AC0FE7B1FFE}" presName="spacerT" presStyleCnt="0"/>
      <dgm:spPr/>
    </dgm:pt>
    <dgm:pt modelId="{5B3677A9-E734-421D-AB43-1F61763F45F2}" type="pres">
      <dgm:prSet presAssocID="{4641B263-F443-4A56-90B6-7AC0FE7B1FFE}" presName="sibTrans" presStyleLbl="sibTrans2D1" presStyleIdx="0" presStyleCnt="2"/>
      <dgm:spPr/>
      <dgm:t>
        <a:bodyPr/>
        <a:lstStyle/>
        <a:p>
          <a:endParaRPr lang="en-ZA"/>
        </a:p>
      </dgm:t>
    </dgm:pt>
    <dgm:pt modelId="{F4C5CABF-0932-4C46-AEE2-DF730B0B7F73}" type="pres">
      <dgm:prSet presAssocID="{4641B263-F443-4A56-90B6-7AC0FE7B1FFE}" presName="spacerB" presStyleCnt="0"/>
      <dgm:spPr/>
    </dgm:pt>
    <dgm:pt modelId="{819AD58F-7A45-4A76-944A-4BED9B061459}" type="pres">
      <dgm:prSet presAssocID="{7289387A-4485-4BE3-B9B0-DC4B6C7BA1B3}" presName="node" presStyleLbl="node1" presStyleIdx="1" presStyleCnt="3">
        <dgm:presLayoutVars>
          <dgm:bulletEnabled val="1"/>
        </dgm:presLayoutVars>
      </dgm:prSet>
      <dgm:spPr/>
      <dgm:t>
        <a:bodyPr/>
        <a:lstStyle/>
        <a:p>
          <a:endParaRPr lang="en-ZA"/>
        </a:p>
      </dgm:t>
    </dgm:pt>
    <dgm:pt modelId="{3342D1E0-50DD-4168-B251-140D5C8BA1E8}" type="pres">
      <dgm:prSet presAssocID="{539E542E-6C55-4405-8089-DF5A12323A96}" presName="sibTransLast" presStyleLbl="sibTrans2D1" presStyleIdx="1" presStyleCnt="2"/>
      <dgm:spPr/>
      <dgm:t>
        <a:bodyPr/>
        <a:lstStyle/>
        <a:p>
          <a:endParaRPr lang="en-ZA"/>
        </a:p>
      </dgm:t>
    </dgm:pt>
    <dgm:pt modelId="{B3D8A057-9C5F-4B2D-97FE-07276329B68D}" type="pres">
      <dgm:prSet presAssocID="{539E542E-6C55-4405-8089-DF5A12323A96}" presName="connectorText" presStyleLbl="sibTrans2D1" presStyleIdx="1" presStyleCnt="2"/>
      <dgm:spPr/>
      <dgm:t>
        <a:bodyPr/>
        <a:lstStyle/>
        <a:p>
          <a:endParaRPr lang="en-ZA"/>
        </a:p>
      </dgm:t>
    </dgm:pt>
    <dgm:pt modelId="{F09060FF-3FB7-4702-BBFC-A69B6CA98DDB}" type="pres">
      <dgm:prSet presAssocID="{539E542E-6C55-4405-8089-DF5A12323A96}" presName="lastNode" presStyleLbl="node1" presStyleIdx="2" presStyleCnt="3" custScaleX="78869" custScaleY="76737">
        <dgm:presLayoutVars>
          <dgm:bulletEnabled val="1"/>
        </dgm:presLayoutVars>
      </dgm:prSet>
      <dgm:spPr/>
      <dgm:t>
        <a:bodyPr/>
        <a:lstStyle/>
        <a:p>
          <a:endParaRPr lang="en-ZA"/>
        </a:p>
      </dgm:t>
    </dgm:pt>
  </dgm:ptLst>
  <dgm:cxnLst>
    <dgm:cxn modelId="{4F16D36A-C057-436E-98C4-03889C6D7894}" srcId="{539E542E-6C55-4405-8089-DF5A12323A96}" destId="{DEC641B2-104B-4DF2-977E-10265F623CF3}" srcOrd="0" destOrd="0" parTransId="{17EB0FF6-CF57-437A-A81F-CBCC8ACB2E0E}" sibTransId="{4641B263-F443-4A56-90B6-7AC0FE7B1FFE}"/>
    <dgm:cxn modelId="{DF10A0C1-49EF-483E-A378-65AFA6F60126}" type="presOf" srcId="{7289387A-4485-4BE3-B9B0-DC4B6C7BA1B3}" destId="{819AD58F-7A45-4A76-944A-4BED9B061459}" srcOrd="0" destOrd="0" presId="urn:microsoft.com/office/officeart/2005/8/layout/equation2"/>
    <dgm:cxn modelId="{9AB6106E-474B-4B8B-938D-00B7288B9533}" type="presOf" srcId="{4641B263-F443-4A56-90B6-7AC0FE7B1FFE}" destId="{5B3677A9-E734-421D-AB43-1F61763F45F2}" srcOrd="0" destOrd="0" presId="urn:microsoft.com/office/officeart/2005/8/layout/equation2"/>
    <dgm:cxn modelId="{E23A9171-E446-4E73-AAC9-0EA097983384}" srcId="{539E542E-6C55-4405-8089-DF5A12323A96}" destId="{7289387A-4485-4BE3-B9B0-DC4B6C7BA1B3}" srcOrd="1" destOrd="0" parTransId="{D39FF853-E571-4D2E-8031-98A9EDA75E31}" sibTransId="{9B30CC00-79D4-42DD-ACFD-20B08CAB0FAA}"/>
    <dgm:cxn modelId="{A58EFDED-D373-433C-910B-644F367FE810}" type="presOf" srcId="{9B30CC00-79D4-42DD-ACFD-20B08CAB0FAA}" destId="{B3D8A057-9C5F-4B2D-97FE-07276329B68D}" srcOrd="1" destOrd="0" presId="urn:microsoft.com/office/officeart/2005/8/layout/equation2"/>
    <dgm:cxn modelId="{7F74D102-35A5-4B72-90E2-440388DBAF3A}" type="presOf" srcId="{C23A2279-3734-4FEB-B1B3-A896EC88F7C9}" destId="{F09060FF-3FB7-4702-BBFC-A69B6CA98DDB}" srcOrd="0" destOrd="0" presId="urn:microsoft.com/office/officeart/2005/8/layout/equation2"/>
    <dgm:cxn modelId="{57BFF4B7-68CD-4061-971C-080127AC5FE3}" type="presOf" srcId="{539E542E-6C55-4405-8089-DF5A12323A96}" destId="{DA0F1779-EC4F-46AA-A290-BCA1D4DBC8C0}" srcOrd="0" destOrd="0" presId="urn:microsoft.com/office/officeart/2005/8/layout/equation2"/>
    <dgm:cxn modelId="{ABC95273-2178-42CF-AD32-2DB07AB6A2FD}" type="presOf" srcId="{9B30CC00-79D4-42DD-ACFD-20B08CAB0FAA}" destId="{3342D1E0-50DD-4168-B251-140D5C8BA1E8}" srcOrd="0" destOrd="0" presId="urn:microsoft.com/office/officeart/2005/8/layout/equation2"/>
    <dgm:cxn modelId="{CB5094DA-57E4-4A8D-AE2B-C9F24BAD15DB}" type="presOf" srcId="{DEC641B2-104B-4DF2-977E-10265F623CF3}" destId="{C7F6B820-7C36-452A-9ED5-EA82CFF4FE3C}" srcOrd="0" destOrd="0" presId="urn:microsoft.com/office/officeart/2005/8/layout/equation2"/>
    <dgm:cxn modelId="{0233DED2-EC13-4B89-BB88-DC37D3935B0E}" srcId="{539E542E-6C55-4405-8089-DF5A12323A96}" destId="{C23A2279-3734-4FEB-B1B3-A896EC88F7C9}" srcOrd="2" destOrd="0" parTransId="{C399E04E-ACE6-4AE5-9AF0-C306FC669286}" sibTransId="{B6FBDE79-0E1B-4114-858D-C40B930F7996}"/>
    <dgm:cxn modelId="{5B07885F-945F-465B-98A7-035D7B3E54C6}" type="presParOf" srcId="{DA0F1779-EC4F-46AA-A290-BCA1D4DBC8C0}" destId="{049873A0-177F-497F-9B05-91F7D3B43537}" srcOrd="0" destOrd="0" presId="urn:microsoft.com/office/officeart/2005/8/layout/equation2"/>
    <dgm:cxn modelId="{80AB0567-6D05-401A-9AAD-A5369FC91B3B}" type="presParOf" srcId="{049873A0-177F-497F-9B05-91F7D3B43537}" destId="{C7F6B820-7C36-452A-9ED5-EA82CFF4FE3C}" srcOrd="0" destOrd="0" presId="urn:microsoft.com/office/officeart/2005/8/layout/equation2"/>
    <dgm:cxn modelId="{11F79B31-6E07-4938-9C42-E2C297BC5F0B}" type="presParOf" srcId="{049873A0-177F-497F-9B05-91F7D3B43537}" destId="{7FDFF718-7B0E-47CB-9B57-034A0ACD7E18}" srcOrd="1" destOrd="0" presId="urn:microsoft.com/office/officeart/2005/8/layout/equation2"/>
    <dgm:cxn modelId="{D8839073-89BA-4CAE-BDBC-0480BE446ABC}" type="presParOf" srcId="{049873A0-177F-497F-9B05-91F7D3B43537}" destId="{5B3677A9-E734-421D-AB43-1F61763F45F2}" srcOrd="2" destOrd="0" presId="urn:microsoft.com/office/officeart/2005/8/layout/equation2"/>
    <dgm:cxn modelId="{A16F9FEA-1F4D-48D4-ADD8-F3E1EEBBEAED}" type="presParOf" srcId="{049873A0-177F-497F-9B05-91F7D3B43537}" destId="{F4C5CABF-0932-4C46-AEE2-DF730B0B7F73}" srcOrd="3" destOrd="0" presId="urn:microsoft.com/office/officeart/2005/8/layout/equation2"/>
    <dgm:cxn modelId="{6B03D989-3C64-4EA8-AE6E-644DEE4AAEF3}" type="presParOf" srcId="{049873A0-177F-497F-9B05-91F7D3B43537}" destId="{819AD58F-7A45-4A76-944A-4BED9B061459}" srcOrd="4" destOrd="0" presId="urn:microsoft.com/office/officeart/2005/8/layout/equation2"/>
    <dgm:cxn modelId="{5AF4BEA2-3939-48E5-9173-B51943F131B3}" type="presParOf" srcId="{DA0F1779-EC4F-46AA-A290-BCA1D4DBC8C0}" destId="{3342D1E0-50DD-4168-B251-140D5C8BA1E8}" srcOrd="1" destOrd="0" presId="urn:microsoft.com/office/officeart/2005/8/layout/equation2"/>
    <dgm:cxn modelId="{DDD26DC6-DE6F-4937-A2FC-5E102990E31C}" type="presParOf" srcId="{3342D1E0-50DD-4168-B251-140D5C8BA1E8}" destId="{B3D8A057-9C5F-4B2D-97FE-07276329B68D}" srcOrd="0" destOrd="0" presId="urn:microsoft.com/office/officeart/2005/8/layout/equation2"/>
    <dgm:cxn modelId="{292E584A-7A28-4E91-A149-A70AE03B427F}" type="presParOf" srcId="{DA0F1779-EC4F-46AA-A290-BCA1D4DBC8C0}" destId="{F09060FF-3FB7-4702-BBFC-A69B6CA98DDB}" srcOrd="2" destOrd="0" presId="urn:microsoft.com/office/officeart/2005/8/layout/equation2"/>
  </dgm:cxnLst>
  <dgm:bg>
    <a:noFill/>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6B820-7C36-452A-9ED5-EA82CFF4FE3C}">
      <dsp:nvSpPr>
        <dsp:cNvPr id="0" name=""/>
        <dsp:cNvSpPr/>
      </dsp:nvSpPr>
      <dsp:spPr>
        <a:xfrm>
          <a:off x="1653398" y="407513"/>
          <a:ext cx="1312282" cy="13122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Quality of education </a:t>
          </a:r>
          <a:r>
            <a:rPr lang="en-ZA" sz="900" kern="1200" dirty="0" smtClean="0"/>
            <a:t>(</a:t>
          </a:r>
          <a:r>
            <a:rPr lang="en-ZA" sz="800" kern="1200" dirty="0" smtClean="0"/>
            <a:t>SACMEQ/PASEC/ TIMSS/PIRLS</a:t>
          </a:r>
          <a:r>
            <a:rPr lang="en-ZA" sz="500" kern="1200" dirty="0" smtClean="0"/>
            <a:t>) </a:t>
          </a:r>
          <a:endParaRPr lang="en-ZA" sz="600" kern="1200" dirty="0"/>
        </a:p>
      </dsp:txBody>
      <dsp:txXfrm>
        <a:off x="1845577" y="599692"/>
        <a:ext cx="927924" cy="927924"/>
      </dsp:txXfrm>
    </dsp:sp>
    <dsp:sp modelId="{5B3677A9-E734-421D-AB43-1F61763F45F2}">
      <dsp:nvSpPr>
        <dsp:cNvPr id="0" name=""/>
        <dsp:cNvSpPr/>
      </dsp:nvSpPr>
      <dsp:spPr>
        <a:xfrm>
          <a:off x="566420" y="747192"/>
          <a:ext cx="761123" cy="761123"/>
        </a:xfrm>
        <a:prstGeom prst="mathPlus">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ZA" sz="1200" kern="1200"/>
        </a:p>
      </dsp:txBody>
      <dsp:txXfrm>
        <a:off x="667307" y="1038245"/>
        <a:ext cx="559349" cy="179017"/>
      </dsp:txXfrm>
    </dsp:sp>
    <dsp:sp modelId="{819AD58F-7A45-4A76-944A-4BED9B061459}">
      <dsp:nvSpPr>
        <dsp:cNvPr id="0" name=""/>
        <dsp:cNvSpPr/>
      </dsp:nvSpPr>
      <dsp:spPr>
        <a:xfrm>
          <a:off x="3827351" y="407513"/>
          <a:ext cx="1312282" cy="13122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Access to education </a:t>
          </a:r>
          <a:r>
            <a:rPr lang="en-ZA" sz="800" kern="1200" dirty="0" smtClean="0"/>
            <a:t>(MDG/EFA/WB/IMF)</a:t>
          </a:r>
          <a:endParaRPr lang="en-ZA" sz="900" kern="1200" dirty="0"/>
        </a:p>
      </dsp:txBody>
      <dsp:txXfrm>
        <a:off x="4019530" y="599692"/>
        <a:ext cx="927924" cy="927924"/>
      </dsp:txXfrm>
    </dsp:sp>
    <dsp:sp modelId="{3342D1E0-50DD-4168-B251-140D5C8BA1E8}">
      <dsp:nvSpPr>
        <dsp:cNvPr id="0" name=""/>
        <dsp:cNvSpPr/>
      </dsp:nvSpPr>
      <dsp:spPr>
        <a:xfrm rot="20314239">
          <a:off x="-285979" y="1436775"/>
          <a:ext cx="725140" cy="488169"/>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ZA" sz="2000" kern="1200"/>
        </a:p>
      </dsp:txBody>
      <dsp:txXfrm>
        <a:off x="-280917" y="1561162"/>
        <a:ext cx="578689" cy="292901"/>
      </dsp:txXfrm>
    </dsp:sp>
    <dsp:sp modelId="{F09060FF-3FB7-4702-BBFC-A69B6CA98DDB}">
      <dsp:nvSpPr>
        <dsp:cNvPr id="0" name=""/>
        <dsp:cNvSpPr/>
      </dsp:nvSpPr>
      <dsp:spPr>
        <a:xfrm>
          <a:off x="226750" y="1698301"/>
          <a:ext cx="2069968" cy="547353"/>
        </a:xfrm>
        <a:prstGeom prst="ellipse">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ZA" sz="2300" kern="1200" dirty="0"/>
        </a:p>
      </dsp:txBody>
      <dsp:txXfrm>
        <a:off x="529890" y="1778459"/>
        <a:ext cx="1463688" cy="3870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6B820-7C36-452A-9ED5-EA82CFF4FE3C}">
      <dsp:nvSpPr>
        <dsp:cNvPr id="0" name=""/>
        <dsp:cNvSpPr/>
      </dsp:nvSpPr>
      <dsp:spPr>
        <a:xfrm>
          <a:off x="559127" y="544"/>
          <a:ext cx="1233075" cy="12330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Quality of education </a:t>
          </a:r>
          <a:r>
            <a:rPr lang="en-ZA" sz="1200" b="1" kern="1200" dirty="0" smtClean="0">
              <a:solidFill>
                <a:schemeClr val="bg1"/>
              </a:solidFill>
            </a:rPr>
            <a:t>[</a:t>
          </a:r>
          <a:r>
            <a:rPr lang="en-ZA" sz="1050" b="1" kern="1200" dirty="0" smtClean="0">
              <a:solidFill>
                <a:srgbClr val="92D050"/>
              </a:solidFill>
            </a:rPr>
            <a:t>SACMEQ</a:t>
          </a:r>
          <a:r>
            <a:rPr lang="en-ZA" sz="1200" b="1" kern="1200" dirty="0" smtClean="0">
              <a:solidFill>
                <a:schemeClr val="bg1"/>
              </a:solidFill>
            </a:rPr>
            <a:t>]</a:t>
          </a:r>
          <a:endParaRPr lang="en-ZA" sz="400" kern="1200" dirty="0">
            <a:solidFill>
              <a:schemeClr val="bg1"/>
            </a:solidFill>
          </a:endParaRPr>
        </a:p>
      </dsp:txBody>
      <dsp:txXfrm>
        <a:off x="739707" y="181124"/>
        <a:ext cx="871915" cy="871915"/>
      </dsp:txXfrm>
    </dsp:sp>
    <dsp:sp modelId="{5B3677A9-E734-421D-AB43-1F61763F45F2}">
      <dsp:nvSpPr>
        <dsp:cNvPr id="0" name=""/>
        <dsp:cNvSpPr/>
      </dsp:nvSpPr>
      <dsp:spPr>
        <a:xfrm>
          <a:off x="837999" y="1334596"/>
          <a:ext cx="715183" cy="71518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ZA" sz="1200" kern="1200"/>
        </a:p>
      </dsp:txBody>
      <dsp:txXfrm>
        <a:off x="932797" y="1608082"/>
        <a:ext cx="525587" cy="168211"/>
      </dsp:txXfrm>
    </dsp:sp>
    <dsp:sp modelId="{819AD58F-7A45-4A76-944A-4BED9B061459}">
      <dsp:nvSpPr>
        <dsp:cNvPr id="0" name=""/>
        <dsp:cNvSpPr/>
      </dsp:nvSpPr>
      <dsp:spPr>
        <a:xfrm>
          <a:off x="579053" y="2149905"/>
          <a:ext cx="1233075" cy="12330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t>Access to education </a:t>
          </a:r>
          <a:r>
            <a:rPr lang="en-ZA" sz="1200" b="1" kern="1200" dirty="0" smtClean="0"/>
            <a:t>[</a:t>
          </a:r>
          <a:r>
            <a:rPr lang="en-ZA" sz="1200" b="1" kern="1200" dirty="0" smtClean="0">
              <a:solidFill>
                <a:srgbClr val="92D050"/>
              </a:solidFill>
            </a:rPr>
            <a:t>DHS</a:t>
          </a:r>
          <a:r>
            <a:rPr lang="en-ZA" sz="1200" b="1" kern="1200" dirty="0" smtClean="0"/>
            <a:t>]</a:t>
          </a:r>
          <a:endParaRPr lang="en-ZA" sz="900" kern="1200" dirty="0"/>
        </a:p>
      </dsp:txBody>
      <dsp:txXfrm>
        <a:off x="759633" y="2330485"/>
        <a:ext cx="871915" cy="871915"/>
      </dsp:txXfrm>
    </dsp:sp>
    <dsp:sp modelId="{3342D1E0-50DD-4168-B251-140D5C8BA1E8}">
      <dsp:nvSpPr>
        <dsp:cNvPr id="0" name=""/>
        <dsp:cNvSpPr/>
      </dsp:nvSpPr>
      <dsp:spPr>
        <a:xfrm rot="625">
          <a:off x="1997090" y="1462593"/>
          <a:ext cx="392117" cy="458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ZA" sz="1900" kern="1200"/>
        </a:p>
      </dsp:txBody>
      <dsp:txXfrm>
        <a:off x="1997090" y="1554323"/>
        <a:ext cx="274482" cy="275221"/>
      </dsp:txXfrm>
    </dsp:sp>
    <dsp:sp modelId="{F09060FF-3FB7-4702-BBFC-A69B6CA98DDB}">
      <dsp:nvSpPr>
        <dsp:cNvPr id="0" name=""/>
        <dsp:cNvSpPr/>
      </dsp:nvSpPr>
      <dsp:spPr>
        <a:xfrm>
          <a:off x="2551974" y="745963"/>
          <a:ext cx="1945028" cy="18924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ZA" sz="2400" kern="1200" dirty="0" smtClean="0"/>
            <a:t>Effective enrolment </a:t>
          </a:r>
          <a:endParaRPr lang="en-ZA" sz="2400" kern="1200" dirty="0"/>
        </a:p>
      </dsp:txBody>
      <dsp:txXfrm>
        <a:off x="2836817" y="1023106"/>
        <a:ext cx="1375342" cy="133816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A5B36-5FE7-4590-9020-6784F3BC3A17}" type="datetimeFigureOut">
              <a:rPr lang="en-ZA" smtClean="0"/>
              <a:t>2013/07/31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4A0D-9AA4-4D76-80B1-03FAA835FCDD}" type="slidenum">
              <a:rPr lang="en-ZA" smtClean="0"/>
              <a:t>‹#›</a:t>
            </a:fld>
            <a:endParaRPr lang="en-ZA"/>
          </a:p>
        </p:txBody>
      </p:sp>
    </p:spTree>
    <p:extLst>
      <p:ext uri="{BB962C8B-B14F-4D97-AF65-F5344CB8AC3E}">
        <p14:creationId xmlns:p14="http://schemas.microsoft.com/office/powerpoint/2010/main" val="372547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avethechildren.net/sites/default/files/libraries/Ending_the_hidden_exclusion_full_report.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a:t>
            </a:fld>
            <a:endParaRPr lang="en-Z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4</a:t>
            </a:fld>
            <a:endParaRPr lang="en-ZA"/>
          </a:p>
        </p:txBody>
      </p:sp>
    </p:spTree>
    <p:extLst>
      <p:ext uri="{BB962C8B-B14F-4D97-AF65-F5344CB8AC3E}">
        <p14:creationId xmlns:p14="http://schemas.microsoft.com/office/powerpoint/2010/main" val="3281882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E7954A0D-9AA4-4D76-80B1-03FAA835FCDD}" type="slidenum">
              <a:rPr lang="en-ZA" smtClean="0"/>
              <a:pPr/>
              <a:t>5</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6</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7</a:t>
            </a:fld>
            <a:endParaRPr lang="en-ZA"/>
          </a:p>
        </p:txBody>
      </p:sp>
    </p:spTree>
    <p:extLst>
      <p:ext uri="{BB962C8B-B14F-4D97-AF65-F5344CB8AC3E}">
        <p14:creationId xmlns:p14="http://schemas.microsoft.com/office/powerpoint/2010/main" val="2224586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8</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10</a:t>
            </a:fld>
            <a:endParaRPr lang="en-ZA"/>
          </a:p>
        </p:txBody>
      </p:sp>
    </p:spTree>
    <p:extLst>
      <p:ext uri="{BB962C8B-B14F-4D97-AF65-F5344CB8AC3E}">
        <p14:creationId xmlns:p14="http://schemas.microsoft.com/office/powerpoint/2010/main" val="1886288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11</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12</a:t>
            </a:fld>
            <a:endParaRPr lang="en-ZA"/>
          </a:p>
        </p:txBody>
      </p:sp>
    </p:spTree>
    <p:extLst>
      <p:ext uri="{BB962C8B-B14F-4D97-AF65-F5344CB8AC3E}">
        <p14:creationId xmlns:p14="http://schemas.microsoft.com/office/powerpoint/2010/main" val="3337183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15</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16</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17</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18</a:t>
            </a:fld>
            <a:endParaRPr lang="en-ZA"/>
          </a:p>
        </p:txBody>
      </p:sp>
    </p:spTree>
    <p:extLst>
      <p:ext uri="{BB962C8B-B14F-4D97-AF65-F5344CB8AC3E}">
        <p14:creationId xmlns:p14="http://schemas.microsoft.com/office/powerpoint/2010/main" val="2539133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19</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20</a:t>
            </a:fld>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21</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hlinkClick r:id="rId3"/>
              </a:rPr>
              <a:t>http://www.savethechildren.net/sites/default/files/libraries/Ending_the_hidden_exclusion_full_report.pdf</a:t>
            </a:r>
            <a:endParaRPr lang="en-ZA" dirty="0"/>
          </a:p>
        </p:txBody>
      </p:sp>
      <p:sp>
        <p:nvSpPr>
          <p:cNvPr id="4" name="Slide Number Placeholder 3"/>
          <p:cNvSpPr>
            <a:spLocks noGrp="1"/>
          </p:cNvSpPr>
          <p:nvPr>
            <p:ph type="sldNum" sz="quarter" idx="10"/>
          </p:nvPr>
        </p:nvSpPr>
        <p:spPr/>
        <p:txBody>
          <a:bodyPr/>
          <a:lstStyle/>
          <a:p>
            <a:fld id="{E7954A0D-9AA4-4D76-80B1-03FAA835FCDD}" type="slidenum">
              <a:rPr lang="en-ZA" smtClean="0"/>
              <a:t>22</a:t>
            </a:fld>
            <a:endParaRPr lang="en-ZA"/>
          </a:p>
        </p:txBody>
      </p:sp>
    </p:spTree>
    <p:extLst>
      <p:ext uri="{BB962C8B-B14F-4D97-AF65-F5344CB8AC3E}">
        <p14:creationId xmlns:p14="http://schemas.microsoft.com/office/powerpoint/2010/main" val="167387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23</a:t>
            </a:fld>
            <a:endParaRPr lang="en-ZA"/>
          </a:p>
        </p:txBody>
      </p:sp>
    </p:spTree>
    <p:extLst>
      <p:ext uri="{BB962C8B-B14F-4D97-AF65-F5344CB8AC3E}">
        <p14:creationId xmlns:p14="http://schemas.microsoft.com/office/powerpoint/2010/main" val="1886288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RF2 is used to estimate the population figures. </a:t>
            </a:r>
          </a:p>
          <a:p>
            <a:r>
              <a:rPr lang="en-ZA" sz="1200" b="0" i="0" kern="1200" dirty="0" smtClean="0">
                <a:solidFill>
                  <a:schemeClr val="tx1"/>
                </a:solidFill>
                <a:effectLst/>
                <a:latin typeface="+mn-lt"/>
                <a:ea typeface="+mn-ea"/>
                <a:cs typeface="+mn-cs"/>
              </a:rPr>
              <a:t>The rf2 factor is based on the inverse of the probability of selection of the sample members and makes the total weighted number of students equal to the ESTIMATED population size.</a:t>
            </a:r>
          </a:p>
          <a:p>
            <a:r>
              <a:rPr lang="en-ZA" sz="1200" b="0" i="0" kern="1200" dirty="0" smtClean="0">
                <a:solidFill>
                  <a:schemeClr val="tx1"/>
                </a:solidFill>
                <a:effectLst/>
                <a:latin typeface="+mn-lt"/>
                <a:ea typeface="+mn-ea"/>
                <a:cs typeface="+mn-cs"/>
              </a:rPr>
              <a:t>The calculation of rf2 includes taking account of the actual numbers of Grade 6 pupils in a school at the time of the actual data collection (as well as the number from the school census). It also includes attempts at adjustments for missing data due to non-response.</a:t>
            </a:r>
          </a:p>
          <a:p>
            <a:r>
              <a:rPr lang="en-ZA" sz="1200" b="0" i="0" kern="1200" dirty="0" smtClean="0">
                <a:solidFill>
                  <a:schemeClr val="tx1"/>
                </a:solidFill>
                <a:effectLst/>
                <a:latin typeface="+mn-lt"/>
                <a:ea typeface="+mn-ea"/>
                <a:cs typeface="+mn-cs"/>
              </a:rPr>
              <a:t>The main message is that rf2 is a mixture of school census and sample data and adjustments for non-response. You should therefore treat it as a sampling weight that provides estimates of the population figures. Estimates using rf2 as a sample weight will have sampling errors and confidence limits (just as estimates using pweight2 have sampling errors and confidence limits). These can be estimated via the complex sampling options in STATA</a:t>
            </a:r>
          </a:p>
          <a:p>
            <a:endParaRPr lang="en-ZA" baseline="0" dirty="0" smtClean="0"/>
          </a:p>
          <a:p>
            <a:r>
              <a:rPr lang="en-ZA" baseline="0" dirty="0" smtClean="0"/>
              <a:t>Distribution of this graph will influence whether there was an increase in the average SACMEQ score or a decrease </a:t>
            </a:r>
          </a:p>
        </p:txBody>
      </p:sp>
      <p:sp>
        <p:nvSpPr>
          <p:cNvPr id="4" name="Slide Number Placeholder 3"/>
          <p:cNvSpPr>
            <a:spLocks noGrp="1"/>
          </p:cNvSpPr>
          <p:nvPr>
            <p:ph type="sldNum" sz="quarter" idx="10"/>
          </p:nvPr>
        </p:nvSpPr>
        <p:spPr/>
        <p:txBody>
          <a:bodyPr/>
          <a:lstStyle/>
          <a:p>
            <a:fld id="{E7954A0D-9AA4-4D76-80B1-03FAA835FCDD}" type="slidenum">
              <a:rPr lang="en-ZA" smtClean="0"/>
              <a:pPr/>
              <a:t>24</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25</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26</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27</a:t>
            </a:fld>
            <a:endParaRPr lang="en-Z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28</a:t>
            </a:fld>
            <a:endParaRPr lang="en-ZA"/>
          </a:p>
        </p:txBody>
      </p:sp>
    </p:spTree>
    <p:extLst>
      <p:ext uri="{BB962C8B-B14F-4D97-AF65-F5344CB8AC3E}">
        <p14:creationId xmlns:p14="http://schemas.microsoft.com/office/powerpoint/2010/main" val="1092765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30</a:t>
            </a:fld>
            <a:endParaRPr lang="en-ZA"/>
          </a:p>
        </p:txBody>
      </p:sp>
    </p:spTree>
    <p:extLst>
      <p:ext uri="{BB962C8B-B14F-4D97-AF65-F5344CB8AC3E}">
        <p14:creationId xmlns:p14="http://schemas.microsoft.com/office/powerpoint/2010/main" val="2393717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31</a:t>
            </a:fld>
            <a:endParaRPr lang="en-Z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33</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34</a:t>
            </a:fld>
            <a:endParaRPr lang="en-ZA"/>
          </a:p>
        </p:txBody>
      </p:sp>
    </p:spTree>
    <p:extLst>
      <p:ext uri="{BB962C8B-B14F-4D97-AF65-F5344CB8AC3E}">
        <p14:creationId xmlns:p14="http://schemas.microsoft.com/office/powerpoint/2010/main" val="4149597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35</a:t>
            </a:fld>
            <a:endParaRPr lang="en-Z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36</a:t>
            </a:fld>
            <a:endParaRPr lang="en-Z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37</a:t>
            </a:fld>
            <a:endParaRPr lang="en-Z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38</a:t>
            </a:fld>
            <a:endParaRPr lang="en-Z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39</a:t>
            </a:fld>
            <a:endParaRPr lang="en-Z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40</a:t>
            </a:fld>
            <a:endParaRPr lang="en-Z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41</a:t>
            </a:fld>
            <a:endParaRPr lang="en-ZA"/>
          </a:p>
        </p:txBody>
      </p:sp>
    </p:spTree>
    <p:extLst>
      <p:ext uri="{BB962C8B-B14F-4D97-AF65-F5344CB8AC3E}">
        <p14:creationId xmlns:p14="http://schemas.microsoft.com/office/powerpoint/2010/main" val="1886288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This is a static picture:  SACMEQ 2007 and estimates of NAR from nearest DHS</a:t>
            </a:r>
            <a:r>
              <a:rPr lang="en-ZA" baseline="0" dirty="0" smtClean="0"/>
              <a:t> (as described earlier).</a:t>
            </a:r>
            <a:endParaRPr lang="en-ZA" dirty="0" smtClean="0"/>
          </a:p>
          <a:p>
            <a:r>
              <a:rPr lang="en-ZA" dirty="0" smtClean="0"/>
              <a:t>The countries in brackets are very</a:t>
            </a:r>
            <a:r>
              <a:rPr lang="en-ZA" baseline="0" dirty="0" smtClean="0"/>
              <a:t> rough ballpark estimates based on general knowledge and stuff like Primary School GERs from UNESCO.</a:t>
            </a:r>
          </a:p>
          <a:p>
            <a:r>
              <a:rPr lang="en-ZA" baseline="0" dirty="0" smtClean="0"/>
              <a:t>It’s worth including them to show that the trend is upward sloping.  But the relationship is to some extent simply a by-product of the country’s level of development.</a:t>
            </a:r>
          </a:p>
        </p:txBody>
      </p:sp>
      <p:sp>
        <p:nvSpPr>
          <p:cNvPr id="4" name="Slide Number Placeholder 3"/>
          <p:cNvSpPr>
            <a:spLocks noGrp="1"/>
          </p:cNvSpPr>
          <p:nvPr>
            <p:ph type="sldNum" sz="quarter" idx="10"/>
          </p:nvPr>
        </p:nvSpPr>
        <p:spPr/>
        <p:txBody>
          <a:bodyPr/>
          <a:lstStyle/>
          <a:p>
            <a:fld id="{E7954A0D-9AA4-4D76-80B1-03FAA835FCDD}" type="slidenum">
              <a:rPr lang="en-ZA" smtClean="0"/>
              <a:pPr/>
              <a:t>42</a:t>
            </a:fld>
            <a:endParaRPr lang="en-Z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This is a dynamic analysis.  The enrolment change here is estimated from rf2.</a:t>
            </a:r>
          </a:p>
          <a:p>
            <a:r>
              <a:rPr lang="en-ZA" baseline="0" dirty="0" smtClean="0"/>
              <a:t>The number of grade 6 children according to rf2 for SACMEQ 2007 was deflated based on the population growth rate between 2000 and 2007 amongst 10-14 year-olds in these countries.  I.e. A percentage change in enrolments of zero may have involved an increase in the number of grade 6 children but only to the exact same extent as the age-specific population grew.</a:t>
            </a:r>
          </a:p>
          <a:p>
            <a:r>
              <a:rPr lang="en-ZA" baseline="0" dirty="0" smtClean="0"/>
              <a:t>Population data taken from United Nations, medium variant estimates. http://esa.un.org/unpd/wpp/unpp/panel_population.htm</a:t>
            </a:r>
          </a:p>
          <a:p>
            <a:r>
              <a:rPr lang="en-ZA" baseline="0" dirty="0" smtClean="0"/>
              <a:t>The point here:  For SWA, LES, ZAN &amp; TAN there appears to be no trade-off.  But for KEN, ZAM, UGA &amp; especially MOZ one might be tempted to conclude from this figure that there was a trade-off....  So, was there really a trade-off in these countries?</a:t>
            </a:r>
          </a:p>
        </p:txBody>
      </p:sp>
      <p:sp>
        <p:nvSpPr>
          <p:cNvPr id="4" name="Slide Number Placeholder 3"/>
          <p:cNvSpPr>
            <a:spLocks noGrp="1"/>
          </p:cNvSpPr>
          <p:nvPr>
            <p:ph type="sldNum" sz="quarter" idx="10"/>
          </p:nvPr>
        </p:nvSpPr>
        <p:spPr/>
        <p:txBody>
          <a:bodyPr/>
          <a:lstStyle/>
          <a:p>
            <a:fld id="{E7954A0D-9AA4-4D76-80B1-03FAA835FCDD}" type="slidenum">
              <a:rPr lang="en-ZA" smtClean="0"/>
              <a:pPr/>
              <a:t>43</a:t>
            </a:fld>
            <a:endParaRPr lang="en-Z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44</a:t>
            </a:fld>
            <a:endParaRPr lang="en-Z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45</a:t>
            </a:fld>
            <a:endParaRPr lang="en-Z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Malawi is kind of the opposite scenario:  It did slightly worse in 2007 (although one shouldn’t over-read into it) despite having a higher SACMEQ average score.  So the drop in the numbers reaching every level was due to lower enrolment.</a:t>
            </a:r>
          </a:p>
        </p:txBody>
      </p:sp>
      <p:sp>
        <p:nvSpPr>
          <p:cNvPr id="4" name="Slide Number Placeholder 3"/>
          <p:cNvSpPr>
            <a:spLocks noGrp="1"/>
          </p:cNvSpPr>
          <p:nvPr>
            <p:ph type="sldNum" sz="quarter" idx="10"/>
          </p:nvPr>
        </p:nvSpPr>
        <p:spPr/>
        <p:txBody>
          <a:bodyPr/>
          <a:lstStyle/>
          <a:p>
            <a:fld id="{E7954A0D-9AA4-4D76-80B1-03FAA835FCDD}" type="slidenum">
              <a:rPr lang="en-ZA" smtClean="0"/>
              <a:pPr/>
              <a:t>46</a:t>
            </a:fld>
            <a:endParaRPr lang="en-Z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47</a:t>
            </a:fld>
            <a:endParaRPr lang="en-Z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48</a:t>
            </a:fld>
            <a:endParaRPr lang="en-ZA"/>
          </a:p>
        </p:txBody>
      </p:sp>
    </p:spTree>
    <p:extLst>
      <p:ext uri="{BB962C8B-B14F-4D97-AF65-F5344CB8AC3E}">
        <p14:creationId xmlns:p14="http://schemas.microsoft.com/office/powerpoint/2010/main" val="10927650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49</a:t>
            </a:fld>
            <a:endParaRPr lang="en-ZA"/>
          </a:p>
        </p:txBody>
      </p:sp>
    </p:spTree>
    <p:extLst>
      <p:ext uri="{BB962C8B-B14F-4D97-AF65-F5344CB8AC3E}">
        <p14:creationId xmlns:p14="http://schemas.microsoft.com/office/powerpoint/2010/main" val="41495971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t>50</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t>2013/07/31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t>2013/07/31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24C91-65AF-45BD-BD1F-FDC1656DF863}" type="datetimeFigureOut">
              <a:rPr lang="en-ZA" smtClean="0"/>
              <a:t>2013/07/31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AF24C91-65AF-45BD-BD1F-FDC1656DF863}" type="datetimeFigureOut">
              <a:rPr lang="en-ZA" smtClean="0"/>
              <a:t>2013/07/31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AF24C91-65AF-45BD-BD1F-FDC1656DF863}" type="datetimeFigureOut">
              <a:rPr lang="en-ZA" smtClean="0"/>
              <a:t>2013/07/31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AF24C91-65AF-45BD-BD1F-FDC1656DF863}" type="datetimeFigureOut">
              <a:rPr lang="en-ZA" smtClean="0"/>
              <a:t>2013/07/31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24C91-65AF-45BD-BD1F-FDC1656DF863}" type="datetimeFigureOut">
              <a:rPr lang="en-ZA" smtClean="0"/>
              <a:t>2013/07/31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t>2013/07/31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t>2013/07/31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t>2013/07/31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t>2013/07/31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24C91-65AF-45BD-BD1F-FDC1656DF863}" type="datetimeFigureOut">
              <a:rPr lang="en-ZA" smtClean="0"/>
              <a:t>2013/07/31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1223-E484-446E-B337-A41EB0FE8798}"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ekon.sun.ac.za/wpapers/2013/wp012013" TargetMode="External"/><Relationship Id="rId2" Type="http://schemas.openxmlformats.org/officeDocument/2006/relationships/hyperlink" Target="http://www.ekon.sun.ac.za/wpapers/2012/wp21201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sacmeq.org/downloads/sacmeqIII/WD01_SACMEQ_III_Results_Pupil_Achievement.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3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3"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Effective Enrolment</a:t>
            </a:r>
            <a:br>
              <a:rPr lang="en-US" sz="2800" b="1" dirty="0" smtClean="0">
                <a:solidFill>
                  <a:srgbClr val="800000"/>
                </a:solidFill>
              </a:rPr>
            </a:br>
            <a:r>
              <a:rPr lang="en-US" sz="1400" i="1" dirty="0" smtClean="0">
                <a:solidFill>
                  <a:srgbClr val="800000"/>
                </a:solidFill>
              </a:rPr>
              <a:t>Creating a composite measure of educational access and educational quality to accurately describe education system performance in Sub-Saharan Africa</a:t>
            </a:r>
            <a:endParaRPr lang="en-US" sz="12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lnSpcReduction="10000"/>
          </a:bodyPr>
          <a:lstStyle/>
          <a:p>
            <a:pPr algn="r"/>
            <a:r>
              <a:rPr lang="en-US" sz="2000" b="1" dirty="0" smtClean="0">
                <a:solidFill>
                  <a:schemeClr val="bg1"/>
                </a:solidFill>
              </a:rPr>
              <a:t>Nic </a:t>
            </a:r>
            <a:r>
              <a:rPr lang="en-US" sz="2000" b="1" dirty="0" smtClean="0">
                <a:solidFill>
                  <a:schemeClr val="bg1"/>
                </a:solidFill>
              </a:rPr>
              <a:t>Spaull &amp; Stephen Taylor</a:t>
            </a:r>
            <a:endParaRPr lang="en-US" sz="400" b="1" dirty="0" smtClean="0"/>
          </a:p>
          <a:p>
            <a:pPr algn="r"/>
            <a:r>
              <a:rPr lang="en-US" sz="1500" b="1" dirty="0" smtClean="0">
                <a:solidFill>
                  <a:srgbClr val="FFFFFF"/>
                </a:solidFill>
              </a:rPr>
              <a:t>UFS Economics </a:t>
            </a:r>
            <a:r>
              <a:rPr lang="en-US" sz="1500" b="1" dirty="0" smtClean="0">
                <a:solidFill>
                  <a:srgbClr val="FFFFFF"/>
                </a:solidFill>
              </a:rPr>
              <a:t>Seminar</a:t>
            </a:r>
            <a:endParaRPr lang="en-US" sz="1500" b="1" dirty="0" smtClean="0">
              <a:solidFill>
                <a:srgbClr val="FFFFFF"/>
              </a:solidFill>
            </a:endParaRPr>
          </a:p>
          <a:p>
            <a:pPr algn="r"/>
            <a:r>
              <a:rPr lang="en-US" sz="1500" b="1" dirty="0" smtClean="0">
                <a:solidFill>
                  <a:srgbClr val="FFFFFF"/>
                </a:solidFill>
              </a:rPr>
              <a:t>August </a:t>
            </a:r>
            <a:r>
              <a:rPr lang="en-US" sz="1500" b="1" dirty="0" smtClean="0">
                <a:solidFill>
                  <a:srgbClr val="FFFFFF"/>
                </a:solidFill>
              </a:rPr>
              <a:t>2013</a:t>
            </a:r>
            <a:endParaRPr lang="en-US" sz="1500" b="1" dirty="0">
              <a:solidFill>
                <a:srgbClr val="FFFFFF"/>
              </a:solidFill>
            </a:endParaRPr>
          </a:p>
        </p:txBody>
      </p:sp>
      <p:pic>
        <p:nvPicPr>
          <p:cNvPr id="6" name="Picture 5"/>
          <p:cNvPicPr>
            <a:picLocks noChangeAspect="1"/>
          </p:cNvPicPr>
          <p:nvPr/>
        </p:nvPicPr>
        <p:blipFill>
          <a:blip r:embed="rId4"/>
          <a:stretch>
            <a:fillRect/>
          </a:stretch>
        </p:blipFill>
        <p:spPr>
          <a:xfrm>
            <a:off x="3563887" y="5877272"/>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3646054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t>Access &amp; Quality</a:t>
            </a:r>
            <a:endParaRPr lang="en-ZA" dirty="0"/>
          </a:p>
        </p:txBody>
      </p:sp>
      <p:sp>
        <p:nvSpPr>
          <p:cNvPr id="3" name="Content Placeholder 2"/>
          <p:cNvSpPr>
            <a:spLocks noGrp="1"/>
          </p:cNvSpPr>
          <p:nvPr>
            <p:ph idx="1"/>
          </p:nvPr>
        </p:nvSpPr>
        <p:spPr>
          <a:xfrm>
            <a:off x="2555776" y="2060848"/>
            <a:ext cx="6048672" cy="3384376"/>
          </a:xfrm>
          <a:solidFill>
            <a:schemeClr val="bg1">
              <a:lumMod val="95000"/>
            </a:schemeClr>
          </a:solidFill>
        </p:spPr>
        <p:txBody>
          <a:bodyPr>
            <a:normAutofit/>
          </a:bodyPr>
          <a:lstStyle/>
          <a:p>
            <a:pPr algn="just"/>
            <a:endParaRPr lang="en-ZA" sz="1800" i="1" dirty="0" smtClean="0"/>
          </a:p>
          <a:p>
            <a:pPr algn="just">
              <a:buNone/>
            </a:pPr>
            <a:r>
              <a:rPr lang="en-ZA" sz="1800" i="1" dirty="0" smtClean="0"/>
              <a:t>	“Defining the scope of the problem of “lack of education” must begin with the objectives of education – which is to equip people with the range of competencies…necessary to lead productive and fulfilling lives fully integrated into their societies and communities. </a:t>
            </a:r>
            <a:r>
              <a:rPr lang="en-ZA" sz="1800" b="1" i="1" dirty="0" smtClean="0">
                <a:solidFill>
                  <a:srgbClr val="C00000"/>
                </a:solidFill>
              </a:rPr>
              <a:t>Many of the international goals are framed exclusively as targets for universal enrolments or universal completion.</a:t>
            </a:r>
            <a:r>
              <a:rPr lang="en-ZA" sz="1800" i="1" dirty="0" smtClean="0"/>
              <a:t> But getting and keeping children “in school” is merely a means to the more fundamental objectives of…. creating competencies and learning achievement” (Pritchett, 2004, p. 1).</a:t>
            </a:r>
          </a:p>
          <a:p>
            <a:endParaRPr lang="en-ZA"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539552" y="2780928"/>
            <a:ext cx="1559335" cy="1800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7394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7784" y="1700808"/>
            <a:ext cx="5915000" cy="4248472"/>
          </a:xfrm>
          <a:solidFill>
            <a:schemeClr val="bg1">
              <a:lumMod val="95000"/>
            </a:schemeClr>
          </a:solidFill>
        </p:spPr>
        <p:txBody>
          <a:bodyPr>
            <a:normAutofit fontScale="62500" lnSpcReduction="20000"/>
          </a:bodyPr>
          <a:lstStyle/>
          <a:p>
            <a:pPr algn="just">
              <a:buNone/>
            </a:pPr>
            <a:r>
              <a:rPr lang="en-ZA" sz="2900" i="1" dirty="0" smtClean="0"/>
              <a:t>	</a:t>
            </a:r>
          </a:p>
          <a:p>
            <a:pPr algn="just">
              <a:buNone/>
            </a:pPr>
            <a:r>
              <a:rPr lang="en-ZA" sz="2900" i="1" dirty="0" smtClean="0"/>
              <a:t>	“It is both conventional and convenient in policy discussions to concentrate on such things as years of school attainment or enrolment rates at schools. These things are readily observed and measured. They appear in administrative data, and they are published on a consistent basis in virtually all countries of the world. </a:t>
            </a:r>
            <a:r>
              <a:rPr lang="en-ZA" sz="2900" b="1" i="1" dirty="0" smtClean="0">
                <a:solidFill>
                  <a:srgbClr val="C00000"/>
                </a:solidFill>
              </a:rPr>
              <a:t>And they are very misleading in the policy debates. </a:t>
            </a:r>
            <a:r>
              <a:rPr lang="en-ZA" sz="2900" i="1" dirty="0" smtClean="0"/>
              <a:t>Cognitive skills are related, among other things, to both quantity and quality of schooling. But schooling that does not improve cognitive skills, measured here by comparable international tests of mathematics, science, and reading, has limited impact on aggregate economic outcomes and on economic development…We provide strong evidence that ignoring differences in cognitive skills significantly distorts the picture about the relationship between education and economic outcomes” </a:t>
            </a:r>
            <a:endParaRPr lang="en-ZA" sz="2900" i="1" dirty="0" smtClean="0"/>
          </a:p>
          <a:p>
            <a:pPr algn="r">
              <a:buNone/>
            </a:pPr>
            <a:r>
              <a:rPr lang="en-ZA" sz="2900" i="1" dirty="0" smtClean="0"/>
              <a:t>(</a:t>
            </a:r>
            <a:r>
              <a:rPr lang="en-ZA" sz="2900" i="1" dirty="0" err="1" smtClean="0"/>
              <a:t>Hanushek</a:t>
            </a:r>
            <a:r>
              <a:rPr lang="en-ZA" sz="2900" i="1" dirty="0" smtClean="0"/>
              <a:t> &amp; </a:t>
            </a:r>
            <a:r>
              <a:rPr lang="en-ZA" sz="2900" i="1" dirty="0" err="1" smtClean="0"/>
              <a:t>Woessmann</a:t>
            </a:r>
            <a:r>
              <a:rPr lang="en-ZA" sz="2900" i="1" dirty="0" smtClean="0"/>
              <a:t>, 2008, p. 608).</a:t>
            </a:r>
          </a:p>
          <a:p>
            <a:pPr algn="just">
              <a:buNone/>
            </a:pPr>
            <a:endParaRPr lang="en-ZA" sz="2900" i="1" dirty="0" smtClean="0"/>
          </a:p>
          <a:p>
            <a:endParaRPr lang="en-ZA" dirty="0"/>
          </a:p>
        </p:txBody>
      </p:sp>
      <p:pic>
        <p:nvPicPr>
          <p:cNvPr id="82946" name="Picture 2" descr="http://www.eenee.de/doc/eenee-foto-hanushek.jpg"/>
          <p:cNvPicPr>
            <a:picLocks noChangeAspect="1" noChangeArrowheads="1"/>
          </p:cNvPicPr>
          <p:nvPr/>
        </p:nvPicPr>
        <p:blipFill>
          <a:blip r:embed="rId3" cstate="print"/>
          <a:srcRect/>
          <a:stretch>
            <a:fillRect/>
          </a:stretch>
        </p:blipFill>
        <p:spPr bwMode="auto">
          <a:xfrm>
            <a:off x="755576" y="1988840"/>
            <a:ext cx="1149248" cy="1654917"/>
          </a:xfrm>
          <a:prstGeom prst="rect">
            <a:avLst/>
          </a:prstGeom>
          <a:ln>
            <a:noFill/>
          </a:ln>
          <a:effectLst>
            <a:outerShdw blurRad="292100" dist="139700" dir="2700000" algn="tl" rotWithShape="0">
              <a:srgbClr val="333333">
                <a:alpha val="65000"/>
              </a:srgbClr>
            </a:outerShdw>
          </a:effectLst>
        </p:spPr>
      </p:pic>
      <p:pic>
        <p:nvPicPr>
          <p:cNvPr id="82948" name="Picture 4" descr="http://www.voxeu.org/sites/default/files/author_photos/Woessmann300.JPG?1273150198"/>
          <p:cNvPicPr>
            <a:picLocks noChangeAspect="1" noChangeArrowheads="1"/>
          </p:cNvPicPr>
          <p:nvPr/>
        </p:nvPicPr>
        <p:blipFill>
          <a:blip r:embed="rId4" cstate="print">
            <a:grayscl/>
          </a:blip>
          <a:srcRect/>
          <a:stretch>
            <a:fillRect/>
          </a:stretch>
        </p:blipFill>
        <p:spPr bwMode="auto">
          <a:xfrm>
            <a:off x="755576" y="4005064"/>
            <a:ext cx="1169633" cy="1512168"/>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457200" y="274638"/>
            <a:ext cx="8229600" cy="1143000"/>
          </a:xfrm>
          <a:solidFill>
            <a:schemeClr val="tx2">
              <a:lumMod val="20000"/>
              <a:lumOff val="80000"/>
            </a:schemeClr>
          </a:solidFill>
        </p:spPr>
        <p:txBody>
          <a:bodyPr/>
          <a:lstStyle/>
          <a:p>
            <a:r>
              <a:rPr lang="en-ZA" dirty="0" smtClean="0"/>
              <a:t>Access &amp; Quality</a:t>
            </a:r>
            <a:endParaRPr lang="en-ZA" dirty="0"/>
          </a:p>
        </p:txBody>
      </p:sp>
    </p:spTree>
    <p:extLst>
      <p:ext uri="{BB962C8B-B14F-4D97-AF65-F5344CB8AC3E}">
        <p14:creationId xmlns:p14="http://schemas.microsoft.com/office/powerpoint/2010/main" val="2225100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Context of research</a:t>
            </a:r>
            <a:endParaRPr lang="en-ZA" dirty="0"/>
          </a:p>
        </p:txBody>
      </p:sp>
      <p:sp>
        <p:nvSpPr>
          <p:cNvPr id="3" name="Content Placeholder 2"/>
          <p:cNvSpPr>
            <a:spLocks noGrp="1"/>
          </p:cNvSpPr>
          <p:nvPr>
            <p:ph idx="1"/>
          </p:nvPr>
        </p:nvSpPr>
        <p:spPr/>
        <p:txBody>
          <a:bodyPr>
            <a:normAutofit fontScale="92500" lnSpcReduction="20000"/>
          </a:bodyPr>
          <a:lstStyle/>
          <a:p>
            <a:r>
              <a:rPr lang="en-ZA" sz="2400" b="1" dirty="0" smtClean="0">
                <a:solidFill>
                  <a:srgbClr val="FF0000"/>
                </a:solidFill>
              </a:rPr>
              <a:t>Universal Declaration of Human Rights </a:t>
            </a:r>
            <a:r>
              <a:rPr lang="en-ZA" sz="2400" dirty="0" smtClean="0"/>
              <a:t>(1948) – Article 26</a:t>
            </a:r>
          </a:p>
          <a:p>
            <a:pPr lvl="1"/>
            <a:r>
              <a:rPr lang="en-ZA" sz="2000" dirty="0" smtClean="0"/>
              <a:t> </a:t>
            </a:r>
            <a:r>
              <a:rPr lang="en-ZA" sz="2000" i="1" dirty="0" smtClean="0"/>
              <a:t>“Everyone has the right to education. Education shall be free, at least in the elementary and fundamental stages. Elementary education shall be compulsory.”</a:t>
            </a:r>
          </a:p>
          <a:p>
            <a:r>
              <a:rPr lang="en-ZA" sz="2400" b="1" dirty="0" smtClean="0">
                <a:solidFill>
                  <a:srgbClr val="FF0000"/>
                </a:solidFill>
              </a:rPr>
              <a:t>Education For All </a:t>
            </a:r>
            <a:r>
              <a:rPr lang="en-ZA" sz="2400" dirty="0" smtClean="0"/>
              <a:t>(EFA)</a:t>
            </a:r>
          </a:p>
          <a:p>
            <a:pPr lvl="1"/>
            <a:r>
              <a:rPr lang="en-ZA" sz="2000" dirty="0" err="1" smtClean="0"/>
              <a:t>Jomtien</a:t>
            </a:r>
            <a:r>
              <a:rPr lang="en-ZA" sz="2000" dirty="0" smtClean="0"/>
              <a:t> (Thailand), 1990</a:t>
            </a:r>
          </a:p>
          <a:p>
            <a:pPr lvl="1"/>
            <a:r>
              <a:rPr lang="en-ZA" sz="2000" dirty="0" smtClean="0"/>
              <a:t>Dakar (Senegal), 2000</a:t>
            </a:r>
          </a:p>
          <a:p>
            <a:pPr lvl="2"/>
            <a:r>
              <a:rPr lang="en-ZA" sz="1600" dirty="0" smtClean="0"/>
              <a:t>Goal 2 – Provide free and compulsory primary education for all</a:t>
            </a:r>
          </a:p>
          <a:p>
            <a:pPr lvl="2"/>
            <a:r>
              <a:rPr lang="en-ZA" sz="1600" dirty="0" smtClean="0"/>
              <a:t>Goal 6 – Improve the quality of education</a:t>
            </a:r>
          </a:p>
          <a:p>
            <a:r>
              <a:rPr lang="en-ZA" sz="2400" b="1" dirty="0" smtClean="0">
                <a:solidFill>
                  <a:srgbClr val="FF0000"/>
                </a:solidFill>
              </a:rPr>
              <a:t>Difficult to combine access and quality</a:t>
            </a:r>
          </a:p>
          <a:p>
            <a:pPr lvl="1"/>
            <a:r>
              <a:rPr lang="en-ZA" sz="2000" dirty="0" smtClean="0"/>
              <a:t>Monitoring reports and research groups usually focus on one or the other – i.e. EFA (access), SACMEQ/PASEC (quality)</a:t>
            </a:r>
          </a:p>
          <a:p>
            <a:pPr lvl="1"/>
            <a:r>
              <a:rPr lang="en-ZA" sz="2000" dirty="0" smtClean="0"/>
              <a:t>UNESCO NER’s </a:t>
            </a:r>
            <a:r>
              <a:rPr lang="en-ZA" sz="2000" dirty="0" smtClean="0"/>
              <a:t>unreliable in many instances</a:t>
            </a:r>
          </a:p>
          <a:p>
            <a:pPr lvl="2"/>
            <a:r>
              <a:rPr lang="en-ZA" sz="1600" dirty="0" smtClean="0"/>
              <a:t>Depend on two different data sources (population estimates and school census)</a:t>
            </a:r>
          </a:p>
          <a:p>
            <a:pPr lvl="2"/>
            <a:r>
              <a:rPr lang="en-ZA" sz="1600" dirty="0" smtClean="0"/>
              <a:t>NER’s very dependent on whether students are correctly aged or not (low NER due to late enrolment)</a:t>
            </a:r>
          </a:p>
          <a:p>
            <a:pPr lvl="2"/>
            <a:r>
              <a:rPr lang="en-ZA" sz="1600" dirty="0" smtClean="0"/>
              <a:t>(See </a:t>
            </a:r>
            <a:r>
              <a:rPr lang="en-ZA" sz="1600" dirty="0" err="1" smtClean="0">
                <a:solidFill>
                  <a:schemeClr val="accent3">
                    <a:lumMod val="75000"/>
                  </a:schemeClr>
                </a:solidFill>
              </a:rPr>
              <a:t>Stukel</a:t>
            </a:r>
            <a:r>
              <a:rPr lang="en-ZA" sz="1600" dirty="0" smtClean="0">
                <a:solidFill>
                  <a:schemeClr val="accent3">
                    <a:lumMod val="75000"/>
                  </a:schemeClr>
                </a:solidFill>
              </a:rPr>
              <a:t> &amp; </a:t>
            </a:r>
            <a:r>
              <a:rPr lang="en-ZA" sz="1600" dirty="0" err="1" smtClean="0">
                <a:solidFill>
                  <a:schemeClr val="accent3">
                    <a:lumMod val="75000"/>
                  </a:schemeClr>
                </a:solidFill>
              </a:rPr>
              <a:t>Feroz-Zada</a:t>
            </a:r>
            <a:r>
              <a:rPr lang="en-ZA" sz="1600" dirty="0" smtClean="0">
                <a:solidFill>
                  <a:schemeClr val="accent3">
                    <a:lumMod val="75000"/>
                  </a:schemeClr>
                </a:solidFill>
              </a:rPr>
              <a:t>, 2010 of UIS</a:t>
            </a:r>
            <a:r>
              <a:rPr lang="en-ZA" sz="1600" dirty="0" smtClean="0"/>
              <a:t>)</a:t>
            </a:r>
          </a:p>
          <a:p>
            <a:endParaRPr lang="en-ZA" sz="2400" dirty="0" smtClean="0"/>
          </a:p>
          <a:p>
            <a:pPr lvl="2"/>
            <a:endParaRPr lang="en-ZA" sz="1600" dirty="0"/>
          </a:p>
        </p:txBody>
      </p:sp>
    </p:spTree>
    <p:extLst>
      <p:ext uri="{BB962C8B-B14F-4D97-AF65-F5344CB8AC3E}">
        <p14:creationId xmlns:p14="http://schemas.microsoft.com/office/powerpoint/2010/main" val="779298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72816"/>
            <a:ext cx="8229600" cy="4972072"/>
          </a:xfrm>
        </p:spPr>
        <p:txBody>
          <a:bodyPr>
            <a:normAutofit fontScale="77500" lnSpcReduction="20000"/>
          </a:bodyPr>
          <a:lstStyle/>
          <a:p>
            <a:pPr marL="0" indent="0">
              <a:buNone/>
            </a:pPr>
            <a:r>
              <a:rPr lang="en-ZA" sz="2400" b="1" dirty="0" smtClean="0"/>
              <a:t>Trade-off between access &amp; </a:t>
            </a:r>
            <a:r>
              <a:rPr lang="en-ZA" sz="2400" b="1" dirty="0" smtClean="0"/>
              <a:t>quality</a:t>
            </a:r>
          </a:p>
          <a:p>
            <a:pPr marL="0" indent="0">
              <a:buNone/>
            </a:pPr>
            <a:endParaRPr lang="en-ZA" sz="1400" b="1" dirty="0"/>
          </a:p>
          <a:p>
            <a:pPr marL="0" indent="0" algn="ctr">
              <a:buNone/>
            </a:pPr>
            <a:r>
              <a:rPr lang="en-ZA" sz="1800" dirty="0" smtClean="0"/>
              <a:t>Fashionable </a:t>
            </a:r>
            <a:r>
              <a:rPr lang="en-ZA" sz="1800" dirty="0" smtClean="0"/>
              <a:t>to say: “</a:t>
            </a:r>
            <a:r>
              <a:rPr lang="en-ZA" sz="1800" i="1" dirty="0" smtClean="0"/>
              <a:t>We have made progress with access; now the challenge is quality</a:t>
            </a:r>
            <a:r>
              <a:rPr lang="en-ZA" sz="1800" dirty="0" smtClean="0"/>
              <a:t>.”</a:t>
            </a:r>
          </a:p>
          <a:p>
            <a:pPr marL="0" indent="0">
              <a:buNone/>
            </a:pPr>
            <a:endParaRPr lang="en-ZA" sz="1600" dirty="0" smtClean="0"/>
          </a:p>
          <a:p>
            <a:pPr lvl="0"/>
            <a:r>
              <a:rPr lang="en-ZA" sz="1900" b="1" dirty="0">
                <a:solidFill>
                  <a:srgbClr val="FF0000"/>
                </a:solidFill>
              </a:rPr>
              <a:t>Crouch and </a:t>
            </a:r>
            <a:r>
              <a:rPr lang="en-ZA" sz="1900" b="1" dirty="0" err="1">
                <a:solidFill>
                  <a:srgbClr val="FF0000"/>
                </a:solidFill>
              </a:rPr>
              <a:t>Vinjevold</a:t>
            </a:r>
            <a:r>
              <a:rPr lang="en-ZA" sz="1900" b="1" dirty="0">
                <a:solidFill>
                  <a:srgbClr val="FF0000"/>
                </a:solidFill>
              </a:rPr>
              <a:t> (2006) </a:t>
            </a:r>
            <a:r>
              <a:rPr lang="en-ZA" sz="1800" dirty="0" smtClean="0"/>
              <a:t>argue </a:t>
            </a:r>
            <a:r>
              <a:rPr lang="en-ZA" sz="1800" dirty="0"/>
              <a:t>that while most countries managed to improve both access and quality, the region of Southern Africa is unique in that many countries have over-emphasized “access at the expense of learning” (p. 8), thus creating an imbalance between access and quality and demonstrating that “</a:t>
            </a:r>
            <a:r>
              <a:rPr lang="en-ZA" sz="1800" b="1" dirty="0"/>
              <a:t>the tension between access and quality is real</a:t>
            </a:r>
            <a:r>
              <a:rPr lang="en-ZA" sz="1800" dirty="0"/>
              <a:t>” (p. 1</a:t>
            </a:r>
            <a:r>
              <a:rPr lang="en-ZA" sz="1800" dirty="0" smtClean="0"/>
              <a:t>).</a:t>
            </a:r>
          </a:p>
          <a:p>
            <a:pPr lvl="0"/>
            <a:endParaRPr lang="en-ZA" sz="1800" dirty="0"/>
          </a:p>
          <a:p>
            <a:r>
              <a:rPr lang="en-ZA" sz="1900" b="1" dirty="0" err="1" smtClean="0">
                <a:solidFill>
                  <a:srgbClr val="FF0000"/>
                </a:solidFill>
              </a:rPr>
              <a:t>Colclough</a:t>
            </a:r>
            <a:r>
              <a:rPr lang="en-ZA" sz="1900" b="1" dirty="0">
                <a:solidFill>
                  <a:srgbClr val="FF0000"/>
                </a:solidFill>
              </a:rPr>
              <a:t>, </a:t>
            </a:r>
            <a:r>
              <a:rPr lang="en-ZA" sz="1900" b="1" dirty="0" err="1">
                <a:solidFill>
                  <a:srgbClr val="FF0000"/>
                </a:solidFill>
              </a:rPr>
              <a:t>Kingdon</a:t>
            </a:r>
            <a:r>
              <a:rPr lang="en-ZA" sz="1900" b="1" dirty="0">
                <a:solidFill>
                  <a:srgbClr val="FF0000"/>
                </a:solidFill>
              </a:rPr>
              <a:t> and </a:t>
            </a:r>
            <a:r>
              <a:rPr lang="en-ZA" sz="1900" b="1" dirty="0" err="1">
                <a:solidFill>
                  <a:srgbClr val="FF0000"/>
                </a:solidFill>
              </a:rPr>
              <a:t>Patrinos</a:t>
            </a:r>
            <a:r>
              <a:rPr lang="en-ZA" sz="1900" b="1" dirty="0">
                <a:solidFill>
                  <a:srgbClr val="FF0000"/>
                </a:solidFill>
              </a:rPr>
              <a:t> (2009, p. 2) </a:t>
            </a:r>
            <a:r>
              <a:rPr lang="en-ZA" sz="1800" dirty="0"/>
              <a:t>suggest that “in some African cases, the expansion of the primary system appears to have been accompanied by sharp declines in </a:t>
            </a:r>
            <a:r>
              <a:rPr lang="en-ZA" sz="1800" dirty="0" smtClean="0"/>
              <a:t>school </a:t>
            </a:r>
            <a:r>
              <a:rPr lang="en-ZA" sz="1800" dirty="0"/>
              <a:t>quality, </a:t>
            </a:r>
            <a:r>
              <a:rPr lang="en-ZA" sz="1800" b="1" dirty="0"/>
              <a:t>such that literacy and numeracy are no longer so readily delivered by the primary system.</a:t>
            </a:r>
            <a:r>
              <a:rPr lang="en-ZA" sz="1800" dirty="0"/>
              <a:t>” </a:t>
            </a:r>
            <a:endParaRPr lang="en-ZA" sz="1800" dirty="0" smtClean="0"/>
          </a:p>
          <a:p>
            <a:endParaRPr lang="en-ZA" sz="1800" dirty="0"/>
          </a:p>
          <a:p>
            <a:pPr lvl="0"/>
            <a:r>
              <a:rPr lang="en-ZA" sz="2100" b="1" dirty="0" err="1">
                <a:solidFill>
                  <a:srgbClr val="FF0000"/>
                </a:solidFill>
              </a:rPr>
              <a:t>Zuze</a:t>
            </a:r>
            <a:r>
              <a:rPr lang="en-ZA" sz="2100" b="1" dirty="0">
                <a:solidFill>
                  <a:srgbClr val="FF0000"/>
                </a:solidFill>
              </a:rPr>
              <a:t> and </a:t>
            </a:r>
            <a:r>
              <a:rPr lang="en-ZA" sz="2100" b="1" dirty="0" err="1">
                <a:solidFill>
                  <a:srgbClr val="FF0000"/>
                </a:solidFill>
              </a:rPr>
              <a:t>Leibbrandt</a:t>
            </a:r>
            <a:r>
              <a:rPr lang="en-ZA" sz="2100" b="1" dirty="0">
                <a:solidFill>
                  <a:srgbClr val="FF0000"/>
                </a:solidFill>
              </a:rPr>
              <a:t> (2011), </a:t>
            </a:r>
            <a:r>
              <a:rPr lang="en-ZA" sz="1800" dirty="0"/>
              <a:t>in view of the low quality of education observed in Uganda, suggest that the expansion should perhaps have been phased in more slowly so as to allow better planning and preparation.  </a:t>
            </a:r>
          </a:p>
          <a:p>
            <a:endParaRPr lang="en-ZA" sz="1800" dirty="0" smtClean="0"/>
          </a:p>
          <a:p>
            <a:endParaRPr lang="en-ZA" sz="1800" dirty="0" smtClean="0"/>
          </a:p>
          <a:p>
            <a:r>
              <a:rPr lang="en-ZA" sz="2100" b="1" dirty="0" err="1">
                <a:solidFill>
                  <a:srgbClr val="FF0000"/>
                </a:solidFill>
              </a:rPr>
              <a:t>Chimombo</a:t>
            </a:r>
            <a:r>
              <a:rPr lang="en-ZA" sz="2100" b="1" dirty="0">
                <a:solidFill>
                  <a:srgbClr val="FF0000"/>
                </a:solidFill>
              </a:rPr>
              <a:t> (2009, p. 309) </a:t>
            </a:r>
            <a:r>
              <a:rPr lang="en-ZA" sz="1800" dirty="0"/>
              <a:t>argues that, “the impressive achievements made in improving access to school have to be balanced against issues of declining quality” and that the poor are most at risk of a consequently low quality education. </a:t>
            </a:r>
          </a:p>
          <a:p>
            <a:pPr lvl="1"/>
            <a:endParaRPr lang="en-ZA" sz="1600" dirty="0"/>
          </a:p>
          <a:p>
            <a:pPr lvl="1"/>
            <a:r>
              <a:rPr lang="en-ZA" sz="1600" dirty="0" smtClean="0"/>
              <a:t>All of these statements contributes </a:t>
            </a:r>
            <a:r>
              <a:rPr lang="en-ZA" sz="1600" dirty="0" smtClean="0"/>
              <a:t>to an almost unquestioned perception that there is a trade-off between access to education and the quality thereof.</a:t>
            </a:r>
          </a:p>
          <a:p>
            <a:pPr lvl="1"/>
            <a:endParaRPr lang="en-ZA" sz="1600" b="1" dirty="0" smtClean="0"/>
          </a:p>
        </p:txBody>
      </p:sp>
      <p:sp>
        <p:nvSpPr>
          <p:cNvPr id="5" name="Title 1"/>
          <p:cNvSpPr txBox="1">
            <a:spLocks/>
          </p:cNvSpPr>
          <p:nvPr/>
        </p:nvSpPr>
        <p:spPr>
          <a:xfrm>
            <a:off x="609600" y="427038"/>
            <a:ext cx="8229600" cy="1143000"/>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t>Context of research (cont.)</a:t>
            </a:r>
            <a:endParaRPr lang="en-ZA" dirty="0"/>
          </a:p>
        </p:txBody>
      </p:sp>
      <p:sp>
        <p:nvSpPr>
          <p:cNvPr id="2" name="TextBox 1"/>
          <p:cNvSpPr txBox="1"/>
          <p:nvPr/>
        </p:nvSpPr>
        <p:spPr>
          <a:xfrm>
            <a:off x="4427552" y="4437112"/>
            <a:ext cx="4608512" cy="2277547"/>
          </a:xfrm>
          <a:prstGeom prst="rect">
            <a:avLst/>
          </a:prstGeom>
          <a:solidFill>
            <a:schemeClr val="bg1">
              <a:lumMod val="85000"/>
            </a:schemeClr>
          </a:solidFill>
        </p:spPr>
        <p:txBody>
          <a:bodyPr wrap="square" rtlCol="0">
            <a:spAutoFit/>
          </a:bodyPr>
          <a:lstStyle/>
          <a:p>
            <a:pPr lvl="1"/>
            <a:endParaRPr lang="en-ZA" sz="2000" b="1" dirty="0" smtClean="0">
              <a:solidFill>
                <a:srgbClr val="FF0000"/>
              </a:solidFill>
            </a:endParaRPr>
          </a:p>
          <a:p>
            <a:pPr lvl="1"/>
            <a:r>
              <a:rPr lang="en-ZA" sz="2000" b="1" dirty="0" smtClean="0">
                <a:solidFill>
                  <a:srgbClr val="FF0000"/>
                </a:solidFill>
              </a:rPr>
              <a:t>What </a:t>
            </a:r>
            <a:r>
              <a:rPr lang="en-ZA" sz="2000" b="1" dirty="0">
                <a:solidFill>
                  <a:srgbClr val="FF0000"/>
                </a:solidFill>
              </a:rPr>
              <a:t>causes a trade-off?</a:t>
            </a:r>
          </a:p>
          <a:p>
            <a:pPr marL="742950" lvl="1" indent="-285750">
              <a:buFont typeface="Arial" pitchFamily="34" charset="0"/>
              <a:buChar char="•"/>
            </a:pPr>
            <a:r>
              <a:rPr lang="en-ZA" sz="1400" b="1" dirty="0"/>
              <a:t>Children of lower SES </a:t>
            </a:r>
            <a:r>
              <a:rPr lang="en-ZA" sz="1400" dirty="0"/>
              <a:t>entering the system</a:t>
            </a:r>
          </a:p>
          <a:p>
            <a:pPr marL="742950" lvl="1" indent="-285750">
              <a:buFont typeface="Arial" pitchFamily="34" charset="0"/>
              <a:buChar char="•"/>
            </a:pPr>
            <a:r>
              <a:rPr lang="en-ZA" sz="1400" b="1" dirty="0"/>
              <a:t>Resources</a:t>
            </a:r>
            <a:r>
              <a:rPr lang="en-ZA" sz="1400" dirty="0"/>
              <a:t> are stretched due to more children</a:t>
            </a:r>
          </a:p>
          <a:p>
            <a:pPr marL="742950" lvl="1" indent="-285750">
              <a:buFont typeface="Arial" pitchFamily="34" charset="0"/>
              <a:buChar char="•"/>
            </a:pPr>
            <a:r>
              <a:rPr lang="en-ZA" sz="1400" dirty="0"/>
              <a:t>In some countries (e.g. Kenya &amp; Tanzania) expansion was driven partly by the </a:t>
            </a:r>
            <a:r>
              <a:rPr lang="en-ZA" sz="1400" b="1" dirty="0"/>
              <a:t>abolishment of fees</a:t>
            </a:r>
            <a:r>
              <a:rPr lang="en-ZA" sz="1400" dirty="0"/>
              <a:t>.  This further limits resources available to schools.</a:t>
            </a:r>
          </a:p>
          <a:p>
            <a:endParaRPr lang="en-ZA" dirty="0"/>
          </a:p>
        </p:txBody>
      </p:sp>
    </p:spTree>
    <p:extLst>
      <p:ext uri="{BB962C8B-B14F-4D97-AF65-F5344CB8AC3E}">
        <p14:creationId xmlns:p14="http://schemas.microsoft.com/office/powerpoint/2010/main" val="858919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Status quo</a:t>
            </a:r>
            <a:endParaRPr lang="en-ZA" dirty="0"/>
          </a:p>
        </p:txBody>
      </p:sp>
      <p:sp>
        <p:nvSpPr>
          <p:cNvPr id="3" name="Content Placeholder 2"/>
          <p:cNvSpPr>
            <a:spLocks noGrp="1"/>
          </p:cNvSpPr>
          <p:nvPr>
            <p:ph idx="1"/>
          </p:nvPr>
        </p:nvSpPr>
        <p:spPr>
          <a:xfrm>
            <a:off x="457200" y="1600200"/>
            <a:ext cx="8229600" cy="4709120"/>
          </a:xfrm>
        </p:spPr>
        <p:txBody>
          <a:bodyPr>
            <a:normAutofit fontScale="92500"/>
          </a:bodyPr>
          <a:lstStyle/>
          <a:p>
            <a:pPr>
              <a:buNone/>
            </a:pPr>
            <a:r>
              <a:rPr lang="en-ZA" sz="1800" dirty="0" smtClean="0"/>
              <a:t>The extant literature on education in Africa is bifurcated in that reports </a:t>
            </a:r>
            <a:r>
              <a:rPr lang="en-ZA" sz="2800" b="1" u="sng" dirty="0" smtClean="0"/>
              <a:t>either</a:t>
            </a:r>
            <a:r>
              <a:rPr lang="en-ZA" sz="2800" dirty="0" smtClean="0"/>
              <a:t> </a:t>
            </a:r>
            <a:r>
              <a:rPr lang="en-ZA" sz="1800" dirty="0" smtClean="0"/>
              <a:t>focus on:</a:t>
            </a:r>
          </a:p>
          <a:p>
            <a:pPr>
              <a:buNone/>
            </a:pPr>
            <a:endParaRPr lang="en-ZA" sz="1800" dirty="0" smtClean="0"/>
          </a:p>
          <a:p>
            <a:pPr>
              <a:buNone/>
            </a:pPr>
            <a:endParaRPr lang="en-ZA" sz="1800" dirty="0" smtClean="0"/>
          </a:p>
          <a:p>
            <a:pPr>
              <a:buNone/>
            </a:pPr>
            <a:r>
              <a:rPr lang="en-ZA" sz="1800" dirty="0" smtClean="0"/>
              <a:t>					</a:t>
            </a:r>
            <a:r>
              <a:rPr lang="en-ZA" sz="1800" b="1" dirty="0" smtClean="0"/>
              <a:t>  </a:t>
            </a:r>
          </a:p>
          <a:p>
            <a:pPr>
              <a:buNone/>
            </a:pPr>
            <a:endParaRPr lang="en-ZA" sz="1800" b="1" dirty="0" smtClean="0"/>
          </a:p>
          <a:p>
            <a:pPr>
              <a:buNone/>
            </a:pPr>
            <a:r>
              <a:rPr lang="en-ZA" sz="1800" dirty="0" smtClean="0"/>
              <a:t>					</a:t>
            </a:r>
            <a:endParaRPr lang="en-ZA" sz="1800" b="1" dirty="0" smtClean="0"/>
          </a:p>
          <a:p>
            <a:pPr>
              <a:buNone/>
            </a:pPr>
            <a:endParaRPr lang="en-ZA" sz="1800" dirty="0" smtClean="0"/>
          </a:p>
          <a:p>
            <a:pPr>
              <a:buNone/>
            </a:pPr>
            <a:endParaRPr lang="en-ZA" sz="1800" dirty="0" smtClean="0"/>
          </a:p>
          <a:p>
            <a:pPr algn="ctr">
              <a:buNone/>
            </a:pPr>
            <a:endParaRPr lang="en-ZA" sz="2400" b="1" dirty="0" smtClean="0"/>
          </a:p>
          <a:p>
            <a:pPr lvl="1">
              <a:buNone/>
            </a:pPr>
            <a:endParaRPr lang="en-ZA" sz="1400" dirty="0" smtClean="0"/>
          </a:p>
          <a:p>
            <a:pPr lvl="1">
              <a:buNone/>
            </a:pPr>
            <a:r>
              <a:rPr lang="en-ZA" sz="1400" dirty="0" smtClean="0"/>
              <a:t>This is problematic for 2 reasons:</a:t>
            </a:r>
          </a:p>
          <a:p>
            <a:pPr lvl="1">
              <a:buFont typeface="+mj-lt"/>
              <a:buAutoNum type="arabicPeriod"/>
            </a:pPr>
            <a:r>
              <a:rPr lang="en-ZA" sz="1400" dirty="0" smtClean="0"/>
              <a:t>Observing access to education without regard for the quality of that education clouds the analysis, primarily because </a:t>
            </a:r>
            <a:r>
              <a:rPr lang="en-ZA" sz="1400" b="1" dirty="0" smtClean="0"/>
              <a:t>labour-market prospects and social mobility are driven by cognitive skills acquired</a:t>
            </a:r>
            <a:r>
              <a:rPr lang="en-ZA" sz="1400" dirty="0" smtClean="0"/>
              <a:t>, not years of education attained, and </a:t>
            </a:r>
          </a:p>
          <a:p>
            <a:pPr lvl="1">
              <a:buFont typeface="+mj-lt"/>
              <a:buAutoNum type="arabicPeriod"/>
            </a:pPr>
            <a:r>
              <a:rPr lang="en-ZA" sz="1400" dirty="0" smtClean="0"/>
              <a:t>Analysing the quality of education without taking cognizance of the enrolment and dropout profiles of the countries under review is likely to bias the results due to </a:t>
            </a:r>
            <a:r>
              <a:rPr lang="en-ZA" sz="1400" b="1" dirty="0" smtClean="0"/>
              <a:t>sample selection</a:t>
            </a:r>
          </a:p>
          <a:p>
            <a:pPr algn="ctr">
              <a:buNone/>
            </a:pPr>
            <a:endParaRPr lang="en-ZA" sz="2400" b="1" dirty="0" smtClean="0"/>
          </a:p>
          <a:p>
            <a:pPr lvl="1"/>
            <a:endParaRPr lang="en-ZA" sz="1400" dirty="0" smtClean="0"/>
          </a:p>
        </p:txBody>
      </p:sp>
      <p:graphicFrame>
        <p:nvGraphicFramePr>
          <p:cNvPr id="4" name="Diagram 3"/>
          <p:cNvGraphicFramePr/>
          <p:nvPr/>
        </p:nvGraphicFramePr>
        <p:xfrm>
          <a:off x="971600" y="1916832"/>
          <a:ext cx="5616624"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139952" y="3284984"/>
            <a:ext cx="720080" cy="461665"/>
          </a:xfrm>
          <a:prstGeom prst="rect">
            <a:avLst/>
          </a:prstGeom>
          <a:noFill/>
        </p:spPr>
        <p:txBody>
          <a:bodyPr wrap="square" rtlCol="0">
            <a:spAutoFit/>
          </a:bodyPr>
          <a:lstStyle/>
          <a:p>
            <a:r>
              <a:rPr lang="en-ZA" sz="2400" b="1" dirty="0" smtClean="0"/>
              <a:t>OR</a:t>
            </a:r>
            <a:endParaRPr lang="en-ZA" b="1" dirty="0"/>
          </a:p>
        </p:txBody>
      </p:sp>
      <p:sp>
        <p:nvSpPr>
          <p:cNvPr id="6" name="Moon 5"/>
          <p:cNvSpPr/>
          <p:nvPr/>
        </p:nvSpPr>
        <p:spPr>
          <a:xfrm rot="16200000">
            <a:off x="3941930" y="2906942"/>
            <a:ext cx="900100" cy="2808312"/>
          </a:xfrm>
          <a:prstGeom prst="moon">
            <a:avLst>
              <a:gd name="adj" fmla="val 56614"/>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ZA" b="1" dirty="0" smtClean="0"/>
          </a:p>
          <a:p>
            <a:pPr algn="ctr"/>
            <a:r>
              <a:rPr lang="en-ZA" b="1" dirty="0" smtClean="0"/>
              <a:t>But not both</a:t>
            </a:r>
          </a:p>
          <a:p>
            <a:pPr algn="ctr"/>
            <a:endParaRPr lang="en-ZA" dirty="0"/>
          </a:p>
        </p:txBody>
      </p:sp>
    </p:spTree>
    <p:extLst>
      <p:ext uri="{BB962C8B-B14F-4D97-AF65-F5344CB8AC3E}">
        <p14:creationId xmlns:p14="http://schemas.microsoft.com/office/powerpoint/2010/main" val="335317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Aim of the research</a:t>
            </a:r>
            <a:endParaRPr lang="en-ZA" dirty="0"/>
          </a:p>
        </p:txBody>
      </p:sp>
      <p:sp>
        <p:nvSpPr>
          <p:cNvPr id="3" name="Content Placeholder 2"/>
          <p:cNvSpPr>
            <a:spLocks noGrp="1"/>
          </p:cNvSpPr>
          <p:nvPr>
            <p:ph idx="1"/>
          </p:nvPr>
        </p:nvSpPr>
        <p:spPr/>
        <p:txBody>
          <a:bodyPr/>
          <a:lstStyle/>
          <a:p>
            <a:pPr marL="514350" indent="-514350">
              <a:buFont typeface="+mj-lt"/>
              <a:buAutoNum type="arabicPeriod"/>
            </a:pPr>
            <a:endParaRPr lang="en-ZA" sz="2800" dirty="0" smtClean="0"/>
          </a:p>
          <a:p>
            <a:pPr marL="514350" indent="-514350">
              <a:buFont typeface="+mj-lt"/>
              <a:buAutoNum type="arabicPeriod"/>
            </a:pPr>
            <a:r>
              <a:rPr lang="en-ZA" sz="2800" dirty="0" smtClean="0"/>
              <a:t>Provide a composite measure of educational system performance</a:t>
            </a:r>
          </a:p>
          <a:p>
            <a:pPr lvl="2"/>
            <a:r>
              <a:rPr lang="en-ZA" sz="1600" dirty="0" smtClean="0"/>
              <a:t>Combine measures of </a:t>
            </a:r>
            <a:r>
              <a:rPr lang="en-ZA" b="1" dirty="0" smtClean="0">
                <a:solidFill>
                  <a:srgbClr val="FF0000"/>
                </a:solidFill>
              </a:rPr>
              <a:t>access and quality</a:t>
            </a:r>
          </a:p>
          <a:p>
            <a:pPr lvl="2"/>
            <a:r>
              <a:rPr lang="en-ZA" sz="1600" u="sng" dirty="0" smtClean="0"/>
              <a:t>Data</a:t>
            </a:r>
            <a:r>
              <a:rPr lang="en-ZA" sz="1600" dirty="0" smtClean="0"/>
              <a:t>: </a:t>
            </a:r>
            <a:r>
              <a:rPr lang="en-ZA" sz="1600" b="1" dirty="0" smtClean="0">
                <a:solidFill>
                  <a:srgbClr val="0070C0"/>
                </a:solidFill>
              </a:rPr>
              <a:t>SACMEQ III </a:t>
            </a:r>
            <a:r>
              <a:rPr lang="en-ZA" sz="1600" dirty="0" smtClean="0"/>
              <a:t>and </a:t>
            </a:r>
            <a:r>
              <a:rPr lang="en-ZA" sz="1600" b="1" dirty="0" smtClean="0">
                <a:solidFill>
                  <a:srgbClr val="0070C0"/>
                </a:solidFill>
              </a:rPr>
              <a:t>DHS</a:t>
            </a:r>
          </a:p>
          <a:p>
            <a:pPr lvl="1"/>
            <a:endParaRPr lang="en-ZA" dirty="0" smtClean="0"/>
          </a:p>
          <a:p>
            <a:pPr marL="514350" indent="-514350">
              <a:buFont typeface="+mj-lt"/>
              <a:buAutoNum type="arabicPeriod"/>
            </a:pPr>
            <a:r>
              <a:rPr lang="en-ZA" sz="2800" dirty="0" smtClean="0"/>
              <a:t>Is there really an access-quality trade-off in SSA?</a:t>
            </a:r>
          </a:p>
          <a:p>
            <a:pPr lvl="2"/>
            <a:r>
              <a:rPr lang="en-ZA" sz="1600" dirty="0" smtClean="0"/>
              <a:t>Compare 13 SSA countries’ education systems in 2000 and 2007 </a:t>
            </a:r>
          </a:p>
          <a:p>
            <a:pPr lvl="2"/>
            <a:r>
              <a:rPr lang="en-ZA" sz="1600" u="sng" dirty="0" smtClean="0"/>
              <a:t>Data</a:t>
            </a:r>
            <a:r>
              <a:rPr lang="en-ZA" sz="1600" dirty="0"/>
              <a:t>: </a:t>
            </a:r>
            <a:r>
              <a:rPr lang="en-ZA" sz="1600" b="1" dirty="0" smtClean="0">
                <a:solidFill>
                  <a:srgbClr val="0070C0"/>
                </a:solidFill>
              </a:rPr>
              <a:t>SACMEQ II </a:t>
            </a:r>
            <a:r>
              <a:rPr lang="en-ZA" sz="1600" dirty="0" smtClean="0"/>
              <a:t>(2000) and </a:t>
            </a:r>
            <a:r>
              <a:rPr lang="en-ZA" sz="1600" b="1" dirty="0" smtClean="0">
                <a:solidFill>
                  <a:srgbClr val="0070C0"/>
                </a:solidFill>
              </a:rPr>
              <a:t>SACMEQ III </a:t>
            </a:r>
            <a:r>
              <a:rPr lang="en-ZA" sz="1600" dirty="0" smtClean="0"/>
              <a:t>(2007)</a:t>
            </a:r>
            <a:endParaRPr lang="en-ZA" sz="1600" dirty="0"/>
          </a:p>
        </p:txBody>
      </p:sp>
    </p:spTree>
    <p:extLst>
      <p:ext uri="{BB962C8B-B14F-4D97-AF65-F5344CB8AC3E}">
        <p14:creationId xmlns:p14="http://schemas.microsoft.com/office/powerpoint/2010/main" val="1115723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Current research</a:t>
            </a:r>
            <a:endParaRPr lang="en-ZA" dirty="0"/>
          </a:p>
        </p:txBody>
      </p:sp>
      <p:sp>
        <p:nvSpPr>
          <p:cNvPr id="3" name="Content Placeholder 2"/>
          <p:cNvSpPr>
            <a:spLocks noGrp="1"/>
          </p:cNvSpPr>
          <p:nvPr>
            <p:ph idx="1"/>
          </p:nvPr>
        </p:nvSpPr>
        <p:spPr>
          <a:xfrm>
            <a:off x="5292080" y="2276872"/>
            <a:ext cx="3394720" cy="2880320"/>
          </a:xfrm>
          <a:solidFill>
            <a:schemeClr val="bg1">
              <a:lumMod val="95000"/>
            </a:schemeClr>
          </a:solidFill>
        </p:spPr>
        <p:txBody>
          <a:bodyPr>
            <a:normAutofit/>
          </a:bodyPr>
          <a:lstStyle/>
          <a:p>
            <a:pPr>
              <a:buNone/>
            </a:pPr>
            <a:r>
              <a:rPr lang="en-ZA" sz="2800" b="1" dirty="0" smtClean="0">
                <a:solidFill>
                  <a:srgbClr val="92D050"/>
                </a:solidFill>
              </a:rPr>
              <a:t>Core assumptions:</a:t>
            </a:r>
          </a:p>
          <a:p>
            <a:pPr marL="400050" indent="-400050">
              <a:buFont typeface="+mj-lt"/>
              <a:buAutoNum type="romanUcPeriod"/>
            </a:pPr>
            <a:r>
              <a:rPr lang="en-ZA" sz="1200" dirty="0" smtClean="0"/>
              <a:t>Schooling that does not improve cognitive outcomes is of limited value.</a:t>
            </a:r>
          </a:p>
          <a:p>
            <a:pPr marL="800100" lvl="1" indent="-400050">
              <a:buFont typeface="Courier New" pitchFamily="49" charset="0"/>
              <a:buChar char="o"/>
            </a:pPr>
            <a:r>
              <a:rPr lang="en-ZA" sz="800" dirty="0" smtClean="0"/>
              <a:t>Simple enrolment rates overstate the success of education systems in Africa.</a:t>
            </a:r>
          </a:p>
          <a:p>
            <a:pPr marL="400050" indent="-400050">
              <a:buFont typeface="+mj-lt"/>
              <a:buAutoNum type="romanUcPeriod"/>
            </a:pPr>
            <a:r>
              <a:rPr lang="en-ZA" sz="1200" dirty="0" smtClean="0"/>
              <a:t>Children should have acquired basic numeracy and literacy skills by the end of grade 6.</a:t>
            </a:r>
          </a:p>
          <a:p>
            <a:pPr marL="400050" indent="-400050">
              <a:buFont typeface="+mj-lt"/>
              <a:buAutoNum type="romanUcPeriod"/>
            </a:pPr>
            <a:r>
              <a:rPr lang="en-ZA" sz="1200" dirty="0" smtClean="0"/>
              <a:t>Children who have either dropped out prior to grade 6 or never enrolled in the first place are functionally illiterate and functionally innumerate.</a:t>
            </a:r>
          </a:p>
        </p:txBody>
      </p:sp>
      <p:graphicFrame>
        <p:nvGraphicFramePr>
          <p:cNvPr id="4" name="Diagram 3"/>
          <p:cNvGraphicFramePr/>
          <p:nvPr>
            <p:extLst>
              <p:ext uri="{D42A27DB-BD31-4B8C-83A1-F6EECF244321}">
                <p14:modId xmlns:p14="http://schemas.microsoft.com/office/powerpoint/2010/main" val="662038172"/>
              </p:ext>
            </p:extLst>
          </p:nvPr>
        </p:nvGraphicFramePr>
        <p:xfrm>
          <a:off x="179512" y="1988840"/>
          <a:ext cx="5076056"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2479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468313" y="1628801"/>
            <a:ext cx="8229600" cy="4680520"/>
          </a:xfrm>
        </p:spPr>
        <p:txBody>
          <a:bodyPr>
            <a:normAutofit fontScale="70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Background survey</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South Africa</a:t>
            </a:r>
          </a:p>
          <a:p>
            <a:pPr lvl="1" eaLnBrk="1" hangingPunct="1">
              <a:lnSpc>
                <a:spcPct val="150000"/>
              </a:lnSpc>
              <a:buFont typeface="Wingdings" pitchFamily="2" charset="2"/>
              <a:buChar char="q"/>
              <a:defRPr/>
            </a:pPr>
            <a:r>
              <a:rPr lang="en-US" sz="1800" dirty="0" smtClean="0"/>
              <a:t>9071 Grade 6 students</a:t>
            </a:r>
          </a:p>
          <a:p>
            <a:pPr lvl="1" eaLnBrk="1" hangingPunct="1">
              <a:lnSpc>
                <a:spcPct val="150000"/>
              </a:lnSpc>
              <a:buFont typeface="Wingdings" pitchFamily="2" charset="2"/>
              <a:buChar char="q"/>
              <a:defRPr/>
            </a:pPr>
            <a:r>
              <a:rPr lang="en-US" sz="1800" dirty="0" smtClean="0"/>
              <a:t>1163 Grade 6 teachers</a:t>
            </a:r>
          </a:p>
          <a:p>
            <a:pPr lvl="1" eaLnBrk="1" hangingPunct="1">
              <a:lnSpc>
                <a:spcPct val="150000"/>
              </a:lnSpc>
              <a:buFont typeface="Wingdings" pitchFamily="2" charset="2"/>
              <a:buChar char="q"/>
              <a:defRPr/>
            </a:pPr>
            <a:r>
              <a:rPr lang="en-US" sz="1800" dirty="0" smtClean="0"/>
              <a:t>392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276786979"/>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1863080"/>
          </a:xfrm>
          <a:solidFill>
            <a:schemeClr val="accent1">
              <a:lumMod val="40000"/>
              <a:lumOff val="60000"/>
            </a:schemeClr>
          </a:solidFill>
        </p:spPr>
        <p:txBody>
          <a:bodyPr>
            <a:normAutofit/>
          </a:bodyPr>
          <a:lstStyle/>
          <a:p>
            <a:r>
              <a:rPr lang="en-ZA" dirty="0" smtClean="0"/>
              <a:t>Creating a composite measure of access and quality </a:t>
            </a:r>
            <a:endParaRPr lang="en-ZA" dirty="0"/>
          </a:p>
        </p:txBody>
      </p:sp>
    </p:spTree>
    <p:extLst>
      <p:ext uri="{BB962C8B-B14F-4D97-AF65-F5344CB8AC3E}">
        <p14:creationId xmlns:p14="http://schemas.microsoft.com/office/powerpoint/2010/main" val="459531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r>
              <a:rPr lang="en-ZA" dirty="0" smtClean="0"/>
              <a:t>Net Attendance Rates (NAR)</a:t>
            </a:r>
            <a:br>
              <a:rPr lang="en-ZA" dirty="0" smtClean="0"/>
            </a:br>
            <a:r>
              <a:rPr lang="en-ZA" sz="2700" dirty="0" smtClean="0"/>
              <a:t>as per </a:t>
            </a:r>
            <a:r>
              <a:rPr lang="en-ZA" sz="2700" dirty="0" err="1" smtClean="0"/>
              <a:t>Filmer</a:t>
            </a:r>
            <a:r>
              <a:rPr lang="en-ZA" sz="2700" dirty="0" smtClean="0"/>
              <a:t>/World Bank/DHS</a:t>
            </a:r>
            <a:endParaRPr lang="en-ZA" dirty="0"/>
          </a:p>
        </p:txBody>
      </p:sp>
      <p:graphicFrame>
        <p:nvGraphicFramePr>
          <p:cNvPr id="4" name="Table 3"/>
          <p:cNvGraphicFramePr>
            <a:graphicFrameLocks noGrp="1"/>
          </p:cNvGraphicFramePr>
          <p:nvPr>
            <p:extLst>
              <p:ext uri="{D42A27DB-BD31-4B8C-83A1-F6EECF244321}">
                <p14:modId xmlns:p14="http://schemas.microsoft.com/office/powerpoint/2010/main" val="1309251018"/>
              </p:ext>
            </p:extLst>
          </p:nvPr>
        </p:nvGraphicFramePr>
        <p:xfrm>
          <a:off x="395536" y="2132856"/>
          <a:ext cx="8328255" cy="4195579"/>
        </p:xfrm>
        <a:graphic>
          <a:graphicData uri="http://schemas.openxmlformats.org/drawingml/2006/table">
            <a:tbl>
              <a:tblPr/>
              <a:tblGrid>
                <a:gridCol w="640635"/>
                <a:gridCol w="640635"/>
                <a:gridCol w="640635"/>
                <a:gridCol w="640635"/>
                <a:gridCol w="640635"/>
                <a:gridCol w="640635"/>
                <a:gridCol w="640635"/>
                <a:gridCol w="640635"/>
                <a:gridCol w="640635"/>
                <a:gridCol w="640635"/>
                <a:gridCol w="640635"/>
                <a:gridCol w="640635"/>
                <a:gridCol w="640635"/>
              </a:tblGrid>
              <a:tr h="261557">
                <a:tc rowSpan="2">
                  <a:txBody>
                    <a:bodyPr/>
                    <a:lstStyle/>
                    <a:p>
                      <a:pPr algn="ctr" fontAlgn="b"/>
                      <a:r>
                        <a:rPr lang="en-ZA" sz="1200" b="1" i="0" u="none" strike="noStrike" dirty="0">
                          <a:solidFill>
                            <a:srgbClr val="000000"/>
                          </a:solidFill>
                          <a:latin typeface="Calibri"/>
                        </a:rPr>
                        <a:t>Country</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en-ZA" sz="1200" b="1" i="0" u="none" strike="noStrike" dirty="0" smtClean="0">
                          <a:solidFill>
                            <a:srgbClr val="000000"/>
                          </a:solidFill>
                          <a:latin typeface="Calibri"/>
                        </a:rPr>
                        <a:t>Year of DHS</a:t>
                      </a:r>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en-ZA" sz="1200" b="1" i="0" u="none" strike="noStrike" dirty="0">
                          <a:solidFill>
                            <a:srgbClr val="000000"/>
                          </a:solidFill>
                          <a:latin typeface="Calibri"/>
                        </a:rPr>
                        <a:t>Median Grade 6 age</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ZA" sz="1200" b="1" i="0" u="none" strike="noStrike" dirty="0">
                          <a:solidFill>
                            <a:srgbClr val="000000"/>
                          </a:solidFill>
                          <a:latin typeface="Calibri"/>
                        </a:rPr>
                        <a:t>NAR for Median age of SACMEQ grade 6</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ZA" sz="1200" b="0" i="0" u="none" strike="noStrike" dirty="0">
                          <a:solidFill>
                            <a:srgbClr val="000000"/>
                          </a:solidFill>
                          <a:latin typeface="Calibri"/>
                        </a:rPr>
                        <a:t>Gender</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gridSpan="2">
                  <a:txBody>
                    <a:bodyPr/>
                    <a:lstStyle/>
                    <a:p>
                      <a:pPr algn="ctr" fontAlgn="ctr"/>
                      <a:r>
                        <a:rPr lang="en-ZA" sz="1200" b="0" i="0" u="none" strike="noStrike" dirty="0">
                          <a:solidFill>
                            <a:srgbClr val="000000"/>
                          </a:solidFill>
                          <a:latin typeface="Calibri"/>
                        </a:rPr>
                        <a:t>Location</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gridSpan="5">
                  <a:txBody>
                    <a:bodyPr/>
                    <a:lstStyle/>
                    <a:p>
                      <a:pPr algn="ctr" fontAlgn="ctr"/>
                      <a:r>
                        <a:rPr lang="en-ZA" sz="1200" b="0" i="0" u="none" strike="noStrike" dirty="0">
                          <a:solidFill>
                            <a:srgbClr val="000000"/>
                          </a:solidFill>
                          <a:latin typeface="Calibri"/>
                        </a:rPr>
                        <a:t>Wealth quintiles</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106591">
                <a:tc vMerge="1">
                  <a:txBody>
                    <a:bodyPr/>
                    <a:lstStyle/>
                    <a:p>
                      <a:pPr algn="ctr" fontAlgn="b"/>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ZA"/>
                    </a:p>
                  </a:txBody>
                  <a:tcPr/>
                </a:tc>
                <a:tc vMerge="1">
                  <a:txBody>
                    <a:bodyPr/>
                    <a:lstStyle/>
                    <a:p>
                      <a:pPr algn="ctr" fontAlgn="b"/>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Male</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Female</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Urban</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Rural</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Q1</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Q2</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Q3</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Q4</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Q5</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557">
                <a:tc>
                  <a:txBody>
                    <a:bodyPr/>
                    <a:lstStyle/>
                    <a:p>
                      <a:pPr algn="l" fontAlgn="b"/>
                      <a:r>
                        <a:rPr lang="en-ZA" sz="1100" b="1" i="0" u="none" strike="noStrike" dirty="0">
                          <a:solidFill>
                            <a:srgbClr val="000000"/>
                          </a:solidFill>
                          <a:latin typeface="Calibri"/>
                        </a:rPr>
                        <a:t>Kenya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smtClean="0">
                          <a:solidFill>
                            <a:srgbClr val="000000"/>
                          </a:solidFill>
                          <a:latin typeface="Calibri"/>
                        </a:rPr>
                        <a:t>2008/9</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a:solidFill>
                            <a:srgbClr val="000000"/>
                          </a:solidFill>
                          <a:latin typeface="Calibri"/>
                        </a:rPr>
                        <a:t>13.5</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a:solidFill>
                            <a:srgbClr val="000000"/>
                          </a:solidFill>
                          <a:latin typeface="Calibri"/>
                        </a:rPr>
                        <a:t>94.9</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a:solidFill>
                            <a:srgbClr val="000000"/>
                          </a:solidFill>
                          <a:latin typeface="Calibri"/>
                        </a:rPr>
                        <a:t>93.8</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96.1</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92.8</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a:solidFill>
                            <a:srgbClr val="000000"/>
                          </a:solidFill>
                          <a:latin typeface="Calibri"/>
                        </a:rPr>
                        <a:t>95.1</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91.2</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dirty="0">
                          <a:solidFill>
                            <a:srgbClr val="000000"/>
                          </a:solidFill>
                          <a:latin typeface="Calibri"/>
                        </a:rPr>
                        <a:t>94.8</a:t>
                      </a:r>
                    </a:p>
                  </a:txBody>
                  <a:tcPr marL="7937" marR="7937" marT="793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96.4</a:t>
                      </a:r>
                    </a:p>
                  </a:txBody>
                  <a:tcPr marL="7937" marR="7937" marT="793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97.4</a:t>
                      </a:r>
                    </a:p>
                  </a:txBody>
                  <a:tcPr marL="7937" marR="7937" marT="7937"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ZA" sz="1200" b="0" i="0" u="none" strike="noStrike">
                          <a:solidFill>
                            <a:srgbClr val="000000"/>
                          </a:solidFill>
                          <a:latin typeface="Calibri"/>
                        </a:rPr>
                        <a:t>95.2</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261557">
                <a:tc>
                  <a:txBody>
                    <a:bodyPr/>
                    <a:lstStyle/>
                    <a:p>
                      <a:pPr algn="l" fontAlgn="b"/>
                      <a:r>
                        <a:rPr lang="en-ZA" sz="1100" b="1" i="0" u="none" strike="noStrike" dirty="0">
                          <a:solidFill>
                            <a:srgbClr val="000000"/>
                          </a:solidFill>
                          <a:latin typeface="Calibri"/>
                        </a:rPr>
                        <a:t>Lesotho</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2009</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13.9</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88.9</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82.3</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a:solidFill>
                            <a:srgbClr val="000000"/>
                          </a:solidFill>
                          <a:latin typeface="Calibri"/>
                        </a:rPr>
                        <a:t>94.7</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96.2</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86.7</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80.5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85.3</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91.9</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94.4</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93.7</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Malawi</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2010</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14.0</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85.7</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88.8</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a:solidFill>
                            <a:srgbClr val="000000"/>
                          </a:solidFill>
                          <a:latin typeface="Calibri"/>
                        </a:rPr>
                        <a:t>82.4</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91.5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84.9</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75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79.5</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90.3</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89.8</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93.1</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Namibia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2006-7</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13.2</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92.7</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91.5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93.9</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95.3</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91.6</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86.6</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93.4</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93</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95.9</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98.3</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473418">
                <a:tc>
                  <a:txBody>
                    <a:bodyPr/>
                    <a:lstStyle/>
                    <a:p>
                      <a:pPr algn="l" fontAlgn="b"/>
                      <a:r>
                        <a:rPr lang="en-ZA" sz="1100" b="1" i="0" u="none" strike="noStrike" dirty="0">
                          <a:solidFill>
                            <a:srgbClr val="000000"/>
                          </a:solidFill>
                          <a:latin typeface="Calibri"/>
                        </a:rPr>
                        <a:t>South Africa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GHS 2006</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12.6</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98.0</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97.5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98.5</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97.5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98.2</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96.5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a:solidFill>
                            <a:srgbClr val="000000"/>
                          </a:solidFill>
                          <a:latin typeface="Calibri"/>
                        </a:rPr>
                        <a:t>97.2</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98.3</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99.2</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99.7</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Swaziland</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2006/7</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13.6</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89.5</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89.5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89.4</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90.3</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89.4</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89.2</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86.4</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87.2</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92.5</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93.6</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Tanzania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2010</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14.3</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85.3</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83.8</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86.9</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88.9</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84.3</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79.9</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83</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89.2</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85.7</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89</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Uganda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2006</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14.0</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89.1</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90.5</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87.6</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87.1</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89.3</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77.8</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90.6</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89.6</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95.9</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89.2</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Zambia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smtClean="0">
                          <a:solidFill>
                            <a:srgbClr val="000000"/>
                          </a:solidFill>
                          <a:latin typeface="Calibri"/>
                        </a:rPr>
                        <a:t>2007</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13.9</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dirty="0">
                          <a:solidFill>
                            <a:srgbClr val="000000"/>
                          </a:solidFill>
                          <a:latin typeface="Calibri"/>
                        </a:rPr>
                        <a:t>88.1</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89.1</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87.1</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92.4</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dirty="0">
                          <a:solidFill>
                            <a:srgbClr val="000000"/>
                          </a:solidFill>
                          <a:latin typeface="Calibri"/>
                        </a:rPr>
                        <a:t>85.6</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ZA" sz="1200" b="0" i="0" u="none" strike="noStrike">
                          <a:solidFill>
                            <a:srgbClr val="000000"/>
                          </a:solidFill>
                          <a:latin typeface="Calibri"/>
                        </a:rPr>
                        <a:t>79.9</a:t>
                      </a:r>
                    </a:p>
                  </a:txBody>
                  <a:tcPr marL="7937" marR="7937" marT="7937"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ZA" sz="1200" b="0" i="0" u="none" strike="noStrike">
                          <a:solidFill>
                            <a:srgbClr val="000000"/>
                          </a:solidFill>
                          <a:latin typeface="Calibri"/>
                        </a:rPr>
                        <a:t>84.2</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84.1</a:t>
                      </a:r>
                    </a:p>
                  </a:txBody>
                  <a:tcPr marL="7937" marR="7937" marT="7937" marB="0" anchor="ctr">
                    <a:lnL>
                      <a:noFill/>
                    </a:lnL>
                    <a:lnR>
                      <a:noFill/>
                    </a:lnR>
                    <a:lnT>
                      <a:noFill/>
                    </a:lnT>
                    <a:lnB>
                      <a:noFill/>
                    </a:lnB>
                  </a:tcPr>
                </a:tc>
                <a:tc>
                  <a:txBody>
                    <a:bodyPr/>
                    <a:lstStyle/>
                    <a:p>
                      <a:pPr algn="ctr" fontAlgn="ctr"/>
                      <a:r>
                        <a:rPr lang="en-ZA" sz="1200" b="0" i="0" u="none" strike="noStrike">
                          <a:solidFill>
                            <a:srgbClr val="000000"/>
                          </a:solidFill>
                          <a:latin typeface="Calibri"/>
                        </a:rPr>
                        <a:t>93.8</a:t>
                      </a:r>
                    </a:p>
                  </a:txBody>
                  <a:tcPr marL="7937" marR="7937" marT="7937" marB="0" anchor="ctr">
                    <a:lnL>
                      <a:noFill/>
                    </a:lnL>
                    <a:lnR>
                      <a:noFill/>
                    </a:lnR>
                    <a:lnT>
                      <a:noFill/>
                    </a:lnT>
                    <a:lnB>
                      <a:noFill/>
                    </a:lnB>
                  </a:tcPr>
                </a:tc>
                <a:tc>
                  <a:txBody>
                    <a:bodyPr/>
                    <a:lstStyle/>
                    <a:p>
                      <a:pPr algn="ctr" fontAlgn="ctr"/>
                      <a:r>
                        <a:rPr lang="en-ZA" sz="1200" b="0" i="0" u="none" strike="noStrike" dirty="0">
                          <a:solidFill>
                            <a:srgbClr val="000000"/>
                          </a:solidFill>
                          <a:latin typeface="Calibri"/>
                        </a:rPr>
                        <a:t>96.4</a:t>
                      </a:r>
                    </a:p>
                  </a:txBody>
                  <a:tcPr marL="7937" marR="7937" marT="7937"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100" b="1" i="0" u="none" strike="noStrike" dirty="0">
                          <a:solidFill>
                            <a:srgbClr val="000000"/>
                          </a:solidFill>
                          <a:latin typeface="Calibri"/>
                        </a:rPr>
                        <a:t>Zimbabwe</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smtClean="0">
                          <a:solidFill>
                            <a:srgbClr val="000000"/>
                          </a:solidFill>
                          <a:latin typeface="Calibri"/>
                        </a:rPr>
                        <a:t>2005/6</a:t>
                      </a:r>
                      <a:endParaRPr lang="en-ZA" sz="1200" b="0"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Calibri"/>
                        </a:rPr>
                        <a:t>12.3</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Calibri"/>
                        </a:rPr>
                        <a:t>92.3</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92.2</a:t>
                      </a:r>
                    </a:p>
                  </a:txBody>
                  <a:tcPr marL="7937" marR="7937" marT="7937"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Calibri"/>
                        </a:rPr>
                        <a:t>92.5</a:t>
                      </a:r>
                    </a:p>
                  </a:txBody>
                  <a:tcPr marL="7937" marR="7937" marT="7937"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94.9</a:t>
                      </a:r>
                    </a:p>
                  </a:txBody>
                  <a:tcPr marL="7937" marR="7937" marT="7937"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Calibri"/>
                        </a:rPr>
                        <a:t>91.6</a:t>
                      </a:r>
                    </a:p>
                  </a:txBody>
                  <a:tcPr marL="7937" marR="7937" marT="7937"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89.2</a:t>
                      </a:r>
                    </a:p>
                  </a:txBody>
                  <a:tcPr marL="7937" marR="7937" marT="7937"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90.3</a:t>
                      </a:r>
                    </a:p>
                  </a:txBody>
                  <a:tcPr marL="7937" marR="7937" marT="7937"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94.4</a:t>
                      </a:r>
                    </a:p>
                  </a:txBody>
                  <a:tcPr marL="7937" marR="7937" marT="7937"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a:solidFill>
                            <a:srgbClr val="000000"/>
                          </a:solidFill>
                          <a:latin typeface="Calibri"/>
                        </a:rPr>
                        <a:t>92.1</a:t>
                      </a:r>
                    </a:p>
                  </a:txBody>
                  <a:tcPr marL="7937" marR="7937" marT="7937"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Calibri"/>
                        </a:rPr>
                        <a:t>98</a:t>
                      </a:r>
                    </a:p>
                  </a:txBody>
                  <a:tcPr marL="7937" marR="7937" marT="7937"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r>
              <a:rPr lang="en-ZA" dirty="0" smtClean="0"/>
              <a:t>Functionally </a:t>
            </a:r>
            <a:r>
              <a:rPr lang="en-ZA" dirty="0" smtClean="0"/>
              <a:t>literate/numerate</a:t>
            </a:r>
            <a:br>
              <a:rPr lang="en-ZA" dirty="0" smtClean="0"/>
            </a:br>
            <a:r>
              <a:rPr lang="en-ZA" sz="3100" dirty="0" smtClean="0"/>
              <a:t>SACMEQ</a:t>
            </a:r>
            <a:endParaRPr lang="en-ZA" sz="3100" dirty="0"/>
          </a:p>
        </p:txBody>
      </p:sp>
      <p:sp>
        <p:nvSpPr>
          <p:cNvPr id="3" name="Content Placeholder 2"/>
          <p:cNvSpPr>
            <a:spLocks noGrp="1"/>
          </p:cNvSpPr>
          <p:nvPr>
            <p:ph idx="1"/>
          </p:nvPr>
        </p:nvSpPr>
        <p:spPr>
          <a:xfrm>
            <a:off x="3203848" y="1600200"/>
            <a:ext cx="5482952" cy="4525963"/>
          </a:xfrm>
        </p:spPr>
        <p:txBody>
          <a:bodyPr/>
          <a:lstStyle/>
          <a:p>
            <a:pPr marL="342900" lvl="1" indent="-342900">
              <a:buFont typeface="Arial" pitchFamily="34" charset="0"/>
              <a:buChar char="•"/>
            </a:pPr>
            <a:r>
              <a:rPr lang="en-ZA" sz="1600" dirty="0" smtClean="0"/>
              <a:t>If a student reaches Level 3 for Reading and Mathematics, they are classified as being functionally literate and functionally literate. </a:t>
            </a:r>
          </a:p>
          <a:p>
            <a:pPr marL="342900" lvl="1" indent="-342900">
              <a:buFont typeface="Arial" pitchFamily="34" charset="0"/>
              <a:buChar char="•"/>
            </a:pPr>
            <a:r>
              <a:rPr lang="en-ZA" sz="1600" dirty="0" smtClean="0"/>
              <a:t>If not, they are classified as functionally illiterate and functionally innumerate. By this definition, a functionally illiterate learner cannot read a short and simple text and extract meaning, while a functionally innumerate learner cannot translate graphical information into fractions or interpret everyday units of measurement.</a:t>
            </a:r>
          </a:p>
          <a:p>
            <a:pPr marL="342900" lvl="1" indent="-342900">
              <a:buFont typeface="Arial" pitchFamily="34" charset="0"/>
              <a:buChar char="•"/>
            </a:pPr>
            <a:r>
              <a:rPr lang="en-ZA" sz="1600" dirty="0" smtClean="0"/>
              <a:t>An </a:t>
            </a:r>
            <a:r>
              <a:rPr lang="en-ZA" sz="1600" u="sng" dirty="0" smtClean="0"/>
              <a:t>important innovation </a:t>
            </a:r>
            <a:r>
              <a:rPr lang="en-ZA" sz="1600" dirty="0" smtClean="0"/>
              <a:t>in the paper is our assumption </a:t>
            </a:r>
            <a:r>
              <a:rPr lang="en-ZA" sz="1600" dirty="0"/>
              <a:t>that grade-6 aged students that are not attending school (due to dropout or non-enrolment) are functionally illiterate and functionally innumerate</a:t>
            </a:r>
            <a:r>
              <a:rPr lang="en-ZA" sz="1600" dirty="0" smtClean="0"/>
              <a:t>….this allows us to combine access (binary) and quality (continuous) variables.</a:t>
            </a:r>
          </a:p>
          <a:p>
            <a:pPr marL="342900" lvl="1" indent="-342900">
              <a:buFont typeface="Arial" pitchFamily="34" charset="0"/>
              <a:buChar char="•"/>
            </a:pPr>
            <a:r>
              <a:rPr lang="en-ZA" sz="1600" dirty="0" smtClean="0"/>
              <a:t>See </a:t>
            </a:r>
            <a:r>
              <a:rPr lang="en-ZA" sz="1600" dirty="0" smtClean="0">
                <a:solidFill>
                  <a:schemeClr val="accent3">
                    <a:lumMod val="75000"/>
                  </a:schemeClr>
                </a:solidFill>
              </a:rPr>
              <a:t>Shabalala, 2005: p222</a:t>
            </a:r>
            <a:endParaRPr lang="en-ZA" sz="1600" dirty="0">
              <a:solidFill>
                <a:schemeClr val="accent3">
                  <a:lumMod val="75000"/>
                </a:schemeClr>
              </a:solidFill>
            </a:endParaRPr>
          </a:p>
          <a:p>
            <a:endParaRPr lang="en-ZA" dirty="0"/>
          </a:p>
        </p:txBody>
      </p:sp>
      <p:sp>
        <p:nvSpPr>
          <p:cNvPr id="4" name="TextBox 3"/>
          <p:cNvSpPr txBox="1"/>
          <p:nvPr/>
        </p:nvSpPr>
        <p:spPr>
          <a:xfrm>
            <a:off x="345690" y="1844824"/>
            <a:ext cx="2232248" cy="1107996"/>
          </a:xfrm>
          <a:prstGeom prst="rect">
            <a:avLst/>
          </a:prstGeom>
          <a:solidFill>
            <a:schemeClr val="bg1">
              <a:lumMod val="85000"/>
            </a:schemeClr>
          </a:solidFill>
        </p:spPr>
        <p:txBody>
          <a:bodyPr wrap="square" rtlCol="0">
            <a:spAutoFit/>
          </a:bodyPr>
          <a:lstStyle/>
          <a:p>
            <a:pPr algn="just"/>
            <a:r>
              <a:rPr lang="en-ZA" sz="1100" b="1" dirty="0" smtClean="0"/>
              <a:t>Basic reading (L3)</a:t>
            </a:r>
          </a:p>
          <a:p>
            <a:pPr algn="just"/>
            <a:r>
              <a:rPr lang="en-ZA" sz="1100" dirty="0" smtClean="0"/>
              <a:t>Interprets meaning (by matching words and phrases, completing a sentence, or matching adjacent words) in a short and simple text by reading on or reading back.</a:t>
            </a:r>
          </a:p>
        </p:txBody>
      </p:sp>
      <p:sp>
        <p:nvSpPr>
          <p:cNvPr id="5" name="TextBox 4"/>
          <p:cNvSpPr txBox="1"/>
          <p:nvPr/>
        </p:nvSpPr>
        <p:spPr>
          <a:xfrm>
            <a:off x="345690" y="3140968"/>
            <a:ext cx="2232248" cy="1954381"/>
          </a:xfrm>
          <a:prstGeom prst="rect">
            <a:avLst/>
          </a:prstGeom>
          <a:solidFill>
            <a:schemeClr val="bg1">
              <a:lumMod val="85000"/>
            </a:schemeClr>
          </a:solidFill>
        </p:spPr>
        <p:txBody>
          <a:bodyPr wrap="square" rtlCol="0">
            <a:spAutoFit/>
          </a:bodyPr>
          <a:lstStyle/>
          <a:p>
            <a:pPr algn="just"/>
            <a:r>
              <a:rPr lang="en-ZA" sz="1100" b="1" dirty="0" smtClean="0"/>
              <a:t>Basic numeracy (L3)</a:t>
            </a:r>
          </a:p>
          <a:p>
            <a:pPr algn="just"/>
            <a:r>
              <a:rPr lang="en-ZA" sz="1100" dirty="0" smtClean="0"/>
              <a:t>Translates verbal information presented in a sentence, simple graph or table using one arithmetic operation in several repeated steps. Translates graphical information into fractions. Interprets place value in whole numbers up to thousands. Interprets simple common everyday units of measurement.</a:t>
            </a:r>
          </a:p>
        </p:txBody>
      </p:sp>
    </p:spTree>
    <p:extLst>
      <p:ext uri="{BB962C8B-B14F-4D97-AF65-F5344CB8AC3E}">
        <p14:creationId xmlns:p14="http://schemas.microsoft.com/office/powerpoint/2010/main" val="25235158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64" y="188640"/>
            <a:ext cx="3610744" cy="1143000"/>
          </a:xfrm>
          <a:solidFill>
            <a:schemeClr val="accent1">
              <a:lumMod val="60000"/>
              <a:lumOff val="40000"/>
            </a:schemeClr>
          </a:solidFill>
        </p:spPr>
        <p:txBody>
          <a:bodyPr>
            <a:noAutofit/>
          </a:bodyPr>
          <a:lstStyle/>
          <a:p>
            <a:r>
              <a:rPr lang="en-ZA" sz="3600" dirty="0" smtClean="0"/>
              <a:t>Combine access and quality</a:t>
            </a:r>
            <a:endParaRPr lang="en-ZA" sz="3600" dirty="0"/>
          </a:p>
        </p:txBody>
      </p:sp>
      <p:sp>
        <p:nvSpPr>
          <p:cNvPr id="3" name="Content Placeholder 2"/>
          <p:cNvSpPr>
            <a:spLocks noGrp="1"/>
          </p:cNvSpPr>
          <p:nvPr>
            <p:ph idx="1"/>
          </p:nvPr>
        </p:nvSpPr>
        <p:spPr>
          <a:xfrm>
            <a:off x="5220072" y="1600200"/>
            <a:ext cx="3466728" cy="4525963"/>
          </a:xfrm>
        </p:spPr>
        <p:txBody>
          <a:bodyPr>
            <a:normAutofit/>
          </a:bodyPr>
          <a:lstStyle/>
          <a:p>
            <a:endParaRPr lang="en-ZA" sz="2000" i="1" dirty="0" smtClean="0"/>
          </a:p>
          <a:p>
            <a:r>
              <a:rPr lang="en-ZA" sz="2000" i="1" dirty="0" smtClean="0"/>
              <a:t>Assume those of grade 6 age that are not in school are illiterate and innumerate</a:t>
            </a:r>
          </a:p>
          <a:p>
            <a:endParaRPr lang="en-ZA" sz="2000" i="1" dirty="0" smtClean="0"/>
          </a:p>
          <a:p>
            <a:r>
              <a:rPr lang="en-ZA" sz="2000" i="1" dirty="0" smtClean="0"/>
              <a:t>“Correcting” for differential enrolment rates across countries and across sub-groups within a country</a:t>
            </a:r>
            <a:endParaRPr lang="en-ZA" sz="2000" i="1" dirty="0"/>
          </a:p>
        </p:txBody>
      </p:sp>
      <p:pic>
        <p:nvPicPr>
          <p:cNvPr id="4" name="Picture 4"/>
          <p:cNvPicPr>
            <a:picLocks noChangeAspect="1" noChangeArrowheads="1"/>
          </p:cNvPicPr>
          <p:nvPr/>
        </p:nvPicPr>
        <p:blipFill>
          <a:blip r:embed="rId2" cstate="print"/>
          <a:srcRect/>
          <a:stretch>
            <a:fillRect/>
          </a:stretch>
        </p:blipFill>
        <p:spPr bwMode="auto">
          <a:xfrm>
            <a:off x="107504" y="188640"/>
            <a:ext cx="4680520" cy="63687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8748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4042128668"/>
              </p:ext>
            </p:extLst>
          </p:nvPr>
        </p:nvGraphicFramePr>
        <p:xfrm>
          <a:off x="0" y="1916832"/>
          <a:ext cx="4427984" cy="381642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solidFill>
            <a:schemeClr val="accent1">
              <a:lumMod val="40000"/>
              <a:lumOff val="60000"/>
            </a:schemeClr>
          </a:solidFill>
        </p:spPr>
        <p:txBody>
          <a:bodyPr/>
          <a:lstStyle/>
          <a:p>
            <a:r>
              <a:rPr lang="en-ZA" dirty="0" smtClean="0"/>
              <a:t>SA compared to Kenya</a:t>
            </a:r>
            <a:endParaRPr lang="en-ZA" dirty="0"/>
          </a:p>
        </p:txBody>
      </p:sp>
      <p:graphicFrame>
        <p:nvGraphicFramePr>
          <p:cNvPr id="4" name="Chart 3"/>
          <p:cNvGraphicFramePr>
            <a:graphicFrameLocks/>
          </p:cNvGraphicFramePr>
          <p:nvPr>
            <p:extLst>
              <p:ext uri="{D42A27DB-BD31-4B8C-83A1-F6EECF244321}">
                <p14:modId xmlns:p14="http://schemas.microsoft.com/office/powerpoint/2010/main" val="4076209389"/>
              </p:ext>
            </p:extLst>
          </p:nvPr>
        </p:nvGraphicFramePr>
        <p:xfrm>
          <a:off x="3995936" y="1916832"/>
          <a:ext cx="5148064" cy="38884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4554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Functional literacy</a:t>
            </a:r>
            <a:br>
              <a:rPr lang="en-ZA" sz="1800" b="1" dirty="0" smtClean="0">
                <a:solidFill>
                  <a:srgbClr val="C00000"/>
                </a:solidFill>
              </a:rPr>
            </a:br>
            <a:r>
              <a:rPr lang="en-ZA" sz="1800" b="1" dirty="0" smtClean="0">
                <a:solidFill>
                  <a:srgbClr val="C00000"/>
                </a:solidFill>
              </a:rPr>
              <a:t>&amp;</a:t>
            </a:r>
            <a:br>
              <a:rPr lang="en-ZA" sz="1800" b="1" dirty="0" smtClean="0">
                <a:solidFill>
                  <a:srgbClr val="C00000"/>
                </a:solidFill>
              </a:rPr>
            </a:br>
            <a:r>
              <a:rPr lang="en-ZA" sz="1800" b="1" dirty="0" smtClean="0">
                <a:solidFill>
                  <a:srgbClr val="C00000"/>
                </a:solidFill>
              </a:rPr>
              <a:t>functional numeracy</a:t>
            </a:r>
            <a:endParaRPr lang="en-ZA" sz="1800" b="1" dirty="0">
              <a:solidFill>
                <a:srgbClr val="C00000"/>
              </a:solidFill>
            </a:endParaRPr>
          </a:p>
        </p:txBody>
      </p:sp>
      <p:graphicFrame>
        <p:nvGraphicFramePr>
          <p:cNvPr id="4" name="Chart 3"/>
          <p:cNvGraphicFramePr/>
          <p:nvPr/>
        </p:nvGraphicFramePr>
        <p:xfrm>
          <a:off x="2987824" y="332656"/>
          <a:ext cx="5760640" cy="590465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23528" y="2636912"/>
            <a:ext cx="2232248" cy="1107996"/>
          </a:xfrm>
          <a:prstGeom prst="rect">
            <a:avLst/>
          </a:prstGeom>
          <a:solidFill>
            <a:schemeClr val="bg1">
              <a:lumMod val="85000"/>
            </a:schemeClr>
          </a:solidFill>
        </p:spPr>
        <p:txBody>
          <a:bodyPr wrap="square" rtlCol="0">
            <a:spAutoFit/>
          </a:bodyPr>
          <a:lstStyle/>
          <a:p>
            <a:pPr algn="just"/>
            <a:r>
              <a:rPr lang="en-ZA" sz="1100" b="1" dirty="0" smtClean="0"/>
              <a:t>Basic reading (L3)</a:t>
            </a:r>
          </a:p>
          <a:p>
            <a:pPr algn="just"/>
            <a:r>
              <a:rPr lang="en-ZA" sz="1100" dirty="0" smtClean="0"/>
              <a:t>Interprets meaning (by matching words and phrases, completing a sentence, or matching adjacent words) in a short and simple text by reading on or reading back.</a:t>
            </a:r>
          </a:p>
        </p:txBody>
      </p:sp>
      <p:sp>
        <p:nvSpPr>
          <p:cNvPr id="7" name="TextBox 6"/>
          <p:cNvSpPr txBox="1"/>
          <p:nvPr/>
        </p:nvSpPr>
        <p:spPr>
          <a:xfrm>
            <a:off x="323528" y="3933056"/>
            <a:ext cx="2232248" cy="1954381"/>
          </a:xfrm>
          <a:prstGeom prst="rect">
            <a:avLst/>
          </a:prstGeom>
          <a:solidFill>
            <a:schemeClr val="bg1">
              <a:lumMod val="85000"/>
            </a:schemeClr>
          </a:solidFill>
        </p:spPr>
        <p:txBody>
          <a:bodyPr wrap="square" rtlCol="0">
            <a:spAutoFit/>
          </a:bodyPr>
          <a:lstStyle/>
          <a:p>
            <a:pPr algn="just"/>
            <a:r>
              <a:rPr lang="en-ZA" sz="1100" b="1" dirty="0" smtClean="0"/>
              <a:t>Basic numeracy (L3)</a:t>
            </a:r>
          </a:p>
          <a:p>
            <a:pPr algn="just"/>
            <a:r>
              <a:rPr lang="en-ZA" sz="1100" dirty="0" smtClean="0"/>
              <a:t>Translates verbal information presented in a sentence, simple graph or table using one arithmetic operation in several repeated steps. Translates graphical information into fractions. Interprets place value in whole numbers up to thousands. Interprets simple common everyday units of measurement.</a:t>
            </a:r>
          </a:p>
        </p:txBody>
      </p:sp>
      <p:grpSp>
        <p:nvGrpSpPr>
          <p:cNvPr id="10" name="Group 9"/>
          <p:cNvGrpSpPr/>
          <p:nvPr/>
        </p:nvGrpSpPr>
        <p:grpSpPr>
          <a:xfrm>
            <a:off x="5472100" y="1196752"/>
            <a:ext cx="656456" cy="3600400"/>
            <a:chOff x="5472100" y="1196752"/>
            <a:chExt cx="656456" cy="3600400"/>
          </a:xfrm>
        </p:grpSpPr>
        <p:sp>
          <p:nvSpPr>
            <p:cNvPr id="6" name="Rectangle 5"/>
            <p:cNvSpPr/>
            <p:nvPr/>
          </p:nvSpPr>
          <p:spPr>
            <a:xfrm>
              <a:off x="5508104" y="1196752"/>
              <a:ext cx="432048" cy="3600400"/>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p:cNvSpPr txBox="1"/>
            <p:nvPr/>
          </p:nvSpPr>
          <p:spPr>
            <a:xfrm>
              <a:off x="5472100" y="1268760"/>
              <a:ext cx="504056" cy="369332"/>
            </a:xfrm>
            <a:prstGeom prst="rect">
              <a:avLst/>
            </a:prstGeom>
            <a:noFill/>
          </p:spPr>
          <p:txBody>
            <a:bodyPr wrap="square" rtlCol="0">
              <a:spAutoFit/>
            </a:bodyPr>
            <a:lstStyle/>
            <a:p>
              <a:r>
                <a:rPr lang="en-ZA" dirty="0" smtClean="0">
                  <a:solidFill>
                    <a:schemeClr val="bg1">
                      <a:lumMod val="75000"/>
                    </a:schemeClr>
                  </a:solidFill>
                </a:rPr>
                <a:t>6</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sp>
          <p:nvSpPr>
            <p:cNvPr id="9" name="TextBox 8"/>
            <p:cNvSpPr txBox="1"/>
            <p:nvPr/>
          </p:nvSpPr>
          <p:spPr>
            <a:xfrm>
              <a:off x="5624500" y="2267580"/>
              <a:ext cx="504056" cy="369332"/>
            </a:xfrm>
            <a:prstGeom prst="rect">
              <a:avLst/>
            </a:prstGeom>
            <a:noFill/>
          </p:spPr>
          <p:txBody>
            <a:bodyPr wrap="square" rtlCol="0">
              <a:spAutoFit/>
            </a:bodyPr>
            <a:lstStyle/>
            <a:p>
              <a:r>
                <a:rPr lang="en-ZA" dirty="0">
                  <a:solidFill>
                    <a:schemeClr val="bg1">
                      <a:lumMod val="75000"/>
                    </a:schemeClr>
                  </a:solidFill>
                </a:rPr>
                <a:t>5</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08667992"/>
              </p:ext>
            </p:extLst>
          </p:nvPr>
        </p:nvGraphicFramePr>
        <p:xfrm>
          <a:off x="323528" y="2132856"/>
          <a:ext cx="4205064" cy="2991621"/>
        </p:xfrm>
        <a:graphic>
          <a:graphicData uri="http://schemas.openxmlformats.org/drawingml/2006/table">
            <a:tbl>
              <a:tblPr/>
              <a:tblGrid>
                <a:gridCol w="700844"/>
                <a:gridCol w="700844"/>
                <a:gridCol w="700844"/>
                <a:gridCol w="700844"/>
                <a:gridCol w="700844"/>
                <a:gridCol w="700844"/>
              </a:tblGrid>
              <a:tr h="228188">
                <a:tc>
                  <a:txBody>
                    <a:bodyPr/>
                    <a:lstStyle/>
                    <a:p>
                      <a:pPr algn="l" fontAlgn="b"/>
                      <a:endParaRPr lang="en-ZA" sz="1100" b="0" i="0" u="none" strike="noStrike" dirty="0">
                        <a:solidFill>
                          <a:srgbClr val="000000"/>
                        </a:solidFill>
                        <a:latin typeface="Calibri"/>
                      </a:endParaRPr>
                    </a:p>
                  </a:txBody>
                  <a:tcPr marL="9525" marR="9525" marT="9525" marB="0" anchor="b">
                    <a:lnL>
                      <a:noFill/>
                    </a:lnL>
                    <a:lnR>
                      <a:noFill/>
                    </a:lnR>
                    <a:lnT>
                      <a:noFill/>
                    </a:lnT>
                    <a:lnB>
                      <a:noFill/>
                    </a:lnB>
                  </a:tcPr>
                </a:tc>
                <a:tc gridSpan="5">
                  <a:txBody>
                    <a:bodyPr/>
                    <a:lstStyle/>
                    <a:p>
                      <a:pPr algn="ctr" fontAlgn="b"/>
                      <a:r>
                        <a:rPr lang="en-ZA" sz="1600" b="0" i="0" u="none" strike="noStrike" dirty="0">
                          <a:solidFill>
                            <a:srgbClr val="000000"/>
                          </a:solidFill>
                          <a:latin typeface="Calibri"/>
                        </a:rPr>
                        <a:t>Literate rankings (</a:t>
                      </a:r>
                      <a:r>
                        <a:rPr lang="en-ZA" sz="1600" b="1" i="0" u="none" strike="noStrike" dirty="0" smtClean="0">
                          <a:solidFill>
                            <a:srgbClr val="FF0000"/>
                          </a:solidFill>
                          <a:latin typeface="Calibri"/>
                        </a:rPr>
                        <a:t>pre</a:t>
                      </a:r>
                      <a:r>
                        <a:rPr lang="en-ZA" sz="1600" b="0" i="0" u="none" strike="noStrike" dirty="0" smtClean="0">
                          <a:solidFill>
                            <a:srgbClr val="000000"/>
                          </a:solidFill>
                          <a:latin typeface="Calibri"/>
                        </a:rPr>
                        <a:t>-correction)</a:t>
                      </a:r>
                      <a:endParaRPr lang="en-ZA" sz="1600" b="0"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456376">
                <a:tc>
                  <a:txBody>
                    <a:bodyPr/>
                    <a:lstStyle/>
                    <a:p>
                      <a:pPr algn="l" fontAlgn="b"/>
                      <a:r>
                        <a:rPr lang="en-ZA" sz="1100" b="0" i="0" u="none" strike="noStrike">
                          <a:solidFill>
                            <a:srgbClr val="000000"/>
                          </a:solidFill>
                          <a:latin typeface="Calibri"/>
                        </a:rPr>
                        <a:t>Rank</a:t>
                      </a:r>
                    </a:p>
                  </a:txBody>
                  <a:tcPr marL="9525" marR="9525" marT="9525" marB="0" anchor="b">
                    <a:lnL>
                      <a:noFill/>
                    </a:lnL>
                    <a:lnR>
                      <a:noFill/>
                    </a:lnR>
                    <a:lnT>
                      <a:noFill/>
                    </a:lnT>
                    <a:lnB>
                      <a:noFill/>
                    </a:lnB>
                    <a:solidFill>
                      <a:srgbClr val="B6DDE8"/>
                    </a:solidFill>
                  </a:tcPr>
                </a:tc>
                <a:tc>
                  <a:txBody>
                    <a:bodyPr/>
                    <a:lstStyle/>
                    <a:p>
                      <a:pPr algn="ctr" fontAlgn="ctr"/>
                      <a:r>
                        <a:rPr lang="en-ZA" sz="1100" b="0" i="0" u="none" strike="noStrike">
                          <a:solidFill>
                            <a:srgbClr val="000000"/>
                          </a:solidFill>
                          <a:latin typeface="Calibri"/>
                        </a:rPr>
                        <a:t>Ranking overall</a:t>
                      </a:r>
                    </a:p>
                  </a:txBody>
                  <a:tcPr marL="9525" marR="9525" marT="9525" marB="0" anchor="ctr">
                    <a:lnL>
                      <a:noFill/>
                    </a:lnL>
                    <a:lnR>
                      <a:noFill/>
                    </a:lnR>
                    <a:lnT>
                      <a:noFill/>
                    </a:lnT>
                    <a:lnB>
                      <a:noFill/>
                    </a:lnB>
                    <a:solidFill>
                      <a:srgbClr val="B6DDE8"/>
                    </a:solidFill>
                  </a:tcPr>
                </a:tc>
                <a:tc>
                  <a:txBody>
                    <a:bodyPr/>
                    <a:lstStyle/>
                    <a:p>
                      <a:pPr algn="ctr" fontAlgn="ctr"/>
                      <a:r>
                        <a:rPr lang="en-ZA" sz="1100" b="0" i="0" u="none" strike="noStrike">
                          <a:solidFill>
                            <a:srgbClr val="000000"/>
                          </a:solidFill>
                          <a:latin typeface="Calibri"/>
                        </a:rPr>
                        <a:t>Urban ranking</a:t>
                      </a:r>
                    </a:p>
                  </a:txBody>
                  <a:tcPr marL="9525" marR="9525" marT="9525" marB="0" anchor="ctr">
                    <a:lnL>
                      <a:noFill/>
                    </a:lnL>
                    <a:lnR>
                      <a:noFill/>
                    </a:lnR>
                    <a:lnT>
                      <a:noFill/>
                    </a:lnT>
                    <a:lnB>
                      <a:noFill/>
                    </a:lnB>
                    <a:solidFill>
                      <a:srgbClr val="B6DDE8"/>
                    </a:solidFill>
                  </a:tcPr>
                </a:tc>
                <a:tc>
                  <a:txBody>
                    <a:bodyPr/>
                    <a:lstStyle/>
                    <a:p>
                      <a:pPr algn="ctr" fontAlgn="ctr"/>
                      <a:r>
                        <a:rPr lang="en-ZA" sz="1100" b="0" i="0" u="none" strike="noStrike">
                          <a:solidFill>
                            <a:srgbClr val="000000"/>
                          </a:solidFill>
                          <a:latin typeface="Calibri"/>
                        </a:rPr>
                        <a:t>Rural ranking</a:t>
                      </a:r>
                    </a:p>
                  </a:txBody>
                  <a:tcPr marL="9525" marR="9525" marT="9525" marB="0" anchor="ctr">
                    <a:lnL>
                      <a:noFill/>
                    </a:lnL>
                    <a:lnR>
                      <a:noFill/>
                    </a:lnR>
                    <a:lnT>
                      <a:noFill/>
                    </a:lnT>
                    <a:lnB>
                      <a:noFill/>
                    </a:lnB>
                    <a:solidFill>
                      <a:srgbClr val="B6DDE8"/>
                    </a:solidFill>
                  </a:tcPr>
                </a:tc>
                <a:tc>
                  <a:txBody>
                    <a:bodyPr/>
                    <a:lstStyle/>
                    <a:p>
                      <a:pPr algn="ctr" fontAlgn="ctr"/>
                      <a:r>
                        <a:rPr lang="en-ZA" sz="1100" b="0" i="0" u="none" strike="noStrike">
                          <a:solidFill>
                            <a:srgbClr val="000000"/>
                          </a:solidFill>
                          <a:latin typeface="Calibri"/>
                        </a:rPr>
                        <a:t>Q1 ranking</a:t>
                      </a:r>
                    </a:p>
                  </a:txBody>
                  <a:tcPr marL="9525" marR="9525" marT="9525" marB="0" anchor="ctr">
                    <a:lnL>
                      <a:noFill/>
                    </a:lnL>
                    <a:lnR>
                      <a:noFill/>
                    </a:lnR>
                    <a:lnT>
                      <a:noFill/>
                    </a:lnT>
                    <a:lnB>
                      <a:noFill/>
                    </a:lnB>
                    <a:solidFill>
                      <a:srgbClr val="B6DDE8"/>
                    </a:solidFill>
                  </a:tcPr>
                </a:tc>
                <a:tc>
                  <a:txBody>
                    <a:bodyPr/>
                    <a:lstStyle/>
                    <a:p>
                      <a:pPr algn="ctr" fontAlgn="ctr"/>
                      <a:r>
                        <a:rPr lang="en-ZA" sz="1100" b="0" i="0" u="none" strike="noStrike">
                          <a:solidFill>
                            <a:srgbClr val="000000"/>
                          </a:solidFill>
                          <a:latin typeface="Calibri"/>
                        </a:rPr>
                        <a:t>Q5ranking</a:t>
                      </a:r>
                    </a:p>
                  </a:txBody>
                  <a:tcPr marL="9525" marR="9525" marT="9525" marB="0" anchor="ctr">
                    <a:lnL>
                      <a:noFill/>
                    </a:lnL>
                    <a:lnR>
                      <a:noFill/>
                    </a:lnR>
                    <a:lnT>
                      <a:noFill/>
                    </a:lnT>
                    <a:lnB>
                      <a:noFill/>
                    </a:lnB>
                    <a:solidFill>
                      <a:srgbClr val="B6DDE8"/>
                    </a:solidFill>
                  </a:tcPr>
                </a:tc>
              </a:tr>
              <a:tr h="228188">
                <a:tc>
                  <a:txBody>
                    <a:bodyPr/>
                    <a:lstStyle/>
                    <a:p>
                      <a:pPr algn="ctr" fontAlgn="b"/>
                      <a:r>
                        <a:rPr lang="en-ZA" sz="1200" b="0" i="0" u="none" strike="noStrike">
                          <a:solidFill>
                            <a:srgbClr val="000000"/>
                          </a:solidFill>
                          <a:latin typeface="Calibri"/>
                        </a:rPr>
                        <a:t>1</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2</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r>
              <a:tr h="228188">
                <a:tc>
                  <a:txBody>
                    <a:bodyPr/>
                    <a:lstStyle/>
                    <a:p>
                      <a:pPr algn="ctr" fontAlgn="b"/>
                      <a:r>
                        <a:rPr lang="en-ZA" sz="1200" b="0" i="0" u="none" strike="noStrike">
                          <a:solidFill>
                            <a:srgbClr val="000000"/>
                          </a:solidFill>
                          <a:latin typeface="Calibri"/>
                        </a:rPr>
                        <a:t>3</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4</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5</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r>
              <a:tr h="228188">
                <a:tc>
                  <a:txBody>
                    <a:bodyPr/>
                    <a:lstStyle/>
                    <a:p>
                      <a:pPr algn="ctr" fontAlgn="b"/>
                      <a:r>
                        <a:rPr lang="en-ZA" sz="1200" b="0" i="0" u="none" strike="noStrike">
                          <a:solidFill>
                            <a:srgbClr val="000000"/>
                          </a:solidFill>
                          <a:latin typeface="Calibri"/>
                        </a:rPr>
                        <a:t>6</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7</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8</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9</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r>
              <a:tr h="228188">
                <a:tc>
                  <a:txBody>
                    <a:bodyPr/>
                    <a:lstStyle/>
                    <a:p>
                      <a:pPr algn="ctr" fontAlgn="b"/>
                      <a:r>
                        <a:rPr lang="en-ZA" sz="1200" b="0" i="0" u="none" strike="noStrike">
                          <a:solidFill>
                            <a:srgbClr val="000000"/>
                          </a:solidFill>
                          <a:latin typeface="Calibri"/>
                        </a:rPr>
                        <a:t>10</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ZAM</a:t>
                      </a:r>
                    </a:p>
                  </a:txBody>
                  <a:tcPr marL="9525" marR="9525" marT="9525" marB="0" anchor="b">
                    <a:lnL>
                      <a:noFill/>
                    </a:lnL>
                    <a:lnR>
                      <a:noFill/>
                    </a:lnR>
                    <a:lnT>
                      <a:noFill/>
                    </a:lnT>
                    <a:lnB>
                      <a:noFill/>
                    </a:lnB>
                    <a:solidFill>
                      <a:srgbClr val="F2F2F2"/>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307699054"/>
              </p:ext>
            </p:extLst>
          </p:nvPr>
        </p:nvGraphicFramePr>
        <p:xfrm>
          <a:off x="4788024" y="2132852"/>
          <a:ext cx="4089648" cy="3071121"/>
        </p:xfrm>
        <a:graphic>
          <a:graphicData uri="http://schemas.openxmlformats.org/drawingml/2006/table">
            <a:tbl>
              <a:tblPr/>
              <a:tblGrid>
                <a:gridCol w="681608"/>
                <a:gridCol w="681608"/>
                <a:gridCol w="681608"/>
                <a:gridCol w="681608"/>
                <a:gridCol w="681608"/>
                <a:gridCol w="681608"/>
              </a:tblGrid>
              <a:tr h="234813">
                <a:tc>
                  <a:txBody>
                    <a:bodyPr/>
                    <a:lstStyle/>
                    <a:p>
                      <a:pPr algn="l" fontAlgn="b"/>
                      <a:endParaRPr lang="en-ZA" sz="1100" b="0" i="0" u="none" strike="noStrike" dirty="0">
                        <a:solidFill>
                          <a:srgbClr val="000000"/>
                        </a:solidFill>
                        <a:latin typeface="Calibri"/>
                      </a:endParaRPr>
                    </a:p>
                  </a:txBody>
                  <a:tcPr marL="9525" marR="9525" marT="9525" marB="0" anchor="b">
                    <a:lnL>
                      <a:noFill/>
                    </a:lnL>
                    <a:lnR>
                      <a:noFill/>
                    </a:lnR>
                    <a:lnT>
                      <a:noFill/>
                    </a:lnT>
                    <a:lnB>
                      <a:noFill/>
                    </a:lnB>
                  </a:tcPr>
                </a:tc>
                <a:tc gridSpan="5">
                  <a:txBody>
                    <a:bodyPr/>
                    <a:lstStyle/>
                    <a:p>
                      <a:pPr algn="ctr" fontAlgn="b"/>
                      <a:r>
                        <a:rPr lang="en-ZA" sz="1600" b="0" i="0" u="none" strike="noStrike" dirty="0" smtClean="0">
                          <a:solidFill>
                            <a:srgbClr val="000000"/>
                          </a:solidFill>
                          <a:latin typeface="Calibri"/>
                        </a:rPr>
                        <a:t>Literate rankings </a:t>
                      </a:r>
                      <a:r>
                        <a:rPr lang="en-ZA" sz="1600" b="0" i="0" u="none" strike="noStrike" dirty="0">
                          <a:solidFill>
                            <a:srgbClr val="000000"/>
                          </a:solidFill>
                          <a:latin typeface="Calibri"/>
                        </a:rPr>
                        <a:t>(</a:t>
                      </a:r>
                      <a:r>
                        <a:rPr lang="en-ZA" sz="1600" b="1" i="0" u="none" strike="noStrike" dirty="0">
                          <a:solidFill>
                            <a:srgbClr val="FF0000"/>
                          </a:solidFill>
                          <a:latin typeface="Calibri"/>
                        </a:rPr>
                        <a:t>post</a:t>
                      </a:r>
                      <a:r>
                        <a:rPr lang="en-ZA" sz="1600" b="0" i="0" u="none" strike="noStrike" dirty="0">
                          <a:solidFill>
                            <a:srgbClr val="000000"/>
                          </a:solidFill>
                          <a:latin typeface="Calibri"/>
                        </a:rPr>
                        <a:t>-correction)</a:t>
                      </a:r>
                    </a:p>
                  </a:txBody>
                  <a:tcPr marL="9525" marR="9525" marT="9525"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469626">
                <a:tc>
                  <a:txBody>
                    <a:bodyPr/>
                    <a:lstStyle/>
                    <a:p>
                      <a:pPr algn="ctr" fontAlgn="ctr"/>
                      <a:r>
                        <a:rPr lang="en-ZA" sz="1100" b="0" i="0" u="none" strike="noStrike">
                          <a:solidFill>
                            <a:srgbClr val="000000"/>
                          </a:solidFill>
                          <a:latin typeface="Calibri"/>
                        </a:rPr>
                        <a:t>Rank</a:t>
                      </a:r>
                    </a:p>
                  </a:txBody>
                  <a:tcPr marL="9525" marR="9525" marT="9525" marB="0" anchor="ctr">
                    <a:lnL>
                      <a:noFill/>
                    </a:lnL>
                    <a:lnR>
                      <a:noFill/>
                    </a:lnR>
                    <a:lnT>
                      <a:noFill/>
                    </a:lnT>
                    <a:lnB>
                      <a:noFill/>
                    </a:lnB>
                    <a:solidFill>
                      <a:srgbClr val="D7E4BC"/>
                    </a:solidFill>
                  </a:tcPr>
                </a:tc>
                <a:tc>
                  <a:txBody>
                    <a:bodyPr/>
                    <a:lstStyle/>
                    <a:p>
                      <a:pPr algn="ctr" fontAlgn="ctr"/>
                      <a:r>
                        <a:rPr lang="en-ZA" sz="1100" b="0" i="0" u="none" strike="noStrike">
                          <a:solidFill>
                            <a:srgbClr val="000000"/>
                          </a:solidFill>
                          <a:latin typeface="Calibri"/>
                        </a:rPr>
                        <a:t>Overall ranking</a:t>
                      </a:r>
                    </a:p>
                  </a:txBody>
                  <a:tcPr marL="9525" marR="9525" marT="9525" marB="0" anchor="ctr">
                    <a:lnL>
                      <a:noFill/>
                    </a:lnL>
                    <a:lnR>
                      <a:noFill/>
                    </a:lnR>
                    <a:lnT>
                      <a:noFill/>
                    </a:lnT>
                    <a:lnB>
                      <a:noFill/>
                    </a:lnB>
                    <a:solidFill>
                      <a:srgbClr val="D7E4BC"/>
                    </a:solidFill>
                  </a:tcPr>
                </a:tc>
                <a:tc>
                  <a:txBody>
                    <a:bodyPr/>
                    <a:lstStyle/>
                    <a:p>
                      <a:pPr algn="ctr" fontAlgn="ctr"/>
                      <a:r>
                        <a:rPr lang="en-ZA" sz="1100" b="0" i="0" u="none" strike="noStrike">
                          <a:solidFill>
                            <a:srgbClr val="000000"/>
                          </a:solidFill>
                          <a:latin typeface="Calibri"/>
                        </a:rPr>
                        <a:t>Urban ranking</a:t>
                      </a:r>
                    </a:p>
                  </a:txBody>
                  <a:tcPr marL="9525" marR="9525" marT="9525" marB="0" anchor="ctr">
                    <a:lnL>
                      <a:noFill/>
                    </a:lnL>
                    <a:lnR>
                      <a:noFill/>
                    </a:lnR>
                    <a:lnT>
                      <a:noFill/>
                    </a:lnT>
                    <a:lnB>
                      <a:noFill/>
                    </a:lnB>
                    <a:solidFill>
                      <a:srgbClr val="D7E4BC"/>
                    </a:solidFill>
                  </a:tcPr>
                </a:tc>
                <a:tc>
                  <a:txBody>
                    <a:bodyPr/>
                    <a:lstStyle/>
                    <a:p>
                      <a:pPr algn="ctr" fontAlgn="ctr"/>
                      <a:r>
                        <a:rPr lang="en-ZA" sz="1100" b="0" i="0" u="none" strike="noStrike">
                          <a:solidFill>
                            <a:srgbClr val="000000"/>
                          </a:solidFill>
                          <a:latin typeface="Calibri"/>
                        </a:rPr>
                        <a:t>Rural ranking</a:t>
                      </a:r>
                    </a:p>
                  </a:txBody>
                  <a:tcPr marL="9525" marR="9525" marT="9525" marB="0" anchor="ctr">
                    <a:lnL>
                      <a:noFill/>
                    </a:lnL>
                    <a:lnR>
                      <a:noFill/>
                    </a:lnR>
                    <a:lnT>
                      <a:noFill/>
                    </a:lnT>
                    <a:lnB>
                      <a:noFill/>
                    </a:lnB>
                    <a:solidFill>
                      <a:srgbClr val="D7E4BC"/>
                    </a:solidFill>
                  </a:tcPr>
                </a:tc>
                <a:tc>
                  <a:txBody>
                    <a:bodyPr/>
                    <a:lstStyle/>
                    <a:p>
                      <a:pPr algn="ctr" fontAlgn="ctr"/>
                      <a:r>
                        <a:rPr lang="en-ZA" sz="1100" b="0" i="0" u="none" strike="noStrike" dirty="0">
                          <a:solidFill>
                            <a:srgbClr val="000000"/>
                          </a:solidFill>
                          <a:latin typeface="Calibri"/>
                        </a:rPr>
                        <a:t>Q1 ranking</a:t>
                      </a:r>
                    </a:p>
                  </a:txBody>
                  <a:tcPr marL="9525" marR="9525" marT="9525" marB="0" anchor="ctr">
                    <a:lnL>
                      <a:noFill/>
                    </a:lnL>
                    <a:lnR>
                      <a:noFill/>
                    </a:lnR>
                    <a:lnT>
                      <a:noFill/>
                    </a:lnT>
                    <a:lnB>
                      <a:noFill/>
                    </a:lnB>
                    <a:solidFill>
                      <a:srgbClr val="D7E4BC"/>
                    </a:solidFill>
                  </a:tcPr>
                </a:tc>
                <a:tc>
                  <a:txBody>
                    <a:bodyPr/>
                    <a:lstStyle/>
                    <a:p>
                      <a:pPr algn="ctr" fontAlgn="ctr"/>
                      <a:r>
                        <a:rPr lang="en-ZA" sz="1100" b="0" i="0" u="none" strike="noStrike">
                          <a:solidFill>
                            <a:srgbClr val="000000"/>
                          </a:solidFill>
                          <a:latin typeface="Calibri"/>
                        </a:rPr>
                        <a:t>Q5 ranking</a:t>
                      </a:r>
                    </a:p>
                  </a:txBody>
                  <a:tcPr marL="9525" marR="9525" marT="9525" marB="0" anchor="ctr">
                    <a:lnL>
                      <a:noFill/>
                    </a:lnL>
                    <a:lnR>
                      <a:noFill/>
                    </a:lnR>
                    <a:lnT>
                      <a:noFill/>
                    </a:lnT>
                    <a:lnB>
                      <a:noFill/>
                    </a:lnB>
                    <a:solidFill>
                      <a:srgbClr val="D7E4BC"/>
                    </a:solidFill>
                  </a:tcPr>
                </a:tc>
              </a:tr>
              <a:tr h="234813">
                <a:tc>
                  <a:txBody>
                    <a:bodyPr/>
                    <a:lstStyle/>
                    <a:p>
                      <a:pPr algn="ctr" fontAlgn="b"/>
                      <a:r>
                        <a:rPr lang="en-ZA" sz="1200" b="0" i="0" u="none" strike="noStrike" dirty="0">
                          <a:solidFill>
                            <a:srgbClr val="000000"/>
                          </a:solidFill>
                          <a:latin typeface="Calibri"/>
                        </a:rPr>
                        <a:t>1</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SWA</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2</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SWA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r>
              <a:tr h="234813">
                <a:tc>
                  <a:txBody>
                    <a:bodyPr/>
                    <a:lstStyle/>
                    <a:p>
                      <a:pPr algn="ctr" fontAlgn="b"/>
                      <a:r>
                        <a:rPr lang="en-ZA" sz="1200" b="0" i="0" u="none" strike="noStrike">
                          <a:solidFill>
                            <a:srgbClr val="000000"/>
                          </a:solidFill>
                          <a:latin typeface="Calibri"/>
                        </a:rPr>
                        <a:t>3</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dirty="0">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4</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KEN</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5</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NAM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TAN</a:t>
                      </a:r>
                    </a:p>
                  </a:txBody>
                  <a:tcPr marL="9525" marR="9525" marT="9525" marB="0" anchor="b">
                    <a:lnL>
                      <a:noFill/>
                    </a:lnL>
                    <a:lnR>
                      <a:noFill/>
                    </a:lnR>
                    <a:lnT>
                      <a:noFill/>
                    </a:lnT>
                    <a:lnB>
                      <a:noFill/>
                    </a:lnB>
                    <a:solidFill>
                      <a:srgbClr val="00B0F0"/>
                    </a:solidFill>
                  </a:tcPr>
                </a:tc>
              </a:tr>
              <a:tr h="234813">
                <a:tc>
                  <a:txBody>
                    <a:bodyPr/>
                    <a:lstStyle/>
                    <a:p>
                      <a:pPr algn="ctr" fontAlgn="b"/>
                      <a:r>
                        <a:rPr lang="en-ZA" sz="1200" b="0" i="0" u="none" strike="noStrike">
                          <a:solidFill>
                            <a:srgbClr val="000000"/>
                          </a:solidFill>
                          <a:latin typeface="Calibri"/>
                        </a:rPr>
                        <a:t>6</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ZIM</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7</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LES</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8</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LES</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UGA</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a:solidFill>
                            <a:srgbClr val="000000"/>
                          </a:solidFill>
                          <a:latin typeface="Calibri"/>
                        </a:rPr>
                        <a:t>SOU</a:t>
                      </a:r>
                    </a:p>
                  </a:txBody>
                  <a:tcPr marL="9525" marR="9525" marT="9525" marB="0" anchor="b">
                    <a:lnL>
                      <a:noFill/>
                    </a:lnL>
                    <a:lnR>
                      <a:noFill/>
                    </a:lnR>
                    <a:lnT>
                      <a:noFill/>
                    </a:lnT>
                    <a:lnB>
                      <a:noFill/>
                    </a:lnB>
                    <a:solidFill>
                      <a:srgbClr val="92D050"/>
                    </a:solidFill>
                  </a:tcPr>
                </a:tc>
                <a:tc>
                  <a:txBody>
                    <a:bodyPr/>
                    <a:lstStyle/>
                    <a:p>
                      <a:pPr algn="ctr" fontAlgn="b"/>
                      <a:r>
                        <a:rPr lang="en-ZA" sz="1200" b="0" i="0" u="none" strike="noStrike" dirty="0">
                          <a:solidFill>
                            <a:srgbClr val="000000"/>
                          </a:solidFill>
                          <a:latin typeface="Calibri"/>
                        </a:rPr>
                        <a:t>UGA</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9</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MAL</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MAL</a:t>
                      </a:r>
                    </a:p>
                  </a:txBody>
                  <a:tcPr marL="9525" marR="9525" marT="9525" marB="0" anchor="b">
                    <a:lnL>
                      <a:noFill/>
                    </a:lnL>
                    <a:lnR>
                      <a:noFill/>
                    </a:lnR>
                    <a:lnT>
                      <a:noFill/>
                    </a:lnT>
                    <a:lnB>
                      <a:noFill/>
                    </a:lnB>
                    <a:solidFill>
                      <a:srgbClr val="F2F2F2"/>
                    </a:solidFill>
                  </a:tcPr>
                </a:tc>
              </a:tr>
              <a:tr h="234813">
                <a:tc>
                  <a:txBody>
                    <a:bodyPr/>
                    <a:lstStyle/>
                    <a:p>
                      <a:pPr algn="ctr" fontAlgn="b"/>
                      <a:r>
                        <a:rPr lang="en-ZA" sz="1200" b="0" i="0" u="none" strike="noStrike">
                          <a:solidFill>
                            <a:srgbClr val="000000"/>
                          </a:solidFill>
                          <a:latin typeface="Calibri"/>
                        </a:rPr>
                        <a:t>10</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a:solidFill>
                            <a:srgbClr val="000000"/>
                          </a:solidFill>
                          <a:latin typeface="Calibri"/>
                        </a:rPr>
                        <a:t>ZAM</a:t>
                      </a:r>
                    </a:p>
                  </a:txBody>
                  <a:tcPr marL="9525" marR="9525" marT="9525" marB="0" anchor="b">
                    <a:lnL>
                      <a:noFill/>
                    </a:lnL>
                    <a:lnR>
                      <a:noFill/>
                    </a:lnR>
                    <a:lnT>
                      <a:noFill/>
                    </a:lnT>
                    <a:lnB>
                      <a:noFill/>
                    </a:lnB>
                    <a:solidFill>
                      <a:srgbClr val="F2F2F2"/>
                    </a:solidFill>
                  </a:tcPr>
                </a:tc>
                <a:tc>
                  <a:txBody>
                    <a:bodyPr/>
                    <a:lstStyle/>
                    <a:p>
                      <a:pPr algn="ctr" fontAlgn="b"/>
                      <a:r>
                        <a:rPr lang="en-ZA" sz="1200" b="0" i="0" u="none" strike="noStrike" dirty="0">
                          <a:solidFill>
                            <a:srgbClr val="000000"/>
                          </a:solidFill>
                          <a:latin typeface="Calibri"/>
                        </a:rPr>
                        <a:t>ZAM</a:t>
                      </a:r>
                    </a:p>
                  </a:txBody>
                  <a:tcPr marL="9525" marR="9525" marT="9525" marB="0" anchor="b">
                    <a:lnL>
                      <a:noFill/>
                    </a:lnL>
                    <a:lnR>
                      <a:noFill/>
                    </a:lnR>
                    <a:lnT>
                      <a:noFill/>
                    </a:lnT>
                    <a:lnB>
                      <a:noFill/>
                    </a:lnB>
                    <a:solidFill>
                      <a:srgbClr val="F2F2F2"/>
                    </a:solidFill>
                  </a:tcPr>
                </a:tc>
              </a:tr>
            </a:tbl>
          </a:graphicData>
        </a:graphic>
      </p:graphicFrame>
      <p:sp>
        <p:nvSpPr>
          <p:cNvPr id="7" name="Title 1"/>
          <p:cNvSpPr txBox="1">
            <a:spLocks/>
          </p:cNvSpPr>
          <p:nvPr/>
        </p:nvSpPr>
        <p:spPr>
          <a:xfrm>
            <a:off x="609600" y="427038"/>
            <a:ext cx="8229600" cy="1143000"/>
          </a:xfrm>
          <a:prstGeom prst="rect">
            <a:avLst/>
          </a:prstGeom>
          <a:solidFill>
            <a:schemeClr val="accent1">
              <a:lumMod val="40000"/>
              <a:lumOff val="60000"/>
            </a:schemeClr>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t>League tables</a:t>
            </a:r>
            <a:endParaRPr lang="en-ZA" sz="31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Differential access by subgroups</a:t>
            </a:r>
            <a:endParaRPr lang="en-ZA" dirty="0"/>
          </a:p>
        </p:txBody>
      </p:sp>
      <p:sp>
        <p:nvSpPr>
          <p:cNvPr id="3" name="Content Placeholder 2"/>
          <p:cNvSpPr>
            <a:spLocks noGrp="1"/>
          </p:cNvSpPr>
          <p:nvPr>
            <p:ph idx="1"/>
          </p:nvPr>
        </p:nvSpPr>
        <p:spPr/>
        <p:txBody>
          <a:bodyPr/>
          <a:lstStyle/>
          <a:p>
            <a:r>
              <a:rPr lang="en-ZA" dirty="0" smtClean="0"/>
              <a:t>Different </a:t>
            </a:r>
            <a:r>
              <a:rPr lang="en-ZA" b="1" u="sng" dirty="0" smtClean="0"/>
              <a:t>enrolment</a:t>
            </a:r>
            <a:r>
              <a:rPr lang="en-ZA" dirty="0" smtClean="0"/>
              <a:t> &amp; </a:t>
            </a:r>
            <a:r>
              <a:rPr lang="en-ZA" b="1" u="sng" dirty="0" smtClean="0"/>
              <a:t>achievement</a:t>
            </a:r>
            <a:r>
              <a:rPr lang="en-ZA" dirty="0" smtClean="0"/>
              <a:t> profiles for different sub-groups of the national population (averages shroud inequalities)</a:t>
            </a:r>
          </a:p>
          <a:p>
            <a:pPr lvl="1"/>
            <a:r>
              <a:rPr lang="en-ZA" dirty="0" smtClean="0"/>
              <a:t>Urban </a:t>
            </a:r>
            <a:r>
              <a:rPr lang="en-ZA" dirty="0" err="1" smtClean="0"/>
              <a:t>vs</a:t>
            </a:r>
            <a:r>
              <a:rPr lang="en-ZA" dirty="0" smtClean="0"/>
              <a:t> Rural </a:t>
            </a:r>
            <a:r>
              <a:rPr lang="en-ZA" sz="2000" dirty="0" smtClean="0">
                <a:solidFill>
                  <a:srgbClr val="92D050"/>
                </a:solidFill>
              </a:rPr>
              <a:t>(multiply enrolment and literacy rates)</a:t>
            </a:r>
            <a:endParaRPr lang="en-ZA" dirty="0" smtClean="0">
              <a:solidFill>
                <a:srgbClr val="92D050"/>
              </a:solidFill>
            </a:endParaRPr>
          </a:p>
          <a:p>
            <a:pPr lvl="1"/>
            <a:r>
              <a:rPr lang="en-ZA" dirty="0" smtClean="0"/>
              <a:t>Boys </a:t>
            </a:r>
            <a:r>
              <a:rPr lang="en-ZA" dirty="0" err="1" smtClean="0"/>
              <a:t>vs</a:t>
            </a:r>
            <a:r>
              <a:rPr lang="en-ZA" dirty="0" smtClean="0"/>
              <a:t> Girls </a:t>
            </a:r>
            <a:r>
              <a:rPr lang="en-ZA" sz="2000" dirty="0" smtClean="0">
                <a:solidFill>
                  <a:srgbClr val="92D050"/>
                </a:solidFill>
              </a:rPr>
              <a:t>(multiply enrolment and literacy rates)</a:t>
            </a:r>
            <a:endParaRPr lang="en-ZA" dirty="0" smtClean="0"/>
          </a:p>
          <a:p>
            <a:pPr lvl="1"/>
            <a:r>
              <a:rPr lang="en-ZA" b="1" dirty="0" smtClean="0"/>
              <a:t>Wealthy </a:t>
            </a:r>
            <a:r>
              <a:rPr lang="en-ZA" b="1" dirty="0" err="1" smtClean="0"/>
              <a:t>vs</a:t>
            </a:r>
            <a:r>
              <a:rPr lang="en-ZA" b="1" dirty="0" smtClean="0"/>
              <a:t> Poor </a:t>
            </a:r>
            <a:r>
              <a:rPr lang="en-ZA" sz="2000" dirty="0" smtClean="0">
                <a:solidFill>
                  <a:srgbClr val="FF0000"/>
                </a:solidFill>
              </a:rPr>
              <a:t>(CANNOT simply multiply enrolment and literacy rates)</a:t>
            </a:r>
            <a:endParaRPr lang="en-ZA" dirty="0">
              <a:solidFill>
                <a:srgbClr val="FF0000"/>
              </a:solidFill>
            </a:endParaRPr>
          </a:p>
        </p:txBody>
      </p:sp>
    </p:spTree>
    <p:extLst>
      <p:ext uri="{BB962C8B-B14F-4D97-AF65-F5344CB8AC3E}">
        <p14:creationId xmlns:p14="http://schemas.microsoft.com/office/powerpoint/2010/main" val="1989884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697116595"/>
              </p:ext>
            </p:extLst>
          </p:nvPr>
        </p:nvGraphicFramePr>
        <p:xfrm>
          <a:off x="179512" y="1484784"/>
          <a:ext cx="4032448" cy="36004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7544" y="188640"/>
            <a:ext cx="8229600" cy="1143000"/>
          </a:xfrm>
          <a:solidFill>
            <a:schemeClr val="accent1">
              <a:lumMod val="40000"/>
              <a:lumOff val="60000"/>
            </a:schemeClr>
          </a:solidFill>
        </p:spPr>
        <p:txBody>
          <a:bodyPr>
            <a:noAutofit/>
          </a:bodyPr>
          <a:lstStyle/>
          <a:p>
            <a:r>
              <a:rPr lang="en-ZA" sz="3200" dirty="0" smtClean="0"/>
              <a:t>Correcting for differential access by quintile</a:t>
            </a:r>
            <a:endParaRPr lang="en-ZA" sz="3200" dirty="0"/>
          </a:p>
        </p:txBody>
      </p:sp>
      <p:graphicFrame>
        <p:nvGraphicFramePr>
          <p:cNvPr id="4" name="Chart 3"/>
          <p:cNvGraphicFramePr>
            <a:graphicFrameLocks/>
          </p:cNvGraphicFramePr>
          <p:nvPr>
            <p:extLst>
              <p:ext uri="{D42A27DB-BD31-4B8C-83A1-F6EECF244321}">
                <p14:modId xmlns:p14="http://schemas.microsoft.com/office/powerpoint/2010/main" val="2714331288"/>
              </p:ext>
            </p:extLst>
          </p:nvPr>
        </p:nvGraphicFramePr>
        <p:xfrm>
          <a:off x="4283968" y="1484784"/>
          <a:ext cx="4392488" cy="360040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a:xfrm>
            <a:off x="1763688" y="2564904"/>
            <a:ext cx="1080120" cy="2520280"/>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7" name="Rounded Rectangle 6"/>
          <p:cNvSpPr/>
          <p:nvPr/>
        </p:nvSpPr>
        <p:spPr>
          <a:xfrm>
            <a:off x="5004048" y="2852936"/>
            <a:ext cx="1080120" cy="2088232"/>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graphicFrame>
        <p:nvGraphicFramePr>
          <p:cNvPr id="8" name="Table 7"/>
          <p:cNvGraphicFramePr>
            <a:graphicFrameLocks noGrp="1"/>
          </p:cNvGraphicFramePr>
          <p:nvPr>
            <p:extLst>
              <p:ext uri="{D42A27DB-BD31-4B8C-83A1-F6EECF244321}">
                <p14:modId xmlns:p14="http://schemas.microsoft.com/office/powerpoint/2010/main" val="4230092373"/>
              </p:ext>
            </p:extLst>
          </p:nvPr>
        </p:nvGraphicFramePr>
        <p:xfrm>
          <a:off x="251520" y="5229200"/>
          <a:ext cx="5112568" cy="1512167"/>
        </p:xfrm>
        <a:graphic>
          <a:graphicData uri="http://schemas.openxmlformats.org/drawingml/2006/table">
            <a:tbl>
              <a:tblPr>
                <a:tableStyleId>{5C22544A-7EE6-4342-B048-85BDC9FD1C3A}</a:tableStyleId>
              </a:tblPr>
              <a:tblGrid>
                <a:gridCol w="613508"/>
                <a:gridCol w="613508"/>
                <a:gridCol w="971388"/>
                <a:gridCol w="971388"/>
                <a:gridCol w="971388"/>
                <a:gridCol w="971388"/>
              </a:tblGrid>
              <a:tr h="401912">
                <a:tc>
                  <a:txBody>
                    <a:bodyPr/>
                    <a:lstStyle/>
                    <a:p>
                      <a:pPr algn="l" fontAlgn="b"/>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NAR by quintile</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b="0" i="0" u="none" strike="noStrike" dirty="0" smtClean="0">
                          <a:solidFill>
                            <a:srgbClr val="000000"/>
                          </a:solidFill>
                          <a:effectLst/>
                          <a:latin typeface="Calibri"/>
                        </a:rPr>
                        <a:t>Quintile</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u="none" strike="noStrike" dirty="0">
                          <a:effectLst/>
                        </a:rPr>
                        <a:t>from DHS</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u="none" strike="noStrike" dirty="0">
                          <a:effectLst/>
                        </a:rPr>
                        <a:t>As proportion</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b="0" i="0" u="none" strike="noStrike" dirty="0" smtClean="0">
                          <a:solidFill>
                            <a:srgbClr val="000000"/>
                          </a:solidFill>
                          <a:effectLst/>
                          <a:latin typeface="Calibri"/>
                        </a:rPr>
                        <a:t>F-Lit (SACMEQ)</a:t>
                      </a:r>
                      <a:endParaRPr lang="en-ZA" sz="1100" b="0" i="0" u="none" strike="noStrike" dirty="0">
                        <a:solidFill>
                          <a:srgbClr val="000000"/>
                        </a:solidFill>
                        <a:effectLst/>
                        <a:latin typeface="Calibri"/>
                      </a:endParaRPr>
                    </a:p>
                  </a:txBody>
                  <a:tcPr marL="9525" marR="9525" marT="9525" marB="0" anchor="ctr"/>
                </a:tc>
              </a:tr>
              <a:tr h="222051">
                <a:tc>
                  <a:txBody>
                    <a:bodyPr/>
                    <a:lstStyle/>
                    <a:p>
                      <a:pPr algn="ctr" fontAlgn="b"/>
                      <a:r>
                        <a:rPr lang="en-ZA" sz="1100" u="none" strike="noStrike">
                          <a:effectLst/>
                        </a:rPr>
                        <a:t>Q1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79.9</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16.0</a:t>
                      </a:r>
                    </a:p>
                  </a:txBody>
                  <a:tcPr marL="9525" marR="9525" marT="9525" marB="0" anchor="b"/>
                </a:tc>
                <a:tc>
                  <a:txBody>
                    <a:bodyPr/>
                    <a:lstStyle/>
                    <a:p>
                      <a:pPr algn="ctr" fontAlgn="b"/>
                      <a:r>
                        <a:rPr lang="en-ZA" sz="1100" b="0" i="0" u="none" strike="noStrike" dirty="0">
                          <a:solidFill>
                            <a:srgbClr val="000000"/>
                          </a:solidFill>
                          <a:effectLst/>
                          <a:latin typeface="Calibri"/>
                        </a:rPr>
                        <a:t>18.7</a:t>
                      </a:r>
                    </a:p>
                  </a:txBody>
                  <a:tcPr marL="9525" marR="9525" marT="9525" marB="0" anchor="b"/>
                </a:tc>
                <a:tc>
                  <a:txBody>
                    <a:bodyPr/>
                    <a:lstStyle/>
                    <a:p>
                      <a:pPr algn="ctr" rtl="0" fontAlgn="b"/>
                      <a:r>
                        <a:rPr lang="en-ZA" sz="1100" b="0" i="0" u="none" strike="noStrike">
                          <a:solidFill>
                            <a:srgbClr val="000000"/>
                          </a:solidFill>
                          <a:effectLst/>
                          <a:latin typeface="Calibri"/>
                        </a:rPr>
                        <a:t>94%</a:t>
                      </a:r>
                    </a:p>
                  </a:txBody>
                  <a:tcPr marL="9525" marR="9525" marT="9525" marB="0" anchor="b"/>
                </a:tc>
              </a:tr>
              <a:tr h="222051">
                <a:tc>
                  <a:txBody>
                    <a:bodyPr/>
                    <a:lstStyle/>
                    <a:p>
                      <a:pPr algn="ctr" fontAlgn="b"/>
                      <a:r>
                        <a:rPr lang="en-ZA" sz="1100" u="none" strike="noStrike">
                          <a:effectLst/>
                        </a:rPr>
                        <a:t>Q2</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83</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16.6</a:t>
                      </a:r>
                    </a:p>
                  </a:txBody>
                  <a:tcPr marL="9525" marR="9525" marT="9525" marB="0" anchor="b"/>
                </a:tc>
                <a:tc>
                  <a:txBody>
                    <a:bodyPr/>
                    <a:lstStyle/>
                    <a:p>
                      <a:pPr algn="ctr" fontAlgn="b"/>
                      <a:r>
                        <a:rPr lang="en-ZA" sz="1100" b="0" i="0" u="none" strike="noStrike">
                          <a:solidFill>
                            <a:srgbClr val="000000"/>
                          </a:solidFill>
                          <a:effectLst/>
                          <a:latin typeface="Calibri"/>
                        </a:rPr>
                        <a:t>19.4</a:t>
                      </a:r>
                    </a:p>
                  </a:txBody>
                  <a:tcPr marL="9525" marR="9525" marT="9525" marB="0" anchor="b"/>
                </a:tc>
                <a:tc>
                  <a:txBody>
                    <a:bodyPr/>
                    <a:lstStyle/>
                    <a:p>
                      <a:pPr algn="ctr" rtl="0" fontAlgn="b"/>
                      <a:r>
                        <a:rPr lang="en-ZA" sz="1100" b="0" i="0" u="none" strike="noStrike">
                          <a:solidFill>
                            <a:srgbClr val="000000"/>
                          </a:solidFill>
                          <a:effectLst/>
                          <a:latin typeface="Calibri"/>
                        </a:rPr>
                        <a:t>95%</a:t>
                      </a:r>
                    </a:p>
                  </a:txBody>
                  <a:tcPr marL="9525" marR="9525" marT="9525" marB="0" anchor="b"/>
                </a:tc>
              </a:tr>
              <a:tr h="222051">
                <a:tc>
                  <a:txBody>
                    <a:bodyPr/>
                    <a:lstStyle/>
                    <a:p>
                      <a:pPr algn="ctr" fontAlgn="b"/>
                      <a:r>
                        <a:rPr lang="en-ZA" sz="1100" u="none" strike="noStrike">
                          <a:effectLst/>
                        </a:rPr>
                        <a:t>Q3</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89.2</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17.8</a:t>
                      </a:r>
                    </a:p>
                  </a:txBody>
                  <a:tcPr marL="9525" marR="9525" marT="9525" marB="0" anchor="b"/>
                </a:tc>
                <a:tc>
                  <a:txBody>
                    <a:bodyPr/>
                    <a:lstStyle/>
                    <a:p>
                      <a:pPr algn="ctr" fontAlgn="b"/>
                      <a:r>
                        <a:rPr lang="en-ZA" sz="1100" b="0" i="0" u="none" strike="noStrike">
                          <a:solidFill>
                            <a:srgbClr val="000000"/>
                          </a:solidFill>
                          <a:effectLst/>
                          <a:latin typeface="Calibri"/>
                        </a:rPr>
                        <a:t>20.9</a:t>
                      </a:r>
                    </a:p>
                  </a:txBody>
                  <a:tcPr marL="9525" marR="9525" marT="9525" marB="0" anchor="b"/>
                </a:tc>
                <a:tc>
                  <a:txBody>
                    <a:bodyPr/>
                    <a:lstStyle/>
                    <a:p>
                      <a:pPr algn="ctr" rtl="0" fontAlgn="b"/>
                      <a:r>
                        <a:rPr lang="en-ZA" sz="1100" b="0" i="0" u="none" strike="noStrike">
                          <a:solidFill>
                            <a:srgbClr val="000000"/>
                          </a:solidFill>
                          <a:effectLst/>
                          <a:latin typeface="Calibri"/>
                        </a:rPr>
                        <a:t>97%</a:t>
                      </a:r>
                    </a:p>
                  </a:txBody>
                  <a:tcPr marL="9525" marR="9525" marT="9525" marB="0" anchor="b"/>
                </a:tc>
              </a:tr>
              <a:tr h="222051">
                <a:tc>
                  <a:txBody>
                    <a:bodyPr/>
                    <a:lstStyle/>
                    <a:p>
                      <a:pPr algn="ctr" fontAlgn="b"/>
                      <a:r>
                        <a:rPr lang="en-ZA" sz="1100" u="none" strike="noStrike">
                          <a:effectLst/>
                        </a:rPr>
                        <a:t>Q4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85.7</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17.1</a:t>
                      </a:r>
                    </a:p>
                  </a:txBody>
                  <a:tcPr marL="9525" marR="9525" marT="9525" marB="0" anchor="b"/>
                </a:tc>
                <a:tc>
                  <a:txBody>
                    <a:bodyPr/>
                    <a:lstStyle/>
                    <a:p>
                      <a:pPr algn="ctr" fontAlgn="b"/>
                      <a:r>
                        <a:rPr lang="en-ZA" sz="1100" b="0" i="0" u="none" strike="noStrike">
                          <a:solidFill>
                            <a:srgbClr val="000000"/>
                          </a:solidFill>
                          <a:effectLst/>
                          <a:latin typeface="Calibri"/>
                        </a:rPr>
                        <a:t>20.1</a:t>
                      </a:r>
                    </a:p>
                  </a:txBody>
                  <a:tcPr marL="9525" marR="9525" marT="9525" marB="0" anchor="b"/>
                </a:tc>
                <a:tc>
                  <a:txBody>
                    <a:bodyPr/>
                    <a:lstStyle/>
                    <a:p>
                      <a:pPr algn="ctr" rtl="0" fontAlgn="b"/>
                      <a:r>
                        <a:rPr lang="en-ZA" sz="1100" b="0" i="0" u="none" strike="noStrike">
                          <a:solidFill>
                            <a:srgbClr val="000000"/>
                          </a:solidFill>
                          <a:effectLst/>
                          <a:latin typeface="Calibri"/>
                        </a:rPr>
                        <a:t>99%</a:t>
                      </a:r>
                    </a:p>
                  </a:txBody>
                  <a:tcPr marL="9525" marR="9525" marT="9525" marB="0" anchor="b"/>
                </a:tc>
              </a:tr>
              <a:tr h="222051">
                <a:tc>
                  <a:txBody>
                    <a:bodyPr/>
                    <a:lstStyle/>
                    <a:p>
                      <a:pPr algn="ctr" fontAlgn="b"/>
                      <a:r>
                        <a:rPr lang="en-ZA" sz="1100" u="none" strike="noStrike">
                          <a:effectLst/>
                        </a:rPr>
                        <a:t>Q5</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89</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17.8</a:t>
                      </a:r>
                    </a:p>
                  </a:txBody>
                  <a:tcPr marL="9525" marR="9525" marT="9525" marB="0" anchor="b"/>
                </a:tc>
                <a:tc>
                  <a:txBody>
                    <a:bodyPr/>
                    <a:lstStyle/>
                    <a:p>
                      <a:pPr algn="ctr" fontAlgn="b"/>
                      <a:r>
                        <a:rPr lang="en-ZA" sz="1100" b="0" i="0" u="none" strike="noStrike">
                          <a:solidFill>
                            <a:srgbClr val="000000"/>
                          </a:solidFill>
                          <a:effectLst/>
                          <a:latin typeface="Calibri"/>
                        </a:rPr>
                        <a:t>20.9</a:t>
                      </a:r>
                    </a:p>
                  </a:txBody>
                  <a:tcPr marL="9525" marR="9525" marT="9525" marB="0" anchor="b"/>
                </a:tc>
                <a:tc>
                  <a:txBody>
                    <a:bodyPr/>
                    <a:lstStyle/>
                    <a:p>
                      <a:pPr algn="ctr" rtl="0" fontAlgn="b"/>
                      <a:r>
                        <a:rPr lang="en-ZA" sz="1100" b="0" i="0" u="none" strike="noStrike" dirty="0">
                          <a:solidFill>
                            <a:srgbClr val="000000"/>
                          </a:solidFill>
                          <a:effectLst/>
                          <a:latin typeface="Calibri"/>
                        </a:rPr>
                        <a:t>98%</a:t>
                      </a:r>
                    </a:p>
                  </a:txBody>
                  <a:tcPr marL="9525" marR="9525" marT="9525" marB="0" anchor="b"/>
                </a:tc>
              </a:tr>
            </a:tbl>
          </a:graphicData>
        </a:graphic>
      </p:graphicFrame>
      <p:grpSp>
        <p:nvGrpSpPr>
          <p:cNvPr id="24" name="Group 23"/>
          <p:cNvGrpSpPr/>
          <p:nvPr/>
        </p:nvGrpSpPr>
        <p:grpSpPr>
          <a:xfrm>
            <a:off x="3549275" y="1599183"/>
            <a:ext cx="936104" cy="844424"/>
            <a:chOff x="3549275" y="1599183"/>
            <a:chExt cx="936104" cy="844424"/>
          </a:xfrm>
        </p:grpSpPr>
        <p:sp>
          <p:nvSpPr>
            <p:cNvPr id="11" name="TextBox 10"/>
            <p:cNvSpPr txBox="1"/>
            <p:nvPr/>
          </p:nvSpPr>
          <p:spPr>
            <a:xfrm>
              <a:off x="3549275" y="1599183"/>
              <a:ext cx="936104" cy="461665"/>
            </a:xfrm>
            <a:prstGeom prst="rect">
              <a:avLst/>
            </a:prstGeom>
            <a:solidFill>
              <a:schemeClr val="accent2">
                <a:lumMod val="60000"/>
                <a:lumOff val="40000"/>
              </a:schemeClr>
            </a:solidFill>
          </p:spPr>
          <p:txBody>
            <a:bodyPr wrap="square" rtlCol="0">
              <a:spAutoFit/>
            </a:bodyPr>
            <a:lstStyle/>
            <a:p>
              <a:r>
                <a:rPr lang="en-ZA" sz="1200" dirty="0" smtClean="0"/>
                <a:t>Functionally illiterate</a:t>
              </a:r>
              <a:endParaRPr lang="en-ZA" sz="1200" dirty="0"/>
            </a:p>
          </p:txBody>
        </p:sp>
        <p:cxnSp>
          <p:nvCxnSpPr>
            <p:cNvPr id="13" name="Straight Arrow Connector 12"/>
            <p:cNvCxnSpPr>
              <a:stCxn id="11" idx="2"/>
            </p:cNvCxnSpPr>
            <p:nvPr/>
          </p:nvCxnSpPr>
          <p:spPr>
            <a:xfrm flipH="1">
              <a:off x="3779912" y="2060848"/>
              <a:ext cx="237415" cy="38275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pSp>
      <p:sp>
        <p:nvSpPr>
          <p:cNvPr id="25" name="TextBox 24"/>
          <p:cNvSpPr txBox="1"/>
          <p:nvPr/>
        </p:nvSpPr>
        <p:spPr>
          <a:xfrm>
            <a:off x="6958111" y="2054534"/>
            <a:ext cx="2088232" cy="523220"/>
          </a:xfrm>
          <a:prstGeom prst="rect">
            <a:avLst/>
          </a:prstGeom>
          <a:solidFill>
            <a:srgbClr val="8EB4E3"/>
          </a:solidFill>
        </p:spPr>
        <p:txBody>
          <a:bodyPr wrap="square" rtlCol="0">
            <a:spAutoFit/>
          </a:bodyPr>
          <a:lstStyle/>
          <a:p>
            <a:r>
              <a:rPr lang="en-ZA" sz="1400" dirty="0" smtClean="0"/>
              <a:t>21% of SACMEQ students come from quintile 5</a:t>
            </a:r>
            <a:endParaRPr lang="en-ZA" sz="1400" dirty="0"/>
          </a:p>
        </p:txBody>
      </p:sp>
      <p:sp>
        <p:nvSpPr>
          <p:cNvPr id="29" name="TextBox 28"/>
          <p:cNvSpPr txBox="1"/>
          <p:nvPr/>
        </p:nvSpPr>
        <p:spPr>
          <a:xfrm>
            <a:off x="7110189" y="4725144"/>
            <a:ext cx="2088232" cy="523220"/>
          </a:xfrm>
          <a:prstGeom prst="rect">
            <a:avLst/>
          </a:prstGeom>
          <a:solidFill>
            <a:srgbClr val="8EB4E3"/>
          </a:solidFill>
        </p:spPr>
        <p:txBody>
          <a:bodyPr wrap="square" rtlCol="0">
            <a:spAutoFit/>
          </a:bodyPr>
          <a:lstStyle/>
          <a:p>
            <a:r>
              <a:rPr lang="en-ZA" sz="1400" dirty="0" smtClean="0"/>
              <a:t>19% of SACMEQ students come from quintile 1</a:t>
            </a:r>
            <a:endParaRPr lang="en-ZA" sz="1400" dirty="0"/>
          </a:p>
        </p:txBody>
      </p:sp>
      <p:cxnSp>
        <p:nvCxnSpPr>
          <p:cNvPr id="31" name="Straight Arrow Connector 30"/>
          <p:cNvCxnSpPr/>
          <p:nvPr/>
        </p:nvCxnSpPr>
        <p:spPr>
          <a:xfrm>
            <a:off x="2843808" y="3645024"/>
            <a:ext cx="2088232" cy="0"/>
          </a:xfrm>
          <a:prstGeom prst="straightConnector1">
            <a:avLst/>
          </a:prstGeom>
          <a:ln>
            <a:solidFill>
              <a:srgbClr val="FF0000"/>
            </a:solidFill>
            <a:tailEnd type="arrow"/>
          </a:ln>
        </p:spPr>
        <p:style>
          <a:lnRef idx="2">
            <a:schemeClr val="accent6"/>
          </a:lnRef>
          <a:fillRef idx="0">
            <a:schemeClr val="accent6"/>
          </a:fillRef>
          <a:effectRef idx="1">
            <a:schemeClr val="accent6"/>
          </a:effectRef>
          <a:fontRef idx="minor">
            <a:schemeClr val="tx1"/>
          </a:fontRef>
        </p:style>
      </p:cxnSp>
      <p:grpSp>
        <p:nvGrpSpPr>
          <p:cNvPr id="17" name="Group 16"/>
          <p:cNvGrpSpPr/>
          <p:nvPr/>
        </p:nvGrpSpPr>
        <p:grpSpPr>
          <a:xfrm>
            <a:off x="1043608" y="4725144"/>
            <a:ext cx="6192688" cy="1754326"/>
            <a:chOff x="827584" y="3861048"/>
            <a:chExt cx="6192688" cy="1754326"/>
          </a:xfrm>
          <a:solidFill>
            <a:schemeClr val="bg1"/>
          </a:solidFill>
        </p:grpSpPr>
        <p:sp>
          <p:nvSpPr>
            <p:cNvPr id="18" name="TextBox 17"/>
            <p:cNvSpPr txBox="1"/>
            <p:nvPr/>
          </p:nvSpPr>
          <p:spPr>
            <a:xfrm>
              <a:off x="827584" y="3861048"/>
              <a:ext cx="6192688" cy="1754326"/>
            </a:xfrm>
            <a:prstGeom prst="rect">
              <a:avLst/>
            </a:prstGeom>
            <a:grpFill/>
          </p:spPr>
          <p:txBody>
            <a:bodyPr wrap="square" rtlCol="0">
              <a:spAutoFit/>
            </a:bodyPr>
            <a:lstStyle/>
            <a:p>
              <a:r>
                <a:rPr lang="en-ZA" dirty="0" smtClean="0"/>
                <a:t>   </a:t>
              </a:r>
            </a:p>
            <a:p>
              <a:endParaRPr lang="en-ZA" dirty="0" smtClean="0"/>
            </a:p>
            <a:p>
              <a:endParaRPr lang="en-ZA" dirty="0" smtClean="0"/>
            </a:p>
            <a:p>
              <a:endParaRPr lang="en-ZA" dirty="0" smtClean="0"/>
            </a:p>
            <a:p>
              <a:endParaRPr lang="en-ZA" dirty="0" smtClean="0"/>
            </a:p>
            <a:p>
              <a:endParaRPr lang="en-ZA" dirty="0"/>
            </a:p>
          </p:txBody>
        </p:sp>
        <p:pic>
          <p:nvPicPr>
            <p:cNvPr id="19"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43608" y="4149080"/>
              <a:ext cx="5943600" cy="1285875"/>
            </a:xfrm>
            <a:prstGeom prst="rect">
              <a:avLst/>
            </a:prstGeom>
            <a:grpFill/>
          </p:spPr>
        </p:pic>
      </p:grpSp>
    </p:spTree>
    <p:extLst>
      <p:ext uri="{BB962C8B-B14F-4D97-AF65-F5344CB8AC3E}">
        <p14:creationId xmlns:p14="http://schemas.microsoft.com/office/powerpoint/2010/main" val="283357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arn(inVertical)">
                                      <p:cBhvr>
                                        <p:cTn id="23" dur="500"/>
                                        <p:tgtEl>
                                          <p:spTgt spid="3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25"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r>
              <a:rPr lang="en-ZA" sz="3600" dirty="0" smtClean="0"/>
              <a:t>Change in proportion literate/numerate post NAR correction</a:t>
            </a:r>
            <a:endParaRPr lang="en-ZA" sz="3600" dirty="0"/>
          </a:p>
        </p:txBody>
      </p:sp>
      <p:graphicFrame>
        <p:nvGraphicFramePr>
          <p:cNvPr id="5" name="Table 4"/>
          <p:cNvGraphicFramePr>
            <a:graphicFrameLocks noGrp="1"/>
          </p:cNvGraphicFramePr>
          <p:nvPr>
            <p:extLst>
              <p:ext uri="{D42A27DB-BD31-4B8C-83A1-F6EECF244321}">
                <p14:modId xmlns:p14="http://schemas.microsoft.com/office/powerpoint/2010/main" val="2860129079"/>
              </p:ext>
            </p:extLst>
          </p:nvPr>
        </p:nvGraphicFramePr>
        <p:xfrm>
          <a:off x="395536" y="2132856"/>
          <a:ext cx="8424933" cy="4195579"/>
        </p:xfrm>
        <a:graphic>
          <a:graphicData uri="http://schemas.openxmlformats.org/drawingml/2006/table">
            <a:tbl>
              <a:tblPr/>
              <a:tblGrid>
                <a:gridCol w="765903"/>
                <a:gridCol w="765903"/>
                <a:gridCol w="765903"/>
                <a:gridCol w="765903"/>
                <a:gridCol w="765903"/>
                <a:gridCol w="765903"/>
                <a:gridCol w="765903"/>
                <a:gridCol w="765903"/>
                <a:gridCol w="765903"/>
                <a:gridCol w="765903"/>
                <a:gridCol w="765903"/>
              </a:tblGrid>
              <a:tr h="261557">
                <a:tc rowSpan="2">
                  <a:txBody>
                    <a:bodyPr/>
                    <a:lstStyle/>
                    <a:p>
                      <a:pPr algn="ctr" fontAlgn="b"/>
                      <a:r>
                        <a:rPr lang="en-ZA" sz="1200" b="1" i="0" u="none" strike="noStrike" dirty="0">
                          <a:solidFill>
                            <a:srgbClr val="000000"/>
                          </a:solidFill>
                          <a:latin typeface="Calibri"/>
                        </a:rPr>
                        <a:t>Country</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en-ZA" sz="1200" b="1" i="0" u="none" strike="noStrike" dirty="0">
                          <a:solidFill>
                            <a:srgbClr val="000000"/>
                          </a:solidFill>
                          <a:latin typeface="Calibri"/>
                        </a:rPr>
                        <a:t>Median Grade 6 age</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ZA" sz="1200" b="0" i="0" u="none" strike="noStrike" dirty="0">
                          <a:solidFill>
                            <a:srgbClr val="000000"/>
                          </a:solidFill>
                          <a:latin typeface="Calibri"/>
                        </a:rPr>
                        <a:t>Gender</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gridSpan="2">
                  <a:txBody>
                    <a:bodyPr/>
                    <a:lstStyle/>
                    <a:p>
                      <a:pPr algn="ctr" fontAlgn="ctr"/>
                      <a:r>
                        <a:rPr lang="en-ZA" sz="1200" b="0" i="0" u="none" strike="noStrike" dirty="0">
                          <a:solidFill>
                            <a:srgbClr val="000000"/>
                          </a:solidFill>
                          <a:latin typeface="Calibri"/>
                        </a:rPr>
                        <a:t>Location</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gridSpan="5">
                  <a:txBody>
                    <a:bodyPr/>
                    <a:lstStyle/>
                    <a:p>
                      <a:pPr algn="ctr" fontAlgn="ctr"/>
                      <a:r>
                        <a:rPr lang="en-ZA" sz="1200" b="0" i="0" u="none" strike="noStrike" dirty="0">
                          <a:solidFill>
                            <a:srgbClr val="000000"/>
                          </a:solidFill>
                          <a:latin typeface="Calibri"/>
                        </a:rPr>
                        <a:t>Wealth quintiles</a:t>
                      </a: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106591">
                <a:tc vMerge="1">
                  <a:txBody>
                    <a:bodyPr/>
                    <a:lstStyle/>
                    <a:p>
                      <a:pPr algn="ctr" fontAlgn="b"/>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ZA" sz="1200" b="1" i="0" u="none" strike="noStrike" dirty="0">
                        <a:solidFill>
                          <a:srgbClr val="000000"/>
                        </a:solidFill>
                        <a:latin typeface="Calibri"/>
                      </a:endParaRPr>
                    </a:p>
                  </a:txBody>
                  <a:tcPr marL="7937" marR="7937" marT="79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Male</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Female</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Urban</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Rural</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Q1</a:t>
                      </a:r>
                    </a:p>
                  </a:txBody>
                  <a:tcPr marL="7937" marR="7937" marT="7937"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Q2</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Q3</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Q4</a:t>
                      </a:r>
                    </a:p>
                  </a:txBody>
                  <a:tcPr marL="7937" marR="7937" marT="7937"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Calibri"/>
                        </a:rPr>
                        <a:t>Q5</a:t>
                      </a:r>
                    </a:p>
                  </a:txBody>
                  <a:tcPr marL="7937" marR="7937" marT="793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557">
                <a:tc>
                  <a:txBody>
                    <a:bodyPr/>
                    <a:lstStyle/>
                    <a:p>
                      <a:pPr algn="l" fontAlgn="b"/>
                      <a:r>
                        <a:rPr lang="en-ZA" sz="1200" b="1" i="0" u="none" strike="noStrike" dirty="0">
                          <a:solidFill>
                            <a:srgbClr val="000000"/>
                          </a:solidFill>
                          <a:latin typeface="Calibri"/>
                        </a:rPr>
                        <a:t>Kenya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dirty="0">
                          <a:solidFill>
                            <a:srgbClr val="000000"/>
                          </a:solidFill>
                          <a:latin typeface="Calibri"/>
                        </a:rPr>
                        <a:t>-5.1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-6.2</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-3.9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-7.2</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-4.9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-8.9</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-5.2</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-3.9</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-2.8</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ZA" sz="1400" b="0" i="0" u="none" strike="noStrike">
                          <a:solidFill>
                            <a:srgbClr val="000000"/>
                          </a:solidFill>
                          <a:effectLst/>
                          <a:latin typeface="Calibri"/>
                        </a:rPr>
                        <a:t>-4.8</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261557">
                <a:tc>
                  <a:txBody>
                    <a:bodyPr/>
                    <a:lstStyle/>
                    <a:p>
                      <a:pPr algn="l" fontAlgn="b"/>
                      <a:r>
                        <a:rPr lang="en-ZA" sz="1200" b="1" i="0" u="none" strike="noStrike" dirty="0">
                          <a:solidFill>
                            <a:srgbClr val="000000"/>
                          </a:solidFill>
                          <a:latin typeface="Calibri"/>
                        </a:rPr>
                        <a:t>Lesotho</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-17.7</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-5.3</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-3.8</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-13.3</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-19.7</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-14.2</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-8.7</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-4.9</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-5.9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Malawi</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-11.2</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-17.6</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-8.5</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-15.1</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-25.0</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-22.3</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-7.1</a:t>
                      </a:r>
                    </a:p>
                  </a:txBody>
                  <a:tcPr marL="9525" marR="9525" marT="9525" marB="0" anchor="b">
                    <a:lnL>
                      <a:noFill/>
                    </a:lnL>
                    <a:lnR>
                      <a:noFill/>
                    </a:lnR>
                    <a:lnT>
                      <a:noFill/>
                    </a:lnT>
                    <a:lnB>
                      <a:noFill/>
                    </a:lnB>
                  </a:tcPr>
                </a:tc>
                <a:tc>
                  <a:txBody>
                    <a:bodyPr/>
                    <a:lstStyle/>
                    <a:p>
                      <a:pPr algn="ctr" fontAlgn="b"/>
                      <a:r>
                        <a:rPr lang="en-ZA" sz="1400" b="0" i="0" u="none" strike="noStrike" dirty="0">
                          <a:solidFill>
                            <a:srgbClr val="000000"/>
                          </a:solidFill>
                          <a:effectLst/>
                          <a:latin typeface="Calibri"/>
                        </a:rPr>
                        <a:t>-11.3</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-7.6</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Namibia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-8.5</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-6.1</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-4.7</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-8.4</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-13.3</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-7.7</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-8.5</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-4.7</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473418">
                <a:tc>
                  <a:txBody>
                    <a:bodyPr/>
                    <a:lstStyle/>
                    <a:p>
                      <a:pPr algn="l" fontAlgn="b"/>
                      <a:r>
                        <a:rPr lang="en-ZA" sz="1200" b="1" i="0" u="none" strike="noStrike" dirty="0">
                          <a:solidFill>
                            <a:srgbClr val="000000"/>
                          </a:solidFill>
                          <a:latin typeface="Calibri"/>
                        </a:rPr>
                        <a:t>South Africa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-1.5</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-1.8</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-3.7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-4.7</a:t>
                      </a:r>
                    </a:p>
                  </a:txBody>
                  <a:tcPr marL="9525" marR="9525" marT="9525" marB="0" anchor="ctr">
                    <a:lnL>
                      <a:noFill/>
                    </a:lnL>
                    <a:lnR>
                      <a:noFill/>
                    </a:lnR>
                    <a:lnT>
                      <a:noFill/>
                    </a:lnT>
                    <a:lnB>
                      <a:noFill/>
                    </a:lnB>
                  </a:tcPr>
                </a:tc>
                <a:tc>
                  <a:txBody>
                    <a:bodyPr/>
                    <a:lstStyle/>
                    <a:p>
                      <a:pPr algn="ctr" fontAlgn="b"/>
                      <a:r>
                        <a:rPr lang="en-ZA" sz="1400" b="0" i="0" u="none" strike="noStrike">
                          <a:solidFill>
                            <a:srgbClr val="000000"/>
                          </a:solidFill>
                          <a:effectLst/>
                          <a:latin typeface="Calibri"/>
                        </a:rPr>
                        <a:t>-2.0</a:t>
                      </a:r>
                    </a:p>
                  </a:txBody>
                  <a:tcPr marL="9525" marR="9525" marT="9525" marB="0" anchor="ctr">
                    <a:lnL>
                      <a:noFill/>
                    </a:lnL>
                    <a:lnR>
                      <a:noFill/>
                    </a:lnR>
                    <a:lnT>
                      <a:noFill/>
                    </a:lnT>
                    <a:lnB>
                      <a:noFill/>
                    </a:lnB>
                  </a:tcPr>
                </a:tc>
                <a:tc>
                  <a:txBody>
                    <a:bodyPr/>
                    <a:lstStyle/>
                    <a:p>
                      <a:pPr algn="ctr" fontAlgn="b"/>
                      <a:r>
                        <a:rPr lang="en-ZA" sz="1400" b="0" i="0" u="none" strike="noStrike">
                          <a:solidFill>
                            <a:srgbClr val="000000"/>
                          </a:solidFill>
                          <a:effectLst/>
                          <a:latin typeface="Calibri"/>
                        </a:rPr>
                        <a:t>-2.5</a:t>
                      </a:r>
                    </a:p>
                  </a:txBody>
                  <a:tcPr marL="9525" marR="9525" marT="9525" marB="0" anchor="ctr">
                    <a:lnL>
                      <a:noFill/>
                    </a:lnL>
                    <a:lnR>
                      <a:noFill/>
                    </a:lnR>
                    <a:lnT>
                      <a:noFill/>
                    </a:lnT>
                    <a:lnB>
                      <a:noFill/>
                    </a:lnB>
                  </a:tcPr>
                </a:tc>
                <a:tc>
                  <a:txBody>
                    <a:bodyPr/>
                    <a:lstStyle/>
                    <a:p>
                      <a:pPr algn="ctr" fontAlgn="b"/>
                      <a:r>
                        <a:rPr lang="en-ZA" sz="1400" b="0" i="0" u="none" strike="noStrike" dirty="0">
                          <a:solidFill>
                            <a:srgbClr val="000000"/>
                          </a:solidFill>
                          <a:effectLst/>
                          <a:latin typeface="Calibri"/>
                        </a:rPr>
                        <a:t>-0.9</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Swaziland</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-10.5</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-10.6</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-9.7</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-10.6</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-10.8</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-13.6</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-12.8</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-7.5</a:t>
                      </a:r>
                    </a:p>
                  </a:txBody>
                  <a:tcPr marL="9525" marR="9525" marT="9525" marB="0" anchor="b">
                    <a:lnL>
                      <a:noFill/>
                    </a:lnL>
                    <a:lnR>
                      <a:noFill/>
                    </a:lnR>
                    <a:lnT>
                      <a:noFill/>
                    </a:lnT>
                    <a:lnB>
                      <a:noFill/>
                    </a:lnB>
                  </a:tcPr>
                </a:tc>
                <a:tc>
                  <a:txBody>
                    <a:bodyPr/>
                    <a:lstStyle/>
                    <a:p>
                      <a:pPr algn="ctr" fontAlgn="b"/>
                      <a:r>
                        <a:rPr lang="en-ZA" sz="1400" b="0" i="0" u="none" strike="noStrike" dirty="0">
                          <a:solidFill>
                            <a:srgbClr val="000000"/>
                          </a:solidFill>
                          <a:effectLst/>
                          <a:latin typeface="Calibri"/>
                        </a:rPr>
                        <a:t>-6.4</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Tanzania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-16.2</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-13.1</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-11.1</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-15.7</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-20.3</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-16.3</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-11.6</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-14.4</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-10.9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Uganda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-9.5</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-12.4</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-12.9</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-10.7</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-21.0</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-11.7</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-10.8</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-3.5</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-11.1</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Zambia</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latin typeface="Calibri"/>
                        </a:rPr>
                        <a:t>-11.9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-10.9</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-12.9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-7.6</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-14.4</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ZA" sz="1400" b="0" i="0" u="none" strike="noStrike">
                          <a:solidFill>
                            <a:srgbClr val="000000"/>
                          </a:solidFill>
                          <a:effectLst/>
                          <a:latin typeface="Calibri"/>
                        </a:rPr>
                        <a:t>-20.3</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r>
                        <a:rPr lang="en-ZA" sz="1400" b="0" i="0" u="none" strike="noStrike">
                          <a:solidFill>
                            <a:srgbClr val="000000"/>
                          </a:solidFill>
                          <a:effectLst/>
                          <a:latin typeface="Calibri"/>
                        </a:rPr>
                        <a:t>-18.2</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-16.7</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-3.8</a:t>
                      </a:r>
                    </a:p>
                  </a:txBody>
                  <a:tcPr marL="9525" marR="9525" marT="9525" marB="0" anchor="b">
                    <a:lnL>
                      <a:noFill/>
                    </a:lnL>
                    <a:lnR>
                      <a:noFill/>
                    </a:lnR>
                    <a:lnT>
                      <a:noFill/>
                    </a:lnT>
                    <a:lnB>
                      <a:noFill/>
                    </a:lnB>
                  </a:tcPr>
                </a:tc>
                <a:tc>
                  <a:txBody>
                    <a:bodyPr/>
                    <a:lstStyle/>
                    <a:p>
                      <a:pPr algn="ctr" fontAlgn="b"/>
                      <a:r>
                        <a:rPr lang="en-ZA" sz="1400" b="0" i="0" u="none" strike="noStrike">
                          <a:solidFill>
                            <a:srgbClr val="000000"/>
                          </a:solidFill>
                          <a:effectLst/>
                          <a:latin typeface="Calibri"/>
                        </a:rPr>
                        <a:t>-6.3</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tcPr>
                </a:tc>
              </a:tr>
              <a:tr h="261557">
                <a:tc>
                  <a:txBody>
                    <a:bodyPr/>
                    <a:lstStyle/>
                    <a:p>
                      <a:pPr algn="l" fontAlgn="b"/>
                      <a:r>
                        <a:rPr lang="en-ZA" sz="1200" b="1" i="0" u="none" strike="noStrike" dirty="0">
                          <a:solidFill>
                            <a:srgbClr val="000000"/>
                          </a:solidFill>
                          <a:latin typeface="Calibri"/>
                        </a:rPr>
                        <a:t>Zimbabwe</a:t>
                      </a:r>
                    </a:p>
                  </a:txBody>
                  <a:tcPr marL="7937" marR="7937" marT="79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latin typeface="Calibri"/>
                        </a:rPr>
                        <a:t>-7.7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-7.8</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dirty="0">
                          <a:solidFill>
                            <a:srgbClr val="000000"/>
                          </a:solidFill>
                          <a:effectLst/>
                          <a:latin typeface="Calibri"/>
                        </a:rPr>
                        <a:t>-7.5</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-5.1</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dirty="0">
                          <a:solidFill>
                            <a:srgbClr val="000000"/>
                          </a:solidFill>
                          <a:effectLst/>
                          <a:latin typeface="Calibri"/>
                        </a:rPr>
                        <a:t>-8.4</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-11.3</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-9.2</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-5.6</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a:solidFill>
                            <a:srgbClr val="000000"/>
                          </a:solidFill>
                          <a:effectLst/>
                          <a:latin typeface="Calibri"/>
                        </a:rPr>
                        <a:t>-7.5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ZA" sz="1400" b="0" i="0" u="none" strike="noStrike" dirty="0">
                          <a:solidFill>
                            <a:srgbClr val="000000"/>
                          </a:solidFill>
                          <a:effectLst/>
                          <a:latin typeface="Calibri"/>
                        </a:rPr>
                        <a:t>-3.1</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323529" y="4059070"/>
            <a:ext cx="8352928" cy="234026"/>
          </a:xfrm>
          <a:prstGeom prst="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
        <p:nvSpPr>
          <p:cNvPr id="6" name="Rectangle 5"/>
          <p:cNvSpPr/>
          <p:nvPr/>
        </p:nvSpPr>
        <p:spPr>
          <a:xfrm>
            <a:off x="339128" y="5085184"/>
            <a:ext cx="8352928" cy="1008112"/>
          </a:xfrm>
          <a:prstGeom prst="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ZA" sz="3600" dirty="0" smtClean="0"/>
              <a:t>Literacy gaps by gender, location &amp; wealth</a:t>
            </a:r>
            <a:endParaRPr lang="en-ZA" sz="3600" dirty="0"/>
          </a:p>
        </p:txBody>
      </p:sp>
      <p:sp>
        <p:nvSpPr>
          <p:cNvPr id="3" name="Content Placeholder 2"/>
          <p:cNvSpPr>
            <a:spLocks noGrp="1"/>
          </p:cNvSpPr>
          <p:nvPr>
            <p:ph idx="1"/>
          </p:nvPr>
        </p:nvSpPr>
        <p:spPr>
          <a:xfrm>
            <a:off x="251520" y="5733256"/>
            <a:ext cx="7427168" cy="896963"/>
          </a:xfrm>
        </p:spPr>
        <p:txBody>
          <a:bodyPr>
            <a:normAutofit/>
          </a:bodyPr>
          <a:lstStyle/>
          <a:p>
            <a:r>
              <a:rPr lang="en-ZA" sz="2000" dirty="0" smtClean="0"/>
              <a:t>Does </a:t>
            </a:r>
            <a:r>
              <a:rPr lang="en-ZA" sz="2000" b="1" dirty="0" smtClean="0"/>
              <a:t>gender</a:t>
            </a:r>
            <a:r>
              <a:rPr lang="en-ZA" sz="2000" dirty="0" smtClean="0"/>
              <a:t> deserve the priority it gets when </a:t>
            </a:r>
            <a:r>
              <a:rPr lang="en-ZA" sz="2000" b="1" dirty="0" smtClean="0"/>
              <a:t>location</a:t>
            </a:r>
            <a:r>
              <a:rPr lang="en-ZA" sz="2000" dirty="0" smtClean="0"/>
              <a:t> and </a:t>
            </a:r>
            <a:r>
              <a:rPr lang="en-ZA" sz="2000" b="1" dirty="0" smtClean="0"/>
              <a:t>wealth</a:t>
            </a:r>
            <a:r>
              <a:rPr lang="en-ZA" sz="2000" dirty="0" smtClean="0"/>
              <a:t> gaps are MUCH larger for these ten countries?</a:t>
            </a:r>
            <a:endParaRPr lang="en-ZA" sz="2000" dirty="0"/>
          </a:p>
        </p:txBody>
      </p:sp>
      <p:graphicFrame>
        <p:nvGraphicFramePr>
          <p:cNvPr id="4" name="Chart 3"/>
          <p:cNvGraphicFramePr/>
          <p:nvPr>
            <p:extLst>
              <p:ext uri="{D42A27DB-BD31-4B8C-83A1-F6EECF244321}">
                <p14:modId xmlns:p14="http://schemas.microsoft.com/office/powerpoint/2010/main" val="530072979"/>
              </p:ext>
            </p:extLst>
          </p:nvPr>
        </p:nvGraphicFramePr>
        <p:xfrm>
          <a:off x="467544" y="1628800"/>
          <a:ext cx="8136904" cy="39069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3145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r>
              <a:rPr lang="en-ZA" sz="3600" dirty="0" smtClean="0"/>
              <a:t>Numeracy gaps by gender, location &amp; wealth</a:t>
            </a:r>
            <a:endParaRPr lang="en-ZA" sz="3600" dirty="0"/>
          </a:p>
        </p:txBody>
      </p:sp>
      <p:sp>
        <p:nvSpPr>
          <p:cNvPr id="3" name="Content Placeholder 2"/>
          <p:cNvSpPr>
            <a:spLocks noGrp="1"/>
          </p:cNvSpPr>
          <p:nvPr>
            <p:ph idx="1"/>
          </p:nvPr>
        </p:nvSpPr>
        <p:spPr>
          <a:xfrm>
            <a:off x="251520" y="5733256"/>
            <a:ext cx="7427168" cy="896963"/>
          </a:xfrm>
        </p:spPr>
        <p:txBody>
          <a:bodyPr>
            <a:normAutofit/>
          </a:bodyPr>
          <a:lstStyle/>
          <a:p>
            <a:r>
              <a:rPr lang="en-ZA" sz="2000" dirty="0" smtClean="0"/>
              <a:t>Does gender deserve the priority it gets when location and wealth gaps are MUCH larger for these ten countries?</a:t>
            </a:r>
            <a:endParaRPr lang="en-ZA" sz="2000" dirty="0"/>
          </a:p>
        </p:txBody>
      </p:sp>
      <p:graphicFrame>
        <p:nvGraphicFramePr>
          <p:cNvPr id="5" name="Chart 4"/>
          <p:cNvGraphicFramePr/>
          <p:nvPr>
            <p:extLst>
              <p:ext uri="{D42A27DB-BD31-4B8C-83A1-F6EECF244321}">
                <p14:modId xmlns:p14="http://schemas.microsoft.com/office/powerpoint/2010/main" val="911855219"/>
              </p:ext>
            </p:extLst>
          </p:nvPr>
        </p:nvGraphicFramePr>
        <p:xfrm>
          <a:off x="467544" y="1556792"/>
          <a:ext cx="8136904" cy="39487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98731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60000"/>
              <a:lumOff val="40000"/>
            </a:schemeClr>
          </a:solidFill>
        </p:spPr>
        <p:txBody>
          <a:bodyPr/>
          <a:lstStyle/>
          <a:p>
            <a:r>
              <a:rPr lang="en-ZA" dirty="0" smtClean="0"/>
              <a:t>Policy impact – post 2015 MDGs?</a:t>
            </a:r>
            <a:endParaRPr lang="en-Z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888" y="1556792"/>
            <a:ext cx="7108676" cy="48955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75856" y="6444345"/>
            <a:ext cx="3312368" cy="369332"/>
          </a:xfrm>
          <a:prstGeom prst="rect">
            <a:avLst/>
          </a:prstGeom>
          <a:noFill/>
        </p:spPr>
        <p:txBody>
          <a:bodyPr wrap="square" rtlCol="0">
            <a:spAutoFit/>
          </a:bodyPr>
          <a:lstStyle/>
          <a:p>
            <a:r>
              <a:rPr lang="en-ZA" dirty="0" smtClean="0"/>
              <a:t>(Save the Children, 2013)</a:t>
            </a:r>
            <a:endParaRPr lang="en-ZA" dirty="0"/>
          </a:p>
        </p:txBody>
      </p:sp>
    </p:spTree>
    <p:extLst>
      <p:ext uri="{BB962C8B-B14F-4D97-AF65-F5344CB8AC3E}">
        <p14:creationId xmlns:p14="http://schemas.microsoft.com/office/powerpoint/2010/main" val="19855719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1863080"/>
          </a:xfrm>
          <a:solidFill>
            <a:schemeClr val="accent1">
              <a:lumMod val="40000"/>
              <a:lumOff val="60000"/>
            </a:schemeClr>
          </a:solidFill>
        </p:spPr>
        <p:txBody>
          <a:bodyPr>
            <a:normAutofit/>
          </a:bodyPr>
          <a:lstStyle/>
          <a:p>
            <a:r>
              <a:rPr lang="en-ZA" dirty="0" smtClean="0"/>
              <a:t>Is there a trade-off between </a:t>
            </a:r>
            <a:br>
              <a:rPr lang="en-ZA" dirty="0" smtClean="0"/>
            </a:br>
            <a:r>
              <a:rPr lang="en-ZA" dirty="0" smtClean="0"/>
              <a:t>access &amp; </a:t>
            </a:r>
            <a:r>
              <a:rPr lang="en-ZA" dirty="0" smtClean="0"/>
              <a:t>basic quality</a:t>
            </a:r>
            <a:r>
              <a:rPr lang="en-ZA" dirty="0" smtClean="0"/>
              <a:t>? </a:t>
            </a:r>
            <a:endParaRPr lang="en-ZA" dirty="0"/>
          </a:p>
        </p:txBody>
      </p:sp>
    </p:spTree>
    <p:extLst>
      <p:ext uri="{BB962C8B-B14F-4D97-AF65-F5344CB8AC3E}">
        <p14:creationId xmlns:p14="http://schemas.microsoft.com/office/powerpoint/2010/main" val="1587449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Mozambique reading</a:t>
            </a:r>
            <a:endParaRPr lang="en-ZA" sz="2400" dirty="0">
              <a:solidFill>
                <a:srgbClr val="C00000"/>
              </a:solidFill>
            </a:endParaRPr>
          </a:p>
        </p:txBody>
      </p:sp>
      <p:graphicFrame>
        <p:nvGraphicFramePr>
          <p:cNvPr id="7" name="Chart 6"/>
          <p:cNvGraphicFramePr/>
          <p:nvPr>
            <p:extLst>
              <p:ext uri="{D42A27DB-BD31-4B8C-83A1-F6EECF244321}">
                <p14:modId xmlns:p14="http://schemas.microsoft.com/office/powerpoint/2010/main" val="80391304"/>
              </p:ext>
            </p:extLst>
          </p:nvPr>
        </p:nvGraphicFramePr>
        <p:xfrm>
          <a:off x="857224" y="1857364"/>
          <a:ext cx="7358114" cy="45720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380312" y="6165304"/>
            <a:ext cx="1584176" cy="430887"/>
          </a:xfrm>
          <a:prstGeom prst="rect">
            <a:avLst/>
          </a:prstGeom>
          <a:noFill/>
        </p:spPr>
        <p:txBody>
          <a:bodyPr wrap="square" rtlCol="0">
            <a:spAutoFit/>
          </a:bodyPr>
          <a:lstStyle/>
          <a:p>
            <a:r>
              <a:rPr lang="en-ZA" sz="1100" dirty="0" smtClean="0"/>
              <a:t>Population growth (2000-2007) 20.6%.</a:t>
            </a:r>
            <a:endParaRPr lang="en-ZA" sz="1100" dirty="0"/>
          </a:p>
        </p:txBody>
      </p:sp>
    </p:spTree>
    <p:extLst>
      <p:ext uri="{BB962C8B-B14F-4D97-AF65-F5344CB8AC3E}">
        <p14:creationId xmlns:p14="http://schemas.microsoft.com/office/powerpoint/2010/main" val="591099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Tanzania maths</a:t>
            </a:r>
            <a:endParaRPr lang="en-ZA" sz="2400" dirty="0">
              <a:solidFill>
                <a:srgbClr val="C00000"/>
              </a:solidFill>
            </a:endParaRPr>
          </a:p>
        </p:txBody>
      </p:sp>
      <p:graphicFrame>
        <p:nvGraphicFramePr>
          <p:cNvPr id="7" name="Chart 6"/>
          <p:cNvGraphicFramePr/>
          <p:nvPr>
            <p:extLst>
              <p:ext uri="{D42A27DB-BD31-4B8C-83A1-F6EECF244321}">
                <p14:modId xmlns:p14="http://schemas.microsoft.com/office/powerpoint/2010/main" val="2611874359"/>
              </p:ext>
            </p:extLst>
          </p:nvPr>
        </p:nvGraphicFramePr>
        <p:xfrm>
          <a:off x="1214414" y="1714488"/>
          <a:ext cx="6786610" cy="492922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533150" y="6427113"/>
            <a:ext cx="1584176" cy="430887"/>
          </a:xfrm>
          <a:prstGeom prst="rect">
            <a:avLst/>
          </a:prstGeom>
          <a:noFill/>
        </p:spPr>
        <p:txBody>
          <a:bodyPr wrap="square" rtlCol="0">
            <a:spAutoFit/>
          </a:bodyPr>
          <a:lstStyle/>
          <a:p>
            <a:r>
              <a:rPr lang="en-ZA" sz="1100" dirty="0" smtClean="0"/>
              <a:t>Population growth (2000-2007) 16.8%.</a:t>
            </a:r>
            <a:endParaRPr lang="en-ZA" sz="1100" dirty="0"/>
          </a:p>
        </p:txBody>
      </p:sp>
    </p:spTree>
    <p:extLst>
      <p:ext uri="{BB962C8B-B14F-4D97-AF65-F5344CB8AC3E}">
        <p14:creationId xmlns:p14="http://schemas.microsoft.com/office/powerpoint/2010/main" val="14550975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357166"/>
            <a:ext cx="6143668" cy="1077218"/>
          </a:xfrm>
          <a:prstGeom prst="rect">
            <a:avLst/>
          </a:prstGeom>
          <a:solidFill>
            <a:schemeClr val="bg1">
              <a:lumMod val="85000"/>
              <a:alpha val="79000"/>
            </a:schemeClr>
          </a:solidFill>
        </p:spPr>
        <p:txBody>
          <a:bodyPr wrap="square" rtlCol="0">
            <a:spAutoFit/>
          </a:bodyPr>
          <a:lstStyle/>
          <a:p>
            <a:r>
              <a:rPr lang="en-ZA" sz="2400" dirty="0" smtClean="0"/>
              <a:t>TAULL ratios:</a:t>
            </a:r>
          </a:p>
          <a:p>
            <a:r>
              <a:rPr lang="en-ZA" sz="2000" u="sng" dirty="0" smtClean="0"/>
              <a:t>The number functionally literate (numerate) in 2007:</a:t>
            </a:r>
          </a:p>
          <a:p>
            <a:r>
              <a:rPr lang="en-ZA" sz="2000" dirty="0" smtClean="0"/>
              <a:t>The number functionally literate (numerate) in 2000</a:t>
            </a:r>
          </a:p>
        </p:txBody>
      </p:sp>
      <p:graphicFrame>
        <p:nvGraphicFramePr>
          <p:cNvPr id="6" name="Chart 5"/>
          <p:cNvGraphicFramePr/>
          <p:nvPr>
            <p:extLst>
              <p:ext uri="{D42A27DB-BD31-4B8C-83A1-F6EECF244321}">
                <p14:modId xmlns:p14="http://schemas.microsoft.com/office/powerpoint/2010/main" val="3553383965"/>
              </p:ext>
            </p:extLst>
          </p:nvPr>
        </p:nvGraphicFramePr>
        <p:xfrm>
          <a:off x="357158" y="1790700"/>
          <a:ext cx="8286808" cy="506730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a:off x="1169876" y="4005858"/>
            <a:ext cx="7218548" cy="7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940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14290"/>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285728"/>
            <a:ext cx="6143668" cy="769441"/>
          </a:xfrm>
          <a:prstGeom prst="rect">
            <a:avLst/>
          </a:prstGeom>
          <a:solidFill>
            <a:schemeClr val="bg1">
              <a:lumMod val="85000"/>
              <a:alpha val="79000"/>
            </a:schemeClr>
          </a:solidFill>
        </p:spPr>
        <p:txBody>
          <a:bodyPr wrap="square" rtlCol="0">
            <a:spAutoFit/>
          </a:bodyPr>
          <a:lstStyle/>
          <a:p>
            <a:r>
              <a:rPr lang="en-ZA" sz="2400" dirty="0" smtClean="0"/>
              <a:t>The TAULL story:</a:t>
            </a:r>
          </a:p>
          <a:p>
            <a:r>
              <a:rPr lang="en-ZA" sz="2000" dirty="0" smtClean="0"/>
              <a:t>Putting everything together</a:t>
            </a:r>
          </a:p>
        </p:txBody>
      </p:sp>
      <p:pic>
        <p:nvPicPr>
          <p:cNvPr id="7" name="Picture 6" descr="Numeracy Taull 21 April.jpg"/>
          <p:cNvPicPr>
            <a:picLocks noChangeAspect="1"/>
          </p:cNvPicPr>
          <p:nvPr/>
        </p:nvPicPr>
        <p:blipFill>
          <a:blip r:embed="rId3"/>
          <a:stretch>
            <a:fillRect/>
          </a:stretch>
        </p:blipFill>
        <p:spPr>
          <a:xfrm>
            <a:off x="714348" y="1428736"/>
            <a:ext cx="7170020" cy="5429264"/>
          </a:xfrm>
          <a:prstGeom prst="rect">
            <a:avLst/>
          </a:prstGeom>
        </p:spPr>
      </p:pic>
    </p:spTree>
    <p:extLst>
      <p:ext uri="{BB962C8B-B14F-4D97-AF65-F5344CB8AC3E}">
        <p14:creationId xmlns:p14="http://schemas.microsoft.com/office/powerpoint/2010/main" val="1028230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Concluding discussion</a:t>
            </a:r>
            <a:endParaRPr lang="en-ZA"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ZA" sz="2000" dirty="0" smtClean="0"/>
              <a:t>Our method of combining access (NAR) and quality (literacy/numeracy) is the most accurate, reliable and well-rounded measure of overall educational performance in SSA (as far as we are aware).</a:t>
            </a:r>
          </a:p>
          <a:p>
            <a:pPr marL="857250" lvl="1" indent="-457200"/>
            <a:r>
              <a:rPr lang="en-ZA" sz="1400" dirty="0" smtClean="0"/>
              <a:t>The main innovation is the assumption that grade-6 aged students that are not attending school (dropout or non-enrolment) are functionally illiterate and functionally innumerate, allowing us to combine binary and continuous measures.</a:t>
            </a:r>
          </a:p>
          <a:p>
            <a:pPr marL="857250" lvl="1" indent="-457200"/>
            <a:r>
              <a:rPr lang="en-ZA" sz="1400" dirty="0" smtClean="0"/>
              <a:t>Although it is uncomplicated it has not been done before for SSA</a:t>
            </a:r>
          </a:p>
          <a:p>
            <a:pPr marL="857250" lvl="1" indent="-457200"/>
            <a:r>
              <a:rPr lang="en-ZA" sz="1400" dirty="0" smtClean="0"/>
              <a:t>Using DHS for cross-country comparisons of attendance rates is methodologically more sound than UNESCO’s NER</a:t>
            </a:r>
          </a:p>
          <a:p>
            <a:pPr marL="857250" lvl="1" indent="-457200"/>
            <a:endParaRPr lang="en-ZA" sz="1600" dirty="0" smtClean="0"/>
          </a:p>
          <a:p>
            <a:pPr marL="457200" indent="-457200">
              <a:buFont typeface="+mj-lt"/>
              <a:buAutoNum type="arabicPeriod"/>
            </a:pPr>
            <a:r>
              <a:rPr lang="en-ZA" sz="2000" dirty="0" smtClean="0"/>
              <a:t>The case for a trade-off between access and quality (as measured by outcomes) has been overstated, at least for most countries included here. Countries can and have managed to increase both access to education, and the quality thereof. </a:t>
            </a:r>
          </a:p>
          <a:p>
            <a:pPr marL="857250" lvl="1" indent="-457200"/>
            <a:r>
              <a:rPr lang="en-ZA" sz="1400" dirty="0" smtClean="0"/>
              <a:t>Resources are often stretched </a:t>
            </a:r>
            <a:r>
              <a:rPr lang="en-ZA" sz="1400" dirty="0" smtClean="0">
                <a:sym typeface="Wingdings" pitchFamily="2" charset="2"/>
              </a:rPr>
              <a:t> however, limited impact on performance – able to do more with less per pupil.</a:t>
            </a:r>
          </a:p>
          <a:p>
            <a:pPr marL="857250" lvl="1" indent="-457200"/>
            <a:r>
              <a:rPr lang="en-ZA" sz="1400" dirty="0" smtClean="0">
                <a:sym typeface="Wingdings" pitchFamily="2" charset="2"/>
              </a:rPr>
              <a:t>Only one country could not keep up with population growth: Malawi</a:t>
            </a:r>
            <a:endParaRPr lang="en-ZA" sz="1400" dirty="0" smtClean="0"/>
          </a:p>
          <a:p>
            <a:pPr marL="457200" indent="-457200">
              <a:buFont typeface="+mj-lt"/>
              <a:buAutoNum type="arabicPeriod"/>
            </a:pPr>
            <a:endParaRPr lang="en-ZA" sz="2000" dirty="0"/>
          </a:p>
        </p:txBody>
      </p:sp>
    </p:spTree>
    <p:extLst>
      <p:ext uri="{BB962C8B-B14F-4D97-AF65-F5344CB8AC3E}">
        <p14:creationId xmlns:p14="http://schemas.microsoft.com/office/powerpoint/2010/main" val="430632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Papers</a:t>
            </a:r>
            <a:endParaRPr lang="en-ZA" dirty="0"/>
          </a:p>
        </p:txBody>
      </p:sp>
      <p:sp>
        <p:nvSpPr>
          <p:cNvPr id="3" name="Content Placeholder 2"/>
          <p:cNvSpPr>
            <a:spLocks noGrp="1"/>
          </p:cNvSpPr>
          <p:nvPr>
            <p:ph idx="1"/>
          </p:nvPr>
        </p:nvSpPr>
        <p:spPr/>
        <p:txBody>
          <a:bodyPr/>
          <a:lstStyle/>
          <a:p>
            <a:r>
              <a:rPr lang="en-ZA" sz="2800" dirty="0" smtClean="0"/>
              <a:t>Full papers available on Stellenbosch Economics Website (WP Series):</a:t>
            </a:r>
          </a:p>
          <a:p>
            <a:endParaRPr lang="en-ZA" dirty="0" smtClean="0"/>
          </a:p>
          <a:p>
            <a:pPr lvl="1"/>
            <a:r>
              <a:rPr lang="en-ZA" sz="1800" b="1" dirty="0"/>
              <a:t>“Effective enrolment” - Creating a composite measure of educational access and educational quality to accurately describe education system performance in sub-Saharan </a:t>
            </a:r>
            <a:r>
              <a:rPr lang="en-ZA" sz="1800" b="1" dirty="0" smtClean="0"/>
              <a:t>Africa </a:t>
            </a:r>
            <a:r>
              <a:rPr lang="en-ZA" sz="1800" dirty="0" smtClean="0">
                <a:hlinkClick r:id="rId2"/>
              </a:rPr>
              <a:t>http</a:t>
            </a:r>
            <a:r>
              <a:rPr lang="en-ZA" sz="1800" dirty="0">
                <a:hlinkClick r:id="rId2"/>
              </a:rPr>
              <a:t>://</a:t>
            </a:r>
            <a:r>
              <a:rPr lang="en-ZA" sz="1800" dirty="0" smtClean="0">
                <a:hlinkClick r:id="rId2"/>
              </a:rPr>
              <a:t>www.ekon.sun.ac.za/wpapers/2012/wp212012</a:t>
            </a:r>
            <a:endParaRPr lang="en-ZA" sz="1800" dirty="0" smtClean="0"/>
          </a:p>
          <a:p>
            <a:pPr lvl="1"/>
            <a:endParaRPr lang="en-ZA" sz="1800" dirty="0"/>
          </a:p>
          <a:p>
            <a:pPr lvl="1"/>
            <a:r>
              <a:rPr lang="en-ZA" sz="1800" b="1" dirty="0"/>
              <a:t>The effects of rapidly expanding primary school access on effective learning: The case of Southern and Eastern Africa since </a:t>
            </a:r>
            <a:r>
              <a:rPr lang="en-ZA" sz="1800" b="1" dirty="0" smtClean="0"/>
              <a:t>2000 </a:t>
            </a:r>
            <a:r>
              <a:rPr lang="en-ZA" sz="1800" dirty="0" smtClean="0">
                <a:hlinkClick r:id="rId3"/>
              </a:rPr>
              <a:t>http</a:t>
            </a:r>
            <a:r>
              <a:rPr lang="en-ZA" sz="1800" dirty="0">
                <a:hlinkClick r:id="rId3"/>
              </a:rPr>
              <a:t>://www.ekon.sun.ac.za/wpapers/2013/wp012013</a:t>
            </a:r>
            <a:endParaRPr lang="en-ZA" sz="1800" dirty="0"/>
          </a:p>
        </p:txBody>
      </p:sp>
    </p:spTree>
    <p:extLst>
      <p:ext uri="{BB962C8B-B14F-4D97-AF65-F5344CB8AC3E}">
        <p14:creationId xmlns:p14="http://schemas.microsoft.com/office/powerpoint/2010/main" val="3496448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556792"/>
            <a:ext cx="6563072" cy="3226370"/>
          </a:xfrm>
          <a:solidFill>
            <a:schemeClr val="accent1">
              <a:lumMod val="40000"/>
              <a:lumOff val="60000"/>
            </a:schemeClr>
          </a:solidFill>
        </p:spPr>
        <p:txBody>
          <a:bodyPr>
            <a:normAutofit/>
          </a:bodyPr>
          <a:lstStyle/>
          <a:p>
            <a:r>
              <a:rPr lang="en-ZA" dirty="0" smtClean="0"/>
              <a:t>Comments, suggestions &amp; questions welcome</a:t>
            </a:r>
            <a:endParaRPr lang="en-ZA" dirty="0"/>
          </a:p>
        </p:txBody>
      </p:sp>
    </p:spTree>
    <p:extLst>
      <p:ext uri="{BB962C8B-B14F-4D97-AF65-F5344CB8AC3E}">
        <p14:creationId xmlns:p14="http://schemas.microsoft.com/office/powerpoint/2010/main" val="19730335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References</a:t>
            </a:r>
            <a:endParaRPr lang="en-ZA" dirty="0"/>
          </a:p>
        </p:txBody>
      </p:sp>
      <p:sp>
        <p:nvSpPr>
          <p:cNvPr id="3" name="Content Placeholder 2"/>
          <p:cNvSpPr>
            <a:spLocks noGrp="1"/>
          </p:cNvSpPr>
          <p:nvPr>
            <p:ph idx="1"/>
          </p:nvPr>
        </p:nvSpPr>
        <p:spPr>
          <a:xfrm>
            <a:off x="457200" y="1600200"/>
            <a:ext cx="8229600" cy="4925144"/>
          </a:xfrm>
        </p:spPr>
        <p:txBody>
          <a:bodyPr>
            <a:normAutofit/>
          </a:bodyPr>
          <a:lstStyle/>
          <a:p>
            <a:r>
              <a:rPr lang="en-US" sz="1100" dirty="0" err="1" smtClean="0"/>
              <a:t>Filmer</a:t>
            </a:r>
            <a:r>
              <a:rPr lang="en-US" sz="1100" dirty="0" smtClean="0"/>
              <a:t>, D. (2010). </a:t>
            </a:r>
            <a:r>
              <a:rPr lang="en-US" sz="1100" i="1" dirty="0" smtClean="0"/>
              <a:t>Educational Attainment and Enrollment around the World.</a:t>
            </a:r>
            <a:r>
              <a:rPr lang="en-US" sz="1100" dirty="0" smtClean="0"/>
              <a:t> The World Bank. econ.worldbank.org/projects/</a:t>
            </a:r>
            <a:r>
              <a:rPr lang="en-US" sz="1100" dirty="0" err="1" smtClean="0"/>
              <a:t>edattain</a:t>
            </a:r>
            <a:r>
              <a:rPr lang="en-US" sz="1100" dirty="0" smtClean="0"/>
              <a:t>: Development Research Group.</a:t>
            </a:r>
            <a:endParaRPr lang="en-ZA" sz="1100" dirty="0" smtClean="0"/>
          </a:p>
          <a:p>
            <a:r>
              <a:rPr lang="en-US" sz="1100" dirty="0" err="1" smtClean="0"/>
              <a:t>Filmer</a:t>
            </a:r>
            <a:r>
              <a:rPr lang="en-US" sz="1100" dirty="0" smtClean="0"/>
              <a:t>, D., &amp; Pritchett, T. (1999). The Effect of Household Wealth on Educational Attainment: Evidence from 35 Countries. </a:t>
            </a:r>
            <a:r>
              <a:rPr lang="en-US" sz="1100" i="1" dirty="0" smtClean="0"/>
              <a:t>Population and Development Review, 25</a:t>
            </a:r>
            <a:r>
              <a:rPr lang="en-US" sz="1100" dirty="0" smtClean="0"/>
              <a:t>(1), 85-120.</a:t>
            </a:r>
            <a:endParaRPr lang="en-ZA" sz="1100" dirty="0" smtClean="0"/>
          </a:p>
          <a:p>
            <a:r>
              <a:rPr lang="en-US" sz="1100" dirty="0" err="1" smtClean="0"/>
              <a:t>Hanushek</a:t>
            </a:r>
            <a:r>
              <a:rPr lang="en-US" sz="1100" dirty="0" smtClean="0"/>
              <a:t>, E., &amp; </a:t>
            </a:r>
            <a:r>
              <a:rPr lang="en-US" sz="1100" dirty="0" err="1" smtClean="0"/>
              <a:t>Woessmann</a:t>
            </a:r>
            <a:r>
              <a:rPr lang="en-US" sz="1100" dirty="0" smtClean="0"/>
              <a:t>, L. (2008). The Role of Cognitive Skills in Economic Development. </a:t>
            </a:r>
            <a:r>
              <a:rPr lang="en-US" sz="1100" i="1" dirty="0" smtClean="0"/>
              <a:t>Journal of Economic Literature, 46</a:t>
            </a:r>
            <a:r>
              <a:rPr lang="en-US" sz="1100" dirty="0" smtClean="0"/>
              <a:t>(3), 607-668.</a:t>
            </a:r>
            <a:endParaRPr lang="en-ZA" sz="1100" dirty="0" smtClean="0"/>
          </a:p>
          <a:p>
            <a:r>
              <a:rPr lang="en-US" sz="1100" dirty="0" err="1" smtClean="0"/>
              <a:t>Hungi</a:t>
            </a:r>
            <a:r>
              <a:rPr lang="en-US" sz="1100" dirty="0" smtClean="0"/>
              <a:t>, N. (2010). </a:t>
            </a:r>
            <a:r>
              <a:rPr lang="en-US" sz="1100" i="1" dirty="0" smtClean="0"/>
              <a:t>What are the levels and trends in grade repetition?</a:t>
            </a:r>
            <a:r>
              <a:rPr lang="en-US" sz="1100" dirty="0" smtClean="0"/>
              <a:t> www.sacmeq.org: Southern and East African Consortium for Monitoring Educational Quality .</a:t>
            </a:r>
            <a:endParaRPr lang="en-ZA" sz="1100" dirty="0" smtClean="0"/>
          </a:p>
          <a:p>
            <a:r>
              <a:rPr lang="en-US" sz="1100" dirty="0" err="1" smtClean="0"/>
              <a:t>Hungi</a:t>
            </a:r>
            <a:r>
              <a:rPr lang="en-US" sz="1100" dirty="0" smtClean="0"/>
              <a:t>, N., </a:t>
            </a:r>
            <a:r>
              <a:rPr lang="en-US" sz="1100" dirty="0" err="1" smtClean="0"/>
              <a:t>Makuwa</a:t>
            </a:r>
            <a:r>
              <a:rPr lang="en-US" sz="1100" dirty="0" smtClean="0"/>
              <a:t>, D., Ross, K., Saito, M., </a:t>
            </a:r>
            <a:r>
              <a:rPr lang="en-US" sz="1100" dirty="0" err="1" smtClean="0"/>
              <a:t>Dolata</a:t>
            </a:r>
            <a:r>
              <a:rPr lang="en-US" sz="1100" dirty="0" smtClean="0"/>
              <a:t>, S., van </a:t>
            </a:r>
            <a:r>
              <a:rPr lang="en-US" sz="1100" dirty="0" err="1" smtClean="0"/>
              <a:t>Capelle</a:t>
            </a:r>
            <a:r>
              <a:rPr lang="en-US" sz="1100" dirty="0" smtClean="0"/>
              <a:t>, F., et al. (2010). </a:t>
            </a:r>
            <a:r>
              <a:rPr lang="en-US" sz="1100" i="1" dirty="0" smtClean="0"/>
              <a:t>SACMEQ III Project Results: Pupil Achievement Levels in Reading and Mathematics.</a:t>
            </a:r>
            <a:r>
              <a:rPr lang="en-US" sz="1100" dirty="0" smtClean="0"/>
              <a:t> Paris: Southern and Eastern Africa Consortium for Monitoring Educational Quality.</a:t>
            </a:r>
            <a:endParaRPr lang="en-ZA" sz="1100" dirty="0" smtClean="0"/>
          </a:p>
          <a:p>
            <a:r>
              <a:rPr lang="en-US" sz="1100" dirty="0" err="1" smtClean="0"/>
              <a:t>Lambin</a:t>
            </a:r>
            <a:r>
              <a:rPr lang="en-US" sz="1100" dirty="0" smtClean="0"/>
              <a:t>, R. (1995). "What can Planners Expect from International Quantitative Studies?" </a:t>
            </a:r>
            <a:r>
              <a:rPr lang="en-US" sz="1100" i="1" dirty="0" smtClean="0"/>
              <a:t>Reflections on Educational Achievement: Papers in </a:t>
            </a:r>
            <a:r>
              <a:rPr lang="en-US" sz="1100" i="1" dirty="0" err="1" smtClean="0"/>
              <a:t>Honour</a:t>
            </a:r>
            <a:r>
              <a:rPr lang="en-US" sz="1100" i="1" dirty="0" smtClean="0"/>
              <a:t> of T. Neville </a:t>
            </a:r>
            <a:r>
              <a:rPr lang="en-US" sz="1100" i="1" dirty="0" err="1" smtClean="0"/>
              <a:t>Postlethwaite</a:t>
            </a:r>
            <a:r>
              <a:rPr lang="en-US" sz="1100" i="1" dirty="0" smtClean="0"/>
              <a:t>.</a:t>
            </a:r>
            <a:r>
              <a:rPr lang="en-US" sz="1100" dirty="0" smtClean="0"/>
              <a:t> </a:t>
            </a:r>
            <a:r>
              <a:rPr lang="en-US" sz="1100" dirty="0" err="1" smtClean="0"/>
              <a:t>Waxmann</a:t>
            </a:r>
            <a:r>
              <a:rPr lang="en-US" sz="1100" dirty="0" smtClean="0"/>
              <a:t> </a:t>
            </a:r>
            <a:r>
              <a:rPr lang="en-US" sz="1100" dirty="0" err="1" smtClean="0"/>
              <a:t>Verlag</a:t>
            </a:r>
            <a:r>
              <a:rPr lang="en-US" sz="1100" dirty="0" smtClean="0"/>
              <a:t>.</a:t>
            </a:r>
            <a:endParaRPr lang="en-ZA" sz="1100" dirty="0" smtClean="0"/>
          </a:p>
          <a:p>
            <a:r>
              <a:rPr lang="en-US" sz="1100" dirty="0" err="1" smtClean="0"/>
              <a:t>Lewin</a:t>
            </a:r>
            <a:r>
              <a:rPr lang="en-US" sz="1100" dirty="0" smtClean="0"/>
              <a:t>, K. (2007). </a:t>
            </a:r>
            <a:r>
              <a:rPr lang="en-US" sz="1100" i="1" dirty="0" smtClean="0"/>
              <a:t>Improving Access, Equity and Transitions in Education: Creating a Research Agenda.</a:t>
            </a:r>
            <a:r>
              <a:rPr lang="en-US" sz="1100" dirty="0" smtClean="0"/>
              <a:t> Co. Sussex: Consortium for research on Educational Access, Transitions and Equity (CREATE).</a:t>
            </a:r>
            <a:endParaRPr lang="en-ZA" sz="1100" dirty="0" smtClean="0"/>
          </a:p>
          <a:p>
            <a:r>
              <a:rPr lang="en-US" sz="1100" dirty="0" err="1" smtClean="0"/>
              <a:t>Lewin</a:t>
            </a:r>
            <a:r>
              <a:rPr lang="en-US" sz="1100" dirty="0" smtClean="0"/>
              <a:t>, K. (2009). Access to education in sub-Saharan Africa: patterns, problems and possibilities. </a:t>
            </a:r>
            <a:r>
              <a:rPr lang="en-US" sz="1100" i="1" dirty="0" smtClean="0"/>
              <a:t>Comparative Education, 45</a:t>
            </a:r>
            <a:r>
              <a:rPr lang="en-US" sz="1100" dirty="0" smtClean="0"/>
              <a:t>(2).</a:t>
            </a:r>
            <a:endParaRPr lang="en-ZA" sz="1100" dirty="0" smtClean="0"/>
          </a:p>
          <a:p>
            <a:r>
              <a:rPr lang="en-US" sz="1100" dirty="0" smtClean="0"/>
              <a:t>Pritchett, L. </a:t>
            </a:r>
            <a:r>
              <a:rPr lang="en-US" sz="1100" i="1" dirty="0" smtClean="0"/>
              <a:t>Towards a New Consensus for Addressing the Global Challenge of the Lack of Education.</a:t>
            </a:r>
            <a:r>
              <a:rPr lang="en-US" sz="1100" dirty="0" smtClean="0"/>
              <a:t> Copenhagen: Copenhagen Consensus, 2004.</a:t>
            </a:r>
            <a:endParaRPr lang="en-ZA" sz="1100" dirty="0" smtClean="0"/>
          </a:p>
          <a:p>
            <a:r>
              <a:rPr lang="en-US" sz="1100" dirty="0" smtClean="0"/>
              <a:t>Ross, K., Saito, M., </a:t>
            </a:r>
            <a:r>
              <a:rPr lang="en-US" sz="1100" dirty="0" err="1" smtClean="0"/>
              <a:t>Dolata</a:t>
            </a:r>
            <a:r>
              <a:rPr lang="en-US" sz="1100" dirty="0" smtClean="0"/>
              <a:t>, S., Ikeda, M., </a:t>
            </a:r>
            <a:r>
              <a:rPr lang="en-US" sz="1100" dirty="0" err="1" smtClean="0"/>
              <a:t>Zuze</a:t>
            </a:r>
            <a:r>
              <a:rPr lang="en-US" sz="1100" dirty="0" smtClean="0"/>
              <a:t>, L., </a:t>
            </a:r>
            <a:r>
              <a:rPr lang="en-US" sz="1100" dirty="0" err="1" smtClean="0"/>
              <a:t>Murimba</a:t>
            </a:r>
            <a:r>
              <a:rPr lang="en-US" sz="1100" dirty="0" smtClean="0"/>
              <a:t>, S., et al. (2005). The Conduct of the SACMEQ II Project. In E. </a:t>
            </a:r>
            <a:r>
              <a:rPr lang="en-US" sz="1100" dirty="0" err="1" smtClean="0"/>
              <a:t>Onsomu</a:t>
            </a:r>
            <a:r>
              <a:rPr lang="en-US" sz="1100" dirty="0" smtClean="0"/>
              <a:t>, J. </a:t>
            </a:r>
            <a:r>
              <a:rPr lang="en-US" sz="1100" dirty="0" err="1" smtClean="0"/>
              <a:t>Nzomo</a:t>
            </a:r>
            <a:r>
              <a:rPr lang="en-US" sz="1100" dirty="0" smtClean="0"/>
              <a:t>, &amp; C. </a:t>
            </a:r>
            <a:r>
              <a:rPr lang="en-US" sz="1100" dirty="0" err="1" smtClean="0"/>
              <a:t>Obiero</a:t>
            </a:r>
            <a:r>
              <a:rPr lang="en-US" sz="1100" dirty="0" smtClean="0"/>
              <a:t>, </a:t>
            </a:r>
            <a:r>
              <a:rPr lang="en-US" sz="1100" i="1" dirty="0" smtClean="0"/>
              <a:t>The SACMEQ II Project in Kenya: A Study of the Conditions of Schooling and the Quality of Education.</a:t>
            </a:r>
            <a:r>
              <a:rPr lang="en-US" sz="1100" dirty="0" smtClean="0"/>
              <a:t> Harare: SACMEQ.</a:t>
            </a:r>
            <a:endParaRPr lang="en-ZA" sz="1100" dirty="0" smtClean="0"/>
          </a:p>
          <a:p>
            <a:r>
              <a:rPr lang="en-US" sz="1100" dirty="0" smtClean="0"/>
              <a:t>SACMEQ. (2010). </a:t>
            </a:r>
            <a:r>
              <a:rPr lang="en-US" sz="1100" i="1" dirty="0" smtClean="0"/>
              <a:t>SACMEQ III Project Results: Pupil Achievement Levels in Reading and Mathematics.</a:t>
            </a:r>
            <a:r>
              <a:rPr lang="en-US" sz="1100" dirty="0" smtClean="0"/>
              <a:t> Retrieved January 2011, from Southern and Eastern Africa Consortium for Monitoring Educational Quality: </a:t>
            </a:r>
            <a:r>
              <a:rPr lang="en-US" sz="1100" dirty="0" smtClean="0">
                <a:hlinkClick r:id="rId3"/>
              </a:rPr>
              <a:t>http://www.sacmeq.org/downloads/sacmeqIII/WD01_SACMEQ_III_Results_Pupil_Achievement.pdf</a:t>
            </a:r>
            <a:endParaRPr lang="en-ZA" sz="1100" dirty="0" smtClean="0"/>
          </a:p>
          <a:p>
            <a:r>
              <a:rPr lang="en-US" sz="1100" dirty="0" err="1" smtClean="0"/>
              <a:t>Sen</a:t>
            </a:r>
            <a:r>
              <a:rPr lang="en-US" sz="1100" dirty="0" smtClean="0"/>
              <a:t>, A. (1999). </a:t>
            </a:r>
            <a:r>
              <a:rPr lang="en-US" sz="1100" i="1" dirty="0" smtClean="0"/>
              <a:t>Development as Freedom.</a:t>
            </a:r>
            <a:r>
              <a:rPr lang="en-US" sz="1100" dirty="0" smtClean="0"/>
              <a:t> Oxford: Oxford University Press</a:t>
            </a:r>
            <a:endParaRPr lang="en-ZA" sz="1100" dirty="0" smtClean="0"/>
          </a:p>
          <a:p>
            <a:r>
              <a:rPr lang="en-US" sz="1100" dirty="0" smtClean="0"/>
              <a:t>UIS. (2009). </a:t>
            </a:r>
            <a:r>
              <a:rPr lang="en-US" sz="1100" i="1" dirty="0" smtClean="0"/>
              <a:t>Global Education Digest 2009: Comparing Education Statistics Across the World.</a:t>
            </a:r>
            <a:r>
              <a:rPr lang="en-US" sz="1100" dirty="0" smtClean="0"/>
              <a:t> Montreal: UNESCO Institute for Statistics.</a:t>
            </a:r>
            <a:endParaRPr lang="en-ZA" sz="1100" dirty="0" smtClean="0"/>
          </a:p>
          <a:p>
            <a:r>
              <a:rPr lang="en-US" sz="1100" dirty="0" smtClean="0"/>
              <a:t>UNESCO. (2005). </a:t>
            </a:r>
            <a:r>
              <a:rPr lang="en-US" sz="1100" i="1" dirty="0" smtClean="0"/>
              <a:t>Education For All Global Monitoring Report 2005.</a:t>
            </a:r>
            <a:r>
              <a:rPr lang="en-US" sz="1100" dirty="0" smtClean="0"/>
              <a:t> Paris: UNESCO Publishing</a:t>
            </a:r>
            <a:r>
              <a:rPr lang="en-US" sz="1100" dirty="0" smtClean="0"/>
              <a:t>.</a:t>
            </a:r>
            <a:endParaRPr lang="en-ZA" sz="1100" dirty="0"/>
          </a:p>
        </p:txBody>
      </p:sp>
    </p:spTree>
    <p:extLst>
      <p:ext uri="{BB962C8B-B14F-4D97-AF65-F5344CB8AC3E}">
        <p14:creationId xmlns:p14="http://schemas.microsoft.com/office/powerpoint/2010/main" val="15852671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Potential objections…</a:t>
            </a:r>
            <a:endParaRPr lang="en-ZA" dirty="0"/>
          </a:p>
        </p:txBody>
      </p:sp>
      <p:sp>
        <p:nvSpPr>
          <p:cNvPr id="3" name="Content Placeholder 2"/>
          <p:cNvSpPr>
            <a:spLocks noGrp="1"/>
          </p:cNvSpPr>
          <p:nvPr>
            <p:ph idx="1"/>
          </p:nvPr>
        </p:nvSpPr>
        <p:spPr/>
        <p:txBody>
          <a:bodyPr/>
          <a:lstStyle/>
          <a:p>
            <a:endParaRPr lang="en-ZA"/>
          </a:p>
        </p:txBody>
      </p:sp>
    </p:spTree>
    <p:extLst>
      <p:ext uri="{BB962C8B-B14F-4D97-AF65-F5344CB8AC3E}">
        <p14:creationId xmlns:p14="http://schemas.microsoft.com/office/powerpoint/2010/main" val="9891316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Sense-check</a:t>
            </a:r>
            <a:endParaRPr lang="en-ZA" dirty="0"/>
          </a:p>
        </p:txBody>
      </p:sp>
      <p:graphicFrame>
        <p:nvGraphicFramePr>
          <p:cNvPr id="4" name="Table 3"/>
          <p:cNvGraphicFramePr>
            <a:graphicFrameLocks noGrp="1"/>
          </p:cNvGraphicFramePr>
          <p:nvPr/>
        </p:nvGraphicFramePr>
        <p:xfrm>
          <a:off x="251520" y="1772816"/>
          <a:ext cx="6095997" cy="1956471"/>
        </p:xfrm>
        <a:graphic>
          <a:graphicData uri="http://schemas.openxmlformats.org/drawingml/2006/table">
            <a:tbl>
              <a:tblPr/>
              <a:tblGrid>
                <a:gridCol w="863193"/>
                <a:gridCol w="581558"/>
                <a:gridCol w="581558"/>
                <a:gridCol w="581558"/>
                <a:gridCol w="581558"/>
                <a:gridCol w="581558"/>
                <a:gridCol w="581558"/>
                <a:gridCol w="581558"/>
                <a:gridCol w="581558"/>
                <a:gridCol w="580340"/>
              </a:tblGrid>
              <a:tr h="177861">
                <a:tc>
                  <a:txBody>
                    <a:bodyPr/>
                    <a:lstStyle/>
                    <a:p>
                      <a:endParaRPr lang="en-ZA" sz="1100" dirty="0">
                        <a:latin typeface="Calibri"/>
                        <a:ea typeface="Times New Roman"/>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1</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2</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3</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4</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6</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7</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8</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9</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Tanzania</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82%</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Malawi</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61%</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Zambia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71%</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Kenya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76%</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Uganda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59%</a:t>
                      </a:r>
                      <a:endParaRPr lang="en-ZA" sz="1100" dirty="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56%</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Namibia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86%</a:t>
                      </a:r>
                      <a:endParaRPr lang="en-ZA" sz="1100" dirty="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83%</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Swaziland</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Lesotho</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68%</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Zimbabwe</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69%</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South Africa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91%</a:t>
                      </a:r>
                      <a:endParaRPr lang="en-ZA" sz="1100" dirty="0">
                        <a:latin typeface="Calibri"/>
                        <a:ea typeface="MS Mincho"/>
                        <a:cs typeface="Times New Roman"/>
                      </a:endParaRPr>
                    </a:p>
                  </a:txBody>
                  <a:tcPr marL="68117" marR="68117" marT="0" marB="0" anchor="b">
                    <a:lnL>
                      <a:noFill/>
                    </a:lnL>
                    <a:lnR>
                      <a:noFill/>
                    </a:lnR>
                    <a:lnT>
                      <a:noFill/>
                    </a:lnT>
                    <a:lnB>
                      <a:noFill/>
                    </a:lnB>
                  </a:tcPr>
                </a:tc>
              </a:tr>
            </a:tbl>
          </a:graphicData>
        </a:graphic>
      </p:graphicFrame>
      <p:graphicFrame>
        <p:nvGraphicFramePr>
          <p:cNvPr id="5" name="Chart 4"/>
          <p:cNvGraphicFramePr/>
          <p:nvPr/>
        </p:nvGraphicFramePr>
        <p:xfrm>
          <a:off x="179512" y="3861048"/>
          <a:ext cx="6448527" cy="299695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1484784"/>
            <a:ext cx="4572000" cy="261610"/>
          </a:xfrm>
          <a:prstGeom prst="rect">
            <a:avLst/>
          </a:prstGeom>
        </p:spPr>
        <p:txBody>
          <a:bodyPr>
            <a:spAutoFit/>
          </a:bodyPr>
          <a:lstStyle/>
          <a:p>
            <a:r>
              <a:rPr lang="en-AU" sz="1100" b="1" dirty="0" smtClean="0"/>
              <a:t>Table 3: Grade survival rate [Data: World Bank survey data, </a:t>
            </a:r>
            <a:r>
              <a:rPr lang="en-AU" sz="1100" b="1" dirty="0" err="1" smtClean="0"/>
              <a:t>Filmer</a:t>
            </a:r>
            <a:r>
              <a:rPr lang="en-AU" sz="1100" b="1" dirty="0" smtClean="0"/>
              <a:t> (2010)]</a:t>
            </a:r>
            <a:endParaRPr lang="en-ZA" sz="1100" b="1" dirty="0"/>
          </a:p>
        </p:txBody>
      </p:sp>
      <p:sp>
        <p:nvSpPr>
          <p:cNvPr id="7" name="TextBox 6"/>
          <p:cNvSpPr txBox="1"/>
          <p:nvPr/>
        </p:nvSpPr>
        <p:spPr>
          <a:xfrm>
            <a:off x="6732240" y="1484784"/>
            <a:ext cx="2016224" cy="4770537"/>
          </a:xfrm>
          <a:prstGeom prst="rect">
            <a:avLst/>
          </a:prstGeom>
          <a:noFill/>
        </p:spPr>
        <p:txBody>
          <a:bodyPr wrap="square" rtlCol="0">
            <a:spAutoFit/>
          </a:bodyPr>
          <a:lstStyle/>
          <a:p>
            <a:r>
              <a:rPr lang="en-ZA" sz="1600" b="1" u="sng" dirty="0" smtClean="0"/>
              <a:t>What about literate pre-Grade 6 dropout?</a:t>
            </a:r>
          </a:p>
          <a:p>
            <a:endParaRPr lang="en-ZA" sz="1600" dirty="0" smtClean="0"/>
          </a:p>
          <a:p>
            <a:pPr>
              <a:buFont typeface="Arial" pitchFamily="34" charset="0"/>
              <a:buChar char="•"/>
            </a:pPr>
            <a:r>
              <a:rPr lang="en-ZA" sz="1600" dirty="0" smtClean="0"/>
              <a:t>Perhaps children from SWA / TAN / KEN (where literacy rates in Gr6 are high) will be literate even though they dropout in Gr5?</a:t>
            </a:r>
          </a:p>
          <a:p>
            <a:pPr>
              <a:buFont typeface="Arial" pitchFamily="34" charset="0"/>
              <a:buChar char="•"/>
            </a:pPr>
            <a:endParaRPr lang="en-ZA" sz="1600" dirty="0" smtClean="0"/>
          </a:p>
          <a:p>
            <a:pPr>
              <a:buFont typeface="Arial" pitchFamily="34" charset="0"/>
              <a:buChar char="•"/>
            </a:pPr>
            <a:r>
              <a:rPr lang="en-ZA" sz="1600" dirty="0" smtClean="0"/>
              <a:t>% children who survive to grade 5 but not grade six is never &gt; 5%</a:t>
            </a:r>
          </a:p>
          <a:p>
            <a:pPr>
              <a:buFont typeface="Arial" pitchFamily="34" charset="0"/>
              <a:buChar char="•"/>
            </a:pPr>
            <a:endParaRPr lang="en-ZA" sz="1600" dirty="0" smtClean="0"/>
          </a:p>
          <a:p>
            <a:pPr>
              <a:buFont typeface="Arial" pitchFamily="34" charset="0"/>
              <a:buChar char="•"/>
            </a:pPr>
            <a:r>
              <a:rPr lang="en-ZA" sz="1600" dirty="0" smtClean="0"/>
              <a:t>School system has still “failed” these children</a:t>
            </a:r>
            <a:endParaRPr lang="en-ZA" sz="1600" dirty="0"/>
          </a:p>
        </p:txBody>
      </p:sp>
    </p:spTree>
    <p:extLst>
      <p:ext uri="{BB962C8B-B14F-4D97-AF65-F5344CB8AC3E}">
        <p14:creationId xmlns:p14="http://schemas.microsoft.com/office/powerpoint/2010/main" val="24620730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Persistence of benefits?</a:t>
            </a:r>
            <a:endParaRPr lang="en-ZA" dirty="0"/>
          </a:p>
        </p:txBody>
      </p:sp>
      <p:pic>
        <p:nvPicPr>
          <p:cNvPr id="125955" name="Picture 3"/>
          <p:cNvPicPr>
            <a:picLocks noGrp="1" noChangeAspect="1" noChangeArrowheads="1"/>
          </p:cNvPicPr>
          <p:nvPr>
            <p:ph idx="1"/>
          </p:nvPr>
        </p:nvPicPr>
        <p:blipFill>
          <a:blip r:embed="rId3" cstate="print"/>
          <a:srcRect/>
          <a:stretch>
            <a:fillRect/>
          </a:stretch>
        </p:blipFill>
        <p:spPr bwMode="auto">
          <a:xfrm>
            <a:off x="1763688" y="2564904"/>
            <a:ext cx="6786610" cy="2914796"/>
          </a:xfrm>
          <a:prstGeom prst="rect">
            <a:avLst/>
          </a:prstGeom>
          <a:noFill/>
          <a:ln w="9525">
            <a:noFill/>
            <a:miter lim="800000"/>
            <a:headEnd/>
            <a:tailEnd/>
          </a:ln>
          <a:effectLst/>
        </p:spPr>
      </p:pic>
    </p:spTree>
    <p:extLst>
      <p:ext uri="{BB962C8B-B14F-4D97-AF65-F5344CB8AC3E}">
        <p14:creationId xmlns:p14="http://schemas.microsoft.com/office/powerpoint/2010/main" val="265746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2915816" y="332656"/>
          <a:ext cx="5723165" cy="5976342"/>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Geographical differences</a:t>
            </a:r>
            <a:endParaRPr lang="en-ZA" sz="1800" b="1" dirty="0">
              <a:solidFill>
                <a:srgbClr val="C00000"/>
              </a:solidFill>
            </a:endParaRPr>
          </a:p>
        </p:txBody>
      </p:sp>
      <p:grpSp>
        <p:nvGrpSpPr>
          <p:cNvPr id="2" name="Group 1"/>
          <p:cNvGrpSpPr/>
          <p:nvPr/>
        </p:nvGrpSpPr>
        <p:grpSpPr>
          <a:xfrm>
            <a:off x="5436096" y="1052736"/>
            <a:ext cx="539811" cy="3960440"/>
            <a:chOff x="5436096" y="1052736"/>
            <a:chExt cx="539811" cy="3960440"/>
          </a:xfrm>
        </p:grpSpPr>
        <p:sp>
          <p:nvSpPr>
            <p:cNvPr id="9" name="Rectangle 8"/>
            <p:cNvSpPr/>
            <p:nvPr/>
          </p:nvSpPr>
          <p:spPr>
            <a:xfrm>
              <a:off x="5436096" y="1052736"/>
              <a:ext cx="432048" cy="3960440"/>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p:nvSpPr>
          <p:spPr>
            <a:xfrm>
              <a:off x="5471851" y="1052736"/>
              <a:ext cx="504056" cy="369332"/>
            </a:xfrm>
            <a:prstGeom prst="rect">
              <a:avLst/>
            </a:prstGeom>
            <a:noFill/>
          </p:spPr>
          <p:txBody>
            <a:bodyPr wrap="square" rtlCol="0">
              <a:spAutoFit/>
            </a:bodyPr>
            <a:lstStyle/>
            <a:p>
              <a:r>
                <a:rPr lang="en-ZA" dirty="0" smtClean="0">
                  <a:solidFill>
                    <a:schemeClr val="bg1">
                      <a:lumMod val="75000"/>
                    </a:schemeClr>
                  </a:solidFill>
                </a:rPr>
                <a:t>6</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sp>
          <p:nvSpPr>
            <p:cNvPr id="6" name="TextBox 5"/>
            <p:cNvSpPr txBox="1"/>
            <p:nvPr/>
          </p:nvSpPr>
          <p:spPr>
            <a:xfrm>
              <a:off x="5436096" y="2276872"/>
              <a:ext cx="504056" cy="369332"/>
            </a:xfrm>
            <a:prstGeom prst="rect">
              <a:avLst/>
            </a:prstGeom>
            <a:noFill/>
          </p:spPr>
          <p:txBody>
            <a:bodyPr wrap="square" rtlCol="0">
              <a:spAutoFit/>
            </a:bodyPr>
            <a:lstStyle/>
            <a:p>
              <a:r>
                <a:rPr lang="en-ZA" dirty="0">
                  <a:solidFill>
                    <a:schemeClr val="bg1">
                      <a:lumMod val="75000"/>
                    </a:schemeClr>
                  </a:solidFill>
                </a:rPr>
                <a:t>8</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987824" y="332656"/>
          <a:ext cx="5707424" cy="3862761"/>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Wealth differences</a:t>
            </a:r>
            <a:endParaRPr lang="en-ZA" sz="1800" b="1" dirty="0">
              <a:solidFill>
                <a:srgbClr val="C00000"/>
              </a:solidFill>
            </a:endParaRPr>
          </a:p>
        </p:txBody>
      </p:sp>
      <p:graphicFrame>
        <p:nvGraphicFramePr>
          <p:cNvPr id="8" name="Chart 7"/>
          <p:cNvGraphicFramePr>
            <a:graphicFrameLocks/>
          </p:cNvGraphicFramePr>
          <p:nvPr>
            <p:extLst>
              <p:ext uri="{D42A27DB-BD31-4B8C-83A1-F6EECF244321}">
                <p14:modId xmlns:p14="http://schemas.microsoft.com/office/powerpoint/2010/main" val="3557782062"/>
              </p:ext>
            </p:extLst>
          </p:nvPr>
        </p:nvGraphicFramePr>
        <p:xfrm>
          <a:off x="2987824" y="4221088"/>
          <a:ext cx="5832648" cy="2303711"/>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4499992" y="1340768"/>
            <a:ext cx="432048" cy="4032448"/>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59832" y="476672"/>
          <a:ext cx="5758232" cy="3816424"/>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Wealth differences</a:t>
            </a:r>
            <a:endParaRPr lang="en-ZA" sz="1800" b="1" dirty="0">
              <a:solidFill>
                <a:srgbClr val="C00000"/>
              </a:solidFill>
            </a:endParaRPr>
          </a:p>
        </p:txBody>
      </p:sp>
      <p:graphicFrame>
        <p:nvGraphicFramePr>
          <p:cNvPr id="9" name="Chart 8"/>
          <p:cNvGraphicFramePr>
            <a:graphicFrameLocks/>
          </p:cNvGraphicFramePr>
          <p:nvPr>
            <p:extLst>
              <p:ext uri="{D42A27DB-BD31-4B8C-83A1-F6EECF244321}">
                <p14:modId xmlns:p14="http://schemas.microsoft.com/office/powerpoint/2010/main" val="2845371184"/>
              </p:ext>
            </p:extLst>
          </p:nvPr>
        </p:nvGraphicFramePr>
        <p:xfrm>
          <a:off x="3059832" y="4293096"/>
          <a:ext cx="5760640" cy="2268463"/>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6084168" y="1340768"/>
            <a:ext cx="432048" cy="3816424"/>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843808" y="332656"/>
          <a:ext cx="5898034" cy="597666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23528" y="4077072"/>
            <a:ext cx="2232248" cy="2292935"/>
          </a:xfrm>
          <a:prstGeom prst="rect">
            <a:avLst/>
          </a:prstGeom>
          <a:solidFill>
            <a:schemeClr val="bg1">
              <a:lumMod val="95000"/>
            </a:schemeClr>
          </a:solidFill>
        </p:spPr>
        <p:txBody>
          <a:bodyPr wrap="square" rtlCol="0">
            <a:spAutoFit/>
          </a:bodyPr>
          <a:lstStyle/>
          <a:p>
            <a:pPr algn="just"/>
            <a:r>
              <a:rPr lang="en-ZA" sz="1100" b="1" dirty="0" smtClean="0"/>
              <a:t>Mathematically skilled (L6)</a:t>
            </a:r>
          </a:p>
          <a:p>
            <a:pPr algn="just"/>
            <a:r>
              <a:rPr lang="en-ZA" sz="1100" dirty="0" smtClean="0"/>
              <a:t>Solves multiple-operation problems (using the correct order of arithmetic operations) involving fractions, ratios, and decimals. Translates verbal and graphic representation information into symbolic, algebraic, and equation form in order to solve a given mathematical problem. Checks and estimates answers using external knowledge (not provided within the problem).</a:t>
            </a:r>
            <a:endParaRPr lang="en-ZA" sz="1100" dirty="0"/>
          </a:p>
        </p:txBody>
      </p:sp>
      <p:sp>
        <p:nvSpPr>
          <p:cNvPr id="7" name="TextBox 6"/>
          <p:cNvSpPr txBox="1"/>
          <p:nvPr/>
        </p:nvSpPr>
        <p:spPr>
          <a:xfrm>
            <a:off x="323528" y="2636912"/>
            <a:ext cx="2232248" cy="1277273"/>
          </a:xfrm>
          <a:prstGeom prst="rect">
            <a:avLst/>
          </a:prstGeom>
          <a:solidFill>
            <a:schemeClr val="bg1">
              <a:lumMod val="95000"/>
            </a:schemeClr>
          </a:solidFill>
        </p:spPr>
        <p:txBody>
          <a:bodyPr wrap="square" rtlCol="0">
            <a:spAutoFit/>
          </a:bodyPr>
          <a:lstStyle/>
          <a:p>
            <a:pPr algn="just"/>
            <a:r>
              <a:rPr lang="en-ZA" sz="1100" b="1" dirty="0" smtClean="0"/>
              <a:t>Inferential reading (L6)</a:t>
            </a:r>
          </a:p>
          <a:p>
            <a:pPr algn="just"/>
            <a:r>
              <a:rPr lang="en-ZA" sz="1100" dirty="0" smtClean="0"/>
              <a:t>Reads on and reads back through longer texts (narrative, document or expository) in order to combine information from various parts of the text so as to infer the writer’s purpose.</a:t>
            </a:r>
            <a:endParaRPr lang="en-ZA" sz="1100" dirty="0"/>
          </a:p>
        </p:txBody>
      </p:sp>
      <p:sp>
        <p:nvSpPr>
          <p:cNvPr id="8"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High level skills</a:t>
            </a:r>
            <a:endParaRPr lang="en-ZA" sz="1800" b="1" dirty="0">
              <a:solidFill>
                <a:srgbClr val="C00000"/>
              </a:solidFill>
            </a:endParaRPr>
          </a:p>
        </p:txBody>
      </p:sp>
      <p:sp>
        <p:nvSpPr>
          <p:cNvPr id="9" name="Rectangle 8"/>
          <p:cNvSpPr/>
          <p:nvPr/>
        </p:nvSpPr>
        <p:spPr>
          <a:xfrm>
            <a:off x="6444208" y="1340768"/>
            <a:ext cx="432048" cy="3888432"/>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843808" y="332656"/>
          <a:ext cx="5904656" cy="597666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79512" y="5013176"/>
            <a:ext cx="2232248" cy="1277273"/>
          </a:xfrm>
          <a:prstGeom prst="rect">
            <a:avLst/>
          </a:prstGeom>
          <a:solidFill>
            <a:schemeClr val="bg1">
              <a:lumMod val="95000"/>
            </a:schemeClr>
          </a:solidFill>
        </p:spPr>
        <p:txBody>
          <a:bodyPr wrap="square" rtlCol="0">
            <a:spAutoFit/>
          </a:bodyPr>
          <a:lstStyle/>
          <a:p>
            <a:pPr algn="just"/>
            <a:r>
              <a:rPr lang="en-ZA" sz="1100" b="1" dirty="0" smtClean="0"/>
              <a:t>Concrete Problem solving (L7)</a:t>
            </a:r>
          </a:p>
          <a:p>
            <a:pPr algn="just"/>
            <a:r>
              <a:rPr lang="en-ZA" sz="1100" dirty="0" smtClean="0"/>
              <a:t>Extracts and converts (for example, with respect to measurement units) information from tables, charts, visual and symbolic presentations in order to identify, and then solves multi-step problems.</a:t>
            </a:r>
            <a:endParaRPr lang="en-ZA" sz="1100" dirty="0"/>
          </a:p>
        </p:txBody>
      </p:sp>
      <p:sp>
        <p:nvSpPr>
          <p:cNvPr id="7" name="TextBox 6"/>
          <p:cNvSpPr txBox="1"/>
          <p:nvPr/>
        </p:nvSpPr>
        <p:spPr>
          <a:xfrm>
            <a:off x="179512" y="3140968"/>
            <a:ext cx="2232248" cy="1615827"/>
          </a:xfrm>
          <a:prstGeom prst="rect">
            <a:avLst/>
          </a:prstGeom>
          <a:solidFill>
            <a:schemeClr val="bg1">
              <a:lumMod val="95000"/>
            </a:schemeClr>
          </a:solidFill>
        </p:spPr>
        <p:txBody>
          <a:bodyPr wrap="square" rtlCol="0">
            <a:spAutoFit/>
          </a:bodyPr>
          <a:lstStyle/>
          <a:p>
            <a:pPr algn="just"/>
            <a:r>
              <a:rPr lang="en-ZA" sz="1100" b="1" dirty="0" smtClean="0"/>
              <a:t>Analytical reading (L7)</a:t>
            </a:r>
          </a:p>
          <a:p>
            <a:pPr algn="just"/>
            <a:r>
              <a:rPr lang="en-ZA" sz="1100" dirty="0" smtClean="0"/>
              <a:t>Locates information in longer texts (narrative, document or expository) by reading on and reading back in order to combine information from various parts of the text so as to infer the writer’s personal beliefs (value systems, prejudices, and/or biases). </a:t>
            </a:r>
            <a:endParaRPr lang="en-ZA" sz="1100" dirty="0"/>
          </a:p>
        </p:txBody>
      </p:sp>
      <p:sp>
        <p:nvSpPr>
          <p:cNvPr id="8"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High level skills</a:t>
            </a:r>
            <a:endParaRPr lang="en-ZA" sz="1800" b="1" dirty="0">
              <a:solidFill>
                <a:srgbClr val="C00000"/>
              </a:solidFill>
            </a:endParaRPr>
          </a:p>
        </p:txBody>
      </p:sp>
      <p:sp>
        <p:nvSpPr>
          <p:cNvPr id="9" name="Rectangle 8"/>
          <p:cNvSpPr/>
          <p:nvPr/>
        </p:nvSpPr>
        <p:spPr>
          <a:xfrm>
            <a:off x="6948264" y="1340768"/>
            <a:ext cx="504056" cy="3960440"/>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Funding</a:t>
            </a:r>
            <a:endParaRPr lang="en-ZA" sz="1800" b="1" dirty="0">
              <a:solidFill>
                <a:srgbClr val="C00000"/>
              </a:solidFill>
            </a:endParaRPr>
          </a:p>
        </p:txBody>
      </p:sp>
      <p:graphicFrame>
        <p:nvGraphicFramePr>
          <p:cNvPr id="4" name="Chart 3"/>
          <p:cNvGraphicFramePr/>
          <p:nvPr/>
        </p:nvGraphicFramePr>
        <p:xfrm>
          <a:off x="2987824" y="332656"/>
          <a:ext cx="5760640" cy="59046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3006197941"/>
              </p:ext>
            </p:extLst>
          </p:nvPr>
        </p:nvGraphicFramePr>
        <p:xfrm>
          <a:off x="179512" y="1844824"/>
          <a:ext cx="2533451" cy="4392488"/>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oup 7"/>
          <p:cNvGrpSpPr/>
          <p:nvPr/>
        </p:nvGrpSpPr>
        <p:grpSpPr>
          <a:xfrm>
            <a:off x="5472100" y="1196752"/>
            <a:ext cx="656456" cy="3600400"/>
            <a:chOff x="5472100" y="1196752"/>
            <a:chExt cx="656456" cy="3600400"/>
          </a:xfrm>
        </p:grpSpPr>
        <p:sp>
          <p:nvSpPr>
            <p:cNvPr id="9" name="Rectangle 8"/>
            <p:cNvSpPr/>
            <p:nvPr/>
          </p:nvSpPr>
          <p:spPr>
            <a:xfrm>
              <a:off x="5508104" y="1196752"/>
              <a:ext cx="432048" cy="3600400"/>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5472100" y="1268760"/>
              <a:ext cx="504056" cy="369332"/>
            </a:xfrm>
            <a:prstGeom prst="rect">
              <a:avLst/>
            </a:prstGeom>
            <a:noFill/>
          </p:spPr>
          <p:txBody>
            <a:bodyPr wrap="square" rtlCol="0">
              <a:spAutoFit/>
            </a:bodyPr>
            <a:lstStyle/>
            <a:p>
              <a:r>
                <a:rPr lang="en-ZA" dirty="0" smtClean="0">
                  <a:solidFill>
                    <a:schemeClr val="bg1">
                      <a:lumMod val="75000"/>
                    </a:schemeClr>
                  </a:solidFill>
                </a:rPr>
                <a:t>6</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sp>
          <p:nvSpPr>
            <p:cNvPr id="11" name="TextBox 10"/>
            <p:cNvSpPr txBox="1"/>
            <p:nvPr/>
          </p:nvSpPr>
          <p:spPr>
            <a:xfrm>
              <a:off x="5624500" y="2267580"/>
              <a:ext cx="504056" cy="369332"/>
            </a:xfrm>
            <a:prstGeom prst="rect">
              <a:avLst/>
            </a:prstGeom>
            <a:noFill/>
          </p:spPr>
          <p:txBody>
            <a:bodyPr wrap="square" rtlCol="0">
              <a:spAutoFit/>
            </a:bodyPr>
            <a:lstStyle/>
            <a:p>
              <a:r>
                <a:rPr lang="en-ZA" dirty="0">
                  <a:solidFill>
                    <a:schemeClr val="bg1">
                      <a:lumMod val="75000"/>
                    </a:schemeClr>
                  </a:solidFill>
                </a:rPr>
                <a:t>5</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grpSp>
    </p:spTree>
    <p:extLst>
      <p:ext uri="{BB962C8B-B14F-4D97-AF65-F5344CB8AC3E}">
        <p14:creationId xmlns:p14="http://schemas.microsoft.com/office/powerpoint/2010/main" val="171659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60848"/>
            <a:ext cx="8229600" cy="1863080"/>
          </a:xfrm>
          <a:solidFill>
            <a:schemeClr val="accent1">
              <a:lumMod val="40000"/>
              <a:lumOff val="60000"/>
            </a:schemeClr>
          </a:solidFill>
        </p:spPr>
        <p:txBody>
          <a:bodyPr>
            <a:normAutofit/>
          </a:bodyPr>
          <a:lstStyle/>
          <a:p>
            <a:r>
              <a:rPr lang="en-ZA" dirty="0" smtClean="0"/>
              <a:t>Is there a trade-off between </a:t>
            </a:r>
            <a:br>
              <a:rPr lang="en-ZA" dirty="0" smtClean="0"/>
            </a:br>
            <a:r>
              <a:rPr lang="en-ZA" dirty="0" smtClean="0"/>
              <a:t>access &amp; quality? </a:t>
            </a:r>
            <a:endParaRPr lang="en-ZA" dirty="0"/>
          </a:p>
        </p:txBody>
      </p:sp>
    </p:spTree>
    <p:extLst>
      <p:ext uri="{BB962C8B-B14F-4D97-AF65-F5344CB8AC3E}">
        <p14:creationId xmlns:p14="http://schemas.microsoft.com/office/powerpoint/2010/main" val="42215116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3"/>
          <a:srcRect/>
          <a:stretch>
            <a:fillRect/>
          </a:stretch>
        </p:blipFill>
        <p:spPr bwMode="auto">
          <a:xfrm>
            <a:off x="714348" y="1428737"/>
            <a:ext cx="7850425" cy="5429264"/>
          </a:xfrm>
          <a:prstGeom prst="rect">
            <a:avLst/>
          </a:prstGeom>
          <a:noFill/>
          <a:ln w="9525">
            <a:noFill/>
            <a:miter lim="800000"/>
            <a:headEnd/>
            <a:tailEnd/>
          </a:ln>
          <a:effectLst/>
        </p:spPr>
      </p:pic>
      <p:sp>
        <p:nvSpPr>
          <p:cNvPr id="5" name="Title 1"/>
          <p:cNvSpPr txBox="1">
            <a:spLocks/>
          </p:cNvSpPr>
          <p:nvPr/>
        </p:nvSpPr>
        <p:spPr>
          <a:xfrm>
            <a:off x="0" y="332656"/>
            <a:ext cx="2339752" cy="1282154"/>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461665"/>
          </a:xfrm>
          <a:prstGeom prst="rect">
            <a:avLst/>
          </a:prstGeom>
          <a:solidFill>
            <a:schemeClr val="bg1">
              <a:lumMod val="85000"/>
              <a:alpha val="79000"/>
            </a:schemeClr>
          </a:solidFill>
        </p:spPr>
        <p:txBody>
          <a:bodyPr wrap="square" rtlCol="0">
            <a:spAutoFit/>
          </a:bodyPr>
          <a:lstStyle/>
          <a:p>
            <a:r>
              <a:rPr lang="en-ZA" sz="2400" dirty="0" smtClean="0"/>
              <a:t>SACMEQ achievement vs. Net Attendance Rates</a:t>
            </a:r>
            <a:endParaRPr lang="en-ZA" sz="2400" dirty="0"/>
          </a:p>
        </p:txBody>
      </p:sp>
    </p:spTree>
    <p:extLst>
      <p:ext uri="{BB962C8B-B14F-4D97-AF65-F5344CB8AC3E}">
        <p14:creationId xmlns:p14="http://schemas.microsoft.com/office/powerpoint/2010/main" val="38983640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i="1" dirty="0" smtClean="0"/>
              <a:t>Change in </a:t>
            </a:r>
            <a:r>
              <a:rPr lang="en-ZA" sz="2400" dirty="0" smtClean="0"/>
              <a:t>SACMEQ achievement vs. </a:t>
            </a:r>
            <a:r>
              <a:rPr lang="en-ZA" sz="2400" i="1" dirty="0" smtClean="0"/>
              <a:t>Change in </a:t>
            </a:r>
            <a:r>
              <a:rPr lang="en-ZA" sz="2400" dirty="0" smtClean="0"/>
              <a:t>grade 6 enrolments</a:t>
            </a:r>
            <a:endParaRPr lang="en-ZA" sz="2400" dirty="0"/>
          </a:p>
        </p:txBody>
      </p:sp>
      <p:pic>
        <p:nvPicPr>
          <p:cNvPr id="6" name="Picture 5"/>
          <p:cNvPicPr>
            <a:picLocks noChangeAspect="1" noChangeArrowheads="1"/>
          </p:cNvPicPr>
          <p:nvPr/>
        </p:nvPicPr>
        <p:blipFill>
          <a:blip r:embed="rId3"/>
          <a:srcRect/>
          <a:stretch>
            <a:fillRect/>
          </a:stretch>
        </p:blipFill>
        <p:spPr bwMode="auto">
          <a:xfrm>
            <a:off x="714348" y="1500175"/>
            <a:ext cx="7572428" cy="5357826"/>
          </a:xfrm>
          <a:prstGeom prst="rect">
            <a:avLst/>
          </a:prstGeom>
          <a:noFill/>
        </p:spPr>
      </p:pic>
    </p:spTree>
    <p:extLst>
      <p:ext uri="{BB962C8B-B14F-4D97-AF65-F5344CB8AC3E}">
        <p14:creationId xmlns:p14="http://schemas.microsoft.com/office/powerpoint/2010/main" val="7077334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Kenya reading</a:t>
            </a:r>
            <a:endParaRPr lang="en-ZA" sz="2400" dirty="0">
              <a:solidFill>
                <a:srgbClr val="C00000"/>
              </a:solidFill>
            </a:endParaRPr>
          </a:p>
        </p:txBody>
      </p:sp>
      <p:graphicFrame>
        <p:nvGraphicFramePr>
          <p:cNvPr id="6" name="Chart 5"/>
          <p:cNvGraphicFramePr/>
          <p:nvPr/>
        </p:nvGraphicFramePr>
        <p:xfrm>
          <a:off x="1357290" y="1785926"/>
          <a:ext cx="6715172"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380747"/>
            <a:ext cx="1584176" cy="430887"/>
          </a:xfrm>
          <a:prstGeom prst="rect">
            <a:avLst/>
          </a:prstGeom>
          <a:noFill/>
        </p:spPr>
        <p:txBody>
          <a:bodyPr wrap="square" rtlCol="0">
            <a:spAutoFit/>
          </a:bodyPr>
          <a:lstStyle/>
          <a:p>
            <a:r>
              <a:rPr lang="en-ZA" sz="1100" dirty="0" smtClean="0"/>
              <a:t>Population growth (2000-2007) 6.3%.</a:t>
            </a:r>
            <a:endParaRPr lang="en-ZA" sz="1100" dirty="0"/>
          </a:p>
        </p:txBody>
      </p:sp>
    </p:spTree>
    <p:extLst>
      <p:ext uri="{BB962C8B-B14F-4D97-AF65-F5344CB8AC3E}">
        <p14:creationId xmlns:p14="http://schemas.microsoft.com/office/powerpoint/2010/main" val="1702814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Uganda maths</a:t>
            </a:r>
            <a:endParaRPr lang="en-ZA" sz="2400" dirty="0">
              <a:solidFill>
                <a:srgbClr val="C00000"/>
              </a:solidFill>
            </a:endParaRPr>
          </a:p>
        </p:txBody>
      </p:sp>
      <p:graphicFrame>
        <p:nvGraphicFramePr>
          <p:cNvPr id="6" name="Chart 5"/>
          <p:cNvGraphicFramePr/>
          <p:nvPr/>
        </p:nvGraphicFramePr>
        <p:xfrm>
          <a:off x="1142976" y="1857364"/>
          <a:ext cx="6786610" cy="478634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427113"/>
            <a:ext cx="1584176" cy="430887"/>
          </a:xfrm>
          <a:prstGeom prst="rect">
            <a:avLst/>
          </a:prstGeom>
          <a:noFill/>
        </p:spPr>
        <p:txBody>
          <a:bodyPr wrap="square" rtlCol="0">
            <a:spAutoFit/>
          </a:bodyPr>
          <a:lstStyle/>
          <a:p>
            <a:r>
              <a:rPr lang="en-ZA" sz="1100" dirty="0" smtClean="0"/>
              <a:t>Population growth (2000-2007) 25.6%.</a:t>
            </a:r>
            <a:endParaRPr lang="en-ZA" sz="1100" dirty="0"/>
          </a:p>
        </p:txBody>
      </p:sp>
    </p:spTree>
    <p:extLst>
      <p:ext uri="{BB962C8B-B14F-4D97-AF65-F5344CB8AC3E}">
        <p14:creationId xmlns:p14="http://schemas.microsoft.com/office/powerpoint/2010/main" val="32501597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Malawi reading</a:t>
            </a:r>
            <a:endParaRPr lang="en-ZA" sz="2400" dirty="0">
              <a:solidFill>
                <a:srgbClr val="C00000"/>
              </a:solidFill>
            </a:endParaRPr>
          </a:p>
        </p:txBody>
      </p:sp>
      <p:graphicFrame>
        <p:nvGraphicFramePr>
          <p:cNvPr id="7" name="Chart 6"/>
          <p:cNvGraphicFramePr/>
          <p:nvPr/>
        </p:nvGraphicFramePr>
        <p:xfrm>
          <a:off x="1000100" y="1857364"/>
          <a:ext cx="6929486" cy="478634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452320" y="6367673"/>
            <a:ext cx="1584176" cy="430887"/>
          </a:xfrm>
          <a:prstGeom prst="rect">
            <a:avLst/>
          </a:prstGeom>
          <a:noFill/>
        </p:spPr>
        <p:txBody>
          <a:bodyPr wrap="square" rtlCol="0">
            <a:spAutoFit/>
          </a:bodyPr>
          <a:lstStyle/>
          <a:p>
            <a:r>
              <a:rPr lang="en-ZA" sz="1100" dirty="0" smtClean="0"/>
              <a:t>Population growth (2000-2007) 26.8%.</a:t>
            </a:r>
            <a:endParaRPr lang="en-ZA" sz="1100" dirty="0"/>
          </a:p>
        </p:txBody>
      </p:sp>
    </p:spTree>
    <p:extLst>
      <p:ext uri="{BB962C8B-B14F-4D97-AF65-F5344CB8AC3E}">
        <p14:creationId xmlns:p14="http://schemas.microsoft.com/office/powerpoint/2010/main" val="16102662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14290"/>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285728"/>
            <a:ext cx="6143668" cy="769441"/>
          </a:xfrm>
          <a:prstGeom prst="rect">
            <a:avLst/>
          </a:prstGeom>
          <a:solidFill>
            <a:schemeClr val="bg1">
              <a:lumMod val="85000"/>
              <a:alpha val="79000"/>
            </a:schemeClr>
          </a:solidFill>
        </p:spPr>
        <p:txBody>
          <a:bodyPr wrap="square" rtlCol="0">
            <a:spAutoFit/>
          </a:bodyPr>
          <a:lstStyle/>
          <a:p>
            <a:r>
              <a:rPr lang="en-ZA" sz="2400" dirty="0" smtClean="0"/>
              <a:t>The TAULL story:</a:t>
            </a:r>
          </a:p>
          <a:p>
            <a:r>
              <a:rPr lang="en-ZA" sz="2000" dirty="0" smtClean="0"/>
              <a:t>Putting everything together</a:t>
            </a:r>
          </a:p>
        </p:txBody>
      </p:sp>
      <p:pic>
        <p:nvPicPr>
          <p:cNvPr id="7" name="Picture 6" descr="Numeracy Taull 21 April.jpg"/>
          <p:cNvPicPr>
            <a:picLocks noChangeAspect="1"/>
          </p:cNvPicPr>
          <p:nvPr/>
        </p:nvPicPr>
        <p:blipFill>
          <a:blip r:embed="rId3"/>
          <a:stretch>
            <a:fillRect/>
          </a:stretch>
        </p:blipFill>
        <p:spPr>
          <a:xfrm>
            <a:off x="2195736" y="214290"/>
            <a:ext cx="6490614" cy="4914806"/>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311396468"/>
              </p:ext>
            </p:extLst>
          </p:nvPr>
        </p:nvGraphicFramePr>
        <p:xfrm>
          <a:off x="395538" y="4365104"/>
          <a:ext cx="8307828" cy="2428875"/>
        </p:xfrm>
        <a:graphic>
          <a:graphicData uri="http://schemas.openxmlformats.org/drawingml/2006/table">
            <a:tbl>
              <a:tblPr>
                <a:tableStyleId>{5C22544A-7EE6-4342-B048-85BDC9FD1C3A}</a:tableStyleId>
              </a:tblPr>
              <a:tblGrid>
                <a:gridCol w="645268"/>
                <a:gridCol w="766256"/>
                <a:gridCol w="766256"/>
                <a:gridCol w="766256"/>
                <a:gridCol w="766256"/>
                <a:gridCol w="766256"/>
                <a:gridCol w="766256"/>
                <a:gridCol w="766256"/>
                <a:gridCol w="766256"/>
                <a:gridCol w="766256"/>
                <a:gridCol w="766256"/>
              </a:tblGrid>
              <a:tr h="1276350">
                <a:tc>
                  <a:txBody>
                    <a:bodyPr/>
                    <a:lstStyle/>
                    <a:p>
                      <a:pPr algn="l" fontAlgn="ctr"/>
                      <a:r>
                        <a:rPr lang="en-ZA" sz="1100" u="none" strike="noStrike" dirty="0">
                          <a:effectLst/>
                        </a:rPr>
                        <a:t>Country</a:t>
                      </a:r>
                      <a:endParaRPr lang="en-ZA" sz="1100" b="0" i="0" u="none" strike="noStrike" dirty="0">
                        <a:solidFill>
                          <a:srgbClr val="000000"/>
                        </a:solidFill>
                        <a:effectLst/>
                        <a:latin typeface="Calibri"/>
                      </a:endParaRPr>
                    </a:p>
                  </a:txBody>
                  <a:tcPr marL="0" marR="0" marT="0" marB="0" anchor="ctr">
                    <a:solidFill>
                      <a:schemeClr val="tx2">
                        <a:lumMod val="40000"/>
                        <a:lumOff val="60000"/>
                      </a:schemeClr>
                    </a:solidFill>
                  </a:tcPr>
                </a:tc>
                <a:tc gridSpan="2">
                  <a:txBody>
                    <a:bodyPr/>
                    <a:lstStyle/>
                    <a:p>
                      <a:pPr algn="ctr" fontAlgn="ctr"/>
                      <a:r>
                        <a:rPr lang="en-ZA" sz="1100" u="none" strike="noStrike" dirty="0">
                          <a:effectLst/>
                        </a:rPr>
                        <a:t>Average </a:t>
                      </a:r>
                      <a:r>
                        <a:rPr lang="en-ZA" sz="1100" u="none" strike="noStrike" dirty="0">
                          <a:solidFill>
                            <a:srgbClr val="FF0000"/>
                          </a:solidFill>
                          <a:effectLst/>
                        </a:rPr>
                        <a:t>maths teacher </a:t>
                      </a:r>
                      <a:r>
                        <a:rPr lang="en-ZA" sz="1100" u="none" strike="noStrike" dirty="0">
                          <a:effectLst/>
                        </a:rPr>
                        <a:t>score</a:t>
                      </a:r>
                      <a:endParaRPr lang="en-ZA" sz="1100" b="0" i="0" u="none" strike="noStrike" dirty="0">
                        <a:solidFill>
                          <a:srgbClr val="000000"/>
                        </a:solidFill>
                        <a:effectLst/>
                        <a:latin typeface="Calibri"/>
                      </a:endParaRPr>
                    </a:p>
                  </a:txBody>
                  <a:tcPr marL="0" marR="0" marT="0" marB="0" anchor="ctr">
                    <a:solidFill>
                      <a:schemeClr val="tx2">
                        <a:lumMod val="40000"/>
                        <a:lumOff val="60000"/>
                      </a:schemeClr>
                    </a:solidFill>
                  </a:tcPr>
                </a:tc>
                <a:tc hMerge="1">
                  <a:txBody>
                    <a:bodyPr/>
                    <a:lstStyle/>
                    <a:p>
                      <a:endParaRPr lang="en-ZA"/>
                    </a:p>
                  </a:txBody>
                  <a:tcPr/>
                </a:tc>
                <a:tc gridSpan="2">
                  <a:txBody>
                    <a:bodyPr/>
                    <a:lstStyle/>
                    <a:p>
                      <a:pPr algn="ctr" fontAlgn="ctr"/>
                      <a:r>
                        <a:rPr lang="en-ZA" sz="1100" u="none" strike="noStrike" dirty="0">
                          <a:effectLst/>
                        </a:rPr>
                        <a:t>Proportion of children who have their own reading </a:t>
                      </a:r>
                      <a:r>
                        <a:rPr lang="en-ZA" sz="1100" u="none" strike="noStrike" dirty="0">
                          <a:solidFill>
                            <a:srgbClr val="FF0000"/>
                          </a:solidFill>
                          <a:effectLst/>
                        </a:rPr>
                        <a:t>textbook</a:t>
                      </a:r>
                      <a:r>
                        <a:rPr lang="en-ZA" sz="1100" u="none" strike="noStrike" dirty="0">
                          <a:effectLst/>
                        </a:rPr>
                        <a:t> or shared with only one other</a:t>
                      </a:r>
                      <a:endParaRPr lang="en-ZA" sz="1100" b="0" i="0" u="none" strike="noStrike" dirty="0">
                        <a:solidFill>
                          <a:srgbClr val="000000"/>
                        </a:solidFill>
                        <a:effectLst/>
                        <a:latin typeface="Calibri"/>
                      </a:endParaRPr>
                    </a:p>
                  </a:txBody>
                  <a:tcPr marL="0" marR="0" marT="0" marB="0" anchor="ctr">
                    <a:solidFill>
                      <a:schemeClr val="tx2">
                        <a:lumMod val="40000"/>
                        <a:lumOff val="60000"/>
                      </a:schemeClr>
                    </a:solidFill>
                  </a:tcPr>
                </a:tc>
                <a:tc hMerge="1">
                  <a:txBody>
                    <a:bodyPr/>
                    <a:lstStyle/>
                    <a:p>
                      <a:endParaRPr lang="en-ZA"/>
                    </a:p>
                  </a:txBody>
                  <a:tcPr/>
                </a:tc>
                <a:tc gridSpan="2">
                  <a:txBody>
                    <a:bodyPr/>
                    <a:lstStyle/>
                    <a:p>
                      <a:pPr algn="ctr" fontAlgn="ctr"/>
                      <a:r>
                        <a:rPr lang="en-ZA" sz="1100" u="none" strike="noStrike" dirty="0">
                          <a:effectLst/>
                        </a:rPr>
                        <a:t>Leaners per permanent </a:t>
                      </a:r>
                      <a:r>
                        <a:rPr lang="en-ZA" sz="1100" u="none" strike="noStrike" dirty="0">
                          <a:solidFill>
                            <a:srgbClr val="FF0000"/>
                          </a:solidFill>
                          <a:effectLst/>
                        </a:rPr>
                        <a:t>classroom</a:t>
                      </a:r>
                      <a:endParaRPr lang="en-ZA" sz="1100" b="0" i="0" u="none" strike="noStrike" dirty="0">
                        <a:solidFill>
                          <a:srgbClr val="FF0000"/>
                        </a:solidFill>
                        <a:effectLst/>
                        <a:latin typeface="Calibri"/>
                      </a:endParaRPr>
                    </a:p>
                  </a:txBody>
                  <a:tcPr marL="0" marR="0" marT="0" marB="0" anchor="ctr">
                    <a:solidFill>
                      <a:schemeClr val="tx2">
                        <a:lumMod val="40000"/>
                        <a:lumOff val="60000"/>
                      </a:schemeClr>
                    </a:solidFill>
                  </a:tcPr>
                </a:tc>
                <a:tc hMerge="1">
                  <a:txBody>
                    <a:bodyPr/>
                    <a:lstStyle/>
                    <a:p>
                      <a:endParaRPr lang="en-ZA"/>
                    </a:p>
                  </a:txBody>
                  <a:tcPr/>
                </a:tc>
                <a:tc gridSpan="2">
                  <a:txBody>
                    <a:bodyPr/>
                    <a:lstStyle/>
                    <a:p>
                      <a:pPr algn="ctr" fontAlgn="ctr"/>
                      <a:r>
                        <a:rPr lang="en-ZA" sz="1100" u="none" strike="noStrike" dirty="0">
                          <a:solidFill>
                            <a:srgbClr val="FF0000"/>
                          </a:solidFill>
                          <a:effectLst/>
                        </a:rPr>
                        <a:t>Pupil-teacher ratio </a:t>
                      </a:r>
                      <a:r>
                        <a:rPr lang="en-ZA" sz="1100" u="none" strike="noStrike" dirty="0">
                          <a:effectLst/>
                        </a:rPr>
                        <a:t>(</a:t>
                      </a:r>
                      <a:r>
                        <a:rPr lang="en-ZA" sz="1100" u="none" strike="noStrike" dirty="0" err="1">
                          <a:effectLst/>
                        </a:rPr>
                        <a:t>zsptrati</a:t>
                      </a:r>
                      <a:r>
                        <a:rPr lang="en-ZA" sz="1100" u="none" strike="noStrike" dirty="0">
                          <a:effectLst/>
                        </a:rPr>
                        <a:t>)</a:t>
                      </a:r>
                      <a:endParaRPr lang="en-ZA" sz="1100" b="0" i="0" u="none" strike="noStrike" dirty="0">
                        <a:solidFill>
                          <a:srgbClr val="000000"/>
                        </a:solidFill>
                        <a:effectLst/>
                        <a:latin typeface="Calibri"/>
                      </a:endParaRPr>
                    </a:p>
                  </a:txBody>
                  <a:tcPr marL="0" marR="0" marT="0" marB="0" anchor="ctr">
                    <a:solidFill>
                      <a:schemeClr val="tx2">
                        <a:lumMod val="40000"/>
                        <a:lumOff val="60000"/>
                      </a:schemeClr>
                    </a:solidFill>
                  </a:tcPr>
                </a:tc>
                <a:tc hMerge="1">
                  <a:txBody>
                    <a:bodyPr/>
                    <a:lstStyle/>
                    <a:p>
                      <a:endParaRPr lang="en-ZA"/>
                    </a:p>
                  </a:txBody>
                  <a:tcPr/>
                </a:tc>
                <a:tc gridSpan="2">
                  <a:txBody>
                    <a:bodyPr/>
                    <a:lstStyle/>
                    <a:p>
                      <a:pPr algn="ctr" fontAlgn="ctr"/>
                      <a:r>
                        <a:rPr lang="en-ZA" sz="1100" u="none" strike="noStrike" dirty="0">
                          <a:effectLst/>
                        </a:rPr>
                        <a:t>Total school </a:t>
                      </a:r>
                      <a:r>
                        <a:rPr lang="en-ZA" sz="1100" u="none" strike="noStrike" dirty="0">
                          <a:solidFill>
                            <a:srgbClr val="FF0000"/>
                          </a:solidFill>
                          <a:effectLst/>
                        </a:rPr>
                        <a:t>enrolment</a:t>
                      </a:r>
                      <a:endParaRPr lang="en-ZA" sz="1100" b="0" i="0" u="none" strike="noStrike" dirty="0">
                        <a:solidFill>
                          <a:srgbClr val="FF0000"/>
                        </a:solidFill>
                        <a:effectLst/>
                        <a:latin typeface="Calibri"/>
                      </a:endParaRPr>
                    </a:p>
                  </a:txBody>
                  <a:tcPr marL="0" marR="0" marT="0" marB="0" anchor="ctr">
                    <a:solidFill>
                      <a:schemeClr val="tx2">
                        <a:lumMod val="40000"/>
                        <a:lumOff val="60000"/>
                      </a:schemeClr>
                    </a:solidFill>
                  </a:tcPr>
                </a:tc>
                <a:tc hMerge="1">
                  <a:txBody>
                    <a:bodyPr/>
                    <a:lstStyle/>
                    <a:p>
                      <a:endParaRPr lang="en-ZA"/>
                    </a:p>
                  </a:txBody>
                  <a:tcPr/>
                </a:tc>
              </a:tr>
              <a:tr h="381000">
                <a:tc>
                  <a:txBody>
                    <a:bodyPr/>
                    <a:lstStyle/>
                    <a:p>
                      <a:pPr algn="l" fontAlgn="b"/>
                      <a:r>
                        <a:rPr lang="en-ZA" sz="1100" u="none" strike="noStrike">
                          <a:effectLst/>
                        </a:rPr>
                        <a:t> </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u="none" strike="noStrike">
                          <a:effectLst/>
                        </a:rPr>
                        <a:t>SACMEQ 3</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 inc from S2</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SACMEQ 3</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 inc from S2</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SACMEQ 3</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 inc from S2</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SACMEQ 3</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 inc from S2</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a:effectLst/>
                        </a:rPr>
                        <a:t>SACMEQ 3</a:t>
                      </a:r>
                      <a:endParaRPr lang="en-ZA" sz="1100" b="0" i="0" u="none" strike="noStrike">
                        <a:solidFill>
                          <a:srgbClr val="000000"/>
                        </a:solidFill>
                        <a:effectLst/>
                        <a:latin typeface="Calibri"/>
                      </a:endParaRPr>
                    </a:p>
                  </a:txBody>
                  <a:tcPr marL="0" marR="0" marT="0" marB="0" anchor="ctr"/>
                </a:tc>
                <a:tc>
                  <a:txBody>
                    <a:bodyPr/>
                    <a:lstStyle/>
                    <a:p>
                      <a:pPr algn="ctr" fontAlgn="b"/>
                      <a:r>
                        <a:rPr lang="en-ZA" sz="1100" u="none" strike="noStrike" dirty="0">
                          <a:effectLst/>
                        </a:rPr>
                        <a:t>% </a:t>
                      </a:r>
                      <a:r>
                        <a:rPr lang="en-ZA" sz="1100" u="none" strike="noStrike" dirty="0" err="1">
                          <a:effectLst/>
                        </a:rPr>
                        <a:t>inc</a:t>
                      </a:r>
                      <a:r>
                        <a:rPr lang="en-ZA" sz="1100" u="none" strike="noStrike" dirty="0">
                          <a:effectLst/>
                        </a:rPr>
                        <a:t> from S2</a:t>
                      </a:r>
                      <a:endParaRPr lang="en-ZA" sz="1100" b="0" i="0" u="none" strike="noStrike" dirty="0">
                        <a:solidFill>
                          <a:srgbClr val="000000"/>
                        </a:solidFill>
                        <a:effectLst/>
                        <a:latin typeface="Calibri"/>
                      </a:endParaRPr>
                    </a:p>
                  </a:txBody>
                  <a:tcPr marL="0" marR="0" marT="0" marB="0" anchor="ctr"/>
                </a:tc>
              </a:tr>
              <a:tr h="190500">
                <a:tc>
                  <a:txBody>
                    <a:bodyPr/>
                    <a:lstStyle/>
                    <a:p>
                      <a:pPr algn="l" fontAlgn="b"/>
                      <a:r>
                        <a:rPr lang="en-ZA" sz="1100" u="none" strike="noStrike">
                          <a:effectLst/>
                        </a:rPr>
                        <a:t>KEN</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u="none" strike="noStrike">
                          <a:effectLst/>
                        </a:rPr>
                        <a:t>906.1</a:t>
                      </a:r>
                      <a:endParaRPr lang="en-ZA" sz="1100" b="1"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-6.1%</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39%</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21.9%</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dirty="0">
                          <a:effectLst/>
                        </a:rPr>
                        <a:t>63.5</a:t>
                      </a:r>
                      <a:endParaRPr lang="en-ZA" sz="1100" b="0" i="0" u="none" strike="noStrike" dirty="0">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33.9%</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42.9</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27.0%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dirty="0">
                          <a:effectLst/>
                        </a:rPr>
                        <a:t>665.7</a:t>
                      </a:r>
                      <a:endParaRPr lang="en-ZA" sz="1100" b="0" i="0" u="none" strike="noStrike" dirty="0">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29.2%</a:t>
                      </a:r>
                      <a:endParaRPr lang="en-ZA" sz="1100" b="1" i="0" u="none" strike="noStrike" dirty="0">
                        <a:solidFill>
                          <a:srgbClr val="000000"/>
                        </a:solidFill>
                        <a:effectLst/>
                        <a:latin typeface="Calibri"/>
                      </a:endParaRPr>
                    </a:p>
                  </a:txBody>
                  <a:tcPr marL="0" marR="0" marT="0" marB="0" anchor="b"/>
                </a:tc>
              </a:tr>
              <a:tr h="190500">
                <a:tc>
                  <a:txBody>
                    <a:bodyPr/>
                    <a:lstStyle/>
                    <a:p>
                      <a:pPr algn="l" fontAlgn="b"/>
                      <a:r>
                        <a:rPr lang="en-ZA" sz="1100" u="none" strike="noStrike" dirty="0">
                          <a:effectLst/>
                        </a:rPr>
                        <a:t>MOZ</a:t>
                      </a:r>
                      <a:endParaRPr lang="en-ZA" sz="1100" b="0"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745.6</a:t>
                      </a:r>
                      <a:endParaRPr lang="en-ZA" sz="1100" b="1" i="0" u="none" strike="noStrike">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4.8%</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67%</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8.8%</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190.0</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20.2%</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58.0</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13.0%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1801.8</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14.3%</a:t>
                      </a:r>
                      <a:endParaRPr lang="en-ZA" sz="1100" b="1" i="0" u="none" strike="noStrike" dirty="0">
                        <a:solidFill>
                          <a:srgbClr val="000000"/>
                        </a:solidFill>
                        <a:effectLst/>
                        <a:latin typeface="Calibri"/>
                      </a:endParaRPr>
                    </a:p>
                  </a:txBody>
                  <a:tcPr marL="0" marR="0" marT="0" marB="0" anchor="b"/>
                </a:tc>
              </a:tr>
              <a:tr h="190500">
                <a:tc>
                  <a:txBody>
                    <a:bodyPr/>
                    <a:lstStyle/>
                    <a:p>
                      <a:pPr algn="l" fontAlgn="b"/>
                      <a:r>
                        <a:rPr lang="en-ZA" sz="1100" u="none" strike="noStrike">
                          <a:effectLst/>
                        </a:rPr>
                        <a:t>TAN</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u="none" strike="noStrike">
                          <a:effectLst/>
                        </a:rPr>
                        <a:t>825.8</a:t>
                      </a:r>
                      <a:endParaRPr lang="en-ZA" sz="1100" b="1"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4.0%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13%</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17.0%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100.2</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4.0%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62.9</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33.6%</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796.4</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13.7%</a:t>
                      </a:r>
                      <a:endParaRPr lang="en-ZA" sz="1100" b="1" i="0" u="none" strike="noStrike" dirty="0">
                        <a:solidFill>
                          <a:srgbClr val="000000"/>
                        </a:solidFill>
                        <a:effectLst/>
                        <a:latin typeface="Calibri"/>
                      </a:endParaRPr>
                    </a:p>
                  </a:txBody>
                  <a:tcPr marL="0" marR="0" marT="0" marB="0" anchor="b"/>
                </a:tc>
              </a:tr>
              <a:tr h="200025">
                <a:tc>
                  <a:txBody>
                    <a:bodyPr/>
                    <a:lstStyle/>
                    <a:p>
                      <a:pPr algn="l" fontAlgn="b"/>
                      <a:r>
                        <a:rPr lang="en-ZA" sz="1100" u="none" strike="noStrike">
                          <a:effectLst/>
                        </a:rPr>
                        <a:t>UGA</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u="none" strike="noStrike">
                          <a:effectLst/>
                        </a:rPr>
                        <a:t>833.3</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1.3%</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dirty="0">
                          <a:effectLst/>
                        </a:rPr>
                        <a:t>32%</a:t>
                      </a:r>
                      <a:endParaRPr lang="en-ZA" sz="1100" b="0" i="0" u="none" strike="noStrike" dirty="0">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20.2%</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114.1</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14.0%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dirty="0">
                          <a:effectLst/>
                        </a:rPr>
                        <a:t>55.7</a:t>
                      </a:r>
                      <a:endParaRPr lang="en-ZA" sz="1100" b="0" i="0" u="none" strike="noStrike" dirty="0">
                        <a:solidFill>
                          <a:srgbClr val="000000"/>
                        </a:solidFill>
                        <a:effectLst/>
                        <a:latin typeface="Calibri"/>
                      </a:endParaRPr>
                    </a:p>
                  </a:txBody>
                  <a:tcPr marL="0" marR="0" marT="0" marB="0" anchor="b"/>
                </a:tc>
                <a:tc>
                  <a:txBody>
                    <a:bodyPr/>
                    <a:lstStyle/>
                    <a:p>
                      <a:pPr algn="ctr" fontAlgn="b"/>
                      <a:r>
                        <a:rPr lang="en-ZA" sz="1100" b="1" u="none" strike="noStrike" dirty="0">
                          <a:effectLst/>
                        </a:rPr>
                        <a:t>-</a:t>
                      </a:r>
                      <a:r>
                        <a:rPr lang="en-ZA" sz="1100" b="1" u="none" strike="noStrike" dirty="0" smtClean="0">
                          <a:effectLst/>
                        </a:rPr>
                        <a:t>4.0%</a:t>
                      </a:r>
                      <a:endParaRPr lang="en-ZA" sz="1100" b="1" i="0" u="none" strike="noStrike" dirty="0">
                        <a:solidFill>
                          <a:srgbClr val="000000"/>
                        </a:solidFill>
                        <a:effectLst/>
                        <a:latin typeface="Calibri"/>
                      </a:endParaRPr>
                    </a:p>
                  </a:txBody>
                  <a:tcPr marL="0" marR="0" marT="0" marB="0" anchor="b"/>
                </a:tc>
                <a:tc>
                  <a:txBody>
                    <a:bodyPr/>
                    <a:lstStyle/>
                    <a:p>
                      <a:pPr algn="ctr" fontAlgn="b"/>
                      <a:r>
                        <a:rPr lang="en-ZA" sz="1100" u="none" strike="noStrike">
                          <a:effectLst/>
                        </a:rPr>
                        <a:t>782.0</a:t>
                      </a:r>
                      <a:endParaRPr lang="en-ZA" sz="1100" b="0" i="0" u="none" strike="noStrike">
                        <a:solidFill>
                          <a:srgbClr val="000000"/>
                        </a:solidFill>
                        <a:effectLst/>
                        <a:latin typeface="Calibri"/>
                      </a:endParaRPr>
                    </a:p>
                  </a:txBody>
                  <a:tcPr marL="0" marR="0" marT="0" marB="0" anchor="b"/>
                </a:tc>
                <a:tc>
                  <a:txBody>
                    <a:bodyPr/>
                    <a:lstStyle/>
                    <a:p>
                      <a:pPr algn="ctr" fontAlgn="b"/>
                      <a:r>
                        <a:rPr lang="en-ZA" sz="1100" b="1" u="none" strike="noStrike" dirty="0" smtClean="0">
                          <a:effectLst/>
                        </a:rPr>
                        <a:t>4.9%</a:t>
                      </a:r>
                      <a:endParaRPr lang="en-ZA" sz="1100" b="1" i="0" u="none" strike="noStrike" dirty="0">
                        <a:solidFill>
                          <a:srgbClr val="000000"/>
                        </a:solidFill>
                        <a:effectLst/>
                        <a:latin typeface="Calibri"/>
                      </a:endParaRPr>
                    </a:p>
                  </a:txBody>
                  <a:tcPr marL="0" marR="0" marT="0" marB="0" anchor="b"/>
                </a:tc>
              </a:tr>
            </a:tbl>
          </a:graphicData>
        </a:graphic>
      </p:graphicFrame>
    </p:spTree>
    <p:extLst>
      <p:ext uri="{BB962C8B-B14F-4D97-AF65-F5344CB8AC3E}">
        <p14:creationId xmlns:p14="http://schemas.microsoft.com/office/powerpoint/2010/main" val="18831093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Concluding discussion</a:t>
            </a:r>
            <a:endParaRPr lang="en-ZA"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ZA" sz="2000" dirty="0" smtClean="0"/>
              <a:t>Our method of combining access (NAR) and quality (literacy/numeracy) is the most accurate, reliable and well-rounded measure of overall educational performance in SSA (as far as we are aware).</a:t>
            </a:r>
          </a:p>
          <a:p>
            <a:pPr marL="857250" lvl="1" indent="-457200"/>
            <a:r>
              <a:rPr lang="en-ZA" sz="1600" dirty="0" smtClean="0"/>
              <a:t>The main innovation is the assumption that grade-6 aged students that are not attending school (dropout or non-enrolment) are functionally illiterate and functionally innumerate, allowing us to combine binary and continuous measures.</a:t>
            </a:r>
          </a:p>
          <a:p>
            <a:pPr marL="857250" lvl="1" indent="-457200"/>
            <a:r>
              <a:rPr lang="en-ZA" sz="1600" dirty="0" smtClean="0"/>
              <a:t>Although it is uncomplicated it has not been done before for SSA</a:t>
            </a:r>
          </a:p>
          <a:p>
            <a:pPr marL="857250" lvl="1" indent="-457200"/>
            <a:r>
              <a:rPr lang="en-ZA" sz="1600" dirty="0" smtClean="0"/>
              <a:t>Using DHS for cross-country comparisons of attendance rates is methodologically more sound than UNESCO’s NER</a:t>
            </a:r>
          </a:p>
          <a:p>
            <a:pPr marL="857250" lvl="1" indent="-457200"/>
            <a:endParaRPr lang="en-ZA" sz="1600" dirty="0" smtClean="0"/>
          </a:p>
          <a:p>
            <a:pPr marL="457200" indent="-457200">
              <a:buFont typeface="+mj-lt"/>
              <a:buAutoNum type="arabicPeriod"/>
            </a:pPr>
            <a:r>
              <a:rPr lang="en-ZA" sz="2000" dirty="0" smtClean="0"/>
              <a:t>The case for a trade-off between access and quality (as measured by outcomes) has been overstated, at least for most countries included here. Countries can and have managed to increase both access to education, and the quality thereof. </a:t>
            </a:r>
          </a:p>
          <a:p>
            <a:pPr marL="857250" lvl="1" indent="-457200"/>
            <a:r>
              <a:rPr lang="en-ZA" sz="1600" dirty="0" smtClean="0"/>
              <a:t>Resources are often stretched </a:t>
            </a:r>
            <a:r>
              <a:rPr lang="en-ZA" sz="1600" dirty="0" smtClean="0">
                <a:sym typeface="Wingdings" pitchFamily="2" charset="2"/>
              </a:rPr>
              <a:t> however, limited impact on performance – able to do more with less per pupil.</a:t>
            </a:r>
          </a:p>
          <a:p>
            <a:pPr marL="857250" lvl="1" indent="-457200"/>
            <a:r>
              <a:rPr lang="en-ZA" sz="1600" dirty="0" smtClean="0">
                <a:sym typeface="Wingdings" pitchFamily="2" charset="2"/>
              </a:rPr>
              <a:t>Only one country could not keep up with population growth: Malawi</a:t>
            </a:r>
            <a:endParaRPr lang="en-ZA" sz="1600" dirty="0" smtClean="0"/>
          </a:p>
          <a:p>
            <a:pPr marL="457200" indent="-457200">
              <a:buFont typeface="+mj-lt"/>
              <a:buAutoNum type="arabicPeriod"/>
            </a:pPr>
            <a:endParaRPr lang="en-ZA" sz="2000" dirty="0"/>
          </a:p>
        </p:txBody>
      </p:sp>
    </p:spTree>
    <p:extLst>
      <p:ext uri="{BB962C8B-B14F-4D97-AF65-F5344CB8AC3E}">
        <p14:creationId xmlns:p14="http://schemas.microsoft.com/office/powerpoint/2010/main" val="22286111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Further research</a:t>
            </a:r>
            <a:endParaRPr lang="en-ZA" dirty="0"/>
          </a:p>
        </p:txBody>
      </p:sp>
      <p:sp>
        <p:nvSpPr>
          <p:cNvPr id="3" name="Content Placeholder 2"/>
          <p:cNvSpPr>
            <a:spLocks noGrp="1"/>
          </p:cNvSpPr>
          <p:nvPr>
            <p:ph idx="1"/>
          </p:nvPr>
        </p:nvSpPr>
        <p:spPr/>
        <p:txBody>
          <a:bodyPr/>
          <a:lstStyle/>
          <a:p>
            <a:pPr>
              <a:buFont typeface="Wingdings" pitchFamily="2" charset="2"/>
              <a:buChar char="q"/>
            </a:pPr>
            <a:r>
              <a:rPr lang="en-ZA" sz="2400" dirty="0" smtClean="0"/>
              <a:t>Does </a:t>
            </a:r>
            <a:r>
              <a:rPr lang="en-ZA" sz="2400" dirty="0"/>
              <a:t>increased access to primary school lead to increase access to secondary and tertiary education</a:t>
            </a:r>
            <a:r>
              <a:rPr lang="en-ZA" sz="2400" dirty="0" smtClean="0"/>
              <a:t>?</a:t>
            </a:r>
          </a:p>
          <a:p>
            <a:pPr>
              <a:buFont typeface="+mj-lt"/>
              <a:buAutoNum type="arabicPeriod"/>
            </a:pPr>
            <a:endParaRPr lang="en-ZA" sz="2400" dirty="0"/>
          </a:p>
          <a:p>
            <a:pPr lvl="1"/>
            <a:r>
              <a:rPr lang="en-ZA" sz="1600" dirty="0">
                <a:solidFill>
                  <a:schemeClr val="accent3">
                    <a:lumMod val="75000"/>
                  </a:schemeClr>
                </a:solidFill>
              </a:rPr>
              <a:t>Somerset (2007) </a:t>
            </a:r>
            <a:r>
              <a:rPr lang="en-ZA" sz="1600" dirty="0"/>
              <a:t>argues that the abolition of school fees in Kenya in 1974 led to a massive increase in grade 1 enrolments accompanied by a huge increase in drop-out thereafter.</a:t>
            </a:r>
          </a:p>
          <a:p>
            <a:pPr lvl="1"/>
            <a:r>
              <a:rPr lang="en-ZA" sz="1600" dirty="0" smtClean="0"/>
              <a:t>Our </a:t>
            </a:r>
            <a:r>
              <a:rPr lang="en-ZA" sz="1600" dirty="0"/>
              <a:t>preliminary analysis suggests that the big expanders in SACMEQ also improved </a:t>
            </a:r>
            <a:r>
              <a:rPr lang="en-ZA" sz="1600" dirty="0" err="1"/>
              <a:t>wrt</a:t>
            </a:r>
            <a:r>
              <a:rPr lang="en-ZA" sz="1600" dirty="0"/>
              <a:t> survival to grade 9 and enrolment amongst 16 </a:t>
            </a:r>
            <a:r>
              <a:rPr lang="en-ZA" sz="1600" dirty="0" smtClean="0"/>
              <a:t>year-olds (using consecutive DHS’s)</a:t>
            </a:r>
            <a:endParaRPr lang="en-ZA" sz="1600" dirty="0"/>
          </a:p>
          <a:p>
            <a:pPr lvl="1"/>
            <a:r>
              <a:rPr lang="en-ZA" sz="1600" dirty="0" smtClean="0"/>
              <a:t>However, bottlenecks </a:t>
            </a:r>
            <a:r>
              <a:rPr lang="en-ZA" sz="1600" dirty="0"/>
              <a:t>can mean that expanded access can have the perverse impact of SES becoming a more important determinant of access to higher levels of education. </a:t>
            </a:r>
            <a:r>
              <a:rPr lang="en-ZA" sz="1600" dirty="0">
                <a:solidFill>
                  <a:schemeClr val="accent3">
                    <a:lumMod val="75000"/>
                  </a:schemeClr>
                </a:solidFill>
              </a:rPr>
              <a:t>(</a:t>
            </a:r>
            <a:r>
              <a:rPr lang="en-ZA" sz="1600" dirty="0" err="1">
                <a:solidFill>
                  <a:schemeClr val="accent3">
                    <a:lumMod val="75000"/>
                  </a:schemeClr>
                </a:solidFill>
              </a:rPr>
              <a:t>Lewin</a:t>
            </a:r>
            <a:r>
              <a:rPr lang="en-ZA" sz="1600" dirty="0">
                <a:solidFill>
                  <a:schemeClr val="accent3">
                    <a:lumMod val="75000"/>
                  </a:schemeClr>
                </a:solidFill>
              </a:rPr>
              <a:t>, 2007)</a:t>
            </a:r>
          </a:p>
          <a:p>
            <a:endParaRPr lang="en-ZA" dirty="0"/>
          </a:p>
        </p:txBody>
      </p:sp>
    </p:spTree>
    <p:extLst>
      <p:ext uri="{BB962C8B-B14F-4D97-AF65-F5344CB8AC3E}">
        <p14:creationId xmlns:p14="http://schemas.microsoft.com/office/powerpoint/2010/main" val="21730491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575028456"/>
              </p:ext>
            </p:extLst>
          </p:nvPr>
        </p:nvGraphicFramePr>
        <p:xfrm>
          <a:off x="2843808" y="332656"/>
          <a:ext cx="6004850" cy="6048672"/>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Geographical differences</a:t>
            </a:r>
            <a:endParaRPr lang="en-ZA" sz="1800" b="1" dirty="0">
              <a:solidFill>
                <a:srgbClr val="C00000"/>
              </a:solidFill>
            </a:endParaRPr>
          </a:p>
        </p:txBody>
      </p:sp>
      <p:grpSp>
        <p:nvGrpSpPr>
          <p:cNvPr id="2" name="Group 1"/>
          <p:cNvGrpSpPr/>
          <p:nvPr/>
        </p:nvGrpSpPr>
        <p:grpSpPr>
          <a:xfrm>
            <a:off x="6023201" y="1556792"/>
            <a:ext cx="529019" cy="3816424"/>
            <a:chOff x="6023201" y="1556792"/>
            <a:chExt cx="529019" cy="3816424"/>
          </a:xfrm>
        </p:grpSpPr>
        <p:sp>
          <p:nvSpPr>
            <p:cNvPr id="8" name="Rectangle 7"/>
            <p:cNvSpPr/>
            <p:nvPr/>
          </p:nvSpPr>
          <p:spPr>
            <a:xfrm>
              <a:off x="6084168" y="1556792"/>
              <a:ext cx="432048" cy="3816424"/>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p:nvSpPr>
          <p:spPr>
            <a:xfrm>
              <a:off x="6023201" y="1577666"/>
              <a:ext cx="504056" cy="369332"/>
            </a:xfrm>
            <a:prstGeom prst="rect">
              <a:avLst/>
            </a:prstGeom>
            <a:noFill/>
          </p:spPr>
          <p:txBody>
            <a:bodyPr wrap="square" rtlCol="0">
              <a:spAutoFit/>
            </a:bodyPr>
            <a:lstStyle/>
            <a:p>
              <a:r>
                <a:rPr lang="en-ZA" dirty="0">
                  <a:solidFill>
                    <a:schemeClr val="bg1">
                      <a:lumMod val="75000"/>
                    </a:schemeClr>
                  </a:solidFill>
                </a:rPr>
                <a:t>5</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sp>
          <p:nvSpPr>
            <p:cNvPr id="10" name="TextBox 9"/>
            <p:cNvSpPr txBox="1"/>
            <p:nvPr/>
          </p:nvSpPr>
          <p:spPr>
            <a:xfrm>
              <a:off x="6048164" y="2780928"/>
              <a:ext cx="504056" cy="369332"/>
            </a:xfrm>
            <a:prstGeom prst="rect">
              <a:avLst/>
            </a:prstGeom>
            <a:noFill/>
          </p:spPr>
          <p:txBody>
            <a:bodyPr wrap="square" rtlCol="0">
              <a:spAutoFit/>
            </a:bodyPr>
            <a:lstStyle/>
            <a:p>
              <a:r>
                <a:rPr lang="en-ZA" dirty="0">
                  <a:solidFill>
                    <a:schemeClr val="bg1">
                      <a:lumMod val="75000"/>
                    </a:schemeClr>
                  </a:solidFill>
                </a:rPr>
                <a:t>7</a:t>
              </a:r>
              <a:r>
                <a:rPr lang="en-ZA" baseline="30000" dirty="0" smtClean="0">
                  <a:solidFill>
                    <a:schemeClr val="bg1">
                      <a:lumMod val="75000"/>
                    </a:schemeClr>
                  </a:solidFill>
                </a:rPr>
                <a:t>th</a:t>
              </a:r>
              <a:r>
                <a:rPr lang="en-ZA" dirty="0" smtClean="0">
                  <a:solidFill>
                    <a:schemeClr val="bg1">
                      <a:lumMod val="75000"/>
                    </a:schemeClr>
                  </a:solidFill>
                </a:rPr>
                <a:t> </a:t>
              </a:r>
              <a:endParaRPr lang="en-ZA" dirty="0">
                <a:solidFill>
                  <a:schemeClr val="bg1">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2610</TotalTime>
  <Words>4259</Words>
  <Application>Microsoft Office PowerPoint</Application>
  <PresentationFormat>On-screen Show (4:3)</PresentationFormat>
  <Paragraphs>947</Paragraphs>
  <Slides>50</Slides>
  <Notes>45</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Effective Enrolment Creating a composite measure of educational access and educational quality to accurately describe education system performance in Sub-Saharan Africa</vt:lpstr>
      <vt:lpstr>Access &amp; Quality</vt:lpstr>
      <vt:lpstr>Access &amp; Quality</vt:lpstr>
      <vt:lpstr>Context of research</vt:lpstr>
      <vt:lpstr>PowerPoint Presentation</vt:lpstr>
      <vt:lpstr>Status quo</vt:lpstr>
      <vt:lpstr>Aim of the research</vt:lpstr>
      <vt:lpstr>Current research</vt:lpstr>
      <vt:lpstr>PowerPoint Presentation</vt:lpstr>
      <vt:lpstr>Creating a composite measure of access and quality </vt:lpstr>
      <vt:lpstr>Net Attendance Rates (NAR) as per Filmer/World Bank/DHS</vt:lpstr>
      <vt:lpstr>Functionally literate/numerate SACMEQ</vt:lpstr>
      <vt:lpstr>Combine access and quality</vt:lpstr>
      <vt:lpstr>SA compared to Kenya</vt:lpstr>
      <vt:lpstr>Functional literacy &amp; functional numeracy</vt:lpstr>
      <vt:lpstr>PowerPoint Presentation</vt:lpstr>
      <vt:lpstr>Differential access by subgroups</vt:lpstr>
      <vt:lpstr>Correcting for differential access by quintile</vt:lpstr>
      <vt:lpstr>Change in proportion literate/numerate post NAR correction</vt:lpstr>
      <vt:lpstr>Literacy gaps by gender, location &amp; wealth</vt:lpstr>
      <vt:lpstr>Numeracy gaps by gender, location &amp; wealth</vt:lpstr>
      <vt:lpstr>Policy impact – post 2015 MDGs?</vt:lpstr>
      <vt:lpstr>Is there a trade-off between  access &amp; basic quality? </vt:lpstr>
      <vt:lpstr>PowerPoint Presentation</vt:lpstr>
      <vt:lpstr>PowerPoint Presentation</vt:lpstr>
      <vt:lpstr>PowerPoint Presentation</vt:lpstr>
      <vt:lpstr>PowerPoint Presentation</vt:lpstr>
      <vt:lpstr>Concluding discussion</vt:lpstr>
      <vt:lpstr>Papers</vt:lpstr>
      <vt:lpstr>Comments, suggestions &amp; questions welcome</vt:lpstr>
      <vt:lpstr>References</vt:lpstr>
      <vt:lpstr>Potential objections…</vt:lpstr>
      <vt:lpstr>Sense-check</vt:lpstr>
      <vt:lpstr>Persistence of benefits?</vt:lpstr>
      <vt:lpstr>Geographical differences</vt:lpstr>
      <vt:lpstr>Wealth differences</vt:lpstr>
      <vt:lpstr>Wealth differences</vt:lpstr>
      <vt:lpstr>High level skills</vt:lpstr>
      <vt:lpstr>High level skills</vt:lpstr>
      <vt:lpstr>Funding</vt:lpstr>
      <vt:lpstr>Is there a trade-off between  access &amp; quality? </vt:lpstr>
      <vt:lpstr>PowerPoint Presentation</vt:lpstr>
      <vt:lpstr>PowerPoint Presentation</vt:lpstr>
      <vt:lpstr>PowerPoint Presentation</vt:lpstr>
      <vt:lpstr>PowerPoint Presentation</vt:lpstr>
      <vt:lpstr>PowerPoint Presentation</vt:lpstr>
      <vt:lpstr>PowerPoint Presentation</vt:lpstr>
      <vt:lpstr>Concluding discussion</vt:lpstr>
      <vt:lpstr>Further research</vt:lpstr>
      <vt:lpstr>Geographical differences</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Spaull, NA, Mnr &lt;spaull@sun.ac.za&gt;</cp:lastModifiedBy>
  <cp:revision>66</cp:revision>
  <dcterms:created xsi:type="dcterms:W3CDTF">2012-04-20T08:16:58Z</dcterms:created>
  <dcterms:modified xsi:type="dcterms:W3CDTF">2013-07-31T20:29:38Z</dcterms:modified>
</cp:coreProperties>
</file>