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2.xml" ContentType="application/vnd.openxmlformats-officedocument.drawingml.chart+xml"/>
  <Override PartName="/ppt/notesSlides/notesSlide7.xml" ContentType="application/vnd.openxmlformats-officedocument.presentationml.notesSlide+xml"/>
  <Override PartName="/ppt/charts/chart3.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4.xml" ContentType="application/vnd.openxmlformats-officedocument.drawingml.chart+xml"/>
  <Override PartName="/ppt/theme/themeOverride1.xml" ContentType="application/vnd.openxmlformats-officedocument.themeOverride+xml"/>
  <Override PartName="/ppt/notesSlides/notesSlide11.xml" ContentType="application/vnd.openxmlformats-officedocument.presentationml.notesSlide+xml"/>
  <Override PartName="/ppt/charts/chart5.xml" ContentType="application/vnd.openxmlformats-officedocument.drawingml.chart+xml"/>
  <Override PartName="/ppt/theme/themeOverride2.xml" ContentType="application/vnd.openxmlformats-officedocument.themeOverride+xml"/>
  <Override PartName="/ppt/charts/chart6.xml" ContentType="application/vnd.openxmlformats-officedocument.drawingml.chart+xml"/>
  <Override PartName="/ppt/theme/themeOverride3.xml" ContentType="application/vnd.openxmlformats-officedocument.themeOverride+xml"/>
  <Override PartName="/ppt/charts/chart7.xml" ContentType="application/vnd.openxmlformats-officedocument.drawingml.chart+xml"/>
  <Override PartName="/ppt/theme/themeOverride4.xml" ContentType="application/vnd.openxmlformats-officedocument.themeOverride+xml"/>
  <Override PartName="/ppt/charts/chart8.xml" ContentType="application/vnd.openxmlformats-officedocument.drawingml.chart+xml"/>
  <Override PartName="/ppt/theme/themeOverride5.xml" ContentType="application/vnd.openxmlformats-officedocument.themeOverride+xml"/>
  <Override PartName="/ppt/charts/chart9.xml" ContentType="application/vnd.openxmlformats-officedocument.drawingml.chart+xml"/>
  <Override PartName="/ppt/theme/themeOverride6.xml" ContentType="application/vnd.openxmlformats-officedocument.themeOverride+xml"/>
  <Override PartName="/ppt/charts/chart10.xml" ContentType="application/vnd.openxmlformats-officedocument.drawingml.chart+xml"/>
  <Override PartName="/ppt/theme/themeOverride7.xml" ContentType="application/vnd.openxmlformats-officedocument.themeOverride+xml"/>
  <Override PartName="/ppt/charts/chart11.xml" ContentType="application/vnd.openxmlformats-officedocument.drawingml.chart+xml"/>
  <Override PartName="/ppt/theme/themeOverride8.xml" ContentType="application/vnd.openxmlformats-officedocument.themeOverride+xml"/>
  <Override PartName="/ppt/charts/chart12.xml" ContentType="application/vnd.openxmlformats-officedocument.drawingml.chart+xml"/>
  <Override PartName="/ppt/theme/themeOverride9.xml" ContentType="application/vnd.openxmlformats-officedocument.themeOverride+xml"/>
  <Override PartName="/ppt/charts/chart13.xml" ContentType="application/vnd.openxmlformats-officedocument.drawingml.chart+xml"/>
  <Override PartName="/ppt/theme/themeOverride10.xml" ContentType="application/vnd.openxmlformats-officedocument.themeOverride+xml"/>
  <Override PartName="/ppt/notesSlides/notesSlide12.xml" ContentType="application/vnd.openxmlformats-officedocument.presentationml.notesSlide+xml"/>
  <Override PartName="/ppt/charts/chart14.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5.xml" ContentType="application/vnd.openxmlformats-officedocument.drawingml.chart+xml"/>
  <Override PartName="/ppt/theme/themeOverride11.xml" ContentType="application/vnd.openxmlformats-officedocument.themeOverride+xml"/>
  <Override PartName="/ppt/notesSlides/notesSlide22.xml" ContentType="application/vnd.openxmlformats-officedocument.presentationml.notesSlide+xml"/>
  <Override PartName="/ppt/charts/chart16.xml" ContentType="application/vnd.openxmlformats-officedocument.drawingml.chart+xml"/>
  <Override PartName="/ppt/theme/themeOverride12.xml" ContentType="application/vnd.openxmlformats-officedocument.themeOverr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7.xml" ContentType="application/vnd.openxmlformats-officedocument.drawingml.chart+xml"/>
  <Override PartName="/ppt/notesSlides/notesSlide2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rts/chart18.xml" ContentType="application/vnd.openxmlformats-officedocument.drawingml.chart+xml"/>
  <Override PartName="/ppt/theme/themeOverride13.xml" ContentType="application/vnd.openxmlformats-officedocument.themeOverride+xml"/>
  <Override PartName="/ppt/charts/chart19.xml" ContentType="application/vnd.openxmlformats-officedocument.drawingml.chart+xml"/>
  <Override PartName="/ppt/theme/themeOverride14.xml" ContentType="application/vnd.openxmlformats-officedocument.themeOverr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rts/chart20.xml" ContentType="application/vnd.openxmlformats-officedocument.drawingml.chart+xml"/>
  <Override PartName="/ppt/notesSlides/notesSlide47.xml" ContentType="application/vnd.openxmlformats-officedocument.presentationml.notesSlide+xml"/>
  <Override PartName="/ppt/charts/chart21.xml" ContentType="application/vnd.openxmlformats-officedocument.drawingml.chart+xml"/>
  <Override PartName="/ppt/notesSlides/notesSlide4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charts/chart22.xml" ContentType="application/vnd.openxmlformats-officedocument.drawingml.chart+xml"/>
  <Override PartName="/ppt/theme/themeOverride15.xml" ContentType="application/vnd.openxmlformats-officedocument.themeOverride+xml"/>
  <Override PartName="/ppt/charts/chart23.xml" ContentType="application/vnd.openxmlformats-officedocument.drawingml.chart+xml"/>
  <Override PartName="/ppt/theme/themeOverride16.xml" ContentType="application/vnd.openxmlformats-officedocument.themeOverride+xml"/>
  <Override PartName="/ppt/notesSlides/notesSlide52.xml" ContentType="application/vnd.openxmlformats-officedocument.presentationml.notesSlide+xml"/>
  <Override PartName="/ppt/charts/chart24.xml" ContentType="application/vnd.openxmlformats-officedocument.drawingml.chart+xml"/>
  <Override PartName="/ppt/theme/themeOverride17.xml" ContentType="application/vnd.openxmlformats-officedocument.themeOverr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66"/>
  </p:notesMasterIdLst>
  <p:sldIdLst>
    <p:sldId id="381" r:id="rId2"/>
    <p:sldId id="504" r:id="rId3"/>
    <p:sldId id="387" r:id="rId4"/>
    <p:sldId id="510" r:id="rId5"/>
    <p:sldId id="509" r:id="rId6"/>
    <p:sldId id="512" r:id="rId7"/>
    <p:sldId id="513" r:id="rId8"/>
    <p:sldId id="514" r:id="rId9"/>
    <p:sldId id="529" r:id="rId10"/>
    <p:sldId id="524" r:id="rId11"/>
    <p:sldId id="528" r:id="rId12"/>
    <p:sldId id="511" r:id="rId13"/>
    <p:sldId id="525" r:id="rId14"/>
    <p:sldId id="519" r:id="rId15"/>
    <p:sldId id="530" r:id="rId16"/>
    <p:sldId id="508" r:id="rId17"/>
    <p:sldId id="518" r:id="rId18"/>
    <p:sldId id="522" r:id="rId19"/>
    <p:sldId id="520" r:id="rId20"/>
    <p:sldId id="515" r:id="rId21"/>
    <p:sldId id="517" r:id="rId22"/>
    <p:sldId id="516" r:id="rId23"/>
    <p:sldId id="523" r:id="rId24"/>
    <p:sldId id="521" r:id="rId25"/>
    <p:sldId id="526" r:id="rId26"/>
    <p:sldId id="527" r:id="rId27"/>
    <p:sldId id="507" r:id="rId28"/>
    <p:sldId id="468" r:id="rId29"/>
    <p:sldId id="470" r:id="rId30"/>
    <p:sldId id="471" r:id="rId31"/>
    <p:sldId id="472" r:id="rId32"/>
    <p:sldId id="473" r:id="rId33"/>
    <p:sldId id="474" r:id="rId34"/>
    <p:sldId id="506" r:id="rId35"/>
    <p:sldId id="496" r:id="rId36"/>
    <p:sldId id="505" r:id="rId37"/>
    <p:sldId id="491" r:id="rId38"/>
    <p:sldId id="492" r:id="rId39"/>
    <p:sldId id="493" r:id="rId40"/>
    <p:sldId id="494" r:id="rId41"/>
    <p:sldId id="411" r:id="rId42"/>
    <p:sldId id="462" r:id="rId43"/>
    <p:sldId id="412" r:id="rId44"/>
    <p:sldId id="502" r:id="rId45"/>
    <p:sldId id="413" r:id="rId46"/>
    <p:sldId id="419" r:id="rId47"/>
    <p:sldId id="420" r:id="rId48"/>
    <p:sldId id="426" r:id="rId49"/>
    <p:sldId id="421" r:id="rId50"/>
    <p:sldId id="422" r:id="rId51"/>
    <p:sldId id="390" r:id="rId52"/>
    <p:sldId id="392" r:id="rId53"/>
    <p:sldId id="394" r:id="rId54"/>
    <p:sldId id="395" r:id="rId55"/>
    <p:sldId id="399" r:id="rId56"/>
    <p:sldId id="475" r:id="rId57"/>
    <p:sldId id="415" r:id="rId58"/>
    <p:sldId id="312" r:id="rId59"/>
    <p:sldId id="388" r:id="rId60"/>
    <p:sldId id="361" r:id="rId61"/>
    <p:sldId id="402" r:id="rId62"/>
    <p:sldId id="409" r:id="rId63"/>
    <p:sldId id="410" r:id="rId64"/>
    <p:sldId id="404" r:id="rId6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F81BD"/>
    <a:srgbClr val="D9D9D9"/>
    <a:srgbClr val="561F1E"/>
    <a:srgbClr val="FFFF00"/>
    <a:srgbClr val="D2F0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960" autoAdjust="0"/>
    <p:restoredTop sz="86723" autoAdjust="0"/>
  </p:normalViewPr>
  <p:slideViewPr>
    <p:cSldViewPr>
      <p:cViewPr varScale="1">
        <p:scale>
          <a:sx n="69" d="100"/>
          <a:sy n="69" d="100"/>
        </p:scale>
        <p:origin x="-108" y="-342"/>
      </p:cViewPr>
      <p:guideLst>
        <p:guide orient="horz" pos="2160"/>
        <p:guide pos="2880"/>
      </p:guideLst>
    </p:cSldViewPr>
  </p:slideViewPr>
  <p:outlineViewPr>
    <p:cViewPr>
      <p:scale>
        <a:sx n="33" d="100"/>
        <a:sy n="33" d="100"/>
      </p:scale>
      <p:origin x="48" y="2716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svdb\Documents\AgeEducRace2011.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spaull\Dropbox\Journal%20articles\Common%20media%202012\Matric%202013%20results\Quintile%20&amp;%20Achievement%20-%20matric%202013.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spaull\Dropbox\Journal%20articles\Common%20media%202012\Matric%202013%20results\Quintile%20&amp;%20Achievement%20-%20matric%202013.xlsx" TargetMode="External"/></Relationships>
</file>

<file path=ppt/charts/_rels/chart4.xml.rels><?xml version="1.0" encoding="UTF-8" standalone="yes"?>
<Relationships xmlns="http://schemas.openxmlformats.org/package/2006/relationships"><Relationship Id="rId2" Type="http://schemas.openxmlformats.org/officeDocument/2006/relationships/oleObject" Target="file:///C:\Users\spaull\Dropbox\Journal%20articles\Common%20media%202012\Matric%202013%20results\Quintile%20&amp;%20Achievement%20-%20matric%202013.xlsx" TargetMode="External"/><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oleObject" Target="file:///C:\Users\spaull\Dropbox\Consulting\Save%20the%20Children\(Stephen)%20Matric%20passes%20as%20percentage%20of%20enrolments%20in%20grade%202%20-%20Figure%205%20data.xlsx" TargetMode="External"/><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2" Type="http://schemas.openxmlformats.org/officeDocument/2006/relationships/oleObject" Target="file:///C:\Users\spaull\Dropbox\Consulting\Save%20the%20Children\(Stephen)%20Matric%20passes%20as%20percentage%20of%20enrolments%20in%20grade%202%20-%20Figure%205%20data.xlsx" TargetMode="External"/><Relationship Id="rId1" Type="http://schemas.openxmlformats.org/officeDocument/2006/relationships/themeOverride" Target="../theme/themeOverride3.xml"/></Relationships>
</file>

<file path=ppt/charts/_rels/chart7.xml.rels><?xml version="1.0" encoding="UTF-8" standalone="yes"?>
<Relationships xmlns="http://schemas.openxmlformats.org/package/2006/relationships"><Relationship Id="rId2" Type="http://schemas.openxmlformats.org/officeDocument/2006/relationships/oleObject" Target="file:///C:\Users\spaull\Dropbox\Consulting\Save%20the%20Children\(Stephen)%20Matric%20passes%20as%20percentage%20of%20enrolments%20in%20grade%202%20-%20Figure%205%20data.xlsx" TargetMode="External"/><Relationship Id="rId1" Type="http://schemas.openxmlformats.org/officeDocument/2006/relationships/themeOverride" Target="../theme/themeOverride4.xml"/></Relationships>
</file>

<file path=ppt/charts/_rels/chart8.xml.rels><?xml version="1.0" encoding="UTF-8" standalone="yes"?>
<Relationships xmlns="http://schemas.openxmlformats.org/package/2006/relationships"><Relationship Id="rId2" Type="http://schemas.openxmlformats.org/officeDocument/2006/relationships/oleObject" Target="file:///C:\Users\spaull\Dropbox\Consulting\Save%20the%20Children\(Stephen)%20Matric%20passes%20as%20percentage%20of%20enrolments%20in%20grade%202%20-%20Figure%205%20data.xlsx" TargetMode="External"/><Relationship Id="rId1" Type="http://schemas.openxmlformats.org/officeDocument/2006/relationships/themeOverride" Target="../theme/themeOverride5.xml"/></Relationships>
</file>

<file path=ppt/charts/_rels/chart9.xml.rels><?xml version="1.0" encoding="UTF-8" standalone="yes"?>
<Relationships xmlns="http://schemas.openxmlformats.org/package/2006/relationships"><Relationship Id="rId2" Type="http://schemas.openxmlformats.org/officeDocument/2006/relationships/oleObject" Target="file:///C:\Users\spaull\Dropbox\Consulting\Save%20the%20Children\(Stephen)%20Matric%20passes%20as%20percentage%20of%20enrolments%20in%20grade%202%20-%20Figure%205%20data.xlsx" TargetMode="External"/><Relationship Id="rId1" Type="http://schemas.openxmlformats.org/officeDocument/2006/relationships/themeOverride" Target="../theme/themeOverride6.xml"/></Relationships>
</file>

<file path=ppt/charts/_rels/chart10.xml.rels><?xml version="1.0" encoding="UTF-8" standalone="yes"?>
<Relationships xmlns="http://schemas.openxmlformats.org/package/2006/relationships"><Relationship Id="rId2" Type="http://schemas.openxmlformats.org/officeDocument/2006/relationships/oleObject" Target="file:///C:\Users\spaull\Dropbox\Consulting\Save%20the%20Children\(Stephen)%20Matric%20passes%20as%20percentage%20of%20enrolments%20in%20grade%202%20-%20Figure%205%20data.xlsx" TargetMode="External"/><Relationship Id="rId1" Type="http://schemas.openxmlformats.org/officeDocument/2006/relationships/themeOverride" Target="../theme/themeOverride7.xml"/></Relationships>
</file>

<file path=ppt/charts/_rels/chart11.xml.rels><?xml version="1.0" encoding="UTF-8" standalone="yes"?>
<Relationships xmlns="http://schemas.openxmlformats.org/package/2006/relationships"><Relationship Id="rId2" Type="http://schemas.openxmlformats.org/officeDocument/2006/relationships/oleObject" Target="file:///C:\Users\spaull\Dropbox\Consulting\Save%20the%20Children\(Stephen)%20Matric%20passes%20as%20percentage%20of%20enrolments%20in%20grade%202%20-%20Figure%205%20data.xlsx" TargetMode="External"/><Relationship Id="rId1" Type="http://schemas.openxmlformats.org/officeDocument/2006/relationships/themeOverride" Target="../theme/themeOverride8.xml"/></Relationships>
</file>

<file path=ppt/charts/_rels/chart12.xml.rels><?xml version="1.0" encoding="UTF-8" standalone="yes"?>
<Relationships xmlns="http://schemas.openxmlformats.org/package/2006/relationships"><Relationship Id="rId2" Type="http://schemas.openxmlformats.org/officeDocument/2006/relationships/oleObject" Target="file:///C:\Users\spaull\Dropbox\Consulting\Save%20the%20Children\(Stephen)%20Matric%20passes%20as%20percentage%20of%20enrolments%20in%20grade%202%20-%20Figure%205%20data.xlsx" TargetMode="External"/><Relationship Id="rId1" Type="http://schemas.openxmlformats.org/officeDocument/2006/relationships/themeOverride" Target="../theme/themeOverride9.xml"/></Relationships>
</file>

<file path=ppt/charts/_rels/chart13.xml.rels><?xml version="1.0" encoding="UTF-8" standalone="yes"?>
<Relationships xmlns="http://schemas.openxmlformats.org/package/2006/relationships"><Relationship Id="rId2" Type="http://schemas.openxmlformats.org/officeDocument/2006/relationships/oleObject" Target="file:///C:\Users\spaull\Dropbox\Consulting\Save%20the%20Children\(Stephen)%20Matric%20passes%20as%20percentage%20of%20enrolments%20in%20grade%202%20-%20Figure%205%20data.xlsx" TargetMode="External"/><Relationship Id="rId1" Type="http://schemas.openxmlformats.org/officeDocument/2006/relationships/themeOverride" Target="../theme/themeOverride10.xml"/></Relationships>
</file>

<file path=ppt/charts/_rels/chart14.xml.rels><?xml version="1.0" encoding="UTF-8" standalone="yes"?>
<Relationships xmlns="http://schemas.openxmlformats.org/package/2006/relationships"><Relationship Id="rId1" Type="http://schemas.openxmlformats.org/officeDocument/2006/relationships/oleObject" Target="file:///C:\Users\spaull\Dropbox\Journal%20articles\Common%20media%202012\Matric%202013%20results\Quintile%20&amp;%20Achievement%20-%20matric%202013.xlsx" TargetMode="External"/></Relationships>
</file>

<file path=ppt/charts/_rels/chart15.xml.rels><?xml version="1.0" encoding="UTF-8" standalone="yes"?>
<Relationships xmlns="http://schemas.openxmlformats.org/package/2006/relationships"><Relationship Id="rId2" Type="http://schemas.openxmlformats.org/officeDocument/2006/relationships/oleObject" Target="file:///C:\Users\spaull\Dropbox\Journal%20articles\Insurmountable%20learning%20deficits%20paper\Janeli\NSES%20quint%20and%20prov%20avgs%20for%20balanced%20panel%20(23%20Oct).xlsx" TargetMode="External"/><Relationship Id="rId1" Type="http://schemas.openxmlformats.org/officeDocument/2006/relationships/themeOverride" Target="../theme/themeOverride11.xml"/></Relationships>
</file>

<file path=ppt/charts/_rels/chart16.xml.rels><?xml version="1.0" encoding="UTF-8" standalone="yes"?>
<Relationships xmlns="http://schemas.openxmlformats.org/package/2006/relationships"><Relationship Id="rId2" Type="http://schemas.openxmlformats.org/officeDocument/2006/relationships/oleObject" Target="file:///C:\Users\spaull\Dropbox\Journal%20articles\Insurmountable%20learning%20deficits%20paper\Nic\NSES%20progress%20per%20item%20by%20quintile%20graphs.xlsx" TargetMode="External"/><Relationship Id="rId1" Type="http://schemas.openxmlformats.org/officeDocument/2006/relationships/themeOverride" Target="../theme/themeOverride12.xml"/></Relationships>
</file>

<file path=ppt/charts/_rels/chart17.xml.rels><?xml version="1.0" encoding="UTF-8" standalone="yes"?>
<Relationships xmlns="http://schemas.openxmlformats.org/package/2006/relationships"><Relationship Id="rId1" Type="http://schemas.openxmlformats.org/officeDocument/2006/relationships/oleObject" Target="file:///C:\Users\spaull\Dropbox\Consulting\Save%20the%20Children\(Stephen)%20Matric%20passes%20as%20percentage%20of%20enrolments%20in%20grade%202%20-%20Figure%205%20data.xlsx" TargetMode="External"/></Relationships>
</file>

<file path=ppt/charts/_rels/chart18.xml.rels><?xml version="1.0" encoding="UTF-8" standalone="yes"?>
<Relationships xmlns="http://schemas.openxmlformats.org/package/2006/relationships"><Relationship Id="rId2" Type="http://schemas.openxmlformats.org/officeDocument/2006/relationships/oleObject" Target="file:///C:\Users\Nic%20Spaull\Dropbox\Journal%20articles%202012\Stephen%20SACMEQ%20paper\Nic\Final\FILMER%20attendance%20rates%20for%20our%20countries%20(+pie%20charts)18%20April%202012.xlsx" TargetMode="External"/><Relationship Id="rId1" Type="http://schemas.openxmlformats.org/officeDocument/2006/relationships/themeOverride" Target="../theme/themeOverride13.xml"/></Relationships>
</file>

<file path=ppt/charts/_rels/chart19.xml.rels><?xml version="1.0" encoding="UTF-8" standalone="yes"?>
<Relationships xmlns="http://schemas.openxmlformats.org/package/2006/relationships"><Relationship Id="rId2" Type="http://schemas.openxmlformats.org/officeDocument/2006/relationships/oleObject" Target="file:///C:\Users\Nic%20Spaull\Dropbox\Journal%20articles%202012\Stephen%20SACMEQ%20paper\Nic\Final\FILMER%20attendance%20rates%20for%20our%20countries%20(+pie%20charts)18%20April%202012.xlsx" TargetMode="External"/><Relationship Id="rId1" Type="http://schemas.openxmlformats.org/officeDocument/2006/relationships/themeOverride" Target="../theme/themeOverride14.xml"/></Relationships>
</file>

<file path=ppt/charts/_rels/chart20.xml.rels><?xml version="1.0" encoding="UTF-8" standalone="yes"?>
<Relationships xmlns="http://schemas.openxmlformats.org/package/2006/relationships"><Relationship Id="rId1" Type="http://schemas.openxmlformats.org/officeDocument/2006/relationships/oleObject" Target="file:///C:\Users\Nic%20Spaull\Dropbox\Journal%20articles%202012\Conferences\Presentations%20at%20other%20Uni's%202012\Equal%20Education%20-%20July%202012\Teacher%20absenteeism.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C:\Users\Nic%20Spaull\Dropbox\Journal%20articles%202012\Conferences\Presentations%20at%20other%20Uni's%202012\Equal%20Education%20-%20July%202012\Teacher%20absenteeism.xlsx" TargetMode="External"/></Relationships>
</file>

<file path=ppt/charts/_rels/chart22.xml.rels><?xml version="1.0" encoding="UTF-8" standalone="yes"?>
<Relationships xmlns="http://schemas.openxmlformats.org/package/2006/relationships"><Relationship Id="rId2" Type="http://schemas.openxmlformats.org/officeDocument/2006/relationships/oleObject" Target="file:///C:\Users\Nic%20Spaull\Dropbox\Journal%20articles%202012\Stephen%20SACMEQ%20paper\Nic\Final\FILMER%20attendance%20rates%20for%20our%20countries%20(+pie%20charts)18%20April%202012.xlsx" TargetMode="External"/><Relationship Id="rId1" Type="http://schemas.openxmlformats.org/officeDocument/2006/relationships/themeOverride" Target="../theme/themeOverride15.xml"/></Relationships>
</file>

<file path=ppt/charts/_rels/chart23.xml.rels><?xml version="1.0" encoding="UTF-8" standalone="yes"?>
<Relationships xmlns="http://schemas.openxmlformats.org/package/2006/relationships"><Relationship Id="rId2" Type="http://schemas.openxmlformats.org/officeDocument/2006/relationships/oleObject" Target="file:///C:\Users\Nic%20Spaull\Dropbox\Journal%20articles%202012\Stephen%20SACMEQ%20paper\Nic\Final\FILMER%20attendance%20rates%20for%20our%20countries%20(+pie%20charts)18%20April%202012.xlsx" TargetMode="External"/><Relationship Id="rId1" Type="http://schemas.openxmlformats.org/officeDocument/2006/relationships/themeOverride" Target="../theme/themeOverride16.xml"/></Relationships>
</file>

<file path=ppt/charts/_rels/chart24.xml.rels><?xml version="1.0" encoding="UTF-8" standalone="yes"?>
<Relationships xmlns="http://schemas.openxmlformats.org/package/2006/relationships"><Relationship Id="rId2" Type="http://schemas.openxmlformats.org/officeDocument/2006/relationships/oleObject" Target="file:///C:\Documents%20and%20Settings\spaull\My%20Documents\Dropbox\Consulting\CDE\Graphs\Matric%20graphs%202013.xlsx" TargetMode="External"/><Relationship Id="rId1" Type="http://schemas.openxmlformats.org/officeDocument/2006/relationships/themeOverride" Target="../theme/themeOverride17.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areaChart>
        <c:grouping val="stacked"/>
        <c:varyColors val="0"/>
        <c:ser>
          <c:idx val="0"/>
          <c:order val="0"/>
          <c:tx>
            <c:strRef>
              <c:f>'Qualification level'!$B$635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level'!$B$636:$B$717</c:f>
            </c:numRef>
          </c:val>
        </c:ser>
        <c:ser>
          <c:idx val="1"/>
          <c:order val="1"/>
          <c:tx>
            <c:strRef>
              <c:f>'Qualification level'!$C$635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level'!$C$636:$C$717</c:f>
            </c:numRef>
          </c:val>
        </c:ser>
        <c:ser>
          <c:idx val="2"/>
          <c:order val="2"/>
          <c:tx>
            <c:strRef>
              <c:f>'Qualification level'!$D$635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level'!$D$636:$D$717</c:f>
            </c:numRef>
          </c:val>
        </c:ser>
        <c:ser>
          <c:idx val="3"/>
          <c:order val="3"/>
          <c:tx>
            <c:strRef>
              <c:f>'Qualification level'!$E$635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level'!$E$636:$E$717</c:f>
            </c:numRef>
          </c:val>
        </c:ser>
        <c:ser>
          <c:idx val="4"/>
          <c:order val="4"/>
          <c:tx>
            <c:strRef>
              <c:f>'Qualification level'!$F$635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level'!$F$636:$F$717</c:f>
            </c:numRef>
          </c:val>
        </c:ser>
        <c:ser>
          <c:idx val="5"/>
          <c:order val="5"/>
          <c:tx>
            <c:strRef>
              <c:f>'Qualification level'!$G$635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level'!$G$636:$G$717</c:f>
            </c:numRef>
          </c:val>
        </c:ser>
        <c:ser>
          <c:idx val="6"/>
          <c:order val="6"/>
          <c:tx>
            <c:strRef>
              <c:f>'Qualification level'!$H$635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level'!$H$636:$H$717</c:f>
            </c:numRef>
          </c:val>
        </c:ser>
        <c:ser>
          <c:idx val="7"/>
          <c:order val="7"/>
          <c:tx>
            <c:strRef>
              <c:f>'Qualification level'!$I$635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level'!$I$636:$I$717</c:f>
            </c:numRef>
          </c:val>
        </c:ser>
        <c:ser>
          <c:idx val="8"/>
          <c:order val="8"/>
          <c:tx>
            <c:strRef>
              <c:f>'Qualification level'!$J$635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level'!$J$636:$J$717</c:f>
            </c:numRef>
          </c:val>
        </c:ser>
        <c:ser>
          <c:idx val="9"/>
          <c:order val="9"/>
          <c:tx>
            <c:strRef>
              <c:f>'Qualification level'!$K$635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level'!$K$636:$K$717</c:f>
            </c:numRef>
          </c:val>
        </c:ser>
        <c:ser>
          <c:idx val="10"/>
          <c:order val="10"/>
          <c:tx>
            <c:strRef>
              <c:f>'Qualification level'!$L$635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level'!$L$636:$L$717</c:f>
            </c:numRef>
          </c:val>
        </c:ser>
        <c:ser>
          <c:idx val="11"/>
          <c:order val="11"/>
          <c:tx>
            <c:strRef>
              <c:f>'Qualification level'!$M$635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level'!$M$636:$M$717</c:f>
            </c:numRef>
          </c:val>
        </c:ser>
        <c:ser>
          <c:idx val="12"/>
          <c:order val="12"/>
          <c:tx>
            <c:strRef>
              <c:f>'Qualification level'!$N$635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level'!$N$636:$N$717</c:f>
            </c:numRef>
          </c:val>
        </c:ser>
        <c:ser>
          <c:idx val="13"/>
          <c:order val="13"/>
          <c:tx>
            <c:strRef>
              <c:f>'Qualification level'!$O$635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level'!$O$636:$O$717</c:f>
            </c:numRef>
          </c:val>
        </c:ser>
        <c:ser>
          <c:idx val="14"/>
          <c:order val="14"/>
          <c:tx>
            <c:strRef>
              <c:f>'Qualification level'!$P$635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level'!$P$636:$P$717</c:f>
            </c:numRef>
          </c:val>
        </c:ser>
        <c:ser>
          <c:idx val="15"/>
          <c:order val="15"/>
          <c:tx>
            <c:strRef>
              <c:f>'Qualification level'!$Q$635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level'!$Q$636:$Q$717</c:f>
            </c:numRef>
          </c:val>
        </c:ser>
        <c:ser>
          <c:idx val="16"/>
          <c:order val="16"/>
          <c:tx>
            <c:strRef>
              <c:f>'Qualification level'!$R$635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level'!$R$636:$R$717</c:f>
            </c:numRef>
          </c:val>
        </c:ser>
        <c:ser>
          <c:idx val="17"/>
          <c:order val="17"/>
          <c:tx>
            <c:strRef>
              <c:f>'Qualification level'!$S$635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level'!$S$636:$S$717</c:f>
            </c:numRef>
          </c:val>
        </c:ser>
        <c:ser>
          <c:idx val="18"/>
          <c:order val="18"/>
          <c:tx>
            <c:strRef>
              <c:f>'Qualification level'!$T$635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level'!$T$636:$T$717</c:f>
            </c:numRef>
          </c:val>
        </c:ser>
        <c:ser>
          <c:idx val="19"/>
          <c:order val="19"/>
          <c:tx>
            <c:strRef>
              <c:f>'Qualification level'!$U$635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level'!$U$636:$U$717</c:f>
            </c:numRef>
          </c:val>
        </c:ser>
        <c:ser>
          <c:idx val="20"/>
          <c:order val="20"/>
          <c:tx>
            <c:strRef>
              <c:f>'Qualification level'!$V$635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level'!$V$636:$V$717</c:f>
            </c:numRef>
          </c:val>
        </c:ser>
        <c:ser>
          <c:idx val="21"/>
          <c:order val="21"/>
          <c:tx>
            <c:strRef>
              <c:f>'Qualification level'!$W$635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level'!$W$636:$W$717</c:f>
            </c:numRef>
          </c:val>
        </c:ser>
        <c:ser>
          <c:idx val="22"/>
          <c:order val="22"/>
          <c:tx>
            <c:strRef>
              <c:f>'Qualification level'!$X$635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level'!$X$636:$X$717</c:f>
            </c:numRef>
          </c:val>
        </c:ser>
        <c:ser>
          <c:idx val="23"/>
          <c:order val="23"/>
          <c:tx>
            <c:strRef>
              <c:f>'Qualification level'!$Y$635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level'!$Y$636:$Y$717</c:f>
            </c:numRef>
          </c:val>
        </c:ser>
        <c:ser>
          <c:idx val="24"/>
          <c:order val="24"/>
          <c:tx>
            <c:strRef>
              <c:f>'Qualification level'!$Z$635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level'!$Z$636:$Z$717</c:f>
            </c:numRef>
          </c:val>
        </c:ser>
        <c:ser>
          <c:idx val="25"/>
          <c:order val="25"/>
          <c:tx>
            <c:strRef>
              <c:f>'Qualification level'!$AA$635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level'!$AA$636:$AA$717</c:f>
            </c:numRef>
          </c:val>
        </c:ser>
        <c:ser>
          <c:idx val="26"/>
          <c:order val="26"/>
          <c:tx>
            <c:strRef>
              <c:f>'Qualification level'!$AB$635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level'!$AB$636:$AB$717</c:f>
            </c:numRef>
          </c:val>
        </c:ser>
        <c:ser>
          <c:idx val="27"/>
          <c:order val="27"/>
          <c:tx>
            <c:strRef>
              <c:f>'Qualification level'!$AC$635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level'!$AC$636:$AC$717</c:f>
            </c:numRef>
          </c:val>
        </c:ser>
        <c:ser>
          <c:idx val="28"/>
          <c:order val="28"/>
          <c:tx>
            <c:strRef>
              <c:f>'Qualification level'!$AD$635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level'!$AD$636:$AD$717</c:f>
            </c:numRef>
          </c:val>
        </c:ser>
        <c:ser>
          <c:idx val="29"/>
          <c:order val="29"/>
          <c:tx>
            <c:strRef>
              <c:f>'Qualification level'!$AE$635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level'!$AE$636:$AE$717</c:f>
            </c:numRef>
          </c:val>
        </c:ser>
        <c:ser>
          <c:idx val="30"/>
          <c:order val="30"/>
          <c:tx>
            <c:strRef>
              <c:f>'Qualification level'!$AF$635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level'!$AF$636:$AF$717</c:f>
            </c:numRef>
          </c:val>
        </c:ser>
        <c:ser>
          <c:idx val="31"/>
          <c:order val="31"/>
          <c:tx>
            <c:strRef>
              <c:f>'Qualification level'!$AG$635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level'!$AG$636:$AG$717</c:f>
            </c:numRef>
          </c:val>
        </c:ser>
        <c:ser>
          <c:idx val="32"/>
          <c:order val="32"/>
          <c:tx>
            <c:strRef>
              <c:f>'Qualification level'!$AH$635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level'!$AH$636:$AH$717</c:f>
            </c:numRef>
          </c:val>
        </c:ser>
        <c:ser>
          <c:idx val="33"/>
          <c:order val="33"/>
          <c:tx>
            <c:strRef>
              <c:f>'Qualification level'!$AI$635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level'!$AI$636:$AI$717</c:f>
            </c:numRef>
          </c:val>
        </c:ser>
        <c:ser>
          <c:idx val="34"/>
          <c:order val="34"/>
          <c:tx>
            <c:strRef>
              <c:f>'Qualification level'!$AJ$635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level'!$AJ$636:$AJ$717</c:f>
            </c:numRef>
          </c:val>
        </c:ser>
        <c:ser>
          <c:idx val="35"/>
          <c:order val="35"/>
          <c:tx>
            <c:strRef>
              <c:f>'Qualification level'!$AK$635</c:f>
              <c:strCache>
                <c:ptCount val="1"/>
                <c:pt idx="0">
                  <c:v>None</c:v>
                </c:pt>
              </c:strCache>
            </c:strRef>
          </c:tx>
          <c:spPr>
            <a:solidFill>
              <a:schemeClr val="accent2"/>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level'!$AK$636:$AK$717</c:f>
              <c:numCache>
                <c:formatCode>0%</c:formatCode>
                <c:ptCount val="61"/>
                <c:pt idx="0">
                  <c:v>1.7350631827206024E-2</c:v>
                </c:pt>
                <c:pt idx="1">
                  <c:v>2.0039059416935415E-2</c:v>
                </c:pt>
                <c:pt idx="2">
                  <c:v>2.187258073637266E-2</c:v>
                </c:pt>
                <c:pt idx="3">
                  <c:v>2.3835922337664361E-2</c:v>
                </c:pt>
                <c:pt idx="4">
                  <c:v>2.3870784879499309E-2</c:v>
                </c:pt>
                <c:pt idx="5">
                  <c:v>2.6829547533938135E-2</c:v>
                </c:pt>
                <c:pt idx="6">
                  <c:v>2.7813822449790745E-2</c:v>
                </c:pt>
                <c:pt idx="7">
                  <c:v>2.8293074082695102E-2</c:v>
                </c:pt>
                <c:pt idx="8">
                  <c:v>2.9122522850106608E-2</c:v>
                </c:pt>
                <c:pt idx="9">
                  <c:v>3.0993839417544931E-2</c:v>
                </c:pt>
                <c:pt idx="10">
                  <c:v>3.2173042325147401E-2</c:v>
                </c:pt>
                <c:pt idx="11">
                  <c:v>3.5399556276232681E-2</c:v>
                </c:pt>
                <c:pt idx="12">
                  <c:v>3.729616356043762E-2</c:v>
                </c:pt>
                <c:pt idx="13">
                  <c:v>3.7206095618477049E-2</c:v>
                </c:pt>
                <c:pt idx="14">
                  <c:v>4.1712301505606564E-2</c:v>
                </c:pt>
                <c:pt idx="15">
                  <c:v>4.3661459617852498E-2</c:v>
                </c:pt>
                <c:pt idx="16">
                  <c:v>4.8079445539862403E-2</c:v>
                </c:pt>
                <c:pt idx="17">
                  <c:v>4.8444108761329305E-2</c:v>
                </c:pt>
                <c:pt idx="18">
                  <c:v>5.171314119477087E-2</c:v>
                </c:pt>
                <c:pt idx="19">
                  <c:v>5.7073213646484933E-2</c:v>
                </c:pt>
                <c:pt idx="20">
                  <c:v>5.9182210693380206E-2</c:v>
                </c:pt>
                <c:pt idx="21">
                  <c:v>6.8010582984109669E-2</c:v>
                </c:pt>
                <c:pt idx="22">
                  <c:v>7.133113561441401E-2</c:v>
                </c:pt>
                <c:pt idx="23">
                  <c:v>7.5288503075309071E-2</c:v>
                </c:pt>
                <c:pt idx="24">
                  <c:v>7.5981824083089899E-2</c:v>
                </c:pt>
                <c:pt idx="25">
                  <c:v>8.6689532545011119E-2</c:v>
                </c:pt>
                <c:pt idx="26">
                  <c:v>9.3837982737570241E-2</c:v>
                </c:pt>
                <c:pt idx="27">
                  <c:v>9.8936514905471187E-2</c:v>
                </c:pt>
                <c:pt idx="28">
                  <c:v>0.10878274031036823</c:v>
                </c:pt>
                <c:pt idx="29">
                  <c:v>0.11408832174117228</c:v>
                </c:pt>
                <c:pt idx="30">
                  <c:v>0.1179382801852136</c:v>
                </c:pt>
                <c:pt idx="31">
                  <c:v>0.13343488995114777</c:v>
                </c:pt>
                <c:pt idx="32">
                  <c:v>0.13401641055136299</c:v>
                </c:pt>
                <c:pt idx="33">
                  <c:v>0.14456529453106937</c:v>
                </c:pt>
                <c:pt idx="34">
                  <c:v>0.14561671056888026</c:v>
                </c:pt>
                <c:pt idx="35">
                  <c:v>0.15921131872242547</c:v>
                </c:pt>
                <c:pt idx="36">
                  <c:v>0.16581747464925684</c:v>
                </c:pt>
                <c:pt idx="37">
                  <c:v>0.17107601184600196</c:v>
                </c:pt>
                <c:pt idx="38">
                  <c:v>0.17871689980410013</c:v>
                </c:pt>
                <c:pt idx="39">
                  <c:v>0.19226625793737684</c:v>
                </c:pt>
                <c:pt idx="40">
                  <c:v>0.20624605392131215</c:v>
                </c:pt>
                <c:pt idx="41">
                  <c:v>0.23122798565038771</c:v>
                </c:pt>
                <c:pt idx="42">
                  <c:v>0.21769424265584306</c:v>
                </c:pt>
                <c:pt idx="43">
                  <c:v>0.21584284824182839</c:v>
                </c:pt>
                <c:pt idx="44">
                  <c:v>0.21824115235719019</c:v>
                </c:pt>
                <c:pt idx="45">
                  <c:v>0.22443766839595991</c:v>
                </c:pt>
                <c:pt idx="46">
                  <c:v>0.23611169431030862</c:v>
                </c:pt>
                <c:pt idx="47">
                  <c:v>0.24285484595297366</c:v>
                </c:pt>
                <c:pt idx="48">
                  <c:v>0.25910767578925492</c:v>
                </c:pt>
                <c:pt idx="49">
                  <c:v>0.27662267422734443</c:v>
                </c:pt>
                <c:pt idx="50">
                  <c:v>0.29427979355645917</c:v>
                </c:pt>
                <c:pt idx="51">
                  <c:v>0.35820840057759279</c:v>
                </c:pt>
                <c:pt idx="52">
                  <c:v>0.31577135953698759</c:v>
                </c:pt>
                <c:pt idx="53">
                  <c:v>0.31143166911442433</c:v>
                </c:pt>
                <c:pt idx="54">
                  <c:v>0.3065796390397757</c:v>
                </c:pt>
                <c:pt idx="55">
                  <c:v>0.33863463038020242</c:v>
                </c:pt>
                <c:pt idx="56">
                  <c:v>0.33306339417346703</c:v>
                </c:pt>
                <c:pt idx="57">
                  <c:v>0.36540813553179924</c:v>
                </c:pt>
                <c:pt idx="58">
                  <c:v>0.36409920295876685</c:v>
                </c:pt>
                <c:pt idx="59">
                  <c:v>0.36045016486524334</c:v>
                </c:pt>
                <c:pt idx="60">
                  <c:v>0.38123188944200909</c:v>
                </c:pt>
              </c:numCache>
            </c:numRef>
          </c:val>
        </c:ser>
        <c:ser>
          <c:idx val="36"/>
          <c:order val="36"/>
          <c:tx>
            <c:strRef>
              <c:f>'Qualification level'!$AL$635</c:f>
              <c:strCache>
                <c:ptCount val="1"/>
                <c:pt idx="0">
                  <c:v>Some primary</c:v>
                </c:pt>
              </c:strCache>
            </c:strRef>
          </c:tx>
          <c:spPr>
            <a:solidFill>
              <a:srgbClr val="0070C0"/>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level'!$AL$636:$AL$717</c:f>
              <c:numCache>
                <c:formatCode>0%</c:formatCode>
                <c:ptCount val="61"/>
                <c:pt idx="0">
                  <c:v>3.5541752607918496E-2</c:v>
                </c:pt>
                <c:pt idx="1">
                  <c:v>3.8460126539295279E-2</c:v>
                </c:pt>
                <c:pt idx="2">
                  <c:v>4.0108344009781381E-2</c:v>
                </c:pt>
                <c:pt idx="3">
                  <c:v>4.4069907014084288E-2</c:v>
                </c:pt>
                <c:pt idx="4">
                  <c:v>4.4811053833958128E-2</c:v>
                </c:pt>
                <c:pt idx="5">
                  <c:v>5.2517141534719008E-2</c:v>
                </c:pt>
                <c:pt idx="6">
                  <c:v>5.3393849415102133E-2</c:v>
                </c:pt>
                <c:pt idx="7">
                  <c:v>5.4345630375063701E-2</c:v>
                </c:pt>
                <c:pt idx="8">
                  <c:v>5.6779209295406842E-2</c:v>
                </c:pt>
                <c:pt idx="9">
                  <c:v>5.9382584050370821E-2</c:v>
                </c:pt>
                <c:pt idx="10">
                  <c:v>5.8658175986294421E-2</c:v>
                </c:pt>
                <c:pt idx="11">
                  <c:v>6.3916125671000482E-2</c:v>
                </c:pt>
                <c:pt idx="12">
                  <c:v>6.6992511038188041E-2</c:v>
                </c:pt>
                <c:pt idx="13">
                  <c:v>6.7863191207586382E-2</c:v>
                </c:pt>
                <c:pt idx="14">
                  <c:v>7.5366794306968063E-2</c:v>
                </c:pt>
                <c:pt idx="15">
                  <c:v>7.8654722641396391E-2</c:v>
                </c:pt>
                <c:pt idx="16">
                  <c:v>8.7699255585926367E-2</c:v>
                </c:pt>
                <c:pt idx="17">
                  <c:v>9.1143504531722055E-2</c:v>
                </c:pt>
                <c:pt idx="18">
                  <c:v>9.9400580300673447E-2</c:v>
                </c:pt>
                <c:pt idx="19">
                  <c:v>0.10774243260789108</c:v>
                </c:pt>
                <c:pt idx="20">
                  <c:v>0.10816082734610986</c:v>
                </c:pt>
                <c:pt idx="21">
                  <c:v>0.1262106508725569</c:v>
                </c:pt>
                <c:pt idx="22">
                  <c:v>0.13245658613564784</c:v>
                </c:pt>
                <c:pt idx="23">
                  <c:v>0.14139222018801556</c:v>
                </c:pt>
                <c:pt idx="24">
                  <c:v>0.14288988964621877</c:v>
                </c:pt>
                <c:pt idx="25">
                  <c:v>0.15798443436100235</c:v>
                </c:pt>
                <c:pt idx="26">
                  <c:v>0.16898270290672818</c:v>
                </c:pt>
                <c:pt idx="27">
                  <c:v>0.17890399875763774</c:v>
                </c:pt>
                <c:pt idx="28">
                  <c:v>0.19029238618901728</c:v>
                </c:pt>
                <c:pt idx="29">
                  <c:v>0.19473413601289039</c:v>
                </c:pt>
                <c:pt idx="30">
                  <c:v>0.19168298869041708</c:v>
                </c:pt>
                <c:pt idx="31">
                  <c:v>0.20640647160792142</c:v>
                </c:pt>
                <c:pt idx="32">
                  <c:v>0.21045442106190831</c:v>
                </c:pt>
                <c:pt idx="33">
                  <c:v>0.2217562206253019</c:v>
                </c:pt>
                <c:pt idx="34">
                  <c:v>0.22109770938275028</c:v>
                </c:pt>
                <c:pt idx="35">
                  <c:v>0.22249046912846579</c:v>
                </c:pt>
                <c:pt idx="36">
                  <c:v>0.22907070426448117</c:v>
                </c:pt>
                <c:pt idx="37">
                  <c:v>0.23394111840195111</c:v>
                </c:pt>
                <c:pt idx="38">
                  <c:v>0.24506516818398774</c:v>
                </c:pt>
                <c:pt idx="39">
                  <c:v>0.25272023939858407</c:v>
                </c:pt>
                <c:pt idx="40">
                  <c:v>0.23484618577702432</c:v>
                </c:pt>
                <c:pt idx="41">
                  <c:v>0.24487118553579915</c:v>
                </c:pt>
                <c:pt idx="42">
                  <c:v>0.24018862184362641</c:v>
                </c:pt>
                <c:pt idx="43">
                  <c:v>0.24239794806713888</c:v>
                </c:pt>
                <c:pt idx="44">
                  <c:v>0.2364747056414673</c:v>
                </c:pt>
                <c:pt idx="45">
                  <c:v>0.2271460124303652</c:v>
                </c:pt>
                <c:pt idx="46">
                  <c:v>0.22454335502834349</c:v>
                </c:pt>
                <c:pt idx="47">
                  <c:v>0.22237438112293267</c:v>
                </c:pt>
                <c:pt idx="48">
                  <c:v>0.22607701765829835</c:v>
                </c:pt>
                <c:pt idx="49">
                  <c:v>0.24001806533629963</c:v>
                </c:pt>
                <c:pt idx="50">
                  <c:v>0.21667448649775831</c:v>
                </c:pt>
                <c:pt idx="51">
                  <c:v>0.22789964325150769</c:v>
                </c:pt>
                <c:pt idx="52">
                  <c:v>0.21123535526648499</c:v>
                </c:pt>
                <c:pt idx="53">
                  <c:v>0.21315483925536904</c:v>
                </c:pt>
                <c:pt idx="54">
                  <c:v>0.21292272647625723</c:v>
                </c:pt>
                <c:pt idx="55">
                  <c:v>0.21013530303939126</c:v>
                </c:pt>
                <c:pt idx="56">
                  <c:v>0.20500840964305736</c:v>
                </c:pt>
                <c:pt idx="57">
                  <c:v>0.20207465120492843</c:v>
                </c:pt>
                <c:pt idx="58">
                  <c:v>0.21469786168233049</c:v>
                </c:pt>
                <c:pt idx="59">
                  <c:v>0.21631083782097799</c:v>
                </c:pt>
                <c:pt idx="60">
                  <c:v>0.19043019540827699</c:v>
                </c:pt>
              </c:numCache>
            </c:numRef>
          </c:val>
        </c:ser>
        <c:ser>
          <c:idx val="37"/>
          <c:order val="37"/>
          <c:tx>
            <c:strRef>
              <c:f>'Qualification level'!$AM$635</c:f>
              <c:strCache>
                <c:ptCount val="1"/>
                <c:pt idx="0">
                  <c:v>Primary complete</c:v>
                </c:pt>
              </c:strCache>
            </c:strRef>
          </c:tx>
          <c:spPr>
            <a:solidFill>
              <a:srgbClr val="FFFF00"/>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level'!$AM$636:$AM$717</c:f>
              <c:numCache>
                <c:formatCode>0%</c:formatCode>
                <c:ptCount val="61"/>
                <c:pt idx="0">
                  <c:v>2.4615396212334648E-2</c:v>
                </c:pt>
                <c:pt idx="1">
                  <c:v>2.6379790422733754E-2</c:v>
                </c:pt>
                <c:pt idx="2">
                  <c:v>2.718642930826367E-2</c:v>
                </c:pt>
                <c:pt idx="3">
                  <c:v>2.9445864737838955E-2</c:v>
                </c:pt>
                <c:pt idx="4">
                  <c:v>2.9998227268220327E-2</c:v>
                </c:pt>
                <c:pt idx="5">
                  <c:v>3.3449355290415324E-2</c:v>
                </c:pt>
                <c:pt idx="6">
                  <c:v>3.3599479398034496E-2</c:v>
                </c:pt>
                <c:pt idx="7">
                  <c:v>3.4402458519658619E-2</c:v>
                </c:pt>
                <c:pt idx="8">
                  <c:v>3.4413582797547228E-2</c:v>
                </c:pt>
                <c:pt idx="9">
                  <c:v>3.5136958403339955E-2</c:v>
                </c:pt>
                <c:pt idx="10">
                  <c:v>3.4586344077291546E-2</c:v>
                </c:pt>
                <c:pt idx="11">
                  <c:v>3.6683896573726636E-2</c:v>
                </c:pt>
                <c:pt idx="12">
                  <c:v>3.7110986540024059E-2</c:v>
                </c:pt>
                <c:pt idx="13">
                  <c:v>3.7020100101947916E-2</c:v>
                </c:pt>
                <c:pt idx="14">
                  <c:v>3.8923429543926108E-2</c:v>
                </c:pt>
                <c:pt idx="15">
                  <c:v>4.0005239096478795E-2</c:v>
                </c:pt>
                <c:pt idx="16">
                  <c:v>4.3994899959662291E-2</c:v>
                </c:pt>
                <c:pt idx="17">
                  <c:v>4.4225075528700905E-2</c:v>
                </c:pt>
                <c:pt idx="18">
                  <c:v>4.6967034210820144E-2</c:v>
                </c:pt>
                <c:pt idx="19">
                  <c:v>4.962261632457423E-2</c:v>
                </c:pt>
                <c:pt idx="20">
                  <c:v>4.9087837261293239E-2</c:v>
                </c:pt>
                <c:pt idx="21">
                  <c:v>5.5214879624900466E-2</c:v>
                </c:pt>
                <c:pt idx="22">
                  <c:v>5.7763676119532731E-2</c:v>
                </c:pt>
                <c:pt idx="23">
                  <c:v>6.0258229965921326E-2</c:v>
                </c:pt>
                <c:pt idx="24">
                  <c:v>6.0272638753651409E-2</c:v>
                </c:pt>
                <c:pt idx="25">
                  <c:v>6.4440968139993587E-2</c:v>
                </c:pt>
                <c:pt idx="26">
                  <c:v>6.880322293646178E-2</c:v>
                </c:pt>
                <c:pt idx="27">
                  <c:v>7.0132116022830329E-2</c:v>
                </c:pt>
                <c:pt idx="28">
                  <c:v>7.228591265147713E-2</c:v>
                </c:pt>
                <c:pt idx="29">
                  <c:v>7.0277645077447506E-2</c:v>
                </c:pt>
                <c:pt idx="30">
                  <c:v>6.6988744573115142E-2</c:v>
                </c:pt>
                <c:pt idx="31">
                  <c:v>6.945422072805589E-2</c:v>
                </c:pt>
                <c:pt idx="32">
                  <c:v>6.8079668634881463E-2</c:v>
                </c:pt>
                <c:pt idx="33">
                  <c:v>6.9203526451822636E-2</c:v>
                </c:pt>
                <c:pt idx="34">
                  <c:v>6.7712104174047882E-2</c:v>
                </c:pt>
                <c:pt idx="35">
                  <c:v>6.4886863182581522E-2</c:v>
                </c:pt>
                <c:pt idx="36">
                  <c:v>6.3931101541880822E-2</c:v>
                </c:pt>
                <c:pt idx="37">
                  <c:v>6.3875500841995239E-2</c:v>
                </c:pt>
                <c:pt idx="38">
                  <c:v>6.4594247161794544E-2</c:v>
                </c:pt>
                <c:pt idx="39">
                  <c:v>6.4479964966060871E-2</c:v>
                </c:pt>
                <c:pt idx="40">
                  <c:v>5.8515332586848615E-2</c:v>
                </c:pt>
                <c:pt idx="41">
                  <c:v>5.9686964900744176E-2</c:v>
                </c:pt>
                <c:pt idx="42">
                  <c:v>5.8582590693567416E-2</c:v>
                </c:pt>
                <c:pt idx="43">
                  <c:v>5.8075663112990096E-2</c:v>
                </c:pt>
                <c:pt idx="44">
                  <c:v>5.6553989302194019E-2</c:v>
                </c:pt>
                <c:pt idx="45">
                  <c:v>5.5875939164989515E-2</c:v>
                </c:pt>
                <c:pt idx="46">
                  <c:v>5.5511232416544196E-2</c:v>
                </c:pt>
                <c:pt idx="47">
                  <c:v>5.2054976797307709E-2</c:v>
                </c:pt>
                <c:pt idx="48">
                  <c:v>5.1883878937615813E-2</c:v>
                </c:pt>
                <c:pt idx="49">
                  <c:v>5.1876508929517312E-2</c:v>
                </c:pt>
                <c:pt idx="50">
                  <c:v>4.7147064956730267E-2</c:v>
                </c:pt>
                <c:pt idx="51">
                  <c:v>4.5968529686570968E-2</c:v>
                </c:pt>
                <c:pt idx="52">
                  <c:v>4.5914927092405813E-2</c:v>
                </c:pt>
                <c:pt idx="53">
                  <c:v>4.6966190186926667E-2</c:v>
                </c:pt>
                <c:pt idx="54">
                  <c:v>4.7047485544068686E-2</c:v>
                </c:pt>
                <c:pt idx="55">
                  <c:v>4.3898509867096251E-2</c:v>
                </c:pt>
                <c:pt idx="56">
                  <c:v>4.4031229884341452E-2</c:v>
                </c:pt>
                <c:pt idx="57">
                  <c:v>4.1413752491393369E-2</c:v>
                </c:pt>
                <c:pt idx="58">
                  <c:v>3.9969101485235428E-2</c:v>
                </c:pt>
                <c:pt idx="59">
                  <c:v>4.2495766973481522E-2</c:v>
                </c:pt>
                <c:pt idx="60">
                  <c:v>3.6198826064343562E-2</c:v>
                </c:pt>
              </c:numCache>
            </c:numRef>
          </c:val>
        </c:ser>
        <c:ser>
          <c:idx val="38"/>
          <c:order val="38"/>
          <c:tx>
            <c:strRef>
              <c:f>'Qualification level'!$AN$635</c:f>
              <c:strCache>
                <c:ptCount val="1"/>
                <c:pt idx="0">
                  <c:v>Some secondary</c:v>
                </c:pt>
              </c:strCache>
            </c:strRef>
          </c:tx>
          <c:spPr>
            <a:solidFill>
              <a:srgbClr val="92D050"/>
            </a:solidFill>
            <a:ln w="63500"/>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level'!$AN$636:$AN$717</c:f>
              <c:numCache>
                <c:formatCode>0%</c:formatCode>
                <c:ptCount val="61"/>
                <c:pt idx="0">
                  <c:v>0.49120077792340811</c:v>
                </c:pt>
                <c:pt idx="1">
                  <c:v>0.4486142900932617</c:v>
                </c:pt>
                <c:pt idx="2">
                  <c:v>0.41754759550789666</c:v>
                </c:pt>
                <c:pt idx="3">
                  <c:v>0.39903662538289464</c:v>
                </c:pt>
                <c:pt idx="4">
                  <c:v>0.39134806737181999</c:v>
                </c:pt>
                <c:pt idx="5">
                  <c:v>0.38582666378324215</c:v>
                </c:pt>
                <c:pt idx="6">
                  <c:v>0.38522694504843624</c:v>
                </c:pt>
                <c:pt idx="7">
                  <c:v>0.38554337939810568</c:v>
                </c:pt>
                <c:pt idx="8">
                  <c:v>0.38884228881212501</c:v>
                </c:pt>
                <c:pt idx="9">
                  <c:v>0.39008112282130919</c:v>
                </c:pt>
                <c:pt idx="10">
                  <c:v>0.38081219193926624</c:v>
                </c:pt>
                <c:pt idx="11">
                  <c:v>0.38627617414109011</c:v>
                </c:pt>
                <c:pt idx="12">
                  <c:v>0.37937102798440481</c:v>
                </c:pt>
                <c:pt idx="13">
                  <c:v>0.36714256346572577</c:v>
                </c:pt>
                <c:pt idx="14">
                  <c:v>0.36396014328653187</c:v>
                </c:pt>
                <c:pt idx="15">
                  <c:v>0.35679361721990688</c:v>
                </c:pt>
                <c:pt idx="16">
                  <c:v>0.35400993492371097</c:v>
                </c:pt>
                <c:pt idx="17">
                  <c:v>0.34819335347432023</c:v>
                </c:pt>
                <c:pt idx="18">
                  <c:v>0.34781943686056416</c:v>
                </c:pt>
                <c:pt idx="19">
                  <c:v>0.34324774449547685</c:v>
                </c:pt>
                <c:pt idx="20">
                  <c:v>0.33482772155571106</c:v>
                </c:pt>
                <c:pt idx="21">
                  <c:v>0.34186433096569729</c:v>
                </c:pt>
                <c:pt idx="22">
                  <c:v>0.34088325565533706</c:v>
                </c:pt>
                <c:pt idx="23">
                  <c:v>0.34233126941353137</c:v>
                </c:pt>
                <c:pt idx="24">
                  <c:v>0.33759939954560209</c:v>
                </c:pt>
                <c:pt idx="25">
                  <c:v>0.33662977681477668</c:v>
                </c:pt>
                <c:pt idx="26">
                  <c:v>0.33623415588567201</c:v>
                </c:pt>
                <c:pt idx="27">
                  <c:v>0.33557968277583605</c:v>
                </c:pt>
                <c:pt idx="28">
                  <c:v>0.33086969649763542</c:v>
                </c:pt>
                <c:pt idx="29">
                  <c:v>0.323864602479292</c:v>
                </c:pt>
                <c:pt idx="30">
                  <c:v>0.318532191242971</c:v>
                </c:pt>
                <c:pt idx="31">
                  <c:v>0.314858433576719</c:v>
                </c:pt>
                <c:pt idx="32">
                  <c:v>0.31248927377048419</c:v>
                </c:pt>
                <c:pt idx="33">
                  <c:v>0.30964050978336266</c:v>
                </c:pt>
                <c:pt idx="34">
                  <c:v>0.30975193965627906</c:v>
                </c:pt>
                <c:pt idx="35">
                  <c:v>0.30384975579214341</c:v>
                </c:pt>
                <c:pt idx="36">
                  <c:v>0.29720516738435893</c:v>
                </c:pt>
                <c:pt idx="37">
                  <c:v>0.29763370303698972</c:v>
                </c:pt>
                <c:pt idx="38">
                  <c:v>0.29075171082954371</c:v>
                </c:pt>
                <c:pt idx="39">
                  <c:v>0.28103058170936429</c:v>
                </c:pt>
                <c:pt idx="40">
                  <c:v>0.27494706586157941</c:v>
                </c:pt>
                <c:pt idx="41">
                  <c:v>0.26618075042482403</c:v>
                </c:pt>
                <c:pt idx="42">
                  <c:v>0.2732456758702056</c:v>
                </c:pt>
                <c:pt idx="43">
                  <c:v>0.27214485850913778</c:v>
                </c:pt>
                <c:pt idx="44">
                  <c:v>0.2686398925997695</c:v>
                </c:pt>
                <c:pt idx="45">
                  <c:v>0.26985846567640892</c:v>
                </c:pt>
                <c:pt idx="46">
                  <c:v>0.26432920428301493</c:v>
                </c:pt>
                <c:pt idx="47">
                  <c:v>0.2584951792733704</c:v>
                </c:pt>
                <c:pt idx="48">
                  <c:v>0.25433953115168589</c:v>
                </c:pt>
                <c:pt idx="49">
                  <c:v>0.24376494990214609</c:v>
                </c:pt>
                <c:pt idx="50">
                  <c:v>0.24000364925450943</c:v>
                </c:pt>
                <c:pt idx="51">
                  <c:v>0.21050815425125285</c:v>
                </c:pt>
                <c:pt idx="52">
                  <c:v>0.23416823532717107</c:v>
                </c:pt>
                <c:pt idx="53">
                  <c:v>0.24058254069557328</c:v>
                </c:pt>
                <c:pt idx="54">
                  <c:v>0.24031014543543017</c:v>
                </c:pt>
                <c:pt idx="55">
                  <c:v>0.22814714526867808</c:v>
                </c:pt>
                <c:pt idx="56">
                  <c:v>0.23163894599140347</c:v>
                </c:pt>
                <c:pt idx="57">
                  <c:v>0.21351241166878057</c:v>
                </c:pt>
                <c:pt idx="58">
                  <c:v>0.21222832129773761</c:v>
                </c:pt>
                <c:pt idx="59">
                  <c:v>0.21179136589899297</c:v>
                </c:pt>
                <c:pt idx="60">
                  <c:v>0.20768259157441119</c:v>
                </c:pt>
              </c:numCache>
            </c:numRef>
          </c:val>
        </c:ser>
        <c:ser>
          <c:idx val="39"/>
          <c:order val="39"/>
          <c:tx>
            <c:strRef>
              <c:f>'Qualification level'!$AO$635</c:f>
              <c:strCache>
                <c:ptCount val="1"/>
                <c:pt idx="0">
                  <c:v>Matric</c:v>
                </c:pt>
              </c:strCache>
            </c:strRef>
          </c:tx>
          <c:spPr>
            <a:solidFill>
              <a:schemeClr val="accent6">
                <a:lumMod val="75000"/>
              </a:schemeClr>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level'!$AO$636:$AO$717</c:f>
              <c:numCache>
                <c:formatCode>0%</c:formatCode>
                <c:ptCount val="61"/>
                <c:pt idx="0">
                  <c:v>0.38539433725278838</c:v>
                </c:pt>
                <c:pt idx="1">
                  <c:v>0.40738256019059821</c:v>
                </c:pt>
                <c:pt idx="2">
                  <c:v>0.41564241016670861</c:v>
                </c:pt>
                <c:pt idx="3">
                  <c:v>0.41430661969306076</c:v>
                </c:pt>
                <c:pt idx="4">
                  <c:v>0.40929772779853757</c:v>
                </c:pt>
                <c:pt idx="5">
                  <c:v>0.39103542013028253</c:v>
                </c:pt>
                <c:pt idx="6">
                  <c:v>0.38491812988551433</c:v>
                </c:pt>
                <c:pt idx="7">
                  <c:v>0.37830502009288153</c:v>
                </c:pt>
                <c:pt idx="8">
                  <c:v>0.3702863907574831</c:v>
                </c:pt>
                <c:pt idx="9">
                  <c:v>0.36393152928398081</c:v>
                </c:pt>
                <c:pt idx="10">
                  <c:v>0.36510513923845095</c:v>
                </c:pt>
                <c:pt idx="11">
                  <c:v>0.3540962494219298</c:v>
                </c:pt>
                <c:pt idx="12">
                  <c:v>0.35327744430517677</c:v>
                </c:pt>
                <c:pt idx="13">
                  <c:v>0.35731976265293935</c:v>
                </c:pt>
                <c:pt idx="14">
                  <c:v>0.34794471665225568</c:v>
                </c:pt>
                <c:pt idx="15">
                  <c:v>0.34528989899412132</c:v>
                </c:pt>
                <c:pt idx="16">
                  <c:v>0.33339962257444844</c:v>
                </c:pt>
                <c:pt idx="17">
                  <c:v>0.32756797583081571</c:v>
                </c:pt>
                <c:pt idx="18">
                  <c:v>0.31409653425594103</c:v>
                </c:pt>
                <c:pt idx="19">
                  <c:v>0.30293534119245963</c:v>
                </c:pt>
                <c:pt idx="20">
                  <c:v>0.2972899636500162</c:v>
                </c:pt>
                <c:pt idx="21">
                  <c:v>0.27176950920459486</c:v>
                </c:pt>
                <c:pt idx="22">
                  <c:v>0.25884325538786618</c:v>
                </c:pt>
                <c:pt idx="23">
                  <c:v>0.24459849560131378</c:v>
                </c:pt>
                <c:pt idx="24">
                  <c:v>0.24042924375202857</c:v>
                </c:pt>
                <c:pt idx="25">
                  <c:v>0.22106899600656826</c:v>
                </c:pt>
                <c:pt idx="26">
                  <c:v>0.20637500529581457</c:v>
                </c:pt>
                <c:pt idx="27">
                  <c:v>0.19494926062190968</c:v>
                </c:pt>
                <c:pt idx="28">
                  <c:v>0.18328804164911733</c:v>
                </c:pt>
                <c:pt idx="29">
                  <c:v>0.18132757908714769</c:v>
                </c:pt>
                <c:pt idx="30">
                  <c:v>0.18184013141861705</c:v>
                </c:pt>
                <c:pt idx="31">
                  <c:v>0.16431580606187951</c:v>
                </c:pt>
                <c:pt idx="32">
                  <c:v>0.15965731725983681</c:v>
                </c:pt>
                <c:pt idx="33">
                  <c:v>0.14625938330589977</c:v>
                </c:pt>
                <c:pt idx="34">
                  <c:v>0.1455910367597599</c:v>
                </c:pt>
                <c:pt idx="35">
                  <c:v>0.14176524740471119</c:v>
                </c:pt>
                <c:pt idx="36">
                  <c:v>0.13799416585636895</c:v>
                </c:pt>
                <c:pt idx="37">
                  <c:v>0.13194646071656699</c:v>
                </c:pt>
                <c:pt idx="38">
                  <c:v>0.12629538420092473</c:v>
                </c:pt>
                <c:pt idx="39">
                  <c:v>0.12014013575651412</c:v>
                </c:pt>
                <c:pt idx="40">
                  <c:v>0.1307778440544585</c:v>
                </c:pt>
                <c:pt idx="41">
                  <c:v>0.11594603920751596</c:v>
                </c:pt>
                <c:pt idx="42">
                  <c:v>0.12361334748120831</c:v>
                </c:pt>
                <c:pt idx="43">
                  <c:v>0.12490491462384416</c:v>
                </c:pt>
                <c:pt idx="44">
                  <c:v>0.12953464121821581</c:v>
                </c:pt>
                <c:pt idx="45">
                  <c:v>0.13227458872861925</c:v>
                </c:pt>
                <c:pt idx="46">
                  <c:v>0.13186542095318077</c:v>
                </c:pt>
                <c:pt idx="47">
                  <c:v>0.13231356068460418</c:v>
                </c:pt>
                <c:pt idx="48">
                  <c:v>0.1244393389250316</c:v>
                </c:pt>
                <c:pt idx="49">
                  <c:v>0.11338786388549699</c:v>
                </c:pt>
                <c:pt idx="50">
                  <c:v>0.12140939422375144</c:v>
                </c:pt>
                <c:pt idx="51">
                  <c:v>9.5424912936379849E-2</c:v>
                </c:pt>
                <c:pt idx="52">
                  <c:v>0.11778299103756357</c:v>
                </c:pt>
                <c:pt idx="53">
                  <c:v>0.11630052825430023</c:v>
                </c:pt>
                <c:pt idx="54">
                  <c:v>0.11975643946031189</c:v>
                </c:pt>
                <c:pt idx="55">
                  <c:v>0.11064172543508624</c:v>
                </c:pt>
                <c:pt idx="56">
                  <c:v>0.11859673165971055</c:v>
                </c:pt>
                <c:pt idx="57">
                  <c:v>0.11399257111795615</c:v>
                </c:pt>
                <c:pt idx="58">
                  <c:v>0.10993551105441182</c:v>
                </c:pt>
                <c:pt idx="59">
                  <c:v>0.10980407134400183</c:v>
                </c:pt>
                <c:pt idx="60">
                  <c:v>0.11997919607697452</c:v>
                </c:pt>
              </c:numCache>
            </c:numRef>
          </c:val>
        </c:ser>
        <c:ser>
          <c:idx val="40"/>
          <c:order val="40"/>
          <c:tx>
            <c:strRef>
              <c:f>'Qualification level'!$AP$635</c:f>
              <c:strCache>
                <c:ptCount val="1"/>
                <c:pt idx="0">
                  <c:v>Some teriary</c:v>
                </c:pt>
              </c:strCache>
            </c:strRef>
          </c:tx>
          <c:spPr>
            <a:solidFill>
              <a:srgbClr val="7030A0"/>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level'!$AP$636:$AP$717</c:f>
              <c:numCache>
                <c:formatCode>0%</c:formatCode>
                <c:ptCount val="61"/>
                <c:pt idx="0">
                  <c:v>3.7232153036831694E-2</c:v>
                </c:pt>
                <c:pt idx="1">
                  <c:v>4.6405083597798137E-2</c:v>
                </c:pt>
                <c:pt idx="2">
                  <c:v>5.5445378511771393E-2</c:v>
                </c:pt>
                <c:pt idx="3">
                  <c:v>5.9081715368007548E-2</c:v>
                </c:pt>
                <c:pt idx="4">
                  <c:v>6.3703166579699322E-2</c:v>
                </c:pt>
                <c:pt idx="5">
                  <c:v>6.8860678733341618E-2</c:v>
                </c:pt>
                <c:pt idx="6">
                  <c:v>7.0857980095547612E-2</c:v>
                </c:pt>
                <c:pt idx="7">
                  <c:v>7.3242885458783186E-2</c:v>
                </c:pt>
                <c:pt idx="8">
                  <c:v>7.474216154570848E-2</c:v>
                </c:pt>
                <c:pt idx="9">
                  <c:v>7.5644273034299006E-2</c:v>
                </c:pt>
                <c:pt idx="10">
                  <c:v>8.0866200008707187E-2</c:v>
                </c:pt>
                <c:pt idx="11">
                  <c:v>7.7645805405468685E-2</c:v>
                </c:pt>
                <c:pt idx="12">
                  <c:v>7.8685117184301517E-2</c:v>
                </c:pt>
                <c:pt idx="13">
                  <c:v>8.2952601909460744E-2</c:v>
                </c:pt>
                <c:pt idx="14">
                  <c:v>8.1769396522144905E-2</c:v>
                </c:pt>
                <c:pt idx="15">
                  <c:v>8.1803754035567333E-2</c:v>
                </c:pt>
                <c:pt idx="16">
                  <c:v>7.9418742084077329E-2</c:v>
                </c:pt>
                <c:pt idx="17">
                  <c:v>8.2427492447129908E-2</c:v>
                </c:pt>
                <c:pt idx="18">
                  <c:v>8.118091339998991E-2</c:v>
                </c:pt>
                <c:pt idx="19">
                  <c:v>7.9344614395185017E-2</c:v>
                </c:pt>
                <c:pt idx="20">
                  <c:v>8.3797805348396676E-2</c:v>
                </c:pt>
                <c:pt idx="21">
                  <c:v>7.5833616201863449E-2</c:v>
                </c:pt>
                <c:pt idx="22">
                  <c:v>7.5557175240222263E-2</c:v>
                </c:pt>
                <c:pt idx="23">
                  <c:v>7.4126262522370562E-2</c:v>
                </c:pt>
                <c:pt idx="24">
                  <c:v>7.6539678675754619E-2</c:v>
                </c:pt>
                <c:pt idx="25">
                  <c:v>7.0812969422555605E-2</c:v>
                </c:pt>
                <c:pt idx="26">
                  <c:v>6.6644456341304656E-2</c:v>
                </c:pt>
                <c:pt idx="27">
                  <c:v>6.4192550811274049E-2</c:v>
                </c:pt>
                <c:pt idx="28">
                  <c:v>6.0188898056207848E-2</c:v>
                </c:pt>
                <c:pt idx="29">
                  <c:v>6.0429706160983941E-2</c:v>
                </c:pt>
                <c:pt idx="30">
                  <c:v>6.3678457636450608E-2</c:v>
                </c:pt>
                <c:pt idx="31">
                  <c:v>5.8013342438409415E-2</c:v>
                </c:pt>
                <c:pt idx="32">
                  <c:v>5.9658708770692924E-2</c:v>
                </c:pt>
                <c:pt idx="33">
                  <c:v>5.7003797963888436E-2</c:v>
                </c:pt>
                <c:pt idx="34">
                  <c:v>5.681870696427746E-2</c:v>
                </c:pt>
                <c:pt idx="35">
                  <c:v>5.5657106170062053E-2</c:v>
                </c:pt>
                <c:pt idx="36">
                  <c:v>5.4818724822892066E-2</c:v>
                </c:pt>
                <c:pt idx="37">
                  <c:v>5.2189187619766562E-2</c:v>
                </c:pt>
                <c:pt idx="38">
                  <c:v>4.9569400968079158E-2</c:v>
                </c:pt>
                <c:pt idx="39">
                  <c:v>4.6373257426465218E-2</c:v>
                </c:pt>
                <c:pt idx="40">
                  <c:v>4.8887772650055637E-2</c:v>
                </c:pt>
                <c:pt idx="41">
                  <c:v>4.2856770816378349E-2</c:v>
                </c:pt>
                <c:pt idx="42">
                  <c:v>4.5241045656577647E-2</c:v>
                </c:pt>
                <c:pt idx="43">
                  <c:v>4.5281662952443937E-2</c:v>
                </c:pt>
                <c:pt idx="44">
                  <c:v>4.6987600846030118E-2</c:v>
                </c:pt>
                <c:pt idx="45">
                  <c:v>4.6826334443131779E-2</c:v>
                </c:pt>
                <c:pt idx="46">
                  <c:v>4.6562040730631957E-2</c:v>
                </c:pt>
                <c:pt idx="47">
                  <c:v>4.7386717082393122E-2</c:v>
                </c:pt>
                <c:pt idx="48">
                  <c:v>4.4119769328014868E-2</c:v>
                </c:pt>
                <c:pt idx="49">
                  <c:v>3.8483626895048202E-2</c:v>
                </c:pt>
                <c:pt idx="50">
                  <c:v>4.1836096340319047E-2</c:v>
                </c:pt>
                <c:pt idx="51">
                  <c:v>3.2717871400662533E-2</c:v>
                </c:pt>
                <c:pt idx="52">
                  <c:v>3.9916556626302925E-2</c:v>
                </c:pt>
                <c:pt idx="53">
                  <c:v>3.8161951849658982E-2</c:v>
                </c:pt>
                <c:pt idx="54">
                  <c:v>3.9311371999299106E-2</c:v>
                </c:pt>
                <c:pt idx="55">
                  <c:v>3.7103366723507079E-2</c:v>
                </c:pt>
                <c:pt idx="56">
                  <c:v>3.6929753524782491E-2</c:v>
                </c:pt>
                <c:pt idx="57">
                  <c:v>3.4539771697771338E-2</c:v>
                </c:pt>
                <c:pt idx="58">
                  <c:v>3.2127432965438137E-2</c:v>
                </c:pt>
                <c:pt idx="59">
                  <c:v>3.2221925167729697E-2</c:v>
                </c:pt>
                <c:pt idx="60">
                  <c:v>3.4995170517869087E-2</c:v>
                </c:pt>
              </c:numCache>
            </c:numRef>
          </c:val>
        </c:ser>
        <c:ser>
          <c:idx val="41"/>
          <c:order val="41"/>
          <c:tx>
            <c:strRef>
              <c:f>'Qualification level'!$AQ$635</c:f>
              <c:strCache>
                <c:ptCount val="1"/>
                <c:pt idx="0">
                  <c:v>Degree</c:v>
                </c:pt>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level'!$AQ$636:$AQ$717</c:f>
              <c:numCache>
                <c:formatCode>0%</c:formatCode>
                <c:ptCount val="61"/>
                <c:pt idx="0">
                  <c:v>8.6649511395126867E-3</c:v>
                </c:pt>
                <c:pt idx="1">
                  <c:v>1.2719089739377508E-2</c:v>
                </c:pt>
                <c:pt idx="2">
                  <c:v>2.2197261759205632E-2</c:v>
                </c:pt>
                <c:pt idx="3">
                  <c:v>3.0223345466449465E-2</c:v>
                </c:pt>
                <c:pt idx="4">
                  <c:v>3.6970972268265394E-2</c:v>
                </c:pt>
                <c:pt idx="5">
                  <c:v>4.1481192994061257E-2</c:v>
                </c:pt>
                <c:pt idx="6">
                  <c:v>4.4189793707574448E-2</c:v>
                </c:pt>
                <c:pt idx="7">
                  <c:v>4.5867552072812214E-2</c:v>
                </c:pt>
                <c:pt idx="8">
                  <c:v>4.5813843941622731E-2</c:v>
                </c:pt>
                <c:pt idx="9">
                  <c:v>4.4829692989155338E-2</c:v>
                </c:pt>
                <c:pt idx="10">
                  <c:v>4.7798906424842302E-2</c:v>
                </c:pt>
                <c:pt idx="11">
                  <c:v>4.5982192510551613E-2</c:v>
                </c:pt>
                <c:pt idx="12">
                  <c:v>4.7266749387467166E-2</c:v>
                </c:pt>
                <c:pt idx="13">
                  <c:v>5.049568504386278E-2</c:v>
                </c:pt>
                <c:pt idx="14">
                  <c:v>5.0323218182566805E-2</c:v>
                </c:pt>
                <c:pt idx="15">
                  <c:v>5.3791308394676746E-2</c:v>
                </c:pt>
                <c:pt idx="16">
                  <c:v>5.3398099332312196E-2</c:v>
                </c:pt>
                <c:pt idx="17">
                  <c:v>5.7998489425981875E-2</c:v>
                </c:pt>
                <c:pt idx="18">
                  <c:v>5.8822359777240409E-2</c:v>
                </c:pt>
                <c:pt idx="19">
                  <c:v>6.0034037337928274E-2</c:v>
                </c:pt>
                <c:pt idx="20">
                  <c:v>6.7653634145092748E-2</c:v>
                </c:pt>
                <c:pt idx="21">
                  <c:v>6.10964301462774E-2</c:v>
                </c:pt>
                <c:pt idx="22">
                  <c:v>6.3164915846979919E-2</c:v>
                </c:pt>
                <c:pt idx="23">
                  <c:v>6.2005019233538357E-2</c:v>
                </c:pt>
                <c:pt idx="24">
                  <c:v>6.6287325543654657E-2</c:v>
                </c:pt>
                <c:pt idx="25">
                  <c:v>6.2373322710092403E-2</c:v>
                </c:pt>
                <c:pt idx="26">
                  <c:v>5.9122473896448528E-2</c:v>
                </c:pt>
                <c:pt idx="27">
                  <c:v>5.7305876105040961E-2</c:v>
                </c:pt>
                <c:pt idx="28">
                  <c:v>5.4292324646176747E-2</c:v>
                </c:pt>
                <c:pt idx="29">
                  <c:v>5.5278009441066207E-2</c:v>
                </c:pt>
                <c:pt idx="30">
                  <c:v>5.9339206253215517E-2</c:v>
                </c:pt>
                <c:pt idx="31">
                  <c:v>5.3516835635866997E-2</c:v>
                </c:pt>
                <c:pt idx="32">
                  <c:v>5.5644199950833285E-2</c:v>
                </c:pt>
                <c:pt idx="33">
                  <c:v>5.1571267338655212E-2</c:v>
                </c:pt>
                <c:pt idx="34">
                  <c:v>5.3411792494005163E-2</c:v>
                </c:pt>
                <c:pt idx="35">
                  <c:v>5.2139239599610539E-2</c:v>
                </c:pt>
                <c:pt idx="36">
                  <c:v>5.1162661480761214E-2</c:v>
                </c:pt>
                <c:pt idx="37">
                  <c:v>4.933801753672841E-2</c:v>
                </c:pt>
                <c:pt idx="38">
                  <c:v>4.5007188851569978E-2</c:v>
                </c:pt>
                <c:pt idx="39">
                  <c:v>4.2989562805634624E-2</c:v>
                </c:pt>
                <c:pt idx="40">
                  <c:v>4.5779745148721386E-2</c:v>
                </c:pt>
                <c:pt idx="41">
                  <c:v>3.9230303464350587E-2</c:v>
                </c:pt>
                <c:pt idx="42">
                  <c:v>4.1434475798971561E-2</c:v>
                </c:pt>
                <c:pt idx="43">
                  <c:v>4.1352104492616788E-2</c:v>
                </c:pt>
                <c:pt idx="44">
                  <c:v>4.3568018035133049E-2</c:v>
                </c:pt>
                <c:pt idx="45">
                  <c:v>4.3580991160525419E-2</c:v>
                </c:pt>
                <c:pt idx="46">
                  <c:v>4.1077052277976069E-2</c:v>
                </c:pt>
                <c:pt idx="47">
                  <c:v>4.4520339086418247E-2</c:v>
                </c:pt>
                <c:pt idx="48">
                  <c:v>4.0032788210098535E-2</c:v>
                </c:pt>
                <c:pt idx="49">
                  <c:v>3.5846310824147333E-2</c:v>
                </c:pt>
                <c:pt idx="50">
                  <c:v>3.8649515170472319E-2</c:v>
                </c:pt>
                <c:pt idx="51">
                  <c:v>2.9272487896033296E-2</c:v>
                </c:pt>
                <c:pt idx="52">
                  <c:v>3.5210575113084036E-2</c:v>
                </c:pt>
                <c:pt idx="53">
                  <c:v>3.3402280643747451E-2</c:v>
                </c:pt>
                <c:pt idx="54">
                  <c:v>3.4072192044857195E-2</c:v>
                </c:pt>
                <c:pt idx="55">
                  <c:v>3.1439319286038679E-2</c:v>
                </c:pt>
                <c:pt idx="56">
                  <c:v>3.0731535123237608E-2</c:v>
                </c:pt>
                <c:pt idx="57">
                  <c:v>2.9058706287370901E-2</c:v>
                </c:pt>
                <c:pt idx="58">
                  <c:v>2.6942568556079634E-2</c:v>
                </c:pt>
                <c:pt idx="59">
                  <c:v>2.6925867929572623E-2</c:v>
                </c:pt>
                <c:pt idx="60">
                  <c:v>2.9482130916115609E-2</c:v>
                </c:pt>
              </c:numCache>
            </c:numRef>
          </c:val>
        </c:ser>
        <c:dLbls>
          <c:showLegendKey val="0"/>
          <c:showVal val="0"/>
          <c:showCatName val="0"/>
          <c:showSerName val="0"/>
          <c:showPercent val="0"/>
          <c:showBubbleSize val="0"/>
        </c:dLbls>
        <c:axId val="228061568"/>
        <c:axId val="228063104"/>
      </c:areaChart>
      <c:catAx>
        <c:axId val="228061568"/>
        <c:scaling>
          <c:orientation val="maxMin"/>
        </c:scaling>
        <c:delete val="0"/>
        <c:axPos val="b"/>
        <c:numFmt formatCode="#,##0.00" sourceLinked="0"/>
        <c:majorTickMark val="out"/>
        <c:minorTickMark val="none"/>
        <c:tickLblPos val="nextTo"/>
        <c:txPr>
          <a:bodyPr rot="-5400000" vert="horz"/>
          <a:lstStyle/>
          <a:p>
            <a:pPr>
              <a:defRPr sz="1600" b="1"/>
            </a:pPr>
            <a:endParaRPr lang="en-US"/>
          </a:p>
        </c:txPr>
        <c:crossAx val="228063104"/>
        <c:crosses val="autoZero"/>
        <c:auto val="1"/>
        <c:lblAlgn val="ctr"/>
        <c:lblOffset val="100"/>
        <c:tickLblSkip val="5"/>
        <c:tickMarkSkip val="5"/>
        <c:noMultiLvlLbl val="0"/>
      </c:catAx>
      <c:valAx>
        <c:axId val="228063104"/>
        <c:scaling>
          <c:orientation val="minMax"/>
          <c:max val="1"/>
        </c:scaling>
        <c:delete val="0"/>
        <c:axPos val="l"/>
        <c:majorGridlines/>
        <c:numFmt formatCode="0%" sourceLinked="1"/>
        <c:majorTickMark val="out"/>
        <c:minorTickMark val="none"/>
        <c:tickLblPos val="nextTo"/>
        <c:txPr>
          <a:bodyPr/>
          <a:lstStyle/>
          <a:p>
            <a:pPr>
              <a:defRPr sz="1800" b="1"/>
            </a:pPr>
            <a:endParaRPr lang="en-US"/>
          </a:p>
        </c:txPr>
        <c:crossAx val="228061568"/>
        <c:crosses val="max"/>
        <c:crossBetween val="midCat"/>
      </c:valAx>
    </c:plotArea>
    <c:plotVisOnly val="1"/>
    <c:dispBlanksAs val="gap"/>
    <c:showDLblsOverMax val="0"/>
  </c:chart>
  <c:txPr>
    <a:bodyPr/>
    <a:lstStyle/>
    <a:p>
      <a:pPr>
        <a:defRPr sz="2000"/>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'Table 1'!$I$85</c:f>
              <c:strCache>
                <c:ptCount val="1"/>
                <c:pt idx="0">
                  <c:v>Proportion taking maths</c:v>
                </c:pt>
              </c:strCache>
            </c:strRef>
          </c:tx>
          <c:spPr>
            <a:ln>
              <a:solidFill>
                <a:schemeClr val="accent6">
                  <a:lumMod val="75000"/>
                </a:schemeClr>
              </a:solidFill>
              <a:prstDash val="sysDash"/>
            </a:ln>
          </c:spPr>
          <c:marker>
            <c:symbol val="none"/>
          </c:marker>
          <c:dLbls>
            <c:numFmt formatCode="0%" sourceLinked="0"/>
            <c:dLblPos val="t"/>
            <c:showLegendKey val="0"/>
            <c:showVal val="1"/>
            <c:showCatName val="0"/>
            <c:showSerName val="0"/>
            <c:showPercent val="0"/>
            <c:showBubbleSize val="0"/>
            <c:showLeaderLines val="0"/>
          </c:dLbls>
          <c:cat>
            <c:numRef>
              <c:f>'Table 1'!$E$86:$E$91</c:f>
              <c:numCache>
                <c:formatCode>General</c:formatCode>
                <c:ptCount val="6"/>
                <c:pt idx="0">
                  <c:v>2008</c:v>
                </c:pt>
                <c:pt idx="1">
                  <c:v>2009</c:v>
                </c:pt>
                <c:pt idx="2">
                  <c:v>2010</c:v>
                </c:pt>
                <c:pt idx="3">
                  <c:v>2011</c:v>
                </c:pt>
                <c:pt idx="4">
                  <c:v>2012</c:v>
                </c:pt>
                <c:pt idx="5">
                  <c:v>2013</c:v>
                </c:pt>
              </c:numCache>
            </c:numRef>
          </c:cat>
          <c:val>
            <c:numRef>
              <c:f>'Table 1'!$I$86:$I$91</c:f>
              <c:numCache>
                <c:formatCode>0.00%</c:formatCode>
                <c:ptCount val="6"/>
                <c:pt idx="0">
                  <c:v>0.56100000000000005</c:v>
                </c:pt>
                <c:pt idx="1">
                  <c:v>0.52600000000000002</c:v>
                </c:pt>
                <c:pt idx="2">
                  <c:v>0.48799999999999999</c:v>
                </c:pt>
                <c:pt idx="3">
                  <c:v>0.45300000000000001</c:v>
                </c:pt>
                <c:pt idx="4">
                  <c:v>0.44190000000000002</c:v>
                </c:pt>
                <c:pt idx="5">
                  <c:v>0.42959999999999998</c:v>
                </c:pt>
              </c:numCache>
            </c:numRef>
          </c:val>
          <c:smooth val="0"/>
        </c:ser>
        <c:ser>
          <c:idx val="1"/>
          <c:order val="1"/>
          <c:tx>
            <c:strRef>
              <c:f>'Table 1'!$J$85</c:f>
              <c:strCache>
                <c:ptCount val="1"/>
                <c:pt idx="0">
                  <c:v>Proportion passing maths</c:v>
                </c:pt>
              </c:strCache>
            </c:strRef>
          </c:tx>
          <c:spPr>
            <a:ln>
              <a:solidFill>
                <a:schemeClr val="accent3">
                  <a:lumMod val="75000"/>
                </a:schemeClr>
              </a:solidFill>
            </a:ln>
          </c:spPr>
          <c:marker>
            <c:symbol val="none"/>
          </c:marker>
          <c:dLbls>
            <c:numFmt formatCode="0%" sourceLinked="0"/>
            <c:dLblPos val="t"/>
            <c:showLegendKey val="0"/>
            <c:showVal val="1"/>
            <c:showCatName val="0"/>
            <c:showSerName val="0"/>
            <c:showPercent val="0"/>
            <c:showBubbleSize val="0"/>
            <c:showLeaderLines val="0"/>
          </c:dLbls>
          <c:cat>
            <c:numRef>
              <c:f>'Table 1'!$E$86:$E$91</c:f>
              <c:numCache>
                <c:formatCode>General</c:formatCode>
                <c:ptCount val="6"/>
                <c:pt idx="0">
                  <c:v>2008</c:v>
                </c:pt>
                <c:pt idx="1">
                  <c:v>2009</c:v>
                </c:pt>
                <c:pt idx="2">
                  <c:v>2010</c:v>
                </c:pt>
                <c:pt idx="3">
                  <c:v>2011</c:v>
                </c:pt>
                <c:pt idx="4">
                  <c:v>2012</c:v>
                </c:pt>
                <c:pt idx="5">
                  <c:v>2013</c:v>
                </c:pt>
              </c:numCache>
            </c:numRef>
          </c:cat>
          <c:val>
            <c:numRef>
              <c:f>'Table 1'!$J$86:$J$91</c:f>
              <c:numCache>
                <c:formatCode>0.00%</c:formatCode>
                <c:ptCount val="6"/>
                <c:pt idx="0">
                  <c:v>0.25600000000000001</c:v>
                </c:pt>
                <c:pt idx="1">
                  <c:v>0.24199999999999999</c:v>
                </c:pt>
                <c:pt idx="2">
                  <c:v>0.23200000000000001</c:v>
                </c:pt>
                <c:pt idx="3">
                  <c:v>0.21</c:v>
                </c:pt>
                <c:pt idx="4">
                  <c:v>0.23860000000000001</c:v>
                </c:pt>
                <c:pt idx="5">
                  <c:v>0.25380000000000003</c:v>
                </c:pt>
              </c:numCache>
            </c:numRef>
          </c:val>
          <c:smooth val="0"/>
        </c:ser>
        <c:dLbls>
          <c:showLegendKey val="0"/>
          <c:showVal val="0"/>
          <c:showCatName val="0"/>
          <c:showSerName val="0"/>
          <c:showPercent val="0"/>
          <c:showBubbleSize val="0"/>
        </c:dLbls>
        <c:marker val="1"/>
        <c:smooth val="0"/>
        <c:axId val="76697984"/>
        <c:axId val="76700288"/>
      </c:lineChart>
      <c:catAx>
        <c:axId val="76697984"/>
        <c:scaling>
          <c:orientation val="minMax"/>
        </c:scaling>
        <c:delete val="0"/>
        <c:axPos val="b"/>
        <c:numFmt formatCode="General" sourceLinked="1"/>
        <c:majorTickMark val="out"/>
        <c:minorTickMark val="none"/>
        <c:tickLblPos val="nextTo"/>
        <c:txPr>
          <a:bodyPr/>
          <a:lstStyle/>
          <a:p>
            <a:pPr>
              <a:defRPr sz="1400"/>
            </a:pPr>
            <a:endParaRPr lang="en-US"/>
          </a:p>
        </c:txPr>
        <c:crossAx val="76700288"/>
        <c:crosses val="autoZero"/>
        <c:auto val="1"/>
        <c:lblAlgn val="ctr"/>
        <c:lblOffset val="100"/>
        <c:noMultiLvlLbl val="0"/>
      </c:catAx>
      <c:valAx>
        <c:axId val="76700288"/>
        <c:scaling>
          <c:orientation val="minMax"/>
        </c:scaling>
        <c:delete val="0"/>
        <c:axPos val="l"/>
        <c:majorGridlines/>
        <c:numFmt formatCode="0%" sourceLinked="0"/>
        <c:majorTickMark val="out"/>
        <c:minorTickMark val="none"/>
        <c:tickLblPos val="nextTo"/>
        <c:spPr>
          <a:solidFill>
            <a:schemeClr val="bg1">
              <a:lumMod val="95000"/>
            </a:schemeClr>
          </a:solidFill>
        </c:spPr>
        <c:txPr>
          <a:bodyPr/>
          <a:lstStyle/>
          <a:p>
            <a:pPr>
              <a:defRPr sz="1400"/>
            </a:pPr>
            <a:endParaRPr lang="en-US"/>
          </a:p>
        </c:txPr>
        <c:crossAx val="76697984"/>
        <c:crosses val="autoZero"/>
        <c:crossBetween val="between"/>
      </c:valAx>
      <c:spPr>
        <a:solidFill>
          <a:schemeClr val="bg1">
            <a:lumMod val="95000"/>
          </a:schemeClr>
        </a:solidFill>
      </c:spPr>
    </c:plotArea>
    <c:legend>
      <c:legendPos val="r"/>
      <c:layout/>
      <c:overlay val="0"/>
      <c:txPr>
        <a:bodyPr/>
        <a:lstStyle/>
        <a:p>
          <a:pPr>
            <a:defRPr sz="1400"/>
          </a:pPr>
          <a:endParaRPr lang="en-US"/>
        </a:p>
      </c:txPr>
    </c:legend>
    <c:plotVisOnly val="1"/>
    <c:dispBlanksAs val="gap"/>
    <c:showDLblsOverMax val="0"/>
  </c:chart>
  <c:spPr>
    <a:solidFill>
      <a:schemeClr val="bg1">
        <a:lumMod val="95000"/>
      </a:schemeClr>
    </a:solidFill>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'Table 1'!$F$85</c:f>
              <c:strCache>
                <c:ptCount val="1"/>
                <c:pt idx="0">
                  <c:v>Numbers wrote maths</c:v>
                </c:pt>
              </c:strCache>
            </c:strRef>
          </c:tx>
          <c:spPr>
            <a:solidFill>
              <a:schemeClr val="tx2">
                <a:lumMod val="60000"/>
                <a:lumOff val="40000"/>
              </a:schemeClr>
            </a:solidFill>
          </c:spPr>
          <c:invertIfNegative val="0"/>
          <c:cat>
            <c:numRef>
              <c:f>'Table 1'!$E$86:$E$91</c:f>
              <c:numCache>
                <c:formatCode>General</c:formatCode>
                <c:ptCount val="6"/>
                <c:pt idx="0">
                  <c:v>2008</c:v>
                </c:pt>
                <c:pt idx="1">
                  <c:v>2009</c:v>
                </c:pt>
                <c:pt idx="2">
                  <c:v>2010</c:v>
                </c:pt>
                <c:pt idx="3">
                  <c:v>2011</c:v>
                </c:pt>
                <c:pt idx="4">
                  <c:v>2012</c:v>
                </c:pt>
                <c:pt idx="5">
                  <c:v>2013</c:v>
                </c:pt>
              </c:numCache>
            </c:numRef>
          </c:cat>
          <c:val>
            <c:numRef>
              <c:f>'Table 1'!$F$86:$F$91</c:f>
              <c:numCache>
                <c:formatCode>General</c:formatCode>
                <c:ptCount val="6"/>
                <c:pt idx="0">
                  <c:v>298821</c:v>
                </c:pt>
                <c:pt idx="1">
                  <c:v>290407</c:v>
                </c:pt>
                <c:pt idx="2">
                  <c:v>263034</c:v>
                </c:pt>
                <c:pt idx="3">
                  <c:v>224635</c:v>
                </c:pt>
                <c:pt idx="4">
                  <c:v>225874</c:v>
                </c:pt>
                <c:pt idx="5">
                  <c:v>241509</c:v>
                </c:pt>
              </c:numCache>
            </c:numRef>
          </c:val>
        </c:ser>
        <c:ser>
          <c:idx val="1"/>
          <c:order val="1"/>
          <c:tx>
            <c:strRef>
              <c:f>'Table 1'!$G$85</c:f>
              <c:strCache>
                <c:ptCount val="1"/>
                <c:pt idx="0">
                  <c:v>Number passed maths</c:v>
                </c:pt>
              </c:strCache>
            </c:strRef>
          </c:tx>
          <c:spPr>
            <a:solidFill>
              <a:schemeClr val="accent3">
                <a:lumMod val="75000"/>
              </a:schemeClr>
            </a:solidFill>
          </c:spPr>
          <c:invertIfNegative val="0"/>
          <c:cat>
            <c:numRef>
              <c:f>'Table 1'!$E$86:$E$91</c:f>
              <c:numCache>
                <c:formatCode>General</c:formatCode>
                <c:ptCount val="6"/>
                <c:pt idx="0">
                  <c:v>2008</c:v>
                </c:pt>
                <c:pt idx="1">
                  <c:v>2009</c:v>
                </c:pt>
                <c:pt idx="2">
                  <c:v>2010</c:v>
                </c:pt>
                <c:pt idx="3">
                  <c:v>2011</c:v>
                </c:pt>
                <c:pt idx="4">
                  <c:v>2012</c:v>
                </c:pt>
                <c:pt idx="5">
                  <c:v>2013</c:v>
                </c:pt>
              </c:numCache>
            </c:numRef>
          </c:cat>
          <c:val>
            <c:numRef>
              <c:f>'Table 1'!$G$86:$G$91</c:f>
              <c:numCache>
                <c:formatCode>General</c:formatCode>
                <c:ptCount val="6"/>
                <c:pt idx="0">
                  <c:v>136503</c:v>
                </c:pt>
                <c:pt idx="1">
                  <c:v>133505</c:v>
                </c:pt>
                <c:pt idx="2">
                  <c:v>124749</c:v>
                </c:pt>
                <c:pt idx="3">
                  <c:v>104033</c:v>
                </c:pt>
                <c:pt idx="4">
                  <c:v>121970</c:v>
                </c:pt>
                <c:pt idx="5">
                  <c:v>142666</c:v>
                </c:pt>
              </c:numCache>
            </c:numRef>
          </c:val>
        </c:ser>
        <c:dLbls>
          <c:showLegendKey val="0"/>
          <c:showVal val="0"/>
          <c:showCatName val="0"/>
          <c:showSerName val="0"/>
          <c:showPercent val="0"/>
          <c:showBubbleSize val="0"/>
        </c:dLbls>
        <c:gapWidth val="150"/>
        <c:axId val="166392192"/>
        <c:axId val="166394880"/>
      </c:barChart>
      <c:lineChart>
        <c:grouping val="stacked"/>
        <c:varyColors val="0"/>
        <c:ser>
          <c:idx val="2"/>
          <c:order val="2"/>
          <c:tx>
            <c:strRef>
              <c:f>'Table 1'!$H$85</c:f>
              <c:strCache>
                <c:ptCount val="1"/>
                <c:pt idx="0">
                  <c:v>Maths pass rate</c:v>
                </c:pt>
              </c:strCache>
            </c:strRef>
          </c:tx>
          <c:spPr>
            <a:ln>
              <a:solidFill>
                <a:srgbClr val="C00000"/>
              </a:solidFill>
              <a:prstDash val="sysDash"/>
            </a:ln>
          </c:spPr>
          <c:marker>
            <c:symbol val="none"/>
          </c:marker>
          <c:cat>
            <c:numRef>
              <c:f>'Table 1'!$E$86:$E$91</c:f>
              <c:numCache>
                <c:formatCode>General</c:formatCode>
                <c:ptCount val="6"/>
                <c:pt idx="0">
                  <c:v>2008</c:v>
                </c:pt>
                <c:pt idx="1">
                  <c:v>2009</c:v>
                </c:pt>
                <c:pt idx="2">
                  <c:v>2010</c:v>
                </c:pt>
                <c:pt idx="3">
                  <c:v>2011</c:v>
                </c:pt>
                <c:pt idx="4">
                  <c:v>2012</c:v>
                </c:pt>
                <c:pt idx="5">
                  <c:v>2013</c:v>
                </c:pt>
              </c:numCache>
            </c:numRef>
          </c:cat>
          <c:val>
            <c:numRef>
              <c:f>'Table 1'!$H$86:$H$91</c:f>
              <c:numCache>
                <c:formatCode>0.00%</c:formatCode>
                <c:ptCount val="6"/>
                <c:pt idx="0">
                  <c:v>0.45700000000000002</c:v>
                </c:pt>
                <c:pt idx="1">
                  <c:v>0.46</c:v>
                </c:pt>
                <c:pt idx="2">
                  <c:v>0.47399999999999998</c:v>
                </c:pt>
                <c:pt idx="3">
                  <c:v>0.46300000000000002</c:v>
                </c:pt>
                <c:pt idx="4">
                  <c:v>0.54</c:v>
                </c:pt>
                <c:pt idx="5">
                  <c:v>0.59099999999999997</c:v>
                </c:pt>
              </c:numCache>
            </c:numRef>
          </c:val>
          <c:smooth val="0"/>
        </c:ser>
        <c:dLbls>
          <c:showLegendKey val="0"/>
          <c:showVal val="0"/>
          <c:showCatName val="0"/>
          <c:showSerName val="0"/>
          <c:showPercent val="0"/>
          <c:showBubbleSize val="0"/>
        </c:dLbls>
        <c:marker val="1"/>
        <c:smooth val="0"/>
        <c:axId val="179147136"/>
        <c:axId val="166451072"/>
      </c:lineChart>
      <c:catAx>
        <c:axId val="166392192"/>
        <c:scaling>
          <c:orientation val="minMax"/>
        </c:scaling>
        <c:delete val="0"/>
        <c:axPos val="b"/>
        <c:numFmt formatCode="General" sourceLinked="1"/>
        <c:majorTickMark val="out"/>
        <c:minorTickMark val="none"/>
        <c:tickLblPos val="nextTo"/>
        <c:crossAx val="166394880"/>
        <c:crosses val="autoZero"/>
        <c:auto val="1"/>
        <c:lblAlgn val="ctr"/>
        <c:lblOffset val="100"/>
        <c:noMultiLvlLbl val="0"/>
      </c:catAx>
      <c:valAx>
        <c:axId val="166394880"/>
        <c:scaling>
          <c:orientation val="minMax"/>
        </c:scaling>
        <c:delete val="0"/>
        <c:axPos val="l"/>
        <c:majorGridlines/>
        <c:numFmt formatCode="General" sourceLinked="1"/>
        <c:majorTickMark val="out"/>
        <c:minorTickMark val="none"/>
        <c:tickLblPos val="nextTo"/>
        <c:crossAx val="166392192"/>
        <c:crosses val="autoZero"/>
        <c:crossBetween val="between"/>
      </c:valAx>
      <c:valAx>
        <c:axId val="166451072"/>
        <c:scaling>
          <c:orientation val="minMax"/>
        </c:scaling>
        <c:delete val="0"/>
        <c:axPos val="r"/>
        <c:numFmt formatCode="0%" sourceLinked="0"/>
        <c:majorTickMark val="out"/>
        <c:minorTickMark val="none"/>
        <c:tickLblPos val="nextTo"/>
        <c:crossAx val="179147136"/>
        <c:crosses val="max"/>
        <c:crossBetween val="between"/>
      </c:valAx>
      <c:catAx>
        <c:axId val="179147136"/>
        <c:scaling>
          <c:orientation val="minMax"/>
        </c:scaling>
        <c:delete val="1"/>
        <c:axPos val="b"/>
        <c:numFmt formatCode="General" sourceLinked="1"/>
        <c:majorTickMark val="out"/>
        <c:minorTickMark val="none"/>
        <c:tickLblPos val="nextTo"/>
        <c:crossAx val="166451072"/>
        <c:crosses val="autoZero"/>
        <c:auto val="1"/>
        <c:lblAlgn val="ctr"/>
        <c:lblOffset val="100"/>
        <c:noMultiLvlLbl val="0"/>
      </c:catAx>
      <c:spPr>
        <a:solidFill>
          <a:schemeClr val="bg1">
            <a:lumMod val="95000"/>
          </a:schemeClr>
        </a:solidFill>
      </c:spPr>
    </c:plotArea>
    <c:legend>
      <c:legendPos val="r"/>
      <c:layout/>
      <c:overlay val="0"/>
    </c:legend>
    <c:plotVisOnly val="1"/>
    <c:dispBlanksAs val="gap"/>
    <c:showDLblsOverMax val="0"/>
  </c:chart>
  <c:spPr>
    <a:solidFill>
      <a:schemeClr val="bg1">
        <a:lumMod val="95000"/>
      </a:schemeClr>
    </a:solidFill>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ZA" sz="2800" dirty="0"/>
              <a:t>Of 100 students that started </a:t>
            </a:r>
            <a:r>
              <a:rPr lang="en-ZA" sz="2800" dirty="0" smtClean="0"/>
              <a:t>school</a:t>
            </a:r>
            <a:r>
              <a:rPr lang="en-ZA" sz="2800" baseline="0" dirty="0" smtClean="0"/>
              <a:t> </a:t>
            </a:r>
            <a:r>
              <a:rPr lang="en-ZA" sz="2800" baseline="0" dirty="0"/>
              <a:t>in </a:t>
            </a:r>
            <a:r>
              <a:rPr lang="en-ZA" sz="2800" baseline="0" dirty="0" smtClean="0"/>
              <a:t>2002</a:t>
            </a:r>
            <a:endParaRPr lang="en-ZA" sz="2800" dirty="0"/>
          </a:p>
        </c:rich>
      </c:tx>
      <c:layout/>
      <c:overlay val="0"/>
      <c:spPr>
        <a:solidFill>
          <a:schemeClr val="bg1">
            <a:lumMod val="95000"/>
          </a:schemeClr>
        </a:solidFill>
      </c:spPr>
    </c:title>
    <c:autoTitleDeleted val="0"/>
    <c:plotArea>
      <c:layout/>
      <c:pieChart>
        <c:varyColors val="1"/>
        <c:ser>
          <c:idx val="0"/>
          <c:order val="0"/>
          <c:explosion val="3"/>
          <c:dPt>
            <c:idx val="0"/>
            <c:bubble3D val="0"/>
            <c:spPr>
              <a:solidFill>
                <a:sysClr val="windowText" lastClr="000000"/>
              </a:solidFill>
              <a:ln w="28575">
                <a:solidFill>
                  <a:sysClr val="windowText" lastClr="000000"/>
                </a:solidFill>
              </a:ln>
            </c:spPr>
          </c:dPt>
          <c:dPt>
            <c:idx val="1"/>
            <c:bubble3D val="0"/>
            <c:spPr>
              <a:solidFill>
                <a:srgbClr val="C00000"/>
              </a:solidFill>
            </c:spPr>
          </c:dPt>
          <c:dPt>
            <c:idx val="2"/>
            <c:bubble3D val="0"/>
            <c:spPr>
              <a:solidFill>
                <a:srgbClr val="92D050"/>
              </a:solidFill>
            </c:spPr>
          </c:dPt>
          <c:dPt>
            <c:idx val="3"/>
            <c:bubble3D val="0"/>
            <c:spPr>
              <a:solidFill>
                <a:srgbClr val="5F9127"/>
              </a:solidFill>
            </c:spPr>
          </c:dPt>
          <c:dPt>
            <c:idx val="4"/>
            <c:bubble3D val="0"/>
            <c:spPr>
              <a:solidFill>
                <a:srgbClr val="0060A8"/>
              </a:solidFill>
            </c:spPr>
          </c:dPt>
          <c:dLbls>
            <c:dLbl>
              <c:idx val="0"/>
              <c:layout>
                <c:manualLayout>
                  <c:x val="-0.16631671041119866"/>
                  <c:y val="-1.5126494604841062E-2"/>
                </c:manualLayout>
              </c:layout>
              <c:spPr/>
              <c:txPr>
                <a:bodyPr/>
                <a:lstStyle/>
                <a:p>
                  <a:pPr>
                    <a:defRPr sz="2800">
                      <a:solidFill>
                        <a:schemeClr val="bg1"/>
                      </a:solidFill>
                    </a:defRPr>
                  </a:pPr>
                  <a:endParaRPr lang="en-US"/>
                </a:p>
              </c:txPr>
              <c:dLblPos val="bestFit"/>
              <c:showLegendKey val="0"/>
              <c:showVal val="0"/>
              <c:showCatName val="0"/>
              <c:showSerName val="0"/>
              <c:showPercent val="1"/>
              <c:showBubbleSize val="0"/>
            </c:dLbl>
            <c:dLbl>
              <c:idx val="1"/>
              <c:spPr/>
              <c:txPr>
                <a:bodyPr/>
                <a:lstStyle/>
                <a:p>
                  <a:pPr>
                    <a:defRPr sz="4400"/>
                  </a:pPr>
                  <a:endParaRPr lang="en-US"/>
                </a:p>
              </c:txPr>
              <c:dLblPos val="inEnd"/>
              <c:showLegendKey val="0"/>
              <c:showVal val="0"/>
              <c:showCatName val="0"/>
              <c:showSerName val="0"/>
              <c:showPercent val="1"/>
              <c:showBubbleSize val="0"/>
            </c:dLbl>
            <c:dLbl>
              <c:idx val="2"/>
              <c:spPr/>
              <c:txPr>
                <a:bodyPr/>
                <a:lstStyle/>
                <a:p>
                  <a:pPr>
                    <a:defRPr sz="4800"/>
                  </a:pPr>
                  <a:endParaRPr lang="en-US"/>
                </a:p>
              </c:txPr>
              <c:dLblPos val="inEnd"/>
              <c:showLegendKey val="0"/>
              <c:showVal val="0"/>
              <c:showCatName val="0"/>
              <c:showSerName val="0"/>
              <c:showPercent val="1"/>
              <c:showBubbleSize val="0"/>
            </c:dLbl>
            <c:dLbl>
              <c:idx val="3"/>
              <c:spPr/>
              <c:txPr>
                <a:bodyPr/>
                <a:lstStyle/>
                <a:p>
                  <a:pPr>
                    <a:defRPr sz="4400"/>
                  </a:pPr>
                  <a:endParaRPr lang="en-US"/>
                </a:p>
              </c:txPr>
              <c:dLblPos val="inEnd"/>
              <c:showLegendKey val="0"/>
              <c:showVal val="0"/>
              <c:showCatName val="0"/>
              <c:showSerName val="0"/>
              <c:showPercent val="1"/>
              <c:showBubbleSize val="0"/>
            </c:dLbl>
            <c:txPr>
              <a:bodyPr/>
              <a:lstStyle/>
              <a:p>
                <a:pPr>
                  <a:defRPr sz="2000"/>
                </a:pPr>
                <a:endParaRPr lang="en-US"/>
              </a:p>
            </c:txPr>
            <c:dLblPos val="inEnd"/>
            <c:showLegendKey val="0"/>
            <c:showVal val="0"/>
            <c:showCatName val="0"/>
            <c:showSerName val="0"/>
            <c:showPercent val="1"/>
            <c:showBubbleSize val="0"/>
            <c:showLeaderLines val="1"/>
          </c:dLbls>
          <c:cat>
            <c:strRef>
              <c:f>'Table 1'!$F$122:$F$125</c:f>
              <c:strCache>
                <c:ptCount val="4"/>
                <c:pt idx="0">
                  <c:v>Do not reach matric</c:v>
                </c:pt>
                <c:pt idx="1">
                  <c:v>Fail matric 2013</c:v>
                </c:pt>
                <c:pt idx="2">
                  <c:v>Pass matric 2013</c:v>
                </c:pt>
                <c:pt idx="3">
                  <c:v>Pass with university endorsement 2013</c:v>
                </c:pt>
              </c:strCache>
            </c:strRef>
          </c:cat>
          <c:val>
            <c:numRef>
              <c:f>'Table 1'!$G$122:$G$125</c:f>
              <c:numCache>
                <c:formatCode>General</c:formatCode>
                <c:ptCount val="4"/>
                <c:pt idx="0">
                  <c:v>0.49</c:v>
                </c:pt>
                <c:pt idx="1">
                  <c:v>0.11</c:v>
                </c:pt>
                <c:pt idx="2">
                  <c:v>0.24</c:v>
                </c:pt>
                <c:pt idx="3">
                  <c:v>0.16</c:v>
                </c:pt>
              </c:numCache>
            </c:numRef>
          </c:val>
        </c:ser>
        <c:dLbls>
          <c:showLegendKey val="0"/>
          <c:showVal val="0"/>
          <c:showCatName val="0"/>
          <c:showSerName val="0"/>
          <c:showPercent val="0"/>
          <c:showBubbleSize val="0"/>
          <c:showLeaderLines val="1"/>
        </c:dLbls>
        <c:firstSliceAng val="0"/>
      </c:pieChart>
    </c:plotArea>
    <c:legend>
      <c:legendPos val="r"/>
      <c:layout/>
      <c:overlay val="0"/>
      <c:spPr>
        <a:solidFill>
          <a:sysClr val="window" lastClr="FFFFFF">
            <a:lumMod val="95000"/>
          </a:sysClr>
        </a:solidFill>
      </c:spPr>
      <c:txPr>
        <a:bodyPr/>
        <a:lstStyle/>
        <a:p>
          <a:pPr>
            <a:defRPr sz="1800"/>
          </a:pPr>
          <a:endParaRPr lang="en-US"/>
        </a:p>
      </c:txPr>
    </c:legend>
    <c:plotVisOnly val="1"/>
    <c:dispBlanksAs val="gap"/>
    <c:showDLblsOverMax val="0"/>
  </c:chart>
  <c:spPr>
    <a:solidFill>
      <a:sysClr val="window" lastClr="FFFFFF">
        <a:lumMod val="95000"/>
      </a:sysClr>
    </a:solidFill>
  </c:sp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ZA"/>
              <a:t>Gauteng</a:t>
            </a:r>
          </a:p>
        </c:rich>
      </c:tx>
      <c:layout/>
      <c:overlay val="0"/>
      <c:spPr>
        <a:solidFill>
          <a:schemeClr val="bg1">
            <a:lumMod val="95000"/>
          </a:schemeClr>
        </a:solidFill>
      </c:spPr>
    </c:title>
    <c:autoTitleDeleted val="0"/>
    <c:plotArea>
      <c:layout/>
      <c:pieChart>
        <c:varyColors val="1"/>
        <c:ser>
          <c:idx val="0"/>
          <c:order val="0"/>
          <c:tx>
            <c:strRef>
              <c:f>'Matric pie charts'!$H$10</c:f>
              <c:strCache>
                <c:ptCount val="1"/>
                <c:pt idx="0">
                  <c:v>GP</c:v>
                </c:pt>
              </c:strCache>
            </c:strRef>
          </c:tx>
          <c:explosion val="3"/>
          <c:dPt>
            <c:idx val="0"/>
            <c:bubble3D val="0"/>
            <c:spPr>
              <a:solidFill>
                <a:srgbClr val="C00000"/>
              </a:solidFill>
              <a:ln w="28575">
                <a:solidFill>
                  <a:sysClr val="windowText" lastClr="000000"/>
                </a:solidFill>
              </a:ln>
            </c:spPr>
          </c:dPt>
          <c:dPt>
            <c:idx val="1"/>
            <c:bubble3D val="0"/>
            <c:spPr>
              <a:solidFill>
                <a:schemeClr val="accent2">
                  <a:lumMod val="60000"/>
                  <a:lumOff val="40000"/>
                </a:schemeClr>
              </a:solidFill>
            </c:spPr>
          </c:dPt>
          <c:dPt>
            <c:idx val="2"/>
            <c:bubble3D val="0"/>
            <c:spPr>
              <a:solidFill>
                <a:schemeClr val="accent1">
                  <a:lumMod val="60000"/>
                  <a:lumOff val="40000"/>
                </a:schemeClr>
              </a:solidFill>
            </c:spPr>
          </c:dPt>
          <c:dPt>
            <c:idx val="3"/>
            <c:bubble3D val="0"/>
            <c:spPr>
              <a:solidFill>
                <a:srgbClr val="0067B4"/>
              </a:solidFill>
            </c:spPr>
          </c:dPt>
          <c:dLbls>
            <c:txPr>
              <a:bodyPr/>
              <a:lstStyle/>
              <a:p>
                <a:pPr>
                  <a:defRPr sz="1400"/>
                </a:pPr>
                <a:endParaRPr lang="en-US"/>
              </a:p>
            </c:txPr>
            <c:dLblPos val="inEnd"/>
            <c:showLegendKey val="0"/>
            <c:showVal val="0"/>
            <c:showCatName val="0"/>
            <c:showSerName val="0"/>
            <c:showPercent val="1"/>
            <c:showBubbleSize val="0"/>
            <c:showLeaderLines val="1"/>
          </c:dLbls>
          <c:cat>
            <c:strRef>
              <c:f>'Matric pie charts'!$I$1:$L$1</c:f>
              <c:strCache>
                <c:ptCount val="4"/>
                <c:pt idx="0">
                  <c:v>Non-survival to Grade 12</c:v>
                </c:pt>
                <c:pt idx="1">
                  <c:v>Fail matric 2011</c:v>
                </c:pt>
                <c:pt idx="2">
                  <c:v>Pass matric 2011</c:v>
                </c:pt>
                <c:pt idx="3">
                  <c:v>Pass with Bachelors 2011</c:v>
                </c:pt>
              </c:strCache>
            </c:strRef>
          </c:cat>
          <c:val>
            <c:numRef>
              <c:f>'Matric pie charts'!$I$10:$L$10</c:f>
              <c:numCache>
                <c:formatCode>#,##0</c:formatCode>
                <c:ptCount val="4"/>
                <c:pt idx="0">
                  <c:v>30097</c:v>
                </c:pt>
                <c:pt idx="1">
                  <c:v>16151</c:v>
                </c:pt>
                <c:pt idx="2" formatCode="General">
                  <c:v>41440</c:v>
                </c:pt>
                <c:pt idx="3" formatCode="General">
                  <c:v>27776</c:v>
                </c:pt>
              </c:numCache>
            </c:numRef>
          </c:val>
        </c:ser>
        <c:dLbls>
          <c:showLegendKey val="0"/>
          <c:showVal val="0"/>
          <c:showCatName val="0"/>
          <c:showSerName val="0"/>
          <c:showPercent val="0"/>
          <c:showBubbleSize val="0"/>
          <c:showLeaderLines val="1"/>
        </c:dLbls>
        <c:firstSliceAng val="0"/>
      </c:pieChart>
    </c:plotArea>
    <c:legend>
      <c:legendPos val="r"/>
      <c:layout/>
      <c:overlay val="0"/>
    </c:legend>
    <c:plotVisOnly val="1"/>
    <c:dispBlanksAs val="zero"/>
    <c:showDLblsOverMax val="0"/>
  </c:chart>
  <c:spPr>
    <a:solidFill>
      <a:sysClr val="window" lastClr="FFFFFF">
        <a:lumMod val="95000"/>
      </a:sysClr>
    </a:solidFill>
  </c:spPr>
  <c:txPr>
    <a:bodyPr/>
    <a:lstStyle/>
    <a:p>
      <a:pPr>
        <a:defRPr>
          <a:latin typeface="Verdana" pitchFamily="34" charset="0"/>
          <a:ea typeface="Verdana" pitchFamily="34" charset="0"/>
          <a:cs typeface="Verdana" pitchFamily="34" charset="0"/>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a:pPr>
            <a:r>
              <a:rPr lang="en-ZA" sz="1200"/>
              <a:t>Western Cape</a:t>
            </a:r>
          </a:p>
        </c:rich>
      </c:tx>
      <c:layout/>
      <c:overlay val="0"/>
      <c:spPr>
        <a:solidFill>
          <a:schemeClr val="bg1">
            <a:lumMod val="95000"/>
          </a:schemeClr>
        </a:solidFill>
      </c:spPr>
    </c:title>
    <c:autoTitleDeleted val="0"/>
    <c:plotArea>
      <c:layout/>
      <c:pieChart>
        <c:varyColors val="1"/>
        <c:ser>
          <c:idx val="0"/>
          <c:order val="0"/>
          <c:tx>
            <c:strRef>
              <c:f>'Matric pie charts'!$H$9</c:f>
              <c:strCache>
                <c:ptCount val="1"/>
                <c:pt idx="0">
                  <c:v>WC</c:v>
                </c:pt>
              </c:strCache>
            </c:strRef>
          </c:tx>
          <c:explosion val="3"/>
          <c:dPt>
            <c:idx val="0"/>
            <c:bubble3D val="0"/>
            <c:spPr>
              <a:solidFill>
                <a:srgbClr val="C00000"/>
              </a:solidFill>
              <a:ln w="28575">
                <a:solidFill>
                  <a:sysClr val="windowText" lastClr="000000"/>
                </a:solidFill>
              </a:ln>
            </c:spPr>
          </c:dPt>
          <c:dPt>
            <c:idx val="1"/>
            <c:bubble3D val="0"/>
            <c:spPr>
              <a:pattFill prst="narVert">
                <a:fgClr>
                  <a:srgbClr val="C0504D">
                    <a:lumMod val="60000"/>
                    <a:lumOff val="40000"/>
                  </a:srgbClr>
                </a:fgClr>
                <a:bgClr>
                  <a:sysClr val="window" lastClr="FFFFFF"/>
                </a:bgClr>
              </a:pattFill>
            </c:spPr>
          </c:dPt>
          <c:dPt>
            <c:idx val="2"/>
            <c:bubble3D val="0"/>
            <c:spPr>
              <a:solidFill>
                <a:schemeClr val="accent1">
                  <a:lumMod val="60000"/>
                  <a:lumOff val="40000"/>
                </a:schemeClr>
              </a:solidFill>
            </c:spPr>
          </c:dPt>
          <c:dPt>
            <c:idx val="3"/>
            <c:bubble3D val="0"/>
            <c:spPr>
              <a:solidFill>
                <a:srgbClr val="0067B4"/>
              </a:solidFill>
            </c:spPr>
          </c:dPt>
          <c:dLbls>
            <c:txPr>
              <a:bodyPr/>
              <a:lstStyle/>
              <a:p>
                <a:pPr>
                  <a:defRPr sz="800"/>
                </a:pPr>
                <a:endParaRPr lang="en-US"/>
              </a:p>
            </c:txPr>
            <c:dLblPos val="inEnd"/>
            <c:showLegendKey val="0"/>
            <c:showVal val="0"/>
            <c:showCatName val="0"/>
            <c:showSerName val="0"/>
            <c:showPercent val="1"/>
            <c:showBubbleSize val="0"/>
            <c:showLeaderLines val="1"/>
          </c:dLbls>
          <c:cat>
            <c:strRef>
              <c:f>'Matric pie charts'!$I$1:$L$1</c:f>
              <c:strCache>
                <c:ptCount val="4"/>
                <c:pt idx="0">
                  <c:v>Drop-out before Grade 12</c:v>
                </c:pt>
                <c:pt idx="1">
                  <c:v>Fail matric</c:v>
                </c:pt>
                <c:pt idx="2">
                  <c:v>Pass matric</c:v>
                </c:pt>
                <c:pt idx="3">
                  <c:v>Pass with Bachelors</c:v>
                </c:pt>
              </c:strCache>
            </c:strRef>
          </c:cat>
          <c:val>
            <c:numRef>
              <c:f>'Matric pie charts'!$I$9:$L$9</c:f>
              <c:numCache>
                <c:formatCode>#,##0</c:formatCode>
                <c:ptCount val="4"/>
                <c:pt idx="0">
                  <c:v>25260</c:v>
                </c:pt>
                <c:pt idx="1">
                  <c:v>6850</c:v>
                </c:pt>
                <c:pt idx="2" formatCode="General">
                  <c:v>17896</c:v>
                </c:pt>
                <c:pt idx="3" formatCode="General">
                  <c:v>15214</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spPr>
    <a:solidFill>
      <a:sysClr val="window" lastClr="FFFFFF">
        <a:lumMod val="95000"/>
      </a:sysClr>
    </a:solidFill>
  </c:spPr>
  <c:txPr>
    <a:bodyPr/>
    <a:lstStyle/>
    <a:p>
      <a:pPr>
        <a:defRPr>
          <a:latin typeface="Verdana" pitchFamily="34" charset="0"/>
          <a:ea typeface="Verdana" pitchFamily="34" charset="0"/>
          <a:cs typeface="Verdana" pitchFamily="34" charset="0"/>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a:pPr>
            <a:r>
              <a:rPr lang="en-US" sz="1200"/>
              <a:t>KwaZulu-Natal</a:t>
            </a:r>
          </a:p>
        </c:rich>
      </c:tx>
      <c:layout/>
      <c:overlay val="0"/>
      <c:spPr>
        <a:solidFill>
          <a:schemeClr val="bg1">
            <a:lumMod val="95000"/>
          </a:schemeClr>
        </a:solidFill>
      </c:spPr>
    </c:title>
    <c:autoTitleDeleted val="0"/>
    <c:plotArea>
      <c:layout/>
      <c:pieChart>
        <c:varyColors val="1"/>
        <c:ser>
          <c:idx val="0"/>
          <c:order val="0"/>
          <c:tx>
            <c:strRef>
              <c:f>'Matric pie charts'!$H$6</c:f>
              <c:strCache>
                <c:ptCount val="1"/>
                <c:pt idx="0">
                  <c:v>KN</c:v>
                </c:pt>
              </c:strCache>
            </c:strRef>
          </c:tx>
          <c:explosion val="3"/>
          <c:dPt>
            <c:idx val="0"/>
            <c:bubble3D val="0"/>
            <c:spPr>
              <a:solidFill>
                <a:srgbClr val="C00000"/>
              </a:solidFill>
              <a:ln w="28575">
                <a:solidFill>
                  <a:sysClr val="windowText" lastClr="000000"/>
                </a:solidFill>
              </a:ln>
            </c:spPr>
          </c:dPt>
          <c:dPt>
            <c:idx val="1"/>
            <c:bubble3D val="0"/>
            <c:spPr>
              <a:pattFill prst="narVert">
                <a:fgClr>
                  <a:srgbClr val="C0504D">
                    <a:lumMod val="60000"/>
                    <a:lumOff val="40000"/>
                  </a:srgbClr>
                </a:fgClr>
                <a:bgClr>
                  <a:sysClr val="window" lastClr="FFFFFF"/>
                </a:bgClr>
              </a:pattFill>
            </c:spPr>
          </c:dPt>
          <c:dPt>
            <c:idx val="2"/>
            <c:bubble3D val="0"/>
            <c:spPr>
              <a:solidFill>
                <a:schemeClr val="accent1">
                  <a:lumMod val="60000"/>
                  <a:lumOff val="40000"/>
                </a:schemeClr>
              </a:solidFill>
            </c:spPr>
          </c:dPt>
          <c:dPt>
            <c:idx val="3"/>
            <c:bubble3D val="0"/>
            <c:spPr>
              <a:solidFill>
                <a:srgbClr val="0067B4"/>
              </a:solidFill>
            </c:spPr>
          </c:dPt>
          <c:dLbls>
            <c:txPr>
              <a:bodyPr/>
              <a:lstStyle/>
              <a:p>
                <a:pPr>
                  <a:defRPr sz="800"/>
                </a:pPr>
                <a:endParaRPr lang="en-US"/>
              </a:p>
            </c:txPr>
            <c:dLblPos val="inEnd"/>
            <c:showLegendKey val="0"/>
            <c:showVal val="0"/>
            <c:showCatName val="0"/>
            <c:showSerName val="0"/>
            <c:showPercent val="1"/>
            <c:showBubbleSize val="0"/>
            <c:showLeaderLines val="1"/>
          </c:dLbls>
          <c:cat>
            <c:strRef>
              <c:f>'Matric pie charts'!$I$1:$L$1</c:f>
              <c:strCache>
                <c:ptCount val="4"/>
                <c:pt idx="0">
                  <c:v>Drop-out before Grade 12</c:v>
                </c:pt>
                <c:pt idx="1">
                  <c:v>Fail matric</c:v>
                </c:pt>
                <c:pt idx="2">
                  <c:v>Pass matric</c:v>
                </c:pt>
                <c:pt idx="3">
                  <c:v>Pass with Bachelors</c:v>
                </c:pt>
              </c:strCache>
            </c:strRef>
          </c:cat>
          <c:val>
            <c:numRef>
              <c:f>'Matric pie charts'!$I$6:$L$6</c:f>
              <c:numCache>
                <c:formatCode>#,##0</c:formatCode>
                <c:ptCount val="4"/>
                <c:pt idx="0">
                  <c:v>90608</c:v>
                </c:pt>
                <c:pt idx="1">
                  <c:v>38922</c:v>
                </c:pt>
                <c:pt idx="2" formatCode="General">
                  <c:v>55807</c:v>
                </c:pt>
                <c:pt idx="3" formatCode="General">
                  <c:v>27397</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spPr>
    <a:solidFill>
      <a:sysClr val="window" lastClr="FFFFFF">
        <a:lumMod val="95000"/>
      </a:sysClr>
    </a:solidFill>
  </c:spPr>
  <c:txPr>
    <a:bodyPr/>
    <a:lstStyle/>
    <a:p>
      <a:pPr>
        <a:defRPr>
          <a:latin typeface="Verdana" pitchFamily="34" charset="0"/>
          <a:ea typeface="Verdana" pitchFamily="34" charset="0"/>
          <a:cs typeface="Verdana" pitchFamily="34" charset="0"/>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a:pPr>
            <a:r>
              <a:rPr lang="en-ZA" sz="1200"/>
              <a:t>Mpumalanga</a:t>
            </a:r>
          </a:p>
        </c:rich>
      </c:tx>
      <c:layout/>
      <c:overlay val="0"/>
      <c:spPr>
        <a:solidFill>
          <a:schemeClr val="bg1">
            <a:lumMod val="95000"/>
          </a:schemeClr>
        </a:solidFill>
      </c:spPr>
    </c:title>
    <c:autoTitleDeleted val="0"/>
    <c:plotArea>
      <c:layout/>
      <c:pieChart>
        <c:varyColors val="1"/>
        <c:ser>
          <c:idx val="0"/>
          <c:order val="0"/>
          <c:tx>
            <c:strRef>
              <c:f>'Matric pie charts'!$H$7</c:f>
              <c:strCache>
                <c:ptCount val="1"/>
                <c:pt idx="0">
                  <c:v>MP</c:v>
                </c:pt>
              </c:strCache>
            </c:strRef>
          </c:tx>
          <c:explosion val="3"/>
          <c:dPt>
            <c:idx val="0"/>
            <c:bubble3D val="0"/>
            <c:spPr>
              <a:solidFill>
                <a:srgbClr val="C00000"/>
              </a:solidFill>
              <a:ln w="28575">
                <a:solidFill>
                  <a:sysClr val="windowText" lastClr="000000"/>
                </a:solidFill>
              </a:ln>
            </c:spPr>
          </c:dPt>
          <c:dPt>
            <c:idx val="1"/>
            <c:bubble3D val="0"/>
            <c:spPr>
              <a:pattFill prst="narVert">
                <a:fgClr>
                  <a:srgbClr val="C0504D">
                    <a:lumMod val="60000"/>
                    <a:lumOff val="40000"/>
                  </a:srgbClr>
                </a:fgClr>
                <a:bgClr>
                  <a:sysClr val="window" lastClr="FFFFFF"/>
                </a:bgClr>
              </a:pattFill>
            </c:spPr>
          </c:dPt>
          <c:dPt>
            <c:idx val="2"/>
            <c:bubble3D val="0"/>
            <c:spPr>
              <a:solidFill>
                <a:schemeClr val="accent1">
                  <a:lumMod val="60000"/>
                  <a:lumOff val="40000"/>
                </a:schemeClr>
              </a:solidFill>
            </c:spPr>
          </c:dPt>
          <c:dPt>
            <c:idx val="3"/>
            <c:bubble3D val="0"/>
            <c:spPr>
              <a:solidFill>
                <a:srgbClr val="0067B4"/>
              </a:solidFill>
            </c:spPr>
          </c:dPt>
          <c:dLbls>
            <c:txPr>
              <a:bodyPr/>
              <a:lstStyle/>
              <a:p>
                <a:pPr>
                  <a:defRPr sz="800"/>
                </a:pPr>
                <a:endParaRPr lang="en-US"/>
              </a:p>
            </c:txPr>
            <c:dLblPos val="inEnd"/>
            <c:showLegendKey val="0"/>
            <c:showVal val="0"/>
            <c:showCatName val="0"/>
            <c:showSerName val="0"/>
            <c:showPercent val="1"/>
            <c:showBubbleSize val="0"/>
            <c:showLeaderLines val="1"/>
          </c:dLbls>
          <c:cat>
            <c:strRef>
              <c:f>'Matric pie charts'!$I$1:$L$1</c:f>
              <c:strCache>
                <c:ptCount val="4"/>
                <c:pt idx="0">
                  <c:v>Drop-out before Grade 12</c:v>
                </c:pt>
                <c:pt idx="1">
                  <c:v>Fail matric</c:v>
                </c:pt>
                <c:pt idx="2">
                  <c:v>Pass matric</c:v>
                </c:pt>
                <c:pt idx="3">
                  <c:v>Pass with Bachelors</c:v>
                </c:pt>
              </c:strCache>
            </c:strRef>
          </c:cat>
          <c:val>
            <c:numRef>
              <c:f>'Matric pie charts'!$I$7:$L$7</c:f>
              <c:numCache>
                <c:formatCode>#,##0</c:formatCode>
                <c:ptCount val="4"/>
                <c:pt idx="0">
                  <c:v>28333</c:v>
                </c:pt>
                <c:pt idx="1">
                  <c:v>16948</c:v>
                </c:pt>
                <c:pt idx="2" formatCode="General">
                  <c:v>22321</c:v>
                </c:pt>
                <c:pt idx="3" formatCode="General">
                  <c:v>8866</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spPr>
    <a:solidFill>
      <a:sysClr val="window" lastClr="FFFFFF">
        <a:lumMod val="95000"/>
      </a:sysClr>
    </a:solidFill>
  </c:spPr>
  <c:txPr>
    <a:bodyPr/>
    <a:lstStyle/>
    <a:p>
      <a:pPr>
        <a:defRPr>
          <a:latin typeface="Verdana" pitchFamily="34" charset="0"/>
          <a:ea typeface="Verdana" pitchFamily="34" charset="0"/>
          <a:cs typeface="Verdana" pitchFamily="34" charset="0"/>
        </a:defRPr>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a:pPr>
            <a:r>
              <a:rPr lang="en-ZA" sz="1200"/>
              <a:t>Northern Cape</a:t>
            </a:r>
          </a:p>
        </c:rich>
      </c:tx>
      <c:layout/>
      <c:overlay val="0"/>
      <c:spPr>
        <a:solidFill>
          <a:schemeClr val="bg1">
            <a:lumMod val="95000"/>
          </a:schemeClr>
        </a:solidFill>
      </c:spPr>
    </c:title>
    <c:autoTitleDeleted val="0"/>
    <c:plotArea>
      <c:layout/>
      <c:pieChart>
        <c:varyColors val="1"/>
        <c:ser>
          <c:idx val="0"/>
          <c:order val="0"/>
          <c:tx>
            <c:strRef>
              <c:f>'Matric pie charts'!$H$8</c:f>
              <c:strCache>
                <c:ptCount val="1"/>
                <c:pt idx="0">
                  <c:v>NC</c:v>
                </c:pt>
              </c:strCache>
            </c:strRef>
          </c:tx>
          <c:explosion val="3"/>
          <c:dPt>
            <c:idx val="0"/>
            <c:bubble3D val="0"/>
            <c:spPr>
              <a:solidFill>
                <a:srgbClr val="C00000"/>
              </a:solidFill>
              <a:ln w="28575">
                <a:solidFill>
                  <a:sysClr val="windowText" lastClr="000000"/>
                </a:solidFill>
              </a:ln>
            </c:spPr>
          </c:dPt>
          <c:dPt>
            <c:idx val="1"/>
            <c:bubble3D val="0"/>
            <c:spPr>
              <a:pattFill prst="narVert">
                <a:fgClr>
                  <a:srgbClr val="C0504D">
                    <a:lumMod val="60000"/>
                    <a:lumOff val="40000"/>
                  </a:srgbClr>
                </a:fgClr>
                <a:bgClr>
                  <a:sysClr val="window" lastClr="FFFFFF"/>
                </a:bgClr>
              </a:pattFill>
            </c:spPr>
          </c:dPt>
          <c:dPt>
            <c:idx val="2"/>
            <c:bubble3D val="0"/>
            <c:spPr>
              <a:solidFill>
                <a:schemeClr val="accent1">
                  <a:lumMod val="60000"/>
                  <a:lumOff val="40000"/>
                </a:schemeClr>
              </a:solidFill>
            </c:spPr>
          </c:dPt>
          <c:dPt>
            <c:idx val="3"/>
            <c:bubble3D val="0"/>
            <c:spPr>
              <a:solidFill>
                <a:srgbClr val="0067B4"/>
              </a:solidFill>
            </c:spPr>
          </c:dPt>
          <c:dLbls>
            <c:txPr>
              <a:bodyPr/>
              <a:lstStyle/>
              <a:p>
                <a:pPr>
                  <a:defRPr sz="800"/>
                </a:pPr>
                <a:endParaRPr lang="en-US"/>
              </a:p>
            </c:txPr>
            <c:dLblPos val="inEnd"/>
            <c:showLegendKey val="0"/>
            <c:showVal val="0"/>
            <c:showCatName val="0"/>
            <c:showSerName val="0"/>
            <c:showPercent val="1"/>
            <c:showBubbleSize val="0"/>
            <c:showLeaderLines val="1"/>
          </c:dLbls>
          <c:cat>
            <c:strRef>
              <c:f>'Matric pie charts'!$I$1:$L$1</c:f>
              <c:strCache>
                <c:ptCount val="4"/>
                <c:pt idx="0">
                  <c:v>Drop-out before Grade 12</c:v>
                </c:pt>
                <c:pt idx="1">
                  <c:v>Fail matric</c:v>
                </c:pt>
                <c:pt idx="2">
                  <c:v>Pass matric</c:v>
                </c:pt>
                <c:pt idx="3">
                  <c:v>Pass with Bachelors</c:v>
                </c:pt>
              </c:strCache>
            </c:strRef>
          </c:cat>
          <c:val>
            <c:numRef>
              <c:f>'Matric pie charts'!$I$8:$L$8</c:f>
              <c:numCache>
                <c:formatCode>#,##0</c:formatCode>
                <c:ptCount val="4"/>
                <c:pt idx="0">
                  <c:v>6769</c:v>
                </c:pt>
                <c:pt idx="1">
                  <c:v>3159</c:v>
                </c:pt>
                <c:pt idx="2" formatCode="General">
                  <c:v>4945</c:v>
                </c:pt>
                <c:pt idx="3" formatCode="General">
                  <c:v>2012</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spPr>
    <a:solidFill>
      <a:sysClr val="window" lastClr="FFFFFF">
        <a:lumMod val="95000"/>
      </a:sysClr>
    </a:solidFill>
  </c:spPr>
  <c:txPr>
    <a:bodyPr/>
    <a:lstStyle/>
    <a:p>
      <a:pPr>
        <a:defRPr>
          <a:latin typeface="Verdana" pitchFamily="34" charset="0"/>
          <a:ea typeface="Verdana" pitchFamily="34" charset="0"/>
          <a:cs typeface="Verdana" pitchFamily="34" charset="0"/>
        </a:defRPr>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a:pPr>
            <a:r>
              <a:rPr lang="en-US" sz="1200"/>
              <a:t>Limpopo</a:t>
            </a:r>
          </a:p>
        </c:rich>
      </c:tx>
      <c:layout/>
      <c:overlay val="0"/>
      <c:spPr>
        <a:solidFill>
          <a:schemeClr val="bg1">
            <a:lumMod val="95000"/>
          </a:schemeClr>
        </a:solidFill>
      </c:spPr>
    </c:title>
    <c:autoTitleDeleted val="0"/>
    <c:plotArea>
      <c:layout/>
      <c:pieChart>
        <c:varyColors val="1"/>
        <c:ser>
          <c:idx val="0"/>
          <c:order val="0"/>
          <c:tx>
            <c:strRef>
              <c:f>'Matric pie charts'!$H$5</c:f>
              <c:strCache>
                <c:ptCount val="1"/>
                <c:pt idx="0">
                  <c:v>LP</c:v>
                </c:pt>
              </c:strCache>
            </c:strRef>
          </c:tx>
          <c:explosion val="3"/>
          <c:dPt>
            <c:idx val="0"/>
            <c:bubble3D val="0"/>
            <c:spPr>
              <a:solidFill>
                <a:srgbClr val="C00000"/>
              </a:solidFill>
              <a:ln w="28575">
                <a:solidFill>
                  <a:sysClr val="windowText" lastClr="000000"/>
                </a:solidFill>
              </a:ln>
            </c:spPr>
          </c:dPt>
          <c:dPt>
            <c:idx val="1"/>
            <c:bubble3D val="0"/>
            <c:spPr>
              <a:pattFill prst="narVert">
                <a:fgClr>
                  <a:srgbClr val="C0504D">
                    <a:lumMod val="60000"/>
                    <a:lumOff val="40000"/>
                  </a:srgbClr>
                </a:fgClr>
                <a:bgClr>
                  <a:sysClr val="window" lastClr="FFFFFF"/>
                </a:bgClr>
              </a:pattFill>
            </c:spPr>
          </c:dPt>
          <c:dPt>
            <c:idx val="2"/>
            <c:bubble3D val="0"/>
            <c:spPr>
              <a:solidFill>
                <a:schemeClr val="accent1">
                  <a:lumMod val="60000"/>
                  <a:lumOff val="40000"/>
                </a:schemeClr>
              </a:solidFill>
            </c:spPr>
          </c:dPt>
          <c:dPt>
            <c:idx val="3"/>
            <c:bubble3D val="0"/>
            <c:spPr>
              <a:solidFill>
                <a:srgbClr val="0067B4"/>
              </a:solidFill>
            </c:spPr>
          </c:dPt>
          <c:dLbls>
            <c:txPr>
              <a:bodyPr/>
              <a:lstStyle/>
              <a:p>
                <a:pPr>
                  <a:defRPr sz="800"/>
                </a:pPr>
                <a:endParaRPr lang="en-US"/>
              </a:p>
            </c:txPr>
            <c:dLblPos val="inEnd"/>
            <c:showLegendKey val="0"/>
            <c:showVal val="0"/>
            <c:showCatName val="0"/>
            <c:showSerName val="0"/>
            <c:showPercent val="1"/>
            <c:showBubbleSize val="0"/>
            <c:showLeaderLines val="1"/>
          </c:dLbls>
          <c:cat>
            <c:strRef>
              <c:f>'Matric pie charts'!$I$1:$L$1</c:f>
              <c:strCache>
                <c:ptCount val="4"/>
                <c:pt idx="0">
                  <c:v>Drop-out before Grade 12</c:v>
                </c:pt>
                <c:pt idx="1">
                  <c:v>Fail matric</c:v>
                </c:pt>
                <c:pt idx="2">
                  <c:v>Pass matric</c:v>
                </c:pt>
                <c:pt idx="3">
                  <c:v>Pass with Bachelors</c:v>
                </c:pt>
              </c:strCache>
            </c:strRef>
          </c:cat>
          <c:val>
            <c:numRef>
              <c:f>'Matric pie charts'!$I$5:$L$5</c:f>
              <c:numCache>
                <c:formatCode>#,##0</c:formatCode>
                <c:ptCount val="4"/>
                <c:pt idx="0">
                  <c:v>55100</c:v>
                </c:pt>
                <c:pt idx="1">
                  <c:v>26640</c:v>
                </c:pt>
                <c:pt idx="2" formatCode="General">
                  <c:v>34145</c:v>
                </c:pt>
                <c:pt idx="3" formatCode="General">
                  <c:v>12946</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spPr>
    <a:solidFill>
      <a:sysClr val="window" lastClr="FFFFFF">
        <a:lumMod val="95000"/>
      </a:sysClr>
    </a:solidFill>
  </c:spPr>
  <c:txPr>
    <a:bodyPr/>
    <a:lstStyle/>
    <a:p>
      <a:pPr>
        <a:defRPr>
          <a:latin typeface="Verdana" pitchFamily="34" charset="0"/>
          <a:ea typeface="Verdana" pitchFamily="34" charset="0"/>
          <a:cs typeface="Verdana" pitchFamily="34" charset="0"/>
        </a:defRPr>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a:pPr>
            <a:r>
              <a:rPr lang="en-US" sz="1200"/>
              <a:t>Free State</a:t>
            </a:r>
          </a:p>
        </c:rich>
      </c:tx>
      <c:layout/>
      <c:overlay val="0"/>
      <c:spPr>
        <a:solidFill>
          <a:schemeClr val="bg1">
            <a:lumMod val="95000"/>
          </a:schemeClr>
        </a:solidFill>
      </c:spPr>
    </c:title>
    <c:autoTitleDeleted val="0"/>
    <c:plotArea>
      <c:layout/>
      <c:pieChart>
        <c:varyColors val="1"/>
        <c:ser>
          <c:idx val="0"/>
          <c:order val="0"/>
          <c:tx>
            <c:strRef>
              <c:f>'Matric pie charts'!$H$4</c:f>
              <c:strCache>
                <c:ptCount val="1"/>
                <c:pt idx="0">
                  <c:v>FS</c:v>
                </c:pt>
              </c:strCache>
            </c:strRef>
          </c:tx>
          <c:explosion val="3"/>
          <c:dPt>
            <c:idx val="0"/>
            <c:bubble3D val="0"/>
            <c:spPr>
              <a:solidFill>
                <a:srgbClr val="C00000"/>
              </a:solidFill>
              <a:ln w="28575">
                <a:solidFill>
                  <a:sysClr val="windowText" lastClr="000000"/>
                </a:solidFill>
              </a:ln>
            </c:spPr>
          </c:dPt>
          <c:dPt>
            <c:idx val="1"/>
            <c:bubble3D val="0"/>
            <c:spPr>
              <a:pattFill prst="narVert">
                <a:fgClr>
                  <a:srgbClr val="C0504D">
                    <a:lumMod val="60000"/>
                    <a:lumOff val="40000"/>
                  </a:srgbClr>
                </a:fgClr>
                <a:bgClr>
                  <a:sysClr val="window" lastClr="FFFFFF"/>
                </a:bgClr>
              </a:pattFill>
            </c:spPr>
          </c:dPt>
          <c:dPt>
            <c:idx val="2"/>
            <c:bubble3D val="0"/>
            <c:spPr>
              <a:solidFill>
                <a:schemeClr val="accent1">
                  <a:lumMod val="60000"/>
                  <a:lumOff val="40000"/>
                </a:schemeClr>
              </a:solidFill>
            </c:spPr>
          </c:dPt>
          <c:dPt>
            <c:idx val="3"/>
            <c:bubble3D val="0"/>
            <c:spPr>
              <a:solidFill>
                <a:srgbClr val="0067B4"/>
              </a:solidFill>
            </c:spPr>
          </c:dPt>
          <c:dLbls>
            <c:txPr>
              <a:bodyPr/>
              <a:lstStyle/>
              <a:p>
                <a:pPr>
                  <a:defRPr sz="800"/>
                </a:pPr>
                <a:endParaRPr lang="en-US"/>
              </a:p>
            </c:txPr>
            <c:dLblPos val="inEnd"/>
            <c:showLegendKey val="0"/>
            <c:showVal val="0"/>
            <c:showCatName val="0"/>
            <c:showSerName val="0"/>
            <c:showPercent val="1"/>
            <c:showBubbleSize val="0"/>
            <c:showLeaderLines val="1"/>
          </c:dLbls>
          <c:cat>
            <c:strRef>
              <c:f>'Matric pie charts'!$I$1:$L$1</c:f>
              <c:strCache>
                <c:ptCount val="4"/>
                <c:pt idx="0">
                  <c:v>Drop-out before Grade 12</c:v>
                </c:pt>
                <c:pt idx="1">
                  <c:v>Fail matric</c:v>
                </c:pt>
                <c:pt idx="2">
                  <c:v>Pass matric</c:v>
                </c:pt>
                <c:pt idx="3">
                  <c:v>Pass with Bachelors</c:v>
                </c:pt>
              </c:strCache>
            </c:strRef>
          </c:cat>
          <c:val>
            <c:numRef>
              <c:f>'Matric pie charts'!$I$4:$L$4</c:f>
              <c:numCache>
                <c:formatCode>#,##0</c:formatCode>
                <c:ptCount val="4"/>
                <c:pt idx="0">
                  <c:v>28549</c:v>
                </c:pt>
                <c:pt idx="1">
                  <c:v>6314</c:v>
                </c:pt>
                <c:pt idx="2" formatCode="General">
                  <c:v>12681</c:v>
                </c:pt>
                <c:pt idx="3" formatCode="General">
                  <c:v>6937</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spPr>
    <a:solidFill>
      <a:sysClr val="window" lastClr="FFFFFF">
        <a:lumMod val="95000"/>
      </a:sysClr>
    </a:solidFill>
  </c:spPr>
  <c:txPr>
    <a:bodyPr/>
    <a:lstStyle/>
    <a:p>
      <a:pPr>
        <a:defRPr>
          <a:latin typeface="Verdana" pitchFamily="34" charset="0"/>
          <a:ea typeface="Verdana" pitchFamily="34" charset="0"/>
          <a:cs typeface="Verdana" pitchFamily="34" charset="0"/>
        </a:defRPr>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a:pPr>
            <a:r>
              <a:rPr lang="en-US" sz="1200"/>
              <a:t>North West</a:t>
            </a:r>
          </a:p>
        </c:rich>
      </c:tx>
      <c:layout/>
      <c:overlay val="0"/>
      <c:spPr>
        <a:solidFill>
          <a:schemeClr val="bg1">
            <a:lumMod val="95000"/>
          </a:schemeClr>
        </a:solidFill>
      </c:spPr>
    </c:title>
    <c:autoTitleDeleted val="0"/>
    <c:plotArea>
      <c:layout/>
      <c:pieChart>
        <c:varyColors val="1"/>
        <c:ser>
          <c:idx val="0"/>
          <c:order val="0"/>
          <c:tx>
            <c:strRef>
              <c:f>'Matric pie charts'!$H$3</c:f>
              <c:strCache>
                <c:ptCount val="1"/>
                <c:pt idx="0">
                  <c:v>NW</c:v>
                </c:pt>
              </c:strCache>
            </c:strRef>
          </c:tx>
          <c:explosion val="3"/>
          <c:dPt>
            <c:idx val="0"/>
            <c:bubble3D val="0"/>
            <c:spPr>
              <a:solidFill>
                <a:srgbClr val="C00000"/>
              </a:solidFill>
              <a:ln w="28575">
                <a:solidFill>
                  <a:sysClr val="windowText" lastClr="000000"/>
                </a:solidFill>
              </a:ln>
            </c:spPr>
          </c:dPt>
          <c:dPt>
            <c:idx val="1"/>
            <c:bubble3D val="0"/>
            <c:spPr>
              <a:pattFill prst="narVert">
                <a:fgClr>
                  <a:srgbClr val="C0504D">
                    <a:lumMod val="60000"/>
                    <a:lumOff val="40000"/>
                  </a:srgbClr>
                </a:fgClr>
                <a:bgClr>
                  <a:sysClr val="window" lastClr="FFFFFF"/>
                </a:bgClr>
              </a:pattFill>
            </c:spPr>
          </c:dPt>
          <c:dPt>
            <c:idx val="2"/>
            <c:bubble3D val="0"/>
            <c:spPr>
              <a:solidFill>
                <a:schemeClr val="accent1">
                  <a:lumMod val="60000"/>
                  <a:lumOff val="40000"/>
                </a:schemeClr>
              </a:solidFill>
            </c:spPr>
          </c:dPt>
          <c:dPt>
            <c:idx val="3"/>
            <c:bubble3D val="0"/>
            <c:spPr>
              <a:solidFill>
                <a:srgbClr val="0067B4"/>
              </a:solidFill>
            </c:spPr>
          </c:dPt>
          <c:dLbls>
            <c:txPr>
              <a:bodyPr/>
              <a:lstStyle/>
              <a:p>
                <a:pPr>
                  <a:defRPr sz="800"/>
                </a:pPr>
                <a:endParaRPr lang="en-US"/>
              </a:p>
            </c:txPr>
            <c:dLblPos val="inEnd"/>
            <c:showLegendKey val="0"/>
            <c:showVal val="0"/>
            <c:showCatName val="0"/>
            <c:showSerName val="0"/>
            <c:showPercent val="1"/>
            <c:showBubbleSize val="0"/>
            <c:showLeaderLines val="1"/>
          </c:dLbls>
          <c:cat>
            <c:strRef>
              <c:f>'Matric pie charts'!$I$1:$L$1</c:f>
              <c:strCache>
                <c:ptCount val="4"/>
                <c:pt idx="0">
                  <c:v>Drop-out before Grade 12</c:v>
                </c:pt>
                <c:pt idx="1">
                  <c:v>Fail matric</c:v>
                </c:pt>
                <c:pt idx="2">
                  <c:v>Pass matric</c:v>
                </c:pt>
                <c:pt idx="3">
                  <c:v>Pass with Bachelors</c:v>
                </c:pt>
              </c:strCache>
            </c:strRef>
          </c:cat>
          <c:val>
            <c:numRef>
              <c:f>'Matric pie charts'!$I$3:$L$3</c:f>
              <c:numCache>
                <c:formatCode>#,##0</c:formatCode>
                <c:ptCount val="4"/>
                <c:pt idx="0">
                  <c:v>39576</c:v>
                </c:pt>
                <c:pt idx="1">
                  <c:v>5627</c:v>
                </c:pt>
                <c:pt idx="2" formatCode="General">
                  <c:v>12550</c:v>
                </c:pt>
                <c:pt idx="3" formatCode="General">
                  <c:v>7187</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spPr>
    <a:solidFill>
      <a:sysClr val="window" lastClr="FFFFFF">
        <a:lumMod val="95000"/>
      </a:sysClr>
    </a:solidFill>
  </c:spPr>
  <c:txPr>
    <a:bodyPr/>
    <a:lstStyle/>
    <a:p>
      <a:pPr>
        <a:defRPr>
          <a:latin typeface="Verdana" pitchFamily="34" charset="0"/>
          <a:ea typeface="Verdana" pitchFamily="34" charset="0"/>
          <a:cs typeface="Verdana" pitchFamily="34" charset="0"/>
        </a:defRPr>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a:pPr>
            <a:r>
              <a:rPr lang="en-US" sz="1200"/>
              <a:t>Eastern Cape</a:t>
            </a:r>
          </a:p>
        </c:rich>
      </c:tx>
      <c:layout/>
      <c:overlay val="0"/>
      <c:spPr>
        <a:solidFill>
          <a:schemeClr val="bg1">
            <a:lumMod val="95000"/>
          </a:schemeClr>
        </a:solidFill>
      </c:spPr>
    </c:title>
    <c:autoTitleDeleted val="0"/>
    <c:plotArea>
      <c:layout/>
      <c:pieChart>
        <c:varyColors val="1"/>
        <c:ser>
          <c:idx val="0"/>
          <c:order val="0"/>
          <c:tx>
            <c:strRef>
              <c:f>'Matric pie charts'!$H$2</c:f>
              <c:strCache>
                <c:ptCount val="1"/>
                <c:pt idx="0">
                  <c:v>EC</c:v>
                </c:pt>
              </c:strCache>
            </c:strRef>
          </c:tx>
          <c:explosion val="3"/>
          <c:dPt>
            <c:idx val="0"/>
            <c:bubble3D val="0"/>
            <c:spPr>
              <a:solidFill>
                <a:srgbClr val="C00000"/>
              </a:solidFill>
              <a:ln w="28575">
                <a:solidFill>
                  <a:sysClr val="windowText" lastClr="000000"/>
                </a:solidFill>
              </a:ln>
            </c:spPr>
          </c:dPt>
          <c:dPt>
            <c:idx val="1"/>
            <c:bubble3D val="0"/>
            <c:spPr>
              <a:pattFill prst="narVert">
                <a:fgClr>
                  <a:srgbClr val="C0504D">
                    <a:lumMod val="60000"/>
                    <a:lumOff val="40000"/>
                  </a:srgbClr>
                </a:fgClr>
                <a:bgClr>
                  <a:sysClr val="window" lastClr="FFFFFF"/>
                </a:bgClr>
              </a:pattFill>
            </c:spPr>
          </c:dPt>
          <c:dPt>
            <c:idx val="2"/>
            <c:bubble3D val="0"/>
            <c:spPr>
              <a:solidFill>
                <a:schemeClr val="accent1">
                  <a:lumMod val="60000"/>
                  <a:lumOff val="40000"/>
                </a:schemeClr>
              </a:solidFill>
            </c:spPr>
          </c:dPt>
          <c:dPt>
            <c:idx val="3"/>
            <c:bubble3D val="0"/>
            <c:spPr>
              <a:solidFill>
                <a:srgbClr val="0067B4"/>
              </a:solidFill>
            </c:spPr>
          </c:dPt>
          <c:dLbls>
            <c:txPr>
              <a:bodyPr/>
              <a:lstStyle/>
              <a:p>
                <a:pPr>
                  <a:defRPr sz="800"/>
                </a:pPr>
                <a:endParaRPr lang="en-US"/>
              </a:p>
            </c:txPr>
            <c:dLblPos val="inEnd"/>
            <c:showLegendKey val="0"/>
            <c:showVal val="0"/>
            <c:showCatName val="0"/>
            <c:showSerName val="0"/>
            <c:showPercent val="1"/>
            <c:showBubbleSize val="0"/>
            <c:showLeaderLines val="1"/>
          </c:dLbls>
          <c:cat>
            <c:strRef>
              <c:f>'Matric pie charts'!$I$1:$L$1</c:f>
              <c:strCache>
                <c:ptCount val="4"/>
                <c:pt idx="0">
                  <c:v>Drop-out before Grade 12</c:v>
                </c:pt>
                <c:pt idx="1">
                  <c:v>Fail matric</c:v>
                </c:pt>
                <c:pt idx="2">
                  <c:v>Pass matric</c:v>
                </c:pt>
                <c:pt idx="3">
                  <c:v>Pass with Bachelors</c:v>
                </c:pt>
              </c:strCache>
            </c:strRef>
          </c:cat>
          <c:val>
            <c:numRef>
              <c:f>'Matric pie charts'!$I$2:$L$2</c:f>
              <c:numCache>
                <c:formatCode>#,##0</c:formatCode>
                <c:ptCount val="4"/>
                <c:pt idx="0">
                  <c:v>144595</c:v>
                </c:pt>
                <c:pt idx="1">
                  <c:v>27362</c:v>
                </c:pt>
                <c:pt idx="2" formatCode="General">
                  <c:v>27706</c:v>
                </c:pt>
                <c:pt idx="3" formatCode="General">
                  <c:v>10291</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spPr>
    <a:solidFill>
      <a:sysClr val="window" lastClr="FFFFFF">
        <a:lumMod val="95000"/>
      </a:sysClr>
    </a:solidFill>
  </c:spPr>
  <c:txPr>
    <a:bodyPr/>
    <a:lstStyle/>
    <a:p>
      <a:pPr>
        <a:defRPr>
          <a:latin typeface="Verdana" pitchFamily="34" charset="0"/>
          <a:ea typeface="Verdana" pitchFamily="34" charset="0"/>
          <a:cs typeface="Verdana" pitchFamily="34" charset="0"/>
        </a:defRPr>
      </a:pPr>
      <a:endParaRPr lang="en-US"/>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2013 Matric passes by quintile</a:t>
            </a:r>
          </a:p>
        </c:rich>
      </c:tx>
      <c:layout/>
      <c:overlay val="0"/>
    </c:title>
    <c:autoTitleDeleted val="0"/>
    <c:plotArea>
      <c:layout/>
      <c:barChart>
        <c:barDir val="col"/>
        <c:grouping val="clustered"/>
        <c:varyColors val="0"/>
        <c:ser>
          <c:idx val="0"/>
          <c:order val="0"/>
          <c:tx>
            <c:strRef>
              <c:f>'Table 1'!$C$50:$D$50</c:f>
              <c:strCache>
                <c:ptCount val="1"/>
                <c:pt idx="0">
                  <c:v>Matric pass rate by quintile</c:v>
                </c:pt>
              </c:strCache>
            </c:strRef>
          </c:tx>
          <c:spPr>
            <a:solidFill>
              <a:schemeClr val="accent6">
                <a:lumMod val="75000"/>
              </a:schemeClr>
            </a:solidFill>
          </c:spPr>
          <c:invertIfNegative val="0"/>
          <c:dLbls>
            <c:dLblPos val="ctr"/>
            <c:showLegendKey val="0"/>
            <c:showVal val="1"/>
            <c:showCatName val="0"/>
            <c:showSerName val="0"/>
            <c:showPercent val="0"/>
            <c:showBubbleSize val="0"/>
            <c:showLeaderLines val="0"/>
          </c:dLbls>
          <c:cat>
            <c:strRef>
              <c:f>'Table 1'!$E$49:$I$49</c:f>
              <c:strCache>
                <c:ptCount val="5"/>
                <c:pt idx="0">
                  <c:v>Quintile 1</c:v>
                </c:pt>
                <c:pt idx="1">
                  <c:v>Quintile 2</c:v>
                </c:pt>
                <c:pt idx="2">
                  <c:v>Quintile 3</c:v>
                </c:pt>
                <c:pt idx="3">
                  <c:v>Quintile 4</c:v>
                </c:pt>
                <c:pt idx="4">
                  <c:v>Quintile 5</c:v>
                </c:pt>
              </c:strCache>
            </c:strRef>
          </c:cat>
          <c:val>
            <c:numRef>
              <c:f>'Table 1'!$E$50:$I$50</c:f>
              <c:numCache>
                <c:formatCode>0%</c:formatCode>
                <c:ptCount val="5"/>
                <c:pt idx="0">
                  <c:v>0.70348453102289676</c:v>
                </c:pt>
                <c:pt idx="1">
                  <c:v>0.73063014156261741</c:v>
                </c:pt>
                <c:pt idx="2">
                  <c:v>0.74853877872232288</c:v>
                </c:pt>
                <c:pt idx="3">
                  <c:v>0.81767006616222537</c:v>
                </c:pt>
                <c:pt idx="4">
                  <c:v>0.91902744767308131</c:v>
                </c:pt>
              </c:numCache>
            </c:numRef>
          </c:val>
        </c:ser>
        <c:ser>
          <c:idx val="2"/>
          <c:order val="1"/>
          <c:tx>
            <c:strRef>
              <c:f>'Table 1'!$C$52:$D$52</c:f>
              <c:strCache>
                <c:ptCount val="1"/>
                <c:pt idx="0">
                  <c:v>Matric passes as % of Grade 8 (2009)</c:v>
                </c:pt>
              </c:strCache>
            </c:strRef>
          </c:tx>
          <c:spPr>
            <a:solidFill>
              <a:srgbClr val="000090"/>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'Table 1'!$E$49:$I$49</c:f>
              <c:strCache>
                <c:ptCount val="5"/>
                <c:pt idx="0">
                  <c:v>Quintile 1</c:v>
                </c:pt>
                <c:pt idx="1">
                  <c:v>Quintile 2</c:v>
                </c:pt>
                <c:pt idx="2">
                  <c:v>Quintile 3</c:v>
                </c:pt>
                <c:pt idx="3">
                  <c:v>Quintile 4</c:v>
                </c:pt>
                <c:pt idx="4">
                  <c:v>Quintile 5</c:v>
                </c:pt>
              </c:strCache>
            </c:strRef>
          </c:cat>
          <c:val>
            <c:numRef>
              <c:f>'Table 1'!$E$52:$I$52</c:f>
              <c:numCache>
                <c:formatCode>0%</c:formatCode>
                <c:ptCount val="5"/>
                <c:pt idx="0">
                  <c:v>0.3617756551198606</c:v>
                </c:pt>
                <c:pt idx="1">
                  <c:v>0.49211331623239279</c:v>
                </c:pt>
                <c:pt idx="2">
                  <c:v>0.36777683350719548</c:v>
                </c:pt>
                <c:pt idx="3">
                  <c:v>0.42424453154633962</c:v>
                </c:pt>
                <c:pt idx="4">
                  <c:v>0.67576900038758325</c:v>
                </c:pt>
              </c:numCache>
            </c:numRef>
          </c:val>
        </c:ser>
        <c:ser>
          <c:idx val="3"/>
          <c:order val="2"/>
          <c:tx>
            <c:strRef>
              <c:f>'Table 1'!$C$53:$D$53</c:f>
              <c:strCache>
                <c:ptCount val="1"/>
                <c:pt idx="0">
                  <c:v>Bachelor passes as % of Grade 8 (2009)</c:v>
                </c:pt>
              </c:strCache>
            </c:strRef>
          </c:tx>
          <c:spPr>
            <a:solidFill>
              <a:schemeClr val="tx2">
                <a:lumMod val="60000"/>
                <a:lumOff val="40000"/>
              </a:schemeClr>
            </a:solidFill>
          </c:spPr>
          <c:invertIfNegative val="0"/>
          <c:dLbls>
            <c:dLblPos val="ctr"/>
            <c:showLegendKey val="0"/>
            <c:showVal val="1"/>
            <c:showCatName val="0"/>
            <c:showSerName val="0"/>
            <c:showPercent val="0"/>
            <c:showBubbleSize val="0"/>
            <c:showLeaderLines val="0"/>
          </c:dLbls>
          <c:cat>
            <c:strRef>
              <c:f>'Table 1'!$E$49:$I$49</c:f>
              <c:strCache>
                <c:ptCount val="5"/>
                <c:pt idx="0">
                  <c:v>Quintile 1</c:v>
                </c:pt>
                <c:pt idx="1">
                  <c:v>Quintile 2</c:v>
                </c:pt>
                <c:pt idx="2">
                  <c:v>Quintile 3</c:v>
                </c:pt>
                <c:pt idx="3">
                  <c:v>Quintile 4</c:v>
                </c:pt>
                <c:pt idx="4">
                  <c:v>Quintile 5</c:v>
                </c:pt>
              </c:strCache>
            </c:strRef>
          </c:cat>
          <c:val>
            <c:numRef>
              <c:f>'Table 1'!$E$53:$I$53</c:f>
              <c:numCache>
                <c:formatCode>0%</c:formatCode>
                <c:ptCount val="5"/>
                <c:pt idx="0">
                  <c:v>0.1022564565526547</c:v>
                </c:pt>
                <c:pt idx="1">
                  <c:v>0.15149520723639801</c:v>
                </c:pt>
                <c:pt idx="2">
                  <c:v>0.12247413213254336</c:v>
                </c:pt>
                <c:pt idx="3">
                  <c:v>0.16579213554178784</c:v>
                </c:pt>
                <c:pt idx="4">
                  <c:v>0.38885874352559813</c:v>
                </c:pt>
              </c:numCache>
            </c:numRef>
          </c:val>
        </c:ser>
        <c:dLbls>
          <c:showLegendKey val="0"/>
          <c:showVal val="0"/>
          <c:showCatName val="0"/>
          <c:showSerName val="0"/>
          <c:showPercent val="0"/>
          <c:showBubbleSize val="0"/>
        </c:dLbls>
        <c:gapWidth val="150"/>
        <c:axId val="76705152"/>
        <c:axId val="77121024"/>
      </c:barChart>
      <c:catAx>
        <c:axId val="76705152"/>
        <c:scaling>
          <c:orientation val="minMax"/>
        </c:scaling>
        <c:delete val="0"/>
        <c:axPos val="b"/>
        <c:majorTickMark val="out"/>
        <c:minorTickMark val="none"/>
        <c:tickLblPos val="nextTo"/>
        <c:crossAx val="77121024"/>
        <c:crosses val="autoZero"/>
        <c:auto val="1"/>
        <c:lblAlgn val="ctr"/>
        <c:lblOffset val="100"/>
        <c:noMultiLvlLbl val="0"/>
      </c:catAx>
      <c:valAx>
        <c:axId val="77121024"/>
        <c:scaling>
          <c:orientation val="minMax"/>
        </c:scaling>
        <c:delete val="0"/>
        <c:axPos val="l"/>
        <c:majorGridlines/>
        <c:numFmt formatCode="0%" sourceLinked="1"/>
        <c:majorTickMark val="out"/>
        <c:minorTickMark val="none"/>
        <c:tickLblPos val="nextTo"/>
        <c:crossAx val="76705152"/>
        <c:crosses val="autoZero"/>
        <c:crossBetween val="between"/>
      </c:valAx>
    </c:plotArea>
    <c:legend>
      <c:legendPos val="t"/>
      <c:layout/>
      <c:overlay val="0"/>
      <c:txPr>
        <a:bodyPr/>
        <a:lstStyle/>
        <a:p>
          <a:pPr>
            <a:defRPr sz="1200"/>
          </a:pPr>
          <a:endParaRPr lang="en-US"/>
        </a:p>
      </c:txPr>
    </c:legend>
    <c:plotVisOnly val="1"/>
    <c:dispBlanksAs val="gap"/>
    <c:showDLblsOverMax val="0"/>
  </c:chart>
  <c:spPr>
    <a:solidFill>
      <a:schemeClr val="bg1">
        <a:lumMod val="95000"/>
      </a:schemeClr>
    </a:solidFill>
  </c:sp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title>
      <c:tx>
        <c:rich>
          <a:bodyPr/>
          <a:lstStyle/>
          <a:p>
            <a:pPr algn="ctr">
              <a:defRPr/>
            </a:pPr>
            <a:r>
              <a:rPr lang="en-ZA" sz="1600" b="1" i="0" baseline="0">
                <a:effectLst/>
              </a:rPr>
              <a:t>South African Learning Trajectories by National Socioeconomic Quintiles</a:t>
            </a:r>
            <a:endParaRPr lang="en-ZA" sz="1600">
              <a:effectLst/>
            </a:endParaRPr>
          </a:p>
          <a:p>
            <a:pPr algn="ctr">
              <a:defRPr/>
            </a:pPr>
            <a:r>
              <a:rPr lang="en-ZA" sz="1100" b="0" i="1" baseline="0">
                <a:effectLst/>
              </a:rPr>
              <a:t>Based on NSES (2007/8/9)  for grades 3, 4 and 5, SACMEQ (2007) for grade 6 and TIMSS (2011) for grade 9) </a:t>
            </a:r>
            <a:endParaRPr lang="en-ZA" sz="1100">
              <a:effectLst/>
            </a:endParaRPr>
          </a:p>
        </c:rich>
      </c:tx>
      <c:layout/>
      <c:overlay val="0"/>
      <c:spPr>
        <a:solidFill>
          <a:schemeClr val="bg1">
            <a:lumMod val="95000"/>
          </a:schemeClr>
        </a:solidFill>
      </c:spPr>
    </c:title>
    <c:autoTitleDeleted val="0"/>
    <c:plotArea>
      <c:layout/>
      <c:barChart>
        <c:barDir val="col"/>
        <c:grouping val="clustered"/>
        <c:varyColors val="0"/>
        <c:ser>
          <c:idx val="0"/>
          <c:order val="0"/>
          <c:tx>
            <c:strRef>
              <c:f>Sheet1!$B$54</c:f>
              <c:strCache>
                <c:ptCount val="1"/>
                <c:pt idx="0">
                  <c:v>Quintile 1</c:v>
                </c:pt>
              </c:strCache>
            </c:strRef>
          </c:tx>
          <c:spPr>
            <a:solidFill>
              <a:schemeClr val="bg1">
                <a:lumMod val="85000"/>
              </a:schemeClr>
            </a:solidFill>
          </c:spPr>
          <c:invertIfNegative val="0"/>
          <c:dPt>
            <c:idx val="9"/>
            <c:invertIfNegative val="0"/>
            <c:bubble3D val="0"/>
            <c:spPr>
              <a:pattFill prst="ltHorz">
                <a:fgClr>
                  <a:schemeClr val="accent2">
                    <a:lumMod val="60000"/>
                    <a:lumOff val="40000"/>
                  </a:schemeClr>
                </a:fgClr>
                <a:bgClr>
                  <a:schemeClr val="bg1"/>
                </a:bgClr>
              </a:pattFill>
            </c:spPr>
          </c:dPt>
          <c:errBars>
            <c:errBarType val="both"/>
            <c:errValType val="cust"/>
            <c:noEndCap val="0"/>
            <c:plus>
              <c:numRef>
                <c:f>Sheet1!$O$29:$O$33</c:f>
                <c:numCache>
                  <c:formatCode>General</c:formatCode>
                  <c:ptCount val="5"/>
                  <c:pt idx="0">
                    <c:v>2.22546796445823E-2</c:v>
                  </c:pt>
                  <c:pt idx="1">
                    <c:v>2.2508068027850801E-2</c:v>
                  </c:pt>
                  <c:pt idx="2">
                    <c:v>2.2467800151335201E-2</c:v>
                  </c:pt>
                  <c:pt idx="3">
                    <c:v>2.34192192938837E-2</c:v>
                  </c:pt>
                  <c:pt idx="4">
                    <c:v>2.6967717528948498E-2</c:v>
                  </c:pt>
                </c:numCache>
              </c:numRef>
            </c:plus>
            <c:minus>
              <c:numRef>
                <c:f>Sheet1!$O$29:$O$33</c:f>
                <c:numCache>
                  <c:formatCode>General</c:formatCode>
                  <c:ptCount val="5"/>
                  <c:pt idx="0">
                    <c:v>2.22546796445823E-2</c:v>
                  </c:pt>
                  <c:pt idx="1">
                    <c:v>2.2508068027850801E-2</c:v>
                  </c:pt>
                  <c:pt idx="2">
                    <c:v>2.2467800151335201E-2</c:v>
                  </c:pt>
                  <c:pt idx="3">
                    <c:v>2.34192192938837E-2</c:v>
                  </c:pt>
                  <c:pt idx="4">
                    <c:v>2.6967717528948498E-2</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Sheet1!$C$54:$L$54</c:f>
              <c:numCache>
                <c:formatCode>0.0</c:formatCode>
                <c:ptCount val="10"/>
                <c:pt idx="0" formatCode="General">
                  <c:v>-1.6920698412698409</c:v>
                </c:pt>
                <c:pt idx="1">
                  <c:v>0.56320634920634804</c:v>
                </c:pt>
                <c:pt idx="2" formatCode="General">
                  <c:v>1.5599428571428571</c:v>
                </c:pt>
                <c:pt idx="3" formatCode="General">
                  <c:v>1.5985677611133631</c:v>
                </c:pt>
                <c:pt idx="6" formatCode="General">
                  <c:v>4.2713178294573648</c:v>
                </c:pt>
              </c:numCache>
            </c:numRef>
          </c:val>
        </c:ser>
        <c:ser>
          <c:idx val="1"/>
          <c:order val="1"/>
          <c:tx>
            <c:strRef>
              <c:f>Sheet1!$B$55</c:f>
              <c:strCache>
                <c:ptCount val="1"/>
                <c:pt idx="0">
                  <c:v>Quintile 2</c:v>
                </c:pt>
              </c:strCache>
            </c:strRef>
          </c:tx>
          <c:spPr>
            <a:solidFill>
              <a:schemeClr val="bg1">
                <a:lumMod val="65000"/>
              </a:schemeClr>
            </a:solidFill>
          </c:spPr>
          <c:invertIfNegative val="0"/>
          <c:errBars>
            <c:errBarType val="both"/>
            <c:errValType val="cust"/>
            <c:noEndCap val="0"/>
            <c:plus>
              <c:numRef>
                <c:f>Sheet1!$P$29:$P$33</c:f>
                <c:numCache>
                  <c:formatCode>General</c:formatCode>
                  <c:ptCount val="5"/>
                  <c:pt idx="0">
                    <c:v>2.39448187511161E-2</c:v>
                  </c:pt>
                  <c:pt idx="1">
                    <c:v>2.3921822637419599E-2</c:v>
                  </c:pt>
                  <c:pt idx="2">
                    <c:v>2.4242519468728501E-2</c:v>
                  </c:pt>
                  <c:pt idx="3">
                    <c:v>2.4881580117726999E-2</c:v>
                  </c:pt>
                  <c:pt idx="4">
                    <c:v>2.9083126034907099E-2</c:v>
                  </c:pt>
                </c:numCache>
              </c:numRef>
            </c:plus>
            <c:minus>
              <c:numRef>
                <c:f>Sheet1!$P$29:$P$33</c:f>
                <c:numCache>
                  <c:formatCode>General</c:formatCode>
                  <c:ptCount val="5"/>
                  <c:pt idx="0">
                    <c:v>2.39448187511161E-2</c:v>
                  </c:pt>
                  <c:pt idx="1">
                    <c:v>2.3921822637419599E-2</c:v>
                  </c:pt>
                  <c:pt idx="2">
                    <c:v>2.4242519468728501E-2</c:v>
                  </c:pt>
                  <c:pt idx="3">
                    <c:v>2.4881580117726999E-2</c:v>
                  </c:pt>
                  <c:pt idx="4">
                    <c:v>2.9083126034907099E-2</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Sheet1!$C$55:$L$55</c:f>
              <c:numCache>
                <c:formatCode>0.0</c:formatCode>
                <c:ptCount val="10"/>
                <c:pt idx="0" formatCode="General">
                  <c:v>2.4687301587301001E-2</c:v>
                </c:pt>
                <c:pt idx="1">
                  <c:v>0.61323174603174602</c:v>
                </c:pt>
                <c:pt idx="2" formatCode="General">
                  <c:v>1.9765269841269839</c:v>
                </c:pt>
                <c:pt idx="3" formatCode="General">
                  <c:v>1.9701391703823801</c:v>
                </c:pt>
                <c:pt idx="6" formatCode="General">
                  <c:v>4.3488372093023253</c:v>
                </c:pt>
              </c:numCache>
            </c:numRef>
          </c:val>
        </c:ser>
        <c:ser>
          <c:idx val="2"/>
          <c:order val="2"/>
          <c:tx>
            <c:strRef>
              <c:f>Sheet1!$B$56</c:f>
              <c:strCache>
                <c:ptCount val="1"/>
                <c:pt idx="0">
                  <c:v>Quintile 3</c:v>
                </c:pt>
              </c:strCache>
            </c:strRef>
          </c:tx>
          <c:spPr>
            <a:solidFill>
              <a:schemeClr val="tx1">
                <a:lumMod val="50000"/>
                <a:lumOff val="50000"/>
              </a:schemeClr>
            </a:solidFill>
          </c:spPr>
          <c:invertIfNegative val="0"/>
          <c:errBars>
            <c:errBarType val="both"/>
            <c:errValType val="cust"/>
            <c:noEndCap val="0"/>
            <c:plus>
              <c:numRef>
                <c:f>Sheet1!$Q$29:$Q$33</c:f>
                <c:numCache>
                  <c:formatCode>General</c:formatCode>
                  <c:ptCount val="5"/>
                  <c:pt idx="0">
                    <c:v>2.31441468793359E-2</c:v>
                  </c:pt>
                  <c:pt idx="1">
                    <c:v>2.3248775983278999E-2</c:v>
                  </c:pt>
                  <c:pt idx="2">
                    <c:v>2.3785053969589701E-2</c:v>
                  </c:pt>
                  <c:pt idx="3">
                    <c:v>2.47236633480322E-2</c:v>
                  </c:pt>
                  <c:pt idx="4">
                    <c:v>2.6826278185137501E-2</c:v>
                  </c:pt>
                </c:numCache>
              </c:numRef>
            </c:plus>
            <c:minus>
              <c:numRef>
                <c:f>Sheet1!$Q$29:$Q$33</c:f>
                <c:numCache>
                  <c:formatCode>General</c:formatCode>
                  <c:ptCount val="5"/>
                  <c:pt idx="0">
                    <c:v>2.31441468793359E-2</c:v>
                  </c:pt>
                  <c:pt idx="1">
                    <c:v>2.3248775983278999E-2</c:v>
                  </c:pt>
                  <c:pt idx="2">
                    <c:v>2.3785053969589701E-2</c:v>
                  </c:pt>
                  <c:pt idx="3">
                    <c:v>2.47236633480322E-2</c:v>
                  </c:pt>
                  <c:pt idx="4">
                    <c:v>2.6826278185137501E-2</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Sheet1!$C$56:$L$56</c:f>
              <c:numCache>
                <c:formatCode>0.0</c:formatCode>
                <c:ptCount val="10"/>
                <c:pt idx="0" formatCode="General">
                  <c:v>-0.14374603174603201</c:v>
                </c:pt>
                <c:pt idx="1">
                  <c:v>0.85536190476190399</c:v>
                </c:pt>
                <c:pt idx="2" formatCode="General">
                  <c:v>2.1407015873015882</c:v>
                </c:pt>
                <c:pt idx="3" formatCode="General">
                  <c:v>2.449804080529657</c:v>
                </c:pt>
                <c:pt idx="6" formatCode="General">
                  <c:v>5.0465116279069759</c:v>
                </c:pt>
              </c:numCache>
            </c:numRef>
          </c:val>
        </c:ser>
        <c:ser>
          <c:idx val="3"/>
          <c:order val="3"/>
          <c:tx>
            <c:strRef>
              <c:f>Sheet1!$B$57</c:f>
              <c:strCache>
                <c:ptCount val="1"/>
                <c:pt idx="0">
                  <c:v>Quintile 4</c:v>
                </c:pt>
              </c:strCache>
            </c:strRef>
          </c:tx>
          <c:spPr>
            <a:solidFill>
              <a:schemeClr val="tx1">
                <a:lumMod val="75000"/>
                <a:lumOff val="25000"/>
              </a:schemeClr>
            </a:solidFill>
          </c:spPr>
          <c:invertIfNegative val="0"/>
          <c:errBars>
            <c:errBarType val="both"/>
            <c:errValType val="cust"/>
            <c:noEndCap val="0"/>
            <c:plus>
              <c:numRef>
                <c:f>Sheet1!$R$29:$R$33</c:f>
                <c:numCache>
                  <c:formatCode>General</c:formatCode>
                  <c:ptCount val="5"/>
                  <c:pt idx="0">
                    <c:v>0.51357896735364705</c:v>
                  </c:pt>
                  <c:pt idx="1">
                    <c:v>0.48179653535274403</c:v>
                  </c:pt>
                  <c:pt idx="2">
                    <c:v>0.48979957042070099</c:v>
                  </c:pt>
                  <c:pt idx="3">
                    <c:v>0.551762023855359</c:v>
                  </c:pt>
                  <c:pt idx="4">
                    <c:v>0.61422079109472705</c:v>
                  </c:pt>
                </c:numCache>
              </c:numRef>
            </c:plus>
            <c:minus>
              <c:numRef>
                <c:f>Sheet1!$R$29:$R$33</c:f>
                <c:numCache>
                  <c:formatCode>General</c:formatCode>
                  <c:ptCount val="5"/>
                  <c:pt idx="0">
                    <c:v>0.51357896735364705</c:v>
                  </c:pt>
                  <c:pt idx="1">
                    <c:v>0.48179653535274403</c:v>
                  </c:pt>
                  <c:pt idx="2">
                    <c:v>0.48979957042070099</c:v>
                  </c:pt>
                  <c:pt idx="3">
                    <c:v>0.551762023855359</c:v>
                  </c:pt>
                  <c:pt idx="4">
                    <c:v>0.61422079109472705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Sheet1!$C$57:$L$57</c:f>
              <c:numCache>
                <c:formatCode>0.0</c:formatCode>
                <c:ptCount val="10"/>
                <c:pt idx="0" formatCode="General">
                  <c:v>0.243469841269841</c:v>
                </c:pt>
                <c:pt idx="1">
                  <c:v>1.364538095238095</c:v>
                </c:pt>
                <c:pt idx="2" formatCode="General">
                  <c:v>2.6632460317460311</c:v>
                </c:pt>
                <c:pt idx="3" formatCode="General">
                  <c:v>3.3854884475070932</c:v>
                </c:pt>
                <c:pt idx="6" formatCode="General">
                  <c:v>5.9767441860465116</c:v>
                </c:pt>
              </c:numCache>
            </c:numRef>
          </c:val>
        </c:ser>
        <c:ser>
          <c:idx val="4"/>
          <c:order val="4"/>
          <c:tx>
            <c:strRef>
              <c:f>Sheet1!$B$58</c:f>
              <c:strCache>
                <c:ptCount val="1"/>
                <c:pt idx="0">
                  <c:v>Quintile 5</c:v>
                </c:pt>
              </c:strCache>
            </c:strRef>
          </c:tx>
          <c:spPr>
            <a:solidFill>
              <a:schemeClr val="tx1"/>
            </a:solidFill>
          </c:spPr>
          <c:invertIfNegative val="0"/>
          <c:dPt>
            <c:idx val="9"/>
            <c:invertIfNegative val="0"/>
            <c:bubble3D val="0"/>
            <c:spPr>
              <a:pattFill prst="ltHorz">
                <a:fgClr>
                  <a:schemeClr val="accent2">
                    <a:lumMod val="40000"/>
                    <a:lumOff val="60000"/>
                  </a:schemeClr>
                </a:fgClr>
                <a:bgClr>
                  <a:schemeClr val="bg1"/>
                </a:bgClr>
              </a:pattFill>
            </c:spPr>
          </c:dPt>
          <c:errBars>
            <c:errBarType val="both"/>
            <c:errValType val="cust"/>
            <c:noEndCap val="0"/>
            <c:plus>
              <c:numRef>
                <c:f>Sheet1!$S$29:$S$33</c:f>
                <c:numCache>
                  <c:formatCode>General</c:formatCode>
                  <c:ptCount val="5"/>
                  <c:pt idx="0">
                    <c:v>0.85471024774229598</c:v>
                  </c:pt>
                  <c:pt idx="1">
                    <c:v>0.78601294975978098</c:v>
                  </c:pt>
                  <c:pt idx="2">
                    <c:v>0.79709539708303301</c:v>
                  </c:pt>
                  <c:pt idx="3">
                    <c:v>0.85088662723108799</c:v>
                  </c:pt>
                  <c:pt idx="4">
                    <c:v>1.04213287782315</c:v>
                  </c:pt>
                </c:numCache>
              </c:numRef>
            </c:plus>
            <c:minus>
              <c:numRef>
                <c:f>Sheet1!$S$29:$S$33</c:f>
                <c:numCache>
                  <c:formatCode>General</c:formatCode>
                  <c:ptCount val="5"/>
                  <c:pt idx="0">
                    <c:v>0.85471024774229598</c:v>
                  </c:pt>
                  <c:pt idx="1">
                    <c:v>0.78601294975978098</c:v>
                  </c:pt>
                  <c:pt idx="2">
                    <c:v>0.79709539708303301</c:v>
                  </c:pt>
                  <c:pt idx="3">
                    <c:v>0.85088662723108799</c:v>
                  </c:pt>
                  <c:pt idx="4">
                    <c:v>1.04213287782315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Sheet1!$C$58:$L$58</c:f>
              <c:numCache>
                <c:formatCode>0.0</c:formatCode>
                <c:ptCount val="10"/>
                <c:pt idx="0" formatCode="General">
                  <c:v>3</c:v>
                </c:pt>
                <c:pt idx="1">
                  <c:v>4</c:v>
                </c:pt>
                <c:pt idx="2" formatCode="General">
                  <c:v>5</c:v>
                </c:pt>
                <c:pt idx="3" formatCode="General">
                  <c:v>6</c:v>
                </c:pt>
                <c:pt idx="6" formatCode="General">
                  <c:v>9</c:v>
                </c:pt>
              </c:numCache>
            </c:numRef>
          </c:val>
        </c:ser>
        <c:dLbls>
          <c:showLegendKey val="0"/>
          <c:showVal val="0"/>
          <c:showCatName val="0"/>
          <c:showSerName val="0"/>
          <c:showPercent val="0"/>
          <c:showBubbleSize val="0"/>
        </c:dLbls>
        <c:gapWidth val="150"/>
        <c:axId val="241697536"/>
        <c:axId val="241700224"/>
      </c:barChart>
      <c:lineChart>
        <c:grouping val="standard"/>
        <c:varyColors val="0"/>
        <c:ser>
          <c:idx val="5"/>
          <c:order val="5"/>
          <c:tx>
            <c:strRef>
              <c:f>Sheet1!$B$59</c:f>
              <c:strCache>
                <c:ptCount val="1"/>
                <c:pt idx="0">
                  <c:v>Q1-4 Trajectory</c:v>
                </c:pt>
              </c:strCache>
            </c:strRef>
          </c:tx>
          <c:spPr>
            <a:ln>
              <a:solidFill>
                <a:srgbClr val="0070C0"/>
              </a:solidFill>
              <a:prstDash val="sysDash"/>
            </a:ln>
          </c:spPr>
          <c:marker>
            <c:symbol val="none"/>
          </c:marker>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Sheet1!$C$59:$L$59</c:f>
              <c:numCache>
                <c:formatCode>0.0</c:formatCode>
                <c:ptCount val="10"/>
                <c:pt idx="0" formatCode="General">
                  <c:v>-0.39191468253968298</c:v>
                </c:pt>
                <c:pt idx="1">
                  <c:v>0.49187988341331401</c:v>
                </c:pt>
                <c:pt idx="2">
                  <c:v>1.37567444936631</c:v>
                </c:pt>
                <c:pt idx="3">
                  <c:v>2.259469015319306</c:v>
                </c:pt>
                <c:pt idx="4">
                  <c:v>3.1432635812723029</c:v>
                </c:pt>
                <c:pt idx="5">
                  <c:v>4.0270581472252971</c:v>
                </c:pt>
                <c:pt idx="6" formatCode="General">
                  <c:v>4.9108527131782953</c:v>
                </c:pt>
                <c:pt idx="7">
                  <c:v>5.7946472791312909</c:v>
                </c:pt>
                <c:pt idx="8">
                  <c:v>6.6784418450842882</c:v>
                </c:pt>
                <c:pt idx="9">
                  <c:v>7.5622364110372846</c:v>
                </c:pt>
              </c:numCache>
            </c:numRef>
          </c:val>
          <c:smooth val="0"/>
        </c:ser>
        <c:ser>
          <c:idx val="6"/>
          <c:order val="6"/>
          <c:tx>
            <c:strRef>
              <c:f>Sheet1!$B$60</c:f>
              <c:strCache>
                <c:ptCount val="1"/>
                <c:pt idx="0">
                  <c:v>Q5 Trajectory</c:v>
                </c:pt>
              </c:strCache>
            </c:strRef>
          </c:tx>
          <c:spPr>
            <a:ln>
              <a:solidFill>
                <a:srgbClr val="FF0000"/>
              </a:solidFill>
              <a:prstDash val="sysDot"/>
            </a:ln>
          </c:spPr>
          <c:marker>
            <c:symbol val="none"/>
          </c:marker>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Sheet1!$C$60:$L$60</c:f>
              <c:numCache>
                <c:formatCode>0.0</c:formatCode>
                <c:ptCount val="10"/>
                <c:pt idx="0" formatCode="General">
                  <c:v>3</c:v>
                </c:pt>
                <c:pt idx="1">
                  <c:v>4</c:v>
                </c:pt>
                <c:pt idx="2" formatCode="General">
                  <c:v>5</c:v>
                </c:pt>
                <c:pt idx="3" formatCode="General">
                  <c:v>6</c:v>
                </c:pt>
                <c:pt idx="4">
                  <c:v>7</c:v>
                </c:pt>
                <c:pt idx="5">
                  <c:v>8</c:v>
                </c:pt>
                <c:pt idx="6" formatCode="General">
                  <c:v>9</c:v>
                </c:pt>
                <c:pt idx="7">
                  <c:v>10</c:v>
                </c:pt>
                <c:pt idx="8">
                  <c:v>11</c:v>
                </c:pt>
                <c:pt idx="9">
                  <c:v>12</c:v>
                </c:pt>
              </c:numCache>
            </c:numRef>
          </c:val>
          <c:smooth val="0"/>
        </c:ser>
        <c:dLbls>
          <c:showLegendKey val="0"/>
          <c:showVal val="0"/>
          <c:showCatName val="0"/>
          <c:showSerName val="0"/>
          <c:showPercent val="0"/>
          <c:showBubbleSize val="0"/>
        </c:dLbls>
        <c:marker val="1"/>
        <c:smooth val="0"/>
        <c:axId val="241697536"/>
        <c:axId val="241700224"/>
      </c:lineChart>
      <c:catAx>
        <c:axId val="241697536"/>
        <c:scaling>
          <c:orientation val="minMax"/>
        </c:scaling>
        <c:delete val="0"/>
        <c:axPos val="b"/>
        <c:title>
          <c:tx>
            <c:rich>
              <a:bodyPr/>
              <a:lstStyle/>
              <a:p>
                <a:pPr>
                  <a:defRPr/>
                </a:pPr>
                <a:r>
                  <a:rPr lang="en-ZA"/>
                  <a:t>Actual grade (and data source)</a:t>
                </a:r>
              </a:p>
            </c:rich>
          </c:tx>
          <c:layout/>
          <c:overlay val="0"/>
        </c:title>
        <c:majorTickMark val="out"/>
        <c:minorTickMark val="none"/>
        <c:tickLblPos val="nextTo"/>
        <c:crossAx val="241700224"/>
        <c:crosses val="autoZero"/>
        <c:auto val="1"/>
        <c:lblAlgn val="ctr"/>
        <c:lblOffset val="100"/>
        <c:noMultiLvlLbl val="0"/>
      </c:catAx>
      <c:valAx>
        <c:axId val="241700224"/>
        <c:scaling>
          <c:orientation val="minMax"/>
          <c:min val="0"/>
        </c:scaling>
        <c:delete val="0"/>
        <c:axPos val="l"/>
        <c:majorGridlines>
          <c:spPr>
            <a:ln>
              <a:solidFill>
                <a:schemeClr val="bg1">
                  <a:lumMod val="75000"/>
                </a:schemeClr>
              </a:solidFill>
              <a:prstDash val="sysDash"/>
            </a:ln>
          </c:spPr>
        </c:majorGridlines>
        <c:title>
          <c:tx>
            <c:rich>
              <a:bodyPr rot="-5400000" vert="horz"/>
              <a:lstStyle/>
              <a:p>
                <a:pPr>
                  <a:defRPr/>
                </a:pPr>
                <a:r>
                  <a:rPr lang="en-ZA"/>
                  <a:t>Effective grade</a:t>
                </a:r>
              </a:p>
            </c:rich>
          </c:tx>
          <c:layout/>
          <c:overlay val="0"/>
        </c:title>
        <c:numFmt formatCode="General" sourceLinked="1"/>
        <c:majorTickMark val="out"/>
        <c:minorTickMark val="none"/>
        <c:tickLblPos val="nextTo"/>
        <c:crossAx val="241697536"/>
        <c:crosses val="autoZero"/>
        <c:crossBetween val="between"/>
        <c:majorUnit val="1"/>
      </c:valAx>
    </c:plotArea>
    <c:legend>
      <c:legendPos val="r"/>
      <c:layout/>
      <c:overlay val="0"/>
      <c:spPr>
        <a:ln>
          <a:solidFill>
            <a:schemeClr val="bg1">
              <a:lumMod val="85000"/>
            </a:schemeClr>
          </a:solidFill>
        </a:ln>
      </c:spPr>
    </c:legend>
    <c:plotVisOnly val="1"/>
    <c:dispBlanksAs val="gap"/>
    <c:showDLblsOverMax val="0"/>
  </c:chart>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33"/>
    </mc:Choice>
    <mc:Fallback>
      <c:style val="33"/>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Sheet1!$K$1</c:f>
              <c:strCache>
                <c:ptCount val="1"/>
                <c:pt idx="0">
                  <c:v>Correct in Gr3</c:v>
                </c:pt>
              </c:strCache>
            </c:strRef>
          </c:tx>
          <c:spPr>
            <a:solidFill>
              <a:schemeClr val="accent3">
                <a:lumMod val="7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Sheet1!$K$207:$K$211</c:f>
              <c:numCache>
                <c:formatCode>0%</c:formatCode>
                <c:ptCount val="5"/>
                <c:pt idx="0">
                  <c:v>0.155199018386659</c:v>
                </c:pt>
                <c:pt idx="1">
                  <c:v>0.18660895169307001</c:v>
                </c:pt>
                <c:pt idx="2">
                  <c:v>0.165502747433175</c:v>
                </c:pt>
                <c:pt idx="3">
                  <c:v>0.170351688983404</c:v>
                </c:pt>
                <c:pt idx="4">
                  <c:v>0.38531390866923598</c:v>
                </c:pt>
              </c:numCache>
            </c:numRef>
          </c:val>
        </c:ser>
        <c:ser>
          <c:idx val="1"/>
          <c:order val="1"/>
          <c:tx>
            <c:strRef>
              <c:f>Sheet1!$L$1</c:f>
              <c:strCache>
                <c:ptCount val="1"/>
                <c:pt idx="0">
                  <c:v>Correct in Gr4</c:v>
                </c:pt>
              </c:strCache>
            </c:strRef>
          </c:tx>
          <c:spPr>
            <a:solidFill>
              <a:schemeClr val="accent6">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Sheet1!$L$207:$L$211</c:f>
              <c:numCache>
                <c:formatCode>0%</c:formatCode>
                <c:ptCount val="5"/>
                <c:pt idx="0">
                  <c:v>0.12536020375913301</c:v>
                </c:pt>
                <c:pt idx="1">
                  <c:v>0.100275572221313</c:v>
                </c:pt>
                <c:pt idx="2">
                  <c:v>0.121543816633464</c:v>
                </c:pt>
                <c:pt idx="3">
                  <c:v>0.122145398976244</c:v>
                </c:pt>
                <c:pt idx="4">
                  <c:v>0.139217351538512</c:v>
                </c:pt>
              </c:numCache>
            </c:numRef>
          </c:val>
        </c:ser>
        <c:ser>
          <c:idx val="2"/>
          <c:order val="2"/>
          <c:tx>
            <c:strRef>
              <c:f>Sheet1!$M$1</c:f>
              <c:strCache>
                <c:ptCount val="1"/>
                <c:pt idx="0">
                  <c:v>Correct in Gr5</c:v>
                </c:pt>
              </c:strCache>
            </c:strRef>
          </c:tx>
          <c:spPr>
            <a:solidFill>
              <a:schemeClr val="accent2">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Sheet1!$M$207:$M$211</c:f>
              <c:numCache>
                <c:formatCode>0%</c:formatCode>
                <c:ptCount val="5"/>
                <c:pt idx="0">
                  <c:v>0.13015672349365101</c:v>
                </c:pt>
                <c:pt idx="1">
                  <c:v>0.140768330586</c:v>
                </c:pt>
                <c:pt idx="2">
                  <c:v>0.14260382232535701</c:v>
                </c:pt>
                <c:pt idx="3">
                  <c:v>0.154589268730564</c:v>
                </c:pt>
                <c:pt idx="4">
                  <c:v>0.12737091962283001</c:v>
                </c:pt>
              </c:numCache>
            </c:numRef>
          </c:val>
        </c:ser>
        <c:ser>
          <c:idx val="3"/>
          <c:order val="3"/>
          <c:tx>
            <c:strRef>
              <c:f>Sheet1!$N$1</c:f>
              <c:strCache>
                <c:ptCount val="1"/>
                <c:pt idx="0">
                  <c:v>Still wrong in Gr5</c:v>
                </c:pt>
              </c:strCache>
            </c:strRef>
          </c:tx>
          <c:spPr>
            <a:solidFill>
              <a:srgbClr val="A40000"/>
            </a:solidFill>
          </c:spPr>
          <c:invertIfNegative val="0"/>
          <c:dLbls>
            <c:txPr>
              <a:bodyPr/>
              <a:lstStyle/>
              <a:p>
                <a:pPr>
                  <a:defRPr sz="1000">
                    <a:solidFill>
                      <a:schemeClr val="bg1"/>
                    </a:solidFill>
                  </a:defRPr>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Sheet1!$N$207:$N$211</c:f>
              <c:numCache>
                <c:formatCode>0%</c:formatCode>
                <c:ptCount val="5"/>
                <c:pt idx="0">
                  <c:v>0.58928405436055697</c:v>
                </c:pt>
                <c:pt idx="1">
                  <c:v>0.57234714549961596</c:v>
                </c:pt>
                <c:pt idx="2">
                  <c:v>0.57034961360800396</c:v>
                </c:pt>
                <c:pt idx="3">
                  <c:v>0.55291364330978798</c:v>
                </c:pt>
                <c:pt idx="4">
                  <c:v>0.34809782016942098</c:v>
                </c:pt>
              </c:numCache>
            </c:numRef>
          </c:val>
        </c:ser>
        <c:dLbls>
          <c:showLegendKey val="0"/>
          <c:showVal val="0"/>
          <c:showCatName val="0"/>
          <c:showSerName val="0"/>
          <c:showPercent val="0"/>
          <c:showBubbleSize val="0"/>
        </c:dLbls>
        <c:gapWidth val="150"/>
        <c:overlap val="100"/>
        <c:axId val="245501312"/>
        <c:axId val="245511296"/>
      </c:barChart>
      <c:catAx>
        <c:axId val="245501312"/>
        <c:scaling>
          <c:orientation val="minMax"/>
        </c:scaling>
        <c:delete val="0"/>
        <c:axPos val="b"/>
        <c:majorTickMark val="out"/>
        <c:minorTickMark val="none"/>
        <c:tickLblPos val="nextTo"/>
        <c:crossAx val="245511296"/>
        <c:crosses val="autoZero"/>
        <c:auto val="1"/>
        <c:lblAlgn val="ctr"/>
        <c:lblOffset val="100"/>
        <c:noMultiLvlLbl val="0"/>
      </c:catAx>
      <c:valAx>
        <c:axId val="245511296"/>
        <c:scaling>
          <c:orientation val="minMax"/>
        </c:scaling>
        <c:delete val="0"/>
        <c:axPos val="l"/>
        <c:majorGridlines/>
        <c:numFmt formatCode="0%" sourceLinked="1"/>
        <c:majorTickMark val="out"/>
        <c:minorTickMark val="none"/>
        <c:tickLblPos val="nextTo"/>
        <c:crossAx val="245501312"/>
        <c:crosses val="autoZero"/>
        <c:crossBetween val="between"/>
      </c:valAx>
    </c:plotArea>
    <c:legend>
      <c:legendPos val="r"/>
      <c:layout/>
      <c:overlay val="0"/>
      <c:txPr>
        <a:bodyPr/>
        <a:lstStyle/>
        <a:p>
          <a:pPr>
            <a:defRPr sz="1100"/>
          </a:pPr>
          <a:endParaRPr lang="en-US"/>
        </a:p>
      </c:txPr>
    </c:legend>
    <c:plotVisOnly val="1"/>
    <c:dispBlanksAs val="gap"/>
    <c:showDLblsOverMax val="0"/>
  </c:chart>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'success rates'!$AC$4</c:f>
              <c:strCache>
                <c:ptCount val="1"/>
                <c:pt idx="0">
                  <c:v>EC</c:v>
                </c:pt>
              </c:strCache>
            </c:strRef>
          </c:tx>
          <c:spPr>
            <a:ln>
              <a:prstDash val="lgDashDot"/>
            </a:ln>
          </c:spPr>
          <c:marker>
            <c:spPr>
              <a:ln>
                <a:prstDash val="lgDashDot"/>
              </a:ln>
            </c:spPr>
          </c:marker>
          <c:cat>
            <c:strRef>
              <c:f>'success rates'!$AD$3:$AJ$3</c:f>
              <c:strCache>
                <c:ptCount val="7"/>
                <c:pt idx="0">
                  <c:v>Gr12 in 2004 (Gr2 in 1994)</c:v>
                </c:pt>
                <c:pt idx="1">
                  <c:v>Gr12 in 2005 (Gr2 in 1995)</c:v>
                </c:pt>
                <c:pt idx="2">
                  <c:v>Gr12 in 2006 (Gr2 in 1996)</c:v>
                </c:pt>
                <c:pt idx="3">
                  <c:v>Gr12 in 2006 (Gr2 in 1996)</c:v>
                </c:pt>
                <c:pt idx="4">
                  <c:v>Gr12 in 2009 (Gr2 in 1999)</c:v>
                </c:pt>
                <c:pt idx="5">
                  <c:v>Gr12 in 2010 (Gr2 in 2000)</c:v>
                </c:pt>
                <c:pt idx="6">
                  <c:v>Gr12 in 2011 (Gr2 in 2001)</c:v>
                </c:pt>
              </c:strCache>
            </c:strRef>
          </c:cat>
          <c:val>
            <c:numRef>
              <c:f>'success rates'!$AD$4:$AJ$4</c:f>
              <c:numCache>
                <c:formatCode>0%</c:formatCode>
                <c:ptCount val="7"/>
                <c:pt idx="0">
                  <c:v>0.11596933471933495</c:v>
                </c:pt>
                <c:pt idx="1">
                  <c:v>0.14248086617658201</c:v>
                </c:pt>
                <c:pt idx="2">
                  <c:v>0.147266323373551</c:v>
                </c:pt>
                <c:pt idx="3">
                  <c:v>0.14201537856454699</c:v>
                </c:pt>
                <c:pt idx="4">
                  <c:v>0.13066935547587799</c:v>
                </c:pt>
                <c:pt idx="5">
                  <c:v>0.16123391762369388</c:v>
                </c:pt>
                <c:pt idx="6">
                  <c:v>0.18097773798070099</c:v>
                </c:pt>
              </c:numCache>
            </c:numRef>
          </c:val>
          <c:smooth val="0"/>
        </c:ser>
        <c:ser>
          <c:idx val="2"/>
          <c:order val="1"/>
          <c:tx>
            <c:strRef>
              <c:f>'success rates'!$AC$6</c:f>
              <c:strCache>
                <c:ptCount val="1"/>
                <c:pt idx="0">
                  <c:v>GP</c:v>
                </c:pt>
              </c:strCache>
            </c:strRef>
          </c:tx>
          <c:spPr>
            <a:ln>
              <a:solidFill>
                <a:sysClr val="windowText" lastClr="000000"/>
              </a:solidFill>
            </a:ln>
          </c:spPr>
          <c:marker>
            <c:spPr>
              <a:solidFill>
                <a:schemeClr val="tx1"/>
              </a:solidFill>
              <a:ln>
                <a:solidFill>
                  <a:sysClr val="windowText" lastClr="000000"/>
                </a:solidFill>
              </a:ln>
            </c:spPr>
          </c:marker>
          <c:val>
            <c:numRef>
              <c:f>'success rates'!$AD$6:$AJ$6</c:f>
              <c:numCache>
                <c:formatCode>0%</c:formatCode>
                <c:ptCount val="7"/>
                <c:pt idx="0">
                  <c:v>0.44151575691177403</c:v>
                </c:pt>
                <c:pt idx="1">
                  <c:v>0.44808121094117975</c:v>
                </c:pt>
                <c:pt idx="2">
                  <c:v>0.43197463358790167</c:v>
                </c:pt>
                <c:pt idx="3">
                  <c:v>0.46906360712115108</c:v>
                </c:pt>
                <c:pt idx="4">
                  <c:v>0.46715092710386347</c:v>
                </c:pt>
                <c:pt idx="5">
                  <c:v>0.51788812337129198</c:v>
                </c:pt>
                <c:pt idx="6">
                  <c:v>0.59945957181459197</c:v>
                </c:pt>
              </c:numCache>
            </c:numRef>
          </c:val>
          <c:smooth val="0"/>
        </c:ser>
        <c:ser>
          <c:idx val="3"/>
          <c:order val="2"/>
          <c:tx>
            <c:strRef>
              <c:f>'success rates'!$AC$7</c:f>
              <c:strCache>
                <c:ptCount val="1"/>
                <c:pt idx="0">
                  <c:v>KN</c:v>
                </c:pt>
              </c:strCache>
            </c:strRef>
          </c:tx>
          <c:spPr>
            <a:ln>
              <a:solidFill>
                <a:schemeClr val="accent6">
                  <a:lumMod val="75000"/>
                </a:schemeClr>
              </a:solidFill>
            </a:ln>
          </c:spPr>
          <c:marker>
            <c:symbol val="circle"/>
            <c:size val="7"/>
            <c:spPr>
              <a:solidFill>
                <a:schemeClr val="accent6">
                  <a:lumMod val="75000"/>
                </a:schemeClr>
              </a:solidFill>
              <a:ln>
                <a:solidFill>
                  <a:schemeClr val="accent6">
                    <a:lumMod val="75000"/>
                  </a:schemeClr>
                </a:solidFill>
              </a:ln>
            </c:spPr>
          </c:marker>
          <c:val>
            <c:numRef>
              <c:f>'success rates'!$AD$7:$AJ$7</c:f>
              <c:numCache>
                <c:formatCode>0%</c:formatCode>
                <c:ptCount val="7"/>
                <c:pt idx="0">
                  <c:v>0.30342694837700179</c:v>
                </c:pt>
                <c:pt idx="1">
                  <c:v>0.303377697044248</c:v>
                </c:pt>
                <c:pt idx="2">
                  <c:v>0.28578558110196933</c:v>
                </c:pt>
                <c:pt idx="3">
                  <c:v>0.3115217620819814</c:v>
                </c:pt>
                <c:pt idx="4">
                  <c:v>0.29557153422029597</c:v>
                </c:pt>
                <c:pt idx="5">
                  <c:v>0.34941062489908048</c:v>
                </c:pt>
                <c:pt idx="6">
                  <c:v>0.39111754585538733</c:v>
                </c:pt>
              </c:numCache>
            </c:numRef>
          </c:val>
          <c:smooth val="0"/>
        </c:ser>
        <c:ser>
          <c:idx val="4"/>
          <c:order val="3"/>
          <c:tx>
            <c:strRef>
              <c:f>'success rates'!$AC$8</c:f>
              <c:strCache>
                <c:ptCount val="1"/>
                <c:pt idx="0">
                  <c:v>LP</c:v>
                </c:pt>
              </c:strCache>
            </c:strRef>
          </c:tx>
          <c:spPr>
            <a:ln>
              <a:solidFill>
                <a:srgbClr val="00B0F0"/>
              </a:solidFill>
              <a:prstDash val="sysDot"/>
            </a:ln>
          </c:spPr>
          <c:marker>
            <c:symbol val="x"/>
            <c:size val="9"/>
            <c:spPr>
              <a:ln w="12700">
                <a:solidFill>
                  <a:srgbClr val="00B0F0"/>
                </a:solidFill>
              </a:ln>
            </c:spPr>
          </c:marker>
          <c:val>
            <c:numRef>
              <c:f>'success rates'!$AD$8:$AJ$8</c:f>
              <c:numCache>
                <c:formatCode>0%</c:formatCode>
                <c:ptCount val="7"/>
                <c:pt idx="0">
                  <c:v>0.29920534565828799</c:v>
                </c:pt>
                <c:pt idx="1">
                  <c:v>0.33704102581361733</c:v>
                </c:pt>
                <c:pt idx="2">
                  <c:v>0.31183929546044648</c:v>
                </c:pt>
                <c:pt idx="3">
                  <c:v>0.33343278238558466</c:v>
                </c:pt>
                <c:pt idx="4">
                  <c:v>0.23966990724957987</c:v>
                </c:pt>
                <c:pt idx="5">
                  <c:v>0.35621561154541598</c:v>
                </c:pt>
                <c:pt idx="6">
                  <c:v>0.36552537820866154</c:v>
                </c:pt>
              </c:numCache>
            </c:numRef>
          </c:val>
          <c:smooth val="0"/>
        </c:ser>
        <c:ser>
          <c:idx val="8"/>
          <c:order val="4"/>
          <c:tx>
            <c:strRef>
              <c:f>'success rates'!$AC$12</c:f>
              <c:strCache>
                <c:ptCount val="1"/>
                <c:pt idx="0">
                  <c:v>WC</c:v>
                </c:pt>
              </c:strCache>
            </c:strRef>
          </c:tx>
          <c:spPr>
            <a:ln>
              <a:solidFill>
                <a:srgbClr val="FF0000"/>
              </a:solidFill>
              <a:prstDash val="sysDash"/>
            </a:ln>
          </c:spPr>
          <c:marker>
            <c:symbol val="square"/>
            <c:size val="7"/>
            <c:spPr>
              <a:solidFill>
                <a:srgbClr val="FF0000"/>
              </a:solidFill>
              <a:ln>
                <a:solidFill>
                  <a:srgbClr val="FF0000"/>
                </a:solidFill>
                <a:prstDash val="sysDash"/>
              </a:ln>
            </c:spPr>
          </c:marker>
          <c:val>
            <c:numRef>
              <c:f>'success rates'!$AD$12:$AJ$12</c:f>
              <c:numCache>
                <c:formatCode>0%</c:formatCode>
                <c:ptCount val="7"/>
                <c:pt idx="0">
                  <c:v>0.3950418160095584</c:v>
                </c:pt>
                <c:pt idx="1">
                  <c:v>0.37129113520044732</c:v>
                </c:pt>
                <c:pt idx="2">
                  <c:v>0.3768181509715664</c:v>
                </c:pt>
                <c:pt idx="3">
                  <c:v>0.39052440560814666</c:v>
                </c:pt>
                <c:pt idx="4">
                  <c:v>0.35717135657286908</c:v>
                </c:pt>
                <c:pt idx="5">
                  <c:v>0.414793026246844</c:v>
                </c:pt>
                <c:pt idx="6">
                  <c:v>0.50766636001226428</c:v>
                </c:pt>
              </c:numCache>
            </c:numRef>
          </c:val>
          <c:smooth val="0"/>
        </c:ser>
        <c:dLbls>
          <c:showLegendKey val="0"/>
          <c:showVal val="0"/>
          <c:showCatName val="0"/>
          <c:showSerName val="0"/>
          <c:showPercent val="0"/>
          <c:showBubbleSize val="0"/>
        </c:dLbls>
        <c:marker val="1"/>
        <c:smooth val="0"/>
        <c:axId val="76248192"/>
        <c:axId val="76275072"/>
      </c:lineChart>
      <c:catAx>
        <c:axId val="76248192"/>
        <c:scaling>
          <c:orientation val="minMax"/>
        </c:scaling>
        <c:delete val="0"/>
        <c:axPos val="b"/>
        <c:numFmt formatCode="General" sourceLinked="1"/>
        <c:majorTickMark val="out"/>
        <c:minorTickMark val="none"/>
        <c:tickLblPos val="nextTo"/>
        <c:crossAx val="76275072"/>
        <c:crosses val="autoZero"/>
        <c:auto val="1"/>
        <c:lblAlgn val="ctr"/>
        <c:lblOffset val="100"/>
        <c:noMultiLvlLbl val="0"/>
      </c:catAx>
      <c:valAx>
        <c:axId val="76275072"/>
        <c:scaling>
          <c:orientation val="minMax"/>
        </c:scaling>
        <c:delete val="0"/>
        <c:axPos val="l"/>
        <c:majorGridlines/>
        <c:numFmt formatCode="0%" sourceLinked="0"/>
        <c:majorTickMark val="out"/>
        <c:minorTickMark val="none"/>
        <c:tickLblPos val="nextTo"/>
        <c:crossAx val="76248192"/>
        <c:crosses val="autoZero"/>
        <c:crossBetween val="midCat"/>
      </c:valAx>
      <c:dTable>
        <c:showHorzBorder val="1"/>
        <c:showVertBorder val="1"/>
        <c:showOutline val="1"/>
        <c:showKeys val="1"/>
        <c:txPr>
          <a:bodyPr/>
          <a:lstStyle/>
          <a:p>
            <a:pPr rtl="0">
              <a:defRPr sz="800"/>
            </a:pPr>
            <a:endParaRPr lang="en-US"/>
          </a:p>
        </c:txPr>
      </c:dTable>
      <c:spPr>
        <a:solidFill>
          <a:schemeClr val="bg1">
            <a:lumMod val="95000"/>
          </a:schemeClr>
        </a:solidFill>
      </c:spPr>
    </c:plotArea>
    <c:legend>
      <c:legendPos val="t"/>
      <c:layout/>
      <c:overlay val="0"/>
    </c:legend>
    <c:plotVisOnly val="1"/>
    <c:dispBlanksAs val="gap"/>
    <c:showDLblsOverMax val="0"/>
  </c:chart>
  <c:txPr>
    <a:bodyPr/>
    <a:lstStyle/>
    <a:p>
      <a:pPr>
        <a:defRPr sz="1050">
          <a:latin typeface="Verdana" pitchFamily="34" charset="0"/>
          <a:ea typeface="Verdana" pitchFamily="34" charset="0"/>
          <a:cs typeface="Verdana" pitchFamily="34" charset="0"/>
        </a:defRPr>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'Stack charts num lit'!$B$16</c:f>
              <c:strCache>
                <c:ptCount val="1"/>
                <c:pt idx="0">
                  <c:v>Never enrolled or dropped out prior to Grade 6</c:v>
                </c:pt>
              </c:strCache>
            </c:strRef>
          </c:tx>
          <c:spPr>
            <a:solidFill>
              <a:srgbClr val="FF0000"/>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'Stack charts num lit'!$A$17:$A$26</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'Stack charts num lit'!$B$17:$B$26</c:f>
              <c:numCache>
                <c:formatCode>0</c:formatCode>
                <c:ptCount val="10"/>
                <c:pt idx="0">
                  <c:v>11.900000000000009</c:v>
                </c:pt>
                <c:pt idx="1">
                  <c:v>14.3</c:v>
                </c:pt>
                <c:pt idx="2">
                  <c:v>11.1</c:v>
                </c:pt>
                <c:pt idx="3">
                  <c:v>10.900000000000009</c:v>
                </c:pt>
                <c:pt idx="4">
                  <c:v>2</c:v>
                </c:pt>
                <c:pt idx="5">
                  <c:v>7.7000000000000028</c:v>
                </c:pt>
                <c:pt idx="6">
                  <c:v>7.2999999999999972</c:v>
                </c:pt>
                <c:pt idx="7">
                  <c:v>14.7</c:v>
                </c:pt>
                <c:pt idx="8">
                  <c:v>5.0999999999999943</c:v>
                </c:pt>
                <c:pt idx="9">
                  <c:v>10.5</c:v>
                </c:pt>
              </c:numCache>
            </c:numRef>
          </c:val>
        </c:ser>
        <c:ser>
          <c:idx val="1"/>
          <c:order val="1"/>
          <c:tx>
            <c:strRef>
              <c:f>'Stack charts num lit'!$C$16</c:f>
              <c:strCache>
                <c:ptCount val="1"/>
                <c:pt idx="0">
                  <c:v>Enrolled but functionally illiterate (Levels 1-2) by grade 6</c:v>
                </c:pt>
              </c:strCache>
            </c:strRef>
          </c:tx>
          <c:spPr>
            <a:solidFill>
              <a:srgbClr val="FFFF00"/>
            </a:solidFill>
          </c:spPr>
          <c:invertIfNegative val="0"/>
          <c:dLbls>
            <c:dLblPos val="ctr"/>
            <c:showLegendKey val="0"/>
            <c:showVal val="1"/>
            <c:showCatName val="0"/>
            <c:showSerName val="0"/>
            <c:showPercent val="0"/>
            <c:showBubbleSize val="0"/>
            <c:showLeaderLines val="0"/>
          </c:dLbls>
          <c:cat>
            <c:strRef>
              <c:f>'Stack charts num lit'!$A$17:$A$26</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'Stack charts num lit'!$C$17:$C$26</c:f>
              <c:numCache>
                <c:formatCode>0</c:formatCode>
                <c:ptCount val="10"/>
                <c:pt idx="0">
                  <c:v>38.842417810000001</c:v>
                </c:pt>
                <c:pt idx="1">
                  <c:v>31.36384324999996</c:v>
                </c:pt>
                <c:pt idx="2">
                  <c:v>18.844506379999981</c:v>
                </c:pt>
                <c:pt idx="3">
                  <c:v>18.135823859999999</c:v>
                </c:pt>
                <c:pt idx="4">
                  <c:v>26.717975200000041</c:v>
                </c:pt>
                <c:pt idx="5">
                  <c:v>17.077853650000009</c:v>
                </c:pt>
                <c:pt idx="6">
                  <c:v>12.637123559999999</c:v>
                </c:pt>
                <c:pt idx="7">
                  <c:v>2.9847834799999999</c:v>
                </c:pt>
                <c:pt idx="8">
                  <c:v>7.6337939600000002</c:v>
                </c:pt>
                <c:pt idx="9">
                  <c:v>1.3217717999999961</c:v>
                </c:pt>
              </c:numCache>
            </c:numRef>
          </c:val>
        </c:ser>
        <c:ser>
          <c:idx val="2"/>
          <c:order val="2"/>
          <c:tx>
            <c:strRef>
              <c:f>'Stack charts num lit'!$D$16</c:f>
              <c:strCache>
                <c:ptCount val="1"/>
                <c:pt idx="0">
                  <c:v>Enrolled and acquired basic reading skills (Levels 3-5) by grade 6</c:v>
                </c:pt>
              </c:strCache>
            </c:strRef>
          </c:tx>
          <c:spPr>
            <a:solidFill>
              <a:schemeClr val="accent3">
                <a:lumMod val="60000"/>
                <a:lumOff val="40000"/>
              </a:schemeClr>
            </a:solidFill>
          </c:spPr>
          <c:invertIfNegative val="0"/>
          <c:dLbls>
            <c:dLblPos val="ctr"/>
            <c:showLegendKey val="0"/>
            <c:showVal val="1"/>
            <c:showCatName val="0"/>
            <c:showSerName val="0"/>
            <c:showPercent val="0"/>
            <c:showBubbleSize val="0"/>
            <c:showLeaderLines val="0"/>
          </c:dLbls>
          <c:cat>
            <c:strRef>
              <c:f>'Stack charts num lit'!$A$17:$A$26</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'Stack charts num lit'!$D$17:$D$26</c:f>
              <c:numCache>
                <c:formatCode>0</c:formatCode>
                <c:ptCount val="10"/>
                <c:pt idx="0">
                  <c:v>43.555468269999999</c:v>
                </c:pt>
                <c:pt idx="1">
                  <c:v>52.535668310000013</c:v>
                </c:pt>
                <c:pt idx="2">
                  <c:v>60.956223020000003</c:v>
                </c:pt>
                <c:pt idx="3">
                  <c:v>58.114102860000003</c:v>
                </c:pt>
                <c:pt idx="4">
                  <c:v>45.471451199999997</c:v>
                </c:pt>
                <c:pt idx="5">
                  <c:v>50.16952655</c:v>
                </c:pt>
                <c:pt idx="6">
                  <c:v>61.685815230000102</c:v>
                </c:pt>
                <c:pt idx="7">
                  <c:v>30.29592422999999</c:v>
                </c:pt>
                <c:pt idx="8">
                  <c:v>50.493727700000008</c:v>
                </c:pt>
                <c:pt idx="9">
                  <c:v>54.453491549999967</c:v>
                </c:pt>
              </c:numCache>
            </c:numRef>
          </c:val>
        </c:ser>
        <c:ser>
          <c:idx val="3"/>
          <c:order val="3"/>
          <c:tx>
            <c:strRef>
              <c:f>'Stack charts num lit'!$E$16</c:f>
              <c:strCache>
                <c:ptCount val="1"/>
                <c:pt idx="0">
                  <c:v>Enrolled and acquired higher order reading skills (Levels 6-8) by grade 6</c:v>
                </c:pt>
              </c:strCache>
            </c:strRef>
          </c:tx>
          <c:spPr>
            <a:solidFill>
              <a:srgbClr val="00B050"/>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'Stack charts num lit'!$A$17:$A$26</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'Stack charts num lit'!$E$17:$E$26</c:f>
              <c:numCache>
                <c:formatCode>0</c:formatCode>
                <c:ptCount val="10"/>
                <c:pt idx="0">
                  <c:v>5.7021139199999844</c:v>
                </c:pt>
                <c:pt idx="1">
                  <c:v>1.80047987</c:v>
                </c:pt>
                <c:pt idx="2">
                  <c:v>9.0992706000000005</c:v>
                </c:pt>
                <c:pt idx="3">
                  <c:v>12.85008219000002</c:v>
                </c:pt>
                <c:pt idx="4">
                  <c:v>25.810573599999991</c:v>
                </c:pt>
                <c:pt idx="5">
                  <c:v>25.052629029999959</c:v>
                </c:pt>
                <c:pt idx="6">
                  <c:v>18.37705194000004</c:v>
                </c:pt>
                <c:pt idx="7">
                  <c:v>52.019292290000003</c:v>
                </c:pt>
                <c:pt idx="8">
                  <c:v>36.77246885000001</c:v>
                </c:pt>
                <c:pt idx="9">
                  <c:v>33.724736650000011</c:v>
                </c:pt>
              </c:numCache>
            </c:numRef>
          </c:val>
        </c:ser>
        <c:dLbls>
          <c:showLegendKey val="0"/>
          <c:showVal val="0"/>
          <c:showCatName val="0"/>
          <c:showSerName val="0"/>
          <c:showPercent val="0"/>
          <c:showBubbleSize val="0"/>
        </c:dLbls>
        <c:gapWidth val="150"/>
        <c:overlap val="100"/>
        <c:axId val="81529472"/>
        <c:axId val="81539456"/>
      </c:barChart>
      <c:catAx>
        <c:axId val="81529472"/>
        <c:scaling>
          <c:orientation val="minMax"/>
        </c:scaling>
        <c:delete val="0"/>
        <c:axPos val="b"/>
        <c:majorTickMark val="out"/>
        <c:minorTickMark val="none"/>
        <c:tickLblPos val="nextTo"/>
        <c:txPr>
          <a:bodyPr/>
          <a:lstStyle/>
          <a:p>
            <a:pPr>
              <a:defRPr sz="900"/>
            </a:pPr>
            <a:endParaRPr lang="en-US"/>
          </a:p>
        </c:txPr>
        <c:crossAx val="81539456"/>
        <c:crosses val="autoZero"/>
        <c:auto val="1"/>
        <c:lblAlgn val="ctr"/>
        <c:lblOffset val="100"/>
        <c:noMultiLvlLbl val="0"/>
      </c:catAx>
      <c:valAx>
        <c:axId val="81539456"/>
        <c:scaling>
          <c:orientation val="minMax"/>
        </c:scaling>
        <c:delete val="0"/>
        <c:axPos val="l"/>
        <c:majorGridlines/>
        <c:numFmt formatCode="0%" sourceLinked="1"/>
        <c:majorTickMark val="out"/>
        <c:minorTickMark val="none"/>
        <c:tickLblPos val="nextTo"/>
        <c:crossAx val="81529472"/>
        <c:crosses val="autoZero"/>
        <c:crossBetween val="between"/>
      </c:valAx>
      <c:spPr>
        <a:solidFill>
          <a:schemeClr val="bg1">
            <a:lumMod val="95000"/>
          </a:schemeClr>
        </a:solidFill>
      </c:spPr>
    </c:plotArea>
    <c:legend>
      <c:legendPos val="b"/>
      <c:layout>
        <c:manualLayout>
          <c:xMode val="edge"/>
          <c:yMode val="edge"/>
          <c:x val="0.16599616020219701"/>
          <c:y val="0.82197749172148404"/>
          <c:w val="0.71877147559944998"/>
          <c:h val="0.17035648609524301"/>
        </c:manualLayout>
      </c:layout>
      <c:overlay val="0"/>
      <c:spPr>
        <a:solidFill>
          <a:sysClr val="window" lastClr="FFFFFF">
            <a:lumMod val="95000"/>
          </a:sysClr>
        </a:solidFill>
      </c:spPr>
      <c:txPr>
        <a:bodyPr/>
        <a:lstStyle/>
        <a:p>
          <a:pPr>
            <a:defRPr sz="900"/>
          </a:pPr>
          <a:endParaRPr lang="en-US"/>
        </a:p>
      </c:txPr>
    </c:legend>
    <c:plotVisOnly val="1"/>
    <c:dispBlanksAs val="gap"/>
    <c:showDLblsOverMax val="0"/>
  </c:chart>
  <c:externalData r:id="rId2">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'Stack charts num lit'!$B$3</c:f>
              <c:strCache>
                <c:ptCount val="1"/>
                <c:pt idx="0">
                  <c:v>Never enrolled or dropped out prior to grade 6</c:v>
                </c:pt>
              </c:strCache>
            </c:strRef>
          </c:tx>
          <c:spPr>
            <a:solidFill>
              <a:srgbClr val="FF0000"/>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'Stack charts num lit'!$A$4:$A$13</c:f>
              <c:strCache>
                <c:ptCount val="10"/>
                <c:pt idx="0">
                  <c:v>Zambia</c:v>
                </c:pt>
                <c:pt idx="1">
                  <c:v>Malawi</c:v>
                </c:pt>
                <c:pt idx="2">
                  <c:v>Namibia</c:v>
                </c:pt>
                <c:pt idx="3">
                  <c:v>Lesotho</c:v>
                </c:pt>
                <c:pt idx="4">
                  <c:v>Uganda</c:v>
                </c:pt>
                <c:pt idx="5">
                  <c:v>South Africa</c:v>
                </c:pt>
                <c:pt idx="6">
                  <c:v>Zimbabwe</c:v>
                </c:pt>
                <c:pt idx="7">
                  <c:v>Tanzania</c:v>
                </c:pt>
                <c:pt idx="8">
                  <c:v>Swaziland</c:v>
                </c:pt>
                <c:pt idx="9">
                  <c:v>Kenya</c:v>
                </c:pt>
              </c:strCache>
            </c:strRef>
          </c:cat>
          <c:val>
            <c:numRef>
              <c:f>'Stack charts num lit'!$B$4:$B$13</c:f>
              <c:numCache>
                <c:formatCode>0</c:formatCode>
                <c:ptCount val="10"/>
                <c:pt idx="0">
                  <c:v>11.900000000000009</c:v>
                </c:pt>
                <c:pt idx="1">
                  <c:v>14.3</c:v>
                </c:pt>
                <c:pt idx="2">
                  <c:v>7.2999999999999972</c:v>
                </c:pt>
                <c:pt idx="3">
                  <c:v>11.1</c:v>
                </c:pt>
                <c:pt idx="4">
                  <c:v>10.900000000000009</c:v>
                </c:pt>
                <c:pt idx="5">
                  <c:v>2</c:v>
                </c:pt>
                <c:pt idx="6">
                  <c:v>7.7000000000000028</c:v>
                </c:pt>
                <c:pt idx="7">
                  <c:v>14.7</c:v>
                </c:pt>
                <c:pt idx="8">
                  <c:v>10.5</c:v>
                </c:pt>
                <c:pt idx="9">
                  <c:v>5.0999999999999943</c:v>
                </c:pt>
              </c:numCache>
            </c:numRef>
          </c:val>
        </c:ser>
        <c:ser>
          <c:idx val="1"/>
          <c:order val="1"/>
          <c:tx>
            <c:strRef>
              <c:f>'Stack charts num lit'!$C$3</c:f>
              <c:strCache>
                <c:ptCount val="1"/>
                <c:pt idx="0">
                  <c:v>Enrolled but functionally innumerate (Levels 1-2) by grade 6</c:v>
                </c:pt>
              </c:strCache>
            </c:strRef>
          </c:tx>
          <c:spPr>
            <a:solidFill>
              <a:srgbClr val="FFFF00"/>
            </a:solidFill>
          </c:spPr>
          <c:invertIfNegative val="0"/>
          <c:dLbls>
            <c:dLblPos val="ctr"/>
            <c:showLegendKey val="0"/>
            <c:showVal val="1"/>
            <c:showCatName val="0"/>
            <c:showSerName val="0"/>
            <c:showPercent val="0"/>
            <c:showBubbleSize val="0"/>
            <c:showLeaderLines val="0"/>
          </c:dLbls>
          <c:cat>
            <c:strRef>
              <c:f>'Stack charts num lit'!$A$4:$A$13</c:f>
              <c:strCache>
                <c:ptCount val="10"/>
                <c:pt idx="0">
                  <c:v>Zambia</c:v>
                </c:pt>
                <c:pt idx="1">
                  <c:v>Malawi</c:v>
                </c:pt>
                <c:pt idx="2">
                  <c:v>Namibia</c:v>
                </c:pt>
                <c:pt idx="3">
                  <c:v>Lesotho</c:v>
                </c:pt>
                <c:pt idx="4">
                  <c:v>Uganda</c:v>
                </c:pt>
                <c:pt idx="5">
                  <c:v>South Africa</c:v>
                </c:pt>
                <c:pt idx="6">
                  <c:v>Zimbabwe</c:v>
                </c:pt>
                <c:pt idx="7">
                  <c:v>Tanzania</c:v>
                </c:pt>
                <c:pt idx="8">
                  <c:v>Swaziland</c:v>
                </c:pt>
                <c:pt idx="9">
                  <c:v>Kenya</c:v>
                </c:pt>
              </c:strCache>
            </c:strRef>
          </c:cat>
          <c:val>
            <c:numRef>
              <c:f>'Stack charts num lit'!$C$4:$C$13</c:f>
              <c:numCache>
                <c:formatCode>0</c:formatCode>
                <c:ptCount val="10"/>
                <c:pt idx="0">
                  <c:v>59.065411600000012</c:v>
                </c:pt>
                <c:pt idx="1">
                  <c:v>51.281251700000013</c:v>
                </c:pt>
                <c:pt idx="2">
                  <c:v>44.20447704</c:v>
                </c:pt>
                <c:pt idx="3">
                  <c:v>37.160208890000057</c:v>
                </c:pt>
                <c:pt idx="4">
                  <c:v>34.462819710000012</c:v>
                </c:pt>
                <c:pt idx="5">
                  <c:v>39.278645000000012</c:v>
                </c:pt>
                <c:pt idx="6">
                  <c:v>24.477341590000002</c:v>
                </c:pt>
                <c:pt idx="7">
                  <c:v>11.28861906</c:v>
                </c:pt>
                <c:pt idx="8">
                  <c:v>7.6811137499999846</c:v>
                </c:pt>
                <c:pt idx="9">
                  <c:v>10.64767561</c:v>
                </c:pt>
              </c:numCache>
            </c:numRef>
          </c:val>
        </c:ser>
        <c:ser>
          <c:idx val="2"/>
          <c:order val="2"/>
          <c:tx>
            <c:strRef>
              <c:f>'Stack charts num lit'!$D$3</c:f>
              <c:strCache>
                <c:ptCount val="1"/>
                <c:pt idx="0">
                  <c:v>Enrolled and acquired basic numeracy skills (Levels 3-5) by grade 6</c:v>
                </c:pt>
              </c:strCache>
            </c:strRef>
          </c:tx>
          <c:spPr>
            <a:solidFill>
              <a:schemeClr val="accent3">
                <a:lumMod val="60000"/>
                <a:lumOff val="40000"/>
              </a:schemeClr>
            </a:solidFill>
          </c:spPr>
          <c:invertIfNegative val="0"/>
          <c:dLbls>
            <c:dLblPos val="ctr"/>
            <c:showLegendKey val="0"/>
            <c:showVal val="1"/>
            <c:showCatName val="0"/>
            <c:showSerName val="0"/>
            <c:showPercent val="0"/>
            <c:showBubbleSize val="0"/>
            <c:showLeaderLines val="0"/>
          </c:dLbls>
          <c:cat>
            <c:strRef>
              <c:f>'Stack charts num lit'!$A$4:$A$13</c:f>
              <c:strCache>
                <c:ptCount val="10"/>
                <c:pt idx="0">
                  <c:v>Zambia</c:v>
                </c:pt>
                <c:pt idx="1">
                  <c:v>Malawi</c:v>
                </c:pt>
                <c:pt idx="2">
                  <c:v>Namibia</c:v>
                </c:pt>
                <c:pt idx="3">
                  <c:v>Lesotho</c:v>
                </c:pt>
                <c:pt idx="4">
                  <c:v>Uganda</c:v>
                </c:pt>
                <c:pt idx="5">
                  <c:v>South Africa</c:v>
                </c:pt>
                <c:pt idx="6">
                  <c:v>Zimbabwe</c:v>
                </c:pt>
                <c:pt idx="7">
                  <c:v>Tanzania</c:v>
                </c:pt>
                <c:pt idx="8">
                  <c:v>Swaziland</c:v>
                </c:pt>
                <c:pt idx="9">
                  <c:v>Kenya</c:v>
                </c:pt>
              </c:strCache>
            </c:strRef>
          </c:cat>
          <c:val>
            <c:numRef>
              <c:f>'Stack charts num lit'!$D$4:$D$13</c:f>
              <c:numCache>
                <c:formatCode>0</c:formatCode>
                <c:ptCount val="10"/>
                <c:pt idx="0">
                  <c:v>28.50051738999996</c:v>
                </c:pt>
                <c:pt idx="1">
                  <c:v>33.96691219000008</c:v>
                </c:pt>
                <c:pt idx="2">
                  <c:v>45.950648399999999</c:v>
                </c:pt>
                <c:pt idx="3">
                  <c:v>50.024323370000012</c:v>
                </c:pt>
                <c:pt idx="4">
                  <c:v>52.681729320000002</c:v>
                </c:pt>
                <c:pt idx="5">
                  <c:v>50.324842400000001</c:v>
                </c:pt>
                <c:pt idx="6">
                  <c:v>58.164229499999998</c:v>
                </c:pt>
                <c:pt idx="7">
                  <c:v>63.588428930000013</c:v>
                </c:pt>
                <c:pt idx="8">
                  <c:v>76.596265900000205</c:v>
                </c:pt>
                <c:pt idx="9">
                  <c:v>70.851732639999653</c:v>
                </c:pt>
              </c:numCache>
            </c:numRef>
          </c:val>
        </c:ser>
        <c:ser>
          <c:idx val="3"/>
          <c:order val="3"/>
          <c:tx>
            <c:strRef>
              <c:f>'Stack charts num lit'!$E$3</c:f>
              <c:strCache>
                <c:ptCount val="1"/>
                <c:pt idx="0">
                  <c:v>Enrolled and acquired higher order numeracy skills (Levels 6-8) by grade 6</c:v>
                </c:pt>
              </c:strCache>
            </c:strRef>
          </c:tx>
          <c:spPr>
            <a:solidFill>
              <a:srgbClr val="00B050"/>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'Stack charts num lit'!$A$4:$A$13</c:f>
              <c:strCache>
                <c:ptCount val="10"/>
                <c:pt idx="0">
                  <c:v>Zambia</c:v>
                </c:pt>
                <c:pt idx="1">
                  <c:v>Malawi</c:v>
                </c:pt>
                <c:pt idx="2">
                  <c:v>Namibia</c:v>
                </c:pt>
                <c:pt idx="3">
                  <c:v>Lesotho</c:v>
                </c:pt>
                <c:pt idx="4">
                  <c:v>Uganda</c:v>
                </c:pt>
                <c:pt idx="5">
                  <c:v>South Africa</c:v>
                </c:pt>
                <c:pt idx="6">
                  <c:v>Zimbabwe</c:v>
                </c:pt>
                <c:pt idx="7">
                  <c:v>Tanzania</c:v>
                </c:pt>
                <c:pt idx="8">
                  <c:v>Swaziland</c:v>
                </c:pt>
                <c:pt idx="9">
                  <c:v>Kenya</c:v>
                </c:pt>
              </c:strCache>
            </c:strRef>
          </c:cat>
          <c:val>
            <c:numRef>
              <c:f>'Stack charts num lit'!$E$4:$E$13</c:f>
              <c:numCache>
                <c:formatCode>0</c:formatCode>
                <c:ptCount val="10"/>
                <c:pt idx="0">
                  <c:v>0.53407101000000101</c:v>
                </c:pt>
                <c:pt idx="1">
                  <c:v>0.45183611000000001</c:v>
                </c:pt>
                <c:pt idx="2">
                  <c:v>2.5448745599999998</c:v>
                </c:pt>
                <c:pt idx="3">
                  <c:v>1.7154766299999979</c:v>
                </c:pt>
                <c:pt idx="4">
                  <c:v>1.955450970000002</c:v>
                </c:pt>
                <c:pt idx="5">
                  <c:v>8.3965126000000048</c:v>
                </c:pt>
                <c:pt idx="6">
                  <c:v>9.6584289099999996</c:v>
                </c:pt>
                <c:pt idx="7">
                  <c:v>10.422952010000021</c:v>
                </c:pt>
                <c:pt idx="8">
                  <c:v>5.2226203499999846</c:v>
                </c:pt>
                <c:pt idx="9">
                  <c:v>13.40059175</c:v>
                </c:pt>
              </c:numCache>
            </c:numRef>
          </c:val>
        </c:ser>
        <c:dLbls>
          <c:showLegendKey val="0"/>
          <c:showVal val="0"/>
          <c:showCatName val="0"/>
          <c:showSerName val="0"/>
          <c:showPercent val="0"/>
          <c:showBubbleSize val="0"/>
        </c:dLbls>
        <c:gapWidth val="150"/>
        <c:overlap val="100"/>
        <c:axId val="82984960"/>
        <c:axId val="82986496"/>
      </c:barChart>
      <c:catAx>
        <c:axId val="82984960"/>
        <c:scaling>
          <c:orientation val="minMax"/>
        </c:scaling>
        <c:delete val="0"/>
        <c:axPos val="b"/>
        <c:majorTickMark val="out"/>
        <c:minorTickMark val="none"/>
        <c:tickLblPos val="nextTo"/>
        <c:txPr>
          <a:bodyPr/>
          <a:lstStyle/>
          <a:p>
            <a:pPr>
              <a:defRPr sz="900"/>
            </a:pPr>
            <a:endParaRPr lang="en-US"/>
          </a:p>
        </c:txPr>
        <c:crossAx val="82986496"/>
        <c:crosses val="autoZero"/>
        <c:auto val="1"/>
        <c:lblAlgn val="ctr"/>
        <c:lblOffset val="100"/>
        <c:noMultiLvlLbl val="0"/>
      </c:catAx>
      <c:valAx>
        <c:axId val="82986496"/>
        <c:scaling>
          <c:orientation val="minMax"/>
        </c:scaling>
        <c:delete val="0"/>
        <c:axPos val="l"/>
        <c:majorGridlines/>
        <c:numFmt formatCode="0%" sourceLinked="1"/>
        <c:majorTickMark val="out"/>
        <c:minorTickMark val="none"/>
        <c:tickLblPos val="nextTo"/>
        <c:crossAx val="82984960"/>
        <c:crosses val="autoZero"/>
        <c:crossBetween val="between"/>
      </c:valAx>
      <c:spPr>
        <a:solidFill>
          <a:schemeClr val="bg1">
            <a:lumMod val="95000"/>
          </a:schemeClr>
        </a:solidFill>
      </c:spPr>
    </c:plotArea>
    <c:legend>
      <c:legendPos val="b"/>
      <c:layout>
        <c:manualLayout>
          <c:xMode val="edge"/>
          <c:yMode val="edge"/>
          <c:x val="0.110269832841198"/>
          <c:y val="0.81642632611632804"/>
          <c:w val="0.83212634629591198"/>
          <c:h val="0.163346071721965"/>
        </c:manualLayout>
      </c:layout>
      <c:overlay val="0"/>
      <c:spPr>
        <a:solidFill>
          <a:schemeClr val="bg1">
            <a:lumMod val="95000"/>
          </a:schemeClr>
        </a:solidFill>
      </c:spPr>
      <c:txPr>
        <a:bodyPr/>
        <a:lstStyle/>
        <a:p>
          <a:pPr>
            <a:defRPr sz="900"/>
          </a:pPr>
          <a:endParaRPr lang="en-US"/>
        </a:p>
      </c:txPr>
    </c:legend>
    <c:plotVisOnly val="1"/>
    <c:dispBlanksAs val="gap"/>
    <c:showDLblsOverMax val="0"/>
  </c:chart>
  <c:externalData r:id="rId2">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u="sng">
                <a:solidFill>
                  <a:srgbClr val="FF0000"/>
                </a:solidFill>
              </a:rPr>
              <a:t>Non-strike</a:t>
            </a:r>
            <a:r>
              <a:rPr lang="en-US"/>
              <a:t> teacher absenteeism</a:t>
            </a:r>
          </a:p>
          <a:p>
            <a:pPr>
              <a:defRPr/>
            </a:pPr>
            <a:r>
              <a:rPr lang="en-US" sz="1200" b="0"/>
              <a:t>SACMEQ III (2007)</a:t>
            </a:r>
          </a:p>
        </c:rich>
      </c:tx>
      <c:layout/>
      <c:overlay val="0"/>
      <c:spPr>
        <a:solidFill>
          <a:schemeClr val="bg1">
            <a:lumMod val="85000"/>
          </a:schemeClr>
        </a:solidFill>
      </c:spPr>
    </c:title>
    <c:autoTitleDeleted val="0"/>
    <c:plotArea>
      <c:layout/>
      <c:barChart>
        <c:barDir val="col"/>
        <c:grouping val="stacked"/>
        <c:varyColors val="0"/>
        <c:ser>
          <c:idx val="0"/>
          <c:order val="0"/>
          <c:tx>
            <c:strRef>
              <c:f>Sheet1!$N$24</c:f>
              <c:strCache>
                <c:ptCount val="1"/>
                <c:pt idx="0">
                  <c:v>Non-strike teacher absenteeism</c:v>
                </c:pt>
              </c:strCache>
            </c:strRef>
          </c:tx>
          <c:spPr>
            <a:solidFill>
              <a:srgbClr val="0070C0"/>
            </a:solidFill>
          </c:spPr>
          <c:invertIfNegative val="0"/>
          <c:dLbls>
            <c:txPr>
              <a:bodyPr/>
              <a:lstStyle/>
              <a:p>
                <a:pPr>
                  <a:defRPr sz="1050" b="1">
                    <a:solidFill>
                      <a:schemeClr val="bg1"/>
                    </a:solidFill>
                  </a:defRPr>
                </a:pPr>
                <a:endParaRPr lang="en-US"/>
              </a:p>
            </c:txPr>
            <c:dLblPos val="ctr"/>
            <c:showLegendKey val="0"/>
            <c:showVal val="1"/>
            <c:showCatName val="0"/>
            <c:showSerName val="0"/>
            <c:showPercent val="0"/>
            <c:showBubbleSize val="0"/>
            <c:showLeaderLines val="0"/>
          </c:dLbls>
          <c:cat>
            <c:strRef>
              <c:f>Sheet1!$M$25:$M$39</c:f>
              <c:strCache>
                <c:ptCount val="15"/>
                <c:pt idx="0">
                  <c:v>Mauritius</c:v>
                </c:pt>
                <c:pt idx="1">
                  <c:v>Mozambique</c:v>
                </c:pt>
                <c:pt idx="2">
                  <c:v>Swaziland</c:v>
                </c:pt>
                <c:pt idx="3">
                  <c:v>South Africa</c:v>
                </c:pt>
                <c:pt idx="4">
                  <c:v>Zanzibar</c:v>
                </c:pt>
                <c:pt idx="5">
                  <c:v>Namibia</c:v>
                </c:pt>
                <c:pt idx="6">
                  <c:v>Malawi</c:v>
                </c:pt>
                <c:pt idx="7">
                  <c:v>Kenya</c:v>
                </c:pt>
                <c:pt idx="8">
                  <c:v>Botswana</c:v>
                </c:pt>
                <c:pt idx="9">
                  <c:v>Zimbabwe</c:v>
                </c:pt>
                <c:pt idx="10">
                  <c:v>Lesotho</c:v>
                </c:pt>
                <c:pt idx="11">
                  <c:v>Seychelles</c:v>
                </c:pt>
                <c:pt idx="12">
                  <c:v>Uganda</c:v>
                </c:pt>
                <c:pt idx="13">
                  <c:v>Zambia</c:v>
                </c:pt>
                <c:pt idx="14">
                  <c:v>Tanzania</c:v>
                </c:pt>
              </c:strCache>
            </c:strRef>
          </c:cat>
          <c:val>
            <c:numRef>
              <c:f>Sheet1!$N$25:$N$39</c:f>
              <c:numCache>
                <c:formatCode>0</c:formatCode>
                <c:ptCount val="15"/>
                <c:pt idx="0">
                  <c:v>5.682488999999995</c:v>
                </c:pt>
                <c:pt idx="1">
                  <c:v>7.1774243999999943</c:v>
                </c:pt>
                <c:pt idx="2">
                  <c:v>7.7342259000000002</c:v>
                </c:pt>
                <c:pt idx="3">
                  <c:v>8.1897900000000003</c:v>
                </c:pt>
                <c:pt idx="4">
                  <c:v>9.0406230000000001</c:v>
                </c:pt>
                <c:pt idx="5">
                  <c:v>9.2844613000000003</c:v>
                </c:pt>
                <c:pt idx="6">
                  <c:v>9.5721379000000066</c:v>
                </c:pt>
                <c:pt idx="7">
                  <c:v>10.31596</c:v>
                </c:pt>
                <c:pt idx="8">
                  <c:v>10.536849999999999</c:v>
                </c:pt>
                <c:pt idx="9">
                  <c:v>10.728312000000001</c:v>
                </c:pt>
                <c:pt idx="10">
                  <c:v>12.14634</c:v>
                </c:pt>
                <c:pt idx="11">
                  <c:v>13.59937</c:v>
                </c:pt>
                <c:pt idx="12">
                  <c:v>13.758742700000001</c:v>
                </c:pt>
                <c:pt idx="13">
                  <c:v>14.466695800000011</c:v>
                </c:pt>
                <c:pt idx="14">
                  <c:v>19.236205999999999</c:v>
                </c:pt>
              </c:numCache>
            </c:numRef>
          </c:val>
        </c:ser>
        <c:dLbls>
          <c:showLegendKey val="0"/>
          <c:showVal val="0"/>
          <c:showCatName val="0"/>
          <c:showSerName val="0"/>
          <c:showPercent val="0"/>
          <c:showBubbleSize val="0"/>
        </c:dLbls>
        <c:gapWidth val="150"/>
        <c:overlap val="100"/>
        <c:axId val="83043072"/>
        <c:axId val="83044608"/>
      </c:barChart>
      <c:catAx>
        <c:axId val="83043072"/>
        <c:scaling>
          <c:orientation val="minMax"/>
        </c:scaling>
        <c:delete val="0"/>
        <c:axPos val="b"/>
        <c:majorTickMark val="out"/>
        <c:minorTickMark val="none"/>
        <c:tickLblPos val="nextTo"/>
        <c:crossAx val="83044608"/>
        <c:crosses val="autoZero"/>
        <c:auto val="1"/>
        <c:lblAlgn val="ctr"/>
        <c:lblOffset val="100"/>
        <c:noMultiLvlLbl val="0"/>
      </c:catAx>
      <c:valAx>
        <c:axId val="83044608"/>
        <c:scaling>
          <c:orientation val="minMax"/>
        </c:scaling>
        <c:delete val="0"/>
        <c:axPos val="l"/>
        <c:majorGridlines/>
        <c:title>
          <c:tx>
            <c:rich>
              <a:bodyPr rot="0" vert="horz"/>
              <a:lstStyle/>
              <a:p>
                <a:pPr>
                  <a:defRPr/>
                </a:pPr>
                <a:r>
                  <a:rPr lang="en-ZA"/>
                  <a:t>Days per year</a:t>
                </a:r>
              </a:p>
            </c:rich>
          </c:tx>
          <c:layout/>
          <c:overlay val="0"/>
        </c:title>
        <c:numFmt formatCode="0" sourceLinked="1"/>
        <c:majorTickMark val="out"/>
        <c:minorTickMark val="none"/>
        <c:tickLblPos val="nextTo"/>
        <c:crossAx val="83043072"/>
        <c:crosses val="autoZero"/>
        <c:crossBetween val="between"/>
      </c:valAx>
      <c:spPr>
        <a:solidFill>
          <a:schemeClr val="bg1">
            <a:lumMod val="85000"/>
          </a:schemeClr>
        </a:solidFill>
      </c:spPr>
    </c:plotArea>
    <c:plotVisOnly val="1"/>
    <c:dispBlanksAs val="gap"/>
    <c:showDLblsOverMax val="0"/>
  </c:chart>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ZA" sz="2000" smtClean="0">
                <a:solidFill>
                  <a:srgbClr val="FF0000"/>
                </a:solidFill>
              </a:rPr>
              <a:t>Non-strike</a:t>
            </a:r>
            <a:r>
              <a:rPr lang="en-ZA" smtClean="0"/>
              <a:t> Self-reported </a:t>
            </a:r>
            <a:r>
              <a:rPr lang="en-ZA"/>
              <a:t>teacher absenteeism (days)</a:t>
            </a:r>
          </a:p>
          <a:p>
            <a:pPr>
              <a:defRPr/>
            </a:pPr>
            <a:r>
              <a:rPr lang="en-ZA" sz="1400" b="0"/>
              <a:t>SACMEQ</a:t>
            </a:r>
            <a:r>
              <a:rPr lang="en-ZA" sz="1400" b="0" baseline="0"/>
              <a:t> III (2007)</a:t>
            </a:r>
            <a:endParaRPr lang="en-ZA" sz="1400" b="0"/>
          </a:p>
        </c:rich>
      </c:tx>
      <c:layout/>
      <c:overlay val="0"/>
      <c:spPr>
        <a:solidFill>
          <a:schemeClr val="bg1">
            <a:lumMod val="85000"/>
          </a:schemeClr>
        </a:solidFill>
      </c:spPr>
    </c:title>
    <c:autoTitleDeleted val="0"/>
    <c:plotArea>
      <c:layout>
        <c:manualLayout>
          <c:layoutTarget val="inner"/>
          <c:xMode val="edge"/>
          <c:yMode val="edge"/>
          <c:x val="0.131304371977993"/>
          <c:y val="0.21398852187272999"/>
          <c:w val="0.83802270762185904"/>
          <c:h val="0.62460655371928597"/>
        </c:manualLayout>
      </c:layout>
      <c:barChart>
        <c:barDir val="col"/>
        <c:grouping val="stacked"/>
        <c:varyColors val="0"/>
        <c:ser>
          <c:idx val="0"/>
          <c:order val="0"/>
          <c:tx>
            <c:strRef>
              <c:f>Sheet1!$E$4</c:f>
              <c:strCache>
                <c:ptCount val="1"/>
                <c:pt idx="0">
                  <c:v>Non-strike teacher absenteeism</c:v>
                </c:pt>
              </c:strCache>
            </c:strRef>
          </c:tx>
          <c:spPr>
            <a:solidFill>
              <a:srgbClr val="0070C0"/>
            </a:solidFill>
          </c:spPr>
          <c:invertIfNegative val="0"/>
          <c:dLbls>
            <c:txPr>
              <a:bodyPr/>
              <a:lstStyle/>
              <a:p>
                <a:pPr>
                  <a:defRPr b="1">
                    <a:solidFill>
                      <a:schemeClr val="bg1"/>
                    </a:solidFill>
                  </a:defRPr>
                </a:pPr>
                <a:endParaRPr lang="en-US"/>
              </a:p>
            </c:txPr>
            <c:dLblPos val="ctr"/>
            <c:showLegendKey val="0"/>
            <c:showVal val="1"/>
            <c:showCatName val="0"/>
            <c:showSerName val="0"/>
            <c:showPercent val="0"/>
            <c:showBubbleSize val="0"/>
            <c:showLeaderLines val="0"/>
          </c:dLbls>
          <c:cat>
            <c:strRef>
              <c:f>Sheet1!$D$5:$D$19</c:f>
              <c:strCache>
                <c:ptCount val="15"/>
                <c:pt idx="0">
                  <c:v>Mauritius</c:v>
                </c:pt>
                <c:pt idx="1">
                  <c:v>Mozambique</c:v>
                </c:pt>
                <c:pt idx="2">
                  <c:v>Swaziland</c:v>
                </c:pt>
                <c:pt idx="3">
                  <c:v>South Africa</c:v>
                </c:pt>
                <c:pt idx="4">
                  <c:v>Zanzibar</c:v>
                </c:pt>
                <c:pt idx="5">
                  <c:v>Namibia</c:v>
                </c:pt>
                <c:pt idx="6">
                  <c:v>Malawi</c:v>
                </c:pt>
                <c:pt idx="7">
                  <c:v>Kenya</c:v>
                </c:pt>
                <c:pt idx="8">
                  <c:v>Botswana</c:v>
                </c:pt>
                <c:pt idx="9">
                  <c:v>Zimbabwe</c:v>
                </c:pt>
                <c:pt idx="10">
                  <c:v>Lesotho</c:v>
                </c:pt>
                <c:pt idx="11">
                  <c:v>Seychelles</c:v>
                </c:pt>
                <c:pt idx="12">
                  <c:v>Uganda</c:v>
                </c:pt>
                <c:pt idx="13">
                  <c:v>Zambia</c:v>
                </c:pt>
                <c:pt idx="14">
                  <c:v>Tanzania</c:v>
                </c:pt>
              </c:strCache>
            </c:strRef>
          </c:cat>
          <c:val>
            <c:numRef>
              <c:f>Sheet1!$E$5:$E$19</c:f>
              <c:numCache>
                <c:formatCode>0</c:formatCode>
                <c:ptCount val="15"/>
                <c:pt idx="0">
                  <c:v>5.682488999999995</c:v>
                </c:pt>
                <c:pt idx="1">
                  <c:v>7.1774243999999952</c:v>
                </c:pt>
                <c:pt idx="2">
                  <c:v>7.7342259000000002</c:v>
                </c:pt>
                <c:pt idx="3">
                  <c:v>8.1897900000000003</c:v>
                </c:pt>
                <c:pt idx="4">
                  <c:v>9.0406229999999983</c:v>
                </c:pt>
                <c:pt idx="5">
                  <c:v>9.2844612999999985</c:v>
                </c:pt>
                <c:pt idx="6">
                  <c:v>9.5721379000000066</c:v>
                </c:pt>
                <c:pt idx="7">
                  <c:v>10.31596</c:v>
                </c:pt>
                <c:pt idx="8">
                  <c:v>10.536849999999999</c:v>
                </c:pt>
                <c:pt idx="9">
                  <c:v>10.728312000000001</c:v>
                </c:pt>
                <c:pt idx="10">
                  <c:v>12.14634</c:v>
                </c:pt>
                <c:pt idx="11">
                  <c:v>13.59937</c:v>
                </c:pt>
                <c:pt idx="12">
                  <c:v>13.758742700000001</c:v>
                </c:pt>
                <c:pt idx="13">
                  <c:v>14.4666958</c:v>
                </c:pt>
                <c:pt idx="14">
                  <c:v>19.236205999999999</c:v>
                </c:pt>
              </c:numCache>
            </c:numRef>
          </c:val>
        </c:ser>
        <c:ser>
          <c:idx val="1"/>
          <c:order val="1"/>
          <c:tx>
            <c:strRef>
              <c:f>Sheet1!$F$4</c:f>
              <c:strCache>
                <c:ptCount val="1"/>
                <c:pt idx="0">
                  <c:v>Teachers' strikes</c:v>
                </c:pt>
              </c:strCache>
            </c:strRef>
          </c:tx>
          <c:spPr>
            <a:solidFill>
              <a:srgbClr val="FF0000"/>
            </a:solidFill>
          </c:spPr>
          <c:invertIfNegative val="0"/>
          <c:dLbls>
            <c:txPr>
              <a:bodyPr/>
              <a:lstStyle/>
              <a:p>
                <a:pPr>
                  <a:defRPr sz="1050">
                    <a:solidFill>
                      <a:srgbClr val="002060"/>
                    </a:solidFill>
                  </a:defRPr>
                </a:pPr>
                <a:endParaRPr lang="en-US"/>
              </a:p>
            </c:txPr>
            <c:dLblPos val="ctr"/>
            <c:showLegendKey val="0"/>
            <c:showVal val="1"/>
            <c:showCatName val="0"/>
            <c:showSerName val="0"/>
            <c:showPercent val="0"/>
            <c:showBubbleSize val="0"/>
            <c:showLeaderLines val="0"/>
          </c:dLbls>
          <c:cat>
            <c:strRef>
              <c:f>Sheet1!$D$5:$D$19</c:f>
              <c:strCache>
                <c:ptCount val="15"/>
                <c:pt idx="0">
                  <c:v>Mauritius</c:v>
                </c:pt>
                <c:pt idx="1">
                  <c:v>Mozambique</c:v>
                </c:pt>
                <c:pt idx="2">
                  <c:v>Swaziland</c:v>
                </c:pt>
                <c:pt idx="3">
                  <c:v>South Africa</c:v>
                </c:pt>
                <c:pt idx="4">
                  <c:v>Zanzibar</c:v>
                </c:pt>
                <c:pt idx="5">
                  <c:v>Namibia</c:v>
                </c:pt>
                <c:pt idx="6">
                  <c:v>Malawi</c:v>
                </c:pt>
                <c:pt idx="7">
                  <c:v>Kenya</c:v>
                </c:pt>
                <c:pt idx="8">
                  <c:v>Botswana</c:v>
                </c:pt>
                <c:pt idx="9">
                  <c:v>Zimbabwe</c:v>
                </c:pt>
                <c:pt idx="10">
                  <c:v>Lesotho</c:v>
                </c:pt>
                <c:pt idx="11">
                  <c:v>Seychelles</c:v>
                </c:pt>
                <c:pt idx="12">
                  <c:v>Uganda</c:v>
                </c:pt>
                <c:pt idx="13">
                  <c:v>Zambia</c:v>
                </c:pt>
                <c:pt idx="14">
                  <c:v>Tanzania</c:v>
                </c:pt>
              </c:strCache>
            </c:strRef>
          </c:cat>
          <c:val>
            <c:numRef>
              <c:f>Sheet1!$F$5:$F$19</c:f>
              <c:numCache>
                <c:formatCode>0</c:formatCode>
                <c:ptCount val="15"/>
                <c:pt idx="0">
                  <c:v>0</c:v>
                </c:pt>
                <c:pt idx="1">
                  <c:v>1.5606000000000001E-3</c:v>
                </c:pt>
                <c:pt idx="2">
                  <c:v>0.33106210000000003</c:v>
                </c:pt>
                <c:pt idx="3">
                  <c:v>11.578200000000001</c:v>
                </c:pt>
                <c:pt idx="4">
                  <c:v>0</c:v>
                </c:pt>
                <c:pt idx="5">
                  <c:v>4.5786999999999998E-3</c:v>
                </c:pt>
                <c:pt idx="6">
                  <c:v>3.9688099999999997E-2</c:v>
                </c:pt>
                <c:pt idx="7">
                  <c:v>2.0279999999999999E-2</c:v>
                </c:pt>
                <c:pt idx="8">
                  <c:v>0</c:v>
                </c:pt>
                <c:pt idx="9">
                  <c:v>1.9096679999999999</c:v>
                </c:pt>
                <c:pt idx="10">
                  <c:v>0</c:v>
                </c:pt>
                <c:pt idx="11">
                  <c:v>0</c:v>
                </c:pt>
                <c:pt idx="12">
                  <c:v>7.0897299999999996E-2</c:v>
                </c:pt>
                <c:pt idx="13">
                  <c:v>4.08542E-2</c:v>
                </c:pt>
                <c:pt idx="14">
                  <c:v>5.2454000000000001E-2</c:v>
                </c:pt>
              </c:numCache>
            </c:numRef>
          </c:val>
        </c:ser>
        <c:dLbls>
          <c:showLegendKey val="0"/>
          <c:showVal val="0"/>
          <c:showCatName val="0"/>
          <c:showSerName val="0"/>
          <c:showPercent val="0"/>
          <c:showBubbleSize val="0"/>
        </c:dLbls>
        <c:gapWidth val="150"/>
        <c:overlap val="100"/>
        <c:axId val="83110912"/>
        <c:axId val="83124992"/>
      </c:barChart>
      <c:catAx>
        <c:axId val="83110912"/>
        <c:scaling>
          <c:orientation val="minMax"/>
        </c:scaling>
        <c:delete val="0"/>
        <c:axPos val="b"/>
        <c:majorTickMark val="out"/>
        <c:minorTickMark val="none"/>
        <c:tickLblPos val="nextTo"/>
        <c:crossAx val="83124992"/>
        <c:crosses val="autoZero"/>
        <c:auto val="1"/>
        <c:lblAlgn val="ctr"/>
        <c:lblOffset val="100"/>
        <c:noMultiLvlLbl val="0"/>
      </c:catAx>
      <c:valAx>
        <c:axId val="83124992"/>
        <c:scaling>
          <c:orientation val="minMax"/>
        </c:scaling>
        <c:delete val="0"/>
        <c:axPos val="l"/>
        <c:majorGridlines>
          <c:spPr>
            <a:ln>
              <a:solidFill>
                <a:schemeClr val="bg1">
                  <a:lumMod val="75000"/>
                </a:schemeClr>
              </a:solidFill>
            </a:ln>
          </c:spPr>
        </c:majorGridlines>
        <c:title>
          <c:tx>
            <c:rich>
              <a:bodyPr rot="0" vert="horz"/>
              <a:lstStyle/>
              <a:p>
                <a:pPr>
                  <a:defRPr/>
                </a:pPr>
                <a:r>
                  <a:rPr lang="en-ZA"/>
                  <a:t>Days per year</a:t>
                </a:r>
              </a:p>
            </c:rich>
          </c:tx>
          <c:layout/>
          <c:overlay val="0"/>
        </c:title>
        <c:numFmt formatCode="0" sourceLinked="1"/>
        <c:majorTickMark val="out"/>
        <c:minorTickMark val="none"/>
        <c:tickLblPos val="nextTo"/>
        <c:crossAx val="83110912"/>
        <c:crosses val="autoZero"/>
        <c:crossBetween val="between"/>
      </c:valAx>
      <c:spPr>
        <a:solidFill>
          <a:schemeClr val="bg1">
            <a:lumMod val="85000"/>
          </a:schemeClr>
        </a:solidFill>
      </c:spPr>
    </c:plotArea>
    <c:legend>
      <c:legendPos val="t"/>
      <c:layout/>
      <c:overlay val="0"/>
      <c:spPr>
        <a:solidFill>
          <a:schemeClr val="bg1">
            <a:lumMod val="85000"/>
          </a:schemeClr>
        </a:solidFill>
      </c:spPr>
    </c:legend>
    <c:plotVisOnly val="1"/>
    <c:dispBlanksAs val="gap"/>
    <c:showDLblsOverMax val="0"/>
  </c:chart>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'Stack charts num lit'!$B$16</c:f>
              <c:strCache>
                <c:ptCount val="1"/>
                <c:pt idx="0">
                  <c:v>Never enrolled or dropped out prior to Grade 6</c:v>
                </c:pt>
              </c:strCache>
            </c:strRef>
          </c:tx>
          <c:spPr>
            <a:solidFill>
              <a:srgbClr val="FF0000"/>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'Stack charts num lit'!$A$17:$A$26</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'Stack charts num lit'!$B$17:$B$26</c:f>
              <c:numCache>
                <c:formatCode>0</c:formatCode>
                <c:ptCount val="10"/>
                <c:pt idx="0">
                  <c:v>11.900000000000009</c:v>
                </c:pt>
                <c:pt idx="1">
                  <c:v>14.3</c:v>
                </c:pt>
                <c:pt idx="2">
                  <c:v>11.1</c:v>
                </c:pt>
                <c:pt idx="3">
                  <c:v>10.900000000000009</c:v>
                </c:pt>
                <c:pt idx="4">
                  <c:v>2</c:v>
                </c:pt>
                <c:pt idx="5">
                  <c:v>7.7000000000000028</c:v>
                </c:pt>
                <c:pt idx="6">
                  <c:v>7.2999999999999972</c:v>
                </c:pt>
                <c:pt idx="7">
                  <c:v>14.7</c:v>
                </c:pt>
                <c:pt idx="8">
                  <c:v>5.0999999999999943</c:v>
                </c:pt>
                <c:pt idx="9">
                  <c:v>10.5</c:v>
                </c:pt>
              </c:numCache>
            </c:numRef>
          </c:val>
        </c:ser>
        <c:ser>
          <c:idx val="1"/>
          <c:order val="1"/>
          <c:tx>
            <c:strRef>
              <c:f>'Stack charts num lit'!$C$16</c:f>
              <c:strCache>
                <c:ptCount val="1"/>
                <c:pt idx="0">
                  <c:v>Enrolled but functionally illiterate (Levels 1-2) by grade 6</c:v>
                </c:pt>
              </c:strCache>
            </c:strRef>
          </c:tx>
          <c:spPr>
            <a:solidFill>
              <a:srgbClr val="FFFF00"/>
            </a:solidFill>
          </c:spPr>
          <c:invertIfNegative val="0"/>
          <c:dLbls>
            <c:dLblPos val="ctr"/>
            <c:showLegendKey val="0"/>
            <c:showVal val="1"/>
            <c:showCatName val="0"/>
            <c:showSerName val="0"/>
            <c:showPercent val="0"/>
            <c:showBubbleSize val="0"/>
            <c:showLeaderLines val="0"/>
          </c:dLbls>
          <c:cat>
            <c:strRef>
              <c:f>'Stack charts num lit'!$A$17:$A$26</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'Stack charts num lit'!$C$17:$C$26</c:f>
              <c:numCache>
                <c:formatCode>0</c:formatCode>
                <c:ptCount val="10"/>
                <c:pt idx="0">
                  <c:v>38.842417810000001</c:v>
                </c:pt>
                <c:pt idx="1">
                  <c:v>31.36384324999996</c:v>
                </c:pt>
                <c:pt idx="2">
                  <c:v>18.844506379999981</c:v>
                </c:pt>
                <c:pt idx="3">
                  <c:v>18.135823859999999</c:v>
                </c:pt>
                <c:pt idx="4">
                  <c:v>26.717975200000041</c:v>
                </c:pt>
                <c:pt idx="5">
                  <c:v>17.077853650000009</c:v>
                </c:pt>
                <c:pt idx="6">
                  <c:v>12.637123559999999</c:v>
                </c:pt>
                <c:pt idx="7">
                  <c:v>2.9847834799999999</c:v>
                </c:pt>
                <c:pt idx="8">
                  <c:v>7.6337939600000002</c:v>
                </c:pt>
                <c:pt idx="9">
                  <c:v>1.3217717999999961</c:v>
                </c:pt>
              </c:numCache>
            </c:numRef>
          </c:val>
        </c:ser>
        <c:ser>
          <c:idx val="2"/>
          <c:order val="2"/>
          <c:tx>
            <c:strRef>
              <c:f>'Stack charts num lit'!$D$16</c:f>
              <c:strCache>
                <c:ptCount val="1"/>
                <c:pt idx="0">
                  <c:v>Enrolled and acquired basic reading skills (Levels 3-5) by grade 6</c:v>
                </c:pt>
              </c:strCache>
            </c:strRef>
          </c:tx>
          <c:spPr>
            <a:solidFill>
              <a:schemeClr val="accent3">
                <a:lumMod val="60000"/>
                <a:lumOff val="40000"/>
              </a:schemeClr>
            </a:solidFill>
          </c:spPr>
          <c:invertIfNegative val="0"/>
          <c:dLbls>
            <c:dLblPos val="ctr"/>
            <c:showLegendKey val="0"/>
            <c:showVal val="1"/>
            <c:showCatName val="0"/>
            <c:showSerName val="0"/>
            <c:showPercent val="0"/>
            <c:showBubbleSize val="0"/>
            <c:showLeaderLines val="0"/>
          </c:dLbls>
          <c:cat>
            <c:strRef>
              <c:f>'Stack charts num lit'!$A$17:$A$26</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'Stack charts num lit'!$D$17:$D$26</c:f>
              <c:numCache>
                <c:formatCode>0</c:formatCode>
                <c:ptCount val="10"/>
                <c:pt idx="0">
                  <c:v>43.555468269999999</c:v>
                </c:pt>
                <c:pt idx="1">
                  <c:v>52.535668310000013</c:v>
                </c:pt>
                <c:pt idx="2">
                  <c:v>60.956223020000003</c:v>
                </c:pt>
                <c:pt idx="3">
                  <c:v>58.114102860000003</c:v>
                </c:pt>
                <c:pt idx="4">
                  <c:v>45.471451199999997</c:v>
                </c:pt>
                <c:pt idx="5">
                  <c:v>50.16952655</c:v>
                </c:pt>
                <c:pt idx="6">
                  <c:v>61.685815230000102</c:v>
                </c:pt>
                <c:pt idx="7">
                  <c:v>30.29592422999999</c:v>
                </c:pt>
                <c:pt idx="8">
                  <c:v>50.493727700000008</c:v>
                </c:pt>
                <c:pt idx="9">
                  <c:v>54.453491549999967</c:v>
                </c:pt>
              </c:numCache>
            </c:numRef>
          </c:val>
        </c:ser>
        <c:ser>
          <c:idx val="3"/>
          <c:order val="3"/>
          <c:tx>
            <c:strRef>
              <c:f>'Stack charts num lit'!$E$16</c:f>
              <c:strCache>
                <c:ptCount val="1"/>
                <c:pt idx="0">
                  <c:v>Enrolled and acquired higher order reading skills (Levels 6-8) by grade 6</c:v>
                </c:pt>
              </c:strCache>
            </c:strRef>
          </c:tx>
          <c:spPr>
            <a:solidFill>
              <a:srgbClr val="00B050"/>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'Stack charts num lit'!$A$17:$A$26</c:f>
              <c:strCache>
                <c:ptCount val="10"/>
                <c:pt idx="0">
                  <c:v>Zambia</c:v>
                </c:pt>
                <c:pt idx="1">
                  <c:v>Malawi</c:v>
                </c:pt>
                <c:pt idx="2">
                  <c:v>Lesotho</c:v>
                </c:pt>
                <c:pt idx="3">
                  <c:v>Uganda</c:v>
                </c:pt>
                <c:pt idx="4">
                  <c:v>South Africa</c:v>
                </c:pt>
                <c:pt idx="5">
                  <c:v>Zimbabwe</c:v>
                </c:pt>
                <c:pt idx="6">
                  <c:v>Namibia</c:v>
                </c:pt>
                <c:pt idx="7">
                  <c:v>Tanzania</c:v>
                </c:pt>
                <c:pt idx="8">
                  <c:v>Kenya</c:v>
                </c:pt>
                <c:pt idx="9">
                  <c:v>Swaziland</c:v>
                </c:pt>
              </c:strCache>
            </c:strRef>
          </c:cat>
          <c:val>
            <c:numRef>
              <c:f>'Stack charts num lit'!$E$17:$E$26</c:f>
              <c:numCache>
                <c:formatCode>0</c:formatCode>
                <c:ptCount val="10"/>
                <c:pt idx="0">
                  <c:v>5.7021139199999844</c:v>
                </c:pt>
                <c:pt idx="1">
                  <c:v>1.80047987</c:v>
                </c:pt>
                <c:pt idx="2">
                  <c:v>9.0992706000000005</c:v>
                </c:pt>
                <c:pt idx="3">
                  <c:v>12.85008219000002</c:v>
                </c:pt>
                <c:pt idx="4">
                  <c:v>25.810573599999991</c:v>
                </c:pt>
                <c:pt idx="5">
                  <c:v>25.052629029999959</c:v>
                </c:pt>
                <c:pt idx="6">
                  <c:v>18.37705194000004</c:v>
                </c:pt>
                <c:pt idx="7">
                  <c:v>52.019292290000003</c:v>
                </c:pt>
                <c:pt idx="8">
                  <c:v>36.77246885000001</c:v>
                </c:pt>
                <c:pt idx="9">
                  <c:v>33.724736650000011</c:v>
                </c:pt>
              </c:numCache>
            </c:numRef>
          </c:val>
        </c:ser>
        <c:dLbls>
          <c:showLegendKey val="0"/>
          <c:showVal val="0"/>
          <c:showCatName val="0"/>
          <c:showSerName val="0"/>
          <c:showPercent val="0"/>
          <c:showBubbleSize val="0"/>
        </c:dLbls>
        <c:gapWidth val="150"/>
        <c:overlap val="100"/>
        <c:axId val="83214336"/>
        <c:axId val="83215872"/>
      </c:barChart>
      <c:catAx>
        <c:axId val="83214336"/>
        <c:scaling>
          <c:orientation val="minMax"/>
        </c:scaling>
        <c:delete val="0"/>
        <c:axPos val="b"/>
        <c:majorTickMark val="out"/>
        <c:minorTickMark val="none"/>
        <c:tickLblPos val="nextTo"/>
        <c:txPr>
          <a:bodyPr/>
          <a:lstStyle/>
          <a:p>
            <a:pPr>
              <a:defRPr sz="900"/>
            </a:pPr>
            <a:endParaRPr lang="en-US"/>
          </a:p>
        </c:txPr>
        <c:crossAx val="83215872"/>
        <c:crosses val="autoZero"/>
        <c:auto val="1"/>
        <c:lblAlgn val="ctr"/>
        <c:lblOffset val="100"/>
        <c:noMultiLvlLbl val="0"/>
      </c:catAx>
      <c:valAx>
        <c:axId val="83215872"/>
        <c:scaling>
          <c:orientation val="minMax"/>
        </c:scaling>
        <c:delete val="0"/>
        <c:axPos val="l"/>
        <c:majorGridlines/>
        <c:numFmt formatCode="0%" sourceLinked="1"/>
        <c:majorTickMark val="out"/>
        <c:minorTickMark val="none"/>
        <c:tickLblPos val="nextTo"/>
        <c:crossAx val="83214336"/>
        <c:crosses val="autoZero"/>
        <c:crossBetween val="between"/>
      </c:valAx>
      <c:spPr>
        <a:solidFill>
          <a:schemeClr val="bg1">
            <a:lumMod val="95000"/>
          </a:schemeClr>
        </a:solidFill>
      </c:spPr>
    </c:plotArea>
    <c:legend>
      <c:legendPos val="b"/>
      <c:layout>
        <c:manualLayout>
          <c:xMode val="edge"/>
          <c:yMode val="edge"/>
          <c:x val="0.16599616020219701"/>
          <c:y val="0.82197749172148404"/>
          <c:w val="0.71877147559944998"/>
          <c:h val="0.17035648609524301"/>
        </c:manualLayout>
      </c:layout>
      <c:overlay val="0"/>
      <c:spPr>
        <a:solidFill>
          <a:sysClr val="window" lastClr="FFFFFF">
            <a:lumMod val="95000"/>
          </a:sysClr>
        </a:solidFill>
      </c:spPr>
      <c:txPr>
        <a:bodyPr/>
        <a:lstStyle/>
        <a:p>
          <a:pPr>
            <a:defRPr sz="900"/>
          </a:pPr>
          <a:endParaRPr lang="en-US"/>
        </a:p>
      </c:txPr>
    </c:legend>
    <c:plotVisOnly val="1"/>
    <c:dispBlanksAs val="gap"/>
    <c:showDLblsOverMax val="0"/>
  </c:chart>
  <c:externalData r:id="rId2">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'Stack charts num lit'!$B$3</c:f>
              <c:strCache>
                <c:ptCount val="1"/>
                <c:pt idx="0">
                  <c:v>Never enrolled or dropped out prior to grade 6</c:v>
                </c:pt>
              </c:strCache>
            </c:strRef>
          </c:tx>
          <c:spPr>
            <a:solidFill>
              <a:srgbClr val="FF0000"/>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'Stack charts num lit'!$A$4:$A$13</c:f>
              <c:strCache>
                <c:ptCount val="10"/>
                <c:pt idx="0">
                  <c:v>Zambia</c:v>
                </c:pt>
                <c:pt idx="1">
                  <c:v>Malawi</c:v>
                </c:pt>
                <c:pt idx="2">
                  <c:v>Namibia</c:v>
                </c:pt>
                <c:pt idx="3">
                  <c:v>Lesotho</c:v>
                </c:pt>
                <c:pt idx="4">
                  <c:v>Uganda</c:v>
                </c:pt>
                <c:pt idx="5">
                  <c:v>South Africa</c:v>
                </c:pt>
                <c:pt idx="6">
                  <c:v>Zimbabwe</c:v>
                </c:pt>
                <c:pt idx="7">
                  <c:v>Tanzania</c:v>
                </c:pt>
                <c:pt idx="8">
                  <c:v>Swaziland</c:v>
                </c:pt>
                <c:pt idx="9">
                  <c:v>Kenya</c:v>
                </c:pt>
              </c:strCache>
            </c:strRef>
          </c:cat>
          <c:val>
            <c:numRef>
              <c:f>'Stack charts num lit'!$B$4:$B$13</c:f>
              <c:numCache>
                <c:formatCode>0</c:formatCode>
                <c:ptCount val="10"/>
                <c:pt idx="0">
                  <c:v>11.900000000000009</c:v>
                </c:pt>
                <c:pt idx="1">
                  <c:v>14.3</c:v>
                </c:pt>
                <c:pt idx="2">
                  <c:v>7.2999999999999972</c:v>
                </c:pt>
                <c:pt idx="3">
                  <c:v>11.1</c:v>
                </c:pt>
                <c:pt idx="4">
                  <c:v>10.900000000000009</c:v>
                </c:pt>
                <c:pt idx="5">
                  <c:v>2</c:v>
                </c:pt>
                <c:pt idx="6">
                  <c:v>7.7000000000000028</c:v>
                </c:pt>
                <c:pt idx="7">
                  <c:v>14.7</c:v>
                </c:pt>
                <c:pt idx="8">
                  <c:v>10.5</c:v>
                </c:pt>
                <c:pt idx="9">
                  <c:v>5.0999999999999943</c:v>
                </c:pt>
              </c:numCache>
            </c:numRef>
          </c:val>
        </c:ser>
        <c:ser>
          <c:idx val="1"/>
          <c:order val="1"/>
          <c:tx>
            <c:strRef>
              <c:f>'Stack charts num lit'!$C$3</c:f>
              <c:strCache>
                <c:ptCount val="1"/>
                <c:pt idx="0">
                  <c:v>Enrolled but functionally innumerate (Levels 1-2) by grade 6</c:v>
                </c:pt>
              </c:strCache>
            </c:strRef>
          </c:tx>
          <c:spPr>
            <a:solidFill>
              <a:srgbClr val="FFFF00"/>
            </a:solidFill>
          </c:spPr>
          <c:invertIfNegative val="0"/>
          <c:dLbls>
            <c:dLblPos val="ctr"/>
            <c:showLegendKey val="0"/>
            <c:showVal val="1"/>
            <c:showCatName val="0"/>
            <c:showSerName val="0"/>
            <c:showPercent val="0"/>
            <c:showBubbleSize val="0"/>
            <c:showLeaderLines val="0"/>
          </c:dLbls>
          <c:cat>
            <c:strRef>
              <c:f>'Stack charts num lit'!$A$4:$A$13</c:f>
              <c:strCache>
                <c:ptCount val="10"/>
                <c:pt idx="0">
                  <c:v>Zambia</c:v>
                </c:pt>
                <c:pt idx="1">
                  <c:v>Malawi</c:v>
                </c:pt>
                <c:pt idx="2">
                  <c:v>Namibia</c:v>
                </c:pt>
                <c:pt idx="3">
                  <c:v>Lesotho</c:v>
                </c:pt>
                <c:pt idx="4">
                  <c:v>Uganda</c:v>
                </c:pt>
                <c:pt idx="5">
                  <c:v>South Africa</c:v>
                </c:pt>
                <c:pt idx="6">
                  <c:v>Zimbabwe</c:v>
                </c:pt>
                <c:pt idx="7">
                  <c:v>Tanzania</c:v>
                </c:pt>
                <c:pt idx="8">
                  <c:v>Swaziland</c:v>
                </c:pt>
                <c:pt idx="9">
                  <c:v>Kenya</c:v>
                </c:pt>
              </c:strCache>
            </c:strRef>
          </c:cat>
          <c:val>
            <c:numRef>
              <c:f>'Stack charts num lit'!$C$4:$C$13</c:f>
              <c:numCache>
                <c:formatCode>0</c:formatCode>
                <c:ptCount val="10"/>
                <c:pt idx="0">
                  <c:v>59.065411600000012</c:v>
                </c:pt>
                <c:pt idx="1">
                  <c:v>51.281251700000013</c:v>
                </c:pt>
                <c:pt idx="2">
                  <c:v>44.20447704</c:v>
                </c:pt>
                <c:pt idx="3">
                  <c:v>37.160208890000057</c:v>
                </c:pt>
                <c:pt idx="4">
                  <c:v>34.462819710000012</c:v>
                </c:pt>
                <c:pt idx="5">
                  <c:v>39.278645000000012</c:v>
                </c:pt>
                <c:pt idx="6">
                  <c:v>24.477341590000002</c:v>
                </c:pt>
                <c:pt idx="7">
                  <c:v>11.28861906</c:v>
                </c:pt>
                <c:pt idx="8">
                  <c:v>7.6811137499999846</c:v>
                </c:pt>
                <c:pt idx="9">
                  <c:v>10.64767561</c:v>
                </c:pt>
              </c:numCache>
            </c:numRef>
          </c:val>
        </c:ser>
        <c:ser>
          <c:idx val="2"/>
          <c:order val="2"/>
          <c:tx>
            <c:strRef>
              <c:f>'Stack charts num lit'!$D$3</c:f>
              <c:strCache>
                <c:ptCount val="1"/>
                <c:pt idx="0">
                  <c:v>Enrolled and acquired basic numeracy skills (Levels 3-5) by grade 6</c:v>
                </c:pt>
              </c:strCache>
            </c:strRef>
          </c:tx>
          <c:spPr>
            <a:solidFill>
              <a:schemeClr val="accent3">
                <a:lumMod val="60000"/>
                <a:lumOff val="40000"/>
              </a:schemeClr>
            </a:solidFill>
          </c:spPr>
          <c:invertIfNegative val="0"/>
          <c:dLbls>
            <c:dLblPos val="ctr"/>
            <c:showLegendKey val="0"/>
            <c:showVal val="1"/>
            <c:showCatName val="0"/>
            <c:showSerName val="0"/>
            <c:showPercent val="0"/>
            <c:showBubbleSize val="0"/>
            <c:showLeaderLines val="0"/>
          </c:dLbls>
          <c:cat>
            <c:strRef>
              <c:f>'Stack charts num lit'!$A$4:$A$13</c:f>
              <c:strCache>
                <c:ptCount val="10"/>
                <c:pt idx="0">
                  <c:v>Zambia</c:v>
                </c:pt>
                <c:pt idx="1">
                  <c:v>Malawi</c:v>
                </c:pt>
                <c:pt idx="2">
                  <c:v>Namibia</c:v>
                </c:pt>
                <c:pt idx="3">
                  <c:v>Lesotho</c:v>
                </c:pt>
                <c:pt idx="4">
                  <c:v>Uganda</c:v>
                </c:pt>
                <c:pt idx="5">
                  <c:v>South Africa</c:v>
                </c:pt>
                <c:pt idx="6">
                  <c:v>Zimbabwe</c:v>
                </c:pt>
                <c:pt idx="7">
                  <c:v>Tanzania</c:v>
                </c:pt>
                <c:pt idx="8">
                  <c:v>Swaziland</c:v>
                </c:pt>
                <c:pt idx="9">
                  <c:v>Kenya</c:v>
                </c:pt>
              </c:strCache>
            </c:strRef>
          </c:cat>
          <c:val>
            <c:numRef>
              <c:f>'Stack charts num lit'!$D$4:$D$13</c:f>
              <c:numCache>
                <c:formatCode>0</c:formatCode>
                <c:ptCount val="10"/>
                <c:pt idx="0">
                  <c:v>28.50051738999996</c:v>
                </c:pt>
                <c:pt idx="1">
                  <c:v>33.96691219000008</c:v>
                </c:pt>
                <c:pt idx="2">
                  <c:v>45.950648399999999</c:v>
                </c:pt>
                <c:pt idx="3">
                  <c:v>50.024323370000012</c:v>
                </c:pt>
                <c:pt idx="4">
                  <c:v>52.681729320000002</c:v>
                </c:pt>
                <c:pt idx="5">
                  <c:v>50.324842400000001</c:v>
                </c:pt>
                <c:pt idx="6">
                  <c:v>58.164229499999998</c:v>
                </c:pt>
                <c:pt idx="7">
                  <c:v>63.588428930000013</c:v>
                </c:pt>
                <c:pt idx="8">
                  <c:v>76.596265900000205</c:v>
                </c:pt>
                <c:pt idx="9">
                  <c:v>70.851732639999653</c:v>
                </c:pt>
              </c:numCache>
            </c:numRef>
          </c:val>
        </c:ser>
        <c:ser>
          <c:idx val="3"/>
          <c:order val="3"/>
          <c:tx>
            <c:strRef>
              <c:f>'Stack charts num lit'!$E$3</c:f>
              <c:strCache>
                <c:ptCount val="1"/>
                <c:pt idx="0">
                  <c:v>Enrolled and acquired higher order numeracy skills (Levels 6-8) by grade 6</c:v>
                </c:pt>
              </c:strCache>
            </c:strRef>
          </c:tx>
          <c:spPr>
            <a:solidFill>
              <a:srgbClr val="00B050"/>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'Stack charts num lit'!$A$4:$A$13</c:f>
              <c:strCache>
                <c:ptCount val="10"/>
                <c:pt idx="0">
                  <c:v>Zambia</c:v>
                </c:pt>
                <c:pt idx="1">
                  <c:v>Malawi</c:v>
                </c:pt>
                <c:pt idx="2">
                  <c:v>Namibia</c:v>
                </c:pt>
                <c:pt idx="3">
                  <c:v>Lesotho</c:v>
                </c:pt>
                <c:pt idx="4">
                  <c:v>Uganda</c:v>
                </c:pt>
                <c:pt idx="5">
                  <c:v>South Africa</c:v>
                </c:pt>
                <c:pt idx="6">
                  <c:v>Zimbabwe</c:v>
                </c:pt>
                <c:pt idx="7">
                  <c:v>Tanzania</c:v>
                </c:pt>
                <c:pt idx="8">
                  <c:v>Swaziland</c:v>
                </c:pt>
                <c:pt idx="9">
                  <c:v>Kenya</c:v>
                </c:pt>
              </c:strCache>
            </c:strRef>
          </c:cat>
          <c:val>
            <c:numRef>
              <c:f>'Stack charts num lit'!$E$4:$E$13</c:f>
              <c:numCache>
                <c:formatCode>0</c:formatCode>
                <c:ptCount val="10"/>
                <c:pt idx="0">
                  <c:v>0.53407101000000101</c:v>
                </c:pt>
                <c:pt idx="1">
                  <c:v>0.45183611000000001</c:v>
                </c:pt>
                <c:pt idx="2">
                  <c:v>2.5448745599999998</c:v>
                </c:pt>
                <c:pt idx="3">
                  <c:v>1.7154766299999979</c:v>
                </c:pt>
                <c:pt idx="4">
                  <c:v>1.955450970000002</c:v>
                </c:pt>
                <c:pt idx="5">
                  <c:v>8.3965126000000048</c:v>
                </c:pt>
                <c:pt idx="6">
                  <c:v>9.6584289099999996</c:v>
                </c:pt>
                <c:pt idx="7">
                  <c:v>10.422952010000021</c:v>
                </c:pt>
                <c:pt idx="8">
                  <c:v>5.2226203499999846</c:v>
                </c:pt>
                <c:pt idx="9">
                  <c:v>13.40059175</c:v>
                </c:pt>
              </c:numCache>
            </c:numRef>
          </c:val>
        </c:ser>
        <c:dLbls>
          <c:showLegendKey val="0"/>
          <c:showVal val="0"/>
          <c:showCatName val="0"/>
          <c:showSerName val="0"/>
          <c:showPercent val="0"/>
          <c:showBubbleSize val="0"/>
        </c:dLbls>
        <c:gapWidth val="150"/>
        <c:overlap val="100"/>
        <c:axId val="83264640"/>
        <c:axId val="83266176"/>
      </c:barChart>
      <c:catAx>
        <c:axId val="83264640"/>
        <c:scaling>
          <c:orientation val="minMax"/>
        </c:scaling>
        <c:delete val="0"/>
        <c:axPos val="b"/>
        <c:majorTickMark val="out"/>
        <c:minorTickMark val="none"/>
        <c:tickLblPos val="nextTo"/>
        <c:txPr>
          <a:bodyPr/>
          <a:lstStyle/>
          <a:p>
            <a:pPr>
              <a:defRPr sz="900"/>
            </a:pPr>
            <a:endParaRPr lang="en-US"/>
          </a:p>
        </c:txPr>
        <c:crossAx val="83266176"/>
        <c:crosses val="autoZero"/>
        <c:auto val="1"/>
        <c:lblAlgn val="ctr"/>
        <c:lblOffset val="100"/>
        <c:noMultiLvlLbl val="0"/>
      </c:catAx>
      <c:valAx>
        <c:axId val="83266176"/>
        <c:scaling>
          <c:orientation val="minMax"/>
        </c:scaling>
        <c:delete val="0"/>
        <c:axPos val="l"/>
        <c:majorGridlines/>
        <c:numFmt formatCode="0%" sourceLinked="1"/>
        <c:majorTickMark val="out"/>
        <c:minorTickMark val="none"/>
        <c:tickLblPos val="nextTo"/>
        <c:crossAx val="83264640"/>
        <c:crosses val="autoZero"/>
        <c:crossBetween val="between"/>
      </c:valAx>
      <c:spPr>
        <a:solidFill>
          <a:schemeClr val="bg1">
            <a:lumMod val="95000"/>
          </a:schemeClr>
        </a:solidFill>
      </c:spPr>
    </c:plotArea>
    <c:legend>
      <c:legendPos val="b"/>
      <c:layout>
        <c:manualLayout>
          <c:xMode val="edge"/>
          <c:yMode val="edge"/>
          <c:x val="0.110269832841198"/>
          <c:y val="0.81642632611632804"/>
          <c:w val="0.83212634629591198"/>
          <c:h val="0.163346071721965"/>
        </c:manualLayout>
      </c:layout>
      <c:overlay val="0"/>
      <c:spPr>
        <a:solidFill>
          <a:schemeClr val="bg1">
            <a:lumMod val="95000"/>
          </a:schemeClr>
        </a:solidFill>
      </c:spPr>
      <c:txPr>
        <a:bodyPr/>
        <a:lstStyle/>
        <a:p>
          <a:pPr>
            <a:defRPr sz="900"/>
          </a:pPr>
          <a:endParaRPr lang="en-US"/>
        </a:p>
      </c:txPr>
    </c:legend>
    <c:plotVisOnly val="1"/>
    <c:dispBlanksAs val="gap"/>
    <c:showDLblsOverMax val="0"/>
  </c:chart>
  <c:externalData r:id="rId2">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Sheet1!$P$1</c:f>
              <c:strCache>
                <c:ptCount val="1"/>
                <c:pt idx="0">
                  <c:v>Grade 10 (2 years earlier)</c:v>
                </c:pt>
              </c:strCache>
            </c:strRef>
          </c:tx>
          <c:spPr>
            <a:solidFill>
              <a:srgbClr val="7E0000"/>
            </a:solidFill>
          </c:spPr>
          <c:invertIfNegative val="0"/>
          <c:cat>
            <c:strRef>
              <c:f>Sheet1!$O$2:$O$5</c:f>
              <c:strCache>
                <c:ptCount val="4"/>
                <c:pt idx="0">
                  <c:v>Matric 2008 (Gr 10 2006)</c:v>
                </c:pt>
                <c:pt idx="1">
                  <c:v>Matric 2009 (Gr 10 2007)</c:v>
                </c:pt>
                <c:pt idx="2">
                  <c:v>Matric 2010 (Gr 10 2008)</c:v>
                </c:pt>
                <c:pt idx="3">
                  <c:v>Matric 2011 (Gr 10 2009)</c:v>
                </c:pt>
              </c:strCache>
            </c:strRef>
          </c:cat>
          <c:val>
            <c:numRef>
              <c:f>Sheet1!$P$2:$P$5</c:f>
              <c:numCache>
                <c:formatCode>General</c:formatCode>
                <c:ptCount val="4"/>
                <c:pt idx="0">
                  <c:v>1093297</c:v>
                </c:pt>
                <c:pt idx="1">
                  <c:v>1115961</c:v>
                </c:pt>
                <c:pt idx="2">
                  <c:v>1076527</c:v>
                </c:pt>
                <c:pt idx="3">
                  <c:v>1016360</c:v>
                </c:pt>
              </c:numCache>
            </c:numRef>
          </c:val>
        </c:ser>
        <c:ser>
          <c:idx val="1"/>
          <c:order val="1"/>
          <c:tx>
            <c:strRef>
              <c:f>Sheet1!$Q$1</c:f>
              <c:strCache>
                <c:ptCount val="1"/>
                <c:pt idx="0">
                  <c:v>Grade 12</c:v>
                </c:pt>
              </c:strCache>
            </c:strRef>
          </c:tx>
          <c:spPr>
            <a:solidFill>
              <a:schemeClr val="accent2">
                <a:lumMod val="40000"/>
                <a:lumOff val="60000"/>
              </a:schemeClr>
            </a:solidFill>
          </c:spPr>
          <c:invertIfNegative val="0"/>
          <c:cat>
            <c:strRef>
              <c:f>Sheet1!$O$2:$O$5</c:f>
              <c:strCache>
                <c:ptCount val="4"/>
                <c:pt idx="0">
                  <c:v>Matric 2008 (Gr 10 2006)</c:v>
                </c:pt>
                <c:pt idx="1">
                  <c:v>Matric 2009 (Gr 10 2007)</c:v>
                </c:pt>
                <c:pt idx="2">
                  <c:v>Matric 2010 (Gr 10 2008)</c:v>
                </c:pt>
                <c:pt idx="3">
                  <c:v>Matric 2011 (Gr 10 2009)</c:v>
                </c:pt>
              </c:strCache>
            </c:strRef>
          </c:cat>
          <c:val>
            <c:numRef>
              <c:f>Sheet1!$Q$2:$Q$5</c:f>
              <c:numCache>
                <c:formatCode>General</c:formatCode>
                <c:ptCount val="4"/>
                <c:pt idx="0">
                  <c:v>540562</c:v>
                </c:pt>
                <c:pt idx="1">
                  <c:v>560129</c:v>
                </c:pt>
                <c:pt idx="2">
                  <c:v>546653</c:v>
                </c:pt>
                <c:pt idx="3">
                  <c:v>504368</c:v>
                </c:pt>
              </c:numCache>
            </c:numRef>
          </c:val>
        </c:ser>
        <c:ser>
          <c:idx val="2"/>
          <c:order val="2"/>
          <c:tx>
            <c:strRef>
              <c:f>Sheet1!$T$1</c:f>
              <c:strCache>
                <c:ptCount val="1"/>
                <c:pt idx="0">
                  <c:v>Those who pass matric</c:v>
                </c:pt>
              </c:strCache>
            </c:strRef>
          </c:tx>
          <c:spPr>
            <a:solidFill>
              <a:srgbClr val="5F8E00"/>
            </a:solidFill>
          </c:spPr>
          <c:invertIfNegative val="0"/>
          <c:cat>
            <c:strRef>
              <c:f>Sheet1!$O$2:$O$5</c:f>
              <c:strCache>
                <c:ptCount val="4"/>
                <c:pt idx="0">
                  <c:v>Matric 2008 (Gr 10 2006)</c:v>
                </c:pt>
                <c:pt idx="1">
                  <c:v>Matric 2009 (Gr 10 2007)</c:v>
                </c:pt>
                <c:pt idx="2">
                  <c:v>Matric 2010 (Gr 10 2008)</c:v>
                </c:pt>
                <c:pt idx="3">
                  <c:v>Matric 2011 (Gr 10 2009)</c:v>
                </c:pt>
              </c:strCache>
            </c:strRef>
          </c:cat>
          <c:val>
            <c:numRef>
              <c:f>Sheet1!$T$2:$T$5</c:f>
              <c:numCache>
                <c:formatCode>General</c:formatCode>
                <c:ptCount val="4"/>
                <c:pt idx="0">
                  <c:v>341108.66399999999</c:v>
                </c:pt>
                <c:pt idx="1">
                  <c:v>342600.027</c:v>
                </c:pt>
                <c:pt idx="2">
                  <c:v>373554.86899999942</c:v>
                </c:pt>
                <c:pt idx="3">
                  <c:v>356742.36</c:v>
                </c:pt>
              </c:numCache>
            </c:numRef>
          </c:val>
        </c:ser>
        <c:ser>
          <c:idx val="3"/>
          <c:order val="3"/>
          <c:tx>
            <c:strRef>
              <c:f>Sheet1!$V$1</c:f>
              <c:strCache>
                <c:ptCount val="1"/>
                <c:pt idx="0">
                  <c:v>Pass matric with maths</c:v>
                </c:pt>
              </c:strCache>
            </c:strRef>
          </c:tx>
          <c:spPr>
            <a:solidFill>
              <a:srgbClr val="A4D76B"/>
            </a:solidFill>
          </c:spPr>
          <c:invertIfNegative val="0"/>
          <c:cat>
            <c:strRef>
              <c:f>Sheet1!$O$2:$O$5</c:f>
              <c:strCache>
                <c:ptCount val="4"/>
                <c:pt idx="0">
                  <c:v>Matric 2008 (Gr 10 2006)</c:v>
                </c:pt>
                <c:pt idx="1">
                  <c:v>Matric 2009 (Gr 10 2007)</c:v>
                </c:pt>
                <c:pt idx="2">
                  <c:v>Matric 2010 (Gr 10 2008)</c:v>
                </c:pt>
                <c:pt idx="3">
                  <c:v>Matric 2011 (Gr 10 2009)</c:v>
                </c:pt>
              </c:strCache>
            </c:strRef>
          </c:cat>
          <c:val>
            <c:numRef>
              <c:f>Sheet1!$V$2:$V$5</c:f>
              <c:numCache>
                <c:formatCode>General</c:formatCode>
                <c:ptCount val="4"/>
                <c:pt idx="0">
                  <c:v>141035.31299999999</c:v>
                </c:pt>
                <c:pt idx="1">
                  <c:v>138379.16399999999</c:v>
                </c:pt>
                <c:pt idx="2">
                  <c:v>129183.24</c:v>
                </c:pt>
                <c:pt idx="3">
                  <c:v>108750.52</c:v>
                </c:pt>
              </c:numCache>
            </c:numRef>
          </c:val>
        </c:ser>
        <c:dLbls>
          <c:showLegendKey val="0"/>
          <c:showVal val="0"/>
          <c:showCatName val="0"/>
          <c:showSerName val="0"/>
          <c:showPercent val="0"/>
          <c:showBubbleSize val="0"/>
        </c:dLbls>
        <c:gapWidth val="150"/>
        <c:axId val="84624896"/>
        <c:axId val="84626432"/>
      </c:barChart>
      <c:lineChart>
        <c:grouping val="standard"/>
        <c:varyColors val="0"/>
        <c:ser>
          <c:idx val="4"/>
          <c:order val="4"/>
          <c:tx>
            <c:strRef>
              <c:f>Sheet1!$W$1</c:f>
              <c:strCache>
                <c:ptCount val="1"/>
                <c:pt idx="0">
                  <c:v>Proportion of matrics taking mathematics</c:v>
                </c:pt>
              </c:strCache>
            </c:strRef>
          </c:tx>
          <c:spPr>
            <a:ln w="38100">
              <a:solidFill>
                <a:sysClr val="windowText" lastClr="000000"/>
              </a:solidFill>
              <a:prstDash val="sysDash"/>
            </a:ln>
          </c:spPr>
          <c:marker>
            <c:symbol val="none"/>
          </c:marker>
          <c:cat>
            <c:strRef>
              <c:f>Sheet1!$O$2:$O$5</c:f>
              <c:strCache>
                <c:ptCount val="4"/>
                <c:pt idx="0">
                  <c:v>Matric 2008 (Gr 10 2006)</c:v>
                </c:pt>
                <c:pt idx="1">
                  <c:v>Matric 2009 (Gr 10 2007)</c:v>
                </c:pt>
                <c:pt idx="2">
                  <c:v>Matric 2010 (Gr 10 2008)</c:v>
                </c:pt>
                <c:pt idx="3">
                  <c:v>Matric 2011 (Gr 10 2009)</c:v>
                </c:pt>
              </c:strCache>
            </c:strRef>
          </c:cat>
          <c:val>
            <c:numRef>
              <c:f>Sheet1!$W$2:$W$5</c:f>
              <c:numCache>
                <c:formatCode>0%</c:formatCode>
                <c:ptCount val="4"/>
                <c:pt idx="0">
                  <c:v>0.56100000000000005</c:v>
                </c:pt>
                <c:pt idx="1">
                  <c:v>0.52600000000000002</c:v>
                </c:pt>
                <c:pt idx="2">
                  <c:v>0.48799999999999999</c:v>
                </c:pt>
                <c:pt idx="3">
                  <c:v>0.45300000000000001</c:v>
                </c:pt>
              </c:numCache>
            </c:numRef>
          </c:val>
          <c:smooth val="0"/>
        </c:ser>
        <c:dLbls>
          <c:showLegendKey val="0"/>
          <c:showVal val="0"/>
          <c:showCatName val="0"/>
          <c:showSerName val="0"/>
          <c:showPercent val="0"/>
          <c:showBubbleSize val="0"/>
        </c:dLbls>
        <c:marker val="1"/>
        <c:smooth val="0"/>
        <c:axId val="84651008"/>
        <c:axId val="84649088"/>
      </c:lineChart>
      <c:catAx>
        <c:axId val="84624896"/>
        <c:scaling>
          <c:orientation val="minMax"/>
        </c:scaling>
        <c:delete val="0"/>
        <c:axPos val="b"/>
        <c:majorTickMark val="out"/>
        <c:minorTickMark val="none"/>
        <c:tickLblPos val="nextTo"/>
        <c:txPr>
          <a:bodyPr/>
          <a:lstStyle/>
          <a:p>
            <a:pPr>
              <a:defRPr sz="900"/>
            </a:pPr>
            <a:endParaRPr lang="en-US"/>
          </a:p>
        </c:txPr>
        <c:crossAx val="84626432"/>
        <c:crosses val="autoZero"/>
        <c:auto val="1"/>
        <c:lblAlgn val="ctr"/>
        <c:lblOffset val="100"/>
        <c:noMultiLvlLbl val="0"/>
      </c:catAx>
      <c:valAx>
        <c:axId val="84626432"/>
        <c:scaling>
          <c:orientation val="minMax"/>
        </c:scaling>
        <c:delete val="0"/>
        <c:axPos val="l"/>
        <c:majorGridlines/>
        <c:minorGridlines>
          <c:spPr>
            <a:ln>
              <a:solidFill>
                <a:schemeClr val="bg1">
                  <a:lumMod val="85000"/>
                </a:schemeClr>
              </a:solidFill>
            </a:ln>
          </c:spPr>
        </c:minorGridlines>
        <c:title>
          <c:tx>
            <c:rich>
              <a:bodyPr rot="-5400000" vert="horz"/>
              <a:lstStyle/>
              <a:p>
                <a:pPr>
                  <a:defRPr/>
                </a:pPr>
                <a:r>
                  <a:rPr lang="en-ZA"/>
                  <a:t>Number</a:t>
                </a:r>
                <a:r>
                  <a:rPr lang="en-ZA" baseline="0"/>
                  <a:t> of students</a:t>
                </a:r>
                <a:endParaRPr lang="en-ZA"/>
              </a:p>
            </c:rich>
          </c:tx>
          <c:layout/>
          <c:overlay val="0"/>
        </c:title>
        <c:numFmt formatCode="General" sourceLinked="1"/>
        <c:majorTickMark val="out"/>
        <c:minorTickMark val="none"/>
        <c:tickLblPos val="nextTo"/>
        <c:crossAx val="84624896"/>
        <c:crosses val="autoZero"/>
        <c:crossBetween val="between"/>
      </c:valAx>
      <c:valAx>
        <c:axId val="84649088"/>
        <c:scaling>
          <c:orientation val="minMax"/>
          <c:min val="0"/>
        </c:scaling>
        <c:delete val="0"/>
        <c:axPos val="r"/>
        <c:title>
          <c:tx>
            <c:rich>
              <a:bodyPr rot="-5400000" vert="horz"/>
              <a:lstStyle/>
              <a:p>
                <a:pPr>
                  <a:defRPr/>
                </a:pPr>
                <a:r>
                  <a:rPr lang="en-ZA"/>
                  <a:t>Proportion</a:t>
                </a:r>
                <a:r>
                  <a:rPr lang="en-ZA" baseline="0"/>
                  <a:t> of matrics (%)</a:t>
                </a:r>
                <a:endParaRPr lang="en-ZA"/>
              </a:p>
            </c:rich>
          </c:tx>
          <c:layout/>
          <c:overlay val="0"/>
        </c:title>
        <c:numFmt formatCode="0%" sourceLinked="1"/>
        <c:majorTickMark val="out"/>
        <c:minorTickMark val="none"/>
        <c:tickLblPos val="nextTo"/>
        <c:crossAx val="84651008"/>
        <c:crosses val="max"/>
        <c:crossBetween val="between"/>
      </c:valAx>
      <c:catAx>
        <c:axId val="84651008"/>
        <c:scaling>
          <c:orientation val="minMax"/>
        </c:scaling>
        <c:delete val="1"/>
        <c:axPos val="b"/>
        <c:majorTickMark val="out"/>
        <c:minorTickMark val="none"/>
        <c:tickLblPos val="none"/>
        <c:crossAx val="84649088"/>
        <c:crosses val="autoZero"/>
        <c:auto val="1"/>
        <c:lblAlgn val="ctr"/>
        <c:lblOffset val="100"/>
        <c:noMultiLvlLbl val="0"/>
      </c:catAx>
      <c:spPr>
        <a:solidFill>
          <a:schemeClr val="bg1">
            <a:lumMod val="95000"/>
          </a:schemeClr>
        </a:solidFill>
      </c:spPr>
    </c:plotArea>
    <c:legend>
      <c:legendPos val="t"/>
      <c:layout/>
      <c:overlay val="0"/>
      <c:txPr>
        <a:bodyPr/>
        <a:lstStyle/>
        <a:p>
          <a:pPr>
            <a:defRPr sz="700"/>
          </a:pPr>
          <a:endParaRPr lang="en-US"/>
        </a:p>
      </c:txPr>
    </c:legend>
    <c:plotVisOnly val="1"/>
    <c:dispBlanksAs val="gap"/>
    <c:showDLblsOverMax val="0"/>
  </c:chart>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96CC03-10D6-4152-BEED-6E1B31A79FE9}" type="doc">
      <dgm:prSet loTypeId="urn:microsoft.com/office/officeart/2005/8/layout/pyramid1" loCatId="pyramid" qsTypeId="urn:microsoft.com/office/officeart/2005/8/quickstyle/simple1" qsCatId="simple" csTypeId="urn:microsoft.com/office/officeart/2005/8/colors/accent1_2" csCatId="accent1" phldr="1"/>
      <dgm:spPr/>
    </dgm:pt>
    <dgm:pt modelId="{B1CD9239-600B-41D7-9067-E587838267CF}">
      <dgm:prSet phldrT="[Text]" custT="1"/>
      <dgm:spPr>
        <a:solidFill>
          <a:schemeClr val="accent3">
            <a:lumMod val="75000"/>
          </a:schemeClr>
        </a:solidFill>
      </dgm:spPr>
      <dgm:t>
        <a:bodyPr/>
        <a:lstStyle/>
        <a:p>
          <a:endParaRPr lang="en-ZA" sz="3600" dirty="0" smtClean="0"/>
        </a:p>
        <a:p>
          <a:r>
            <a:rPr lang="en-ZA" sz="1800" b="1" dirty="0" smtClean="0">
              <a:solidFill>
                <a:schemeClr val="bg1"/>
              </a:solidFill>
            </a:rPr>
            <a:t>17%</a:t>
          </a:r>
          <a:r>
            <a:rPr lang="en-ZA" sz="6500" dirty="0" smtClean="0"/>
            <a:t> </a:t>
          </a:r>
          <a:endParaRPr lang="en-ZA" sz="6500" dirty="0"/>
        </a:p>
      </dgm:t>
    </dgm:pt>
    <dgm:pt modelId="{EE902B38-1BCD-46BE-93C2-F4A3C7D99659}" type="parTrans" cxnId="{42DDFD2A-F396-4110-B15A-B5A9D81A206E}">
      <dgm:prSet/>
      <dgm:spPr/>
      <dgm:t>
        <a:bodyPr/>
        <a:lstStyle/>
        <a:p>
          <a:endParaRPr lang="en-ZA"/>
        </a:p>
      </dgm:t>
    </dgm:pt>
    <dgm:pt modelId="{F200C0A8-75E6-426C-A74E-56F74AA876B2}" type="sibTrans" cxnId="{42DDFD2A-F396-4110-B15A-B5A9D81A206E}">
      <dgm:prSet/>
      <dgm:spPr/>
      <dgm:t>
        <a:bodyPr/>
        <a:lstStyle/>
        <a:p>
          <a:endParaRPr lang="en-ZA"/>
        </a:p>
      </dgm:t>
    </dgm:pt>
    <dgm:pt modelId="{932237BE-64C3-4DED-BF2D-9B9821B44AFA}">
      <dgm:prSet phldrT="[Text]" custT="1"/>
      <dgm:spPr>
        <a:solidFill>
          <a:srgbClr val="561F1E"/>
        </a:solidFill>
      </dgm:spPr>
      <dgm:t>
        <a:bodyPr/>
        <a:lstStyle/>
        <a:p>
          <a:r>
            <a:rPr lang="en-ZA" sz="1400" b="1" dirty="0" smtClean="0">
              <a:solidFill>
                <a:schemeClr val="bg1"/>
              </a:solidFill>
            </a:rPr>
            <a:t>Unemployed</a:t>
          </a:r>
        </a:p>
        <a:p>
          <a:endParaRPr lang="en-ZA" sz="1400" b="1" dirty="0" smtClean="0">
            <a:solidFill>
              <a:schemeClr val="bg1"/>
            </a:solidFill>
          </a:endParaRPr>
        </a:p>
        <a:p>
          <a:r>
            <a:rPr lang="en-ZA" sz="1400" b="1" dirty="0" smtClean="0">
              <a:solidFill>
                <a:schemeClr val="bg1"/>
              </a:solidFill>
            </a:rPr>
            <a:t>(Broad - 33%)</a:t>
          </a:r>
          <a:endParaRPr lang="en-ZA" sz="7200" b="1" dirty="0">
            <a:solidFill>
              <a:schemeClr val="bg1"/>
            </a:solidFill>
          </a:endParaRPr>
        </a:p>
      </dgm:t>
    </dgm:pt>
    <dgm:pt modelId="{650C775E-27D0-46B8-8320-C035405A54B8}" type="parTrans" cxnId="{E59EA57B-4940-4EE4-B93A-F07CC895E7C4}">
      <dgm:prSet/>
      <dgm:spPr/>
      <dgm:t>
        <a:bodyPr/>
        <a:lstStyle/>
        <a:p>
          <a:endParaRPr lang="en-ZA"/>
        </a:p>
      </dgm:t>
    </dgm:pt>
    <dgm:pt modelId="{9E4E6BA0-8962-4C7C-9314-CBA481F6C26D}" type="sibTrans" cxnId="{E59EA57B-4940-4EE4-B93A-F07CC895E7C4}">
      <dgm:prSet/>
      <dgm:spPr/>
      <dgm:t>
        <a:bodyPr/>
        <a:lstStyle/>
        <a:p>
          <a:endParaRPr lang="en-ZA"/>
        </a:p>
      </dgm:t>
    </dgm:pt>
    <dgm:pt modelId="{94BFDC29-A62B-4867-9EFD-4C3299F2A986}">
      <dgm:prSet phldrT="[Text]" custT="1"/>
      <dgm:spPr>
        <a:solidFill>
          <a:schemeClr val="accent2">
            <a:lumMod val="75000"/>
          </a:schemeClr>
        </a:solidFill>
      </dgm:spPr>
      <dgm:t>
        <a:bodyPr/>
        <a:lstStyle/>
        <a:p>
          <a:r>
            <a:rPr lang="en-ZA" sz="1400" b="1" dirty="0" smtClean="0">
              <a:solidFill>
                <a:schemeClr val="bg1"/>
              </a:solidFill>
            </a:rPr>
            <a:t>Unskilled</a:t>
          </a:r>
        </a:p>
        <a:p>
          <a:r>
            <a:rPr lang="en-ZA" sz="1400" b="1" dirty="0" smtClean="0">
              <a:solidFill>
                <a:schemeClr val="bg1"/>
              </a:solidFill>
            </a:rPr>
            <a:t>(19%)</a:t>
          </a:r>
          <a:endParaRPr lang="en-ZA" sz="1400" b="1" dirty="0">
            <a:solidFill>
              <a:schemeClr val="bg1"/>
            </a:solidFill>
          </a:endParaRPr>
        </a:p>
      </dgm:t>
    </dgm:pt>
    <dgm:pt modelId="{A4CA2450-8494-4924-8A3E-C33940DEACB7}" type="sibTrans" cxnId="{4225F736-D5C0-4C5E-A52E-FD56D7BA2EA5}">
      <dgm:prSet/>
      <dgm:spPr/>
      <dgm:t>
        <a:bodyPr/>
        <a:lstStyle/>
        <a:p>
          <a:endParaRPr lang="en-ZA"/>
        </a:p>
      </dgm:t>
    </dgm:pt>
    <dgm:pt modelId="{958277C2-E0D9-4F82-8132-42DD836804C3}" type="parTrans" cxnId="{4225F736-D5C0-4C5E-A52E-FD56D7BA2EA5}">
      <dgm:prSet/>
      <dgm:spPr/>
      <dgm:t>
        <a:bodyPr/>
        <a:lstStyle/>
        <a:p>
          <a:endParaRPr lang="en-ZA"/>
        </a:p>
      </dgm:t>
    </dgm:pt>
    <dgm:pt modelId="{DD7E1C66-5AA1-4148-8D24-0F59EB34F27B}">
      <dgm:prSet custT="1"/>
      <dgm:spPr>
        <a:solidFill>
          <a:schemeClr val="accent2">
            <a:lumMod val="60000"/>
            <a:lumOff val="40000"/>
          </a:schemeClr>
        </a:solidFill>
      </dgm:spPr>
      <dgm:t>
        <a:bodyPr/>
        <a:lstStyle/>
        <a:p>
          <a:r>
            <a:rPr lang="en-US" sz="1600" dirty="0" smtClean="0">
              <a:solidFill>
                <a:schemeClr val="bg1"/>
              </a:solidFill>
            </a:rPr>
            <a:t>Semi-Skilled (31%)</a:t>
          </a:r>
          <a:endParaRPr lang="en-US" sz="1600" dirty="0">
            <a:solidFill>
              <a:schemeClr val="bg1"/>
            </a:solidFill>
          </a:endParaRPr>
        </a:p>
      </dgm:t>
    </dgm:pt>
    <dgm:pt modelId="{CF22B758-8218-9947-898E-59E75AA111A6}" type="parTrans" cxnId="{D28B3B95-1605-6049-8D74-AFE5C5F10525}">
      <dgm:prSet/>
      <dgm:spPr/>
      <dgm:t>
        <a:bodyPr/>
        <a:lstStyle/>
        <a:p>
          <a:endParaRPr lang="en-US"/>
        </a:p>
      </dgm:t>
    </dgm:pt>
    <dgm:pt modelId="{078737C8-25D4-9542-9513-0DF97F01B2E5}" type="sibTrans" cxnId="{D28B3B95-1605-6049-8D74-AFE5C5F10525}">
      <dgm:prSet/>
      <dgm:spPr/>
      <dgm:t>
        <a:bodyPr/>
        <a:lstStyle/>
        <a:p>
          <a:endParaRPr lang="en-US"/>
        </a:p>
      </dgm:t>
    </dgm:pt>
    <dgm:pt modelId="{FD31F5A5-7680-4C7A-91FB-24138E0D7CDC}" type="pres">
      <dgm:prSet presAssocID="{5896CC03-10D6-4152-BEED-6E1B31A79FE9}" presName="Name0" presStyleCnt="0">
        <dgm:presLayoutVars>
          <dgm:dir/>
          <dgm:animLvl val="lvl"/>
          <dgm:resizeHandles val="exact"/>
        </dgm:presLayoutVars>
      </dgm:prSet>
      <dgm:spPr/>
    </dgm:pt>
    <dgm:pt modelId="{2CFCD532-C2BB-43F0-894D-44DFFD76D26E}" type="pres">
      <dgm:prSet presAssocID="{B1CD9239-600B-41D7-9067-E587838267CF}" presName="Name8" presStyleCnt="0"/>
      <dgm:spPr/>
    </dgm:pt>
    <dgm:pt modelId="{6B2A6CEB-8AEB-485A-B51F-4BA3BA410D0B}" type="pres">
      <dgm:prSet presAssocID="{B1CD9239-600B-41D7-9067-E587838267CF}" presName="level" presStyleLbl="node1" presStyleIdx="0" presStyleCnt="4">
        <dgm:presLayoutVars>
          <dgm:chMax val="1"/>
          <dgm:bulletEnabled val="1"/>
        </dgm:presLayoutVars>
      </dgm:prSet>
      <dgm:spPr/>
      <dgm:t>
        <a:bodyPr/>
        <a:lstStyle/>
        <a:p>
          <a:endParaRPr lang="en-ZA"/>
        </a:p>
      </dgm:t>
    </dgm:pt>
    <dgm:pt modelId="{C548DC47-1489-4EF5-BDCB-DEBE01D4E862}" type="pres">
      <dgm:prSet presAssocID="{B1CD9239-600B-41D7-9067-E587838267CF}" presName="levelTx" presStyleLbl="revTx" presStyleIdx="0" presStyleCnt="0">
        <dgm:presLayoutVars>
          <dgm:chMax val="1"/>
          <dgm:bulletEnabled val="1"/>
        </dgm:presLayoutVars>
      </dgm:prSet>
      <dgm:spPr/>
      <dgm:t>
        <a:bodyPr/>
        <a:lstStyle/>
        <a:p>
          <a:endParaRPr lang="en-ZA"/>
        </a:p>
      </dgm:t>
    </dgm:pt>
    <dgm:pt modelId="{E1D542F2-75FE-304E-A897-B81A2DE13B71}" type="pres">
      <dgm:prSet presAssocID="{DD7E1C66-5AA1-4148-8D24-0F59EB34F27B}" presName="Name8" presStyleCnt="0"/>
      <dgm:spPr/>
    </dgm:pt>
    <dgm:pt modelId="{3030949F-5DAF-1F40-B4D0-84FF1FABAA00}" type="pres">
      <dgm:prSet presAssocID="{DD7E1C66-5AA1-4148-8D24-0F59EB34F27B}" presName="level" presStyleLbl="node1" presStyleIdx="1" presStyleCnt="4" custScaleY="82483">
        <dgm:presLayoutVars>
          <dgm:chMax val="1"/>
          <dgm:bulletEnabled val="1"/>
        </dgm:presLayoutVars>
      </dgm:prSet>
      <dgm:spPr/>
      <dgm:t>
        <a:bodyPr/>
        <a:lstStyle/>
        <a:p>
          <a:endParaRPr lang="en-US"/>
        </a:p>
      </dgm:t>
    </dgm:pt>
    <dgm:pt modelId="{EDA92B55-1435-714B-8A67-D6D0B3E5538C}" type="pres">
      <dgm:prSet presAssocID="{DD7E1C66-5AA1-4148-8D24-0F59EB34F27B}" presName="levelTx" presStyleLbl="revTx" presStyleIdx="0" presStyleCnt="0">
        <dgm:presLayoutVars>
          <dgm:chMax val="1"/>
          <dgm:bulletEnabled val="1"/>
        </dgm:presLayoutVars>
      </dgm:prSet>
      <dgm:spPr/>
      <dgm:t>
        <a:bodyPr/>
        <a:lstStyle/>
        <a:p>
          <a:endParaRPr lang="en-US"/>
        </a:p>
      </dgm:t>
    </dgm:pt>
    <dgm:pt modelId="{9A0D1490-6EC1-4DB5-B0A0-E2BC4B232661}" type="pres">
      <dgm:prSet presAssocID="{94BFDC29-A62B-4867-9EFD-4C3299F2A986}" presName="Name8" presStyleCnt="0"/>
      <dgm:spPr/>
    </dgm:pt>
    <dgm:pt modelId="{BAE3347D-F78F-4227-B054-5BC36A596218}" type="pres">
      <dgm:prSet presAssocID="{94BFDC29-A62B-4867-9EFD-4C3299F2A986}" presName="level" presStyleLbl="node1" presStyleIdx="2" presStyleCnt="4" custScaleY="35787">
        <dgm:presLayoutVars>
          <dgm:chMax val="1"/>
          <dgm:bulletEnabled val="1"/>
        </dgm:presLayoutVars>
      </dgm:prSet>
      <dgm:spPr/>
      <dgm:t>
        <a:bodyPr/>
        <a:lstStyle/>
        <a:p>
          <a:endParaRPr lang="en-ZA"/>
        </a:p>
      </dgm:t>
    </dgm:pt>
    <dgm:pt modelId="{26521744-C9FE-42F2-BE3A-D2D28AE76CA5}" type="pres">
      <dgm:prSet presAssocID="{94BFDC29-A62B-4867-9EFD-4C3299F2A986}" presName="levelTx" presStyleLbl="revTx" presStyleIdx="0" presStyleCnt="0">
        <dgm:presLayoutVars>
          <dgm:chMax val="1"/>
          <dgm:bulletEnabled val="1"/>
        </dgm:presLayoutVars>
      </dgm:prSet>
      <dgm:spPr/>
      <dgm:t>
        <a:bodyPr/>
        <a:lstStyle/>
        <a:p>
          <a:endParaRPr lang="en-ZA"/>
        </a:p>
      </dgm:t>
    </dgm:pt>
    <dgm:pt modelId="{BA18687B-851F-47DE-8991-18650FF1E018}" type="pres">
      <dgm:prSet presAssocID="{932237BE-64C3-4DED-BF2D-9B9821B44AFA}" presName="Name8" presStyleCnt="0"/>
      <dgm:spPr/>
    </dgm:pt>
    <dgm:pt modelId="{D9EA3055-42F1-4773-B6E1-4489FC8B1BD1}" type="pres">
      <dgm:prSet presAssocID="{932237BE-64C3-4DED-BF2D-9B9821B44AFA}" presName="level" presStyleLbl="node1" presStyleIdx="3" presStyleCnt="4" custScaleY="78910">
        <dgm:presLayoutVars>
          <dgm:chMax val="1"/>
          <dgm:bulletEnabled val="1"/>
        </dgm:presLayoutVars>
      </dgm:prSet>
      <dgm:spPr/>
      <dgm:t>
        <a:bodyPr/>
        <a:lstStyle/>
        <a:p>
          <a:endParaRPr lang="en-ZA"/>
        </a:p>
      </dgm:t>
    </dgm:pt>
    <dgm:pt modelId="{0EDD4896-C891-4183-9B7B-D45A38634F03}" type="pres">
      <dgm:prSet presAssocID="{932237BE-64C3-4DED-BF2D-9B9821B44AFA}" presName="levelTx" presStyleLbl="revTx" presStyleIdx="0" presStyleCnt="0">
        <dgm:presLayoutVars>
          <dgm:chMax val="1"/>
          <dgm:bulletEnabled val="1"/>
        </dgm:presLayoutVars>
      </dgm:prSet>
      <dgm:spPr/>
      <dgm:t>
        <a:bodyPr/>
        <a:lstStyle/>
        <a:p>
          <a:endParaRPr lang="en-ZA"/>
        </a:p>
      </dgm:t>
    </dgm:pt>
  </dgm:ptLst>
  <dgm:cxnLst>
    <dgm:cxn modelId="{88232A84-3387-4842-8493-06EEE16E8FC8}" type="presOf" srcId="{5896CC03-10D6-4152-BEED-6E1B31A79FE9}" destId="{FD31F5A5-7680-4C7A-91FB-24138E0D7CDC}" srcOrd="0" destOrd="0" presId="urn:microsoft.com/office/officeart/2005/8/layout/pyramid1"/>
    <dgm:cxn modelId="{51BACD6C-5C04-5941-9105-1C963C7DDE47}" type="presOf" srcId="{B1CD9239-600B-41D7-9067-E587838267CF}" destId="{6B2A6CEB-8AEB-485A-B51F-4BA3BA410D0B}" srcOrd="0" destOrd="0" presId="urn:microsoft.com/office/officeart/2005/8/layout/pyramid1"/>
    <dgm:cxn modelId="{09B9E7A6-E4A9-A347-9BF2-70F49764C8AB}" type="presOf" srcId="{B1CD9239-600B-41D7-9067-E587838267CF}" destId="{C548DC47-1489-4EF5-BDCB-DEBE01D4E862}" srcOrd="1" destOrd="0" presId="urn:microsoft.com/office/officeart/2005/8/layout/pyramid1"/>
    <dgm:cxn modelId="{8EDEACE7-2657-3C48-BEDA-226F683943BC}" type="presOf" srcId="{94BFDC29-A62B-4867-9EFD-4C3299F2A986}" destId="{BAE3347D-F78F-4227-B054-5BC36A596218}" srcOrd="0" destOrd="0" presId="urn:microsoft.com/office/officeart/2005/8/layout/pyramid1"/>
    <dgm:cxn modelId="{D28B3B95-1605-6049-8D74-AFE5C5F10525}" srcId="{5896CC03-10D6-4152-BEED-6E1B31A79FE9}" destId="{DD7E1C66-5AA1-4148-8D24-0F59EB34F27B}" srcOrd="1" destOrd="0" parTransId="{CF22B758-8218-9947-898E-59E75AA111A6}" sibTransId="{078737C8-25D4-9542-9513-0DF97F01B2E5}"/>
    <dgm:cxn modelId="{70A655C9-8F01-774F-B7FD-EBD92CA832E8}" type="presOf" srcId="{932237BE-64C3-4DED-BF2D-9B9821B44AFA}" destId="{D9EA3055-42F1-4773-B6E1-4489FC8B1BD1}" srcOrd="0" destOrd="0" presId="urn:microsoft.com/office/officeart/2005/8/layout/pyramid1"/>
    <dgm:cxn modelId="{4225F736-D5C0-4C5E-A52E-FD56D7BA2EA5}" srcId="{5896CC03-10D6-4152-BEED-6E1B31A79FE9}" destId="{94BFDC29-A62B-4867-9EFD-4C3299F2A986}" srcOrd="2" destOrd="0" parTransId="{958277C2-E0D9-4F82-8132-42DD836804C3}" sibTransId="{A4CA2450-8494-4924-8A3E-C33940DEACB7}"/>
    <dgm:cxn modelId="{7D54681F-E0A9-1B4C-AF86-DEAA069CD63A}" type="presOf" srcId="{932237BE-64C3-4DED-BF2D-9B9821B44AFA}" destId="{0EDD4896-C891-4183-9B7B-D45A38634F03}" srcOrd="1" destOrd="0" presId="urn:microsoft.com/office/officeart/2005/8/layout/pyramid1"/>
    <dgm:cxn modelId="{8A519DA9-08F0-A845-8166-431FC4020459}" type="presOf" srcId="{94BFDC29-A62B-4867-9EFD-4C3299F2A986}" destId="{26521744-C9FE-42F2-BE3A-D2D28AE76CA5}" srcOrd="1" destOrd="0" presId="urn:microsoft.com/office/officeart/2005/8/layout/pyramid1"/>
    <dgm:cxn modelId="{42DDFD2A-F396-4110-B15A-B5A9D81A206E}" srcId="{5896CC03-10D6-4152-BEED-6E1B31A79FE9}" destId="{B1CD9239-600B-41D7-9067-E587838267CF}" srcOrd="0" destOrd="0" parTransId="{EE902B38-1BCD-46BE-93C2-F4A3C7D99659}" sibTransId="{F200C0A8-75E6-426C-A74E-56F74AA876B2}"/>
    <dgm:cxn modelId="{C0101B43-37E8-6C43-9C55-18BAEF1DA7AC}" type="presOf" srcId="{DD7E1C66-5AA1-4148-8D24-0F59EB34F27B}" destId="{EDA92B55-1435-714B-8A67-D6D0B3E5538C}" srcOrd="1" destOrd="0" presId="urn:microsoft.com/office/officeart/2005/8/layout/pyramid1"/>
    <dgm:cxn modelId="{A2658436-B4F8-AC43-9381-640F84941C76}" type="presOf" srcId="{DD7E1C66-5AA1-4148-8D24-0F59EB34F27B}" destId="{3030949F-5DAF-1F40-B4D0-84FF1FABAA00}" srcOrd="0" destOrd="0" presId="urn:microsoft.com/office/officeart/2005/8/layout/pyramid1"/>
    <dgm:cxn modelId="{E59EA57B-4940-4EE4-B93A-F07CC895E7C4}" srcId="{5896CC03-10D6-4152-BEED-6E1B31A79FE9}" destId="{932237BE-64C3-4DED-BF2D-9B9821B44AFA}" srcOrd="3" destOrd="0" parTransId="{650C775E-27D0-46B8-8320-C035405A54B8}" sibTransId="{9E4E6BA0-8962-4C7C-9314-CBA481F6C26D}"/>
    <dgm:cxn modelId="{B33F6008-F201-BA44-8BC5-430F7D9A3458}" type="presParOf" srcId="{FD31F5A5-7680-4C7A-91FB-24138E0D7CDC}" destId="{2CFCD532-C2BB-43F0-894D-44DFFD76D26E}" srcOrd="0" destOrd="0" presId="urn:microsoft.com/office/officeart/2005/8/layout/pyramid1"/>
    <dgm:cxn modelId="{58496AE9-08E3-424A-9CCB-CFDDBB78A95D}" type="presParOf" srcId="{2CFCD532-C2BB-43F0-894D-44DFFD76D26E}" destId="{6B2A6CEB-8AEB-485A-B51F-4BA3BA410D0B}" srcOrd="0" destOrd="0" presId="urn:microsoft.com/office/officeart/2005/8/layout/pyramid1"/>
    <dgm:cxn modelId="{7E323A7D-5640-3B47-8475-575E3DDAC75E}" type="presParOf" srcId="{2CFCD532-C2BB-43F0-894D-44DFFD76D26E}" destId="{C548DC47-1489-4EF5-BDCB-DEBE01D4E862}" srcOrd="1" destOrd="0" presId="urn:microsoft.com/office/officeart/2005/8/layout/pyramid1"/>
    <dgm:cxn modelId="{DD90D20F-6A38-454D-A0B2-5969EB2A0393}" type="presParOf" srcId="{FD31F5A5-7680-4C7A-91FB-24138E0D7CDC}" destId="{E1D542F2-75FE-304E-A897-B81A2DE13B71}" srcOrd="1" destOrd="0" presId="urn:microsoft.com/office/officeart/2005/8/layout/pyramid1"/>
    <dgm:cxn modelId="{D619293C-C563-BB48-897D-7D42409234D0}" type="presParOf" srcId="{E1D542F2-75FE-304E-A897-B81A2DE13B71}" destId="{3030949F-5DAF-1F40-B4D0-84FF1FABAA00}" srcOrd="0" destOrd="0" presId="urn:microsoft.com/office/officeart/2005/8/layout/pyramid1"/>
    <dgm:cxn modelId="{2DE210B7-1FC4-B542-8170-03A61EB0F26C}" type="presParOf" srcId="{E1D542F2-75FE-304E-A897-B81A2DE13B71}" destId="{EDA92B55-1435-714B-8A67-D6D0B3E5538C}" srcOrd="1" destOrd="0" presId="urn:microsoft.com/office/officeart/2005/8/layout/pyramid1"/>
    <dgm:cxn modelId="{8A876168-FDBE-A04A-80E3-9CA3CAAF4700}" type="presParOf" srcId="{FD31F5A5-7680-4C7A-91FB-24138E0D7CDC}" destId="{9A0D1490-6EC1-4DB5-B0A0-E2BC4B232661}" srcOrd="2" destOrd="0" presId="urn:microsoft.com/office/officeart/2005/8/layout/pyramid1"/>
    <dgm:cxn modelId="{ED1FAA7B-5CF5-D240-9784-199CA7AC4D6F}" type="presParOf" srcId="{9A0D1490-6EC1-4DB5-B0A0-E2BC4B232661}" destId="{BAE3347D-F78F-4227-B054-5BC36A596218}" srcOrd="0" destOrd="0" presId="urn:microsoft.com/office/officeart/2005/8/layout/pyramid1"/>
    <dgm:cxn modelId="{3A7FE9DF-0FFE-AB4B-9F29-0A3EC942F7D2}" type="presParOf" srcId="{9A0D1490-6EC1-4DB5-B0A0-E2BC4B232661}" destId="{26521744-C9FE-42F2-BE3A-D2D28AE76CA5}" srcOrd="1" destOrd="0" presId="urn:microsoft.com/office/officeart/2005/8/layout/pyramid1"/>
    <dgm:cxn modelId="{B90DFA92-8F40-5B44-AD21-F56D8EE70052}" type="presParOf" srcId="{FD31F5A5-7680-4C7A-91FB-24138E0D7CDC}" destId="{BA18687B-851F-47DE-8991-18650FF1E018}" srcOrd="3" destOrd="0" presId="urn:microsoft.com/office/officeart/2005/8/layout/pyramid1"/>
    <dgm:cxn modelId="{EEFC644D-C67B-2C4E-9025-DFE7CED9C718}" type="presParOf" srcId="{BA18687B-851F-47DE-8991-18650FF1E018}" destId="{D9EA3055-42F1-4773-B6E1-4489FC8B1BD1}" srcOrd="0" destOrd="0" presId="urn:microsoft.com/office/officeart/2005/8/layout/pyramid1"/>
    <dgm:cxn modelId="{BFC0DC06-F6E0-714D-83A1-A880AE0542CB}" type="presParOf" srcId="{BA18687B-851F-47DE-8991-18650FF1E018}" destId="{0EDD4896-C891-4183-9B7B-D45A38634F03}"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E6EB542-D529-43C2-9AB6-9AE1FD5B021C}" type="doc">
      <dgm:prSet loTypeId="urn:microsoft.com/office/officeart/2005/8/layout/gear1" loCatId="cycle" qsTypeId="urn:microsoft.com/office/officeart/2005/8/quickstyle/simple1" qsCatId="simple" csTypeId="urn:microsoft.com/office/officeart/2005/8/colors/accent3_4" csCatId="accent3" phldr="1"/>
      <dgm:spPr/>
    </dgm:pt>
    <dgm:pt modelId="{BAB4C52C-4841-435C-B802-9DD32314BC71}">
      <dgm:prSet phldrT="[Text]" custT="1"/>
      <dgm:spPr/>
      <dgm:t>
        <a:bodyPr/>
        <a:lstStyle/>
        <a:p>
          <a:r>
            <a:rPr lang="en-ZA" sz="1800" b="1" dirty="0" smtClean="0"/>
            <a:t>Improved student outcomes</a:t>
          </a:r>
          <a:endParaRPr lang="en-ZA" sz="1800" b="1" dirty="0"/>
        </a:p>
      </dgm:t>
    </dgm:pt>
    <dgm:pt modelId="{A931DA42-858F-4DB6-A48A-438CF77CE83B}" type="parTrans" cxnId="{25250199-18F8-45C4-9FEC-B54E489680F8}">
      <dgm:prSet/>
      <dgm:spPr/>
      <dgm:t>
        <a:bodyPr/>
        <a:lstStyle/>
        <a:p>
          <a:endParaRPr lang="en-ZA"/>
        </a:p>
      </dgm:t>
    </dgm:pt>
    <dgm:pt modelId="{0211186F-0EEE-4ECB-821B-6AACC55E8283}" type="sibTrans" cxnId="{25250199-18F8-45C4-9FEC-B54E489680F8}">
      <dgm:prSet/>
      <dgm:spPr/>
      <dgm:t>
        <a:bodyPr/>
        <a:lstStyle/>
        <a:p>
          <a:endParaRPr lang="en-ZA"/>
        </a:p>
      </dgm:t>
    </dgm:pt>
    <dgm:pt modelId="{B3899E66-EA3F-4854-903D-04BD46BAA6B8}">
      <dgm:prSet phldrT="[Text]"/>
      <dgm:spPr/>
      <dgm:t>
        <a:bodyPr/>
        <a:lstStyle/>
        <a:p>
          <a:r>
            <a:rPr lang="en-ZA" b="1" dirty="0" smtClean="0"/>
            <a:t>Increased resources  “on-the-ground”</a:t>
          </a:r>
          <a:endParaRPr lang="en-ZA" b="1" dirty="0"/>
        </a:p>
      </dgm:t>
    </dgm:pt>
    <dgm:pt modelId="{790D27F4-1E43-4B07-917E-5C9950CB63AF}" type="parTrans" cxnId="{6CE627FD-3900-467E-9979-D0940AD48E3D}">
      <dgm:prSet/>
      <dgm:spPr/>
      <dgm:t>
        <a:bodyPr/>
        <a:lstStyle/>
        <a:p>
          <a:endParaRPr lang="en-ZA"/>
        </a:p>
      </dgm:t>
    </dgm:pt>
    <dgm:pt modelId="{99CE030E-E8D2-42C3-9AC8-A7A8AE86DE3F}" type="sibTrans" cxnId="{6CE627FD-3900-467E-9979-D0940AD48E3D}">
      <dgm:prSet/>
      <dgm:spPr/>
      <dgm:t>
        <a:bodyPr/>
        <a:lstStyle/>
        <a:p>
          <a:endParaRPr lang="en-ZA"/>
        </a:p>
      </dgm:t>
    </dgm:pt>
    <dgm:pt modelId="{1AB4DCED-EB07-406E-8B9E-3B58FC4A8359}">
      <dgm:prSet phldrT="[Text]"/>
      <dgm:spPr/>
      <dgm:t>
        <a:bodyPr/>
        <a:lstStyle/>
        <a:p>
          <a:r>
            <a:rPr lang="en-ZA" b="1" dirty="0" smtClean="0"/>
            <a:t>Increased allocation of resources</a:t>
          </a:r>
          <a:endParaRPr lang="en-ZA" b="1" dirty="0"/>
        </a:p>
      </dgm:t>
    </dgm:pt>
    <dgm:pt modelId="{02B3FA4D-F7F7-4615-91FA-B16E75B452C4}" type="parTrans" cxnId="{3999E846-7E10-4717-BF31-ABB93EC631BB}">
      <dgm:prSet/>
      <dgm:spPr/>
      <dgm:t>
        <a:bodyPr/>
        <a:lstStyle/>
        <a:p>
          <a:endParaRPr lang="en-ZA"/>
        </a:p>
      </dgm:t>
    </dgm:pt>
    <dgm:pt modelId="{B4145C9E-BA52-49CF-8D25-D174692FB705}" type="sibTrans" cxnId="{3999E846-7E10-4717-BF31-ABB93EC631BB}">
      <dgm:prSet/>
      <dgm:spPr/>
      <dgm:t>
        <a:bodyPr/>
        <a:lstStyle/>
        <a:p>
          <a:endParaRPr lang="en-ZA"/>
        </a:p>
      </dgm:t>
    </dgm:pt>
    <dgm:pt modelId="{FFBC790A-8805-4B8A-A022-2D7D33F72B6C}" type="pres">
      <dgm:prSet presAssocID="{8E6EB542-D529-43C2-9AB6-9AE1FD5B021C}" presName="composite" presStyleCnt="0">
        <dgm:presLayoutVars>
          <dgm:chMax val="3"/>
          <dgm:animLvl val="lvl"/>
          <dgm:resizeHandles val="exact"/>
        </dgm:presLayoutVars>
      </dgm:prSet>
      <dgm:spPr/>
    </dgm:pt>
    <dgm:pt modelId="{93CAD030-FE9D-4F57-8798-2150B0D1DA2B}" type="pres">
      <dgm:prSet presAssocID="{BAB4C52C-4841-435C-B802-9DD32314BC71}" presName="gear1" presStyleLbl="node1" presStyleIdx="0" presStyleCnt="3">
        <dgm:presLayoutVars>
          <dgm:chMax val="1"/>
          <dgm:bulletEnabled val="1"/>
        </dgm:presLayoutVars>
      </dgm:prSet>
      <dgm:spPr/>
      <dgm:t>
        <a:bodyPr/>
        <a:lstStyle/>
        <a:p>
          <a:endParaRPr lang="en-ZA"/>
        </a:p>
      </dgm:t>
    </dgm:pt>
    <dgm:pt modelId="{7B8C3775-35D3-4F60-926B-E4A6CD00D301}" type="pres">
      <dgm:prSet presAssocID="{BAB4C52C-4841-435C-B802-9DD32314BC71}" presName="gear1srcNode" presStyleLbl="node1" presStyleIdx="0" presStyleCnt="3"/>
      <dgm:spPr/>
      <dgm:t>
        <a:bodyPr/>
        <a:lstStyle/>
        <a:p>
          <a:endParaRPr lang="en-ZA"/>
        </a:p>
      </dgm:t>
    </dgm:pt>
    <dgm:pt modelId="{8B8EE054-7BDB-467D-9D40-1CBDDD5376DE}" type="pres">
      <dgm:prSet presAssocID="{BAB4C52C-4841-435C-B802-9DD32314BC71}" presName="gear1dstNode" presStyleLbl="node1" presStyleIdx="0" presStyleCnt="3"/>
      <dgm:spPr/>
      <dgm:t>
        <a:bodyPr/>
        <a:lstStyle/>
        <a:p>
          <a:endParaRPr lang="en-ZA"/>
        </a:p>
      </dgm:t>
    </dgm:pt>
    <dgm:pt modelId="{96E397DD-3831-4311-AA2A-8D37C23BB4B1}" type="pres">
      <dgm:prSet presAssocID="{B3899E66-EA3F-4854-903D-04BD46BAA6B8}" presName="gear2" presStyleLbl="node1" presStyleIdx="1" presStyleCnt="3">
        <dgm:presLayoutVars>
          <dgm:chMax val="1"/>
          <dgm:bulletEnabled val="1"/>
        </dgm:presLayoutVars>
      </dgm:prSet>
      <dgm:spPr/>
      <dgm:t>
        <a:bodyPr/>
        <a:lstStyle/>
        <a:p>
          <a:endParaRPr lang="en-ZA"/>
        </a:p>
      </dgm:t>
    </dgm:pt>
    <dgm:pt modelId="{A0A43F15-B9C7-48D2-B073-9A5E60EC64D4}" type="pres">
      <dgm:prSet presAssocID="{B3899E66-EA3F-4854-903D-04BD46BAA6B8}" presName="gear2srcNode" presStyleLbl="node1" presStyleIdx="1" presStyleCnt="3"/>
      <dgm:spPr/>
      <dgm:t>
        <a:bodyPr/>
        <a:lstStyle/>
        <a:p>
          <a:endParaRPr lang="en-ZA"/>
        </a:p>
      </dgm:t>
    </dgm:pt>
    <dgm:pt modelId="{41219393-CA87-4628-9AFA-91A168E07941}" type="pres">
      <dgm:prSet presAssocID="{B3899E66-EA3F-4854-903D-04BD46BAA6B8}" presName="gear2dstNode" presStyleLbl="node1" presStyleIdx="1" presStyleCnt="3"/>
      <dgm:spPr/>
      <dgm:t>
        <a:bodyPr/>
        <a:lstStyle/>
        <a:p>
          <a:endParaRPr lang="en-ZA"/>
        </a:p>
      </dgm:t>
    </dgm:pt>
    <dgm:pt modelId="{D29168E7-E19D-4E9E-A69C-6F56DFBF595D}" type="pres">
      <dgm:prSet presAssocID="{1AB4DCED-EB07-406E-8B9E-3B58FC4A8359}" presName="gear3" presStyleLbl="node1" presStyleIdx="2" presStyleCnt="3"/>
      <dgm:spPr/>
      <dgm:t>
        <a:bodyPr/>
        <a:lstStyle/>
        <a:p>
          <a:endParaRPr lang="en-ZA"/>
        </a:p>
      </dgm:t>
    </dgm:pt>
    <dgm:pt modelId="{1361A03C-BDE1-4E5E-9306-4312679671A5}" type="pres">
      <dgm:prSet presAssocID="{1AB4DCED-EB07-406E-8B9E-3B58FC4A8359}" presName="gear3tx" presStyleLbl="node1" presStyleIdx="2" presStyleCnt="3">
        <dgm:presLayoutVars>
          <dgm:chMax val="1"/>
          <dgm:bulletEnabled val="1"/>
        </dgm:presLayoutVars>
      </dgm:prSet>
      <dgm:spPr/>
      <dgm:t>
        <a:bodyPr/>
        <a:lstStyle/>
        <a:p>
          <a:endParaRPr lang="en-ZA"/>
        </a:p>
      </dgm:t>
    </dgm:pt>
    <dgm:pt modelId="{3A802A38-CF36-474A-89B2-66D6EE77A0A9}" type="pres">
      <dgm:prSet presAssocID="{1AB4DCED-EB07-406E-8B9E-3B58FC4A8359}" presName="gear3srcNode" presStyleLbl="node1" presStyleIdx="2" presStyleCnt="3"/>
      <dgm:spPr/>
      <dgm:t>
        <a:bodyPr/>
        <a:lstStyle/>
        <a:p>
          <a:endParaRPr lang="en-ZA"/>
        </a:p>
      </dgm:t>
    </dgm:pt>
    <dgm:pt modelId="{0DB1DE49-A9F6-4F3B-BFBF-7E14257B3100}" type="pres">
      <dgm:prSet presAssocID="{1AB4DCED-EB07-406E-8B9E-3B58FC4A8359}" presName="gear3dstNode" presStyleLbl="node1" presStyleIdx="2" presStyleCnt="3"/>
      <dgm:spPr/>
      <dgm:t>
        <a:bodyPr/>
        <a:lstStyle/>
        <a:p>
          <a:endParaRPr lang="en-ZA"/>
        </a:p>
      </dgm:t>
    </dgm:pt>
    <dgm:pt modelId="{C6A1261D-6FC0-48C6-9F9A-2C4F0E2FAE67}" type="pres">
      <dgm:prSet presAssocID="{0211186F-0EEE-4ECB-821B-6AACC55E8283}" presName="connector1" presStyleLbl="sibTrans2D1" presStyleIdx="0" presStyleCnt="3"/>
      <dgm:spPr/>
      <dgm:t>
        <a:bodyPr/>
        <a:lstStyle/>
        <a:p>
          <a:endParaRPr lang="en-ZA"/>
        </a:p>
      </dgm:t>
    </dgm:pt>
    <dgm:pt modelId="{3324967B-A4CC-46DA-B14A-5D7260CA4A09}" type="pres">
      <dgm:prSet presAssocID="{99CE030E-E8D2-42C3-9AC8-A7A8AE86DE3F}" presName="connector2" presStyleLbl="sibTrans2D1" presStyleIdx="1" presStyleCnt="3"/>
      <dgm:spPr/>
      <dgm:t>
        <a:bodyPr/>
        <a:lstStyle/>
        <a:p>
          <a:endParaRPr lang="en-ZA"/>
        </a:p>
      </dgm:t>
    </dgm:pt>
    <dgm:pt modelId="{EE679490-3F08-4A0C-BF13-28FE2E12A8BB}" type="pres">
      <dgm:prSet presAssocID="{B4145C9E-BA52-49CF-8D25-D174692FB705}" presName="connector3" presStyleLbl="sibTrans2D1" presStyleIdx="2" presStyleCnt="3"/>
      <dgm:spPr/>
      <dgm:t>
        <a:bodyPr/>
        <a:lstStyle/>
        <a:p>
          <a:endParaRPr lang="en-ZA"/>
        </a:p>
      </dgm:t>
    </dgm:pt>
  </dgm:ptLst>
  <dgm:cxnLst>
    <dgm:cxn modelId="{4F58E761-6E2D-465C-B127-755AE7D156BE}" type="presOf" srcId="{1AB4DCED-EB07-406E-8B9E-3B58FC4A8359}" destId="{D29168E7-E19D-4E9E-A69C-6F56DFBF595D}" srcOrd="0" destOrd="0" presId="urn:microsoft.com/office/officeart/2005/8/layout/gear1"/>
    <dgm:cxn modelId="{51DA2DA8-1418-4F48-BAE2-065B2957B9B1}" type="presOf" srcId="{1AB4DCED-EB07-406E-8B9E-3B58FC4A8359}" destId="{0DB1DE49-A9F6-4F3B-BFBF-7E14257B3100}" srcOrd="3" destOrd="0" presId="urn:microsoft.com/office/officeart/2005/8/layout/gear1"/>
    <dgm:cxn modelId="{25250199-18F8-45C4-9FEC-B54E489680F8}" srcId="{8E6EB542-D529-43C2-9AB6-9AE1FD5B021C}" destId="{BAB4C52C-4841-435C-B802-9DD32314BC71}" srcOrd="0" destOrd="0" parTransId="{A931DA42-858F-4DB6-A48A-438CF77CE83B}" sibTransId="{0211186F-0EEE-4ECB-821B-6AACC55E8283}"/>
    <dgm:cxn modelId="{C30C7FB4-F84A-4D00-A775-7F30A6186627}" type="presOf" srcId="{B3899E66-EA3F-4854-903D-04BD46BAA6B8}" destId="{41219393-CA87-4628-9AFA-91A168E07941}" srcOrd="2" destOrd="0" presId="urn:microsoft.com/office/officeart/2005/8/layout/gear1"/>
    <dgm:cxn modelId="{527CEF80-8C63-462E-BC17-8F49C29FFE8E}" type="presOf" srcId="{B3899E66-EA3F-4854-903D-04BD46BAA6B8}" destId="{A0A43F15-B9C7-48D2-B073-9A5E60EC64D4}" srcOrd="1" destOrd="0" presId="urn:microsoft.com/office/officeart/2005/8/layout/gear1"/>
    <dgm:cxn modelId="{0E51C640-5439-4BDF-8CE6-F56F15577185}" type="presOf" srcId="{0211186F-0EEE-4ECB-821B-6AACC55E8283}" destId="{C6A1261D-6FC0-48C6-9F9A-2C4F0E2FAE67}" srcOrd="0" destOrd="0" presId="urn:microsoft.com/office/officeart/2005/8/layout/gear1"/>
    <dgm:cxn modelId="{38545248-445D-4689-8D61-4EDC6D8DFC9C}" type="presOf" srcId="{1AB4DCED-EB07-406E-8B9E-3B58FC4A8359}" destId="{1361A03C-BDE1-4E5E-9306-4312679671A5}" srcOrd="1" destOrd="0" presId="urn:microsoft.com/office/officeart/2005/8/layout/gear1"/>
    <dgm:cxn modelId="{FC60AA07-65DA-441D-A7E2-3803001E32E6}" type="presOf" srcId="{BAB4C52C-4841-435C-B802-9DD32314BC71}" destId="{93CAD030-FE9D-4F57-8798-2150B0D1DA2B}" srcOrd="0" destOrd="0" presId="urn:microsoft.com/office/officeart/2005/8/layout/gear1"/>
    <dgm:cxn modelId="{6CE627FD-3900-467E-9979-D0940AD48E3D}" srcId="{8E6EB542-D529-43C2-9AB6-9AE1FD5B021C}" destId="{B3899E66-EA3F-4854-903D-04BD46BAA6B8}" srcOrd="1" destOrd="0" parTransId="{790D27F4-1E43-4B07-917E-5C9950CB63AF}" sibTransId="{99CE030E-E8D2-42C3-9AC8-A7A8AE86DE3F}"/>
    <dgm:cxn modelId="{3999E846-7E10-4717-BF31-ABB93EC631BB}" srcId="{8E6EB542-D529-43C2-9AB6-9AE1FD5B021C}" destId="{1AB4DCED-EB07-406E-8B9E-3B58FC4A8359}" srcOrd="2" destOrd="0" parTransId="{02B3FA4D-F7F7-4615-91FA-B16E75B452C4}" sibTransId="{B4145C9E-BA52-49CF-8D25-D174692FB705}"/>
    <dgm:cxn modelId="{898A8D4C-E9F9-4D1D-AA4D-A4DA4CF4E96B}" type="presOf" srcId="{B4145C9E-BA52-49CF-8D25-D174692FB705}" destId="{EE679490-3F08-4A0C-BF13-28FE2E12A8BB}" srcOrd="0" destOrd="0" presId="urn:microsoft.com/office/officeart/2005/8/layout/gear1"/>
    <dgm:cxn modelId="{01837509-B507-4D18-A15A-C35BBFEC9795}" type="presOf" srcId="{BAB4C52C-4841-435C-B802-9DD32314BC71}" destId="{8B8EE054-7BDB-467D-9D40-1CBDDD5376DE}" srcOrd="2" destOrd="0" presId="urn:microsoft.com/office/officeart/2005/8/layout/gear1"/>
    <dgm:cxn modelId="{041713B8-A913-4FCB-B3A7-B53ECF9A5DAE}" type="presOf" srcId="{1AB4DCED-EB07-406E-8B9E-3B58FC4A8359}" destId="{3A802A38-CF36-474A-89B2-66D6EE77A0A9}" srcOrd="2" destOrd="0" presId="urn:microsoft.com/office/officeart/2005/8/layout/gear1"/>
    <dgm:cxn modelId="{1D3FED6B-245A-4593-9C3D-9F17BFD2145F}" type="presOf" srcId="{BAB4C52C-4841-435C-B802-9DD32314BC71}" destId="{7B8C3775-35D3-4F60-926B-E4A6CD00D301}" srcOrd="1" destOrd="0" presId="urn:microsoft.com/office/officeart/2005/8/layout/gear1"/>
    <dgm:cxn modelId="{6156249D-B8B9-4D3F-A9F6-A871B051AF19}" type="presOf" srcId="{B3899E66-EA3F-4854-903D-04BD46BAA6B8}" destId="{96E397DD-3831-4311-AA2A-8D37C23BB4B1}" srcOrd="0" destOrd="0" presId="urn:microsoft.com/office/officeart/2005/8/layout/gear1"/>
    <dgm:cxn modelId="{6560A81A-F3DF-4462-9532-93D6F082F48C}" type="presOf" srcId="{99CE030E-E8D2-42C3-9AC8-A7A8AE86DE3F}" destId="{3324967B-A4CC-46DA-B14A-5D7260CA4A09}" srcOrd="0" destOrd="0" presId="urn:microsoft.com/office/officeart/2005/8/layout/gear1"/>
    <dgm:cxn modelId="{3B6AA621-665B-4241-878A-5D27B00E1C46}" type="presOf" srcId="{8E6EB542-D529-43C2-9AB6-9AE1FD5B021C}" destId="{FFBC790A-8805-4B8A-A022-2D7D33F72B6C}" srcOrd="0" destOrd="0" presId="urn:microsoft.com/office/officeart/2005/8/layout/gear1"/>
    <dgm:cxn modelId="{D12FED13-6C70-42DE-B27B-081F5E55D399}" type="presParOf" srcId="{FFBC790A-8805-4B8A-A022-2D7D33F72B6C}" destId="{93CAD030-FE9D-4F57-8798-2150B0D1DA2B}" srcOrd="0" destOrd="0" presId="urn:microsoft.com/office/officeart/2005/8/layout/gear1"/>
    <dgm:cxn modelId="{2FA70E70-4770-47A1-AE2F-0336A4361CD7}" type="presParOf" srcId="{FFBC790A-8805-4B8A-A022-2D7D33F72B6C}" destId="{7B8C3775-35D3-4F60-926B-E4A6CD00D301}" srcOrd="1" destOrd="0" presId="urn:microsoft.com/office/officeart/2005/8/layout/gear1"/>
    <dgm:cxn modelId="{F8562936-4F9E-4810-BD5E-5EEB1B546EC2}" type="presParOf" srcId="{FFBC790A-8805-4B8A-A022-2D7D33F72B6C}" destId="{8B8EE054-7BDB-467D-9D40-1CBDDD5376DE}" srcOrd="2" destOrd="0" presId="urn:microsoft.com/office/officeart/2005/8/layout/gear1"/>
    <dgm:cxn modelId="{5241EFFA-2668-4FDD-8562-B78F6EB44C77}" type="presParOf" srcId="{FFBC790A-8805-4B8A-A022-2D7D33F72B6C}" destId="{96E397DD-3831-4311-AA2A-8D37C23BB4B1}" srcOrd="3" destOrd="0" presId="urn:microsoft.com/office/officeart/2005/8/layout/gear1"/>
    <dgm:cxn modelId="{7E677259-6D96-4F0D-AC36-B334AB253A00}" type="presParOf" srcId="{FFBC790A-8805-4B8A-A022-2D7D33F72B6C}" destId="{A0A43F15-B9C7-48D2-B073-9A5E60EC64D4}" srcOrd="4" destOrd="0" presId="urn:microsoft.com/office/officeart/2005/8/layout/gear1"/>
    <dgm:cxn modelId="{EF4683D0-A173-405A-AA9E-D6A195769F17}" type="presParOf" srcId="{FFBC790A-8805-4B8A-A022-2D7D33F72B6C}" destId="{41219393-CA87-4628-9AFA-91A168E07941}" srcOrd="5" destOrd="0" presId="urn:microsoft.com/office/officeart/2005/8/layout/gear1"/>
    <dgm:cxn modelId="{0E115902-9E18-4A27-A4A2-B683B92DE7D3}" type="presParOf" srcId="{FFBC790A-8805-4B8A-A022-2D7D33F72B6C}" destId="{D29168E7-E19D-4E9E-A69C-6F56DFBF595D}" srcOrd="6" destOrd="0" presId="urn:microsoft.com/office/officeart/2005/8/layout/gear1"/>
    <dgm:cxn modelId="{3FE32282-B0B9-471C-9976-3B1423947519}" type="presParOf" srcId="{FFBC790A-8805-4B8A-A022-2D7D33F72B6C}" destId="{1361A03C-BDE1-4E5E-9306-4312679671A5}" srcOrd="7" destOrd="0" presId="urn:microsoft.com/office/officeart/2005/8/layout/gear1"/>
    <dgm:cxn modelId="{35D6430E-A51E-4CCC-8909-0613FC412A77}" type="presParOf" srcId="{FFBC790A-8805-4B8A-A022-2D7D33F72B6C}" destId="{3A802A38-CF36-474A-89B2-66D6EE77A0A9}" srcOrd="8" destOrd="0" presId="urn:microsoft.com/office/officeart/2005/8/layout/gear1"/>
    <dgm:cxn modelId="{53B8668A-0DDA-4166-AB80-CF4A4A340D7E}" type="presParOf" srcId="{FFBC790A-8805-4B8A-A022-2D7D33F72B6C}" destId="{0DB1DE49-A9F6-4F3B-BFBF-7E14257B3100}" srcOrd="9" destOrd="0" presId="urn:microsoft.com/office/officeart/2005/8/layout/gear1"/>
    <dgm:cxn modelId="{8FCA8D87-603A-4005-9CC2-1ADBE9B54612}" type="presParOf" srcId="{FFBC790A-8805-4B8A-A022-2D7D33F72B6C}" destId="{C6A1261D-6FC0-48C6-9F9A-2C4F0E2FAE67}" srcOrd="10" destOrd="0" presId="urn:microsoft.com/office/officeart/2005/8/layout/gear1"/>
    <dgm:cxn modelId="{A544F23C-898F-432D-9130-E30E0F49F631}" type="presParOf" srcId="{FFBC790A-8805-4B8A-A022-2D7D33F72B6C}" destId="{3324967B-A4CC-46DA-B14A-5D7260CA4A09}" srcOrd="11" destOrd="0" presId="urn:microsoft.com/office/officeart/2005/8/layout/gear1"/>
    <dgm:cxn modelId="{437F99C3-712A-4F77-9008-71CD9F97874A}" type="presParOf" srcId="{FFBC790A-8805-4B8A-A022-2D7D33F72B6C}" destId="{EE679490-3F08-4A0C-BF13-28FE2E12A8BB}"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5717E40-0357-4BE3-8EE5-9419E42825F7}" type="doc">
      <dgm:prSet loTypeId="urn:microsoft.com/office/officeart/2005/8/layout/gear1" loCatId="relationship" qsTypeId="urn:microsoft.com/office/officeart/2005/8/quickstyle/simple1" qsCatId="simple" csTypeId="urn:microsoft.com/office/officeart/2005/8/colors/accent1_2" csCatId="accent1" phldr="1"/>
      <dgm:spPr/>
      <dgm:t>
        <a:bodyPr/>
        <a:lstStyle/>
        <a:p>
          <a:endParaRPr lang="en-ZA"/>
        </a:p>
      </dgm:t>
    </dgm:pt>
    <dgm:pt modelId="{F731A75D-F34E-4A69-AE4D-4D060A199B96}" type="pres">
      <dgm:prSet presAssocID="{25717E40-0357-4BE3-8EE5-9419E42825F7}" presName="composite" presStyleCnt="0">
        <dgm:presLayoutVars>
          <dgm:chMax val="3"/>
          <dgm:animLvl val="lvl"/>
          <dgm:resizeHandles val="exact"/>
        </dgm:presLayoutVars>
      </dgm:prSet>
      <dgm:spPr/>
      <dgm:t>
        <a:bodyPr/>
        <a:lstStyle/>
        <a:p>
          <a:endParaRPr lang="en-ZA"/>
        </a:p>
      </dgm:t>
    </dgm:pt>
  </dgm:ptLst>
  <dgm:cxnLst>
    <dgm:cxn modelId="{54D6AA11-9AAE-4ECE-89C1-E07274325512}" type="presOf" srcId="{25717E40-0357-4BE3-8EE5-9419E42825F7}" destId="{F731A75D-F34E-4A69-AE4D-4D060A199B96}" srcOrd="0" destOrd="0" presId="urn:microsoft.com/office/officeart/2005/8/layout/gear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2A6CEB-8AEB-485A-B51F-4BA3BA410D0B}">
      <dsp:nvSpPr>
        <dsp:cNvPr id="0" name=""/>
        <dsp:cNvSpPr/>
      </dsp:nvSpPr>
      <dsp:spPr>
        <a:xfrm>
          <a:off x="740671" y="0"/>
          <a:ext cx="751264" cy="1919431"/>
        </a:xfrm>
        <a:prstGeom prst="trapezoid">
          <a:avLst>
            <a:gd name="adj" fmla="val 50000"/>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ZA" sz="3600" kern="1200" dirty="0" smtClean="0"/>
        </a:p>
        <a:p>
          <a:pPr lvl="0" algn="ctr" defTabSz="1600200">
            <a:lnSpc>
              <a:spcPct val="90000"/>
            </a:lnSpc>
            <a:spcBef>
              <a:spcPct val="0"/>
            </a:spcBef>
            <a:spcAft>
              <a:spcPct val="35000"/>
            </a:spcAft>
          </a:pPr>
          <a:r>
            <a:rPr lang="en-ZA" sz="1800" b="1" kern="1200" dirty="0" smtClean="0">
              <a:solidFill>
                <a:schemeClr val="bg1"/>
              </a:solidFill>
            </a:rPr>
            <a:t>17%</a:t>
          </a:r>
          <a:r>
            <a:rPr lang="en-ZA" sz="6500" kern="1200" dirty="0" smtClean="0"/>
            <a:t> </a:t>
          </a:r>
          <a:endParaRPr lang="en-ZA" sz="6500" kern="1200" dirty="0"/>
        </a:p>
      </dsp:txBody>
      <dsp:txXfrm>
        <a:off x="740671" y="0"/>
        <a:ext cx="751264" cy="1919431"/>
      </dsp:txXfrm>
    </dsp:sp>
    <dsp:sp modelId="{3030949F-5DAF-1F40-B4D0-84FF1FABAA00}">
      <dsp:nvSpPr>
        <dsp:cNvPr id="0" name=""/>
        <dsp:cNvSpPr/>
      </dsp:nvSpPr>
      <dsp:spPr>
        <a:xfrm>
          <a:off x="430838" y="1919431"/>
          <a:ext cx="1370929" cy="1583205"/>
        </a:xfrm>
        <a:prstGeom prst="trapezoid">
          <a:avLst>
            <a:gd name="adj" fmla="val 22600"/>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1"/>
              </a:solidFill>
            </a:rPr>
            <a:t>Semi-Skilled (31%)</a:t>
          </a:r>
          <a:endParaRPr lang="en-US" sz="1600" kern="1200" dirty="0">
            <a:solidFill>
              <a:schemeClr val="bg1"/>
            </a:solidFill>
          </a:endParaRPr>
        </a:p>
      </dsp:txBody>
      <dsp:txXfrm>
        <a:off x="670751" y="1919431"/>
        <a:ext cx="891104" cy="1583205"/>
      </dsp:txXfrm>
    </dsp:sp>
    <dsp:sp modelId="{BAE3347D-F78F-4227-B054-5BC36A596218}">
      <dsp:nvSpPr>
        <dsp:cNvPr id="0" name=""/>
        <dsp:cNvSpPr/>
      </dsp:nvSpPr>
      <dsp:spPr>
        <a:xfrm>
          <a:off x="296411" y="3502637"/>
          <a:ext cx="1639784" cy="686907"/>
        </a:xfrm>
        <a:prstGeom prst="trapezoid">
          <a:avLst>
            <a:gd name="adj" fmla="val 19570"/>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solidFill>
                <a:schemeClr val="bg1"/>
              </a:solidFill>
            </a:rPr>
            <a:t>Unskilled</a:t>
          </a:r>
        </a:p>
        <a:p>
          <a:pPr lvl="0" algn="ctr" defTabSz="622300">
            <a:lnSpc>
              <a:spcPct val="90000"/>
            </a:lnSpc>
            <a:spcBef>
              <a:spcPct val="0"/>
            </a:spcBef>
            <a:spcAft>
              <a:spcPct val="35000"/>
            </a:spcAft>
          </a:pPr>
          <a:r>
            <a:rPr lang="en-ZA" sz="1400" b="1" kern="1200" dirty="0" smtClean="0">
              <a:solidFill>
                <a:schemeClr val="bg1"/>
              </a:solidFill>
            </a:rPr>
            <a:t>(19%)</a:t>
          </a:r>
          <a:endParaRPr lang="en-ZA" sz="1400" b="1" kern="1200" dirty="0">
            <a:solidFill>
              <a:schemeClr val="bg1"/>
            </a:solidFill>
          </a:endParaRPr>
        </a:p>
      </dsp:txBody>
      <dsp:txXfrm>
        <a:off x="583373" y="3502637"/>
        <a:ext cx="1065859" cy="686907"/>
      </dsp:txXfrm>
    </dsp:sp>
    <dsp:sp modelId="{D9EA3055-42F1-4773-B6E1-4489FC8B1BD1}">
      <dsp:nvSpPr>
        <dsp:cNvPr id="0" name=""/>
        <dsp:cNvSpPr/>
      </dsp:nvSpPr>
      <dsp:spPr>
        <a:xfrm>
          <a:off x="0" y="4189544"/>
          <a:ext cx="2232607" cy="1514623"/>
        </a:xfrm>
        <a:prstGeom prst="trapezoid">
          <a:avLst>
            <a:gd name="adj" fmla="val 19570"/>
          </a:avLst>
        </a:prstGeom>
        <a:solidFill>
          <a:srgbClr val="561F1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solidFill>
                <a:schemeClr val="bg1"/>
              </a:solidFill>
            </a:rPr>
            <a:t>Unemployed</a:t>
          </a:r>
        </a:p>
        <a:p>
          <a:pPr lvl="0" algn="ctr" defTabSz="622300">
            <a:lnSpc>
              <a:spcPct val="90000"/>
            </a:lnSpc>
            <a:spcBef>
              <a:spcPct val="0"/>
            </a:spcBef>
            <a:spcAft>
              <a:spcPct val="35000"/>
            </a:spcAft>
          </a:pPr>
          <a:endParaRPr lang="en-ZA" sz="1400" b="1" kern="1200" dirty="0" smtClean="0">
            <a:solidFill>
              <a:schemeClr val="bg1"/>
            </a:solidFill>
          </a:endParaRPr>
        </a:p>
        <a:p>
          <a:pPr lvl="0" algn="ctr" defTabSz="622300">
            <a:lnSpc>
              <a:spcPct val="90000"/>
            </a:lnSpc>
            <a:spcBef>
              <a:spcPct val="0"/>
            </a:spcBef>
            <a:spcAft>
              <a:spcPct val="35000"/>
            </a:spcAft>
          </a:pPr>
          <a:r>
            <a:rPr lang="en-ZA" sz="1400" b="1" kern="1200" dirty="0" smtClean="0">
              <a:solidFill>
                <a:schemeClr val="bg1"/>
              </a:solidFill>
            </a:rPr>
            <a:t>(Broad - 33%)</a:t>
          </a:r>
          <a:endParaRPr lang="en-ZA" sz="7200" b="1" kern="1200" dirty="0">
            <a:solidFill>
              <a:schemeClr val="bg1"/>
            </a:solidFill>
          </a:endParaRPr>
        </a:p>
      </dsp:txBody>
      <dsp:txXfrm>
        <a:off x="390706" y="4189544"/>
        <a:ext cx="1451194" cy="15146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CAD030-FE9D-4F57-8798-2150B0D1DA2B}">
      <dsp:nvSpPr>
        <dsp:cNvPr id="0" name=""/>
        <dsp:cNvSpPr/>
      </dsp:nvSpPr>
      <dsp:spPr>
        <a:xfrm>
          <a:off x="2844799" y="1828799"/>
          <a:ext cx="2235200" cy="2235200"/>
        </a:xfrm>
        <a:prstGeom prst="gear9">
          <a:avLst/>
        </a:prstGeom>
        <a:solidFill>
          <a:schemeClr val="accent3">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ZA" sz="1800" b="1" kern="1200" dirty="0" smtClean="0"/>
            <a:t>Improved student outcomes</a:t>
          </a:r>
          <a:endParaRPr lang="en-ZA" sz="1800" b="1" kern="1200" dirty="0"/>
        </a:p>
      </dsp:txBody>
      <dsp:txXfrm>
        <a:off x="3294174" y="2352384"/>
        <a:ext cx="1336450" cy="1148939"/>
      </dsp:txXfrm>
    </dsp:sp>
    <dsp:sp modelId="{96E397DD-3831-4311-AA2A-8D37C23BB4B1}">
      <dsp:nvSpPr>
        <dsp:cNvPr id="0" name=""/>
        <dsp:cNvSpPr/>
      </dsp:nvSpPr>
      <dsp:spPr>
        <a:xfrm>
          <a:off x="1544319" y="1300480"/>
          <a:ext cx="1625600" cy="1625600"/>
        </a:xfrm>
        <a:prstGeom prst="gear6">
          <a:avLst/>
        </a:prstGeom>
        <a:solidFill>
          <a:schemeClr val="accent3">
            <a:shade val="50000"/>
            <a:hueOff val="178370"/>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ZA" sz="1300" b="1" kern="1200" dirty="0" smtClean="0"/>
            <a:t>Increased resources  “on-the-ground”</a:t>
          </a:r>
          <a:endParaRPr lang="en-ZA" sz="1300" b="1" kern="1200" dirty="0"/>
        </a:p>
      </dsp:txBody>
      <dsp:txXfrm>
        <a:off x="1953569" y="1712203"/>
        <a:ext cx="807100" cy="802154"/>
      </dsp:txXfrm>
    </dsp:sp>
    <dsp:sp modelId="{D29168E7-E19D-4E9E-A69C-6F56DFBF595D}">
      <dsp:nvSpPr>
        <dsp:cNvPr id="0" name=""/>
        <dsp:cNvSpPr/>
      </dsp:nvSpPr>
      <dsp:spPr>
        <a:xfrm rot="20700000">
          <a:off x="2454821" y="178981"/>
          <a:ext cx="1592756" cy="1592756"/>
        </a:xfrm>
        <a:prstGeom prst="gear6">
          <a:avLst/>
        </a:prstGeom>
        <a:solidFill>
          <a:schemeClr val="accent3">
            <a:shade val="50000"/>
            <a:hueOff val="178370"/>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ZA" sz="1300" b="1" kern="1200" dirty="0" smtClean="0"/>
            <a:t>Increased allocation of resources</a:t>
          </a:r>
          <a:endParaRPr lang="en-ZA" sz="1300" b="1" kern="1200" dirty="0"/>
        </a:p>
      </dsp:txBody>
      <dsp:txXfrm rot="-20700000">
        <a:off x="2804160" y="528319"/>
        <a:ext cx="894080" cy="894080"/>
      </dsp:txXfrm>
    </dsp:sp>
    <dsp:sp modelId="{C6A1261D-6FC0-48C6-9F9A-2C4F0E2FAE67}">
      <dsp:nvSpPr>
        <dsp:cNvPr id="0" name=""/>
        <dsp:cNvSpPr/>
      </dsp:nvSpPr>
      <dsp:spPr>
        <a:xfrm>
          <a:off x="2671505" y="1492320"/>
          <a:ext cx="2861056" cy="2861056"/>
        </a:xfrm>
        <a:prstGeom prst="circularArrow">
          <a:avLst>
            <a:gd name="adj1" fmla="val 4687"/>
            <a:gd name="adj2" fmla="val 299029"/>
            <a:gd name="adj3" fmla="val 2513083"/>
            <a:gd name="adj4" fmla="val 15867933"/>
            <a:gd name="adj5" fmla="val 5469"/>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324967B-A4CC-46DA-B14A-5D7260CA4A09}">
      <dsp:nvSpPr>
        <dsp:cNvPr id="0" name=""/>
        <dsp:cNvSpPr/>
      </dsp:nvSpPr>
      <dsp:spPr>
        <a:xfrm>
          <a:off x="1256429" y="941355"/>
          <a:ext cx="2078736" cy="2078736"/>
        </a:xfrm>
        <a:prstGeom prst="leftCircularArrow">
          <a:avLst>
            <a:gd name="adj1" fmla="val 6452"/>
            <a:gd name="adj2" fmla="val 429999"/>
            <a:gd name="adj3" fmla="val 10489124"/>
            <a:gd name="adj4" fmla="val 14837806"/>
            <a:gd name="adj5" fmla="val 7527"/>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E679490-3F08-4A0C-BF13-28FE2E12A8BB}">
      <dsp:nvSpPr>
        <dsp:cNvPr id="0" name=""/>
        <dsp:cNvSpPr/>
      </dsp:nvSpPr>
      <dsp:spPr>
        <a:xfrm>
          <a:off x="2086400" y="-169332"/>
          <a:ext cx="2241296" cy="2241296"/>
        </a:xfrm>
        <a:prstGeom prst="circularArrow">
          <a:avLst>
            <a:gd name="adj1" fmla="val 5984"/>
            <a:gd name="adj2" fmla="val 394124"/>
            <a:gd name="adj3" fmla="val 13313824"/>
            <a:gd name="adj4" fmla="val 10508221"/>
            <a:gd name="adj5" fmla="val 6981"/>
          </a:avLst>
        </a:prstGeom>
        <a:solidFill>
          <a:schemeClr val="accent3">
            <a:shade val="90000"/>
            <a:hueOff val="186893"/>
            <a:satOff val="-4005"/>
            <a:lumOff val="20541"/>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0.12988</cdr:x>
      <cdr:y>0.70905</cdr:y>
    </cdr:from>
    <cdr:to>
      <cdr:x>0.311</cdr:x>
      <cdr:y>0.78836</cdr:y>
    </cdr:to>
    <cdr:sp macro="" textlink="">
      <cdr:nvSpPr>
        <cdr:cNvPr id="2" name="TextBox 1"/>
        <cdr:cNvSpPr txBox="1"/>
      </cdr:nvSpPr>
      <cdr:spPr>
        <a:xfrm xmlns:a="http://schemas.openxmlformats.org/drawingml/2006/main">
          <a:off x="1187624" y="4320480"/>
          <a:ext cx="1656184" cy="483260"/>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square" rtlCol="0"/>
        <a:lstStyle xmlns:a="http://schemas.openxmlformats.org/drawingml/2006/main"/>
        <a:p xmlns:a="http://schemas.openxmlformats.org/drawingml/2006/main">
          <a:r>
            <a:rPr lang="en-ZA" sz="2000" b="1" dirty="0"/>
            <a:t>No schooling</a:t>
          </a:r>
        </a:p>
      </cdr:txBody>
    </cdr:sp>
  </cdr:relSizeAnchor>
  <cdr:relSizeAnchor xmlns:cdr="http://schemas.openxmlformats.org/drawingml/2006/chartDrawing">
    <cdr:from>
      <cdr:x>0.4055</cdr:x>
      <cdr:y>0.6027</cdr:y>
    </cdr:from>
    <cdr:to>
      <cdr:x>0.61537</cdr:x>
      <cdr:y>0.682</cdr:y>
    </cdr:to>
    <cdr:sp macro="" textlink="">
      <cdr:nvSpPr>
        <cdr:cNvPr id="3" name="TextBox 2"/>
        <cdr:cNvSpPr txBox="1"/>
      </cdr:nvSpPr>
      <cdr:spPr>
        <a:xfrm xmlns:a="http://schemas.openxmlformats.org/drawingml/2006/main">
          <a:off x="3707904" y="3672408"/>
          <a:ext cx="1919051" cy="483198"/>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square" rtlCol="0"/>
        <a:lstStyle xmlns:a="http://schemas.openxmlformats.org/drawingml/2006/main"/>
        <a:p xmlns:a="http://schemas.openxmlformats.org/drawingml/2006/main">
          <a:r>
            <a:rPr lang="en-ZA" sz="2000" b="1" dirty="0"/>
            <a:t>Some primary</a:t>
          </a:r>
        </a:p>
      </cdr:txBody>
    </cdr:sp>
  </cdr:relSizeAnchor>
  <cdr:relSizeAnchor xmlns:cdr="http://schemas.openxmlformats.org/drawingml/2006/chartDrawing">
    <cdr:from>
      <cdr:x>0.44488</cdr:x>
      <cdr:y>0.4727</cdr:y>
    </cdr:from>
    <cdr:to>
      <cdr:x>0.5945</cdr:x>
      <cdr:y>0.59088</cdr:y>
    </cdr:to>
    <cdr:sp macro="" textlink="">
      <cdr:nvSpPr>
        <cdr:cNvPr id="4" name="TextBox 3"/>
        <cdr:cNvSpPr txBox="1"/>
      </cdr:nvSpPr>
      <cdr:spPr>
        <a:xfrm xmlns:a="http://schemas.openxmlformats.org/drawingml/2006/main">
          <a:off x="4067944" y="2880320"/>
          <a:ext cx="1368159" cy="720084"/>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square" rtlCol="0"/>
        <a:lstStyle xmlns:a="http://schemas.openxmlformats.org/drawingml/2006/main"/>
        <a:p xmlns:a="http://schemas.openxmlformats.org/drawingml/2006/main">
          <a:r>
            <a:rPr lang="en-ZA" sz="2000" b="1" dirty="0"/>
            <a:t>Primary completed</a:t>
          </a:r>
        </a:p>
      </cdr:txBody>
    </cdr:sp>
  </cdr:relSizeAnchor>
  <cdr:relSizeAnchor xmlns:cdr="http://schemas.openxmlformats.org/drawingml/2006/chartDrawing">
    <cdr:from>
      <cdr:x>0.47661</cdr:x>
      <cdr:y>0.40232</cdr:y>
    </cdr:from>
    <cdr:to>
      <cdr:x>0.73704</cdr:x>
      <cdr:y>0.48162</cdr:y>
    </cdr:to>
    <cdr:sp macro="" textlink="">
      <cdr:nvSpPr>
        <cdr:cNvPr id="5" name="TextBox 4"/>
        <cdr:cNvSpPr txBox="1"/>
      </cdr:nvSpPr>
      <cdr:spPr>
        <a:xfrm xmlns:a="http://schemas.openxmlformats.org/drawingml/2006/main">
          <a:off x="4433195" y="2445940"/>
          <a:ext cx="2422409" cy="482107"/>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square" rtlCol="0"/>
        <a:lstStyle xmlns:a="http://schemas.openxmlformats.org/drawingml/2006/main"/>
        <a:p xmlns:a="http://schemas.openxmlformats.org/drawingml/2006/main">
          <a:r>
            <a:rPr lang="en-ZA" sz="2000" b="1" dirty="0"/>
            <a:t>Some secondary schooling</a:t>
          </a:r>
        </a:p>
      </cdr:txBody>
    </cdr:sp>
  </cdr:relSizeAnchor>
  <cdr:relSizeAnchor xmlns:cdr="http://schemas.openxmlformats.org/drawingml/2006/chartDrawing">
    <cdr:from>
      <cdr:x>0.6005</cdr:x>
      <cdr:y>0.2205</cdr:y>
    </cdr:from>
    <cdr:to>
      <cdr:x>0.81036</cdr:x>
      <cdr:y>0.29981</cdr:y>
    </cdr:to>
    <cdr:sp macro="" textlink="">
      <cdr:nvSpPr>
        <cdr:cNvPr id="6" name="TextBox 5"/>
        <cdr:cNvSpPr txBox="1"/>
      </cdr:nvSpPr>
      <cdr:spPr>
        <a:xfrm xmlns:a="http://schemas.openxmlformats.org/drawingml/2006/main">
          <a:off x="5585614" y="1340535"/>
          <a:ext cx="1952028" cy="482168"/>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square" rtlCol="0"/>
        <a:lstStyle xmlns:a="http://schemas.openxmlformats.org/drawingml/2006/main"/>
        <a:p xmlns:a="http://schemas.openxmlformats.org/drawingml/2006/main">
          <a:r>
            <a:rPr lang="en-ZA" sz="2000" b="1" dirty="0"/>
            <a:t>Matric</a:t>
          </a:r>
        </a:p>
      </cdr:txBody>
    </cdr:sp>
  </cdr:relSizeAnchor>
  <cdr:relSizeAnchor xmlns:cdr="http://schemas.openxmlformats.org/drawingml/2006/chartDrawing">
    <cdr:from>
      <cdr:x>0.54236</cdr:x>
      <cdr:y>0.0793</cdr:y>
    </cdr:from>
    <cdr:to>
      <cdr:x>0.75222</cdr:x>
      <cdr:y>0.1586</cdr:y>
    </cdr:to>
    <cdr:sp macro="" textlink="">
      <cdr:nvSpPr>
        <cdr:cNvPr id="7" name="TextBox 6"/>
        <cdr:cNvSpPr txBox="1"/>
      </cdr:nvSpPr>
      <cdr:spPr>
        <a:xfrm xmlns:a="http://schemas.openxmlformats.org/drawingml/2006/main">
          <a:off x="5044759" y="482126"/>
          <a:ext cx="1952029" cy="482107"/>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square" rtlCol="0"/>
        <a:lstStyle xmlns:a="http://schemas.openxmlformats.org/drawingml/2006/main"/>
        <a:p xmlns:a="http://schemas.openxmlformats.org/drawingml/2006/main">
          <a:r>
            <a:rPr lang="en-ZA" sz="2000" b="1" dirty="0"/>
            <a:t>Some tertiary</a:t>
          </a:r>
        </a:p>
      </cdr:txBody>
    </cdr:sp>
  </cdr:relSizeAnchor>
  <cdr:relSizeAnchor xmlns:cdr="http://schemas.openxmlformats.org/drawingml/2006/chartDrawing">
    <cdr:from>
      <cdr:x>0.39763</cdr:x>
      <cdr:y>0.02364</cdr:y>
    </cdr:from>
    <cdr:to>
      <cdr:x>0.5544</cdr:x>
      <cdr:y>0.08553</cdr:y>
    </cdr:to>
    <cdr:sp macro="" textlink="">
      <cdr:nvSpPr>
        <cdr:cNvPr id="8" name="TextBox 7"/>
        <cdr:cNvSpPr txBox="1"/>
      </cdr:nvSpPr>
      <cdr:spPr>
        <a:xfrm xmlns:a="http://schemas.openxmlformats.org/drawingml/2006/main">
          <a:off x="3635896" y="144016"/>
          <a:ext cx="1433505" cy="377114"/>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square" rtlCol="0"/>
        <a:lstStyle xmlns:a="http://schemas.openxmlformats.org/drawingml/2006/main"/>
        <a:p xmlns:a="http://schemas.openxmlformats.org/drawingml/2006/main">
          <a:r>
            <a:rPr lang="en-ZA" sz="2000" b="1" dirty="0"/>
            <a:t>Degree</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1A9EE6-840C-4E36-8C26-9832475FBA16}" type="datetimeFigureOut">
              <a:rPr lang="en-ZA" smtClean="0"/>
              <a:pPr/>
              <a:t>2014/02/18</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3F658F-0565-4476-B536-B073C2157F10}" type="slidenum">
              <a:rPr lang="en-ZA" smtClean="0"/>
              <a:pPr/>
              <a:t>‹#›</a:t>
            </a:fld>
            <a:endParaRPr lang="en-ZA"/>
          </a:p>
        </p:txBody>
      </p:sp>
    </p:spTree>
    <p:extLst>
      <p:ext uri="{BB962C8B-B14F-4D97-AF65-F5344CB8AC3E}">
        <p14:creationId xmlns:p14="http://schemas.microsoft.com/office/powerpoint/2010/main" val="1204980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a:t>
            </a:fld>
            <a:endParaRPr lang="en-ZA"/>
          </a:p>
        </p:txBody>
      </p:sp>
    </p:spTree>
    <p:extLst>
      <p:ext uri="{BB962C8B-B14F-4D97-AF65-F5344CB8AC3E}">
        <p14:creationId xmlns:p14="http://schemas.microsoft.com/office/powerpoint/2010/main" val="4051636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a:t>
            </a:fld>
            <a:endParaRPr lang="en-ZA"/>
          </a:p>
        </p:txBody>
      </p:sp>
    </p:spTree>
    <p:extLst>
      <p:ext uri="{BB962C8B-B14F-4D97-AF65-F5344CB8AC3E}">
        <p14:creationId xmlns:p14="http://schemas.microsoft.com/office/powerpoint/2010/main" val="389309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r>
              <a:rPr lang="en-ZA" dirty="0" smtClean="0">
                <a:latin typeface="Calibri" charset="0"/>
              </a:rPr>
              <a:t>The QLFS classifies professions as follows: Highly</a:t>
            </a:r>
            <a:r>
              <a:rPr lang="en-ZA" baseline="0" dirty="0" smtClean="0">
                <a:latin typeface="Calibri" charset="0"/>
              </a:rPr>
              <a:t> skilled (legislators, senior officials and managers, professionals, technicians and associate profesionals); Semi-skilled (Clerks, service workers and shop and market personnel, skilled agricultural and fishery workers, craft and related trade workers, plant and machinery operators and assembly), Unskilled (Elementary occupations, domestic workers).</a:t>
            </a:r>
            <a:endParaRPr lang="en-ZA" dirty="0">
              <a:latin typeface="Calibri" charset="0"/>
            </a:endParaRPr>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866523A8-EDAC-7B48-898E-F973E1E9DFB8}" type="slidenum">
              <a:rPr lang="en-ZA" sz="1200"/>
              <a:pPr eaLnBrk="1" hangingPunct="1"/>
              <a:t>3</a:t>
            </a:fld>
            <a:endParaRPr lang="en-ZA"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126F58E4-474C-4348-97D2-63A76F239AAB}" type="slidenum">
              <a:rPr lang="en-ZA" smtClean="0"/>
              <a:t>4</a:t>
            </a:fld>
            <a:endParaRPr lang="en-ZA"/>
          </a:p>
        </p:txBody>
      </p:sp>
    </p:spTree>
    <p:extLst>
      <p:ext uri="{BB962C8B-B14F-4D97-AF65-F5344CB8AC3E}">
        <p14:creationId xmlns:p14="http://schemas.microsoft.com/office/powerpoint/2010/main" val="41837413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a:t>
            </a:fld>
            <a:endParaRPr lang="en-ZA"/>
          </a:p>
        </p:txBody>
      </p:sp>
    </p:spTree>
    <p:extLst>
      <p:ext uri="{BB962C8B-B14F-4D97-AF65-F5344CB8AC3E}">
        <p14:creationId xmlns:p14="http://schemas.microsoft.com/office/powerpoint/2010/main" val="30435389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a:t>
            </a:fld>
            <a:endParaRPr lang="en-ZA"/>
          </a:p>
        </p:txBody>
      </p:sp>
    </p:spTree>
    <p:extLst>
      <p:ext uri="{BB962C8B-B14F-4D97-AF65-F5344CB8AC3E}">
        <p14:creationId xmlns:p14="http://schemas.microsoft.com/office/powerpoint/2010/main" val="14194933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a:t>
            </a:fld>
            <a:endParaRPr lang="en-ZA"/>
          </a:p>
        </p:txBody>
      </p:sp>
    </p:spTree>
    <p:extLst>
      <p:ext uri="{BB962C8B-B14F-4D97-AF65-F5344CB8AC3E}">
        <p14:creationId xmlns:p14="http://schemas.microsoft.com/office/powerpoint/2010/main" val="41127521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a:t>
            </a:fld>
            <a:endParaRPr lang="en-ZA"/>
          </a:p>
        </p:txBody>
      </p:sp>
    </p:spTree>
    <p:extLst>
      <p:ext uri="{BB962C8B-B14F-4D97-AF65-F5344CB8AC3E}">
        <p14:creationId xmlns:p14="http://schemas.microsoft.com/office/powerpoint/2010/main" val="6325334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9</a:t>
            </a:fld>
            <a:endParaRPr lang="en-ZA"/>
          </a:p>
        </p:txBody>
      </p:sp>
    </p:spTree>
    <p:extLst>
      <p:ext uri="{BB962C8B-B14F-4D97-AF65-F5344CB8AC3E}">
        <p14:creationId xmlns:p14="http://schemas.microsoft.com/office/powerpoint/2010/main" val="6302742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10</a:t>
            </a:fld>
            <a:endParaRPr lang="en-ZA"/>
          </a:p>
        </p:txBody>
      </p:sp>
    </p:spTree>
    <p:extLst>
      <p:ext uri="{BB962C8B-B14F-4D97-AF65-F5344CB8AC3E}">
        <p14:creationId xmlns:p14="http://schemas.microsoft.com/office/powerpoint/2010/main" val="36068427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11</a:t>
            </a:fld>
            <a:endParaRPr lang="en-ZA"/>
          </a:p>
        </p:txBody>
      </p:sp>
    </p:spTree>
    <p:extLst>
      <p:ext uri="{BB962C8B-B14F-4D97-AF65-F5344CB8AC3E}">
        <p14:creationId xmlns:p14="http://schemas.microsoft.com/office/powerpoint/2010/main" val="41632553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12</a:t>
            </a:fld>
            <a:endParaRPr lang="en-ZA"/>
          </a:p>
        </p:txBody>
      </p:sp>
    </p:spTree>
    <p:extLst>
      <p:ext uri="{BB962C8B-B14F-4D97-AF65-F5344CB8AC3E}">
        <p14:creationId xmlns:p14="http://schemas.microsoft.com/office/powerpoint/2010/main" val="32549497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13</a:t>
            </a:fld>
            <a:endParaRPr lang="en-ZA"/>
          </a:p>
        </p:txBody>
      </p:sp>
    </p:spTree>
    <p:extLst>
      <p:ext uri="{BB962C8B-B14F-4D97-AF65-F5344CB8AC3E}">
        <p14:creationId xmlns:p14="http://schemas.microsoft.com/office/powerpoint/2010/main" val="26189087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14</a:t>
            </a:fld>
            <a:endParaRPr lang="en-ZA"/>
          </a:p>
        </p:txBody>
      </p:sp>
    </p:spTree>
    <p:extLst>
      <p:ext uri="{BB962C8B-B14F-4D97-AF65-F5344CB8AC3E}">
        <p14:creationId xmlns:p14="http://schemas.microsoft.com/office/powerpoint/2010/main" val="18120254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15</a:t>
            </a:fld>
            <a:endParaRPr lang="en-ZA"/>
          </a:p>
        </p:txBody>
      </p:sp>
    </p:spTree>
    <p:extLst>
      <p:ext uri="{BB962C8B-B14F-4D97-AF65-F5344CB8AC3E}">
        <p14:creationId xmlns:p14="http://schemas.microsoft.com/office/powerpoint/2010/main" val="6302742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16</a:t>
            </a:fld>
            <a:endParaRPr lang="en-ZA"/>
          </a:p>
        </p:txBody>
      </p:sp>
    </p:spTree>
    <p:extLst>
      <p:ext uri="{BB962C8B-B14F-4D97-AF65-F5344CB8AC3E}">
        <p14:creationId xmlns:p14="http://schemas.microsoft.com/office/powerpoint/2010/main" val="11694322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17</a:t>
            </a:fld>
            <a:endParaRPr lang="en-ZA"/>
          </a:p>
        </p:txBody>
      </p:sp>
    </p:spTree>
    <p:extLst>
      <p:ext uri="{BB962C8B-B14F-4D97-AF65-F5344CB8AC3E}">
        <p14:creationId xmlns:p14="http://schemas.microsoft.com/office/powerpoint/2010/main" val="4035839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18</a:t>
            </a:fld>
            <a:endParaRPr lang="en-ZA"/>
          </a:p>
        </p:txBody>
      </p:sp>
    </p:spTree>
    <p:extLst>
      <p:ext uri="{BB962C8B-B14F-4D97-AF65-F5344CB8AC3E}">
        <p14:creationId xmlns:p14="http://schemas.microsoft.com/office/powerpoint/2010/main" val="19882027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19</a:t>
            </a:fld>
            <a:endParaRPr lang="en-ZA"/>
          </a:p>
        </p:txBody>
      </p:sp>
    </p:spTree>
    <p:extLst>
      <p:ext uri="{BB962C8B-B14F-4D97-AF65-F5344CB8AC3E}">
        <p14:creationId xmlns:p14="http://schemas.microsoft.com/office/powerpoint/2010/main" val="11043519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20</a:t>
            </a:fld>
            <a:endParaRPr lang="en-ZA"/>
          </a:p>
        </p:txBody>
      </p:sp>
    </p:spTree>
    <p:extLst>
      <p:ext uri="{BB962C8B-B14F-4D97-AF65-F5344CB8AC3E}">
        <p14:creationId xmlns:p14="http://schemas.microsoft.com/office/powerpoint/2010/main" val="31629045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21</a:t>
            </a:fld>
            <a:endParaRPr lang="en-ZA"/>
          </a:p>
        </p:txBody>
      </p:sp>
    </p:spTree>
    <p:extLst>
      <p:ext uri="{BB962C8B-B14F-4D97-AF65-F5344CB8AC3E}">
        <p14:creationId xmlns:p14="http://schemas.microsoft.com/office/powerpoint/2010/main" val="10588259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smtClean="0">
                <a:solidFill>
                  <a:schemeClr val="tx1"/>
                </a:solidFill>
                <a:effectLst/>
                <a:latin typeface="+mn-lt"/>
                <a:ea typeface="+mn-ea"/>
                <a:cs typeface="+mn-cs"/>
              </a:rPr>
              <a:t>Taylor, N., &amp; </a:t>
            </a:r>
            <a:r>
              <a:rPr lang="en-ZA" sz="1200" kern="1200" dirty="0" err="1" smtClean="0">
                <a:solidFill>
                  <a:schemeClr val="tx1"/>
                </a:solidFill>
                <a:effectLst/>
                <a:latin typeface="+mn-lt"/>
                <a:ea typeface="+mn-ea"/>
                <a:cs typeface="+mn-cs"/>
              </a:rPr>
              <a:t>Reddi</a:t>
            </a:r>
            <a:r>
              <a:rPr lang="en-ZA" sz="1200" kern="1200" dirty="0" smtClean="0">
                <a:solidFill>
                  <a:schemeClr val="tx1"/>
                </a:solidFill>
                <a:effectLst/>
                <a:latin typeface="+mn-lt"/>
                <a:ea typeface="+mn-ea"/>
                <a:cs typeface="+mn-cs"/>
              </a:rPr>
              <a:t>, B. (2013). Writing and learning mathematics. In N. Taylor, S. Van der Berg, &amp; T. </a:t>
            </a:r>
            <a:r>
              <a:rPr lang="en-ZA" sz="1200" kern="1200" dirty="0" err="1" smtClean="0">
                <a:solidFill>
                  <a:schemeClr val="tx1"/>
                </a:solidFill>
                <a:effectLst/>
                <a:latin typeface="+mn-lt"/>
                <a:ea typeface="+mn-ea"/>
                <a:cs typeface="+mn-cs"/>
              </a:rPr>
              <a:t>Mabogoane</a:t>
            </a:r>
            <a:r>
              <a:rPr lang="en-ZA" sz="1200" kern="1200" dirty="0" smtClean="0">
                <a:solidFill>
                  <a:schemeClr val="tx1"/>
                </a:solidFill>
                <a:effectLst/>
                <a:latin typeface="+mn-lt"/>
                <a:ea typeface="+mn-ea"/>
                <a:cs typeface="+mn-cs"/>
              </a:rPr>
              <a:t>, </a:t>
            </a:r>
            <a:r>
              <a:rPr lang="en-ZA" sz="1200" i="1" kern="1200" dirty="0" smtClean="0">
                <a:solidFill>
                  <a:schemeClr val="tx1"/>
                </a:solidFill>
                <a:effectLst/>
                <a:latin typeface="+mn-lt"/>
                <a:ea typeface="+mn-ea"/>
                <a:cs typeface="+mn-cs"/>
              </a:rPr>
              <a:t>Creating Effective Schools.</a:t>
            </a:r>
            <a:r>
              <a:rPr lang="en-ZA" sz="1200" kern="1200" dirty="0" smtClean="0">
                <a:solidFill>
                  <a:schemeClr val="tx1"/>
                </a:solidFill>
                <a:effectLst/>
                <a:latin typeface="+mn-lt"/>
                <a:ea typeface="+mn-ea"/>
                <a:cs typeface="+mn-cs"/>
              </a:rPr>
              <a:t> Cape Town: Pearson.</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22</a:t>
            </a:fld>
            <a:endParaRPr lang="en-ZA"/>
          </a:p>
        </p:txBody>
      </p:sp>
    </p:spTree>
    <p:extLst>
      <p:ext uri="{BB962C8B-B14F-4D97-AF65-F5344CB8AC3E}">
        <p14:creationId xmlns:p14="http://schemas.microsoft.com/office/powerpoint/2010/main" val="38024713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23</a:t>
            </a:fld>
            <a:endParaRPr lang="en-ZA"/>
          </a:p>
        </p:txBody>
      </p:sp>
    </p:spTree>
    <p:extLst>
      <p:ext uri="{BB962C8B-B14F-4D97-AF65-F5344CB8AC3E}">
        <p14:creationId xmlns:p14="http://schemas.microsoft.com/office/powerpoint/2010/main" val="18926790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24</a:t>
            </a:fld>
            <a:endParaRPr lang="en-ZA"/>
          </a:p>
        </p:txBody>
      </p:sp>
    </p:spTree>
    <p:extLst>
      <p:ext uri="{BB962C8B-B14F-4D97-AF65-F5344CB8AC3E}">
        <p14:creationId xmlns:p14="http://schemas.microsoft.com/office/powerpoint/2010/main" val="36970710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25</a:t>
            </a:fld>
            <a:endParaRPr lang="en-ZA"/>
          </a:p>
        </p:txBody>
      </p:sp>
    </p:spTree>
    <p:extLst>
      <p:ext uri="{BB962C8B-B14F-4D97-AF65-F5344CB8AC3E}">
        <p14:creationId xmlns:p14="http://schemas.microsoft.com/office/powerpoint/2010/main" val="4231725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26</a:t>
            </a:fld>
            <a:endParaRPr lang="en-ZA"/>
          </a:p>
        </p:txBody>
      </p:sp>
    </p:spTree>
    <p:extLst>
      <p:ext uri="{BB962C8B-B14F-4D97-AF65-F5344CB8AC3E}">
        <p14:creationId xmlns:p14="http://schemas.microsoft.com/office/powerpoint/2010/main" val="22587198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27</a:t>
            </a:fld>
            <a:endParaRPr lang="en-ZA"/>
          </a:p>
        </p:txBody>
      </p:sp>
    </p:spTree>
    <p:extLst>
      <p:ext uri="{BB962C8B-B14F-4D97-AF65-F5344CB8AC3E}">
        <p14:creationId xmlns:p14="http://schemas.microsoft.com/office/powerpoint/2010/main" val="38711693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a forthcoming report on accountability</a:t>
            </a:r>
            <a:r>
              <a:rPr lang="en-US" baseline="0" dirty="0" smtClean="0"/>
              <a:t> on the </a:t>
            </a:r>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28</a:t>
            </a:fld>
            <a:endParaRPr lang="en-ZA"/>
          </a:p>
        </p:txBody>
      </p:sp>
    </p:spTree>
    <p:extLst>
      <p:ext uri="{BB962C8B-B14F-4D97-AF65-F5344CB8AC3E}">
        <p14:creationId xmlns:p14="http://schemas.microsoft.com/office/powerpoint/2010/main" val="8722360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29</a:t>
            </a:fld>
            <a:endParaRPr lang="en-ZA"/>
          </a:p>
        </p:txBody>
      </p:sp>
    </p:spTree>
    <p:extLst>
      <p:ext uri="{BB962C8B-B14F-4D97-AF65-F5344CB8AC3E}">
        <p14:creationId xmlns:p14="http://schemas.microsoft.com/office/powerpoint/2010/main" val="16166305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30</a:t>
            </a:fld>
            <a:endParaRPr lang="en-ZA"/>
          </a:p>
        </p:txBody>
      </p:sp>
    </p:spTree>
    <p:extLst>
      <p:ext uri="{BB962C8B-B14F-4D97-AF65-F5344CB8AC3E}">
        <p14:creationId xmlns:p14="http://schemas.microsoft.com/office/powerpoint/2010/main" val="12949676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31</a:t>
            </a:fld>
            <a:endParaRPr lang="en-ZA"/>
          </a:p>
        </p:txBody>
      </p:sp>
    </p:spTree>
    <p:extLst>
      <p:ext uri="{BB962C8B-B14F-4D97-AF65-F5344CB8AC3E}">
        <p14:creationId xmlns:p14="http://schemas.microsoft.com/office/powerpoint/2010/main" val="15733990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32</a:t>
            </a:fld>
            <a:endParaRPr lang="en-ZA"/>
          </a:p>
        </p:txBody>
      </p:sp>
    </p:spTree>
    <p:extLst>
      <p:ext uri="{BB962C8B-B14F-4D97-AF65-F5344CB8AC3E}">
        <p14:creationId xmlns:p14="http://schemas.microsoft.com/office/powerpoint/2010/main" val="7795723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33</a:t>
            </a:fld>
            <a:endParaRPr lang="en-ZA"/>
          </a:p>
        </p:txBody>
      </p:sp>
    </p:spTree>
    <p:extLst>
      <p:ext uri="{BB962C8B-B14F-4D97-AF65-F5344CB8AC3E}">
        <p14:creationId xmlns:p14="http://schemas.microsoft.com/office/powerpoint/2010/main" val="26293323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34</a:t>
            </a:fld>
            <a:endParaRPr lang="en-ZA"/>
          </a:p>
        </p:txBody>
      </p:sp>
    </p:spTree>
    <p:extLst>
      <p:ext uri="{BB962C8B-B14F-4D97-AF65-F5344CB8AC3E}">
        <p14:creationId xmlns:p14="http://schemas.microsoft.com/office/powerpoint/2010/main" val="26293323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35</a:t>
            </a:fld>
            <a:endParaRPr lang="en-ZA"/>
          </a:p>
        </p:txBody>
      </p:sp>
    </p:spTree>
    <p:extLst>
      <p:ext uri="{BB962C8B-B14F-4D97-AF65-F5344CB8AC3E}">
        <p14:creationId xmlns:p14="http://schemas.microsoft.com/office/powerpoint/2010/main" val="18630066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36</a:t>
            </a:fld>
            <a:endParaRPr lang="en-ZA"/>
          </a:p>
        </p:txBody>
      </p:sp>
    </p:spTree>
    <p:extLst>
      <p:ext uri="{BB962C8B-B14F-4D97-AF65-F5344CB8AC3E}">
        <p14:creationId xmlns:p14="http://schemas.microsoft.com/office/powerpoint/2010/main" val="4603169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37</a:t>
            </a:fld>
            <a:endParaRPr lang="en-ZA"/>
          </a:p>
        </p:txBody>
      </p:sp>
    </p:spTree>
    <p:extLst>
      <p:ext uri="{BB962C8B-B14F-4D97-AF65-F5344CB8AC3E}">
        <p14:creationId xmlns:p14="http://schemas.microsoft.com/office/powerpoint/2010/main" val="14341675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38</a:t>
            </a:fld>
            <a:endParaRPr lang="en-ZA"/>
          </a:p>
        </p:txBody>
      </p:sp>
    </p:spTree>
    <p:extLst>
      <p:ext uri="{BB962C8B-B14F-4D97-AF65-F5344CB8AC3E}">
        <p14:creationId xmlns:p14="http://schemas.microsoft.com/office/powerpoint/2010/main" val="19091396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39</a:t>
            </a:fld>
            <a:endParaRPr lang="en-ZA"/>
          </a:p>
        </p:txBody>
      </p:sp>
    </p:spTree>
    <p:extLst>
      <p:ext uri="{BB962C8B-B14F-4D97-AF65-F5344CB8AC3E}">
        <p14:creationId xmlns:p14="http://schemas.microsoft.com/office/powerpoint/2010/main" val="36437324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err="1" smtClean="0">
                <a:solidFill>
                  <a:schemeClr val="tx1"/>
                </a:solidFill>
                <a:effectLst/>
                <a:latin typeface="+mn-lt"/>
                <a:ea typeface="+mn-ea"/>
                <a:cs typeface="+mn-cs"/>
              </a:rPr>
              <a:t>Hausmann</a:t>
            </a:r>
            <a:r>
              <a:rPr lang="en-ZA" sz="1200" kern="1200" dirty="0" smtClean="0">
                <a:solidFill>
                  <a:schemeClr val="tx1"/>
                </a:solidFill>
                <a:effectLst/>
                <a:latin typeface="+mn-lt"/>
                <a:ea typeface="+mn-ea"/>
                <a:cs typeface="+mn-cs"/>
              </a:rPr>
              <a:t>, R., Klinger, G., &amp; Wagner, R. (2008). Doing Growth Diagnostics in Practice: A '</a:t>
            </a:r>
            <a:r>
              <a:rPr lang="en-ZA" sz="1200" kern="1200" dirty="0" err="1" smtClean="0">
                <a:solidFill>
                  <a:schemeClr val="tx1"/>
                </a:solidFill>
                <a:effectLst/>
                <a:latin typeface="+mn-lt"/>
                <a:ea typeface="+mn-ea"/>
                <a:cs typeface="+mn-cs"/>
              </a:rPr>
              <a:t>Mindbook</a:t>
            </a:r>
            <a:r>
              <a:rPr lang="en-ZA" sz="1200" kern="1200" dirty="0" smtClean="0">
                <a:solidFill>
                  <a:schemeClr val="tx1"/>
                </a:solidFill>
                <a:effectLst/>
                <a:latin typeface="+mn-lt"/>
                <a:ea typeface="+mn-ea"/>
                <a:cs typeface="+mn-cs"/>
              </a:rPr>
              <a:t>'. </a:t>
            </a:r>
            <a:r>
              <a:rPr lang="en-ZA" sz="1200" i="1" kern="1200" dirty="0" smtClean="0">
                <a:solidFill>
                  <a:schemeClr val="tx1"/>
                </a:solidFill>
                <a:effectLst/>
                <a:latin typeface="+mn-lt"/>
                <a:ea typeface="+mn-ea"/>
                <a:cs typeface="+mn-cs"/>
              </a:rPr>
              <a:t>CID </a:t>
            </a:r>
            <a:r>
              <a:rPr lang="en-ZA" sz="1200" i="1" kern="1200" dirty="0" err="1" smtClean="0">
                <a:solidFill>
                  <a:schemeClr val="tx1"/>
                </a:solidFill>
                <a:effectLst/>
                <a:latin typeface="+mn-lt"/>
                <a:ea typeface="+mn-ea"/>
                <a:cs typeface="+mn-cs"/>
              </a:rPr>
              <a:t>Workinf</a:t>
            </a:r>
            <a:r>
              <a:rPr lang="en-ZA" sz="1200" i="1" kern="1200" dirty="0" smtClean="0">
                <a:solidFill>
                  <a:schemeClr val="tx1"/>
                </a:solidFill>
                <a:effectLst/>
                <a:latin typeface="+mn-lt"/>
                <a:ea typeface="+mn-ea"/>
                <a:cs typeface="+mn-cs"/>
              </a:rPr>
              <a:t> Paper No. 177</a:t>
            </a:r>
            <a:r>
              <a:rPr lang="en-ZA" sz="1200" kern="1200" dirty="0" smtClean="0">
                <a:solidFill>
                  <a:schemeClr val="tx1"/>
                </a:solidFill>
                <a:effectLst/>
                <a:latin typeface="+mn-lt"/>
                <a:ea typeface="+mn-ea"/>
                <a:cs typeface="+mn-cs"/>
              </a:rPr>
              <a:t>. </a:t>
            </a:r>
            <a:r>
              <a:rPr lang="en-ZA" sz="1200" kern="1200" dirty="0" err="1" smtClean="0">
                <a:solidFill>
                  <a:schemeClr val="tx1"/>
                </a:solidFill>
                <a:effectLst/>
                <a:latin typeface="+mn-lt"/>
                <a:ea typeface="+mn-ea"/>
                <a:cs typeface="+mn-cs"/>
              </a:rPr>
              <a:t>Center</a:t>
            </a:r>
            <a:r>
              <a:rPr lang="en-ZA" sz="1200" kern="1200" dirty="0" smtClean="0">
                <a:solidFill>
                  <a:schemeClr val="tx1"/>
                </a:solidFill>
                <a:effectLst/>
                <a:latin typeface="+mn-lt"/>
                <a:ea typeface="+mn-ea"/>
                <a:cs typeface="+mn-cs"/>
              </a:rPr>
              <a:t> for International Development at Harvard University.</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40</a:t>
            </a:fld>
            <a:endParaRPr lang="en-ZA"/>
          </a:p>
        </p:txBody>
      </p:sp>
    </p:spTree>
    <p:extLst>
      <p:ext uri="{BB962C8B-B14F-4D97-AF65-F5344CB8AC3E}">
        <p14:creationId xmlns:p14="http://schemas.microsoft.com/office/powerpoint/2010/main" val="24361234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41</a:t>
            </a:fld>
            <a:endParaRPr lang="en-ZA"/>
          </a:p>
        </p:txBody>
      </p:sp>
    </p:spTree>
    <p:extLst>
      <p:ext uri="{BB962C8B-B14F-4D97-AF65-F5344CB8AC3E}">
        <p14:creationId xmlns:p14="http://schemas.microsoft.com/office/powerpoint/2010/main" val="41794775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56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ZA">
              <a:latin typeface="Calibri" charset="0"/>
            </a:endParaRPr>
          </a:p>
        </p:txBody>
      </p:sp>
      <p:sp>
        <p:nvSpPr>
          <p:cNvPr id="2560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4B613715-643B-974F-8214-E1571EC2C85F}" type="slidenum">
              <a:rPr lang="en-ZA" sz="1200"/>
              <a:pPr eaLnBrk="1" hangingPunct="1"/>
              <a:t>42</a:t>
            </a:fld>
            <a:endParaRPr lang="en-ZA" sz="120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dirty="0" smtClean="0"/>
              <a:t>Technically</a:t>
            </a:r>
            <a:r>
              <a:rPr lang="en-ZA" baseline="0" dirty="0" smtClean="0"/>
              <a:t> it is never enrolled or dropped out before grade 6 (using DHS data)</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43</a:t>
            </a:fld>
            <a:endParaRPr lang="en-ZA"/>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ZA">
                <a:latin typeface="Calibri" charset="0"/>
              </a:rPr>
              <a:t>In the decade since 2000, public education spending increased significantly in real terms with real provincial expenditure on education rising by 60% between 2000/01 and 2010/11. The rapid growth in expenditure from 2007  is largely due to the Occupation Specific Dispensation (OSD) for educators which raised teacher salaries significantly. </a:t>
            </a:r>
          </a:p>
          <a:p>
            <a:pPr eaLnBrk="1" hangingPunct="1">
              <a:spcBef>
                <a:spcPct val="0"/>
              </a:spcBef>
            </a:pPr>
            <a:endParaRPr lang="en-ZA">
              <a:latin typeface="Calibri" charset="0"/>
            </a:endParaRPr>
          </a:p>
        </p:txBody>
      </p:sp>
      <p:sp>
        <p:nvSpPr>
          <p:cNvPr id="6451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7B33F866-595F-F94D-8BDB-8C9669EFFFAE}" type="slidenum">
              <a:rPr lang="en-ZA"/>
              <a:pPr eaLnBrk="1" hangingPunct="1"/>
              <a:t>44</a:t>
            </a:fld>
            <a:endParaRPr lang="en-ZA"/>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dirty="0" smtClean="0"/>
              <a:t>Technically</a:t>
            </a:r>
            <a:r>
              <a:rPr lang="en-ZA" baseline="0" dirty="0" smtClean="0"/>
              <a:t> it is never enrolled or dropped out before grade 6 (using DHS data) – see Taylor and Spaull (Forthcoming)</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45</a:t>
            </a:fld>
            <a:endParaRPr lang="en-ZA"/>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Absenteeism here is average between both</a:t>
            </a:r>
            <a:r>
              <a:rPr lang="en-ZA" baseline="0" dirty="0" smtClean="0"/>
              <a:t> maths and reading teachers</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46</a:t>
            </a:fld>
            <a:endParaRPr lang="en-ZA"/>
          </a:p>
        </p:txBody>
      </p:sp>
    </p:spTree>
    <p:extLst>
      <p:ext uri="{BB962C8B-B14F-4D97-AF65-F5344CB8AC3E}">
        <p14:creationId xmlns:p14="http://schemas.microsoft.com/office/powerpoint/2010/main" val="225326012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Absenteeism here is average between both</a:t>
            </a:r>
            <a:r>
              <a:rPr lang="en-ZA" baseline="0" dirty="0" smtClean="0"/>
              <a:t> maths and reading teachers</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47</a:t>
            </a:fld>
            <a:endParaRPr lang="en-ZA"/>
          </a:p>
        </p:txBody>
      </p:sp>
    </p:spTree>
    <p:extLst>
      <p:ext uri="{BB962C8B-B14F-4D97-AF65-F5344CB8AC3E}">
        <p14:creationId xmlns:p14="http://schemas.microsoft.com/office/powerpoint/2010/main" val="22532601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ZA" smtClean="0"/>
          </a:p>
        </p:txBody>
      </p:sp>
      <p:sp>
        <p:nvSpPr>
          <p:cNvPr id="4" name="Slide Number Placeholder 3"/>
          <p:cNvSpPr>
            <a:spLocks noGrp="1"/>
          </p:cNvSpPr>
          <p:nvPr>
            <p:ph type="sldNum" sz="quarter" idx="5"/>
          </p:nvPr>
        </p:nvSpPr>
        <p:spPr/>
        <p:txBody>
          <a:bodyPr/>
          <a:lstStyle/>
          <a:p>
            <a:pPr>
              <a:defRPr/>
            </a:pPr>
            <a:fld id="{C68AE12B-137F-4309-B4A6-79CF632AC819}" type="slidenum">
              <a:rPr lang="en-ZA" smtClean="0"/>
              <a:pPr>
                <a:defRPr/>
              </a:pPr>
              <a:t>48</a:t>
            </a:fld>
            <a:endParaRPr lang="en-ZA"/>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ZA" sz="1600" smtClean="0"/>
              <a:t>Also see Chisholm (2005) and Shisana et al (2005) quoted in HSRC (2010)</a:t>
            </a:r>
          </a:p>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49</a:t>
            </a:fld>
            <a:endParaRPr lang="en-ZA"/>
          </a:p>
        </p:txBody>
      </p:sp>
    </p:spTree>
    <p:extLst>
      <p:ext uri="{BB962C8B-B14F-4D97-AF65-F5344CB8AC3E}">
        <p14:creationId xmlns:p14="http://schemas.microsoft.com/office/powerpoint/2010/main" val="98754586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b="0" i="0" kern="1200" dirty="0" smtClean="0">
                <a:solidFill>
                  <a:schemeClr val="tx1"/>
                </a:solidFill>
                <a:latin typeface="+mn-lt"/>
                <a:ea typeface="+mn-ea"/>
                <a:cs typeface="+mn-cs"/>
              </a:rPr>
              <a:t>Given that SACMEQ was done in September 2007, a maximum of 159 school days could have passed, hence 3 months </a:t>
            </a:r>
            <a:r>
              <a:rPr lang="en-ZA" sz="1200" b="0" i="0" kern="1200" smtClean="0">
                <a:solidFill>
                  <a:schemeClr val="tx1"/>
                </a:solidFill>
                <a:latin typeface="+mn-lt"/>
                <a:ea typeface="+mn-ea"/>
                <a:cs typeface="+mn-cs"/>
              </a:rPr>
              <a:t>= 1.3 </a:t>
            </a:r>
            <a:r>
              <a:rPr lang="en-ZA" sz="1200" b="0" i="0" kern="1200" dirty="0" smtClean="0">
                <a:solidFill>
                  <a:schemeClr val="tx1"/>
                </a:solidFill>
                <a:latin typeface="+mn-lt"/>
                <a:ea typeface="+mn-ea"/>
                <a:cs typeface="+mn-cs"/>
              </a:rPr>
              <a:t>days a  week</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50</a:t>
            </a:fld>
            <a:endParaRPr lang="en-ZA"/>
          </a:p>
        </p:txBody>
      </p:sp>
    </p:spTree>
    <p:extLst>
      <p:ext uri="{BB962C8B-B14F-4D97-AF65-F5344CB8AC3E}">
        <p14:creationId xmlns:p14="http://schemas.microsoft.com/office/powerpoint/2010/main" val="177717393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56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ZA">
              <a:latin typeface="Calibri" charset="0"/>
            </a:endParaRPr>
          </a:p>
        </p:txBody>
      </p:sp>
      <p:sp>
        <p:nvSpPr>
          <p:cNvPr id="2560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4B613715-643B-974F-8214-E1571EC2C85F}" type="slidenum">
              <a:rPr lang="en-ZA" sz="1200"/>
              <a:pPr eaLnBrk="1" hangingPunct="1"/>
              <a:t>51</a:t>
            </a:fld>
            <a:endParaRPr lang="en-ZA" sz="120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52</a:t>
            </a:fld>
            <a:endParaRPr lang="en-ZA"/>
          </a:p>
        </p:txBody>
      </p:sp>
    </p:spTree>
    <p:extLst>
      <p:ext uri="{BB962C8B-B14F-4D97-AF65-F5344CB8AC3E}">
        <p14:creationId xmlns:p14="http://schemas.microsoft.com/office/powerpoint/2010/main" val="183316450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53</a:t>
            </a:fld>
            <a:endParaRPr lang="en-ZA"/>
          </a:p>
        </p:txBody>
      </p:sp>
    </p:spTree>
    <p:extLst>
      <p:ext uri="{BB962C8B-B14F-4D97-AF65-F5344CB8AC3E}">
        <p14:creationId xmlns:p14="http://schemas.microsoft.com/office/powerpoint/2010/main" val="361692900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54</a:t>
            </a:fld>
            <a:endParaRPr lang="en-ZA"/>
          </a:p>
        </p:txBody>
      </p:sp>
    </p:spTree>
    <p:extLst>
      <p:ext uri="{BB962C8B-B14F-4D97-AF65-F5344CB8AC3E}">
        <p14:creationId xmlns:p14="http://schemas.microsoft.com/office/powerpoint/2010/main" val="93433402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55</a:t>
            </a:fld>
            <a:endParaRPr lang="en-ZA"/>
          </a:p>
        </p:txBody>
      </p:sp>
    </p:spTree>
    <p:extLst>
      <p:ext uri="{BB962C8B-B14F-4D97-AF65-F5344CB8AC3E}">
        <p14:creationId xmlns:p14="http://schemas.microsoft.com/office/powerpoint/2010/main" val="311831580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56</a:t>
            </a:fld>
            <a:endParaRPr lang="en-ZA"/>
          </a:p>
        </p:txBody>
      </p:sp>
    </p:spTree>
    <p:extLst>
      <p:ext uri="{BB962C8B-B14F-4D97-AF65-F5344CB8AC3E}">
        <p14:creationId xmlns:p14="http://schemas.microsoft.com/office/powerpoint/2010/main" val="6216656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57</a:t>
            </a:fld>
            <a:endParaRPr lang="en-ZA"/>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58</a:t>
            </a:fld>
            <a:endParaRPr lang="en-ZA"/>
          </a:p>
        </p:txBody>
      </p:sp>
    </p:spTree>
    <p:extLst>
      <p:ext uri="{BB962C8B-B14F-4D97-AF65-F5344CB8AC3E}">
        <p14:creationId xmlns:p14="http://schemas.microsoft.com/office/powerpoint/2010/main" val="68566242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59</a:t>
            </a:fld>
            <a:endParaRPr lang="en-ZA"/>
          </a:p>
        </p:txBody>
      </p:sp>
    </p:spTree>
    <p:extLst>
      <p:ext uri="{BB962C8B-B14F-4D97-AF65-F5344CB8AC3E}">
        <p14:creationId xmlns:p14="http://schemas.microsoft.com/office/powerpoint/2010/main" val="353730893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60</a:t>
            </a:fld>
            <a:endParaRPr lang="en-ZA"/>
          </a:p>
        </p:txBody>
      </p:sp>
    </p:spTree>
    <p:extLst>
      <p:ext uri="{BB962C8B-B14F-4D97-AF65-F5344CB8AC3E}">
        <p14:creationId xmlns:p14="http://schemas.microsoft.com/office/powerpoint/2010/main" val="53777703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61</a:t>
            </a:fld>
            <a:endParaRPr lang="en-ZA"/>
          </a:p>
        </p:txBody>
      </p:sp>
    </p:spTree>
    <p:extLst>
      <p:ext uri="{BB962C8B-B14F-4D97-AF65-F5344CB8AC3E}">
        <p14:creationId xmlns:p14="http://schemas.microsoft.com/office/powerpoint/2010/main" val="5377770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62</a:t>
            </a:fld>
            <a:endParaRPr lang="en-ZA"/>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63</a:t>
            </a:fld>
            <a:endParaRPr lang="en-ZA"/>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64</a:t>
            </a:fld>
            <a:endParaRPr lang="en-ZA"/>
          </a:p>
        </p:txBody>
      </p:sp>
    </p:spTree>
    <p:extLst>
      <p:ext uri="{BB962C8B-B14F-4D97-AF65-F5344CB8AC3E}">
        <p14:creationId xmlns:p14="http://schemas.microsoft.com/office/powerpoint/2010/main" val="3053675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0F55F3CD-25AA-4699-8540-858C4AA9168A}" type="datetime1">
              <a:rPr lang="en-ZA" smtClean="0"/>
              <a:pPr/>
              <a:t>2014/02/18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lvl1pPr>
              <a:defRPr>
                <a:solidFill>
                  <a:srgbClr val="C00000"/>
                </a:solidFill>
              </a:defRPr>
            </a:lvl1pPr>
          </a:lstStyle>
          <a:p>
            <a:r>
              <a:rPr lang="en-US" smtClean="0"/>
              <a:t>Click to edit Master title style</a:t>
            </a:r>
            <a:endParaRPr lang="en-ZA"/>
          </a:p>
        </p:txBody>
      </p:sp>
      <p:sp>
        <p:nvSpPr>
          <p:cNvPr id="3" name="Content Placeholder 2"/>
          <p:cNvSpPr>
            <a:spLocks noGrp="1"/>
          </p:cNvSpPr>
          <p:nvPr>
            <p:ph idx="1"/>
          </p:nvPr>
        </p:nvSpPr>
        <p:spPr>
          <a:xfrm>
            <a:off x="467544" y="1628800"/>
            <a:ext cx="8229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B85A04A3-DAFF-491C-A208-36C23923B795}" type="datetime1">
              <a:rPr lang="en-ZA" smtClean="0"/>
              <a:pPr/>
              <a:t>2014/02/18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pic>
        <p:nvPicPr>
          <p:cNvPr id="8" name="Picture 11"/>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66"/>
          <a:stretch/>
        </p:blipFill>
        <p:spPr bwMode="auto">
          <a:xfrm>
            <a:off x="7956376" y="6381328"/>
            <a:ext cx="989969" cy="313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59359C-90A8-4CF7-AE2E-6DA8B228B972}" type="datetime1">
              <a:rPr lang="en-ZA" smtClean="0"/>
              <a:pPr/>
              <a:t>2014/02/18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8AF07277-6135-4FA1-945A-3254859E33D1}" type="datetime1">
              <a:rPr lang="en-ZA" smtClean="0"/>
              <a:pPr/>
              <a:t>2014/02/18</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9BA2D41D-86DD-411B-9505-3206B4B1A5DC}" type="datetime1">
              <a:rPr lang="en-ZA" smtClean="0"/>
              <a:pPr/>
              <a:t>2014/02/18</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5DEE0A88-DA98-4EA4-9BE3-DD28F45DC06F}" type="datetime1">
              <a:rPr lang="en-ZA" smtClean="0"/>
              <a:pPr/>
              <a:t>2014/02/18</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211A45-F8A3-4A96-8498-DD20F4465EE1}" type="datetime1">
              <a:rPr lang="en-ZA" smtClean="0"/>
              <a:pPr/>
              <a:t>2014/02/18</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E9A5DE-9CAA-4E14-82CD-0A0B9B19A117}" type="datetime1">
              <a:rPr lang="en-ZA" smtClean="0"/>
              <a:pPr/>
              <a:t>2014/02/18</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7D898E-F9D4-42AB-A91B-E68168814BE9}" type="datetime1">
              <a:rPr lang="en-ZA" smtClean="0"/>
              <a:pPr/>
              <a:t>2014/02/18</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8B0E3C44-F5F8-4713-A14D-166F07DD5BCC}" type="datetime1">
              <a:rPr lang="en-ZA" smtClean="0"/>
              <a:pPr/>
              <a:t>2014/02/18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7AD82D99-F730-4AB4-807B-61CF6D0F38E7}" type="datetime1">
              <a:rPr lang="en-ZA" smtClean="0"/>
              <a:pPr/>
              <a:t>2014/02/18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0EA1DE-F2E8-49BB-8C32-09BC2E7E9A7D}" type="datetime1">
              <a:rPr lang="en-ZA" smtClean="0"/>
              <a:pPr/>
              <a:t>2014/02/18</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5B2511-D5A3-487A-82FF-4C039FEE504B}" type="slidenum">
              <a:rPr lang="en-ZA" smtClean="0"/>
              <a:pPr/>
              <a:t>‹#›</a:t>
            </a:fld>
            <a:endParaRPr lang="en-Z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chart" Target="../charts/chart10.xml"/><Relationship Id="rId3" Type="http://schemas.openxmlformats.org/officeDocument/2006/relationships/chart" Target="../charts/chart5.xml"/><Relationship Id="rId7"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chart" Target="../charts/chart8.xml"/><Relationship Id="rId11" Type="http://schemas.openxmlformats.org/officeDocument/2006/relationships/chart" Target="../charts/chart13.xml"/><Relationship Id="rId5" Type="http://schemas.openxmlformats.org/officeDocument/2006/relationships/chart" Target="../charts/chart7.xml"/><Relationship Id="rId10" Type="http://schemas.openxmlformats.org/officeDocument/2006/relationships/chart" Target="../charts/chart12.xml"/><Relationship Id="rId4" Type="http://schemas.openxmlformats.org/officeDocument/2006/relationships/chart" Target="../charts/chart6.xml"/><Relationship Id="rId9" Type="http://schemas.openxmlformats.org/officeDocument/2006/relationships/chart" Target="../charts/chart11.xml"/></Relationships>
</file>

<file path=ppt/slides/_rels/slide12.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che.ac.za/announcements/task-team-report-extended-curriculum-released"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chart" Target="../charts/chart1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www.education.gov.za/LinkClick.aspx?fileticket=Jaaol0vqeR4%3d&amp;tabid=36"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www.ekon.sun.ac.za/wpapers/2011/wp092011"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www.nicspaull.com/research"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chart" Target="../charts/chart19.xml"/><Relationship Id="rId4" Type="http://schemas.openxmlformats.org/officeDocument/2006/relationships/chart" Target="../charts/chart18.xml"/></Relationships>
</file>

<file path=ppt/slides/_rels/slide4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44.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46.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22.png"/><Relationship Id="rId7" Type="http://schemas.openxmlformats.org/officeDocument/2006/relationships/diagramQuickStyle" Target="../diagrams/quickStyle3.xml"/><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23.png"/><Relationship Id="rId9" Type="http://schemas.microsoft.com/office/2007/relationships/diagramDrawing" Target="../diagrams/drawing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0.xml"/><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5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1.xml"/><Relationship Id="rId1" Type="http://schemas.openxmlformats.org/officeDocument/2006/relationships/slideLayout" Target="../slideLayouts/slideLayout2.xml"/><Relationship Id="rId5" Type="http://schemas.openxmlformats.org/officeDocument/2006/relationships/chart" Target="../charts/chart23.xml"/><Relationship Id="rId4" Type="http://schemas.openxmlformats.org/officeDocument/2006/relationships/chart" Target="../charts/chart22.xml"/></Relationships>
</file>

<file path=ppt/slides/_rels/slide52.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34.emf"/></Relationships>
</file>

<file path=ppt/slides/_rels/slide6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owerpoint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8" name="Picture 11" descr="C:\Users\Nic Spaull\Dropbox\_University\Ecos of Education\Useful presentations and stuff\Pictures of education in Africa\slide.jpg"/>
          <p:cNvPicPr>
            <a:picLocks noChangeAspect="1" noChangeArrowheads="1"/>
          </p:cNvPicPr>
          <p:nvPr/>
        </p:nvPicPr>
        <p:blipFill>
          <a:blip r:embed="rId4" cstate="print"/>
          <a:srcRect/>
          <a:stretch>
            <a:fillRect/>
          </a:stretch>
        </p:blipFill>
        <p:spPr bwMode="auto">
          <a:xfrm>
            <a:off x="2879304" y="1412776"/>
            <a:ext cx="6264696" cy="4171329"/>
          </a:xfrm>
          <a:prstGeom prst="rect">
            <a:avLst/>
          </a:prstGeom>
          <a:noFill/>
          <a:ln w="9525">
            <a:noFill/>
            <a:miter lim="800000"/>
            <a:headEnd/>
            <a:tailEnd/>
          </a:ln>
        </p:spPr>
      </p:pic>
      <p:sp>
        <p:nvSpPr>
          <p:cNvPr id="2" name="Title 1"/>
          <p:cNvSpPr>
            <a:spLocks noGrp="1"/>
          </p:cNvSpPr>
          <p:nvPr>
            <p:ph type="ctrTitle"/>
          </p:nvPr>
        </p:nvSpPr>
        <p:spPr>
          <a:xfrm>
            <a:off x="2881327" y="0"/>
            <a:ext cx="6262464" cy="1470025"/>
          </a:xfrm>
          <a:solidFill>
            <a:schemeClr val="accent2">
              <a:lumMod val="20000"/>
              <a:lumOff val="80000"/>
            </a:schemeClr>
          </a:solidFill>
          <a:ln>
            <a:solidFill>
              <a:schemeClr val="bg1"/>
            </a:solidFill>
          </a:ln>
        </p:spPr>
        <p:txBody>
          <a:bodyPr>
            <a:normAutofit/>
          </a:bodyPr>
          <a:lstStyle/>
          <a:p>
            <a:r>
              <a:rPr lang="en-US" sz="2800" b="1" dirty="0" smtClean="0">
                <a:solidFill>
                  <a:srgbClr val="800000"/>
                </a:solidFill>
              </a:rPr>
              <a:t>Matric 2013: In Retrospect</a:t>
            </a:r>
            <a:r>
              <a:rPr lang="en-US" sz="2800" b="1" dirty="0" smtClean="0">
                <a:solidFill>
                  <a:srgbClr val="800000"/>
                </a:solidFill>
              </a:rPr>
              <a:t/>
            </a:r>
            <a:br>
              <a:rPr lang="en-US" sz="2800" b="1" dirty="0" smtClean="0">
                <a:solidFill>
                  <a:srgbClr val="800000"/>
                </a:solidFill>
              </a:rPr>
            </a:br>
            <a:r>
              <a:rPr lang="en-US" sz="200" b="1" dirty="0">
                <a:solidFill>
                  <a:srgbClr val="800000"/>
                </a:solidFill>
              </a:rPr>
              <a:t> </a:t>
            </a:r>
            <a:r>
              <a:rPr lang="en-US" sz="2800" b="1" dirty="0" smtClean="0">
                <a:solidFill>
                  <a:srgbClr val="800000"/>
                </a:solidFill>
              </a:rPr>
              <a:t/>
            </a:r>
            <a:br>
              <a:rPr lang="en-US" sz="2800" b="1" dirty="0" smtClean="0">
                <a:solidFill>
                  <a:srgbClr val="800000"/>
                </a:solidFill>
              </a:rPr>
            </a:br>
            <a:r>
              <a:rPr lang="en-US" sz="1800" i="1" dirty="0" smtClean="0">
                <a:solidFill>
                  <a:srgbClr val="800000"/>
                </a:solidFill>
              </a:rPr>
              <a:t>Overview and selected highlights of Matric 2013</a:t>
            </a:r>
            <a:endParaRPr lang="en-US" sz="2700" i="1" dirty="0">
              <a:solidFill>
                <a:srgbClr val="800000"/>
              </a:solidFill>
            </a:endParaRPr>
          </a:p>
        </p:txBody>
      </p:sp>
      <p:sp>
        <p:nvSpPr>
          <p:cNvPr id="3" name="Subtitle 2"/>
          <p:cNvSpPr>
            <a:spLocks noGrp="1"/>
          </p:cNvSpPr>
          <p:nvPr>
            <p:ph type="subTitle" idx="1"/>
          </p:nvPr>
        </p:nvSpPr>
        <p:spPr>
          <a:xfrm>
            <a:off x="2915816" y="4653136"/>
            <a:ext cx="6200837" cy="936104"/>
          </a:xfrm>
          <a:solidFill>
            <a:srgbClr val="800000">
              <a:alpha val="27000"/>
            </a:srgbClr>
          </a:solidFill>
        </p:spPr>
        <p:txBody>
          <a:bodyPr>
            <a:normAutofit/>
          </a:bodyPr>
          <a:lstStyle/>
          <a:p>
            <a:pPr algn="r"/>
            <a:r>
              <a:rPr lang="en-US" sz="2000" b="1" dirty="0" smtClean="0">
                <a:solidFill>
                  <a:schemeClr val="bg1"/>
                </a:solidFill>
              </a:rPr>
              <a:t>www.NicSpaull.com/research </a:t>
            </a:r>
            <a:endParaRPr lang="en-US" sz="2000" b="1" dirty="0" smtClean="0">
              <a:solidFill>
                <a:schemeClr val="bg1"/>
              </a:solidFill>
            </a:endParaRPr>
          </a:p>
          <a:p>
            <a:pPr algn="r"/>
            <a:endParaRPr lang="en-US" sz="400" b="1" dirty="0" smtClean="0"/>
          </a:p>
          <a:p>
            <a:pPr algn="r"/>
            <a:r>
              <a:rPr lang="en-US" sz="1500" b="1" dirty="0" smtClean="0">
                <a:solidFill>
                  <a:srgbClr val="FFFFFF"/>
                </a:solidFill>
              </a:rPr>
              <a:t>UJ – </a:t>
            </a:r>
            <a:r>
              <a:rPr lang="en-US" sz="1500" b="1" dirty="0" err="1" smtClean="0">
                <a:solidFill>
                  <a:srgbClr val="FFFFFF"/>
                </a:solidFill>
              </a:rPr>
              <a:t>Kagiso</a:t>
            </a:r>
            <a:r>
              <a:rPr lang="en-US" sz="1500" b="1" dirty="0" smtClean="0">
                <a:solidFill>
                  <a:srgbClr val="FFFFFF"/>
                </a:solidFill>
              </a:rPr>
              <a:t> Trust Education Conversation </a:t>
            </a:r>
            <a:r>
              <a:rPr lang="en-US" sz="1500" b="1" dirty="0" smtClean="0">
                <a:solidFill>
                  <a:srgbClr val="FFFFFF"/>
                </a:solidFill>
              </a:rPr>
              <a:t>19 Feb 2014</a:t>
            </a:r>
            <a:endParaRPr lang="en-US" sz="1500" b="1" dirty="0">
              <a:solidFill>
                <a:srgbClr val="FFFFFF"/>
              </a:solidFill>
            </a:endParaRPr>
          </a:p>
        </p:txBody>
      </p:sp>
      <p:pic>
        <p:nvPicPr>
          <p:cNvPr id="6" name="Picture 5"/>
          <p:cNvPicPr>
            <a:picLocks noChangeAspect="1"/>
          </p:cNvPicPr>
          <p:nvPr/>
        </p:nvPicPr>
        <p:blipFill>
          <a:blip r:embed="rId5"/>
          <a:stretch>
            <a:fillRect/>
          </a:stretch>
        </p:blipFill>
        <p:spPr>
          <a:xfrm>
            <a:off x="3563887" y="5877272"/>
            <a:ext cx="2090553" cy="648072"/>
          </a:xfrm>
          <a:prstGeom prst="rect">
            <a:avLst/>
          </a:prstGeom>
        </p:spPr>
      </p:pic>
      <p:pic>
        <p:nvPicPr>
          <p:cNvPr id="7" name="Picture 6" descr="logostackleft300.jpg"/>
          <p:cNvPicPr/>
          <p:nvPr/>
        </p:nvPicPr>
        <p:blipFill>
          <a:blip r:embed="rId6" cstate="print"/>
          <a:srcRect/>
          <a:stretch>
            <a:fillRect/>
          </a:stretch>
        </p:blipFill>
        <p:spPr bwMode="auto">
          <a:xfrm>
            <a:off x="6444208" y="5877272"/>
            <a:ext cx="1872208" cy="648072"/>
          </a:xfrm>
          <a:prstGeom prst="rect">
            <a:avLst/>
          </a:prstGeom>
          <a:noFill/>
          <a:ln w="9525">
            <a:noFill/>
            <a:miter lim="800000"/>
            <a:headEnd/>
            <a:tailEnd/>
          </a:ln>
        </p:spPr>
      </p:pic>
    </p:spTree>
    <p:extLst>
      <p:ext uri="{BB962C8B-B14F-4D97-AF65-F5344CB8AC3E}">
        <p14:creationId xmlns:p14="http://schemas.microsoft.com/office/powerpoint/2010/main" val="23867453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Matric results 2013</a:t>
            </a:r>
            <a:endParaRPr lang="en-US" dirty="0"/>
          </a:p>
        </p:txBody>
      </p:sp>
      <p:sp>
        <p:nvSpPr>
          <p:cNvPr id="3" name="Content Placeholder 2"/>
          <p:cNvSpPr>
            <a:spLocks noGrp="1"/>
          </p:cNvSpPr>
          <p:nvPr>
            <p:ph idx="1"/>
          </p:nvPr>
        </p:nvSpPr>
        <p:spPr>
          <a:xfrm>
            <a:off x="4644008" y="1628800"/>
            <a:ext cx="4053136" cy="4525963"/>
          </a:xfrm>
          <a:solidFill>
            <a:schemeClr val="bg1">
              <a:lumMod val="85000"/>
            </a:schemeClr>
          </a:solidFill>
        </p:spPr>
        <p:txBody>
          <a:bodyPr>
            <a:normAutofit lnSpcReduction="10000"/>
          </a:bodyPr>
          <a:lstStyle/>
          <a:p>
            <a:pPr marL="457200" indent="-457200">
              <a:buFont typeface="+mj-lt"/>
              <a:buAutoNum type="arabicPeriod"/>
            </a:pPr>
            <a:r>
              <a:rPr lang="en-US" sz="2000" dirty="0" smtClean="0"/>
              <a:t>Conceptual overview of SA education system</a:t>
            </a:r>
            <a:endParaRPr lang="en-US" sz="2000" dirty="0" smtClean="0"/>
          </a:p>
          <a:p>
            <a:pPr marL="457200" indent="-457200">
              <a:buFont typeface="+mj-lt"/>
              <a:buAutoNum type="arabicPeriod"/>
            </a:pPr>
            <a:endParaRPr lang="en-US" sz="2000" dirty="0"/>
          </a:p>
          <a:p>
            <a:pPr marL="457200" indent="-457200">
              <a:buFont typeface="+mj-lt"/>
              <a:buAutoNum type="arabicPeriod"/>
            </a:pPr>
            <a:r>
              <a:rPr lang="en-US" sz="2000" dirty="0" smtClean="0"/>
              <a:t>Matric 2013 – the good, the bad and the ugly</a:t>
            </a:r>
            <a:endParaRPr lang="en-US" sz="2000" dirty="0" smtClean="0"/>
          </a:p>
          <a:p>
            <a:pPr marL="457200" indent="-457200">
              <a:buFont typeface="+mj-lt"/>
              <a:buAutoNum type="arabicPeriod"/>
            </a:pPr>
            <a:endParaRPr lang="en-US" sz="2000" dirty="0"/>
          </a:p>
          <a:p>
            <a:pPr marL="457200" indent="-457200">
              <a:buFont typeface="+mj-lt"/>
              <a:buAutoNum type="arabicPeriod"/>
            </a:pPr>
            <a:r>
              <a:rPr lang="en-US" sz="2000" dirty="0" smtClean="0"/>
              <a:t>Focus on mathematics</a:t>
            </a:r>
            <a:endParaRPr lang="en-US" sz="2000" dirty="0" smtClean="0"/>
          </a:p>
          <a:p>
            <a:pPr marL="457200" indent="-457200">
              <a:buFont typeface="+mj-lt"/>
              <a:buAutoNum type="arabicPeriod"/>
            </a:pPr>
            <a:endParaRPr lang="en-US" sz="2000" dirty="0"/>
          </a:p>
          <a:p>
            <a:pPr marL="457200" indent="-457200">
              <a:buFont typeface="+mj-lt"/>
              <a:buAutoNum type="arabicPeriod"/>
            </a:pPr>
            <a:r>
              <a:rPr lang="en-US" sz="2000" dirty="0" smtClean="0"/>
              <a:t>Focus on dropout</a:t>
            </a:r>
            <a:endParaRPr lang="en-US" sz="2000" dirty="0" smtClean="0"/>
          </a:p>
          <a:p>
            <a:pPr marL="457200" indent="-457200">
              <a:buFont typeface="+mj-lt"/>
              <a:buAutoNum type="arabicPeriod"/>
            </a:pPr>
            <a:endParaRPr lang="en-US" sz="2000" dirty="0" smtClean="0"/>
          </a:p>
          <a:p>
            <a:pPr marL="457200" indent="-457200">
              <a:buFont typeface="+mj-lt"/>
              <a:buAutoNum type="arabicPeriod"/>
            </a:pPr>
            <a:r>
              <a:rPr lang="en-US" sz="2000" dirty="0" smtClean="0"/>
              <a:t>Focus on higher education</a:t>
            </a:r>
            <a:endParaRPr lang="en-US" sz="2000" dirty="0" smtClean="0"/>
          </a:p>
          <a:p>
            <a:pPr marL="457200" indent="-457200">
              <a:buFont typeface="+mj-lt"/>
              <a:buAutoNum type="arabicPeriod"/>
            </a:pPr>
            <a:endParaRPr lang="en-US" sz="2000" dirty="0"/>
          </a:p>
          <a:p>
            <a:pPr marL="457200" indent="-457200">
              <a:buFont typeface="+mj-lt"/>
              <a:buAutoNum type="arabicPeriod"/>
            </a:pPr>
            <a:r>
              <a:rPr lang="en-US" sz="2000" dirty="0" smtClean="0"/>
              <a:t>Conclusion</a:t>
            </a:r>
            <a:endParaRPr lang="en-US"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a:t>
            </a:fld>
            <a:endParaRPr lang="en-ZA"/>
          </a:p>
        </p:txBody>
      </p:sp>
      <p:pic>
        <p:nvPicPr>
          <p:cNvPr id="5" name="Picture 4" descr="Education is the key to succes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2276872"/>
            <a:ext cx="3096344" cy="2745615"/>
          </a:xfrm>
          <a:prstGeom prst="rect">
            <a:avLst/>
          </a:prstGeom>
        </p:spPr>
      </p:pic>
    </p:spTree>
    <p:extLst>
      <p:ext uri="{BB962C8B-B14F-4D97-AF65-F5344CB8AC3E}">
        <p14:creationId xmlns:p14="http://schemas.microsoft.com/office/powerpoint/2010/main" val="12721889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6"/>
          <p:cNvGrpSpPr/>
          <p:nvPr/>
        </p:nvGrpSpPr>
        <p:grpSpPr>
          <a:xfrm rot="16200000">
            <a:off x="1013269" y="3355710"/>
            <a:ext cx="6186690" cy="306778"/>
            <a:chOff x="918450" y="2901113"/>
            <a:chExt cx="6186690" cy="960838"/>
          </a:xfrm>
          <a:solidFill>
            <a:schemeClr val="bg1">
              <a:lumMod val="65000"/>
            </a:schemeClr>
          </a:solidFill>
        </p:grpSpPr>
        <p:sp>
          <p:nvSpPr>
            <p:cNvPr id="108" name="Freeform 107"/>
            <p:cNvSpPr/>
            <p:nvPr/>
          </p:nvSpPr>
          <p:spPr>
            <a:xfrm>
              <a:off x="918450" y="2901116"/>
              <a:ext cx="1430464" cy="960835"/>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Attainment</a:t>
              </a:r>
            </a:p>
          </p:txBody>
        </p:sp>
        <p:sp>
          <p:nvSpPr>
            <p:cNvPr id="110" name="Freeform 109"/>
            <p:cNvSpPr/>
            <p:nvPr/>
          </p:nvSpPr>
          <p:spPr>
            <a:xfrm>
              <a:off x="3261803"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Quality</a:t>
              </a:r>
            </a:p>
          </p:txBody>
        </p:sp>
        <p:sp>
          <p:nvSpPr>
            <p:cNvPr id="112" name="Freeform 111"/>
            <p:cNvSpPr/>
            <p:nvPr/>
          </p:nvSpPr>
          <p:spPr>
            <a:xfrm>
              <a:off x="5503750"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Type</a:t>
              </a:r>
            </a:p>
          </p:txBody>
        </p:sp>
      </p:grpSp>
      <p:sp>
        <p:nvSpPr>
          <p:cNvPr id="2662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2428FC51-9BFC-564B-9477-4FC3705C83BD}" type="slidenum">
              <a:rPr lang="en-ZA" sz="1200">
                <a:solidFill>
                  <a:srgbClr val="898989"/>
                </a:solidFill>
              </a:rPr>
              <a:pPr eaLnBrk="1" hangingPunct="1"/>
              <a:t>3</a:t>
            </a:fld>
            <a:endParaRPr lang="en-ZA" sz="1200">
              <a:solidFill>
                <a:srgbClr val="898989"/>
              </a:solidFill>
            </a:endParaRPr>
          </a:p>
        </p:txBody>
      </p:sp>
      <p:sp>
        <p:nvSpPr>
          <p:cNvPr id="54" name="Rectangle 53"/>
          <p:cNvSpPr/>
          <p:nvPr/>
        </p:nvSpPr>
        <p:spPr>
          <a:xfrm>
            <a:off x="6135688" y="857250"/>
            <a:ext cx="2735262" cy="173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pSp>
        <p:nvGrpSpPr>
          <p:cNvPr id="3" name="Group 117"/>
          <p:cNvGrpSpPr>
            <a:grpSpLocks/>
          </p:cNvGrpSpPr>
          <p:nvPr/>
        </p:nvGrpSpPr>
        <p:grpSpPr bwMode="auto">
          <a:xfrm>
            <a:off x="7229474" y="855663"/>
            <a:ext cx="1474788" cy="1400175"/>
            <a:chOff x="7229078" y="856066"/>
            <a:chExt cx="1475600" cy="1399948"/>
          </a:xfrm>
        </p:grpSpPr>
        <p:sp>
          <p:nvSpPr>
            <p:cNvPr id="13" name="Freeform 12"/>
            <p:cNvSpPr/>
            <p:nvPr/>
          </p:nvSpPr>
          <p:spPr>
            <a:xfrm rot="18252152">
              <a:off x="7391483" y="1046125"/>
              <a:ext cx="1093610" cy="115157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16" name="Circular Arrow 15"/>
            <p:cNvSpPr/>
            <p:nvPr/>
          </p:nvSpPr>
          <p:spPr>
            <a:xfrm rot="18252152">
              <a:off x="7266904" y="818240"/>
              <a:ext cx="1399948" cy="1475600"/>
            </a:xfrm>
            <a:prstGeom prst="circularArrow">
              <a:avLst>
                <a:gd name="adj1" fmla="val 4687"/>
                <a:gd name="adj2" fmla="val 299029"/>
                <a:gd name="adj3" fmla="val 2523572"/>
                <a:gd name="adj4" fmla="val 15845412"/>
                <a:gd name="adj5" fmla="val 5469"/>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5" name="TextBox 19"/>
            <p:cNvSpPr txBox="1">
              <a:spLocks noChangeArrowheads="1"/>
            </p:cNvSpPr>
            <p:nvPr/>
          </p:nvSpPr>
          <p:spPr bwMode="auto">
            <a:xfrm>
              <a:off x="7549275" y="1417184"/>
              <a:ext cx="778181" cy="5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900" b="1" dirty="0">
                  <a:solidFill>
                    <a:schemeClr val="bg1"/>
                  </a:solidFill>
                </a:rPr>
                <a:t>High SES </a:t>
              </a:r>
              <a:r>
                <a:rPr lang="en-ZA" sz="900" b="1" dirty="0" smtClean="0">
                  <a:solidFill>
                    <a:schemeClr val="bg1"/>
                  </a:solidFill>
                </a:rPr>
                <a:t>background</a:t>
              </a:r>
            </a:p>
            <a:p>
              <a:pPr algn="ctr" eaLnBrk="1" hangingPunct="1"/>
              <a:r>
                <a:rPr lang="en-ZA" sz="900" b="1" dirty="0" smtClean="0">
                  <a:solidFill>
                    <a:schemeClr val="bg1"/>
                  </a:solidFill>
                </a:rPr>
                <a:t>+ECD</a:t>
              </a:r>
              <a:endParaRPr lang="en-ZA" sz="900" b="1" dirty="0">
                <a:solidFill>
                  <a:schemeClr val="bg1"/>
                </a:solidFill>
              </a:endParaRPr>
            </a:p>
          </p:txBody>
        </p:sp>
      </p:grpSp>
      <p:grpSp>
        <p:nvGrpSpPr>
          <p:cNvPr id="5" name="Group 118"/>
          <p:cNvGrpSpPr>
            <a:grpSpLocks/>
          </p:cNvGrpSpPr>
          <p:nvPr/>
        </p:nvGrpSpPr>
        <p:grpSpPr bwMode="auto">
          <a:xfrm>
            <a:off x="6530975" y="1508125"/>
            <a:ext cx="1071563" cy="1016000"/>
            <a:chOff x="6531207" y="1507437"/>
            <a:chExt cx="1072116" cy="1017150"/>
          </a:xfrm>
        </p:grpSpPr>
        <p:sp>
          <p:nvSpPr>
            <p:cNvPr id="14" name="Freeform 13"/>
            <p:cNvSpPr/>
            <p:nvPr/>
          </p:nvSpPr>
          <p:spPr>
            <a:xfrm rot="18252152">
              <a:off x="6743797" y="1611000"/>
              <a:ext cx="794648" cy="838633"/>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17" name="Shape 16"/>
            <p:cNvSpPr/>
            <p:nvPr/>
          </p:nvSpPr>
          <p:spPr>
            <a:xfrm rot="18252152">
              <a:off x="6558691" y="1479953"/>
              <a:ext cx="1017150" cy="1072116"/>
            </a:xfrm>
            <a:prstGeom prst="leftCircularArrow">
              <a:avLst>
                <a:gd name="adj1" fmla="val 6452"/>
                <a:gd name="adj2" fmla="val 429999"/>
                <a:gd name="adj3" fmla="val 10489124"/>
                <a:gd name="adj4" fmla="val 14837806"/>
                <a:gd name="adj5" fmla="val 7527"/>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2" name="TextBox 22"/>
            <p:cNvSpPr txBox="1">
              <a:spLocks noChangeArrowheads="1"/>
            </p:cNvSpPr>
            <p:nvPr/>
          </p:nvSpPr>
          <p:spPr bwMode="auto">
            <a:xfrm>
              <a:off x="6878805" y="1768548"/>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rPr>
                <a:t>High quality primary school</a:t>
              </a:r>
            </a:p>
          </p:txBody>
        </p:sp>
      </p:grpSp>
      <p:grpSp>
        <p:nvGrpSpPr>
          <p:cNvPr id="6" name="Group 119"/>
          <p:cNvGrpSpPr>
            <a:grpSpLocks/>
          </p:cNvGrpSpPr>
          <p:nvPr/>
        </p:nvGrpSpPr>
        <p:grpSpPr bwMode="auto">
          <a:xfrm>
            <a:off x="6300788" y="800100"/>
            <a:ext cx="1155700" cy="1096963"/>
            <a:chOff x="6300826" y="800453"/>
            <a:chExt cx="1155957" cy="1096692"/>
          </a:xfrm>
        </p:grpSpPr>
        <p:sp>
          <p:nvSpPr>
            <p:cNvPr id="15" name="Freeform 14"/>
            <p:cNvSpPr/>
            <p:nvPr/>
          </p:nvSpPr>
          <p:spPr>
            <a:xfrm rot="18252152">
              <a:off x="6424109" y="835927"/>
              <a:ext cx="955439" cy="1005110"/>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18" name="Circular Arrow 17"/>
            <p:cNvSpPr/>
            <p:nvPr/>
          </p:nvSpPr>
          <p:spPr>
            <a:xfrm rot="18252152">
              <a:off x="6330458" y="770821"/>
              <a:ext cx="1096692" cy="1155957"/>
            </a:xfrm>
            <a:prstGeom prst="circularArrow">
              <a:avLst>
                <a:gd name="adj1" fmla="val 5984"/>
                <a:gd name="adj2" fmla="val 394124"/>
                <a:gd name="adj3" fmla="val 13313824"/>
                <a:gd name="adj4" fmla="val 10508221"/>
                <a:gd name="adj5" fmla="val 6981"/>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79" name="TextBox 23"/>
            <p:cNvSpPr txBox="1">
              <a:spLocks noChangeArrowheads="1"/>
            </p:cNvSpPr>
            <p:nvPr/>
          </p:nvSpPr>
          <p:spPr bwMode="auto">
            <a:xfrm>
              <a:off x="6608729" y="1084597"/>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rPr>
                <a:t>High quality secondaryschool</a:t>
              </a:r>
            </a:p>
          </p:txBody>
        </p:sp>
      </p:grpSp>
      <p:sp>
        <p:nvSpPr>
          <p:cNvPr id="55" name="Rectangle 54"/>
          <p:cNvSpPr/>
          <p:nvPr/>
        </p:nvSpPr>
        <p:spPr>
          <a:xfrm>
            <a:off x="4344988" y="2676525"/>
            <a:ext cx="4527550" cy="31226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sp>
        <p:nvSpPr>
          <p:cNvPr id="45" name="Circular Arrow 44"/>
          <p:cNvSpPr/>
          <p:nvPr/>
        </p:nvSpPr>
        <p:spPr>
          <a:xfrm rot="18252152">
            <a:off x="6243638" y="2714625"/>
            <a:ext cx="2557462" cy="2598738"/>
          </a:xfrm>
          <a:prstGeom prst="circularArrow">
            <a:avLst>
              <a:gd name="adj1" fmla="val 4687"/>
              <a:gd name="adj2" fmla="val 299029"/>
              <a:gd name="adj3" fmla="val 2523572"/>
              <a:gd name="adj4" fmla="val 15845412"/>
              <a:gd name="adj5" fmla="val 5469"/>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7" name="Group 112"/>
          <p:cNvGrpSpPr>
            <a:grpSpLocks/>
          </p:cNvGrpSpPr>
          <p:nvPr/>
        </p:nvGrpSpPr>
        <p:grpSpPr bwMode="auto">
          <a:xfrm>
            <a:off x="6454775" y="3135313"/>
            <a:ext cx="2030413" cy="1997075"/>
            <a:chOff x="6454460" y="3135022"/>
            <a:chExt cx="2030682" cy="1997695"/>
          </a:xfrm>
        </p:grpSpPr>
        <p:sp>
          <p:nvSpPr>
            <p:cNvPr id="42" name="Freeform 41"/>
            <p:cNvSpPr/>
            <p:nvPr/>
          </p:nvSpPr>
          <p:spPr>
            <a:xfrm rot="18252152">
              <a:off x="6470953" y="3118528"/>
              <a:ext cx="1997695" cy="203068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26676" name="TextBox 38"/>
            <p:cNvSpPr txBox="1">
              <a:spLocks noChangeArrowheads="1"/>
            </p:cNvSpPr>
            <p:nvPr/>
          </p:nvSpPr>
          <p:spPr bwMode="auto">
            <a:xfrm>
              <a:off x="6844271" y="3877593"/>
              <a:ext cx="124894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600" b="1">
                  <a:solidFill>
                    <a:schemeClr val="bg1"/>
                  </a:solidFill>
                </a:rPr>
                <a:t>Low SES background</a:t>
              </a:r>
            </a:p>
          </p:txBody>
        </p:sp>
      </p:grpSp>
      <p:grpSp>
        <p:nvGrpSpPr>
          <p:cNvPr id="8" name="Group 116"/>
          <p:cNvGrpSpPr>
            <a:grpSpLocks/>
          </p:cNvGrpSpPr>
          <p:nvPr/>
        </p:nvGrpSpPr>
        <p:grpSpPr bwMode="auto">
          <a:xfrm>
            <a:off x="4960938" y="3943350"/>
            <a:ext cx="1889125" cy="1857375"/>
            <a:chOff x="4961274" y="3942758"/>
            <a:chExt cx="1888536" cy="1857858"/>
          </a:xfrm>
        </p:grpSpPr>
        <p:sp>
          <p:nvSpPr>
            <p:cNvPr id="46" name="Shape 45"/>
            <p:cNvSpPr/>
            <p:nvPr/>
          </p:nvSpPr>
          <p:spPr>
            <a:xfrm rot="18252152">
              <a:off x="4976613" y="3927419"/>
              <a:ext cx="1857858" cy="1888536"/>
            </a:xfrm>
            <a:prstGeom prst="leftCircularArrow">
              <a:avLst>
                <a:gd name="adj1" fmla="val 6452"/>
                <a:gd name="adj2" fmla="val 429999"/>
                <a:gd name="adj3" fmla="val 10489124"/>
                <a:gd name="adj4" fmla="val 14837806"/>
                <a:gd name="adj5" fmla="val 7527"/>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72" name="Group 113"/>
            <p:cNvGrpSpPr>
              <a:grpSpLocks/>
            </p:cNvGrpSpPr>
            <p:nvPr/>
          </p:nvGrpSpPr>
          <p:grpSpPr bwMode="auto">
            <a:xfrm>
              <a:off x="5298901" y="4168556"/>
              <a:ext cx="1476861" cy="1452871"/>
              <a:chOff x="5298901" y="4168556"/>
              <a:chExt cx="1476861" cy="1452871"/>
            </a:xfrm>
          </p:grpSpPr>
          <p:sp>
            <p:nvSpPr>
              <p:cNvPr id="43" name="Freeform 42"/>
              <p:cNvSpPr/>
              <p:nvPr/>
            </p:nvSpPr>
            <p:spPr>
              <a:xfrm rot="18252152">
                <a:off x="5310793" y="4156755"/>
                <a:ext cx="1452941" cy="1475914"/>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26674" name="TextBox 39"/>
              <p:cNvSpPr txBox="1">
                <a:spLocks noChangeArrowheads="1"/>
              </p:cNvSpPr>
              <p:nvPr/>
            </p:nvSpPr>
            <p:spPr bwMode="auto">
              <a:xfrm>
                <a:off x="5520163" y="4617032"/>
                <a:ext cx="990000" cy="554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primary school</a:t>
                </a:r>
              </a:p>
            </p:txBody>
          </p:sp>
        </p:grpSp>
      </p:grpSp>
      <p:grpSp>
        <p:nvGrpSpPr>
          <p:cNvPr id="10" name="Group 115"/>
          <p:cNvGrpSpPr>
            <a:grpSpLocks/>
          </p:cNvGrpSpPr>
          <p:nvPr/>
        </p:nvGrpSpPr>
        <p:grpSpPr bwMode="auto">
          <a:xfrm>
            <a:off x="4572000" y="2670175"/>
            <a:ext cx="2036763" cy="2003425"/>
            <a:chOff x="4571758" y="2670834"/>
            <a:chExt cx="2036221" cy="2003144"/>
          </a:xfrm>
        </p:grpSpPr>
        <p:sp>
          <p:nvSpPr>
            <p:cNvPr id="47" name="Circular Arrow 46"/>
            <p:cNvSpPr/>
            <p:nvPr/>
          </p:nvSpPr>
          <p:spPr>
            <a:xfrm rot="18252152">
              <a:off x="4588297" y="2654296"/>
              <a:ext cx="2003144" cy="2036221"/>
            </a:xfrm>
            <a:prstGeom prst="circularArrow">
              <a:avLst>
                <a:gd name="adj1" fmla="val 5984"/>
                <a:gd name="adj2" fmla="val 394124"/>
                <a:gd name="adj3" fmla="val 13313824"/>
                <a:gd name="adj4" fmla="val 10508221"/>
                <a:gd name="adj5" fmla="val 6981"/>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68" name="Group 114"/>
            <p:cNvGrpSpPr>
              <a:grpSpLocks/>
            </p:cNvGrpSpPr>
            <p:nvPr/>
          </p:nvGrpSpPr>
          <p:grpSpPr bwMode="auto">
            <a:xfrm>
              <a:off x="4745381" y="2781266"/>
              <a:ext cx="1772234" cy="1743445"/>
              <a:chOff x="4745381" y="2781266"/>
              <a:chExt cx="1772234" cy="1743445"/>
            </a:xfrm>
          </p:grpSpPr>
          <p:sp>
            <p:nvSpPr>
              <p:cNvPr id="44" name="Freeform 43"/>
              <p:cNvSpPr/>
              <p:nvPr/>
            </p:nvSpPr>
            <p:spPr>
              <a:xfrm rot="18252152">
                <a:off x="4759718" y="2766977"/>
                <a:ext cx="1742830" cy="1772765"/>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26670" name="TextBox 40"/>
              <p:cNvSpPr txBox="1">
                <a:spLocks noChangeArrowheads="1"/>
              </p:cNvSpPr>
              <p:nvPr/>
            </p:nvSpPr>
            <p:spPr bwMode="auto">
              <a:xfrm>
                <a:off x="5157671" y="3296349"/>
                <a:ext cx="9900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secondary</a:t>
                </a:r>
              </a:p>
              <a:p>
                <a:pPr algn="ctr" eaLnBrk="1" hangingPunct="1"/>
                <a:r>
                  <a:rPr lang="en-ZA" sz="1200" b="1">
                    <a:solidFill>
                      <a:schemeClr val="bg1"/>
                    </a:solidFill>
                  </a:rPr>
                  <a:t>schoo</a:t>
                </a:r>
                <a:r>
                  <a:rPr lang="en-ZA" sz="1400" b="1">
                    <a:solidFill>
                      <a:schemeClr val="bg1"/>
                    </a:solidFill>
                  </a:rPr>
                  <a:t>l</a:t>
                </a:r>
              </a:p>
            </p:txBody>
          </p:sp>
        </p:grpSp>
      </p:grpSp>
      <p:grpSp>
        <p:nvGrpSpPr>
          <p:cNvPr id="12" name="Group 52"/>
          <p:cNvGrpSpPr>
            <a:grpSpLocks/>
          </p:cNvGrpSpPr>
          <p:nvPr/>
        </p:nvGrpSpPr>
        <p:grpSpPr bwMode="auto">
          <a:xfrm>
            <a:off x="7993063" y="2265363"/>
            <a:ext cx="1081087" cy="658812"/>
            <a:chOff x="1445059" y="821184"/>
            <a:chExt cx="2985757" cy="2005038"/>
          </a:xfrm>
        </p:grpSpPr>
        <p:grpSp>
          <p:nvGrpSpPr>
            <p:cNvPr id="26663" name="Group 48"/>
            <p:cNvGrpSpPr>
              <a:grpSpLocks/>
            </p:cNvGrpSpPr>
            <p:nvPr/>
          </p:nvGrpSpPr>
          <p:grpSpPr bwMode="auto">
            <a:xfrm rot="5400000">
              <a:off x="852439" y="1413804"/>
              <a:ext cx="2005038" cy="819798"/>
              <a:chOff x="1298524" y="3051580"/>
              <a:chExt cx="3270558" cy="1700571"/>
            </a:xfrm>
          </p:grpSpPr>
          <p:sp>
            <p:nvSpPr>
              <p:cNvPr id="50" name="Freeform 49"/>
              <p:cNvSpPr/>
              <p:nvPr/>
            </p:nvSpPr>
            <p:spPr>
              <a:xfrm>
                <a:off x="1282765" y="3069612"/>
                <a:ext cx="1710146"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51" name="Freeform 50"/>
              <p:cNvSpPr/>
              <p:nvPr/>
            </p:nvSpPr>
            <p:spPr>
              <a:xfrm>
                <a:off x="3071717" y="3069609"/>
                <a:ext cx="1481603"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876349" y="0"/>
                    </a:moveTo>
                    <a:lnTo>
                      <a:pt x="1348230" y="674115"/>
                    </a:lnTo>
                    <a:lnTo>
                      <a:pt x="876349" y="1348230"/>
                    </a:lnTo>
                    <a:lnTo>
                      <a:pt x="876349" y="1011173"/>
                    </a:lnTo>
                    <a:lnTo>
                      <a:pt x="0" y="1011173"/>
                    </a:lnTo>
                    <a:lnTo>
                      <a:pt x="0" y="337058"/>
                    </a:lnTo>
                    <a:lnTo>
                      <a:pt x="876349" y="337058"/>
                    </a:lnTo>
                    <a:lnTo>
                      <a:pt x="876349" y="0"/>
                    </a:ln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63577" tIns="500634" rIns="399515" bIns="500633" spcCol="1270" anchor="ctr"/>
              <a:lstStyle/>
              <a:p>
                <a:pPr algn="ctr" defTabSz="1022350">
                  <a:lnSpc>
                    <a:spcPct val="90000"/>
                  </a:lnSpc>
                  <a:spcAft>
                    <a:spcPct val="35000"/>
                  </a:spcAft>
                  <a:defRPr/>
                </a:pPr>
                <a:endParaRPr lang="en-ZA" sz="2300"/>
              </a:p>
            </p:txBody>
          </p:sp>
        </p:grpSp>
        <p:sp>
          <p:nvSpPr>
            <p:cNvPr id="52" name="TextBox 51"/>
            <p:cNvSpPr txBox="1"/>
            <p:nvPr/>
          </p:nvSpPr>
          <p:spPr>
            <a:xfrm>
              <a:off x="2317548" y="1309156"/>
              <a:ext cx="2113268" cy="1265832"/>
            </a:xfrm>
            <a:prstGeom prst="rect">
              <a:avLst/>
            </a:prstGeom>
            <a:noFill/>
          </p:spPr>
          <p:txBody>
            <a:bodyPr>
              <a:spAutoFit/>
            </a:bodyPr>
            <a:lstStyle/>
            <a:p>
              <a:pPr algn="ctr">
                <a:defRPr/>
              </a:pPr>
              <a:r>
                <a:rPr lang="en-ZA" sz="1050" b="1">
                  <a:solidFill>
                    <a:srgbClr val="C00000"/>
                  </a:solidFill>
                  <a:latin typeface="Calibri" pitchFamily="34" charset="0"/>
                  <a:ea typeface="+mn-ea"/>
                  <a:cs typeface="Arial" pitchFamily="34" charset="0"/>
                </a:rPr>
                <a:t>Unequal society</a:t>
              </a:r>
            </a:p>
          </p:txBody>
        </p:sp>
      </p:grpSp>
      <p:sp>
        <p:nvSpPr>
          <p:cNvPr id="58" name="Freeform 57"/>
          <p:cNvSpPr/>
          <p:nvPr/>
        </p:nvSpPr>
        <p:spPr>
          <a:xfrm>
            <a:off x="5695950" y="1612900"/>
            <a:ext cx="419100" cy="26987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nvGrpSpPr>
          <p:cNvPr id="20" name="Group 89"/>
          <p:cNvGrpSpPr>
            <a:grpSpLocks/>
          </p:cNvGrpSpPr>
          <p:nvPr/>
        </p:nvGrpSpPr>
        <p:grpSpPr bwMode="auto">
          <a:xfrm>
            <a:off x="1274763" y="415925"/>
            <a:ext cx="2576512" cy="6230938"/>
            <a:chOff x="56286" y="168437"/>
            <a:chExt cx="2576098" cy="6436236"/>
          </a:xfrm>
        </p:grpSpPr>
        <p:grpSp>
          <p:nvGrpSpPr>
            <p:cNvPr id="26659" name="Group 88"/>
            <p:cNvGrpSpPr>
              <a:grpSpLocks/>
            </p:cNvGrpSpPr>
            <p:nvPr/>
          </p:nvGrpSpPr>
          <p:grpSpPr bwMode="auto">
            <a:xfrm>
              <a:off x="56286" y="168437"/>
              <a:ext cx="2576098" cy="6436236"/>
              <a:chOff x="56286" y="168437"/>
              <a:chExt cx="2576098" cy="6436237"/>
            </a:xfrm>
          </p:grpSpPr>
          <p:sp>
            <p:nvSpPr>
              <p:cNvPr id="76" name="Rectangle 75"/>
              <p:cNvSpPr/>
              <p:nvPr/>
            </p:nvSpPr>
            <p:spPr>
              <a:xfrm>
                <a:off x="56286" y="168437"/>
                <a:ext cx="2576098" cy="6436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aphicFrame>
            <p:nvGraphicFramePr>
              <p:cNvPr id="59" name="Diagram 58"/>
              <p:cNvGraphicFramePr/>
              <p:nvPr>
                <p:extLst>
                  <p:ext uri="{D42A27DB-BD31-4B8C-83A1-F6EECF244321}">
                    <p14:modId xmlns:p14="http://schemas.microsoft.com/office/powerpoint/2010/main" val="3981463653"/>
                  </p:ext>
                </p:extLst>
              </p:nvPr>
            </p:nvGraphicFramePr>
            <p:xfrm>
              <a:off x="251520" y="547201"/>
              <a:ext cx="2232248" cy="58921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75" name="TextBox 74"/>
            <p:cNvSpPr txBox="1"/>
            <p:nvPr/>
          </p:nvSpPr>
          <p:spPr>
            <a:xfrm>
              <a:off x="611822" y="188115"/>
              <a:ext cx="1584070" cy="370596"/>
            </a:xfrm>
            <a:prstGeom prst="rect">
              <a:avLst/>
            </a:prstGeom>
            <a:solidFill>
              <a:schemeClr val="bg1">
                <a:lumMod val="85000"/>
              </a:schemeClr>
            </a:solidFill>
          </p:spPr>
          <p:txBody>
            <a:bodyPr>
              <a:spAutoFit/>
            </a:bodyPr>
            <a:lstStyle/>
            <a:p>
              <a:pPr>
                <a:defRPr/>
              </a:pPr>
              <a:r>
                <a:rPr lang="en-ZA" b="1">
                  <a:latin typeface="Calibri" pitchFamily="34" charset="0"/>
                  <a:ea typeface="+mn-ea"/>
                  <a:cs typeface="Arial" pitchFamily="34" charset="0"/>
                </a:rPr>
                <a:t>Labour Market</a:t>
              </a:r>
            </a:p>
          </p:txBody>
        </p:sp>
      </p:grpSp>
      <p:sp>
        <p:nvSpPr>
          <p:cNvPr id="77" name="TextBox 76"/>
          <p:cNvSpPr txBox="1"/>
          <p:nvPr/>
        </p:nvSpPr>
        <p:spPr>
          <a:xfrm>
            <a:off x="84138" y="1009650"/>
            <a:ext cx="1635125" cy="1262063"/>
          </a:xfrm>
          <a:prstGeom prst="rect">
            <a:avLst/>
          </a:prstGeom>
          <a:solidFill>
            <a:schemeClr val="accent3">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High productivity jobs and incomes (</a:t>
            </a:r>
            <a:r>
              <a:rPr lang="en-ZA" sz="1100" b="1" dirty="0" smtClean="0">
                <a:latin typeface="Calibri" pitchFamily="34" charset="0"/>
                <a:ea typeface="+mn-ea"/>
                <a:cs typeface="Arial" pitchFamily="34" charset="0"/>
              </a:rPr>
              <a:t>17%</a:t>
            </a:r>
            <a:r>
              <a:rPr lang="en-ZA" sz="1100" b="1" dirty="0">
                <a:latin typeface="Calibri" pitchFamily="34" charset="0"/>
                <a:ea typeface="+mn-ea"/>
                <a:cs typeface="Arial" pitchFamily="34" charset="0"/>
              </a:rPr>
              <a:t>)</a:t>
            </a:r>
          </a:p>
          <a:p>
            <a:pPr marL="171450" indent="-171450">
              <a:buFont typeface="Arial" pitchFamily="34" charset="0"/>
              <a:buChar char="•"/>
              <a:defRPr/>
            </a:pPr>
            <a:r>
              <a:rPr lang="en-ZA" sz="900" dirty="0">
                <a:latin typeface="Calibri" pitchFamily="34" charset="0"/>
                <a:ea typeface="+mn-ea"/>
                <a:cs typeface="Arial" pitchFamily="34" charset="0"/>
              </a:rPr>
              <a:t>Mainly professional, managerial &amp; skilled jobs</a:t>
            </a:r>
          </a:p>
          <a:p>
            <a:pPr marL="171450" indent="-171450">
              <a:buFont typeface="Arial" pitchFamily="34" charset="0"/>
              <a:buChar char="•"/>
              <a:defRPr/>
            </a:pPr>
            <a:r>
              <a:rPr lang="en-ZA" sz="900" dirty="0">
                <a:latin typeface="Calibri" pitchFamily="34" charset="0"/>
                <a:ea typeface="+mn-ea"/>
                <a:cs typeface="Arial" pitchFamily="34" charset="0"/>
              </a:rPr>
              <a:t>Requires graduates, good quality matric or good vocational skills</a:t>
            </a:r>
          </a:p>
          <a:p>
            <a:pPr marL="171450" indent="-171450">
              <a:buFont typeface="Arial" pitchFamily="34" charset="0"/>
              <a:buChar char="•"/>
              <a:defRPr/>
            </a:pPr>
            <a:r>
              <a:rPr lang="en-ZA" sz="900" dirty="0">
                <a:latin typeface="Calibri" pitchFamily="34" charset="0"/>
                <a:ea typeface="+mn-ea"/>
                <a:cs typeface="Arial" pitchFamily="34" charset="0"/>
              </a:rPr>
              <a:t>Historically mainly white</a:t>
            </a:r>
            <a:endParaRPr lang="en-ZA" sz="800" dirty="0">
              <a:latin typeface="Calibri" pitchFamily="34" charset="0"/>
              <a:ea typeface="+mn-ea"/>
              <a:cs typeface="Arial" pitchFamily="34" charset="0"/>
            </a:endParaRPr>
          </a:p>
        </p:txBody>
      </p:sp>
      <p:sp>
        <p:nvSpPr>
          <p:cNvPr id="92" name="TextBox 91"/>
          <p:cNvSpPr txBox="1"/>
          <p:nvPr/>
        </p:nvSpPr>
        <p:spPr>
          <a:xfrm>
            <a:off x="30513" y="3717032"/>
            <a:ext cx="1633538" cy="1260475"/>
          </a:xfrm>
          <a:prstGeom prst="rect">
            <a:avLst/>
          </a:prstGeom>
          <a:solidFill>
            <a:schemeClr val="accent2">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Low productivity jobs &amp; incomes</a:t>
            </a:r>
          </a:p>
          <a:p>
            <a:pPr marL="171450" indent="-171450">
              <a:buFont typeface="Arial" pitchFamily="34" charset="0"/>
              <a:buChar char="•"/>
              <a:defRPr/>
            </a:pPr>
            <a:r>
              <a:rPr lang="en-ZA" sz="900" dirty="0">
                <a:latin typeface="Calibri" pitchFamily="34" charset="0"/>
                <a:ea typeface="+mn-ea"/>
                <a:cs typeface="Arial" pitchFamily="34" charset="0"/>
              </a:rPr>
              <a:t>Often manual or low skill jobs</a:t>
            </a:r>
          </a:p>
          <a:p>
            <a:pPr marL="171450" indent="-171450">
              <a:buFont typeface="Arial" pitchFamily="34" charset="0"/>
              <a:buChar char="•"/>
              <a:defRPr/>
            </a:pPr>
            <a:r>
              <a:rPr lang="en-ZA" sz="900" dirty="0">
                <a:latin typeface="Calibri" pitchFamily="34" charset="0"/>
                <a:ea typeface="+mn-ea"/>
                <a:cs typeface="Arial" pitchFamily="34" charset="0"/>
              </a:rPr>
              <a:t>Limited or low quality education</a:t>
            </a:r>
          </a:p>
          <a:p>
            <a:pPr marL="171450" indent="-171450">
              <a:buFont typeface="Arial" pitchFamily="34" charset="0"/>
              <a:buChar char="•"/>
              <a:defRPr/>
            </a:pPr>
            <a:r>
              <a:rPr lang="en-ZA" sz="900" dirty="0">
                <a:latin typeface="Calibri" pitchFamily="34" charset="0"/>
                <a:ea typeface="+mn-ea"/>
                <a:cs typeface="Arial" pitchFamily="34" charset="0"/>
              </a:rPr>
              <a:t>Minimum wage can exceed productivity</a:t>
            </a:r>
            <a:endParaRPr lang="en-ZA" sz="800" dirty="0">
              <a:latin typeface="Calibri" pitchFamily="34" charset="0"/>
              <a:ea typeface="+mn-ea"/>
              <a:cs typeface="Arial" pitchFamily="34" charset="0"/>
            </a:endParaRPr>
          </a:p>
        </p:txBody>
      </p:sp>
      <p:sp>
        <p:nvSpPr>
          <p:cNvPr id="74" name="Freeform 73"/>
          <p:cNvSpPr/>
          <p:nvPr/>
        </p:nvSpPr>
        <p:spPr>
          <a:xfrm>
            <a:off x="3654425" y="5013325"/>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4" name="Freeform 93"/>
          <p:cNvSpPr/>
          <p:nvPr/>
        </p:nvSpPr>
        <p:spPr>
          <a:xfrm>
            <a:off x="3654425" y="4032250"/>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5" name="Rectangle 94"/>
          <p:cNvSpPr/>
          <p:nvPr/>
        </p:nvSpPr>
        <p:spPr>
          <a:xfrm>
            <a:off x="4344988" y="879475"/>
            <a:ext cx="1308100" cy="17383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b="1">
                <a:solidFill>
                  <a:schemeClr val="tx1"/>
                </a:solidFill>
              </a:rPr>
              <a:t>University/FET</a:t>
            </a:r>
          </a:p>
          <a:p>
            <a:pPr algn="ctr">
              <a:defRPr/>
            </a:pPr>
            <a:endParaRPr lang="en-ZA" sz="800" b="1">
              <a:solidFill>
                <a:schemeClr val="tx1"/>
              </a:solidFill>
            </a:endParaRPr>
          </a:p>
          <a:p>
            <a:pPr marL="171450" indent="-171450">
              <a:buFont typeface="Arial" pitchFamily="34" charset="0"/>
              <a:buChar char="•"/>
              <a:defRPr/>
            </a:pPr>
            <a:r>
              <a:rPr lang="en-ZA" sz="800" b="1">
                <a:solidFill>
                  <a:schemeClr val="tx1"/>
                </a:solidFill>
              </a:rPr>
              <a:t>Type</a:t>
            </a:r>
            <a:r>
              <a:rPr lang="en-ZA" sz="800">
                <a:solidFill>
                  <a:schemeClr val="tx1"/>
                </a:solidFill>
              </a:rPr>
              <a:t> of institution (FET or University)</a:t>
            </a:r>
          </a:p>
          <a:p>
            <a:pPr marL="171450" indent="-171450">
              <a:buFont typeface="Arial" pitchFamily="34" charset="0"/>
              <a:buChar char="•"/>
              <a:defRPr/>
            </a:pPr>
            <a:r>
              <a:rPr lang="en-ZA" sz="800" b="1">
                <a:solidFill>
                  <a:schemeClr val="tx1"/>
                </a:solidFill>
              </a:rPr>
              <a:t>Quality</a:t>
            </a:r>
            <a:r>
              <a:rPr lang="en-ZA" sz="800">
                <a:solidFill>
                  <a:schemeClr val="tx1"/>
                </a:solidFill>
              </a:rPr>
              <a:t> of institution </a:t>
            </a:r>
          </a:p>
          <a:p>
            <a:pPr marL="171450" indent="-171450">
              <a:buFont typeface="Arial" pitchFamily="34" charset="0"/>
              <a:buChar char="•"/>
              <a:defRPr/>
            </a:pPr>
            <a:r>
              <a:rPr lang="en-ZA" sz="800">
                <a:solidFill>
                  <a:schemeClr val="tx1"/>
                </a:solidFill>
              </a:rPr>
              <a:t>Type of </a:t>
            </a:r>
            <a:r>
              <a:rPr lang="en-ZA" sz="800" b="1">
                <a:solidFill>
                  <a:schemeClr val="tx1"/>
                </a:solidFill>
              </a:rPr>
              <a:t>qualification</a:t>
            </a:r>
            <a:r>
              <a:rPr lang="en-ZA" sz="800">
                <a:solidFill>
                  <a:schemeClr val="tx1"/>
                </a:solidFill>
              </a:rPr>
              <a:t> </a:t>
            </a:r>
            <a:r>
              <a:rPr lang="en-ZA" sz="800" i="1">
                <a:solidFill>
                  <a:schemeClr val="tx1"/>
                </a:solidFill>
              </a:rPr>
              <a:t>(diploma, degree etc.)</a:t>
            </a:r>
          </a:p>
          <a:p>
            <a:pPr marL="171450" indent="-171450">
              <a:buFont typeface="Arial" pitchFamily="34" charset="0"/>
              <a:buChar char="•"/>
              <a:defRPr/>
            </a:pPr>
            <a:r>
              <a:rPr lang="en-ZA" sz="800" b="1">
                <a:solidFill>
                  <a:schemeClr val="tx1"/>
                </a:solidFill>
              </a:rPr>
              <a:t>Field</a:t>
            </a:r>
            <a:r>
              <a:rPr lang="en-ZA" sz="800">
                <a:solidFill>
                  <a:schemeClr val="tx1"/>
                </a:solidFill>
              </a:rPr>
              <a:t> of study </a:t>
            </a:r>
            <a:r>
              <a:rPr lang="en-ZA" sz="800" i="1">
                <a:solidFill>
                  <a:schemeClr val="tx1"/>
                </a:solidFill>
              </a:rPr>
              <a:t>(Engineering, Arts etc.)</a:t>
            </a:r>
            <a:endParaRPr lang="en-ZA" sz="1200" i="1">
              <a:solidFill>
                <a:schemeClr val="tx1"/>
              </a:solidFill>
            </a:endParaRPr>
          </a:p>
        </p:txBody>
      </p:sp>
      <p:grpSp>
        <p:nvGrpSpPr>
          <p:cNvPr id="22" name="Group 129"/>
          <p:cNvGrpSpPr>
            <a:grpSpLocks/>
          </p:cNvGrpSpPr>
          <p:nvPr/>
        </p:nvGrpSpPr>
        <p:grpSpPr bwMode="auto">
          <a:xfrm>
            <a:off x="107504" y="2492896"/>
            <a:ext cx="1563688" cy="1050925"/>
            <a:chOff x="114383" y="2291767"/>
            <a:chExt cx="1564095" cy="1050749"/>
          </a:xfrm>
        </p:grpSpPr>
        <p:sp>
          <p:nvSpPr>
            <p:cNvPr id="96" name="TextBox 95"/>
            <p:cNvSpPr txBox="1"/>
            <p:nvPr/>
          </p:nvSpPr>
          <p:spPr>
            <a:xfrm>
              <a:off x="309697" y="2617150"/>
              <a:ext cx="1368781" cy="399983"/>
            </a:xfrm>
            <a:prstGeom prst="rect">
              <a:avLst/>
            </a:prstGeom>
            <a:solidFill>
              <a:schemeClr val="accent1">
                <a:lumMod val="60000"/>
                <a:lumOff val="40000"/>
              </a:schemeClr>
            </a:solidFill>
          </p:spPr>
          <p:txBody>
            <a:bodyPr>
              <a:spAutoFit/>
            </a:bodyPr>
            <a:lstStyle/>
            <a:p>
              <a:pPr marL="171450" indent="-171450">
                <a:buFont typeface="Arial" pitchFamily="34" charset="0"/>
                <a:buChar char="•"/>
                <a:defRPr/>
              </a:pPr>
              <a:r>
                <a:rPr lang="en-ZA" sz="1000">
                  <a:latin typeface="Calibri" pitchFamily="34" charset="0"/>
                  <a:ea typeface="+mn-ea"/>
                  <a:cs typeface="Arial" pitchFamily="34" charset="0"/>
                </a:rPr>
                <a:t>Vocational training</a:t>
              </a:r>
            </a:p>
            <a:p>
              <a:pPr marL="171450" indent="-171450">
                <a:buFont typeface="Arial" pitchFamily="34" charset="0"/>
                <a:buChar char="•"/>
                <a:defRPr/>
              </a:pPr>
              <a:r>
                <a:rPr lang="en-ZA" sz="1000">
                  <a:latin typeface="Calibri" pitchFamily="34" charset="0"/>
                  <a:ea typeface="+mn-ea"/>
                  <a:cs typeface="Arial" pitchFamily="34" charset="0"/>
                </a:rPr>
                <a:t>Affirmative action</a:t>
              </a:r>
            </a:p>
          </p:txBody>
        </p:sp>
        <p:sp>
          <p:nvSpPr>
            <p:cNvPr id="97" name="Freeform 96"/>
            <p:cNvSpPr/>
            <p:nvPr/>
          </p:nvSpPr>
          <p:spPr>
            <a:xfrm rot="5400000">
              <a:off x="-252201" y="2658351"/>
              <a:ext cx="1050749" cy="317583"/>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98" name="Freeform 97"/>
          <p:cNvSpPr/>
          <p:nvPr/>
        </p:nvSpPr>
        <p:spPr>
          <a:xfrm>
            <a:off x="3640138" y="1566863"/>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129" name="Rounded Rectangle 128"/>
          <p:cNvSpPr/>
          <p:nvPr/>
        </p:nvSpPr>
        <p:spPr>
          <a:xfrm>
            <a:off x="8297863" y="2813050"/>
            <a:ext cx="828675" cy="3683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ZA" sz="1000" b="1">
                <a:solidFill>
                  <a:schemeClr val="tx1"/>
                </a:solidFill>
              </a:rPr>
              <a:t>Majority (80%)</a:t>
            </a:r>
          </a:p>
        </p:txBody>
      </p:sp>
      <p:grpSp>
        <p:nvGrpSpPr>
          <p:cNvPr id="23" name="Group 125"/>
          <p:cNvGrpSpPr>
            <a:grpSpLocks/>
          </p:cNvGrpSpPr>
          <p:nvPr/>
        </p:nvGrpSpPr>
        <p:grpSpPr bwMode="auto">
          <a:xfrm>
            <a:off x="5005388" y="2506663"/>
            <a:ext cx="1444625" cy="804862"/>
            <a:chOff x="5005980" y="2506040"/>
            <a:chExt cx="1444651" cy="804794"/>
          </a:xfrm>
        </p:grpSpPr>
        <p:sp>
          <p:nvSpPr>
            <p:cNvPr id="123" name="TextBox 122"/>
            <p:cNvSpPr txBox="1"/>
            <p:nvPr/>
          </p:nvSpPr>
          <p:spPr>
            <a:xfrm>
              <a:off x="5234584" y="2506040"/>
              <a:ext cx="1216047" cy="415890"/>
            </a:xfrm>
            <a:prstGeom prst="rect">
              <a:avLst/>
            </a:prstGeom>
            <a:solidFill>
              <a:schemeClr val="accent1">
                <a:lumMod val="60000"/>
                <a:lumOff val="40000"/>
              </a:schemeClr>
            </a:solidFill>
          </p:spPr>
          <p:txBody>
            <a:bodyPr>
              <a:spAutoFit/>
            </a:bodyPr>
            <a:lstStyle/>
            <a:p>
              <a:pPr>
                <a:defRPr/>
              </a:pPr>
              <a:r>
                <a:rPr lang="en-ZA" sz="700">
                  <a:latin typeface="Calibri" pitchFamily="34" charset="0"/>
                  <a:ea typeface="+mn-ea"/>
                  <a:cs typeface="Arial" pitchFamily="34" charset="0"/>
                </a:rPr>
                <a:t>Some motivated, lucky or talented students make  the transition</a:t>
              </a:r>
            </a:p>
          </p:txBody>
        </p:sp>
        <p:sp>
          <p:nvSpPr>
            <p:cNvPr id="124" name="Freeform 123"/>
            <p:cNvSpPr/>
            <p:nvPr/>
          </p:nvSpPr>
          <p:spPr>
            <a:xfrm rot="3499488">
              <a:off x="4770271" y="2771908"/>
              <a:ext cx="774635" cy="303217"/>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28" name="Rounded Rectangle 127"/>
          <p:cNvSpPr/>
          <p:nvPr/>
        </p:nvSpPr>
        <p:spPr>
          <a:xfrm>
            <a:off x="8262938" y="2070100"/>
            <a:ext cx="828675" cy="3683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ZA" sz="1000" b="1">
                <a:solidFill>
                  <a:schemeClr val="tx1"/>
                </a:solidFill>
              </a:rPr>
              <a:t>Minority (20%)</a:t>
            </a:r>
          </a:p>
        </p:txBody>
      </p:sp>
      <p:grpSp>
        <p:nvGrpSpPr>
          <p:cNvPr id="24" name="Group 124"/>
          <p:cNvGrpSpPr>
            <a:grpSpLocks/>
          </p:cNvGrpSpPr>
          <p:nvPr/>
        </p:nvGrpSpPr>
        <p:grpSpPr bwMode="auto">
          <a:xfrm>
            <a:off x="7008813" y="2424113"/>
            <a:ext cx="1416050" cy="757237"/>
            <a:chOff x="7008134" y="2423712"/>
            <a:chExt cx="1416719" cy="778151"/>
          </a:xfrm>
        </p:grpSpPr>
        <p:sp>
          <p:nvSpPr>
            <p:cNvPr id="122" name="TextBox 121"/>
            <p:cNvSpPr txBox="1"/>
            <p:nvPr/>
          </p:nvSpPr>
          <p:spPr>
            <a:xfrm>
              <a:off x="7208254" y="2678202"/>
              <a:ext cx="1216600" cy="523661"/>
            </a:xfrm>
            <a:prstGeom prst="rect">
              <a:avLst/>
            </a:prstGeom>
            <a:solidFill>
              <a:schemeClr val="accent1">
                <a:lumMod val="60000"/>
                <a:lumOff val="40000"/>
              </a:schemeClr>
            </a:solidFill>
          </p:spPr>
          <p:txBody>
            <a:bodyPr>
              <a:spAutoFit/>
            </a:bodyPr>
            <a:lstStyle/>
            <a:p>
              <a:pPr marL="171450" indent="-171450">
                <a:buFontTx/>
                <a:buChar char="-"/>
                <a:defRPr/>
              </a:pPr>
              <a:r>
                <a:rPr lang="en-ZA" sz="700">
                  <a:latin typeface="Calibri" pitchFamily="34" charset="0"/>
                  <a:ea typeface="+mn-ea"/>
                  <a:cs typeface="Arial" pitchFamily="34" charset="0"/>
                </a:rPr>
                <a:t>Big demand for good schools despite fees</a:t>
              </a:r>
            </a:p>
            <a:p>
              <a:pPr marL="171450" indent="-171450">
                <a:buFontTx/>
                <a:buChar char="-"/>
                <a:defRPr/>
              </a:pPr>
              <a:r>
                <a:rPr lang="en-ZA" sz="700">
                  <a:latin typeface="Calibri" pitchFamily="34" charset="0"/>
                  <a:ea typeface="+mn-ea"/>
                  <a:cs typeface="Arial" pitchFamily="34" charset="0"/>
                </a:rPr>
                <a:t>Some scholarships/bursaries </a:t>
              </a:r>
            </a:p>
          </p:txBody>
        </p:sp>
        <p:sp>
          <p:nvSpPr>
            <p:cNvPr id="121" name="Freeform 120"/>
            <p:cNvSpPr/>
            <p:nvPr/>
          </p:nvSpPr>
          <p:spPr>
            <a:xfrm rot="5400000">
              <a:off x="6770736" y="2661110"/>
              <a:ext cx="778151" cy="30335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31" name="Curved Up Arrow 130"/>
          <p:cNvSpPr/>
          <p:nvPr/>
        </p:nvSpPr>
        <p:spPr>
          <a:xfrm flipV="1">
            <a:off x="2411413" y="101600"/>
            <a:ext cx="5722937" cy="1192213"/>
          </a:xfrm>
          <a:prstGeom prst="curvedUpArrow">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132" name="Curved Up Arrow 131"/>
          <p:cNvSpPr/>
          <p:nvPr/>
        </p:nvSpPr>
        <p:spPr>
          <a:xfrm rot="20815970">
            <a:off x="3033713" y="5267325"/>
            <a:ext cx="5178425" cy="1287463"/>
          </a:xfrm>
          <a:prstGeom prst="curvedUpArrow">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26652" name="TextBox 1"/>
          <p:cNvSpPr txBox="1">
            <a:spLocks noChangeArrowheads="1"/>
          </p:cNvSpPr>
          <p:nvPr/>
        </p:nvSpPr>
        <p:spPr bwMode="auto">
          <a:xfrm>
            <a:off x="549275" y="6526213"/>
            <a:ext cx="35242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400" dirty="0"/>
              <a:t>cf. Servaas van der </a:t>
            </a:r>
            <a:r>
              <a:rPr lang="en-ZA" sz="1400" dirty="0" smtClean="0"/>
              <a:t>Berg – QLFS 2011</a:t>
            </a:r>
            <a:endParaRPr lang="en-ZA" sz="1400" dirty="0"/>
          </a:p>
        </p:txBody>
      </p:sp>
    </p:spTree>
    <p:extLst>
      <p:ext uri="{BB962C8B-B14F-4D97-AF65-F5344CB8AC3E}">
        <p14:creationId xmlns:p14="http://schemas.microsoft.com/office/powerpoint/2010/main" val="24759887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5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5"/>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23"/>
                                        </p:tgtEl>
                                        <p:attrNameLst>
                                          <p:attrName>style.visibility</p:attrName>
                                        </p:attrNameLst>
                                      </p:cBhvr>
                                      <p:to>
                                        <p:strVal val="visible"/>
                                      </p:to>
                                    </p:se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98"/>
                                        </p:tgtEl>
                                        <p:attrNameLst>
                                          <p:attrName>style.visibility</p:attrName>
                                        </p:attrNameLst>
                                      </p:cBhvr>
                                      <p:to>
                                        <p:strVal val="visible"/>
                                      </p:to>
                                    </p:set>
                                  </p:childTnLst>
                                </p:cTn>
                              </p:par>
                            </p:childTnLst>
                          </p:cTn>
                        </p:par>
                        <p:par>
                          <p:cTn id="63" fill="hold" nodeType="afterGroup">
                            <p:stCondLst>
                              <p:cond delay="0"/>
                            </p:stCondLst>
                            <p:childTnLst>
                              <p:par>
                                <p:cTn id="64" presetID="1" presetClass="entr" presetSubtype="0" fill="hold" nodeType="afterEffect">
                                  <p:stCondLst>
                                    <p:cond delay="0"/>
                                  </p:stCondLst>
                                  <p:childTnLst>
                                    <p:set>
                                      <p:cBhvr>
                                        <p:cTn id="65" dur="1" fill="hold">
                                          <p:stCondLst>
                                            <p:cond delay="0"/>
                                          </p:stCondLst>
                                        </p:cTn>
                                        <p:tgtEl>
                                          <p:spTgt spid="94"/>
                                        </p:tgtEl>
                                        <p:attrNameLst>
                                          <p:attrName>style.visibility</p:attrName>
                                        </p:attrNameLst>
                                      </p:cBhvr>
                                      <p:to>
                                        <p:strVal val="visible"/>
                                      </p:to>
                                    </p:set>
                                  </p:childTnLst>
                                </p:cTn>
                              </p:par>
                            </p:childTnLst>
                          </p:cTn>
                        </p:par>
                        <p:par>
                          <p:cTn id="66" fill="hold" nodeType="afterGroup">
                            <p:stCondLst>
                              <p:cond delay="0"/>
                            </p:stCondLst>
                            <p:childTnLst>
                              <p:par>
                                <p:cTn id="67" presetID="1" presetClass="entr" presetSubtype="0" fill="hold" nodeType="afterEffect">
                                  <p:stCondLst>
                                    <p:cond delay="0"/>
                                  </p:stCondLst>
                                  <p:childTnLst>
                                    <p:set>
                                      <p:cBhvr>
                                        <p:cTn id="68" dur="1" fill="hold">
                                          <p:stCondLst>
                                            <p:cond delay="0"/>
                                          </p:stCondLst>
                                        </p:cTn>
                                        <p:tgtEl>
                                          <p:spTgt spid="74"/>
                                        </p:tgtEl>
                                        <p:attrNameLst>
                                          <p:attrName>style.visibility</p:attrName>
                                        </p:attrNameLst>
                                      </p:cBhvr>
                                      <p:to>
                                        <p:strVal val="visible"/>
                                      </p:to>
                                    </p:set>
                                  </p:childTnLst>
                                </p:cTn>
                              </p:par>
                            </p:childTnLst>
                          </p:cTn>
                        </p:par>
                        <p:par>
                          <p:cTn id="69" fill="hold" nodeType="afterGroup">
                            <p:stCondLst>
                              <p:cond delay="0"/>
                            </p:stCondLst>
                            <p:childTnLst>
                              <p:par>
                                <p:cTn id="70" presetID="1" presetClass="entr" presetSubtype="0" fill="hold" nodeType="afterEffect">
                                  <p:stCondLst>
                                    <p:cond delay="0"/>
                                  </p:stCondLst>
                                  <p:childTnLst>
                                    <p:set>
                                      <p:cBhvr>
                                        <p:cTn id="71" dur="1" fill="hold">
                                          <p:stCondLst>
                                            <p:cond delay="0"/>
                                          </p:stCondLst>
                                        </p:cTn>
                                        <p:tgtEl>
                                          <p:spTgt spid="20"/>
                                        </p:tgtEl>
                                        <p:attrNameLst>
                                          <p:attrName>style.visibility</p:attrName>
                                        </p:attrNameLst>
                                      </p:cBhvr>
                                      <p:to>
                                        <p:strVal val="visible"/>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92"/>
                                        </p:tgtEl>
                                        <p:attrNameLst>
                                          <p:attrName>style.visibility</p:attrName>
                                        </p:attrNameLst>
                                      </p:cBhvr>
                                      <p:to>
                                        <p:strVal val="visible"/>
                                      </p:to>
                                    </p:set>
                                  </p:childTnLst>
                                </p:cTn>
                              </p:par>
                            </p:childTnLst>
                          </p:cTn>
                        </p:par>
                      </p:childTnLst>
                    </p:cTn>
                  </p:par>
                  <p:par>
                    <p:cTn id="76" fill="hold" nodeType="clickPar">
                      <p:stCondLst>
                        <p:cond delay="indefinite"/>
                      </p:stCondLst>
                      <p:childTnLst>
                        <p:par>
                          <p:cTn id="77" fill="hold" nodeType="withGroup">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77"/>
                                        </p:tgtEl>
                                        <p:attrNameLst>
                                          <p:attrName>style.visibility</p:attrName>
                                        </p:attrNameLst>
                                      </p:cBhvr>
                                      <p:to>
                                        <p:strVal val="visible"/>
                                      </p:to>
                                    </p:set>
                                  </p:childTnLst>
                                </p:cTn>
                              </p:par>
                            </p:childTnLst>
                          </p:cTn>
                        </p:par>
                      </p:childTnLst>
                    </p:cTn>
                  </p:par>
                  <p:par>
                    <p:cTn id="80" fill="hold" nodeType="clickPar">
                      <p:stCondLst>
                        <p:cond delay="indefinite"/>
                      </p:stCondLst>
                      <p:childTnLst>
                        <p:par>
                          <p:cTn id="81" fill="hold" nodeType="withGroup">
                            <p:stCondLst>
                              <p:cond delay="0"/>
                            </p:stCondLst>
                            <p:childTnLst>
                              <p:par>
                                <p:cTn id="82" presetID="1" presetClass="entr" presetSubtype="0" fill="hold" nodeType="clickEffect">
                                  <p:stCondLst>
                                    <p:cond delay="0"/>
                                  </p:stCondLst>
                                  <p:childTnLst>
                                    <p:set>
                                      <p:cBhvr>
                                        <p:cTn id="83" dur="1" fill="hold">
                                          <p:stCondLst>
                                            <p:cond delay="0"/>
                                          </p:stCondLst>
                                        </p:cTn>
                                        <p:tgtEl>
                                          <p:spTgt spid="22"/>
                                        </p:tgtEl>
                                        <p:attrNameLst>
                                          <p:attrName>style.visibility</p:attrName>
                                        </p:attrNameLst>
                                      </p:cBhvr>
                                      <p:to>
                                        <p:strVal val="visible"/>
                                      </p:to>
                                    </p:set>
                                  </p:childTnLst>
                                </p:cTn>
                              </p:par>
                            </p:childTnLst>
                          </p:cTn>
                        </p:par>
                      </p:childTnLst>
                    </p:cTn>
                  </p:par>
                  <p:par>
                    <p:cTn id="84" fill="hold" nodeType="clickPar">
                      <p:stCondLst>
                        <p:cond delay="indefinite"/>
                      </p:stCondLst>
                      <p:childTnLst>
                        <p:par>
                          <p:cTn id="85" fill="hold" nodeType="withGroup">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131"/>
                                        </p:tgtEl>
                                        <p:attrNameLst>
                                          <p:attrName>style.visibility</p:attrName>
                                        </p:attrNameLst>
                                      </p:cBhvr>
                                      <p:to>
                                        <p:strVal val="visible"/>
                                      </p:to>
                                    </p:set>
                                  </p:childTnLst>
                                </p:cTn>
                              </p:par>
                            </p:childTnLst>
                          </p:cTn>
                        </p:par>
                      </p:childTnLst>
                    </p:cTn>
                  </p:par>
                  <p:par>
                    <p:cTn id="88" fill="hold" nodeType="clickPar">
                      <p:stCondLst>
                        <p:cond delay="indefinite"/>
                      </p:stCondLst>
                      <p:childTnLst>
                        <p:par>
                          <p:cTn id="89" fill="hold" nodeType="withGroup">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77" grpId="0" animBg="1"/>
      <p:bldP spid="92" grpId="0" animBg="1"/>
      <p:bldP spid="95" grpId="0" animBg="1"/>
      <p:bldP spid="129" grpId="0" animBg="1"/>
      <p:bldP spid="128" grpId="0" animBg="1"/>
      <p:bldP spid="131" grpId="0" animBg="1"/>
      <p:bldP spid="13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4704"/>
          </a:xfrm>
        </p:spPr>
        <p:txBody>
          <a:bodyPr>
            <a:noAutofit/>
          </a:bodyPr>
          <a:lstStyle/>
          <a:p>
            <a:r>
              <a:rPr lang="en-ZA" sz="2400" b="1" dirty="0" smtClean="0"/>
              <a:t>Qualifications by age (birth cohort), </a:t>
            </a:r>
            <a:r>
              <a:rPr lang="en-ZA" sz="2400" b="1" dirty="0" smtClean="0"/>
              <a:t>2011 </a:t>
            </a:r>
            <a:r>
              <a:rPr lang="en-ZA" sz="2000" dirty="0" smtClean="0"/>
              <a:t>(Van der Berg, 2013)</a:t>
            </a:r>
            <a:endParaRPr lang="en-ZA" sz="20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05986153"/>
              </p:ext>
            </p:extLst>
          </p:nvPr>
        </p:nvGraphicFramePr>
        <p:xfrm>
          <a:off x="0" y="764704"/>
          <a:ext cx="9144000" cy="60932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650412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Basic overview of matric 2013</a:t>
            </a:r>
            <a:endParaRPr lang="en-ZA" dirty="0"/>
          </a:p>
        </p:txBody>
      </p:sp>
      <p:sp>
        <p:nvSpPr>
          <p:cNvPr id="3" name="Content Placeholder 2"/>
          <p:cNvSpPr>
            <a:spLocks noGrp="1"/>
          </p:cNvSpPr>
          <p:nvPr>
            <p:ph idx="1"/>
          </p:nvPr>
        </p:nvSpPr>
        <p:spPr/>
        <p:txBody>
          <a:bodyPr>
            <a:normAutofit fontScale="70000" lnSpcReduction="20000"/>
          </a:bodyPr>
          <a:lstStyle/>
          <a:p>
            <a:pPr marL="0" indent="0">
              <a:buNone/>
            </a:pPr>
            <a:r>
              <a:rPr lang="en-ZA" b="1" dirty="0" smtClean="0">
                <a:solidFill>
                  <a:srgbClr val="FF0000"/>
                </a:solidFill>
              </a:rPr>
              <a:t>The good…</a:t>
            </a:r>
          </a:p>
          <a:p>
            <a:r>
              <a:rPr lang="en-ZA" dirty="0" smtClean="0"/>
              <a:t>Matric pass rate increased to 78%</a:t>
            </a:r>
          </a:p>
          <a:p>
            <a:r>
              <a:rPr lang="en-ZA" dirty="0" smtClean="0"/>
              <a:t>Bachelor pass rate increased to 31%</a:t>
            </a:r>
          </a:p>
          <a:p>
            <a:r>
              <a:rPr lang="en-ZA" dirty="0" smtClean="0"/>
              <a:t>More students passing mathematics</a:t>
            </a:r>
          </a:p>
          <a:p>
            <a:pPr marL="0" indent="0">
              <a:buNone/>
            </a:pPr>
            <a:r>
              <a:rPr lang="en-ZA" b="1" dirty="0" smtClean="0">
                <a:solidFill>
                  <a:srgbClr val="FF0000"/>
                </a:solidFill>
              </a:rPr>
              <a:t>The bad…</a:t>
            </a:r>
          </a:p>
          <a:p>
            <a:r>
              <a:rPr lang="en-ZA" dirty="0" smtClean="0"/>
              <a:t>Some questioning quality of matric pass</a:t>
            </a:r>
          </a:p>
          <a:p>
            <a:r>
              <a:rPr lang="en-ZA" dirty="0" smtClean="0"/>
              <a:t>Public starting to ask questions about why </a:t>
            </a:r>
            <a:r>
              <a:rPr lang="en-ZA" dirty="0" err="1" smtClean="0"/>
              <a:t>uni’s</a:t>
            </a:r>
            <a:r>
              <a:rPr lang="en-ZA" dirty="0" smtClean="0"/>
              <a:t> are using NBTs</a:t>
            </a:r>
          </a:p>
          <a:p>
            <a:r>
              <a:rPr lang="en-ZA" dirty="0" smtClean="0"/>
              <a:t>Concerns over “culling” and whether this lead to increases in NWP and FST</a:t>
            </a:r>
            <a:endParaRPr lang="en-ZA" dirty="0"/>
          </a:p>
          <a:p>
            <a:pPr marL="0" indent="0">
              <a:buNone/>
            </a:pPr>
            <a:r>
              <a:rPr lang="en-ZA" b="1" dirty="0" smtClean="0">
                <a:solidFill>
                  <a:srgbClr val="FF0000"/>
                </a:solidFill>
              </a:rPr>
              <a:t>The ugly…</a:t>
            </a:r>
          </a:p>
          <a:p>
            <a:r>
              <a:rPr lang="en-ZA" dirty="0" smtClean="0"/>
              <a:t>Grade 8</a:t>
            </a:r>
            <a:r>
              <a:rPr lang="en-ZA" dirty="0" smtClean="0">
                <a:sym typeface="Wingdings" panose="05000000000000000000" pitchFamily="2" charset="2"/>
              </a:rPr>
              <a:t>12 dropout is 2x as high (50%) in Q1 </a:t>
            </a:r>
            <a:r>
              <a:rPr lang="en-ZA" dirty="0" err="1" smtClean="0">
                <a:sym typeface="Wingdings" panose="05000000000000000000" pitchFamily="2" charset="2"/>
              </a:rPr>
              <a:t>rel</a:t>
            </a:r>
            <a:r>
              <a:rPr lang="en-ZA" dirty="0" smtClean="0">
                <a:sym typeface="Wingdings" panose="05000000000000000000" pitchFamily="2" charset="2"/>
              </a:rPr>
              <a:t> to Q5 (25%)</a:t>
            </a:r>
            <a:endParaRPr lang="en-ZA" dirty="0" smtClean="0"/>
          </a:p>
          <a:p>
            <a:r>
              <a:rPr lang="en-ZA" dirty="0" smtClean="0"/>
              <a:t>A white child is 7 times more likely than a black child to obtain a Maths D+ and 38 times as likely to get an A- aggregate </a:t>
            </a:r>
            <a:r>
              <a:rPr lang="en-ZA" sz="2200" dirty="0" smtClean="0"/>
              <a:t>(using earlier matric data)</a:t>
            </a:r>
            <a:endParaRPr lang="en-ZA" sz="22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a:t>
            </a:fld>
            <a:endParaRPr lang="en-ZA"/>
          </a:p>
        </p:txBody>
      </p:sp>
    </p:spTree>
    <p:extLst>
      <p:ext uri="{BB962C8B-B14F-4D97-AF65-F5344CB8AC3E}">
        <p14:creationId xmlns:p14="http://schemas.microsoft.com/office/powerpoint/2010/main" val="3950588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dirty="0" smtClean="0"/>
              <a:t>Focus on </a:t>
            </a:r>
            <a:r>
              <a:rPr lang="en-ZA" sz="3600" b="1" dirty="0" smtClean="0"/>
              <a:t>mathematics</a:t>
            </a:r>
            <a:r>
              <a:rPr lang="en-ZA" sz="3600" dirty="0" smtClean="0"/>
              <a:t> </a:t>
            </a:r>
            <a:r>
              <a:rPr lang="en-ZA" sz="3200" dirty="0" smtClean="0"/>
              <a:t>– things are improving</a:t>
            </a:r>
            <a:endParaRPr lang="en-ZA" sz="3200" dirty="0"/>
          </a:p>
        </p:txBody>
      </p:sp>
      <p:sp>
        <p:nvSpPr>
          <p:cNvPr id="3" name="Content Placeholder 2"/>
          <p:cNvSpPr>
            <a:spLocks noGrp="1"/>
          </p:cNvSpPr>
          <p:nvPr>
            <p:ph idx="1"/>
          </p:nvPr>
        </p:nvSpPr>
        <p:spPr>
          <a:xfrm>
            <a:off x="455513" y="1556611"/>
            <a:ext cx="8229600" cy="1584176"/>
          </a:xfrm>
        </p:spPr>
        <p:txBody>
          <a:bodyPr>
            <a:normAutofit fontScale="92500"/>
          </a:bodyPr>
          <a:lstStyle/>
          <a:p>
            <a:r>
              <a:rPr lang="en-ZA" sz="2400" dirty="0" smtClean="0"/>
              <a:t>Number of students taking mathematics (as opposed to maths-lit) has declined since 2008, but proportion passing has risen</a:t>
            </a:r>
          </a:p>
          <a:p>
            <a:pPr lvl="1"/>
            <a:r>
              <a:rPr lang="en-ZA" sz="2000" dirty="0" smtClean="0"/>
              <a:t>Not necessarily a bad thing since many of those students shouldn’t have been taking mathematics in the first place</a:t>
            </a:r>
            <a:endParaRPr lang="en-ZA"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a:t>
            </a:fld>
            <a:endParaRPr lang="en-ZA"/>
          </a:p>
        </p:txBody>
      </p:sp>
      <p:graphicFrame>
        <p:nvGraphicFramePr>
          <p:cNvPr id="7" name="Chart 6"/>
          <p:cNvGraphicFramePr>
            <a:graphicFrameLocks/>
          </p:cNvGraphicFramePr>
          <p:nvPr>
            <p:extLst>
              <p:ext uri="{D42A27DB-BD31-4B8C-83A1-F6EECF244321}">
                <p14:modId xmlns:p14="http://schemas.microsoft.com/office/powerpoint/2010/main" val="1205628207"/>
              </p:ext>
            </p:extLst>
          </p:nvPr>
        </p:nvGraphicFramePr>
        <p:xfrm>
          <a:off x="661592" y="3135686"/>
          <a:ext cx="7272808" cy="3365739"/>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6746268" y="6304002"/>
            <a:ext cx="2376264" cy="369332"/>
          </a:xfrm>
          <a:prstGeom prst="rect">
            <a:avLst/>
          </a:prstGeom>
          <a:solidFill>
            <a:schemeClr val="bg1"/>
          </a:solidFill>
        </p:spPr>
        <p:txBody>
          <a:bodyPr wrap="square" rtlCol="0">
            <a:spAutoFit/>
          </a:bodyPr>
          <a:lstStyle/>
          <a:p>
            <a:r>
              <a:rPr lang="en-ZA" dirty="0" smtClean="0"/>
              <a:t>Source: Taylor</a:t>
            </a:r>
            <a:r>
              <a:rPr lang="en-ZA" dirty="0"/>
              <a:t> </a:t>
            </a:r>
            <a:r>
              <a:rPr lang="en-ZA" dirty="0" smtClean="0"/>
              <a:t>(2014)</a:t>
            </a:r>
            <a:endParaRPr lang="en-ZA" dirty="0"/>
          </a:p>
        </p:txBody>
      </p:sp>
    </p:spTree>
    <p:extLst>
      <p:ext uri="{BB962C8B-B14F-4D97-AF65-F5344CB8AC3E}">
        <p14:creationId xmlns:p14="http://schemas.microsoft.com/office/powerpoint/2010/main" val="16357467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400" dirty="0" smtClean="0"/>
              <a:t>What proportion of </a:t>
            </a:r>
            <a:r>
              <a:rPr lang="en-ZA" sz="2400" dirty="0" err="1" smtClean="0"/>
              <a:t>matrics</a:t>
            </a:r>
            <a:r>
              <a:rPr lang="en-ZA" sz="2400" dirty="0" smtClean="0"/>
              <a:t> take and pass mathematics?</a:t>
            </a:r>
            <a:endParaRPr lang="en-ZA" sz="24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7</a:t>
            </a:fld>
            <a:endParaRPr lang="en-ZA"/>
          </a:p>
        </p:txBody>
      </p:sp>
      <p:sp>
        <p:nvSpPr>
          <p:cNvPr id="6" name="TextBox 5"/>
          <p:cNvSpPr txBox="1"/>
          <p:nvPr/>
        </p:nvSpPr>
        <p:spPr>
          <a:xfrm>
            <a:off x="6264188" y="5589240"/>
            <a:ext cx="2376264" cy="369332"/>
          </a:xfrm>
          <a:prstGeom prst="rect">
            <a:avLst/>
          </a:prstGeom>
          <a:noFill/>
        </p:spPr>
        <p:txBody>
          <a:bodyPr wrap="square" rtlCol="0">
            <a:spAutoFit/>
          </a:bodyPr>
          <a:lstStyle/>
          <a:p>
            <a:r>
              <a:rPr lang="en-ZA" dirty="0" smtClean="0"/>
              <a:t>Source: Taylor</a:t>
            </a:r>
            <a:r>
              <a:rPr lang="en-ZA" dirty="0"/>
              <a:t> </a:t>
            </a:r>
            <a:r>
              <a:rPr lang="en-ZA" dirty="0" smtClean="0"/>
              <a:t>(2014)</a:t>
            </a:r>
            <a:endParaRPr lang="en-ZA" dirty="0"/>
          </a:p>
        </p:txBody>
      </p:sp>
      <p:graphicFrame>
        <p:nvGraphicFramePr>
          <p:cNvPr id="7" name="Chart 6"/>
          <p:cNvGraphicFramePr>
            <a:graphicFrameLocks/>
          </p:cNvGraphicFramePr>
          <p:nvPr>
            <p:extLst>
              <p:ext uri="{D42A27DB-BD31-4B8C-83A1-F6EECF244321}">
                <p14:modId xmlns:p14="http://schemas.microsoft.com/office/powerpoint/2010/main" val="3359362878"/>
              </p:ext>
            </p:extLst>
          </p:nvPr>
        </p:nvGraphicFramePr>
        <p:xfrm>
          <a:off x="1043608" y="2780928"/>
          <a:ext cx="6912768" cy="3951535"/>
        </p:xfrm>
        <a:graphic>
          <a:graphicData uri="http://schemas.openxmlformats.org/drawingml/2006/chart">
            <c:chart xmlns:c="http://schemas.openxmlformats.org/drawingml/2006/chart" xmlns:r="http://schemas.openxmlformats.org/officeDocument/2006/relationships" r:id="rId3"/>
          </a:graphicData>
        </a:graphic>
      </p:graphicFrame>
      <p:sp>
        <p:nvSpPr>
          <p:cNvPr id="8" name="Content Placeholder 2"/>
          <p:cNvSpPr>
            <a:spLocks noGrp="1"/>
          </p:cNvSpPr>
          <p:nvPr>
            <p:ph idx="1"/>
          </p:nvPr>
        </p:nvSpPr>
        <p:spPr>
          <a:xfrm>
            <a:off x="467544" y="1628801"/>
            <a:ext cx="8229600" cy="1584176"/>
          </a:xfrm>
        </p:spPr>
        <p:txBody>
          <a:bodyPr>
            <a:normAutofit/>
          </a:bodyPr>
          <a:lstStyle/>
          <a:p>
            <a:r>
              <a:rPr lang="en-ZA" sz="2400" dirty="0" smtClean="0"/>
              <a:t>Important statistic is the </a:t>
            </a:r>
            <a:r>
              <a:rPr lang="en-ZA" sz="2400" b="1" u="sng" dirty="0" smtClean="0"/>
              <a:t>number</a:t>
            </a:r>
            <a:r>
              <a:rPr lang="en-ZA" sz="2400" dirty="0" smtClean="0"/>
              <a:t> passing which was declining from 2008 </a:t>
            </a:r>
            <a:r>
              <a:rPr lang="en-ZA" sz="2400" dirty="0" smtClean="0">
                <a:sym typeface="Wingdings" panose="05000000000000000000" pitchFamily="2" charset="2"/>
              </a:rPr>
              <a:t> 2011 but has increased between 2011  2013</a:t>
            </a:r>
            <a:r>
              <a:rPr lang="en-ZA" sz="2400" dirty="0" smtClean="0"/>
              <a:t> </a:t>
            </a:r>
            <a:endParaRPr lang="en-ZA" sz="2000" dirty="0"/>
          </a:p>
        </p:txBody>
      </p:sp>
    </p:spTree>
    <p:extLst>
      <p:ext uri="{BB962C8B-B14F-4D97-AF65-F5344CB8AC3E}">
        <p14:creationId xmlns:p14="http://schemas.microsoft.com/office/powerpoint/2010/main" val="29775716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sz="3600" dirty="0" smtClean="0"/>
              <a:t>Matric mathematics statistics (Taylor 2014)</a:t>
            </a:r>
            <a:endParaRPr lang="en-ZA" sz="36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762866592"/>
              </p:ext>
            </p:extLst>
          </p:nvPr>
        </p:nvGraphicFramePr>
        <p:xfrm>
          <a:off x="451792" y="1700808"/>
          <a:ext cx="8208912" cy="3528392"/>
        </p:xfrm>
        <a:graphic>
          <a:graphicData uri="http://schemas.openxmlformats.org/drawingml/2006/table">
            <a:tbl>
              <a:tblPr>
                <a:tableStyleId>{5C22544A-7EE6-4342-B048-85BDC9FD1C3A}</a:tableStyleId>
              </a:tblPr>
              <a:tblGrid>
                <a:gridCol w="1391822"/>
                <a:gridCol w="1363418"/>
                <a:gridCol w="1363418"/>
                <a:gridCol w="1363418"/>
                <a:gridCol w="1363418"/>
                <a:gridCol w="1363418"/>
              </a:tblGrid>
              <a:tr h="1146728">
                <a:tc>
                  <a:txBody>
                    <a:bodyPr/>
                    <a:lstStyle/>
                    <a:p>
                      <a:pPr algn="just" fontAlgn="ctr"/>
                      <a:r>
                        <a:rPr lang="en-GB" sz="1600" u="none" strike="noStrike" dirty="0">
                          <a:effectLst/>
                        </a:rPr>
                        <a:t> </a:t>
                      </a:r>
                      <a:endParaRPr lang="en-ZA" sz="1600" b="0" i="0" u="none" strike="noStrike" dirty="0">
                        <a:solidFill>
                          <a:srgbClr val="000000"/>
                        </a:solidFill>
                        <a:effectLst/>
                        <a:latin typeface="Arial"/>
                      </a:endParaRPr>
                    </a:p>
                  </a:txBody>
                  <a:tcPr marL="9525" marR="9525" marT="9525" marB="0" anchor="ctr"/>
                </a:tc>
                <a:tc>
                  <a:txBody>
                    <a:bodyPr/>
                    <a:lstStyle/>
                    <a:p>
                      <a:pPr algn="ctr" fontAlgn="ctr"/>
                      <a:r>
                        <a:rPr lang="en-GB" sz="1600" b="1" u="none" strike="noStrike" dirty="0">
                          <a:effectLst/>
                        </a:rPr>
                        <a:t>Numbers wrote maths</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b="1" u="none" strike="noStrike" dirty="0">
                          <a:effectLst/>
                        </a:rPr>
                        <a:t>Number passed maths</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b="1" u="none" strike="noStrike" dirty="0">
                          <a:effectLst/>
                        </a:rPr>
                        <a:t>Maths pass rate</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b="1" u="none" strike="noStrike" dirty="0">
                          <a:effectLst/>
                        </a:rPr>
                        <a:t>Proportion taking maths</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b="1" u="none" strike="noStrike" dirty="0">
                          <a:effectLst/>
                        </a:rPr>
                        <a:t>Proportion passing maths</a:t>
                      </a:r>
                      <a:endParaRPr lang="en-ZA" sz="1600" b="1" i="0" u="none" strike="noStrike" dirty="0">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2008</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298821</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136503</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45.70%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56.10%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25.60%</a:t>
                      </a:r>
                      <a:endParaRPr lang="en-ZA" sz="1600" b="0" i="0" u="none" strike="noStrike">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2009</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290407</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133505</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46.00%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52.60%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24.20%</a:t>
                      </a:r>
                      <a:endParaRPr lang="en-ZA" sz="1600" b="0" i="0" u="none" strike="noStrike">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2010</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263034</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124749</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47.40%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48.80%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23.20%</a:t>
                      </a:r>
                      <a:endParaRPr lang="en-ZA" sz="1600" b="0" i="0" u="none" strike="noStrike">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2011</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224635</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104033</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46.30%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45.30%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21.00%</a:t>
                      </a:r>
                      <a:endParaRPr lang="en-ZA" sz="1600" b="0" i="0" u="none" strike="noStrike">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2012</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225874</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121970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54.00%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44.19%</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23.86%</a:t>
                      </a:r>
                      <a:endParaRPr lang="en-ZA" sz="1600" b="0" i="0" u="none" strike="noStrike">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2013</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241509</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142666</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59.10%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42.96%</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dirty="0">
                          <a:effectLst/>
                        </a:rPr>
                        <a:t>25.38%</a:t>
                      </a:r>
                      <a:endParaRPr lang="en-ZA" sz="1600" b="0" i="0" u="none" strike="noStrike" dirty="0">
                        <a:solidFill>
                          <a:srgbClr val="000000"/>
                        </a:solidFill>
                        <a:effectLst/>
                        <a:latin typeface="Arial"/>
                      </a:endParaRPr>
                    </a:p>
                  </a:txBody>
                  <a:tcPr marL="9525" marR="9525" marT="9525" marB="0" anchor="ctr"/>
                </a:tc>
              </a:tr>
            </a:tbl>
          </a:graphicData>
        </a:graphic>
      </p:graphicFrame>
      <p:sp>
        <p:nvSpPr>
          <p:cNvPr id="4" name="Slide Number Placeholder 3"/>
          <p:cNvSpPr>
            <a:spLocks noGrp="1"/>
          </p:cNvSpPr>
          <p:nvPr>
            <p:ph type="sldNum" sz="quarter" idx="12"/>
          </p:nvPr>
        </p:nvSpPr>
        <p:spPr/>
        <p:txBody>
          <a:bodyPr/>
          <a:lstStyle/>
          <a:p>
            <a:fld id="{555B2511-D5A3-487A-82FF-4C039FEE504B}" type="slidenum">
              <a:rPr lang="en-ZA" smtClean="0"/>
              <a:pPr/>
              <a:t>8</a:t>
            </a:fld>
            <a:endParaRPr lang="en-ZA"/>
          </a:p>
        </p:txBody>
      </p:sp>
      <p:sp>
        <p:nvSpPr>
          <p:cNvPr id="6" name="TextBox 5"/>
          <p:cNvSpPr txBox="1"/>
          <p:nvPr/>
        </p:nvSpPr>
        <p:spPr>
          <a:xfrm>
            <a:off x="6279722" y="5228599"/>
            <a:ext cx="2376264" cy="369332"/>
          </a:xfrm>
          <a:prstGeom prst="rect">
            <a:avLst/>
          </a:prstGeom>
          <a:noFill/>
        </p:spPr>
        <p:txBody>
          <a:bodyPr wrap="square" rtlCol="0">
            <a:spAutoFit/>
          </a:bodyPr>
          <a:lstStyle/>
          <a:p>
            <a:r>
              <a:rPr lang="en-ZA" dirty="0" smtClean="0"/>
              <a:t>Source: Taylor</a:t>
            </a:r>
            <a:r>
              <a:rPr lang="en-ZA" dirty="0"/>
              <a:t> </a:t>
            </a:r>
            <a:r>
              <a:rPr lang="en-ZA" dirty="0" smtClean="0"/>
              <a:t>(2014)</a:t>
            </a:r>
            <a:endParaRPr lang="en-ZA" dirty="0"/>
          </a:p>
        </p:txBody>
      </p:sp>
      <p:sp>
        <p:nvSpPr>
          <p:cNvPr id="8" name="TextBox 7"/>
          <p:cNvSpPr txBox="1"/>
          <p:nvPr/>
        </p:nvSpPr>
        <p:spPr>
          <a:xfrm>
            <a:off x="467544" y="5580564"/>
            <a:ext cx="5400600" cy="923330"/>
          </a:xfrm>
          <a:prstGeom prst="rect">
            <a:avLst/>
          </a:prstGeom>
          <a:solidFill>
            <a:srgbClr val="FFFF00"/>
          </a:solidFill>
        </p:spPr>
        <p:txBody>
          <a:bodyPr wrap="square" rtlCol="0">
            <a:spAutoFit/>
          </a:bodyPr>
          <a:lstStyle/>
          <a:p>
            <a:r>
              <a:rPr lang="en-ZA" b="1" dirty="0" smtClean="0"/>
              <a:t>NOTE</a:t>
            </a:r>
            <a:r>
              <a:rPr lang="en-ZA" dirty="0" smtClean="0"/>
              <a:t>: All of the above is under the proviso that that quality of the mathematics exam has remained constant over the period. If not then we can’t say much.</a:t>
            </a:r>
            <a:endParaRPr lang="en-ZA" dirty="0"/>
          </a:p>
        </p:txBody>
      </p:sp>
    </p:spTree>
    <p:extLst>
      <p:ext uri="{BB962C8B-B14F-4D97-AF65-F5344CB8AC3E}">
        <p14:creationId xmlns:p14="http://schemas.microsoft.com/office/powerpoint/2010/main" val="16045863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988840"/>
            <a:ext cx="8229600" cy="1930226"/>
          </a:xfrm>
        </p:spPr>
        <p:txBody>
          <a:bodyPr>
            <a:normAutofit/>
          </a:bodyPr>
          <a:lstStyle/>
          <a:p>
            <a:r>
              <a:rPr lang="en-ZA" sz="5400" b="1" dirty="0" smtClean="0"/>
              <a:t>Focus on dropout</a:t>
            </a:r>
            <a:endParaRPr lang="en-ZA" sz="5400" b="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9</a:t>
            </a:fld>
            <a:endParaRPr lang="en-ZA"/>
          </a:p>
        </p:txBody>
      </p:sp>
    </p:spTree>
    <p:extLst>
      <p:ext uri="{BB962C8B-B14F-4D97-AF65-F5344CB8AC3E}">
        <p14:creationId xmlns:p14="http://schemas.microsoft.com/office/powerpoint/2010/main" val="12045514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5085184"/>
            <a:ext cx="8229600" cy="1645643"/>
          </a:xfrm>
        </p:spPr>
        <p:txBody>
          <a:bodyPr>
            <a:normAutofit/>
          </a:bodyPr>
          <a:lstStyle/>
          <a:p>
            <a:r>
              <a:rPr lang="en-ZA" sz="2400" dirty="0" smtClean="0"/>
              <a:t>550,000 students drop out before matric</a:t>
            </a:r>
          </a:p>
          <a:p>
            <a:r>
              <a:rPr lang="en-ZA" sz="2400" dirty="0" smtClean="0"/>
              <a:t>99% do not get a non-matric qualification </a:t>
            </a:r>
            <a:r>
              <a:rPr lang="en-ZA" sz="1600" dirty="0" smtClean="0"/>
              <a:t>(</a:t>
            </a:r>
            <a:r>
              <a:rPr lang="en-ZA" sz="1600" dirty="0" err="1" smtClean="0"/>
              <a:t>Gustafsson</a:t>
            </a:r>
            <a:r>
              <a:rPr lang="en-ZA" sz="1600" dirty="0" smtClean="0"/>
              <a:t>, 2011: p11)</a:t>
            </a:r>
          </a:p>
          <a:p>
            <a:r>
              <a:rPr lang="en-ZA" sz="2400" dirty="0" smtClean="0"/>
              <a:t>What happens to them? 50% youth unemployment.</a:t>
            </a:r>
            <a:endParaRPr lang="en-ZA"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10</a:t>
            </a:fld>
            <a:endParaRPr lang="en-ZA"/>
          </a:p>
        </p:txBody>
      </p:sp>
      <p:graphicFrame>
        <p:nvGraphicFramePr>
          <p:cNvPr id="5" name="Chart 4"/>
          <p:cNvGraphicFramePr>
            <a:graphicFrameLocks/>
          </p:cNvGraphicFramePr>
          <p:nvPr>
            <p:extLst>
              <p:ext uri="{D42A27DB-BD31-4B8C-83A1-F6EECF244321}">
                <p14:modId xmlns:p14="http://schemas.microsoft.com/office/powerpoint/2010/main" val="1155656377"/>
              </p:ext>
            </p:extLst>
          </p:nvPr>
        </p:nvGraphicFramePr>
        <p:xfrm>
          <a:off x="395536" y="404664"/>
          <a:ext cx="8208912" cy="43924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497099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r>
              <a:rPr lang="en-ZA" altLang="en-US" sz="1800" b="1" dirty="0" smtClean="0">
                <a:latin typeface="Verdana" pitchFamily="34" charset="0"/>
                <a:ea typeface="Calibri" pitchFamily="34" charset="0"/>
                <a:cs typeface="Times New Roman" pitchFamily="18" charset="0"/>
              </a:rPr>
              <a:t>Proportion </a:t>
            </a:r>
            <a:r>
              <a:rPr lang="en-ZA" altLang="en-US" sz="1800" b="1" dirty="0">
                <a:latin typeface="Verdana" pitchFamily="34" charset="0"/>
                <a:ea typeface="Calibri" pitchFamily="34" charset="0"/>
                <a:cs typeface="Times New Roman" pitchFamily="18" charset="0"/>
              </a:rPr>
              <a:t>of a cohort of students that do not survive to grade 12, fail matric, pass matric, and pass matric with a Bachelor's pass in each province in 2011</a:t>
            </a:r>
            <a:r>
              <a:rPr lang="en-ZA" altLang="en-US" sz="100" dirty="0">
                <a:latin typeface="Arial" pitchFamily="34" charset="0"/>
                <a:cs typeface="Arial" pitchFamily="34" charset="0"/>
              </a:rPr>
              <a:t/>
            </a:r>
            <a:br>
              <a:rPr lang="en-ZA" altLang="en-US" sz="100" dirty="0">
                <a:latin typeface="Arial" pitchFamily="34" charset="0"/>
                <a:cs typeface="Arial" pitchFamily="34" charset="0"/>
              </a:rPr>
            </a:br>
            <a:endParaRPr lang="en-ZA" sz="1800" dirty="0"/>
          </a:p>
        </p:txBody>
      </p:sp>
      <p:sp>
        <p:nvSpPr>
          <p:cNvPr id="3" name="Content Placeholder 2"/>
          <p:cNvSpPr>
            <a:spLocks noGrp="1"/>
          </p:cNvSpPr>
          <p:nvPr>
            <p:ph idx="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11</a:t>
            </a:fld>
            <a:endParaRPr lang="en-ZA"/>
          </a:p>
        </p:txBody>
      </p:sp>
      <p:graphicFrame>
        <p:nvGraphicFramePr>
          <p:cNvPr id="5" name="Chart 4"/>
          <p:cNvGraphicFramePr/>
          <p:nvPr>
            <p:extLst>
              <p:ext uri="{D42A27DB-BD31-4B8C-83A1-F6EECF244321}">
                <p14:modId xmlns:p14="http://schemas.microsoft.com/office/powerpoint/2010/main" val="1738701655"/>
              </p:ext>
            </p:extLst>
          </p:nvPr>
        </p:nvGraphicFramePr>
        <p:xfrm>
          <a:off x="4696691" y="1628800"/>
          <a:ext cx="4427984" cy="249289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p:cNvGraphicFramePr/>
          <p:nvPr>
            <p:extLst>
              <p:ext uri="{D42A27DB-BD31-4B8C-83A1-F6EECF244321}">
                <p14:modId xmlns:p14="http://schemas.microsoft.com/office/powerpoint/2010/main" val="1538474494"/>
              </p:ext>
            </p:extLst>
          </p:nvPr>
        </p:nvGraphicFramePr>
        <p:xfrm>
          <a:off x="3275856" y="1700808"/>
          <a:ext cx="1619885" cy="249936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6"/>
          <p:cNvGraphicFramePr/>
          <p:nvPr>
            <p:extLst>
              <p:ext uri="{D42A27DB-BD31-4B8C-83A1-F6EECF244321}">
                <p14:modId xmlns:p14="http://schemas.microsoft.com/office/powerpoint/2010/main" val="1868812790"/>
              </p:ext>
            </p:extLst>
          </p:nvPr>
        </p:nvGraphicFramePr>
        <p:xfrm>
          <a:off x="1691680" y="1700808"/>
          <a:ext cx="1619885" cy="249936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Chart 7"/>
          <p:cNvGraphicFramePr/>
          <p:nvPr>
            <p:extLst>
              <p:ext uri="{D42A27DB-BD31-4B8C-83A1-F6EECF244321}">
                <p14:modId xmlns:p14="http://schemas.microsoft.com/office/powerpoint/2010/main" val="1125753064"/>
              </p:ext>
            </p:extLst>
          </p:nvPr>
        </p:nvGraphicFramePr>
        <p:xfrm>
          <a:off x="29313" y="1700808"/>
          <a:ext cx="1619885" cy="251968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9" name="Chart 8"/>
          <p:cNvGraphicFramePr/>
          <p:nvPr>
            <p:extLst>
              <p:ext uri="{D42A27DB-BD31-4B8C-83A1-F6EECF244321}">
                <p14:modId xmlns:p14="http://schemas.microsoft.com/office/powerpoint/2010/main" val="3009097354"/>
              </p:ext>
            </p:extLst>
          </p:nvPr>
        </p:nvGraphicFramePr>
        <p:xfrm>
          <a:off x="32226" y="4338320"/>
          <a:ext cx="1619885" cy="251968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0" name="Chart 9"/>
          <p:cNvGraphicFramePr/>
          <p:nvPr>
            <p:extLst>
              <p:ext uri="{D42A27DB-BD31-4B8C-83A1-F6EECF244321}">
                <p14:modId xmlns:p14="http://schemas.microsoft.com/office/powerpoint/2010/main" val="662714468"/>
              </p:ext>
            </p:extLst>
          </p:nvPr>
        </p:nvGraphicFramePr>
        <p:xfrm>
          <a:off x="1763688" y="4330680"/>
          <a:ext cx="1619885" cy="2519680"/>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1" name="Chart 10"/>
          <p:cNvGraphicFramePr/>
          <p:nvPr>
            <p:extLst>
              <p:ext uri="{D42A27DB-BD31-4B8C-83A1-F6EECF244321}">
                <p14:modId xmlns:p14="http://schemas.microsoft.com/office/powerpoint/2010/main" val="1914369517"/>
              </p:ext>
            </p:extLst>
          </p:nvPr>
        </p:nvGraphicFramePr>
        <p:xfrm>
          <a:off x="3419872" y="4338320"/>
          <a:ext cx="1619885" cy="2519680"/>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2" name="Chart 11"/>
          <p:cNvGraphicFramePr/>
          <p:nvPr>
            <p:extLst>
              <p:ext uri="{D42A27DB-BD31-4B8C-83A1-F6EECF244321}">
                <p14:modId xmlns:p14="http://schemas.microsoft.com/office/powerpoint/2010/main" val="3048979890"/>
              </p:ext>
            </p:extLst>
          </p:nvPr>
        </p:nvGraphicFramePr>
        <p:xfrm>
          <a:off x="5148064" y="4316825"/>
          <a:ext cx="1619885" cy="2519680"/>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13" name="Chart 12"/>
          <p:cNvGraphicFramePr/>
          <p:nvPr>
            <p:extLst>
              <p:ext uri="{D42A27DB-BD31-4B8C-83A1-F6EECF244321}">
                <p14:modId xmlns:p14="http://schemas.microsoft.com/office/powerpoint/2010/main" val="1064471132"/>
              </p:ext>
            </p:extLst>
          </p:nvPr>
        </p:nvGraphicFramePr>
        <p:xfrm>
          <a:off x="6948264" y="4327945"/>
          <a:ext cx="1619885" cy="2519680"/>
        </p:xfrm>
        <a:graphic>
          <a:graphicData uri="http://schemas.openxmlformats.org/drawingml/2006/chart">
            <c:chart xmlns:c="http://schemas.openxmlformats.org/drawingml/2006/chart" xmlns:r="http://schemas.openxmlformats.org/officeDocument/2006/relationships" r:id="rId11"/>
          </a:graphicData>
        </a:graphic>
      </p:graphicFrame>
      <p:sp>
        <p:nvSpPr>
          <p:cNvPr id="15" name="Rectangle 11"/>
          <p:cNvSpPr>
            <a:spLocks noChangeArrowheads="1"/>
          </p:cNvSpPr>
          <p:nvPr/>
        </p:nvSpPr>
        <p:spPr bwMode="auto">
          <a:xfrm>
            <a:off x="0" y="35528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6" name="Rectangle 12"/>
          <p:cNvSpPr>
            <a:spLocks noChangeArrowheads="1"/>
          </p:cNvSpPr>
          <p:nvPr/>
        </p:nvSpPr>
        <p:spPr bwMode="auto">
          <a:xfrm>
            <a:off x="0" y="237839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4123521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5400" b="1" dirty="0" smtClean="0"/>
              <a:t>Dropout</a:t>
            </a:r>
            <a:r>
              <a:rPr lang="en-ZA" sz="5400" dirty="0" smtClean="0"/>
              <a:t> </a:t>
            </a:r>
            <a:r>
              <a:rPr lang="en-ZA" dirty="0" smtClean="0"/>
              <a:t>between Gr8 and Gr12</a:t>
            </a:r>
            <a:endParaRPr lang="en-ZA" dirty="0"/>
          </a:p>
        </p:txBody>
      </p:sp>
      <p:sp>
        <p:nvSpPr>
          <p:cNvPr id="3" name="Content Placeholder 2"/>
          <p:cNvSpPr>
            <a:spLocks noGrp="1"/>
          </p:cNvSpPr>
          <p:nvPr>
            <p:ph idx="1"/>
          </p:nvPr>
        </p:nvSpPr>
        <p:spPr>
          <a:xfrm>
            <a:off x="467544" y="5589240"/>
            <a:ext cx="8229600" cy="1152128"/>
          </a:xfrm>
        </p:spPr>
        <p:txBody>
          <a:bodyPr>
            <a:normAutofit fontScale="85000" lnSpcReduction="20000"/>
          </a:bodyPr>
          <a:lstStyle/>
          <a:p>
            <a:r>
              <a:rPr lang="en-ZA" sz="1800" dirty="0" smtClean="0"/>
              <a:t>Of 100 Gr8 quintile 1 students in 2009, 36 passed matric and 10 qualified for university</a:t>
            </a:r>
          </a:p>
          <a:p>
            <a:r>
              <a:rPr lang="en-ZA" sz="1800" dirty="0" smtClean="0"/>
              <a:t>Of 100 Gr8 quintile 5 students in 2009, 68 passed matric and 39 qualified for university</a:t>
            </a:r>
          </a:p>
          <a:p>
            <a:r>
              <a:rPr lang="en-ZA" sz="1800" dirty="0" smtClean="0"/>
              <a:t>“</a:t>
            </a:r>
            <a:r>
              <a:rPr lang="en-ZA" sz="1800" i="1" dirty="0" smtClean="0"/>
              <a:t>Contrary </a:t>
            </a:r>
            <a:r>
              <a:rPr lang="en-ZA" sz="1800" i="1" dirty="0"/>
              <a:t>to what some would like the nation and the public to believe that our results hide inequalities, the facts and evidence show that the two top provinces (Free State and North West) are rural and poor</a:t>
            </a:r>
            <a:r>
              <a:rPr lang="en-ZA" sz="1800" dirty="0" smtClean="0"/>
              <a:t>.” (</a:t>
            </a:r>
            <a:r>
              <a:rPr lang="en-ZA" sz="1800" dirty="0" err="1" smtClean="0"/>
              <a:t>Motshekga</a:t>
            </a:r>
            <a:r>
              <a:rPr lang="en-ZA" sz="1800" dirty="0" smtClean="0"/>
              <a:t>, 2014)</a:t>
            </a:r>
            <a:endParaRPr lang="en-ZA"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12</a:t>
            </a:fld>
            <a:endParaRPr lang="en-ZA"/>
          </a:p>
        </p:txBody>
      </p:sp>
      <p:graphicFrame>
        <p:nvGraphicFramePr>
          <p:cNvPr id="5" name="Chart 4"/>
          <p:cNvGraphicFramePr>
            <a:graphicFrameLocks/>
          </p:cNvGraphicFramePr>
          <p:nvPr>
            <p:extLst>
              <p:ext uri="{D42A27DB-BD31-4B8C-83A1-F6EECF244321}">
                <p14:modId xmlns:p14="http://schemas.microsoft.com/office/powerpoint/2010/main" val="1740584640"/>
              </p:ext>
            </p:extLst>
          </p:nvPr>
        </p:nvGraphicFramePr>
        <p:xfrm>
          <a:off x="467544" y="1484784"/>
          <a:ext cx="8208912" cy="410445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03574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13</a:t>
            </a:fld>
            <a:endParaRPr lang="en-ZA"/>
          </a:p>
        </p:txBody>
      </p:sp>
      <p:sp>
        <p:nvSpPr>
          <p:cNvPr id="5" name="AutoShape 2" descr="Displaying broad unempl.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pic>
        <p:nvPicPr>
          <p:cNvPr id="6147" name="Picture 3" descr="C:\Users\spaull\Downloads\broad unempl.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975" y="620688"/>
            <a:ext cx="8555125" cy="54092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46558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When does grade repetition happen?</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14</a:t>
            </a:fld>
            <a:endParaRPr lang="en-ZA"/>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275" y="1543050"/>
            <a:ext cx="8553450" cy="5314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488509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988840"/>
            <a:ext cx="8229600" cy="1930226"/>
          </a:xfrm>
        </p:spPr>
        <p:txBody>
          <a:bodyPr>
            <a:normAutofit/>
          </a:bodyPr>
          <a:lstStyle/>
          <a:p>
            <a:r>
              <a:rPr lang="en-ZA" sz="5400" b="1" dirty="0" smtClean="0"/>
              <a:t>Focus on higher education</a:t>
            </a:r>
            <a:endParaRPr lang="en-ZA" sz="5400" b="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15</a:t>
            </a:fld>
            <a:endParaRPr lang="en-ZA"/>
          </a:p>
        </p:txBody>
      </p:sp>
    </p:spTree>
    <p:extLst>
      <p:ext uri="{BB962C8B-B14F-4D97-AF65-F5344CB8AC3E}">
        <p14:creationId xmlns:p14="http://schemas.microsoft.com/office/powerpoint/2010/main" val="5173403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dirty="0" smtClean="0"/>
              <a:t>Are </a:t>
            </a:r>
            <a:r>
              <a:rPr lang="en-ZA" sz="3200" dirty="0" err="1" smtClean="0"/>
              <a:t>matriculants</a:t>
            </a:r>
            <a:r>
              <a:rPr lang="en-ZA" sz="3200" dirty="0" smtClean="0"/>
              <a:t> prepared for higher education?</a:t>
            </a:r>
            <a:endParaRPr lang="en-ZA" sz="3200" dirty="0"/>
          </a:p>
        </p:txBody>
      </p:sp>
      <p:sp>
        <p:nvSpPr>
          <p:cNvPr id="3" name="Content Placeholder 2"/>
          <p:cNvSpPr>
            <a:spLocks noGrp="1"/>
          </p:cNvSpPr>
          <p:nvPr>
            <p:ph idx="1"/>
          </p:nvPr>
        </p:nvSpPr>
        <p:spPr>
          <a:xfrm>
            <a:off x="467544" y="1628800"/>
            <a:ext cx="8229600" cy="4752528"/>
          </a:xfrm>
        </p:spPr>
        <p:txBody>
          <a:bodyPr>
            <a:normAutofit fontScale="55000" lnSpcReduction="20000"/>
          </a:bodyPr>
          <a:lstStyle/>
          <a:p>
            <a:pPr>
              <a:buFont typeface="Wingdings" panose="05000000000000000000" pitchFamily="2" charset="2"/>
              <a:buChar char="q"/>
            </a:pPr>
            <a:r>
              <a:rPr lang="en-ZA" b="1" dirty="0"/>
              <a:t>"It is widely accepted that student </a:t>
            </a:r>
            <a:r>
              <a:rPr lang="en-ZA" b="1" dirty="0" err="1"/>
              <a:t>underpreparedness</a:t>
            </a:r>
            <a:r>
              <a:rPr lang="en-ZA" b="1" dirty="0"/>
              <a:t> is the dominant learning-related cause of the poor performance patterns in higher education. It follows that it is the school sector that is most commonly held responsible</a:t>
            </a:r>
            <a:r>
              <a:rPr lang="en-ZA" dirty="0"/>
              <a:t>. However, if higher education is to rely on improvement in schooling to deal with the systemic faults affecting it, there needs to be a rigorous </a:t>
            </a:r>
            <a:r>
              <a:rPr lang="en-ZA" dirty="0" smtClean="0"/>
              <a:t>assessment </a:t>
            </a:r>
            <a:r>
              <a:rPr lang="en-ZA" dirty="0"/>
              <a:t>of the prospects of sufficient improvement being achieved within that sector. While the Task Team believes that the level of dysfunction in schooling must continue to be a primary focus of corrective effort, it has concluded that </a:t>
            </a:r>
            <a:r>
              <a:rPr lang="en-ZA" b="1" dirty="0"/>
              <a:t>the overwhelming weight of evidence from current analyses of the school sector is that there is effectively no prospect that it will be able, in the foreseeable future, to produce the numbers of well-prepared </a:t>
            </a:r>
            <a:r>
              <a:rPr lang="en-ZA" b="1" dirty="0" err="1"/>
              <a:t>matriculants</a:t>
            </a:r>
            <a:r>
              <a:rPr lang="en-ZA" b="1" dirty="0"/>
              <a:t> that higher education requires</a:t>
            </a:r>
            <a:r>
              <a:rPr lang="en-ZA" dirty="0" smtClean="0"/>
              <a:t>.“</a:t>
            </a:r>
          </a:p>
          <a:p>
            <a:pPr marL="0" indent="0">
              <a:buNone/>
            </a:pPr>
            <a:endParaRPr lang="en-ZA" dirty="0" smtClean="0"/>
          </a:p>
          <a:p>
            <a:pPr>
              <a:buFontTx/>
              <a:buChar char="-"/>
            </a:pPr>
            <a:r>
              <a:rPr lang="en-ZA" dirty="0" smtClean="0"/>
              <a:t>CHE (2013) ”</a:t>
            </a:r>
            <a:r>
              <a:rPr lang="en-ZA" i="1" dirty="0" smtClean="0"/>
              <a:t>Proposal for undergraduate curriculum </a:t>
            </a:r>
            <a:r>
              <a:rPr lang="en-ZA" i="1" dirty="0"/>
              <a:t>reform</a:t>
            </a:r>
            <a:r>
              <a:rPr lang="en-ZA" dirty="0"/>
              <a:t>” </a:t>
            </a:r>
            <a:r>
              <a:rPr lang="en-ZA" dirty="0">
                <a:hlinkClick r:id="rId3"/>
              </a:rPr>
              <a:t>http://</a:t>
            </a:r>
            <a:r>
              <a:rPr lang="en-ZA" dirty="0" smtClean="0">
                <a:hlinkClick r:id="rId3"/>
              </a:rPr>
              <a:t>www.che.ac.za/announcements/task-team-report-extended-curriculum-released</a:t>
            </a:r>
            <a:endParaRPr lang="en-ZA" dirty="0" smtClean="0"/>
          </a:p>
          <a:p>
            <a:pPr>
              <a:buFontTx/>
              <a:buChar char="-"/>
            </a:pPr>
            <a:endParaRPr lang="en-ZA" dirty="0"/>
          </a:p>
          <a:p>
            <a:pPr>
              <a:buFont typeface="Wingdings" panose="05000000000000000000" pitchFamily="2" charset="2"/>
              <a:buChar char="q"/>
            </a:pPr>
            <a:r>
              <a:rPr lang="en-ZA" dirty="0" smtClean="0"/>
              <a:t> Why are universities using the National Benchmarking Tests (NBTs) now when they didn’t use them 10 years ago? Why for admission? </a:t>
            </a:r>
          </a:p>
          <a:p>
            <a:pPr lvl="1">
              <a:buFont typeface="Wingdings" panose="05000000000000000000" pitchFamily="2" charset="2"/>
              <a:buChar char="q"/>
            </a:pPr>
            <a:r>
              <a:rPr lang="en-ZA" dirty="0" smtClean="0"/>
              <a:t>Presumably these tests are better able to distinguish between students that will and won’t be able to succeed at university</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16</a:t>
            </a:fld>
            <a:endParaRPr lang="en-ZA"/>
          </a:p>
        </p:txBody>
      </p:sp>
    </p:spTree>
    <p:extLst>
      <p:ext uri="{BB962C8B-B14F-4D97-AF65-F5344CB8AC3E}">
        <p14:creationId xmlns:p14="http://schemas.microsoft.com/office/powerpoint/2010/main" val="7379327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Higher education in perspective</a:t>
            </a:r>
            <a:endParaRPr lang="en-ZA" dirty="0"/>
          </a:p>
        </p:txBody>
      </p:sp>
      <p:sp>
        <p:nvSpPr>
          <p:cNvPr id="3" name="Content Placeholder 2"/>
          <p:cNvSpPr>
            <a:spLocks noGrp="1"/>
          </p:cNvSpPr>
          <p:nvPr>
            <p:ph idx="1"/>
          </p:nvPr>
        </p:nvSpPr>
        <p:spPr>
          <a:xfrm>
            <a:off x="6906975" y="2852937"/>
            <a:ext cx="2203888" cy="2448272"/>
          </a:xfrm>
          <a:solidFill>
            <a:schemeClr val="bg1">
              <a:lumMod val="85000"/>
            </a:schemeClr>
          </a:solidFill>
        </p:spPr>
        <p:txBody>
          <a:bodyPr>
            <a:normAutofit fontScale="85000" lnSpcReduction="10000"/>
          </a:bodyPr>
          <a:lstStyle/>
          <a:p>
            <a:pPr marL="0" indent="0">
              <a:buNone/>
            </a:pPr>
            <a:r>
              <a:rPr lang="en-ZA" sz="1800" dirty="0" smtClean="0"/>
              <a:t>When speaking about higher education it’s important to remember that this is only a </a:t>
            </a:r>
            <a:r>
              <a:rPr lang="en-ZA" sz="1800" b="1" dirty="0" smtClean="0"/>
              <a:t> very </a:t>
            </a:r>
            <a:r>
              <a:rPr lang="en-ZA" sz="1800" dirty="0" smtClean="0"/>
              <a:t>small proportion of the population</a:t>
            </a:r>
          </a:p>
          <a:p>
            <a:pPr marL="0" indent="0">
              <a:buNone/>
            </a:pPr>
            <a:endParaRPr lang="en-ZA" sz="1800" dirty="0"/>
          </a:p>
          <a:p>
            <a:pPr marL="0" indent="0">
              <a:buNone/>
            </a:pPr>
            <a:r>
              <a:rPr lang="en-ZA" sz="1800" dirty="0" smtClean="0"/>
              <a:t>Source: DBE (2013) </a:t>
            </a:r>
            <a:r>
              <a:rPr lang="en-ZA" sz="1800" i="1" dirty="0" smtClean="0"/>
              <a:t>Internal Efficiency of the schooling System</a:t>
            </a:r>
            <a:endParaRPr lang="en-ZA" sz="1800"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17</a:t>
            </a:fld>
            <a:endParaRPr lang="en-ZA"/>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925" y="1506980"/>
            <a:ext cx="6877050" cy="5343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789185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err="1" smtClean="0"/>
              <a:t>Gustafsson</a:t>
            </a:r>
            <a:r>
              <a:rPr lang="en-ZA" dirty="0" smtClean="0"/>
              <a:t>, 2011 – When &amp; how WP</a:t>
            </a:r>
            <a:endParaRPr lang="en-ZA" dirty="0"/>
          </a:p>
        </p:txBody>
      </p:sp>
      <p:sp>
        <p:nvSpPr>
          <p:cNvPr id="3" name="Content Placeholder 2"/>
          <p:cNvSpPr>
            <a:spLocks noGrp="1"/>
          </p:cNvSpPr>
          <p:nvPr>
            <p:ph idx="1"/>
          </p:nvPr>
        </p:nvSpPr>
        <p:spPr>
          <a:xfrm>
            <a:off x="5076056" y="1628800"/>
            <a:ext cx="3621088" cy="4525963"/>
          </a:xfrm>
        </p:spPr>
        <p:txBody>
          <a:bodyPr>
            <a:normAutofit fontScale="70000" lnSpcReduction="20000"/>
          </a:bodyPr>
          <a:lstStyle/>
          <a:p>
            <a:r>
              <a:rPr lang="en-ZA" dirty="0" smtClean="0"/>
              <a:t>“What </a:t>
            </a:r>
            <a:r>
              <a:rPr lang="en-ZA" dirty="0"/>
              <a:t>do the magnitudes from Figure 4 mean in terms of the holding of qualifications? In particular, what widely recognised qualifications do the 60% of youths who do not obtain a Matric hold? </a:t>
            </a:r>
            <a:r>
              <a:rPr lang="en-ZA" dirty="0" smtClean="0"/>
              <a:t>…</a:t>
            </a:r>
            <a:r>
              <a:rPr lang="en-ZA" b="1" dirty="0"/>
              <a:t>Only around 1% of youths hold no Matric but do hold some other </a:t>
            </a:r>
            <a:r>
              <a:rPr lang="en-ZA" b="1" dirty="0" smtClean="0"/>
              <a:t>non-</a:t>
            </a:r>
            <a:r>
              <a:rPr lang="en-ZA" b="1" dirty="0"/>
              <a:t>school certificate or diploma issued by, for instance, an FET </a:t>
            </a:r>
            <a:r>
              <a:rPr lang="en-ZA" b="1" dirty="0" smtClean="0"/>
              <a:t>college</a:t>
            </a:r>
            <a:r>
              <a:rPr lang="en-ZA" dirty="0" smtClean="0"/>
              <a:t>” </a:t>
            </a:r>
          </a:p>
          <a:p>
            <a:pPr marL="0" indent="0" algn="r">
              <a:buNone/>
            </a:pPr>
            <a:r>
              <a:rPr lang="en-ZA" sz="2600" dirty="0" smtClean="0"/>
              <a:t>(</a:t>
            </a:r>
            <a:r>
              <a:rPr lang="en-ZA" sz="2600" dirty="0" err="1" smtClean="0"/>
              <a:t>Gustafsson</a:t>
            </a:r>
            <a:r>
              <a:rPr lang="en-ZA" sz="2600" dirty="0" smtClean="0"/>
              <a:t>, 2011: p.11)</a:t>
            </a:r>
            <a:endParaRPr lang="en-ZA" sz="26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18</a:t>
            </a:fld>
            <a:endParaRPr lang="en-ZA"/>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843" y="1628800"/>
            <a:ext cx="5092819" cy="489654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val 4"/>
          <p:cNvSpPr/>
          <p:nvPr/>
        </p:nvSpPr>
        <p:spPr>
          <a:xfrm>
            <a:off x="3779912" y="3933056"/>
            <a:ext cx="1192718" cy="1152128"/>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TextBox 5"/>
          <p:cNvSpPr txBox="1"/>
          <p:nvPr/>
        </p:nvSpPr>
        <p:spPr>
          <a:xfrm>
            <a:off x="3961794" y="5118929"/>
            <a:ext cx="1008101" cy="461665"/>
          </a:xfrm>
          <a:prstGeom prst="rect">
            <a:avLst/>
          </a:prstGeom>
          <a:noFill/>
          <a:ln>
            <a:noFill/>
          </a:ln>
        </p:spPr>
        <p:txBody>
          <a:bodyPr wrap="square" rtlCol="0">
            <a:spAutoFit/>
          </a:bodyPr>
          <a:lstStyle/>
          <a:p>
            <a:r>
              <a:rPr lang="en-ZA" sz="2400" b="1" dirty="0" smtClean="0">
                <a:solidFill>
                  <a:srgbClr val="92D050"/>
                </a:solidFill>
              </a:rPr>
              <a:t>10%</a:t>
            </a:r>
            <a:endParaRPr lang="en-ZA" sz="2400" b="1" dirty="0">
              <a:solidFill>
                <a:srgbClr val="92D050"/>
              </a:solidFill>
            </a:endParaRPr>
          </a:p>
        </p:txBody>
      </p:sp>
    </p:spTree>
    <p:extLst>
      <p:ext uri="{BB962C8B-B14F-4D97-AF65-F5344CB8AC3E}">
        <p14:creationId xmlns:p14="http://schemas.microsoft.com/office/powerpoint/2010/main" val="35438428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How does SA fair internationally?</a:t>
            </a:r>
            <a:endParaRPr lang="en-ZA" dirty="0"/>
          </a:p>
        </p:txBody>
      </p:sp>
      <p:sp>
        <p:nvSpPr>
          <p:cNvPr id="3" name="Content Placeholder 2"/>
          <p:cNvSpPr>
            <a:spLocks noGrp="1"/>
          </p:cNvSpPr>
          <p:nvPr>
            <p:ph idx="1"/>
          </p:nvPr>
        </p:nvSpPr>
        <p:spPr>
          <a:xfrm>
            <a:off x="395536" y="6093296"/>
            <a:ext cx="8229600" cy="936104"/>
          </a:xfrm>
        </p:spPr>
        <p:txBody>
          <a:bodyPr>
            <a:noAutofit/>
          </a:bodyPr>
          <a:lstStyle/>
          <a:p>
            <a:r>
              <a:rPr lang="en-ZA" sz="2000" dirty="0" err="1" smtClean="0"/>
              <a:t>Gustafsson</a:t>
            </a:r>
            <a:r>
              <a:rPr lang="en-ZA" sz="2000" dirty="0" smtClean="0"/>
              <a:t> (2011) “</a:t>
            </a:r>
            <a:r>
              <a:rPr lang="en-ZA" sz="2000" i="1" dirty="0" smtClean="0"/>
              <a:t>The when and how of leaving school”</a:t>
            </a:r>
            <a:endParaRPr lang="en-ZA" sz="2000"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19</a:t>
            </a:fld>
            <a:endParaRPr lang="en-ZA"/>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484784"/>
            <a:ext cx="6305550" cy="4429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350832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132856"/>
            <a:ext cx="8229600" cy="1642194"/>
          </a:xfrm>
        </p:spPr>
        <p:txBody>
          <a:bodyPr>
            <a:noAutofit/>
          </a:bodyPr>
          <a:lstStyle/>
          <a:p>
            <a:r>
              <a:rPr lang="en-ZA" sz="2800" dirty="0" smtClean="0"/>
              <a:t>Dropout and weak performance in matric is essentially a function of low-quality of education in earlier grades and accumulated learning deficits</a:t>
            </a:r>
            <a:endParaRPr lang="en-ZA" sz="2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20</a:t>
            </a:fld>
            <a:endParaRPr lang="en-ZA"/>
          </a:p>
        </p:txBody>
      </p:sp>
    </p:spTree>
    <p:extLst>
      <p:ext uri="{BB962C8B-B14F-4D97-AF65-F5344CB8AC3E}">
        <p14:creationId xmlns:p14="http://schemas.microsoft.com/office/powerpoint/2010/main" val="21799061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21</a:t>
            </a:fld>
            <a:endParaRPr lang="en-ZA"/>
          </a:p>
        </p:txBody>
      </p:sp>
      <p:sp>
        <p:nvSpPr>
          <p:cNvPr id="6" name="Title 1"/>
          <p:cNvSpPr>
            <a:spLocks noGrp="1"/>
          </p:cNvSpPr>
          <p:nvPr>
            <p:ph type="title"/>
          </p:nvPr>
        </p:nvSpPr>
        <p:spPr>
          <a:xfrm>
            <a:off x="468312" y="115888"/>
            <a:ext cx="8136135" cy="1008856"/>
          </a:xfrm>
        </p:spPr>
        <p:txBody>
          <a:bodyPr/>
          <a:lstStyle/>
          <a:p>
            <a:r>
              <a:rPr lang="en-US" sz="3600" dirty="0">
                <a:latin typeface="Calibri" charset="0"/>
              </a:rPr>
              <a:t>Insurmountable learning </a:t>
            </a:r>
            <a:r>
              <a:rPr lang="en-US" sz="3600" dirty="0" smtClean="0">
                <a:latin typeface="Calibri" charset="0"/>
              </a:rPr>
              <a:t>deficits: 0.3 SD</a:t>
            </a:r>
            <a:endParaRPr lang="en-US" sz="3600" dirty="0">
              <a:latin typeface="Calibri" charset="0"/>
            </a:endParaRPr>
          </a:p>
        </p:txBody>
      </p:sp>
      <p:graphicFrame>
        <p:nvGraphicFramePr>
          <p:cNvPr id="7" name="Chart 6"/>
          <p:cNvGraphicFramePr/>
          <p:nvPr>
            <p:extLst>
              <p:ext uri="{D42A27DB-BD31-4B8C-83A1-F6EECF244321}">
                <p14:modId xmlns:p14="http://schemas.microsoft.com/office/powerpoint/2010/main" val="2623431230"/>
              </p:ext>
            </p:extLst>
          </p:nvPr>
        </p:nvGraphicFramePr>
        <p:xfrm>
          <a:off x="-1180" y="1268760"/>
          <a:ext cx="9144000" cy="533527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8812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chart seriesIdx="-4" categoryIdx="1"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chart seriesIdx="-4" categoryIdx="2"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graphicEl>
                                              <a:chart seriesIdx="-4" categoryIdx="3"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graphicEl>
                                              <a:chart seriesIdx="-4" categoryIdx="4" bldStep="category"/>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graphicEl>
                                              <a:chart seriesIdx="-4" categoryIdx="5" bldStep="category"/>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graphicEl>
                                              <a:chart seriesIdx="-4" categoryIdx="6" bldStep="category"/>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graphicEl>
                                              <a:chart seriesIdx="-4" categoryIdx="7" bldStep="category"/>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
                                            <p:graphicEl>
                                              <a:chart seriesIdx="-4" categoryIdx="8" bldStep="category"/>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
                                            <p:graphicEl>
                                              <a:chart seriesIdx="-4" categoryIdx="9" bldStep="category"/>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Chart bld="category"/>
        </p:bldSub>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NSES question 42</a:t>
            </a:r>
            <a:br>
              <a:rPr lang="en-ZA" dirty="0" smtClean="0"/>
            </a:br>
            <a:r>
              <a:rPr lang="en-ZA" sz="1600" i="1" dirty="0" smtClean="0"/>
              <a:t>NSES</a:t>
            </a:r>
            <a:r>
              <a:rPr lang="en-GB" sz="1600" i="1" dirty="0" smtClean="0"/>
              <a:t> </a:t>
            </a:r>
            <a:r>
              <a:rPr lang="en-GB" sz="1600" i="1" dirty="0"/>
              <a:t>followed </a:t>
            </a:r>
            <a:r>
              <a:rPr lang="en-GB" sz="1600" i="1" dirty="0" smtClean="0"/>
              <a:t>about 15000 students (266 schools) and </a:t>
            </a:r>
            <a:r>
              <a:rPr lang="en-GB" sz="1600" i="1" dirty="0"/>
              <a:t>tested them in Grade 3 (2007), Grade 4 (2008) and Grade 5 (2009). </a:t>
            </a:r>
            <a:endParaRPr lang="en-ZA" sz="1600" i="1" dirty="0"/>
          </a:p>
        </p:txBody>
      </p:sp>
      <p:sp>
        <p:nvSpPr>
          <p:cNvPr id="3" name="Content Placeholder 2"/>
          <p:cNvSpPr>
            <a:spLocks noGrp="1"/>
          </p:cNvSpPr>
          <p:nvPr>
            <p:ph idx="1"/>
          </p:nvPr>
        </p:nvSpPr>
        <p:spPr>
          <a:xfrm>
            <a:off x="6588224" y="1949924"/>
            <a:ext cx="2180928" cy="1152129"/>
          </a:xfrm>
          <a:solidFill>
            <a:schemeClr val="bg1">
              <a:lumMod val="95000"/>
            </a:schemeClr>
          </a:solidFill>
        </p:spPr>
        <p:txBody>
          <a:bodyPr>
            <a:normAutofit fontScale="40000" lnSpcReduction="20000"/>
          </a:bodyPr>
          <a:lstStyle/>
          <a:p>
            <a:pPr marL="0" indent="0">
              <a:buNone/>
            </a:pPr>
            <a:r>
              <a:rPr lang="en-ZA" b="1" dirty="0" smtClean="0"/>
              <a:t>Grade 3 maths curriculum</a:t>
            </a:r>
            <a:r>
              <a:rPr lang="en-ZA" dirty="0" smtClean="0"/>
              <a:t>: “Can </a:t>
            </a:r>
            <a:r>
              <a:rPr lang="en-ZA" dirty="0"/>
              <a:t>perform calculations using </a:t>
            </a:r>
            <a:r>
              <a:rPr lang="en-ZA" dirty="0" smtClean="0"/>
              <a:t>appropriate symbols </a:t>
            </a:r>
            <a:r>
              <a:rPr lang="en-ZA" dirty="0"/>
              <a:t>to solve problems involving: </a:t>
            </a:r>
            <a:r>
              <a:rPr lang="en-ZA" dirty="0" smtClean="0"/>
              <a:t>division of </a:t>
            </a:r>
            <a:r>
              <a:rPr lang="en-ZA" dirty="0"/>
              <a:t>at least 2-digit by 1-digit </a:t>
            </a:r>
            <a:r>
              <a:rPr lang="en-ZA" dirty="0" smtClean="0"/>
              <a:t>numbers”</a:t>
            </a:r>
          </a:p>
          <a:p>
            <a:pPr marL="0" indent="0">
              <a:buNone/>
            </a:pPr>
            <a:endParaRPr lang="en-ZA" dirty="0"/>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467544" y="1556792"/>
            <a:ext cx="5747385" cy="1650365"/>
          </a:xfrm>
          <a:prstGeom prst="rect">
            <a:avLst/>
          </a:prstGeom>
          <a:ln>
            <a:noFill/>
          </a:ln>
          <a:effectLst>
            <a:outerShdw blurRad="292100" dist="139700" dir="2700000" algn="tl" rotWithShape="0">
              <a:srgbClr val="333333">
                <a:alpha val="65000"/>
              </a:srgbClr>
            </a:outerShdw>
          </a:effectLst>
        </p:spPr>
      </p:pic>
      <p:graphicFrame>
        <p:nvGraphicFramePr>
          <p:cNvPr id="6" name="Chart 5"/>
          <p:cNvGraphicFramePr/>
          <p:nvPr>
            <p:extLst>
              <p:ext uri="{D42A27DB-BD31-4B8C-83A1-F6EECF244321}">
                <p14:modId xmlns:p14="http://schemas.microsoft.com/office/powerpoint/2010/main" val="2752024641"/>
              </p:ext>
            </p:extLst>
          </p:nvPr>
        </p:nvGraphicFramePr>
        <p:xfrm>
          <a:off x="469838" y="3383116"/>
          <a:ext cx="5745091" cy="3024336"/>
        </p:xfrm>
        <a:graphic>
          <a:graphicData uri="http://schemas.openxmlformats.org/drawingml/2006/chart">
            <c:chart xmlns:c="http://schemas.openxmlformats.org/drawingml/2006/chart" xmlns:r="http://schemas.openxmlformats.org/officeDocument/2006/relationships" r:id="rId4"/>
          </a:graphicData>
        </a:graphic>
      </p:graphicFrame>
      <p:sp>
        <p:nvSpPr>
          <p:cNvPr id="7" name="Content Placeholder 2"/>
          <p:cNvSpPr txBox="1">
            <a:spLocks/>
          </p:cNvSpPr>
          <p:nvPr/>
        </p:nvSpPr>
        <p:spPr>
          <a:xfrm>
            <a:off x="6588224" y="3861048"/>
            <a:ext cx="2016224" cy="1656184"/>
          </a:xfrm>
          <a:prstGeom prst="rect">
            <a:avLst/>
          </a:prstGeom>
          <a:solidFill>
            <a:schemeClr val="bg1">
              <a:lumMod val="95000"/>
            </a:schemeClr>
          </a:solidFill>
        </p:spPr>
        <p:txBody>
          <a:bodyPr vert="horz" lIns="91440" tIns="45720" rIns="91440" bIns="45720" rtlCol="0">
            <a:normAutofit fontScale="40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ZA" sz="4300" b="1" dirty="0" smtClean="0"/>
              <a:t>At the end of Grade 5 most (55%+) quintile 1-4 students cannot answer this simple Grade-3-level problem. </a:t>
            </a:r>
            <a:endParaRPr lang="en-ZA" sz="4300" dirty="0" smtClean="0"/>
          </a:p>
          <a:p>
            <a:pPr marL="0" indent="0">
              <a:buFont typeface="Arial" pitchFamily="34" charset="0"/>
              <a:buNone/>
            </a:pPr>
            <a:endParaRPr lang="en-ZA" dirty="0" smtClean="0"/>
          </a:p>
        </p:txBody>
      </p:sp>
    </p:spTree>
    <p:extLst>
      <p:ext uri="{BB962C8B-B14F-4D97-AF65-F5344CB8AC3E}">
        <p14:creationId xmlns:p14="http://schemas.microsoft.com/office/powerpoint/2010/main" val="2473304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Take home points…</a:t>
            </a:r>
            <a:endParaRPr lang="en-ZA" dirty="0"/>
          </a:p>
        </p:txBody>
      </p:sp>
      <p:sp>
        <p:nvSpPr>
          <p:cNvPr id="3" name="Content Placeholder 2"/>
          <p:cNvSpPr>
            <a:spLocks noGrp="1"/>
          </p:cNvSpPr>
          <p:nvPr>
            <p:ph idx="1"/>
          </p:nvPr>
        </p:nvSpPr>
        <p:spPr>
          <a:xfrm>
            <a:off x="323528" y="1628800"/>
            <a:ext cx="8424936" cy="4968552"/>
          </a:xfrm>
        </p:spPr>
        <p:txBody>
          <a:bodyPr>
            <a:normAutofit fontScale="85000" lnSpcReduction="10000"/>
          </a:bodyPr>
          <a:lstStyle/>
          <a:p>
            <a:pPr marL="457200" indent="-457200">
              <a:buFont typeface="+mj-lt"/>
              <a:buAutoNum type="arabicPeriod"/>
            </a:pPr>
            <a:r>
              <a:rPr lang="en-ZA" sz="2400" b="1" dirty="0" smtClean="0"/>
              <a:t>What does it mean to the economy?</a:t>
            </a:r>
          </a:p>
          <a:p>
            <a:pPr marL="857250" lvl="1" indent="-457200"/>
            <a:r>
              <a:rPr lang="en-ZA" sz="2000" dirty="0" smtClean="0"/>
              <a:t>Low quality of education continues to condemn majority of black children to an underclass where poverty &amp; </a:t>
            </a:r>
            <a:r>
              <a:rPr lang="en-ZA" sz="2000" dirty="0" err="1" smtClean="0"/>
              <a:t>unempl</a:t>
            </a:r>
            <a:r>
              <a:rPr lang="en-ZA" sz="2000" dirty="0" smtClean="0"/>
              <a:t>. </a:t>
            </a:r>
            <a:r>
              <a:rPr lang="en-ZA" sz="2000" dirty="0"/>
              <a:t>a</a:t>
            </a:r>
            <a:r>
              <a:rPr lang="en-ZA" sz="2000" dirty="0" smtClean="0"/>
              <a:t>re the norm </a:t>
            </a:r>
          </a:p>
          <a:p>
            <a:pPr marL="457200" indent="-457200">
              <a:buFont typeface="+mj-lt"/>
              <a:buAutoNum type="arabicPeriod"/>
            </a:pPr>
            <a:r>
              <a:rPr lang="en-ZA" sz="2400" b="1" dirty="0" smtClean="0"/>
              <a:t>What should we continue doing and what should we change?</a:t>
            </a:r>
          </a:p>
          <a:p>
            <a:pPr marL="857250" lvl="1" indent="-457200"/>
            <a:r>
              <a:rPr lang="en-ZA" sz="2000" dirty="0" smtClean="0"/>
              <a:t>Continue with ANAs and workbooks (keep CAPS, obviously)</a:t>
            </a:r>
          </a:p>
          <a:p>
            <a:pPr marL="857250" lvl="1" indent="-457200"/>
            <a:r>
              <a:rPr lang="en-ZA" sz="2000" dirty="0" smtClean="0"/>
              <a:t>Draw public attention to primary schooling (root of the problem)</a:t>
            </a:r>
          </a:p>
          <a:p>
            <a:pPr marL="857250" lvl="1" indent="-457200"/>
            <a:r>
              <a:rPr lang="en-ZA" sz="2000" dirty="0" smtClean="0"/>
              <a:t>More public acknowledgement of dropout. Measure throughput not just pass rates</a:t>
            </a:r>
            <a:endParaRPr lang="en-ZA" sz="2000" dirty="0"/>
          </a:p>
          <a:p>
            <a:pPr marL="857250" lvl="1" indent="-457200"/>
            <a:r>
              <a:rPr lang="en-ZA" sz="2000" dirty="0" smtClean="0"/>
              <a:t>Aim should NOT be for 100% of students to reach and pass matric. Need for an effective vocational system (something we don’t have)</a:t>
            </a:r>
          </a:p>
          <a:p>
            <a:pPr marL="457200" indent="-457200">
              <a:buFont typeface="+mj-lt"/>
              <a:buAutoNum type="arabicPeriod"/>
            </a:pPr>
            <a:r>
              <a:rPr lang="en-ZA" sz="2400" b="1" dirty="0" smtClean="0"/>
              <a:t>What does the certificate mean to </a:t>
            </a:r>
            <a:r>
              <a:rPr lang="en-ZA" sz="2400" b="1" dirty="0" err="1" smtClean="0"/>
              <a:t>matriculants</a:t>
            </a:r>
            <a:r>
              <a:rPr lang="en-ZA" sz="2400" b="1" dirty="0" smtClean="0"/>
              <a:t>/higher-</a:t>
            </a:r>
            <a:r>
              <a:rPr lang="en-ZA" sz="2400" b="1" dirty="0" err="1" smtClean="0"/>
              <a:t>ed</a:t>
            </a:r>
            <a:r>
              <a:rPr lang="en-ZA" sz="2400" b="1" dirty="0" smtClean="0"/>
              <a:t>?</a:t>
            </a:r>
          </a:p>
          <a:p>
            <a:pPr marL="857250" lvl="1" indent="-457200"/>
            <a:r>
              <a:rPr lang="en-ZA" sz="2000" dirty="0"/>
              <a:t>M</a:t>
            </a:r>
            <a:r>
              <a:rPr lang="en-ZA" sz="2000" dirty="0" smtClean="0"/>
              <a:t>atric is a necessary but not sufficient condition for employment (increasingly insufficient). What is the purpose of matric?</a:t>
            </a:r>
          </a:p>
          <a:p>
            <a:pPr marL="457200" indent="-457200">
              <a:buFont typeface="+mj-lt"/>
              <a:buAutoNum type="arabicPeriod"/>
            </a:pPr>
            <a:r>
              <a:rPr lang="en-ZA" sz="2400" b="1" dirty="0" smtClean="0"/>
              <a:t>Are we moving in the right direction?</a:t>
            </a:r>
          </a:p>
          <a:p>
            <a:pPr marL="857250" lvl="1" indent="-457200"/>
            <a:r>
              <a:rPr lang="en-ZA" sz="2000" dirty="0" smtClean="0"/>
              <a:t>Yes-</a:t>
            </a:r>
            <a:r>
              <a:rPr lang="en-ZA" sz="2000" dirty="0" err="1" smtClean="0"/>
              <a:t>ish</a:t>
            </a:r>
            <a:r>
              <a:rPr lang="en-ZA" sz="2000" dirty="0" smtClean="0"/>
              <a:t>. </a:t>
            </a:r>
            <a:r>
              <a:rPr lang="en-ZA" sz="2000" dirty="0"/>
              <a:t> </a:t>
            </a:r>
            <a:r>
              <a:rPr lang="en-ZA" sz="2000" dirty="0" smtClean="0"/>
              <a:t>Need a better commitment to SUBSTANCE not just FORM</a:t>
            </a:r>
          </a:p>
          <a:p>
            <a:pPr marL="857250" lvl="1" indent="-457200"/>
            <a:r>
              <a:rPr lang="en-ZA" sz="2000" dirty="0" smtClean="0"/>
              <a:t>Too much focus on “illustrating improvement” as opposed to actually getting down to it. ANAs a good example – really useful &amp; imp but absolutely (unequivocally) cannot be used to show changes over time yet this is what the DBE is doing</a:t>
            </a:r>
          </a:p>
          <a:p>
            <a:pPr marL="857250" lvl="1" indent="-457200"/>
            <a:endParaRPr lang="en-ZA" sz="2000" dirty="0" smtClean="0"/>
          </a:p>
        </p:txBody>
      </p:sp>
      <p:sp>
        <p:nvSpPr>
          <p:cNvPr id="4" name="Slide Number Placeholder 3"/>
          <p:cNvSpPr>
            <a:spLocks noGrp="1"/>
          </p:cNvSpPr>
          <p:nvPr>
            <p:ph type="sldNum" sz="quarter" idx="12"/>
          </p:nvPr>
        </p:nvSpPr>
        <p:spPr/>
        <p:txBody>
          <a:bodyPr/>
          <a:lstStyle/>
          <a:p>
            <a:fld id="{555B2511-D5A3-487A-82FF-4C039FEE504B}" type="slidenum">
              <a:rPr lang="en-ZA" smtClean="0"/>
              <a:pPr/>
              <a:t>23</a:t>
            </a:fld>
            <a:endParaRPr lang="en-ZA"/>
          </a:p>
        </p:txBody>
      </p:sp>
    </p:spTree>
    <p:extLst>
      <p:ext uri="{BB962C8B-B14F-4D97-AF65-F5344CB8AC3E}">
        <p14:creationId xmlns:p14="http://schemas.microsoft.com/office/powerpoint/2010/main" val="93080685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Further reading</a:t>
            </a:r>
            <a:endParaRPr lang="en-ZA" dirty="0"/>
          </a:p>
        </p:txBody>
      </p:sp>
      <p:sp>
        <p:nvSpPr>
          <p:cNvPr id="3" name="Content Placeholder 2"/>
          <p:cNvSpPr>
            <a:spLocks noGrp="1"/>
          </p:cNvSpPr>
          <p:nvPr>
            <p:ph idx="1"/>
          </p:nvPr>
        </p:nvSpPr>
        <p:spPr/>
        <p:txBody>
          <a:bodyPr>
            <a:normAutofit/>
          </a:bodyPr>
          <a:lstStyle/>
          <a:p>
            <a:pPr>
              <a:buFont typeface="+mj-lt"/>
              <a:buAutoNum type="arabicPeriod"/>
            </a:pPr>
            <a:endParaRPr lang="en-ZA" sz="1800" dirty="0" smtClean="0"/>
          </a:p>
          <a:p>
            <a:pPr>
              <a:buFont typeface="+mj-lt"/>
              <a:buAutoNum type="arabicPeriod"/>
            </a:pPr>
            <a:endParaRPr lang="en-ZA" sz="1800" dirty="0" smtClean="0"/>
          </a:p>
          <a:p>
            <a:pPr>
              <a:buFont typeface="+mj-lt"/>
              <a:buAutoNum type="arabicPeriod"/>
            </a:pPr>
            <a:r>
              <a:rPr lang="en-ZA" sz="1800" dirty="0" smtClean="0"/>
              <a:t>DBE (2013) </a:t>
            </a:r>
            <a:r>
              <a:rPr lang="en-ZA" sz="1800" i="1" dirty="0" smtClean="0"/>
              <a:t>The internal efficiency of the school system: Report on selected aspects of access to education, grade repetition and learner performance</a:t>
            </a:r>
            <a:r>
              <a:rPr lang="en-ZA" sz="1800" dirty="0" smtClean="0"/>
              <a:t>. </a:t>
            </a:r>
            <a:r>
              <a:rPr lang="en-ZA" sz="1800" dirty="0"/>
              <a:t>Available: </a:t>
            </a:r>
            <a:r>
              <a:rPr lang="en-ZA" sz="1800" dirty="0">
                <a:hlinkClick r:id="rId3"/>
              </a:rPr>
              <a:t>http://</a:t>
            </a:r>
            <a:r>
              <a:rPr lang="en-ZA" sz="1800" dirty="0" smtClean="0">
                <a:hlinkClick r:id="rId3"/>
              </a:rPr>
              <a:t>www.education.gov.za/LinkClick.aspx?fileticket=Jaaol0vqeR4%3d&amp;tabid=36</a:t>
            </a:r>
            <a:r>
              <a:rPr lang="en-ZA" sz="1800" dirty="0" smtClean="0"/>
              <a:t> </a:t>
            </a:r>
          </a:p>
          <a:p>
            <a:pPr>
              <a:buFont typeface="+mj-lt"/>
              <a:buAutoNum type="arabicPeriod"/>
            </a:pPr>
            <a:endParaRPr lang="en-ZA" sz="1800" dirty="0"/>
          </a:p>
          <a:p>
            <a:pPr>
              <a:buFont typeface="+mj-lt"/>
              <a:buAutoNum type="arabicPeriod"/>
            </a:pPr>
            <a:endParaRPr lang="en-ZA" sz="1800" dirty="0" smtClean="0"/>
          </a:p>
          <a:p>
            <a:pPr>
              <a:buFont typeface="+mj-lt"/>
              <a:buAutoNum type="arabicPeriod"/>
            </a:pPr>
            <a:r>
              <a:rPr lang="en-ZA" sz="1800" dirty="0" err="1" smtClean="0"/>
              <a:t>Gustafsson</a:t>
            </a:r>
            <a:r>
              <a:rPr lang="en-ZA" sz="1800" dirty="0" smtClean="0"/>
              <a:t>, M. (2013) </a:t>
            </a:r>
            <a:r>
              <a:rPr lang="en-ZA" sz="1800" i="1" dirty="0" smtClean="0"/>
              <a:t>The when and how of leaving school: The policy implications of new evidence on secondary schooling in South Africa. </a:t>
            </a:r>
            <a:r>
              <a:rPr lang="en-ZA" sz="1800" dirty="0" smtClean="0"/>
              <a:t>Stellenbosch Economic Working Papers 09/11. Available: </a:t>
            </a:r>
            <a:r>
              <a:rPr lang="en-ZA" sz="1800" dirty="0">
                <a:hlinkClick r:id="rId4"/>
              </a:rPr>
              <a:t>http://</a:t>
            </a:r>
            <a:r>
              <a:rPr lang="en-ZA" sz="1800" dirty="0" smtClean="0">
                <a:hlinkClick r:id="rId4"/>
              </a:rPr>
              <a:t>www.ekon.sun.ac.za/wpapers/2011/wp092011</a:t>
            </a:r>
            <a:r>
              <a:rPr lang="en-ZA" sz="1800" dirty="0" smtClean="0"/>
              <a:t> </a:t>
            </a:r>
            <a:endParaRPr lang="en-ZA"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24</a:t>
            </a:fld>
            <a:endParaRPr lang="en-ZA"/>
          </a:p>
        </p:txBody>
      </p:sp>
    </p:spTree>
    <p:extLst>
      <p:ext uri="{BB962C8B-B14F-4D97-AF65-F5344CB8AC3E}">
        <p14:creationId xmlns:p14="http://schemas.microsoft.com/office/powerpoint/2010/main" val="36996086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556792"/>
            <a:ext cx="8291264" cy="2434282"/>
          </a:xfrm>
        </p:spPr>
        <p:txBody>
          <a:bodyPr>
            <a:normAutofit fontScale="90000"/>
          </a:bodyPr>
          <a:lstStyle/>
          <a:p>
            <a:r>
              <a:rPr lang="en-ZA" sz="7300" b="1" dirty="0" smtClean="0"/>
              <a:t>Thank you</a:t>
            </a:r>
            <a:r>
              <a:rPr lang="en-ZA" dirty="0" smtClean="0"/>
              <a:t/>
            </a:r>
            <a:br>
              <a:rPr lang="en-ZA" dirty="0" smtClean="0"/>
            </a:br>
            <a:r>
              <a:rPr lang="en-ZA" dirty="0" smtClean="0"/>
              <a:t>Presentation available at </a:t>
            </a:r>
            <a:r>
              <a:rPr lang="en-ZA" dirty="0" smtClean="0">
                <a:hlinkClick r:id="rId3"/>
              </a:rPr>
              <a:t>www.nicspaull.com/research</a:t>
            </a:r>
            <a:r>
              <a:rPr lang="en-ZA" dirty="0" smtClean="0"/>
              <a:t>  </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25</a:t>
            </a:fld>
            <a:endParaRPr lang="en-ZA"/>
          </a:p>
        </p:txBody>
      </p:sp>
    </p:spTree>
    <p:extLst>
      <p:ext uri="{BB962C8B-B14F-4D97-AF65-F5344CB8AC3E}">
        <p14:creationId xmlns:p14="http://schemas.microsoft.com/office/powerpoint/2010/main" val="39090827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000" b="1" dirty="0"/>
              <a:t>Figure 13: Matric pass rates as a percentage of Grade 2 enrolments 10 years earlier for selected provinces – see Taylor (2012: p. 9)</a:t>
            </a:r>
            <a:br>
              <a:rPr lang="en-ZA" sz="2000" b="1" dirty="0"/>
            </a:br>
            <a:endParaRPr lang="en-ZA"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26</a:t>
            </a:fld>
            <a:endParaRPr lang="en-ZA"/>
          </a:p>
        </p:txBody>
      </p:sp>
      <p:graphicFrame>
        <p:nvGraphicFramePr>
          <p:cNvPr id="5" name="Chart 4"/>
          <p:cNvGraphicFramePr/>
          <p:nvPr>
            <p:extLst>
              <p:ext uri="{D42A27DB-BD31-4B8C-83A1-F6EECF244321}">
                <p14:modId xmlns:p14="http://schemas.microsoft.com/office/powerpoint/2010/main" val="3927901137"/>
              </p:ext>
            </p:extLst>
          </p:nvPr>
        </p:nvGraphicFramePr>
        <p:xfrm>
          <a:off x="1403648" y="1772816"/>
          <a:ext cx="6076950" cy="477583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8559263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I</a:t>
            </a:r>
            <a:r>
              <a:rPr lang="en-ZA" dirty="0" smtClean="0"/>
              <a:t>mportant distinctions</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27</a:t>
            </a:fld>
            <a:endParaRPr lang="en-ZA"/>
          </a:p>
        </p:txBody>
      </p:sp>
      <p:graphicFrame>
        <p:nvGraphicFramePr>
          <p:cNvPr id="6" name="Diagram 5"/>
          <p:cNvGraphicFramePr/>
          <p:nvPr>
            <p:extLst>
              <p:ext uri="{D42A27DB-BD31-4B8C-83A1-F6EECF244321}">
                <p14:modId xmlns:p14="http://schemas.microsoft.com/office/powerpoint/2010/main" val="3298712208"/>
              </p:ext>
            </p:extLst>
          </p:nvPr>
        </p:nvGraphicFramePr>
        <p:xfrm>
          <a:off x="1691680" y="1916832"/>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Rectangle 10"/>
          <p:cNvSpPr/>
          <p:nvPr/>
        </p:nvSpPr>
        <p:spPr>
          <a:xfrm>
            <a:off x="445098" y="5373216"/>
            <a:ext cx="3453671" cy="830997"/>
          </a:xfrm>
          <a:prstGeom prst="rect">
            <a:avLst/>
          </a:prstGeom>
          <a:solidFill>
            <a:schemeClr val="bg1">
              <a:lumMod val="95000"/>
            </a:schemeClr>
          </a:solidFill>
        </p:spPr>
        <p:txBody>
          <a:bodyPr wrap="square">
            <a:spAutoFit/>
          </a:bodyPr>
          <a:lstStyle/>
          <a:p>
            <a:pPr algn="just"/>
            <a:r>
              <a:rPr lang="en-ZA" sz="2400" dirty="0" smtClean="0"/>
              <a:t>Often these 3 are spoken about interchangeably </a:t>
            </a:r>
          </a:p>
        </p:txBody>
      </p:sp>
    </p:spTree>
    <p:extLst>
      <p:ext uri="{BB962C8B-B14F-4D97-AF65-F5344CB8AC3E}">
        <p14:creationId xmlns:p14="http://schemas.microsoft.com/office/powerpoint/2010/main" val="127745382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28</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052513" y="476672"/>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5" name="Rectangle 34"/>
          <p:cNvSpPr/>
          <p:nvPr/>
        </p:nvSpPr>
        <p:spPr>
          <a:xfrm>
            <a:off x="4721696" y="3356992"/>
            <a:ext cx="3663503" cy="32403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881372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29</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5" name="Rectangle 34"/>
          <p:cNvSpPr/>
          <p:nvPr/>
        </p:nvSpPr>
        <p:spPr>
          <a:xfrm>
            <a:off x="4721696" y="3356992"/>
            <a:ext cx="3663503" cy="32403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7490303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30</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052513" y="476672"/>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7490303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31</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7490303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32</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490303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33</a:t>
            </a:fld>
            <a:endParaRPr lang="en-ZA"/>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9663" y="214313"/>
            <a:ext cx="6924675" cy="642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270935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34</a:t>
            </a:fld>
            <a:endParaRPr lang="en-ZA"/>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9663" y="214313"/>
            <a:ext cx="6924675" cy="642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195736" y="2767280"/>
            <a:ext cx="5040560" cy="1323439"/>
          </a:xfrm>
          <a:prstGeom prst="rect">
            <a:avLst/>
          </a:prstGeom>
          <a:solidFill>
            <a:schemeClr val="bg1">
              <a:lumMod val="85000"/>
            </a:schemeClr>
          </a:solidFill>
        </p:spPr>
        <p:txBody>
          <a:bodyPr wrap="square" rtlCol="0">
            <a:spAutoFit/>
          </a:bodyPr>
          <a:lstStyle/>
          <a:p>
            <a:r>
              <a:rPr lang="en-ZA" dirty="0" smtClean="0"/>
              <a:t>“</a:t>
            </a:r>
            <a:r>
              <a:rPr lang="en-ZA" sz="2000" b="1" dirty="0" smtClean="0"/>
              <a:t>Only </a:t>
            </a:r>
            <a:r>
              <a:rPr lang="en-ZA" sz="2000" b="1" dirty="0"/>
              <a:t>when schools have both the incentive to respond to an accountability system as well as the capacity to do so will there be an improvement in student outcomes</a:t>
            </a:r>
            <a:r>
              <a:rPr lang="en-ZA" sz="2000" b="1" dirty="0" smtClean="0"/>
              <a:t>.” (p22) </a:t>
            </a:r>
            <a:endParaRPr lang="en-ZA" sz="2000" b="1" dirty="0"/>
          </a:p>
        </p:txBody>
      </p:sp>
    </p:spTree>
    <p:extLst>
      <p:ext uri="{BB962C8B-B14F-4D97-AF65-F5344CB8AC3E}">
        <p14:creationId xmlns:p14="http://schemas.microsoft.com/office/powerpoint/2010/main" val="24298995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a:xfrm>
            <a:off x="467544" y="1628800"/>
            <a:ext cx="4104456" cy="4525963"/>
          </a:xfrm>
        </p:spPr>
        <p:txBody>
          <a:bodyPr>
            <a:normAutofit lnSpcReduction="10000"/>
          </a:bodyPr>
          <a:lstStyle/>
          <a:p>
            <a:pPr>
              <a:buFont typeface="+mj-lt"/>
              <a:buAutoNum type="arabicPeriod"/>
            </a:pPr>
            <a:r>
              <a:rPr lang="en-US" sz="1800" dirty="0" smtClean="0"/>
              <a:t>Ensuring that public funding is actually pro-poor and also that it actually reaches the poor.</a:t>
            </a:r>
          </a:p>
          <a:p>
            <a:pPr>
              <a:buFont typeface="+mj-lt"/>
              <a:buAutoNum type="arabicPeriod"/>
            </a:pPr>
            <a:endParaRPr lang="en-US" sz="1800" dirty="0" smtClean="0"/>
          </a:p>
          <a:p>
            <a:pPr>
              <a:buFont typeface="+mj-lt"/>
              <a:buAutoNum type="arabicPeriod"/>
            </a:pPr>
            <a:r>
              <a:rPr lang="en-US" sz="1800" dirty="0" smtClean="0"/>
              <a:t>Understanding whether the motivation is for human dignity reasons or improving learning outcomes.</a:t>
            </a:r>
          </a:p>
          <a:p>
            <a:pPr>
              <a:buFont typeface="+mj-lt"/>
              <a:buAutoNum type="arabicPeriod"/>
            </a:pPr>
            <a:endParaRPr lang="en-US" sz="1800" dirty="0"/>
          </a:p>
          <a:p>
            <a:pPr>
              <a:buFont typeface="+mj-lt"/>
              <a:buAutoNum type="arabicPeriod"/>
            </a:pPr>
            <a:r>
              <a:rPr lang="en-US" sz="1800" dirty="0" smtClean="0"/>
              <a:t>Ensuring that additional resources are allocated based on evidence rather than anecdote.</a:t>
            </a:r>
          </a:p>
          <a:p>
            <a:pPr>
              <a:buFont typeface="+mj-lt"/>
              <a:buAutoNum type="arabicPeriod"/>
            </a:pPr>
            <a:endParaRPr lang="en-US" sz="1800" dirty="0"/>
          </a:p>
          <a:p>
            <a:pPr>
              <a:buFont typeface="+mj-lt"/>
              <a:buAutoNum type="arabicPeriod"/>
            </a:pPr>
            <a:r>
              <a:rPr lang="en-US" sz="1800" dirty="0" smtClean="0"/>
              <a:t>The need for BOTH accountability AND capacity.</a:t>
            </a:r>
            <a:endParaRPr lang="en-US"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35</a:t>
            </a:fld>
            <a:endParaRPr lang="en-ZA"/>
          </a:p>
        </p:txBody>
      </p:sp>
      <p:pic>
        <p:nvPicPr>
          <p:cNvPr id="5" name="Picture 4" descr="Education is the key to succes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04048" y="2276872"/>
            <a:ext cx="3096344" cy="2745615"/>
          </a:xfrm>
          <a:prstGeom prst="rect">
            <a:avLst/>
          </a:prstGeom>
        </p:spPr>
      </p:pic>
    </p:spTree>
    <p:extLst>
      <p:ext uri="{BB962C8B-B14F-4D97-AF65-F5344CB8AC3E}">
        <p14:creationId xmlns:p14="http://schemas.microsoft.com/office/powerpoint/2010/main" val="15778658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916832"/>
            <a:ext cx="8229600" cy="1930226"/>
          </a:xfrm>
        </p:spPr>
        <p:txBody>
          <a:bodyPr/>
          <a:lstStyle/>
          <a:p>
            <a:r>
              <a:rPr lang="en-US" dirty="0" smtClean="0"/>
              <a:t>Binding constraints approach</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36</a:t>
            </a:fld>
            <a:endParaRPr lang="en-ZA"/>
          </a:p>
        </p:txBody>
      </p:sp>
    </p:spTree>
    <p:extLst>
      <p:ext uri="{BB962C8B-B14F-4D97-AF65-F5344CB8AC3E}">
        <p14:creationId xmlns:p14="http://schemas.microsoft.com/office/powerpoint/2010/main" val="7793174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37</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4644008" y="0"/>
            <a:ext cx="4176464" cy="67413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8974060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38</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375951" y="548680"/>
            <a:ext cx="4176464" cy="61949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377510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39</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502489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40</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971600" y="188640"/>
            <a:ext cx="7200800" cy="2554545"/>
          </a:xfrm>
          <a:prstGeom prst="rect">
            <a:avLst/>
          </a:prstGeom>
          <a:solidFill>
            <a:schemeClr val="bg1">
              <a:lumMod val="95000"/>
            </a:schemeClr>
          </a:solidFill>
        </p:spPr>
        <p:txBody>
          <a:bodyPr wrap="square">
            <a:spAutoFit/>
          </a:bodyPr>
          <a:lstStyle/>
          <a:p>
            <a:pPr algn="just"/>
            <a:r>
              <a:rPr lang="en-ZA" sz="1600" dirty="0"/>
              <a:t>“The left hand barrel has horizontal wooden slabs, while the right hand side barrel has vertical slabs. The volume in the first barrel depends on the </a:t>
            </a:r>
            <a:r>
              <a:rPr lang="en-ZA" sz="1600" i="1" dirty="0"/>
              <a:t>sum</a:t>
            </a:r>
            <a:r>
              <a:rPr lang="en-ZA" sz="1600" dirty="0"/>
              <a:t> of the </a:t>
            </a:r>
            <a:r>
              <a:rPr lang="en-ZA" sz="1600" i="1" dirty="0"/>
              <a:t>width</a:t>
            </a:r>
            <a:r>
              <a:rPr lang="en-ZA" sz="1600" dirty="0"/>
              <a:t> of all slabs. Increasing the width of any slab will increase the volume of the barrel. So a strategy on improving anything you can, when you can, while you can, would be effective. The volume in the second barrel is determined by the </a:t>
            </a:r>
            <a:r>
              <a:rPr lang="en-ZA" sz="1600" i="1" dirty="0"/>
              <a:t>length </a:t>
            </a:r>
            <a:r>
              <a:rPr lang="en-ZA" sz="1600" dirty="0"/>
              <a:t>of the </a:t>
            </a:r>
            <a:r>
              <a:rPr lang="en-ZA" sz="1600" i="1" dirty="0"/>
              <a:t>shortest </a:t>
            </a:r>
            <a:r>
              <a:rPr lang="en-ZA" sz="1600" dirty="0"/>
              <a:t>slab. Two implications of the second barrel are that the impact of a change in a slab on the volume of the barrel depends on whether it is the binding constraint or not. If not, the impact is zero. If it is the binding constraint, the impact will depend on the distance between the shortest slab and the next shortest slab” (</a:t>
            </a:r>
            <a:r>
              <a:rPr lang="en-ZA" sz="1600" dirty="0" err="1"/>
              <a:t>Hausmann</a:t>
            </a:r>
            <a:r>
              <a:rPr lang="en-ZA" sz="1600" dirty="0"/>
              <a:t>, Klinger, &amp; Wagner, 2008, p. 17).</a:t>
            </a:r>
          </a:p>
        </p:txBody>
      </p:sp>
    </p:spTree>
    <p:extLst>
      <p:ext uri="{BB962C8B-B14F-4D97-AF65-F5344CB8AC3E}">
        <p14:creationId xmlns:p14="http://schemas.microsoft.com/office/powerpoint/2010/main" val="40855677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smtClean="0"/>
              <a:t> </a:t>
            </a:r>
            <a:r>
              <a:rPr lang="en-ZA" sz="4900" b="1" smtClean="0"/>
              <a:t>Basic</a:t>
            </a:r>
            <a:r>
              <a:rPr lang="en-ZA" sz="4900" smtClean="0"/>
              <a:t> </a:t>
            </a:r>
            <a:r>
              <a:rPr lang="en-ZA" smtClean="0"/>
              <a:t>Literacy and Numeracy (Gr 6)</a:t>
            </a:r>
            <a:endParaRPr lang="en-ZA"/>
          </a:p>
        </p:txBody>
      </p:sp>
      <p:sp>
        <p:nvSpPr>
          <p:cNvPr id="3" name="Content Placeholder 2"/>
          <p:cNvSpPr>
            <a:spLocks noGrp="1"/>
          </p:cNvSpPr>
          <p:nvPr>
            <p:ph idx="1"/>
          </p:nvPr>
        </p:nvSpPr>
        <p:spPr/>
        <p:txBody>
          <a:bodyPr>
            <a:normAutofit lnSpcReduction="10000"/>
          </a:bodyPr>
          <a:lstStyle/>
          <a:p>
            <a:r>
              <a:rPr lang="en-ZA" smtClean="0"/>
              <a:t>What proportion of South African grade 6 children were functionally </a:t>
            </a:r>
            <a:r>
              <a:rPr lang="en-ZA" u="sng" smtClean="0"/>
              <a:t>literate</a:t>
            </a:r>
            <a:r>
              <a:rPr lang="en-ZA" smtClean="0"/>
              <a:t> and functionally </a:t>
            </a:r>
            <a:r>
              <a:rPr lang="en-ZA" u="sng" smtClean="0"/>
              <a:t>numerate</a:t>
            </a:r>
            <a:r>
              <a:rPr lang="en-ZA" smtClean="0"/>
              <a:t>?</a:t>
            </a:r>
          </a:p>
          <a:p>
            <a:endParaRPr lang="en-ZA" smtClean="0"/>
          </a:p>
          <a:p>
            <a:r>
              <a:rPr lang="en-ZA" sz="2400" b="1" smtClean="0"/>
              <a:t>Functionally illiterate: </a:t>
            </a:r>
            <a:r>
              <a:rPr lang="en-ZA" sz="2400"/>
              <a:t>a functionally illiterate learner cannot read a short and simple text and extract </a:t>
            </a:r>
            <a:r>
              <a:rPr lang="en-ZA" sz="2400" smtClean="0"/>
              <a:t>meaning. </a:t>
            </a:r>
          </a:p>
          <a:p>
            <a:endParaRPr lang="en-ZA" sz="2400"/>
          </a:p>
          <a:p>
            <a:r>
              <a:rPr lang="en-ZA" sz="2400" b="1" smtClean="0"/>
              <a:t>Functionally innumerate: </a:t>
            </a:r>
            <a:r>
              <a:rPr lang="en-ZA" sz="2400"/>
              <a:t>a functionally innumerate learner cannot translate graphical information into fractions or interpret everyday units of </a:t>
            </a:r>
            <a:r>
              <a:rPr lang="en-ZA" sz="2400" smtClean="0"/>
              <a:t>measurement.</a:t>
            </a:r>
            <a:endParaRPr lang="en-ZA" sz="2400" b="1"/>
          </a:p>
        </p:txBody>
      </p:sp>
      <p:sp>
        <p:nvSpPr>
          <p:cNvPr id="4" name="Slide Number Placeholder 3"/>
          <p:cNvSpPr>
            <a:spLocks noGrp="1"/>
          </p:cNvSpPr>
          <p:nvPr>
            <p:ph type="sldNum" sz="quarter" idx="12"/>
          </p:nvPr>
        </p:nvSpPr>
        <p:spPr/>
        <p:txBody>
          <a:bodyPr/>
          <a:lstStyle/>
          <a:p>
            <a:fld id="{555B2511-D5A3-487A-82FF-4C039FEE504B}" type="slidenum">
              <a:rPr lang="en-ZA" smtClean="0"/>
              <a:pPr/>
              <a:t>41</a:t>
            </a:fld>
            <a:endParaRPr lang="en-ZA"/>
          </a:p>
        </p:txBody>
      </p:sp>
    </p:spTree>
    <p:extLst>
      <p:ext uri="{BB962C8B-B14F-4D97-AF65-F5344CB8AC3E}">
        <p14:creationId xmlns:p14="http://schemas.microsoft.com/office/powerpoint/2010/main" val="171841744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4" name="Picture 4"/>
          <p:cNvPicPr>
            <a:picLocks noChangeAspect="1" noChangeArrowheads="1"/>
          </p:cNvPicPr>
          <p:nvPr/>
        </p:nvPicPr>
        <p:blipFill>
          <a:blip r:embed="rId3"/>
          <a:srcRect/>
          <a:stretch>
            <a:fillRect/>
          </a:stretch>
        </p:blipFill>
        <p:spPr bwMode="auto">
          <a:xfrm>
            <a:off x="107950" y="692150"/>
            <a:ext cx="4214813" cy="5735638"/>
          </a:xfrm>
          <a:prstGeom prst="rect">
            <a:avLst/>
          </a:prstGeom>
          <a:ln>
            <a:noFill/>
          </a:ln>
          <a:effectLst>
            <a:outerShdw blurRad="292100" dist="139700" dir="2700000" algn="tl" rotWithShape="0">
              <a:srgbClr val="333333">
                <a:alpha val="65000"/>
              </a:srgbClr>
            </a:outerShdw>
          </a:effectLst>
        </p:spPr>
      </p:pic>
      <p:sp>
        <p:nvSpPr>
          <p:cNvPr id="8" name="Title 1"/>
          <p:cNvSpPr txBox="1">
            <a:spLocks/>
          </p:cNvSpPr>
          <p:nvPr/>
        </p:nvSpPr>
        <p:spPr>
          <a:xfrm>
            <a:off x="179388" y="188913"/>
            <a:ext cx="4105275" cy="360362"/>
          </a:xfrm>
          <a:prstGeom prst="rect">
            <a:avLst/>
          </a:prstGeom>
          <a:solidFill>
            <a:schemeClr val="accent1">
              <a:lumMod val="40000"/>
              <a:lumOff val="60000"/>
            </a:schemeClr>
          </a:solidFill>
        </p:spPr>
        <p:txBody>
          <a:bodyPr anchor="ctr"/>
          <a:lstStyle/>
          <a:p>
            <a:pPr algn="ctr" fontAlgn="auto">
              <a:spcAft>
                <a:spcPts val="0"/>
              </a:spcAft>
              <a:defRPr/>
            </a:pPr>
            <a:r>
              <a:rPr lang="en-ZA" sz="2400" b="1" dirty="0">
                <a:latin typeface="+mj-lt"/>
                <a:ea typeface="+mj-ea"/>
                <a:cs typeface="+mj-cs"/>
              </a:rPr>
              <a:t>SACMEQ III </a:t>
            </a:r>
            <a:r>
              <a:rPr lang="en-ZA" sz="1400" dirty="0">
                <a:latin typeface="+mj-lt"/>
                <a:ea typeface="+mj-ea"/>
                <a:cs typeface="+mj-cs"/>
              </a:rPr>
              <a:t>(</a:t>
            </a:r>
            <a:r>
              <a:rPr lang="en-ZA" sz="1400" dirty="0" err="1">
                <a:latin typeface="+mj-lt"/>
                <a:ea typeface="+mj-ea"/>
                <a:cs typeface="+mj-cs"/>
              </a:rPr>
              <a:t>Spaull</a:t>
            </a:r>
            <a:r>
              <a:rPr lang="en-ZA" sz="1400" dirty="0">
                <a:latin typeface="+mj-lt"/>
                <a:ea typeface="+mj-ea"/>
                <a:cs typeface="+mj-cs"/>
              </a:rPr>
              <a:t> &amp; Taylor, 2012)</a:t>
            </a:r>
          </a:p>
        </p:txBody>
      </p:sp>
      <p:graphicFrame>
        <p:nvGraphicFramePr>
          <p:cNvPr id="9" name="Content Placeholder 3"/>
          <p:cNvGraphicFramePr>
            <a:graphicFrameLocks noGrp="1"/>
          </p:cNvGraphicFramePr>
          <p:nvPr>
            <p:ph idx="1"/>
          </p:nvPr>
        </p:nvGraphicFramePr>
        <p:xfrm>
          <a:off x="4211960" y="0"/>
          <a:ext cx="4932040" cy="331236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Chart 9"/>
          <p:cNvGraphicFramePr/>
          <p:nvPr/>
        </p:nvGraphicFramePr>
        <p:xfrm>
          <a:off x="4427984" y="3429000"/>
          <a:ext cx="4716016" cy="3129136"/>
        </p:xfrm>
        <a:graphic>
          <a:graphicData uri="http://schemas.openxmlformats.org/drawingml/2006/chart">
            <c:chart xmlns:c="http://schemas.openxmlformats.org/drawingml/2006/chart" xmlns:r="http://schemas.openxmlformats.org/officeDocument/2006/relationships" r:id="rId5"/>
          </a:graphicData>
        </a:graphic>
      </p:graphicFrame>
      <p:sp>
        <p:nvSpPr>
          <p:cNvPr id="24581" name="TextBox 10"/>
          <p:cNvSpPr txBox="1">
            <a:spLocks noChangeArrowheads="1"/>
          </p:cNvSpPr>
          <p:nvPr/>
        </p:nvSpPr>
        <p:spPr bwMode="auto">
          <a:xfrm>
            <a:off x="4859338" y="2349500"/>
            <a:ext cx="3816350"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400" b="1"/>
              <a:t>Literacy</a:t>
            </a:r>
          </a:p>
        </p:txBody>
      </p:sp>
      <p:sp>
        <p:nvSpPr>
          <p:cNvPr id="24582" name="TextBox 11"/>
          <p:cNvSpPr txBox="1">
            <a:spLocks noChangeArrowheads="1"/>
          </p:cNvSpPr>
          <p:nvPr/>
        </p:nvSpPr>
        <p:spPr bwMode="auto">
          <a:xfrm>
            <a:off x="5003800" y="5589588"/>
            <a:ext cx="3816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400" b="1"/>
              <a:t>Numeracy</a:t>
            </a:r>
          </a:p>
        </p:txBody>
      </p:sp>
    </p:spTree>
    <p:extLst>
      <p:ext uri="{BB962C8B-B14F-4D97-AF65-F5344CB8AC3E}">
        <p14:creationId xmlns:p14="http://schemas.microsoft.com/office/powerpoint/2010/main" val="91351060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normAutofit/>
          </a:bodyPr>
          <a:lstStyle/>
          <a:p>
            <a:r>
              <a:rPr lang="en-ZA" sz="4000" dirty="0" smtClean="0">
                <a:solidFill>
                  <a:srgbClr val="C00000"/>
                </a:solidFill>
              </a:rPr>
              <a:t>SA primary school: Gr6 Literacy – </a:t>
            </a:r>
            <a:br>
              <a:rPr lang="en-ZA" sz="4000" dirty="0" smtClean="0">
                <a:solidFill>
                  <a:srgbClr val="C00000"/>
                </a:solidFill>
              </a:rPr>
            </a:br>
            <a:r>
              <a:rPr lang="en-ZA" sz="2000" dirty="0" smtClean="0">
                <a:solidFill>
                  <a:srgbClr val="C00000"/>
                </a:solidFill>
              </a:rPr>
              <a:t>SACMEQ III (2007)</a:t>
            </a:r>
            <a:endParaRPr lang="en-ZA" sz="4000" dirty="0">
              <a:solidFill>
                <a:srgbClr val="C00000"/>
              </a:solidFill>
            </a:endParaRPr>
          </a:p>
        </p:txBody>
      </p:sp>
      <p:pic>
        <p:nvPicPr>
          <p:cNvPr id="1027" name="Picture 3"/>
          <p:cNvPicPr>
            <a:picLocks noChangeAspect="1" noChangeArrowheads="1"/>
          </p:cNvPicPr>
          <p:nvPr/>
        </p:nvPicPr>
        <p:blipFill>
          <a:blip r:embed="rId3" cstate="print"/>
          <a:srcRect/>
          <a:stretch>
            <a:fillRect/>
          </a:stretch>
        </p:blipFill>
        <p:spPr bwMode="auto">
          <a:xfrm>
            <a:off x="611559" y="2132856"/>
            <a:ext cx="3433690" cy="4392488"/>
          </a:xfrm>
          <a:prstGeom prst="rect">
            <a:avLst/>
          </a:prstGeom>
          <a:noFill/>
          <a:ln w="9525">
            <a:noFill/>
            <a:miter lim="800000"/>
            <a:headEnd/>
            <a:tailEnd/>
          </a:ln>
        </p:spPr>
      </p:pic>
      <p:sp>
        <p:nvSpPr>
          <p:cNvPr id="7" name="Rectangle 6"/>
          <p:cNvSpPr/>
          <p:nvPr/>
        </p:nvSpPr>
        <p:spPr>
          <a:xfrm>
            <a:off x="611560" y="5661248"/>
            <a:ext cx="3456384"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Rectangle 8"/>
          <p:cNvSpPr/>
          <p:nvPr/>
        </p:nvSpPr>
        <p:spPr>
          <a:xfrm>
            <a:off x="611560" y="3933056"/>
            <a:ext cx="3456384"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0" name="Rectangle 9"/>
          <p:cNvSpPr/>
          <p:nvPr/>
        </p:nvSpPr>
        <p:spPr>
          <a:xfrm>
            <a:off x="2987824" y="4797152"/>
            <a:ext cx="1080120"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Rectangle 10"/>
          <p:cNvSpPr/>
          <p:nvPr/>
        </p:nvSpPr>
        <p:spPr>
          <a:xfrm>
            <a:off x="611560" y="4797152"/>
            <a:ext cx="2376264"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Rectangle 11"/>
          <p:cNvSpPr/>
          <p:nvPr/>
        </p:nvSpPr>
        <p:spPr>
          <a:xfrm>
            <a:off x="2339752" y="2996952"/>
            <a:ext cx="1800200"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Rectangle 12"/>
          <p:cNvSpPr/>
          <p:nvPr/>
        </p:nvSpPr>
        <p:spPr>
          <a:xfrm>
            <a:off x="539552" y="2996952"/>
            <a:ext cx="1800200"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Rectangle 13"/>
          <p:cNvSpPr/>
          <p:nvPr/>
        </p:nvSpPr>
        <p:spPr>
          <a:xfrm>
            <a:off x="971600" y="2132856"/>
            <a:ext cx="3096344"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5" name="Rectangle 14"/>
          <p:cNvSpPr/>
          <p:nvPr/>
        </p:nvSpPr>
        <p:spPr>
          <a:xfrm>
            <a:off x="611560" y="2060848"/>
            <a:ext cx="576064"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23" name="Group 22"/>
          <p:cNvGrpSpPr/>
          <p:nvPr/>
        </p:nvGrpSpPr>
        <p:grpSpPr>
          <a:xfrm>
            <a:off x="4860032" y="1700808"/>
            <a:ext cx="2304256" cy="4320479"/>
            <a:chOff x="4283968" y="1412777"/>
            <a:chExt cx="2304256" cy="4320479"/>
          </a:xfrm>
        </p:grpSpPr>
        <p:pic>
          <p:nvPicPr>
            <p:cNvPr id="1028" name="Picture 4"/>
            <p:cNvPicPr>
              <a:picLocks noChangeAspect="1" noChangeArrowheads="1"/>
            </p:cNvPicPr>
            <p:nvPr/>
          </p:nvPicPr>
          <p:blipFill>
            <a:blip r:embed="rId4" cstate="print"/>
            <a:srcRect/>
            <a:stretch>
              <a:fillRect/>
            </a:stretch>
          </p:blipFill>
          <p:spPr bwMode="auto">
            <a:xfrm>
              <a:off x="4283968" y="1412777"/>
              <a:ext cx="563901" cy="4320479"/>
            </a:xfrm>
            <a:prstGeom prst="rect">
              <a:avLst/>
            </a:prstGeom>
            <a:noFill/>
            <a:ln w="9525">
              <a:noFill/>
              <a:miter lim="800000"/>
              <a:headEnd/>
              <a:tailEnd/>
            </a:ln>
          </p:spPr>
        </p:pic>
        <p:sp>
          <p:nvSpPr>
            <p:cNvPr id="19" name="TextBox 18"/>
            <p:cNvSpPr txBox="1"/>
            <p:nvPr/>
          </p:nvSpPr>
          <p:spPr>
            <a:xfrm>
              <a:off x="4932040" y="1628800"/>
              <a:ext cx="1656184" cy="523220"/>
            </a:xfrm>
            <a:prstGeom prst="rect">
              <a:avLst/>
            </a:prstGeom>
            <a:noFill/>
          </p:spPr>
          <p:txBody>
            <a:bodyPr wrap="square" rtlCol="0">
              <a:spAutoFit/>
            </a:bodyPr>
            <a:lstStyle/>
            <a:p>
              <a:pPr algn="ctr"/>
              <a:r>
                <a:rPr lang="en-ZA" sz="1400" dirty="0" smtClean="0"/>
                <a:t>Never enrolled </a:t>
              </a:r>
            </a:p>
            <a:p>
              <a:pPr algn="ctr"/>
              <a:r>
                <a:rPr lang="en-ZA" sz="1400" b="1" dirty="0" smtClean="0"/>
                <a:t>2%</a:t>
              </a:r>
              <a:endParaRPr lang="en-ZA" sz="1400" b="1" dirty="0"/>
            </a:p>
          </p:txBody>
        </p:sp>
        <p:sp>
          <p:nvSpPr>
            <p:cNvPr id="20" name="TextBox 19"/>
            <p:cNvSpPr txBox="1"/>
            <p:nvPr/>
          </p:nvSpPr>
          <p:spPr>
            <a:xfrm>
              <a:off x="4932040" y="2708920"/>
              <a:ext cx="1656184" cy="738664"/>
            </a:xfrm>
            <a:prstGeom prst="rect">
              <a:avLst/>
            </a:prstGeom>
            <a:noFill/>
          </p:spPr>
          <p:txBody>
            <a:bodyPr wrap="square" rtlCol="0">
              <a:spAutoFit/>
            </a:bodyPr>
            <a:lstStyle/>
            <a:p>
              <a:pPr algn="ctr"/>
              <a:r>
                <a:rPr lang="en-ZA" sz="1400" dirty="0" smtClean="0"/>
                <a:t>Functionally illiterate </a:t>
              </a:r>
            </a:p>
            <a:p>
              <a:pPr algn="ctr"/>
              <a:r>
                <a:rPr lang="en-ZA" sz="1400" b="1" dirty="0" smtClean="0"/>
                <a:t>25%</a:t>
              </a:r>
              <a:endParaRPr lang="en-ZA" sz="1400" b="1" dirty="0"/>
            </a:p>
          </p:txBody>
        </p:sp>
        <p:sp>
          <p:nvSpPr>
            <p:cNvPr id="21" name="TextBox 20"/>
            <p:cNvSpPr txBox="1"/>
            <p:nvPr/>
          </p:nvSpPr>
          <p:spPr>
            <a:xfrm>
              <a:off x="4932040" y="3861048"/>
              <a:ext cx="1656184" cy="523220"/>
            </a:xfrm>
            <a:prstGeom prst="rect">
              <a:avLst/>
            </a:prstGeom>
            <a:noFill/>
          </p:spPr>
          <p:txBody>
            <a:bodyPr wrap="square" rtlCol="0">
              <a:spAutoFit/>
            </a:bodyPr>
            <a:lstStyle/>
            <a:p>
              <a:pPr algn="ctr"/>
              <a:r>
                <a:rPr lang="en-ZA" sz="1400" dirty="0" smtClean="0"/>
                <a:t>Basic skills</a:t>
              </a:r>
            </a:p>
            <a:p>
              <a:pPr algn="ctr"/>
              <a:r>
                <a:rPr lang="en-ZA" sz="1400" b="1" dirty="0" smtClean="0"/>
                <a:t>46%</a:t>
              </a:r>
              <a:endParaRPr lang="en-ZA" sz="1400" b="1" dirty="0"/>
            </a:p>
          </p:txBody>
        </p:sp>
        <p:sp>
          <p:nvSpPr>
            <p:cNvPr id="22" name="TextBox 21"/>
            <p:cNvSpPr txBox="1"/>
            <p:nvPr/>
          </p:nvSpPr>
          <p:spPr>
            <a:xfrm>
              <a:off x="4932040" y="4941168"/>
              <a:ext cx="1584176" cy="523220"/>
            </a:xfrm>
            <a:prstGeom prst="rect">
              <a:avLst/>
            </a:prstGeom>
            <a:noFill/>
          </p:spPr>
          <p:txBody>
            <a:bodyPr wrap="square" rtlCol="0">
              <a:spAutoFit/>
            </a:bodyPr>
            <a:lstStyle/>
            <a:p>
              <a:pPr algn="ctr"/>
              <a:r>
                <a:rPr lang="en-ZA" sz="1400" dirty="0" smtClean="0"/>
                <a:t>Higher order skills : </a:t>
              </a:r>
              <a:r>
                <a:rPr lang="en-ZA" sz="1400" b="1" dirty="0" smtClean="0"/>
                <a:t>27%</a:t>
              </a:r>
              <a:endParaRPr lang="en-ZA" sz="1400" b="1" dirty="0"/>
            </a:p>
          </p:txBody>
        </p:sp>
      </p:grpSp>
      <p:sp>
        <p:nvSpPr>
          <p:cNvPr id="24" name="Rectangle 23"/>
          <p:cNvSpPr/>
          <p:nvPr/>
        </p:nvSpPr>
        <p:spPr>
          <a:xfrm>
            <a:off x="4932040" y="5013176"/>
            <a:ext cx="2448272" cy="10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6" name="Rectangle 25"/>
          <p:cNvSpPr/>
          <p:nvPr/>
        </p:nvSpPr>
        <p:spPr>
          <a:xfrm>
            <a:off x="4932040" y="3861048"/>
            <a:ext cx="2448272" cy="21602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7" name="Rectangle 26"/>
          <p:cNvSpPr/>
          <p:nvPr/>
        </p:nvSpPr>
        <p:spPr>
          <a:xfrm>
            <a:off x="4860032" y="2780928"/>
            <a:ext cx="2448272" cy="3392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8" name="Rectangle 27"/>
          <p:cNvSpPr/>
          <p:nvPr/>
        </p:nvSpPr>
        <p:spPr>
          <a:xfrm>
            <a:off x="4788024" y="1700808"/>
            <a:ext cx="2448272" cy="45365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3" name="Slide Number Placeholder 2"/>
          <p:cNvSpPr>
            <a:spLocks noGrp="1"/>
          </p:cNvSpPr>
          <p:nvPr>
            <p:ph type="sldNum" sz="quarter" idx="12"/>
          </p:nvPr>
        </p:nvSpPr>
        <p:spPr/>
        <p:txBody>
          <a:bodyPr/>
          <a:lstStyle/>
          <a:p>
            <a:fld id="{555B2511-D5A3-487A-82FF-4C039FEE504B}" type="slidenum">
              <a:rPr lang="en-ZA" smtClean="0"/>
              <a:pPr/>
              <a:t>43</a:t>
            </a:fld>
            <a:endParaRPr lang="en-ZA"/>
          </a:p>
        </p:txBody>
      </p:sp>
      <p:sp>
        <p:nvSpPr>
          <p:cNvPr id="4" name="TextBox 3"/>
          <p:cNvSpPr txBox="1"/>
          <p:nvPr/>
        </p:nvSpPr>
        <p:spPr>
          <a:xfrm>
            <a:off x="6732240" y="6173687"/>
            <a:ext cx="2293803" cy="584775"/>
          </a:xfrm>
          <a:prstGeom prst="rect">
            <a:avLst/>
          </a:prstGeom>
          <a:noFill/>
        </p:spPr>
        <p:txBody>
          <a:bodyPr wrap="square" rtlCol="0">
            <a:spAutoFit/>
          </a:bodyPr>
          <a:lstStyle/>
          <a:p>
            <a:pPr algn="ctr"/>
            <a:r>
              <a:rPr lang="en-ZA" sz="1600" smtClean="0"/>
              <a:t>Forthcoming paper  with Stephen Taylor</a:t>
            </a:r>
            <a:endParaRPr lang="en-ZA" sz="1600"/>
          </a:p>
        </p:txBody>
      </p:sp>
    </p:spTree>
    <p:extLst>
      <p:ext uri="{BB962C8B-B14F-4D97-AF65-F5344CB8AC3E}">
        <p14:creationId xmlns:p14="http://schemas.microsoft.com/office/powerpoint/2010/main" val="103197437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2000"/>
                                        <p:tgtEl>
                                          <p:spTgt spid="15"/>
                                        </p:tgtEl>
                                      </p:cBhvr>
                                    </p:animEffect>
                                    <p:set>
                                      <p:cBhvr>
                                        <p:cTn id="7" dur="1" fill="hold">
                                          <p:stCondLst>
                                            <p:cond delay="1999"/>
                                          </p:stCondLst>
                                        </p:cTn>
                                        <p:tgtEl>
                                          <p:spTgt spid="15"/>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2000"/>
                                        <p:tgtEl>
                                          <p:spTgt spid="28"/>
                                        </p:tgtEl>
                                      </p:cBhvr>
                                    </p:animEffect>
                                    <p:set>
                                      <p:cBhvr>
                                        <p:cTn id="10" dur="1" fill="hold">
                                          <p:stCondLst>
                                            <p:cond delay="1999"/>
                                          </p:stCondLst>
                                        </p:cTn>
                                        <p:tgtEl>
                                          <p:spTgt spid="2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0"/>
                                  </p:stCondLst>
                                  <p:childTnLst>
                                    <p:animEffect transition="out" filter="fade">
                                      <p:cBhvr>
                                        <p:cTn id="14" dur="2000"/>
                                        <p:tgtEl>
                                          <p:spTgt spid="14"/>
                                        </p:tgtEl>
                                      </p:cBhvr>
                                    </p:animEffect>
                                    <p:set>
                                      <p:cBhvr>
                                        <p:cTn id="15" dur="1" fill="hold">
                                          <p:stCondLst>
                                            <p:cond delay="1999"/>
                                          </p:stCondLst>
                                        </p:cTn>
                                        <p:tgtEl>
                                          <p:spTgt spid="14"/>
                                        </p:tgtEl>
                                        <p:attrNameLst>
                                          <p:attrName>style.visibility</p:attrName>
                                        </p:attrNameLst>
                                      </p:cBhvr>
                                      <p:to>
                                        <p:strVal val="hidden"/>
                                      </p:to>
                                    </p:set>
                                  </p:childTnLst>
                                </p:cTn>
                              </p:par>
                              <p:par>
                                <p:cTn id="16" presetID="10" presetClass="exit" presetSubtype="0" fill="hold" grpId="0" nodeType="withEffect">
                                  <p:stCondLst>
                                    <p:cond delay="0"/>
                                  </p:stCondLst>
                                  <p:childTnLst>
                                    <p:animEffect transition="out" filter="fade">
                                      <p:cBhvr>
                                        <p:cTn id="17" dur="2000"/>
                                        <p:tgtEl>
                                          <p:spTgt spid="27"/>
                                        </p:tgtEl>
                                      </p:cBhvr>
                                    </p:animEffect>
                                    <p:set>
                                      <p:cBhvr>
                                        <p:cTn id="18" dur="1" fill="hold">
                                          <p:stCondLst>
                                            <p:cond delay="1999"/>
                                          </p:stCondLst>
                                        </p:cTn>
                                        <p:tgtEl>
                                          <p:spTgt spid="27"/>
                                        </p:tgtEl>
                                        <p:attrNameLst>
                                          <p:attrName>style.visibility</p:attrName>
                                        </p:attrNameLst>
                                      </p:cBhvr>
                                      <p:to>
                                        <p:strVal val="hidden"/>
                                      </p:to>
                                    </p:set>
                                  </p:childTnLst>
                                </p:cTn>
                              </p:par>
                              <p:par>
                                <p:cTn id="19" presetID="10" presetClass="exit" presetSubtype="0" fill="hold" grpId="0" nodeType="withEffect">
                                  <p:stCondLst>
                                    <p:cond delay="0"/>
                                  </p:stCondLst>
                                  <p:childTnLst>
                                    <p:animEffect transition="out" filter="fade">
                                      <p:cBhvr>
                                        <p:cTn id="20" dur="2000"/>
                                        <p:tgtEl>
                                          <p:spTgt spid="13"/>
                                        </p:tgtEl>
                                      </p:cBhvr>
                                    </p:animEffect>
                                    <p:set>
                                      <p:cBhvr>
                                        <p:cTn id="21" dur="1" fill="hold">
                                          <p:stCondLst>
                                            <p:cond delay="1999"/>
                                          </p:stCondLst>
                                        </p:cTn>
                                        <p:tgtEl>
                                          <p:spTgt spid="13"/>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grpId="0" nodeType="clickEffect">
                                  <p:stCondLst>
                                    <p:cond delay="0"/>
                                  </p:stCondLst>
                                  <p:childTnLst>
                                    <p:animEffect transition="out" filter="fade">
                                      <p:cBhvr>
                                        <p:cTn id="25" dur="2000"/>
                                        <p:tgtEl>
                                          <p:spTgt spid="12"/>
                                        </p:tgtEl>
                                      </p:cBhvr>
                                    </p:animEffect>
                                    <p:set>
                                      <p:cBhvr>
                                        <p:cTn id="26" dur="1" fill="hold">
                                          <p:stCondLst>
                                            <p:cond delay="1999"/>
                                          </p:stCondLst>
                                        </p:cTn>
                                        <p:tgtEl>
                                          <p:spTgt spid="12"/>
                                        </p:tgtEl>
                                        <p:attrNameLst>
                                          <p:attrName>style.visibility</p:attrName>
                                        </p:attrNameLst>
                                      </p:cBhvr>
                                      <p:to>
                                        <p:strVal val="hidden"/>
                                      </p:to>
                                    </p:set>
                                  </p:childTnLst>
                                </p:cTn>
                              </p:par>
                              <p:par>
                                <p:cTn id="27" presetID="10" presetClass="exit" presetSubtype="0" fill="hold" grpId="0" nodeType="withEffect">
                                  <p:stCondLst>
                                    <p:cond delay="0"/>
                                  </p:stCondLst>
                                  <p:childTnLst>
                                    <p:animEffect transition="out" filter="fade">
                                      <p:cBhvr>
                                        <p:cTn id="28" dur="2000"/>
                                        <p:tgtEl>
                                          <p:spTgt spid="26"/>
                                        </p:tgtEl>
                                      </p:cBhvr>
                                    </p:animEffect>
                                    <p:set>
                                      <p:cBhvr>
                                        <p:cTn id="29" dur="1" fill="hold">
                                          <p:stCondLst>
                                            <p:cond delay="1999"/>
                                          </p:stCondLst>
                                        </p:cTn>
                                        <p:tgtEl>
                                          <p:spTgt spid="26"/>
                                        </p:tgtEl>
                                        <p:attrNameLst>
                                          <p:attrName>style.visibility</p:attrName>
                                        </p:attrNameLst>
                                      </p:cBhvr>
                                      <p:to>
                                        <p:strVal val="hidden"/>
                                      </p:to>
                                    </p:set>
                                  </p:childTnLst>
                                </p:cTn>
                              </p:par>
                              <p:par>
                                <p:cTn id="30" presetID="10" presetClass="exit" presetSubtype="0" fill="hold" grpId="0" nodeType="withEffect">
                                  <p:stCondLst>
                                    <p:cond delay="0"/>
                                  </p:stCondLst>
                                  <p:childTnLst>
                                    <p:animEffect transition="out" filter="fade">
                                      <p:cBhvr>
                                        <p:cTn id="31" dur="2000"/>
                                        <p:tgtEl>
                                          <p:spTgt spid="9"/>
                                        </p:tgtEl>
                                      </p:cBhvr>
                                    </p:animEffect>
                                    <p:set>
                                      <p:cBhvr>
                                        <p:cTn id="32" dur="1" fill="hold">
                                          <p:stCondLst>
                                            <p:cond delay="1999"/>
                                          </p:stCondLst>
                                        </p:cTn>
                                        <p:tgtEl>
                                          <p:spTgt spid="9"/>
                                        </p:tgtEl>
                                        <p:attrNameLst>
                                          <p:attrName>style.visibility</p:attrName>
                                        </p:attrNameLst>
                                      </p:cBhvr>
                                      <p:to>
                                        <p:strVal val="hidden"/>
                                      </p:to>
                                    </p:set>
                                  </p:childTnLst>
                                </p:cTn>
                              </p:par>
                              <p:par>
                                <p:cTn id="33" presetID="10" presetClass="exit" presetSubtype="0" fill="hold" grpId="0" nodeType="withEffect">
                                  <p:stCondLst>
                                    <p:cond delay="0"/>
                                  </p:stCondLst>
                                  <p:childTnLst>
                                    <p:animEffect transition="out" filter="fade">
                                      <p:cBhvr>
                                        <p:cTn id="34" dur="2000"/>
                                        <p:tgtEl>
                                          <p:spTgt spid="11"/>
                                        </p:tgtEl>
                                      </p:cBhvr>
                                    </p:animEffect>
                                    <p:set>
                                      <p:cBhvr>
                                        <p:cTn id="35" dur="1" fill="hold">
                                          <p:stCondLst>
                                            <p:cond delay="1999"/>
                                          </p:stCondLst>
                                        </p:cTn>
                                        <p:tgtEl>
                                          <p:spTgt spid="11"/>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10" presetClass="exit" presetSubtype="0" fill="hold" grpId="0" nodeType="clickEffect">
                                  <p:stCondLst>
                                    <p:cond delay="0"/>
                                  </p:stCondLst>
                                  <p:childTnLst>
                                    <p:animEffect transition="out" filter="fade">
                                      <p:cBhvr>
                                        <p:cTn id="39" dur="2000"/>
                                        <p:tgtEl>
                                          <p:spTgt spid="10"/>
                                        </p:tgtEl>
                                      </p:cBhvr>
                                    </p:animEffect>
                                    <p:set>
                                      <p:cBhvr>
                                        <p:cTn id="40" dur="1" fill="hold">
                                          <p:stCondLst>
                                            <p:cond delay="1999"/>
                                          </p:stCondLst>
                                        </p:cTn>
                                        <p:tgtEl>
                                          <p:spTgt spid="10"/>
                                        </p:tgtEl>
                                        <p:attrNameLst>
                                          <p:attrName>style.visibility</p:attrName>
                                        </p:attrNameLst>
                                      </p:cBhvr>
                                      <p:to>
                                        <p:strVal val="hidden"/>
                                      </p:to>
                                    </p:set>
                                  </p:childTnLst>
                                </p:cTn>
                              </p:par>
                              <p:par>
                                <p:cTn id="41" presetID="10" presetClass="exit" presetSubtype="0" fill="hold" grpId="0" nodeType="withEffect">
                                  <p:stCondLst>
                                    <p:cond delay="0"/>
                                  </p:stCondLst>
                                  <p:childTnLst>
                                    <p:animEffect transition="out" filter="fade">
                                      <p:cBhvr>
                                        <p:cTn id="42" dur="2000"/>
                                        <p:tgtEl>
                                          <p:spTgt spid="7"/>
                                        </p:tgtEl>
                                      </p:cBhvr>
                                    </p:animEffect>
                                    <p:set>
                                      <p:cBhvr>
                                        <p:cTn id="43" dur="1" fill="hold">
                                          <p:stCondLst>
                                            <p:cond delay="1999"/>
                                          </p:stCondLst>
                                        </p:cTn>
                                        <p:tgtEl>
                                          <p:spTgt spid="7"/>
                                        </p:tgtEl>
                                        <p:attrNameLst>
                                          <p:attrName>style.visibility</p:attrName>
                                        </p:attrNameLst>
                                      </p:cBhvr>
                                      <p:to>
                                        <p:strVal val="hidden"/>
                                      </p:to>
                                    </p:set>
                                  </p:childTnLst>
                                </p:cTn>
                              </p:par>
                              <p:par>
                                <p:cTn id="44" presetID="10" presetClass="exit" presetSubtype="0" fill="hold" grpId="0" nodeType="withEffect">
                                  <p:stCondLst>
                                    <p:cond delay="0"/>
                                  </p:stCondLst>
                                  <p:childTnLst>
                                    <p:animEffect transition="out" filter="fade">
                                      <p:cBhvr>
                                        <p:cTn id="45" dur="2000"/>
                                        <p:tgtEl>
                                          <p:spTgt spid="24"/>
                                        </p:tgtEl>
                                      </p:cBhvr>
                                    </p:animEffect>
                                    <p:set>
                                      <p:cBhvr>
                                        <p:cTn id="46" dur="1" fill="hold">
                                          <p:stCondLst>
                                            <p:cond delay="1999"/>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1" grpId="0" animBg="1"/>
      <p:bldP spid="12" grpId="0" animBg="1"/>
      <p:bldP spid="13" grpId="0" animBg="1"/>
      <p:bldP spid="14" grpId="0" animBg="1"/>
      <p:bldP spid="15" grpId="0" animBg="1"/>
      <p:bldP spid="24" grpId="0" animBg="1"/>
      <p:bldP spid="26" grpId="0" animBg="1"/>
      <p:bldP spid="27" grpId="0" animBg="1"/>
      <p:bldP spid="2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ZA" smtClean="0">
                <a:ea typeface="+mj-ea"/>
              </a:rPr>
              <a:t>Spending</a:t>
            </a:r>
            <a:endParaRPr lang="en-ZA">
              <a:ea typeface="+mj-ea"/>
            </a:endParaRPr>
          </a:p>
        </p:txBody>
      </p:sp>
      <p:sp>
        <p:nvSpPr>
          <p:cNvPr id="7171" name="Content Placeholder 2"/>
          <p:cNvSpPr>
            <a:spLocks noGrp="1"/>
          </p:cNvSpPr>
          <p:nvPr>
            <p:ph idx="1"/>
          </p:nvPr>
        </p:nvSpPr>
        <p:spPr>
          <a:xfrm>
            <a:off x="395288" y="1628775"/>
            <a:ext cx="8229600" cy="4525963"/>
          </a:xfrm>
        </p:spPr>
        <p:txBody>
          <a:bodyPr/>
          <a:lstStyle/>
          <a:p>
            <a:pPr marL="0" indent="0" algn="ctr" eaLnBrk="1" hangingPunct="1">
              <a:buFont typeface="Arial" charset="0"/>
              <a:buNone/>
            </a:pPr>
            <a:r>
              <a:rPr lang="en-ZA" sz="2400" b="1">
                <a:latin typeface="Calibri" charset="0"/>
              </a:rPr>
              <a:t>Spending by education departments, real (2005) Rand</a:t>
            </a:r>
          </a:p>
          <a:p>
            <a:pPr marL="0" indent="0" algn="ctr" eaLnBrk="1" hangingPunct="1">
              <a:buFont typeface="Arial" charset="0"/>
              <a:buNone/>
            </a:pPr>
            <a:r>
              <a:rPr lang="en-ZA" sz="2400" b="1">
                <a:latin typeface="Calibri" charset="0"/>
              </a:rPr>
              <a:t>2000/01 to 2010/11</a:t>
            </a:r>
          </a:p>
        </p:txBody>
      </p:sp>
      <p:sp>
        <p:nvSpPr>
          <p:cNvPr id="4" name="Slide Number Placeholder 3"/>
          <p:cNvSpPr>
            <a:spLocks noGrp="1"/>
          </p:cNvSpPr>
          <p:nvPr>
            <p:ph type="sldNum" sz="quarter" idx="12"/>
          </p:nvPr>
        </p:nvSpPr>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01232DD6-33A8-664D-B7A0-255C460929CF}" type="slidenum">
              <a:rPr lang="en-ZA">
                <a:solidFill>
                  <a:srgbClr val="898989"/>
                </a:solidFill>
              </a:rPr>
              <a:pPr eaLnBrk="1" hangingPunct="1"/>
              <a:t>44</a:t>
            </a:fld>
            <a:endParaRPr lang="en-ZA">
              <a:solidFill>
                <a:srgbClr val="898989"/>
              </a:solidFill>
            </a:endParaRPr>
          </a:p>
        </p:txBody>
      </p:sp>
      <p:pic>
        <p:nvPicPr>
          <p:cNvPr id="3074" name="Picture 2"/>
          <p:cNvPicPr>
            <a:picLocks noChangeAspect="1" noChangeArrowheads="1"/>
          </p:cNvPicPr>
          <p:nvPr/>
        </p:nvPicPr>
        <p:blipFill>
          <a:blip r:embed="rId3"/>
          <a:srcRect/>
          <a:stretch>
            <a:fillRect/>
          </a:stretch>
        </p:blipFill>
        <p:spPr bwMode="auto">
          <a:xfrm>
            <a:off x="1187450" y="2924175"/>
            <a:ext cx="6896100" cy="2808288"/>
          </a:xfrm>
          <a:prstGeom prst="rect">
            <a:avLst/>
          </a:prstGeom>
          <a:ln>
            <a:noFill/>
          </a:ln>
          <a:effectLst>
            <a:outerShdw blurRad="292100" dist="139700" dir="2700000" algn="tl" rotWithShape="0">
              <a:srgbClr val="333333">
                <a:alpha val="65000"/>
              </a:srgbClr>
            </a:outerShdw>
          </a:effectLst>
          <a:extLst/>
        </p:spPr>
      </p:pic>
      <p:sp>
        <p:nvSpPr>
          <p:cNvPr id="5" name="Oval 4"/>
          <p:cNvSpPr/>
          <p:nvPr/>
        </p:nvSpPr>
        <p:spPr>
          <a:xfrm rot="20380910">
            <a:off x="4500563" y="3014663"/>
            <a:ext cx="1511300" cy="935037"/>
          </a:xfrm>
          <a:prstGeom prst="ellipse">
            <a:avLst/>
          </a:prstGeom>
          <a:solidFill>
            <a:srgbClr val="D9D9D9">
              <a:alpha val="40000"/>
            </a:srgb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ZA"/>
          </a:p>
        </p:txBody>
      </p:sp>
      <p:sp>
        <p:nvSpPr>
          <p:cNvPr id="6" name="TextBox 5"/>
          <p:cNvSpPr txBox="1">
            <a:spLocks noChangeArrowheads="1"/>
          </p:cNvSpPr>
          <p:nvPr/>
        </p:nvSpPr>
        <p:spPr bwMode="auto">
          <a:xfrm>
            <a:off x="6127750" y="3141663"/>
            <a:ext cx="9652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r>
              <a:rPr lang="en-ZA">
                <a:sym typeface="Wingdings" charset="0"/>
              </a:rPr>
              <a:t> </a:t>
            </a:r>
            <a:r>
              <a:rPr lang="en-ZA"/>
              <a:t>OSD</a:t>
            </a:r>
          </a:p>
        </p:txBody>
      </p:sp>
      <p:sp>
        <p:nvSpPr>
          <p:cNvPr id="7176" name="TextBox 7"/>
          <p:cNvSpPr txBox="1">
            <a:spLocks noChangeArrowheads="1"/>
          </p:cNvSpPr>
          <p:nvPr/>
        </p:nvSpPr>
        <p:spPr bwMode="auto">
          <a:xfrm>
            <a:off x="4468813" y="6423025"/>
            <a:ext cx="3744912"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r>
              <a:rPr lang="en-ZA" sz="1100"/>
              <a:t>(Oxford Policy Management &amp; Stellenbosch Economics, 2012) </a:t>
            </a:r>
          </a:p>
        </p:txBody>
      </p:sp>
    </p:spTree>
    <p:extLst>
      <p:ext uri="{BB962C8B-B14F-4D97-AF65-F5344CB8AC3E}">
        <p14:creationId xmlns:p14="http://schemas.microsoft.com/office/powerpoint/2010/main" val="11036079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normAutofit/>
          </a:bodyPr>
          <a:lstStyle/>
          <a:p>
            <a:r>
              <a:rPr lang="en-ZA" sz="4000" dirty="0" smtClean="0">
                <a:solidFill>
                  <a:srgbClr val="C00000"/>
                </a:solidFill>
              </a:rPr>
              <a:t>Grade 6 Literacy</a:t>
            </a:r>
            <a:endParaRPr lang="en-ZA" sz="4000" dirty="0">
              <a:solidFill>
                <a:srgbClr val="C00000"/>
              </a:solidFill>
            </a:endParaRPr>
          </a:p>
        </p:txBody>
      </p:sp>
      <p:pic>
        <p:nvPicPr>
          <p:cNvPr id="1027" name="Picture 3"/>
          <p:cNvPicPr>
            <a:picLocks noChangeAspect="1" noChangeArrowheads="1"/>
          </p:cNvPicPr>
          <p:nvPr/>
        </p:nvPicPr>
        <p:blipFill>
          <a:blip r:embed="rId3" cstate="print"/>
          <a:srcRect/>
          <a:stretch>
            <a:fillRect/>
          </a:stretch>
        </p:blipFill>
        <p:spPr bwMode="auto">
          <a:xfrm>
            <a:off x="611559" y="2276872"/>
            <a:ext cx="3433690" cy="4392488"/>
          </a:xfrm>
          <a:prstGeom prst="rect">
            <a:avLst/>
          </a:prstGeom>
          <a:noFill/>
          <a:ln w="9525">
            <a:noFill/>
            <a:miter lim="800000"/>
            <a:headEnd/>
            <a:tailEnd/>
          </a:ln>
        </p:spPr>
      </p:pic>
      <p:sp>
        <p:nvSpPr>
          <p:cNvPr id="16" name="Title 1"/>
          <p:cNvSpPr txBox="1">
            <a:spLocks/>
          </p:cNvSpPr>
          <p:nvPr/>
        </p:nvSpPr>
        <p:spPr>
          <a:xfrm>
            <a:off x="899592" y="1484784"/>
            <a:ext cx="2738264" cy="69770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2400" b="1" i="0" u="none" strike="noStrike" kern="1200" cap="none" spc="0" normalizeH="0" baseline="0" noProof="0" dirty="0" smtClean="0">
                <a:ln>
                  <a:noFill/>
                </a:ln>
                <a:solidFill>
                  <a:schemeClr val="tx1"/>
                </a:solidFill>
                <a:effectLst/>
                <a:uLnTx/>
                <a:uFillTx/>
                <a:latin typeface="+mj-lt"/>
                <a:ea typeface="+mj-ea"/>
                <a:cs typeface="+mj-cs"/>
              </a:rPr>
              <a:t>SA </a:t>
            </a:r>
            <a:r>
              <a:rPr kumimoji="0" lang="en-ZA" sz="2400" b="1" i="0" u="none" strike="noStrike" kern="1200" cap="none" spc="0" normalizeH="0" baseline="0" noProof="0" dirty="0" err="1" smtClean="0">
                <a:ln>
                  <a:noFill/>
                </a:ln>
                <a:solidFill>
                  <a:schemeClr val="tx1"/>
                </a:solidFill>
                <a:effectLst/>
                <a:uLnTx/>
                <a:uFillTx/>
                <a:latin typeface="+mj-lt"/>
                <a:ea typeface="+mj-ea"/>
                <a:cs typeface="+mj-cs"/>
              </a:rPr>
              <a:t>Gr</a:t>
            </a:r>
            <a:r>
              <a:rPr kumimoji="0" lang="en-ZA" sz="2400" b="1" i="0" u="none" strike="noStrike" kern="1200" cap="none" spc="0" normalizeH="0" baseline="0" noProof="0" dirty="0" smtClean="0">
                <a:ln>
                  <a:noFill/>
                </a:ln>
                <a:solidFill>
                  <a:schemeClr val="tx1"/>
                </a:solidFill>
                <a:effectLst/>
                <a:uLnTx/>
                <a:uFillTx/>
                <a:latin typeface="+mj-lt"/>
                <a:ea typeface="+mj-ea"/>
                <a:cs typeface="+mj-cs"/>
              </a:rPr>
              <a:t> 6 Literacy</a:t>
            </a:r>
          </a:p>
        </p:txBody>
      </p:sp>
      <p:pic>
        <p:nvPicPr>
          <p:cNvPr id="23" name="Picture 2"/>
          <p:cNvPicPr>
            <a:picLocks noChangeAspect="1" noChangeArrowheads="1"/>
          </p:cNvPicPr>
          <p:nvPr/>
        </p:nvPicPr>
        <p:blipFill>
          <a:blip r:embed="rId4" cstate="print"/>
          <a:srcRect l="19277" t="16487" r="35068" b="16298"/>
          <a:stretch>
            <a:fillRect/>
          </a:stretch>
        </p:blipFill>
        <p:spPr bwMode="auto">
          <a:xfrm>
            <a:off x="4499992" y="2204864"/>
            <a:ext cx="3446796" cy="4536504"/>
          </a:xfrm>
          <a:prstGeom prst="rect">
            <a:avLst/>
          </a:prstGeom>
          <a:noFill/>
          <a:ln w="9525">
            <a:noFill/>
            <a:miter lim="800000"/>
            <a:headEnd/>
            <a:tailEnd/>
          </a:ln>
        </p:spPr>
      </p:pic>
      <p:sp>
        <p:nvSpPr>
          <p:cNvPr id="25" name="Title 1"/>
          <p:cNvSpPr txBox="1">
            <a:spLocks/>
          </p:cNvSpPr>
          <p:nvPr/>
        </p:nvSpPr>
        <p:spPr>
          <a:xfrm>
            <a:off x="4932040" y="1484784"/>
            <a:ext cx="2738264" cy="697706"/>
          </a:xfrm>
          <a:prstGeom prst="rect">
            <a:avLst/>
          </a:prstGeom>
        </p:spPr>
        <p:txBody>
          <a:bodyPr vert="horz" lIns="91440" tIns="45720" rIns="91440" bIns="45720" rtlCol="0" anchor="ctr">
            <a:normAutofit fontScale="55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4400" b="1" i="0" u="none" strike="noStrike" kern="1200" cap="none" spc="0" normalizeH="0" baseline="0" noProof="0" dirty="0" smtClean="0">
                <a:ln>
                  <a:noFill/>
                </a:ln>
                <a:solidFill>
                  <a:schemeClr val="tx1"/>
                </a:solidFill>
                <a:effectLst/>
                <a:uLnTx/>
                <a:uFillTx/>
                <a:latin typeface="+mj-lt"/>
                <a:ea typeface="+mj-ea"/>
                <a:cs typeface="+mj-cs"/>
              </a:rPr>
              <a:t>Kenya </a:t>
            </a:r>
            <a:r>
              <a:rPr kumimoji="0" lang="en-ZA" sz="4400" b="1" i="0" u="none" strike="noStrike" kern="1200" cap="none" spc="0" normalizeH="0" baseline="0" noProof="0" dirty="0" err="1" smtClean="0">
                <a:ln>
                  <a:noFill/>
                </a:ln>
                <a:solidFill>
                  <a:schemeClr val="tx1"/>
                </a:solidFill>
                <a:effectLst/>
                <a:uLnTx/>
                <a:uFillTx/>
                <a:latin typeface="+mj-lt"/>
                <a:ea typeface="+mj-ea"/>
                <a:cs typeface="+mj-cs"/>
              </a:rPr>
              <a:t>Gr</a:t>
            </a:r>
            <a:r>
              <a:rPr kumimoji="0" lang="en-ZA" sz="4400" b="1" i="0" u="none" strike="noStrike" kern="1200" cap="none" spc="0" normalizeH="0" baseline="0" noProof="0" dirty="0" smtClean="0">
                <a:ln>
                  <a:noFill/>
                </a:ln>
                <a:solidFill>
                  <a:schemeClr val="tx1"/>
                </a:solidFill>
                <a:effectLst/>
                <a:uLnTx/>
                <a:uFillTx/>
                <a:latin typeface="+mj-lt"/>
                <a:ea typeface="+mj-ea"/>
                <a:cs typeface="+mj-cs"/>
              </a:rPr>
              <a:t> 6 Literacy</a:t>
            </a:r>
          </a:p>
        </p:txBody>
      </p:sp>
      <p:cxnSp>
        <p:nvCxnSpPr>
          <p:cNvPr id="8" name="Straight Connector 7"/>
          <p:cNvCxnSpPr/>
          <p:nvPr/>
        </p:nvCxnSpPr>
        <p:spPr>
          <a:xfrm>
            <a:off x="971600" y="2060848"/>
            <a:ext cx="0" cy="1008112"/>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508104" y="2132856"/>
            <a:ext cx="0" cy="1008112"/>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539552" y="3068960"/>
            <a:ext cx="432048" cy="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4008" y="3140968"/>
            <a:ext cx="864096" cy="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539552" y="5805264"/>
            <a:ext cx="3456384"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Rectangle 11"/>
          <p:cNvSpPr/>
          <p:nvPr/>
        </p:nvSpPr>
        <p:spPr>
          <a:xfrm>
            <a:off x="539552" y="4077072"/>
            <a:ext cx="3456384"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Rectangle 13"/>
          <p:cNvSpPr/>
          <p:nvPr/>
        </p:nvSpPr>
        <p:spPr>
          <a:xfrm>
            <a:off x="2915816" y="4941168"/>
            <a:ext cx="1080120"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5" name="Rectangle 14"/>
          <p:cNvSpPr/>
          <p:nvPr/>
        </p:nvSpPr>
        <p:spPr>
          <a:xfrm>
            <a:off x="539552" y="4941168"/>
            <a:ext cx="2376264"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7" name="Rectangle 16"/>
          <p:cNvSpPr/>
          <p:nvPr/>
        </p:nvSpPr>
        <p:spPr>
          <a:xfrm>
            <a:off x="2267744" y="3140968"/>
            <a:ext cx="1800200"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Rectangle 17"/>
          <p:cNvSpPr/>
          <p:nvPr/>
        </p:nvSpPr>
        <p:spPr>
          <a:xfrm>
            <a:off x="467544" y="3140968"/>
            <a:ext cx="1800200"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9" name="Rectangle 18"/>
          <p:cNvSpPr/>
          <p:nvPr/>
        </p:nvSpPr>
        <p:spPr>
          <a:xfrm>
            <a:off x="971600" y="2276872"/>
            <a:ext cx="3024336"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0" name="Rectangle 19"/>
          <p:cNvSpPr/>
          <p:nvPr/>
        </p:nvSpPr>
        <p:spPr>
          <a:xfrm>
            <a:off x="539552" y="2204864"/>
            <a:ext cx="432048"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1" name="Rectangle 20"/>
          <p:cNvSpPr/>
          <p:nvPr/>
        </p:nvSpPr>
        <p:spPr>
          <a:xfrm>
            <a:off x="4427984" y="5805264"/>
            <a:ext cx="3456384" cy="10527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2" name="Rectangle 21"/>
          <p:cNvSpPr/>
          <p:nvPr/>
        </p:nvSpPr>
        <p:spPr>
          <a:xfrm>
            <a:off x="4427984" y="4005064"/>
            <a:ext cx="3456384" cy="10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4" name="Rectangle 23"/>
          <p:cNvSpPr/>
          <p:nvPr/>
        </p:nvSpPr>
        <p:spPr>
          <a:xfrm>
            <a:off x="4932040" y="4869160"/>
            <a:ext cx="2952328" cy="10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6" name="Rectangle 25"/>
          <p:cNvSpPr/>
          <p:nvPr/>
        </p:nvSpPr>
        <p:spPr>
          <a:xfrm>
            <a:off x="4499992" y="4941168"/>
            <a:ext cx="432048"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7" name="Rectangle 26"/>
          <p:cNvSpPr/>
          <p:nvPr/>
        </p:nvSpPr>
        <p:spPr>
          <a:xfrm>
            <a:off x="4499992" y="3140968"/>
            <a:ext cx="3384376"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8" name="Rectangle 27"/>
          <p:cNvSpPr/>
          <p:nvPr/>
        </p:nvSpPr>
        <p:spPr>
          <a:xfrm flipH="1">
            <a:off x="6516216" y="2204864"/>
            <a:ext cx="1512168"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9" name="Rectangle 28"/>
          <p:cNvSpPr/>
          <p:nvPr/>
        </p:nvSpPr>
        <p:spPr>
          <a:xfrm>
            <a:off x="5508104" y="2204864"/>
            <a:ext cx="1008112"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0" name="Rectangle 29"/>
          <p:cNvSpPr/>
          <p:nvPr/>
        </p:nvSpPr>
        <p:spPr>
          <a:xfrm>
            <a:off x="4499992" y="2204864"/>
            <a:ext cx="1008112"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1" name="TextBox 30"/>
          <p:cNvSpPr txBox="1"/>
          <p:nvPr/>
        </p:nvSpPr>
        <p:spPr>
          <a:xfrm>
            <a:off x="3419872" y="1988840"/>
            <a:ext cx="720080" cy="369332"/>
          </a:xfrm>
          <a:prstGeom prst="rect">
            <a:avLst/>
          </a:prstGeom>
          <a:noFill/>
        </p:spPr>
        <p:txBody>
          <a:bodyPr wrap="square" rtlCol="0">
            <a:spAutoFit/>
          </a:bodyPr>
          <a:lstStyle/>
          <a:p>
            <a:r>
              <a:rPr lang="en-ZA" dirty="0" smtClean="0">
                <a:solidFill>
                  <a:srgbClr val="FF0000"/>
                </a:solidFill>
              </a:rPr>
              <a:t>25%</a:t>
            </a:r>
            <a:endParaRPr lang="en-ZA" dirty="0">
              <a:solidFill>
                <a:srgbClr val="FF0000"/>
              </a:solidFill>
            </a:endParaRPr>
          </a:p>
        </p:txBody>
      </p:sp>
      <p:sp>
        <p:nvSpPr>
          <p:cNvPr id="32" name="TextBox 31"/>
          <p:cNvSpPr txBox="1"/>
          <p:nvPr/>
        </p:nvSpPr>
        <p:spPr>
          <a:xfrm>
            <a:off x="6372200" y="1916832"/>
            <a:ext cx="720080" cy="369332"/>
          </a:xfrm>
          <a:prstGeom prst="rect">
            <a:avLst/>
          </a:prstGeom>
          <a:noFill/>
        </p:spPr>
        <p:txBody>
          <a:bodyPr wrap="square" rtlCol="0">
            <a:spAutoFit/>
          </a:bodyPr>
          <a:lstStyle/>
          <a:p>
            <a:r>
              <a:rPr lang="en-ZA" dirty="0" smtClean="0">
                <a:solidFill>
                  <a:srgbClr val="FF0000"/>
                </a:solidFill>
              </a:rPr>
              <a:t>7%</a:t>
            </a:r>
            <a:endParaRPr lang="en-ZA" dirty="0">
              <a:solidFill>
                <a:srgbClr val="FF0000"/>
              </a:solidFill>
            </a:endParaRPr>
          </a:p>
        </p:txBody>
      </p:sp>
      <p:sp>
        <p:nvSpPr>
          <p:cNvPr id="33" name="TextBox 32"/>
          <p:cNvSpPr txBox="1"/>
          <p:nvPr/>
        </p:nvSpPr>
        <p:spPr>
          <a:xfrm>
            <a:off x="4644008" y="1844824"/>
            <a:ext cx="720080" cy="369332"/>
          </a:xfrm>
          <a:prstGeom prst="rect">
            <a:avLst/>
          </a:prstGeom>
          <a:noFill/>
        </p:spPr>
        <p:txBody>
          <a:bodyPr wrap="square" rtlCol="0">
            <a:spAutoFit/>
          </a:bodyPr>
          <a:lstStyle/>
          <a:p>
            <a:r>
              <a:rPr lang="en-ZA" dirty="0" smtClean="0"/>
              <a:t>5%</a:t>
            </a:r>
            <a:endParaRPr lang="en-ZA" dirty="0"/>
          </a:p>
        </p:txBody>
      </p:sp>
      <p:sp>
        <p:nvSpPr>
          <p:cNvPr id="34" name="TextBox 33"/>
          <p:cNvSpPr txBox="1"/>
          <p:nvPr/>
        </p:nvSpPr>
        <p:spPr>
          <a:xfrm>
            <a:off x="251520" y="1844824"/>
            <a:ext cx="720080" cy="369332"/>
          </a:xfrm>
          <a:prstGeom prst="rect">
            <a:avLst/>
          </a:prstGeom>
          <a:noFill/>
        </p:spPr>
        <p:txBody>
          <a:bodyPr wrap="square" rtlCol="0">
            <a:spAutoFit/>
          </a:bodyPr>
          <a:lstStyle/>
          <a:p>
            <a:r>
              <a:rPr lang="en-ZA" dirty="0" smtClean="0"/>
              <a:t>1%</a:t>
            </a:r>
            <a:endParaRPr lang="en-ZA" dirty="0"/>
          </a:p>
        </p:txBody>
      </p:sp>
      <p:sp>
        <p:nvSpPr>
          <p:cNvPr id="35" name="TextBox 34"/>
          <p:cNvSpPr txBox="1"/>
          <p:nvPr/>
        </p:nvSpPr>
        <p:spPr>
          <a:xfrm>
            <a:off x="0" y="4365104"/>
            <a:ext cx="720080" cy="369332"/>
          </a:xfrm>
          <a:prstGeom prst="rect">
            <a:avLst/>
          </a:prstGeom>
          <a:noFill/>
        </p:spPr>
        <p:txBody>
          <a:bodyPr wrap="square" rtlCol="0">
            <a:spAutoFit/>
          </a:bodyPr>
          <a:lstStyle/>
          <a:p>
            <a:r>
              <a:rPr lang="en-ZA" dirty="0" smtClean="0">
                <a:solidFill>
                  <a:srgbClr val="C00000"/>
                </a:solidFill>
              </a:rPr>
              <a:t>46%</a:t>
            </a:r>
            <a:endParaRPr lang="en-ZA" dirty="0">
              <a:solidFill>
                <a:srgbClr val="C00000"/>
              </a:solidFill>
            </a:endParaRPr>
          </a:p>
        </p:txBody>
      </p:sp>
      <p:sp>
        <p:nvSpPr>
          <p:cNvPr id="36" name="TextBox 35"/>
          <p:cNvSpPr txBox="1"/>
          <p:nvPr/>
        </p:nvSpPr>
        <p:spPr>
          <a:xfrm>
            <a:off x="8172400" y="4077072"/>
            <a:ext cx="720080" cy="369332"/>
          </a:xfrm>
          <a:prstGeom prst="rect">
            <a:avLst/>
          </a:prstGeom>
          <a:noFill/>
        </p:spPr>
        <p:txBody>
          <a:bodyPr wrap="square" rtlCol="0">
            <a:spAutoFit/>
          </a:bodyPr>
          <a:lstStyle/>
          <a:p>
            <a:r>
              <a:rPr lang="en-ZA" dirty="0" smtClean="0">
                <a:solidFill>
                  <a:srgbClr val="C00000"/>
                </a:solidFill>
              </a:rPr>
              <a:t>49%</a:t>
            </a:r>
            <a:endParaRPr lang="en-ZA" dirty="0">
              <a:solidFill>
                <a:srgbClr val="C00000"/>
              </a:solidFill>
            </a:endParaRPr>
          </a:p>
        </p:txBody>
      </p:sp>
      <p:sp>
        <p:nvSpPr>
          <p:cNvPr id="37" name="TextBox 36"/>
          <p:cNvSpPr txBox="1"/>
          <p:nvPr/>
        </p:nvSpPr>
        <p:spPr>
          <a:xfrm>
            <a:off x="8244408" y="5517232"/>
            <a:ext cx="720080" cy="369332"/>
          </a:xfrm>
          <a:prstGeom prst="rect">
            <a:avLst/>
          </a:prstGeom>
          <a:noFill/>
        </p:spPr>
        <p:txBody>
          <a:bodyPr wrap="square" rtlCol="0">
            <a:spAutoFit/>
          </a:bodyPr>
          <a:lstStyle/>
          <a:p>
            <a:r>
              <a:rPr lang="en-ZA" dirty="0" smtClean="0">
                <a:solidFill>
                  <a:srgbClr val="00B050"/>
                </a:solidFill>
              </a:rPr>
              <a:t>39%</a:t>
            </a:r>
            <a:endParaRPr lang="en-ZA" dirty="0">
              <a:solidFill>
                <a:srgbClr val="00B050"/>
              </a:solidFill>
            </a:endParaRPr>
          </a:p>
        </p:txBody>
      </p:sp>
      <p:sp>
        <p:nvSpPr>
          <p:cNvPr id="38" name="TextBox 37"/>
          <p:cNvSpPr txBox="1"/>
          <p:nvPr/>
        </p:nvSpPr>
        <p:spPr>
          <a:xfrm>
            <a:off x="0" y="6309320"/>
            <a:ext cx="720080" cy="369332"/>
          </a:xfrm>
          <a:prstGeom prst="rect">
            <a:avLst/>
          </a:prstGeom>
          <a:noFill/>
        </p:spPr>
        <p:txBody>
          <a:bodyPr wrap="square" rtlCol="0">
            <a:spAutoFit/>
          </a:bodyPr>
          <a:lstStyle/>
          <a:p>
            <a:r>
              <a:rPr lang="en-ZA" dirty="0" smtClean="0">
                <a:solidFill>
                  <a:srgbClr val="00B050"/>
                </a:solidFill>
              </a:rPr>
              <a:t>27%</a:t>
            </a:r>
            <a:endParaRPr lang="en-ZA" dirty="0">
              <a:solidFill>
                <a:srgbClr val="00B050"/>
              </a:solidFill>
            </a:endParaRPr>
          </a:p>
        </p:txBody>
      </p:sp>
      <p:sp>
        <p:nvSpPr>
          <p:cNvPr id="39" name="TextBox 38"/>
          <p:cNvSpPr txBox="1"/>
          <p:nvPr/>
        </p:nvSpPr>
        <p:spPr>
          <a:xfrm>
            <a:off x="791580" y="5837202"/>
            <a:ext cx="2664296" cy="800219"/>
          </a:xfrm>
          <a:prstGeom prst="rect">
            <a:avLst/>
          </a:prstGeom>
          <a:solidFill>
            <a:schemeClr val="bg1">
              <a:lumMod val="85000"/>
            </a:schemeClr>
          </a:solidFill>
        </p:spPr>
        <p:txBody>
          <a:bodyPr wrap="square" rtlCol="0">
            <a:spAutoFit/>
          </a:bodyPr>
          <a:lstStyle/>
          <a:p>
            <a:r>
              <a:rPr lang="en-ZA" dirty="0" smtClean="0"/>
              <a:t>Public current expenditure per pupil: </a:t>
            </a:r>
            <a:r>
              <a:rPr lang="en-ZA" sz="2800" b="1" dirty="0" smtClean="0">
                <a:solidFill>
                  <a:srgbClr val="FF0000"/>
                </a:solidFill>
              </a:rPr>
              <a:t>$1225</a:t>
            </a:r>
            <a:endParaRPr lang="en-ZA" b="1" dirty="0">
              <a:solidFill>
                <a:srgbClr val="FF0000"/>
              </a:solidFill>
            </a:endParaRPr>
          </a:p>
        </p:txBody>
      </p:sp>
      <p:sp>
        <p:nvSpPr>
          <p:cNvPr id="40" name="TextBox 39"/>
          <p:cNvSpPr txBox="1"/>
          <p:nvPr/>
        </p:nvSpPr>
        <p:spPr>
          <a:xfrm>
            <a:off x="5854389" y="5837201"/>
            <a:ext cx="2664296" cy="800219"/>
          </a:xfrm>
          <a:prstGeom prst="rect">
            <a:avLst/>
          </a:prstGeom>
          <a:solidFill>
            <a:schemeClr val="bg1">
              <a:lumMod val="85000"/>
            </a:schemeClr>
          </a:solidFill>
        </p:spPr>
        <p:txBody>
          <a:bodyPr wrap="square" rtlCol="0">
            <a:spAutoFit/>
          </a:bodyPr>
          <a:lstStyle/>
          <a:p>
            <a:r>
              <a:rPr lang="en-ZA" dirty="0" smtClean="0"/>
              <a:t>Public current expenditure per pupil: </a:t>
            </a:r>
            <a:r>
              <a:rPr lang="en-ZA" sz="2800" b="1" dirty="0" smtClean="0">
                <a:solidFill>
                  <a:srgbClr val="FF0000"/>
                </a:solidFill>
              </a:rPr>
              <a:t>$258</a:t>
            </a:r>
            <a:endParaRPr lang="en-ZA" b="1" dirty="0">
              <a:solidFill>
                <a:srgbClr val="FF0000"/>
              </a:solidFill>
            </a:endParaRPr>
          </a:p>
        </p:txBody>
      </p:sp>
      <p:sp>
        <p:nvSpPr>
          <p:cNvPr id="3" name="Slide Number Placeholder 2"/>
          <p:cNvSpPr>
            <a:spLocks noGrp="1"/>
          </p:cNvSpPr>
          <p:nvPr>
            <p:ph type="sldNum" sz="quarter" idx="12"/>
          </p:nvPr>
        </p:nvSpPr>
        <p:spPr/>
        <p:txBody>
          <a:bodyPr/>
          <a:lstStyle/>
          <a:p>
            <a:fld id="{555B2511-D5A3-487A-82FF-4C039FEE504B}" type="slidenum">
              <a:rPr lang="en-ZA" smtClean="0"/>
              <a:pPr/>
              <a:t>45</a:t>
            </a:fld>
            <a:endParaRPr lang="en-ZA"/>
          </a:p>
        </p:txBody>
      </p:sp>
      <p:sp>
        <p:nvSpPr>
          <p:cNvPr id="42" name="TextBox 41"/>
          <p:cNvSpPr txBox="1"/>
          <p:nvPr/>
        </p:nvSpPr>
        <p:spPr>
          <a:xfrm>
            <a:off x="3532076" y="5944922"/>
            <a:ext cx="2223864" cy="584775"/>
          </a:xfrm>
          <a:prstGeom prst="rect">
            <a:avLst/>
          </a:prstGeom>
          <a:solidFill>
            <a:schemeClr val="bg1">
              <a:lumMod val="85000"/>
            </a:schemeClr>
          </a:solidFill>
          <a:ln>
            <a:solidFill>
              <a:schemeClr val="tx1"/>
            </a:solidFill>
          </a:ln>
        </p:spPr>
        <p:txBody>
          <a:bodyPr wrap="square" rtlCol="0">
            <a:spAutoFit/>
          </a:bodyPr>
          <a:lstStyle/>
          <a:p>
            <a:r>
              <a:rPr lang="en-ZA" sz="1600" b="1" smtClean="0"/>
              <a:t>Additional resources is not the answer</a:t>
            </a:r>
            <a:endParaRPr lang="en-ZA" sz="1600" b="1" dirty="0">
              <a:solidFill>
                <a:srgbClr val="FF0000"/>
              </a:solidFill>
            </a:endParaRPr>
          </a:p>
        </p:txBody>
      </p:sp>
    </p:spTree>
    <p:extLst>
      <p:ext uri="{BB962C8B-B14F-4D97-AF65-F5344CB8AC3E}">
        <p14:creationId xmlns:p14="http://schemas.microsoft.com/office/powerpoint/2010/main" val="1134023604"/>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2000"/>
                                        <p:tgtEl>
                                          <p:spTgt spid="20"/>
                                        </p:tgtEl>
                                      </p:cBhvr>
                                    </p:animEffect>
                                    <p:set>
                                      <p:cBhvr>
                                        <p:cTn id="7" dur="1" fill="hold">
                                          <p:stCondLst>
                                            <p:cond delay="1999"/>
                                          </p:stCondLst>
                                        </p:cTn>
                                        <p:tgtEl>
                                          <p:spTgt spid="20"/>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2000"/>
                                        <p:tgtEl>
                                          <p:spTgt spid="30"/>
                                        </p:tgtEl>
                                      </p:cBhvr>
                                    </p:animEffect>
                                    <p:set>
                                      <p:cBhvr>
                                        <p:cTn id="10" dur="1" fill="hold">
                                          <p:stCondLst>
                                            <p:cond delay="1999"/>
                                          </p:stCondLst>
                                        </p:cTn>
                                        <p:tgtEl>
                                          <p:spTgt spid="30"/>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2000"/>
                                        <p:tgtEl>
                                          <p:spTgt spid="19"/>
                                        </p:tgtEl>
                                      </p:cBhvr>
                                    </p:animEffect>
                                    <p:set>
                                      <p:cBhvr>
                                        <p:cTn id="19" dur="1" fill="hold">
                                          <p:stCondLst>
                                            <p:cond delay="1999"/>
                                          </p:stCondLst>
                                        </p:cTn>
                                        <p:tgtEl>
                                          <p:spTgt spid="19"/>
                                        </p:tgtEl>
                                        <p:attrNameLst>
                                          <p:attrName>style.visibility</p:attrName>
                                        </p:attrNameLst>
                                      </p:cBhvr>
                                      <p:to>
                                        <p:strVal val="hidden"/>
                                      </p:to>
                                    </p:set>
                                  </p:childTnLst>
                                </p:cTn>
                              </p:par>
                              <p:par>
                                <p:cTn id="20" presetID="10" presetClass="exit" presetSubtype="0" fill="hold" grpId="0" nodeType="withEffect">
                                  <p:stCondLst>
                                    <p:cond delay="0"/>
                                  </p:stCondLst>
                                  <p:childTnLst>
                                    <p:animEffect transition="out" filter="fade">
                                      <p:cBhvr>
                                        <p:cTn id="21" dur="2000"/>
                                        <p:tgtEl>
                                          <p:spTgt spid="18"/>
                                        </p:tgtEl>
                                      </p:cBhvr>
                                    </p:animEffect>
                                    <p:set>
                                      <p:cBhvr>
                                        <p:cTn id="22" dur="1" fill="hold">
                                          <p:stCondLst>
                                            <p:cond delay="1999"/>
                                          </p:stCondLst>
                                        </p:cTn>
                                        <p:tgtEl>
                                          <p:spTgt spid="18"/>
                                        </p:tgtEl>
                                        <p:attrNameLst>
                                          <p:attrName>style.visibility</p:attrName>
                                        </p:attrNameLst>
                                      </p:cBhvr>
                                      <p:to>
                                        <p:strVal val="hidden"/>
                                      </p:to>
                                    </p:set>
                                  </p:childTnLst>
                                </p:cTn>
                              </p:par>
                              <p:par>
                                <p:cTn id="23" presetID="10" presetClass="exit" presetSubtype="0" fill="hold" grpId="0" nodeType="withEffect">
                                  <p:stCondLst>
                                    <p:cond delay="0"/>
                                  </p:stCondLst>
                                  <p:childTnLst>
                                    <p:animEffect transition="out" filter="fade">
                                      <p:cBhvr>
                                        <p:cTn id="24" dur="2000"/>
                                        <p:tgtEl>
                                          <p:spTgt spid="29"/>
                                        </p:tgtEl>
                                      </p:cBhvr>
                                    </p:animEffect>
                                    <p:set>
                                      <p:cBhvr>
                                        <p:cTn id="25" dur="1" fill="hold">
                                          <p:stCondLst>
                                            <p:cond delay="1999"/>
                                          </p:stCondLst>
                                        </p:cTn>
                                        <p:tgtEl>
                                          <p:spTgt spid="29"/>
                                        </p:tgtEl>
                                        <p:attrNameLst>
                                          <p:attrName>style.visibility</p:attrName>
                                        </p:attrNameLst>
                                      </p:cBhvr>
                                      <p:to>
                                        <p:strVal val="hidden"/>
                                      </p:to>
                                    </p:set>
                                  </p:childTnLst>
                                </p:cTn>
                              </p:par>
                              <p:par>
                                <p:cTn id="26" presetID="1" presetClass="entr" presetSubtype="0" fill="hold" grpId="0" nodeType="withEffect">
                                  <p:stCondLst>
                                    <p:cond delay="0"/>
                                  </p:stCondLst>
                                  <p:childTnLst>
                                    <p:set>
                                      <p:cBhvr>
                                        <p:cTn id="27" dur="1" fill="hold">
                                          <p:stCondLst>
                                            <p:cond delay="0"/>
                                          </p:stCondLst>
                                        </p:cTn>
                                        <p:tgtEl>
                                          <p:spTgt spid="31"/>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32"/>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grpId="0" nodeType="clickEffect">
                                  <p:stCondLst>
                                    <p:cond delay="0"/>
                                  </p:stCondLst>
                                  <p:childTnLst>
                                    <p:animEffect transition="out" filter="fade">
                                      <p:cBhvr>
                                        <p:cTn id="33" dur="2000"/>
                                        <p:tgtEl>
                                          <p:spTgt spid="17"/>
                                        </p:tgtEl>
                                      </p:cBhvr>
                                    </p:animEffect>
                                    <p:set>
                                      <p:cBhvr>
                                        <p:cTn id="34" dur="1" fill="hold">
                                          <p:stCondLst>
                                            <p:cond delay="1999"/>
                                          </p:stCondLst>
                                        </p:cTn>
                                        <p:tgtEl>
                                          <p:spTgt spid="17"/>
                                        </p:tgtEl>
                                        <p:attrNameLst>
                                          <p:attrName>style.visibility</p:attrName>
                                        </p:attrNameLst>
                                      </p:cBhvr>
                                      <p:to>
                                        <p:strVal val="hidden"/>
                                      </p:to>
                                    </p:set>
                                  </p:childTnLst>
                                </p:cTn>
                              </p:par>
                              <p:par>
                                <p:cTn id="35" presetID="10" presetClass="exit" presetSubtype="0" fill="hold" grpId="0" nodeType="withEffect">
                                  <p:stCondLst>
                                    <p:cond delay="0"/>
                                  </p:stCondLst>
                                  <p:childTnLst>
                                    <p:animEffect transition="out" filter="fade">
                                      <p:cBhvr>
                                        <p:cTn id="36" dur="2000"/>
                                        <p:tgtEl>
                                          <p:spTgt spid="12"/>
                                        </p:tgtEl>
                                      </p:cBhvr>
                                    </p:animEffect>
                                    <p:set>
                                      <p:cBhvr>
                                        <p:cTn id="37" dur="1" fill="hold">
                                          <p:stCondLst>
                                            <p:cond delay="1999"/>
                                          </p:stCondLst>
                                        </p:cTn>
                                        <p:tgtEl>
                                          <p:spTgt spid="12"/>
                                        </p:tgtEl>
                                        <p:attrNameLst>
                                          <p:attrName>style.visibility</p:attrName>
                                        </p:attrNameLst>
                                      </p:cBhvr>
                                      <p:to>
                                        <p:strVal val="hidden"/>
                                      </p:to>
                                    </p:set>
                                  </p:childTnLst>
                                </p:cTn>
                              </p:par>
                              <p:par>
                                <p:cTn id="38" presetID="10" presetClass="exit" presetSubtype="0" fill="hold" grpId="0" nodeType="withEffect">
                                  <p:stCondLst>
                                    <p:cond delay="0"/>
                                  </p:stCondLst>
                                  <p:childTnLst>
                                    <p:animEffect transition="out" filter="fade">
                                      <p:cBhvr>
                                        <p:cTn id="39" dur="2000"/>
                                        <p:tgtEl>
                                          <p:spTgt spid="15"/>
                                        </p:tgtEl>
                                      </p:cBhvr>
                                    </p:animEffect>
                                    <p:set>
                                      <p:cBhvr>
                                        <p:cTn id="40" dur="1" fill="hold">
                                          <p:stCondLst>
                                            <p:cond delay="1999"/>
                                          </p:stCondLst>
                                        </p:cTn>
                                        <p:tgtEl>
                                          <p:spTgt spid="15"/>
                                        </p:tgtEl>
                                        <p:attrNameLst>
                                          <p:attrName>style.visibility</p:attrName>
                                        </p:attrNameLst>
                                      </p:cBhvr>
                                      <p:to>
                                        <p:strVal val="hidden"/>
                                      </p:to>
                                    </p:set>
                                  </p:childTnLst>
                                </p:cTn>
                              </p:par>
                              <p:par>
                                <p:cTn id="41" presetID="10" presetClass="exit" presetSubtype="0" fill="hold" grpId="0" nodeType="withEffect">
                                  <p:stCondLst>
                                    <p:cond delay="0"/>
                                  </p:stCondLst>
                                  <p:childTnLst>
                                    <p:animEffect transition="out" filter="fade">
                                      <p:cBhvr>
                                        <p:cTn id="42" dur="2000"/>
                                        <p:tgtEl>
                                          <p:spTgt spid="28"/>
                                        </p:tgtEl>
                                      </p:cBhvr>
                                    </p:animEffect>
                                    <p:set>
                                      <p:cBhvr>
                                        <p:cTn id="43" dur="1" fill="hold">
                                          <p:stCondLst>
                                            <p:cond delay="1999"/>
                                          </p:stCondLst>
                                        </p:cTn>
                                        <p:tgtEl>
                                          <p:spTgt spid="28"/>
                                        </p:tgtEl>
                                        <p:attrNameLst>
                                          <p:attrName>style.visibility</p:attrName>
                                        </p:attrNameLst>
                                      </p:cBhvr>
                                      <p:to>
                                        <p:strVal val="hidden"/>
                                      </p:to>
                                    </p:set>
                                  </p:childTnLst>
                                </p:cTn>
                              </p:par>
                              <p:par>
                                <p:cTn id="44" presetID="10" presetClass="exit" presetSubtype="0" fill="hold" grpId="0" nodeType="withEffect">
                                  <p:stCondLst>
                                    <p:cond delay="0"/>
                                  </p:stCondLst>
                                  <p:childTnLst>
                                    <p:animEffect transition="out" filter="fade">
                                      <p:cBhvr>
                                        <p:cTn id="45" dur="2000"/>
                                        <p:tgtEl>
                                          <p:spTgt spid="27"/>
                                        </p:tgtEl>
                                      </p:cBhvr>
                                    </p:animEffect>
                                    <p:set>
                                      <p:cBhvr>
                                        <p:cTn id="46" dur="1" fill="hold">
                                          <p:stCondLst>
                                            <p:cond delay="1999"/>
                                          </p:stCondLst>
                                        </p:cTn>
                                        <p:tgtEl>
                                          <p:spTgt spid="27"/>
                                        </p:tgtEl>
                                        <p:attrNameLst>
                                          <p:attrName>style.visibility</p:attrName>
                                        </p:attrNameLst>
                                      </p:cBhvr>
                                      <p:to>
                                        <p:strVal val="hidden"/>
                                      </p:to>
                                    </p:set>
                                  </p:childTnLst>
                                </p:cTn>
                              </p:par>
                              <p:par>
                                <p:cTn id="47" presetID="10" presetClass="exit" presetSubtype="0" fill="hold" grpId="0" nodeType="withEffect">
                                  <p:stCondLst>
                                    <p:cond delay="0"/>
                                  </p:stCondLst>
                                  <p:childTnLst>
                                    <p:animEffect transition="out" filter="fade">
                                      <p:cBhvr>
                                        <p:cTn id="48" dur="2000"/>
                                        <p:tgtEl>
                                          <p:spTgt spid="22"/>
                                        </p:tgtEl>
                                      </p:cBhvr>
                                    </p:animEffect>
                                    <p:set>
                                      <p:cBhvr>
                                        <p:cTn id="49" dur="1" fill="hold">
                                          <p:stCondLst>
                                            <p:cond delay="1999"/>
                                          </p:stCondLst>
                                        </p:cTn>
                                        <p:tgtEl>
                                          <p:spTgt spid="22"/>
                                        </p:tgtEl>
                                        <p:attrNameLst>
                                          <p:attrName>style.visibility</p:attrName>
                                        </p:attrNameLst>
                                      </p:cBhvr>
                                      <p:to>
                                        <p:strVal val="hidden"/>
                                      </p:to>
                                    </p:set>
                                  </p:childTnLst>
                                </p:cTn>
                              </p:par>
                              <p:par>
                                <p:cTn id="50" presetID="10" presetClass="exit" presetSubtype="0" fill="hold" grpId="0" nodeType="withEffect">
                                  <p:stCondLst>
                                    <p:cond delay="0"/>
                                  </p:stCondLst>
                                  <p:childTnLst>
                                    <p:animEffect transition="out" filter="fade">
                                      <p:cBhvr>
                                        <p:cTn id="51" dur="2000"/>
                                        <p:tgtEl>
                                          <p:spTgt spid="26"/>
                                        </p:tgtEl>
                                      </p:cBhvr>
                                    </p:animEffect>
                                    <p:set>
                                      <p:cBhvr>
                                        <p:cTn id="52" dur="1" fill="hold">
                                          <p:stCondLst>
                                            <p:cond delay="1999"/>
                                          </p:stCondLst>
                                        </p:cTn>
                                        <p:tgtEl>
                                          <p:spTgt spid="26"/>
                                        </p:tgtEl>
                                        <p:attrNameLst>
                                          <p:attrName>style.visibility</p:attrName>
                                        </p:attrNameLst>
                                      </p:cBhvr>
                                      <p:to>
                                        <p:strVal val="hidden"/>
                                      </p:to>
                                    </p:set>
                                  </p:childTnLst>
                                </p:cTn>
                              </p:par>
                              <p:par>
                                <p:cTn id="53" presetID="1" presetClass="entr" presetSubtype="0" fill="hold" grpId="0" nodeType="withEffect">
                                  <p:stCondLst>
                                    <p:cond delay="0"/>
                                  </p:stCondLst>
                                  <p:childTnLst>
                                    <p:set>
                                      <p:cBhvr>
                                        <p:cTn id="54" dur="1" fill="hold">
                                          <p:stCondLst>
                                            <p:cond delay="0"/>
                                          </p:stCondLst>
                                        </p:cTn>
                                        <p:tgtEl>
                                          <p:spTgt spid="3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6"/>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0" presetClass="exit" presetSubtype="0" fill="hold" grpId="0" nodeType="clickEffect">
                                  <p:stCondLst>
                                    <p:cond delay="0"/>
                                  </p:stCondLst>
                                  <p:childTnLst>
                                    <p:animEffect transition="out" filter="fade">
                                      <p:cBhvr>
                                        <p:cTn id="60" dur="2000"/>
                                        <p:tgtEl>
                                          <p:spTgt spid="14"/>
                                        </p:tgtEl>
                                      </p:cBhvr>
                                    </p:animEffect>
                                    <p:set>
                                      <p:cBhvr>
                                        <p:cTn id="61" dur="1" fill="hold">
                                          <p:stCondLst>
                                            <p:cond delay="1999"/>
                                          </p:stCondLst>
                                        </p:cTn>
                                        <p:tgtEl>
                                          <p:spTgt spid="14"/>
                                        </p:tgtEl>
                                        <p:attrNameLst>
                                          <p:attrName>style.visibility</p:attrName>
                                        </p:attrNameLst>
                                      </p:cBhvr>
                                      <p:to>
                                        <p:strVal val="hidden"/>
                                      </p:to>
                                    </p:set>
                                  </p:childTnLst>
                                </p:cTn>
                              </p:par>
                              <p:par>
                                <p:cTn id="62" presetID="10" presetClass="exit" presetSubtype="0" fill="hold" grpId="0" nodeType="withEffect">
                                  <p:stCondLst>
                                    <p:cond delay="0"/>
                                  </p:stCondLst>
                                  <p:childTnLst>
                                    <p:animEffect transition="out" filter="fade">
                                      <p:cBhvr>
                                        <p:cTn id="63" dur="2000"/>
                                        <p:tgtEl>
                                          <p:spTgt spid="11"/>
                                        </p:tgtEl>
                                      </p:cBhvr>
                                    </p:animEffect>
                                    <p:set>
                                      <p:cBhvr>
                                        <p:cTn id="64" dur="1" fill="hold">
                                          <p:stCondLst>
                                            <p:cond delay="1999"/>
                                          </p:stCondLst>
                                        </p:cTn>
                                        <p:tgtEl>
                                          <p:spTgt spid="11"/>
                                        </p:tgtEl>
                                        <p:attrNameLst>
                                          <p:attrName>style.visibility</p:attrName>
                                        </p:attrNameLst>
                                      </p:cBhvr>
                                      <p:to>
                                        <p:strVal val="hidden"/>
                                      </p:to>
                                    </p:set>
                                  </p:childTnLst>
                                </p:cTn>
                              </p:par>
                              <p:par>
                                <p:cTn id="65" presetID="10" presetClass="exit" presetSubtype="0" fill="hold" grpId="0" nodeType="withEffect">
                                  <p:stCondLst>
                                    <p:cond delay="0"/>
                                  </p:stCondLst>
                                  <p:childTnLst>
                                    <p:animEffect transition="out" filter="fade">
                                      <p:cBhvr>
                                        <p:cTn id="66" dur="2000"/>
                                        <p:tgtEl>
                                          <p:spTgt spid="24"/>
                                        </p:tgtEl>
                                      </p:cBhvr>
                                    </p:animEffect>
                                    <p:set>
                                      <p:cBhvr>
                                        <p:cTn id="67" dur="1" fill="hold">
                                          <p:stCondLst>
                                            <p:cond delay="1999"/>
                                          </p:stCondLst>
                                        </p:cTn>
                                        <p:tgtEl>
                                          <p:spTgt spid="24"/>
                                        </p:tgtEl>
                                        <p:attrNameLst>
                                          <p:attrName>style.visibility</p:attrName>
                                        </p:attrNameLst>
                                      </p:cBhvr>
                                      <p:to>
                                        <p:strVal val="hidden"/>
                                      </p:to>
                                    </p:set>
                                  </p:childTnLst>
                                </p:cTn>
                              </p:par>
                              <p:par>
                                <p:cTn id="68" presetID="10" presetClass="exit" presetSubtype="0" fill="hold" grpId="0" nodeType="withEffect">
                                  <p:stCondLst>
                                    <p:cond delay="0"/>
                                  </p:stCondLst>
                                  <p:childTnLst>
                                    <p:animEffect transition="out" filter="fade">
                                      <p:cBhvr>
                                        <p:cTn id="69" dur="2000"/>
                                        <p:tgtEl>
                                          <p:spTgt spid="21"/>
                                        </p:tgtEl>
                                      </p:cBhvr>
                                    </p:animEffect>
                                    <p:set>
                                      <p:cBhvr>
                                        <p:cTn id="70" dur="1" fill="hold">
                                          <p:stCondLst>
                                            <p:cond delay="1999"/>
                                          </p:stCondLst>
                                        </p:cTn>
                                        <p:tgtEl>
                                          <p:spTgt spid="21"/>
                                        </p:tgtEl>
                                        <p:attrNameLst>
                                          <p:attrName>style.visibility</p:attrName>
                                        </p:attrNameLst>
                                      </p:cBhvr>
                                      <p:to>
                                        <p:strVal val="hidden"/>
                                      </p:to>
                                    </p:set>
                                  </p:childTnLst>
                                </p:cTn>
                              </p:par>
                              <p:par>
                                <p:cTn id="71" presetID="1" presetClass="entr" presetSubtype="0" fill="hold" grpId="0" nodeType="withEffect">
                                  <p:stCondLst>
                                    <p:cond delay="0"/>
                                  </p:stCondLst>
                                  <p:childTnLst>
                                    <p:set>
                                      <p:cBhvr>
                                        <p:cTn id="72" dur="1" fill="hold">
                                          <p:stCondLst>
                                            <p:cond delay="0"/>
                                          </p:stCondLst>
                                        </p:cTn>
                                        <p:tgtEl>
                                          <p:spTgt spid="37"/>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8"/>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8"/>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10"/>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13"/>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9"/>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39"/>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40"/>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4" grpId="0" animBg="1"/>
      <p:bldP spid="15" grpId="0" animBg="1"/>
      <p:bldP spid="17" grpId="0" animBg="1"/>
      <p:bldP spid="18" grpId="0" animBg="1"/>
      <p:bldP spid="19" grpId="0" animBg="1"/>
      <p:bldP spid="20" grpId="0" animBg="1"/>
      <p:bldP spid="21" grpId="0" animBg="1"/>
      <p:bldP spid="22" grpId="0" animBg="1"/>
      <p:bldP spid="24" grpId="0" animBg="1"/>
      <p:bldP spid="26" grpId="0" animBg="1"/>
      <p:bldP spid="27" grpId="0" animBg="1"/>
      <p:bldP spid="28" grpId="0" animBg="1"/>
      <p:bldP spid="29" grpId="0" animBg="1"/>
      <p:bldP spid="30" grpId="0" animBg="1"/>
      <p:bldP spid="31" grpId="0"/>
      <p:bldP spid="32" grpId="0"/>
      <p:bldP spid="33" grpId="0"/>
      <p:bldP spid="34" grpId="0"/>
      <p:bldP spid="35" grpId="0"/>
      <p:bldP spid="36" grpId="0"/>
      <p:bldP spid="37" grpId="0"/>
      <p:bldP spid="38" grpId="0"/>
      <p:bldP spid="39" grpId="0" animBg="1"/>
      <p:bldP spid="40" grpId="0" animBg="1"/>
      <p:bldP spid="42"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274638"/>
            <a:ext cx="8229600" cy="1143000"/>
          </a:xfrm>
          <a:solidFill>
            <a:schemeClr val="tx2">
              <a:lumMod val="20000"/>
              <a:lumOff val="80000"/>
            </a:schemeClr>
          </a:solidFill>
        </p:spPr>
        <p:txBody>
          <a:bodyPr>
            <a:normAutofit fontScale="90000"/>
          </a:bodyPr>
          <a:lstStyle/>
          <a:p>
            <a:r>
              <a:rPr lang="en-ZA" smtClean="0"/>
              <a:t>Accountability: teacher absenteeism</a:t>
            </a:r>
            <a:br>
              <a:rPr lang="en-ZA" smtClean="0"/>
            </a:br>
            <a:r>
              <a:rPr lang="en-ZA" sz="3100" smtClean="0"/>
              <a:t>(SACMEQ III – 2007 – 996 teachers)</a:t>
            </a:r>
            <a:endParaRPr lang="en-ZA" sz="3100"/>
          </a:p>
        </p:txBody>
      </p:sp>
      <p:graphicFrame>
        <p:nvGraphicFramePr>
          <p:cNvPr id="4" name="Chart 3"/>
          <p:cNvGraphicFramePr>
            <a:graphicFrameLocks/>
          </p:cNvGraphicFramePr>
          <p:nvPr>
            <p:extLst>
              <p:ext uri="{D42A27DB-BD31-4B8C-83A1-F6EECF244321}">
                <p14:modId xmlns:p14="http://schemas.microsoft.com/office/powerpoint/2010/main" val="461433209"/>
              </p:ext>
            </p:extLst>
          </p:nvPr>
        </p:nvGraphicFramePr>
        <p:xfrm>
          <a:off x="179512" y="1916832"/>
          <a:ext cx="8424936" cy="4641254"/>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Arrow Connector 5"/>
          <p:cNvCxnSpPr/>
          <p:nvPr/>
        </p:nvCxnSpPr>
        <p:spPr>
          <a:xfrm>
            <a:off x="3095836" y="3821782"/>
            <a:ext cx="0" cy="7920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2699792" y="3245718"/>
            <a:ext cx="792088" cy="576064"/>
          </a:xfrm>
          <a:prstGeom prst="rect">
            <a:avLst/>
          </a:prstGeom>
          <a:solidFill>
            <a:schemeClr val="bg1">
              <a:lumMod val="95000"/>
            </a:schemeClr>
          </a:solidFill>
          <a:ln w="19050">
            <a:solidFill>
              <a:srgbClr val="FF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ZA" smtClean="0"/>
              <a:t>4</a:t>
            </a:r>
            <a:r>
              <a:rPr lang="en-ZA" baseline="30000" smtClean="0"/>
              <a:t>th</a:t>
            </a:r>
            <a:r>
              <a:rPr lang="en-ZA" smtClean="0"/>
              <a:t>/15</a:t>
            </a:r>
            <a:endParaRPr lang="en-ZA"/>
          </a:p>
        </p:txBody>
      </p:sp>
      <p:sp>
        <p:nvSpPr>
          <p:cNvPr id="8" name="Slide Number Placeholder 7"/>
          <p:cNvSpPr>
            <a:spLocks noGrp="1"/>
          </p:cNvSpPr>
          <p:nvPr>
            <p:ph type="sldNum" sz="quarter" idx="12"/>
          </p:nvPr>
        </p:nvSpPr>
        <p:spPr/>
        <p:txBody>
          <a:bodyPr/>
          <a:lstStyle/>
          <a:p>
            <a:fld id="{555B2511-D5A3-487A-82FF-4C039FEE504B}" type="slidenum">
              <a:rPr lang="en-ZA" smtClean="0"/>
              <a:pPr/>
              <a:t>46</a:t>
            </a:fld>
            <a:endParaRPr lang="en-ZA"/>
          </a:p>
        </p:txBody>
      </p:sp>
    </p:spTree>
    <p:extLst>
      <p:ext uri="{BB962C8B-B14F-4D97-AF65-F5344CB8AC3E}">
        <p14:creationId xmlns:p14="http://schemas.microsoft.com/office/powerpoint/2010/main" val="3025217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ext uri="{D42A27DB-BD31-4B8C-83A1-F6EECF244321}">
                <p14:modId xmlns:p14="http://schemas.microsoft.com/office/powerpoint/2010/main" val="3099971911"/>
              </p:ext>
            </p:extLst>
          </p:nvPr>
        </p:nvGraphicFramePr>
        <p:xfrm>
          <a:off x="323528" y="1628800"/>
          <a:ext cx="8280920" cy="4907595"/>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1"/>
          <p:cNvSpPr>
            <a:spLocks noGrp="1"/>
          </p:cNvSpPr>
          <p:nvPr>
            <p:ph type="title"/>
          </p:nvPr>
        </p:nvSpPr>
        <p:spPr>
          <a:xfrm>
            <a:off x="457200" y="274638"/>
            <a:ext cx="8229600" cy="1143000"/>
          </a:xfrm>
          <a:solidFill>
            <a:schemeClr val="tx2">
              <a:lumMod val="20000"/>
              <a:lumOff val="80000"/>
            </a:schemeClr>
          </a:solidFill>
        </p:spPr>
        <p:txBody>
          <a:bodyPr>
            <a:normAutofit fontScale="90000"/>
          </a:bodyPr>
          <a:lstStyle/>
          <a:p>
            <a:r>
              <a:rPr lang="en-ZA" smtClean="0"/>
              <a:t>Accountability: teacher absenteeism</a:t>
            </a:r>
            <a:br>
              <a:rPr lang="en-ZA" smtClean="0"/>
            </a:br>
            <a:r>
              <a:rPr lang="en-ZA" sz="3100" smtClean="0"/>
              <a:t>(SACMEQ III – 2007 – 996 teachers)</a:t>
            </a:r>
            <a:endParaRPr lang="en-ZA" sz="3100"/>
          </a:p>
        </p:txBody>
      </p:sp>
      <p:sp>
        <p:nvSpPr>
          <p:cNvPr id="8" name="Slide Number Placeholder 7"/>
          <p:cNvSpPr>
            <a:spLocks noGrp="1"/>
          </p:cNvSpPr>
          <p:nvPr>
            <p:ph type="sldNum" sz="quarter" idx="12"/>
          </p:nvPr>
        </p:nvSpPr>
        <p:spPr/>
        <p:txBody>
          <a:bodyPr/>
          <a:lstStyle/>
          <a:p>
            <a:fld id="{555B2511-D5A3-487A-82FF-4C039FEE504B}" type="slidenum">
              <a:rPr lang="en-ZA" smtClean="0"/>
              <a:pPr/>
              <a:t>47</a:t>
            </a:fld>
            <a:endParaRPr lang="en-ZA"/>
          </a:p>
        </p:txBody>
      </p:sp>
      <p:cxnSp>
        <p:nvCxnSpPr>
          <p:cNvPr id="10" name="Straight Arrow Connector 9"/>
          <p:cNvCxnSpPr/>
          <p:nvPr/>
        </p:nvCxnSpPr>
        <p:spPr>
          <a:xfrm>
            <a:off x="2195190" y="3268624"/>
            <a:ext cx="684076" cy="39604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1727138" y="2689534"/>
            <a:ext cx="936104" cy="576064"/>
          </a:xfrm>
          <a:prstGeom prst="rect">
            <a:avLst/>
          </a:prstGeom>
          <a:solidFill>
            <a:schemeClr val="bg1">
              <a:lumMod val="95000"/>
            </a:schemeClr>
          </a:solidFill>
          <a:ln w="19050">
            <a:solidFill>
              <a:srgbClr val="FF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ZA" smtClean="0"/>
              <a:t>15</a:t>
            </a:r>
            <a:r>
              <a:rPr lang="en-ZA" baseline="30000" smtClean="0"/>
              <a:t>th</a:t>
            </a:r>
            <a:r>
              <a:rPr lang="en-ZA" smtClean="0"/>
              <a:t>/15</a:t>
            </a:r>
            <a:endParaRPr lang="en-ZA"/>
          </a:p>
        </p:txBody>
      </p:sp>
    </p:spTree>
    <p:extLst>
      <p:ext uri="{BB962C8B-B14F-4D97-AF65-F5344CB8AC3E}">
        <p14:creationId xmlns:p14="http://schemas.microsoft.com/office/powerpoint/2010/main" val="9366629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539552" y="452438"/>
            <a:ext cx="8533011" cy="1228725"/>
          </a:xfrm>
        </p:spPr>
        <p:txBody>
          <a:bodyPr/>
          <a:lstStyle/>
          <a:p>
            <a:r>
              <a:rPr lang="en-ZA" smtClean="0"/>
              <a:t>Benefits of education</a:t>
            </a:r>
          </a:p>
        </p:txBody>
      </p:sp>
      <p:sp>
        <p:nvSpPr>
          <p:cNvPr id="4" name="Rounded Rectangle 3"/>
          <p:cNvSpPr/>
          <p:nvPr/>
        </p:nvSpPr>
        <p:spPr>
          <a:xfrm>
            <a:off x="6065838" y="2090738"/>
            <a:ext cx="2447925" cy="3813175"/>
          </a:xfrm>
          <a:prstGeom prst="roundRect">
            <a:avLst>
              <a:gd name="adj" fmla="val 9671"/>
            </a:avLst>
          </a:prstGeom>
          <a:ln>
            <a:solidFill>
              <a:srgbClr val="92D05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ZA" dirty="0"/>
          </a:p>
          <a:p>
            <a:pPr algn="ctr">
              <a:defRPr/>
            </a:pPr>
            <a:endParaRPr lang="en-ZA" dirty="0"/>
          </a:p>
          <a:p>
            <a:pPr algn="ctr">
              <a:defRPr/>
            </a:pPr>
            <a:endParaRPr lang="en-ZA" dirty="0"/>
          </a:p>
          <a:p>
            <a:pPr>
              <a:buFont typeface="Arial" pitchFamily="34" charset="0"/>
              <a:buChar char="•"/>
              <a:defRPr/>
            </a:pPr>
            <a:endParaRPr lang="en-ZA" sz="1200" dirty="0"/>
          </a:p>
          <a:p>
            <a:pPr>
              <a:buFont typeface="Arial" pitchFamily="34" charset="0"/>
              <a:buChar char="•"/>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r>
              <a:rPr lang="en-ZA" sz="1200" dirty="0"/>
              <a:t>Improvements in productivity</a:t>
            </a:r>
          </a:p>
          <a:p>
            <a:pPr>
              <a:buFont typeface="Wingdings" pitchFamily="2" charset="2"/>
              <a:buChar char="ü"/>
              <a:defRPr/>
            </a:pPr>
            <a:r>
              <a:rPr lang="en-ZA" sz="1200" dirty="0"/>
              <a:t>Economic growth</a:t>
            </a:r>
          </a:p>
          <a:p>
            <a:pPr>
              <a:buFont typeface="Wingdings" pitchFamily="2" charset="2"/>
              <a:buChar char="ü"/>
              <a:defRPr/>
            </a:pPr>
            <a:r>
              <a:rPr lang="en-ZA" sz="1200" dirty="0"/>
              <a:t>Reduction of inter-generational cycles of poverty</a:t>
            </a:r>
          </a:p>
          <a:p>
            <a:pPr>
              <a:buFont typeface="Wingdings" pitchFamily="2" charset="2"/>
              <a:buChar char="ü"/>
              <a:defRPr/>
            </a:pPr>
            <a:r>
              <a:rPr lang="en-ZA" sz="1200" dirty="0"/>
              <a:t>Reductions in inequality</a:t>
            </a:r>
          </a:p>
          <a:p>
            <a:pPr>
              <a:buFont typeface="Arial" pitchFamily="34" charset="0"/>
              <a:buChar char="•"/>
              <a:defRPr/>
            </a:pPr>
            <a:endParaRPr lang="en-ZA" sz="1200" dirty="0"/>
          </a:p>
        </p:txBody>
      </p:sp>
      <p:sp>
        <p:nvSpPr>
          <p:cNvPr id="5" name="Rounded Rectangle 4"/>
          <p:cNvSpPr/>
          <p:nvPr/>
        </p:nvSpPr>
        <p:spPr>
          <a:xfrm>
            <a:off x="3402013" y="2090738"/>
            <a:ext cx="2447925" cy="3813175"/>
          </a:xfrm>
          <a:prstGeom prst="roundRect">
            <a:avLst>
              <a:gd name="adj" fmla="val 9671"/>
            </a:avLst>
          </a:prstGeom>
          <a:ln>
            <a:solidFill>
              <a:srgbClr val="D0202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ZA" dirty="0"/>
          </a:p>
          <a:p>
            <a:pPr algn="ctr">
              <a:defRPr/>
            </a:pPr>
            <a:endParaRPr lang="en-ZA" dirty="0"/>
          </a:p>
          <a:p>
            <a:pPr algn="ctr">
              <a:defRPr/>
            </a:pPr>
            <a:endParaRPr lang="en-ZA" dirty="0"/>
          </a:p>
          <a:p>
            <a:pPr>
              <a:buFont typeface="Arial" pitchFamily="34" charset="0"/>
              <a:buChar char="•"/>
              <a:defRPr/>
            </a:pPr>
            <a:endParaRPr lang="en-ZA" sz="1200" dirty="0"/>
          </a:p>
          <a:p>
            <a:pPr>
              <a:buFont typeface="Arial" pitchFamily="34" charset="0"/>
              <a:buChar char="•"/>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r>
              <a:rPr lang="en-ZA" sz="1200" dirty="0"/>
              <a:t>Lower fertility</a:t>
            </a:r>
          </a:p>
          <a:p>
            <a:pPr>
              <a:buFont typeface="Wingdings" pitchFamily="2" charset="2"/>
              <a:buChar char="ü"/>
              <a:defRPr/>
            </a:pPr>
            <a:r>
              <a:rPr lang="en-ZA" sz="1200" dirty="0"/>
              <a:t>Improved child health</a:t>
            </a:r>
          </a:p>
          <a:p>
            <a:pPr>
              <a:buFont typeface="Wingdings" pitchFamily="2" charset="2"/>
              <a:buChar char="ü"/>
              <a:defRPr/>
            </a:pPr>
            <a:r>
              <a:rPr lang="en-ZA" sz="1200" dirty="0"/>
              <a:t>Preventative health care</a:t>
            </a:r>
          </a:p>
          <a:p>
            <a:pPr>
              <a:buFont typeface="Wingdings" pitchFamily="2" charset="2"/>
              <a:buChar char="ü"/>
              <a:defRPr/>
            </a:pPr>
            <a:r>
              <a:rPr lang="en-ZA" sz="1200" dirty="0"/>
              <a:t>Demographic transition</a:t>
            </a:r>
          </a:p>
          <a:p>
            <a:pPr>
              <a:buFont typeface="Arial" pitchFamily="34" charset="0"/>
              <a:buChar char="•"/>
              <a:defRPr/>
            </a:pPr>
            <a:endParaRPr lang="en-ZA" sz="1200" dirty="0"/>
          </a:p>
        </p:txBody>
      </p:sp>
      <p:sp>
        <p:nvSpPr>
          <p:cNvPr id="6" name="Rounded Rectangle 5"/>
          <p:cNvSpPr/>
          <p:nvPr/>
        </p:nvSpPr>
        <p:spPr>
          <a:xfrm>
            <a:off x="736600" y="2090738"/>
            <a:ext cx="2447925" cy="3816350"/>
          </a:xfrm>
          <a:prstGeom prst="roundRect">
            <a:avLst>
              <a:gd name="adj" fmla="val 9671"/>
            </a:avLst>
          </a:prstGeom>
          <a:ln>
            <a:solidFill>
              <a:srgbClr val="00B0F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ZA" dirty="0"/>
          </a:p>
          <a:p>
            <a:pPr algn="ctr">
              <a:defRPr/>
            </a:pPr>
            <a:endParaRPr lang="en-ZA" dirty="0"/>
          </a:p>
          <a:p>
            <a:pPr algn="ctr">
              <a:defRPr/>
            </a:pPr>
            <a:endParaRPr lang="en-ZA" dirty="0"/>
          </a:p>
          <a:p>
            <a:pPr>
              <a:buFont typeface="Arial" pitchFamily="34" charset="0"/>
              <a:buChar char="•"/>
              <a:defRPr/>
            </a:pPr>
            <a:endParaRPr lang="en-ZA" sz="1200" dirty="0"/>
          </a:p>
          <a:p>
            <a:pPr>
              <a:buFont typeface="Arial" pitchFamily="34" charset="0"/>
              <a:buChar char="•"/>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r>
              <a:rPr lang="en-ZA" sz="1200" dirty="0"/>
              <a:t>Improved human rights</a:t>
            </a:r>
          </a:p>
          <a:p>
            <a:pPr>
              <a:buFont typeface="Wingdings" pitchFamily="2" charset="2"/>
              <a:buChar char="ü"/>
              <a:defRPr/>
            </a:pPr>
            <a:r>
              <a:rPr lang="en-ZA" sz="1200" dirty="0"/>
              <a:t>Empowerment of women</a:t>
            </a:r>
          </a:p>
          <a:p>
            <a:pPr>
              <a:buFont typeface="Wingdings" pitchFamily="2" charset="2"/>
              <a:buChar char="ü"/>
              <a:defRPr/>
            </a:pPr>
            <a:r>
              <a:rPr lang="en-ZA" sz="1200" dirty="0"/>
              <a:t>Reduced societal violence</a:t>
            </a:r>
          </a:p>
          <a:p>
            <a:pPr>
              <a:buFont typeface="Wingdings" pitchFamily="2" charset="2"/>
              <a:buChar char="ü"/>
              <a:defRPr/>
            </a:pPr>
            <a:r>
              <a:rPr lang="en-ZA" sz="1200" dirty="0"/>
              <a:t>Promotion of a national (as opposed to regional or ethnic) identity</a:t>
            </a:r>
          </a:p>
          <a:p>
            <a:pPr>
              <a:buFont typeface="Wingdings" pitchFamily="2" charset="2"/>
              <a:buChar char="ü"/>
              <a:defRPr/>
            </a:pPr>
            <a:r>
              <a:rPr lang="en-ZA" sz="1200" dirty="0"/>
              <a:t>Increased social cohesion</a:t>
            </a:r>
          </a:p>
          <a:p>
            <a:pPr>
              <a:buFont typeface="Arial" pitchFamily="34" charset="0"/>
              <a:buChar char="•"/>
              <a:defRPr/>
            </a:pPr>
            <a:endParaRPr lang="en-ZA" sz="1200" dirty="0"/>
          </a:p>
        </p:txBody>
      </p:sp>
      <p:pic>
        <p:nvPicPr>
          <p:cNvPr id="512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9350" y="2233613"/>
            <a:ext cx="1957388" cy="190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00" y="2306638"/>
            <a:ext cx="1933575" cy="189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128" name="Group 8"/>
          <p:cNvGrpSpPr>
            <a:grpSpLocks/>
          </p:cNvGrpSpPr>
          <p:nvPr/>
        </p:nvGrpSpPr>
        <p:grpSpPr bwMode="auto">
          <a:xfrm>
            <a:off x="6353175" y="2233613"/>
            <a:ext cx="1908175" cy="1885950"/>
            <a:chOff x="8674" y="3755"/>
            <a:chExt cx="2596" cy="3031"/>
          </a:xfrm>
        </p:grpSpPr>
        <p:sp>
          <p:nvSpPr>
            <p:cNvPr id="5147" name="AutoShape 9"/>
            <p:cNvSpPr>
              <a:spLocks noChangeArrowheads="1"/>
            </p:cNvSpPr>
            <p:nvPr/>
          </p:nvSpPr>
          <p:spPr bwMode="auto">
            <a:xfrm>
              <a:off x="8674" y="3755"/>
              <a:ext cx="2596" cy="3031"/>
            </a:xfrm>
            <a:prstGeom prst="roundRect">
              <a:avLst>
                <a:gd name="adj" fmla="val 11519"/>
              </a:avLst>
            </a:pr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ZA"/>
            </a:p>
          </p:txBody>
        </p:sp>
        <p:sp>
          <p:nvSpPr>
            <p:cNvPr id="5148" name="Text Box 10"/>
            <p:cNvSpPr txBox="1">
              <a:spLocks noChangeArrowheads="1"/>
            </p:cNvSpPr>
            <p:nvPr/>
          </p:nvSpPr>
          <p:spPr bwMode="auto">
            <a:xfrm>
              <a:off x="9368" y="3755"/>
              <a:ext cx="1303" cy="2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Aft>
                  <a:spcPts val="1000"/>
                </a:spcAft>
              </a:pPr>
              <a:r>
                <a:rPr lang="en-ZA" sz="9000"/>
                <a:t>$</a:t>
              </a:r>
              <a:endParaRPr lang="en-US"/>
            </a:p>
          </p:txBody>
        </p:sp>
      </p:grpSp>
      <p:sp>
        <p:nvSpPr>
          <p:cNvPr id="5129" name="TextBox 11"/>
          <p:cNvSpPr txBox="1">
            <a:spLocks noChangeArrowheads="1"/>
          </p:cNvSpPr>
          <p:nvPr/>
        </p:nvSpPr>
        <p:spPr bwMode="auto">
          <a:xfrm>
            <a:off x="1168400" y="3675063"/>
            <a:ext cx="17732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ZA" sz="2400" b="1"/>
              <a:t>Society</a:t>
            </a:r>
            <a:endParaRPr lang="en-ZA" sz="2800" b="1"/>
          </a:p>
        </p:txBody>
      </p:sp>
      <p:sp>
        <p:nvSpPr>
          <p:cNvPr id="5130" name="TextBox 12"/>
          <p:cNvSpPr txBox="1">
            <a:spLocks noChangeArrowheads="1"/>
          </p:cNvSpPr>
          <p:nvPr/>
        </p:nvSpPr>
        <p:spPr bwMode="auto">
          <a:xfrm>
            <a:off x="3760788" y="3602038"/>
            <a:ext cx="1773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ZA" sz="2400" b="1"/>
              <a:t>Health</a:t>
            </a:r>
          </a:p>
        </p:txBody>
      </p:sp>
      <p:sp>
        <p:nvSpPr>
          <p:cNvPr id="5131" name="TextBox 13"/>
          <p:cNvSpPr txBox="1">
            <a:spLocks noChangeArrowheads="1"/>
          </p:cNvSpPr>
          <p:nvPr/>
        </p:nvSpPr>
        <p:spPr bwMode="auto">
          <a:xfrm>
            <a:off x="6426200" y="3530600"/>
            <a:ext cx="17716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ZA" sz="2400" b="1"/>
              <a:t>Economy</a:t>
            </a:r>
          </a:p>
        </p:txBody>
      </p:sp>
      <p:sp>
        <p:nvSpPr>
          <p:cNvPr id="3" name="TextBox 2"/>
          <p:cNvSpPr txBox="1"/>
          <p:nvPr/>
        </p:nvSpPr>
        <p:spPr>
          <a:xfrm>
            <a:off x="449263" y="6088063"/>
            <a:ext cx="8496300" cy="746125"/>
          </a:xfrm>
          <a:prstGeom prst="rect">
            <a:avLst/>
          </a:prstGeom>
          <a:noFill/>
        </p:spPr>
        <p:txBody>
          <a:bodyPr>
            <a:spAutoFit/>
          </a:bodyPr>
          <a:lstStyle/>
          <a:p>
            <a:pPr>
              <a:defRPr/>
            </a:pPr>
            <a:r>
              <a:rPr lang="en-ZA" sz="1050" b="1" dirty="0"/>
              <a:t>Specific references</a:t>
            </a:r>
            <a:r>
              <a:rPr lang="en-ZA" sz="1050" dirty="0"/>
              <a:t>: lower fertility (Glewwe, 2002), improved child health (Currie, 2009), reduced societal violence (</a:t>
            </a:r>
            <a:r>
              <a:rPr lang="en-ZA" sz="1050" dirty="0" err="1"/>
              <a:t>Salmi</a:t>
            </a:r>
            <a:r>
              <a:rPr lang="en-ZA" sz="1050" dirty="0"/>
              <a:t>, 2006), promotion of a national - as opposed to a regional or ethnic - identity (Glewwe, 2002), improved human rights (</a:t>
            </a:r>
            <a:r>
              <a:rPr lang="en-ZA" sz="1050" dirty="0" err="1"/>
              <a:t>Salmi</a:t>
            </a:r>
            <a:r>
              <a:rPr lang="en-ZA" sz="1050" dirty="0"/>
              <a:t>, 2006), increased social cohesion (</a:t>
            </a:r>
            <a:r>
              <a:rPr lang="en-ZA" sz="1050" dirty="0" err="1"/>
              <a:t>Heyneman</a:t>
            </a:r>
            <a:r>
              <a:rPr lang="en-ZA" sz="1050" dirty="0"/>
              <a:t>, 2003), Economic growth – see any decent Macro textbook, specifically for cognitive skills see (Hanushek &amp; </a:t>
            </a:r>
            <a:r>
              <a:rPr lang="en-ZA" sz="1050" dirty="0" err="1"/>
              <a:t>Woessman</a:t>
            </a:r>
            <a:r>
              <a:rPr lang="en-ZA" sz="1050" dirty="0"/>
              <a:t> 2008)</a:t>
            </a:r>
          </a:p>
          <a:p>
            <a:pPr>
              <a:defRPr/>
            </a:pPr>
            <a:endParaRPr lang="en-ZA" sz="1100" dirty="0"/>
          </a:p>
        </p:txBody>
      </p:sp>
      <p:graphicFrame>
        <p:nvGraphicFramePr>
          <p:cNvPr id="7" name="Diagram 6"/>
          <p:cNvGraphicFramePr/>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pSp>
        <p:nvGrpSpPr>
          <p:cNvPr id="5134" name="Group 13"/>
          <p:cNvGrpSpPr>
            <a:grpSpLocks/>
          </p:cNvGrpSpPr>
          <p:nvPr/>
        </p:nvGrpSpPr>
        <p:grpSpPr bwMode="auto">
          <a:xfrm>
            <a:off x="7475538" y="261938"/>
            <a:ext cx="1339850" cy="1655762"/>
            <a:chOff x="7475581" y="261699"/>
            <a:chExt cx="1339393" cy="1655767"/>
          </a:xfrm>
        </p:grpSpPr>
        <p:grpSp>
          <p:nvGrpSpPr>
            <p:cNvPr id="5135" name="Group 10"/>
            <p:cNvGrpSpPr>
              <a:grpSpLocks/>
            </p:cNvGrpSpPr>
            <p:nvPr/>
          </p:nvGrpSpPr>
          <p:grpSpPr bwMode="auto">
            <a:xfrm>
              <a:off x="7737473" y="261699"/>
              <a:ext cx="691057" cy="647460"/>
              <a:chOff x="7737473" y="261699"/>
              <a:chExt cx="691057" cy="647460"/>
            </a:xfrm>
          </p:grpSpPr>
          <p:sp>
            <p:nvSpPr>
              <p:cNvPr id="32" name="Shape 31"/>
              <p:cNvSpPr/>
              <p:nvPr/>
            </p:nvSpPr>
            <p:spPr>
              <a:xfrm rot="10470">
                <a:off x="7737429" y="261699"/>
                <a:ext cx="690327" cy="647702"/>
              </a:xfrm>
              <a:prstGeom prst="gear6">
                <a:avLst/>
              </a:prstGeom>
              <a:ln/>
            </p:spPr>
            <p:style>
              <a:lnRef idx="2">
                <a:schemeClr val="accent3"/>
              </a:lnRef>
              <a:fillRef idx="1">
                <a:schemeClr val="lt1"/>
              </a:fillRef>
              <a:effectRef idx="0">
                <a:schemeClr val="accent3"/>
              </a:effectRef>
              <a:fontRef idx="minor">
                <a:schemeClr val="dk1"/>
              </a:fontRef>
            </p:style>
          </p:sp>
          <p:sp>
            <p:nvSpPr>
              <p:cNvPr id="5146" name="TextBox 8"/>
              <p:cNvSpPr txBox="1">
                <a:spLocks noChangeArrowheads="1"/>
              </p:cNvSpPr>
              <p:nvPr/>
            </p:nvSpPr>
            <p:spPr bwMode="auto">
              <a:xfrm>
                <a:off x="7883384" y="400763"/>
                <a:ext cx="4991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ZA"/>
                  <a:t>Ed</a:t>
                </a:r>
              </a:p>
            </p:txBody>
          </p:sp>
        </p:grpSp>
        <p:grpSp>
          <p:nvGrpSpPr>
            <p:cNvPr id="5136" name="Group 9"/>
            <p:cNvGrpSpPr>
              <a:grpSpLocks/>
            </p:cNvGrpSpPr>
            <p:nvPr/>
          </p:nvGrpSpPr>
          <p:grpSpPr bwMode="auto">
            <a:xfrm>
              <a:off x="8123917" y="736788"/>
              <a:ext cx="691057" cy="647460"/>
              <a:chOff x="8123917" y="736788"/>
              <a:chExt cx="691057" cy="647460"/>
            </a:xfrm>
          </p:grpSpPr>
          <p:sp>
            <p:nvSpPr>
              <p:cNvPr id="31" name="Shape 30"/>
              <p:cNvSpPr/>
              <p:nvPr/>
            </p:nvSpPr>
            <p:spPr>
              <a:xfrm rot="470225">
                <a:off x="8124647" y="736362"/>
                <a:ext cx="690327" cy="647702"/>
              </a:xfrm>
              <a:prstGeom prst="gear6">
                <a:avLst/>
              </a:prstGeom>
            </p:spPr>
            <p:style>
              <a:lnRef idx="2">
                <a:schemeClr val="accent2"/>
              </a:lnRef>
              <a:fillRef idx="1">
                <a:schemeClr val="lt1"/>
              </a:fillRef>
              <a:effectRef idx="0">
                <a:schemeClr val="accent2"/>
              </a:effectRef>
              <a:fontRef idx="minor">
                <a:schemeClr val="dk1"/>
              </a:fontRef>
            </p:style>
          </p:sp>
          <p:sp>
            <p:nvSpPr>
              <p:cNvPr id="5144" name="TextBox 33"/>
              <p:cNvSpPr txBox="1">
                <a:spLocks noChangeArrowheads="1"/>
              </p:cNvSpPr>
              <p:nvPr/>
            </p:nvSpPr>
            <p:spPr bwMode="auto">
              <a:xfrm>
                <a:off x="8320220" y="875852"/>
                <a:ext cx="298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ZA"/>
                  <a:t>H</a:t>
                </a:r>
              </a:p>
            </p:txBody>
          </p:sp>
        </p:grpSp>
        <p:grpSp>
          <p:nvGrpSpPr>
            <p:cNvPr id="5137" name="Group 11"/>
            <p:cNvGrpSpPr>
              <a:grpSpLocks/>
            </p:cNvGrpSpPr>
            <p:nvPr/>
          </p:nvGrpSpPr>
          <p:grpSpPr bwMode="auto">
            <a:xfrm>
              <a:off x="7475581" y="837763"/>
              <a:ext cx="691057" cy="647460"/>
              <a:chOff x="7475581" y="837763"/>
              <a:chExt cx="691057" cy="647460"/>
            </a:xfrm>
          </p:grpSpPr>
          <p:sp>
            <p:nvSpPr>
              <p:cNvPr id="30" name="Shape 29"/>
              <p:cNvSpPr/>
              <p:nvPr/>
            </p:nvSpPr>
            <p:spPr>
              <a:xfrm rot="10470">
                <a:off x="7475581" y="837963"/>
                <a:ext cx="690326" cy="647702"/>
              </a:xfrm>
              <a:prstGeom prst="gear6">
                <a:avLst/>
              </a:prstGeom>
            </p:spPr>
            <p:style>
              <a:lnRef idx="2">
                <a:schemeClr val="accent5"/>
              </a:lnRef>
              <a:fillRef idx="1">
                <a:schemeClr val="lt1"/>
              </a:fillRef>
              <a:effectRef idx="0">
                <a:schemeClr val="accent5"/>
              </a:effectRef>
              <a:fontRef idx="minor">
                <a:schemeClr val="dk1"/>
              </a:fontRef>
            </p:style>
          </p:sp>
          <p:sp>
            <p:nvSpPr>
              <p:cNvPr id="5142" name="TextBox 34"/>
              <p:cNvSpPr txBox="1">
                <a:spLocks noChangeArrowheads="1"/>
              </p:cNvSpPr>
              <p:nvPr/>
            </p:nvSpPr>
            <p:spPr bwMode="auto">
              <a:xfrm>
                <a:off x="7671885" y="976827"/>
                <a:ext cx="298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ZA"/>
                  <a:t>S</a:t>
                </a:r>
              </a:p>
            </p:txBody>
          </p:sp>
        </p:grpSp>
        <p:grpSp>
          <p:nvGrpSpPr>
            <p:cNvPr id="5138" name="Group 12"/>
            <p:cNvGrpSpPr>
              <a:grpSpLocks/>
            </p:cNvGrpSpPr>
            <p:nvPr/>
          </p:nvGrpSpPr>
          <p:grpSpPr bwMode="auto">
            <a:xfrm>
              <a:off x="7884369" y="1270006"/>
              <a:ext cx="691057" cy="647460"/>
              <a:chOff x="7884369" y="1270006"/>
              <a:chExt cx="691057" cy="647460"/>
            </a:xfrm>
          </p:grpSpPr>
          <p:sp>
            <p:nvSpPr>
              <p:cNvPr id="29" name="Shape 28"/>
              <p:cNvSpPr/>
              <p:nvPr/>
            </p:nvSpPr>
            <p:spPr>
              <a:xfrm rot="10470">
                <a:off x="7885017" y="1269764"/>
                <a:ext cx="690326" cy="647702"/>
              </a:xfrm>
              <a:prstGeom prst="gear6">
                <a:avLst/>
              </a:prstGeom>
              <a:ln>
                <a:solidFill>
                  <a:srgbClr val="00B050"/>
                </a:solidFill>
              </a:ln>
            </p:spPr>
            <p:style>
              <a:lnRef idx="2">
                <a:schemeClr val="accent3"/>
              </a:lnRef>
              <a:fillRef idx="1">
                <a:schemeClr val="lt1"/>
              </a:fillRef>
              <a:effectRef idx="0">
                <a:schemeClr val="accent3"/>
              </a:effectRef>
              <a:fontRef idx="minor">
                <a:schemeClr val="dk1"/>
              </a:fontRef>
            </p:style>
          </p:sp>
          <p:sp>
            <p:nvSpPr>
              <p:cNvPr id="5140" name="TextBox 35"/>
              <p:cNvSpPr txBox="1">
                <a:spLocks noChangeArrowheads="1"/>
              </p:cNvSpPr>
              <p:nvPr/>
            </p:nvSpPr>
            <p:spPr bwMode="auto">
              <a:xfrm>
                <a:off x="8040742" y="1428340"/>
                <a:ext cx="3887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ZA"/>
                  <a:t>Ec</a:t>
                </a:r>
              </a:p>
            </p:txBody>
          </p:sp>
        </p:grpSp>
      </p:grpSp>
    </p:spTree>
    <p:extLst>
      <p:ext uri="{BB962C8B-B14F-4D97-AF65-F5344CB8AC3E}">
        <p14:creationId xmlns:p14="http://schemas.microsoft.com/office/powerpoint/2010/main" val="115774144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normAutofit fontScale="90000"/>
          </a:bodyPr>
          <a:lstStyle/>
          <a:p>
            <a:r>
              <a:rPr lang="en-ZA" smtClean="0"/>
              <a:t>Accountability: teacher absenteeism</a:t>
            </a:r>
            <a:endParaRPr lang="en-ZA"/>
          </a:p>
        </p:txBody>
      </p:sp>
      <p:sp>
        <p:nvSpPr>
          <p:cNvPr id="3" name="Slide Number Placeholder 2"/>
          <p:cNvSpPr>
            <a:spLocks noGrp="1"/>
          </p:cNvSpPr>
          <p:nvPr>
            <p:ph type="sldNum" sz="quarter" idx="12"/>
          </p:nvPr>
        </p:nvSpPr>
        <p:spPr/>
        <p:txBody>
          <a:bodyPr/>
          <a:lstStyle/>
          <a:p>
            <a:fld id="{555B2511-D5A3-487A-82FF-4C039FEE504B}" type="slidenum">
              <a:rPr lang="en-ZA" smtClean="0"/>
              <a:pPr/>
              <a:t>49</a:t>
            </a:fld>
            <a:endParaRPr lang="en-ZA"/>
          </a:p>
        </p:txBody>
      </p:sp>
      <p:sp>
        <p:nvSpPr>
          <p:cNvPr id="4" name="Content Placeholder 2"/>
          <p:cNvSpPr txBox="1">
            <a:spLocks/>
          </p:cNvSpPr>
          <p:nvPr/>
        </p:nvSpPr>
        <p:spPr>
          <a:xfrm>
            <a:off x="467544" y="1772816"/>
            <a:ext cx="8229600" cy="4525963"/>
          </a:xfrm>
          <a:prstGeom prst="rect">
            <a:avLst/>
          </a:prstGeom>
        </p:spPr>
        <p:txBody>
          <a:bodyPr>
            <a:noAutofit/>
          </a:bodyPr>
          <a:lstStyle/>
          <a:p>
            <a:pPr marL="800100" lvl="1" indent="-342900">
              <a:spcBef>
                <a:spcPct val="20000"/>
              </a:spcBef>
              <a:buFont typeface="Arial" pitchFamily="34" charset="0"/>
              <a:buChar char="•"/>
            </a:pPr>
            <a:r>
              <a:rPr lang="en-ZA" sz="3200" smtClean="0"/>
              <a:t>Teacher absenteeism is regularly found to be an issue in many studies</a:t>
            </a:r>
          </a:p>
          <a:p>
            <a:pPr marL="1257300" lvl="2" indent="-342900">
              <a:spcBef>
                <a:spcPct val="20000"/>
              </a:spcBef>
              <a:buFont typeface="Arial" pitchFamily="34" charset="0"/>
              <a:buChar char="•"/>
            </a:pPr>
            <a:r>
              <a:rPr lang="en-ZA" sz="2400" b="1" smtClean="0"/>
              <a:t>2007</a:t>
            </a:r>
            <a:r>
              <a:rPr lang="en-ZA" smtClean="0"/>
              <a:t>: SACMEQ III conducted – </a:t>
            </a:r>
            <a:r>
              <a:rPr lang="en-ZA" b="1" smtClean="0"/>
              <a:t>20</a:t>
            </a:r>
            <a:r>
              <a:rPr lang="en-ZA" smtClean="0"/>
              <a:t> days average in 2007</a:t>
            </a:r>
          </a:p>
          <a:p>
            <a:pPr marL="1257300" lvl="2" indent="-342900">
              <a:spcBef>
                <a:spcPct val="20000"/>
              </a:spcBef>
              <a:buFont typeface="Arial" pitchFamily="34" charset="0"/>
              <a:buChar char="•"/>
            </a:pPr>
            <a:r>
              <a:rPr lang="en-ZA" sz="2400" b="1" smtClean="0"/>
              <a:t>2008</a:t>
            </a:r>
            <a:r>
              <a:rPr lang="en-ZA" smtClean="0"/>
              <a:t>: Khulisa Consortium audit – HSRC (2010) estimates that </a:t>
            </a:r>
            <a:r>
              <a:rPr lang="en-ZA" b="1" smtClean="0"/>
              <a:t>20-24</a:t>
            </a:r>
            <a:r>
              <a:rPr lang="en-ZA" smtClean="0"/>
              <a:t> days of regular instructional time were lost due to leave in 2008</a:t>
            </a:r>
          </a:p>
          <a:p>
            <a:pPr marL="1257300" lvl="2" indent="-342900">
              <a:spcBef>
                <a:spcPct val="20000"/>
              </a:spcBef>
              <a:buFont typeface="Arial" pitchFamily="34" charset="0"/>
              <a:buChar char="•"/>
            </a:pPr>
            <a:r>
              <a:rPr lang="en-ZA" sz="2400" b="1" smtClean="0"/>
              <a:t>2010</a:t>
            </a:r>
            <a:r>
              <a:rPr lang="en-ZA" smtClean="0"/>
              <a:t>: “An </a:t>
            </a:r>
            <a:r>
              <a:rPr lang="en-ZA"/>
              <a:t>estimated </a:t>
            </a:r>
            <a:r>
              <a:rPr lang="en-ZA" b="1"/>
              <a:t>20</a:t>
            </a:r>
            <a:r>
              <a:rPr lang="en-ZA"/>
              <a:t> teaching days per teacher were lost during the 2010 teachers’ strike” (DBE, 2011: 18</a:t>
            </a:r>
            <a:r>
              <a:rPr lang="en-ZA" smtClean="0"/>
              <a:t>)</a:t>
            </a:r>
          </a:p>
          <a:p>
            <a:pPr marL="1257300" lvl="2" indent="-342900">
              <a:spcBef>
                <a:spcPct val="20000"/>
              </a:spcBef>
              <a:buFont typeface="Arial" pitchFamily="34" charset="0"/>
              <a:buChar char="•"/>
            </a:pPr>
            <a:endParaRPr lang="en-ZA" sz="1600"/>
          </a:p>
          <a:p>
            <a:pPr marL="1257300" lvl="2" indent="-342900">
              <a:spcBef>
                <a:spcPct val="20000"/>
              </a:spcBef>
              <a:buFont typeface="Arial" pitchFamily="34" charset="0"/>
              <a:buChar char="•"/>
            </a:pPr>
            <a:r>
              <a:rPr lang="en-ZA" smtClean="0"/>
              <a:t>Importantly this does not include time lost where teachers were at school but not teaching scheduled lessons</a:t>
            </a:r>
          </a:p>
          <a:p>
            <a:pPr marL="1714500" lvl="3" indent="-342900">
              <a:spcBef>
                <a:spcPct val="20000"/>
              </a:spcBef>
              <a:buFont typeface="Arial" pitchFamily="34" charset="0"/>
              <a:buChar char="•"/>
            </a:pPr>
            <a:r>
              <a:rPr lang="en-ZA" smtClean="0"/>
              <a:t>A recent study observing 58 schools in the North West concluded that “</a:t>
            </a:r>
            <a:r>
              <a:rPr lang="en-ZA" i="1" smtClean="0"/>
              <a:t>Teachers did not teach 60% of the lessos they were scheduled to teach in North West</a:t>
            </a:r>
            <a:r>
              <a:rPr lang="en-ZA" smtClean="0"/>
              <a:t>” (Carnoy &amp; Chisholm et al, 2012)</a:t>
            </a:r>
          </a:p>
        </p:txBody>
      </p:sp>
    </p:spTree>
    <p:extLst>
      <p:ext uri="{BB962C8B-B14F-4D97-AF65-F5344CB8AC3E}">
        <p14:creationId xmlns:p14="http://schemas.microsoft.com/office/powerpoint/2010/main" val="296240840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upload.wikimedia.org/wikipedia/commons/thumb/e/e8/Western_Cape_in_South_Africa.svg/250px-Western_Cape_in_South_Africa.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6329" y="2209980"/>
            <a:ext cx="1368152" cy="130485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339752" y="1944143"/>
            <a:ext cx="1364729" cy="276999"/>
          </a:xfrm>
          <a:prstGeom prst="rect">
            <a:avLst/>
          </a:prstGeom>
          <a:solidFill>
            <a:schemeClr val="accent2">
              <a:lumMod val="40000"/>
              <a:lumOff val="60000"/>
            </a:schemeClr>
          </a:solidFill>
        </p:spPr>
        <p:txBody>
          <a:bodyPr wrap="square" rtlCol="0">
            <a:spAutoFit/>
          </a:bodyPr>
          <a:lstStyle/>
          <a:p>
            <a:pPr algn="ctr"/>
            <a:r>
              <a:rPr lang="en-ZA" sz="1200" b="1" smtClean="0"/>
              <a:t>Western Cape</a:t>
            </a:r>
            <a:endParaRPr lang="en-ZA" sz="1200" b="1"/>
          </a:p>
        </p:txBody>
      </p:sp>
      <p:grpSp>
        <p:nvGrpSpPr>
          <p:cNvPr id="6" name="Group 5"/>
          <p:cNvGrpSpPr/>
          <p:nvPr/>
        </p:nvGrpSpPr>
        <p:grpSpPr>
          <a:xfrm>
            <a:off x="5429951" y="1929754"/>
            <a:ext cx="1427100" cy="1564625"/>
            <a:chOff x="6084168" y="1559648"/>
            <a:chExt cx="1728732" cy="1817887"/>
          </a:xfrm>
        </p:grpSpPr>
        <p:pic>
          <p:nvPicPr>
            <p:cNvPr id="2050" name="Picture 2" descr="http://upload.wikimedia.org/wikipedia/commons/thumb/d/de/Limpopo_in_South_Africa.svg/250px-Limpopo_in_South_Africa.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84168" y="1863783"/>
              <a:ext cx="1728192" cy="151375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6084708" y="1559648"/>
              <a:ext cx="1728192" cy="321836"/>
            </a:xfrm>
            <a:prstGeom prst="rect">
              <a:avLst/>
            </a:prstGeom>
            <a:solidFill>
              <a:schemeClr val="accent1">
                <a:lumMod val="40000"/>
                <a:lumOff val="60000"/>
              </a:schemeClr>
            </a:solidFill>
          </p:spPr>
          <p:txBody>
            <a:bodyPr wrap="square" rtlCol="0">
              <a:spAutoFit/>
            </a:bodyPr>
            <a:lstStyle/>
            <a:p>
              <a:pPr algn="ctr"/>
              <a:r>
                <a:rPr lang="en-ZA" sz="1200" b="1" smtClean="0"/>
                <a:t>Limpopo</a:t>
              </a:r>
              <a:endParaRPr lang="en-ZA" sz="1600" b="1"/>
            </a:p>
          </p:txBody>
        </p:sp>
      </p:grpSp>
      <p:sp>
        <p:nvSpPr>
          <p:cNvPr id="13" name="Title 1"/>
          <p:cNvSpPr>
            <a:spLocks noGrp="1"/>
          </p:cNvSpPr>
          <p:nvPr>
            <p:ph type="title"/>
          </p:nvPr>
        </p:nvSpPr>
        <p:spPr>
          <a:xfrm>
            <a:off x="457200" y="274638"/>
            <a:ext cx="8229600" cy="1143000"/>
          </a:xfrm>
          <a:solidFill>
            <a:schemeClr val="tx2">
              <a:lumMod val="20000"/>
              <a:lumOff val="80000"/>
            </a:schemeClr>
          </a:solidFill>
        </p:spPr>
        <p:txBody>
          <a:bodyPr>
            <a:normAutofit/>
          </a:bodyPr>
          <a:lstStyle/>
          <a:p>
            <a:r>
              <a:rPr lang="en-ZA" sz="3200" smtClean="0"/>
              <a:t>Accountability: teacher absenteeism</a:t>
            </a:r>
            <a:br>
              <a:rPr lang="en-ZA" sz="3200" smtClean="0"/>
            </a:br>
            <a:r>
              <a:rPr lang="en-ZA" sz="2000" smtClean="0"/>
              <a:t>(SACMEQ III – 2007 – 996 teachers)</a:t>
            </a:r>
            <a:endParaRPr lang="en-ZA" sz="2000"/>
          </a:p>
        </p:txBody>
      </p:sp>
      <p:sp>
        <p:nvSpPr>
          <p:cNvPr id="9" name="TextBox 8"/>
          <p:cNvSpPr txBox="1"/>
          <p:nvPr/>
        </p:nvSpPr>
        <p:spPr>
          <a:xfrm>
            <a:off x="323528" y="3926421"/>
            <a:ext cx="1656184" cy="646331"/>
          </a:xfrm>
          <a:prstGeom prst="rect">
            <a:avLst/>
          </a:prstGeom>
          <a:solidFill>
            <a:schemeClr val="bg1">
              <a:lumMod val="75000"/>
            </a:schemeClr>
          </a:solidFill>
        </p:spPr>
        <p:txBody>
          <a:bodyPr wrap="square" rtlCol="0">
            <a:spAutoFit/>
          </a:bodyPr>
          <a:lstStyle/>
          <a:p>
            <a:r>
              <a:rPr lang="en-ZA" smtClean="0"/>
              <a:t>% absent &gt; </a:t>
            </a:r>
            <a:r>
              <a:rPr lang="en-ZA" b="1" smtClean="0">
                <a:solidFill>
                  <a:srgbClr val="FF0000"/>
                </a:solidFill>
              </a:rPr>
              <a:t>1 week striking</a:t>
            </a:r>
            <a:endParaRPr lang="en-ZA" b="1">
              <a:solidFill>
                <a:srgbClr val="FF0000"/>
              </a:solidFill>
            </a:endParaRPr>
          </a:p>
        </p:txBody>
      </p:sp>
      <p:sp>
        <p:nvSpPr>
          <p:cNvPr id="16" name="TextBox 15"/>
          <p:cNvSpPr txBox="1"/>
          <p:nvPr/>
        </p:nvSpPr>
        <p:spPr>
          <a:xfrm>
            <a:off x="2339752" y="4018755"/>
            <a:ext cx="131864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32%</a:t>
            </a:r>
            <a:endParaRPr lang="en-ZA" sz="2400">
              <a:solidFill>
                <a:srgbClr val="FF0000"/>
              </a:solidFill>
            </a:endParaRPr>
          </a:p>
        </p:txBody>
      </p:sp>
      <p:sp>
        <p:nvSpPr>
          <p:cNvPr id="17" name="TextBox 16"/>
          <p:cNvSpPr txBox="1"/>
          <p:nvPr/>
        </p:nvSpPr>
        <p:spPr>
          <a:xfrm>
            <a:off x="3940671" y="3999943"/>
            <a:ext cx="1312168"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81%</a:t>
            </a:r>
            <a:endParaRPr lang="en-ZA" sz="2400">
              <a:solidFill>
                <a:srgbClr val="FF0000"/>
              </a:solidFill>
            </a:endParaRPr>
          </a:p>
        </p:txBody>
      </p:sp>
      <p:sp>
        <p:nvSpPr>
          <p:cNvPr id="18" name="TextBox 17"/>
          <p:cNvSpPr txBox="1"/>
          <p:nvPr/>
        </p:nvSpPr>
        <p:spPr>
          <a:xfrm>
            <a:off x="5529299" y="3999942"/>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97%</a:t>
            </a:r>
            <a:endParaRPr lang="en-ZA" sz="2400">
              <a:solidFill>
                <a:srgbClr val="FF0000"/>
              </a:solidFill>
            </a:endParaRPr>
          </a:p>
        </p:txBody>
      </p:sp>
      <p:sp>
        <p:nvSpPr>
          <p:cNvPr id="21" name="TextBox 20"/>
          <p:cNvSpPr txBox="1"/>
          <p:nvPr/>
        </p:nvSpPr>
        <p:spPr>
          <a:xfrm>
            <a:off x="323875" y="4695413"/>
            <a:ext cx="1656184" cy="646331"/>
          </a:xfrm>
          <a:prstGeom prst="rect">
            <a:avLst/>
          </a:prstGeom>
          <a:solidFill>
            <a:schemeClr val="bg1">
              <a:lumMod val="75000"/>
            </a:schemeClr>
          </a:solidFill>
        </p:spPr>
        <p:txBody>
          <a:bodyPr wrap="square" rtlCol="0">
            <a:spAutoFit/>
          </a:bodyPr>
          <a:lstStyle/>
          <a:p>
            <a:r>
              <a:rPr lang="en-ZA" smtClean="0"/>
              <a:t>% absent &gt; </a:t>
            </a:r>
            <a:r>
              <a:rPr lang="en-ZA" b="1" smtClean="0">
                <a:solidFill>
                  <a:srgbClr val="FF0000"/>
                </a:solidFill>
              </a:rPr>
              <a:t>1 month</a:t>
            </a:r>
            <a:r>
              <a:rPr lang="en-ZA" smtClean="0"/>
              <a:t> </a:t>
            </a:r>
            <a:r>
              <a:rPr lang="en-ZA" sz="1600" smtClean="0"/>
              <a:t>(20 days)</a:t>
            </a:r>
            <a:endParaRPr lang="en-ZA" sz="1600"/>
          </a:p>
        </p:txBody>
      </p:sp>
      <p:sp>
        <p:nvSpPr>
          <p:cNvPr id="22" name="TextBox 21"/>
          <p:cNvSpPr txBox="1"/>
          <p:nvPr/>
        </p:nvSpPr>
        <p:spPr>
          <a:xfrm>
            <a:off x="2340099" y="4787747"/>
            <a:ext cx="1318642" cy="461665"/>
          </a:xfrm>
          <a:prstGeom prst="rect">
            <a:avLst/>
          </a:prstGeom>
          <a:solidFill>
            <a:schemeClr val="bg1">
              <a:lumMod val="85000"/>
            </a:schemeClr>
          </a:solidFill>
        </p:spPr>
        <p:txBody>
          <a:bodyPr wrap="square" rtlCol="0">
            <a:spAutoFit/>
          </a:bodyPr>
          <a:lstStyle/>
          <a:p>
            <a:pPr algn="ctr"/>
            <a:r>
              <a:rPr lang="en-ZA" sz="2400">
                <a:solidFill>
                  <a:srgbClr val="FF0000"/>
                </a:solidFill>
              </a:rPr>
              <a:t>2</a:t>
            </a:r>
            <a:r>
              <a:rPr lang="en-ZA" sz="2400" smtClean="0">
                <a:solidFill>
                  <a:srgbClr val="FF0000"/>
                </a:solidFill>
              </a:rPr>
              <a:t>2%</a:t>
            </a:r>
            <a:endParaRPr lang="en-ZA" sz="2400">
              <a:solidFill>
                <a:srgbClr val="FF0000"/>
              </a:solidFill>
            </a:endParaRPr>
          </a:p>
        </p:txBody>
      </p:sp>
      <p:sp>
        <p:nvSpPr>
          <p:cNvPr id="23" name="TextBox 22"/>
          <p:cNvSpPr txBox="1"/>
          <p:nvPr/>
        </p:nvSpPr>
        <p:spPr>
          <a:xfrm>
            <a:off x="3941018" y="4768935"/>
            <a:ext cx="1312168"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62%</a:t>
            </a:r>
            <a:endParaRPr lang="en-ZA" sz="2400">
              <a:solidFill>
                <a:srgbClr val="FF0000"/>
              </a:solidFill>
            </a:endParaRPr>
          </a:p>
        </p:txBody>
      </p:sp>
      <p:sp>
        <p:nvSpPr>
          <p:cNvPr id="24" name="TextBox 23"/>
          <p:cNvSpPr txBox="1"/>
          <p:nvPr/>
        </p:nvSpPr>
        <p:spPr>
          <a:xfrm>
            <a:off x="5529646" y="4768934"/>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48%</a:t>
            </a:r>
            <a:endParaRPr lang="en-ZA" sz="2400">
              <a:solidFill>
                <a:srgbClr val="FF0000"/>
              </a:solidFill>
            </a:endParaRPr>
          </a:p>
        </p:txBody>
      </p:sp>
      <p:sp>
        <p:nvSpPr>
          <p:cNvPr id="26" name="TextBox 25"/>
          <p:cNvSpPr txBox="1"/>
          <p:nvPr/>
        </p:nvSpPr>
        <p:spPr>
          <a:xfrm>
            <a:off x="301030" y="5435514"/>
            <a:ext cx="1656184" cy="646331"/>
          </a:xfrm>
          <a:prstGeom prst="rect">
            <a:avLst/>
          </a:prstGeom>
          <a:solidFill>
            <a:schemeClr val="bg1">
              <a:lumMod val="75000"/>
            </a:schemeClr>
          </a:solidFill>
        </p:spPr>
        <p:txBody>
          <a:bodyPr wrap="square" rtlCol="0">
            <a:spAutoFit/>
          </a:bodyPr>
          <a:lstStyle/>
          <a:p>
            <a:r>
              <a:rPr lang="en-ZA" smtClean="0"/>
              <a:t>% absent &gt; </a:t>
            </a:r>
            <a:r>
              <a:rPr lang="en-ZA" b="1">
                <a:solidFill>
                  <a:srgbClr val="FF0000"/>
                </a:solidFill>
              </a:rPr>
              <a:t>2</a:t>
            </a:r>
            <a:r>
              <a:rPr lang="en-ZA" b="1" smtClean="0">
                <a:solidFill>
                  <a:srgbClr val="FF0000"/>
                </a:solidFill>
              </a:rPr>
              <a:t> months</a:t>
            </a:r>
            <a:r>
              <a:rPr lang="en-ZA" smtClean="0"/>
              <a:t> </a:t>
            </a:r>
            <a:r>
              <a:rPr lang="en-ZA" sz="1400" smtClean="0"/>
              <a:t>(40 days)</a:t>
            </a:r>
            <a:endParaRPr lang="en-ZA"/>
          </a:p>
        </p:txBody>
      </p:sp>
      <p:sp>
        <p:nvSpPr>
          <p:cNvPr id="27" name="TextBox 26"/>
          <p:cNvSpPr txBox="1"/>
          <p:nvPr/>
        </p:nvSpPr>
        <p:spPr>
          <a:xfrm>
            <a:off x="2317254" y="5527848"/>
            <a:ext cx="1318642" cy="461665"/>
          </a:xfrm>
          <a:prstGeom prst="rect">
            <a:avLst/>
          </a:prstGeom>
          <a:solidFill>
            <a:schemeClr val="bg1">
              <a:lumMod val="85000"/>
            </a:schemeClr>
          </a:solidFill>
        </p:spPr>
        <p:txBody>
          <a:bodyPr wrap="square" rtlCol="0">
            <a:spAutoFit/>
          </a:bodyPr>
          <a:lstStyle/>
          <a:p>
            <a:pPr algn="ctr"/>
            <a:r>
              <a:rPr lang="en-ZA" sz="2400">
                <a:solidFill>
                  <a:srgbClr val="FF0000"/>
                </a:solidFill>
              </a:rPr>
              <a:t>5</a:t>
            </a:r>
            <a:r>
              <a:rPr lang="en-ZA" sz="2400" smtClean="0">
                <a:solidFill>
                  <a:srgbClr val="FF0000"/>
                </a:solidFill>
              </a:rPr>
              <a:t>%</a:t>
            </a:r>
            <a:endParaRPr lang="en-ZA" sz="2400">
              <a:solidFill>
                <a:srgbClr val="FF0000"/>
              </a:solidFill>
            </a:endParaRPr>
          </a:p>
        </p:txBody>
      </p:sp>
      <p:sp>
        <p:nvSpPr>
          <p:cNvPr id="28" name="TextBox 27"/>
          <p:cNvSpPr txBox="1"/>
          <p:nvPr/>
        </p:nvSpPr>
        <p:spPr>
          <a:xfrm>
            <a:off x="3918173" y="5416702"/>
            <a:ext cx="1312168" cy="646331"/>
          </a:xfrm>
          <a:prstGeom prst="rect">
            <a:avLst/>
          </a:prstGeom>
          <a:solidFill>
            <a:schemeClr val="bg1">
              <a:lumMod val="85000"/>
            </a:schemeClr>
          </a:solidFill>
        </p:spPr>
        <p:txBody>
          <a:bodyPr wrap="square" rtlCol="0">
            <a:spAutoFit/>
          </a:bodyPr>
          <a:lstStyle/>
          <a:p>
            <a:pPr algn="ctr"/>
            <a:r>
              <a:rPr lang="en-ZA" sz="3600" b="1" smtClean="0">
                <a:solidFill>
                  <a:srgbClr val="FF0000"/>
                </a:solidFill>
              </a:rPr>
              <a:t>12%</a:t>
            </a:r>
            <a:endParaRPr lang="en-ZA" sz="3600" b="1">
              <a:solidFill>
                <a:srgbClr val="FF0000"/>
              </a:solidFill>
            </a:endParaRPr>
          </a:p>
        </p:txBody>
      </p:sp>
      <p:sp>
        <p:nvSpPr>
          <p:cNvPr id="29" name="TextBox 28"/>
          <p:cNvSpPr txBox="1"/>
          <p:nvPr/>
        </p:nvSpPr>
        <p:spPr>
          <a:xfrm>
            <a:off x="5506801" y="5445736"/>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0%</a:t>
            </a:r>
            <a:endParaRPr lang="en-ZA" sz="2400">
              <a:solidFill>
                <a:srgbClr val="FF0000"/>
              </a:solidFill>
            </a:endParaRPr>
          </a:p>
        </p:txBody>
      </p:sp>
      <p:sp>
        <p:nvSpPr>
          <p:cNvPr id="7" name="TextBox 6"/>
          <p:cNvSpPr txBox="1"/>
          <p:nvPr/>
        </p:nvSpPr>
        <p:spPr>
          <a:xfrm>
            <a:off x="3889607" y="1941031"/>
            <a:ext cx="1368152" cy="276999"/>
          </a:xfrm>
          <a:prstGeom prst="rect">
            <a:avLst/>
          </a:prstGeom>
          <a:solidFill>
            <a:schemeClr val="accent3">
              <a:lumMod val="60000"/>
              <a:lumOff val="40000"/>
            </a:schemeClr>
          </a:solidFill>
        </p:spPr>
        <p:txBody>
          <a:bodyPr wrap="square" rtlCol="0">
            <a:spAutoFit/>
          </a:bodyPr>
          <a:lstStyle/>
          <a:p>
            <a:pPr algn="ctr"/>
            <a:r>
              <a:rPr lang="en-ZA" sz="1200" b="1" smtClean="0"/>
              <a:t>Eastern Cape</a:t>
            </a:r>
            <a:endParaRPr lang="en-ZA" sz="1200" b="1"/>
          </a:p>
        </p:txBody>
      </p:sp>
      <p:pic>
        <p:nvPicPr>
          <p:cNvPr id="2056" name="Picture 8" descr="Map showing the location of the Eastern Cape in the southern part of South Afric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89607" y="2221142"/>
            <a:ext cx="1363232" cy="1299161"/>
          </a:xfrm>
          <a:prstGeom prst="rect">
            <a:avLst/>
          </a:prstGeom>
          <a:noFill/>
          <a:extLst>
            <a:ext uri="{909E8E84-426E-40DD-AFC4-6F175D3DCCD1}">
              <a14:hiddenFill xmlns:a14="http://schemas.microsoft.com/office/drawing/2010/main">
                <a:solidFill>
                  <a:srgbClr val="FFFFFF"/>
                </a:solidFill>
              </a14:hiddenFill>
            </a:ext>
          </a:extLst>
        </p:spPr>
      </p:pic>
      <p:cxnSp>
        <p:nvCxnSpPr>
          <p:cNvPr id="32" name="Straight Arrow Connector 31"/>
          <p:cNvCxnSpPr/>
          <p:nvPr/>
        </p:nvCxnSpPr>
        <p:spPr>
          <a:xfrm flipH="1" flipV="1">
            <a:off x="1895897" y="5989513"/>
            <a:ext cx="360040" cy="19527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2255937" y="6167933"/>
            <a:ext cx="936104" cy="576064"/>
          </a:xfrm>
          <a:prstGeom prst="rect">
            <a:avLst/>
          </a:prstGeom>
          <a:solidFill>
            <a:schemeClr val="bg1">
              <a:lumMod val="95000"/>
            </a:schemeClr>
          </a:solidFill>
          <a:ln w="19050">
            <a:solidFill>
              <a:srgbClr val="FF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ZA" sz="1600" smtClean="0"/>
              <a:t>1.3 days a week</a:t>
            </a:r>
            <a:endParaRPr lang="en-ZA" sz="1600"/>
          </a:p>
        </p:txBody>
      </p:sp>
      <p:sp>
        <p:nvSpPr>
          <p:cNvPr id="30" name="Slide Number Placeholder 29"/>
          <p:cNvSpPr>
            <a:spLocks noGrp="1"/>
          </p:cNvSpPr>
          <p:nvPr>
            <p:ph type="sldNum" sz="quarter" idx="12"/>
          </p:nvPr>
        </p:nvSpPr>
        <p:spPr/>
        <p:txBody>
          <a:bodyPr/>
          <a:lstStyle/>
          <a:p>
            <a:fld id="{555B2511-D5A3-487A-82FF-4C039FEE504B}" type="slidenum">
              <a:rPr lang="en-ZA" smtClean="0"/>
              <a:pPr/>
              <a:t>50</a:t>
            </a:fld>
            <a:endParaRPr lang="en-ZA"/>
          </a:p>
        </p:txBody>
      </p:sp>
      <p:pic>
        <p:nvPicPr>
          <p:cNvPr id="7170" name="Picture 2" descr="Map showing the location of KwaZulu-Natal in the south-eastern part of South Afric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20272" y="2191518"/>
            <a:ext cx="1368152" cy="1309490"/>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p:cNvSpPr txBox="1"/>
          <p:nvPr/>
        </p:nvSpPr>
        <p:spPr>
          <a:xfrm>
            <a:off x="7020272" y="1914519"/>
            <a:ext cx="1368152" cy="276999"/>
          </a:xfrm>
          <a:prstGeom prst="rect">
            <a:avLst/>
          </a:prstGeom>
          <a:solidFill>
            <a:schemeClr val="accent6">
              <a:lumMod val="60000"/>
              <a:lumOff val="40000"/>
            </a:schemeClr>
          </a:solidFill>
        </p:spPr>
        <p:txBody>
          <a:bodyPr wrap="square" rtlCol="0">
            <a:spAutoFit/>
          </a:bodyPr>
          <a:lstStyle/>
          <a:p>
            <a:pPr algn="ctr"/>
            <a:r>
              <a:rPr lang="en-ZA" sz="1200" b="1" smtClean="0"/>
              <a:t>KwaZulu-Natal</a:t>
            </a:r>
            <a:endParaRPr lang="en-ZA" sz="1200" b="1"/>
          </a:p>
        </p:txBody>
      </p:sp>
      <p:sp>
        <p:nvSpPr>
          <p:cNvPr id="34" name="TextBox 33"/>
          <p:cNvSpPr txBox="1"/>
          <p:nvPr/>
        </p:nvSpPr>
        <p:spPr>
          <a:xfrm>
            <a:off x="7078823" y="4019206"/>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82%</a:t>
            </a:r>
            <a:endParaRPr lang="en-ZA" sz="2400">
              <a:solidFill>
                <a:srgbClr val="FF0000"/>
              </a:solidFill>
            </a:endParaRPr>
          </a:p>
        </p:txBody>
      </p:sp>
      <p:sp>
        <p:nvSpPr>
          <p:cNvPr id="35" name="TextBox 34"/>
          <p:cNvSpPr txBox="1"/>
          <p:nvPr/>
        </p:nvSpPr>
        <p:spPr>
          <a:xfrm>
            <a:off x="7079170" y="4788198"/>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73%</a:t>
            </a:r>
            <a:endParaRPr lang="en-ZA" sz="2400">
              <a:solidFill>
                <a:srgbClr val="FF0000"/>
              </a:solidFill>
            </a:endParaRPr>
          </a:p>
        </p:txBody>
      </p:sp>
      <p:sp>
        <p:nvSpPr>
          <p:cNvPr id="36" name="TextBox 35"/>
          <p:cNvSpPr txBox="1"/>
          <p:nvPr/>
        </p:nvSpPr>
        <p:spPr>
          <a:xfrm>
            <a:off x="7056325" y="5465000"/>
            <a:ext cx="1272952" cy="584775"/>
          </a:xfrm>
          <a:prstGeom prst="rect">
            <a:avLst/>
          </a:prstGeom>
          <a:solidFill>
            <a:schemeClr val="bg1">
              <a:lumMod val="85000"/>
            </a:schemeClr>
          </a:solidFill>
        </p:spPr>
        <p:txBody>
          <a:bodyPr wrap="square" rtlCol="0">
            <a:spAutoFit/>
          </a:bodyPr>
          <a:lstStyle/>
          <a:p>
            <a:pPr algn="ctr"/>
            <a:r>
              <a:rPr lang="en-ZA" sz="3200" b="1" smtClean="0">
                <a:solidFill>
                  <a:srgbClr val="FF0000"/>
                </a:solidFill>
              </a:rPr>
              <a:t>10%</a:t>
            </a:r>
            <a:endParaRPr lang="en-ZA" sz="3200" b="1">
              <a:solidFill>
                <a:srgbClr val="FF0000"/>
              </a:solidFill>
            </a:endParaRPr>
          </a:p>
        </p:txBody>
      </p:sp>
    </p:spTree>
    <p:extLst>
      <p:ext uri="{BB962C8B-B14F-4D97-AF65-F5344CB8AC3E}">
        <p14:creationId xmlns:p14="http://schemas.microsoft.com/office/powerpoint/2010/main" val="2410804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3"/>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6" grpId="0" animBg="1"/>
      <p:bldP spid="17" grpId="0" animBg="1"/>
      <p:bldP spid="18" grpId="0" animBg="1"/>
      <p:bldP spid="21" grpId="0" animBg="1"/>
      <p:bldP spid="22" grpId="0" animBg="1"/>
      <p:bldP spid="23" grpId="0" animBg="1"/>
      <p:bldP spid="24" grpId="0" animBg="1"/>
      <p:bldP spid="26" grpId="0" animBg="1"/>
      <p:bldP spid="27" grpId="0" animBg="1"/>
      <p:bldP spid="28" grpId="0" animBg="1"/>
      <p:bldP spid="29" grpId="0" animBg="1"/>
      <p:bldP spid="33" grpId="0" animBg="1"/>
      <p:bldP spid="34" grpId="0" animBg="1"/>
      <p:bldP spid="35" grpId="0" animBg="1"/>
      <p:bldP spid="36"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4" name="Picture 4"/>
          <p:cNvPicPr>
            <a:picLocks noChangeAspect="1" noChangeArrowheads="1"/>
          </p:cNvPicPr>
          <p:nvPr/>
        </p:nvPicPr>
        <p:blipFill>
          <a:blip r:embed="rId3"/>
          <a:srcRect/>
          <a:stretch>
            <a:fillRect/>
          </a:stretch>
        </p:blipFill>
        <p:spPr bwMode="auto">
          <a:xfrm>
            <a:off x="107950" y="692150"/>
            <a:ext cx="4214813" cy="5735638"/>
          </a:xfrm>
          <a:prstGeom prst="rect">
            <a:avLst/>
          </a:prstGeom>
          <a:ln>
            <a:noFill/>
          </a:ln>
          <a:effectLst>
            <a:outerShdw blurRad="292100" dist="139700" dir="2700000" algn="tl" rotWithShape="0">
              <a:srgbClr val="333333">
                <a:alpha val="65000"/>
              </a:srgbClr>
            </a:outerShdw>
          </a:effectLst>
        </p:spPr>
      </p:pic>
      <p:sp>
        <p:nvSpPr>
          <p:cNvPr id="8" name="Title 1"/>
          <p:cNvSpPr txBox="1">
            <a:spLocks/>
          </p:cNvSpPr>
          <p:nvPr/>
        </p:nvSpPr>
        <p:spPr>
          <a:xfrm>
            <a:off x="179388" y="188913"/>
            <a:ext cx="4105275" cy="360362"/>
          </a:xfrm>
          <a:prstGeom prst="rect">
            <a:avLst/>
          </a:prstGeom>
          <a:solidFill>
            <a:schemeClr val="accent1">
              <a:lumMod val="40000"/>
              <a:lumOff val="60000"/>
            </a:schemeClr>
          </a:solidFill>
        </p:spPr>
        <p:txBody>
          <a:bodyPr anchor="ctr"/>
          <a:lstStyle/>
          <a:p>
            <a:pPr algn="ctr" fontAlgn="auto">
              <a:spcAft>
                <a:spcPts val="0"/>
              </a:spcAft>
              <a:defRPr/>
            </a:pPr>
            <a:r>
              <a:rPr lang="en-ZA" sz="2400" b="1" dirty="0">
                <a:latin typeface="+mj-lt"/>
                <a:ea typeface="+mj-ea"/>
                <a:cs typeface="+mj-cs"/>
              </a:rPr>
              <a:t>SACMEQ III </a:t>
            </a:r>
            <a:r>
              <a:rPr lang="en-ZA" sz="1400" dirty="0">
                <a:latin typeface="+mj-lt"/>
                <a:ea typeface="+mj-ea"/>
                <a:cs typeface="+mj-cs"/>
              </a:rPr>
              <a:t>(</a:t>
            </a:r>
            <a:r>
              <a:rPr lang="en-ZA" sz="1400" dirty="0" err="1">
                <a:latin typeface="+mj-lt"/>
                <a:ea typeface="+mj-ea"/>
                <a:cs typeface="+mj-cs"/>
              </a:rPr>
              <a:t>Spaull</a:t>
            </a:r>
            <a:r>
              <a:rPr lang="en-ZA" sz="1400" dirty="0">
                <a:latin typeface="+mj-lt"/>
                <a:ea typeface="+mj-ea"/>
                <a:cs typeface="+mj-cs"/>
              </a:rPr>
              <a:t> &amp; Taylor, 2012)</a:t>
            </a:r>
          </a:p>
        </p:txBody>
      </p:sp>
      <p:graphicFrame>
        <p:nvGraphicFramePr>
          <p:cNvPr id="9" name="Content Placeholder 3"/>
          <p:cNvGraphicFramePr>
            <a:graphicFrameLocks noGrp="1"/>
          </p:cNvGraphicFramePr>
          <p:nvPr>
            <p:ph idx="1"/>
          </p:nvPr>
        </p:nvGraphicFramePr>
        <p:xfrm>
          <a:off x="4211960" y="0"/>
          <a:ext cx="4932040" cy="331236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Chart 9"/>
          <p:cNvGraphicFramePr/>
          <p:nvPr/>
        </p:nvGraphicFramePr>
        <p:xfrm>
          <a:off x="4427984" y="3429000"/>
          <a:ext cx="4716016" cy="3129136"/>
        </p:xfrm>
        <a:graphic>
          <a:graphicData uri="http://schemas.openxmlformats.org/drawingml/2006/chart">
            <c:chart xmlns:c="http://schemas.openxmlformats.org/drawingml/2006/chart" xmlns:r="http://schemas.openxmlformats.org/officeDocument/2006/relationships" r:id="rId5"/>
          </a:graphicData>
        </a:graphic>
      </p:graphicFrame>
      <p:sp>
        <p:nvSpPr>
          <p:cNvPr id="24581" name="TextBox 10"/>
          <p:cNvSpPr txBox="1">
            <a:spLocks noChangeArrowheads="1"/>
          </p:cNvSpPr>
          <p:nvPr/>
        </p:nvSpPr>
        <p:spPr bwMode="auto">
          <a:xfrm>
            <a:off x="4859338" y="2349500"/>
            <a:ext cx="3816350"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400" b="1"/>
              <a:t>Literacy</a:t>
            </a:r>
          </a:p>
        </p:txBody>
      </p:sp>
      <p:sp>
        <p:nvSpPr>
          <p:cNvPr id="24582" name="TextBox 11"/>
          <p:cNvSpPr txBox="1">
            <a:spLocks noChangeArrowheads="1"/>
          </p:cNvSpPr>
          <p:nvPr/>
        </p:nvSpPr>
        <p:spPr bwMode="auto">
          <a:xfrm>
            <a:off x="5003800" y="5589588"/>
            <a:ext cx="3816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400" b="1"/>
              <a:t>Numeracy</a:t>
            </a:r>
          </a:p>
        </p:txBody>
      </p:sp>
    </p:spTree>
    <p:extLst>
      <p:ext uri="{BB962C8B-B14F-4D97-AF65-F5344CB8AC3E}">
        <p14:creationId xmlns:p14="http://schemas.microsoft.com/office/powerpoint/2010/main" val="328375372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778098"/>
          </a:xfrm>
        </p:spPr>
        <p:txBody>
          <a:bodyPr>
            <a:normAutofit/>
          </a:bodyPr>
          <a:lstStyle/>
          <a:p>
            <a:r>
              <a:rPr lang="en-US" sz="1800" dirty="0" smtClean="0">
                <a:solidFill>
                  <a:srgbClr val="FF0000"/>
                </a:solidFill>
              </a:rPr>
              <a:t>Gr 1 </a:t>
            </a:r>
            <a:r>
              <a:rPr lang="en-US" sz="1800" dirty="0">
                <a:solidFill>
                  <a:srgbClr val="FF0000"/>
                </a:solidFill>
                <a:sym typeface="Wingdings"/>
              </a:rPr>
              <a:t>-</a:t>
            </a:r>
            <a:r>
              <a:rPr lang="en-US" sz="1800" dirty="0" smtClean="0">
                <a:solidFill>
                  <a:srgbClr val="FF0000"/>
                </a:solidFill>
                <a:sym typeface="Wingdings"/>
              </a:rPr>
              <a:t> Gr 2 - Gr 3 </a:t>
            </a:r>
            <a:r>
              <a:rPr lang="en-US" sz="1800" dirty="0" smtClean="0">
                <a:solidFill>
                  <a:schemeClr val="accent2">
                    <a:lumMod val="75000"/>
                  </a:schemeClr>
                </a:solidFill>
                <a:sym typeface="Wingdings"/>
              </a:rPr>
              <a:t>– </a:t>
            </a:r>
            <a:r>
              <a:rPr lang="en-US" sz="1800" dirty="0">
                <a:solidFill>
                  <a:srgbClr val="008000"/>
                </a:solidFill>
              </a:rPr>
              <a:t>Gr </a:t>
            </a:r>
            <a:r>
              <a:rPr lang="en-US" sz="1800" dirty="0" smtClean="0">
                <a:solidFill>
                  <a:srgbClr val="008000"/>
                </a:solidFill>
              </a:rPr>
              <a:t>4 </a:t>
            </a:r>
            <a:r>
              <a:rPr lang="en-US" sz="1800" dirty="0" smtClean="0">
                <a:solidFill>
                  <a:srgbClr val="008000"/>
                </a:solidFill>
                <a:sym typeface="Wingdings"/>
              </a:rPr>
              <a:t>– </a:t>
            </a:r>
            <a:r>
              <a:rPr lang="en-US" sz="1800" dirty="0">
                <a:solidFill>
                  <a:srgbClr val="008000"/>
                </a:solidFill>
                <a:sym typeface="Wingdings"/>
              </a:rPr>
              <a:t>Gr </a:t>
            </a:r>
            <a:r>
              <a:rPr lang="en-US" sz="1800" dirty="0" smtClean="0">
                <a:solidFill>
                  <a:srgbClr val="008000"/>
                </a:solidFill>
                <a:sym typeface="Wingdings"/>
              </a:rPr>
              <a:t>5 – </a:t>
            </a:r>
            <a:r>
              <a:rPr lang="en-US" sz="1800" dirty="0">
                <a:solidFill>
                  <a:srgbClr val="008000"/>
                </a:solidFill>
                <a:sym typeface="Wingdings"/>
              </a:rPr>
              <a:t>Gr 6</a:t>
            </a:r>
            <a:r>
              <a:rPr lang="en-US" sz="1800" dirty="0" smtClean="0">
                <a:solidFill>
                  <a:srgbClr val="008000"/>
                </a:solidFill>
                <a:sym typeface="Wingdings"/>
              </a:rPr>
              <a:t> </a:t>
            </a:r>
            <a:r>
              <a:rPr lang="en-US" sz="1800" dirty="0" smtClean="0">
                <a:solidFill>
                  <a:schemeClr val="accent2">
                    <a:lumMod val="75000"/>
                  </a:schemeClr>
                </a:solidFill>
                <a:sym typeface="Wingdings"/>
              </a:rPr>
              <a:t>– </a:t>
            </a:r>
            <a:r>
              <a:rPr lang="en-US" sz="1800" dirty="0">
                <a:solidFill>
                  <a:schemeClr val="tx2">
                    <a:lumMod val="75000"/>
                    <a:lumOff val="25000"/>
                  </a:schemeClr>
                </a:solidFill>
              </a:rPr>
              <a:t>Gr </a:t>
            </a:r>
            <a:r>
              <a:rPr lang="en-US" sz="1800" dirty="0" smtClean="0">
                <a:solidFill>
                  <a:schemeClr val="tx2">
                    <a:lumMod val="75000"/>
                    <a:lumOff val="25000"/>
                  </a:schemeClr>
                </a:solidFill>
              </a:rPr>
              <a:t>7 </a:t>
            </a:r>
            <a:r>
              <a:rPr lang="en-US" sz="1800" dirty="0" smtClean="0">
                <a:solidFill>
                  <a:schemeClr val="tx2">
                    <a:lumMod val="75000"/>
                    <a:lumOff val="25000"/>
                  </a:schemeClr>
                </a:solidFill>
                <a:sym typeface="Wingdings"/>
              </a:rPr>
              <a:t>– </a:t>
            </a:r>
            <a:r>
              <a:rPr lang="en-US" sz="1800" dirty="0">
                <a:solidFill>
                  <a:schemeClr val="tx2">
                    <a:lumMod val="75000"/>
                    <a:lumOff val="25000"/>
                  </a:schemeClr>
                </a:solidFill>
                <a:sym typeface="Wingdings"/>
              </a:rPr>
              <a:t>Gr </a:t>
            </a:r>
            <a:r>
              <a:rPr lang="en-US" sz="1800" dirty="0" smtClean="0">
                <a:solidFill>
                  <a:schemeClr val="tx2">
                    <a:lumMod val="75000"/>
                    <a:lumOff val="25000"/>
                  </a:schemeClr>
                </a:solidFill>
                <a:sym typeface="Wingdings"/>
              </a:rPr>
              <a:t>8 – </a:t>
            </a:r>
            <a:r>
              <a:rPr lang="en-US" sz="1800" dirty="0">
                <a:solidFill>
                  <a:schemeClr val="tx2">
                    <a:lumMod val="75000"/>
                    <a:lumOff val="25000"/>
                  </a:schemeClr>
                </a:solidFill>
                <a:sym typeface="Wingdings"/>
              </a:rPr>
              <a:t>Gr </a:t>
            </a:r>
            <a:r>
              <a:rPr lang="en-US" sz="1800" dirty="0" smtClean="0">
                <a:solidFill>
                  <a:schemeClr val="tx2">
                    <a:lumMod val="75000"/>
                    <a:lumOff val="25000"/>
                  </a:schemeClr>
                </a:solidFill>
                <a:sym typeface="Wingdings"/>
              </a:rPr>
              <a:t>9 </a:t>
            </a:r>
            <a:r>
              <a:rPr lang="en-US" sz="1800" dirty="0" smtClean="0">
                <a:solidFill>
                  <a:schemeClr val="accent2">
                    <a:lumMod val="75000"/>
                  </a:schemeClr>
                </a:solidFill>
                <a:sym typeface="Wingdings"/>
              </a:rPr>
              <a:t>- </a:t>
            </a:r>
            <a:r>
              <a:rPr lang="en-US" sz="1800" dirty="0">
                <a:solidFill>
                  <a:schemeClr val="tx1"/>
                </a:solidFill>
              </a:rPr>
              <a:t>Gr </a:t>
            </a:r>
            <a:r>
              <a:rPr lang="en-US" sz="1800" dirty="0" smtClean="0">
                <a:solidFill>
                  <a:schemeClr val="tx1"/>
                </a:solidFill>
              </a:rPr>
              <a:t>10 </a:t>
            </a:r>
            <a:r>
              <a:rPr lang="en-US" sz="1800" dirty="0" smtClean="0">
                <a:solidFill>
                  <a:schemeClr val="tx1"/>
                </a:solidFill>
                <a:sym typeface="Wingdings"/>
              </a:rPr>
              <a:t>– </a:t>
            </a:r>
            <a:r>
              <a:rPr lang="en-US" sz="1800" dirty="0">
                <a:solidFill>
                  <a:schemeClr val="tx1"/>
                </a:solidFill>
                <a:sym typeface="Wingdings"/>
              </a:rPr>
              <a:t>Gr </a:t>
            </a:r>
            <a:r>
              <a:rPr lang="en-US" sz="1800" dirty="0" smtClean="0">
                <a:solidFill>
                  <a:schemeClr val="tx1"/>
                </a:solidFill>
                <a:sym typeface="Wingdings"/>
              </a:rPr>
              <a:t>11 </a:t>
            </a:r>
            <a:r>
              <a:rPr lang="en-US" sz="1800" dirty="0">
                <a:solidFill>
                  <a:schemeClr val="tx1"/>
                </a:solidFill>
                <a:sym typeface="Wingdings"/>
              </a:rPr>
              <a:t>– Gr </a:t>
            </a:r>
            <a:r>
              <a:rPr lang="en-US" sz="1800" dirty="0" smtClean="0">
                <a:solidFill>
                  <a:schemeClr val="tx1"/>
                </a:solidFill>
                <a:sym typeface="Wingdings"/>
              </a:rPr>
              <a:t>12</a:t>
            </a:r>
            <a:br>
              <a:rPr lang="en-US" sz="1800" dirty="0" smtClean="0">
                <a:solidFill>
                  <a:schemeClr val="tx1"/>
                </a:solidFill>
                <a:sym typeface="Wingdings"/>
              </a:rPr>
            </a:br>
            <a:endParaRPr lang="en-US" sz="1800" dirty="0">
              <a:solidFill>
                <a:schemeClr val="tx1"/>
              </a:solidFill>
            </a:endParaRPr>
          </a:p>
        </p:txBody>
      </p:sp>
      <p:sp>
        <p:nvSpPr>
          <p:cNvPr id="4" name="Slide Number Placeholder 3"/>
          <p:cNvSpPr>
            <a:spLocks noGrp="1"/>
          </p:cNvSpPr>
          <p:nvPr>
            <p:ph type="sldNum" sz="quarter" idx="12"/>
          </p:nvPr>
        </p:nvSpPr>
        <p:spPr/>
        <p:txBody>
          <a:bodyPr/>
          <a:lstStyle/>
          <a:p>
            <a:fld id="{555B2511-D5A3-487A-82FF-4C039FEE504B}" type="slidenum">
              <a:rPr lang="en-ZA" smtClean="0"/>
              <a:pPr/>
              <a:t>52</a:t>
            </a:fld>
            <a:endParaRPr lang="en-ZA"/>
          </a:p>
        </p:txBody>
      </p:sp>
      <p:sp>
        <p:nvSpPr>
          <p:cNvPr id="5" name="TextBox 4"/>
          <p:cNvSpPr txBox="1"/>
          <p:nvPr/>
        </p:nvSpPr>
        <p:spPr>
          <a:xfrm>
            <a:off x="1187624" y="764704"/>
            <a:ext cx="1296144" cy="253916"/>
          </a:xfrm>
          <a:prstGeom prst="rect">
            <a:avLst/>
          </a:prstGeom>
          <a:noFill/>
        </p:spPr>
        <p:txBody>
          <a:bodyPr wrap="square" rtlCol="0">
            <a:spAutoFit/>
          </a:bodyPr>
          <a:lstStyle/>
          <a:p>
            <a:r>
              <a:rPr lang="en-US" sz="1050" b="1" dirty="0" smtClean="0">
                <a:solidFill>
                  <a:srgbClr val="FF0000"/>
                </a:solidFill>
              </a:rPr>
              <a:t>Foundation Phase</a:t>
            </a:r>
            <a:endParaRPr lang="en-US" sz="1050" b="1" dirty="0">
              <a:solidFill>
                <a:srgbClr val="FF0000"/>
              </a:solidFill>
            </a:endParaRPr>
          </a:p>
        </p:txBody>
      </p:sp>
      <p:sp>
        <p:nvSpPr>
          <p:cNvPr id="6" name="TextBox 5"/>
          <p:cNvSpPr txBox="1"/>
          <p:nvPr/>
        </p:nvSpPr>
        <p:spPr>
          <a:xfrm>
            <a:off x="2843808" y="764704"/>
            <a:ext cx="1296144" cy="253916"/>
          </a:xfrm>
          <a:prstGeom prst="rect">
            <a:avLst/>
          </a:prstGeom>
          <a:noFill/>
        </p:spPr>
        <p:txBody>
          <a:bodyPr wrap="square" rtlCol="0">
            <a:spAutoFit/>
          </a:bodyPr>
          <a:lstStyle/>
          <a:p>
            <a:r>
              <a:rPr lang="en-US" sz="1050" b="1" dirty="0" smtClean="0">
                <a:solidFill>
                  <a:srgbClr val="008000"/>
                </a:solidFill>
              </a:rPr>
              <a:t>Intermediate Phase</a:t>
            </a:r>
            <a:endParaRPr lang="en-US" sz="1050" b="1" dirty="0">
              <a:solidFill>
                <a:srgbClr val="008000"/>
              </a:solidFill>
            </a:endParaRPr>
          </a:p>
        </p:txBody>
      </p:sp>
      <p:sp>
        <p:nvSpPr>
          <p:cNvPr id="7" name="TextBox 6"/>
          <p:cNvSpPr txBox="1"/>
          <p:nvPr/>
        </p:nvSpPr>
        <p:spPr>
          <a:xfrm>
            <a:off x="4932040" y="764704"/>
            <a:ext cx="1296144" cy="253916"/>
          </a:xfrm>
          <a:prstGeom prst="rect">
            <a:avLst/>
          </a:prstGeom>
          <a:noFill/>
        </p:spPr>
        <p:txBody>
          <a:bodyPr wrap="square" rtlCol="0">
            <a:spAutoFit/>
          </a:bodyPr>
          <a:lstStyle/>
          <a:p>
            <a:r>
              <a:rPr lang="en-US" sz="1050" b="1" dirty="0" smtClean="0">
                <a:solidFill>
                  <a:srgbClr val="18579B"/>
                </a:solidFill>
              </a:rPr>
              <a:t>Senior Phase</a:t>
            </a:r>
            <a:endParaRPr lang="en-US" sz="1050" b="1" dirty="0">
              <a:solidFill>
                <a:srgbClr val="18579B"/>
              </a:solidFill>
            </a:endParaRPr>
          </a:p>
        </p:txBody>
      </p:sp>
      <p:sp>
        <p:nvSpPr>
          <p:cNvPr id="8" name="TextBox 7"/>
          <p:cNvSpPr txBox="1"/>
          <p:nvPr/>
        </p:nvSpPr>
        <p:spPr>
          <a:xfrm>
            <a:off x="6948264" y="764704"/>
            <a:ext cx="1296144" cy="253916"/>
          </a:xfrm>
          <a:prstGeom prst="rect">
            <a:avLst/>
          </a:prstGeom>
          <a:noFill/>
        </p:spPr>
        <p:txBody>
          <a:bodyPr wrap="square" rtlCol="0">
            <a:spAutoFit/>
          </a:bodyPr>
          <a:lstStyle/>
          <a:p>
            <a:r>
              <a:rPr lang="en-US" sz="1050" b="1" dirty="0" smtClean="0"/>
              <a:t>FET Phase</a:t>
            </a:r>
            <a:endParaRPr lang="en-US" sz="1050" b="1" dirty="0"/>
          </a:p>
        </p:txBody>
      </p:sp>
      <p:sp>
        <p:nvSpPr>
          <p:cNvPr id="3" name="Oval 2"/>
          <p:cNvSpPr/>
          <p:nvPr/>
        </p:nvSpPr>
        <p:spPr>
          <a:xfrm>
            <a:off x="7524328" y="404664"/>
            <a:ext cx="792088" cy="432048"/>
          </a:xfrm>
          <a:prstGeom prst="ellipse">
            <a:avLst/>
          </a:prstGeom>
          <a:solidFill>
            <a:schemeClr val="accent6">
              <a:lumMod val="20000"/>
              <a:lumOff val="80000"/>
              <a:alpha val="17000"/>
            </a:schemeClr>
          </a:solid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Content Placeholder 2"/>
          <p:cNvSpPr>
            <a:spLocks noGrp="1"/>
          </p:cNvSpPr>
          <p:nvPr>
            <p:ph idx="1"/>
          </p:nvPr>
        </p:nvSpPr>
        <p:spPr>
          <a:xfrm>
            <a:off x="468313" y="1700809"/>
            <a:ext cx="3383607" cy="4607916"/>
          </a:xfrm>
          <a:solidFill>
            <a:schemeClr val="bg1">
              <a:lumMod val="85000"/>
            </a:schemeClr>
          </a:solidFill>
        </p:spPr>
        <p:txBody>
          <a:bodyPr>
            <a:normAutofit/>
          </a:bodyPr>
          <a:lstStyle/>
          <a:p>
            <a:pPr marL="0" indent="0" algn="ctr">
              <a:buNone/>
            </a:pPr>
            <a:r>
              <a:rPr lang="en-US" sz="1800" b="1" dirty="0" smtClean="0"/>
              <a:t>Matric</a:t>
            </a:r>
            <a:endParaRPr lang="en-US" sz="1800" b="1" dirty="0"/>
          </a:p>
          <a:p>
            <a:pPr marL="171450" indent="-171450">
              <a:buFont typeface="Arial"/>
              <a:buChar char="•"/>
            </a:pPr>
            <a:endParaRPr lang="en-US" sz="1400" i="1" dirty="0" smtClean="0"/>
          </a:p>
          <a:p>
            <a:pPr marL="171450" indent="-171450">
              <a:buFont typeface="Arial"/>
              <a:buChar char="•"/>
            </a:pPr>
            <a:r>
              <a:rPr lang="en-US" sz="1400" i="1" dirty="0" smtClean="0"/>
              <a:t>Grade 12 – Various</a:t>
            </a:r>
          </a:p>
          <a:p>
            <a:pPr marL="171450" indent="-171450">
              <a:buFont typeface="Arial"/>
              <a:buChar char="•"/>
            </a:pPr>
            <a:r>
              <a:rPr lang="en-US" sz="1400" i="1" dirty="0" smtClean="0"/>
              <a:t>Roughly half the cohort</a:t>
            </a:r>
            <a:endParaRPr lang="en-US" sz="1400" i="1" dirty="0"/>
          </a:p>
          <a:p>
            <a:pPr marL="0" indent="0">
              <a:buNone/>
            </a:pPr>
            <a:r>
              <a:rPr lang="en-US" sz="1400" i="1" dirty="0" smtClean="0"/>
              <a:t>____________________________________</a:t>
            </a:r>
          </a:p>
          <a:p>
            <a:pPr>
              <a:spcBef>
                <a:spcPct val="0"/>
              </a:spcBef>
              <a:defRPr/>
            </a:pPr>
            <a:endParaRPr lang="en-US" sz="1400" i="1" dirty="0" smtClean="0"/>
          </a:p>
          <a:p>
            <a:pPr marL="0" indent="0">
              <a:spcBef>
                <a:spcPct val="0"/>
              </a:spcBef>
              <a:buNone/>
              <a:defRPr/>
            </a:pPr>
            <a:r>
              <a:rPr lang="en-US" sz="1400" b="1" i="1" dirty="0" smtClean="0"/>
              <a:t>Underperformance</a:t>
            </a:r>
          </a:p>
          <a:p>
            <a:pPr>
              <a:spcBef>
                <a:spcPct val="0"/>
              </a:spcBef>
              <a:defRPr/>
            </a:pPr>
            <a:r>
              <a:rPr lang="en-US" sz="1200" i="1" dirty="0" smtClean="0"/>
              <a:t>Of 100 students that enroll in grade 1 approximately 50 will make it to matric, 40 will pass and 12 will qualify for university</a:t>
            </a:r>
          </a:p>
          <a:p>
            <a:pPr>
              <a:spcBef>
                <a:spcPct val="0"/>
              </a:spcBef>
              <a:defRPr/>
            </a:pPr>
            <a:endParaRPr lang="en-US" sz="1400" i="1" dirty="0"/>
          </a:p>
          <a:p>
            <a:pPr marL="0" indent="0">
              <a:spcBef>
                <a:spcPct val="0"/>
              </a:spcBef>
              <a:buNone/>
              <a:defRPr/>
            </a:pPr>
            <a:r>
              <a:rPr lang="en-US" sz="1400" b="1" i="1" dirty="0" smtClean="0"/>
              <a:t>Inequality</a:t>
            </a:r>
            <a:endParaRPr lang="en-US" sz="1400" b="1" i="1" dirty="0"/>
          </a:p>
          <a:p>
            <a:pPr>
              <a:spcBef>
                <a:spcPct val="0"/>
              </a:spcBef>
              <a:defRPr/>
            </a:pPr>
            <a:r>
              <a:rPr lang="en-US" sz="1200" i="1" dirty="0" smtClean="0"/>
              <a:t>Subject combinations differ between rich and poor – differential access to higher education</a:t>
            </a:r>
          </a:p>
          <a:p>
            <a:pPr>
              <a:spcBef>
                <a:spcPct val="0"/>
              </a:spcBef>
              <a:defRPr/>
            </a:pPr>
            <a:r>
              <a:rPr lang="en-US" sz="1200" i="1" dirty="0" err="1" smtClean="0"/>
              <a:t>Maths</a:t>
            </a:r>
            <a:r>
              <a:rPr lang="en-US" sz="1200" i="1" dirty="0" smtClean="0"/>
              <a:t> / </a:t>
            </a:r>
            <a:r>
              <a:rPr lang="en-US" sz="1200" i="1" dirty="0" err="1" smtClean="0"/>
              <a:t>Maths</a:t>
            </a:r>
            <a:r>
              <a:rPr lang="en-US" sz="1200" i="1" dirty="0" smtClean="0"/>
              <a:t>-lit case in point</a:t>
            </a:r>
          </a:p>
          <a:p>
            <a:pPr>
              <a:spcBef>
                <a:spcPct val="0"/>
              </a:spcBef>
              <a:defRPr/>
            </a:pPr>
            <a:r>
              <a:rPr lang="en-US" sz="1200" i="1" dirty="0" smtClean="0"/>
              <a:t>Are more students taking </a:t>
            </a:r>
            <a:r>
              <a:rPr lang="en-US" sz="1200" i="1" dirty="0" err="1" smtClean="0"/>
              <a:t>maths</a:t>
            </a:r>
            <a:r>
              <a:rPr lang="en-US" sz="1200" i="1" dirty="0" smtClean="0"/>
              <a:t> literacy because THEY cannot do pure-</a:t>
            </a:r>
            <a:r>
              <a:rPr lang="en-US" sz="1200" i="1" dirty="0" err="1" smtClean="0"/>
              <a:t>maths</a:t>
            </a:r>
            <a:r>
              <a:rPr lang="en-US" sz="1200" i="1" dirty="0" smtClean="0"/>
              <a:t>, or because their TEACHERS cannot teach pure-</a:t>
            </a:r>
            <a:r>
              <a:rPr lang="en-US" sz="1200" i="1" dirty="0" err="1" smtClean="0"/>
              <a:t>maths</a:t>
            </a:r>
            <a:r>
              <a:rPr lang="en-US" sz="1200" i="1" dirty="0" smtClean="0"/>
              <a:t>?</a:t>
            </a:r>
          </a:p>
          <a:p>
            <a:pPr>
              <a:spcBef>
                <a:spcPct val="0"/>
              </a:spcBef>
              <a:defRPr/>
            </a:pPr>
            <a:endParaRPr lang="en-US" sz="1200" i="1" dirty="0" smtClean="0"/>
          </a:p>
          <a:p>
            <a:pPr>
              <a:buFont typeface="Arial" pitchFamily="34" charset="0"/>
              <a:buNone/>
              <a:defRPr/>
            </a:pPr>
            <a:endParaRPr lang="en-ZA" sz="2000" b="1" dirty="0" smtClean="0">
              <a:ea typeface="+mn-ea"/>
              <a:cs typeface="+mn-cs"/>
            </a:endParaRPr>
          </a:p>
          <a:p>
            <a:pPr>
              <a:buFont typeface="Arial" pitchFamily="34" charset="0"/>
              <a:buNone/>
              <a:defRPr/>
            </a:pPr>
            <a:endParaRPr lang="en-ZA" sz="2000" b="1" dirty="0" smtClean="0">
              <a:ea typeface="+mn-ea"/>
              <a:cs typeface="+mn-cs"/>
            </a:endParaRPr>
          </a:p>
          <a:p>
            <a:pPr>
              <a:buFont typeface="Arial" pitchFamily="34" charset="0"/>
              <a:buNone/>
              <a:defRPr/>
            </a:pPr>
            <a:endParaRPr lang="en-ZA" sz="2000" b="1" dirty="0" smtClean="0">
              <a:ea typeface="+mn-ea"/>
              <a:cs typeface="+mn-cs"/>
            </a:endParaRPr>
          </a:p>
        </p:txBody>
      </p:sp>
      <p:graphicFrame>
        <p:nvGraphicFramePr>
          <p:cNvPr id="15" name="Chart 14"/>
          <p:cNvGraphicFramePr/>
          <p:nvPr>
            <p:extLst>
              <p:ext uri="{D42A27DB-BD31-4B8C-83A1-F6EECF244321}">
                <p14:modId xmlns:p14="http://schemas.microsoft.com/office/powerpoint/2010/main" val="926790009"/>
              </p:ext>
            </p:extLst>
          </p:nvPr>
        </p:nvGraphicFramePr>
        <p:xfrm>
          <a:off x="3995936" y="1340768"/>
          <a:ext cx="4968552" cy="496855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106985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le 1"/>
          <p:cNvSpPr>
            <a:spLocks noGrp="1"/>
          </p:cNvSpPr>
          <p:nvPr>
            <p:ph type="title"/>
          </p:nvPr>
        </p:nvSpPr>
        <p:spPr>
          <a:xfrm>
            <a:off x="468312" y="115888"/>
            <a:ext cx="8136135" cy="1008856"/>
          </a:xfrm>
        </p:spPr>
        <p:txBody>
          <a:bodyPr/>
          <a:lstStyle/>
          <a:p>
            <a:r>
              <a:rPr lang="en-US" sz="3600">
                <a:latin typeface="Calibri" charset="0"/>
              </a:rPr>
              <a:t>Insurmountable learning deficits</a:t>
            </a:r>
          </a:p>
        </p:txBody>
      </p:sp>
      <p:pic>
        <p:nvPicPr>
          <p:cNvPr id="80898" name="Picture 3" descr="Visio - ZIP ECA.wm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1412776"/>
            <a:ext cx="67691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899" name="Rectangle 4"/>
          <p:cNvSpPr>
            <a:spLocks noChangeArrowheads="1"/>
          </p:cNvSpPr>
          <p:nvPr/>
        </p:nvSpPr>
        <p:spPr bwMode="auto">
          <a:xfrm>
            <a:off x="467544" y="1196752"/>
            <a:ext cx="75612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ZA" sz="1600" b="1" dirty="0"/>
              <a:t>Gradients of achievement in the EASTERN Cape and in Quintile 5 (National)</a:t>
            </a:r>
            <a:endParaRPr lang="en-US" sz="1600" b="1" dirty="0"/>
          </a:p>
        </p:txBody>
      </p:sp>
      <p:sp>
        <p:nvSpPr>
          <p:cNvPr id="80900" name="TextBox 5"/>
          <p:cNvSpPr txBox="1">
            <a:spLocks noChangeArrowheads="1"/>
          </p:cNvSpPr>
          <p:nvPr/>
        </p:nvSpPr>
        <p:spPr bwMode="auto">
          <a:xfrm>
            <a:off x="7740650" y="6381750"/>
            <a:ext cx="12239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400"/>
              <a:t>Spaull, 2013</a:t>
            </a:r>
          </a:p>
        </p:txBody>
      </p:sp>
      <p:sp>
        <p:nvSpPr>
          <p:cNvPr id="6" name="TextBox 5"/>
          <p:cNvSpPr txBox="1"/>
          <p:nvPr/>
        </p:nvSpPr>
        <p:spPr>
          <a:xfrm>
            <a:off x="7380312" y="2564904"/>
            <a:ext cx="1584176" cy="1384995"/>
          </a:xfrm>
          <a:prstGeom prst="rect">
            <a:avLst/>
          </a:prstGeom>
          <a:noFill/>
        </p:spPr>
        <p:txBody>
          <a:bodyPr wrap="square" rtlCol="0">
            <a:spAutoFit/>
          </a:bodyPr>
          <a:lstStyle/>
          <a:p>
            <a:r>
              <a:rPr lang="en-US" sz="1200" b="1" i="1" dirty="0" smtClean="0"/>
              <a:t>NB: </a:t>
            </a:r>
            <a:r>
              <a:rPr lang="en-US" sz="1200" i="1" dirty="0" smtClean="0"/>
              <a:t>Key assumption, 0.5 SD of national learning achievement is equivalent to one grade level of learning</a:t>
            </a:r>
          </a:p>
          <a:p>
            <a:r>
              <a:rPr lang="en-US" sz="1200" i="1" dirty="0" smtClean="0"/>
              <a:t>-agreement from TIMSS/PIRLS</a:t>
            </a:r>
            <a:endParaRPr lang="en-US" sz="1200" i="1" dirty="0"/>
          </a:p>
        </p:txBody>
      </p:sp>
      <p:sp>
        <p:nvSpPr>
          <p:cNvPr id="7" name="TextBox 6"/>
          <p:cNvSpPr txBox="1"/>
          <p:nvPr/>
        </p:nvSpPr>
        <p:spPr>
          <a:xfrm>
            <a:off x="6012160" y="6581001"/>
            <a:ext cx="1584176" cy="276999"/>
          </a:xfrm>
          <a:prstGeom prst="rect">
            <a:avLst/>
          </a:prstGeom>
          <a:noFill/>
        </p:spPr>
        <p:txBody>
          <a:bodyPr wrap="square" rtlCol="0">
            <a:spAutoFit/>
          </a:bodyPr>
          <a:lstStyle/>
          <a:p>
            <a:r>
              <a:rPr lang="en-US" sz="1200" b="1" i="1" dirty="0" smtClean="0"/>
              <a:t>Spaull 2013</a:t>
            </a:r>
            <a:endParaRPr lang="en-US" sz="1200" i="1" dirty="0" smtClean="0"/>
          </a:p>
        </p:txBody>
      </p:sp>
    </p:spTree>
    <p:extLst>
      <p:ext uri="{BB962C8B-B14F-4D97-AF65-F5344CB8AC3E}">
        <p14:creationId xmlns:p14="http://schemas.microsoft.com/office/powerpoint/2010/main" val="191593857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1" name="Picture 5" descr="Visio - ZIP WCA.wm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1412776"/>
            <a:ext cx="6696075" cy="5257800"/>
          </a:xfrm>
          <a:prstGeom prst="rect">
            <a:avLst/>
          </a:prstGeom>
          <a:noFill/>
          <a:ln w="9525">
            <a:solidFill>
              <a:schemeClr val="bg1">
                <a:lumMod val="65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81922" name="Title 1"/>
          <p:cNvSpPr>
            <a:spLocks noGrp="1"/>
          </p:cNvSpPr>
          <p:nvPr>
            <p:ph type="title"/>
          </p:nvPr>
        </p:nvSpPr>
        <p:spPr>
          <a:xfrm>
            <a:off x="468312" y="115888"/>
            <a:ext cx="7992119" cy="864840"/>
          </a:xfrm>
        </p:spPr>
        <p:txBody>
          <a:bodyPr/>
          <a:lstStyle/>
          <a:p>
            <a:r>
              <a:rPr lang="en-US" sz="3600">
                <a:latin typeface="Calibri" charset="0"/>
              </a:rPr>
              <a:t>Insurmountable learning deficits</a:t>
            </a:r>
          </a:p>
        </p:txBody>
      </p:sp>
      <p:sp>
        <p:nvSpPr>
          <p:cNvPr id="81923" name="Rectangle 4"/>
          <p:cNvSpPr>
            <a:spLocks noChangeArrowheads="1"/>
          </p:cNvSpPr>
          <p:nvPr/>
        </p:nvSpPr>
        <p:spPr bwMode="auto">
          <a:xfrm>
            <a:off x="467544" y="1052736"/>
            <a:ext cx="75612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ZA" sz="1600" b="1" dirty="0"/>
              <a:t>Gradients of achievement in the WESTERN Cape and in Quintile 5 (National)</a:t>
            </a:r>
            <a:endParaRPr lang="en-US" sz="1600" b="1" dirty="0"/>
          </a:p>
        </p:txBody>
      </p:sp>
      <p:sp>
        <p:nvSpPr>
          <p:cNvPr id="81924" name="TextBox 6"/>
          <p:cNvSpPr txBox="1">
            <a:spLocks noChangeArrowheads="1"/>
          </p:cNvSpPr>
          <p:nvPr/>
        </p:nvSpPr>
        <p:spPr bwMode="auto">
          <a:xfrm>
            <a:off x="7740650" y="6381750"/>
            <a:ext cx="12239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400"/>
              <a:t>Spaull, 2013</a:t>
            </a:r>
          </a:p>
        </p:txBody>
      </p:sp>
      <p:sp>
        <p:nvSpPr>
          <p:cNvPr id="2" name="TextBox 1"/>
          <p:cNvSpPr txBox="1"/>
          <p:nvPr/>
        </p:nvSpPr>
        <p:spPr>
          <a:xfrm>
            <a:off x="7380312" y="2564904"/>
            <a:ext cx="1584176" cy="1384995"/>
          </a:xfrm>
          <a:prstGeom prst="rect">
            <a:avLst/>
          </a:prstGeom>
          <a:noFill/>
        </p:spPr>
        <p:txBody>
          <a:bodyPr wrap="square" rtlCol="0">
            <a:spAutoFit/>
          </a:bodyPr>
          <a:lstStyle/>
          <a:p>
            <a:r>
              <a:rPr lang="en-US" sz="1400" b="1" i="1" dirty="0" smtClean="0"/>
              <a:t>NB: </a:t>
            </a:r>
            <a:r>
              <a:rPr lang="en-US" sz="1400" i="1" dirty="0" smtClean="0"/>
              <a:t>WC has relatively high % of Q5 schools thus it should be more convergent by construction.</a:t>
            </a:r>
            <a:endParaRPr lang="en-US" sz="1400" i="1" dirty="0"/>
          </a:p>
        </p:txBody>
      </p:sp>
      <p:sp>
        <p:nvSpPr>
          <p:cNvPr id="7" name="TextBox 6"/>
          <p:cNvSpPr txBox="1"/>
          <p:nvPr/>
        </p:nvSpPr>
        <p:spPr>
          <a:xfrm>
            <a:off x="6012160" y="6581001"/>
            <a:ext cx="1584176" cy="276999"/>
          </a:xfrm>
          <a:prstGeom prst="rect">
            <a:avLst/>
          </a:prstGeom>
          <a:noFill/>
        </p:spPr>
        <p:txBody>
          <a:bodyPr wrap="square" rtlCol="0">
            <a:spAutoFit/>
          </a:bodyPr>
          <a:lstStyle/>
          <a:p>
            <a:r>
              <a:rPr lang="en-US" sz="1200" b="1" i="1" dirty="0" smtClean="0"/>
              <a:t>Spaull 2013</a:t>
            </a:r>
            <a:endParaRPr lang="en-US" sz="1200" i="1" dirty="0" smtClean="0"/>
          </a:p>
        </p:txBody>
      </p:sp>
    </p:spTree>
    <p:extLst>
      <p:ext uri="{BB962C8B-B14F-4D97-AF65-F5344CB8AC3E}">
        <p14:creationId xmlns:p14="http://schemas.microsoft.com/office/powerpoint/2010/main" val="421787105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55</a:t>
            </a:fld>
            <a:endParaRPr lang="en-ZA"/>
          </a:p>
        </p:txBody>
      </p:sp>
      <p:pic>
        <p:nvPicPr>
          <p:cNvPr id="6" name="Picture 5"/>
          <p:cNvPicPr>
            <a:picLocks noChangeAspect="1"/>
          </p:cNvPicPr>
          <p:nvPr/>
        </p:nvPicPr>
        <p:blipFill>
          <a:blip r:embed="rId3"/>
          <a:stretch>
            <a:fillRect/>
          </a:stretch>
        </p:blipFill>
        <p:spPr>
          <a:xfrm>
            <a:off x="3995936" y="189711"/>
            <a:ext cx="4968552" cy="6633017"/>
          </a:xfrm>
          <a:prstGeom prst="rect">
            <a:avLst/>
          </a:prstGeom>
        </p:spPr>
      </p:pic>
      <p:sp>
        <p:nvSpPr>
          <p:cNvPr id="7" name="TextBox 6"/>
          <p:cNvSpPr txBox="1"/>
          <p:nvPr/>
        </p:nvSpPr>
        <p:spPr>
          <a:xfrm rot="19734565">
            <a:off x="3827550" y="5940194"/>
            <a:ext cx="2448272" cy="307777"/>
          </a:xfrm>
          <a:prstGeom prst="rect">
            <a:avLst/>
          </a:prstGeom>
          <a:noFill/>
        </p:spPr>
        <p:txBody>
          <a:bodyPr wrap="square" rtlCol="0">
            <a:spAutoFit/>
          </a:bodyPr>
          <a:lstStyle/>
          <a:p>
            <a:r>
              <a:rPr lang="en-US" sz="1400" i="1" dirty="0" smtClean="0">
                <a:solidFill>
                  <a:schemeClr val="bg1"/>
                </a:solidFill>
              </a:rPr>
              <a:t>No early cognitive stimulation</a:t>
            </a:r>
            <a:endParaRPr lang="en-US" sz="1400" i="1" dirty="0">
              <a:solidFill>
                <a:schemeClr val="bg1"/>
              </a:solidFill>
            </a:endParaRPr>
          </a:p>
        </p:txBody>
      </p:sp>
      <p:sp>
        <p:nvSpPr>
          <p:cNvPr id="8" name="TextBox 7"/>
          <p:cNvSpPr txBox="1"/>
          <p:nvPr/>
        </p:nvSpPr>
        <p:spPr>
          <a:xfrm rot="19734565">
            <a:off x="3827550" y="5335173"/>
            <a:ext cx="2448272" cy="307777"/>
          </a:xfrm>
          <a:prstGeom prst="rect">
            <a:avLst/>
          </a:prstGeom>
          <a:noFill/>
        </p:spPr>
        <p:txBody>
          <a:bodyPr wrap="square" rtlCol="0">
            <a:spAutoFit/>
          </a:bodyPr>
          <a:lstStyle/>
          <a:p>
            <a:r>
              <a:rPr lang="en-US" sz="1400" i="1" dirty="0" smtClean="0">
                <a:solidFill>
                  <a:schemeClr val="bg1"/>
                </a:solidFill>
              </a:rPr>
              <a:t>Weak culture of T&amp;L</a:t>
            </a:r>
            <a:endParaRPr lang="en-US" sz="1400" i="1" dirty="0">
              <a:solidFill>
                <a:schemeClr val="bg1"/>
              </a:solidFill>
            </a:endParaRPr>
          </a:p>
        </p:txBody>
      </p:sp>
      <p:sp>
        <p:nvSpPr>
          <p:cNvPr id="9" name="TextBox 8"/>
          <p:cNvSpPr txBox="1"/>
          <p:nvPr/>
        </p:nvSpPr>
        <p:spPr>
          <a:xfrm rot="19734565">
            <a:off x="3827550" y="4903126"/>
            <a:ext cx="2448272" cy="307777"/>
          </a:xfrm>
          <a:prstGeom prst="rect">
            <a:avLst/>
          </a:prstGeom>
          <a:noFill/>
        </p:spPr>
        <p:txBody>
          <a:bodyPr wrap="square" rtlCol="0">
            <a:spAutoFit/>
          </a:bodyPr>
          <a:lstStyle/>
          <a:p>
            <a:r>
              <a:rPr lang="en-US" sz="1400" i="1" dirty="0" smtClean="0">
                <a:solidFill>
                  <a:schemeClr val="bg1"/>
                </a:solidFill>
              </a:rPr>
              <a:t>Low </a:t>
            </a:r>
            <a:r>
              <a:rPr lang="en-US" sz="1400" i="1" dirty="0" err="1" smtClean="0">
                <a:solidFill>
                  <a:schemeClr val="bg1"/>
                </a:solidFill>
              </a:rPr>
              <a:t>curric</a:t>
            </a:r>
            <a:r>
              <a:rPr lang="en-US" sz="1400" i="1" dirty="0" smtClean="0">
                <a:solidFill>
                  <a:schemeClr val="bg1"/>
                </a:solidFill>
              </a:rPr>
              <a:t> coverage</a:t>
            </a:r>
            <a:endParaRPr lang="en-US" sz="1400" i="1" dirty="0">
              <a:solidFill>
                <a:schemeClr val="bg1"/>
              </a:solidFill>
            </a:endParaRPr>
          </a:p>
        </p:txBody>
      </p:sp>
      <p:sp>
        <p:nvSpPr>
          <p:cNvPr id="10" name="TextBox 9"/>
          <p:cNvSpPr txBox="1"/>
          <p:nvPr/>
        </p:nvSpPr>
        <p:spPr>
          <a:xfrm rot="1532785">
            <a:off x="6966960" y="6174102"/>
            <a:ext cx="2448272" cy="307777"/>
          </a:xfrm>
          <a:prstGeom prst="rect">
            <a:avLst/>
          </a:prstGeom>
          <a:noFill/>
        </p:spPr>
        <p:txBody>
          <a:bodyPr wrap="square" rtlCol="0">
            <a:spAutoFit/>
          </a:bodyPr>
          <a:lstStyle/>
          <a:p>
            <a:r>
              <a:rPr lang="en-US" sz="1400" i="1" dirty="0" smtClean="0">
                <a:solidFill>
                  <a:schemeClr val="bg1"/>
                </a:solidFill>
              </a:rPr>
              <a:t>Low quality teachers</a:t>
            </a:r>
            <a:endParaRPr lang="en-US" sz="1400" i="1" dirty="0">
              <a:solidFill>
                <a:schemeClr val="bg1"/>
              </a:solidFill>
            </a:endParaRPr>
          </a:p>
        </p:txBody>
      </p:sp>
      <p:sp>
        <p:nvSpPr>
          <p:cNvPr id="11" name="TextBox 10"/>
          <p:cNvSpPr txBox="1"/>
          <p:nvPr/>
        </p:nvSpPr>
        <p:spPr>
          <a:xfrm rot="1532785">
            <a:off x="7182983" y="5670046"/>
            <a:ext cx="2448272" cy="307777"/>
          </a:xfrm>
          <a:prstGeom prst="rect">
            <a:avLst/>
          </a:prstGeom>
          <a:noFill/>
        </p:spPr>
        <p:txBody>
          <a:bodyPr wrap="square" rtlCol="0">
            <a:spAutoFit/>
          </a:bodyPr>
          <a:lstStyle/>
          <a:p>
            <a:r>
              <a:rPr lang="en-US" sz="1400" i="1" dirty="0" smtClean="0">
                <a:solidFill>
                  <a:schemeClr val="bg1"/>
                </a:solidFill>
              </a:rPr>
              <a:t>Low time-on-task</a:t>
            </a:r>
            <a:endParaRPr lang="en-US" sz="1400" i="1" dirty="0">
              <a:solidFill>
                <a:schemeClr val="bg1"/>
              </a:solidFill>
            </a:endParaRPr>
          </a:p>
        </p:txBody>
      </p:sp>
      <p:sp>
        <p:nvSpPr>
          <p:cNvPr id="12" name="TextBox 11"/>
          <p:cNvSpPr txBox="1"/>
          <p:nvPr/>
        </p:nvSpPr>
        <p:spPr>
          <a:xfrm>
            <a:off x="5724128" y="1556792"/>
            <a:ext cx="1728192" cy="523220"/>
          </a:xfrm>
          <a:prstGeom prst="rect">
            <a:avLst/>
          </a:prstGeom>
          <a:noFill/>
        </p:spPr>
        <p:txBody>
          <a:bodyPr wrap="square" rtlCol="0">
            <a:spAutoFit/>
          </a:bodyPr>
          <a:lstStyle/>
          <a:p>
            <a:r>
              <a:rPr lang="en-US" sz="2800" b="1" dirty="0" smtClean="0">
                <a:solidFill>
                  <a:schemeClr val="bg1">
                    <a:lumMod val="50000"/>
                  </a:schemeClr>
                </a:solidFill>
                <a:latin typeface="Helvetica"/>
                <a:cs typeface="Helvetica"/>
              </a:rPr>
              <a:t>MATRIC</a:t>
            </a:r>
            <a:endParaRPr lang="en-US" sz="1200" b="1" dirty="0">
              <a:solidFill>
                <a:schemeClr val="bg1">
                  <a:lumMod val="50000"/>
                </a:schemeClr>
              </a:solidFill>
              <a:latin typeface="Helvetica"/>
              <a:cs typeface="Helvetica"/>
            </a:endParaRPr>
          </a:p>
        </p:txBody>
      </p:sp>
      <p:sp>
        <p:nvSpPr>
          <p:cNvPr id="13" name="TextBox 12"/>
          <p:cNvSpPr txBox="1"/>
          <p:nvPr/>
        </p:nvSpPr>
        <p:spPr>
          <a:xfrm>
            <a:off x="5292080" y="3212976"/>
            <a:ext cx="2664296" cy="584776"/>
          </a:xfrm>
          <a:prstGeom prst="rect">
            <a:avLst/>
          </a:prstGeom>
          <a:noFill/>
        </p:spPr>
        <p:txBody>
          <a:bodyPr wrap="square" rtlCol="0">
            <a:spAutoFit/>
          </a:bodyPr>
          <a:lstStyle/>
          <a:p>
            <a:r>
              <a:rPr lang="en-US" sz="3200" b="1" dirty="0" smtClean="0">
                <a:solidFill>
                  <a:srgbClr val="FF0000"/>
                </a:solidFill>
                <a:latin typeface="Helvetica"/>
                <a:cs typeface="Helvetica"/>
              </a:rPr>
              <a:t>Pre-MATRIC</a:t>
            </a:r>
            <a:endParaRPr lang="en-US" sz="1400" b="1" dirty="0">
              <a:solidFill>
                <a:srgbClr val="FF0000"/>
              </a:solidFill>
              <a:latin typeface="Helvetica"/>
              <a:cs typeface="Helvetica"/>
            </a:endParaRPr>
          </a:p>
        </p:txBody>
      </p:sp>
      <p:sp>
        <p:nvSpPr>
          <p:cNvPr id="14" name="TextBox 13"/>
          <p:cNvSpPr txBox="1"/>
          <p:nvPr/>
        </p:nvSpPr>
        <p:spPr>
          <a:xfrm>
            <a:off x="5508104" y="404664"/>
            <a:ext cx="2448272" cy="400110"/>
          </a:xfrm>
          <a:prstGeom prst="rect">
            <a:avLst/>
          </a:prstGeom>
          <a:noFill/>
        </p:spPr>
        <p:txBody>
          <a:bodyPr wrap="square" rtlCol="0">
            <a:spAutoFit/>
          </a:bodyPr>
          <a:lstStyle/>
          <a:p>
            <a:r>
              <a:rPr lang="en-US" sz="2000" b="1" i="1" dirty="0" smtClean="0"/>
              <a:t>Matric pass rate</a:t>
            </a:r>
            <a:endParaRPr lang="en-US" sz="2000" b="1" i="1" dirty="0"/>
          </a:p>
        </p:txBody>
      </p:sp>
      <p:sp>
        <p:nvSpPr>
          <p:cNvPr id="15" name="TextBox 14"/>
          <p:cNvSpPr txBox="1"/>
          <p:nvPr/>
        </p:nvSpPr>
        <p:spPr>
          <a:xfrm rot="1532785">
            <a:off x="3877251" y="988022"/>
            <a:ext cx="2448272" cy="338554"/>
          </a:xfrm>
          <a:prstGeom prst="rect">
            <a:avLst/>
          </a:prstGeom>
          <a:noFill/>
        </p:spPr>
        <p:txBody>
          <a:bodyPr wrap="square" rtlCol="0">
            <a:spAutoFit/>
          </a:bodyPr>
          <a:lstStyle/>
          <a:p>
            <a:r>
              <a:rPr lang="en-US" sz="1600" b="1" i="1" dirty="0" smtClean="0"/>
              <a:t>No. endorsements</a:t>
            </a:r>
            <a:endParaRPr lang="en-US" sz="1600" b="1" i="1" dirty="0"/>
          </a:p>
        </p:txBody>
      </p:sp>
      <p:sp>
        <p:nvSpPr>
          <p:cNvPr id="16" name="TextBox 15"/>
          <p:cNvSpPr txBox="1"/>
          <p:nvPr/>
        </p:nvSpPr>
        <p:spPr>
          <a:xfrm rot="19747222">
            <a:off x="7221659" y="504883"/>
            <a:ext cx="2448272" cy="338554"/>
          </a:xfrm>
          <a:prstGeom prst="rect">
            <a:avLst/>
          </a:prstGeom>
          <a:noFill/>
        </p:spPr>
        <p:txBody>
          <a:bodyPr wrap="square" rtlCol="0">
            <a:spAutoFit/>
          </a:bodyPr>
          <a:lstStyle/>
          <a:p>
            <a:r>
              <a:rPr lang="en-US" sz="1600" b="1" i="1" dirty="0" smtClean="0"/>
              <a:t>Subject choice</a:t>
            </a:r>
            <a:endParaRPr lang="en-US" sz="1600" b="1" i="1" dirty="0"/>
          </a:p>
        </p:txBody>
      </p:sp>
      <p:sp>
        <p:nvSpPr>
          <p:cNvPr id="18" name="TextBox 17"/>
          <p:cNvSpPr txBox="1"/>
          <p:nvPr/>
        </p:nvSpPr>
        <p:spPr>
          <a:xfrm rot="19747222">
            <a:off x="7725715" y="864923"/>
            <a:ext cx="2448272" cy="338554"/>
          </a:xfrm>
          <a:prstGeom prst="rect">
            <a:avLst/>
          </a:prstGeom>
          <a:noFill/>
        </p:spPr>
        <p:txBody>
          <a:bodyPr wrap="square" rtlCol="0">
            <a:spAutoFit/>
          </a:bodyPr>
          <a:lstStyle/>
          <a:p>
            <a:r>
              <a:rPr lang="en-US" sz="1600" b="1" i="1" dirty="0" smtClean="0"/>
              <a:t>Throughput</a:t>
            </a:r>
            <a:endParaRPr lang="en-US" sz="1600" b="1" i="1" dirty="0"/>
          </a:p>
        </p:txBody>
      </p:sp>
      <p:sp>
        <p:nvSpPr>
          <p:cNvPr id="19" name="TextBox 18"/>
          <p:cNvSpPr txBox="1"/>
          <p:nvPr/>
        </p:nvSpPr>
        <p:spPr>
          <a:xfrm rot="1532785">
            <a:off x="7471015" y="5310006"/>
            <a:ext cx="2448272" cy="307777"/>
          </a:xfrm>
          <a:prstGeom prst="rect">
            <a:avLst/>
          </a:prstGeom>
          <a:noFill/>
        </p:spPr>
        <p:txBody>
          <a:bodyPr wrap="square" rtlCol="0">
            <a:spAutoFit/>
          </a:bodyPr>
          <a:lstStyle/>
          <a:p>
            <a:r>
              <a:rPr lang="en-US" sz="1400" i="1" dirty="0" smtClean="0">
                <a:solidFill>
                  <a:schemeClr val="bg1"/>
                </a:solidFill>
              </a:rPr>
              <a:t>Low accountability</a:t>
            </a:r>
            <a:endParaRPr lang="en-US" sz="1400" i="1" dirty="0">
              <a:solidFill>
                <a:schemeClr val="bg1"/>
              </a:solidFill>
            </a:endParaRPr>
          </a:p>
        </p:txBody>
      </p:sp>
      <p:sp>
        <p:nvSpPr>
          <p:cNvPr id="20" name="TextBox 19"/>
          <p:cNvSpPr txBox="1"/>
          <p:nvPr/>
        </p:nvSpPr>
        <p:spPr>
          <a:xfrm rot="4043289">
            <a:off x="7445384" y="4661397"/>
            <a:ext cx="2448272" cy="369332"/>
          </a:xfrm>
          <a:prstGeom prst="rect">
            <a:avLst/>
          </a:prstGeom>
          <a:noFill/>
        </p:spPr>
        <p:txBody>
          <a:bodyPr wrap="square" rtlCol="0">
            <a:spAutoFit/>
          </a:bodyPr>
          <a:lstStyle/>
          <a:p>
            <a:r>
              <a:rPr lang="en-US" i="1" dirty="0" smtClean="0">
                <a:solidFill>
                  <a:schemeClr val="bg1"/>
                </a:solidFill>
              </a:rPr>
              <a:t>50% dropout</a:t>
            </a:r>
            <a:endParaRPr lang="en-US" i="1" dirty="0">
              <a:solidFill>
                <a:schemeClr val="bg1"/>
              </a:solidFill>
            </a:endParaRPr>
          </a:p>
        </p:txBody>
      </p:sp>
      <p:sp>
        <p:nvSpPr>
          <p:cNvPr id="21" name="TextBox 20"/>
          <p:cNvSpPr txBox="1"/>
          <p:nvPr/>
        </p:nvSpPr>
        <p:spPr>
          <a:xfrm>
            <a:off x="5508104" y="6381328"/>
            <a:ext cx="2448272" cy="369332"/>
          </a:xfrm>
          <a:prstGeom prst="rect">
            <a:avLst/>
          </a:prstGeom>
          <a:noFill/>
        </p:spPr>
        <p:txBody>
          <a:bodyPr wrap="square" rtlCol="0">
            <a:spAutoFit/>
          </a:bodyPr>
          <a:lstStyle/>
          <a:p>
            <a:r>
              <a:rPr lang="en-US" i="1" dirty="0" smtClean="0">
                <a:solidFill>
                  <a:schemeClr val="bg1"/>
                </a:solidFill>
              </a:rPr>
              <a:t>HUGE learning deficits…</a:t>
            </a:r>
            <a:endParaRPr lang="en-US" i="1" dirty="0">
              <a:solidFill>
                <a:schemeClr val="bg1"/>
              </a:solidFill>
            </a:endParaRPr>
          </a:p>
        </p:txBody>
      </p:sp>
      <p:sp>
        <p:nvSpPr>
          <p:cNvPr id="23" name="TextBox 22"/>
          <p:cNvSpPr txBox="1"/>
          <p:nvPr/>
        </p:nvSpPr>
        <p:spPr>
          <a:xfrm rot="1532785">
            <a:off x="3877251" y="1636094"/>
            <a:ext cx="2448272" cy="338554"/>
          </a:xfrm>
          <a:prstGeom prst="rect">
            <a:avLst/>
          </a:prstGeom>
          <a:noFill/>
        </p:spPr>
        <p:txBody>
          <a:bodyPr wrap="square" rtlCol="0">
            <a:spAutoFit/>
          </a:bodyPr>
          <a:lstStyle/>
          <a:p>
            <a:r>
              <a:rPr lang="en-US" sz="1600" b="1" i="1" dirty="0" smtClean="0"/>
              <a:t>Quality?</a:t>
            </a:r>
            <a:endParaRPr lang="en-US" sz="1600" b="1" i="1" dirty="0"/>
          </a:p>
        </p:txBody>
      </p:sp>
      <p:sp>
        <p:nvSpPr>
          <p:cNvPr id="24" name="Rectangle 23"/>
          <p:cNvSpPr/>
          <p:nvPr/>
        </p:nvSpPr>
        <p:spPr>
          <a:xfrm>
            <a:off x="-756592" y="2471523"/>
            <a:ext cx="10153128" cy="4365104"/>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rgbClr val="FFFFFF"/>
                </a:solidFill>
              </a:ln>
            </a:endParaRPr>
          </a:p>
        </p:txBody>
      </p:sp>
      <p:sp>
        <p:nvSpPr>
          <p:cNvPr id="2" name="Title 1"/>
          <p:cNvSpPr>
            <a:spLocks noGrp="1"/>
          </p:cNvSpPr>
          <p:nvPr>
            <p:ph type="title"/>
          </p:nvPr>
        </p:nvSpPr>
        <p:spPr>
          <a:xfrm>
            <a:off x="0" y="2276872"/>
            <a:ext cx="3477143" cy="2520280"/>
          </a:xfrm>
        </p:spPr>
        <p:txBody>
          <a:bodyPr>
            <a:noAutofit/>
          </a:bodyPr>
          <a:lstStyle/>
          <a:p>
            <a:r>
              <a:rPr lang="en-US" sz="2800" dirty="0" smtClean="0"/>
              <a:t>What are the root causes of low and unequal achievement? </a:t>
            </a:r>
            <a:endParaRPr lang="en-US" sz="2800" dirty="0"/>
          </a:p>
        </p:txBody>
      </p:sp>
      <p:grpSp>
        <p:nvGrpSpPr>
          <p:cNvPr id="27" name="Group 26"/>
          <p:cNvGrpSpPr/>
          <p:nvPr/>
        </p:nvGrpSpPr>
        <p:grpSpPr>
          <a:xfrm>
            <a:off x="-16402" y="4978105"/>
            <a:ext cx="3707904" cy="1853952"/>
            <a:chOff x="-16402" y="4978105"/>
            <a:chExt cx="3707904" cy="1853952"/>
          </a:xfrm>
        </p:grpSpPr>
        <p:pic>
          <p:nvPicPr>
            <p:cNvPr id="25" name="Picture 24"/>
            <p:cNvPicPr>
              <a:picLocks noChangeAspect="1"/>
            </p:cNvPicPr>
            <p:nvPr/>
          </p:nvPicPr>
          <p:blipFill>
            <a:blip r:embed="rId4"/>
            <a:stretch>
              <a:fillRect/>
            </a:stretch>
          </p:blipFill>
          <p:spPr>
            <a:xfrm>
              <a:off x="-16402" y="4978105"/>
              <a:ext cx="3707904" cy="1853952"/>
            </a:xfrm>
            <a:prstGeom prst="rect">
              <a:avLst/>
            </a:prstGeom>
          </p:spPr>
        </p:pic>
        <p:sp>
          <p:nvSpPr>
            <p:cNvPr id="26" name="TextBox 25"/>
            <p:cNvSpPr txBox="1"/>
            <p:nvPr/>
          </p:nvSpPr>
          <p:spPr>
            <a:xfrm rot="21203392">
              <a:off x="842236" y="5660960"/>
              <a:ext cx="2520280" cy="400110"/>
            </a:xfrm>
            <a:prstGeom prst="rect">
              <a:avLst/>
            </a:prstGeom>
            <a:noFill/>
          </p:spPr>
          <p:txBody>
            <a:bodyPr wrap="square" rtlCol="0">
              <a:spAutoFit/>
            </a:bodyPr>
            <a:lstStyle/>
            <a:p>
              <a:r>
                <a:rPr lang="en-US" sz="2000" b="1" dirty="0" smtClean="0">
                  <a:solidFill>
                    <a:schemeClr val="bg1"/>
                  </a:solidFill>
                </a:rPr>
                <a:t>Vested interests</a:t>
              </a:r>
              <a:endParaRPr lang="en-US" sz="2000" b="1" dirty="0">
                <a:solidFill>
                  <a:schemeClr val="bg1"/>
                </a:solidFill>
              </a:endParaRPr>
            </a:p>
          </p:txBody>
        </p:sp>
      </p:grpSp>
      <p:sp>
        <p:nvSpPr>
          <p:cNvPr id="28" name="TextBox 27"/>
          <p:cNvSpPr txBox="1"/>
          <p:nvPr/>
        </p:nvSpPr>
        <p:spPr>
          <a:xfrm>
            <a:off x="0" y="1340768"/>
            <a:ext cx="4680520" cy="523220"/>
          </a:xfrm>
          <a:prstGeom prst="rect">
            <a:avLst/>
          </a:prstGeom>
          <a:noFill/>
        </p:spPr>
        <p:txBody>
          <a:bodyPr wrap="square" rtlCol="0">
            <a:spAutoFit/>
          </a:bodyPr>
          <a:lstStyle/>
          <a:p>
            <a:r>
              <a:rPr lang="en-US" sz="2800" dirty="0" smtClean="0"/>
              <a:t>Media sees only this</a:t>
            </a:r>
            <a:r>
              <a:rPr lang="en-US" sz="2800" dirty="0" smtClean="0">
                <a:sym typeface="Wingdings"/>
              </a:rPr>
              <a:t></a:t>
            </a:r>
            <a:endParaRPr lang="en-US" sz="2800" dirty="0"/>
          </a:p>
        </p:txBody>
      </p:sp>
    </p:spTree>
    <p:extLst>
      <p:ext uri="{BB962C8B-B14F-4D97-AF65-F5344CB8AC3E}">
        <p14:creationId xmlns:p14="http://schemas.microsoft.com/office/powerpoint/2010/main" val="2860858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24"/>
                                        </p:tgtEl>
                                      </p:cBhvr>
                                    </p:animEffect>
                                    <p:set>
                                      <p:cBhvr>
                                        <p:cTn id="27" dur="1" fill="hold">
                                          <p:stCondLst>
                                            <p:cond delay="499"/>
                                          </p:stCondLst>
                                        </p:cTn>
                                        <p:tgtEl>
                                          <p:spTgt spid="24"/>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8"/>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8"/>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11"/>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19"/>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20"/>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2" presetClass="entr" presetSubtype="4" fill="hold" nodeType="click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additive="base">
                                        <p:cTn id="68" dur="500"/>
                                        <p:tgtEl>
                                          <p:spTgt spid="27"/>
                                        </p:tgtEl>
                                        <p:attrNameLst>
                                          <p:attrName>ppt_y</p:attrName>
                                        </p:attrNameLst>
                                      </p:cBhvr>
                                      <p:tavLst>
                                        <p:tav tm="0">
                                          <p:val>
                                            <p:strVal val="#ppt_y+#ppt_h*1.125000"/>
                                          </p:val>
                                        </p:tav>
                                        <p:tav tm="100000">
                                          <p:val>
                                            <p:strVal val="#ppt_y"/>
                                          </p:val>
                                        </p:tav>
                                      </p:tavLst>
                                    </p:anim>
                                    <p:animEffect transition="in" filter="wipe(up)">
                                      <p:cBhvr>
                                        <p:cTn id="69" dur="500"/>
                                        <p:tgtEl>
                                          <p:spTgt spid="27"/>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3" grpId="0"/>
      <p:bldP spid="14" grpId="0"/>
      <p:bldP spid="15" grpId="0"/>
      <p:bldP spid="16" grpId="0"/>
      <p:bldP spid="18" grpId="0"/>
      <p:bldP spid="19" grpId="0"/>
      <p:bldP spid="20" grpId="0"/>
      <p:bldP spid="21" grpId="0"/>
      <p:bldP spid="23" grpId="0"/>
      <p:bldP spid="24" grpId="0" animBg="1"/>
      <p:bldP spid="28"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916832"/>
            <a:ext cx="8229600" cy="2290266"/>
          </a:xfrm>
        </p:spPr>
        <p:txBody>
          <a:bodyPr/>
          <a:lstStyle/>
          <a:p>
            <a:r>
              <a:rPr lang="en-ZA" dirty="0" smtClean="0"/>
              <a:t>2 education systems not 1</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56</a:t>
            </a:fld>
            <a:endParaRPr lang="en-ZA"/>
          </a:p>
        </p:txBody>
      </p:sp>
    </p:spTree>
    <p:extLst>
      <p:ext uri="{BB962C8B-B14F-4D97-AF65-F5344CB8AC3E}">
        <p14:creationId xmlns:p14="http://schemas.microsoft.com/office/powerpoint/2010/main" val="28497929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3027339069"/>
              </p:ext>
            </p:extLst>
          </p:nvPr>
        </p:nvGraphicFramePr>
        <p:xfrm>
          <a:off x="467544" y="1556792"/>
          <a:ext cx="8208912" cy="5097368"/>
        </p:xfrm>
        <a:graphic>
          <a:graphicData uri="http://schemas.openxmlformats.org/drawingml/2006/table">
            <a:tbl>
              <a:tblPr firstRow="1" bandRow="1">
                <a:tableStyleId>{5C22544A-7EE6-4342-B048-85BDC9FD1C3A}</a:tableStyleId>
              </a:tblPr>
              <a:tblGrid>
                <a:gridCol w="4104456"/>
                <a:gridCol w="4104456"/>
              </a:tblGrid>
              <a:tr h="507631">
                <a:tc>
                  <a:txBody>
                    <a:bodyPr/>
                    <a:lstStyle/>
                    <a:p>
                      <a:pPr algn="ctr"/>
                      <a:r>
                        <a:rPr lang="en-ZA" sz="2000" dirty="0" smtClean="0"/>
                        <a:t>Dysfunctional Schools </a:t>
                      </a:r>
                      <a:r>
                        <a:rPr lang="en-ZA" sz="1600" dirty="0" smtClean="0"/>
                        <a:t>(</a:t>
                      </a:r>
                      <a:r>
                        <a:rPr lang="en-ZA" sz="1600" smtClean="0"/>
                        <a:t>75% of schools)</a:t>
                      </a:r>
                      <a:endParaRPr lang="en-ZA" sz="2000" dirty="0"/>
                    </a:p>
                  </a:txBody>
                  <a:tcPr/>
                </a:tc>
                <a:tc>
                  <a:txBody>
                    <a:bodyPr/>
                    <a:lstStyle/>
                    <a:p>
                      <a:pPr algn="ctr"/>
                      <a:r>
                        <a:rPr lang="en-ZA" sz="2000" dirty="0" smtClean="0"/>
                        <a:t>Functional </a:t>
                      </a:r>
                      <a:r>
                        <a:rPr lang="en-ZA" sz="2000" smtClean="0"/>
                        <a:t>Schools </a:t>
                      </a:r>
                      <a:r>
                        <a:rPr lang="en-ZA" sz="1600" smtClean="0"/>
                        <a:t>(25% of schools)</a:t>
                      </a:r>
                      <a:endParaRPr lang="en-ZA" sz="1600" dirty="0"/>
                    </a:p>
                  </a:txBody>
                  <a:tcPr/>
                </a:tc>
              </a:tr>
              <a:tr h="507631">
                <a:tc>
                  <a:txBody>
                    <a:bodyPr/>
                    <a:lstStyle/>
                    <a:p>
                      <a:pPr algn="ctr"/>
                      <a:r>
                        <a:rPr lang="en-ZA" sz="1400" dirty="0" smtClean="0"/>
                        <a:t>Weak accountability</a:t>
                      </a:r>
                      <a:endParaRPr lang="en-ZA" sz="1400" dirty="0"/>
                    </a:p>
                  </a:txBody>
                  <a:tcPr anchor="ctr">
                    <a:solidFill>
                      <a:srgbClr val="92D050"/>
                    </a:solidFill>
                  </a:tcPr>
                </a:tc>
                <a:tc>
                  <a:txBody>
                    <a:bodyPr/>
                    <a:lstStyle/>
                    <a:p>
                      <a:pPr algn="ctr"/>
                      <a:r>
                        <a:rPr lang="en-ZA" sz="1400" dirty="0" smtClean="0"/>
                        <a:t>Strong </a:t>
                      </a:r>
                      <a:r>
                        <a:rPr lang="en-ZA" sz="1400" baseline="0" dirty="0" smtClean="0"/>
                        <a:t>accountability</a:t>
                      </a:r>
                      <a:endParaRPr lang="en-ZA" sz="1400" dirty="0"/>
                    </a:p>
                  </a:txBody>
                  <a:tcPr anchor="ctr">
                    <a:solidFill>
                      <a:srgbClr val="92D050"/>
                    </a:solidFill>
                  </a:tcPr>
                </a:tc>
              </a:tr>
              <a:tr h="507631">
                <a:tc>
                  <a:txBody>
                    <a:bodyPr/>
                    <a:lstStyle/>
                    <a:p>
                      <a:pPr algn="ctr"/>
                      <a:r>
                        <a:rPr lang="en-ZA" sz="1400" dirty="0" smtClean="0"/>
                        <a:t>Incompetent school management</a:t>
                      </a:r>
                      <a:endParaRPr lang="en-ZA" sz="1400" dirty="0"/>
                    </a:p>
                  </a:txBody>
                  <a:tcPr anchor="ctr">
                    <a:solidFill>
                      <a:srgbClr val="92D050"/>
                    </a:solidFill>
                  </a:tcPr>
                </a:tc>
                <a:tc>
                  <a:txBody>
                    <a:bodyPr/>
                    <a:lstStyle/>
                    <a:p>
                      <a:pPr algn="ctr"/>
                      <a:r>
                        <a:rPr lang="en-ZA" sz="1400" dirty="0" smtClean="0"/>
                        <a:t>Good</a:t>
                      </a:r>
                      <a:r>
                        <a:rPr lang="en-ZA" sz="1400" baseline="0" dirty="0" smtClean="0"/>
                        <a:t> school management </a:t>
                      </a:r>
                      <a:endParaRPr lang="en-ZA" sz="1400" dirty="0"/>
                    </a:p>
                  </a:txBody>
                  <a:tcPr anchor="ctr">
                    <a:solidFill>
                      <a:srgbClr val="92D050"/>
                    </a:solidFill>
                  </a:tcPr>
                </a:tc>
              </a:tr>
              <a:tr h="507631">
                <a:tc>
                  <a:txBody>
                    <a:bodyPr/>
                    <a:lstStyle/>
                    <a:p>
                      <a:pPr algn="ctr"/>
                      <a:r>
                        <a:rPr lang="en-ZA" sz="1400" dirty="0" smtClean="0"/>
                        <a:t>Lack of culture of learning,</a:t>
                      </a:r>
                      <a:r>
                        <a:rPr lang="en-ZA" sz="1400" baseline="0" dirty="0" smtClean="0"/>
                        <a:t> </a:t>
                      </a:r>
                      <a:r>
                        <a:rPr lang="en-ZA" sz="1400" dirty="0" smtClean="0"/>
                        <a:t>discipline and order</a:t>
                      </a:r>
                      <a:endParaRPr lang="en-ZA" sz="1400" dirty="0"/>
                    </a:p>
                  </a:txBody>
                  <a:tcPr anchor="ctr">
                    <a:solidFill>
                      <a:srgbClr val="92D050"/>
                    </a:solidFill>
                  </a:tcPr>
                </a:tc>
                <a:tc>
                  <a:txBody>
                    <a:bodyPr/>
                    <a:lstStyle/>
                    <a:p>
                      <a:pPr algn="ctr"/>
                      <a:r>
                        <a:rPr lang="en-ZA" sz="1400" dirty="0" smtClean="0"/>
                        <a:t>Culture of learning,</a:t>
                      </a:r>
                      <a:r>
                        <a:rPr lang="en-ZA" sz="1400" baseline="0" dirty="0" smtClean="0"/>
                        <a:t> discipline and order</a:t>
                      </a:r>
                      <a:endParaRPr lang="en-ZA" sz="1400" dirty="0"/>
                    </a:p>
                  </a:txBody>
                  <a:tcPr anchor="ctr">
                    <a:solidFill>
                      <a:srgbClr val="92D050"/>
                    </a:solidFill>
                  </a:tcPr>
                </a:tc>
              </a:tr>
              <a:tr h="507631">
                <a:tc>
                  <a:txBody>
                    <a:bodyPr/>
                    <a:lstStyle/>
                    <a:p>
                      <a:pPr algn="ctr"/>
                      <a:r>
                        <a:rPr lang="en-ZA" sz="1400" dirty="0" smtClean="0"/>
                        <a:t>Inadequate LTSM</a:t>
                      </a:r>
                      <a:endParaRPr lang="en-ZA" sz="1400" dirty="0"/>
                    </a:p>
                  </a:txBody>
                  <a:tcPr anchor="ctr"/>
                </a:tc>
                <a:tc>
                  <a:txBody>
                    <a:bodyPr/>
                    <a:lstStyle/>
                    <a:p>
                      <a:pPr algn="ctr"/>
                      <a:r>
                        <a:rPr lang="en-ZA" sz="1400" dirty="0" smtClean="0"/>
                        <a:t>Adequate LTSM</a:t>
                      </a:r>
                      <a:endParaRPr lang="en-ZA" sz="1400" dirty="0"/>
                    </a:p>
                  </a:txBody>
                  <a:tcPr anchor="ctr"/>
                </a:tc>
              </a:tr>
              <a:tr h="507631">
                <a:tc>
                  <a:txBody>
                    <a:bodyPr/>
                    <a:lstStyle/>
                    <a:p>
                      <a:pPr algn="ctr"/>
                      <a:r>
                        <a:rPr lang="en-ZA" sz="1400" dirty="0" smtClean="0"/>
                        <a:t>Weak teacher content knowledge</a:t>
                      </a:r>
                      <a:endParaRPr lang="en-ZA" sz="1400" dirty="0"/>
                    </a:p>
                  </a:txBody>
                  <a:tcPr anchor="ctr">
                    <a:solidFill>
                      <a:srgbClr val="FFC000"/>
                    </a:solidFill>
                  </a:tcPr>
                </a:tc>
                <a:tc>
                  <a:txBody>
                    <a:bodyPr/>
                    <a:lstStyle/>
                    <a:p>
                      <a:pPr algn="ctr"/>
                      <a:r>
                        <a:rPr lang="en-ZA" sz="1400" dirty="0" smtClean="0"/>
                        <a:t>Adequate teacher content knowledge </a:t>
                      </a:r>
                      <a:endParaRPr lang="en-ZA" sz="1400" dirty="0"/>
                    </a:p>
                  </a:txBody>
                  <a:tcPr anchor="ctr">
                    <a:solidFill>
                      <a:srgbClr val="FFC000"/>
                    </a:solidFill>
                  </a:tcPr>
                </a:tc>
              </a:tr>
              <a:tr h="507631">
                <a:tc>
                  <a:txBody>
                    <a:bodyPr/>
                    <a:lstStyle/>
                    <a:p>
                      <a:pPr algn="ctr"/>
                      <a:r>
                        <a:rPr lang="en-ZA" sz="1400" dirty="0" smtClean="0"/>
                        <a:t>High</a:t>
                      </a:r>
                      <a:r>
                        <a:rPr lang="en-ZA" sz="1400" baseline="0" dirty="0" smtClean="0"/>
                        <a:t> teacher absenteeism (1 month/yr)</a:t>
                      </a:r>
                      <a:endParaRPr lang="en-ZA" sz="1400" dirty="0"/>
                    </a:p>
                  </a:txBody>
                  <a:tcPr anchor="ctr">
                    <a:solidFill>
                      <a:srgbClr val="FFC000"/>
                    </a:solidFill>
                  </a:tcPr>
                </a:tc>
                <a:tc>
                  <a:txBody>
                    <a:bodyPr/>
                    <a:lstStyle/>
                    <a:p>
                      <a:pPr algn="ctr"/>
                      <a:r>
                        <a:rPr lang="en-ZA" sz="1400" dirty="0" smtClean="0"/>
                        <a:t>Low</a:t>
                      </a:r>
                      <a:r>
                        <a:rPr lang="en-ZA" sz="1400" baseline="0" dirty="0" smtClean="0"/>
                        <a:t> teacher absenteeism (2 week/yr)</a:t>
                      </a:r>
                      <a:endParaRPr lang="en-ZA" sz="1400" dirty="0"/>
                    </a:p>
                  </a:txBody>
                  <a:tcPr anchor="ctr">
                    <a:solidFill>
                      <a:srgbClr val="FFC000"/>
                    </a:solidFill>
                  </a:tcPr>
                </a:tc>
              </a:tr>
              <a:tr h="507631">
                <a:tc>
                  <a:txBody>
                    <a:bodyPr/>
                    <a:lstStyle/>
                    <a:p>
                      <a:pPr algn="ctr"/>
                      <a:r>
                        <a:rPr lang="en-ZA" sz="1400" dirty="0" smtClean="0"/>
                        <a:t>Slow</a:t>
                      </a:r>
                      <a:r>
                        <a:rPr lang="en-ZA" sz="1400" baseline="0" dirty="0" smtClean="0"/>
                        <a:t> curriculum coverage, little homework or testing</a:t>
                      </a:r>
                      <a:endParaRPr lang="en-ZA" sz="1400" dirty="0"/>
                    </a:p>
                  </a:txBody>
                  <a:tcPr anchor="ctr"/>
                </a:tc>
                <a:tc>
                  <a:txBody>
                    <a:bodyPr/>
                    <a:lstStyle/>
                    <a:p>
                      <a:pPr algn="ctr"/>
                      <a:r>
                        <a:rPr lang="en-ZA" sz="1400" dirty="0" smtClean="0"/>
                        <a:t>Covers the curriculum, weekly homework, frequent testing</a:t>
                      </a:r>
                      <a:endParaRPr lang="en-ZA" sz="1400" dirty="0"/>
                    </a:p>
                  </a:txBody>
                  <a:tcPr anchor="ctr"/>
                </a:tc>
              </a:tr>
              <a:tr h="507631">
                <a:tc>
                  <a:txBody>
                    <a:bodyPr/>
                    <a:lstStyle/>
                    <a:p>
                      <a:pPr algn="ctr"/>
                      <a:r>
                        <a:rPr lang="en-ZA" sz="1400" dirty="0" smtClean="0"/>
                        <a:t>High repetition</a:t>
                      </a:r>
                      <a:r>
                        <a:rPr lang="en-ZA" sz="1400" baseline="0" dirty="0" smtClean="0"/>
                        <a:t> &amp; dropout (Gr10-12)</a:t>
                      </a:r>
                      <a:endParaRPr lang="en-ZA" sz="1400" dirty="0"/>
                    </a:p>
                  </a:txBody>
                  <a:tcPr anchor="ctr">
                    <a:solidFill>
                      <a:schemeClr val="accent2">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ZA" sz="1400" dirty="0" smtClean="0"/>
                        <a:t>Low repetition</a:t>
                      </a:r>
                      <a:r>
                        <a:rPr lang="en-ZA" sz="1400" baseline="0" dirty="0" smtClean="0"/>
                        <a:t> &amp; dropout (Gr10-12)</a:t>
                      </a:r>
                      <a:endParaRPr lang="en-ZA" sz="1400" dirty="0"/>
                    </a:p>
                  </a:txBody>
                  <a:tcPr anchor="ctr">
                    <a:solidFill>
                      <a:schemeClr val="accent2">
                        <a:lumMod val="60000"/>
                        <a:lumOff val="40000"/>
                      </a:schemeClr>
                    </a:solidFill>
                  </a:tcPr>
                </a:tc>
              </a:tr>
              <a:tr h="507631">
                <a:tc>
                  <a:txBody>
                    <a:bodyPr/>
                    <a:lstStyle/>
                    <a:p>
                      <a:pPr algn="ctr"/>
                      <a:r>
                        <a:rPr lang="en-ZA" sz="1400" dirty="0" smtClean="0"/>
                        <a:t>Extremely</a:t>
                      </a:r>
                      <a:r>
                        <a:rPr lang="en-ZA" sz="1400" baseline="0" dirty="0" smtClean="0"/>
                        <a:t> weak learning: m</a:t>
                      </a:r>
                      <a:r>
                        <a:rPr lang="en-ZA" sz="1400" dirty="0" smtClean="0"/>
                        <a:t>ost</a:t>
                      </a:r>
                      <a:r>
                        <a:rPr lang="en-ZA" sz="1400" baseline="0" dirty="0" smtClean="0"/>
                        <a:t> students fail standardised tests</a:t>
                      </a:r>
                      <a:endParaRPr lang="en-ZA" sz="1400" dirty="0"/>
                    </a:p>
                  </a:txBody>
                  <a:tcPr anchor="ctr">
                    <a:solidFill>
                      <a:schemeClr val="accent2">
                        <a:lumMod val="60000"/>
                        <a:lumOff val="40000"/>
                      </a:schemeClr>
                    </a:solidFill>
                  </a:tcPr>
                </a:tc>
                <a:tc>
                  <a:txBody>
                    <a:bodyPr/>
                    <a:lstStyle/>
                    <a:p>
                      <a:pPr algn="ctr"/>
                      <a:r>
                        <a:rPr lang="en-ZA" sz="1400" dirty="0" smtClean="0"/>
                        <a:t>Adequate learner performance (primary and </a:t>
                      </a:r>
                      <a:r>
                        <a:rPr lang="en-ZA" sz="1400" dirty="0" err="1" smtClean="0"/>
                        <a:t>matric</a:t>
                      </a:r>
                      <a:r>
                        <a:rPr lang="en-ZA" sz="1400" dirty="0" smtClean="0"/>
                        <a:t>)</a:t>
                      </a:r>
                      <a:endParaRPr lang="en-ZA" sz="1400" dirty="0"/>
                    </a:p>
                  </a:txBody>
                  <a:tcPr anchor="ctr">
                    <a:solidFill>
                      <a:schemeClr val="accent2">
                        <a:lumMod val="60000"/>
                        <a:lumOff val="40000"/>
                      </a:schemeClr>
                    </a:solidFill>
                  </a:tcPr>
                </a:tc>
              </a:tr>
            </a:tbl>
          </a:graphicData>
        </a:graphic>
      </p:graphicFrame>
      <p:sp>
        <p:nvSpPr>
          <p:cNvPr id="4" name="Title 1"/>
          <p:cNvSpPr>
            <a:spLocks noGrp="1"/>
          </p:cNvSpPr>
          <p:nvPr>
            <p:ph type="title"/>
          </p:nvPr>
        </p:nvSpPr>
        <p:spPr>
          <a:xfrm>
            <a:off x="457200" y="274638"/>
            <a:ext cx="8229600" cy="1143000"/>
          </a:xfrm>
          <a:solidFill>
            <a:schemeClr val="tx2">
              <a:lumMod val="20000"/>
              <a:lumOff val="80000"/>
            </a:schemeClr>
          </a:solidFill>
        </p:spPr>
        <p:txBody>
          <a:bodyPr>
            <a:normAutofit/>
          </a:bodyPr>
          <a:lstStyle/>
          <a:p>
            <a:r>
              <a:rPr lang="en-ZA" sz="4000" dirty="0" smtClean="0">
                <a:solidFill>
                  <a:srgbClr val="C00000"/>
                </a:solidFill>
              </a:rPr>
              <a:t>2 education systems</a:t>
            </a:r>
            <a:endParaRPr lang="en-ZA" sz="4000" dirty="0">
              <a:solidFill>
                <a:srgbClr val="C00000"/>
              </a:solidFill>
            </a:endParaRPr>
          </a:p>
        </p:txBody>
      </p:sp>
      <p:sp>
        <p:nvSpPr>
          <p:cNvPr id="2" name="Slide Number Placeholder 1"/>
          <p:cNvSpPr>
            <a:spLocks noGrp="1"/>
          </p:cNvSpPr>
          <p:nvPr>
            <p:ph type="sldNum" sz="quarter" idx="12"/>
          </p:nvPr>
        </p:nvSpPr>
        <p:spPr/>
        <p:txBody>
          <a:bodyPr/>
          <a:lstStyle/>
          <a:p>
            <a:fld id="{555B2511-D5A3-487A-82FF-4C039FEE504B}" type="slidenum">
              <a:rPr lang="en-ZA" smtClean="0"/>
              <a:pPr/>
              <a:t>57</a:t>
            </a:fld>
            <a:endParaRPr lang="en-ZA"/>
          </a:p>
        </p:txBody>
      </p:sp>
    </p:spTree>
    <p:extLst>
      <p:ext uri="{BB962C8B-B14F-4D97-AF65-F5344CB8AC3E}">
        <p14:creationId xmlns:p14="http://schemas.microsoft.com/office/powerpoint/2010/main" val="178368289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9"/>
          <p:cNvPicPr>
            <a:picLocks noChangeAspect="1" noChangeArrowheads="1"/>
          </p:cNvPicPr>
          <p:nvPr/>
        </p:nvPicPr>
        <p:blipFill>
          <a:blip r:embed="rId3" cstate="print"/>
          <a:srcRect/>
          <a:stretch>
            <a:fillRect/>
          </a:stretch>
        </p:blipFill>
        <p:spPr bwMode="auto">
          <a:xfrm>
            <a:off x="3563888" y="1952104"/>
            <a:ext cx="5097512" cy="3705045"/>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ZA" dirty="0" smtClean="0"/>
              <a:t>Two school systems not one?</a:t>
            </a:r>
            <a:endParaRPr lang="en-ZA" dirty="0"/>
          </a:p>
        </p:txBody>
      </p:sp>
      <p:sp>
        <p:nvSpPr>
          <p:cNvPr id="3" name="Content Placeholder 2"/>
          <p:cNvSpPr>
            <a:spLocks noGrp="1"/>
          </p:cNvSpPr>
          <p:nvPr>
            <p:ph idx="1"/>
          </p:nvPr>
        </p:nvSpPr>
        <p:spPr>
          <a:xfrm>
            <a:off x="395536" y="2561791"/>
            <a:ext cx="2890664" cy="2620888"/>
          </a:xfrm>
          <a:solidFill>
            <a:schemeClr val="bg1">
              <a:lumMod val="85000"/>
            </a:schemeClr>
          </a:solidFill>
        </p:spPr>
        <p:txBody>
          <a:bodyPr>
            <a:normAutofit lnSpcReduction="10000"/>
          </a:bodyPr>
          <a:lstStyle/>
          <a:p>
            <a:endParaRPr lang="en-ZA" sz="2400" smtClean="0"/>
          </a:p>
          <a:p>
            <a:pPr marL="0" indent="0" algn="ctr">
              <a:buNone/>
            </a:pPr>
            <a:r>
              <a:rPr lang="en-ZA" b="1" u="sng" smtClean="0"/>
              <a:t>Socioeconomic Status</a:t>
            </a:r>
          </a:p>
          <a:p>
            <a:r>
              <a:rPr lang="en-ZA" sz="2400" smtClean="0"/>
              <a:t>Grade 6 [2007]</a:t>
            </a:r>
          </a:p>
          <a:p>
            <a:r>
              <a:rPr lang="en-ZA" sz="2400" smtClean="0"/>
              <a:t>Data: SACMEQ</a:t>
            </a:r>
          </a:p>
          <a:p>
            <a:r>
              <a:rPr lang="en-ZA" sz="1400" smtClean="0"/>
              <a:t>(Spaull, 2011)</a:t>
            </a:r>
            <a:endParaRPr lang="en-ZA" sz="1400"/>
          </a:p>
        </p:txBody>
      </p:sp>
      <p:sp>
        <p:nvSpPr>
          <p:cNvPr id="4" name="Slide Number Placeholder 3"/>
          <p:cNvSpPr>
            <a:spLocks noGrp="1"/>
          </p:cNvSpPr>
          <p:nvPr>
            <p:ph type="sldNum" sz="quarter" idx="12"/>
          </p:nvPr>
        </p:nvSpPr>
        <p:spPr/>
        <p:txBody>
          <a:bodyPr/>
          <a:lstStyle/>
          <a:p>
            <a:fld id="{555B2511-D5A3-487A-82FF-4C039FEE504B}" type="slidenum">
              <a:rPr lang="en-ZA" smtClean="0"/>
              <a:pPr/>
              <a:t>58</a:t>
            </a:fld>
            <a:endParaRPr lang="en-ZA"/>
          </a:p>
        </p:txBody>
      </p:sp>
    </p:spTree>
    <p:extLst>
      <p:ext uri="{BB962C8B-B14F-4D97-AF65-F5344CB8AC3E}">
        <p14:creationId xmlns:p14="http://schemas.microsoft.com/office/powerpoint/2010/main" val="3427198610"/>
      </p:ext>
    </p:extLst>
  </p:cSld>
  <p:clrMapOvr>
    <a:masterClrMapping/>
  </p:clrMapOvr>
  <p:transition spd="slow">
    <p:push dir="u"/>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778098"/>
          </a:xfrm>
        </p:spPr>
        <p:txBody>
          <a:bodyPr>
            <a:normAutofit/>
          </a:bodyPr>
          <a:lstStyle/>
          <a:p>
            <a:r>
              <a:rPr lang="en-US" sz="1800" dirty="0" smtClean="0">
                <a:solidFill>
                  <a:srgbClr val="FF0000"/>
                </a:solidFill>
              </a:rPr>
              <a:t>Gr 1 </a:t>
            </a:r>
            <a:r>
              <a:rPr lang="en-US" sz="1800" dirty="0">
                <a:solidFill>
                  <a:srgbClr val="FF0000"/>
                </a:solidFill>
                <a:sym typeface="Wingdings"/>
              </a:rPr>
              <a:t>-</a:t>
            </a:r>
            <a:r>
              <a:rPr lang="en-US" sz="1800" dirty="0" smtClean="0">
                <a:solidFill>
                  <a:srgbClr val="FF0000"/>
                </a:solidFill>
                <a:sym typeface="Wingdings"/>
              </a:rPr>
              <a:t> Gr 2 - Gr 3 </a:t>
            </a:r>
            <a:r>
              <a:rPr lang="en-US" sz="1800" dirty="0" smtClean="0">
                <a:solidFill>
                  <a:schemeClr val="accent2">
                    <a:lumMod val="75000"/>
                  </a:schemeClr>
                </a:solidFill>
                <a:sym typeface="Wingdings"/>
              </a:rPr>
              <a:t>– </a:t>
            </a:r>
            <a:r>
              <a:rPr lang="en-US" sz="1800" dirty="0">
                <a:solidFill>
                  <a:srgbClr val="008000"/>
                </a:solidFill>
              </a:rPr>
              <a:t>Gr </a:t>
            </a:r>
            <a:r>
              <a:rPr lang="en-US" sz="1800" dirty="0" smtClean="0">
                <a:solidFill>
                  <a:srgbClr val="008000"/>
                </a:solidFill>
              </a:rPr>
              <a:t>4 </a:t>
            </a:r>
            <a:r>
              <a:rPr lang="en-US" sz="1800" dirty="0" smtClean="0">
                <a:solidFill>
                  <a:srgbClr val="008000"/>
                </a:solidFill>
                <a:sym typeface="Wingdings"/>
              </a:rPr>
              <a:t>– </a:t>
            </a:r>
            <a:r>
              <a:rPr lang="en-US" sz="1800" dirty="0">
                <a:solidFill>
                  <a:srgbClr val="008000"/>
                </a:solidFill>
                <a:sym typeface="Wingdings"/>
              </a:rPr>
              <a:t>Gr </a:t>
            </a:r>
            <a:r>
              <a:rPr lang="en-US" sz="1800" dirty="0" smtClean="0">
                <a:solidFill>
                  <a:srgbClr val="008000"/>
                </a:solidFill>
                <a:sym typeface="Wingdings"/>
              </a:rPr>
              <a:t>5 – </a:t>
            </a:r>
            <a:r>
              <a:rPr lang="en-US" sz="1800" dirty="0">
                <a:solidFill>
                  <a:srgbClr val="008000"/>
                </a:solidFill>
                <a:sym typeface="Wingdings"/>
              </a:rPr>
              <a:t>Gr 6</a:t>
            </a:r>
            <a:r>
              <a:rPr lang="en-US" sz="1800" dirty="0" smtClean="0">
                <a:solidFill>
                  <a:srgbClr val="008000"/>
                </a:solidFill>
                <a:sym typeface="Wingdings"/>
              </a:rPr>
              <a:t> </a:t>
            </a:r>
            <a:r>
              <a:rPr lang="en-US" sz="1800" dirty="0" smtClean="0">
                <a:solidFill>
                  <a:schemeClr val="accent2">
                    <a:lumMod val="75000"/>
                  </a:schemeClr>
                </a:solidFill>
                <a:sym typeface="Wingdings"/>
              </a:rPr>
              <a:t>– </a:t>
            </a:r>
            <a:r>
              <a:rPr lang="en-US" sz="1800" dirty="0">
                <a:solidFill>
                  <a:schemeClr val="tx2">
                    <a:lumMod val="75000"/>
                    <a:lumOff val="25000"/>
                  </a:schemeClr>
                </a:solidFill>
              </a:rPr>
              <a:t>Gr </a:t>
            </a:r>
            <a:r>
              <a:rPr lang="en-US" sz="1800" dirty="0" smtClean="0">
                <a:solidFill>
                  <a:schemeClr val="tx2">
                    <a:lumMod val="75000"/>
                    <a:lumOff val="25000"/>
                  </a:schemeClr>
                </a:solidFill>
              </a:rPr>
              <a:t>7 </a:t>
            </a:r>
            <a:r>
              <a:rPr lang="en-US" sz="1800" dirty="0" smtClean="0">
                <a:solidFill>
                  <a:schemeClr val="tx2">
                    <a:lumMod val="75000"/>
                    <a:lumOff val="25000"/>
                  </a:schemeClr>
                </a:solidFill>
                <a:sym typeface="Wingdings"/>
              </a:rPr>
              <a:t>– </a:t>
            </a:r>
            <a:r>
              <a:rPr lang="en-US" sz="1800" dirty="0">
                <a:solidFill>
                  <a:schemeClr val="tx2">
                    <a:lumMod val="75000"/>
                    <a:lumOff val="25000"/>
                  </a:schemeClr>
                </a:solidFill>
                <a:sym typeface="Wingdings"/>
              </a:rPr>
              <a:t>Gr </a:t>
            </a:r>
            <a:r>
              <a:rPr lang="en-US" sz="1800" dirty="0" smtClean="0">
                <a:solidFill>
                  <a:schemeClr val="tx2">
                    <a:lumMod val="75000"/>
                    <a:lumOff val="25000"/>
                  </a:schemeClr>
                </a:solidFill>
                <a:sym typeface="Wingdings"/>
              </a:rPr>
              <a:t>8 – </a:t>
            </a:r>
            <a:r>
              <a:rPr lang="en-US" sz="1800" dirty="0">
                <a:solidFill>
                  <a:schemeClr val="tx2">
                    <a:lumMod val="75000"/>
                    <a:lumOff val="25000"/>
                  </a:schemeClr>
                </a:solidFill>
                <a:sym typeface="Wingdings"/>
              </a:rPr>
              <a:t>Gr </a:t>
            </a:r>
            <a:r>
              <a:rPr lang="en-US" sz="1800" dirty="0" smtClean="0">
                <a:solidFill>
                  <a:schemeClr val="tx2">
                    <a:lumMod val="75000"/>
                    <a:lumOff val="25000"/>
                  </a:schemeClr>
                </a:solidFill>
                <a:sym typeface="Wingdings"/>
              </a:rPr>
              <a:t>9 </a:t>
            </a:r>
            <a:r>
              <a:rPr lang="en-US" sz="1800" dirty="0" smtClean="0">
                <a:solidFill>
                  <a:schemeClr val="accent2">
                    <a:lumMod val="75000"/>
                  </a:schemeClr>
                </a:solidFill>
                <a:sym typeface="Wingdings"/>
              </a:rPr>
              <a:t>- </a:t>
            </a:r>
            <a:r>
              <a:rPr lang="en-US" sz="1800" dirty="0">
                <a:solidFill>
                  <a:schemeClr val="tx1"/>
                </a:solidFill>
              </a:rPr>
              <a:t>Gr </a:t>
            </a:r>
            <a:r>
              <a:rPr lang="en-US" sz="1800" dirty="0" smtClean="0">
                <a:solidFill>
                  <a:schemeClr val="tx1"/>
                </a:solidFill>
              </a:rPr>
              <a:t>10 </a:t>
            </a:r>
            <a:r>
              <a:rPr lang="en-US" sz="1800" dirty="0" smtClean="0">
                <a:solidFill>
                  <a:schemeClr val="tx1"/>
                </a:solidFill>
                <a:sym typeface="Wingdings"/>
              </a:rPr>
              <a:t>– </a:t>
            </a:r>
            <a:r>
              <a:rPr lang="en-US" sz="1800" dirty="0">
                <a:solidFill>
                  <a:schemeClr val="tx1"/>
                </a:solidFill>
                <a:sym typeface="Wingdings"/>
              </a:rPr>
              <a:t>Gr </a:t>
            </a:r>
            <a:r>
              <a:rPr lang="en-US" sz="1800" dirty="0" smtClean="0">
                <a:solidFill>
                  <a:schemeClr val="tx1"/>
                </a:solidFill>
                <a:sym typeface="Wingdings"/>
              </a:rPr>
              <a:t>11 </a:t>
            </a:r>
            <a:r>
              <a:rPr lang="en-US" sz="1800" dirty="0">
                <a:solidFill>
                  <a:schemeClr val="tx1"/>
                </a:solidFill>
                <a:sym typeface="Wingdings"/>
              </a:rPr>
              <a:t>– Gr </a:t>
            </a:r>
            <a:r>
              <a:rPr lang="en-US" sz="1800" dirty="0" smtClean="0">
                <a:solidFill>
                  <a:schemeClr val="tx1"/>
                </a:solidFill>
                <a:sym typeface="Wingdings"/>
              </a:rPr>
              <a:t>12</a:t>
            </a:r>
            <a:br>
              <a:rPr lang="en-US" sz="1800" dirty="0" smtClean="0">
                <a:solidFill>
                  <a:schemeClr val="tx1"/>
                </a:solidFill>
                <a:sym typeface="Wingdings"/>
              </a:rPr>
            </a:br>
            <a:endParaRPr lang="en-US" sz="1800" dirty="0">
              <a:solidFill>
                <a:schemeClr val="tx1"/>
              </a:solidFill>
            </a:endParaRPr>
          </a:p>
        </p:txBody>
      </p:sp>
      <p:sp>
        <p:nvSpPr>
          <p:cNvPr id="4" name="Slide Number Placeholder 3"/>
          <p:cNvSpPr>
            <a:spLocks noGrp="1"/>
          </p:cNvSpPr>
          <p:nvPr>
            <p:ph type="sldNum" sz="quarter" idx="12"/>
          </p:nvPr>
        </p:nvSpPr>
        <p:spPr/>
        <p:txBody>
          <a:bodyPr/>
          <a:lstStyle/>
          <a:p>
            <a:fld id="{555B2511-D5A3-487A-82FF-4C039FEE504B}" type="slidenum">
              <a:rPr lang="en-ZA" smtClean="0"/>
              <a:pPr/>
              <a:t>59</a:t>
            </a:fld>
            <a:endParaRPr lang="en-ZA"/>
          </a:p>
        </p:txBody>
      </p:sp>
      <p:sp>
        <p:nvSpPr>
          <p:cNvPr id="5" name="TextBox 4"/>
          <p:cNvSpPr txBox="1"/>
          <p:nvPr/>
        </p:nvSpPr>
        <p:spPr>
          <a:xfrm>
            <a:off x="1187624" y="764704"/>
            <a:ext cx="1296144" cy="253916"/>
          </a:xfrm>
          <a:prstGeom prst="rect">
            <a:avLst/>
          </a:prstGeom>
          <a:noFill/>
        </p:spPr>
        <p:txBody>
          <a:bodyPr wrap="square" rtlCol="0">
            <a:spAutoFit/>
          </a:bodyPr>
          <a:lstStyle/>
          <a:p>
            <a:r>
              <a:rPr lang="en-US" sz="1050" b="1" dirty="0" smtClean="0">
                <a:solidFill>
                  <a:srgbClr val="FF0000"/>
                </a:solidFill>
              </a:rPr>
              <a:t>Foundation Phase</a:t>
            </a:r>
            <a:endParaRPr lang="en-US" sz="1050" b="1" dirty="0">
              <a:solidFill>
                <a:srgbClr val="FF0000"/>
              </a:solidFill>
            </a:endParaRPr>
          </a:p>
        </p:txBody>
      </p:sp>
      <p:sp>
        <p:nvSpPr>
          <p:cNvPr id="6" name="TextBox 5"/>
          <p:cNvSpPr txBox="1"/>
          <p:nvPr/>
        </p:nvSpPr>
        <p:spPr>
          <a:xfrm>
            <a:off x="2843808" y="764704"/>
            <a:ext cx="1296144" cy="253916"/>
          </a:xfrm>
          <a:prstGeom prst="rect">
            <a:avLst/>
          </a:prstGeom>
          <a:noFill/>
        </p:spPr>
        <p:txBody>
          <a:bodyPr wrap="square" rtlCol="0">
            <a:spAutoFit/>
          </a:bodyPr>
          <a:lstStyle/>
          <a:p>
            <a:r>
              <a:rPr lang="en-US" sz="1050" b="1" dirty="0" smtClean="0">
                <a:solidFill>
                  <a:srgbClr val="008000"/>
                </a:solidFill>
              </a:rPr>
              <a:t>Intermediate Phase</a:t>
            </a:r>
            <a:endParaRPr lang="en-US" sz="1050" b="1" dirty="0">
              <a:solidFill>
                <a:srgbClr val="008000"/>
              </a:solidFill>
            </a:endParaRPr>
          </a:p>
        </p:txBody>
      </p:sp>
      <p:sp>
        <p:nvSpPr>
          <p:cNvPr id="7" name="TextBox 6"/>
          <p:cNvSpPr txBox="1"/>
          <p:nvPr/>
        </p:nvSpPr>
        <p:spPr>
          <a:xfrm>
            <a:off x="4932040" y="764704"/>
            <a:ext cx="1296144" cy="253916"/>
          </a:xfrm>
          <a:prstGeom prst="rect">
            <a:avLst/>
          </a:prstGeom>
          <a:noFill/>
        </p:spPr>
        <p:txBody>
          <a:bodyPr wrap="square" rtlCol="0">
            <a:spAutoFit/>
          </a:bodyPr>
          <a:lstStyle/>
          <a:p>
            <a:r>
              <a:rPr lang="en-US" sz="1050" b="1" dirty="0" smtClean="0">
                <a:solidFill>
                  <a:srgbClr val="18579B"/>
                </a:solidFill>
              </a:rPr>
              <a:t>Senior Phase</a:t>
            </a:r>
            <a:endParaRPr lang="en-US" sz="1050" b="1" dirty="0">
              <a:solidFill>
                <a:srgbClr val="18579B"/>
              </a:solidFill>
            </a:endParaRPr>
          </a:p>
        </p:txBody>
      </p:sp>
      <p:sp>
        <p:nvSpPr>
          <p:cNvPr id="8" name="TextBox 7"/>
          <p:cNvSpPr txBox="1"/>
          <p:nvPr/>
        </p:nvSpPr>
        <p:spPr>
          <a:xfrm>
            <a:off x="6948264" y="764704"/>
            <a:ext cx="1296144" cy="253916"/>
          </a:xfrm>
          <a:prstGeom prst="rect">
            <a:avLst/>
          </a:prstGeom>
          <a:noFill/>
        </p:spPr>
        <p:txBody>
          <a:bodyPr wrap="square" rtlCol="0">
            <a:spAutoFit/>
          </a:bodyPr>
          <a:lstStyle/>
          <a:p>
            <a:r>
              <a:rPr lang="en-US" sz="1050" b="1" dirty="0" smtClean="0"/>
              <a:t>FET Phase</a:t>
            </a:r>
            <a:endParaRPr lang="en-US" sz="1050" b="1" dirty="0"/>
          </a:p>
        </p:txBody>
      </p:sp>
      <p:sp>
        <p:nvSpPr>
          <p:cNvPr id="3" name="Oval 2"/>
          <p:cNvSpPr/>
          <p:nvPr/>
        </p:nvSpPr>
        <p:spPr>
          <a:xfrm>
            <a:off x="2411760" y="404664"/>
            <a:ext cx="864096" cy="432048"/>
          </a:xfrm>
          <a:prstGeom prst="ellipse">
            <a:avLst/>
          </a:prstGeom>
          <a:solidFill>
            <a:schemeClr val="accent6">
              <a:lumMod val="20000"/>
              <a:lumOff val="80000"/>
              <a:alpha val="17000"/>
            </a:schemeClr>
          </a:solid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Content Placeholder 2"/>
          <p:cNvSpPr>
            <a:spLocks noGrp="1"/>
          </p:cNvSpPr>
          <p:nvPr>
            <p:ph idx="1"/>
          </p:nvPr>
        </p:nvSpPr>
        <p:spPr>
          <a:xfrm>
            <a:off x="468313" y="1700808"/>
            <a:ext cx="3383607" cy="4752527"/>
          </a:xfrm>
          <a:solidFill>
            <a:schemeClr val="bg1">
              <a:lumMod val="85000"/>
            </a:schemeClr>
          </a:solidFill>
        </p:spPr>
        <p:txBody>
          <a:bodyPr>
            <a:normAutofit lnSpcReduction="10000"/>
          </a:bodyPr>
          <a:lstStyle/>
          <a:p>
            <a:pPr marL="0" indent="0" algn="ctr">
              <a:buNone/>
            </a:pPr>
            <a:r>
              <a:rPr lang="en-US" sz="1800" b="1" dirty="0" err="1" smtClean="0"/>
              <a:t>prePIRLS</a:t>
            </a:r>
            <a:r>
              <a:rPr lang="en-US" sz="1800" b="1" dirty="0" smtClean="0"/>
              <a:t> 2011</a:t>
            </a:r>
            <a:endParaRPr lang="en-US" sz="1800" b="1" dirty="0"/>
          </a:p>
          <a:p>
            <a:pPr marL="171450" indent="-171450">
              <a:buFont typeface="Arial"/>
              <a:buChar char="•"/>
            </a:pPr>
            <a:endParaRPr lang="en-US" sz="1400" i="1" dirty="0" smtClean="0"/>
          </a:p>
          <a:p>
            <a:pPr marL="171450" indent="-171450">
              <a:buFont typeface="Arial"/>
              <a:buChar char="•"/>
            </a:pPr>
            <a:r>
              <a:rPr lang="en-US" sz="1400" i="1" dirty="0" smtClean="0"/>
              <a:t>Grade 4 – all 11 languages</a:t>
            </a:r>
            <a:endParaRPr lang="en-US" sz="1400" i="1" dirty="0"/>
          </a:p>
          <a:p>
            <a:pPr marL="171450" indent="-171450">
              <a:buFont typeface="Arial"/>
              <a:buChar char="•"/>
            </a:pPr>
            <a:r>
              <a:rPr lang="en-US" sz="1400" i="1" dirty="0"/>
              <a:t> </a:t>
            </a:r>
            <a:r>
              <a:rPr lang="en-US" sz="1400" i="1" dirty="0" smtClean="0"/>
              <a:t>433 schools, 19259 students</a:t>
            </a:r>
            <a:endParaRPr lang="en-US" sz="1400" i="1" dirty="0"/>
          </a:p>
          <a:p>
            <a:pPr marL="0" indent="0">
              <a:buNone/>
            </a:pPr>
            <a:r>
              <a:rPr lang="en-US" sz="1400" i="1" dirty="0" smtClean="0"/>
              <a:t>____________________________________</a:t>
            </a:r>
          </a:p>
          <a:p>
            <a:pPr>
              <a:spcBef>
                <a:spcPct val="0"/>
              </a:spcBef>
              <a:defRPr/>
            </a:pPr>
            <a:endParaRPr lang="en-US" sz="1400" i="1" dirty="0" smtClean="0"/>
          </a:p>
          <a:p>
            <a:pPr marL="0" indent="0">
              <a:spcBef>
                <a:spcPct val="0"/>
              </a:spcBef>
              <a:buNone/>
              <a:defRPr/>
            </a:pPr>
            <a:r>
              <a:rPr lang="en-US" sz="1400" b="1" i="1" dirty="0" smtClean="0"/>
              <a:t>Underperformance</a:t>
            </a:r>
          </a:p>
          <a:p>
            <a:pPr>
              <a:spcBef>
                <a:spcPct val="0"/>
              </a:spcBef>
              <a:defRPr/>
            </a:pPr>
            <a:r>
              <a:rPr lang="en-US" sz="1200" i="1" dirty="0" smtClean="0"/>
              <a:t>29% of gr4 students did not reach the low international benchmark – they could not read </a:t>
            </a:r>
          </a:p>
          <a:p>
            <a:pPr>
              <a:spcBef>
                <a:spcPct val="0"/>
              </a:spcBef>
              <a:defRPr/>
            </a:pPr>
            <a:r>
              <a:rPr lang="en-US" sz="1200" i="1" dirty="0" smtClean="0"/>
              <a:t>SA performs similarly to Botswana, but 3 years learning behind average Columbian Gr4</a:t>
            </a:r>
            <a:endParaRPr lang="en-US" sz="1400" i="1" dirty="0" smtClean="0"/>
          </a:p>
          <a:p>
            <a:pPr>
              <a:spcBef>
                <a:spcPct val="0"/>
              </a:spcBef>
              <a:defRPr/>
            </a:pPr>
            <a:endParaRPr lang="en-US" sz="1400" i="1" dirty="0"/>
          </a:p>
          <a:p>
            <a:pPr marL="0" indent="0">
              <a:spcBef>
                <a:spcPct val="0"/>
              </a:spcBef>
              <a:buNone/>
              <a:defRPr/>
            </a:pPr>
            <a:r>
              <a:rPr lang="en-US" sz="1400" b="1" i="1" dirty="0" smtClean="0"/>
              <a:t>Inequality</a:t>
            </a:r>
            <a:endParaRPr lang="en-US" sz="1400" b="1" i="1" dirty="0"/>
          </a:p>
          <a:p>
            <a:pPr>
              <a:spcBef>
                <a:spcPct val="0"/>
              </a:spcBef>
              <a:defRPr/>
            </a:pPr>
            <a:r>
              <a:rPr lang="en-US" sz="1200" i="1" dirty="0" smtClean="0"/>
              <a:t>Linguistic inequalities: Large differences by home language – Xitsonga, Tshivenda and </a:t>
            </a:r>
            <a:r>
              <a:rPr lang="en-US" sz="1200" i="1" dirty="0" err="1" smtClean="0"/>
              <a:t>Sepedi</a:t>
            </a:r>
            <a:r>
              <a:rPr lang="en-US" sz="1200" i="1" dirty="0" smtClean="0"/>
              <a:t> students particularly disadvantaged</a:t>
            </a:r>
          </a:p>
          <a:p>
            <a:pPr>
              <a:spcBef>
                <a:spcPct val="0"/>
              </a:spcBef>
              <a:defRPr/>
            </a:pPr>
            <a:endParaRPr lang="en-US" sz="1200" i="1" dirty="0" smtClean="0"/>
          </a:p>
          <a:p>
            <a:pPr>
              <a:spcBef>
                <a:spcPct val="0"/>
              </a:spcBef>
              <a:defRPr/>
            </a:pPr>
            <a:r>
              <a:rPr lang="en-US" sz="1200" i="1" dirty="0" smtClean="0">
                <a:solidFill>
                  <a:srgbClr val="000000"/>
                </a:solidFill>
                <a:latin typeface="+mj-lt"/>
                <a:ea typeface="+mj-ea"/>
                <a:cs typeface="+mj-cs"/>
              </a:rPr>
              <a:t>PIRLS (2006) showed LARGE differences between African language schools and </a:t>
            </a:r>
            <a:r>
              <a:rPr lang="en-US" sz="1200" i="1" dirty="0" err="1" smtClean="0">
                <a:solidFill>
                  <a:srgbClr val="000000"/>
                </a:solidFill>
                <a:latin typeface="+mj-lt"/>
                <a:ea typeface="+mj-ea"/>
                <a:cs typeface="+mj-cs"/>
              </a:rPr>
              <a:t>Eng</a:t>
            </a:r>
            <a:r>
              <a:rPr lang="en-US" sz="1200" i="1" dirty="0" smtClean="0">
                <a:solidFill>
                  <a:srgbClr val="000000"/>
                </a:solidFill>
                <a:latin typeface="+mj-lt"/>
                <a:ea typeface="+mj-ea"/>
                <a:cs typeface="+mj-cs"/>
              </a:rPr>
              <a:t>/</a:t>
            </a:r>
            <a:r>
              <a:rPr lang="en-US" sz="1200" i="1" dirty="0" err="1" smtClean="0">
                <a:solidFill>
                  <a:srgbClr val="000000"/>
                </a:solidFill>
                <a:latin typeface="+mj-lt"/>
                <a:ea typeface="+mj-ea"/>
                <a:cs typeface="+mj-cs"/>
              </a:rPr>
              <a:t>Afr</a:t>
            </a:r>
            <a:r>
              <a:rPr lang="en-US" sz="1200" i="1" dirty="0" smtClean="0">
                <a:solidFill>
                  <a:srgbClr val="000000"/>
                </a:solidFill>
                <a:latin typeface="+mj-lt"/>
                <a:ea typeface="+mj-ea"/>
                <a:cs typeface="+mj-cs"/>
              </a:rPr>
              <a:t> schools</a:t>
            </a:r>
          </a:p>
          <a:p>
            <a:pPr>
              <a:spcBef>
                <a:spcPct val="0"/>
              </a:spcBef>
              <a:defRPr/>
            </a:pPr>
            <a:endParaRPr lang="en-ZA" sz="1100" dirty="0" smtClean="0">
              <a:solidFill>
                <a:srgbClr val="000000"/>
              </a:solidFill>
              <a:latin typeface="+mj-lt"/>
              <a:ea typeface="+mj-ea"/>
              <a:cs typeface="+mj-cs"/>
            </a:endParaRPr>
          </a:p>
          <a:p>
            <a:pPr>
              <a:defRPr/>
            </a:pPr>
            <a:r>
              <a:rPr lang="en-ZA" sz="1100" dirty="0" smtClean="0">
                <a:ea typeface="+mn-ea"/>
                <a:cs typeface="+mn-cs"/>
              </a:rPr>
              <a:t>Howie </a:t>
            </a:r>
            <a:r>
              <a:rPr lang="en-ZA" sz="1100" i="1" dirty="0" smtClean="0">
                <a:ea typeface="+mn-ea"/>
                <a:cs typeface="+mn-cs"/>
              </a:rPr>
              <a:t>et al </a:t>
            </a:r>
            <a:r>
              <a:rPr lang="en-ZA" sz="1100" dirty="0" smtClean="0">
                <a:ea typeface="+mn-ea"/>
                <a:cs typeface="+mn-cs"/>
              </a:rPr>
              <a:t>(2011)</a:t>
            </a:r>
          </a:p>
          <a:p>
            <a:pPr>
              <a:defRPr/>
            </a:pPr>
            <a:endParaRPr lang="en-ZA" sz="1100" dirty="0"/>
          </a:p>
          <a:p>
            <a:pPr>
              <a:defRPr/>
            </a:pPr>
            <a:r>
              <a:rPr lang="en-ZA" sz="1100" i="1" dirty="0" smtClean="0">
                <a:ea typeface="+mn-ea"/>
                <a:cs typeface="+mn-cs"/>
              </a:rPr>
              <a:t>*Data now available for download </a:t>
            </a:r>
          </a:p>
          <a:p>
            <a:pPr>
              <a:buFont typeface="Arial" pitchFamily="34" charset="0"/>
              <a:buNone/>
              <a:defRPr/>
            </a:pPr>
            <a:endParaRPr lang="en-ZA" sz="2000" b="1" dirty="0" smtClean="0">
              <a:ea typeface="+mn-ea"/>
              <a:cs typeface="+mn-cs"/>
            </a:endParaRPr>
          </a:p>
          <a:p>
            <a:pPr>
              <a:buFont typeface="Arial" pitchFamily="34" charset="0"/>
              <a:buNone/>
              <a:defRPr/>
            </a:pPr>
            <a:endParaRPr lang="en-ZA" sz="2000" b="1" dirty="0" smtClean="0">
              <a:ea typeface="+mn-ea"/>
              <a:cs typeface="+mn-cs"/>
            </a:endParaRPr>
          </a:p>
          <a:p>
            <a:pPr>
              <a:buFont typeface="Arial" pitchFamily="34" charset="0"/>
              <a:buNone/>
              <a:defRPr/>
            </a:pPr>
            <a:endParaRPr lang="en-ZA" sz="2000" b="1" dirty="0" smtClean="0">
              <a:ea typeface="+mn-ea"/>
              <a:cs typeface="+mn-cs"/>
            </a:endParaRPr>
          </a:p>
        </p:txBody>
      </p:sp>
      <p:pic>
        <p:nvPicPr>
          <p:cNvPr id="1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0032" y="1556792"/>
            <a:ext cx="3312368" cy="2413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9"/>
          <p:cNvSpPr txBox="1">
            <a:spLocks noChangeArrowheads="1"/>
          </p:cNvSpPr>
          <p:nvPr/>
        </p:nvSpPr>
        <p:spPr bwMode="auto">
          <a:xfrm>
            <a:off x="5220072" y="1268760"/>
            <a:ext cx="3816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400" b="1" dirty="0"/>
              <a:t>PIRLS 2006 – see Shepherd (2011)</a:t>
            </a:r>
          </a:p>
        </p:txBody>
      </p:sp>
      <p:pic>
        <p:nvPicPr>
          <p:cNvPr id="10" name="Picture 9"/>
          <p:cNvPicPr>
            <a:picLocks noChangeAspect="1"/>
          </p:cNvPicPr>
          <p:nvPr/>
        </p:nvPicPr>
        <p:blipFill>
          <a:blip r:embed="rId4"/>
          <a:stretch>
            <a:fillRect/>
          </a:stretch>
        </p:blipFill>
        <p:spPr>
          <a:xfrm>
            <a:off x="4572000" y="3873350"/>
            <a:ext cx="4355976" cy="2984650"/>
          </a:xfrm>
          <a:prstGeom prst="rect">
            <a:avLst/>
          </a:prstGeom>
        </p:spPr>
      </p:pic>
    </p:spTree>
    <p:extLst>
      <p:ext uri="{BB962C8B-B14F-4D97-AF65-F5344CB8AC3E}">
        <p14:creationId xmlns:p14="http://schemas.microsoft.com/office/powerpoint/2010/main" val="108612669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60</a:t>
            </a:fld>
            <a:endParaRPr lang="en-ZA"/>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267542"/>
            <a:ext cx="8816333" cy="6180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10"/>
          <p:cNvSpPr/>
          <p:nvPr/>
        </p:nvSpPr>
        <p:spPr>
          <a:xfrm>
            <a:off x="1619672" y="1601180"/>
            <a:ext cx="7272808" cy="36004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Rectangle 11"/>
          <p:cNvSpPr/>
          <p:nvPr/>
        </p:nvSpPr>
        <p:spPr>
          <a:xfrm>
            <a:off x="1619672" y="3861048"/>
            <a:ext cx="7272808" cy="288032"/>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0" name="TextBox 9"/>
          <p:cNvSpPr txBox="1"/>
          <p:nvPr/>
        </p:nvSpPr>
        <p:spPr>
          <a:xfrm>
            <a:off x="4788024" y="620688"/>
            <a:ext cx="3240360" cy="5632310"/>
          </a:xfrm>
          <a:prstGeom prst="rect">
            <a:avLst/>
          </a:prstGeom>
          <a:solidFill>
            <a:schemeClr val="bg1">
              <a:lumMod val="85000"/>
            </a:schemeClr>
          </a:solidFill>
        </p:spPr>
        <p:txBody>
          <a:bodyPr wrap="square" rtlCol="0">
            <a:spAutoFit/>
          </a:bodyPr>
          <a:lstStyle/>
          <a:p>
            <a:endParaRPr lang="en-US" sz="2400" b="1" dirty="0" smtClean="0"/>
          </a:p>
          <a:p>
            <a:endParaRPr lang="en-US" sz="2400" b="1" dirty="0"/>
          </a:p>
          <a:p>
            <a:endParaRPr lang="en-US" sz="2400" b="1" dirty="0" smtClean="0"/>
          </a:p>
          <a:p>
            <a:pPr algn="ctr"/>
            <a:r>
              <a:rPr lang="en-US" sz="2400" b="1" dirty="0" smtClean="0">
                <a:sym typeface="Wingdings"/>
              </a:rPr>
              <a:t></a:t>
            </a:r>
            <a:endParaRPr lang="en-US" sz="2400" b="1" dirty="0" smtClean="0"/>
          </a:p>
          <a:p>
            <a:endParaRPr lang="en-US" sz="2400" b="1" dirty="0" smtClean="0"/>
          </a:p>
          <a:p>
            <a:r>
              <a:rPr lang="en-US" sz="2400" b="1" dirty="0" smtClean="0"/>
              <a:t>In </a:t>
            </a:r>
            <a:r>
              <a:rPr lang="en-US" sz="2400" b="1" dirty="0"/>
              <a:t>most government reports </a:t>
            </a:r>
            <a:r>
              <a:rPr lang="en-US" sz="2400" b="1" dirty="0" smtClean="0"/>
              <a:t>outcomes and inputs are not usually reported by quintile, only national averages</a:t>
            </a:r>
          </a:p>
          <a:p>
            <a:pPr algn="ctr"/>
            <a:endParaRPr lang="en-US" sz="2400" b="1" dirty="0" smtClean="0">
              <a:sym typeface="Wingdings"/>
            </a:endParaRPr>
          </a:p>
          <a:p>
            <a:pPr algn="ctr"/>
            <a:r>
              <a:rPr lang="en-US" sz="2400" b="1" dirty="0" smtClean="0">
                <a:sym typeface="Wingdings"/>
              </a:rPr>
              <a:t></a:t>
            </a:r>
            <a:endParaRPr lang="en-US" sz="2400" b="1" dirty="0" smtClean="0"/>
          </a:p>
          <a:p>
            <a:endParaRPr lang="en-US" sz="2400" b="1" dirty="0" smtClean="0"/>
          </a:p>
          <a:p>
            <a:endParaRPr lang="en-US" sz="2400" b="1" dirty="0"/>
          </a:p>
          <a:p>
            <a:endParaRPr lang="en-US" sz="2400" b="1" dirty="0"/>
          </a:p>
        </p:txBody>
      </p:sp>
    </p:spTree>
    <p:extLst>
      <p:ext uri="{BB962C8B-B14F-4D97-AF65-F5344CB8AC3E}">
        <p14:creationId xmlns:p14="http://schemas.microsoft.com/office/powerpoint/2010/main" val="406345150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61</a:t>
            </a:fld>
            <a:endParaRPr lang="en-ZA"/>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267542"/>
            <a:ext cx="8816333" cy="6180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619672" y="3861048"/>
            <a:ext cx="6264696" cy="36004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Rectangle 6"/>
          <p:cNvSpPr/>
          <p:nvPr/>
        </p:nvSpPr>
        <p:spPr>
          <a:xfrm>
            <a:off x="1619672" y="2708920"/>
            <a:ext cx="6264696" cy="57606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Rectangle 7"/>
          <p:cNvSpPr/>
          <p:nvPr/>
        </p:nvSpPr>
        <p:spPr>
          <a:xfrm>
            <a:off x="1619672" y="1601180"/>
            <a:ext cx="6264696" cy="36004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TextBox 5"/>
          <p:cNvSpPr txBox="1"/>
          <p:nvPr/>
        </p:nvSpPr>
        <p:spPr>
          <a:xfrm>
            <a:off x="323528" y="6379520"/>
            <a:ext cx="6696744" cy="461665"/>
          </a:xfrm>
          <a:prstGeom prst="rect">
            <a:avLst/>
          </a:prstGeom>
          <a:solidFill>
            <a:schemeClr val="bg1">
              <a:lumMod val="85000"/>
            </a:schemeClr>
          </a:solidFill>
        </p:spPr>
        <p:txBody>
          <a:bodyPr wrap="square" rtlCol="0">
            <a:spAutoFit/>
          </a:bodyPr>
          <a:lstStyle/>
          <a:p>
            <a:r>
              <a:rPr lang="en-US" sz="2400" b="1" dirty="0" smtClean="0"/>
              <a:t>Implications for reporting and modeling??</a:t>
            </a:r>
            <a:endParaRPr lang="en-US" sz="2400" b="1" dirty="0"/>
          </a:p>
        </p:txBody>
      </p:sp>
    </p:spTree>
    <p:extLst>
      <p:ext uri="{BB962C8B-B14F-4D97-AF65-F5344CB8AC3E}">
        <p14:creationId xmlns:p14="http://schemas.microsoft.com/office/powerpoint/2010/main" val="160002668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6"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p>
            <a:r>
              <a:rPr lang="en-ZA" dirty="0" smtClean="0">
                <a:solidFill>
                  <a:srgbClr val="C00000"/>
                </a:solidFill>
              </a:rPr>
              <a:t>3 </a:t>
            </a:r>
            <a:r>
              <a:rPr lang="en-ZA" sz="4800" b="1" smtClean="0">
                <a:solidFill>
                  <a:srgbClr val="C00000"/>
                </a:solidFill>
              </a:rPr>
              <a:t>biggest</a:t>
            </a:r>
            <a:r>
              <a:rPr lang="en-ZA" sz="4800" smtClean="0">
                <a:solidFill>
                  <a:srgbClr val="C00000"/>
                </a:solidFill>
              </a:rPr>
              <a:t> </a:t>
            </a:r>
            <a:r>
              <a:rPr lang="en-ZA" smtClean="0">
                <a:solidFill>
                  <a:srgbClr val="C00000"/>
                </a:solidFill>
              </a:rPr>
              <a:t>challenges - SA</a:t>
            </a:r>
            <a:endParaRPr lang="en-ZA" dirty="0">
              <a:solidFill>
                <a:srgbClr val="C00000"/>
              </a:solidFill>
            </a:endParaRPr>
          </a:p>
        </p:txBody>
      </p:sp>
      <p:sp>
        <p:nvSpPr>
          <p:cNvPr id="3" name="Content Placeholder 2"/>
          <p:cNvSpPr txBox="1">
            <a:spLocks/>
          </p:cNvSpPr>
          <p:nvPr/>
        </p:nvSpPr>
        <p:spPr>
          <a:xfrm>
            <a:off x="467544" y="1772816"/>
            <a:ext cx="8229600" cy="4525963"/>
          </a:xfrm>
          <a:prstGeom prst="rect">
            <a:avLst/>
          </a:prstGeom>
        </p:spPr>
        <p:txBody>
          <a:bodyPr>
            <a:noAutofit/>
          </a:bodyPr>
          <a:lstStyle/>
          <a:p>
            <a:pPr marL="342900" lvl="0" indent="-342900">
              <a:spcBef>
                <a:spcPct val="20000"/>
              </a:spcBef>
              <a:buFont typeface="+mj-lt"/>
              <a:buAutoNum type="arabicPeriod"/>
              <a:defRPr/>
            </a:pPr>
            <a:r>
              <a:rPr lang="en-ZA" sz="3200"/>
              <a:t>Failure to get the basics right</a:t>
            </a:r>
          </a:p>
          <a:p>
            <a:pPr marL="800100" lvl="1" indent="-342900">
              <a:spcBef>
                <a:spcPct val="20000"/>
              </a:spcBef>
              <a:buFont typeface="Arial" pitchFamily="34" charset="0"/>
              <a:buChar char="•"/>
            </a:pPr>
            <a:r>
              <a:rPr lang="en-ZA"/>
              <a:t>Children who cannot read, write and compute properly (Functionally illiterate/innumerate) after 6 years of formal full-time schooling</a:t>
            </a:r>
          </a:p>
          <a:p>
            <a:pPr marL="800100" lvl="1" indent="-342900">
              <a:spcBef>
                <a:spcPct val="20000"/>
              </a:spcBef>
              <a:buFont typeface="Arial" pitchFamily="34" charset="0"/>
              <a:buChar char="•"/>
            </a:pPr>
            <a:r>
              <a:rPr lang="en-ZA"/>
              <a:t>Often teachers lack even the most basic knowledge </a:t>
            </a:r>
          </a:p>
          <a:p>
            <a:pPr marL="342900" marR="0" lvl="0" indent="-34290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ZA" sz="3200" b="0" i="0" u="none" strike="noStrike" kern="1200" cap="none" spc="0" normalizeH="0" baseline="0" noProof="0" smtClean="0">
                <a:ln>
                  <a:noFill/>
                </a:ln>
                <a:solidFill>
                  <a:schemeClr val="tx1"/>
                </a:solidFill>
                <a:effectLst/>
                <a:uLnTx/>
                <a:uFillTx/>
                <a:latin typeface="+mn-lt"/>
                <a:ea typeface="+mn-ea"/>
                <a:cs typeface="+mn-cs"/>
              </a:rPr>
              <a:t>Equity in </a:t>
            </a:r>
            <a:r>
              <a:rPr kumimoji="0" lang="en-ZA" sz="3200" b="0" i="0" u="none" strike="noStrike" kern="1200" cap="none" spc="0" normalizeH="0" baseline="0" noProof="0" dirty="0" smtClean="0">
                <a:ln>
                  <a:noFill/>
                </a:ln>
                <a:solidFill>
                  <a:schemeClr val="tx1"/>
                </a:solidFill>
                <a:effectLst/>
                <a:uLnTx/>
                <a:uFillTx/>
                <a:latin typeface="+mn-lt"/>
                <a:ea typeface="+mn-ea"/>
                <a:cs typeface="+mn-cs"/>
              </a:rPr>
              <a:t>education</a:t>
            </a:r>
          </a:p>
          <a:p>
            <a:pPr marL="800100" lvl="1" indent="-342900">
              <a:spcBef>
                <a:spcPct val="20000"/>
              </a:spcBef>
              <a:buFont typeface="Arial" pitchFamily="34" charset="0"/>
              <a:buChar char="•"/>
            </a:pPr>
            <a:r>
              <a:rPr kumimoji="0" lang="en-ZA" b="0" i="0" u="none" strike="noStrike" kern="1200" cap="none" spc="0" normalizeH="0" baseline="0" noProof="0" dirty="0" smtClean="0">
                <a:ln>
                  <a:noFill/>
                </a:ln>
                <a:solidFill>
                  <a:schemeClr val="tx1"/>
                </a:solidFill>
                <a:effectLst/>
                <a:uLnTx/>
                <a:uFillTx/>
                <a:latin typeface="+mn-lt"/>
                <a:ea typeface="+mn-ea"/>
                <a:cs typeface="+mn-cs"/>
              </a:rPr>
              <a:t>2 education systems – dysfunctional</a:t>
            </a:r>
            <a:r>
              <a:rPr kumimoji="0" lang="en-ZA" b="0" i="0" u="none" strike="noStrike" kern="1200" cap="none" spc="0" normalizeH="0" noProof="0" dirty="0" smtClean="0">
                <a:ln>
                  <a:noFill/>
                </a:ln>
                <a:solidFill>
                  <a:schemeClr val="tx1"/>
                </a:solidFill>
                <a:effectLst/>
                <a:uLnTx/>
                <a:uFillTx/>
                <a:latin typeface="+mn-lt"/>
                <a:ea typeface="+mn-ea"/>
                <a:cs typeface="+mn-cs"/>
              </a:rPr>
              <a:t> system operates at bottom of African countries, functional system operates at bottom of developed countries.</a:t>
            </a:r>
          </a:p>
          <a:p>
            <a:pPr marL="800100" lvl="1" indent="-342900">
              <a:spcBef>
                <a:spcPct val="20000"/>
              </a:spcBef>
              <a:buFont typeface="Arial" pitchFamily="34" charset="0"/>
              <a:buChar char="•"/>
            </a:pPr>
            <a:r>
              <a:rPr lang="en-ZA" baseline="0" dirty="0" smtClean="0"/>
              <a:t>More</a:t>
            </a:r>
            <a:r>
              <a:rPr lang="en-ZA" dirty="0" smtClean="0"/>
              <a:t> resources is NOT the silver bullet – we are not using </a:t>
            </a:r>
            <a:r>
              <a:rPr lang="en-ZA" smtClean="0"/>
              <a:t>existing resources</a:t>
            </a:r>
          </a:p>
          <a:p>
            <a:pPr marL="342900" lvl="0" indent="-342900">
              <a:spcBef>
                <a:spcPct val="20000"/>
              </a:spcBef>
              <a:buFont typeface="+mj-lt"/>
              <a:buAutoNum type="arabicPeriod"/>
              <a:defRPr/>
            </a:pPr>
            <a:r>
              <a:rPr lang="en-ZA" sz="3200"/>
              <a:t>Lack of accountability </a:t>
            </a:r>
          </a:p>
          <a:p>
            <a:pPr marL="800100" lvl="1" indent="-342900">
              <a:spcBef>
                <a:spcPct val="20000"/>
              </a:spcBef>
              <a:buFont typeface="Arial" pitchFamily="34" charset="0"/>
              <a:buChar char="•"/>
            </a:pPr>
            <a:r>
              <a:rPr lang="en-ZA"/>
              <a:t>Little accountability to parents in majority of school system</a:t>
            </a:r>
          </a:p>
          <a:p>
            <a:pPr marL="800100" lvl="1" indent="-342900">
              <a:spcBef>
                <a:spcPct val="20000"/>
              </a:spcBef>
              <a:buFont typeface="Arial" pitchFamily="34" charset="0"/>
              <a:buChar char="•"/>
            </a:pPr>
            <a:r>
              <a:rPr lang="en-ZA"/>
              <a:t>Little accountability between teachers and Department </a:t>
            </a:r>
          </a:p>
          <a:p>
            <a:pPr marL="800100" lvl="1" indent="-342900">
              <a:spcBef>
                <a:spcPct val="20000"/>
              </a:spcBef>
              <a:buFont typeface="Arial" pitchFamily="34" charset="0"/>
              <a:buChar char="•"/>
            </a:pPr>
            <a:r>
              <a:rPr lang="en-ZA"/>
              <a:t>Teacher unions abusing power and acting unprofessionally</a:t>
            </a:r>
          </a:p>
          <a:p>
            <a:pPr marL="800100" lvl="1" indent="-342900">
              <a:spcBef>
                <a:spcPct val="20000"/>
              </a:spcBef>
              <a:buFont typeface="Arial" pitchFamily="34" charset="0"/>
              <a:buChar char="•"/>
            </a:pPr>
            <a:endParaRPr lang="en-ZA" sz="3200" dirty="0" smtClean="0"/>
          </a:p>
        </p:txBody>
      </p:sp>
      <p:sp>
        <p:nvSpPr>
          <p:cNvPr id="4" name="Slide Number Placeholder 3"/>
          <p:cNvSpPr>
            <a:spLocks noGrp="1"/>
          </p:cNvSpPr>
          <p:nvPr>
            <p:ph type="sldNum" sz="quarter" idx="12"/>
          </p:nvPr>
        </p:nvSpPr>
        <p:spPr/>
        <p:txBody>
          <a:bodyPr/>
          <a:lstStyle/>
          <a:p>
            <a:fld id="{555B2511-D5A3-487A-82FF-4C039FEE504B}" type="slidenum">
              <a:rPr lang="en-ZA" smtClean="0"/>
              <a:pPr/>
              <a:t>62</a:t>
            </a:fld>
            <a:endParaRPr lang="en-ZA"/>
          </a:p>
        </p:txBody>
      </p:sp>
    </p:spTree>
    <p:extLst>
      <p:ext uri="{BB962C8B-B14F-4D97-AF65-F5344CB8AC3E}">
        <p14:creationId xmlns:p14="http://schemas.microsoft.com/office/powerpoint/2010/main" val="213612683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p>
            <a:r>
              <a:rPr lang="en-ZA" b="1" dirty="0" smtClean="0">
                <a:solidFill>
                  <a:srgbClr val="C00000"/>
                </a:solidFill>
              </a:rPr>
              <a:t>Way forward?</a:t>
            </a:r>
            <a:endParaRPr lang="en-ZA" b="1" dirty="0">
              <a:solidFill>
                <a:srgbClr val="C00000"/>
              </a:solidFill>
            </a:endParaRPr>
          </a:p>
        </p:txBody>
      </p:sp>
      <p:sp>
        <p:nvSpPr>
          <p:cNvPr id="3" name="Content Placeholder 2"/>
          <p:cNvSpPr txBox="1">
            <a:spLocks/>
          </p:cNvSpPr>
          <p:nvPr/>
        </p:nvSpPr>
        <p:spPr>
          <a:xfrm>
            <a:off x="395536" y="1772816"/>
            <a:ext cx="8424936" cy="4525963"/>
          </a:xfrm>
          <a:prstGeom prst="rect">
            <a:avLst/>
          </a:prstGeom>
        </p:spPr>
        <p:txBody>
          <a:bodyPr>
            <a:noAutofit/>
          </a:bodyPr>
          <a:lstStyle/>
          <a:p>
            <a:pPr marL="342900" marR="0" lvl="0" indent="-34290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ZA" sz="2800" b="1" i="0" u="none" strike="noStrike" kern="1200" cap="none" spc="0" normalizeH="0" baseline="0" noProof="0" dirty="0" smtClean="0">
                <a:ln>
                  <a:noFill/>
                </a:ln>
                <a:solidFill>
                  <a:srgbClr val="C00000"/>
                </a:solidFill>
                <a:effectLst/>
                <a:uLnTx/>
                <a:uFillTx/>
                <a:latin typeface="+mn-lt"/>
                <a:ea typeface="+mn-ea"/>
                <a:cs typeface="+mn-cs"/>
              </a:rPr>
              <a:t> </a:t>
            </a:r>
            <a:r>
              <a:rPr kumimoji="0" lang="en-ZA" sz="2400" b="1" i="0" u="none" strike="noStrike" kern="1200" cap="none" spc="0" normalizeH="0" baseline="0" noProof="0" dirty="0" smtClean="0">
                <a:ln>
                  <a:noFill/>
                </a:ln>
                <a:solidFill>
                  <a:srgbClr val="C00000"/>
                </a:solidFill>
                <a:effectLst/>
                <a:uLnTx/>
                <a:uFillTx/>
                <a:latin typeface="+mn-lt"/>
                <a:ea typeface="+mn-ea"/>
                <a:cs typeface="+mn-cs"/>
              </a:rPr>
              <a:t>Acknowledge the extent of the problem</a:t>
            </a:r>
            <a:endParaRPr kumimoji="0" lang="en-ZA" sz="2800" b="1" i="0" u="none" strike="noStrike" kern="1200" cap="none" spc="0" normalizeH="0" baseline="0" noProof="0" dirty="0" smtClean="0">
              <a:ln>
                <a:noFill/>
              </a:ln>
              <a:solidFill>
                <a:srgbClr val="C00000"/>
              </a:solidFill>
              <a:effectLst/>
              <a:uLnTx/>
              <a:uFillTx/>
              <a:latin typeface="+mn-lt"/>
              <a:ea typeface="+mn-ea"/>
              <a:cs typeface="+mn-cs"/>
            </a:endParaRPr>
          </a:p>
          <a:p>
            <a:pPr marL="800100" lvl="1" indent="-342900">
              <a:spcBef>
                <a:spcPct val="20000"/>
              </a:spcBef>
              <a:buFont typeface="Arial" pitchFamily="34" charset="0"/>
              <a:buChar char="•"/>
            </a:pPr>
            <a:r>
              <a:rPr lang="en-ZA" sz="1600" dirty="0" smtClean="0"/>
              <a:t>Low quality education is one of the three largest crises facing our country (along with HIV/AIDS and unemployment). Need the political will and public support for widespread reform.</a:t>
            </a:r>
          </a:p>
          <a:p>
            <a:pPr marL="342900" marR="0" lvl="0" indent="-342900" algn="l" defTabSz="914400" rtl="0" eaLnBrk="1" fontAlgn="auto" latinLnBrk="0" hangingPunct="1">
              <a:lnSpc>
                <a:spcPct val="100000"/>
              </a:lnSpc>
              <a:spcBef>
                <a:spcPct val="20000"/>
              </a:spcBef>
              <a:spcAft>
                <a:spcPts val="0"/>
              </a:spcAft>
              <a:buClrTx/>
              <a:buSzTx/>
              <a:buFont typeface="+mj-lt"/>
              <a:buAutoNum type="arabicPeriod"/>
              <a:tabLst/>
              <a:defRPr/>
            </a:pPr>
            <a:r>
              <a:rPr lang="en-ZA" sz="2800" b="1" dirty="0" smtClean="0">
                <a:solidFill>
                  <a:srgbClr val="C00000"/>
                </a:solidFill>
              </a:rPr>
              <a:t> </a:t>
            </a:r>
            <a:r>
              <a:rPr lang="en-ZA" sz="2400" b="1" dirty="0" smtClean="0">
                <a:solidFill>
                  <a:srgbClr val="C00000"/>
                </a:solidFill>
              </a:rPr>
              <a:t>Focus on the basics</a:t>
            </a:r>
            <a:endParaRPr lang="en-ZA" sz="2800" b="1" dirty="0" smtClean="0">
              <a:solidFill>
                <a:srgbClr val="C00000"/>
              </a:solidFill>
            </a:endParaRPr>
          </a:p>
          <a:p>
            <a:pPr marL="914400" lvl="1" indent="-514350">
              <a:buFont typeface="Arial" pitchFamily="34" charset="0"/>
              <a:buChar char="•"/>
              <a:defRPr/>
            </a:pPr>
            <a:r>
              <a:rPr lang="en-ZA" sz="1600" dirty="0" smtClean="0"/>
              <a:t>Every child MUST master the basics of foundational numeracy and literacy these are the building blocks of further education – weak foundations = recipe for disaster</a:t>
            </a:r>
          </a:p>
          <a:p>
            <a:pPr marL="914400" lvl="1" indent="-514350">
              <a:buFont typeface="Arial" pitchFamily="34" charset="0"/>
              <a:buChar char="•"/>
              <a:defRPr/>
            </a:pPr>
            <a:r>
              <a:rPr lang="en-ZA" sz="1600" dirty="0" smtClean="0"/>
              <a:t>Teachers need to be in school teaching (re-introduce inspectorate?)</a:t>
            </a:r>
          </a:p>
          <a:p>
            <a:pPr marL="914400" lvl="1" indent="-514350">
              <a:buFont typeface="Arial" pitchFamily="34" charset="0"/>
              <a:buChar char="•"/>
              <a:defRPr/>
            </a:pPr>
            <a:r>
              <a:rPr lang="en-ZA" sz="1600" dirty="0" smtClean="0"/>
              <a:t>Every teacher needs a minimum competency (basic) in the subjects they teach</a:t>
            </a:r>
          </a:p>
          <a:p>
            <a:pPr marL="914400" lvl="1" indent="-514350">
              <a:buFont typeface="Arial" pitchFamily="34" charset="0"/>
              <a:buChar char="•"/>
              <a:defRPr/>
            </a:pPr>
            <a:r>
              <a:rPr lang="en-ZA" sz="1600" dirty="0" smtClean="0"/>
              <a:t>Every child (teacher) needs access to adequate learning (teaching) materials</a:t>
            </a:r>
          </a:p>
          <a:p>
            <a:pPr marL="914400" lvl="1" indent="-514350">
              <a:buFont typeface="Arial" pitchFamily="34" charset="0"/>
              <a:buChar char="•"/>
              <a:defRPr/>
            </a:pPr>
            <a:r>
              <a:rPr lang="en-ZA" sz="1600" dirty="0" smtClean="0"/>
              <a:t>Use every school day and every school period – maximise instructional time</a:t>
            </a:r>
          </a:p>
          <a:p>
            <a:pPr marL="914400" lvl="1" indent="-514350">
              <a:buFont typeface="Arial" pitchFamily="34" charset="0"/>
              <a:buChar char="•"/>
              <a:defRPr/>
            </a:pPr>
            <a:endParaRPr lang="en-ZA" sz="1600" dirty="0" smtClean="0"/>
          </a:p>
          <a:p>
            <a:pPr marL="457200" indent="-514350">
              <a:buFont typeface="+mj-lt"/>
              <a:buAutoNum type="arabicPeriod"/>
              <a:defRPr/>
            </a:pPr>
            <a:r>
              <a:rPr lang="en-ZA" sz="2400" b="1" dirty="0" smtClean="0">
                <a:solidFill>
                  <a:srgbClr val="C00000"/>
                </a:solidFill>
              </a:rPr>
              <a:t>Increase information, accountability &amp; transparency</a:t>
            </a:r>
          </a:p>
          <a:p>
            <a:pPr marL="914400" lvl="1" indent="-514350">
              <a:buFont typeface="Arial" pitchFamily="34" charset="0"/>
              <a:buChar char="•"/>
              <a:defRPr/>
            </a:pPr>
            <a:r>
              <a:rPr lang="en-ZA" sz="1600" dirty="0" smtClean="0"/>
              <a:t>At ALL levels – DBE, district, school, classroom, learner</a:t>
            </a:r>
          </a:p>
          <a:p>
            <a:pPr marL="914400" lvl="1" indent="-514350">
              <a:buFont typeface="Arial" pitchFamily="34" charset="0"/>
              <a:buChar char="•"/>
              <a:defRPr/>
            </a:pPr>
            <a:r>
              <a:rPr lang="en-ZA" sz="1600" dirty="0" smtClean="0"/>
              <a:t>Strengthen ANA</a:t>
            </a:r>
          </a:p>
          <a:p>
            <a:pPr marL="914400" lvl="1" indent="-514350">
              <a:buFont typeface="Arial" pitchFamily="34" charset="0"/>
              <a:buChar char="•"/>
              <a:defRPr/>
            </a:pPr>
            <a:r>
              <a:rPr lang="en-ZA" sz="1600" dirty="0" smtClean="0"/>
              <a:t>Set realistic goals for improvement and hold people accountable </a:t>
            </a:r>
          </a:p>
        </p:txBody>
      </p:sp>
      <p:sp>
        <p:nvSpPr>
          <p:cNvPr id="4" name="Slide Number Placeholder 3"/>
          <p:cNvSpPr>
            <a:spLocks noGrp="1"/>
          </p:cNvSpPr>
          <p:nvPr>
            <p:ph type="sldNum" sz="quarter" idx="12"/>
          </p:nvPr>
        </p:nvSpPr>
        <p:spPr/>
        <p:txBody>
          <a:bodyPr/>
          <a:lstStyle/>
          <a:p>
            <a:fld id="{555B2511-D5A3-487A-82FF-4C039FEE504B}" type="slidenum">
              <a:rPr lang="en-ZA" smtClean="0"/>
              <a:pPr/>
              <a:t>63</a:t>
            </a:fld>
            <a:endParaRPr lang="en-ZA"/>
          </a:p>
        </p:txBody>
      </p:sp>
    </p:spTree>
    <p:extLst>
      <p:ext uri="{BB962C8B-B14F-4D97-AF65-F5344CB8AC3E}">
        <p14:creationId xmlns:p14="http://schemas.microsoft.com/office/powerpoint/2010/main" val="181099434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When faced with an exceedingly low and unequal quality of education do we….</a:t>
            </a:r>
            <a:endParaRPr lang="en-US" sz="3600" dirty="0"/>
          </a:p>
        </p:txBody>
      </p:sp>
      <p:sp>
        <p:nvSpPr>
          <p:cNvPr id="3" name="Content Placeholder 2"/>
          <p:cNvSpPr>
            <a:spLocks noGrp="1"/>
          </p:cNvSpPr>
          <p:nvPr>
            <p:ph idx="1"/>
          </p:nvPr>
        </p:nvSpPr>
        <p:spPr/>
        <p:txBody>
          <a:bodyPr>
            <a:normAutofit fontScale="70000" lnSpcReduction="20000"/>
          </a:bodyPr>
          <a:lstStyle/>
          <a:p>
            <a:pPr marL="0" indent="0">
              <a:buNone/>
            </a:pPr>
            <a:r>
              <a:rPr lang="en-US" sz="3000" b="1" dirty="0" smtClean="0"/>
              <a:t>A) Increase accountability </a:t>
            </a:r>
            <a:r>
              <a:rPr lang="en-US" sz="3000" i="1" dirty="0" smtClean="0"/>
              <a:t>{US model}</a:t>
            </a:r>
          </a:p>
          <a:p>
            <a:pPr lvl="2"/>
            <a:r>
              <a:rPr lang="en-US" dirty="0" smtClean="0"/>
              <a:t>Create a fool-proof highly specified, sequenced curriculum (CAPS/workbooks)</a:t>
            </a:r>
          </a:p>
          <a:p>
            <a:pPr lvl="2"/>
            <a:r>
              <a:rPr lang="en-US" dirty="0" smtClean="0"/>
              <a:t>Measure learning better and more frequently (ANA)</a:t>
            </a:r>
          </a:p>
          <a:p>
            <a:pPr lvl="2"/>
            <a:r>
              <a:rPr lang="en-US" dirty="0" smtClean="0"/>
              <a:t>Increase choice/information in a variety of ways</a:t>
            </a:r>
          </a:p>
          <a:p>
            <a:pPr lvl="2"/>
            <a:endParaRPr lang="en-US" dirty="0" smtClean="0"/>
          </a:p>
          <a:p>
            <a:pPr marL="0" indent="0">
              <a:buNone/>
            </a:pPr>
            <a:r>
              <a:rPr lang="en-US" sz="3000" b="1" dirty="0" smtClean="0"/>
              <a:t>B) Improve the quality of teachers </a:t>
            </a:r>
            <a:r>
              <a:rPr lang="en-US" sz="3000" i="1" dirty="0" smtClean="0"/>
              <a:t>{Finnish model}</a:t>
            </a:r>
          </a:p>
          <a:p>
            <a:pPr lvl="2"/>
            <a:r>
              <a:rPr lang="en-US" dirty="0" smtClean="0"/>
              <a:t>Attract better candidates into teaching degrees </a:t>
            </a:r>
            <a:r>
              <a:rPr lang="en-US" dirty="0" smtClean="0">
                <a:sym typeface="Wingdings"/>
              </a:rPr>
              <a:t> draw candidates from the top (rather than the bottom) of the matric distribution</a:t>
            </a:r>
            <a:endParaRPr lang="en-US" dirty="0" smtClean="0"/>
          </a:p>
          <a:p>
            <a:pPr lvl="2"/>
            <a:r>
              <a:rPr lang="en-US" dirty="0" smtClean="0"/>
              <a:t>Increase the competence of existing teachers (Capacitation)</a:t>
            </a:r>
          </a:p>
          <a:p>
            <a:pPr lvl="2"/>
            <a:r>
              <a:rPr lang="en-US" dirty="0" smtClean="0"/>
              <a:t>Long term endeavor which requires sustained, committed, strategic, thoughtful leadership (something we don’t have)</a:t>
            </a:r>
          </a:p>
          <a:p>
            <a:pPr lvl="2"/>
            <a:endParaRPr lang="en-US" dirty="0" smtClean="0"/>
          </a:p>
          <a:p>
            <a:pPr marL="0" indent="0">
              <a:buNone/>
            </a:pPr>
            <a:r>
              <a:rPr lang="en-US" sz="3000" b="1" dirty="0" smtClean="0"/>
              <a:t>C) All of the above </a:t>
            </a:r>
            <a:r>
              <a:rPr lang="en-US" sz="3000" i="1" dirty="0" smtClean="0"/>
              <a:t>{Utopian model}</a:t>
            </a:r>
            <a:endParaRPr lang="en-US" sz="3000" i="1" dirty="0"/>
          </a:p>
          <a:p>
            <a:endParaRPr lang="en-US" sz="2300" dirty="0" smtClean="0"/>
          </a:p>
          <a:p>
            <a:r>
              <a:rPr lang="en-US" sz="2300" i="1" dirty="0" smtClean="0"/>
              <a:t>Perhaps A while we set out on the costly and difficult journey of B??</a:t>
            </a:r>
          </a:p>
          <a:p>
            <a:pPr lvl="2"/>
            <a:endParaRPr lang="en-US" dirty="0" smtClean="0"/>
          </a:p>
        </p:txBody>
      </p:sp>
      <p:sp>
        <p:nvSpPr>
          <p:cNvPr id="4" name="Slide Number Placeholder 3"/>
          <p:cNvSpPr>
            <a:spLocks noGrp="1"/>
          </p:cNvSpPr>
          <p:nvPr>
            <p:ph type="sldNum" sz="quarter" idx="12"/>
          </p:nvPr>
        </p:nvSpPr>
        <p:spPr/>
        <p:txBody>
          <a:bodyPr/>
          <a:lstStyle/>
          <a:p>
            <a:fld id="{555B2511-D5A3-487A-82FF-4C039FEE504B}" type="slidenum">
              <a:rPr lang="en-ZA" smtClean="0"/>
              <a:pPr/>
              <a:t>64</a:t>
            </a:fld>
            <a:endParaRPr lang="en-ZA"/>
          </a:p>
        </p:txBody>
      </p:sp>
    </p:spTree>
    <p:extLst>
      <p:ext uri="{BB962C8B-B14F-4D97-AF65-F5344CB8AC3E}">
        <p14:creationId xmlns:p14="http://schemas.microsoft.com/office/powerpoint/2010/main" val="209767545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9702</TotalTime>
  <Words>3583</Words>
  <Application>Microsoft Office PowerPoint</Application>
  <PresentationFormat>On-screen Show (4:3)</PresentationFormat>
  <Paragraphs>633</Paragraphs>
  <Slides>64</Slides>
  <Notes>64</Notes>
  <HiddenSlides>0</HiddenSlides>
  <MMClips>0</MMClips>
  <ScaleCrop>false</ScaleCrop>
  <HeadingPairs>
    <vt:vector size="4" baseType="variant">
      <vt:variant>
        <vt:lpstr>Theme</vt:lpstr>
      </vt:variant>
      <vt:variant>
        <vt:i4>1</vt:i4>
      </vt:variant>
      <vt:variant>
        <vt:lpstr>Slide Titles</vt:lpstr>
      </vt:variant>
      <vt:variant>
        <vt:i4>64</vt:i4>
      </vt:variant>
    </vt:vector>
  </HeadingPairs>
  <TitlesOfParts>
    <vt:vector size="65" baseType="lpstr">
      <vt:lpstr>Office Theme</vt:lpstr>
      <vt:lpstr>Matric 2013: In Retrospect   Overview and selected highlights of Matric 2013</vt:lpstr>
      <vt:lpstr>Matric results 2013</vt:lpstr>
      <vt:lpstr>PowerPoint Presentation</vt:lpstr>
      <vt:lpstr>Qualifications by age (birth cohort), 2011 (Van der Berg, 2013)</vt:lpstr>
      <vt:lpstr>Basic overview of matric 2013</vt:lpstr>
      <vt:lpstr>Focus on mathematics – things are improving</vt:lpstr>
      <vt:lpstr>What proportion of matrics take and pass mathematics?</vt:lpstr>
      <vt:lpstr>Matric mathematics statistics (Taylor 2014)</vt:lpstr>
      <vt:lpstr>Focus on dropout</vt:lpstr>
      <vt:lpstr>PowerPoint Presentation</vt:lpstr>
      <vt:lpstr>Proportion of a cohort of students that do not survive to grade 12, fail matric, pass matric, and pass matric with a Bachelor's pass in each province in 2011 </vt:lpstr>
      <vt:lpstr>Dropout between Gr8 and Gr12</vt:lpstr>
      <vt:lpstr>PowerPoint Presentation</vt:lpstr>
      <vt:lpstr>When does grade repetition happen?</vt:lpstr>
      <vt:lpstr>Focus on higher education</vt:lpstr>
      <vt:lpstr>Are matriculants prepared for higher education?</vt:lpstr>
      <vt:lpstr>Higher education in perspective</vt:lpstr>
      <vt:lpstr>Gustafsson, 2011 – When &amp; how WP</vt:lpstr>
      <vt:lpstr>How does SA fair internationally?</vt:lpstr>
      <vt:lpstr>Dropout and weak performance in matric is essentially a function of low-quality of education in earlier grades and accumulated learning deficits</vt:lpstr>
      <vt:lpstr>Insurmountable learning deficits: 0.3 SD</vt:lpstr>
      <vt:lpstr>NSES question 42 NSES followed about 15000 students (266 schools) and tested them in Grade 3 (2007), Grade 4 (2008) and Grade 5 (2009). </vt:lpstr>
      <vt:lpstr>Take home points…</vt:lpstr>
      <vt:lpstr>Further reading</vt:lpstr>
      <vt:lpstr>Thank you Presentation available at www.nicspaull.com/research  </vt:lpstr>
      <vt:lpstr>Figure 13: Matric pass rates as a percentage of Grade 2 enrolments 10 years earlier for selected provinces – see Taylor (2012: p. 9) </vt:lpstr>
      <vt:lpstr>Important distinctions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vt:lpstr>
      <vt:lpstr>Binding constraints approach</vt:lpstr>
      <vt:lpstr>PowerPoint Presentation</vt:lpstr>
      <vt:lpstr>PowerPoint Presentation</vt:lpstr>
      <vt:lpstr>PowerPoint Presentation</vt:lpstr>
      <vt:lpstr>PowerPoint Presentation</vt:lpstr>
      <vt:lpstr> Basic Literacy and Numeracy (Gr 6)</vt:lpstr>
      <vt:lpstr>PowerPoint Presentation</vt:lpstr>
      <vt:lpstr>SA primary school: Gr6 Literacy –  SACMEQ III (2007)</vt:lpstr>
      <vt:lpstr>Spending</vt:lpstr>
      <vt:lpstr>Grade 6 Literacy</vt:lpstr>
      <vt:lpstr>Accountability: teacher absenteeism (SACMEQ III – 2007 – 996 teachers)</vt:lpstr>
      <vt:lpstr>Accountability: teacher absenteeism (SACMEQ III – 2007 – 996 teachers)</vt:lpstr>
      <vt:lpstr>Benefits of education</vt:lpstr>
      <vt:lpstr>Accountability: teacher absenteeism</vt:lpstr>
      <vt:lpstr>Accountability: teacher absenteeism (SACMEQ III – 2007 – 996 teachers)</vt:lpstr>
      <vt:lpstr>PowerPoint Presentation</vt:lpstr>
      <vt:lpstr>Gr 1 - Gr 2 - Gr 3 – Gr 4 – Gr 5 – Gr 6 – Gr 7 – Gr 8 – Gr 9 - Gr 10 – Gr 11 – Gr 12 </vt:lpstr>
      <vt:lpstr>Insurmountable learning deficits</vt:lpstr>
      <vt:lpstr>Insurmountable learning deficits</vt:lpstr>
      <vt:lpstr>What are the root causes of low and unequal achievement? </vt:lpstr>
      <vt:lpstr>2 education systems not 1</vt:lpstr>
      <vt:lpstr>2 education systems</vt:lpstr>
      <vt:lpstr>Two school systems not one?</vt:lpstr>
      <vt:lpstr>Gr 1 - Gr 2 - Gr 3 – Gr 4 – Gr 5 – Gr 6 – Gr 7 – Gr 8 – Gr 9 - Gr 10 – Gr 11 – Gr 12 </vt:lpstr>
      <vt:lpstr>PowerPoint Presentation</vt:lpstr>
      <vt:lpstr>PowerPoint Presentation</vt:lpstr>
      <vt:lpstr>3 biggest challenges - SA</vt:lpstr>
      <vt:lpstr>Way forward?</vt:lpstr>
      <vt:lpstr>When faced with an exceedingly low and unequal quality of education do we….</vt:lpstr>
    </vt:vector>
  </TitlesOfParts>
  <Company>Stellenbosch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Nicholas Spaull</dc:creator>
  <cp:lastModifiedBy>Spaull, NA, Mnr &lt;spaull@sun.ac.za&gt;</cp:lastModifiedBy>
  <cp:revision>309</cp:revision>
  <dcterms:created xsi:type="dcterms:W3CDTF">2012-07-03T12:28:17Z</dcterms:created>
  <dcterms:modified xsi:type="dcterms:W3CDTF">2014-02-18T07:19:18Z</dcterms:modified>
</cp:coreProperties>
</file>