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4.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5.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6.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charts/chart6.xml" ContentType="application/vnd.openxmlformats-officedocument.drawingml.chart+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7.xml" ContentType="application/vnd.openxmlformats-officedocument.drawingml.chart+xml"/>
  <Override PartName="/ppt/drawings/drawing1.xml" ContentType="application/vnd.openxmlformats-officedocument.drawingml.chartshape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0.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57"/>
  </p:notesMasterIdLst>
  <p:sldIdLst>
    <p:sldId id="381" r:id="rId2"/>
    <p:sldId id="429" r:id="rId3"/>
    <p:sldId id="444" r:id="rId4"/>
    <p:sldId id="451" r:id="rId5"/>
    <p:sldId id="474" r:id="rId6"/>
    <p:sldId id="481" r:id="rId7"/>
    <p:sldId id="479" r:id="rId8"/>
    <p:sldId id="478" r:id="rId9"/>
    <p:sldId id="480" r:id="rId10"/>
    <p:sldId id="476" r:id="rId11"/>
    <p:sldId id="473" r:id="rId12"/>
    <p:sldId id="485" r:id="rId13"/>
    <p:sldId id="482" r:id="rId14"/>
    <p:sldId id="483" r:id="rId15"/>
    <p:sldId id="484" r:id="rId16"/>
    <p:sldId id="486" r:id="rId17"/>
    <p:sldId id="452" r:id="rId18"/>
    <p:sldId id="453" r:id="rId19"/>
    <p:sldId id="466" r:id="rId20"/>
    <p:sldId id="467" r:id="rId21"/>
    <p:sldId id="456" r:id="rId22"/>
    <p:sldId id="457" r:id="rId23"/>
    <p:sldId id="458" r:id="rId24"/>
    <p:sldId id="459" r:id="rId25"/>
    <p:sldId id="460" r:id="rId26"/>
    <p:sldId id="461" r:id="rId27"/>
    <p:sldId id="462" r:id="rId28"/>
    <p:sldId id="463" r:id="rId29"/>
    <p:sldId id="464" r:id="rId30"/>
    <p:sldId id="465" r:id="rId31"/>
    <p:sldId id="490" r:id="rId32"/>
    <p:sldId id="488" r:id="rId33"/>
    <p:sldId id="489" r:id="rId34"/>
    <p:sldId id="475" r:id="rId35"/>
    <p:sldId id="468" r:id="rId36"/>
    <p:sldId id="469" r:id="rId37"/>
    <p:sldId id="470" r:id="rId38"/>
    <p:sldId id="471" r:id="rId39"/>
    <p:sldId id="472" r:id="rId40"/>
    <p:sldId id="443" r:id="rId41"/>
    <p:sldId id="445" r:id="rId42"/>
    <p:sldId id="417" r:id="rId43"/>
    <p:sldId id="450" r:id="rId44"/>
    <p:sldId id="416" r:id="rId45"/>
    <p:sldId id="442" r:id="rId46"/>
    <p:sldId id="449" r:id="rId47"/>
    <p:sldId id="448" r:id="rId48"/>
    <p:sldId id="431" r:id="rId49"/>
    <p:sldId id="432" r:id="rId50"/>
    <p:sldId id="433" r:id="rId51"/>
    <p:sldId id="434" r:id="rId52"/>
    <p:sldId id="435" r:id="rId53"/>
    <p:sldId id="437" r:id="rId54"/>
    <p:sldId id="439" r:id="rId55"/>
    <p:sldId id="447"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81BD"/>
    <a:srgbClr val="D9D9D9"/>
    <a:srgbClr val="561F1E"/>
    <a:srgbClr val="FFFF00"/>
    <a:srgbClr val="D2F0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81" autoAdjust="0"/>
    <p:restoredTop sz="81304" autoAdjust="0"/>
  </p:normalViewPr>
  <p:slideViewPr>
    <p:cSldViewPr>
      <p:cViewPr>
        <p:scale>
          <a:sx n="85" d="100"/>
          <a:sy n="85" d="100"/>
        </p:scale>
        <p:origin x="-1952" y="-408"/>
      </p:cViewPr>
      <p:guideLst>
        <p:guide orient="horz" pos="2160"/>
        <p:guide pos="2880"/>
      </p:guideLst>
    </p:cSldViewPr>
  </p:slideViewPr>
  <p:outlineViewPr>
    <p:cViewPr>
      <p:scale>
        <a:sx n="33" d="100"/>
        <a:sy n="33" d="100"/>
      </p:scale>
      <p:origin x="48" y="2716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notesMaster" Target="notesMasters/notesMaster1.xml"/><Relationship Id="rId58" Type="http://schemas.openxmlformats.org/officeDocument/2006/relationships/printerSettings" Target="printerSettings/printerSettings1.bin"/><Relationship Id="rId59" Type="http://schemas.openxmlformats.org/officeDocument/2006/relationships/presProps" Target="presProp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viewProps" Target="viewProps.xml"/><Relationship Id="rId61" Type="http://schemas.openxmlformats.org/officeDocument/2006/relationships/theme" Target="theme/theme1.xml"/><Relationship Id="rId6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file:///C:\Users\spaull\Dropbox\Journal%20articles\Insurmountable%20learning%20deficits%20paper\Nic\NSES%20progress%20per%20item%20by%20quintile%20graphs.xlsx"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file:///C:\Users\spaull\Dropbox\Journal%20articles\Insurmountable%20learning%20deficits%20paper\Nic\NSES%20progress%20per%20item%20by%20quintile%20graphs.xlsx"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file:///C:\Users\spaull\Dropbox\Journal%20articles\Insurmountable%20learning%20deficits%20paper\Janeli\NSES%20quint%20and%20prov%20avgs%20for%20balanced%20panel%20(23%20Oct).xlsx"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file:///C:\Users\spaull\Dropbox\Journal%20articles\Common%20media%202012\Matric%202013%20results\Quintile%20&amp;%20Achievement%20-%20matric%202013.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spaull\Dropbox\Journal%20articles\Venkat%20&amp;%20Spaull%202013\Tables\Five%20category%20teacher%20CK%20graphs%20(quintile,%20location,%20province).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spaull\Dropbox\Journal%20articles\Venkat%20&amp;%20Spaull%202013\Tables\Five%20category%20teacher%20CK%20graphs%20(quintile,%20location,%20province).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svdb\Documents\AgeEducRace2011.xlsx" TargetMode="External"/><Relationship Id="rId2" Type="http://schemas.openxmlformats.org/officeDocument/2006/relationships/chartUserShapes" Target="../drawings/drawing1.xml"/></Relationships>
</file>

<file path=ppt/charts/_rels/chart8.xml.rels><?xml version="1.0" encoding="UTF-8" standalone="yes"?>
<Relationships xmlns="http://schemas.openxmlformats.org/package/2006/relationships"><Relationship Id="rId1" Type="http://schemas.openxmlformats.org/officeDocument/2006/relationships/oleObject" Target="file:///C:\Users\spaull\Dropbox\Consulting\Gauteng%20-%20Martin%20Prew\Graphs%20on%20provincial%20performance%20in%20std%20assessments%20(11%20July%20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spaull\Dropbox\Consulting\Gauteng%20-%20Martin%20Prew\Graphs%20on%20provincial%20performance%20in%20std%20assessments%20(11%20July%202013).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spaull\Dropbox\Consulting\Gauteng%20-%20Martin%20Prew\Graphs%20on%20provincial%20performance%20in%20std%20assessments%20(11%20July%202013).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spaull\Dropbox\Consulting\Save%20the%20Children\(Stephen)%20Matric%20passes%20as%20percentage%20of%20enrolments%20in%20grade%202%20-%20Figure%205%20data.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spaull\Dropbox\Consulting\Save%20the%20Children\(Stephen)%20Matric%20passes%20as%20percentage%20of%20enrolments%20in%20grade%202%20-%20Figure%205%20dat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Sheet1!$I$182:$J$186</c:f>
              <c:multiLvlStrCache>
                <c:ptCount val="5"/>
                <c:lvl>
                  <c:pt idx="0">
                    <c:v>Q1</c:v>
                  </c:pt>
                  <c:pt idx="1">
                    <c:v>Q2</c:v>
                  </c:pt>
                  <c:pt idx="2">
                    <c:v>Q3</c:v>
                  </c:pt>
                  <c:pt idx="3">
                    <c:v>Q4</c:v>
                  </c:pt>
                  <c:pt idx="4">
                    <c:v>Q5</c:v>
                  </c:pt>
                </c:lvl>
                <c:lvl>
                  <c:pt idx="0">
                    <c:v>Question 37</c:v>
                  </c:pt>
                </c:lvl>
              </c:multiLvlStrCache>
            </c:multiLvlStrRef>
          </c:cat>
          <c:val>
            <c:numRef>
              <c:f>Sheet1!$K$182:$K$186</c:f>
              <c:numCache>
                <c:formatCode>0%</c:formatCode>
                <c:ptCount val="5"/>
                <c:pt idx="0">
                  <c:v>0.230790682109725</c:v>
                </c:pt>
                <c:pt idx="1">
                  <c:v>0.288218343798367</c:v>
                </c:pt>
                <c:pt idx="2">
                  <c:v>0.249447229580332</c:v>
                </c:pt>
                <c:pt idx="3">
                  <c:v>0.291599431484232</c:v>
                </c:pt>
                <c:pt idx="4">
                  <c:v>0.537357635939984</c:v>
                </c:pt>
              </c:numCache>
            </c:numRef>
          </c:val>
        </c:ser>
        <c:ser>
          <c:idx val="1"/>
          <c:order val="1"/>
          <c:tx>
            <c:strRef>
              <c:f>Sheet1!$L$1</c:f>
              <c:strCache>
                <c:ptCount val="1"/>
                <c:pt idx="0">
                  <c:v>Correct in Gr4</c:v>
                </c:pt>
              </c:strCache>
            </c:strRef>
          </c:tx>
          <c:spPr>
            <a:solidFill>
              <a:schemeClr val="accent6">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Sheet1!$I$182:$J$186</c:f>
              <c:multiLvlStrCache>
                <c:ptCount val="5"/>
                <c:lvl>
                  <c:pt idx="0">
                    <c:v>Q1</c:v>
                  </c:pt>
                  <c:pt idx="1">
                    <c:v>Q2</c:v>
                  </c:pt>
                  <c:pt idx="2">
                    <c:v>Q3</c:v>
                  </c:pt>
                  <c:pt idx="3">
                    <c:v>Q4</c:v>
                  </c:pt>
                  <c:pt idx="4">
                    <c:v>Q5</c:v>
                  </c:pt>
                </c:lvl>
                <c:lvl>
                  <c:pt idx="0">
                    <c:v>Question 37</c:v>
                  </c:pt>
                </c:lvl>
              </c:multiLvlStrCache>
            </c:multiLvlStrRef>
          </c:cat>
          <c:val>
            <c:numRef>
              <c:f>Sheet1!$L$182:$L$186</c:f>
              <c:numCache>
                <c:formatCode>0%</c:formatCode>
                <c:ptCount val="5"/>
                <c:pt idx="0">
                  <c:v>0.223093941140382</c:v>
                </c:pt>
                <c:pt idx="1">
                  <c:v>0.177108630821306</c:v>
                </c:pt>
                <c:pt idx="2">
                  <c:v>0.199183432211738</c:v>
                </c:pt>
                <c:pt idx="3">
                  <c:v>0.190677196319608</c:v>
                </c:pt>
                <c:pt idx="4">
                  <c:v>0.168027699745215</c:v>
                </c:pt>
              </c:numCache>
            </c:numRef>
          </c:val>
        </c:ser>
        <c:ser>
          <c:idx val="2"/>
          <c:order val="2"/>
          <c:tx>
            <c:strRef>
              <c:f>Sheet1!$M$1</c:f>
              <c:strCache>
                <c:ptCount val="1"/>
                <c:pt idx="0">
                  <c:v>Correct in Gr5</c:v>
                </c:pt>
              </c:strCache>
            </c:strRef>
          </c:tx>
          <c:spPr>
            <a:solidFill>
              <a:schemeClr val="accent2">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Sheet1!$I$182:$J$186</c:f>
              <c:multiLvlStrCache>
                <c:ptCount val="5"/>
                <c:lvl>
                  <c:pt idx="0">
                    <c:v>Q1</c:v>
                  </c:pt>
                  <c:pt idx="1">
                    <c:v>Q2</c:v>
                  </c:pt>
                  <c:pt idx="2">
                    <c:v>Q3</c:v>
                  </c:pt>
                  <c:pt idx="3">
                    <c:v>Q4</c:v>
                  </c:pt>
                  <c:pt idx="4">
                    <c:v>Q5</c:v>
                  </c:pt>
                </c:lvl>
                <c:lvl>
                  <c:pt idx="0">
                    <c:v>Question 37</c:v>
                  </c:pt>
                </c:lvl>
              </c:multiLvlStrCache>
            </c:multiLvlStrRef>
          </c:cat>
          <c:val>
            <c:numRef>
              <c:f>Sheet1!$M$182:$M$186</c:f>
              <c:numCache>
                <c:formatCode>0%</c:formatCode>
                <c:ptCount val="5"/>
                <c:pt idx="0">
                  <c:v>0.167292569112644</c:v>
                </c:pt>
                <c:pt idx="1">
                  <c:v>0.168715632117376</c:v>
                </c:pt>
                <c:pt idx="2">
                  <c:v>0.182042076227588</c:v>
                </c:pt>
                <c:pt idx="3">
                  <c:v>0.183709672248523</c:v>
                </c:pt>
                <c:pt idx="4">
                  <c:v>0.111691818557958</c:v>
                </c:pt>
              </c:numCache>
            </c:numRef>
          </c:val>
        </c:ser>
        <c:ser>
          <c:idx val="3"/>
          <c:order val="3"/>
          <c:tx>
            <c:strRef>
              <c:f>Sheet1!$N$1</c:f>
              <c:strCache>
                <c:ptCount val="1"/>
                <c:pt idx="0">
                  <c:v>Still wrong in Gr5</c:v>
                </c:pt>
              </c:strCache>
            </c:strRef>
          </c:tx>
          <c:spPr>
            <a:solidFill>
              <a:srgbClr val="A40000"/>
            </a:solidFill>
          </c:spPr>
          <c:invertIfNegative val="0"/>
          <c:dLbls>
            <c:txPr>
              <a:bodyPr/>
              <a:lstStyle/>
              <a:p>
                <a:pPr>
                  <a:defRPr sz="1000">
                    <a:solidFill>
                      <a:schemeClr val="bg1"/>
                    </a:solidFill>
                  </a:defRPr>
                </a:pPr>
                <a:endParaRPr lang="en-US"/>
              </a:p>
            </c:txPr>
            <c:dLblPos val="ctr"/>
            <c:showLegendKey val="0"/>
            <c:showVal val="1"/>
            <c:showCatName val="0"/>
            <c:showSerName val="0"/>
            <c:showPercent val="0"/>
            <c:showBubbleSize val="0"/>
            <c:showLeaderLines val="0"/>
          </c:dLbls>
          <c:cat>
            <c:multiLvlStrRef>
              <c:f>Sheet1!$I$182:$J$186</c:f>
              <c:multiLvlStrCache>
                <c:ptCount val="5"/>
                <c:lvl>
                  <c:pt idx="0">
                    <c:v>Q1</c:v>
                  </c:pt>
                  <c:pt idx="1">
                    <c:v>Q2</c:v>
                  </c:pt>
                  <c:pt idx="2">
                    <c:v>Q3</c:v>
                  </c:pt>
                  <c:pt idx="3">
                    <c:v>Q4</c:v>
                  </c:pt>
                  <c:pt idx="4">
                    <c:v>Q5</c:v>
                  </c:pt>
                </c:lvl>
                <c:lvl>
                  <c:pt idx="0">
                    <c:v>Question 37</c:v>
                  </c:pt>
                </c:lvl>
              </c:multiLvlStrCache>
            </c:multiLvlStrRef>
          </c:cat>
          <c:val>
            <c:numRef>
              <c:f>Sheet1!$N$182:$N$186</c:f>
              <c:numCache>
                <c:formatCode>0%</c:formatCode>
                <c:ptCount val="5"/>
                <c:pt idx="0">
                  <c:v>0.378822807637249</c:v>
                </c:pt>
                <c:pt idx="1">
                  <c:v>0.365957393262951</c:v>
                </c:pt>
                <c:pt idx="2">
                  <c:v>0.369327261980341</c:v>
                </c:pt>
                <c:pt idx="3">
                  <c:v>0.334013699947637</c:v>
                </c:pt>
                <c:pt idx="4">
                  <c:v>0.182922845756843</c:v>
                </c:pt>
              </c:numCache>
            </c:numRef>
          </c:val>
        </c:ser>
        <c:dLbls>
          <c:showLegendKey val="0"/>
          <c:showVal val="0"/>
          <c:showCatName val="0"/>
          <c:showSerName val="0"/>
          <c:showPercent val="0"/>
          <c:showBubbleSize val="0"/>
        </c:dLbls>
        <c:gapWidth val="150"/>
        <c:overlap val="100"/>
        <c:axId val="-2055544008"/>
        <c:axId val="-2055540936"/>
      </c:barChart>
      <c:catAx>
        <c:axId val="-2055544008"/>
        <c:scaling>
          <c:orientation val="minMax"/>
        </c:scaling>
        <c:delete val="0"/>
        <c:axPos val="b"/>
        <c:majorTickMark val="out"/>
        <c:minorTickMark val="none"/>
        <c:tickLblPos val="nextTo"/>
        <c:crossAx val="-2055540936"/>
        <c:crosses val="autoZero"/>
        <c:auto val="1"/>
        <c:lblAlgn val="ctr"/>
        <c:lblOffset val="100"/>
        <c:noMultiLvlLbl val="0"/>
      </c:catAx>
      <c:valAx>
        <c:axId val="-2055540936"/>
        <c:scaling>
          <c:orientation val="minMax"/>
        </c:scaling>
        <c:delete val="0"/>
        <c:axPos val="l"/>
        <c:majorGridlines/>
        <c:numFmt formatCode="0%" sourceLinked="1"/>
        <c:majorTickMark val="out"/>
        <c:minorTickMark val="none"/>
        <c:tickLblPos val="nextTo"/>
        <c:crossAx val="-2055544008"/>
        <c:crosses val="autoZero"/>
        <c:crossBetween val="between"/>
      </c:valAx>
    </c:plotArea>
    <c:legend>
      <c:legendPos val="r"/>
      <c:layout/>
      <c:overlay val="0"/>
      <c:txPr>
        <a:bodyPr/>
        <a:lstStyle/>
        <a:p>
          <a:pPr>
            <a:defRPr sz="1100"/>
          </a:pPr>
          <a:endParaRPr lang="en-US"/>
        </a:p>
      </c:txPr>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Sheet1!$K$207:$K$211</c:f>
              <c:numCache>
                <c:formatCode>0%</c:formatCode>
                <c:ptCount val="5"/>
                <c:pt idx="0">
                  <c:v>0.155199018386659</c:v>
                </c:pt>
                <c:pt idx="1">
                  <c:v>0.18660895169307</c:v>
                </c:pt>
                <c:pt idx="2">
                  <c:v>0.165502747433175</c:v>
                </c:pt>
                <c:pt idx="3">
                  <c:v>0.170351688983404</c:v>
                </c:pt>
                <c:pt idx="4">
                  <c:v>0.385313908669236</c:v>
                </c:pt>
              </c:numCache>
            </c:numRef>
          </c:val>
        </c:ser>
        <c:ser>
          <c:idx val="1"/>
          <c:order val="1"/>
          <c:tx>
            <c:strRef>
              <c:f>Sheet1!$L$1</c:f>
              <c:strCache>
                <c:ptCount val="1"/>
                <c:pt idx="0">
                  <c:v>Correct in Gr4</c:v>
                </c:pt>
              </c:strCache>
            </c:strRef>
          </c:tx>
          <c:spPr>
            <a:solidFill>
              <a:schemeClr val="accent6">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Sheet1!$L$207:$L$211</c:f>
              <c:numCache>
                <c:formatCode>0%</c:formatCode>
                <c:ptCount val="5"/>
                <c:pt idx="0">
                  <c:v>0.125360203759133</c:v>
                </c:pt>
                <c:pt idx="1">
                  <c:v>0.100275572221313</c:v>
                </c:pt>
                <c:pt idx="2">
                  <c:v>0.121543816633464</c:v>
                </c:pt>
                <c:pt idx="3">
                  <c:v>0.122145398976244</c:v>
                </c:pt>
                <c:pt idx="4">
                  <c:v>0.139217351538512</c:v>
                </c:pt>
              </c:numCache>
            </c:numRef>
          </c:val>
        </c:ser>
        <c:ser>
          <c:idx val="2"/>
          <c:order val="2"/>
          <c:tx>
            <c:strRef>
              <c:f>Sheet1!$M$1</c:f>
              <c:strCache>
                <c:ptCount val="1"/>
                <c:pt idx="0">
                  <c:v>Correct in Gr5</c:v>
                </c:pt>
              </c:strCache>
            </c:strRef>
          </c:tx>
          <c:spPr>
            <a:solidFill>
              <a:schemeClr val="accent2">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Sheet1!$M$207:$M$211</c:f>
              <c:numCache>
                <c:formatCode>0%</c:formatCode>
                <c:ptCount val="5"/>
                <c:pt idx="0">
                  <c:v>0.130156723493651</c:v>
                </c:pt>
                <c:pt idx="1">
                  <c:v>0.140768330586</c:v>
                </c:pt>
                <c:pt idx="2">
                  <c:v>0.142603822325357</c:v>
                </c:pt>
                <c:pt idx="3">
                  <c:v>0.154589268730564</c:v>
                </c:pt>
                <c:pt idx="4">
                  <c:v>0.12737091962283</c:v>
                </c:pt>
              </c:numCache>
            </c:numRef>
          </c:val>
        </c:ser>
        <c:ser>
          <c:idx val="3"/>
          <c:order val="3"/>
          <c:tx>
            <c:strRef>
              <c:f>Sheet1!$N$1</c:f>
              <c:strCache>
                <c:ptCount val="1"/>
                <c:pt idx="0">
                  <c:v>Still wrong in Gr5</c:v>
                </c:pt>
              </c:strCache>
            </c:strRef>
          </c:tx>
          <c:spPr>
            <a:solidFill>
              <a:srgbClr val="A40000"/>
            </a:solidFill>
          </c:spPr>
          <c:invertIfNegative val="0"/>
          <c:dLbls>
            <c:txPr>
              <a:bodyPr/>
              <a:lstStyle/>
              <a:p>
                <a:pPr>
                  <a:defRPr sz="1000">
                    <a:solidFill>
                      <a:schemeClr val="bg1"/>
                    </a:solidFill>
                  </a:defRPr>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Sheet1!$N$207:$N$211</c:f>
              <c:numCache>
                <c:formatCode>0%</c:formatCode>
                <c:ptCount val="5"/>
                <c:pt idx="0">
                  <c:v>0.589284054360557</c:v>
                </c:pt>
                <c:pt idx="1">
                  <c:v>0.572347145499616</c:v>
                </c:pt>
                <c:pt idx="2">
                  <c:v>0.570349613608004</c:v>
                </c:pt>
                <c:pt idx="3">
                  <c:v>0.552913643309788</c:v>
                </c:pt>
                <c:pt idx="4">
                  <c:v>0.348097820169421</c:v>
                </c:pt>
              </c:numCache>
            </c:numRef>
          </c:val>
        </c:ser>
        <c:dLbls>
          <c:showLegendKey val="0"/>
          <c:showVal val="0"/>
          <c:showCatName val="0"/>
          <c:showSerName val="0"/>
          <c:showPercent val="0"/>
          <c:showBubbleSize val="0"/>
        </c:dLbls>
        <c:gapWidth val="150"/>
        <c:overlap val="100"/>
        <c:axId val="-2055673192"/>
        <c:axId val="-2055683112"/>
      </c:barChart>
      <c:catAx>
        <c:axId val="-2055673192"/>
        <c:scaling>
          <c:orientation val="minMax"/>
        </c:scaling>
        <c:delete val="0"/>
        <c:axPos val="b"/>
        <c:majorTickMark val="out"/>
        <c:minorTickMark val="none"/>
        <c:tickLblPos val="nextTo"/>
        <c:crossAx val="-2055683112"/>
        <c:crosses val="autoZero"/>
        <c:auto val="1"/>
        <c:lblAlgn val="ctr"/>
        <c:lblOffset val="100"/>
        <c:noMultiLvlLbl val="0"/>
      </c:catAx>
      <c:valAx>
        <c:axId val="-2055683112"/>
        <c:scaling>
          <c:orientation val="minMax"/>
        </c:scaling>
        <c:delete val="0"/>
        <c:axPos val="l"/>
        <c:majorGridlines/>
        <c:numFmt formatCode="0%" sourceLinked="1"/>
        <c:majorTickMark val="out"/>
        <c:minorTickMark val="none"/>
        <c:tickLblPos val="nextTo"/>
        <c:crossAx val="-2055673192"/>
        <c:crosses val="autoZero"/>
        <c:crossBetween val="between"/>
      </c:valAx>
    </c:plotArea>
    <c:legend>
      <c:legendPos val="r"/>
      <c:layout/>
      <c:overlay val="0"/>
      <c:txPr>
        <a:bodyPr/>
        <a:lstStyle/>
        <a:p>
          <a:pPr>
            <a:defRPr sz="1100"/>
          </a:pPr>
          <a:endParaRPr lang="en-US"/>
        </a:p>
      </c:txPr>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title>
      <c:tx>
        <c:rich>
          <a:bodyPr/>
          <a:lstStyle/>
          <a:p>
            <a:pPr algn="ctr">
              <a:defRPr/>
            </a:pPr>
            <a:r>
              <a:rPr lang="en-ZA" sz="1600" b="1" i="0" baseline="0">
                <a:effectLst/>
              </a:rPr>
              <a:t>South African Learning Trajectories by National Socioeconomic Quintiles</a:t>
            </a:r>
            <a:endParaRPr lang="en-ZA" sz="1600">
              <a:effectLst/>
            </a:endParaRPr>
          </a:p>
          <a:p>
            <a:pPr algn="ctr">
              <a:defRPr/>
            </a:pPr>
            <a:r>
              <a:rPr lang="en-ZA" sz="1100" b="0" i="1" baseline="0">
                <a:effectLst/>
              </a:rPr>
              <a:t>Based on NSES (2007/8/9)  for grades 3, 4 and 5, SACMEQ (2007) for grade 6 and TIMSS (2011) for grade 9) </a:t>
            </a:r>
            <a:endParaRPr lang="en-ZA" sz="1100">
              <a:effectLst/>
            </a:endParaRPr>
          </a:p>
        </c:rich>
      </c:tx>
      <c:layout/>
      <c:overlay val="0"/>
      <c:spPr>
        <a:solidFill>
          <a:schemeClr val="bg1">
            <a:lumMod val="95000"/>
          </a:schemeClr>
        </a:solidFill>
      </c:spPr>
    </c:title>
    <c:autoTitleDeleted val="0"/>
    <c:plotArea>
      <c:layout/>
      <c:barChart>
        <c:barDir val="col"/>
        <c:grouping val="clustered"/>
        <c:varyColors val="0"/>
        <c:ser>
          <c:idx val="0"/>
          <c:order val="0"/>
          <c:tx>
            <c:strRef>
              <c:f>Sheet1!$B$54</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dPt>
          <c:errBars>
            <c:errBarType val="both"/>
            <c:errValType val="cust"/>
            <c:noEndCap val="0"/>
            <c:plus>
              <c:numRef>
                <c:f>Sheet1!$O$29:$O$33</c:f>
                <c:numCache>
                  <c:formatCode>General</c:formatCode>
                  <c:ptCount val="5"/>
                  <c:pt idx="0">
                    <c:v>0.0222546796445823</c:v>
                  </c:pt>
                  <c:pt idx="1">
                    <c:v>0.0225080680278508</c:v>
                  </c:pt>
                  <c:pt idx="2">
                    <c:v>0.0224678001513352</c:v>
                  </c:pt>
                  <c:pt idx="3">
                    <c:v>0.0234192192938837</c:v>
                  </c:pt>
                  <c:pt idx="4">
                    <c:v>0.0269677175289485</c:v>
                  </c:pt>
                </c:numCache>
              </c:numRef>
            </c:plus>
            <c:minus>
              <c:numRef>
                <c:f>Sheet1!$O$29:$O$33</c:f>
                <c:numCache>
                  <c:formatCode>General</c:formatCode>
                  <c:ptCount val="5"/>
                  <c:pt idx="0">
                    <c:v>0.0222546796445823</c:v>
                  </c:pt>
                  <c:pt idx="1">
                    <c:v>0.0225080680278508</c:v>
                  </c:pt>
                  <c:pt idx="2">
                    <c:v>0.0224678001513352</c:v>
                  </c:pt>
                  <c:pt idx="3">
                    <c:v>0.0234192192938837</c:v>
                  </c:pt>
                  <c:pt idx="4">
                    <c:v>0.0269677175289485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Sheet1!$C$54:$L$54</c:f>
              <c:numCache>
                <c:formatCode>0.0</c:formatCode>
                <c:ptCount val="10"/>
                <c:pt idx="0" formatCode="General">
                  <c:v>-1.692069841269841</c:v>
                </c:pt>
                <c:pt idx="1">
                  <c:v>0.563206349206348</c:v>
                </c:pt>
                <c:pt idx="2" formatCode="General">
                  <c:v>1.559942857142857</c:v>
                </c:pt>
                <c:pt idx="3" formatCode="General">
                  <c:v>1.598567761113363</c:v>
                </c:pt>
                <c:pt idx="6" formatCode="General">
                  <c:v>4.271317829457365</c:v>
                </c:pt>
              </c:numCache>
            </c:numRef>
          </c:val>
        </c:ser>
        <c:ser>
          <c:idx val="1"/>
          <c:order val="1"/>
          <c:tx>
            <c:strRef>
              <c:f>Sheet1!$B$55</c:f>
              <c:strCache>
                <c:ptCount val="1"/>
                <c:pt idx="0">
                  <c:v>Quintile 2</c:v>
                </c:pt>
              </c:strCache>
            </c:strRef>
          </c:tx>
          <c:spPr>
            <a:solidFill>
              <a:schemeClr val="bg1">
                <a:lumMod val="65000"/>
              </a:schemeClr>
            </a:solidFill>
          </c:spPr>
          <c:invertIfNegative val="0"/>
          <c:errBars>
            <c:errBarType val="both"/>
            <c:errValType val="cust"/>
            <c:noEndCap val="0"/>
            <c:plus>
              <c:numRef>
                <c:f>Sheet1!$P$29:$P$33</c:f>
                <c:numCache>
                  <c:formatCode>General</c:formatCode>
                  <c:ptCount val="5"/>
                  <c:pt idx="0">
                    <c:v>0.0239448187511161</c:v>
                  </c:pt>
                  <c:pt idx="1">
                    <c:v>0.0239218226374196</c:v>
                  </c:pt>
                  <c:pt idx="2">
                    <c:v>0.0242425194687285</c:v>
                  </c:pt>
                  <c:pt idx="3">
                    <c:v>0.024881580117727</c:v>
                  </c:pt>
                  <c:pt idx="4">
                    <c:v>0.0290831260349071</c:v>
                  </c:pt>
                </c:numCache>
              </c:numRef>
            </c:plus>
            <c:minus>
              <c:numRef>
                <c:f>Sheet1!$P$29:$P$33</c:f>
                <c:numCache>
                  <c:formatCode>General</c:formatCode>
                  <c:ptCount val="5"/>
                  <c:pt idx="0">
                    <c:v>0.0239448187511161</c:v>
                  </c:pt>
                  <c:pt idx="1">
                    <c:v>0.0239218226374196</c:v>
                  </c:pt>
                  <c:pt idx="2">
                    <c:v>0.0242425194687285</c:v>
                  </c:pt>
                  <c:pt idx="3">
                    <c:v>0.024881580117727</c:v>
                  </c:pt>
                  <c:pt idx="4">
                    <c:v>0.0290831260349071</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Sheet1!$C$55:$L$55</c:f>
              <c:numCache>
                <c:formatCode>0.0</c:formatCode>
                <c:ptCount val="10"/>
                <c:pt idx="0" formatCode="General">
                  <c:v>0.024687301587301</c:v>
                </c:pt>
                <c:pt idx="1">
                  <c:v>0.613231746031746</c:v>
                </c:pt>
                <c:pt idx="2" formatCode="General">
                  <c:v>1.976526984126984</c:v>
                </c:pt>
                <c:pt idx="3" formatCode="General">
                  <c:v>1.97013917038238</c:v>
                </c:pt>
                <c:pt idx="6" formatCode="General">
                  <c:v>4.348837209302325</c:v>
                </c:pt>
              </c:numCache>
            </c:numRef>
          </c:val>
        </c:ser>
        <c:ser>
          <c:idx val="2"/>
          <c:order val="2"/>
          <c:tx>
            <c:strRef>
              <c:f>Sheet1!$B$56</c:f>
              <c:strCache>
                <c:ptCount val="1"/>
                <c:pt idx="0">
                  <c:v>Quintile 3</c:v>
                </c:pt>
              </c:strCache>
            </c:strRef>
          </c:tx>
          <c:spPr>
            <a:solidFill>
              <a:schemeClr val="tx1">
                <a:lumMod val="50000"/>
                <a:lumOff val="50000"/>
              </a:schemeClr>
            </a:solidFill>
          </c:spPr>
          <c:invertIfNegative val="0"/>
          <c:errBars>
            <c:errBarType val="both"/>
            <c:errValType val="cust"/>
            <c:noEndCap val="0"/>
            <c:plus>
              <c:numRef>
                <c:f>Sheet1!$Q$29:$Q$33</c:f>
                <c:numCache>
                  <c:formatCode>General</c:formatCode>
                  <c:ptCount val="5"/>
                  <c:pt idx="0">
                    <c:v>0.0231441468793359</c:v>
                  </c:pt>
                  <c:pt idx="1">
                    <c:v>0.023248775983279</c:v>
                  </c:pt>
                  <c:pt idx="2">
                    <c:v>0.0237850539695897</c:v>
                  </c:pt>
                  <c:pt idx="3">
                    <c:v>0.0247236633480322</c:v>
                  </c:pt>
                  <c:pt idx="4">
                    <c:v>0.0268262781851375</c:v>
                  </c:pt>
                </c:numCache>
              </c:numRef>
            </c:plus>
            <c:minus>
              <c:numRef>
                <c:f>Sheet1!$Q$29:$Q$33</c:f>
                <c:numCache>
                  <c:formatCode>General</c:formatCode>
                  <c:ptCount val="5"/>
                  <c:pt idx="0">
                    <c:v>0.0231441468793359</c:v>
                  </c:pt>
                  <c:pt idx="1">
                    <c:v>0.023248775983279</c:v>
                  </c:pt>
                  <c:pt idx="2">
                    <c:v>0.0237850539695897</c:v>
                  </c:pt>
                  <c:pt idx="3">
                    <c:v>0.0247236633480322</c:v>
                  </c:pt>
                  <c:pt idx="4">
                    <c:v>0.0268262781851375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Sheet1!$C$56:$L$56</c:f>
              <c:numCache>
                <c:formatCode>0.0</c:formatCode>
                <c:ptCount val="10"/>
                <c:pt idx="0" formatCode="General">
                  <c:v>-0.143746031746032</c:v>
                </c:pt>
                <c:pt idx="1">
                  <c:v>0.855361904761904</c:v>
                </c:pt>
                <c:pt idx="2" formatCode="General">
                  <c:v>2.140701587301588</c:v>
                </c:pt>
                <c:pt idx="3" formatCode="General">
                  <c:v>2.449804080529657</c:v>
                </c:pt>
                <c:pt idx="6" formatCode="General">
                  <c:v>5.046511627906971</c:v>
                </c:pt>
              </c:numCache>
            </c:numRef>
          </c:val>
        </c:ser>
        <c:ser>
          <c:idx val="3"/>
          <c:order val="3"/>
          <c:tx>
            <c:strRef>
              <c:f>Sheet1!$B$57</c:f>
              <c:strCache>
                <c:ptCount val="1"/>
                <c:pt idx="0">
                  <c:v>Quintile 4</c:v>
                </c:pt>
              </c:strCache>
            </c:strRef>
          </c:tx>
          <c:spPr>
            <a:solidFill>
              <a:schemeClr val="tx1">
                <a:lumMod val="75000"/>
                <a:lumOff val="25000"/>
              </a:schemeClr>
            </a:solidFill>
          </c:spPr>
          <c:invertIfNegative val="0"/>
          <c:errBars>
            <c:errBarType val="both"/>
            <c:errValType val="cust"/>
            <c:noEndCap val="0"/>
            <c:plus>
              <c:numRef>
                <c:f>Sheet1!$R$29:$R$33</c:f>
                <c:numCache>
                  <c:formatCode>General</c:formatCode>
                  <c:ptCount val="5"/>
                  <c:pt idx="0">
                    <c:v>0.513578967353647</c:v>
                  </c:pt>
                  <c:pt idx="1">
                    <c:v>0.481796535352744</c:v>
                  </c:pt>
                  <c:pt idx="2">
                    <c:v>0.489799570420701</c:v>
                  </c:pt>
                  <c:pt idx="3">
                    <c:v>0.551762023855359</c:v>
                  </c:pt>
                  <c:pt idx="4">
                    <c:v>0.614220791094727</c:v>
                  </c:pt>
                </c:numCache>
              </c:numRef>
            </c:plus>
            <c:minus>
              <c:numRef>
                <c:f>Sheet1!$R$29:$R$33</c:f>
                <c:numCache>
                  <c:formatCode>General</c:formatCode>
                  <c:ptCount val="5"/>
                  <c:pt idx="0">
                    <c:v>0.513578967353647</c:v>
                  </c:pt>
                  <c:pt idx="1">
                    <c:v>0.481796535352744</c:v>
                  </c:pt>
                  <c:pt idx="2">
                    <c:v>0.489799570420701</c:v>
                  </c:pt>
                  <c:pt idx="3">
                    <c:v>0.551762023855359</c:v>
                  </c:pt>
                  <c:pt idx="4">
                    <c:v>0.614220791094727</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Sheet1!$C$57:$L$57</c:f>
              <c:numCache>
                <c:formatCode>0.0</c:formatCode>
                <c:ptCount val="10"/>
                <c:pt idx="0" formatCode="General">
                  <c:v>0.243469841269841</c:v>
                </c:pt>
                <c:pt idx="1">
                  <c:v>1.364538095238095</c:v>
                </c:pt>
                <c:pt idx="2" formatCode="General">
                  <c:v>2.663246031746031</c:v>
                </c:pt>
                <c:pt idx="3" formatCode="General">
                  <c:v>3.385488447507093</c:v>
                </c:pt>
                <c:pt idx="6" formatCode="General">
                  <c:v>5.976744186046512</c:v>
                </c:pt>
              </c:numCache>
            </c:numRef>
          </c:val>
        </c:ser>
        <c:ser>
          <c:idx val="4"/>
          <c:order val="4"/>
          <c:tx>
            <c:strRef>
              <c:f>Sheet1!$B$58</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dPt>
          <c:errBars>
            <c:errBarType val="both"/>
            <c:errValType val="cust"/>
            <c:noEndCap val="0"/>
            <c:plus>
              <c:numRef>
                <c:f>Sheet1!$S$29:$S$33</c:f>
                <c:numCache>
                  <c:formatCode>General</c:formatCode>
                  <c:ptCount val="5"/>
                  <c:pt idx="0">
                    <c:v>0.854710247742296</c:v>
                  </c:pt>
                  <c:pt idx="1">
                    <c:v>0.786012949759781</c:v>
                  </c:pt>
                  <c:pt idx="2">
                    <c:v>0.797095397083033</c:v>
                  </c:pt>
                  <c:pt idx="3">
                    <c:v>0.850886627231088</c:v>
                  </c:pt>
                  <c:pt idx="4">
                    <c:v>1.04213287782315</c:v>
                  </c:pt>
                </c:numCache>
              </c:numRef>
            </c:plus>
            <c:minus>
              <c:numRef>
                <c:f>Sheet1!$S$29:$S$33</c:f>
                <c:numCache>
                  <c:formatCode>General</c:formatCode>
                  <c:ptCount val="5"/>
                  <c:pt idx="0">
                    <c:v>0.854710247742296</c:v>
                  </c:pt>
                  <c:pt idx="1">
                    <c:v>0.786012949759781</c:v>
                  </c:pt>
                  <c:pt idx="2">
                    <c:v>0.797095397083033</c:v>
                  </c:pt>
                  <c:pt idx="3">
                    <c:v>0.850886627231088</c:v>
                  </c:pt>
                  <c:pt idx="4">
                    <c:v>1.04213287782315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Sheet1!$C$58:$L$58</c:f>
              <c:numCache>
                <c:formatCode>0.0</c:formatCode>
                <c:ptCount val="10"/>
                <c:pt idx="0" formatCode="General">
                  <c:v>3.0</c:v>
                </c:pt>
                <c:pt idx="1">
                  <c:v>4.0</c:v>
                </c:pt>
                <c:pt idx="2" formatCode="General">
                  <c:v>5.0</c:v>
                </c:pt>
                <c:pt idx="3" formatCode="General">
                  <c:v>6.0</c:v>
                </c:pt>
                <c:pt idx="6" formatCode="General">
                  <c:v>9.0</c:v>
                </c:pt>
              </c:numCache>
            </c:numRef>
          </c:val>
        </c:ser>
        <c:dLbls>
          <c:showLegendKey val="0"/>
          <c:showVal val="0"/>
          <c:showCatName val="0"/>
          <c:showSerName val="0"/>
          <c:showPercent val="0"/>
          <c:showBubbleSize val="0"/>
        </c:dLbls>
        <c:gapWidth val="150"/>
        <c:axId val="-2065805832"/>
        <c:axId val="-2082857592"/>
      </c:barChart>
      <c:lineChart>
        <c:grouping val="standard"/>
        <c:varyColors val="0"/>
        <c:ser>
          <c:idx val="5"/>
          <c:order val="5"/>
          <c:tx>
            <c:strRef>
              <c:f>Sheet1!$B$59</c:f>
              <c:strCache>
                <c:ptCount val="1"/>
                <c:pt idx="0">
                  <c:v>Q1-4 Trajectory</c:v>
                </c:pt>
              </c:strCache>
            </c:strRef>
          </c:tx>
          <c:spPr>
            <a:ln>
              <a:solidFill>
                <a:srgbClr val="0070C0"/>
              </a:solidFill>
              <a:prstDash val="sysDash"/>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Sheet1!$C$59:$L$59</c:f>
              <c:numCache>
                <c:formatCode>0.0</c:formatCode>
                <c:ptCount val="10"/>
                <c:pt idx="0" formatCode="General">
                  <c:v>-0.391914682539683</c:v>
                </c:pt>
                <c:pt idx="1">
                  <c:v>0.491879883413314</c:v>
                </c:pt>
                <c:pt idx="2">
                  <c:v>1.37567444936631</c:v>
                </c:pt>
                <c:pt idx="3">
                  <c:v>2.259469015319306</c:v>
                </c:pt>
                <c:pt idx="4">
                  <c:v>3.143263581272303</c:v>
                </c:pt>
                <c:pt idx="5">
                  <c:v>4.027058147225291</c:v>
                </c:pt>
                <c:pt idx="6" formatCode="General">
                  <c:v>4.910852713178295</c:v>
                </c:pt>
                <c:pt idx="7">
                  <c:v>5.794647279131287</c:v>
                </c:pt>
                <c:pt idx="8">
                  <c:v>6.678441845084288</c:v>
                </c:pt>
                <c:pt idx="9">
                  <c:v>7.562236411037285</c:v>
                </c:pt>
              </c:numCache>
            </c:numRef>
          </c:val>
          <c:smooth val="0"/>
        </c:ser>
        <c:ser>
          <c:idx val="6"/>
          <c:order val="6"/>
          <c:tx>
            <c:strRef>
              <c:f>Sheet1!$B$60</c:f>
              <c:strCache>
                <c:ptCount val="1"/>
                <c:pt idx="0">
                  <c:v>Q5 Trajectory</c:v>
                </c:pt>
              </c:strCache>
            </c:strRef>
          </c:tx>
          <c:spPr>
            <a:ln>
              <a:solidFill>
                <a:srgbClr val="FF0000"/>
              </a:solidFill>
              <a:prstDash val="sysDot"/>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Sheet1!$C$60:$L$60</c:f>
              <c:numCache>
                <c:formatCode>0.0</c:formatCode>
                <c:ptCount val="10"/>
                <c:pt idx="0" formatCode="General">
                  <c:v>3.0</c:v>
                </c:pt>
                <c:pt idx="1">
                  <c:v>4.0</c:v>
                </c:pt>
                <c:pt idx="2" formatCode="General">
                  <c:v>5.0</c:v>
                </c:pt>
                <c:pt idx="3" formatCode="General">
                  <c:v>6.0</c:v>
                </c:pt>
                <c:pt idx="4">
                  <c:v>7.0</c:v>
                </c:pt>
                <c:pt idx="5">
                  <c:v>8.0</c:v>
                </c:pt>
                <c:pt idx="6" formatCode="General">
                  <c:v>9.0</c:v>
                </c:pt>
                <c:pt idx="7">
                  <c:v>10.0</c:v>
                </c:pt>
                <c:pt idx="8">
                  <c:v>11.0</c:v>
                </c:pt>
                <c:pt idx="9">
                  <c:v>12.0</c:v>
                </c:pt>
              </c:numCache>
            </c:numRef>
          </c:val>
          <c:smooth val="0"/>
        </c:ser>
        <c:dLbls>
          <c:showLegendKey val="0"/>
          <c:showVal val="0"/>
          <c:showCatName val="0"/>
          <c:showSerName val="0"/>
          <c:showPercent val="0"/>
          <c:showBubbleSize val="0"/>
        </c:dLbls>
        <c:marker val="1"/>
        <c:smooth val="0"/>
        <c:axId val="-2065805832"/>
        <c:axId val="-2082857592"/>
      </c:lineChart>
      <c:catAx>
        <c:axId val="-2065805832"/>
        <c:scaling>
          <c:orientation val="minMax"/>
        </c:scaling>
        <c:delete val="0"/>
        <c:axPos val="b"/>
        <c:title>
          <c:tx>
            <c:rich>
              <a:bodyPr/>
              <a:lstStyle/>
              <a:p>
                <a:pPr>
                  <a:defRPr/>
                </a:pPr>
                <a:r>
                  <a:rPr lang="en-ZA"/>
                  <a:t>Actual grade (and data source)</a:t>
                </a:r>
              </a:p>
            </c:rich>
          </c:tx>
          <c:layout/>
          <c:overlay val="0"/>
        </c:title>
        <c:majorTickMark val="out"/>
        <c:minorTickMark val="none"/>
        <c:tickLblPos val="nextTo"/>
        <c:crossAx val="-2082857592"/>
        <c:crosses val="autoZero"/>
        <c:auto val="1"/>
        <c:lblAlgn val="ctr"/>
        <c:lblOffset val="100"/>
        <c:noMultiLvlLbl val="0"/>
      </c:catAx>
      <c:valAx>
        <c:axId val="-2082857592"/>
        <c:scaling>
          <c:orientation val="minMax"/>
          <c:min val="0.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layout/>
          <c:overlay val="0"/>
        </c:title>
        <c:numFmt formatCode="General" sourceLinked="1"/>
        <c:majorTickMark val="out"/>
        <c:minorTickMark val="none"/>
        <c:tickLblPos val="nextTo"/>
        <c:crossAx val="-2065805832"/>
        <c:crosses val="autoZero"/>
        <c:crossBetween val="between"/>
        <c:majorUnit val="1.0"/>
      </c:valAx>
    </c:plotArea>
    <c:legend>
      <c:legendPos val="r"/>
      <c:layout/>
      <c:overlay val="0"/>
      <c:spPr>
        <a:ln>
          <a:solidFill>
            <a:schemeClr val="bg1">
              <a:lumMod val="85000"/>
            </a:schemeClr>
          </a:solidFill>
        </a:ln>
      </c:spPr>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ZA" sz="2800" dirty="0"/>
              <a:t>Of 100 students that started </a:t>
            </a:r>
            <a:r>
              <a:rPr lang="en-ZA" sz="2800" dirty="0" smtClean="0"/>
              <a:t>school</a:t>
            </a:r>
            <a:r>
              <a:rPr lang="en-ZA" sz="2800" baseline="0" dirty="0" smtClean="0"/>
              <a:t> </a:t>
            </a:r>
            <a:r>
              <a:rPr lang="en-ZA" sz="2800" baseline="0" dirty="0"/>
              <a:t>in </a:t>
            </a:r>
            <a:r>
              <a:rPr lang="en-ZA" sz="2800" baseline="0" dirty="0" smtClean="0"/>
              <a:t>2002</a:t>
            </a:r>
            <a:endParaRPr lang="en-ZA" sz="2800" dirty="0"/>
          </a:p>
        </c:rich>
      </c:tx>
      <c:layout/>
      <c:overlay val="0"/>
      <c:spPr>
        <a:solidFill>
          <a:schemeClr val="bg1">
            <a:lumMod val="95000"/>
          </a:schemeClr>
        </a:solidFill>
      </c:spPr>
    </c:title>
    <c:autoTitleDeleted val="0"/>
    <c:plotArea>
      <c:layout/>
      <c:pieChart>
        <c:varyColors val="1"/>
        <c:ser>
          <c:idx val="0"/>
          <c:order val="0"/>
          <c:explosion val="3"/>
          <c:dPt>
            <c:idx val="0"/>
            <c:bubble3D val="0"/>
            <c:spPr>
              <a:solidFill>
                <a:sysClr val="windowText" lastClr="000000"/>
              </a:solidFill>
              <a:ln w="28575">
                <a:solidFill>
                  <a:sysClr val="windowText" lastClr="000000"/>
                </a:solidFill>
              </a:ln>
            </c:spPr>
          </c:dPt>
          <c:dPt>
            <c:idx val="1"/>
            <c:bubble3D val="0"/>
            <c:spPr>
              <a:solidFill>
                <a:srgbClr val="C00000"/>
              </a:solidFill>
            </c:spPr>
          </c:dPt>
          <c:dPt>
            <c:idx val="2"/>
            <c:bubble3D val="0"/>
            <c:spPr>
              <a:solidFill>
                <a:srgbClr val="92D050"/>
              </a:solidFill>
            </c:spPr>
          </c:dPt>
          <c:dPt>
            <c:idx val="3"/>
            <c:bubble3D val="0"/>
            <c:spPr>
              <a:solidFill>
                <a:srgbClr val="5F9127"/>
              </a:solidFill>
            </c:spPr>
          </c:dPt>
          <c:dPt>
            <c:idx val="4"/>
            <c:bubble3D val="0"/>
            <c:spPr>
              <a:solidFill>
                <a:srgbClr val="0060A8"/>
              </a:solidFill>
            </c:spPr>
          </c:dPt>
          <c:dLbls>
            <c:dLbl>
              <c:idx val="0"/>
              <c:layout>
                <c:manualLayout>
                  <c:x val="-0.166316710411199"/>
                  <c:y val="-0.0151264946048411"/>
                </c:manualLayout>
              </c:layout>
              <c:spPr/>
              <c:txPr>
                <a:bodyPr/>
                <a:lstStyle/>
                <a:p>
                  <a:pPr>
                    <a:defRPr sz="2400">
                      <a:solidFill>
                        <a:schemeClr val="bg1"/>
                      </a:solidFill>
                    </a:defRPr>
                  </a:pPr>
                  <a:endParaRPr lang="en-US"/>
                </a:p>
              </c:txPr>
              <c:dLblPos val="bestFit"/>
              <c:showLegendKey val="0"/>
              <c:showVal val="0"/>
              <c:showCatName val="0"/>
              <c:showSerName val="0"/>
              <c:showPercent val="1"/>
              <c:showBubbleSize val="0"/>
            </c:dLbl>
            <c:txPr>
              <a:bodyPr/>
              <a:lstStyle/>
              <a:p>
                <a:pPr>
                  <a:defRPr sz="2400"/>
                </a:pPr>
                <a:endParaRPr lang="en-US"/>
              </a:p>
            </c:txPr>
            <c:dLblPos val="inEnd"/>
            <c:showLegendKey val="0"/>
            <c:showVal val="0"/>
            <c:showCatName val="0"/>
            <c:showSerName val="0"/>
            <c:showPercent val="1"/>
            <c:showBubbleSize val="0"/>
            <c:showLeaderLines val="1"/>
          </c:dLbls>
          <c:cat>
            <c:strRef>
              <c:f>'Table 1'!$F$122:$F$125</c:f>
              <c:strCache>
                <c:ptCount val="4"/>
                <c:pt idx="0">
                  <c:v>Do not reach matric</c:v>
                </c:pt>
                <c:pt idx="1">
                  <c:v>Fail matric 2013</c:v>
                </c:pt>
                <c:pt idx="2">
                  <c:v>Pass matric 2013</c:v>
                </c:pt>
                <c:pt idx="3">
                  <c:v>Pass with university endorsement 2013</c:v>
                </c:pt>
              </c:strCache>
            </c:strRef>
          </c:cat>
          <c:val>
            <c:numRef>
              <c:f>'Table 1'!$G$122:$G$125</c:f>
              <c:numCache>
                <c:formatCode>General</c:formatCode>
                <c:ptCount val="4"/>
                <c:pt idx="0">
                  <c:v>0.49</c:v>
                </c:pt>
                <c:pt idx="1">
                  <c:v>0.11</c:v>
                </c:pt>
                <c:pt idx="2">
                  <c:v>0.24</c:v>
                </c:pt>
                <c:pt idx="3">
                  <c:v>0.16</c:v>
                </c:pt>
              </c:numCache>
            </c:numRef>
          </c:val>
        </c:ser>
        <c:dLbls>
          <c:showLegendKey val="0"/>
          <c:showVal val="0"/>
          <c:showCatName val="0"/>
          <c:showSerName val="0"/>
          <c:showPercent val="0"/>
          <c:showBubbleSize val="0"/>
          <c:showLeaderLines val="1"/>
        </c:dLbls>
        <c:firstSliceAng val="0"/>
      </c:pieChart>
    </c:plotArea>
    <c:legend>
      <c:legendPos val="r"/>
      <c:layout/>
      <c:overlay val="0"/>
      <c:spPr>
        <a:solidFill>
          <a:sysClr val="window" lastClr="FFFFFF">
            <a:lumMod val="95000"/>
          </a:sysClr>
        </a:solidFill>
      </c:spPr>
      <c:txPr>
        <a:bodyPr/>
        <a:lstStyle/>
        <a:p>
          <a:pPr>
            <a:defRPr sz="1800"/>
          </a:pPr>
          <a:endParaRPr lang="en-US"/>
        </a:p>
      </c:txPr>
    </c:legend>
    <c:plotVisOnly val="1"/>
    <c:dispBlanksAs val="gap"/>
    <c:showDLblsOverMax val="0"/>
  </c:chart>
  <c:spPr>
    <a:solidFill>
      <a:sysClr val="window" lastClr="FFFFFF">
        <a:lumMod val="95000"/>
      </a:sysClr>
    </a:solidFill>
  </c:sp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'LOC-QUINT-PROV no confounders'!$B$69</c:f>
              <c:strCache>
                <c:ptCount val="1"/>
                <c:pt idx="0">
                  <c:v>Total</c:v>
                </c:pt>
              </c:strCache>
            </c:strRef>
          </c:tx>
          <c:spPr>
            <a:solidFill>
              <a:schemeClr val="bg1">
                <a:lumMod val="65000"/>
              </a:schemeClr>
            </a:solidFill>
          </c:spPr>
          <c:invertIfNegative val="0"/>
          <c:dLbls>
            <c:txPr>
              <a:bodyPr/>
              <a:lstStyle/>
              <a:p>
                <a:pPr>
                  <a:defRPr sz="2000" b="1"/>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confounders'!$C$71:$F$71</c:f>
                <c:numCache>
                  <c:formatCode>General</c:formatCode>
                  <c:ptCount val="4"/>
                  <c:pt idx="0">
                    <c:v>0.046452</c:v>
                  </c:pt>
                  <c:pt idx="1">
                    <c:v>0.057232</c:v>
                  </c:pt>
                  <c:pt idx="2">
                    <c:v>0.027832</c:v>
                  </c:pt>
                  <c:pt idx="3">
                    <c:v>0.0441</c:v>
                  </c:pt>
                </c:numCache>
              </c:numRef>
            </c:plus>
            <c:minus>
              <c:numRef>
                <c:f>'LOC-QUINT-PROV no confounders'!$C$71:$F$71</c:f>
                <c:numCache>
                  <c:formatCode>General</c:formatCode>
                  <c:ptCount val="4"/>
                  <c:pt idx="0">
                    <c:v>0.046452</c:v>
                  </c:pt>
                  <c:pt idx="1">
                    <c:v>0.057232</c:v>
                  </c:pt>
                  <c:pt idx="2">
                    <c:v>0.027832</c:v>
                  </c:pt>
                  <c:pt idx="3">
                    <c:v>0.0441</c:v>
                  </c:pt>
                </c:numCache>
              </c:numRef>
            </c:minus>
          </c:errBars>
          <c:cat>
            <c:strRef>
              <c:f>'LOC-QUINT-PROV no confounders'!$C$61:$F$61</c:f>
              <c:strCache>
                <c:ptCount val="4"/>
                <c:pt idx="0">
                  <c:v>CK critically below level taught  (pre Gr4)</c:v>
                </c:pt>
                <c:pt idx="1">
                  <c:v>CK below level taught (Gr4/5)</c:v>
                </c:pt>
                <c:pt idx="2">
                  <c:v>CK at level taught (Gr6/7)</c:v>
                </c:pt>
                <c:pt idx="3">
                  <c:v>CK above level taught (Gr8/9)</c:v>
                </c:pt>
              </c:strCache>
            </c:strRef>
          </c:cat>
          <c:val>
            <c:numRef>
              <c:f>'LOC-QUINT-PROV no confounders'!$C$69:$F$69</c:f>
              <c:numCache>
                <c:formatCode>0%</c:formatCode>
                <c:ptCount val="4"/>
                <c:pt idx="0">
                  <c:v>0.1748</c:v>
                </c:pt>
                <c:pt idx="1">
                  <c:v>0.6154</c:v>
                </c:pt>
                <c:pt idx="2">
                  <c:v>0.0475</c:v>
                </c:pt>
                <c:pt idx="3">
                  <c:v>0.1623</c:v>
                </c:pt>
              </c:numCache>
            </c:numRef>
          </c:val>
        </c:ser>
        <c:dLbls>
          <c:showLegendKey val="0"/>
          <c:showVal val="0"/>
          <c:showCatName val="0"/>
          <c:showSerName val="0"/>
          <c:showPercent val="0"/>
          <c:showBubbleSize val="0"/>
        </c:dLbls>
        <c:gapWidth val="150"/>
        <c:axId val="-2056759528"/>
        <c:axId val="-2056680216"/>
      </c:barChart>
      <c:catAx>
        <c:axId val="-2056759528"/>
        <c:scaling>
          <c:orientation val="minMax"/>
        </c:scaling>
        <c:delete val="0"/>
        <c:axPos val="b"/>
        <c:majorTickMark val="out"/>
        <c:minorTickMark val="none"/>
        <c:tickLblPos val="nextTo"/>
        <c:txPr>
          <a:bodyPr/>
          <a:lstStyle/>
          <a:p>
            <a:pPr>
              <a:defRPr sz="1600"/>
            </a:pPr>
            <a:endParaRPr lang="en-US"/>
          </a:p>
        </c:txPr>
        <c:crossAx val="-2056680216"/>
        <c:crosses val="autoZero"/>
        <c:auto val="1"/>
        <c:lblAlgn val="ctr"/>
        <c:lblOffset val="100"/>
        <c:noMultiLvlLbl val="0"/>
      </c:catAx>
      <c:valAx>
        <c:axId val="-2056680216"/>
        <c:scaling>
          <c:orientation val="minMax"/>
        </c:scaling>
        <c:delete val="0"/>
        <c:axPos val="l"/>
        <c:majorGridlines/>
        <c:numFmt formatCode="0%" sourceLinked="1"/>
        <c:majorTickMark val="out"/>
        <c:minorTickMark val="none"/>
        <c:tickLblPos val="nextTo"/>
        <c:crossAx val="-2056759528"/>
        <c:crosses val="autoZero"/>
        <c:crossBetween val="between"/>
      </c:valAx>
      <c:spPr>
        <a:solidFill>
          <a:schemeClr val="bg1">
            <a:lumMod val="95000"/>
          </a:schemeClr>
        </a:solidFill>
      </c:spPr>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barChart>
        <c:barDir val="col"/>
        <c:grouping val="clustered"/>
        <c:varyColors val="0"/>
        <c:ser>
          <c:idx val="0"/>
          <c:order val="0"/>
          <c:tx>
            <c:strRef>
              <c:f>'LOC-QUINT-PROV no confounders'!$A$40</c:f>
              <c:strCache>
                <c:ptCount val="1"/>
                <c:pt idx="0">
                  <c:v>Quintile 1</c:v>
                </c:pt>
              </c:strCache>
            </c:strRef>
          </c:tx>
          <c:spPr>
            <a:solidFill>
              <a:schemeClr val="bg1">
                <a:lumMod val="85000"/>
              </a:schemeClr>
            </a:solidFill>
          </c:spPr>
          <c:invertIfNegative val="0"/>
          <c:dLbls>
            <c:dLblPos val="ctr"/>
            <c:showLegendKey val="0"/>
            <c:showVal val="1"/>
            <c:showCatName val="0"/>
            <c:showSerName val="0"/>
            <c:showPercent val="0"/>
            <c:showBubbleSize val="0"/>
            <c:showLeaderLines val="0"/>
          </c:dLbls>
          <c:errBars>
            <c:errBarType val="both"/>
            <c:errValType val="cust"/>
            <c:noEndCap val="0"/>
            <c:plus>
              <c:numRef>
                <c:f>'LOC-QUINT-PROV no confounders'!$B$42:$E$42</c:f>
                <c:numCache>
                  <c:formatCode>General</c:formatCode>
                  <c:ptCount val="4"/>
                  <c:pt idx="0">
                    <c:v>0.108192</c:v>
                  </c:pt>
                  <c:pt idx="1">
                    <c:v>0.12152</c:v>
                  </c:pt>
                  <c:pt idx="2">
                    <c:v>0.070168</c:v>
                  </c:pt>
                  <c:pt idx="3">
                    <c:v>0.048608</c:v>
                  </c:pt>
                </c:numCache>
              </c:numRef>
            </c:plus>
            <c:minus>
              <c:numRef>
                <c:f>'LOC-QUINT-PROV no confounders'!$B$42:$E$42</c:f>
                <c:numCache>
                  <c:formatCode>General</c:formatCode>
                  <c:ptCount val="4"/>
                  <c:pt idx="0">
                    <c:v>0.108192</c:v>
                  </c:pt>
                  <c:pt idx="1">
                    <c:v>0.12152</c:v>
                  </c:pt>
                  <c:pt idx="2">
                    <c:v>0.070168</c:v>
                  </c:pt>
                  <c:pt idx="3">
                    <c:v>0.048608</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confounders'!$B$40:$E$40</c:f>
              <c:numCache>
                <c:formatCode>0%</c:formatCode>
                <c:ptCount val="4"/>
                <c:pt idx="0">
                  <c:v>0.251</c:v>
                </c:pt>
                <c:pt idx="1">
                  <c:v>0.6426</c:v>
                </c:pt>
                <c:pt idx="2">
                  <c:v>0.0642</c:v>
                </c:pt>
                <c:pt idx="3">
                  <c:v>0.0423</c:v>
                </c:pt>
              </c:numCache>
            </c:numRef>
          </c:val>
        </c:ser>
        <c:ser>
          <c:idx val="1"/>
          <c:order val="1"/>
          <c:tx>
            <c:strRef>
              <c:f>'LOC-QUINT-PROV no confounders'!$A$43</c:f>
              <c:strCache>
                <c:ptCount val="1"/>
                <c:pt idx="0">
                  <c:v>Quintile 2</c:v>
                </c:pt>
              </c:strCache>
            </c:strRef>
          </c:tx>
          <c:spPr>
            <a:solidFill>
              <a:schemeClr val="bg1">
                <a:lumMod val="75000"/>
              </a:schemeClr>
            </a:solidFill>
          </c:spPr>
          <c:invertIfNegative val="0"/>
          <c:dLbls>
            <c:dLblPos val="ctr"/>
            <c:showLegendKey val="0"/>
            <c:showVal val="1"/>
            <c:showCatName val="0"/>
            <c:showSerName val="0"/>
            <c:showPercent val="0"/>
            <c:showBubbleSize val="0"/>
            <c:showLeaderLines val="0"/>
          </c:dLbls>
          <c:errBars>
            <c:errBarType val="both"/>
            <c:errValType val="cust"/>
            <c:noEndCap val="0"/>
            <c:plus>
              <c:numRef>
                <c:f>'LOC-QUINT-PROV no confounders'!$B$45:$E$45</c:f>
                <c:numCache>
                  <c:formatCode>General</c:formatCode>
                  <c:ptCount val="4"/>
                  <c:pt idx="0">
                    <c:v>0.090944</c:v>
                  </c:pt>
                  <c:pt idx="1">
                    <c:v>0.126028</c:v>
                  </c:pt>
                  <c:pt idx="2">
                    <c:v>0.08232</c:v>
                  </c:pt>
                  <c:pt idx="3">
                    <c:v>0.073892</c:v>
                  </c:pt>
                </c:numCache>
              </c:numRef>
            </c:plus>
            <c:minus>
              <c:numRef>
                <c:f>'LOC-QUINT-PROV no confounders'!$B$45:$E$45</c:f>
                <c:numCache>
                  <c:formatCode>General</c:formatCode>
                  <c:ptCount val="4"/>
                  <c:pt idx="0">
                    <c:v>0.090944</c:v>
                  </c:pt>
                  <c:pt idx="1">
                    <c:v>0.126028</c:v>
                  </c:pt>
                  <c:pt idx="2">
                    <c:v>0.08232</c:v>
                  </c:pt>
                  <c:pt idx="3">
                    <c:v>0.073892</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confounders'!$B$43:$E$43</c:f>
              <c:numCache>
                <c:formatCode>0%</c:formatCode>
                <c:ptCount val="4"/>
                <c:pt idx="0">
                  <c:v>0.1483</c:v>
                </c:pt>
                <c:pt idx="1">
                  <c:v>0.7112</c:v>
                </c:pt>
                <c:pt idx="2">
                  <c:v>0.0598</c:v>
                </c:pt>
                <c:pt idx="3">
                  <c:v>0.0807</c:v>
                </c:pt>
              </c:numCache>
            </c:numRef>
          </c:val>
        </c:ser>
        <c:ser>
          <c:idx val="2"/>
          <c:order val="2"/>
          <c:tx>
            <c:strRef>
              <c:f>'LOC-QUINT-PROV no confounders'!$A$46</c:f>
              <c:strCache>
                <c:ptCount val="1"/>
                <c:pt idx="0">
                  <c:v>Quintile 3</c:v>
                </c:pt>
              </c:strCache>
            </c:strRef>
          </c:tx>
          <c:spPr>
            <a:solidFill>
              <a:schemeClr val="bg1">
                <a:lumMod val="65000"/>
              </a:schemeClr>
            </a:solidFill>
          </c:spPr>
          <c:invertIfNegative val="0"/>
          <c:dLbls>
            <c:dLblPos val="ctr"/>
            <c:showLegendKey val="0"/>
            <c:showVal val="1"/>
            <c:showCatName val="0"/>
            <c:showSerName val="0"/>
            <c:showPercent val="0"/>
            <c:showBubbleSize val="0"/>
            <c:showLeaderLines val="0"/>
          </c:dLbls>
          <c:errBars>
            <c:errBarType val="both"/>
            <c:errValType val="cust"/>
            <c:noEndCap val="0"/>
            <c:plus>
              <c:numRef>
                <c:f>'LOC-QUINT-PROV no confounders'!$B$48:$E$48</c:f>
                <c:numCache>
                  <c:formatCode>General</c:formatCode>
                  <c:ptCount val="4"/>
                  <c:pt idx="0">
                    <c:v>0.1225</c:v>
                  </c:pt>
                  <c:pt idx="1">
                    <c:v>0.128968</c:v>
                  </c:pt>
                  <c:pt idx="2">
                    <c:v>0.046648</c:v>
                  </c:pt>
                  <c:pt idx="3">
                    <c:v>0.056252</c:v>
                  </c:pt>
                </c:numCache>
              </c:numRef>
            </c:plus>
            <c:minus>
              <c:numRef>
                <c:f>'LOC-QUINT-PROV no confounders'!$B$48:$E$48</c:f>
                <c:numCache>
                  <c:formatCode>General</c:formatCode>
                  <c:ptCount val="4"/>
                  <c:pt idx="0">
                    <c:v>0.1225</c:v>
                  </c:pt>
                  <c:pt idx="1">
                    <c:v>0.128968</c:v>
                  </c:pt>
                  <c:pt idx="2">
                    <c:v>0.046648</c:v>
                  </c:pt>
                  <c:pt idx="3">
                    <c:v>0.056252</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confounders'!$B$46:$E$46</c:f>
              <c:numCache>
                <c:formatCode>0%</c:formatCode>
                <c:ptCount val="4"/>
                <c:pt idx="0">
                  <c:v>0.2453</c:v>
                </c:pt>
                <c:pt idx="1">
                  <c:v>0.6711</c:v>
                </c:pt>
                <c:pt idx="2">
                  <c:v>0.0241</c:v>
                </c:pt>
                <c:pt idx="3">
                  <c:v>0.0595</c:v>
                </c:pt>
              </c:numCache>
            </c:numRef>
          </c:val>
        </c:ser>
        <c:ser>
          <c:idx val="3"/>
          <c:order val="3"/>
          <c:tx>
            <c:strRef>
              <c:f>'LOC-QUINT-PROV no confounders'!$A$49</c:f>
              <c:strCache>
                <c:ptCount val="1"/>
                <c:pt idx="0">
                  <c:v>Quintile 4</c:v>
                </c:pt>
              </c:strCache>
            </c:strRef>
          </c:tx>
          <c:spPr>
            <a:solidFill>
              <a:schemeClr val="tx1">
                <a:lumMod val="50000"/>
                <a:lumOff val="50000"/>
              </a:schemeClr>
            </a:solidFill>
          </c:spPr>
          <c:invertIfNegative val="0"/>
          <c:dLbls>
            <c:dLblPos val="ctr"/>
            <c:showLegendKey val="0"/>
            <c:showVal val="1"/>
            <c:showCatName val="0"/>
            <c:showSerName val="0"/>
            <c:showPercent val="0"/>
            <c:showBubbleSize val="0"/>
            <c:showLeaderLines val="0"/>
          </c:dLbls>
          <c:errBars>
            <c:errBarType val="both"/>
            <c:errValType val="cust"/>
            <c:noEndCap val="0"/>
            <c:plus>
              <c:numRef>
                <c:f>'LOC-QUINT-PROV no confounders'!$B$51:$E$51</c:f>
                <c:numCache>
                  <c:formatCode>General</c:formatCode>
                  <c:ptCount val="4"/>
                  <c:pt idx="0">
                    <c:v>0.106036</c:v>
                  </c:pt>
                  <c:pt idx="1">
                    <c:v>0.135044</c:v>
                  </c:pt>
                  <c:pt idx="2">
                    <c:v>0.038416</c:v>
                  </c:pt>
                  <c:pt idx="3">
                    <c:v>0.117796</c:v>
                  </c:pt>
                </c:numCache>
              </c:numRef>
            </c:plus>
            <c:minus>
              <c:numRef>
                <c:f>'LOC-QUINT-PROV no confounders'!$B$51:$E$51</c:f>
                <c:numCache>
                  <c:formatCode>General</c:formatCode>
                  <c:ptCount val="4"/>
                  <c:pt idx="0">
                    <c:v>0.106036</c:v>
                  </c:pt>
                  <c:pt idx="1">
                    <c:v>0.135044</c:v>
                  </c:pt>
                  <c:pt idx="2">
                    <c:v>0.038416</c:v>
                  </c:pt>
                  <c:pt idx="3">
                    <c:v>0.117796</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confounders'!$B$49:$E$49</c:f>
              <c:numCache>
                <c:formatCode>0%</c:formatCode>
                <c:ptCount val="4"/>
                <c:pt idx="0">
                  <c:v>0.1641</c:v>
                </c:pt>
                <c:pt idx="1">
                  <c:v>0.609</c:v>
                </c:pt>
                <c:pt idx="2">
                  <c:v>0.0339</c:v>
                </c:pt>
                <c:pt idx="3">
                  <c:v>0.193</c:v>
                </c:pt>
              </c:numCache>
            </c:numRef>
          </c:val>
        </c:ser>
        <c:ser>
          <c:idx val="4"/>
          <c:order val="4"/>
          <c:tx>
            <c:strRef>
              <c:f>'LOC-QUINT-PROV no confounders'!$A$52</c:f>
              <c:strCache>
                <c:ptCount val="1"/>
                <c:pt idx="0">
                  <c:v>Quintile 5</c:v>
                </c:pt>
              </c:strCache>
            </c:strRef>
          </c:tx>
          <c:spPr>
            <a:solidFill>
              <a:schemeClr val="tx1">
                <a:lumMod val="65000"/>
                <a:lumOff val="35000"/>
              </a:schemeClr>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confounders'!$B$54:$E$54</c:f>
                <c:numCache>
                  <c:formatCode>General</c:formatCode>
                  <c:ptCount val="4"/>
                  <c:pt idx="0">
                    <c:v>0.054488</c:v>
                  </c:pt>
                  <c:pt idx="1">
                    <c:v>0.13132</c:v>
                  </c:pt>
                  <c:pt idx="2">
                    <c:v>0.052332</c:v>
                  </c:pt>
                  <c:pt idx="3">
                    <c:v>0.13328</c:v>
                  </c:pt>
                </c:numCache>
              </c:numRef>
            </c:plus>
            <c:minus>
              <c:numRef>
                <c:f>'LOC-QUINT-PROV no confounders'!$B$54:$E$54</c:f>
                <c:numCache>
                  <c:formatCode>General</c:formatCode>
                  <c:ptCount val="4"/>
                  <c:pt idx="0">
                    <c:v>0.054488</c:v>
                  </c:pt>
                  <c:pt idx="1">
                    <c:v>0.13132</c:v>
                  </c:pt>
                  <c:pt idx="2">
                    <c:v>0.052332</c:v>
                  </c:pt>
                  <c:pt idx="3">
                    <c:v>0.13328</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confounders'!$B$52:$E$52</c:f>
              <c:numCache>
                <c:formatCode>0%</c:formatCode>
                <c:ptCount val="4"/>
                <c:pt idx="0">
                  <c:v>0.047</c:v>
                </c:pt>
                <c:pt idx="1">
                  <c:v>0.4519</c:v>
                </c:pt>
                <c:pt idx="2">
                  <c:v>0.0479</c:v>
                </c:pt>
                <c:pt idx="3">
                  <c:v>0.4533</c:v>
                </c:pt>
              </c:numCache>
            </c:numRef>
          </c:val>
        </c:ser>
        <c:dLbls>
          <c:showLegendKey val="0"/>
          <c:showVal val="0"/>
          <c:showCatName val="0"/>
          <c:showSerName val="0"/>
          <c:showPercent val="0"/>
          <c:showBubbleSize val="0"/>
        </c:dLbls>
        <c:gapWidth val="150"/>
        <c:axId val="-2138439064"/>
        <c:axId val="-2057127176"/>
      </c:barChart>
      <c:catAx>
        <c:axId val="-2138439064"/>
        <c:scaling>
          <c:orientation val="minMax"/>
        </c:scaling>
        <c:delete val="0"/>
        <c:axPos val="b"/>
        <c:majorTickMark val="out"/>
        <c:minorTickMark val="none"/>
        <c:tickLblPos val="nextTo"/>
        <c:crossAx val="-2057127176"/>
        <c:crosses val="autoZero"/>
        <c:auto val="1"/>
        <c:lblAlgn val="ctr"/>
        <c:lblOffset val="100"/>
        <c:noMultiLvlLbl val="0"/>
      </c:catAx>
      <c:valAx>
        <c:axId val="-2057127176"/>
        <c:scaling>
          <c:orientation val="minMax"/>
          <c:min val="0.0"/>
        </c:scaling>
        <c:delete val="0"/>
        <c:axPos val="l"/>
        <c:majorGridlines/>
        <c:numFmt formatCode="0%" sourceLinked="1"/>
        <c:majorTickMark val="out"/>
        <c:minorTickMark val="none"/>
        <c:tickLblPos val="nextTo"/>
        <c:crossAx val="-2138439064"/>
        <c:crosses val="autoZero"/>
        <c:crossBetween val="between"/>
      </c:valAx>
      <c:spPr>
        <a:solidFill>
          <a:schemeClr val="bg1">
            <a:lumMod val="95000"/>
          </a:schemeClr>
        </a:solidFill>
      </c:spPr>
    </c:plotArea>
    <c:legend>
      <c:legendPos val="t"/>
      <c:layout/>
      <c:overlay val="0"/>
      <c:txPr>
        <a:bodyPr/>
        <a:lstStyle/>
        <a:p>
          <a:pPr>
            <a:defRPr sz="1800"/>
          </a:pPr>
          <a:endParaRPr lang="en-US"/>
        </a:p>
      </c:txPr>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cked"/>
        <c:varyColors val="0"/>
        <c:ser>
          <c:idx val="0"/>
          <c:order val="0"/>
          <c:tx>
            <c:strRef>
              <c:f>'Qualification level'!$B$635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level'!$B$636:$B$717</c:f>
            </c:numRef>
          </c:val>
        </c:ser>
        <c:ser>
          <c:idx val="1"/>
          <c:order val="1"/>
          <c:tx>
            <c:strRef>
              <c:f>'Qualification level'!$C$635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level'!$C$636:$C$717</c:f>
            </c:numRef>
          </c:val>
        </c:ser>
        <c:ser>
          <c:idx val="2"/>
          <c:order val="2"/>
          <c:tx>
            <c:strRef>
              <c:f>'Qualification level'!$D$635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level'!$D$636:$D$717</c:f>
            </c:numRef>
          </c:val>
        </c:ser>
        <c:ser>
          <c:idx val="3"/>
          <c:order val="3"/>
          <c:tx>
            <c:strRef>
              <c:f>'Qualification level'!$E$635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level'!$E$636:$E$717</c:f>
            </c:numRef>
          </c:val>
        </c:ser>
        <c:ser>
          <c:idx val="4"/>
          <c:order val="4"/>
          <c:tx>
            <c:strRef>
              <c:f>'Qualification level'!$F$635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level'!$F$636:$F$717</c:f>
            </c:numRef>
          </c:val>
        </c:ser>
        <c:ser>
          <c:idx val="5"/>
          <c:order val="5"/>
          <c:tx>
            <c:strRef>
              <c:f>'Qualification level'!$G$635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level'!$G$636:$G$717</c:f>
            </c:numRef>
          </c:val>
        </c:ser>
        <c:ser>
          <c:idx val="6"/>
          <c:order val="6"/>
          <c:tx>
            <c:strRef>
              <c:f>'Qualification level'!$H$635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level'!$H$636:$H$717</c:f>
            </c:numRef>
          </c:val>
        </c:ser>
        <c:ser>
          <c:idx val="7"/>
          <c:order val="7"/>
          <c:tx>
            <c:strRef>
              <c:f>'Qualification level'!$I$635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level'!$I$636:$I$717</c:f>
            </c:numRef>
          </c:val>
        </c:ser>
        <c:ser>
          <c:idx val="8"/>
          <c:order val="8"/>
          <c:tx>
            <c:strRef>
              <c:f>'Qualification level'!$J$635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level'!$J$636:$J$717</c:f>
            </c:numRef>
          </c:val>
        </c:ser>
        <c:ser>
          <c:idx val="9"/>
          <c:order val="9"/>
          <c:tx>
            <c:strRef>
              <c:f>'Qualification level'!$K$635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level'!$K$636:$K$717</c:f>
            </c:numRef>
          </c:val>
        </c:ser>
        <c:ser>
          <c:idx val="10"/>
          <c:order val="10"/>
          <c:tx>
            <c:strRef>
              <c:f>'Qualification level'!$L$635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level'!$L$636:$L$717</c:f>
            </c:numRef>
          </c:val>
        </c:ser>
        <c:ser>
          <c:idx val="11"/>
          <c:order val="11"/>
          <c:tx>
            <c:strRef>
              <c:f>'Qualification level'!$M$635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level'!$M$636:$M$717</c:f>
            </c:numRef>
          </c:val>
        </c:ser>
        <c:ser>
          <c:idx val="12"/>
          <c:order val="12"/>
          <c:tx>
            <c:strRef>
              <c:f>'Qualification level'!$N$635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level'!$N$636:$N$717</c:f>
            </c:numRef>
          </c:val>
        </c:ser>
        <c:ser>
          <c:idx val="13"/>
          <c:order val="13"/>
          <c:tx>
            <c:strRef>
              <c:f>'Qualification level'!$O$635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level'!$O$636:$O$717</c:f>
            </c:numRef>
          </c:val>
        </c:ser>
        <c:ser>
          <c:idx val="14"/>
          <c:order val="14"/>
          <c:tx>
            <c:strRef>
              <c:f>'Qualification level'!$P$635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level'!$P$636:$P$717</c:f>
            </c:numRef>
          </c:val>
        </c:ser>
        <c:ser>
          <c:idx val="15"/>
          <c:order val="15"/>
          <c:tx>
            <c:strRef>
              <c:f>'Qualification level'!$Q$635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level'!$Q$636:$Q$717</c:f>
            </c:numRef>
          </c:val>
        </c:ser>
        <c:ser>
          <c:idx val="16"/>
          <c:order val="16"/>
          <c:tx>
            <c:strRef>
              <c:f>'Qualification level'!$R$635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level'!$R$636:$R$717</c:f>
            </c:numRef>
          </c:val>
        </c:ser>
        <c:ser>
          <c:idx val="17"/>
          <c:order val="17"/>
          <c:tx>
            <c:strRef>
              <c:f>'Qualification level'!$S$635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level'!$S$636:$S$717</c:f>
            </c:numRef>
          </c:val>
        </c:ser>
        <c:ser>
          <c:idx val="18"/>
          <c:order val="18"/>
          <c:tx>
            <c:strRef>
              <c:f>'Qualification level'!$T$635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level'!$T$636:$T$717</c:f>
            </c:numRef>
          </c:val>
        </c:ser>
        <c:ser>
          <c:idx val="19"/>
          <c:order val="19"/>
          <c:tx>
            <c:strRef>
              <c:f>'Qualification level'!$U$635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level'!$U$636:$U$717</c:f>
            </c:numRef>
          </c:val>
        </c:ser>
        <c:ser>
          <c:idx val="20"/>
          <c:order val="20"/>
          <c:tx>
            <c:strRef>
              <c:f>'Qualification level'!$V$635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level'!$V$636:$V$717</c:f>
            </c:numRef>
          </c:val>
        </c:ser>
        <c:ser>
          <c:idx val="21"/>
          <c:order val="21"/>
          <c:tx>
            <c:strRef>
              <c:f>'Qualification level'!$W$635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level'!$W$636:$W$717</c:f>
            </c:numRef>
          </c:val>
        </c:ser>
        <c:ser>
          <c:idx val="22"/>
          <c:order val="22"/>
          <c:tx>
            <c:strRef>
              <c:f>'Qualification level'!$X$635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level'!$X$636:$X$717</c:f>
            </c:numRef>
          </c:val>
        </c:ser>
        <c:ser>
          <c:idx val="23"/>
          <c:order val="23"/>
          <c:tx>
            <c:strRef>
              <c:f>'Qualification level'!$Y$635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level'!$Y$636:$Y$717</c:f>
            </c:numRef>
          </c:val>
        </c:ser>
        <c:ser>
          <c:idx val="24"/>
          <c:order val="24"/>
          <c:tx>
            <c:strRef>
              <c:f>'Qualification level'!$Z$635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level'!$Z$636:$Z$717</c:f>
            </c:numRef>
          </c:val>
        </c:ser>
        <c:ser>
          <c:idx val="25"/>
          <c:order val="25"/>
          <c:tx>
            <c:strRef>
              <c:f>'Qualification level'!$AA$635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level'!$AA$636:$AA$717</c:f>
            </c:numRef>
          </c:val>
        </c:ser>
        <c:ser>
          <c:idx val="26"/>
          <c:order val="26"/>
          <c:tx>
            <c:strRef>
              <c:f>'Qualification level'!$AB$635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level'!$AB$636:$AB$717</c:f>
            </c:numRef>
          </c:val>
        </c:ser>
        <c:ser>
          <c:idx val="27"/>
          <c:order val="27"/>
          <c:tx>
            <c:strRef>
              <c:f>'Qualification level'!$AC$635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level'!$AC$636:$AC$717</c:f>
            </c:numRef>
          </c:val>
        </c:ser>
        <c:ser>
          <c:idx val="28"/>
          <c:order val="28"/>
          <c:tx>
            <c:strRef>
              <c:f>'Qualification level'!$AD$635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level'!$AD$636:$AD$717</c:f>
            </c:numRef>
          </c:val>
        </c:ser>
        <c:ser>
          <c:idx val="29"/>
          <c:order val="29"/>
          <c:tx>
            <c:strRef>
              <c:f>'Qualification level'!$AE$635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level'!$AE$636:$AE$717</c:f>
            </c:numRef>
          </c:val>
        </c:ser>
        <c:ser>
          <c:idx val="30"/>
          <c:order val="30"/>
          <c:tx>
            <c:strRef>
              <c:f>'Qualification level'!$AF$635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level'!$AF$636:$AF$717</c:f>
            </c:numRef>
          </c:val>
        </c:ser>
        <c:ser>
          <c:idx val="31"/>
          <c:order val="31"/>
          <c:tx>
            <c:strRef>
              <c:f>'Qualification level'!$AG$635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level'!$AG$636:$AG$717</c:f>
            </c:numRef>
          </c:val>
        </c:ser>
        <c:ser>
          <c:idx val="32"/>
          <c:order val="32"/>
          <c:tx>
            <c:strRef>
              <c:f>'Qualification level'!$AH$635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level'!$AH$636:$AH$717</c:f>
            </c:numRef>
          </c:val>
        </c:ser>
        <c:ser>
          <c:idx val="33"/>
          <c:order val="33"/>
          <c:tx>
            <c:strRef>
              <c:f>'Qualification level'!$AI$635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level'!$AI$636:$AI$717</c:f>
            </c:numRef>
          </c:val>
        </c:ser>
        <c:ser>
          <c:idx val="34"/>
          <c:order val="34"/>
          <c:tx>
            <c:strRef>
              <c:f>'Qualification level'!$AJ$635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level'!$AJ$636:$AJ$717</c:f>
            </c:numRef>
          </c:val>
        </c:ser>
        <c:ser>
          <c:idx val="35"/>
          <c:order val="35"/>
          <c:tx>
            <c:strRef>
              <c:f>'Qualification level'!$AK$635</c:f>
              <c:strCache>
                <c:ptCount val="1"/>
                <c:pt idx="0">
                  <c:v>None</c:v>
                </c:pt>
              </c:strCache>
            </c:strRef>
          </c:tx>
          <c:spPr>
            <a:solidFill>
              <a:schemeClr val="accent2"/>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level'!$AK$636:$AK$717</c:f>
              <c:numCache>
                <c:formatCode>0%</c:formatCode>
                <c:ptCount val="61"/>
                <c:pt idx="0">
                  <c:v>0.017350631827206</c:v>
                </c:pt>
                <c:pt idx="1">
                  <c:v>0.0200390594169354</c:v>
                </c:pt>
                <c:pt idx="2">
                  <c:v>0.0218725807363727</c:v>
                </c:pt>
                <c:pt idx="3">
                  <c:v>0.0238359223376644</c:v>
                </c:pt>
                <c:pt idx="4">
                  <c:v>0.0238707848794993</c:v>
                </c:pt>
                <c:pt idx="5">
                  <c:v>0.0268295475339381</c:v>
                </c:pt>
                <c:pt idx="6">
                  <c:v>0.0278138224497907</c:v>
                </c:pt>
                <c:pt idx="7">
                  <c:v>0.0282930740826951</c:v>
                </c:pt>
                <c:pt idx="8">
                  <c:v>0.0291225228501066</c:v>
                </c:pt>
                <c:pt idx="9">
                  <c:v>0.0309938394175449</c:v>
                </c:pt>
                <c:pt idx="10">
                  <c:v>0.0321730423251474</c:v>
                </c:pt>
                <c:pt idx="11">
                  <c:v>0.0353995562762327</c:v>
                </c:pt>
                <c:pt idx="12">
                  <c:v>0.0372961635604376</c:v>
                </c:pt>
                <c:pt idx="13">
                  <c:v>0.0372060956184771</c:v>
                </c:pt>
                <c:pt idx="14">
                  <c:v>0.0417123015056066</c:v>
                </c:pt>
                <c:pt idx="15">
                  <c:v>0.0436614596178525</c:v>
                </c:pt>
                <c:pt idx="16">
                  <c:v>0.0480794455398624</c:v>
                </c:pt>
                <c:pt idx="17">
                  <c:v>0.0484441087613293</c:v>
                </c:pt>
                <c:pt idx="18">
                  <c:v>0.0517131411947709</c:v>
                </c:pt>
                <c:pt idx="19">
                  <c:v>0.0570732136464849</c:v>
                </c:pt>
                <c:pt idx="20">
                  <c:v>0.0591822106933802</c:v>
                </c:pt>
                <c:pt idx="21">
                  <c:v>0.0680105829841097</c:v>
                </c:pt>
                <c:pt idx="22">
                  <c:v>0.071331135614414</c:v>
                </c:pt>
                <c:pt idx="23">
                  <c:v>0.0752885030753091</c:v>
                </c:pt>
                <c:pt idx="24">
                  <c:v>0.0759818240830899</c:v>
                </c:pt>
                <c:pt idx="25">
                  <c:v>0.0866895325450111</c:v>
                </c:pt>
                <c:pt idx="26">
                  <c:v>0.0938379827375702</c:v>
                </c:pt>
                <c:pt idx="27">
                  <c:v>0.0989365149054712</c:v>
                </c:pt>
                <c:pt idx="28">
                  <c:v>0.108782740310368</c:v>
                </c:pt>
                <c:pt idx="29">
                  <c:v>0.114088321741172</c:v>
                </c:pt>
                <c:pt idx="30">
                  <c:v>0.117938280185214</c:v>
                </c:pt>
                <c:pt idx="31">
                  <c:v>0.133434889951148</c:v>
                </c:pt>
                <c:pt idx="32">
                  <c:v>0.134016410551363</c:v>
                </c:pt>
                <c:pt idx="33">
                  <c:v>0.144565294531069</c:v>
                </c:pt>
                <c:pt idx="34">
                  <c:v>0.14561671056888</c:v>
                </c:pt>
                <c:pt idx="35">
                  <c:v>0.159211318722426</c:v>
                </c:pt>
                <c:pt idx="36">
                  <c:v>0.165817474649257</c:v>
                </c:pt>
                <c:pt idx="37">
                  <c:v>0.171076011846002</c:v>
                </c:pt>
                <c:pt idx="38">
                  <c:v>0.1787168998041</c:v>
                </c:pt>
                <c:pt idx="39">
                  <c:v>0.192266257937377</c:v>
                </c:pt>
                <c:pt idx="40">
                  <c:v>0.206246053921312</c:v>
                </c:pt>
                <c:pt idx="41">
                  <c:v>0.231227985650388</c:v>
                </c:pt>
                <c:pt idx="42">
                  <c:v>0.217694242655843</c:v>
                </c:pt>
                <c:pt idx="43">
                  <c:v>0.215842848241828</c:v>
                </c:pt>
                <c:pt idx="44">
                  <c:v>0.21824115235719</c:v>
                </c:pt>
                <c:pt idx="45">
                  <c:v>0.22443766839596</c:v>
                </c:pt>
                <c:pt idx="46">
                  <c:v>0.236111694310309</c:v>
                </c:pt>
                <c:pt idx="47">
                  <c:v>0.242854845952974</c:v>
                </c:pt>
                <c:pt idx="48">
                  <c:v>0.259107675789255</c:v>
                </c:pt>
                <c:pt idx="49">
                  <c:v>0.276622674227345</c:v>
                </c:pt>
                <c:pt idx="50">
                  <c:v>0.294279793556459</c:v>
                </c:pt>
                <c:pt idx="51">
                  <c:v>0.358208400577593</c:v>
                </c:pt>
                <c:pt idx="52">
                  <c:v>0.315771359536988</c:v>
                </c:pt>
                <c:pt idx="53">
                  <c:v>0.311431669114424</c:v>
                </c:pt>
                <c:pt idx="54">
                  <c:v>0.306579639039776</c:v>
                </c:pt>
                <c:pt idx="55">
                  <c:v>0.338634630380202</c:v>
                </c:pt>
                <c:pt idx="56">
                  <c:v>0.333063394173467</c:v>
                </c:pt>
                <c:pt idx="57">
                  <c:v>0.365408135531799</c:v>
                </c:pt>
                <c:pt idx="58">
                  <c:v>0.364099202958767</c:v>
                </c:pt>
                <c:pt idx="59">
                  <c:v>0.360450164865243</c:v>
                </c:pt>
                <c:pt idx="60">
                  <c:v>0.381231889442009</c:v>
                </c:pt>
              </c:numCache>
            </c:numRef>
          </c:val>
        </c:ser>
        <c:ser>
          <c:idx val="36"/>
          <c:order val="36"/>
          <c:tx>
            <c:strRef>
              <c:f>'Qualification level'!$AL$635</c:f>
              <c:strCache>
                <c:ptCount val="1"/>
                <c:pt idx="0">
                  <c:v>Some primary</c:v>
                </c:pt>
              </c:strCache>
            </c:strRef>
          </c:tx>
          <c:spPr>
            <a:solidFill>
              <a:srgbClr val="0070C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level'!$AL$636:$AL$717</c:f>
              <c:numCache>
                <c:formatCode>0%</c:formatCode>
                <c:ptCount val="61"/>
                <c:pt idx="0">
                  <c:v>0.0355417526079185</c:v>
                </c:pt>
                <c:pt idx="1">
                  <c:v>0.0384601265392953</c:v>
                </c:pt>
                <c:pt idx="2">
                  <c:v>0.0401083440097814</c:v>
                </c:pt>
                <c:pt idx="3">
                  <c:v>0.0440699070140843</c:v>
                </c:pt>
                <c:pt idx="4">
                  <c:v>0.0448110538339581</c:v>
                </c:pt>
                <c:pt idx="5">
                  <c:v>0.052517141534719</c:v>
                </c:pt>
                <c:pt idx="6">
                  <c:v>0.0533938494151021</c:v>
                </c:pt>
                <c:pt idx="7">
                  <c:v>0.0543456303750637</c:v>
                </c:pt>
                <c:pt idx="8">
                  <c:v>0.0567792092954068</c:v>
                </c:pt>
                <c:pt idx="9">
                  <c:v>0.0593825840503708</c:v>
                </c:pt>
                <c:pt idx="10">
                  <c:v>0.0586581759862944</c:v>
                </c:pt>
                <c:pt idx="11">
                  <c:v>0.0639161256710005</c:v>
                </c:pt>
                <c:pt idx="12">
                  <c:v>0.0669925110381881</c:v>
                </c:pt>
                <c:pt idx="13">
                  <c:v>0.0678631912075864</c:v>
                </c:pt>
                <c:pt idx="14">
                  <c:v>0.0753667943069681</c:v>
                </c:pt>
                <c:pt idx="15">
                  <c:v>0.0786547226413964</c:v>
                </c:pt>
                <c:pt idx="16">
                  <c:v>0.0876992555859264</c:v>
                </c:pt>
                <c:pt idx="17">
                  <c:v>0.091143504531722</c:v>
                </c:pt>
                <c:pt idx="18">
                  <c:v>0.0994005803006734</c:v>
                </c:pt>
                <c:pt idx="19">
                  <c:v>0.107742432607891</c:v>
                </c:pt>
                <c:pt idx="20">
                  <c:v>0.10816082734611</c:v>
                </c:pt>
                <c:pt idx="21">
                  <c:v>0.126210650872557</c:v>
                </c:pt>
                <c:pt idx="22">
                  <c:v>0.132456586135648</c:v>
                </c:pt>
                <c:pt idx="23">
                  <c:v>0.141392220188016</c:v>
                </c:pt>
                <c:pt idx="24">
                  <c:v>0.142889889646219</c:v>
                </c:pt>
                <c:pt idx="25">
                  <c:v>0.157984434361002</c:v>
                </c:pt>
                <c:pt idx="26">
                  <c:v>0.168982702906728</c:v>
                </c:pt>
                <c:pt idx="27">
                  <c:v>0.178903998757638</c:v>
                </c:pt>
                <c:pt idx="28">
                  <c:v>0.190292386189017</c:v>
                </c:pt>
                <c:pt idx="29">
                  <c:v>0.19473413601289</c:v>
                </c:pt>
                <c:pt idx="30">
                  <c:v>0.191682988690417</c:v>
                </c:pt>
                <c:pt idx="31">
                  <c:v>0.206406471607921</c:v>
                </c:pt>
                <c:pt idx="32">
                  <c:v>0.210454421061908</c:v>
                </c:pt>
                <c:pt idx="33">
                  <c:v>0.221756220625302</c:v>
                </c:pt>
                <c:pt idx="34">
                  <c:v>0.22109770938275</c:v>
                </c:pt>
                <c:pt idx="35">
                  <c:v>0.222490469128466</c:v>
                </c:pt>
                <c:pt idx="36">
                  <c:v>0.229070704264481</c:v>
                </c:pt>
                <c:pt idx="37">
                  <c:v>0.233941118401951</c:v>
                </c:pt>
                <c:pt idx="38">
                  <c:v>0.245065168183988</c:v>
                </c:pt>
                <c:pt idx="39">
                  <c:v>0.252720239398584</c:v>
                </c:pt>
                <c:pt idx="40">
                  <c:v>0.234846185777024</c:v>
                </c:pt>
                <c:pt idx="41">
                  <c:v>0.244871185535799</c:v>
                </c:pt>
                <c:pt idx="42">
                  <c:v>0.240188621843626</c:v>
                </c:pt>
                <c:pt idx="43">
                  <c:v>0.242397948067139</c:v>
                </c:pt>
                <c:pt idx="44">
                  <c:v>0.236474705641467</c:v>
                </c:pt>
                <c:pt idx="45">
                  <c:v>0.227146012430365</c:v>
                </c:pt>
                <c:pt idx="46">
                  <c:v>0.224543355028344</c:v>
                </c:pt>
                <c:pt idx="47">
                  <c:v>0.222374381122933</c:v>
                </c:pt>
                <c:pt idx="48">
                  <c:v>0.226077017658298</c:v>
                </c:pt>
                <c:pt idx="49">
                  <c:v>0.2400180653363</c:v>
                </c:pt>
                <c:pt idx="50">
                  <c:v>0.216674486497758</c:v>
                </c:pt>
                <c:pt idx="51">
                  <c:v>0.227899643251508</c:v>
                </c:pt>
                <c:pt idx="52">
                  <c:v>0.211235355266485</c:v>
                </c:pt>
                <c:pt idx="53">
                  <c:v>0.213154839255369</c:v>
                </c:pt>
                <c:pt idx="54">
                  <c:v>0.212922726476257</c:v>
                </c:pt>
                <c:pt idx="55">
                  <c:v>0.210135303039391</c:v>
                </c:pt>
                <c:pt idx="56">
                  <c:v>0.205008409643057</c:v>
                </c:pt>
                <c:pt idx="57">
                  <c:v>0.202074651204928</c:v>
                </c:pt>
                <c:pt idx="58">
                  <c:v>0.214697861682331</c:v>
                </c:pt>
                <c:pt idx="59">
                  <c:v>0.216310837820978</c:v>
                </c:pt>
                <c:pt idx="60">
                  <c:v>0.190430195408277</c:v>
                </c:pt>
              </c:numCache>
            </c:numRef>
          </c:val>
        </c:ser>
        <c:ser>
          <c:idx val="37"/>
          <c:order val="37"/>
          <c:tx>
            <c:strRef>
              <c:f>'Qualification level'!$AM$635</c:f>
              <c:strCache>
                <c:ptCount val="1"/>
                <c:pt idx="0">
                  <c:v>Primary complete</c:v>
                </c:pt>
              </c:strCache>
            </c:strRef>
          </c:tx>
          <c:spPr>
            <a:solidFill>
              <a:srgbClr val="FFFF0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level'!$AM$636:$AM$717</c:f>
              <c:numCache>
                <c:formatCode>0%</c:formatCode>
                <c:ptCount val="61"/>
                <c:pt idx="0">
                  <c:v>0.0246153962123346</c:v>
                </c:pt>
                <c:pt idx="1">
                  <c:v>0.0263797904227338</c:v>
                </c:pt>
                <c:pt idx="2">
                  <c:v>0.0271864293082637</c:v>
                </c:pt>
                <c:pt idx="3">
                  <c:v>0.0294458647378389</c:v>
                </c:pt>
                <c:pt idx="4">
                  <c:v>0.0299982272682203</c:v>
                </c:pt>
                <c:pt idx="5">
                  <c:v>0.0334493552904153</c:v>
                </c:pt>
                <c:pt idx="6">
                  <c:v>0.0335994793980345</c:v>
                </c:pt>
                <c:pt idx="7">
                  <c:v>0.0344024585196586</c:v>
                </c:pt>
                <c:pt idx="8">
                  <c:v>0.0344135827975472</c:v>
                </c:pt>
                <c:pt idx="9">
                  <c:v>0.03513695840334</c:v>
                </c:pt>
                <c:pt idx="10">
                  <c:v>0.0345863440772915</c:v>
                </c:pt>
                <c:pt idx="11">
                  <c:v>0.0366838965737266</c:v>
                </c:pt>
                <c:pt idx="12">
                  <c:v>0.0371109865400241</c:v>
                </c:pt>
                <c:pt idx="13">
                  <c:v>0.0370201001019479</c:v>
                </c:pt>
                <c:pt idx="14">
                  <c:v>0.0389234295439261</c:v>
                </c:pt>
                <c:pt idx="15">
                  <c:v>0.0400052390964788</c:v>
                </c:pt>
                <c:pt idx="16">
                  <c:v>0.0439948999596623</c:v>
                </c:pt>
                <c:pt idx="17">
                  <c:v>0.0442250755287009</c:v>
                </c:pt>
                <c:pt idx="18">
                  <c:v>0.0469670342108201</c:v>
                </c:pt>
                <c:pt idx="19">
                  <c:v>0.0496226163245742</c:v>
                </c:pt>
                <c:pt idx="20">
                  <c:v>0.0490878372612932</c:v>
                </c:pt>
                <c:pt idx="21">
                  <c:v>0.0552148796249005</c:v>
                </c:pt>
                <c:pt idx="22">
                  <c:v>0.0577636761195327</c:v>
                </c:pt>
                <c:pt idx="23">
                  <c:v>0.0602582299659213</c:v>
                </c:pt>
                <c:pt idx="24">
                  <c:v>0.0602726387536514</c:v>
                </c:pt>
                <c:pt idx="25">
                  <c:v>0.0644409681399936</c:v>
                </c:pt>
                <c:pt idx="26">
                  <c:v>0.0688032229364618</c:v>
                </c:pt>
                <c:pt idx="27">
                  <c:v>0.0701321160228303</c:v>
                </c:pt>
                <c:pt idx="28">
                  <c:v>0.0722859126514771</c:v>
                </c:pt>
                <c:pt idx="29">
                  <c:v>0.0702776450774475</c:v>
                </c:pt>
                <c:pt idx="30">
                  <c:v>0.0669887445731151</c:v>
                </c:pt>
                <c:pt idx="31">
                  <c:v>0.0694542207280559</c:v>
                </c:pt>
                <c:pt idx="32">
                  <c:v>0.0680796686348814</c:v>
                </c:pt>
                <c:pt idx="33">
                  <c:v>0.0692035264518226</c:v>
                </c:pt>
                <c:pt idx="34">
                  <c:v>0.0677121041740479</c:v>
                </c:pt>
                <c:pt idx="35">
                  <c:v>0.0648868631825815</c:v>
                </c:pt>
                <c:pt idx="36">
                  <c:v>0.0639311015418808</c:v>
                </c:pt>
                <c:pt idx="37">
                  <c:v>0.0638755008419952</c:v>
                </c:pt>
                <c:pt idx="38">
                  <c:v>0.0645942471617945</c:v>
                </c:pt>
                <c:pt idx="39">
                  <c:v>0.0644799649660609</c:v>
                </c:pt>
                <c:pt idx="40">
                  <c:v>0.0585153325868486</c:v>
                </c:pt>
                <c:pt idx="41">
                  <c:v>0.0596869649007442</c:v>
                </c:pt>
                <c:pt idx="42">
                  <c:v>0.0585825906935674</c:v>
                </c:pt>
                <c:pt idx="43">
                  <c:v>0.0580756631129901</c:v>
                </c:pt>
                <c:pt idx="44">
                  <c:v>0.056553989302194</c:v>
                </c:pt>
                <c:pt idx="45">
                  <c:v>0.0558759391649895</c:v>
                </c:pt>
                <c:pt idx="46">
                  <c:v>0.0555112324165442</c:v>
                </c:pt>
                <c:pt idx="47">
                  <c:v>0.0520549767973077</c:v>
                </c:pt>
                <c:pt idx="48">
                  <c:v>0.0518838789376158</c:v>
                </c:pt>
                <c:pt idx="49">
                  <c:v>0.0518765089295173</c:v>
                </c:pt>
                <c:pt idx="50">
                  <c:v>0.0471470649567303</c:v>
                </c:pt>
                <c:pt idx="51">
                  <c:v>0.045968529686571</c:v>
                </c:pt>
                <c:pt idx="52">
                  <c:v>0.0459149270924058</c:v>
                </c:pt>
                <c:pt idx="53">
                  <c:v>0.0469661901869267</c:v>
                </c:pt>
                <c:pt idx="54">
                  <c:v>0.0470474855440687</c:v>
                </c:pt>
                <c:pt idx="55">
                  <c:v>0.0438985098670963</c:v>
                </c:pt>
                <c:pt idx="56">
                  <c:v>0.0440312298843415</c:v>
                </c:pt>
                <c:pt idx="57">
                  <c:v>0.0414137524913934</c:v>
                </c:pt>
                <c:pt idx="58">
                  <c:v>0.0399691014852354</c:v>
                </c:pt>
                <c:pt idx="59">
                  <c:v>0.0424957669734815</c:v>
                </c:pt>
                <c:pt idx="60">
                  <c:v>0.0361988260643436</c:v>
                </c:pt>
              </c:numCache>
            </c:numRef>
          </c:val>
        </c:ser>
        <c:ser>
          <c:idx val="38"/>
          <c:order val="38"/>
          <c:tx>
            <c:strRef>
              <c:f>'Qualification level'!$AN$635</c:f>
              <c:strCache>
                <c:ptCount val="1"/>
                <c:pt idx="0">
                  <c:v>Some secondary</c:v>
                </c:pt>
              </c:strCache>
            </c:strRef>
          </c:tx>
          <c:spPr>
            <a:solidFill>
              <a:srgbClr val="92D050"/>
            </a:solidFill>
            <a:ln w="63500"/>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level'!$AN$636:$AN$717</c:f>
              <c:numCache>
                <c:formatCode>0%</c:formatCode>
                <c:ptCount val="61"/>
                <c:pt idx="0">
                  <c:v>0.491200777923408</c:v>
                </c:pt>
                <c:pt idx="1">
                  <c:v>0.448614290093262</c:v>
                </c:pt>
                <c:pt idx="2">
                  <c:v>0.417547595507897</c:v>
                </c:pt>
                <c:pt idx="3">
                  <c:v>0.399036625382895</c:v>
                </c:pt>
                <c:pt idx="4">
                  <c:v>0.39134806737182</c:v>
                </c:pt>
                <c:pt idx="5">
                  <c:v>0.385826663783242</c:v>
                </c:pt>
                <c:pt idx="6">
                  <c:v>0.385226945048436</c:v>
                </c:pt>
                <c:pt idx="7">
                  <c:v>0.385543379398106</c:v>
                </c:pt>
                <c:pt idx="8">
                  <c:v>0.388842288812125</c:v>
                </c:pt>
                <c:pt idx="9">
                  <c:v>0.390081122821309</c:v>
                </c:pt>
                <c:pt idx="10">
                  <c:v>0.380812191939266</c:v>
                </c:pt>
                <c:pt idx="11">
                  <c:v>0.38627617414109</c:v>
                </c:pt>
                <c:pt idx="12">
                  <c:v>0.379371027984405</c:v>
                </c:pt>
                <c:pt idx="13">
                  <c:v>0.367142563465726</c:v>
                </c:pt>
                <c:pt idx="14">
                  <c:v>0.363960143286532</c:v>
                </c:pt>
                <c:pt idx="15">
                  <c:v>0.356793617219907</c:v>
                </c:pt>
                <c:pt idx="16">
                  <c:v>0.354009934923711</c:v>
                </c:pt>
                <c:pt idx="17">
                  <c:v>0.34819335347432</c:v>
                </c:pt>
                <c:pt idx="18">
                  <c:v>0.347819436860564</c:v>
                </c:pt>
                <c:pt idx="19">
                  <c:v>0.343247744495477</c:v>
                </c:pt>
                <c:pt idx="20">
                  <c:v>0.334827721555711</c:v>
                </c:pt>
                <c:pt idx="21">
                  <c:v>0.341864330965697</c:v>
                </c:pt>
                <c:pt idx="22">
                  <c:v>0.340883255655337</c:v>
                </c:pt>
                <c:pt idx="23">
                  <c:v>0.342331269413531</c:v>
                </c:pt>
                <c:pt idx="24">
                  <c:v>0.337599399545602</c:v>
                </c:pt>
                <c:pt idx="25">
                  <c:v>0.336629776814777</c:v>
                </c:pt>
                <c:pt idx="26">
                  <c:v>0.336234155885672</c:v>
                </c:pt>
                <c:pt idx="27">
                  <c:v>0.335579682775836</c:v>
                </c:pt>
                <c:pt idx="28">
                  <c:v>0.330869696497635</c:v>
                </c:pt>
                <c:pt idx="29">
                  <c:v>0.323864602479292</c:v>
                </c:pt>
                <c:pt idx="30">
                  <c:v>0.318532191242971</c:v>
                </c:pt>
                <c:pt idx="31">
                  <c:v>0.314858433576719</c:v>
                </c:pt>
                <c:pt idx="32">
                  <c:v>0.312489273770484</c:v>
                </c:pt>
                <c:pt idx="33">
                  <c:v>0.309640509783363</c:v>
                </c:pt>
                <c:pt idx="34">
                  <c:v>0.309751939656279</c:v>
                </c:pt>
                <c:pt idx="35">
                  <c:v>0.303849755792143</c:v>
                </c:pt>
                <c:pt idx="36">
                  <c:v>0.297205167384359</c:v>
                </c:pt>
                <c:pt idx="37">
                  <c:v>0.29763370303699</c:v>
                </c:pt>
                <c:pt idx="38">
                  <c:v>0.290751710829544</c:v>
                </c:pt>
                <c:pt idx="39">
                  <c:v>0.281030581709364</c:v>
                </c:pt>
                <c:pt idx="40">
                  <c:v>0.274947065861579</c:v>
                </c:pt>
                <c:pt idx="41">
                  <c:v>0.266180750424824</c:v>
                </c:pt>
                <c:pt idx="42">
                  <c:v>0.273245675870206</c:v>
                </c:pt>
                <c:pt idx="43">
                  <c:v>0.272144858509138</c:v>
                </c:pt>
                <c:pt idx="44">
                  <c:v>0.268639892599769</c:v>
                </c:pt>
                <c:pt idx="45">
                  <c:v>0.269858465676409</c:v>
                </c:pt>
                <c:pt idx="46">
                  <c:v>0.264329204283015</c:v>
                </c:pt>
                <c:pt idx="47">
                  <c:v>0.25849517927337</c:v>
                </c:pt>
                <c:pt idx="48">
                  <c:v>0.254339531151686</c:v>
                </c:pt>
                <c:pt idx="49">
                  <c:v>0.243764949902146</c:v>
                </c:pt>
                <c:pt idx="50">
                  <c:v>0.240003649254509</c:v>
                </c:pt>
                <c:pt idx="51">
                  <c:v>0.210508154251253</c:v>
                </c:pt>
                <c:pt idx="52">
                  <c:v>0.234168235327171</c:v>
                </c:pt>
                <c:pt idx="53">
                  <c:v>0.240582540695573</c:v>
                </c:pt>
                <c:pt idx="54">
                  <c:v>0.24031014543543</c:v>
                </c:pt>
                <c:pt idx="55">
                  <c:v>0.228147145268678</c:v>
                </c:pt>
                <c:pt idx="56">
                  <c:v>0.231638945991403</c:v>
                </c:pt>
                <c:pt idx="57">
                  <c:v>0.213512411668781</c:v>
                </c:pt>
                <c:pt idx="58">
                  <c:v>0.212228321297738</c:v>
                </c:pt>
                <c:pt idx="59">
                  <c:v>0.211791365898993</c:v>
                </c:pt>
                <c:pt idx="60">
                  <c:v>0.207682591574411</c:v>
                </c:pt>
              </c:numCache>
            </c:numRef>
          </c:val>
        </c:ser>
        <c:ser>
          <c:idx val="39"/>
          <c:order val="39"/>
          <c:tx>
            <c:strRef>
              <c:f>'Qualification level'!$AO$635</c:f>
              <c:strCache>
                <c:ptCount val="1"/>
                <c:pt idx="0">
                  <c:v>Matric</c:v>
                </c:pt>
              </c:strCache>
            </c:strRef>
          </c:tx>
          <c:spPr>
            <a:solidFill>
              <a:schemeClr val="accent6">
                <a:lumMod val="75000"/>
              </a:schemeClr>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level'!$AO$636:$AO$717</c:f>
              <c:numCache>
                <c:formatCode>0%</c:formatCode>
                <c:ptCount val="61"/>
                <c:pt idx="0">
                  <c:v>0.385394337252788</c:v>
                </c:pt>
                <c:pt idx="1">
                  <c:v>0.407382560190598</c:v>
                </c:pt>
                <c:pt idx="2">
                  <c:v>0.415642410166709</c:v>
                </c:pt>
                <c:pt idx="3">
                  <c:v>0.414306619693061</c:v>
                </c:pt>
                <c:pt idx="4">
                  <c:v>0.409297727798537</c:v>
                </c:pt>
                <c:pt idx="5">
                  <c:v>0.391035420130283</c:v>
                </c:pt>
                <c:pt idx="6">
                  <c:v>0.384918129885514</c:v>
                </c:pt>
                <c:pt idx="7">
                  <c:v>0.378305020092882</c:v>
                </c:pt>
                <c:pt idx="8">
                  <c:v>0.370286390757483</c:v>
                </c:pt>
                <c:pt idx="9">
                  <c:v>0.363931529283981</c:v>
                </c:pt>
                <c:pt idx="10">
                  <c:v>0.365105139238451</c:v>
                </c:pt>
                <c:pt idx="11">
                  <c:v>0.35409624942193</c:v>
                </c:pt>
                <c:pt idx="12">
                  <c:v>0.353277444305177</c:v>
                </c:pt>
                <c:pt idx="13">
                  <c:v>0.357319762652939</c:v>
                </c:pt>
                <c:pt idx="14">
                  <c:v>0.347944716652256</c:v>
                </c:pt>
                <c:pt idx="15">
                  <c:v>0.345289898994121</c:v>
                </c:pt>
                <c:pt idx="16">
                  <c:v>0.333399622574448</c:v>
                </c:pt>
                <c:pt idx="17">
                  <c:v>0.327567975830816</c:v>
                </c:pt>
                <c:pt idx="18">
                  <c:v>0.314096534255941</c:v>
                </c:pt>
                <c:pt idx="19">
                  <c:v>0.30293534119246</c:v>
                </c:pt>
                <c:pt idx="20">
                  <c:v>0.297289963650016</c:v>
                </c:pt>
                <c:pt idx="21">
                  <c:v>0.271769509204595</c:v>
                </c:pt>
                <c:pt idx="22">
                  <c:v>0.258843255387866</c:v>
                </c:pt>
                <c:pt idx="23">
                  <c:v>0.244598495601314</c:v>
                </c:pt>
                <c:pt idx="24">
                  <c:v>0.240429243752029</c:v>
                </c:pt>
                <c:pt idx="25">
                  <c:v>0.221068996006568</c:v>
                </c:pt>
                <c:pt idx="26">
                  <c:v>0.206375005295815</c:v>
                </c:pt>
                <c:pt idx="27">
                  <c:v>0.19494926062191</c:v>
                </c:pt>
                <c:pt idx="28">
                  <c:v>0.183288041649117</c:v>
                </c:pt>
                <c:pt idx="29">
                  <c:v>0.181327579087148</c:v>
                </c:pt>
                <c:pt idx="30">
                  <c:v>0.181840131418617</c:v>
                </c:pt>
                <c:pt idx="31">
                  <c:v>0.16431580606188</c:v>
                </c:pt>
                <c:pt idx="32">
                  <c:v>0.159657317259837</c:v>
                </c:pt>
                <c:pt idx="33">
                  <c:v>0.1462593833059</c:v>
                </c:pt>
                <c:pt idx="34">
                  <c:v>0.14559103675976</c:v>
                </c:pt>
                <c:pt idx="35">
                  <c:v>0.141765247404711</c:v>
                </c:pt>
                <c:pt idx="36">
                  <c:v>0.137994165856369</c:v>
                </c:pt>
                <c:pt idx="37">
                  <c:v>0.131946460716567</c:v>
                </c:pt>
                <c:pt idx="38">
                  <c:v>0.126295384200925</c:v>
                </c:pt>
                <c:pt idx="39">
                  <c:v>0.120140135756514</c:v>
                </c:pt>
                <c:pt idx="40">
                  <c:v>0.130777844054458</c:v>
                </c:pt>
                <c:pt idx="41">
                  <c:v>0.115946039207516</c:v>
                </c:pt>
                <c:pt idx="42">
                  <c:v>0.123613347481208</c:v>
                </c:pt>
                <c:pt idx="43">
                  <c:v>0.124904914623844</c:v>
                </c:pt>
                <c:pt idx="44">
                  <c:v>0.129534641218216</c:v>
                </c:pt>
                <c:pt idx="45">
                  <c:v>0.132274588728619</c:v>
                </c:pt>
                <c:pt idx="46">
                  <c:v>0.131865420953181</c:v>
                </c:pt>
                <c:pt idx="47">
                  <c:v>0.132313560684604</c:v>
                </c:pt>
                <c:pt idx="48">
                  <c:v>0.124439338925032</c:v>
                </c:pt>
                <c:pt idx="49">
                  <c:v>0.113387863885497</c:v>
                </c:pt>
                <c:pt idx="50">
                  <c:v>0.121409394223751</c:v>
                </c:pt>
                <c:pt idx="51">
                  <c:v>0.0954249129363799</c:v>
                </c:pt>
                <c:pt idx="52">
                  <c:v>0.117782991037564</c:v>
                </c:pt>
                <c:pt idx="53">
                  <c:v>0.1163005282543</c:v>
                </c:pt>
                <c:pt idx="54">
                  <c:v>0.119756439460312</c:v>
                </c:pt>
                <c:pt idx="55">
                  <c:v>0.110641725435086</c:v>
                </c:pt>
                <c:pt idx="56">
                  <c:v>0.118596731659711</c:v>
                </c:pt>
                <c:pt idx="57">
                  <c:v>0.113992571117956</c:v>
                </c:pt>
                <c:pt idx="58">
                  <c:v>0.109935511054412</c:v>
                </c:pt>
                <c:pt idx="59">
                  <c:v>0.109804071344002</c:v>
                </c:pt>
                <c:pt idx="60">
                  <c:v>0.119979196076975</c:v>
                </c:pt>
              </c:numCache>
            </c:numRef>
          </c:val>
        </c:ser>
        <c:ser>
          <c:idx val="40"/>
          <c:order val="40"/>
          <c:tx>
            <c:strRef>
              <c:f>'Qualification level'!$AP$635</c:f>
              <c:strCache>
                <c:ptCount val="1"/>
                <c:pt idx="0">
                  <c:v>Some teriary</c:v>
                </c:pt>
              </c:strCache>
            </c:strRef>
          </c:tx>
          <c:spPr>
            <a:solidFill>
              <a:srgbClr val="7030A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level'!$AP$636:$AP$717</c:f>
              <c:numCache>
                <c:formatCode>0%</c:formatCode>
                <c:ptCount val="61"/>
                <c:pt idx="0">
                  <c:v>0.0372321530368317</c:v>
                </c:pt>
                <c:pt idx="1">
                  <c:v>0.0464050835977981</c:v>
                </c:pt>
                <c:pt idx="2">
                  <c:v>0.0554453785117714</c:v>
                </c:pt>
                <c:pt idx="3">
                  <c:v>0.0590817153680075</c:v>
                </c:pt>
                <c:pt idx="4">
                  <c:v>0.0637031665796993</c:v>
                </c:pt>
                <c:pt idx="5">
                  <c:v>0.0688606787333416</c:v>
                </c:pt>
                <c:pt idx="6">
                  <c:v>0.0708579800955476</c:v>
                </c:pt>
                <c:pt idx="7">
                  <c:v>0.0732428854587832</c:v>
                </c:pt>
                <c:pt idx="8">
                  <c:v>0.0747421615457085</c:v>
                </c:pt>
                <c:pt idx="9">
                  <c:v>0.075644273034299</c:v>
                </c:pt>
                <c:pt idx="10">
                  <c:v>0.0808662000087072</c:v>
                </c:pt>
                <c:pt idx="11">
                  <c:v>0.0776458054054687</c:v>
                </c:pt>
                <c:pt idx="12">
                  <c:v>0.0786851171843015</c:v>
                </c:pt>
                <c:pt idx="13">
                  <c:v>0.0829526019094607</c:v>
                </c:pt>
                <c:pt idx="14">
                  <c:v>0.0817693965221449</c:v>
                </c:pt>
                <c:pt idx="15">
                  <c:v>0.0818037540355673</c:v>
                </c:pt>
                <c:pt idx="16">
                  <c:v>0.0794187420840773</c:v>
                </c:pt>
                <c:pt idx="17">
                  <c:v>0.0824274924471299</c:v>
                </c:pt>
                <c:pt idx="18">
                  <c:v>0.0811809133999899</c:v>
                </c:pt>
                <c:pt idx="19">
                  <c:v>0.079344614395185</c:v>
                </c:pt>
                <c:pt idx="20">
                  <c:v>0.0837978053483967</c:v>
                </c:pt>
                <c:pt idx="21">
                  <c:v>0.0758336162018635</c:v>
                </c:pt>
                <c:pt idx="22">
                  <c:v>0.0755571752402223</c:v>
                </c:pt>
                <c:pt idx="23">
                  <c:v>0.0741262625223706</c:v>
                </c:pt>
                <c:pt idx="24">
                  <c:v>0.0765396786757546</c:v>
                </c:pt>
                <c:pt idx="25">
                  <c:v>0.0708129694225556</c:v>
                </c:pt>
                <c:pt idx="26">
                  <c:v>0.0666444563413047</c:v>
                </c:pt>
                <c:pt idx="27">
                  <c:v>0.0641925508112741</c:v>
                </c:pt>
                <c:pt idx="28">
                  <c:v>0.0601888980562079</c:v>
                </c:pt>
                <c:pt idx="29">
                  <c:v>0.0604297061609839</c:v>
                </c:pt>
                <c:pt idx="30">
                  <c:v>0.0636784576364506</c:v>
                </c:pt>
                <c:pt idx="31">
                  <c:v>0.0580133424384094</c:v>
                </c:pt>
                <c:pt idx="32">
                  <c:v>0.0596587087706929</c:v>
                </c:pt>
                <c:pt idx="33">
                  <c:v>0.0570037979638884</c:v>
                </c:pt>
                <c:pt idx="34">
                  <c:v>0.0568187069642775</c:v>
                </c:pt>
                <c:pt idx="35">
                  <c:v>0.055657106170062</c:v>
                </c:pt>
                <c:pt idx="36">
                  <c:v>0.0548187248228921</c:v>
                </c:pt>
                <c:pt idx="37">
                  <c:v>0.0521891876197666</c:v>
                </c:pt>
                <c:pt idx="38">
                  <c:v>0.0495694009680792</c:v>
                </c:pt>
                <c:pt idx="39">
                  <c:v>0.0463732574264652</c:v>
                </c:pt>
                <c:pt idx="40">
                  <c:v>0.0488877726500556</c:v>
                </c:pt>
                <c:pt idx="41">
                  <c:v>0.0428567708163784</c:v>
                </c:pt>
                <c:pt idx="42">
                  <c:v>0.0452410456565776</c:v>
                </c:pt>
                <c:pt idx="43">
                  <c:v>0.0452816629524439</c:v>
                </c:pt>
                <c:pt idx="44">
                  <c:v>0.0469876008460301</c:v>
                </c:pt>
                <c:pt idx="45">
                  <c:v>0.0468263344431318</c:v>
                </c:pt>
                <c:pt idx="46">
                  <c:v>0.046562040730632</c:v>
                </c:pt>
                <c:pt idx="47">
                  <c:v>0.0473867170823931</c:v>
                </c:pt>
                <c:pt idx="48">
                  <c:v>0.0441197693280149</c:v>
                </c:pt>
                <c:pt idx="49">
                  <c:v>0.0384836268950482</c:v>
                </c:pt>
                <c:pt idx="50">
                  <c:v>0.0418360963403191</c:v>
                </c:pt>
                <c:pt idx="51">
                  <c:v>0.0327178714006625</c:v>
                </c:pt>
                <c:pt idx="52">
                  <c:v>0.0399165566263029</c:v>
                </c:pt>
                <c:pt idx="53">
                  <c:v>0.038161951849659</c:v>
                </c:pt>
                <c:pt idx="54">
                  <c:v>0.0393113719992991</c:v>
                </c:pt>
                <c:pt idx="55">
                  <c:v>0.0371033667235071</c:v>
                </c:pt>
                <c:pt idx="56">
                  <c:v>0.0369297535247825</c:v>
                </c:pt>
                <c:pt idx="57">
                  <c:v>0.0345397716977713</c:v>
                </c:pt>
                <c:pt idx="58">
                  <c:v>0.0321274329654381</c:v>
                </c:pt>
                <c:pt idx="59">
                  <c:v>0.0322219251677297</c:v>
                </c:pt>
                <c:pt idx="60">
                  <c:v>0.0349951705178691</c:v>
                </c:pt>
              </c:numCache>
            </c:numRef>
          </c:val>
        </c:ser>
        <c:ser>
          <c:idx val="41"/>
          <c:order val="41"/>
          <c:tx>
            <c:strRef>
              <c:f>'Qualification level'!$AQ$635</c:f>
              <c:strCache>
                <c:ptCount val="1"/>
                <c:pt idx="0">
                  <c:v>Degree</c:v>
                </c:pt>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level'!$AQ$636:$AQ$717</c:f>
              <c:numCache>
                <c:formatCode>0%</c:formatCode>
                <c:ptCount val="61"/>
                <c:pt idx="0">
                  <c:v>0.00866495113951268</c:v>
                </c:pt>
                <c:pt idx="1">
                  <c:v>0.0127190897393775</c:v>
                </c:pt>
                <c:pt idx="2">
                  <c:v>0.0221972617592056</c:v>
                </c:pt>
                <c:pt idx="3">
                  <c:v>0.0302233454664495</c:v>
                </c:pt>
                <c:pt idx="4">
                  <c:v>0.0369709722682654</c:v>
                </c:pt>
                <c:pt idx="5">
                  <c:v>0.0414811929940613</c:v>
                </c:pt>
                <c:pt idx="6">
                  <c:v>0.0441897937075744</c:v>
                </c:pt>
                <c:pt idx="7">
                  <c:v>0.0458675520728122</c:v>
                </c:pt>
                <c:pt idx="8">
                  <c:v>0.0458138439416227</c:v>
                </c:pt>
                <c:pt idx="9">
                  <c:v>0.0448296929891553</c:v>
                </c:pt>
                <c:pt idx="10">
                  <c:v>0.0477989064248423</c:v>
                </c:pt>
                <c:pt idx="11">
                  <c:v>0.0459821925105516</c:v>
                </c:pt>
                <c:pt idx="12">
                  <c:v>0.0472667493874672</c:v>
                </c:pt>
                <c:pt idx="13">
                  <c:v>0.0504956850438628</c:v>
                </c:pt>
                <c:pt idx="14">
                  <c:v>0.0503232181825668</c:v>
                </c:pt>
                <c:pt idx="15">
                  <c:v>0.0537913083946767</c:v>
                </c:pt>
                <c:pt idx="16">
                  <c:v>0.0533980993323122</c:v>
                </c:pt>
                <c:pt idx="17">
                  <c:v>0.0579984894259819</c:v>
                </c:pt>
                <c:pt idx="18">
                  <c:v>0.0588223597772404</c:v>
                </c:pt>
                <c:pt idx="19">
                  <c:v>0.0600340373379283</c:v>
                </c:pt>
                <c:pt idx="20">
                  <c:v>0.0676536341450928</c:v>
                </c:pt>
                <c:pt idx="21">
                  <c:v>0.0610964301462774</c:v>
                </c:pt>
                <c:pt idx="22">
                  <c:v>0.0631649158469799</c:v>
                </c:pt>
                <c:pt idx="23">
                  <c:v>0.0620050192335384</c:v>
                </c:pt>
                <c:pt idx="24">
                  <c:v>0.0662873255436546</c:v>
                </c:pt>
                <c:pt idx="25">
                  <c:v>0.0623733227100924</c:v>
                </c:pt>
                <c:pt idx="26">
                  <c:v>0.0591224738964485</c:v>
                </c:pt>
                <c:pt idx="27">
                  <c:v>0.057305876105041</c:v>
                </c:pt>
                <c:pt idx="28">
                  <c:v>0.0542923246461768</c:v>
                </c:pt>
                <c:pt idx="29">
                  <c:v>0.0552780094410662</c:v>
                </c:pt>
                <c:pt idx="30">
                  <c:v>0.0593392062532155</c:v>
                </c:pt>
                <c:pt idx="31">
                  <c:v>0.053516835635867</c:v>
                </c:pt>
                <c:pt idx="32">
                  <c:v>0.0556441999508333</c:v>
                </c:pt>
                <c:pt idx="33">
                  <c:v>0.0515712673386552</c:v>
                </c:pt>
                <c:pt idx="34">
                  <c:v>0.0534117924940052</c:v>
                </c:pt>
                <c:pt idx="35">
                  <c:v>0.0521392395996105</c:v>
                </c:pt>
                <c:pt idx="36">
                  <c:v>0.0511626614807612</c:v>
                </c:pt>
                <c:pt idx="37">
                  <c:v>0.0493380175367284</c:v>
                </c:pt>
                <c:pt idx="38">
                  <c:v>0.04500718885157</c:v>
                </c:pt>
                <c:pt idx="39">
                  <c:v>0.0429895628056346</c:v>
                </c:pt>
                <c:pt idx="40">
                  <c:v>0.0457797451487214</c:v>
                </c:pt>
                <c:pt idx="41">
                  <c:v>0.0392303034643506</c:v>
                </c:pt>
                <c:pt idx="42">
                  <c:v>0.0414344757989716</c:v>
                </c:pt>
                <c:pt idx="43">
                  <c:v>0.0413521044926168</c:v>
                </c:pt>
                <c:pt idx="44">
                  <c:v>0.0435680180351331</c:v>
                </c:pt>
                <c:pt idx="45">
                  <c:v>0.0435809911605254</c:v>
                </c:pt>
                <c:pt idx="46">
                  <c:v>0.0410770522779761</c:v>
                </c:pt>
                <c:pt idx="47">
                  <c:v>0.0445203390864183</c:v>
                </c:pt>
                <c:pt idx="48">
                  <c:v>0.0400327882100985</c:v>
                </c:pt>
                <c:pt idx="49">
                  <c:v>0.0358463108241473</c:v>
                </c:pt>
                <c:pt idx="50">
                  <c:v>0.0386495151704723</c:v>
                </c:pt>
                <c:pt idx="51">
                  <c:v>0.0292724878960333</c:v>
                </c:pt>
                <c:pt idx="52">
                  <c:v>0.035210575113084</c:v>
                </c:pt>
                <c:pt idx="53">
                  <c:v>0.0334022806437474</c:v>
                </c:pt>
                <c:pt idx="54">
                  <c:v>0.0340721920448572</c:v>
                </c:pt>
                <c:pt idx="55">
                  <c:v>0.0314393192860387</c:v>
                </c:pt>
                <c:pt idx="56">
                  <c:v>0.0307315351232376</c:v>
                </c:pt>
                <c:pt idx="57">
                  <c:v>0.0290587062873709</c:v>
                </c:pt>
                <c:pt idx="58">
                  <c:v>0.0269425685560796</c:v>
                </c:pt>
                <c:pt idx="59">
                  <c:v>0.0269258679295726</c:v>
                </c:pt>
                <c:pt idx="60">
                  <c:v>0.0294821309161156</c:v>
                </c:pt>
              </c:numCache>
            </c:numRef>
          </c:val>
        </c:ser>
        <c:dLbls>
          <c:showLegendKey val="0"/>
          <c:showVal val="0"/>
          <c:showCatName val="0"/>
          <c:showSerName val="0"/>
          <c:showPercent val="0"/>
          <c:showBubbleSize val="0"/>
        </c:dLbls>
        <c:axId val="-2061302264"/>
        <c:axId val="-2061307496"/>
      </c:areaChart>
      <c:catAx>
        <c:axId val="-2061302264"/>
        <c:scaling>
          <c:orientation val="maxMin"/>
        </c:scaling>
        <c:delete val="0"/>
        <c:axPos val="b"/>
        <c:numFmt formatCode="#,##0.00" sourceLinked="0"/>
        <c:majorTickMark val="out"/>
        <c:minorTickMark val="none"/>
        <c:tickLblPos val="nextTo"/>
        <c:txPr>
          <a:bodyPr rot="-5400000" vert="horz"/>
          <a:lstStyle/>
          <a:p>
            <a:pPr>
              <a:defRPr sz="1600" b="1"/>
            </a:pPr>
            <a:endParaRPr lang="en-US"/>
          </a:p>
        </c:txPr>
        <c:crossAx val="-2061307496"/>
        <c:crosses val="autoZero"/>
        <c:auto val="1"/>
        <c:lblAlgn val="ctr"/>
        <c:lblOffset val="100"/>
        <c:tickLblSkip val="5"/>
        <c:tickMarkSkip val="5"/>
        <c:noMultiLvlLbl val="0"/>
      </c:catAx>
      <c:valAx>
        <c:axId val="-2061307496"/>
        <c:scaling>
          <c:orientation val="minMax"/>
          <c:max val="1.0"/>
        </c:scaling>
        <c:delete val="0"/>
        <c:axPos val="l"/>
        <c:majorGridlines/>
        <c:numFmt formatCode="0%" sourceLinked="1"/>
        <c:majorTickMark val="out"/>
        <c:minorTickMark val="none"/>
        <c:tickLblPos val="nextTo"/>
        <c:txPr>
          <a:bodyPr/>
          <a:lstStyle/>
          <a:p>
            <a:pPr>
              <a:defRPr sz="1800" b="1"/>
            </a:pPr>
            <a:endParaRPr lang="en-US"/>
          </a:p>
        </c:txPr>
        <c:crossAx val="-2061302264"/>
        <c:crosses val="max"/>
        <c:crossBetween val="midCat"/>
      </c:valAx>
    </c:plotArea>
    <c:plotVisOnly val="1"/>
    <c:dispBlanksAs val="gap"/>
    <c:showDLblsOverMax val="0"/>
  </c:chart>
  <c:txPr>
    <a:bodyPr/>
    <a:lstStyle/>
    <a:p>
      <a:pPr>
        <a:defRPr sz="2000"/>
      </a:pPr>
      <a:endParaRPr lang="en-US"/>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'TIMSS graps'!$F$4</c:f>
              <c:strCache>
                <c:ptCount val="1"/>
                <c:pt idx="0">
                  <c:v>1995* Maths Gr8</c:v>
                </c:pt>
              </c:strCache>
            </c:strRef>
          </c:tx>
          <c:spPr>
            <a:solidFill>
              <a:schemeClr val="accent6">
                <a:lumMod val="40000"/>
                <a:lumOff val="60000"/>
              </a:schemeClr>
            </a:solidFill>
          </c:spPr>
          <c:invertIfNegative val="0"/>
          <c:errBars>
            <c:errBarType val="both"/>
            <c:errValType val="cust"/>
            <c:noEndCap val="0"/>
            <c:plus>
              <c:numRef>
                <c:f>'TIMSS graps'!$H$5:$H$15</c:f>
                <c:numCache>
                  <c:formatCode>General</c:formatCode>
                  <c:ptCount val="11"/>
                  <c:pt idx="0">
                    <c:v>45.08</c:v>
                  </c:pt>
                  <c:pt idx="1">
                    <c:v>45.08</c:v>
                  </c:pt>
                  <c:pt idx="2">
                    <c:v>45.08</c:v>
                  </c:pt>
                  <c:pt idx="3">
                    <c:v>45.08</c:v>
                  </c:pt>
                  <c:pt idx="4">
                    <c:v>45.08</c:v>
                  </c:pt>
                  <c:pt idx="5">
                    <c:v>45.08</c:v>
                  </c:pt>
                  <c:pt idx="6">
                    <c:v>45.08</c:v>
                  </c:pt>
                  <c:pt idx="7">
                    <c:v>0.0</c:v>
                  </c:pt>
                  <c:pt idx="8">
                    <c:v>0.0</c:v>
                  </c:pt>
                  <c:pt idx="10">
                    <c:v>18.032</c:v>
                  </c:pt>
                </c:numCache>
              </c:numRef>
            </c:plus>
            <c:minus>
              <c:numRef>
                <c:f>'TIMSS graps'!$H$5:$H$15</c:f>
                <c:numCache>
                  <c:formatCode>General</c:formatCode>
                  <c:ptCount val="11"/>
                  <c:pt idx="0">
                    <c:v>45.08</c:v>
                  </c:pt>
                  <c:pt idx="1">
                    <c:v>45.08</c:v>
                  </c:pt>
                  <c:pt idx="2">
                    <c:v>45.08</c:v>
                  </c:pt>
                  <c:pt idx="3">
                    <c:v>45.08</c:v>
                  </c:pt>
                  <c:pt idx="4">
                    <c:v>45.08</c:v>
                  </c:pt>
                  <c:pt idx="5">
                    <c:v>45.08</c:v>
                  </c:pt>
                  <c:pt idx="6">
                    <c:v>45.08</c:v>
                  </c:pt>
                  <c:pt idx="7">
                    <c:v>0.0</c:v>
                  </c:pt>
                  <c:pt idx="8">
                    <c:v>0.0</c:v>
                  </c:pt>
                  <c:pt idx="10">
                    <c:v>18.032</c:v>
                  </c:pt>
                </c:numCache>
              </c:numRef>
            </c:minus>
            <c:spPr>
              <a:ln>
                <a:prstDash val="sysDash"/>
              </a:ln>
            </c:spPr>
          </c:errBars>
          <c:cat>
            <c:strRef>
              <c:f>'TIMSS graps'!$B$5:$B$15</c:f>
              <c:strCache>
                <c:ptCount val="11"/>
                <c:pt idx="0">
                  <c:v>LMP</c:v>
                </c:pt>
                <c:pt idx="1">
                  <c:v>ECA</c:v>
                </c:pt>
                <c:pt idx="2">
                  <c:v>NWP</c:v>
                </c:pt>
                <c:pt idx="3">
                  <c:v>KZN</c:v>
                </c:pt>
                <c:pt idx="4">
                  <c:v>MPU</c:v>
                </c:pt>
                <c:pt idx="5">
                  <c:v>FST</c:v>
                </c:pt>
                <c:pt idx="6">
                  <c:v>GAU</c:v>
                </c:pt>
                <c:pt idx="7">
                  <c:v>NCA</c:v>
                </c:pt>
                <c:pt idx="8">
                  <c:v>WCA</c:v>
                </c:pt>
                <c:pt idx="10">
                  <c:v>NATIONAL</c:v>
                </c:pt>
              </c:strCache>
            </c:strRef>
          </c:cat>
          <c:val>
            <c:numRef>
              <c:f>'TIMSS graps'!$F$5:$F$15</c:f>
              <c:numCache>
                <c:formatCode>General</c:formatCode>
                <c:ptCount val="11"/>
                <c:pt idx="0">
                  <c:v>246.7640449438202</c:v>
                </c:pt>
                <c:pt idx="1">
                  <c:v>251.4494382022472</c:v>
                </c:pt>
                <c:pt idx="2">
                  <c:v>253.7921348314607</c:v>
                </c:pt>
                <c:pt idx="3">
                  <c:v>314.7022471910112</c:v>
                </c:pt>
                <c:pt idx="4">
                  <c:v>272.9241573033706</c:v>
                </c:pt>
                <c:pt idx="5">
                  <c:v>310.0168539325836</c:v>
                </c:pt>
                <c:pt idx="6">
                  <c:v>256.1348314606739</c:v>
                </c:pt>
                <c:pt idx="7">
                  <c:v>0.0</c:v>
                </c:pt>
                <c:pt idx="8">
                  <c:v>0.0</c:v>
                </c:pt>
                <c:pt idx="10">
                  <c:v>278.0</c:v>
                </c:pt>
              </c:numCache>
            </c:numRef>
          </c:val>
        </c:ser>
        <c:ser>
          <c:idx val="1"/>
          <c:order val="1"/>
          <c:tx>
            <c:strRef>
              <c:f>'TIMSS graps'!$I$4</c:f>
              <c:strCache>
                <c:ptCount val="1"/>
                <c:pt idx="0">
                  <c:v>1998 Maths Gr8</c:v>
                </c:pt>
              </c:strCache>
            </c:strRef>
          </c:tx>
          <c:spPr>
            <a:solidFill>
              <a:srgbClr val="F8AB6C"/>
            </a:solidFill>
          </c:spPr>
          <c:invertIfNegative val="0"/>
          <c:errBars>
            <c:errBarType val="both"/>
            <c:errValType val="cust"/>
            <c:noEndCap val="0"/>
            <c:plus>
              <c:numRef>
                <c:f>'TIMSS graps'!$K$5:$K$15</c:f>
                <c:numCache>
                  <c:formatCode>General</c:formatCode>
                  <c:ptCount val="11"/>
                  <c:pt idx="0">
                    <c:v>9.212</c:v>
                  </c:pt>
                  <c:pt idx="1">
                    <c:v>23.128</c:v>
                  </c:pt>
                  <c:pt idx="2">
                    <c:v>26.656</c:v>
                  </c:pt>
                  <c:pt idx="3">
                    <c:v>33.908</c:v>
                  </c:pt>
                  <c:pt idx="4">
                    <c:v>29.79199999999999</c:v>
                  </c:pt>
                  <c:pt idx="5">
                    <c:v>39.78800000000001</c:v>
                  </c:pt>
                  <c:pt idx="6">
                    <c:v>44.492</c:v>
                  </c:pt>
                  <c:pt idx="7">
                    <c:v>23.128</c:v>
                  </c:pt>
                  <c:pt idx="8">
                    <c:v>40.572</c:v>
                  </c:pt>
                  <c:pt idx="10">
                    <c:v>13.328</c:v>
                  </c:pt>
                </c:numCache>
              </c:numRef>
            </c:plus>
            <c:minus>
              <c:numRef>
                <c:f>'TIMSS graps'!$K$5:$K$15</c:f>
                <c:numCache>
                  <c:formatCode>General</c:formatCode>
                  <c:ptCount val="11"/>
                  <c:pt idx="0">
                    <c:v>9.212</c:v>
                  </c:pt>
                  <c:pt idx="1">
                    <c:v>23.128</c:v>
                  </c:pt>
                  <c:pt idx="2">
                    <c:v>26.656</c:v>
                  </c:pt>
                  <c:pt idx="3">
                    <c:v>33.908</c:v>
                  </c:pt>
                  <c:pt idx="4">
                    <c:v>29.79199999999999</c:v>
                  </c:pt>
                  <c:pt idx="5">
                    <c:v>39.78800000000001</c:v>
                  </c:pt>
                  <c:pt idx="6">
                    <c:v>44.492</c:v>
                  </c:pt>
                  <c:pt idx="7">
                    <c:v>23.128</c:v>
                  </c:pt>
                  <c:pt idx="8">
                    <c:v>40.572</c:v>
                  </c:pt>
                  <c:pt idx="10">
                    <c:v>13.328</c:v>
                  </c:pt>
                </c:numCache>
              </c:numRef>
            </c:minus>
            <c:spPr>
              <a:ln>
                <a:prstDash val="sysDash"/>
              </a:ln>
            </c:spPr>
          </c:errBars>
          <c:cat>
            <c:strRef>
              <c:f>'TIMSS graps'!$B$5:$B$15</c:f>
              <c:strCache>
                <c:ptCount val="11"/>
                <c:pt idx="0">
                  <c:v>LMP</c:v>
                </c:pt>
                <c:pt idx="1">
                  <c:v>ECA</c:v>
                </c:pt>
                <c:pt idx="2">
                  <c:v>NWP</c:v>
                </c:pt>
                <c:pt idx="3">
                  <c:v>KZN</c:v>
                </c:pt>
                <c:pt idx="4">
                  <c:v>MPU</c:v>
                </c:pt>
                <c:pt idx="5">
                  <c:v>FST</c:v>
                </c:pt>
                <c:pt idx="6">
                  <c:v>GAU</c:v>
                </c:pt>
                <c:pt idx="7">
                  <c:v>NCA</c:v>
                </c:pt>
                <c:pt idx="8">
                  <c:v>WCA</c:v>
                </c:pt>
                <c:pt idx="10">
                  <c:v>NATIONAL</c:v>
                </c:pt>
              </c:strCache>
            </c:strRef>
          </c:cat>
          <c:val>
            <c:numRef>
              <c:f>'TIMSS graps'!$I$5:$I$15</c:f>
              <c:numCache>
                <c:formatCode>General</c:formatCode>
                <c:ptCount val="11"/>
                <c:pt idx="0">
                  <c:v>226.0</c:v>
                </c:pt>
                <c:pt idx="1">
                  <c:v>256.0</c:v>
                </c:pt>
                <c:pt idx="2">
                  <c:v>267.0</c:v>
                </c:pt>
                <c:pt idx="3">
                  <c:v>292.0</c:v>
                </c:pt>
                <c:pt idx="4">
                  <c:v>253.0</c:v>
                </c:pt>
                <c:pt idx="5">
                  <c:v>276.0</c:v>
                </c:pt>
                <c:pt idx="6">
                  <c:v>318.0</c:v>
                </c:pt>
                <c:pt idx="7">
                  <c:v>318.0</c:v>
                </c:pt>
                <c:pt idx="8">
                  <c:v>381.0</c:v>
                </c:pt>
                <c:pt idx="10">
                  <c:v>275.0</c:v>
                </c:pt>
              </c:numCache>
            </c:numRef>
          </c:val>
        </c:ser>
        <c:ser>
          <c:idx val="2"/>
          <c:order val="2"/>
          <c:tx>
            <c:strRef>
              <c:f>'TIMSS graps'!$L$4</c:f>
              <c:strCache>
                <c:ptCount val="1"/>
                <c:pt idx="0">
                  <c:v>2002 Maths Gr8</c:v>
                </c:pt>
              </c:strCache>
            </c:strRef>
          </c:tx>
          <c:spPr>
            <a:solidFill>
              <a:schemeClr val="accent6">
                <a:lumMod val="75000"/>
              </a:schemeClr>
            </a:solidFill>
          </c:spPr>
          <c:invertIfNegative val="0"/>
          <c:errBars>
            <c:errBarType val="both"/>
            <c:errValType val="cust"/>
            <c:noEndCap val="0"/>
            <c:plus>
              <c:numRef>
                <c:f>'TIMSS graps'!$N$5:$N$15</c:f>
                <c:numCache>
                  <c:formatCode>General</c:formatCode>
                  <c:ptCount val="11"/>
                  <c:pt idx="0">
                    <c:v>10.976</c:v>
                  </c:pt>
                  <c:pt idx="1">
                    <c:v>16.268</c:v>
                  </c:pt>
                  <c:pt idx="2">
                    <c:v>33.712</c:v>
                  </c:pt>
                  <c:pt idx="3">
                    <c:v>26.852</c:v>
                  </c:pt>
                  <c:pt idx="4">
                    <c:v>43.904</c:v>
                  </c:pt>
                  <c:pt idx="5">
                    <c:v>16.85599999999999</c:v>
                  </c:pt>
                  <c:pt idx="6">
                    <c:v>37.436</c:v>
                  </c:pt>
                  <c:pt idx="7">
                    <c:v>26.46</c:v>
                  </c:pt>
                  <c:pt idx="8">
                    <c:v>49.588</c:v>
                  </c:pt>
                  <c:pt idx="10">
                    <c:v>10.78</c:v>
                  </c:pt>
                </c:numCache>
              </c:numRef>
            </c:plus>
            <c:minus>
              <c:numRef>
                <c:f>'TIMSS graps'!$N$5:$N$15</c:f>
                <c:numCache>
                  <c:formatCode>General</c:formatCode>
                  <c:ptCount val="11"/>
                  <c:pt idx="0">
                    <c:v>10.976</c:v>
                  </c:pt>
                  <c:pt idx="1">
                    <c:v>16.268</c:v>
                  </c:pt>
                  <c:pt idx="2">
                    <c:v>33.712</c:v>
                  </c:pt>
                  <c:pt idx="3">
                    <c:v>26.852</c:v>
                  </c:pt>
                  <c:pt idx="4">
                    <c:v>43.904</c:v>
                  </c:pt>
                  <c:pt idx="5">
                    <c:v>16.85599999999999</c:v>
                  </c:pt>
                  <c:pt idx="6">
                    <c:v>37.436</c:v>
                  </c:pt>
                  <c:pt idx="7">
                    <c:v>26.46</c:v>
                  </c:pt>
                  <c:pt idx="8">
                    <c:v>49.588</c:v>
                  </c:pt>
                  <c:pt idx="10">
                    <c:v>10.78</c:v>
                  </c:pt>
                </c:numCache>
              </c:numRef>
            </c:minus>
            <c:spPr>
              <a:ln>
                <a:prstDash val="sysDash"/>
              </a:ln>
            </c:spPr>
          </c:errBars>
          <c:cat>
            <c:strRef>
              <c:f>'TIMSS graps'!$B$5:$B$15</c:f>
              <c:strCache>
                <c:ptCount val="11"/>
                <c:pt idx="0">
                  <c:v>LMP</c:v>
                </c:pt>
                <c:pt idx="1">
                  <c:v>ECA</c:v>
                </c:pt>
                <c:pt idx="2">
                  <c:v>NWP</c:v>
                </c:pt>
                <c:pt idx="3">
                  <c:v>KZN</c:v>
                </c:pt>
                <c:pt idx="4">
                  <c:v>MPU</c:v>
                </c:pt>
                <c:pt idx="5">
                  <c:v>FST</c:v>
                </c:pt>
                <c:pt idx="6">
                  <c:v>GAU</c:v>
                </c:pt>
                <c:pt idx="7">
                  <c:v>NCA</c:v>
                </c:pt>
                <c:pt idx="8">
                  <c:v>WCA</c:v>
                </c:pt>
                <c:pt idx="10">
                  <c:v>NATIONAL</c:v>
                </c:pt>
              </c:strCache>
            </c:strRef>
          </c:cat>
          <c:val>
            <c:numRef>
              <c:f>'TIMSS graps'!$L$5:$L$15</c:f>
              <c:numCache>
                <c:formatCode>General</c:formatCode>
                <c:ptCount val="11"/>
                <c:pt idx="0">
                  <c:v>217.0</c:v>
                </c:pt>
                <c:pt idx="1">
                  <c:v>223.0</c:v>
                </c:pt>
                <c:pt idx="2">
                  <c:v>251.0</c:v>
                </c:pt>
                <c:pt idx="3">
                  <c:v>255.0</c:v>
                </c:pt>
                <c:pt idx="4">
                  <c:v>261.0</c:v>
                </c:pt>
                <c:pt idx="5">
                  <c:v>265.0</c:v>
                </c:pt>
                <c:pt idx="6">
                  <c:v>304.0</c:v>
                </c:pt>
                <c:pt idx="7">
                  <c:v>333.0</c:v>
                </c:pt>
                <c:pt idx="8">
                  <c:v>389.0</c:v>
                </c:pt>
                <c:pt idx="10">
                  <c:v>264.0</c:v>
                </c:pt>
              </c:numCache>
            </c:numRef>
          </c:val>
        </c:ser>
        <c:dLbls>
          <c:showLegendKey val="0"/>
          <c:showVal val="0"/>
          <c:showCatName val="0"/>
          <c:showSerName val="0"/>
          <c:showPercent val="0"/>
          <c:showBubbleSize val="0"/>
        </c:dLbls>
        <c:gapWidth val="150"/>
        <c:axId val="-2131681096"/>
        <c:axId val="-2131678008"/>
      </c:barChart>
      <c:catAx>
        <c:axId val="-2131681096"/>
        <c:scaling>
          <c:orientation val="minMax"/>
        </c:scaling>
        <c:delete val="0"/>
        <c:axPos val="b"/>
        <c:majorTickMark val="out"/>
        <c:minorTickMark val="none"/>
        <c:tickLblPos val="nextTo"/>
        <c:txPr>
          <a:bodyPr/>
          <a:lstStyle/>
          <a:p>
            <a:pPr>
              <a:defRPr sz="900" b="0"/>
            </a:pPr>
            <a:endParaRPr lang="en-US"/>
          </a:p>
        </c:txPr>
        <c:crossAx val="-2131678008"/>
        <c:crosses val="autoZero"/>
        <c:auto val="1"/>
        <c:lblAlgn val="ctr"/>
        <c:lblOffset val="100"/>
        <c:noMultiLvlLbl val="0"/>
      </c:catAx>
      <c:valAx>
        <c:axId val="-2131678008"/>
        <c:scaling>
          <c:orientation val="minMax"/>
        </c:scaling>
        <c:delete val="0"/>
        <c:axPos val="l"/>
        <c:majorGridlines/>
        <c:title>
          <c:tx>
            <c:rich>
              <a:bodyPr rot="-5400000" vert="horz"/>
              <a:lstStyle/>
              <a:p>
                <a:pPr>
                  <a:defRPr/>
                </a:pPr>
                <a:r>
                  <a:rPr lang="en-ZA" b="0"/>
                  <a:t>TIMSS</a:t>
                </a:r>
                <a:r>
                  <a:rPr lang="en-ZA" b="0" baseline="0"/>
                  <a:t> Maths score</a:t>
                </a:r>
                <a:endParaRPr lang="en-ZA" b="0"/>
              </a:p>
            </c:rich>
          </c:tx>
          <c:layout/>
          <c:overlay val="0"/>
        </c:title>
        <c:numFmt formatCode="General" sourceLinked="1"/>
        <c:majorTickMark val="out"/>
        <c:minorTickMark val="none"/>
        <c:tickLblPos val="nextTo"/>
        <c:crossAx val="-2131681096"/>
        <c:crosses val="autoZero"/>
        <c:crossBetween val="between"/>
      </c:valAx>
      <c:spPr>
        <a:solidFill>
          <a:schemeClr val="bg1">
            <a:lumMod val="95000"/>
          </a:schemeClr>
        </a:solidFill>
      </c:spPr>
    </c:plotArea>
    <c:legend>
      <c:legendPos val="t"/>
      <c:layout/>
      <c:overlay val="0"/>
    </c:legend>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'TIMSS graps'!$Q$4</c:f>
              <c:strCache>
                <c:ptCount val="1"/>
                <c:pt idx="0">
                  <c:v>2002 Maths Gr9</c:v>
                </c:pt>
              </c:strCache>
            </c:strRef>
          </c:tx>
          <c:spPr>
            <a:solidFill>
              <a:schemeClr val="accent6">
                <a:lumMod val="60000"/>
                <a:lumOff val="40000"/>
              </a:schemeClr>
            </a:solidFill>
          </c:spPr>
          <c:invertIfNegative val="0"/>
          <c:errBars>
            <c:errBarType val="both"/>
            <c:errValType val="cust"/>
            <c:noEndCap val="0"/>
            <c:plus>
              <c:numRef>
                <c:f>'TIMSS graps'!$S$5:$S$17</c:f>
                <c:numCache>
                  <c:formatCode>General</c:formatCode>
                  <c:ptCount val="13"/>
                  <c:pt idx="0">
                    <c:v>20.384</c:v>
                  </c:pt>
                  <c:pt idx="1">
                    <c:v>13.328</c:v>
                  </c:pt>
                  <c:pt idx="2">
                    <c:v>22.932</c:v>
                  </c:pt>
                  <c:pt idx="3">
                    <c:v>23.32400000000001</c:v>
                  </c:pt>
                  <c:pt idx="4">
                    <c:v>31.556</c:v>
                  </c:pt>
                  <c:pt idx="5">
                    <c:v>34.888</c:v>
                  </c:pt>
                  <c:pt idx="6">
                    <c:v>25.67599999999999</c:v>
                  </c:pt>
                  <c:pt idx="7">
                    <c:v>21.364</c:v>
                  </c:pt>
                  <c:pt idx="8">
                    <c:v>40.96400000000001</c:v>
                  </c:pt>
                  <c:pt idx="10">
                    <c:v>8.232</c:v>
                  </c:pt>
                  <c:pt idx="12">
                    <c:v>0.0</c:v>
                  </c:pt>
                </c:numCache>
              </c:numRef>
            </c:plus>
            <c:minus>
              <c:numRef>
                <c:f>'TIMSS graps'!$S$5:$S$17</c:f>
                <c:numCache>
                  <c:formatCode>General</c:formatCode>
                  <c:ptCount val="13"/>
                  <c:pt idx="0">
                    <c:v>20.384</c:v>
                  </c:pt>
                  <c:pt idx="1">
                    <c:v>13.328</c:v>
                  </c:pt>
                  <c:pt idx="2">
                    <c:v>22.932</c:v>
                  </c:pt>
                  <c:pt idx="3">
                    <c:v>23.32400000000001</c:v>
                  </c:pt>
                  <c:pt idx="4">
                    <c:v>31.556</c:v>
                  </c:pt>
                  <c:pt idx="5">
                    <c:v>34.888</c:v>
                  </c:pt>
                  <c:pt idx="6">
                    <c:v>25.67599999999999</c:v>
                  </c:pt>
                  <c:pt idx="7">
                    <c:v>21.364</c:v>
                  </c:pt>
                  <c:pt idx="8">
                    <c:v>40.96400000000001</c:v>
                  </c:pt>
                  <c:pt idx="10">
                    <c:v>8.232</c:v>
                  </c:pt>
                  <c:pt idx="12">
                    <c:v>0.0</c:v>
                  </c:pt>
                </c:numCache>
              </c:numRef>
            </c:minus>
            <c:spPr>
              <a:ln>
                <a:prstDash val="sysDash"/>
              </a:ln>
            </c:spPr>
          </c:errBars>
          <c:cat>
            <c:strRef>
              <c:f>'TIMSS graps'!$P$5:$P$17</c:f>
              <c:strCache>
                <c:ptCount val="13"/>
                <c:pt idx="0">
                  <c:v>ECA</c:v>
                </c:pt>
                <c:pt idx="1">
                  <c:v>LMP</c:v>
                </c:pt>
                <c:pt idx="2">
                  <c:v>KZN</c:v>
                </c:pt>
                <c:pt idx="3">
                  <c:v>NWP</c:v>
                </c:pt>
                <c:pt idx="4">
                  <c:v>MPU</c:v>
                </c:pt>
                <c:pt idx="5">
                  <c:v>NCA</c:v>
                </c:pt>
                <c:pt idx="6">
                  <c:v>FST</c:v>
                </c:pt>
                <c:pt idx="7">
                  <c:v>GAU</c:v>
                </c:pt>
                <c:pt idx="8">
                  <c:v>WCA</c:v>
                </c:pt>
                <c:pt idx="10">
                  <c:v>National</c:v>
                </c:pt>
                <c:pt idx="11">
                  <c:v>TIMSS Gr8 benchmark</c:v>
                </c:pt>
                <c:pt idx="12">
                  <c:v>Indepdendent</c:v>
                </c:pt>
              </c:strCache>
            </c:strRef>
          </c:cat>
          <c:val>
            <c:numRef>
              <c:f>'TIMSS graps'!$Q$5:$Q$17</c:f>
              <c:numCache>
                <c:formatCode>General</c:formatCode>
                <c:ptCount val="13"/>
                <c:pt idx="0">
                  <c:v>250.0</c:v>
                </c:pt>
                <c:pt idx="1">
                  <c:v>244.0</c:v>
                </c:pt>
                <c:pt idx="2">
                  <c:v>278.0</c:v>
                </c:pt>
                <c:pt idx="3">
                  <c:v>280.0</c:v>
                </c:pt>
                <c:pt idx="4">
                  <c:v>287.0</c:v>
                </c:pt>
                <c:pt idx="5">
                  <c:v>340.0</c:v>
                </c:pt>
                <c:pt idx="6">
                  <c:v>291.0</c:v>
                </c:pt>
                <c:pt idx="7">
                  <c:v>303.0</c:v>
                </c:pt>
                <c:pt idx="8">
                  <c:v>414.0</c:v>
                </c:pt>
                <c:pt idx="10">
                  <c:v>285.0</c:v>
                </c:pt>
              </c:numCache>
            </c:numRef>
          </c:val>
        </c:ser>
        <c:ser>
          <c:idx val="1"/>
          <c:order val="1"/>
          <c:tx>
            <c:strRef>
              <c:f>'TIMSS graps'!$T$4</c:f>
              <c:strCache>
                <c:ptCount val="1"/>
                <c:pt idx="0">
                  <c:v>2011 Maths Gr9 </c:v>
                </c:pt>
              </c:strCache>
            </c:strRef>
          </c:tx>
          <c:spPr>
            <a:solidFill>
              <a:schemeClr val="accent6">
                <a:lumMod val="75000"/>
              </a:schemeClr>
            </a:solidFill>
          </c:spPr>
          <c:invertIfNegative val="0"/>
          <c:dLbls>
            <c:numFmt formatCode="#,##0" sourceLinked="0"/>
            <c:txPr>
              <a:bodyPr/>
              <a:lstStyle/>
              <a:p>
                <a:pPr>
                  <a:defRPr sz="700"/>
                </a:pPr>
                <a:endParaRPr lang="en-US"/>
              </a:p>
            </c:txPr>
            <c:dLblPos val="ctr"/>
            <c:showLegendKey val="0"/>
            <c:showVal val="1"/>
            <c:showCatName val="0"/>
            <c:showSerName val="0"/>
            <c:showPercent val="0"/>
            <c:showBubbleSize val="0"/>
            <c:showLeaderLines val="0"/>
          </c:dLbls>
          <c:errBars>
            <c:errBarType val="both"/>
            <c:errValType val="cust"/>
            <c:noEndCap val="0"/>
            <c:plus>
              <c:numRef>
                <c:f>'TIMSS graps'!$V$5:$V$17</c:f>
                <c:numCache>
                  <c:formatCode>General</c:formatCode>
                  <c:ptCount val="13"/>
                  <c:pt idx="0">
                    <c:v>18.756668252</c:v>
                  </c:pt>
                  <c:pt idx="1">
                    <c:v>13.029672124</c:v>
                  </c:pt>
                  <c:pt idx="2">
                    <c:v>9.36963417600001</c:v>
                  </c:pt>
                  <c:pt idx="3">
                    <c:v>16.676919112</c:v>
                  </c:pt>
                  <c:pt idx="4">
                    <c:v>8.975277668</c:v>
                  </c:pt>
                  <c:pt idx="5">
                    <c:v>13.644225616</c:v>
                  </c:pt>
                  <c:pt idx="6">
                    <c:v>13.666055116</c:v>
                  </c:pt>
                  <c:pt idx="7">
                    <c:v>10.890612404</c:v>
                  </c:pt>
                  <c:pt idx="8">
                    <c:v>18.153274608</c:v>
                  </c:pt>
                  <c:pt idx="10">
                    <c:v>4.872100575999986</c:v>
                  </c:pt>
                  <c:pt idx="11">
                    <c:v>3.92</c:v>
                  </c:pt>
                  <c:pt idx="12">
                    <c:v>33.47819748</c:v>
                  </c:pt>
                </c:numCache>
              </c:numRef>
            </c:plus>
            <c:minus>
              <c:numRef>
                <c:f>'TIMSS graps'!$V$5:$V$17</c:f>
                <c:numCache>
                  <c:formatCode>General</c:formatCode>
                  <c:ptCount val="13"/>
                  <c:pt idx="0">
                    <c:v>18.756668252</c:v>
                  </c:pt>
                  <c:pt idx="1">
                    <c:v>13.029672124</c:v>
                  </c:pt>
                  <c:pt idx="2">
                    <c:v>9.36963417600001</c:v>
                  </c:pt>
                  <c:pt idx="3">
                    <c:v>16.676919112</c:v>
                  </c:pt>
                  <c:pt idx="4">
                    <c:v>8.975277668</c:v>
                  </c:pt>
                  <c:pt idx="5">
                    <c:v>13.644225616</c:v>
                  </c:pt>
                  <c:pt idx="6">
                    <c:v>13.666055116</c:v>
                  </c:pt>
                  <c:pt idx="7">
                    <c:v>10.890612404</c:v>
                  </c:pt>
                  <c:pt idx="8">
                    <c:v>18.153274608</c:v>
                  </c:pt>
                  <c:pt idx="10">
                    <c:v>4.872100575999986</c:v>
                  </c:pt>
                  <c:pt idx="11">
                    <c:v>3.92</c:v>
                  </c:pt>
                  <c:pt idx="12">
                    <c:v>33.47819748</c:v>
                  </c:pt>
                </c:numCache>
              </c:numRef>
            </c:minus>
            <c:spPr>
              <a:ln>
                <a:prstDash val="sysDash"/>
              </a:ln>
            </c:spPr>
          </c:errBars>
          <c:cat>
            <c:strRef>
              <c:f>'TIMSS graps'!$P$5:$P$17</c:f>
              <c:strCache>
                <c:ptCount val="13"/>
                <c:pt idx="0">
                  <c:v>ECA</c:v>
                </c:pt>
                <c:pt idx="1">
                  <c:v>LMP</c:v>
                </c:pt>
                <c:pt idx="2">
                  <c:v>KZN</c:v>
                </c:pt>
                <c:pt idx="3">
                  <c:v>NWP</c:v>
                </c:pt>
                <c:pt idx="4">
                  <c:v>MPU</c:v>
                </c:pt>
                <c:pt idx="5">
                  <c:v>NCA</c:v>
                </c:pt>
                <c:pt idx="6">
                  <c:v>FST</c:v>
                </c:pt>
                <c:pt idx="7">
                  <c:v>GAU</c:v>
                </c:pt>
                <c:pt idx="8">
                  <c:v>WCA</c:v>
                </c:pt>
                <c:pt idx="10">
                  <c:v>National</c:v>
                </c:pt>
                <c:pt idx="11">
                  <c:v>TIMSS Gr8 benchmark</c:v>
                </c:pt>
                <c:pt idx="12">
                  <c:v>Indepdendent</c:v>
                </c:pt>
              </c:strCache>
            </c:strRef>
          </c:cat>
          <c:val>
            <c:numRef>
              <c:f>'TIMSS graps'!$T$5:$T$17</c:f>
              <c:numCache>
                <c:formatCode>0.0</c:formatCode>
                <c:ptCount val="13"/>
                <c:pt idx="0">
                  <c:v>313.11181</c:v>
                </c:pt>
                <c:pt idx="1">
                  <c:v>320.9216599999988</c:v>
                </c:pt>
                <c:pt idx="2">
                  <c:v>332.82925</c:v>
                </c:pt>
                <c:pt idx="3">
                  <c:v>342.45598</c:v>
                </c:pt>
                <c:pt idx="4">
                  <c:v>343.02994</c:v>
                </c:pt>
                <c:pt idx="5">
                  <c:v>349.9014099999989</c:v>
                </c:pt>
                <c:pt idx="6">
                  <c:v>354.4272099999989</c:v>
                </c:pt>
                <c:pt idx="7">
                  <c:v>383.41716</c:v>
                </c:pt>
                <c:pt idx="8">
                  <c:v>402.66247</c:v>
                </c:pt>
                <c:pt idx="10">
                  <c:v>351.9087299999989</c:v>
                </c:pt>
                <c:pt idx="11">
                  <c:v>433.0</c:v>
                </c:pt>
                <c:pt idx="12">
                  <c:v>473.53581</c:v>
                </c:pt>
              </c:numCache>
            </c:numRef>
          </c:val>
        </c:ser>
        <c:dLbls>
          <c:showLegendKey val="0"/>
          <c:showVal val="0"/>
          <c:showCatName val="0"/>
          <c:showSerName val="0"/>
          <c:showPercent val="0"/>
          <c:showBubbleSize val="0"/>
        </c:dLbls>
        <c:gapWidth val="150"/>
        <c:axId val="-2131634696"/>
        <c:axId val="-2131631688"/>
      </c:barChart>
      <c:catAx>
        <c:axId val="-2131634696"/>
        <c:scaling>
          <c:orientation val="minMax"/>
        </c:scaling>
        <c:delete val="0"/>
        <c:axPos val="b"/>
        <c:majorTickMark val="out"/>
        <c:minorTickMark val="none"/>
        <c:tickLblPos val="nextTo"/>
        <c:txPr>
          <a:bodyPr/>
          <a:lstStyle/>
          <a:p>
            <a:pPr>
              <a:defRPr sz="1000" b="0"/>
            </a:pPr>
            <a:endParaRPr lang="en-US"/>
          </a:p>
        </c:txPr>
        <c:crossAx val="-2131631688"/>
        <c:crosses val="autoZero"/>
        <c:auto val="1"/>
        <c:lblAlgn val="ctr"/>
        <c:lblOffset val="100"/>
        <c:noMultiLvlLbl val="0"/>
      </c:catAx>
      <c:valAx>
        <c:axId val="-2131631688"/>
        <c:scaling>
          <c:orientation val="minMax"/>
        </c:scaling>
        <c:delete val="0"/>
        <c:axPos val="l"/>
        <c:majorGridlines>
          <c:spPr>
            <a:ln>
              <a:solidFill>
                <a:schemeClr val="bg1">
                  <a:lumMod val="65000"/>
                </a:schemeClr>
              </a:solidFill>
              <a:prstDash val="sysDash"/>
            </a:ln>
          </c:spPr>
        </c:majorGridlines>
        <c:minorGridlines>
          <c:spPr>
            <a:ln>
              <a:solidFill>
                <a:schemeClr val="bg1">
                  <a:lumMod val="85000"/>
                </a:schemeClr>
              </a:solidFill>
            </a:ln>
          </c:spPr>
        </c:minorGridlines>
        <c:numFmt formatCode="General" sourceLinked="1"/>
        <c:majorTickMark val="out"/>
        <c:minorTickMark val="none"/>
        <c:tickLblPos val="nextTo"/>
        <c:crossAx val="-2131634696"/>
        <c:crosses val="autoZero"/>
        <c:crossBetween val="between"/>
        <c:minorUnit val="25.0"/>
      </c:valAx>
      <c:spPr>
        <a:solidFill>
          <a:schemeClr val="bg1">
            <a:lumMod val="95000"/>
          </a:schemeClr>
        </a:solidFill>
      </c:spPr>
    </c:plotArea>
    <c:legend>
      <c:legendPos val="t"/>
      <c:layout/>
      <c:overlay val="0"/>
    </c:legend>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'TIMSS graps'!$V$42</c:f>
              <c:strCache>
                <c:ptCount val="1"/>
                <c:pt idx="0">
                  <c:v>Improvement between 2002 &amp; 2011</c:v>
                </c:pt>
              </c:strCache>
            </c:strRef>
          </c:tx>
          <c:spPr>
            <a:solidFill>
              <a:srgbClr val="F5770F"/>
            </a:solidFill>
          </c:spPr>
          <c:invertIfNegative val="0"/>
          <c:dLbls>
            <c:numFmt formatCode="#,##0" sourceLinked="0"/>
            <c:dLblPos val="ctr"/>
            <c:showLegendKey val="0"/>
            <c:showVal val="1"/>
            <c:showCatName val="0"/>
            <c:showSerName val="0"/>
            <c:showPercent val="0"/>
            <c:showBubbleSize val="0"/>
            <c:showLeaderLines val="0"/>
          </c:dLbls>
          <c:errBars>
            <c:errBarType val="both"/>
            <c:errValType val="cust"/>
            <c:noEndCap val="0"/>
            <c:plus>
              <c:numRef>
                <c:f>'TIMSS graps'!$X$43:$X$53</c:f>
                <c:numCache>
                  <c:formatCode>General</c:formatCode>
                  <c:ptCount val="11"/>
                  <c:pt idx="0">
                    <c:v>44.806145504757</c:v>
                  </c:pt>
                  <c:pt idx="1">
                    <c:v>37.46114569337556</c:v>
                  </c:pt>
                  <c:pt idx="2">
                    <c:v>24.77229639319026</c:v>
                  </c:pt>
                  <c:pt idx="3">
                    <c:v>32.80757146174776</c:v>
                  </c:pt>
                  <c:pt idx="4">
                    <c:v>28.6727851292509</c:v>
                  </c:pt>
                  <c:pt idx="5">
                    <c:v>27.70054259244002</c:v>
                  </c:pt>
                  <c:pt idx="6">
                    <c:v>29.08638922990528</c:v>
                  </c:pt>
                  <c:pt idx="7">
                    <c:v>18.63888246808115</c:v>
                  </c:pt>
                  <c:pt idx="8">
                    <c:v>23.97969838288544</c:v>
                  </c:pt>
                  <c:pt idx="10">
                    <c:v>9.56572987401691</c:v>
                  </c:pt>
                </c:numCache>
              </c:numRef>
            </c:plus>
            <c:minus>
              <c:numRef>
                <c:f>'TIMSS graps'!$X$43:$X$53</c:f>
                <c:numCache>
                  <c:formatCode>General</c:formatCode>
                  <c:ptCount val="11"/>
                  <c:pt idx="0">
                    <c:v>44.806145504757</c:v>
                  </c:pt>
                  <c:pt idx="1">
                    <c:v>37.46114569337556</c:v>
                  </c:pt>
                  <c:pt idx="2">
                    <c:v>24.77229639319026</c:v>
                  </c:pt>
                  <c:pt idx="3">
                    <c:v>32.80757146174776</c:v>
                  </c:pt>
                  <c:pt idx="4">
                    <c:v>28.6727851292509</c:v>
                  </c:pt>
                  <c:pt idx="5">
                    <c:v>27.70054259244002</c:v>
                  </c:pt>
                  <c:pt idx="6">
                    <c:v>29.08638922990528</c:v>
                  </c:pt>
                  <c:pt idx="7">
                    <c:v>18.63888246808115</c:v>
                  </c:pt>
                  <c:pt idx="8">
                    <c:v>23.97969838288544</c:v>
                  </c:pt>
                  <c:pt idx="10">
                    <c:v>9.56572987401691</c:v>
                  </c:pt>
                </c:numCache>
              </c:numRef>
            </c:minus>
            <c:spPr>
              <a:ln>
                <a:prstDash val="sysDash"/>
              </a:ln>
            </c:spPr>
          </c:errBars>
          <c:cat>
            <c:strRef>
              <c:f>'TIMSS graps'!$U$43:$U$53</c:f>
              <c:strCache>
                <c:ptCount val="11"/>
                <c:pt idx="0">
                  <c:v>WCA</c:v>
                </c:pt>
                <c:pt idx="1">
                  <c:v>NCA</c:v>
                </c:pt>
                <c:pt idx="2">
                  <c:v>KZN</c:v>
                </c:pt>
                <c:pt idx="3">
                  <c:v>MPU</c:v>
                </c:pt>
                <c:pt idx="4">
                  <c:v>NWP</c:v>
                </c:pt>
                <c:pt idx="5">
                  <c:v>ECA</c:v>
                </c:pt>
                <c:pt idx="6">
                  <c:v>FST</c:v>
                </c:pt>
                <c:pt idx="7">
                  <c:v>LMP</c:v>
                </c:pt>
                <c:pt idx="8">
                  <c:v>GAU</c:v>
                </c:pt>
                <c:pt idx="10">
                  <c:v>National</c:v>
                </c:pt>
              </c:strCache>
            </c:strRef>
          </c:cat>
          <c:val>
            <c:numRef>
              <c:f>'TIMSS graps'!$V$43:$V$53</c:f>
              <c:numCache>
                <c:formatCode>0.0</c:formatCode>
                <c:ptCount val="11"/>
                <c:pt idx="0">
                  <c:v>-11.33753000000002</c:v>
                </c:pt>
                <c:pt idx="1">
                  <c:v>9.901410000000002</c:v>
                </c:pt>
                <c:pt idx="2">
                  <c:v>54.82925</c:v>
                </c:pt>
                <c:pt idx="3">
                  <c:v>56.02994000000001</c:v>
                </c:pt>
                <c:pt idx="4">
                  <c:v>62.45598</c:v>
                </c:pt>
                <c:pt idx="5">
                  <c:v>63.11181</c:v>
                </c:pt>
                <c:pt idx="6">
                  <c:v>63.42721</c:v>
                </c:pt>
                <c:pt idx="7">
                  <c:v>76.92166</c:v>
                </c:pt>
                <c:pt idx="8">
                  <c:v>80.4171600000001</c:v>
                </c:pt>
                <c:pt idx="10">
                  <c:v>66.90873</c:v>
                </c:pt>
              </c:numCache>
            </c:numRef>
          </c:val>
        </c:ser>
        <c:dLbls>
          <c:showLegendKey val="0"/>
          <c:showVal val="0"/>
          <c:showCatName val="0"/>
          <c:showSerName val="0"/>
          <c:showPercent val="0"/>
          <c:showBubbleSize val="0"/>
        </c:dLbls>
        <c:gapWidth val="150"/>
        <c:axId val="-2132386904"/>
        <c:axId val="-2132383896"/>
      </c:barChart>
      <c:catAx>
        <c:axId val="-2132386904"/>
        <c:scaling>
          <c:orientation val="minMax"/>
        </c:scaling>
        <c:delete val="0"/>
        <c:axPos val="b"/>
        <c:majorTickMark val="out"/>
        <c:minorTickMark val="none"/>
        <c:tickLblPos val="nextTo"/>
        <c:txPr>
          <a:bodyPr/>
          <a:lstStyle/>
          <a:p>
            <a:pPr>
              <a:defRPr sz="900" b="0"/>
            </a:pPr>
            <a:endParaRPr lang="en-US"/>
          </a:p>
        </c:txPr>
        <c:crossAx val="-2132383896"/>
        <c:crosses val="autoZero"/>
        <c:auto val="1"/>
        <c:lblAlgn val="ctr"/>
        <c:lblOffset val="100"/>
        <c:noMultiLvlLbl val="0"/>
      </c:catAx>
      <c:valAx>
        <c:axId val="-2132383896"/>
        <c:scaling>
          <c:orientation val="minMax"/>
        </c:scaling>
        <c:delete val="0"/>
        <c:axPos val="l"/>
        <c:majorGridlines/>
        <c:title>
          <c:tx>
            <c:rich>
              <a:bodyPr rot="-5400000" vert="horz"/>
              <a:lstStyle/>
              <a:p>
                <a:pPr>
                  <a:defRPr/>
                </a:pPr>
                <a:r>
                  <a:rPr lang="en-ZA" sz="900" b="0"/>
                  <a:t>Improvement</a:t>
                </a:r>
                <a:r>
                  <a:rPr lang="en-ZA" sz="900" b="0" baseline="0"/>
                  <a:t> between Gr9 TIMSS 2002 and TIMSS 2011</a:t>
                </a:r>
                <a:endParaRPr lang="en-ZA" sz="900" b="0"/>
              </a:p>
            </c:rich>
          </c:tx>
          <c:layout/>
          <c:overlay val="0"/>
        </c:title>
        <c:numFmt formatCode="0" sourceLinked="0"/>
        <c:majorTickMark val="out"/>
        <c:minorTickMark val="none"/>
        <c:tickLblPos val="nextTo"/>
        <c:crossAx val="-2132386904"/>
        <c:crosses val="autoZero"/>
        <c:crossBetween val="between"/>
      </c:valAx>
      <c:spPr>
        <a:solidFill>
          <a:schemeClr val="bg1">
            <a:lumMod val="95000"/>
          </a:schemeClr>
        </a:solidFill>
      </c:spPr>
    </c:plotArea>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'Nic edits'!$I$30</c:f>
              <c:strCache>
                <c:ptCount val="1"/>
                <c:pt idx="0">
                  <c:v>Gr2 enrolments - 2001</c:v>
                </c:pt>
              </c:strCache>
            </c:strRef>
          </c:tx>
          <c:spPr>
            <a:solidFill>
              <a:schemeClr val="accent1">
                <a:lumMod val="60000"/>
                <a:lumOff val="40000"/>
              </a:schemeClr>
            </a:solidFill>
          </c:spPr>
          <c:invertIfNegative val="0"/>
          <c:cat>
            <c:strRef>
              <c:f>'Nic edits'!$H$31:$H$39</c:f>
              <c:strCache>
                <c:ptCount val="9"/>
                <c:pt idx="0">
                  <c:v>EC</c:v>
                </c:pt>
                <c:pt idx="1">
                  <c:v>NW</c:v>
                </c:pt>
                <c:pt idx="2">
                  <c:v>FS</c:v>
                </c:pt>
                <c:pt idx="3">
                  <c:v>LP</c:v>
                </c:pt>
                <c:pt idx="4">
                  <c:v>KN</c:v>
                </c:pt>
                <c:pt idx="5">
                  <c:v>MP</c:v>
                </c:pt>
                <c:pt idx="6">
                  <c:v>NC</c:v>
                </c:pt>
                <c:pt idx="7">
                  <c:v>WC</c:v>
                </c:pt>
                <c:pt idx="8">
                  <c:v>GP</c:v>
                </c:pt>
              </c:strCache>
            </c:strRef>
          </c:cat>
          <c:val>
            <c:numRef>
              <c:f>'Nic edits'!$I$31:$I$39</c:f>
              <c:numCache>
                <c:formatCode>#,##0</c:formatCode>
                <c:ptCount val="9"/>
                <c:pt idx="0">
                  <c:v>209954.0</c:v>
                </c:pt>
                <c:pt idx="1">
                  <c:v>64940.0</c:v>
                </c:pt>
                <c:pt idx="2">
                  <c:v>54481.0</c:v>
                </c:pt>
                <c:pt idx="3">
                  <c:v>128831.0</c:v>
                </c:pt>
                <c:pt idx="4">
                  <c:v>212734.0</c:v>
                </c:pt>
                <c:pt idx="5">
                  <c:v>76468.0</c:v>
                </c:pt>
                <c:pt idx="6">
                  <c:v>16885.0</c:v>
                </c:pt>
                <c:pt idx="7">
                  <c:v>65220.0</c:v>
                </c:pt>
                <c:pt idx="8">
                  <c:v>115464.0</c:v>
                </c:pt>
              </c:numCache>
            </c:numRef>
          </c:val>
        </c:ser>
        <c:ser>
          <c:idx val="1"/>
          <c:order val="1"/>
          <c:tx>
            <c:strRef>
              <c:f>'Nic edits'!$J$30</c:f>
              <c:strCache>
                <c:ptCount val="1"/>
                <c:pt idx="0">
                  <c:v>Gr10 enrolments - 2009</c:v>
                </c:pt>
              </c:strCache>
            </c:strRef>
          </c:tx>
          <c:spPr>
            <a:solidFill>
              <a:schemeClr val="accent1">
                <a:lumMod val="75000"/>
              </a:schemeClr>
            </a:solidFill>
          </c:spPr>
          <c:invertIfNegative val="0"/>
          <c:cat>
            <c:strRef>
              <c:f>'Nic edits'!$H$31:$H$39</c:f>
              <c:strCache>
                <c:ptCount val="9"/>
                <c:pt idx="0">
                  <c:v>EC</c:v>
                </c:pt>
                <c:pt idx="1">
                  <c:v>NW</c:v>
                </c:pt>
                <c:pt idx="2">
                  <c:v>FS</c:v>
                </c:pt>
                <c:pt idx="3">
                  <c:v>LP</c:v>
                </c:pt>
                <c:pt idx="4">
                  <c:v>KN</c:v>
                </c:pt>
                <c:pt idx="5">
                  <c:v>MP</c:v>
                </c:pt>
                <c:pt idx="6">
                  <c:v>NC</c:v>
                </c:pt>
                <c:pt idx="7">
                  <c:v>WC</c:v>
                </c:pt>
                <c:pt idx="8">
                  <c:v>GP</c:v>
                </c:pt>
              </c:strCache>
            </c:strRef>
          </c:cat>
          <c:val>
            <c:numRef>
              <c:f>'Nic edits'!$J$31:$J$39</c:f>
              <c:numCache>
                <c:formatCode>#,##0</c:formatCode>
                <c:ptCount val="9"/>
                <c:pt idx="0">
                  <c:v>150372.0</c:v>
                </c:pt>
                <c:pt idx="1">
                  <c:v>68078.0</c:v>
                </c:pt>
                <c:pt idx="2">
                  <c:v>63999.0</c:v>
                </c:pt>
                <c:pt idx="3">
                  <c:v>171076.0</c:v>
                </c:pt>
                <c:pt idx="4">
                  <c:v>218528.0</c:v>
                </c:pt>
                <c:pt idx="5">
                  <c:v>89809.0</c:v>
                </c:pt>
                <c:pt idx="6">
                  <c:v>21421.0</c:v>
                </c:pt>
                <c:pt idx="7">
                  <c:v>70451.0</c:v>
                </c:pt>
                <c:pt idx="8">
                  <c:v>162626.0</c:v>
                </c:pt>
              </c:numCache>
            </c:numRef>
          </c:val>
        </c:ser>
        <c:ser>
          <c:idx val="2"/>
          <c:order val="2"/>
          <c:tx>
            <c:strRef>
              <c:f>'Nic edits'!$K$30</c:f>
              <c:strCache>
                <c:ptCount val="1"/>
                <c:pt idx="0">
                  <c:v>Gr12 enrolments - 2011</c:v>
                </c:pt>
              </c:strCache>
            </c:strRef>
          </c:tx>
          <c:spPr>
            <a:solidFill>
              <a:srgbClr val="002060"/>
            </a:solidFill>
          </c:spPr>
          <c:invertIfNegative val="0"/>
          <c:cat>
            <c:strRef>
              <c:f>'Nic edits'!$H$31:$H$39</c:f>
              <c:strCache>
                <c:ptCount val="9"/>
                <c:pt idx="0">
                  <c:v>EC</c:v>
                </c:pt>
                <c:pt idx="1">
                  <c:v>NW</c:v>
                </c:pt>
                <c:pt idx="2">
                  <c:v>FS</c:v>
                </c:pt>
                <c:pt idx="3">
                  <c:v>LP</c:v>
                </c:pt>
                <c:pt idx="4">
                  <c:v>KN</c:v>
                </c:pt>
                <c:pt idx="5">
                  <c:v>MP</c:v>
                </c:pt>
                <c:pt idx="6">
                  <c:v>NC</c:v>
                </c:pt>
                <c:pt idx="7">
                  <c:v>WC</c:v>
                </c:pt>
                <c:pt idx="8">
                  <c:v>GP</c:v>
                </c:pt>
              </c:strCache>
            </c:strRef>
          </c:cat>
          <c:val>
            <c:numRef>
              <c:f>'Nic edits'!$K$31:$K$39</c:f>
              <c:numCache>
                <c:formatCode>#,##0</c:formatCode>
                <c:ptCount val="9"/>
                <c:pt idx="0">
                  <c:v>65359.0</c:v>
                </c:pt>
                <c:pt idx="1">
                  <c:v>25364.0</c:v>
                </c:pt>
                <c:pt idx="2">
                  <c:v>25932.0</c:v>
                </c:pt>
                <c:pt idx="3">
                  <c:v>73731.0</c:v>
                </c:pt>
                <c:pt idx="4">
                  <c:v>122126.0</c:v>
                </c:pt>
                <c:pt idx="5">
                  <c:v>48135.0</c:v>
                </c:pt>
                <c:pt idx="6">
                  <c:v>10116.0</c:v>
                </c:pt>
                <c:pt idx="7">
                  <c:v>39960.0</c:v>
                </c:pt>
                <c:pt idx="8">
                  <c:v>85367.0</c:v>
                </c:pt>
              </c:numCache>
            </c:numRef>
          </c:val>
        </c:ser>
        <c:ser>
          <c:idx val="3"/>
          <c:order val="3"/>
          <c:tx>
            <c:strRef>
              <c:f>'Nic edits'!$L$30</c:f>
              <c:strCache>
                <c:ptCount val="1"/>
                <c:pt idx="0">
                  <c:v>Gr12 matric passes - 2011</c:v>
                </c:pt>
              </c:strCache>
            </c:strRef>
          </c:tx>
          <c:spPr>
            <a:pattFill prst="dkUpDiag">
              <a:fgClr>
                <a:srgbClr val="C00000"/>
              </a:fgClr>
              <a:bgClr>
                <a:schemeClr val="bg1"/>
              </a:bgClr>
            </a:pattFill>
          </c:spPr>
          <c:invertIfNegative val="0"/>
          <c:cat>
            <c:strRef>
              <c:f>'Nic edits'!$H$31:$H$39</c:f>
              <c:strCache>
                <c:ptCount val="9"/>
                <c:pt idx="0">
                  <c:v>EC</c:v>
                </c:pt>
                <c:pt idx="1">
                  <c:v>NW</c:v>
                </c:pt>
                <c:pt idx="2">
                  <c:v>FS</c:v>
                </c:pt>
                <c:pt idx="3">
                  <c:v>LP</c:v>
                </c:pt>
                <c:pt idx="4">
                  <c:v>KN</c:v>
                </c:pt>
                <c:pt idx="5">
                  <c:v>MP</c:v>
                </c:pt>
                <c:pt idx="6">
                  <c:v>NC</c:v>
                </c:pt>
                <c:pt idx="7">
                  <c:v>WC</c:v>
                </c:pt>
                <c:pt idx="8">
                  <c:v>GP</c:v>
                </c:pt>
              </c:strCache>
            </c:strRef>
          </c:cat>
          <c:val>
            <c:numRef>
              <c:f>'Nic edits'!$L$31:$L$39</c:f>
              <c:numCache>
                <c:formatCode>General</c:formatCode>
                <c:ptCount val="9"/>
                <c:pt idx="0">
                  <c:v>37997.0</c:v>
                </c:pt>
                <c:pt idx="1">
                  <c:v>19737.0</c:v>
                </c:pt>
                <c:pt idx="2">
                  <c:v>19618.0</c:v>
                </c:pt>
                <c:pt idx="3">
                  <c:v>47091.0</c:v>
                </c:pt>
                <c:pt idx="4">
                  <c:v>83204.0</c:v>
                </c:pt>
                <c:pt idx="5">
                  <c:v>31187.0</c:v>
                </c:pt>
                <c:pt idx="6">
                  <c:v>6957.0</c:v>
                </c:pt>
                <c:pt idx="7">
                  <c:v>33110.0</c:v>
                </c:pt>
                <c:pt idx="8">
                  <c:v>69216.0</c:v>
                </c:pt>
              </c:numCache>
            </c:numRef>
          </c:val>
        </c:ser>
        <c:dLbls>
          <c:showLegendKey val="0"/>
          <c:showVal val="0"/>
          <c:showCatName val="0"/>
          <c:showSerName val="0"/>
          <c:showPercent val="0"/>
          <c:showBubbleSize val="0"/>
        </c:dLbls>
        <c:gapWidth val="150"/>
        <c:axId val="2129305528"/>
        <c:axId val="2129308440"/>
      </c:barChart>
      <c:lineChart>
        <c:grouping val="standard"/>
        <c:varyColors val="0"/>
        <c:ser>
          <c:idx val="4"/>
          <c:order val="4"/>
          <c:tx>
            <c:strRef>
              <c:f>'Nic edits'!$M$30</c:f>
              <c:strCache>
                <c:ptCount val="1"/>
                <c:pt idx="0">
                  <c:v>Matric passes as a % of Gr2 enrolments 10 years earlier</c:v>
                </c:pt>
              </c:strCache>
            </c:strRef>
          </c:tx>
          <c:spPr>
            <a:ln>
              <a:solidFill>
                <a:sysClr val="windowText" lastClr="000000"/>
              </a:solidFill>
              <a:prstDash val="sysDash"/>
            </a:ln>
          </c:spPr>
          <c:marker>
            <c:symbol val="none"/>
          </c:marker>
          <c:dLbls>
            <c:dLblPos val="t"/>
            <c:showLegendKey val="0"/>
            <c:showVal val="1"/>
            <c:showCatName val="0"/>
            <c:showSerName val="0"/>
            <c:showPercent val="0"/>
            <c:showBubbleSize val="0"/>
            <c:showLeaderLines val="0"/>
          </c:dLbls>
          <c:cat>
            <c:strRef>
              <c:f>'Nic edits'!$H$31:$H$39</c:f>
              <c:strCache>
                <c:ptCount val="9"/>
                <c:pt idx="0">
                  <c:v>EC</c:v>
                </c:pt>
                <c:pt idx="1">
                  <c:v>NW</c:v>
                </c:pt>
                <c:pt idx="2">
                  <c:v>FS</c:v>
                </c:pt>
                <c:pt idx="3">
                  <c:v>LP</c:v>
                </c:pt>
                <c:pt idx="4">
                  <c:v>KN</c:v>
                </c:pt>
                <c:pt idx="5">
                  <c:v>MP</c:v>
                </c:pt>
                <c:pt idx="6">
                  <c:v>NC</c:v>
                </c:pt>
                <c:pt idx="7">
                  <c:v>WC</c:v>
                </c:pt>
                <c:pt idx="8">
                  <c:v>GP</c:v>
                </c:pt>
              </c:strCache>
            </c:strRef>
          </c:cat>
          <c:val>
            <c:numRef>
              <c:f>'Nic edits'!$M$31:$M$39</c:f>
              <c:numCache>
                <c:formatCode>0%</c:formatCode>
                <c:ptCount val="9"/>
                <c:pt idx="0">
                  <c:v>0.180977737980701</c:v>
                </c:pt>
                <c:pt idx="1">
                  <c:v>0.303926701570681</c:v>
                </c:pt>
                <c:pt idx="2">
                  <c:v>0.360088838310604</c:v>
                </c:pt>
                <c:pt idx="3">
                  <c:v>0.365525378208661</c:v>
                </c:pt>
                <c:pt idx="4">
                  <c:v>0.391117545855387</c:v>
                </c:pt>
                <c:pt idx="5">
                  <c:v>0.407843803944134</c:v>
                </c:pt>
                <c:pt idx="6">
                  <c:v>0.412022505182114</c:v>
                </c:pt>
                <c:pt idx="7">
                  <c:v>0.507666360012266</c:v>
                </c:pt>
                <c:pt idx="8">
                  <c:v>0.599459571814592</c:v>
                </c:pt>
              </c:numCache>
            </c:numRef>
          </c:val>
          <c:smooth val="0"/>
        </c:ser>
        <c:dLbls>
          <c:showLegendKey val="0"/>
          <c:showVal val="0"/>
          <c:showCatName val="0"/>
          <c:showSerName val="0"/>
          <c:showPercent val="0"/>
          <c:showBubbleSize val="0"/>
        </c:dLbls>
        <c:marker val="1"/>
        <c:smooth val="0"/>
        <c:axId val="2129314552"/>
        <c:axId val="2129311544"/>
      </c:lineChart>
      <c:catAx>
        <c:axId val="2129305528"/>
        <c:scaling>
          <c:orientation val="minMax"/>
        </c:scaling>
        <c:delete val="0"/>
        <c:axPos val="b"/>
        <c:majorTickMark val="out"/>
        <c:minorTickMark val="none"/>
        <c:tickLblPos val="nextTo"/>
        <c:crossAx val="2129308440"/>
        <c:crosses val="autoZero"/>
        <c:auto val="1"/>
        <c:lblAlgn val="ctr"/>
        <c:lblOffset val="100"/>
        <c:noMultiLvlLbl val="0"/>
      </c:catAx>
      <c:valAx>
        <c:axId val="2129308440"/>
        <c:scaling>
          <c:orientation val="minMax"/>
        </c:scaling>
        <c:delete val="0"/>
        <c:axPos val="l"/>
        <c:majorGridlines/>
        <c:numFmt formatCode="#,##0" sourceLinked="1"/>
        <c:majorTickMark val="out"/>
        <c:minorTickMark val="none"/>
        <c:tickLblPos val="nextTo"/>
        <c:crossAx val="2129305528"/>
        <c:crosses val="autoZero"/>
        <c:crossBetween val="between"/>
      </c:valAx>
      <c:valAx>
        <c:axId val="2129311544"/>
        <c:scaling>
          <c:orientation val="minMax"/>
        </c:scaling>
        <c:delete val="0"/>
        <c:axPos val="r"/>
        <c:numFmt formatCode="0%" sourceLinked="1"/>
        <c:majorTickMark val="out"/>
        <c:minorTickMark val="none"/>
        <c:tickLblPos val="nextTo"/>
        <c:crossAx val="2129314552"/>
        <c:crosses val="max"/>
        <c:crossBetween val="between"/>
      </c:valAx>
      <c:catAx>
        <c:axId val="2129314552"/>
        <c:scaling>
          <c:orientation val="minMax"/>
        </c:scaling>
        <c:delete val="1"/>
        <c:axPos val="b"/>
        <c:majorTickMark val="out"/>
        <c:minorTickMark val="none"/>
        <c:tickLblPos val="nextTo"/>
        <c:crossAx val="2129311544"/>
        <c:crosses val="autoZero"/>
        <c:auto val="1"/>
        <c:lblAlgn val="ctr"/>
        <c:lblOffset val="100"/>
        <c:noMultiLvlLbl val="0"/>
      </c:catAx>
      <c:dTable>
        <c:showHorzBorder val="1"/>
        <c:showVertBorder val="1"/>
        <c:showOutline val="1"/>
        <c:showKeys val="0"/>
        <c:txPr>
          <a:bodyPr/>
          <a:lstStyle/>
          <a:p>
            <a:pPr rtl="0">
              <a:defRPr sz="1000"/>
            </a:pPr>
            <a:endParaRPr lang="en-US"/>
          </a:p>
        </c:txPr>
      </c:dTable>
      <c:spPr>
        <a:solidFill>
          <a:schemeClr val="bg1">
            <a:lumMod val="95000"/>
          </a:schemeClr>
        </a:solidFill>
      </c:spPr>
    </c:plotArea>
    <c:legend>
      <c:legendPos val="t"/>
      <c:layout/>
      <c:overlay val="0"/>
      <c:txPr>
        <a:bodyPr/>
        <a:lstStyle/>
        <a:p>
          <a:pPr>
            <a:defRPr sz="1000"/>
          </a:pPr>
          <a:endParaRPr lang="en-US"/>
        </a:p>
      </c:txPr>
    </c:legend>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'success rates'!$AC$4</c:f>
              <c:strCache>
                <c:ptCount val="1"/>
                <c:pt idx="0">
                  <c:v>EC</c:v>
                </c:pt>
              </c:strCache>
            </c:strRef>
          </c:tx>
          <c:spPr>
            <a:ln>
              <a:prstDash val="lgDashDot"/>
            </a:ln>
          </c:spPr>
          <c:marker>
            <c:spPr>
              <a:ln>
                <a:prstDash val="lgDashDot"/>
              </a:ln>
            </c:spPr>
          </c:marker>
          <c:cat>
            <c:strRef>
              <c:f>'success rates'!$AD$3:$AJ$3</c:f>
              <c:strCache>
                <c:ptCount val="7"/>
                <c:pt idx="0">
                  <c:v>Gr12 in 2004 (Gr2 in 1994)</c:v>
                </c:pt>
                <c:pt idx="1">
                  <c:v>Gr12 in 2005 (Gr2 in 1995)</c:v>
                </c:pt>
                <c:pt idx="2">
                  <c:v>Gr12 in 2006 (Gr2 in 1996)</c:v>
                </c:pt>
                <c:pt idx="3">
                  <c:v>Gr12 in 2006 (Gr2 in 1996)</c:v>
                </c:pt>
                <c:pt idx="4">
                  <c:v>Gr12 in 2009 (Gr2 in 1999)</c:v>
                </c:pt>
                <c:pt idx="5">
                  <c:v>Gr12 in 2010 (Gr2 in 2000)</c:v>
                </c:pt>
                <c:pt idx="6">
                  <c:v>Gr12 in 2011 (Gr2 in 2001)</c:v>
                </c:pt>
              </c:strCache>
            </c:strRef>
          </c:cat>
          <c:val>
            <c:numRef>
              <c:f>'success rates'!$AD$4:$AJ$4</c:f>
              <c:numCache>
                <c:formatCode>0%</c:formatCode>
                <c:ptCount val="7"/>
                <c:pt idx="0">
                  <c:v>0.115969334719335</c:v>
                </c:pt>
                <c:pt idx="1">
                  <c:v>0.142480866176582</c:v>
                </c:pt>
                <c:pt idx="2">
                  <c:v>0.147266323373551</c:v>
                </c:pt>
                <c:pt idx="3">
                  <c:v>0.142015378564547</c:v>
                </c:pt>
                <c:pt idx="4">
                  <c:v>0.130669355475878</c:v>
                </c:pt>
                <c:pt idx="5">
                  <c:v>0.161233917623694</c:v>
                </c:pt>
                <c:pt idx="6">
                  <c:v>0.180977737980701</c:v>
                </c:pt>
              </c:numCache>
            </c:numRef>
          </c:val>
          <c:smooth val="0"/>
        </c:ser>
        <c:ser>
          <c:idx val="2"/>
          <c:order val="1"/>
          <c:tx>
            <c:strRef>
              <c:f>'success rates'!$AC$6</c:f>
              <c:strCache>
                <c:ptCount val="1"/>
                <c:pt idx="0">
                  <c:v>GP</c:v>
                </c:pt>
              </c:strCache>
            </c:strRef>
          </c:tx>
          <c:spPr>
            <a:ln>
              <a:solidFill>
                <a:sysClr val="windowText" lastClr="000000"/>
              </a:solidFill>
            </a:ln>
          </c:spPr>
          <c:marker>
            <c:spPr>
              <a:solidFill>
                <a:schemeClr val="tx1"/>
              </a:solidFill>
              <a:ln>
                <a:solidFill>
                  <a:sysClr val="windowText" lastClr="000000"/>
                </a:solidFill>
              </a:ln>
            </c:spPr>
          </c:marker>
          <c:val>
            <c:numRef>
              <c:f>'success rates'!$AD$6:$AJ$6</c:f>
              <c:numCache>
                <c:formatCode>0%</c:formatCode>
                <c:ptCount val="7"/>
                <c:pt idx="0">
                  <c:v>0.441515756911774</c:v>
                </c:pt>
                <c:pt idx="1">
                  <c:v>0.44808121094118</c:v>
                </c:pt>
                <c:pt idx="2">
                  <c:v>0.431974633587901</c:v>
                </c:pt>
                <c:pt idx="3">
                  <c:v>0.469063607121151</c:v>
                </c:pt>
                <c:pt idx="4">
                  <c:v>0.467150927103863</c:v>
                </c:pt>
                <c:pt idx="5">
                  <c:v>0.517888123371292</c:v>
                </c:pt>
                <c:pt idx="6">
                  <c:v>0.599459571814592</c:v>
                </c:pt>
              </c:numCache>
            </c:numRef>
          </c:val>
          <c:smooth val="0"/>
        </c:ser>
        <c:ser>
          <c:idx val="3"/>
          <c:order val="2"/>
          <c:tx>
            <c:strRef>
              <c:f>'success rates'!$AC$7</c:f>
              <c:strCache>
                <c:ptCount val="1"/>
                <c:pt idx="0">
                  <c:v>KN</c:v>
                </c:pt>
              </c:strCache>
            </c:strRef>
          </c:tx>
          <c:spPr>
            <a:ln>
              <a:solidFill>
                <a:schemeClr val="accent6">
                  <a:lumMod val="75000"/>
                </a:schemeClr>
              </a:solidFill>
            </a:ln>
          </c:spPr>
          <c:marker>
            <c:symbol val="circle"/>
            <c:size val="7"/>
            <c:spPr>
              <a:solidFill>
                <a:schemeClr val="accent6">
                  <a:lumMod val="75000"/>
                </a:schemeClr>
              </a:solidFill>
              <a:ln>
                <a:solidFill>
                  <a:schemeClr val="accent6">
                    <a:lumMod val="75000"/>
                  </a:schemeClr>
                </a:solidFill>
              </a:ln>
            </c:spPr>
          </c:marker>
          <c:val>
            <c:numRef>
              <c:f>'success rates'!$AD$7:$AJ$7</c:f>
              <c:numCache>
                <c:formatCode>0%</c:formatCode>
                <c:ptCount val="7"/>
                <c:pt idx="0">
                  <c:v>0.303426948377001</c:v>
                </c:pt>
                <c:pt idx="1">
                  <c:v>0.303377697044247</c:v>
                </c:pt>
                <c:pt idx="2">
                  <c:v>0.285785581101969</c:v>
                </c:pt>
                <c:pt idx="3">
                  <c:v>0.311521762081981</c:v>
                </c:pt>
                <c:pt idx="4">
                  <c:v>0.295571534220296</c:v>
                </c:pt>
                <c:pt idx="5">
                  <c:v>0.34941062489908</c:v>
                </c:pt>
                <c:pt idx="6">
                  <c:v>0.391117545855387</c:v>
                </c:pt>
              </c:numCache>
            </c:numRef>
          </c:val>
          <c:smooth val="0"/>
        </c:ser>
        <c:ser>
          <c:idx val="4"/>
          <c:order val="3"/>
          <c:tx>
            <c:strRef>
              <c:f>'success rates'!$AC$8</c:f>
              <c:strCache>
                <c:ptCount val="1"/>
                <c:pt idx="0">
                  <c:v>LP</c:v>
                </c:pt>
              </c:strCache>
            </c:strRef>
          </c:tx>
          <c:spPr>
            <a:ln>
              <a:solidFill>
                <a:srgbClr val="00B0F0"/>
              </a:solidFill>
              <a:prstDash val="sysDot"/>
            </a:ln>
          </c:spPr>
          <c:marker>
            <c:symbol val="x"/>
            <c:size val="9"/>
            <c:spPr>
              <a:ln w="12700">
                <a:solidFill>
                  <a:srgbClr val="00B0F0"/>
                </a:solidFill>
              </a:ln>
            </c:spPr>
          </c:marker>
          <c:val>
            <c:numRef>
              <c:f>'success rates'!$AD$8:$AJ$8</c:f>
              <c:numCache>
                <c:formatCode>0%</c:formatCode>
                <c:ptCount val="7"/>
                <c:pt idx="0">
                  <c:v>0.299205345658288</c:v>
                </c:pt>
                <c:pt idx="1">
                  <c:v>0.337041025813617</c:v>
                </c:pt>
                <c:pt idx="2">
                  <c:v>0.311839295460446</c:v>
                </c:pt>
                <c:pt idx="3">
                  <c:v>0.333432782385584</c:v>
                </c:pt>
                <c:pt idx="4">
                  <c:v>0.23966990724958</c:v>
                </c:pt>
                <c:pt idx="5">
                  <c:v>0.356215611545416</c:v>
                </c:pt>
                <c:pt idx="6">
                  <c:v>0.365525378208661</c:v>
                </c:pt>
              </c:numCache>
            </c:numRef>
          </c:val>
          <c:smooth val="0"/>
        </c:ser>
        <c:ser>
          <c:idx val="8"/>
          <c:order val="4"/>
          <c:tx>
            <c:strRef>
              <c:f>'success rates'!$AC$12</c:f>
              <c:strCache>
                <c:ptCount val="1"/>
                <c:pt idx="0">
                  <c:v>WC</c:v>
                </c:pt>
              </c:strCache>
            </c:strRef>
          </c:tx>
          <c:spPr>
            <a:ln>
              <a:solidFill>
                <a:srgbClr val="FF0000"/>
              </a:solidFill>
              <a:prstDash val="sysDash"/>
            </a:ln>
          </c:spPr>
          <c:marker>
            <c:symbol val="square"/>
            <c:size val="7"/>
            <c:spPr>
              <a:solidFill>
                <a:srgbClr val="FF0000"/>
              </a:solidFill>
              <a:ln>
                <a:solidFill>
                  <a:srgbClr val="FF0000"/>
                </a:solidFill>
                <a:prstDash val="sysDash"/>
              </a:ln>
            </c:spPr>
          </c:marker>
          <c:val>
            <c:numRef>
              <c:f>'success rates'!$AD$12:$AJ$12</c:f>
              <c:numCache>
                <c:formatCode>0%</c:formatCode>
                <c:ptCount val="7"/>
                <c:pt idx="0">
                  <c:v>0.395041816009558</c:v>
                </c:pt>
                <c:pt idx="1">
                  <c:v>0.371291135200447</c:v>
                </c:pt>
                <c:pt idx="2">
                  <c:v>0.376818150971566</c:v>
                </c:pt>
                <c:pt idx="3">
                  <c:v>0.390524405608146</c:v>
                </c:pt>
                <c:pt idx="4">
                  <c:v>0.357171356572869</c:v>
                </c:pt>
                <c:pt idx="5">
                  <c:v>0.414793026246844</c:v>
                </c:pt>
                <c:pt idx="6">
                  <c:v>0.507666360012266</c:v>
                </c:pt>
              </c:numCache>
            </c:numRef>
          </c:val>
          <c:smooth val="0"/>
        </c:ser>
        <c:dLbls>
          <c:showLegendKey val="0"/>
          <c:showVal val="0"/>
          <c:showCatName val="0"/>
          <c:showSerName val="0"/>
          <c:showPercent val="0"/>
          <c:showBubbleSize val="0"/>
        </c:dLbls>
        <c:marker val="1"/>
        <c:smooth val="0"/>
        <c:axId val="-2131490024"/>
        <c:axId val="-2131487320"/>
      </c:lineChart>
      <c:catAx>
        <c:axId val="-2131490024"/>
        <c:scaling>
          <c:orientation val="minMax"/>
        </c:scaling>
        <c:delete val="0"/>
        <c:axPos val="b"/>
        <c:numFmt formatCode="General" sourceLinked="1"/>
        <c:majorTickMark val="out"/>
        <c:minorTickMark val="none"/>
        <c:tickLblPos val="nextTo"/>
        <c:txPr>
          <a:bodyPr/>
          <a:lstStyle/>
          <a:p>
            <a:pPr>
              <a:defRPr sz="1050"/>
            </a:pPr>
            <a:endParaRPr lang="en-US"/>
          </a:p>
        </c:txPr>
        <c:crossAx val="-2131487320"/>
        <c:crosses val="autoZero"/>
        <c:auto val="1"/>
        <c:lblAlgn val="ctr"/>
        <c:lblOffset val="100"/>
        <c:noMultiLvlLbl val="0"/>
      </c:catAx>
      <c:valAx>
        <c:axId val="-2131487320"/>
        <c:scaling>
          <c:orientation val="minMax"/>
        </c:scaling>
        <c:delete val="0"/>
        <c:axPos val="l"/>
        <c:majorGridlines/>
        <c:numFmt formatCode="0%" sourceLinked="0"/>
        <c:majorTickMark val="out"/>
        <c:minorTickMark val="none"/>
        <c:tickLblPos val="nextTo"/>
        <c:crossAx val="-2131490024"/>
        <c:crosses val="autoZero"/>
        <c:crossBetween val="midCat"/>
      </c:valAx>
      <c:dTable>
        <c:showHorzBorder val="1"/>
        <c:showVertBorder val="1"/>
        <c:showOutline val="1"/>
        <c:showKeys val="1"/>
        <c:txPr>
          <a:bodyPr/>
          <a:lstStyle/>
          <a:p>
            <a:pPr rtl="0">
              <a:defRPr sz="1000"/>
            </a:pPr>
            <a:endParaRPr lang="en-US"/>
          </a:p>
        </c:txPr>
      </c:dTable>
      <c:spPr>
        <a:solidFill>
          <a:schemeClr val="bg1">
            <a:lumMod val="95000"/>
          </a:schemeClr>
        </a:solidFill>
      </c:spPr>
    </c:plotArea>
    <c:legend>
      <c:legendPos val="t"/>
      <c:layout/>
      <c:overlay val="0"/>
      <c:txPr>
        <a:bodyPr/>
        <a:lstStyle/>
        <a:p>
          <a:pPr>
            <a:defRPr sz="1800"/>
          </a:pPr>
          <a:endParaRPr lang="en-US"/>
        </a:p>
      </c:txPr>
    </c:legend>
    <c:plotVisOnly val="1"/>
    <c:dispBlanksAs val="gap"/>
    <c:showDLblsOverMax val="0"/>
  </c:chart>
  <c:txPr>
    <a:bodyPr/>
    <a:lstStyle/>
    <a:p>
      <a:pPr>
        <a:defRPr sz="105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chemeClr val="accent3">
            <a:lumMod val="75000"/>
          </a:schemeClr>
        </a:solidFill>
      </dgm:spPr>
      <dgm:t>
        <a:bodyPr/>
        <a:lstStyle/>
        <a:p>
          <a:endParaRPr lang="en-ZA" sz="3600" dirty="0" smtClean="0"/>
        </a:p>
        <a:p>
          <a:r>
            <a:rPr lang="en-ZA" sz="1800" b="1" dirty="0" smtClean="0">
              <a:solidFill>
                <a:schemeClr val="bg1"/>
              </a:solidFill>
            </a:rPr>
            <a:t>17%</a:t>
          </a:r>
          <a:r>
            <a:rPr lang="en-ZA" sz="6500" dirty="0" smtClean="0"/>
            <a:t> </a:t>
          </a:r>
          <a:endParaRPr lang="en-ZA" sz="6500" dirty="0"/>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smtClean="0">
              <a:solidFill>
                <a:schemeClr val="bg1"/>
              </a:solidFill>
            </a:rPr>
            <a:t>Unemployed</a:t>
          </a:r>
        </a:p>
        <a:p>
          <a:endParaRPr lang="en-ZA" sz="1400" b="1" dirty="0" smtClean="0">
            <a:solidFill>
              <a:schemeClr val="bg1"/>
            </a:solidFill>
          </a:endParaRPr>
        </a:p>
        <a:p>
          <a:r>
            <a:rPr lang="en-ZA" sz="1400" b="1" dirty="0" smtClean="0">
              <a:solidFill>
                <a:schemeClr val="bg1"/>
              </a:solidFill>
            </a:rPr>
            <a:t>(Broad - 33%)</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400" b="1" dirty="0" smtClean="0">
              <a:solidFill>
                <a:schemeClr val="bg1"/>
              </a:solidFill>
            </a:rPr>
            <a:t>Unskilled</a:t>
          </a:r>
        </a:p>
        <a:p>
          <a:r>
            <a:rPr lang="en-ZA" sz="1400" b="1" dirty="0" smtClean="0">
              <a:solidFill>
                <a:schemeClr val="bg1"/>
              </a:solidFill>
            </a:rPr>
            <a:t>(19%)</a:t>
          </a:r>
          <a:endParaRPr lang="en-ZA" sz="1400" b="1" dirty="0">
            <a:solidFill>
              <a:schemeClr val="bg1"/>
            </a:solidFill>
          </a:endParaRP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smtClean="0">
              <a:solidFill>
                <a:schemeClr val="bg1"/>
              </a:solidFill>
            </a:rPr>
            <a:t>Semi-Skilled (31%)</a:t>
          </a:r>
          <a:endParaRPr lang="en-US" sz="1600" dirty="0">
            <a:solidFill>
              <a:schemeClr val="bg1"/>
            </a:solidFill>
          </a:endParaRP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ZA"/>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ZA"/>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ZA"/>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ZA"/>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ZA"/>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ZA"/>
        </a:p>
      </dgm:t>
    </dgm:pt>
  </dgm:ptLst>
  <dgm:cxnLst>
    <dgm:cxn modelId="{05226ED4-6170-B647-A7A4-3BD96FC160AB}" type="presOf" srcId="{94BFDC29-A62B-4867-9EFD-4C3299F2A986}" destId="{26521744-C9FE-42F2-BE3A-D2D28AE76CA5}" srcOrd="1" destOrd="0" presId="urn:microsoft.com/office/officeart/2005/8/layout/pyramid1"/>
    <dgm:cxn modelId="{8095B8A0-0D0B-5443-9B06-C1224BF3D5C3}" type="presOf" srcId="{5896CC03-10D6-4152-BEED-6E1B31A79FE9}" destId="{FD31F5A5-7680-4C7A-91FB-24138E0D7CDC}" srcOrd="0" destOrd="0" presId="urn:microsoft.com/office/officeart/2005/8/layout/pyramid1"/>
    <dgm:cxn modelId="{80AAFF03-CA49-DE43-8E72-3F7D3EC23A8C}" type="presOf" srcId="{B1CD9239-600B-41D7-9067-E587838267CF}" destId="{C548DC47-1489-4EF5-BDCB-DEBE01D4E862}" srcOrd="1" destOrd="0" presId="urn:microsoft.com/office/officeart/2005/8/layout/pyramid1"/>
    <dgm:cxn modelId="{5C45F63B-1511-D24C-8BF3-3B305C3069FA}" type="presOf" srcId="{B1CD9239-600B-41D7-9067-E587838267CF}" destId="{6B2A6CEB-8AEB-485A-B51F-4BA3BA410D0B}" srcOrd="0" destOrd="0" presId="urn:microsoft.com/office/officeart/2005/8/layout/pyramid1"/>
    <dgm:cxn modelId="{45D89073-70E8-CB4D-85EE-29893F347F28}" type="presOf" srcId="{932237BE-64C3-4DED-BF2D-9B9821B44AFA}" destId="{0EDD4896-C891-4183-9B7B-D45A38634F03}" srcOrd="1" destOrd="0" presId="urn:microsoft.com/office/officeart/2005/8/layout/pyramid1"/>
    <dgm:cxn modelId="{E59EA57B-4940-4EE4-B93A-F07CC895E7C4}" srcId="{5896CC03-10D6-4152-BEED-6E1B31A79FE9}" destId="{932237BE-64C3-4DED-BF2D-9B9821B44AFA}" srcOrd="3" destOrd="0" parTransId="{650C775E-27D0-46B8-8320-C035405A54B8}" sibTransId="{9E4E6BA0-8962-4C7C-9314-CBA481F6C26D}"/>
    <dgm:cxn modelId="{A39300AC-1248-6945-A0FB-5A9A39A67E35}" type="presOf" srcId="{DD7E1C66-5AA1-4148-8D24-0F59EB34F27B}" destId="{EDA92B55-1435-714B-8A67-D6D0B3E5538C}" srcOrd="1" destOrd="0" presId="urn:microsoft.com/office/officeart/2005/8/layout/pyramid1"/>
    <dgm:cxn modelId="{6BA3D584-F854-4248-8ABD-66CACE264E07}" type="presOf" srcId="{DD7E1C66-5AA1-4148-8D24-0F59EB34F27B}" destId="{3030949F-5DAF-1F40-B4D0-84FF1FABAA00}" srcOrd="0" destOrd="0" presId="urn:microsoft.com/office/officeart/2005/8/layout/pyramid1"/>
    <dgm:cxn modelId="{42DDFD2A-F396-4110-B15A-B5A9D81A206E}" srcId="{5896CC03-10D6-4152-BEED-6E1B31A79FE9}" destId="{B1CD9239-600B-41D7-9067-E587838267CF}" srcOrd="0" destOrd="0" parTransId="{EE902B38-1BCD-46BE-93C2-F4A3C7D99659}" sibTransId="{F200C0A8-75E6-426C-A74E-56F74AA876B2}"/>
    <dgm:cxn modelId="{CA3FEADE-9FC4-EE41-9E0F-65EC236C3172}" type="presOf" srcId="{94BFDC29-A62B-4867-9EFD-4C3299F2A986}" destId="{BAE3347D-F78F-4227-B054-5BC36A596218}" srcOrd="0" destOrd="0" presId="urn:microsoft.com/office/officeart/2005/8/layout/pyramid1"/>
    <dgm:cxn modelId="{D28B3B95-1605-6049-8D74-AFE5C5F10525}" srcId="{5896CC03-10D6-4152-BEED-6E1B31A79FE9}" destId="{DD7E1C66-5AA1-4148-8D24-0F59EB34F27B}" srcOrd="1" destOrd="0" parTransId="{CF22B758-8218-9947-898E-59E75AA111A6}" sibTransId="{078737C8-25D4-9542-9513-0DF97F01B2E5}"/>
    <dgm:cxn modelId="{4225F736-D5C0-4C5E-A52E-FD56D7BA2EA5}" srcId="{5896CC03-10D6-4152-BEED-6E1B31A79FE9}" destId="{94BFDC29-A62B-4867-9EFD-4C3299F2A986}" srcOrd="2" destOrd="0" parTransId="{958277C2-E0D9-4F82-8132-42DD836804C3}" sibTransId="{A4CA2450-8494-4924-8A3E-C33940DEACB7}"/>
    <dgm:cxn modelId="{C8F0E847-D099-124E-8C81-2C0FA4C0BF01}" type="presOf" srcId="{932237BE-64C3-4DED-BF2D-9B9821B44AFA}" destId="{D9EA3055-42F1-4773-B6E1-4489FC8B1BD1}" srcOrd="0" destOrd="0" presId="urn:microsoft.com/office/officeart/2005/8/layout/pyramid1"/>
    <dgm:cxn modelId="{63747372-C79B-2444-9AA9-829D5054DE3E}" type="presParOf" srcId="{FD31F5A5-7680-4C7A-91FB-24138E0D7CDC}" destId="{2CFCD532-C2BB-43F0-894D-44DFFD76D26E}" srcOrd="0" destOrd="0" presId="urn:microsoft.com/office/officeart/2005/8/layout/pyramid1"/>
    <dgm:cxn modelId="{8AAEF076-F197-9544-B615-0D0A829F11BF}" type="presParOf" srcId="{2CFCD532-C2BB-43F0-894D-44DFFD76D26E}" destId="{6B2A6CEB-8AEB-485A-B51F-4BA3BA410D0B}" srcOrd="0" destOrd="0" presId="urn:microsoft.com/office/officeart/2005/8/layout/pyramid1"/>
    <dgm:cxn modelId="{3B32028B-065D-8340-8ED8-6FE1CEB07331}" type="presParOf" srcId="{2CFCD532-C2BB-43F0-894D-44DFFD76D26E}" destId="{C548DC47-1489-4EF5-BDCB-DEBE01D4E862}" srcOrd="1" destOrd="0" presId="urn:microsoft.com/office/officeart/2005/8/layout/pyramid1"/>
    <dgm:cxn modelId="{3DFAE76C-E3BB-5343-9A4E-4EF9AE78A391}" type="presParOf" srcId="{FD31F5A5-7680-4C7A-91FB-24138E0D7CDC}" destId="{E1D542F2-75FE-304E-A897-B81A2DE13B71}" srcOrd="1" destOrd="0" presId="urn:microsoft.com/office/officeart/2005/8/layout/pyramid1"/>
    <dgm:cxn modelId="{6B55D280-8311-4A4C-946B-A5F5154DC7BE}" type="presParOf" srcId="{E1D542F2-75FE-304E-A897-B81A2DE13B71}" destId="{3030949F-5DAF-1F40-B4D0-84FF1FABAA00}" srcOrd="0" destOrd="0" presId="urn:microsoft.com/office/officeart/2005/8/layout/pyramid1"/>
    <dgm:cxn modelId="{F23934FA-97EA-8243-B73F-7A9F7FA3BD68}" type="presParOf" srcId="{E1D542F2-75FE-304E-A897-B81A2DE13B71}" destId="{EDA92B55-1435-714B-8A67-D6D0B3E5538C}" srcOrd="1" destOrd="0" presId="urn:microsoft.com/office/officeart/2005/8/layout/pyramid1"/>
    <dgm:cxn modelId="{234BAB72-324C-624D-B275-7CAECC647C71}" type="presParOf" srcId="{FD31F5A5-7680-4C7A-91FB-24138E0D7CDC}" destId="{9A0D1490-6EC1-4DB5-B0A0-E2BC4B232661}" srcOrd="2" destOrd="0" presId="urn:microsoft.com/office/officeart/2005/8/layout/pyramid1"/>
    <dgm:cxn modelId="{E1E21EB1-4918-BB43-9AD9-7D2FB068DF5E}" type="presParOf" srcId="{9A0D1490-6EC1-4DB5-B0A0-E2BC4B232661}" destId="{BAE3347D-F78F-4227-B054-5BC36A596218}" srcOrd="0" destOrd="0" presId="urn:microsoft.com/office/officeart/2005/8/layout/pyramid1"/>
    <dgm:cxn modelId="{AE8EF83A-9BD9-464E-8C43-2A4EC3FF22AD}" type="presParOf" srcId="{9A0D1490-6EC1-4DB5-B0A0-E2BC4B232661}" destId="{26521744-C9FE-42F2-BE3A-D2D28AE76CA5}" srcOrd="1" destOrd="0" presId="urn:microsoft.com/office/officeart/2005/8/layout/pyramid1"/>
    <dgm:cxn modelId="{940523AD-710B-D744-93F8-6D69A39382EF}" type="presParOf" srcId="{FD31F5A5-7680-4C7A-91FB-24138E0D7CDC}" destId="{BA18687B-851F-47DE-8991-18650FF1E018}" srcOrd="3" destOrd="0" presId="urn:microsoft.com/office/officeart/2005/8/layout/pyramid1"/>
    <dgm:cxn modelId="{BD39B85A-CDA1-624D-9403-F3AEC8579294}" type="presParOf" srcId="{BA18687B-851F-47DE-8991-18650FF1E018}" destId="{D9EA3055-42F1-4773-B6E1-4489FC8B1BD1}" srcOrd="0" destOrd="0" presId="urn:microsoft.com/office/officeart/2005/8/layout/pyramid1"/>
    <dgm:cxn modelId="{73F06965-4828-7D47-AB99-0404C43231AF}"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6EB542-D529-43C2-9AB6-9AE1FD5B021C}" type="doc">
      <dgm:prSet loTypeId="urn:microsoft.com/office/officeart/2005/8/layout/gear1" loCatId="cycle" qsTypeId="urn:microsoft.com/office/officeart/2005/8/quickstyle/simple1" qsCatId="simple" csTypeId="urn:microsoft.com/office/officeart/2005/8/colors/accent3_4" csCatId="accent3" phldr="1"/>
      <dgm:spPr/>
    </dgm:pt>
    <dgm:pt modelId="{BAB4C52C-4841-435C-B802-9DD32314BC71}">
      <dgm:prSet phldrT="[Text]" custT="1"/>
      <dgm:spPr/>
      <dgm:t>
        <a:bodyPr/>
        <a:lstStyle/>
        <a:p>
          <a:r>
            <a:rPr lang="en-ZA" sz="1800" b="1" dirty="0" smtClean="0"/>
            <a:t>Increased allocation of resources (budget)</a:t>
          </a:r>
          <a:endParaRPr lang="en-ZA" sz="1800" b="1" dirty="0"/>
        </a:p>
      </dgm:t>
    </dgm:pt>
    <dgm:pt modelId="{A931DA42-858F-4DB6-A48A-438CF77CE83B}" type="parTrans" cxnId="{25250199-18F8-45C4-9FEC-B54E489680F8}">
      <dgm:prSet/>
      <dgm:spPr/>
      <dgm:t>
        <a:bodyPr/>
        <a:lstStyle/>
        <a:p>
          <a:endParaRPr lang="en-ZA"/>
        </a:p>
      </dgm:t>
    </dgm:pt>
    <dgm:pt modelId="{0211186F-0EEE-4ECB-821B-6AACC55E8283}" type="sibTrans" cxnId="{25250199-18F8-45C4-9FEC-B54E489680F8}">
      <dgm:prSet/>
      <dgm:spPr/>
      <dgm:t>
        <a:bodyPr/>
        <a:lstStyle/>
        <a:p>
          <a:endParaRPr lang="en-ZA"/>
        </a:p>
      </dgm:t>
    </dgm:pt>
    <dgm:pt modelId="{B3899E66-EA3F-4854-903D-04BD46BAA6B8}">
      <dgm:prSet phldrT="[Text]"/>
      <dgm:spPr/>
      <dgm:t>
        <a:bodyPr/>
        <a:lstStyle/>
        <a:p>
          <a:r>
            <a:rPr lang="en-ZA" b="1" dirty="0" smtClean="0"/>
            <a:t>Increased resources  “on-the-ground”</a:t>
          </a:r>
          <a:endParaRPr lang="en-ZA" b="1" dirty="0"/>
        </a:p>
      </dgm:t>
    </dgm:pt>
    <dgm:pt modelId="{790D27F4-1E43-4B07-917E-5C9950CB63AF}" type="parTrans" cxnId="{6CE627FD-3900-467E-9979-D0940AD48E3D}">
      <dgm:prSet/>
      <dgm:spPr/>
      <dgm:t>
        <a:bodyPr/>
        <a:lstStyle/>
        <a:p>
          <a:endParaRPr lang="en-ZA"/>
        </a:p>
      </dgm:t>
    </dgm:pt>
    <dgm:pt modelId="{99CE030E-E8D2-42C3-9AC8-A7A8AE86DE3F}" type="sibTrans" cxnId="{6CE627FD-3900-467E-9979-D0940AD48E3D}">
      <dgm:prSet/>
      <dgm:spPr/>
      <dgm:t>
        <a:bodyPr/>
        <a:lstStyle/>
        <a:p>
          <a:endParaRPr lang="en-ZA"/>
        </a:p>
      </dgm:t>
    </dgm:pt>
    <dgm:pt modelId="{1AB4DCED-EB07-406E-8B9E-3B58FC4A8359}">
      <dgm:prSet phldrT="[Text]"/>
      <dgm:spPr/>
      <dgm:t>
        <a:bodyPr/>
        <a:lstStyle/>
        <a:p>
          <a:r>
            <a:rPr lang="en-ZA" b="1" dirty="0" smtClean="0"/>
            <a:t>Improved student outcomes</a:t>
          </a:r>
          <a:endParaRPr lang="en-ZA" b="1" dirty="0"/>
        </a:p>
      </dgm:t>
    </dgm:pt>
    <dgm:pt modelId="{02B3FA4D-F7F7-4615-91FA-B16E75B452C4}" type="parTrans" cxnId="{3999E846-7E10-4717-BF31-ABB93EC631BB}">
      <dgm:prSet/>
      <dgm:spPr/>
      <dgm:t>
        <a:bodyPr/>
        <a:lstStyle/>
        <a:p>
          <a:endParaRPr lang="en-ZA"/>
        </a:p>
      </dgm:t>
    </dgm:pt>
    <dgm:pt modelId="{B4145C9E-BA52-49CF-8D25-D174692FB705}" type="sibTrans" cxnId="{3999E846-7E10-4717-BF31-ABB93EC631BB}">
      <dgm:prSet/>
      <dgm:spPr/>
      <dgm:t>
        <a:bodyPr/>
        <a:lstStyle/>
        <a:p>
          <a:endParaRPr lang="en-ZA"/>
        </a:p>
      </dgm:t>
    </dgm:pt>
    <dgm:pt modelId="{FFBC790A-8805-4B8A-A022-2D7D33F72B6C}" type="pres">
      <dgm:prSet presAssocID="{8E6EB542-D529-43C2-9AB6-9AE1FD5B021C}" presName="composite" presStyleCnt="0">
        <dgm:presLayoutVars>
          <dgm:chMax val="3"/>
          <dgm:animLvl val="lvl"/>
          <dgm:resizeHandles val="exact"/>
        </dgm:presLayoutVars>
      </dgm:prSet>
      <dgm:spPr/>
    </dgm:pt>
    <dgm:pt modelId="{93CAD030-FE9D-4F57-8798-2150B0D1DA2B}" type="pres">
      <dgm:prSet presAssocID="{BAB4C52C-4841-435C-B802-9DD32314BC71}" presName="gear1" presStyleLbl="node1" presStyleIdx="0" presStyleCnt="3">
        <dgm:presLayoutVars>
          <dgm:chMax val="1"/>
          <dgm:bulletEnabled val="1"/>
        </dgm:presLayoutVars>
      </dgm:prSet>
      <dgm:spPr/>
      <dgm:t>
        <a:bodyPr/>
        <a:lstStyle/>
        <a:p>
          <a:endParaRPr lang="en-ZA"/>
        </a:p>
      </dgm:t>
    </dgm:pt>
    <dgm:pt modelId="{7B8C3775-35D3-4F60-926B-E4A6CD00D301}" type="pres">
      <dgm:prSet presAssocID="{BAB4C52C-4841-435C-B802-9DD32314BC71}" presName="gear1srcNode" presStyleLbl="node1" presStyleIdx="0" presStyleCnt="3"/>
      <dgm:spPr/>
      <dgm:t>
        <a:bodyPr/>
        <a:lstStyle/>
        <a:p>
          <a:endParaRPr lang="en-ZA"/>
        </a:p>
      </dgm:t>
    </dgm:pt>
    <dgm:pt modelId="{8B8EE054-7BDB-467D-9D40-1CBDDD5376DE}" type="pres">
      <dgm:prSet presAssocID="{BAB4C52C-4841-435C-B802-9DD32314BC71}" presName="gear1dstNode" presStyleLbl="node1" presStyleIdx="0" presStyleCnt="3"/>
      <dgm:spPr/>
      <dgm:t>
        <a:bodyPr/>
        <a:lstStyle/>
        <a:p>
          <a:endParaRPr lang="en-ZA"/>
        </a:p>
      </dgm:t>
    </dgm:pt>
    <dgm:pt modelId="{96E397DD-3831-4311-AA2A-8D37C23BB4B1}" type="pres">
      <dgm:prSet presAssocID="{B3899E66-EA3F-4854-903D-04BD46BAA6B8}" presName="gear2" presStyleLbl="node1" presStyleIdx="1" presStyleCnt="3">
        <dgm:presLayoutVars>
          <dgm:chMax val="1"/>
          <dgm:bulletEnabled val="1"/>
        </dgm:presLayoutVars>
      </dgm:prSet>
      <dgm:spPr/>
      <dgm:t>
        <a:bodyPr/>
        <a:lstStyle/>
        <a:p>
          <a:endParaRPr lang="en-ZA"/>
        </a:p>
      </dgm:t>
    </dgm:pt>
    <dgm:pt modelId="{A0A43F15-B9C7-48D2-B073-9A5E60EC64D4}" type="pres">
      <dgm:prSet presAssocID="{B3899E66-EA3F-4854-903D-04BD46BAA6B8}" presName="gear2srcNode" presStyleLbl="node1" presStyleIdx="1" presStyleCnt="3"/>
      <dgm:spPr/>
      <dgm:t>
        <a:bodyPr/>
        <a:lstStyle/>
        <a:p>
          <a:endParaRPr lang="en-ZA"/>
        </a:p>
      </dgm:t>
    </dgm:pt>
    <dgm:pt modelId="{41219393-CA87-4628-9AFA-91A168E07941}" type="pres">
      <dgm:prSet presAssocID="{B3899E66-EA3F-4854-903D-04BD46BAA6B8}" presName="gear2dstNode" presStyleLbl="node1" presStyleIdx="1" presStyleCnt="3"/>
      <dgm:spPr/>
      <dgm:t>
        <a:bodyPr/>
        <a:lstStyle/>
        <a:p>
          <a:endParaRPr lang="en-ZA"/>
        </a:p>
      </dgm:t>
    </dgm:pt>
    <dgm:pt modelId="{D29168E7-E19D-4E9E-A69C-6F56DFBF595D}" type="pres">
      <dgm:prSet presAssocID="{1AB4DCED-EB07-406E-8B9E-3B58FC4A8359}" presName="gear3" presStyleLbl="node1" presStyleIdx="2" presStyleCnt="3"/>
      <dgm:spPr/>
      <dgm:t>
        <a:bodyPr/>
        <a:lstStyle/>
        <a:p>
          <a:endParaRPr lang="en-ZA"/>
        </a:p>
      </dgm:t>
    </dgm:pt>
    <dgm:pt modelId="{1361A03C-BDE1-4E5E-9306-4312679671A5}" type="pres">
      <dgm:prSet presAssocID="{1AB4DCED-EB07-406E-8B9E-3B58FC4A8359}" presName="gear3tx" presStyleLbl="node1" presStyleIdx="2" presStyleCnt="3">
        <dgm:presLayoutVars>
          <dgm:chMax val="1"/>
          <dgm:bulletEnabled val="1"/>
        </dgm:presLayoutVars>
      </dgm:prSet>
      <dgm:spPr/>
      <dgm:t>
        <a:bodyPr/>
        <a:lstStyle/>
        <a:p>
          <a:endParaRPr lang="en-ZA"/>
        </a:p>
      </dgm:t>
    </dgm:pt>
    <dgm:pt modelId="{3A802A38-CF36-474A-89B2-66D6EE77A0A9}" type="pres">
      <dgm:prSet presAssocID="{1AB4DCED-EB07-406E-8B9E-3B58FC4A8359}" presName="gear3srcNode" presStyleLbl="node1" presStyleIdx="2" presStyleCnt="3"/>
      <dgm:spPr/>
      <dgm:t>
        <a:bodyPr/>
        <a:lstStyle/>
        <a:p>
          <a:endParaRPr lang="en-ZA"/>
        </a:p>
      </dgm:t>
    </dgm:pt>
    <dgm:pt modelId="{0DB1DE49-A9F6-4F3B-BFBF-7E14257B3100}" type="pres">
      <dgm:prSet presAssocID="{1AB4DCED-EB07-406E-8B9E-3B58FC4A8359}" presName="gear3dstNode" presStyleLbl="node1" presStyleIdx="2" presStyleCnt="3"/>
      <dgm:spPr/>
      <dgm:t>
        <a:bodyPr/>
        <a:lstStyle/>
        <a:p>
          <a:endParaRPr lang="en-ZA"/>
        </a:p>
      </dgm:t>
    </dgm:pt>
    <dgm:pt modelId="{C6A1261D-6FC0-48C6-9F9A-2C4F0E2FAE67}" type="pres">
      <dgm:prSet presAssocID="{0211186F-0EEE-4ECB-821B-6AACC55E8283}" presName="connector1" presStyleLbl="sibTrans2D1" presStyleIdx="0" presStyleCnt="3"/>
      <dgm:spPr/>
      <dgm:t>
        <a:bodyPr/>
        <a:lstStyle/>
        <a:p>
          <a:endParaRPr lang="en-ZA"/>
        </a:p>
      </dgm:t>
    </dgm:pt>
    <dgm:pt modelId="{3324967B-A4CC-46DA-B14A-5D7260CA4A09}" type="pres">
      <dgm:prSet presAssocID="{99CE030E-E8D2-42C3-9AC8-A7A8AE86DE3F}" presName="connector2" presStyleLbl="sibTrans2D1" presStyleIdx="1" presStyleCnt="3"/>
      <dgm:spPr/>
      <dgm:t>
        <a:bodyPr/>
        <a:lstStyle/>
        <a:p>
          <a:endParaRPr lang="en-ZA"/>
        </a:p>
      </dgm:t>
    </dgm:pt>
    <dgm:pt modelId="{EE679490-3F08-4A0C-BF13-28FE2E12A8BB}" type="pres">
      <dgm:prSet presAssocID="{B4145C9E-BA52-49CF-8D25-D174692FB705}" presName="connector3" presStyleLbl="sibTrans2D1" presStyleIdx="2" presStyleCnt="3"/>
      <dgm:spPr/>
      <dgm:t>
        <a:bodyPr/>
        <a:lstStyle/>
        <a:p>
          <a:endParaRPr lang="en-ZA"/>
        </a:p>
      </dgm:t>
    </dgm:pt>
  </dgm:ptLst>
  <dgm:cxnLst>
    <dgm:cxn modelId="{25250199-18F8-45C4-9FEC-B54E489680F8}" srcId="{8E6EB542-D529-43C2-9AB6-9AE1FD5B021C}" destId="{BAB4C52C-4841-435C-B802-9DD32314BC71}" srcOrd="0" destOrd="0" parTransId="{A931DA42-858F-4DB6-A48A-438CF77CE83B}" sibTransId="{0211186F-0EEE-4ECB-821B-6AACC55E8283}"/>
    <dgm:cxn modelId="{4C8F493B-9B35-A244-8368-19AE97A4785D}" type="presOf" srcId="{99CE030E-E8D2-42C3-9AC8-A7A8AE86DE3F}" destId="{3324967B-A4CC-46DA-B14A-5D7260CA4A09}" srcOrd="0" destOrd="0" presId="urn:microsoft.com/office/officeart/2005/8/layout/gear1"/>
    <dgm:cxn modelId="{FD6D942A-DFA6-1141-ACD2-3A9E070A9A46}" type="presOf" srcId="{1AB4DCED-EB07-406E-8B9E-3B58FC4A8359}" destId="{D29168E7-E19D-4E9E-A69C-6F56DFBF595D}" srcOrd="0" destOrd="0" presId="urn:microsoft.com/office/officeart/2005/8/layout/gear1"/>
    <dgm:cxn modelId="{E585D79A-ACAF-BA4B-A4DD-F00E2FCC071D}" type="presOf" srcId="{1AB4DCED-EB07-406E-8B9E-3B58FC4A8359}" destId="{3A802A38-CF36-474A-89B2-66D6EE77A0A9}" srcOrd="2" destOrd="0" presId="urn:microsoft.com/office/officeart/2005/8/layout/gear1"/>
    <dgm:cxn modelId="{6CE627FD-3900-467E-9979-D0940AD48E3D}" srcId="{8E6EB542-D529-43C2-9AB6-9AE1FD5B021C}" destId="{B3899E66-EA3F-4854-903D-04BD46BAA6B8}" srcOrd="1" destOrd="0" parTransId="{790D27F4-1E43-4B07-917E-5C9950CB63AF}" sibTransId="{99CE030E-E8D2-42C3-9AC8-A7A8AE86DE3F}"/>
    <dgm:cxn modelId="{3999E846-7E10-4717-BF31-ABB93EC631BB}" srcId="{8E6EB542-D529-43C2-9AB6-9AE1FD5B021C}" destId="{1AB4DCED-EB07-406E-8B9E-3B58FC4A8359}" srcOrd="2" destOrd="0" parTransId="{02B3FA4D-F7F7-4615-91FA-B16E75B452C4}" sibTransId="{B4145C9E-BA52-49CF-8D25-D174692FB705}"/>
    <dgm:cxn modelId="{10108608-D82A-D14A-A4B4-BD93F0CB0932}" type="presOf" srcId="{B4145C9E-BA52-49CF-8D25-D174692FB705}" destId="{EE679490-3F08-4A0C-BF13-28FE2E12A8BB}" srcOrd="0" destOrd="0" presId="urn:microsoft.com/office/officeart/2005/8/layout/gear1"/>
    <dgm:cxn modelId="{D4E346B0-A8EF-2B44-88A9-EDDD0E82D92A}" type="presOf" srcId="{BAB4C52C-4841-435C-B802-9DD32314BC71}" destId="{93CAD030-FE9D-4F57-8798-2150B0D1DA2B}" srcOrd="0" destOrd="0" presId="urn:microsoft.com/office/officeart/2005/8/layout/gear1"/>
    <dgm:cxn modelId="{CD299903-9642-9844-BD95-FB9D1F166F07}" type="presOf" srcId="{B3899E66-EA3F-4854-903D-04BD46BAA6B8}" destId="{A0A43F15-B9C7-48D2-B073-9A5E60EC64D4}" srcOrd="1" destOrd="0" presId="urn:microsoft.com/office/officeart/2005/8/layout/gear1"/>
    <dgm:cxn modelId="{1DB1B833-7623-A24A-B422-8C8381F677FB}" type="presOf" srcId="{BAB4C52C-4841-435C-B802-9DD32314BC71}" destId="{8B8EE054-7BDB-467D-9D40-1CBDDD5376DE}" srcOrd="2" destOrd="0" presId="urn:microsoft.com/office/officeart/2005/8/layout/gear1"/>
    <dgm:cxn modelId="{8486B409-0B28-8841-B210-01CF59ACB1AF}" type="presOf" srcId="{BAB4C52C-4841-435C-B802-9DD32314BC71}" destId="{7B8C3775-35D3-4F60-926B-E4A6CD00D301}" srcOrd="1" destOrd="0" presId="urn:microsoft.com/office/officeart/2005/8/layout/gear1"/>
    <dgm:cxn modelId="{69E82E25-7A3C-0C4E-8D91-A3B847C4C330}" type="presOf" srcId="{8E6EB542-D529-43C2-9AB6-9AE1FD5B021C}" destId="{FFBC790A-8805-4B8A-A022-2D7D33F72B6C}" srcOrd="0" destOrd="0" presId="urn:microsoft.com/office/officeart/2005/8/layout/gear1"/>
    <dgm:cxn modelId="{D736F054-E587-6E4B-939E-0147A0E3CC0C}" type="presOf" srcId="{1AB4DCED-EB07-406E-8B9E-3B58FC4A8359}" destId="{1361A03C-BDE1-4E5E-9306-4312679671A5}" srcOrd="1" destOrd="0" presId="urn:microsoft.com/office/officeart/2005/8/layout/gear1"/>
    <dgm:cxn modelId="{E4476B75-0E12-164D-8AA6-E77B13C1B31F}" type="presOf" srcId="{B3899E66-EA3F-4854-903D-04BD46BAA6B8}" destId="{41219393-CA87-4628-9AFA-91A168E07941}" srcOrd="2" destOrd="0" presId="urn:microsoft.com/office/officeart/2005/8/layout/gear1"/>
    <dgm:cxn modelId="{394B352C-B235-B544-B612-CF1E041DB2B9}" type="presOf" srcId="{1AB4DCED-EB07-406E-8B9E-3B58FC4A8359}" destId="{0DB1DE49-A9F6-4F3B-BFBF-7E14257B3100}" srcOrd="3" destOrd="0" presId="urn:microsoft.com/office/officeart/2005/8/layout/gear1"/>
    <dgm:cxn modelId="{0E53D8D1-EB48-4F40-AA7A-2CCBDC98D9BC}" type="presOf" srcId="{B3899E66-EA3F-4854-903D-04BD46BAA6B8}" destId="{96E397DD-3831-4311-AA2A-8D37C23BB4B1}" srcOrd="0" destOrd="0" presId="urn:microsoft.com/office/officeart/2005/8/layout/gear1"/>
    <dgm:cxn modelId="{F2B4374E-87BD-C64F-8198-6F8918EB417D}" type="presOf" srcId="{0211186F-0EEE-4ECB-821B-6AACC55E8283}" destId="{C6A1261D-6FC0-48C6-9F9A-2C4F0E2FAE67}" srcOrd="0" destOrd="0" presId="urn:microsoft.com/office/officeart/2005/8/layout/gear1"/>
    <dgm:cxn modelId="{2F61AE47-B8C4-764E-BE02-7D5399EF25E6}" type="presParOf" srcId="{FFBC790A-8805-4B8A-A022-2D7D33F72B6C}" destId="{93CAD030-FE9D-4F57-8798-2150B0D1DA2B}" srcOrd="0" destOrd="0" presId="urn:microsoft.com/office/officeart/2005/8/layout/gear1"/>
    <dgm:cxn modelId="{CB87E040-EB70-4345-BCEB-499E3EFA4D04}" type="presParOf" srcId="{FFBC790A-8805-4B8A-A022-2D7D33F72B6C}" destId="{7B8C3775-35D3-4F60-926B-E4A6CD00D301}" srcOrd="1" destOrd="0" presId="urn:microsoft.com/office/officeart/2005/8/layout/gear1"/>
    <dgm:cxn modelId="{2949E8AA-9E15-9748-BDB3-B54B200FCA3F}" type="presParOf" srcId="{FFBC790A-8805-4B8A-A022-2D7D33F72B6C}" destId="{8B8EE054-7BDB-467D-9D40-1CBDDD5376DE}" srcOrd="2" destOrd="0" presId="urn:microsoft.com/office/officeart/2005/8/layout/gear1"/>
    <dgm:cxn modelId="{87C4966C-41F3-554F-9D46-D2995F764770}" type="presParOf" srcId="{FFBC790A-8805-4B8A-A022-2D7D33F72B6C}" destId="{96E397DD-3831-4311-AA2A-8D37C23BB4B1}" srcOrd="3" destOrd="0" presId="urn:microsoft.com/office/officeart/2005/8/layout/gear1"/>
    <dgm:cxn modelId="{FA26B1F5-AC7D-914E-B2CC-31B43AFC37BE}" type="presParOf" srcId="{FFBC790A-8805-4B8A-A022-2D7D33F72B6C}" destId="{A0A43F15-B9C7-48D2-B073-9A5E60EC64D4}" srcOrd="4" destOrd="0" presId="urn:microsoft.com/office/officeart/2005/8/layout/gear1"/>
    <dgm:cxn modelId="{8AD2003D-8927-9746-A4EF-99D0DD575D1D}" type="presParOf" srcId="{FFBC790A-8805-4B8A-A022-2D7D33F72B6C}" destId="{41219393-CA87-4628-9AFA-91A168E07941}" srcOrd="5" destOrd="0" presId="urn:microsoft.com/office/officeart/2005/8/layout/gear1"/>
    <dgm:cxn modelId="{A780EB5D-8D1E-A048-AC3D-50583709AC3A}" type="presParOf" srcId="{FFBC790A-8805-4B8A-A022-2D7D33F72B6C}" destId="{D29168E7-E19D-4E9E-A69C-6F56DFBF595D}" srcOrd="6" destOrd="0" presId="urn:microsoft.com/office/officeart/2005/8/layout/gear1"/>
    <dgm:cxn modelId="{7AA565AA-5F58-4F4F-A025-86E01E9A3ED0}" type="presParOf" srcId="{FFBC790A-8805-4B8A-A022-2D7D33F72B6C}" destId="{1361A03C-BDE1-4E5E-9306-4312679671A5}" srcOrd="7" destOrd="0" presId="urn:microsoft.com/office/officeart/2005/8/layout/gear1"/>
    <dgm:cxn modelId="{706805DA-5623-9345-99D6-18E388CD2CE9}" type="presParOf" srcId="{FFBC790A-8805-4B8A-A022-2D7D33F72B6C}" destId="{3A802A38-CF36-474A-89B2-66D6EE77A0A9}" srcOrd="8" destOrd="0" presId="urn:microsoft.com/office/officeart/2005/8/layout/gear1"/>
    <dgm:cxn modelId="{0B588E01-D371-5A45-BCBA-A98FCB9C3DA3}" type="presParOf" srcId="{FFBC790A-8805-4B8A-A022-2D7D33F72B6C}" destId="{0DB1DE49-A9F6-4F3B-BFBF-7E14257B3100}" srcOrd="9" destOrd="0" presId="urn:microsoft.com/office/officeart/2005/8/layout/gear1"/>
    <dgm:cxn modelId="{406BB1AE-15F2-5641-9732-2BE725317C73}" type="presParOf" srcId="{FFBC790A-8805-4B8A-A022-2D7D33F72B6C}" destId="{C6A1261D-6FC0-48C6-9F9A-2C4F0E2FAE67}" srcOrd="10" destOrd="0" presId="urn:microsoft.com/office/officeart/2005/8/layout/gear1"/>
    <dgm:cxn modelId="{1B53E1C4-78C0-2342-8DD1-611A47664521}" type="presParOf" srcId="{FFBC790A-8805-4B8A-A022-2D7D33F72B6C}" destId="{3324967B-A4CC-46DA-B14A-5D7260CA4A09}" srcOrd="11" destOrd="0" presId="urn:microsoft.com/office/officeart/2005/8/layout/gear1"/>
    <dgm:cxn modelId="{220FB8DD-7649-E548-A2CC-959CDE7D9E27}" type="presParOf" srcId="{FFBC790A-8805-4B8A-A022-2D7D33F72B6C}" destId="{EE679490-3F08-4A0C-BF13-28FE2E12A8BB}"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E6EB542-D529-43C2-9AB6-9AE1FD5B021C}" type="doc">
      <dgm:prSet loTypeId="urn:microsoft.com/office/officeart/2005/8/layout/gear1" loCatId="cycle" qsTypeId="urn:microsoft.com/office/officeart/2005/8/quickstyle/simple1" qsCatId="simple" csTypeId="urn:microsoft.com/office/officeart/2005/8/colors/accent3_4" csCatId="accent3" phldr="1"/>
      <dgm:spPr/>
    </dgm:pt>
    <dgm:pt modelId="{BAB4C52C-4841-435C-B802-9DD32314BC71}">
      <dgm:prSet phldrT="[Text]" custT="1"/>
      <dgm:spPr/>
      <dgm:t>
        <a:bodyPr/>
        <a:lstStyle/>
        <a:p>
          <a:r>
            <a:rPr lang="en-ZA" sz="1800" b="1" dirty="0" smtClean="0"/>
            <a:t>Increased allocation of resources (budget)</a:t>
          </a:r>
          <a:endParaRPr lang="en-ZA" sz="1800" b="1" dirty="0"/>
        </a:p>
      </dgm:t>
    </dgm:pt>
    <dgm:pt modelId="{A931DA42-858F-4DB6-A48A-438CF77CE83B}" type="parTrans" cxnId="{25250199-18F8-45C4-9FEC-B54E489680F8}">
      <dgm:prSet/>
      <dgm:spPr/>
      <dgm:t>
        <a:bodyPr/>
        <a:lstStyle/>
        <a:p>
          <a:endParaRPr lang="en-ZA"/>
        </a:p>
      </dgm:t>
    </dgm:pt>
    <dgm:pt modelId="{0211186F-0EEE-4ECB-821B-6AACC55E8283}" type="sibTrans" cxnId="{25250199-18F8-45C4-9FEC-B54E489680F8}">
      <dgm:prSet/>
      <dgm:spPr/>
      <dgm:t>
        <a:bodyPr/>
        <a:lstStyle/>
        <a:p>
          <a:endParaRPr lang="en-ZA"/>
        </a:p>
      </dgm:t>
    </dgm:pt>
    <dgm:pt modelId="{B3899E66-EA3F-4854-903D-04BD46BAA6B8}">
      <dgm:prSet phldrT="[Text]"/>
      <dgm:spPr/>
      <dgm:t>
        <a:bodyPr/>
        <a:lstStyle/>
        <a:p>
          <a:r>
            <a:rPr lang="en-ZA" b="1" dirty="0" smtClean="0"/>
            <a:t>Increased resources  “on-the-ground”</a:t>
          </a:r>
          <a:endParaRPr lang="en-ZA" b="1" dirty="0"/>
        </a:p>
      </dgm:t>
    </dgm:pt>
    <dgm:pt modelId="{790D27F4-1E43-4B07-917E-5C9950CB63AF}" type="parTrans" cxnId="{6CE627FD-3900-467E-9979-D0940AD48E3D}">
      <dgm:prSet/>
      <dgm:spPr/>
      <dgm:t>
        <a:bodyPr/>
        <a:lstStyle/>
        <a:p>
          <a:endParaRPr lang="en-ZA"/>
        </a:p>
      </dgm:t>
    </dgm:pt>
    <dgm:pt modelId="{99CE030E-E8D2-42C3-9AC8-A7A8AE86DE3F}" type="sibTrans" cxnId="{6CE627FD-3900-467E-9979-D0940AD48E3D}">
      <dgm:prSet/>
      <dgm:spPr/>
      <dgm:t>
        <a:bodyPr/>
        <a:lstStyle/>
        <a:p>
          <a:endParaRPr lang="en-ZA"/>
        </a:p>
      </dgm:t>
    </dgm:pt>
    <dgm:pt modelId="{1AB4DCED-EB07-406E-8B9E-3B58FC4A8359}">
      <dgm:prSet phldrT="[Text]"/>
      <dgm:spPr/>
      <dgm:t>
        <a:bodyPr/>
        <a:lstStyle/>
        <a:p>
          <a:r>
            <a:rPr lang="en-ZA" b="1" dirty="0" smtClean="0"/>
            <a:t>Improved student outcomes</a:t>
          </a:r>
          <a:endParaRPr lang="en-ZA" b="1" dirty="0"/>
        </a:p>
      </dgm:t>
    </dgm:pt>
    <dgm:pt modelId="{02B3FA4D-F7F7-4615-91FA-B16E75B452C4}" type="parTrans" cxnId="{3999E846-7E10-4717-BF31-ABB93EC631BB}">
      <dgm:prSet/>
      <dgm:spPr/>
      <dgm:t>
        <a:bodyPr/>
        <a:lstStyle/>
        <a:p>
          <a:endParaRPr lang="en-ZA"/>
        </a:p>
      </dgm:t>
    </dgm:pt>
    <dgm:pt modelId="{B4145C9E-BA52-49CF-8D25-D174692FB705}" type="sibTrans" cxnId="{3999E846-7E10-4717-BF31-ABB93EC631BB}">
      <dgm:prSet/>
      <dgm:spPr/>
      <dgm:t>
        <a:bodyPr/>
        <a:lstStyle/>
        <a:p>
          <a:endParaRPr lang="en-ZA"/>
        </a:p>
      </dgm:t>
    </dgm:pt>
    <dgm:pt modelId="{FFBC790A-8805-4B8A-A022-2D7D33F72B6C}" type="pres">
      <dgm:prSet presAssocID="{8E6EB542-D529-43C2-9AB6-9AE1FD5B021C}" presName="composite" presStyleCnt="0">
        <dgm:presLayoutVars>
          <dgm:chMax val="3"/>
          <dgm:animLvl val="lvl"/>
          <dgm:resizeHandles val="exact"/>
        </dgm:presLayoutVars>
      </dgm:prSet>
      <dgm:spPr/>
    </dgm:pt>
    <dgm:pt modelId="{93CAD030-FE9D-4F57-8798-2150B0D1DA2B}" type="pres">
      <dgm:prSet presAssocID="{BAB4C52C-4841-435C-B802-9DD32314BC71}" presName="gear1" presStyleLbl="node1" presStyleIdx="0" presStyleCnt="3">
        <dgm:presLayoutVars>
          <dgm:chMax val="1"/>
          <dgm:bulletEnabled val="1"/>
        </dgm:presLayoutVars>
      </dgm:prSet>
      <dgm:spPr/>
      <dgm:t>
        <a:bodyPr/>
        <a:lstStyle/>
        <a:p>
          <a:endParaRPr lang="en-ZA"/>
        </a:p>
      </dgm:t>
    </dgm:pt>
    <dgm:pt modelId="{7B8C3775-35D3-4F60-926B-E4A6CD00D301}" type="pres">
      <dgm:prSet presAssocID="{BAB4C52C-4841-435C-B802-9DD32314BC71}" presName="gear1srcNode" presStyleLbl="node1" presStyleIdx="0" presStyleCnt="3"/>
      <dgm:spPr/>
      <dgm:t>
        <a:bodyPr/>
        <a:lstStyle/>
        <a:p>
          <a:endParaRPr lang="en-ZA"/>
        </a:p>
      </dgm:t>
    </dgm:pt>
    <dgm:pt modelId="{8B8EE054-7BDB-467D-9D40-1CBDDD5376DE}" type="pres">
      <dgm:prSet presAssocID="{BAB4C52C-4841-435C-B802-9DD32314BC71}" presName="gear1dstNode" presStyleLbl="node1" presStyleIdx="0" presStyleCnt="3"/>
      <dgm:spPr/>
      <dgm:t>
        <a:bodyPr/>
        <a:lstStyle/>
        <a:p>
          <a:endParaRPr lang="en-ZA"/>
        </a:p>
      </dgm:t>
    </dgm:pt>
    <dgm:pt modelId="{96E397DD-3831-4311-AA2A-8D37C23BB4B1}" type="pres">
      <dgm:prSet presAssocID="{B3899E66-EA3F-4854-903D-04BD46BAA6B8}" presName="gear2" presStyleLbl="node1" presStyleIdx="1" presStyleCnt="3">
        <dgm:presLayoutVars>
          <dgm:chMax val="1"/>
          <dgm:bulletEnabled val="1"/>
        </dgm:presLayoutVars>
      </dgm:prSet>
      <dgm:spPr/>
      <dgm:t>
        <a:bodyPr/>
        <a:lstStyle/>
        <a:p>
          <a:endParaRPr lang="en-ZA"/>
        </a:p>
      </dgm:t>
    </dgm:pt>
    <dgm:pt modelId="{A0A43F15-B9C7-48D2-B073-9A5E60EC64D4}" type="pres">
      <dgm:prSet presAssocID="{B3899E66-EA3F-4854-903D-04BD46BAA6B8}" presName="gear2srcNode" presStyleLbl="node1" presStyleIdx="1" presStyleCnt="3"/>
      <dgm:spPr/>
      <dgm:t>
        <a:bodyPr/>
        <a:lstStyle/>
        <a:p>
          <a:endParaRPr lang="en-ZA"/>
        </a:p>
      </dgm:t>
    </dgm:pt>
    <dgm:pt modelId="{41219393-CA87-4628-9AFA-91A168E07941}" type="pres">
      <dgm:prSet presAssocID="{B3899E66-EA3F-4854-903D-04BD46BAA6B8}" presName="gear2dstNode" presStyleLbl="node1" presStyleIdx="1" presStyleCnt="3"/>
      <dgm:spPr/>
      <dgm:t>
        <a:bodyPr/>
        <a:lstStyle/>
        <a:p>
          <a:endParaRPr lang="en-ZA"/>
        </a:p>
      </dgm:t>
    </dgm:pt>
    <dgm:pt modelId="{D29168E7-E19D-4E9E-A69C-6F56DFBF595D}" type="pres">
      <dgm:prSet presAssocID="{1AB4DCED-EB07-406E-8B9E-3B58FC4A8359}" presName="gear3" presStyleLbl="node1" presStyleIdx="2" presStyleCnt="3"/>
      <dgm:spPr/>
      <dgm:t>
        <a:bodyPr/>
        <a:lstStyle/>
        <a:p>
          <a:endParaRPr lang="en-ZA"/>
        </a:p>
      </dgm:t>
    </dgm:pt>
    <dgm:pt modelId="{1361A03C-BDE1-4E5E-9306-4312679671A5}" type="pres">
      <dgm:prSet presAssocID="{1AB4DCED-EB07-406E-8B9E-3B58FC4A8359}" presName="gear3tx" presStyleLbl="node1" presStyleIdx="2" presStyleCnt="3">
        <dgm:presLayoutVars>
          <dgm:chMax val="1"/>
          <dgm:bulletEnabled val="1"/>
        </dgm:presLayoutVars>
      </dgm:prSet>
      <dgm:spPr/>
      <dgm:t>
        <a:bodyPr/>
        <a:lstStyle/>
        <a:p>
          <a:endParaRPr lang="en-ZA"/>
        </a:p>
      </dgm:t>
    </dgm:pt>
    <dgm:pt modelId="{3A802A38-CF36-474A-89B2-66D6EE77A0A9}" type="pres">
      <dgm:prSet presAssocID="{1AB4DCED-EB07-406E-8B9E-3B58FC4A8359}" presName="gear3srcNode" presStyleLbl="node1" presStyleIdx="2" presStyleCnt="3"/>
      <dgm:spPr/>
      <dgm:t>
        <a:bodyPr/>
        <a:lstStyle/>
        <a:p>
          <a:endParaRPr lang="en-ZA"/>
        </a:p>
      </dgm:t>
    </dgm:pt>
    <dgm:pt modelId="{0DB1DE49-A9F6-4F3B-BFBF-7E14257B3100}" type="pres">
      <dgm:prSet presAssocID="{1AB4DCED-EB07-406E-8B9E-3B58FC4A8359}" presName="gear3dstNode" presStyleLbl="node1" presStyleIdx="2" presStyleCnt="3"/>
      <dgm:spPr/>
      <dgm:t>
        <a:bodyPr/>
        <a:lstStyle/>
        <a:p>
          <a:endParaRPr lang="en-ZA"/>
        </a:p>
      </dgm:t>
    </dgm:pt>
    <dgm:pt modelId="{C6A1261D-6FC0-48C6-9F9A-2C4F0E2FAE67}" type="pres">
      <dgm:prSet presAssocID="{0211186F-0EEE-4ECB-821B-6AACC55E8283}" presName="connector1" presStyleLbl="sibTrans2D1" presStyleIdx="0" presStyleCnt="3"/>
      <dgm:spPr/>
      <dgm:t>
        <a:bodyPr/>
        <a:lstStyle/>
        <a:p>
          <a:endParaRPr lang="en-ZA"/>
        </a:p>
      </dgm:t>
    </dgm:pt>
    <dgm:pt modelId="{3324967B-A4CC-46DA-B14A-5D7260CA4A09}" type="pres">
      <dgm:prSet presAssocID="{99CE030E-E8D2-42C3-9AC8-A7A8AE86DE3F}" presName="connector2" presStyleLbl="sibTrans2D1" presStyleIdx="1" presStyleCnt="3"/>
      <dgm:spPr/>
      <dgm:t>
        <a:bodyPr/>
        <a:lstStyle/>
        <a:p>
          <a:endParaRPr lang="en-ZA"/>
        </a:p>
      </dgm:t>
    </dgm:pt>
    <dgm:pt modelId="{EE679490-3F08-4A0C-BF13-28FE2E12A8BB}" type="pres">
      <dgm:prSet presAssocID="{B4145C9E-BA52-49CF-8D25-D174692FB705}" presName="connector3" presStyleLbl="sibTrans2D1" presStyleIdx="2" presStyleCnt="3"/>
      <dgm:spPr/>
      <dgm:t>
        <a:bodyPr/>
        <a:lstStyle/>
        <a:p>
          <a:endParaRPr lang="en-ZA"/>
        </a:p>
      </dgm:t>
    </dgm:pt>
  </dgm:ptLst>
  <dgm:cxnLst>
    <dgm:cxn modelId="{8E356D6F-86F4-6146-AFBD-C6656A49A1FB}" type="presOf" srcId="{1AB4DCED-EB07-406E-8B9E-3B58FC4A8359}" destId="{0DB1DE49-A9F6-4F3B-BFBF-7E14257B3100}" srcOrd="3" destOrd="0" presId="urn:microsoft.com/office/officeart/2005/8/layout/gear1"/>
    <dgm:cxn modelId="{432406EA-F10A-CC48-BA55-AD6705078650}" type="presOf" srcId="{1AB4DCED-EB07-406E-8B9E-3B58FC4A8359}" destId="{3A802A38-CF36-474A-89B2-66D6EE77A0A9}" srcOrd="2" destOrd="0" presId="urn:microsoft.com/office/officeart/2005/8/layout/gear1"/>
    <dgm:cxn modelId="{25250199-18F8-45C4-9FEC-B54E489680F8}" srcId="{8E6EB542-D529-43C2-9AB6-9AE1FD5B021C}" destId="{BAB4C52C-4841-435C-B802-9DD32314BC71}" srcOrd="0" destOrd="0" parTransId="{A931DA42-858F-4DB6-A48A-438CF77CE83B}" sibTransId="{0211186F-0EEE-4ECB-821B-6AACC55E8283}"/>
    <dgm:cxn modelId="{AAA10300-C52C-6F44-A6DA-952A167C45CD}" type="presOf" srcId="{1AB4DCED-EB07-406E-8B9E-3B58FC4A8359}" destId="{D29168E7-E19D-4E9E-A69C-6F56DFBF595D}" srcOrd="0" destOrd="0" presId="urn:microsoft.com/office/officeart/2005/8/layout/gear1"/>
    <dgm:cxn modelId="{6CE627FD-3900-467E-9979-D0940AD48E3D}" srcId="{8E6EB542-D529-43C2-9AB6-9AE1FD5B021C}" destId="{B3899E66-EA3F-4854-903D-04BD46BAA6B8}" srcOrd="1" destOrd="0" parTransId="{790D27F4-1E43-4B07-917E-5C9950CB63AF}" sibTransId="{99CE030E-E8D2-42C3-9AC8-A7A8AE86DE3F}"/>
    <dgm:cxn modelId="{79A1BB74-2730-A747-B751-8F5AFEBAEBFA}" type="presOf" srcId="{B4145C9E-BA52-49CF-8D25-D174692FB705}" destId="{EE679490-3F08-4A0C-BF13-28FE2E12A8BB}" srcOrd="0" destOrd="0" presId="urn:microsoft.com/office/officeart/2005/8/layout/gear1"/>
    <dgm:cxn modelId="{3999E846-7E10-4717-BF31-ABB93EC631BB}" srcId="{8E6EB542-D529-43C2-9AB6-9AE1FD5B021C}" destId="{1AB4DCED-EB07-406E-8B9E-3B58FC4A8359}" srcOrd="2" destOrd="0" parTransId="{02B3FA4D-F7F7-4615-91FA-B16E75B452C4}" sibTransId="{B4145C9E-BA52-49CF-8D25-D174692FB705}"/>
    <dgm:cxn modelId="{B0628CA3-CBD5-134A-83A1-D60D392C478D}" type="presOf" srcId="{BAB4C52C-4841-435C-B802-9DD32314BC71}" destId="{8B8EE054-7BDB-467D-9D40-1CBDDD5376DE}" srcOrd="2" destOrd="0" presId="urn:microsoft.com/office/officeart/2005/8/layout/gear1"/>
    <dgm:cxn modelId="{D479BB99-17BB-BC46-B9DA-944950B3950C}" type="presOf" srcId="{BAB4C52C-4841-435C-B802-9DD32314BC71}" destId="{93CAD030-FE9D-4F57-8798-2150B0D1DA2B}" srcOrd="0" destOrd="0" presId="urn:microsoft.com/office/officeart/2005/8/layout/gear1"/>
    <dgm:cxn modelId="{D686E84F-5C13-0141-97FC-6E08D42A7F32}" type="presOf" srcId="{0211186F-0EEE-4ECB-821B-6AACC55E8283}" destId="{C6A1261D-6FC0-48C6-9F9A-2C4F0E2FAE67}" srcOrd="0" destOrd="0" presId="urn:microsoft.com/office/officeart/2005/8/layout/gear1"/>
    <dgm:cxn modelId="{84FEB4AF-FE91-CB45-AB1A-D2FEC1C6A563}" type="presOf" srcId="{BAB4C52C-4841-435C-B802-9DD32314BC71}" destId="{7B8C3775-35D3-4F60-926B-E4A6CD00D301}" srcOrd="1" destOrd="0" presId="urn:microsoft.com/office/officeart/2005/8/layout/gear1"/>
    <dgm:cxn modelId="{DAA77AEB-BBCC-114B-9D16-F112DF6BFE5B}" type="presOf" srcId="{B3899E66-EA3F-4854-903D-04BD46BAA6B8}" destId="{41219393-CA87-4628-9AFA-91A168E07941}" srcOrd="2" destOrd="0" presId="urn:microsoft.com/office/officeart/2005/8/layout/gear1"/>
    <dgm:cxn modelId="{257CA1C8-BA5A-EC4E-A689-07CFFF91BC89}" type="presOf" srcId="{B3899E66-EA3F-4854-903D-04BD46BAA6B8}" destId="{96E397DD-3831-4311-AA2A-8D37C23BB4B1}" srcOrd="0" destOrd="0" presId="urn:microsoft.com/office/officeart/2005/8/layout/gear1"/>
    <dgm:cxn modelId="{0C0853B6-38FD-8845-80BD-5D7D2805B600}" type="presOf" srcId="{1AB4DCED-EB07-406E-8B9E-3B58FC4A8359}" destId="{1361A03C-BDE1-4E5E-9306-4312679671A5}" srcOrd="1" destOrd="0" presId="urn:microsoft.com/office/officeart/2005/8/layout/gear1"/>
    <dgm:cxn modelId="{9792E834-3AFA-304E-82A3-7F4AB331A05B}" type="presOf" srcId="{B3899E66-EA3F-4854-903D-04BD46BAA6B8}" destId="{A0A43F15-B9C7-48D2-B073-9A5E60EC64D4}" srcOrd="1" destOrd="0" presId="urn:microsoft.com/office/officeart/2005/8/layout/gear1"/>
    <dgm:cxn modelId="{5DFF887B-B290-1542-B087-55C23915A7B1}" type="presOf" srcId="{99CE030E-E8D2-42C3-9AC8-A7A8AE86DE3F}" destId="{3324967B-A4CC-46DA-B14A-5D7260CA4A09}" srcOrd="0" destOrd="0" presId="urn:microsoft.com/office/officeart/2005/8/layout/gear1"/>
    <dgm:cxn modelId="{AB2BE7EE-B9E0-1645-A45F-0216698BC0C0}" type="presOf" srcId="{8E6EB542-D529-43C2-9AB6-9AE1FD5B021C}" destId="{FFBC790A-8805-4B8A-A022-2D7D33F72B6C}" srcOrd="0" destOrd="0" presId="urn:microsoft.com/office/officeart/2005/8/layout/gear1"/>
    <dgm:cxn modelId="{3415B27B-9D30-9344-A239-AEA8F607F4E9}" type="presParOf" srcId="{FFBC790A-8805-4B8A-A022-2D7D33F72B6C}" destId="{93CAD030-FE9D-4F57-8798-2150B0D1DA2B}" srcOrd="0" destOrd="0" presId="urn:microsoft.com/office/officeart/2005/8/layout/gear1"/>
    <dgm:cxn modelId="{CB70B4BC-76E5-204B-AF65-8BB01DAB6083}" type="presParOf" srcId="{FFBC790A-8805-4B8A-A022-2D7D33F72B6C}" destId="{7B8C3775-35D3-4F60-926B-E4A6CD00D301}" srcOrd="1" destOrd="0" presId="urn:microsoft.com/office/officeart/2005/8/layout/gear1"/>
    <dgm:cxn modelId="{D3E689C0-9FE0-D646-A819-1C6B2F4E4FEE}" type="presParOf" srcId="{FFBC790A-8805-4B8A-A022-2D7D33F72B6C}" destId="{8B8EE054-7BDB-467D-9D40-1CBDDD5376DE}" srcOrd="2" destOrd="0" presId="urn:microsoft.com/office/officeart/2005/8/layout/gear1"/>
    <dgm:cxn modelId="{5A571025-9D75-B249-97B0-A2F70CCFB3E0}" type="presParOf" srcId="{FFBC790A-8805-4B8A-A022-2D7D33F72B6C}" destId="{96E397DD-3831-4311-AA2A-8D37C23BB4B1}" srcOrd="3" destOrd="0" presId="urn:microsoft.com/office/officeart/2005/8/layout/gear1"/>
    <dgm:cxn modelId="{CAD8DC55-9741-DC4D-8719-A00F3B5FE04A}" type="presParOf" srcId="{FFBC790A-8805-4B8A-A022-2D7D33F72B6C}" destId="{A0A43F15-B9C7-48D2-B073-9A5E60EC64D4}" srcOrd="4" destOrd="0" presId="urn:microsoft.com/office/officeart/2005/8/layout/gear1"/>
    <dgm:cxn modelId="{96DAAF25-3329-5240-95E2-1005902EF14B}" type="presParOf" srcId="{FFBC790A-8805-4B8A-A022-2D7D33F72B6C}" destId="{41219393-CA87-4628-9AFA-91A168E07941}" srcOrd="5" destOrd="0" presId="urn:microsoft.com/office/officeart/2005/8/layout/gear1"/>
    <dgm:cxn modelId="{B8331988-CDBF-0E40-AF55-1C167A52906A}" type="presParOf" srcId="{FFBC790A-8805-4B8A-A022-2D7D33F72B6C}" destId="{D29168E7-E19D-4E9E-A69C-6F56DFBF595D}" srcOrd="6" destOrd="0" presId="urn:microsoft.com/office/officeart/2005/8/layout/gear1"/>
    <dgm:cxn modelId="{BC5CEDBB-8B5B-654F-A6DD-DBB2E6F895DC}" type="presParOf" srcId="{FFBC790A-8805-4B8A-A022-2D7D33F72B6C}" destId="{1361A03C-BDE1-4E5E-9306-4312679671A5}" srcOrd="7" destOrd="0" presId="urn:microsoft.com/office/officeart/2005/8/layout/gear1"/>
    <dgm:cxn modelId="{32F8E58E-5C31-604C-A007-98FA1284BDAE}" type="presParOf" srcId="{FFBC790A-8805-4B8A-A022-2D7D33F72B6C}" destId="{3A802A38-CF36-474A-89B2-66D6EE77A0A9}" srcOrd="8" destOrd="0" presId="urn:microsoft.com/office/officeart/2005/8/layout/gear1"/>
    <dgm:cxn modelId="{BBE60FDC-2A23-5D48-B975-C9A45EBB688C}" type="presParOf" srcId="{FFBC790A-8805-4B8A-A022-2D7D33F72B6C}" destId="{0DB1DE49-A9F6-4F3B-BFBF-7E14257B3100}" srcOrd="9" destOrd="0" presId="urn:microsoft.com/office/officeart/2005/8/layout/gear1"/>
    <dgm:cxn modelId="{1892099F-6696-1741-BC82-70579C5D9AE3}" type="presParOf" srcId="{FFBC790A-8805-4B8A-A022-2D7D33F72B6C}" destId="{C6A1261D-6FC0-48C6-9F9A-2C4F0E2FAE67}" srcOrd="10" destOrd="0" presId="urn:microsoft.com/office/officeart/2005/8/layout/gear1"/>
    <dgm:cxn modelId="{08ECACEE-02CC-E240-ABD4-75A05423E7C3}" type="presParOf" srcId="{FFBC790A-8805-4B8A-A022-2D7D33F72B6C}" destId="{3324967B-A4CC-46DA-B14A-5D7260CA4A09}" srcOrd="11" destOrd="0" presId="urn:microsoft.com/office/officeart/2005/8/layout/gear1"/>
    <dgm:cxn modelId="{FD1B77D5-499F-8A49-9149-0814C7ADEC21}" type="presParOf" srcId="{FFBC790A-8805-4B8A-A022-2D7D33F72B6C}" destId="{EE679490-3F08-4A0C-BF13-28FE2E12A8BB}"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E6EB542-D529-43C2-9AB6-9AE1FD5B021C}" type="doc">
      <dgm:prSet loTypeId="urn:microsoft.com/office/officeart/2005/8/layout/gear1" loCatId="cycle" qsTypeId="urn:microsoft.com/office/officeart/2005/8/quickstyle/simple1" qsCatId="simple" csTypeId="urn:microsoft.com/office/officeart/2005/8/colors/accent3_4" csCatId="accent3" phldr="1"/>
      <dgm:spPr/>
    </dgm:pt>
    <dgm:pt modelId="{BAB4C52C-4841-435C-B802-9DD32314BC71}">
      <dgm:prSet phldrT="[Text]" custT="1"/>
      <dgm:spPr/>
      <dgm:t>
        <a:bodyPr/>
        <a:lstStyle/>
        <a:p>
          <a:r>
            <a:rPr lang="en-ZA" sz="1800" b="1" dirty="0" smtClean="0"/>
            <a:t>Increased allocation of resources (budget)</a:t>
          </a:r>
          <a:endParaRPr lang="en-ZA" sz="1800" b="1" dirty="0"/>
        </a:p>
      </dgm:t>
    </dgm:pt>
    <dgm:pt modelId="{A931DA42-858F-4DB6-A48A-438CF77CE83B}" type="parTrans" cxnId="{25250199-18F8-45C4-9FEC-B54E489680F8}">
      <dgm:prSet/>
      <dgm:spPr/>
      <dgm:t>
        <a:bodyPr/>
        <a:lstStyle/>
        <a:p>
          <a:endParaRPr lang="en-ZA"/>
        </a:p>
      </dgm:t>
    </dgm:pt>
    <dgm:pt modelId="{0211186F-0EEE-4ECB-821B-6AACC55E8283}" type="sibTrans" cxnId="{25250199-18F8-45C4-9FEC-B54E489680F8}">
      <dgm:prSet/>
      <dgm:spPr/>
      <dgm:t>
        <a:bodyPr/>
        <a:lstStyle/>
        <a:p>
          <a:endParaRPr lang="en-ZA"/>
        </a:p>
      </dgm:t>
    </dgm:pt>
    <dgm:pt modelId="{B3899E66-EA3F-4854-903D-04BD46BAA6B8}">
      <dgm:prSet phldrT="[Text]"/>
      <dgm:spPr/>
      <dgm:t>
        <a:bodyPr/>
        <a:lstStyle/>
        <a:p>
          <a:r>
            <a:rPr lang="en-ZA" b="1" dirty="0" smtClean="0"/>
            <a:t>Increased resources  “on-the-ground”</a:t>
          </a:r>
          <a:endParaRPr lang="en-ZA" b="1" dirty="0"/>
        </a:p>
      </dgm:t>
    </dgm:pt>
    <dgm:pt modelId="{790D27F4-1E43-4B07-917E-5C9950CB63AF}" type="parTrans" cxnId="{6CE627FD-3900-467E-9979-D0940AD48E3D}">
      <dgm:prSet/>
      <dgm:spPr/>
      <dgm:t>
        <a:bodyPr/>
        <a:lstStyle/>
        <a:p>
          <a:endParaRPr lang="en-ZA"/>
        </a:p>
      </dgm:t>
    </dgm:pt>
    <dgm:pt modelId="{99CE030E-E8D2-42C3-9AC8-A7A8AE86DE3F}" type="sibTrans" cxnId="{6CE627FD-3900-467E-9979-D0940AD48E3D}">
      <dgm:prSet/>
      <dgm:spPr/>
      <dgm:t>
        <a:bodyPr/>
        <a:lstStyle/>
        <a:p>
          <a:endParaRPr lang="en-ZA"/>
        </a:p>
      </dgm:t>
    </dgm:pt>
    <dgm:pt modelId="{1AB4DCED-EB07-406E-8B9E-3B58FC4A8359}">
      <dgm:prSet phldrT="[Text]"/>
      <dgm:spPr/>
      <dgm:t>
        <a:bodyPr/>
        <a:lstStyle/>
        <a:p>
          <a:r>
            <a:rPr lang="en-ZA" b="1" dirty="0" smtClean="0"/>
            <a:t>Improved student outcomes</a:t>
          </a:r>
          <a:endParaRPr lang="en-ZA" b="1" dirty="0"/>
        </a:p>
      </dgm:t>
    </dgm:pt>
    <dgm:pt modelId="{02B3FA4D-F7F7-4615-91FA-B16E75B452C4}" type="parTrans" cxnId="{3999E846-7E10-4717-BF31-ABB93EC631BB}">
      <dgm:prSet/>
      <dgm:spPr/>
      <dgm:t>
        <a:bodyPr/>
        <a:lstStyle/>
        <a:p>
          <a:endParaRPr lang="en-ZA"/>
        </a:p>
      </dgm:t>
    </dgm:pt>
    <dgm:pt modelId="{B4145C9E-BA52-49CF-8D25-D174692FB705}" type="sibTrans" cxnId="{3999E846-7E10-4717-BF31-ABB93EC631BB}">
      <dgm:prSet/>
      <dgm:spPr/>
      <dgm:t>
        <a:bodyPr/>
        <a:lstStyle/>
        <a:p>
          <a:endParaRPr lang="en-ZA"/>
        </a:p>
      </dgm:t>
    </dgm:pt>
    <dgm:pt modelId="{FFBC790A-8805-4B8A-A022-2D7D33F72B6C}" type="pres">
      <dgm:prSet presAssocID="{8E6EB542-D529-43C2-9AB6-9AE1FD5B021C}" presName="composite" presStyleCnt="0">
        <dgm:presLayoutVars>
          <dgm:chMax val="3"/>
          <dgm:animLvl val="lvl"/>
          <dgm:resizeHandles val="exact"/>
        </dgm:presLayoutVars>
      </dgm:prSet>
      <dgm:spPr/>
    </dgm:pt>
    <dgm:pt modelId="{93CAD030-FE9D-4F57-8798-2150B0D1DA2B}" type="pres">
      <dgm:prSet presAssocID="{BAB4C52C-4841-435C-B802-9DD32314BC71}" presName="gear1" presStyleLbl="node1" presStyleIdx="0" presStyleCnt="3">
        <dgm:presLayoutVars>
          <dgm:chMax val="1"/>
          <dgm:bulletEnabled val="1"/>
        </dgm:presLayoutVars>
      </dgm:prSet>
      <dgm:spPr/>
      <dgm:t>
        <a:bodyPr/>
        <a:lstStyle/>
        <a:p>
          <a:endParaRPr lang="en-ZA"/>
        </a:p>
      </dgm:t>
    </dgm:pt>
    <dgm:pt modelId="{7B8C3775-35D3-4F60-926B-E4A6CD00D301}" type="pres">
      <dgm:prSet presAssocID="{BAB4C52C-4841-435C-B802-9DD32314BC71}" presName="gear1srcNode" presStyleLbl="node1" presStyleIdx="0" presStyleCnt="3"/>
      <dgm:spPr/>
      <dgm:t>
        <a:bodyPr/>
        <a:lstStyle/>
        <a:p>
          <a:endParaRPr lang="en-ZA"/>
        </a:p>
      </dgm:t>
    </dgm:pt>
    <dgm:pt modelId="{8B8EE054-7BDB-467D-9D40-1CBDDD5376DE}" type="pres">
      <dgm:prSet presAssocID="{BAB4C52C-4841-435C-B802-9DD32314BC71}" presName="gear1dstNode" presStyleLbl="node1" presStyleIdx="0" presStyleCnt="3"/>
      <dgm:spPr/>
      <dgm:t>
        <a:bodyPr/>
        <a:lstStyle/>
        <a:p>
          <a:endParaRPr lang="en-ZA"/>
        </a:p>
      </dgm:t>
    </dgm:pt>
    <dgm:pt modelId="{96E397DD-3831-4311-AA2A-8D37C23BB4B1}" type="pres">
      <dgm:prSet presAssocID="{B3899E66-EA3F-4854-903D-04BD46BAA6B8}" presName="gear2" presStyleLbl="node1" presStyleIdx="1" presStyleCnt="3">
        <dgm:presLayoutVars>
          <dgm:chMax val="1"/>
          <dgm:bulletEnabled val="1"/>
        </dgm:presLayoutVars>
      </dgm:prSet>
      <dgm:spPr/>
      <dgm:t>
        <a:bodyPr/>
        <a:lstStyle/>
        <a:p>
          <a:endParaRPr lang="en-ZA"/>
        </a:p>
      </dgm:t>
    </dgm:pt>
    <dgm:pt modelId="{A0A43F15-B9C7-48D2-B073-9A5E60EC64D4}" type="pres">
      <dgm:prSet presAssocID="{B3899E66-EA3F-4854-903D-04BD46BAA6B8}" presName="gear2srcNode" presStyleLbl="node1" presStyleIdx="1" presStyleCnt="3"/>
      <dgm:spPr/>
      <dgm:t>
        <a:bodyPr/>
        <a:lstStyle/>
        <a:p>
          <a:endParaRPr lang="en-ZA"/>
        </a:p>
      </dgm:t>
    </dgm:pt>
    <dgm:pt modelId="{41219393-CA87-4628-9AFA-91A168E07941}" type="pres">
      <dgm:prSet presAssocID="{B3899E66-EA3F-4854-903D-04BD46BAA6B8}" presName="gear2dstNode" presStyleLbl="node1" presStyleIdx="1" presStyleCnt="3"/>
      <dgm:spPr/>
      <dgm:t>
        <a:bodyPr/>
        <a:lstStyle/>
        <a:p>
          <a:endParaRPr lang="en-ZA"/>
        </a:p>
      </dgm:t>
    </dgm:pt>
    <dgm:pt modelId="{D29168E7-E19D-4E9E-A69C-6F56DFBF595D}" type="pres">
      <dgm:prSet presAssocID="{1AB4DCED-EB07-406E-8B9E-3B58FC4A8359}" presName="gear3" presStyleLbl="node1" presStyleIdx="2" presStyleCnt="3"/>
      <dgm:spPr/>
      <dgm:t>
        <a:bodyPr/>
        <a:lstStyle/>
        <a:p>
          <a:endParaRPr lang="en-ZA"/>
        </a:p>
      </dgm:t>
    </dgm:pt>
    <dgm:pt modelId="{1361A03C-BDE1-4E5E-9306-4312679671A5}" type="pres">
      <dgm:prSet presAssocID="{1AB4DCED-EB07-406E-8B9E-3B58FC4A8359}" presName="gear3tx" presStyleLbl="node1" presStyleIdx="2" presStyleCnt="3">
        <dgm:presLayoutVars>
          <dgm:chMax val="1"/>
          <dgm:bulletEnabled val="1"/>
        </dgm:presLayoutVars>
      </dgm:prSet>
      <dgm:spPr/>
      <dgm:t>
        <a:bodyPr/>
        <a:lstStyle/>
        <a:p>
          <a:endParaRPr lang="en-ZA"/>
        </a:p>
      </dgm:t>
    </dgm:pt>
    <dgm:pt modelId="{3A802A38-CF36-474A-89B2-66D6EE77A0A9}" type="pres">
      <dgm:prSet presAssocID="{1AB4DCED-EB07-406E-8B9E-3B58FC4A8359}" presName="gear3srcNode" presStyleLbl="node1" presStyleIdx="2" presStyleCnt="3"/>
      <dgm:spPr/>
      <dgm:t>
        <a:bodyPr/>
        <a:lstStyle/>
        <a:p>
          <a:endParaRPr lang="en-ZA"/>
        </a:p>
      </dgm:t>
    </dgm:pt>
    <dgm:pt modelId="{0DB1DE49-A9F6-4F3B-BFBF-7E14257B3100}" type="pres">
      <dgm:prSet presAssocID="{1AB4DCED-EB07-406E-8B9E-3B58FC4A8359}" presName="gear3dstNode" presStyleLbl="node1" presStyleIdx="2" presStyleCnt="3"/>
      <dgm:spPr/>
      <dgm:t>
        <a:bodyPr/>
        <a:lstStyle/>
        <a:p>
          <a:endParaRPr lang="en-ZA"/>
        </a:p>
      </dgm:t>
    </dgm:pt>
    <dgm:pt modelId="{C6A1261D-6FC0-48C6-9F9A-2C4F0E2FAE67}" type="pres">
      <dgm:prSet presAssocID="{0211186F-0EEE-4ECB-821B-6AACC55E8283}" presName="connector1" presStyleLbl="sibTrans2D1" presStyleIdx="0" presStyleCnt="3"/>
      <dgm:spPr/>
      <dgm:t>
        <a:bodyPr/>
        <a:lstStyle/>
        <a:p>
          <a:endParaRPr lang="en-ZA"/>
        </a:p>
      </dgm:t>
    </dgm:pt>
    <dgm:pt modelId="{3324967B-A4CC-46DA-B14A-5D7260CA4A09}" type="pres">
      <dgm:prSet presAssocID="{99CE030E-E8D2-42C3-9AC8-A7A8AE86DE3F}" presName="connector2" presStyleLbl="sibTrans2D1" presStyleIdx="1" presStyleCnt="3"/>
      <dgm:spPr/>
      <dgm:t>
        <a:bodyPr/>
        <a:lstStyle/>
        <a:p>
          <a:endParaRPr lang="en-ZA"/>
        </a:p>
      </dgm:t>
    </dgm:pt>
    <dgm:pt modelId="{EE679490-3F08-4A0C-BF13-28FE2E12A8BB}" type="pres">
      <dgm:prSet presAssocID="{B4145C9E-BA52-49CF-8D25-D174692FB705}" presName="connector3" presStyleLbl="sibTrans2D1" presStyleIdx="2" presStyleCnt="3"/>
      <dgm:spPr/>
      <dgm:t>
        <a:bodyPr/>
        <a:lstStyle/>
        <a:p>
          <a:endParaRPr lang="en-ZA"/>
        </a:p>
      </dgm:t>
    </dgm:pt>
  </dgm:ptLst>
  <dgm:cxnLst>
    <dgm:cxn modelId="{034129E9-ECE7-DA44-90DD-5FDB33566B08}" type="presOf" srcId="{BAB4C52C-4841-435C-B802-9DD32314BC71}" destId="{8B8EE054-7BDB-467D-9D40-1CBDDD5376DE}" srcOrd="2" destOrd="0" presId="urn:microsoft.com/office/officeart/2005/8/layout/gear1"/>
    <dgm:cxn modelId="{25250199-18F8-45C4-9FEC-B54E489680F8}" srcId="{8E6EB542-D529-43C2-9AB6-9AE1FD5B021C}" destId="{BAB4C52C-4841-435C-B802-9DD32314BC71}" srcOrd="0" destOrd="0" parTransId="{A931DA42-858F-4DB6-A48A-438CF77CE83B}" sibTransId="{0211186F-0EEE-4ECB-821B-6AACC55E8283}"/>
    <dgm:cxn modelId="{1E5A08CA-D320-D74A-9E03-B9057569629C}" type="presOf" srcId="{B3899E66-EA3F-4854-903D-04BD46BAA6B8}" destId="{96E397DD-3831-4311-AA2A-8D37C23BB4B1}" srcOrd="0" destOrd="0" presId="urn:microsoft.com/office/officeart/2005/8/layout/gear1"/>
    <dgm:cxn modelId="{3F5A14C3-24E9-8E4C-A53B-62059F042443}" type="presOf" srcId="{8E6EB542-D529-43C2-9AB6-9AE1FD5B021C}" destId="{FFBC790A-8805-4B8A-A022-2D7D33F72B6C}" srcOrd="0" destOrd="0" presId="urn:microsoft.com/office/officeart/2005/8/layout/gear1"/>
    <dgm:cxn modelId="{C54A8102-6BA9-694A-BCF3-EE2ED66AB90A}" type="presOf" srcId="{1AB4DCED-EB07-406E-8B9E-3B58FC4A8359}" destId="{1361A03C-BDE1-4E5E-9306-4312679671A5}" srcOrd="1" destOrd="0" presId="urn:microsoft.com/office/officeart/2005/8/layout/gear1"/>
    <dgm:cxn modelId="{1A777E7D-3CD4-4049-B6CA-43F8B74E1360}" type="presOf" srcId="{1AB4DCED-EB07-406E-8B9E-3B58FC4A8359}" destId="{0DB1DE49-A9F6-4F3B-BFBF-7E14257B3100}" srcOrd="3" destOrd="0" presId="urn:microsoft.com/office/officeart/2005/8/layout/gear1"/>
    <dgm:cxn modelId="{6CE627FD-3900-467E-9979-D0940AD48E3D}" srcId="{8E6EB542-D529-43C2-9AB6-9AE1FD5B021C}" destId="{B3899E66-EA3F-4854-903D-04BD46BAA6B8}" srcOrd="1" destOrd="0" parTransId="{790D27F4-1E43-4B07-917E-5C9950CB63AF}" sibTransId="{99CE030E-E8D2-42C3-9AC8-A7A8AE86DE3F}"/>
    <dgm:cxn modelId="{A4D8DD59-774F-5744-BC77-C0FA1854F1EA}" type="presOf" srcId="{B3899E66-EA3F-4854-903D-04BD46BAA6B8}" destId="{41219393-CA87-4628-9AFA-91A168E07941}" srcOrd="2" destOrd="0" presId="urn:microsoft.com/office/officeart/2005/8/layout/gear1"/>
    <dgm:cxn modelId="{2E5185F3-3DFE-194C-81CB-2014801635D9}" type="presOf" srcId="{0211186F-0EEE-4ECB-821B-6AACC55E8283}" destId="{C6A1261D-6FC0-48C6-9F9A-2C4F0E2FAE67}" srcOrd="0" destOrd="0" presId="urn:microsoft.com/office/officeart/2005/8/layout/gear1"/>
    <dgm:cxn modelId="{3999E846-7E10-4717-BF31-ABB93EC631BB}" srcId="{8E6EB542-D529-43C2-9AB6-9AE1FD5B021C}" destId="{1AB4DCED-EB07-406E-8B9E-3B58FC4A8359}" srcOrd="2" destOrd="0" parTransId="{02B3FA4D-F7F7-4615-91FA-B16E75B452C4}" sibTransId="{B4145C9E-BA52-49CF-8D25-D174692FB705}"/>
    <dgm:cxn modelId="{A3ACCBB6-EC10-5143-A227-402CC06828E8}" type="presOf" srcId="{1AB4DCED-EB07-406E-8B9E-3B58FC4A8359}" destId="{D29168E7-E19D-4E9E-A69C-6F56DFBF595D}" srcOrd="0" destOrd="0" presId="urn:microsoft.com/office/officeart/2005/8/layout/gear1"/>
    <dgm:cxn modelId="{722A4302-17ED-5645-874C-798F192CC3A4}" type="presOf" srcId="{BAB4C52C-4841-435C-B802-9DD32314BC71}" destId="{7B8C3775-35D3-4F60-926B-E4A6CD00D301}" srcOrd="1" destOrd="0" presId="urn:microsoft.com/office/officeart/2005/8/layout/gear1"/>
    <dgm:cxn modelId="{144BEBE4-8679-754E-A76B-811A2B1C61A9}" type="presOf" srcId="{BAB4C52C-4841-435C-B802-9DD32314BC71}" destId="{93CAD030-FE9D-4F57-8798-2150B0D1DA2B}" srcOrd="0" destOrd="0" presId="urn:microsoft.com/office/officeart/2005/8/layout/gear1"/>
    <dgm:cxn modelId="{6BE64870-B66F-304D-B135-DC6500429021}" type="presOf" srcId="{B3899E66-EA3F-4854-903D-04BD46BAA6B8}" destId="{A0A43F15-B9C7-48D2-B073-9A5E60EC64D4}" srcOrd="1" destOrd="0" presId="urn:microsoft.com/office/officeart/2005/8/layout/gear1"/>
    <dgm:cxn modelId="{1DC4DA59-F43D-6449-8C02-0E93ACF5914B}" type="presOf" srcId="{99CE030E-E8D2-42C3-9AC8-A7A8AE86DE3F}" destId="{3324967B-A4CC-46DA-B14A-5D7260CA4A09}" srcOrd="0" destOrd="0" presId="urn:microsoft.com/office/officeart/2005/8/layout/gear1"/>
    <dgm:cxn modelId="{0093EC35-B325-274F-9411-3F7762236D02}" type="presOf" srcId="{B4145C9E-BA52-49CF-8D25-D174692FB705}" destId="{EE679490-3F08-4A0C-BF13-28FE2E12A8BB}" srcOrd="0" destOrd="0" presId="urn:microsoft.com/office/officeart/2005/8/layout/gear1"/>
    <dgm:cxn modelId="{E108BC4E-D6EA-3543-A788-8C4B252AFE23}" type="presOf" srcId="{1AB4DCED-EB07-406E-8B9E-3B58FC4A8359}" destId="{3A802A38-CF36-474A-89B2-66D6EE77A0A9}" srcOrd="2" destOrd="0" presId="urn:microsoft.com/office/officeart/2005/8/layout/gear1"/>
    <dgm:cxn modelId="{EA9025B1-BADC-884B-A28E-782B3A69490E}" type="presParOf" srcId="{FFBC790A-8805-4B8A-A022-2D7D33F72B6C}" destId="{93CAD030-FE9D-4F57-8798-2150B0D1DA2B}" srcOrd="0" destOrd="0" presId="urn:microsoft.com/office/officeart/2005/8/layout/gear1"/>
    <dgm:cxn modelId="{1103DA40-B4A7-CB46-B55A-FC8902F937B6}" type="presParOf" srcId="{FFBC790A-8805-4B8A-A022-2D7D33F72B6C}" destId="{7B8C3775-35D3-4F60-926B-E4A6CD00D301}" srcOrd="1" destOrd="0" presId="urn:microsoft.com/office/officeart/2005/8/layout/gear1"/>
    <dgm:cxn modelId="{488D6B79-F4CF-704D-BC7A-E1AA19591F71}" type="presParOf" srcId="{FFBC790A-8805-4B8A-A022-2D7D33F72B6C}" destId="{8B8EE054-7BDB-467D-9D40-1CBDDD5376DE}" srcOrd="2" destOrd="0" presId="urn:microsoft.com/office/officeart/2005/8/layout/gear1"/>
    <dgm:cxn modelId="{3F5476CC-1D3A-4D4A-97BA-C8105102E185}" type="presParOf" srcId="{FFBC790A-8805-4B8A-A022-2D7D33F72B6C}" destId="{96E397DD-3831-4311-AA2A-8D37C23BB4B1}" srcOrd="3" destOrd="0" presId="urn:microsoft.com/office/officeart/2005/8/layout/gear1"/>
    <dgm:cxn modelId="{24629938-E47D-5C48-9770-4C836F60E88E}" type="presParOf" srcId="{FFBC790A-8805-4B8A-A022-2D7D33F72B6C}" destId="{A0A43F15-B9C7-48D2-B073-9A5E60EC64D4}" srcOrd="4" destOrd="0" presId="urn:microsoft.com/office/officeart/2005/8/layout/gear1"/>
    <dgm:cxn modelId="{E2A0509B-048A-7448-A505-B8DA9049E19B}" type="presParOf" srcId="{FFBC790A-8805-4B8A-A022-2D7D33F72B6C}" destId="{41219393-CA87-4628-9AFA-91A168E07941}" srcOrd="5" destOrd="0" presId="urn:microsoft.com/office/officeart/2005/8/layout/gear1"/>
    <dgm:cxn modelId="{30D7A279-E2EA-2643-909D-DA8044DADC00}" type="presParOf" srcId="{FFBC790A-8805-4B8A-A022-2D7D33F72B6C}" destId="{D29168E7-E19D-4E9E-A69C-6F56DFBF595D}" srcOrd="6" destOrd="0" presId="urn:microsoft.com/office/officeart/2005/8/layout/gear1"/>
    <dgm:cxn modelId="{3A79D51B-5991-874A-94E6-14F56B624A07}" type="presParOf" srcId="{FFBC790A-8805-4B8A-A022-2D7D33F72B6C}" destId="{1361A03C-BDE1-4E5E-9306-4312679671A5}" srcOrd="7" destOrd="0" presId="urn:microsoft.com/office/officeart/2005/8/layout/gear1"/>
    <dgm:cxn modelId="{7CC8ED19-F77F-134B-9DFF-483F0E2A0540}" type="presParOf" srcId="{FFBC790A-8805-4B8A-A022-2D7D33F72B6C}" destId="{3A802A38-CF36-474A-89B2-66D6EE77A0A9}" srcOrd="8" destOrd="0" presId="urn:microsoft.com/office/officeart/2005/8/layout/gear1"/>
    <dgm:cxn modelId="{62246F0A-D192-304F-919D-62A38879876E}" type="presParOf" srcId="{FFBC790A-8805-4B8A-A022-2D7D33F72B6C}" destId="{0DB1DE49-A9F6-4F3B-BFBF-7E14257B3100}" srcOrd="9" destOrd="0" presId="urn:microsoft.com/office/officeart/2005/8/layout/gear1"/>
    <dgm:cxn modelId="{3AAE778C-0C45-504B-9971-2E513A6E6D63}" type="presParOf" srcId="{FFBC790A-8805-4B8A-A022-2D7D33F72B6C}" destId="{C6A1261D-6FC0-48C6-9F9A-2C4F0E2FAE67}" srcOrd="10" destOrd="0" presId="urn:microsoft.com/office/officeart/2005/8/layout/gear1"/>
    <dgm:cxn modelId="{51EFE8E3-7EEF-924A-9ED5-86E30D67513E}" type="presParOf" srcId="{FFBC790A-8805-4B8A-A022-2D7D33F72B6C}" destId="{3324967B-A4CC-46DA-B14A-5D7260CA4A09}" srcOrd="11" destOrd="0" presId="urn:microsoft.com/office/officeart/2005/8/layout/gear1"/>
    <dgm:cxn modelId="{19452CBE-2956-C543-84ED-2CABD942654D}" type="presParOf" srcId="{FFBC790A-8805-4B8A-A022-2D7D33F72B6C}" destId="{EE679490-3F08-4A0C-BF13-28FE2E12A8BB}"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E6EB542-D529-43C2-9AB6-9AE1FD5B021C}" type="doc">
      <dgm:prSet loTypeId="urn:microsoft.com/office/officeart/2005/8/layout/gear1" loCatId="cycle" qsTypeId="urn:microsoft.com/office/officeart/2005/8/quickstyle/simple1" qsCatId="simple" csTypeId="urn:microsoft.com/office/officeart/2005/8/colors/accent3_4" csCatId="accent3" phldr="1"/>
      <dgm:spPr/>
    </dgm:pt>
    <dgm:pt modelId="{BAB4C52C-4841-435C-B802-9DD32314BC71}">
      <dgm:prSet phldrT="[Text]" custT="1"/>
      <dgm:spPr/>
      <dgm:t>
        <a:bodyPr/>
        <a:lstStyle/>
        <a:p>
          <a:r>
            <a:rPr lang="en-ZA" sz="1800" b="1" dirty="0" smtClean="0"/>
            <a:t>Increased allocation of resources (budget)</a:t>
          </a:r>
          <a:endParaRPr lang="en-ZA" sz="1800" b="1" dirty="0"/>
        </a:p>
      </dgm:t>
    </dgm:pt>
    <dgm:pt modelId="{A931DA42-858F-4DB6-A48A-438CF77CE83B}" type="parTrans" cxnId="{25250199-18F8-45C4-9FEC-B54E489680F8}">
      <dgm:prSet/>
      <dgm:spPr/>
      <dgm:t>
        <a:bodyPr/>
        <a:lstStyle/>
        <a:p>
          <a:endParaRPr lang="en-ZA"/>
        </a:p>
      </dgm:t>
    </dgm:pt>
    <dgm:pt modelId="{0211186F-0EEE-4ECB-821B-6AACC55E8283}" type="sibTrans" cxnId="{25250199-18F8-45C4-9FEC-B54E489680F8}">
      <dgm:prSet/>
      <dgm:spPr/>
      <dgm:t>
        <a:bodyPr/>
        <a:lstStyle/>
        <a:p>
          <a:endParaRPr lang="en-ZA"/>
        </a:p>
      </dgm:t>
    </dgm:pt>
    <dgm:pt modelId="{B3899E66-EA3F-4854-903D-04BD46BAA6B8}">
      <dgm:prSet phldrT="[Text]"/>
      <dgm:spPr/>
      <dgm:t>
        <a:bodyPr/>
        <a:lstStyle/>
        <a:p>
          <a:r>
            <a:rPr lang="en-ZA" b="1" dirty="0" smtClean="0"/>
            <a:t>Increased resources  “on-the-ground”</a:t>
          </a:r>
          <a:endParaRPr lang="en-ZA" b="1" dirty="0"/>
        </a:p>
      </dgm:t>
    </dgm:pt>
    <dgm:pt modelId="{790D27F4-1E43-4B07-917E-5C9950CB63AF}" type="parTrans" cxnId="{6CE627FD-3900-467E-9979-D0940AD48E3D}">
      <dgm:prSet/>
      <dgm:spPr/>
      <dgm:t>
        <a:bodyPr/>
        <a:lstStyle/>
        <a:p>
          <a:endParaRPr lang="en-ZA"/>
        </a:p>
      </dgm:t>
    </dgm:pt>
    <dgm:pt modelId="{99CE030E-E8D2-42C3-9AC8-A7A8AE86DE3F}" type="sibTrans" cxnId="{6CE627FD-3900-467E-9979-D0940AD48E3D}">
      <dgm:prSet/>
      <dgm:spPr/>
      <dgm:t>
        <a:bodyPr/>
        <a:lstStyle/>
        <a:p>
          <a:endParaRPr lang="en-ZA"/>
        </a:p>
      </dgm:t>
    </dgm:pt>
    <dgm:pt modelId="{1AB4DCED-EB07-406E-8B9E-3B58FC4A8359}">
      <dgm:prSet phldrT="[Text]"/>
      <dgm:spPr/>
      <dgm:t>
        <a:bodyPr/>
        <a:lstStyle/>
        <a:p>
          <a:r>
            <a:rPr lang="en-ZA" b="1" dirty="0" smtClean="0"/>
            <a:t>Improved student outcomes</a:t>
          </a:r>
          <a:endParaRPr lang="en-ZA" b="1" dirty="0"/>
        </a:p>
      </dgm:t>
    </dgm:pt>
    <dgm:pt modelId="{02B3FA4D-F7F7-4615-91FA-B16E75B452C4}" type="parTrans" cxnId="{3999E846-7E10-4717-BF31-ABB93EC631BB}">
      <dgm:prSet/>
      <dgm:spPr/>
      <dgm:t>
        <a:bodyPr/>
        <a:lstStyle/>
        <a:p>
          <a:endParaRPr lang="en-ZA"/>
        </a:p>
      </dgm:t>
    </dgm:pt>
    <dgm:pt modelId="{B4145C9E-BA52-49CF-8D25-D174692FB705}" type="sibTrans" cxnId="{3999E846-7E10-4717-BF31-ABB93EC631BB}">
      <dgm:prSet/>
      <dgm:spPr/>
      <dgm:t>
        <a:bodyPr/>
        <a:lstStyle/>
        <a:p>
          <a:endParaRPr lang="en-ZA"/>
        </a:p>
      </dgm:t>
    </dgm:pt>
    <dgm:pt modelId="{FFBC790A-8805-4B8A-A022-2D7D33F72B6C}" type="pres">
      <dgm:prSet presAssocID="{8E6EB542-D529-43C2-9AB6-9AE1FD5B021C}" presName="composite" presStyleCnt="0">
        <dgm:presLayoutVars>
          <dgm:chMax val="3"/>
          <dgm:animLvl val="lvl"/>
          <dgm:resizeHandles val="exact"/>
        </dgm:presLayoutVars>
      </dgm:prSet>
      <dgm:spPr/>
    </dgm:pt>
    <dgm:pt modelId="{93CAD030-FE9D-4F57-8798-2150B0D1DA2B}" type="pres">
      <dgm:prSet presAssocID="{BAB4C52C-4841-435C-B802-9DD32314BC71}" presName="gear1" presStyleLbl="node1" presStyleIdx="0" presStyleCnt="3">
        <dgm:presLayoutVars>
          <dgm:chMax val="1"/>
          <dgm:bulletEnabled val="1"/>
        </dgm:presLayoutVars>
      </dgm:prSet>
      <dgm:spPr/>
      <dgm:t>
        <a:bodyPr/>
        <a:lstStyle/>
        <a:p>
          <a:endParaRPr lang="en-ZA"/>
        </a:p>
      </dgm:t>
    </dgm:pt>
    <dgm:pt modelId="{7B8C3775-35D3-4F60-926B-E4A6CD00D301}" type="pres">
      <dgm:prSet presAssocID="{BAB4C52C-4841-435C-B802-9DD32314BC71}" presName="gear1srcNode" presStyleLbl="node1" presStyleIdx="0" presStyleCnt="3"/>
      <dgm:spPr/>
      <dgm:t>
        <a:bodyPr/>
        <a:lstStyle/>
        <a:p>
          <a:endParaRPr lang="en-ZA"/>
        </a:p>
      </dgm:t>
    </dgm:pt>
    <dgm:pt modelId="{8B8EE054-7BDB-467D-9D40-1CBDDD5376DE}" type="pres">
      <dgm:prSet presAssocID="{BAB4C52C-4841-435C-B802-9DD32314BC71}" presName="gear1dstNode" presStyleLbl="node1" presStyleIdx="0" presStyleCnt="3"/>
      <dgm:spPr/>
      <dgm:t>
        <a:bodyPr/>
        <a:lstStyle/>
        <a:p>
          <a:endParaRPr lang="en-ZA"/>
        </a:p>
      </dgm:t>
    </dgm:pt>
    <dgm:pt modelId="{96E397DD-3831-4311-AA2A-8D37C23BB4B1}" type="pres">
      <dgm:prSet presAssocID="{B3899E66-EA3F-4854-903D-04BD46BAA6B8}" presName="gear2" presStyleLbl="node1" presStyleIdx="1" presStyleCnt="3">
        <dgm:presLayoutVars>
          <dgm:chMax val="1"/>
          <dgm:bulletEnabled val="1"/>
        </dgm:presLayoutVars>
      </dgm:prSet>
      <dgm:spPr/>
      <dgm:t>
        <a:bodyPr/>
        <a:lstStyle/>
        <a:p>
          <a:endParaRPr lang="en-ZA"/>
        </a:p>
      </dgm:t>
    </dgm:pt>
    <dgm:pt modelId="{A0A43F15-B9C7-48D2-B073-9A5E60EC64D4}" type="pres">
      <dgm:prSet presAssocID="{B3899E66-EA3F-4854-903D-04BD46BAA6B8}" presName="gear2srcNode" presStyleLbl="node1" presStyleIdx="1" presStyleCnt="3"/>
      <dgm:spPr/>
      <dgm:t>
        <a:bodyPr/>
        <a:lstStyle/>
        <a:p>
          <a:endParaRPr lang="en-ZA"/>
        </a:p>
      </dgm:t>
    </dgm:pt>
    <dgm:pt modelId="{41219393-CA87-4628-9AFA-91A168E07941}" type="pres">
      <dgm:prSet presAssocID="{B3899E66-EA3F-4854-903D-04BD46BAA6B8}" presName="gear2dstNode" presStyleLbl="node1" presStyleIdx="1" presStyleCnt="3"/>
      <dgm:spPr/>
      <dgm:t>
        <a:bodyPr/>
        <a:lstStyle/>
        <a:p>
          <a:endParaRPr lang="en-ZA"/>
        </a:p>
      </dgm:t>
    </dgm:pt>
    <dgm:pt modelId="{D29168E7-E19D-4E9E-A69C-6F56DFBF595D}" type="pres">
      <dgm:prSet presAssocID="{1AB4DCED-EB07-406E-8B9E-3B58FC4A8359}" presName="gear3" presStyleLbl="node1" presStyleIdx="2" presStyleCnt="3"/>
      <dgm:spPr/>
      <dgm:t>
        <a:bodyPr/>
        <a:lstStyle/>
        <a:p>
          <a:endParaRPr lang="en-ZA"/>
        </a:p>
      </dgm:t>
    </dgm:pt>
    <dgm:pt modelId="{1361A03C-BDE1-4E5E-9306-4312679671A5}" type="pres">
      <dgm:prSet presAssocID="{1AB4DCED-EB07-406E-8B9E-3B58FC4A8359}" presName="gear3tx" presStyleLbl="node1" presStyleIdx="2" presStyleCnt="3">
        <dgm:presLayoutVars>
          <dgm:chMax val="1"/>
          <dgm:bulletEnabled val="1"/>
        </dgm:presLayoutVars>
      </dgm:prSet>
      <dgm:spPr/>
      <dgm:t>
        <a:bodyPr/>
        <a:lstStyle/>
        <a:p>
          <a:endParaRPr lang="en-ZA"/>
        </a:p>
      </dgm:t>
    </dgm:pt>
    <dgm:pt modelId="{3A802A38-CF36-474A-89B2-66D6EE77A0A9}" type="pres">
      <dgm:prSet presAssocID="{1AB4DCED-EB07-406E-8B9E-3B58FC4A8359}" presName="gear3srcNode" presStyleLbl="node1" presStyleIdx="2" presStyleCnt="3"/>
      <dgm:spPr/>
      <dgm:t>
        <a:bodyPr/>
        <a:lstStyle/>
        <a:p>
          <a:endParaRPr lang="en-ZA"/>
        </a:p>
      </dgm:t>
    </dgm:pt>
    <dgm:pt modelId="{0DB1DE49-A9F6-4F3B-BFBF-7E14257B3100}" type="pres">
      <dgm:prSet presAssocID="{1AB4DCED-EB07-406E-8B9E-3B58FC4A8359}" presName="gear3dstNode" presStyleLbl="node1" presStyleIdx="2" presStyleCnt="3"/>
      <dgm:spPr/>
      <dgm:t>
        <a:bodyPr/>
        <a:lstStyle/>
        <a:p>
          <a:endParaRPr lang="en-ZA"/>
        </a:p>
      </dgm:t>
    </dgm:pt>
    <dgm:pt modelId="{C6A1261D-6FC0-48C6-9F9A-2C4F0E2FAE67}" type="pres">
      <dgm:prSet presAssocID="{0211186F-0EEE-4ECB-821B-6AACC55E8283}" presName="connector1" presStyleLbl="sibTrans2D1" presStyleIdx="0" presStyleCnt="3"/>
      <dgm:spPr/>
      <dgm:t>
        <a:bodyPr/>
        <a:lstStyle/>
        <a:p>
          <a:endParaRPr lang="en-ZA"/>
        </a:p>
      </dgm:t>
    </dgm:pt>
    <dgm:pt modelId="{3324967B-A4CC-46DA-B14A-5D7260CA4A09}" type="pres">
      <dgm:prSet presAssocID="{99CE030E-E8D2-42C3-9AC8-A7A8AE86DE3F}" presName="connector2" presStyleLbl="sibTrans2D1" presStyleIdx="1" presStyleCnt="3"/>
      <dgm:spPr/>
      <dgm:t>
        <a:bodyPr/>
        <a:lstStyle/>
        <a:p>
          <a:endParaRPr lang="en-ZA"/>
        </a:p>
      </dgm:t>
    </dgm:pt>
    <dgm:pt modelId="{EE679490-3F08-4A0C-BF13-28FE2E12A8BB}" type="pres">
      <dgm:prSet presAssocID="{B4145C9E-BA52-49CF-8D25-D174692FB705}" presName="connector3" presStyleLbl="sibTrans2D1" presStyleIdx="2" presStyleCnt="3"/>
      <dgm:spPr/>
      <dgm:t>
        <a:bodyPr/>
        <a:lstStyle/>
        <a:p>
          <a:endParaRPr lang="en-ZA"/>
        </a:p>
      </dgm:t>
    </dgm:pt>
  </dgm:ptLst>
  <dgm:cxnLst>
    <dgm:cxn modelId="{25250199-18F8-45C4-9FEC-B54E489680F8}" srcId="{8E6EB542-D529-43C2-9AB6-9AE1FD5B021C}" destId="{BAB4C52C-4841-435C-B802-9DD32314BC71}" srcOrd="0" destOrd="0" parTransId="{A931DA42-858F-4DB6-A48A-438CF77CE83B}" sibTransId="{0211186F-0EEE-4ECB-821B-6AACC55E8283}"/>
    <dgm:cxn modelId="{2FEF9B24-47C6-B443-A07B-9532A1671C74}" type="presOf" srcId="{B3899E66-EA3F-4854-903D-04BD46BAA6B8}" destId="{41219393-CA87-4628-9AFA-91A168E07941}" srcOrd="2" destOrd="0" presId="urn:microsoft.com/office/officeart/2005/8/layout/gear1"/>
    <dgm:cxn modelId="{C0EB3594-6BF7-B64F-AC69-3FFFAC4A92F8}" type="presOf" srcId="{1AB4DCED-EB07-406E-8B9E-3B58FC4A8359}" destId="{0DB1DE49-A9F6-4F3B-BFBF-7E14257B3100}" srcOrd="3" destOrd="0" presId="urn:microsoft.com/office/officeart/2005/8/layout/gear1"/>
    <dgm:cxn modelId="{645347BD-05F7-AD49-9157-406E4456CC1E}" type="presOf" srcId="{1AB4DCED-EB07-406E-8B9E-3B58FC4A8359}" destId="{1361A03C-BDE1-4E5E-9306-4312679671A5}" srcOrd="1" destOrd="0" presId="urn:microsoft.com/office/officeart/2005/8/layout/gear1"/>
    <dgm:cxn modelId="{79E6265B-EB19-3D4A-9728-A15958D3F4F2}" type="presOf" srcId="{0211186F-0EEE-4ECB-821B-6AACC55E8283}" destId="{C6A1261D-6FC0-48C6-9F9A-2C4F0E2FAE67}" srcOrd="0" destOrd="0" presId="urn:microsoft.com/office/officeart/2005/8/layout/gear1"/>
    <dgm:cxn modelId="{514EDA8A-B5AA-654F-84D3-C3614CFF5DB0}" type="presOf" srcId="{BAB4C52C-4841-435C-B802-9DD32314BC71}" destId="{93CAD030-FE9D-4F57-8798-2150B0D1DA2B}" srcOrd="0" destOrd="0" presId="urn:microsoft.com/office/officeart/2005/8/layout/gear1"/>
    <dgm:cxn modelId="{BEBC43E3-76E8-614C-BFE8-C3FD8C63261C}" type="presOf" srcId="{1AB4DCED-EB07-406E-8B9E-3B58FC4A8359}" destId="{D29168E7-E19D-4E9E-A69C-6F56DFBF595D}" srcOrd="0" destOrd="0" presId="urn:microsoft.com/office/officeart/2005/8/layout/gear1"/>
    <dgm:cxn modelId="{6CE627FD-3900-467E-9979-D0940AD48E3D}" srcId="{8E6EB542-D529-43C2-9AB6-9AE1FD5B021C}" destId="{B3899E66-EA3F-4854-903D-04BD46BAA6B8}" srcOrd="1" destOrd="0" parTransId="{790D27F4-1E43-4B07-917E-5C9950CB63AF}" sibTransId="{99CE030E-E8D2-42C3-9AC8-A7A8AE86DE3F}"/>
    <dgm:cxn modelId="{3999E846-7E10-4717-BF31-ABB93EC631BB}" srcId="{8E6EB542-D529-43C2-9AB6-9AE1FD5B021C}" destId="{1AB4DCED-EB07-406E-8B9E-3B58FC4A8359}" srcOrd="2" destOrd="0" parTransId="{02B3FA4D-F7F7-4615-91FA-B16E75B452C4}" sibTransId="{B4145C9E-BA52-49CF-8D25-D174692FB705}"/>
    <dgm:cxn modelId="{2CF59146-8A58-8F4A-8130-5A7AB55A8514}" type="presOf" srcId="{B3899E66-EA3F-4854-903D-04BD46BAA6B8}" destId="{A0A43F15-B9C7-48D2-B073-9A5E60EC64D4}" srcOrd="1" destOrd="0" presId="urn:microsoft.com/office/officeart/2005/8/layout/gear1"/>
    <dgm:cxn modelId="{8B4B55E8-88E8-A24F-8AC1-83D8A82CE5BE}" type="presOf" srcId="{1AB4DCED-EB07-406E-8B9E-3B58FC4A8359}" destId="{3A802A38-CF36-474A-89B2-66D6EE77A0A9}" srcOrd="2" destOrd="0" presId="urn:microsoft.com/office/officeart/2005/8/layout/gear1"/>
    <dgm:cxn modelId="{C52BA2A4-697D-E84E-9D71-6A7CE433E6C1}" type="presOf" srcId="{BAB4C52C-4841-435C-B802-9DD32314BC71}" destId="{7B8C3775-35D3-4F60-926B-E4A6CD00D301}" srcOrd="1" destOrd="0" presId="urn:microsoft.com/office/officeart/2005/8/layout/gear1"/>
    <dgm:cxn modelId="{0D92A838-7E7F-6646-8D1A-8696D49379FF}" type="presOf" srcId="{99CE030E-E8D2-42C3-9AC8-A7A8AE86DE3F}" destId="{3324967B-A4CC-46DA-B14A-5D7260CA4A09}" srcOrd="0" destOrd="0" presId="urn:microsoft.com/office/officeart/2005/8/layout/gear1"/>
    <dgm:cxn modelId="{2337AB86-9882-C74E-8A69-5928875EF186}" type="presOf" srcId="{B3899E66-EA3F-4854-903D-04BD46BAA6B8}" destId="{96E397DD-3831-4311-AA2A-8D37C23BB4B1}" srcOrd="0" destOrd="0" presId="urn:microsoft.com/office/officeart/2005/8/layout/gear1"/>
    <dgm:cxn modelId="{301D02B5-8AAB-8D46-BF7E-D7EF0D2585AB}" type="presOf" srcId="{B4145C9E-BA52-49CF-8D25-D174692FB705}" destId="{EE679490-3F08-4A0C-BF13-28FE2E12A8BB}" srcOrd="0" destOrd="0" presId="urn:microsoft.com/office/officeart/2005/8/layout/gear1"/>
    <dgm:cxn modelId="{B3253A98-872A-9441-B502-E36B35B86589}" type="presOf" srcId="{BAB4C52C-4841-435C-B802-9DD32314BC71}" destId="{8B8EE054-7BDB-467D-9D40-1CBDDD5376DE}" srcOrd="2" destOrd="0" presId="urn:microsoft.com/office/officeart/2005/8/layout/gear1"/>
    <dgm:cxn modelId="{74667210-20BB-E048-998C-F25C07B6BF8C}" type="presOf" srcId="{8E6EB542-D529-43C2-9AB6-9AE1FD5B021C}" destId="{FFBC790A-8805-4B8A-A022-2D7D33F72B6C}" srcOrd="0" destOrd="0" presId="urn:microsoft.com/office/officeart/2005/8/layout/gear1"/>
    <dgm:cxn modelId="{930F9336-D640-6C4F-A542-ABD684E6A7C3}" type="presParOf" srcId="{FFBC790A-8805-4B8A-A022-2D7D33F72B6C}" destId="{93CAD030-FE9D-4F57-8798-2150B0D1DA2B}" srcOrd="0" destOrd="0" presId="urn:microsoft.com/office/officeart/2005/8/layout/gear1"/>
    <dgm:cxn modelId="{3353F233-5489-DD4B-A9BF-A7B2F0E37104}" type="presParOf" srcId="{FFBC790A-8805-4B8A-A022-2D7D33F72B6C}" destId="{7B8C3775-35D3-4F60-926B-E4A6CD00D301}" srcOrd="1" destOrd="0" presId="urn:microsoft.com/office/officeart/2005/8/layout/gear1"/>
    <dgm:cxn modelId="{05415F6F-4F67-484A-A13A-40F28FACA0AB}" type="presParOf" srcId="{FFBC790A-8805-4B8A-A022-2D7D33F72B6C}" destId="{8B8EE054-7BDB-467D-9D40-1CBDDD5376DE}" srcOrd="2" destOrd="0" presId="urn:microsoft.com/office/officeart/2005/8/layout/gear1"/>
    <dgm:cxn modelId="{377FC09D-69A8-344E-9CBC-3ED0CADA1785}" type="presParOf" srcId="{FFBC790A-8805-4B8A-A022-2D7D33F72B6C}" destId="{96E397DD-3831-4311-AA2A-8D37C23BB4B1}" srcOrd="3" destOrd="0" presId="urn:microsoft.com/office/officeart/2005/8/layout/gear1"/>
    <dgm:cxn modelId="{2AC61DE1-8228-C249-8E2D-12F661F2E84B}" type="presParOf" srcId="{FFBC790A-8805-4B8A-A022-2D7D33F72B6C}" destId="{A0A43F15-B9C7-48D2-B073-9A5E60EC64D4}" srcOrd="4" destOrd="0" presId="urn:microsoft.com/office/officeart/2005/8/layout/gear1"/>
    <dgm:cxn modelId="{C0EF04D1-5AAB-FE47-9760-EE18F0985CE5}" type="presParOf" srcId="{FFBC790A-8805-4B8A-A022-2D7D33F72B6C}" destId="{41219393-CA87-4628-9AFA-91A168E07941}" srcOrd="5" destOrd="0" presId="urn:microsoft.com/office/officeart/2005/8/layout/gear1"/>
    <dgm:cxn modelId="{785B8B2D-FC44-1449-9067-E59481D261E0}" type="presParOf" srcId="{FFBC790A-8805-4B8A-A022-2D7D33F72B6C}" destId="{D29168E7-E19D-4E9E-A69C-6F56DFBF595D}" srcOrd="6" destOrd="0" presId="urn:microsoft.com/office/officeart/2005/8/layout/gear1"/>
    <dgm:cxn modelId="{F7F679D5-F06B-5049-80DC-203F7FC5ABD7}" type="presParOf" srcId="{FFBC790A-8805-4B8A-A022-2D7D33F72B6C}" destId="{1361A03C-BDE1-4E5E-9306-4312679671A5}" srcOrd="7" destOrd="0" presId="urn:microsoft.com/office/officeart/2005/8/layout/gear1"/>
    <dgm:cxn modelId="{E9E01DB0-E15D-E542-AD4D-74B1BC9A11FC}" type="presParOf" srcId="{FFBC790A-8805-4B8A-A022-2D7D33F72B6C}" destId="{3A802A38-CF36-474A-89B2-66D6EE77A0A9}" srcOrd="8" destOrd="0" presId="urn:microsoft.com/office/officeart/2005/8/layout/gear1"/>
    <dgm:cxn modelId="{440B0E10-94EA-9640-AA2A-8FEDA8B4C67A}" type="presParOf" srcId="{FFBC790A-8805-4B8A-A022-2D7D33F72B6C}" destId="{0DB1DE49-A9F6-4F3B-BFBF-7E14257B3100}" srcOrd="9" destOrd="0" presId="urn:microsoft.com/office/officeart/2005/8/layout/gear1"/>
    <dgm:cxn modelId="{DBBB8630-BD4A-0344-9C7F-E66771B7E537}" type="presParOf" srcId="{FFBC790A-8805-4B8A-A022-2D7D33F72B6C}" destId="{C6A1261D-6FC0-48C6-9F9A-2C4F0E2FAE67}" srcOrd="10" destOrd="0" presId="urn:microsoft.com/office/officeart/2005/8/layout/gear1"/>
    <dgm:cxn modelId="{53EB6885-4C32-2C4F-95E1-47A161845EB1}" type="presParOf" srcId="{FFBC790A-8805-4B8A-A022-2D7D33F72B6C}" destId="{3324967B-A4CC-46DA-B14A-5D7260CA4A09}" srcOrd="11" destOrd="0" presId="urn:microsoft.com/office/officeart/2005/8/layout/gear1"/>
    <dgm:cxn modelId="{26E1A0A1-3C55-9D4A-BDF5-546ABE2E111D}" type="presParOf" srcId="{FFBC790A-8805-4B8A-A022-2D7D33F72B6C}" destId="{EE679490-3F08-4A0C-BF13-28FE2E12A8BB}"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9F46751-1063-485A-993A-EBA2177A0361}" type="doc">
      <dgm:prSet loTypeId="urn:microsoft.com/office/officeart/2005/8/layout/gear1" loCatId="process" qsTypeId="urn:microsoft.com/office/officeart/2005/8/quickstyle/simple1" qsCatId="simple" csTypeId="urn:microsoft.com/office/officeart/2005/8/colors/accent2_1" csCatId="accent2" phldr="1"/>
      <dgm:spPr/>
    </dgm:pt>
    <dgm:pt modelId="{AB298886-EE6C-4B81-9189-0C10043C8EB0}">
      <dgm:prSet phldrT="[Text]" custT="1"/>
      <dgm:spPr/>
      <dgm:t>
        <a:bodyPr/>
        <a:lstStyle/>
        <a:p>
          <a:r>
            <a:rPr lang="en-ZA" sz="1600" b="1" dirty="0" smtClean="0"/>
            <a:t>3) Holding accountable</a:t>
          </a:r>
          <a:endParaRPr lang="en-ZA" sz="1600" b="1" dirty="0"/>
        </a:p>
      </dgm:t>
    </dgm:pt>
    <dgm:pt modelId="{36A96FEB-79BE-45B4-971F-A2A5CFE979F7}" type="parTrans" cxnId="{FC750352-269B-41CA-A381-66DEFCA1E3F4}">
      <dgm:prSet/>
      <dgm:spPr/>
      <dgm:t>
        <a:bodyPr/>
        <a:lstStyle/>
        <a:p>
          <a:endParaRPr lang="en-ZA"/>
        </a:p>
      </dgm:t>
    </dgm:pt>
    <dgm:pt modelId="{6B8C1288-5965-40AA-BA5B-96DF6F7BDF16}" type="sibTrans" cxnId="{FC750352-269B-41CA-A381-66DEFCA1E3F4}">
      <dgm:prSet/>
      <dgm:spPr/>
      <dgm:t>
        <a:bodyPr/>
        <a:lstStyle/>
        <a:p>
          <a:endParaRPr lang="en-ZA"/>
        </a:p>
      </dgm:t>
    </dgm:pt>
    <dgm:pt modelId="{6780EA98-9549-4C2C-9497-26053D531C3B}">
      <dgm:prSet phldrT="[Text]" custT="1"/>
      <dgm:spPr/>
      <dgm:t>
        <a:bodyPr/>
        <a:lstStyle/>
        <a:p>
          <a:r>
            <a:rPr lang="en-ZA" sz="1000" dirty="0" smtClean="0"/>
            <a:t>2) Measuring achievement</a:t>
          </a:r>
          <a:endParaRPr lang="en-ZA" sz="1000" dirty="0"/>
        </a:p>
      </dgm:t>
    </dgm:pt>
    <dgm:pt modelId="{3EF30B52-A838-409D-9348-ECD17385F3ED}" type="parTrans" cxnId="{2E833BED-1884-4B51-92F7-7577E8924423}">
      <dgm:prSet/>
      <dgm:spPr/>
      <dgm:t>
        <a:bodyPr/>
        <a:lstStyle/>
        <a:p>
          <a:endParaRPr lang="en-ZA"/>
        </a:p>
      </dgm:t>
    </dgm:pt>
    <dgm:pt modelId="{38A728A7-0540-4BF2-8369-552D1FF04834}" type="sibTrans" cxnId="{2E833BED-1884-4B51-92F7-7577E8924423}">
      <dgm:prSet/>
      <dgm:spPr/>
      <dgm:t>
        <a:bodyPr/>
        <a:lstStyle/>
        <a:p>
          <a:endParaRPr lang="en-ZA"/>
        </a:p>
      </dgm:t>
    </dgm:pt>
    <dgm:pt modelId="{01256274-B467-417D-B0FB-D9DEBBE30EA4}">
      <dgm:prSet phldrT="[Text]" custT="1"/>
      <dgm:spPr/>
      <dgm:t>
        <a:bodyPr/>
        <a:lstStyle/>
        <a:p>
          <a:r>
            <a:rPr lang="en-ZA" sz="1200" dirty="0" smtClean="0"/>
            <a:t>1) Setting standards</a:t>
          </a:r>
          <a:endParaRPr lang="en-ZA" sz="1200" dirty="0"/>
        </a:p>
      </dgm:t>
    </dgm:pt>
    <dgm:pt modelId="{A8A5B5B1-CF52-4DCC-8FF3-0583D201DDA2}" type="parTrans" cxnId="{B5866D68-859B-4C2C-9552-5A617D50F4AB}">
      <dgm:prSet/>
      <dgm:spPr/>
      <dgm:t>
        <a:bodyPr/>
        <a:lstStyle/>
        <a:p>
          <a:endParaRPr lang="en-ZA"/>
        </a:p>
      </dgm:t>
    </dgm:pt>
    <dgm:pt modelId="{A61413D3-AE93-49A6-A5EE-3C385D2DE3EE}" type="sibTrans" cxnId="{B5866D68-859B-4C2C-9552-5A617D50F4AB}">
      <dgm:prSet/>
      <dgm:spPr/>
      <dgm:t>
        <a:bodyPr/>
        <a:lstStyle/>
        <a:p>
          <a:endParaRPr lang="en-ZA"/>
        </a:p>
      </dgm:t>
    </dgm:pt>
    <dgm:pt modelId="{A252CFB3-03C7-41A7-B7D0-96B3193AB57F}" type="pres">
      <dgm:prSet presAssocID="{99F46751-1063-485A-993A-EBA2177A0361}" presName="composite" presStyleCnt="0">
        <dgm:presLayoutVars>
          <dgm:chMax val="3"/>
          <dgm:animLvl val="lvl"/>
          <dgm:resizeHandles val="exact"/>
        </dgm:presLayoutVars>
      </dgm:prSet>
      <dgm:spPr/>
    </dgm:pt>
    <dgm:pt modelId="{7BF61DF9-2290-435F-99ED-4383C002E642}" type="pres">
      <dgm:prSet presAssocID="{AB298886-EE6C-4B81-9189-0C10043C8EB0}" presName="gear1" presStyleLbl="node1" presStyleIdx="0" presStyleCnt="3">
        <dgm:presLayoutVars>
          <dgm:chMax val="1"/>
          <dgm:bulletEnabled val="1"/>
        </dgm:presLayoutVars>
      </dgm:prSet>
      <dgm:spPr/>
      <dgm:t>
        <a:bodyPr/>
        <a:lstStyle/>
        <a:p>
          <a:endParaRPr lang="en-ZA"/>
        </a:p>
      </dgm:t>
    </dgm:pt>
    <dgm:pt modelId="{CBEA659B-D7DA-40DE-8D45-3319B767BE90}" type="pres">
      <dgm:prSet presAssocID="{AB298886-EE6C-4B81-9189-0C10043C8EB0}" presName="gear1srcNode" presStyleLbl="node1" presStyleIdx="0" presStyleCnt="3"/>
      <dgm:spPr/>
      <dgm:t>
        <a:bodyPr/>
        <a:lstStyle/>
        <a:p>
          <a:endParaRPr lang="en-ZA"/>
        </a:p>
      </dgm:t>
    </dgm:pt>
    <dgm:pt modelId="{68EF01A1-2CAD-48C1-B3CC-1CB992A6B769}" type="pres">
      <dgm:prSet presAssocID="{AB298886-EE6C-4B81-9189-0C10043C8EB0}" presName="gear1dstNode" presStyleLbl="node1" presStyleIdx="0" presStyleCnt="3"/>
      <dgm:spPr/>
      <dgm:t>
        <a:bodyPr/>
        <a:lstStyle/>
        <a:p>
          <a:endParaRPr lang="en-ZA"/>
        </a:p>
      </dgm:t>
    </dgm:pt>
    <dgm:pt modelId="{1E446F85-7056-4EB8-ADCC-D9EA52599DC3}" type="pres">
      <dgm:prSet presAssocID="{6780EA98-9549-4C2C-9497-26053D531C3B}" presName="gear2" presStyleLbl="node1" presStyleIdx="1" presStyleCnt="3">
        <dgm:presLayoutVars>
          <dgm:chMax val="1"/>
          <dgm:bulletEnabled val="1"/>
        </dgm:presLayoutVars>
      </dgm:prSet>
      <dgm:spPr/>
      <dgm:t>
        <a:bodyPr/>
        <a:lstStyle/>
        <a:p>
          <a:endParaRPr lang="en-ZA"/>
        </a:p>
      </dgm:t>
    </dgm:pt>
    <dgm:pt modelId="{75810C30-4C54-468B-8E2E-B530086FB0AC}" type="pres">
      <dgm:prSet presAssocID="{6780EA98-9549-4C2C-9497-26053D531C3B}" presName="gear2srcNode" presStyleLbl="node1" presStyleIdx="1" presStyleCnt="3"/>
      <dgm:spPr/>
      <dgm:t>
        <a:bodyPr/>
        <a:lstStyle/>
        <a:p>
          <a:endParaRPr lang="en-ZA"/>
        </a:p>
      </dgm:t>
    </dgm:pt>
    <dgm:pt modelId="{F15B143E-CC0D-46B6-A52D-188CA14D550D}" type="pres">
      <dgm:prSet presAssocID="{6780EA98-9549-4C2C-9497-26053D531C3B}" presName="gear2dstNode" presStyleLbl="node1" presStyleIdx="1" presStyleCnt="3"/>
      <dgm:spPr/>
      <dgm:t>
        <a:bodyPr/>
        <a:lstStyle/>
        <a:p>
          <a:endParaRPr lang="en-ZA"/>
        </a:p>
      </dgm:t>
    </dgm:pt>
    <dgm:pt modelId="{3AD1B559-2D50-460D-8E8F-419A7CB078EE}" type="pres">
      <dgm:prSet presAssocID="{01256274-B467-417D-B0FB-D9DEBBE30EA4}" presName="gear3" presStyleLbl="node1" presStyleIdx="2" presStyleCnt="3"/>
      <dgm:spPr/>
      <dgm:t>
        <a:bodyPr/>
        <a:lstStyle/>
        <a:p>
          <a:endParaRPr lang="en-ZA"/>
        </a:p>
      </dgm:t>
    </dgm:pt>
    <dgm:pt modelId="{128CD003-1B49-454E-BFD8-E64E9DDE4604}" type="pres">
      <dgm:prSet presAssocID="{01256274-B467-417D-B0FB-D9DEBBE30EA4}" presName="gear3tx" presStyleLbl="node1" presStyleIdx="2" presStyleCnt="3">
        <dgm:presLayoutVars>
          <dgm:chMax val="1"/>
          <dgm:bulletEnabled val="1"/>
        </dgm:presLayoutVars>
      </dgm:prSet>
      <dgm:spPr/>
      <dgm:t>
        <a:bodyPr/>
        <a:lstStyle/>
        <a:p>
          <a:endParaRPr lang="en-ZA"/>
        </a:p>
      </dgm:t>
    </dgm:pt>
    <dgm:pt modelId="{68CF8A3C-58A4-42D4-BF8A-9EAEE81D9584}" type="pres">
      <dgm:prSet presAssocID="{01256274-B467-417D-B0FB-D9DEBBE30EA4}" presName="gear3srcNode" presStyleLbl="node1" presStyleIdx="2" presStyleCnt="3"/>
      <dgm:spPr/>
      <dgm:t>
        <a:bodyPr/>
        <a:lstStyle/>
        <a:p>
          <a:endParaRPr lang="en-ZA"/>
        </a:p>
      </dgm:t>
    </dgm:pt>
    <dgm:pt modelId="{7DCB9903-DA53-4FA1-93C9-93EEFCF1F6DC}" type="pres">
      <dgm:prSet presAssocID="{01256274-B467-417D-B0FB-D9DEBBE30EA4}" presName="gear3dstNode" presStyleLbl="node1" presStyleIdx="2" presStyleCnt="3"/>
      <dgm:spPr/>
      <dgm:t>
        <a:bodyPr/>
        <a:lstStyle/>
        <a:p>
          <a:endParaRPr lang="en-ZA"/>
        </a:p>
      </dgm:t>
    </dgm:pt>
    <dgm:pt modelId="{59DB91FF-8856-40C4-8DD9-453DD8EE423D}" type="pres">
      <dgm:prSet presAssocID="{6B8C1288-5965-40AA-BA5B-96DF6F7BDF16}" presName="connector1" presStyleLbl="sibTrans2D1" presStyleIdx="0" presStyleCnt="3"/>
      <dgm:spPr/>
      <dgm:t>
        <a:bodyPr/>
        <a:lstStyle/>
        <a:p>
          <a:endParaRPr lang="en-ZA"/>
        </a:p>
      </dgm:t>
    </dgm:pt>
    <dgm:pt modelId="{106526A1-AD82-46A2-AC8C-B42D1F5217ED}" type="pres">
      <dgm:prSet presAssocID="{38A728A7-0540-4BF2-8369-552D1FF04834}" presName="connector2" presStyleLbl="sibTrans2D1" presStyleIdx="1" presStyleCnt="3"/>
      <dgm:spPr/>
      <dgm:t>
        <a:bodyPr/>
        <a:lstStyle/>
        <a:p>
          <a:endParaRPr lang="en-ZA"/>
        </a:p>
      </dgm:t>
    </dgm:pt>
    <dgm:pt modelId="{A9716CFE-04DB-4A1A-B650-87D4A83D0BBF}" type="pres">
      <dgm:prSet presAssocID="{A61413D3-AE93-49A6-A5EE-3C385D2DE3EE}" presName="connector3" presStyleLbl="sibTrans2D1" presStyleIdx="2" presStyleCnt="3"/>
      <dgm:spPr/>
      <dgm:t>
        <a:bodyPr/>
        <a:lstStyle/>
        <a:p>
          <a:endParaRPr lang="en-ZA"/>
        </a:p>
      </dgm:t>
    </dgm:pt>
  </dgm:ptLst>
  <dgm:cxnLst>
    <dgm:cxn modelId="{33FB4AF2-8AC1-8B4D-A487-528F8288D06C}" type="presOf" srcId="{38A728A7-0540-4BF2-8369-552D1FF04834}" destId="{106526A1-AD82-46A2-AC8C-B42D1F5217ED}" srcOrd="0" destOrd="0" presId="urn:microsoft.com/office/officeart/2005/8/layout/gear1"/>
    <dgm:cxn modelId="{B5866D68-859B-4C2C-9552-5A617D50F4AB}" srcId="{99F46751-1063-485A-993A-EBA2177A0361}" destId="{01256274-B467-417D-B0FB-D9DEBBE30EA4}" srcOrd="2" destOrd="0" parTransId="{A8A5B5B1-CF52-4DCC-8FF3-0583D201DDA2}" sibTransId="{A61413D3-AE93-49A6-A5EE-3C385D2DE3EE}"/>
    <dgm:cxn modelId="{6A0C9578-861E-BC4D-B144-B2C332CA84DB}" type="presOf" srcId="{01256274-B467-417D-B0FB-D9DEBBE30EA4}" destId="{68CF8A3C-58A4-42D4-BF8A-9EAEE81D9584}" srcOrd="2" destOrd="0" presId="urn:microsoft.com/office/officeart/2005/8/layout/gear1"/>
    <dgm:cxn modelId="{2E833BED-1884-4B51-92F7-7577E8924423}" srcId="{99F46751-1063-485A-993A-EBA2177A0361}" destId="{6780EA98-9549-4C2C-9497-26053D531C3B}" srcOrd="1" destOrd="0" parTransId="{3EF30B52-A838-409D-9348-ECD17385F3ED}" sibTransId="{38A728A7-0540-4BF2-8369-552D1FF04834}"/>
    <dgm:cxn modelId="{1A0976A8-1B21-C24D-BDF5-F28019678F16}" type="presOf" srcId="{6780EA98-9549-4C2C-9497-26053D531C3B}" destId="{75810C30-4C54-468B-8E2E-B530086FB0AC}" srcOrd="1" destOrd="0" presId="urn:microsoft.com/office/officeart/2005/8/layout/gear1"/>
    <dgm:cxn modelId="{8143F876-3FA5-BE45-A1E7-5F1D3DCF699D}" type="presOf" srcId="{AB298886-EE6C-4B81-9189-0C10043C8EB0}" destId="{CBEA659B-D7DA-40DE-8D45-3319B767BE90}" srcOrd="1" destOrd="0" presId="urn:microsoft.com/office/officeart/2005/8/layout/gear1"/>
    <dgm:cxn modelId="{A995391D-922B-6941-9DBA-48E7070D0220}" type="presOf" srcId="{AB298886-EE6C-4B81-9189-0C10043C8EB0}" destId="{7BF61DF9-2290-435F-99ED-4383C002E642}" srcOrd="0" destOrd="0" presId="urn:microsoft.com/office/officeart/2005/8/layout/gear1"/>
    <dgm:cxn modelId="{6BC001C4-8F95-9443-B812-08AE48F2B586}" type="presOf" srcId="{99F46751-1063-485A-993A-EBA2177A0361}" destId="{A252CFB3-03C7-41A7-B7D0-96B3193AB57F}" srcOrd="0" destOrd="0" presId="urn:microsoft.com/office/officeart/2005/8/layout/gear1"/>
    <dgm:cxn modelId="{0D424E97-C30B-CE44-B5D3-2F0917779D54}" type="presOf" srcId="{6B8C1288-5965-40AA-BA5B-96DF6F7BDF16}" destId="{59DB91FF-8856-40C4-8DD9-453DD8EE423D}" srcOrd="0" destOrd="0" presId="urn:microsoft.com/office/officeart/2005/8/layout/gear1"/>
    <dgm:cxn modelId="{BA7424E0-6EB6-5A48-AD20-088F550BB1E6}" type="presOf" srcId="{A61413D3-AE93-49A6-A5EE-3C385D2DE3EE}" destId="{A9716CFE-04DB-4A1A-B650-87D4A83D0BBF}" srcOrd="0" destOrd="0" presId="urn:microsoft.com/office/officeart/2005/8/layout/gear1"/>
    <dgm:cxn modelId="{4C4B42AB-4007-0246-9263-475DF65EEC3F}" type="presOf" srcId="{6780EA98-9549-4C2C-9497-26053D531C3B}" destId="{1E446F85-7056-4EB8-ADCC-D9EA52599DC3}" srcOrd="0" destOrd="0" presId="urn:microsoft.com/office/officeart/2005/8/layout/gear1"/>
    <dgm:cxn modelId="{ED859A72-995E-CB46-97BD-D5BD353CCE53}" type="presOf" srcId="{6780EA98-9549-4C2C-9497-26053D531C3B}" destId="{F15B143E-CC0D-46B6-A52D-188CA14D550D}" srcOrd="2" destOrd="0" presId="urn:microsoft.com/office/officeart/2005/8/layout/gear1"/>
    <dgm:cxn modelId="{FC750352-269B-41CA-A381-66DEFCA1E3F4}" srcId="{99F46751-1063-485A-993A-EBA2177A0361}" destId="{AB298886-EE6C-4B81-9189-0C10043C8EB0}" srcOrd="0" destOrd="0" parTransId="{36A96FEB-79BE-45B4-971F-A2A5CFE979F7}" sibTransId="{6B8C1288-5965-40AA-BA5B-96DF6F7BDF16}"/>
    <dgm:cxn modelId="{F06F4E75-1597-B145-BC18-DACB7DA2EDCA}" type="presOf" srcId="{AB298886-EE6C-4B81-9189-0C10043C8EB0}" destId="{68EF01A1-2CAD-48C1-B3CC-1CB992A6B769}" srcOrd="2" destOrd="0" presId="urn:microsoft.com/office/officeart/2005/8/layout/gear1"/>
    <dgm:cxn modelId="{A8F5B343-76C2-3E43-96BF-62E46303414A}" type="presOf" srcId="{01256274-B467-417D-B0FB-D9DEBBE30EA4}" destId="{7DCB9903-DA53-4FA1-93C9-93EEFCF1F6DC}" srcOrd="3" destOrd="0" presId="urn:microsoft.com/office/officeart/2005/8/layout/gear1"/>
    <dgm:cxn modelId="{F533A0DA-A11D-DB42-8C80-75D657A3C67C}" type="presOf" srcId="{01256274-B467-417D-B0FB-D9DEBBE30EA4}" destId="{3AD1B559-2D50-460D-8E8F-419A7CB078EE}" srcOrd="0" destOrd="0" presId="urn:microsoft.com/office/officeart/2005/8/layout/gear1"/>
    <dgm:cxn modelId="{06AC7AF3-F4E9-0448-994B-53E9DB5B6576}" type="presOf" srcId="{01256274-B467-417D-B0FB-D9DEBBE30EA4}" destId="{128CD003-1B49-454E-BFD8-E64E9DDE4604}" srcOrd="1" destOrd="0" presId="urn:microsoft.com/office/officeart/2005/8/layout/gear1"/>
    <dgm:cxn modelId="{0CC474BF-35FE-5E42-8343-4821F49E8D1E}" type="presParOf" srcId="{A252CFB3-03C7-41A7-B7D0-96B3193AB57F}" destId="{7BF61DF9-2290-435F-99ED-4383C002E642}" srcOrd="0" destOrd="0" presId="urn:microsoft.com/office/officeart/2005/8/layout/gear1"/>
    <dgm:cxn modelId="{EEF5A274-6291-AF4E-912E-25886ACE86D1}" type="presParOf" srcId="{A252CFB3-03C7-41A7-B7D0-96B3193AB57F}" destId="{CBEA659B-D7DA-40DE-8D45-3319B767BE90}" srcOrd="1" destOrd="0" presId="urn:microsoft.com/office/officeart/2005/8/layout/gear1"/>
    <dgm:cxn modelId="{0F6BC43A-B97C-AB42-A3EC-285BC91C1A5D}" type="presParOf" srcId="{A252CFB3-03C7-41A7-B7D0-96B3193AB57F}" destId="{68EF01A1-2CAD-48C1-B3CC-1CB992A6B769}" srcOrd="2" destOrd="0" presId="urn:microsoft.com/office/officeart/2005/8/layout/gear1"/>
    <dgm:cxn modelId="{0886E826-DDA0-FF4C-8916-75C16447056F}" type="presParOf" srcId="{A252CFB3-03C7-41A7-B7D0-96B3193AB57F}" destId="{1E446F85-7056-4EB8-ADCC-D9EA52599DC3}" srcOrd="3" destOrd="0" presId="urn:microsoft.com/office/officeart/2005/8/layout/gear1"/>
    <dgm:cxn modelId="{B3A3D431-50B0-6940-BF40-13CAE56458DB}" type="presParOf" srcId="{A252CFB3-03C7-41A7-B7D0-96B3193AB57F}" destId="{75810C30-4C54-468B-8E2E-B530086FB0AC}" srcOrd="4" destOrd="0" presId="urn:microsoft.com/office/officeart/2005/8/layout/gear1"/>
    <dgm:cxn modelId="{8B96C63F-ADD1-9442-BEDC-153E87AB96CA}" type="presParOf" srcId="{A252CFB3-03C7-41A7-B7D0-96B3193AB57F}" destId="{F15B143E-CC0D-46B6-A52D-188CA14D550D}" srcOrd="5" destOrd="0" presId="urn:microsoft.com/office/officeart/2005/8/layout/gear1"/>
    <dgm:cxn modelId="{69B48746-CF75-384E-955A-BBE3B62CC0FF}" type="presParOf" srcId="{A252CFB3-03C7-41A7-B7D0-96B3193AB57F}" destId="{3AD1B559-2D50-460D-8E8F-419A7CB078EE}" srcOrd="6" destOrd="0" presId="urn:microsoft.com/office/officeart/2005/8/layout/gear1"/>
    <dgm:cxn modelId="{BAF5CD39-416D-4947-8E12-3D0B9DF374AA}" type="presParOf" srcId="{A252CFB3-03C7-41A7-B7D0-96B3193AB57F}" destId="{128CD003-1B49-454E-BFD8-E64E9DDE4604}" srcOrd="7" destOrd="0" presId="urn:microsoft.com/office/officeart/2005/8/layout/gear1"/>
    <dgm:cxn modelId="{C6AF32EC-4F5A-C44D-879D-F56D7B9A12FC}" type="presParOf" srcId="{A252CFB3-03C7-41A7-B7D0-96B3193AB57F}" destId="{68CF8A3C-58A4-42D4-BF8A-9EAEE81D9584}" srcOrd="8" destOrd="0" presId="urn:microsoft.com/office/officeart/2005/8/layout/gear1"/>
    <dgm:cxn modelId="{A2320985-3C6E-D449-B0F3-F92E4A8C3DEE}" type="presParOf" srcId="{A252CFB3-03C7-41A7-B7D0-96B3193AB57F}" destId="{7DCB9903-DA53-4FA1-93C9-93EEFCF1F6DC}" srcOrd="9" destOrd="0" presId="urn:microsoft.com/office/officeart/2005/8/layout/gear1"/>
    <dgm:cxn modelId="{FA1C1FB8-C954-0240-98B9-5F4B4C58C126}" type="presParOf" srcId="{A252CFB3-03C7-41A7-B7D0-96B3193AB57F}" destId="{59DB91FF-8856-40C4-8DD9-453DD8EE423D}" srcOrd="10" destOrd="0" presId="urn:microsoft.com/office/officeart/2005/8/layout/gear1"/>
    <dgm:cxn modelId="{6340419C-20BF-B342-B1A2-F86B05A2BE6D}" type="presParOf" srcId="{A252CFB3-03C7-41A7-B7D0-96B3193AB57F}" destId="{106526A1-AD82-46A2-AC8C-B42D1F5217ED}" srcOrd="11" destOrd="0" presId="urn:microsoft.com/office/officeart/2005/8/layout/gear1"/>
    <dgm:cxn modelId="{1A6C4982-B4F9-E14F-94BD-749E19B6B224}" type="presParOf" srcId="{A252CFB3-03C7-41A7-B7D0-96B3193AB57F}" destId="{A9716CFE-04DB-4A1A-B650-87D4A83D0BBF}" srcOrd="12" destOrd="0" presId="urn:microsoft.com/office/officeart/2005/8/layout/gear1"/>
  </dgm:cxnLst>
  <dgm:bg>
    <a:solidFill>
      <a:schemeClr val="accent1">
        <a:lumMod val="20000"/>
        <a:lumOff val="8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A98C7DE-3546-E542-9E64-2549D5AB3017}" type="doc">
      <dgm:prSet loTypeId="urn:microsoft.com/office/officeart/2005/8/layout/gear1" loCatId="" qsTypeId="urn:microsoft.com/office/officeart/2005/8/quickstyle/simple4" qsCatId="simple" csTypeId="urn:microsoft.com/office/officeart/2005/8/colors/accent1_2" csCatId="accent1" phldr="1"/>
      <dgm:spPr/>
    </dgm:pt>
    <dgm:pt modelId="{E94D18AE-3EB1-7A40-9588-C3E26CD98292}">
      <dgm:prSet phldrT="[Text]"/>
      <dgm:spPr>
        <a:solidFill>
          <a:srgbClr val="000090"/>
        </a:solidFill>
      </dgm:spPr>
      <dgm:t>
        <a:bodyPr/>
        <a:lstStyle/>
        <a:p>
          <a:r>
            <a:rPr lang="en-US" dirty="0" smtClean="0"/>
            <a:t>Student </a:t>
          </a:r>
          <a:r>
            <a:rPr lang="en-US" b="1" u="sng" dirty="0" smtClean="0"/>
            <a:t>understands</a:t>
          </a:r>
          <a:r>
            <a:rPr lang="en-US" dirty="0" smtClean="0"/>
            <a:t> &amp; can calculate fractions</a:t>
          </a:r>
          <a:endParaRPr lang="en-US" dirty="0"/>
        </a:p>
      </dgm:t>
    </dgm:pt>
    <dgm:pt modelId="{D9BEBE85-DB5E-604E-9985-6409D5F5A2D1}" type="parTrans" cxnId="{72B7A374-516F-EC4E-B35E-0D4E453D121C}">
      <dgm:prSet/>
      <dgm:spPr/>
      <dgm:t>
        <a:bodyPr/>
        <a:lstStyle/>
        <a:p>
          <a:endParaRPr lang="en-US"/>
        </a:p>
      </dgm:t>
    </dgm:pt>
    <dgm:pt modelId="{EA81B184-B4BF-024D-B3F0-89346DEFC9F7}" type="sibTrans" cxnId="{72B7A374-516F-EC4E-B35E-0D4E453D121C}">
      <dgm:prSet/>
      <dgm:spPr/>
      <dgm:t>
        <a:bodyPr/>
        <a:lstStyle/>
        <a:p>
          <a:endParaRPr lang="en-US"/>
        </a:p>
      </dgm:t>
    </dgm:pt>
    <dgm:pt modelId="{192097DC-F314-5B40-97A0-EA47A06FE5A1}">
      <dgm:prSet phldrT="[Text]" custT="1"/>
      <dgm:spPr>
        <a:solidFill>
          <a:srgbClr val="000090"/>
        </a:solidFill>
      </dgm:spPr>
      <dgm:t>
        <a:bodyPr/>
        <a:lstStyle/>
        <a:p>
          <a:r>
            <a:rPr lang="en-US" sz="1600" b="1" dirty="0" smtClean="0"/>
            <a:t>PCK </a:t>
          </a:r>
          <a:r>
            <a:rPr lang="en-US" sz="1400" dirty="0" smtClean="0"/>
            <a:t>– </a:t>
          </a:r>
          <a:r>
            <a:rPr lang="en-US" sz="1400" i="1" dirty="0" smtClean="0"/>
            <a:t>how to </a:t>
          </a:r>
          <a:r>
            <a:rPr lang="en-US" sz="1400" b="1" i="1" u="sng" dirty="0" smtClean="0"/>
            <a:t>teach</a:t>
          </a:r>
          <a:r>
            <a:rPr lang="en-US" sz="1400" i="1" dirty="0" smtClean="0"/>
            <a:t> fractions</a:t>
          </a:r>
          <a:endParaRPr lang="en-US" sz="1400" i="1" dirty="0"/>
        </a:p>
      </dgm:t>
    </dgm:pt>
    <dgm:pt modelId="{F0008D5A-D5EC-C24A-B2B2-8099B472FD16}" type="parTrans" cxnId="{DCA408F6-3DA1-1742-B346-232B4CD400B0}">
      <dgm:prSet/>
      <dgm:spPr/>
      <dgm:t>
        <a:bodyPr/>
        <a:lstStyle/>
        <a:p>
          <a:endParaRPr lang="en-US"/>
        </a:p>
      </dgm:t>
    </dgm:pt>
    <dgm:pt modelId="{F7323ACE-B5C3-A846-9E5C-402DA8E5A3D6}" type="sibTrans" cxnId="{DCA408F6-3DA1-1742-B346-232B4CD400B0}">
      <dgm:prSet/>
      <dgm:spPr/>
      <dgm:t>
        <a:bodyPr/>
        <a:lstStyle/>
        <a:p>
          <a:endParaRPr lang="en-US"/>
        </a:p>
      </dgm:t>
    </dgm:pt>
    <dgm:pt modelId="{703EEEEB-F4E0-0342-96F3-4C1782FDE460}">
      <dgm:prSet phldrT="[Text]" custT="1"/>
      <dgm:spPr>
        <a:solidFill>
          <a:srgbClr val="FF0000"/>
        </a:solidFill>
      </dgm:spPr>
      <dgm:t>
        <a:bodyPr/>
        <a:lstStyle/>
        <a:p>
          <a:r>
            <a:rPr lang="en-US" sz="1800" b="1" dirty="0" smtClean="0"/>
            <a:t>CK</a:t>
          </a:r>
          <a:r>
            <a:rPr lang="en-US" sz="1700" dirty="0" smtClean="0"/>
            <a:t> – </a:t>
          </a:r>
          <a:r>
            <a:rPr lang="en-US" sz="1600" i="1" dirty="0" smtClean="0"/>
            <a:t>How to </a:t>
          </a:r>
          <a:r>
            <a:rPr lang="en-US" sz="1600" b="1" i="1" u="sng" dirty="0" smtClean="0"/>
            <a:t>do</a:t>
          </a:r>
          <a:r>
            <a:rPr lang="en-US" sz="1600" i="1" dirty="0" smtClean="0"/>
            <a:t> fractions</a:t>
          </a:r>
          <a:endParaRPr lang="en-US" sz="1700" i="1" dirty="0"/>
        </a:p>
      </dgm:t>
    </dgm:pt>
    <dgm:pt modelId="{9E4F5933-3EA4-2642-965E-F60CBE7798F4}" type="parTrans" cxnId="{23ACA334-E0C5-8F41-BA7D-ADFB74493692}">
      <dgm:prSet/>
      <dgm:spPr/>
      <dgm:t>
        <a:bodyPr/>
        <a:lstStyle/>
        <a:p>
          <a:endParaRPr lang="en-US"/>
        </a:p>
      </dgm:t>
    </dgm:pt>
    <dgm:pt modelId="{893E8E13-C14B-814C-BE08-F72908E634F9}" type="sibTrans" cxnId="{23ACA334-E0C5-8F41-BA7D-ADFB74493692}">
      <dgm:prSet/>
      <dgm:spPr/>
      <dgm:t>
        <a:bodyPr/>
        <a:lstStyle/>
        <a:p>
          <a:endParaRPr lang="en-US"/>
        </a:p>
      </dgm:t>
    </dgm:pt>
    <dgm:pt modelId="{D6A5221C-7247-EB49-936B-AB46485C3444}" type="pres">
      <dgm:prSet presAssocID="{1A98C7DE-3546-E542-9E64-2549D5AB3017}" presName="composite" presStyleCnt="0">
        <dgm:presLayoutVars>
          <dgm:chMax val="3"/>
          <dgm:animLvl val="lvl"/>
          <dgm:resizeHandles val="exact"/>
        </dgm:presLayoutVars>
      </dgm:prSet>
      <dgm:spPr/>
    </dgm:pt>
    <dgm:pt modelId="{911679C8-F20C-3240-B088-1C55C425D3D8}" type="pres">
      <dgm:prSet presAssocID="{E94D18AE-3EB1-7A40-9588-C3E26CD98292}" presName="gear1" presStyleLbl="node1" presStyleIdx="0" presStyleCnt="3">
        <dgm:presLayoutVars>
          <dgm:chMax val="1"/>
          <dgm:bulletEnabled val="1"/>
        </dgm:presLayoutVars>
      </dgm:prSet>
      <dgm:spPr/>
      <dgm:t>
        <a:bodyPr/>
        <a:lstStyle/>
        <a:p>
          <a:endParaRPr lang="en-US"/>
        </a:p>
      </dgm:t>
    </dgm:pt>
    <dgm:pt modelId="{8F9521C6-BB1D-C64D-8CF7-6102C06AC474}" type="pres">
      <dgm:prSet presAssocID="{E94D18AE-3EB1-7A40-9588-C3E26CD98292}" presName="gear1srcNode" presStyleLbl="node1" presStyleIdx="0" presStyleCnt="3"/>
      <dgm:spPr/>
      <dgm:t>
        <a:bodyPr/>
        <a:lstStyle/>
        <a:p>
          <a:endParaRPr lang="en-US"/>
        </a:p>
      </dgm:t>
    </dgm:pt>
    <dgm:pt modelId="{F2927B80-1DCA-4846-81E5-03946853FD89}" type="pres">
      <dgm:prSet presAssocID="{E94D18AE-3EB1-7A40-9588-C3E26CD98292}" presName="gear1dstNode" presStyleLbl="node1" presStyleIdx="0" presStyleCnt="3"/>
      <dgm:spPr/>
      <dgm:t>
        <a:bodyPr/>
        <a:lstStyle/>
        <a:p>
          <a:endParaRPr lang="en-US"/>
        </a:p>
      </dgm:t>
    </dgm:pt>
    <dgm:pt modelId="{880BE566-0DF3-0644-BFB1-DD6CEB949EF5}" type="pres">
      <dgm:prSet presAssocID="{192097DC-F314-5B40-97A0-EA47A06FE5A1}" presName="gear2" presStyleLbl="node1" presStyleIdx="1" presStyleCnt="3">
        <dgm:presLayoutVars>
          <dgm:chMax val="1"/>
          <dgm:bulletEnabled val="1"/>
        </dgm:presLayoutVars>
      </dgm:prSet>
      <dgm:spPr/>
      <dgm:t>
        <a:bodyPr/>
        <a:lstStyle/>
        <a:p>
          <a:endParaRPr lang="en-US"/>
        </a:p>
      </dgm:t>
    </dgm:pt>
    <dgm:pt modelId="{11420A97-BEEE-5C49-8B82-9FD4E3E597C5}" type="pres">
      <dgm:prSet presAssocID="{192097DC-F314-5B40-97A0-EA47A06FE5A1}" presName="gear2srcNode" presStyleLbl="node1" presStyleIdx="1" presStyleCnt="3"/>
      <dgm:spPr/>
      <dgm:t>
        <a:bodyPr/>
        <a:lstStyle/>
        <a:p>
          <a:endParaRPr lang="en-US"/>
        </a:p>
      </dgm:t>
    </dgm:pt>
    <dgm:pt modelId="{99AC5398-FDC2-804A-BC12-C5CDAD0176C6}" type="pres">
      <dgm:prSet presAssocID="{192097DC-F314-5B40-97A0-EA47A06FE5A1}" presName="gear2dstNode" presStyleLbl="node1" presStyleIdx="1" presStyleCnt="3"/>
      <dgm:spPr/>
      <dgm:t>
        <a:bodyPr/>
        <a:lstStyle/>
        <a:p>
          <a:endParaRPr lang="en-US"/>
        </a:p>
      </dgm:t>
    </dgm:pt>
    <dgm:pt modelId="{FFAEBD7B-D87D-B241-9397-77EEFC72CDFC}" type="pres">
      <dgm:prSet presAssocID="{703EEEEB-F4E0-0342-96F3-4C1782FDE460}" presName="gear3" presStyleLbl="node1" presStyleIdx="2" presStyleCnt="3"/>
      <dgm:spPr/>
      <dgm:t>
        <a:bodyPr/>
        <a:lstStyle/>
        <a:p>
          <a:endParaRPr lang="en-US"/>
        </a:p>
      </dgm:t>
    </dgm:pt>
    <dgm:pt modelId="{68E89C4C-8E0A-F743-AC7F-A65605FDB3AB}" type="pres">
      <dgm:prSet presAssocID="{703EEEEB-F4E0-0342-96F3-4C1782FDE460}" presName="gear3tx" presStyleLbl="node1" presStyleIdx="2" presStyleCnt="3">
        <dgm:presLayoutVars>
          <dgm:chMax val="1"/>
          <dgm:bulletEnabled val="1"/>
        </dgm:presLayoutVars>
      </dgm:prSet>
      <dgm:spPr/>
      <dgm:t>
        <a:bodyPr/>
        <a:lstStyle/>
        <a:p>
          <a:endParaRPr lang="en-US"/>
        </a:p>
      </dgm:t>
    </dgm:pt>
    <dgm:pt modelId="{10279C69-C3FF-7142-9F02-80BC7EC7D36D}" type="pres">
      <dgm:prSet presAssocID="{703EEEEB-F4E0-0342-96F3-4C1782FDE460}" presName="gear3srcNode" presStyleLbl="node1" presStyleIdx="2" presStyleCnt="3"/>
      <dgm:spPr/>
      <dgm:t>
        <a:bodyPr/>
        <a:lstStyle/>
        <a:p>
          <a:endParaRPr lang="en-US"/>
        </a:p>
      </dgm:t>
    </dgm:pt>
    <dgm:pt modelId="{22E488DB-4198-0540-AA62-116C450F890A}" type="pres">
      <dgm:prSet presAssocID="{703EEEEB-F4E0-0342-96F3-4C1782FDE460}" presName="gear3dstNode" presStyleLbl="node1" presStyleIdx="2" presStyleCnt="3"/>
      <dgm:spPr/>
      <dgm:t>
        <a:bodyPr/>
        <a:lstStyle/>
        <a:p>
          <a:endParaRPr lang="en-US"/>
        </a:p>
      </dgm:t>
    </dgm:pt>
    <dgm:pt modelId="{0804E210-DDA4-D648-A5EC-4115D1F6730A}" type="pres">
      <dgm:prSet presAssocID="{EA81B184-B4BF-024D-B3F0-89346DEFC9F7}" presName="connector1" presStyleLbl="sibTrans2D1" presStyleIdx="0" presStyleCnt="3"/>
      <dgm:spPr/>
      <dgm:t>
        <a:bodyPr/>
        <a:lstStyle/>
        <a:p>
          <a:endParaRPr lang="en-US"/>
        </a:p>
      </dgm:t>
    </dgm:pt>
    <dgm:pt modelId="{FF1CA1F7-7A35-BA4B-8A6C-EDA990550AB9}" type="pres">
      <dgm:prSet presAssocID="{F7323ACE-B5C3-A846-9E5C-402DA8E5A3D6}" presName="connector2" presStyleLbl="sibTrans2D1" presStyleIdx="1" presStyleCnt="3"/>
      <dgm:spPr/>
      <dgm:t>
        <a:bodyPr/>
        <a:lstStyle/>
        <a:p>
          <a:endParaRPr lang="en-US"/>
        </a:p>
      </dgm:t>
    </dgm:pt>
    <dgm:pt modelId="{A2BEED9F-14DB-E04F-A8B7-4C013FBC2AD0}" type="pres">
      <dgm:prSet presAssocID="{893E8E13-C14B-814C-BE08-F72908E634F9}" presName="connector3" presStyleLbl="sibTrans2D1" presStyleIdx="2" presStyleCnt="3"/>
      <dgm:spPr/>
      <dgm:t>
        <a:bodyPr/>
        <a:lstStyle/>
        <a:p>
          <a:endParaRPr lang="en-US"/>
        </a:p>
      </dgm:t>
    </dgm:pt>
  </dgm:ptLst>
  <dgm:cxnLst>
    <dgm:cxn modelId="{72B7A374-516F-EC4E-B35E-0D4E453D121C}" srcId="{1A98C7DE-3546-E542-9E64-2549D5AB3017}" destId="{E94D18AE-3EB1-7A40-9588-C3E26CD98292}" srcOrd="0" destOrd="0" parTransId="{D9BEBE85-DB5E-604E-9985-6409D5F5A2D1}" sibTransId="{EA81B184-B4BF-024D-B3F0-89346DEFC9F7}"/>
    <dgm:cxn modelId="{F430E3F2-6B9C-9447-BA05-FEB40B38D4A6}" type="presOf" srcId="{F7323ACE-B5C3-A846-9E5C-402DA8E5A3D6}" destId="{FF1CA1F7-7A35-BA4B-8A6C-EDA990550AB9}" srcOrd="0" destOrd="0" presId="urn:microsoft.com/office/officeart/2005/8/layout/gear1"/>
    <dgm:cxn modelId="{D48541A3-273D-A242-B450-C7670E27A731}" type="presOf" srcId="{703EEEEB-F4E0-0342-96F3-4C1782FDE460}" destId="{10279C69-C3FF-7142-9F02-80BC7EC7D36D}" srcOrd="2" destOrd="0" presId="urn:microsoft.com/office/officeart/2005/8/layout/gear1"/>
    <dgm:cxn modelId="{EE141492-95AE-6C4F-8626-ADFE148A9D0D}" type="presOf" srcId="{E94D18AE-3EB1-7A40-9588-C3E26CD98292}" destId="{8F9521C6-BB1D-C64D-8CF7-6102C06AC474}" srcOrd="1" destOrd="0" presId="urn:microsoft.com/office/officeart/2005/8/layout/gear1"/>
    <dgm:cxn modelId="{A2225040-BB5F-BB41-97A4-AF5288B45D46}" type="presOf" srcId="{703EEEEB-F4E0-0342-96F3-4C1782FDE460}" destId="{68E89C4C-8E0A-F743-AC7F-A65605FDB3AB}" srcOrd="1" destOrd="0" presId="urn:microsoft.com/office/officeart/2005/8/layout/gear1"/>
    <dgm:cxn modelId="{B3DA9AB6-45AB-D749-8FA6-61E28E1FE28A}" type="presOf" srcId="{E94D18AE-3EB1-7A40-9588-C3E26CD98292}" destId="{F2927B80-1DCA-4846-81E5-03946853FD89}" srcOrd="2" destOrd="0" presId="urn:microsoft.com/office/officeart/2005/8/layout/gear1"/>
    <dgm:cxn modelId="{34521E1A-BE06-CD46-BDF6-A11D6F0E8898}" type="presOf" srcId="{703EEEEB-F4E0-0342-96F3-4C1782FDE460}" destId="{22E488DB-4198-0540-AA62-116C450F890A}" srcOrd="3" destOrd="0" presId="urn:microsoft.com/office/officeart/2005/8/layout/gear1"/>
    <dgm:cxn modelId="{9B3F2F77-8BF2-E047-899A-E4ECF8C8DE3F}" type="presOf" srcId="{893E8E13-C14B-814C-BE08-F72908E634F9}" destId="{A2BEED9F-14DB-E04F-A8B7-4C013FBC2AD0}" srcOrd="0" destOrd="0" presId="urn:microsoft.com/office/officeart/2005/8/layout/gear1"/>
    <dgm:cxn modelId="{C1C5FAF7-F7F0-E340-AA0E-DFAFC0A07632}" type="presOf" srcId="{703EEEEB-F4E0-0342-96F3-4C1782FDE460}" destId="{FFAEBD7B-D87D-B241-9397-77EEFC72CDFC}" srcOrd="0" destOrd="0" presId="urn:microsoft.com/office/officeart/2005/8/layout/gear1"/>
    <dgm:cxn modelId="{A40A5AEA-FA4D-ED48-94D0-C70AE8324BDA}" type="presOf" srcId="{192097DC-F314-5B40-97A0-EA47A06FE5A1}" destId="{880BE566-0DF3-0644-BFB1-DD6CEB949EF5}" srcOrd="0" destOrd="0" presId="urn:microsoft.com/office/officeart/2005/8/layout/gear1"/>
    <dgm:cxn modelId="{3725754E-C8AD-A54A-81C8-7C8467532E2C}" type="presOf" srcId="{EA81B184-B4BF-024D-B3F0-89346DEFC9F7}" destId="{0804E210-DDA4-D648-A5EC-4115D1F6730A}" srcOrd="0" destOrd="0" presId="urn:microsoft.com/office/officeart/2005/8/layout/gear1"/>
    <dgm:cxn modelId="{1A07B78F-92B8-E34D-A6BB-3A05A1A190A1}" type="presOf" srcId="{1A98C7DE-3546-E542-9E64-2549D5AB3017}" destId="{D6A5221C-7247-EB49-936B-AB46485C3444}" srcOrd="0" destOrd="0" presId="urn:microsoft.com/office/officeart/2005/8/layout/gear1"/>
    <dgm:cxn modelId="{02F183A8-AB08-AE41-8CD8-981EAF32E3E9}" type="presOf" srcId="{E94D18AE-3EB1-7A40-9588-C3E26CD98292}" destId="{911679C8-F20C-3240-B088-1C55C425D3D8}" srcOrd="0" destOrd="0" presId="urn:microsoft.com/office/officeart/2005/8/layout/gear1"/>
    <dgm:cxn modelId="{23ACA334-E0C5-8F41-BA7D-ADFB74493692}" srcId="{1A98C7DE-3546-E542-9E64-2549D5AB3017}" destId="{703EEEEB-F4E0-0342-96F3-4C1782FDE460}" srcOrd="2" destOrd="0" parTransId="{9E4F5933-3EA4-2642-965E-F60CBE7798F4}" sibTransId="{893E8E13-C14B-814C-BE08-F72908E634F9}"/>
    <dgm:cxn modelId="{DA13D68E-8582-2E4F-9D56-82C528CA4463}" type="presOf" srcId="{192097DC-F314-5B40-97A0-EA47A06FE5A1}" destId="{11420A97-BEEE-5C49-8B82-9FD4E3E597C5}" srcOrd="1" destOrd="0" presId="urn:microsoft.com/office/officeart/2005/8/layout/gear1"/>
    <dgm:cxn modelId="{DCA408F6-3DA1-1742-B346-232B4CD400B0}" srcId="{1A98C7DE-3546-E542-9E64-2549D5AB3017}" destId="{192097DC-F314-5B40-97A0-EA47A06FE5A1}" srcOrd="1" destOrd="0" parTransId="{F0008D5A-D5EC-C24A-B2B2-8099B472FD16}" sibTransId="{F7323ACE-B5C3-A846-9E5C-402DA8E5A3D6}"/>
    <dgm:cxn modelId="{F716D491-3DA1-134F-9BD0-2749CAA234D9}" type="presOf" srcId="{192097DC-F314-5B40-97A0-EA47A06FE5A1}" destId="{99AC5398-FDC2-804A-BC12-C5CDAD0176C6}" srcOrd="2" destOrd="0" presId="urn:microsoft.com/office/officeart/2005/8/layout/gear1"/>
    <dgm:cxn modelId="{C26C5B59-0A65-3246-932E-1FD3B457ABF9}" type="presParOf" srcId="{D6A5221C-7247-EB49-936B-AB46485C3444}" destId="{911679C8-F20C-3240-B088-1C55C425D3D8}" srcOrd="0" destOrd="0" presId="urn:microsoft.com/office/officeart/2005/8/layout/gear1"/>
    <dgm:cxn modelId="{99B21F37-6C0D-234E-A036-7CBF2BFB3D26}" type="presParOf" srcId="{D6A5221C-7247-EB49-936B-AB46485C3444}" destId="{8F9521C6-BB1D-C64D-8CF7-6102C06AC474}" srcOrd="1" destOrd="0" presId="urn:microsoft.com/office/officeart/2005/8/layout/gear1"/>
    <dgm:cxn modelId="{2AFAA659-B8AE-8947-9BD7-5D5D28E62209}" type="presParOf" srcId="{D6A5221C-7247-EB49-936B-AB46485C3444}" destId="{F2927B80-1DCA-4846-81E5-03946853FD89}" srcOrd="2" destOrd="0" presId="urn:microsoft.com/office/officeart/2005/8/layout/gear1"/>
    <dgm:cxn modelId="{553E7560-F040-E245-A00F-8CF15B477776}" type="presParOf" srcId="{D6A5221C-7247-EB49-936B-AB46485C3444}" destId="{880BE566-0DF3-0644-BFB1-DD6CEB949EF5}" srcOrd="3" destOrd="0" presId="urn:microsoft.com/office/officeart/2005/8/layout/gear1"/>
    <dgm:cxn modelId="{6A75DA48-4A07-E943-A25B-F497EF95701A}" type="presParOf" srcId="{D6A5221C-7247-EB49-936B-AB46485C3444}" destId="{11420A97-BEEE-5C49-8B82-9FD4E3E597C5}" srcOrd="4" destOrd="0" presId="urn:microsoft.com/office/officeart/2005/8/layout/gear1"/>
    <dgm:cxn modelId="{C555B73F-0369-E24C-A21E-034D55612430}" type="presParOf" srcId="{D6A5221C-7247-EB49-936B-AB46485C3444}" destId="{99AC5398-FDC2-804A-BC12-C5CDAD0176C6}" srcOrd="5" destOrd="0" presId="urn:microsoft.com/office/officeart/2005/8/layout/gear1"/>
    <dgm:cxn modelId="{6D08F913-F919-EE42-BC9A-AC1323044DDE}" type="presParOf" srcId="{D6A5221C-7247-EB49-936B-AB46485C3444}" destId="{FFAEBD7B-D87D-B241-9397-77EEFC72CDFC}" srcOrd="6" destOrd="0" presId="urn:microsoft.com/office/officeart/2005/8/layout/gear1"/>
    <dgm:cxn modelId="{EDE12D29-E141-824D-8C20-72DE62BBB0B6}" type="presParOf" srcId="{D6A5221C-7247-EB49-936B-AB46485C3444}" destId="{68E89C4C-8E0A-F743-AC7F-A65605FDB3AB}" srcOrd="7" destOrd="0" presId="urn:microsoft.com/office/officeart/2005/8/layout/gear1"/>
    <dgm:cxn modelId="{37800931-9EA5-214E-96DA-1C5B40288EC2}" type="presParOf" srcId="{D6A5221C-7247-EB49-936B-AB46485C3444}" destId="{10279C69-C3FF-7142-9F02-80BC7EC7D36D}" srcOrd="8" destOrd="0" presId="urn:microsoft.com/office/officeart/2005/8/layout/gear1"/>
    <dgm:cxn modelId="{2E0A1074-6331-4F40-8ECE-FFCE51E92495}" type="presParOf" srcId="{D6A5221C-7247-EB49-936B-AB46485C3444}" destId="{22E488DB-4198-0540-AA62-116C450F890A}" srcOrd="9" destOrd="0" presId="urn:microsoft.com/office/officeart/2005/8/layout/gear1"/>
    <dgm:cxn modelId="{854DE48F-DB8B-8A4C-88E0-B15DBC83CFBA}" type="presParOf" srcId="{D6A5221C-7247-EB49-936B-AB46485C3444}" destId="{0804E210-DDA4-D648-A5EC-4115D1F6730A}" srcOrd="10" destOrd="0" presId="urn:microsoft.com/office/officeart/2005/8/layout/gear1"/>
    <dgm:cxn modelId="{691BE22D-3267-7944-99D9-0C08705DE044}" type="presParOf" srcId="{D6A5221C-7247-EB49-936B-AB46485C3444}" destId="{FF1CA1F7-7A35-BA4B-8A6C-EDA990550AB9}" srcOrd="11" destOrd="0" presId="urn:microsoft.com/office/officeart/2005/8/layout/gear1"/>
    <dgm:cxn modelId="{71415083-8328-924B-A822-9CB85E24BAF2}" type="presParOf" srcId="{D6A5221C-7247-EB49-936B-AB46485C3444}" destId="{A2BEED9F-14DB-E04F-A8B7-4C013FBC2AD0}"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40552" y="0"/>
          <a:ext cx="751143" cy="1982674"/>
        </a:xfrm>
        <a:prstGeom prst="trapezoid">
          <a:avLst>
            <a:gd name="adj" fmla="val 5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smtClean="0"/>
        </a:p>
        <a:p>
          <a:pPr lvl="0" algn="ctr" defTabSz="1600200">
            <a:lnSpc>
              <a:spcPct val="90000"/>
            </a:lnSpc>
            <a:spcBef>
              <a:spcPct val="0"/>
            </a:spcBef>
            <a:spcAft>
              <a:spcPct val="35000"/>
            </a:spcAft>
          </a:pPr>
          <a:r>
            <a:rPr lang="en-ZA" sz="1800" b="1" kern="1200" dirty="0" smtClean="0">
              <a:solidFill>
                <a:schemeClr val="bg1"/>
              </a:solidFill>
            </a:rPr>
            <a:t>17%</a:t>
          </a:r>
          <a:r>
            <a:rPr lang="en-ZA" sz="6500" kern="1200" dirty="0" smtClean="0"/>
            <a:t> </a:t>
          </a:r>
          <a:endParaRPr lang="en-ZA" sz="6500" kern="1200" dirty="0"/>
        </a:p>
      </dsp:txBody>
      <dsp:txXfrm>
        <a:off x="740552" y="0"/>
        <a:ext cx="751143" cy="1982674"/>
      </dsp:txXfrm>
    </dsp:sp>
    <dsp:sp modelId="{3030949F-5DAF-1F40-B4D0-84FF1FABAA00}">
      <dsp:nvSpPr>
        <dsp:cNvPr id="0" name=""/>
        <dsp:cNvSpPr/>
      </dsp:nvSpPr>
      <dsp:spPr>
        <a:xfrm>
          <a:off x="430769" y="1982674"/>
          <a:ext cx="1370709" cy="1635369"/>
        </a:xfrm>
        <a:prstGeom prst="trapezoid">
          <a:avLst>
            <a:gd name="adj" fmla="val 226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Semi-Skilled (31%)</a:t>
          </a:r>
          <a:endParaRPr lang="en-US" sz="1600" kern="1200" dirty="0">
            <a:solidFill>
              <a:schemeClr val="bg1"/>
            </a:solidFill>
          </a:endParaRPr>
        </a:p>
      </dsp:txBody>
      <dsp:txXfrm>
        <a:off x="670643" y="1982674"/>
        <a:ext cx="890960" cy="1635369"/>
      </dsp:txXfrm>
    </dsp:sp>
    <dsp:sp modelId="{BAE3347D-F78F-4227-B054-5BC36A596218}">
      <dsp:nvSpPr>
        <dsp:cNvPr id="0" name=""/>
        <dsp:cNvSpPr/>
      </dsp:nvSpPr>
      <dsp:spPr>
        <a:xfrm>
          <a:off x="296363" y="3618043"/>
          <a:ext cx="1639520" cy="709539"/>
        </a:xfrm>
        <a:prstGeom prst="trapezoid">
          <a:avLst>
            <a:gd name="adj" fmla="val 18943"/>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Unskilled</a:t>
          </a:r>
        </a:p>
        <a:p>
          <a:pPr lvl="0" algn="ctr" defTabSz="622300">
            <a:lnSpc>
              <a:spcPct val="90000"/>
            </a:lnSpc>
            <a:spcBef>
              <a:spcPct val="0"/>
            </a:spcBef>
            <a:spcAft>
              <a:spcPct val="35000"/>
            </a:spcAft>
          </a:pPr>
          <a:r>
            <a:rPr lang="en-ZA" sz="1400" b="1" kern="1200" dirty="0" smtClean="0">
              <a:solidFill>
                <a:schemeClr val="bg1"/>
              </a:solidFill>
            </a:rPr>
            <a:t>(19%)</a:t>
          </a:r>
          <a:endParaRPr lang="en-ZA" sz="1400" b="1" kern="1200" dirty="0">
            <a:solidFill>
              <a:schemeClr val="bg1"/>
            </a:solidFill>
          </a:endParaRPr>
        </a:p>
      </dsp:txBody>
      <dsp:txXfrm>
        <a:off x="583279" y="3618043"/>
        <a:ext cx="1065688" cy="709539"/>
      </dsp:txXfrm>
    </dsp:sp>
    <dsp:sp modelId="{D9EA3055-42F1-4773-B6E1-4489FC8B1BD1}">
      <dsp:nvSpPr>
        <dsp:cNvPr id="0" name=""/>
        <dsp:cNvSpPr/>
      </dsp:nvSpPr>
      <dsp:spPr>
        <a:xfrm>
          <a:off x="0" y="4327582"/>
          <a:ext cx="2232248" cy="1564528"/>
        </a:xfrm>
        <a:prstGeom prst="trapezoid">
          <a:avLst>
            <a:gd name="adj" fmla="val 18943"/>
          </a:avLst>
        </a:prstGeom>
        <a:solidFill>
          <a:srgbClr val="561F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Unemployed</a:t>
          </a:r>
        </a:p>
        <a:p>
          <a:pPr lvl="0" algn="ctr" defTabSz="622300">
            <a:lnSpc>
              <a:spcPct val="90000"/>
            </a:lnSpc>
            <a:spcBef>
              <a:spcPct val="0"/>
            </a:spcBef>
            <a:spcAft>
              <a:spcPct val="35000"/>
            </a:spcAft>
          </a:pPr>
          <a:endParaRPr lang="en-ZA" sz="1400" b="1" kern="1200" dirty="0" smtClean="0">
            <a:solidFill>
              <a:schemeClr val="bg1"/>
            </a:solidFill>
          </a:endParaRPr>
        </a:p>
        <a:p>
          <a:pPr lvl="0" algn="ctr" defTabSz="622300">
            <a:lnSpc>
              <a:spcPct val="90000"/>
            </a:lnSpc>
            <a:spcBef>
              <a:spcPct val="0"/>
            </a:spcBef>
            <a:spcAft>
              <a:spcPct val="35000"/>
            </a:spcAft>
          </a:pPr>
          <a:r>
            <a:rPr lang="en-ZA" sz="1400" b="1" kern="1200" dirty="0" smtClean="0">
              <a:solidFill>
                <a:schemeClr val="bg1"/>
              </a:solidFill>
            </a:rPr>
            <a:t>(Broad - 33%)</a:t>
          </a:r>
          <a:endParaRPr lang="en-ZA" sz="7200" b="1" kern="1200" dirty="0">
            <a:solidFill>
              <a:schemeClr val="bg1"/>
            </a:solidFill>
          </a:endParaRPr>
        </a:p>
      </dsp:txBody>
      <dsp:txXfrm>
        <a:off x="390643" y="4327582"/>
        <a:ext cx="1450961" cy="15645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AD030-FE9D-4F57-8798-2150B0D1DA2B}">
      <dsp:nvSpPr>
        <dsp:cNvPr id="0" name=""/>
        <dsp:cNvSpPr/>
      </dsp:nvSpPr>
      <dsp:spPr>
        <a:xfrm>
          <a:off x="2844800" y="1828800"/>
          <a:ext cx="2235200" cy="2235200"/>
        </a:xfrm>
        <a:prstGeom prst="gear9">
          <a:avLst/>
        </a:prstGeom>
        <a:solidFill>
          <a:schemeClr val="accent3">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ZA" sz="1800" b="1" kern="1200" dirty="0" smtClean="0"/>
            <a:t>Increased allocation of resources (budget)</a:t>
          </a:r>
          <a:endParaRPr lang="en-ZA" sz="1800" b="1" kern="1200" dirty="0"/>
        </a:p>
      </dsp:txBody>
      <dsp:txXfrm>
        <a:off x="3294175" y="2352385"/>
        <a:ext cx="1336450" cy="1148939"/>
      </dsp:txXfrm>
    </dsp:sp>
    <dsp:sp modelId="{96E397DD-3831-4311-AA2A-8D37C23BB4B1}">
      <dsp:nvSpPr>
        <dsp:cNvPr id="0" name=""/>
        <dsp:cNvSpPr/>
      </dsp:nvSpPr>
      <dsp:spPr>
        <a:xfrm>
          <a:off x="1544320" y="1300480"/>
          <a:ext cx="1625600" cy="1625600"/>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resources  “on-the-ground”</a:t>
          </a:r>
          <a:endParaRPr lang="en-ZA" sz="1300" b="1" kern="1200" dirty="0"/>
        </a:p>
      </dsp:txBody>
      <dsp:txXfrm>
        <a:off x="1953570" y="1712203"/>
        <a:ext cx="807100" cy="802154"/>
      </dsp:txXfrm>
    </dsp:sp>
    <dsp:sp modelId="{D29168E7-E19D-4E9E-A69C-6F56DFBF595D}">
      <dsp:nvSpPr>
        <dsp:cNvPr id="0" name=""/>
        <dsp:cNvSpPr/>
      </dsp:nvSpPr>
      <dsp:spPr>
        <a:xfrm rot="20700000">
          <a:off x="2454821" y="178981"/>
          <a:ext cx="1592756" cy="1592756"/>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Improved student outcomes</a:t>
          </a:r>
          <a:endParaRPr lang="en-ZA" sz="1300" b="1" kern="1200" dirty="0"/>
        </a:p>
      </dsp:txBody>
      <dsp:txXfrm rot="-20700000">
        <a:off x="2804160" y="528320"/>
        <a:ext cx="894080" cy="894080"/>
      </dsp:txXfrm>
    </dsp:sp>
    <dsp:sp modelId="{C6A1261D-6FC0-48C6-9F9A-2C4F0E2FAE67}">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24967B-A4CC-46DA-B14A-5D7260CA4A0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79490-3F08-4A0C-BF13-28FE2E12A8BB}">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AD030-FE9D-4F57-8798-2150B0D1DA2B}">
      <dsp:nvSpPr>
        <dsp:cNvPr id="0" name=""/>
        <dsp:cNvSpPr/>
      </dsp:nvSpPr>
      <dsp:spPr>
        <a:xfrm>
          <a:off x="2844800" y="1828800"/>
          <a:ext cx="2235200" cy="2235200"/>
        </a:xfrm>
        <a:prstGeom prst="gear9">
          <a:avLst/>
        </a:prstGeom>
        <a:solidFill>
          <a:schemeClr val="accent3">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ZA" sz="1800" b="1" kern="1200" dirty="0" smtClean="0"/>
            <a:t>Increased allocation of resources (budget)</a:t>
          </a:r>
          <a:endParaRPr lang="en-ZA" sz="1800" b="1" kern="1200" dirty="0"/>
        </a:p>
      </dsp:txBody>
      <dsp:txXfrm>
        <a:off x="3294175" y="2352385"/>
        <a:ext cx="1336450" cy="1148939"/>
      </dsp:txXfrm>
    </dsp:sp>
    <dsp:sp modelId="{96E397DD-3831-4311-AA2A-8D37C23BB4B1}">
      <dsp:nvSpPr>
        <dsp:cNvPr id="0" name=""/>
        <dsp:cNvSpPr/>
      </dsp:nvSpPr>
      <dsp:spPr>
        <a:xfrm>
          <a:off x="1544320" y="1300480"/>
          <a:ext cx="1625600" cy="1625600"/>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resources  “on-the-ground”</a:t>
          </a:r>
          <a:endParaRPr lang="en-ZA" sz="1300" b="1" kern="1200" dirty="0"/>
        </a:p>
      </dsp:txBody>
      <dsp:txXfrm>
        <a:off x="1953570" y="1712203"/>
        <a:ext cx="807100" cy="802154"/>
      </dsp:txXfrm>
    </dsp:sp>
    <dsp:sp modelId="{D29168E7-E19D-4E9E-A69C-6F56DFBF595D}">
      <dsp:nvSpPr>
        <dsp:cNvPr id="0" name=""/>
        <dsp:cNvSpPr/>
      </dsp:nvSpPr>
      <dsp:spPr>
        <a:xfrm rot="20700000">
          <a:off x="2454821" y="178981"/>
          <a:ext cx="1592756" cy="1592756"/>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Improved student outcomes</a:t>
          </a:r>
          <a:endParaRPr lang="en-ZA" sz="1300" b="1" kern="1200" dirty="0"/>
        </a:p>
      </dsp:txBody>
      <dsp:txXfrm rot="-20700000">
        <a:off x="2804160" y="528320"/>
        <a:ext cx="894080" cy="894080"/>
      </dsp:txXfrm>
    </dsp:sp>
    <dsp:sp modelId="{C6A1261D-6FC0-48C6-9F9A-2C4F0E2FAE67}">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24967B-A4CC-46DA-B14A-5D7260CA4A0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79490-3F08-4A0C-BF13-28FE2E12A8BB}">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AD030-FE9D-4F57-8798-2150B0D1DA2B}">
      <dsp:nvSpPr>
        <dsp:cNvPr id="0" name=""/>
        <dsp:cNvSpPr/>
      </dsp:nvSpPr>
      <dsp:spPr>
        <a:xfrm>
          <a:off x="2844800" y="1828800"/>
          <a:ext cx="2235200" cy="2235200"/>
        </a:xfrm>
        <a:prstGeom prst="gear9">
          <a:avLst/>
        </a:prstGeom>
        <a:solidFill>
          <a:schemeClr val="accent3">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ZA" sz="1800" b="1" kern="1200" dirty="0" smtClean="0"/>
            <a:t>Increased allocation of resources (budget)</a:t>
          </a:r>
          <a:endParaRPr lang="en-ZA" sz="1800" b="1" kern="1200" dirty="0"/>
        </a:p>
      </dsp:txBody>
      <dsp:txXfrm>
        <a:off x="3294175" y="2352385"/>
        <a:ext cx="1336450" cy="1148939"/>
      </dsp:txXfrm>
    </dsp:sp>
    <dsp:sp modelId="{96E397DD-3831-4311-AA2A-8D37C23BB4B1}">
      <dsp:nvSpPr>
        <dsp:cNvPr id="0" name=""/>
        <dsp:cNvSpPr/>
      </dsp:nvSpPr>
      <dsp:spPr>
        <a:xfrm>
          <a:off x="1544320" y="1300480"/>
          <a:ext cx="1625600" cy="1625600"/>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resources  “on-the-ground”</a:t>
          </a:r>
          <a:endParaRPr lang="en-ZA" sz="1300" b="1" kern="1200" dirty="0"/>
        </a:p>
      </dsp:txBody>
      <dsp:txXfrm>
        <a:off x="1953570" y="1712203"/>
        <a:ext cx="807100" cy="802154"/>
      </dsp:txXfrm>
    </dsp:sp>
    <dsp:sp modelId="{D29168E7-E19D-4E9E-A69C-6F56DFBF595D}">
      <dsp:nvSpPr>
        <dsp:cNvPr id="0" name=""/>
        <dsp:cNvSpPr/>
      </dsp:nvSpPr>
      <dsp:spPr>
        <a:xfrm rot="20700000">
          <a:off x="2454821" y="178981"/>
          <a:ext cx="1592756" cy="1592756"/>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Improved student outcomes</a:t>
          </a:r>
          <a:endParaRPr lang="en-ZA" sz="1300" b="1" kern="1200" dirty="0"/>
        </a:p>
      </dsp:txBody>
      <dsp:txXfrm rot="-20700000">
        <a:off x="2804160" y="528320"/>
        <a:ext cx="894080" cy="894080"/>
      </dsp:txXfrm>
    </dsp:sp>
    <dsp:sp modelId="{C6A1261D-6FC0-48C6-9F9A-2C4F0E2FAE67}">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24967B-A4CC-46DA-B14A-5D7260CA4A0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79490-3F08-4A0C-BF13-28FE2E12A8BB}">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AD030-FE9D-4F57-8798-2150B0D1DA2B}">
      <dsp:nvSpPr>
        <dsp:cNvPr id="0" name=""/>
        <dsp:cNvSpPr/>
      </dsp:nvSpPr>
      <dsp:spPr>
        <a:xfrm>
          <a:off x="2844800" y="1828800"/>
          <a:ext cx="2235200" cy="2235200"/>
        </a:xfrm>
        <a:prstGeom prst="gear9">
          <a:avLst/>
        </a:prstGeom>
        <a:solidFill>
          <a:schemeClr val="accent3">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ZA" sz="1800" b="1" kern="1200" dirty="0" smtClean="0"/>
            <a:t>Increased allocation of resources (budget)</a:t>
          </a:r>
          <a:endParaRPr lang="en-ZA" sz="1800" b="1" kern="1200" dirty="0"/>
        </a:p>
      </dsp:txBody>
      <dsp:txXfrm>
        <a:off x="3294175" y="2352385"/>
        <a:ext cx="1336450" cy="1148939"/>
      </dsp:txXfrm>
    </dsp:sp>
    <dsp:sp modelId="{96E397DD-3831-4311-AA2A-8D37C23BB4B1}">
      <dsp:nvSpPr>
        <dsp:cNvPr id="0" name=""/>
        <dsp:cNvSpPr/>
      </dsp:nvSpPr>
      <dsp:spPr>
        <a:xfrm>
          <a:off x="1544320" y="1300480"/>
          <a:ext cx="1625600" cy="1625600"/>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resources  “on-the-ground”</a:t>
          </a:r>
          <a:endParaRPr lang="en-ZA" sz="1300" b="1" kern="1200" dirty="0"/>
        </a:p>
      </dsp:txBody>
      <dsp:txXfrm>
        <a:off x="1953570" y="1712203"/>
        <a:ext cx="807100" cy="802154"/>
      </dsp:txXfrm>
    </dsp:sp>
    <dsp:sp modelId="{D29168E7-E19D-4E9E-A69C-6F56DFBF595D}">
      <dsp:nvSpPr>
        <dsp:cNvPr id="0" name=""/>
        <dsp:cNvSpPr/>
      </dsp:nvSpPr>
      <dsp:spPr>
        <a:xfrm rot="20700000">
          <a:off x="2454821" y="178981"/>
          <a:ext cx="1592756" cy="1592756"/>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Improved student outcomes</a:t>
          </a:r>
          <a:endParaRPr lang="en-ZA" sz="1300" b="1" kern="1200" dirty="0"/>
        </a:p>
      </dsp:txBody>
      <dsp:txXfrm rot="-20700000">
        <a:off x="2804160" y="528320"/>
        <a:ext cx="894080" cy="894080"/>
      </dsp:txXfrm>
    </dsp:sp>
    <dsp:sp modelId="{C6A1261D-6FC0-48C6-9F9A-2C4F0E2FAE67}">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24967B-A4CC-46DA-B14A-5D7260CA4A0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79490-3F08-4A0C-BF13-28FE2E12A8BB}">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F61DF9-2290-435F-99ED-4383C002E642}">
      <dsp:nvSpPr>
        <dsp:cNvPr id="0" name=""/>
        <dsp:cNvSpPr/>
      </dsp:nvSpPr>
      <dsp:spPr>
        <a:xfrm>
          <a:off x="1656184" y="1620180"/>
          <a:ext cx="1980220" cy="1980220"/>
        </a:xfrm>
        <a:prstGeom prst="gear9">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ZA" sz="1600" b="1" kern="1200" dirty="0" smtClean="0"/>
            <a:t>3) Holding accountable</a:t>
          </a:r>
          <a:endParaRPr lang="en-ZA" sz="1600" b="1" kern="1200" dirty="0"/>
        </a:p>
      </dsp:txBody>
      <dsp:txXfrm>
        <a:off x="2054296" y="2084037"/>
        <a:ext cx="1183996" cy="1017874"/>
      </dsp:txXfrm>
    </dsp:sp>
    <dsp:sp modelId="{1E446F85-7056-4EB8-ADCC-D9EA52599DC3}">
      <dsp:nvSpPr>
        <dsp:cNvPr id="0" name=""/>
        <dsp:cNvSpPr/>
      </dsp:nvSpPr>
      <dsp:spPr>
        <a:xfrm>
          <a:off x="504056" y="1152128"/>
          <a:ext cx="1440160" cy="1440160"/>
        </a:xfrm>
        <a:prstGeom prst="gear6">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ZA" sz="1000" kern="1200" dirty="0" smtClean="0"/>
            <a:t>2) Measuring achievement</a:t>
          </a:r>
          <a:endParaRPr lang="en-ZA" sz="1000" kern="1200" dirty="0"/>
        </a:p>
      </dsp:txBody>
      <dsp:txXfrm>
        <a:off x="866621" y="1516884"/>
        <a:ext cx="715030" cy="710648"/>
      </dsp:txXfrm>
    </dsp:sp>
    <dsp:sp modelId="{3AD1B559-2D50-460D-8E8F-419A7CB078EE}">
      <dsp:nvSpPr>
        <dsp:cNvPr id="0" name=""/>
        <dsp:cNvSpPr/>
      </dsp:nvSpPr>
      <dsp:spPr>
        <a:xfrm rot="20700000">
          <a:off x="1310692" y="158564"/>
          <a:ext cx="1411062" cy="1411062"/>
        </a:xfrm>
        <a:prstGeom prst="gear6">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kern="1200" dirty="0" smtClean="0"/>
            <a:t>1) Setting standards</a:t>
          </a:r>
          <a:endParaRPr lang="en-ZA" sz="1200" kern="1200" dirty="0"/>
        </a:p>
      </dsp:txBody>
      <dsp:txXfrm rot="-20700000">
        <a:off x="1620180" y="468052"/>
        <a:ext cx="792088" cy="792088"/>
      </dsp:txXfrm>
    </dsp:sp>
    <dsp:sp modelId="{59DB91FF-8856-40C4-8DD9-453DD8EE423D}">
      <dsp:nvSpPr>
        <dsp:cNvPr id="0" name=""/>
        <dsp:cNvSpPr/>
      </dsp:nvSpPr>
      <dsp:spPr>
        <a:xfrm>
          <a:off x="1497508" y="1324996"/>
          <a:ext cx="2534681" cy="2534681"/>
        </a:xfrm>
        <a:prstGeom prst="circularArrow">
          <a:avLst>
            <a:gd name="adj1" fmla="val 4687"/>
            <a:gd name="adj2" fmla="val 299029"/>
            <a:gd name="adj3" fmla="val 2500248"/>
            <a:gd name="adj4" fmla="val 15896002"/>
            <a:gd name="adj5" fmla="val 5469"/>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6526A1-AD82-46A2-AC8C-B42D1F5217ED}">
      <dsp:nvSpPr>
        <dsp:cNvPr id="0" name=""/>
        <dsp:cNvSpPr/>
      </dsp:nvSpPr>
      <dsp:spPr>
        <a:xfrm>
          <a:off x="249006" y="836023"/>
          <a:ext cx="1841604" cy="1841604"/>
        </a:xfrm>
        <a:prstGeom prst="leftCircularArrow">
          <a:avLst>
            <a:gd name="adj1" fmla="val 6452"/>
            <a:gd name="adj2" fmla="val 429999"/>
            <a:gd name="adj3" fmla="val 10489124"/>
            <a:gd name="adj4" fmla="val 14837806"/>
            <a:gd name="adj5" fmla="val 7527"/>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9716CFE-04DB-4A1A-B650-87D4A83D0BBF}">
      <dsp:nvSpPr>
        <dsp:cNvPr id="0" name=""/>
        <dsp:cNvSpPr/>
      </dsp:nvSpPr>
      <dsp:spPr>
        <a:xfrm>
          <a:off x="984299" y="-147962"/>
          <a:ext cx="1985620" cy="1985620"/>
        </a:xfrm>
        <a:prstGeom prst="circularArrow">
          <a:avLst>
            <a:gd name="adj1" fmla="val 5984"/>
            <a:gd name="adj2" fmla="val 394124"/>
            <a:gd name="adj3" fmla="val 13313824"/>
            <a:gd name="adj4" fmla="val 10508221"/>
            <a:gd name="adj5" fmla="val 6981"/>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1679C8-F20C-3240-B088-1C55C425D3D8}">
      <dsp:nvSpPr>
        <dsp:cNvPr id="0" name=""/>
        <dsp:cNvSpPr/>
      </dsp:nvSpPr>
      <dsp:spPr>
        <a:xfrm>
          <a:off x="2844800" y="1828800"/>
          <a:ext cx="2235200" cy="2235200"/>
        </a:xfrm>
        <a:prstGeom prst="gear9">
          <a:avLst/>
        </a:prstGeom>
        <a:solidFill>
          <a:srgbClr val="00009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Student </a:t>
          </a:r>
          <a:r>
            <a:rPr lang="en-US" sz="1600" b="1" u="sng" kern="1200" dirty="0" smtClean="0"/>
            <a:t>understands</a:t>
          </a:r>
          <a:r>
            <a:rPr lang="en-US" sz="1600" kern="1200" dirty="0" smtClean="0"/>
            <a:t> &amp; can calculate fractions</a:t>
          </a:r>
          <a:endParaRPr lang="en-US" sz="1600" kern="1200" dirty="0"/>
        </a:p>
      </dsp:txBody>
      <dsp:txXfrm>
        <a:off x="3294175" y="2352385"/>
        <a:ext cx="1336450" cy="1148939"/>
      </dsp:txXfrm>
    </dsp:sp>
    <dsp:sp modelId="{880BE566-0DF3-0644-BFB1-DD6CEB949EF5}">
      <dsp:nvSpPr>
        <dsp:cNvPr id="0" name=""/>
        <dsp:cNvSpPr/>
      </dsp:nvSpPr>
      <dsp:spPr>
        <a:xfrm>
          <a:off x="1544320" y="1300480"/>
          <a:ext cx="1625600" cy="1625600"/>
        </a:xfrm>
        <a:prstGeom prst="gear6">
          <a:avLst/>
        </a:prstGeom>
        <a:solidFill>
          <a:srgbClr val="00009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smtClean="0"/>
            <a:t>PCK </a:t>
          </a:r>
          <a:r>
            <a:rPr lang="en-US" sz="1400" kern="1200" dirty="0" smtClean="0"/>
            <a:t>– </a:t>
          </a:r>
          <a:r>
            <a:rPr lang="en-US" sz="1400" i="1" kern="1200" dirty="0" smtClean="0"/>
            <a:t>how to </a:t>
          </a:r>
          <a:r>
            <a:rPr lang="en-US" sz="1400" b="1" i="1" u="sng" kern="1200" dirty="0" smtClean="0"/>
            <a:t>teach</a:t>
          </a:r>
          <a:r>
            <a:rPr lang="en-US" sz="1400" i="1" kern="1200" dirty="0" smtClean="0"/>
            <a:t> fractions</a:t>
          </a:r>
          <a:endParaRPr lang="en-US" sz="1400" i="1" kern="1200" dirty="0"/>
        </a:p>
      </dsp:txBody>
      <dsp:txXfrm>
        <a:off x="1953570" y="1712203"/>
        <a:ext cx="807100" cy="802154"/>
      </dsp:txXfrm>
    </dsp:sp>
    <dsp:sp modelId="{FFAEBD7B-D87D-B241-9397-77EEFC72CDFC}">
      <dsp:nvSpPr>
        <dsp:cNvPr id="0" name=""/>
        <dsp:cNvSpPr/>
      </dsp:nvSpPr>
      <dsp:spPr>
        <a:xfrm rot="20700000">
          <a:off x="2454821" y="178981"/>
          <a:ext cx="1592756" cy="1592756"/>
        </a:xfrm>
        <a:prstGeom prst="gear6">
          <a:avLst/>
        </a:prstGeom>
        <a:solidFill>
          <a:srgbClr val="FF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t>CK</a:t>
          </a:r>
          <a:r>
            <a:rPr lang="en-US" sz="1700" kern="1200" dirty="0" smtClean="0"/>
            <a:t> – </a:t>
          </a:r>
          <a:r>
            <a:rPr lang="en-US" sz="1600" i="1" kern="1200" dirty="0" smtClean="0"/>
            <a:t>How to </a:t>
          </a:r>
          <a:r>
            <a:rPr lang="en-US" sz="1600" b="1" i="1" u="sng" kern="1200" dirty="0" smtClean="0"/>
            <a:t>do</a:t>
          </a:r>
          <a:r>
            <a:rPr lang="en-US" sz="1600" i="1" kern="1200" dirty="0" smtClean="0"/>
            <a:t> fractions</a:t>
          </a:r>
          <a:endParaRPr lang="en-US" sz="1700" i="1" kern="1200" dirty="0"/>
        </a:p>
      </dsp:txBody>
      <dsp:txXfrm rot="-20700000">
        <a:off x="2804160" y="528320"/>
        <a:ext cx="894080" cy="894080"/>
      </dsp:txXfrm>
    </dsp:sp>
    <dsp:sp modelId="{0804E210-DDA4-D648-A5EC-4115D1F6730A}">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F1CA1F7-7A35-BA4B-8A6C-EDA990550AB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A2BEED9F-14DB-E04F-A8B7-4C013FBC2AD0}">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0.12988</cdr:x>
      <cdr:y>0.70905</cdr:y>
    </cdr:from>
    <cdr:to>
      <cdr:x>0.311</cdr:x>
      <cdr:y>0.78836</cdr:y>
    </cdr:to>
    <cdr:sp macro="" textlink="">
      <cdr:nvSpPr>
        <cdr:cNvPr id="2" name="TextBox 1"/>
        <cdr:cNvSpPr txBox="1"/>
      </cdr:nvSpPr>
      <cdr:spPr>
        <a:xfrm xmlns:a="http://schemas.openxmlformats.org/drawingml/2006/main">
          <a:off x="1187624" y="4320480"/>
          <a:ext cx="1656184" cy="483260"/>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r>
            <a:rPr lang="en-ZA" sz="2000" b="1" dirty="0"/>
            <a:t>No schooling</a:t>
          </a:r>
        </a:p>
      </cdr:txBody>
    </cdr:sp>
  </cdr:relSizeAnchor>
  <cdr:relSizeAnchor xmlns:cdr="http://schemas.openxmlformats.org/drawingml/2006/chartDrawing">
    <cdr:from>
      <cdr:x>0.4055</cdr:x>
      <cdr:y>0.6027</cdr:y>
    </cdr:from>
    <cdr:to>
      <cdr:x>0.61537</cdr:x>
      <cdr:y>0.682</cdr:y>
    </cdr:to>
    <cdr:sp macro="" textlink="">
      <cdr:nvSpPr>
        <cdr:cNvPr id="3" name="TextBox 2"/>
        <cdr:cNvSpPr txBox="1"/>
      </cdr:nvSpPr>
      <cdr:spPr>
        <a:xfrm xmlns:a="http://schemas.openxmlformats.org/drawingml/2006/main">
          <a:off x="3707904" y="3672408"/>
          <a:ext cx="1919051" cy="483198"/>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r>
            <a:rPr lang="en-ZA" sz="2000" b="1" dirty="0"/>
            <a:t>Some primary</a:t>
          </a:r>
        </a:p>
      </cdr:txBody>
    </cdr:sp>
  </cdr:relSizeAnchor>
  <cdr:relSizeAnchor xmlns:cdr="http://schemas.openxmlformats.org/drawingml/2006/chartDrawing">
    <cdr:from>
      <cdr:x>0.44488</cdr:x>
      <cdr:y>0.4727</cdr:y>
    </cdr:from>
    <cdr:to>
      <cdr:x>0.5945</cdr:x>
      <cdr:y>0.59088</cdr:y>
    </cdr:to>
    <cdr:sp macro="" textlink="">
      <cdr:nvSpPr>
        <cdr:cNvPr id="4" name="TextBox 3"/>
        <cdr:cNvSpPr txBox="1"/>
      </cdr:nvSpPr>
      <cdr:spPr>
        <a:xfrm xmlns:a="http://schemas.openxmlformats.org/drawingml/2006/main">
          <a:off x="4067944" y="2880320"/>
          <a:ext cx="1368159" cy="720084"/>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r>
            <a:rPr lang="en-ZA" sz="2000" b="1" dirty="0"/>
            <a:t>Primary completed</a:t>
          </a:r>
        </a:p>
      </cdr:txBody>
    </cdr:sp>
  </cdr:relSizeAnchor>
  <cdr:relSizeAnchor xmlns:cdr="http://schemas.openxmlformats.org/drawingml/2006/chartDrawing">
    <cdr:from>
      <cdr:x>0.47661</cdr:x>
      <cdr:y>0.40232</cdr:y>
    </cdr:from>
    <cdr:to>
      <cdr:x>0.73704</cdr:x>
      <cdr:y>0.48162</cdr:y>
    </cdr:to>
    <cdr:sp macro="" textlink="">
      <cdr:nvSpPr>
        <cdr:cNvPr id="5" name="TextBox 4"/>
        <cdr:cNvSpPr txBox="1"/>
      </cdr:nvSpPr>
      <cdr:spPr>
        <a:xfrm xmlns:a="http://schemas.openxmlformats.org/drawingml/2006/main">
          <a:off x="4433195" y="2445940"/>
          <a:ext cx="2422409" cy="482107"/>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r>
            <a:rPr lang="en-ZA" sz="2000" b="1" dirty="0"/>
            <a:t>Some secondary schooling</a:t>
          </a:r>
        </a:p>
      </cdr:txBody>
    </cdr:sp>
  </cdr:relSizeAnchor>
  <cdr:relSizeAnchor xmlns:cdr="http://schemas.openxmlformats.org/drawingml/2006/chartDrawing">
    <cdr:from>
      <cdr:x>0.6005</cdr:x>
      <cdr:y>0.2205</cdr:y>
    </cdr:from>
    <cdr:to>
      <cdr:x>0.81036</cdr:x>
      <cdr:y>0.29981</cdr:y>
    </cdr:to>
    <cdr:sp macro="" textlink="">
      <cdr:nvSpPr>
        <cdr:cNvPr id="6" name="TextBox 5"/>
        <cdr:cNvSpPr txBox="1"/>
      </cdr:nvSpPr>
      <cdr:spPr>
        <a:xfrm xmlns:a="http://schemas.openxmlformats.org/drawingml/2006/main">
          <a:off x="5585614" y="1340535"/>
          <a:ext cx="1952028" cy="482168"/>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r>
            <a:rPr lang="en-ZA" sz="2000" b="1" dirty="0"/>
            <a:t>Matric</a:t>
          </a:r>
        </a:p>
      </cdr:txBody>
    </cdr:sp>
  </cdr:relSizeAnchor>
  <cdr:relSizeAnchor xmlns:cdr="http://schemas.openxmlformats.org/drawingml/2006/chartDrawing">
    <cdr:from>
      <cdr:x>0.54236</cdr:x>
      <cdr:y>0.0793</cdr:y>
    </cdr:from>
    <cdr:to>
      <cdr:x>0.75222</cdr:x>
      <cdr:y>0.1586</cdr:y>
    </cdr:to>
    <cdr:sp macro="" textlink="">
      <cdr:nvSpPr>
        <cdr:cNvPr id="7" name="TextBox 6"/>
        <cdr:cNvSpPr txBox="1"/>
      </cdr:nvSpPr>
      <cdr:spPr>
        <a:xfrm xmlns:a="http://schemas.openxmlformats.org/drawingml/2006/main">
          <a:off x="5044759" y="482126"/>
          <a:ext cx="1952029" cy="482107"/>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r>
            <a:rPr lang="en-ZA" sz="2000" b="1" dirty="0"/>
            <a:t>Some tertiary</a:t>
          </a:r>
        </a:p>
      </cdr:txBody>
    </cdr:sp>
  </cdr:relSizeAnchor>
  <cdr:relSizeAnchor xmlns:cdr="http://schemas.openxmlformats.org/drawingml/2006/chartDrawing">
    <cdr:from>
      <cdr:x>0.39763</cdr:x>
      <cdr:y>0.02364</cdr:y>
    </cdr:from>
    <cdr:to>
      <cdr:x>0.5544</cdr:x>
      <cdr:y>0.08553</cdr:y>
    </cdr:to>
    <cdr:sp macro="" textlink="">
      <cdr:nvSpPr>
        <cdr:cNvPr id="8" name="TextBox 7"/>
        <cdr:cNvSpPr txBox="1"/>
      </cdr:nvSpPr>
      <cdr:spPr>
        <a:xfrm xmlns:a="http://schemas.openxmlformats.org/drawingml/2006/main">
          <a:off x="3635896" y="144016"/>
          <a:ext cx="1433505" cy="377114"/>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r>
            <a:rPr lang="en-ZA" sz="2000" b="1" dirty="0"/>
            <a:t>Degree</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1A9EE6-840C-4E36-8C26-9832475FBA16}" type="datetimeFigureOut">
              <a:rPr lang="en-ZA" smtClean="0"/>
              <a:pPr/>
              <a:t>2014/02/28</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3F658F-0565-4476-B536-B073C2157F10}" type="slidenum">
              <a:rPr lang="en-ZA" smtClean="0"/>
              <a:pPr/>
              <a:t>‹#›</a:t>
            </a:fld>
            <a:endParaRPr lang="en-ZA"/>
          </a:p>
        </p:txBody>
      </p:sp>
    </p:spTree>
    <p:extLst>
      <p:ext uri="{BB962C8B-B14F-4D97-AF65-F5344CB8AC3E}">
        <p14:creationId xmlns:p14="http://schemas.microsoft.com/office/powerpoint/2010/main" val="1204980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9319FBFF-7473-4DEA-B4DD-655F10FA4ACC}" type="slidenum">
              <a:rPr lang="en-US" smtClean="0"/>
              <a:pPr/>
              <a:t>4</a:t>
            </a:fld>
            <a:endParaRPr lang="en-US"/>
          </a:p>
        </p:txBody>
      </p:sp>
    </p:spTree>
    <p:extLst>
      <p:ext uri="{BB962C8B-B14F-4D97-AF65-F5344CB8AC3E}">
        <p14:creationId xmlns:p14="http://schemas.microsoft.com/office/powerpoint/2010/main" val="3784119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ZA" dirty="0" smtClean="0">
                <a:latin typeface="Calibri" charset="0"/>
              </a:rPr>
              <a:t>The QLFS classifies professions as follows: Highly</a:t>
            </a:r>
            <a:r>
              <a:rPr lang="en-ZA" baseline="0" dirty="0" smtClean="0">
                <a:latin typeface="Calibri" charset="0"/>
              </a:rPr>
              <a:t>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endParaRPr lang="en-ZA" dirty="0">
              <a:latin typeface="Calibri"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66523A8-EDAC-7B48-898E-F973E1E9DFB8}" type="slidenum">
              <a:rPr lang="en-ZA" sz="1200"/>
              <a:pPr eaLnBrk="1" hangingPunct="1"/>
              <a:t>5</a:t>
            </a:fld>
            <a:endParaRPr lang="en-ZA"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Taylor, N., &amp; </a:t>
            </a:r>
            <a:r>
              <a:rPr lang="en-ZA" sz="1200" kern="1200" dirty="0" err="1" smtClean="0">
                <a:solidFill>
                  <a:schemeClr val="tx1"/>
                </a:solidFill>
                <a:effectLst/>
                <a:latin typeface="+mn-lt"/>
                <a:ea typeface="+mn-ea"/>
                <a:cs typeface="+mn-cs"/>
              </a:rPr>
              <a:t>Reddi</a:t>
            </a:r>
            <a:r>
              <a:rPr lang="en-ZA" sz="1200" kern="1200" dirty="0" smtClean="0">
                <a:solidFill>
                  <a:schemeClr val="tx1"/>
                </a:solidFill>
                <a:effectLst/>
                <a:latin typeface="+mn-lt"/>
                <a:ea typeface="+mn-ea"/>
                <a:cs typeface="+mn-cs"/>
              </a:rPr>
              <a:t>, B. (2013). Writing and learning mathematics. In N. Taylor, S. Van der Berg, &amp; T. </a:t>
            </a:r>
            <a:r>
              <a:rPr lang="en-ZA" sz="1200" kern="1200" dirty="0" err="1" smtClean="0">
                <a:solidFill>
                  <a:schemeClr val="tx1"/>
                </a:solidFill>
                <a:effectLst/>
                <a:latin typeface="+mn-lt"/>
                <a:ea typeface="+mn-ea"/>
                <a:cs typeface="+mn-cs"/>
              </a:rPr>
              <a:t>Mabogoane</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Creating Effective Schools.</a:t>
            </a:r>
            <a:r>
              <a:rPr lang="en-ZA" sz="1200" kern="1200" dirty="0" smtClean="0">
                <a:solidFill>
                  <a:schemeClr val="tx1"/>
                </a:solidFill>
                <a:effectLst/>
                <a:latin typeface="+mn-lt"/>
                <a:ea typeface="+mn-ea"/>
                <a:cs typeface="+mn-cs"/>
              </a:rPr>
              <a:t> Cape Town: Pearson.</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7</a:t>
            </a:fld>
            <a:endParaRPr lang="en-ZA"/>
          </a:p>
        </p:txBody>
      </p:sp>
    </p:spTree>
    <p:extLst>
      <p:ext uri="{BB962C8B-B14F-4D97-AF65-F5344CB8AC3E}">
        <p14:creationId xmlns:p14="http://schemas.microsoft.com/office/powerpoint/2010/main" val="38024713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Taylor, N., &amp; </a:t>
            </a:r>
            <a:r>
              <a:rPr lang="en-ZA" sz="1200" kern="1200" dirty="0" err="1" smtClean="0">
                <a:solidFill>
                  <a:schemeClr val="tx1"/>
                </a:solidFill>
                <a:effectLst/>
                <a:latin typeface="+mn-lt"/>
                <a:ea typeface="+mn-ea"/>
                <a:cs typeface="+mn-cs"/>
              </a:rPr>
              <a:t>Reddi</a:t>
            </a:r>
            <a:r>
              <a:rPr lang="en-ZA" sz="1200" kern="1200" dirty="0" smtClean="0">
                <a:solidFill>
                  <a:schemeClr val="tx1"/>
                </a:solidFill>
                <a:effectLst/>
                <a:latin typeface="+mn-lt"/>
                <a:ea typeface="+mn-ea"/>
                <a:cs typeface="+mn-cs"/>
              </a:rPr>
              <a:t>, B. (2013). Writing and learning mathematics. In N. Taylor, S. Van der Berg, &amp; T. </a:t>
            </a:r>
            <a:r>
              <a:rPr lang="en-ZA" sz="1200" kern="1200" dirty="0" err="1" smtClean="0">
                <a:solidFill>
                  <a:schemeClr val="tx1"/>
                </a:solidFill>
                <a:effectLst/>
                <a:latin typeface="+mn-lt"/>
                <a:ea typeface="+mn-ea"/>
                <a:cs typeface="+mn-cs"/>
              </a:rPr>
              <a:t>Mabogoane</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Creating Effective Schools.</a:t>
            </a:r>
            <a:r>
              <a:rPr lang="en-ZA" sz="1200" kern="1200" dirty="0" smtClean="0">
                <a:solidFill>
                  <a:schemeClr val="tx1"/>
                </a:solidFill>
                <a:effectLst/>
                <a:latin typeface="+mn-lt"/>
                <a:ea typeface="+mn-ea"/>
                <a:cs typeface="+mn-cs"/>
              </a:rPr>
              <a:t> Cape Town: Pearson.</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8</a:t>
            </a:fld>
            <a:endParaRPr lang="en-ZA"/>
          </a:p>
        </p:txBody>
      </p:sp>
    </p:spTree>
    <p:extLst>
      <p:ext uri="{BB962C8B-B14F-4D97-AF65-F5344CB8AC3E}">
        <p14:creationId xmlns:p14="http://schemas.microsoft.com/office/powerpoint/2010/main" val="38024713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a:t>
            </a:fld>
            <a:endParaRPr lang="en-ZA"/>
          </a:p>
        </p:txBody>
      </p:sp>
    </p:spTree>
    <p:extLst>
      <p:ext uri="{BB962C8B-B14F-4D97-AF65-F5344CB8AC3E}">
        <p14:creationId xmlns:p14="http://schemas.microsoft.com/office/powerpoint/2010/main" val="10588259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a:t>
            </a:fld>
            <a:endParaRPr lang="en-ZA"/>
          </a:p>
        </p:txBody>
      </p:sp>
    </p:spTree>
    <p:extLst>
      <p:ext uri="{BB962C8B-B14F-4D97-AF65-F5344CB8AC3E}">
        <p14:creationId xmlns:p14="http://schemas.microsoft.com/office/powerpoint/2010/main" val="3606842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17</a:t>
            </a:fld>
            <a:endParaRPr lang="en-ZA"/>
          </a:p>
        </p:txBody>
      </p:sp>
    </p:spTree>
    <p:extLst>
      <p:ext uri="{BB962C8B-B14F-4D97-AF65-F5344CB8AC3E}">
        <p14:creationId xmlns:p14="http://schemas.microsoft.com/office/powerpoint/2010/main" val="38711693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18</a:t>
            </a:fld>
            <a:endParaRPr lang="en-ZA"/>
          </a:p>
        </p:txBody>
      </p:sp>
    </p:spTree>
    <p:extLst>
      <p:ext uri="{BB962C8B-B14F-4D97-AF65-F5344CB8AC3E}">
        <p14:creationId xmlns:p14="http://schemas.microsoft.com/office/powerpoint/2010/main" val="38711693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19</a:t>
            </a:fld>
            <a:endParaRPr lang="en-ZA"/>
          </a:p>
        </p:txBody>
      </p:sp>
    </p:spTree>
    <p:extLst>
      <p:ext uri="{BB962C8B-B14F-4D97-AF65-F5344CB8AC3E}">
        <p14:creationId xmlns:p14="http://schemas.microsoft.com/office/powerpoint/2010/main" val="38711693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20</a:t>
            </a:fld>
            <a:endParaRPr lang="en-ZA"/>
          </a:p>
        </p:txBody>
      </p:sp>
    </p:spTree>
    <p:extLst>
      <p:ext uri="{BB962C8B-B14F-4D97-AF65-F5344CB8AC3E}">
        <p14:creationId xmlns:p14="http://schemas.microsoft.com/office/powerpoint/2010/main" val="38711693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21</a:t>
            </a:fld>
            <a:endParaRPr lang="en-ZA"/>
          </a:p>
        </p:txBody>
      </p:sp>
    </p:spTree>
    <p:extLst>
      <p:ext uri="{BB962C8B-B14F-4D97-AF65-F5344CB8AC3E}">
        <p14:creationId xmlns:p14="http://schemas.microsoft.com/office/powerpoint/2010/main" val="37301950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22</a:t>
            </a:fld>
            <a:endParaRPr lang="en-ZA"/>
          </a:p>
        </p:txBody>
      </p:sp>
    </p:spTree>
    <p:extLst>
      <p:ext uri="{BB962C8B-B14F-4D97-AF65-F5344CB8AC3E}">
        <p14:creationId xmlns:p14="http://schemas.microsoft.com/office/powerpoint/2010/main" val="24189749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23</a:t>
            </a:fld>
            <a:endParaRPr lang="en-ZA"/>
          </a:p>
        </p:txBody>
      </p:sp>
    </p:spTree>
    <p:extLst>
      <p:ext uri="{BB962C8B-B14F-4D97-AF65-F5344CB8AC3E}">
        <p14:creationId xmlns:p14="http://schemas.microsoft.com/office/powerpoint/2010/main" val="28834474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a forthcoming report on accountability</a:t>
            </a:r>
            <a:r>
              <a:rPr lang="en-US" baseline="0" dirty="0" smtClean="0"/>
              <a:t> on the </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24</a:t>
            </a:fld>
            <a:endParaRPr lang="en-ZA"/>
          </a:p>
        </p:txBody>
      </p:sp>
    </p:spTree>
    <p:extLst>
      <p:ext uri="{BB962C8B-B14F-4D97-AF65-F5344CB8AC3E}">
        <p14:creationId xmlns:p14="http://schemas.microsoft.com/office/powerpoint/2010/main" val="8722360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25</a:t>
            </a:fld>
            <a:endParaRPr lang="en-ZA"/>
          </a:p>
        </p:txBody>
      </p:sp>
    </p:spTree>
    <p:extLst>
      <p:ext uri="{BB962C8B-B14F-4D97-AF65-F5344CB8AC3E}">
        <p14:creationId xmlns:p14="http://schemas.microsoft.com/office/powerpoint/2010/main" val="16166305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26</a:t>
            </a:fld>
            <a:endParaRPr lang="en-ZA"/>
          </a:p>
        </p:txBody>
      </p:sp>
    </p:spTree>
    <p:extLst>
      <p:ext uri="{BB962C8B-B14F-4D97-AF65-F5344CB8AC3E}">
        <p14:creationId xmlns:p14="http://schemas.microsoft.com/office/powerpoint/2010/main" val="12949676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27</a:t>
            </a:fld>
            <a:endParaRPr lang="en-ZA"/>
          </a:p>
        </p:txBody>
      </p:sp>
    </p:spTree>
    <p:extLst>
      <p:ext uri="{BB962C8B-B14F-4D97-AF65-F5344CB8AC3E}">
        <p14:creationId xmlns:p14="http://schemas.microsoft.com/office/powerpoint/2010/main" val="15733990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28</a:t>
            </a:fld>
            <a:endParaRPr lang="en-ZA"/>
          </a:p>
        </p:txBody>
      </p:sp>
    </p:spTree>
    <p:extLst>
      <p:ext uri="{BB962C8B-B14F-4D97-AF65-F5344CB8AC3E}">
        <p14:creationId xmlns:p14="http://schemas.microsoft.com/office/powerpoint/2010/main" val="7795723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29</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30</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33</a:t>
            </a:fld>
            <a:endParaRPr lang="en-ZA"/>
          </a:p>
        </p:txBody>
      </p:sp>
    </p:spTree>
    <p:extLst>
      <p:ext uri="{BB962C8B-B14F-4D97-AF65-F5344CB8AC3E}">
        <p14:creationId xmlns:p14="http://schemas.microsoft.com/office/powerpoint/2010/main" val="20523001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126F58E4-474C-4348-97D2-63A76F239AAB}" type="slidenum">
              <a:rPr lang="en-ZA" smtClean="0"/>
              <a:t>34</a:t>
            </a:fld>
            <a:endParaRPr lang="en-ZA"/>
          </a:p>
        </p:txBody>
      </p:sp>
    </p:spTree>
    <p:extLst>
      <p:ext uri="{BB962C8B-B14F-4D97-AF65-F5344CB8AC3E}">
        <p14:creationId xmlns:p14="http://schemas.microsoft.com/office/powerpoint/2010/main" val="41837413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35</a:t>
            </a:fld>
            <a:endParaRPr lang="en-ZA"/>
          </a:p>
        </p:txBody>
      </p:sp>
    </p:spTree>
    <p:extLst>
      <p:ext uri="{BB962C8B-B14F-4D97-AF65-F5344CB8AC3E}">
        <p14:creationId xmlns:p14="http://schemas.microsoft.com/office/powerpoint/2010/main" val="4603169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36</a:t>
            </a:fld>
            <a:endParaRPr lang="en-ZA"/>
          </a:p>
        </p:txBody>
      </p:sp>
    </p:spTree>
    <p:extLst>
      <p:ext uri="{BB962C8B-B14F-4D97-AF65-F5344CB8AC3E}">
        <p14:creationId xmlns:p14="http://schemas.microsoft.com/office/powerpoint/2010/main" val="14341675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37</a:t>
            </a:fld>
            <a:endParaRPr lang="en-ZA"/>
          </a:p>
        </p:txBody>
      </p:sp>
    </p:spTree>
    <p:extLst>
      <p:ext uri="{BB962C8B-B14F-4D97-AF65-F5344CB8AC3E}">
        <p14:creationId xmlns:p14="http://schemas.microsoft.com/office/powerpoint/2010/main" val="19091396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38</a:t>
            </a:fld>
            <a:endParaRPr lang="en-ZA"/>
          </a:p>
        </p:txBody>
      </p:sp>
    </p:spTree>
    <p:extLst>
      <p:ext uri="{BB962C8B-B14F-4D97-AF65-F5344CB8AC3E}">
        <p14:creationId xmlns:p14="http://schemas.microsoft.com/office/powerpoint/2010/main" val="36437324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err="1" smtClean="0">
                <a:solidFill>
                  <a:schemeClr val="tx1"/>
                </a:solidFill>
                <a:effectLst/>
                <a:latin typeface="+mn-lt"/>
                <a:ea typeface="+mn-ea"/>
                <a:cs typeface="+mn-cs"/>
              </a:rPr>
              <a:t>Hausmann</a:t>
            </a:r>
            <a:r>
              <a:rPr lang="en-ZA" sz="1200" kern="1200" dirty="0" smtClean="0">
                <a:solidFill>
                  <a:schemeClr val="tx1"/>
                </a:solidFill>
                <a:effectLst/>
                <a:latin typeface="+mn-lt"/>
                <a:ea typeface="+mn-ea"/>
                <a:cs typeface="+mn-cs"/>
              </a:rPr>
              <a:t>, R., Klinger, G., &amp; Wagner, R. (2008). Doing Growth Diagnostics in Practice: A '</a:t>
            </a:r>
            <a:r>
              <a:rPr lang="en-ZA" sz="1200" kern="1200" dirty="0" err="1" smtClean="0">
                <a:solidFill>
                  <a:schemeClr val="tx1"/>
                </a:solidFill>
                <a:effectLst/>
                <a:latin typeface="+mn-lt"/>
                <a:ea typeface="+mn-ea"/>
                <a:cs typeface="+mn-cs"/>
              </a:rPr>
              <a:t>Mindbook</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CID </a:t>
            </a:r>
            <a:r>
              <a:rPr lang="en-ZA" sz="1200" i="1" kern="1200" dirty="0" err="1" smtClean="0">
                <a:solidFill>
                  <a:schemeClr val="tx1"/>
                </a:solidFill>
                <a:effectLst/>
                <a:latin typeface="+mn-lt"/>
                <a:ea typeface="+mn-ea"/>
                <a:cs typeface="+mn-cs"/>
              </a:rPr>
              <a:t>Workinf</a:t>
            </a:r>
            <a:r>
              <a:rPr lang="en-ZA" sz="1200" i="1" kern="1200" dirty="0" smtClean="0">
                <a:solidFill>
                  <a:schemeClr val="tx1"/>
                </a:solidFill>
                <a:effectLst/>
                <a:latin typeface="+mn-lt"/>
                <a:ea typeface="+mn-ea"/>
                <a:cs typeface="+mn-cs"/>
              </a:rPr>
              <a:t> Paper No. 177</a:t>
            </a:r>
            <a:r>
              <a:rPr lang="en-ZA" sz="1200" kern="1200" dirty="0" smtClean="0">
                <a:solidFill>
                  <a:schemeClr val="tx1"/>
                </a:solidFill>
                <a:effectLst/>
                <a:latin typeface="+mn-lt"/>
                <a:ea typeface="+mn-ea"/>
                <a:cs typeface="+mn-cs"/>
              </a:rPr>
              <a:t>. </a:t>
            </a:r>
            <a:r>
              <a:rPr lang="en-ZA" sz="1200" kern="1200" dirty="0" err="1" smtClean="0">
                <a:solidFill>
                  <a:schemeClr val="tx1"/>
                </a:solidFill>
                <a:effectLst/>
                <a:latin typeface="+mn-lt"/>
                <a:ea typeface="+mn-ea"/>
                <a:cs typeface="+mn-cs"/>
              </a:rPr>
              <a:t>Center</a:t>
            </a:r>
            <a:r>
              <a:rPr lang="en-ZA" sz="1200" kern="1200" dirty="0" smtClean="0">
                <a:solidFill>
                  <a:schemeClr val="tx1"/>
                </a:solidFill>
                <a:effectLst/>
                <a:latin typeface="+mn-lt"/>
                <a:ea typeface="+mn-ea"/>
                <a:cs typeface="+mn-cs"/>
              </a:rPr>
              <a:t> for International Development at Harvard University.</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39</a:t>
            </a:fld>
            <a:endParaRPr lang="en-ZA"/>
          </a:p>
        </p:txBody>
      </p:sp>
    </p:spTree>
    <p:extLst>
      <p:ext uri="{BB962C8B-B14F-4D97-AF65-F5344CB8AC3E}">
        <p14:creationId xmlns:p14="http://schemas.microsoft.com/office/powerpoint/2010/main" val="24361234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40</a:t>
            </a:fld>
            <a:endParaRPr lang="en-Z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Elmore, R. (2004b). </a:t>
            </a:r>
            <a:r>
              <a:rPr lang="en-GB" sz="1200" i="1" kern="1200" dirty="0" smtClean="0">
                <a:solidFill>
                  <a:schemeClr val="tx1"/>
                </a:solidFill>
                <a:effectLst/>
                <a:latin typeface="+mn-lt"/>
                <a:ea typeface="+mn-ea"/>
                <a:cs typeface="+mn-cs"/>
              </a:rPr>
              <a:t>School reform from the inside out: Policy, practice and performance.</a:t>
            </a:r>
            <a:r>
              <a:rPr lang="en-GB" sz="1200" kern="1200" dirty="0" smtClean="0">
                <a:solidFill>
                  <a:schemeClr val="tx1"/>
                </a:solidFill>
                <a:effectLst/>
                <a:latin typeface="+mn-lt"/>
                <a:ea typeface="+mn-ea"/>
                <a:cs typeface="+mn-cs"/>
              </a:rPr>
              <a:t> Cambridge, MA: Harvard Education Press.</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36447A1-3F04-0248-923E-A22B284E527F}" type="slidenum">
              <a:rPr lang="en-US" smtClean="0"/>
              <a:t>45</a:t>
            </a:fld>
            <a:endParaRPr lang="en-US"/>
          </a:p>
        </p:txBody>
      </p:sp>
    </p:spTree>
    <p:extLst>
      <p:ext uri="{BB962C8B-B14F-4D97-AF65-F5344CB8AC3E}">
        <p14:creationId xmlns:p14="http://schemas.microsoft.com/office/powerpoint/2010/main" val="34345464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pPr lvl="0" algn="ctr"/>
            <a:r>
              <a:rPr lang="en-ZA" sz="3200" b="1" dirty="0" smtClean="0">
                <a:solidFill>
                  <a:srgbClr val="800000"/>
                </a:solidFill>
              </a:rPr>
              <a:t>Implement a nation-wide system of </a:t>
            </a:r>
            <a:r>
              <a:rPr lang="en-ZA" sz="3200" b="1" i="1" dirty="0" smtClean="0">
                <a:solidFill>
                  <a:srgbClr val="800000"/>
                </a:solidFill>
              </a:rPr>
              <a:t>minimum</a:t>
            </a:r>
            <a:r>
              <a:rPr lang="en-ZA" sz="3200" b="1" dirty="0" smtClean="0">
                <a:solidFill>
                  <a:srgbClr val="800000"/>
                </a:solidFill>
              </a:rPr>
              <a:t>-proficiency diagnostic teacher testing and capacitation for numeracy and literacy starting with the Foundation Phase.</a:t>
            </a:r>
          </a:p>
          <a:p>
            <a:pPr lvl="0" algn="ctr"/>
            <a:endParaRPr lang="en-US" sz="3200" dirty="0" smtClean="0">
              <a:solidFill>
                <a:srgbClr val="800000"/>
              </a:solidFill>
            </a:endParaRPr>
          </a:p>
          <a:p>
            <a:pPr marL="0" indent="0">
              <a:buNone/>
            </a:pPr>
            <a:r>
              <a:rPr lang="en-ZA" dirty="0" smtClean="0"/>
              <a:t>“The existing body of evidence suggests that a large proportion of South African teachers have below-basic content knowledge in the subjects that they teach – </a:t>
            </a:r>
            <a:r>
              <a:rPr lang="en-ZA" sz="2800" b="1" dirty="0" smtClean="0"/>
              <a:t>largely as a result of inadequate apartheid-era teacher training and the ineffectiveness of in-service teacher training initiative</a:t>
            </a:r>
            <a:r>
              <a:rPr lang="en-ZA" sz="2800" dirty="0" smtClean="0"/>
              <a:t>s</a:t>
            </a:r>
            <a:r>
              <a:rPr lang="en-ZA" dirty="0" smtClean="0"/>
              <a:t>. In light of this, and following the premise that teachers cannot teach what they do not know, it is a logical imperative that a system of identifying which teachers need what help is urgently required. Given the current state of teacher content knowledge in poor and rural schools</a:t>
            </a:r>
            <a:r>
              <a:rPr lang="en-ZA" sz="1800" b="1" dirty="0" smtClean="0"/>
              <a:t>, </a:t>
            </a:r>
            <a:r>
              <a:rPr lang="en-ZA" sz="2800" b="1" dirty="0" smtClean="0"/>
              <a:t>the Department cannot afford to be idealistic in its implementation of this system of teacher testing and training. Rather than ascribing to the aspirational planning approach that has become characteristic of South African policy - where one might set an impractically high benchmark for </a:t>
            </a:r>
            <a:r>
              <a:rPr lang="en-ZA" sz="2800" b="1" i="1" dirty="0" smtClean="0"/>
              <a:t>desirable</a:t>
            </a:r>
            <a:r>
              <a:rPr lang="en-ZA" sz="2800" b="1" dirty="0" smtClean="0"/>
              <a:t> teacher content knowledge - one should first aim to ensure that every teacher in the system has the </a:t>
            </a:r>
            <a:r>
              <a:rPr lang="en-ZA" sz="2800" b="1" i="1" dirty="0" smtClean="0"/>
              <a:t>basic</a:t>
            </a:r>
            <a:r>
              <a:rPr lang="en-ZA" sz="2800" b="1" dirty="0" smtClean="0"/>
              <a:t> content knowledge required to cover the curriculum that they currently teach. For example, rather than decreeing that every primary school mathematics teacher should be able to pass the matric mathematics exam, it would be far more realistic to take an incremental approach and set the minimum-proficiency benchmark at a 70% mark on the grade nine annual national assessment, combined with at least a 90% mark in the ANA of the grade which they are currently teaching. </a:t>
            </a:r>
            <a:r>
              <a:rPr lang="en-ZA" dirty="0" smtClean="0"/>
              <a:t>If a grade six mathematics teacher cannot achieve 70% on the grade nine ANA for mathematics, and achieve 90% for the grade six mathematics ANA, one can say that they do not currently possess the requisite content knowledge to teach grade six mathematics. As a matter of urgency, they should be required to undergo minimum-proficiency teacher training for the subjects which they teach and then re-assessed at the end of the training. Before trying to get every teacher to a desirable level, first ensure that all teachers have the basic content knowledge in the subjects that they teach. </a:t>
            </a:r>
            <a:endParaRPr lang="en-US" dirty="0" smtClean="0"/>
          </a:p>
          <a:p>
            <a:pPr marL="0" indent="0">
              <a:buNone/>
            </a:pPr>
            <a:r>
              <a:rPr lang="en-ZA" dirty="0" smtClean="0"/>
              <a:t>Given the logistics involved with implementing a testing and training operation of this scale, </a:t>
            </a:r>
            <a:r>
              <a:rPr lang="en-ZA" sz="2800" b="1" dirty="0" smtClean="0"/>
              <a:t>it is advisable to pilot the system with one district and then to roll out the system nationally in a progressive way.</a:t>
            </a:r>
            <a:r>
              <a:rPr lang="en-ZA" dirty="0" smtClean="0"/>
              <a:t> For example the Department could start with Foundation Phase (FP) mathematics teachers in a particular district and require all FP maths teachers to register and write the minimum proficiency test within six months. Teachers who do not meet the minimum-proficiency benchmark for the subjects that they teach should be given six months to complete the minimum-proficiency training which should be free of charge and accessible. Importantly, the training provided should be dignified, highly practical, structured and sequenced, with formative testing built into each module to assess whether or not the teacher has acquired the necessary knowledge and skills.</a:t>
            </a:r>
            <a:endParaRPr lang="en-US" dirty="0" smtClean="0"/>
          </a:p>
          <a:p>
            <a:pPr marL="0" indent="0">
              <a:buNone/>
            </a:pPr>
            <a:r>
              <a:rPr lang="en-ZA" dirty="0" smtClean="0"/>
              <a:t>In order to get teacher and union buy in, it will need to be made explicit that </a:t>
            </a:r>
            <a:r>
              <a:rPr lang="en-ZA" sz="2800" b="1" dirty="0" smtClean="0"/>
              <a:t>these tests are primarily for diagnostic rather than punitive purposes. </a:t>
            </a:r>
            <a:r>
              <a:rPr lang="en-ZA" dirty="0" smtClean="0"/>
              <a:t>Through a variety of mechanisms (such as contracts and confidentiality clauses) it is possible to reassure all parties involved that these tests are truly developmental in nature. The ultimate aim of such a system should not be to vilify and demean teachers and the teaching profession, but to increase the capacity and dignity of teachers. Elmore (2004b, p. 93) provides a useful description of the interplay between accountability and capacitation:</a:t>
            </a:r>
            <a:endParaRPr lang="en-US" dirty="0" smtClean="0"/>
          </a:p>
          <a:p>
            <a:pPr marL="0" indent="0">
              <a:buNone/>
            </a:pPr>
            <a:r>
              <a:rPr lang="en-ZA" dirty="0" smtClean="0"/>
              <a:t>“For every increment of performance I demand from you, I have an equal responsibility to provide you with the capacity to meet that expectation. Likewise, for every investment you make in my skill and knowledge, I have a reciprocal responsibility to demonstrate some new increment in performance.” </a:t>
            </a:r>
            <a:endParaRPr lang="en-US" dirty="0" smtClean="0"/>
          </a:p>
          <a:p>
            <a:endParaRPr lang="en-US" dirty="0" smtClean="0"/>
          </a:p>
          <a:p>
            <a:pPr algn="r"/>
            <a:r>
              <a:rPr lang="en-US" dirty="0" smtClean="0"/>
              <a:t>Spaull 2013 CDE Report</a:t>
            </a:r>
          </a:p>
          <a:p>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47</a:t>
            </a:fld>
            <a:endParaRPr lang="en-ZA"/>
          </a:p>
        </p:txBody>
      </p:sp>
    </p:spTree>
    <p:extLst>
      <p:ext uri="{BB962C8B-B14F-4D97-AF65-F5344CB8AC3E}">
        <p14:creationId xmlns:p14="http://schemas.microsoft.com/office/powerpoint/2010/main" val="35479900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0F55F3CD-25AA-4699-8540-858C4AA9168A}" type="datetime1">
              <a:rPr lang="en-ZA" smtClean="0"/>
              <a:pPr/>
              <a:t>2014/02/28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lvl1pPr>
              <a:defRPr>
                <a:solidFill>
                  <a:srgbClr val="C00000"/>
                </a:solidFill>
              </a:defRPr>
            </a:lvl1pPr>
          </a:lstStyle>
          <a:p>
            <a:r>
              <a:rPr lang="en-US" smtClean="0"/>
              <a:t>Click to edit Master title style</a:t>
            </a:r>
            <a:endParaRPr lang="en-ZA"/>
          </a:p>
        </p:txBody>
      </p:sp>
      <p:sp>
        <p:nvSpPr>
          <p:cNvPr id="3" name="Content Placeholder 2"/>
          <p:cNvSpPr>
            <a:spLocks noGrp="1"/>
          </p:cNvSpPr>
          <p:nvPr>
            <p:ph idx="1"/>
          </p:nvPr>
        </p:nvSpPr>
        <p:spPr>
          <a:xfrm>
            <a:off x="467544" y="1628800"/>
            <a:ext cx="8229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B85A04A3-DAFF-491C-A208-36C23923B795}" type="datetime1">
              <a:rPr lang="en-ZA" smtClean="0"/>
              <a:pPr/>
              <a:t>2014/02/28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pic>
        <p:nvPicPr>
          <p:cNvPr id="8" name="Picture 1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66"/>
          <a:stretch/>
        </p:blipFill>
        <p:spPr bwMode="auto">
          <a:xfrm>
            <a:off x="7956376" y="6381328"/>
            <a:ext cx="989969" cy="313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59359C-90A8-4CF7-AE2E-6DA8B228B972}" type="datetime1">
              <a:rPr lang="en-ZA" smtClean="0"/>
              <a:pPr/>
              <a:t>2014/02/28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8AF07277-6135-4FA1-945A-3254859E33D1}" type="datetime1">
              <a:rPr lang="en-ZA" smtClean="0"/>
              <a:pPr/>
              <a:t>2014/02/28</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9BA2D41D-86DD-411B-9505-3206B4B1A5DC}" type="datetime1">
              <a:rPr lang="en-ZA" smtClean="0"/>
              <a:pPr/>
              <a:t>2014/02/28</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5DEE0A88-DA98-4EA4-9BE3-DD28F45DC06F}" type="datetime1">
              <a:rPr lang="en-ZA" smtClean="0"/>
              <a:pPr/>
              <a:t>2014/02/28</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211A45-F8A3-4A96-8498-DD20F4465EE1}" type="datetime1">
              <a:rPr lang="en-ZA" smtClean="0"/>
              <a:pPr/>
              <a:t>2014/02/28</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E9A5DE-9CAA-4E14-82CD-0A0B9B19A117}" type="datetime1">
              <a:rPr lang="en-ZA" smtClean="0"/>
              <a:pPr/>
              <a:t>2014/02/28</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7D898E-F9D4-42AB-A91B-E68168814BE9}" type="datetime1">
              <a:rPr lang="en-ZA" smtClean="0"/>
              <a:pPr/>
              <a:t>2014/02/28</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8B0E3C44-F5F8-4713-A14D-166F07DD5BCC}" type="datetime1">
              <a:rPr lang="en-ZA" smtClean="0"/>
              <a:pPr/>
              <a:t>2014/02/28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AD82D99-F730-4AB4-807B-61CF6D0F38E7}" type="datetime1">
              <a:rPr lang="en-ZA" smtClean="0"/>
              <a:pPr/>
              <a:t>2014/02/28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EA1DE-F2E8-49BB-8C32-09BC2E7E9A7D}" type="datetime1">
              <a:rPr lang="en-ZA" smtClean="0"/>
              <a:pPr/>
              <a:t>2014/02/28</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5B2511-D5A3-487A-82FF-4C039FEE504B}"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jpeg"/><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eg"/><Relationship Id="rId5"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3" Type="http://schemas.openxmlformats.org/officeDocument/2006/relationships/image" Target="../media/image10.emf"/><Relationship Id="rId4" Type="http://schemas.openxmlformats.org/officeDocument/2006/relationships/chart" Target="../charts/chart2.xml"/><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chart" Target="../charts/char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chart" Target="../charts/char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5.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nicspaull.com/2014/02/28/qa-with-johan-muller/"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ijr.org.za/publications/pdfs/TA%202013%20text%20and%20cover%20web.pdf" TargetMode="External"/><Relationship Id="rId3" Type="http://schemas.openxmlformats.org/officeDocument/2006/relationships/hyperlink" Target="http://www.cde.org.za/images/pdf/South%20Africas%20Education%20Crisis%20N%20Spaull%202013.pdf"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hyperlink" Target="http://www.nicspaull.com/research"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chart" Target="../charts/char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6.png"/></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6.xml"/><Relationship Id="rId4" Type="http://schemas.openxmlformats.org/officeDocument/2006/relationships/diagramLayout" Target="../diagrams/layout6.xml"/><Relationship Id="rId5" Type="http://schemas.openxmlformats.org/officeDocument/2006/relationships/diagramQuickStyle" Target="../diagrams/quickStyle6.xml"/><Relationship Id="rId6" Type="http://schemas.openxmlformats.org/officeDocument/2006/relationships/diagramColors" Target="../diagrams/colors6.xml"/><Relationship Id="rId7"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7.xml"/><Relationship Id="rId4" Type="http://schemas.openxmlformats.org/officeDocument/2006/relationships/diagramLayout" Target="../diagrams/layout7.xml"/><Relationship Id="rId5" Type="http://schemas.openxmlformats.org/officeDocument/2006/relationships/diagramQuickStyle" Target="../diagrams/quickStyle7.xml"/><Relationship Id="rId6" Type="http://schemas.openxmlformats.org/officeDocument/2006/relationships/diagramColors" Target="../diagrams/colors7.xml"/><Relationship Id="rId7" Type="http://schemas.microsoft.com/office/2007/relationships/diagramDrawing" Target="../diagrams/drawing7.xml"/><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www.nicspaull.com/research" TargetMode="External"/><Relationship Id="rId4" Type="http://schemas.openxmlformats.org/officeDocument/2006/relationships/hyperlink" Target="http://www.resep.sun.ac.za" TargetMode="External"/><Relationship Id="rId1" Type="http://schemas.openxmlformats.org/officeDocument/2006/relationships/slideLayout" Target="../slideLayouts/slideLayout2.xml"/><Relationship Id="rId2" Type="http://schemas.openxmlformats.org/officeDocument/2006/relationships/hyperlink" Target="mailto:NicholasSpaull@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15816" y="1412775"/>
            <a:ext cx="6228184" cy="4141743"/>
          </a:xfrm>
          <a:prstGeom prst="rect">
            <a:avLst/>
          </a:prstGeom>
        </p:spPr>
      </p:pic>
      <p:pic>
        <p:nvPicPr>
          <p:cNvPr id="5" name="Picture 4" descr="Powerpoint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2881327" y="0"/>
            <a:ext cx="6262464" cy="1470025"/>
          </a:xfrm>
          <a:solidFill>
            <a:schemeClr val="accent2">
              <a:lumMod val="20000"/>
              <a:lumOff val="80000"/>
            </a:schemeClr>
          </a:solidFill>
          <a:ln>
            <a:solidFill>
              <a:schemeClr val="bg1"/>
            </a:solidFill>
          </a:ln>
        </p:spPr>
        <p:txBody>
          <a:bodyPr>
            <a:normAutofit/>
          </a:bodyPr>
          <a:lstStyle/>
          <a:p>
            <a:r>
              <a:rPr lang="en-US" sz="2400" b="1" dirty="0" smtClean="0">
                <a:solidFill>
                  <a:srgbClr val="800000"/>
                </a:solidFill>
              </a:rPr>
              <a:t>Accountability &amp; Capacity in the South African Education System</a:t>
            </a:r>
            <a:endParaRPr lang="en-US" sz="2400" i="1" dirty="0">
              <a:solidFill>
                <a:srgbClr val="800000"/>
              </a:solidFill>
            </a:endParaRPr>
          </a:p>
        </p:txBody>
      </p:sp>
      <p:sp>
        <p:nvSpPr>
          <p:cNvPr id="3" name="Subtitle 2"/>
          <p:cNvSpPr>
            <a:spLocks noGrp="1"/>
          </p:cNvSpPr>
          <p:nvPr>
            <p:ph type="subTitle" idx="1"/>
          </p:nvPr>
        </p:nvSpPr>
        <p:spPr>
          <a:xfrm>
            <a:off x="2915816" y="4437112"/>
            <a:ext cx="6200837" cy="1152128"/>
          </a:xfrm>
          <a:noFill/>
        </p:spPr>
        <p:txBody>
          <a:bodyPr>
            <a:normAutofit fontScale="62500" lnSpcReduction="20000"/>
          </a:bodyPr>
          <a:lstStyle/>
          <a:p>
            <a:pPr algn="r"/>
            <a:r>
              <a:rPr lang="en-US" sz="3300" b="1" dirty="0" smtClean="0">
                <a:solidFill>
                  <a:schemeClr val="bg1"/>
                </a:solidFill>
              </a:rPr>
              <a:t>Nic Spaull   </a:t>
            </a:r>
          </a:p>
          <a:p>
            <a:pPr algn="r"/>
            <a:r>
              <a:rPr lang="en-US" sz="3300" dirty="0" err="1" smtClean="0">
                <a:solidFill>
                  <a:schemeClr val="bg1"/>
                </a:solidFill>
              </a:rPr>
              <a:t>www.nicspaull.com</a:t>
            </a:r>
            <a:r>
              <a:rPr lang="en-US" sz="3300" dirty="0" smtClean="0">
                <a:solidFill>
                  <a:schemeClr val="bg1"/>
                </a:solidFill>
              </a:rPr>
              <a:t>/research </a:t>
            </a:r>
          </a:p>
          <a:p>
            <a:pPr algn="r"/>
            <a:endParaRPr lang="en-US" sz="400" dirty="0" smtClean="0"/>
          </a:p>
          <a:p>
            <a:pPr algn="l"/>
            <a:r>
              <a:rPr lang="en-US" sz="1800" b="1" dirty="0" smtClean="0">
                <a:solidFill>
                  <a:srgbClr val="FFFFFF"/>
                </a:solidFill>
              </a:rPr>
              <a:t>NAPTOSA Gauteng </a:t>
            </a:r>
            <a:r>
              <a:rPr lang="en-US" sz="1800" b="1" dirty="0" smtClean="0">
                <a:solidFill>
                  <a:srgbClr val="FFFFFF"/>
                </a:solidFill>
              </a:rPr>
              <a:t>Conference</a:t>
            </a:r>
            <a:endParaRPr lang="en-US" sz="1800" b="1" dirty="0" smtClean="0">
              <a:solidFill>
                <a:srgbClr val="FFFFFF"/>
              </a:solidFill>
            </a:endParaRPr>
          </a:p>
          <a:p>
            <a:pPr algn="l"/>
            <a:r>
              <a:rPr lang="en-US" sz="1800" b="1" dirty="0" smtClean="0">
                <a:solidFill>
                  <a:srgbClr val="FFFFFF"/>
                </a:solidFill>
              </a:rPr>
              <a:t>1 March 2014</a:t>
            </a:r>
            <a:endParaRPr lang="en-US" sz="1800" b="1" dirty="0">
              <a:solidFill>
                <a:srgbClr val="FFFFFF"/>
              </a:solidFill>
            </a:endParaRPr>
          </a:p>
        </p:txBody>
      </p:sp>
      <p:pic>
        <p:nvPicPr>
          <p:cNvPr id="6" name="Picture 5"/>
          <p:cNvPicPr>
            <a:picLocks noChangeAspect="1"/>
          </p:cNvPicPr>
          <p:nvPr/>
        </p:nvPicPr>
        <p:blipFill>
          <a:blip r:embed="rId4"/>
          <a:stretch>
            <a:fillRect/>
          </a:stretch>
        </p:blipFill>
        <p:spPr>
          <a:xfrm>
            <a:off x="3563887" y="5877272"/>
            <a:ext cx="2090553" cy="648072"/>
          </a:xfrm>
          <a:prstGeom prst="rect">
            <a:avLst/>
          </a:prstGeom>
        </p:spPr>
      </p:pic>
      <p:pic>
        <p:nvPicPr>
          <p:cNvPr id="7" name="Picture 6" descr="logostackleft300.jpg"/>
          <p:cNvPicPr/>
          <p:nvPr/>
        </p:nvPicPr>
        <p:blipFill>
          <a:blip r:embed="rId5" cstate="print"/>
          <a:srcRect/>
          <a:stretch>
            <a:fillRect/>
          </a:stretch>
        </p:blipFill>
        <p:spPr bwMode="auto">
          <a:xfrm>
            <a:off x="6444208" y="5877272"/>
            <a:ext cx="1872208" cy="648072"/>
          </a:xfrm>
          <a:prstGeom prst="rect">
            <a:avLst/>
          </a:prstGeom>
          <a:noFill/>
          <a:ln w="9525">
            <a:noFill/>
            <a:miter lim="800000"/>
            <a:headEnd/>
            <a:tailEnd/>
          </a:ln>
        </p:spPr>
      </p:pic>
    </p:spTree>
    <p:extLst>
      <p:ext uri="{BB962C8B-B14F-4D97-AF65-F5344CB8AC3E}">
        <p14:creationId xmlns:p14="http://schemas.microsoft.com/office/powerpoint/2010/main" val="238674534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a:xfrm>
            <a:off x="539552" y="2060848"/>
            <a:ext cx="8229600" cy="4525963"/>
          </a:xfrm>
        </p:spPr>
        <p:txBody>
          <a:bodyPr>
            <a:normAutofit/>
          </a:bodyPr>
          <a:lstStyle/>
          <a:p>
            <a:pPr marL="457200" indent="-457200">
              <a:buFont typeface="+mj-lt"/>
              <a:buAutoNum type="arabicPeriod"/>
            </a:pPr>
            <a:r>
              <a:rPr lang="en-US" sz="2400" b="1" dirty="0" smtClean="0"/>
              <a:t>Background information </a:t>
            </a:r>
            <a:r>
              <a:rPr lang="en-US" sz="2400" dirty="0" smtClean="0"/>
              <a:t>to SA </a:t>
            </a:r>
            <a:r>
              <a:rPr lang="en-US" sz="2400" dirty="0"/>
              <a:t>e</a:t>
            </a:r>
            <a:r>
              <a:rPr lang="en-US" sz="2400" dirty="0" smtClean="0"/>
              <a:t>ducation </a:t>
            </a:r>
            <a:r>
              <a:rPr lang="en-US" sz="2400" dirty="0"/>
              <a:t>s</a:t>
            </a:r>
            <a:r>
              <a:rPr lang="en-US" sz="2400" dirty="0" smtClean="0"/>
              <a:t>ystem</a:t>
            </a:r>
          </a:p>
          <a:p>
            <a:pPr marL="457200" indent="-457200">
              <a:buFont typeface="+mj-lt"/>
              <a:buAutoNum type="arabicPeriod"/>
            </a:pPr>
            <a:endParaRPr lang="en-US" sz="2400" dirty="0" smtClean="0"/>
          </a:p>
          <a:p>
            <a:pPr marL="457200" indent="-457200">
              <a:buFont typeface="+mj-lt"/>
              <a:buAutoNum type="arabicPeriod"/>
            </a:pPr>
            <a:r>
              <a:rPr lang="en-US" sz="2400" dirty="0" smtClean="0"/>
              <a:t>Learning trajectories &amp; </a:t>
            </a:r>
            <a:r>
              <a:rPr lang="en-US" sz="2400" b="1" dirty="0" smtClean="0"/>
              <a:t>insurmountable learning deficits</a:t>
            </a:r>
            <a:endParaRPr lang="en-US" sz="2400" b="1" dirty="0" smtClean="0"/>
          </a:p>
          <a:p>
            <a:pPr marL="914400" lvl="1" indent="-457200">
              <a:buFont typeface="+mj-lt"/>
              <a:buAutoNum type="arabicPeriod"/>
            </a:pPr>
            <a:endParaRPr lang="en-US" sz="2000" dirty="0" smtClean="0"/>
          </a:p>
          <a:p>
            <a:pPr marL="457200" indent="-457200">
              <a:buFont typeface="+mj-lt"/>
              <a:buAutoNum type="arabicPeriod"/>
            </a:pPr>
            <a:r>
              <a:rPr lang="en-US" sz="2400" dirty="0" smtClean="0"/>
              <a:t>New research on </a:t>
            </a:r>
            <a:r>
              <a:rPr lang="en-US" sz="2400" b="1" dirty="0" smtClean="0"/>
              <a:t>mathematics teacher content knowledge</a:t>
            </a:r>
            <a:r>
              <a:rPr lang="en-US" sz="2400" dirty="0" smtClean="0"/>
              <a:t> in South Africa</a:t>
            </a:r>
          </a:p>
          <a:p>
            <a:pPr marL="457200" indent="-457200">
              <a:buFont typeface="+mj-lt"/>
              <a:buAutoNum type="arabicPeriod"/>
            </a:pPr>
            <a:endParaRPr lang="en-US" sz="2400" dirty="0"/>
          </a:p>
          <a:p>
            <a:pPr marL="457200" indent="-457200">
              <a:buFont typeface="+mj-lt"/>
              <a:buAutoNum type="arabicPeriod"/>
            </a:pPr>
            <a:r>
              <a:rPr lang="en-US" sz="2400" b="1" dirty="0" smtClean="0"/>
              <a:t>Accountability &amp; Capacity </a:t>
            </a:r>
            <a:r>
              <a:rPr lang="en-US" sz="2400" dirty="0" smtClean="0"/>
              <a:t>in South Africa</a:t>
            </a:r>
            <a:endParaRPr lang="en-US"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a:t>
            </a:fld>
            <a:endParaRPr lang="en-ZA"/>
          </a:p>
        </p:txBody>
      </p:sp>
    </p:spTree>
    <p:extLst>
      <p:ext uri="{BB962C8B-B14F-4D97-AF65-F5344CB8AC3E}">
        <p14:creationId xmlns:p14="http://schemas.microsoft.com/office/powerpoint/2010/main" val="248510544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591780" y="1448801"/>
            <a:ext cx="3960440" cy="3960398"/>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i="1" dirty="0" smtClean="0">
                <a:solidFill>
                  <a:srgbClr val="FF0000"/>
                </a:solidFill>
                <a:latin typeface="Helvetica Neue"/>
                <a:cs typeface="Helvetica Neue"/>
              </a:rPr>
              <a:t>Bird’s-eye view </a:t>
            </a:r>
            <a:r>
              <a:rPr lang="en-US" i="1" dirty="0" smtClean="0">
                <a:latin typeface="Helvetica Neue"/>
                <a:cs typeface="Helvetica Neue"/>
              </a:rPr>
              <a:t>of the South African education system</a:t>
            </a:r>
            <a:endParaRPr lang="en-US" i="1" dirty="0">
              <a:latin typeface="Helvetica Neue"/>
              <a:cs typeface="Helvetica Neue"/>
            </a:endParaRPr>
          </a:p>
        </p:txBody>
      </p:sp>
    </p:spTree>
    <p:extLst>
      <p:ext uri="{BB962C8B-B14F-4D97-AF65-F5344CB8AC3E}">
        <p14:creationId xmlns:p14="http://schemas.microsoft.com/office/powerpoint/2010/main" val="101972029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52736"/>
          </a:xfrm>
        </p:spPr>
        <p:txBody>
          <a:bodyPr>
            <a:noAutofit/>
          </a:bodyPr>
          <a:lstStyle/>
          <a:p>
            <a:r>
              <a:rPr lang="en-ZA" sz="3200" dirty="0" smtClean="0">
                <a:solidFill>
                  <a:srgbClr val="3366FF"/>
                </a:solidFill>
                <a:latin typeface="Verdana"/>
                <a:cs typeface="Verdana"/>
              </a:rPr>
              <a:t>Not all schools are born equal</a:t>
            </a:r>
            <a:endParaRPr lang="en-ZA" sz="3200" dirty="0">
              <a:solidFill>
                <a:srgbClr val="3366FF"/>
              </a:solidFill>
              <a:latin typeface="Verdana"/>
              <a:cs typeface="Verdana"/>
            </a:endParaRPr>
          </a:p>
        </p:txBody>
      </p:sp>
      <p:sp>
        <p:nvSpPr>
          <p:cNvPr id="4" name="Slide Number Placeholder 3"/>
          <p:cNvSpPr>
            <a:spLocks noGrp="1"/>
          </p:cNvSpPr>
          <p:nvPr>
            <p:ph type="sldNum" sz="quarter" idx="10"/>
          </p:nvPr>
        </p:nvSpPr>
        <p:spPr>
          <a:xfrm>
            <a:off x="746318" y="6492875"/>
            <a:ext cx="2133600" cy="365125"/>
          </a:xfrm>
        </p:spPr>
        <p:txBody>
          <a:bodyPr/>
          <a:lstStyle/>
          <a:p>
            <a:fld id="{4CD881CE-D3EF-44A3-9F23-C91E96DCFFBA}" type="slidenum">
              <a:rPr lang="en-US" smtClean="0"/>
              <a:pPr/>
              <a:t>4</a:t>
            </a:fld>
            <a:endParaRPr lang="en-US"/>
          </a:p>
        </p:txBody>
      </p:sp>
      <p:pic>
        <p:nvPicPr>
          <p:cNvPr id="8194" name="Picture 2" descr="http://www.illanamay.com/shannon/pbh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1341448"/>
            <a:ext cx="3901770" cy="33116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556920" y="5360005"/>
            <a:ext cx="4255439" cy="1138773"/>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ZA" sz="2800" b="1" dirty="0" smtClean="0"/>
              <a:t>SA public schools?</a:t>
            </a:r>
          </a:p>
          <a:p>
            <a:r>
              <a:rPr lang="en-ZA" sz="2000" dirty="0" smtClean="0">
                <a:sym typeface="Wingdings" panose="05000000000000000000" pitchFamily="2" charset="2"/>
              </a:rPr>
              <a:t> </a:t>
            </a:r>
            <a:r>
              <a:rPr lang="en-ZA" sz="2000" dirty="0" smtClean="0"/>
              <a:t>Different resources (Capacity)</a:t>
            </a:r>
          </a:p>
          <a:p>
            <a:r>
              <a:rPr lang="en-ZA" sz="2000" dirty="0" smtClean="0">
                <a:sym typeface="Wingdings" panose="05000000000000000000" pitchFamily="2" charset="2"/>
              </a:rPr>
              <a:t> </a:t>
            </a:r>
            <a:r>
              <a:rPr lang="en-ZA" sz="2000" dirty="0" smtClean="0"/>
              <a:t>Different pressures (Accountability)</a:t>
            </a:r>
            <a:endParaRPr lang="en-ZA" sz="2000" dirty="0"/>
          </a:p>
        </p:txBody>
      </p:sp>
      <p:cxnSp>
        <p:nvCxnSpPr>
          <p:cNvPr id="12" name="Straight Arrow Connector 11"/>
          <p:cNvCxnSpPr/>
          <p:nvPr/>
        </p:nvCxnSpPr>
        <p:spPr bwMode="auto">
          <a:xfrm flipV="1">
            <a:off x="5364088" y="4783941"/>
            <a:ext cx="1120216" cy="576064"/>
          </a:xfrm>
          <a:prstGeom prst="straightConnector1">
            <a:avLst/>
          </a:prstGeom>
          <a:ln>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cxnSp>
        <p:nvCxnSpPr>
          <p:cNvPr id="14" name="Straight Arrow Connector 13"/>
          <p:cNvCxnSpPr/>
          <p:nvPr/>
        </p:nvCxnSpPr>
        <p:spPr bwMode="auto">
          <a:xfrm flipH="1" flipV="1">
            <a:off x="3342443" y="4402221"/>
            <a:ext cx="1111324" cy="920661"/>
          </a:xfrm>
          <a:prstGeom prst="straightConnector1">
            <a:avLst/>
          </a:prstGeom>
          <a:ln>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sp>
        <p:nvSpPr>
          <p:cNvPr id="15" name="TextBox 14"/>
          <p:cNvSpPr txBox="1"/>
          <p:nvPr/>
        </p:nvSpPr>
        <p:spPr>
          <a:xfrm>
            <a:off x="3795514" y="2690395"/>
            <a:ext cx="792088" cy="1107996"/>
          </a:xfrm>
          <a:prstGeom prst="rect">
            <a:avLst/>
          </a:prstGeom>
          <a:noFill/>
        </p:spPr>
        <p:txBody>
          <a:bodyPr wrap="square" rtlCol="0">
            <a:spAutoFit/>
          </a:bodyPr>
          <a:lstStyle/>
          <a:p>
            <a:r>
              <a:rPr lang="en-ZA" sz="6600" b="1" dirty="0" smtClean="0">
                <a:solidFill>
                  <a:srgbClr val="FF0000"/>
                </a:solidFill>
              </a:rPr>
              <a:t>?</a:t>
            </a:r>
            <a:endParaRPr lang="en-ZA" sz="6600" b="1" dirty="0">
              <a:solidFill>
                <a:srgbClr val="FF0000"/>
              </a:solidFill>
            </a:endParaRPr>
          </a:p>
        </p:txBody>
      </p:sp>
      <p:pic>
        <p:nvPicPr>
          <p:cNvPr id="3" name="Picture 2" descr="http://25.media.tumblr.com/tumblr_m90kb4EIr71r4xva3o1_50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3794" y="1362442"/>
            <a:ext cx="2968377" cy="18819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196" name="Picture 4" descr="Mud school in the Eastern Cape. Photo courtesy of Equal Educati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3794" y="3460943"/>
            <a:ext cx="3058649" cy="22939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020272" y="4653136"/>
            <a:ext cx="1872208" cy="261610"/>
          </a:xfrm>
          <a:prstGeom prst="rect">
            <a:avLst/>
          </a:prstGeom>
          <a:noFill/>
        </p:spPr>
        <p:txBody>
          <a:bodyPr wrap="square" rtlCol="0">
            <a:spAutoFit/>
          </a:bodyPr>
          <a:lstStyle/>
          <a:p>
            <a:r>
              <a:rPr lang="en-US" sz="1100" dirty="0" smtClean="0"/>
              <a:t>Pretoria Boys High School</a:t>
            </a:r>
            <a:endParaRPr lang="en-US" sz="1100" dirty="0"/>
          </a:p>
        </p:txBody>
      </p:sp>
    </p:spTree>
    <p:extLst>
      <p:ext uri="{BB962C8B-B14F-4D97-AF65-F5344CB8AC3E}">
        <p14:creationId xmlns:p14="http://schemas.microsoft.com/office/powerpoint/2010/main" val="117342234"/>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6"/>
          <p:cNvGrpSpPr/>
          <p:nvPr/>
        </p:nvGrpSpPr>
        <p:grpSpPr>
          <a:xfrm rot="16200000">
            <a:off x="1013269" y="3355710"/>
            <a:ext cx="6186690" cy="306778"/>
            <a:chOff x="918450" y="2901113"/>
            <a:chExt cx="6186690" cy="960838"/>
          </a:xfrm>
          <a:solidFill>
            <a:schemeClr val="bg1">
              <a:lumMod val="65000"/>
            </a:schemeClr>
          </a:solidFill>
        </p:grpSpPr>
        <p:sp>
          <p:nvSpPr>
            <p:cNvPr id="108" name="Freeform 107"/>
            <p:cNvSpPr/>
            <p:nvPr/>
          </p:nvSpPr>
          <p:spPr>
            <a:xfrm>
              <a:off x="918450" y="2901116"/>
              <a:ext cx="1430464" cy="96083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Quality</a:t>
              </a:r>
            </a:p>
          </p:txBody>
        </p:sp>
        <p:sp>
          <p:nvSpPr>
            <p:cNvPr id="112" name="Freeform 111"/>
            <p:cNvSpPr/>
            <p:nvPr/>
          </p:nvSpPr>
          <p:spPr>
            <a:xfrm>
              <a:off x="5503750"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Type</a:t>
              </a:r>
            </a:p>
          </p:txBody>
        </p:sp>
      </p:grpSp>
      <p:sp>
        <p:nvSpPr>
          <p:cNvPr id="2662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428FC51-9BFC-564B-9477-4FC3705C83BD}" type="slidenum">
              <a:rPr lang="en-ZA" sz="1200">
                <a:solidFill>
                  <a:srgbClr val="898989"/>
                </a:solidFill>
              </a:rPr>
              <a:pPr eaLnBrk="1" hangingPunct="1"/>
              <a:t>5</a:t>
            </a:fld>
            <a:endParaRPr lang="en-ZA" sz="1200">
              <a:solidFill>
                <a:srgbClr val="898989"/>
              </a:solidFill>
            </a:endParaRPr>
          </a:p>
        </p:txBody>
      </p:sp>
      <p:sp>
        <p:nvSpPr>
          <p:cNvPr id="54" name="Rectangle 53"/>
          <p:cNvSpPr/>
          <p:nvPr/>
        </p:nvSpPr>
        <p:spPr>
          <a:xfrm>
            <a:off x="6135688" y="857250"/>
            <a:ext cx="2735262" cy="173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pSp>
        <p:nvGrpSpPr>
          <p:cNvPr id="3" name="Group 117"/>
          <p:cNvGrpSpPr>
            <a:grpSpLocks/>
          </p:cNvGrpSpPr>
          <p:nvPr/>
        </p:nvGrpSpPr>
        <p:grpSpPr bwMode="auto">
          <a:xfrm>
            <a:off x="7229474" y="855663"/>
            <a:ext cx="1474788" cy="1400175"/>
            <a:chOff x="7229078" y="856066"/>
            <a:chExt cx="1475600" cy="1399948"/>
          </a:xfrm>
        </p:grpSpPr>
        <p:sp>
          <p:nvSpPr>
            <p:cNvPr id="13" name="Freeform 12"/>
            <p:cNvSpPr/>
            <p:nvPr/>
          </p:nvSpPr>
          <p:spPr>
            <a:xfrm rot="18252152">
              <a:off x="7391483"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16" name="Circular Arrow 15"/>
            <p:cNvSpPr/>
            <p:nvPr/>
          </p:nvSpPr>
          <p:spPr>
            <a:xfrm rot="18252152">
              <a:off x="7266904" y="818240"/>
              <a:ext cx="1399948" cy="1475600"/>
            </a:xfrm>
            <a:prstGeom prst="circularArrow">
              <a:avLst>
                <a:gd name="adj1" fmla="val 4687"/>
                <a:gd name="adj2" fmla="val 299029"/>
                <a:gd name="adj3" fmla="val 2523572"/>
                <a:gd name="adj4" fmla="val 15845412"/>
                <a:gd name="adj5" fmla="val 5469"/>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5" name="TextBox 19"/>
            <p:cNvSpPr txBox="1">
              <a:spLocks noChangeArrowheads="1"/>
            </p:cNvSpPr>
            <p:nvPr/>
          </p:nvSpPr>
          <p:spPr bwMode="auto">
            <a:xfrm>
              <a:off x="7549275" y="1417184"/>
              <a:ext cx="778181" cy="5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900" b="1" dirty="0">
                  <a:solidFill>
                    <a:schemeClr val="bg1"/>
                  </a:solidFill>
                </a:rPr>
                <a:t>High SES </a:t>
              </a:r>
              <a:r>
                <a:rPr lang="en-ZA" sz="900" b="1" dirty="0" smtClean="0">
                  <a:solidFill>
                    <a:schemeClr val="bg1"/>
                  </a:solidFill>
                </a:rPr>
                <a:t>background</a:t>
              </a:r>
            </a:p>
            <a:p>
              <a:pPr algn="ctr" eaLnBrk="1" hangingPunct="1"/>
              <a:r>
                <a:rPr lang="en-ZA" sz="900" b="1" dirty="0" smtClean="0">
                  <a:solidFill>
                    <a:schemeClr val="bg1"/>
                  </a:solidFill>
                </a:rPr>
                <a:t>+ECD</a:t>
              </a:r>
              <a:endParaRPr lang="en-ZA" sz="900" b="1" dirty="0">
                <a:solidFill>
                  <a:schemeClr val="bg1"/>
                </a:solidFill>
              </a:endParaRPr>
            </a:p>
          </p:txBody>
        </p:sp>
      </p:grpSp>
      <p:grpSp>
        <p:nvGrpSpPr>
          <p:cNvPr id="5" name="Group 118"/>
          <p:cNvGrpSpPr>
            <a:grpSpLocks/>
          </p:cNvGrpSpPr>
          <p:nvPr/>
        </p:nvGrpSpPr>
        <p:grpSpPr bwMode="auto">
          <a:xfrm>
            <a:off x="6530975" y="1508125"/>
            <a:ext cx="1071563" cy="1016000"/>
            <a:chOff x="6531207" y="1507437"/>
            <a:chExt cx="1072116" cy="1017150"/>
          </a:xfrm>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2" name="TextBox 22"/>
            <p:cNvSpPr txBox="1">
              <a:spLocks noChangeArrowheads="1"/>
            </p:cNvSpPr>
            <p:nvPr/>
          </p:nvSpPr>
          <p:spPr bwMode="auto">
            <a:xfrm>
              <a:off x="6878805" y="1768548"/>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primary school</a:t>
              </a:r>
            </a:p>
          </p:txBody>
        </p:sp>
      </p:grpSp>
      <p:grpSp>
        <p:nvGrpSpPr>
          <p:cNvPr id="6" name="Group 119"/>
          <p:cNvGrpSpPr>
            <a:grpSpLocks/>
          </p:cNvGrpSpPr>
          <p:nvPr/>
        </p:nvGrpSpPr>
        <p:grpSpPr bwMode="auto">
          <a:xfrm>
            <a:off x="6300788" y="800100"/>
            <a:ext cx="1155700" cy="1096963"/>
            <a:chOff x="6300826" y="800453"/>
            <a:chExt cx="1155957" cy="1096692"/>
          </a:xfrm>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79" name="TextBox 23"/>
            <p:cNvSpPr txBox="1">
              <a:spLocks noChangeArrowheads="1"/>
            </p:cNvSpPr>
            <p:nvPr/>
          </p:nvSpPr>
          <p:spPr bwMode="auto">
            <a:xfrm>
              <a:off x="6608729" y="1084597"/>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secondaryschool</a:t>
              </a:r>
            </a:p>
          </p:txBody>
        </p:sp>
      </p:grpSp>
      <p:sp>
        <p:nvSpPr>
          <p:cNvPr id="55" name="Rectangle 54"/>
          <p:cNvSpPr/>
          <p:nvPr/>
        </p:nvSpPr>
        <p:spPr>
          <a:xfrm>
            <a:off x="4344988" y="2676525"/>
            <a:ext cx="4527550" cy="31226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sp>
        <p:nvSpPr>
          <p:cNvPr id="45" name="Circular Arrow 44"/>
          <p:cNvSpPr/>
          <p:nvPr/>
        </p:nvSpPr>
        <p:spPr>
          <a:xfrm rot="18252152">
            <a:off x="6243638" y="2714625"/>
            <a:ext cx="2557462" cy="2598738"/>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454775" y="3135312"/>
            <a:ext cx="2030413" cy="1997075"/>
            <a:chOff x="6454460" y="3135021"/>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26676" name="TextBox 38"/>
            <p:cNvSpPr txBox="1">
              <a:spLocks noChangeArrowheads="1"/>
            </p:cNvSpPr>
            <p:nvPr/>
          </p:nvSpPr>
          <p:spPr bwMode="auto">
            <a:xfrm>
              <a:off x="6803979" y="3644891"/>
              <a:ext cx="1440351" cy="954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400" b="1" dirty="0">
                  <a:solidFill>
                    <a:schemeClr val="bg1"/>
                  </a:solidFill>
                </a:rPr>
                <a:t>Low </a:t>
              </a:r>
              <a:r>
                <a:rPr lang="en-ZA" sz="1400" b="1" dirty="0" smtClean="0">
                  <a:solidFill>
                    <a:schemeClr val="bg1"/>
                  </a:solidFill>
                </a:rPr>
                <a:t>Socioeconomic status </a:t>
              </a:r>
              <a:r>
                <a:rPr lang="en-ZA" sz="1400" b="1" dirty="0">
                  <a:solidFill>
                    <a:schemeClr val="bg1"/>
                  </a:solidFill>
                </a:rPr>
                <a:t>background</a:t>
              </a:r>
            </a:p>
          </p:txBody>
        </p:sp>
      </p:grpSp>
      <p:grpSp>
        <p:nvGrpSpPr>
          <p:cNvPr id="8" name="Group 116"/>
          <p:cNvGrpSpPr>
            <a:grpSpLocks/>
          </p:cNvGrpSpPr>
          <p:nvPr/>
        </p:nvGrpSpPr>
        <p:grpSpPr bwMode="auto">
          <a:xfrm>
            <a:off x="4960938" y="3943350"/>
            <a:ext cx="1889125" cy="1857375"/>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72" name="Group 113"/>
            <p:cNvGrpSpPr>
              <a:grpSpLocks/>
            </p:cNvGrpSpPr>
            <p:nvPr/>
          </p:nvGrpSpPr>
          <p:grpSpPr bwMode="auto">
            <a:xfrm>
              <a:off x="5298901" y="4168556"/>
              <a:ext cx="1476861" cy="1452871"/>
              <a:chOff x="5298901" y="4168556"/>
              <a:chExt cx="1476861" cy="145287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26674" name="TextBox 39"/>
              <p:cNvSpPr txBox="1">
                <a:spLocks noChangeArrowheads="1"/>
              </p:cNvSpPr>
              <p:nvPr/>
            </p:nvSpPr>
            <p:spPr bwMode="auto">
              <a:xfrm>
                <a:off x="5520163" y="4617032"/>
                <a:ext cx="990000" cy="55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primary school</a:t>
                </a:r>
              </a:p>
            </p:txBody>
          </p:sp>
        </p:grpSp>
      </p:grpSp>
      <p:grpSp>
        <p:nvGrpSpPr>
          <p:cNvPr id="10" name="Group 115"/>
          <p:cNvGrpSpPr>
            <a:grpSpLocks/>
          </p:cNvGrpSpPr>
          <p:nvPr/>
        </p:nvGrpSpPr>
        <p:grpSpPr bwMode="auto">
          <a:xfrm>
            <a:off x="4572000" y="2670175"/>
            <a:ext cx="2036763" cy="2003425"/>
            <a:chOff x="4571758" y="2670834"/>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68" name="Group 114"/>
            <p:cNvGrpSpPr>
              <a:grpSpLocks/>
            </p:cNvGrpSpPr>
            <p:nvPr/>
          </p:nvGrpSpPr>
          <p:grpSpPr bwMode="auto">
            <a:xfrm>
              <a:off x="4745381" y="2781266"/>
              <a:ext cx="1772234" cy="1743445"/>
              <a:chOff x="4745381" y="2781266"/>
              <a:chExt cx="1772234" cy="1743445"/>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26670" name="TextBox 40"/>
              <p:cNvSpPr txBox="1">
                <a:spLocks noChangeArrowheads="1"/>
              </p:cNvSpPr>
              <p:nvPr/>
            </p:nvSpPr>
            <p:spPr bwMode="auto">
              <a:xfrm>
                <a:off x="5157671" y="3296349"/>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secondary</a:t>
                </a:r>
              </a:p>
              <a:p>
                <a:pPr algn="ctr" eaLnBrk="1" hangingPunct="1"/>
                <a:r>
                  <a:rPr lang="en-ZA" sz="1200" b="1">
                    <a:solidFill>
                      <a:schemeClr val="bg1"/>
                    </a:solidFill>
                  </a:rPr>
                  <a:t>schoo</a:t>
                </a:r>
                <a:r>
                  <a:rPr lang="en-ZA" sz="1400" b="1">
                    <a:solidFill>
                      <a:schemeClr val="bg1"/>
                    </a:solidFill>
                  </a:rPr>
                  <a:t>l</a:t>
                </a:r>
              </a:p>
            </p:txBody>
          </p:sp>
        </p:grpSp>
      </p:grpSp>
      <p:grpSp>
        <p:nvGrpSpPr>
          <p:cNvPr id="12" name="Group 52"/>
          <p:cNvGrpSpPr>
            <a:grpSpLocks/>
          </p:cNvGrpSpPr>
          <p:nvPr/>
        </p:nvGrpSpPr>
        <p:grpSpPr bwMode="auto">
          <a:xfrm>
            <a:off x="7993063" y="2265363"/>
            <a:ext cx="1081087" cy="658812"/>
            <a:chOff x="1445059" y="821184"/>
            <a:chExt cx="2985757" cy="2005038"/>
          </a:xfrm>
        </p:grpSpPr>
        <p:grpSp>
          <p:nvGrpSpPr>
            <p:cNvPr id="26663"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82765" y="3069612"/>
                <a:ext cx="1710146"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51" name="Freeform 50"/>
              <p:cNvSpPr/>
              <p:nvPr/>
            </p:nvSpPr>
            <p:spPr>
              <a:xfrm>
                <a:off x="3071717" y="3069609"/>
                <a:ext cx="1481603"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a:defRPr/>
              </a:pPr>
              <a:r>
                <a:rPr lang="en-ZA" sz="1050" b="1">
                  <a:solidFill>
                    <a:srgbClr val="C00000"/>
                  </a:solidFill>
                  <a:latin typeface="Calibri" pitchFamily="34" charset="0"/>
                  <a:ea typeface="+mn-ea"/>
                  <a:cs typeface="Arial" pitchFamily="34" charset="0"/>
                </a:rPr>
                <a:t>Unequal society</a:t>
              </a:r>
            </a:p>
          </p:txBody>
        </p:sp>
      </p:grpSp>
      <p:sp>
        <p:nvSpPr>
          <p:cNvPr id="58" name="Freeform 57"/>
          <p:cNvSpPr/>
          <p:nvPr/>
        </p:nvSpPr>
        <p:spPr>
          <a:xfrm>
            <a:off x="5695950" y="1612900"/>
            <a:ext cx="419100" cy="26987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nvGrpSpPr>
          <p:cNvPr id="20" name="Group 89"/>
          <p:cNvGrpSpPr>
            <a:grpSpLocks/>
          </p:cNvGrpSpPr>
          <p:nvPr/>
        </p:nvGrpSpPr>
        <p:grpSpPr bwMode="auto">
          <a:xfrm>
            <a:off x="1274763" y="415925"/>
            <a:ext cx="2576512" cy="6230938"/>
            <a:chOff x="56286" y="168437"/>
            <a:chExt cx="2576098" cy="6436236"/>
          </a:xfrm>
        </p:grpSpPr>
        <p:grpSp>
          <p:nvGrpSpPr>
            <p:cNvPr id="26659" name="Group 88"/>
            <p:cNvGrpSpPr>
              <a:grpSpLocks/>
            </p:cNvGrpSpPr>
            <p:nvPr/>
          </p:nvGrpSpPr>
          <p:grpSpPr bwMode="auto">
            <a:xfrm>
              <a:off x="56286" y="168437"/>
              <a:ext cx="2576098" cy="6436236"/>
              <a:chOff x="56286" y="168437"/>
              <a:chExt cx="2576098" cy="6436237"/>
            </a:xfrm>
          </p:grpSpPr>
          <p:sp>
            <p:nvSpPr>
              <p:cNvPr id="76" name="Rectangle 75"/>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aphicFrame>
            <p:nvGraphicFramePr>
              <p:cNvPr id="59" name="Diagram 58"/>
              <p:cNvGraphicFramePr/>
              <p:nvPr>
                <p:extLst>
                  <p:ext uri="{D42A27DB-BD31-4B8C-83A1-F6EECF244321}">
                    <p14:modId xmlns:p14="http://schemas.microsoft.com/office/powerpoint/2010/main" val="2830272806"/>
                  </p:ext>
                </p:extLst>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75" name="TextBox 74"/>
            <p:cNvSpPr txBox="1"/>
            <p:nvPr/>
          </p:nvSpPr>
          <p:spPr>
            <a:xfrm>
              <a:off x="611822" y="188115"/>
              <a:ext cx="1584070" cy="370596"/>
            </a:xfrm>
            <a:prstGeom prst="rect">
              <a:avLst/>
            </a:prstGeom>
            <a:solidFill>
              <a:schemeClr val="bg1">
                <a:lumMod val="85000"/>
              </a:schemeClr>
            </a:solidFill>
          </p:spPr>
          <p:txBody>
            <a:bodyPr>
              <a:spAutoFit/>
            </a:bodyPr>
            <a:lstStyle/>
            <a:p>
              <a:pPr>
                <a:defRPr/>
              </a:pPr>
              <a:r>
                <a:rPr lang="en-ZA" b="1">
                  <a:latin typeface="Calibri" pitchFamily="34" charset="0"/>
                  <a:ea typeface="+mn-ea"/>
                  <a:cs typeface="Arial" pitchFamily="34" charset="0"/>
                </a:rPr>
                <a:t>Labour Market</a:t>
              </a:r>
            </a:p>
          </p:txBody>
        </p:sp>
      </p:grpSp>
      <p:sp>
        <p:nvSpPr>
          <p:cNvPr id="77" name="TextBox 76"/>
          <p:cNvSpPr txBox="1"/>
          <p:nvPr/>
        </p:nvSpPr>
        <p:spPr>
          <a:xfrm>
            <a:off x="84138" y="1009650"/>
            <a:ext cx="1635125" cy="1262063"/>
          </a:xfrm>
          <a:prstGeom prst="rect">
            <a:avLst/>
          </a:prstGeom>
          <a:solidFill>
            <a:schemeClr val="accent3">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High productivity jobs and incomes (</a:t>
            </a:r>
            <a:r>
              <a:rPr lang="en-ZA" sz="1100" b="1" dirty="0" smtClean="0">
                <a:latin typeface="Calibri" pitchFamily="34" charset="0"/>
                <a:ea typeface="+mn-ea"/>
                <a:cs typeface="Arial" pitchFamily="34" charset="0"/>
              </a:rPr>
              <a:t>17%</a:t>
            </a:r>
            <a:r>
              <a:rPr lang="en-ZA" sz="1100" b="1" dirty="0">
                <a:latin typeface="Calibri" pitchFamily="34" charset="0"/>
                <a:ea typeface="+mn-ea"/>
                <a:cs typeface="Arial" pitchFamily="34" charset="0"/>
              </a:rPr>
              <a:t>)</a:t>
            </a:r>
          </a:p>
          <a:p>
            <a:pPr marL="171450" indent="-171450">
              <a:buFont typeface="Arial" pitchFamily="34" charset="0"/>
              <a:buChar char="•"/>
              <a:defRPr/>
            </a:pPr>
            <a:r>
              <a:rPr lang="en-ZA" sz="900" dirty="0">
                <a:latin typeface="Calibri" pitchFamily="34" charset="0"/>
                <a:ea typeface="+mn-ea"/>
                <a:cs typeface="Arial" pitchFamily="34" charset="0"/>
              </a:rPr>
              <a:t>Mainly professional, managerial &amp; skilled jobs</a:t>
            </a:r>
          </a:p>
          <a:p>
            <a:pPr marL="171450" indent="-171450">
              <a:buFont typeface="Arial" pitchFamily="34" charset="0"/>
              <a:buChar char="•"/>
              <a:defRPr/>
            </a:pPr>
            <a:r>
              <a:rPr lang="en-ZA" sz="900" dirty="0">
                <a:latin typeface="Calibri" pitchFamily="34" charset="0"/>
                <a:ea typeface="+mn-ea"/>
                <a:cs typeface="Arial" pitchFamily="34" charset="0"/>
              </a:rPr>
              <a:t>Requires graduates, good quality matric or good vocational skills</a:t>
            </a:r>
          </a:p>
          <a:p>
            <a:pPr marL="171450" indent="-171450">
              <a:buFont typeface="Arial" pitchFamily="34" charset="0"/>
              <a:buChar char="•"/>
              <a:defRPr/>
            </a:pPr>
            <a:r>
              <a:rPr lang="en-ZA" sz="900" dirty="0">
                <a:latin typeface="Calibri" pitchFamily="34" charset="0"/>
                <a:ea typeface="+mn-ea"/>
                <a:cs typeface="Arial" pitchFamily="34" charset="0"/>
              </a:rPr>
              <a:t>Historically mainly white</a:t>
            </a:r>
            <a:endParaRPr lang="en-ZA" sz="800" dirty="0">
              <a:latin typeface="Calibri" pitchFamily="34" charset="0"/>
              <a:ea typeface="+mn-ea"/>
              <a:cs typeface="Arial" pitchFamily="34" charset="0"/>
            </a:endParaRPr>
          </a:p>
        </p:txBody>
      </p:sp>
      <p:sp>
        <p:nvSpPr>
          <p:cNvPr id="92" name="TextBox 91"/>
          <p:cNvSpPr txBox="1"/>
          <p:nvPr/>
        </p:nvSpPr>
        <p:spPr>
          <a:xfrm>
            <a:off x="30513" y="3717032"/>
            <a:ext cx="1633538" cy="1260475"/>
          </a:xfrm>
          <a:prstGeom prst="rect">
            <a:avLst/>
          </a:prstGeom>
          <a:solidFill>
            <a:schemeClr val="accent2">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Low productivity jobs &amp; incomes</a:t>
            </a:r>
          </a:p>
          <a:p>
            <a:pPr marL="171450" indent="-171450">
              <a:buFont typeface="Arial" pitchFamily="34" charset="0"/>
              <a:buChar char="•"/>
              <a:defRPr/>
            </a:pPr>
            <a:r>
              <a:rPr lang="en-ZA" sz="900" dirty="0">
                <a:latin typeface="Calibri" pitchFamily="34" charset="0"/>
                <a:ea typeface="+mn-ea"/>
                <a:cs typeface="Arial" pitchFamily="34" charset="0"/>
              </a:rPr>
              <a:t>Often manual or low skill jobs</a:t>
            </a:r>
          </a:p>
          <a:p>
            <a:pPr marL="171450" indent="-171450">
              <a:buFont typeface="Arial" pitchFamily="34" charset="0"/>
              <a:buChar char="•"/>
              <a:defRPr/>
            </a:pPr>
            <a:r>
              <a:rPr lang="en-ZA" sz="900" dirty="0">
                <a:latin typeface="Calibri" pitchFamily="34" charset="0"/>
                <a:ea typeface="+mn-ea"/>
                <a:cs typeface="Arial" pitchFamily="34" charset="0"/>
              </a:rPr>
              <a:t>Limited or low quality education</a:t>
            </a:r>
          </a:p>
          <a:p>
            <a:pPr marL="171450" indent="-171450">
              <a:buFont typeface="Arial" pitchFamily="34" charset="0"/>
              <a:buChar char="•"/>
              <a:defRPr/>
            </a:pPr>
            <a:r>
              <a:rPr lang="en-ZA" sz="900" dirty="0">
                <a:latin typeface="Calibri" pitchFamily="34" charset="0"/>
                <a:ea typeface="+mn-ea"/>
                <a:cs typeface="Arial" pitchFamily="34" charset="0"/>
              </a:rPr>
              <a:t>Minimum wage can exceed productivity</a:t>
            </a:r>
            <a:endParaRPr lang="en-ZA" sz="800" dirty="0">
              <a:latin typeface="Calibri" pitchFamily="34" charset="0"/>
              <a:ea typeface="+mn-ea"/>
              <a:cs typeface="Arial" pitchFamily="34" charset="0"/>
            </a:endParaRPr>
          </a:p>
        </p:txBody>
      </p:sp>
      <p:sp>
        <p:nvSpPr>
          <p:cNvPr id="74" name="Freeform 73"/>
          <p:cNvSpPr/>
          <p:nvPr/>
        </p:nvSpPr>
        <p:spPr>
          <a:xfrm>
            <a:off x="3654425" y="5013325"/>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4" name="Freeform 93"/>
          <p:cNvSpPr/>
          <p:nvPr/>
        </p:nvSpPr>
        <p:spPr>
          <a:xfrm>
            <a:off x="3654425" y="4032250"/>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5" name="Rectangle 94"/>
          <p:cNvSpPr/>
          <p:nvPr/>
        </p:nvSpPr>
        <p:spPr>
          <a:xfrm>
            <a:off x="4344988" y="879475"/>
            <a:ext cx="1308100" cy="17383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a:solidFill>
                  <a:schemeClr val="tx1"/>
                </a:solidFill>
              </a:rPr>
              <a:t>University/FET</a:t>
            </a:r>
          </a:p>
          <a:p>
            <a:pPr algn="ctr">
              <a:defRPr/>
            </a:pPr>
            <a:endParaRPr lang="en-ZA" sz="800" b="1">
              <a:solidFill>
                <a:schemeClr val="tx1"/>
              </a:solidFill>
            </a:endParaRPr>
          </a:p>
          <a:p>
            <a:pPr marL="171450" indent="-171450">
              <a:buFont typeface="Arial" pitchFamily="34" charset="0"/>
              <a:buChar char="•"/>
              <a:defRPr/>
            </a:pPr>
            <a:r>
              <a:rPr lang="en-ZA" sz="800" b="1">
                <a:solidFill>
                  <a:schemeClr val="tx1"/>
                </a:solidFill>
              </a:rPr>
              <a:t>Type</a:t>
            </a:r>
            <a:r>
              <a:rPr lang="en-ZA" sz="800">
                <a:solidFill>
                  <a:schemeClr val="tx1"/>
                </a:solidFill>
              </a:rPr>
              <a:t> of institution (FET or University)</a:t>
            </a:r>
          </a:p>
          <a:p>
            <a:pPr marL="171450" indent="-171450">
              <a:buFont typeface="Arial" pitchFamily="34" charset="0"/>
              <a:buChar char="•"/>
              <a:defRPr/>
            </a:pPr>
            <a:r>
              <a:rPr lang="en-ZA" sz="800" b="1">
                <a:solidFill>
                  <a:schemeClr val="tx1"/>
                </a:solidFill>
              </a:rPr>
              <a:t>Quality</a:t>
            </a:r>
            <a:r>
              <a:rPr lang="en-ZA" sz="800">
                <a:solidFill>
                  <a:schemeClr val="tx1"/>
                </a:solidFill>
              </a:rPr>
              <a:t> of institution </a:t>
            </a:r>
          </a:p>
          <a:p>
            <a:pPr marL="171450" indent="-171450">
              <a:buFont typeface="Arial" pitchFamily="34" charset="0"/>
              <a:buChar char="•"/>
              <a:defRPr/>
            </a:pPr>
            <a:r>
              <a:rPr lang="en-ZA" sz="800">
                <a:solidFill>
                  <a:schemeClr val="tx1"/>
                </a:solidFill>
              </a:rPr>
              <a:t>Type of </a:t>
            </a:r>
            <a:r>
              <a:rPr lang="en-ZA" sz="800" b="1">
                <a:solidFill>
                  <a:schemeClr val="tx1"/>
                </a:solidFill>
              </a:rPr>
              <a:t>qualification</a:t>
            </a:r>
            <a:r>
              <a:rPr lang="en-ZA" sz="800">
                <a:solidFill>
                  <a:schemeClr val="tx1"/>
                </a:solidFill>
              </a:rPr>
              <a:t> </a:t>
            </a:r>
            <a:r>
              <a:rPr lang="en-ZA" sz="800" i="1">
                <a:solidFill>
                  <a:schemeClr val="tx1"/>
                </a:solidFill>
              </a:rPr>
              <a:t>(diploma, degree etc.)</a:t>
            </a:r>
          </a:p>
          <a:p>
            <a:pPr marL="171450" indent="-171450">
              <a:buFont typeface="Arial" pitchFamily="34" charset="0"/>
              <a:buChar char="•"/>
              <a:defRPr/>
            </a:pPr>
            <a:r>
              <a:rPr lang="en-ZA" sz="800" b="1">
                <a:solidFill>
                  <a:schemeClr val="tx1"/>
                </a:solidFill>
              </a:rPr>
              <a:t>Field</a:t>
            </a:r>
            <a:r>
              <a:rPr lang="en-ZA" sz="800">
                <a:solidFill>
                  <a:schemeClr val="tx1"/>
                </a:solidFill>
              </a:rPr>
              <a:t> of study </a:t>
            </a:r>
            <a:r>
              <a:rPr lang="en-ZA" sz="800" i="1">
                <a:solidFill>
                  <a:schemeClr val="tx1"/>
                </a:solidFill>
              </a:rPr>
              <a:t>(Engineering, Arts etc.)</a:t>
            </a:r>
            <a:endParaRPr lang="en-ZA" sz="1200" i="1">
              <a:solidFill>
                <a:schemeClr val="tx1"/>
              </a:solidFill>
            </a:endParaRPr>
          </a:p>
        </p:txBody>
      </p:sp>
      <p:grpSp>
        <p:nvGrpSpPr>
          <p:cNvPr id="22" name="Group 129"/>
          <p:cNvGrpSpPr>
            <a:grpSpLocks/>
          </p:cNvGrpSpPr>
          <p:nvPr/>
        </p:nvGrpSpPr>
        <p:grpSpPr bwMode="auto">
          <a:xfrm>
            <a:off x="107504" y="2492896"/>
            <a:ext cx="1563688" cy="1050925"/>
            <a:chOff x="114383" y="2291767"/>
            <a:chExt cx="1564095" cy="1050749"/>
          </a:xfrm>
        </p:grpSpPr>
        <p:sp>
          <p:nvSpPr>
            <p:cNvPr id="96" name="TextBox 95"/>
            <p:cNvSpPr txBox="1"/>
            <p:nvPr/>
          </p:nvSpPr>
          <p:spPr>
            <a:xfrm>
              <a:off x="309697" y="2617150"/>
              <a:ext cx="1368781" cy="399983"/>
            </a:xfrm>
            <a:prstGeom prst="rect">
              <a:avLst/>
            </a:prstGeom>
            <a:solidFill>
              <a:schemeClr val="accent1">
                <a:lumMod val="60000"/>
                <a:lumOff val="40000"/>
              </a:schemeClr>
            </a:solidFill>
          </p:spPr>
          <p:txBody>
            <a:bodyPr>
              <a:spAutoFit/>
            </a:bodyPr>
            <a:lstStyle/>
            <a:p>
              <a:pPr marL="171450" indent="-171450">
                <a:buFont typeface="Arial" pitchFamily="34" charset="0"/>
                <a:buChar char="•"/>
                <a:defRPr/>
              </a:pPr>
              <a:r>
                <a:rPr lang="en-ZA" sz="1000">
                  <a:latin typeface="Calibri" pitchFamily="34" charset="0"/>
                  <a:ea typeface="+mn-ea"/>
                  <a:cs typeface="Arial" pitchFamily="34" charset="0"/>
                </a:rPr>
                <a:t>Vocational training</a:t>
              </a:r>
            </a:p>
            <a:p>
              <a:pPr marL="171450" indent="-171450">
                <a:buFont typeface="Arial" pitchFamily="34" charset="0"/>
                <a:buChar char="•"/>
                <a:defRPr/>
              </a:pPr>
              <a:r>
                <a:rPr lang="en-ZA" sz="1000">
                  <a:latin typeface="Calibri" pitchFamily="34" charset="0"/>
                  <a:ea typeface="+mn-ea"/>
                  <a:cs typeface="Arial" pitchFamily="34" charset="0"/>
                </a:rPr>
                <a:t>Affirmative action</a:t>
              </a:r>
            </a:p>
          </p:txBody>
        </p:sp>
        <p:sp>
          <p:nvSpPr>
            <p:cNvPr id="97" name="Freeform 96"/>
            <p:cNvSpPr/>
            <p:nvPr/>
          </p:nvSpPr>
          <p:spPr>
            <a:xfrm rot="5400000">
              <a:off x="-252201" y="2658351"/>
              <a:ext cx="1050749" cy="317583"/>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98" name="Freeform 97"/>
          <p:cNvSpPr/>
          <p:nvPr/>
        </p:nvSpPr>
        <p:spPr>
          <a:xfrm>
            <a:off x="3640138" y="1566863"/>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129" name="Rounded Rectangle 128"/>
          <p:cNvSpPr/>
          <p:nvPr/>
        </p:nvSpPr>
        <p:spPr>
          <a:xfrm>
            <a:off x="8297863" y="2813050"/>
            <a:ext cx="828675" cy="3683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ZA" sz="1000" b="1">
                <a:solidFill>
                  <a:schemeClr val="tx1"/>
                </a:solidFill>
              </a:rPr>
              <a:t>Majority (80%)</a:t>
            </a:r>
          </a:p>
        </p:txBody>
      </p:sp>
      <p:grpSp>
        <p:nvGrpSpPr>
          <p:cNvPr id="23" name="Group 125"/>
          <p:cNvGrpSpPr>
            <a:grpSpLocks/>
          </p:cNvGrpSpPr>
          <p:nvPr/>
        </p:nvGrpSpPr>
        <p:grpSpPr bwMode="auto">
          <a:xfrm>
            <a:off x="5005388" y="2506663"/>
            <a:ext cx="1444625" cy="804862"/>
            <a:chOff x="5005980" y="2506040"/>
            <a:chExt cx="1444651" cy="804794"/>
          </a:xfrm>
        </p:grpSpPr>
        <p:sp>
          <p:nvSpPr>
            <p:cNvPr id="123" name="TextBox 122"/>
            <p:cNvSpPr txBox="1"/>
            <p:nvPr/>
          </p:nvSpPr>
          <p:spPr>
            <a:xfrm>
              <a:off x="5234584" y="2506040"/>
              <a:ext cx="1216047" cy="415890"/>
            </a:xfrm>
            <a:prstGeom prst="rect">
              <a:avLst/>
            </a:prstGeom>
            <a:solidFill>
              <a:schemeClr val="accent1">
                <a:lumMod val="60000"/>
                <a:lumOff val="40000"/>
              </a:schemeClr>
            </a:solidFill>
          </p:spPr>
          <p:txBody>
            <a:bodyPr>
              <a:spAutoFit/>
            </a:bodyPr>
            <a:lstStyle/>
            <a:p>
              <a:pPr>
                <a:defRPr/>
              </a:pPr>
              <a:r>
                <a:rPr lang="en-ZA" sz="700">
                  <a:latin typeface="Calibri" pitchFamily="34" charset="0"/>
                  <a:ea typeface="+mn-ea"/>
                  <a:cs typeface="Arial" pitchFamily="34" charset="0"/>
                </a:rPr>
                <a:t>Some motivated, lucky or talented students make  the transition</a:t>
              </a:r>
            </a:p>
          </p:txBody>
        </p:sp>
        <p:sp>
          <p:nvSpPr>
            <p:cNvPr id="124" name="Freeform 123"/>
            <p:cNvSpPr/>
            <p:nvPr/>
          </p:nvSpPr>
          <p:spPr>
            <a:xfrm rot="3499488">
              <a:off x="4770271" y="2771908"/>
              <a:ext cx="774635" cy="30321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28" name="Rounded Rectangle 127"/>
          <p:cNvSpPr/>
          <p:nvPr/>
        </p:nvSpPr>
        <p:spPr>
          <a:xfrm>
            <a:off x="8262938" y="2070100"/>
            <a:ext cx="828675" cy="3683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ZA" sz="1000" b="1">
                <a:solidFill>
                  <a:schemeClr val="tx1"/>
                </a:solidFill>
              </a:rPr>
              <a:t>Minority (20%)</a:t>
            </a:r>
          </a:p>
        </p:txBody>
      </p:sp>
      <p:grpSp>
        <p:nvGrpSpPr>
          <p:cNvPr id="24" name="Group 124"/>
          <p:cNvGrpSpPr>
            <a:grpSpLocks/>
          </p:cNvGrpSpPr>
          <p:nvPr/>
        </p:nvGrpSpPr>
        <p:grpSpPr bwMode="auto">
          <a:xfrm>
            <a:off x="7008813" y="2424113"/>
            <a:ext cx="1416050" cy="757237"/>
            <a:chOff x="7008134" y="2423712"/>
            <a:chExt cx="1416719" cy="778151"/>
          </a:xfrm>
        </p:grpSpPr>
        <p:sp>
          <p:nvSpPr>
            <p:cNvPr id="122" name="TextBox 121"/>
            <p:cNvSpPr txBox="1"/>
            <p:nvPr/>
          </p:nvSpPr>
          <p:spPr>
            <a:xfrm>
              <a:off x="7208254" y="2678202"/>
              <a:ext cx="1216600" cy="523661"/>
            </a:xfrm>
            <a:prstGeom prst="rect">
              <a:avLst/>
            </a:prstGeom>
            <a:solidFill>
              <a:schemeClr val="accent1">
                <a:lumMod val="60000"/>
                <a:lumOff val="40000"/>
              </a:schemeClr>
            </a:solidFill>
          </p:spPr>
          <p:txBody>
            <a:bodyPr>
              <a:spAutoFit/>
            </a:bodyPr>
            <a:lstStyle/>
            <a:p>
              <a:pPr marL="171450" indent="-171450">
                <a:buFontTx/>
                <a:buChar char="-"/>
                <a:defRPr/>
              </a:pPr>
              <a:r>
                <a:rPr lang="en-ZA" sz="700">
                  <a:latin typeface="Calibri" pitchFamily="34" charset="0"/>
                  <a:ea typeface="+mn-ea"/>
                  <a:cs typeface="Arial" pitchFamily="34" charset="0"/>
                </a:rPr>
                <a:t>Big demand for good schools despite fees</a:t>
              </a:r>
            </a:p>
            <a:p>
              <a:pPr marL="171450" indent="-171450">
                <a:buFontTx/>
                <a:buChar char="-"/>
                <a:defRPr/>
              </a:pPr>
              <a:r>
                <a:rPr lang="en-ZA" sz="700">
                  <a:latin typeface="Calibri"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31" name="Curved Up Arrow 130"/>
          <p:cNvSpPr/>
          <p:nvPr/>
        </p:nvSpPr>
        <p:spPr>
          <a:xfrm flipV="1">
            <a:off x="2411413" y="101600"/>
            <a:ext cx="5722937" cy="1192213"/>
          </a:xfrm>
          <a:prstGeom prst="curvedUp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132" name="Curved Up Arrow 131"/>
          <p:cNvSpPr/>
          <p:nvPr/>
        </p:nvSpPr>
        <p:spPr>
          <a:xfrm rot="20815970">
            <a:off x="3033713" y="5267325"/>
            <a:ext cx="5178425" cy="1287463"/>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26652" name="TextBox 1"/>
          <p:cNvSpPr txBox="1">
            <a:spLocks noChangeArrowheads="1"/>
          </p:cNvSpPr>
          <p:nvPr/>
        </p:nvSpPr>
        <p:spPr bwMode="auto">
          <a:xfrm>
            <a:off x="549275" y="6526213"/>
            <a:ext cx="3524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dirty="0"/>
              <a:t>cf. Servaas van der </a:t>
            </a:r>
            <a:r>
              <a:rPr lang="en-ZA" sz="1400" dirty="0" smtClean="0"/>
              <a:t>Berg – QLFS 2011</a:t>
            </a:r>
            <a:endParaRPr lang="en-ZA" sz="1400" dirty="0"/>
          </a:p>
        </p:txBody>
      </p:sp>
    </p:spTree>
    <p:extLst>
      <p:ext uri="{BB962C8B-B14F-4D97-AF65-F5344CB8AC3E}">
        <p14:creationId xmlns:p14="http://schemas.microsoft.com/office/powerpoint/2010/main" val="3222978614"/>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5"/>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98"/>
                                        </p:tgtEl>
                                        <p:attrNameLst>
                                          <p:attrName>style.visibility</p:attrName>
                                        </p:attrNameLst>
                                      </p:cBhvr>
                                      <p:to>
                                        <p:strVal val="visible"/>
                                      </p:to>
                                    </p:set>
                                  </p:childTnLst>
                                </p:cTn>
                              </p:par>
                            </p:childTnLst>
                          </p:cTn>
                        </p:par>
                        <p:par>
                          <p:cTn id="63" fill="hold" nodeType="afterGroup">
                            <p:stCondLst>
                              <p:cond delay="0"/>
                            </p:stCondLst>
                            <p:childTnLst>
                              <p:par>
                                <p:cTn id="64" presetID="1" presetClass="entr" presetSubtype="0" fill="hold" nodeType="afterEffect">
                                  <p:stCondLst>
                                    <p:cond delay="0"/>
                                  </p:stCondLst>
                                  <p:childTnLst>
                                    <p:set>
                                      <p:cBhvr>
                                        <p:cTn id="65" dur="1" fill="hold">
                                          <p:stCondLst>
                                            <p:cond delay="0"/>
                                          </p:stCondLst>
                                        </p:cTn>
                                        <p:tgtEl>
                                          <p:spTgt spid="94"/>
                                        </p:tgtEl>
                                        <p:attrNameLst>
                                          <p:attrName>style.visibility</p:attrName>
                                        </p:attrNameLst>
                                      </p:cBhvr>
                                      <p:to>
                                        <p:strVal val="visible"/>
                                      </p:to>
                                    </p:set>
                                  </p:childTnLst>
                                </p:cTn>
                              </p:par>
                            </p:childTnLst>
                          </p:cTn>
                        </p:par>
                        <p:par>
                          <p:cTn id="66" fill="hold" nodeType="afterGroup">
                            <p:stCondLst>
                              <p:cond delay="0"/>
                            </p:stCondLst>
                            <p:childTnLst>
                              <p:par>
                                <p:cTn id="67" presetID="1" presetClass="entr" presetSubtype="0" fill="hold" nodeType="afterEffect">
                                  <p:stCondLst>
                                    <p:cond delay="0"/>
                                  </p:stCondLst>
                                  <p:childTnLst>
                                    <p:set>
                                      <p:cBhvr>
                                        <p:cTn id="68" dur="1" fill="hold">
                                          <p:stCondLst>
                                            <p:cond delay="0"/>
                                          </p:stCondLst>
                                        </p:cTn>
                                        <p:tgtEl>
                                          <p:spTgt spid="74"/>
                                        </p:tgtEl>
                                        <p:attrNameLst>
                                          <p:attrName>style.visibility</p:attrName>
                                        </p:attrNameLst>
                                      </p:cBhvr>
                                      <p:to>
                                        <p:strVal val="visible"/>
                                      </p:to>
                                    </p:set>
                                  </p:childTnLst>
                                </p:cTn>
                              </p:par>
                            </p:childTnLst>
                          </p:cTn>
                        </p:par>
                        <p:par>
                          <p:cTn id="69" fill="hold" nodeType="afterGroup">
                            <p:stCondLst>
                              <p:cond delay="0"/>
                            </p:stCondLst>
                            <p:childTnLst>
                              <p:par>
                                <p:cTn id="70" presetID="1" presetClass="entr" presetSubtype="0" fill="hold" nodeType="afterEffect">
                                  <p:stCondLst>
                                    <p:cond delay="0"/>
                                  </p:stCondLst>
                                  <p:childTnLst>
                                    <p:set>
                                      <p:cBhvr>
                                        <p:cTn id="71" dur="1" fill="hold">
                                          <p:stCondLst>
                                            <p:cond delay="0"/>
                                          </p:stCondLst>
                                        </p:cTn>
                                        <p:tgtEl>
                                          <p:spTgt spid="20"/>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92"/>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77"/>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ntr" presetSubtype="0" fill="hold" nodeType="clickEffect">
                                  <p:stCondLst>
                                    <p:cond delay="0"/>
                                  </p:stCondLst>
                                  <p:childTnLst>
                                    <p:set>
                                      <p:cBhvr>
                                        <p:cTn id="83" dur="1" fill="hold">
                                          <p:stCondLst>
                                            <p:cond delay="0"/>
                                          </p:stCondLst>
                                        </p:cTn>
                                        <p:tgtEl>
                                          <p:spTgt spid="22"/>
                                        </p:tgtEl>
                                        <p:attrNameLst>
                                          <p:attrName>style.visibility</p:attrName>
                                        </p:attrNameLst>
                                      </p:cBhvr>
                                      <p:to>
                                        <p:strVal val="visible"/>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131"/>
                                        </p:tgtEl>
                                        <p:attrNameLst>
                                          <p:attrName>style.visibility</p:attrName>
                                        </p:attrNameLst>
                                      </p:cBhvr>
                                      <p:to>
                                        <p:strVal val="visible"/>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77" grpId="0" animBg="1"/>
      <p:bldP spid="92" grpId="0" animBg="1"/>
      <p:bldP spid="95" grpId="0" animBg="1"/>
      <p:bldP spid="129" grpId="0" animBg="1"/>
      <p:bldP spid="128" grpId="0" animBg="1"/>
      <p:bldP spid="131" grpId="0" animBg="1"/>
      <p:bldP spid="13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060848"/>
            <a:ext cx="8229600" cy="2736304"/>
          </a:xfrm>
        </p:spPr>
        <p:txBody>
          <a:bodyPr>
            <a:normAutofit/>
          </a:bodyPr>
          <a:lstStyle/>
          <a:p>
            <a:r>
              <a:rPr lang="en-US" b="1" u="sng" dirty="0" smtClean="0"/>
              <a:t>Insurmountable learning deficits</a:t>
            </a:r>
            <a:r>
              <a:rPr lang="en-US" dirty="0" smtClean="0"/>
              <a:t/>
            </a:r>
            <a:br>
              <a:rPr lang="en-US" dirty="0" smtClean="0"/>
            </a:br>
            <a:r>
              <a:rPr lang="en-US" sz="3600" dirty="0" smtClean="0"/>
              <a:t>How much learning takes place in classrooms in South Africa? </a:t>
            </a:r>
            <a:br>
              <a:rPr lang="en-US" sz="3600" dirty="0" smtClean="0"/>
            </a:br>
            <a:r>
              <a:rPr lang="en-US" sz="3600" dirty="0" smtClean="0"/>
              <a:t>(Grades 3, 4 &amp; 5)</a:t>
            </a:r>
            <a:endParaRPr lang="en-US" sz="3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a:t>
            </a:fld>
            <a:endParaRPr lang="en-ZA"/>
          </a:p>
        </p:txBody>
      </p:sp>
    </p:spTree>
    <p:extLst>
      <p:ext uri="{BB962C8B-B14F-4D97-AF65-F5344CB8AC3E}">
        <p14:creationId xmlns:p14="http://schemas.microsoft.com/office/powerpoint/2010/main" val="331429952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NSES question 37</a:t>
            </a:r>
            <a:br>
              <a:rPr lang="en-ZA" dirty="0" smtClean="0"/>
            </a:br>
            <a:r>
              <a:rPr lang="en-ZA" sz="1600" i="1" dirty="0" smtClean="0"/>
              <a:t>NSES</a:t>
            </a:r>
            <a:r>
              <a:rPr lang="en-GB" sz="1600" i="1" dirty="0" smtClean="0"/>
              <a:t> </a:t>
            </a:r>
            <a:r>
              <a:rPr lang="en-GB" sz="1600" i="1" dirty="0"/>
              <a:t>followed </a:t>
            </a:r>
            <a:r>
              <a:rPr lang="en-GB" sz="1600" i="1" dirty="0" smtClean="0"/>
              <a:t>about 15000 students (266 schools) and </a:t>
            </a:r>
            <a:r>
              <a:rPr lang="en-GB" sz="1600" i="1" dirty="0"/>
              <a:t>tested them in Grade 3 (2007), Grade 4 (2008) and Grade 5 (2009). </a:t>
            </a:r>
            <a:endParaRPr lang="en-ZA" sz="1600" i="1" dirty="0"/>
          </a:p>
        </p:txBody>
      </p:sp>
      <p:sp>
        <p:nvSpPr>
          <p:cNvPr id="3" name="Content Placeholder 2"/>
          <p:cNvSpPr>
            <a:spLocks noGrp="1"/>
          </p:cNvSpPr>
          <p:nvPr>
            <p:ph idx="1"/>
          </p:nvPr>
        </p:nvSpPr>
        <p:spPr>
          <a:xfrm>
            <a:off x="6588224" y="1949924"/>
            <a:ext cx="2180928" cy="1152129"/>
          </a:xfrm>
          <a:solidFill>
            <a:schemeClr val="bg1">
              <a:lumMod val="95000"/>
            </a:schemeClr>
          </a:solidFill>
        </p:spPr>
        <p:txBody>
          <a:bodyPr>
            <a:normAutofit fontScale="40000" lnSpcReduction="20000"/>
          </a:bodyPr>
          <a:lstStyle/>
          <a:p>
            <a:pPr marL="0" indent="0">
              <a:buNone/>
            </a:pPr>
            <a:r>
              <a:rPr lang="en-ZA" b="1" dirty="0" smtClean="0"/>
              <a:t>Grade 3 maths curriculum</a:t>
            </a:r>
            <a:r>
              <a:rPr lang="en-ZA" dirty="0"/>
              <a:t>: “Can perform calculations using </a:t>
            </a:r>
            <a:r>
              <a:rPr lang="en-ZA" dirty="0" err="1"/>
              <a:t>approp</a:t>
            </a:r>
            <a:r>
              <a:rPr lang="en-ZA" dirty="0"/>
              <a:t> symbols to solve problems involving: MULTIPLICATION of at least 2-digit by 1-digit numbers”</a:t>
            </a:r>
            <a:endParaRPr lang="en-ZA" dirty="0" smtClean="0"/>
          </a:p>
          <a:p>
            <a:pPr marL="0" indent="0">
              <a:buNone/>
            </a:pP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7</a:t>
            </a:fld>
            <a:endParaRPr lang="en-ZA"/>
          </a:p>
        </p:txBody>
      </p:sp>
      <p:sp>
        <p:nvSpPr>
          <p:cNvPr id="7" name="Content Placeholder 2"/>
          <p:cNvSpPr txBox="1">
            <a:spLocks/>
          </p:cNvSpPr>
          <p:nvPr/>
        </p:nvSpPr>
        <p:spPr>
          <a:xfrm>
            <a:off x="6588224" y="3501008"/>
            <a:ext cx="2180928" cy="2736304"/>
          </a:xfrm>
          <a:prstGeom prst="rect">
            <a:avLst/>
          </a:prstGeom>
          <a:solidFill>
            <a:schemeClr val="bg1">
              <a:lumMod val="95000"/>
            </a:schemeClr>
          </a:solidFill>
        </p:spPr>
        <p:txBody>
          <a:bodyPr vert="horz" lIns="91440" tIns="45720" rIns="91440" bIns="45720" rtlCol="0">
            <a:normAutofit fontScale="3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ZA" sz="4300" b="1" dirty="0" smtClean="0"/>
              <a:t>Even at the end of Grade 5 more than a third of quintile 1-4 students cannot answer this simple Grade-3-level problem. </a:t>
            </a:r>
            <a:endParaRPr lang="en-ZA" sz="4300" dirty="0" smtClean="0"/>
          </a:p>
          <a:p>
            <a:pPr marL="0" indent="0">
              <a:buFont typeface="Arial" pitchFamily="34" charset="0"/>
              <a:buNone/>
            </a:pPr>
            <a:endParaRPr lang="en-ZA" dirty="0" smtClean="0"/>
          </a:p>
          <a:p>
            <a:pPr marL="0" indent="0" algn="just">
              <a:buFont typeface="Arial" pitchFamily="34" charset="0"/>
              <a:buNone/>
            </a:pPr>
            <a:r>
              <a:rPr lang="en-ZA" dirty="0" smtClean="0"/>
              <a:t>“The powerful notions of ratio, rate and proportion are built upon the simpler concepts of whole number,  multiplication and division, fraction and rational number, and are themselves the precursors to the development of yet more complex concepts such as triangle similarity,  trigonometry, gradient and calculus” (Taylor &amp; </a:t>
            </a:r>
            <a:r>
              <a:rPr lang="en-ZA" dirty="0" err="1" smtClean="0"/>
              <a:t>Reddi</a:t>
            </a:r>
            <a:r>
              <a:rPr lang="en-ZA" dirty="0" smtClean="0"/>
              <a:t>, 2013: 194)</a:t>
            </a:r>
            <a:endParaRPr lang="en-ZA" dirty="0"/>
          </a:p>
        </p:txBody>
      </p:sp>
      <p:graphicFrame>
        <p:nvGraphicFramePr>
          <p:cNvPr id="9" name="Chart 8"/>
          <p:cNvGraphicFramePr/>
          <p:nvPr>
            <p:extLst>
              <p:ext uri="{D42A27DB-BD31-4B8C-83A1-F6EECF244321}">
                <p14:modId xmlns:p14="http://schemas.microsoft.com/office/powerpoint/2010/main" val="3056302571"/>
              </p:ext>
            </p:extLst>
          </p:nvPr>
        </p:nvGraphicFramePr>
        <p:xfrm>
          <a:off x="467544" y="3501008"/>
          <a:ext cx="5832648" cy="2973829"/>
        </p:xfrm>
        <a:graphic>
          <a:graphicData uri="http://schemas.openxmlformats.org/drawingml/2006/chart">
            <c:chart xmlns:c="http://schemas.openxmlformats.org/drawingml/2006/chart" xmlns:r="http://schemas.openxmlformats.org/officeDocument/2006/relationships" r:id="rId3"/>
          </a:graphicData>
        </a:graphic>
      </p:graphicFrame>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1691979"/>
            <a:ext cx="5864324" cy="15023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768091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Graphic spid="9" grpId="0">
        <p:bldSub>
          <a:bldChart bld="series"/>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NSES question 42</a:t>
            </a:r>
            <a:br>
              <a:rPr lang="en-ZA" dirty="0" smtClean="0"/>
            </a:br>
            <a:r>
              <a:rPr lang="en-ZA" sz="1600" i="1" dirty="0" smtClean="0"/>
              <a:t>NSES</a:t>
            </a:r>
            <a:r>
              <a:rPr lang="en-GB" sz="1600" i="1" dirty="0" smtClean="0"/>
              <a:t> </a:t>
            </a:r>
            <a:r>
              <a:rPr lang="en-GB" sz="1600" i="1" dirty="0"/>
              <a:t>followed </a:t>
            </a:r>
            <a:r>
              <a:rPr lang="en-GB" sz="1600" i="1" dirty="0" smtClean="0"/>
              <a:t>about 15000 students (266 schools) and </a:t>
            </a:r>
            <a:r>
              <a:rPr lang="en-GB" sz="1600" i="1" dirty="0"/>
              <a:t>tested them in Grade 3 (2007), Grade 4 (2008) and Grade 5 (2009). </a:t>
            </a:r>
            <a:endParaRPr lang="en-ZA" sz="1600" i="1" dirty="0"/>
          </a:p>
        </p:txBody>
      </p:sp>
      <p:sp>
        <p:nvSpPr>
          <p:cNvPr id="3" name="Content Placeholder 2"/>
          <p:cNvSpPr>
            <a:spLocks noGrp="1"/>
          </p:cNvSpPr>
          <p:nvPr>
            <p:ph idx="1"/>
          </p:nvPr>
        </p:nvSpPr>
        <p:spPr>
          <a:xfrm>
            <a:off x="6588224" y="1949924"/>
            <a:ext cx="2180928" cy="1152129"/>
          </a:xfrm>
          <a:solidFill>
            <a:schemeClr val="bg1">
              <a:lumMod val="95000"/>
            </a:schemeClr>
          </a:solidFill>
        </p:spPr>
        <p:txBody>
          <a:bodyPr>
            <a:normAutofit fontScale="40000" lnSpcReduction="20000"/>
          </a:bodyPr>
          <a:lstStyle/>
          <a:p>
            <a:pPr marL="0" indent="0">
              <a:buNone/>
            </a:pPr>
            <a:r>
              <a:rPr lang="en-ZA" b="1" dirty="0" smtClean="0"/>
              <a:t>Grade 3 maths curriculum</a:t>
            </a:r>
            <a:r>
              <a:rPr lang="en-ZA" dirty="0" smtClean="0"/>
              <a:t>: “Can </a:t>
            </a:r>
            <a:r>
              <a:rPr lang="en-ZA" dirty="0"/>
              <a:t>perform calculations using </a:t>
            </a:r>
            <a:r>
              <a:rPr lang="en-ZA" dirty="0" smtClean="0"/>
              <a:t>appropriate symbols </a:t>
            </a:r>
            <a:r>
              <a:rPr lang="en-ZA" dirty="0"/>
              <a:t>to solve problems involving: </a:t>
            </a:r>
            <a:r>
              <a:rPr lang="en-ZA" dirty="0" smtClean="0"/>
              <a:t>division of </a:t>
            </a:r>
            <a:r>
              <a:rPr lang="en-ZA" dirty="0"/>
              <a:t>at least 2-digit by 1-digit </a:t>
            </a:r>
            <a:r>
              <a:rPr lang="en-ZA" dirty="0" smtClean="0"/>
              <a:t>numbers”</a:t>
            </a:r>
          </a:p>
          <a:p>
            <a:pPr marL="0" indent="0">
              <a:buNone/>
            </a:pP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a:t>
            </a:fld>
            <a:endParaRPr lang="en-ZA"/>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467544" y="1556792"/>
            <a:ext cx="5747385" cy="1650365"/>
          </a:xfrm>
          <a:prstGeom prst="rect">
            <a:avLst/>
          </a:prstGeom>
          <a:ln>
            <a:noFill/>
          </a:ln>
          <a:effectLst>
            <a:outerShdw blurRad="292100" dist="139700" dir="2700000" algn="tl" rotWithShape="0">
              <a:srgbClr val="333333">
                <a:alpha val="65000"/>
              </a:srgbClr>
            </a:outerShdw>
          </a:effectLst>
        </p:spPr>
      </p:pic>
      <p:graphicFrame>
        <p:nvGraphicFramePr>
          <p:cNvPr id="6" name="Chart 5"/>
          <p:cNvGraphicFramePr/>
          <p:nvPr>
            <p:extLst>
              <p:ext uri="{D42A27DB-BD31-4B8C-83A1-F6EECF244321}">
                <p14:modId xmlns:p14="http://schemas.microsoft.com/office/powerpoint/2010/main" val="304225447"/>
              </p:ext>
            </p:extLst>
          </p:nvPr>
        </p:nvGraphicFramePr>
        <p:xfrm>
          <a:off x="469838" y="3383116"/>
          <a:ext cx="5745091" cy="3024336"/>
        </p:xfrm>
        <a:graphic>
          <a:graphicData uri="http://schemas.openxmlformats.org/drawingml/2006/chart">
            <c:chart xmlns:c="http://schemas.openxmlformats.org/drawingml/2006/chart" xmlns:r="http://schemas.openxmlformats.org/officeDocument/2006/relationships" r:id="rId4"/>
          </a:graphicData>
        </a:graphic>
      </p:graphicFrame>
      <p:sp>
        <p:nvSpPr>
          <p:cNvPr id="7" name="Content Placeholder 2"/>
          <p:cNvSpPr txBox="1">
            <a:spLocks/>
          </p:cNvSpPr>
          <p:nvPr/>
        </p:nvSpPr>
        <p:spPr>
          <a:xfrm>
            <a:off x="6588224" y="3501008"/>
            <a:ext cx="2180928" cy="2736304"/>
          </a:xfrm>
          <a:prstGeom prst="rect">
            <a:avLst/>
          </a:prstGeom>
          <a:solidFill>
            <a:schemeClr val="bg1">
              <a:lumMod val="95000"/>
            </a:schemeClr>
          </a:solidFill>
        </p:spPr>
        <p:txBody>
          <a:bodyPr vert="horz" lIns="91440" tIns="45720" rIns="91440" bIns="45720" rtlCol="0">
            <a:normAutofit fontScale="3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ZA" sz="4300" b="1" dirty="0" smtClean="0"/>
              <a:t>Even at the end of Grade 5 most (55%+) quintile 1-4 students cannot answer this simple Grade-3-level problem. </a:t>
            </a:r>
            <a:endParaRPr lang="en-ZA" sz="4300" dirty="0" smtClean="0"/>
          </a:p>
          <a:p>
            <a:pPr marL="0" indent="0">
              <a:buFont typeface="Arial" pitchFamily="34" charset="0"/>
              <a:buNone/>
            </a:pPr>
            <a:endParaRPr lang="en-ZA" dirty="0" smtClean="0"/>
          </a:p>
          <a:p>
            <a:pPr marL="0" indent="0" algn="just">
              <a:buFont typeface="Arial" pitchFamily="34" charset="0"/>
              <a:buNone/>
            </a:pPr>
            <a:r>
              <a:rPr lang="en-ZA" dirty="0" smtClean="0"/>
              <a:t>“The powerful notions of ratio, rate and proportion are built upon the simpler concepts of whole number,  multiplication and division, fraction and rational number, and are themselves the precursors to the development of yet more complex concepts such as triangle similarity,  trigonometry, gradient and calculus” (Taylor &amp; </a:t>
            </a:r>
            <a:r>
              <a:rPr lang="en-ZA" dirty="0" err="1" smtClean="0"/>
              <a:t>Reddi</a:t>
            </a:r>
            <a:r>
              <a:rPr lang="en-ZA" dirty="0" smtClean="0"/>
              <a:t>, 2013: 194)</a:t>
            </a:r>
            <a:endParaRPr lang="en-ZA" dirty="0"/>
          </a:p>
        </p:txBody>
      </p:sp>
    </p:spTree>
    <p:extLst>
      <p:ext uri="{BB962C8B-B14F-4D97-AF65-F5344CB8AC3E}">
        <p14:creationId xmlns:p14="http://schemas.microsoft.com/office/powerpoint/2010/main" val="29349048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9</a:t>
            </a:fld>
            <a:endParaRPr lang="en-ZA"/>
          </a:p>
        </p:txBody>
      </p:sp>
      <p:sp>
        <p:nvSpPr>
          <p:cNvPr id="6" name="Title 1"/>
          <p:cNvSpPr>
            <a:spLocks noGrp="1"/>
          </p:cNvSpPr>
          <p:nvPr>
            <p:ph type="title"/>
          </p:nvPr>
        </p:nvSpPr>
        <p:spPr>
          <a:xfrm>
            <a:off x="468312" y="115888"/>
            <a:ext cx="8136135" cy="1008856"/>
          </a:xfrm>
        </p:spPr>
        <p:txBody>
          <a:bodyPr/>
          <a:lstStyle/>
          <a:p>
            <a:r>
              <a:rPr lang="en-US" sz="3600" dirty="0">
                <a:latin typeface="Calibri" charset="0"/>
              </a:rPr>
              <a:t>Insurmountable learning </a:t>
            </a:r>
            <a:r>
              <a:rPr lang="en-US" sz="3600" dirty="0" smtClean="0">
                <a:latin typeface="Calibri" charset="0"/>
              </a:rPr>
              <a:t>deficits: 0.3 SD</a:t>
            </a:r>
            <a:endParaRPr lang="en-US" sz="3600" dirty="0">
              <a:latin typeface="Calibri" charset="0"/>
            </a:endParaRPr>
          </a:p>
        </p:txBody>
      </p:sp>
      <p:graphicFrame>
        <p:nvGraphicFramePr>
          <p:cNvPr id="7" name="Chart 6"/>
          <p:cNvGraphicFramePr/>
          <p:nvPr>
            <p:extLst>
              <p:ext uri="{D42A27DB-BD31-4B8C-83A1-F6EECF244321}">
                <p14:modId xmlns:p14="http://schemas.microsoft.com/office/powerpoint/2010/main" val="916077921"/>
              </p:ext>
            </p:extLst>
          </p:nvPr>
        </p:nvGraphicFramePr>
        <p:xfrm>
          <a:off x="-1180" y="1268760"/>
          <a:ext cx="9144000" cy="5335270"/>
        </p:xfrm>
        <a:graphic>
          <a:graphicData uri="http://schemas.openxmlformats.org/drawingml/2006/chart">
            <c:chart xmlns:c="http://schemas.openxmlformats.org/drawingml/2006/chart" xmlns:r="http://schemas.openxmlformats.org/officeDocument/2006/relationships" r:id="rId3"/>
          </a:graphicData>
        </a:graphic>
      </p:graphicFrame>
      <p:sp>
        <p:nvSpPr>
          <p:cNvPr id="2" name="Oval Callout 1"/>
          <p:cNvSpPr/>
          <p:nvPr/>
        </p:nvSpPr>
        <p:spPr>
          <a:xfrm>
            <a:off x="6253711" y="1700808"/>
            <a:ext cx="2880320" cy="1440160"/>
          </a:xfrm>
          <a:prstGeom prst="wedgeEllipseCallout">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chemeClr val="tx1"/>
                </a:solidFill>
              </a:rPr>
              <a:t>How does this affect matric?</a:t>
            </a:r>
            <a:endParaRPr lang="en-US" sz="2400" dirty="0">
              <a:solidFill>
                <a:schemeClr val="tx1"/>
              </a:solidFill>
            </a:endParaRPr>
          </a:p>
        </p:txBody>
      </p:sp>
      <p:sp>
        <p:nvSpPr>
          <p:cNvPr id="3" name="TextBox 2"/>
          <p:cNvSpPr txBox="1"/>
          <p:nvPr/>
        </p:nvSpPr>
        <p:spPr>
          <a:xfrm>
            <a:off x="4644008" y="6519446"/>
            <a:ext cx="3024336" cy="338554"/>
          </a:xfrm>
          <a:prstGeom prst="rect">
            <a:avLst/>
          </a:prstGeom>
          <a:noFill/>
        </p:spPr>
        <p:txBody>
          <a:bodyPr wrap="square" rtlCol="0">
            <a:spAutoFit/>
          </a:bodyPr>
          <a:lstStyle/>
          <a:p>
            <a:r>
              <a:rPr lang="en-US" sz="1600" i="1" dirty="0" smtClean="0"/>
              <a:t>(Spaull &amp; </a:t>
            </a:r>
            <a:r>
              <a:rPr lang="en-US" sz="1600" i="1" dirty="0" err="1" smtClean="0"/>
              <a:t>Viljoen</a:t>
            </a:r>
            <a:r>
              <a:rPr lang="en-US" sz="1600" i="1" dirty="0" smtClean="0"/>
              <a:t>, Forthcoming)</a:t>
            </a:r>
            <a:endParaRPr lang="en-US" sz="1600" i="1" dirty="0"/>
          </a:p>
        </p:txBody>
      </p:sp>
    </p:spTree>
    <p:extLst>
      <p:ext uri="{BB962C8B-B14F-4D97-AF65-F5344CB8AC3E}">
        <p14:creationId xmlns:p14="http://schemas.microsoft.com/office/powerpoint/2010/main" val="30212488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graphicEl>
                                              <a:chart seriesIdx="-4" categoryIdx="4" bldStep="category"/>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graphicEl>
                                              <a:chart seriesIdx="-4" categoryIdx="5" bldStep="category"/>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graphicEl>
                                              <a:chart seriesIdx="-4" categoryIdx="6" bldStep="category"/>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graphicEl>
                                              <a:chart seriesIdx="-4" categoryIdx="7" bldStep="category"/>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graphicEl>
                                              <a:chart seriesIdx="-4" categoryIdx="8" bldStep="category"/>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
                                            <p:graphicEl>
                                              <a:chart seriesIdx="-4" categoryIdx="9" bldStep="category"/>
                                            </p:graphic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21" presetClass="entr" presetSubtype="1" fill="hold" grpId="0" nodeType="click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wheel(1)">
                                      <p:cBhvr>
                                        <p:cTn id="5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category"/>
        </p:bldSub>
      </p:bldGraphic>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5085184"/>
            <a:ext cx="8229600" cy="1645643"/>
          </a:xfrm>
        </p:spPr>
        <p:txBody>
          <a:bodyPr>
            <a:normAutofit lnSpcReduction="10000"/>
          </a:bodyPr>
          <a:lstStyle/>
          <a:p>
            <a:r>
              <a:rPr lang="en-ZA" sz="2400" dirty="0" smtClean="0"/>
              <a:t>550,000 students drop out before matric</a:t>
            </a:r>
          </a:p>
          <a:p>
            <a:r>
              <a:rPr lang="en-ZA" sz="2400" dirty="0" smtClean="0"/>
              <a:t>99% </a:t>
            </a:r>
            <a:r>
              <a:rPr lang="en-ZA" sz="2400" dirty="0" smtClean="0"/>
              <a:t>of those who don’t get matric don’t </a:t>
            </a:r>
            <a:r>
              <a:rPr lang="en-ZA" sz="2400" dirty="0" smtClean="0"/>
              <a:t>get a non-matric qualification </a:t>
            </a:r>
            <a:r>
              <a:rPr lang="en-ZA" sz="1600" dirty="0" smtClean="0"/>
              <a:t>(Gustafsson, 2011: p11)</a:t>
            </a:r>
          </a:p>
          <a:p>
            <a:r>
              <a:rPr lang="en-ZA" sz="2400" dirty="0" smtClean="0"/>
              <a:t>What happens to them? 50% youth unemployment.</a:t>
            </a: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a:t>
            </a:fld>
            <a:endParaRPr lang="en-ZA"/>
          </a:p>
        </p:txBody>
      </p:sp>
      <p:graphicFrame>
        <p:nvGraphicFramePr>
          <p:cNvPr id="5" name="Chart 4"/>
          <p:cNvGraphicFramePr>
            <a:graphicFrameLocks/>
          </p:cNvGraphicFramePr>
          <p:nvPr>
            <p:extLst>
              <p:ext uri="{D42A27DB-BD31-4B8C-83A1-F6EECF244321}">
                <p14:modId xmlns:p14="http://schemas.microsoft.com/office/powerpoint/2010/main" val="4027718239"/>
              </p:ext>
            </p:extLst>
          </p:nvPr>
        </p:nvGraphicFramePr>
        <p:xfrm>
          <a:off x="395536" y="404664"/>
          <a:ext cx="8208912" cy="43924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661282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5" grpId="0">
        <p:bldSub>
          <a:bldChart bld="category"/>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11</a:t>
            </a:fld>
            <a:endParaRPr lang="en-ZA"/>
          </a:p>
        </p:txBody>
      </p:sp>
      <p:pic>
        <p:nvPicPr>
          <p:cNvPr id="6" name="Picture 5"/>
          <p:cNvPicPr>
            <a:picLocks noChangeAspect="1"/>
          </p:cNvPicPr>
          <p:nvPr/>
        </p:nvPicPr>
        <p:blipFill>
          <a:blip r:embed="rId2"/>
          <a:stretch>
            <a:fillRect/>
          </a:stretch>
        </p:blipFill>
        <p:spPr>
          <a:xfrm>
            <a:off x="3995936" y="189711"/>
            <a:ext cx="4968552" cy="6633017"/>
          </a:xfrm>
          <a:prstGeom prst="rect">
            <a:avLst/>
          </a:prstGeom>
        </p:spPr>
      </p:pic>
      <p:sp>
        <p:nvSpPr>
          <p:cNvPr id="7" name="TextBox 6"/>
          <p:cNvSpPr txBox="1"/>
          <p:nvPr/>
        </p:nvSpPr>
        <p:spPr>
          <a:xfrm rot="19734565">
            <a:off x="3827550" y="5940194"/>
            <a:ext cx="2448272" cy="307777"/>
          </a:xfrm>
          <a:prstGeom prst="rect">
            <a:avLst/>
          </a:prstGeom>
          <a:noFill/>
        </p:spPr>
        <p:txBody>
          <a:bodyPr wrap="square" rtlCol="0">
            <a:spAutoFit/>
          </a:bodyPr>
          <a:lstStyle/>
          <a:p>
            <a:r>
              <a:rPr lang="en-US" sz="1400" i="1" dirty="0" smtClean="0">
                <a:solidFill>
                  <a:schemeClr val="bg1"/>
                </a:solidFill>
              </a:rPr>
              <a:t>No early cognitive stimulation</a:t>
            </a:r>
            <a:endParaRPr lang="en-US" sz="1400" i="1" dirty="0">
              <a:solidFill>
                <a:schemeClr val="bg1"/>
              </a:solidFill>
            </a:endParaRPr>
          </a:p>
        </p:txBody>
      </p:sp>
      <p:sp>
        <p:nvSpPr>
          <p:cNvPr id="8" name="TextBox 7"/>
          <p:cNvSpPr txBox="1"/>
          <p:nvPr/>
        </p:nvSpPr>
        <p:spPr>
          <a:xfrm rot="19734565">
            <a:off x="3827550" y="5335173"/>
            <a:ext cx="2448272" cy="307777"/>
          </a:xfrm>
          <a:prstGeom prst="rect">
            <a:avLst/>
          </a:prstGeom>
          <a:noFill/>
        </p:spPr>
        <p:txBody>
          <a:bodyPr wrap="square" rtlCol="0">
            <a:spAutoFit/>
          </a:bodyPr>
          <a:lstStyle/>
          <a:p>
            <a:r>
              <a:rPr lang="en-US" sz="1400" i="1" dirty="0" smtClean="0">
                <a:solidFill>
                  <a:schemeClr val="bg1"/>
                </a:solidFill>
              </a:rPr>
              <a:t>Weak culture of T&amp;L</a:t>
            </a:r>
            <a:endParaRPr lang="en-US" sz="1400" i="1" dirty="0">
              <a:solidFill>
                <a:schemeClr val="bg1"/>
              </a:solidFill>
            </a:endParaRPr>
          </a:p>
        </p:txBody>
      </p:sp>
      <p:sp>
        <p:nvSpPr>
          <p:cNvPr id="9" name="TextBox 8"/>
          <p:cNvSpPr txBox="1"/>
          <p:nvPr/>
        </p:nvSpPr>
        <p:spPr>
          <a:xfrm rot="19734565">
            <a:off x="3827550" y="4903126"/>
            <a:ext cx="2448272" cy="307777"/>
          </a:xfrm>
          <a:prstGeom prst="rect">
            <a:avLst/>
          </a:prstGeom>
          <a:noFill/>
        </p:spPr>
        <p:txBody>
          <a:bodyPr wrap="square" rtlCol="0">
            <a:spAutoFit/>
          </a:bodyPr>
          <a:lstStyle/>
          <a:p>
            <a:r>
              <a:rPr lang="en-US" sz="1400" i="1" dirty="0" smtClean="0">
                <a:solidFill>
                  <a:schemeClr val="bg1"/>
                </a:solidFill>
              </a:rPr>
              <a:t>Low </a:t>
            </a:r>
            <a:r>
              <a:rPr lang="en-US" sz="1400" i="1" dirty="0" err="1" smtClean="0">
                <a:solidFill>
                  <a:schemeClr val="bg1"/>
                </a:solidFill>
              </a:rPr>
              <a:t>curric</a:t>
            </a:r>
            <a:r>
              <a:rPr lang="en-US" sz="1400" i="1" dirty="0" smtClean="0">
                <a:solidFill>
                  <a:schemeClr val="bg1"/>
                </a:solidFill>
              </a:rPr>
              <a:t> coverage</a:t>
            </a:r>
            <a:endParaRPr lang="en-US" sz="1400" i="1" dirty="0">
              <a:solidFill>
                <a:schemeClr val="bg1"/>
              </a:solidFill>
            </a:endParaRPr>
          </a:p>
        </p:txBody>
      </p:sp>
      <p:sp>
        <p:nvSpPr>
          <p:cNvPr id="10" name="TextBox 9"/>
          <p:cNvSpPr txBox="1"/>
          <p:nvPr/>
        </p:nvSpPr>
        <p:spPr>
          <a:xfrm rot="1532785">
            <a:off x="6966960" y="6174102"/>
            <a:ext cx="2448272" cy="307777"/>
          </a:xfrm>
          <a:prstGeom prst="rect">
            <a:avLst/>
          </a:prstGeom>
          <a:noFill/>
        </p:spPr>
        <p:txBody>
          <a:bodyPr wrap="square" rtlCol="0">
            <a:spAutoFit/>
          </a:bodyPr>
          <a:lstStyle/>
          <a:p>
            <a:r>
              <a:rPr lang="en-US" sz="1400" i="1" dirty="0" smtClean="0">
                <a:solidFill>
                  <a:schemeClr val="bg1"/>
                </a:solidFill>
              </a:rPr>
              <a:t>Low quality teachers</a:t>
            </a:r>
            <a:endParaRPr lang="en-US" sz="1400" i="1" dirty="0">
              <a:solidFill>
                <a:schemeClr val="bg1"/>
              </a:solidFill>
            </a:endParaRPr>
          </a:p>
        </p:txBody>
      </p:sp>
      <p:sp>
        <p:nvSpPr>
          <p:cNvPr id="11" name="TextBox 10"/>
          <p:cNvSpPr txBox="1"/>
          <p:nvPr/>
        </p:nvSpPr>
        <p:spPr>
          <a:xfrm rot="1532785">
            <a:off x="7182983" y="5670046"/>
            <a:ext cx="2448272" cy="307777"/>
          </a:xfrm>
          <a:prstGeom prst="rect">
            <a:avLst/>
          </a:prstGeom>
          <a:noFill/>
        </p:spPr>
        <p:txBody>
          <a:bodyPr wrap="square" rtlCol="0">
            <a:spAutoFit/>
          </a:bodyPr>
          <a:lstStyle/>
          <a:p>
            <a:r>
              <a:rPr lang="en-US" sz="1400" i="1" dirty="0" smtClean="0">
                <a:solidFill>
                  <a:schemeClr val="bg1"/>
                </a:solidFill>
              </a:rPr>
              <a:t>Low time-on-task</a:t>
            </a:r>
            <a:endParaRPr lang="en-US" sz="1400" i="1" dirty="0">
              <a:solidFill>
                <a:schemeClr val="bg1"/>
              </a:solidFill>
            </a:endParaRPr>
          </a:p>
        </p:txBody>
      </p:sp>
      <p:sp>
        <p:nvSpPr>
          <p:cNvPr id="12" name="TextBox 11"/>
          <p:cNvSpPr txBox="1"/>
          <p:nvPr/>
        </p:nvSpPr>
        <p:spPr>
          <a:xfrm>
            <a:off x="5724128" y="1556792"/>
            <a:ext cx="1728192" cy="523220"/>
          </a:xfrm>
          <a:prstGeom prst="rect">
            <a:avLst/>
          </a:prstGeom>
          <a:noFill/>
        </p:spPr>
        <p:txBody>
          <a:bodyPr wrap="square" rtlCol="0">
            <a:spAutoFit/>
          </a:bodyPr>
          <a:lstStyle/>
          <a:p>
            <a:r>
              <a:rPr lang="en-US" sz="2800" b="1" dirty="0" smtClean="0">
                <a:solidFill>
                  <a:schemeClr val="bg1">
                    <a:lumMod val="50000"/>
                  </a:schemeClr>
                </a:solidFill>
                <a:latin typeface="Helvetica"/>
                <a:cs typeface="Helvetica"/>
              </a:rPr>
              <a:t>MATRIC</a:t>
            </a:r>
            <a:endParaRPr lang="en-US" sz="1200" b="1" dirty="0">
              <a:solidFill>
                <a:schemeClr val="bg1">
                  <a:lumMod val="50000"/>
                </a:schemeClr>
              </a:solidFill>
              <a:latin typeface="Helvetica"/>
              <a:cs typeface="Helvetica"/>
            </a:endParaRPr>
          </a:p>
        </p:txBody>
      </p:sp>
      <p:sp>
        <p:nvSpPr>
          <p:cNvPr id="13" name="TextBox 12"/>
          <p:cNvSpPr txBox="1"/>
          <p:nvPr/>
        </p:nvSpPr>
        <p:spPr>
          <a:xfrm>
            <a:off x="5292080" y="3212976"/>
            <a:ext cx="2664296" cy="584776"/>
          </a:xfrm>
          <a:prstGeom prst="rect">
            <a:avLst/>
          </a:prstGeom>
          <a:noFill/>
        </p:spPr>
        <p:txBody>
          <a:bodyPr wrap="square" rtlCol="0">
            <a:spAutoFit/>
          </a:bodyPr>
          <a:lstStyle/>
          <a:p>
            <a:r>
              <a:rPr lang="en-US" sz="3200" b="1" dirty="0" smtClean="0">
                <a:solidFill>
                  <a:srgbClr val="FF0000"/>
                </a:solidFill>
                <a:latin typeface="Helvetica"/>
                <a:cs typeface="Helvetica"/>
              </a:rPr>
              <a:t>Pre-MATRIC</a:t>
            </a:r>
            <a:endParaRPr lang="en-US" sz="1400" b="1" dirty="0">
              <a:solidFill>
                <a:srgbClr val="FF0000"/>
              </a:solidFill>
              <a:latin typeface="Helvetica"/>
              <a:cs typeface="Helvetica"/>
            </a:endParaRPr>
          </a:p>
        </p:txBody>
      </p:sp>
      <p:sp>
        <p:nvSpPr>
          <p:cNvPr id="14" name="TextBox 13"/>
          <p:cNvSpPr txBox="1"/>
          <p:nvPr/>
        </p:nvSpPr>
        <p:spPr>
          <a:xfrm>
            <a:off x="5508104" y="404664"/>
            <a:ext cx="2448272" cy="400110"/>
          </a:xfrm>
          <a:prstGeom prst="rect">
            <a:avLst/>
          </a:prstGeom>
          <a:noFill/>
        </p:spPr>
        <p:txBody>
          <a:bodyPr wrap="square" rtlCol="0">
            <a:spAutoFit/>
          </a:bodyPr>
          <a:lstStyle/>
          <a:p>
            <a:r>
              <a:rPr lang="en-US" sz="2000" b="1" i="1" dirty="0" smtClean="0"/>
              <a:t>Matric pass rate</a:t>
            </a:r>
            <a:endParaRPr lang="en-US" sz="2000" b="1" i="1" dirty="0"/>
          </a:p>
        </p:txBody>
      </p:sp>
      <p:sp>
        <p:nvSpPr>
          <p:cNvPr id="15" name="TextBox 14"/>
          <p:cNvSpPr txBox="1"/>
          <p:nvPr/>
        </p:nvSpPr>
        <p:spPr>
          <a:xfrm rot="1532785">
            <a:off x="3877251" y="988022"/>
            <a:ext cx="2448272" cy="338554"/>
          </a:xfrm>
          <a:prstGeom prst="rect">
            <a:avLst/>
          </a:prstGeom>
          <a:noFill/>
        </p:spPr>
        <p:txBody>
          <a:bodyPr wrap="square" rtlCol="0">
            <a:spAutoFit/>
          </a:bodyPr>
          <a:lstStyle/>
          <a:p>
            <a:r>
              <a:rPr lang="en-US" sz="1600" b="1" i="1" dirty="0" smtClean="0"/>
              <a:t>No. endorsements</a:t>
            </a:r>
            <a:endParaRPr lang="en-US" sz="1600" b="1" i="1" dirty="0"/>
          </a:p>
        </p:txBody>
      </p:sp>
      <p:sp>
        <p:nvSpPr>
          <p:cNvPr id="16" name="TextBox 15"/>
          <p:cNvSpPr txBox="1"/>
          <p:nvPr/>
        </p:nvSpPr>
        <p:spPr>
          <a:xfrm rot="19747222">
            <a:off x="7221659" y="504883"/>
            <a:ext cx="2448272" cy="338554"/>
          </a:xfrm>
          <a:prstGeom prst="rect">
            <a:avLst/>
          </a:prstGeom>
          <a:noFill/>
        </p:spPr>
        <p:txBody>
          <a:bodyPr wrap="square" rtlCol="0">
            <a:spAutoFit/>
          </a:bodyPr>
          <a:lstStyle/>
          <a:p>
            <a:r>
              <a:rPr lang="en-US" sz="1600" b="1" i="1" dirty="0" smtClean="0"/>
              <a:t>Subject choice</a:t>
            </a:r>
            <a:endParaRPr lang="en-US" sz="1600" b="1" i="1" dirty="0"/>
          </a:p>
        </p:txBody>
      </p:sp>
      <p:sp>
        <p:nvSpPr>
          <p:cNvPr id="18" name="TextBox 17"/>
          <p:cNvSpPr txBox="1"/>
          <p:nvPr/>
        </p:nvSpPr>
        <p:spPr>
          <a:xfrm rot="19747222">
            <a:off x="7725715" y="864923"/>
            <a:ext cx="2448272" cy="338554"/>
          </a:xfrm>
          <a:prstGeom prst="rect">
            <a:avLst/>
          </a:prstGeom>
          <a:noFill/>
        </p:spPr>
        <p:txBody>
          <a:bodyPr wrap="square" rtlCol="0">
            <a:spAutoFit/>
          </a:bodyPr>
          <a:lstStyle/>
          <a:p>
            <a:r>
              <a:rPr lang="en-US" sz="1600" b="1" i="1" dirty="0" smtClean="0"/>
              <a:t>Throughput</a:t>
            </a:r>
            <a:endParaRPr lang="en-US" sz="1600" b="1" i="1" dirty="0"/>
          </a:p>
        </p:txBody>
      </p:sp>
      <p:sp>
        <p:nvSpPr>
          <p:cNvPr id="19" name="TextBox 18"/>
          <p:cNvSpPr txBox="1"/>
          <p:nvPr/>
        </p:nvSpPr>
        <p:spPr>
          <a:xfrm rot="1532785">
            <a:off x="7471015" y="5310006"/>
            <a:ext cx="2448272" cy="307777"/>
          </a:xfrm>
          <a:prstGeom prst="rect">
            <a:avLst/>
          </a:prstGeom>
          <a:noFill/>
        </p:spPr>
        <p:txBody>
          <a:bodyPr wrap="square" rtlCol="0">
            <a:spAutoFit/>
          </a:bodyPr>
          <a:lstStyle/>
          <a:p>
            <a:r>
              <a:rPr lang="en-US" sz="1400" i="1" dirty="0" smtClean="0">
                <a:solidFill>
                  <a:schemeClr val="bg1"/>
                </a:solidFill>
              </a:rPr>
              <a:t>Low accountability</a:t>
            </a:r>
            <a:endParaRPr lang="en-US" sz="1400" i="1" dirty="0">
              <a:solidFill>
                <a:schemeClr val="bg1"/>
              </a:solidFill>
            </a:endParaRPr>
          </a:p>
        </p:txBody>
      </p:sp>
      <p:sp>
        <p:nvSpPr>
          <p:cNvPr id="20" name="TextBox 19"/>
          <p:cNvSpPr txBox="1"/>
          <p:nvPr/>
        </p:nvSpPr>
        <p:spPr>
          <a:xfrm rot="4043289">
            <a:off x="7445384" y="4661397"/>
            <a:ext cx="2448272" cy="369332"/>
          </a:xfrm>
          <a:prstGeom prst="rect">
            <a:avLst/>
          </a:prstGeom>
          <a:noFill/>
        </p:spPr>
        <p:txBody>
          <a:bodyPr wrap="square" rtlCol="0">
            <a:spAutoFit/>
          </a:bodyPr>
          <a:lstStyle/>
          <a:p>
            <a:r>
              <a:rPr lang="en-US" i="1" dirty="0" smtClean="0">
                <a:solidFill>
                  <a:schemeClr val="bg1"/>
                </a:solidFill>
              </a:rPr>
              <a:t>50% dropout</a:t>
            </a:r>
            <a:endParaRPr lang="en-US" i="1" dirty="0">
              <a:solidFill>
                <a:schemeClr val="bg1"/>
              </a:solidFill>
            </a:endParaRPr>
          </a:p>
        </p:txBody>
      </p:sp>
      <p:sp>
        <p:nvSpPr>
          <p:cNvPr id="21" name="TextBox 20"/>
          <p:cNvSpPr txBox="1"/>
          <p:nvPr/>
        </p:nvSpPr>
        <p:spPr>
          <a:xfrm>
            <a:off x="5508104" y="6381328"/>
            <a:ext cx="2448272" cy="369332"/>
          </a:xfrm>
          <a:prstGeom prst="rect">
            <a:avLst/>
          </a:prstGeom>
          <a:noFill/>
        </p:spPr>
        <p:txBody>
          <a:bodyPr wrap="square" rtlCol="0">
            <a:spAutoFit/>
          </a:bodyPr>
          <a:lstStyle/>
          <a:p>
            <a:r>
              <a:rPr lang="en-US" i="1" dirty="0" smtClean="0">
                <a:solidFill>
                  <a:schemeClr val="bg1"/>
                </a:solidFill>
              </a:rPr>
              <a:t>HUGE learning deficits…</a:t>
            </a:r>
            <a:endParaRPr lang="en-US" i="1" dirty="0">
              <a:solidFill>
                <a:schemeClr val="bg1"/>
              </a:solidFill>
            </a:endParaRPr>
          </a:p>
        </p:txBody>
      </p:sp>
      <p:sp>
        <p:nvSpPr>
          <p:cNvPr id="23" name="TextBox 22"/>
          <p:cNvSpPr txBox="1"/>
          <p:nvPr/>
        </p:nvSpPr>
        <p:spPr>
          <a:xfrm rot="1532785">
            <a:off x="3877251" y="1636094"/>
            <a:ext cx="2448272" cy="338554"/>
          </a:xfrm>
          <a:prstGeom prst="rect">
            <a:avLst/>
          </a:prstGeom>
          <a:noFill/>
        </p:spPr>
        <p:txBody>
          <a:bodyPr wrap="square" rtlCol="0">
            <a:spAutoFit/>
          </a:bodyPr>
          <a:lstStyle/>
          <a:p>
            <a:r>
              <a:rPr lang="en-US" sz="1600" b="1" i="1" dirty="0" smtClean="0"/>
              <a:t>Quality?</a:t>
            </a:r>
            <a:endParaRPr lang="en-US" sz="1600" b="1" i="1" dirty="0"/>
          </a:p>
        </p:txBody>
      </p:sp>
      <p:sp>
        <p:nvSpPr>
          <p:cNvPr id="24" name="Rectangle 23"/>
          <p:cNvSpPr/>
          <p:nvPr/>
        </p:nvSpPr>
        <p:spPr>
          <a:xfrm>
            <a:off x="-756592" y="2471523"/>
            <a:ext cx="10153128" cy="436510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FFFF"/>
                </a:solidFill>
              </a:ln>
            </a:endParaRPr>
          </a:p>
        </p:txBody>
      </p:sp>
      <p:sp>
        <p:nvSpPr>
          <p:cNvPr id="2" name="Title 1"/>
          <p:cNvSpPr>
            <a:spLocks noGrp="1"/>
          </p:cNvSpPr>
          <p:nvPr>
            <p:ph type="title"/>
          </p:nvPr>
        </p:nvSpPr>
        <p:spPr>
          <a:xfrm>
            <a:off x="0" y="2276872"/>
            <a:ext cx="3477143" cy="2520280"/>
          </a:xfrm>
        </p:spPr>
        <p:txBody>
          <a:bodyPr>
            <a:noAutofit/>
          </a:bodyPr>
          <a:lstStyle/>
          <a:p>
            <a:r>
              <a:rPr lang="en-US" sz="2800" dirty="0" smtClean="0"/>
              <a:t>What are the root causes of low and unequal achievement? </a:t>
            </a:r>
            <a:endParaRPr lang="en-US" sz="2800" dirty="0"/>
          </a:p>
        </p:txBody>
      </p:sp>
      <p:grpSp>
        <p:nvGrpSpPr>
          <p:cNvPr id="27" name="Group 26"/>
          <p:cNvGrpSpPr/>
          <p:nvPr/>
        </p:nvGrpSpPr>
        <p:grpSpPr>
          <a:xfrm>
            <a:off x="-16402" y="4978105"/>
            <a:ext cx="3707904" cy="1853952"/>
            <a:chOff x="-16402" y="4978105"/>
            <a:chExt cx="3707904" cy="1853952"/>
          </a:xfrm>
        </p:grpSpPr>
        <p:pic>
          <p:nvPicPr>
            <p:cNvPr id="25" name="Picture 24"/>
            <p:cNvPicPr>
              <a:picLocks noChangeAspect="1"/>
            </p:cNvPicPr>
            <p:nvPr/>
          </p:nvPicPr>
          <p:blipFill>
            <a:blip r:embed="rId3"/>
            <a:stretch>
              <a:fillRect/>
            </a:stretch>
          </p:blipFill>
          <p:spPr>
            <a:xfrm>
              <a:off x="-16402" y="4978105"/>
              <a:ext cx="3707904" cy="1853952"/>
            </a:xfrm>
            <a:prstGeom prst="rect">
              <a:avLst/>
            </a:prstGeom>
          </p:spPr>
        </p:pic>
        <p:sp>
          <p:nvSpPr>
            <p:cNvPr id="26" name="TextBox 25"/>
            <p:cNvSpPr txBox="1"/>
            <p:nvPr/>
          </p:nvSpPr>
          <p:spPr>
            <a:xfrm rot="21203392">
              <a:off x="842236" y="5660960"/>
              <a:ext cx="2520280" cy="400110"/>
            </a:xfrm>
            <a:prstGeom prst="rect">
              <a:avLst/>
            </a:prstGeom>
            <a:noFill/>
          </p:spPr>
          <p:txBody>
            <a:bodyPr wrap="square" rtlCol="0">
              <a:spAutoFit/>
            </a:bodyPr>
            <a:lstStyle/>
            <a:p>
              <a:r>
                <a:rPr lang="en-US" sz="2000" b="1" dirty="0" smtClean="0">
                  <a:solidFill>
                    <a:schemeClr val="bg1"/>
                  </a:solidFill>
                </a:rPr>
                <a:t>Vested interests</a:t>
              </a:r>
              <a:endParaRPr lang="en-US" sz="2000" b="1" dirty="0">
                <a:solidFill>
                  <a:schemeClr val="bg1"/>
                </a:solidFill>
              </a:endParaRPr>
            </a:p>
          </p:txBody>
        </p:sp>
      </p:grpSp>
      <p:sp>
        <p:nvSpPr>
          <p:cNvPr id="28" name="TextBox 27"/>
          <p:cNvSpPr txBox="1"/>
          <p:nvPr/>
        </p:nvSpPr>
        <p:spPr>
          <a:xfrm>
            <a:off x="0" y="1340768"/>
            <a:ext cx="4680520" cy="523220"/>
          </a:xfrm>
          <a:prstGeom prst="rect">
            <a:avLst/>
          </a:prstGeom>
          <a:noFill/>
        </p:spPr>
        <p:txBody>
          <a:bodyPr wrap="square" rtlCol="0">
            <a:spAutoFit/>
          </a:bodyPr>
          <a:lstStyle/>
          <a:p>
            <a:r>
              <a:rPr lang="en-US" sz="2800" dirty="0" smtClean="0"/>
              <a:t>Media sees only this</a:t>
            </a:r>
            <a:r>
              <a:rPr lang="en-US" sz="2800" dirty="0" smtClean="0">
                <a:sym typeface="Wingdings"/>
              </a:rPr>
              <a:t></a:t>
            </a:r>
            <a:endParaRPr lang="en-US" sz="2800" dirty="0"/>
          </a:p>
        </p:txBody>
      </p:sp>
    </p:spTree>
    <p:extLst>
      <p:ext uri="{BB962C8B-B14F-4D97-AF65-F5344CB8AC3E}">
        <p14:creationId xmlns:p14="http://schemas.microsoft.com/office/powerpoint/2010/main" val="2572099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24"/>
                                        </p:tgtEl>
                                      </p:cBhvr>
                                    </p:animEffect>
                                    <p:set>
                                      <p:cBhvr>
                                        <p:cTn id="27" dur="1" fill="hold">
                                          <p:stCondLst>
                                            <p:cond delay="499"/>
                                          </p:stCondLst>
                                        </p:cTn>
                                        <p:tgtEl>
                                          <p:spTgt spid="2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0"/>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2" presetClass="entr" presetSubtype="4" fill="hold" nodeType="click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500"/>
                                        <p:tgtEl>
                                          <p:spTgt spid="27"/>
                                        </p:tgtEl>
                                        <p:attrNameLst>
                                          <p:attrName>ppt_y</p:attrName>
                                        </p:attrNameLst>
                                      </p:cBhvr>
                                      <p:tavLst>
                                        <p:tav tm="0">
                                          <p:val>
                                            <p:strVal val="#ppt_y+#ppt_h*1.125000"/>
                                          </p:val>
                                        </p:tav>
                                        <p:tav tm="100000">
                                          <p:val>
                                            <p:strVal val="#ppt_y"/>
                                          </p:val>
                                        </p:tav>
                                      </p:tavLst>
                                    </p:anim>
                                    <p:animEffect transition="in" filter="wipe(up)">
                                      <p:cBhvr>
                                        <p:cTn id="69" dur="500"/>
                                        <p:tgtEl>
                                          <p:spTgt spid="27"/>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3" grpId="0"/>
      <p:bldP spid="14" grpId="0"/>
      <p:bldP spid="15" grpId="0"/>
      <p:bldP spid="16" grpId="0"/>
      <p:bldP spid="18" grpId="0"/>
      <p:bldP spid="19" grpId="0"/>
      <p:bldP spid="20" grpId="0"/>
      <p:bldP spid="21" grpId="0"/>
      <p:bldP spid="23" grpId="0"/>
      <p:bldP spid="24" grpId="0" animBg="1"/>
      <p:bldP spid="2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591780" y="1448801"/>
            <a:ext cx="3960440" cy="3960398"/>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2400" i="1" dirty="0" smtClean="0">
                <a:solidFill>
                  <a:schemeClr val="bg1"/>
                </a:solidFill>
                <a:latin typeface="Helvetica Neue"/>
                <a:cs typeface="Helvetica Neue"/>
              </a:rPr>
              <a:t>New research on mathematics teacher content knowledge in SA</a:t>
            </a:r>
            <a:endParaRPr lang="en-US" sz="2400" i="1" dirty="0">
              <a:solidFill>
                <a:schemeClr val="bg1"/>
              </a:solidFill>
              <a:latin typeface="Helvetica Neue"/>
              <a:cs typeface="Helvetica Neue"/>
            </a:endParaRPr>
          </a:p>
        </p:txBody>
      </p:sp>
    </p:spTree>
    <p:extLst>
      <p:ext uri="{BB962C8B-B14F-4D97-AF65-F5344CB8AC3E}">
        <p14:creationId xmlns:p14="http://schemas.microsoft.com/office/powerpoint/2010/main" val="265742660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What are the content knowledge (CK) levels of South African Gr6 </a:t>
            </a:r>
            <a:r>
              <a:rPr lang="en-US" sz="2800" dirty="0" err="1" smtClean="0"/>
              <a:t>Maths</a:t>
            </a:r>
            <a:r>
              <a:rPr lang="en-US" sz="2800" dirty="0" smtClean="0"/>
              <a:t> teachers? (SACMEQ 2007)</a:t>
            </a:r>
            <a:endParaRPr lang="en-US" sz="2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13</a:t>
            </a:fld>
            <a:endParaRPr lang="en-ZA"/>
          </a:p>
        </p:txBody>
      </p:sp>
      <p:graphicFrame>
        <p:nvGraphicFramePr>
          <p:cNvPr id="5" name="Chart 4"/>
          <p:cNvGraphicFramePr/>
          <p:nvPr>
            <p:extLst>
              <p:ext uri="{D42A27DB-BD31-4B8C-83A1-F6EECF244321}">
                <p14:modId xmlns:p14="http://schemas.microsoft.com/office/powerpoint/2010/main" val="3971523122"/>
              </p:ext>
            </p:extLst>
          </p:nvPr>
        </p:nvGraphicFramePr>
        <p:xfrm>
          <a:off x="467544" y="1628800"/>
          <a:ext cx="8208912" cy="432048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827584" y="6027003"/>
            <a:ext cx="6984776" cy="830997"/>
          </a:xfrm>
          <a:prstGeom prst="rect">
            <a:avLst/>
          </a:prstGeom>
          <a:solidFill>
            <a:schemeClr val="bg1">
              <a:lumMod val="95000"/>
            </a:schemeClr>
          </a:solidFill>
        </p:spPr>
        <p:txBody>
          <a:bodyPr wrap="square" rtlCol="0">
            <a:spAutoFit/>
          </a:bodyPr>
          <a:lstStyle/>
          <a:p>
            <a:r>
              <a:rPr lang="en-US" sz="1600" i="1" dirty="0" smtClean="0"/>
              <a:t>To be classified at a Grade-level, teachers must achieve at least 60% correct on grade-level items (adjusted for guessing) </a:t>
            </a:r>
          </a:p>
          <a:p>
            <a:pPr algn="r"/>
            <a:r>
              <a:rPr lang="en-US" sz="1600" i="1" dirty="0" smtClean="0"/>
              <a:t>(</a:t>
            </a:r>
            <a:r>
              <a:rPr lang="en-US" sz="1600" i="1" dirty="0" err="1" smtClean="0"/>
              <a:t>Venkatakrishnan</a:t>
            </a:r>
            <a:r>
              <a:rPr lang="en-US" sz="1600" i="1" dirty="0" smtClean="0"/>
              <a:t> &amp; Spaull, Forthcoming)</a:t>
            </a:r>
            <a:endParaRPr lang="en-US" sz="1600" i="1"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8144" y="1412776"/>
            <a:ext cx="3114675" cy="2743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650593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0" bldStep="ptInSeries"/>
                                            </p:graphicEl>
                                          </p:spTgt>
                                        </p:tgtEl>
                                        <p:attrNameLst>
                                          <p:attrName>style.visibility</p:attrName>
                                        </p:attrNameLst>
                                      </p:cBhvr>
                                      <p:to>
                                        <p:strVal val="visible"/>
                                      </p:to>
                                    </p:set>
                                    <p:animEffect transition="in" filter="wipe(down)">
                                      <p:cBhvr>
                                        <p:cTn id="12" dur="500"/>
                                        <p:tgtEl>
                                          <p:spTgt spid="5">
                                            <p:graphicEl>
                                              <a:chart seriesIdx="0" categoryIdx="0" bldStep="ptIn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0" categoryIdx="1" bldStep="ptInSeries"/>
                                            </p:graphicEl>
                                          </p:spTgt>
                                        </p:tgtEl>
                                        <p:attrNameLst>
                                          <p:attrName>style.visibility</p:attrName>
                                        </p:attrNameLst>
                                      </p:cBhvr>
                                      <p:to>
                                        <p:strVal val="visible"/>
                                      </p:to>
                                    </p:set>
                                    <p:animEffect transition="in" filter="wipe(down)">
                                      <p:cBhvr>
                                        <p:cTn id="17" dur="500"/>
                                        <p:tgtEl>
                                          <p:spTgt spid="5">
                                            <p:graphicEl>
                                              <a:chart seriesIdx="0" categoryIdx="1" bldStep="ptIn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0" categoryIdx="2" bldStep="ptInSeries"/>
                                            </p:graphicEl>
                                          </p:spTgt>
                                        </p:tgtEl>
                                        <p:attrNameLst>
                                          <p:attrName>style.visibility</p:attrName>
                                        </p:attrNameLst>
                                      </p:cBhvr>
                                      <p:to>
                                        <p:strVal val="visible"/>
                                      </p:to>
                                    </p:set>
                                    <p:animEffect transition="in" filter="wipe(down)">
                                      <p:cBhvr>
                                        <p:cTn id="22" dur="500"/>
                                        <p:tgtEl>
                                          <p:spTgt spid="5">
                                            <p:graphicEl>
                                              <a:chart seriesIdx="0" categoryIdx="2" bldStep="ptIn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graphicEl>
                                              <a:chart seriesIdx="0" categoryIdx="3" bldStep="ptInSeries"/>
                                            </p:graphicEl>
                                          </p:spTgt>
                                        </p:tgtEl>
                                        <p:attrNameLst>
                                          <p:attrName>style.visibility</p:attrName>
                                        </p:attrNameLst>
                                      </p:cBhvr>
                                      <p:to>
                                        <p:strVal val="visible"/>
                                      </p:to>
                                    </p:set>
                                    <p:animEffect transition="in" filter="wipe(down)">
                                      <p:cBhvr>
                                        <p:cTn id="27" dur="500"/>
                                        <p:tgtEl>
                                          <p:spTgt spid="5">
                                            <p:graphicEl>
                                              <a:chart seriesIdx="0" categoryIdx="3" bldStep="ptIn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El"/>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t>What are the content knowledge (CK) levels of South African Gr6 </a:t>
            </a:r>
            <a:r>
              <a:rPr lang="en-US" sz="2400" dirty="0" err="1"/>
              <a:t>Maths</a:t>
            </a:r>
            <a:r>
              <a:rPr lang="en-US" sz="2400" dirty="0"/>
              <a:t> teachers? (SACMEQ 2007</a:t>
            </a:r>
            <a:r>
              <a:rPr lang="en-US" sz="2400" dirty="0" smtClean="0"/>
              <a:t>) [By school quintile]</a:t>
            </a:r>
            <a:endParaRPr lang="en-US"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14</a:t>
            </a:fld>
            <a:endParaRPr lang="en-ZA"/>
          </a:p>
        </p:txBody>
      </p:sp>
      <p:graphicFrame>
        <p:nvGraphicFramePr>
          <p:cNvPr id="5" name="Chart 4"/>
          <p:cNvGraphicFramePr/>
          <p:nvPr>
            <p:extLst>
              <p:ext uri="{D42A27DB-BD31-4B8C-83A1-F6EECF244321}">
                <p14:modId xmlns:p14="http://schemas.microsoft.com/office/powerpoint/2010/main" val="2517693830"/>
              </p:ext>
            </p:extLst>
          </p:nvPr>
        </p:nvGraphicFramePr>
        <p:xfrm>
          <a:off x="467544" y="1628800"/>
          <a:ext cx="8208912" cy="4392488"/>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827584" y="6027003"/>
            <a:ext cx="6984776" cy="830997"/>
          </a:xfrm>
          <a:prstGeom prst="rect">
            <a:avLst/>
          </a:prstGeom>
          <a:solidFill>
            <a:schemeClr val="bg1">
              <a:lumMod val="95000"/>
            </a:schemeClr>
          </a:solidFill>
        </p:spPr>
        <p:txBody>
          <a:bodyPr wrap="square" rtlCol="0">
            <a:spAutoFit/>
          </a:bodyPr>
          <a:lstStyle/>
          <a:p>
            <a:r>
              <a:rPr lang="en-US" sz="1600" i="1" dirty="0" smtClean="0"/>
              <a:t>To be classified at a Grade-level, teachers must achieve at least 60% correct on grade-level items (adjusted for guessing) </a:t>
            </a:r>
          </a:p>
          <a:p>
            <a:pPr algn="r"/>
            <a:r>
              <a:rPr lang="en-US" sz="1600" i="1" dirty="0" smtClean="0"/>
              <a:t>(</a:t>
            </a:r>
            <a:r>
              <a:rPr lang="en-US" sz="1600" i="1" dirty="0" err="1" smtClean="0"/>
              <a:t>Venkatakrishnan</a:t>
            </a:r>
            <a:r>
              <a:rPr lang="en-US" sz="1600" i="1" dirty="0" smtClean="0"/>
              <a:t> &amp; Spaull, Forthcoming)</a:t>
            </a:r>
            <a:endParaRPr lang="en-US" sz="1600" i="1" dirty="0"/>
          </a:p>
        </p:txBody>
      </p:sp>
    </p:spTree>
    <p:extLst>
      <p:ext uri="{BB962C8B-B14F-4D97-AF65-F5344CB8AC3E}">
        <p14:creationId xmlns:p14="http://schemas.microsoft.com/office/powerpoint/2010/main" val="22332048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50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down)">
                                      <p:cBhvr>
                                        <p:cTn id="22" dur="500"/>
                                        <p:tgtEl>
                                          <p:spTgt spid="5">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graphicEl>
                                              <a:chart seriesIdx="3" categoryIdx="-4" bldStep="series"/>
                                            </p:graphicEl>
                                          </p:spTgt>
                                        </p:tgtEl>
                                        <p:attrNameLst>
                                          <p:attrName>style.visibility</p:attrName>
                                        </p:attrNameLst>
                                      </p:cBhvr>
                                      <p:to>
                                        <p:strVal val="visible"/>
                                      </p:to>
                                    </p:set>
                                    <p:animEffect transition="in" filter="wipe(down)">
                                      <p:cBhvr>
                                        <p:cTn id="27" dur="500"/>
                                        <p:tgtEl>
                                          <p:spTgt spid="5">
                                            <p:graphicEl>
                                              <a:chart seriesIdx="3" categoryIdx="-4" bldStep="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graphicEl>
                                              <a:chart seriesIdx="4" categoryIdx="-4" bldStep="series"/>
                                            </p:graphicEl>
                                          </p:spTgt>
                                        </p:tgtEl>
                                        <p:attrNameLst>
                                          <p:attrName>style.visibility</p:attrName>
                                        </p:attrNameLst>
                                      </p:cBhvr>
                                      <p:to>
                                        <p:strVal val="visible"/>
                                      </p:to>
                                    </p:set>
                                    <p:animEffect transition="in" filter="wipe(down)">
                                      <p:cBhvr>
                                        <p:cTn id="32" dur="500"/>
                                        <p:tgtEl>
                                          <p:spTgt spid="5">
                                            <p:graphicEl>
                                              <a:chart seriesIdx="4"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err="1" smtClean="0"/>
              <a:t>Maths</a:t>
            </a:r>
            <a:r>
              <a:rPr lang="en-US" sz="3600" dirty="0" smtClean="0"/>
              <a:t> teacher content knowledge in SA</a:t>
            </a:r>
            <a:endParaRPr lang="en-US" sz="3600" dirty="0"/>
          </a:p>
        </p:txBody>
      </p:sp>
      <p:sp>
        <p:nvSpPr>
          <p:cNvPr id="3" name="Content Placeholder 2"/>
          <p:cNvSpPr>
            <a:spLocks noGrp="1"/>
          </p:cNvSpPr>
          <p:nvPr>
            <p:ph idx="1"/>
          </p:nvPr>
        </p:nvSpPr>
        <p:spPr/>
        <p:txBody>
          <a:bodyPr>
            <a:normAutofit fontScale="85000" lnSpcReduction="20000"/>
          </a:bodyPr>
          <a:lstStyle/>
          <a:p>
            <a:r>
              <a:rPr lang="en-US" dirty="0" smtClean="0"/>
              <a:t>Critically low levels of CK in SA</a:t>
            </a:r>
          </a:p>
          <a:p>
            <a:r>
              <a:rPr lang="en-US" dirty="0" smtClean="0"/>
              <a:t>Teachers cannot teach what they do not know</a:t>
            </a:r>
          </a:p>
          <a:p>
            <a:r>
              <a:rPr lang="en-US" dirty="0" smtClean="0"/>
              <a:t>Urgent need to provide teachers with </a:t>
            </a:r>
            <a:r>
              <a:rPr lang="en-US" i="1" dirty="0" smtClean="0"/>
              <a:t>meaningful </a:t>
            </a:r>
            <a:r>
              <a:rPr lang="en-US" dirty="0" smtClean="0"/>
              <a:t>learning opportunities </a:t>
            </a:r>
            <a:r>
              <a:rPr lang="en-US" sz="2100" dirty="0" smtClean="0"/>
              <a:t>(</a:t>
            </a:r>
            <a:r>
              <a:rPr lang="en-US" sz="2100" dirty="0" err="1" smtClean="0"/>
              <a:t>ala</a:t>
            </a:r>
            <a:r>
              <a:rPr lang="en-US" sz="2100" dirty="0" smtClean="0"/>
              <a:t> </a:t>
            </a:r>
            <a:r>
              <a:rPr lang="en-US" sz="2100" dirty="0" err="1" smtClean="0"/>
              <a:t>Shalem</a:t>
            </a:r>
            <a:r>
              <a:rPr lang="en-US" sz="2100" dirty="0" smtClean="0"/>
              <a:t>, 2003)</a:t>
            </a:r>
          </a:p>
          <a:p>
            <a:pPr lvl="1"/>
            <a:r>
              <a:rPr lang="en-US" dirty="0" smtClean="0"/>
              <a:t>How?!</a:t>
            </a:r>
          </a:p>
          <a:p>
            <a:pPr lvl="1"/>
            <a:r>
              <a:rPr lang="en-US" dirty="0" smtClean="0"/>
              <a:t>Not a single program proven to raise </a:t>
            </a:r>
            <a:r>
              <a:rPr lang="en-US" dirty="0" err="1" smtClean="0"/>
              <a:t>maths</a:t>
            </a:r>
            <a:r>
              <a:rPr lang="en-US" dirty="0" smtClean="0"/>
              <a:t> teacher CK at scale (proper evaluation)</a:t>
            </a:r>
          </a:p>
          <a:p>
            <a:pPr lvl="1"/>
            <a:r>
              <a:rPr lang="en-US" dirty="0" smtClean="0"/>
              <a:t>Q&amp;A with Prof Muller </a:t>
            </a:r>
          </a:p>
          <a:p>
            <a:pPr lvl="2"/>
            <a:r>
              <a:rPr lang="en-US" dirty="0" smtClean="0">
                <a:solidFill>
                  <a:srgbClr val="FF0000"/>
                </a:solidFill>
              </a:rPr>
              <a:t>Q: </a:t>
            </a:r>
            <a:r>
              <a:rPr lang="en-US" dirty="0" smtClean="0"/>
              <a:t>“What do you think is the most under-researched area in SA education?</a:t>
            </a:r>
          </a:p>
          <a:p>
            <a:pPr lvl="2"/>
            <a:r>
              <a:rPr lang="en-US" dirty="0" smtClean="0">
                <a:solidFill>
                  <a:srgbClr val="FF0000"/>
                </a:solidFill>
              </a:rPr>
              <a:t>A: </a:t>
            </a:r>
            <a:r>
              <a:rPr lang="en-US" dirty="0" smtClean="0"/>
              <a:t>“We have no idea what it will take to make knowledgeable teachers out of clueless ones, at least not while they are actually on-the-job”</a:t>
            </a:r>
          </a:p>
          <a:p>
            <a:pPr lvl="2"/>
            <a:r>
              <a:rPr lang="en-US" sz="1500" dirty="0">
                <a:hlinkClick r:id="rId2"/>
              </a:rPr>
              <a:t>http://nicspaull.com/2014/02/28/qa-with-johan-muller</a:t>
            </a:r>
            <a:r>
              <a:rPr lang="en-US" sz="1500" dirty="0" smtClean="0">
                <a:hlinkClick r:id="rId2"/>
              </a:rPr>
              <a:t>/</a:t>
            </a:r>
            <a:r>
              <a:rPr lang="en-US" sz="1500" dirty="0" smtClean="0"/>
              <a:t> </a:t>
            </a:r>
            <a:endParaRPr lang="en-US" sz="15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15</a:t>
            </a:fld>
            <a:endParaRPr lang="en-ZA"/>
          </a:p>
        </p:txBody>
      </p:sp>
    </p:spTree>
    <p:extLst>
      <p:ext uri="{BB962C8B-B14F-4D97-AF65-F5344CB8AC3E}">
        <p14:creationId xmlns:p14="http://schemas.microsoft.com/office/powerpoint/2010/main" val="3269598195"/>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772816"/>
            <a:ext cx="8229600" cy="2218258"/>
          </a:xfrm>
        </p:spPr>
        <p:txBody>
          <a:bodyPr>
            <a:normAutofit/>
          </a:bodyPr>
          <a:lstStyle/>
          <a:p>
            <a:r>
              <a:rPr lang="en-US" sz="7300" b="1" dirty="0" smtClean="0"/>
              <a:t>Solutions?</a:t>
            </a:r>
            <a:br>
              <a:rPr lang="en-US" sz="7300" b="1" dirty="0" smtClean="0"/>
            </a:br>
            <a:r>
              <a:rPr lang="en-US" sz="1300" b="1" dirty="0" smtClean="0"/>
              <a:t> </a:t>
            </a:r>
            <a:r>
              <a:rPr lang="en-US" sz="1300" dirty="0"/>
              <a:t/>
            </a:r>
            <a:br>
              <a:rPr lang="en-US" sz="1300" dirty="0"/>
            </a:br>
            <a:r>
              <a:rPr lang="en-US" dirty="0" smtClean="0"/>
              <a:t>Accountability &amp; Capacity</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16</a:t>
            </a:fld>
            <a:endParaRPr lang="en-ZA"/>
          </a:p>
        </p:txBody>
      </p:sp>
    </p:spTree>
    <p:extLst>
      <p:ext uri="{BB962C8B-B14F-4D97-AF65-F5344CB8AC3E}">
        <p14:creationId xmlns:p14="http://schemas.microsoft.com/office/powerpoint/2010/main" val="370742740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a:t>
            </a:r>
            <a:r>
              <a:rPr lang="en-ZA" dirty="0" smtClean="0"/>
              <a:t>mportant distinctions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17</a:t>
            </a:fld>
            <a:endParaRPr lang="en-ZA"/>
          </a:p>
        </p:txBody>
      </p:sp>
      <p:graphicFrame>
        <p:nvGraphicFramePr>
          <p:cNvPr id="6" name="Diagram 5"/>
          <p:cNvGraphicFramePr/>
          <p:nvPr>
            <p:extLst>
              <p:ext uri="{D42A27DB-BD31-4B8C-83A1-F6EECF244321}">
                <p14:modId xmlns:p14="http://schemas.microsoft.com/office/powerpoint/2010/main" val="2744888972"/>
              </p:ext>
            </p:extLst>
          </p:nvPr>
        </p:nvGraphicFramePr>
        <p:xfrm>
          <a:off x="1691680" y="191683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ectangle 10"/>
          <p:cNvSpPr/>
          <p:nvPr/>
        </p:nvSpPr>
        <p:spPr>
          <a:xfrm>
            <a:off x="445098" y="5373216"/>
            <a:ext cx="3453671" cy="830997"/>
          </a:xfrm>
          <a:prstGeom prst="rect">
            <a:avLst/>
          </a:prstGeom>
          <a:solidFill>
            <a:schemeClr val="bg1">
              <a:lumMod val="95000"/>
            </a:schemeClr>
          </a:solidFill>
        </p:spPr>
        <p:txBody>
          <a:bodyPr wrap="square">
            <a:spAutoFit/>
          </a:bodyPr>
          <a:lstStyle/>
          <a:p>
            <a:pPr algn="just"/>
            <a:r>
              <a:rPr lang="en-ZA" sz="2400" dirty="0" smtClean="0"/>
              <a:t>Often these 3 are spoken about interchangeably </a:t>
            </a:r>
          </a:p>
        </p:txBody>
      </p:sp>
    </p:spTree>
    <p:extLst>
      <p:ext uri="{BB962C8B-B14F-4D97-AF65-F5344CB8AC3E}">
        <p14:creationId xmlns:p14="http://schemas.microsoft.com/office/powerpoint/2010/main" val="21171289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dgm id="{93CAD030-FE9D-4F57-8798-2150B0D1DA2B}"/>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C6A1261D-6FC0-48C6-9F9A-2C4F0E2FAE67}"/>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graphicEl>
                                              <a:dgm id="{96E397DD-3831-4311-AA2A-8D37C23BB4B1}"/>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graphicEl>
                                              <a:dgm id="{3324967B-A4CC-46DA-B14A-5D7260CA4A09}"/>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graphicEl>
                                              <a:dgm id="{D29168E7-E19D-4E9E-A69C-6F56DFBF595D}"/>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graphicEl>
                                              <a:dgm id="{EE679490-3F08-4A0C-BF13-28FE2E12A8BB}"/>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a:t>
            </a:r>
            <a:r>
              <a:rPr lang="en-ZA" dirty="0" smtClean="0"/>
              <a:t>mportant distinctions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18</a:t>
            </a:fld>
            <a:endParaRPr lang="en-ZA"/>
          </a:p>
        </p:txBody>
      </p:sp>
      <p:graphicFrame>
        <p:nvGraphicFramePr>
          <p:cNvPr id="6" name="Diagram 5"/>
          <p:cNvGraphicFramePr/>
          <p:nvPr>
            <p:extLst>
              <p:ext uri="{D42A27DB-BD31-4B8C-83A1-F6EECF244321}">
                <p14:modId xmlns:p14="http://schemas.microsoft.com/office/powerpoint/2010/main" val="2703198678"/>
              </p:ext>
            </p:extLst>
          </p:nvPr>
        </p:nvGraphicFramePr>
        <p:xfrm>
          <a:off x="1691680" y="191683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ight Triangle 7"/>
          <p:cNvSpPr/>
          <p:nvPr/>
        </p:nvSpPr>
        <p:spPr>
          <a:xfrm rot="18974448">
            <a:off x="2174379" y="4335021"/>
            <a:ext cx="2845886" cy="1081102"/>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Inefficiency / corruption </a:t>
            </a:r>
            <a:endParaRPr lang="en-ZA" b="1" dirty="0"/>
          </a:p>
        </p:txBody>
      </p:sp>
    </p:spTree>
    <p:extLst>
      <p:ext uri="{BB962C8B-B14F-4D97-AF65-F5344CB8AC3E}">
        <p14:creationId xmlns:p14="http://schemas.microsoft.com/office/powerpoint/2010/main" val="104584377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a:t>
            </a:r>
            <a:r>
              <a:rPr lang="en-ZA" dirty="0" smtClean="0"/>
              <a:t>mportant distinctions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19</a:t>
            </a:fld>
            <a:endParaRPr lang="en-ZA"/>
          </a:p>
        </p:txBody>
      </p:sp>
      <p:graphicFrame>
        <p:nvGraphicFramePr>
          <p:cNvPr id="6" name="Diagram 5"/>
          <p:cNvGraphicFramePr/>
          <p:nvPr>
            <p:extLst>
              <p:ext uri="{D42A27DB-BD31-4B8C-83A1-F6EECF244321}">
                <p14:modId xmlns:p14="http://schemas.microsoft.com/office/powerpoint/2010/main" val="2391047189"/>
              </p:ext>
            </p:extLst>
          </p:nvPr>
        </p:nvGraphicFramePr>
        <p:xfrm>
          <a:off x="1691680" y="191683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ight Triangle 7"/>
          <p:cNvSpPr/>
          <p:nvPr/>
        </p:nvSpPr>
        <p:spPr>
          <a:xfrm rot="18974448">
            <a:off x="2174379" y="4335021"/>
            <a:ext cx="2845886" cy="1081102"/>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Inefficiency / corruption </a:t>
            </a:r>
            <a:endParaRPr lang="en-ZA" b="1" dirty="0"/>
          </a:p>
        </p:txBody>
      </p:sp>
      <p:sp>
        <p:nvSpPr>
          <p:cNvPr id="7" name="Right Triangle 6"/>
          <p:cNvSpPr/>
          <p:nvPr/>
        </p:nvSpPr>
        <p:spPr>
          <a:xfrm rot="486443">
            <a:off x="1331969" y="2088527"/>
            <a:ext cx="3546594" cy="1277183"/>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Lack of capacity</a:t>
            </a:r>
            <a:endParaRPr lang="en-ZA" b="1" dirty="0"/>
          </a:p>
        </p:txBody>
      </p:sp>
    </p:spTree>
    <p:extLst>
      <p:ext uri="{BB962C8B-B14F-4D97-AF65-F5344CB8AC3E}">
        <p14:creationId xmlns:p14="http://schemas.microsoft.com/office/powerpoint/2010/main" val="186889883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a:t>
            </a:r>
            <a:r>
              <a:rPr lang="en-ZA" dirty="0" smtClean="0"/>
              <a:t>mportant distinctions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20</a:t>
            </a:fld>
            <a:endParaRPr lang="en-ZA"/>
          </a:p>
        </p:txBody>
      </p:sp>
      <p:graphicFrame>
        <p:nvGraphicFramePr>
          <p:cNvPr id="6" name="Diagram 5"/>
          <p:cNvGraphicFramePr/>
          <p:nvPr>
            <p:extLst>
              <p:ext uri="{D42A27DB-BD31-4B8C-83A1-F6EECF244321}">
                <p14:modId xmlns:p14="http://schemas.microsoft.com/office/powerpoint/2010/main" val="4061411505"/>
              </p:ext>
            </p:extLst>
          </p:nvPr>
        </p:nvGraphicFramePr>
        <p:xfrm>
          <a:off x="1691680" y="191683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ight Triangle 7"/>
          <p:cNvSpPr/>
          <p:nvPr/>
        </p:nvSpPr>
        <p:spPr>
          <a:xfrm rot="18974448">
            <a:off x="2174379" y="4335021"/>
            <a:ext cx="2845886" cy="1081102"/>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Inefficiency / corruption </a:t>
            </a:r>
            <a:endParaRPr lang="en-ZA" b="1" dirty="0"/>
          </a:p>
        </p:txBody>
      </p:sp>
      <p:sp>
        <p:nvSpPr>
          <p:cNvPr id="7" name="Right Triangle 6"/>
          <p:cNvSpPr/>
          <p:nvPr/>
        </p:nvSpPr>
        <p:spPr>
          <a:xfrm rot="486443">
            <a:off x="1331969" y="2088527"/>
            <a:ext cx="3546594" cy="1277183"/>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Lack of capacity</a:t>
            </a:r>
            <a:endParaRPr lang="en-ZA" b="1" dirty="0"/>
          </a:p>
        </p:txBody>
      </p:sp>
      <p:sp>
        <p:nvSpPr>
          <p:cNvPr id="10" name="Right Triangle 9"/>
          <p:cNvSpPr/>
          <p:nvPr/>
        </p:nvSpPr>
        <p:spPr>
          <a:xfrm rot="21445374" flipH="1">
            <a:off x="4454313" y="2636681"/>
            <a:ext cx="3220667" cy="1243565"/>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Lack of accountability</a:t>
            </a:r>
            <a:endParaRPr lang="en-ZA" b="1" dirty="0"/>
          </a:p>
        </p:txBody>
      </p:sp>
    </p:spTree>
    <p:extLst>
      <p:ext uri="{BB962C8B-B14F-4D97-AF65-F5344CB8AC3E}">
        <p14:creationId xmlns:p14="http://schemas.microsoft.com/office/powerpoint/2010/main" val="366525402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276872"/>
            <a:ext cx="8229600" cy="1296144"/>
          </a:xfrm>
        </p:spPr>
        <p:txBody>
          <a:bodyPr/>
          <a:lstStyle/>
          <a:p>
            <a:r>
              <a:rPr lang="en-ZA" dirty="0" smtClean="0"/>
              <a:t>Accountability &amp; Capacity</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21</a:t>
            </a:fld>
            <a:endParaRPr lang="en-ZA"/>
          </a:p>
        </p:txBody>
      </p:sp>
    </p:spTree>
    <p:extLst>
      <p:ext uri="{BB962C8B-B14F-4D97-AF65-F5344CB8AC3E}">
        <p14:creationId xmlns:p14="http://schemas.microsoft.com/office/powerpoint/2010/main" val="165069744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Accountability without capacity</a:t>
            </a:r>
            <a:endParaRPr lang="en-ZA" dirty="0"/>
          </a:p>
        </p:txBody>
      </p:sp>
      <p:sp>
        <p:nvSpPr>
          <p:cNvPr id="3" name="Content Placeholder 2"/>
          <p:cNvSpPr>
            <a:spLocks noGrp="1"/>
          </p:cNvSpPr>
          <p:nvPr>
            <p:ph idx="1"/>
          </p:nvPr>
        </p:nvSpPr>
        <p:spPr/>
        <p:txBody>
          <a:bodyPr>
            <a:normAutofit fontScale="62500" lnSpcReduction="20000"/>
          </a:bodyPr>
          <a:lstStyle/>
          <a:p>
            <a:pPr algn="just"/>
            <a:r>
              <a:rPr lang="en-ZA" dirty="0"/>
              <a:t>“Accountability systems and incentive structures, no matter how well designed, are only as effective as the capacity of the organization to respond. The purpose of an accountability system is to focus the resources and capacities of an organization towards a particular end. </a:t>
            </a:r>
            <a:r>
              <a:rPr lang="en-ZA" sz="3800" b="1" u="sng" dirty="0"/>
              <a:t>Accountability systems can’t mobilize resources that schools don’t have</a:t>
            </a:r>
            <a:r>
              <a:rPr lang="en-ZA" sz="3400" b="1" u="sng" dirty="0"/>
              <a:t>.</a:t>
            </a:r>
            <a:r>
              <a:rPr lang="en-ZA" dirty="0"/>
              <a:t>..the capacity to improve precedes and shapes schools’ responses to the external demands of accountability systems (Elmore, 2004b, p. 117</a:t>
            </a:r>
            <a:r>
              <a:rPr lang="en-ZA" dirty="0" smtClean="0"/>
              <a:t>).</a:t>
            </a:r>
          </a:p>
          <a:p>
            <a:pPr algn="just"/>
            <a:endParaRPr lang="en-ZA" dirty="0"/>
          </a:p>
          <a:p>
            <a:pPr algn="just"/>
            <a:r>
              <a:rPr lang="en-ZA" dirty="0"/>
              <a:t> “If policy-makers rely on incentives for improving either a school or a student, then the question arises, incentives to do what?  </a:t>
            </a:r>
            <a:r>
              <a:rPr lang="en-ZA" sz="3800" b="1" u="sng" dirty="0"/>
              <a:t>What exactly should educators in failing schools do tomorrow - that they do not do today - to produce more learning? What should a failing student do tomorrow that he or she is not doing today</a:t>
            </a:r>
            <a:r>
              <a:rPr lang="en-ZA" sz="3800" b="1" u="sng" dirty="0" smtClean="0"/>
              <a:t>?</a:t>
            </a:r>
            <a:r>
              <a:rPr lang="en-ZA" dirty="0" smtClean="0"/>
              <a:t>” </a:t>
            </a:r>
            <a:r>
              <a:rPr lang="en-ZA" dirty="0"/>
              <a:t>(Loveless, 2005, pp. 16, 26). </a:t>
            </a:r>
          </a:p>
        </p:txBody>
      </p:sp>
      <p:sp>
        <p:nvSpPr>
          <p:cNvPr id="4" name="Slide Number Placeholder 3"/>
          <p:cNvSpPr>
            <a:spLocks noGrp="1"/>
          </p:cNvSpPr>
          <p:nvPr>
            <p:ph type="sldNum" sz="quarter" idx="12"/>
          </p:nvPr>
        </p:nvSpPr>
        <p:spPr/>
        <p:txBody>
          <a:bodyPr/>
          <a:lstStyle/>
          <a:p>
            <a:fld id="{555B2511-D5A3-487A-82FF-4C039FEE504B}" type="slidenum">
              <a:rPr lang="en-ZA" smtClean="0"/>
              <a:pPr/>
              <a:t>22</a:t>
            </a:fld>
            <a:endParaRPr lang="en-ZA"/>
          </a:p>
        </p:txBody>
      </p:sp>
    </p:spTree>
    <p:extLst>
      <p:ext uri="{BB962C8B-B14F-4D97-AF65-F5344CB8AC3E}">
        <p14:creationId xmlns:p14="http://schemas.microsoft.com/office/powerpoint/2010/main" val="258722309"/>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Capacity without accountability</a:t>
            </a:r>
            <a:endParaRPr lang="en-ZA" dirty="0"/>
          </a:p>
        </p:txBody>
      </p:sp>
      <p:sp>
        <p:nvSpPr>
          <p:cNvPr id="3" name="Content Placeholder 2"/>
          <p:cNvSpPr>
            <a:spLocks noGrp="1"/>
          </p:cNvSpPr>
          <p:nvPr>
            <p:ph idx="1"/>
          </p:nvPr>
        </p:nvSpPr>
        <p:spPr/>
        <p:txBody>
          <a:bodyPr>
            <a:normAutofit fontScale="25000" lnSpcReduction="20000"/>
          </a:bodyPr>
          <a:lstStyle/>
          <a:p>
            <a:pPr algn="just"/>
            <a:r>
              <a:rPr lang="en-ZA" sz="7400" dirty="0"/>
              <a:t> “In the absence of accountability sub-systems, support measures are very much a hit and miss affair. </a:t>
            </a:r>
            <a:r>
              <a:rPr lang="en-ZA" sz="8000" b="1" u="sng" dirty="0"/>
              <a:t>Accountability measures provide motivation for and direction to support measures, by identifying capacity shortcomings, establishing outcome targets, and setting in place incentives and sanctions which motivate and constrain teachers and managers throughout the system to apply the lessons learned on training courses in their daily work practices. Without these, support measures are like </a:t>
            </a:r>
            <a:r>
              <a:rPr lang="en-ZA" sz="8000" b="1" u="sng" dirty="0">
                <a:solidFill>
                  <a:srgbClr val="FF0000"/>
                </a:solidFill>
              </a:rPr>
              <a:t>trying to push a piece of string</a:t>
            </a:r>
            <a:r>
              <a:rPr lang="en-ZA" sz="8000" b="1" u="sng" dirty="0"/>
              <a:t>: with the best will in the world, it has nowhere to go</a:t>
            </a:r>
            <a:r>
              <a:rPr lang="en-ZA" sz="7400" dirty="0"/>
              <a:t>. Conversely, the performance gains achieved by accountability measures, however efficiently implemented, will reach a ceiling when the lack of leadership and technical skills on the part of managers, and curricular knowledge on the part of teachers, places a limit on improved performance. Thus, the third step in improving the quality of schooling is to provide targeted training programs to managers and teachers. To achieve optimal effects, these will need to connect up with and be steered by accountability measures” (Taylor, 2002, p. 17).</a:t>
            </a:r>
          </a:p>
          <a:p>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23</a:t>
            </a:fld>
            <a:endParaRPr lang="en-ZA"/>
          </a:p>
        </p:txBody>
      </p:sp>
    </p:spTree>
    <p:extLst>
      <p:ext uri="{BB962C8B-B14F-4D97-AF65-F5344CB8AC3E}">
        <p14:creationId xmlns:p14="http://schemas.microsoft.com/office/powerpoint/2010/main" val="346848205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24</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579115022"/>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25</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Line Callout 1 1"/>
          <p:cNvSpPr/>
          <p:nvPr/>
        </p:nvSpPr>
        <p:spPr>
          <a:xfrm>
            <a:off x="5220072" y="692696"/>
            <a:ext cx="3672408" cy="2016224"/>
          </a:xfrm>
          <a:prstGeom prst="borderCallout1">
            <a:avLst>
              <a:gd name="adj1" fmla="val 48577"/>
              <a:gd name="adj2" fmla="val -494"/>
              <a:gd name="adj3" fmla="val 63961"/>
              <a:gd name="adj4" fmla="val -42836"/>
            </a:avLst>
          </a:prstGeom>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a:buChar char="•"/>
            </a:pPr>
            <a:r>
              <a:rPr lang="en-US" dirty="0" smtClean="0">
                <a:solidFill>
                  <a:srgbClr val="CCFFCC"/>
                </a:solidFill>
              </a:rPr>
              <a:t>EG: Teacher training that doesn’t change behavior </a:t>
            </a:r>
            <a:r>
              <a:rPr lang="en-US" dirty="0" smtClean="0"/>
              <a:t>[training on how to teach with a workbook but no </a:t>
            </a:r>
            <a:r>
              <a:rPr lang="en-US" dirty="0" err="1" smtClean="0"/>
              <a:t>incr</a:t>
            </a:r>
            <a:r>
              <a:rPr lang="en-US" dirty="0" smtClean="0"/>
              <a:t> in </a:t>
            </a:r>
            <a:r>
              <a:rPr lang="en-US" dirty="0" err="1" smtClean="0"/>
              <a:t>curric</a:t>
            </a:r>
            <a:r>
              <a:rPr lang="en-US" dirty="0" smtClean="0"/>
              <a:t> coverage because workbooks aren’t monitored or outcomes (like reading) regularly assessed</a:t>
            </a:r>
            <a:endParaRPr lang="en-US" dirty="0"/>
          </a:p>
        </p:txBody>
      </p:sp>
    </p:spTree>
    <p:extLst>
      <p:ext uri="{BB962C8B-B14F-4D97-AF65-F5344CB8AC3E}">
        <p14:creationId xmlns:p14="http://schemas.microsoft.com/office/powerpoint/2010/main" val="17427264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26</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Line Callout 1 5"/>
          <p:cNvSpPr/>
          <p:nvPr/>
        </p:nvSpPr>
        <p:spPr>
          <a:xfrm>
            <a:off x="2483768" y="836712"/>
            <a:ext cx="3672408" cy="2016224"/>
          </a:xfrm>
          <a:prstGeom prst="borderCallout1">
            <a:avLst>
              <a:gd name="adj1" fmla="val 98968"/>
              <a:gd name="adj2" fmla="val 49955"/>
              <a:gd name="adj3" fmla="val 195127"/>
              <a:gd name="adj4" fmla="val 97120"/>
            </a:avLst>
          </a:prstGeom>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a:buChar char="•"/>
            </a:pPr>
            <a:r>
              <a:rPr lang="en-US" dirty="0" smtClean="0">
                <a:solidFill>
                  <a:srgbClr val="CCFFCC"/>
                </a:solidFill>
              </a:rPr>
              <a:t>EG: Imposing sanctions &amp; rewards for doing things that teachers can’t do </a:t>
            </a:r>
            <a:r>
              <a:rPr lang="en-US" dirty="0" smtClean="0"/>
              <a:t>[if a teacher isn’t teaching fractions because she can’t do fractions herself, no amount of pressure can force her to cover that topic]</a:t>
            </a:r>
            <a:endParaRPr lang="en-US" dirty="0"/>
          </a:p>
        </p:txBody>
      </p:sp>
    </p:spTree>
    <p:extLst>
      <p:ext uri="{BB962C8B-B14F-4D97-AF65-F5344CB8AC3E}">
        <p14:creationId xmlns:p14="http://schemas.microsoft.com/office/powerpoint/2010/main" val="17613437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27</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128867640"/>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28</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0801000"/>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29</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717597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30</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195736" y="2767280"/>
            <a:ext cx="5040560" cy="1323439"/>
          </a:xfrm>
          <a:prstGeom prst="rect">
            <a:avLst/>
          </a:prstGeom>
          <a:solidFill>
            <a:schemeClr val="bg1">
              <a:lumMod val="85000"/>
            </a:schemeClr>
          </a:solidFill>
        </p:spPr>
        <p:txBody>
          <a:bodyPr wrap="square" rtlCol="0">
            <a:spAutoFit/>
          </a:bodyPr>
          <a:lstStyle/>
          <a:p>
            <a:r>
              <a:rPr lang="en-ZA" dirty="0" smtClean="0"/>
              <a:t>“</a:t>
            </a:r>
            <a:r>
              <a:rPr lang="en-ZA" sz="2000" b="1" dirty="0" smtClean="0"/>
              <a:t>Only </a:t>
            </a:r>
            <a:r>
              <a:rPr lang="en-ZA" sz="2000" b="1" dirty="0"/>
              <a:t>when schools have both the incentive to respond to an accountability system as well as the capacity to do so will there be an improvement in student outcomes</a:t>
            </a:r>
            <a:r>
              <a:rPr lang="en-ZA" sz="2000" b="1" dirty="0" smtClean="0"/>
              <a:t>.” (p22) </a:t>
            </a:r>
            <a:endParaRPr lang="en-ZA" sz="2000" b="1" dirty="0"/>
          </a:p>
        </p:txBody>
      </p:sp>
    </p:spTree>
    <p:extLst>
      <p:ext uri="{BB962C8B-B14F-4D97-AF65-F5344CB8AC3E}">
        <p14:creationId xmlns:p14="http://schemas.microsoft.com/office/powerpoint/2010/main" val="2610060267"/>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 home points</a:t>
            </a:r>
            <a:endParaRPr lang="en-US" dirty="0"/>
          </a:p>
        </p:txBody>
      </p:sp>
      <p:sp>
        <p:nvSpPr>
          <p:cNvPr id="3" name="Content Placeholder 2"/>
          <p:cNvSpPr>
            <a:spLocks noGrp="1"/>
          </p:cNvSpPr>
          <p:nvPr>
            <p:ph idx="1"/>
          </p:nvPr>
        </p:nvSpPr>
        <p:spPr/>
        <p:txBody>
          <a:bodyPr>
            <a:normAutofit fontScale="92500" lnSpcReduction="10000"/>
          </a:bodyPr>
          <a:lstStyle/>
          <a:p>
            <a:pPr marL="457200" indent="-457200">
              <a:buFont typeface="+mj-lt"/>
              <a:buAutoNum type="arabicPeriod"/>
            </a:pPr>
            <a:r>
              <a:rPr lang="en-US" sz="2400" dirty="0" smtClean="0"/>
              <a:t>SA’s educational performance is extremely low and highly unequal</a:t>
            </a:r>
          </a:p>
          <a:p>
            <a:pPr marL="457200" indent="-457200">
              <a:buFont typeface="+mj-lt"/>
              <a:buAutoNum type="arabicPeriod"/>
            </a:pPr>
            <a:r>
              <a:rPr lang="en-US" sz="2400" dirty="0" smtClean="0"/>
              <a:t>Decreasing inequality not possible without changing wages of majority which isn’t possible without improving the quality of education</a:t>
            </a:r>
          </a:p>
          <a:p>
            <a:pPr marL="457200" indent="-457200">
              <a:buFont typeface="+mj-lt"/>
              <a:buAutoNum type="arabicPeriod"/>
            </a:pPr>
            <a:r>
              <a:rPr lang="en-US" sz="2400" dirty="0" smtClean="0"/>
              <a:t>Very little learning taking place in many SA schools</a:t>
            </a:r>
          </a:p>
          <a:p>
            <a:pPr marL="457200" indent="-457200">
              <a:buFont typeface="+mj-lt"/>
              <a:buAutoNum type="arabicPeriod"/>
            </a:pPr>
            <a:r>
              <a:rPr lang="en-US" sz="2400" dirty="0" smtClean="0"/>
              <a:t>SA children 3-4 </a:t>
            </a:r>
            <a:r>
              <a:rPr lang="en-US" sz="2400" dirty="0" err="1" smtClean="0"/>
              <a:t>yrs</a:t>
            </a:r>
            <a:r>
              <a:rPr lang="en-US" sz="2400" dirty="0" smtClean="0"/>
              <a:t> behind the curriculum. Acquire learning deficits early on and this handicaps them as they progress</a:t>
            </a:r>
          </a:p>
          <a:p>
            <a:pPr marL="457200" indent="-457200">
              <a:buFont typeface="+mj-lt"/>
              <a:buAutoNum type="arabicPeriod"/>
            </a:pPr>
            <a:r>
              <a:rPr lang="en-US" sz="2400" dirty="0" err="1" smtClean="0"/>
              <a:t>Maths</a:t>
            </a:r>
            <a:r>
              <a:rPr lang="en-US" sz="2400" dirty="0" smtClean="0"/>
              <a:t> teacher CK is extremely low in large parts of the system</a:t>
            </a:r>
          </a:p>
          <a:p>
            <a:pPr marL="857250" lvl="1" indent="-457200"/>
            <a:r>
              <a:rPr lang="en-US" sz="2000" dirty="0" smtClean="0"/>
              <a:t>What role for teacher testing &amp; training?</a:t>
            </a:r>
          </a:p>
          <a:p>
            <a:pPr marL="514350" indent="-514350">
              <a:buFont typeface="+mj-lt"/>
              <a:buAutoNum type="arabicPeriod"/>
            </a:pPr>
            <a:r>
              <a:rPr lang="en-US" dirty="0" smtClean="0">
                <a:solidFill>
                  <a:srgbClr val="FF0000"/>
                </a:solidFill>
              </a:rPr>
              <a:t>Solutions</a:t>
            </a:r>
            <a:r>
              <a:rPr lang="en-US" dirty="0" smtClean="0"/>
              <a:t>: can’t focus on </a:t>
            </a:r>
            <a:r>
              <a:rPr lang="en-US" b="1" i="1" dirty="0" smtClean="0"/>
              <a:t>either</a:t>
            </a:r>
            <a:r>
              <a:rPr lang="en-US" i="1" dirty="0" smtClean="0"/>
              <a:t> </a:t>
            </a:r>
            <a:r>
              <a:rPr lang="en-US" dirty="0" smtClean="0"/>
              <a:t>accountability (pressure/incentives) </a:t>
            </a:r>
            <a:r>
              <a:rPr lang="en-US" b="1" i="1" dirty="0" smtClean="0"/>
              <a:t>or</a:t>
            </a:r>
            <a:r>
              <a:rPr lang="en-US" i="1" dirty="0" smtClean="0"/>
              <a:t> </a:t>
            </a:r>
            <a:r>
              <a:rPr lang="en-US" dirty="0" smtClean="0"/>
              <a:t>capacity (resources/support), must focus on </a:t>
            </a:r>
            <a:r>
              <a:rPr lang="en-US" b="1" dirty="0" smtClean="0"/>
              <a:t>both</a:t>
            </a:r>
            <a:endParaRPr lang="en-US" b="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31</a:t>
            </a:fld>
            <a:endParaRPr lang="en-ZA"/>
          </a:p>
        </p:txBody>
      </p:sp>
    </p:spTree>
    <p:extLst>
      <p:ext uri="{BB962C8B-B14F-4D97-AF65-F5344CB8AC3E}">
        <p14:creationId xmlns:p14="http://schemas.microsoft.com/office/powerpoint/2010/main" val="2116670162"/>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&amp; reading</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32</a:t>
            </a:fld>
            <a:endParaRPr lang="en-ZA"/>
          </a:p>
        </p:txBody>
      </p:sp>
      <p:sp>
        <p:nvSpPr>
          <p:cNvPr id="5" name="Rectangle 4"/>
          <p:cNvSpPr/>
          <p:nvPr/>
        </p:nvSpPr>
        <p:spPr>
          <a:xfrm>
            <a:off x="467544" y="1628800"/>
            <a:ext cx="8208912" cy="3139321"/>
          </a:xfrm>
          <a:prstGeom prst="rect">
            <a:avLst/>
          </a:prstGeom>
        </p:spPr>
        <p:txBody>
          <a:bodyPr wrap="square">
            <a:spAutoFit/>
          </a:bodyPr>
          <a:lstStyle/>
          <a:p>
            <a:r>
              <a:rPr lang="en-US" dirty="0"/>
              <a:t>Spaull, N. 2014. Accountability in South African Education. Ch4 in “Transformation Audit 2013: Confronting Exclusion” Institute for Justice and Reconciliation. Cape Town. </a:t>
            </a:r>
            <a:r>
              <a:rPr lang="en-US" dirty="0">
                <a:hlinkClick r:id="rId2"/>
              </a:rPr>
              <a:t>http://ijr.org.za/publications/pdfs/TA%202013%20text%20and%20cover%</a:t>
            </a:r>
            <a:r>
              <a:rPr lang="en-US" dirty="0" smtClean="0">
                <a:hlinkClick r:id="rId2"/>
              </a:rPr>
              <a:t>20web.pdf</a:t>
            </a:r>
            <a:r>
              <a:rPr lang="en-US" dirty="0" smtClean="0"/>
              <a:t> </a:t>
            </a:r>
          </a:p>
          <a:p>
            <a:endParaRPr lang="en-US" dirty="0"/>
          </a:p>
          <a:p>
            <a:r>
              <a:rPr lang="en-US" dirty="0"/>
              <a:t>Spaull, N. 2013. South Africa’s Education Crisis: The Quality of Education in South Africa 1995-2011. Centre for Development and Enterprise. </a:t>
            </a:r>
            <a:r>
              <a:rPr lang="en-US" dirty="0">
                <a:hlinkClick r:id="rId3"/>
              </a:rPr>
              <a:t>http://www.cde.org.za/images/pdf/South%20Africas%20Education%20Crisis%20N%20Spaull%202013.</a:t>
            </a:r>
            <a:r>
              <a:rPr lang="en-US" dirty="0" smtClean="0">
                <a:hlinkClick r:id="rId3"/>
              </a:rPr>
              <a:t>pdf</a:t>
            </a:r>
            <a:r>
              <a:rPr lang="en-US" dirty="0" smtClean="0"/>
              <a:t> </a:t>
            </a:r>
          </a:p>
          <a:p>
            <a:endParaRPr lang="en-US" dirty="0"/>
          </a:p>
          <a:p>
            <a:endParaRPr lang="en-US" dirty="0"/>
          </a:p>
        </p:txBody>
      </p:sp>
      <p:sp>
        <p:nvSpPr>
          <p:cNvPr id="6" name="Rectangle 5"/>
          <p:cNvSpPr/>
          <p:nvPr/>
        </p:nvSpPr>
        <p:spPr>
          <a:xfrm>
            <a:off x="611560" y="4549676"/>
            <a:ext cx="7776864" cy="1754327"/>
          </a:xfrm>
          <a:prstGeom prst="rect">
            <a:avLst/>
          </a:prstGeom>
        </p:spPr>
        <p:txBody>
          <a:bodyPr wrap="square">
            <a:spAutoFit/>
          </a:bodyPr>
          <a:lstStyle/>
          <a:p>
            <a:r>
              <a:rPr lang="en-US" dirty="0"/>
              <a:t>Elmore, R. (2004a). Agency, Reciprocity, and Accountability in Democratic Education. Cambridge, MA: Consortium for Policy Research in Education</a:t>
            </a:r>
            <a:r>
              <a:rPr lang="en-US" dirty="0" smtClean="0"/>
              <a:t>.</a:t>
            </a:r>
          </a:p>
          <a:p>
            <a:endParaRPr lang="en-US" dirty="0"/>
          </a:p>
          <a:p>
            <a:r>
              <a:rPr lang="en-US" dirty="0"/>
              <a:t>Elmore, R. (2008). Leadership as the practice of improvement. In OECD, Improving School Leadership. Volume 2: Case Studies on System Leadership (pp. 37-67). Paris: OECD Publishing.</a:t>
            </a:r>
          </a:p>
        </p:txBody>
      </p:sp>
    </p:spTree>
    <p:extLst>
      <p:ext uri="{BB962C8B-B14F-4D97-AF65-F5344CB8AC3E}">
        <p14:creationId xmlns:p14="http://schemas.microsoft.com/office/powerpoint/2010/main" val="2572729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052736"/>
            <a:ext cx="8363272" cy="4522514"/>
          </a:xfrm>
        </p:spPr>
        <p:txBody>
          <a:bodyPr>
            <a:normAutofit/>
          </a:bodyPr>
          <a:lstStyle/>
          <a:p>
            <a:r>
              <a:rPr lang="en-ZA" sz="7200" b="1" dirty="0" smtClean="0"/>
              <a:t>Thank you</a:t>
            </a:r>
            <a:br>
              <a:rPr lang="en-ZA" sz="7200" b="1" dirty="0" smtClean="0"/>
            </a:br>
            <a:r>
              <a:rPr lang="en-ZA" sz="4000" dirty="0" smtClean="0"/>
              <a:t/>
            </a:r>
            <a:br>
              <a:rPr lang="en-ZA" sz="4000" dirty="0" smtClean="0"/>
            </a:br>
            <a:r>
              <a:rPr lang="en-ZA" sz="4000" dirty="0" smtClean="0"/>
              <a:t>Comments &amp; Questions?</a:t>
            </a:r>
            <a:br>
              <a:rPr lang="en-ZA" sz="4000" dirty="0" smtClean="0"/>
            </a:br>
            <a:r>
              <a:rPr lang="en-ZA" sz="3600" dirty="0" smtClean="0"/>
              <a:t/>
            </a:r>
            <a:br>
              <a:rPr lang="en-ZA" sz="3600" dirty="0" smtClean="0"/>
            </a:br>
            <a:r>
              <a:rPr lang="en-ZA" sz="3100" dirty="0" smtClean="0"/>
              <a:t>This presentation &amp; others are available online at:</a:t>
            </a:r>
            <a:r>
              <a:rPr lang="en-ZA" sz="3600" dirty="0" smtClean="0"/>
              <a:t/>
            </a:r>
            <a:br>
              <a:rPr lang="en-ZA" sz="3600" dirty="0" smtClean="0"/>
            </a:br>
            <a:r>
              <a:rPr lang="en-ZA" sz="4000" dirty="0" smtClean="0">
                <a:hlinkClick r:id="rId3"/>
              </a:rPr>
              <a:t>www.nicspaull.com/research</a:t>
            </a:r>
            <a:r>
              <a:rPr lang="en-ZA" sz="4000" dirty="0" smtClean="0"/>
              <a:t>  </a:t>
            </a:r>
            <a:br>
              <a:rPr lang="en-ZA" sz="4000" dirty="0" smtClean="0"/>
            </a:br>
            <a:r>
              <a:rPr lang="en-ZA" sz="2000" dirty="0" smtClean="0"/>
              <a:t>NicholasSpaull@gmail.com </a:t>
            </a:r>
            <a:endParaRPr lang="en-ZA"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33</a:t>
            </a:fld>
            <a:endParaRPr lang="en-ZA"/>
          </a:p>
        </p:txBody>
      </p:sp>
    </p:spTree>
    <p:extLst>
      <p:ext uri="{BB962C8B-B14F-4D97-AF65-F5344CB8AC3E}">
        <p14:creationId xmlns:p14="http://schemas.microsoft.com/office/powerpoint/2010/main" val="976028760"/>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4704"/>
          </a:xfrm>
        </p:spPr>
        <p:txBody>
          <a:bodyPr>
            <a:noAutofit/>
          </a:bodyPr>
          <a:lstStyle/>
          <a:p>
            <a:r>
              <a:rPr lang="en-ZA" sz="2400" b="1" dirty="0" smtClean="0"/>
              <a:t>Qualifications by age (birth cohort), 2011 </a:t>
            </a:r>
            <a:r>
              <a:rPr lang="en-ZA" sz="2000" dirty="0" smtClean="0"/>
              <a:t>(Van der Berg, 2013)</a:t>
            </a:r>
            <a:endParaRPr lang="en-ZA" sz="2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263312397"/>
              </p:ext>
            </p:extLst>
          </p:nvPr>
        </p:nvGraphicFramePr>
        <p:xfrm>
          <a:off x="0" y="764704"/>
          <a:ext cx="9144000" cy="60932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82775875"/>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16832"/>
            <a:ext cx="8229600" cy="1930226"/>
          </a:xfrm>
        </p:spPr>
        <p:txBody>
          <a:bodyPr/>
          <a:lstStyle/>
          <a:p>
            <a:r>
              <a:rPr lang="en-US" dirty="0" smtClean="0"/>
              <a:t>Binding constraints approach</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35</a:t>
            </a:fld>
            <a:endParaRPr lang="en-ZA"/>
          </a:p>
        </p:txBody>
      </p:sp>
    </p:spTree>
    <p:extLst>
      <p:ext uri="{BB962C8B-B14F-4D97-AF65-F5344CB8AC3E}">
        <p14:creationId xmlns:p14="http://schemas.microsoft.com/office/powerpoint/2010/main" val="692165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36</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4644008" y="0"/>
            <a:ext cx="4176464" cy="6741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1779338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37</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75951" y="548680"/>
            <a:ext cx="4176464" cy="6194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1459154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38</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192652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39</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971600" y="188640"/>
            <a:ext cx="7200800" cy="2554545"/>
          </a:xfrm>
          <a:prstGeom prst="rect">
            <a:avLst/>
          </a:prstGeom>
          <a:solidFill>
            <a:schemeClr val="bg1">
              <a:lumMod val="95000"/>
            </a:schemeClr>
          </a:solidFill>
        </p:spPr>
        <p:txBody>
          <a:bodyPr wrap="square">
            <a:spAutoFit/>
          </a:bodyPr>
          <a:lstStyle/>
          <a:p>
            <a:pPr algn="just"/>
            <a:r>
              <a:rPr lang="en-ZA" sz="1600" dirty="0"/>
              <a:t>“The left hand barrel has horizontal wooden slabs, while the right hand side barrel has vertical slabs. The volume in the first barrel depends on the </a:t>
            </a:r>
            <a:r>
              <a:rPr lang="en-ZA" sz="1600" i="1" dirty="0"/>
              <a:t>sum</a:t>
            </a:r>
            <a:r>
              <a:rPr lang="en-ZA" sz="1600" dirty="0"/>
              <a:t> of the </a:t>
            </a:r>
            <a:r>
              <a:rPr lang="en-ZA" sz="1600" i="1" dirty="0"/>
              <a:t>width</a:t>
            </a:r>
            <a:r>
              <a:rPr lang="en-ZA" sz="1600" dirty="0"/>
              <a:t> of all slabs. Increasing the width of any slab will increase the volume of the barrel. So a strategy on improving anything you can, when you can, while you can, would be effective. The volume in the second barrel is determined by the </a:t>
            </a:r>
            <a:r>
              <a:rPr lang="en-ZA" sz="1600" i="1" dirty="0"/>
              <a:t>length </a:t>
            </a:r>
            <a:r>
              <a:rPr lang="en-ZA" sz="1600" dirty="0"/>
              <a:t>of the </a:t>
            </a:r>
            <a:r>
              <a:rPr lang="en-ZA" sz="1600" i="1" dirty="0"/>
              <a:t>shortest </a:t>
            </a:r>
            <a:r>
              <a:rPr lang="en-ZA" sz="1600" dirty="0"/>
              <a:t>slab. Two implications of the second barrel are that the impact of a change in a slab on the volume of the barrel depends on whether it is the binding constraint or not. If not, the impact is zero. If it is the binding constraint, the impact will depend on the distance between the shortest slab and the next shortest slab” (</a:t>
            </a:r>
            <a:r>
              <a:rPr lang="en-ZA" sz="1600" dirty="0" err="1"/>
              <a:t>Hausmann</a:t>
            </a:r>
            <a:r>
              <a:rPr lang="en-ZA" sz="1600" dirty="0"/>
              <a:t>, Klinger, &amp; Wagner, 2008, p. 17).</a:t>
            </a:r>
          </a:p>
        </p:txBody>
      </p:sp>
    </p:spTree>
    <p:extLst>
      <p:ext uri="{BB962C8B-B14F-4D97-AF65-F5344CB8AC3E}">
        <p14:creationId xmlns:p14="http://schemas.microsoft.com/office/powerpoint/2010/main" val="15777740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Accountability stages...</a:t>
            </a:r>
            <a:endParaRPr lang="en-ZA" dirty="0"/>
          </a:p>
        </p:txBody>
      </p:sp>
      <p:sp>
        <p:nvSpPr>
          <p:cNvPr id="3" name="Content Placeholder 2"/>
          <p:cNvSpPr>
            <a:spLocks noGrp="1"/>
          </p:cNvSpPr>
          <p:nvPr>
            <p:ph idx="1"/>
          </p:nvPr>
        </p:nvSpPr>
        <p:spPr>
          <a:xfrm>
            <a:off x="251520" y="1772816"/>
            <a:ext cx="4032448" cy="4032448"/>
          </a:xfrm>
        </p:spPr>
        <p:txBody>
          <a:bodyPr>
            <a:normAutofit fontScale="40000" lnSpcReduction="20000"/>
          </a:bodyPr>
          <a:lstStyle/>
          <a:p>
            <a:pPr algn="just"/>
            <a:r>
              <a:rPr lang="en-ZA" sz="4000" dirty="0" smtClean="0"/>
              <a:t>SA is a few decades behind many OECD countries. Predictable outcomes as we move from stage to stage. Loveless (2005: 7) explains the historical sequence of accountability movements for students – </a:t>
            </a:r>
            <a:r>
              <a:rPr lang="en-ZA" sz="4000" b="1" dirty="0" smtClean="0"/>
              <a:t>similar movements for teachers?</a:t>
            </a:r>
          </a:p>
          <a:p>
            <a:pPr lvl="1"/>
            <a:endParaRPr lang="en-ZA" dirty="0" smtClean="0"/>
          </a:p>
          <a:p>
            <a:pPr lvl="1"/>
            <a:r>
              <a:rPr lang="en-ZA" sz="3400" dirty="0" smtClean="0">
                <a:solidFill>
                  <a:srgbClr val="FF0000"/>
                </a:solidFill>
              </a:rPr>
              <a:t>Stage 1 </a:t>
            </a:r>
            <a:r>
              <a:rPr lang="en-ZA" sz="3400" dirty="0" smtClean="0"/>
              <a:t>– </a:t>
            </a:r>
            <a:r>
              <a:rPr lang="en-ZA" sz="3400" b="1" dirty="0" smtClean="0"/>
              <a:t>Setting standards</a:t>
            </a:r>
            <a:r>
              <a:rPr lang="en-GB" sz="3400" b="1" dirty="0" smtClean="0"/>
              <a:t> </a:t>
            </a:r>
          </a:p>
          <a:p>
            <a:pPr lvl="1">
              <a:buNone/>
            </a:pPr>
            <a:r>
              <a:rPr lang="en-GB" sz="3400" b="1" dirty="0" smtClean="0"/>
              <a:t>	</a:t>
            </a:r>
            <a:r>
              <a:rPr lang="en-GB" sz="3400" dirty="0" smtClean="0"/>
              <a:t>(</a:t>
            </a:r>
            <a:r>
              <a:rPr lang="en-GB" sz="3400" i="1" dirty="0" smtClean="0"/>
              <a:t>defining what students should learn</a:t>
            </a:r>
            <a:r>
              <a:rPr lang="en-GB" sz="3400" dirty="0" smtClean="0"/>
              <a:t>), </a:t>
            </a:r>
          </a:p>
          <a:p>
            <a:pPr lvl="3"/>
            <a:r>
              <a:rPr lang="en-GB" sz="3800" dirty="0" smtClean="0">
                <a:solidFill>
                  <a:schemeClr val="accent3">
                    <a:lumMod val="75000"/>
                  </a:schemeClr>
                </a:solidFill>
              </a:rPr>
              <a:t>CAPS</a:t>
            </a:r>
          </a:p>
          <a:p>
            <a:pPr lvl="1"/>
            <a:r>
              <a:rPr lang="en-GB" sz="3400" dirty="0" smtClean="0">
                <a:solidFill>
                  <a:srgbClr val="FF0000"/>
                </a:solidFill>
              </a:rPr>
              <a:t>Stage 2 </a:t>
            </a:r>
            <a:r>
              <a:rPr lang="en-GB" sz="3400" b="1" dirty="0" smtClean="0"/>
              <a:t>- Measuring achievement</a:t>
            </a:r>
            <a:r>
              <a:rPr lang="en-GB" sz="3400" dirty="0" smtClean="0"/>
              <a:t> </a:t>
            </a:r>
          </a:p>
          <a:p>
            <a:pPr lvl="1">
              <a:buNone/>
            </a:pPr>
            <a:r>
              <a:rPr lang="en-GB" sz="3400" dirty="0" smtClean="0"/>
              <a:t>	(</a:t>
            </a:r>
            <a:r>
              <a:rPr lang="en-GB" sz="3400" i="1" dirty="0" smtClean="0"/>
              <a:t>testing to see what students have learned</a:t>
            </a:r>
            <a:r>
              <a:rPr lang="en-GB" sz="3400" dirty="0" smtClean="0"/>
              <a:t>),</a:t>
            </a:r>
          </a:p>
          <a:p>
            <a:pPr lvl="3"/>
            <a:r>
              <a:rPr lang="en-GB" sz="3800" dirty="0" smtClean="0">
                <a:solidFill>
                  <a:schemeClr val="accent3">
                    <a:lumMod val="75000"/>
                  </a:schemeClr>
                </a:solidFill>
              </a:rPr>
              <a:t>ANA</a:t>
            </a:r>
          </a:p>
          <a:p>
            <a:pPr lvl="1"/>
            <a:r>
              <a:rPr lang="en-GB" sz="3400" dirty="0" smtClean="0">
                <a:solidFill>
                  <a:srgbClr val="FF0000"/>
                </a:solidFill>
              </a:rPr>
              <a:t>Stage 3 </a:t>
            </a:r>
            <a:r>
              <a:rPr lang="en-GB" sz="3400" dirty="0" smtClean="0"/>
              <a:t>-  </a:t>
            </a:r>
            <a:r>
              <a:rPr lang="en-GB" sz="3400" b="1" dirty="0" smtClean="0"/>
              <a:t>Holding educators &amp; students accountable</a:t>
            </a:r>
            <a:r>
              <a:rPr lang="en-GB" sz="3400" dirty="0" smtClean="0"/>
              <a:t> </a:t>
            </a:r>
          </a:p>
          <a:p>
            <a:pPr lvl="1">
              <a:buNone/>
            </a:pPr>
            <a:r>
              <a:rPr lang="en-GB" sz="3400" dirty="0" smtClean="0"/>
              <a:t>	(</a:t>
            </a:r>
            <a:r>
              <a:rPr lang="en-GB" sz="3400" i="1" dirty="0" smtClean="0"/>
              <a:t>making results count</a:t>
            </a:r>
            <a:r>
              <a:rPr lang="en-GB" sz="3400" dirty="0" smtClean="0"/>
              <a:t>). </a:t>
            </a:r>
          </a:p>
          <a:p>
            <a:pPr lvl="3"/>
            <a:r>
              <a:rPr lang="en-GB" sz="3800" dirty="0" smtClean="0">
                <a:solidFill>
                  <a:schemeClr val="accent3">
                    <a:lumMod val="75000"/>
                  </a:schemeClr>
                </a:solidFill>
              </a:rPr>
              <a:t>Western Cape performance agreements?</a:t>
            </a:r>
          </a:p>
        </p:txBody>
      </p:sp>
      <p:sp>
        <p:nvSpPr>
          <p:cNvPr id="4" name="Slide Number Placeholder 3"/>
          <p:cNvSpPr>
            <a:spLocks noGrp="1"/>
          </p:cNvSpPr>
          <p:nvPr>
            <p:ph type="sldNum" sz="quarter" idx="12"/>
          </p:nvPr>
        </p:nvSpPr>
        <p:spPr>
          <a:xfrm>
            <a:off x="6516216" y="6381328"/>
            <a:ext cx="2133600" cy="365125"/>
          </a:xfrm>
        </p:spPr>
        <p:txBody>
          <a:bodyPr/>
          <a:lstStyle/>
          <a:p>
            <a:fld id="{555B2511-D5A3-487A-82FF-4C039FEE504B}" type="slidenum">
              <a:rPr lang="en-ZA" smtClean="0"/>
              <a:pPr/>
              <a:t>40</a:t>
            </a:fld>
            <a:endParaRPr lang="en-ZA"/>
          </a:p>
        </p:txBody>
      </p:sp>
      <p:graphicFrame>
        <p:nvGraphicFramePr>
          <p:cNvPr id="6" name="Diagram 5"/>
          <p:cNvGraphicFramePr/>
          <p:nvPr>
            <p:extLst>
              <p:ext uri="{D42A27DB-BD31-4B8C-83A1-F6EECF244321}">
                <p14:modId xmlns:p14="http://schemas.microsoft.com/office/powerpoint/2010/main" val="1629037287"/>
              </p:ext>
            </p:extLst>
          </p:nvPr>
        </p:nvGraphicFramePr>
        <p:xfrm>
          <a:off x="4572000" y="2276872"/>
          <a:ext cx="3672408" cy="360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4572000" y="1916832"/>
            <a:ext cx="3672408" cy="369332"/>
          </a:xfrm>
          <a:prstGeom prst="rect">
            <a:avLst/>
          </a:prstGeom>
          <a:solidFill>
            <a:schemeClr val="accent1">
              <a:lumMod val="75000"/>
            </a:schemeClr>
          </a:solidFill>
        </p:spPr>
        <p:txBody>
          <a:bodyPr wrap="square" rtlCol="0">
            <a:spAutoFit/>
          </a:bodyPr>
          <a:lstStyle/>
          <a:p>
            <a:pPr algn="ctr"/>
            <a:r>
              <a:rPr lang="en-ZA" b="1" dirty="0" smtClean="0">
                <a:solidFill>
                  <a:schemeClr val="bg1"/>
                </a:solidFill>
              </a:rPr>
              <a:t>Stages in accountability movements:</a:t>
            </a:r>
            <a:endParaRPr lang="en-ZA" b="1" dirty="0">
              <a:solidFill>
                <a:schemeClr val="bg1"/>
              </a:solidFill>
            </a:endParaRPr>
          </a:p>
        </p:txBody>
      </p:sp>
      <p:sp>
        <p:nvSpPr>
          <p:cNvPr id="5" name="Left Arrow 4"/>
          <p:cNvSpPr/>
          <p:nvPr/>
        </p:nvSpPr>
        <p:spPr>
          <a:xfrm rot="20756081">
            <a:off x="7093854" y="3240836"/>
            <a:ext cx="1512168" cy="792088"/>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TRAINING</a:t>
            </a:r>
            <a:endParaRPr lang="en-US" dirty="0"/>
          </a:p>
        </p:txBody>
      </p:sp>
      <p:sp>
        <p:nvSpPr>
          <p:cNvPr id="8" name="TextBox 7"/>
          <p:cNvSpPr txBox="1"/>
          <p:nvPr/>
        </p:nvSpPr>
        <p:spPr>
          <a:xfrm>
            <a:off x="724" y="6027003"/>
            <a:ext cx="6336704" cy="830997"/>
          </a:xfrm>
          <a:prstGeom prst="rect">
            <a:avLst/>
          </a:prstGeom>
          <a:solidFill>
            <a:schemeClr val="bg1">
              <a:lumMod val="85000"/>
            </a:schemeClr>
          </a:solidFill>
        </p:spPr>
        <p:txBody>
          <a:bodyPr wrap="square" rtlCol="0">
            <a:spAutoFit/>
          </a:bodyPr>
          <a:lstStyle/>
          <a:p>
            <a:pPr lvl="0" algn="just"/>
            <a:r>
              <a:rPr lang="en-GB" sz="1200" b="1" dirty="0" smtClean="0">
                <a:solidFill>
                  <a:srgbClr val="FF0000"/>
                </a:solidFill>
              </a:rPr>
              <a:t>CAPACITY</a:t>
            </a:r>
            <a:r>
              <a:rPr lang="en-GB" sz="1200" dirty="0" smtClean="0"/>
              <a:t>! “</a:t>
            </a:r>
            <a:r>
              <a:rPr lang="en-GB" sz="1200" dirty="0"/>
              <a:t>For every increment of performance I demand from you, </a:t>
            </a:r>
            <a:r>
              <a:rPr lang="en-GB" sz="1200" b="1" u="sng" dirty="0"/>
              <a:t>I have an equal responsibility to provide you with the capacity to meet that expectation</a:t>
            </a:r>
            <a:r>
              <a:rPr lang="en-GB" sz="1200" dirty="0"/>
              <a:t>. Likewise, for every investment you make in my skill and knowledge, I have a reciprocal responsibility to demonstrate some new increment in performance”  </a:t>
            </a:r>
            <a:r>
              <a:rPr lang="en-GB" sz="1200" b="1" dirty="0" smtClean="0">
                <a:solidFill>
                  <a:srgbClr val="800000"/>
                </a:solidFill>
              </a:rPr>
              <a:t>(</a:t>
            </a:r>
            <a:r>
              <a:rPr lang="en-GB" sz="1200" b="1" dirty="0">
                <a:solidFill>
                  <a:srgbClr val="800000"/>
                </a:solidFill>
              </a:rPr>
              <a:t>Elmore, 2004b, p. 93).</a:t>
            </a:r>
            <a:endParaRPr lang="en-US" sz="1200" b="1" dirty="0">
              <a:solidFill>
                <a:srgbClr val="800000"/>
              </a:solidFill>
            </a:endParaRPr>
          </a:p>
        </p:txBody>
      </p:sp>
    </p:spTree>
    <p:extLst>
      <p:ext uri="{BB962C8B-B14F-4D97-AF65-F5344CB8AC3E}">
        <p14:creationId xmlns:p14="http://schemas.microsoft.com/office/powerpoint/2010/main" val="15105108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591780" y="1448801"/>
            <a:ext cx="3960440" cy="3960398"/>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i="1" dirty="0" smtClean="0">
                <a:solidFill>
                  <a:schemeClr val="bg1"/>
                </a:solidFill>
                <a:latin typeface="Helvetica Neue"/>
                <a:cs typeface="Helvetica Neue"/>
              </a:rPr>
              <a:t>South African teacher content knowledge</a:t>
            </a:r>
            <a:endParaRPr lang="en-US" i="1" dirty="0">
              <a:solidFill>
                <a:schemeClr val="bg1"/>
              </a:solidFill>
              <a:latin typeface="Helvetica Neue"/>
              <a:cs typeface="Helvetica Neue"/>
            </a:endParaRPr>
          </a:p>
        </p:txBody>
      </p:sp>
    </p:spTree>
    <p:extLst>
      <p:ext uri="{BB962C8B-B14F-4D97-AF65-F5344CB8AC3E}">
        <p14:creationId xmlns:p14="http://schemas.microsoft.com/office/powerpoint/2010/main" val="2677455329"/>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Teacher Content Knowledge</a:t>
            </a:r>
            <a:endParaRPr lang="en-ZA" dirty="0"/>
          </a:p>
        </p:txBody>
      </p:sp>
      <p:sp>
        <p:nvSpPr>
          <p:cNvPr id="3" name="Content Placeholder 2"/>
          <p:cNvSpPr>
            <a:spLocks noGrp="1"/>
          </p:cNvSpPr>
          <p:nvPr>
            <p:ph idx="1"/>
          </p:nvPr>
        </p:nvSpPr>
        <p:spPr>
          <a:xfrm>
            <a:off x="467544" y="1628800"/>
            <a:ext cx="8229600" cy="4824536"/>
          </a:xfrm>
        </p:spPr>
        <p:txBody>
          <a:bodyPr>
            <a:normAutofit fontScale="70000" lnSpcReduction="20000"/>
          </a:bodyPr>
          <a:lstStyle/>
          <a:p>
            <a:pPr marL="342900" lvl="1" indent="-342900">
              <a:buFont typeface="Arial" pitchFamily="34" charset="0"/>
              <a:buChar char="•"/>
            </a:pPr>
            <a:r>
              <a:rPr lang="en-ZA" dirty="0">
                <a:solidFill>
                  <a:srgbClr val="800000"/>
                </a:solidFill>
              </a:rPr>
              <a:t>Conference Board of the Mathematical </a:t>
            </a:r>
            <a:r>
              <a:rPr lang="en-ZA" dirty="0" smtClean="0">
                <a:solidFill>
                  <a:srgbClr val="800000"/>
                </a:solidFill>
              </a:rPr>
              <a:t>Sciences</a:t>
            </a:r>
            <a:r>
              <a:rPr lang="en-ZA" dirty="0">
                <a:solidFill>
                  <a:srgbClr val="800000"/>
                </a:solidFill>
              </a:rPr>
              <a:t> </a:t>
            </a:r>
            <a:r>
              <a:rPr lang="en-ZA" dirty="0" smtClean="0">
                <a:solidFill>
                  <a:srgbClr val="800000"/>
                </a:solidFill>
              </a:rPr>
              <a:t>(2001</a:t>
            </a:r>
            <a:r>
              <a:rPr lang="en-ZA" dirty="0">
                <a:solidFill>
                  <a:srgbClr val="800000"/>
                </a:solidFill>
              </a:rPr>
              <a:t>, ch.2</a:t>
            </a:r>
            <a:r>
              <a:rPr lang="en-ZA" dirty="0" smtClean="0">
                <a:solidFill>
                  <a:srgbClr val="800000"/>
                </a:solidFill>
              </a:rPr>
              <a:t>)</a:t>
            </a:r>
            <a:r>
              <a:rPr lang="en-ZA" dirty="0">
                <a:solidFill>
                  <a:srgbClr val="800000"/>
                </a:solidFill>
              </a:rPr>
              <a:t> </a:t>
            </a:r>
            <a:r>
              <a:rPr lang="en-ZA" dirty="0" smtClean="0"/>
              <a:t>recommends that mathematics teachers need: </a:t>
            </a:r>
          </a:p>
          <a:p>
            <a:pPr lvl="1" algn="just"/>
            <a:r>
              <a:rPr lang="en-ZA" dirty="0" smtClean="0"/>
              <a:t>“</a:t>
            </a:r>
            <a:r>
              <a:rPr lang="en-ZA" i="1" dirty="0"/>
              <a:t>A</a:t>
            </a:r>
            <a:r>
              <a:rPr lang="en-ZA" i="1" dirty="0" smtClean="0"/>
              <a:t> </a:t>
            </a:r>
            <a:r>
              <a:rPr lang="en-ZA" i="1" dirty="0"/>
              <a:t>thorough mastery of the mathematics in several grades beyond that which they expect to teach, as well as of the mathematics in earlier grades</a:t>
            </a:r>
            <a:r>
              <a:rPr lang="en-ZA" dirty="0"/>
              <a:t>” </a:t>
            </a:r>
            <a:r>
              <a:rPr lang="en-ZA" dirty="0" smtClean="0"/>
              <a:t>(2001 </a:t>
            </a:r>
            <a:r>
              <a:rPr lang="en-ZA" dirty="0"/>
              <a:t>report ‘</a:t>
            </a:r>
            <a:r>
              <a:rPr lang="en-ZA" i="1" dirty="0"/>
              <a:t>The Mathematical Education of Teachers</a:t>
            </a:r>
            <a:r>
              <a:rPr lang="en-ZA" dirty="0" smtClean="0"/>
              <a:t>’) </a:t>
            </a:r>
          </a:p>
          <a:p>
            <a:pPr lvl="1" algn="just"/>
            <a:endParaRPr lang="en-ZA" dirty="0"/>
          </a:p>
          <a:p>
            <a:pPr algn="just"/>
            <a:r>
              <a:rPr lang="en-ZA" dirty="0" smtClean="0">
                <a:solidFill>
                  <a:srgbClr val="800000"/>
                </a:solidFill>
              </a:rPr>
              <a:t>Ball </a:t>
            </a:r>
            <a:r>
              <a:rPr lang="en-ZA" i="1" dirty="0">
                <a:solidFill>
                  <a:srgbClr val="800000"/>
                </a:solidFill>
              </a:rPr>
              <a:t>et al</a:t>
            </a:r>
            <a:r>
              <a:rPr lang="en-ZA" dirty="0">
                <a:solidFill>
                  <a:srgbClr val="800000"/>
                </a:solidFill>
              </a:rPr>
              <a:t> (2008, p. 409) </a:t>
            </a:r>
            <a:endParaRPr lang="en-ZA" dirty="0" smtClean="0">
              <a:solidFill>
                <a:srgbClr val="800000"/>
              </a:solidFill>
            </a:endParaRPr>
          </a:p>
          <a:p>
            <a:pPr lvl="1" algn="just"/>
            <a:r>
              <a:rPr lang="en-ZA" dirty="0" smtClean="0"/>
              <a:t>“</a:t>
            </a:r>
            <a:r>
              <a:rPr lang="en-ZA" i="1" dirty="0"/>
              <a:t>Teachers who do not themselves know the subject well are not likely to have the knowledge they need to help students learn this content. At the same time just knowing a subject may well not be sufficient for teaching</a:t>
            </a:r>
            <a:r>
              <a:rPr lang="en-ZA" dirty="0"/>
              <a:t>.</a:t>
            </a:r>
            <a:r>
              <a:rPr lang="en-ZA" dirty="0" smtClean="0"/>
              <a:t>”</a:t>
            </a:r>
          </a:p>
          <a:p>
            <a:pPr lvl="1" algn="just"/>
            <a:endParaRPr lang="en-ZA" dirty="0" smtClean="0"/>
          </a:p>
          <a:p>
            <a:pPr algn="just"/>
            <a:r>
              <a:rPr lang="en-ZA" dirty="0" smtClean="0">
                <a:solidFill>
                  <a:srgbClr val="800000"/>
                </a:solidFill>
              </a:rPr>
              <a:t>Shulman (1986, p. 9)</a:t>
            </a:r>
          </a:p>
          <a:p>
            <a:pPr lvl="1" algn="just"/>
            <a:r>
              <a:rPr lang="en-ZA" dirty="0" smtClean="0"/>
              <a:t>“</a:t>
            </a:r>
            <a:r>
              <a:rPr lang="en-ZA" dirty="0"/>
              <a:t>We expect that the subject matter content understanding of the teacher be at least equal to that of his or her lay colleague, the mere subject matter major</a:t>
            </a:r>
            <a:r>
              <a:rPr lang="en-ZA" dirty="0" smtClean="0"/>
              <a:t>”</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42</a:t>
            </a:fld>
            <a:endParaRPr lang="en-ZA"/>
          </a:p>
        </p:txBody>
      </p:sp>
    </p:spTree>
    <p:extLst>
      <p:ext uri="{BB962C8B-B14F-4D97-AF65-F5344CB8AC3E}">
        <p14:creationId xmlns:p14="http://schemas.microsoft.com/office/powerpoint/2010/main" val="3113151422"/>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South Africa specifically…</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ZA" dirty="0">
                <a:solidFill>
                  <a:srgbClr val="800000"/>
                </a:solidFill>
              </a:rPr>
              <a:t>Taylor &amp; Vinjevold’s (1999, p. 230) </a:t>
            </a:r>
            <a:r>
              <a:rPr lang="en-ZA" dirty="0"/>
              <a:t>conclusion in their book “</a:t>
            </a:r>
            <a:r>
              <a:rPr lang="en-ZA" i="1" dirty="0"/>
              <a:t>Getting Learning Right</a:t>
            </a:r>
            <a:r>
              <a:rPr lang="en-ZA" dirty="0"/>
              <a:t>” is particularly explicit</a:t>
            </a:r>
            <a:r>
              <a:rPr lang="en-ZA" dirty="0" smtClean="0"/>
              <a:t>:</a:t>
            </a:r>
          </a:p>
          <a:p>
            <a:pPr algn="just"/>
            <a:endParaRPr lang="en-US" dirty="0"/>
          </a:p>
          <a:p>
            <a:pPr algn="just"/>
            <a:r>
              <a:rPr lang="en-ZA" dirty="0"/>
              <a:t>“The most definite point of convergence across the [President’s Education Initiative] studies is the conclusion that teachers’ poor conceptual knowledge of the subjects they are teaching is a </a:t>
            </a:r>
            <a:r>
              <a:rPr lang="en-ZA" b="1" u="sng" dirty="0"/>
              <a:t>fundamental constraint </a:t>
            </a:r>
            <a:r>
              <a:rPr lang="en-ZA" dirty="0"/>
              <a:t>on the quality of teaching and learning activities, and consequently on the quality of learning outcomes.” </a:t>
            </a:r>
            <a:endParaRPr lang="en-US" dirty="0"/>
          </a:p>
          <a:p>
            <a:pPr algn="just"/>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43</a:t>
            </a:fld>
            <a:endParaRPr lang="en-ZA"/>
          </a:p>
        </p:txBody>
      </p:sp>
    </p:spTree>
    <p:extLst>
      <p:ext uri="{BB962C8B-B14F-4D97-AF65-F5344CB8AC3E}">
        <p14:creationId xmlns:p14="http://schemas.microsoft.com/office/powerpoint/2010/main" val="1974798298"/>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44</a:t>
            </a:fld>
            <a:endParaRPr lang="en-ZA"/>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1187624" y="741408"/>
            <a:ext cx="6513274" cy="6116592"/>
          </a:xfrm>
          <a:prstGeom prst="rect">
            <a:avLst/>
          </a:prstGeom>
          <a:noFill/>
          <a:ln>
            <a:noFill/>
          </a:ln>
        </p:spPr>
      </p:pic>
      <p:sp>
        <p:nvSpPr>
          <p:cNvPr id="8" name="TextBox 7"/>
          <p:cNvSpPr txBox="1"/>
          <p:nvPr/>
        </p:nvSpPr>
        <p:spPr>
          <a:xfrm>
            <a:off x="1216002" y="222901"/>
            <a:ext cx="5904656" cy="369332"/>
          </a:xfrm>
          <a:prstGeom prst="rect">
            <a:avLst/>
          </a:prstGeom>
          <a:noFill/>
        </p:spPr>
        <p:txBody>
          <a:bodyPr wrap="square" rtlCol="0">
            <a:spAutoFit/>
          </a:bodyPr>
          <a:lstStyle/>
          <a:p>
            <a:r>
              <a:rPr lang="en-ZA" dirty="0" err="1" smtClean="0"/>
              <a:t>Carnoy</a:t>
            </a:r>
            <a:r>
              <a:rPr lang="en-ZA" dirty="0" smtClean="0"/>
              <a:t> &amp; Chisholm (2008: p. 22) conceptual framework</a:t>
            </a:r>
            <a:endParaRPr lang="en-ZA" dirty="0"/>
          </a:p>
        </p:txBody>
      </p:sp>
      <p:sp>
        <p:nvSpPr>
          <p:cNvPr id="2" name="Rectangle 1"/>
          <p:cNvSpPr/>
          <p:nvPr/>
        </p:nvSpPr>
        <p:spPr>
          <a:xfrm>
            <a:off x="5148064" y="1916832"/>
            <a:ext cx="1008112" cy="432048"/>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6568016"/>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Teacher knowledge</a:t>
            </a:r>
            <a:endParaRPr lang="en-US" dirty="0"/>
          </a:p>
        </p:txBody>
      </p:sp>
      <p:graphicFrame>
        <p:nvGraphicFramePr>
          <p:cNvPr id="5" name="Diagram 4"/>
          <p:cNvGraphicFramePr/>
          <p:nvPr>
            <p:extLst>
              <p:ext uri="{D42A27DB-BD31-4B8C-83A1-F6EECF244321}">
                <p14:modId xmlns:p14="http://schemas.microsoft.com/office/powerpoint/2010/main" val="1963558094"/>
              </p:ext>
            </p:extLst>
          </p:nvPr>
        </p:nvGraphicFramePr>
        <p:xfrm>
          <a:off x="3555999" y="2330823"/>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251520" y="4293096"/>
            <a:ext cx="4123767" cy="2062103"/>
          </a:xfrm>
          <a:prstGeom prst="rect">
            <a:avLst/>
          </a:prstGeom>
          <a:solidFill>
            <a:schemeClr val="bg1">
              <a:lumMod val="85000"/>
            </a:schemeClr>
          </a:solidFill>
        </p:spPr>
        <p:txBody>
          <a:bodyPr wrap="square" rtlCol="0">
            <a:spAutoFit/>
          </a:bodyPr>
          <a:lstStyle/>
          <a:p>
            <a:pPr lvl="0" algn="just"/>
            <a:r>
              <a:rPr lang="en-GB" sz="1600" dirty="0"/>
              <a:t>“For every increment of performance I demand from you, </a:t>
            </a:r>
            <a:r>
              <a:rPr lang="en-GB" sz="1600" b="1" u="sng" dirty="0"/>
              <a:t>I have an equal responsibility to provide you with the capacity to meet that expectation</a:t>
            </a:r>
            <a:r>
              <a:rPr lang="en-GB" sz="1600" dirty="0"/>
              <a:t>. Likewise, for every investment you make in my skill and knowledge, I have a reciprocal responsibility to demonstrate some new increment in performance” </a:t>
            </a:r>
            <a:endParaRPr lang="en-GB" sz="1600" dirty="0" smtClean="0"/>
          </a:p>
          <a:p>
            <a:pPr lvl="0" algn="r"/>
            <a:r>
              <a:rPr lang="en-GB" sz="1600" b="1" dirty="0" smtClean="0">
                <a:solidFill>
                  <a:srgbClr val="800000"/>
                </a:solidFill>
              </a:rPr>
              <a:t>(</a:t>
            </a:r>
            <a:r>
              <a:rPr lang="en-GB" sz="1600" b="1" dirty="0">
                <a:solidFill>
                  <a:srgbClr val="800000"/>
                </a:solidFill>
              </a:rPr>
              <a:t>Elmore, 2004b, p. 93).</a:t>
            </a:r>
            <a:endParaRPr lang="en-US" sz="1600" b="1" dirty="0">
              <a:solidFill>
                <a:srgbClr val="800000"/>
              </a:solidFill>
            </a:endParaRPr>
          </a:p>
        </p:txBody>
      </p:sp>
      <p:sp>
        <p:nvSpPr>
          <p:cNvPr id="9" name="TextBox 8"/>
          <p:cNvSpPr txBox="1"/>
          <p:nvPr/>
        </p:nvSpPr>
        <p:spPr>
          <a:xfrm>
            <a:off x="899592" y="2132856"/>
            <a:ext cx="2749177" cy="707886"/>
          </a:xfrm>
          <a:prstGeom prst="rect">
            <a:avLst/>
          </a:prstGeom>
          <a:solidFill>
            <a:schemeClr val="bg1">
              <a:lumMod val="85000"/>
            </a:schemeClr>
          </a:solidFill>
        </p:spPr>
        <p:txBody>
          <a:bodyPr wrap="square" rtlCol="0">
            <a:spAutoFit/>
          </a:bodyPr>
          <a:lstStyle/>
          <a:p>
            <a:pPr algn="ctr"/>
            <a:r>
              <a:rPr lang="en-US" sz="2000" b="1" dirty="0" smtClean="0"/>
              <a:t>Teachers cannot teach what they do not know.</a:t>
            </a:r>
            <a:endParaRPr lang="en-US" sz="2000" b="1" dirty="0"/>
          </a:p>
        </p:txBody>
      </p:sp>
      <p:sp>
        <p:nvSpPr>
          <p:cNvPr id="10" name="TextBox 9"/>
          <p:cNvSpPr txBox="1"/>
          <p:nvPr/>
        </p:nvSpPr>
        <p:spPr>
          <a:xfrm>
            <a:off x="899592" y="2996952"/>
            <a:ext cx="2749177" cy="707886"/>
          </a:xfrm>
          <a:prstGeom prst="rect">
            <a:avLst/>
          </a:prstGeom>
          <a:solidFill>
            <a:schemeClr val="bg1">
              <a:lumMod val="85000"/>
            </a:schemeClr>
          </a:solidFill>
        </p:spPr>
        <p:txBody>
          <a:bodyPr wrap="square" rtlCol="0">
            <a:spAutoFit/>
          </a:bodyPr>
          <a:lstStyle/>
          <a:p>
            <a:pPr algn="ctr"/>
            <a:r>
              <a:rPr lang="en-US" sz="2000" b="1" dirty="0" smtClean="0"/>
              <a:t>Demonizing teachers is popular, but unhelpful</a:t>
            </a:r>
            <a:endParaRPr lang="en-US" sz="2000" b="1" dirty="0"/>
          </a:p>
        </p:txBody>
      </p:sp>
    </p:spTree>
    <p:extLst>
      <p:ext uri="{BB962C8B-B14F-4D97-AF65-F5344CB8AC3E}">
        <p14:creationId xmlns:p14="http://schemas.microsoft.com/office/powerpoint/2010/main" val="392047688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2" presetClass="entr" presetSubtype="4"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ppt_y</p:attrName>
                                        </p:attrNameLst>
                                      </p:cBhvr>
                                      <p:tavLst>
                                        <p:tav tm="0">
                                          <p:val>
                                            <p:strVal val="#ppt_y+#ppt_h*1.125000"/>
                                          </p:val>
                                        </p:tav>
                                        <p:tav tm="100000">
                                          <p:val>
                                            <p:strVal val="#ppt_y"/>
                                          </p:val>
                                        </p:tav>
                                      </p:tavLst>
                                    </p:anim>
                                    <p:animEffect transition="in" filter="wipe(up)">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8" grpId="0" animBg="1"/>
      <p:bldP spid="8" grpId="1" animBg="1"/>
      <p:bldP spid="10"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591780" y="1448801"/>
            <a:ext cx="3960440" cy="3960398"/>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i="1" dirty="0" smtClean="0">
                <a:latin typeface="Helvetica Neue"/>
                <a:cs typeface="Helvetica Neue"/>
              </a:rPr>
              <a:t>Solutions?</a:t>
            </a:r>
            <a:endParaRPr lang="en-US" i="1" dirty="0">
              <a:latin typeface="Helvetica Neue"/>
              <a:cs typeface="Helvetica Neue"/>
            </a:endParaRPr>
          </a:p>
        </p:txBody>
      </p:sp>
    </p:spTree>
    <p:extLst>
      <p:ext uri="{BB962C8B-B14F-4D97-AF65-F5344CB8AC3E}">
        <p14:creationId xmlns:p14="http://schemas.microsoft.com/office/powerpoint/2010/main" val="24961218"/>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Possible solution…</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47</a:t>
            </a:fld>
            <a:endParaRPr lang="en-ZA"/>
          </a:p>
        </p:txBody>
      </p:sp>
      <p:sp>
        <p:nvSpPr>
          <p:cNvPr id="5" name="Content Placeholder 2"/>
          <p:cNvSpPr txBox="1">
            <a:spLocks/>
          </p:cNvSpPr>
          <p:nvPr/>
        </p:nvSpPr>
        <p:spPr>
          <a:xfrm>
            <a:off x="457200" y="1600200"/>
            <a:ext cx="82296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The DBE cannot afford to be idealistic in its implementation of teacher training and testing</a:t>
            </a:r>
          </a:p>
          <a:p>
            <a:pPr lvl="1"/>
            <a:r>
              <a:rPr lang="en-US" sz="1800" b="1" dirty="0" smtClean="0"/>
              <a:t>Aspirational planning approach</a:t>
            </a:r>
            <a:r>
              <a:rPr lang="en-US" sz="1800" dirty="0" smtClean="0"/>
              <a:t>: All primary school mathematics teachers should be able to pass the matric mathematics exam </a:t>
            </a:r>
          </a:p>
          <a:p>
            <a:pPr marL="857250" lvl="2" indent="0">
              <a:buFont typeface="Arial" pitchFamily="34" charset="0"/>
              <a:buNone/>
            </a:pPr>
            <a:r>
              <a:rPr lang="en-US" sz="1400" dirty="0" smtClean="0"/>
              <a:t>(benchmark = desirable teacher CK)</a:t>
            </a:r>
          </a:p>
          <a:p>
            <a:pPr lvl="1"/>
            <a:r>
              <a:rPr lang="en-US" sz="1800" b="1" dirty="0" smtClean="0"/>
              <a:t>Realistic approach: (e.g.) </a:t>
            </a:r>
            <a:r>
              <a:rPr lang="en-US" sz="1800" dirty="0" smtClean="0"/>
              <a:t>minimum proficiency benchmark where teachers have to achieve at least 90% in the ANA of the grades in which they teach, and 70% in Grade 9 ANA</a:t>
            </a:r>
          </a:p>
          <a:p>
            <a:pPr marL="400050" lvl="1" indent="0">
              <a:buFont typeface="Arial" pitchFamily="34" charset="0"/>
              <a:buNone/>
            </a:pPr>
            <a:r>
              <a:rPr lang="en-US" sz="1400" dirty="0" smtClean="0"/>
              <a:t>	(benchmark = </a:t>
            </a:r>
            <a:r>
              <a:rPr lang="en-US" sz="1400" i="1" dirty="0" smtClean="0"/>
              <a:t>basic</a:t>
            </a:r>
            <a:r>
              <a:rPr lang="en-US" sz="1400" dirty="0" smtClean="0"/>
              <a:t> teacher CK)</a:t>
            </a:r>
          </a:p>
          <a:p>
            <a:r>
              <a:rPr lang="en-US" sz="2000" b="1" dirty="0" smtClean="0"/>
              <a:t>Pilot the system with one district.</a:t>
            </a:r>
            <a:r>
              <a:rPr lang="en-US" sz="2000" dirty="0" smtClean="0"/>
              <a:t> Imperative to evaluate which teacher training option (of hundreds) works best in urban/rural for example. Rigorous impact evaluations are needed before selecting a program and then rolling it out</a:t>
            </a:r>
          </a:p>
          <a:p>
            <a:r>
              <a:rPr lang="en-US" sz="2000" b="1" dirty="0" smtClean="0"/>
              <a:t>Tests are primarily for diagnostic purposes not punitive purposes</a:t>
            </a:r>
          </a:p>
        </p:txBody>
      </p:sp>
    </p:spTree>
    <p:extLst>
      <p:ext uri="{BB962C8B-B14F-4D97-AF65-F5344CB8AC3E}">
        <p14:creationId xmlns:p14="http://schemas.microsoft.com/office/powerpoint/2010/main" val="1836920000"/>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591780" y="1448801"/>
            <a:ext cx="3960440" cy="3960398"/>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i="1" dirty="0" smtClean="0">
                <a:latin typeface="Helvetica Neue"/>
                <a:cs typeface="Helvetica Neue"/>
              </a:rPr>
              <a:t>How have educational outcomes changed in </a:t>
            </a:r>
            <a:r>
              <a:rPr lang="en-US" i="1" dirty="0" smtClean="0">
                <a:solidFill>
                  <a:srgbClr val="FF0000"/>
                </a:solidFill>
                <a:latin typeface="Helvetica Neue"/>
                <a:cs typeface="Helvetica Neue"/>
              </a:rPr>
              <a:t>Gauteng</a:t>
            </a:r>
            <a:r>
              <a:rPr lang="en-US" i="1" dirty="0" smtClean="0">
                <a:latin typeface="Helvetica Neue"/>
                <a:cs typeface="Helvetica Neue"/>
              </a:rPr>
              <a:t> between 1995 and 2011?</a:t>
            </a:r>
            <a:endParaRPr lang="en-US" i="1" dirty="0">
              <a:latin typeface="Helvetica Neue"/>
              <a:cs typeface="Helvetica Neue"/>
            </a:endParaRPr>
          </a:p>
        </p:txBody>
      </p:sp>
    </p:spTree>
    <p:extLst>
      <p:ext uri="{BB962C8B-B14F-4D97-AF65-F5344CB8AC3E}">
        <p14:creationId xmlns:p14="http://schemas.microsoft.com/office/powerpoint/2010/main" val="219945985"/>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49</a:t>
            </a:fld>
            <a:endParaRPr lang="en-ZA"/>
          </a:p>
        </p:txBody>
      </p:sp>
      <p:graphicFrame>
        <p:nvGraphicFramePr>
          <p:cNvPr id="5" name="Chart 4"/>
          <p:cNvGraphicFramePr/>
          <p:nvPr>
            <p:extLst>
              <p:ext uri="{D42A27DB-BD31-4B8C-83A1-F6EECF244321}">
                <p14:modId xmlns:p14="http://schemas.microsoft.com/office/powerpoint/2010/main" val="2549666494"/>
              </p:ext>
            </p:extLst>
          </p:nvPr>
        </p:nvGraphicFramePr>
        <p:xfrm>
          <a:off x="467544" y="1196752"/>
          <a:ext cx="8208912" cy="4824536"/>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467544" y="404664"/>
            <a:ext cx="8064896" cy="646331"/>
          </a:xfrm>
          <a:prstGeom prst="rect">
            <a:avLst/>
          </a:prstGeom>
        </p:spPr>
        <p:txBody>
          <a:bodyPr wrap="square">
            <a:spAutoFit/>
          </a:bodyPr>
          <a:lstStyle/>
          <a:p>
            <a:r>
              <a:rPr lang="en-ZA" b="1" dirty="0"/>
              <a:t>Figure 1: Provincial scores for Grade 8 Mathematics, TIMSS 1995*, 1999, 2002 (with 95% confidence interval)</a:t>
            </a:r>
            <a:endParaRPr lang="en-US" b="1" dirty="0"/>
          </a:p>
        </p:txBody>
      </p:sp>
    </p:spTree>
    <p:extLst>
      <p:ext uri="{BB962C8B-B14F-4D97-AF65-F5344CB8AC3E}">
        <p14:creationId xmlns:p14="http://schemas.microsoft.com/office/powerpoint/2010/main" val="1361691047"/>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50</a:t>
            </a:fld>
            <a:endParaRPr lang="en-ZA"/>
          </a:p>
        </p:txBody>
      </p:sp>
      <p:graphicFrame>
        <p:nvGraphicFramePr>
          <p:cNvPr id="5" name="Chart 4"/>
          <p:cNvGraphicFramePr/>
          <p:nvPr>
            <p:extLst>
              <p:ext uri="{D42A27DB-BD31-4B8C-83A1-F6EECF244321}">
                <p14:modId xmlns:p14="http://schemas.microsoft.com/office/powerpoint/2010/main" val="854145316"/>
              </p:ext>
            </p:extLst>
          </p:nvPr>
        </p:nvGraphicFramePr>
        <p:xfrm>
          <a:off x="395536" y="1628800"/>
          <a:ext cx="8208912" cy="4824536"/>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611560" y="404665"/>
            <a:ext cx="7992888" cy="923330"/>
          </a:xfrm>
          <a:prstGeom prst="rect">
            <a:avLst/>
          </a:prstGeom>
        </p:spPr>
        <p:txBody>
          <a:bodyPr wrap="square">
            <a:spAutoFit/>
          </a:bodyPr>
          <a:lstStyle/>
          <a:p>
            <a:r>
              <a:rPr lang="en-ZA" b="1" dirty="0"/>
              <a:t>Figure 5: Provincial average for Grade 9 Mathematics, TIMSS 2002 and TIMSS 2011 (with 95% confidence interval) - TIMSS benchmark used here is the average TIMSS middle-income Grade 8 mathematics mean score</a:t>
            </a:r>
            <a:endParaRPr lang="en-US" b="1" dirty="0"/>
          </a:p>
        </p:txBody>
      </p:sp>
    </p:spTree>
    <p:extLst>
      <p:ext uri="{BB962C8B-B14F-4D97-AF65-F5344CB8AC3E}">
        <p14:creationId xmlns:p14="http://schemas.microsoft.com/office/powerpoint/2010/main" val="3696994908"/>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51</a:t>
            </a:fld>
            <a:endParaRPr lang="en-ZA"/>
          </a:p>
        </p:txBody>
      </p:sp>
      <p:graphicFrame>
        <p:nvGraphicFramePr>
          <p:cNvPr id="5" name="Chart 4"/>
          <p:cNvGraphicFramePr/>
          <p:nvPr>
            <p:extLst>
              <p:ext uri="{D42A27DB-BD31-4B8C-83A1-F6EECF244321}">
                <p14:modId xmlns:p14="http://schemas.microsoft.com/office/powerpoint/2010/main" val="3607054205"/>
              </p:ext>
            </p:extLst>
          </p:nvPr>
        </p:nvGraphicFramePr>
        <p:xfrm>
          <a:off x="107504" y="1124744"/>
          <a:ext cx="8784976" cy="5040560"/>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179512" y="260648"/>
            <a:ext cx="8568952" cy="646331"/>
          </a:xfrm>
          <a:prstGeom prst="rect">
            <a:avLst/>
          </a:prstGeom>
        </p:spPr>
        <p:txBody>
          <a:bodyPr wrap="square">
            <a:spAutoFit/>
          </a:bodyPr>
          <a:lstStyle/>
          <a:p>
            <a:r>
              <a:rPr lang="en-ZA" b="1" dirty="0"/>
              <a:t>Figure 7: Provincial improvement between TIMSS 2002 and TIMSS 2011 - Grade 9 Mathematics (with 95% confidence interval)</a:t>
            </a:r>
            <a:endParaRPr lang="en-US" b="1" dirty="0"/>
          </a:p>
        </p:txBody>
      </p:sp>
    </p:spTree>
    <p:extLst>
      <p:ext uri="{BB962C8B-B14F-4D97-AF65-F5344CB8AC3E}">
        <p14:creationId xmlns:p14="http://schemas.microsoft.com/office/powerpoint/2010/main" val="2444563967"/>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52</a:t>
            </a:fld>
            <a:endParaRPr lang="en-ZA"/>
          </a:p>
        </p:txBody>
      </p:sp>
      <p:graphicFrame>
        <p:nvGraphicFramePr>
          <p:cNvPr id="5" name="Chart 4"/>
          <p:cNvGraphicFramePr/>
          <p:nvPr/>
        </p:nvGraphicFramePr>
        <p:xfrm>
          <a:off x="10477" y="606425"/>
          <a:ext cx="9123045" cy="5645150"/>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179512" y="188640"/>
            <a:ext cx="8856984" cy="369332"/>
          </a:xfrm>
          <a:prstGeom prst="rect">
            <a:avLst/>
          </a:prstGeom>
        </p:spPr>
        <p:txBody>
          <a:bodyPr wrap="square">
            <a:spAutoFit/>
          </a:bodyPr>
          <a:lstStyle/>
          <a:p>
            <a:r>
              <a:rPr lang="en-ZA" b="1" dirty="0" smtClean="0"/>
              <a:t>Provincial </a:t>
            </a:r>
            <a:r>
              <a:rPr lang="en-ZA" b="1" dirty="0"/>
              <a:t>matric pass rates as a percentage of Grade 2 enrolments 10 years earlier</a:t>
            </a:r>
            <a:endParaRPr lang="en-US" b="1" dirty="0"/>
          </a:p>
        </p:txBody>
      </p:sp>
    </p:spTree>
    <p:extLst>
      <p:ext uri="{BB962C8B-B14F-4D97-AF65-F5344CB8AC3E}">
        <p14:creationId xmlns:p14="http://schemas.microsoft.com/office/powerpoint/2010/main" val="2985710000"/>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53</a:t>
            </a:fld>
            <a:endParaRPr lang="en-ZA"/>
          </a:p>
        </p:txBody>
      </p:sp>
      <p:graphicFrame>
        <p:nvGraphicFramePr>
          <p:cNvPr id="5" name="Chart 4"/>
          <p:cNvGraphicFramePr/>
          <p:nvPr>
            <p:extLst>
              <p:ext uri="{D42A27DB-BD31-4B8C-83A1-F6EECF244321}">
                <p14:modId xmlns:p14="http://schemas.microsoft.com/office/powerpoint/2010/main" val="358779169"/>
              </p:ext>
            </p:extLst>
          </p:nvPr>
        </p:nvGraphicFramePr>
        <p:xfrm>
          <a:off x="323528" y="1124744"/>
          <a:ext cx="8496944" cy="5112569"/>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251520" y="260648"/>
            <a:ext cx="8496944" cy="646331"/>
          </a:xfrm>
          <a:prstGeom prst="rect">
            <a:avLst/>
          </a:prstGeom>
        </p:spPr>
        <p:txBody>
          <a:bodyPr wrap="square">
            <a:spAutoFit/>
          </a:bodyPr>
          <a:lstStyle/>
          <a:p>
            <a:r>
              <a:rPr lang="en-ZA" b="1" dirty="0" smtClean="0"/>
              <a:t>Matric </a:t>
            </a:r>
            <a:r>
              <a:rPr lang="en-ZA" b="1" dirty="0"/>
              <a:t>pass rates as a percentage of Grade 2 enrolments 10 years earlier for selected provinces – see Taylor (2012: p. 9)</a:t>
            </a:r>
            <a:endParaRPr lang="en-US" b="1" dirty="0"/>
          </a:p>
        </p:txBody>
      </p:sp>
    </p:spTree>
    <p:extLst>
      <p:ext uri="{BB962C8B-B14F-4D97-AF65-F5344CB8AC3E}">
        <p14:creationId xmlns:p14="http://schemas.microsoft.com/office/powerpoint/2010/main" val="4275521195"/>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normAutofit fontScale="55000" lnSpcReduction="20000"/>
          </a:bodyPr>
          <a:lstStyle/>
          <a:p>
            <a:pPr marL="514350" indent="-514350">
              <a:buFont typeface="+mj-lt"/>
              <a:buAutoNum type="arabicPeriod"/>
            </a:pPr>
            <a:r>
              <a:rPr lang="en-US" dirty="0" smtClean="0"/>
              <a:t>Below-basic teacher content knowledge is a </a:t>
            </a:r>
            <a:r>
              <a:rPr lang="en-US" b="1" dirty="0" smtClean="0"/>
              <a:t>binding constraint </a:t>
            </a:r>
            <a:r>
              <a:rPr lang="en-US" dirty="0" smtClean="0"/>
              <a:t>to progress</a:t>
            </a:r>
          </a:p>
          <a:p>
            <a:pPr lvl="1"/>
            <a:r>
              <a:rPr lang="en-US" dirty="0" smtClean="0">
                <a:solidFill>
                  <a:srgbClr val="0000FF"/>
                </a:solidFill>
              </a:rPr>
              <a:t>Teachers cannot teach what they do not know</a:t>
            </a:r>
          </a:p>
          <a:p>
            <a:pPr marL="514350" indent="-514350">
              <a:buFont typeface="+mj-lt"/>
              <a:buAutoNum type="arabicPeriod"/>
            </a:pPr>
            <a:r>
              <a:rPr lang="en-US" dirty="0" smtClean="0"/>
              <a:t>The average Grade 6 mathematics teacher in South Africa has </a:t>
            </a:r>
            <a:r>
              <a:rPr lang="en-US" b="1" dirty="0" smtClean="0"/>
              <a:t>lower CK </a:t>
            </a:r>
            <a:r>
              <a:rPr lang="en-US" dirty="0" smtClean="0"/>
              <a:t>than Grade 6 </a:t>
            </a:r>
            <a:r>
              <a:rPr lang="en-US" dirty="0" err="1" smtClean="0"/>
              <a:t>maths</a:t>
            </a:r>
            <a:r>
              <a:rPr lang="en-US" dirty="0" smtClean="0"/>
              <a:t> teachers from other African countries and lower levels of CK than Grade 8 students from some OECD countries.</a:t>
            </a:r>
          </a:p>
          <a:p>
            <a:pPr lvl="1"/>
            <a:r>
              <a:rPr lang="en-US" dirty="0" smtClean="0">
                <a:solidFill>
                  <a:srgbClr val="0000FF"/>
                </a:solidFill>
              </a:rPr>
              <a:t>Serious problem which needs well-thought out, rigorous, proven ways of improving CK to basic levels</a:t>
            </a:r>
          </a:p>
          <a:p>
            <a:pPr marL="514350" indent="-514350">
              <a:buFont typeface="+mj-lt"/>
              <a:buAutoNum type="arabicPeriod"/>
            </a:pPr>
            <a:r>
              <a:rPr lang="en-US" dirty="0" smtClean="0"/>
              <a:t>Teachers in South Africa have </a:t>
            </a:r>
            <a:r>
              <a:rPr lang="en-US" b="1" dirty="0" smtClean="0"/>
              <a:t>highly variable </a:t>
            </a:r>
            <a:r>
              <a:rPr lang="en-US" dirty="0" smtClean="0"/>
              <a:t>content knowledge (urban/rural, rich/poor)</a:t>
            </a:r>
            <a:endParaRPr lang="en-US" dirty="0" smtClean="0">
              <a:sym typeface="Wingdings"/>
            </a:endParaRPr>
          </a:p>
          <a:p>
            <a:pPr lvl="1"/>
            <a:r>
              <a:rPr lang="en-US" dirty="0" smtClean="0">
                <a:solidFill>
                  <a:srgbClr val="0000FF"/>
                </a:solidFill>
                <a:sym typeface="Wingdings"/>
              </a:rPr>
              <a:t>High quality teachers in SA are the minority and are highly unequally distributed</a:t>
            </a:r>
          </a:p>
          <a:p>
            <a:pPr marL="514350" indent="-514350">
              <a:buFont typeface="+mj-lt"/>
              <a:buAutoNum type="arabicPeriod"/>
            </a:pPr>
            <a:r>
              <a:rPr lang="en-US" dirty="0" smtClean="0">
                <a:solidFill>
                  <a:srgbClr val="000000"/>
                </a:solidFill>
                <a:sym typeface="Wingdings"/>
              </a:rPr>
              <a:t>The Department does not seem to have a </a:t>
            </a:r>
            <a:r>
              <a:rPr lang="en-US" b="1" dirty="0" smtClean="0">
                <a:solidFill>
                  <a:srgbClr val="000000"/>
                </a:solidFill>
                <a:sym typeface="Wingdings"/>
              </a:rPr>
              <a:t>credible plan </a:t>
            </a:r>
            <a:r>
              <a:rPr lang="en-US" dirty="0" smtClean="0">
                <a:solidFill>
                  <a:srgbClr val="000000"/>
                </a:solidFill>
                <a:sym typeface="Wingdings"/>
              </a:rPr>
              <a:t>to address the crisis in teacher content knowledge.</a:t>
            </a:r>
          </a:p>
          <a:p>
            <a:pPr lvl="1"/>
            <a:r>
              <a:rPr lang="en-US" dirty="0" smtClean="0">
                <a:solidFill>
                  <a:srgbClr val="0000FF"/>
                </a:solidFill>
                <a:sym typeface="Wingdings"/>
              </a:rPr>
              <a:t>Programs should be piloted and evaluated before roll out</a:t>
            </a:r>
          </a:p>
          <a:p>
            <a:pPr lvl="1"/>
            <a:r>
              <a:rPr lang="en-US" dirty="0" smtClean="0">
                <a:solidFill>
                  <a:srgbClr val="0000FF"/>
                </a:solidFill>
                <a:sym typeface="Wingdings"/>
              </a:rPr>
              <a:t>Billions have been wasted on ineffective teacher training, partially because the impact of those programs was not proven prior to implementation</a:t>
            </a:r>
          </a:p>
          <a:p>
            <a:pPr lvl="1"/>
            <a:endParaRPr lang="en-US" dirty="0" smtClean="0">
              <a:solidFill>
                <a:srgbClr val="0000FF"/>
              </a:solidFill>
              <a:sym typeface="Wingdings"/>
            </a:endParaRPr>
          </a:p>
          <a:p>
            <a:pPr marL="514350" indent="-514350">
              <a:buFont typeface="+mj-lt"/>
              <a:buAutoNum type="arabicPeriod"/>
            </a:pPr>
            <a:r>
              <a:rPr lang="en-US" dirty="0" smtClean="0">
                <a:sym typeface="Wingdings"/>
              </a:rPr>
              <a:t>Of all the nine provinces, Gauteng has improved the most and is most efficient in “converting” Grade 2 enrolments into matric passes</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54</a:t>
            </a:fld>
            <a:endParaRPr lang="en-ZA"/>
          </a:p>
        </p:txBody>
      </p:sp>
    </p:spTree>
    <p:extLst>
      <p:ext uri="{BB962C8B-B14F-4D97-AF65-F5344CB8AC3E}">
        <p14:creationId xmlns:p14="http://schemas.microsoft.com/office/powerpoint/2010/main" val="3336083858"/>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146250"/>
          </a:xfrm>
        </p:spPr>
        <p:txBody>
          <a:bodyPr>
            <a:normAutofit/>
          </a:bodyPr>
          <a:lstStyle/>
          <a:p>
            <a:r>
              <a:rPr lang="en-US" dirty="0" smtClean="0"/>
              <a:t>Comments, questions and suggestions welcome…</a:t>
            </a:r>
            <a:endParaRPr lang="en-US" dirty="0"/>
          </a:p>
        </p:txBody>
      </p:sp>
      <p:sp>
        <p:nvSpPr>
          <p:cNvPr id="3" name="Content Placeholder 2"/>
          <p:cNvSpPr>
            <a:spLocks noGrp="1"/>
          </p:cNvSpPr>
          <p:nvPr>
            <p:ph idx="1"/>
          </p:nvPr>
        </p:nvSpPr>
        <p:spPr>
          <a:xfrm>
            <a:off x="467544" y="3068960"/>
            <a:ext cx="8229600" cy="2592288"/>
          </a:xfrm>
        </p:spPr>
        <p:txBody>
          <a:bodyPr>
            <a:normAutofit fontScale="92500" lnSpcReduction="20000"/>
          </a:bodyPr>
          <a:lstStyle/>
          <a:p>
            <a:r>
              <a:rPr lang="en-US" dirty="0" smtClean="0">
                <a:hlinkClick r:id="rId2"/>
              </a:rPr>
              <a:t>NicholasSpaull@gmail.com</a:t>
            </a:r>
            <a:r>
              <a:rPr lang="en-US" dirty="0" smtClean="0"/>
              <a:t> </a:t>
            </a:r>
          </a:p>
          <a:p>
            <a:endParaRPr lang="en-US" sz="1000" dirty="0" smtClean="0"/>
          </a:p>
          <a:p>
            <a:r>
              <a:rPr lang="en-US" dirty="0" smtClean="0"/>
              <a:t>@</a:t>
            </a:r>
            <a:r>
              <a:rPr lang="en-US" dirty="0" err="1" smtClean="0"/>
              <a:t>NicSpaull</a:t>
            </a:r>
            <a:r>
              <a:rPr lang="en-US" dirty="0" smtClean="0"/>
              <a:t> </a:t>
            </a:r>
          </a:p>
          <a:p>
            <a:endParaRPr lang="en-US" sz="1050" dirty="0" smtClean="0"/>
          </a:p>
          <a:p>
            <a:r>
              <a:rPr lang="en-US" dirty="0" smtClean="0">
                <a:hlinkClick r:id="rId3"/>
              </a:rPr>
              <a:t>www.nicspaull.com/research</a:t>
            </a:r>
            <a:r>
              <a:rPr lang="en-US" dirty="0" smtClean="0"/>
              <a:t> </a:t>
            </a:r>
          </a:p>
          <a:p>
            <a:endParaRPr lang="en-US" dirty="0"/>
          </a:p>
          <a:p>
            <a:r>
              <a:rPr lang="en-US" dirty="0" smtClean="0">
                <a:hlinkClick r:id="rId4"/>
              </a:rPr>
              <a:t>www.resep.sun.ac.za</a:t>
            </a:r>
            <a:r>
              <a:rPr lang="en-US" dirty="0" smtClean="0"/>
              <a:t>  </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55</a:t>
            </a:fld>
            <a:endParaRPr lang="en-ZA"/>
          </a:p>
        </p:txBody>
      </p:sp>
    </p:spTree>
    <p:extLst>
      <p:ext uri="{BB962C8B-B14F-4D97-AF65-F5344CB8AC3E}">
        <p14:creationId xmlns:p14="http://schemas.microsoft.com/office/powerpoint/2010/main" val="195357181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10687</TotalTime>
  <Words>3963</Words>
  <Application>Microsoft Macintosh PowerPoint</Application>
  <PresentationFormat>On-screen Show (4:3)</PresentationFormat>
  <Paragraphs>351</Paragraphs>
  <Slides>55</Slides>
  <Notes>30</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Accountability &amp; Capacity in the South African Education System</vt:lpstr>
      <vt:lpstr>Overview</vt:lpstr>
      <vt:lpstr>PowerPoint Presentation</vt:lpstr>
      <vt:lpstr>Not all schools are born equal</vt:lpstr>
      <vt:lpstr>PowerPoint Presentation</vt:lpstr>
      <vt:lpstr>Insurmountable learning deficits How much learning takes place in classrooms in South Africa?  (Grades 3, 4 &amp; 5)</vt:lpstr>
      <vt:lpstr>NSES question 37 NSES followed about 15000 students (266 schools) and tested them in Grade 3 (2007), Grade 4 (2008) and Grade 5 (2009). </vt:lpstr>
      <vt:lpstr>NSES question 42 NSES followed about 15000 students (266 schools) and tested them in Grade 3 (2007), Grade 4 (2008) and Grade 5 (2009). </vt:lpstr>
      <vt:lpstr>Insurmountable learning deficits: 0.3 SD</vt:lpstr>
      <vt:lpstr>PowerPoint Presentation</vt:lpstr>
      <vt:lpstr>What are the root causes of low and unequal achievement? </vt:lpstr>
      <vt:lpstr>PowerPoint Presentation</vt:lpstr>
      <vt:lpstr>What are the content knowledge (CK) levels of South African Gr6 Maths teachers? (SACMEQ 2007)</vt:lpstr>
      <vt:lpstr>What are the content knowledge (CK) levels of South African Gr6 Maths teachers? (SACMEQ 2007) [By school quintile]</vt:lpstr>
      <vt:lpstr>Maths teacher content knowledge in SA</vt:lpstr>
      <vt:lpstr>Solutions?   Accountability &amp; Capacity</vt:lpstr>
      <vt:lpstr>Important distinctions</vt:lpstr>
      <vt:lpstr>Important distinctions</vt:lpstr>
      <vt:lpstr>Important distinctions</vt:lpstr>
      <vt:lpstr>Important distinctions</vt:lpstr>
      <vt:lpstr>Accountability &amp; Capacity</vt:lpstr>
      <vt:lpstr>Accountability without capacity</vt:lpstr>
      <vt:lpstr>Capacity without accountability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Take home points</vt:lpstr>
      <vt:lpstr>References &amp; reading</vt:lpstr>
      <vt:lpstr>Thank you  Comments &amp; Questions?  This presentation &amp; others are available online at: www.nicspaull.com/research   NicholasSpaull@gmail.com </vt:lpstr>
      <vt:lpstr>Qualifications by age (birth cohort), 2011 (Van der Berg, 2013)</vt:lpstr>
      <vt:lpstr>Binding constraints approach</vt:lpstr>
      <vt:lpstr>PowerPoint Presentation</vt:lpstr>
      <vt:lpstr>PowerPoint Presentation</vt:lpstr>
      <vt:lpstr>PowerPoint Presentation</vt:lpstr>
      <vt:lpstr>PowerPoint Presentation</vt:lpstr>
      <vt:lpstr>Accountability stages...</vt:lpstr>
      <vt:lpstr>PowerPoint Presentation</vt:lpstr>
      <vt:lpstr>Teacher Content Knowledge</vt:lpstr>
      <vt:lpstr>South Africa specifically…</vt:lpstr>
      <vt:lpstr>PowerPoint Presentation</vt:lpstr>
      <vt:lpstr>Teacher knowledge</vt:lpstr>
      <vt:lpstr>PowerPoint Presentation</vt:lpstr>
      <vt:lpstr>Possible solution…</vt:lpstr>
      <vt:lpstr>PowerPoint Presentation</vt:lpstr>
      <vt:lpstr>PowerPoint Presentation</vt:lpstr>
      <vt:lpstr>PowerPoint Presentation</vt:lpstr>
      <vt:lpstr>PowerPoint Presentation</vt:lpstr>
      <vt:lpstr>PowerPoint Presentation</vt:lpstr>
      <vt:lpstr>PowerPoint Presentation</vt:lpstr>
      <vt:lpstr>Conclusions</vt:lpstr>
      <vt:lpstr>Comments, questions and suggestions welcome…</vt:lpstr>
    </vt:vector>
  </TitlesOfParts>
  <Company>Stellenbosch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Nicholas Spaull</dc:creator>
  <cp:lastModifiedBy>Nicholas Spaull</cp:lastModifiedBy>
  <cp:revision>304</cp:revision>
  <dcterms:created xsi:type="dcterms:W3CDTF">2012-07-03T12:28:17Z</dcterms:created>
  <dcterms:modified xsi:type="dcterms:W3CDTF">2014-03-01T04:55:29Z</dcterms:modified>
</cp:coreProperties>
</file>