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61"/>
  </p:notesMasterIdLst>
  <p:sldIdLst>
    <p:sldId id="381" r:id="rId2"/>
    <p:sldId id="429" r:id="rId3"/>
    <p:sldId id="444" r:id="rId4"/>
    <p:sldId id="451" r:id="rId5"/>
    <p:sldId id="495" r:id="rId6"/>
    <p:sldId id="496" r:id="rId7"/>
    <p:sldId id="474" r:id="rId8"/>
    <p:sldId id="481" r:id="rId9"/>
    <p:sldId id="478" r:id="rId10"/>
    <p:sldId id="480" r:id="rId11"/>
    <p:sldId id="476" r:id="rId12"/>
    <p:sldId id="475" r:id="rId13"/>
    <p:sldId id="473" r:id="rId14"/>
    <p:sldId id="485" r:id="rId15"/>
    <p:sldId id="493" r:id="rId16"/>
    <p:sldId id="491" r:id="rId17"/>
    <p:sldId id="492" r:id="rId18"/>
    <p:sldId id="494" r:id="rId19"/>
    <p:sldId id="497" r:id="rId20"/>
    <p:sldId id="498" r:id="rId21"/>
    <p:sldId id="486" r:id="rId22"/>
    <p:sldId id="452" r:id="rId23"/>
    <p:sldId id="453" r:id="rId24"/>
    <p:sldId id="466" r:id="rId25"/>
    <p:sldId id="467" r:id="rId26"/>
    <p:sldId id="456" r:id="rId27"/>
    <p:sldId id="457" r:id="rId28"/>
    <p:sldId id="458" r:id="rId29"/>
    <p:sldId id="459" r:id="rId30"/>
    <p:sldId id="460" r:id="rId31"/>
    <p:sldId id="461" r:id="rId32"/>
    <p:sldId id="462" r:id="rId33"/>
    <p:sldId id="463" r:id="rId34"/>
    <p:sldId id="464" r:id="rId35"/>
    <p:sldId id="465" r:id="rId36"/>
    <p:sldId id="490" r:id="rId37"/>
    <p:sldId id="488" r:id="rId38"/>
    <p:sldId id="489" r:id="rId39"/>
    <p:sldId id="468" r:id="rId40"/>
    <p:sldId id="469" r:id="rId41"/>
    <p:sldId id="470" r:id="rId42"/>
    <p:sldId id="471" r:id="rId43"/>
    <p:sldId id="472" r:id="rId44"/>
    <p:sldId id="443" r:id="rId45"/>
    <p:sldId id="445" r:id="rId46"/>
    <p:sldId id="417" r:id="rId47"/>
    <p:sldId id="450" r:id="rId48"/>
    <p:sldId id="416" r:id="rId49"/>
    <p:sldId id="442" r:id="rId50"/>
    <p:sldId id="449" r:id="rId51"/>
    <p:sldId id="448" r:id="rId52"/>
    <p:sldId id="431" r:id="rId53"/>
    <p:sldId id="432" r:id="rId54"/>
    <p:sldId id="433" r:id="rId55"/>
    <p:sldId id="434" r:id="rId56"/>
    <p:sldId id="435" r:id="rId57"/>
    <p:sldId id="437" r:id="rId58"/>
    <p:sldId id="439" r:id="rId59"/>
    <p:sldId id="447"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B69"/>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81" autoAdjust="0"/>
    <p:restoredTop sz="81304" autoAdjust="0"/>
  </p:normalViewPr>
  <p:slideViewPr>
    <p:cSldViewPr>
      <p:cViewPr>
        <p:scale>
          <a:sx n="85" d="100"/>
          <a:sy n="85" d="100"/>
        </p:scale>
        <p:origin x="-1760" y="-192"/>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Consulting\Gauteng%20-%20Martin%20Prew\Graphs%20on%20provincial%20performance%20in%20std%20assessments%20(11%20July%20201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Consulting\Gauteng%20-%20Martin%20Prew\Graphs%20on%20provincial%20performance%20in%20std%20assessments%20(11%20July%20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spaull\Dropbox\Consulting\Gauteng%20-%20Martin%20Prew\Graphs%20on%20provincial%20performance%20in%20std%20assessments%20(11%20July%20201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spaull\Dropbox\Consulting\Save%20the%20Children\(Stephen)%20Matric%20passes%20as%20percentage%20of%20enrolments%20in%20grade%202%20-%20Figure%205%20data.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spaull\Dropbox\Consulting\Save%20the%20Children\(Stephen)%20Matric%20passes%20as%20percentage%20of%20enrolments%20in%20grade%202%20-%20Figure%205%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083667240"/>
        <c:axId val="-2083639752"/>
      </c:barChart>
      <c:catAx>
        <c:axId val="-2083667240"/>
        <c:scaling>
          <c:orientation val="minMax"/>
        </c:scaling>
        <c:delete val="0"/>
        <c:axPos val="b"/>
        <c:majorTickMark val="out"/>
        <c:minorTickMark val="none"/>
        <c:tickLblPos val="nextTo"/>
        <c:txPr>
          <a:bodyPr/>
          <a:lstStyle/>
          <a:p>
            <a:pPr>
              <a:defRPr sz="700"/>
            </a:pPr>
            <a:endParaRPr lang="en-US"/>
          </a:p>
        </c:txPr>
        <c:crossAx val="-2083639752"/>
        <c:crosses val="autoZero"/>
        <c:auto val="1"/>
        <c:lblAlgn val="ctr"/>
        <c:lblOffset val="100"/>
        <c:noMultiLvlLbl val="0"/>
      </c:catAx>
      <c:valAx>
        <c:axId val="-2083639752"/>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crossAx val="-2083667240"/>
        <c:crosses val="autoZero"/>
        <c:crossBetween val="between"/>
        <c:majorUnit val="40.0"/>
      </c:valAx>
      <c:spPr>
        <a:solidFill>
          <a:schemeClr val="bg1">
            <a:lumMod val="95000"/>
          </a:schemeClr>
        </a:solidFill>
      </c:spPr>
    </c:plotArea>
    <c:plotVisOnly val="1"/>
    <c:dispBlanksAs val="gap"/>
    <c:showDLblsOverMax val="0"/>
  </c:chart>
  <c:spPr>
    <a:solidFill>
      <a:schemeClr val="bg1"/>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09715096"/>
        <c:axId val="2109718168"/>
      </c:barChart>
      <c:catAx>
        <c:axId val="2109715096"/>
        <c:scaling>
          <c:orientation val="minMax"/>
        </c:scaling>
        <c:delete val="0"/>
        <c:axPos val="b"/>
        <c:majorTickMark val="out"/>
        <c:minorTickMark val="none"/>
        <c:tickLblPos val="nextTo"/>
        <c:crossAx val="2109718168"/>
        <c:crosses val="autoZero"/>
        <c:auto val="1"/>
        <c:lblAlgn val="ctr"/>
        <c:lblOffset val="100"/>
        <c:noMultiLvlLbl val="0"/>
      </c:catAx>
      <c:valAx>
        <c:axId val="2109718168"/>
        <c:scaling>
          <c:orientation val="minMax"/>
        </c:scaling>
        <c:delete val="0"/>
        <c:axPos val="l"/>
        <c:majorGridlines/>
        <c:numFmt formatCode="0%" sourceLinked="1"/>
        <c:majorTickMark val="out"/>
        <c:minorTickMark val="none"/>
        <c:tickLblPos val="nextTo"/>
        <c:crossAx val="210971509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5.04651162790697</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25407240"/>
        <c:axId val="-2087906072"/>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4.027058147225289</c:v>
                </c:pt>
                <c:pt idx="6" formatCode="General">
                  <c:v>4.910852713178295</c:v>
                </c:pt>
                <c:pt idx="7">
                  <c:v>5.794647279131286</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25407240"/>
        <c:axId val="-2087906072"/>
      </c:lineChart>
      <c:catAx>
        <c:axId val="2125407240"/>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087906072"/>
        <c:crosses val="autoZero"/>
        <c:auto val="1"/>
        <c:lblAlgn val="ctr"/>
        <c:lblOffset val="100"/>
        <c:noMultiLvlLbl val="0"/>
      </c:catAx>
      <c:valAx>
        <c:axId val="-2087906072"/>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2540724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061532648"/>
        <c:axId val="-2061700824"/>
      </c:areaChart>
      <c:catAx>
        <c:axId val="-2061532648"/>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061700824"/>
        <c:crosses val="autoZero"/>
        <c:auto val="1"/>
        <c:lblAlgn val="ctr"/>
        <c:lblOffset val="100"/>
        <c:tickLblSkip val="5"/>
        <c:tickMarkSkip val="5"/>
        <c:noMultiLvlLbl val="0"/>
      </c:catAx>
      <c:valAx>
        <c:axId val="-2061700824"/>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061532648"/>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489987368414"/>
          <c:y val="0.0241228111829692"/>
          <c:w val="0.856770348649501"/>
          <c:h val="0.857342495051543"/>
        </c:manualLayout>
      </c:layout>
      <c:barChart>
        <c:barDir val="bar"/>
        <c:grouping val="stacked"/>
        <c:varyColors val="0"/>
        <c:ser>
          <c:idx val="0"/>
          <c:order val="0"/>
          <c:tx>
            <c:strRef>
              <c:f>Sheet1!$A$2</c:f>
              <c:strCache>
                <c:ptCount val="1"/>
                <c:pt idx="0">
                  <c:v>Did not reach</c:v>
                </c:pt>
              </c:strCache>
            </c:strRef>
          </c:tx>
          <c:spPr>
            <a:solidFill>
              <a:srgbClr val="C00000"/>
            </a:solidFill>
            <a:ln>
              <a:solidFill>
                <a:srgbClr val="C00000"/>
              </a:solidFill>
            </a:ln>
            <a:scene3d>
              <a:camera prst="orthographicFront"/>
              <a:lightRig rig="threePt" dir="t"/>
            </a:scene3d>
            <a:sp3d>
              <a:bevelT w="190500" h="38100"/>
            </a:sp3d>
          </c:spPr>
          <c:invertIfNegative val="0"/>
          <c:dLbls>
            <c:spPr>
              <a:scene3d>
                <a:camera prst="orthographicFront"/>
                <a:lightRig rig="threePt" dir="t"/>
              </a:scene3d>
              <a:sp3d>
                <a:bevelT w="190500" h="38100"/>
              </a:sp3d>
            </c:spPr>
            <c:txPr>
              <a:bodyPr/>
              <a:lstStyle/>
              <a:p>
                <a:pPr>
                  <a:defRPr sz="1400" b="1">
                    <a:solidFill>
                      <a:schemeClr val="bg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Sheet1!$B$2:$M$2</c:f>
              <c:numCache>
                <c:formatCode>General</c:formatCode>
                <c:ptCount val="12"/>
                <c:pt idx="0">
                  <c:v>29.0</c:v>
                </c:pt>
                <c:pt idx="1">
                  <c:v>12.0</c:v>
                </c:pt>
                <c:pt idx="2">
                  <c:v>10.0</c:v>
                </c:pt>
                <c:pt idx="3">
                  <c:v>31.0</c:v>
                </c:pt>
                <c:pt idx="4">
                  <c:v>38.0</c:v>
                </c:pt>
                <c:pt idx="5">
                  <c:v>29.0</c:v>
                </c:pt>
                <c:pt idx="6">
                  <c:v>57.0</c:v>
                </c:pt>
                <c:pt idx="7">
                  <c:v>36.0</c:v>
                </c:pt>
                <c:pt idx="8">
                  <c:v>34.0</c:v>
                </c:pt>
                <c:pt idx="9">
                  <c:v>24.0</c:v>
                </c:pt>
                <c:pt idx="10">
                  <c:v>53.0</c:v>
                </c:pt>
                <c:pt idx="11">
                  <c:v>47.0</c:v>
                </c:pt>
              </c:numCache>
            </c:numRef>
          </c:val>
        </c:ser>
        <c:ser>
          <c:idx val="1"/>
          <c:order val="1"/>
          <c:tx>
            <c:strRef>
              <c:f>Sheet1!$A$3</c:f>
              <c:strCache>
                <c:ptCount val="1"/>
                <c:pt idx="0">
                  <c:v>Low International benchmark</c:v>
                </c:pt>
              </c:strCache>
            </c:strRef>
          </c:tx>
          <c:spPr>
            <a:solidFill>
              <a:srgbClr val="FFE98B"/>
            </a:solidFill>
            <a:ln>
              <a:solidFill>
                <a:srgbClr val="FFE98B"/>
              </a:solidFill>
            </a:ln>
            <a:scene3d>
              <a:camera prst="orthographicFront"/>
              <a:lightRig rig="threePt" dir="t"/>
            </a:scene3d>
            <a:sp3d>
              <a:bevelT w="190500" h="38100"/>
            </a:sp3d>
          </c:spPr>
          <c:invertIfNegative val="0"/>
          <c:dLbls>
            <c:txPr>
              <a:bodyPr/>
              <a:lstStyle/>
              <a:p>
                <a:pPr>
                  <a:defRPr sz="1400" b="1">
                    <a:solidFill>
                      <a:schemeClr val="tx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Sheet1!$B$3:$M$3</c:f>
              <c:numCache>
                <c:formatCode>General</c:formatCode>
                <c:ptCount val="12"/>
                <c:pt idx="0">
                  <c:v>71.0</c:v>
                </c:pt>
                <c:pt idx="1">
                  <c:v>88.0</c:v>
                </c:pt>
                <c:pt idx="2">
                  <c:v>90.0</c:v>
                </c:pt>
                <c:pt idx="3">
                  <c:v>69.0</c:v>
                </c:pt>
                <c:pt idx="4">
                  <c:v>62.0</c:v>
                </c:pt>
                <c:pt idx="5">
                  <c:v>71.0</c:v>
                </c:pt>
                <c:pt idx="6">
                  <c:v>43.0</c:v>
                </c:pt>
                <c:pt idx="7">
                  <c:v>64.0</c:v>
                </c:pt>
                <c:pt idx="8">
                  <c:v>66.0</c:v>
                </c:pt>
                <c:pt idx="9">
                  <c:v>76.0</c:v>
                </c:pt>
                <c:pt idx="10">
                  <c:v>47.0</c:v>
                </c:pt>
                <c:pt idx="11">
                  <c:v>53.0</c:v>
                </c:pt>
              </c:numCache>
            </c:numRef>
          </c:val>
        </c:ser>
        <c:ser>
          <c:idx val="2"/>
          <c:order val="2"/>
          <c:tx>
            <c:strRef>
              <c:f>Sheet1!$A$4</c:f>
              <c:strCache>
                <c:ptCount val="1"/>
                <c:pt idx="0">
                  <c:v>Intemediate International Benchmark</c:v>
                </c:pt>
              </c:strCache>
            </c:strRef>
          </c:tx>
          <c:spPr>
            <a:solidFill>
              <a:srgbClr val="99CCFF"/>
            </a:solidFill>
            <a:ln>
              <a:solidFill>
                <a:srgbClr val="99CCFF"/>
              </a:solidFill>
            </a:ln>
            <a:scene3d>
              <a:camera prst="orthographicFront"/>
              <a:lightRig rig="threePt" dir="t"/>
            </a:scene3d>
            <a:sp3d>
              <a:bevelT w="190500" h="38100"/>
            </a:sp3d>
          </c:spPr>
          <c:invertIfNegative val="0"/>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Sheet1!$B$4:$M$4</c:f>
              <c:numCache>
                <c:formatCode>General</c:formatCode>
                <c:ptCount val="12"/>
                <c:pt idx="0">
                  <c:v>42.0</c:v>
                </c:pt>
                <c:pt idx="1">
                  <c:v>70.0</c:v>
                </c:pt>
                <c:pt idx="2">
                  <c:v>69.0</c:v>
                </c:pt>
                <c:pt idx="3">
                  <c:v>30.0</c:v>
                </c:pt>
                <c:pt idx="4">
                  <c:v>33.0</c:v>
                </c:pt>
                <c:pt idx="5">
                  <c:v>34.0</c:v>
                </c:pt>
                <c:pt idx="6">
                  <c:v>11.0</c:v>
                </c:pt>
                <c:pt idx="7">
                  <c:v>24.0</c:v>
                </c:pt>
                <c:pt idx="8">
                  <c:v>24.0</c:v>
                </c:pt>
                <c:pt idx="9">
                  <c:v>39.0</c:v>
                </c:pt>
                <c:pt idx="10">
                  <c:v>14.0</c:v>
                </c:pt>
                <c:pt idx="11">
                  <c:v>18.0</c:v>
                </c:pt>
              </c:numCache>
            </c:numRef>
          </c:val>
        </c:ser>
        <c:ser>
          <c:idx val="3"/>
          <c:order val="3"/>
          <c:tx>
            <c:strRef>
              <c:f>Sheet1!$A$5</c:f>
              <c:strCache>
                <c:ptCount val="1"/>
                <c:pt idx="0">
                  <c:v>High International Benchmark</c:v>
                </c:pt>
              </c:strCache>
            </c:strRef>
          </c:tx>
          <c:spPr>
            <a:solidFill>
              <a:srgbClr val="0066FF"/>
            </a:solidFill>
            <a:ln>
              <a:solidFill>
                <a:srgbClr val="0066FF"/>
              </a:solidFill>
            </a:ln>
            <a:scene3d>
              <a:camera prst="orthographicFront"/>
              <a:lightRig rig="threePt" dir="t"/>
            </a:scene3d>
            <a:sp3d>
              <a:bevelT w="190500" h="38100"/>
            </a:sp3d>
          </c:spPr>
          <c:invertIfNegative val="0"/>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Sheet1!$B$5:$M$5</c:f>
              <c:numCache>
                <c:formatCode>General</c:formatCode>
                <c:ptCount val="12"/>
                <c:pt idx="0">
                  <c:v>19.0</c:v>
                </c:pt>
                <c:pt idx="1">
                  <c:v>44.0</c:v>
                </c:pt>
                <c:pt idx="2">
                  <c:v>44.0</c:v>
                </c:pt>
                <c:pt idx="3">
                  <c:v>4.0</c:v>
                </c:pt>
                <c:pt idx="4">
                  <c:v>8.0</c:v>
                </c:pt>
                <c:pt idx="5">
                  <c:v>8.0</c:v>
                </c:pt>
                <c:pt idx="6">
                  <c:v>0.7</c:v>
                </c:pt>
                <c:pt idx="7">
                  <c:v>4.0</c:v>
                </c:pt>
                <c:pt idx="8">
                  <c:v>3.0</c:v>
                </c:pt>
                <c:pt idx="9">
                  <c:v>7.0</c:v>
                </c:pt>
                <c:pt idx="10">
                  <c:v>1.0</c:v>
                </c:pt>
                <c:pt idx="11">
                  <c:v>2.0</c:v>
                </c:pt>
              </c:numCache>
            </c:numRef>
          </c:val>
        </c:ser>
        <c:ser>
          <c:idx val="4"/>
          <c:order val="4"/>
          <c:tx>
            <c:strRef>
              <c:f>Sheet1!$A$6</c:f>
              <c:strCache>
                <c:ptCount val="1"/>
                <c:pt idx="0">
                  <c:v>Advanced International benchmark</c:v>
                </c:pt>
              </c:strCache>
            </c:strRef>
          </c:tx>
          <c:spPr>
            <a:solidFill>
              <a:srgbClr val="002060"/>
            </a:solidFill>
            <a:ln>
              <a:solidFill>
                <a:srgbClr val="002060"/>
              </a:solidFill>
            </a:ln>
            <a:scene3d>
              <a:camera prst="orthographicFront"/>
              <a:lightRig rig="threePt" dir="t"/>
            </a:scene3d>
            <a:sp3d>
              <a:bevelT w="190500" h="38100"/>
            </a:sp3d>
          </c:spPr>
          <c:invertIfNegative val="0"/>
          <c:dLbls>
            <c:dLbl>
              <c:idx val="0"/>
              <c:spPr>
                <a:solidFill>
                  <a:srgbClr val="002060"/>
                </a:solidFill>
                <a:ln>
                  <a:solidFill>
                    <a:srgbClr val="002060"/>
                  </a:solidFill>
                </a:ln>
              </c:spPr>
              <c:txPr>
                <a:bodyPr/>
                <a:lstStyle/>
                <a:p>
                  <a:pPr>
                    <a:defRPr b="1">
                      <a:solidFill>
                        <a:schemeClr val="bg1"/>
                      </a:solidFill>
                    </a:defRPr>
                  </a:pPr>
                  <a:endParaRPr lang="en-US"/>
                </a:p>
              </c:txPr>
              <c:showLegendKey val="0"/>
              <c:showVal val="1"/>
              <c:showCatName val="0"/>
              <c:showSerName val="0"/>
              <c:showPercent val="0"/>
              <c:showBubbleSize val="0"/>
            </c:dLbl>
            <c:dLbl>
              <c:idx val="1"/>
              <c:spPr>
                <a:solidFill>
                  <a:srgbClr val="002060"/>
                </a:solidFill>
                <a:ln>
                  <a:solidFill>
                    <a:srgbClr val="002060"/>
                  </a:solidFill>
                </a:ln>
              </c:spPr>
              <c:txPr>
                <a:bodyPr/>
                <a:lstStyle/>
                <a:p>
                  <a:pPr>
                    <a:defRPr b="1">
                      <a:solidFill>
                        <a:schemeClr val="bg1"/>
                      </a:solidFill>
                    </a:defRPr>
                  </a:pPr>
                  <a:endParaRPr lang="en-US"/>
                </a:p>
              </c:txPr>
              <c:showLegendKey val="0"/>
              <c:showVal val="1"/>
              <c:showCatName val="0"/>
              <c:showSerName val="0"/>
              <c:showPercent val="0"/>
              <c:showBubbleSize val="0"/>
            </c:dLbl>
            <c:dLbl>
              <c:idx val="2"/>
              <c:spPr>
                <a:solidFill>
                  <a:srgbClr val="002060"/>
                </a:solidFill>
                <a:ln>
                  <a:solidFill>
                    <a:srgbClr val="002060"/>
                  </a:solidFill>
                </a:ln>
              </c:spPr>
              <c:txPr>
                <a:bodyPr/>
                <a:lstStyle/>
                <a:p>
                  <a:pPr>
                    <a:defRPr b="1">
                      <a:solidFill>
                        <a:schemeClr val="bg1"/>
                      </a:solidFill>
                    </a:defRPr>
                  </a:pPr>
                  <a:endParaRPr lang="en-US"/>
                </a:p>
              </c:txPr>
              <c:showLegendKey val="0"/>
              <c:showVal val="1"/>
              <c:showCatName val="0"/>
              <c:showSerName val="0"/>
              <c:showPercent val="0"/>
              <c:showBubbleSize val="0"/>
            </c:dLbl>
            <c:dLbl>
              <c:idx val="3"/>
              <c:layout>
                <c:manualLayout>
                  <c:x val="0.0285557386051619"/>
                  <c:y val="0.0"/>
                </c:manualLayout>
              </c:layout>
              <c:showLegendKey val="0"/>
              <c:showVal val="1"/>
              <c:showCatName val="0"/>
              <c:showSerName val="0"/>
              <c:showPercent val="0"/>
              <c:showBubbleSize val="0"/>
            </c:dLbl>
            <c:dLbl>
              <c:idx val="4"/>
              <c:layout>
                <c:manualLayout>
                  <c:x val="0.0461285008237232"/>
                  <c:y val="-0.00416016572527903"/>
                </c:manualLayout>
              </c:layout>
              <c:showLegendKey val="0"/>
              <c:showVal val="1"/>
              <c:showCatName val="0"/>
              <c:showSerName val="0"/>
              <c:showPercent val="0"/>
              <c:showBubbleSize val="0"/>
            </c:dLbl>
            <c:dLbl>
              <c:idx val="5"/>
              <c:layout>
                <c:manualLayout>
                  <c:x val="0.0351455244371225"/>
                  <c:y val="0.0"/>
                </c:manualLayout>
              </c:layout>
              <c:showLegendKey val="0"/>
              <c:showVal val="1"/>
              <c:showCatName val="0"/>
              <c:showSerName val="0"/>
              <c:showPercent val="0"/>
              <c:showBubbleSize val="0"/>
            </c:dLbl>
            <c:dLbl>
              <c:idx val="6"/>
              <c:layout>
                <c:manualLayout>
                  <c:x val="0.0263591433278418"/>
                  <c:y val="-3.81344119497435E-17"/>
                </c:manualLayout>
              </c:layout>
              <c:showLegendKey val="0"/>
              <c:showVal val="1"/>
              <c:showCatName val="0"/>
              <c:showSerName val="0"/>
              <c:showPercent val="0"/>
              <c:showBubbleSize val="0"/>
            </c:dLbl>
            <c:dLbl>
              <c:idx val="7"/>
              <c:layout>
                <c:manualLayout>
                  <c:x val="0.0395387149917628"/>
                  <c:y val="0.0"/>
                </c:manualLayout>
              </c:layout>
              <c:showLegendKey val="0"/>
              <c:showVal val="1"/>
              <c:showCatName val="0"/>
              <c:showSerName val="0"/>
              <c:showPercent val="0"/>
              <c:showBubbleSize val="0"/>
            </c:dLbl>
            <c:dLbl>
              <c:idx val="8"/>
              <c:layout>
                <c:manualLayout>
                  <c:x val="0.0395387149917628"/>
                  <c:y val="0.0"/>
                </c:manualLayout>
              </c:layout>
              <c:showLegendKey val="0"/>
              <c:showVal val="1"/>
              <c:showCatName val="0"/>
              <c:showSerName val="0"/>
              <c:showPercent val="0"/>
              <c:showBubbleSize val="0"/>
            </c:dLbl>
            <c:dLbl>
              <c:idx val="9"/>
              <c:layout>
                <c:manualLayout>
                  <c:x val="0.0395387149917628"/>
                  <c:y val="0.00416016572527905"/>
                </c:manualLayout>
              </c:layout>
              <c:showLegendKey val="0"/>
              <c:showVal val="1"/>
              <c:showCatName val="0"/>
              <c:showSerName val="0"/>
              <c:showPercent val="0"/>
              <c:showBubbleSize val="0"/>
            </c:dLbl>
            <c:dLbl>
              <c:idx val="10"/>
              <c:layout>
                <c:manualLayout>
                  <c:x val="0.0263591433278418"/>
                  <c:y val="0.0"/>
                </c:manualLayout>
              </c:layout>
              <c:showLegendKey val="0"/>
              <c:showVal val="1"/>
              <c:showCatName val="0"/>
              <c:showSerName val="0"/>
              <c:showPercent val="0"/>
              <c:showBubbleSize val="0"/>
            </c:dLbl>
            <c:dLbl>
              <c:idx val="11"/>
              <c:layout>
                <c:manualLayout>
                  <c:x val="0.0307523338824822"/>
                  <c:y val="0.0"/>
                </c:manualLayout>
              </c:layout>
              <c:showLegendKey val="0"/>
              <c:showVal val="1"/>
              <c:showCatName val="0"/>
              <c:showSerName val="0"/>
              <c:showPercent val="0"/>
              <c:showBubbleSize val="0"/>
            </c:dLbl>
            <c:spPr>
              <a:solidFill>
                <a:schemeClr val="bg1"/>
              </a:solidFill>
              <a:ln>
                <a:solidFill>
                  <a:schemeClr val="bg1"/>
                </a:solidFill>
              </a:ln>
            </c:spPr>
            <c:txPr>
              <a:bodyPr/>
              <a:lstStyle/>
              <a:p>
                <a:pPr>
                  <a:defRPr b="1"/>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Sheet1!$B$6:$M$6</c:f>
              <c:numCache>
                <c:formatCode>General</c:formatCode>
                <c:ptCount val="12"/>
                <c:pt idx="0">
                  <c:v>6.0</c:v>
                </c:pt>
                <c:pt idx="1">
                  <c:v>15.0</c:v>
                </c:pt>
                <c:pt idx="2">
                  <c:v>19.0</c:v>
                </c:pt>
                <c:pt idx="3">
                  <c:v>0.2</c:v>
                </c:pt>
                <c:pt idx="4">
                  <c:v>0.4</c:v>
                </c:pt>
                <c:pt idx="5">
                  <c:v>0.8</c:v>
                </c:pt>
                <c:pt idx="6">
                  <c:v>0.0</c:v>
                </c:pt>
                <c:pt idx="7">
                  <c:v>0.1</c:v>
                </c:pt>
                <c:pt idx="8">
                  <c:v>0.1</c:v>
                </c:pt>
                <c:pt idx="9">
                  <c:v>0.25</c:v>
                </c:pt>
                <c:pt idx="10">
                  <c:v>0.0</c:v>
                </c:pt>
                <c:pt idx="11">
                  <c:v>0.0</c:v>
                </c:pt>
              </c:numCache>
            </c:numRef>
          </c:val>
        </c:ser>
        <c:dLbls>
          <c:showLegendKey val="0"/>
          <c:showVal val="0"/>
          <c:showCatName val="0"/>
          <c:showSerName val="0"/>
          <c:showPercent val="0"/>
          <c:showBubbleSize val="0"/>
        </c:dLbls>
        <c:gapWidth val="75"/>
        <c:overlap val="100"/>
        <c:axId val="-2099120648"/>
        <c:axId val="-2099100072"/>
      </c:barChart>
      <c:catAx>
        <c:axId val="-2099120648"/>
        <c:scaling>
          <c:orientation val="minMax"/>
        </c:scaling>
        <c:delete val="0"/>
        <c:axPos val="l"/>
        <c:majorTickMark val="none"/>
        <c:minorTickMark val="none"/>
        <c:tickLblPos val="nextTo"/>
        <c:txPr>
          <a:bodyPr/>
          <a:lstStyle/>
          <a:p>
            <a:pPr>
              <a:defRPr sz="1100" b="1"/>
            </a:pPr>
            <a:endParaRPr lang="en-US"/>
          </a:p>
        </c:txPr>
        <c:crossAx val="-2099100072"/>
        <c:crosses val="autoZero"/>
        <c:auto val="1"/>
        <c:lblAlgn val="ctr"/>
        <c:lblOffset val="100"/>
        <c:noMultiLvlLbl val="0"/>
      </c:catAx>
      <c:valAx>
        <c:axId val="-2099100072"/>
        <c:scaling>
          <c:orientation val="minMax"/>
        </c:scaling>
        <c:delete val="1"/>
        <c:axPos val="b"/>
        <c:majorGridlines/>
        <c:numFmt formatCode="General" sourceLinked="1"/>
        <c:majorTickMark val="none"/>
        <c:minorTickMark val="none"/>
        <c:tickLblPos val="nextTo"/>
        <c:crossAx val="-2099120648"/>
        <c:crosses val="autoZero"/>
        <c:crossBetween val="between"/>
      </c:valAx>
      <c:spPr>
        <a:noFill/>
      </c:spPr>
    </c:plotArea>
    <c:legend>
      <c:legendPos val="b"/>
      <c:layout>
        <c:manualLayout>
          <c:xMode val="edge"/>
          <c:yMode val="edge"/>
          <c:x val="0.044882224070747"/>
          <c:y val="0.9101113136506"/>
          <c:w val="0.93851660950167"/>
          <c:h val="0.075925921853962"/>
        </c:manualLayout>
      </c:layout>
      <c:overlay val="0"/>
      <c:txPr>
        <a:bodyPr/>
        <a:lstStyle/>
        <a:p>
          <a:pPr>
            <a:defRPr sz="1200" b="1"/>
          </a:pPr>
          <a:endParaRPr lang="en-US"/>
        </a:p>
      </c:txPr>
    </c:legend>
    <c:plotVisOnly val="1"/>
    <c:dispBlanksAs val="gap"/>
    <c:showDLblsOverMax val="0"/>
  </c:chart>
  <c:spPr>
    <a:noFill/>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 graps'!$F$4</c:f>
              <c:strCache>
                <c:ptCount val="1"/>
                <c:pt idx="0">
                  <c:v>1995* Maths Gr8</c:v>
                </c:pt>
              </c:strCache>
            </c:strRef>
          </c:tx>
          <c:spPr>
            <a:solidFill>
              <a:schemeClr val="accent6">
                <a:lumMod val="40000"/>
                <a:lumOff val="60000"/>
              </a:schemeClr>
            </a:solidFill>
          </c:spPr>
          <c:invertIfNegative val="0"/>
          <c:errBars>
            <c:errBarType val="both"/>
            <c:errValType val="cust"/>
            <c:noEndCap val="0"/>
            <c:plus>
              <c:numRef>
                <c:f>'TIMSS graps'!$H$5:$H$15</c:f>
                <c:numCache>
                  <c:formatCode>General</c:formatCode>
                  <c:ptCount val="11"/>
                  <c:pt idx="0">
                    <c:v>45.08</c:v>
                  </c:pt>
                  <c:pt idx="1">
                    <c:v>45.08</c:v>
                  </c:pt>
                  <c:pt idx="2">
                    <c:v>45.08</c:v>
                  </c:pt>
                  <c:pt idx="3">
                    <c:v>45.08</c:v>
                  </c:pt>
                  <c:pt idx="4">
                    <c:v>45.08</c:v>
                  </c:pt>
                  <c:pt idx="5">
                    <c:v>45.08</c:v>
                  </c:pt>
                  <c:pt idx="6">
                    <c:v>45.08</c:v>
                  </c:pt>
                  <c:pt idx="7">
                    <c:v>0.0</c:v>
                  </c:pt>
                  <c:pt idx="8">
                    <c:v>0.0</c:v>
                  </c:pt>
                  <c:pt idx="10">
                    <c:v>18.032</c:v>
                  </c:pt>
                </c:numCache>
              </c:numRef>
            </c:plus>
            <c:minus>
              <c:numRef>
                <c:f>'TIMSS graps'!$H$5:$H$15</c:f>
                <c:numCache>
                  <c:formatCode>General</c:formatCode>
                  <c:ptCount val="11"/>
                  <c:pt idx="0">
                    <c:v>45.08</c:v>
                  </c:pt>
                  <c:pt idx="1">
                    <c:v>45.08</c:v>
                  </c:pt>
                  <c:pt idx="2">
                    <c:v>45.08</c:v>
                  </c:pt>
                  <c:pt idx="3">
                    <c:v>45.08</c:v>
                  </c:pt>
                  <c:pt idx="4">
                    <c:v>45.08</c:v>
                  </c:pt>
                  <c:pt idx="5">
                    <c:v>45.08</c:v>
                  </c:pt>
                  <c:pt idx="6">
                    <c:v>45.08</c:v>
                  </c:pt>
                  <c:pt idx="7">
                    <c:v>0.0</c:v>
                  </c:pt>
                  <c:pt idx="8">
                    <c:v>0.0</c:v>
                  </c:pt>
                  <c:pt idx="10">
                    <c:v>18.032</c:v>
                  </c:pt>
                </c:numCache>
              </c:numRef>
            </c:minus>
            <c:spPr>
              <a:ln>
                <a:prstDash val="sysDash"/>
              </a:ln>
            </c:spPr>
          </c:errBars>
          <c:cat>
            <c:strRef>
              <c:f>'TIMSS graps'!$B$5:$B$15</c:f>
              <c:strCache>
                <c:ptCount val="11"/>
                <c:pt idx="0">
                  <c:v>LMP</c:v>
                </c:pt>
                <c:pt idx="1">
                  <c:v>ECA</c:v>
                </c:pt>
                <c:pt idx="2">
                  <c:v>NWP</c:v>
                </c:pt>
                <c:pt idx="3">
                  <c:v>KZN</c:v>
                </c:pt>
                <c:pt idx="4">
                  <c:v>MPU</c:v>
                </c:pt>
                <c:pt idx="5">
                  <c:v>FST</c:v>
                </c:pt>
                <c:pt idx="6">
                  <c:v>GAU</c:v>
                </c:pt>
                <c:pt idx="7">
                  <c:v>NCA</c:v>
                </c:pt>
                <c:pt idx="8">
                  <c:v>WCA</c:v>
                </c:pt>
                <c:pt idx="10">
                  <c:v>NATIONAL</c:v>
                </c:pt>
              </c:strCache>
            </c:strRef>
          </c:cat>
          <c:val>
            <c:numRef>
              <c:f>'TIMSS graps'!$F$5:$F$15</c:f>
              <c:numCache>
                <c:formatCode>General</c:formatCode>
                <c:ptCount val="11"/>
                <c:pt idx="0">
                  <c:v>246.7640449438202</c:v>
                </c:pt>
                <c:pt idx="1">
                  <c:v>251.4494382022472</c:v>
                </c:pt>
                <c:pt idx="2">
                  <c:v>253.7921348314607</c:v>
                </c:pt>
                <c:pt idx="3">
                  <c:v>314.7022471910112</c:v>
                </c:pt>
                <c:pt idx="4">
                  <c:v>272.9241573033706</c:v>
                </c:pt>
                <c:pt idx="5">
                  <c:v>310.0168539325836</c:v>
                </c:pt>
                <c:pt idx="6">
                  <c:v>256.1348314606739</c:v>
                </c:pt>
                <c:pt idx="7">
                  <c:v>0.0</c:v>
                </c:pt>
                <c:pt idx="8">
                  <c:v>0.0</c:v>
                </c:pt>
                <c:pt idx="10">
                  <c:v>278.0</c:v>
                </c:pt>
              </c:numCache>
            </c:numRef>
          </c:val>
        </c:ser>
        <c:ser>
          <c:idx val="1"/>
          <c:order val="1"/>
          <c:tx>
            <c:strRef>
              <c:f>'TIMSS graps'!$I$4</c:f>
              <c:strCache>
                <c:ptCount val="1"/>
                <c:pt idx="0">
                  <c:v>1998 Maths Gr8</c:v>
                </c:pt>
              </c:strCache>
            </c:strRef>
          </c:tx>
          <c:spPr>
            <a:solidFill>
              <a:srgbClr val="F8AB6C"/>
            </a:solidFill>
          </c:spPr>
          <c:invertIfNegative val="0"/>
          <c:errBars>
            <c:errBarType val="both"/>
            <c:errValType val="cust"/>
            <c:noEndCap val="0"/>
            <c:plus>
              <c:numRef>
                <c:f>'TIMSS graps'!$K$5:$K$15</c:f>
                <c:numCache>
                  <c:formatCode>General</c:formatCode>
                  <c:ptCount val="11"/>
                  <c:pt idx="0">
                    <c:v>9.212</c:v>
                  </c:pt>
                  <c:pt idx="1">
                    <c:v>23.128</c:v>
                  </c:pt>
                  <c:pt idx="2">
                    <c:v>26.656</c:v>
                  </c:pt>
                  <c:pt idx="3">
                    <c:v>33.908</c:v>
                  </c:pt>
                  <c:pt idx="4">
                    <c:v>29.79199999999999</c:v>
                  </c:pt>
                  <c:pt idx="5">
                    <c:v>39.78800000000001</c:v>
                  </c:pt>
                  <c:pt idx="6">
                    <c:v>44.492</c:v>
                  </c:pt>
                  <c:pt idx="7">
                    <c:v>23.128</c:v>
                  </c:pt>
                  <c:pt idx="8">
                    <c:v>40.572</c:v>
                  </c:pt>
                  <c:pt idx="10">
                    <c:v>13.328</c:v>
                  </c:pt>
                </c:numCache>
              </c:numRef>
            </c:plus>
            <c:minus>
              <c:numRef>
                <c:f>'TIMSS graps'!$K$5:$K$15</c:f>
                <c:numCache>
                  <c:formatCode>General</c:formatCode>
                  <c:ptCount val="11"/>
                  <c:pt idx="0">
                    <c:v>9.212</c:v>
                  </c:pt>
                  <c:pt idx="1">
                    <c:v>23.128</c:v>
                  </c:pt>
                  <c:pt idx="2">
                    <c:v>26.656</c:v>
                  </c:pt>
                  <c:pt idx="3">
                    <c:v>33.908</c:v>
                  </c:pt>
                  <c:pt idx="4">
                    <c:v>29.79199999999999</c:v>
                  </c:pt>
                  <c:pt idx="5">
                    <c:v>39.78800000000001</c:v>
                  </c:pt>
                  <c:pt idx="6">
                    <c:v>44.492</c:v>
                  </c:pt>
                  <c:pt idx="7">
                    <c:v>23.128</c:v>
                  </c:pt>
                  <c:pt idx="8">
                    <c:v>40.572</c:v>
                  </c:pt>
                  <c:pt idx="10">
                    <c:v>13.328</c:v>
                  </c:pt>
                </c:numCache>
              </c:numRef>
            </c:minus>
            <c:spPr>
              <a:ln>
                <a:prstDash val="sysDash"/>
              </a:ln>
            </c:spPr>
          </c:errBars>
          <c:cat>
            <c:strRef>
              <c:f>'TIMSS graps'!$B$5:$B$15</c:f>
              <c:strCache>
                <c:ptCount val="11"/>
                <c:pt idx="0">
                  <c:v>LMP</c:v>
                </c:pt>
                <c:pt idx="1">
                  <c:v>ECA</c:v>
                </c:pt>
                <c:pt idx="2">
                  <c:v>NWP</c:v>
                </c:pt>
                <c:pt idx="3">
                  <c:v>KZN</c:v>
                </c:pt>
                <c:pt idx="4">
                  <c:v>MPU</c:v>
                </c:pt>
                <c:pt idx="5">
                  <c:v>FST</c:v>
                </c:pt>
                <c:pt idx="6">
                  <c:v>GAU</c:v>
                </c:pt>
                <c:pt idx="7">
                  <c:v>NCA</c:v>
                </c:pt>
                <c:pt idx="8">
                  <c:v>WCA</c:v>
                </c:pt>
                <c:pt idx="10">
                  <c:v>NATIONAL</c:v>
                </c:pt>
              </c:strCache>
            </c:strRef>
          </c:cat>
          <c:val>
            <c:numRef>
              <c:f>'TIMSS graps'!$I$5:$I$15</c:f>
              <c:numCache>
                <c:formatCode>General</c:formatCode>
                <c:ptCount val="11"/>
                <c:pt idx="0">
                  <c:v>226.0</c:v>
                </c:pt>
                <c:pt idx="1">
                  <c:v>256.0</c:v>
                </c:pt>
                <c:pt idx="2">
                  <c:v>267.0</c:v>
                </c:pt>
                <c:pt idx="3">
                  <c:v>292.0</c:v>
                </c:pt>
                <c:pt idx="4">
                  <c:v>253.0</c:v>
                </c:pt>
                <c:pt idx="5">
                  <c:v>276.0</c:v>
                </c:pt>
                <c:pt idx="6">
                  <c:v>318.0</c:v>
                </c:pt>
                <c:pt idx="7">
                  <c:v>318.0</c:v>
                </c:pt>
                <c:pt idx="8">
                  <c:v>381.0</c:v>
                </c:pt>
                <c:pt idx="10">
                  <c:v>275.0</c:v>
                </c:pt>
              </c:numCache>
            </c:numRef>
          </c:val>
        </c:ser>
        <c:ser>
          <c:idx val="2"/>
          <c:order val="2"/>
          <c:tx>
            <c:strRef>
              <c:f>'TIMSS graps'!$L$4</c:f>
              <c:strCache>
                <c:ptCount val="1"/>
                <c:pt idx="0">
                  <c:v>2002 Maths Gr8</c:v>
                </c:pt>
              </c:strCache>
            </c:strRef>
          </c:tx>
          <c:spPr>
            <a:solidFill>
              <a:schemeClr val="accent6">
                <a:lumMod val="75000"/>
              </a:schemeClr>
            </a:solidFill>
          </c:spPr>
          <c:invertIfNegative val="0"/>
          <c:errBars>
            <c:errBarType val="both"/>
            <c:errValType val="cust"/>
            <c:noEndCap val="0"/>
            <c:plus>
              <c:numRef>
                <c:f>'TIMSS graps'!$N$5:$N$15</c:f>
                <c:numCache>
                  <c:formatCode>General</c:formatCode>
                  <c:ptCount val="11"/>
                  <c:pt idx="0">
                    <c:v>10.976</c:v>
                  </c:pt>
                  <c:pt idx="1">
                    <c:v>16.268</c:v>
                  </c:pt>
                  <c:pt idx="2">
                    <c:v>33.712</c:v>
                  </c:pt>
                  <c:pt idx="3">
                    <c:v>26.852</c:v>
                  </c:pt>
                  <c:pt idx="4">
                    <c:v>43.904</c:v>
                  </c:pt>
                  <c:pt idx="5">
                    <c:v>16.85599999999999</c:v>
                  </c:pt>
                  <c:pt idx="6">
                    <c:v>37.436</c:v>
                  </c:pt>
                  <c:pt idx="7">
                    <c:v>26.46</c:v>
                  </c:pt>
                  <c:pt idx="8">
                    <c:v>49.588</c:v>
                  </c:pt>
                  <c:pt idx="10">
                    <c:v>10.78</c:v>
                  </c:pt>
                </c:numCache>
              </c:numRef>
            </c:plus>
            <c:minus>
              <c:numRef>
                <c:f>'TIMSS graps'!$N$5:$N$15</c:f>
                <c:numCache>
                  <c:formatCode>General</c:formatCode>
                  <c:ptCount val="11"/>
                  <c:pt idx="0">
                    <c:v>10.976</c:v>
                  </c:pt>
                  <c:pt idx="1">
                    <c:v>16.268</c:v>
                  </c:pt>
                  <c:pt idx="2">
                    <c:v>33.712</c:v>
                  </c:pt>
                  <c:pt idx="3">
                    <c:v>26.852</c:v>
                  </c:pt>
                  <c:pt idx="4">
                    <c:v>43.904</c:v>
                  </c:pt>
                  <c:pt idx="5">
                    <c:v>16.85599999999999</c:v>
                  </c:pt>
                  <c:pt idx="6">
                    <c:v>37.436</c:v>
                  </c:pt>
                  <c:pt idx="7">
                    <c:v>26.46</c:v>
                  </c:pt>
                  <c:pt idx="8">
                    <c:v>49.588</c:v>
                  </c:pt>
                  <c:pt idx="10">
                    <c:v>10.78</c:v>
                  </c:pt>
                </c:numCache>
              </c:numRef>
            </c:minus>
            <c:spPr>
              <a:ln>
                <a:prstDash val="sysDash"/>
              </a:ln>
            </c:spPr>
          </c:errBars>
          <c:cat>
            <c:strRef>
              <c:f>'TIMSS graps'!$B$5:$B$15</c:f>
              <c:strCache>
                <c:ptCount val="11"/>
                <c:pt idx="0">
                  <c:v>LMP</c:v>
                </c:pt>
                <c:pt idx="1">
                  <c:v>ECA</c:v>
                </c:pt>
                <c:pt idx="2">
                  <c:v>NWP</c:v>
                </c:pt>
                <c:pt idx="3">
                  <c:v>KZN</c:v>
                </c:pt>
                <c:pt idx="4">
                  <c:v>MPU</c:v>
                </c:pt>
                <c:pt idx="5">
                  <c:v>FST</c:v>
                </c:pt>
                <c:pt idx="6">
                  <c:v>GAU</c:v>
                </c:pt>
                <c:pt idx="7">
                  <c:v>NCA</c:v>
                </c:pt>
                <c:pt idx="8">
                  <c:v>WCA</c:v>
                </c:pt>
                <c:pt idx="10">
                  <c:v>NATIONAL</c:v>
                </c:pt>
              </c:strCache>
            </c:strRef>
          </c:cat>
          <c:val>
            <c:numRef>
              <c:f>'TIMSS graps'!$L$5:$L$15</c:f>
              <c:numCache>
                <c:formatCode>General</c:formatCode>
                <c:ptCount val="11"/>
                <c:pt idx="0">
                  <c:v>217.0</c:v>
                </c:pt>
                <c:pt idx="1">
                  <c:v>223.0</c:v>
                </c:pt>
                <c:pt idx="2">
                  <c:v>251.0</c:v>
                </c:pt>
                <c:pt idx="3">
                  <c:v>255.0</c:v>
                </c:pt>
                <c:pt idx="4">
                  <c:v>261.0</c:v>
                </c:pt>
                <c:pt idx="5">
                  <c:v>265.0</c:v>
                </c:pt>
                <c:pt idx="6">
                  <c:v>304.0</c:v>
                </c:pt>
                <c:pt idx="7">
                  <c:v>333.0</c:v>
                </c:pt>
                <c:pt idx="8">
                  <c:v>389.0</c:v>
                </c:pt>
                <c:pt idx="10">
                  <c:v>264.0</c:v>
                </c:pt>
              </c:numCache>
            </c:numRef>
          </c:val>
        </c:ser>
        <c:dLbls>
          <c:showLegendKey val="0"/>
          <c:showVal val="0"/>
          <c:showCatName val="0"/>
          <c:showSerName val="0"/>
          <c:showPercent val="0"/>
          <c:showBubbleSize val="0"/>
        </c:dLbls>
        <c:gapWidth val="150"/>
        <c:axId val="-2062499816"/>
        <c:axId val="-2062509320"/>
      </c:barChart>
      <c:catAx>
        <c:axId val="-2062499816"/>
        <c:scaling>
          <c:orientation val="minMax"/>
        </c:scaling>
        <c:delete val="0"/>
        <c:axPos val="b"/>
        <c:majorTickMark val="out"/>
        <c:minorTickMark val="none"/>
        <c:tickLblPos val="nextTo"/>
        <c:txPr>
          <a:bodyPr/>
          <a:lstStyle/>
          <a:p>
            <a:pPr>
              <a:defRPr sz="900" b="0"/>
            </a:pPr>
            <a:endParaRPr lang="en-US"/>
          </a:p>
        </c:txPr>
        <c:crossAx val="-2062509320"/>
        <c:crosses val="autoZero"/>
        <c:auto val="1"/>
        <c:lblAlgn val="ctr"/>
        <c:lblOffset val="100"/>
        <c:noMultiLvlLbl val="0"/>
      </c:catAx>
      <c:valAx>
        <c:axId val="-2062509320"/>
        <c:scaling>
          <c:orientation val="minMax"/>
        </c:scaling>
        <c:delete val="0"/>
        <c:axPos val="l"/>
        <c:majorGridlines/>
        <c:title>
          <c:tx>
            <c:rich>
              <a:bodyPr rot="-5400000" vert="horz"/>
              <a:lstStyle/>
              <a:p>
                <a:pPr>
                  <a:defRPr/>
                </a:pPr>
                <a:r>
                  <a:rPr lang="en-ZA" b="0"/>
                  <a:t>TIMSS</a:t>
                </a:r>
                <a:r>
                  <a:rPr lang="en-ZA" b="0" baseline="0"/>
                  <a:t> Maths score</a:t>
                </a:r>
                <a:endParaRPr lang="en-ZA" b="0"/>
              </a:p>
            </c:rich>
          </c:tx>
          <c:layout/>
          <c:overlay val="0"/>
        </c:title>
        <c:numFmt formatCode="General" sourceLinked="1"/>
        <c:majorTickMark val="out"/>
        <c:minorTickMark val="none"/>
        <c:tickLblPos val="nextTo"/>
        <c:crossAx val="-2062499816"/>
        <c:crosses val="autoZero"/>
        <c:crossBetween val="between"/>
      </c:val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 graps'!$Q$4</c:f>
              <c:strCache>
                <c:ptCount val="1"/>
                <c:pt idx="0">
                  <c:v>2002 Maths Gr9</c:v>
                </c:pt>
              </c:strCache>
            </c:strRef>
          </c:tx>
          <c:spPr>
            <a:solidFill>
              <a:schemeClr val="accent6">
                <a:lumMod val="60000"/>
                <a:lumOff val="40000"/>
              </a:schemeClr>
            </a:solidFill>
          </c:spPr>
          <c:invertIfNegative val="0"/>
          <c:errBars>
            <c:errBarType val="both"/>
            <c:errValType val="cust"/>
            <c:noEndCap val="0"/>
            <c:plus>
              <c:numRef>
                <c:f>'TIMSS graps'!$S$5:$S$17</c:f>
                <c:numCache>
                  <c:formatCode>General</c:formatCode>
                  <c:ptCount val="13"/>
                  <c:pt idx="0">
                    <c:v>20.384</c:v>
                  </c:pt>
                  <c:pt idx="1">
                    <c:v>13.328</c:v>
                  </c:pt>
                  <c:pt idx="2">
                    <c:v>22.932</c:v>
                  </c:pt>
                  <c:pt idx="3">
                    <c:v>23.32400000000001</c:v>
                  </c:pt>
                  <c:pt idx="4">
                    <c:v>31.556</c:v>
                  </c:pt>
                  <c:pt idx="5">
                    <c:v>34.888</c:v>
                  </c:pt>
                  <c:pt idx="6">
                    <c:v>25.67599999999999</c:v>
                  </c:pt>
                  <c:pt idx="7">
                    <c:v>21.364</c:v>
                  </c:pt>
                  <c:pt idx="8">
                    <c:v>40.96400000000001</c:v>
                  </c:pt>
                  <c:pt idx="10">
                    <c:v>8.232</c:v>
                  </c:pt>
                  <c:pt idx="12">
                    <c:v>0.0</c:v>
                  </c:pt>
                </c:numCache>
              </c:numRef>
            </c:plus>
            <c:minus>
              <c:numRef>
                <c:f>'TIMSS graps'!$S$5:$S$17</c:f>
                <c:numCache>
                  <c:formatCode>General</c:formatCode>
                  <c:ptCount val="13"/>
                  <c:pt idx="0">
                    <c:v>20.384</c:v>
                  </c:pt>
                  <c:pt idx="1">
                    <c:v>13.328</c:v>
                  </c:pt>
                  <c:pt idx="2">
                    <c:v>22.932</c:v>
                  </c:pt>
                  <c:pt idx="3">
                    <c:v>23.32400000000001</c:v>
                  </c:pt>
                  <c:pt idx="4">
                    <c:v>31.556</c:v>
                  </c:pt>
                  <c:pt idx="5">
                    <c:v>34.888</c:v>
                  </c:pt>
                  <c:pt idx="6">
                    <c:v>25.67599999999999</c:v>
                  </c:pt>
                  <c:pt idx="7">
                    <c:v>21.364</c:v>
                  </c:pt>
                  <c:pt idx="8">
                    <c:v>40.96400000000001</c:v>
                  </c:pt>
                  <c:pt idx="10">
                    <c:v>8.232</c:v>
                  </c:pt>
                  <c:pt idx="12">
                    <c:v>0.0</c:v>
                  </c:pt>
                </c:numCache>
              </c:numRef>
            </c:minus>
            <c:spPr>
              <a:ln>
                <a:prstDash val="sysDash"/>
              </a:ln>
            </c:spPr>
          </c:errBars>
          <c:cat>
            <c:strRef>
              <c:f>'TIMSS graps'!$P$5:$P$17</c:f>
              <c:strCache>
                <c:ptCount val="13"/>
                <c:pt idx="0">
                  <c:v>ECA</c:v>
                </c:pt>
                <c:pt idx="1">
                  <c:v>LMP</c:v>
                </c:pt>
                <c:pt idx="2">
                  <c:v>KZN</c:v>
                </c:pt>
                <c:pt idx="3">
                  <c:v>NWP</c:v>
                </c:pt>
                <c:pt idx="4">
                  <c:v>MPU</c:v>
                </c:pt>
                <c:pt idx="5">
                  <c:v>NCA</c:v>
                </c:pt>
                <c:pt idx="6">
                  <c:v>FST</c:v>
                </c:pt>
                <c:pt idx="7">
                  <c:v>GAU</c:v>
                </c:pt>
                <c:pt idx="8">
                  <c:v>WCA</c:v>
                </c:pt>
                <c:pt idx="10">
                  <c:v>National</c:v>
                </c:pt>
                <c:pt idx="11">
                  <c:v>TIMSS Gr8 benchmark</c:v>
                </c:pt>
                <c:pt idx="12">
                  <c:v>Indepdendent</c:v>
                </c:pt>
              </c:strCache>
            </c:strRef>
          </c:cat>
          <c:val>
            <c:numRef>
              <c:f>'TIMSS graps'!$Q$5:$Q$17</c:f>
              <c:numCache>
                <c:formatCode>General</c:formatCode>
                <c:ptCount val="13"/>
                <c:pt idx="0">
                  <c:v>250.0</c:v>
                </c:pt>
                <c:pt idx="1">
                  <c:v>244.0</c:v>
                </c:pt>
                <c:pt idx="2">
                  <c:v>278.0</c:v>
                </c:pt>
                <c:pt idx="3">
                  <c:v>280.0</c:v>
                </c:pt>
                <c:pt idx="4">
                  <c:v>287.0</c:v>
                </c:pt>
                <c:pt idx="5">
                  <c:v>340.0</c:v>
                </c:pt>
                <c:pt idx="6">
                  <c:v>291.0</c:v>
                </c:pt>
                <c:pt idx="7">
                  <c:v>303.0</c:v>
                </c:pt>
                <c:pt idx="8">
                  <c:v>414.0</c:v>
                </c:pt>
                <c:pt idx="10">
                  <c:v>285.0</c:v>
                </c:pt>
              </c:numCache>
            </c:numRef>
          </c:val>
        </c:ser>
        <c:ser>
          <c:idx val="1"/>
          <c:order val="1"/>
          <c:tx>
            <c:strRef>
              <c:f>'TIMSS graps'!$T$4</c:f>
              <c:strCache>
                <c:ptCount val="1"/>
                <c:pt idx="0">
                  <c:v>2011 Maths Gr9 </c:v>
                </c:pt>
              </c:strCache>
            </c:strRef>
          </c:tx>
          <c:spPr>
            <a:solidFill>
              <a:schemeClr val="accent6">
                <a:lumMod val="75000"/>
              </a:schemeClr>
            </a:solidFill>
          </c:spPr>
          <c:invertIfNegative val="0"/>
          <c:dLbls>
            <c:numFmt formatCode="#,##0" sourceLinked="0"/>
            <c:txPr>
              <a:bodyPr/>
              <a:lstStyle/>
              <a:p>
                <a:pPr>
                  <a:defRPr sz="700"/>
                </a:pPr>
                <a:endParaRPr lang="en-US"/>
              </a:p>
            </c:txPr>
            <c:dLblPos val="ctr"/>
            <c:showLegendKey val="0"/>
            <c:showVal val="1"/>
            <c:showCatName val="0"/>
            <c:showSerName val="0"/>
            <c:showPercent val="0"/>
            <c:showBubbleSize val="0"/>
            <c:showLeaderLines val="0"/>
          </c:dLbls>
          <c:errBars>
            <c:errBarType val="both"/>
            <c:errValType val="cust"/>
            <c:noEndCap val="0"/>
            <c:plus>
              <c:numRef>
                <c:f>'TIMSS graps'!$V$5:$V$17</c:f>
                <c:numCache>
                  <c:formatCode>General</c:formatCode>
                  <c:ptCount val="13"/>
                  <c:pt idx="0">
                    <c:v>18.756668252</c:v>
                  </c:pt>
                  <c:pt idx="1">
                    <c:v>13.029672124</c:v>
                  </c:pt>
                  <c:pt idx="2">
                    <c:v>9.36963417600001</c:v>
                  </c:pt>
                  <c:pt idx="3">
                    <c:v>16.676919112</c:v>
                  </c:pt>
                  <c:pt idx="4">
                    <c:v>8.975277668</c:v>
                  </c:pt>
                  <c:pt idx="5">
                    <c:v>13.644225616</c:v>
                  </c:pt>
                  <c:pt idx="6">
                    <c:v>13.666055116</c:v>
                  </c:pt>
                  <c:pt idx="7">
                    <c:v>10.890612404</c:v>
                  </c:pt>
                  <c:pt idx="8">
                    <c:v>18.153274608</c:v>
                  </c:pt>
                  <c:pt idx="10">
                    <c:v>4.872100575999985</c:v>
                  </c:pt>
                  <c:pt idx="11">
                    <c:v>3.92</c:v>
                  </c:pt>
                  <c:pt idx="12">
                    <c:v>33.47819748</c:v>
                  </c:pt>
                </c:numCache>
              </c:numRef>
            </c:plus>
            <c:minus>
              <c:numRef>
                <c:f>'TIMSS graps'!$V$5:$V$17</c:f>
                <c:numCache>
                  <c:formatCode>General</c:formatCode>
                  <c:ptCount val="13"/>
                  <c:pt idx="0">
                    <c:v>18.756668252</c:v>
                  </c:pt>
                  <c:pt idx="1">
                    <c:v>13.029672124</c:v>
                  </c:pt>
                  <c:pt idx="2">
                    <c:v>9.36963417600001</c:v>
                  </c:pt>
                  <c:pt idx="3">
                    <c:v>16.676919112</c:v>
                  </c:pt>
                  <c:pt idx="4">
                    <c:v>8.975277668</c:v>
                  </c:pt>
                  <c:pt idx="5">
                    <c:v>13.644225616</c:v>
                  </c:pt>
                  <c:pt idx="6">
                    <c:v>13.666055116</c:v>
                  </c:pt>
                  <c:pt idx="7">
                    <c:v>10.890612404</c:v>
                  </c:pt>
                  <c:pt idx="8">
                    <c:v>18.153274608</c:v>
                  </c:pt>
                  <c:pt idx="10">
                    <c:v>4.872100575999985</c:v>
                  </c:pt>
                  <c:pt idx="11">
                    <c:v>3.92</c:v>
                  </c:pt>
                  <c:pt idx="12">
                    <c:v>33.47819748</c:v>
                  </c:pt>
                </c:numCache>
              </c:numRef>
            </c:minus>
            <c:spPr>
              <a:ln>
                <a:prstDash val="sysDash"/>
              </a:ln>
            </c:spPr>
          </c:errBars>
          <c:cat>
            <c:strRef>
              <c:f>'TIMSS graps'!$P$5:$P$17</c:f>
              <c:strCache>
                <c:ptCount val="13"/>
                <c:pt idx="0">
                  <c:v>ECA</c:v>
                </c:pt>
                <c:pt idx="1">
                  <c:v>LMP</c:v>
                </c:pt>
                <c:pt idx="2">
                  <c:v>KZN</c:v>
                </c:pt>
                <c:pt idx="3">
                  <c:v>NWP</c:v>
                </c:pt>
                <c:pt idx="4">
                  <c:v>MPU</c:v>
                </c:pt>
                <c:pt idx="5">
                  <c:v>NCA</c:v>
                </c:pt>
                <c:pt idx="6">
                  <c:v>FST</c:v>
                </c:pt>
                <c:pt idx="7">
                  <c:v>GAU</c:v>
                </c:pt>
                <c:pt idx="8">
                  <c:v>WCA</c:v>
                </c:pt>
                <c:pt idx="10">
                  <c:v>National</c:v>
                </c:pt>
                <c:pt idx="11">
                  <c:v>TIMSS Gr8 benchmark</c:v>
                </c:pt>
                <c:pt idx="12">
                  <c:v>Indepdendent</c:v>
                </c:pt>
              </c:strCache>
            </c:strRef>
          </c:cat>
          <c:val>
            <c:numRef>
              <c:f>'TIMSS graps'!$T$5:$T$17</c:f>
              <c:numCache>
                <c:formatCode>0.0</c:formatCode>
                <c:ptCount val="13"/>
                <c:pt idx="0">
                  <c:v>313.11181</c:v>
                </c:pt>
                <c:pt idx="1">
                  <c:v>320.9216599999987</c:v>
                </c:pt>
                <c:pt idx="2">
                  <c:v>332.82925</c:v>
                </c:pt>
                <c:pt idx="3">
                  <c:v>342.45598</c:v>
                </c:pt>
                <c:pt idx="4">
                  <c:v>343.02994</c:v>
                </c:pt>
                <c:pt idx="5">
                  <c:v>349.9014099999989</c:v>
                </c:pt>
                <c:pt idx="6">
                  <c:v>354.4272099999989</c:v>
                </c:pt>
                <c:pt idx="7">
                  <c:v>383.41716</c:v>
                </c:pt>
                <c:pt idx="8">
                  <c:v>402.66247</c:v>
                </c:pt>
                <c:pt idx="10">
                  <c:v>351.9087299999989</c:v>
                </c:pt>
                <c:pt idx="11">
                  <c:v>433.0</c:v>
                </c:pt>
                <c:pt idx="12">
                  <c:v>473.53581</c:v>
                </c:pt>
              </c:numCache>
            </c:numRef>
          </c:val>
        </c:ser>
        <c:dLbls>
          <c:showLegendKey val="0"/>
          <c:showVal val="0"/>
          <c:showCatName val="0"/>
          <c:showSerName val="0"/>
          <c:showPercent val="0"/>
          <c:showBubbleSize val="0"/>
        </c:dLbls>
        <c:gapWidth val="150"/>
        <c:axId val="-2062439624"/>
        <c:axId val="-2062448168"/>
      </c:barChart>
      <c:catAx>
        <c:axId val="-2062439624"/>
        <c:scaling>
          <c:orientation val="minMax"/>
        </c:scaling>
        <c:delete val="0"/>
        <c:axPos val="b"/>
        <c:majorTickMark val="out"/>
        <c:minorTickMark val="none"/>
        <c:tickLblPos val="nextTo"/>
        <c:txPr>
          <a:bodyPr/>
          <a:lstStyle/>
          <a:p>
            <a:pPr>
              <a:defRPr sz="1000" b="0"/>
            </a:pPr>
            <a:endParaRPr lang="en-US"/>
          </a:p>
        </c:txPr>
        <c:crossAx val="-2062448168"/>
        <c:crosses val="autoZero"/>
        <c:auto val="1"/>
        <c:lblAlgn val="ctr"/>
        <c:lblOffset val="100"/>
        <c:noMultiLvlLbl val="0"/>
      </c:catAx>
      <c:valAx>
        <c:axId val="-2062448168"/>
        <c:scaling>
          <c:orientation val="minMax"/>
        </c:scaling>
        <c:delete val="0"/>
        <c:axPos val="l"/>
        <c:majorGridlines>
          <c:spPr>
            <a:ln>
              <a:solidFill>
                <a:schemeClr val="bg1">
                  <a:lumMod val="65000"/>
                </a:schemeClr>
              </a:solidFill>
              <a:prstDash val="sysDash"/>
            </a:ln>
          </c:spPr>
        </c:majorGridlines>
        <c:minorGridlines>
          <c:spPr>
            <a:ln>
              <a:solidFill>
                <a:schemeClr val="bg1">
                  <a:lumMod val="85000"/>
                </a:schemeClr>
              </a:solidFill>
            </a:ln>
          </c:spPr>
        </c:minorGridlines>
        <c:numFmt formatCode="General" sourceLinked="1"/>
        <c:majorTickMark val="out"/>
        <c:minorTickMark val="none"/>
        <c:tickLblPos val="nextTo"/>
        <c:crossAx val="-2062439624"/>
        <c:crosses val="autoZero"/>
        <c:crossBetween val="between"/>
        <c:minorUnit val="25.0"/>
      </c:val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 graps'!$V$42</c:f>
              <c:strCache>
                <c:ptCount val="1"/>
                <c:pt idx="0">
                  <c:v>Improvement between 2002 &amp; 2011</c:v>
                </c:pt>
              </c:strCache>
            </c:strRef>
          </c:tx>
          <c:spPr>
            <a:solidFill>
              <a:srgbClr val="F5770F"/>
            </a:solidFill>
          </c:spPr>
          <c:invertIfNegative val="0"/>
          <c:dLbls>
            <c:numFmt formatCode="#,##0" sourceLinked="0"/>
            <c:dLblPos val="ctr"/>
            <c:showLegendKey val="0"/>
            <c:showVal val="1"/>
            <c:showCatName val="0"/>
            <c:showSerName val="0"/>
            <c:showPercent val="0"/>
            <c:showBubbleSize val="0"/>
            <c:showLeaderLines val="0"/>
          </c:dLbls>
          <c:errBars>
            <c:errBarType val="both"/>
            <c:errValType val="cust"/>
            <c:noEndCap val="0"/>
            <c:plus>
              <c:numRef>
                <c:f>'TIMSS graps'!$X$43:$X$53</c:f>
                <c:numCache>
                  <c:formatCode>General</c:formatCode>
                  <c:ptCount val="11"/>
                  <c:pt idx="0">
                    <c:v>44.806145504757</c:v>
                  </c:pt>
                  <c:pt idx="1">
                    <c:v>37.46114569337556</c:v>
                  </c:pt>
                  <c:pt idx="2">
                    <c:v>24.77229639319026</c:v>
                  </c:pt>
                  <c:pt idx="3">
                    <c:v>32.80757146174774</c:v>
                  </c:pt>
                  <c:pt idx="4">
                    <c:v>28.6727851292509</c:v>
                  </c:pt>
                  <c:pt idx="5">
                    <c:v>27.70054259244002</c:v>
                  </c:pt>
                  <c:pt idx="6">
                    <c:v>29.08638922990528</c:v>
                  </c:pt>
                  <c:pt idx="7">
                    <c:v>18.63888246808115</c:v>
                  </c:pt>
                  <c:pt idx="8">
                    <c:v>23.97969838288544</c:v>
                  </c:pt>
                  <c:pt idx="10">
                    <c:v>9.56572987401691</c:v>
                  </c:pt>
                </c:numCache>
              </c:numRef>
            </c:plus>
            <c:minus>
              <c:numRef>
                <c:f>'TIMSS graps'!$X$43:$X$53</c:f>
                <c:numCache>
                  <c:formatCode>General</c:formatCode>
                  <c:ptCount val="11"/>
                  <c:pt idx="0">
                    <c:v>44.806145504757</c:v>
                  </c:pt>
                  <c:pt idx="1">
                    <c:v>37.46114569337556</c:v>
                  </c:pt>
                  <c:pt idx="2">
                    <c:v>24.77229639319026</c:v>
                  </c:pt>
                  <c:pt idx="3">
                    <c:v>32.80757146174774</c:v>
                  </c:pt>
                  <c:pt idx="4">
                    <c:v>28.6727851292509</c:v>
                  </c:pt>
                  <c:pt idx="5">
                    <c:v>27.70054259244002</c:v>
                  </c:pt>
                  <c:pt idx="6">
                    <c:v>29.08638922990528</c:v>
                  </c:pt>
                  <c:pt idx="7">
                    <c:v>18.63888246808115</c:v>
                  </c:pt>
                  <c:pt idx="8">
                    <c:v>23.97969838288544</c:v>
                  </c:pt>
                  <c:pt idx="10">
                    <c:v>9.56572987401691</c:v>
                  </c:pt>
                </c:numCache>
              </c:numRef>
            </c:minus>
            <c:spPr>
              <a:ln>
                <a:prstDash val="sysDash"/>
              </a:ln>
            </c:spPr>
          </c:errBars>
          <c:cat>
            <c:strRef>
              <c:f>'TIMSS graps'!$U$43:$U$53</c:f>
              <c:strCache>
                <c:ptCount val="11"/>
                <c:pt idx="0">
                  <c:v>WCA</c:v>
                </c:pt>
                <c:pt idx="1">
                  <c:v>NCA</c:v>
                </c:pt>
                <c:pt idx="2">
                  <c:v>KZN</c:v>
                </c:pt>
                <c:pt idx="3">
                  <c:v>MPU</c:v>
                </c:pt>
                <c:pt idx="4">
                  <c:v>NWP</c:v>
                </c:pt>
                <c:pt idx="5">
                  <c:v>ECA</c:v>
                </c:pt>
                <c:pt idx="6">
                  <c:v>FST</c:v>
                </c:pt>
                <c:pt idx="7">
                  <c:v>LMP</c:v>
                </c:pt>
                <c:pt idx="8">
                  <c:v>GAU</c:v>
                </c:pt>
                <c:pt idx="10">
                  <c:v>National</c:v>
                </c:pt>
              </c:strCache>
            </c:strRef>
          </c:cat>
          <c:val>
            <c:numRef>
              <c:f>'TIMSS graps'!$V$43:$V$53</c:f>
              <c:numCache>
                <c:formatCode>0.0</c:formatCode>
                <c:ptCount val="11"/>
                <c:pt idx="0">
                  <c:v>-11.33753000000002</c:v>
                </c:pt>
                <c:pt idx="1">
                  <c:v>9.901410000000002</c:v>
                </c:pt>
                <c:pt idx="2">
                  <c:v>54.82925</c:v>
                </c:pt>
                <c:pt idx="3">
                  <c:v>56.02994000000001</c:v>
                </c:pt>
                <c:pt idx="4">
                  <c:v>62.45598</c:v>
                </c:pt>
                <c:pt idx="5">
                  <c:v>63.11181</c:v>
                </c:pt>
                <c:pt idx="6">
                  <c:v>63.42721</c:v>
                </c:pt>
                <c:pt idx="7">
                  <c:v>76.92166</c:v>
                </c:pt>
                <c:pt idx="8">
                  <c:v>80.4171600000001</c:v>
                </c:pt>
                <c:pt idx="10">
                  <c:v>66.90873</c:v>
                </c:pt>
              </c:numCache>
            </c:numRef>
          </c:val>
        </c:ser>
        <c:dLbls>
          <c:showLegendKey val="0"/>
          <c:showVal val="0"/>
          <c:showCatName val="0"/>
          <c:showSerName val="0"/>
          <c:showPercent val="0"/>
          <c:showBubbleSize val="0"/>
        </c:dLbls>
        <c:gapWidth val="150"/>
        <c:axId val="2129176280"/>
        <c:axId val="2129199432"/>
      </c:barChart>
      <c:catAx>
        <c:axId val="2129176280"/>
        <c:scaling>
          <c:orientation val="minMax"/>
        </c:scaling>
        <c:delete val="0"/>
        <c:axPos val="b"/>
        <c:majorTickMark val="out"/>
        <c:minorTickMark val="none"/>
        <c:tickLblPos val="nextTo"/>
        <c:txPr>
          <a:bodyPr/>
          <a:lstStyle/>
          <a:p>
            <a:pPr>
              <a:defRPr sz="900" b="0"/>
            </a:pPr>
            <a:endParaRPr lang="en-US"/>
          </a:p>
        </c:txPr>
        <c:crossAx val="2129199432"/>
        <c:crosses val="autoZero"/>
        <c:auto val="1"/>
        <c:lblAlgn val="ctr"/>
        <c:lblOffset val="100"/>
        <c:noMultiLvlLbl val="0"/>
      </c:catAx>
      <c:valAx>
        <c:axId val="2129199432"/>
        <c:scaling>
          <c:orientation val="minMax"/>
        </c:scaling>
        <c:delete val="0"/>
        <c:axPos val="l"/>
        <c:majorGridlines/>
        <c:title>
          <c:tx>
            <c:rich>
              <a:bodyPr rot="-5400000" vert="horz"/>
              <a:lstStyle/>
              <a:p>
                <a:pPr>
                  <a:defRPr/>
                </a:pPr>
                <a:r>
                  <a:rPr lang="en-ZA" sz="900" b="0"/>
                  <a:t>Improvement</a:t>
                </a:r>
                <a:r>
                  <a:rPr lang="en-ZA" sz="900" b="0" baseline="0"/>
                  <a:t> between Gr9 TIMSS 2002 and TIMSS 2011</a:t>
                </a:r>
                <a:endParaRPr lang="en-ZA" sz="900" b="0"/>
              </a:p>
            </c:rich>
          </c:tx>
          <c:layout/>
          <c:overlay val="0"/>
        </c:title>
        <c:numFmt formatCode="0" sourceLinked="0"/>
        <c:majorTickMark val="out"/>
        <c:minorTickMark val="none"/>
        <c:tickLblPos val="nextTo"/>
        <c:crossAx val="2129176280"/>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'Nic edits'!$I$30</c:f>
              <c:strCache>
                <c:ptCount val="1"/>
                <c:pt idx="0">
                  <c:v>Gr2 enrolments - 2001</c:v>
                </c:pt>
              </c:strCache>
            </c:strRef>
          </c:tx>
          <c:spPr>
            <a:solidFill>
              <a:schemeClr val="accent1">
                <a:lumMod val="60000"/>
                <a:lumOff val="40000"/>
              </a:schemeClr>
            </a:solid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edits'!$I$31:$I$39</c:f>
              <c:numCache>
                <c:formatCode>#,##0</c:formatCode>
                <c:ptCount val="9"/>
                <c:pt idx="0">
                  <c:v>209954.0</c:v>
                </c:pt>
                <c:pt idx="1">
                  <c:v>64940.0</c:v>
                </c:pt>
                <c:pt idx="2">
                  <c:v>54481.0</c:v>
                </c:pt>
                <c:pt idx="3">
                  <c:v>128831.0</c:v>
                </c:pt>
                <c:pt idx="4">
                  <c:v>212734.0</c:v>
                </c:pt>
                <c:pt idx="5">
                  <c:v>76468.0</c:v>
                </c:pt>
                <c:pt idx="6">
                  <c:v>16885.0</c:v>
                </c:pt>
                <c:pt idx="7">
                  <c:v>65220.0</c:v>
                </c:pt>
                <c:pt idx="8">
                  <c:v>115464.0</c:v>
                </c:pt>
              </c:numCache>
            </c:numRef>
          </c:val>
        </c:ser>
        <c:ser>
          <c:idx val="1"/>
          <c:order val="1"/>
          <c:tx>
            <c:strRef>
              <c:f>'Nic edits'!$J$30</c:f>
              <c:strCache>
                <c:ptCount val="1"/>
                <c:pt idx="0">
                  <c:v>Gr10 enrolments - 2009</c:v>
                </c:pt>
              </c:strCache>
            </c:strRef>
          </c:tx>
          <c:spPr>
            <a:solidFill>
              <a:schemeClr val="accent1">
                <a:lumMod val="75000"/>
              </a:schemeClr>
            </a:solid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edits'!$J$31:$J$39</c:f>
              <c:numCache>
                <c:formatCode>#,##0</c:formatCode>
                <c:ptCount val="9"/>
                <c:pt idx="0">
                  <c:v>150372.0</c:v>
                </c:pt>
                <c:pt idx="1">
                  <c:v>68078.0</c:v>
                </c:pt>
                <c:pt idx="2">
                  <c:v>63999.0</c:v>
                </c:pt>
                <c:pt idx="3">
                  <c:v>171076.0</c:v>
                </c:pt>
                <c:pt idx="4">
                  <c:v>218528.0</c:v>
                </c:pt>
                <c:pt idx="5">
                  <c:v>89809.0</c:v>
                </c:pt>
                <c:pt idx="6">
                  <c:v>21421.0</c:v>
                </c:pt>
                <c:pt idx="7">
                  <c:v>70451.0</c:v>
                </c:pt>
                <c:pt idx="8">
                  <c:v>162626.0</c:v>
                </c:pt>
              </c:numCache>
            </c:numRef>
          </c:val>
        </c:ser>
        <c:ser>
          <c:idx val="2"/>
          <c:order val="2"/>
          <c:tx>
            <c:strRef>
              <c:f>'Nic edits'!$K$30</c:f>
              <c:strCache>
                <c:ptCount val="1"/>
                <c:pt idx="0">
                  <c:v>Gr12 enrolments - 2011</c:v>
                </c:pt>
              </c:strCache>
            </c:strRef>
          </c:tx>
          <c:spPr>
            <a:solidFill>
              <a:srgbClr val="002060"/>
            </a:solid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edits'!$K$31:$K$39</c:f>
              <c:numCache>
                <c:formatCode>#,##0</c:formatCode>
                <c:ptCount val="9"/>
                <c:pt idx="0">
                  <c:v>65359.0</c:v>
                </c:pt>
                <c:pt idx="1">
                  <c:v>25364.0</c:v>
                </c:pt>
                <c:pt idx="2">
                  <c:v>25932.0</c:v>
                </c:pt>
                <c:pt idx="3">
                  <c:v>73731.0</c:v>
                </c:pt>
                <c:pt idx="4">
                  <c:v>122126.0</c:v>
                </c:pt>
                <c:pt idx="5">
                  <c:v>48135.0</c:v>
                </c:pt>
                <c:pt idx="6">
                  <c:v>10116.0</c:v>
                </c:pt>
                <c:pt idx="7">
                  <c:v>39960.0</c:v>
                </c:pt>
                <c:pt idx="8">
                  <c:v>85367.0</c:v>
                </c:pt>
              </c:numCache>
            </c:numRef>
          </c:val>
        </c:ser>
        <c:ser>
          <c:idx val="3"/>
          <c:order val="3"/>
          <c:tx>
            <c:strRef>
              <c:f>'Nic edits'!$L$30</c:f>
              <c:strCache>
                <c:ptCount val="1"/>
                <c:pt idx="0">
                  <c:v>Gr12 matric passes - 2011</c:v>
                </c:pt>
              </c:strCache>
            </c:strRef>
          </c:tx>
          <c:spPr>
            <a:pattFill prst="dkUpDiag">
              <a:fgClr>
                <a:srgbClr val="C00000"/>
              </a:fgClr>
              <a:bgClr>
                <a:schemeClr val="bg1"/>
              </a:bgClr>
            </a:pattFill>
          </c:spPr>
          <c:invertIfNegative val="0"/>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edits'!$L$31:$L$39</c:f>
              <c:numCache>
                <c:formatCode>General</c:formatCode>
                <c:ptCount val="9"/>
                <c:pt idx="0">
                  <c:v>37997.0</c:v>
                </c:pt>
                <c:pt idx="1">
                  <c:v>19737.0</c:v>
                </c:pt>
                <c:pt idx="2">
                  <c:v>19618.0</c:v>
                </c:pt>
                <c:pt idx="3">
                  <c:v>47091.0</c:v>
                </c:pt>
                <c:pt idx="4">
                  <c:v>83204.0</c:v>
                </c:pt>
                <c:pt idx="5">
                  <c:v>31187.0</c:v>
                </c:pt>
                <c:pt idx="6">
                  <c:v>6957.0</c:v>
                </c:pt>
                <c:pt idx="7">
                  <c:v>33110.0</c:v>
                </c:pt>
                <c:pt idx="8">
                  <c:v>69216.0</c:v>
                </c:pt>
              </c:numCache>
            </c:numRef>
          </c:val>
        </c:ser>
        <c:dLbls>
          <c:showLegendKey val="0"/>
          <c:showVal val="0"/>
          <c:showCatName val="0"/>
          <c:showSerName val="0"/>
          <c:showPercent val="0"/>
          <c:showBubbleSize val="0"/>
        </c:dLbls>
        <c:gapWidth val="150"/>
        <c:axId val="2129227368"/>
        <c:axId val="2129230280"/>
      </c:barChart>
      <c:lineChart>
        <c:grouping val="standard"/>
        <c:varyColors val="0"/>
        <c:ser>
          <c:idx val="4"/>
          <c:order val="4"/>
          <c:tx>
            <c:strRef>
              <c:f>'Nic edits'!$M$30</c:f>
              <c:strCache>
                <c:ptCount val="1"/>
                <c:pt idx="0">
                  <c:v>Matric passes as a % of Gr2 enrolments 10 years earlier</c:v>
                </c:pt>
              </c:strCache>
            </c:strRef>
          </c:tx>
          <c:spPr>
            <a:ln>
              <a:solidFill>
                <a:sysClr val="windowText" lastClr="000000"/>
              </a:solidFill>
              <a:prstDash val="sysDash"/>
            </a:ln>
          </c:spPr>
          <c:marker>
            <c:symbol val="none"/>
          </c:marker>
          <c:dLbls>
            <c:dLblPos val="t"/>
            <c:showLegendKey val="0"/>
            <c:showVal val="1"/>
            <c:showCatName val="0"/>
            <c:showSerName val="0"/>
            <c:showPercent val="0"/>
            <c:showBubbleSize val="0"/>
            <c:showLeaderLines val="0"/>
          </c:dLbls>
          <c:cat>
            <c:strRef>
              <c:f>'Nic edits'!$H$31:$H$39</c:f>
              <c:strCache>
                <c:ptCount val="9"/>
                <c:pt idx="0">
                  <c:v>EC</c:v>
                </c:pt>
                <c:pt idx="1">
                  <c:v>NW</c:v>
                </c:pt>
                <c:pt idx="2">
                  <c:v>FS</c:v>
                </c:pt>
                <c:pt idx="3">
                  <c:v>LP</c:v>
                </c:pt>
                <c:pt idx="4">
                  <c:v>KN</c:v>
                </c:pt>
                <c:pt idx="5">
                  <c:v>MP</c:v>
                </c:pt>
                <c:pt idx="6">
                  <c:v>NC</c:v>
                </c:pt>
                <c:pt idx="7">
                  <c:v>WC</c:v>
                </c:pt>
                <c:pt idx="8">
                  <c:v>GP</c:v>
                </c:pt>
              </c:strCache>
            </c:strRef>
          </c:cat>
          <c:val>
            <c:numRef>
              <c:f>'Nic edits'!$M$31:$M$39</c:f>
              <c:numCache>
                <c:formatCode>0%</c:formatCode>
                <c:ptCount val="9"/>
                <c:pt idx="0">
                  <c:v>0.180977737980701</c:v>
                </c:pt>
                <c:pt idx="1">
                  <c:v>0.303926701570681</c:v>
                </c:pt>
                <c:pt idx="2">
                  <c:v>0.360088838310604</c:v>
                </c:pt>
                <c:pt idx="3">
                  <c:v>0.365525378208661</c:v>
                </c:pt>
                <c:pt idx="4">
                  <c:v>0.391117545855387</c:v>
                </c:pt>
                <c:pt idx="5">
                  <c:v>0.407843803944134</c:v>
                </c:pt>
                <c:pt idx="6">
                  <c:v>0.412022505182114</c:v>
                </c:pt>
                <c:pt idx="7">
                  <c:v>0.507666360012266</c:v>
                </c:pt>
                <c:pt idx="8">
                  <c:v>0.599459571814592</c:v>
                </c:pt>
              </c:numCache>
            </c:numRef>
          </c:val>
          <c:smooth val="0"/>
        </c:ser>
        <c:dLbls>
          <c:showLegendKey val="0"/>
          <c:showVal val="0"/>
          <c:showCatName val="0"/>
          <c:showSerName val="0"/>
          <c:showPercent val="0"/>
          <c:showBubbleSize val="0"/>
        </c:dLbls>
        <c:marker val="1"/>
        <c:smooth val="0"/>
        <c:axId val="2128977576"/>
        <c:axId val="2129099784"/>
      </c:lineChart>
      <c:catAx>
        <c:axId val="2129227368"/>
        <c:scaling>
          <c:orientation val="minMax"/>
        </c:scaling>
        <c:delete val="0"/>
        <c:axPos val="b"/>
        <c:majorTickMark val="out"/>
        <c:minorTickMark val="none"/>
        <c:tickLblPos val="nextTo"/>
        <c:crossAx val="2129230280"/>
        <c:crosses val="autoZero"/>
        <c:auto val="1"/>
        <c:lblAlgn val="ctr"/>
        <c:lblOffset val="100"/>
        <c:noMultiLvlLbl val="0"/>
      </c:catAx>
      <c:valAx>
        <c:axId val="2129230280"/>
        <c:scaling>
          <c:orientation val="minMax"/>
        </c:scaling>
        <c:delete val="0"/>
        <c:axPos val="l"/>
        <c:majorGridlines/>
        <c:numFmt formatCode="#,##0" sourceLinked="1"/>
        <c:majorTickMark val="out"/>
        <c:minorTickMark val="none"/>
        <c:tickLblPos val="nextTo"/>
        <c:crossAx val="2129227368"/>
        <c:crosses val="autoZero"/>
        <c:crossBetween val="between"/>
      </c:valAx>
      <c:valAx>
        <c:axId val="2129099784"/>
        <c:scaling>
          <c:orientation val="minMax"/>
        </c:scaling>
        <c:delete val="0"/>
        <c:axPos val="r"/>
        <c:numFmt formatCode="0%" sourceLinked="1"/>
        <c:majorTickMark val="out"/>
        <c:minorTickMark val="none"/>
        <c:tickLblPos val="nextTo"/>
        <c:crossAx val="2128977576"/>
        <c:crosses val="max"/>
        <c:crossBetween val="between"/>
      </c:valAx>
      <c:catAx>
        <c:axId val="2128977576"/>
        <c:scaling>
          <c:orientation val="minMax"/>
        </c:scaling>
        <c:delete val="1"/>
        <c:axPos val="b"/>
        <c:majorTickMark val="out"/>
        <c:minorTickMark val="none"/>
        <c:tickLblPos val="nextTo"/>
        <c:crossAx val="2129099784"/>
        <c:crosses val="autoZero"/>
        <c:auto val="1"/>
        <c:lblAlgn val="ctr"/>
        <c:lblOffset val="100"/>
        <c:noMultiLvlLbl val="0"/>
      </c:catAx>
      <c:dTable>
        <c:showHorzBorder val="1"/>
        <c:showVertBorder val="1"/>
        <c:showOutline val="1"/>
        <c:showKeys val="0"/>
        <c:txPr>
          <a:bodyPr/>
          <a:lstStyle/>
          <a:p>
            <a:pPr rtl="0">
              <a:defRPr sz="1000"/>
            </a:pPr>
            <a:endParaRPr lang="en-US"/>
          </a:p>
        </c:txPr>
      </c:dTable>
      <c:spPr>
        <a:solidFill>
          <a:schemeClr val="bg1">
            <a:lumMod val="95000"/>
          </a:schemeClr>
        </a:solidFill>
      </c:spPr>
    </c:plotArea>
    <c:legend>
      <c:legendPos val="t"/>
      <c:layout/>
      <c:overlay val="0"/>
      <c:txPr>
        <a:bodyPr/>
        <a:lstStyle/>
        <a:p>
          <a:pPr>
            <a:defRPr sz="1000"/>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'success rates'!$AC$4</c:f>
              <c:strCache>
                <c:ptCount val="1"/>
                <c:pt idx="0">
                  <c:v>EC</c:v>
                </c:pt>
              </c:strCache>
            </c:strRef>
          </c:tx>
          <c:spPr>
            <a:ln>
              <a:prstDash val="lgDashDot"/>
            </a:ln>
          </c:spPr>
          <c:marker>
            <c:spPr>
              <a:ln>
                <a:prstDash val="lgDashDot"/>
              </a:ln>
            </c:spPr>
          </c:marker>
          <c:cat>
            <c:strRef>
              <c:f>'success rates'!$AD$3:$AJ$3</c:f>
              <c:strCache>
                <c:ptCount val="7"/>
                <c:pt idx="0">
                  <c:v>Gr12 in 2004 (Gr2 in 1994)</c:v>
                </c:pt>
                <c:pt idx="1">
                  <c:v>Gr12 in 2005 (Gr2 in 1995)</c:v>
                </c:pt>
                <c:pt idx="2">
                  <c:v>Gr12 in 2006 (Gr2 in 1996)</c:v>
                </c:pt>
                <c:pt idx="3">
                  <c:v>Gr12 in 2006 (Gr2 in 1996)</c:v>
                </c:pt>
                <c:pt idx="4">
                  <c:v>Gr12 in 2009 (Gr2 in 1999)</c:v>
                </c:pt>
                <c:pt idx="5">
                  <c:v>Gr12 in 2010 (Gr2 in 2000)</c:v>
                </c:pt>
                <c:pt idx="6">
                  <c:v>Gr12 in 2011 (Gr2 in 2001)</c:v>
                </c:pt>
              </c:strCache>
            </c:strRef>
          </c:cat>
          <c:val>
            <c:numRef>
              <c:f>'success rates'!$AD$4:$AJ$4</c:f>
              <c:numCache>
                <c:formatCode>0%</c:formatCode>
                <c:ptCount val="7"/>
                <c:pt idx="0">
                  <c:v>0.115969334719335</c:v>
                </c:pt>
                <c:pt idx="1">
                  <c:v>0.142480866176582</c:v>
                </c:pt>
                <c:pt idx="2">
                  <c:v>0.147266323373551</c:v>
                </c:pt>
                <c:pt idx="3">
                  <c:v>0.142015378564547</c:v>
                </c:pt>
                <c:pt idx="4">
                  <c:v>0.130669355475878</c:v>
                </c:pt>
                <c:pt idx="5">
                  <c:v>0.161233917623694</c:v>
                </c:pt>
                <c:pt idx="6">
                  <c:v>0.180977737980701</c:v>
                </c:pt>
              </c:numCache>
            </c:numRef>
          </c:val>
          <c:smooth val="0"/>
        </c:ser>
        <c:ser>
          <c:idx val="2"/>
          <c:order val="1"/>
          <c:tx>
            <c:strRef>
              <c:f>'success rates'!$AC$6</c:f>
              <c:strCache>
                <c:ptCount val="1"/>
                <c:pt idx="0">
                  <c:v>GP</c:v>
                </c:pt>
              </c:strCache>
            </c:strRef>
          </c:tx>
          <c:spPr>
            <a:ln>
              <a:solidFill>
                <a:sysClr val="windowText" lastClr="000000"/>
              </a:solidFill>
            </a:ln>
          </c:spPr>
          <c:marker>
            <c:spPr>
              <a:solidFill>
                <a:schemeClr val="tx1"/>
              </a:solidFill>
              <a:ln>
                <a:solidFill>
                  <a:sysClr val="windowText" lastClr="000000"/>
                </a:solidFill>
              </a:ln>
            </c:spPr>
          </c:marker>
          <c:val>
            <c:numRef>
              <c:f>'success rates'!$AD$6:$AJ$6</c:f>
              <c:numCache>
                <c:formatCode>0%</c:formatCode>
                <c:ptCount val="7"/>
                <c:pt idx="0">
                  <c:v>0.441515756911774</c:v>
                </c:pt>
                <c:pt idx="1">
                  <c:v>0.44808121094118</c:v>
                </c:pt>
                <c:pt idx="2">
                  <c:v>0.431974633587901</c:v>
                </c:pt>
                <c:pt idx="3">
                  <c:v>0.469063607121151</c:v>
                </c:pt>
                <c:pt idx="4">
                  <c:v>0.467150927103863</c:v>
                </c:pt>
                <c:pt idx="5">
                  <c:v>0.517888123371292</c:v>
                </c:pt>
                <c:pt idx="6">
                  <c:v>0.599459571814592</c:v>
                </c:pt>
              </c:numCache>
            </c:numRef>
          </c:val>
          <c:smooth val="0"/>
        </c:ser>
        <c:ser>
          <c:idx val="3"/>
          <c:order val="2"/>
          <c:tx>
            <c:strRef>
              <c:f>'success rates'!$AC$7</c:f>
              <c:strCache>
                <c:ptCount val="1"/>
                <c:pt idx="0">
                  <c:v>KN</c:v>
                </c:pt>
              </c:strCache>
            </c:strRef>
          </c:tx>
          <c:spPr>
            <a:ln>
              <a:solidFill>
                <a:schemeClr val="accent6">
                  <a:lumMod val="75000"/>
                </a:schemeClr>
              </a:solidFill>
            </a:ln>
          </c:spPr>
          <c:marker>
            <c:symbol val="circle"/>
            <c:size val="7"/>
            <c:spPr>
              <a:solidFill>
                <a:schemeClr val="accent6">
                  <a:lumMod val="75000"/>
                </a:schemeClr>
              </a:solidFill>
              <a:ln>
                <a:solidFill>
                  <a:schemeClr val="accent6">
                    <a:lumMod val="75000"/>
                  </a:schemeClr>
                </a:solidFill>
              </a:ln>
            </c:spPr>
          </c:marker>
          <c:val>
            <c:numRef>
              <c:f>'success rates'!$AD$7:$AJ$7</c:f>
              <c:numCache>
                <c:formatCode>0%</c:formatCode>
                <c:ptCount val="7"/>
                <c:pt idx="0">
                  <c:v>0.303426948377001</c:v>
                </c:pt>
                <c:pt idx="1">
                  <c:v>0.303377697044247</c:v>
                </c:pt>
                <c:pt idx="2">
                  <c:v>0.285785581101969</c:v>
                </c:pt>
                <c:pt idx="3">
                  <c:v>0.311521762081981</c:v>
                </c:pt>
                <c:pt idx="4">
                  <c:v>0.295571534220296</c:v>
                </c:pt>
                <c:pt idx="5">
                  <c:v>0.34941062489908</c:v>
                </c:pt>
                <c:pt idx="6">
                  <c:v>0.391117545855387</c:v>
                </c:pt>
              </c:numCache>
            </c:numRef>
          </c:val>
          <c:smooth val="0"/>
        </c:ser>
        <c:ser>
          <c:idx val="4"/>
          <c:order val="3"/>
          <c:tx>
            <c:strRef>
              <c:f>'success rates'!$AC$8</c:f>
              <c:strCache>
                <c:ptCount val="1"/>
                <c:pt idx="0">
                  <c:v>LP</c:v>
                </c:pt>
              </c:strCache>
            </c:strRef>
          </c:tx>
          <c:spPr>
            <a:ln>
              <a:solidFill>
                <a:srgbClr val="00B0F0"/>
              </a:solidFill>
              <a:prstDash val="sysDot"/>
            </a:ln>
          </c:spPr>
          <c:marker>
            <c:symbol val="x"/>
            <c:size val="9"/>
            <c:spPr>
              <a:ln w="12700">
                <a:solidFill>
                  <a:srgbClr val="00B0F0"/>
                </a:solidFill>
              </a:ln>
            </c:spPr>
          </c:marker>
          <c:val>
            <c:numRef>
              <c:f>'success rates'!$AD$8:$AJ$8</c:f>
              <c:numCache>
                <c:formatCode>0%</c:formatCode>
                <c:ptCount val="7"/>
                <c:pt idx="0">
                  <c:v>0.299205345658288</c:v>
                </c:pt>
                <c:pt idx="1">
                  <c:v>0.337041025813617</c:v>
                </c:pt>
                <c:pt idx="2">
                  <c:v>0.311839295460446</c:v>
                </c:pt>
                <c:pt idx="3">
                  <c:v>0.333432782385584</c:v>
                </c:pt>
                <c:pt idx="4">
                  <c:v>0.23966990724958</c:v>
                </c:pt>
                <c:pt idx="5">
                  <c:v>0.356215611545416</c:v>
                </c:pt>
                <c:pt idx="6">
                  <c:v>0.365525378208661</c:v>
                </c:pt>
              </c:numCache>
            </c:numRef>
          </c:val>
          <c:smooth val="0"/>
        </c:ser>
        <c:ser>
          <c:idx val="8"/>
          <c:order val="4"/>
          <c:tx>
            <c:strRef>
              <c:f>'success rates'!$AC$12</c:f>
              <c:strCache>
                <c:ptCount val="1"/>
                <c:pt idx="0">
                  <c:v>WC</c:v>
                </c:pt>
              </c:strCache>
            </c:strRef>
          </c:tx>
          <c:spPr>
            <a:ln>
              <a:solidFill>
                <a:srgbClr val="FF0000"/>
              </a:solidFill>
              <a:prstDash val="sysDash"/>
            </a:ln>
          </c:spPr>
          <c:marker>
            <c:symbol val="square"/>
            <c:size val="7"/>
            <c:spPr>
              <a:solidFill>
                <a:srgbClr val="FF0000"/>
              </a:solidFill>
              <a:ln>
                <a:solidFill>
                  <a:srgbClr val="FF0000"/>
                </a:solidFill>
                <a:prstDash val="sysDash"/>
              </a:ln>
            </c:spPr>
          </c:marker>
          <c:val>
            <c:numRef>
              <c:f>'success rates'!$AD$12:$AJ$12</c:f>
              <c:numCache>
                <c:formatCode>0%</c:formatCode>
                <c:ptCount val="7"/>
                <c:pt idx="0">
                  <c:v>0.395041816009558</c:v>
                </c:pt>
                <c:pt idx="1">
                  <c:v>0.371291135200447</c:v>
                </c:pt>
                <c:pt idx="2">
                  <c:v>0.376818150971566</c:v>
                </c:pt>
                <c:pt idx="3">
                  <c:v>0.390524405608146</c:v>
                </c:pt>
                <c:pt idx="4">
                  <c:v>0.357171356572869</c:v>
                </c:pt>
                <c:pt idx="5">
                  <c:v>0.414793026246844</c:v>
                </c:pt>
                <c:pt idx="6">
                  <c:v>0.507666360012266</c:v>
                </c:pt>
              </c:numCache>
            </c:numRef>
          </c:val>
          <c:smooth val="0"/>
        </c:ser>
        <c:dLbls>
          <c:showLegendKey val="0"/>
          <c:showVal val="0"/>
          <c:showCatName val="0"/>
          <c:showSerName val="0"/>
          <c:showPercent val="0"/>
          <c:showBubbleSize val="0"/>
        </c:dLbls>
        <c:marker val="1"/>
        <c:smooth val="0"/>
        <c:axId val="2129448616"/>
        <c:axId val="2129452248"/>
      </c:lineChart>
      <c:catAx>
        <c:axId val="2129448616"/>
        <c:scaling>
          <c:orientation val="minMax"/>
        </c:scaling>
        <c:delete val="0"/>
        <c:axPos val="b"/>
        <c:numFmt formatCode="General" sourceLinked="1"/>
        <c:majorTickMark val="out"/>
        <c:minorTickMark val="none"/>
        <c:tickLblPos val="nextTo"/>
        <c:txPr>
          <a:bodyPr/>
          <a:lstStyle/>
          <a:p>
            <a:pPr>
              <a:defRPr sz="1050"/>
            </a:pPr>
            <a:endParaRPr lang="en-US"/>
          </a:p>
        </c:txPr>
        <c:crossAx val="2129452248"/>
        <c:crosses val="autoZero"/>
        <c:auto val="1"/>
        <c:lblAlgn val="ctr"/>
        <c:lblOffset val="100"/>
        <c:noMultiLvlLbl val="0"/>
      </c:catAx>
      <c:valAx>
        <c:axId val="2129452248"/>
        <c:scaling>
          <c:orientation val="minMax"/>
        </c:scaling>
        <c:delete val="0"/>
        <c:axPos val="l"/>
        <c:majorGridlines/>
        <c:numFmt formatCode="0%" sourceLinked="0"/>
        <c:majorTickMark val="out"/>
        <c:minorTickMark val="none"/>
        <c:tickLblPos val="nextTo"/>
        <c:crossAx val="2129448616"/>
        <c:crosses val="autoZero"/>
        <c:crossBetween val="midCat"/>
      </c:valAx>
      <c:dTable>
        <c:showHorzBorder val="1"/>
        <c:showVertBorder val="1"/>
        <c:showOutline val="1"/>
        <c:showKeys val="1"/>
        <c:txPr>
          <a:bodyPr/>
          <a:lstStyle/>
          <a:p>
            <a:pPr rtl="0">
              <a:defRPr sz="1000"/>
            </a:pPr>
            <a:endParaRPr lang="en-US"/>
          </a:p>
        </c:txPr>
      </c:dTable>
      <c:spPr>
        <a:solidFill>
          <a:schemeClr val="bg1">
            <a:lumMod val="95000"/>
          </a:schemeClr>
        </a:solidFill>
      </c:spPr>
    </c:plotArea>
    <c:legend>
      <c:legendPos val="t"/>
      <c:layout/>
      <c:overlay val="0"/>
      <c:txPr>
        <a:bodyPr/>
        <a:lstStyle/>
        <a:p>
          <a:pPr>
            <a:defRPr sz="1800"/>
          </a:pPr>
          <a:endParaRPr lang="en-US"/>
        </a:p>
      </c:txPr>
    </c:legend>
    <c:plotVisOnly val="1"/>
    <c:dispBlanksAs val="gap"/>
    <c:showDLblsOverMax val="0"/>
  </c:chart>
  <c:txPr>
    <a:bodyPr/>
    <a:lstStyle/>
    <a:p>
      <a:pPr>
        <a:defRPr sz="105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05226ED4-6170-B647-A7A4-3BD96FC160AB}" type="presOf" srcId="{94BFDC29-A62B-4867-9EFD-4C3299F2A986}" destId="{26521744-C9FE-42F2-BE3A-D2D28AE76CA5}" srcOrd="1" destOrd="0" presId="urn:microsoft.com/office/officeart/2005/8/layout/pyramid1"/>
    <dgm:cxn modelId="{8095B8A0-0D0B-5443-9B06-C1224BF3D5C3}" type="presOf" srcId="{5896CC03-10D6-4152-BEED-6E1B31A79FE9}" destId="{FD31F5A5-7680-4C7A-91FB-24138E0D7CDC}" srcOrd="0" destOrd="0" presId="urn:microsoft.com/office/officeart/2005/8/layout/pyramid1"/>
    <dgm:cxn modelId="{80AAFF03-CA49-DE43-8E72-3F7D3EC23A8C}" type="presOf" srcId="{B1CD9239-600B-41D7-9067-E587838267CF}" destId="{C548DC47-1489-4EF5-BDCB-DEBE01D4E862}" srcOrd="1" destOrd="0" presId="urn:microsoft.com/office/officeart/2005/8/layout/pyramid1"/>
    <dgm:cxn modelId="{5C45F63B-1511-D24C-8BF3-3B305C3069FA}" type="presOf" srcId="{B1CD9239-600B-41D7-9067-E587838267CF}" destId="{6B2A6CEB-8AEB-485A-B51F-4BA3BA410D0B}" srcOrd="0" destOrd="0" presId="urn:microsoft.com/office/officeart/2005/8/layout/pyramid1"/>
    <dgm:cxn modelId="{45D89073-70E8-CB4D-85EE-29893F347F28}"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A39300AC-1248-6945-A0FB-5A9A39A67E35}" type="presOf" srcId="{DD7E1C66-5AA1-4148-8D24-0F59EB34F27B}" destId="{EDA92B55-1435-714B-8A67-D6D0B3E5538C}" srcOrd="1" destOrd="0" presId="urn:microsoft.com/office/officeart/2005/8/layout/pyramid1"/>
    <dgm:cxn modelId="{6BA3D584-F854-4248-8ABD-66CACE264E07}" type="presOf" srcId="{DD7E1C66-5AA1-4148-8D24-0F59EB34F27B}" destId="{3030949F-5DAF-1F40-B4D0-84FF1FABAA00}"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A3FEADE-9FC4-EE41-9E0F-65EC236C3172}"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25F736-D5C0-4C5E-A52E-FD56D7BA2EA5}" srcId="{5896CC03-10D6-4152-BEED-6E1B31A79FE9}" destId="{94BFDC29-A62B-4867-9EFD-4C3299F2A986}" srcOrd="2" destOrd="0" parTransId="{958277C2-E0D9-4F82-8132-42DD836804C3}" sibTransId="{A4CA2450-8494-4924-8A3E-C33940DEACB7}"/>
    <dgm:cxn modelId="{C8F0E847-D099-124E-8C81-2C0FA4C0BF01}" type="presOf" srcId="{932237BE-64C3-4DED-BF2D-9B9821B44AFA}" destId="{D9EA3055-42F1-4773-B6E1-4489FC8B1BD1}" srcOrd="0" destOrd="0" presId="urn:microsoft.com/office/officeart/2005/8/layout/pyramid1"/>
    <dgm:cxn modelId="{63747372-C79B-2444-9AA9-829D5054DE3E}" type="presParOf" srcId="{FD31F5A5-7680-4C7A-91FB-24138E0D7CDC}" destId="{2CFCD532-C2BB-43F0-894D-44DFFD76D26E}" srcOrd="0" destOrd="0" presId="urn:microsoft.com/office/officeart/2005/8/layout/pyramid1"/>
    <dgm:cxn modelId="{8AAEF076-F197-9544-B615-0D0A829F11BF}" type="presParOf" srcId="{2CFCD532-C2BB-43F0-894D-44DFFD76D26E}" destId="{6B2A6CEB-8AEB-485A-B51F-4BA3BA410D0B}" srcOrd="0" destOrd="0" presId="urn:microsoft.com/office/officeart/2005/8/layout/pyramid1"/>
    <dgm:cxn modelId="{3B32028B-065D-8340-8ED8-6FE1CEB07331}" type="presParOf" srcId="{2CFCD532-C2BB-43F0-894D-44DFFD76D26E}" destId="{C548DC47-1489-4EF5-BDCB-DEBE01D4E862}" srcOrd="1" destOrd="0" presId="urn:microsoft.com/office/officeart/2005/8/layout/pyramid1"/>
    <dgm:cxn modelId="{3DFAE76C-E3BB-5343-9A4E-4EF9AE78A391}" type="presParOf" srcId="{FD31F5A5-7680-4C7A-91FB-24138E0D7CDC}" destId="{E1D542F2-75FE-304E-A897-B81A2DE13B71}" srcOrd="1" destOrd="0" presId="urn:microsoft.com/office/officeart/2005/8/layout/pyramid1"/>
    <dgm:cxn modelId="{6B55D280-8311-4A4C-946B-A5F5154DC7BE}" type="presParOf" srcId="{E1D542F2-75FE-304E-A897-B81A2DE13B71}" destId="{3030949F-5DAF-1F40-B4D0-84FF1FABAA00}" srcOrd="0" destOrd="0" presId="urn:microsoft.com/office/officeart/2005/8/layout/pyramid1"/>
    <dgm:cxn modelId="{F23934FA-97EA-8243-B73F-7A9F7FA3BD68}" type="presParOf" srcId="{E1D542F2-75FE-304E-A897-B81A2DE13B71}" destId="{EDA92B55-1435-714B-8A67-D6D0B3E5538C}" srcOrd="1" destOrd="0" presId="urn:microsoft.com/office/officeart/2005/8/layout/pyramid1"/>
    <dgm:cxn modelId="{234BAB72-324C-624D-B275-7CAECC647C71}" type="presParOf" srcId="{FD31F5A5-7680-4C7A-91FB-24138E0D7CDC}" destId="{9A0D1490-6EC1-4DB5-B0A0-E2BC4B232661}" srcOrd="2" destOrd="0" presId="urn:microsoft.com/office/officeart/2005/8/layout/pyramid1"/>
    <dgm:cxn modelId="{E1E21EB1-4918-BB43-9AD9-7D2FB068DF5E}" type="presParOf" srcId="{9A0D1490-6EC1-4DB5-B0A0-E2BC4B232661}" destId="{BAE3347D-F78F-4227-B054-5BC36A596218}" srcOrd="0" destOrd="0" presId="urn:microsoft.com/office/officeart/2005/8/layout/pyramid1"/>
    <dgm:cxn modelId="{AE8EF83A-9BD9-464E-8C43-2A4EC3FF22AD}" type="presParOf" srcId="{9A0D1490-6EC1-4DB5-B0A0-E2BC4B232661}" destId="{26521744-C9FE-42F2-BE3A-D2D28AE76CA5}" srcOrd="1" destOrd="0" presId="urn:microsoft.com/office/officeart/2005/8/layout/pyramid1"/>
    <dgm:cxn modelId="{940523AD-710B-D744-93F8-6D69A39382EF}" type="presParOf" srcId="{FD31F5A5-7680-4C7A-91FB-24138E0D7CDC}" destId="{BA18687B-851F-47DE-8991-18650FF1E018}" srcOrd="3" destOrd="0" presId="urn:microsoft.com/office/officeart/2005/8/layout/pyramid1"/>
    <dgm:cxn modelId="{BD39B85A-CDA1-624D-9403-F3AEC8579294}" type="presParOf" srcId="{BA18687B-851F-47DE-8991-18650FF1E018}" destId="{D9EA3055-42F1-4773-B6E1-4489FC8B1BD1}" srcOrd="0" destOrd="0" presId="urn:microsoft.com/office/officeart/2005/8/layout/pyramid1"/>
    <dgm:cxn modelId="{73F06965-4828-7D47-AB99-0404C43231A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4C8F493B-9B35-A244-8368-19AE97A4785D}" type="presOf" srcId="{99CE030E-E8D2-42C3-9AC8-A7A8AE86DE3F}" destId="{3324967B-A4CC-46DA-B14A-5D7260CA4A09}" srcOrd="0" destOrd="0" presId="urn:microsoft.com/office/officeart/2005/8/layout/gear1"/>
    <dgm:cxn modelId="{FD6D942A-DFA6-1141-ACD2-3A9E070A9A46}" type="presOf" srcId="{1AB4DCED-EB07-406E-8B9E-3B58FC4A8359}" destId="{D29168E7-E19D-4E9E-A69C-6F56DFBF595D}" srcOrd="0" destOrd="0" presId="urn:microsoft.com/office/officeart/2005/8/layout/gear1"/>
    <dgm:cxn modelId="{E585D79A-ACAF-BA4B-A4DD-F00E2FCC071D}" type="presOf" srcId="{1AB4DCED-EB07-406E-8B9E-3B58FC4A8359}" destId="{3A802A38-CF36-474A-89B2-66D6EE77A0A9}" srcOrd="2"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10108608-D82A-D14A-A4B4-BD93F0CB0932}" type="presOf" srcId="{B4145C9E-BA52-49CF-8D25-D174692FB705}" destId="{EE679490-3F08-4A0C-BF13-28FE2E12A8BB}"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D4E346B0-A8EF-2B44-88A9-EDDD0E82D92A}" type="presOf" srcId="{BAB4C52C-4841-435C-B802-9DD32314BC71}" destId="{93CAD030-FE9D-4F57-8798-2150B0D1DA2B}" srcOrd="0" destOrd="0" presId="urn:microsoft.com/office/officeart/2005/8/layout/gear1"/>
    <dgm:cxn modelId="{CD299903-9642-9844-BD95-FB9D1F166F07}" type="presOf" srcId="{B3899E66-EA3F-4854-903D-04BD46BAA6B8}" destId="{A0A43F15-B9C7-48D2-B073-9A5E60EC64D4}" srcOrd="1" destOrd="0" presId="urn:microsoft.com/office/officeart/2005/8/layout/gear1"/>
    <dgm:cxn modelId="{1DB1B833-7623-A24A-B422-8C8381F677FB}" type="presOf" srcId="{BAB4C52C-4841-435C-B802-9DD32314BC71}" destId="{8B8EE054-7BDB-467D-9D40-1CBDDD5376DE}" srcOrd="2" destOrd="0" presId="urn:microsoft.com/office/officeart/2005/8/layout/gear1"/>
    <dgm:cxn modelId="{8486B409-0B28-8841-B210-01CF59ACB1AF}" type="presOf" srcId="{BAB4C52C-4841-435C-B802-9DD32314BC71}" destId="{7B8C3775-35D3-4F60-926B-E4A6CD00D301}" srcOrd="1" destOrd="0" presId="urn:microsoft.com/office/officeart/2005/8/layout/gear1"/>
    <dgm:cxn modelId="{69E82E25-7A3C-0C4E-8D91-A3B847C4C330}" type="presOf" srcId="{8E6EB542-D529-43C2-9AB6-9AE1FD5B021C}" destId="{FFBC790A-8805-4B8A-A022-2D7D33F72B6C}" srcOrd="0" destOrd="0" presId="urn:microsoft.com/office/officeart/2005/8/layout/gear1"/>
    <dgm:cxn modelId="{D736F054-E587-6E4B-939E-0147A0E3CC0C}" type="presOf" srcId="{1AB4DCED-EB07-406E-8B9E-3B58FC4A8359}" destId="{1361A03C-BDE1-4E5E-9306-4312679671A5}" srcOrd="1" destOrd="0" presId="urn:microsoft.com/office/officeart/2005/8/layout/gear1"/>
    <dgm:cxn modelId="{E4476B75-0E12-164D-8AA6-E77B13C1B31F}" type="presOf" srcId="{B3899E66-EA3F-4854-903D-04BD46BAA6B8}" destId="{41219393-CA87-4628-9AFA-91A168E07941}" srcOrd="2" destOrd="0" presId="urn:microsoft.com/office/officeart/2005/8/layout/gear1"/>
    <dgm:cxn modelId="{0E53D8D1-EB48-4F40-AA7A-2CCBDC98D9BC}" type="presOf" srcId="{B3899E66-EA3F-4854-903D-04BD46BAA6B8}" destId="{96E397DD-3831-4311-AA2A-8D37C23BB4B1}" srcOrd="0" destOrd="0" presId="urn:microsoft.com/office/officeart/2005/8/layout/gear1"/>
    <dgm:cxn modelId="{394B352C-B235-B544-B612-CF1E041DB2B9}" type="presOf" srcId="{1AB4DCED-EB07-406E-8B9E-3B58FC4A8359}" destId="{0DB1DE49-A9F6-4F3B-BFBF-7E14257B3100}" srcOrd="3" destOrd="0" presId="urn:microsoft.com/office/officeart/2005/8/layout/gear1"/>
    <dgm:cxn modelId="{F2B4374E-87BD-C64F-8198-6F8918EB417D}" type="presOf" srcId="{0211186F-0EEE-4ECB-821B-6AACC55E8283}" destId="{C6A1261D-6FC0-48C6-9F9A-2C4F0E2FAE67}" srcOrd="0" destOrd="0" presId="urn:microsoft.com/office/officeart/2005/8/layout/gear1"/>
    <dgm:cxn modelId="{2F61AE47-B8C4-764E-BE02-7D5399EF25E6}" type="presParOf" srcId="{FFBC790A-8805-4B8A-A022-2D7D33F72B6C}" destId="{93CAD030-FE9D-4F57-8798-2150B0D1DA2B}" srcOrd="0" destOrd="0" presId="urn:microsoft.com/office/officeart/2005/8/layout/gear1"/>
    <dgm:cxn modelId="{CB87E040-EB70-4345-BCEB-499E3EFA4D04}" type="presParOf" srcId="{FFBC790A-8805-4B8A-A022-2D7D33F72B6C}" destId="{7B8C3775-35D3-4F60-926B-E4A6CD00D301}" srcOrd="1" destOrd="0" presId="urn:microsoft.com/office/officeart/2005/8/layout/gear1"/>
    <dgm:cxn modelId="{2949E8AA-9E15-9748-BDB3-B54B200FCA3F}" type="presParOf" srcId="{FFBC790A-8805-4B8A-A022-2D7D33F72B6C}" destId="{8B8EE054-7BDB-467D-9D40-1CBDDD5376DE}" srcOrd="2" destOrd="0" presId="urn:microsoft.com/office/officeart/2005/8/layout/gear1"/>
    <dgm:cxn modelId="{87C4966C-41F3-554F-9D46-D2995F764770}" type="presParOf" srcId="{FFBC790A-8805-4B8A-A022-2D7D33F72B6C}" destId="{96E397DD-3831-4311-AA2A-8D37C23BB4B1}" srcOrd="3" destOrd="0" presId="urn:microsoft.com/office/officeart/2005/8/layout/gear1"/>
    <dgm:cxn modelId="{FA26B1F5-AC7D-914E-B2CC-31B43AFC37BE}" type="presParOf" srcId="{FFBC790A-8805-4B8A-A022-2D7D33F72B6C}" destId="{A0A43F15-B9C7-48D2-B073-9A5E60EC64D4}" srcOrd="4" destOrd="0" presId="urn:microsoft.com/office/officeart/2005/8/layout/gear1"/>
    <dgm:cxn modelId="{8AD2003D-8927-9746-A4EF-99D0DD575D1D}" type="presParOf" srcId="{FFBC790A-8805-4B8A-A022-2D7D33F72B6C}" destId="{41219393-CA87-4628-9AFA-91A168E07941}" srcOrd="5" destOrd="0" presId="urn:microsoft.com/office/officeart/2005/8/layout/gear1"/>
    <dgm:cxn modelId="{A780EB5D-8D1E-A048-AC3D-50583709AC3A}" type="presParOf" srcId="{FFBC790A-8805-4B8A-A022-2D7D33F72B6C}" destId="{D29168E7-E19D-4E9E-A69C-6F56DFBF595D}" srcOrd="6" destOrd="0" presId="urn:microsoft.com/office/officeart/2005/8/layout/gear1"/>
    <dgm:cxn modelId="{7AA565AA-5F58-4F4F-A025-86E01E9A3ED0}" type="presParOf" srcId="{FFBC790A-8805-4B8A-A022-2D7D33F72B6C}" destId="{1361A03C-BDE1-4E5E-9306-4312679671A5}" srcOrd="7" destOrd="0" presId="urn:microsoft.com/office/officeart/2005/8/layout/gear1"/>
    <dgm:cxn modelId="{706805DA-5623-9345-99D6-18E388CD2CE9}" type="presParOf" srcId="{FFBC790A-8805-4B8A-A022-2D7D33F72B6C}" destId="{3A802A38-CF36-474A-89B2-66D6EE77A0A9}" srcOrd="8" destOrd="0" presId="urn:microsoft.com/office/officeart/2005/8/layout/gear1"/>
    <dgm:cxn modelId="{0B588E01-D371-5A45-BCBA-A98FCB9C3DA3}" type="presParOf" srcId="{FFBC790A-8805-4B8A-A022-2D7D33F72B6C}" destId="{0DB1DE49-A9F6-4F3B-BFBF-7E14257B3100}" srcOrd="9" destOrd="0" presId="urn:microsoft.com/office/officeart/2005/8/layout/gear1"/>
    <dgm:cxn modelId="{406BB1AE-15F2-5641-9732-2BE725317C73}" type="presParOf" srcId="{FFBC790A-8805-4B8A-A022-2D7D33F72B6C}" destId="{C6A1261D-6FC0-48C6-9F9A-2C4F0E2FAE67}" srcOrd="10" destOrd="0" presId="urn:microsoft.com/office/officeart/2005/8/layout/gear1"/>
    <dgm:cxn modelId="{1B53E1C4-78C0-2342-8DD1-611A47664521}" type="presParOf" srcId="{FFBC790A-8805-4B8A-A022-2D7D33F72B6C}" destId="{3324967B-A4CC-46DA-B14A-5D7260CA4A09}" srcOrd="11" destOrd="0" presId="urn:microsoft.com/office/officeart/2005/8/layout/gear1"/>
    <dgm:cxn modelId="{220FB8DD-7649-E548-A2CC-959CDE7D9E27}"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8E356D6F-86F4-6146-AFBD-C6656A49A1FB}" type="presOf" srcId="{1AB4DCED-EB07-406E-8B9E-3B58FC4A8359}" destId="{0DB1DE49-A9F6-4F3B-BFBF-7E14257B3100}" srcOrd="3" destOrd="0" presId="urn:microsoft.com/office/officeart/2005/8/layout/gear1"/>
    <dgm:cxn modelId="{432406EA-F10A-CC48-BA55-AD6705078650}" type="presOf" srcId="{1AB4DCED-EB07-406E-8B9E-3B58FC4A8359}" destId="{3A802A38-CF36-474A-89B2-66D6EE77A0A9}" srcOrd="2"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AAA10300-C52C-6F44-A6DA-952A167C45CD}" type="presOf" srcId="{1AB4DCED-EB07-406E-8B9E-3B58FC4A8359}" destId="{D29168E7-E19D-4E9E-A69C-6F56DFBF595D}"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79A1BB74-2730-A747-B751-8F5AFEBAEBFA}" type="presOf" srcId="{B4145C9E-BA52-49CF-8D25-D174692FB705}" destId="{EE679490-3F08-4A0C-BF13-28FE2E12A8BB}"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B0628CA3-CBD5-134A-83A1-D60D392C478D}" type="presOf" srcId="{BAB4C52C-4841-435C-B802-9DD32314BC71}" destId="{8B8EE054-7BDB-467D-9D40-1CBDDD5376DE}" srcOrd="2" destOrd="0" presId="urn:microsoft.com/office/officeart/2005/8/layout/gear1"/>
    <dgm:cxn modelId="{D479BB99-17BB-BC46-B9DA-944950B3950C}" type="presOf" srcId="{BAB4C52C-4841-435C-B802-9DD32314BC71}" destId="{93CAD030-FE9D-4F57-8798-2150B0D1DA2B}" srcOrd="0" destOrd="0" presId="urn:microsoft.com/office/officeart/2005/8/layout/gear1"/>
    <dgm:cxn modelId="{D686E84F-5C13-0141-97FC-6E08D42A7F32}" type="presOf" srcId="{0211186F-0EEE-4ECB-821B-6AACC55E8283}" destId="{C6A1261D-6FC0-48C6-9F9A-2C4F0E2FAE67}" srcOrd="0" destOrd="0" presId="urn:microsoft.com/office/officeart/2005/8/layout/gear1"/>
    <dgm:cxn modelId="{84FEB4AF-FE91-CB45-AB1A-D2FEC1C6A563}" type="presOf" srcId="{BAB4C52C-4841-435C-B802-9DD32314BC71}" destId="{7B8C3775-35D3-4F60-926B-E4A6CD00D301}" srcOrd="1" destOrd="0" presId="urn:microsoft.com/office/officeart/2005/8/layout/gear1"/>
    <dgm:cxn modelId="{DAA77AEB-BBCC-114B-9D16-F112DF6BFE5B}" type="presOf" srcId="{B3899E66-EA3F-4854-903D-04BD46BAA6B8}" destId="{41219393-CA87-4628-9AFA-91A168E07941}" srcOrd="2" destOrd="0" presId="urn:microsoft.com/office/officeart/2005/8/layout/gear1"/>
    <dgm:cxn modelId="{257CA1C8-BA5A-EC4E-A689-07CFFF91BC89}" type="presOf" srcId="{B3899E66-EA3F-4854-903D-04BD46BAA6B8}" destId="{96E397DD-3831-4311-AA2A-8D37C23BB4B1}" srcOrd="0" destOrd="0" presId="urn:microsoft.com/office/officeart/2005/8/layout/gear1"/>
    <dgm:cxn modelId="{0C0853B6-38FD-8845-80BD-5D7D2805B600}" type="presOf" srcId="{1AB4DCED-EB07-406E-8B9E-3B58FC4A8359}" destId="{1361A03C-BDE1-4E5E-9306-4312679671A5}" srcOrd="1" destOrd="0" presId="urn:microsoft.com/office/officeart/2005/8/layout/gear1"/>
    <dgm:cxn modelId="{9792E834-3AFA-304E-82A3-7F4AB331A05B}" type="presOf" srcId="{B3899E66-EA3F-4854-903D-04BD46BAA6B8}" destId="{A0A43F15-B9C7-48D2-B073-9A5E60EC64D4}" srcOrd="1" destOrd="0" presId="urn:microsoft.com/office/officeart/2005/8/layout/gear1"/>
    <dgm:cxn modelId="{5DFF887B-B290-1542-B087-55C23915A7B1}" type="presOf" srcId="{99CE030E-E8D2-42C3-9AC8-A7A8AE86DE3F}" destId="{3324967B-A4CC-46DA-B14A-5D7260CA4A09}" srcOrd="0" destOrd="0" presId="urn:microsoft.com/office/officeart/2005/8/layout/gear1"/>
    <dgm:cxn modelId="{AB2BE7EE-B9E0-1645-A45F-0216698BC0C0}" type="presOf" srcId="{8E6EB542-D529-43C2-9AB6-9AE1FD5B021C}" destId="{FFBC790A-8805-4B8A-A022-2D7D33F72B6C}" srcOrd="0" destOrd="0" presId="urn:microsoft.com/office/officeart/2005/8/layout/gear1"/>
    <dgm:cxn modelId="{3415B27B-9D30-9344-A239-AEA8F607F4E9}" type="presParOf" srcId="{FFBC790A-8805-4B8A-A022-2D7D33F72B6C}" destId="{93CAD030-FE9D-4F57-8798-2150B0D1DA2B}" srcOrd="0" destOrd="0" presId="urn:microsoft.com/office/officeart/2005/8/layout/gear1"/>
    <dgm:cxn modelId="{CB70B4BC-76E5-204B-AF65-8BB01DAB6083}" type="presParOf" srcId="{FFBC790A-8805-4B8A-A022-2D7D33F72B6C}" destId="{7B8C3775-35D3-4F60-926B-E4A6CD00D301}" srcOrd="1" destOrd="0" presId="urn:microsoft.com/office/officeart/2005/8/layout/gear1"/>
    <dgm:cxn modelId="{D3E689C0-9FE0-D646-A819-1C6B2F4E4FEE}" type="presParOf" srcId="{FFBC790A-8805-4B8A-A022-2D7D33F72B6C}" destId="{8B8EE054-7BDB-467D-9D40-1CBDDD5376DE}" srcOrd="2" destOrd="0" presId="urn:microsoft.com/office/officeart/2005/8/layout/gear1"/>
    <dgm:cxn modelId="{5A571025-9D75-B249-97B0-A2F70CCFB3E0}" type="presParOf" srcId="{FFBC790A-8805-4B8A-A022-2D7D33F72B6C}" destId="{96E397DD-3831-4311-AA2A-8D37C23BB4B1}" srcOrd="3" destOrd="0" presId="urn:microsoft.com/office/officeart/2005/8/layout/gear1"/>
    <dgm:cxn modelId="{CAD8DC55-9741-DC4D-8719-A00F3B5FE04A}" type="presParOf" srcId="{FFBC790A-8805-4B8A-A022-2D7D33F72B6C}" destId="{A0A43F15-B9C7-48D2-B073-9A5E60EC64D4}" srcOrd="4" destOrd="0" presId="urn:microsoft.com/office/officeart/2005/8/layout/gear1"/>
    <dgm:cxn modelId="{96DAAF25-3329-5240-95E2-1005902EF14B}" type="presParOf" srcId="{FFBC790A-8805-4B8A-A022-2D7D33F72B6C}" destId="{41219393-CA87-4628-9AFA-91A168E07941}" srcOrd="5" destOrd="0" presId="urn:microsoft.com/office/officeart/2005/8/layout/gear1"/>
    <dgm:cxn modelId="{B8331988-CDBF-0E40-AF55-1C167A52906A}" type="presParOf" srcId="{FFBC790A-8805-4B8A-A022-2D7D33F72B6C}" destId="{D29168E7-E19D-4E9E-A69C-6F56DFBF595D}" srcOrd="6" destOrd="0" presId="urn:microsoft.com/office/officeart/2005/8/layout/gear1"/>
    <dgm:cxn modelId="{BC5CEDBB-8B5B-654F-A6DD-DBB2E6F895DC}" type="presParOf" srcId="{FFBC790A-8805-4B8A-A022-2D7D33F72B6C}" destId="{1361A03C-BDE1-4E5E-9306-4312679671A5}" srcOrd="7" destOrd="0" presId="urn:microsoft.com/office/officeart/2005/8/layout/gear1"/>
    <dgm:cxn modelId="{32F8E58E-5C31-604C-A007-98FA1284BDAE}" type="presParOf" srcId="{FFBC790A-8805-4B8A-A022-2D7D33F72B6C}" destId="{3A802A38-CF36-474A-89B2-66D6EE77A0A9}" srcOrd="8" destOrd="0" presId="urn:microsoft.com/office/officeart/2005/8/layout/gear1"/>
    <dgm:cxn modelId="{BBE60FDC-2A23-5D48-B975-C9A45EBB688C}" type="presParOf" srcId="{FFBC790A-8805-4B8A-A022-2D7D33F72B6C}" destId="{0DB1DE49-A9F6-4F3B-BFBF-7E14257B3100}" srcOrd="9" destOrd="0" presId="urn:microsoft.com/office/officeart/2005/8/layout/gear1"/>
    <dgm:cxn modelId="{1892099F-6696-1741-BC82-70579C5D9AE3}" type="presParOf" srcId="{FFBC790A-8805-4B8A-A022-2D7D33F72B6C}" destId="{C6A1261D-6FC0-48C6-9F9A-2C4F0E2FAE67}" srcOrd="10" destOrd="0" presId="urn:microsoft.com/office/officeart/2005/8/layout/gear1"/>
    <dgm:cxn modelId="{08ECACEE-02CC-E240-ABD4-75A05423E7C3}" type="presParOf" srcId="{FFBC790A-8805-4B8A-A022-2D7D33F72B6C}" destId="{3324967B-A4CC-46DA-B14A-5D7260CA4A09}" srcOrd="11" destOrd="0" presId="urn:microsoft.com/office/officeart/2005/8/layout/gear1"/>
    <dgm:cxn modelId="{FD1B77D5-499F-8A49-9149-0814C7ADEC21}"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034129E9-ECE7-DA44-90DD-5FDB33566B08}" type="presOf" srcId="{BAB4C52C-4841-435C-B802-9DD32314BC71}" destId="{8B8EE054-7BDB-467D-9D40-1CBDDD5376DE}" srcOrd="2"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1E5A08CA-D320-D74A-9E03-B9057569629C}" type="presOf" srcId="{B3899E66-EA3F-4854-903D-04BD46BAA6B8}" destId="{96E397DD-3831-4311-AA2A-8D37C23BB4B1}" srcOrd="0" destOrd="0" presId="urn:microsoft.com/office/officeart/2005/8/layout/gear1"/>
    <dgm:cxn modelId="{3F5A14C3-24E9-8E4C-A53B-62059F042443}" type="presOf" srcId="{8E6EB542-D529-43C2-9AB6-9AE1FD5B021C}" destId="{FFBC790A-8805-4B8A-A022-2D7D33F72B6C}" srcOrd="0" destOrd="0" presId="urn:microsoft.com/office/officeart/2005/8/layout/gear1"/>
    <dgm:cxn modelId="{1A777E7D-3CD4-4049-B6CA-43F8B74E1360}" type="presOf" srcId="{1AB4DCED-EB07-406E-8B9E-3B58FC4A8359}" destId="{0DB1DE49-A9F6-4F3B-BFBF-7E14257B3100}" srcOrd="3" destOrd="0" presId="urn:microsoft.com/office/officeart/2005/8/layout/gear1"/>
    <dgm:cxn modelId="{C54A8102-6BA9-694A-BCF3-EE2ED66AB90A}" type="presOf" srcId="{1AB4DCED-EB07-406E-8B9E-3B58FC4A8359}" destId="{1361A03C-BDE1-4E5E-9306-4312679671A5}" srcOrd="1" destOrd="0" presId="urn:microsoft.com/office/officeart/2005/8/layout/gear1"/>
    <dgm:cxn modelId="{A4D8DD59-774F-5744-BC77-C0FA1854F1EA}" type="presOf" srcId="{B3899E66-EA3F-4854-903D-04BD46BAA6B8}" destId="{41219393-CA87-4628-9AFA-91A168E07941}" srcOrd="2"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2E5185F3-3DFE-194C-81CB-2014801635D9}" type="presOf" srcId="{0211186F-0EEE-4ECB-821B-6AACC55E8283}" destId="{C6A1261D-6FC0-48C6-9F9A-2C4F0E2FAE67}"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A3ACCBB6-EC10-5143-A227-402CC06828E8}" type="presOf" srcId="{1AB4DCED-EB07-406E-8B9E-3B58FC4A8359}" destId="{D29168E7-E19D-4E9E-A69C-6F56DFBF595D}" srcOrd="0" destOrd="0" presId="urn:microsoft.com/office/officeart/2005/8/layout/gear1"/>
    <dgm:cxn modelId="{722A4302-17ED-5645-874C-798F192CC3A4}" type="presOf" srcId="{BAB4C52C-4841-435C-B802-9DD32314BC71}" destId="{7B8C3775-35D3-4F60-926B-E4A6CD00D301}" srcOrd="1" destOrd="0" presId="urn:microsoft.com/office/officeart/2005/8/layout/gear1"/>
    <dgm:cxn modelId="{144BEBE4-8679-754E-A76B-811A2B1C61A9}" type="presOf" srcId="{BAB4C52C-4841-435C-B802-9DD32314BC71}" destId="{93CAD030-FE9D-4F57-8798-2150B0D1DA2B}" srcOrd="0" destOrd="0" presId="urn:microsoft.com/office/officeart/2005/8/layout/gear1"/>
    <dgm:cxn modelId="{6BE64870-B66F-304D-B135-DC6500429021}" type="presOf" srcId="{B3899E66-EA3F-4854-903D-04BD46BAA6B8}" destId="{A0A43F15-B9C7-48D2-B073-9A5E60EC64D4}" srcOrd="1" destOrd="0" presId="urn:microsoft.com/office/officeart/2005/8/layout/gear1"/>
    <dgm:cxn modelId="{1DC4DA59-F43D-6449-8C02-0E93ACF5914B}" type="presOf" srcId="{99CE030E-E8D2-42C3-9AC8-A7A8AE86DE3F}" destId="{3324967B-A4CC-46DA-B14A-5D7260CA4A09}" srcOrd="0" destOrd="0" presId="urn:microsoft.com/office/officeart/2005/8/layout/gear1"/>
    <dgm:cxn modelId="{0093EC35-B325-274F-9411-3F7762236D02}" type="presOf" srcId="{B4145C9E-BA52-49CF-8D25-D174692FB705}" destId="{EE679490-3F08-4A0C-BF13-28FE2E12A8BB}" srcOrd="0" destOrd="0" presId="urn:microsoft.com/office/officeart/2005/8/layout/gear1"/>
    <dgm:cxn modelId="{E108BC4E-D6EA-3543-A788-8C4B252AFE23}" type="presOf" srcId="{1AB4DCED-EB07-406E-8B9E-3B58FC4A8359}" destId="{3A802A38-CF36-474A-89B2-66D6EE77A0A9}" srcOrd="2" destOrd="0" presId="urn:microsoft.com/office/officeart/2005/8/layout/gear1"/>
    <dgm:cxn modelId="{EA9025B1-BADC-884B-A28E-782B3A69490E}" type="presParOf" srcId="{FFBC790A-8805-4B8A-A022-2D7D33F72B6C}" destId="{93CAD030-FE9D-4F57-8798-2150B0D1DA2B}" srcOrd="0" destOrd="0" presId="urn:microsoft.com/office/officeart/2005/8/layout/gear1"/>
    <dgm:cxn modelId="{1103DA40-B4A7-CB46-B55A-FC8902F937B6}" type="presParOf" srcId="{FFBC790A-8805-4B8A-A022-2D7D33F72B6C}" destId="{7B8C3775-35D3-4F60-926B-E4A6CD00D301}" srcOrd="1" destOrd="0" presId="urn:microsoft.com/office/officeart/2005/8/layout/gear1"/>
    <dgm:cxn modelId="{488D6B79-F4CF-704D-BC7A-E1AA19591F71}" type="presParOf" srcId="{FFBC790A-8805-4B8A-A022-2D7D33F72B6C}" destId="{8B8EE054-7BDB-467D-9D40-1CBDDD5376DE}" srcOrd="2" destOrd="0" presId="urn:microsoft.com/office/officeart/2005/8/layout/gear1"/>
    <dgm:cxn modelId="{3F5476CC-1D3A-4D4A-97BA-C8105102E185}" type="presParOf" srcId="{FFBC790A-8805-4B8A-A022-2D7D33F72B6C}" destId="{96E397DD-3831-4311-AA2A-8D37C23BB4B1}" srcOrd="3" destOrd="0" presId="urn:microsoft.com/office/officeart/2005/8/layout/gear1"/>
    <dgm:cxn modelId="{24629938-E47D-5C48-9770-4C836F60E88E}" type="presParOf" srcId="{FFBC790A-8805-4B8A-A022-2D7D33F72B6C}" destId="{A0A43F15-B9C7-48D2-B073-9A5E60EC64D4}" srcOrd="4" destOrd="0" presId="urn:microsoft.com/office/officeart/2005/8/layout/gear1"/>
    <dgm:cxn modelId="{E2A0509B-048A-7448-A505-B8DA9049E19B}" type="presParOf" srcId="{FFBC790A-8805-4B8A-A022-2D7D33F72B6C}" destId="{41219393-CA87-4628-9AFA-91A168E07941}" srcOrd="5" destOrd="0" presId="urn:microsoft.com/office/officeart/2005/8/layout/gear1"/>
    <dgm:cxn modelId="{30D7A279-E2EA-2643-909D-DA8044DADC00}" type="presParOf" srcId="{FFBC790A-8805-4B8A-A022-2D7D33F72B6C}" destId="{D29168E7-E19D-4E9E-A69C-6F56DFBF595D}" srcOrd="6" destOrd="0" presId="urn:microsoft.com/office/officeart/2005/8/layout/gear1"/>
    <dgm:cxn modelId="{3A79D51B-5991-874A-94E6-14F56B624A07}" type="presParOf" srcId="{FFBC790A-8805-4B8A-A022-2D7D33F72B6C}" destId="{1361A03C-BDE1-4E5E-9306-4312679671A5}" srcOrd="7" destOrd="0" presId="urn:microsoft.com/office/officeart/2005/8/layout/gear1"/>
    <dgm:cxn modelId="{7CC8ED19-F77F-134B-9DFF-483F0E2A0540}" type="presParOf" srcId="{FFBC790A-8805-4B8A-A022-2D7D33F72B6C}" destId="{3A802A38-CF36-474A-89B2-66D6EE77A0A9}" srcOrd="8" destOrd="0" presId="urn:microsoft.com/office/officeart/2005/8/layout/gear1"/>
    <dgm:cxn modelId="{62246F0A-D192-304F-919D-62A38879876E}" type="presParOf" srcId="{FFBC790A-8805-4B8A-A022-2D7D33F72B6C}" destId="{0DB1DE49-A9F6-4F3B-BFBF-7E14257B3100}" srcOrd="9" destOrd="0" presId="urn:microsoft.com/office/officeart/2005/8/layout/gear1"/>
    <dgm:cxn modelId="{3AAE778C-0C45-504B-9971-2E513A6E6D63}" type="presParOf" srcId="{FFBC790A-8805-4B8A-A022-2D7D33F72B6C}" destId="{C6A1261D-6FC0-48C6-9F9A-2C4F0E2FAE67}" srcOrd="10" destOrd="0" presId="urn:microsoft.com/office/officeart/2005/8/layout/gear1"/>
    <dgm:cxn modelId="{51EFE8E3-7EEF-924A-9ED5-86E30D67513E}" type="presParOf" srcId="{FFBC790A-8805-4B8A-A022-2D7D33F72B6C}" destId="{3324967B-A4CC-46DA-B14A-5D7260CA4A09}" srcOrd="11" destOrd="0" presId="urn:microsoft.com/office/officeart/2005/8/layout/gear1"/>
    <dgm:cxn modelId="{19452CBE-2956-C543-84ED-2CABD942654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Increased allocation of resources (budget)</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Improved student outcomes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C0EB3594-6BF7-B64F-AC69-3FFFAC4A92F8}" type="presOf" srcId="{1AB4DCED-EB07-406E-8B9E-3B58FC4A8359}" destId="{0DB1DE49-A9F6-4F3B-BFBF-7E14257B3100}" srcOrd="3" destOrd="0" presId="urn:microsoft.com/office/officeart/2005/8/layout/gear1"/>
    <dgm:cxn modelId="{2FEF9B24-47C6-B443-A07B-9532A1671C74}" type="presOf" srcId="{B3899E66-EA3F-4854-903D-04BD46BAA6B8}" destId="{41219393-CA87-4628-9AFA-91A168E07941}" srcOrd="2" destOrd="0" presId="urn:microsoft.com/office/officeart/2005/8/layout/gear1"/>
    <dgm:cxn modelId="{645347BD-05F7-AD49-9157-406E4456CC1E}" type="presOf" srcId="{1AB4DCED-EB07-406E-8B9E-3B58FC4A8359}" destId="{1361A03C-BDE1-4E5E-9306-4312679671A5}" srcOrd="1" destOrd="0" presId="urn:microsoft.com/office/officeart/2005/8/layout/gear1"/>
    <dgm:cxn modelId="{79E6265B-EB19-3D4A-9728-A15958D3F4F2}" type="presOf" srcId="{0211186F-0EEE-4ECB-821B-6AACC55E8283}" destId="{C6A1261D-6FC0-48C6-9F9A-2C4F0E2FAE67}" srcOrd="0" destOrd="0" presId="urn:microsoft.com/office/officeart/2005/8/layout/gear1"/>
    <dgm:cxn modelId="{514EDA8A-B5AA-654F-84D3-C3614CFF5DB0}" type="presOf" srcId="{BAB4C52C-4841-435C-B802-9DD32314BC71}" destId="{93CAD030-FE9D-4F57-8798-2150B0D1DA2B}" srcOrd="0" destOrd="0" presId="urn:microsoft.com/office/officeart/2005/8/layout/gear1"/>
    <dgm:cxn modelId="{BEBC43E3-76E8-614C-BFE8-C3FD8C63261C}" type="presOf" srcId="{1AB4DCED-EB07-406E-8B9E-3B58FC4A8359}" destId="{D29168E7-E19D-4E9E-A69C-6F56DFBF595D}"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2CF59146-8A58-8F4A-8130-5A7AB55A8514}" type="presOf" srcId="{B3899E66-EA3F-4854-903D-04BD46BAA6B8}" destId="{A0A43F15-B9C7-48D2-B073-9A5E60EC64D4}" srcOrd="1" destOrd="0" presId="urn:microsoft.com/office/officeart/2005/8/layout/gear1"/>
    <dgm:cxn modelId="{8B4B55E8-88E8-A24F-8AC1-83D8A82CE5BE}" type="presOf" srcId="{1AB4DCED-EB07-406E-8B9E-3B58FC4A8359}" destId="{3A802A38-CF36-474A-89B2-66D6EE77A0A9}" srcOrd="2" destOrd="0" presId="urn:microsoft.com/office/officeart/2005/8/layout/gear1"/>
    <dgm:cxn modelId="{C52BA2A4-697D-E84E-9D71-6A7CE433E6C1}" type="presOf" srcId="{BAB4C52C-4841-435C-B802-9DD32314BC71}" destId="{7B8C3775-35D3-4F60-926B-E4A6CD00D301}" srcOrd="1" destOrd="0" presId="urn:microsoft.com/office/officeart/2005/8/layout/gear1"/>
    <dgm:cxn modelId="{0D92A838-7E7F-6646-8D1A-8696D49379FF}" type="presOf" srcId="{99CE030E-E8D2-42C3-9AC8-A7A8AE86DE3F}" destId="{3324967B-A4CC-46DA-B14A-5D7260CA4A09}" srcOrd="0" destOrd="0" presId="urn:microsoft.com/office/officeart/2005/8/layout/gear1"/>
    <dgm:cxn modelId="{2337AB86-9882-C74E-8A69-5928875EF186}" type="presOf" srcId="{B3899E66-EA3F-4854-903D-04BD46BAA6B8}" destId="{96E397DD-3831-4311-AA2A-8D37C23BB4B1}" srcOrd="0" destOrd="0" presId="urn:microsoft.com/office/officeart/2005/8/layout/gear1"/>
    <dgm:cxn modelId="{301D02B5-8AAB-8D46-BF7E-D7EF0D2585AB}" type="presOf" srcId="{B4145C9E-BA52-49CF-8D25-D174692FB705}" destId="{EE679490-3F08-4A0C-BF13-28FE2E12A8BB}" srcOrd="0" destOrd="0" presId="urn:microsoft.com/office/officeart/2005/8/layout/gear1"/>
    <dgm:cxn modelId="{B3253A98-872A-9441-B502-E36B35B86589}" type="presOf" srcId="{BAB4C52C-4841-435C-B802-9DD32314BC71}" destId="{8B8EE054-7BDB-467D-9D40-1CBDDD5376DE}" srcOrd="2" destOrd="0" presId="urn:microsoft.com/office/officeart/2005/8/layout/gear1"/>
    <dgm:cxn modelId="{74667210-20BB-E048-998C-F25C07B6BF8C}" type="presOf" srcId="{8E6EB542-D529-43C2-9AB6-9AE1FD5B021C}" destId="{FFBC790A-8805-4B8A-A022-2D7D33F72B6C}" srcOrd="0" destOrd="0" presId="urn:microsoft.com/office/officeart/2005/8/layout/gear1"/>
    <dgm:cxn modelId="{930F9336-D640-6C4F-A542-ABD684E6A7C3}" type="presParOf" srcId="{FFBC790A-8805-4B8A-A022-2D7D33F72B6C}" destId="{93CAD030-FE9D-4F57-8798-2150B0D1DA2B}" srcOrd="0" destOrd="0" presId="urn:microsoft.com/office/officeart/2005/8/layout/gear1"/>
    <dgm:cxn modelId="{3353F233-5489-DD4B-A9BF-A7B2F0E37104}" type="presParOf" srcId="{FFBC790A-8805-4B8A-A022-2D7D33F72B6C}" destId="{7B8C3775-35D3-4F60-926B-E4A6CD00D301}" srcOrd="1" destOrd="0" presId="urn:microsoft.com/office/officeart/2005/8/layout/gear1"/>
    <dgm:cxn modelId="{05415F6F-4F67-484A-A13A-40F28FACA0AB}" type="presParOf" srcId="{FFBC790A-8805-4B8A-A022-2D7D33F72B6C}" destId="{8B8EE054-7BDB-467D-9D40-1CBDDD5376DE}" srcOrd="2" destOrd="0" presId="urn:microsoft.com/office/officeart/2005/8/layout/gear1"/>
    <dgm:cxn modelId="{377FC09D-69A8-344E-9CBC-3ED0CADA1785}" type="presParOf" srcId="{FFBC790A-8805-4B8A-A022-2D7D33F72B6C}" destId="{96E397DD-3831-4311-AA2A-8D37C23BB4B1}" srcOrd="3" destOrd="0" presId="urn:microsoft.com/office/officeart/2005/8/layout/gear1"/>
    <dgm:cxn modelId="{2AC61DE1-8228-C249-8E2D-12F661F2E84B}" type="presParOf" srcId="{FFBC790A-8805-4B8A-A022-2D7D33F72B6C}" destId="{A0A43F15-B9C7-48D2-B073-9A5E60EC64D4}" srcOrd="4" destOrd="0" presId="urn:microsoft.com/office/officeart/2005/8/layout/gear1"/>
    <dgm:cxn modelId="{C0EF04D1-5AAB-FE47-9760-EE18F0985CE5}" type="presParOf" srcId="{FFBC790A-8805-4B8A-A022-2D7D33F72B6C}" destId="{41219393-CA87-4628-9AFA-91A168E07941}" srcOrd="5" destOrd="0" presId="urn:microsoft.com/office/officeart/2005/8/layout/gear1"/>
    <dgm:cxn modelId="{785B8B2D-FC44-1449-9067-E59481D261E0}" type="presParOf" srcId="{FFBC790A-8805-4B8A-A022-2D7D33F72B6C}" destId="{D29168E7-E19D-4E9E-A69C-6F56DFBF595D}" srcOrd="6" destOrd="0" presId="urn:microsoft.com/office/officeart/2005/8/layout/gear1"/>
    <dgm:cxn modelId="{F7F679D5-F06B-5049-80DC-203F7FC5ABD7}" type="presParOf" srcId="{FFBC790A-8805-4B8A-A022-2D7D33F72B6C}" destId="{1361A03C-BDE1-4E5E-9306-4312679671A5}" srcOrd="7" destOrd="0" presId="urn:microsoft.com/office/officeart/2005/8/layout/gear1"/>
    <dgm:cxn modelId="{E9E01DB0-E15D-E542-AD4D-74B1BC9A11FC}" type="presParOf" srcId="{FFBC790A-8805-4B8A-A022-2D7D33F72B6C}" destId="{3A802A38-CF36-474A-89B2-66D6EE77A0A9}" srcOrd="8" destOrd="0" presId="urn:microsoft.com/office/officeart/2005/8/layout/gear1"/>
    <dgm:cxn modelId="{440B0E10-94EA-9640-AA2A-8FEDA8B4C67A}" type="presParOf" srcId="{FFBC790A-8805-4B8A-A022-2D7D33F72B6C}" destId="{0DB1DE49-A9F6-4F3B-BFBF-7E14257B3100}" srcOrd="9" destOrd="0" presId="urn:microsoft.com/office/officeart/2005/8/layout/gear1"/>
    <dgm:cxn modelId="{DBBB8630-BD4A-0344-9C7F-E66771B7E537}" type="presParOf" srcId="{FFBC790A-8805-4B8A-A022-2D7D33F72B6C}" destId="{C6A1261D-6FC0-48C6-9F9A-2C4F0E2FAE67}" srcOrd="10" destOrd="0" presId="urn:microsoft.com/office/officeart/2005/8/layout/gear1"/>
    <dgm:cxn modelId="{53EB6885-4C32-2C4F-95E1-47A161845EB1}" type="presParOf" srcId="{FFBC790A-8805-4B8A-A022-2D7D33F72B6C}" destId="{3324967B-A4CC-46DA-B14A-5D7260CA4A09}" srcOrd="11" destOrd="0" presId="urn:microsoft.com/office/officeart/2005/8/layout/gear1"/>
    <dgm:cxn modelId="{26E1A0A1-3C55-9D4A-BDF5-546ABE2E111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A7424E0-6EB6-5A48-AD20-088F550BB1E6}" type="presOf" srcId="{A61413D3-AE93-49A6-A5EE-3C385D2DE3EE}" destId="{A9716CFE-04DB-4A1A-B650-87D4A83D0BBF}" srcOrd="0" destOrd="0" presId="urn:microsoft.com/office/officeart/2005/8/layout/gear1"/>
    <dgm:cxn modelId="{A995391D-922B-6941-9DBA-48E7070D0220}" type="presOf" srcId="{AB298886-EE6C-4B81-9189-0C10043C8EB0}" destId="{7BF61DF9-2290-435F-99ED-4383C002E642}" srcOrd="0" destOrd="0" presId="urn:microsoft.com/office/officeart/2005/8/layout/gear1"/>
    <dgm:cxn modelId="{33FB4AF2-8AC1-8B4D-A487-528F8288D06C}" type="presOf" srcId="{38A728A7-0540-4BF2-8369-552D1FF04834}" destId="{106526A1-AD82-46A2-AC8C-B42D1F5217ED}" srcOrd="0" destOrd="0" presId="urn:microsoft.com/office/officeart/2005/8/layout/gear1"/>
    <dgm:cxn modelId="{8143F876-3FA5-BE45-A1E7-5F1D3DCF699D}" type="presOf" srcId="{AB298886-EE6C-4B81-9189-0C10043C8EB0}" destId="{CBEA659B-D7DA-40DE-8D45-3319B767BE90}" srcOrd="1" destOrd="0" presId="urn:microsoft.com/office/officeart/2005/8/layout/gear1"/>
    <dgm:cxn modelId="{06AC7AF3-F4E9-0448-994B-53E9DB5B6576}" type="presOf" srcId="{01256274-B467-417D-B0FB-D9DEBBE30EA4}" destId="{128CD003-1B49-454E-BFD8-E64E9DDE4604}" srcOrd="1" destOrd="0" presId="urn:microsoft.com/office/officeart/2005/8/layout/gear1"/>
    <dgm:cxn modelId="{6BC001C4-8F95-9443-B812-08AE48F2B586}" type="presOf" srcId="{99F46751-1063-485A-993A-EBA2177A0361}" destId="{A252CFB3-03C7-41A7-B7D0-96B3193AB57F}" srcOrd="0" destOrd="0" presId="urn:microsoft.com/office/officeart/2005/8/layout/gear1"/>
    <dgm:cxn modelId="{1A0976A8-1B21-C24D-BDF5-F28019678F16}" type="presOf" srcId="{6780EA98-9549-4C2C-9497-26053D531C3B}" destId="{75810C30-4C54-468B-8E2E-B530086FB0AC}" srcOrd="1" destOrd="0" presId="urn:microsoft.com/office/officeart/2005/8/layout/gear1"/>
    <dgm:cxn modelId="{4C4B42AB-4007-0246-9263-475DF65EEC3F}" type="presOf" srcId="{6780EA98-9549-4C2C-9497-26053D531C3B}" destId="{1E446F85-7056-4EB8-ADCC-D9EA52599DC3}" srcOrd="0" destOrd="0" presId="urn:microsoft.com/office/officeart/2005/8/layout/gear1"/>
    <dgm:cxn modelId="{6A0C9578-861E-BC4D-B144-B2C332CA84DB}" type="presOf" srcId="{01256274-B467-417D-B0FB-D9DEBBE30EA4}" destId="{68CF8A3C-58A4-42D4-BF8A-9EAEE81D9584}" srcOrd="2" destOrd="0" presId="urn:microsoft.com/office/officeart/2005/8/layout/gear1"/>
    <dgm:cxn modelId="{ED859A72-995E-CB46-97BD-D5BD353CCE53}" type="presOf" srcId="{6780EA98-9549-4C2C-9497-26053D531C3B}" destId="{F15B143E-CC0D-46B6-A52D-188CA14D550D}" srcOrd="2" destOrd="0" presId="urn:microsoft.com/office/officeart/2005/8/layout/gear1"/>
    <dgm:cxn modelId="{F06F4E75-1597-B145-BC18-DACB7DA2EDCA}" type="presOf" srcId="{AB298886-EE6C-4B81-9189-0C10043C8EB0}" destId="{68EF01A1-2CAD-48C1-B3CC-1CB992A6B769}" srcOrd="2" destOrd="0" presId="urn:microsoft.com/office/officeart/2005/8/layout/gear1"/>
    <dgm:cxn modelId="{A8F5B343-76C2-3E43-96BF-62E46303414A}" type="presOf" srcId="{01256274-B467-417D-B0FB-D9DEBBE30EA4}" destId="{7DCB9903-DA53-4FA1-93C9-93EEFCF1F6DC}" srcOrd="3"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0D424E97-C30B-CE44-B5D3-2F0917779D54}" type="presOf" srcId="{6B8C1288-5965-40AA-BA5B-96DF6F7BDF16}" destId="{59DB91FF-8856-40C4-8DD9-453DD8EE423D}"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2E833BED-1884-4B51-92F7-7577E8924423}" srcId="{99F46751-1063-485A-993A-EBA2177A0361}" destId="{6780EA98-9549-4C2C-9497-26053D531C3B}" srcOrd="1" destOrd="0" parTransId="{3EF30B52-A838-409D-9348-ECD17385F3ED}" sibTransId="{38A728A7-0540-4BF2-8369-552D1FF04834}"/>
    <dgm:cxn modelId="{F533A0DA-A11D-DB42-8C80-75D657A3C67C}" type="presOf" srcId="{01256274-B467-417D-B0FB-D9DEBBE30EA4}" destId="{3AD1B559-2D50-460D-8E8F-419A7CB078EE}" srcOrd="0" destOrd="0" presId="urn:microsoft.com/office/officeart/2005/8/layout/gear1"/>
    <dgm:cxn modelId="{0CC474BF-35FE-5E42-8343-4821F49E8D1E}" type="presParOf" srcId="{A252CFB3-03C7-41A7-B7D0-96B3193AB57F}" destId="{7BF61DF9-2290-435F-99ED-4383C002E642}" srcOrd="0" destOrd="0" presId="urn:microsoft.com/office/officeart/2005/8/layout/gear1"/>
    <dgm:cxn modelId="{EEF5A274-6291-AF4E-912E-25886ACE86D1}" type="presParOf" srcId="{A252CFB3-03C7-41A7-B7D0-96B3193AB57F}" destId="{CBEA659B-D7DA-40DE-8D45-3319B767BE90}" srcOrd="1" destOrd="0" presId="urn:microsoft.com/office/officeart/2005/8/layout/gear1"/>
    <dgm:cxn modelId="{0F6BC43A-B97C-AB42-A3EC-285BC91C1A5D}" type="presParOf" srcId="{A252CFB3-03C7-41A7-B7D0-96B3193AB57F}" destId="{68EF01A1-2CAD-48C1-B3CC-1CB992A6B769}" srcOrd="2" destOrd="0" presId="urn:microsoft.com/office/officeart/2005/8/layout/gear1"/>
    <dgm:cxn modelId="{0886E826-DDA0-FF4C-8916-75C16447056F}" type="presParOf" srcId="{A252CFB3-03C7-41A7-B7D0-96B3193AB57F}" destId="{1E446F85-7056-4EB8-ADCC-D9EA52599DC3}" srcOrd="3" destOrd="0" presId="urn:microsoft.com/office/officeart/2005/8/layout/gear1"/>
    <dgm:cxn modelId="{B3A3D431-50B0-6940-BF40-13CAE56458DB}" type="presParOf" srcId="{A252CFB3-03C7-41A7-B7D0-96B3193AB57F}" destId="{75810C30-4C54-468B-8E2E-B530086FB0AC}" srcOrd="4" destOrd="0" presId="urn:microsoft.com/office/officeart/2005/8/layout/gear1"/>
    <dgm:cxn modelId="{8B96C63F-ADD1-9442-BEDC-153E87AB96CA}" type="presParOf" srcId="{A252CFB3-03C7-41A7-B7D0-96B3193AB57F}" destId="{F15B143E-CC0D-46B6-A52D-188CA14D550D}" srcOrd="5" destOrd="0" presId="urn:microsoft.com/office/officeart/2005/8/layout/gear1"/>
    <dgm:cxn modelId="{69B48746-CF75-384E-955A-BBE3B62CC0FF}" type="presParOf" srcId="{A252CFB3-03C7-41A7-B7D0-96B3193AB57F}" destId="{3AD1B559-2D50-460D-8E8F-419A7CB078EE}" srcOrd="6" destOrd="0" presId="urn:microsoft.com/office/officeart/2005/8/layout/gear1"/>
    <dgm:cxn modelId="{BAF5CD39-416D-4947-8E12-3D0B9DF374AA}" type="presParOf" srcId="{A252CFB3-03C7-41A7-B7D0-96B3193AB57F}" destId="{128CD003-1B49-454E-BFD8-E64E9DDE4604}" srcOrd="7" destOrd="0" presId="urn:microsoft.com/office/officeart/2005/8/layout/gear1"/>
    <dgm:cxn modelId="{C6AF32EC-4F5A-C44D-879D-F56D7B9A12FC}" type="presParOf" srcId="{A252CFB3-03C7-41A7-B7D0-96B3193AB57F}" destId="{68CF8A3C-58A4-42D4-BF8A-9EAEE81D9584}" srcOrd="8" destOrd="0" presId="urn:microsoft.com/office/officeart/2005/8/layout/gear1"/>
    <dgm:cxn modelId="{A2320985-3C6E-D449-B0F3-F92E4A8C3DEE}" type="presParOf" srcId="{A252CFB3-03C7-41A7-B7D0-96B3193AB57F}" destId="{7DCB9903-DA53-4FA1-93C9-93EEFCF1F6DC}" srcOrd="9" destOrd="0" presId="urn:microsoft.com/office/officeart/2005/8/layout/gear1"/>
    <dgm:cxn modelId="{FA1C1FB8-C954-0240-98B9-5F4B4C58C126}" type="presParOf" srcId="{A252CFB3-03C7-41A7-B7D0-96B3193AB57F}" destId="{59DB91FF-8856-40C4-8DD9-453DD8EE423D}" srcOrd="10" destOrd="0" presId="urn:microsoft.com/office/officeart/2005/8/layout/gear1"/>
    <dgm:cxn modelId="{6340419C-20BF-B342-B1A2-F86B05A2BE6D}" type="presParOf" srcId="{A252CFB3-03C7-41A7-B7D0-96B3193AB57F}" destId="{106526A1-AD82-46A2-AC8C-B42D1F5217ED}" srcOrd="11" destOrd="0" presId="urn:microsoft.com/office/officeart/2005/8/layout/gear1"/>
    <dgm:cxn modelId="{1A6C4982-B4F9-E14F-94BD-749E19B6B224}"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dgm:spPr>
        <a:solidFill>
          <a:srgbClr val="000090"/>
        </a:solidFill>
      </dgm:spPr>
      <dgm:t>
        <a:bodyPr/>
        <a:lstStyle/>
        <a:p>
          <a:r>
            <a:rPr lang="en-US" dirty="0" smtClean="0"/>
            <a:t>Student </a:t>
          </a:r>
          <a:r>
            <a:rPr lang="en-US" b="1" u="sng" dirty="0" smtClean="0"/>
            <a:t>understands</a:t>
          </a:r>
          <a:r>
            <a:rPr lang="en-US" dirty="0" smtClean="0"/>
            <a:t> &amp; can calculate fractions</a:t>
          </a:r>
          <a:endParaRPr lang="en-US"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1600" b="1" dirty="0" smtClean="0"/>
            <a:t>PCK </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FF0000"/>
        </a:solidFill>
      </dgm:spPr>
      <dgm:t>
        <a:bodyPr/>
        <a:lstStyle/>
        <a:p>
          <a:r>
            <a:rPr lang="en-US" sz="1800" b="1" dirty="0" smtClean="0"/>
            <a:t>CK</a:t>
          </a:r>
          <a:r>
            <a:rPr lang="en-US" sz="1700" dirty="0" smtClean="0"/>
            <a:t> – </a:t>
          </a:r>
          <a:r>
            <a:rPr lang="en-US" sz="1600" i="1" dirty="0" smtClean="0"/>
            <a:t>How to </a:t>
          </a:r>
          <a:r>
            <a:rPr lang="en-US" sz="1600" b="1" i="1" u="sng" dirty="0" smtClean="0"/>
            <a:t>do</a:t>
          </a:r>
          <a:r>
            <a:rPr lang="en-US" sz="1600" i="1" dirty="0" smtClean="0"/>
            <a:t> fractions</a:t>
          </a:r>
          <a:endParaRPr lang="en-US" sz="170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72B7A374-516F-EC4E-B35E-0D4E453D121C}" srcId="{1A98C7DE-3546-E542-9E64-2549D5AB3017}" destId="{E94D18AE-3EB1-7A40-9588-C3E26CD98292}" srcOrd="0" destOrd="0" parTransId="{D9BEBE85-DB5E-604E-9985-6409D5F5A2D1}" sibTransId="{EA81B184-B4BF-024D-B3F0-89346DEFC9F7}"/>
    <dgm:cxn modelId="{F430E3F2-6B9C-9447-BA05-FEB40B38D4A6}" type="presOf" srcId="{F7323ACE-B5C3-A846-9E5C-402DA8E5A3D6}" destId="{FF1CA1F7-7A35-BA4B-8A6C-EDA990550AB9}" srcOrd="0" destOrd="0" presId="urn:microsoft.com/office/officeart/2005/8/layout/gear1"/>
    <dgm:cxn modelId="{D48541A3-273D-A242-B450-C7670E27A731}" type="presOf" srcId="{703EEEEB-F4E0-0342-96F3-4C1782FDE460}" destId="{10279C69-C3FF-7142-9F02-80BC7EC7D36D}" srcOrd="2" destOrd="0" presId="urn:microsoft.com/office/officeart/2005/8/layout/gear1"/>
    <dgm:cxn modelId="{EE141492-95AE-6C4F-8626-ADFE148A9D0D}" type="presOf" srcId="{E94D18AE-3EB1-7A40-9588-C3E26CD98292}" destId="{8F9521C6-BB1D-C64D-8CF7-6102C06AC474}" srcOrd="1" destOrd="0" presId="urn:microsoft.com/office/officeart/2005/8/layout/gear1"/>
    <dgm:cxn modelId="{A2225040-BB5F-BB41-97A4-AF5288B45D46}" type="presOf" srcId="{703EEEEB-F4E0-0342-96F3-4C1782FDE460}" destId="{68E89C4C-8E0A-F743-AC7F-A65605FDB3AB}" srcOrd="1" destOrd="0" presId="urn:microsoft.com/office/officeart/2005/8/layout/gear1"/>
    <dgm:cxn modelId="{B3DA9AB6-45AB-D749-8FA6-61E28E1FE28A}" type="presOf" srcId="{E94D18AE-3EB1-7A40-9588-C3E26CD98292}" destId="{F2927B80-1DCA-4846-81E5-03946853FD89}" srcOrd="2" destOrd="0" presId="urn:microsoft.com/office/officeart/2005/8/layout/gear1"/>
    <dgm:cxn modelId="{34521E1A-BE06-CD46-BDF6-A11D6F0E8898}" type="presOf" srcId="{703EEEEB-F4E0-0342-96F3-4C1782FDE460}" destId="{22E488DB-4198-0540-AA62-116C450F890A}" srcOrd="3" destOrd="0" presId="urn:microsoft.com/office/officeart/2005/8/layout/gear1"/>
    <dgm:cxn modelId="{9B3F2F77-8BF2-E047-899A-E4ECF8C8DE3F}" type="presOf" srcId="{893E8E13-C14B-814C-BE08-F72908E634F9}" destId="{A2BEED9F-14DB-E04F-A8B7-4C013FBC2AD0}" srcOrd="0" destOrd="0" presId="urn:microsoft.com/office/officeart/2005/8/layout/gear1"/>
    <dgm:cxn modelId="{C1C5FAF7-F7F0-E340-AA0E-DFAFC0A07632}" type="presOf" srcId="{703EEEEB-F4E0-0342-96F3-4C1782FDE460}" destId="{FFAEBD7B-D87D-B241-9397-77EEFC72CDFC}" srcOrd="0" destOrd="0" presId="urn:microsoft.com/office/officeart/2005/8/layout/gear1"/>
    <dgm:cxn modelId="{A40A5AEA-FA4D-ED48-94D0-C70AE8324BDA}" type="presOf" srcId="{192097DC-F314-5B40-97A0-EA47A06FE5A1}" destId="{880BE566-0DF3-0644-BFB1-DD6CEB949EF5}" srcOrd="0" destOrd="0" presId="urn:microsoft.com/office/officeart/2005/8/layout/gear1"/>
    <dgm:cxn modelId="{3725754E-C8AD-A54A-81C8-7C8467532E2C}" type="presOf" srcId="{EA81B184-B4BF-024D-B3F0-89346DEFC9F7}" destId="{0804E210-DDA4-D648-A5EC-4115D1F6730A}" srcOrd="0" destOrd="0" presId="urn:microsoft.com/office/officeart/2005/8/layout/gear1"/>
    <dgm:cxn modelId="{1A07B78F-92B8-E34D-A6BB-3A05A1A190A1}" type="presOf" srcId="{1A98C7DE-3546-E542-9E64-2549D5AB3017}" destId="{D6A5221C-7247-EB49-936B-AB46485C3444}" srcOrd="0" destOrd="0" presId="urn:microsoft.com/office/officeart/2005/8/layout/gear1"/>
    <dgm:cxn modelId="{02F183A8-AB08-AE41-8CD8-981EAF32E3E9}" type="presOf" srcId="{E94D18AE-3EB1-7A40-9588-C3E26CD98292}" destId="{911679C8-F20C-3240-B088-1C55C425D3D8}" srcOrd="0" destOrd="0" presId="urn:microsoft.com/office/officeart/2005/8/layout/gear1"/>
    <dgm:cxn modelId="{23ACA334-E0C5-8F41-BA7D-ADFB74493692}" srcId="{1A98C7DE-3546-E542-9E64-2549D5AB3017}" destId="{703EEEEB-F4E0-0342-96F3-4C1782FDE460}" srcOrd="2" destOrd="0" parTransId="{9E4F5933-3EA4-2642-965E-F60CBE7798F4}" sibTransId="{893E8E13-C14B-814C-BE08-F72908E634F9}"/>
    <dgm:cxn modelId="{DA13D68E-8582-2E4F-9D56-82C528CA4463}" type="presOf" srcId="{192097DC-F314-5B40-97A0-EA47A06FE5A1}" destId="{11420A97-BEEE-5C49-8B82-9FD4E3E597C5}" srcOrd="1"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F716D491-3DA1-134F-9BD0-2749CAA234D9}" type="presOf" srcId="{192097DC-F314-5B40-97A0-EA47A06FE5A1}" destId="{99AC5398-FDC2-804A-BC12-C5CDAD0176C6}" srcOrd="2" destOrd="0" presId="urn:microsoft.com/office/officeart/2005/8/layout/gear1"/>
    <dgm:cxn modelId="{C26C5B59-0A65-3246-932E-1FD3B457ABF9}" type="presParOf" srcId="{D6A5221C-7247-EB49-936B-AB46485C3444}" destId="{911679C8-F20C-3240-B088-1C55C425D3D8}" srcOrd="0" destOrd="0" presId="urn:microsoft.com/office/officeart/2005/8/layout/gear1"/>
    <dgm:cxn modelId="{99B21F37-6C0D-234E-A036-7CBF2BFB3D26}" type="presParOf" srcId="{D6A5221C-7247-EB49-936B-AB46485C3444}" destId="{8F9521C6-BB1D-C64D-8CF7-6102C06AC474}" srcOrd="1" destOrd="0" presId="urn:microsoft.com/office/officeart/2005/8/layout/gear1"/>
    <dgm:cxn modelId="{2AFAA659-B8AE-8947-9BD7-5D5D28E62209}" type="presParOf" srcId="{D6A5221C-7247-EB49-936B-AB46485C3444}" destId="{F2927B80-1DCA-4846-81E5-03946853FD89}" srcOrd="2" destOrd="0" presId="urn:microsoft.com/office/officeart/2005/8/layout/gear1"/>
    <dgm:cxn modelId="{553E7560-F040-E245-A00F-8CF15B477776}" type="presParOf" srcId="{D6A5221C-7247-EB49-936B-AB46485C3444}" destId="{880BE566-0DF3-0644-BFB1-DD6CEB949EF5}" srcOrd="3" destOrd="0" presId="urn:microsoft.com/office/officeart/2005/8/layout/gear1"/>
    <dgm:cxn modelId="{6A75DA48-4A07-E943-A25B-F497EF95701A}" type="presParOf" srcId="{D6A5221C-7247-EB49-936B-AB46485C3444}" destId="{11420A97-BEEE-5C49-8B82-9FD4E3E597C5}" srcOrd="4" destOrd="0" presId="urn:microsoft.com/office/officeart/2005/8/layout/gear1"/>
    <dgm:cxn modelId="{C555B73F-0369-E24C-A21E-034D55612430}" type="presParOf" srcId="{D6A5221C-7247-EB49-936B-AB46485C3444}" destId="{99AC5398-FDC2-804A-BC12-C5CDAD0176C6}" srcOrd="5" destOrd="0" presId="urn:microsoft.com/office/officeart/2005/8/layout/gear1"/>
    <dgm:cxn modelId="{6D08F913-F919-EE42-BC9A-AC1323044DDE}" type="presParOf" srcId="{D6A5221C-7247-EB49-936B-AB46485C3444}" destId="{FFAEBD7B-D87D-B241-9397-77EEFC72CDFC}" srcOrd="6" destOrd="0" presId="urn:microsoft.com/office/officeart/2005/8/layout/gear1"/>
    <dgm:cxn modelId="{EDE12D29-E141-824D-8C20-72DE62BBB0B6}" type="presParOf" srcId="{D6A5221C-7247-EB49-936B-AB46485C3444}" destId="{68E89C4C-8E0A-F743-AC7F-A65605FDB3AB}" srcOrd="7" destOrd="0" presId="urn:microsoft.com/office/officeart/2005/8/layout/gear1"/>
    <dgm:cxn modelId="{37800931-9EA5-214E-96DA-1C5B40288EC2}" type="presParOf" srcId="{D6A5221C-7247-EB49-936B-AB46485C3444}" destId="{10279C69-C3FF-7142-9F02-80BC7EC7D36D}" srcOrd="8" destOrd="0" presId="urn:microsoft.com/office/officeart/2005/8/layout/gear1"/>
    <dgm:cxn modelId="{2E0A1074-6331-4F40-8ECE-FFCE51E92495}" type="presParOf" srcId="{D6A5221C-7247-EB49-936B-AB46485C3444}" destId="{22E488DB-4198-0540-AA62-116C450F890A}" srcOrd="9" destOrd="0" presId="urn:microsoft.com/office/officeart/2005/8/layout/gear1"/>
    <dgm:cxn modelId="{854DE48F-DB8B-8A4C-88E0-B15DBC83CFBA}" type="presParOf" srcId="{D6A5221C-7247-EB49-936B-AB46485C3444}" destId="{0804E210-DDA4-D648-A5EC-4115D1F6730A}" srcOrd="10" destOrd="0" presId="urn:microsoft.com/office/officeart/2005/8/layout/gear1"/>
    <dgm:cxn modelId="{691BE22D-3267-7944-99D9-0C08705DE044}" type="presParOf" srcId="{D6A5221C-7247-EB49-936B-AB46485C3444}" destId="{FF1CA1F7-7A35-BA4B-8A6C-EDA990550AB9}" srcOrd="11" destOrd="0" presId="urn:microsoft.com/office/officeart/2005/8/layout/gear1"/>
    <dgm:cxn modelId="{71415083-8328-924B-A822-9CB85E24BAF2}"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Increased allocation of resources (budget)</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Improved student outcomes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656184" y="1620180"/>
          <a:ext cx="1980220" cy="198022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3) Holding accountable</a:t>
          </a:r>
          <a:endParaRPr lang="en-ZA" sz="1600" b="1" kern="1200" dirty="0"/>
        </a:p>
      </dsp:txBody>
      <dsp:txXfrm>
        <a:off x="2054296" y="2084037"/>
        <a:ext cx="1183996" cy="1017874"/>
      </dsp:txXfrm>
    </dsp:sp>
    <dsp:sp modelId="{1E446F85-7056-4EB8-ADCC-D9EA52599DC3}">
      <dsp:nvSpPr>
        <dsp:cNvPr id="0" name=""/>
        <dsp:cNvSpPr/>
      </dsp:nvSpPr>
      <dsp:spPr>
        <a:xfrm>
          <a:off x="504056" y="1152128"/>
          <a:ext cx="1440160" cy="1440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ZA" sz="1000" kern="1200" dirty="0" smtClean="0"/>
            <a:t>2) Measuring achievement</a:t>
          </a:r>
          <a:endParaRPr lang="en-ZA" sz="1000" kern="1200" dirty="0"/>
        </a:p>
      </dsp:txBody>
      <dsp:txXfrm>
        <a:off x="866621" y="1516884"/>
        <a:ext cx="715030" cy="710648"/>
      </dsp:txXfrm>
    </dsp:sp>
    <dsp:sp modelId="{3AD1B559-2D50-460D-8E8F-419A7CB078EE}">
      <dsp:nvSpPr>
        <dsp:cNvPr id="0" name=""/>
        <dsp:cNvSpPr/>
      </dsp:nvSpPr>
      <dsp:spPr>
        <a:xfrm rot="20700000">
          <a:off x="1310692" y="158564"/>
          <a:ext cx="1411062" cy="141106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1) Setting standards</a:t>
          </a:r>
          <a:endParaRPr lang="en-ZA" sz="1200" kern="1200" dirty="0"/>
        </a:p>
      </dsp:txBody>
      <dsp:txXfrm rot="-20700000">
        <a:off x="1620180" y="468052"/>
        <a:ext cx="792088" cy="792088"/>
      </dsp:txXfrm>
    </dsp:sp>
    <dsp:sp modelId="{59DB91FF-8856-40C4-8DD9-453DD8EE423D}">
      <dsp:nvSpPr>
        <dsp:cNvPr id="0" name=""/>
        <dsp:cNvSpPr/>
      </dsp:nvSpPr>
      <dsp:spPr>
        <a:xfrm>
          <a:off x="1497508" y="1324996"/>
          <a:ext cx="2534681" cy="2534681"/>
        </a:xfrm>
        <a:prstGeom prst="circularArrow">
          <a:avLst>
            <a:gd name="adj1" fmla="val 4687"/>
            <a:gd name="adj2" fmla="val 299029"/>
            <a:gd name="adj3" fmla="val 2500248"/>
            <a:gd name="adj4" fmla="val 15896002"/>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49006" y="836023"/>
          <a:ext cx="1841604" cy="1841604"/>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984299" y="-147962"/>
          <a:ext cx="1985620" cy="198562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Student </a:t>
          </a:r>
          <a:r>
            <a:rPr lang="en-US" sz="1600" b="1" u="sng" kern="1200" dirty="0" smtClean="0"/>
            <a:t>understands</a:t>
          </a:r>
          <a:r>
            <a:rPr lang="en-US" sz="1600" kern="1200" dirty="0" smtClean="0"/>
            <a:t> &amp; can calculate fractions</a:t>
          </a:r>
          <a:endParaRPr lang="en-US" sz="16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PCK </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CK</a:t>
          </a:r>
          <a:r>
            <a:rPr lang="en-US" sz="1700" kern="1200" dirty="0" smtClean="0"/>
            <a:t> – </a:t>
          </a:r>
          <a:r>
            <a:rPr lang="en-US" sz="1600" i="1" kern="1200" dirty="0" smtClean="0"/>
            <a:t>How to </a:t>
          </a:r>
          <a:r>
            <a:rPr lang="en-US" sz="1600" b="1" i="1" u="sng" kern="1200" dirty="0" smtClean="0"/>
            <a:t>do</a:t>
          </a:r>
          <a:r>
            <a:rPr lang="en-US" sz="1600" i="1" kern="1200" dirty="0" smtClean="0"/>
            <a:t> fractions</a:t>
          </a:r>
          <a:endParaRPr lang="en-US" sz="170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0.12988</cdr:x>
      <cdr:y>0.70905</cdr:y>
    </cdr:from>
    <cdr:to>
      <cdr:x>0.311</cdr:x>
      <cdr:y>0.78836</cdr:y>
    </cdr:to>
    <cdr:sp macro="" textlink="">
      <cdr:nvSpPr>
        <cdr:cNvPr id="2" name="TextBox 1"/>
        <cdr:cNvSpPr txBox="1"/>
      </cdr:nvSpPr>
      <cdr:spPr>
        <a:xfrm xmlns:a="http://schemas.openxmlformats.org/drawingml/2006/main">
          <a:off x="1187624" y="4320480"/>
          <a:ext cx="1656184" cy="48326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No schooling</a:t>
          </a:r>
        </a:p>
      </cdr:txBody>
    </cdr:sp>
  </cdr:relSizeAnchor>
  <cdr:relSizeAnchor xmlns:cdr="http://schemas.openxmlformats.org/drawingml/2006/chartDrawing">
    <cdr:from>
      <cdr:x>0.4055</cdr:x>
      <cdr:y>0.6027</cdr:y>
    </cdr:from>
    <cdr:to>
      <cdr:x>0.61537</cdr:x>
      <cdr:y>0.682</cdr:y>
    </cdr:to>
    <cdr:sp macro="" textlink="">
      <cdr:nvSpPr>
        <cdr:cNvPr id="3" name="TextBox 2"/>
        <cdr:cNvSpPr txBox="1"/>
      </cdr:nvSpPr>
      <cdr:spPr>
        <a:xfrm xmlns:a="http://schemas.openxmlformats.org/drawingml/2006/main">
          <a:off x="3707904" y="3672408"/>
          <a:ext cx="1919051" cy="48319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primary</a:t>
          </a:r>
        </a:p>
      </cdr:txBody>
    </cdr:sp>
  </cdr:relSizeAnchor>
  <cdr:relSizeAnchor xmlns:cdr="http://schemas.openxmlformats.org/drawingml/2006/chartDrawing">
    <cdr:from>
      <cdr:x>0.44488</cdr:x>
      <cdr:y>0.4727</cdr:y>
    </cdr:from>
    <cdr:to>
      <cdr:x>0.5945</cdr:x>
      <cdr:y>0.59088</cdr:y>
    </cdr:to>
    <cdr:sp macro="" textlink="">
      <cdr:nvSpPr>
        <cdr:cNvPr id="4" name="TextBox 3"/>
        <cdr:cNvSpPr txBox="1"/>
      </cdr:nvSpPr>
      <cdr:spPr>
        <a:xfrm xmlns:a="http://schemas.openxmlformats.org/drawingml/2006/main">
          <a:off x="4067944" y="2880320"/>
          <a:ext cx="1368159" cy="72008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Primary completed</a:t>
          </a:r>
        </a:p>
      </cdr:txBody>
    </cdr:sp>
  </cdr:relSizeAnchor>
  <cdr:relSizeAnchor xmlns:cdr="http://schemas.openxmlformats.org/drawingml/2006/chartDrawing">
    <cdr:from>
      <cdr:x>0.47661</cdr:x>
      <cdr:y>0.40232</cdr:y>
    </cdr:from>
    <cdr:to>
      <cdr:x>0.73704</cdr:x>
      <cdr:y>0.48162</cdr:y>
    </cdr:to>
    <cdr:sp macro="" textlink="">
      <cdr:nvSpPr>
        <cdr:cNvPr id="5" name="TextBox 4"/>
        <cdr:cNvSpPr txBox="1"/>
      </cdr:nvSpPr>
      <cdr:spPr>
        <a:xfrm xmlns:a="http://schemas.openxmlformats.org/drawingml/2006/main">
          <a:off x="4433195" y="2445940"/>
          <a:ext cx="2422409" cy="48210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secondary schooling</a:t>
          </a:r>
        </a:p>
      </cdr:txBody>
    </cdr:sp>
  </cdr:relSizeAnchor>
  <cdr:relSizeAnchor xmlns:cdr="http://schemas.openxmlformats.org/drawingml/2006/chartDrawing">
    <cdr:from>
      <cdr:x>0.6005</cdr:x>
      <cdr:y>0.2205</cdr:y>
    </cdr:from>
    <cdr:to>
      <cdr:x>0.81036</cdr:x>
      <cdr:y>0.29981</cdr:y>
    </cdr:to>
    <cdr:sp macro="" textlink="">
      <cdr:nvSpPr>
        <cdr:cNvPr id="6" name="TextBox 5"/>
        <cdr:cNvSpPr txBox="1"/>
      </cdr:nvSpPr>
      <cdr:spPr>
        <a:xfrm xmlns:a="http://schemas.openxmlformats.org/drawingml/2006/main">
          <a:off x="5585614" y="1340535"/>
          <a:ext cx="1952028" cy="48216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Matric</a:t>
          </a:r>
        </a:p>
      </cdr:txBody>
    </cdr:sp>
  </cdr:relSizeAnchor>
  <cdr:relSizeAnchor xmlns:cdr="http://schemas.openxmlformats.org/drawingml/2006/chartDrawing">
    <cdr:from>
      <cdr:x>0.54236</cdr:x>
      <cdr:y>0.0793</cdr:y>
    </cdr:from>
    <cdr:to>
      <cdr:x>0.75222</cdr:x>
      <cdr:y>0.1586</cdr:y>
    </cdr:to>
    <cdr:sp macro="" textlink="">
      <cdr:nvSpPr>
        <cdr:cNvPr id="7" name="TextBox 6"/>
        <cdr:cNvSpPr txBox="1"/>
      </cdr:nvSpPr>
      <cdr:spPr>
        <a:xfrm xmlns:a="http://schemas.openxmlformats.org/drawingml/2006/main">
          <a:off x="5044759" y="482126"/>
          <a:ext cx="1952029" cy="48210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tertiary</a:t>
          </a:r>
        </a:p>
      </cdr:txBody>
    </cdr:sp>
  </cdr:relSizeAnchor>
  <cdr:relSizeAnchor xmlns:cdr="http://schemas.openxmlformats.org/drawingml/2006/chartDrawing">
    <cdr:from>
      <cdr:x>0.39763</cdr:x>
      <cdr:y>0.02364</cdr:y>
    </cdr:from>
    <cdr:to>
      <cdr:x>0.5544</cdr:x>
      <cdr:y>0.08553</cdr:y>
    </cdr:to>
    <cdr:sp macro="" textlink="">
      <cdr:nvSpPr>
        <cdr:cNvPr id="8" name="TextBox 7"/>
        <cdr:cNvSpPr txBox="1"/>
      </cdr:nvSpPr>
      <cdr:spPr>
        <a:xfrm xmlns:a="http://schemas.openxmlformats.org/drawingml/2006/main">
          <a:off x="3635896" y="144016"/>
          <a:ext cx="1433505" cy="37711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2014/03/07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4</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7</a:t>
            </a:fld>
            <a:endParaRPr lang="en-ZA"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12</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If we consider the performance of the learners per test language, the following observations are made:</a:t>
            </a:r>
          </a:p>
          <a:p>
            <a:pPr marL="220462" indent="-220462">
              <a:buAutoNum type="arabicPeriod"/>
            </a:pPr>
            <a:r>
              <a:rPr lang="en-ZA" sz="1400" dirty="0"/>
              <a:t>Overall 29% of learners in SA don’t meet the low benchmark</a:t>
            </a:r>
          </a:p>
          <a:p>
            <a:pPr marL="220462" indent="-220462">
              <a:buAutoNum type="arabicPeriod"/>
            </a:pPr>
            <a:r>
              <a:rPr lang="en-ZA" sz="1400" dirty="0"/>
              <a:t>However, in Afrikaans and English, there are only 12 and 10% who do not meet the low benchmark</a:t>
            </a:r>
          </a:p>
          <a:p>
            <a:pPr marL="220462" indent="-220462">
              <a:buAutoNum type="arabicPeriod"/>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AutoNum type="arabicPeriod"/>
            </a:pPr>
            <a:r>
              <a:rPr lang="en-ZA" sz="1400" dirty="0"/>
              <a:t>More than 15% of learners in Afrikaans and English reach the advanced level in contrast to less than 1% in African languages.</a:t>
            </a:r>
          </a:p>
        </p:txBody>
      </p:sp>
      <p:sp>
        <p:nvSpPr>
          <p:cNvPr id="4" name="Slide Number Placeholder 3"/>
          <p:cNvSpPr>
            <a:spLocks noGrp="1"/>
          </p:cNvSpPr>
          <p:nvPr>
            <p:ph type="sldNum" sz="quarter" idx="10"/>
          </p:nvPr>
        </p:nvSpPr>
        <p:spPr/>
        <p:txBody>
          <a:bodyPr/>
          <a:lstStyle/>
          <a:p>
            <a:pPr>
              <a:defRPr/>
            </a:pPr>
            <a:fld id="{D1871725-6B1E-459D-8C0F-8FFED61DF126}" type="slidenum">
              <a:rPr lang="en-GB" smtClean="0"/>
              <a:pPr>
                <a:defRPr/>
              </a:pPr>
              <a:t>19</a:t>
            </a:fld>
            <a:endParaRPr lang="en-GB"/>
          </a:p>
        </p:txBody>
      </p:sp>
    </p:spTree>
    <p:extLst>
      <p:ext uri="{BB962C8B-B14F-4D97-AF65-F5344CB8AC3E}">
        <p14:creationId xmlns:p14="http://schemas.microsoft.com/office/powerpoint/2010/main" val="2314060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49</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3547990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2014/03/07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2014/03/07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2014/03/07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2014/03/07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1" Type="http://schemas.openxmlformats.org/officeDocument/2006/relationships/image" Target="../media/image14.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jpeg"/><Relationship Id="rId4" Type="http://schemas.microsoft.com/office/2007/relationships/hdphoto" Target="../media/hdphoto1.wdp"/><Relationship Id="rId5" Type="http://schemas.openxmlformats.org/officeDocument/2006/relationships/image" Target="../media/image11.jpeg"/><Relationship Id="rId6" Type="http://schemas.microsoft.com/office/2007/relationships/hdphoto" Target="../media/hdphoto2.wdp"/><Relationship Id="rId7" Type="http://schemas.openxmlformats.org/officeDocument/2006/relationships/image" Target="../media/image12.jpeg"/><Relationship Id="rId8" Type="http://schemas.microsoft.com/office/2007/relationships/hdphoto" Target="../media/hdphoto3.wdp"/><Relationship Id="rId9" Type="http://schemas.openxmlformats.org/officeDocument/2006/relationships/image" Target="../media/image13.jpeg"/><Relationship Id="rId10" Type="http://schemas.microsoft.com/office/2007/relationships/hdphoto" Target="../media/hdphoto4.wdp"/></Relationships>
</file>

<file path=ppt/slides/_rels/slide6.xml.rels><?xml version="1.0" encoding="UTF-8" standalone="yes"?>
<Relationships xmlns="http://schemas.openxmlformats.org/package/2006/relationships"><Relationship Id="rId11" Type="http://schemas.openxmlformats.org/officeDocument/2006/relationships/chart" Target="../charts/chart1.xml"/><Relationship Id="rId12"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jpe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 Id="rId3" Type="http://schemas.openxmlformats.org/officeDocument/2006/relationships/image" Target="../media/image2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emf"/><Relationship Id="rId3" Type="http://schemas.openxmlformats.org/officeDocument/2006/relationships/image" Target="../media/image30.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 Id="rId3" Type="http://schemas.openxmlformats.org/officeDocument/2006/relationships/hyperlink" Target="http://www.ekon.sun.ac.za/wpapers/2013/wp212013" TargetMode="Externa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image" Target="../media/image32.gif"/><Relationship Id="rId5"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cde.org.za/images/pdf/South%20Africas%20Education%20Crisis%20N%20Spaull%202013.pdf" TargetMode="External"/><Relationship Id="rId4" Type="http://schemas.openxmlformats.org/officeDocument/2006/relationships/hyperlink" Target="http://www.ekon.sun.ac.za/wpapers/2013/wp212013" TargetMode="External"/><Relationship Id="rId1" Type="http://schemas.openxmlformats.org/officeDocument/2006/relationships/slideLayout" Target="../slideLayouts/slideLayout2.xml"/><Relationship Id="rId2" Type="http://schemas.openxmlformats.org/officeDocument/2006/relationships/hyperlink" Target="http://ijr.org.za/publications/pdfs/TA%202013%20text%20and%20cover%20web.pdf"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www.nicspaull.com/research"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4" Type="http://schemas.openxmlformats.org/officeDocument/2006/relationships/hyperlink" Target="http://www.resep.sun.ac.za" TargetMode="External"/><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1556792"/>
            <a:ext cx="6228184" cy="4141743"/>
          </a:xfrm>
          <a:prstGeom prst="rect">
            <a:avLst/>
          </a:prstGeom>
        </p:spPr>
      </p:pic>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772816"/>
            <a:ext cx="7884368" cy="5373216"/>
          </a:xfrm>
          <a:prstGeom prst="rect">
            <a:avLst/>
          </a:prstGeom>
        </p:spPr>
      </p:pic>
      <p:sp>
        <p:nvSpPr>
          <p:cNvPr id="2" name="Title 1"/>
          <p:cNvSpPr>
            <a:spLocks noGrp="1"/>
          </p:cNvSpPr>
          <p:nvPr>
            <p:ph type="ctrTitle"/>
          </p:nvPr>
        </p:nvSpPr>
        <p:spPr>
          <a:xfrm>
            <a:off x="2881536" y="16399"/>
            <a:ext cx="6262464" cy="1540393"/>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Literacy &amp; the South African </a:t>
            </a:r>
            <a:r>
              <a:rPr lang="en-US" sz="2400" b="1" dirty="0">
                <a:solidFill>
                  <a:srgbClr val="800000"/>
                </a:solidFill>
              </a:rPr>
              <a:t>E</a:t>
            </a:r>
            <a:r>
              <a:rPr lang="en-US" sz="2400" b="1" dirty="0" smtClean="0">
                <a:solidFill>
                  <a:srgbClr val="800000"/>
                </a:solidFill>
              </a:rPr>
              <a:t>ducation System</a:t>
            </a:r>
            <a:endParaRPr lang="en-US" sz="2400" i="1" dirty="0">
              <a:solidFill>
                <a:srgbClr val="800000"/>
              </a:solidFill>
            </a:endParaRPr>
          </a:p>
        </p:txBody>
      </p:sp>
      <p:sp>
        <p:nvSpPr>
          <p:cNvPr id="3" name="Subtitle 2"/>
          <p:cNvSpPr>
            <a:spLocks noGrp="1"/>
          </p:cNvSpPr>
          <p:nvPr>
            <p:ph type="subTitle" idx="1"/>
          </p:nvPr>
        </p:nvSpPr>
        <p:spPr>
          <a:xfrm>
            <a:off x="2915816" y="4437112"/>
            <a:ext cx="6200837" cy="1152128"/>
          </a:xfrm>
          <a:noFill/>
        </p:spPr>
        <p:txBody>
          <a:bodyPr>
            <a:normAutofit fontScale="62500" lnSpcReduction="20000"/>
          </a:bodyPr>
          <a:lstStyle/>
          <a:p>
            <a:pPr algn="r"/>
            <a:r>
              <a:rPr lang="en-US" sz="3300" b="1" dirty="0" smtClean="0">
                <a:solidFill>
                  <a:schemeClr val="bg1"/>
                </a:solidFill>
              </a:rPr>
              <a:t>Nic Spaull   </a:t>
            </a:r>
          </a:p>
          <a:p>
            <a:pPr algn="r"/>
            <a:r>
              <a:rPr lang="en-US" sz="3300" dirty="0" err="1" smtClean="0">
                <a:solidFill>
                  <a:schemeClr val="bg1"/>
                </a:solidFill>
              </a:rPr>
              <a:t>www.nicspaull.com</a:t>
            </a:r>
            <a:r>
              <a:rPr lang="en-US" sz="3300" dirty="0" smtClean="0">
                <a:solidFill>
                  <a:schemeClr val="bg1"/>
                </a:solidFill>
              </a:rPr>
              <a:t>/research </a:t>
            </a:r>
          </a:p>
          <a:p>
            <a:pPr algn="r"/>
            <a:endParaRPr lang="en-US" sz="400" dirty="0" smtClean="0"/>
          </a:p>
          <a:p>
            <a:pPr algn="l"/>
            <a:r>
              <a:rPr lang="en-US" sz="2500" b="1" dirty="0" smtClean="0">
                <a:solidFill>
                  <a:srgbClr val="FFFFFF"/>
                </a:solidFill>
              </a:rPr>
              <a:t>SHINE Seminar</a:t>
            </a:r>
            <a:endParaRPr lang="en-US" sz="2500" b="1" dirty="0" smtClean="0">
              <a:solidFill>
                <a:srgbClr val="FFFFFF"/>
              </a:solidFill>
            </a:endParaRPr>
          </a:p>
          <a:p>
            <a:pPr algn="l"/>
            <a:r>
              <a:rPr lang="en-US" sz="1800" b="1" dirty="0">
                <a:solidFill>
                  <a:srgbClr val="FFFFFF"/>
                </a:solidFill>
              </a:rPr>
              <a:t>7</a:t>
            </a:r>
            <a:r>
              <a:rPr lang="en-US" sz="1800" b="1" dirty="0" smtClean="0">
                <a:solidFill>
                  <a:srgbClr val="FFFFFF"/>
                </a:solidFill>
              </a:rPr>
              <a:t> </a:t>
            </a:r>
            <a:r>
              <a:rPr lang="en-US" sz="1800" b="1" dirty="0" smtClean="0">
                <a:solidFill>
                  <a:srgbClr val="FFFFFF"/>
                </a:solidFill>
              </a:rPr>
              <a:t>March 2014</a:t>
            </a:r>
            <a:endParaRPr lang="en-US" sz="1800" b="1" dirty="0">
              <a:solidFill>
                <a:srgbClr val="FFFFFF"/>
              </a:solidFill>
            </a:endParaRPr>
          </a:p>
        </p:txBody>
      </p:sp>
      <p:pic>
        <p:nvPicPr>
          <p:cNvPr id="6" name="Picture 5"/>
          <p:cNvPicPr>
            <a:picLocks noChangeAspect="1"/>
          </p:cNvPicPr>
          <p:nvPr/>
        </p:nvPicPr>
        <p:blipFill>
          <a:blip r:embed="rId4"/>
          <a:stretch>
            <a:fillRect/>
          </a:stretch>
        </p:blipFill>
        <p:spPr>
          <a:xfrm>
            <a:off x="395536" y="260648"/>
            <a:ext cx="1625986" cy="504056"/>
          </a:xfrm>
          <a:prstGeom prst="rect">
            <a:avLst/>
          </a:prstGeom>
        </p:spPr>
      </p:pic>
      <p:pic>
        <p:nvPicPr>
          <p:cNvPr id="7" name="Picture 6" descr="logostackleft300.jpg"/>
          <p:cNvPicPr/>
          <p:nvPr/>
        </p:nvPicPr>
        <p:blipFill>
          <a:blip r:embed="rId5" cstate="print"/>
          <a:srcRect/>
          <a:stretch>
            <a:fillRect/>
          </a:stretch>
        </p:blipFill>
        <p:spPr bwMode="auto">
          <a:xfrm>
            <a:off x="251520" y="980728"/>
            <a:ext cx="1872208" cy="648072"/>
          </a:xfrm>
          <a:prstGeom prst="rect">
            <a:avLst/>
          </a:prstGeom>
          <a:noFill/>
          <a:ln w="9525">
            <a:noFill/>
            <a:miter lim="800000"/>
            <a:headEnd/>
            <a:tailEnd/>
          </a:ln>
        </p:spPr>
      </p:pic>
      <p:pic>
        <p:nvPicPr>
          <p:cNvPr id="4" name="Picture 3"/>
          <p:cNvPicPr>
            <a:picLocks noChangeAspect="1"/>
          </p:cNvPicPr>
          <p:nvPr/>
        </p:nvPicPr>
        <p:blipFill>
          <a:blip r:embed="rId6"/>
          <a:stretch>
            <a:fillRect/>
          </a:stretch>
        </p:blipFill>
        <p:spPr>
          <a:xfrm>
            <a:off x="2915816" y="5716109"/>
            <a:ext cx="6228184" cy="1107853"/>
          </a:xfrm>
          <a:prstGeom prst="rect">
            <a:avLst/>
          </a:prstGeom>
          <a:solidFill>
            <a:srgbClr val="FFCB69"/>
          </a:solidFill>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539552" y="2060848"/>
            <a:ext cx="8229600" cy="4525963"/>
          </a:xfrm>
        </p:spPr>
        <p:txBody>
          <a:bodyPr>
            <a:normAutofit/>
          </a:bodyPr>
          <a:lstStyle/>
          <a:p>
            <a:pPr marL="457200" indent="-457200">
              <a:buFont typeface="+mj-lt"/>
              <a:buAutoNum type="arabicPeriod"/>
            </a:pPr>
            <a:r>
              <a:rPr lang="en-US" sz="2400" b="1" dirty="0" smtClean="0"/>
              <a:t>Background information </a:t>
            </a:r>
            <a:r>
              <a:rPr lang="en-US" sz="2400" dirty="0" smtClean="0"/>
              <a:t>to SA </a:t>
            </a:r>
            <a:r>
              <a:rPr lang="en-US" sz="2400" dirty="0"/>
              <a:t>e</a:t>
            </a:r>
            <a:r>
              <a:rPr lang="en-US" sz="2400" dirty="0" smtClean="0"/>
              <a:t>ducation </a:t>
            </a:r>
            <a:r>
              <a:rPr lang="en-US" sz="2400" dirty="0"/>
              <a:t>s</a:t>
            </a:r>
            <a:r>
              <a:rPr lang="en-US" sz="2400" dirty="0" smtClean="0"/>
              <a:t>ystem</a:t>
            </a:r>
          </a:p>
          <a:p>
            <a:pPr marL="457200" indent="-457200">
              <a:buFont typeface="+mj-lt"/>
              <a:buAutoNum type="arabicPeriod"/>
            </a:pPr>
            <a:endParaRPr lang="en-US" sz="2400" dirty="0" smtClean="0"/>
          </a:p>
          <a:p>
            <a:pPr marL="457200" indent="-457200">
              <a:buFont typeface="+mj-lt"/>
              <a:buAutoNum type="arabicPeriod"/>
            </a:pPr>
            <a:r>
              <a:rPr lang="en-US" sz="2400" dirty="0" smtClean="0"/>
              <a:t>Learning trajectories &amp; </a:t>
            </a:r>
            <a:r>
              <a:rPr lang="en-US" sz="2400" b="1" dirty="0" smtClean="0"/>
              <a:t>insurmountable learning deficits</a:t>
            </a:r>
          </a:p>
          <a:p>
            <a:pPr marL="914400" lvl="1" indent="-457200">
              <a:buFont typeface="+mj-lt"/>
              <a:buAutoNum type="arabicPeriod"/>
            </a:pPr>
            <a:endParaRPr lang="en-US" sz="2000" dirty="0" smtClean="0"/>
          </a:p>
          <a:p>
            <a:pPr marL="457200" indent="-457200">
              <a:buFont typeface="+mj-lt"/>
              <a:buAutoNum type="arabicPeriod"/>
            </a:pPr>
            <a:r>
              <a:rPr lang="en-US" sz="2400" dirty="0" smtClean="0"/>
              <a:t>Language of learning and teaching (</a:t>
            </a:r>
            <a:r>
              <a:rPr lang="en-US" sz="2400" b="1" dirty="0" smtClean="0"/>
              <a:t>LOLT</a:t>
            </a:r>
            <a:r>
              <a:rPr lang="en-US" sz="2400" dirty="0" smtClean="0"/>
              <a:t>) in </a:t>
            </a:r>
            <a:r>
              <a:rPr lang="en-US" sz="2400" dirty="0" smtClean="0"/>
              <a:t>South Africa</a:t>
            </a:r>
          </a:p>
          <a:p>
            <a:pPr marL="457200" indent="-457200">
              <a:buFont typeface="+mj-lt"/>
              <a:buAutoNum type="arabicPeriod"/>
            </a:pPr>
            <a:endParaRPr lang="en-US" sz="2400" dirty="0"/>
          </a:p>
          <a:p>
            <a:pPr marL="457200" indent="-457200">
              <a:buFont typeface="+mj-lt"/>
              <a:buAutoNum type="arabicPeriod"/>
            </a:pPr>
            <a:r>
              <a:rPr lang="en-US" sz="2400" b="1" dirty="0" smtClean="0"/>
              <a:t>Accountability &amp; Capacity </a:t>
            </a:r>
            <a:r>
              <a:rPr lang="en-US" sz="2400" dirty="0" smtClean="0"/>
              <a:t>in South Africa</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24851054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solidFill>
                  <a:srgbClr val="FF0000"/>
                </a:solidFill>
                <a:latin typeface="Helvetica Neue"/>
                <a:cs typeface="Helvetica Neue"/>
              </a:rPr>
              <a:t>Bird’s-eye view </a:t>
            </a:r>
            <a:r>
              <a:rPr lang="en-US" i="1" dirty="0" smtClean="0">
                <a:latin typeface="Helvetica Neue"/>
                <a:cs typeface="Helvetica Neue"/>
              </a:rPr>
              <a:t>of the South African education system</a:t>
            </a:r>
            <a:endParaRPr lang="en-US" i="1" dirty="0">
              <a:latin typeface="Helvetica Neue"/>
              <a:cs typeface="Helvetica Neue"/>
            </a:endParaRPr>
          </a:p>
        </p:txBody>
      </p:sp>
    </p:spTree>
    <p:extLst>
      <p:ext uri="{BB962C8B-B14F-4D97-AF65-F5344CB8AC3E}">
        <p14:creationId xmlns:p14="http://schemas.microsoft.com/office/powerpoint/2010/main" val="10197202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4</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56920" y="5360005"/>
            <a:ext cx="4255439" cy="1138773"/>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2800" b="1" dirty="0" smtClean="0"/>
              <a:t>SA public schools?</a:t>
            </a:r>
          </a:p>
          <a:p>
            <a:r>
              <a:rPr lang="en-ZA" sz="2000" dirty="0" smtClean="0">
                <a:sym typeface="Wingdings" panose="05000000000000000000" pitchFamily="2" charset="2"/>
              </a:rPr>
              <a:t> </a:t>
            </a:r>
            <a:r>
              <a:rPr lang="en-ZA" sz="2000" dirty="0" smtClean="0"/>
              <a:t>Different resources (Capacity)</a:t>
            </a:r>
          </a:p>
          <a:p>
            <a:r>
              <a:rPr lang="en-ZA" sz="2000" dirty="0" smtClean="0">
                <a:sym typeface="Wingdings" panose="05000000000000000000" pitchFamily="2" charset="2"/>
              </a:rPr>
              <a:t> </a:t>
            </a:r>
            <a:r>
              <a:rPr lang="en-ZA" sz="2000" dirty="0" smtClean="0"/>
              <a:t>Different pressures (Accountability)</a:t>
            </a:r>
            <a:endParaRPr lang="en-ZA" sz="2000" dirty="0"/>
          </a:p>
        </p:txBody>
      </p:sp>
      <p:cxnSp>
        <p:nvCxnSpPr>
          <p:cNvPr id="12" name="Straight Arrow Connector 11"/>
          <p:cNvCxnSpPr/>
          <p:nvPr/>
        </p:nvCxnSpPr>
        <p:spPr bwMode="auto">
          <a:xfrm flipV="1">
            <a:off x="5364088" y="4783941"/>
            <a:ext cx="1120216" cy="576064"/>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342443" y="4402221"/>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11734223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0781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pic>
        <p:nvPicPr>
          <p:cNvPr id="30727" name="Picture 7"/>
          <p:cNvPicPr>
            <a:picLocks noChangeAspect="1" noChangeArrowheads="1"/>
          </p:cNvPicPr>
          <p:nvPr/>
        </p:nvPicPr>
        <p:blipFill>
          <a:blip r:embed="rId8" cstate="print"/>
          <a:srcRect/>
          <a:stretch>
            <a:fillRect/>
          </a:stretch>
        </p:blipFill>
        <p:spPr bwMode="auto">
          <a:xfrm>
            <a:off x="1303046" y="2662969"/>
            <a:ext cx="2351268" cy="3284984"/>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4283968" y="1623869"/>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ANA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60032" y="206084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60032"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a:t>
            </a:r>
            <a:r>
              <a:rPr lang="en-ZA" sz="2700" dirty="0" err="1" smtClean="0"/>
              <a:t>Gr</a:t>
            </a:r>
            <a:r>
              <a:rPr lang="en-ZA" sz="2700" dirty="0" smtClean="0"/>
              <a:t> 5 learners deemed to be “at serious risk of not learning to read”</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60032" y="2780928"/>
            <a:ext cx="3960440" cy="1656184"/>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p:txBody>
      </p:sp>
      <p:pic>
        <p:nvPicPr>
          <p:cNvPr id="37892" name="Picture 4"/>
          <p:cNvPicPr>
            <a:picLocks noChangeAspect="1" noChangeArrowheads="1"/>
          </p:cNvPicPr>
          <p:nvPr/>
        </p:nvPicPr>
        <p:blipFill>
          <a:blip r:embed="rId9" cstate="print"/>
          <a:srcRect/>
          <a:stretch>
            <a:fillRect/>
          </a:stretch>
        </p:blipFill>
        <p:spPr bwMode="auto">
          <a:xfrm>
            <a:off x="4932040" y="4209408"/>
            <a:ext cx="3816424" cy="2648592"/>
          </a:xfrm>
          <a:prstGeom prst="rect">
            <a:avLst/>
          </a:prstGeom>
          <a:noFill/>
          <a:ln w="9525">
            <a:noFill/>
            <a:miter lim="800000"/>
            <a:headEnd/>
            <a:tailEnd/>
          </a:ln>
        </p:spPr>
      </p:pic>
      <p:sp>
        <p:nvSpPr>
          <p:cNvPr id="20" name="Content Placeholder 2"/>
          <p:cNvSpPr txBox="1">
            <a:spLocks/>
          </p:cNvSpPr>
          <p:nvPr/>
        </p:nvSpPr>
        <p:spPr>
          <a:xfrm>
            <a:off x="4860032" y="3104964"/>
            <a:ext cx="3960440" cy="375303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ANA 2011 </a:t>
            </a:r>
            <a:r>
              <a:rPr kumimoji="0" lang="en-ZA" sz="1600" i="0" strike="noStrike" kern="1200" cap="none" spc="0" normalizeH="0" noProof="0" dirty="0" smtClean="0">
                <a:ln>
                  <a:noFill/>
                </a:ln>
                <a:solidFill>
                  <a:schemeClr val="tx1"/>
                </a:solidFill>
                <a:effectLst/>
                <a:uLnTx/>
                <a:uFillTx/>
              </a:rPr>
              <a:t>(</a:t>
            </a:r>
            <a:r>
              <a:rPr kumimoji="0" lang="en-ZA" sz="1600" i="0" strike="noStrike" kern="1200" cap="none" spc="0" normalizeH="0" noProof="0" dirty="0" err="1" smtClean="0">
                <a:ln>
                  <a:noFill/>
                </a:ln>
                <a:solidFill>
                  <a:schemeClr val="tx1"/>
                </a:solidFill>
                <a:effectLst/>
                <a:uLnTx/>
                <a:uFillTx/>
              </a:rPr>
              <a:t>Gr</a:t>
            </a:r>
            <a:r>
              <a:rPr kumimoji="0" lang="en-ZA" sz="1600" i="0" strike="noStrike" kern="1200" cap="none" spc="0" normalizeH="0" noProof="0" dirty="0" smtClean="0">
                <a:ln>
                  <a:noFill/>
                </a:ln>
                <a:solidFill>
                  <a:schemeClr val="tx1"/>
                </a:solidFill>
                <a:effectLst/>
                <a:uLnTx/>
                <a:uFillTx/>
              </a:rPr>
              <a:t> 1-6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Mean literacy score gr3: 35%</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1700" b="0" i="0" u="none" strike="noStrike" kern="1200" cap="none" spc="0" normalizeH="0" baseline="0" noProof="0" dirty="0" smtClean="0">
                <a:ln>
                  <a:noFill/>
                </a:ln>
                <a:solidFill>
                  <a:schemeClr val="tx1"/>
                </a:solidFill>
                <a:effectLst/>
                <a:uLnTx/>
                <a:uFillTx/>
                <a:latin typeface="+mn-lt"/>
                <a:ea typeface="+mn-ea"/>
                <a:cs typeface="+mn-cs"/>
              </a:rPr>
              <a:t>Mean numeracy score gr3: 28%</a:t>
            </a:r>
          </a:p>
          <a:p>
            <a:pPr marL="342900" lvl="0" indent="-342900">
              <a:spcBef>
                <a:spcPct val="20000"/>
              </a:spcBef>
              <a:buFont typeface="Arial" pitchFamily="34" charset="0"/>
              <a:buChar char="•"/>
              <a:defRPr/>
            </a:pPr>
            <a:r>
              <a:rPr lang="en-ZA" sz="1700" dirty="0" smtClean="0"/>
              <a:t>Mean literacy score gr6: 28%</a:t>
            </a:r>
          </a:p>
          <a:p>
            <a:pPr marL="342900" lvl="0" indent="-342900">
              <a:spcBef>
                <a:spcPct val="20000"/>
              </a:spcBef>
              <a:buFont typeface="Arial" pitchFamily="34" charset="0"/>
              <a:buChar char="•"/>
              <a:defRPr/>
            </a:pPr>
            <a:r>
              <a:rPr lang="en-ZA" sz="1700" dirty="0" smtClean="0"/>
              <a:t>Mean numeracy score gr6: 30%</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
        <p:nvSpPr>
          <p:cNvPr id="19" name="Content Placeholder 2"/>
          <p:cNvSpPr txBox="1">
            <a:spLocks/>
          </p:cNvSpPr>
          <p:nvPr/>
        </p:nvSpPr>
        <p:spPr>
          <a:xfrm>
            <a:off x="5508104" y="1621849"/>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876256" y="1621848"/>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96036" y="3477369"/>
            <a:ext cx="3924436" cy="1656184"/>
          </a:xfrm>
          <a:prstGeom prst="rect">
            <a:avLst/>
          </a:prstGeom>
          <a:solidFill>
            <a:schemeClr val="bg1">
              <a:lumMod val="85000"/>
            </a:schemeClr>
          </a:solidFill>
        </p:spPr>
        <p:txBody>
          <a:bodyPr vert="horz" lIns="91440" tIns="45720" rIns="91440" bIns="45720" rtlCol="0">
            <a:normAutofit fontScale="925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performance</a:t>
            </a:r>
            <a:endParaRPr lang="en-ZA" sz="1400" dirty="0" smtClean="0"/>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20280" y="2420888"/>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3" name="Content Placeholder 4"/>
          <p:cNvGraphicFramePr>
            <a:graphicFrameLocks/>
          </p:cNvGraphicFramePr>
          <p:nvPr>
            <p:extLst>
              <p:ext uri="{D42A27DB-BD31-4B8C-83A1-F6EECF244321}">
                <p14:modId xmlns:p14="http://schemas.microsoft.com/office/powerpoint/2010/main" val="2051414327"/>
              </p:ext>
            </p:extLst>
          </p:nvPr>
        </p:nvGraphicFramePr>
        <p:xfrm>
          <a:off x="144208" y="3933056"/>
          <a:ext cx="4176080" cy="2742442"/>
        </p:xfrm>
        <a:graphic>
          <a:graphicData uri="http://schemas.openxmlformats.org/drawingml/2006/chart">
            <c:chart xmlns:c="http://schemas.openxmlformats.org/drawingml/2006/chart" xmlns:r="http://schemas.openxmlformats.org/officeDocument/2006/relationships" r:id="rId11"/>
          </a:graphicData>
        </a:graphic>
      </p:graphicFrame>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60032" y="3815866"/>
            <a:ext cx="3960440" cy="375303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a:t>
            </a:r>
            <a:r>
              <a:rPr lang="en-ZA" sz="1700" dirty="0" smtClean="0"/>
              <a:t>locate &amp; retrieve an explictly identified detail)</a:t>
            </a:r>
            <a:endParaRPr lang="en-ZA" sz="17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60032" y="4149080"/>
            <a:ext cx="3924436" cy="2032020"/>
          </a:xfrm>
          <a:prstGeom prst="rect">
            <a:avLst/>
          </a:prstGeom>
          <a:solidFill>
            <a:schemeClr val="bg1">
              <a:lumMod val="85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b="1" dirty="0" smtClean="0"/>
              <a:t>NSES 2007/8/9 </a:t>
            </a:r>
          </a:p>
          <a:p>
            <a:pPr marL="342900" lvl="0" indent="-342900">
              <a:spcBef>
                <a:spcPct val="20000"/>
              </a:spcBef>
              <a:buFont typeface="Arial" pitchFamily="34" charset="0"/>
              <a:buChar char="•"/>
              <a:defRPr/>
            </a:pPr>
            <a:endParaRPr lang="en-ZA" b="1" dirty="0"/>
          </a:p>
          <a:p>
            <a:pPr marL="342900" lvl="0" indent="-342900">
              <a:spcBef>
                <a:spcPct val="20000"/>
              </a:spcBef>
              <a:buFont typeface="Arial" pitchFamily="34" charset="0"/>
              <a:buChar char="•"/>
              <a:defRPr/>
            </a:pPr>
            <a:r>
              <a:rPr lang="en-ZA" b="1" dirty="0"/>
              <a:t>Systemic Evaluations </a:t>
            </a:r>
            <a:r>
              <a:rPr lang="en-ZA" b="1" dirty="0" smtClean="0"/>
              <a:t>2007</a:t>
            </a:r>
          </a:p>
          <a:p>
            <a:pPr marL="342900" lvl="0" indent="-342900">
              <a:spcBef>
                <a:spcPct val="20000"/>
              </a:spcBef>
              <a:buFont typeface="Arial" pitchFamily="34" charset="0"/>
              <a:buChar char="•"/>
              <a:defRPr/>
            </a:pPr>
            <a:endParaRPr lang="en-ZA" b="1" dirty="0"/>
          </a:p>
          <a:p>
            <a:pPr marL="342900" lvl="0" indent="-342900">
              <a:spcBef>
                <a:spcPct val="20000"/>
              </a:spcBef>
              <a:buFont typeface="Arial" pitchFamily="34" charset="0"/>
              <a:buChar char="•"/>
              <a:defRPr/>
            </a:pPr>
            <a:r>
              <a:rPr lang="en-ZA" b="1" dirty="0"/>
              <a:t>Matric </a:t>
            </a:r>
            <a:r>
              <a:rPr lang="en-ZA" b="1" dirty="0" smtClean="0"/>
              <a:t>exams</a:t>
            </a:r>
            <a:endParaRPr lang="en-ZA" b="1" dirty="0"/>
          </a:p>
        </p:txBody>
      </p:sp>
    </p:spTree>
    <p:extLst>
      <p:ext uri="{BB962C8B-B14F-4D97-AF65-F5344CB8AC3E}">
        <p14:creationId xmlns:p14="http://schemas.microsoft.com/office/powerpoint/2010/main" val="80016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727"/>
                                        </p:tgtEl>
                                        <p:attrNameLst>
                                          <p:attrName>style.visibility</p:attrName>
                                        </p:attrNameLst>
                                      </p:cBhvr>
                                      <p:to>
                                        <p:strVal val="visible"/>
                                      </p:to>
                                    </p:set>
                                    <p:anim calcmode="lin" valueType="num">
                                      <p:cBhvr additive="base">
                                        <p:cTn id="54" dur="500" fill="hold"/>
                                        <p:tgtEl>
                                          <p:spTgt spid="30727"/>
                                        </p:tgtEl>
                                        <p:attrNameLst>
                                          <p:attrName>ppt_x</p:attrName>
                                        </p:attrNameLst>
                                      </p:cBhvr>
                                      <p:tavLst>
                                        <p:tav tm="0">
                                          <p:val>
                                            <p:strVal val="#ppt_x"/>
                                          </p:val>
                                        </p:tav>
                                        <p:tav tm="100000">
                                          <p:val>
                                            <p:strVal val="#ppt_x"/>
                                          </p:val>
                                        </p:tav>
                                      </p:tavLst>
                                    </p:anim>
                                    <p:anim calcmode="lin" valueType="num">
                                      <p:cBhvr additive="base">
                                        <p:cTn id="55" dur="500" fill="hold"/>
                                        <p:tgtEl>
                                          <p:spTgt spid="30727"/>
                                        </p:tgtEl>
                                        <p:attrNameLst>
                                          <p:attrName>ppt_y</p:attrName>
                                        </p:attrNameLst>
                                      </p:cBhvr>
                                      <p:tavLst>
                                        <p:tav tm="0">
                                          <p:val>
                                            <p:strVal val="1+#ppt_h/2"/>
                                          </p:val>
                                        </p:tav>
                                        <p:tav tm="100000">
                                          <p:val>
                                            <p:strVal val="#ppt_y"/>
                                          </p:val>
                                        </p:tav>
                                      </p:tavLst>
                                    </p:anim>
                                  </p:childTnLst>
                                </p:cTn>
                              </p:par>
                              <p:par>
                                <p:cTn id="56" presetID="3" presetClass="entr" presetSubtype="10" fill="hold" nodeType="with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blinds(horizontal)">
                                      <p:cBhvr>
                                        <p:cTn id="58" dur="500"/>
                                        <p:tgtEl>
                                          <p:spTgt spid="14">
                                            <p:txEl>
                                              <p:pRg st="0" end="0"/>
                                            </p:txEl>
                                          </p:spTgt>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3" presetClass="entr" presetSubtype="10" fill="hold" nodeType="withEffect">
                                  <p:stCondLst>
                                    <p:cond delay="0"/>
                                  </p:stCondLst>
                                  <p:childTnLst>
                                    <p:set>
                                      <p:cBhvr>
                                        <p:cTn id="62" dur="1" fill="hold">
                                          <p:stCondLst>
                                            <p:cond delay="0"/>
                                          </p:stCondLst>
                                        </p:cTn>
                                        <p:tgtEl>
                                          <p:spTgt spid="19">
                                            <p:txEl>
                                              <p:pRg st="0" end="0"/>
                                            </p:txEl>
                                          </p:spTgt>
                                        </p:tgtEl>
                                        <p:attrNameLst>
                                          <p:attrName>style.visibility</p:attrName>
                                        </p:attrNameLst>
                                      </p:cBhvr>
                                      <p:to>
                                        <p:strVal val="visible"/>
                                      </p:to>
                                    </p:set>
                                    <p:animEffect transition="in" filter="blinds(horizontal)">
                                      <p:cBhvr>
                                        <p:cTn id="63" dur="500"/>
                                        <p:tgtEl>
                                          <p:spTgt spid="19">
                                            <p:txEl>
                                              <p:pRg st="0" end="0"/>
                                            </p:txEl>
                                          </p:spTgt>
                                        </p:tgtEl>
                                      </p:cBhvr>
                                    </p:animEffect>
                                  </p:childTnLst>
                                </p:cTn>
                              </p:par>
                              <p:par>
                                <p:cTn id="64" presetID="3" presetClass="entr" presetSubtype="10" fill="hold" nodeType="withEffect">
                                  <p:stCondLst>
                                    <p:cond delay="0"/>
                                  </p:stCondLst>
                                  <p:childTnLst>
                                    <p:set>
                                      <p:cBhvr>
                                        <p:cTn id="65" dur="1" fill="hold">
                                          <p:stCondLst>
                                            <p:cond delay="0"/>
                                          </p:stCondLst>
                                        </p:cTn>
                                        <p:tgtEl>
                                          <p:spTgt spid="21">
                                            <p:txEl>
                                              <p:pRg st="0" end="0"/>
                                            </p:txEl>
                                          </p:spTgt>
                                        </p:tgtEl>
                                        <p:attrNameLst>
                                          <p:attrName>style.visibility</p:attrName>
                                        </p:attrNameLst>
                                      </p:cBhvr>
                                      <p:to>
                                        <p:strVal val="visible"/>
                                      </p:to>
                                    </p:set>
                                    <p:animEffect transition="in" filter="blinds(horizontal)">
                                      <p:cBhvr>
                                        <p:cTn id="66" dur="500"/>
                                        <p:tgtEl>
                                          <p:spTgt spid="21">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026"/>
                                        </p:tgtEl>
                                        <p:attrNameLst>
                                          <p:attrName>style.visibility</p:attrName>
                                        </p:attrNameLst>
                                      </p:cBhvr>
                                      <p:to>
                                        <p:strVal val="visible"/>
                                      </p:to>
                                    </p:set>
                                    <p:anim calcmode="lin" valueType="num">
                                      <p:cBhvr additive="base">
                                        <p:cTn id="71" dur="500" fill="hold"/>
                                        <p:tgtEl>
                                          <p:spTgt spid="1026"/>
                                        </p:tgtEl>
                                        <p:attrNameLst>
                                          <p:attrName>ppt_x</p:attrName>
                                        </p:attrNameLst>
                                      </p:cBhvr>
                                      <p:tavLst>
                                        <p:tav tm="0">
                                          <p:val>
                                            <p:strVal val="#ppt_x"/>
                                          </p:val>
                                        </p:tav>
                                        <p:tav tm="100000">
                                          <p:val>
                                            <p:strVal val="#ppt_x"/>
                                          </p:val>
                                        </p:tav>
                                      </p:tavLst>
                                    </p:anim>
                                    <p:anim calcmode="lin" valueType="num">
                                      <p:cBhvr additive="base">
                                        <p:cTn id="72" dur="500" fill="hold"/>
                                        <p:tgtEl>
                                          <p:spTgt spid="1026"/>
                                        </p:tgtEl>
                                        <p:attrNameLst>
                                          <p:attrName>ppt_y</p:attrName>
                                        </p:attrNameLst>
                                      </p:cBhvr>
                                      <p:tavLst>
                                        <p:tav tm="0">
                                          <p:val>
                                            <p:strVal val="1+#ppt_h/2"/>
                                          </p:val>
                                        </p:tav>
                                        <p:tav tm="100000">
                                          <p:val>
                                            <p:strVal val="#ppt_y"/>
                                          </p:val>
                                        </p:tav>
                                      </p:tavLst>
                                    </p:anim>
                                  </p:childTnLst>
                                </p:cTn>
                              </p:par>
                              <p:par>
                                <p:cTn id="73" presetID="1" presetClass="entr" presetSubtype="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grpId="1" nodeType="clickEffect">
                                  <p:stCondLst>
                                    <p:cond delay="0"/>
                                  </p:stCondLst>
                                  <p:childTnLst>
                                    <p:anim calcmode="lin" valueType="num">
                                      <p:cBhvr additive="base">
                                        <p:cTn id="84" dur="500"/>
                                        <p:tgtEl>
                                          <p:spTgt spid="23"/>
                                        </p:tgtEl>
                                        <p:attrNameLst>
                                          <p:attrName>ppt_x</p:attrName>
                                        </p:attrNameLst>
                                      </p:cBhvr>
                                      <p:tavLst>
                                        <p:tav tm="0">
                                          <p:val>
                                            <p:strVal val="ppt_x"/>
                                          </p:val>
                                        </p:tav>
                                        <p:tav tm="100000">
                                          <p:val>
                                            <p:strVal val="ppt_x"/>
                                          </p:val>
                                        </p:tav>
                                      </p:tavLst>
                                    </p:anim>
                                    <p:anim calcmode="lin" valueType="num">
                                      <p:cBhvr additive="base">
                                        <p:cTn id="85" dur="500"/>
                                        <p:tgtEl>
                                          <p:spTgt spid="23"/>
                                        </p:tgtEl>
                                        <p:attrNameLst>
                                          <p:attrName>ppt_y</p:attrName>
                                        </p:attrNameLst>
                                      </p:cBhvr>
                                      <p:tavLst>
                                        <p:tav tm="0">
                                          <p:val>
                                            <p:strVal val="ppt_y"/>
                                          </p:val>
                                        </p:tav>
                                        <p:tav tm="100000">
                                          <p:val>
                                            <p:strVal val="1+ppt_h/2"/>
                                          </p:val>
                                        </p:tav>
                                      </p:tavLst>
                                    </p:anim>
                                    <p:set>
                                      <p:cBhvr>
                                        <p:cTn id="86" dur="1" fill="hold">
                                          <p:stCondLst>
                                            <p:cond delay="499"/>
                                          </p:stCondLst>
                                        </p:cTn>
                                        <p:tgtEl>
                                          <p:spTgt spid="2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027"/>
                                        </p:tgtEl>
                                        <p:attrNameLst>
                                          <p:attrName>style.visibility</p:attrName>
                                        </p:attrNameLst>
                                      </p:cBhvr>
                                      <p:to>
                                        <p:strVal val="visible"/>
                                      </p:to>
                                    </p:set>
                                    <p:anim calcmode="lin" valueType="num">
                                      <p:cBhvr additive="base">
                                        <p:cTn id="91" dur="500" fill="hold"/>
                                        <p:tgtEl>
                                          <p:spTgt spid="1027"/>
                                        </p:tgtEl>
                                        <p:attrNameLst>
                                          <p:attrName>ppt_x</p:attrName>
                                        </p:attrNameLst>
                                      </p:cBhvr>
                                      <p:tavLst>
                                        <p:tav tm="0">
                                          <p:val>
                                            <p:strVal val="#ppt_x"/>
                                          </p:val>
                                        </p:tav>
                                        <p:tav tm="100000">
                                          <p:val>
                                            <p:strVal val="#ppt_x"/>
                                          </p:val>
                                        </p:tav>
                                      </p:tavLst>
                                    </p:anim>
                                    <p:anim calcmode="lin" valueType="num">
                                      <p:cBhvr additive="base">
                                        <p:cTn id="92" dur="500" fill="hold"/>
                                        <p:tgtEl>
                                          <p:spTgt spid="1027"/>
                                        </p:tgtEl>
                                        <p:attrNameLst>
                                          <p:attrName>ppt_y</p:attrName>
                                        </p:attrNameLst>
                                      </p:cBhvr>
                                      <p:tavLst>
                                        <p:tav tm="0">
                                          <p:val>
                                            <p:strVal val="1+#ppt_h/2"/>
                                          </p:val>
                                        </p:tav>
                                        <p:tav tm="100000">
                                          <p:val>
                                            <p:strVal val="#ppt_y"/>
                                          </p:val>
                                        </p:tav>
                                      </p:tavLst>
                                    </p:anim>
                                  </p:childTnLst>
                                </p:cTn>
                              </p:par>
                              <p:par>
                                <p:cTn id="93" presetID="1"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0" grpId="0" animBg="1"/>
      <p:bldP spid="22" grpId="0" animBg="1"/>
      <p:bldGraphic spid="23" grpId="0">
        <p:bldAsOne/>
      </p:bldGraphic>
      <p:bldGraphic spid="23" grpId="1">
        <p:bldAsOne/>
      </p:bldGraphic>
      <p:bldP spid="2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7</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2"/>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03979" y="3644891"/>
              <a:ext cx="1440351" cy="95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dirty="0">
                  <a:solidFill>
                    <a:schemeClr val="bg1"/>
                  </a:solidFill>
                </a:rPr>
                <a:t>Low </a:t>
              </a:r>
              <a:r>
                <a:rPr lang="en-ZA" sz="1400" b="1" dirty="0" smtClean="0">
                  <a:solidFill>
                    <a:schemeClr val="bg1"/>
                  </a:solidFill>
                </a:rPr>
                <a:t>Socioeconomic status </a:t>
              </a:r>
              <a:r>
                <a:rPr lang="en-ZA" sz="1400" b="1" dirty="0">
                  <a:solidFill>
                    <a:schemeClr val="bg1"/>
                  </a:solidFill>
                </a:rPr>
                <a:t>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2830272806"/>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322297861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60848"/>
            <a:ext cx="8229600" cy="2736304"/>
          </a:xfrm>
        </p:spPr>
        <p:txBody>
          <a:bodyPr>
            <a:normAutofit/>
          </a:bodyPr>
          <a:lstStyle/>
          <a:p>
            <a:r>
              <a:rPr lang="en-US" b="1" u="sng" dirty="0" smtClean="0"/>
              <a:t>Insurmountable learning deficits</a:t>
            </a:r>
            <a:r>
              <a:rPr lang="en-US" dirty="0" smtClean="0"/>
              <a:t/>
            </a:r>
            <a:br>
              <a:rPr lang="en-US" dirty="0" smtClean="0"/>
            </a:br>
            <a:r>
              <a:rPr lang="en-US" sz="3600" dirty="0" smtClean="0"/>
              <a:t>How much learning takes place in classrooms in South Africa? </a:t>
            </a:r>
            <a:br>
              <a:rPr lang="en-US" sz="3600" dirty="0" smtClean="0"/>
            </a:br>
            <a:r>
              <a:rPr lang="en-US" sz="3600" dirty="0" smtClean="0"/>
              <a:t>(Grades 3, 4 &amp; 5)</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Tree>
    <p:extLst>
      <p:ext uri="{BB962C8B-B14F-4D97-AF65-F5344CB8AC3E}">
        <p14:creationId xmlns:p14="http://schemas.microsoft.com/office/powerpoint/2010/main" val="331429952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304225447"/>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Tree>
    <p:extLst>
      <p:ext uri="{BB962C8B-B14F-4D97-AF65-F5344CB8AC3E}">
        <p14:creationId xmlns:p14="http://schemas.microsoft.com/office/powerpoint/2010/main" val="29349048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916077921"/>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Callout 1"/>
          <p:cNvSpPr/>
          <p:nvPr/>
        </p:nvSpPr>
        <p:spPr>
          <a:xfrm>
            <a:off x="6253711" y="1700808"/>
            <a:ext cx="2880320" cy="1440160"/>
          </a:xfrm>
          <a:prstGeom prst="wedgeEllipseCallou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tx1"/>
                </a:solidFill>
              </a:rPr>
              <a:t>How does this affect matric?</a:t>
            </a:r>
            <a:endParaRPr lang="en-US" sz="2400" dirty="0">
              <a:solidFill>
                <a:schemeClr val="tx1"/>
              </a:solidFill>
            </a:endParaRPr>
          </a:p>
        </p:txBody>
      </p:sp>
      <p:sp>
        <p:nvSpPr>
          <p:cNvPr id="3" name="TextBox 2"/>
          <p:cNvSpPr txBox="1"/>
          <p:nvPr/>
        </p:nvSpPr>
        <p:spPr>
          <a:xfrm>
            <a:off x="4644008" y="6519446"/>
            <a:ext cx="3024336" cy="338554"/>
          </a:xfrm>
          <a:prstGeom prst="rect">
            <a:avLst/>
          </a:prstGeom>
          <a:noFill/>
        </p:spPr>
        <p:txBody>
          <a:bodyPr wrap="square" rtlCol="0">
            <a:spAutoFit/>
          </a:bodyPr>
          <a:lstStyle/>
          <a:p>
            <a:r>
              <a:rPr lang="en-US" sz="1600" i="1" dirty="0" smtClean="0"/>
              <a:t>(Spaull &amp; </a:t>
            </a:r>
            <a:r>
              <a:rPr lang="en-US" sz="1600" i="1" dirty="0" err="1" smtClean="0"/>
              <a:t>Viljoen</a:t>
            </a:r>
            <a:r>
              <a:rPr lang="en-US" sz="1600" i="1" dirty="0" smtClean="0"/>
              <a:t>, Forthcoming)</a:t>
            </a:r>
            <a:endParaRPr lang="en-US" sz="1600" i="1" dirty="0"/>
          </a:p>
        </p:txBody>
      </p:sp>
    </p:spTree>
    <p:extLst>
      <p:ext uri="{BB962C8B-B14F-4D97-AF65-F5344CB8AC3E}">
        <p14:creationId xmlns:p14="http://schemas.microsoft.com/office/powerpoint/2010/main" val="30212488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heel(1)">
                                      <p:cBhvr>
                                        <p:cTn id="5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lnSpcReduction="10000"/>
          </a:bodyPr>
          <a:lstStyle/>
          <a:p>
            <a:r>
              <a:rPr lang="en-ZA" sz="2400" dirty="0" smtClean="0"/>
              <a:t>550,000 students drop out before matric</a:t>
            </a:r>
          </a:p>
          <a:p>
            <a:r>
              <a:rPr lang="en-ZA" sz="2400" dirty="0" smtClean="0"/>
              <a:t>99% of those who don’t get matric don’t get a non-matric qualification </a:t>
            </a:r>
            <a:r>
              <a:rPr lang="en-ZA" sz="1600" dirty="0" smtClean="0"/>
              <a:t>(Gustafsson,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027718239"/>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61282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63312397"/>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27758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pic>
        <p:nvPicPr>
          <p:cNvPr id="6" name="Picture 5"/>
          <p:cNvPicPr>
            <a:picLocks noChangeAspect="1"/>
          </p:cNvPicPr>
          <p:nvPr/>
        </p:nvPicPr>
        <p:blipFill>
          <a:blip r:embed="rId2"/>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3"/>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572099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i="1" dirty="0" smtClean="0">
                <a:solidFill>
                  <a:schemeClr val="bg1"/>
                </a:solidFill>
                <a:latin typeface="Helvetica Neue"/>
                <a:cs typeface="Helvetica Neue"/>
              </a:rPr>
              <a:t>Language dynamics in SA</a:t>
            </a:r>
            <a:endParaRPr lang="en-US" sz="2400" i="1" dirty="0">
              <a:solidFill>
                <a:schemeClr val="bg1"/>
              </a:solidFill>
              <a:latin typeface="Helvetica Neue"/>
              <a:cs typeface="Helvetica Neue"/>
            </a:endParaRPr>
          </a:p>
        </p:txBody>
      </p:sp>
    </p:spTree>
    <p:extLst>
      <p:ext uri="{BB962C8B-B14F-4D97-AF65-F5344CB8AC3E}">
        <p14:creationId xmlns:p14="http://schemas.microsoft.com/office/powerpoint/2010/main" val="265742660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LOLT</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a:t>According to the 2011 census, only about 23% of South Africans speak Afrikaans or English as their first language (Statistics South Africa, 2012). </a:t>
            </a:r>
            <a:endParaRPr lang="en-US" sz="2800" dirty="0" smtClean="0"/>
          </a:p>
          <a:p>
            <a:r>
              <a:rPr lang="en-US" sz="2800" dirty="0" smtClean="0"/>
              <a:t>Vast majority of SA children learn in their MT for Grades 1-3 (taking subject </a:t>
            </a:r>
            <a:r>
              <a:rPr lang="en-US" sz="2800" dirty="0" err="1" smtClean="0"/>
              <a:t>Eng</a:t>
            </a:r>
            <a:r>
              <a:rPr lang="en-US" sz="2800" dirty="0" smtClean="0"/>
              <a:t> as well) and then switch to </a:t>
            </a:r>
            <a:r>
              <a:rPr lang="en-US" sz="2800" dirty="0" err="1" smtClean="0"/>
              <a:t>Eng</a:t>
            </a:r>
            <a:r>
              <a:rPr lang="en-US" sz="2800" dirty="0" smtClean="0"/>
              <a:t> in Gr4</a:t>
            </a:r>
          </a:p>
          <a:p>
            <a:r>
              <a:rPr lang="en-US" sz="2800" dirty="0" smtClean="0"/>
              <a:t>Some schools choose straight-for-English approach</a:t>
            </a:r>
          </a:p>
          <a:p>
            <a:r>
              <a:rPr lang="en-US" sz="2800" dirty="0" smtClean="0"/>
              <a:t>Important to remember all the factors that are correlated with language – wealth, location, preschool (quality), parental education, teacher quality, resources etc..</a:t>
            </a:r>
            <a:endParaRPr lang="en-US" sz="2800"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128033837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763668" y="6630212"/>
            <a:ext cx="2410638" cy="393038"/>
          </a:xfrm>
        </p:spPr>
        <p:txBody>
          <a:bodyPr/>
          <a:lstStyle/>
          <a:p>
            <a:fld id="{555B2511-D5A3-487A-82FF-4C039FEE504B}" type="slidenum">
              <a:rPr lang="en-ZA" smtClean="0"/>
              <a:pPr/>
              <a:t>16</a:t>
            </a:fld>
            <a:endParaRPr lang="en-ZA"/>
          </a:p>
        </p:txBody>
      </p:sp>
      <p:pic>
        <p:nvPicPr>
          <p:cNvPr id="6" name="Picture 5"/>
          <p:cNvPicPr>
            <a:picLocks noChangeAspect="1"/>
          </p:cNvPicPr>
          <p:nvPr/>
        </p:nvPicPr>
        <p:blipFill>
          <a:blip r:embed="rId2"/>
          <a:stretch>
            <a:fillRect/>
          </a:stretch>
        </p:blipFill>
        <p:spPr>
          <a:xfrm>
            <a:off x="739026" y="332656"/>
            <a:ext cx="7518896" cy="6385322"/>
          </a:xfrm>
          <a:prstGeom prst="rect">
            <a:avLst/>
          </a:prstGeom>
        </p:spPr>
      </p:pic>
      <p:pic>
        <p:nvPicPr>
          <p:cNvPr id="7" name="Picture 6"/>
          <p:cNvPicPr>
            <a:picLocks noChangeAspect="1"/>
          </p:cNvPicPr>
          <p:nvPr/>
        </p:nvPicPr>
        <p:blipFill>
          <a:blip r:embed="rId3"/>
          <a:stretch>
            <a:fillRect/>
          </a:stretch>
        </p:blipFill>
        <p:spPr>
          <a:xfrm>
            <a:off x="735728" y="3502107"/>
            <a:ext cx="7547594" cy="3242883"/>
          </a:xfrm>
          <a:prstGeom prst="rect">
            <a:avLst/>
          </a:prstGeom>
        </p:spPr>
      </p:pic>
    </p:spTree>
    <p:extLst>
      <p:ext uri="{BB962C8B-B14F-4D97-AF65-F5344CB8AC3E}">
        <p14:creationId xmlns:p14="http://schemas.microsoft.com/office/powerpoint/2010/main" val="2493536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5" name="Picture 4"/>
          <p:cNvPicPr>
            <a:picLocks noChangeAspect="1"/>
          </p:cNvPicPr>
          <p:nvPr/>
        </p:nvPicPr>
        <p:blipFill>
          <a:blip r:embed="rId2"/>
          <a:stretch>
            <a:fillRect/>
          </a:stretch>
        </p:blipFill>
        <p:spPr>
          <a:xfrm>
            <a:off x="539552" y="116631"/>
            <a:ext cx="7560840" cy="6567859"/>
          </a:xfrm>
          <a:prstGeom prst="rect">
            <a:avLst/>
          </a:prstGeom>
        </p:spPr>
      </p:pic>
      <p:pic>
        <p:nvPicPr>
          <p:cNvPr id="6" name="Picture 5"/>
          <p:cNvPicPr>
            <a:picLocks noChangeAspect="1"/>
          </p:cNvPicPr>
          <p:nvPr/>
        </p:nvPicPr>
        <p:blipFill>
          <a:blip r:embed="rId3"/>
          <a:stretch>
            <a:fillRect/>
          </a:stretch>
        </p:blipFill>
        <p:spPr>
          <a:xfrm>
            <a:off x="611560" y="3429000"/>
            <a:ext cx="7416824" cy="3152502"/>
          </a:xfrm>
          <a:prstGeom prst="rect">
            <a:avLst/>
          </a:prstGeom>
        </p:spPr>
      </p:pic>
    </p:spTree>
    <p:extLst>
      <p:ext uri="{BB962C8B-B14F-4D97-AF65-F5344CB8AC3E}">
        <p14:creationId xmlns:p14="http://schemas.microsoft.com/office/powerpoint/2010/main" val="81048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US" dirty="0" smtClean="0"/>
              <a:t>Changes in LOLT policies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6" name="Picture 5"/>
          <p:cNvPicPr>
            <a:picLocks noChangeAspect="1"/>
          </p:cNvPicPr>
          <p:nvPr/>
        </p:nvPicPr>
        <p:blipFill>
          <a:blip r:embed="rId2"/>
          <a:stretch>
            <a:fillRect/>
          </a:stretch>
        </p:blipFill>
        <p:spPr>
          <a:xfrm>
            <a:off x="539552" y="1052736"/>
            <a:ext cx="8013700" cy="5422900"/>
          </a:xfrm>
          <a:prstGeom prst="rect">
            <a:avLst/>
          </a:prstGeom>
        </p:spPr>
      </p:pic>
      <p:sp>
        <p:nvSpPr>
          <p:cNvPr id="7" name="TextBox 6"/>
          <p:cNvSpPr txBox="1"/>
          <p:nvPr/>
        </p:nvSpPr>
        <p:spPr>
          <a:xfrm>
            <a:off x="2555776" y="6314437"/>
            <a:ext cx="4176464" cy="523220"/>
          </a:xfrm>
          <a:prstGeom prst="rect">
            <a:avLst/>
          </a:prstGeom>
          <a:solidFill>
            <a:schemeClr val="bg1">
              <a:lumMod val="85000"/>
            </a:schemeClr>
          </a:solidFill>
        </p:spPr>
        <p:txBody>
          <a:bodyPr wrap="square" rtlCol="0">
            <a:spAutoFit/>
          </a:bodyPr>
          <a:lstStyle/>
          <a:p>
            <a:r>
              <a:rPr lang="en-US" sz="1400" dirty="0" smtClean="0"/>
              <a:t>(Taylor &amp; Coetzee, 2013)</a:t>
            </a:r>
          </a:p>
          <a:p>
            <a:r>
              <a:rPr lang="en-US" sz="1400" dirty="0">
                <a:hlinkClick r:id="rId3"/>
              </a:rPr>
              <a:t>http://www.ekon.sun.ac.za/wpapers/2013/</a:t>
            </a:r>
            <a:r>
              <a:rPr lang="en-US" sz="1400" dirty="0" smtClean="0">
                <a:hlinkClick r:id="rId3"/>
              </a:rPr>
              <a:t>wp212013</a:t>
            </a:r>
            <a:r>
              <a:rPr lang="en-US" sz="1400" dirty="0" smtClean="0"/>
              <a:t> </a:t>
            </a:r>
            <a:endParaRPr lang="en-US" sz="1400" dirty="0"/>
          </a:p>
        </p:txBody>
      </p:sp>
    </p:spTree>
    <p:extLst>
      <p:ext uri="{BB962C8B-B14F-4D97-AF65-F5344CB8AC3E}">
        <p14:creationId xmlns:p14="http://schemas.microsoft.com/office/powerpoint/2010/main" val="384052715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643" y="174173"/>
            <a:ext cx="8313789" cy="806555"/>
          </a:xfrm>
        </p:spPr>
        <p:txBody>
          <a:bodyPr>
            <a:normAutofit fontScale="90000"/>
          </a:bodyPr>
          <a:lstStyle/>
          <a:p>
            <a:r>
              <a:rPr lang="en-ZA" sz="2600" dirty="0" smtClean="0">
                <a:solidFill>
                  <a:srgbClr val="C00000"/>
                </a:solidFill>
              </a:rPr>
              <a:t>By Gr 3 all children should be able to read, Gr 4 children should be transitioning from “learning to read” to “reading to learn”</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242494510"/>
              </p:ext>
            </p:extLst>
          </p:nvPr>
        </p:nvGraphicFramePr>
        <p:xfrm>
          <a:off x="174172" y="899887"/>
          <a:ext cx="8748764" cy="579119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Documents and Settings\User\Desktop\PIRLS2011_logo_l.gif"/>
          <p:cNvPicPr>
            <a:picLocks noChangeAspect="1" noChangeArrowheads="1"/>
          </p:cNvPicPr>
          <p:nvPr/>
        </p:nvPicPr>
        <p:blipFill>
          <a:blip r:embed="rId4" cstate="print"/>
          <a:stretch>
            <a:fillRect/>
          </a:stretch>
        </p:blipFill>
        <p:spPr bwMode="auto">
          <a:xfrm>
            <a:off x="146643" y="6457423"/>
            <a:ext cx="329714" cy="357190"/>
          </a:xfrm>
          <a:prstGeom prst="rect">
            <a:avLst/>
          </a:prstGeom>
          <a:noFill/>
          <a:ln>
            <a:noFill/>
          </a:ln>
        </p:spPr>
      </p:pic>
      <p:pic>
        <p:nvPicPr>
          <p:cNvPr id="5" name="Picture 4"/>
          <p:cNvPicPr>
            <a:picLocks noChangeAspect="1" noChangeArrowheads="1"/>
          </p:cNvPicPr>
          <p:nvPr/>
        </p:nvPicPr>
        <p:blipFill>
          <a:blip r:embed="rId5" cstate="print"/>
          <a:srcRect t="14803" r="16419" b="18585"/>
          <a:stretch>
            <a:fillRect/>
          </a:stretch>
        </p:blipFill>
        <p:spPr bwMode="auto">
          <a:xfrm>
            <a:off x="8209831" y="6468310"/>
            <a:ext cx="736225" cy="389691"/>
          </a:xfrm>
          <a:prstGeom prst="rect">
            <a:avLst/>
          </a:prstGeom>
          <a:noFill/>
          <a:ln w="9525">
            <a:noFill/>
            <a:miter lim="800000"/>
            <a:headEnd/>
            <a:tailEnd/>
          </a:ln>
        </p:spPr>
      </p:pic>
      <p:sp>
        <p:nvSpPr>
          <p:cNvPr id="2" name="TextBox 1"/>
          <p:cNvSpPr txBox="1"/>
          <p:nvPr/>
        </p:nvSpPr>
        <p:spPr>
          <a:xfrm>
            <a:off x="5858853" y="2132856"/>
            <a:ext cx="3270246" cy="1846659"/>
          </a:xfrm>
          <a:prstGeom prst="rect">
            <a:avLst/>
          </a:prstGeom>
          <a:solidFill>
            <a:srgbClr val="D9D9D9"/>
          </a:solidFill>
        </p:spPr>
        <p:txBody>
          <a:bodyPr wrap="none" rtlCol="0">
            <a:spAutoFit/>
          </a:bodyPr>
          <a:lstStyle/>
          <a:p>
            <a:r>
              <a:rPr lang="en-US" sz="2400" b="1" dirty="0" smtClean="0"/>
              <a:t>By LOLT of school</a:t>
            </a:r>
          </a:p>
          <a:p>
            <a:r>
              <a:rPr lang="en-US" dirty="0" smtClean="0"/>
              <a:t>Red </a:t>
            </a:r>
            <a:r>
              <a:rPr lang="en-US" dirty="0" smtClean="0"/>
              <a:t>sections here show the </a:t>
            </a:r>
          </a:p>
          <a:p>
            <a:r>
              <a:rPr lang="en-US" dirty="0" smtClean="0"/>
              <a:t>proportion of children that are </a:t>
            </a:r>
          </a:p>
          <a:p>
            <a:r>
              <a:rPr lang="en-US" dirty="0"/>
              <a:t>c</a:t>
            </a:r>
            <a:r>
              <a:rPr lang="en-US" dirty="0" smtClean="0"/>
              <a:t>ompletely illiterate in Grade 4</a:t>
            </a:r>
          </a:p>
          <a:p>
            <a:r>
              <a:rPr lang="en-US" dirty="0" smtClean="0"/>
              <a:t>i.e</a:t>
            </a:r>
            <a:r>
              <a:rPr lang="en-US" dirty="0" smtClean="0"/>
              <a:t>. they cannot </a:t>
            </a:r>
            <a:r>
              <a:rPr lang="en-US" dirty="0" smtClean="0"/>
              <a:t>locate &amp; retrieve </a:t>
            </a:r>
          </a:p>
          <a:p>
            <a:r>
              <a:rPr lang="en-US" dirty="0" smtClean="0"/>
              <a:t>an explicitly stated detail</a:t>
            </a:r>
            <a:endParaRPr lang="en-US" dirty="0"/>
          </a:p>
        </p:txBody>
      </p:sp>
    </p:spTree>
    <p:extLst>
      <p:ext uri="{BB962C8B-B14F-4D97-AF65-F5344CB8AC3E}">
        <p14:creationId xmlns:p14="http://schemas.microsoft.com/office/powerpoint/2010/main" val="56647296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(Aside) Bullying in SA schools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5" name="Picture 4"/>
          <p:cNvPicPr>
            <a:picLocks noChangeAspect="1"/>
          </p:cNvPicPr>
          <p:nvPr/>
        </p:nvPicPr>
        <p:blipFill>
          <a:blip r:embed="rId2"/>
          <a:stretch>
            <a:fillRect/>
          </a:stretch>
        </p:blipFill>
        <p:spPr>
          <a:xfrm>
            <a:off x="1259632" y="1484784"/>
            <a:ext cx="6451600" cy="523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5681165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72816"/>
            <a:ext cx="8229600" cy="2218258"/>
          </a:xfrm>
        </p:spPr>
        <p:txBody>
          <a:bodyPr>
            <a:normAutofit/>
          </a:bodyPr>
          <a:lstStyle/>
          <a:p>
            <a:r>
              <a:rPr lang="en-US" sz="7300" b="1" dirty="0" smtClean="0"/>
              <a:t>Solutions?</a:t>
            </a:r>
            <a:br>
              <a:rPr lang="en-US" sz="7300" b="1" dirty="0" smtClean="0"/>
            </a:br>
            <a:r>
              <a:rPr lang="en-US" sz="1300" b="1" dirty="0" smtClean="0"/>
              <a:t> </a:t>
            </a:r>
            <a:r>
              <a:rPr lang="en-US" sz="1300" dirty="0"/>
              <a:t/>
            </a:r>
            <a:br>
              <a:rPr lang="en-US" sz="1300" dirty="0"/>
            </a:br>
            <a:r>
              <a:rPr lang="en-US" dirty="0" smtClean="0"/>
              <a:t>Accountability &amp; Capacity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370742740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graphicFrame>
        <p:nvGraphicFramePr>
          <p:cNvPr id="6" name="Diagram 5"/>
          <p:cNvGraphicFramePr/>
          <p:nvPr>
            <p:extLst>
              <p:ext uri="{D42A27DB-BD31-4B8C-83A1-F6EECF244321}">
                <p14:modId xmlns:p14="http://schemas.microsoft.com/office/powerpoint/2010/main" val="2744888972"/>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2117128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93CAD030-FE9D-4F57-8798-2150B0D1DA2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C6A1261D-6FC0-48C6-9F9A-2C4F0E2FAE6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96E397DD-3831-4311-AA2A-8D37C23BB4B1}"/>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3324967B-A4CC-46DA-B14A-5D7260CA4A0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D29168E7-E19D-4E9E-A69C-6F56DFBF595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EE679490-3F08-4A0C-BF13-28FE2E12A8BB}"/>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graphicFrame>
        <p:nvGraphicFramePr>
          <p:cNvPr id="6" name="Diagram 5"/>
          <p:cNvGraphicFramePr/>
          <p:nvPr>
            <p:extLst>
              <p:ext uri="{D42A27DB-BD31-4B8C-83A1-F6EECF244321}">
                <p14:modId xmlns:p14="http://schemas.microsoft.com/office/powerpoint/2010/main" val="270319867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18974448">
            <a:off x="2174379" y="4335021"/>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Tree>
    <p:extLst>
      <p:ext uri="{BB962C8B-B14F-4D97-AF65-F5344CB8AC3E}">
        <p14:creationId xmlns:p14="http://schemas.microsoft.com/office/powerpoint/2010/main" val="104584377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graphicFrame>
        <p:nvGraphicFramePr>
          <p:cNvPr id="6" name="Diagram 5"/>
          <p:cNvGraphicFramePr/>
          <p:nvPr>
            <p:extLst>
              <p:ext uri="{D42A27DB-BD31-4B8C-83A1-F6EECF244321}">
                <p14:modId xmlns:p14="http://schemas.microsoft.com/office/powerpoint/2010/main" val="2391047189"/>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18974448">
            <a:off x="2174379" y="4335021"/>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7" name="Right Triangle 6"/>
          <p:cNvSpPr/>
          <p:nvPr/>
        </p:nvSpPr>
        <p:spPr>
          <a:xfrm rot="486443">
            <a:off x="1331969" y="2088527"/>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186889883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graphicFrame>
        <p:nvGraphicFramePr>
          <p:cNvPr id="6" name="Diagram 5"/>
          <p:cNvGraphicFramePr/>
          <p:nvPr>
            <p:extLst>
              <p:ext uri="{D42A27DB-BD31-4B8C-83A1-F6EECF244321}">
                <p14:modId xmlns:p14="http://schemas.microsoft.com/office/powerpoint/2010/main" val="406141150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18974448">
            <a:off x="2174379" y="4335021"/>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7" name="Right Triangle 6"/>
          <p:cNvSpPr/>
          <p:nvPr/>
        </p:nvSpPr>
        <p:spPr>
          <a:xfrm rot="486443">
            <a:off x="1331969" y="2088527"/>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445374" flipH="1">
            <a:off x="4454313" y="2636681"/>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366525402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76872"/>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spTree>
    <p:extLst>
      <p:ext uri="{BB962C8B-B14F-4D97-AF65-F5344CB8AC3E}">
        <p14:creationId xmlns:p14="http://schemas.microsoft.com/office/powerpoint/2010/main" val="165069744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p:txBody>
          <a:bodyPr>
            <a:normAutofit fontScale="62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(Loveless, 2005, pp. 16, 26).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spTree>
    <p:extLst>
      <p:ext uri="{BB962C8B-B14F-4D97-AF65-F5344CB8AC3E}">
        <p14:creationId xmlns:p14="http://schemas.microsoft.com/office/powerpoint/2010/main" val="25872230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a:t>
            </a:r>
            <a:r>
              <a:rPr lang="en-ZA" sz="8000" b="1" u="sng" dirty="0">
                <a:solidFill>
                  <a:srgbClr val="FF0000"/>
                </a:solidFill>
              </a:rPr>
              <a:t>trying to push a piece of string</a:t>
            </a:r>
            <a:r>
              <a:rPr lang="en-ZA" sz="8000" b="1" u="sng" dirty="0"/>
              <a:t>: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346848205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7911502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Line Callout 1 1"/>
          <p:cNvSpPr/>
          <p:nvPr/>
        </p:nvSpPr>
        <p:spPr>
          <a:xfrm>
            <a:off x="5220072" y="692696"/>
            <a:ext cx="3672408" cy="2016224"/>
          </a:xfrm>
          <a:prstGeom prst="borderCallout1">
            <a:avLst>
              <a:gd name="adj1" fmla="val 48577"/>
              <a:gd name="adj2" fmla="val -494"/>
              <a:gd name="adj3" fmla="val 63961"/>
              <a:gd name="adj4" fmla="val -42836"/>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en-US" dirty="0" smtClean="0">
                <a:solidFill>
                  <a:srgbClr val="CCFFCC"/>
                </a:solidFill>
              </a:rPr>
              <a:t>EG: Teacher training that doesn’t change behavior </a:t>
            </a:r>
            <a:r>
              <a:rPr lang="en-US" dirty="0" smtClean="0"/>
              <a:t>[training on how to teach with a workbook but no </a:t>
            </a:r>
            <a:r>
              <a:rPr lang="en-US" dirty="0" err="1" smtClean="0"/>
              <a:t>incr</a:t>
            </a:r>
            <a:r>
              <a:rPr lang="en-US" dirty="0" smtClean="0"/>
              <a:t> in </a:t>
            </a:r>
            <a:r>
              <a:rPr lang="en-US" dirty="0" err="1" smtClean="0"/>
              <a:t>curric</a:t>
            </a:r>
            <a:r>
              <a:rPr lang="en-US" dirty="0" smtClean="0"/>
              <a:t> coverage because workbooks aren’t monitored or outcomes (like reading) regularly assessed</a:t>
            </a:r>
            <a:endParaRPr lang="en-US" dirty="0"/>
          </a:p>
        </p:txBody>
      </p:sp>
    </p:spTree>
    <p:extLst>
      <p:ext uri="{BB962C8B-B14F-4D97-AF65-F5344CB8AC3E}">
        <p14:creationId xmlns:p14="http://schemas.microsoft.com/office/powerpoint/2010/main" val="1742726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Line Callout 1 5"/>
          <p:cNvSpPr/>
          <p:nvPr/>
        </p:nvSpPr>
        <p:spPr>
          <a:xfrm>
            <a:off x="2483768" y="836712"/>
            <a:ext cx="3672408" cy="2016224"/>
          </a:xfrm>
          <a:prstGeom prst="borderCallout1">
            <a:avLst>
              <a:gd name="adj1" fmla="val 98968"/>
              <a:gd name="adj2" fmla="val 49955"/>
              <a:gd name="adj3" fmla="val 195127"/>
              <a:gd name="adj4" fmla="val 97120"/>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en-US" dirty="0" smtClean="0">
                <a:solidFill>
                  <a:srgbClr val="CCFFCC"/>
                </a:solidFill>
              </a:rPr>
              <a:t>EG: Imposing sanctions &amp; rewards for doing things that teachers can’t do </a:t>
            </a:r>
            <a:r>
              <a:rPr lang="en-US" dirty="0" smtClean="0"/>
              <a:t>[if a teacher isn’t teaching fractions because she can’t do fractions herself, no amount of pressure can force her to cover that topic]</a:t>
            </a:r>
            <a:endParaRPr lang="en-US" dirty="0"/>
          </a:p>
        </p:txBody>
      </p:sp>
    </p:spTree>
    <p:extLst>
      <p:ext uri="{BB962C8B-B14F-4D97-AF65-F5344CB8AC3E}">
        <p14:creationId xmlns:p14="http://schemas.microsoft.com/office/powerpoint/2010/main" val="17613437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2886764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080100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1759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61006026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points</a:t>
            </a:r>
            <a:endParaRPr lang="en-US" dirty="0"/>
          </a:p>
        </p:txBody>
      </p:sp>
      <p:sp>
        <p:nvSpPr>
          <p:cNvPr id="3" name="Content Placeholder 2"/>
          <p:cNvSpPr>
            <a:spLocks noGrp="1"/>
          </p:cNvSpPr>
          <p:nvPr>
            <p:ph idx="1"/>
          </p:nvPr>
        </p:nvSpPr>
        <p:spPr/>
        <p:txBody>
          <a:bodyPr>
            <a:normAutofit fontScale="85000" lnSpcReduction="20000"/>
          </a:bodyPr>
          <a:lstStyle/>
          <a:p>
            <a:pPr marL="457200" indent="-457200">
              <a:buFont typeface="+mj-lt"/>
              <a:buAutoNum type="arabicPeriod"/>
            </a:pPr>
            <a:r>
              <a:rPr lang="en-US" sz="2400" dirty="0" smtClean="0"/>
              <a:t>SA’s educational performance is extremely low and highly unequal</a:t>
            </a:r>
          </a:p>
          <a:p>
            <a:pPr marL="457200" indent="-457200">
              <a:buFont typeface="+mj-lt"/>
              <a:buAutoNum type="arabicPeriod"/>
            </a:pPr>
            <a:r>
              <a:rPr lang="en-US" sz="2400" dirty="0" smtClean="0"/>
              <a:t>Decreasing inequality not possible without changing wages of majority which isn’t possible without improving the quality of education</a:t>
            </a:r>
          </a:p>
          <a:p>
            <a:pPr marL="457200" indent="-457200">
              <a:buFont typeface="+mj-lt"/>
              <a:buAutoNum type="arabicPeriod"/>
            </a:pPr>
            <a:r>
              <a:rPr lang="en-US" sz="2400" dirty="0" smtClean="0"/>
              <a:t>Things improving slowly but </a:t>
            </a:r>
            <a:r>
              <a:rPr lang="en-US" sz="2400" i="1" dirty="0" smtClean="0"/>
              <a:t>still very</a:t>
            </a:r>
            <a:r>
              <a:rPr lang="en-US" sz="2400" dirty="0" smtClean="0"/>
              <a:t> </a:t>
            </a:r>
            <a:r>
              <a:rPr lang="en-US" sz="2400" dirty="0" smtClean="0"/>
              <a:t>little learning taking place in </a:t>
            </a:r>
            <a:r>
              <a:rPr lang="en-US" sz="2400" dirty="0" smtClean="0"/>
              <a:t>most SA </a:t>
            </a:r>
            <a:r>
              <a:rPr lang="en-US" sz="2400" dirty="0" smtClean="0"/>
              <a:t>schools</a:t>
            </a:r>
          </a:p>
          <a:p>
            <a:pPr marL="457200" indent="-457200">
              <a:buFont typeface="+mj-lt"/>
              <a:buAutoNum type="arabicPeriod"/>
            </a:pPr>
            <a:r>
              <a:rPr lang="en-US" sz="2400" dirty="0" smtClean="0"/>
              <a:t>SA children 3-4 </a:t>
            </a:r>
            <a:r>
              <a:rPr lang="en-US" sz="2400" dirty="0" err="1" smtClean="0"/>
              <a:t>yrs</a:t>
            </a:r>
            <a:r>
              <a:rPr lang="en-US" sz="2400" dirty="0" smtClean="0"/>
              <a:t> behind the curriculum. Acquire learning deficits early on and this handicaps them as they </a:t>
            </a:r>
            <a:r>
              <a:rPr lang="en-US" sz="2400" dirty="0" smtClean="0"/>
              <a:t>progress</a:t>
            </a:r>
          </a:p>
          <a:p>
            <a:pPr marL="514350" indent="-514350">
              <a:buFont typeface="+mj-lt"/>
              <a:buAutoNum type="arabicPeriod"/>
            </a:pPr>
            <a:r>
              <a:rPr lang="en-US" sz="2400" dirty="0" smtClean="0">
                <a:solidFill>
                  <a:srgbClr val="FF0000"/>
                </a:solidFill>
              </a:rPr>
              <a:t>Solutions</a:t>
            </a:r>
            <a:r>
              <a:rPr lang="en-US" sz="2400" dirty="0" smtClean="0"/>
              <a:t>: can’t focus on </a:t>
            </a:r>
            <a:r>
              <a:rPr lang="en-US" sz="2400" b="1" i="1" dirty="0" smtClean="0"/>
              <a:t>either</a:t>
            </a:r>
            <a:r>
              <a:rPr lang="en-US" sz="2400" i="1" dirty="0" smtClean="0"/>
              <a:t> </a:t>
            </a:r>
            <a:r>
              <a:rPr lang="en-US" sz="2400" dirty="0" smtClean="0"/>
              <a:t>accountability (pressure/incentives) </a:t>
            </a:r>
            <a:r>
              <a:rPr lang="en-US" sz="2400" b="1" i="1" dirty="0" smtClean="0"/>
              <a:t>or</a:t>
            </a:r>
            <a:r>
              <a:rPr lang="en-US" sz="2400" i="1" dirty="0" smtClean="0"/>
              <a:t> </a:t>
            </a:r>
            <a:r>
              <a:rPr lang="en-US" sz="2400" dirty="0" smtClean="0"/>
              <a:t>capacity (resources/support), must focus on </a:t>
            </a:r>
            <a:r>
              <a:rPr lang="en-US" sz="2400" b="1" dirty="0" smtClean="0"/>
              <a:t>both</a:t>
            </a:r>
          </a:p>
          <a:p>
            <a:pPr marL="514350" indent="-514350">
              <a:buFont typeface="+mj-lt"/>
              <a:buAutoNum type="arabicPeriod"/>
            </a:pPr>
            <a:r>
              <a:rPr lang="en-US" dirty="0"/>
              <a:t>What can </a:t>
            </a:r>
            <a:r>
              <a:rPr lang="en-US" b="1" u="sng" dirty="0"/>
              <a:t>SHINE</a:t>
            </a:r>
            <a:r>
              <a:rPr lang="en-US" dirty="0"/>
              <a:t> do to help? </a:t>
            </a:r>
            <a:endParaRPr lang="en-US" dirty="0" smtClean="0"/>
          </a:p>
          <a:p>
            <a:pPr marL="914400" lvl="1" indent="-514350"/>
            <a:r>
              <a:rPr lang="en-US" dirty="0" smtClean="0"/>
              <a:t>Keep doing what you are doing!</a:t>
            </a:r>
          </a:p>
          <a:p>
            <a:pPr marL="914400" lvl="1" indent="-514350"/>
            <a:r>
              <a:rPr lang="en-US" dirty="0" smtClean="0"/>
              <a:t>Think </a:t>
            </a:r>
            <a:r>
              <a:rPr lang="en-US" dirty="0"/>
              <a:t>of scalability. Implications for 1-on-1 model</a:t>
            </a:r>
            <a:r>
              <a:rPr lang="en-US" dirty="0" smtClean="0"/>
              <a:t>?</a:t>
            </a:r>
          </a:p>
          <a:p>
            <a:pPr marL="914400" lvl="1" indent="-514350"/>
            <a:r>
              <a:rPr lang="en-US" dirty="0" smtClean="0"/>
              <a:t>Extending model to work for under-resourced communities and in African languages?</a:t>
            </a:r>
            <a:endParaRPr lang="en-US" dirty="0"/>
          </a:p>
          <a:p>
            <a:pPr marL="514350" indent="-514350">
              <a:buFont typeface="+mj-lt"/>
              <a:buAutoNum type="arabicPeriod"/>
            </a:pP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211667016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&amp; reading</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
        <p:nvSpPr>
          <p:cNvPr id="5" name="Rectangle 4"/>
          <p:cNvSpPr/>
          <p:nvPr/>
        </p:nvSpPr>
        <p:spPr>
          <a:xfrm>
            <a:off x="467544" y="1628800"/>
            <a:ext cx="8208912" cy="3970318"/>
          </a:xfrm>
          <a:prstGeom prst="rect">
            <a:avLst/>
          </a:prstGeom>
        </p:spPr>
        <p:txBody>
          <a:bodyPr wrap="square">
            <a:spAutoFit/>
          </a:bodyPr>
          <a:lstStyle/>
          <a:p>
            <a:r>
              <a:rPr lang="en-US" dirty="0"/>
              <a:t>Spaull, N. 2014. Accountability in South African Education. Ch4 in “Transformation Audit 2013: Confronting Exclusion” Institute for Justice and Reconciliation. Cape Town. </a:t>
            </a:r>
            <a:r>
              <a:rPr lang="en-US" dirty="0">
                <a:hlinkClick r:id="rId2"/>
              </a:rPr>
              <a:t>http://ijr.org.za/publications/pdfs/TA%202013%20text%20and%20cover%</a:t>
            </a:r>
            <a:r>
              <a:rPr lang="en-US" dirty="0" smtClean="0">
                <a:hlinkClick r:id="rId2"/>
              </a:rPr>
              <a:t>20web.pdf</a:t>
            </a:r>
            <a:r>
              <a:rPr lang="en-US" dirty="0" smtClean="0"/>
              <a:t> </a:t>
            </a:r>
          </a:p>
          <a:p>
            <a:endParaRPr lang="en-US" dirty="0"/>
          </a:p>
          <a:p>
            <a:r>
              <a:rPr lang="en-US" dirty="0"/>
              <a:t>Spaull, N. 2013. South Africa’s Education Crisis: The Quality of Education in South Africa 1995-2011. Centre for Development and Enterprise. </a:t>
            </a:r>
            <a:r>
              <a:rPr lang="en-US" dirty="0">
                <a:hlinkClick r:id="rId3"/>
              </a:rPr>
              <a:t>http://www.cde.org.za/images/pdf/South%20Africas%20Education%20Crisis%20N%20Spaull%202013.</a:t>
            </a:r>
            <a:r>
              <a:rPr lang="en-US" dirty="0" smtClean="0">
                <a:hlinkClick r:id="rId3"/>
              </a:rPr>
              <a:t>pdf</a:t>
            </a:r>
            <a:r>
              <a:rPr lang="en-US" dirty="0" smtClean="0"/>
              <a:t> </a:t>
            </a:r>
            <a:endParaRPr lang="en-US" dirty="0" smtClean="0"/>
          </a:p>
          <a:p>
            <a:endParaRPr lang="en-US" dirty="0" smtClean="0"/>
          </a:p>
          <a:p>
            <a:r>
              <a:rPr lang="en-US" dirty="0" smtClean="0"/>
              <a:t>Taylor </a:t>
            </a:r>
            <a:r>
              <a:rPr lang="en-US" dirty="0"/>
              <a:t>&amp; Coetzee, </a:t>
            </a:r>
            <a:r>
              <a:rPr lang="en-US" dirty="0" smtClean="0"/>
              <a:t>2013</a:t>
            </a:r>
            <a:r>
              <a:rPr lang="en-US" dirty="0"/>
              <a:t>.</a:t>
            </a:r>
            <a:r>
              <a:rPr lang="en-US" dirty="0" smtClean="0"/>
              <a:t> </a:t>
            </a:r>
            <a:r>
              <a:rPr lang="en-US" dirty="0" smtClean="0">
                <a:hlinkClick r:id="rId4"/>
              </a:rPr>
              <a:t>http</a:t>
            </a:r>
            <a:r>
              <a:rPr lang="en-US" dirty="0">
                <a:hlinkClick r:id="rId4"/>
              </a:rPr>
              <a:t>://www.ekon.sun.ac.za/wpapers/2013/wp212013</a:t>
            </a:r>
            <a:r>
              <a:rPr lang="en-US" dirty="0"/>
              <a:t> </a:t>
            </a:r>
          </a:p>
          <a:p>
            <a:endParaRPr lang="en-US" dirty="0" smtClean="0"/>
          </a:p>
          <a:p>
            <a:endParaRPr lang="en-US" dirty="0"/>
          </a:p>
          <a:p>
            <a:endParaRPr lang="en-US" dirty="0"/>
          </a:p>
        </p:txBody>
      </p:sp>
      <p:sp>
        <p:nvSpPr>
          <p:cNvPr id="6" name="Rectangle 5"/>
          <p:cNvSpPr/>
          <p:nvPr/>
        </p:nvSpPr>
        <p:spPr>
          <a:xfrm>
            <a:off x="467544" y="4869160"/>
            <a:ext cx="7776864" cy="1754327"/>
          </a:xfrm>
          <a:prstGeom prst="rect">
            <a:avLst/>
          </a:prstGeom>
        </p:spPr>
        <p:txBody>
          <a:bodyPr wrap="square">
            <a:spAutoFit/>
          </a:bodyPr>
          <a:lstStyle/>
          <a:p>
            <a:r>
              <a:rPr lang="en-US" dirty="0"/>
              <a:t>Elmore, R. (2004a). Agency, Reciprocity, and Accountability in Democratic Education. Cambridge, MA: Consortium for Policy Research in Education</a:t>
            </a:r>
            <a:r>
              <a:rPr lang="en-US" dirty="0" smtClean="0"/>
              <a:t>.</a:t>
            </a:r>
          </a:p>
          <a:p>
            <a:endParaRPr lang="en-US" dirty="0"/>
          </a:p>
          <a:p>
            <a:r>
              <a:rPr lang="en-US" dirty="0"/>
              <a:t>Elmore, R. (2008). Leadership as the practice of improvement. In OECD, Improving School Leadership. Volume 2: Case Studies on System Leadership (pp. 37-67). Paris: OECD Publishing.</a:t>
            </a:r>
          </a:p>
        </p:txBody>
      </p:sp>
    </p:spTree>
    <p:extLst>
      <p:ext uri="{BB962C8B-B14F-4D97-AF65-F5344CB8AC3E}">
        <p14:creationId xmlns:p14="http://schemas.microsoft.com/office/powerpoint/2010/main" val="257272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100" dirty="0" smtClean="0"/>
              <a:t>This presentation &amp; others are available online at:</a:t>
            </a:r>
            <a:r>
              <a:rPr lang="en-ZA" sz="3600" dirty="0" smtClean="0"/>
              <a:t/>
            </a:r>
            <a:br>
              <a:rPr lang="en-ZA" sz="3600" dirty="0" smtClean="0"/>
            </a:br>
            <a:r>
              <a:rPr lang="en-ZA" sz="4000" dirty="0" smtClean="0">
                <a:hlinkClick r:id="rId3"/>
              </a:rPr>
              <a:t>www.nicspaull.com/research</a:t>
            </a:r>
            <a:r>
              <a:rPr lang="en-ZA" sz="4000" dirty="0" smtClean="0"/>
              <a:t>  </a:t>
            </a:r>
            <a:br>
              <a:rPr lang="en-ZA" sz="4000" dirty="0" smtClean="0"/>
            </a:br>
            <a:r>
              <a:rPr lang="en-ZA" sz="2000" dirty="0" smtClean="0"/>
              <a:t>NicholasSpaull@gmail.com </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spTree>
    <p:extLst>
      <p:ext uri="{BB962C8B-B14F-4D97-AF65-F5344CB8AC3E}">
        <p14:creationId xmlns:p14="http://schemas.microsoft.com/office/powerpoint/2010/main" val="97602876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spTree>
    <p:extLst>
      <p:ext uri="{BB962C8B-B14F-4D97-AF65-F5344CB8AC3E}">
        <p14:creationId xmlns:p14="http://schemas.microsoft.com/office/powerpoint/2010/main" val="69216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77933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45915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9265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15777740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44</a:t>
            </a:fld>
            <a:endParaRPr lang="en-ZA"/>
          </a:p>
        </p:txBody>
      </p:sp>
      <p:graphicFrame>
        <p:nvGraphicFramePr>
          <p:cNvPr id="6" name="Diagram 5"/>
          <p:cNvGraphicFramePr/>
          <p:nvPr>
            <p:extLst>
              <p:ext uri="{D42A27DB-BD31-4B8C-83A1-F6EECF244321}">
                <p14:modId xmlns:p14="http://schemas.microsoft.com/office/powerpoint/2010/main" val="1629037287"/>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b="1" dirty="0" smtClean="0">
                <a:solidFill>
                  <a:srgbClr val="FF0000"/>
                </a:solidFill>
              </a:rPr>
              <a:t>CAPACITY</a:t>
            </a:r>
            <a:r>
              <a:rPr lang="en-GB" sz="1200" dirty="0" smtClean="0"/>
              <a:t>! “</a:t>
            </a:r>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1510510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solidFill>
                  <a:schemeClr val="bg1"/>
                </a:solidFill>
                <a:latin typeface="Helvetica Neue"/>
                <a:cs typeface="Helvetica Neue"/>
              </a:rPr>
              <a:t>South African teacher content knowledge</a:t>
            </a:r>
            <a:endParaRPr lang="en-US" i="1" dirty="0">
              <a:solidFill>
                <a:schemeClr val="bg1"/>
              </a:solidFill>
              <a:latin typeface="Helvetica Neue"/>
              <a:cs typeface="Helvetica Neue"/>
            </a:endParaRPr>
          </a:p>
        </p:txBody>
      </p:sp>
    </p:spTree>
    <p:extLst>
      <p:ext uri="{BB962C8B-B14F-4D97-AF65-F5344CB8AC3E}">
        <p14:creationId xmlns:p14="http://schemas.microsoft.com/office/powerpoint/2010/main" val="267745532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824536"/>
          </a:xfrm>
        </p:spPr>
        <p:txBody>
          <a:bodyPr>
            <a:normAutofit fontScale="70000" lnSpcReduction="20000"/>
          </a:bodyPr>
          <a:lstStyle/>
          <a:p>
            <a:pPr marL="342900" lvl="1" indent="-342900">
              <a:buFont typeface="Arial" pitchFamily="34" charset="0"/>
              <a:buChar char="•"/>
            </a:pPr>
            <a:r>
              <a:rPr lang="en-ZA" dirty="0">
                <a:solidFill>
                  <a:srgbClr val="800000"/>
                </a:solidFill>
              </a:rPr>
              <a:t>Conference Board of the Mathematical </a:t>
            </a:r>
            <a:r>
              <a:rPr lang="en-ZA" dirty="0" smtClean="0">
                <a:solidFill>
                  <a:srgbClr val="800000"/>
                </a:solidFill>
              </a:rPr>
              <a:t>Sciences</a:t>
            </a:r>
            <a:r>
              <a:rPr lang="en-ZA" dirty="0">
                <a:solidFill>
                  <a:srgbClr val="800000"/>
                </a:solidFill>
              </a:rPr>
              <a:t> </a:t>
            </a:r>
            <a:r>
              <a:rPr lang="en-ZA" dirty="0" smtClean="0">
                <a:solidFill>
                  <a:srgbClr val="800000"/>
                </a:solidFill>
              </a:rPr>
              <a:t>(2001</a:t>
            </a:r>
            <a:r>
              <a:rPr lang="en-ZA" dirty="0">
                <a:solidFill>
                  <a:srgbClr val="800000"/>
                </a:solidFill>
              </a:rPr>
              <a:t>, ch.2</a:t>
            </a:r>
            <a:r>
              <a:rPr lang="en-ZA" dirty="0" smtClean="0">
                <a:solidFill>
                  <a:srgbClr val="800000"/>
                </a:solidFill>
              </a:rPr>
              <a:t>)</a:t>
            </a:r>
            <a:r>
              <a:rPr lang="en-ZA" dirty="0">
                <a:solidFill>
                  <a:srgbClr val="800000"/>
                </a:solidFill>
              </a:rPr>
              <a:t> </a:t>
            </a:r>
            <a:r>
              <a:rPr lang="en-ZA" dirty="0" smtClean="0"/>
              <a:t>recommends that mathematics teachers need: </a:t>
            </a:r>
          </a:p>
          <a:p>
            <a:pPr lvl="1" algn="just"/>
            <a:r>
              <a:rPr lang="en-ZA" dirty="0" smtClean="0"/>
              <a:t>“</a:t>
            </a:r>
            <a:r>
              <a:rPr lang="en-ZA" i="1" dirty="0"/>
              <a:t>A</a:t>
            </a:r>
            <a:r>
              <a:rPr lang="en-ZA" i="1" dirty="0" smtClean="0"/>
              <a:t> </a:t>
            </a:r>
            <a:r>
              <a:rPr lang="en-ZA" i="1" dirty="0"/>
              <a:t>thorough mastery of the mathematics in several grades beyond that which they expect to teach, as well as of the mathematics in earlier grades</a:t>
            </a:r>
            <a:r>
              <a:rPr lang="en-ZA" dirty="0"/>
              <a:t>” </a:t>
            </a:r>
            <a:r>
              <a:rPr lang="en-ZA" dirty="0" smtClean="0"/>
              <a:t>(2001 </a:t>
            </a:r>
            <a:r>
              <a:rPr lang="en-ZA" dirty="0"/>
              <a:t>report ‘</a:t>
            </a:r>
            <a:r>
              <a:rPr lang="en-ZA" i="1" dirty="0"/>
              <a:t>The Mathematical Education of Teachers</a:t>
            </a:r>
            <a:r>
              <a:rPr lang="en-ZA" dirty="0" smtClean="0"/>
              <a:t>’) </a:t>
            </a:r>
          </a:p>
          <a:p>
            <a:pPr lvl="1" algn="just"/>
            <a:endParaRPr lang="en-ZA" dirty="0"/>
          </a:p>
          <a:p>
            <a:pPr algn="just"/>
            <a:r>
              <a:rPr lang="en-ZA" dirty="0" smtClean="0">
                <a:solidFill>
                  <a:srgbClr val="800000"/>
                </a:solidFill>
              </a:rPr>
              <a:t>Ball </a:t>
            </a:r>
            <a:r>
              <a:rPr lang="en-ZA" i="1" dirty="0">
                <a:solidFill>
                  <a:srgbClr val="800000"/>
                </a:solidFill>
              </a:rPr>
              <a:t>et al</a:t>
            </a:r>
            <a:r>
              <a:rPr lang="en-ZA" dirty="0">
                <a:solidFill>
                  <a:srgbClr val="800000"/>
                </a:solidFill>
              </a:rPr>
              <a:t> (2008, p. 409) </a:t>
            </a:r>
            <a:endParaRPr lang="en-ZA" dirty="0" smtClean="0">
              <a:solidFill>
                <a:srgbClr val="800000"/>
              </a:solidFill>
            </a:endParaRPr>
          </a:p>
          <a:p>
            <a:pPr lvl="1" algn="just"/>
            <a:r>
              <a:rPr lang="en-ZA" dirty="0" smtClean="0"/>
              <a:t>“</a:t>
            </a:r>
            <a:r>
              <a:rPr lang="en-ZA" i="1" dirty="0"/>
              <a:t>Teachers who do not themselves know the subject well are not likely to have the knowledge they need to help students learn this content. At the same time just knowing a subject may well not be sufficient for teaching</a:t>
            </a:r>
            <a:r>
              <a:rPr lang="en-ZA" dirty="0"/>
              <a:t>.</a:t>
            </a:r>
            <a:r>
              <a:rPr lang="en-ZA" dirty="0" smtClean="0"/>
              <a:t>”</a:t>
            </a:r>
          </a:p>
          <a:p>
            <a:pPr lvl="1" algn="just"/>
            <a:endParaRPr lang="en-ZA" dirty="0" smtClean="0"/>
          </a:p>
          <a:p>
            <a:pPr algn="just"/>
            <a:r>
              <a:rPr lang="en-ZA" dirty="0" smtClean="0">
                <a:solidFill>
                  <a:srgbClr val="800000"/>
                </a:solidFill>
              </a:rPr>
              <a:t>Shulman (1986, p. 9)</a:t>
            </a:r>
          </a:p>
          <a:p>
            <a:pPr lvl="1" algn="just"/>
            <a:r>
              <a:rPr lang="en-ZA" dirty="0" smtClean="0"/>
              <a:t>“</a:t>
            </a:r>
            <a:r>
              <a:rPr lang="en-ZA" dirty="0"/>
              <a:t>We expect that the subject matter content understanding of the teacher be at least equal to that of his or her lay colleague, the mere subject matter major</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spTree>
    <p:extLst>
      <p:ext uri="{BB962C8B-B14F-4D97-AF65-F5344CB8AC3E}">
        <p14:creationId xmlns:p14="http://schemas.microsoft.com/office/powerpoint/2010/main" val="311315142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Africa specifically…</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ZA" dirty="0">
                <a:solidFill>
                  <a:srgbClr val="800000"/>
                </a:solidFill>
              </a:rPr>
              <a:t>Taylor &amp; Vinjevold’s (1999, p. 230) </a:t>
            </a:r>
            <a:r>
              <a:rPr lang="en-ZA" dirty="0"/>
              <a:t>conclusion in their book “</a:t>
            </a:r>
            <a:r>
              <a:rPr lang="en-ZA" i="1" dirty="0"/>
              <a:t>Getting Learning Right</a:t>
            </a:r>
            <a:r>
              <a:rPr lang="en-ZA" dirty="0"/>
              <a:t>” is particularly explicit</a:t>
            </a:r>
            <a:r>
              <a:rPr lang="en-ZA" dirty="0" smtClean="0"/>
              <a:t>:</a:t>
            </a:r>
          </a:p>
          <a:p>
            <a:pPr algn="just"/>
            <a:endParaRPr lang="en-US" dirty="0"/>
          </a:p>
          <a:p>
            <a:pPr algn="just"/>
            <a:r>
              <a:rPr lang="en-ZA" dirty="0"/>
              <a:t>“The most definite point of convergence across the [President’s Education Initiative] studies is the conclusion that teachers’ poor conceptual knowledge of the subjects they are teaching is a </a:t>
            </a:r>
            <a:r>
              <a:rPr lang="en-ZA" b="1" u="sng" dirty="0"/>
              <a:t>fundamental constraint </a:t>
            </a:r>
            <a:r>
              <a:rPr lang="en-ZA" dirty="0"/>
              <a:t>on the quality of teaching and learning activities, and consequently on the quality of learning outcomes.” </a:t>
            </a:r>
            <a:endParaRPr lang="en-US" dirty="0"/>
          </a:p>
          <a:p>
            <a:pPr algn="just"/>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197479829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187624" y="741408"/>
            <a:ext cx="6513274" cy="6116592"/>
          </a:xfrm>
          <a:prstGeom prst="rect">
            <a:avLst/>
          </a:prstGeom>
          <a:noFill/>
          <a:ln>
            <a:noFill/>
          </a:ln>
        </p:spPr>
      </p:pic>
      <p:sp>
        <p:nvSpPr>
          <p:cNvPr id="8" name="TextBox 7"/>
          <p:cNvSpPr txBox="1"/>
          <p:nvPr/>
        </p:nvSpPr>
        <p:spPr>
          <a:xfrm>
            <a:off x="1216002" y="222901"/>
            <a:ext cx="5904656" cy="369332"/>
          </a:xfrm>
          <a:prstGeom prst="rect">
            <a:avLst/>
          </a:prstGeom>
          <a:noFill/>
        </p:spPr>
        <p:txBody>
          <a:bodyPr wrap="square" rtlCol="0">
            <a:spAutoFit/>
          </a:bodyPr>
          <a:lstStyle/>
          <a:p>
            <a:r>
              <a:rPr lang="en-ZA" dirty="0" err="1" smtClean="0"/>
              <a:t>Carnoy</a:t>
            </a:r>
            <a:r>
              <a:rPr lang="en-ZA" dirty="0" smtClean="0"/>
              <a:t> &amp; Chisholm (2008: p. 22) conceptual framework</a:t>
            </a:r>
            <a:endParaRPr lang="en-ZA" dirty="0"/>
          </a:p>
        </p:txBody>
      </p:sp>
      <p:sp>
        <p:nvSpPr>
          <p:cNvPr id="2" name="Rectangle 1"/>
          <p:cNvSpPr/>
          <p:nvPr/>
        </p:nvSpPr>
        <p:spPr>
          <a:xfrm>
            <a:off x="5148064" y="1916832"/>
            <a:ext cx="1008112" cy="43204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656801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963558094"/>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4293096"/>
            <a:ext cx="4123767" cy="2062103"/>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a:t>
            </a:r>
            <a:endParaRPr lang="en-GB" sz="1600" dirty="0" smtClean="0"/>
          </a:p>
          <a:p>
            <a:pPr lvl="0" algn="r"/>
            <a:r>
              <a:rPr lang="en-GB" sz="1600" b="1" dirty="0" smtClean="0">
                <a:solidFill>
                  <a:srgbClr val="800000"/>
                </a:solidFill>
              </a:rPr>
              <a:t>(</a:t>
            </a:r>
            <a:r>
              <a:rPr lang="en-GB" sz="1600" b="1" dirty="0">
                <a:solidFill>
                  <a:srgbClr val="800000"/>
                </a:solidFill>
              </a:rPr>
              <a:t>Elmore, 2004b, p. 93).</a:t>
            </a:r>
            <a:endParaRPr lang="en-US" sz="1600" b="1" dirty="0">
              <a:solidFill>
                <a:srgbClr val="800000"/>
              </a:solidFill>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392047688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animBg="1"/>
      <p:bldP spid="8" grpId="1" animBg="1"/>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Solutions?</a:t>
            </a:r>
            <a:endParaRPr lang="en-US" i="1" dirty="0">
              <a:latin typeface="Helvetica Neue"/>
              <a:cs typeface="Helvetica Neue"/>
            </a:endParaRPr>
          </a:p>
        </p:txBody>
      </p:sp>
    </p:spTree>
    <p:extLst>
      <p:ext uri="{BB962C8B-B14F-4D97-AF65-F5344CB8AC3E}">
        <p14:creationId xmlns:p14="http://schemas.microsoft.com/office/powerpoint/2010/main" val="2496121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83692000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591780" y="1448801"/>
            <a:ext cx="3960440" cy="3960398"/>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i="1" dirty="0" smtClean="0">
                <a:latin typeface="Helvetica Neue"/>
                <a:cs typeface="Helvetica Neue"/>
              </a:rPr>
              <a:t>How have educational outcomes changed in </a:t>
            </a:r>
            <a:r>
              <a:rPr lang="en-US" i="1" dirty="0" smtClean="0">
                <a:solidFill>
                  <a:srgbClr val="FF0000"/>
                </a:solidFill>
                <a:latin typeface="Helvetica Neue"/>
                <a:cs typeface="Helvetica Neue"/>
              </a:rPr>
              <a:t>Gauteng</a:t>
            </a:r>
            <a:r>
              <a:rPr lang="en-US" i="1" dirty="0" smtClean="0">
                <a:latin typeface="Helvetica Neue"/>
                <a:cs typeface="Helvetica Neue"/>
              </a:rPr>
              <a:t> between 1995 and 2011?</a:t>
            </a:r>
            <a:endParaRPr lang="en-US" i="1" dirty="0">
              <a:latin typeface="Helvetica Neue"/>
              <a:cs typeface="Helvetica Neue"/>
            </a:endParaRPr>
          </a:p>
        </p:txBody>
      </p:sp>
    </p:spTree>
    <p:extLst>
      <p:ext uri="{BB962C8B-B14F-4D97-AF65-F5344CB8AC3E}">
        <p14:creationId xmlns:p14="http://schemas.microsoft.com/office/powerpoint/2010/main" val="21994598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graphicFrame>
        <p:nvGraphicFramePr>
          <p:cNvPr id="5" name="Chart 4"/>
          <p:cNvGraphicFramePr/>
          <p:nvPr>
            <p:extLst>
              <p:ext uri="{D42A27DB-BD31-4B8C-83A1-F6EECF244321}">
                <p14:modId xmlns:p14="http://schemas.microsoft.com/office/powerpoint/2010/main" val="2549666494"/>
              </p:ext>
            </p:extLst>
          </p:nvPr>
        </p:nvGraphicFramePr>
        <p:xfrm>
          <a:off x="467544" y="1196752"/>
          <a:ext cx="8208912"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404664"/>
            <a:ext cx="8064896" cy="646331"/>
          </a:xfrm>
          <a:prstGeom prst="rect">
            <a:avLst/>
          </a:prstGeom>
        </p:spPr>
        <p:txBody>
          <a:bodyPr wrap="square">
            <a:spAutoFit/>
          </a:bodyPr>
          <a:lstStyle/>
          <a:p>
            <a:r>
              <a:rPr lang="en-ZA" b="1" dirty="0"/>
              <a:t>Figure 1: Provincial scores for Grade 8 Mathematics, TIMSS 1995*, 1999, 2002 (with 95% confidence interval)</a:t>
            </a:r>
            <a:endParaRPr lang="en-US" b="1" dirty="0"/>
          </a:p>
        </p:txBody>
      </p:sp>
    </p:spTree>
    <p:extLst>
      <p:ext uri="{BB962C8B-B14F-4D97-AF65-F5344CB8AC3E}">
        <p14:creationId xmlns:p14="http://schemas.microsoft.com/office/powerpoint/2010/main" val="136169104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graphicFrame>
        <p:nvGraphicFramePr>
          <p:cNvPr id="5" name="Chart 4"/>
          <p:cNvGraphicFramePr/>
          <p:nvPr>
            <p:extLst>
              <p:ext uri="{D42A27DB-BD31-4B8C-83A1-F6EECF244321}">
                <p14:modId xmlns:p14="http://schemas.microsoft.com/office/powerpoint/2010/main" val="854145316"/>
              </p:ext>
            </p:extLst>
          </p:nvPr>
        </p:nvGraphicFramePr>
        <p:xfrm>
          <a:off x="395536" y="1628800"/>
          <a:ext cx="8208912"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11560" y="404665"/>
            <a:ext cx="7992888" cy="923330"/>
          </a:xfrm>
          <a:prstGeom prst="rect">
            <a:avLst/>
          </a:prstGeom>
        </p:spPr>
        <p:txBody>
          <a:bodyPr wrap="square">
            <a:spAutoFit/>
          </a:bodyPr>
          <a:lstStyle/>
          <a:p>
            <a:r>
              <a:rPr lang="en-ZA" b="1" dirty="0"/>
              <a:t>Figure 5: Provincial average for Grade 9 Mathematics, TIMSS 2002 and TIMSS 2011 (with 95% confidence interval) - TIMSS benchmark used here is the average TIMSS middle-income Grade 8 mathematics mean score</a:t>
            </a:r>
            <a:endParaRPr lang="en-US" b="1" dirty="0"/>
          </a:p>
        </p:txBody>
      </p:sp>
    </p:spTree>
    <p:extLst>
      <p:ext uri="{BB962C8B-B14F-4D97-AF65-F5344CB8AC3E}">
        <p14:creationId xmlns:p14="http://schemas.microsoft.com/office/powerpoint/2010/main" val="369699490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graphicFrame>
        <p:nvGraphicFramePr>
          <p:cNvPr id="5" name="Chart 4"/>
          <p:cNvGraphicFramePr/>
          <p:nvPr>
            <p:extLst>
              <p:ext uri="{D42A27DB-BD31-4B8C-83A1-F6EECF244321}">
                <p14:modId xmlns:p14="http://schemas.microsoft.com/office/powerpoint/2010/main" val="3607054205"/>
              </p:ext>
            </p:extLst>
          </p:nvPr>
        </p:nvGraphicFramePr>
        <p:xfrm>
          <a:off x="107504" y="1124744"/>
          <a:ext cx="8784976" cy="504056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79512" y="260648"/>
            <a:ext cx="8568952" cy="646331"/>
          </a:xfrm>
          <a:prstGeom prst="rect">
            <a:avLst/>
          </a:prstGeom>
        </p:spPr>
        <p:txBody>
          <a:bodyPr wrap="square">
            <a:spAutoFit/>
          </a:bodyPr>
          <a:lstStyle/>
          <a:p>
            <a:r>
              <a:rPr lang="en-ZA" b="1" dirty="0"/>
              <a:t>Figure 7: Provincial improvement between TIMSS 2002 and TIMSS 2011 - Grade 9 Mathematics (with 95% confidence interval)</a:t>
            </a:r>
            <a:endParaRPr lang="en-US" b="1" dirty="0"/>
          </a:p>
        </p:txBody>
      </p:sp>
    </p:spTree>
    <p:extLst>
      <p:ext uri="{BB962C8B-B14F-4D97-AF65-F5344CB8AC3E}">
        <p14:creationId xmlns:p14="http://schemas.microsoft.com/office/powerpoint/2010/main" val="2444563967"/>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graphicFrame>
        <p:nvGraphicFramePr>
          <p:cNvPr id="5" name="Chart 4"/>
          <p:cNvGraphicFramePr/>
          <p:nvPr/>
        </p:nvGraphicFramePr>
        <p:xfrm>
          <a:off x="10477" y="606425"/>
          <a:ext cx="9123045" cy="564515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79512" y="188640"/>
            <a:ext cx="8856984" cy="369332"/>
          </a:xfrm>
          <a:prstGeom prst="rect">
            <a:avLst/>
          </a:prstGeom>
        </p:spPr>
        <p:txBody>
          <a:bodyPr wrap="square">
            <a:spAutoFit/>
          </a:bodyPr>
          <a:lstStyle/>
          <a:p>
            <a:r>
              <a:rPr lang="en-ZA" b="1" dirty="0" smtClean="0"/>
              <a:t>Provincial </a:t>
            </a:r>
            <a:r>
              <a:rPr lang="en-ZA" b="1" dirty="0"/>
              <a:t>matric pass rates as a percentage of Grade 2 enrolments 10 years earlier</a:t>
            </a:r>
            <a:endParaRPr lang="en-US" b="1" dirty="0"/>
          </a:p>
        </p:txBody>
      </p:sp>
    </p:spTree>
    <p:extLst>
      <p:ext uri="{BB962C8B-B14F-4D97-AF65-F5344CB8AC3E}">
        <p14:creationId xmlns:p14="http://schemas.microsoft.com/office/powerpoint/2010/main" val="298571000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graphicFrame>
        <p:nvGraphicFramePr>
          <p:cNvPr id="5" name="Chart 4"/>
          <p:cNvGraphicFramePr/>
          <p:nvPr>
            <p:extLst>
              <p:ext uri="{D42A27DB-BD31-4B8C-83A1-F6EECF244321}">
                <p14:modId xmlns:p14="http://schemas.microsoft.com/office/powerpoint/2010/main" val="358779169"/>
              </p:ext>
            </p:extLst>
          </p:nvPr>
        </p:nvGraphicFramePr>
        <p:xfrm>
          <a:off x="323528" y="1124744"/>
          <a:ext cx="8496944" cy="5112569"/>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51520" y="260648"/>
            <a:ext cx="8496944" cy="646331"/>
          </a:xfrm>
          <a:prstGeom prst="rect">
            <a:avLst/>
          </a:prstGeom>
        </p:spPr>
        <p:txBody>
          <a:bodyPr wrap="square">
            <a:spAutoFit/>
          </a:bodyPr>
          <a:lstStyle/>
          <a:p>
            <a:r>
              <a:rPr lang="en-ZA" b="1" dirty="0" smtClean="0"/>
              <a:t>Matric </a:t>
            </a:r>
            <a:r>
              <a:rPr lang="en-ZA" b="1" dirty="0"/>
              <a:t>pass rates as a percentage of Grade 2 enrolments 10 years earlier for selected provinces – see Taylor (2012: p. 9)</a:t>
            </a:r>
            <a:endParaRPr lang="en-US" b="1" dirty="0"/>
          </a:p>
        </p:txBody>
      </p:sp>
    </p:spTree>
    <p:extLst>
      <p:ext uri="{BB962C8B-B14F-4D97-AF65-F5344CB8AC3E}">
        <p14:creationId xmlns:p14="http://schemas.microsoft.com/office/powerpoint/2010/main" val="427552119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dirty="0" smtClean="0"/>
              <a:t>Below-basic teacher content knowledge is a </a:t>
            </a:r>
            <a:r>
              <a:rPr lang="en-US" b="1" dirty="0" smtClean="0"/>
              <a:t>binding constraint </a:t>
            </a:r>
            <a:r>
              <a:rPr lang="en-US" dirty="0" smtClean="0"/>
              <a:t>to progress</a:t>
            </a:r>
          </a:p>
          <a:p>
            <a:pPr lvl="1"/>
            <a:r>
              <a:rPr lang="en-US" dirty="0" smtClean="0">
                <a:solidFill>
                  <a:srgbClr val="0000FF"/>
                </a:solidFill>
              </a:rPr>
              <a:t>Teachers cannot teach what they do not know</a:t>
            </a:r>
          </a:p>
          <a:p>
            <a:pPr marL="514350" indent="-514350">
              <a:buFont typeface="+mj-lt"/>
              <a:buAutoNum type="arabicPeriod"/>
            </a:pPr>
            <a:r>
              <a:rPr lang="en-US" dirty="0" smtClean="0"/>
              <a:t>The average Grade 6 mathematics teacher in South Africa has </a:t>
            </a:r>
            <a:r>
              <a:rPr lang="en-US" b="1" dirty="0" smtClean="0"/>
              <a:t>lower CK </a:t>
            </a:r>
            <a:r>
              <a:rPr lang="en-US" dirty="0" smtClean="0"/>
              <a:t>than Grade 6 </a:t>
            </a:r>
            <a:r>
              <a:rPr lang="en-US" dirty="0" err="1" smtClean="0"/>
              <a:t>maths</a:t>
            </a:r>
            <a:r>
              <a:rPr lang="en-US" dirty="0" smtClean="0"/>
              <a:t> teachers from other African countries and lower levels of CK than Grade 8 students from some OECD countries.</a:t>
            </a:r>
          </a:p>
          <a:p>
            <a:pPr lvl="1"/>
            <a:r>
              <a:rPr lang="en-US" dirty="0" smtClean="0">
                <a:solidFill>
                  <a:srgbClr val="0000FF"/>
                </a:solidFill>
              </a:rPr>
              <a:t>Serious problem which needs well-thought out, rigorous, proven ways of improving CK to basic levels</a:t>
            </a:r>
          </a:p>
          <a:p>
            <a:pPr marL="514350" indent="-514350">
              <a:buFont typeface="+mj-lt"/>
              <a:buAutoNum type="arabicPeriod"/>
            </a:pPr>
            <a:r>
              <a:rPr lang="en-US" dirty="0" smtClean="0"/>
              <a:t>Teachers in South Africa have </a:t>
            </a:r>
            <a:r>
              <a:rPr lang="en-US" b="1" dirty="0" smtClean="0"/>
              <a:t>highly variable </a:t>
            </a:r>
            <a:r>
              <a:rPr lang="en-US" dirty="0" smtClean="0"/>
              <a:t>content knowledge (urban/rural, rich/poor)</a:t>
            </a:r>
            <a:endParaRPr lang="en-US" dirty="0" smtClean="0">
              <a:sym typeface="Wingdings"/>
            </a:endParaRPr>
          </a:p>
          <a:p>
            <a:pPr lvl="1"/>
            <a:r>
              <a:rPr lang="en-US" dirty="0" smtClean="0">
                <a:solidFill>
                  <a:srgbClr val="0000FF"/>
                </a:solidFill>
                <a:sym typeface="Wingdings"/>
              </a:rPr>
              <a:t>High quality teachers in SA are the minority and are highly unequally distributed</a:t>
            </a:r>
          </a:p>
          <a:p>
            <a:pPr marL="514350" indent="-514350">
              <a:buFont typeface="+mj-lt"/>
              <a:buAutoNum type="arabicPeriod"/>
            </a:pPr>
            <a:r>
              <a:rPr lang="en-US" dirty="0" smtClean="0">
                <a:solidFill>
                  <a:srgbClr val="000000"/>
                </a:solidFill>
                <a:sym typeface="Wingdings"/>
              </a:rPr>
              <a:t>The Department does not seem to have a </a:t>
            </a:r>
            <a:r>
              <a:rPr lang="en-US" b="1" dirty="0" smtClean="0">
                <a:solidFill>
                  <a:srgbClr val="000000"/>
                </a:solidFill>
                <a:sym typeface="Wingdings"/>
              </a:rPr>
              <a:t>credible plan </a:t>
            </a:r>
            <a:r>
              <a:rPr lang="en-US" dirty="0" smtClean="0">
                <a:solidFill>
                  <a:srgbClr val="000000"/>
                </a:solidFill>
                <a:sym typeface="Wingdings"/>
              </a:rPr>
              <a:t>to address the crisis in teacher content knowledge.</a:t>
            </a:r>
          </a:p>
          <a:p>
            <a:pPr lvl="1"/>
            <a:r>
              <a:rPr lang="en-US" dirty="0" smtClean="0">
                <a:solidFill>
                  <a:srgbClr val="0000FF"/>
                </a:solidFill>
                <a:sym typeface="Wingdings"/>
              </a:rPr>
              <a:t>Programs should be piloted and evaluated before roll out</a:t>
            </a:r>
          </a:p>
          <a:p>
            <a:pPr lvl="1"/>
            <a:r>
              <a:rPr lang="en-US" dirty="0" smtClean="0">
                <a:solidFill>
                  <a:srgbClr val="0000FF"/>
                </a:solidFill>
                <a:sym typeface="Wingdings"/>
              </a:rPr>
              <a:t>Billions have been wasted on ineffective teacher training, partially because the impact of those programs was not proven prior to implementation</a:t>
            </a:r>
          </a:p>
          <a:p>
            <a:pPr lvl="1"/>
            <a:endParaRPr lang="en-US" dirty="0" smtClean="0">
              <a:solidFill>
                <a:srgbClr val="0000FF"/>
              </a:solidFill>
              <a:sym typeface="Wingdings"/>
            </a:endParaRPr>
          </a:p>
          <a:p>
            <a:pPr marL="514350" indent="-514350">
              <a:buFont typeface="+mj-lt"/>
              <a:buAutoNum type="arabicPeriod"/>
            </a:pPr>
            <a:r>
              <a:rPr lang="en-US" dirty="0" smtClean="0">
                <a:sym typeface="Wingdings"/>
              </a:rPr>
              <a:t>Of all the nine provinces, Gauteng has improved the most and is most efficient in “converting” Grade 2 enrolments into matric passes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spTree>
    <p:extLst>
      <p:ext uri="{BB962C8B-B14F-4D97-AF65-F5344CB8AC3E}">
        <p14:creationId xmlns:p14="http://schemas.microsoft.com/office/powerpoint/2010/main" val="333608385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46250"/>
          </a:xfrm>
        </p:spPr>
        <p:txBody>
          <a:bodyPr>
            <a:normAutofit/>
          </a:bodyPr>
          <a:lstStyle/>
          <a:p>
            <a:r>
              <a:rPr lang="en-US" dirty="0" smtClean="0"/>
              <a:t>Comments, questions and suggestions welcome…</a:t>
            </a:r>
            <a:endParaRPr lang="en-US" dirty="0"/>
          </a:p>
        </p:txBody>
      </p:sp>
      <p:sp>
        <p:nvSpPr>
          <p:cNvPr id="3" name="Content Placeholder 2"/>
          <p:cNvSpPr>
            <a:spLocks noGrp="1"/>
          </p:cNvSpPr>
          <p:nvPr>
            <p:ph idx="1"/>
          </p:nvPr>
        </p:nvSpPr>
        <p:spPr>
          <a:xfrm>
            <a:off x="467544" y="3068960"/>
            <a:ext cx="8229600" cy="2592288"/>
          </a:xfrm>
        </p:spPr>
        <p:txBody>
          <a:bodyPr>
            <a:normAutofit fontScale="92500" lnSpcReduction="20000"/>
          </a:bodyPr>
          <a:lstStyle/>
          <a:p>
            <a:r>
              <a:rPr lang="en-US" dirty="0" smtClean="0">
                <a:hlinkClick r:id="rId2"/>
              </a:rPr>
              <a:t>NicholasSpaull@gmail.com</a:t>
            </a:r>
            <a:r>
              <a:rPr lang="en-US" dirty="0" smtClean="0"/>
              <a:t> </a:t>
            </a:r>
          </a:p>
          <a:p>
            <a:endParaRPr lang="en-US" sz="1000" dirty="0" smtClean="0"/>
          </a:p>
          <a:p>
            <a:r>
              <a:rPr lang="en-US" dirty="0" smtClean="0"/>
              <a:t>@</a:t>
            </a:r>
            <a:r>
              <a:rPr lang="en-US" dirty="0" err="1" smtClean="0"/>
              <a:t>NicSpaull</a:t>
            </a:r>
            <a:r>
              <a:rPr lang="en-US" dirty="0" smtClean="0"/>
              <a:t> </a:t>
            </a:r>
          </a:p>
          <a:p>
            <a:endParaRPr lang="en-US" sz="1050" dirty="0" smtClean="0"/>
          </a:p>
          <a:p>
            <a:r>
              <a:rPr lang="en-US" dirty="0" smtClean="0">
                <a:hlinkClick r:id="rId3"/>
              </a:rPr>
              <a:t>www.nicspaull.com/research</a:t>
            </a:r>
            <a:r>
              <a:rPr lang="en-US" dirty="0" smtClean="0"/>
              <a:t> </a:t>
            </a:r>
          </a:p>
          <a:p>
            <a:endParaRPr lang="en-US" dirty="0"/>
          </a:p>
          <a:p>
            <a:r>
              <a:rPr lang="en-US" dirty="0" smtClean="0">
                <a:hlinkClick r:id="rId4"/>
              </a:rPr>
              <a:t>www.resep.sun.ac.za</a:t>
            </a:r>
            <a:r>
              <a:rPr lang="en-US" dirty="0" smtClean="0"/>
              <a:t>  </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Tree>
    <p:extLst>
      <p:ext uri="{BB962C8B-B14F-4D97-AF65-F5344CB8AC3E}">
        <p14:creationId xmlns:p14="http://schemas.microsoft.com/office/powerpoint/2010/main" val="19535718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10749</TotalTime>
  <Words>4357</Words>
  <Application>Microsoft Macintosh PowerPoint</Application>
  <PresentationFormat>On-screen Show (4:3)</PresentationFormat>
  <Paragraphs>418</Paragraphs>
  <Slides>59</Slides>
  <Notes>32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Literacy &amp; the South African Education System</vt:lpstr>
      <vt:lpstr>Overview</vt:lpstr>
      <vt:lpstr>PowerPoint Presentation</vt:lpstr>
      <vt:lpstr>Not all schools are born equal</vt:lpstr>
      <vt:lpstr>State of SA education since transition</vt:lpstr>
      <vt:lpstr>Student performance 2003-2011</vt:lpstr>
      <vt:lpstr>PowerPoint Presentation</vt:lpstr>
      <vt:lpstr>Insurmountable learning deficits How much learning takes place in classrooms in South Africa?  (Grades 3, 4 &amp; 5)</vt:lpstr>
      <vt:lpstr>NSES question 42 NSES followed about 15000 students (266 schools) and tested them in Grade 3 (2007), Grade 4 (2008) and Grade 5 (2009). </vt:lpstr>
      <vt:lpstr>Insurmountable learning deficits: 0.3 SD</vt:lpstr>
      <vt:lpstr>PowerPoint Presentation</vt:lpstr>
      <vt:lpstr>Qualifications by age (birth cohort), 2011 (Van der Berg, 2013)</vt:lpstr>
      <vt:lpstr>What are the root causes of low and unequal achievement? </vt:lpstr>
      <vt:lpstr>PowerPoint Presentation</vt:lpstr>
      <vt:lpstr>LOLT</vt:lpstr>
      <vt:lpstr>PowerPoint Presentation</vt:lpstr>
      <vt:lpstr>PowerPoint Presentation</vt:lpstr>
      <vt:lpstr>Changes in LOLT policies</vt:lpstr>
      <vt:lpstr>By Gr 3 all children should be able to read, Gr 4 children should be transitioning from “learning to read” to “reading to learn”</vt:lpstr>
      <vt:lpstr>(Aside) Bullying in SA schools</vt:lpstr>
      <vt:lpstr>Solutions?   Accountability &amp; Capacity</vt:lpstr>
      <vt:lpstr>Important distinctions</vt:lpstr>
      <vt:lpstr>Important distinctions</vt:lpstr>
      <vt:lpstr>Important distinctions</vt:lpstr>
      <vt:lpstr>Important distinctions</vt:lpstr>
      <vt:lpstr>Accountability &amp;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points</vt:lpstr>
      <vt:lpstr>References &amp; reading</vt:lpstr>
      <vt:lpstr>Thank you  Comments &amp; Questions?  This presentation &amp; others are available online at: www.nicspaull.com/research   NicholasSpaull@gmail.com </vt:lpstr>
      <vt:lpstr>Binding constraints approach</vt:lpstr>
      <vt:lpstr>PowerPoint Presentation</vt:lpstr>
      <vt:lpstr>PowerPoint Presentation</vt:lpstr>
      <vt:lpstr>PowerPoint Presentation</vt:lpstr>
      <vt:lpstr>PowerPoint Presentation</vt:lpstr>
      <vt:lpstr>Accountability stages...</vt:lpstr>
      <vt:lpstr>PowerPoint Presentation</vt:lpstr>
      <vt:lpstr>Teacher Content Knowledge</vt:lpstr>
      <vt:lpstr>South Africa specifically…</vt:lpstr>
      <vt:lpstr>PowerPoint Presentation</vt:lpstr>
      <vt:lpstr>Teacher knowledge</vt:lpstr>
      <vt:lpstr>PowerPoint Presentation</vt:lpstr>
      <vt:lpstr>Possible solution…</vt:lpstr>
      <vt:lpstr>PowerPoint Presentation</vt:lpstr>
      <vt:lpstr>PowerPoint Presentation</vt:lpstr>
      <vt:lpstr>PowerPoint Presentation</vt:lpstr>
      <vt:lpstr>PowerPoint Presentation</vt:lpstr>
      <vt:lpstr>PowerPoint Presentation</vt:lpstr>
      <vt:lpstr>PowerPoint Presentation</vt:lpstr>
      <vt:lpstr>Conclusions</vt:lpstr>
      <vt:lpstr>Comments, questions and suggestions welcome…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312</cp:revision>
  <dcterms:created xsi:type="dcterms:W3CDTF">2012-07-03T12:28:17Z</dcterms:created>
  <dcterms:modified xsi:type="dcterms:W3CDTF">2014-03-07T07:01:48Z</dcterms:modified>
</cp:coreProperties>
</file>