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9.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2.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8.xml" ContentType="application/vnd.openxmlformats-officedocument.drawingml.chart+xml"/>
  <Override PartName="/ppt/notesSlides/notesSlide53.xml" ContentType="application/vnd.openxmlformats-officedocument.presentationml.notesSlide+xml"/>
  <Override PartName="/ppt/charts/chart9.xml" ContentType="application/vnd.openxmlformats-officedocument.drawingml.chart+xml"/>
  <Override PartName="/ppt/notesSlides/notesSlide5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86"/>
  </p:notesMasterIdLst>
  <p:sldIdLst>
    <p:sldId id="381" r:id="rId2"/>
    <p:sldId id="516" r:id="rId3"/>
    <p:sldId id="549" r:id="rId4"/>
    <p:sldId id="545" r:id="rId5"/>
    <p:sldId id="547" r:id="rId6"/>
    <p:sldId id="548" r:id="rId7"/>
    <p:sldId id="361" r:id="rId8"/>
    <p:sldId id="363" r:id="rId9"/>
    <p:sldId id="402" r:id="rId10"/>
    <p:sldId id="527" r:id="rId11"/>
    <p:sldId id="546" r:id="rId12"/>
    <p:sldId id="503" r:id="rId13"/>
    <p:sldId id="422" r:id="rId14"/>
    <p:sldId id="554" r:id="rId15"/>
    <p:sldId id="555" r:id="rId16"/>
    <p:sldId id="544" r:id="rId17"/>
    <p:sldId id="528" r:id="rId18"/>
    <p:sldId id="529" r:id="rId19"/>
    <p:sldId id="530" r:id="rId20"/>
    <p:sldId id="531" r:id="rId21"/>
    <p:sldId id="532" r:id="rId22"/>
    <p:sldId id="533" r:id="rId23"/>
    <p:sldId id="534" r:id="rId24"/>
    <p:sldId id="536" r:id="rId25"/>
    <p:sldId id="537" r:id="rId26"/>
    <p:sldId id="538" r:id="rId27"/>
    <p:sldId id="539" r:id="rId28"/>
    <p:sldId id="540" r:id="rId29"/>
    <p:sldId id="541" r:id="rId30"/>
    <p:sldId id="542" r:id="rId31"/>
    <p:sldId id="556" r:id="rId32"/>
    <p:sldId id="518" r:id="rId33"/>
    <p:sldId id="543" r:id="rId34"/>
    <p:sldId id="550" r:id="rId35"/>
    <p:sldId id="553" r:id="rId36"/>
    <p:sldId id="552" r:id="rId37"/>
    <p:sldId id="557" r:id="rId38"/>
    <p:sldId id="558" r:id="rId39"/>
    <p:sldId id="504" r:id="rId40"/>
    <p:sldId id="514" r:id="rId41"/>
    <p:sldId id="515" r:id="rId42"/>
    <p:sldId id="512" r:id="rId43"/>
    <p:sldId id="520" r:id="rId44"/>
    <p:sldId id="517" r:id="rId45"/>
    <p:sldId id="521" r:id="rId46"/>
    <p:sldId id="513" r:id="rId47"/>
    <p:sldId id="522" r:id="rId48"/>
    <p:sldId id="523" r:id="rId49"/>
    <p:sldId id="524" r:id="rId50"/>
    <p:sldId id="476" r:id="rId51"/>
    <p:sldId id="477" r:id="rId52"/>
    <p:sldId id="468" r:id="rId53"/>
    <p:sldId id="470" r:id="rId54"/>
    <p:sldId id="471" r:id="rId55"/>
    <p:sldId id="472" r:id="rId56"/>
    <p:sldId id="473" r:id="rId57"/>
    <p:sldId id="474" r:id="rId58"/>
    <p:sldId id="506" r:id="rId59"/>
    <p:sldId id="525" r:id="rId60"/>
    <p:sldId id="498" r:id="rId61"/>
    <p:sldId id="497" r:id="rId62"/>
    <p:sldId id="507" r:id="rId63"/>
    <p:sldId id="508" r:id="rId64"/>
    <p:sldId id="509" r:id="rId65"/>
    <p:sldId id="510" r:id="rId66"/>
    <p:sldId id="469" r:id="rId67"/>
    <p:sldId id="496" r:id="rId68"/>
    <p:sldId id="511" r:id="rId69"/>
    <p:sldId id="505" r:id="rId70"/>
    <p:sldId id="491" r:id="rId71"/>
    <p:sldId id="492" r:id="rId72"/>
    <p:sldId id="493" r:id="rId73"/>
    <p:sldId id="494" r:id="rId74"/>
    <p:sldId id="411" r:id="rId75"/>
    <p:sldId id="413" r:id="rId76"/>
    <p:sldId id="419" r:id="rId77"/>
    <p:sldId id="420" r:id="rId78"/>
    <p:sldId id="426" r:id="rId79"/>
    <p:sldId id="421" r:id="rId80"/>
    <p:sldId id="312" r:id="rId81"/>
    <p:sldId id="388" r:id="rId82"/>
    <p:sldId id="409" r:id="rId83"/>
    <p:sldId id="410" r:id="rId84"/>
    <p:sldId id="404"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FF00"/>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96333" autoAdjust="0"/>
  </p:normalViewPr>
  <p:slideViewPr>
    <p:cSldViewPr>
      <p:cViewPr>
        <p:scale>
          <a:sx n="99" d="100"/>
          <a:sy n="99" d="100"/>
        </p:scale>
        <p:origin x="-1096" y="-176"/>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notesMaster" Target="notesMasters/notesMaster1.xml"/><Relationship Id="rId87" Type="http://schemas.openxmlformats.org/officeDocument/2006/relationships/printerSettings" Target="printerSettings/printerSettings1.bin"/><Relationship Id="rId88" Type="http://schemas.openxmlformats.org/officeDocument/2006/relationships/presProps" Target="presProps.xml"/><Relationship Id="rId8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Stephen%20SACMEQ%20paper\Nic\Final\Commenting%20on%20Draft%201%20%20-%20Aug%202012\FINAL%20FINAL\Journal%20submission\MASTERfile%20-%20Access%20and%20Quality%20calcs%20(9%20Dec%202013).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Stephen%20SACMEQ%20paper\Nic\Final\Commenting%20on%20Draft%201%20%20-%20Aug%202012\FINAL%20FINAL\Journal%20submission\MASTERfile%20-%20Access%20and%20Quality%20calcs%20(9%20De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paull\Dropbox\Journal%20articles\Stephen%20SACMEQ%20paper\Nic\Final\Commenting%20on%20Draft%201%20%20-%20Aug%202012\FINAL%20FINAL\Journal%20submission\MASTERfile%20-%20Access%20and%20Quality%20calcs%20(9%20Dec%202013).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Users\spaull\Dropbox\Journal%20articles\Stephen%20SACMEQ%20paper\Nic\Final\Commenting%20on%20Draft%201%20%20-%20Aug%202012\FINAL%20FINAL\Journal%20submission\MASTERfile%20-%20Access%20and%20Quality%20calcs%20(9%20Dec%202013).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spaull\Dropbox\Journal%20articles\Stephen%20SACMEQ%20paper\Nic\Final\Commenting%20on%20Draft%201%20%20-%20Aug%202012\FINAL%20FINAL\Journal%20submission\MASTERfile%20-%20Access%20and%20Quality%20calcs%20(9%20Dec%2020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87594984"/>
        <c:axId val="-2087591912"/>
      </c:barChart>
      <c:catAx>
        <c:axId val="-2087594984"/>
        <c:scaling>
          <c:orientation val="minMax"/>
        </c:scaling>
        <c:delete val="0"/>
        <c:axPos val="b"/>
        <c:majorTickMark val="out"/>
        <c:minorTickMark val="none"/>
        <c:tickLblPos val="nextTo"/>
        <c:crossAx val="-2087591912"/>
        <c:crosses val="autoZero"/>
        <c:auto val="1"/>
        <c:lblAlgn val="ctr"/>
        <c:lblOffset val="100"/>
        <c:noMultiLvlLbl val="0"/>
      </c:catAx>
      <c:valAx>
        <c:axId val="-2087591912"/>
        <c:scaling>
          <c:orientation val="minMax"/>
        </c:scaling>
        <c:delete val="0"/>
        <c:axPos val="l"/>
        <c:majorGridlines/>
        <c:numFmt formatCode="0%" sourceLinked="1"/>
        <c:majorTickMark val="out"/>
        <c:minorTickMark val="none"/>
        <c:tickLblPos val="nextTo"/>
        <c:crossAx val="-2087594984"/>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'FINAL TABLES Dec 2013'!$S$3</c:f>
              <c:strCache>
                <c:ptCount val="1"/>
                <c:pt idx="0">
                  <c:v>Gender differential (Male-female)</c:v>
                </c:pt>
              </c:strCache>
            </c:strRef>
          </c:tx>
          <c:spPr>
            <a:solidFill>
              <a:srgbClr val="0070C0"/>
            </a:solidFill>
            <a:ln w="12700">
              <a:solidFill>
                <a:sysClr val="windowText" lastClr="000000"/>
              </a:solidFill>
            </a:ln>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2013'!$S$4:$S$13</c:f>
              <c:numCache>
                <c:formatCode>0%</c:formatCode>
                <c:ptCount val="10"/>
                <c:pt idx="0">
                  <c:v>-0.1645593762</c:v>
                </c:pt>
                <c:pt idx="1">
                  <c:v>-0.0923730028</c:v>
                </c:pt>
                <c:pt idx="2">
                  <c:v>-0.0763327622999999</c:v>
                </c:pt>
                <c:pt idx="3">
                  <c:v>-0.0807736077</c:v>
                </c:pt>
                <c:pt idx="4">
                  <c:v>-0.0406512931</c:v>
                </c:pt>
                <c:pt idx="5">
                  <c:v>0.0101967046</c:v>
                </c:pt>
                <c:pt idx="6">
                  <c:v>-0.00309969710000002</c:v>
                </c:pt>
                <c:pt idx="7">
                  <c:v>0.0541135558999999</c:v>
                </c:pt>
                <c:pt idx="8">
                  <c:v>0.0293511635999999</c:v>
                </c:pt>
                <c:pt idx="9">
                  <c:v>0.0708648616000001</c:v>
                </c:pt>
              </c:numCache>
            </c:numRef>
          </c:val>
        </c:ser>
        <c:ser>
          <c:idx val="1"/>
          <c:order val="1"/>
          <c:tx>
            <c:strRef>
              <c:f>'FINAL TABLES Dec 2013'!$T$3</c:f>
              <c:strCache>
                <c:ptCount val="1"/>
                <c:pt idx="0">
                  <c:v>Gender &amp; Poor differential (Poor40M-Poor40F)</c:v>
                </c:pt>
              </c:strCache>
            </c:strRef>
          </c:tx>
          <c:spPr>
            <a:solidFill>
              <a:srgbClr val="0DC0FF"/>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2013'!$T$4:$T$13</c:f>
              <c:numCache>
                <c:formatCode>0%</c:formatCode>
                <c:ptCount val="10"/>
                <c:pt idx="0">
                  <c:v>-0.2195792106</c:v>
                </c:pt>
                <c:pt idx="1">
                  <c:v>-0.1169766839</c:v>
                </c:pt>
                <c:pt idx="2">
                  <c:v>-0.0879207808</c:v>
                </c:pt>
                <c:pt idx="3">
                  <c:v>-0.0707043637</c:v>
                </c:pt>
                <c:pt idx="4">
                  <c:v>-0.0454311036</c:v>
                </c:pt>
                <c:pt idx="5">
                  <c:v>0.0181404064</c:v>
                </c:pt>
                <c:pt idx="6">
                  <c:v>0.020614259</c:v>
                </c:pt>
                <c:pt idx="7">
                  <c:v>0.0686180537000001</c:v>
                </c:pt>
                <c:pt idx="8">
                  <c:v>0.0914551507999999</c:v>
                </c:pt>
                <c:pt idx="9">
                  <c:v>0.1388929102</c:v>
                </c:pt>
              </c:numCache>
            </c:numRef>
          </c:val>
        </c:ser>
        <c:ser>
          <c:idx val="2"/>
          <c:order val="2"/>
          <c:tx>
            <c:strRef>
              <c:f>'FINAL TABLES Dec 2013'!$U$3</c:f>
              <c:strCache>
                <c:ptCount val="1"/>
                <c:pt idx="0">
                  <c:v>Geographic differential (Urban-rural)</c:v>
                </c:pt>
              </c:strCache>
            </c:strRef>
          </c:tx>
          <c:spPr>
            <a:solidFill>
              <a:srgbClr val="C0504D">
                <a:lumMod val="60000"/>
                <a:lumOff val="40000"/>
              </a:srgbClr>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2013'!$U$4:$U$13</c:f>
              <c:numCache>
                <c:formatCode>0%</c:formatCode>
                <c:ptCount val="10"/>
                <c:pt idx="0">
                  <c:v>0.1802254679</c:v>
                </c:pt>
                <c:pt idx="1">
                  <c:v>0.1610398084</c:v>
                </c:pt>
                <c:pt idx="2">
                  <c:v>0.2370872142</c:v>
                </c:pt>
                <c:pt idx="3">
                  <c:v>0.2824500845</c:v>
                </c:pt>
                <c:pt idx="4">
                  <c:v>0.0495041274</c:v>
                </c:pt>
                <c:pt idx="5">
                  <c:v>0.1143126784</c:v>
                </c:pt>
                <c:pt idx="6">
                  <c:v>0.0671378945999999</c:v>
                </c:pt>
                <c:pt idx="7">
                  <c:v>0.1983578169</c:v>
                </c:pt>
                <c:pt idx="8">
                  <c:v>0.2152439448</c:v>
                </c:pt>
                <c:pt idx="9">
                  <c:v>0.1731399717</c:v>
                </c:pt>
              </c:numCache>
            </c:numRef>
          </c:val>
        </c:ser>
        <c:ser>
          <c:idx val="3"/>
          <c:order val="3"/>
          <c:tx>
            <c:strRef>
              <c:f>'FINAL TABLES Dec 2013'!$V$3</c:f>
              <c:strCache>
                <c:ptCount val="1"/>
                <c:pt idx="0">
                  <c:v>Wealth differential (Rich20-Poor40)</c:v>
                </c:pt>
              </c:strCache>
            </c:strRef>
          </c:tx>
          <c:spPr>
            <a:solidFill>
              <a:srgbClr val="9A000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2013'!$V$4:$V$13</c:f>
              <c:numCache>
                <c:formatCode>0%</c:formatCode>
                <c:ptCount val="10"/>
                <c:pt idx="0">
                  <c:v>0.1733762044</c:v>
                </c:pt>
                <c:pt idx="1">
                  <c:v>0.20511804</c:v>
                </c:pt>
                <c:pt idx="2">
                  <c:v>0.1669805373</c:v>
                </c:pt>
                <c:pt idx="3">
                  <c:v>0.323206989</c:v>
                </c:pt>
                <c:pt idx="4">
                  <c:v>0.1165663868</c:v>
                </c:pt>
                <c:pt idx="5">
                  <c:v>0.1748050885</c:v>
                </c:pt>
                <c:pt idx="6">
                  <c:v>0.1451802448</c:v>
                </c:pt>
                <c:pt idx="7">
                  <c:v>0.1976344408</c:v>
                </c:pt>
                <c:pt idx="8">
                  <c:v>0.2611484299</c:v>
                </c:pt>
                <c:pt idx="9">
                  <c:v>0.2444729289</c:v>
                </c:pt>
              </c:numCache>
            </c:numRef>
          </c:val>
        </c:ser>
        <c:dLbls>
          <c:showLegendKey val="0"/>
          <c:showVal val="0"/>
          <c:showCatName val="0"/>
          <c:showSerName val="0"/>
          <c:showPercent val="0"/>
          <c:showBubbleSize val="0"/>
        </c:dLbls>
        <c:gapWidth val="150"/>
        <c:axId val="2115491480"/>
        <c:axId val="2115494616"/>
      </c:barChart>
      <c:catAx>
        <c:axId val="2115491480"/>
        <c:scaling>
          <c:orientation val="minMax"/>
        </c:scaling>
        <c:delete val="0"/>
        <c:axPos val="b"/>
        <c:majorTickMark val="out"/>
        <c:minorTickMark val="none"/>
        <c:tickLblPos val="nextTo"/>
        <c:txPr>
          <a:bodyPr/>
          <a:lstStyle/>
          <a:p>
            <a:pPr>
              <a:defRPr sz="1200" b="0" i="0"/>
            </a:pPr>
            <a:endParaRPr lang="en-US"/>
          </a:p>
        </c:txPr>
        <c:crossAx val="2115494616"/>
        <c:crosses val="autoZero"/>
        <c:auto val="1"/>
        <c:lblAlgn val="ctr"/>
        <c:lblOffset val="100"/>
        <c:noMultiLvlLbl val="0"/>
      </c:catAx>
      <c:valAx>
        <c:axId val="2115494616"/>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Differential (in percentage points)</a:t>
                </a:r>
              </a:p>
            </c:rich>
          </c:tx>
          <c:layout/>
          <c:overlay val="0"/>
        </c:title>
        <c:numFmt formatCode="0%" sourceLinked="1"/>
        <c:majorTickMark val="out"/>
        <c:minorTickMark val="none"/>
        <c:tickLblPos val="nextTo"/>
        <c:crossAx val="2115491480"/>
        <c:crosses val="autoZero"/>
        <c:crossBetween val="between"/>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'FINAL TABLES Dec 2013'!$S$3</c:f>
              <c:strCache>
                <c:ptCount val="1"/>
                <c:pt idx="0">
                  <c:v>Gender differential (Male-female)</c:v>
                </c:pt>
              </c:strCache>
            </c:strRef>
          </c:tx>
          <c:spPr>
            <a:solidFill>
              <a:srgbClr val="0070C0"/>
            </a:solidFill>
            <a:ln w="12700">
              <a:solidFill>
                <a:sysClr val="windowText" lastClr="000000"/>
              </a:solidFill>
            </a:ln>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2013'!$S$4:$S$13</c:f>
              <c:numCache>
                <c:formatCode>0%</c:formatCode>
                <c:ptCount val="10"/>
                <c:pt idx="0">
                  <c:v>-0.1645593762</c:v>
                </c:pt>
                <c:pt idx="1">
                  <c:v>-0.0923730028</c:v>
                </c:pt>
                <c:pt idx="2">
                  <c:v>-0.0763327622999999</c:v>
                </c:pt>
                <c:pt idx="3">
                  <c:v>-0.0807736077</c:v>
                </c:pt>
                <c:pt idx="4">
                  <c:v>-0.0406512931</c:v>
                </c:pt>
                <c:pt idx="5">
                  <c:v>0.0101967046</c:v>
                </c:pt>
                <c:pt idx="6">
                  <c:v>-0.00309969710000002</c:v>
                </c:pt>
                <c:pt idx="7">
                  <c:v>0.0541135558999999</c:v>
                </c:pt>
                <c:pt idx="8">
                  <c:v>0.0293511635999999</c:v>
                </c:pt>
                <c:pt idx="9">
                  <c:v>0.0708648616000001</c:v>
                </c:pt>
              </c:numCache>
            </c:numRef>
          </c:val>
        </c:ser>
        <c:ser>
          <c:idx val="1"/>
          <c:order val="1"/>
          <c:tx>
            <c:strRef>
              <c:f>'FINAL TABLES Dec 2013'!$T$3</c:f>
              <c:strCache>
                <c:ptCount val="1"/>
                <c:pt idx="0">
                  <c:v>Gender &amp; Poor differential (Poor40M-Poor40F)</c:v>
                </c:pt>
              </c:strCache>
            </c:strRef>
          </c:tx>
          <c:spPr>
            <a:solidFill>
              <a:srgbClr val="0DC0FF"/>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2013'!$T$4:$T$13</c:f>
              <c:numCache>
                <c:formatCode>0%</c:formatCode>
                <c:ptCount val="10"/>
                <c:pt idx="0">
                  <c:v>-0.2195792106</c:v>
                </c:pt>
                <c:pt idx="1">
                  <c:v>-0.1169766839</c:v>
                </c:pt>
                <c:pt idx="2">
                  <c:v>-0.0879207808</c:v>
                </c:pt>
                <c:pt idx="3">
                  <c:v>-0.0707043637</c:v>
                </c:pt>
                <c:pt idx="4">
                  <c:v>-0.0454311036</c:v>
                </c:pt>
                <c:pt idx="5">
                  <c:v>0.0181404064</c:v>
                </c:pt>
                <c:pt idx="6">
                  <c:v>0.020614259</c:v>
                </c:pt>
                <c:pt idx="7">
                  <c:v>0.0686180537000001</c:v>
                </c:pt>
                <c:pt idx="8">
                  <c:v>0.0914551507999999</c:v>
                </c:pt>
                <c:pt idx="9">
                  <c:v>0.1388929102</c:v>
                </c:pt>
              </c:numCache>
            </c:numRef>
          </c:val>
        </c:ser>
        <c:ser>
          <c:idx val="2"/>
          <c:order val="2"/>
          <c:tx>
            <c:strRef>
              <c:f>'FINAL TABLES Dec 2013'!$U$3</c:f>
              <c:strCache>
                <c:ptCount val="1"/>
                <c:pt idx="0">
                  <c:v>Geographic differential (Urban-rural)</c:v>
                </c:pt>
              </c:strCache>
            </c:strRef>
          </c:tx>
          <c:spPr>
            <a:solidFill>
              <a:srgbClr val="C0504D">
                <a:lumMod val="60000"/>
                <a:lumOff val="40000"/>
              </a:srgbClr>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2013'!$U$4:$U$13</c:f>
              <c:numCache>
                <c:formatCode>0%</c:formatCode>
                <c:ptCount val="10"/>
                <c:pt idx="0">
                  <c:v>0.1802254679</c:v>
                </c:pt>
                <c:pt idx="1">
                  <c:v>0.1610398084</c:v>
                </c:pt>
                <c:pt idx="2">
                  <c:v>0.2370872142</c:v>
                </c:pt>
                <c:pt idx="3">
                  <c:v>0.2824500845</c:v>
                </c:pt>
                <c:pt idx="4">
                  <c:v>0.0495041274</c:v>
                </c:pt>
                <c:pt idx="5">
                  <c:v>0.1143126784</c:v>
                </c:pt>
                <c:pt idx="6">
                  <c:v>0.0671378945999999</c:v>
                </c:pt>
                <c:pt idx="7">
                  <c:v>0.1983578169</c:v>
                </c:pt>
                <c:pt idx="8">
                  <c:v>0.2152439448</c:v>
                </c:pt>
                <c:pt idx="9">
                  <c:v>0.1731399717</c:v>
                </c:pt>
              </c:numCache>
            </c:numRef>
          </c:val>
        </c:ser>
        <c:ser>
          <c:idx val="3"/>
          <c:order val="3"/>
          <c:tx>
            <c:strRef>
              <c:f>'FINAL TABLES Dec 2013'!$V$3</c:f>
              <c:strCache>
                <c:ptCount val="1"/>
                <c:pt idx="0">
                  <c:v>Wealth differential (Rich20-Poor40)</c:v>
                </c:pt>
              </c:strCache>
            </c:strRef>
          </c:tx>
          <c:spPr>
            <a:solidFill>
              <a:srgbClr val="9A000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2013'!$V$4:$V$13</c:f>
              <c:numCache>
                <c:formatCode>0%</c:formatCode>
                <c:ptCount val="10"/>
                <c:pt idx="0">
                  <c:v>0.1733762044</c:v>
                </c:pt>
                <c:pt idx="1">
                  <c:v>0.20511804</c:v>
                </c:pt>
                <c:pt idx="2">
                  <c:v>0.1669805373</c:v>
                </c:pt>
                <c:pt idx="3">
                  <c:v>0.323206989</c:v>
                </c:pt>
                <c:pt idx="4">
                  <c:v>0.1165663868</c:v>
                </c:pt>
                <c:pt idx="5">
                  <c:v>0.1748050885</c:v>
                </c:pt>
                <c:pt idx="6">
                  <c:v>0.1451802448</c:v>
                </c:pt>
                <c:pt idx="7">
                  <c:v>0.1976344408</c:v>
                </c:pt>
                <c:pt idx="8">
                  <c:v>0.2611484299</c:v>
                </c:pt>
                <c:pt idx="9">
                  <c:v>0.2444729289</c:v>
                </c:pt>
              </c:numCache>
            </c:numRef>
          </c:val>
        </c:ser>
        <c:dLbls>
          <c:showLegendKey val="0"/>
          <c:showVal val="0"/>
          <c:showCatName val="0"/>
          <c:showSerName val="0"/>
          <c:showPercent val="0"/>
          <c:showBubbleSize val="0"/>
        </c:dLbls>
        <c:gapWidth val="150"/>
        <c:axId val="2095492568"/>
        <c:axId val="2095495800"/>
      </c:barChart>
      <c:catAx>
        <c:axId val="2095492568"/>
        <c:scaling>
          <c:orientation val="minMax"/>
        </c:scaling>
        <c:delete val="0"/>
        <c:axPos val="b"/>
        <c:majorTickMark val="out"/>
        <c:minorTickMark val="none"/>
        <c:tickLblPos val="nextTo"/>
        <c:txPr>
          <a:bodyPr/>
          <a:lstStyle/>
          <a:p>
            <a:pPr>
              <a:defRPr sz="1200" b="0" i="0"/>
            </a:pPr>
            <a:endParaRPr lang="en-US"/>
          </a:p>
        </c:txPr>
        <c:crossAx val="2095495800"/>
        <c:crosses val="autoZero"/>
        <c:auto val="1"/>
        <c:lblAlgn val="ctr"/>
        <c:lblOffset val="100"/>
        <c:noMultiLvlLbl val="0"/>
      </c:catAx>
      <c:valAx>
        <c:axId val="2095495800"/>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Differential (in percentage points)</a:t>
                </a:r>
              </a:p>
            </c:rich>
          </c:tx>
          <c:layout/>
          <c:overlay val="0"/>
        </c:title>
        <c:numFmt formatCode="0%" sourceLinked="1"/>
        <c:majorTickMark val="out"/>
        <c:minorTickMark val="none"/>
        <c:tickLblPos val="nextTo"/>
        <c:crossAx val="2095492568"/>
        <c:crosses val="autoZero"/>
        <c:crossBetween val="between"/>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'FINAL TABLES Dec 2013'!$S$3</c:f>
              <c:strCache>
                <c:ptCount val="1"/>
                <c:pt idx="0">
                  <c:v>Gender differential (Male-female)</c:v>
                </c:pt>
              </c:strCache>
            </c:strRef>
          </c:tx>
          <c:spPr>
            <a:solidFill>
              <a:srgbClr val="0070C0"/>
            </a:solidFill>
            <a:ln w="12700">
              <a:solidFill>
                <a:sysClr val="windowText" lastClr="000000"/>
              </a:solidFill>
            </a:ln>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2013'!$S$4:$S$13</c:f>
              <c:numCache>
                <c:formatCode>0%</c:formatCode>
                <c:ptCount val="10"/>
                <c:pt idx="0">
                  <c:v>-0.1645593762</c:v>
                </c:pt>
                <c:pt idx="1">
                  <c:v>-0.0923730028</c:v>
                </c:pt>
                <c:pt idx="2">
                  <c:v>-0.0763327622999999</c:v>
                </c:pt>
                <c:pt idx="3">
                  <c:v>-0.0807736077</c:v>
                </c:pt>
                <c:pt idx="4">
                  <c:v>-0.0406512931</c:v>
                </c:pt>
                <c:pt idx="5">
                  <c:v>0.0101967046</c:v>
                </c:pt>
                <c:pt idx="6">
                  <c:v>-0.00309969710000002</c:v>
                </c:pt>
                <c:pt idx="7">
                  <c:v>0.0541135558999999</c:v>
                </c:pt>
                <c:pt idx="8">
                  <c:v>0.0293511635999999</c:v>
                </c:pt>
                <c:pt idx="9">
                  <c:v>0.0708648616000001</c:v>
                </c:pt>
              </c:numCache>
            </c:numRef>
          </c:val>
        </c:ser>
        <c:ser>
          <c:idx val="1"/>
          <c:order val="1"/>
          <c:tx>
            <c:strRef>
              <c:f>'FINAL TABLES Dec 2013'!$T$3</c:f>
              <c:strCache>
                <c:ptCount val="1"/>
                <c:pt idx="0">
                  <c:v>Gender &amp; Poor differential (Poor40M-Poor40F)</c:v>
                </c:pt>
              </c:strCache>
            </c:strRef>
          </c:tx>
          <c:spPr>
            <a:solidFill>
              <a:srgbClr val="0DC0FF"/>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2013'!$T$4:$T$13</c:f>
              <c:numCache>
                <c:formatCode>0%</c:formatCode>
                <c:ptCount val="10"/>
                <c:pt idx="0">
                  <c:v>-0.2195792106</c:v>
                </c:pt>
                <c:pt idx="1">
                  <c:v>-0.1169766839</c:v>
                </c:pt>
                <c:pt idx="2">
                  <c:v>-0.0879207808</c:v>
                </c:pt>
                <c:pt idx="3">
                  <c:v>-0.0707043637</c:v>
                </c:pt>
                <c:pt idx="4">
                  <c:v>-0.0454311036</c:v>
                </c:pt>
                <c:pt idx="5">
                  <c:v>0.0181404064</c:v>
                </c:pt>
                <c:pt idx="6">
                  <c:v>0.020614259</c:v>
                </c:pt>
                <c:pt idx="7">
                  <c:v>0.0686180537000001</c:v>
                </c:pt>
                <c:pt idx="8">
                  <c:v>0.0914551507999999</c:v>
                </c:pt>
                <c:pt idx="9">
                  <c:v>0.1388929102</c:v>
                </c:pt>
              </c:numCache>
            </c:numRef>
          </c:val>
        </c:ser>
        <c:ser>
          <c:idx val="2"/>
          <c:order val="2"/>
          <c:tx>
            <c:strRef>
              <c:f>'FINAL TABLES Dec 2013'!$U$3</c:f>
              <c:strCache>
                <c:ptCount val="1"/>
                <c:pt idx="0">
                  <c:v>Geographic differential (Urban-rural)</c:v>
                </c:pt>
              </c:strCache>
            </c:strRef>
          </c:tx>
          <c:spPr>
            <a:solidFill>
              <a:srgbClr val="C0504D">
                <a:lumMod val="60000"/>
                <a:lumOff val="40000"/>
              </a:srgbClr>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2013'!$U$4:$U$13</c:f>
              <c:numCache>
                <c:formatCode>0%</c:formatCode>
                <c:ptCount val="10"/>
                <c:pt idx="0">
                  <c:v>0.1802254679</c:v>
                </c:pt>
                <c:pt idx="1">
                  <c:v>0.1610398084</c:v>
                </c:pt>
                <c:pt idx="2">
                  <c:v>0.2370872142</c:v>
                </c:pt>
                <c:pt idx="3">
                  <c:v>0.2824500845</c:v>
                </c:pt>
                <c:pt idx="4">
                  <c:v>0.0495041274</c:v>
                </c:pt>
                <c:pt idx="5">
                  <c:v>0.1143126784</c:v>
                </c:pt>
                <c:pt idx="6">
                  <c:v>0.0671378945999999</c:v>
                </c:pt>
                <c:pt idx="7">
                  <c:v>0.1983578169</c:v>
                </c:pt>
                <c:pt idx="8">
                  <c:v>0.2152439448</c:v>
                </c:pt>
                <c:pt idx="9">
                  <c:v>0.1731399717</c:v>
                </c:pt>
              </c:numCache>
            </c:numRef>
          </c:val>
        </c:ser>
        <c:ser>
          <c:idx val="3"/>
          <c:order val="3"/>
          <c:tx>
            <c:strRef>
              <c:f>'FINAL TABLES Dec 2013'!$V$3</c:f>
              <c:strCache>
                <c:ptCount val="1"/>
                <c:pt idx="0">
                  <c:v>Wealth differential (Rich20-Poor40)</c:v>
                </c:pt>
              </c:strCache>
            </c:strRef>
          </c:tx>
          <c:spPr>
            <a:solidFill>
              <a:srgbClr val="9A000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2013'!$V$4:$V$13</c:f>
              <c:numCache>
                <c:formatCode>0%</c:formatCode>
                <c:ptCount val="10"/>
                <c:pt idx="0">
                  <c:v>0.1733762044</c:v>
                </c:pt>
                <c:pt idx="1">
                  <c:v>0.20511804</c:v>
                </c:pt>
                <c:pt idx="2">
                  <c:v>0.1669805373</c:v>
                </c:pt>
                <c:pt idx="3">
                  <c:v>0.323206989</c:v>
                </c:pt>
                <c:pt idx="4">
                  <c:v>0.1165663868</c:v>
                </c:pt>
                <c:pt idx="5">
                  <c:v>0.1748050885</c:v>
                </c:pt>
                <c:pt idx="6">
                  <c:v>0.1451802448</c:v>
                </c:pt>
                <c:pt idx="7">
                  <c:v>0.1976344408</c:v>
                </c:pt>
                <c:pt idx="8">
                  <c:v>0.2611484299</c:v>
                </c:pt>
                <c:pt idx="9">
                  <c:v>0.2444729289</c:v>
                </c:pt>
              </c:numCache>
            </c:numRef>
          </c:val>
        </c:ser>
        <c:dLbls>
          <c:showLegendKey val="0"/>
          <c:showVal val="0"/>
          <c:showCatName val="0"/>
          <c:showSerName val="0"/>
          <c:showPercent val="0"/>
          <c:showBubbleSize val="0"/>
        </c:dLbls>
        <c:gapWidth val="150"/>
        <c:axId val="2095589768"/>
        <c:axId val="2095592856"/>
      </c:barChart>
      <c:catAx>
        <c:axId val="2095589768"/>
        <c:scaling>
          <c:orientation val="minMax"/>
        </c:scaling>
        <c:delete val="0"/>
        <c:axPos val="b"/>
        <c:majorTickMark val="out"/>
        <c:minorTickMark val="none"/>
        <c:tickLblPos val="nextTo"/>
        <c:txPr>
          <a:bodyPr/>
          <a:lstStyle/>
          <a:p>
            <a:pPr>
              <a:defRPr sz="1200" b="0" i="0"/>
            </a:pPr>
            <a:endParaRPr lang="en-US"/>
          </a:p>
        </c:txPr>
        <c:crossAx val="2095592856"/>
        <c:crosses val="autoZero"/>
        <c:auto val="1"/>
        <c:lblAlgn val="ctr"/>
        <c:lblOffset val="100"/>
        <c:noMultiLvlLbl val="0"/>
      </c:catAx>
      <c:valAx>
        <c:axId val="2095592856"/>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Differential (in percentage points)</a:t>
                </a:r>
              </a:p>
            </c:rich>
          </c:tx>
          <c:layout/>
          <c:overlay val="0"/>
        </c:title>
        <c:numFmt formatCode="0%" sourceLinked="1"/>
        <c:majorTickMark val="out"/>
        <c:minorTickMark val="none"/>
        <c:tickLblPos val="nextTo"/>
        <c:crossAx val="2095589768"/>
        <c:crosses val="autoZero"/>
        <c:crossBetween val="between"/>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'FINAL TABLES Dec 2013'!$S$3</c:f>
              <c:strCache>
                <c:ptCount val="1"/>
                <c:pt idx="0">
                  <c:v>Gender differential (Male-female)</c:v>
                </c:pt>
              </c:strCache>
            </c:strRef>
          </c:tx>
          <c:spPr>
            <a:solidFill>
              <a:srgbClr val="0070C0"/>
            </a:solidFill>
            <a:ln w="12700">
              <a:solidFill>
                <a:sysClr val="windowText" lastClr="000000"/>
              </a:solidFill>
            </a:ln>
          </c:spPr>
          <c:invertIfNegative val="0"/>
          <c:dLbls>
            <c:dLblPos val="in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2013'!$S$4:$S$13</c:f>
              <c:numCache>
                <c:formatCode>0%</c:formatCode>
                <c:ptCount val="10"/>
                <c:pt idx="0">
                  <c:v>-0.1645593762</c:v>
                </c:pt>
                <c:pt idx="1">
                  <c:v>-0.0923730028</c:v>
                </c:pt>
                <c:pt idx="2">
                  <c:v>-0.0763327622999999</c:v>
                </c:pt>
                <c:pt idx="3">
                  <c:v>-0.0807736077</c:v>
                </c:pt>
                <c:pt idx="4">
                  <c:v>-0.0406512931</c:v>
                </c:pt>
                <c:pt idx="5">
                  <c:v>0.0101967046</c:v>
                </c:pt>
                <c:pt idx="6">
                  <c:v>-0.00309969710000002</c:v>
                </c:pt>
                <c:pt idx="7">
                  <c:v>0.0541135558999999</c:v>
                </c:pt>
                <c:pt idx="8">
                  <c:v>0.0293511635999999</c:v>
                </c:pt>
                <c:pt idx="9">
                  <c:v>0.0708648616000001</c:v>
                </c:pt>
              </c:numCache>
            </c:numRef>
          </c:val>
        </c:ser>
        <c:ser>
          <c:idx val="1"/>
          <c:order val="1"/>
          <c:tx>
            <c:strRef>
              <c:f>'FINAL TABLES Dec 2013'!$T$3</c:f>
              <c:strCache>
                <c:ptCount val="1"/>
                <c:pt idx="0">
                  <c:v>Gender &amp; Poor differential (Poor40M-Poor40F)</c:v>
                </c:pt>
              </c:strCache>
            </c:strRef>
          </c:tx>
          <c:spPr>
            <a:solidFill>
              <a:srgbClr val="0DC0FF"/>
            </a:solidFill>
          </c:spPr>
          <c:invertIfNegative val="0"/>
          <c:dLbls>
            <c:dLblPos val="in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2013'!$T$4:$T$13</c:f>
              <c:numCache>
                <c:formatCode>0%</c:formatCode>
                <c:ptCount val="10"/>
                <c:pt idx="0">
                  <c:v>-0.2195792106</c:v>
                </c:pt>
                <c:pt idx="1">
                  <c:v>-0.1169766839</c:v>
                </c:pt>
                <c:pt idx="2">
                  <c:v>-0.0879207808</c:v>
                </c:pt>
                <c:pt idx="3">
                  <c:v>-0.0707043637</c:v>
                </c:pt>
                <c:pt idx="4">
                  <c:v>-0.0454311036</c:v>
                </c:pt>
                <c:pt idx="5">
                  <c:v>0.0181404064</c:v>
                </c:pt>
                <c:pt idx="6">
                  <c:v>0.020614259</c:v>
                </c:pt>
                <c:pt idx="7">
                  <c:v>0.0686180537000001</c:v>
                </c:pt>
                <c:pt idx="8">
                  <c:v>0.0914551507999999</c:v>
                </c:pt>
                <c:pt idx="9">
                  <c:v>0.1388929102</c:v>
                </c:pt>
              </c:numCache>
            </c:numRef>
          </c:val>
        </c:ser>
        <c:ser>
          <c:idx val="2"/>
          <c:order val="2"/>
          <c:tx>
            <c:strRef>
              <c:f>'FINAL TABLES Dec 2013'!$U$3</c:f>
              <c:strCache>
                <c:ptCount val="1"/>
                <c:pt idx="0">
                  <c:v>Geographic differential (Urban-rural)</c:v>
                </c:pt>
              </c:strCache>
            </c:strRef>
          </c:tx>
          <c:spPr>
            <a:solidFill>
              <a:srgbClr val="C0504D">
                <a:lumMod val="60000"/>
                <a:lumOff val="40000"/>
              </a:srgbClr>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2013'!$U$4:$U$13</c:f>
              <c:numCache>
                <c:formatCode>0%</c:formatCode>
                <c:ptCount val="10"/>
                <c:pt idx="0">
                  <c:v>0.1802254679</c:v>
                </c:pt>
                <c:pt idx="1">
                  <c:v>0.1610398084</c:v>
                </c:pt>
                <c:pt idx="2">
                  <c:v>0.2370872142</c:v>
                </c:pt>
                <c:pt idx="3">
                  <c:v>0.2824500845</c:v>
                </c:pt>
                <c:pt idx="4">
                  <c:v>0.0495041274</c:v>
                </c:pt>
                <c:pt idx="5">
                  <c:v>0.1143126784</c:v>
                </c:pt>
                <c:pt idx="6">
                  <c:v>0.0671378945999999</c:v>
                </c:pt>
                <c:pt idx="7">
                  <c:v>0.1983578169</c:v>
                </c:pt>
                <c:pt idx="8">
                  <c:v>0.2152439448</c:v>
                </c:pt>
                <c:pt idx="9">
                  <c:v>0.1731399717</c:v>
                </c:pt>
              </c:numCache>
            </c:numRef>
          </c:val>
        </c:ser>
        <c:ser>
          <c:idx val="3"/>
          <c:order val="3"/>
          <c:tx>
            <c:strRef>
              <c:f>'FINAL TABLES Dec 2013'!$V$3</c:f>
              <c:strCache>
                <c:ptCount val="1"/>
                <c:pt idx="0">
                  <c:v>Wealth differential (Rich20-Poor40)</c:v>
                </c:pt>
              </c:strCache>
            </c:strRef>
          </c:tx>
          <c:spPr>
            <a:solidFill>
              <a:srgbClr val="9A0000"/>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2013'!$V$4:$V$13</c:f>
              <c:numCache>
                <c:formatCode>0%</c:formatCode>
                <c:ptCount val="10"/>
                <c:pt idx="0">
                  <c:v>0.1733762044</c:v>
                </c:pt>
                <c:pt idx="1">
                  <c:v>0.20511804</c:v>
                </c:pt>
                <c:pt idx="2">
                  <c:v>0.1669805373</c:v>
                </c:pt>
                <c:pt idx="3">
                  <c:v>0.323206989</c:v>
                </c:pt>
                <c:pt idx="4">
                  <c:v>0.1165663868</c:v>
                </c:pt>
                <c:pt idx="5">
                  <c:v>0.1748050885</c:v>
                </c:pt>
                <c:pt idx="6">
                  <c:v>0.1451802448</c:v>
                </c:pt>
                <c:pt idx="7">
                  <c:v>0.1976344408</c:v>
                </c:pt>
                <c:pt idx="8">
                  <c:v>0.2611484299</c:v>
                </c:pt>
                <c:pt idx="9">
                  <c:v>0.2444729289</c:v>
                </c:pt>
              </c:numCache>
            </c:numRef>
          </c:val>
        </c:ser>
        <c:dLbls>
          <c:showLegendKey val="0"/>
          <c:showVal val="0"/>
          <c:showCatName val="0"/>
          <c:showSerName val="0"/>
          <c:showPercent val="0"/>
          <c:showBubbleSize val="0"/>
        </c:dLbls>
        <c:gapWidth val="150"/>
        <c:axId val="2095661736"/>
        <c:axId val="2095664968"/>
      </c:barChart>
      <c:catAx>
        <c:axId val="2095661736"/>
        <c:scaling>
          <c:orientation val="minMax"/>
        </c:scaling>
        <c:delete val="0"/>
        <c:axPos val="b"/>
        <c:majorTickMark val="out"/>
        <c:minorTickMark val="none"/>
        <c:tickLblPos val="nextTo"/>
        <c:txPr>
          <a:bodyPr/>
          <a:lstStyle/>
          <a:p>
            <a:pPr>
              <a:defRPr sz="1200" b="0" i="0"/>
            </a:pPr>
            <a:endParaRPr lang="en-US"/>
          </a:p>
        </c:txPr>
        <c:crossAx val="2095664968"/>
        <c:crosses val="autoZero"/>
        <c:auto val="1"/>
        <c:lblAlgn val="ctr"/>
        <c:lblOffset val="100"/>
        <c:noMultiLvlLbl val="0"/>
      </c:catAx>
      <c:valAx>
        <c:axId val="2095664968"/>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Differential (in percentage points)</a:t>
                </a:r>
              </a:p>
            </c:rich>
          </c:tx>
          <c:layout/>
          <c:overlay val="0"/>
        </c:title>
        <c:numFmt formatCode="0%" sourceLinked="1"/>
        <c:majorTickMark val="out"/>
        <c:minorTickMark val="none"/>
        <c:tickLblPos val="nextTo"/>
        <c:crossAx val="2095661736"/>
        <c:crosses val="autoZero"/>
        <c:crossBetween val="between"/>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'FINAL TABLES Dec 2013'!$S$3</c:f>
              <c:strCache>
                <c:ptCount val="1"/>
                <c:pt idx="0">
                  <c:v>Gender differential (Male-female)</c:v>
                </c:pt>
              </c:strCache>
            </c:strRef>
          </c:tx>
          <c:spPr>
            <a:solidFill>
              <a:srgbClr val="0070C0"/>
            </a:solidFill>
            <a:ln w="12700">
              <a:solidFill>
                <a:sysClr val="windowText" lastClr="000000"/>
              </a:solidFill>
            </a:ln>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2013'!$S$4:$S$13</c:f>
              <c:numCache>
                <c:formatCode>0%</c:formatCode>
                <c:ptCount val="10"/>
                <c:pt idx="0">
                  <c:v>-0.1645593762</c:v>
                </c:pt>
                <c:pt idx="1">
                  <c:v>-0.0923730028</c:v>
                </c:pt>
                <c:pt idx="2">
                  <c:v>-0.0763327622999999</c:v>
                </c:pt>
                <c:pt idx="3">
                  <c:v>-0.0807736077</c:v>
                </c:pt>
                <c:pt idx="4">
                  <c:v>-0.0406512931</c:v>
                </c:pt>
                <c:pt idx="5">
                  <c:v>0.0101967046</c:v>
                </c:pt>
                <c:pt idx="6">
                  <c:v>-0.00309969710000002</c:v>
                </c:pt>
                <c:pt idx="7">
                  <c:v>0.0541135558999999</c:v>
                </c:pt>
                <c:pt idx="8">
                  <c:v>0.0293511635999999</c:v>
                </c:pt>
                <c:pt idx="9">
                  <c:v>0.0708648616000001</c:v>
                </c:pt>
              </c:numCache>
            </c:numRef>
          </c:val>
        </c:ser>
        <c:ser>
          <c:idx val="1"/>
          <c:order val="1"/>
          <c:tx>
            <c:strRef>
              <c:f>'FINAL TABLES Dec 2013'!$T$3</c:f>
              <c:strCache>
                <c:ptCount val="1"/>
                <c:pt idx="0">
                  <c:v>Gender &amp; Poor differential (Poor40M-Poor40F)</c:v>
                </c:pt>
              </c:strCache>
            </c:strRef>
          </c:tx>
          <c:spPr>
            <a:solidFill>
              <a:srgbClr val="0DC0FF"/>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2013'!$T$4:$T$13</c:f>
              <c:numCache>
                <c:formatCode>0%</c:formatCode>
                <c:ptCount val="10"/>
                <c:pt idx="0">
                  <c:v>-0.2195792106</c:v>
                </c:pt>
                <c:pt idx="1">
                  <c:v>-0.1169766839</c:v>
                </c:pt>
                <c:pt idx="2">
                  <c:v>-0.0879207808</c:v>
                </c:pt>
                <c:pt idx="3">
                  <c:v>-0.0707043637</c:v>
                </c:pt>
                <c:pt idx="4">
                  <c:v>-0.0454311036</c:v>
                </c:pt>
                <c:pt idx="5">
                  <c:v>0.0181404064</c:v>
                </c:pt>
                <c:pt idx="6">
                  <c:v>0.020614259</c:v>
                </c:pt>
                <c:pt idx="7">
                  <c:v>0.0686180537000001</c:v>
                </c:pt>
                <c:pt idx="8">
                  <c:v>0.0914551507999999</c:v>
                </c:pt>
                <c:pt idx="9">
                  <c:v>0.1388929102</c:v>
                </c:pt>
              </c:numCache>
            </c:numRef>
          </c:val>
        </c:ser>
        <c:ser>
          <c:idx val="2"/>
          <c:order val="2"/>
          <c:tx>
            <c:strRef>
              <c:f>'FINAL TABLES Dec 2013'!$U$3</c:f>
              <c:strCache>
                <c:ptCount val="1"/>
                <c:pt idx="0">
                  <c:v>Geographic differential (Urban-rural)</c:v>
                </c:pt>
              </c:strCache>
            </c:strRef>
          </c:tx>
          <c:spPr>
            <a:solidFill>
              <a:srgbClr val="C0504D">
                <a:lumMod val="60000"/>
                <a:lumOff val="40000"/>
              </a:srgbClr>
            </a:solidFill>
          </c:spPr>
          <c:invertIfNegative val="0"/>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2013'!$U$4:$U$13</c:f>
              <c:numCache>
                <c:formatCode>0%</c:formatCode>
                <c:ptCount val="10"/>
                <c:pt idx="0">
                  <c:v>0.1802254679</c:v>
                </c:pt>
                <c:pt idx="1">
                  <c:v>0.1610398084</c:v>
                </c:pt>
                <c:pt idx="2">
                  <c:v>0.2370872142</c:v>
                </c:pt>
                <c:pt idx="3">
                  <c:v>0.2824500845</c:v>
                </c:pt>
                <c:pt idx="4">
                  <c:v>0.0495041274</c:v>
                </c:pt>
                <c:pt idx="5">
                  <c:v>0.1143126784</c:v>
                </c:pt>
                <c:pt idx="6">
                  <c:v>0.0671378945999999</c:v>
                </c:pt>
                <c:pt idx="7">
                  <c:v>0.1983578169</c:v>
                </c:pt>
                <c:pt idx="8">
                  <c:v>0.2152439448</c:v>
                </c:pt>
                <c:pt idx="9">
                  <c:v>0.1731399717</c:v>
                </c:pt>
              </c:numCache>
            </c:numRef>
          </c:val>
        </c:ser>
        <c:ser>
          <c:idx val="3"/>
          <c:order val="3"/>
          <c:tx>
            <c:strRef>
              <c:f>'FINAL TABLES Dec 2013'!$V$3</c:f>
              <c:strCache>
                <c:ptCount val="1"/>
                <c:pt idx="0">
                  <c:v>Wealth differential (Rich20-Poor40)</c:v>
                </c:pt>
              </c:strCache>
            </c:strRef>
          </c:tx>
          <c:spPr>
            <a:solidFill>
              <a:srgbClr val="9A000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Ref>
              <c:f>'FINAL TABLES Dec 2013'!$R$4:$R$13</c:f>
              <c:strCache>
                <c:ptCount val="10"/>
                <c:pt idx="0">
                  <c:v>Lesotho</c:v>
                </c:pt>
                <c:pt idx="1">
                  <c:v>Namibia</c:v>
                </c:pt>
                <c:pt idx="2">
                  <c:v>Zimbabwe</c:v>
                </c:pt>
                <c:pt idx="3">
                  <c:v>South Africa</c:v>
                </c:pt>
                <c:pt idx="4">
                  <c:v>Swaziland</c:v>
                </c:pt>
                <c:pt idx="5">
                  <c:v>Tanzania</c:v>
                </c:pt>
                <c:pt idx="6">
                  <c:v>Kenya</c:v>
                </c:pt>
                <c:pt idx="7">
                  <c:v>Malawi</c:v>
                </c:pt>
                <c:pt idx="8">
                  <c:v>Uganda</c:v>
                </c:pt>
                <c:pt idx="9">
                  <c:v>Zambia</c:v>
                </c:pt>
              </c:strCache>
            </c:strRef>
          </c:cat>
          <c:val>
            <c:numRef>
              <c:f>'FINAL TABLES Dec 2013'!$V$4:$V$13</c:f>
              <c:numCache>
                <c:formatCode>0%</c:formatCode>
                <c:ptCount val="10"/>
                <c:pt idx="0">
                  <c:v>0.1733762044</c:v>
                </c:pt>
                <c:pt idx="1">
                  <c:v>0.20511804</c:v>
                </c:pt>
                <c:pt idx="2">
                  <c:v>0.1669805373</c:v>
                </c:pt>
                <c:pt idx="3">
                  <c:v>0.323206989</c:v>
                </c:pt>
                <c:pt idx="4">
                  <c:v>0.1165663868</c:v>
                </c:pt>
                <c:pt idx="5">
                  <c:v>0.1748050885</c:v>
                </c:pt>
                <c:pt idx="6">
                  <c:v>0.1451802448</c:v>
                </c:pt>
                <c:pt idx="7">
                  <c:v>0.1976344408</c:v>
                </c:pt>
                <c:pt idx="8">
                  <c:v>0.2611484299</c:v>
                </c:pt>
                <c:pt idx="9">
                  <c:v>0.2444729289</c:v>
                </c:pt>
              </c:numCache>
            </c:numRef>
          </c:val>
        </c:ser>
        <c:dLbls>
          <c:showLegendKey val="0"/>
          <c:showVal val="0"/>
          <c:showCatName val="0"/>
          <c:showSerName val="0"/>
          <c:showPercent val="0"/>
          <c:showBubbleSize val="0"/>
        </c:dLbls>
        <c:gapWidth val="150"/>
        <c:axId val="2115719864"/>
        <c:axId val="2115722952"/>
      </c:barChart>
      <c:catAx>
        <c:axId val="2115719864"/>
        <c:scaling>
          <c:orientation val="minMax"/>
        </c:scaling>
        <c:delete val="0"/>
        <c:axPos val="b"/>
        <c:majorTickMark val="out"/>
        <c:minorTickMark val="none"/>
        <c:tickLblPos val="nextTo"/>
        <c:txPr>
          <a:bodyPr/>
          <a:lstStyle/>
          <a:p>
            <a:pPr>
              <a:defRPr sz="1200" b="0" i="0"/>
            </a:pPr>
            <a:endParaRPr lang="en-US"/>
          </a:p>
        </c:txPr>
        <c:crossAx val="2115722952"/>
        <c:crosses val="autoZero"/>
        <c:auto val="1"/>
        <c:lblAlgn val="ctr"/>
        <c:lblOffset val="100"/>
        <c:noMultiLvlLbl val="0"/>
      </c:catAx>
      <c:valAx>
        <c:axId val="2115722952"/>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Differential (in percentage points)</a:t>
                </a:r>
              </a:p>
            </c:rich>
          </c:tx>
          <c:layout/>
          <c:overlay val="0"/>
        </c:title>
        <c:numFmt formatCode="0%" sourceLinked="1"/>
        <c:majorTickMark val="out"/>
        <c:minorTickMark val="none"/>
        <c:tickLblPos val="nextTo"/>
        <c:crossAx val="2115719864"/>
        <c:crosses val="autoZero"/>
        <c:crossBetween val="between"/>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5.682488999999993</c:v>
                </c:pt>
                <c:pt idx="1">
                  <c:v>7.177424399999992</c:v>
                </c:pt>
                <c:pt idx="2">
                  <c:v>7.7342259</c:v>
                </c:pt>
                <c:pt idx="3">
                  <c:v>8.18979</c:v>
                </c:pt>
                <c:pt idx="4">
                  <c:v>9.040623</c:v>
                </c:pt>
                <c:pt idx="5">
                  <c:v>9.2844613</c:v>
                </c:pt>
                <c:pt idx="6">
                  <c:v>9.572137900000006</c:v>
                </c:pt>
                <c:pt idx="7">
                  <c:v>10.31596</c:v>
                </c:pt>
                <c:pt idx="8">
                  <c:v>10.53685</c:v>
                </c:pt>
                <c:pt idx="9">
                  <c:v>10.728312</c:v>
                </c:pt>
                <c:pt idx="10">
                  <c:v>12.14634</c:v>
                </c:pt>
                <c:pt idx="11">
                  <c:v>13.59937</c:v>
                </c:pt>
                <c:pt idx="12">
                  <c:v>13.7587427</c:v>
                </c:pt>
                <c:pt idx="13">
                  <c:v>14.46669580000001</c:v>
                </c:pt>
                <c:pt idx="14">
                  <c:v>19.236206</c:v>
                </c:pt>
              </c:numCache>
            </c:numRef>
          </c:val>
        </c:ser>
        <c:dLbls>
          <c:showLegendKey val="0"/>
          <c:showVal val="0"/>
          <c:showCatName val="0"/>
          <c:showSerName val="0"/>
          <c:showPercent val="0"/>
          <c:showBubbleSize val="0"/>
        </c:dLbls>
        <c:gapWidth val="150"/>
        <c:overlap val="100"/>
        <c:axId val="2069285272"/>
        <c:axId val="2069305672"/>
      </c:barChart>
      <c:catAx>
        <c:axId val="2069285272"/>
        <c:scaling>
          <c:orientation val="minMax"/>
        </c:scaling>
        <c:delete val="0"/>
        <c:axPos val="b"/>
        <c:majorTickMark val="out"/>
        <c:minorTickMark val="none"/>
        <c:tickLblPos val="nextTo"/>
        <c:crossAx val="2069305672"/>
        <c:crosses val="autoZero"/>
        <c:auto val="1"/>
        <c:lblAlgn val="ctr"/>
        <c:lblOffset val="100"/>
        <c:noMultiLvlLbl val="0"/>
      </c:catAx>
      <c:valAx>
        <c:axId val="2069305672"/>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069285272"/>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5.682488999999993</c:v>
                </c:pt>
                <c:pt idx="1">
                  <c:v>7.177424399999993</c:v>
                </c:pt>
                <c:pt idx="2">
                  <c:v>7.7342259</c:v>
                </c:pt>
                <c:pt idx="3">
                  <c:v>8.18979</c:v>
                </c:pt>
                <c:pt idx="4">
                  <c:v>9.040622999999998</c:v>
                </c:pt>
                <c:pt idx="5">
                  <c:v>9.284461299999998</c:v>
                </c:pt>
                <c:pt idx="6">
                  <c:v>9.572137900000006</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18177800"/>
        <c:axId val="2118180744"/>
      </c:barChart>
      <c:catAx>
        <c:axId val="2118177800"/>
        <c:scaling>
          <c:orientation val="minMax"/>
        </c:scaling>
        <c:delete val="0"/>
        <c:axPos val="b"/>
        <c:majorTickMark val="out"/>
        <c:minorTickMark val="none"/>
        <c:tickLblPos val="nextTo"/>
        <c:crossAx val="2118180744"/>
        <c:crosses val="autoZero"/>
        <c:auto val="1"/>
        <c:lblAlgn val="ctr"/>
        <c:lblOffset val="100"/>
        <c:noMultiLvlLbl val="0"/>
      </c:catAx>
      <c:valAx>
        <c:axId val="2118180744"/>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18177800"/>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D6866D50-52D9-2F4B-BDC3-84565632E454}" type="presOf" srcId="{932237BE-64C3-4DED-BF2D-9B9821B44AFA}" destId="{D9EA3055-42F1-4773-B6E1-4489FC8B1BD1}" srcOrd="0" destOrd="0" presId="urn:microsoft.com/office/officeart/2005/8/layout/pyramid1"/>
    <dgm:cxn modelId="{41CFBF4B-5172-F946-9039-1F8109BB5140}" type="presOf" srcId="{DD7E1C66-5AA1-4148-8D24-0F59EB34F27B}" destId="{3030949F-5DAF-1F40-B4D0-84FF1FABAA00}" srcOrd="0" destOrd="0" presId="urn:microsoft.com/office/officeart/2005/8/layout/pyramid1"/>
    <dgm:cxn modelId="{8B2BDBC9-FE75-DA4E-88A3-1A7F6E88C5D5}" type="presOf" srcId="{94BFDC29-A62B-4867-9EFD-4C3299F2A986}" destId="{26521744-C9FE-42F2-BE3A-D2D28AE76CA5}" srcOrd="1" destOrd="0" presId="urn:microsoft.com/office/officeart/2005/8/layout/pyramid1"/>
    <dgm:cxn modelId="{9018D83A-1061-F24D-9503-03543AA33402}" type="presOf" srcId="{B1CD9239-600B-41D7-9067-E587838267CF}" destId="{6B2A6CEB-8AEB-485A-B51F-4BA3BA410D0B}" srcOrd="0" destOrd="0" presId="urn:microsoft.com/office/officeart/2005/8/layout/pyramid1"/>
    <dgm:cxn modelId="{6D4AE90C-986D-D04F-8825-67A0810D213B}" type="presOf" srcId="{5896CC03-10D6-4152-BEED-6E1B31A79FE9}" destId="{FD31F5A5-7680-4C7A-91FB-24138E0D7CDC}" srcOrd="0" destOrd="0" presId="urn:microsoft.com/office/officeart/2005/8/layout/pyramid1"/>
    <dgm:cxn modelId="{F8DB6F2C-9A5E-E44E-9CB0-E33E39DC0A3A}" type="presOf" srcId="{94BFDC29-A62B-4867-9EFD-4C3299F2A986}" destId="{BAE3347D-F78F-4227-B054-5BC36A596218}" srcOrd="0" destOrd="0" presId="urn:microsoft.com/office/officeart/2005/8/layout/pyramid1"/>
    <dgm:cxn modelId="{B981FB91-C036-C74C-BB23-074837547BED}" type="presOf" srcId="{DD7E1C66-5AA1-4148-8D24-0F59EB34F27B}" destId="{EDA92B55-1435-714B-8A67-D6D0B3E5538C}" srcOrd="1" destOrd="0" presId="urn:microsoft.com/office/officeart/2005/8/layout/pyramid1"/>
    <dgm:cxn modelId="{36DC4353-CBE1-A841-BA8D-A71641427A9E}" type="presOf" srcId="{932237BE-64C3-4DED-BF2D-9B9821B44AFA}" destId="{0EDD4896-C891-4183-9B7B-D45A38634F03}"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FCA95963-574F-B24C-9373-0DAD448F0B95}"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87219394-7258-A749-BEEB-54BEF187A77F}" type="presParOf" srcId="{FD31F5A5-7680-4C7A-91FB-24138E0D7CDC}" destId="{2CFCD532-C2BB-43F0-894D-44DFFD76D26E}" srcOrd="0" destOrd="0" presId="urn:microsoft.com/office/officeart/2005/8/layout/pyramid1"/>
    <dgm:cxn modelId="{94D313F7-58AB-2D40-B057-B424CDCA5E2C}" type="presParOf" srcId="{2CFCD532-C2BB-43F0-894D-44DFFD76D26E}" destId="{6B2A6CEB-8AEB-485A-B51F-4BA3BA410D0B}" srcOrd="0" destOrd="0" presId="urn:microsoft.com/office/officeart/2005/8/layout/pyramid1"/>
    <dgm:cxn modelId="{C0CC779A-6453-B24A-B3B1-7286B002911F}" type="presParOf" srcId="{2CFCD532-C2BB-43F0-894D-44DFFD76D26E}" destId="{C548DC47-1489-4EF5-BDCB-DEBE01D4E862}" srcOrd="1" destOrd="0" presId="urn:microsoft.com/office/officeart/2005/8/layout/pyramid1"/>
    <dgm:cxn modelId="{75B4C29C-BD21-1447-80F7-DD7CCA82636C}" type="presParOf" srcId="{FD31F5A5-7680-4C7A-91FB-24138E0D7CDC}" destId="{E1D542F2-75FE-304E-A897-B81A2DE13B71}" srcOrd="1" destOrd="0" presId="urn:microsoft.com/office/officeart/2005/8/layout/pyramid1"/>
    <dgm:cxn modelId="{ACB64D3C-AFE8-9741-8A2D-EB31289B0D1A}" type="presParOf" srcId="{E1D542F2-75FE-304E-A897-B81A2DE13B71}" destId="{3030949F-5DAF-1F40-B4D0-84FF1FABAA00}" srcOrd="0" destOrd="0" presId="urn:microsoft.com/office/officeart/2005/8/layout/pyramid1"/>
    <dgm:cxn modelId="{4BF64E46-2F70-8249-A727-62DBF55A110A}" type="presParOf" srcId="{E1D542F2-75FE-304E-A897-B81A2DE13B71}" destId="{EDA92B55-1435-714B-8A67-D6D0B3E5538C}" srcOrd="1" destOrd="0" presId="urn:microsoft.com/office/officeart/2005/8/layout/pyramid1"/>
    <dgm:cxn modelId="{2B0ACADA-9CE4-FD49-8B0E-5781BA48B692}" type="presParOf" srcId="{FD31F5A5-7680-4C7A-91FB-24138E0D7CDC}" destId="{9A0D1490-6EC1-4DB5-B0A0-E2BC4B232661}" srcOrd="2" destOrd="0" presId="urn:microsoft.com/office/officeart/2005/8/layout/pyramid1"/>
    <dgm:cxn modelId="{994E5183-8B25-5F49-AC0F-31F3888B8AA5}" type="presParOf" srcId="{9A0D1490-6EC1-4DB5-B0A0-E2BC4B232661}" destId="{BAE3347D-F78F-4227-B054-5BC36A596218}" srcOrd="0" destOrd="0" presId="urn:microsoft.com/office/officeart/2005/8/layout/pyramid1"/>
    <dgm:cxn modelId="{B5909767-E28B-D142-A6A6-50FB8DCE8B68}" type="presParOf" srcId="{9A0D1490-6EC1-4DB5-B0A0-E2BC4B232661}" destId="{26521744-C9FE-42F2-BE3A-D2D28AE76CA5}" srcOrd="1" destOrd="0" presId="urn:microsoft.com/office/officeart/2005/8/layout/pyramid1"/>
    <dgm:cxn modelId="{193CDFEE-D0F8-1146-92AC-D49AF734E03B}" type="presParOf" srcId="{FD31F5A5-7680-4C7A-91FB-24138E0D7CDC}" destId="{BA18687B-851F-47DE-8991-18650FF1E018}" srcOrd="3" destOrd="0" presId="urn:microsoft.com/office/officeart/2005/8/layout/pyramid1"/>
    <dgm:cxn modelId="{CD90EA1C-9212-0C47-AC57-72FA21ADF985}" type="presParOf" srcId="{BA18687B-851F-47DE-8991-18650FF1E018}" destId="{D9EA3055-42F1-4773-B6E1-4489FC8B1BD1}" srcOrd="0" destOrd="0" presId="urn:microsoft.com/office/officeart/2005/8/layout/pyramid1"/>
    <dgm:cxn modelId="{B1B2AC64-3DA2-C640-BCF4-B82376BE4DF1}"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9E542E-6C55-4405-8089-DF5A12323A96}" type="doc">
      <dgm:prSet loTypeId="urn:microsoft.com/office/officeart/2005/8/layout/equation2" loCatId="process" qsTypeId="urn:microsoft.com/office/officeart/2005/8/quickstyle/simple1" qsCatId="simple" csTypeId="urn:microsoft.com/office/officeart/2005/8/colors/accent1_2" csCatId="accent1" phldr="1"/>
      <dgm:spPr/>
      <dgm:t>
        <a:bodyPr/>
        <a:lstStyle/>
        <a:p>
          <a:endParaRPr lang="en-ZA"/>
        </a:p>
      </dgm:t>
    </dgm:pt>
    <dgm:pt modelId="{DEC641B2-104B-4DF2-977E-10265F623CF3}">
      <dgm:prSet phldrT="[Text]" custT="1"/>
      <dgm:spPr/>
      <dgm:t>
        <a:bodyPr/>
        <a:lstStyle/>
        <a:p>
          <a:r>
            <a:rPr lang="en-ZA" sz="1600" b="1" dirty="0" smtClean="0"/>
            <a:t>Quality of education </a:t>
          </a:r>
          <a:r>
            <a:rPr lang="en-ZA" sz="900" dirty="0" smtClean="0"/>
            <a:t>(</a:t>
          </a:r>
          <a:r>
            <a:rPr lang="en-ZA" sz="800" dirty="0" smtClean="0"/>
            <a:t>SACMEQ/PASEC/ TIMSS/PIRLS</a:t>
          </a:r>
          <a:r>
            <a:rPr lang="en-ZA" sz="500" dirty="0" smtClean="0"/>
            <a:t>) </a:t>
          </a:r>
          <a:endParaRPr lang="en-ZA" sz="600" dirty="0"/>
        </a:p>
      </dgm:t>
    </dgm:pt>
    <dgm:pt modelId="{17EB0FF6-CF57-437A-A81F-CBCC8ACB2E0E}" type="parTrans" cxnId="{4F16D36A-C057-436E-98C4-03889C6D7894}">
      <dgm:prSet/>
      <dgm:spPr/>
      <dgm:t>
        <a:bodyPr/>
        <a:lstStyle/>
        <a:p>
          <a:endParaRPr lang="en-ZA"/>
        </a:p>
      </dgm:t>
    </dgm:pt>
    <dgm:pt modelId="{4641B263-F443-4A56-90B6-7AC0FE7B1FFE}" type="sibTrans" cxnId="{4F16D36A-C057-436E-98C4-03889C6D7894}">
      <dgm:prSet/>
      <dgm:spPr>
        <a:solidFill>
          <a:schemeClr val="bg1"/>
        </a:solidFill>
      </dgm:spPr>
      <dgm:t>
        <a:bodyPr/>
        <a:lstStyle/>
        <a:p>
          <a:endParaRPr lang="en-ZA"/>
        </a:p>
      </dgm:t>
    </dgm:pt>
    <dgm:pt modelId="{7289387A-4485-4BE3-B9B0-DC4B6C7BA1B3}">
      <dgm:prSet phldrT="[Text]" custT="1"/>
      <dgm:spPr/>
      <dgm:t>
        <a:bodyPr/>
        <a:lstStyle/>
        <a:p>
          <a:r>
            <a:rPr lang="en-ZA" sz="1600" b="1" dirty="0" smtClean="0"/>
            <a:t>Access to education </a:t>
          </a:r>
          <a:r>
            <a:rPr lang="en-ZA" sz="800" dirty="0" smtClean="0"/>
            <a:t>(MDG/EFA/WB/IMF)</a:t>
          </a:r>
          <a:endParaRPr lang="en-ZA" sz="900" dirty="0"/>
        </a:p>
      </dgm:t>
    </dgm:pt>
    <dgm:pt modelId="{D39FF853-E571-4D2E-8031-98A9EDA75E31}" type="parTrans" cxnId="{E23A9171-E446-4E73-AAC9-0EA097983384}">
      <dgm:prSet/>
      <dgm:spPr/>
      <dgm:t>
        <a:bodyPr/>
        <a:lstStyle/>
        <a:p>
          <a:endParaRPr lang="en-ZA"/>
        </a:p>
      </dgm:t>
    </dgm:pt>
    <dgm:pt modelId="{9B30CC00-79D4-42DD-ACFD-20B08CAB0FAA}" type="sibTrans" cxnId="{E23A9171-E446-4E73-AAC9-0EA097983384}">
      <dgm:prSet/>
      <dgm:spPr>
        <a:solidFill>
          <a:schemeClr val="bg1"/>
        </a:solidFill>
      </dgm:spPr>
      <dgm:t>
        <a:bodyPr/>
        <a:lstStyle/>
        <a:p>
          <a:endParaRPr lang="en-ZA"/>
        </a:p>
      </dgm:t>
    </dgm:pt>
    <dgm:pt modelId="{C23A2279-3734-4FEB-B1B3-A896EC88F7C9}">
      <dgm:prSet phldrT="[Text]" phldr="1"/>
      <dgm:spPr>
        <a:solidFill>
          <a:schemeClr val="bg1"/>
        </a:solidFill>
      </dgm:spPr>
      <dgm:t>
        <a:bodyPr/>
        <a:lstStyle/>
        <a:p>
          <a:endParaRPr lang="en-ZA" dirty="0"/>
        </a:p>
      </dgm:t>
    </dgm:pt>
    <dgm:pt modelId="{B6FBDE79-0E1B-4114-858D-C40B930F7996}" type="sibTrans" cxnId="{0233DED2-EC13-4B89-BB88-DC37D3935B0E}">
      <dgm:prSet/>
      <dgm:spPr/>
      <dgm:t>
        <a:bodyPr/>
        <a:lstStyle/>
        <a:p>
          <a:endParaRPr lang="en-ZA"/>
        </a:p>
      </dgm:t>
    </dgm:pt>
    <dgm:pt modelId="{C399E04E-ACE6-4AE5-9AF0-C306FC669286}" type="parTrans" cxnId="{0233DED2-EC13-4B89-BB88-DC37D3935B0E}">
      <dgm:prSet/>
      <dgm:spPr/>
      <dgm:t>
        <a:bodyPr/>
        <a:lstStyle/>
        <a:p>
          <a:endParaRPr lang="en-ZA"/>
        </a:p>
      </dgm:t>
    </dgm:pt>
    <dgm:pt modelId="{DA0F1779-EC4F-46AA-A290-BCA1D4DBC8C0}" type="pres">
      <dgm:prSet presAssocID="{539E542E-6C55-4405-8089-DF5A12323A96}" presName="Name0" presStyleCnt="0">
        <dgm:presLayoutVars>
          <dgm:dir/>
          <dgm:resizeHandles val="exact"/>
        </dgm:presLayoutVars>
      </dgm:prSet>
      <dgm:spPr/>
      <dgm:t>
        <a:bodyPr/>
        <a:lstStyle/>
        <a:p>
          <a:endParaRPr lang="en-ZA"/>
        </a:p>
      </dgm:t>
    </dgm:pt>
    <dgm:pt modelId="{049873A0-177F-497F-9B05-91F7D3B43537}" type="pres">
      <dgm:prSet presAssocID="{539E542E-6C55-4405-8089-DF5A12323A96}" presName="vNodes" presStyleCnt="0"/>
      <dgm:spPr/>
    </dgm:pt>
    <dgm:pt modelId="{C7F6B820-7C36-452A-9ED5-EA82CFF4FE3C}" type="pres">
      <dgm:prSet presAssocID="{DEC641B2-104B-4DF2-977E-10265F623CF3}" presName="node" presStyleLbl="node1" presStyleIdx="0" presStyleCnt="3" custLinFactY="22873" custLinFactNeighborX="70861" custLinFactNeighborY="100000">
        <dgm:presLayoutVars>
          <dgm:bulletEnabled val="1"/>
        </dgm:presLayoutVars>
      </dgm:prSet>
      <dgm:spPr/>
      <dgm:t>
        <a:bodyPr/>
        <a:lstStyle/>
        <a:p>
          <a:endParaRPr lang="en-ZA"/>
        </a:p>
      </dgm:t>
    </dgm:pt>
    <dgm:pt modelId="{7FDFF718-7B0E-47CB-9B57-034A0ACD7E18}" type="pres">
      <dgm:prSet presAssocID="{4641B263-F443-4A56-90B6-7AC0FE7B1FFE}" presName="spacerT" presStyleCnt="0"/>
      <dgm:spPr/>
    </dgm:pt>
    <dgm:pt modelId="{5B3677A9-E734-421D-AB43-1F61763F45F2}" type="pres">
      <dgm:prSet presAssocID="{4641B263-F443-4A56-90B6-7AC0FE7B1FFE}" presName="sibTrans" presStyleLbl="sibTrans2D1" presStyleIdx="0" presStyleCnt="2" custLinFactY="-74349" custLinFactNeighborX="-56845" custLinFactNeighborY="-100000"/>
      <dgm:spPr/>
      <dgm:t>
        <a:bodyPr/>
        <a:lstStyle/>
        <a:p>
          <a:endParaRPr lang="en-ZA"/>
        </a:p>
      </dgm:t>
    </dgm:pt>
    <dgm:pt modelId="{F4C5CABF-0932-4C46-AEE2-DF730B0B7F73}" type="pres">
      <dgm:prSet presAssocID="{4641B263-F443-4A56-90B6-7AC0FE7B1FFE}" presName="spacerB" presStyleCnt="0"/>
      <dgm:spPr/>
    </dgm:pt>
    <dgm:pt modelId="{819AD58F-7A45-4A76-944A-4BED9B061459}" type="pres">
      <dgm:prSet presAssocID="{7289387A-4485-4BE3-B9B0-DC4B6C7BA1B3}" presName="node" presStyleLbl="node1" presStyleIdx="1" presStyleCnt="3" custLinFactX="100000" custLinFactY="-127007" custLinFactNeighborX="136523" custLinFactNeighborY="-200000">
        <dgm:presLayoutVars>
          <dgm:bulletEnabled val="1"/>
        </dgm:presLayoutVars>
      </dgm:prSet>
      <dgm:spPr/>
      <dgm:t>
        <a:bodyPr/>
        <a:lstStyle/>
        <a:p>
          <a:endParaRPr lang="en-ZA"/>
        </a:p>
      </dgm:t>
    </dgm:pt>
    <dgm:pt modelId="{3342D1E0-50DD-4168-B251-140D5C8BA1E8}" type="pres">
      <dgm:prSet presAssocID="{539E542E-6C55-4405-8089-DF5A12323A96}" presName="sibTransLast" presStyleLbl="sibTrans2D1" presStyleIdx="1" presStyleCnt="2" custLinFactX="-58002" custLinFactNeighborX="-100000" custLinFactNeighborY="-62803"/>
      <dgm:spPr/>
      <dgm:t>
        <a:bodyPr/>
        <a:lstStyle/>
        <a:p>
          <a:endParaRPr lang="en-ZA"/>
        </a:p>
      </dgm:t>
    </dgm:pt>
    <dgm:pt modelId="{B3D8A057-9C5F-4B2D-97FE-07276329B68D}" type="pres">
      <dgm:prSet presAssocID="{539E542E-6C55-4405-8089-DF5A12323A96}" presName="connectorText" presStyleLbl="sibTrans2D1" presStyleIdx="1" presStyleCnt="2"/>
      <dgm:spPr/>
      <dgm:t>
        <a:bodyPr/>
        <a:lstStyle/>
        <a:p>
          <a:endParaRPr lang="en-ZA"/>
        </a:p>
      </dgm:t>
    </dgm:pt>
    <dgm:pt modelId="{F09060FF-3FB7-4702-BBFC-A69B6CA98DDB}" type="pres">
      <dgm:prSet presAssocID="{539E542E-6C55-4405-8089-DF5A12323A96}" presName="lastNode" presStyleLbl="node1" presStyleIdx="2" presStyleCnt="3" custScaleX="78869" custScaleY="20855" custLinFactX="-68927" custLinFactNeighborX="-100000" custLinFactNeighborY="6545">
        <dgm:presLayoutVars>
          <dgm:bulletEnabled val="1"/>
        </dgm:presLayoutVars>
      </dgm:prSet>
      <dgm:spPr/>
      <dgm:t>
        <a:bodyPr/>
        <a:lstStyle/>
        <a:p>
          <a:endParaRPr lang="en-ZA"/>
        </a:p>
      </dgm:t>
    </dgm:pt>
  </dgm:ptLst>
  <dgm:cxnLst>
    <dgm:cxn modelId="{628ECFFE-C64C-3B45-897B-2028EF019D99}" type="presOf" srcId="{9B30CC00-79D4-42DD-ACFD-20B08CAB0FAA}" destId="{B3D8A057-9C5F-4B2D-97FE-07276329B68D}" srcOrd="1" destOrd="0" presId="urn:microsoft.com/office/officeart/2005/8/layout/equation2"/>
    <dgm:cxn modelId="{8BA5B7FC-9D9C-D747-8395-D6ADEED875D2}" type="presOf" srcId="{C23A2279-3734-4FEB-B1B3-A896EC88F7C9}" destId="{F09060FF-3FB7-4702-BBFC-A69B6CA98DDB}" srcOrd="0" destOrd="0" presId="urn:microsoft.com/office/officeart/2005/8/layout/equation2"/>
    <dgm:cxn modelId="{0233DED2-EC13-4B89-BB88-DC37D3935B0E}" srcId="{539E542E-6C55-4405-8089-DF5A12323A96}" destId="{C23A2279-3734-4FEB-B1B3-A896EC88F7C9}" srcOrd="2" destOrd="0" parTransId="{C399E04E-ACE6-4AE5-9AF0-C306FC669286}" sibTransId="{B6FBDE79-0E1B-4114-858D-C40B930F7996}"/>
    <dgm:cxn modelId="{2FB08B2A-7318-2744-934A-C2353D2B0DEF}" type="presOf" srcId="{9B30CC00-79D4-42DD-ACFD-20B08CAB0FAA}" destId="{3342D1E0-50DD-4168-B251-140D5C8BA1E8}" srcOrd="0" destOrd="0" presId="urn:microsoft.com/office/officeart/2005/8/layout/equation2"/>
    <dgm:cxn modelId="{225CAE8D-E54F-8942-A98F-4DDA81E81C49}" type="presOf" srcId="{7289387A-4485-4BE3-B9B0-DC4B6C7BA1B3}" destId="{819AD58F-7A45-4A76-944A-4BED9B061459}" srcOrd="0" destOrd="0" presId="urn:microsoft.com/office/officeart/2005/8/layout/equation2"/>
    <dgm:cxn modelId="{4F16D36A-C057-436E-98C4-03889C6D7894}" srcId="{539E542E-6C55-4405-8089-DF5A12323A96}" destId="{DEC641B2-104B-4DF2-977E-10265F623CF3}" srcOrd="0" destOrd="0" parTransId="{17EB0FF6-CF57-437A-A81F-CBCC8ACB2E0E}" sibTransId="{4641B263-F443-4A56-90B6-7AC0FE7B1FFE}"/>
    <dgm:cxn modelId="{E1A573CF-69BD-264D-A58A-969C094D8B00}" type="presOf" srcId="{DEC641B2-104B-4DF2-977E-10265F623CF3}" destId="{C7F6B820-7C36-452A-9ED5-EA82CFF4FE3C}" srcOrd="0" destOrd="0" presId="urn:microsoft.com/office/officeart/2005/8/layout/equation2"/>
    <dgm:cxn modelId="{9ADBB96A-6F0F-C147-9D41-EB5FDE2F204E}" type="presOf" srcId="{539E542E-6C55-4405-8089-DF5A12323A96}" destId="{DA0F1779-EC4F-46AA-A290-BCA1D4DBC8C0}" srcOrd="0" destOrd="0" presId="urn:microsoft.com/office/officeart/2005/8/layout/equation2"/>
    <dgm:cxn modelId="{0A85E73B-5CE2-E44C-9E63-272106A6FED6}" type="presOf" srcId="{4641B263-F443-4A56-90B6-7AC0FE7B1FFE}" destId="{5B3677A9-E734-421D-AB43-1F61763F45F2}" srcOrd="0" destOrd="0" presId="urn:microsoft.com/office/officeart/2005/8/layout/equation2"/>
    <dgm:cxn modelId="{E23A9171-E446-4E73-AAC9-0EA097983384}" srcId="{539E542E-6C55-4405-8089-DF5A12323A96}" destId="{7289387A-4485-4BE3-B9B0-DC4B6C7BA1B3}" srcOrd="1" destOrd="0" parTransId="{D39FF853-E571-4D2E-8031-98A9EDA75E31}" sibTransId="{9B30CC00-79D4-42DD-ACFD-20B08CAB0FAA}"/>
    <dgm:cxn modelId="{07917481-1C4A-7447-BB22-EECB095C82C5}" type="presParOf" srcId="{DA0F1779-EC4F-46AA-A290-BCA1D4DBC8C0}" destId="{049873A0-177F-497F-9B05-91F7D3B43537}" srcOrd="0" destOrd="0" presId="urn:microsoft.com/office/officeart/2005/8/layout/equation2"/>
    <dgm:cxn modelId="{C83868D6-F09A-1944-91C2-D7A329FC14B7}" type="presParOf" srcId="{049873A0-177F-497F-9B05-91F7D3B43537}" destId="{C7F6B820-7C36-452A-9ED5-EA82CFF4FE3C}" srcOrd="0" destOrd="0" presId="urn:microsoft.com/office/officeart/2005/8/layout/equation2"/>
    <dgm:cxn modelId="{DEF7EF98-33FF-2146-9D1B-543499C20A72}" type="presParOf" srcId="{049873A0-177F-497F-9B05-91F7D3B43537}" destId="{7FDFF718-7B0E-47CB-9B57-034A0ACD7E18}" srcOrd="1" destOrd="0" presId="urn:microsoft.com/office/officeart/2005/8/layout/equation2"/>
    <dgm:cxn modelId="{D2A9C1C2-FB1A-E449-AE46-C2861DF13764}" type="presParOf" srcId="{049873A0-177F-497F-9B05-91F7D3B43537}" destId="{5B3677A9-E734-421D-AB43-1F61763F45F2}" srcOrd="2" destOrd="0" presId="urn:microsoft.com/office/officeart/2005/8/layout/equation2"/>
    <dgm:cxn modelId="{C6A4C85F-BD6C-BB49-B7B7-C7FEC73844E4}" type="presParOf" srcId="{049873A0-177F-497F-9B05-91F7D3B43537}" destId="{F4C5CABF-0932-4C46-AEE2-DF730B0B7F73}" srcOrd="3" destOrd="0" presId="urn:microsoft.com/office/officeart/2005/8/layout/equation2"/>
    <dgm:cxn modelId="{9708D3D6-004E-A84F-B3DC-2E15E95D407D}" type="presParOf" srcId="{049873A0-177F-497F-9B05-91F7D3B43537}" destId="{819AD58F-7A45-4A76-944A-4BED9B061459}" srcOrd="4" destOrd="0" presId="urn:microsoft.com/office/officeart/2005/8/layout/equation2"/>
    <dgm:cxn modelId="{255E1342-EA6A-F345-BD52-F57B242CBE1C}" type="presParOf" srcId="{DA0F1779-EC4F-46AA-A290-BCA1D4DBC8C0}" destId="{3342D1E0-50DD-4168-B251-140D5C8BA1E8}" srcOrd="1" destOrd="0" presId="urn:microsoft.com/office/officeart/2005/8/layout/equation2"/>
    <dgm:cxn modelId="{8129026C-3E93-8347-A79E-49B59742A33B}" type="presParOf" srcId="{3342D1E0-50DD-4168-B251-140D5C8BA1E8}" destId="{B3D8A057-9C5F-4B2D-97FE-07276329B68D}" srcOrd="0" destOrd="0" presId="urn:microsoft.com/office/officeart/2005/8/layout/equation2"/>
    <dgm:cxn modelId="{64677017-93D8-4D42-B12C-87C4A852666C}" type="presParOf" srcId="{DA0F1779-EC4F-46AA-A290-BCA1D4DBC8C0}" destId="{F09060FF-3FB7-4702-BBFC-A69B6CA98DDB}"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9E542E-6C55-4405-8089-DF5A12323A96}" type="doc">
      <dgm:prSet loTypeId="urn:microsoft.com/office/officeart/2005/8/layout/equation2" loCatId="process" qsTypeId="urn:microsoft.com/office/officeart/2005/8/quickstyle/simple1" qsCatId="simple" csTypeId="urn:microsoft.com/office/officeart/2005/8/colors/accent1_2" csCatId="accent1" phldr="1"/>
      <dgm:spPr/>
    </dgm:pt>
    <dgm:pt modelId="{DEC641B2-104B-4DF2-977E-10265F623CF3}">
      <dgm:prSet phldrT="[Text]" custT="1"/>
      <dgm:spPr>
        <a:solidFill>
          <a:srgbClr val="00B0F0"/>
        </a:solidFill>
      </dgm:spPr>
      <dgm:t>
        <a:bodyPr/>
        <a:lstStyle/>
        <a:p>
          <a:r>
            <a:rPr lang="en-ZA" sz="1400" b="1" dirty="0" smtClean="0"/>
            <a:t>Quality of education </a:t>
          </a:r>
          <a:r>
            <a:rPr lang="en-ZA" sz="1200" b="1" dirty="0" smtClean="0">
              <a:solidFill>
                <a:schemeClr val="bg1"/>
              </a:solidFill>
            </a:rPr>
            <a:t>[</a:t>
          </a:r>
          <a:r>
            <a:rPr lang="en-ZA" sz="1050" b="1" dirty="0" smtClean="0">
              <a:solidFill>
                <a:schemeClr val="tx1"/>
              </a:solidFill>
            </a:rPr>
            <a:t>SACMEQ</a:t>
          </a:r>
          <a:r>
            <a:rPr lang="en-ZA" sz="1200" b="1" dirty="0" smtClean="0">
              <a:solidFill>
                <a:schemeClr val="bg1"/>
              </a:solidFill>
            </a:rPr>
            <a:t>]</a:t>
          </a:r>
          <a:endParaRPr lang="en-ZA" sz="400" dirty="0">
            <a:solidFill>
              <a:schemeClr val="bg1"/>
            </a:solidFill>
          </a:endParaRPr>
        </a:p>
      </dgm:t>
    </dgm:pt>
    <dgm:pt modelId="{17EB0FF6-CF57-437A-A81F-CBCC8ACB2E0E}" type="parTrans" cxnId="{4F16D36A-C057-436E-98C4-03889C6D7894}">
      <dgm:prSet/>
      <dgm:spPr/>
      <dgm:t>
        <a:bodyPr/>
        <a:lstStyle/>
        <a:p>
          <a:endParaRPr lang="en-ZA"/>
        </a:p>
      </dgm:t>
    </dgm:pt>
    <dgm:pt modelId="{4641B263-F443-4A56-90B6-7AC0FE7B1FFE}" type="sibTrans" cxnId="{4F16D36A-C057-436E-98C4-03889C6D7894}">
      <dgm:prSet/>
      <dgm:spPr/>
      <dgm:t>
        <a:bodyPr/>
        <a:lstStyle/>
        <a:p>
          <a:endParaRPr lang="en-ZA"/>
        </a:p>
      </dgm:t>
    </dgm:pt>
    <dgm:pt modelId="{7289387A-4485-4BE3-B9B0-DC4B6C7BA1B3}">
      <dgm:prSet phldrT="[Text]" custT="1"/>
      <dgm:spPr>
        <a:solidFill>
          <a:srgbClr val="F0EA00"/>
        </a:solidFill>
      </dgm:spPr>
      <dgm:t>
        <a:bodyPr/>
        <a:lstStyle/>
        <a:p>
          <a:r>
            <a:rPr lang="en-ZA" sz="1400" b="1" dirty="0" smtClean="0"/>
            <a:t>Access to education </a:t>
          </a:r>
          <a:r>
            <a:rPr lang="en-ZA" sz="1200" b="1" dirty="0" smtClean="0"/>
            <a:t>[</a:t>
          </a:r>
          <a:r>
            <a:rPr lang="en-ZA" sz="1200" b="1" dirty="0" smtClean="0">
              <a:solidFill>
                <a:schemeClr val="tx1"/>
              </a:solidFill>
            </a:rPr>
            <a:t>DHS</a:t>
          </a:r>
          <a:r>
            <a:rPr lang="en-ZA" sz="1200" b="1" dirty="0" smtClean="0"/>
            <a:t>]</a:t>
          </a:r>
          <a:endParaRPr lang="en-ZA" sz="900" dirty="0"/>
        </a:p>
      </dgm:t>
    </dgm:pt>
    <dgm:pt modelId="{D39FF853-E571-4D2E-8031-98A9EDA75E31}" type="parTrans" cxnId="{E23A9171-E446-4E73-AAC9-0EA097983384}">
      <dgm:prSet/>
      <dgm:spPr/>
      <dgm:t>
        <a:bodyPr/>
        <a:lstStyle/>
        <a:p>
          <a:endParaRPr lang="en-ZA"/>
        </a:p>
      </dgm:t>
    </dgm:pt>
    <dgm:pt modelId="{9B30CC00-79D4-42DD-ACFD-20B08CAB0FAA}" type="sibTrans" cxnId="{E23A9171-E446-4E73-AAC9-0EA097983384}">
      <dgm:prSet/>
      <dgm:spPr/>
      <dgm:t>
        <a:bodyPr/>
        <a:lstStyle/>
        <a:p>
          <a:endParaRPr lang="en-ZA"/>
        </a:p>
      </dgm:t>
    </dgm:pt>
    <dgm:pt modelId="{C23A2279-3734-4FEB-B1B3-A896EC88F7C9}">
      <dgm:prSet phldrT="[Text]"/>
      <dgm:spPr>
        <a:solidFill>
          <a:srgbClr val="92D050"/>
        </a:solidFill>
      </dgm:spPr>
      <dgm:t>
        <a:bodyPr/>
        <a:lstStyle/>
        <a:p>
          <a:r>
            <a:rPr lang="en-ZA" dirty="0" smtClean="0"/>
            <a:t>Access to literacy/ numeracy</a:t>
          </a:r>
          <a:endParaRPr lang="en-ZA" dirty="0"/>
        </a:p>
      </dgm:t>
    </dgm:pt>
    <dgm:pt modelId="{C399E04E-ACE6-4AE5-9AF0-C306FC669286}" type="parTrans" cxnId="{0233DED2-EC13-4B89-BB88-DC37D3935B0E}">
      <dgm:prSet/>
      <dgm:spPr/>
      <dgm:t>
        <a:bodyPr/>
        <a:lstStyle/>
        <a:p>
          <a:endParaRPr lang="en-ZA"/>
        </a:p>
      </dgm:t>
    </dgm:pt>
    <dgm:pt modelId="{B6FBDE79-0E1B-4114-858D-C40B930F7996}" type="sibTrans" cxnId="{0233DED2-EC13-4B89-BB88-DC37D3935B0E}">
      <dgm:prSet/>
      <dgm:spPr/>
      <dgm:t>
        <a:bodyPr/>
        <a:lstStyle/>
        <a:p>
          <a:endParaRPr lang="en-ZA"/>
        </a:p>
      </dgm:t>
    </dgm:pt>
    <dgm:pt modelId="{DA0F1779-EC4F-46AA-A290-BCA1D4DBC8C0}" type="pres">
      <dgm:prSet presAssocID="{539E542E-6C55-4405-8089-DF5A12323A96}" presName="Name0" presStyleCnt="0">
        <dgm:presLayoutVars>
          <dgm:dir/>
          <dgm:resizeHandles val="exact"/>
        </dgm:presLayoutVars>
      </dgm:prSet>
      <dgm:spPr/>
    </dgm:pt>
    <dgm:pt modelId="{049873A0-177F-497F-9B05-91F7D3B43537}" type="pres">
      <dgm:prSet presAssocID="{539E542E-6C55-4405-8089-DF5A12323A96}" presName="vNodes" presStyleCnt="0"/>
      <dgm:spPr/>
    </dgm:pt>
    <dgm:pt modelId="{C7F6B820-7C36-452A-9ED5-EA82CFF4FE3C}" type="pres">
      <dgm:prSet presAssocID="{DEC641B2-104B-4DF2-977E-10265F623CF3}" presName="node" presStyleLbl="node1" presStyleIdx="0" presStyleCnt="3" custLinFactNeighborX="-1616" custLinFactNeighborY="-850">
        <dgm:presLayoutVars>
          <dgm:bulletEnabled val="1"/>
        </dgm:presLayoutVars>
      </dgm:prSet>
      <dgm:spPr/>
      <dgm:t>
        <a:bodyPr/>
        <a:lstStyle/>
        <a:p>
          <a:endParaRPr lang="en-ZA"/>
        </a:p>
      </dgm:t>
    </dgm:pt>
    <dgm:pt modelId="{7FDFF718-7B0E-47CB-9B57-034A0ACD7E18}" type="pres">
      <dgm:prSet presAssocID="{4641B263-F443-4A56-90B6-7AC0FE7B1FFE}" presName="spacerT" presStyleCnt="0"/>
      <dgm:spPr/>
    </dgm:pt>
    <dgm:pt modelId="{5B3677A9-E734-421D-AB43-1F61763F45F2}" type="pres">
      <dgm:prSet presAssocID="{4641B263-F443-4A56-90B6-7AC0FE7B1FFE}" presName="sibTrans" presStyleLbl="sibTrans2D1" presStyleIdx="0" presStyleCnt="2"/>
      <dgm:spPr/>
      <dgm:t>
        <a:bodyPr/>
        <a:lstStyle/>
        <a:p>
          <a:endParaRPr lang="en-ZA"/>
        </a:p>
      </dgm:t>
    </dgm:pt>
    <dgm:pt modelId="{F4C5CABF-0932-4C46-AEE2-DF730B0B7F73}" type="pres">
      <dgm:prSet presAssocID="{4641B263-F443-4A56-90B6-7AC0FE7B1FFE}" presName="spacerB" presStyleCnt="0"/>
      <dgm:spPr/>
    </dgm:pt>
    <dgm:pt modelId="{819AD58F-7A45-4A76-944A-4BED9B061459}" type="pres">
      <dgm:prSet presAssocID="{7289387A-4485-4BE3-B9B0-DC4B6C7BA1B3}" presName="node" presStyleLbl="node1" presStyleIdx="1" presStyleCnt="3">
        <dgm:presLayoutVars>
          <dgm:bulletEnabled val="1"/>
        </dgm:presLayoutVars>
      </dgm:prSet>
      <dgm:spPr/>
      <dgm:t>
        <a:bodyPr/>
        <a:lstStyle/>
        <a:p>
          <a:endParaRPr lang="en-ZA"/>
        </a:p>
      </dgm:t>
    </dgm:pt>
    <dgm:pt modelId="{3342D1E0-50DD-4168-B251-140D5C8BA1E8}" type="pres">
      <dgm:prSet presAssocID="{539E542E-6C55-4405-8089-DF5A12323A96}" presName="sibTransLast" presStyleLbl="sibTrans2D1" presStyleIdx="1" presStyleCnt="2"/>
      <dgm:spPr/>
      <dgm:t>
        <a:bodyPr/>
        <a:lstStyle/>
        <a:p>
          <a:endParaRPr lang="en-ZA"/>
        </a:p>
      </dgm:t>
    </dgm:pt>
    <dgm:pt modelId="{B3D8A057-9C5F-4B2D-97FE-07276329B68D}" type="pres">
      <dgm:prSet presAssocID="{539E542E-6C55-4405-8089-DF5A12323A96}" presName="connectorText" presStyleLbl="sibTrans2D1" presStyleIdx="1" presStyleCnt="2"/>
      <dgm:spPr/>
      <dgm:t>
        <a:bodyPr/>
        <a:lstStyle/>
        <a:p>
          <a:endParaRPr lang="en-ZA"/>
        </a:p>
      </dgm:t>
    </dgm:pt>
    <dgm:pt modelId="{F09060FF-3FB7-4702-BBFC-A69B6CA98DDB}" type="pres">
      <dgm:prSet presAssocID="{539E542E-6C55-4405-8089-DF5A12323A96}" presName="lastNode" presStyleLbl="node1" presStyleIdx="2" presStyleCnt="3" custScaleX="78869" custScaleY="76737">
        <dgm:presLayoutVars>
          <dgm:bulletEnabled val="1"/>
        </dgm:presLayoutVars>
      </dgm:prSet>
      <dgm:spPr/>
      <dgm:t>
        <a:bodyPr/>
        <a:lstStyle/>
        <a:p>
          <a:endParaRPr lang="en-ZA"/>
        </a:p>
      </dgm:t>
    </dgm:pt>
  </dgm:ptLst>
  <dgm:cxnLst>
    <dgm:cxn modelId="{4F16D36A-C057-436E-98C4-03889C6D7894}" srcId="{539E542E-6C55-4405-8089-DF5A12323A96}" destId="{DEC641B2-104B-4DF2-977E-10265F623CF3}" srcOrd="0" destOrd="0" parTransId="{17EB0FF6-CF57-437A-A81F-CBCC8ACB2E0E}" sibTransId="{4641B263-F443-4A56-90B6-7AC0FE7B1FFE}"/>
    <dgm:cxn modelId="{2FBDBA24-20AD-C043-B047-922671473986}" type="presOf" srcId="{DEC641B2-104B-4DF2-977E-10265F623CF3}" destId="{C7F6B820-7C36-452A-9ED5-EA82CFF4FE3C}" srcOrd="0" destOrd="0" presId="urn:microsoft.com/office/officeart/2005/8/layout/equation2"/>
    <dgm:cxn modelId="{7F416F52-EC01-6D48-8787-FA71CD1BDD46}" type="presOf" srcId="{9B30CC00-79D4-42DD-ACFD-20B08CAB0FAA}" destId="{3342D1E0-50DD-4168-B251-140D5C8BA1E8}" srcOrd="0" destOrd="0" presId="urn:microsoft.com/office/officeart/2005/8/layout/equation2"/>
    <dgm:cxn modelId="{9149B728-E956-3E45-A445-AE33086303F0}" type="presOf" srcId="{9B30CC00-79D4-42DD-ACFD-20B08CAB0FAA}" destId="{B3D8A057-9C5F-4B2D-97FE-07276329B68D}" srcOrd="1" destOrd="0" presId="urn:microsoft.com/office/officeart/2005/8/layout/equation2"/>
    <dgm:cxn modelId="{E23A9171-E446-4E73-AAC9-0EA097983384}" srcId="{539E542E-6C55-4405-8089-DF5A12323A96}" destId="{7289387A-4485-4BE3-B9B0-DC4B6C7BA1B3}" srcOrd="1" destOrd="0" parTransId="{D39FF853-E571-4D2E-8031-98A9EDA75E31}" sibTransId="{9B30CC00-79D4-42DD-ACFD-20B08CAB0FAA}"/>
    <dgm:cxn modelId="{86B7525A-D2BB-B042-8B71-48B3C7408BED}" type="presOf" srcId="{539E542E-6C55-4405-8089-DF5A12323A96}" destId="{DA0F1779-EC4F-46AA-A290-BCA1D4DBC8C0}" srcOrd="0" destOrd="0" presId="urn:microsoft.com/office/officeart/2005/8/layout/equation2"/>
    <dgm:cxn modelId="{04583C86-22F1-0943-83E1-CDB684EF0553}" type="presOf" srcId="{4641B263-F443-4A56-90B6-7AC0FE7B1FFE}" destId="{5B3677A9-E734-421D-AB43-1F61763F45F2}" srcOrd="0" destOrd="0" presId="urn:microsoft.com/office/officeart/2005/8/layout/equation2"/>
    <dgm:cxn modelId="{46775C01-C8B1-0E40-9121-409F6940C207}" type="presOf" srcId="{C23A2279-3734-4FEB-B1B3-A896EC88F7C9}" destId="{F09060FF-3FB7-4702-BBFC-A69B6CA98DDB}" srcOrd="0" destOrd="0" presId="urn:microsoft.com/office/officeart/2005/8/layout/equation2"/>
    <dgm:cxn modelId="{74542C73-736F-AD4C-A883-D5DB6DAC9B63}" type="presOf" srcId="{7289387A-4485-4BE3-B9B0-DC4B6C7BA1B3}" destId="{819AD58F-7A45-4A76-944A-4BED9B061459}" srcOrd="0" destOrd="0" presId="urn:microsoft.com/office/officeart/2005/8/layout/equation2"/>
    <dgm:cxn modelId="{0233DED2-EC13-4B89-BB88-DC37D3935B0E}" srcId="{539E542E-6C55-4405-8089-DF5A12323A96}" destId="{C23A2279-3734-4FEB-B1B3-A896EC88F7C9}" srcOrd="2" destOrd="0" parTransId="{C399E04E-ACE6-4AE5-9AF0-C306FC669286}" sibTransId="{B6FBDE79-0E1B-4114-858D-C40B930F7996}"/>
    <dgm:cxn modelId="{275FB39C-C305-F044-A298-86B8FD96B33F}" type="presParOf" srcId="{DA0F1779-EC4F-46AA-A290-BCA1D4DBC8C0}" destId="{049873A0-177F-497F-9B05-91F7D3B43537}" srcOrd="0" destOrd="0" presId="urn:microsoft.com/office/officeart/2005/8/layout/equation2"/>
    <dgm:cxn modelId="{776848F4-C3F3-D647-82AC-F70FBCAC0BB7}" type="presParOf" srcId="{049873A0-177F-497F-9B05-91F7D3B43537}" destId="{C7F6B820-7C36-452A-9ED5-EA82CFF4FE3C}" srcOrd="0" destOrd="0" presId="urn:microsoft.com/office/officeart/2005/8/layout/equation2"/>
    <dgm:cxn modelId="{01DA0ED4-BAD6-9A41-9AF3-483F2A8A7915}" type="presParOf" srcId="{049873A0-177F-497F-9B05-91F7D3B43537}" destId="{7FDFF718-7B0E-47CB-9B57-034A0ACD7E18}" srcOrd="1" destOrd="0" presId="urn:microsoft.com/office/officeart/2005/8/layout/equation2"/>
    <dgm:cxn modelId="{A0A511F0-A443-4D4A-9791-F900ABB0759B}" type="presParOf" srcId="{049873A0-177F-497F-9B05-91F7D3B43537}" destId="{5B3677A9-E734-421D-AB43-1F61763F45F2}" srcOrd="2" destOrd="0" presId="urn:microsoft.com/office/officeart/2005/8/layout/equation2"/>
    <dgm:cxn modelId="{15341038-46BC-234C-8103-B69DC63B1E0B}" type="presParOf" srcId="{049873A0-177F-497F-9B05-91F7D3B43537}" destId="{F4C5CABF-0932-4C46-AEE2-DF730B0B7F73}" srcOrd="3" destOrd="0" presId="urn:microsoft.com/office/officeart/2005/8/layout/equation2"/>
    <dgm:cxn modelId="{9212A820-7D65-8F4B-B6D7-D8854DC88705}" type="presParOf" srcId="{049873A0-177F-497F-9B05-91F7D3B43537}" destId="{819AD58F-7A45-4A76-944A-4BED9B061459}" srcOrd="4" destOrd="0" presId="urn:microsoft.com/office/officeart/2005/8/layout/equation2"/>
    <dgm:cxn modelId="{AE87023A-1EDC-784E-A6C0-A10FBEF6B6F6}" type="presParOf" srcId="{DA0F1779-EC4F-46AA-A290-BCA1D4DBC8C0}" destId="{3342D1E0-50DD-4168-B251-140D5C8BA1E8}" srcOrd="1" destOrd="0" presId="urn:microsoft.com/office/officeart/2005/8/layout/equation2"/>
    <dgm:cxn modelId="{B5D435AD-4D02-E54C-9553-1A382AEB2D7C}" type="presParOf" srcId="{3342D1E0-50DD-4168-B251-140D5C8BA1E8}" destId="{B3D8A057-9C5F-4B2D-97FE-07276329B68D}" srcOrd="0" destOrd="0" presId="urn:microsoft.com/office/officeart/2005/8/layout/equation2"/>
    <dgm:cxn modelId="{71A8F32D-D832-9B4D-8BE8-E38395AAEFD5}" type="presParOf" srcId="{DA0F1779-EC4F-46AA-A290-BCA1D4DBC8C0}" destId="{F09060FF-3FB7-4702-BBFC-A69B6CA98DDB}" srcOrd="2" destOrd="0" presId="urn:microsoft.com/office/officeart/2005/8/layout/equation2"/>
  </dgm:cxnLst>
  <dgm:bg>
    <a:noFill/>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Improvement in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F71FA51-0996-9345-854F-3ED53A22B96D}" type="presOf" srcId="{1AB4DCED-EB07-406E-8B9E-3B58FC4A8359}" destId="{1361A03C-BDE1-4E5E-9306-4312679671A5}" srcOrd="1" destOrd="0" presId="urn:microsoft.com/office/officeart/2005/8/layout/gear1"/>
    <dgm:cxn modelId="{0F73C690-23BF-B14F-A040-521D7B86C25C}" type="presOf" srcId="{99CE030E-E8D2-42C3-9AC8-A7A8AE86DE3F}" destId="{3324967B-A4CC-46DA-B14A-5D7260CA4A09}" srcOrd="0" destOrd="0" presId="urn:microsoft.com/office/officeart/2005/8/layout/gear1"/>
    <dgm:cxn modelId="{68B70B7C-2258-0442-A737-E5E134510CE9}" type="presOf" srcId="{B3899E66-EA3F-4854-903D-04BD46BAA6B8}" destId="{96E397DD-3831-4311-AA2A-8D37C23BB4B1}"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87256672-BD2E-1D4F-B0DA-C11150FEABE4}" type="presOf" srcId="{B4145C9E-BA52-49CF-8D25-D174692FB705}" destId="{EE679490-3F08-4A0C-BF13-28FE2E12A8B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695B3CB7-46DF-0B49-91C6-9382ECCB65C2}" type="presOf" srcId="{1AB4DCED-EB07-406E-8B9E-3B58FC4A8359}" destId="{3A802A38-CF36-474A-89B2-66D6EE77A0A9}" srcOrd="2" destOrd="0" presId="urn:microsoft.com/office/officeart/2005/8/layout/gear1"/>
    <dgm:cxn modelId="{77CBBBBC-1CB0-0A44-BC69-2CC9DDDA0DFD}" type="presOf" srcId="{BAB4C52C-4841-435C-B802-9DD32314BC71}" destId="{8B8EE054-7BDB-467D-9D40-1CBDDD5376DE}" srcOrd="2" destOrd="0" presId="urn:microsoft.com/office/officeart/2005/8/layout/gear1"/>
    <dgm:cxn modelId="{8C2FD933-D0AE-3B4B-BBD7-01CBEBE222CA}" type="presOf" srcId="{1AB4DCED-EB07-406E-8B9E-3B58FC4A8359}" destId="{D29168E7-E19D-4E9E-A69C-6F56DFBF595D}" srcOrd="0" destOrd="0" presId="urn:microsoft.com/office/officeart/2005/8/layout/gear1"/>
    <dgm:cxn modelId="{DD021C48-C114-F24E-8151-F8C81A1C99D7}" type="presOf" srcId="{0211186F-0EEE-4ECB-821B-6AACC55E8283}" destId="{C6A1261D-6FC0-48C6-9F9A-2C4F0E2FAE67}"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5C754906-6928-284E-9690-85B330B31F5B}" type="presOf" srcId="{B3899E66-EA3F-4854-903D-04BD46BAA6B8}" destId="{A0A43F15-B9C7-48D2-B073-9A5E60EC64D4}" srcOrd="1" destOrd="0" presId="urn:microsoft.com/office/officeart/2005/8/layout/gear1"/>
    <dgm:cxn modelId="{5D45D96F-7A72-EA48-9410-FCC49E015803}" type="presOf" srcId="{BAB4C52C-4841-435C-B802-9DD32314BC71}" destId="{93CAD030-FE9D-4F57-8798-2150B0D1DA2B}" srcOrd="0" destOrd="0" presId="urn:microsoft.com/office/officeart/2005/8/layout/gear1"/>
    <dgm:cxn modelId="{72F804D4-8096-1B4A-814E-4E87004DF6ED}" type="presOf" srcId="{8E6EB542-D529-43C2-9AB6-9AE1FD5B021C}" destId="{FFBC790A-8805-4B8A-A022-2D7D33F72B6C}" srcOrd="0" destOrd="0" presId="urn:microsoft.com/office/officeart/2005/8/layout/gear1"/>
    <dgm:cxn modelId="{088BA123-7529-BC47-95DB-6F77804B5ECD}" type="presOf" srcId="{BAB4C52C-4841-435C-B802-9DD32314BC71}" destId="{7B8C3775-35D3-4F60-926B-E4A6CD00D301}" srcOrd="1" destOrd="0" presId="urn:microsoft.com/office/officeart/2005/8/layout/gear1"/>
    <dgm:cxn modelId="{339253C5-F543-4B4A-A64E-1372C23155B0}" type="presOf" srcId="{1AB4DCED-EB07-406E-8B9E-3B58FC4A8359}" destId="{0DB1DE49-A9F6-4F3B-BFBF-7E14257B3100}" srcOrd="3" destOrd="0" presId="urn:microsoft.com/office/officeart/2005/8/layout/gear1"/>
    <dgm:cxn modelId="{6849B654-BBC4-D346-BCD5-711A30744D90}" type="presOf" srcId="{B3899E66-EA3F-4854-903D-04BD46BAA6B8}" destId="{41219393-CA87-4628-9AFA-91A168E07941}" srcOrd="2" destOrd="0" presId="urn:microsoft.com/office/officeart/2005/8/layout/gear1"/>
    <dgm:cxn modelId="{742C8AB6-90EA-044B-977E-58026AEB44B1}" type="presParOf" srcId="{FFBC790A-8805-4B8A-A022-2D7D33F72B6C}" destId="{93CAD030-FE9D-4F57-8798-2150B0D1DA2B}" srcOrd="0" destOrd="0" presId="urn:microsoft.com/office/officeart/2005/8/layout/gear1"/>
    <dgm:cxn modelId="{AF3229EB-FFF7-674C-901C-729D64CE4C03}" type="presParOf" srcId="{FFBC790A-8805-4B8A-A022-2D7D33F72B6C}" destId="{7B8C3775-35D3-4F60-926B-E4A6CD00D301}" srcOrd="1" destOrd="0" presId="urn:microsoft.com/office/officeart/2005/8/layout/gear1"/>
    <dgm:cxn modelId="{A9F8C45E-3E98-C947-995C-5F541305F11E}" type="presParOf" srcId="{FFBC790A-8805-4B8A-A022-2D7D33F72B6C}" destId="{8B8EE054-7BDB-467D-9D40-1CBDDD5376DE}" srcOrd="2" destOrd="0" presId="urn:microsoft.com/office/officeart/2005/8/layout/gear1"/>
    <dgm:cxn modelId="{5678BAF3-5E86-3E4F-990B-070080A41626}" type="presParOf" srcId="{FFBC790A-8805-4B8A-A022-2D7D33F72B6C}" destId="{96E397DD-3831-4311-AA2A-8D37C23BB4B1}" srcOrd="3" destOrd="0" presId="urn:microsoft.com/office/officeart/2005/8/layout/gear1"/>
    <dgm:cxn modelId="{F1ED83F4-BDC1-3145-BF6B-71CF6B4AC4D5}" type="presParOf" srcId="{FFBC790A-8805-4B8A-A022-2D7D33F72B6C}" destId="{A0A43F15-B9C7-48D2-B073-9A5E60EC64D4}" srcOrd="4" destOrd="0" presId="urn:microsoft.com/office/officeart/2005/8/layout/gear1"/>
    <dgm:cxn modelId="{A2A64764-F818-D24B-9A5A-CF2944D631F4}" type="presParOf" srcId="{FFBC790A-8805-4B8A-A022-2D7D33F72B6C}" destId="{41219393-CA87-4628-9AFA-91A168E07941}" srcOrd="5" destOrd="0" presId="urn:microsoft.com/office/officeart/2005/8/layout/gear1"/>
    <dgm:cxn modelId="{BF17C98C-D32A-7248-AF21-804A5C1C63BC}" type="presParOf" srcId="{FFBC790A-8805-4B8A-A022-2D7D33F72B6C}" destId="{D29168E7-E19D-4E9E-A69C-6F56DFBF595D}" srcOrd="6" destOrd="0" presId="urn:microsoft.com/office/officeart/2005/8/layout/gear1"/>
    <dgm:cxn modelId="{B8E2AD2B-65E1-A049-9387-11A7D92198EB}" type="presParOf" srcId="{FFBC790A-8805-4B8A-A022-2D7D33F72B6C}" destId="{1361A03C-BDE1-4E5E-9306-4312679671A5}" srcOrd="7" destOrd="0" presId="urn:microsoft.com/office/officeart/2005/8/layout/gear1"/>
    <dgm:cxn modelId="{282D0B14-B372-1E4B-B74C-351C77E78C73}" type="presParOf" srcId="{FFBC790A-8805-4B8A-A022-2D7D33F72B6C}" destId="{3A802A38-CF36-474A-89B2-66D6EE77A0A9}" srcOrd="8" destOrd="0" presId="urn:microsoft.com/office/officeart/2005/8/layout/gear1"/>
    <dgm:cxn modelId="{A4C9CB5F-01A0-9746-9796-8214C5E7D3A9}" type="presParOf" srcId="{FFBC790A-8805-4B8A-A022-2D7D33F72B6C}" destId="{0DB1DE49-A9F6-4F3B-BFBF-7E14257B3100}" srcOrd="9" destOrd="0" presId="urn:microsoft.com/office/officeart/2005/8/layout/gear1"/>
    <dgm:cxn modelId="{B4B7F2DC-C025-E54D-A64E-008736E77BFD}" type="presParOf" srcId="{FFBC790A-8805-4B8A-A022-2D7D33F72B6C}" destId="{C6A1261D-6FC0-48C6-9F9A-2C4F0E2FAE67}" srcOrd="10" destOrd="0" presId="urn:microsoft.com/office/officeart/2005/8/layout/gear1"/>
    <dgm:cxn modelId="{9639AFBF-39F3-E741-9066-46C1FC06CFD6}" type="presParOf" srcId="{FFBC790A-8805-4B8A-A022-2D7D33F72B6C}" destId="{3324967B-A4CC-46DA-B14A-5D7260CA4A09}" srcOrd="11" destOrd="0" presId="urn:microsoft.com/office/officeart/2005/8/layout/gear1"/>
    <dgm:cxn modelId="{9B974B8F-BB9B-2D4E-A608-3E9AC822432E}"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Improvement in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3D0DEE90-F10A-7C43-A752-30B68739629B}" type="presOf" srcId="{0211186F-0EEE-4ECB-821B-6AACC55E8283}" destId="{C6A1261D-6FC0-48C6-9F9A-2C4F0E2FAE67}" srcOrd="0" destOrd="0" presId="urn:microsoft.com/office/officeart/2005/8/layout/gear1"/>
    <dgm:cxn modelId="{616ABEB3-18DF-594E-90AA-CB11C1E89ACB}" type="presOf" srcId="{1AB4DCED-EB07-406E-8B9E-3B58FC4A8359}" destId="{1361A03C-BDE1-4E5E-9306-4312679671A5}" srcOrd="1" destOrd="0" presId="urn:microsoft.com/office/officeart/2005/8/layout/gear1"/>
    <dgm:cxn modelId="{EDBDC855-7C7E-714E-8473-F983C579B70A}" type="presOf" srcId="{8E6EB542-D529-43C2-9AB6-9AE1FD5B021C}" destId="{FFBC790A-8805-4B8A-A022-2D7D33F72B6C}" srcOrd="0" destOrd="0" presId="urn:microsoft.com/office/officeart/2005/8/layout/gear1"/>
    <dgm:cxn modelId="{016DE4D1-E7A1-2B48-9712-E2B95F80EE83}" type="presOf" srcId="{B3899E66-EA3F-4854-903D-04BD46BAA6B8}" destId="{41219393-CA87-4628-9AFA-91A168E07941}" srcOrd="2"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FAC903E9-0F9A-1F46-A3E4-A103D5FADDF9}" type="presOf" srcId="{BAB4C52C-4841-435C-B802-9DD32314BC71}" destId="{93CAD030-FE9D-4F57-8798-2150B0D1DA2B}"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C578855C-8FD7-CC4E-BB94-E49E98C568A9}" type="presOf" srcId="{99CE030E-E8D2-42C3-9AC8-A7A8AE86DE3F}" destId="{3324967B-A4CC-46DA-B14A-5D7260CA4A09}" srcOrd="0" destOrd="0" presId="urn:microsoft.com/office/officeart/2005/8/layout/gear1"/>
    <dgm:cxn modelId="{C261D136-1682-C64F-8A5B-7E14BA30CE58}" type="presOf" srcId="{B3899E66-EA3F-4854-903D-04BD46BAA6B8}" destId="{96E397DD-3831-4311-AA2A-8D37C23BB4B1}" srcOrd="0" destOrd="0" presId="urn:microsoft.com/office/officeart/2005/8/layout/gear1"/>
    <dgm:cxn modelId="{0F22BCAB-7CE3-D346-94D8-3A39DD6118F7}" type="presOf" srcId="{B3899E66-EA3F-4854-903D-04BD46BAA6B8}" destId="{A0A43F15-B9C7-48D2-B073-9A5E60EC64D4}" srcOrd="1" destOrd="0" presId="urn:microsoft.com/office/officeart/2005/8/layout/gear1"/>
    <dgm:cxn modelId="{D6EDA4AC-ACB7-1A4C-9829-2D8AB35860D9}" type="presOf" srcId="{1AB4DCED-EB07-406E-8B9E-3B58FC4A8359}" destId="{0DB1DE49-A9F6-4F3B-BFBF-7E14257B3100}" srcOrd="3" destOrd="0" presId="urn:microsoft.com/office/officeart/2005/8/layout/gear1"/>
    <dgm:cxn modelId="{7A1A134E-18A7-FB4B-A845-07E08E82B1BB}" type="presOf" srcId="{BAB4C52C-4841-435C-B802-9DD32314BC71}" destId="{8B8EE054-7BDB-467D-9D40-1CBDDD5376DE}" srcOrd="2" destOrd="0" presId="urn:microsoft.com/office/officeart/2005/8/layout/gear1"/>
    <dgm:cxn modelId="{91875EEB-396C-7244-8C74-65DCB12D615A}" type="presOf" srcId="{1AB4DCED-EB07-406E-8B9E-3B58FC4A8359}" destId="{3A802A38-CF36-474A-89B2-66D6EE77A0A9}" srcOrd="2" destOrd="0" presId="urn:microsoft.com/office/officeart/2005/8/layout/gear1"/>
    <dgm:cxn modelId="{435DC44C-235E-DF46-99FB-B5F2BB582624}" type="presOf" srcId="{1AB4DCED-EB07-406E-8B9E-3B58FC4A8359}" destId="{D29168E7-E19D-4E9E-A69C-6F56DFBF595D}" srcOrd="0" destOrd="0" presId="urn:microsoft.com/office/officeart/2005/8/layout/gear1"/>
    <dgm:cxn modelId="{947C5981-DF0C-B642-9258-7D5B9143C4A3}" type="presOf" srcId="{B4145C9E-BA52-49CF-8D25-D174692FB705}" destId="{EE679490-3F08-4A0C-BF13-28FE2E12A8BB}" srcOrd="0" destOrd="0" presId="urn:microsoft.com/office/officeart/2005/8/layout/gear1"/>
    <dgm:cxn modelId="{C858C0FB-0BE1-3340-AFC9-6727E701B5BB}" type="presOf" srcId="{BAB4C52C-4841-435C-B802-9DD32314BC71}" destId="{7B8C3775-35D3-4F60-926B-E4A6CD00D301}" srcOrd="1" destOrd="0" presId="urn:microsoft.com/office/officeart/2005/8/layout/gear1"/>
    <dgm:cxn modelId="{108852E6-97F8-FB46-82CD-6CD810E2C7CA}" type="presParOf" srcId="{FFBC790A-8805-4B8A-A022-2D7D33F72B6C}" destId="{93CAD030-FE9D-4F57-8798-2150B0D1DA2B}" srcOrd="0" destOrd="0" presId="urn:microsoft.com/office/officeart/2005/8/layout/gear1"/>
    <dgm:cxn modelId="{99A4040B-ED00-C042-9B2F-406CAC2C8C4B}" type="presParOf" srcId="{FFBC790A-8805-4B8A-A022-2D7D33F72B6C}" destId="{7B8C3775-35D3-4F60-926B-E4A6CD00D301}" srcOrd="1" destOrd="0" presId="urn:microsoft.com/office/officeart/2005/8/layout/gear1"/>
    <dgm:cxn modelId="{9792CF9B-38B2-E94B-B584-8F26255C08D1}" type="presParOf" srcId="{FFBC790A-8805-4B8A-A022-2D7D33F72B6C}" destId="{8B8EE054-7BDB-467D-9D40-1CBDDD5376DE}" srcOrd="2" destOrd="0" presId="urn:microsoft.com/office/officeart/2005/8/layout/gear1"/>
    <dgm:cxn modelId="{9357B50D-C6B1-3F4B-90BF-8AA165C15365}" type="presParOf" srcId="{FFBC790A-8805-4B8A-A022-2D7D33F72B6C}" destId="{96E397DD-3831-4311-AA2A-8D37C23BB4B1}" srcOrd="3" destOrd="0" presId="urn:microsoft.com/office/officeart/2005/8/layout/gear1"/>
    <dgm:cxn modelId="{EFE5A257-C98B-A042-9786-8D86D82C8645}" type="presParOf" srcId="{FFBC790A-8805-4B8A-A022-2D7D33F72B6C}" destId="{A0A43F15-B9C7-48D2-B073-9A5E60EC64D4}" srcOrd="4" destOrd="0" presId="urn:microsoft.com/office/officeart/2005/8/layout/gear1"/>
    <dgm:cxn modelId="{37DC077C-16D5-5243-BC6F-1786E0E05DC4}" type="presParOf" srcId="{FFBC790A-8805-4B8A-A022-2D7D33F72B6C}" destId="{41219393-CA87-4628-9AFA-91A168E07941}" srcOrd="5" destOrd="0" presId="urn:microsoft.com/office/officeart/2005/8/layout/gear1"/>
    <dgm:cxn modelId="{05CFCFE8-8981-DA49-BB8C-A922E081AE7D}" type="presParOf" srcId="{FFBC790A-8805-4B8A-A022-2D7D33F72B6C}" destId="{D29168E7-E19D-4E9E-A69C-6F56DFBF595D}" srcOrd="6" destOrd="0" presId="urn:microsoft.com/office/officeart/2005/8/layout/gear1"/>
    <dgm:cxn modelId="{E52ACC63-7CD3-1E4D-B9B5-BF18E588B802}" type="presParOf" srcId="{FFBC790A-8805-4B8A-A022-2D7D33F72B6C}" destId="{1361A03C-BDE1-4E5E-9306-4312679671A5}" srcOrd="7" destOrd="0" presId="urn:microsoft.com/office/officeart/2005/8/layout/gear1"/>
    <dgm:cxn modelId="{7900C8EE-6BFC-1341-8EC1-0442EE31207E}" type="presParOf" srcId="{FFBC790A-8805-4B8A-A022-2D7D33F72B6C}" destId="{3A802A38-CF36-474A-89B2-66D6EE77A0A9}" srcOrd="8" destOrd="0" presId="urn:microsoft.com/office/officeart/2005/8/layout/gear1"/>
    <dgm:cxn modelId="{D29FF152-8905-194E-97EC-E262598E85DB}" type="presParOf" srcId="{FFBC790A-8805-4B8A-A022-2D7D33F72B6C}" destId="{0DB1DE49-A9F6-4F3B-BFBF-7E14257B3100}" srcOrd="9" destOrd="0" presId="urn:microsoft.com/office/officeart/2005/8/layout/gear1"/>
    <dgm:cxn modelId="{3BD5B0D1-6F2E-4D4D-8F11-B0FB9AA4FEF7}" type="presParOf" srcId="{FFBC790A-8805-4B8A-A022-2D7D33F72B6C}" destId="{C6A1261D-6FC0-48C6-9F9A-2C4F0E2FAE67}" srcOrd="10" destOrd="0" presId="urn:microsoft.com/office/officeart/2005/8/layout/gear1"/>
    <dgm:cxn modelId="{32371EFC-7D03-2245-A6AD-563F6D37AFB1}" type="presParOf" srcId="{FFBC790A-8805-4B8A-A022-2D7D33F72B6C}" destId="{3324967B-A4CC-46DA-B14A-5D7260CA4A09}" srcOrd="11" destOrd="0" presId="urn:microsoft.com/office/officeart/2005/8/layout/gear1"/>
    <dgm:cxn modelId="{8121C1B6-5172-CE48-A4F9-5FE8B3536BB5}"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F2AACC75-B8E8-4DF1-BB95-751C471B4651}"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CBC89B4-8E3A-42D9-A757-E2C9A221D698}" type="presOf" srcId="{B3899E66-EA3F-4854-903D-04BD46BAA6B8}" destId="{41219393-CA87-4628-9AFA-91A168E07941}" srcOrd="2" destOrd="0" presId="urn:microsoft.com/office/officeart/2005/8/layout/gear1"/>
    <dgm:cxn modelId="{AA71BA52-9EFA-4021-A1B7-C8057BA5DD73}" type="presOf" srcId="{8E6EB542-D529-43C2-9AB6-9AE1FD5B021C}" destId="{FFBC790A-8805-4B8A-A022-2D7D33F72B6C}" srcOrd="0" destOrd="0" presId="urn:microsoft.com/office/officeart/2005/8/layout/gear1"/>
    <dgm:cxn modelId="{842B2AF4-C3A2-4B21-A347-E6F217E05C48}" type="presOf" srcId="{99CE030E-E8D2-42C3-9AC8-A7A8AE86DE3F}" destId="{3324967B-A4CC-46DA-B14A-5D7260CA4A09}" srcOrd="0" destOrd="0" presId="urn:microsoft.com/office/officeart/2005/8/layout/gear1"/>
    <dgm:cxn modelId="{B0C0710E-CAF7-4E5A-8AA3-815779B3CB9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486BDA55-39FC-40EB-A066-FF2D98624765}" type="presOf" srcId="{B3899E66-EA3F-4854-903D-04BD46BAA6B8}" destId="{96E397DD-3831-4311-AA2A-8D37C23BB4B1}" srcOrd="0" destOrd="0" presId="urn:microsoft.com/office/officeart/2005/8/layout/gear1"/>
    <dgm:cxn modelId="{EEB1896F-3C0C-43F1-867A-FF4D58E0F2C7}" type="presOf" srcId="{1AB4DCED-EB07-406E-8B9E-3B58FC4A8359}" destId="{3A802A38-CF36-474A-89B2-66D6EE77A0A9}" srcOrd="2"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35BF1FD9-A1A1-485D-A68D-9D35CA88245F}" type="presOf" srcId="{1AB4DCED-EB07-406E-8B9E-3B58FC4A8359}" destId="{1361A03C-BDE1-4E5E-9306-4312679671A5}" srcOrd="1" destOrd="0" presId="urn:microsoft.com/office/officeart/2005/8/layout/gear1"/>
    <dgm:cxn modelId="{2756EC24-FDDF-4DEB-AE12-230D5382B237}" type="presOf" srcId="{0211186F-0EEE-4ECB-821B-6AACC55E8283}" destId="{C6A1261D-6FC0-48C6-9F9A-2C4F0E2FAE67}" srcOrd="0" destOrd="0" presId="urn:microsoft.com/office/officeart/2005/8/layout/gear1"/>
    <dgm:cxn modelId="{32FC4950-5F29-47D4-B797-991BD74FCE22}" type="presOf" srcId="{1AB4DCED-EB07-406E-8B9E-3B58FC4A8359}" destId="{D29168E7-E19D-4E9E-A69C-6F56DFBF595D}" srcOrd="0" destOrd="0" presId="urn:microsoft.com/office/officeart/2005/8/layout/gear1"/>
    <dgm:cxn modelId="{E4581421-C215-4602-9F3A-9C740F3C289A}" type="presOf" srcId="{BAB4C52C-4841-435C-B802-9DD32314BC71}" destId="{8B8EE054-7BDB-467D-9D40-1CBDDD5376DE}" srcOrd="2" destOrd="0" presId="urn:microsoft.com/office/officeart/2005/8/layout/gear1"/>
    <dgm:cxn modelId="{B976E3F7-E66E-418F-87E2-9EDD2E345E1A}" type="presOf" srcId="{BAB4C52C-4841-435C-B802-9DD32314BC71}" destId="{7B8C3775-35D3-4F60-926B-E4A6CD00D301}" srcOrd="1" destOrd="0" presId="urn:microsoft.com/office/officeart/2005/8/layout/gear1"/>
    <dgm:cxn modelId="{DC7FE56D-2C0C-41DA-9B30-5274DC21B13D}" type="presOf" srcId="{B3899E66-EA3F-4854-903D-04BD46BAA6B8}" destId="{A0A43F15-B9C7-48D2-B073-9A5E60EC64D4}" srcOrd="1" destOrd="0" presId="urn:microsoft.com/office/officeart/2005/8/layout/gear1"/>
    <dgm:cxn modelId="{4046FBD4-327A-47E3-B358-BFEF383AFD67}" type="presOf" srcId="{BAB4C52C-4841-435C-B802-9DD32314BC71}" destId="{93CAD030-FE9D-4F57-8798-2150B0D1DA2B}" srcOrd="0" destOrd="0" presId="urn:microsoft.com/office/officeart/2005/8/layout/gear1"/>
    <dgm:cxn modelId="{3206894A-D3ED-4940-9798-25AFB7E46D9B}" type="presParOf" srcId="{FFBC790A-8805-4B8A-A022-2D7D33F72B6C}" destId="{93CAD030-FE9D-4F57-8798-2150B0D1DA2B}" srcOrd="0" destOrd="0" presId="urn:microsoft.com/office/officeart/2005/8/layout/gear1"/>
    <dgm:cxn modelId="{7345F864-239A-4C4F-9388-076DC7FE68CD}" type="presParOf" srcId="{FFBC790A-8805-4B8A-A022-2D7D33F72B6C}" destId="{7B8C3775-35D3-4F60-926B-E4A6CD00D301}" srcOrd="1" destOrd="0" presId="urn:microsoft.com/office/officeart/2005/8/layout/gear1"/>
    <dgm:cxn modelId="{F14E817D-E9AA-4FC3-BA2F-36257C0AAF52}" type="presParOf" srcId="{FFBC790A-8805-4B8A-A022-2D7D33F72B6C}" destId="{8B8EE054-7BDB-467D-9D40-1CBDDD5376DE}" srcOrd="2" destOrd="0" presId="urn:microsoft.com/office/officeart/2005/8/layout/gear1"/>
    <dgm:cxn modelId="{6B575B94-DA26-4BEC-87D3-28EFCEEE5652}" type="presParOf" srcId="{FFBC790A-8805-4B8A-A022-2D7D33F72B6C}" destId="{96E397DD-3831-4311-AA2A-8D37C23BB4B1}" srcOrd="3" destOrd="0" presId="urn:microsoft.com/office/officeart/2005/8/layout/gear1"/>
    <dgm:cxn modelId="{FB250B3E-EC72-45A2-B39A-1B8BD26D45C6}" type="presParOf" srcId="{FFBC790A-8805-4B8A-A022-2D7D33F72B6C}" destId="{A0A43F15-B9C7-48D2-B073-9A5E60EC64D4}" srcOrd="4" destOrd="0" presId="urn:microsoft.com/office/officeart/2005/8/layout/gear1"/>
    <dgm:cxn modelId="{94AF9D51-39D8-4942-81AB-A92BF270C720}" type="presParOf" srcId="{FFBC790A-8805-4B8A-A022-2D7D33F72B6C}" destId="{41219393-CA87-4628-9AFA-91A168E07941}" srcOrd="5" destOrd="0" presId="urn:microsoft.com/office/officeart/2005/8/layout/gear1"/>
    <dgm:cxn modelId="{D64E513E-24CB-4B28-843D-C0DE5023B9C5}" type="presParOf" srcId="{FFBC790A-8805-4B8A-A022-2D7D33F72B6C}" destId="{D29168E7-E19D-4E9E-A69C-6F56DFBF595D}" srcOrd="6" destOrd="0" presId="urn:microsoft.com/office/officeart/2005/8/layout/gear1"/>
    <dgm:cxn modelId="{2316BC12-36EE-4432-BF25-D99DAFA78841}" type="presParOf" srcId="{FFBC790A-8805-4B8A-A022-2D7D33F72B6C}" destId="{1361A03C-BDE1-4E5E-9306-4312679671A5}" srcOrd="7" destOrd="0" presId="urn:microsoft.com/office/officeart/2005/8/layout/gear1"/>
    <dgm:cxn modelId="{0066864E-25D5-4475-91DC-15679752C655}" type="presParOf" srcId="{FFBC790A-8805-4B8A-A022-2D7D33F72B6C}" destId="{3A802A38-CF36-474A-89B2-66D6EE77A0A9}" srcOrd="8" destOrd="0" presId="urn:microsoft.com/office/officeart/2005/8/layout/gear1"/>
    <dgm:cxn modelId="{DD321AC4-108B-49ED-954D-06289B881097}" type="presParOf" srcId="{FFBC790A-8805-4B8A-A022-2D7D33F72B6C}" destId="{0DB1DE49-A9F6-4F3B-BFBF-7E14257B3100}" srcOrd="9" destOrd="0" presId="urn:microsoft.com/office/officeart/2005/8/layout/gear1"/>
    <dgm:cxn modelId="{B6A5FCC8-1D73-4243-B0BA-BA65C9A3C31D}" type="presParOf" srcId="{FFBC790A-8805-4B8A-A022-2D7D33F72B6C}" destId="{C6A1261D-6FC0-48C6-9F9A-2C4F0E2FAE67}" srcOrd="10" destOrd="0" presId="urn:microsoft.com/office/officeart/2005/8/layout/gear1"/>
    <dgm:cxn modelId="{EDEC5AE8-99AB-4837-AFEA-0789F758D845}" type="presParOf" srcId="{FFBC790A-8805-4B8A-A022-2D7D33F72B6C}" destId="{3324967B-A4CC-46DA-B14A-5D7260CA4A09}" srcOrd="11" destOrd="0" presId="urn:microsoft.com/office/officeart/2005/8/layout/gear1"/>
    <dgm:cxn modelId="{3763E125-F0E1-4CF5-B71F-DF2C5C8485D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DA41864C-AEB3-4467-B0DA-87CFB39B3E7E}" type="presOf" srcId="{B3899E66-EA3F-4854-903D-04BD46BAA6B8}" destId="{41219393-CA87-4628-9AFA-91A168E07941}" srcOrd="2" destOrd="0" presId="urn:microsoft.com/office/officeart/2005/8/layout/gear1"/>
    <dgm:cxn modelId="{442D3602-C0F7-42B7-BA85-0A39D7A3267A}" type="presOf" srcId="{BAB4C52C-4841-435C-B802-9DD32314BC71}" destId="{93CAD030-FE9D-4F57-8798-2150B0D1DA2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9E4D3FBC-8D9D-4907-8124-6FD0CD7EAC75}" type="presOf" srcId="{B3899E66-EA3F-4854-903D-04BD46BAA6B8}" destId="{96E397DD-3831-4311-AA2A-8D37C23BB4B1}" srcOrd="0" destOrd="0" presId="urn:microsoft.com/office/officeart/2005/8/layout/gear1"/>
    <dgm:cxn modelId="{A53F96DB-7110-4C25-BF52-24D7D5354772}" type="presOf" srcId="{BAB4C52C-4841-435C-B802-9DD32314BC71}" destId="{7B8C3775-35D3-4F60-926B-E4A6CD00D301}" srcOrd="1" destOrd="0" presId="urn:microsoft.com/office/officeart/2005/8/layout/gear1"/>
    <dgm:cxn modelId="{387D8308-302E-4A07-BFA1-40F152DEC94C}" type="presOf" srcId="{1AB4DCED-EB07-406E-8B9E-3B58FC4A8359}" destId="{D29168E7-E19D-4E9E-A69C-6F56DFBF595D}" srcOrd="0" destOrd="0" presId="urn:microsoft.com/office/officeart/2005/8/layout/gear1"/>
    <dgm:cxn modelId="{377FEB1E-44B2-4C31-B9A1-5CBEF161596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FC3FB8DC-BA88-4C16-966D-96EBACB54A8A}" type="presOf" srcId="{B3899E66-EA3F-4854-903D-04BD46BAA6B8}" destId="{A0A43F15-B9C7-48D2-B073-9A5E60EC64D4}" srcOrd="1" destOrd="0" presId="urn:microsoft.com/office/officeart/2005/8/layout/gear1"/>
    <dgm:cxn modelId="{F3F65B86-C8D5-4A03-9A85-C2064826B969}" type="presOf" srcId="{B4145C9E-BA52-49CF-8D25-D174692FB705}" destId="{EE679490-3F08-4A0C-BF13-28FE2E12A8BB}" srcOrd="0" destOrd="0" presId="urn:microsoft.com/office/officeart/2005/8/layout/gear1"/>
    <dgm:cxn modelId="{991C5897-CDFB-4A78-B74B-FA09A4E818B8}" type="presOf" srcId="{1AB4DCED-EB07-406E-8B9E-3B58FC4A8359}" destId="{3A802A38-CF36-474A-89B2-66D6EE77A0A9}" srcOrd="2" destOrd="0" presId="urn:microsoft.com/office/officeart/2005/8/layout/gear1"/>
    <dgm:cxn modelId="{6A262778-EDCA-4948-AFC2-F37C3460B6C6}" type="presOf" srcId="{0211186F-0EEE-4ECB-821B-6AACC55E8283}" destId="{C6A1261D-6FC0-48C6-9F9A-2C4F0E2FAE67}" srcOrd="0" destOrd="0" presId="urn:microsoft.com/office/officeart/2005/8/layout/gear1"/>
    <dgm:cxn modelId="{487404C7-BE78-4E94-AB6B-578D00A7318B}" type="presOf" srcId="{99CE030E-E8D2-42C3-9AC8-A7A8AE86DE3F}" destId="{3324967B-A4CC-46DA-B14A-5D7260CA4A09}" srcOrd="0" destOrd="0" presId="urn:microsoft.com/office/officeart/2005/8/layout/gear1"/>
    <dgm:cxn modelId="{75B9B5A5-CC7D-44B2-9511-CD9C80FB2387}" type="presOf" srcId="{1AB4DCED-EB07-406E-8B9E-3B58FC4A8359}" destId="{1361A03C-BDE1-4E5E-9306-4312679671A5}" srcOrd="1" destOrd="0" presId="urn:microsoft.com/office/officeart/2005/8/layout/gear1"/>
    <dgm:cxn modelId="{93C7951D-03E8-48BA-B956-C7DF4FC868B4}" type="presOf" srcId="{8E6EB542-D529-43C2-9AB6-9AE1FD5B021C}" destId="{FFBC790A-8805-4B8A-A022-2D7D33F72B6C}" srcOrd="0" destOrd="0" presId="urn:microsoft.com/office/officeart/2005/8/layout/gear1"/>
    <dgm:cxn modelId="{A9443138-A49D-4DEC-957E-A40F4E8A4164}" type="presOf" srcId="{BAB4C52C-4841-435C-B802-9DD32314BC71}" destId="{8B8EE054-7BDB-467D-9D40-1CBDDD5376DE}" srcOrd="2" destOrd="0" presId="urn:microsoft.com/office/officeart/2005/8/layout/gear1"/>
    <dgm:cxn modelId="{9D80D95F-5551-4988-B395-798E773B8AA0}" type="presParOf" srcId="{FFBC790A-8805-4B8A-A022-2D7D33F72B6C}" destId="{93CAD030-FE9D-4F57-8798-2150B0D1DA2B}" srcOrd="0" destOrd="0" presId="urn:microsoft.com/office/officeart/2005/8/layout/gear1"/>
    <dgm:cxn modelId="{11B8454D-B55A-4506-B937-5C9E11F54530}" type="presParOf" srcId="{FFBC790A-8805-4B8A-A022-2D7D33F72B6C}" destId="{7B8C3775-35D3-4F60-926B-E4A6CD00D301}" srcOrd="1" destOrd="0" presId="urn:microsoft.com/office/officeart/2005/8/layout/gear1"/>
    <dgm:cxn modelId="{927C1FC8-B869-4FE9-AD0E-6CAF3132F828}" type="presParOf" srcId="{FFBC790A-8805-4B8A-A022-2D7D33F72B6C}" destId="{8B8EE054-7BDB-467D-9D40-1CBDDD5376DE}" srcOrd="2" destOrd="0" presId="urn:microsoft.com/office/officeart/2005/8/layout/gear1"/>
    <dgm:cxn modelId="{13408462-0FAE-42CF-8E47-2B8267D13F36}" type="presParOf" srcId="{FFBC790A-8805-4B8A-A022-2D7D33F72B6C}" destId="{96E397DD-3831-4311-AA2A-8D37C23BB4B1}" srcOrd="3" destOrd="0" presId="urn:microsoft.com/office/officeart/2005/8/layout/gear1"/>
    <dgm:cxn modelId="{AFA979AA-B237-489B-87B9-0A7AD8C6C33A}" type="presParOf" srcId="{FFBC790A-8805-4B8A-A022-2D7D33F72B6C}" destId="{A0A43F15-B9C7-48D2-B073-9A5E60EC64D4}" srcOrd="4" destOrd="0" presId="urn:microsoft.com/office/officeart/2005/8/layout/gear1"/>
    <dgm:cxn modelId="{FBD98DB4-7084-4EE0-9E1B-960ED60F335E}" type="presParOf" srcId="{FFBC790A-8805-4B8A-A022-2D7D33F72B6C}" destId="{41219393-CA87-4628-9AFA-91A168E07941}" srcOrd="5" destOrd="0" presId="urn:microsoft.com/office/officeart/2005/8/layout/gear1"/>
    <dgm:cxn modelId="{54BC84E0-E9E0-4C54-9E2F-6DCBC1DB35E5}" type="presParOf" srcId="{FFBC790A-8805-4B8A-A022-2D7D33F72B6C}" destId="{D29168E7-E19D-4E9E-A69C-6F56DFBF595D}" srcOrd="6" destOrd="0" presId="urn:microsoft.com/office/officeart/2005/8/layout/gear1"/>
    <dgm:cxn modelId="{D8A561AD-3CD8-44A5-B363-2DB8000E9F3D}" type="presParOf" srcId="{FFBC790A-8805-4B8A-A022-2D7D33F72B6C}" destId="{1361A03C-BDE1-4E5E-9306-4312679671A5}" srcOrd="7" destOrd="0" presId="urn:microsoft.com/office/officeart/2005/8/layout/gear1"/>
    <dgm:cxn modelId="{7F6F8BBA-0B0B-439E-B883-428361CF2FBA}" type="presParOf" srcId="{FFBC790A-8805-4B8A-A022-2D7D33F72B6C}" destId="{3A802A38-CF36-474A-89B2-66D6EE77A0A9}" srcOrd="8" destOrd="0" presId="urn:microsoft.com/office/officeart/2005/8/layout/gear1"/>
    <dgm:cxn modelId="{5F35D145-029C-41DD-9231-F669D7809DAD}" type="presParOf" srcId="{FFBC790A-8805-4B8A-A022-2D7D33F72B6C}" destId="{0DB1DE49-A9F6-4F3B-BFBF-7E14257B3100}" srcOrd="9" destOrd="0" presId="urn:microsoft.com/office/officeart/2005/8/layout/gear1"/>
    <dgm:cxn modelId="{F5188576-8D7D-4FE6-B7DF-D968592FECDF}" type="presParOf" srcId="{FFBC790A-8805-4B8A-A022-2D7D33F72B6C}" destId="{C6A1261D-6FC0-48C6-9F9A-2C4F0E2FAE67}" srcOrd="10" destOrd="0" presId="urn:microsoft.com/office/officeart/2005/8/layout/gear1"/>
    <dgm:cxn modelId="{52E48331-508C-4BFB-AEAE-24E4B37F75CF}" type="presParOf" srcId="{FFBC790A-8805-4B8A-A022-2D7D33F72B6C}" destId="{3324967B-A4CC-46DA-B14A-5D7260CA4A09}" srcOrd="11" destOrd="0" presId="urn:microsoft.com/office/officeart/2005/8/layout/gear1"/>
    <dgm:cxn modelId="{CDED9BBA-784C-46CA-BA25-86EE65B619D4}"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EDCD39CE-8C2E-4103-96DF-C66451DC0D1E}" type="presOf" srcId="{1AB4DCED-EB07-406E-8B9E-3B58FC4A8359}" destId="{0DB1DE49-A9F6-4F3B-BFBF-7E14257B3100}" srcOrd="3" destOrd="0" presId="urn:microsoft.com/office/officeart/2005/8/layout/gear1"/>
    <dgm:cxn modelId="{C673A6AB-27F8-4ED1-BB1C-09D790EA5D59}" type="presOf" srcId="{BAB4C52C-4841-435C-B802-9DD32314BC71}" destId="{7B8C3775-35D3-4F60-926B-E4A6CD00D301}" srcOrd="1" destOrd="0" presId="urn:microsoft.com/office/officeart/2005/8/layout/gear1"/>
    <dgm:cxn modelId="{071EE4BB-E25C-45E7-B8DF-8CF4C52F38E3}" type="presOf" srcId="{8E6EB542-D529-43C2-9AB6-9AE1FD5B021C}" destId="{FFBC790A-8805-4B8A-A022-2D7D33F72B6C}" srcOrd="0" destOrd="0" presId="urn:microsoft.com/office/officeart/2005/8/layout/gear1"/>
    <dgm:cxn modelId="{1F787C74-E201-4527-B47F-B146BE812292}"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00A6EB7B-1324-4DC9-AF15-9A8596F1D9AE}" type="presOf" srcId="{B3899E66-EA3F-4854-903D-04BD46BAA6B8}" destId="{96E397DD-3831-4311-AA2A-8D37C23BB4B1}"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400B9591-CBD1-4F76-B7B7-FC695005BEF3}" type="presOf" srcId="{1AB4DCED-EB07-406E-8B9E-3B58FC4A8359}" destId="{1361A03C-BDE1-4E5E-9306-4312679671A5}" srcOrd="1" destOrd="0" presId="urn:microsoft.com/office/officeart/2005/8/layout/gear1"/>
    <dgm:cxn modelId="{56E51867-D7A3-4ECB-A606-185B90DCD99A}" type="presOf" srcId="{99CE030E-E8D2-42C3-9AC8-A7A8AE86DE3F}" destId="{3324967B-A4CC-46DA-B14A-5D7260CA4A09}" srcOrd="0" destOrd="0" presId="urn:microsoft.com/office/officeart/2005/8/layout/gear1"/>
    <dgm:cxn modelId="{0F48106D-053A-4886-B64D-3B149BE6DC80}" type="presOf" srcId="{1AB4DCED-EB07-406E-8B9E-3B58FC4A8359}" destId="{D29168E7-E19D-4E9E-A69C-6F56DFBF595D}" srcOrd="0" destOrd="0" presId="urn:microsoft.com/office/officeart/2005/8/layout/gear1"/>
    <dgm:cxn modelId="{1B12F949-3EC7-4DB7-BDB6-7C8DB6B1454F}" type="presOf" srcId="{B3899E66-EA3F-4854-903D-04BD46BAA6B8}" destId="{41219393-CA87-4628-9AFA-91A168E07941}" srcOrd="2" destOrd="0" presId="urn:microsoft.com/office/officeart/2005/8/layout/gear1"/>
    <dgm:cxn modelId="{14426A63-338B-4CA8-A8E1-B632D5F40DC2}" type="presOf" srcId="{B3899E66-EA3F-4854-903D-04BD46BAA6B8}" destId="{A0A43F15-B9C7-48D2-B073-9A5E60EC64D4}" srcOrd="1" destOrd="0" presId="urn:microsoft.com/office/officeart/2005/8/layout/gear1"/>
    <dgm:cxn modelId="{8C27A1F5-A18E-4D2A-AA89-8872F60B288F}" type="presOf" srcId="{B4145C9E-BA52-49CF-8D25-D174692FB705}" destId="{EE679490-3F08-4A0C-BF13-28FE2E12A8BB}" srcOrd="0" destOrd="0" presId="urn:microsoft.com/office/officeart/2005/8/layout/gear1"/>
    <dgm:cxn modelId="{E9AFEBA6-5BFD-4422-AF10-1371BCFCE063}" type="presOf" srcId="{0211186F-0EEE-4ECB-821B-6AACC55E8283}" destId="{C6A1261D-6FC0-48C6-9F9A-2C4F0E2FAE67}" srcOrd="0" destOrd="0" presId="urn:microsoft.com/office/officeart/2005/8/layout/gear1"/>
    <dgm:cxn modelId="{B9537A8C-F379-4FC6-A7E2-157DED7F47D9}" type="presOf" srcId="{1AB4DCED-EB07-406E-8B9E-3B58FC4A8359}" destId="{3A802A38-CF36-474A-89B2-66D6EE77A0A9}" srcOrd="2" destOrd="0" presId="urn:microsoft.com/office/officeart/2005/8/layout/gear1"/>
    <dgm:cxn modelId="{401F1830-14B9-4DBC-9792-DD0388DC9107}" type="presOf" srcId="{BAB4C52C-4841-435C-B802-9DD32314BC71}" destId="{8B8EE054-7BDB-467D-9D40-1CBDDD5376DE}" srcOrd="2" destOrd="0" presId="urn:microsoft.com/office/officeart/2005/8/layout/gear1"/>
    <dgm:cxn modelId="{74B90484-CEED-495F-B064-A112EC058BFB}" type="presParOf" srcId="{FFBC790A-8805-4B8A-A022-2D7D33F72B6C}" destId="{93CAD030-FE9D-4F57-8798-2150B0D1DA2B}" srcOrd="0" destOrd="0" presId="urn:microsoft.com/office/officeart/2005/8/layout/gear1"/>
    <dgm:cxn modelId="{90D10FD9-FDCF-4FB9-B731-6976E81EC7F8}" type="presParOf" srcId="{FFBC790A-8805-4B8A-A022-2D7D33F72B6C}" destId="{7B8C3775-35D3-4F60-926B-E4A6CD00D301}" srcOrd="1" destOrd="0" presId="urn:microsoft.com/office/officeart/2005/8/layout/gear1"/>
    <dgm:cxn modelId="{136598AE-3056-4DF1-9715-46636D3C12E5}" type="presParOf" srcId="{FFBC790A-8805-4B8A-A022-2D7D33F72B6C}" destId="{8B8EE054-7BDB-467D-9D40-1CBDDD5376DE}" srcOrd="2" destOrd="0" presId="urn:microsoft.com/office/officeart/2005/8/layout/gear1"/>
    <dgm:cxn modelId="{60440CD8-E437-4896-858B-7255ECA0CA86}" type="presParOf" srcId="{FFBC790A-8805-4B8A-A022-2D7D33F72B6C}" destId="{96E397DD-3831-4311-AA2A-8D37C23BB4B1}" srcOrd="3" destOrd="0" presId="urn:microsoft.com/office/officeart/2005/8/layout/gear1"/>
    <dgm:cxn modelId="{C21F2FDE-126D-4091-9EC2-802761765656}" type="presParOf" srcId="{FFBC790A-8805-4B8A-A022-2D7D33F72B6C}" destId="{A0A43F15-B9C7-48D2-B073-9A5E60EC64D4}" srcOrd="4" destOrd="0" presId="urn:microsoft.com/office/officeart/2005/8/layout/gear1"/>
    <dgm:cxn modelId="{E9E7508F-0EB6-4022-849A-5F16852C1E43}" type="presParOf" srcId="{FFBC790A-8805-4B8A-A022-2D7D33F72B6C}" destId="{41219393-CA87-4628-9AFA-91A168E07941}" srcOrd="5" destOrd="0" presId="urn:microsoft.com/office/officeart/2005/8/layout/gear1"/>
    <dgm:cxn modelId="{EBB6333D-DF43-451E-AFA3-666F3FFE7BB9}" type="presParOf" srcId="{FFBC790A-8805-4B8A-A022-2D7D33F72B6C}" destId="{D29168E7-E19D-4E9E-A69C-6F56DFBF595D}" srcOrd="6" destOrd="0" presId="urn:microsoft.com/office/officeart/2005/8/layout/gear1"/>
    <dgm:cxn modelId="{11F9639E-E51F-4659-8DA3-EB7F378B1497}" type="presParOf" srcId="{FFBC790A-8805-4B8A-A022-2D7D33F72B6C}" destId="{1361A03C-BDE1-4E5E-9306-4312679671A5}" srcOrd="7" destOrd="0" presId="urn:microsoft.com/office/officeart/2005/8/layout/gear1"/>
    <dgm:cxn modelId="{85E0999C-23C0-450C-AC92-BF87810276E1}" type="presParOf" srcId="{FFBC790A-8805-4B8A-A022-2D7D33F72B6C}" destId="{3A802A38-CF36-474A-89B2-66D6EE77A0A9}" srcOrd="8" destOrd="0" presId="urn:microsoft.com/office/officeart/2005/8/layout/gear1"/>
    <dgm:cxn modelId="{63473424-05CE-4D7A-9C02-795DFAFDD4C4}" type="presParOf" srcId="{FFBC790A-8805-4B8A-A022-2D7D33F72B6C}" destId="{0DB1DE49-A9F6-4F3B-BFBF-7E14257B3100}" srcOrd="9" destOrd="0" presId="urn:microsoft.com/office/officeart/2005/8/layout/gear1"/>
    <dgm:cxn modelId="{84CBAE68-C7F9-4C2B-8A7A-BE0CF2DC00CF}" type="presParOf" srcId="{FFBC790A-8805-4B8A-A022-2D7D33F72B6C}" destId="{C6A1261D-6FC0-48C6-9F9A-2C4F0E2FAE67}" srcOrd="10" destOrd="0" presId="urn:microsoft.com/office/officeart/2005/8/layout/gear1"/>
    <dgm:cxn modelId="{5A21EA0A-2BF1-442F-9D44-056B8BA1C88A}" type="presParOf" srcId="{FFBC790A-8805-4B8A-A022-2D7D33F72B6C}" destId="{3324967B-A4CC-46DA-B14A-5D7260CA4A09}" srcOrd="11" destOrd="0" presId="urn:microsoft.com/office/officeart/2005/8/layout/gear1"/>
    <dgm:cxn modelId="{EF96D4ED-8F49-4B10-803A-132BD948B44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54D6AA11-9AAE-4ECE-89C1-E07274325512}"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6B820-7C36-452A-9ED5-EA82CFF4FE3C}">
      <dsp:nvSpPr>
        <dsp:cNvPr id="0" name=""/>
        <dsp:cNvSpPr/>
      </dsp:nvSpPr>
      <dsp:spPr>
        <a:xfrm>
          <a:off x="1653398" y="407513"/>
          <a:ext cx="1312282" cy="13122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Quality of education </a:t>
          </a:r>
          <a:r>
            <a:rPr lang="en-ZA" sz="900" kern="1200" dirty="0" smtClean="0"/>
            <a:t>(</a:t>
          </a:r>
          <a:r>
            <a:rPr lang="en-ZA" sz="800" kern="1200" dirty="0" smtClean="0"/>
            <a:t>SACMEQ/PASEC/ TIMSS/PIRLS</a:t>
          </a:r>
          <a:r>
            <a:rPr lang="en-ZA" sz="500" kern="1200" dirty="0" smtClean="0"/>
            <a:t>) </a:t>
          </a:r>
          <a:endParaRPr lang="en-ZA" sz="600" kern="1200" dirty="0"/>
        </a:p>
      </dsp:txBody>
      <dsp:txXfrm>
        <a:off x="1845577" y="599692"/>
        <a:ext cx="927924" cy="927924"/>
      </dsp:txXfrm>
    </dsp:sp>
    <dsp:sp modelId="{5B3677A9-E734-421D-AB43-1F61763F45F2}">
      <dsp:nvSpPr>
        <dsp:cNvPr id="0" name=""/>
        <dsp:cNvSpPr/>
      </dsp:nvSpPr>
      <dsp:spPr>
        <a:xfrm>
          <a:off x="566420" y="747192"/>
          <a:ext cx="761123" cy="761123"/>
        </a:xfrm>
        <a:prstGeom prst="mathPlus">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ZA" sz="1200" kern="1200"/>
        </a:p>
      </dsp:txBody>
      <dsp:txXfrm>
        <a:off x="667307" y="1038245"/>
        <a:ext cx="559349" cy="179017"/>
      </dsp:txXfrm>
    </dsp:sp>
    <dsp:sp modelId="{819AD58F-7A45-4A76-944A-4BED9B061459}">
      <dsp:nvSpPr>
        <dsp:cNvPr id="0" name=""/>
        <dsp:cNvSpPr/>
      </dsp:nvSpPr>
      <dsp:spPr>
        <a:xfrm>
          <a:off x="3827351" y="407513"/>
          <a:ext cx="1312282" cy="13122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Access to education </a:t>
          </a:r>
          <a:r>
            <a:rPr lang="en-ZA" sz="800" kern="1200" dirty="0" smtClean="0"/>
            <a:t>(MDG/EFA/WB/IMF)</a:t>
          </a:r>
          <a:endParaRPr lang="en-ZA" sz="900" kern="1200" dirty="0"/>
        </a:p>
      </dsp:txBody>
      <dsp:txXfrm>
        <a:off x="4019530" y="599692"/>
        <a:ext cx="927924" cy="927924"/>
      </dsp:txXfrm>
    </dsp:sp>
    <dsp:sp modelId="{3342D1E0-50DD-4168-B251-140D5C8BA1E8}">
      <dsp:nvSpPr>
        <dsp:cNvPr id="0" name=""/>
        <dsp:cNvSpPr/>
      </dsp:nvSpPr>
      <dsp:spPr>
        <a:xfrm rot="20314239">
          <a:off x="-285979" y="1436775"/>
          <a:ext cx="725140" cy="488169"/>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ZA" sz="2000" kern="1200"/>
        </a:p>
      </dsp:txBody>
      <dsp:txXfrm>
        <a:off x="-280917" y="1561162"/>
        <a:ext cx="578689" cy="292901"/>
      </dsp:txXfrm>
    </dsp:sp>
    <dsp:sp modelId="{F09060FF-3FB7-4702-BBFC-A69B6CA98DDB}">
      <dsp:nvSpPr>
        <dsp:cNvPr id="0" name=""/>
        <dsp:cNvSpPr/>
      </dsp:nvSpPr>
      <dsp:spPr>
        <a:xfrm>
          <a:off x="226750" y="1698301"/>
          <a:ext cx="2069968" cy="547353"/>
        </a:xfrm>
        <a:prstGeom prst="ellipse">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ZA" sz="2300" kern="1200" dirty="0"/>
        </a:p>
      </dsp:txBody>
      <dsp:txXfrm>
        <a:off x="529890" y="1778459"/>
        <a:ext cx="1463688" cy="3870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6B820-7C36-452A-9ED5-EA82CFF4FE3C}">
      <dsp:nvSpPr>
        <dsp:cNvPr id="0" name=""/>
        <dsp:cNvSpPr/>
      </dsp:nvSpPr>
      <dsp:spPr>
        <a:xfrm>
          <a:off x="559127" y="544"/>
          <a:ext cx="1233075" cy="1233075"/>
        </a:xfrm>
        <a:prstGeom prst="ellips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Quality of education </a:t>
          </a:r>
          <a:r>
            <a:rPr lang="en-ZA" sz="1200" b="1" kern="1200" dirty="0" smtClean="0">
              <a:solidFill>
                <a:schemeClr val="bg1"/>
              </a:solidFill>
            </a:rPr>
            <a:t>[</a:t>
          </a:r>
          <a:r>
            <a:rPr lang="en-ZA" sz="1050" b="1" kern="1200" dirty="0" smtClean="0">
              <a:solidFill>
                <a:schemeClr val="tx1"/>
              </a:solidFill>
            </a:rPr>
            <a:t>SACMEQ</a:t>
          </a:r>
          <a:r>
            <a:rPr lang="en-ZA" sz="1200" b="1" kern="1200" dirty="0" smtClean="0">
              <a:solidFill>
                <a:schemeClr val="bg1"/>
              </a:solidFill>
            </a:rPr>
            <a:t>]</a:t>
          </a:r>
          <a:endParaRPr lang="en-ZA" sz="400" kern="1200" dirty="0">
            <a:solidFill>
              <a:schemeClr val="bg1"/>
            </a:solidFill>
          </a:endParaRPr>
        </a:p>
      </dsp:txBody>
      <dsp:txXfrm>
        <a:off x="739707" y="181124"/>
        <a:ext cx="871915" cy="871915"/>
      </dsp:txXfrm>
    </dsp:sp>
    <dsp:sp modelId="{5B3677A9-E734-421D-AB43-1F61763F45F2}">
      <dsp:nvSpPr>
        <dsp:cNvPr id="0" name=""/>
        <dsp:cNvSpPr/>
      </dsp:nvSpPr>
      <dsp:spPr>
        <a:xfrm>
          <a:off x="837999" y="1334596"/>
          <a:ext cx="715183" cy="71518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ZA" sz="1200" kern="1200"/>
        </a:p>
      </dsp:txBody>
      <dsp:txXfrm>
        <a:off x="932797" y="1608082"/>
        <a:ext cx="525587" cy="168211"/>
      </dsp:txXfrm>
    </dsp:sp>
    <dsp:sp modelId="{819AD58F-7A45-4A76-944A-4BED9B061459}">
      <dsp:nvSpPr>
        <dsp:cNvPr id="0" name=""/>
        <dsp:cNvSpPr/>
      </dsp:nvSpPr>
      <dsp:spPr>
        <a:xfrm>
          <a:off x="579053" y="2149905"/>
          <a:ext cx="1233075" cy="1233075"/>
        </a:xfrm>
        <a:prstGeom prst="ellipse">
          <a:avLst/>
        </a:prstGeom>
        <a:solidFill>
          <a:srgbClr val="F0E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Access to education </a:t>
          </a:r>
          <a:r>
            <a:rPr lang="en-ZA" sz="1200" b="1" kern="1200" dirty="0" smtClean="0"/>
            <a:t>[</a:t>
          </a:r>
          <a:r>
            <a:rPr lang="en-ZA" sz="1200" b="1" kern="1200" dirty="0" smtClean="0">
              <a:solidFill>
                <a:schemeClr val="tx1"/>
              </a:solidFill>
            </a:rPr>
            <a:t>DHS</a:t>
          </a:r>
          <a:r>
            <a:rPr lang="en-ZA" sz="1200" b="1" kern="1200" dirty="0" smtClean="0"/>
            <a:t>]</a:t>
          </a:r>
          <a:endParaRPr lang="en-ZA" sz="900" kern="1200" dirty="0"/>
        </a:p>
      </dsp:txBody>
      <dsp:txXfrm>
        <a:off x="759633" y="2330485"/>
        <a:ext cx="871915" cy="871915"/>
      </dsp:txXfrm>
    </dsp:sp>
    <dsp:sp modelId="{3342D1E0-50DD-4168-B251-140D5C8BA1E8}">
      <dsp:nvSpPr>
        <dsp:cNvPr id="0" name=""/>
        <dsp:cNvSpPr/>
      </dsp:nvSpPr>
      <dsp:spPr>
        <a:xfrm rot="625">
          <a:off x="1997090" y="1462593"/>
          <a:ext cx="392117" cy="458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ZA" sz="1900" kern="1200"/>
        </a:p>
      </dsp:txBody>
      <dsp:txXfrm>
        <a:off x="1997090" y="1554323"/>
        <a:ext cx="274482" cy="275221"/>
      </dsp:txXfrm>
    </dsp:sp>
    <dsp:sp modelId="{F09060FF-3FB7-4702-BBFC-A69B6CA98DDB}">
      <dsp:nvSpPr>
        <dsp:cNvPr id="0" name=""/>
        <dsp:cNvSpPr/>
      </dsp:nvSpPr>
      <dsp:spPr>
        <a:xfrm>
          <a:off x="2551974" y="745963"/>
          <a:ext cx="1945028" cy="1892449"/>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ZA" sz="2500" kern="1200" dirty="0" smtClean="0"/>
            <a:t>Access to literacy/ numeracy</a:t>
          </a:r>
          <a:endParaRPr lang="en-ZA" sz="2500" kern="1200" dirty="0"/>
        </a:p>
      </dsp:txBody>
      <dsp:txXfrm>
        <a:off x="2836817" y="1023106"/>
        <a:ext cx="1375342" cy="13381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t>Increased resources  “on-the-ground”</a:t>
          </a:r>
          <a:endParaRPr lang="en-ZA" sz="12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t>Improvement in student outcomes</a:t>
          </a:r>
          <a:endParaRPr lang="en-ZA" sz="12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t>Increased resources  “on-the-ground”</a:t>
          </a:r>
          <a:endParaRPr lang="en-ZA" sz="12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t>Improvement in student outcomes</a:t>
          </a:r>
          <a:endParaRPr lang="en-ZA" sz="12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2014/04/07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6</a:t>
            </a:fld>
            <a:endParaRPr lang="en-US"/>
          </a:p>
        </p:txBody>
      </p:sp>
    </p:spTree>
    <p:extLst>
      <p:ext uri="{BB962C8B-B14F-4D97-AF65-F5344CB8AC3E}">
        <p14:creationId xmlns:p14="http://schemas.microsoft.com/office/powerpoint/2010/main" val="2600194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8</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10</a:t>
            </a:fld>
            <a:endParaRPr lang="en-ZA"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B2EDACBC-2F50-B749-8D9D-0B168F832D11}" type="slidenum">
              <a:rPr lang="en-ZA"/>
              <a:pPr eaLnBrk="1" hangingPunct="1"/>
              <a:t>12</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17</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18</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19</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20</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21</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22</a:t>
            </a:fld>
            <a:endParaRPr lang="en-ZA"/>
          </a:p>
        </p:txBody>
      </p:sp>
    </p:spTree>
    <p:extLst>
      <p:ext uri="{BB962C8B-B14F-4D97-AF65-F5344CB8AC3E}">
        <p14:creationId xmlns:p14="http://schemas.microsoft.com/office/powerpoint/2010/main" val="872141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23</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24</a:t>
            </a:fld>
            <a:endParaRPr lang="en-ZA"/>
          </a:p>
        </p:txBody>
      </p:sp>
    </p:spTree>
    <p:extLst>
      <p:ext uri="{BB962C8B-B14F-4D97-AF65-F5344CB8AC3E}">
        <p14:creationId xmlns:p14="http://schemas.microsoft.com/office/powerpoint/2010/main" val="2647805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25</a:t>
            </a:fld>
            <a:endParaRPr lang="en-ZA"/>
          </a:p>
        </p:txBody>
      </p:sp>
    </p:spTree>
    <p:extLst>
      <p:ext uri="{BB962C8B-B14F-4D97-AF65-F5344CB8AC3E}">
        <p14:creationId xmlns:p14="http://schemas.microsoft.com/office/powerpoint/2010/main" val="2492558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26</a:t>
            </a:fld>
            <a:endParaRPr lang="en-ZA"/>
          </a:p>
        </p:txBody>
      </p:sp>
    </p:spTree>
    <p:extLst>
      <p:ext uri="{BB962C8B-B14F-4D97-AF65-F5344CB8AC3E}">
        <p14:creationId xmlns:p14="http://schemas.microsoft.com/office/powerpoint/2010/main" val="2492558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27</a:t>
            </a:fld>
            <a:endParaRPr lang="en-ZA"/>
          </a:p>
        </p:txBody>
      </p:sp>
    </p:spTree>
    <p:extLst>
      <p:ext uri="{BB962C8B-B14F-4D97-AF65-F5344CB8AC3E}">
        <p14:creationId xmlns:p14="http://schemas.microsoft.com/office/powerpoint/2010/main" val="1058598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28</a:t>
            </a:fld>
            <a:endParaRPr lang="en-ZA"/>
          </a:p>
        </p:txBody>
      </p:sp>
    </p:spTree>
    <p:extLst>
      <p:ext uri="{BB962C8B-B14F-4D97-AF65-F5344CB8AC3E}">
        <p14:creationId xmlns:p14="http://schemas.microsoft.com/office/powerpoint/2010/main" val="2492558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29</a:t>
            </a:fld>
            <a:endParaRPr lang="en-ZA"/>
          </a:p>
        </p:txBody>
      </p:sp>
    </p:spTree>
    <p:extLst>
      <p:ext uri="{BB962C8B-B14F-4D97-AF65-F5344CB8AC3E}">
        <p14:creationId xmlns:p14="http://schemas.microsoft.com/office/powerpoint/2010/main" val="2492558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30</a:t>
            </a:fld>
            <a:endParaRPr lang="en-ZA"/>
          </a:p>
        </p:txBody>
      </p:sp>
    </p:spTree>
    <p:extLst>
      <p:ext uri="{BB962C8B-B14F-4D97-AF65-F5344CB8AC3E}">
        <p14:creationId xmlns:p14="http://schemas.microsoft.com/office/powerpoint/2010/main" val="2492558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also https://</a:t>
            </a:r>
            <a:r>
              <a:rPr lang="en-US" dirty="0" err="1" smtClean="0"/>
              <a:t>blogs.worldbank.org</a:t>
            </a:r>
            <a:r>
              <a:rPr lang="en-US" dirty="0" smtClean="0"/>
              <a:t>/</a:t>
            </a:r>
            <a:r>
              <a:rPr lang="en-US" dirty="0" err="1" smtClean="0"/>
              <a:t>futuredevelopment</a:t>
            </a:r>
            <a:r>
              <a:rPr lang="en-US" dirty="0" smtClean="0"/>
              <a:t>/what-2004-wdr-got-wrong</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402907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www.povertyactionlab.org</a:t>
            </a:r>
            <a:r>
              <a:rPr lang="en-US" smtClean="0"/>
              <a:t>/publication/absenteeism-showing-first-step</a:t>
            </a:r>
            <a:endParaRPr lang="en-US"/>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1865580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1493093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14079897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67</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1425181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smtClean="0"/>
          </a:p>
        </p:txBody>
      </p:sp>
      <p:sp>
        <p:nvSpPr>
          <p:cNvPr id="4" name="Slide Number Placeholder 3"/>
          <p:cNvSpPr>
            <a:spLocks noGrp="1"/>
          </p:cNvSpPr>
          <p:nvPr>
            <p:ph type="sldNum" sz="quarter" idx="5"/>
          </p:nvPr>
        </p:nvSpPr>
        <p:spPr/>
        <p:txBody>
          <a:bodyPr/>
          <a:lstStyle/>
          <a:p>
            <a:pPr>
              <a:defRPr/>
            </a:pPr>
            <a:fld id="{C68AE12B-137F-4309-B4A6-79CF632AC819}" type="slidenum">
              <a:rPr lang="en-ZA" smtClean="0"/>
              <a:pPr>
                <a:defRPr/>
              </a:pPr>
              <a:t>78</a:t>
            </a:fld>
            <a:endParaRPr lang="en-Z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35373089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2014/04/07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2014/04/07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2014/04/07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2014/04/07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2014/04/07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2014/04/07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2014/04/07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2014/04/07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2014/04/07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2014/04/07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2014/04/07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2014/04/07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8.jpg"/></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75.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9.xml"/></Relationships>
</file>

<file path=ppt/slides/_rels/slide78.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diagramData" Target="../diagrams/data10.xml"/><Relationship Id="rId6" Type="http://schemas.openxmlformats.org/officeDocument/2006/relationships/diagramLayout" Target="../diagrams/layout10.xml"/><Relationship Id="rId7" Type="http://schemas.openxmlformats.org/officeDocument/2006/relationships/diagramQuickStyle" Target="../diagrams/quickStyle10.xml"/><Relationship Id="rId8" Type="http://schemas.openxmlformats.org/officeDocument/2006/relationships/diagramColors" Target="../diagrams/colors10.xml"/><Relationship Id="rId9"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5.wmf"/></Relationships>
</file>

<file path=ppt/slides/_rels/slide81.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emf"/><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Accountability &amp; Corruption in Africa</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Understanding the disconnect between resources and results</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fontScale="92500"/>
          </a:bodyPr>
          <a:lstStyle/>
          <a:p>
            <a:pPr algn="r"/>
            <a:r>
              <a:rPr lang="en-US" sz="2000" b="1" dirty="0" smtClean="0">
                <a:solidFill>
                  <a:schemeClr val="bg1"/>
                </a:solidFill>
              </a:rPr>
              <a:t>Nic Spaull  |  NicholasSpaull@gmail.com  |  </a:t>
            </a:r>
            <a:r>
              <a:rPr lang="en-US" sz="2000" b="1" dirty="0" err="1" smtClean="0">
                <a:solidFill>
                  <a:schemeClr val="bg1"/>
                </a:solidFill>
              </a:rPr>
              <a:t>nicspaull.com</a:t>
            </a:r>
            <a:r>
              <a:rPr lang="en-US" sz="2000" b="1" dirty="0" smtClean="0">
                <a:solidFill>
                  <a:schemeClr val="bg1"/>
                </a:solidFill>
              </a:rPr>
              <a:t> </a:t>
            </a:r>
          </a:p>
          <a:p>
            <a:pPr algn="r"/>
            <a:endParaRPr lang="en-US" sz="400" b="1" dirty="0" smtClean="0"/>
          </a:p>
          <a:p>
            <a:pPr algn="r"/>
            <a:r>
              <a:rPr lang="en-US" sz="1500" b="1" dirty="0" smtClean="0">
                <a:solidFill>
                  <a:srgbClr val="FFFFFF"/>
                </a:solidFill>
              </a:rPr>
              <a:t>Columbia Teachers College (Guest Lecture) – 8 April 2014</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a:t>
            </a:r>
            <a:r>
              <a:rPr lang="en-US" dirty="0" smtClean="0"/>
              <a:t>outcomes </a:t>
            </a:r>
            <a:r>
              <a:rPr lang="en-US" dirty="0" smtClean="0"/>
              <a:t>today</a:t>
            </a:r>
            <a:endParaRPr lang="en-US" dirty="0"/>
          </a:p>
        </p:txBody>
      </p:sp>
      <p:sp>
        <p:nvSpPr>
          <p:cNvPr id="3" name="Content Placeholder 2"/>
          <p:cNvSpPr>
            <a:spLocks noGrp="1"/>
          </p:cNvSpPr>
          <p:nvPr>
            <p:ph idx="1"/>
          </p:nvPr>
        </p:nvSpPr>
        <p:spPr/>
        <p:txBody>
          <a:bodyPr>
            <a:normAutofit/>
          </a:bodyPr>
          <a:lstStyle/>
          <a:p>
            <a:pPr algn="just"/>
            <a:r>
              <a:rPr lang="en-US" b="1" dirty="0" smtClean="0"/>
              <a:t>Understand why additional resources may not translate into improved outcomes in developing countries.</a:t>
            </a:r>
          </a:p>
          <a:p>
            <a:pPr lvl="1"/>
            <a:endParaRPr lang="en-US" sz="3200" dirty="0" smtClean="0"/>
          </a:p>
          <a:p>
            <a:r>
              <a:rPr lang="en-US" u="sng" dirty="0" smtClean="0"/>
              <a:t>Three </a:t>
            </a:r>
            <a:r>
              <a:rPr lang="en-US" u="sng" dirty="0" smtClean="0"/>
              <a:t>important </a:t>
            </a:r>
            <a:r>
              <a:rPr lang="en-US" u="sng" dirty="0" smtClean="0"/>
              <a:t>concepts:</a:t>
            </a:r>
          </a:p>
          <a:p>
            <a:pPr lvl="1"/>
            <a:r>
              <a:rPr lang="en-US" dirty="0" smtClean="0"/>
              <a:t>Accountability and corruption</a:t>
            </a:r>
          </a:p>
          <a:p>
            <a:pPr lvl="1"/>
            <a:r>
              <a:rPr lang="en-US" dirty="0" smtClean="0"/>
              <a:t>Isomorphic mimicry &amp; the purpose of schooling</a:t>
            </a:r>
            <a:endParaRPr lang="en-US" dirty="0" smtClean="0"/>
          </a:p>
          <a:p>
            <a:pPr lvl="1"/>
            <a:r>
              <a:rPr lang="en-US" dirty="0" smtClean="0"/>
              <a:t>Accountability and capacity</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13816491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Research-led-teaching = Lecture format</a:t>
            </a:r>
            <a:endParaRPr lang="en-US" sz="3600" dirty="0"/>
          </a:p>
        </p:txBody>
      </p:sp>
      <p:sp>
        <p:nvSpPr>
          <p:cNvPr id="3" name="Content Placeholder 2"/>
          <p:cNvSpPr>
            <a:spLocks noGrp="1"/>
          </p:cNvSpPr>
          <p:nvPr>
            <p:ph idx="1"/>
          </p:nvPr>
        </p:nvSpPr>
        <p:spPr/>
        <p:txBody>
          <a:bodyPr/>
          <a:lstStyle/>
          <a:p>
            <a:r>
              <a:rPr lang="en-US" dirty="0" smtClean="0"/>
              <a:t>Provide an example of current research and apply theory/lesson to those examples </a:t>
            </a:r>
          </a:p>
          <a:p>
            <a:endParaRPr lang="en-US" sz="1600" dirty="0" smtClean="0"/>
          </a:p>
          <a:p>
            <a:pPr marL="971550" lvl="1" indent="-514350">
              <a:buFont typeface="+mj-lt"/>
              <a:buAutoNum type="arabicPeriod"/>
            </a:pPr>
            <a:r>
              <a:rPr lang="en-US" b="1" dirty="0"/>
              <a:t>South Africa (background)</a:t>
            </a:r>
          </a:p>
          <a:p>
            <a:pPr lvl="2"/>
            <a:r>
              <a:rPr lang="en-US" dirty="0" smtClean="0"/>
              <a:t>Accountability &amp; corruption</a:t>
            </a:r>
          </a:p>
          <a:p>
            <a:pPr marL="971550" lvl="1" indent="-514350">
              <a:buFont typeface="+mj-lt"/>
              <a:buAutoNum type="arabicPeriod"/>
            </a:pPr>
            <a:r>
              <a:rPr lang="en-US" b="1" dirty="0" smtClean="0"/>
              <a:t>Access &amp; quality in sub-Saharan Africa</a:t>
            </a:r>
          </a:p>
          <a:p>
            <a:pPr lvl="2"/>
            <a:r>
              <a:rPr lang="en-US" dirty="0" smtClean="0"/>
              <a:t>Isomorphic mimicry</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pic>
        <p:nvPicPr>
          <p:cNvPr id="5" name="Picture 4"/>
          <p:cNvPicPr>
            <a:picLocks noChangeAspect="1"/>
          </p:cNvPicPr>
          <p:nvPr/>
        </p:nvPicPr>
        <p:blipFill>
          <a:blip r:embed="rId2"/>
          <a:stretch>
            <a:fillRect/>
          </a:stretch>
        </p:blipFill>
        <p:spPr>
          <a:xfrm>
            <a:off x="6156176" y="4653136"/>
            <a:ext cx="2771800" cy="1979857"/>
          </a:xfrm>
          <a:prstGeom prst="rect">
            <a:avLst/>
          </a:prstGeom>
        </p:spPr>
      </p:pic>
    </p:spTree>
    <p:extLst>
      <p:ext uri="{BB962C8B-B14F-4D97-AF65-F5344CB8AC3E}">
        <p14:creationId xmlns:p14="http://schemas.microsoft.com/office/powerpoint/2010/main" val="1916660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987008" cy="1786210"/>
          </a:xfrm>
        </p:spPr>
        <p:txBody>
          <a:bodyPr>
            <a:normAutofit/>
          </a:bodyPr>
          <a:lstStyle/>
          <a:p>
            <a:r>
              <a:rPr lang="en-US" dirty="0" smtClean="0"/>
              <a:t>Research example #1:</a:t>
            </a:r>
            <a:br>
              <a:rPr lang="en-US" dirty="0" smtClean="0"/>
            </a:br>
            <a:r>
              <a:rPr lang="en-US" dirty="0" smtClean="0"/>
              <a:t>The case of South Africa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pic>
        <p:nvPicPr>
          <p:cNvPr id="5" name="Picture 4"/>
          <p:cNvPicPr>
            <a:picLocks noChangeAspect="1"/>
          </p:cNvPicPr>
          <p:nvPr/>
        </p:nvPicPr>
        <p:blipFill>
          <a:blip r:embed="rId2"/>
          <a:stretch>
            <a:fillRect/>
          </a:stretch>
        </p:blipFill>
        <p:spPr>
          <a:xfrm>
            <a:off x="7020272" y="260648"/>
            <a:ext cx="1714476" cy="1800200"/>
          </a:xfrm>
          <a:prstGeom prst="rect">
            <a:avLst/>
          </a:prstGeom>
        </p:spPr>
      </p:pic>
      <p:pic>
        <p:nvPicPr>
          <p:cNvPr id="6" name="Picture 5"/>
          <p:cNvPicPr>
            <a:picLocks noChangeAspect="1"/>
          </p:cNvPicPr>
          <p:nvPr/>
        </p:nvPicPr>
        <p:blipFill>
          <a:blip r:embed="rId3"/>
          <a:stretch>
            <a:fillRect/>
          </a:stretch>
        </p:blipFill>
        <p:spPr>
          <a:xfrm>
            <a:off x="323528" y="2780928"/>
            <a:ext cx="4341575" cy="2713484"/>
          </a:xfrm>
          <a:prstGeom prst="rect">
            <a:avLst/>
          </a:prstGeom>
        </p:spPr>
      </p:pic>
      <p:pic>
        <p:nvPicPr>
          <p:cNvPr id="7" name="Picture 6"/>
          <p:cNvPicPr>
            <a:picLocks noChangeAspect="1"/>
          </p:cNvPicPr>
          <p:nvPr/>
        </p:nvPicPr>
        <p:blipFill>
          <a:blip r:embed="rId4"/>
          <a:stretch>
            <a:fillRect/>
          </a:stretch>
        </p:blipFill>
        <p:spPr>
          <a:xfrm>
            <a:off x="4644008" y="2780928"/>
            <a:ext cx="4244935" cy="2730376"/>
          </a:xfrm>
          <a:prstGeom prst="rect">
            <a:avLst/>
          </a:prstGeom>
        </p:spPr>
      </p:pic>
    </p:spTree>
    <p:extLst>
      <p:ext uri="{BB962C8B-B14F-4D97-AF65-F5344CB8AC3E}">
        <p14:creationId xmlns:p14="http://schemas.microsoft.com/office/powerpoint/2010/main" val="51652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normAutofit/>
          </a:bodyPr>
          <a:lstStyle/>
          <a:p>
            <a:r>
              <a:rPr lang="en-US" sz="2800" dirty="0" smtClean="0"/>
              <a:t>Approximately 50 million people</a:t>
            </a:r>
          </a:p>
          <a:p>
            <a:r>
              <a:rPr lang="en-US" sz="2800" dirty="0" smtClean="0"/>
              <a:t>Apartheid 1948 - 1994</a:t>
            </a:r>
          </a:p>
          <a:p>
            <a:r>
              <a:rPr lang="en-US" sz="2800" dirty="0" smtClean="0"/>
              <a:t>11 official languages</a:t>
            </a:r>
          </a:p>
          <a:p>
            <a:r>
              <a:rPr lang="en-US" sz="2800" dirty="0" smtClean="0"/>
              <a:t>98% primary school enrolment (</a:t>
            </a:r>
            <a:r>
              <a:rPr lang="en-US" sz="2000" dirty="0" smtClean="0"/>
              <a:t>but only 50% reach matric</a:t>
            </a:r>
            <a:r>
              <a:rPr lang="en-US" sz="2800" dirty="0" smtClean="0"/>
              <a:t>)</a:t>
            </a:r>
          </a:p>
          <a:p>
            <a:r>
              <a:rPr lang="en-US" sz="2800" dirty="0" smtClean="0"/>
              <a:t>Most unequal society in world (</a:t>
            </a:r>
            <a:r>
              <a:rPr lang="en-US" sz="2800" dirty="0" err="1" smtClean="0"/>
              <a:t>Gini</a:t>
            </a:r>
            <a:r>
              <a:rPr lang="en-US" sz="2800" dirty="0" smtClean="0"/>
              <a:t> = 0.63!)</a:t>
            </a:r>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pic>
        <p:nvPicPr>
          <p:cNvPr id="5" name="Picture 4"/>
          <p:cNvPicPr>
            <a:picLocks noChangeAspect="1"/>
          </p:cNvPicPr>
          <p:nvPr/>
        </p:nvPicPr>
        <p:blipFill>
          <a:blip r:embed="rId2"/>
          <a:stretch>
            <a:fillRect/>
          </a:stretch>
        </p:blipFill>
        <p:spPr>
          <a:xfrm>
            <a:off x="2915816" y="4490739"/>
            <a:ext cx="3454400" cy="2349500"/>
          </a:xfrm>
          <a:prstGeom prst="rect">
            <a:avLst/>
          </a:prstGeom>
        </p:spPr>
      </p:pic>
    </p:spTree>
    <p:extLst>
      <p:ext uri="{BB962C8B-B14F-4D97-AF65-F5344CB8AC3E}">
        <p14:creationId xmlns:p14="http://schemas.microsoft.com/office/powerpoint/2010/main" val="355240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558" y="304800"/>
            <a:ext cx="6705600" cy="457200"/>
          </a:xfrm>
        </p:spPr>
        <p:txBody>
          <a:bodyPr>
            <a:normAutofit fontScale="90000"/>
          </a:bodyPr>
          <a:lstStyle/>
          <a:p>
            <a:r>
              <a:rPr lang="en-ZA" dirty="0" smtClean="0"/>
              <a:t>Inequality - SA</a:t>
            </a:r>
            <a:endParaRPr lang="en-ZA" dirty="0"/>
          </a:p>
        </p:txBody>
      </p:sp>
      <p:sp>
        <p:nvSpPr>
          <p:cNvPr id="3" name="Content Placeholder 2"/>
          <p:cNvSpPr>
            <a:spLocks noGrp="1"/>
          </p:cNvSpPr>
          <p:nvPr>
            <p:ph idx="1"/>
          </p:nvPr>
        </p:nvSpPr>
        <p:spPr>
          <a:xfrm>
            <a:off x="1403648" y="1340768"/>
            <a:ext cx="6781800" cy="4800600"/>
          </a:xfrm>
        </p:spPr>
        <p:txBody>
          <a:bodyPr/>
          <a:lstStyle/>
          <a:p>
            <a:endParaRPr lang="en-ZA"/>
          </a:p>
        </p:txBody>
      </p:sp>
      <p:sp>
        <p:nvSpPr>
          <p:cNvPr id="4" name="Slide Number Placeholder 3"/>
          <p:cNvSpPr>
            <a:spLocks noGrp="1"/>
          </p:cNvSpPr>
          <p:nvPr>
            <p:ph type="sldNum" sz="quarter" idx="10"/>
          </p:nvPr>
        </p:nvSpPr>
        <p:spPr/>
        <p:txBody>
          <a:bodyPr/>
          <a:lstStyle/>
          <a:p>
            <a:fld id="{4CD881CE-D3EF-44A3-9F23-C91E96DCFFBA}" type="slidenum">
              <a:rPr lang="en-US" smtClean="0"/>
              <a:pPr/>
              <a:t>6</a:t>
            </a:fld>
            <a:endParaRPr lang="en-US"/>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113" y="1060326"/>
            <a:ext cx="734377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80599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smtClean="0"/>
          </a:p>
          <a:p>
            <a:endParaRPr lang="en-US" sz="2400" b="1" dirty="0"/>
          </a:p>
          <a:p>
            <a:endParaRPr lang="en-US" sz="2400" b="1" dirty="0" smtClean="0"/>
          </a:p>
          <a:p>
            <a:endParaRPr lang="en-US" sz="2400" b="1" dirty="0"/>
          </a:p>
          <a:p>
            <a:endParaRPr lang="en-US" sz="2400" b="1" dirty="0" smtClean="0"/>
          </a:p>
          <a:p>
            <a:endParaRPr lang="en-US" sz="2400" b="1" dirty="0"/>
          </a:p>
          <a:p>
            <a:endParaRPr lang="en-US" sz="2400" b="1" dirty="0" smtClean="0"/>
          </a:p>
          <a:p>
            <a:pPr algn="ctr"/>
            <a:endParaRPr lang="en-US" sz="2400" b="1" dirty="0" smtClean="0">
              <a:sym typeface="Wingdings"/>
            </a:endParaRPr>
          </a:p>
          <a:p>
            <a:pPr algn="ctr"/>
            <a:endParaRPr lang="en-US" sz="2400" b="1" dirty="0">
              <a:sym typeface="Wingdings"/>
            </a:endParaRPr>
          </a:p>
          <a:p>
            <a:pPr algn="ctr"/>
            <a:endParaRPr lang="en-US" sz="2400" b="1" dirty="0" smtClean="0">
              <a:sym typeface="Wingdings"/>
            </a:endParaRPr>
          </a:p>
          <a:p>
            <a:pPr algn="ctr"/>
            <a:endParaRPr lang="en-US" sz="2400" b="1" dirty="0">
              <a:sym typeface="Wingdings"/>
            </a:endParaRPr>
          </a:p>
          <a:p>
            <a:pPr algn="ctr"/>
            <a:endParaRPr lang="en-US" sz="2400" b="1" dirty="0" smtClean="0">
              <a:sym typeface="Wingdings"/>
            </a:endParaRPr>
          </a:p>
          <a:p>
            <a:pPr algn="ctr"/>
            <a:endParaRPr lang="en-US" sz="2400" b="1" dirty="0"/>
          </a:p>
          <a:p>
            <a:endParaRPr lang="en-US" sz="2400" b="1" dirty="0"/>
          </a:p>
        </p:txBody>
      </p:sp>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06345150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8</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56920" y="5360005"/>
            <a:ext cx="4255439" cy="11387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2800" b="1" dirty="0" smtClean="0"/>
              <a:t>SA public schools?</a:t>
            </a:r>
          </a:p>
          <a:p>
            <a:r>
              <a:rPr lang="en-ZA" sz="2000" dirty="0" smtClean="0">
                <a:sym typeface="Wingdings" panose="05000000000000000000" pitchFamily="2" charset="2"/>
              </a:rPr>
              <a:t> </a:t>
            </a:r>
            <a:r>
              <a:rPr lang="en-ZA" sz="2000" dirty="0" smtClean="0"/>
              <a:t>Different resources (Capacity)</a:t>
            </a:r>
          </a:p>
          <a:p>
            <a:r>
              <a:rPr lang="en-ZA" sz="2000" dirty="0" smtClean="0">
                <a:sym typeface="Wingdings" panose="05000000000000000000" pitchFamily="2" charset="2"/>
              </a:rPr>
              <a:t> </a:t>
            </a:r>
            <a:r>
              <a:rPr lang="en-ZA" sz="2000" dirty="0" smtClean="0"/>
              <a:t>Different pressures (Accountability)</a:t>
            </a:r>
            <a:endParaRPr lang="en-ZA" sz="2000" dirty="0"/>
          </a:p>
        </p:txBody>
      </p:sp>
      <p:cxnSp>
        <p:nvCxnSpPr>
          <p:cNvPr id="12" name="Straight Arrow Connector 11"/>
          <p:cNvCxnSpPr/>
          <p:nvPr/>
        </p:nvCxnSpPr>
        <p:spPr bwMode="auto">
          <a:xfrm flipV="1">
            <a:off x="5364088" y="4783941"/>
            <a:ext cx="1120216" cy="576064"/>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342443" y="4402221"/>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423444251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10</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56520107"/>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343038504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3265111290"/>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4250360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86CA1B9E-639C-BD4D-B572-1A1F13C3BE38}" type="slidenum">
              <a:rPr lang="en-ZA">
                <a:solidFill>
                  <a:srgbClr val="898989"/>
                </a:solidFill>
              </a:rPr>
              <a:pPr eaLnBrk="1" hangingPunct="1"/>
              <a:t>12</a:t>
            </a:fld>
            <a:endParaRPr lang="en-ZA">
              <a:solidFill>
                <a:srgbClr val="898989"/>
              </a:solidFill>
            </a:endParaRPr>
          </a:p>
        </p:txBody>
      </p:sp>
    </p:spTree>
    <p:extLst>
      <p:ext uri="{BB962C8B-B14F-4D97-AF65-F5344CB8AC3E}">
        <p14:creationId xmlns:p14="http://schemas.microsoft.com/office/powerpoint/2010/main" val="1585951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13</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examples of corruption…</a:t>
            </a:r>
            <a:endParaRPr lang="en-US" dirty="0"/>
          </a:p>
        </p:txBody>
      </p:sp>
      <p:sp>
        <p:nvSpPr>
          <p:cNvPr id="3" name="Content Placeholder 2"/>
          <p:cNvSpPr>
            <a:spLocks noGrp="1"/>
          </p:cNvSpPr>
          <p:nvPr>
            <p:ph idx="1"/>
          </p:nvPr>
        </p:nvSpPr>
        <p:spPr>
          <a:xfrm>
            <a:off x="467544" y="1628800"/>
            <a:ext cx="8229600" cy="4824536"/>
          </a:xfrm>
        </p:spPr>
        <p:txBody>
          <a:bodyPr>
            <a:noAutofit/>
          </a:bodyPr>
          <a:lstStyle/>
          <a:p>
            <a:r>
              <a:rPr lang="en-US" sz="2000" b="1" dirty="0" smtClean="0"/>
              <a:t>Bribes</a:t>
            </a:r>
            <a:endParaRPr lang="en-US" sz="1800" b="1" dirty="0" smtClean="0"/>
          </a:p>
          <a:p>
            <a:pPr lvl="1"/>
            <a:r>
              <a:rPr lang="en-US" sz="1500" dirty="0" smtClean="0"/>
              <a:t>Anecdotal evidence that the “going rate” for an HOD position in SA is R85,000 ($8,500)</a:t>
            </a:r>
          </a:p>
          <a:p>
            <a:r>
              <a:rPr lang="en-US" sz="1800" b="1" dirty="0" smtClean="0"/>
              <a:t>Kickbacks</a:t>
            </a:r>
            <a:endParaRPr lang="en-US" sz="1500" b="1" dirty="0" smtClean="0"/>
          </a:p>
          <a:p>
            <a:pPr lvl="1"/>
            <a:r>
              <a:rPr lang="en-US" sz="1500" dirty="0" smtClean="0"/>
              <a:t>Anecdotal evidence that some principals and teachers arrange to split the teacher’s salary and the teacher is allowed to come only a few days a week.</a:t>
            </a:r>
          </a:p>
          <a:p>
            <a:r>
              <a:rPr lang="en-US" sz="2000" b="1" dirty="0" smtClean="0"/>
              <a:t>Fraud</a:t>
            </a:r>
            <a:endParaRPr lang="en-US" sz="1500" b="1" dirty="0" smtClean="0"/>
          </a:p>
          <a:p>
            <a:pPr lvl="1"/>
            <a:r>
              <a:rPr lang="en-US" sz="1500" dirty="0" smtClean="0"/>
              <a:t>Ghost teachers</a:t>
            </a:r>
            <a:r>
              <a:rPr lang="en-US" sz="1500" dirty="0" smtClean="0">
                <a:sym typeface="Wingdings"/>
              </a:rPr>
              <a:t> teachers who exist only on paper (implications for </a:t>
            </a:r>
            <a:r>
              <a:rPr lang="en-US" sz="1500" dirty="0" err="1" smtClean="0">
                <a:sym typeface="Wingdings"/>
              </a:rPr>
              <a:t>student:teacher</a:t>
            </a:r>
            <a:r>
              <a:rPr lang="en-US" sz="1500" dirty="0" smtClean="0">
                <a:sym typeface="Wingdings"/>
              </a:rPr>
              <a:t> ratio</a:t>
            </a:r>
          </a:p>
          <a:p>
            <a:r>
              <a:rPr lang="en-US" sz="2000" b="1" dirty="0" smtClean="0">
                <a:sym typeface="Wingdings"/>
              </a:rPr>
              <a:t>Extortion</a:t>
            </a:r>
          </a:p>
          <a:p>
            <a:pPr lvl="1"/>
            <a:r>
              <a:rPr lang="en-US" sz="1500" dirty="0" smtClean="0">
                <a:sym typeface="Wingdings"/>
              </a:rPr>
              <a:t>Teachers who require their students to pay their “</a:t>
            </a:r>
            <a:r>
              <a:rPr lang="en-US" sz="1500" dirty="0" err="1" smtClean="0">
                <a:sym typeface="Wingdings"/>
              </a:rPr>
              <a:t>tuckshop</a:t>
            </a:r>
            <a:r>
              <a:rPr lang="en-US" sz="1500" dirty="0" smtClean="0">
                <a:sym typeface="Wingdings"/>
              </a:rPr>
              <a:t> money” in order to come to school</a:t>
            </a:r>
          </a:p>
          <a:p>
            <a:r>
              <a:rPr lang="en-US" sz="2000" b="1" dirty="0" smtClean="0">
                <a:sym typeface="Wingdings"/>
              </a:rPr>
              <a:t>Favoritism</a:t>
            </a:r>
          </a:p>
          <a:p>
            <a:pPr lvl="1"/>
            <a:r>
              <a:rPr lang="en-US" sz="1500" dirty="0" smtClean="0">
                <a:sym typeface="Wingdings"/>
              </a:rPr>
              <a:t>Certain ethnic groups can be favored when services (upgrading schools) are being rolled out</a:t>
            </a:r>
          </a:p>
          <a:p>
            <a:endParaRPr lang="en-US" sz="1500" dirty="0" smtClean="0"/>
          </a:p>
          <a:p>
            <a:r>
              <a:rPr lang="en-US" sz="1500" i="1" dirty="0" smtClean="0"/>
              <a:t>All of the above have equity considerations given that they are usually more prominent in less affluent communities (which have less parental accountability)</a:t>
            </a:r>
            <a:endParaRPr lang="en-US" sz="15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4124639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 NB to remember…</a:t>
            </a:r>
            <a:endParaRPr lang="en-US" dirty="0"/>
          </a:p>
        </p:txBody>
      </p:sp>
      <p:sp>
        <p:nvSpPr>
          <p:cNvPr id="3" name="Content Placeholder 2"/>
          <p:cNvSpPr>
            <a:spLocks noGrp="1"/>
          </p:cNvSpPr>
          <p:nvPr>
            <p:ph idx="1"/>
          </p:nvPr>
        </p:nvSpPr>
        <p:spPr/>
        <p:txBody>
          <a:bodyPr>
            <a:normAutofit fontScale="92500"/>
          </a:bodyPr>
          <a:lstStyle/>
          <a:p>
            <a:r>
              <a:rPr lang="en-US" dirty="0" smtClean="0"/>
              <a:t>Corruption is a problem but it is often correlated with many other important impediments:</a:t>
            </a:r>
          </a:p>
          <a:p>
            <a:pPr lvl="1"/>
            <a:r>
              <a:rPr lang="en-US" dirty="0" smtClean="0"/>
              <a:t>Lack of capacity to implement (bureaucrats)</a:t>
            </a:r>
          </a:p>
          <a:p>
            <a:pPr lvl="1"/>
            <a:r>
              <a:rPr lang="en-US" dirty="0" smtClean="0"/>
              <a:t>Lack of capacity to teach (teachers)</a:t>
            </a:r>
          </a:p>
          <a:p>
            <a:pPr lvl="1"/>
            <a:r>
              <a:rPr lang="en-US" dirty="0" smtClean="0"/>
              <a:t>Weak civil society</a:t>
            </a:r>
          </a:p>
          <a:p>
            <a:pPr lvl="1"/>
            <a:r>
              <a:rPr lang="en-US" dirty="0" smtClean="0"/>
              <a:t>Unhelpful norms/standards/expectations</a:t>
            </a:r>
          </a:p>
          <a:p>
            <a:pPr lvl="2"/>
            <a:r>
              <a:rPr lang="en-US" dirty="0" err="1" smtClean="0"/>
              <a:t>Eg</a:t>
            </a:r>
            <a:r>
              <a:rPr lang="en-US" dirty="0" smtClean="0"/>
              <a:t> of plastic surgeon &amp; receipts in Portugal</a:t>
            </a:r>
          </a:p>
          <a:p>
            <a:r>
              <a:rPr lang="en-US" dirty="0" smtClean="0"/>
              <a:t>Quite difficult to isolate causal impact of corruption alone</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168541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03648" y="2348880"/>
            <a:ext cx="6235700" cy="3949700"/>
          </a:xfrm>
          <a:prstGeom prst="rect">
            <a:avLst/>
          </a:prstGeom>
        </p:spPr>
      </p:pic>
      <p:sp>
        <p:nvSpPr>
          <p:cNvPr id="2" name="Title 1"/>
          <p:cNvSpPr>
            <a:spLocks noGrp="1"/>
          </p:cNvSpPr>
          <p:nvPr>
            <p:ph type="title"/>
          </p:nvPr>
        </p:nvSpPr>
        <p:spPr>
          <a:xfrm>
            <a:off x="467544" y="404664"/>
            <a:ext cx="8229600" cy="3384376"/>
          </a:xfrm>
        </p:spPr>
        <p:txBody>
          <a:bodyPr>
            <a:normAutofit/>
          </a:bodyPr>
          <a:lstStyle/>
          <a:p>
            <a:r>
              <a:rPr lang="en-US" dirty="0" smtClean="0"/>
              <a:t>Research example #2: </a:t>
            </a:r>
            <a:br>
              <a:rPr lang="en-US" dirty="0" smtClean="0"/>
            </a:br>
            <a:r>
              <a:rPr lang="en-US" b="1" dirty="0" smtClean="0"/>
              <a:t>Combining access to education (enrolment) and the quality of education (learning)</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extLst>
      <p:ext uri="{BB962C8B-B14F-4D97-AF65-F5344CB8AC3E}">
        <p14:creationId xmlns:p14="http://schemas.microsoft.com/office/powerpoint/2010/main" val="302763617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t>Access &amp; Quality</a:t>
            </a:r>
            <a:endParaRPr lang="en-ZA" dirty="0"/>
          </a:p>
        </p:txBody>
      </p:sp>
      <p:sp>
        <p:nvSpPr>
          <p:cNvPr id="3" name="Content Placeholder 2"/>
          <p:cNvSpPr>
            <a:spLocks noGrp="1"/>
          </p:cNvSpPr>
          <p:nvPr>
            <p:ph idx="1"/>
          </p:nvPr>
        </p:nvSpPr>
        <p:spPr>
          <a:xfrm>
            <a:off x="2555776" y="2060848"/>
            <a:ext cx="6048672" cy="3384376"/>
          </a:xfrm>
          <a:solidFill>
            <a:schemeClr val="bg1">
              <a:lumMod val="95000"/>
            </a:schemeClr>
          </a:solidFill>
        </p:spPr>
        <p:txBody>
          <a:bodyPr>
            <a:normAutofit/>
          </a:bodyPr>
          <a:lstStyle/>
          <a:p>
            <a:pPr algn="just"/>
            <a:endParaRPr lang="en-ZA" sz="1800" i="1" dirty="0" smtClean="0"/>
          </a:p>
          <a:p>
            <a:pPr algn="just">
              <a:buNone/>
            </a:pPr>
            <a:r>
              <a:rPr lang="en-ZA" sz="1800" i="1" dirty="0" smtClean="0"/>
              <a:t>	“Defining the scope of the problem of “lack of education” must begin with the objectives of education – which is to equip people with the range of competencies…necessary to lead productive and fulfilling lives fully integrated into their societies and communities. </a:t>
            </a:r>
            <a:r>
              <a:rPr lang="en-ZA" sz="1800" b="1" i="1" dirty="0" smtClean="0">
                <a:solidFill>
                  <a:srgbClr val="C00000"/>
                </a:solidFill>
              </a:rPr>
              <a:t>Many of the international goals are framed exclusively as targets for universal enrolments or universal completion.</a:t>
            </a:r>
            <a:r>
              <a:rPr lang="en-ZA" sz="1800" i="1" dirty="0" smtClean="0"/>
              <a:t> But getting and keeping children “in school” is merely a means to the more fundamental objectives of…. creating competencies and learning achievement” (Pritchett, 2004, p. 1).</a:t>
            </a:r>
          </a:p>
          <a:p>
            <a:endParaRPr lang="en-ZA"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539552" y="2780928"/>
            <a:ext cx="1559335" cy="1800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860221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t>Access &amp; Quality</a:t>
            </a:r>
            <a:endParaRPr lang="en-ZA" dirty="0"/>
          </a:p>
        </p:txBody>
      </p:sp>
      <p:sp>
        <p:nvSpPr>
          <p:cNvPr id="3" name="Content Placeholder 2"/>
          <p:cNvSpPr>
            <a:spLocks noGrp="1"/>
          </p:cNvSpPr>
          <p:nvPr>
            <p:ph idx="1"/>
          </p:nvPr>
        </p:nvSpPr>
        <p:spPr>
          <a:xfrm>
            <a:off x="2555776" y="2060848"/>
            <a:ext cx="6048672" cy="3384376"/>
          </a:xfrm>
          <a:solidFill>
            <a:schemeClr val="bg1">
              <a:lumMod val="95000"/>
            </a:schemeClr>
          </a:solidFill>
        </p:spPr>
        <p:txBody>
          <a:bodyPr>
            <a:normAutofit/>
          </a:bodyPr>
          <a:lstStyle/>
          <a:p>
            <a:pPr algn="just"/>
            <a:endParaRPr lang="en-ZA" sz="1800" i="1" dirty="0" smtClean="0"/>
          </a:p>
          <a:p>
            <a:pPr algn="just"/>
            <a:r>
              <a:rPr lang="en-AU" sz="1800" dirty="0" smtClean="0"/>
              <a:t>“While nearly </a:t>
            </a:r>
            <a:r>
              <a:rPr lang="en-AU" sz="1800" dirty="0"/>
              <a:t>all countries’ education systems are expanding </a:t>
            </a:r>
            <a:r>
              <a:rPr lang="en-AU" sz="1800" i="1" dirty="0"/>
              <a:t>quantitatively </a:t>
            </a:r>
            <a:r>
              <a:rPr lang="en-AU" sz="1800" dirty="0"/>
              <a:t>nearly all are failing in their fundamental </a:t>
            </a:r>
            <a:r>
              <a:rPr lang="en-AU" sz="1800" dirty="0" smtClean="0"/>
              <a:t>purpose….. </a:t>
            </a:r>
            <a:r>
              <a:rPr lang="en-AU" sz="1800" dirty="0"/>
              <a:t>A goal of school completion alone is an increasingly inadequate guide for action…focusing on the learning achievement of all children in a cohort a [Millennium Learning Goal] eliminates the </a:t>
            </a:r>
            <a:r>
              <a:rPr lang="en-AU" sz="1800" dirty="0">
                <a:solidFill>
                  <a:srgbClr val="C00000"/>
                </a:solidFill>
              </a:rPr>
              <a:t>false dichotomy </a:t>
            </a:r>
            <a:r>
              <a:rPr lang="en-AU" sz="1800" dirty="0"/>
              <a:t>between “access/enrolment” and “quality of those in school”: reaching an MLG depends on both” </a:t>
            </a:r>
            <a:endParaRPr lang="en-AU" sz="1800" dirty="0" smtClean="0"/>
          </a:p>
          <a:p>
            <a:pPr marL="0" indent="0" algn="just">
              <a:buNone/>
            </a:pPr>
            <a:r>
              <a:rPr lang="en-AU" sz="1800" dirty="0"/>
              <a:t>	</a:t>
            </a:r>
            <a:r>
              <a:rPr lang="en-AU" sz="1800" dirty="0" smtClean="0"/>
              <a:t>	</a:t>
            </a:r>
            <a:r>
              <a:rPr lang="en-ZA" sz="1800" i="1" dirty="0" smtClean="0"/>
              <a:t>(</a:t>
            </a:r>
            <a:r>
              <a:rPr lang="en-ZA" sz="1800" i="1" dirty="0" err="1"/>
              <a:t>Filmer</a:t>
            </a:r>
            <a:r>
              <a:rPr lang="en-ZA" sz="1800" i="1" dirty="0"/>
              <a:t>, Hasan, &amp; Pritchett, 2006, p. 1)</a:t>
            </a:r>
            <a:r>
              <a:rPr lang="en-AU" sz="1800" i="1" dirty="0"/>
              <a:t>.</a:t>
            </a:r>
            <a:endParaRPr lang="en-ZA" sz="1800" i="1" dirty="0"/>
          </a:p>
          <a:p>
            <a:endParaRPr lang="en-ZA"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626849" y="4581128"/>
            <a:ext cx="1102081" cy="1272315"/>
          </a:xfrm>
          <a:prstGeom prst="rect">
            <a:avLst/>
          </a:prstGeom>
          <a:ln>
            <a:noFill/>
          </a:ln>
          <a:effectLst>
            <a:outerShdw blurRad="292100" dist="139700" dir="2700000" algn="tl" rotWithShape="0">
              <a:srgbClr val="333333">
                <a:alpha val="65000"/>
              </a:srgbClr>
            </a:outerShdw>
          </a:effectLst>
        </p:spPr>
      </p:pic>
      <p:pic>
        <p:nvPicPr>
          <p:cNvPr id="1026" name="Picture 2" descr="hasan.jpg"/>
          <p:cNvPicPr>
            <a:picLocks noChangeAspect="1" noChangeArrowheads="1"/>
          </p:cNvPicPr>
          <p:nvPr/>
        </p:nvPicPr>
        <p:blipFill rotWithShape="1">
          <a:blip r:embed="rId4">
            <a:extLst>
              <a:ext uri="{28A0092B-C50C-407E-A947-70E740481C1C}">
                <a14:useLocalDpi xmlns:a14="http://schemas.microsoft.com/office/drawing/2010/main" val="0"/>
              </a:ext>
            </a:extLst>
          </a:blip>
          <a:srcRect l="1133" t="3394" r="3747" b="3089"/>
          <a:stretch/>
        </p:blipFill>
        <p:spPr bwMode="auto">
          <a:xfrm>
            <a:off x="629309" y="3324225"/>
            <a:ext cx="1099621" cy="1081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blogs.worldbank.org/files/styles/thumbnail/public/pictures/409.jpe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29309" y="1916832"/>
            <a:ext cx="1099621" cy="1176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97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Status quo</a:t>
            </a:r>
            <a:endParaRPr lang="en-ZA" dirty="0"/>
          </a:p>
        </p:txBody>
      </p:sp>
      <p:sp>
        <p:nvSpPr>
          <p:cNvPr id="3" name="Content Placeholder 2"/>
          <p:cNvSpPr>
            <a:spLocks noGrp="1"/>
          </p:cNvSpPr>
          <p:nvPr>
            <p:ph idx="1"/>
          </p:nvPr>
        </p:nvSpPr>
        <p:spPr>
          <a:xfrm>
            <a:off x="277180" y="1556792"/>
            <a:ext cx="8687308" cy="4997152"/>
          </a:xfrm>
        </p:spPr>
        <p:txBody>
          <a:bodyPr>
            <a:normAutofit fontScale="85000" lnSpcReduction="20000"/>
          </a:bodyPr>
          <a:lstStyle/>
          <a:p>
            <a:pPr>
              <a:buNone/>
            </a:pPr>
            <a:r>
              <a:rPr lang="en-ZA" sz="1800" dirty="0" smtClean="0"/>
              <a:t>The extant literature on education in Africa is bifurcated in that reports </a:t>
            </a:r>
            <a:r>
              <a:rPr lang="en-ZA" sz="2800" b="1" u="sng" dirty="0" smtClean="0"/>
              <a:t>either</a:t>
            </a:r>
            <a:r>
              <a:rPr lang="en-ZA" sz="2800" dirty="0" smtClean="0"/>
              <a:t> </a:t>
            </a:r>
            <a:r>
              <a:rPr lang="en-ZA" sz="1800" dirty="0" smtClean="0"/>
              <a:t>focus on:</a:t>
            </a:r>
          </a:p>
          <a:p>
            <a:pPr>
              <a:buNone/>
            </a:pPr>
            <a:endParaRPr lang="en-ZA" sz="1800" dirty="0" smtClean="0"/>
          </a:p>
          <a:p>
            <a:pPr>
              <a:buNone/>
            </a:pPr>
            <a:endParaRPr lang="en-ZA" sz="1800" dirty="0" smtClean="0"/>
          </a:p>
          <a:p>
            <a:pPr>
              <a:buNone/>
            </a:pPr>
            <a:r>
              <a:rPr lang="en-ZA" sz="1800" dirty="0" smtClean="0"/>
              <a:t>					</a:t>
            </a:r>
            <a:r>
              <a:rPr lang="en-ZA" sz="1800" b="1" dirty="0" smtClean="0"/>
              <a:t>  </a:t>
            </a:r>
          </a:p>
          <a:p>
            <a:pPr>
              <a:buNone/>
            </a:pPr>
            <a:endParaRPr lang="en-ZA" sz="1800" b="1" dirty="0" smtClean="0"/>
          </a:p>
          <a:p>
            <a:pPr>
              <a:buNone/>
            </a:pPr>
            <a:r>
              <a:rPr lang="en-ZA" sz="1800" dirty="0" smtClean="0"/>
              <a:t>					</a:t>
            </a:r>
            <a:endParaRPr lang="en-ZA" sz="1800" b="1" dirty="0" smtClean="0"/>
          </a:p>
          <a:p>
            <a:pPr>
              <a:buNone/>
            </a:pPr>
            <a:endParaRPr lang="en-ZA" sz="1800" dirty="0" smtClean="0"/>
          </a:p>
          <a:p>
            <a:pPr>
              <a:buNone/>
            </a:pPr>
            <a:endParaRPr lang="en-ZA" sz="1800" dirty="0" smtClean="0"/>
          </a:p>
          <a:p>
            <a:pPr algn="ctr">
              <a:buNone/>
            </a:pPr>
            <a:endParaRPr lang="en-ZA" sz="2400" b="1" dirty="0" smtClean="0"/>
          </a:p>
          <a:p>
            <a:pPr lvl="1">
              <a:buNone/>
            </a:pPr>
            <a:endParaRPr lang="en-ZA" sz="1400" dirty="0" smtClean="0"/>
          </a:p>
          <a:p>
            <a:pPr lvl="1">
              <a:buNone/>
            </a:pPr>
            <a:endParaRPr lang="en-ZA" sz="1400" dirty="0" smtClean="0"/>
          </a:p>
          <a:p>
            <a:pPr lvl="1">
              <a:buNone/>
            </a:pPr>
            <a:endParaRPr lang="en-ZA" sz="1400" dirty="0"/>
          </a:p>
          <a:p>
            <a:pPr lvl="1">
              <a:buNone/>
            </a:pPr>
            <a:endParaRPr lang="en-ZA" sz="1400" dirty="0" smtClean="0"/>
          </a:p>
          <a:p>
            <a:pPr lvl="1">
              <a:buNone/>
            </a:pPr>
            <a:endParaRPr lang="en-ZA" sz="1400" dirty="0"/>
          </a:p>
          <a:p>
            <a:pPr lvl="1">
              <a:buNone/>
            </a:pPr>
            <a:endParaRPr lang="en-ZA" sz="1400" dirty="0" smtClean="0"/>
          </a:p>
          <a:p>
            <a:pPr lvl="1">
              <a:buNone/>
            </a:pPr>
            <a:r>
              <a:rPr lang="en-ZA" sz="1400" dirty="0" smtClean="0"/>
              <a:t>This is problematic for 2 reasons:</a:t>
            </a:r>
          </a:p>
          <a:p>
            <a:pPr marL="800100" lvl="1" indent="-342900">
              <a:buAutoNum type="arabicParenR"/>
            </a:pPr>
            <a:r>
              <a:rPr lang="en-AU" sz="1400" dirty="0" smtClean="0"/>
              <a:t>The </a:t>
            </a:r>
            <a:r>
              <a:rPr lang="en-AU" sz="1400" dirty="0"/>
              <a:t>underlying assumption that enrolment and attainment are correlated with learning is often not </a:t>
            </a:r>
            <a:r>
              <a:rPr lang="en-AU" sz="1400" dirty="0" smtClean="0"/>
              <a:t>true; </a:t>
            </a:r>
          </a:p>
          <a:p>
            <a:pPr marL="800100" lvl="1" indent="-342900">
              <a:buAutoNum type="arabicParenR"/>
            </a:pPr>
            <a:r>
              <a:rPr lang="en-AU" sz="1400" dirty="0" smtClean="0"/>
              <a:t>Comparing learning outcomes without </a:t>
            </a:r>
            <a:r>
              <a:rPr lang="en-AU" sz="1400" dirty="0"/>
              <a:t>taking cognizance of the enrolment and dropout profiles of the countries under review is likely to </a:t>
            </a:r>
            <a:r>
              <a:rPr lang="en-AU" sz="1400" u="sng" dirty="0"/>
              <a:t>bias the results</a:t>
            </a:r>
            <a:r>
              <a:rPr lang="en-AU" sz="1400" dirty="0"/>
              <a:t>. Countries with lower enrolments and higher dropout rates perform better on average, than otherwise similar countries that have higher enrolments and fewer dropouts (UNESCO, 2005, p. 48). </a:t>
            </a:r>
            <a:endParaRPr lang="en-AU" sz="1400" dirty="0" smtClean="0"/>
          </a:p>
          <a:p>
            <a:pPr lvl="2"/>
            <a:r>
              <a:rPr lang="en-ZA" sz="1400" dirty="0" smtClean="0"/>
              <a:t>Depend </a:t>
            </a:r>
            <a:r>
              <a:rPr lang="en-ZA" sz="1400" dirty="0"/>
              <a:t>on two different data sources (population estimates and school census)</a:t>
            </a:r>
          </a:p>
          <a:p>
            <a:pPr lvl="2"/>
            <a:r>
              <a:rPr lang="en-ZA" sz="1400" dirty="0"/>
              <a:t>NER’s very dependent on whether students are correctly aged or not (low NER due to late enrolment)</a:t>
            </a:r>
          </a:p>
          <a:p>
            <a:pPr lvl="2"/>
            <a:r>
              <a:rPr lang="en-ZA" sz="1400" dirty="0"/>
              <a:t>(See </a:t>
            </a:r>
            <a:r>
              <a:rPr lang="en-ZA" sz="1400" dirty="0" err="1">
                <a:solidFill>
                  <a:schemeClr val="accent3">
                    <a:lumMod val="75000"/>
                  </a:schemeClr>
                </a:solidFill>
              </a:rPr>
              <a:t>Stukel</a:t>
            </a:r>
            <a:r>
              <a:rPr lang="en-ZA" sz="1400" dirty="0">
                <a:solidFill>
                  <a:schemeClr val="accent3">
                    <a:lumMod val="75000"/>
                  </a:schemeClr>
                </a:solidFill>
              </a:rPr>
              <a:t> &amp; </a:t>
            </a:r>
            <a:r>
              <a:rPr lang="en-ZA" sz="1400" dirty="0" err="1">
                <a:solidFill>
                  <a:schemeClr val="accent3">
                    <a:lumMod val="75000"/>
                  </a:schemeClr>
                </a:solidFill>
              </a:rPr>
              <a:t>Feroz-Zada</a:t>
            </a:r>
            <a:r>
              <a:rPr lang="en-ZA" sz="1400" dirty="0">
                <a:solidFill>
                  <a:schemeClr val="accent3">
                    <a:lumMod val="75000"/>
                  </a:schemeClr>
                </a:solidFill>
              </a:rPr>
              <a:t>, 2010 of UIS</a:t>
            </a:r>
            <a:r>
              <a:rPr lang="en-ZA" sz="1400" dirty="0"/>
              <a:t>)</a:t>
            </a:r>
          </a:p>
          <a:p>
            <a:pPr marL="800100" lvl="1" indent="-342900">
              <a:buAutoNum type="arabicParenR"/>
            </a:pPr>
            <a:endParaRPr lang="en-ZA" sz="1400" dirty="0" smtClean="0"/>
          </a:p>
          <a:p>
            <a:pPr algn="ctr">
              <a:buNone/>
            </a:pPr>
            <a:endParaRPr lang="en-ZA" sz="2400" b="1" dirty="0" smtClean="0"/>
          </a:p>
          <a:p>
            <a:pPr lvl="1"/>
            <a:endParaRPr lang="en-ZA" sz="1400" dirty="0" smtClean="0"/>
          </a:p>
        </p:txBody>
      </p:sp>
      <p:graphicFrame>
        <p:nvGraphicFramePr>
          <p:cNvPr id="4" name="Diagram 3"/>
          <p:cNvGraphicFramePr/>
          <p:nvPr/>
        </p:nvGraphicFramePr>
        <p:xfrm>
          <a:off x="971600" y="1916832"/>
          <a:ext cx="5616624"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139952" y="3284984"/>
            <a:ext cx="720080" cy="461665"/>
          </a:xfrm>
          <a:prstGeom prst="rect">
            <a:avLst/>
          </a:prstGeom>
          <a:noFill/>
        </p:spPr>
        <p:txBody>
          <a:bodyPr wrap="square" rtlCol="0">
            <a:spAutoFit/>
          </a:bodyPr>
          <a:lstStyle/>
          <a:p>
            <a:r>
              <a:rPr lang="en-ZA" sz="2400" b="1" dirty="0" smtClean="0"/>
              <a:t>OR</a:t>
            </a:r>
            <a:endParaRPr lang="en-ZA" b="1" dirty="0"/>
          </a:p>
        </p:txBody>
      </p:sp>
      <p:sp>
        <p:nvSpPr>
          <p:cNvPr id="6" name="Moon 5"/>
          <p:cNvSpPr/>
          <p:nvPr/>
        </p:nvSpPr>
        <p:spPr>
          <a:xfrm rot="16200000">
            <a:off x="3941930" y="2906942"/>
            <a:ext cx="900100" cy="2808312"/>
          </a:xfrm>
          <a:prstGeom prst="moon">
            <a:avLst>
              <a:gd name="adj" fmla="val 56614"/>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ZA" b="1" dirty="0" smtClean="0"/>
          </a:p>
          <a:p>
            <a:pPr algn="ctr"/>
            <a:r>
              <a:rPr lang="en-ZA" b="1" dirty="0" smtClean="0"/>
              <a:t>But not both</a:t>
            </a:r>
          </a:p>
          <a:p>
            <a:pPr algn="ctr"/>
            <a:endParaRPr lang="en-ZA" dirty="0"/>
          </a:p>
        </p:txBody>
      </p:sp>
    </p:spTree>
    <p:extLst>
      <p:ext uri="{BB962C8B-B14F-4D97-AF65-F5344CB8AC3E}">
        <p14:creationId xmlns:p14="http://schemas.microsoft.com/office/powerpoint/2010/main" val="3636917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Current research</a:t>
            </a:r>
            <a:endParaRPr lang="en-ZA" dirty="0"/>
          </a:p>
        </p:txBody>
      </p:sp>
      <p:sp>
        <p:nvSpPr>
          <p:cNvPr id="3" name="Content Placeholder 2"/>
          <p:cNvSpPr>
            <a:spLocks noGrp="1"/>
          </p:cNvSpPr>
          <p:nvPr>
            <p:ph idx="1"/>
          </p:nvPr>
        </p:nvSpPr>
        <p:spPr>
          <a:xfrm>
            <a:off x="5292080" y="2276872"/>
            <a:ext cx="3394720" cy="2880320"/>
          </a:xfrm>
          <a:solidFill>
            <a:schemeClr val="bg1">
              <a:lumMod val="95000"/>
            </a:schemeClr>
          </a:solidFill>
        </p:spPr>
        <p:txBody>
          <a:bodyPr>
            <a:normAutofit/>
          </a:bodyPr>
          <a:lstStyle/>
          <a:p>
            <a:pPr>
              <a:buNone/>
            </a:pPr>
            <a:r>
              <a:rPr lang="en-ZA" sz="2800" b="1" dirty="0" smtClean="0">
                <a:solidFill>
                  <a:srgbClr val="92D050"/>
                </a:solidFill>
              </a:rPr>
              <a:t>Core assumptions:</a:t>
            </a:r>
          </a:p>
          <a:p>
            <a:pPr marL="400050" indent="-400050">
              <a:buFont typeface="+mj-lt"/>
              <a:buAutoNum type="romanUcPeriod"/>
            </a:pPr>
            <a:r>
              <a:rPr lang="en-ZA" sz="1200" dirty="0" smtClean="0"/>
              <a:t>Schooling that does not improve cognitive outcomes is of limited value.</a:t>
            </a:r>
          </a:p>
          <a:p>
            <a:pPr marL="800100" lvl="1" indent="-400050">
              <a:buFont typeface="Courier New" pitchFamily="49" charset="0"/>
              <a:buChar char="o"/>
            </a:pPr>
            <a:r>
              <a:rPr lang="en-ZA" sz="800" dirty="0" smtClean="0"/>
              <a:t>Simple enrolment rates overstate the success of education systems in Africa.</a:t>
            </a:r>
          </a:p>
          <a:p>
            <a:pPr marL="400050" indent="-400050">
              <a:buFont typeface="+mj-lt"/>
              <a:buAutoNum type="romanUcPeriod"/>
            </a:pPr>
            <a:r>
              <a:rPr lang="en-ZA" sz="1200" dirty="0" smtClean="0"/>
              <a:t>Children should have acquired basic numeracy and literacy skills by the end of grade 6.</a:t>
            </a:r>
          </a:p>
          <a:p>
            <a:pPr marL="400050" indent="-400050">
              <a:buFont typeface="+mj-lt"/>
              <a:buAutoNum type="romanUcPeriod"/>
            </a:pPr>
            <a:r>
              <a:rPr lang="en-ZA" sz="1200" dirty="0" smtClean="0"/>
              <a:t>Children who do not survive to grade 6 or never enrolled in the first place are functionally illiterate and functionally innumerate.</a:t>
            </a:r>
          </a:p>
        </p:txBody>
      </p:sp>
      <p:graphicFrame>
        <p:nvGraphicFramePr>
          <p:cNvPr id="4" name="Diagram 3"/>
          <p:cNvGraphicFramePr/>
          <p:nvPr>
            <p:extLst>
              <p:ext uri="{D42A27DB-BD31-4B8C-83A1-F6EECF244321}">
                <p14:modId xmlns:p14="http://schemas.microsoft.com/office/powerpoint/2010/main" val="1873674676"/>
              </p:ext>
            </p:extLst>
          </p:nvPr>
        </p:nvGraphicFramePr>
        <p:xfrm>
          <a:off x="179512" y="1988840"/>
          <a:ext cx="5076056"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983589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Picture 3"/>
          <p:cNvPicPr>
            <a:picLocks noChangeAspect="1" noChangeArrowheads="1"/>
          </p:cNvPicPr>
          <p:nvPr/>
        </p:nvPicPr>
        <p:blipFill>
          <a:blip r:embed="rId3" cstate="print"/>
          <a:srcRect/>
          <a:stretch>
            <a:fillRect/>
          </a:stretch>
        </p:blipFill>
        <p:spPr bwMode="auto">
          <a:xfrm>
            <a:off x="4788024" y="620688"/>
            <a:ext cx="4220825" cy="5949280"/>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4572000" y="188640"/>
            <a:ext cx="4176464" cy="360040"/>
          </a:xfrm>
          <a:solidFill>
            <a:schemeClr val="accent1">
              <a:lumMod val="40000"/>
              <a:lumOff val="60000"/>
            </a:schemeClr>
          </a:solidFill>
        </p:spPr>
        <p:txBody>
          <a:bodyPr>
            <a:noAutofit/>
          </a:bodyPr>
          <a:lstStyle/>
          <a:p>
            <a:r>
              <a:rPr lang="en-ZA" sz="1800" dirty="0" smtClean="0"/>
              <a:t>(</a:t>
            </a:r>
            <a:r>
              <a:rPr lang="en-ZA" sz="1800" dirty="0" err="1" smtClean="0"/>
              <a:t>Hanushek</a:t>
            </a:r>
            <a:r>
              <a:rPr lang="en-ZA" sz="1800" dirty="0" smtClean="0"/>
              <a:t> &amp; </a:t>
            </a:r>
            <a:r>
              <a:rPr lang="en-ZA" sz="1800" dirty="0" err="1" smtClean="0"/>
              <a:t>Woessmann</a:t>
            </a:r>
            <a:r>
              <a:rPr lang="en-ZA" sz="1800" dirty="0" smtClean="0"/>
              <a:t>, 2008)</a:t>
            </a:r>
            <a:endParaRPr lang="en-ZA" sz="1800" dirty="0"/>
          </a:p>
        </p:txBody>
      </p:sp>
      <p:sp>
        <p:nvSpPr>
          <p:cNvPr id="8" name="Title 1"/>
          <p:cNvSpPr txBox="1">
            <a:spLocks/>
          </p:cNvSpPr>
          <p:nvPr/>
        </p:nvSpPr>
        <p:spPr>
          <a:xfrm>
            <a:off x="179512" y="188640"/>
            <a:ext cx="4104456" cy="360040"/>
          </a:xfrm>
          <a:prstGeom prst="rect">
            <a:avLst/>
          </a:prstGeom>
          <a:solidFill>
            <a:schemeClr val="accent1">
              <a:lumMod val="40000"/>
              <a:lumOff val="6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mj-lt"/>
                <a:ea typeface="+mj-ea"/>
                <a:cs typeface="+mj-cs"/>
              </a:rPr>
              <a:t>(Spaull &amp; Taylor, 2014)</a:t>
            </a:r>
            <a:endParaRPr kumimoji="0" lang="en-ZA" sz="1800" b="0" i="0" u="none" strike="noStrike" kern="1200" cap="none" spc="0" normalizeH="0" baseline="0" noProof="0" dirty="0">
              <a:ln>
                <a:noFill/>
              </a:ln>
              <a:solidFill>
                <a:schemeClr val="tx1"/>
              </a:solidFill>
              <a:effectLst/>
              <a:uLnTx/>
              <a:uFillTx/>
              <a:latin typeface="+mj-lt"/>
              <a:ea typeface="+mj-ea"/>
              <a:cs typeface="+mj-cs"/>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015" y="614514"/>
            <a:ext cx="4512812" cy="5766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0585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200" dirty="0" smtClean="0"/>
              <a:t>Access-to-</a:t>
            </a:r>
            <a:r>
              <a:rPr lang="en-ZA" sz="3200" b="1" dirty="0" smtClean="0">
                <a:solidFill>
                  <a:srgbClr val="C00000"/>
                </a:solidFill>
              </a:rPr>
              <a:t>literacy</a:t>
            </a:r>
            <a:r>
              <a:rPr lang="en-ZA" sz="3200" dirty="0" smtClean="0"/>
              <a:t> &amp; Access-to-</a:t>
            </a:r>
            <a:r>
              <a:rPr lang="en-ZA" sz="3200" b="1" dirty="0" smtClean="0">
                <a:solidFill>
                  <a:srgbClr val="C00000"/>
                </a:solidFill>
              </a:rPr>
              <a:t>numeracy</a:t>
            </a:r>
            <a:endParaRPr lang="en-ZA" sz="3200" b="1" dirty="0">
              <a:solidFill>
                <a:srgbClr val="C00000"/>
              </a:solidFill>
            </a:endParaRPr>
          </a:p>
        </p:txBody>
      </p:sp>
      <p:sp>
        <p:nvSpPr>
          <p:cNvPr id="3" name="Content Placeholder 2"/>
          <p:cNvSpPr>
            <a:spLocks noGrp="1"/>
          </p:cNvSpPr>
          <p:nvPr>
            <p:ph idx="1"/>
          </p:nvPr>
        </p:nvSpPr>
        <p:spPr/>
        <p:txBody>
          <a:bodyPr/>
          <a:lstStyle/>
          <a:p>
            <a:endParaRPr lang="en-ZA"/>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84784"/>
            <a:ext cx="8650407" cy="5242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6740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Literacy gaps by gender, location &amp; wealth</a:t>
            </a:r>
            <a:endParaRPr lang="en-ZA" sz="3600" dirty="0"/>
          </a:p>
        </p:txBody>
      </p:sp>
      <p:graphicFrame>
        <p:nvGraphicFramePr>
          <p:cNvPr id="6" name="Chart 5"/>
          <p:cNvGraphicFramePr/>
          <p:nvPr>
            <p:extLst>
              <p:ext uri="{D42A27DB-BD31-4B8C-83A1-F6EECF244321}">
                <p14:modId xmlns:p14="http://schemas.microsoft.com/office/powerpoint/2010/main" val="742429569"/>
              </p:ext>
            </p:extLst>
          </p:nvPr>
        </p:nvGraphicFramePr>
        <p:xfrm>
          <a:off x="467544" y="1484784"/>
          <a:ext cx="8136904" cy="4176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487053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08720"/>
            <a:ext cx="8229600" cy="1800200"/>
          </a:xfrm>
        </p:spPr>
        <p:txBody>
          <a:bodyPr/>
          <a:lstStyle/>
          <a:p>
            <a:r>
              <a:rPr lang="en-ZA" dirty="0" smtClean="0">
                <a:solidFill>
                  <a:srgbClr val="C00000"/>
                </a:solidFill>
              </a:rPr>
              <a:t>5 stylized facts about primary education in SSA…</a:t>
            </a:r>
            <a:endParaRPr lang="en-ZA" dirty="0">
              <a:solidFill>
                <a:srgbClr val="C00000"/>
              </a:solidFill>
            </a:endParaRPr>
          </a:p>
        </p:txBody>
      </p:sp>
      <p:pic>
        <p:nvPicPr>
          <p:cNvPr id="14338" name="Picture 2" descr="Around the Globe: Afr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2997410"/>
            <a:ext cx="4320480" cy="31657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7118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74638"/>
            <a:ext cx="7427168" cy="1143000"/>
          </a:xfrm>
        </p:spPr>
        <p:txBody>
          <a:bodyPr>
            <a:noAutofit/>
          </a:bodyPr>
          <a:lstStyle/>
          <a:p>
            <a:r>
              <a:rPr lang="en-ZA" sz="3200" dirty="0" smtClean="0">
                <a:solidFill>
                  <a:srgbClr val="C00000"/>
                </a:solidFill>
              </a:rPr>
              <a:t>In all countries the access-to-literacy gap between rich &amp; poor &gt;&gt;&gt; boys &amp; girls</a:t>
            </a:r>
            <a:endParaRPr lang="en-ZA" sz="3200" dirty="0">
              <a:solidFill>
                <a:srgbClr val="C00000"/>
              </a:solidFill>
            </a:endParaRPr>
          </a:p>
        </p:txBody>
      </p:sp>
      <p:graphicFrame>
        <p:nvGraphicFramePr>
          <p:cNvPr id="4" name="Chart 3"/>
          <p:cNvGraphicFramePr/>
          <p:nvPr>
            <p:extLst>
              <p:ext uri="{D42A27DB-BD31-4B8C-83A1-F6EECF244321}">
                <p14:modId xmlns:p14="http://schemas.microsoft.com/office/powerpoint/2010/main" val="1652502569"/>
              </p:ext>
            </p:extLst>
          </p:nvPr>
        </p:nvGraphicFramePr>
        <p:xfrm>
          <a:off x="539552" y="1628800"/>
          <a:ext cx="8136904" cy="5040560"/>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flipV="1">
            <a:off x="7812360" y="4261498"/>
            <a:ext cx="0" cy="463646"/>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8604448" y="3284984"/>
            <a:ext cx="0" cy="144016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07504" y="260648"/>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smtClean="0"/>
              <a:t>1)</a:t>
            </a:r>
            <a:endParaRPr lang="en-ZA" sz="4400" b="1" dirty="0"/>
          </a:p>
        </p:txBody>
      </p:sp>
    </p:spTree>
    <p:extLst>
      <p:ext uri="{BB962C8B-B14F-4D97-AF65-F5344CB8AC3E}">
        <p14:creationId xmlns:p14="http://schemas.microsoft.com/office/powerpoint/2010/main" val="10311883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74638"/>
            <a:ext cx="7571184" cy="1354162"/>
          </a:xfrm>
        </p:spPr>
        <p:txBody>
          <a:bodyPr>
            <a:noAutofit/>
          </a:bodyPr>
          <a:lstStyle/>
          <a:p>
            <a:pPr lvl="0"/>
            <a:r>
              <a:rPr lang="en-ZA" sz="2000" b="1" dirty="0" smtClean="0">
                <a:solidFill>
                  <a:srgbClr val="C00000"/>
                </a:solidFill>
              </a:rPr>
              <a:t> </a:t>
            </a:r>
            <a:r>
              <a:rPr lang="en-AU" sz="2000" b="1" dirty="0">
                <a:solidFill>
                  <a:srgbClr val="C00000"/>
                </a:solidFill>
              </a:rPr>
              <a:t>In poorer countries </a:t>
            </a:r>
            <a:r>
              <a:rPr lang="en-AU" sz="2000" b="1" dirty="0" smtClean="0">
                <a:solidFill>
                  <a:srgbClr val="C00000"/>
                </a:solidFill>
              </a:rPr>
              <a:t>boys </a:t>
            </a:r>
            <a:r>
              <a:rPr lang="en-AU" sz="2000" b="1" dirty="0">
                <a:solidFill>
                  <a:srgbClr val="C00000"/>
                </a:solidFill>
              </a:rPr>
              <a:t>have higher access-to-literacy and access-to-numeracy rates than girls, while in wealthier countries </a:t>
            </a:r>
            <a:r>
              <a:rPr lang="en-AU" sz="2000" b="1" dirty="0" smtClean="0">
                <a:solidFill>
                  <a:srgbClr val="C00000"/>
                </a:solidFill>
              </a:rPr>
              <a:t>girls </a:t>
            </a:r>
            <a:r>
              <a:rPr lang="en-AU" sz="2000" b="1" dirty="0">
                <a:solidFill>
                  <a:srgbClr val="C00000"/>
                </a:solidFill>
              </a:rPr>
              <a:t>have higher access-to-literacy and access-to-numeracy rates than boys. </a:t>
            </a:r>
            <a:r>
              <a:rPr lang="en-ZA" sz="2000" b="1" dirty="0">
                <a:solidFill>
                  <a:srgbClr val="C00000"/>
                </a:solidFill>
              </a:rPr>
              <a:t/>
            </a:r>
            <a:br>
              <a:rPr lang="en-ZA" sz="2000" b="1" dirty="0">
                <a:solidFill>
                  <a:srgbClr val="C00000"/>
                </a:solidFill>
              </a:rPr>
            </a:br>
            <a:endParaRPr lang="en-ZA" sz="2000" b="1" dirty="0">
              <a:solidFill>
                <a:srgbClr val="C00000"/>
              </a:solidFill>
            </a:endParaRPr>
          </a:p>
        </p:txBody>
      </p:sp>
      <p:graphicFrame>
        <p:nvGraphicFramePr>
          <p:cNvPr id="4" name="Chart 3"/>
          <p:cNvGraphicFramePr/>
          <p:nvPr>
            <p:extLst>
              <p:ext uri="{D42A27DB-BD31-4B8C-83A1-F6EECF244321}">
                <p14:modId xmlns:p14="http://schemas.microsoft.com/office/powerpoint/2010/main" val="3984117571"/>
              </p:ext>
            </p:extLst>
          </p:nvPr>
        </p:nvGraphicFramePr>
        <p:xfrm>
          <a:off x="539552" y="1628800"/>
          <a:ext cx="8136904"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p:cNvSpPr/>
          <p:nvPr/>
        </p:nvSpPr>
        <p:spPr>
          <a:xfrm rot="20894190">
            <a:off x="4617778" y="3754116"/>
            <a:ext cx="4032448" cy="140352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Oval 4"/>
          <p:cNvSpPr/>
          <p:nvPr/>
        </p:nvSpPr>
        <p:spPr>
          <a:xfrm>
            <a:off x="1835696" y="4293097"/>
            <a:ext cx="2304256" cy="126085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p:nvSpPr>
        <p:spPr>
          <a:xfrm>
            <a:off x="-2707" y="404664"/>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a:t>2</a:t>
            </a:r>
            <a:r>
              <a:rPr lang="en-ZA" sz="4400" b="1" dirty="0" smtClean="0"/>
              <a:t>)</a:t>
            </a:r>
            <a:endParaRPr lang="en-ZA" sz="4400" b="1" dirty="0"/>
          </a:p>
        </p:txBody>
      </p:sp>
    </p:spTree>
    <p:extLst>
      <p:ext uri="{BB962C8B-B14F-4D97-AF65-F5344CB8AC3E}">
        <p14:creationId xmlns:p14="http://schemas.microsoft.com/office/powerpoint/2010/main" val="21429791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355160" cy="1143000"/>
          </a:xfrm>
        </p:spPr>
        <p:txBody>
          <a:bodyPr>
            <a:noAutofit/>
          </a:bodyPr>
          <a:lstStyle/>
          <a:p>
            <a:r>
              <a:rPr lang="en-AU" sz="1800" b="1" dirty="0" smtClean="0">
                <a:solidFill>
                  <a:srgbClr val="C00000"/>
                </a:solidFill>
              </a:rPr>
              <a:t>In looking at gender there is both a </a:t>
            </a:r>
            <a:r>
              <a:rPr lang="en-AU" sz="1800" b="1" u="sng" dirty="0" smtClean="0">
                <a:solidFill>
                  <a:srgbClr val="C00000"/>
                </a:solidFill>
              </a:rPr>
              <a:t>pro-boy access component </a:t>
            </a:r>
            <a:r>
              <a:rPr lang="en-AU" sz="1800" b="1" dirty="0" smtClean="0">
                <a:solidFill>
                  <a:srgbClr val="C00000"/>
                </a:solidFill>
              </a:rPr>
              <a:t>and a pro-boy </a:t>
            </a:r>
            <a:r>
              <a:rPr lang="en-AU" sz="1800" b="1" u="sng" dirty="0" smtClean="0">
                <a:solidFill>
                  <a:srgbClr val="C00000"/>
                </a:solidFill>
              </a:rPr>
              <a:t>learning component </a:t>
            </a:r>
            <a:r>
              <a:rPr lang="en-AU" sz="1800" b="1" dirty="0" smtClean="0">
                <a:solidFill>
                  <a:srgbClr val="C00000"/>
                </a:solidFill>
              </a:rPr>
              <a:t>in poorer (pro-boy) countries. In wealthier countries pro-girl A-to-L rates primarily due to more learning in school than access/survival advantages</a:t>
            </a:r>
            <a:endParaRPr lang="en-ZA" sz="1800"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060848"/>
            <a:ext cx="8742065" cy="31893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707" y="260648"/>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smtClean="0"/>
              <a:t>2b)</a:t>
            </a:r>
            <a:endParaRPr lang="en-ZA" sz="4400" b="1" dirty="0"/>
          </a:p>
        </p:txBody>
      </p:sp>
    </p:spTree>
    <p:extLst>
      <p:ext uri="{BB962C8B-B14F-4D97-AF65-F5344CB8AC3E}">
        <p14:creationId xmlns:p14="http://schemas.microsoft.com/office/powerpoint/2010/main" val="17985903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355160" cy="1354162"/>
          </a:xfrm>
        </p:spPr>
        <p:txBody>
          <a:bodyPr>
            <a:noAutofit/>
          </a:bodyPr>
          <a:lstStyle/>
          <a:p>
            <a:pPr lvl="0"/>
            <a:r>
              <a:rPr lang="en-ZA" sz="2000" b="1" dirty="0" smtClean="0">
                <a:solidFill>
                  <a:srgbClr val="C00000"/>
                </a:solidFill>
              </a:rPr>
              <a:t>Poor girls in poor countries face a double disadvantage of being socially excluded from education (Lewis &amp; Lockheed, 2007)</a:t>
            </a:r>
            <a:r>
              <a:rPr lang="en-ZA" sz="2000" b="1" dirty="0">
                <a:solidFill>
                  <a:srgbClr val="C00000"/>
                </a:solidFill>
              </a:rPr>
              <a:t/>
            </a:r>
            <a:br>
              <a:rPr lang="en-ZA" sz="2000" b="1" dirty="0">
                <a:solidFill>
                  <a:srgbClr val="C00000"/>
                </a:solidFill>
              </a:rPr>
            </a:br>
            <a:endParaRPr lang="en-ZA" sz="2000" b="1" dirty="0">
              <a:solidFill>
                <a:srgbClr val="C00000"/>
              </a:solidFill>
            </a:endParaRPr>
          </a:p>
        </p:txBody>
      </p:sp>
      <p:graphicFrame>
        <p:nvGraphicFramePr>
          <p:cNvPr id="4" name="Chart 3"/>
          <p:cNvGraphicFramePr/>
          <p:nvPr>
            <p:extLst>
              <p:ext uri="{D42A27DB-BD31-4B8C-83A1-F6EECF244321}">
                <p14:modId xmlns:p14="http://schemas.microsoft.com/office/powerpoint/2010/main" val="1219812197"/>
              </p:ext>
            </p:extLst>
          </p:nvPr>
        </p:nvGraphicFramePr>
        <p:xfrm>
          <a:off x="539552" y="1628800"/>
          <a:ext cx="8136904"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p:cNvSpPr/>
          <p:nvPr/>
        </p:nvSpPr>
        <p:spPr>
          <a:xfrm rot="16200000">
            <a:off x="7495576" y="3942213"/>
            <a:ext cx="1152129" cy="701761"/>
          </a:xfrm>
          <a:prstGeom prst="ellipse">
            <a:avLst/>
          </a:prstGeom>
          <a:noFill/>
          <a:ln w="57150">
            <a:solidFill>
              <a:srgbClr val="C828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p:cNvSpPr/>
          <p:nvPr/>
        </p:nvSpPr>
        <p:spPr>
          <a:xfrm rot="16200000">
            <a:off x="6937831" y="4086229"/>
            <a:ext cx="864098" cy="701761"/>
          </a:xfrm>
          <a:prstGeom prst="ellipse">
            <a:avLst/>
          </a:prstGeom>
          <a:noFill/>
          <a:ln w="57150">
            <a:solidFill>
              <a:srgbClr val="C828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2707" y="404664"/>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smtClean="0"/>
              <a:t>3)</a:t>
            </a:r>
            <a:endParaRPr lang="en-ZA" sz="4400" b="1" dirty="0"/>
          </a:p>
        </p:txBody>
      </p:sp>
    </p:spTree>
    <p:extLst>
      <p:ext uri="{BB962C8B-B14F-4D97-AF65-F5344CB8AC3E}">
        <p14:creationId xmlns:p14="http://schemas.microsoft.com/office/powerpoint/2010/main" val="8845700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355160" cy="1354162"/>
          </a:xfrm>
        </p:spPr>
        <p:txBody>
          <a:bodyPr>
            <a:noAutofit/>
          </a:bodyPr>
          <a:lstStyle/>
          <a:p>
            <a:pPr lvl="0"/>
            <a:r>
              <a:rPr lang="en-AU" sz="2000" b="1" dirty="0" smtClean="0">
                <a:solidFill>
                  <a:srgbClr val="C00000"/>
                </a:solidFill>
              </a:rPr>
              <a:t>Lesotho is a peculiar case</a:t>
            </a:r>
            <a:r>
              <a:rPr lang="en-ZA" sz="2000" b="1" dirty="0">
                <a:solidFill>
                  <a:srgbClr val="C00000"/>
                </a:solidFill>
              </a:rPr>
              <a:t/>
            </a:r>
            <a:br>
              <a:rPr lang="en-ZA" sz="2000" b="1" dirty="0">
                <a:solidFill>
                  <a:srgbClr val="C00000"/>
                </a:solidFill>
              </a:rPr>
            </a:br>
            <a:endParaRPr lang="en-ZA" sz="2000" b="1" dirty="0">
              <a:solidFill>
                <a:srgbClr val="C00000"/>
              </a:solidFill>
            </a:endParaRPr>
          </a:p>
        </p:txBody>
      </p:sp>
      <p:graphicFrame>
        <p:nvGraphicFramePr>
          <p:cNvPr id="4" name="Chart 3"/>
          <p:cNvGraphicFramePr/>
          <p:nvPr>
            <p:extLst>
              <p:ext uri="{D42A27DB-BD31-4B8C-83A1-F6EECF244321}">
                <p14:modId xmlns:p14="http://schemas.microsoft.com/office/powerpoint/2010/main" val="3807737706"/>
              </p:ext>
            </p:extLst>
          </p:nvPr>
        </p:nvGraphicFramePr>
        <p:xfrm>
          <a:off x="539552" y="1628800"/>
          <a:ext cx="8136904"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Oval 5"/>
          <p:cNvSpPr/>
          <p:nvPr/>
        </p:nvSpPr>
        <p:spPr>
          <a:xfrm rot="5400000">
            <a:off x="719572" y="4977172"/>
            <a:ext cx="1584176" cy="79208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09562"/>
            <a:ext cx="4276725" cy="6238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707" y="404664"/>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smtClean="0"/>
              <a:t>4)</a:t>
            </a:r>
            <a:endParaRPr lang="en-ZA" sz="4400" b="1" dirty="0"/>
          </a:p>
        </p:txBody>
      </p:sp>
    </p:spTree>
    <p:extLst>
      <p:ext uri="{BB962C8B-B14F-4D97-AF65-F5344CB8AC3E}">
        <p14:creationId xmlns:p14="http://schemas.microsoft.com/office/powerpoint/2010/main" val="848816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fade">
                                      <p:cBhvr>
                                        <p:cTn id="12" dur="1000"/>
                                        <p:tgtEl>
                                          <p:spTgt spid="11267"/>
                                        </p:tgtEl>
                                      </p:cBhvr>
                                    </p:animEffect>
                                    <p:anim calcmode="lin" valueType="num">
                                      <p:cBhvr>
                                        <p:cTn id="13" dur="1000" fill="hold"/>
                                        <p:tgtEl>
                                          <p:spTgt spid="11267"/>
                                        </p:tgtEl>
                                        <p:attrNameLst>
                                          <p:attrName>ppt_x</p:attrName>
                                        </p:attrNameLst>
                                      </p:cBhvr>
                                      <p:tavLst>
                                        <p:tav tm="0">
                                          <p:val>
                                            <p:strVal val="#ppt_x"/>
                                          </p:val>
                                        </p:tav>
                                        <p:tav tm="100000">
                                          <p:val>
                                            <p:strVal val="#ppt_x"/>
                                          </p:val>
                                        </p:tav>
                                      </p:tavLst>
                                    </p:anim>
                                    <p:anim calcmode="lin" valueType="num">
                                      <p:cBhvr>
                                        <p:cTn id="14"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74638"/>
            <a:ext cx="7211144" cy="1354162"/>
          </a:xfrm>
        </p:spPr>
        <p:txBody>
          <a:bodyPr>
            <a:noAutofit/>
          </a:bodyPr>
          <a:lstStyle/>
          <a:p>
            <a:pPr lvl="0"/>
            <a:r>
              <a:rPr lang="en-AU" sz="2000" b="1" dirty="0" smtClean="0">
                <a:solidFill>
                  <a:srgbClr val="C00000"/>
                </a:solidFill>
              </a:rPr>
              <a:t>Even for the most disadvantaged country/group, INITIAL access is far less of a problem than SURVIVAL to grade 6</a:t>
            </a:r>
            <a:endParaRPr lang="en-ZA" sz="2000" b="1" dirty="0">
              <a:solidFill>
                <a:srgbClr val="C00000"/>
              </a:solidFill>
            </a:endParaRPr>
          </a:p>
        </p:txBody>
      </p:sp>
      <p:sp>
        <p:nvSpPr>
          <p:cNvPr id="3" name="Oval 2"/>
          <p:cNvSpPr/>
          <p:nvPr/>
        </p:nvSpPr>
        <p:spPr>
          <a:xfrm rot="20894190">
            <a:off x="4617778" y="3754116"/>
            <a:ext cx="4032448" cy="140352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Oval 4"/>
          <p:cNvSpPr/>
          <p:nvPr/>
        </p:nvSpPr>
        <p:spPr>
          <a:xfrm>
            <a:off x="1835696" y="4293097"/>
            <a:ext cx="2304256" cy="126085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60" y="1700808"/>
            <a:ext cx="8294787" cy="48259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707" y="404664"/>
            <a:ext cx="100811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b="1" dirty="0" smtClean="0"/>
              <a:t>5)</a:t>
            </a:r>
            <a:endParaRPr lang="en-ZA" sz="4400" b="1" dirty="0"/>
          </a:p>
        </p:txBody>
      </p:sp>
    </p:spTree>
    <p:extLst>
      <p:ext uri="{BB962C8B-B14F-4D97-AF65-F5344CB8AC3E}">
        <p14:creationId xmlns:p14="http://schemas.microsoft.com/office/powerpoint/2010/main" val="1993050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normAutofit/>
          </a:bodyPr>
          <a:lstStyle/>
          <a:p>
            <a:r>
              <a:rPr lang="en-US" dirty="0" smtClean="0"/>
              <a:t>But how does all of this link to corruption/accountability?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1153892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&amp; corruption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graphicFrame>
        <p:nvGraphicFramePr>
          <p:cNvPr id="5" name="Diagram 4"/>
          <p:cNvGraphicFramePr/>
          <p:nvPr>
            <p:extLst>
              <p:ext uri="{D42A27DB-BD31-4B8C-83A1-F6EECF244321}">
                <p14:modId xmlns:p14="http://schemas.microsoft.com/office/powerpoint/2010/main" val="3433156550"/>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own Arrow 5"/>
          <p:cNvSpPr/>
          <p:nvPr/>
        </p:nvSpPr>
        <p:spPr>
          <a:xfrm rot="2695584">
            <a:off x="5450468" y="2183691"/>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CORRUPTION</a:t>
            </a:r>
            <a:endParaRPr lang="en-US" dirty="0"/>
          </a:p>
        </p:txBody>
      </p:sp>
      <p:sp>
        <p:nvSpPr>
          <p:cNvPr id="7" name="Down Arrow 6"/>
          <p:cNvSpPr/>
          <p:nvPr/>
        </p:nvSpPr>
        <p:spPr>
          <a:xfrm rot="13868545">
            <a:off x="3447259" y="4174333"/>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US" dirty="0" smtClean="0"/>
              <a:t>CORRUPTION</a:t>
            </a:r>
            <a:endParaRPr lang="en-US" dirty="0"/>
          </a:p>
        </p:txBody>
      </p:sp>
      <p:sp>
        <p:nvSpPr>
          <p:cNvPr id="8" name="Down Arrow 7"/>
          <p:cNvSpPr/>
          <p:nvPr/>
        </p:nvSpPr>
        <p:spPr>
          <a:xfrm rot="18124039">
            <a:off x="2510487" y="1683760"/>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US" dirty="0" smtClean="0"/>
              <a:t>CORRUPTION</a:t>
            </a:r>
            <a:endParaRPr lang="en-US" dirty="0"/>
          </a:p>
        </p:txBody>
      </p:sp>
      <p:sp>
        <p:nvSpPr>
          <p:cNvPr id="3" name="TextBox 2"/>
          <p:cNvSpPr txBox="1"/>
          <p:nvPr/>
        </p:nvSpPr>
        <p:spPr>
          <a:xfrm>
            <a:off x="0" y="5934670"/>
            <a:ext cx="3096344" cy="923330"/>
          </a:xfrm>
          <a:prstGeom prst="rect">
            <a:avLst/>
          </a:prstGeom>
          <a:solidFill>
            <a:schemeClr val="bg1">
              <a:lumMod val="85000"/>
            </a:schemeClr>
          </a:solidFill>
        </p:spPr>
        <p:txBody>
          <a:bodyPr wrap="square" rtlCol="0">
            <a:spAutoFit/>
          </a:bodyPr>
          <a:lstStyle/>
          <a:p>
            <a:r>
              <a:rPr lang="en-US" dirty="0" smtClean="0"/>
              <a:t>Often people speak about these three things interchangeably</a:t>
            </a:r>
            <a:endParaRPr lang="en-US" dirty="0"/>
          </a:p>
        </p:txBody>
      </p:sp>
    </p:spTree>
    <p:extLst>
      <p:ext uri="{BB962C8B-B14F-4D97-AF65-F5344CB8AC3E}">
        <p14:creationId xmlns:p14="http://schemas.microsoft.com/office/powerpoint/2010/main" val="13607571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93CAD030-FE9D-4F57-8798-2150B0D1DA2B}"/>
                                            </p:graphicEl>
                                          </p:spTgt>
                                        </p:tgtEl>
                                        <p:attrNameLst>
                                          <p:attrName>style.visibility</p:attrName>
                                        </p:attrNameLst>
                                      </p:cBhvr>
                                      <p:to>
                                        <p:strVal val="visible"/>
                                      </p:to>
                                    </p:set>
                                    <p:animEffect transition="in" filter="wheel(1)">
                                      <p:cBhvr>
                                        <p:cTn id="7" dur="2000"/>
                                        <p:tgtEl>
                                          <p:spTgt spid="5">
                                            <p:graphicEl>
                                              <a:dgm id="{93CAD030-FE9D-4F57-8798-2150B0D1DA2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C6A1261D-6FC0-48C6-9F9A-2C4F0E2FAE67}"/>
                                            </p:graphicEl>
                                          </p:spTgt>
                                        </p:tgtEl>
                                        <p:attrNameLst>
                                          <p:attrName>style.visibility</p:attrName>
                                        </p:attrNameLst>
                                      </p:cBhvr>
                                      <p:to>
                                        <p:strVal val="visible"/>
                                      </p:to>
                                    </p:set>
                                    <p:animEffect transition="in" filter="wheel(1)">
                                      <p:cBhvr>
                                        <p:cTn id="12" dur="2000"/>
                                        <p:tgtEl>
                                          <p:spTgt spid="5">
                                            <p:graphicEl>
                                              <a:dgm id="{C6A1261D-6FC0-48C6-9F9A-2C4F0E2FAE67}"/>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96E397DD-3831-4311-AA2A-8D37C23BB4B1}"/>
                                            </p:graphicEl>
                                          </p:spTgt>
                                        </p:tgtEl>
                                        <p:attrNameLst>
                                          <p:attrName>style.visibility</p:attrName>
                                        </p:attrNameLst>
                                      </p:cBhvr>
                                      <p:to>
                                        <p:strVal val="visible"/>
                                      </p:to>
                                    </p:set>
                                    <p:animEffect transition="in" filter="wheel(1)">
                                      <p:cBhvr>
                                        <p:cTn id="15" dur="2000"/>
                                        <p:tgtEl>
                                          <p:spTgt spid="5">
                                            <p:graphicEl>
                                              <a:dgm id="{96E397DD-3831-4311-AA2A-8D37C23BB4B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3324967B-A4CC-46DA-B14A-5D7260CA4A09}"/>
                                            </p:graphicEl>
                                          </p:spTgt>
                                        </p:tgtEl>
                                        <p:attrNameLst>
                                          <p:attrName>style.visibility</p:attrName>
                                        </p:attrNameLst>
                                      </p:cBhvr>
                                      <p:to>
                                        <p:strVal val="visible"/>
                                      </p:to>
                                    </p:set>
                                    <p:animEffect transition="in" filter="wheel(1)">
                                      <p:cBhvr>
                                        <p:cTn id="20" dur="2000"/>
                                        <p:tgtEl>
                                          <p:spTgt spid="5">
                                            <p:graphicEl>
                                              <a:dgm id="{3324967B-A4CC-46DA-B14A-5D7260CA4A09}"/>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D29168E7-E19D-4E9E-A69C-6F56DFBF595D}"/>
                                            </p:graphicEl>
                                          </p:spTgt>
                                        </p:tgtEl>
                                        <p:attrNameLst>
                                          <p:attrName>style.visibility</p:attrName>
                                        </p:attrNameLst>
                                      </p:cBhvr>
                                      <p:to>
                                        <p:strVal val="visible"/>
                                      </p:to>
                                    </p:set>
                                    <p:animEffect transition="in" filter="wheel(1)">
                                      <p:cBhvr>
                                        <p:cTn id="23" dur="2000"/>
                                        <p:tgtEl>
                                          <p:spTgt spid="5">
                                            <p:graphicEl>
                                              <a:dgm id="{D29168E7-E19D-4E9E-A69C-6F56DFBF595D}"/>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EE679490-3F08-4A0C-BF13-28FE2E12A8BB}"/>
                                            </p:graphicEl>
                                          </p:spTgt>
                                        </p:tgtEl>
                                        <p:attrNameLst>
                                          <p:attrName>style.visibility</p:attrName>
                                        </p:attrNameLst>
                                      </p:cBhvr>
                                      <p:to>
                                        <p:strVal val="visible"/>
                                      </p:to>
                                    </p:set>
                                    <p:animEffect transition="in" filter="wheel(1)">
                                      <p:cBhvr>
                                        <p:cTn id="26" dur="2000"/>
                                        <p:tgtEl>
                                          <p:spTgt spid="5">
                                            <p:graphicEl>
                                              <a:dgm id="{EE679490-3F08-4A0C-BF13-28FE2E12A8B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blinds(horizontal)">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6" grpId="0" animBg="1"/>
      <p:bldP spid="7" grpId="0" animBg="1"/>
      <p:bldP spid="8"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5" name="Picture 4"/>
          <p:cNvPicPr>
            <a:picLocks noChangeAspect="1"/>
          </p:cNvPicPr>
          <p:nvPr/>
        </p:nvPicPr>
        <p:blipFill>
          <a:blip r:embed="rId2"/>
          <a:stretch>
            <a:fillRect/>
          </a:stretch>
        </p:blipFill>
        <p:spPr>
          <a:xfrm>
            <a:off x="63500" y="63500"/>
            <a:ext cx="9017000" cy="6731000"/>
          </a:xfrm>
          <a:prstGeom prst="rect">
            <a:avLst/>
          </a:prstGeom>
        </p:spPr>
      </p:pic>
      <p:sp>
        <p:nvSpPr>
          <p:cNvPr id="6" name="TextBox 5"/>
          <p:cNvSpPr txBox="1"/>
          <p:nvPr/>
        </p:nvSpPr>
        <p:spPr>
          <a:xfrm>
            <a:off x="6853639" y="6381328"/>
            <a:ext cx="2304256" cy="369332"/>
          </a:xfrm>
          <a:prstGeom prst="rect">
            <a:avLst/>
          </a:prstGeom>
          <a:noFill/>
        </p:spPr>
        <p:txBody>
          <a:bodyPr wrap="square" rtlCol="0">
            <a:spAutoFit/>
          </a:bodyPr>
          <a:lstStyle/>
          <a:p>
            <a:r>
              <a:rPr lang="en-US" dirty="0" smtClean="0"/>
              <a:t>Pritchett, 2011</a:t>
            </a:r>
            <a:endParaRPr lang="en-US" dirty="0"/>
          </a:p>
        </p:txBody>
      </p:sp>
    </p:spTree>
    <p:extLst>
      <p:ext uri="{BB962C8B-B14F-4D97-AF65-F5344CB8AC3E}">
        <p14:creationId xmlns:p14="http://schemas.microsoft.com/office/powerpoint/2010/main" val="659667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558012015"/>
              </p:ext>
            </p:extLst>
          </p:nvPr>
        </p:nvGraphicFramePr>
        <p:xfrm>
          <a:off x="179512" y="548680"/>
          <a:ext cx="8784978" cy="5725063"/>
        </p:xfrm>
        <a:graphic>
          <a:graphicData uri="http://schemas.openxmlformats.org/drawingml/2006/table">
            <a:tbl>
              <a:tblPr firstRow="1" bandRow="1">
                <a:tableStyleId>{5C22544A-7EE6-4342-B048-85BDC9FD1C3A}</a:tableStyleId>
              </a:tblPr>
              <a:tblGrid>
                <a:gridCol w="1464163"/>
                <a:gridCol w="1464163"/>
                <a:gridCol w="1464163"/>
                <a:gridCol w="1464163"/>
                <a:gridCol w="1464163"/>
                <a:gridCol w="1464163"/>
              </a:tblGrid>
              <a:tr h="970183">
                <a:tc>
                  <a:txBody>
                    <a:bodyPr/>
                    <a:lstStyle/>
                    <a:p>
                      <a:endParaRPr lang="en-US" sz="2000" dirty="0"/>
                    </a:p>
                  </a:txBody>
                  <a:tcPr/>
                </a:tc>
                <a:tc>
                  <a:txBody>
                    <a:bodyPr/>
                    <a:lstStyle/>
                    <a:p>
                      <a:r>
                        <a:rPr lang="en-US" sz="2000" dirty="0" smtClean="0"/>
                        <a:t>Embezzlement</a:t>
                      </a:r>
                      <a:endParaRPr lang="en-US" sz="2000" dirty="0"/>
                    </a:p>
                  </a:txBody>
                  <a:tcPr/>
                </a:tc>
                <a:tc>
                  <a:txBody>
                    <a:bodyPr/>
                    <a:lstStyle/>
                    <a:p>
                      <a:r>
                        <a:rPr lang="en-US" sz="2000" dirty="0" smtClean="0"/>
                        <a:t>Bribery</a:t>
                      </a:r>
                      <a:endParaRPr lang="en-US" sz="2000" dirty="0"/>
                    </a:p>
                  </a:txBody>
                  <a:tcPr/>
                </a:tc>
                <a:tc>
                  <a:txBody>
                    <a:bodyPr/>
                    <a:lstStyle/>
                    <a:p>
                      <a:r>
                        <a:rPr lang="en-US" sz="2000" dirty="0" smtClean="0"/>
                        <a:t>Fraud</a:t>
                      </a:r>
                      <a:endParaRPr lang="en-US" sz="2000" dirty="0"/>
                    </a:p>
                  </a:txBody>
                  <a:tcPr/>
                </a:tc>
                <a:tc>
                  <a:txBody>
                    <a:bodyPr/>
                    <a:lstStyle/>
                    <a:p>
                      <a:r>
                        <a:rPr lang="en-US" sz="2000" dirty="0" smtClean="0"/>
                        <a:t>Extortion</a:t>
                      </a:r>
                      <a:endParaRPr lang="en-US" sz="2000" dirty="0"/>
                    </a:p>
                  </a:txBody>
                  <a:tcPr/>
                </a:tc>
                <a:tc>
                  <a:txBody>
                    <a:bodyPr/>
                    <a:lstStyle/>
                    <a:p>
                      <a:r>
                        <a:rPr lang="en-US" sz="2000" dirty="0" smtClean="0"/>
                        <a:t>Favoritism</a:t>
                      </a:r>
                      <a:endParaRPr lang="en-US" sz="2000" dirty="0"/>
                    </a:p>
                  </a:txBody>
                  <a:tcPr/>
                </a:tc>
              </a:tr>
              <a:tr h="562090">
                <a:tc>
                  <a:txBody>
                    <a:bodyPr/>
                    <a:lstStyle/>
                    <a:p>
                      <a:r>
                        <a:rPr lang="en-US" sz="1800" b="1" dirty="0" smtClean="0"/>
                        <a:t>DEFINITION</a:t>
                      </a:r>
                      <a:endParaRPr lang="en-US" sz="1800" b="1" dirty="0"/>
                    </a:p>
                  </a:txBody>
                  <a:tcPr/>
                </a:tc>
                <a:tc>
                  <a:txBody>
                    <a:bodyPr/>
                    <a:lstStyle/>
                    <a:p>
                      <a:r>
                        <a:rPr lang="en-US" sz="1400" dirty="0" smtClean="0"/>
                        <a:t>Theft of public resources by public officials</a:t>
                      </a:r>
                      <a:endParaRPr lang="en-US" sz="1400" dirty="0"/>
                    </a:p>
                  </a:txBody>
                  <a:tcPr anchor="ctr"/>
                </a:tc>
                <a:tc>
                  <a:txBody>
                    <a:bodyPr/>
                    <a:lstStyle/>
                    <a:p>
                      <a:r>
                        <a:rPr lang="en-US" sz="1400" dirty="0" smtClean="0"/>
                        <a:t>Payment (in money or in kind) given or taken in a corrupt relationship</a:t>
                      </a:r>
                      <a:endParaRPr lang="en-US" sz="1400" dirty="0"/>
                    </a:p>
                  </a:txBody>
                  <a:tcPr anchor="ctr"/>
                </a:tc>
                <a:tc>
                  <a:txBody>
                    <a:bodyPr/>
                    <a:lstStyle/>
                    <a:p>
                      <a:r>
                        <a:rPr lang="en-US" sz="1400" dirty="0" smtClean="0"/>
                        <a:t>Economic</a:t>
                      </a:r>
                      <a:r>
                        <a:rPr lang="en-US" sz="1400" baseline="0" dirty="0" smtClean="0"/>
                        <a:t> </a:t>
                      </a:r>
                      <a:r>
                        <a:rPr lang="en-US" sz="1400" dirty="0" smtClean="0"/>
                        <a:t>crime that involved some kind of trickery, swindle or deceit</a:t>
                      </a:r>
                      <a:endParaRPr lang="en-US" sz="1400" dirty="0"/>
                    </a:p>
                  </a:txBody>
                  <a:tcPr anchor="ctr"/>
                </a:tc>
                <a:tc>
                  <a:txBody>
                    <a:bodyPr/>
                    <a:lstStyle/>
                    <a:p>
                      <a:r>
                        <a:rPr lang="en-US" sz="1400" dirty="0" smtClean="0"/>
                        <a:t>Money &amp; other resources extracted by the use of coercion, violence or threats to use force</a:t>
                      </a:r>
                      <a:endParaRPr lang="en-US" sz="1400" dirty="0"/>
                    </a:p>
                  </a:txBody>
                  <a:tcPr anchor="ctr"/>
                </a:tc>
                <a:tc>
                  <a:txBody>
                    <a:bodyPr/>
                    <a:lstStyle/>
                    <a:p>
                      <a:r>
                        <a:rPr lang="en-US" sz="1400" dirty="0" smtClean="0"/>
                        <a:t>Mechanism of power abuse implying ‘privatization’ and a highly biased distribution of state resources</a:t>
                      </a:r>
                      <a:endParaRPr lang="en-US" sz="1400" dirty="0"/>
                    </a:p>
                  </a:txBody>
                  <a:tcPr anchor="ctr"/>
                </a:tc>
              </a:tr>
              <a:tr h="970183">
                <a:tc>
                  <a:txBody>
                    <a:bodyPr/>
                    <a:lstStyle/>
                    <a:p>
                      <a:r>
                        <a:rPr lang="en-US" sz="1800" b="1" dirty="0" smtClean="0"/>
                        <a:t>FAMILY OF TERMS</a:t>
                      </a:r>
                      <a:endParaRPr lang="en-US" sz="1800" b="1" dirty="0"/>
                    </a:p>
                  </a:txBody>
                  <a:tcPr/>
                </a:tc>
                <a:tc>
                  <a:txBody>
                    <a:bodyPr/>
                    <a:lstStyle/>
                    <a:p>
                      <a:r>
                        <a:rPr lang="en-US" sz="1400" dirty="0" smtClean="0"/>
                        <a:t>Misappropriation,</a:t>
                      </a:r>
                      <a:r>
                        <a:rPr lang="en-US" sz="1400" baseline="0" dirty="0" smtClean="0"/>
                        <a:t> diversion, leakage, capture of funds</a:t>
                      </a:r>
                      <a:endParaRPr lang="en-US" sz="1400" dirty="0"/>
                    </a:p>
                  </a:txBody>
                  <a:tcPr anchor="ctr"/>
                </a:tc>
                <a:tc>
                  <a:txBody>
                    <a:bodyPr/>
                    <a:lstStyle/>
                    <a:p>
                      <a:r>
                        <a:rPr lang="en-US" sz="1400" dirty="0" smtClean="0"/>
                        <a:t>Kickbacks, gratuities, baksheesh, pay-offs, speed and grease money</a:t>
                      </a:r>
                      <a:endParaRPr lang="en-US" sz="1400" dirty="0"/>
                    </a:p>
                  </a:txBody>
                  <a:tcPr anchor="ctr"/>
                </a:tc>
                <a:tc>
                  <a:txBody>
                    <a:bodyPr/>
                    <a:lstStyle/>
                    <a:p>
                      <a:r>
                        <a:rPr lang="en-US" sz="1400" dirty="0" smtClean="0"/>
                        <a:t>Forgery, smuggling, counterfeit</a:t>
                      </a:r>
                      <a:endParaRPr lang="en-US" sz="1400" dirty="0"/>
                    </a:p>
                  </a:txBody>
                  <a:tcPr anchor="ctr"/>
                </a:tc>
                <a:tc>
                  <a:txBody>
                    <a:bodyPr/>
                    <a:lstStyle/>
                    <a:p>
                      <a:r>
                        <a:rPr lang="en-US" sz="1400" dirty="0" smtClean="0"/>
                        <a:t>Blackmail, informal taxation</a:t>
                      </a:r>
                      <a:endParaRPr lang="en-US" sz="1400" dirty="0"/>
                    </a:p>
                  </a:txBody>
                  <a:tcPr anchor="ctr"/>
                </a:tc>
                <a:tc>
                  <a:txBody>
                    <a:bodyPr/>
                    <a:lstStyle/>
                    <a:p>
                      <a:r>
                        <a:rPr lang="en-US" sz="1400" dirty="0" smtClean="0"/>
                        <a:t>Nepotism, cronyism, </a:t>
                      </a:r>
                      <a:r>
                        <a:rPr lang="en-US" sz="1400" dirty="0" err="1" smtClean="0"/>
                        <a:t>clientelism</a:t>
                      </a:r>
                      <a:r>
                        <a:rPr lang="en-US" sz="1400" dirty="0" smtClean="0"/>
                        <a:t>, bias</a:t>
                      </a:r>
                      <a:endParaRPr lang="en-US" sz="1400" dirty="0"/>
                    </a:p>
                  </a:txBody>
                  <a:tcPr anchor="ctr"/>
                </a:tc>
              </a:tr>
              <a:tr h="1385976">
                <a:tc>
                  <a:txBody>
                    <a:bodyPr/>
                    <a:lstStyle/>
                    <a:p>
                      <a:r>
                        <a:rPr lang="en-US" sz="1800" b="1" dirty="0" smtClean="0"/>
                        <a:t>EXAMPLES FROM</a:t>
                      </a:r>
                      <a:r>
                        <a:rPr lang="en-US" sz="1800" b="1" baseline="0" dirty="0" smtClean="0"/>
                        <a:t> EDUCATION SECTOR</a:t>
                      </a:r>
                      <a:endParaRPr lang="en-US" sz="1800" b="1" dirty="0"/>
                    </a:p>
                  </a:txBody>
                  <a:tcPr/>
                </a:tc>
                <a:tc>
                  <a:txBody>
                    <a:bodyPr/>
                    <a:lstStyle/>
                    <a:p>
                      <a:r>
                        <a:rPr lang="en-US" sz="1400" dirty="0" smtClean="0"/>
                        <a:t>Educational funds used for political campaigns. School funds diverted for private interest.</a:t>
                      </a:r>
                      <a:endParaRPr lang="en-US" sz="1400" dirty="0"/>
                    </a:p>
                  </a:txBody>
                  <a:tcPr anchor="ctr"/>
                </a:tc>
                <a:tc>
                  <a:txBody>
                    <a:bodyPr/>
                    <a:lstStyle/>
                    <a:p>
                      <a:r>
                        <a:rPr lang="en-US" sz="1400" dirty="0" smtClean="0"/>
                        <a:t>Bribes paid to be recruited</a:t>
                      </a:r>
                      <a:r>
                        <a:rPr lang="en-US" sz="1400" baseline="0" dirty="0" smtClean="0"/>
                        <a:t> as a teacher. Bribes paid to be admitted to university</a:t>
                      </a:r>
                      <a:endParaRPr lang="en-US" sz="1400" dirty="0"/>
                    </a:p>
                  </a:txBody>
                  <a:tcPr anchor="ctr"/>
                </a:tc>
                <a:tc>
                  <a:txBody>
                    <a:bodyPr/>
                    <a:lstStyle/>
                    <a:p>
                      <a:r>
                        <a:rPr lang="en-US" sz="1400" dirty="0" smtClean="0"/>
                        <a:t>Ghost teachers.</a:t>
                      </a:r>
                      <a:r>
                        <a:rPr lang="en-US" sz="1400" baseline="0" dirty="0" smtClean="0"/>
                        <a:t> Paper mills and diploma mills</a:t>
                      </a:r>
                      <a:endParaRPr lang="en-US" sz="1400" dirty="0"/>
                    </a:p>
                  </a:txBody>
                  <a:tcPr anchor="ctr"/>
                </a:tc>
                <a:tc>
                  <a:txBody>
                    <a:bodyPr/>
                    <a:lstStyle/>
                    <a:p>
                      <a:r>
                        <a:rPr lang="en-US" sz="1400" dirty="0" smtClean="0"/>
                        <a:t>Illegal</a:t>
                      </a:r>
                      <a:r>
                        <a:rPr lang="en-US" sz="1400" baseline="0" dirty="0" smtClean="0"/>
                        <a:t> fees collected to be admitted to school. Sexual harassment for promotion</a:t>
                      </a:r>
                      <a:endParaRPr lang="en-US" sz="1400" dirty="0"/>
                    </a:p>
                  </a:txBody>
                  <a:tcPr anchor="ctr"/>
                </a:tc>
                <a:tc>
                  <a:txBody>
                    <a:bodyPr/>
                    <a:lstStyle/>
                    <a:p>
                      <a:r>
                        <a:rPr lang="en-US" sz="1400" dirty="0" smtClean="0"/>
                        <a:t>Recruitment of administrators</a:t>
                      </a:r>
                      <a:r>
                        <a:rPr lang="en-US" sz="1400" baseline="0" dirty="0" smtClean="0"/>
                        <a:t> based on their membership of a political party. Good marks obtained due to favoritism.</a:t>
                      </a:r>
                      <a:endParaRPr lang="en-US" sz="1400" dirty="0"/>
                    </a:p>
                  </a:txBody>
                  <a:tcPr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
        <p:nvSpPr>
          <p:cNvPr id="7" name="TextBox 6"/>
          <p:cNvSpPr txBox="1"/>
          <p:nvPr/>
        </p:nvSpPr>
        <p:spPr>
          <a:xfrm>
            <a:off x="1403648" y="6488668"/>
            <a:ext cx="7740352" cy="369332"/>
          </a:xfrm>
          <a:prstGeom prst="rect">
            <a:avLst/>
          </a:prstGeom>
          <a:noFill/>
        </p:spPr>
        <p:txBody>
          <a:bodyPr wrap="square" rtlCol="0">
            <a:spAutoFit/>
          </a:bodyPr>
          <a:lstStyle/>
          <a:p>
            <a:r>
              <a:rPr lang="en-US" dirty="0" smtClean="0"/>
              <a:t>(Source: Amundsen, 2000 cited in </a:t>
            </a:r>
            <a:r>
              <a:rPr lang="en-US" dirty="0" err="1" smtClean="0"/>
              <a:t>Kurpe</a:t>
            </a:r>
            <a:r>
              <a:rPr lang="en-US" dirty="0" smtClean="0"/>
              <a:t>, Olive &amp; Reeve 2011)</a:t>
            </a:r>
            <a:endParaRPr lang="en-US" dirty="0"/>
          </a:p>
        </p:txBody>
      </p:sp>
    </p:spTree>
    <p:extLst>
      <p:ext uri="{BB962C8B-B14F-4D97-AF65-F5344CB8AC3E}">
        <p14:creationId xmlns:p14="http://schemas.microsoft.com/office/powerpoint/2010/main" val="187952316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Practical examples: leakages in Uganda</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Capitation grant covering </a:t>
            </a:r>
            <a:r>
              <a:rPr lang="en-US" dirty="0"/>
              <a:t>non-wage </a:t>
            </a:r>
            <a:r>
              <a:rPr lang="en-US" dirty="0" smtClean="0"/>
              <a:t>expenditure, financed and run by central </a:t>
            </a:r>
            <a:r>
              <a:rPr lang="en-US" dirty="0" err="1" smtClean="0"/>
              <a:t>govt</a:t>
            </a:r>
            <a:r>
              <a:rPr lang="en-US" dirty="0" smtClean="0"/>
              <a:t> (using province &amp; district as distribution channels) sending money to schools.</a:t>
            </a:r>
          </a:p>
          <a:p>
            <a:r>
              <a:rPr lang="en-US" dirty="0" smtClean="0"/>
              <a:t>In 1995 only </a:t>
            </a:r>
            <a:r>
              <a:rPr lang="en-US" b="1" dirty="0" smtClean="0">
                <a:solidFill>
                  <a:srgbClr val="FF0000"/>
                </a:solidFill>
              </a:rPr>
              <a:t>20%</a:t>
            </a:r>
            <a:r>
              <a:rPr lang="en-US" b="1" dirty="0" smtClean="0"/>
              <a:t> </a:t>
            </a:r>
            <a:r>
              <a:rPr lang="en-US" dirty="0" smtClean="0"/>
              <a:t>of money allocated to the school actually reached the school (funding leaks)</a:t>
            </a:r>
          </a:p>
          <a:p>
            <a:r>
              <a:rPr lang="en-US" dirty="0" smtClean="0"/>
              <a:t>Information campaign published budget-flows to districts (</a:t>
            </a:r>
            <a:r>
              <a:rPr lang="en-US" dirty="0" err="1" smtClean="0"/>
              <a:t>incl</a:t>
            </a:r>
            <a:r>
              <a:rPr lang="en-US" dirty="0" smtClean="0"/>
              <a:t> amounts and dates) in national newspapers </a:t>
            </a:r>
            <a:r>
              <a:rPr lang="en-US" dirty="0" err="1" smtClean="0"/>
              <a:t>incl</a:t>
            </a:r>
            <a:r>
              <a:rPr lang="en-US" dirty="0" smtClean="0"/>
              <a:t> local-language editions.</a:t>
            </a:r>
          </a:p>
          <a:p>
            <a:r>
              <a:rPr lang="en-US" dirty="0" smtClean="0"/>
              <a:t>By 2001 </a:t>
            </a:r>
            <a:r>
              <a:rPr lang="en-US" b="1" dirty="0" smtClean="0">
                <a:solidFill>
                  <a:srgbClr val="FF0000"/>
                </a:solidFill>
              </a:rPr>
              <a:t>80% </a:t>
            </a:r>
            <a:r>
              <a:rPr lang="en-US" dirty="0" smtClean="0"/>
              <a:t>of money allocated to the school actually reached the school.</a:t>
            </a:r>
          </a:p>
          <a:p>
            <a:endParaRPr lang="en-US" dirty="0" smtClean="0"/>
          </a:p>
          <a:p>
            <a:r>
              <a:rPr lang="en-US" i="1" dirty="0" smtClean="0"/>
              <a:t>See </a:t>
            </a:r>
            <a:r>
              <a:rPr lang="en-US" i="1" dirty="0" err="1" smtClean="0"/>
              <a:t>Reinikka</a:t>
            </a:r>
            <a:r>
              <a:rPr lang="en-US" i="1" dirty="0" smtClean="0"/>
              <a:t> &amp; </a:t>
            </a:r>
            <a:r>
              <a:rPr lang="en-US" i="1" dirty="0" err="1" smtClean="0"/>
              <a:t>Svensson</a:t>
            </a:r>
            <a:r>
              <a:rPr lang="en-US" i="1" dirty="0" smtClean="0"/>
              <a:t> (2005, 2006)</a:t>
            </a:r>
            <a:endParaRPr lang="en-US"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5" name="Picture 4"/>
          <p:cNvPicPr>
            <a:picLocks noChangeAspect="1"/>
          </p:cNvPicPr>
          <p:nvPr/>
        </p:nvPicPr>
        <p:blipFill>
          <a:blip r:embed="rId2"/>
          <a:stretch>
            <a:fillRect/>
          </a:stretch>
        </p:blipFill>
        <p:spPr>
          <a:xfrm>
            <a:off x="6444208" y="5013176"/>
            <a:ext cx="2540000" cy="1651000"/>
          </a:xfrm>
          <a:prstGeom prst="rect">
            <a:avLst/>
          </a:prstGeom>
        </p:spPr>
      </p:pic>
    </p:spTree>
    <p:extLst>
      <p:ext uri="{BB962C8B-B14F-4D97-AF65-F5344CB8AC3E}">
        <p14:creationId xmlns:p14="http://schemas.microsoft.com/office/powerpoint/2010/main" val="10159770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examples: leakages in CSG</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pic>
        <p:nvPicPr>
          <p:cNvPr id="5" name="Picture 4" descr="Screen Shot 2014-04-07 at 10.28.2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700808"/>
            <a:ext cx="7740352" cy="46057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6762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Important to understand what form/level of corruption we are talking about </a:t>
            </a:r>
          </a:p>
          <a:p>
            <a:pPr lvl="1"/>
            <a:r>
              <a:rPr lang="en-US" sz="1600" i="1" dirty="0" smtClean="0"/>
              <a:t>(limited number of million $ tenders or thousands of small-scale bribes?)</a:t>
            </a:r>
          </a:p>
          <a:p>
            <a:r>
              <a:rPr lang="en-US" sz="2800" dirty="0" smtClean="0"/>
              <a:t>Why do/should we care about corruption?</a:t>
            </a:r>
          </a:p>
          <a:p>
            <a:r>
              <a:rPr lang="en-US" sz="2800" dirty="0" smtClean="0"/>
              <a:t>To what extent are everyday corrupt behaviors embedded in the institutional/cultural/societal norms and expectations? Important when thinking about remedies.</a:t>
            </a:r>
          </a:p>
          <a:p>
            <a:pPr lvl="1"/>
            <a:r>
              <a:rPr lang="en-US" sz="1600" i="1" dirty="0" smtClean="0"/>
              <a:t>(i.e. is it opportunistic or is it systemic?)</a:t>
            </a:r>
          </a:p>
          <a:p>
            <a:r>
              <a:rPr lang="en-US" dirty="0" smtClean="0"/>
              <a:t>Understanding the scale of the problem and where corruption fits into the overall “diagnosis” of the education problem  – corruption may not be the binding constraint to progress</a:t>
            </a:r>
          </a:p>
          <a:p>
            <a:pPr lvl="1"/>
            <a:r>
              <a:rPr lang="en-US" sz="2100" i="1" dirty="0" smtClean="0"/>
              <a:t>There is some level of corruption in every country (often it just takes different forms. For the US, highlighting corruption as the most important problem to eliminate in order to improve education is silly, likewise with many developing countries. See these problems in perspective. </a:t>
            </a:r>
            <a:endParaRPr lang="en-US" sz="2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638726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268760"/>
            <a:ext cx="8229600" cy="3226370"/>
          </a:xfrm>
        </p:spPr>
        <p:txBody>
          <a:bodyPr>
            <a:normAutofit/>
          </a:bodyPr>
          <a:lstStyle/>
          <a:p>
            <a:r>
              <a:rPr lang="en-US" sz="5400" b="1" dirty="0" smtClean="0"/>
              <a:t>Comments &amp; Questions</a:t>
            </a:r>
            <a:r>
              <a:rPr lang="en-US" dirty="0" smtClean="0"/>
              <a:t>?</a:t>
            </a:r>
            <a:br>
              <a:rPr lang="en-US" dirty="0" smtClean="0"/>
            </a:br>
            <a:r>
              <a:rPr lang="en-US" sz="2000" dirty="0"/>
              <a:t/>
            </a:r>
            <a:br>
              <a:rPr lang="en-US" sz="2000" dirty="0"/>
            </a:br>
            <a:r>
              <a:rPr lang="en-US" sz="2400" dirty="0" smtClean="0"/>
              <a:t> Slides &amp; research available at </a:t>
            </a:r>
            <a:r>
              <a:rPr lang="en-US" sz="2400" dirty="0" err="1" smtClean="0"/>
              <a:t>nicspaull.com</a:t>
            </a:r>
            <a:r>
              <a:rPr lang="en-US" sz="2400" dirty="0" smtClean="0"/>
              <a:t>/research </a:t>
            </a:r>
            <a:br>
              <a:rPr lang="en-US" sz="2400" dirty="0" smtClean="0"/>
            </a:br>
            <a:r>
              <a:rPr lang="en-US" sz="2400" dirty="0" smtClean="0">
                <a:hlinkClick r:id="rId2"/>
              </a:rPr>
              <a:t>NicholasSpaull@gmail.com</a:t>
            </a:r>
            <a:r>
              <a:rPr lang="en-US" sz="2400" dirty="0" smtClean="0"/>
              <a:t> </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spTree>
    <p:extLst>
      <p:ext uri="{BB962C8B-B14F-4D97-AF65-F5344CB8AC3E}">
        <p14:creationId xmlns:p14="http://schemas.microsoft.com/office/powerpoint/2010/main" val="1378353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132856"/>
            <a:ext cx="8229600" cy="2074242"/>
          </a:xfrm>
        </p:spPr>
        <p:txBody>
          <a:bodyPr>
            <a:normAutofit/>
          </a:bodyPr>
          <a:lstStyle/>
          <a:p>
            <a:r>
              <a:rPr lang="en-US" dirty="0" smtClean="0"/>
              <a:t>Accountability and the principal-agent problem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spTree>
    <p:extLst>
      <p:ext uri="{BB962C8B-B14F-4D97-AF65-F5344CB8AC3E}">
        <p14:creationId xmlns:p14="http://schemas.microsoft.com/office/powerpoint/2010/main" val="127218894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US" dirty="0" smtClean="0"/>
              <a:t>Principal-Agent Problem</a:t>
            </a:r>
            <a:endParaRPr lang="en-US" dirty="0"/>
          </a:p>
        </p:txBody>
      </p:sp>
      <p:sp>
        <p:nvSpPr>
          <p:cNvPr id="4" name="Slide Number Placeholder 3"/>
          <p:cNvSpPr>
            <a:spLocks noGrp="1"/>
          </p:cNvSpPr>
          <p:nvPr>
            <p:ph type="sldNum" sz="quarter" idx="12"/>
          </p:nvPr>
        </p:nvSpPr>
        <p:spPr>
          <a:xfrm>
            <a:off x="6193160" y="6356350"/>
            <a:ext cx="2133600" cy="365125"/>
          </a:xfrm>
        </p:spPr>
        <p:txBody>
          <a:bodyPr/>
          <a:lstStyle/>
          <a:p>
            <a:fld id="{555B2511-D5A3-487A-82FF-4C039FEE504B}" type="slidenum">
              <a:rPr lang="en-ZA" smtClean="0"/>
              <a:pPr/>
              <a:t>40</a:t>
            </a:fld>
            <a:endParaRPr lang="en-ZA"/>
          </a:p>
        </p:txBody>
      </p:sp>
      <p:sp>
        <p:nvSpPr>
          <p:cNvPr id="5" name="Rectangle 4"/>
          <p:cNvSpPr/>
          <p:nvPr/>
        </p:nvSpPr>
        <p:spPr>
          <a:xfrm>
            <a:off x="3131840" y="1772816"/>
            <a:ext cx="2088232" cy="936104"/>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PRINCIPAL</a:t>
            </a:r>
          </a:p>
          <a:p>
            <a:pPr algn="ctr"/>
            <a:r>
              <a:rPr lang="en-US" i="1" dirty="0" smtClean="0"/>
              <a:t>(Parents)</a:t>
            </a:r>
            <a:endParaRPr lang="en-US" sz="1100" i="1" dirty="0"/>
          </a:p>
        </p:txBody>
      </p:sp>
      <p:sp>
        <p:nvSpPr>
          <p:cNvPr id="6" name="Rectangle 5"/>
          <p:cNvSpPr/>
          <p:nvPr/>
        </p:nvSpPr>
        <p:spPr>
          <a:xfrm>
            <a:off x="3131840" y="3645024"/>
            <a:ext cx="2088232" cy="936104"/>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AGENT</a:t>
            </a:r>
          </a:p>
          <a:p>
            <a:pPr algn="ctr"/>
            <a:r>
              <a:rPr lang="en-US" i="1" dirty="0" smtClean="0"/>
              <a:t>(Teacher)</a:t>
            </a:r>
            <a:endParaRPr lang="en-US" i="1" dirty="0"/>
          </a:p>
        </p:txBody>
      </p:sp>
      <p:sp>
        <p:nvSpPr>
          <p:cNvPr id="7" name="Rectangle 6"/>
          <p:cNvSpPr/>
          <p:nvPr/>
        </p:nvSpPr>
        <p:spPr>
          <a:xfrm>
            <a:off x="3131840" y="5733256"/>
            <a:ext cx="2088232" cy="936104"/>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Task</a:t>
            </a:r>
          </a:p>
          <a:p>
            <a:pPr algn="ctr"/>
            <a:r>
              <a:rPr lang="en-US" i="1" dirty="0" smtClean="0"/>
              <a:t>(Teaching)</a:t>
            </a:r>
            <a:endParaRPr lang="en-US" sz="1100" i="1" dirty="0"/>
          </a:p>
        </p:txBody>
      </p:sp>
      <p:sp>
        <p:nvSpPr>
          <p:cNvPr id="8" name="Down Arrow 7"/>
          <p:cNvSpPr/>
          <p:nvPr/>
        </p:nvSpPr>
        <p:spPr>
          <a:xfrm>
            <a:off x="2915816" y="4797152"/>
            <a:ext cx="2544743" cy="822960"/>
          </a:xfrm>
          <a:prstGeom prst="downArrow">
            <a:avLst/>
          </a:prstGeom>
          <a:solidFill>
            <a:srgbClr val="95B3D7"/>
          </a:solidFill>
          <a:ln/>
        </p:spPr>
        <p:style>
          <a:lnRef idx="1">
            <a:schemeClr val="accent1"/>
          </a:lnRef>
          <a:fillRef idx="3">
            <a:schemeClr val="accent1"/>
          </a:fillRef>
          <a:effectRef idx="2">
            <a:schemeClr val="accent1"/>
          </a:effectRef>
          <a:fontRef idx="minor">
            <a:schemeClr val="lt1"/>
          </a:fontRef>
        </p:style>
        <p:txBody>
          <a:bodyPr/>
          <a:lstStyle/>
          <a:p>
            <a:pPr algn="ctr"/>
            <a:r>
              <a:rPr lang="en-US" dirty="0" smtClean="0"/>
              <a:t>To perform</a:t>
            </a:r>
            <a:endParaRPr lang="en-US" dirty="0"/>
          </a:p>
        </p:txBody>
      </p:sp>
      <p:sp>
        <p:nvSpPr>
          <p:cNvPr id="10" name="Down Arrow 9"/>
          <p:cNvSpPr/>
          <p:nvPr/>
        </p:nvSpPr>
        <p:spPr>
          <a:xfrm>
            <a:off x="2915816" y="2780928"/>
            <a:ext cx="2544743" cy="822960"/>
          </a:xfrm>
          <a:prstGeom prst="downArrow">
            <a:avLst/>
          </a:prstGeom>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dirty="0" smtClean="0"/>
              <a:t>Employs</a:t>
            </a:r>
            <a:endParaRPr lang="en-US" dirty="0"/>
          </a:p>
        </p:txBody>
      </p:sp>
      <p:grpSp>
        <p:nvGrpSpPr>
          <p:cNvPr id="16" name="Group 15"/>
          <p:cNvGrpSpPr/>
          <p:nvPr/>
        </p:nvGrpSpPr>
        <p:grpSpPr>
          <a:xfrm>
            <a:off x="5652120" y="2132856"/>
            <a:ext cx="1759386" cy="1838700"/>
            <a:chOff x="6268998" y="2155349"/>
            <a:chExt cx="1759386" cy="1838700"/>
          </a:xfrm>
        </p:grpSpPr>
        <p:sp>
          <p:nvSpPr>
            <p:cNvPr id="11" name="Curved Left Arrow 10"/>
            <p:cNvSpPr/>
            <p:nvPr/>
          </p:nvSpPr>
          <p:spPr>
            <a:xfrm flipV="1">
              <a:off x="6268998" y="2155349"/>
              <a:ext cx="1041761" cy="1838700"/>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660232" y="2852936"/>
              <a:ext cx="1368152" cy="646331"/>
            </a:xfrm>
            <a:prstGeom prst="rect">
              <a:avLst/>
            </a:prstGeom>
            <a:solidFill>
              <a:schemeClr val="accent1">
                <a:lumMod val="20000"/>
                <a:lumOff val="80000"/>
              </a:schemeClr>
            </a:solidFill>
          </p:spPr>
          <p:txBody>
            <a:bodyPr wrap="square" rtlCol="0">
              <a:spAutoFit/>
            </a:bodyPr>
            <a:lstStyle/>
            <a:p>
              <a:r>
                <a:rPr lang="en-US" dirty="0" smtClean="0"/>
                <a:t>Accountable to</a:t>
              </a:r>
              <a:endParaRPr lang="en-US" dirty="0"/>
            </a:p>
          </p:txBody>
        </p:sp>
      </p:grpSp>
      <p:grpSp>
        <p:nvGrpSpPr>
          <p:cNvPr id="15" name="Group 14"/>
          <p:cNvGrpSpPr/>
          <p:nvPr/>
        </p:nvGrpSpPr>
        <p:grpSpPr>
          <a:xfrm>
            <a:off x="107504" y="1628799"/>
            <a:ext cx="2562376" cy="4536503"/>
            <a:chOff x="467544" y="1628799"/>
            <a:chExt cx="2562376" cy="4536503"/>
          </a:xfrm>
        </p:grpSpPr>
        <p:sp>
          <p:nvSpPr>
            <p:cNvPr id="12" name="Curved Left Arrow 11"/>
            <p:cNvSpPr/>
            <p:nvPr/>
          </p:nvSpPr>
          <p:spPr>
            <a:xfrm rot="10800000">
              <a:off x="1115616" y="1628799"/>
              <a:ext cx="1914304" cy="4536503"/>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467544" y="3645024"/>
              <a:ext cx="1368152" cy="369332"/>
            </a:xfrm>
            <a:prstGeom prst="rect">
              <a:avLst/>
            </a:prstGeom>
            <a:solidFill>
              <a:schemeClr val="accent1">
                <a:lumMod val="20000"/>
                <a:lumOff val="80000"/>
              </a:schemeClr>
            </a:solidFill>
          </p:spPr>
          <p:txBody>
            <a:bodyPr wrap="square" rtlCol="0">
              <a:spAutoFit/>
            </a:bodyPr>
            <a:lstStyle/>
            <a:p>
              <a:r>
                <a:rPr lang="en-US" dirty="0" smtClean="0"/>
                <a:t>On behalf of</a:t>
              </a:r>
              <a:endParaRPr lang="en-US" dirty="0"/>
            </a:p>
          </p:txBody>
        </p:sp>
      </p:grpSp>
      <p:sp>
        <p:nvSpPr>
          <p:cNvPr id="17" name="Up-Down Arrow 16"/>
          <p:cNvSpPr/>
          <p:nvPr/>
        </p:nvSpPr>
        <p:spPr>
          <a:xfrm>
            <a:off x="7006214" y="1556792"/>
            <a:ext cx="2137786" cy="3168352"/>
          </a:xfrm>
          <a:prstGeom prst="upDownArrow">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Asymmetric information</a:t>
            </a:r>
          </a:p>
          <a:p>
            <a:pPr algn="ctr"/>
            <a:endParaRPr lang="en-US" sz="1200" i="1" dirty="0" smtClean="0"/>
          </a:p>
          <a:p>
            <a:pPr algn="ctr"/>
            <a:r>
              <a:rPr lang="en-US" sz="1200" i="1" dirty="0" smtClean="0"/>
              <a:t>(Parents do not know what’s going on in the classroom)</a:t>
            </a:r>
            <a:endParaRPr lang="en-US" sz="1200" i="1" dirty="0"/>
          </a:p>
        </p:txBody>
      </p:sp>
    </p:spTree>
    <p:extLst>
      <p:ext uri="{BB962C8B-B14F-4D97-AF65-F5344CB8AC3E}">
        <p14:creationId xmlns:p14="http://schemas.microsoft.com/office/powerpoint/2010/main" val="11594189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Principal-Agent Problem</a:t>
            </a:r>
            <a:endParaRPr lang="en-US" dirty="0"/>
          </a:p>
        </p:txBody>
      </p:sp>
      <p:sp>
        <p:nvSpPr>
          <p:cNvPr id="3" name="Content Placeholder 2"/>
          <p:cNvSpPr>
            <a:spLocks noGrp="1"/>
          </p:cNvSpPr>
          <p:nvPr>
            <p:ph idx="1"/>
          </p:nvPr>
        </p:nvSpPr>
        <p:spPr>
          <a:xfrm>
            <a:off x="467544" y="1628800"/>
            <a:ext cx="8280920" cy="5040560"/>
          </a:xfrm>
        </p:spPr>
        <p:txBody>
          <a:bodyPr>
            <a:normAutofit fontScale="85000" lnSpcReduction="20000"/>
          </a:bodyPr>
          <a:lstStyle/>
          <a:p>
            <a:r>
              <a:rPr lang="en-US" dirty="0" smtClean="0"/>
              <a:t>Principal (</a:t>
            </a:r>
            <a:r>
              <a:rPr lang="en-US" i="1" dirty="0" smtClean="0"/>
              <a:t>country’s </a:t>
            </a:r>
            <a:r>
              <a:rPr lang="en-US" i="1" dirty="0" err="1" smtClean="0"/>
              <a:t>MoE</a:t>
            </a:r>
            <a:r>
              <a:rPr lang="en-US" dirty="0" smtClean="0"/>
              <a:t>) would like to ensure that its agents (</a:t>
            </a:r>
            <a:r>
              <a:rPr lang="en-US" i="1" dirty="0" smtClean="0"/>
              <a:t>school directors and teachers</a:t>
            </a:r>
            <a:r>
              <a:rPr lang="en-US" dirty="0" smtClean="0"/>
              <a:t>) deliver schooling that results in learning</a:t>
            </a:r>
          </a:p>
          <a:p>
            <a:endParaRPr lang="en-US" dirty="0" smtClean="0"/>
          </a:p>
          <a:p>
            <a:r>
              <a:rPr lang="en-US" dirty="0" smtClean="0"/>
              <a:t>Difficult because education is:</a:t>
            </a:r>
          </a:p>
          <a:p>
            <a:pPr lvl="1"/>
            <a:r>
              <a:rPr lang="en-US" b="1" dirty="0" smtClean="0"/>
              <a:t>Discretionary </a:t>
            </a:r>
          </a:p>
          <a:p>
            <a:pPr lvl="2"/>
            <a:r>
              <a:rPr lang="en-US" dirty="0"/>
              <a:t>T</a:t>
            </a:r>
            <a:r>
              <a:rPr lang="en-US" dirty="0" smtClean="0"/>
              <a:t>eachers use judgment to decide what to teach and how</a:t>
            </a:r>
          </a:p>
          <a:p>
            <a:pPr lvl="1"/>
            <a:r>
              <a:rPr lang="en-US" b="1" dirty="0" smtClean="0"/>
              <a:t>Variable</a:t>
            </a:r>
          </a:p>
          <a:p>
            <a:pPr lvl="2"/>
            <a:r>
              <a:rPr lang="en-US" dirty="0" smtClean="0"/>
              <a:t>Teacher must customize services to students with different aptitudes, motivations and learning styles</a:t>
            </a:r>
          </a:p>
          <a:p>
            <a:pPr lvl="1"/>
            <a:r>
              <a:rPr lang="en-US" b="1" dirty="0" smtClean="0"/>
              <a:t>Transaction intensive</a:t>
            </a:r>
          </a:p>
          <a:p>
            <a:pPr lvl="2"/>
            <a:r>
              <a:rPr lang="en-US" dirty="0" smtClean="0"/>
              <a:t>Repeated &amp; frequent interactions between teachers and students</a:t>
            </a:r>
          </a:p>
          <a:p>
            <a:pPr marL="457200" lvl="1" indent="0">
              <a:buNone/>
            </a:pPr>
            <a:endParaRPr lang="en-US" dirty="0" smtClean="0"/>
          </a:p>
          <a:p>
            <a:pPr marL="457200" lvl="1" indent="0" algn="r">
              <a:buNone/>
            </a:pPr>
            <a:r>
              <a:rPr lang="en-US" sz="1900" i="1" dirty="0" smtClean="0"/>
              <a:t>(</a:t>
            </a:r>
            <a:r>
              <a:rPr lang="en-US" sz="1900" i="1" dirty="0" err="1" smtClean="0"/>
              <a:t>Bruns</a:t>
            </a:r>
            <a:r>
              <a:rPr lang="en-US" sz="1900" i="1" dirty="0" smtClean="0"/>
              <a:t>, </a:t>
            </a:r>
            <a:r>
              <a:rPr lang="en-US" sz="1900" i="1" dirty="0" err="1" smtClean="0"/>
              <a:t>Filmer</a:t>
            </a:r>
            <a:r>
              <a:rPr lang="en-US" sz="1900" i="1" dirty="0" smtClean="0"/>
              <a:t> &amp; </a:t>
            </a:r>
            <a:r>
              <a:rPr lang="en-US" sz="1900" i="1" dirty="0" err="1" smtClean="0"/>
              <a:t>Patrinos</a:t>
            </a:r>
            <a:r>
              <a:rPr lang="en-US" sz="1900" i="1" dirty="0" smtClean="0"/>
              <a:t>, 2013: 11)</a:t>
            </a:r>
            <a:endParaRPr lang="en-US" sz="19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Tree>
    <p:extLst>
      <p:ext uri="{BB962C8B-B14F-4D97-AF65-F5344CB8AC3E}">
        <p14:creationId xmlns:p14="http://schemas.microsoft.com/office/powerpoint/2010/main" val="271072288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Autofit/>
          </a:bodyPr>
          <a:lstStyle/>
          <a:p>
            <a:r>
              <a:rPr lang="en-US" sz="3200" b="1" dirty="0" smtClean="0"/>
              <a:t>Accountability framework</a:t>
            </a:r>
            <a:r>
              <a:rPr lang="en-US" sz="3200" dirty="0" smtClean="0"/>
              <a:t/>
            </a:r>
            <a:br>
              <a:rPr lang="en-US" sz="3200" dirty="0" smtClean="0"/>
            </a:br>
            <a:r>
              <a:rPr lang="en-US" sz="1800" dirty="0" smtClean="0"/>
              <a:t> </a:t>
            </a:r>
            <a:r>
              <a:rPr lang="en-US" sz="1800" i="1" dirty="0" err="1" smtClean="0"/>
              <a:t>Bruns</a:t>
            </a:r>
            <a:r>
              <a:rPr lang="en-US" sz="1800" i="1" dirty="0" smtClean="0"/>
              <a:t>, </a:t>
            </a:r>
            <a:r>
              <a:rPr lang="en-US" sz="1800" i="1" dirty="0" err="1" smtClean="0"/>
              <a:t>Filmer</a:t>
            </a:r>
            <a:r>
              <a:rPr lang="en-US" sz="1800" i="1" dirty="0" smtClean="0"/>
              <a:t> &amp; </a:t>
            </a:r>
            <a:r>
              <a:rPr lang="en-US" sz="1800" i="1" dirty="0" err="1" smtClean="0"/>
              <a:t>Patrinos</a:t>
            </a:r>
            <a:r>
              <a:rPr lang="en-US" sz="1800" i="1" dirty="0" smtClean="0"/>
              <a:t> (2013) and WDR (2004)</a:t>
            </a:r>
            <a:endParaRPr lang="en-US"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
        <p:nvSpPr>
          <p:cNvPr id="5" name="Rectangle 4"/>
          <p:cNvSpPr/>
          <p:nvPr/>
        </p:nvSpPr>
        <p:spPr>
          <a:xfrm>
            <a:off x="395536" y="4581128"/>
            <a:ext cx="2880320"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Citizens/clients</a:t>
            </a:r>
            <a:endParaRPr lang="en-US" sz="3200" dirty="0"/>
          </a:p>
        </p:txBody>
      </p:sp>
      <p:sp>
        <p:nvSpPr>
          <p:cNvPr id="6" name="Rectangle 5"/>
          <p:cNvSpPr/>
          <p:nvPr/>
        </p:nvSpPr>
        <p:spPr>
          <a:xfrm>
            <a:off x="5940152" y="4581128"/>
            <a:ext cx="2736304"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P</a:t>
            </a:r>
            <a:r>
              <a:rPr lang="en-US" sz="3200" dirty="0" smtClean="0"/>
              <a:t>roviders</a:t>
            </a:r>
            <a:endParaRPr lang="en-US" sz="3200" dirty="0"/>
          </a:p>
        </p:txBody>
      </p:sp>
      <p:sp>
        <p:nvSpPr>
          <p:cNvPr id="7" name="Rectangle 6"/>
          <p:cNvSpPr/>
          <p:nvPr/>
        </p:nvSpPr>
        <p:spPr>
          <a:xfrm>
            <a:off x="2987824" y="1628800"/>
            <a:ext cx="3384376"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The State</a:t>
            </a:r>
            <a:endParaRPr lang="en-US" sz="3200" dirty="0"/>
          </a:p>
        </p:txBody>
      </p:sp>
      <p:sp>
        <p:nvSpPr>
          <p:cNvPr id="8" name="Circular Arrow 7"/>
          <p:cNvSpPr/>
          <p:nvPr/>
        </p:nvSpPr>
        <p:spPr>
          <a:xfrm>
            <a:off x="2555776" y="2420888"/>
            <a:ext cx="4032448" cy="3672408"/>
          </a:xfrm>
          <a:prstGeom prst="circular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Long route of accountability </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9" name="Right Arrow 8"/>
          <p:cNvSpPr/>
          <p:nvPr/>
        </p:nvSpPr>
        <p:spPr>
          <a:xfrm rot="19037425">
            <a:off x="821108" y="2542900"/>
            <a:ext cx="2268348" cy="1080120"/>
          </a:xfrm>
          <a:prstGeom prst="righ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Voice/politics</a:t>
            </a:r>
            <a:endParaRPr lang="en-US" dirty="0"/>
          </a:p>
        </p:txBody>
      </p:sp>
      <p:sp>
        <p:nvSpPr>
          <p:cNvPr id="10" name="Right Arrow 9"/>
          <p:cNvSpPr/>
          <p:nvPr/>
        </p:nvSpPr>
        <p:spPr>
          <a:xfrm rot="2837937">
            <a:off x="6332076" y="2792557"/>
            <a:ext cx="2268348" cy="1080120"/>
          </a:xfrm>
          <a:prstGeom prst="righ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Compact</a:t>
            </a:r>
            <a:endParaRPr lang="en-US" dirty="0"/>
          </a:p>
        </p:txBody>
      </p:sp>
      <p:sp>
        <p:nvSpPr>
          <p:cNvPr id="11" name="Right Arrow 10"/>
          <p:cNvSpPr/>
          <p:nvPr/>
        </p:nvSpPr>
        <p:spPr>
          <a:xfrm>
            <a:off x="3491880" y="4365104"/>
            <a:ext cx="2268348" cy="1080120"/>
          </a:xfrm>
          <a:prstGeom prst="righ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Client power</a:t>
            </a:r>
            <a:endParaRPr lang="en-US" dirty="0"/>
          </a:p>
        </p:txBody>
      </p:sp>
      <p:grpSp>
        <p:nvGrpSpPr>
          <p:cNvPr id="16" name="Group 15"/>
          <p:cNvGrpSpPr/>
          <p:nvPr/>
        </p:nvGrpSpPr>
        <p:grpSpPr>
          <a:xfrm>
            <a:off x="2843808" y="4409728"/>
            <a:ext cx="3600400" cy="2448272"/>
            <a:chOff x="2843808" y="4409728"/>
            <a:chExt cx="3600400" cy="2448272"/>
          </a:xfrm>
        </p:grpSpPr>
        <p:sp>
          <p:nvSpPr>
            <p:cNvPr id="14" name="Circular Arrow 13"/>
            <p:cNvSpPr/>
            <p:nvPr/>
          </p:nvSpPr>
          <p:spPr>
            <a:xfrm rot="10800000" flipH="1">
              <a:off x="2843808" y="4409728"/>
              <a:ext cx="3600400" cy="2448272"/>
            </a:xfrm>
            <a:prstGeom prst="circular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4211960" y="6279703"/>
              <a:ext cx="1656184" cy="461665"/>
            </a:xfrm>
            <a:prstGeom prst="rect">
              <a:avLst/>
            </a:prstGeom>
            <a:noFill/>
          </p:spPr>
          <p:txBody>
            <a:bodyPr wrap="square" rtlCol="0">
              <a:spAutoFit/>
            </a:bodyPr>
            <a:lstStyle/>
            <a:p>
              <a:r>
                <a:rPr lang="en-US" sz="1200" b="1" dirty="0" smtClean="0">
                  <a:solidFill>
                    <a:srgbClr val="FFFFFF"/>
                  </a:solidFill>
                </a:rPr>
                <a:t>Short route to accountability</a:t>
              </a:r>
              <a:endParaRPr lang="en-US" sz="1200" b="1" dirty="0">
                <a:solidFill>
                  <a:srgbClr val="FFFFFF"/>
                </a:solidFill>
              </a:endParaRPr>
            </a:p>
          </p:txBody>
        </p:sp>
      </p:grpSp>
    </p:spTree>
    <p:extLst>
      <p:ext uri="{BB962C8B-B14F-4D97-AF65-F5344CB8AC3E}">
        <p14:creationId xmlns:p14="http://schemas.microsoft.com/office/powerpoint/2010/main" val="31391361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WDR 2004</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 name="Picture 4"/>
          <p:cNvPicPr>
            <a:picLocks noChangeAspect="1"/>
          </p:cNvPicPr>
          <p:nvPr/>
        </p:nvPicPr>
        <p:blipFill>
          <a:blip r:embed="rId2"/>
          <a:stretch>
            <a:fillRect/>
          </a:stretch>
        </p:blipFill>
        <p:spPr>
          <a:xfrm>
            <a:off x="1187624" y="1772816"/>
            <a:ext cx="6858000" cy="4559300"/>
          </a:xfrm>
          <a:prstGeom prst="rect">
            <a:avLst/>
          </a:prstGeom>
        </p:spPr>
      </p:pic>
    </p:spTree>
    <p:extLst>
      <p:ext uri="{BB962C8B-B14F-4D97-AF65-F5344CB8AC3E}">
        <p14:creationId xmlns:p14="http://schemas.microsoft.com/office/powerpoint/2010/main" val="253998700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Breaks in the chain</a:t>
            </a:r>
            <a:endParaRPr lang="en-US" dirty="0"/>
          </a:p>
        </p:txBody>
      </p:sp>
      <p:sp>
        <p:nvSpPr>
          <p:cNvPr id="3" name="Content Placeholder 2"/>
          <p:cNvSpPr>
            <a:spLocks noGrp="1"/>
          </p:cNvSpPr>
          <p:nvPr>
            <p:ph idx="1"/>
          </p:nvPr>
        </p:nvSpPr>
        <p:spPr>
          <a:xfrm>
            <a:off x="467544" y="1628801"/>
            <a:ext cx="8229600" cy="3096344"/>
          </a:xfrm>
        </p:spPr>
        <p:txBody>
          <a:bodyPr>
            <a:normAutofit fontScale="70000" lnSpcReduction="20000"/>
          </a:bodyPr>
          <a:lstStyle/>
          <a:p>
            <a:r>
              <a:rPr lang="en-US" dirty="0" smtClean="0"/>
              <a:t>Often the long-route to accountability involves many links… </a:t>
            </a:r>
          </a:p>
          <a:p>
            <a:pPr lvl="1"/>
            <a:r>
              <a:rPr lang="en-US" b="1" u="sng" dirty="0" smtClean="0"/>
              <a:t>Citizens</a:t>
            </a:r>
            <a:r>
              <a:rPr lang="en-US" dirty="0" smtClean="0">
                <a:sym typeface="Wingdings"/>
              </a:rPr>
              <a:t> government  </a:t>
            </a:r>
            <a:r>
              <a:rPr lang="en-US" dirty="0" smtClean="0"/>
              <a:t>Ministry of education</a:t>
            </a:r>
            <a:r>
              <a:rPr lang="en-US" dirty="0" smtClean="0">
                <a:sym typeface="Wingdings"/>
              </a:rPr>
              <a:t> service providers  district officials  circuit officials  principals  </a:t>
            </a:r>
            <a:r>
              <a:rPr lang="en-US" b="1" u="sng" dirty="0" smtClean="0">
                <a:sym typeface="Wingdings"/>
              </a:rPr>
              <a:t>teachers </a:t>
            </a:r>
          </a:p>
          <a:p>
            <a:pPr lvl="1"/>
            <a:r>
              <a:rPr lang="en-US" dirty="0" smtClean="0">
                <a:sym typeface="Wingdings"/>
              </a:rPr>
              <a:t>A break in the chain at any of these levels means that the accountability “chain” is broken. </a:t>
            </a:r>
          </a:p>
          <a:p>
            <a:r>
              <a:rPr lang="en-US" b="1" dirty="0" smtClean="0"/>
              <a:t>Link 1: </a:t>
            </a:r>
            <a:r>
              <a:rPr lang="en-US" dirty="0" smtClean="0"/>
              <a:t>Poor people may not have sufficient “voice” to influence politicians </a:t>
            </a:r>
            <a:r>
              <a:rPr lang="en-US" dirty="0" smtClean="0">
                <a:sym typeface="Wingdings"/>
              </a:rPr>
              <a:t> lions share of public schooling expenditures may go to urban schools</a:t>
            </a:r>
          </a:p>
          <a:p>
            <a:r>
              <a:rPr lang="en-US" b="1" dirty="0" smtClean="0">
                <a:sym typeface="Wingdings"/>
              </a:rPr>
              <a:t>Link 2: </a:t>
            </a:r>
            <a:r>
              <a:rPr lang="en-US" dirty="0" smtClean="0">
                <a:sym typeface="Wingdings"/>
              </a:rPr>
              <a:t>Policy-makers may not be able to hold providers accountable  </a:t>
            </a:r>
            <a:r>
              <a:rPr lang="en-US" dirty="0" err="1" smtClean="0">
                <a:sym typeface="Wingdings"/>
              </a:rPr>
              <a:t>eg</a:t>
            </a:r>
            <a:r>
              <a:rPr lang="en-US" dirty="0" smtClean="0">
                <a:sym typeface="Wingdings"/>
              </a:rPr>
              <a:t>. absentee teachers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5" name="Picture 4"/>
          <p:cNvPicPr>
            <a:picLocks noChangeAspect="1"/>
          </p:cNvPicPr>
          <p:nvPr/>
        </p:nvPicPr>
        <p:blipFill>
          <a:blip r:embed="rId2"/>
          <a:stretch>
            <a:fillRect/>
          </a:stretch>
        </p:blipFill>
        <p:spPr>
          <a:xfrm>
            <a:off x="3059832" y="4725144"/>
            <a:ext cx="2949921" cy="1961151"/>
          </a:xfrm>
          <a:prstGeom prst="rect">
            <a:avLst/>
          </a:prstGeom>
        </p:spPr>
      </p:pic>
    </p:spTree>
    <p:extLst>
      <p:ext uri="{BB962C8B-B14F-4D97-AF65-F5344CB8AC3E}">
        <p14:creationId xmlns:p14="http://schemas.microsoft.com/office/powerpoint/2010/main" val="394383953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Breaks in the chain</a:t>
            </a:r>
            <a:endParaRPr lang="en-US" dirty="0"/>
          </a:p>
        </p:txBody>
      </p:sp>
      <p:sp>
        <p:nvSpPr>
          <p:cNvPr id="3" name="Content Placeholder 2"/>
          <p:cNvSpPr>
            <a:spLocks noGrp="1"/>
          </p:cNvSpPr>
          <p:nvPr>
            <p:ph idx="1"/>
          </p:nvPr>
        </p:nvSpPr>
        <p:spPr/>
        <p:txBody>
          <a:bodyPr>
            <a:normAutofit/>
          </a:bodyPr>
          <a:lstStyle/>
          <a:p>
            <a:r>
              <a:rPr lang="en-US" sz="2400" dirty="0" smtClean="0"/>
              <a:t>Often there is a focus on </a:t>
            </a:r>
            <a:r>
              <a:rPr lang="en-US" sz="2400" b="1" dirty="0" smtClean="0"/>
              <a:t>the second link </a:t>
            </a:r>
            <a:r>
              <a:rPr lang="en-US" sz="2400" dirty="0" smtClean="0"/>
              <a:t>(for example trying to decrease absenteeism using camera’s in classroom’s) but if the </a:t>
            </a:r>
            <a:r>
              <a:rPr lang="en-US" sz="2400" b="1" dirty="0" smtClean="0"/>
              <a:t>first link </a:t>
            </a:r>
            <a:r>
              <a:rPr lang="en-US" sz="2400" dirty="0" smtClean="0"/>
              <a:t>is broken (dysfunctional politics) nothing will happen</a:t>
            </a:r>
          </a:p>
          <a:p>
            <a:r>
              <a:rPr lang="en-US" sz="2400" dirty="0" smtClean="0"/>
              <a:t>Before trying to fix incentives to providers we need to work on incentives facing politicians </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5" name="Picture 4"/>
          <p:cNvPicPr>
            <a:picLocks noChangeAspect="1"/>
          </p:cNvPicPr>
          <p:nvPr/>
        </p:nvPicPr>
        <p:blipFill>
          <a:blip r:embed="rId3"/>
          <a:stretch>
            <a:fillRect/>
          </a:stretch>
        </p:blipFill>
        <p:spPr>
          <a:xfrm>
            <a:off x="2915816" y="4509120"/>
            <a:ext cx="2949921" cy="1961151"/>
          </a:xfrm>
          <a:prstGeom prst="rect">
            <a:avLst/>
          </a:prstGeom>
        </p:spPr>
      </p:pic>
    </p:spTree>
    <p:extLst>
      <p:ext uri="{BB962C8B-B14F-4D97-AF65-F5344CB8AC3E}">
        <p14:creationId xmlns:p14="http://schemas.microsoft.com/office/powerpoint/2010/main" val="23267240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Principal-agent problem – multiple principals and multiple agents. Who to please?</a:t>
            </a:r>
            <a:endParaRPr lang="en-US"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1386756830"/>
              </p:ext>
            </p:extLst>
          </p:nvPr>
        </p:nvGraphicFramePr>
        <p:xfrm>
          <a:off x="539552" y="1844824"/>
          <a:ext cx="8064896" cy="3960442"/>
        </p:xfrm>
        <a:graphic>
          <a:graphicData uri="http://schemas.openxmlformats.org/drawingml/2006/table">
            <a:tbl>
              <a:tblPr firstRow="1" bandRow="1">
                <a:tableStyleId>{5C22544A-7EE6-4342-B048-85BDC9FD1C3A}</a:tableStyleId>
              </a:tblPr>
              <a:tblGrid>
                <a:gridCol w="833235"/>
                <a:gridCol w="1471021"/>
                <a:gridCol w="1152128"/>
                <a:gridCol w="1152128"/>
                <a:gridCol w="1152128"/>
                <a:gridCol w="1152128"/>
                <a:gridCol w="1152128"/>
              </a:tblGrid>
              <a:tr h="482151">
                <a:tc>
                  <a:txBody>
                    <a:bodyPr/>
                    <a:lstStyle/>
                    <a:p>
                      <a:endParaRPr lang="en-US" sz="1400" dirty="0"/>
                    </a:p>
                  </a:txBody>
                  <a:tcPr/>
                </a:tc>
                <a:tc gridSpan="6">
                  <a:txBody>
                    <a:bodyPr/>
                    <a:lstStyle/>
                    <a:p>
                      <a:pPr algn="ctr"/>
                      <a:r>
                        <a:rPr lang="en-US" sz="1400" dirty="0" smtClean="0"/>
                        <a:t>AGENT</a:t>
                      </a:r>
                      <a:endParaRPr lang="en-US" sz="1400" dirty="0"/>
                    </a:p>
                  </a:txBody>
                  <a:tcPr anchor="ctr">
                    <a:solidFill>
                      <a:srgbClr val="0000FF"/>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82151">
                <a:tc rowSpan="7">
                  <a:txBody>
                    <a:bodyPr/>
                    <a:lstStyle/>
                    <a:p>
                      <a:pPr algn="ctr"/>
                      <a:r>
                        <a:rPr lang="en-US" sz="1400" b="1" dirty="0" smtClean="0">
                          <a:solidFill>
                            <a:srgbClr val="FFFFFF"/>
                          </a:solidFill>
                        </a:rPr>
                        <a:t>PRINCIPAL</a:t>
                      </a:r>
                      <a:endParaRPr lang="en-US" sz="1400" b="1" dirty="0">
                        <a:solidFill>
                          <a:srgbClr val="FFFFFF"/>
                        </a:solidFill>
                      </a:endParaRPr>
                    </a:p>
                  </a:txBody>
                  <a:tcPr vert="vert270" anchor="ctr">
                    <a:solidFill>
                      <a:srgbClr val="0000FF"/>
                    </a:solidFill>
                  </a:tcPr>
                </a:tc>
                <a:tc>
                  <a:txBody>
                    <a:bodyPr/>
                    <a:lstStyle/>
                    <a:p>
                      <a:endParaRPr lang="en-US" sz="1400" dirty="0"/>
                    </a:p>
                  </a:txBody>
                  <a:tcPr/>
                </a:tc>
                <a:tc>
                  <a:txBody>
                    <a:bodyPr/>
                    <a:lstStyle/>
                    <a:p>
                      <a:r>
                        <a:rPr lang="en-US" sz="1400" dirty="0" smtClean="0"/>
                        <a:t>Government</a:t>
                      </a:r>
                      <a:endParaRPr lang="en-US" sz="1400" dirty="0"/>
                    </a:p>
                  </a:txBody>
                  <a:tcPr/>
                </a:tc>
                <a:tc>
                  <a:txBody>
                    <a:bodyPr/>
                    <a:lstStyle/>
                    <a:p>
                      <a:r>
                        <a:rPr lang="en-US" sz="1400" dirty="0" smtClean="0"/>
                        <a:t>Min of Ed</a:t>
                      </a:r>
                      <a:endParaRPr lang="en-US" sz="1400" dirty="0"/>
                    </a:p>
                  </a:txBody>
                  <a:tcPr/>
                </a:tc>
                <a:tc>
                  <a:txBody>
                    <a:bodyPr/>
                    <a:lstStyle/>
                    <a:p>
                      <a:r>
                        <a:rPr lang="en-US" sz="1400" dirty="0" smtClean="0"/>
                        <a:t>District</a:t>
                      </a:r>
                      <a:endParaRPr lang="en-US" sz="1400" dirty="0"/>
                    </a:p>
                  </a:txBody>
                  <a:tcPr/>
                </a:tc>
                <a:tc>
                  <a:txBody>
                    <a:bodyPr/>
                    <a:lstStyle/>
                    <a:p>
                      <a:r>
                        <a:rPr lang="en-US" sz="1400" dirty="0" smtClean="0"/>
                        <a:t>Principal</a:t>
                      </a:r>
                      <a:endParaRPr lang="en-US" sz="1400" dirty="0"/>
                    </a:p>
                  </a:txBody>
                  <a:tcPr/>
                </a:tc>
                <a:tc>
                  <a:txBody>
                    <a:bodyPr/>
                    <a:lstStyle/>
                    <a:p>
                      <a:r>
                        <a:rPr lang="en-US" sz="1400" dirty="0" smtClean="0"/>
                        <a:t>Teachers</a:t>
                      </a:r>
                      <a:endParaRPr lang="en-US" sz="1400" dirty="0"/>
                    </a:p>
                  </a:txBody>
                  <a:tcPr/>
                </a:tc>
              </a:tr>
              <a:tr h="482151">
                <a:tc vMerge="1">
                  <a:txBody>
                    <a:bodyPr/>
                    <a:lstStyle/>
                    <a:p>
                      <a:endParaRPr lang="en-US" dirty="0"/>
                    </a:p>
                  </a:txBody>
                  <a:tcPr/>
                </a:tc>
                <a:tc>
                  <a:txBody>
                    <a:bodyPr/>
                    <a:lstStyle/>
                    <a:p>
                      <a:r>
                        <a:rPr lang="en-US" sz="1400" dirty="0" smtClean="0"/>
                        <a:t>Citizen</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r>
              <a:tr h="482151">
                <a:tc vMerge="1">
                  <a:txBody>
                    <a:bodyPr/>
                    <a:lstStyle/>
                    <a:p>
                      <a:endParaRPr lang="en-US" dirty="0"/>
                    </a:p>
                  </a:txBody>
                  <a:tcPr/>
                </a:tc>
                <a:tc>
                  <a:txBody>
                    <a:bodyPr/>
                    <a:lstStyle/>
                    <a:p>
                      <a:r>
                        <a:rPr lang="en-US" sz="1400" dirty="0" smtClean="0"/>
                        <a:t>Government</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r>
              <a:tr h="533768">
                <a:tc vMerge="1">
                  <a:txBody>
                    <a:bodyPr/>
                    <a:lstStyle/>
                    <a:p>
                      <a:endParaRPr lang="en-US" dirty="0"/>
                    </a:p>
                  </a:txBody>
                  <a:tcPr/>
                </a:tc>
                <a:tc>
                  <a:txBody>
                    <a:bodyPr/>
                    <a:lstStyle/>
                    <a:p>
                      <a:r>
                        <a:rPr lang="en-US" sz="1400" dirty="0" smtClean="0"/>
                        <a:t>Ministry of Education</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r>
              <a:tr h="533768">
                <a:tc vMerge="1">
                  <a:txBody>
                    <a:bodyPr/>
                    <a:lstStyle/>
                    <a:p>
                      <a:endParaRPr lang="en-US" dirty="0"/>
                    </a:p>
                  </a:txBody>
                  <a:tcPr/>
                </a:tc>
                <a:tc>
                  <a:txBody>
                    <a:bodyPr/>
                    <a:lstStyle/>
                    <a:p>
                      <a:r>
                        <a:rPr lang="en-US" sz="1400" dirty="0" smtClean="0"/>
                        <a:t>District</a:t>
                      </a:r>
                      <a:r>
                        <a:rPr lang="en-US" sz="1400" baseline="0" dirty="0" smtClean="0"/>
                        <a:t> officials</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r>
              <a:tr h="482151">
                <a:tc vMerge="1">
                  <a:txBody>
                    <a:bodyPr/>
                    <a:lstStyle/>
                    <a:p>
                      <a:endParaRPr lang="en-US" dirty="0"/>
                    </a:p>
                  </a:txBody>
                  <a:tcPr/>
                </a:tc>
                <a:tc>
                  <a:txBody>
                    <a:bodyPr/>
                    <a:lstStyle/>
                    <a:p>
                      <a:r>
                        <a:rPr lang="en-US" sz="1400" dirty="0" smtClean="0"/>
                        <a:t>Principal</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r>
              <a:tr h="482151">
                <a:tc vMerge="1">
                  <a:txBody>
                    <a:bodyPr/>
                    <a:lstStyle/>
                    <a:p>
                      <a:endParaRPr lang="en-US" dirty="0"/>
                    </a:p>
                  </a:txBody>
                  <a:tcPr/>
                </a:tc>
                <a:tc>
                  <a:txBody>
                    <a:bodyPr/>
                    <a:lstStyle/>
                    <a:p>
                      <a:r>
                        <a:rPr lang="en-US" sz="1400" dirty="0" smtClean="0"/>
                        <a:t>Parents</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dirty="0"/>
                    </a:p>
                  </a:txBody>
                  <a:tcPr/>
                </a:tc>
              </a:tr>
            </a:tbl>
          </a:graphicData>
        </a:graphic>
      </p:graphicFrame>
      <p:sp>
        <p:nvSpPr>
          <p:cNvPr id="6" name="Bent-Up Arrow 5"/>
          <p:cNvSpPr/>
          <p:nvPr/>
        </p:nvSpPr>
        <p:spPr>
          <a:xfrm rot="16200000" flipH="1">
            <a:off x="3167844" y="2816932"/>
            <a:ext cx="432048" cy="36004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Bent-Up Arrow 6"/>
          <p:cNvSpPr/>
          <p:nvPr/>
        </p:nvSpPr>
        <p:spPr>
          <a:xfrm rot="16200000" flipH="1">
            <a:off x="3707904" y="2708920"/>
            <a:ext cx="864096" cy="1008112"/>
          </a:xfrm>
          <a:prstGeom prst="bentUpArrow">
            <a:avLst>
              <a:gd name="adj1" fmla="val 25000"/>
              <a:gd name="adj2" fmla="val 16147"/>
              <a:gd name="adj3" fmla="val 285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Bent-Up Arrow 7"/>
          <p:cNvSpPr/>
          <p:nvPr/>
        </p:nvSpPr>
        <p:spPr>
          <a:xfrm rot="16200000" flipH="1">
            <a:off x="4319972" y="2744924"/>
            <a:ext cx="1512168" cy="1584176"/>
          </a:xfrm>
          <a:prstGeom prst="bentUpArrow">
            <a:avLst>
              <a:gd name="adj1" fmla="val 25000"/>
              <a:gd name="adj2" fmla="val 16147"/>
              <a:gd name="adj3" fmla="val 285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Bent-Up Arrow 8"/>
          <p:cNvSpPr/>
          <p:nvPr/>
        </p:nvSpPr>
        <p:spPr>
          <a:xfrm rot="16200000" flipH="1">
            <a:off x="4932040" y="2780928"/>
            <a:ext cx="2088232" cy="2232248"/>
          </a:xfrm>
          <a:prstGeom prst="bentUpArrow">
            <a:avLst>
              <a:gd name="adj1" fmla="val 25000"/>
              <a:gd name="adj2" fmla="val 16147"/>
              <a:gd name="adj3" fmla="val 285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Bent-Up Arrow 9"/>
          <p:cNvSpPr/>
          <p:nvPr/>
        </p:nvSpPr>
        <p:spPr>
          <a:xfrm rot="16200000" flipH="1">
            <a:off x="5508104" y="2852936"/>
            <a:ext cx="2952328" cy="2952328"/>
          </a:xfrm>
          <a:prstGeom prst="bentUpArrow">
            <a:avLst>
              <a:gd name="adj1" fmla="val 25000"/>
              <a:gd name="adj2" fmla="val 16147"/>
              <a:gd name="adj3" fmla="val 285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83568" y="5877272"/>
            <a:ext cx="6768752" cy="923330"/>
          </a:xfrm>
          <a:prstGeom prst="rect">
            <a:avLst/>
          </a:prstGeom>
          <a:noFill/>
        </p:spPr>
        <p:txBody>
          <a:bodyPr wrap="square" rtlCol="0">
            <a:spAutoFit/>
          </a:bodyPr>
          <a:lstStyle/>
          <a:p>
            <a:pPr marL="285750" indent="-285750">
              <a:buFont typeface="Arial"/>
              <a:buChar char="•"/>
            </a:pPr>
            <a:r>
              <a:rPr lang="en-US" dirty="0" smtClean="0"/>
              <a:t>Depending on who the “agent” sees as their “principal”, they will act differently. Often concerns of parents not major factor. </a:t>
            </a:r>
          </a:p>
          <a:p>
            <a:pPr marL="285750" indent="-285750">
              <a:buFont typeface="Arial"/>
              <a:buChar char="•"/>
            </a:pPr>
            <a:r>
              <a:rPr lang="en-US" dirty="0" smtClean="0"/>
              <a:t>NB power relations between parents and principals in Africa</a:t>
            </a:r>
            <a:endParaRPr lang="en-US" dirty="0"/>
          </a:p>
        </p:txBody>
      </p:sp>
    </p:spTree>
    <p:extLst>
      <p:ext uri="{BB962C8B-B14F-4D97-AF65-F5344CB8AC3E}">
        <p14:creationId xmlns:p14="http://schemas.microsoft.com/office/powerpoint/2010/main" val="30570030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92896"/>
            <a:ext cx="8229600" cy="1642194"/>
          </a:xfrm>
        </p:spPr>
        <p:txBody>
          <a:bodyPr>
            <a:normAutofit/>
          </a:bodyPr>
          <a:lstStyle/>
          <a:p>
            <a:r>
              <a:rPr lang="en-US" dirty="0" smtClean="0"/>
              <a:t>When it’s not corruption: </a:t>
            </a:r>
            <a:r>
              <a:rPr lang="en-US" sz="5400" b="1" dirty="0" smtClean="0"/>
              <a:t>Accountability and capacity</a:t>
            </a:r>
            <a:endParaRPr lang="en-US" sz="54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257197328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&amp; capacity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graphicFrame>
        <p:nvGraphicFramePr>
          <p:cNvPr id="5" name="Diagram 4"/>
          <p:cNvGraphicFramePr/>
          <p:nvPr>
            <p:extLst>
              <p:ext uri="{D42A27DB-BD31-4B8C-83A1-F6EECF244321}">
                <p14:modId xmlns:p14="http://schemas.microsoft.com/office/powerpoint/2010/main" val="3314478879"/>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own Arrow 5"/>
          <p:cNvSpPr/>
          <p:nvPr/>
        </p:nvSpPr>
        <p:spPr>
          <a:xfrm rot="2695584">
            <a:off x="5450468" y="2183691"/>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CAPACITY</a:t>
            </a:r>
            <a:endParaRPr lang="en-US" dirty="0"/>
          </a:p>
        </p:txBody>
      </p:sp>
      <p:sp>
        <p:nvSpPr>
          <p:cNvPr id="7" name="Down Arrow 6"/>
          <p:cNvSpPr/>
          <p:nvPr/>
        </p:nvSpPr>
        <p:spPr>
          <a:xfrm rot="13868545">
            <a:off x="3447259" y="4174333"/>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US" dirty="0" smtClean="0"/>
              <a:t>CAPACITY</a:t>
            </a:r>
            <a:endParaRPr lang="en-US" dirty="0"/>
          </a:p>
        </p:txBody>
      </p:sp>
      <p:sp>
        <p:nvSpPr>
          <p:cNvPr id="8" name="Down Arrow 7"/>
          <p:cNvSpPr/>
          <p:nvPr/>
        </p:nvSpPr>
        <p:spPr>
          <a:xfrm rot="18124039">
            <a:off x="2510487" y="1683760"/>
            <a:ext cx="1296144" cy="1800200"/>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US" dirty="0" smtClean="0"/>
              <a:t>CAPACITY</a:t>
            </a:r>
            <a:endParaRPr lang="en-US" dirty="0"/>
          </a:p>
        </p:txBody>
      </p:sp>
    </p:spTree>
    <p:extLst>
      <p:ext uri="{BB962C8B-B14F-4D97-AF65-F5344CB8AC3E}">
        <p14:creationId xmlns:p14="http://schemas.microsoft.com/office/powerpoint/2010/main" val="37768127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93CAD030-FE9D-4F57-8798-2150B0D1DA2B}"/>
                                            </p:graphicEl>
                                          </p:spTgt>
                                        </p:tgtEl>
                                        <p:attrNameLst>
                                          <p:attrName>style.visibility</p:attrName>
                                        </p:attrNameLst>
                                      </p:cBhvr>
                                      <p:to>
                                        <p:strVal val="visible"/>
                                      </p:to>
                                    </p:set>
                                    <p:animEffect transition="in" filter="wheel(1)">
                                      <p:cBhvr>
                                        <p:cTn id="7" dur="2000"/>
                                        <p:tgtEl>
                                          <p:spTgt spid="5">
                                            <p:graphicEl>
                                              <a:dgm id="{93CAD030-FE9D-4F57-8798-2150B0D1DA2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C6A1261D-6FC0-48C6-9F9A-2C4F0E2FAE67}"/>
                                            </p:graphicEl>
                                          </p:spTgt>
                                        </p:tgtEl>
                                        <p:attrNameLst>
                                          <p:attrName>style.visibility</p:attrName>
                                        </p:attrNameLst>
                                      </p:cBhvr>
                                      <p:to>
                                        <p:strVal val="visible"/>
                                      </p:to>
                                    </p:set>
                                    <p:animEffect transition="in" filter="wheel(1)">
                                      <p:cBhvr>
                                        <p:cTn id="12" dur="2000"/>
                                        <p:tgtEl>
                                          <p:spTgt spid="5">
                                            <p:graphicEl>
                                              <a:dgm id="{C6A1261D-6FC0-48C6-9F9A-2C4F0E2FAE67}"/>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96E397DD-3831-4311-AA2A-8D37C23BB4B1}"/>
                                            </p:graphicEl>
                                          </p:spTgt>
                                        </p:tgtEl>
                                        <p:attrNameLst>
                                          <p:attrName>style.visibility</p:attrName>
                                        </p:attrNameLst>
                                      </p:cBhvr>
                                      <p:to>
                                        <p:strVal val="visible"/>
                                      </p:to>
                                    </p:set>
                                    <p:animEffect transition="in" filter="wheel(1)">
                                      <p:cBhvr>
                                        <p:cTn id="15" dur="2000"/>
                                        <p:tgtEl>
                                          <p:spTgt spid="5">
                                            <p:graphicEl>
                                              <a:dgm id="{96E397DD-3831-4311-AA2A-8D37C23BB4B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3324967B-A4CC-46DA-B14A-5D7260CA4A09}"/>
                                            </p:graphicEl>
                                          </p:spTgt>
                                        </p:tgtEl>
                                        <p:attrNameLst>
                                          <p:attrName>style.visibility</p:attrName>
                                        </p:attrNameLst>
                                      </p:cBhvr>
                                      <p:to>
                                        <p:strVal val="visible"/>
                                      </p:to>
                                    </p:set>
                                    <p:animEffect transition="in" filter="wheel(1)">
                                      <p:cBhvr>
                                        <p:cTn id="20" dur="2000"/>
                                        <p:tgtEl>
                                          <p:spTgt spid="5">
                                            <p:graphicEl>
                                              <a:dgm id="{3324967B-A4CC-46DA-B14A-5D7260CA4A09}"/>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D29168E7-E19D-4E9E-A69C-6F56DFBF595D}"/>
                                            </p:graphicEl>
                                          </p:spTgt>
                                        </p:tgtEl>
                                        <p:attrNameLst>
                                          <p:attrName>style.visibility</p:attrName>
                                        </p:attrNameLst>
                                      </p:cBhvr>
                                      <p:to>
                                        <p:strVal val="visible"/>
                                      </p:to>
                                    </p:set>
                                    <p:animEffect transition="in" filter="wheel(1)">
                                      <p:cBhvr>
                                        <p:cTn id="23" dur="2000"/>
                                        <p:tgtEl>
                                          <p:spTgt spid="5">
                                            <p:graphicEl>
                                              <a:dgm id="{D29168E7-E19D-4E9E-A69C-6F56DFBF595D}"/>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EE679490-3F08-4A0C-BF13-28FE2E12A8BB}"/>
                                            </p:graphicEl>
                                          </p:spTgt>
                                        </p:tgtEl>
                                        <p:attrNameLst>
                                          <p:attrName>style.visibility</p:attrName>
                                        </p:attrNameLst>
                                      </p:cBhvr>
                                      <p:to>
                                        <p:strVal val="visible"/>
                                      </p:to>
                                    </p:set>
                                    <p:animEffect transition="in" filter="wheel(1)">
                                      <p:cBhvr>
                                        <p:cTn id="26" dur="2000"/>
                                        <p:tgtEl>
                                          <p:spTgt spid="5">
                                            <p:graphicEl>
                                              <a:dgm id="{EE679490-3F08-4A0C-BF13-28FE2E12A8B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6" grpId="0" animBg="1"/>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and capacity</a:t>
            </a:r>
            <a:endParaRPr lang="en-US" dirty="0"/>
          </a:p>
        </p:txBody>
      </p:sp>
      <p:sp>
        <p:nvSpPr>
          <p:cNvPr id="3" name="Content Placeholder 2"/>
          <p:cNvSpPr>
            <a:spLocks noGrp="1"/>
          </p:cNvSpPr>
          <p:nvPr>
            <p:ph idx="1"/>
          </p:nvPr>
        </p:nvSpPr>
        <p:spPr/>
        <p:txBody>
          <a:bodyPr>
            <a:normAutofit/>
          </a:bodyPr>
          <a:lstStyle/>
          <a:p>
            <a:r>
              <a:rPr lang="en-US" dirty="0" smtClean="0"/>
              <a:t>Many of the arguments put forward by Elmore et al have relevance when discussing </a:t>
            </a:r>
            <a:r>
              <a:rPr lang="en-US" dirty="0" smtClean="0"/>
              <a:t>the break-down between resources and results </a:t>
            </a:r>
            <a:r>
              <a:rPr lang="en-US" dirty="0" smtClean="0"/>
              <a:t>in Africa</a:t>
            </a:r>
          </a:p>
          <a:p>
            <a:pPr lvl="2"/>
            <a:endParaRPr lang="en-US" dirty="0" smtClean="0"/>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Tree>
    <p:extLst>
      <p:ext uri="{BB962C8B-B14F-4D97-AF65-F5344CB8AC3E}">
        <p14:creationId xmlns:p14="http://schemas.microsoft.com/office/powerpoint/2010/main" val="426854733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spTree>
    <p:extLst>
      <p:ext uri="{BB962C8B-B14F-4D97-AF65-F5344CB8AC3E}">
        <p14:creationId xmlns:p14="http://schemas.microsoft.com/office/powerpoint/2010/main" val="3314704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324889792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don’t resources translate into results in most African countries?</a:t>
            </a:r>
            <a:endParaRPr lang="en-US" dirty="0"/>
          </a:p>
        </p:txBody>
      </p:sp>
      <p:sp>
        <p:nvSpPr>
          <p:cNvPr id="3" name="Content Placeholder 2"/>
          <p:cNvSpPr>
            <a:spLocks noGrp="1"/>
          </p:cNvSpPr>
          <p:nvPr>
            <p:ph idx="1"/>
          </p:nvPr>
        </p:nvSpPr>
        <p:spPr/>
        <p:txBody>
          <a:bodyPr>
            <a:normAutofit lnSpcReduction="10000"/>
          </a:bodyPr>
          <a:lstStyle/>
          <a:p>
            <a:r>
              <a:rPr lang="en-US" dirty="0" smtClean="0"/>
              <a:t>Principal-agent problem</a:t>
            </a:r>
          </a:p>
          <a:p>
            <a:r>
              <a:rPr lang="en-US" dirty="0" smtClean="0"/>
              <a:t>Widespread corruption</a:t>
            </a:r>
          </a:p>
          <a:p>
            <a:pPr lvl="1"/>
            <a:r>
              <a:rPr lang="en-US" dirty="0" smtClean="0"/>
              <a:t>No accountability (i.e. no consequences for non-performance)</a:t>
            </a:r>
          </a:p>
          <a:p>
            <a:r>
              <a:rPr lang="en-US" dirty="0" smtClean="0"/>
              <a:t>Inability/incapacity to implement policy</a:t>
            </a:r>
          </a:p>
          <a:p>
            <a:pPr lvl="1"/>
            <a:r>
              <a:rPr lang="en-US" dirty="0" smtClean="0"/>
              <a:t>Lack of skills and institutional capacity to implement (sometimes complex) policies.</a:t>
            </a:r>
          </a:p>
          <a:p>
            <a:r>
              <a:rPr lang="en-US" dirty="0" smtClean="0"/>
              <a:t>Usually a mixture of all of the above.</a:t>
            </a:r>
          </a:p>
          <a:p>
            <a:pPr lvl="1"/>
            <a:r>
              <a:rPr lang="en-US" dirty="0" smtClean="0"/>
              <a:t>Example of the Limpopo textbook saga in SA</a:t>
            </a:r>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263440337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Motivation for increasing resources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b="1" dirty="0" smtClean="0"/>
              <a:t>Basic dignity rationale </a:t>
            </a:r>
            <a:r>
              <a:rPr lang="en-US" dirty="0" smtClean="0"/>
              <a:t>(</a:t>
            </a:r>
            <a:r>
              <a:rPr lang="en-US" b="1" dirty="0" smtClean="0">
                <a:solidFill>
                  <a:srgbClr val="92D050"/>
                </a:solidFill>
              </a:rPr>
              <a:t>ethics / human rights</a:t>
            </a:r>
            <a:r>
              <a:rPr lang="en-US" dirty="0" smtClean="0"/>
              <a:t>)</a:t>
            </a:r>
            <a:endParaRPr lang="en-US" b="1" dirty="0" smtClean="0"/>
          </a:p>
          <a:p>
            <a:pPr lvl="1"/>
            <a:r>
              <a:rPr lang="en-US" dirty="0" smtClean="0"/>
              <a:t>Water, sanitation, electricity, brick buildings</a:t>
            </a:r>
          </a:p>
          <a:p>
            <a:pPr marL="457200" lvl="1" indent="0">
              <a:buNone/>
            </a:pPr>
            <a:r>
              <a:rPr lang="en-US" dirty="0" smtClean="0"/>
              <a:t>(Minimum Norms and Standards)</a:t>
            </a:r>
          </a:p>
          <a:p>
            <a:pPr lvl="1"/>
            <a:endParaRPr lang="en-US" dirty="0"/>
          </a:p>
          <a:p>
            <a:pPr marL="514350" indent="-514350">
              <a:buFont typeface="+mj-lt"/>
              <a:buAutoNum type="arabicPeriod"/>
            </a:pPr>
            <a:r>
              <a:rPr lang="en-US" b="1" dirty="0" smtClean="0"/>
              <a:t>Improving learning outcomes rationale </a:t>
            </a:r>
            <a:r>
              <a:rPr lang="en-US" dirty="0" smtClean="0"/>
              <a:t>(</a:t>
            </a:r>
            <a:r>
              <a:rPr lang="en-US" b="1" dirty="0" smtClean="0">
                <a:solidFill>
                  <a:srgbClr val="92D050"/>
                </a:solidFill>
              </a:rPr>
              <a:t>achievement</a:t>
            </a:r>
            <a:r>
              <a:rPr lang="en-US" dirty="0" smtClean="0"/>
              <a:t>)</a:t>
            </a:r>
            <a:endParaRPr lang="en-US" b="1" dirty="0" smtClean="0"/>
          </a:p>
          <a:p>
            <a:pPr lvl="1"/>
            <a:r>
              <a:rPr lang="en-US" dirty="0" smtClean="0"/>
              <a:t>Existing research in SA shows exceedingly weak link between increased expenditures and improved outcomes</a:t>
            </a:r>
          </a:p>
          <a:p>
            <a:pPr lvl="1"/>
            <a:r>
              <a:rPr lang="en-US" dirty="0" smtClean="0"/>
              <a:t>Allocation of new resources rarely based on evidence (‘I had a dream’ approach to policymaking)</a:t>
            </a:r>
          </a:p>
          <a:p>
            <a:pPr lvl="1"/>
            <a:r>
              <a:rPr lang="en-US" dirty="0" smtClean="0"/>
              <a:t>LTSM / workbooks</a:t>
            </a:r>
          </a:p>
          <a:p>
            <a:pPr lvl="1"/>
            <a:r>
              <a:rPr lang="en-US" dirty="0" smtClean="0"/>
              <a:t>Grade R</a:t>
            </a:r>
          </a:p>
          <a:p>
            <a:pPr lvl="1"/>
            <a:r>
              <a:rPr lang="en-US" dirty="0" smtClean="0"/>
              <a:t>Libraries and laboratories? (difficult to motivate)</a:t>
            </a:r>
          </a:p>
          <a:p>
            <a:pPr lvl="1"/>
            <a:r>
              <a:rPr lang="en-US" dirty="0" smtClean="0"/>
              <a:t>Nutrition programs (extending to </a:t>
            </a:r>
            <a:r>
              <a:rPr lang="en-US" dirty="0"/>
              <a:t>h</a:t>
            </a:r>
            <a:r>
              <a:rPr lang="en-US" dirty="0" smtClean="0"/>
              <a:t>igh </a:t>
            </a:r>
            <a:r>
              <a:rPr lang="en-US" dirty="0"/>
              <a:t>s</a:t>
            </a:r>
            <a:r>
              <a:rPr lang="en-US" dirty="0" smtClean="0"/>
              <a:t>chool?)</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Tree>
    <p:extLst>
      <p:ext uri="{BB962C8B-B14F-4D97-AF65-F5344CB8AC3E}">
        <p14:creationId xmlns:p14="http://schemas.microsoft.com/office/powerpoint/2010/main" val="302591411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Pro-poor allocation of resources?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pic>
        <p:nvPicPr>
          <p:cNvPr id="5" name="Picture 4" descr="equality and justice - ala Fiske and Lad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2295637"/>
            <a:ext cx="3522236" cy="2967646"/>
          </a:xfrm>
          <a:prstGeom prst="rect">
            <a:avLst/>
          </a:prstGeom>
        </p:spPr>
      </p:pic>
      <p:sp>
        <p:nvSpPr>
          <p:cNvPr id="6" name="Rectangle 5"/>
          <p:cNvSpPr/>
          <p:nvPr/>
        </p:nvSpPr>
        <p:spPr>
          <a:xfrm>
            <a:off x="323528" y="2132856"/>
            <a:ext cx="4536504" cy="3539430"/>
          </a:xfrm>
          <a:prstGeom prst="rect">
            <a:avLst/>
          </a:prstGeom>
          <a:solidFill>
            <a:schemeClr val="bg1">
              <a:lumMod val="95000"/>
            </a:schemeClr>
          </a:solidFill>
        </p:spPr>
        <p:txBody>
          <a:bodyPr wrap="square">
            <a:spAutoFit/>
          </a:bodyPr>
          <a:lstStyle/>
          <a:p>
            <a:pPr marL="285750" indent="-285750" algn="just">
              <a:buFont typeface="Arial"/>
              <a:buChar char="•"/>
            </a:pPr>
            <a:r>
              <a:rPr lang="en-ZA" sz="1600" dirty="0" smtClean="0"/>
              <a:t>Are there real/significant differences in household SES and school resources between Q1, Q2 and Q3?</a:t>
            </a:r>
          </a:p>
          <a:p>
            <a:pPr marL="742950" lvl="1" indent="-285750" algn="just">
              <a:buFont typeface="Arial"/>
              <a:buChar char="•"/>
            </a:pPr>
            <a:r>
              <a:rPr lang="en-ZA" sz="1600" dirty="0" smtClean="0"/>
              <a:t>Rethinking how we measure quintiles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financial</a:t>
            </a:r>
            <a:r>
              <a:rPr lang="en-ZA" sz="1600" dirty="0" smtClean="0"/>
              <a:t> resources pro-poor?</a:t>
            </a:r>
          </a:p>
          <a:p>
            <a:pPr marL="742950" lvl="1" indent="-285750" algn="just">
              <a:buFont typeface="Arial"/>
              <a:buChar char="•"/>
            </a:pPr>
            <a:r>
              <a:rPr lang="en-ZA" sz="1600" i="1" dirty="0" smtClean="0"/>
              <a:t>Allocated</a:t>
            </a:r>
            <a:r>
              <a:rPr lang="en-ZA" sz="1600" dirty="0" smtClean="0"/>
              <a:t> resources vs </a:t>
            </a:r>
            <a:r>
              <a:rPr lang="en-ZA" sz="1600" i="1" dirty="0" smtClean="0"/>
              <a:t>realized</a:t>
            </a:r>
            <a:r>
              <a:rPr lang="en-ZA" sz="1600" dirty="0" smtClean="0"/>
              <a:t> resources (differential efficiency) (Taylor 2011)</a:t>
            </a:r>
          </a:p>
          <a:p>
            <a:pPr marL="742950" lvl="1" indent="-285750" algn="just">
              <a:buFont typeface="Arial"/>
              <a:buChar char="•"/>
            </a:pPr>
            <a:r>
              <a:rPr lang="en-ZA" sz="1600" dirty="0" smtClean="0"/>
              <a:t>Pre and post parental ‘top-ups’/fees?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human</a:t>
            </a:r>
            <a:r>
              <a:rPr lang="en-ZA" sz="1600" dirty="0" smtClean="0"/>
              <a:t> resources pro-poor?</a:t>
            </a:r>
          </a:p>
          <a:p>
            <a:pPr marL="742950" lvl="1" indent="-285750" algn="just">
              <a:buFont typeface="Arial"/>
              <a:buChar char="•"/>
            </a:pPr>
            <a:r>
              <a:rPr lang="en-ZA" sz="1600" dirty="0" smtClean="0"/>
              <a:t>How do we incentivize the best teachers to teach in the poorest schools?</a:t>
            </a:r>
          </a:p>
          <a:p>
            <a:pPr marL="742950" lvl="1" indent="-285750" algn="just">
              <a:buFont typeface="Arial"/>
              <a:buChar char="•"/>
            </a:pPr>
            <a:endParaRPr lang="en-ZA" sz="1600" dirty="0" smtClean="0"/>
          </a:p>
        </p:txBody>
      </p:sp>
    </p:spTree>
    <p:extLst>
      <p:ext uri="{BB962C8B-B14F-4D97-AF65-F5344CB8AC3E}">
        <p14:creationId xmlns:p14="http://schemas.microsoft.com/office/powerpoint/2010/main" val="397672459"/>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graphicFrame>
        <p:nvGraphicFramePr>
          <p:cNvPr id="6" name="Diagram 5"/>
          <p:cNvGraphicFramePr/>
          <p:nvPr>
            <p:extLst>
              <p:ext uri="{D42A27DB-BD31-4B8C-83A1-F6EECF244321}">
                <p14:modId xmlns:p14="http://schemas.microsoft.com/office/powerpoint/2010/main" val="419394920"/>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20503225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285310" flipH="1">
            <a:off x="1636050" y="4663400"/>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spTree>
    <p:extLst>
      <p:ext uri="{BB962C8B-B14F-4D97-AF65-F5344CB8AC3E}">
        <p14:creationId xmlns:p14="http://schemas.microsoft.com/office/powerpoint/2010/main" val="289754845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p>
          <a:p>
            <a:pPr>
              <a:buFont typeface="+mj-lt"/>
              <a:buAutoNum type="arabicPeriod"/>
            </a:pP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Some questions to think about:</a:t>
            </a:r>
            <a:endParaRPr lang="en-ZA" dirty="0"/>
          </a:p>
        </p:txBody>
      </p:sp>
      <p:sp>
        <p:nvSpPr>
          <p:cNvPr id="3" name="Content Placeholder 2"/>
          <p:cNvSpPr>
            <a:spLocks noGrp="1"/>
          </p:cNvSpPr>
          <p:nvPr>
            <p:ph idx="1"/>
          </p:nvPr>
        </p:nvSpPr>
        <p:spPr/>
        <p:txBody>
          <a:bodyPr/>
          <a:lstStyle/>
          <a:p>
            <a:pPr marL="0" indent="0">
              <a:buNone/>
            </a:pPr>
            <a:r>
              <a:rPr lang="en-ZA" dirty="0" smtClean="0"/>
              <a:t>In the South African education system,</a:t>
            </a:r>
          </a:p>
          <a:p>
            <a:pPr marL="914400" lvl="1" indent="-514350">
              <a:buFont typeface="+mj-lt"/>
              <a:buAutoNum type="arabicPeriod"/>
            </a:pPr>
            <a:r>
              <a:rPr lang="en-ZA" dirty="0" smtClean="0"/>
              <a:t>What are the capacity-building opportunities available to teachers?</a:t>
            </a:r>
          </a:p>
          <a:p>
            <a:pPr marL="914400" lvl="1" indent="-514350">
              <a:buFont typeface="+mj-lt"/>
              <a:buAutoNum type="arabicPeriod"/>
            </a:pPr>
            <a:r>
              <a:rPr lang="en-ZA" dirty="0" smtClean="0"/>
              <a:t>What consequences (if any) revert in the event of non-performance?</a:t>
            </a:r>
          </a:p>
          <a:p>
            <a:pPr marL="914400" lvl="1" indent="-514350">
              <a:buFont typeface="+mj-lt"/>
              <a:buAutoNum type="arabicPeriod"/>
            </a:pPr>
            <a:r>
              <a:rPr lang="en-ZA" dirty="0" smtClean="0"/>
              <a:t>How can ANA be used for accountability?</a:t>
            </a:r>
          </a:p>
          <a:p>
            <a:pPr marL="1314450" lvl="2" indent="-514350"/>
            <a:r>
              <a:rPr lang="en-ZA" dirty="0" smtClean="0"/>
              <a:t>Example of balancing the rights and </a:t>
            </a:r>
            <a:r>
              <a:rPr lang="en-ZA" dirty="0" err="1" smtClean="0"/>
              <a:t>concernes</a:t>
            </a:r>
            <a:r>
              <a:rPr lang="en-ZA" smtClean="0"/>
              <a:t> </a:t>
            </a:r>
            <a:endParaRPr lang="en-ZA" dirty="0" smtClean="0"/>
          </a:p>
          <a:p>
            <a:pPr marL="914400" lvl="1" indent="-514350">
              <a:buFont typeface="+mj-lt"/>
              <a:buAutoNum type="arabicPeriod"/>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Tree>
    <p:extLst>
      <p:ext uri="{BB962C8B-B14F-4D97-AF65-F5344CB8AC3E}">
        <p14:creationId xmlns:p14="http://schemas.microsoft.com/office/powerpoint/2010/main" val="293120425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spTree>
    <p:extLst>
      <p:ext uri="{BB962C8B-B14F-4D97-AF65-F5344CB8AC3E}">
        <p14:creationId xmlns:p14="http://schemas.microsoft.com/office/powerpoint/2010/main" val="779317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spTree>
    <p:extLst>
      <p:ext uri="{BB962C8B-B14F-4D97-AF65-F5344CB8AC3E}">
        <p14:creationId xmlns:p14="http://schemas.microsoft.com/office/powerpoint/2010/main" val="171841744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75</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46143320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76</a:t>
            </a:fld>
            <a:endParaRPr lang="en-ZA"/>
          </a:p>
        </p:txBody>
      </p:sp>
    </p:spTree>
    <p:extLst>
      <p:ext uri="{BB962C8B-B14F-4D97-AF65-F5344CB8AC3E}">
        <p14:creationId xmlns:p14="http://schemas.microsoft.com/office/powerpoint/2010/main" val="3025217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099971911"/>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77</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93666295"/>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39552" y="452438"/>
            <a:ext cx="8533011" cy="1228725"/>
          </a:xfrm>
        </p:spPr>
        <p:txBody>
          <a:bodyPr/>
          <a:lstStyle/>
          <a:p>
            <a:r>
              <a:rPr lang="en-ZA" smtClean="0"/>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Aft>
                  <a:spcPts val="1000"/>
                </a:spcAft>
              </a:pPr>
              <a:r>
                <a:rPr lang="en-ZA" sz="9000"/>
                <a:t>$</a:t>
              </a:r>
              <a:endParaRPr lang="en-US"/>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Economy</a:t>
            </a:r>
          </a:p>
        </p:txBody>
      </p:sp>
      <p:sp>
        <p:nvSpPr>
          <p:cNvPr id="3" name="TextBox 2"/>
          <p:cNvSpPr txBox="1"/>
          <p:nvPr/>
        </p:nvSpPr>
        <p:spPr>
          <a:xfrm>
            <a:off x="449263" y="6088063"/>
            <a:ext cx="8496300" cy="746125"/>
          </a:xfrm>
          <a:prstGeom prst="rect">
            <a:avLst/>
          </a:prstGeom>
          <a:noFill/>
        </p:spPr>
        <p:txBody>
          <a:bodyPr>
            <a:spAutoFit/>
          </a:bodyPr>
          <a:lstStyle/>
          <a:p>
            <a:pPr>
              <a:defRPr/>
            </a:pPr>
            <a:r>
              <a:rPr lang="en-ZA" sz="1050" b="1" dirty="0"/>
              <a:t>Specific references</a:t>
            </a:r>
            <a:r>
              <a:rPr lang="en-ZA" sz="1050" dirty="0"/>
              <a:t>: lower fertility (Glewwe, 2002), improved child health (Currie, 2009), reduced societal violence (</a:t>
            </a:r>
            <a:r>
              <a:rPr lang="en-ZA" sz="1050" dirty="0" err="1"/>
              <a:t>Salmi</a:t>
            </a:r>
            <a:r>
              <a:rPr lang="en-ZA" sz="1050" dirty="0"/>
              <a:t>, 2006), promotion of a national - as opposed to a regional or ethnic - identity (Glewwe, 2002), improved human rights (</a:t>
            </a:r>
            <a:r>
              <a:rPr lang="en-ZA" sz="1050" dirty="0" err="1"/>
              <a:t>Salmi</a:t>
            </a:r>
            <a:r>
              <a:rPr lang="en-ZA" sz="1050" dirty="0"/>
              <a:t>, 2006), increased social cohesion (</a:t>
            </a:r>
            <a:r>
              <a:rPr lang="en-ZA" sz="1050" dirty="0" err="1"/>
              <a:t>Heyneman</a:t>
            </a:r>
            <a:r>
              <a:rPr lang="en-ZA" sz="1050" dirty="0"/>
              <a:t>, 2003), Economic growth – see any decent Macro textbook, specifically for cognitive skills see (Hanushek &amp; </a:t>
            </a:r>
            <a:r>
              <a:rPr lang="en-ZA" sz="1050" dirty="0" err="1"/>
              <a:t>Woessman</a:t>
            </a:r>
            <a:r>
              <a:rPr lang="en-ZA" sz="1050" dirty="0"/>
              <a:t> 2008)</a:t>
            </a:r>
          </a:p>
          <a:p>
            <a:pPr>
              <a:defRPr/>
            </a:pPr>
            <a:endParaRPr lang="en-ZA" sz="1100" dirty="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Ec</a:t>
                </a:r>
              </a:p>
            </p:txBody>
          </p:sp>
        </p:grpSp>
      </p:grpSp>
    </p:spTree>
    <p:extLst>
      <p:ext uri="{BB962C8B-B14F-4D97-AF65-F5344CB8AC3E}">
        <p14:creationId xmlns:p14="http://schemas.microsoft.com/office/powerpoint/2010/main" val="1157741448"/>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79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spTree>
    <p:extLst>
      <p:ext uri="{BB962C8B-B14F-4D97-AF65-F5344CB8AC3E}">
        <p14:creationId xmlns:p14="http://schemas.microsoft.com/office/powerpoint/2010/main" val="342719861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4"/>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82</a:t>
            </a:fld>
            <a:endParaRPr lang="en-ZA"/>
          </a:p>
        </p:txBody>
      </p:sp>
    </p:spTree>
    <p:extLst>
      <p:ext uri="{BB962C8B-B14F-4D97-AF65-F5344CB8AC3E}">
        <p14:creationId xmlns:p14="http://schemas.microsoft.com/office/powerpoint/2010/main" val="2136126831"/>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spTree>
    <p:extLst>
      <p:ext uri="{BB962C8B-B14F-4D97-AF65-F5344CB8AC3E}">
        <p14:creationId xmlns:p14="http://schemas.microsoft.com/office/powerpoint/2010/main" val="1810994342"/>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84</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13817</TotalTime>
  <Words>4708</Words>
  <Application>Microsoft Macintosh PowerPoint</Application>
  <PresentationFormat>On-screen Show (4:3)</PresentationFormat>
  <Paragraphs>721</Paragraphs>
  <Slides>84</Slides>
  <Notes>60</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Office Theme</vt:lpstr>
      <vt:lpstr>Accountability &amp; Corruption in Africa   Understanding the disconnect between resources and results</vt:lpstr>
      <vt:lpstr>Main outcomes today</vt:lpstr>
      <vt:lpstr>Research-led-teaching = Lecture format</vt:lpstr>
      <vt:lpstr>Research example #1: The case of South Africa</vt:lpstr>
      <vt:lpstr>Background information</vt:lpstr>
      <vt:lpstr>Inequality - SA</vt:lpstr>
      <vt:lpstr>PowerPoint Presentation</vt:lpstr>
      <vt:lpstr>Not all schools are born equal</vt:lpstr>
      <vt:lpstr>PowerPoint Presentation</vt:lpstr>
      <vt:lpstr>PowerPoint Presentation</vt:lpstr>
      <vt:lpstr>NSES question 42 NSES followed about 15000 students (266 schools) and tested them in Grade 3 (2007), Grade 4 (2008) and Grade 5 (2009). </vt:lpstr>
      <vt:lpstr>Expenditure on education 2010/11</vt:lpstr>
      <vt:lpstr>Accountability: teacher absenteeism (SACMEQ III – 2007 – 996 teachers)</vt:lpstr>
      <vt:lpstr>Practical examples of corruption…</vt:lpstr>
      <vt:lpstr>Caveat: NB to remember…</vt:lpstr>
      <vt:lpstr>Research example #2:  Combining access to education (enrolment) and the quality of education (learning)</vt:lpstr>
      <vt:lpstr>Access &amp; Quality</vt:lpstr>
      <vt:lpstr>Access &amp; Quality</vt:lpstr>
      <vt:lpstr>Status quo</vt:lpstr>
      <vt:lpstr>Current research</vt:lpstr>
      <vt:lpstr>(Hanushek &amp; Woessmann, 2008)</vt:lpstr>
      <vt:lpstr>Access-to-literacy &amp; Access-to-numeracy</vt:lpstr>
      <vt:lpstr>Literacy gaps by gender, location &amp; wealth</vt:lpstr>
      <vt:lpstr>5 stylized facts about primary education in SSA…</vt:lpstr>
      <vt:lpstr>In all countries the access-to-literacy gap between rich &amp; poor &gt;&gt;&gt; boys &amp; girls</vt:lpstr>
      <vt:lpstr> In poorer countries boys have higher access-to-literacy and access-to-numeracy rates than girls, while in wealthier countries girls have higher access-to-literacy and access-to-numeracy rates than boys.  </vt:lpstr>
      <vt:lpstr>In looking at gender there is both a pro-boy access component and a pro-boy learning component in poorer (pro-boy) countries. In wealthier countries pro-girl A-to-L rates primarily due to more learning in school than access/survival advantages</vt:lpstr>
      <vt:lpstr>Poor girls in poor countries face a double disadvantage of being socially excluded from education (Lewis &amp; Lockheed, 2007) </vt:lpstr>
      <vt:lpstr>Lesotho is a peculiar case </vt:lpstr>
      <vt:lpstr>Even for the most disadvantaged country/group, INITIAL access is far less of a problem than SURVIVAL to grade 6</vt:lpstr>
      <vt:lpstr>But how does all of this link to corruption/accountability?</vt:lpstr>
      <vt:lpstr>Accountability &amp; corruption</vt:lpstr>
      <vt:lpstr>PowerPoint Presentation</vt:lpstr>
      <vt:lpstr>PowerPoint Presentation</vt:lpstr>
      <vt:lpstr>Practical examples: leakages in Uganda</vt:lpstr>
      <vt:lpstr>Practical examples: leakages in CSG</vt:lpstr>
      <vt:lpstr>Conclusions</vt:lpstr>
      <vt:lpstr>Comments &amp; Questions?   Slides &amp; research available at nicspaull.com/research  NicholasSpaull@gmail.com </vt:lpstr>
      <vt:lpstr>Accountability and the principal-agent problem</vt:lpstr>
      <vt:lpstr>Principal-Agent Problem</vt:lpstr>
      <vt:lpstr>Principal-Agent Problem</vt:lpstr>
      <vt:lpstr>Accountability framework  Bruns, Filmer &amp; Patrinos (2013) and WDR (2004)</vt:lpstr>
      <vt:lpstr>WDR 2004</vt:lpstr>
      <vt:lpstr>Breaks in the chain</vt:lpstr>
      <vt:lpstr>Breaks in the chain</vt:lpstr>
      <vt:lpstr>Principal-agent problem – multiple principals and multiple agents. Who to please?</vt:lpstr>
      <vt:lpstr>When it’s not corruption: Accountability and capacity</vt:lpstr>
      <vt:lpstr>Accountability &amp; capacity</vt:lpstr>
      <vt:lpstr>Accountability and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don’t resources translate into results in most African countries?</vt:lpstr>
      <vt:lpstr>Motivation for increasing resources</vt:lpstr>
      <vt:lpstr>Pro-poor allocation of resources?</vt:lpstr>
      <vt:lpstr>Important distinctions</vt:lpstr>
      <vt:lpstr>Important distinctions</vt:lpstr>
      <vt:lpstr>Important distinctions</vt:lpstr>
      <vt:lpstr>Important distinctions</vt:lpstr>
      <vt:lpstr>Accountability &amp; Capacity</vt:lpstr>
      <vt:lpstr>Conclusion</vt:lpstr>
      <vt:lpstr>Some questions to think about:</vt:lpstr>
      <vt:lpstr>Binding constraints approach</vt:lpstr>
      <vt:lpstr>PowerPoint Presentation</vt:lpstr>
      <vt:lpstr>PowerPoint Presentation</vt:lpstr>
      <vt:lpstr>PowerPoint Presentation</vt:lpstr>
      <vt:lpstr>PowerPoint Presentation</vt:lpstr>
      <vt:lpstr> Basic Literacy and Numeracy (Gr 6)</vt:lpstr>
      <vt:lpstr>Grade 6 Literacy</vt:lpstr>
      <vt:lpstr>Accountability: teacher absenteeism (SACMEQ III – 2007 – 996 teachers)</vt:lpstr>
      <vt:lpstr>Accountability: teacher absenteeism (SACMEQ III – 2007 – 996 teachers)</vt:lpstr>
      <vt:lpstr>Benefits of education</vt:lpstr>
      <vt:lpstr>Accountability: teacher absenteeism</vt:lpstr>
      <vt:lpstr>Two school systems not one?</vt:lpstr>
      <vt:lpstr>Gr 1 - Gr 2 - Gr 3 – Gr 4 – Gr 5 – Gr 6 – Gr 7 – Gr 8 – Gr 9 - Gr 10 – Gr 11 – Gr 12 </vt:lpstr>
      <vt:lpstr>3 biggest challenges - SA</vt:lpstr>
      <vt:lpstr>Way forward?</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318</cp:revision>
  <dcterms:created xsi:type="dcterms:W3CDTF">2012-07-03T12:28:17Z</dcterms:created>
  <dcterms:modified xsi:type="dcterms:W3CDTF">2014-04-08T15:06:17Z</dcterms:modified>
</cp:coreProperties>
</file>