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charts/chart4.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5.xml" ContentType="application/vnd.openxmlformats-officedocument.drawingml.chart+xml"/>
  <Override PartName="/ppt/notesSlides/notesSlide13.xml" ContentType="application/vnd.openxmlformats-officedocument.presentationml.notesSlide+xml"/>
  <Override PartName="/ppt/charts/chart6.xml" ContentType="application/vnd.openxmlformats-officedocument.drawingml.chart+xml"/>
  <Override PartName="/ppt/theme/themeOverride1.xml" ContentType="application/vnd.openxmlformats-officedocument.themeOverride+xml"/>
  <Override PartName="/ppt/notesSlides/notesSlide14.xml" ContentType="application/vnd.openxmlformats-officedocument.presentationml.notesSlide+xml"/>
  <Override PartName="/ppt/charts/chart7.xml" ContentType="application/vnd.openxmlformats-officedocument.drawingml.chart+xml"/>
  <Override PartName="/ppt/theme/themeOverride2.xml" ContentType="application/vnd.openxmlformats-officedocument.themeOverride+xml"/>
  <Override PartName="/ppt/charts/chart8.xml" ContentType="application/vnd.openxmlformats-officedocument.drawingml.chart+xml"/>
  <Override PartName="/ppt/theme/themeOverride3.xml" ContentType="application/vnd.openxmlformats-officedocument.themeOverride+xml"/>
  <Override PartName="/ppt/charts/chart9.xml" ContentType="application/vnd.openxmlformats-officedocument.drawingml.chart+xml"/>
  <Override PartName="/ppt/theme/themeOverride4.xml" ContentType="application/vnd.openxmlformats-officedocument.themeOverride+xml"/>
  <Override PartName="/ppt/charts/chart10.xml" ContentType="application/vnd.openxmlformats-officedocument.drawingml.chart+xml"/>
  <Override PartName="/ppt/theme/themeOverride5.xml" ContentType="application/vnd.openxmlformats-officedocument.themeOverride+xml"/>
  <Override PartName="/ppt/charts/chart11.xml" ContentType="application/vnd.openxmlformats-officedocument.drawingml.chart+xml"/>
  <Override PartName="/ppt/theme/themeOverride6.xml" ContentType="application/vnd.openxmlformats-officedocument.themeOverride+xml"/>
  <Override PartName="/ppt/charts/chart12.xml" ContentType="application/vnd.openxmlformats-officedocument.drawingml.chart+xml"/>
  <Override PartName="/ppt/theme/themeOverride7.xml" ContentType="application/vnd.openxmlformats-officedocument.themeOverride+xml"/>
  <Override PartName="/ppt/charts/chart13.xml" ContentType="application/vnd.openxmlformats-officedocument.drawingml.chart+xml"/>
  <Override PartName="/ppt/theme/themeOverride8.xml" ContentType="application/vnd.openxmlformats-officedocument.themeOverride+xml"/>
  <Override PartName="/ppt/charts/chart14.xml" ContentType="application/vnd.openxmlformats-officedocument.drawingml.chart+xml"/>
  <Override PartName="/ppt/theme/themeOverride9.xml" ContentType="application/vnd.openxmlformats-officedocument.themeOverride+xml"/>
  <Override PartName="/ppt/charts/chart15.xml" ContentType="application/vnd.openxmlformats-officedocument.drawingml.chart+xml"/>
  <Override PartName="/ppt/theme/themeOverride10.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6.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17.xml" ContentType="application/vnd.openxmlformats-officedocument.drawingml.chart+xml"/>
  <Override PartName="/ppt/theme/themeOverride11.xml" ContentType="application/vnd.openxmlformats-officedocument.themeOverride+xml"/>
  <Override PartName="/ppt/notesSlides/notesSlide38.xml" ContentType="application/vnd.openxmlformats-officedocument.presentationml.notesSlide+xml"/>
  <Override PartName="/ppt/charts/chart18.xml" ContentType="application/vnd.openxmlformats-officedocument.drawingml.chart+xml"/>
  <Override PartName="/ppt/theme/themeOverride12.xml" ContentType="application/vnd.openxmlformats-officedocument.themeOverr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9.xml" ContentType="application/vnd.openxmlformats-officedocument.drawingml.chart+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rts/chart20.xml" ContentType="application/vnd.openxmlformats-officedocument.drawingml.chart+xml"/>
  <Override PartName="/ppt/theme/themeOverride13.xml" ContentType="application/vnd.openxmlformats-officedocument.themeOverride+xml"/>
  <Override PartName="/ppt/charts/chart21.xml" ContentType="application/vnd.openxmlformats-officedocument.drawingml.chart+xml"/>
  <Override PartName="/ppt/theme/themeOverride14.xml" ContentType="application/vnd.openxmlformats-officedocument.themeOverr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22.xml" ContentType="application/vnd.openxmlformats-officedocument.drawingml.chart+xml"/>
  <Override PartName="/ppt/notesSlides/notesSlide55.xml" ContentType="application/vnd.openxmlformats-officedocument.presentationml.notesSlide+xml"/>
  <Override PartName="/ppt/charts/chart23.xml" ContentType="application/vnd.openxmlformats-officedocument.drawingml.chart+xml"/>
  <Override PartName="/ppt/notesSlides/notesSlide5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rts/chart24.xml" ContentType="application/vnd.openxmlformats-officedocument.drawingml.chart+xml"/>
  <Override PartName="/ppt/theme/themeOverride15.xml" ContentType="application/vnd.openxmlformats-officedocument.themeOverride+xml"/>
  <Override PartName="/ppt/charts/chart25.xml" ContentType="application/vnd.openxmlformats-officedocument.drawingml.chart+xml"/>
  <Override PartName="/ppt/theme/themeOverride16.xml" ContentType="application/vnd.openxmlformats-officedocument.themeOverride+xml"/>
  <Override PartName="/ppt/notesSlides/notesSlide60.xml" ContentType="application/vnd.openxmlformats-officedocument.presentationml.notesSlide+xml"/>
  <Override PartName="/ppt/charts/chart26.xml" ContentType="application/vnd.openxmlformats-officedocument.drawingml.chart+xml"/>
  <Override PartName="/ppt/theme/themeOverride17.xml" ContentType="application/vnd.openxmlformats-officedocument.themeOverr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72"/>
  </p:notesMasterIdLst>
  <p:sldIdLst>
    <p:sldId id="381" r:id="rId2"/>
    <p:sldId id="531" r:id="rId3"/>
    <p:sldId id="532" r:id="rId4"/>
    <p:sldId id="533" r:id="rId5"/>
    <p:sldId id="535" r:id="rId6"/>
    <p:sldId id="509" r:id="rId7"/>
    <p:sldId id="512" r:id="rId8"/>
    <p:sldId id="513" r:id="rId9"/>
    <p:sldId id="514" r:id="rId10"/>
    <p:sldId id="529" r:id="rId11"/>
    <p:sldId id="519" r:id="rId12"/>
    <p:sldId id="534" r:id="rId13"/>
    <p:sldId id="524" r:id="rId14"/>
    <p:sldId id="528" r:id="rId15"/>
    <p:sldId id="525" r:id="rId16"/>
    <p:sldId id="536" r:id="rId17"/>
    <p:sldId id="537" r:id="rId18"/>
    <p:sldId id="538" r:id="rId19"/>
    <p:sldId id="542" r:id="rId20"/>
    <p:sldId id="539" r:id="rId21"/>
    <p:sldId id="541" r:id="rId22"/>
    <p:sldId id="540" r:id="rId23"/>
    <p:sldId id="507" r:id="rId24"/>
    <p:sldId id="468" r:id="rId25"/>
    <p:sldId id="470" r:id="rId26"/>
    <p:sldId id="471" r:id="rId27"/>
    <p:sldId id="472" r:id="rId28"/>
    <p:sldId id="473" r:id="rId29"/>
    <p:sldId id="474" r:id="rId30"/>
    <p:sldId id="506" r:id="rId31"/>
    <p:sldId id="530" r:id="rId32"/>
    <p:sldId id="508" r:id="rId33"/>
    <p:sldId id="518" r:id="rId34"/>
    <p:sldId id="522" r:id="rId35"/>
    <p:sldId id="520" r:id="rId36"/>
    <p:sldId id="515" r:id="rId37"/>
    <p:sldId id="517" r:id="rId38"/>
    <p:sldId id="516" r:id="rId39"/>
    <p:sldId id="523" r:id="rId40"/>
    <p:sldId id="521" r:id="rId41"/>
    <p:sldId id="526" r:id="rId42"/>
    <p:sldId id="527" r:id="rId43"/>
    <p:sldId id="496" r:id="rId44"/>
    <p:sldId id="505" r:id="rId45"/>
    <p:sldId id="491" r:id="rId46"/>
    <p:sldId id="492" r:id="rId47"/>
    <p:sldId id="493" r:id="rId48"/>
    <p:sldId id="494" r:id="rId49"/>
    <p:sldId id="411" r:id="rId50"/>
    <p:sldId id="462" r:id="rId51"/>
    <p:sldId id="412" r:id="rId52"/>
    <p:sldId id="502" r:id="rId53"/>
    <p:sldId id="413" r:id="rId54"/>
    <p:sldId id="419" r:id="rId55"/>
    <p:sldId id="420" r:id="rId56"/>
    <p:sldId id="426" r:id="rId57"/>
    <p:sldId id="421" r:id="rId58"/>
    <p:sldId id="422" r:id="rId59"/>
    <p:sldId id="390" r:id="rId60"/>
    <p:sldId id="392" r:id="rId61"/>
    <p:sldId id="399" r:id="rId62"/>
    <p:sldId id="475" r:id="rId63"/>
    <p:sldId id="415" r:id="rId64"/>
    <p:sldId id="312" r:id="rId65"/>
    <p:sldId id="388" r:id="rId66"/>
    <p:sldId id="361" r:id="rId67"/>
    <p:sldId id="402" r:id="rId68"/>
    <p:sldId id="409" r:id="rId69"/>
    <p:sldId id="410" r:id="rId70"/>
    <p:sldId id="404"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60" autoAdjust="0"/>
    <p:restoredTop sz="86723" autoAdjust="0"/>
  </p:normalViewPr>
  <p:slideViewPr>
    <p:cSldViewPr>
      <p:cViewPr varScale="1">
        <p:scale>
          <a:sx n="67" d="100"/>
          <a:sy n="67" d="100"/>
        </p:scale>
        <p:origin x="-102" y="-432"/>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svdb\Documents\AgeEducRace201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6.xml.rels><?xml version="1.0" encoding="UTF-8" standalone="yes"?>
<Relationships xmlns="http://schemas.openxmlformats.org/package/2006/relationships"><Relationship Id="rId2" Type="http://schemas.openxmlformats.org/officeDocument/2006/relationships/oleObject" Target="file:///C:\Users\spaull\Dropbox\Journal%20articles\Common%20media%202012\Matric%202013%20results\Quintile%20&amp;%20Achievement%20-%20matric%202013.xlsx" TargetMode="External"/><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2" Type="http://schemas.openxmlformats.org/officeDocument/2006/relationships/oleObject" Target="file:///C:\Users\spaull\Dropbox\Consulting\Save%20the%20Children\(Stephen)%20Matric%20passes%20as%20percentage%20of%20enrolments%20in%20grade%202%20-%20Figure%205%20data.xlsx" TargetMode="External"/><Relationship Id="rId1" Type="http://schemas.openxmlformats.org/officeDocument/2006/relationships/themeOverride" Target="../theme/themeOverride2.xml"/></Relationships>
</file>

<file path=ppt/charts/_rels/chart8.xml.rels><?xml version="1.0" encoding="UTF-8" standalone="yes"?>
<Relationships xmlns="http://schemas.openxmlformats.org/package/2006/relationships"><Relationship Id="rId2" Type="http://schemas.openxmlformats.org/officeDocument/2006/relationships/oleObject" Target="file:///C:\Users\spaull\Dropbox\Consulting\Save%20the%20Children\(Stephen)%20Matric%20passes%20as%20percentage%20of%20enrolments%20in%20grade%202%20-%20Figure%205%20data.xlsx" TargetMode="External"/><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2" Type="http://schemas.openxmlformats.org/officeDocument/2006/relationships/oleObject" Target="file:///C:\Users\spaull\Dropbox\Consulting\Save%20the%20Children\(Stephen)%20Matric%20passes%20as%20percentage%20of%20enrolments%20in%20grade%202%20-%20Figure%205%20data.xlsx" TargetMode="External"/><Relationship Id="rId1" Type="http://schemas.openxmlformats.org/officeDocument/2006/relationships/themeOverride" Target="../theme/themeOverride4.xml"/></Relationships>
</file>

<file path=ppt/charts/_rels/chart10.xml.rels><?xml version="1.0" encoding="UTF-8" standalone="yes"?>
<Relationships xmlns="http://schemas.openxmlformats.org/package/2006/relationships"><Relationship Id="rId2" Type="http://schemas.openxmlformats.org/officeDocument/2006/relationships/oleObject" Target="file:///C:\Users\spaull\Dropbox\Consulting\Save%20the%20Children\(Stephen)%20Matric%20passes%20as%20percentage%20of%20enrolments%20in%20grade%202%20-%20Figure%205%20data.xlsx" TargetMode="External"/><Relationship Id="rId1" Type="http://schemas.openxmlformats.org/officeDocument/2006/relationships/themeOverride" Target="../theme/themeOverride5.xml"/></Relationships>
</file>

<file path=ppt/charts/_rels/chart11.xml.rels><?xml version="1.0" encoding="UTF-8" standalone="yes"?>
<Relationships xmlns="http://schemas.openxmlformats.org/package/2006/relationships"><Relationship Id="rId2" Type="http://schemas.openxmlformats.org/officeDocument/2006/relationships/oleObject" Target="file:///C:\Users\spaull\Dropbox\Consulting\Save%20the%20Children\(Stephen)%20Matric%20passes%20as%20percentage%20of%20enrolments%20in%20grade%202%20-%20Figure%205%20data.xlsx" TargetMode="External"/><Relationship Id="rId1" Type="http://schemas.openxmlformats.org/officeDocument/2006/relationships/themeOverride" Target="../theme/themeOverride6.xml"/></Relationships>
</file>

<file path=ppt/charts/_rels/chart12.xml.rels><?xml version="1.0" encoding="UTF-8" standalone="yes"?>
<Relationships xmlns="http://schemas.openxmlformats.org/package/2006/relationships"><Relationship Id="rId2" Type="http://schemas.openxmlformats.org/officeDocument/2006/relationships/oleObject" Target="file:///C:\Users\spaull\Dropbox\Consulting\Save%20the%20Children\(Stephen)%20Matric%20passes%20as%20percentage%20of%20enrolments%20in%20grade%202%20-%20Figure%205%20data.xlsx" TargetMode="External"/><Relationship Id="rId1" Type="http://schemas.openxmlformats.org/officeDocument/2006/relationships/themeOverride" Target="../theme/themeOverride7.xml"/></Relationships>
</file>

<file path=ppt/charts/_rels/chart13.xml.rels><?xml version="1.0" encoding="UTF-8" standalone="yes"?>
<Relationships xmlns="http://schemas.openxmlformats.org/package/2006/relationships"><Relationship Id="rId2" Type="http://schemas.openxmlformats.org/officeDocument/2006/relationships/oleObject" Target="file:///C:\Users\spaull\Dropbox\Consulting\Save%20the%20Children\(Stephen)%20Matric%20passes%20as%20percentage%20of%20enrolments%20in%20grade%202%20-%20Figure%205%20data.xlsx" TargetMode="External"/><Relationship Id="rId1" Type="http://schemas.openxmlformats.org/officeDocument/2006/relationships/themeOverride" Target="../theme/themeOverride8.xml"/></Relationships>
</file>

<file path=ppt/charts/_rels/chart14.xml.rels><?xml version="1.0" encoding="UTF-8" standalone="yes"?>
<Relationships xmlns="http://schemas.openxmlformats.org/package/2006/relationships"><Relationship Id="rId2" Type="http://schemas.openxmlformats.org/officeDocument/2006/relationships/oleObject" Target="file:///C:\Users\spaull\Dropbox\Consulting\Save%20the%20Children\(Stephen)%20Matric%20passes%20as%20percentage%20of%20enrolments%20in%20grade%202%20-%20Figure%205%20data.xlsx" TargetMode="External"/><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2" Type="http://schemas.openxmlformats.org/officeDocument/2006/relationships/oleObject" Target="file:///C:\Users\spaull\Dropbox\Consulting\Save%20the%20Children\(Stephen)%20Matric%20passes%20as%20percentage%20of%20enrolments%20in%20grade%202%20-%20Figure%205%20data.xlsx" TargetMode="External"/><Relationship Id="rId1" Type="http://schemas.openxmlformats.org/officeDocument/2006/relationships/themeOverride" Target="../theme/themeOverride10.xml"/></Relationships>
</file>

<file path=ppt/charts/_rels/chart16.xml.rels><?xml version="1.0" encoding="UTF-8" standalone="yes"?>
<Relationships xmlns="http://schemas.openxmlformats.org/package/2006/relationships"><Relationship Id="rId1" Type="http://schemas.openxmlformats.org/officeDocument/2006/relationships/oleObject" Target="file:///C:\Users\Nic%20Spaull\Dropbox\Consulting\CDE\Graphs\TIMSS%20and%20SACMEQ%20over%20time%20graphs%20Dec%202012.xlsx" TargetMode="External"/></Relationships>
</file>

<file path=ppt/charts/_rels/chart17.xml.rels><?xml version="1.0" encoding="UTF-8" standalone="yes"?>
<Relationships xmlns="http://schemas.openxmlformats.org/package/2006/relationships"><Relationship Id="rId2" Type="http://schemas.openxmlformats.org/officeDocument/2006/relationships/oleObject" Target="file:///C:\Users\spaull\Dropbox\Journal%20articles\Insurmountable%20learning%20deficits%20paper\Janeli\NSES%20quint%20and%20prov%20avgs%20for%20balanced%20panel%20(23%20Oct).xlsx" TargetMode="External"/><Relationship Id="rId1" Type="http://schemas.openxmlformats.org/officeDocument/2006/relationships/themeOverride" Target="../theme/themeOverride11.xml"/></Relationships>
</file>

<file path=ppt/charts/_rels/chart18.xml.rels><?xml version="1.0" encoding="UTF-8" standalone="yes"?>
<Relationships xmlns="http://schemas.openxmlformats.org/package/2006/relationships"><Relationship Id="rId2" Type="http://schemas.openxmlformats.org/officeDocument/2006/relationships/oleObject" Target="file:///C:\Users\spaull\Dropbox\Journal%20articles\Insurmountable%20learning%20deficits%20paper\Nic\NSES%20progress%20per%20item%20by%20quintile%20graphs.xlsx" TargetMode="External"/><Relationship Id="rId1" Type="http://schemas.openxmlformats.org/officeDocument/2006/relationships/themeOverride" Target="../theme/themeOverride12.xml"/></Relationships>
</file>

<file path=ppt/charts/_rels/chart19.xml.rels><?xml version="1.0" encoding="UTF-8" standalone="yes"?>
<Relationships xmlns="http://schemas.openxmlformats.org/package/2006/relationships"><Relationship Id="rId1" Type="http://schemas.openxmlformats.org/officeDocument/2006/relationships/oleObject" Target="file:///C:\Users\spaull\Dropbox\Consulting\Save%20the%20Children\(Stephen)%20Matric%20passes%20as%20percentage%20of%20enrolments%20in%20grade%202%20-%20Figure%205%20data.xlsx" TargetMode="External"/></Relationships>
</file>

<file path=ppt/charts/_rels/chart20.xml.rels><?xml version="1.0" encoding="UTF-8" standalone="yes"?>
<Relationships xmlns="http://schemas.openxmlformats.org/package/2006/relationships"><Relationship Id="rId2" Type="http://schemas.openxmlformats.org/officeDocument/2006/relationships/oleObject" Target="file:///C:\Users\Nic%20Spaull\Dropbox\Journal%20articles%202012\Stephen%20SACMEQ%20paper\Nic\Final\FILMER%20attendance%20rates%20for%20our%20countries%20(+pie%20charts)18%20April%202012.xlsx" TargetMode="External"/><Relationship Id="rId1" Type="http://schemas.openxmlformats.org/officeDocument/2006/relationships/themeOverride" Target="../theme/themeOverride13.xml"/></Relationships>
</file>

<file path=ppt/charts/_rels/chart21.xml.rels><?xml version="1.0" encoding="UTF-8" standalone="yes"?>
<Relationships xmlns="http://schemas.openxmlformats.org/package/2006/relationships"><Relationship Id="rId2" Type="http://schemas.openxmlformats.org/officeDocument/2006/relationships/oleObject" Target="file:///C:\Users\Nic%20Spaull\Dropbox\Journal%20articles%202012\Stephen%20SACMEQ%20paper\Nic\Final\FILMER%20attendance%20rates%20for%20our%20countries%20(+pie%20charts)18%20April%202012.xlsx" TargetMode="External"/><Relationship Id="rId1" Type="http://schemas.openxmlformats.org/officeDocument/2006/relationships/themeOverride" Target="../theme/themeOverride14.xml"/></Relationships>
</file>

<file path=ppt/charts/_rels/chart22.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24.xml.rels><?xml version="1.0" encoding="UTF-8" standalone="yes"?>
<Relationships xmlns="http://schemas.openxmlformats.org/package/2006/relationships"><Relationship Id="rId2" Type="http://schemas.openxmlformats.org/officeDocument/2006/relationships/oleObject" Target="file:///C:\Users\Nic%20Spaull\Dropbox\Journal%20articles%202012\Stephen%20SACMEQ%20paper\Nic\Final\FILMER%20attendance%20rates%20for%20our%20countries%20(+pie%20charts)18%20April%202012.xlsx" TargetMode="External"/><Relationship Id="rId1" Type="http://schemas.openxmlformats.org/officeDocument/2006/relationships/themeOverride" Target="../theme/themeOverride15.xml"/></Relationships>
</file>

<file path=ppt/charts/_rels/chart25.xml.rels><?xml version="1.0" encoding="UTF-8" standalone="yes"?>
<Relationships xmlns="http://schemas.openxmlformats.org/package/2006/relationships"><Relationship Id="rId2" Type="http://schemas.openxmlformats.org/officeDocument/2006/relationships/oleObject" Target="file:///C:\Users\Nic%20Spaull\Dropbox\Journal%20articles%202012\Stephen%20SACMEQ%20paper\Nic\Final\FILMER%20attendance%20rates%20for%20our%20countries%20(+pie%20charts)18%20April%202012.xlsx" TargetMode="External"/><Relationship Id="rId1" Type="http://schemas.openxmlformats.org/officeDocument/2006/relationships/themeOverride" Target="../theme/themeOverride16.xml"/></Relationships>
</file>

<file path=ppt/charts/_rels/chart26.xml.rels><?xml version="1.0" encoding="UTF-8" standalone="yes"?>
<Relationships xmlns="http://schemas.openxmlformats.org/package/2006/relationships"><Relationship Id="rId2" Type="http://schemas.openxmlformats.org/officeDocument/2006/relationships/oleObject" Target="file:///C:\Documents%20and%20Settings\spaull\My%20Documents\Dropbox\Consulting\CDE\Graphs\Matric%20graphs%202013.xlsx" TargetMode="External"/><Relationship Id="rId1" Type="http://schemas.openxmlformats.org/officeDocument/2006/relationships/themeOverride" Target="../theme/themeOverride1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TIMSS!$C$2</c:f>
              <c:strCache>
                <c:ptCount val="1"/>
                <c:pt idx="0">
                  <c:v>Maths </c:v>
                </c:pt>
              </c:strCache>
            </c:strRef>
          </c:tx>
          <c:spPr>
            <a:solidFill>
              <a:schemeClr val="accent2">
                <a:lumMod val="60000"/>
                <a:lumOff val="40000"/>
              </a:schemeClr>
            </a:solidFill>
          </c:spPr>
          <c:invertIfNegative val="0"/>
          <c:dPt>
            <c:idx val="21"/>
            <c:invertIfNegative val="0"/>
            <c:bubble3D val="0"/>
            <c:spPr>
              <a:solidFill>
                <a:srgbClr val="C00000"/>
              </a:solidFill>
            </c:spPr>
          </c:dPt>
          <c:dPt>
            <c:idx val="25"/>
            <c:invertIfNegative val="0"/>
            <c:bubble3D val="0"/>
            <c:spPr>
              <a:solidFill>
                <a:srgbClr val="C00000"/>
              </a:solidFill>
            </c:spPr>
          </c:dPt>
          <c:dPt>
            <c:idx val="26"/>
            <c:invertIfNegative val="0"/>
            <c:bubble3D val="0"/>
            <c:spPr>
              <a:solidFill>
                <a:srgbClr val="C00000"/>
              </a:solidFill>
            </c:spPr>
          </c:dPt>
          <c:dPt>
            <c:idx val="27"/>
            <c:invertIfNegative val="0"/>
            <c:bubble3D val="0"/>
            <c:spPr>
              <a:solidFill>
                <a:srgbClr val="C00000"/>
              </a:solidFill>
            </c:spPr>
          </c:dPt>
          <c:dPt>
            <c:idx val="28"/>
            <c:invertIfNegative val="0"/>
            <c:bubble3D val="0"/>
            <c:spPr>
              <a:solidFill>
                <a:srgbClr val="C00000"/>
              </a:solidFill>
            </c:spPr>
          </c:dPt>
          <c:dPt>
            <c:idx val="29"/>
            <c:invertIfNegative val="0"/>
            <c:bubble3D val="0"/>
            <c:spPr>
              <a:solidFill>
                <a:srgbClr val="C00000"/>
              </a:solidFill>
            </c:spPr>
          </c:dPt>
          <c:dPt>
            <c:idx val="30"/>
            <c:invertIfNegative val="0"/>
            <c:bubble3D val="0"/>
            <c:spPr>
              <a:solidFill>
                <a:srgbClr val="C00000"/>
              </a:solidFill>
            </c:spPr>
          </c:dPt>
          <c:errBars>
            <c:errBarType val="both"/>
            <c:errValType val="cust"/>
            <c:noEndCap val="0"/>
            <c:plus>
              <c:numRef>
                <c:f>TIMSS!$D$3:$D$33</c:f>
                <c:numCache>
                  <c:formatCode>General</c:formatCode>
                  <c:ptCount val="31"/>
                  <c:pt idx="0">
                    <c:v>7.2</c:v>
                  </c:pt>
                  <c:pt idx="1">
                    <c:v>5</c:v>
                  </c:pt>
                  <c:pt idx="2">
                    <c:v>8</c:v>
                  </c:pt>
                  <c:pt idx="3">
                    <c:v>7.8</c:v>
                  </c:pt>
                  <c:pt idx="4">
                    <c:v>5.4</c:v>
                  </c:pt>
                  <c:pt idx="5">
                    <c:v>8</c:v>
                  </c:pt>
                  <c:pt idx="6">
                    <c:v>7.8</c:v>
                  </c:pt>
                  <c:pt idx="7">
                    <c:v>7.4</c:v>
                  </c:pt>
                  <c:pt idx="8">
                    <c:v>10.8</c:v>
                  </c:pt>
                  <c:pt idx="9">
                    <c:v>7.6</c:v>
                  </c:pt>
                  <c:pt idx="10">
                    <c:v>8.6</c:v>
                  </c:pt>
                  <c:pt idx="11">
                    <c:v>10.4</c:v>
                  </c:pt>
                  <c:pt idx="12">
                    <c:v>5.6</c:v>
                  </c:pt>
                  <c:pt idx="13">
                    <c:v>5.2</c:v>
                  </c:pt>
                  <c:pt idx="14">
                    <c:v>8.6</c:v>
                  </c:pt>
                  <c:pt idx="15">
                    <c:v>7.4</c:v>
                  </c:pt>
                  <c:pt idx="16">
                    <c:v>7</c:v>
                  </c:pt>
                  <c:pt idx="17">
                    <c:v>5</c:v>
                  </c:pt>
                  <c:pt idx="18">
                    <c:v>8.6</c:v>
                  </c:pt>
                  <c:pt idx="19">
                    <c:v>9</c:v>
                  </c:pt>
                  <c:pt idx="20">
                    <c:v>4</c:v>
                  </c:pt>
                  <c:pt idx="21">
                    <c:v>5</c:v>
                  </c:pt>
                  <c:pt idx="22">
                    <c:v>7.4</c:v>
                  </c:pt>
                  <c:pt idx="23">
                    <c:v>8.6</c:v>
                  </c:pt>
                  <c:pt idx="25">
                    <c:v>11.4</c:v>
                  </c:pt>
                  <c:pt idx="26">
                    <c:v>7.2</c:v>
                  </c:pt>
                  <c:pt idx="27">
                    <c:v>8</c:v>
                  </c:pt>
                  <c:pt idx="28">
                    <c:v>11.2</c:v>
                  </c:pt>
                  <c:pt idx="29">
                    <c:v>19.399999999999999</c:v>
                  </c:pt>
                  <c:pt idx="30">
                    <c:v>34.200000000000003</c:v>
                  </c:pt>
                </c:numCache>
              </c:numRef>
            </c:plus>
            <c:minus>
              <c:numRef>
                <c:f>TIMSS!$D$3:$D$33</c:f>
                <c:numCache>
                  <c:formatCode>General</c:formatCode>
                  <c:ptCount val="31"/>
                  <c:pt idx="0">
                    <c:v>7.2</c:v>
                  </c:pt>
                  <c:pt idx="1">
                    <c:v>5</c:v>
                  </c:pt>
                  <c:pt idx="2">
                    <c:v>8</c:v>
                  </c:pt>
                  <c:pt idx="3">
                    <c:v>7.8</c:v>
                  </c:pt>
                  <c:pt idx="4">
                    <c:v>5.4</c:v>
                  </c:pt>
                  <c:pt idx="5">
                    <c:v>8</c:v>
                  </c:pt>
                  <c:pt idx="6">
                    <c:v>7.8</c:v>
                  </c:pt>
                  <c:pt idx="7">
                    <c:v>7.4</c:v>
                  </c:pt>
                  <c:pt idx="8">
                    <c:v>10.8</c:v>
                  </c:pt>
                  <c:pt idx="9">
                    <c:v>7.6</c:v>
                  </c:pt>
                  <c:pt idx="10">
                    <c:v>8.6</c:v>
                  </c:pt>
                  <c:pt idx="11">
                    <c:v>10.4</c:v>
                  </c:pt>
                  <c:pt idx="12">
                    <c:v>5.6</c:v>
                  </c:pt>
                  <c:pt idx="13">
                    <c:v>5.2</c:v>
                  </c:pt>
                  <c:pt idx="14">
                    <c:v>8.6</c:v>
                  </c:pt>
                  <c:pt idx="15">
                    <c:v>7.4</c:v>
                  </c:pt>
                  <c:pt idx="16">
                    <c:v>7</c:v>
                  </c:pt>
                  <c:pt idx="17">
                    <c:v>5</c:v>
                  </c:pt>
                  <c:pt idx="18">
                    <c:v>8.6</c:v>
                  </c:pt>
                  <c:pt idx="19">
                    <c:v>9</c:v>
                  </c:pt>
                  <c:pt idx="20">
                    <c:v>4</c:v>
                  </c:pt>
                  <c:pt idx="21">
                    <c:v>5</c:v>
                  </c:pt>
                  <c:pt idx="22">
                    <c:v>7.4</c:v>
                  </c:pt>
                  <c:pt idx="23">
                    <c:v>8.6</c:v>
                  </c:pt>
                  <c:pt idx="25">
                    <c:v>11.4</c:v>
                  </c:pt>
                  <c:pt idx="26">
                    <c:v>7.2</c:v>
                  </c:pt>
                  <c:pt idx="27">
                    <c:v>8</c:v>
                  </c:pt>
                  <c:pt idx="28">
                    <c:v>11.2</c:v>
                  </c:pt>
                  <c:pt idx="29">
                    <c:v>19.399999999999999</c:v>
                  </c:pt>
                  <c:pt idx="30">
                    <c:v>34.200000000000003</c:v>
                  </c:pt>
                </c:numCache>
              </c:numRef>
            </c:minus>
          </c:errBars>
          <c:cat>
            <c:multiLvlStrRef>
              <c:f>TIMSS!$A$3:$B$33</c:f>
              <c:multiLvlStrCache>
                <c:ptCount val="31"/>
                <c:lvl>
                  <c:pt idx="0">
                    <c:v> Russian Federation  </c:v>
                  </c:pt>
                  <c:pt idx="1">
                    <c:v> Lithuania  </c:v>
                  </c:pt>
                  <c:pt idx="2">
                    <c:v> Kazakhstan  </c:v>
                  </c:pt>
                  <c:pt idx="3">
                    <c:v> Ukraine  </c:v>
                  </c:pt>
                  <c:pt idx="4">
                    <c:v> Armenia  </c:v>
                  </c:pt>
                  <c:pt idx="5">
                    <c:v> Romania  </c:v>
                  </c:pt>
                  <c:pt idx="6">
                    <c:v> Turkey  </c:v>
                  </c:pt>
                  <c:pt idx="7">
                    <c:v> Lebanon  </c:v>
                  </c:pt>
                  <c:pt idx="8">
                    <c:v> Malaysia  </c:v>
                  </c:pt>
                  <c:pt idx="9">
                    <c:v> Georgia  </c:v>
                  </c:pt>
                  <c:pt idx="10">
                    <c:v> Thailand  </c:v>
                  </c:pt>
                  <c:pt idx="11">
                    <c:v> Macedonia, Rep. of  </c:v>
                  </c:pt>
                  <c:pt idx="12">
                    <c:v> Tunisia  </c:v>
                  </c:pt>
                  <c:pt idx="13">
                    <c:v> Chile  </c:v>
                  </c:pt>
                  <c:pt idx="14">
                    <c:v> Iran, Islamic Rep. of  </c:v>
                  </c:pt>
                  <c:pt idx="15">
                    <c:v> Jordan  </c:v>
                  </c:pt>
                  <c:pt idx="16">
                    <c:v> Palestinian Nat'l Auth.  </c:v>
                  </c:pt>
                  <c:pt idx="17">
                    <c:v> Botswana (Gr9)  </c:v>
                  </c:pt>
                  <c:pt idx="18">
                    <c:v> Indonesia  </c:v>
                  </c:pt>
                  <c:pt idx="19">
                    <c:v> Syrian Arab Republic  </c:v>
                  </c:pt>
                  <c:pt idx="20">
                    <c:v> Morocco  </c:v>
                  </c:pt>
                  <c:pt idx="21">
                    <c:v> South Africa (Gr9)  </c:v>
                  </c:pt>
                  <c:pt idx="22">
                    <c:v> Honduras (Gr9) </c:v>
                  </c:pt>
                  <c:pt idx="23">
                    <c:v> Ghana  </c:v>
                  </c:pt>
                  <c:pt idx="25">
                    <c:v>Quintile 1</c:v>
                  </c:pt>
                  <c:pt idx="26">
                    <c:v>Quintile 2</c:v>
                  </c:pt>
                  <c:pt idx="27">
                    <c:v>Quintile 3</c:v>
                  </c:pt>
                  <c:pt idx="28">
                    <c:v>Quintile 4</c:v>
                  </c:pt>
                  <c:pt idx="29">
                    <c:v>Quintile 5</c:v>
                  </c:pt>
                  <c:pt idx="30">
                    <c:v>Independent</c:v>
                  </c:pt>
                </c:lvl>
                <c:lvl>
                  <c:pt idx="0">
                    <c:v>Middle-income countries</c:v>
                  </c:pt>
                  <c:pt idx="25">
                    <c:v>South Africa (Gr9)</c:v>
                  </c:pt>
                </c:lvl>
              </c:multiLvlStrCache>
            </c:multiLvlStrRef>
          </c:cat>
          <c:val>
            <c:numRef>
              <c:f>TIMSS!$C$3:$C$33</c:f>
              <c:numCache>
                <c:formatCode>0</c:formatCode>
                <c:ptCount val="31"/>
                <c:pt idx="0">
                  <c:v>539</c:v>
                </c:pt>
                <c:pt idx="1">
                  <c:v>502</c:v>
                </c:pt>
                <c:pt idx="2">
                  <c:v>487</c:v>
                </c:pt>
                <c:pt idx="3">
                  <c:v>479</c:v>
                </c:pt>
                <c:pt idx="4">
                  <c:v>467</c:v>
                </c:pt>
                <c:pt idx="5">
                  <c:v>458</c:v>
                </c:pt>
                <c:pt idx="6">
                  <c:v>452</c:v>
                </c:pt>
                <c:pt idx="7">
                  <c:v>449</c:v>
                </c:pt>
                <c:pt idx="8">
                  <c:v>440</c:v>
                </c:pt>
                <c:pt idx="9">
                  <c:v>431</c:v>
                </c:pt>
                <c:pt idx="10">
                  <c:v>427</c:v>
                </c:pt>
                <c:pt idx="11">
                  <c:v>426</c:v>
                </c:pt>
                <c:pt idx="12">
                  <c:v>425</c:v>
                </c:pt>
                <c:pt idx="13">
                  <c:v>416</c:v>
                </c:pt>
                <c:pt idx="14">
                  <c:v>415</c:v>
                </c:pt>
                <c:pt idx="15">
                  <c:v>406</c:v>
                </c:pt>
                <c:pt idx="16">
                  <c:v>404</c:v>
                </c:pt>
                <c:pt idx="17">
                  <c:v>397</c:v>
                </c:pt>
                <c:pt idx="18">
                  <c:v>386</c:v>
                </c:pt>
                <c:pt idx="19">
                  <c:v>380</c:v>
                </c:pt>
                <c:pt idx="20">
                  <c:v>371</c:v>
                </c:pt>
                <c:pt idx="21">
                  <c:v>352</c:v>
                </c:pt>
                <c:pt idx="22">
                  <c:v>338</c:v>
                </c:pt>
                <c:pt idx="23">
                  <c:v>331</c:v>
                </c:pt>
                <c:pt idx="25">
                  <c:v>316</c:v>
                </c:pt>
                <c:pt idx="26">
                  <c:v>318</c:v>
                </c:pt>
                <c:pt idx="27">
                  <c:v>336</c:v>
                </c:pt>
                <c:pt idx="28">
                  <c:v>360</c:v>
                </c:pt>
                <c:pt idx="29">
                  <c:v>438</c:v>
                </c:pt>
                <c:pt idx="30">
                  <c:v>474</c:v>
                </c:pt>
              </c:numCache>
            </c:numRef>
          </c:val>
        </c:ser>
        <c:dLbls>
          <c:showLegendKey val="0"/>
          <c:showVal val="0"/>
          <c:showCatName val="0"/>
          <c:showSerName val="0"/>
          <c:showPercent val="0"/>
          <c:showBubbleSize val="0"/>
        </c:dLbls>
        <c:gapWidth val="150"/>
        <c:axId val="75798784"/>
        <c:axId val="76027392"/>
      </c:barChart>
      <c:catAx>
        <c:axId val="75798784"/>
        <c:scaling>
          <c:orientation val="minMax"/>
        </c:scaling>
        <c:delete val="0"/>
        <c:axPos val="b"/>
        <c:majorTickMark val="out"/>
        <c:minorTickMark val="none"/>
        <c:tickLblPos val="nextTo"/>
        <c:txPr>
          <a:bodyPr/>
          <a:lstStyle/>
          <a:p>
            <a:pPr>
              <a:defRPr sz="700"/>
            </a:pPr>
            <a:endParaRPr lang="en-US"/>
          </a:p>
        </c:txPr>
        <c:crossAx val="76027392"/>
        <c:crosses val="autoZero"/>
        <c:auto val="1"/>
        <c:lblAlgn val="ctr"/>
        <c:lblOffset val="100"/>
        <c:noMultiLvlLbl val="0"/>
      </c:catAx>
      <c:valAx>
        <c:axId val="76027392"/>
        <c:scaling>
          <c:orientation val="minMax"/>
          <c:min val="200"/>
        </c:scaling>
        <c:delete val="0"/>
        <c:axPos val="l"/>
        <c:majorGridlines/>
        <c:title>
          <c:tx>
            <c:rich>
              <a:bodyPr rot="-5400000" vert="horz"/>
              <a:lstStyle/>
              <a:p>
                <a:pPr>
                  <a:defRPr/>
                </a:pPr>
                <a:r>
                  <a:rPr lang="en-ZA"/>
                  <a:t>TIMSS 2011 Mathematics</a:t>
                </a:r>
                <a:r>
                  <a:rPr lang="en-ZA" baseline="0"/>
                  <a:t> score</a:t>
                </a:r>
                <a:endParaRPr lang="en-ZA"/>
              </a:p>
            </c:rich>
          </c:tx>
          <c:layout/>
          <c:overlay val="0"/>
        </c:title>
        <c:numFmt formatCode="0" sourceLinked="1"/>
        <c:majorTickMark val="out"/>
        <c:minorTickMark val="none"/>
        <c:tickLblPos val="nextTo"/>
        <c:crossAx val="75798784"/>
        <c:crosses val="autoZero"/>
        <c:crossBetween val="between"/>
        <c:majorUnit val="40"/>
      </c:valAx>
      <c:spPr>
        <a:solidFill>
          <a:schemeClr val="bg1">
            <a:lumMod val="95000"/>
          </a:schemeClr>
        </a:solidFill>
      </c:spPr>
    </c:plotArea>
    <c:plotVisOnly val="1"/>
    <c:dispBlanksAs val="gap"/>
    <c:showDLblsOverMax val="0"/>
  </c:chart>
  <c:spPr>
    <a:solidFill>
      <a:schemeClr val="bg1"/>
    </a:solidFill>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cked"/>
        <c:varyColors val="0"/>
        <c:ser>
          <c:idx val="0"/>
          <c:order val="0"/>
          <c:tx>
            <c:strRef>
              <c:f>'Qualification level'!$B$635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level'!$B$636:$B$717</c:f>
            </c:numRef>
          </c:val>
        </c:ser>
        <c:ser>
          <c:idx val="1"/>
          <c:order val="1"/>
          <c:tx>
            <c:strRef>
              <c:f>'Qualification level'!$C$635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level'!$C$636:$C$717</c:f>
            </c:numRef>
          </c:val>
        </c:ser>
        <c:ser>
          <c:idx val="2"/>
          <c:order val="2"/>
          <c:tx>
            <c:strRef>
              <c:f>'Qualification level'!$D$635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level'!$D$636:$D$717</c:f>
            </c:numRef>
          </c:val>
        </c:ser>
        <c:ser>
          <c:idx val="3"/>
          <c:order val="3"/>
          <c:tx>
            <c:strRef>
              <c:f>'Qualification level'!$E$635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level'!$E$636:$E$717</c:f>
            </c:numRef>
          </c:val>
        </c:ser>
        <c:ser>
          <c:idx val="4"/>
          <c:order val="4"/>
          <c:tx>
            <c:strRef>
              <c:f>'Qualification level'!$F$635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level'!$F$636:$F$717</c:f>
            </c:numRef>
          </c:val>
        </c:ser>
        <c:ser>
          <c:idx val="5"/>
          <c:order val="5"/>
          <c:tx>
            <c:strRef>
              <c:f>'Qualification level'!$G$635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level'!$G$636:$G$717</c:f>
            </c:numRef>
          </c:val>
        </c:ser>
        <c:ser>
          <c:idx val="6"/>
          <c:order val="6"/>
          <c:tx>
            <c:strRef>
              <c:f>'Qualification level'!$H$635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level'!$H$636:$H$717</c:f>
            </c:numRef>
          </c:val>
        </c:ser>
        <c:ser>
          <c:idx val="7"/>
          <c:order val="7"/>
          <c:tx>
            <c:strRef>
              <c:f>'Qualification level'!$I$635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level'!$I$636:$I$717</c:f>
            </c:numRef>
          </c:val>
        </c:ser>
        <c:ser>
          <c:idx val="8"/>
          <c:order val="8"/>
          <c:tx>
            <c:strRef>
              <c:f>'Qualification level'!$J$635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level'!$J$636:$J$717</c:f>
            </c:numRef>
          </c:val>
        </c:ser>
        <c:ser>
          <c:idx val="9"/>
          <c:order val="9"/>
          <c:tx>
            <c:strRef>
              <c:f>'Qualification level'!$K$635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level'!$K$636:$K$717</c:f>
            </c:numRef>
          </c:val>
        </c:ser>
        <c:ser>
          <c:idx val="10"/>
          <c:order val="10"/>
          <c:tx>
            <c:strRef>
              <c:f>'Qualification level'!$L$635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level'!$L$636:$L$717</c:f>
            </c:numRef>
          </c:val>
        </c:ser>
        <c:ser>
          <c:idx val="11"/>
          <c:order val="11"/>
          <c:tx>
            <c:strRef>
              <c:f>'Qualification level'!$M$635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level'!$M$636:$M$717</c:f>
            </c:numRef>
          </c:val>
        </c:ser>
        <c:ser>
          <c:idx val="12"/>
          <c:order val="12"/>
          <c:tx>
            <c:strRef>
              <c:f>'Qualification level'!$N$635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level'!$N$636:$N$717</c:f>
            </c:numRef>
          </c:val>
        </c:ser>
        <c:ser>
          <c:idx val="13"/>
          <c:order val="13"/>
          <c:tx>
            <c:strRef>
              <c:f>'Qualification level'!$O$635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level'!$O$636:$O$717</c:f>
            </c:numRef>
          </c:val>
        </c:ser>
        <c:ser>
          <c:idx val="14"/>
          <c:order val="14"/>
          <c:tx>
            <c:strRef>
              <c:f>'Qualification level'!$P$635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level'!$P$636:$P$717</c:f>
            </c:numRef>
          </c:val>
        </c:ser>
        <c:ser>
          <c:idx val="15"/>
          <c:order val="15"/>
          <c:tx>
            <c:strRef>
              <c:f>'Qualification level'!$Q$635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level'!$Q$636:$Q$717</c:f>
            </c:numRef>
          </c:val>
        </c:ser>
        <c:ser>
          <c:idx val="16"/>
          <c:order val="16"/>
          <c:tx>
            <c:strRef>
              <c:f>'Qualification level'!$R$635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level'!$R$636:$R$717</c:f>
            </c:numRef>
          </c:val>
        </c:ser>
        <c:ser>
          <c:idx val="17"/>
          <c:order val="17"/>
          <c:tx>
            <c:strRef>
              <c:f>'Qualification level'!$S$635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level'!$S$636:$S$717</c:f>
            </c:numRef>
          </c:val>
        </c:ser>
        <c:ser>
          <c:idx val="18"/>
          <c:order val="18"/>
          <c:tx>
            <c:strRef>
              <c:f>'Qualification level'!$T$635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level'!$T$636:$T$717</c:f>
            </c:numRef>
          </c:val>
        </c:ser>
        <c:ser>
          <c:idx val="19"/>
          <c:order val="19"/>
          <c:tx>
            <c:strRef>
              <c:f>'Qualification level'!$U$635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level'!$U$636:$U$717</c:f>
            </c:numRef>
          </c:val>
        </c:ser>
        <c:ser>
          <c:idx val="20"/>
          <c:order val="20"/>
          <c:tx>
            <c:strRef>
              <c:f>'Qualification level'!$V$635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level'!$V$636:$V$717</c:f>
            </c:numRef>
          </c:val>
        </c:ser>
        <c:ser>
          <c:idx val="21"/>
          <c:order val="21"/>
          <c:tx>
            <c:strRef>
              <c:f>'Qualification level'!$W$635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level'!$W$636:$W$717</c:f>
            </c:numRef>
          </c:val>
        </c:ser>
        <c:ser>
          <c:idx val="22"/>
          <c:order val="22"/>
          <c:tx>
            <c:strRef>
              <c:f>'Qualification level'!$X$635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level'!$X$636:$X$717</c:f>
            </c:numRef>
          </c:val>
        </c:ser>
        <c:ser>
          <c:idx val="23"/>
          <c:order val="23"/>
          <c:tx>
            <c:strRef>
              <c:f>'Qualification level'!$Y$635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level'!$Y$636:$Y$717</c:f>
            </c:numRef>
          </c:val>
        </c:ser>
        <c:ser>
          <c:idx val="24"/>
          <c:order val="24"/>
          <c:tx>
            <c:strRef>
              <c:f>'Qualification level'!$Z$635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level'!$Z$636:$Z$717</c:f>
            </c:numRef>
          </c:val>
        </c:ser>
        <c:ser>
          <c:idx val="25"/>
          <c:order val="25"/>
          <c:tx>
            <c:strRef>
              <c:f>'Qualification level'!$AA$635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level'!$AA$636:$AA$717</c:f>
            </c:numRef>
          </c:val>
        </c:ser>
        <c:ser>
          <c:idx val="26"/>
          <c:order val="26"/>
          <c:tx>
            <c:strRef>
              <c:f>'Qualification level'!$AB$635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level'!$AB$636:$AB$717</c:f>
            </c:numRef>
          </c:val>
        </c:ser>
        <c:ser>
          <c:idx val="27"/>
          <c:order val="27"/>
          <c:tx>
            <c:strRef>
              <c:f>'Qualification level'!$AC$635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level'!$AC$636:$AC$717</c:f>
            </c:numRef>
          </c:val>
        </c:ser>
        <c:ser>
          <c:idx val="28"/>
          <c:order val="28"/>
          <c:tx>
            <c:strRef>
              <c:f>'Qualification level'!$AD$635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level'!$AD$636:$AD$717</c:f>
            </c:numRef>
          </c:val>
        </c:ser>
        <c:ser>
          <c:idx val="29"/>
          <c:order val="29"/>
          <c:tx>
            <c:strRef>
              <c:f>'Qualification level'!$AE$635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level'!$AE$636:$AE$717</c:f>
            </c:numRef>
          </c:val>
        </c:ser>
        <c:ser>
          <c:idx val="30"/>
          <c:order val="30"/>
          <c:tx>
            <c:strRef>
              <c:f>'Qualification level'!$AF$635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level'!$AF$636:$AF$717</c:f>
            </c:numRef>
          </c:val>
        </c:ser>
        <c:ser>
          <c:idx val="31"/>
          <c:order val="31"/>
          <c:tx>
            <c:strRef>
              <c:f>'Qualification level'!$AG$635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level'!$AG$636:$AG$717</c:f>
            </c:numRef>
          </c:val>
        </c:ser>
        <c:ser>
          <c:idx val="32"/>
          <c:order val="32"/>
          <c:tx>
            <c:strRef>
              <c:f>'Qualification level'!$AH$635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level'!$AH$636:$AH$717</c:f>
            </c:numRef>
          </c:val>
        </c:ser>
        <c:ser>
          <c:idx val="33"/>
          <c:order val="33"/>
          <c:tx>
            <c:strRef>
              <c:f>'Qualification level'!$AI$635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level'!$AI$636:$AI$717</c:f>
            </c:numRef>
          </c:val>
        </c:ser>
        <c:ser>
          <c:idx val="34"/>
          <c:order val="34"/>
          <c:tx>
            <c:strRef>
              <c:f>'Qualification level'!$AJ$635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level'!$AJ$636:$AJ$717</c:f>
            </c:numRef>
          </c:val>
        </c:ser>
        <c:ser>
          <c:idx val="35"/>
          <c:order val="35"/>
          <c:tx>
            <c:strRef>
              <c:f>'Qualification level'!$AK$635</c:f>
              <c:strCache>
                <c:ptCount val="1"/>
                <c:pt idx="0">
                  <c:v>None</c:v>
                </c:pt>
              </c:strCache>
            </c:strRef>
          </c:tx>
          <c:spPr>
            <a:solidFill>
              <a:schemeClr val="accent2"/>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level'!$AK$636:$AK$717</c:f>
              <c:numCache>
                <c:formatCode>0%</c:formatCode>
                <c:ptCount val="61"/>
                <c:pt idx="0">
                  <c:v>1.7350631827206E-2</c:v>
                </c:pt>
                <c:pt idx="1">
                  <c:v>2.0039059416935401E-2</c:v>
                </c:pt>
                <c:pt idx="2">
                  <c:v>2.1872580736372702E-2</c:v>
                </c:pt>
                <c:pt idx="3">
                  <c:v>2.3835922337664399E-2</c:v>
                </c:pt>
                <c:pt idx="4">
                  <c:v>2.3870784879499299E-2</c:v>
                </c:pt>
                <c:pt idx="5">
                  <c:v>2.6829547533938101E-2</c:v>
                </c:pt>
                <c:pt idx="6">
                  <c:v>2.78138224497907E-2</c:v>
                </c:pt>
                <c:pt idx="7">
                  <c:v>2.8293074082695099E-2</c:v>
                </c:pt>
                <c:pt idx="8">
                  <c:v>2.9122522850106601E-2</c:v>
                </c:pt>
                <c:pt idx="9">
                  <c:v>3.09938394175449E-2</c:v>
                </c:pt>
                <c:pt idx="10">
                  <c:v>3.2173042325147401E-2</c:v>
                </c:pt>
                <c:pt idx="11">
                  <c:v>3.5399556276232702E-2</c:v>
                </c:pt>
                <c:pt idx="12">
                  <c:v>3.7296163560437599E-2</c:v>
                </c:pt>
                <c:pt idx="13">
                  <c:v>3.7206095618477097E-2</c:v>
                </c:pt>
                <c:pt idx="14">
                  <c:v>4.1712301505606598E-2</c:v>
                </c:pt>
                <c:pt idx="15">
                  <c:v>4.3661459617852498E-2</c:v>
                </c:pt>
                <c:pt idx="16">
                  <c:v>4.8079445539862403E-2</c:v>
                </c:pt>
                <c:pt idx="17">
                  <c:v>4.8444108761329298E-2</c:v>
                </c:pt>
                <c:pt idx="18">
                  <c:v>5.1713141194770898E-2</c:v>
                </c:pt>
                <c:pt idx="19">
                  <c:v>5.7073213646484898E-2</c:v>
                </c:pt>
                <c:pt idx="20">
                  <c:v>5.9182210693380199E-2</c:v>
                </c:pt>
                <c:pt idx="21">
                  <c:v>6.8010582984109696E-2</c:v>
                </c:pt>
                <c:pt idx="22">
                  <c:v>7.1331135614413996E-2</c:v>
                </c:pt>
                <c:pt idx="23">
                  <c:v>7.5288503075309099E-2</c:v>
                </c:pt>
                <c:pt idx="24">
                  <c:v>7.5981824083089899E-2</c:v>
                </c:pt>
                <c:pt idx="25">
                  <c:v>8.6689532545011105E-2</c:v>
                </c:pt>
                <c:pt idx="26">
                  <c:v>9.38379827375702E-2</c:v>
                </c:pt>
                <c:pt idx="27">
                  <c:v>9.8936514905471201E-2</c:v>
                </c:pt>
                <c:pt idx="28">
                  <c:v>0.108782740310368</c:v>
                </c:pt>
                <c:pt idx="29">
                  <c:v>0.11408832174117201</c:v>
                </c:pt>
                <c:pt idx="30">
                  <c:v>0.117938280185214</c:v>
                </c:pt>
                <c:pt idx="31">
                  <c:v>0.13343488995114799</c:v>
                </c:pt>
                <c:pt idx="32">
                  <c:v>0.13401641055136301</c:v>
                </c:pt>
                <c:pt idx="33">
                  <c:v>0.14456529453106901</c:v>
                </c:pt>
                <c:pt idx="34">
                  <c:v>0.14561671056888001</c:v>
                </c:pt>
                <c:pt idx="35">
                  <c:v>0.159211318722426</c:v>
                </c:pt>
                <c:pt idx="36">
                  <c:v>0.165817474649257</c:v>
                </c:pt>
                <c:pt idx="37">
                  <c:v>0.17107601184600199</c:v>
                </c:pt>
                <c:pt idx="38">
                  <c:v>0.17871689980409999</c:v>
                </c:pt>
                <c:pt idx="39">
                  <c:v>0.19226625793737701</c:v>
                </c:pt>
                <c:pt idx="40">
                  <c:v>0.20624605392131201</c:v>
                </c:pt>
                <c:pt idx="41">
                  <c:v>0.23122798565038799</c:v>
                </c:pt>
                <c:pt idx="42">
                  <c:v>0.217694242655843</c:v>
                </c:pt>
                <c:pt idx="43">
                  <c:v>0.21584284824182801</c:v>
                </c:pt>
                <c:pt idx="44">
                  <c:v>0.21824115235718999</c:v>
                </c:pt>
                <c:pt idx="45">
                  <c:v>0.22443766839595999</c:v>
                </c:pt>
                <c:pt idx="46">
                  <c:v>0.23611169431030901</c:v>
                </c:pt>
                <c:pt idx="47">
                  <c:v>0.24285484595297399</c:v>
                </c:pt>
                <c:pt idx="48">
                  <c:v>0.25910767578925498</c:v>
                </c:pt>
                <c:pt idx="49">
                  <c:v>0.27662267422734499</c:v>
                </c:pt>
                <c:pt idx="50">
                  <c:v>0.294279793556459</c:v>
                </c:pt>
                <c:pt idx="51">
                  <c:v>0.35820840057759301</c:v>
                </c:pt>
                <c:pt idx="52">
                  <c:v>0.31577135953698798</c:v>
                </c:pt>
                <c:pt idx="53">
                  <c:v>0.31143166911442399</c:v>
                </c:pt>
                <c:pt idx="54">
                  <c:v>0.30657963903977598</c:v>
                </c:pt>
                <c:pt idx="55">
                  <c:v>0.33863463038020197</c:v>
                </c:pt>
                <c:pt idx="56">
                  <c:v>0.33306339417346698</c:v>
                </c:pt>
                <c:pt idx="57">
                  <c:v>0.36540813553179902</c:v>
                </c:pt>
                <c:pt idx="58">
                  <c:v>0.36409920295876702</c:v>
                </c:pt>
                <c:pt idx="59">
                  <c:v>0.36045016486524301</c:v>
                </c:pt>
                <c:pt idx="60">
                  <c:v>0.38123188944200898</c:v>
                </c:pt>
              </c:numCache>
            </c:numRef>
          </c:val>
        </c:ser>
        <c:ser>
          <c:idx val="36"/>
          <c:order val="36"/>
          <c:tx>
            <c:strRef>
              <c:f>'Qualification level'!$AL$635</c:f>
              <c:strCache>
                <c:ptCount val="1"/>
                <c:pt idx="0">
                  <c:v>Some primary</c:v>
                </c:pt>
              </c:strCache>
            </c:strRef>
          </c:tx>
          <c:spPr>
            <a:solidFill>
              <a:srgbClr val="0070C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level'!$AL$636:$AL$717</c:f>
              <c:numCache>
                <c:formatCode>0%</c:formatCode>
                <c:ptCount val="61"/>
                <c:pt idx="0">
                  <c:v>3.5541752607918503E-2</c:v>
                </c:pt>
                <c:pt idx="1">
                  <c:v>3.84601265392953E-2</c:v>
                </c:pt>
                <c:pt idx="2">
                  <c:v>4.0108344009781402E-2</c:v>
                </c:pt>
                <c:pt idx="3">
                  <c:v>4.4069907014084302E-2</c:v>
                </c:pt>
                <c:pt idx="4">
                  <c:v>4.48110538339581E-2</c:v>
                </c:pt>
                <c:pt idx="5">
                  <c:v>5.2517141534719002E-2</c:v>
                </c:pt>
                <c:pt idx="6">
                  <c:v>5.3393849415102099E-2</c:v>
                </c:pt>
                <c:pt idx="7">
                  <c:v>5.4345630375063701E-2</c:v>
                </c:pt>
                <c:pt idx="8">
                  <c:v>5.67792092954068E-2</c:v>
                </c:pt>
                <c:pt idx="9">
                  <c:v>5.93825840503708E-2</c:v>
                </c:pt>
                <c:pt idx="10">
                  <c:v>5.86581759862944E-2</c:v>
                </c:pt>
                <c:pt idx="11">
                  <c:v>6.3916125671000495E-2</c:v>
                </c:pt>
                <c:pt idx="12">
                  <c:v>6.6992511038188096E-2</c:v>
                </c:pt>
                <c:pt idx="13">
                  <c:v>6.7863191207586396E-2</c:v>
                </c:pt>
                <c:pt idx="14">
                  <c:v>7.5366794306968105E-2</c:v>
                </c:pt>
                <c:pt idx="15">
                  <c:v>7.8654722641396405E-2</c:v>
                </c:pt>
                <c:pt idx="16">
                  <c:v>8.7699255585926394E-2</c:v>
                </c:pt>
                <c:pt idx="17">
                  <c:v>9.1143504531722E-2</c:v>
                </c:pt>
                <c:pt idx="18">
                  <c:v>9.9400580300673405E-2</c:v>
                </c:pt>
                <c:pt idx="19">
                  <c:v>0.107742432607891</c:v>
                </c:pt>
                <c:pt idx="20">
                  <c:v>0.10816082734611</c:v>
                </c:pt>
                <c:pt idx="21">
                  <c:v>0.12621065087255701</c:v>
                </c:pt>
                <c:pt idx="22">
                  <c:v>0.13245658613564801</c:v>
                </c:pt>
                <c:pt idx="23">
                  <c:v>0.141392220188016</c:v>
                </c:pt>
                <c:pt idx="24">
                  <c:v>0.14288988964621899</c:v>
                </c:pt>
                <c:pt idx="25">
                  <c:v>0.15798443436100201</c:v>
                </c:pt>
                <c:pt idx="26">
                  <c:v>0.16898270290672801</c:v>
                </c:pt>
                <c:pt idx="27">
                  <c:v>0.17890399875763799</c:v>
                </c:pt>
                <c:pt idx="28">
                  <c:v>0.190292386189017</c:v>
                </c:pt>
                <c:pt idx="29">
                  <c:v>0.19473413601289</c:v>
                </c:pt>
                <c:pt idx="30">
                  <c:v>0.191682988690417</c:v>
                </c:pt>
                <c:pt idx="31">
                  <c:v>0.206406471607921</c:v>
                </c:pt>
                <c:pt idx="32">
                  <c:v>0.21045442106190801</c:v>
                </c:pt>
                <c:pt idx="33">
                  <c:v>0.22175622062530201</c:v>
                </c:pt>
                <c:pt idx="34">
                  <c:v>0.22109770938275</c:v>
                </c:pt>
                <c:pt idx="35">
                  <c:v>0.22249046912846601</c:v>
                </c:pt>
                <c:pt idx="36">
                  <c:v>0.22907070426448101</c:v>
                </c:pt>
                <c:pt idx="37">
                  <c:v>0.233941118401951</c:v>
                </c:pt>
                <c:pt idx="38">
                  <c:v>0.24506516818398799</c:v>
                </c:pt>
                <c:pt idx="39">
                  <c:v>0.25272023939858401</c:v>
                </c:pt>
                <c:pt idx="40">
                  <c:v>0.23484618577702401</c:v>
                </c:pt>
                <c:pt idx="41">
                  <c:v>0.24487118553579901</c:v>
                </c:pt>
                <c:pt idx="42">
                  <c:v>0.24018862184362599</c:v>
                </c:pt>
                <c:pt idx="43">
                  <c:v>0.24239794806713899</c:v>
                </c:pt>
                <c:pt idx="44">
                  <c:v>0.236474705641467</c:v>
                </c:pt>
                <c:pt idx="45">
                  <c:v>0.227146012430365</c:v>
                </c:pt>
                <c:pt idx="46">
                  <c:v>0.22454335502834399</c:v>
                </c:pt>
                <c:pt idx="47">
                  <c:v>0.22237438112293301</c:v>
                </c:pt>
                <c:pt idx="48">
                  <c:v>0.22607701765829799</c:v>
                </c:pt>
                <c:pt idx="49">
                  <c:v>0.24001806533629999</c:v>
                </c:pt>
                <c:pt idx="50">
                  <c:v>0.216674486497758</c:v>
                </c:pt>
                <c:pt idx="51">
                  <c:v>0.22789964325150799</c:v>
                </c:pt>
                <c:pt idx="52">
                  <c:v>0.21123535526648499</c:v>
                </c:pt>
                <c:pt idx="53">
                  <c:v>0.21315483925536899</c:v>
                </c:pt>
                <c:pt idx="54">
                  <c:v>0.21292272647625701</c:v>
                </c:pt>
                <c:pt idx="55">
                  <c:v>0.21013530303939101</c:v>
                </c:pt>
                <c:pt idx="56">
                  <c:v>0.205008409643057</c:v>
                </c:pt>
                <c:pt idx="57">
                  <c:v>0.20207465120492801</c:v>
                </c:pt>
                <c:pt idx="58">
                  <c:v>0.21469786168233099</c:v>
                </c:pt>
                <c:pt idx="59">
                  <c:v>0.21631083782097801</c:v>
                </c:pt>
                <c:pt idx="60">
                  <c:v>0.19043019540827699</c:v>
                </c:pt>
              </c:numCache>
            </c:numRef>
          </c:val>
        </c:ser>
        <c:ser>
          <c:idx val="37"/>
          <c:order val="37"/>
          <c:tx>
            <c:strRef>
              <c:f>'Qualification level'!$AM$635</c:f>
              <c:strCache>
                <c:ptCount val="1"/>
                <c:pt idx="0">
                  <c:v>Primary complete</c:v>
                </c:pt>
              </c:strCache>
            </c:strRef>
          </c:tx>
          <c:spPr>
            <a:solidFill>
              <a:srgbClr val="FFFF0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level'!$AM$636:$AM$717</c:f>
              <c:numCache>
                <c:formatCode>0%</c:formatCode>
                <c:ptCount val="61"/>
                <c:pt idx="0">
                  <c:v>2.4615396212334599E-2</c:v>
                </c:pt>
                <c:pt idx="1">
                  <c:v>2.63797904227338E-2</c:v>
                </c:pt>
                <c:pt idx="2">
                  <c:v>2.7186429308263701E-2</c:v>
                </c:pt>
                <c:pt idx="3">
                  <c:v>2.94458647378389E-2</c:v>
                </c:pt>
                <c:pt idx="4">
                  <c:v>2.9998227268220299E-2</c:v>
                </c:pt>
                <c:pt idx="5">
                  <c:v>3.3449355290415303E-2</c:v>
                </c:pt>
                <c:pt idx="6">
                  <c:v>3.3599479398034503E-2</c:v>
                </c:pt>
                <c:pt idx="7">
                  <c:v>3.4402458519658598E-2</c:v>
                </c:pt>
                <c:pt idx="8">
                  <c:v>3.44135827975472E-2</c:v>
                </c:pt>
                <c:pt idx="9">
                  <c:v>3.5136958403340003E-2</c:v>
                </c:pt>
                <c:pt idx="10">
                  <c:v>3.4586344077291498E-2</c:v>
                </c:pt>
                <c:pt idx="11">
                  <c:v>3.6683896573726602E-2</c:v>
                </c:pt>
                <c:pt idx="12">
                  <c:v>3.71109865400241E-2</c:v>
                </c:pt>
                <c:pt idx="13">
                  <c:v>3.7020100101947902E-2</c:v>
                </c:pt>
                <c:pt idx="14">
                  <c:v>3.8923429543926101E-2</c:v>
                </c:pt>
                <c:pt idx="15">
                  <c:v>4.0005239096478802E-2</c:v>
                </c:pt>
                <c:pt idx="16">
                  <c:v>4.3994899959662298E-2</c:v>
                </c:pt>
                <c:pt idx="17">
                  <c:v>4.4225075528700898E-2</c:v>
                </c:pt>
                <c:pt idx="18">
                  <c:v>4.6967034210820102E-2</c:v>
                </c:pt>
                <c:pt idx="19">
                  <c:v>4.9622616324574202E-2</c:v>
                </c:pt>
                <c:pt idx="20">
                  <c:v>4.9087837261293198E-2</c:v>
                </c:pt>
                <c:pt idx="21">
                  <c:v>5.5214879624900501E-2</c:v>
                </c:pt>
                <c:pt idx="22">
                  <c:v>5.7763676119532703E-2</c:v>
                </c:pt>
                <c:pt idx="23">
                  <c:v>6.0258229965921298E-2</c:v>
                </c:pt>
                <c:pt idx="24">
                  <c:v>6.0272638753651402E-2</c:v>
                </c:pt>
                <c:pt idx="25">
                  <c:v>6.4440968139993601E-2</c:v>
                </c:pt>
                <c:pt idx="26">
                  <c:v>6.8803222936461794E-2</c:v>
                </c:pt>
                <c:pt idx="27">
                  <c:v>7.0132116022830301E-2</c:v>
                </c:pt>
                <c:pt idx="28">
                  <c:v>7.2285912651477102E-2</c:v>
                </c:pt>
                <c:pt idx="29">
                  <c:v>7.0277645077447506E-2</c:v>
                </c:pt>
                <c:pt idx="30">
                  <c:v>6.69887445731151E-2</c:v>
                </c:pt>
                <c:pt idx="31">
                  <c:v>6.9454220728055904E-2</c:v>
                </c:pt>
                <c:pt idx="32">
                  <c:v>6.8079668634881393E-2</c:v>
                </c:pt>
                <c:pt idx="33">
                  <c:v>6.9203526451822595E-2</c:v>
                </c:pt>
                <c:pt idx="34">
                  <c:v>6.7712104174047896E-2</c:v>
                </c:pt>
                <c:pt idx="35">
                  <c:v>6.4886863182581495E-2</c:v>
                </c:pt>
                <c:pt idx="36">
                  <c:v>6.3931101541880794E-2</c:v>
                </c:pt>
                <c:pt idx="37">
                  <c:v>6.3875500841995198E-2</c:v>
                </c:pt>
                <c:pt idx="38">
                  <c:v>6.4594247161794502E-2</c:v>
                </c:pt>
                <c:pt idx="39">
                  <c:v>6.4479964966060899E-2</c:v>
                </c:pt>
                <c:pt idx="40">
                  <c:v>5.8515332586848601E-2</c:v>
                </c:pt>
                <c:pt idx="41">
                  <c:v>5.9686964900744197E-2</c:v>
                </c:pt>
                <c:pt idx="42">
                  <c:v>5.8582590693567402E-2</c:v>
                </c:pt>
                <c:pt idx="43">
                  <c:v>5.8075663112990103E-2</c:v>
                </c:pt>
                <c:pt idx="44">
                  <c:v>5.6553989302193998E-2</c:v>
                </c:pt>
                <c:pt idx="45">
                  <c:v>5.5875939164989501E-2</c:v>
                </c:pt>
                <c:pt idx="46">
                  <c:v>5.5511232416544203E-2</c:v>
                </c:pt>
                <c:pt idx="47">
                  <c:v>5.2054976797307702E-2</c:v>
                </c:pt>
                <c:pt idx="48">
                  <c:v>5.1883878937615799E-2</c:v>
                </c:pt>
                <c:pt idx="49">
                  <c:v>5.1876508929517298E-2</c:v>
                </c:pt>
                <c:pt idx="50">
                  <c:v>4.7147064956730302E-2</c:v>
                </c:pt>
                <c:pt idx="51">
                  <c:v>4.5968529686571002E-2</c:v>
                </c:pt>
                <c:pt idx="52">
                  <c:v>4.59149270924058E-2</c:v>
                </c:pt>
                <c:pt idx="53">
                  <c:v>4.6966190186926701E-2</c:v>
                </c:pt>
                <c:pt idx="54">
                  <c:v>4.70474855440687E-2</c:v>
                </c:pt>
                <c:pt idx="55">
                  <c:v>4.38985098670963E-2</c:v>
                </c:pt>
                <c:pt idx="56">
                  <c:v>4.4031229884341501E-2</c:v>
                </c:pt>
                <c:pt idx="57">
                  <c:v>4.1413752491393403E-2</c:v>
                </c:pt>
                <c:pt idx="58">
                  <c:v>3.99691014852354E-2</c:v>
                </c:pt>
                <c:pt idx="59">
                  <c:v>4.2495766973481501E-2</c:v>
                </c:pt>
                <c:pt idx="60">
                  <c:v>3.6198826064343603E-2</c:v>
                </c:pt>
              </c:numCache>
            </c:numRef>
          </c:val>
        </c:ser>
        <c:ser>
          <c:idx val="38"/>
          <c:order val="38"/>
          <c:tx>
            <c:strRef>
              <c:f>'Qualification level'!$AN$635</c:f>
              <c:strCache>
                <c:ptCount val="1"/>
                <c:pt idx="0">
                  <c:v>Some secondary</c:v>
                </c:pt>
              </c:strCache>
            </c:strRef>
          </c:tx>
          <c:spPr>
            <a:solidFill>
              <a:srgbClr val="92D050"/>
            </a:solidFill>
            <a:ln w="63500"/>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level'!$AN$636:$AN$717</c:f>
              <c:numCache>
                <c:formatCode>0%</c:formatCode>
                <c:ptCount val="61"/>
                <c:pt idx="0">
                  <c:v>0.49120077792340799</c:v>
                </c:pt>
                <c:pt idx="1">
                  <c:v>0.44861429009326198</c:v>
                </c:pt>
                <c:pt idx="2">
                  <c:v>0.417547595507897</c:v>
                </c:pt>
                <c:pt idx="3">
                  <c:v>0.39903662538289503</c:v>
                </c:pt>
                <c:pt idx="4">
                  <c:v>0.39134806737181999</c:v>
                </c:pt>
                <c:pt idx="5">
                  <c:v>0.38582666378324199</c:v>
                </c:pt>
                <c:pt idx="6">
                  <c:v>0.38522694504843602</c:v>
                </c:pt>
                <c:pt idx="7">
                  <c:v>0.38554337939810601</c:v>
                </c:pt>
                <c:pt idx="8">
                  <c:v>0.38884228881212501</c:v>
                </c:pt>
                <c:pt idx="9">
                  <c:v>0.39008112282130902</c:v>
                </c:pt>
                <c:pt idx="10">
                  <c:v>0.38081219193926602</c:v>
                </c:pt>
                <c:pt idx="11">
                  <c:v>0.38627617414109</c:v>
                </c:pt>
                <c:pt idx="12">
                  <c:v>0.37937102798440497</c:v>
                </c:pt>
                <c:pt idx="13">
                  <c:v>0.36714256346572599</c:v>
                </c:pt>
                <c:pt idx="14">
                  <c:v>0.36396014328653198</c:v>
                </c:pt>
                <c:pt idx="15">
                  <c:v>0.35679361721990699</c:v>
                </c:pt>
                <c:pt idx="16">
                  <c:v>0.35400993492371102</c:v>
                </c:pt>
                <c:pt idx="17">
                  <c:v>0.34819335347432001</c:v>
                </c:pt>
                <c:pt idx="18">
                  <c:v>0.34781943686056399</c:v>
                </c:pt>
                <c:pt idx="19">
                  <c:v>0.34324774449547701</c:v>
                </c:pt>
                <c:pt idx="20">
                  <c:v>0.334827721555711</c:v>
                </c:pt>
                <c:pt idx="21">
                  <c:v>0.34186433096569702</c:v>
                </c:pt>
                <c:pt idx="22">
                  <c:v>0.340883255655337</c:v>
                </c:pt>
                <c:pt idx="23">
                  <c:v>0.34233126941353098</c:v>
                </c:pt>
                <c:pt idx="24">
                  <c:v>0.33759939954560197</c:v>
                </c:pt>
                <c:pt idx="25">
                  <c:v>0.33662977681477702</c:v>
                </c:pt>
                <c:pt idx="26">
                  <c:v>0.33623415588567201</c:v>
                </c:pt>
                <c:pt idx="27">
                  <c:v>0.335579682775836</c:v>
                </c:pt>
                <c:pt idx="28">
                  <c:v>0.33086969649763498</c:v>
                </c:pt>
                <c:pt idx="29">
                  <c:v>0.323864602479292</c:v>
                </c:pt>
                <c:pt idx="30">
                  <c:v>0.318532191242971</c:v>
                </c:pt>
                <c:pt idx="31">
                  <c:v>0.314858433576719</c:v>
                </c:pt>
                <c:pt idx="32">
                  <c:v>0.31248927377048402</c:v>
                </c:pt>
                <c:pt idx="33">
                  <c:v>0.30964050978336299</c:v>
                </c:pt>
                <c:pt idx="34">
                  <c:v>0.30975193965627901</c:v>
                </c:pt>
                <c:pt idx="35">
                  <c:v>0.30384975579214302</c:v>
                </c:pt>
                <c:pt idx="36">
                  <c:v>0.29720516738435898</c:v>
                </c:pt>
                <c:pt idx="37">
                  <c:v>0.29763370303698999</c:v>
                </c:pt>
                <c:pt idx="38">
                  <c:v>0.29075171082954399</c:v>
                </c:pt>
                <c:pt idx="39">
                  <c:v>0.28103058170936401</c:v>
                </c:pt>
                <c:pt idx="40">
                  <c:v>0.27494706586157902</c:v>
                </c:pt>
                <c:pt idx="41">
                  <c:v>0.26618075042482398</c:v>
                </c:pt>
                <c:pt idx="42">
                  <c:v>0.27324567587020598</c:v>
                </c:pt>
                <c:pt idx="43">
                  <c:v>0.272144858509138</c:v>
                </c:pt>
                <c:pt idx="44">
                  <c:v>0.268639892599769</c:v>
                </c:pt>
                <c:pt idx="45">
                  <c:v>0.26985846567640898</c:v>
                </c:pt>
                <c:pt idx="46">
                  <c:v>0.26432920428301498</c:v>
                </c:pt>
                <c:pt idx="47">
                  <c:v>0.25849517927337001</c:v>
                </c:pt>
                <c:pt idx="48">
                  <c:v>0.254339531151686</c:v>
                </c:pt>
                <c:pt idx="49">
                  <c:v>0.24376494990214601</c:v>
                </c:pt>
                <c:pt idx="50">
                  <c:v>0.24000364925450901</c:v>
                </c:pt>
                <c:pt idx="51">
                  <c:v>0.21050815425125299</c:v>
                </c:pt>
                <c:pt idx="52">
                  <c:v>0.23416823532717099</c:v>
                </c:pt>
                <c:pt idx="53">
                  <c:v>0.240582540695573</c:v>
                </c:pt>
                <c:pt idx="54">
                  <c:v>0.24031014543543</c:v>
                </c:pt>
                <c:pt idx="55">
                  <c:v>0.22814714526867799</c:v>
                </c:pt>
                <c:pt idx="56">
                  <c:v>0.231638945991403</c:v>
                </c:pt>
                <c:pt idx="57">
                  <c:v>0.21351241166878099</c:v>
                </c:pt>
                <c:pt idx="58">
                  <c:v>0.212228321297738</c:v>
                </c:pt>
                <c:pt idx="59">
                  <c:v>0.211791365898993</c:v>
                </c:pt>
                <c:pt idx="60">
                  <c:v>0.20768259157441099</c:v>
                </c:pt>
              </c:numCache>
            </c:numRef>
          </c:val>
        </c:ser>
        <c:ser>
          <c:idx val="39"/>
          <c:order val="39"/>
          <c:tx>
            <c:strRef>
              <c:f>'Qualification level'!$AO$635</c:f>
              <c:strCache>
                <c:ptCount val="1"/>
                <c:pt idx="0">
                  <c:v>Matric</c:v>
                </c:pt>
              </c:strCache>
            </c:strRef>
          </c:tx>
          <c:spPr>
            <a:solidFill>
              <a:schemeClr val="accent6">
                <a:lumMod val="75000"/>
              </a:schemeClr>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level'!$AO$636:$AO$717</c:f>
              <c:numCache>
                <c:formatCode>0%</c:formatCode>
                <c:ptCount val="61"/>
                <c:pt idx="0">
                  <c:v>0.38539433725278799</c:v>
                </c:pt>
                <c:pt idx="1">
                  <c:v>0.40738256019059799</c:v>
                </c:pt>
                <c:pt idx="2">
                  <c:v>0.415642410166709</c:v>
                </c:pt>
                <c:pt idx="3">
                  <c:v>0.41430661969306098</c:v>
                </c:pt>
                <c:pt idx="4">
                  <c:v>0.40929772779853701</c:v>
                </c:pt>
                <c:pt idx="5">
                  <c:v>0.39103542013028297</c:v>
                </c:pt>
                <c:pt idx="6">
                  <c:v>0.38491812988551399</c:v>
                </c:pt>
                <c:pt idx="7">
                  <c:v>0.37830502009288203</c:v>
                </c:pt>
                <c:pt idx="8">
                  <c:v>0.37028639075748299</c:v>
                </c:pt>
                <c:pt idx="9">
                  <c:v>0.36393152928398098</c:v>
                </c:pt>
                <c:pt idx="10">
                  <c:v>0.365105139238451</c:v>
                </c:pt>
                <c:pt idx="11">
                  <c:v>0.35409624942193002</c:v>
                </c:pt>
                <c:pt idx="12">
                  <c:v>0.35327744430517699</c:v>
                </c:pt>
                <c:pt idx="13">
                  <c:v>0.35731976265293902</c:v>
                </c:pt>
                <c:pt idx="14">
                  <c:v>0.34794471665225601</c:v>
                </c:pt>
                <c:pt idx="15">
                  <c:v>0.34528989899412099</c:v>
                </c:pt>
                <c:pt idx="16">
                  <c:v>0.333399622574448</c:v>
                </c:pt>
                <c:pt idx="17">
                  <c:v>0.32756797583081598</c:v>
                </c:pt>
                <c:pt idx="18">
                  <c:v>0.31409653425594097</c:v>
                </c:pt>
                <c:pt idx="19">
                  <c:v>0.30293534119246002</c:v>
                </c:pt>
                <c:pt idx="20">
                  <c:v>0.29728996365001598</c:v>
                </c:pt>
                <c:pt idx="21">
                  <c:v>0.27176950920459497</c:v>
                </c:pt>
                <c:pt idx="22">
                  <c:v>0.25884325538786601</c:v>
                </c:pt>
                <c:pt idx="23">
                  <c:v>0.244598495601314</c:v>
                </c:pt>
                <c:pt idx="24">
                  <c:v>0.24042924375202901</c:v>
                </c:pt>
                <c:pt idx="25">
                  <c:v>0.22106899600656801</c:v>
                </c:pt>
                <c:pt idx="26">
                  <c:v>0.20637500529581501</c:v>
                </c:pt>
                <c:pt idx="27">
                  <c:v>0.19494926062191001</c:v>
                </c:pt>
                <c:pt idx="28">
                  <c:v>0.183288041649117</c:v>
                </c:pt>
                <c:pt idx="29">
                  <c:v>0.181327579087148</c:v>
                </c:pt>
                <c:pt idx="30">
                  <c:v>0.18184013141861699</c:v>
                </c:pt>
                <c:pt idx="31">
                  <c:v>0.16431580606188001</c:v>
                </c:pt>
                <c:pt idx="32">
                  <c:v>0.15965731725983701</c:v>
                </c:pt>
                <c:pt idx="33">
                  <c:v>0.14625938330589999</c:v>
                </c:pt>
                <c:pt idx="34">
                  <c:v>0.14559103675976001</c:v>
                </c:pt>
                <c:pt idx="35">
                  <c:v>0.141765247404711</c:v>
                </c:pt>
                <c:pt idx="36">
                  <c:v>0.13799416585636901</c:v>
                </c:pt>
                <c:pt idx="37">
                  <c:v>0.13194646071656699</c:v>
                </c:pt>
                <c:pt idx="38">
                  <c:v>0.12629538420092501</c:v>
                </c:pt>
                <c:pt idx="39">
                  <c:v>0.120140135756514</c:v>
                </c:pt>
                <c:pt idx="40">
                  <c:v>0.130777844054458</c:v>
                </c:pt>
                <c:pt idx="41">
                  <c:v>0.11594603920751601</c:v>
                </c:pt>
                <c:pt idx="42">
                  <c:v>0.123613347481208</c:v>
                </c:pt>
                <c:pt idx="43">
                  <c:v>0.124904914623844</c:v>
                </c:pt>
                <c:pt idx="44">
                  <c:v>0.12953464121821601</c:v>
                </c:pt>
                <c:pt idx="45">
                  <c:v>0.132274588728619</c:v>
                </c:pt>
                <c:pt idx="46">
                  <c:v>0.13186542095318099</c:v>
                </c:pt>
                <c:pt idx="47">
                  <c:v>0.13231356068460401</c:v>
                </c:pt>
                <c:pt idx="48">
                  <c:v>0.12443933892503201</c:v>
                </c:pt>
                <c:pt idx="49">
                  <c:v>0.113387863885497</c:v>
                </c:pt>
                <c:pt idx="50">
                  <c:v>0.12140939422375099</c:v>
                </c:pt>
                <c:pt idx="51">
                  <c:v>9.5424912936379905E-2</c:v>
                </c:pt>
                <c:pt idx="52">
                  <c:v>0.117782991037564</c:v>
                </c:pt>
                <c:pt idx="53">
                  <c:v>0.1163005282543</c:v>
                </c:pt>
                <c:pt idx="54">
                  <c:v>0.119756439460312</c:v>
                </c:pt>
                <c:pt idx="55">
                  <c:v>0.11064172543508601</c:v>
                </c:pt>
                <c:pt idx="56">
                  <c:v>0.118596731659711</c:v>
                </c:pt>
                <c:pt idx="57">
                  <c:v>0.11399257111795599</c:v>
                </c:pt>
                <c:pt idx="58">
                  <c:v>0.109935511054412</c:v>
                </c:pt>
                <c:pt idx="59">
                  <c:v>0.109804071344002</c:v>
                </c:pt>
                <c:pt idx="60">
                  <c:v>0.11997919607697501</c:v>
                </c:pt>
              </c:numCache>
            </c:numRef>
          </c:val>
        </c:ser>
        <c:ser>
          <c:idx val="40"/>
          <c:order val="40"/>
          <c:tx>
            <c:strRef>
              <c:f>'Qualification level'!$AP$635</c:f>
              <c:strCache>
                <c:ptCount val="1"/>
                <c:pt idx="0">
                  <c:v>Some teriary</c:v>
                </c:pt>
              </c:strCache>
            </c:strRef>
          </c:tx>
          <c:spPr>
            <a:solidFill>
              <a:srgbClr val="7030A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level'!$AP$636:$AP$717</c:f>
              <c:numCache>
                <c:formatCode>0%</c:formatCode>
                <c:ptCount val="61"/>
                <c:pt idx="0">
                  <c:v>3.7232153036831701E-2</c:v>
                </c:pt>
                <c:pt idx="1">
                  <c:v>4.6405083597798102E-2</c:v>
                </c:pt>
                <c:pt idx="2">
                  <c:v>5.54453785117714E-2</c:v>
                </c:pt>
                <c:pt idx="3">
                  <c:v>5.9081715368007499E-2</c:v>
                </c:pt>
                <c:pt idx="4">
                  <c:v>6.3703166579699294E-2</c:v>
                </c:pt>
                <c:pt idx="5">
                  <c:v>6.8860678733341604E-2</c:v>
                </c:pt>
                <c:pt idx="6">
                  <c:v>7.0857980095547599E-2</c:v>
                </c:pt>
                <c:pt idx="7">
                  <c:v>7.32428854587832E-2</c:v>
                </c:pt>
                <c:pt idx="8">
                  <c:v>7.4742161545708494E-2</c:v>
                </c:pt>
                <c:pt idx="9">
                  <c:v>7.5644273034299006E-2</c:v>
                </c:pt>
                <c:pt idx="10">
                  <c:v>8.0866200008707201E-2</c:v>
                </c:pt>
                <c:pt idx="11">
                  <c:v>7.7645805405468699E-2</c:v>
                </c:pt>
                <c:pt idx="12">
                  <c:v>7.8685117184301503E-2</c:v>
                </c:pt>
                <c:pt idx="13">
                  <c:v>8.2952601909460702E-2</c:v>
                </c:pt>
                <c:pt idx="14">
                  <c:v>8.1769396522144905E-2</c:v>
                </c:pt>
                <c:pt idx="15">
                  <c:v>8.1803754035567305E-2</c:v>
                </c:pt>
                <c:pt idx="16">
                  <c:v>7.9418742084077301E-2</c:v>
                </c:pt>
                <c:pt idx="17">
                  <c:v>8.2427492447129894E-2</c:v>
                </c:pt>
                <c:pt idx="18">
                  <c:v>8.1180913399989896E-2</c:v>
                </c:pt>
                <c:pt idx="19">
                  <c:v>7.9344614395185004E-2</c:v>
                </c:pt>
                <c:pt idx="20">
                  <c:v>8.3797805348396703E-2</c:v>
                </c:pt>
                <c:pt idx="21">
                  <c:v>7.5833616201863505E-2</c:v>
                </c:pt>
                <c:pt idx="22">
                  <c:v>7.5557175240222305E-2</c:v>
                </c:pt>
                <c:pt idx="23">
                  <c:v>7.4126262522370603E-2</c:v>
                </c:pt>
                <c:pt idx="24">
                  <c:v>7.6539678675754605E-2</c:v>
                </c:pt>
                <c:pt idx="25">
                  <c:v>7.0812969422555605E-2</c:v>
                </c:pt>
                <c:pt idx="26">
                  <c:v>6.6644456341304698E-2</c:v>
                </c:pt>
                <c:pt idx="27">
                  <c:v>6.4192550811274104E-2</c:v>
                </c:pt>
                <c:pt idx="28">
                  <c:v>6.0188898056207897E-2</c:v>
                </c:pt>
                <c:pt idx="29">
                  <c:v>6.04297061609839E-2</c:v>
                </c:pt>
                <c:pt idx="30">
                  <c:v>6.3678457636450594E-2</c:v>
                </c:pt>
                <c:pt idx="31">
                  <c:v>5.8013342438409402E-2</c:v>
                </c:pt>
                <c:pt idx="32">
                  <c:v>5.9658708770692903E-2</c:v>
                </c:pt>
                <c:pt idx="33">
                  <c:v>5.7003797963888402E-2</c:v>
                </c:pt>
                <c:pt idx="34">
                  <c:v>5.6818706964277502E-2</c:v>
                </c:pt>
                <c:pt idx="35">
                  <c:v>5.5657106170061997E-2</c:v>
                </c:pt>
                <c:pt idx="36">
                  <c:v>5.4818724822892101E-2</c:v>
                </c:pt>
                <c:pt idx="37">
                  <c:v>5.2189187619766597E-2</c:v>
                </c:pt>
                <c:pt idx="38">
                  <c:v>4.95694009680792E-2</c:v>
                </c:pt>
                <c:pt idx="39">
                  <c:v>4.6373257426465198E-2</c:v>
                </c:pt>
                <c:pt idx="40">
                  <c:v>4.8887772650055603E-2</c:v>
                </c:pt>
                <c:pt idx="41">
                  <c:v>4.2856770816378398E-2</c:v>
                </c:pt>
                <c:pt idx="42">
                  <c:v>4.5241045656577598E-2</c:v>
                </c:pt>
                <c:pt idx="43">
                  <c:v>4.5281662952443902E-2</c:v>
                </c:pt>
                <c:pt idx="44">
                  <c:v>4.6987600846030098E-2</c:v>
                </c:pt>
                <c:pt idx="45">
                  <c:v>4.6826334443131799E-2</c:v>
                </c:pt>
                <c:pt idx="46">
                  <c:v>4.6562040730631998E-2</c:v>
                </c:pt>
                <c:pt idx="47">
                  <c:v>4.7386717082393101E-2</c:v>
                </c:pt>
                <c:pt idx="48">
                  <c:v>4.4119769328014903E-2</c:v>
                </c:pt>
                <c:pt idx="49">
                  <c:v>3.8483626895048202E-2</c:v>
                </c:pt>
                <c:pt idx="50">
                  <c:v>4.1836096340319102E-2</c:v>
                </c:pt>
                <c:pt idx="51">
                  <c:v>3.2717871400662499E-2</c:v>
                </c:pt>
                <c:pt idx="52">
                  <c:v>3.9916556626302897E-2</c:v>
                </c:pt>
                <c:pt idx="53">
                  <c:v>3.8161951849659002E-2</c:v>
                </c:pt>
                <c:pt idx="54">
                  <c:v>3.93113719992991E-2</c:v>
                </c:pt>
                <c:pt idx="55">
                  <c:v>3.71033667235071E-2</c:v>
                </c:pt>
                <c:pt idx="56">
                  <c:v>3.6929753524782498E-2</c:v>
                </c:pt>
                <c:pt idx="57">
                  <c:v>3.4539771697771303E-2</c:v>
                </c:pt>
                <c:pt idx="58">
                  <c:v>3.2127432965438102E-2</c:v>
                </c:pt>
                <c:pt idx="59">
                  <c:v>3.2221925167729697E-2</c:v>
                </c:pt>
                <c:pt idx="60">
                  <c:v>3.4995170517869101E-2</c:v>
                </c:pt>
              </c:numCache>
            </c:numRef>
          </c:val>
        </c:ser>
        <c:ser>
          <c:idx val="41"/>
          <c:order val="41"/>
          <c:tx>
            <c:strRef>
              <c:f>'Qualification level'!$AQ$635</c:f>
              <c:strCache>
                <c:ptCount val="1"/>
                <c:pt idx="0">
                  <c:v>Degree</c:v>
                </c:pt>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level'!$AQ$636:$AQ$717</c:f>
              <c:numCache>
                <c:formatCode>0%</c:formatCode>
                <c:ptCount val="61"/>
                <c:pt idx="0">
                  <c:v>8.6649511395126798E-3</c:v>
                </c:pt>
                <c:pt idx="1">
                  <c:v>1.27190897393775E-2</c:v>
                </c:pt>
                <c:pt idx="2">
                  <c:v>2.2197261759205601E-2</c:v>
                </c:pt>
                <c:pt idx="3">
                  <c:v>3.0223345466449499E-2</c:v>
                </c:pt>
                <c:pt idx="4">
                  <c:v>3.6970972268265401E-2</c:v>
                </c:pt>
                <c:pt idx="5">
                  <c:v>4.1481192994061299E-2</c:v>
                </c:pt>
                <c:pt idx="6">
                  <c:v>4.41897937075744E-2</c:v>
                </c:pt>
                <c:pt idx="7">
                  <c:v>4.58675520728122E-2</c:v>
                </c:pt>
                <c:pt idx="8">
                  <c:v>4.5813843941622703E-2</c:v>
                </c:pt>
                <c:pt idx="9">
                  <c:v>4.4829692989155297E-2</c:v>
                </c:pt>
                <c:pt idx="10">
                  <c:v>4.7798906424842302E-2</c:v>
                </c:pt>
                <c:pt idx="11">
                  <c:v>4.5982192510551599E-2</c:v>
                </c:pt>
                <c:pt idx="12">
                  <c:v>4.7266749387467201E-2</c:v>
                </c:pt>
                <c:pt idx="13">
                  <c:v>5.0495685043862801E-2</c:v>
                </c:pt>
                <c:pt idx="14">
                  <c:v>5.0323218182566798E-2</c:v>
                </c:pt>
                <c:pt idx="15">
                  <c:v>5.3791308394676697E-2</c:v>
                </c:pt>
                <c:pt idx="16">
                  <c:v>5.3398099332312203E-2</c:v>
                </c:pt>
                <c:pt idx="17">
                  <c:v>5.7998489425981903E-2</c:v>
                </c:pt>
                <c:pt idx="18">
                  <c:v>5.8822359777240402E-2</c:v>
                </c:pt>
                <c:pt idx="19">
                  <c:v>6.0034037337928302E-2</c:v>
                </c:pt>
                <c:pt idx="20">
                  <c:v>6.7653634145092803E-2</c:v>
                </c:pt>
                <c:pt idx="21">
                  <c:v>6.10964301462774E-2</c:v>
                </c:pt>
                <c:pt idx="22">
                  <c:v>6.3164915846979905E-2</c:v>
                </c:pt>
                <c:pt idx="23">
                  <c:v>6.2005019233538398E-2</c:v>
                </c:pt>
                <c:pt idx="24">
                  <c:v>6.6287325543654602E-2</c:v>
                </c:pt>
                <c:pt idx="25">
                  <c:v>6.2373322710092403E-2</c:v>
                </c:pt>
                <c:pt idx="26">
                  <c:v>5.9122473896448501E-2</c:v>
                </c:pt>
                <c:pt idx="27">
                  <c:v>5.7305876105041002E-2</c:v>
                </c:pt>
                <c:pt idx="28">
                  <c:v>5.4292324646176802E-2</c:v>
                </c:pt>
                <c:pt idx="29">
                  <c:v>5.52780094410662E-2</c:v>
                </c:pt>
                <c:pt idx="30">
                  <c:v>5.9339206253215503E-2</c:v>
                </c:pt>
                <c:pt idx="31">
                  <c:v>5.3516835635866997E-2</c:v>
                </c:pt>
                <c:pt idx="32">
                  <c:v>5.5644199950833299E-2</c:v>
                </c:pt>
                <c:pt idx="33">
                  <c:v>5.1571267338655198E-2</c:v>
                </c:pt>
                <c:pt idx="34">
                  <c:v>5.3411792494005197E-2</c:v>
                </c:pt>
                <c:pt idx="35">
                  <c:v>5.2139239599610497E-2</c:v>
                </c:pt>
                <c:pt idx="36">
                  <c:v>5.11626614807612E-2</c:v>
                </c:pt>
                <c:pt idx="37">
                  <c:v>4.9338017536728403E-2</c:v>
                </c:pt>
                <c:pt idx="38">
                  <c:v>4.5007188851569999E-2</c:v>
                </c:pt>
                <c:pt idx="39">
                  <c:v>4.2989562805634603E-2</c:v>
                </c:pt>
                <c:pt idx="40">
                  <c:v>4.57797451487214E-2</c:v>
                </c:pt>
                <c:pt idx="41">
                  <c:v>3.9230303464350601E-2</c:v>
                </c:pt>
                <c:pt idx="42">
                  <c:v>4.1434475798971603E-2</c:v>
                </c:pt>
                <c:pt idx="43">
                  <c:v>4.1352104492616802E-2</c:v>
                </c:pt>
                <c:pt idx="44">
                  <c:v>4.3568018035133098E-2</c:v>
                </c:pt>
                <c:pt idx="45">
                  <c:v>4.3580991160525398E-2</c:v>
                </c:pt>
                <c:pt idx="46">
                  <c:v>4.1077052277976103E-2</c:v>
                </c:pt>
                <c:pt idx="47">
                  <c:v>4.4520339086418302E-2</c:v>
                </c:pt>
                <c:pt idx="48">
                  <c:v>4.0032788210098501E-2</c:v>
                </c:pt>
                <c:pt idx="49">
                  <c:v>3.5846310824147298E-2</c:v>
                </c:pt>
                <c:pt idx="50">
                  <c:v>3.8649515170472298E-2</c:v>
                </c:pt>
                <c:pt idx="51">
                  <c:v>2.9272487896033299E-2</c:v>
                </c:pt>
                <c:pt idx="52">
                  <c:v>3.5210575113084001E-2</c:v>
                </c:pt>
                <c:pt idx="53">
                  <c:v>3.3402280643747402E-2</c:v>
                </c:pt>
                <c:pt idx="54">
                  <c:v>3.4072192044857202E-2</c:v>
                </c:pt>
                <c:pt idx="55">
                  <c:v>3.14393192860387E-2</c:v>
                </c:pt>
                <c:pt idx="56">
                  <c:v>3.0731535123237601E-2</c:v>
                </c:pt>
                <c:pt idx="57">
                  <c:v>2.9058706287370901E-2</c:v>
                </c:pt>
                <c:pt idx="58">
                  <c:v>2.6942568556079599E-2</c:v>
                </c:pt>
                <c:pt idx="59">
                  <c:v>2.6925867929572599E-2</c:v>
                </c:pt>
                <c:pt idx="60">
                  <c:v>2.9482130916115599E-2</c:v>
                </c:pt>
              </c:numCache>
            </c:numRef>
          </c:val>
        </c:ser>
        <c:dLbls>
          <c:showLegendKey val="0"/>
          <c:showVal val="0"/>
          <c:showCatName val="0"/>
          <c:showSerName val="0"/>
          <c:showPercent val="0"/>
          <c:showBubbleSize val="0"/>
        </c:dLbls>
        <c:axId val="99063680"/>
        <c:axId val="116973568"/>
      </c:areaChart>
      <c:catAx>
        <c:axId val="99063680"/>
        <c:scaling>
          <c:orientation val="maxMin"/>
        </c:scaling>
        <c:delete val="0"/>
        <c:axPos val="b"/>
        <c:numFmt formatCode="#,##0.00" sourceLinked="0"/>
        <c:majorTickMark val="out"/>
        <c:minorTickMark val="none"/>
        <c:tickLblPos val="nextTo"/>
        <c:txPr>
          <a:bodyPr rot="-5400000" vert="horz"/>
          <a:lstStyle/>
          <a:p>
            <a:pPr>
              <a:defRPr sz="1600" b="1"/>
            </a:pPr>
            <a:endParaRPr lang="en-US"/>
          </a:p>
        </c:txPr>
        <c:crossAx val="116973568"/>
        <c:crosses val="autoZero"/>
        <c:auto val="1"/>
        <c:lblAlgn val="ctr"/>
        <c:lblOffset val="100"/>
        <c:tickLblSkip val="5"/>
        <c:tickMarkSkip val="5"/>
        <c:noMultiLvlLbl val="0"/>
      </c:catAx>
      <c:valAx>
        <c:axId val="116973568"/>
        <c:scaling>
          <c:orientation val="minMax"/>
          <c:max val="1"/>
        </c:scaling>
        <c:delete val="0"/>
        <c:axPos val="l"/>
        <c:majorGridlines/>
        <c:numFmt formatCode="0%" sourceLinked="1"/>
        <c:majorTickMark val="out"/>
        <c:minorTickMark val="none"/>
        <c:tickLblPos val="nextTo"/>
        <c:txPr>
          <a:bodyPr/>
          <a:lstStyle/>
          <a:p>
            <a:pPr>
              <a:defRPr sz="1800" b="1"/>
            </a:pPr>
            <a:endParaRPr lang="en-US"/>
          </a:p>
        </c:txPr>
        <c:crossAx val="99063680"/>
        <c:crosses val="max"/>
        <c:crossBetween val="midCat"/>
      </c:valAx>
    </c:plotArea>
    <c:plotVisOnly val="1"/>
    <c:dispBlanksAs val="gap"/>
    <c:showDLblsOverMax val="0"/>
  </c:chart>
  <c:txPr>
    <a:bodyPr/>
    <a:lstStyle/>
    <a:p>
      <a:pPr>
        <a:defRPr sz="2000"/>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'Table 1'!$I$85</c:f>
              <c:strCache>
                <c:ptCount val="1"/>
                <c:pt idx="0">
                  <c:v>Proportion taking maths</c:v>
                </c:pt>
              </c:strCache>
            </c:strRef>
          </c:tx>
          <c:spPr>
            <a:ln>
              <a:solidFill>
                <a:schemeClr val="accent6">
                  <a:lumMod val="75000"/>
                </a:schemeClr>
              </a:solidFill>
              <a:prstDash val="sysDash"/>
            </a:ln>
          </c:spPr>
          <c:marker>
            <c:symbol val="none"/>
          </c:marker>
          <c:dLbls>
            <c:numFmt formatCode="0%" sourceLinked="0"/>
            <c:dLblPos val="t"/>
            <c:showLegendKey val="0"/>
            <c:showVal val="1"/>
            <c:showCatName val="0"/>
            <c:showSerName val="0"/>
            <c:showPercent val="0"/>
            <c:showBubbleSize val="0"/>
            <c:showLeaderLines val="0"/>
          </c:dLbls>
          <c:cat>
            <c:numRef>
              <c:f>'Table 1'!$E$86:$E$91</c:f>
              <c:numCache>
                <c:formatCode>General</c:formatCode>
                <c:ptCount val="6"/>
                <c:pt idx="0">
                  <c:v>2008</c:v>
                </c:pt>
                <c:pt idx="1">
                  <c:v>2009</c:v>
                </c:pt>
                <c:pt idx="2">
                  <c:v>2010</c:v>
                </c:pt>
                <c:pt idx="3">
                  <c:v>2011</c:v>
                </c:pt>
                <c:pt idx="4">
                  <c:v>2012</c:v>
                </c:pt>
                <c:pt idx="5">
                  <c:v>2013</c:v>
                </c:pt>
              </c:numCache>
            </c:numRef>
          </c:cat>
          <c:val>
            <c:numRef>
              <c:f>'Table 1'!$I$86:$I$91</c:f>
              <c:numCache>
                <c:formatCode>0.00%</c:formatCode>
                <c:ptCount val="6"/>
                <c:pt idx="0">
                  <c:v>0.56100000000000005</c:v>
                </c:pt>
                <c:pt idx="1">
                  <c:v>0.52600000000000002</c:v>
                </c:pt>
                <c:pt idx="2">
                  <c:v>0.48799999999999999</c:v>
                </c:pt>
                <c:pt idx="3">
                  <c:v>0.45300000000000001</c:v>
                </c:pt>
                <c:pt idx="4">
                  <c:v>0.44190000000000002</c:v>
                </c:pt>
                <c:pt idx="5">
                  <c:v>0.42959999999999998</c:v>
                </c:pt>
              </c:numCache>
            </c:numRef>
          </c:val>
          <c:smooth val="0"/>
        </c:ser>
        <c:ser>
          <c:idx val="1"/>
          <c:order val="1"/>
          <c:tx>
            <c:strRef>
              <c:f>'Table 1'!$J$85</c:f>
              <c:strCache>
                <c:ptCount val="1"/>
                <c:pt idx="0">
                  <c:v>Proportion passing maths</c:v>
                </c:pt>
              </c:strCache>
            </c:strRef>
          </c:tx>
          <c:spPr>
            <a:ln>
              <a:solidFill>
                <a:schemeClr val="accent3">
                  <a:lumMod val="75000"/>
                </a:schemeClr>
              </a:solidFill>
            </a:ln>
          </c:spPr>
          <c:marker>
            <c:symbol val="none"/>
          </c:marker>
          <c:dLbls>
            <c:numFmt formatCode="0%" sourceLinked="0"/>
            <c:dLblPos val="t"/>
            <c:showLegendKey val="0"/>
            <c:showVal val="1"/>
            <c:showCatName val="0"/>
            <c:showSerName val="0"/>
            <c:showPercent val="0"/>
            <c:showBubbleSize val="0"/>
            <c:showLeaderLines val="0"/>
          </c:dLbls>
          <c:cat>
            <c:numRef>
              <c:f>'Table 1'!$E$86:$E$91</c:f>
              <c:numCache>
                <c:formatCode>General</c:formatCode>
                <c:ptCount val="6"/>
                <c:pt idx="0">
                  <c:v>2008</c:v>
                </c:pt>
                <c:pt idx="1">
                  <c:v>2009</c:v>
                </c:pt>
                <c:pt idx="2">
                  <c:v>2010</c:v>
                </c:pt>
                <c:pt idx="3">
                  <c:v>2011</c:v>
                </c:pt>
                <c:pt idx="4">
                  <c:v>2012</c:v>
                </c:pt>
                <c:pt idx="5">
                  <c:v>2013</c:v>
                </c:pt>
              </c:numCache>
            </c:numRef>
          </c:cat>
          <c:val>
            <c:numRef>
              <c:f>'Table 1'!$J$86:$J$91</c:f>
              <c:numCache>
                <c:formatCode>0.00%</c:formatCode>
                <c:ptCount val="6"/>
                <c:pt idx="0">
                  <c:v>0.25600000000000001</c:v>
                </c:pt>
                <c:pt idx="1">
                  <c:v>0.24199999999999999</c:v>
                </c:pt>
                <c:pt idx="2">
                  <c:v>0.23200000000000001</c:v>
                </c:pt>
                <c:pt idx="3">
                  <c:v>0.21</c:v>
                </c:pt>
                <c:pt idx="4">
                  <c:v>0.23860000000000001</c:v>
                </c:pt>
                <c:pt idx="5">
                  <c:v>0.25380000000000003</c:v>
                </c:pt>
              </c:numCache>
            </c:numRef>
          </c:val>
          <c:smooth val="0"/>
        </c:ser>
        <c:dLbls>
          <c:showLegendKey val="0"/>
          <c:showVal val="0"/>
          <c:showCatName val="0"/>
          <c:showSerName val="0"/>
          <c:showPercent val="0"/>
          <c:showBubbleSize val="0"/>
        </c:dLbls>
        <c:marker val="1"/>
        <c:smooth val="0"/>
        <c:axId val="129584128"/>
        <c:axId val="129635072"/>
      </c:lineChart>
      <c:catAx>
        <c:axId val="129584128"/>
        <c:scaling>
          <c:orientation val="minMax"/>
        </c:scaling>
        <c:delete val="0"/>
        <c:axPos val="b"/>
        <c:numFmt formatCode="General" sourceLinked="1"/>
        <c:majorTickMark val="out"/>
        <c:minorTickMark val="none"/>
        <c:tickLblPos val="nextTo"/>
        <c:txPr>
          <a:bodyPr/>
          <a:lstStyle/>
          <a:p>
            <a:pPr>
              <a:defRPr sz="1400"/>
            </a:pPr>
            <a:endParaRPr lang="en-US"/>
          </a:p>
        </c:txPr>
        <c:crossAx val="129635072"/>
        <c:crosses val="autoZero"/>
        <c:auto val="1"/>
        <c:lblAlgn val="ctr"/>
        <c:lblOffset val="100"/>
        <c:noMultiLvlLbl val="0"/>
      </c:catAx>
      <c:valAx>
        <c:axId val="129635072"/>
        <c:scaling>
          <c:orientation val="minMax"/>
        </c:scaling>
        <c:delete val="0"/>
        <c:axPos val="l"/>
        <c:majorGridlines/>
        <c:numFmt formatCode="0%" sourceLinked="0"/>
        <c:majorTickMark val="out"/>
        <c:minorTickMark val="none"/>
        <c:tickLblPos val="nextTo"/>
        <c:spPr>
          <a:solidFill>
            <a:schemeClr val="bg1">
              <a:lumMod val="95000"/>
            </a:schemeClr>
          </a:solidFill>
        </c:spPr>
        <c:txPr>
          <a:bodyPr/>
          <a:lstStyle/>
          <a:p>
            <a:pPr>
              <a:defRPr sz="1400"/>
            </a:pPr>
            <a:endParaRPr lang="en-US"/>
          </a:p>
        </c:txPr>
        <c:crossAx val="129584128"/>
        <c:crosses val="autoZero"/>
        <c:crossBetween val="between"/>
      </c:valAx>
      <c:spPr>
        <a:solidFill>
          <a:schemeClr val="bg1">
            <a:lumMod val="95000"/>
          </a:schemeClr>
        </a:solidFill>
      </c:spPr>
    </c:plotArea>
    <c:legend>
      <c:legendPos val="r"/>
      <c:layout/>
      <c:overlay val="0"/>
      <c:txPr>
        <a:bodyPr/>
        <a:lstStyle/>
        <a:p>
          <a:pPr>
            <a:defRPr sz="14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'Table 1'!$F$85</c:f>
              <c:strCache>
                <c:ptCount val="1"/>
                <c:pt idx="0">
                  <c:v>Numbers wrote maths</c:v>
                </c:pt>
              </c:strCache>
            </c:strRef>
          </c:tx>
          <c:spPr>
            <a:solidFill>
              <a:schemeClr val="tx2">
                <a:lumMod val="60000"/>
                <a:lumOff val="40000"/>
              </a:schemeClr>
            </a:solidFill>
          </c:spPr>
          <c:invertIfNegative val="0"/>
          <c:cat>
            <c:numRef>
              <c:f>'Table 1'!$E$86:$E$91</c:f>
              <c:numCache>
                <c:formatCode>General</c:formatCode>
                <c:ptCount val="6"/>
                <c:pt idx="0">
                  <c:v>2008</c:v>
                </c:pt>
                <c:pt idx="1">
                  <c:v>2009</c:v>
                </c:pt>
                <c:pt idx="2">
                  <c:v>2010</c:v>
                </c:pt>
                <c:pt idx="3">
                  <c:v>2011</c:v>
                </c:pt>
                <c:pt idx="4">
                  <c:v>2012</c:v>
                </c:pt>
                <c:pt idx="5">
                  <c:v>2013</c:v>
                </c:pt>
              </c:numCache>
            </c:numRef>
          </c:cat>
          <c:val>
            <c:numRef>
              <c:f>'Table 1'!$F$86:$F$91</c:f>
              <c:numCache>
                <c:formatCode>General</c:formatCode>
                <c:ptCount val="6"/>
                <c:pt idx="0">
                  <c:v>298821</c:v>
                </c:pt>
                <c:pt idx="1">
                  <c:v>290407</c:v>
                </c:pt>
                <c:pt idx="2">
                  <c:v>263034</c:v>
                </c:pt>
                <c:pt idx="3">
                  <c:v>224635</c:v>
                </c:pt>
                <c:pt idx="4">
                  <c:v>225874</c:v>
                </c:pt>
                <c:pt idx="5">
                  <c:v>241509</c:v>
                </c:pt>
              </c:numCache>
            </c:numRef>
          </c:val>
        </c:ser>
        <c:ser>
          <c:idx val="1"/>
          <c:order val="1"/>
          <c:tx>
            <c:strRef>
              <c:f>'Table 1'!$G$85</c:f>
              <c:strCache>
                <c:ptCount val="1"/>
                <c:pt idx="0">
                  <c:v>Number passed maths</c:v>
                </c:pt>
              </c:strCache>
            </c:strRef>
          </c:tx>
          <c:spPr>
            <a:solidFill>
              <a:schemeClr val="accent3">
                <a:lumMod val="75000"/>
              </a:schemeClr>
            </a:solidFill>
          </c:spPr>
          <c:invertIfNegative val="0"/>
          <c:cat>
            <c:numRef>
              <c:f>'Table 1'!$E$86:$E$91</c:f>
              <c:numCache>
                <c:formatCode>General</c:formatCode>
                <c:ptCount val="6"/>
                <c:pt idx="0">
                  <c:v>2008</c:v>
                </c:pt>
                <c:pt idx="1">
                  <c:v>2009</c:v>
                </c:pt>
                <c:pt idx="2">
                  <c:v>2010</c:v>
                </c:pt>
                <c:pt idx="3">
                  <c:v>2011</c:v>
                </c:pt>
                <c:pt idx="4">
                  <c:v>2012</c:v>
                </c:pt>
                <c:pt idx="5">
                  <c:v>2013</c:v>
                </c:pt>
              </c:numCache>
            </c:numRef>
          </c:cat>
          <c:val>
            <c:numRef>
              <c:f>'Table 1'!$G$86:$G$91</c:f>
              <c:numCache>
                <c:formatCode>General</c:formatCode>
                <c:ptCount val="6"/>
                <c:pt idx="0">
                  <c:v>136503</c:v>
                </c:pt>
                <c:pt idx="1">
                  <c:v>133505</c:v>
                </c:pt>
                <c:pt idx="2">
                  <c:v>124749</c:v>
                </c:pt>
                <c:pt idx="3">
                  <c:v>104033</c:v>
                </c:pt>
                <c:pt idx="4">
                  <c:v>121970</c:v>
                </c:pt>
                <c:pt idx="5">
                  <c:v>142666</c:v>
                </c:pt>
              </c:numCache>
            </c:numRef>
          </c:val>
        </c:ser>
        <c:dLbls>
          <c:showLegendKey val="0"/>
          <c:showVal val="0"/>
          <c:showCatName val="0"/>
          <c:showSerName val="0"/>
          <c:showPercent val="0"/>
          <c:showBubbleSize val="0"/>
        </c:dLbls>
        <c:gapWidth val="150"/>
        <c:axId val="130939904"/>
        <c:axId val="131089152"/>
      </c:barChart>
      <c:lineChart>
        <c:grouping val="stacked"/>
        <c:varyColors val="0"/>
        <c:ser>
          <c:idx val="2"/>
          <c:order val="2"/>
          <c:tx>
            <c:strRef>
              <c:f>'Table 1'!$H$85</c:f>
              <c:strCache>
                <c:ptCount val="1"/>
                <c:pt idx="0">
                  <c:v>Maths pass rate</c:v>
                </c:pt>
              </c:strCache>
            </c:strRef>
          </c:tx>
          <c:spPr>
            <a:ln>
              <a:solidFill>
                <a:srgbClr val="C00000"/>
              </a:solidFill>
              <a:prstDash val="sysDash"/>
            </a:ln>
          </c:spPr>
          <c:marker>
            <c:symbol val="none"/>
          </c:marker>
          <c:cat>
            <c:numRef>
              <c:f>'Table 1'!$E$86:$E$91</c:f>
              <c:numCache>
                <c:formatCode>General</c:formatCode>
                <c:ptCount val="6"/>
                <c:pt idx="0">
                  <c:v>2008</c:v>
                </c:pt>
                <c:pt idx="1">
                  <c:v>2009</c:v>
                </c:pt>
                <c:pt idx="2">
                  <c:v>2010</c:v>
                </c:pt>
                <c:pt idx="3">
                  <c:v>2011</c:v>
                </c:pt>
                <c:pt idx="4">
                  <c:v>2012</c:v>
                </c:pt>
                <c:pt idx="5">
                  <c:v>2013</c:v>
                </c:pt>
              </c:numCache>
            </c:numRef>
          </c:cat>
          <c:val>
            <c:numRef>
              <c:f>'Table 1'!$H$86:$H$91</c:f>
              <c:numCache>
                <c:formatCode>0.00%</c:formatCode>
                <c:ptCount val="6"/>
                <c:pt idx="0">
                  <c:v>0.45700000000000002</c:v>
                </c:pt>
                <c:pt idx="1">
                  <c:v>0.46</c:v>
                </c:pt>
                <c:pt idx="2">
                  <c:v>0.47399999999999998</c:v>
                </c:pt>
                <c:pt idx="3">
                  <c:v>0.46300000000000002</c:v>
                </c:pt>
                <c:pt idx="4">
                  <c:v>0.54</c:v>
                </c:pt>
                <c:pt idx="5">
                  <c:v>0.59099999999999997</c:v>
                </c:pt>
              </c:numCache>
            </c:numRef>
          </c:val>
          <c:smooth val="0"/>
        </c:ser>
        <c:dLbls>
          <c:showLegendKey val="0"/>
          <c:showVal val="0"/>
          <c:showCatName val="0"/>
          <c:showSerName val="0"/>
          <c:showPercent val="0"/>
          <c:showBubbleSize val="0"/>
        </c:dLbls>
        <c:marker val="1"/>
        <c:smooth val="0"/>
        <c:axId val="131291392"/>
        <c:axId val="131218432"/>
      </c:lineChart>
      <c:catAx>
        <c:axId val="130939904"/>
        <c:scaling>
          <c:orientation val="minMax"/>
        </c:scaling>
        <c:delete val="0"/>
        <c:axPos val="b"/>
        <c:numFmt formatCode="General" sourceLinked="1"/>
        <c:majorTickMark val="out"/>
        <c:minorTickMark val="none"/>
        <c:tickLblPos val="nextTo"/>
        <c:crossAx val="131089152"/>
        <c:crosses val="autoZero"/>
        <c:auto val="1"/>
        <c:lblAlgn val="ctr"/>
        <c:lblOffset val="100"/>
        <c:noMultiLvlLbl val="0"/>
      </c:catAx>
      <c:valAx>
        <c:axId val="131089152"/>
        <c:scaling>
          <c:orientation val="minMax"/>
        </c:scaling>
        <c:delete val="0"/>
        <c:axPos val="l"/>
        <c:majorGridlines/>
        <c:numFmt formatCode="General" sourceLinked="1"/>
        <c:majorTickMark val="out"/>
        <c:minorTickMark val="none"/>
        <c:tickLblPos val="nextTo"/>
        <c:crossAx val="130939904"/>
        <c:crosses val="autoZero"/>
        <c:crossBetween val="between"/>
      </c:valAx>
      <c:valAx>
        <c:axId val="131218432"/>
        <c:scaling>
          <c:orientation val="minMax"/>
        </c:scaling>
        <c:delete val="0"/>
        <c:axPos val="r"/>
        <c:numFmt formatCode="0%" sourceLinked="0"/>
        <c:majorTickMark val="out"/>
        <c:minorTickMark val="none"/>
        <c:tickLblPos val="nextTo"/>
        <c:crossAx val="131291392"/>
        <c:crosses val="max"/>
        <c:crossBetween val="between"/>
      </c:valAx>
      <c:catAx>
        <c:axId val="131291392"/>
        <c:scaling>
          <c:orientation val="minMax"/>
        </c:scaling>
        <c:delete val="1"/>
        <c:axPos val="b"/>
        <c:numFmt formatCode="General" sourceLinked="1"/>
        <c:majorTickMark val="out"/>
        <c:minorTickMark val="none"/>
        <c:tickLblPos val="nextTo"/>
        <c:crossAx val="131218432"/>
        <c:crosses val="autoZero"/>
        <c:auto val="1"/>
        <c:lblAlgn val="ctr"/>
        <c:lblOffset val="100"/>
        <c:noMultiLvlLbl val="0"/>
      </c:catAx>
      <c:spPr>
        <a:solidFill>
          <a:schemeClr val="bg1">
            <a:lumMod val="95000"/>
          </a:schemeClr>
        </a:solidFill>
      </c:spPr>
    </c:plotArea>
    <c:legend>
      <c:legendPos val="r"/>
      <c:layout/>
      <c:overlay val="0"/>
    </c:legend>
    <c:plotVisOnly val="1"/>
    <c:dispBlanksAs val="gap"/>
    <c:showDLblsOverMax val="0"/>
  </c:chart>
  <c:spPr>
    <a:solidFill>
      <a:schemeClr val="bg1">
        <a:lumMod val="95000"/>
      </a:schemeClr>
    </a:solidFill>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2013 Matric passes by quintile</a:t>
            </a:r>
          </a:p>
        </c:rich>
      </c:tx>
      <c:layout/>
      <c:overlay val="0"/>
    </c:title>
    <c:autoTitleDeleted val="0"/>
    <c:plotArea>
      <c:layout/>
      <c:barChart>
        <c:barDir val="col"/>
        <c:grouping val="clustered"/>
        <c:varyColors val="0"/>
        <c:ser>
          <c:idx val="0"/>
          <c:order val="0"/>
          <c:tx>
            <c:strRef>
              <c:f>'Table 1'!$C$50:$D$50</c:f>
              <c:strCache>
                <c:ptCount val="1"/>
                <c:pt idx="0">
                  <c:v>Matric pass rate by quintile</c:v>
                </c:pt>
              </c:strCache>
            </c:strRef>
          </c:tx>
          <c:spPr>
            <a:solidFill>
              <a:schemeClr val="bg1">
                <a:lumMod val="65000"/>
              </a:schemeClr>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1'!$E$50:$I$50</c:f>
              <c:numCache>
                <c:formatCode>0%</c:formatCode>
                <c:ptCount val="5"/>
                <c:pt idx="0">
                  <c:v>0.70348453102289699</c:v>
                </c:pt>
                <c:pt idx="1">
                  <c:v>0.73063014156261696</c:v>
                </c:pt>
                <c:pt idx="2">
                  <c:v>0.74853877872232299</c:v>
                </c:pt>
                <c:pt idx="3">
                  <c:v>0.81767006616222504</c:v>
                </c:pt>
                <c:pt idx="4">
                  <c:v>0.91902744767308198</c:v>
                </c:pt>
              </c:numCache>
            </c:numRef>
          </c:val>
        </c:ser>
        <c:ser>
          <c:idx val="2"/>
          <c:order val="1"/>
          <c:tx>
            <c:strRef>
              <c:f>'Table 1'!$C$52:$D$52</c:f>
              <c:strCache>
                <c:ptCount val="1"/>
                <c:pt idx="0">
                  <c:v>Matric passes as % of Grade 8 (2009)</c:v>
                </c:pt>
              </c:strCache>
            </c:strRef>
          </c:tx>
          <c:spPr>
            <a:solidFill>
              <a:schemeClr val="tx2">
                <a:lumMod val="60000"/>
                <a:lumOff val="40000"/>
              </a:schemeClr>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1'!$E$52:$I$52</c:f>
              <c:numCache>
                <c:formatCode>0%</c:formatCode>
                <c:ptCount val="5"/>
                <c:pt idx="0">
                  <c:v>0.36177565511986098</c:v>
                </c:pt>
                <c:pt idx="1">
                  <c:v>0.49211331623239302</c:v>
                </c:pt>
                <c:pt idx="2">
                  <c:v>0.36777683350719498</c:v>
                </c:pt>
                <c:pt idx="3">
                  <c:v>0.42424453154634001</c:v>
                </c:pt>
                <c:pt idx="4">
                  <c:v>0.67576900038758303</c:v>
                </c:pt>
              </c:numCache>
            </c:numRef>
          </c:val>
        </c:ser>
        <c:ser>
          <c:idx val="3"/>
          <c:order val="2"/>
          <c:tx>
            <c:strRef>
              <c:f>'Table 1'!$C$53:$D$53</c:f>
              <c:strCache>
                <c:ptCount val="1"/>
                <c:pt idx="0">
                  <c:v>Bachelor passes as % of Grade 8 (2009)</c:v>
                </c:pt>
              </c:strCache>
            </c:strRef>
          </c:tx>
          <c:spPr>
            <a:solidFill>
              <a:srgbClr val="FF0000"/>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1'!$E$53:$I$53</c:f>
              <c:numCache>
                <c:formatCode>0%</c:formatCode>
                <c:ptCount val="5"/>
                <c:pt idx="0">
                  <c:v>0.102256456552655</c:v>
                </c:pt>
                <c:pt idx="1">
                  <c:v>0.15149520723639801</c:v>
                </c:pt>
                <c:pt idx="2">
                  <c:v>0.122474132132543</c:v>
                </c:pt>
                <c:pt idx="3">
                  <c:v>0.16579213554178801</c:v>
                </c:pt>
                <c:pt idx="4">
                  <c:v>0.38885874352559802</c:v>
                </c:pt>
              </c:numCache>
            </c:numRef>
          </c:val>
        </c:ser>
        <c:dLbls>
          <c:showLegendKey val="0"/>
          <c:showVal val="0"/>
          <c:showCatName val="0"/>
          <c:showSerName val="0"/>
          <c:showPercent val="0"/>
          <c:showBubbleSize val="0"/>
        </c:dLbls>
        <c:gapWidth val="150"/>
        <c:axId val="145868288"/>
        <c:axId val="146039552"/>
      </c:barChart>
      <c:catAx>
        <c:axId val="145868288"/>
        <c:scaling>
          <c:orientation val="minMax"/>
        </c:scaling>
        <c:delete val="0"/>
        <c:axPos val="b"/>
        <c:majorTickMark val="out"/>
        <c:minorTickMark val="none"/>
        <c:tickLblPos val="nextTo"/>
        <c:crossAx val="146039552"/>
        <c:crosses val="autoZero"/>
        <c:auto val="1"/>
        <c:lblAlgn val="ctr"/>
        <c:lblOffset val="100"/>
        <c:noMultiLvlLbl val="0"/>
      </c:catAx>
      <c:valAx>
        <c:axId val="146039552"/>
        <c:scaling>
          <c:orientation val="minMax"/>
        </c:scaling>
        <c:delete val="0"/>
        <c:axPos val="l"/>
        <c:majorGridlines/>
        <c:numFmt formatCode="0%" sourceLinked="1"/>
        <c:majorTickMark val="out"/>
        <c:minorTickMark val="none"/>
        <c:tickLblPos val="nextTo"/>
        <c:crossAx val="145868288"/>
        <c:crosses val="autoZero"/>
        <c:crossBetween val="between"/>
      </c:valAx>
    </c:plotArea>
    <c:legend>
      <c:legendPos val="t"/>
      <c:layout/>
      <c:overlay val="0"/>
      <c:txPr>
        <a:bodyPr/>
        <a:lstStyle/>
        <a:p>
          <a:pPr>
            <a:defRPr sz="12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ZA" sz="2800" dirty="0"/>
              <a:t>Of 100 students that started </a:t>
            </a:r>
            <a:r>
              <a:rPr lang="en-ZA" sz="2800" dirty="0" smtClean="0"/>
              <a:t>school</a:t>
            </a:r>
            <a:r>
              <a:rPr lang="en-ZA" sz="2800" baseline="0" dirty="0" smtClean="0"/>
              <a:t> </a:t>
            </a:r>
            <a:r>
              <a:rPr lang="en-ZA" sz="2800" baseline="0" dirty="0"/>
              <a:t>in </a:t>
            </a:r>
            <a:r>
              <a:rPr lang="en-ZA" sz="2800" baseline="0" dirty="0" smtClean="0"/>
              <a:t>2002</a:t>
            </a:r>
            <a:endParaRPr lang="en-ZA" sz="2800" dirty="0"/>
          </a:p>
        </c:rich>
      </c:tx>
      <c:layout/>
      <c:overlay val="0"/>
      <c:spPr>
        <a:solidFill>
          <a:schemeClr val="bg1">
            <a:lumMod val="95000"/>
          </a:schemeClr>
        </a:solidFill>
      </c:spPr>
    </c:title>
    <c:autoTitleDeleted val="0"/>
    <c:plotArea>
      <c:layout/>
      <c:pieChart>
        <c:varyColors val="1"/>
        <c:ser>
          <c:idx val="0"/>
          <c:order val="0"/>
          <c:explosion val="3"/>
          <c:dPt>
            <c:idx val="0"/>
            <c:bubble3D val="0"/>
            <c:spPr>
              <a:solidFill>
                <a:sysClr val="windowText" lastClr="000000"/>
              </a:solidFill>
              <a:ln w="28575">
                <a:solidFill>
                  <a:sysClr val="windowText" lastClr="000000"/>
                </a:solidFill>
              </a:ln>
            </c:spPr>
          </c:dPt>
          <c:dPt>
            <c:idx val="1"/>
            <c:bubble3D val="0"/>
            <c:spPr>
              <a:solidFill>
                <a:srgbClr val="C00000"/>
              </a:solidFill>
            </c:spPr>
          </c:dPt>
          <c:dPt>
            <c:idx val="2"/>
            <c:bubble3D val="0"/>
            <c:spPr>
              <a:solidFill>
                <a:srgbClr val="92D050"/>
              </a:solidFill>
            </c:spPr>
          </c:dPt>
          <c:dPt>
            <c:idx val="3"/>
            <c:bubble3D val="0"/>
            <c:spPr>
              <a:solidFill>
                <a:srgbClr val="5F9127"/>
              </a:solidFill>
            </c:spPr>
          </c:dPt>
          <c:dPt>
            <c:idx val="4"/>
            <c:bubble3D val="0"/>
            <c:spPr>
              <a:solidFill>
                <a:srgbClr val="0060A8"/>
              </a:solidFill>
            </c:spPr>
          </c:dPt>
          <c:dLbls>
            <c:dLbl>
              <c:idx val="0"/>
              <c:layout>
                <c:manualLayout>
                  <c:x val="-0.166316710411199"/>
                  <c:y val="-1.51264946048411E-2"/>
                </c:manualLayout>
              </c:layout>
              <c:spPr/>
              <c:txPr>
                <a:bodyPr/>
                <a:lstStyle/>
                <a:p>
                  <a:pPr>
                    <a:defRPr sz="2400">
                      <a:solidFill>
                        <a:schemeClr val="bg1"/>
                      </a:solidFill>
                    </a:defRPr>
                  </a:pPr>
                  <a:endParaRPr lang="en-US"/>
                </a:p>
              </c:txPr>
              <c:dLblPos val="bestFit"/>
              <c:showLegendKey val="0"/>
              <c:showVal val="0"/>
              <c:showCatName val="0"/>
              <c:showSerName val="0"/>
              <c:showPercent val="1"/>
              <c:showBubbleSize val="0"/>
            </c:dLbl>
            <c:txPr>
              <a:bodyPr/>
              <a:lstStyle/>
              <a:p>
                <a:pPr>
                  <a:defRPr sz="2400"/>
                </a:pPr>
                <a:endParaRPr lang="en-US"/>
              </a:p>
            </c:txPr>
            <c:dLblPos val="inEnd"/>
            <c:showLegendKey val="0"/>
            <c:showVal val="0"/>
            <c:showCatName val="0"/>
            <c:showSerName val="0"/>
            <c:showPercent val="1"/>
            <c:showBubbleSize val="0"/>
            <c:showLeaderLines val="1"/>
          </c:dLbls>
          <c:cat>
            <c:strRef>
              <c:f>'Table 1'!$F$122:$F$125</c:f>
              <c:strCache>
                <c:ptCount val="4"/>
                <c:pt idx="0">
                  <c:v>Do not reach matric</c:v>
                </c:pt>
                <c:pt idx="1">
                  <c:v>Fail matric 2013</c:v>
                </c:pt>
                <c:pt idx="2">
                  <c:v>Pass matric 2013</c:v>
                </c:pt>
                <c:pt idx="3">
                  <c:v>Pass with university endorsement 2013</c:v>
                </c:pt>
              </c:strCache>
            </c:strRef>
          </c:cat>
          <c:val>
            <c:numRef>
              <c:f>'Table 1'!$G$122:$G$125</c:f>
              <c:numCache>
                <c:formatCode>General</c:formatCode>
                <c:ptCount val="4"/>
                <c:pt idx="0">
                  <c:v>0.49</c:v>
                </c:pt>
                <c:pt idx="1">
                  <c:v>0.11</c:v>
                </c:pt>
                <c:pt idx="2">
                  <c:v>0.24</c:v>
                </c:pt>
                <c:pt idx="3">
                  <c:v>0.16</c:v>
                </c:pt>
              </c:numCache>
            </c:numRef>
          </c:val>
        </c:ser>
        <c:dLbls>
          <c:showLegendKey val="0"/>
          <c:showVal val="0"/>
          <c:showCatName val="0"/>
          <c:showSerName val="0"/>
          <c:showPercent val="0"/>
          <c:showBubbleSize val="0"/>
          <c:showLeaderLines val="1"/>
        </c:dLbls>
        <c:firstSliceAng val="0"/>
      </c:pieChart>
    </c:plotArea>
    <c:legend>
      <c:legendPos val="r"/>
      <c:layout/>
      <c:overlay val="0"/>
      <c:spPr>
        <a:solidFill>
          <a:sysClr val="window" lastClr="FFFFFF">
            <a:lumMod val="95000"/>
          </a:sysClr>
        </a:solidFill>
      </c:spPr>
      <c:txPr>
        <a:bodyPr/>
        <a:lstStyle/>
        <a:p>
          <a:pPr>
            <a:defRPr sz="1800"/>
          </a:pPr>
          <a:endParaRPr lang="en-US"/>
        </a:p>
      </c:txPr>
    </c:legend>
    <c:plotVisOnly val="1"/>
    <c:dispBlanksAs val="gap"/>
    <c:showDLblsOverMax val="0"/>
  </c:chart>
  <c:spPr>
    <a:solidFill>
      <a:sysClr val="window" lastClr="FFFFFF">
        <a:lumMod val="95000"/>
      </a:sysClr>
    </a:solidFill>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ZA"/>
              <a:t>Gauteng</a:t>
            </a:r>
          </a:p>
        </c:rich>
      </c:tx>
      <c:layout/>
      <c:overlay val="0"/>
      <c:spPr>
        <a:solidFill>
          <a:schemeClr val="bg1">
            <a:lumMod val="95000"/>
          </a:schemeClr>
        </a:solidFill>
      </c:spPr>
    </c:title>
    <c:autoTitleDeleted val="0"/>
    <c:plotArea>
      <c:layout/>
      <c:pieChart>
        <c:varyColors val="1"/>
        <c:ser>
          <c:idx val="0"/>
          <c:order val="0"/>
          <c:tx>
            <c:strRef>
              <c:f>'Matric pie charts'!$H$10</c:f>
              <c:strCache>
                <c:ptCount val="1"/>
                <c:pt idx="0">
                  <c:v>GP</c:v>
                </c:pt>
              </c:strCache>
            </c:strRef>
          </c:tx>
          <c:explosion val="3"/>
          <c:dPt>
            <c:idx val="0"/>
            <c:bubble3D val="0"/>
            <c:spPr>
              <a:solidFill>
                <a:srgbClr val="C00000"/>
              </a:solidFill>
              <a:ln w="28575">
                <a:solidFill>
                  <a:sysClr val="windowText" lastClr="000000"/>
                </a:solidFill>
              </a:ln>
            </c:spPr>
          </c:dPt>
          <c:dPt>
            <c:idx val="1"/>
            <c:bubble3D val="0"/>
            <c:spPr>
              <a:solidFill>
                <a:schemeClr val="accent2">
                  <a:lumMod val="60000"/>
                  <a:lumOff val="40000"/>
                </a:schemeClr>
              </a:solidFill>
            </c:spPr>
          </c:dPt>
          <c:dPt>
            <c:idx val="2"/>
            <c:bubble3D val="0"/>
            <c:spPr>
              <a:solidFill>
                <a:schemeClr val="accent1">
                  <a:lumMod val="60000"/>
                  <a:lumOff val="40000"/>
                </a:schemeClr>
              </a:solidFill>
            </c:spPr>
          </c:dPt>
          <c:dPt>
            <c:idx val="3"/>
            <c:bubble3D val="0"/>
            <c:spPr>
              <a:solidFill>
                <a:srgbClr val="0067B4"/>
              </a:solidFill>
            </c:spPr>
          </c:dPt>
          <c:dLbls>
            <c:txPr>
              <a:bodyPr/>
              <a:lstStyle/>
              <a:p>
                <a:pPr>
                  <a:defRPr sz="1400"/>
                </a:pPr>
                <a:endParaRPr lang="en-US"/>
              </a:p>
            </c:txPr>
            <c:dLblPos val="inEnd"/>
            <c:showLegendKey val="0"/>
            <c:showVal val="0"/>
            <c:showCatName val="0"/>
            <c:showSerName val="0"/>
            <c:showPercent val="1"/>
            <c:showBubbleSize val="0"/>
            <c:showLeaderLines val="1"/>
          </c:dLbls>
          <c:cat>
            <c:strRef>
              <c:f>'Matric pie charts'!$I$1:$L$1</c:f>
              <c:strCache>
                <c:ptCount val="4"/>
                <c:pt idx="0">
                  <c:v>Non-survival to Grade 12</c:v>
                </c:pt>
                <c:pt idx="1">
                  <c:v>Fail matric 2011</c:v>
                </c:pt>
                <c:pt idx="2">
                  <c:v>Pass matric 2011</c:v>
                </c:pt>
                <c:pt idx="3">
                  <c:v>Pass with Bachelors 2011</c:v>
                </c:pt>
              </c:strCache>
            </c:strRef>
          </c:cat>
          <c:val>
            <c:numRef>
              <c:f>'Matric pie charts'!$I$10:$L$10</c:f>
              <c:numCache>
                <c:formatCode>#,##0</c:formatCode>
                <c:ptCount val="4"/>
                <c:pt idx="0">
                  <c:v>30097</c:v>
                </c:pt>
                <c:pt idx="1">
                  <c:v>16151</c:v>
                </c:pt>
                <c:pt idx="2" formatCode="General">
                  <c:v>41440</c:v>
                </c:pt>
                <c:pt idx="3" formatCode="General">
                  <c:v>27776</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zero"/>
    <c:showDLblsOverMax val="0"/>
  </c:chart>
  <c:spPr>
    <a:solidFill>
      <a:sysClr val="window" lastClr="FFFFFF">
        <a:lumMod val="95000"/>
      </a:sysClr>
    </a:solidFill>
  </c:spPr>
  <c:txPr>
    <a:bodyPr/>
    <a:lstStyle/>
    <a:p>
      <a:pPr>
        <a:defRPr>
          <a:latin typeface="Verdana" pitchFamily="34" charset="0"/>
          <a:ea typeface="Verdana" pitchFamily="34" charset="0"/>
          <a:cs typeface="Verdana" pitchFamily="34" charset="0"/>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n-ZA" sz="1200"/>
              <a:t>Western Cape</a:t>
            </a:r>
          </a:p>
        </c:rich>
      </c:tx>
      <c:layout/>
      <c:overlay val="0"/>
      <c:spPr>
        <a:solidFill>
          <a:schemeClr val="bg1">
            <a:lumMod val="95000"/>
          </a:schemeClr>
        </a:solidFill>
      </c:spPr>
    </c:title>
    <c:autoTitleDeleted val="0"/>
    <c:plotArea>
      <c:layout/>
      <c:pieChart>
        <c:varyColors val="1"/>
        <c:ser>
          <c:idx val="0"/>
          <c:order val="0"/>
          <c:tx>
            <c:strRef>
              <c:f>'Matric pie charts'!$H$9</c:f>
              <c:strCache>
                <c:ptCount val="1"/>
                <c:pt idx="0">
                  <c:v>WC</c:v>
                </c:pt>
              </c:strCache>
            </c:strRef>
          </c:tx>
          <c:explosion val="3"/>
          <c:dPt>
            <c:idx val="0"/>
            <c:bubble3D val="0"/>
            <c:spPr>
              <a:solidFill>
                <a:srgbClr val="C00000"/>
              </a:solidFill>
              <a:ln w="28575">
                <a:solidFill>
                  <a:sysClr val="windowText" lastClr="000000"/>
                </a:solidFill>
              </a:ln>
            </c:spPr>
          </c:dPt>
          <c:dPt>
            <c:idx val="1"/>
            <c:bubble3D val="0"/>
            <c:spPr>
              <a:pattFill prst="narVert">
                <a:fgClr>
                  <a:srgbClr val="C0504D">
                    <a:lumMod val="60000"/>
                    <a:lumOff val="40000"/>
                  </a:srgbClr>
                </a:fgClr>
                <a:bgClr>
                  <a:sysClr val="window" lastClr="FFFFFF"/>
                </a:bgClr>
              </a:pattFill>
            </c:spPr>
          </c:dPt>
          <c:dPt>
            <c:idx val="2"/>
            <c:bubble3D val="0"/>
            <c:spPr>
              <a:solidFill>
                <a:schemeClr val="accent1">
                  <a:lumMod val="60000"/>
                  <a:lumOff val="40000"/>
                </a:schemeClr>
              </a:solidFill>
            </c:spPr>
          </c:dPt>
          <c:dPt>
            <c:idx val="3"/>
            <c:bubble3D val="0"/>
            <c:spPr>
              <a:solidFill>
                <a:srgbClr val="0067B4"/>
              </a:solidFill>
            </c:spPr>
          </c:dPt>
          <c:dLbls>
            <c:txPr>
              <a:bodyPr/>
              <a:lstStyle/>
              <a:p>
                <a:pPr>
                  <a:defRPr sz="800"/>
                </a:pPr>
                <a:endParaRPr lang="en-US"/>
              </a:p>
            </c:txPr>
            <c:dLblPos val="inEnd"/>
            <c:showLegendKey val="0"/>
            <c:showVal val="0"/>
            <c:showCatName val="0"/>
            <c:showSerName val="0"/>
            <c:showPercent val="1"/>
            <c:showBubbleSize val="0"/>
            <c:showLeaderLines val="1"/>
          </c:dLbls>
          <c:cat>
            <c:strRef>
              <c:f>'Matric pie charts'!$I$1:$L$1</c:f>
              <c:strCache>
                <c:ptCount val="4"/>
                <c:pt idx="0">
                  <c:v>Drop-out before Grade 12</c:v>
                </c:pt>
                <c:pt idx="1">
                  <c:v>Fail matric</c:v>
                </c:pt>
                <c:pt idx="2">
                  <c:v>Pass matric</c:v>
                </c:pt>
                <c:pt idx="3">
                  <c:v>Pass with Bachelors</c:v>
                </c:pt>
              </c:strCache>
            </c:strRef>
          </c:cat>
          <c:val>
            <c:numRef>
              <c:f>'Matric pie charts'!$I$9:$L$9</c:f>
              <c:numCache>
                <c:formatCode>#,##0</c:formatCode>
                <c:ptCount val="4"/>
                <c:pt idx="0">
                  <c:v>25260</c:v>
                </c:pt>
                <c:pt idx="1">
                  <c:v>6850</c:v>
                </c:pt>
                <c:pt idx="2" formatCode="General">
                  <c:v>17896</c:v>
                </c:pt>
                <c:pt idx="3" formatCode="General">
                  <c:v>15214</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spPr>
    <a:solidFill>
      <a:sysClr val="window" lastClr="FFFFFF">
        <a:lumMod val="95000"/>
      </a:sysClr>
    </a:solidFill>
  </c:spPr>
  <c:txPr>
    <a:bodyPr/>
    <a:lstStyle/>
    <a:p>
      <a:pPr>
        <a:defRPr>
          <a:latin typeface="Verdana" pitchFamily="34" charset="0"/>
          <a:ea typeface="Verdana" pitchFamily="34" charset="0"/>
          <a:cs typeface="Verdana" pitchFamily="34" charset="0"/>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n-US" sz="1200"/>
              <a:t>KwaZulu-Natal</a:t>
            </a:r>
          </a:p>
        </c:rich>
      </c:tx>
      <c:layout/>
      <c:overlay val="0"/>
      <c:spPr>
        <a:solidFill>
          <a:schemeClr val="bg1">
            <a:lumMod val="95000"/>
          </a:schemeClr>
        </a:solidFill>
      </c:spPr>
    </c:title>
    <c:autoTitleDeleted val="0"/>
    <c:plotArea>
      <c:layout/>
      <c:pieChart>
        <c:varyColors val="1"/>
        <c:ser>
          <c:idx val="0"/>
          <c:order val="0"/>
          <c:tx>
            <c:strRef>
              <c:f>'Matric pie charts'!$H$6</c:f>
              <c:strCache>
                <c:ptCount val="1"/>
                <c:pt idx="0">
                  <c:v>KN</c:v>
                </c:pt>
              </c:strCache>
            </c:strRef>
          </c:tx>
          <c:explosion val="3"/>
          <c:dPt>
            <c:idx val="0"/>
            <c:bubble3D val="0"/>
            <c:spPr>
              <a:solidFill>
                <a:srgbClr val="C00000"/>
              </a:solidFill>
              <a:ln w="28575">
                <a:solidFill>
                  <a:sysClr val="windowText" lastClr="000000"/>
                </a:solidFill>
              </a:ln>
            </c:spPr>
          </c:dPt>
          <c:dPt>
            <c:idx val="1"/>
            <c:bubble3D val="0"/>
            <c:spPr>
              <a:pattFill prst="narVert">
                <a:fgClr>
                  <a:srgbClr val="C0504D">
                    <a:lumMod val="60000"/>
                    <a:lumOff val="40000"/>
                  </a:srgbClr>
                </a:fgClr>
                <a:bgClr>
                  <a:sysClr val="window" lastClr="FFFFFF"/>
                </a:bgClr>
              </a:pattFill>
            </c:spPr>
          </c:dPt>
          <c:dPt>
            <c:idx val="2"/>
            <c:bubble3D val="0"/>
            <c:spPr>
              <a:solidFill>
                <a:schemeClr val="accent1">
                  <a:lumMod val="60000"/>
                  <a:lumOff val="40000"/>
                </a:schemeClr>
              </a:solidFill>
            </c:spPr>
          </c:dPt>
          <c:dPt>
            <c:idx val="3"/>
            <c:bubble3D val="0"/>
            <c:spPr>
              <a:solidFill>
                <a:srgbClr val="0067B4"/>
              </a:solidFill>
            </c:spPr>
          </c:dPt>
          <c:dLbls>
            <c:txPr>
              <a:bodyPr/>
              <a:lstStyle/>
              <a:p>
                <a:pPr>
                  <a:defRPr sz="800"/>
                </a:pPr>
                <a:endParaRPr lang="en-US"/>
              </a:p>
            </c:txPr>
            <c:dLblPos val="inEnd"/>
            <c:showLegendKey val="0"/>
            <c:showVal val="0"/>
            <c:showCatName val="0"/>
            <c:showSerName val="0"/>
            <c:showPercent val="1"/>
            <c:showBubbleSize val="0"/>
            <c:showLeaderLines val="1"/>
          </c:dLbls>
          <c:cat>
            <c:strRef>
              <c:f>'Matric pie charts'!$I$1:$L$1</c:f>
              <c:strCache>
                <c:ptCount val="4"/>
                <c:pt idx="0">
                  <c:v>Drop-out before Grade 12</c:v>
                </c:pt>
                <c:pt idx="1">
                  <c:v>Fail matric</c:v>
                </c:pt>
                <c:pt idx="2">
                  <c:v>Pass matric</c:v>
                </c:pt>
                <c:pt idx="3">
                  <c:v>Pass with Bachelors</c:v>
                </c:pt>
              </c:strCache>
            </c:strRef>
          </c:cat>
          <c:val>
            <c:numRef>
              <c:f>'Matric pie charts'!$I$6:$L$6</c:f>
              <c:numCache>
                <c:formatCode>#,##0</c:formatCode>
                <c:ptCount val="4"/>
                <c:pt idx="0">
                  <c:v>90608</c:v>
                </c:pt>
                <c:pt idx="1">
                  <c:v>38922</c:v>
                </c:pt>
                <c:pt idx="2" formatCode="General">
                  <c:v>55807</c:v>
                </c:pt>
                <c:pt idx="3" formatCode="General">
                  <c:v>27397</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spPr>
    <a:solidFill>
      <a:sysClr val="window" lastClr="FFFFFF">
        <a:lumMod val="95000"/>
      </a:sysClr>
    </a:solidFill>
  </c:spPr>
  <c:txPr>
    <a:bodyPr/>
    <a:lstStyle/>
    <a:p>
      <a:pPr>
        <a:defRPr>
          <a:latin typeface="Verdana" pitchFamily="34" charset="0"/>
          <a:ea typeface="Verdana" pitchFamily="34" charset="0"/>
          <a:cs typeface="Verdana" pitchFamily="34" charset="0"/>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n-ZA" sz="1200"/>
              <a:t>Mpumalanga</a:t>
            </a:r>
          </a:p>
        </c:rich>
      </c:tx>
      <c:layout/>
      <c:overlay val="0"/>
      <c:spPr>
        <a:solidFill>
          <a:schemeClr val="bg1">
            <a:lumMod val="95000"/>
          </a:schemeClr>
        </a:solidFill>
      </c:spPr>
    </c:title>
    <c:autoTitleDeleted val="0"/>
    <c:plotArea>
      <c:layout/>
      <c:pieChart>
        <c:varyColors val="1"/>
        <c:ser>
          <c:idx val="0"/>
          <c:order val="0"/>
          <c:tx>
            <c:strRef>
              <c:f>'Matric pie charts'!$H$7</c:f>
              <c:strCache>
                <c:ptCount val="1"/>
                <c:pt idx="0">
                  <c:v>MP</c:v>
                </c:pt>
              </c:strCache>
            </c:strRef>
          </c:tx>
          <c:explosion val="3"/>
          <c:dPt>
            <c:idx val="0"/>
            <c:bubble3D val="0"/>
            <c:spPr>
              <a:solidFill>
                <a:srgbClr val="C00000"/>
              </a:solidFill>
              <a:ln w="28575">
                <a:solidFill>
                  <a:sysClr val="windowText" lastClr="000000"/>
                </a:solidFill>
              </a:ln>
            </c:spPr>
          </c:dPt>
          <c:dPt>
            <c:idx val="1"/>
            <c:bubble3D val="0"/>
            <c:spPr>
              <a:pattFill prst="narVert">
                <a:fgClr>
                  <a:srgbClr val="C0504D">
                    <a:lumMod val="60000"/>
                    <a:lumOff val="40000"/>
                  </a:srgbClr>
                </a:fgClr>
                <a:bgClr>
                  <a:sysClr val="window" lastClr="FFFFFF"/>
                </a:bgClr>
              </a:pattFill>
            </c:spPr>
          </c:dPt>
          <c:dPt>
            <c:idx val="2"/>
            <c:bubble3D val="0"/>
            <c:spPr>
              <a:solidFill>
                <a:schemeClr val="accent1">
                  <a:lumMod val="60000"/>
                  <a:lumOff val="40000"/>
                </a:schemeClr>
              </a:solidFill>
            </c:spPr>
          </c:dPt>
          <c:dPt>
            <c:idx val="3"/>
            <c:bubble3D val="0"/>
            <c:spPr>
              <a:solidFill>
                <a:srgbClr val="0067B4"/>
              </a:solidFill>
            </c:spPr>
          </c:dPt>
          <c:dLbls>
            <c:txPr>
              <a:bodyPr/>
              <a:lstStyle/>
              <a:p>
                <a:pPr>
                  <a:defRPr sz="800"/>
                </a:pPr>
                <a:endParaRPr lang="en-US"/>
              </a:p>
            </c:txPr>
            <c:dLblPos val="inEnd"/>
            <c:showLegendKey val="0"/>
            <c:showVal val="0"/>
            <c:showCatName val="0"/>
            <c:showSerName val="0"/>
            <c:showPercent val="1"/>
            <c:showBubbleSize val="0"/>
            <c:showLeaderLines val="1"/>
          </c:dLbls>
          <c:cat>
            <c:strRef>
              <c:f>'Matric pie charts'!$I$1:$L$1</c:f>
              <c:strCache>
                <c:ptCount val="4"/>
                <c:pt idx="0">
                  <c:v>Drop-out before Grade 12</c:v>
                </c:pt>
                <c:pt idx="1">
                  <c:v>Fail matric</c:v>
                </c:pt>
                <c:pt idx="2">
                  <c:v>Pass matric</c:v>
                </c:pt>
                <c:pt idx="3">
                  <c:v>Pass with Bachelors</c:v>
                </c:pt>
              </c:strCache>
            </c:strRef>
          </c:cat>
          <c:val>
            <c:numRef>
              <c:f>'Matric pie charts'!$I$7:$L$7</c:f>
              <c:numCache>
                <c:formatCode>#,##0</c:formatCode>
                <c:ptCount val="4"/>
                <c:pt idx="0">
                  <c:v>28333</c:v>
                </c:pt>
                <c:pt idx="1">
                  <c:v>16948</c:v>
                </c:pt>
                <c:pt idx="2" formatCode="General">
                  <c:v>22321</c:v>
                </c:pt>
                <c:pt idx="3" formatCode="General">
                  <c:v>8866</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spPr>
    <a:solidFill>
      <a:sysClr val="window" lastClr="FFFFFF">
        <a:lumMod val="95000"/>
      </a:sysClr>
    </a:solidFill>
  </c:spPr>
  <c:txPr>
    <a:bodyPr/>
    <a:lstStyle/>
    <a:p>
      <a:pPr>
        <a:defRPr>
          <a:latin typeface="Verdana" pitchFamily="34" charset="0"/>
          <a:ea typeface="Verdana" pitchFamily="34" charset="0"/>
          <a:cs typeface="Verdana" pitchFamily="34" charset="0"/>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n-ZA" sz="1200"/>
              <a:t>Northern Cape</a:t>
            </a:r>
          </a:p>
        </c:rich>
      </c:tx>
      <c:layout/>
      <c:overlay val="0"/>
      <c:spPr>
        <a:solidFill>
          <a:schemeClr val="bg1">
            <a:lumMod val="95000"/>
          </a:schemeClr>
        </a:solidFill>
      </c:spPr>
    </c:title>
    <c:autoTitleDeleted val="0"/>
    <c:plotArea>
      <c:layout/>
      <c:pieChart>
        <c:varyColors val="1"/>
        <c:ser>
          <c:idx val="0"/>
          <c:order val="0"/>
          <c:tx>
            <c:strRef>
              <c:f>'Matric pie charts'!$H$8</c:f>
              <c:strCache>
                <c:ptCount val="1"/>
                <c:pt idx="0">
                  <c:v>NC</c:v>
                </c:pt>
              </c:strCache>
            </c:strRef>
          </c:tx>
          <c:explosion val="3"/>
          <c:dPt>
            <c:idx val="0"/>
            <c:bubble3D val="0"/>
            <c:spPr>
              <a:solidFill>
                <a:srgbClr val="C00000"/>
              </a:solidFill>
              <a:ln w="28575">
                <a:solidFill>
                  <a:sysClr val="windowText" lastClr="000000"/>
                </a:solidFill>
              </a:ln>
            </c:spPr>
          </c:dPt>
          <c:dPt>
            <c:idx val="1"/>
            <c:bubble3D val="0"/>
            <c:spPr>
              <a:pattFill prst="narVert">
                <a:fgClr>
                  <a:srgbClr val="C0504D">
                    <a:lumMod val="60000"/>
                    <a:lumOff val="40000"/>
                  </a:srgbClr>
                </a:fgClr>
                <a:bgClr>
                  <a:sysClr val="window" lastClr="FFFFFF"/>
                </a:bgClr>
              </a:pattFill>
            </c:spPr>
          </c:dPt>
          <c:dPt>
            <c:idx val="2"/>
            <c:bubble3D val="0"/>
            <c:spPr>
              <a:solidFill>
                <a:schemeClr val="accent1">
                  <a:lumMod val="60000"/>
                  <a:lumOff val="40000"/>
                </a:schemeClr>
              </a:solidFill>
            </c:spPr>
          </c:dPt>
          <c:dPt>
            <c:idx val="3"/>
            <c:bubble3D val="0"/>
            <c:spPr>
              <a:solidFill>
                <a:srgbClr val="0067B4"/>
              </a:solidFill>
            </c:spPr>
          </c:dPt>
          <c:dLbls>
            <c:txPr>
              <a:bodyPr/>
              <a:lstStyle/>
              <a:p>
                <a:pPr>
                  <a:defRPr sz="800"/>
                </a:pPr>
                <a:endParaRPr lang="en-US"/>
              </a:p>
            </c:txPr>
            <c:dLblPos val="inEnd"/>
            <c:showLegendKey val="0"/>
            <c:showVal val="0"/>
            <c:showCatName val="0"/>
            <c:showSerName val="0"/>
            <c:showPercent val="1"/>
            <c:showBubbleSize val="0"/>
            <c:showLeaderLines val="1"/>
          </c:dLbls>
          <c:cat>
            <c:strRef>
              <c:f>'Matric pie charts'!$I$1:$L$1</c:f>
              <c:strCache>
                <c:ptCount val="4"/>
                <c:pt idx="0">
                  <c:v>Drop-out before Grade 12</c:v>
                </c:pt>
                <c:pt idx="1">
                  <c:v>Fail matric</c:v>
                </c:pt>
                <c:pt idx="2">
                  <c:v>Pass matric</c:v>
                </c:pt>
                <c:pt idx="3">
                  <c:v>Pass with Bachelors</c:v>
                </c:pt>
              </c:strCache>
            </c:strRef>
          </c:cat>
          <c:val>
            <c:numRef>
              <c:f>'Matric pie charts'!$I$8:$L$8</c:f>
              <c:numCache>
                <c:formatCode>#,##0</c:formatCode>
                <c:ptCount val="4"/>
                <c:pt idx="0">
                  <c:v>6769</c:v>
                </c:pt>
                <c:pt idx="1">
                  <c:v>3159</c:v>
                </c:pt>
                <c:pt idx="2" formatCode="General">
                  <c:v>4945</c:v>
                </c:pt>
                <c:pt idx="3" formatCode="General">
                  <c:v>2012</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spPr>
    <a:solidFill>
      <a:sysClr val="window" lastClr="FFFFFF">
        <a:lumMod val="95000"/>
      </a:sysClr>
    </a:solidFill>
  </c:spPr>
  <c:txPr>
    <a:bodyPr/>
    <a:lstStyle/>
    <a:p>
      <a:pPr>
        <a:defRPr>
          <a:latin typeface="Verdana" pitchFamily="34" charset="0"/>
          <a:ea typeface="Verdana" pitchFamily="34" charset="0"/>
          <a:cs typeface="Verdana" pitchFamily="34" charset="0"/>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n-US" sz="1200"/>
              <a:t>Limpopo</a:t>
            </a:r>
          </a:p>
        </c:rich>
      </c:tx>
      <c:layout/>
      <c:overlay val="0"/>
      <c:spPr>
        <a:solidFill>
          <a:schemeClr val="bg1">
            <a:lumMod val="95000"/>
          </a:schemeClr>
        </a:solidFill>
      </c:spPr>
    </c:title>
    <c:autoTitleDeleted val="0"/>
    <c:plotArea>
      <c:layout/>
      <c:pieChart>
        <c:varyColors val="1"/>
        <c:ser>
          <c:idx val="0"/>
          <c:order val="0"/>
          <c:tx>
            <c:strRef>
              <c:f>'Matric pie charts'!$H$5</c:f>
              <c:strCache>
                <c:ptCount val="1"/>
                <c:pt idx="0">
                  <c:v>LP</c:v>
                </c:pt>
              </c:strCache>
            </c:strRef>
          </c:tx>
          <c:explosion val="3"/>
          <c:dPt>
            <c:idx val="0"/>
            <c:bubble3D val="0"/>
            <c:spPr>
              <a:solidFill>
                <a:srgbClr val="C00000"/>
              </a:solidFill>
              <a:ln w="28575">
                <a:solidFill>
                  <a:sysClr val="windowText" lastClr="000000"/>
                </a:solidFill>
              </a:ln>
            </c:spPr>
          </c:dPt>
          <c:dPt>
            <c:idx val="1"/>
            <c:bubble3D val="0"/>
            <c:spPr>
              <a:pattFill prst="narVert">
                <a:fgClr>
                  <a:srgbClr val="C0504D">
                    <a:lumMod val="60000"/>
                    <a:lumOff val="40000"/>
                  </a:srgbClr>
                </a:fgClr>
                <a:bgClr>
                  <a:sysClr val="window" lastClr="FFFFFF"/>
                </a:bgClr>
              </a:pattFill>
            </c:spPr>
          </c:dPt>
          <c:dPt>
            <c:idx val="2"/>
            <c:bubble3D val="0"/>
            <c:spPr>
              <a:solidFill>
                <a:schemeClr val="accent1">
                  <a:lumMod val="60000"/>
                  <a:lumOff val="40000"/>
                </a:schemeClr>
              </a:solidFill>
            </c:spPr>
          </c:dPt>
          <c:dPt>
            <c:idx val="3"/>
            <c:bubble3D val="0"/>
            <c:spPr>
              <a:solidFill>
                <a:srgbClr val="0067B4"/>
              </a:solidFill>
            </c:spPr>
          </c:dPt>
          <c:dLbls>
            <c:txPr>
              <a:bodyPr/>
              <a:lstStyle/>
              <a:p>
                <a:pPr>
                  <a:defRPr sz="800"/>
                </a:pPr>
                <a:endParaRPr lang="en-US"/>
              </a:p>
            </c:txPr>
            <c:dLblPos val="inEnd"/>
            <c:showLegendKey val="0"/>
            <c:showVal val="0"/>
            <c:showCatName val="0"/>
            <c:showSerName val="0"/>
            <c:showPercent val="1"/>
            <c:showBubbleSize val="0"/>
            <c:showLeaderLines val="1"/>
          </c:dLbls>
          <c:cat>
            <c:strRef>
              <c:f>'Matric pie charts'!$I$1:$L$1</c:f>
              <c:strCache>
                <c:ptCount val="4"/>
                <c:pt idx="0">
                  <c:v>Drop-out before Grade 12</c:v>
                </c:pt>
                <c:pt idx="1">
                  <c:v>Fail matric</c:v>
                </c:pt>
                <c:pt idx="2">
                  <c:v>Pass matric</c:v>
                </c:pt>
                <c:pt idx="3">
                  <c:v>Pass with Bachelors</c:v>
                </c:pt>
              </c:strCache>
            </c:strRef>
          </c:cat>
          <c:val>
            <c:numRef>
              <c:f>'Matric pie charts'!$I$5:$L$5</c:f>
              <c:numCache>
                <c:formatCode>#,##0</c:formatCode>
                <c:ptCount val="4"/>
                <c:pt idx="0">
                  <c:v>55100</c:v>
                </c:pt>
                <c:pt idx="1">
                  <c:v>26640</c:v>
                </c:pt>
                <c:pt idx="2" formatCode="General">
                  <c:v>34145</c:v>
                </c:pt>
                <c:pt idx="3" formatCode="General">
                  <c:v>12946</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spPr>
    <a:solidFill>
      <a:sysClr val="window" lastClr="FFFFFF">
        <a:lumMod val="95000"/>
      </a:sysClr>
    </a:solidFill>
  </c:spPr>
  <c:txPr>
    <a:bodyPr/>
    <a:lstStyle/>
    <a:p>
      <a:pPr>
        <a:defRPr>
          <a:latin typeface="Verdana" pitchFamily="34" charset="0"/>
          <a:ea typeface="Verdana" pitchFamily="34" charset="0"/>
          <a:cs typeface="Verdana" pitchFamily="34" charset="0"/>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n-US" sz="1200"/>
              <a:t>Free State</a:t>
            </a:r>
          </a:p>
        </c:rich>
      </c:tx>
      <c:layout/>
      <c:overlay val="0"/>
      <c:spPr>
        <a:solidFill>
          <a:schemeClr val="bg1">
            <a:lumMod val="95000"/>
          </a:schemeClr>
        </a:solidFill>
      </c:spPr>
    </c:title>
    <c:autoTitleDeleted val="0"/>
    <c:plotArea>
      <c:layout/>
      <c:pieChart>
        <c:varyColors val="1"/>
        <c:ser>
          <c:idx val="0"/>
          <c:order val="0"/>
          <c:tx>
            <c:strRef>
              <c:f>'Matric pie charts'!$H$4</c:f>
              <c:strCache>
                <c:ptCount val="1"/>
                <c:pt idx="0">
                  <c:v>FS</c:v>
                </c:pt>
              </c:strCache>
            </c:strRef>
          </c:tx>
          <c:explosion val="3"/>
          <c:dPt>
            <c:idx val="0"/>
            <c:bubble3D val="0"/>
            <c:spPr>
              <a:solidFill>
                <a:srgbClr val="C00000"/>
              </a:solidFill>
              <a:ln w="28575">
                <a:solidFill>
                  <a:sysClr val="windowText" lastClr="000000"/>
                </a:solidFill>
              </a:ln>
            </c:spPr>
          </c:dPt>
          <c:dPt>
            <c:idx val="1"/>
            <c:bubble3D val="0"/>
            <c:spPr>
              <a:pattFill prst="narVert">
                <a:fgClr>
                  <a:srgbClr val="C0504D">
                    <a:lumMod val="60000"/>
                    <a:lumOff val="40000"/>
                  </a:srgbClr>
                </a:fgClr>
                <a:bgClr>
                  <a:sysClr val="window" lastClr="FFFFFF"/>
                </a:bgClr>
              </a:pattFill>
            </c:spPr>
          </c:dPt>
          <c:dPt>
            <c:idx val="2"/>
            <c:bubble3D val="0"/>
            <c:spPr>
              <a:solidFill>
                <a:schemeClr val="accent1">
                  <a:lumMod val="60000"/>
                  <a:lumOff val="40000"/>
                </a:schemeClr>
              </a:solidFill>
            </c:spPr>
          </c:dPt>
          <c:dPt>
            <c:idx val="3"/>
            <c:bubble3D val="0"/>
            <c:spPr>
              <a:solidFill>
                <a:srgbClr val="0067B4"/>
              </a:solidFill>
            </c:spPr>
          </c:dPt>
          <c:dLbls>
            <c:txPr>
              <a:bodyPr/>
              <a:lstStyle/>
              <a:p>
                <a:pPr>
                  <a:defRPr sz="800"/>
                </a:pPr>
                <a:endParaRPr lang="en-US"/>
              </a:p>
            </c:txPr>
            <c:dLblPos val="inEnd"/>
            <c:showLegendKey val="0"/>
            <c:showVal val="0"/>
            <c:showCatName val="0"/>
            <c:showSerName val="0"/>
            <c:showPercent val="1"/>
            <c:showBubbleSize val="0"/>
            <c:showLeaderLines val="1"/>
          </c:dLbls>
          <c:cat>
            <c:strRef>
              <c:f>'Matric pie charts'!$I$1:$L$1</c:f>
              <c:strCache>
                <c:ptCount val="4"/>
                <c:pt idx="0">
                  <c:v>Drop-out before Grade 12</c:v>
                </c:pt>
                <c:pt idx="1">
                  <c:v>Fail matric</c:v>
                </c:pt>
                <c:pt idx="2">
                  <c:v>Pass matric</c:v>
                </c:pt>
                <c:pt idx="3">
                  <c:v>Pass with Bachelors</c:v>
                </c:pt>
              </c:strCache>
            </c:strRef>
          </c:cat>
          <c:val>
            <c:numRef>
              <c:f>'Matric pie charts'!$I$4:$L$4</c:f>
              <c:numCache>
                <c:formatCode>#,##0</c:formatCode>
                <c:ptCount val="4"/>
                <c:pt idx="0">
                  <c:v>28549</c:v>
                </c:pt>
                <c:pt idx="1">
                  <c:v>6314</c:v>
                </c:pt>
                <c:pt idx="2" formatCode="General">
                  <c:v>12681</c:v>
                </c:pt>
                <c:pt idx="3" formatCode="General">
                  <c:v>6937</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spPr>
    <a:solidFill>
      <a:sysClr val="window" lastClr="FFFFFF">
        <a:lumMod val="95000"/>
      </a:sysClr>
    </a:solidFill>
  </c:spPr>
  <c:txPr>
    <a:bodyPr/>
    <a:lstStyle/>
    <a:p>
      <a:pPr>
        <a:defRPr>
          <a:latin typeface="Verdana" pitchFamily="34" charset="0"/>
          <a:ea typeface="Verdana" pitchFamily="34" charset="0"/>
          <a:cs typeface="Verdana" pitchFamily="34" charset="0"/>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n-US" sz="1200"/>
              <a:t>North West</a:t>
            </a:r>
          </a:p>
        </c:rich>
      </c:tx>
      <c:layout/>
      <c:overlay val="0"/>
      <c:spPr>
        <a:solidFill>
          <a:schemeClr val="bg1">
            <a:lumMod val="95000"/>
          </a:schemeClr>
        </a:solidFill>
      </c:spPr>
    </c:title>
    <c:autoTitleDeleted val="0"/>
    <c:plotArea>
      <c:layout/>
      <c:pieChart>
        <c:varyColors val="1"/>
        <c:ser>
          <c:idx val="0"/>
          <c:order val="0"/>
          <c:tx>
            <c:strRef>
              <c:f>'Matric pie charts'!$H$3</c:f>
              <c:strCache>
                <c:ptCount val="1"/>
                <c:pt idx="0">
                  <c:v>NW</c:v>
                </c:pt>
              </c:strCache>
            </c:strRef>
          </c:tx>
          <c:explosion val="3"/>
          <c:dPt>
            <c:idx val="0"/>
            <c:bubble3D val="0"/>
            <c:spPr>
              <a:solidFill>
                <a:srgbClr val="C00000"/>
              </a:solidFill>
              <a:ln w="28575">
                <a:solidFill>
                  <a:sysClr val="windowText" lastClr="000000"/>
                </a:solidFill>
              </a:ln>
            </c:spPr>
          </c:dPt>
          <c:dPt>
            <c:idx val="1"/>
            <c:bubble3D val="0"/>
            <c:spPr>
              <a:pattFill prst="narVert">
                <a:fgClr>
                  <a:srgbClr val="C0504D">
                    <a:lumMod val="60000"/>
                    <a:lumOff val="40000"/>
                  </a:srgbClr>
                </a:fgClr>
                <a:bgClr>
                  <a:sysClr val="window" lastClr="FFFFFF"/>
                </a:bgClr>
              </a:pattFill>
            </c:spPr>
          </c:dPt>
          <c:dPt>
            <c:idx val="2"/>
            <c:bubble3D val="0"/>
            <c:spPr>
              <a:solidFill>
                <a:schemeClr val="accent1">
                  <a:lumMod val="60000"/>
                  <a:lumOff val="40000"/>
                </a:schemeClr>
              </a:solidFill>
            </c:spPr>
          </c:dPt>
          <c:dPt>
            <c:idx val="3"/>
            <c:bubble3D val="0"/>
            <c:spPr>
              <a:solidFill>
                <a:srgbClr val="0067B4"/>
              </a:solidFill>
            </c:spPr>
          </c:dPt>
          <c:dLbls>
            <c:txPr>
              <a:bodyPr/>
              <a:lstStyle/>
              <a:p>
                <a:pPr>
                  <a:defRPr sz="800"/>
                </a:pPr>
                <a:endParaRPr lang="en-US"/>
              </a:p>
            </c:txPr>
            <c:dLblPos val="inEnd"/>
            <c:showLegendKey val="0"/>
            <c:showVal val="0"/>
            <c:showCatName val="0"/>
            <c:showSerName val="0"/>
            <c:showPercent val="1"/>
            <c:showBubbleSize val="0"/>
            <c:showLeaderLines val="1"/>
          </c:dLbls>
          <c:cat>
            <c:strRef>
              <c:f>'Matric pie charts'!$I$1:$L$1</c:f>
              <c:strCache>
                <c:ptCount val="4"/>
                <c:pt idx="0">
                  <c:v>Drop-out before Grade 12</c:v>
                </c:pt>
                <c:pt idx="1">
                  <c:v>Fail matric</c:v>
                </c:pt>
                <c:pt idx="2">
                  <c:v>Pass matric</c:v>
                </c:pt>
                <c:pt idx="3">
                  <c:v>Pass with Bachelors</c:v>
                </c:pt>
              </c:strCache>
            </c:strRef>
          </c:cat>
          <c:val>
            <c:numRef>
              <c:f>'Matric pie charts'!$I$3:$L$3</c:f>
              <c:numCache>
                <c:formatCode>#,##0</c:formatCode>
                <c:ptCount val="4"/>
                <c:pt idx="0">
                  <c:v>39576</c:v>
                </c:pt>
                <c:pt idx="1">
                  <c:v>5627</c:v>
                </c:pt>
                <c:pt idx="2" formatCode="General">
                  <c:v>12550</c:v>
                </c:pt>
                <c:pt idx="3" formatCode="General">
                  <c:v>7187</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spPr>
    <a:solidFill>
      <a:sysClr val="window" lastClr="FFFFFF">
        <a:lumMod val="95000"/>
      </a:sysClr>
    </a:solidFill>
  </c:spPr>
  <c:txPr>
    <a:bodyPr/>
    <a:lstStyle/>
    <a:p>
      <a:pPr>
        <a:defRPr>
          <a:latin typeface="Verdana" pitchFamily="34" charset="0"/>
          <a:ea typeface="Verdana" pitchFamily="34" charset="0"/>
          <a:cs typeface="Verdana" pitchFamily="34" charset="0"/>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n-US" sz="1200"/>
              <a:t>Eastern Cape</a:t>
            </a:r>
          </a:p>
        </c:rich>
      </c:tx>
      <c:layout/>
      <c:overlay val="0"/>
      <c:spPr>
        <a:solidFill>
          <a:schemeClr val="bg1">
            <a:lumMod val="95000"/>
          </a:schemeClr>
        </a:solidFill>
      </c:spPr>
    </c:title>
    <c:autoTitleDeleted val="0"/>
    <c:plotArea>
      <c:layout/>
      <c:pieChart>
        <c:varyColors val="1"/>
        <c:ser>
          <c:idx val="0"/>
          <c:order val="0"/>
          <c:tx>
            <c:strRef>
              <c:f>'Matric pie charts'!$H$2</c:f>
              <c:strCache>
                <c:ptCount val="1"/>
                <c:pt idx="0">
                  <c:v>EC</c:v>
                </c:pt>
              </c:strCache>
            </c:strRef>
          </c:tx>
          <c:explosion val="3"/>
          <c:dPt>
            <c:idx val="0"/>
            <c:bubble3D val="0"/>
            <c:spPr>
              <a:solidFill>
                <a:srgbClr val="C00000"/>
              </a:solidFill>
              <a:ln w="28575">
                <a:solidFill>
                  <a:sysClr val="windowText" lastClr="000000"/>
                </a:solidFill>
              </a:ln>
            </c:spPr>
          </c:dPt>
          <c:dPt>
            <c:idx val="1"/>
            <c:bubble3D val="0"/>
            <c:spPr>
              <a:pattFill prst="narVert">
                <a:fgClr>
                  <a:srgbClr val="C0504D">
                    <a:lumMod val="60000"/>
                    <a:lumOff val="40000"/>
                  </a:srgbClr>
                </a:fgClr>
                <a:bgClr>
                  <a:sysClr val="window" lastClr="FFFFFF"/>
                </a:bgClr>
              </a:pattFill>
            </c:spPr>
          </c:dPt>
          <c:dPt>
            <c:idx val="2"/>
            <c:bubble3D val="0"/>
            <c:spPr>
              <a:solidFill>
                <a:schemeClr val="accent1">
                  <a:lumMod val="60000"/>
                  <a:lumOff val="40000"/>
                </a:schemeClr>
              </a:solidFill>
            </c:spPr>
          </c:dPt>
          <c:dPt>
            <c:idx val="3"/>
            <c:bubble3D val="0"/>
            <c:spPr>
              <a:solidFill>
                <a:srgbClr val="0067B4"/>
              </a:solidFill>
            </c:spPr>
          </c:dPt>
          <c:dLbls>
            <c:txPr>
              <a:bodyPr/>
              <a:lstStyle/>
              <a:p>
                <a:pPr>
                  <a:defRPr sz="800"/>
                </a:pPr>
                <a:endParaRPr lang="en-US"/>
              </a:p>
            </c:txPr>
            <c:dLblPos val="inEnd"/>
            <c:showLegendKey val="0"/>
            <c:showVal val="0"/>
            <c:showCatName val="0"/>
            <c:showSerName val="0"/>
            <c:showPercent val="1"/>
            <c:showBubbleSize val="0"/>
            <c:showLeaderLines val="1"/>
          </c:dLbls>
          <c:cat>
            <c:strRef>
              <c:f>'Matric pie charts'!$I$1:$L$1</c:f>
              <c:strCache>
                <c:ptCount val="4"/>
                <c:pt idx="0">
                  <c:v>Drop-out before Grade 12</c:v>
                </c:pt>
                <c:pt idx="1">
                  <c:v>Fail matric</c:v>
                </c:pt>
                <c:pt idx="2">
                  <c:v>Pass matric</c:v>
                </c:pt>
                <c:pt idx="3">
                  <c:v>Pass with Bachelors</c:v>
                </c:pt>
              </c:strCache>
            </c:strRef>
          </c:cat>
          <c:val>
            <c:numRef>
              <c:f>'Matric pie charts'!$I$2:$L$2</c:f>
              <c:numCache>
                <c:formatCode>#,##0</c:formatCode>
                <c:ptCount val="4"/>
                <c:pt idx="0">
                  <c:v>144595</c:v>
                </c:pt>
                <c:pt idx="1">
                  <c:v>27362</c:v>
                </c:pt>
                <c:pt idx="2" formatCode="General">
                  <c:v>27706</c:v>
                </c:pt>
                <c:pt idx="3" formatCode="General">
                  <c:v>10291</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spPr>
    <a:solidFill>
      <a:sysClr val="window" lastClr="FFFFFF">
        <a:lumMod val="95000"/>
      </a:sysClr>
    </a:solidFill>
  </c:spPr>
  <c:txPr>
    <a:bodyPr/>
    <a:lstStyle/>
    <a:p>
      <a:pPr>
        <a:defRPr>
          <a:latin typeface="Verdana" pitchFamily="34" charset="0"/>
          <a:ea typeface="Verdana" pitchFamily="34" charset="0"/>
          <a:cs typeface="Verdana" pitchFamily="34" charset="0"/>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rgbClr val="FF0000"/>
              </a:solidFill>
            </c:spPr>
          </c:dPt>
          <c:dPt>
            <c:idx val="1"/>
            <c:invertIfNegative val="0"/>
            <c:bubble3D val="0"/>
            <c:spPr>
              <a:solidFill>
                <a:srgbClr val="FF0000"/>
              </a:solidFill>
            </c:spPr>
          </c:dPt>
          <c:dPt>
            <c:idx val="2"/>
            <c:invertIfNegative val="0"/>
            <c:bubble3D val="0"/>
            <c:spPr>
              <a:solidFill>
                <a:srgbClr val="FF0000"/>
              </a:solidFill>
            </c:spPr>
          </c:dPt>
          <c:dPt>
            <c:idx val="3"/>
            <c:invertIfNegative val="0"/>
            <c:bubble3D val="0"/>
            <c:spPr>
              <a:solidFill>
                <a:srgbClr val="FF0000"/>
              </a:solidFill>
            </c:spPr>
          </c:dPt>
          <c:dPt>
            <c:idx val="4"/>
            <c:invertIfNegative val="0"/>
            <c:bubble3D val="0"/>
            <c:spPr>
              <a:solidFill>
                <a:srgbClr val="FF0000"/>
              </a:solidFill>
            </c:spPr>
          </c:dPt>
          <c:dPt>
            <c:idx val="5"/>
            <c:invertIfNegative val="0"/>
            <c:bubble3D val="0"/>
            <c:spPr>
              <a:solidFill>
                <a:schemeClr val="bg1">
                  <a:lumMod val="75000"/>
                </a:schemeClr>
              </a:solidFill>
            </c:spPr>
          </c:dPt>
          <c:dPt>
            <c:idx val="6"/>
            <c:invertIfNegative val="0"/>
            <c:bubble3D val="0"/>
            <c:spPr>
              <a:solidFill>
                <a:srgbClr val="59A216"/>
              </a:solidFill>
            </c:spPr>
          </c:dPt>
          <c:dPt>
            <c:idx val="7"/>
            <c:invertIfNegative val="0"/>
            <c:bubble3D val="0"/>
            <c:spPr>
              <a:solidFill>
                <a:srgbClr val="59A216"/>
              </a:solidFill>
            </c:spPr>
          </c:dPt>
          <c:dPt>
            <c:idx val="8"/>
            <c:invertIfNegative val="0"/>
            <c:bubble3D val="0"/>
            <c:spPr>
              <a:solidFill>
                <a:srgbClr val="59A216"/>
              </a:solidFill>
            </c:spPr>
          </c:dPt>
          <c:dPt>
            <c:idx val="9"/>
            <c:invertIfNegative val="0"/>
            <c:bubble3D val="0"/>
            <c:spPr>
              <a:solidFill>
                <a:srgbClr val="59A216"/>
              </a:solidFill>
            </c:spPr>
          </c:dPt>
          <c:dPt>
            <c:idx val="10"/>
            <c:invertIfNegative val="0"/>
            <c:bubble3D val="0"/>
            <c:spPr>
              <a:solidFill>
                <a:srgbClr val="59A216"/>
              </a:solidFill>
            </c:spPr>
          </c:dPt>
          <c:dPt>
            <c:idx val="11"/>
            <c:invertIfNegative val="0"/>
            <c:bubble3D val="0"/>
            <c:spPr>
              <a:solidFill>
                <a:schemeClr val="bg1">
                  <a:lumMod val="75000"/>
                </a:schemeClr>
              </a:solidFill>
            </c:spPr>
          </c:dPt>
          <c:dLbls>
            <c:txPr>
              <a:bodyPr/>
              <a:lstStyle/>
              <a:p>
                <a:pPr>
                  <a:defRPr sz="900"/>
                </a:pPr>
                <a:endParaRPr lang="en-US"/>
              </a:p>
            </c:txPr>
            <c:dLblPos val="ctr"/>
            <c:showLegendKey val="0"/>
            <c:showVal val="1"/>
            <c:showCatName val="0"/>
            <c:showSerName val="0"/>
            <c:showPercent val="0"/>
            <c:showBubbleSize val="0"/>
            <c:showLeaderLines val="0"/>
          </c:dLbls>
          <c:errBars>
            <c:errBarType val="both"/>
            <c:errValType val="cust"/>
            <c:noEndCap val="0"/>
            <c:plus>
              <c:numRef>
                <c:f>Sheet1!$F$2:$F$12</c:f>
                <c:numCache>
                  <c:formatCode>General</c:formatCode>
                  <c:ptCount val="11"/>
                  <c:pt idx="0">
                    <c:v>13.4</c:v>
                  </c:pt>
                  <c:pt idx="1">
                    <c:v>13.6</c:v>
                  </c:pt>
                  <c:pt idx="2">
                    <c:v>11</c:v>
                  </c:pt>
                  <c:pt idx="3">
                    <c:v>8.4</c:v>
                  </c:pt>
                  <c:pt idx="4">
                    <c:v>5</c:v>
                  </c:pt>
                  <c:pt idx="6">
                    <c:v>15.8</c:v>
                  </c:pt>
                  <c:pt idx="7">
                    <c:v>15.6</c:v>
                  </c:pt>
                  <c:pt idx="8">
                    <c:v>13.4</c:v>
                  </c:pt>
                  <c:pt idx="9">
                    <c:v>11</c:v>
                  </c:pt>
                  <c:pt idx="10">
                    <c:v>7.4</c:v>
                  </c:pt>
                </c:numCache>
              </c:numRef>
            </c:plus>
            <c:minus>
              <c:numRef>
                <c:f>Sheet1!$F$2:$F$12</c:f>
                <c:numCache>
                  <c:formatCode>General</c:formatCode>
                  <c:ptCount val="11"/>
                  <c:pt idx="0">
                    <c:v>13.4</c:v>
                  </c:pt>
                  <c:pt idx="1">
                    <c:v>13.6</c:v>
                  </c:pt>
                  <c:pt idx="2">
                    <c:v>11</c:v>
                  </c:pt>
                  <c:pt idx="3">
                    <c:v>8.4</c:v>
                  </c:pt>
                  <c:pt idx="4">
                    <c:v>5</c:v>
                  </c:pt>
                  <c:pt idx="6">
                    <c:v>15.8</c:v>
                  </c:pt>
                  <c:pt idx="7">
                    <c:v>15.6</c:v>
                  </c:pt>
                  <c:pt idx="8">
                    <c:v>13.4</c:v>
                  </c:pt>
                  <c:pt idx="9">
                    <c:v>11</c:v>
                  </c:pt>
                  <c:pt idx="10">
                    <c:v>7.4</c:v>
                  </c:pt>
                </c:numCache>
              </c:numRef>
            </c:minus>
          </c:errBars>
          <c:cat>
            <c:multiLvlStrRef>
              <c:f>Sheet1!$A$2:$C$13</c:f>
              <c:multiLvlStrCache>
                <c:ptCount val="12"/>
                <c:lvl>
                  <c:pt idx="0">
                    <c:v>1995</c:v>
                  </c:pt>
                  <c:pt idx="1">
                    <c:v>1999</c:v>
                  </c:pt>
                  <c:pt idx="2">
                    <c:v>2002</c:v>
                  </c:pt>
                  <c:pt idx="3">
                    <c:v>2002</c:v>
                  </c:pt>
                  <c:pt idx="4">
                    <c:v>2011</c:v>
                  </c:pt>
                  <c:pt idx="5">
                    <c:v>2011</c:v>
                  </c:pt>
                  <c:pt idx="6">
                    <c:v>1995</c:v>
                  </c:pt>
                  <c:pt idx="7">
                    <c:v>1999</c:v>
                  </c:pt>
                  <c:pt idx="8">
                    <c:v>2002</c:v>
                  </c:pt>
                  <c:pt idx="9">
                    <c:v>2002</c:v>
                  </c:pt>
                  <c:pt idx="10">
                    <c:v>2011</c:v>
                  </c:pt>
                  <c:pt idx="11">
                    <c:v>2011</c:v>
                  </c:pt>
                </c:lvl>
                <c:lvl>
                  <c:pt idx="0">
                    <c:v>Grade 8</c:v>
                  </c:pt>
                  <c:pt idx="3">
                    <c:v>Grade 9</c:v>
                  </c:pt>
                  <c:pt idx="5">
                    <c:v>TIMSS middle-income country Gr8 mean</c:v>
                  </c:pt>
                  <c:pt idx="6">
                    <c:v>Grade 8</c:v>
                  </c:pt>
                  <c:pt idx="9">
                    <c:v>Grade 9</c:v>
                  </c:pt>
                  <c:pt idx="11">
                    <c:v>TIMSS middle-income country Gr8 mean</c:v>
                  </c:pt>
                </c:lvl>
                <c:lvl>
                  <c:pt idx="0">
                    <c:v>TIMSS Mathematics</c:v>
                  </c:pt>
                  <c:pt idx="6">
                    <c:v>TIMSS Science</c:v>
                  </c:pt>
                </c:lvl>
              </c:multiLvlStrCache>
            </c:multiLvlStrRef>
          </c:cat>
          <c:val>
            <c:numRef>
              <c:f>Sheet1!$D$2:$D$13</c:f>
              <c:numCache>
                <c:formatCode>General</c:formatCode>
                <c:ptCount val="12"/>
                <c:pt idx="0">
                  <c:v>276</c:v>
                </c:pt>
                <c:pt idx="1">
                  <c:v>275</c:v>
                </c:pt>
                <c:pt idx="2">
                  <c:v>264</c:v>
                </c:pt>
                <c:pt idx="3">
                  <c:v>285</c:v>
                </c:pt>
                <c:pt idx="4">
                  <c:v>352</c:v>
                </c:pt>
                <c:pt idx="5">
                  <c:v>433</c:v>
                </c:pt>
                <c:pt idx="6">
                  <c:v>260</c:v>
                </c:pt>
                <c:pt idx="7">
                  <c:v>243</c:v>
                </c:pt>
                <c:pt idx="8">
                  <c:v>244</c:v>
                </c:pt>
                <c:pt idx="9">
                  <c:v>268</c:v>
                </c:pt>
                <c:pt idx="10">
                  <c:v>332</c:v>
                </c:pt>
                <c:pt idx="11">
                  <c:v>443</c:v>
                </c:pt>
              </c:numCache>
            </c:numRef>
          </c:val>
        </c:ser>
        <c:dLbls>
          <c:showLegendKey val="0"/>
          <c:showVal val="0"/>
          <c:showCatName val="0"/>
          <c:showSerName val="0"/>
          <c:showPercent val="0"/>
          <c:showBubbleSize val="0"/>
        </c:dLbls>
        <c:gapWidth val="150"/>
        <c:axId val="68418944"/>
        <c:axId val="68437120"/>
      </c:barChart>
      <c:catAx>
        <c:axId val="68418944"/>
        <c:scaling>
          <c:orientation val="minMax"/>
        </c:scaling>
        <c:delete val="0"/>
        <c:axPos val="b"/>
        <c:majorTickMark val="out"/>
        <c:minorTickMark val="none"/>
        <c:tickLblPos val="nextTo"/>
        <c:txPr>
          <a:bodyPr/>
          <a:lstStyle/>
          <a:p>
            <a:pPr>
              <a:defRPr sz="900" b="0"/>
            </a:pPr>
            <a:endParaRPr lang="en-US"/>
          </a:p>
        </c:txPr>
        <c:crossAx val="68437120"/>
        <c:crosses val="autoZero"/>
        <c:auto val="1"/>
        <c:lblAlgn val="ctr"/>
        <c:lblOffset val="100"/>
        <c:noMultiLvlLbl val="0"/>
      </c:catAx>
      <c:valAx>
        <c:axId val="68437120"/>
        <c:scaling>
          <c:orientation val="minMax"/>
        </c:scaling>
        <c:delete val="0"/>
        <c:axPos val="l"/>
        <c:majorGridlines>
          <c:spPr>
            <a:ln>
              <a:solidFill>
                <a:schemeClr val="bg1">
                  <a:lumMod val="75000"/>
                </a:schemeClr>
              </a:solidFill>
              <a:prstDash val="dash"/>
            </a:ln>
          </c:spPr>
        </c:majorGridlines>
        <c:title>
          <c:tx>
            <c:rich>
              <a:bodyPr rot="-5400000" vert="horz"/>
              <a:lstStyle/>
              <a:p>
                <a:pPr>
                  <a:defRPr/>
                </a:pPr>
                <a:r>
                  <a:rPr lang="en-ZA"/>
                  <a:t>TIMSS score</a:t>
                </a:r>
              </a:p>
            </c:rich>
          </c:tx>
          <c:layout/>
          <c:overlay val="0"/>
        </c:title>
        <c:numFmt formatCode="General" sourceLinked="1"/>
        <c:majorTickMark val="out"/>
        <c:minorTickMark val="none"/>
        <c:tickLblPos val="nextTo"/>
        <c:txPr>
          <a:bodyPr/>
          <a:lstStyle/>
          <a:p>
            <a:pPr>
              <a:defRPr sz="900"/>
            </a:pPr>
            <a:endParaRPr lang="en-US"/>
          </a:p>
        </c:txPr>
        <c:crossAx val="68418944"/>
        <c:crosses val="autoZero"/>
        <c:crossBetween val="between"/>
        <c:majorUnit val="40"/>
      </c:valAx>
      <c:spPr>
        <a:solidFill>
          <a:schemeClr val="bg1">
            <a:lumMod val="95000"/>
          </a:schemeClr>
        </a:solidFill>
      </c:spPr>
    </c:plotArea>
    <c:plotVisOnly val="1"/>
    <c:dispBlanksAs val="gap"/>
    <c:showDLblsOverMax val="0"/>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lgn="ctr">
              <a:defRPr/>
            </a:pPr>
            <a:r>
              <a:rPr lang="en-ZA" sz="1600" b="1" i="0" baseline="0">
                <a:effectLst/>
              </a:rPr>
              <a:t>South African Learning Trajectories by National Socioeconomic Quintiles</a:t>
            </a:r>
            <a:endParaRPr lang="en-ZA" sz="1600">
              <a:effectLst/>
            </a:endParaRPr>
          </a:p>
          <a:p>
            <a:pPr algn="ctr">
              <a:defRPr/>
            </a:pPr>
            <a:r>
              <a:rPr lang="en-ZA" sz="1100" b="0" i="1" baseline="0">
                <a:effectLst/>
              </a:rPr>
              <a:t>Based on NSES (2007/8/9)  for grades 3, 4 and 5, SACMEQ (2007) for grade 6 and TIMSS (2011) for grade 9) </a:t>
            </a:r>
            <a:endParaRPr lang="en-ZA" sz="1100">
              <a:effectLst/>
            </a:endParaRPr>
          </a:p>
        </c:rich>
      </c:tx>
      <c:overlay val="0"/>
      <c:spPr>
        <a:solidFill>
          <a:schemeClr val="bg1">
            <a:lumMod val="95000"/>
          </a:schemeClr>
        </a:solidFill>
      </c:spPr>
    </c:title>
    <c:autoTitleDeleted val="0"/>
    <c:plotArea>
      <c:layout/>
      <c:barChart>
        <c:barDir val="col"/>
        <c:grouping val="clustered"/>
        <c:varyColors val="0"/>
        <c:ser>
          <c:idx val="0"/>
          <c:order val="0"/>
          <c:tx>
            <c:strRef>
              <c:f>Sheet1!$B$54</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Sheet1!$O$29:$O$33</c:f>
                <c:numCache>
                  <c:formatCode>General</c:formatCode>
                  <c:ptCount val="5"/>
                  <c:pt idx="0">
                    <c:v>2.22546796445823E-2</c:v>
                  </c:pt>
                  <c:pt idx="1">
                    <c:v>2.2508068027850801E-2</c:v>
                  </c:pt>
                  <c:pt idx="2">
                    <c:v>2.2467800151335201E-2</c:v>
                  </c:pt>
                  <c:pt idx="3">
                    <c:v>2.34192192938837E-2</c:v>
                  </c:pt>
                  <c:pt idx="4">
                    <c:v>2.6967717528948498E-2</c:v>
                  </c:pt>
                </c:numCache>
              </c:numRef>
            </c:plus>
            <c:minus>
              <c:numRef>
                <c:f>Sheet1!$O$29:$O$33</c:f>
                <c:numCache>
                  <c:formatCode>General</c:formatCode>
                  <c:ptCount val="5"/>
                  <c:pt idx="0">
                    <c:v>2.22546796445823E-2</c:v>
                  </c:pt>
                  <c:pt idx="1">
                    <c:v>2.2508068027850801E-2</c:v>
                  </c:pt>
                  <c:pt idx="2">
                    <c:v>2.2467800151335201E-2</c:v>
                  </c:pt>
                  <c:pt idx="3">
                    <c:v>2.34192192938837E-2</c:v>
                  </c:pt>
                  <c:pt idx="4">
                    <c:v>2.6967717528948498E-2</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Sheet1!$C$54:$L$54</c:f>
              <c:numCache>
                <c:formatCode>0.0</c:formatCode>
                <c:ptCount val="10"/>
                <c:pt idx="0" formatCode="General">
                  <c:v>-1.6920698412698409</c:v>
                </c:pt>
                <c:pt idx="1">
                  <c:v>0.56320634920634804</c:v>
                </c:pt>
                <c:pt idx="2" formatCode="General">
                  <c:v>1.5599428571428571</c:v>
                </c:pt>
                <c:pt idx="3" formatCode="General">
                  <c:v>1.5985677611133631</c:v>
                </c:pt>
                <c:pt idx="6" formatCode="General">
                  <c:v>4.2713178294573648</c:v>
                </c:pt>
              </c:numCache>
            </c:numRef>
          </c:val>
        </c:ser>
        <c:ser>
          <c:idx val="1"/>
          <c:order val="1"/>
          <c:tx>
            <c:strRef>
              <c:f>Sheet1!$B$55</c:f>
              <c:strCache>
                <c:ptCount val="1"/>
                <c:pt idx="0">
                  <c:v>Quintile 2</c:v>
                </c:pt>
              </c:strCache>
            </c:strRef>
          </c:tx>
          <c:spPr>
            <a:solidFill>
              <a:schemeClr val="bg1">
                <a:lumMod val="65000"/>
              </a:schemeClr>
            </a:solidFill>
          </c:spPr>
          <c:invertIfNegative val="0"/>
          <c:errBars>
            <c:errBarType val="both"/>
            <c:errValType val="cust"/>
            <c:noEndCap val="0"/>
            <c:plus>
              <c:numRef>
                <c:f>Sheet1!$P$29:$P$33</c:f>
                <c:numCache>
                  <c:formatCode>General</c:formatCode>
                  <c:ptCount val="5"/>
                  <c:pt idx="0">
                    <c:v>2.39448187511161E-2</c:v>
                  </c:pt>
                  <c:pt idx="1">
                    <c:v>2.3921822637419599E-2</c:v>
                  </c:pt>
                  <c:pt idx="2">
                    <c:v>2.4242519468728501E-2</c:v>
                  </c:pt>
                  <c:pt idx="3">
                    <c:v>2.4881580117726999E-2</c:v>
                  </c:pt>
                  <c:pt idx="4">
                    <c:v>2.9083126034907099E-2</c:v>
                  </c:pt>
                </c:numCache>
              </c:numRef>
            </c:plus>
            <c:minus>
              <c:numRef>
                <c:f>Sheet1!$P$29:$P$33</c:f>
                <c:numCache>
                  <c:formatCode>General</c:formatCode>
                  <c:ptCount val="5"/>
                  <c:pt idx="0">
                    <c:v>2.39448187511161E-2</c:v>
                  </c:pt>
                  <c:pt idx="1">
                    <c:v>2.3921822637419599E-2</c:v>
                  </c:pt>
                  <c:pt idx="2">
                    <c:v>2.4242519468728501E-2</c:v>
                  </c:pt>
                  <c:pt idx="3">
                    <c:v>2.4881580117726999E-2</c:v>
                  </c:pt>
                  <c:pt idx="4">
                    <c:v>2.9083126034907099E-2</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Sheet1!$C$55:$L$55</c:f>
              <c:numCache>
                <c:formatCode>0.0</c:formatCode>
                <c:ptCount val="10"/>
                <c:pt idx="0" formatCode="General">
                  <c:v>2.4687301587301001E-2</c:v>
                </c:pt>
                <c:pt idx="1">
                  <c:v>0.61323174603174602</c:v>
                </c:pt>
                <c:pt idx="2" formatCode="General">
                  <c:v>1.9765269841269839</c:v>
                </c:pt>
                <c:pt idx="3" formatCode="General">
                  <c:v>1.9701391703823801</c:v>
                </c:pt>
                <c:pt idx="6" formatCode="General">
                  <c:v>4.3488372093023253</c:v>
                </c:pt>
              </c:numCache>
            </c:numRef>
          </c:val>
        </c:ser>
        <c:ser>
          <c:idx val="2"/>
          <c:order val="2"/>
          <c:tx>
            <c:strRef>
              <c:f>Sheet1!$B$56</c:f>
              <c:strCache>
                <c:ptCount val="1"/>
                <c:pt idx="0">
                  <c:v>Quintile 3</c:v>
                </c:pt>
              </c:strCache>
            </c:strRef>
          </c:tx>
          <c:spPr>
            <a:solidFill>
              <a:schemeClr val="tx1">
                <a:lumMod val="50000"/>
                <a:lumOff val="50000"/>
              </a:schemeClr>
            </a:solidFill>
          </c:spPr>
          <c:invertIfNegative val="0"/>
          <c:errBars>
            <c:errBarType val="both"/>
            <c:errValType val="cust"/>
            <c:noEndCap val="0"/>
            <c:plus>
              <c:numRef>
                <c:f>Sheet1!$Q$29:$Q$33</c:f>
                <c:numCache>
                  <c:formatCode>General</c:formatCode>
                  <c:ptCount val="5"/>
                  <c:pt idx="0">
                    <c:v>2.31441468793359E-2</c:v>
                  </c:pt>
                  <c:pt idx="1">
                    <c:v>2.3248775983278999E-2</c:v>
                  </c:pt>
                  <c:pt idx="2">
                    <c:v>2.3785053969589701E-2</c:v>
                  </c:pt>
                  <c:pt idx="3">
                    <c:v>2.47236633480322E-2</c:v>
                  </c:pt>
                  <c:pt idx="4">
                    <c:v>2.6826278185137501E-2</c:v>
                  </c:pt>
                </c:numCache>
              </c:numRef>
            </c:plus>
            <c:minus>
              <c:numRef>
                <c:f>Sheet1!$Q$29:$Q$33</c:f>
                <c:numCache>
                  <c:formatCode>General</c:formatCode>
                  <c:ptCount val="5"/>
                  <c:pt idx="0">
                    <c:v>2.31441468793359E-2</c:v>
                  </c:pt>
                  <c:pt idx="1">
                    <c:v>2.3248775983278999E-2</c:v>
                  </c:pt>
                  <c:pt idx="2">
                    <c:v>2.3785053969589701E-2</c:v>
                  </c:pt>
                  <c:pt idx="3">
                    <c:v>2.47236633480322E-2</c:v>
                  </c:pt>
                  <c:pt idx="4">
                    <c:v>2.6826278185137501E-2</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Sheet1!$C$56:$L$56</c:f>
              <c:numCache>
                <c:formatCode>0.0</c:formatCode>
                <c:ptCount val="10"/>
                <c:pt idx="0" formatCode="General">
                  <c:v>-0.14374603174603201</c:v>
                </c:pt>
                <c:pt idx="1">
                  <c:v>0.85536190476190399</c:v>
                </c:pt>
                <c:pt idx="2" formatCode="General">
                  <c:v>2.1407015873015882</c:v>
                </c:pt>
                <c:pt idx="3" formatCode="General">
                  <c:v>2.449804080529657</c:v>
                </c:pt>
                <c:pt idx="6" formatCode="General">
                  <c:v>5.0465116279069742</c:v>
                </c:pt>
              </c:numCache>
            </c:numRef>
          </c:val>
        </c:ser>
        <c:ser>
          <c:idx val="3"/>
          <c:order val="3"/>
          <c:tx>
            <c:strRef>
              <c:f>Sheet1!$B$57</c:f>
              <c:strCache>
                <c:ptCount val="1"/>
                <c:pt idx="0">
                  <c:v>Quintile 4</c:v>
                </c:pt>
              </c:strCache>
            </c:strRef>
          </c:tx>
          <c:spPr>
            <a:solidFill>
              <a:schemeClr val="tx1">
                <a:lumMod val="75000"/>
                <a:lumOff val="25000"/>
              </a:schemeClr>
            </a:solidFill>
          </c:spPr>
          <c:invertIfNegative val="0"/>
          <c:errBars>
            <c:errBarType val="both"/>
            <c:errValType val="cust"/>
            <c:noEndCap val="0"/>
            <c:plus>
              <c:numRef>
                <c:f>Sheet1!$R$29:$R$33</c:f>
                <c:numCache>
                  <c:formatCode>General</c:formatCode>
                  <c:ptCount val="5"/>
                  <c:pt idx="0">
                    <c:v>0.51357896735364705</c:v>
                  </c:pt>
                  <c:pt idx="1">
                    <c:v>0.48179653535274403</c:v>
                  </c:pt>
                  <c:pt idx="2">
                    <c:v>0.48979957042070099</c:v>
                  </c:pt>
                  <c:pt idx="3">
                    <c:v>0.551762023855359</c:v>
                  </c:pt>
                  <c:pt idx="4">
                    <c:v>0.61422079109472705</c:v>
                  </c:pt>
                </c:numCache>
              </c:numRef>
            </c:plus>
            <c:minus>
              <c:numRef>
                <c:f>Sheet1!$R$29:$R$33</c:f>
                <c:numCache>
                  <c:formatCode>General</c:formatCode>
                  <c:ptCount val="5"/>
                  <c:pt idx="0">
                    <c:v>0.51357896735364705</c:v>
                  </c:pt>
                  <c:pt idx="1">
                    <c:v>0.48179653535274403</c:v>
                  </c:pt>
                  <c:pt idx="2">
                    <c:v>0.48979957042070099</c:v>
                  </c:pt>
                  <c:pt idx="3">
                    <c:v>0.551762023855359</c:v>
                  </c:pt>
                  <c:pt idx="4">
                    <c:v>0.61422079109472705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Sheet1!$C$57:$L$57</c:f>
              <c:numCache>
                <c:formatCode>0.0</c:formatCode>
                <c:ptCount val="10"/>
                <c:pt idx="0" formatCode="General">
                  <c:v>0.243469841269841</c:v>
                </c:pt>
                <c:pt idx="1">
                  <c:v>1.364538095238095</c:v>
                </c:pt>
                <c:pt idx="2" formatCode="General">
                  <c:v>2.6632460317460311</c:v>
                </c:pt>
                <c:pt idx="3" formatCode="General">
                  <c:v>3.3854884475070932</c:v>
                </c:pt>
                <c:pt idx="6" formatCode="General">
                  <c:v>5.9767441860465116</c:v>
                </c:pt>
              </c:numCache>
            </c:numRef>
          </c:val>
        </c:ser>
        <c:ser>
          <c:idx val="4"/>
          <c:order val="4"/>
          <c:tx>
            <c:strRef>
              <c:f>Sheet1!$B$58</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Sheet1!$S$29:$S$33</c:f>
                <c:numCache>
                  <c:formatCode>General</c:formatCode>
                  <c:ptCount val="5"/>
                  <c:pt idx="0">
                    <c:v>0.85471024774229598</c:v>
                  </c:pt>
                  <c:pt idx="1">
                    <c:v>0.78601294975978098</c:v>
                  </c:pt>
                  <c:pt idx="2">
                    <c:v>0.79709539708303301</c:v>
                  </c:pt>
                  <c:pt idx="3">
                    <c:v>0.85088662723108799</c:v>
                  </c:pt>
                  <c:pt idx="4">
                    <c:v>1.04213287782315</c:v>
                  </c:pt>
                </c:numCache>
              </c:numRef>
            </c:plus>
            <c:minus>
              <c:numRef>
                <c:f>Sheet1!$S$29:$S$33</c:f>
                <c:numCache>
                  <c:formatCode>General</c:formatCode>
                  <c:ptCount val="5"/>
                  <c:pt idx="0">
                    <c:v>0.85471024774229598</c:v>
                  </c:pt>
                  <c:pt idx="1">
                    <c:v>0.78601294975978098</c:v>
                  </c:pt>
                  <c:pt idx="2">
                    <c:v>0.79709539708303301</c:v>
                  </c:pt>
                  <c:pt idx="3">
                    <c:v>0.85088662723108799</c:v>
                  </c:pt>
                  <c:pt idx="4">
                    <c:v>1.04213287782315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Sheet1!$C$58:$L$58</c:f>
              <c:numCache>
                <c:formatCode>0.0</c:formatCode>
                <c:ptCount val="10"/>
                <c:pt idx="0" formatCode="General">
                  <c:v>3</c:v>
                </c:pt>
                <c:pt idx="1">
                  <c:v>4</c:v>
                </c:pt>
                <c:pt idx="2" formatCode="General">
                  <c:v>5</c:v>
                </c:pt>
                <c:pt idx="3" formatCode="General">
                  <c:v>6</c:v>
                </c:pt>
                <c:pt idx="6" formatCode="General">
                  <c:v>9</c:v>
                </c:pt>
              </c:numCache>
            </c:numRef>
          </c:val>
        </c:ser>
        <c:dLbls>
          <c:showLegendKey val="0"/>
          <c:showVal val="0"/>
          <c:showCatName val="0"/>
          <c:showSerName val="0"/>
          <c:showPercent val="0"/>
          <c:showBubbleSize val="0"/>
        </c:dLbls>
        <c:gapWidth val="150"/>
        <c:axId val="73488640"/>
        <c:axId val="73503104"/>
      </c:barChart>
      <c:lineChart>
        <c:grouping val="standard"/>
        <c:varyColors val="0"/>
        <c:ser>
          <c:idx val="5"/>
          <c:order val="5"/>
          <c:tx>
            <c:strRef>
              <c:f>Sheet1!$B$59</c:f>
              <c:strCache>
                <c:ptCount val="1"/>
                <c:pt idx="0">
                  <c:v>Q1-4 Trajectory</c:v>
                </c:pt>
              </c:strCache>
            </c:strRef>
          </c:tx>
          <c:spPr>
            <a:ln>
              <a:solidFill>
                <a:srgbClr val="0070C0"/>
              </a:solidFill>
              <a:prstDash val="sysDash"/>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Sheet1!$C$59:$L$59</c:f>
              <c:numCache>
                <c:formatCode>0.0</c:formatCode>
                <c:ptCount val="10"/>
                <c:pt idx="0" formatCode="General">
                  <c:v>-0.39191468253968298</c:v>
                </c:pt>
                <c:pt idx="1">
                  <c:v>0.49187988341331401</c:v>
                </c:pt>
                <c:pt idx="2">
                  <c:v>1.37567444936631</c:v>
                </c:pt>
                <c:pt idx="3">
                  <c:v>2.259469015319306</c:v>
                </c:pt>
                <c:pt idx="4">
                  <c:v>3.1432635812723029</c:v>
                </c:pt>
                <c:pt idx="5">
                  <c:v>4.0270581472252944</c:v>
                </c:pt>
                <c:pt idx="6" formatCode="General">
                  <c:v>4.9108527131782953</c:v>
                </c:pt>
                <c:pt idx="7">
                  <c:v>5.7946472791312891</c:v>
                </c:pt>
                <c:pt idx="8">
                  <c:v>6.6784418450842882</c:v>
                </c:pt>
                <c:pt idx="9">
                  <c:v>7.5622364110372846</c:v>
                </c:pt>
              </c:numCache>
            </c:numRef>
          </c:val>
          <c:smooth val="0"/>
        </c:ser>
        <c:ser>
          <c:idx val="6"/>
          <c:order val="6"/>
          <c:tx>
            <c:strRef>
              <c:f>Sheet1!$B$60</c:f>
              <c:strCache>
                <c:ptCount val="1"/>
                <c:pt idx="0">
                  <c:v>Q5 Trajectory</c:v>
                </c:pt>
              </c:strCache>
            </c:strRef>
          </c:tx>
          <c:spPr>
            <a:ln>
              <a:solidFill>
                <a:srgbClr val="FF0000"/>
              </a:solidFill>
              <a:prstDash val="sysDot"/>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Sheet1!$C$60:$L$60</c:f>
              <c:numCache>
                <c:formatCode>0.0</c:formatCode>
                <c:ptCount val="10"/>
                <c:pt idx="0" formatCode="General">
                  <c:v>3</c:v>
                </c:pt>
                <c:pt idx="1">
                  <c:v>4</c:v>
                </c:pt>
                <c:pt idx="2" formatCode="General">
                  <c:v>5</c:v>
                </c:pt>
                <c:pt idx="3" formatCode="General">
                  <c:v>6</c:v>
                </c:pt>
                <c:pt idx="4">
                  <c:v>7</c:v>
                </c:pt>
                <c:pt idx="5">
                  <c:v>8</c:v>
                </c:pt>
                <c:pt idx="6" formatCode="General">
                  <c:v>9</c:v>
                </c:pt>
                <c:pt idx="7">
                  <c:v>10</c:v>
                </c:pt>
                <c:pt idx="8">
                  <c:v>11</c:v>
                </c:pt>
                <c:pt idx="9">
                  <c:v>12</c:v>
                </c:pt>
              </c:numCache>
            </c:numRef>
          </c:val>
          <c:smooth val="0"/>
        </c:ser>
        <c:dLbls>
          <c:showLegendKey val="0"/>
          <c:showVal val="0"/>
          <c:showCatName val="0"/>
          <c:showSerName val="0"/>
          <c:showPercent val="0"/>
          <c:showBubbleSize val="0"/>
        </c:dLbls>
        <c:marker val="1"/>
        <c:smooth val="0"/>
        <c:axId val="73488640"/>
        <c:axId val="73503104"/>
      </c:lineChart>
      <c:catAx>
        <c:axId val="73488640"/>
        <c:scaling>
          <c:orientation val="minMax"/>
        </c:scaling>
        <c:delete val="0"/>
        <c:axPos val="b"/>
        <c:title>
          <c:tx>
            <c:rich>
              <a:bodyPr/>
              <a:lstStyle/>
              <a:p>
                <a:pPr>
                  <a:defRPr/>
                </a:pPr>
                <a:r>
                  <a:rPr lang="en-ZA"/>
                  <a:t>Actual grade (and data source)</a:t>
                </a:r>
              </a:p>
            </c:rich>
          </c:tx>
          <c:overlay val="0"/>
        </c:title>
        <c:majorTickMark val="out"/>
        <c:minorTickMark val="none"/>
        <c:tickLblPos val="nextTo"/>
        <c:crossAx val="73503104"/>
        <c:crosses val="autoZero"/>
        <c:auto val="1"/>
        <c:lblAlgn val="ctr"/>
        <c:lblOffset val="100"/>
        <c:noMultiLvlLbl val="0"/>
      </c:catAx>
      <c:valAx>
        <c:axId val="73503104"/>
        <c:scaling>
          <c:orientation val="minMax"/>
          <c:min val="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overlay val="0"/>
        </c:title>
        <c:numFmt formatCode="General" sourceLinked="1"/>
        <c:majorTickMark val="out"/>
        <c:minorTickMark val="none"/>
        <c:tickLblPos val="nextTo"/>
        <c:crossAx val="73488640"/>
        <c:crosses val="autoZero"/>
        <c:crossBetween val="between"/>
        <c:majorUnit val="1"/>
      </c:valAx>
    </c:plotArea>
    <c:legend>
      <c:legendPos val="r"/>
      <c:overlay val="0"/>
      <c:spPr>
        <a:ln>
          <a:solidFill>
            <a:schemeClr val="bg1">
              <a:lumMod val="85000"/>
            </a:schemeClr>
          </a:solidFill>
        </a:ln>
      </c:spPr>
    </c:legend>
    <c:plotVisOnly val="1"/>
    <c:dispBlanksAs val="gap"/>
    <c:showDLblsOverMax val="0"/>
  </c:chart>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0.18660895169307001</c:v>
                </c:pt>
                <c:pt idx="2">
                  <c:v>0.165502747433175</c:v>
                </c:pt>
                <c:pt idx="3">
                  <c:v>0.170351688983404</c:v>
                </c:pt>
                <c:pt idx="4">
                  <c:v>0.38531390866923598</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0.12536020375913301</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0.13015672349365101</c:v>
                </c:pt>
                <c:pt idx="1">
                  <c:v>0.140768330586</c:v>
                </c:pt>
                <c:pt idx="2">
                  <c:v>0.14260382232535701</c:v>
                </c:pt>
                <c:pt idx="3">
                  <c:v>0.154589268730564</c:v>
                </c:pt>
                <c:pt idx="4">
                  <c:v>0.12737091962283001</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0.58928405436055697</c:v>
                </c:pt>
                <c:pt idx="1">
                  <c:v>0.57234714549961596</c:v>
                </c:pt>
                <c:pt idx="2">
                  <c:v>0.57034961360800396</c:v>
                </c:pt>
                <c:pt idx="3">
                  <c:v>0.55291364330978798</c:v>
                </c:pt>
                <c:pt idx="4">
                  <c:v>0.34809782016942098</c:v>
                </c:pt>
              </c:numCache>
            </c:numRef>
          </c:val>
        </c:ser>
        <c:dLbls>
          <c:showLegendKey val="0"/>
          <c:showVal val="0"/>
          <c:showCatName val="0"/>
          <c:showSerName val="0"/>
          <c:showPercent val="0"/>
          <c:showBubbleSize val="0"/>
        </c:dLbls>
        <c:gapWidth val="150"/>
        <c:overlap val="100"/>
        <c:axId val="75107712"/>
        <c:axId val="75183232"/>
      </c:barChart>
      <c:catAx>
        <c:axId val="75107712"/>
        <c:scaling>
          <c:orientation val="minMax"/>
        </c:scaling>
        <c:delete val="0"/>
        <c:axPos val="b"/>
        <c:majorTickMark val="out"/>
        <c:minorTickMark val="none"/>
        <c:tickLblPos val="nextTo"/>
        <c:crossAx val="75183232"/>
        <c:crosses val="autoZero"/>
        <c:auto val="1"/>
        <c:lblAlgn val="ctr"/>
        <c:lblOffset val="100"/>
        <c:noMultiLvlLbl val="0"/>
      </c:catAx>
      <c:valAx>
        <c:axId val="75183232"/>
        <c:scaling>
          <c:orientation val="minMax"/>
        </c:scaling>
        <c:delete val="0"/>
        <c:axPos val="l"/>
        <c:majorGridlines/>
        <c:numFmt formatCode="0%" sourceLinked="1"/>
        <c:majorTickMark val="out"/>
        <c:minorTickMark val="none"/>
        <c:tickLblPos val="nextTo"/>
        <c:crossAx val="75107712"/>
        <c:crosses val="autoZero"/>
        <c:crossBetween val="between"/>
      </c:valAx>
    </c:plotArea>
    <c:legend>
      <c:legendPos val="r"/>
      <c:overlay val="0"/>
      <c:txPr>
        <a:bodyPr/>
        <a:lstStyle/>
        <a:p>
          <a:pPr>
            <a:defRPr sz="1100"/>
          </a:pPr>
          <a:endParaRPr lang="en-US"/>
        </a:p>
      </c:txPr>
    </c:legend>
    <c:plotVisOnly val="1"/>
    <c:dispBlanksAs val="gap"/>
    <c:showDLblsOverMax val="0"/>
  </c:chart>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'success rates'!$AC$4</c:f>
              <c:strCache>
                <c:ptCount val="1"/>
                <c:pt idx="0">
                  <c:v>EC</c:v>
                </c:pt>
              </c:strCache>
            </c:strRef>
          </c:tx>
          <c:spPr>
            <a:ln>
              <a:prstDash val="lgDashDot"/>
            </a:ln>
          </c:spPr>
          <c:marker>
            <c:spPr>
              <a:ln>
                <a:prstDash val="lgDashDot"/>
              </a:ln>
            </c:spPr>
          </c:marker>
          <c:cat>
            <c:strRef>
              <c:f>'success rates'!$AD$3:$AJ$3</c:f>
              <c:strCache>
                <c:ptCount val="7"/>
                <c:pt idx="0">
                  <c:v>Gr12 in 2004 (Gr2 in 1994)</c:v>
                </c:pt>
                <c:pt idx="1">
                  <c:v>Gr12 in 2005 (Gr2 in 1995)</c:v>
                </c:pt>
                <c:pt idx="2">
                  <c:v>Gr12 in 2006 (Gr2 in 1996)</c:v>
                </c:pt>
                <c:pt idx="3">
                  <c:v>Gr12 in 2006 (Gr2 in 1996)</c:v>
                </c:pt>
                <c:pt idx="4">
                  <c:v>Gr12 in 2009 (Gr2 in 1999)</c:v>
                </c:pt>
                <c:pt idx="5">
                  <c:v>Gr12 in 2010 (Gr2 in 2000)</c:v>
                </c:pt>
                <c:pt idx="6">
                  <c:v>Gr12 in 2011 (Gr2 in 2001)</c:v>
                </c:pt>
              </c:strCache>
            </c:strRef>
          </c:cat>
          <c:val>
            <c:numRef>
              <c:f>'success rates'!$AD$4:$AJ$4</c:f>
              <c:numCache>
                <c:formatCode>0%</c:formatCode>
                <c:ptCount val="7"/>
                <c:pt idx="0">
                  <c:v>0.115969334719335</c:v>
                </c:pt>
                <c:pt idx="1">
                  <c:v>0.14248086617658201</c:v>
                </c:pt>
                <c:pt idx="2">
                  <c:v>0.147266323373551</c:v>
                </c:pt>
                <c:pt idx="3">
                  <c:v>0.14201537856454699</c:v>
                </c:pt>
                <c:pt idx="4">
                  <c:v>0.13066935547587799</c:v>
                </c:pt>
                <c:pt idx="5">
                  <c:v>0.16123391762369399</c:v>
                </c:pt>
                <c:pt idx="6">
                  <c:v>0.18097773798070099</c:v>
                </c:pt>
              </c:numCache>
            </c:numRef>
          </c:val>
          <c:smooth val="0"/>
        </c:ser>
        <c:ser>
          <c:idx val="2"/>
          <c:order val="1"/>
          <c:tx>
            <c:strRef>
              <c:f>'success rates'!$AC$6</c:f>
              <c:strCache>
                <c:ptCount val="1"/>
                <c:pt idx="0">
                  <c:v>GP</c:v>
                </c:pt>
              </c:strCache>
            </c:strRef>
          </c:tx>
          <c:spPr>
            <a:ln>
              <a:solidFill>
                <a:sysClr val="windowText" lastClr="000000"/>
              </a:solidFill>
            </a:ln>
          </c:spPr>
          <c:marker>
            <c:spPr>
              <a:solidFill>
                <a:schemeClr val="tx1"/>
              </a:solidFill>
              <a:ln>
                <a:solidFill>
                  <a:sysClr val="windowText" lastClr="000000"/>
                </a:solidFill>
              </a:ln>
            </c:spPr>
          </c:marker>
          <c:val>
            <c:numRef>
              <c:f>'success rates'!$AD$6:$AJ$6</c:f>
              <c:numCache>
                <c:formatCode>0%</c:formatCode>
                <c:ptCount val="7"/>
                <c:pt idx="0">
                  <c:v>0.44151575691177403</c:v>
                </c:pt>
                <c:pt idx="1">
                  <c:v>0.44808121094117997</c:v>
                </c:pt>
                <c:pt idx="2">
                  <c:v>0.431974633587902</c:v>
                </c:pt>
                <c:pt idx="3">
                  <c:v>0.46906360712115103</c:v>
                </c:pt>
                <c:pt idx="4">
                  <c:v>0.46715092710386302</c:v>
                </c:pt>
                <c:pt idx="5">
                  <c:v>0.51788812337129198</c:v>
                </c:pt>
                <c:pt idx="6">
                  <c:v>0.59945957181459197</c:v>
                </c:pt>
              </c:numCache>
            </c:numRef>
          </c:val>
          <c:smooth val="0"/>
        </c:ser>
        <c:ser>
          <c:idx val="3"/>
          <c:order val="2"/>
          <c:tx>
            <c:strRef>
              <c:f>'success rates'!$AC$7</c:f>
              <c:strCache>
                <c:ptCount val="1"/>
                <c:pt idx="0">
                  <c:v>KN</c:v>
                </c:pt>
              </c:strCache>
            </c:strRef>
          </c:tx>
          <c:spPr>
            <a:ln>
              <a:solidFill>
                <a:schemeClr val="accent6">
                  <a:lumMod val="75000"/>
                </a:schemeClr>
              </a:solidFill>
            </a:ln>
          </c:spPr>
          <c:marker>
            <c:symbol val="circle"/>
            <c:size val="7"/>
            <c:spPr>
              <a:solidFill>
                <a:schemeClr val="accent6">
                  <a:lumMod val="75000"/>
                </a:schemeClr>
              </a:solidFill>
              <a:ln>
                <a:solidFill>
                  <a:schemeClr val="accent6">
                    <a:lumMod val="75000"/>
                  </a:schemeClr>
                </a:solidFill>
              </a:ln>
            </c:spPr>
          </c:marker>
          <c:val>
            <c:numRef>
              <c:f>'success rates'!$AD$7:$AJ$7</c:f>
              <c:numCache>
                <c:formatCode>0%</c:formatCode>
                <c:ptCount val="7"/>
                <c:pt idx="0">
                  <c:v>0.30342694837700201</c:v>
                </c:pt>
                <c:pt idx="1">
                  <c:v>0.303377697044248</c:v>
                </c:pt>
                <c:pt idx="2">
                  <c:v>0.285785581101969</c:v>
                </c:pt>
                <c:pt idx="3">
                  <c:v>0.31152176208198101</c:v>
                </c:pt>
                <c:pt idx="4">
                  <c:v>0.29557153422029597</c:v>
                </c:pt>
                <c:pt idx="5">
                  <c:v>0.34941062489908098</c:v>
                </c:pt>
                <c:pt idx="6">
                  <c:v>0.39111754585538699</c:v>
                </c:pt>
              </c:numCache>
            </c:numRef>
          </c:val>
          <c:smooth val="0"/>
        </c:ser>
        <c:ser>
          <c:idx val="4"/>
          <c:order val="3"/>
          <c:tx>
            <c:strRef>
              <c:f>'success rates'!$AC$8</c:f>
              <c:strCache>
                <c:ptCount val="1"/>
                <c:pt idx="0">
                  <c:v>LP</c:v>
                </c:pt>
              </c:strCache>
            </c:strRef>
          </c:tx>
          <c:spPr>
            <a:ln>
              <a:solidFill>
                <a:srgbClr val="00B0F0"/>
              </a:solidFill>
              <a:prstDash val="sysDot"/>
            </a:ln>
          </c:spPr>
          <c:marker>
            <c:symbol val="x"/>
            <c:size val="9"/>
            <c:spPr>
              <a:ln w="12700">
                <a:solidFill>
                  <a:srgbClr val="00B0F0"/>
                </a:solidFill>
              </a:ln>
            </c:spPr>
          </c:marker>
          <c:val>
            <c:numRef>
              <c:f>'success rates'!$AD$8:$AJ$8</c:f>
              <c:numCache>
                <c:formatCode>0%</c:formatCode>
                <c:ptCount val="7"/>
                <c:pt idx="0">
                  <c:v>0.29920534565828799</c:v>
                </c:pt>
                <c:pt idx="1">
                  <c:v>0.337041025813617</c:v>
                </c:pt>
                <c:pt idx="2">
                  <c:v>0.31183929546044598</c:v>
                </c:pt>
                <c:pt idx="3">
                  <c:v>0.33343278238558499</c:v>
                </c:pt>
                <c:pt idx="4">
                  <c:v>0.23966990724958001</c:v>
                </c:pt>
                <c:pt idx="5">
                  <c:v>0.35621561154541598</c:v>
                </c:pt>
                <c:pt idx="6">
                  <c:v>0.36552537820866199</c:v>
                </c:pt>
              </c:numCache>
            </c:numRef>
          </c:val>
          <c:smooth val="0"/>
        </c:ser>
        <c:ser>
          <c:idx val="8"/>
          <c:order val="4"/>
          <c:tx>
            <c:strRef>
              <c:f>'success rates'!$AC$12</c:f>
              <c:strCache>
                <c:ptCount val="1"/>
                <c:pt idx="0">
                  <c:v>WC</c:v>
                </c:pt>
              </c:strCache>
            </c:strRef>
          </c:tx>
          <c:spPr>
            <a:ln>
              <a:solidFill>
                <a:srgbClr val="FF0000"/>
              </a:solidFill>
              <a:prstDash val="sysDash"/>
            </a:ln>
          </c:spPr>
          <c:marker>
            <c:symbol val="square"/>
            <c:size val="7"/>
            <c:spPr>
              <a:solidFill>
                <a:srgbClr val="FF0000"/>
              </a:solidFill>
              <a:ln>
                <a:solidFill>
                  <a:srgbClr val="FF0000"/>
                </a:solidFill>
                <a:prstDash val="sysDash"/>
              </a:ln>
            </c:spPr>
          </c:marker>
          <c:val>
            <c:numRef>
              <c:f>'success rates'!$AD$12:$AJ$12</c:f>
              <c:numCache>
                <c:formatCode>0%</c:formatCode>
                <c:ptCount val="7"/>
                <c:pt idx="0">
                  <c:v>0.39504181600955801</c:v>
                </c:pt>
                <c:pt idx="1">
                  <c:v>0.37129113520044699</c:v>
                </c:pt>
                <c:pt idx="2">
                  <c:v>0.37681815097156601</c:v>
                </c:pt>
                <c:pt idx="3">
                  <c:v>0.390524405608147</c:v>
                </c:pt>
                <c:pt idx="4">
                  <c:v>0.35717135657286903</c:v>
                </c:pt>
                <c:pt idx="5">
                  <c:v>0.414793026246844</c:v>
                </c:pt>
                <c:pt idx="6">
                  <c:v>0.50766636001226395</c:v>
                </c:pt>
              </c:numCache>
            </c:numRef>
          </c:val>
          <c:smooth val="0"/>
        </c:ser>
        <c:dLbls>
          <c:showLegendKey val="0"/>
          <c:showVal val="0"/>
          <c:showCatName val="0"/>
          <c:showSerName val="0"/>
          <c:showPercent val="0"/>
          <c:showBubbleSize val="0"/>
        </c:dLbls>
        <c:marker val="1"/>
        <c:smooth val="0"/>
        <c:axId val="75435392"/>
        <c:axId val="75441664"/>
      </c:lineChart>
      <c:catAx>
        <c:axId val="75435392"/>
        <c:scaling>
          <c:orientation val="minMax"/>
        </c:scaling>
        <c:delete val="0"/>
        <c:axPos val="b"/>
        <c:numFmt formatCode="General" sourceLinked="1"/>
        <c:majorTickMark val="out"/>
        <c:minorTickMark val="none"/>
        <c:tickLblPos val="nextTo"/>
        <c:crossAx val="75441664"/>
        <c:crosses val="autoZero"/>
        <c:auto val="1"/>
        <c:lblAlgn val="ctr"/>
        <c:lblOffset val="100"/>
        <c:noMultiLvlLbl val="0"/>
      </c:catAx>
      <c:valAx>
        <c:axId val="75441664"/>
        <c:scaling>
          <c:orientation val="minMax"/>
        </c:scaling>
        <c:delete val="0"/>
        <c:axPos val="l"/>
        <c:majorGridlines/>
        <c:numFmt formatCode="0%" sourceLinked="0"/>
        <c:majorTickMark val="out"/>
        <c:minorTickMark val="none"/>
        <c:tickLblPos val="nextTo"/>
        <c:crossAx val="75435392"/>
        <c:crosses val="autoZero"/>
        <c:crossBetween val="midCat"/>
      </c:valAx>
      <c:dTable>
        <c:showHorzBorder val="1"/>
        <c:showVertBorder val="1"/>
        <c:showOutline val="1"/>
        <c:showKeys val="1"/>
        <c:txPr>
          <a:bodyPr/>
          <a:lstStyle/>
          <a:p>
            <a:pPr rtl="0">
              <a:defRPr sz="800"/>
            </a:pPr>
            <a:endParaRPr lang="en-US"/>
          </a:p>
        </c:txPr>
      </c:dTable>
      <c:spPr>
        <a:solidFill>
          <a:schemeClr val="bg1">
            <a:lumMod val="95000"/>
          </a:schemeClr>
        </a:solidFill>
      </c:spPr>
    </c:plotArea>
    <c:legend>
      <c:legendPos val="t"/>
      <c:overlay val="0"/>
    </c:legend>
    <c:plotVisOnly val="1"/>
    <c:dispBlanksAs val="gap"/>
    <c:showDLblsOverMax val="0"/>
  </c:chart>
  <c:txPr>
    <a:bodyPr/>
    <a:lstStyle/>
    <a:p>
      <a:pPr>
        <a:defRPr sz="1050">
          <a:latin typeface="Verdana" pitchFamily="34" charset="0"/>
          <a:ea typeface="Verdana" pitchFamily="34" charset="0"/>
          <a:cs typeface="Verdana" pitchFamily="34" charset="0"/>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'Stack charts num lit'!$B$16</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lit'!$B$17:$B$26</c:f>
              <c:numCache>
                <c:formatCode>0</c:formatCode>
                <c:ptCount val="10"/>
                <c:pt idx="0">
                  <c:v>11.900000000000009</c:v>
                </c:pt>
                <c:pt idx="1">
                  <c:v>14.3</c:v>
                </c:pt>
                <c:pt idx="2">
                  <c:v>11.1</c:v>
                </c:pt>
                <c:pt idx="3">
                  <c:v>10.900000000000009</c:v>
                </c:pt>
                <c:pt idx="4">
                  <c:v>2</c:v>
                </c:pt>
                <c:pt idx="5">
                  <c:v>7.7000000000000028</c:v>
                </c:pt>
                <c:pt idx="6">
                  <c:v>7.2999999999999972</c:v>
                </c:pt>
                <c:pt idx="7">
                  <c:v>14.7</c:v>
                </c:pt>
                <c:pt idx="8">
                  <c:v>5.0999999999999943</c:v>
                </c:pt>
                <c:pt idx="9">
                  <c:v>10.5</c:v>
                </c:pt>
              </c:numCache>
            </c:numRef>
          </c:val>
        </c:ser>
        <c:ser>
          <c:idx val="1"/>
          <c:order val="1"/>
          <c:tx>
            <c:strRef>
              <c:f>'Stack charts num lit'!$C$16</c:f>
              <c:strCache>
                <c:ptCount val="1"/>
                <c:pt idx="0">
                  <c:v>Enrolled but functionally illiterate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lit'!$C$17:$C$26</c:f>
              <c:numCache>
                <c:formatCode>0</c:formatCode>
                <c:ptCount val="10"/>
                <c:pt idx="0">
                  <c:v>38.842417810000001</c:v>
                </c:pt>
                <c:pt idx="1">
                  <c:v>31.36384324999996</c:v>
                </c:pt>
                <c:pt idx="2">
                  <c:v>18.844506379999981</c:v>
                </c:pt>
                <c:pt idx="3">
                  <c:v>18.135823859999999</c:v>
                </c:pt>
                <c:pt idx="4">
                  <c:v>26.717975200000041</c:v>
                </c:pt>
                <c:pt idx="5">
                  <c:v>17.077853650000009</c:v>
                </c:pt>
                <c:pt idx="6">
                  <c:v>12.637123559999999</c:v>
                </c:pt>
                <c:pt idx="7">
                  <c:v>2.9847834799999999</c:v>
                </c:pt>
                <c:pt idx="8">
                  <c:v>7.6337939600000002</c:v>
                </c:pt>
                <c:pt idx="9">
                  <c:v>1.3217717999999961</c:v>
                </c:pt>
              </c:numCache>
            </c:numRef>
          </c:val>
        </c:ser>
        <c:ser>
          <c:idx val="2"/>
          <c:order val="2"/>
          <c:tx>
            <c:strRef>
              <c:f>'Stack charts num lit'!$D$16</c:f>
              <c:strCache>
                <c:ptCount val="1"/>
                <c:pt idx="0">
                  <c:v>Enrolled and acquired basic reading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lit'!$D$17:$D$26</c:f>
              <c:numCache>
                <c:formatCode>0</c:formatCode>
                <c:ptCount val="10"/>
                <c:pt idx="0">
                  <c:v>43.555468269999999</c:v>
                </c:pt>
                <c:pt idx="1">
                  <c:v>52.535668310000013</c:v>
                </c:pt>
                <c:pt idx="2">
                  <c:v>60.956223020000003</c:v>
                </c:pt>
                <c:pt idx="3">
                  <c:v>58.114102860000003</c:v>
                </c:pt>
                <c:pt idx="4">
                  <c:v>45.471451199999997</c:v>
                </c:pt>
                <c:pt idx="5">
                  <c:v>50.16952655</c:v>
                </c:pt>
                <c:pt idx="6">
                  <c:v>61.685815230000102</c:v>
                </c:pt>
                <c:pt idx="7">
                  <c:v>30.29592422999999</c:v>
                </c:pt>
                <c:pt idx="8">
                  <c:v>50.493727700000008</c:v>
                </c:pt>
                <c:pt idx="9">
                  <c:v>54.453491549999953</c:v>
                </c:pt>
              </c:numCache>
            </c:numRef>
          </c:val>
        </c:ser>
        <c:ser>
          <c:idx val="3"/>
          <c:order val="3"/>
          <c:tx>
            <c:strRef>
              <c:f>'Stack charts num lit'!$E$16</c:f>
              <c:strCache>
                <c:ptCount val="1"/>
                <c:pt idx="0">
                  <c:v>Enrolled and acquired higher order reading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lit'!$E$17:$E$26</c:f>
              <c:numCache>
                <c:formatCode>0</c:formatCode>
                <c:ptCount val="10"/>
                <c:pt idx="0">
                  <c:v>5.7021139199999817</c:v>
                </c:pt>
                <c:pt idx="1">
                  <c:v>1.80047987</c:v>
                </c:pt>
                <c:pt idx="2">
                  <c:v>9.0992706000000005</c:v>
                </c:pt>
                <c:pt idx="3">
                  <c:v>12.85008219000002</c:v>
                </c:pt>
                <c:pt idx="4">
                  <c:v>25.810573599999991</c:v>
                </c:pt>
                <c:pt idx="5">
                  <c:v>25.052629029999959</c:v>
                </c:pt>
                <c:pt idx="6">
                  <c:v>18.37705194000004</c:v>
                </c:pt>
                <c:pt idx="7">
                  <c:v>52.019292290000003</c:v>
                </c:pt>
                <c:pt idx="8">
                  <c:v>36.77246885000001</c:v>
                </c:pt>
                <c:pt idx="9">
                  <c:v>33.724736650000011</c:v>
                </c:pt>
              </c:numCache>
            </c:numRef>
          </c:val>
        </c:ser>
        <c:dLbls>
          <c:showLegendKey val="0"/>
          <c:showVal val="0"/>
          <c:showCatName val="0"/>
          <c:showSerName val="0"/>
          <c:showPercent val="0"/>
          <c:showBubbleSize val="0"/>
        </c:dLbls>
        <c:gapWidth val="150"/>
        <c:overlap val="100"/>
        <c:axId val="75582464"/>
        <c:axId val="75719424"/>
      </c:barChart>
      <c:catAx>
        <c:axId val="75582464"/>
        <c:scaling>
          <c:orientation val="minMax"/>
        </c:scaling>
        <c:delete val="0"/>
        <c:axPos val="b"/>
        <c:majorTickMark val="out"/>
        <c:minorTickMark val="none"/>
        <c:tickLblPos val="nextTo"/>
        <c:txPr>
          <a:bodyPr/>
          <a:lstStyle/>
          <a:p>
            <a:pPr>
              <a:defRPr sz="900"/>
            </a:pPr>
            <a:endParaRPr lang="en-US"/>
          </a:p>
        </c:txPr>
        <c:crossAx val="75719424"/>
        <c:crosses val="autoZero"/>
        <c:auto val="1"/>
        <c:lblAlgn val="ctr"/>
        <c:lblOffset val="100"/>
        <c:noMultiLvlLbl val="0"/>
      </c:catAx>
      <c:valAx>
        <c:axId val="75719424"/>
        <c:scaling>
          <c:orientation val="minMax"/>
        </c:scaling>
        <c:delete val="0"/>
        <c:axPos val="l"/>
        <c:majorGridlines/>
        <c:numFmt formatCode="0%" sourceLinked="1"/>
        <c:majorTickMark val="out"/>
        <c:minorTickMark val="none"/>
        <c:tickLblPos val="nextTo"/>
        <c:crossAx val="75582464"/>
        <c:crosses val="autoZero"/>
        <c:crossBetween val="between"/>
      </c:valAx>
      <c:spPr>
        <a:solidFill>
          <a:schemeClr val="bg1">
            <a:lumMod val="95000"/>
          </a:schemeClr>
        </a:solidFill>
      </c:spPr>
    </c:plotArea>
    <c:legend>
      <c:legendPos val="b"/>
      <c:layout>
        <c:manualLayout>
          <c:xMode val="edge"/>
          <c:yMode val="edge"/>
          <c:x val="0.16599616020219701"/>
          <c:y val="0.82197749172148404"/>
          <c:w val="0.71877147559944998"/>
          <c:h val="0.17035648609524301"/>
        </c:manualLayout>
      </c:layout>
      <c:overlay val="0"/>
      <c:spPr>
        <a:solidFill>
          <a:sysClr val="window" lastClr="FFFFFF">
            <a:lumMod val="95000"/>
          </a:sysClr>
        </a:solidFill>
      </c:spPr>
      <c:txPr>
        <a:bodyPr/>
        <a:lstStyle/>
        <a:p>
          <a:pPr>
            <a:defRPr sz="900"/>
          </a:pPr>
          <a:endParaRPr lang="en-US"/>
        </a:p>
      </c:txPr>
    </c:legend>
    <c:plotVisOnly val="1"/>
    <c:dispBlanksAs val="gap"/>
    <c:showDLblsOverMax val="0"/>
  </c:chart>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'Stack charts num lit'!$B$3</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lit'!$B$4:$B$13</c:f>
              <c:numCache>
                <c:formatCode>0</c:formatCode>
                <c:ptCount val="10"/>
                <c:pt idx="0">
                  <c:v>11.900000000000009</c:v>
                </c:pt>
                <c:pt idx="1">
                  <c:v>14.3</c:v>
                </c:pt>
                <c:pt idx="2">
                  <c:v>7.2999999999999972</c:v>
                </c:pt>
                <c:pt idx="3">
                  <c:v>11.1</c:v>
                </c:pt>
                <c:pt idx="4">
                  <c:v>10.900000000000009</c:v>
                </c:pt>
                <c:pt idx="5">
                  <c:v>2</c:v>
                </c:pt>
                <c:pt idx="6">
                  <c:v>7.7000000000000028</c:v>
                </c:pt>
                <c:pt idx="7">
                  <c:v>14.7</c:v>
                </c:pt>
                <c:pt idx="8">
                  <c:v>10.5</c:v>
                </c:pt>
                <c:pt idx="9">
                  <c:v>5.0999999999999943</c:v>
                </c:pt>
              </c:numCache>
            </c:numRef>
          </c:val>
        </c:ser>
        <c:ser>
          <c:idx val="1"/>
          <c:order val="1"/>
          <c:tx>
            <c:strRef>
              <c:f>'Stack charts num lit'!$C$3</c:f>
              <c:strCache>
                <c:ptCount val="1"/>
                <c:pt idx="0">
                  <c:v>Enrolled but functionally innumerate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lit'!$C$4:$C$13</c:f>
              <c:numCache>
                <c:formatCode>0</c:formatCode>
                <c:ptCount val="10"/>
                <c:pt idx="0">
                  <c:v>59.065411600000012</c:v>
                </c:pt>
                <c:pt idx="1">
                  <c:v>51.281251700000013</c:v>
                </c:pt>
                <c:pt idx="2">
                  <c:v>44.20447704</c:v>
                </c:pt>
                <c:pt idx="3">
                  <c:v>37.160208890000057</c:v>
                </c:pt>
                <c:pt idx="4">
                  <c:v>34.462819710000012</c:v>
                </c:pt>
                <c:pt idx="5">
                  <c:v>39.278645000000012</c:v>
                </c:pt>
                <c:pt idx="6">
                  <c:v>24.477341590000002</c:v>
                </c:pt>
                <c:pt idx="7">
                  <c:v>11.28861906</c:v>
                </c:pt>
                <c:pt idx="8">
                  <c:v>7.6811137499999846</c:v>
                </c:pt>
                <c:pt idx="9">
                  <c:v>10.64767561</c:v>
                </c:pt>
              </c:numCache>
            </c:numRef>
          </c:val>
        </c:ser>
        <c:ser>
          <c:idx val="2"/>
          <c:order val="2"/>
          <c:tx>
            <c:strRef>
              <c:f>'Stack charts num lit'!$D$3</c:f>
              <c:strCache>
                <c:ptCount val="1"/>
                <c:pt idx="0">
                  <c:v>Enrolled and acquired basic numeracy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lit'!$D$4:$D$13</c:f>
              <c:numCache>
                <c:formatCode>0</c:formatCode>
                <c:ptCount val="10"/>
                <c:pt idx="0">
                  <c:v>28.50051738999996</c:v>
                </c:pt>
                <c:pt idx="1">
                  <c:v>33.96691219000008</c:v>
                </c:pt>
                <c:pt idx="2">
                  <c:v>45.950648399999999</c:v>
                </c:pt>
                <c:pt idx="3">
                  <c:v>50.024323370000012</c:v>
                </c:pt>
                <c:pt idx="4">
                  <c:v>52.681729320000002</c:v>
                </c:pt>
                <c:pt idx="5">
                  <c:v>50.324842400000001</c:v>
                </c:pt>
                <c:pt idx="6">
                  <c:v>58.164229499999998</c:v>
                </c:pt>
                <c:pt idx="7">
                  <c:v>63.588428930000013</c:v>
                </c:pt>
                <c:pt idx="8">
                  <c:v>76.596265900000205</c:v>
                </c:pt>
                <c:pt idx="9">
                  <c:v>70.851732639999625</c:v>
                </c:pt>
              </c:numCache>
            </c:numRef>
          </c:val>
        </c:ser>
        <c:ser>
          <c:idx val="3"/>
          <c:order val="3"/>
          <c:tx>
            <c:strRef>
              <c:f>'Stack charts num lit'!$E$3</c:f>
              <c:strCache>
                <c:ptCount val="1"/>
                <c:pt idx="0">
                  <c:v>Enrolled and acquired higher order numeracy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lit'!$E$4:$E$13</c:f>
              <c:numCache>
                <c:formatCode>0</c:formatCode>
                <c:ptCount val="10"/>
                <c:pt idx="0">
                  <c:v>0.53407101000000101</c:v>
                </c:pt>
                <c:pt idx="1">
                  <c:v>0.45183611000000001</c:v>
                </c:pt>
                <c:pt idx="2">
                  <c:v>2.5448745599999998</c:v>
                </c:pt>
                <c:pt idx="3">
                  <c:v>1.7154766299999979</c:v>
                </c:pt>
                <c:pt idx="4">
                  <c:v>1.955450970000002</c:v>
                </c:pt>
                <c:pt idx="5">
                  <c:v>8.3965126000000048</c:v>
                </c:pt>
                <c:pt idx="6">
                  <c:v>9.6584289099999996</c:v>
                </c:pt>
                <c:pt idx="7">
                  <c:v>10.422952010000021</c:v>
                </c:pt>
                <c:pt idx="8">
                  <c:v>5.2226203499999846</c:v>
                </c:pt>
                <c:pt idx="9">
                  <c:v>13.40059175</c:v>
                </c:pt>
              </c:numCache>
            </c:numRef>
          </c:val>
        </c:ser>
        <c:dLbls>
          <c:showLegendKey val="0"/>
          <c:showVal val="0"/>
          <c:showCatName val="0"/>
          <c:showSerName val="0"/>
          <c:showPercent val="0"/>
          <c:showBubbleSize val="0"/>
        </c:dLbls>
        <c:gapWidth val="150"/>
        <c:overlap val="100"/>
        <c:axId val="75747712"/>
        <c:axId val="75749248"/>
      </c:barChart>
      <c:catAx>
        <c:axId val="75747712"/>
        <c:scaling>
          <c:orientation val="minMax"/>
        </c:scaling>
        <c:delete val="0"/>
        <c:axPos val="b"/>
        <c:majorTickMark val="out"/>
        <c:minorTickMark val="none"/>
        <c:tickLblPos val="nextTo"/>
        <c:txPr>
          <a:bodyPr/>
          <a:lstStyle/>
          <a:p>
            <a:pPr>
              <a:defRPr sz="900"/>
            </a:pPr>
            <a:endParaRPr lang="en-US"/>
          </a:p>
        </c:txPr>
        <c:crossAx val="75749248"/>
        <c:crosses val="autoZero"/>
        <c:auto val="1"/>
        <c:lblAlgn val="ctr"/>
        <c:lblOffset val="100"/>
        <c:noMultiLvlLbl val="0"/>
      </c:catAx>
      <c:valAx>
        <c:axId val="75749248"/>
        <c:scaling>
          <c:orientation val="minMax"/>
        </c:scaling>
        <c:delete val="0"/>
        <c:axPos val="l"/>
        <c:majorGridlines/>
        <c:numFmt formatCode="0%" sourceLinked="1"/>
        <c:majorTickMark val="out"/>
        <c:minorTickMark val="none"/>
        <c:tickLblPos val="nextTo"/>
        <c:crossAx val="75747712"/>
        <c:crosses val="autoZero"/>
        <c:crossBetween val="between"/>
      </c:valAx>
      <c:spPr>
        <a:solidFill>
          <a:schemeClr val="bg1">
            <a:lumMod val="95000"/>
          </a:schemeClr>
        </a:solidFill>
      </c:spPr>
    </c:plotArea>
    <c:legend>
      <c:legendPos val="b"/>
      <c:layout>
        <c:manualLayout>
          <c:xMode val="edge"/>
          <c:yMode val="edge"/>
          <c:x val="0.110269832841198"/>
          <c:y val="0.81642632611632804"/>
          <c:w val="0.83212634629591198"/>
          <c:h val="0.163346071721965"/>
        </c:manualLayout>
      </c:layout>
      <c:overlay val="0"/>
      <c:spPr>
        <a:solidFill>
          <a:schemeClr val="bg1">
            <a:lumMod val="95000"/>
          </a:schemeClr>
        </a:solidFill>
      </c:spPr>
      <c:txPr>
        <a:bodyPr/>
        <a:lstStyle/>
        <a:p>
          <a:pPr>
            <a:defRPr sz="900"/>
          </a:pPr>
          <a:endParaRPr lang="en-US"/>
        </a:p>
      </c:txPr>
    </c:legend>
    <c:plotVisOnly val="1"/>
    <c:dispBlanksAs val="gap"/>
    <c:showDLblsOverMax val="0"/>
  </c:chart>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u="sng">
                <a:solidFill>
                  <a:srgbClr val="FF0000"/>
                </a:solidFill>
              </a:rPr>
              <a:t>Non-strike</a:t>
            </a:r>
            <a:r>
              <a:rPr lang="en-US"/>
              <a:t> teacher absenteeism</a:t>
            </a:r>
          </a:p>
          <a:p>
            <a:pPr>
              <a:defRPr/>
            </a:pPr>
            <a:r>
              <a:rPr lang="en-US" sz="1200" b="0"/>
              <a:t>SACMEQ III (2007)</a:t>
            </a:r>
          </a:p>
        </c:rich>
      </c:tx>
      <c:overlay val="0"/>
      <c:spPr>
        <a:solidFill>
          <a:schemeClr val="bg1">
            <a:lumMod val="85000"/>
          </a:schemeClr>
        </a:solidFill>
      </c:spPr>
    </c:title>
    <c:autoTitleDeleted val="0"/>
    <c:plotArea>
      <c:layout/>
      <c:barChart>
        <c:barDir val="col"/>
        <c:grouping val="stacked"/>
        <c:varyColors val="0"/>
        <c:ser>
          <c:idx val="0"/>
          <c:order val="0"/>
          <c:tx>
            <c:strRef>
              <c:f>Sheet1!$N$24</c:f>
              <c:strCache>
                <c:ptCount val="1"/>
                <c:pt idx="0">
                  <c:v>Non-strike teacher absenteeism</c:v>
                </c:pt>
              </c:strCache>
            </c:strRef>
          </c:tx>
          <c:spPr>
            <a:solidFill>
              <a:srgbClr val="0070C0"/>
            </a:solidFill>
          </c:spPr>
          <c:invertIfNegative val="0"/>
          <c:dLbls>
            <c:txPr>
              <a:bodyPr/>
              <a:lstStyle/>
              <a:p>
                <a:pPr>
                  <a:defRPr sz="1050" b="1">
                    <a:solidFill>
                      <a:schemeClr val="bg1"/>
                    </a:solidFill>
                  </a:defRPr>
                </a:pPr>
                <a:endParaRPr lang="en-US"/>
              </a:p>
            </c:txPr>
            <c:dLblPos val="ctr"/>
            <c:showLegendKey val="0"/>
            <c:showVal val="1"/>
            <c:showCatName val="0"/>
            <c:showSerName val="0"/>
            <c:showPercent val="0"/>
            <c:showBubbleSize val="0"/>
            <c:showLeaderLines val="0"/>
          </c:dLbls>
          <c:cat>
            <c:strRef>
              <c:f>Sheet1!$M$25:$M$39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Sheet1!$N$25:$N$39</c:f>
              <c:numCache>
                <c:formatCode>0</c:formatCode>
                <c:ptCount val="15"/>
                <c:pt idx="0">
                  <c:v>5.6824889999999932</c:v>
                </c:pt>
                <c:pt idx="1">
                  <c:v>7.1774243999999916</c:v>
                </c:pt>
                <c:pt idx="2">
                  <c:v>7.7342259000000002</c:v>
                </c:pt>
                <c:pt idx="3">
                  <c:v>8.1897900000000003</c:v>
                </c:pt>
                <c:pt idx="4">
                  <c:v>9.0406230000000001</c:v>
                </c:pt>
                <c:pt idx="5">
                  <c:v>9.2844613000000003</c:v>
                </c:pt>
                <c:pt idx="6">
                  <c:v>9.5721379000000066</c:v>
                </c:pt>
                <c:pt idx="7">
                  <c:v>10.31596</c:v>
                </c:pt>
                <c:pt idx="8">
                  <c:v>10.536849999999999</c:v>
                </c:pt>
                <c:pt idx="9">
                  <c:v>10.728312000000001</c:v>
                </c:pt>
                <c:pt idx="10">
                  <c:v>12.14634</c:v>
                </c:pt>
                <c:pt idx="11">
                  <c:v>13.59937</c:v>
                </c:pt>
                <c:pt idx="12">
                  <c:v>13.758742700000001</c:v>
                </c:pt>
                <c:pt idx="13">
                  <c:v>14.466695800000011</c:v>
                </c:pt>
                <c:pt idx="14">
                  <c:v>19.236205999999999</c:v>
                </c:pt>
              </c:numCache>
            </c:numRef>
          </c:val>
        </c:ser>
        <c:dLbls>
          <c:showLegendKey val="0"/>
          <c:showVal val="0"/>
          <c:showCatName val="0"/>
          <c:showSerName val="0"/>
          <c:showPercent val="0"/>
          <c:showBubbleSize val="0"/>
        </c:dLbls>
        <c:gapWidth val="150"/>
        <c:overlap val="100"/>
        <c:axId val="78076160"/>
        <c:axId val="78077952"/>
      </c:barChart>
      <c:catAx>
        <c:axId val="78076160"/>
        <c:scaling>
          <c:orientation val="minMax"/>
        </c:scaling>
        <c:delete val="0"/>
        <c:axPos val="b"/>
        <c:majorTickMark val="out"/>
        <c:minorTickMark val="none"/>
        <c:tickLblPos val="nextTo"/>
        <c:crossAx val="78077952"/>
        <c:crosses val="autoZero"/>
        <c:auto val="1"/>
        <c:lblAlgn val="ctr"/>
        <c:lblOffset val="100"/>
        <c:noMultiLvlLbl val="0"/>
      </c:catAx>
      <c:valAx>
        <c:axId val="78077952"/>
        <c:scaling>
          <c:orientation val="minMax"/>
        </c:scaling>
        <c:delete val="0"/>
        <c:axPos val="l"/>
        <c:majorGridlines/>
        <c:title>
          <c:tx>
            <c:rich>
              <a:bodyPr rot="0" vert="horz"/>
              <a:lstStyle/>
              <a:p>
                <a:pPr>
                  <a:defRPr/>
                </a:pPr>
                <a:r>
                  <a:rPr lang="en-ZA"/>
                  <a:t>Days per year</a:t>
                </a:r>
              </a:p>
            </c:rich>
          </c:tx>
          <c:overlay val="0"/>
        </c:title>
        <c:numFmt formatCode="0" sourceLinked="1"/>
        <c:majorTickMark val="out"/>
        <c:minorTickMark val="none"/>
        <c:tickLblPos val="nextTo"/>
        <c:crossAx val="78076160"/>
        <c:crosses val="autoZero"/>
        <c:crossBetween val="between"/>
      </c:valAx>
      <c:spPr>
        <a:solidFill>
          <a:schemeClr val="bg1">
            <a:lumMod val="85000"/>
          </a:schemeClr>
        </a:solidFill>
      </c:spPr>
    </c:plotArea>
    <c:plotVisOnly val="1"/>
    <c:dispBlanksAs val="gap"/>
    <c:showDLblsOverMax val="0"/>
  </c:chart>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000" smtClean="0">
                <a:solidFill>
                  <a:srgbClr val="FF0000"/>
                </a:solidFill>
              </a:rPr>
              <a:t>Non-strike</a:t>
            </a:r>
            <a:r>
              <a:rPr lang="en-ZA" smtClean="0"/>
              <a:t> Self-reported </a:t>
            </a:r>
            <a:r>
              <a:rPr lang="en-ZA"/>
              <a:t>teacher absenteeism (days)</a:t>
            </a:r>
          </a:p>
          <a:p>
            <a:pPr>
              <a:defRPr/>
            </a:pPr>
            <a:r>
              <a:rPr lang="en-ZA" sz="1400" b="0"/>
              <a:t>SACMEQ</a:t>
            </a:r>
            <a:r>
              <a:rPr lang="en-ZA" sz="1400" b="0" baseline="0"/>
              <a:t> III (2007)</a:t>
            </a:r>
            <a:endParaRPr lang="en-ZA" sz="1400" b="0"/>
          </a:p>
        </c:rich>
      </c:tx>
      <c:overlay val="0"/>
      <c:spPr>
        <a:solidFill>
          <a:schemeClr val="bg1">
            <a:lumMod val="85000"/>
          </a:schemeClr>
        </a:solidFill>
      </c:spPr>
    </c:title>
    <c:autoTitleDeleted val="0"/>
    <c:plotArea>
      <c:layout>
        <c:manualLayout>
          <c:layoutTarget val="inner"/>
          <c:xMode val="edge"/>
          <c:yMode val="edge"/>
          <c:x val="0.131304371977993"/>
          <c:y val="0.21398852187272999"/>
          <c:w val="0.83802270762185904"/>
          <c:h val="0.62460655371928597"/>
        </c:manualLayout>
      </c:layout>
      <c:barChart>
        <c:barDir val="col"/>
        <c:grouping val="stacked"/>
        <c:varyColors val="0"/>
        <c:ser>
          <c:idx val="0"/>
          <c:order val="0"/>
          <c:tx>
            <c:strRef>
              <c:f>Sheet1!$E$4</c:f>
              <c:strCache>
                <c:ptCount val="1"/>
                <c:pt idx="0">
                  <c:v>Non-strike teacher absenteeism</c:v>
                </c:pt>
              </c:strCache>
            </c:strRef>
          </c:tx>
          <c:spPr>
            <a:solidFill>
              <a:srgbClr val="0070C0"/>
            </a:solidFill>
          </c:spPr>
          <c:invertIfNegative val="0"/>
          <c:dLbls>
            <c:txPr>
              <a:bodyPr/>
              <a:lstStyle/>
              <a:p>
                <a:pPr>
                  <a:defRPr b="1">
                    <a:solidFill>
                      <a:schemeClr val="bg1"/>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Sheet1!$E$5:$E$19</c:f>
              <c:numCache>
                <c:formatCode>0</c:formatCode>
                <c:ptCount val="15"/>
                <c:pt idx="0">
                  <c:v>5.6824889999999932</c:v>
                </c:pt>
                <c:pt idx="1">
                  <c:v>7.1774243999999934</c:v>
                </c:pt>
                <c:pt idx="2">
                  <c:v>7.7342259000000002</c:v>
                </c:pt>
                <c:pt idx="3">
                  <c:v>8.1897900000000003</c:v>
                </c:pt>
                <c:pt idx="4">
                  <c:v>9.0406229999999983</c:v>
                </c:pt>
                <c:pt idx="5">
                  <c:v>9.2844612999999985</c:v>
                </c:pt>
                <c:pt idx="6">
                  <c:v>9.5721379000000066</c:v>
                </c:pt>
                <c:pt idx="7">
                  <c:v>10.31596</c:v>
                </c:pt>
                <c:pt idx="8">
                  <c:v>10.536849999999999</c:v>
                </c:pt>
                <c:pt idx="9">
                  <c:v>10.728312000000001</c:v>
                </c:pt>
                <c:pt idx="10">
                  <c:v>12.14634</c:v>
                </c:pt>
                <c:pt idx="11">
                  <c:v>13.59937</c:v>
                </c:pt>
                <c:pt idx="12">
                  <c:v>13.758742700000001</c:v>
                </c:pt>
                <c:pt idx="13">
                  <c:v>14.4666958</c:v>
                </c:pt>
                <c:pt idx="14">
                  <c:v>19.236205999999999</c:v>
                </c:pt>
              </c:numCache>
            </c:numRef>
          </c:val>
        </c:ser>
        <c:ser>
          <c:idx val="1"/>
          <c:order val="1"/>
          <c:tx>
            <c:strRef>
              <c:f>Sheet1!$F$4</c:f>
              <c:strCache>
                <c:ptCount val="1"/>
                <c:pt idx="0">
                  <c:v>Teachers' strikes</c:v>
                </c:pt>
              </c:strCache>
            </c:strRef>
          </c:tx>
          <c:spPr>
            <a:solidFill>
              <a:srgbClr val="FF0000"/>
            </a:solidFill>
          </c:spPr>
          <c:invertIfNegative val="0"/>
          <c:dLbls>
            <c:txPr>
              <a:bodyPr/>
              <a:lstStyle/>
              <a:p>
                <a:pPr>
                  <a:defRPr sz="1050">
                    <a:solidFill>
                      <a:srgbClr val="002060"/>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Sheet1!$F$5:$F$19</c:f>
              <c:numCache>
                <c:formatCode>0</c:formatCode>
                <c:ptCount val="15"/>
                <c:pt idx="0">
                  <c:v>0</c:v>
                </c:pt>
                <c:pt idx="1">
                  <c:v>1.5606000000000001E-3</c:v>
                </c:pt>
                <c:pt idx="2">
                  <c:v>0.33106210000000003</c:v>
                </c:pt>
                <c:pt idx="3">
                  <c:v>11.578200000000001</c:v>
                </c:pt>
                <c:pt idx="4">
                  <c:v>0</c:v>
                </c:pt>
                <c:pt idx="5">
                  <c:v>4.5786999999999998E-3</c:v>
                </c:pt>
                <c:pt idx="6">
                  <c:v>3.9688099999999997E-2</c:v>
                </c:pt>
                <c:pt idx="7">
                  <c:v>2.0279999999999999E-2</c:v>
                </c:pt>
                <c:pt idx="8">
                  <c:v>0</c:v>
                </c:pt>
                <c:pt idx="9">
                  <c:v>1.9096679999999999</c:v>
                </c:pt>
                <c:pt idx="10">
                  <c:v>0</c:v>
                </c:pt>
                <c:pt idx="11">
                  <c:v>0</c:v>
                </c:pt>
                <c:pt idx="12">
                  <c:v>7.0897299999999996E-2</c:v>
                </c:pt>
                <c:pt idx="13">
                  <c:v>4.08542E-2</c:v>
                </c:pt>
                <c:pt idx="14">
                  <c:v>5.2454000000000001E-2</c:v>
                </c:pt>
              </c:numCache>
            </c:numRef>
          </c:val>
        </c:ser>
        <c:dLbls>
          <c:showLegendKey val="0"/>
          <c:showVal val="0"/>
          <c:showCatName val="0"/>
          <c:showSerName val="0"/>
          <c:showPercent val="0"/>
          <c:showBubbleSize val="0"/>
        </c:dLbls>
        <c:gapWidth val="150"/>
        <c:overlap val="100"/>
        <c:axId val="78377728"/>
        <c:axId val="78379264"/>
      </c:barChart>
      <c:catAx>
        <c:axId val="78377728"/>
        <c:scaling>
          <c:orientation val="minMax"/>
        </c:scaling>
        <c:delete val="0"/>
        <c:axPos val="b"/>
        <c:majorTickMark val="out"/>
        <c:minorTickMark val="none"/>
        <c:tickLblPos val="nextTo"/>
        <c:crossAx val="78379264"/>
        <c:crosses val="autoZero"/>
        <c:auto val="1"/>
        <c:lblAlgn val="ctr"/>
        <c:lblOffset val="100"/>
        <c:noMultiLvlLbl val="0"/>
      </c:catAx>
      <c:valAx>
        <c:axId val="78379264"/>
        <c:scaling>
          <c:orientation val="minMax"/>
        </c:scaling>
        <c:delete val="0"/>
        <c:axPos val="l"/>
        <c:majorGridlines>
          <c:spPr>
            <a:ln>
              <a:solidFill>
                <a:schemeClr val="bg1">
                  <a:lumMod val="75000"/>
                </a:schemeClr>
              </a:solidFill>
            </a:ln>
          </c:spPr>
        </c:majorGridlines>
        <c:title>
          <c:tx>
            <c:rich>
              <a:bodyPr rot="0" vert="horz"/>
              <a:lstStyle/>
              <a:p>
                <a:pPr>
                  <a:defRPr/>
                </a:pPr>
                <a:r>
                  <a:rPr lang="en-ZA"/>
                  <a:t>Days per year</a:t>
                </a:r>
              </a:p>
            </c:rich>
          </c:tx>
          <c:overlay val="0"/>
        </c:title>
        <c:numFmt formatCode="0" sourceLinked="1"/>
        <c:majorTickMark val="out"/>
        <c:minorTickMark val="none"/>
        <c:tickLblPos val="nextTo"/>
        <c:crossAx val="78377728"/>
        <c:crosses val="autoZero"/>
        <c:crossBetween val="between"/>
      </c:valAx>
      <c:spPr>
        <a:solidFill>
          <a:schemeClr val="bg1">
            <a:lumMod val="85000"/>
          </a:schemeClr>
        </a:solidFill>
      </c:spPr>
    </c:plotArea>
    <c:legend>
      <c:legendPos val="t"/>
      <c:overlay val="0"/>
      <c:spPr>
        <a:solidFill>
          <a:schemeClr val="bg1">
            <a:lumMod val="85000"/>
          </a:schemeClr>
        </a:solidFill>
      </c:spPr>
    </c:legend>
    <c:plotVisOnly val="1"/>
    <c:dispBlanksAs val="gap"/>
    <c:showDLblsOverMax val="0"/>
  </c:chart>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'Stack charts num lit'!$B$16</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lit'!$B$17:$B$26</c:f>
              <c:numCache>
                <c:formatCode>0</c:formatCode>
                <c:ptCount val="10"/>
                <c:pt idx="0">
                  <c:v>11.900000000000009</c:v>
                </c:pt>
                <c:pt idx="1">
                  <c:v>14.3</c:v>
                </c:pt>
                <c:pt idx="2">
                  <c:v>11.1</c:v>
                </c:pt>
                <c:pt idx="3">
                  <c:v>10.900000000000009</c:v>
                </c:pt>
                <c:pt idx="4">
                  <c:v>2</c:v>
                </c:pt>
                <c:pt idx="5">
                  <c:v>7.7000000000000028</c:v>
                </c:pt>
                <c:pt idx="6">
                  <c:v>7.2999999999999972</c:v>
                </c:pt>
                <c:pt idx="7">
                  <c:v>14.7</c:v>
                </c:pt>
                <c:pt idx="8">
                  <c:v>5.0999999999999943</c:v>
                </c:pt>
                <c:pt idx="9">
                  <c:v>10.5</c:v>
                </c:pt>
              </c:numCache>
            </c:numRef>
          </c:val>
        </c:ser>
        <c:ser>
          <c:idx val="1"/>
          <c:order val="1"/>
          <c:tx>
            <c:strRef>
              <c:f>'Stack charts num lit'!$C$16</c:f>
              <c:strCache>
                <c:ptCount val="1"/>
                <c:pt idx="0">
                  <c:v>Enrolled but functionally illiterate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lit'!$C$17:$C$26</c:f>
              <c:numCache>
                <c:formatCode>0</c:formatCode>
                <c:ptCount val="10"/>
                <c:pt idx="0">
                  <c:v>38.842417810000001</c:v>
                </c:pt>
                <c:pt idx="1">
                  <c:v>31.36384324999996</c:v>
                </c:pt>
                <c:pt idx="2">
                  <c:v>18.844506379999981</c:v>
                </c:pt>
                <c:pt idx="3">
                  <c:v>18.135823859999999</c:v>
                </c:pt>
                <c:pt idx="4">
                  <c:v>26.717975200000041</c:v>
                </c:pt>
                <c:pt idx="5">
                  <c:v>17.077853650000009</c:v>
                </c:pt>
                <c:pt idx="6">
                  <c:v>12.637123559999999</c:v>
                </c:pt>
                <c:pt idx="7">
                  <c:v>2.9847834799999999</c:v>
                </c:pt>
                <c:pt idx="8">
                  <c:v>7.6337939600000002</c:v>
                </c:pt>
                <c:pt idx="9">
                  <c:v>1.3217717999999961</c:v>
                </c:pt>
              </c:numCache>
            </c:numRef>
          </c:val>
        </c:ser>
        <c:ser>
          <c:idx val="2"/>
          <c:order val="2"/>
          <c:tx>
            <c:strRef>
              <c:f>'Stack charts num lit'!$D$16</c:f>
              <c:strCache>
                <c:ptCount val="1"/>
                <c:pt idx="0">
                  <c:v>Enrolled and acquired basic reading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lit'!$D$17:$D$26</c:f>
              <c:numCache>
                <c:formatCode>0</c:formatCode>
                <c:ptCount val="10"/>
                <c:pt idx="0">
                  <c:v>43.555468269999999</c:v>
                </c:pt>
                <c:pt idx="1">
                  <c:v>52.535668310000013</c:v>
                </c:pt>
                <c:pt idx="2">
                  <c:v>60.956223020000003</c:v>
                </c:pt>
                <c:pt idx="3">
                  <c:v>58.114102860000003</c:v>
                </c:pt>
                <c:pt idx="4">
                  <c:v>45.471451199999997</c:v>
                </c:pt>
                <c:pt idx="5">
                  <c:v>50.16952655</c:v>
                </c:pt>
                <c:pt idx="6">
                  <c:v>61.685815230000102</c:v>
                </c:pt>
                <c:pt idx="7">
                  <c:v>30.29592422999999</c:v>
                </c:pt>
                <c:pt idx="8">
                  <c:v>50.493727700000008</c:v>
                </c:pt>
                <c:pt idx="9">
                  <c:v>54.453491549999953</c:v>
                </c:pt>
              </c:numCache>
            </c:numRef>
          </c:val>
        </c:ser>
        <c:ser>
          <c:idx val="3"/>
          <c:order val="3"/>
          <c:tx>
            <c:strRef>
              <c:f>'Stack charts num lit'!$E$16</c:f>
              <c:strCache>
                <c:ptCount val="1"/>
                <c:pt idx="0">
                  <c:v>Enrolled and acquired higher order reading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lit'!$E$17:$E$26</c:f>
              <c:numCache>
                <c:formatCode>0</c:formatCode>
                <c:ptCount val="10"/>
                <c:pt idx="0">
                  <c:v>5.7021139199999817</c:v>
                </c:pt>
                <c:pt idx="1">
                  <c:v>1.80047987</c:v>
                </c:pt>
                <c:pt idx="2">
                  <c:v>9.0992706000000005</c:v>
                </c:pt>
                <c:pt idx="3">
                  <c:v>12.85008219000002</c:v>
                </c:pt>
                <c:pt idx="4">
                  <c:v>25.810573599999991</c:v>
                </c:pt>
                <c:pt idx="5">
                  <c:v>25.052629029999959</c:v>
                </c:pt>
                <c:pt idx="6">
                  <c:v>18.37705194000004</c:v>
                </c:pt>
                <c:pt idx="7">
                  <c:v>52.019292290000003</c:v>
                </c:pt>
                <c:pt idx="8">
                  <c:v>36.77246885000001</c:v>
                </c:pt>
                <c:pt idx="9">
                  <c:v>33.724736650000011</c:v>
                </c:pt>
              </c:numCache>
            </c:numRef>
          </c:val>
        </c:ser>
        <c:dLbls>
          <c:showLegendKey val="0"/>
          <c:showVal val="0"/>
          <c:showCatName val="0"/>
          <c:showSerName val="0"/>
          <c:showPercent val="0"/>
          <c:showBubbleSize val="0"/>
        </c:dLbls>
        <c:gapWidth val="150"/>
        <c:overlap val="100"/>
        <c:axId val="80331520"/>
        <c:axId val="80333056"/>
      </c:barChart>
      <c:catAx>
        <c:axId val="80331520"/>
        <c:scaling>
          <c:orientation val="minMax"/>
        </c:scaling>
        <c:delete val="0"/>
        <c:axPos val="b"/>
        <c:majorTickMark val="out"/>
        <c:minorTickMark val="none"/>
        <c:tickLblPos val="nextTo"/>
        <c:txPr>
          <a:bodyPr/>
          <a:lstStyle/>
          <a:p>
            <a:pPr>
              <a:defRPr sz="900"/>
            </a:pPr>
            <a:endParaRPr lang="en-US"/>
          </a:p>
        </c:txPr>
        <c:crossAx val="80333056"/>
        <c:crosses val="autoZero"/>
        <c:auto val="1"/>
        <c:lblAlgn val="ctr"/>
        <c:lblOffset val="100"/>
        <c:noMultiLvlLbl val="0"/>
      </c:catAx>
      <c:valAx>
        <c:axId val="80333056"/>
        <c:scaling>
          <c:orientation val="minMax"/>
        </c:scaling>
        <c:delete val="0"/>
        <c:axPos val="l"/>
        <c:majorGridlines/>
        <c:numFmt formatCode="0%" sourceLinked="1"/>
        <c:majorTickMark val="out"/>
        <c:minorTickMark val="none"/>
        <c:tickLblPos val="nextTo"/>
        <c:crossAx val="80331520"/>
        <c:crosses val="autoZero"/>
        <c:crossBetween val="between"/>
      </c:valAx>
      <c:spPr>
        <a:solidFill>
          <a:schemeClr val="bg1">
            <a:lumMod val="95000"/>
          </a:schemeClr>
        </a:solidFill>
      </c:spPr>
    </c:plotArea>
    <c:legend>
      <c:legendPos val="b"/>
      <c:layout>
        <c:manualLayout>
          <c:xMode val="edge"/>
          <c:yMode val="edge"/>
          <c:x val="0.16599616020219701"/>
          <c:y val="0.82197749172148404"/>
          <c:w val="0.71877147559944998"/>
          <c:h val="0.17035648609524301"/>
        </c:manualLayout>
      </c:layout>
      <c:overlay val="0"/>
      <c:spPr>
        <a:solidFill>
          <a:sysClr val="window" lastClr="FFFFFF">
            <a:lumMod val="95000"/>
          </a:sysClr>
        </a:solidFill>
      </c:spPr>
      <c:txPr>
        <a:bodyPr/>
        <a:lstStyle/>
        <a:p>
          <a:pPr>
            <a:defRPr sz="900"/>
          </a:pPr>
          <a:endParaRPr lang="en-US"/>
        </a:p>
      </c:txPr>
    </c:legend>
    <c:plotVisOnly val="1"/>
    <c:dispBlanksAs val="gap"/>
    <c:showDLblsOverMax val="0"/>
  </c:chart>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'Stack charts num lit'!$B$3</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lit'!$B$4:$B$13</c:f>
              <c:numCache>
                <c:formatCode>0</c:formatCode>
                <c:ptCount val="10"/>
                <c:pt idx="0">
                  <c:v>11.900000000000009</c:v>
                </c:pt>
                <c:pt idx="1">
                  <c:v>14.3</c:v>
                </c:pt>
                <c:pt idx="2">
                  <c:v>7.2999999999999972</c:v>
                </c:pt>
                <c:pt idx="3">
                  <c:v>11.1</c:v>
                </c:pt>
                <c:pt idx="4">
                  <c:v>10.900000000000009</c:v>
                </c:pt>
                <c:pt idx="5">
                  <c:v>2</c:v>
                </c:pt>
                <c:pt idx="6">
                  <c:v>7.7000000000000028</c:v>
                </c:pt>
                <c:pt idx="7">
                  <c:v>14.7</c:v>
                </c:pt>
                <c:pt idx="8">
                  <c:v>10.5</c:v>
                </c:pt>
                <c:pt idx="9">
                  <c:v>5.0999999999999943</c:v>
                </c:pt>
              </c:numCache>
            </c:numRef>
          </c:val>
        </c:ser>
        <c:ser>
          <c:idx val="1"/>
          <c:order val="1"/>
          <c:tx>
            <c:strRef>
              <c:f>'Stack charts num lit'!$C$3</c:f>
              <c:strCache>
                <c:ptCount val="1"/>
                <c:pt idx="0">
                  <c:v>Enrolled but functionally innumerate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lit'!$C$4:$C$13</c:f>
              <c:numCache>
                <c:formatCode>0</c:formatCode>
                <c:ptCount val="10"/>
                <c:pt idx="0">
                  <c:v>59.065411600000012</c:v>
                </c:pt>
                <c:pt idx="1">
                  <c:v>51.281251700000013</c:v>
                </c:pt>
                <c:pt idx="2">
                  <c:v>44.20447704</c:v>
                </c:pt>
                <c:pt idx="3">
                  <c:v>37.160208890000057</c:v>
                </c:pt>
                <c:pt idx="4">
                  <c:v>34.462819710000012</c:v>
                </c:pt>
                <c:pt idx="5">
                  <c:v>39.278645000000012</c:v>
                </c:pt>
                <c:pt idx="6">
                  <c:v>24.477341590000002</c:v>
                </c:pt>
                <c:pt idx="7">
                  <c:v>11.28861906</c:v>
                </c:pt>
                <c:pt idx="8">
                  <c:v>7.6811137499999846</c:v>
                </c:pt>
                <c:pt idx="9">
                  <c:v>10.64767561</c:v>
                </c:pt>
              </c:numCache>
            </c:numRef>
          </c:val>
        </c:ser>
        <c:ser>
          <c:idx val="2"/>
          <c:order val="2"/>
          <c:tx>
            <c:strRef>
              <c:f>'Stack charts num lit'!$D$3</c:f>
              <c:strCache>
                <c:ptCount val="1"/>
                <c:pt idx="0">
                  <c:v>Enrolled and acquired basic numeracy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lit'!$D$4:$D$13</c:f>
              <c:numCache>
                <c:formatCode>0</c:formatCode>
                <c:ptCount val="10"/>
                <c:pt idx="0">
                  <c:v>28.50051738999996</c:v>
                </c:pt>
                <c:pt idx="1">
                  <c:v>33.96691219000008</c:v>
                </c:pt>
                <c:pt idx="2">
                  <c:v>45.950648399999999</c:v>
                </c:pt>
                <c:pt idx="3">
                  <c:v>50.024323370000012</c:v>
                </c:pt>
                <c:pt idx="4">
                  <c:v>52.681729320000002</c:v>
                </c:pt>
                <c:pt idx="5">
                  <c:v>50.324842400000001</c:v>
                </c:pt>
                <c:pt idx="6">
                  <c:v>58.164229499999998</c:v>
                </c:pt>
                <c:pt idx="7">
                  <c:v>63.588428930000013</c:v>
                </c:pt>
                <c:pt idx="8">
                  <c:v>76.596265900000205</c:v>
                </c:pt>
                <c:pt idx="9">
                  <c:v>70.851732639999625</c:v>
                </c:pt>
              </c:numCache>
            </c:numRef>
          </c:val>
        </c:ser>
        <c:ser>
          <c:idx val="3"/>
          <c:order val="3"/>
          <c:tx>
            <c:strRef>
              <c:f>'Stack charts num lit'!$E$3</c:f>
              <c:strCache>
                <c:ptCount val="1"/>
                <c:pt idx="0">
                  <c:v>Enrolled and acquired higher order numeracy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lit'!$E$4:$E$13</c:f>
              <c:numCache>
                <c:formatCode>0</c:formatCode>
                <c:ptCount val="10"/>
                <c:pt idx="0">
                  <c:v>0.53407101000000101</c:v>
                </c:pt>
                <c:pt idx="1">
                  <c:v>0.45183611000000001</c:v>
                </c:pt>
                <c:pt idx="2">
                  <c:v>2.5448745599999998</c:v>
                </c:pt>
                <c:pt idx="3">
                  <c:v>1.7154766299999979</c:v>
                </c:pt>
                <c:pt idx="4">
                  <c:v>1.955450970000002</c:v>
                </c:pt>
                <c:pt idx="5">
                  <c:v>8.3965126000000048</c:v>
                </c:pt>
                <c:pt idx="6">
                  <c:v>9.6584289099999996</c:v>
                </c:pt>
                <c:pt idx="7">
                  <c:v>10.422952010000021</c:v>
                </c:pt>
                <c:pt idx="8">
                  <c:v>5.2226203499999846</c:v>
                </c:pt>
                <c:pt idx="9">
                  <c:v>13.40059175</c:v>
                </c:pt>
              </c:numCache>
            </c:numRef>
          </c:val>
        </c:ser>
        <c:dLbls>
          <c:showLegendKey val="0"/>
          <c:showVal val="0"/>
          <c:showCatName val="0"/>
          <c:showSerName val="0"/>
          <c:showPercent val="0"/>
          <c:showBubbleSize val="0"/>
        </c:dLbls>
        <c:gapWidth val="150"/>
        <c:overlap val="100"/>
        <c:axId val="80914304"/>
        <c:axId val="80915840"/>
      </c:barChart>
      <c:catAx>
        <c:axId val="80914304"/>
        <c:scaling>
          <c:orientation val="minMax"/>
        </c:scaling>
        <c:delete val="0"/>
        <c:axPos val="b"/>
        <c:majorTickMark val="out"/>
        <c:minorTickMark val="none"/>
        <c:tickLblPos val="nextTo"/>
        <c:txPr>
          <a:bodyPr/>
          <a:lstStyle/>
          <a:p>
            <a:pPr>
              <a:defRPr sz="900"/>
            </a:pPr>
            <a:endParaRPr lang="en-US"/>
          </a:p>
        </c:txPr>
        <c:crossAx val="80915840"/>
        <c:crosses val="autoZero"/>
        <c:auto val="1"/>
        <c:lblAlgn val="ctr"/>
        <c:lblOffset val="100"/>
        <c:noMultiLvlLbl val="0"/>
      </c:catAx>
      <c:valAx>
        <c:axId val="80915840"/>
        <c:scaling>
          <c:orientation val="minMax"/>
        </c:scaling>
        <c:delete val="0"/>
        <c:axPos val="l"/>
        <c:majorGridlines/>
        <c:numFmt formatCode="0%" sourceLinked="1"/>
        <c:majorTickMark val="out"/>
        <c:minorTickMark val="none"/>
        <c:tickLblPos val="nextTo"/>
        <c:crossAx val="80914304"/>
        <c:crosses val="autoZero"/>
        <c:crossBetween val="between"/>
      </c:valAx>
      <c:spPr>
        <a:solidFill>
          <a:schemeClr val="bg1">
            <a:lumMod val="95000"/>
          </a:schemeClr>
        </a:solidFill>
      </c:spPr>
    </c:plotArea>
    <c:legend>
      <c:legendPos val="b"/>
      <c:layout>
        <c:manualLayout>
          <c:xMode val="edge"/>
          <c:yMode val="edge"/>
          <c:x val="0.110269832841198"/>
          <c:y val="0.81642632611632804"/>
          <c:w val="0.83212634629591198"/>
          <c:h val="0.163346071721965"/>
        </c:manualLayout>
      </c:layout>
      <c:overlay val="0"/>
      <c:spPr>
        <a:solidFill>
          <a:schemeClr val="bg1">
            <a:lumMod val="95000"/>
          </a:schemeClr>
        </a:solidFill>
      </c:spPr>
      <c:txPr>
        <a:bodyPr/>
        <a:lstStyle/>
        <a:p>
          <a:pPr>
            <a:defRPr sz="900"/>
          </a:pPr>
          <a:endParaRPr lang="en-US"/>
        </a:p>
      </c:txPr>
    </c:legend>
    <c:plotVisOnly val="1"/>
    <c:dispBlanksAs val="gap"/>
    <c:showDLblsOverMax val="0"/>
  </c:chart>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Sheet1!$P$1</c:f>
              <c:strCache>
                <c:ptCount val="1"/>
                <c:pt idx="0">
                  <c:v>Grade 10 (2 years earlier)</c:v>
                </c:pt>
              </c:strCache>
            </c:strRef>
          </c:tx>
          <c:spPr>
            <a:solidFill>
              <a:srgbClr val="7E0000"/>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Sheet1!$P$2:$P$5</c:f>
              <c:numCache>
                <c:formatCode>General</c:formatCode>
                <c:ptCount val="4"/>
                <c:pt idx="0">
                  <c:v>1093297</c:v>
                </c:pt>
                <c:pt idx="1">
                  <c:v>1115961</c:v>
                </c:pt>
                <c:pt idx="2">
                  <c:v>1076527</c:v>
                </c:pt>
                <c:pt idx="3">
                  <c:v>1016360</c:v>
                </c:pt>
              </c:numCache>
            </c:numRef>
          </c:val>
        </c:ser>
        <c:ser>
          <c:idx val="1"/>
          <c:order val="1"/>
          <c:tx>
            <c:strRef>
              <c:f>Sheet1!$Q$1</c:f>
              <c:strCache>
                <c:ptCount val="1"/>
                <c:pt idx="0">
                  <c:v>Grade 12</c:v>
                </c:pt>
              </c:strCache>
            </c:strRef>
          </c:tx>
          <c:spPr>
            <a:solidFill>
              <a:schemeClr val="accent2">
                <a:lumMod val="40000"/>
                <a:lumOff val="60000"/>
              </a:schemeClr>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Sheet1!$Q$2:$Q$5</c:f>
              <c:numCache>
                <c:formatCode>General</c:formatCode>
                <c:ptCount val="4"/>
                <c:pt idx="0">
                  <c:v>540562</c:v>
                </c:pt>
                <c:pt idx="1">
                  <c:v>560129</c:v>
                </c:pt>
                <c:pt idx="2">
                  <c:v>546653</c:v>
                </c:pt>
                <c:pt idx="3">
                  <c:v>504368</c:v>
                </c:pt>
              </c:numCache>
            </c:numRef>
          </c:val>
        </c:ser>
        <c:ser>
          <c:idx val="2"/>
          <c:order val="2"/>
          <c:tx>
            <c:strRef>
              <c:f>Sheet1!$T$1</c:f>
              <c:strCache>
                <c:ptCount val="1"/>
                <c:pt idx="0">
                  <c:v>Those who pass matric</c:v>
                </c:pt>
              </c:strCache>
            </c:strRef>
          </c:tx>
          <c:spPr>
            <a:solidFill>
              <a:srgbClr val="5F8E00"/>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Sheet1!$T$2:$T$5</c:f>
              <c:numCache>
                <c:formatCode>General</c:formatCode>
                <c:ptCount val="4"/>
                <c:pt idx="0">
                  <c:v>341108.66399999999</c:v>
                </c:pt>
                <c:pt idx="1">
                  <c:v>342600.027</c:v>
                </c:pt>
                <c:pt idx="2">
                  <c:v>373554.86899999942</c:v>
                </c:pt>
                <c:pt idx="3">
                  <c:v>356742.36</c:v>
                </c:pt>
              </c:numCache>
            </c:numRef>
          </c:val>
        </c:ser>
        <c:ser>
          <c:idx val="3"/>
          <c:order val="3"/>
          <c:tx>
            <c:strRef>
              <c:f>Sheet1!$V$1</c:f>
              <c:strCache>
                <c:ptCount val="1"/>
                <c:pt idx="0">
                  <c:v>Pass matric with maths</c:v>
                </c:pt>
              </c:strCache>
            </c:strRef>
          </c:tx>
          <c:spPr>
            <a:solidFill>
              <a:srgbClr val="A4D76B"/>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Sheet1!$V$2:$V$5</c:f>
              <c:numCache>
                <c:formatCode>General</c:formatCode>
                <c:ptCount val="4"/>
                <c:pt idx="0">
                  <c:v>141035.31299999999</c:v>
                </c:pt>
                <c:pt idx="1">
                  <c:v>138379.16399999999</c:v>
                </c:pt>
                <c:pt idx="2">
                  <c:v>129183.24</c:v>
                </c:pt>
                <c:pt idx="3">
                  <c:v>108750.52</c:v>
                </c:pt>
              </c:numCache>
            </c:numRef>
          </c:val>
        </c:ser>
        <c:dLbls>
          <c:showLegendKey val="0"/>
          <c:showVal val="0"/>
          <c:showCatName val="0"/>
          <c:showSerName val="0"/>
          <c:showPercent val="0"/>
          <c:showBubbleSize val="0"/>
        </c:dLbls>
        <c:gapWidth val="150"/>
        <c:axId val="82012416"/>
        <c:axId val="82018304"/>
      </c:barChart>
      <c:lineChart>
        <c:grouping val="standard"/>
        <c:varyColors val="0"/>
        <c:ser>
          <c:idx val="4"/>
          <c:order val="4"/>
          <c:tx>
            <c:strRef>
              <c:f>Sheet1!$W$1</c:f>
              <c:strCache>
                <c:ptCount val="1"/>
                <c:pt idx="0">
                  <c:v>Proportion of matrics taking mathematics</c:v>
                </c:pt>
              </c:strCache>
            </c:strRef>
          </c:tx>
          <c:spPr>
            <a:ln w="38100">
              <a:solidFill>
                <a:sysClr val="windowText" lastClr="000000"/>
              </a:solidFill>
              <a:prstDash val="sysDash"/>
            </a:ln>
          </c:spPr>
          <c:marker>
            <c:symbol val="none"/>
          </c:marker>
          <c:cat>
            <c:strRef>
              <c:f>Sheet1!$O$2:$O$5</c:f>
              <c:strCache>
                <c:ptCount val="4"/>
                <c:pt idx="0">
                  <c:v>Matric 2008 (Gr 10 2006)</c:v>
                </c:pt>
                <c:pt idx="1">
                  <c:v>Matric 2009 (Gr 10 2007)</c:v>
                </c:pt>
                <c:pt idx="2">
                  <c:v>Matric 2010 (Gr 10 2008)</c:v>
                </c:pt>
                <c:pt idx="3">
                  <c:v>Matric 2011 (Gr 10 2009)</c:v>
                </c:pt>
              </c:strCache>
            </c:strRef>
          </c:cat>
          <c:val>
            <c:numRef>
              <c:f>Sheet1!$W$2:$W$5</c:f>
              <c:numCache>
                <c:formatCode>0%</c:formatCode>
                <c:ptCount val="4"/>
                <c:pt idx="0">
                  <c:v>0.56100000000000005</c:v>
                </c:pt>
                <c:pt idx="1">
                  <c:v>0.52600000000000002</c:v>
                </c:pt>
                <c:pt idx="2">
                  <c:v>0.48799999999999999</c:v>
                </c:pt>
                <c:pt idx="3">
                  <c:v>0.45300000000000001</c:v>
                </c:pt>
              </c:numCache>
            </c:numRef>
          </c:val>
          <c:smooth val="0"/>
        </c:ser>
        <c:dLbls>
          <c:showLegendKey val="0"/>
          <c:showVal val="0"/>
          <c:showCatName val="0"/>
          <c:showSerName val="0"/>
          <c:showPercent val="0"/>
          <c:showBubbleSize val="0"/>
        </c:dLbls>
        <c:marker val="1"/>
        <c:smooth val="0"/>
        <c:axId val="82034688"/>
        <c:axId val="82020224"/>
      </c:lineChart>
      <c:catAx>
        <c:axId val="82012416"/>
        <c:scaling>
          <c:orientation val="minMax"/>
        </c:scaling>
        <c:delete val="0"/>
        <c:axPos val="b"/>
        <c:majorTickMark val="out"/>
        <c:minorTickMark val="none"/>
        <c:tickLblPos val="nextTo"/>
        <c:txPr>
          <a:bodyPr/>
          <a:lstStyle/>
          <a:p>
            <a:pPr>
              <a:defRPr sz="900"/>
            </a:pPr>
            <a:endParaRPr lang="en-US"/>
          </a:p>
        </c:txPr>
        <c:crossAx val="82018304"/>
        <c:crosses val="autoZero"/>
        <c:auto val="1"/>
        <c:lblAlgn val="ctr"/>
        <c:lblOffset val="100"/>
        <c:noMultiLvlLbl val="0"/>
      </c:catAx>
      <c:valAx>
        <c:axId val="82018304"/>
        <c:scaling>
          <c:orientation val="minMax"/>
        </c:scaling>
        <c:delete val="0"/>
        <c:axPos val="l"/>
        <c:majorGridlines/>
        <c:minorGridlines>
          <c:spPr>
            <a:ln>
              <a:solidFill>
                <a:schemeClr val="bg1">
                  <a:lumMod val="85000"/>
                </a:schemeClr>
              </a:solidFill>
            </a:ln>
          </c:spPr>
        </c:minorGridlines>
        <c:title>
          <c:tx>
            <c:rich>
              <a:bodyPr rot="-5400000" vert="horz"/>
              <a:lstStyle/>
              <a:p>
                <a:pPr>
                  <a:defRPr/>
                </a:pPr>
                <a:r>
                  <a:rPr lang="en-ZA"/>
                  <a:t>Number</a:t>
                </a:r>
                <a:r>
                  <a:rPr lang="en-ZA" baseline="0"/>
                  <a:t> of students</a:t>
                </a:r>
                <a:endParaRPr lang="en-ZA"/>
              </a:p>
            </c:rich>
          </c:tx>
          <c:overlay val="0"/>
        </c:title>
        <c:numFmt formatCode="General" sourceLinked="1"/>
        <c:majorTickMark val="out"/>
        <c:minorTickMark val="none"/>
        <c:tickLblPos val="nextTo"/>
        <c:crossAx val="82012416"/>
        <c:crosses val="autoZero"/>
        <c:crossBetween val="between"/>
      </c:valAx>
      <c:valAx>
        <c:axId val="82020224"/>
        <c:scaling>
          <c:orientation val="minMax"/>
          <c:min val="0"/>
        </c:scaling>
        <c:delete val="0"/>
        <c:axPos val="r"/>
        <c:title>
          <c:tx>
            <c:rich>
              <a:bodyPr rot="-5400000" vert="horz"/>
              <a:lstStyle/>
              <a:p>
                <a:pPr>
                  <a:defRPr/>
                </a:pPr>
                <a:r>
                  <a:rPr lang="en-ZA"/>
                  <a:t>Proportion</a:t>
                </a:r>
                <a:r>
                  <a:rPr lang="en-ZA" baseline="0"/>
                  <a:t> of matrics (%)</a:t>
                </a:r>
                <a:endParaRPr lang="en-ZA"/>
              </a:p>
            </c:rich>
          </c:tx>
          <c:overlay val="0"/>
        </c:title>
        <c:numFmt formatCode="0%" sourceLinked="1"/>
        <c:majorTickMark val="out"/>
        <c:minorTickMark val="none"/>
        <c:tickLblPos val="nextTo"/>
        <c:crossAx val="82034688"/>
        <c:crosses val="max"/>
        <c:crossBetween val="between"/>
      </c:valAx>
      <c:catAx>
        <c:axId val="82034688"/>
        <c:scaling>
          <c:orientation val="minMax"/>
        </c:scaling>
        <c:delete val="1"/>
        <c:axPos val="b"/>
        <c:majorTickMark val="out"/>
        <c:minorTickMark val="none"/>
        <c:tickLblPos val="none"/>
        <c:crossAx val="82020224"/>
        <c:crosses val="autoZero"/>
        <c:auto val="1"/>
        <c:lblAlgn val="ctr"/>
        <c:lblOffset val="100"/>
        <c:noMultiLvlLbl val="0"/>
      </c:catAx>
      <c:spPr>
        <a:solidFill>
          <a:schemeClr val="bg1">
            <a:lumMod val="95000"/>
          </a:schemeClr>
        </a:solidFill>
      </c:spPr>
    </c:plotArea>
    <c:legend>
      <c:legendPos val="t"/>
      <c:overlay val="0"/>
      <c:txPr>
        <a:bodyPr/>
        <a:lstStyle/>
        <a:p>
          <a:pPr>
            <a:defRPr sz="700"/>
          </a:pPr>
          <a:endParaRPr lang="en-US"/>
        </a:p>
      </c:txPr>
    </c:legend>
    <c:plotVisOnly val="1"/>
    <c:dispBlanksAs val="gap"/>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(19%)</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D259BC84-2BA0-49C9-A4ED-EC7D07656B3D}" type="presOf" srcId="{DD7E1C66-5AA1-4148-8D24-0F59EB34F27B}" destId="{EDA92B55-1435-714B-8A67-D6D0B3E5538C}" srcOrd="1" destOrd="0" presId="urn:microsoft.com/office/officeart/2005/8/layout/pyramid1"/>
    <dgm:cxn modelId="{92DCF455-3F21-4D5B-9852-C6F19F5398D2}" type="presOf" srcId="{B1CD9239-600B-41D7-9067-E587838267CF}" destId="{6B2A6CEB-8AEB-485A-B51F-4BA3BA410D0B}" srcOrd="0" destOrd="0" presId="urn:microsoft.com/office/officeart/2005/8/layout/pyramid1"/>
    <dgm:cxn modelId="{EFF1BDE9-A8F3-4D83-B4C2-8B8CD6A9DE25}" type="presOf" srcId="{DD7E1C66-5AA1-4148-8D24-0F59EB34F27B}" destId="{3030949F-5DAF-1F40-B4D0-84FF1FABAA00}" srcOrd="0" destOrd="0" presId="urn:microsoft.com/office/officeart/2005/8/layout/pyramid1"/>
    <dgm:cxn modelId="{59F4D878-5227-4781-AC38-7CEF453B9793}" type="presOf" srcId="{94BFDC29-A62B-4867-9EFD-4C3299F2A986}" destId="{26521744-C9FE-42F2-BE3A-D2D28AE76CA5}" srcOrd="1" destOrd="0" presId="urn:microsoft.com/office/officeart/2005/8/layout/pyramid1"/>
    <dgm:cxn modelId="{7A01E98B-FB28-4CC1-BDBC-E7DF93DB83EB}" type="presOf" srcId="{94BFDC29-A62B-4867-9EFD-4C3299F2A986}" destId="{BAE3347D-F78F-4227-B054-5BC36A596218}" srcOrd="0" destOrd="0" presId="urn:microsoft.com/office/officeart/2005/8/layout/pyramid1"/>
    <dgm:cxn modelId="{09C0B97B-43C2-47F9-AEA4-EEB96B211A67}" type="presOf" srcId="{B1CD9239-600B-41D7-9067-E587838267CF}" destId="{C548DC47-1489-4EF5-BDCB-DEBE01D4E862}" srcOrd="1" destOrd="0" presId="urn:microsoft.com/office/officeart/2005/8/layout/pyramid1"/>
    <dgm:cxn modelId="{8DCCEA32-DE08-4BDB-B7EE-CA277AC35932}" type="presOf" srcId="{5896CC03-10D6-4152-BEED-6E1B31A79FE9}" destId="{FD31F5A5-7680-4C7A-91FB-24138E0D7CDC}" srcOrd="0" destOrd="0" presId="urn:microsoft.com/office/officeart/2005/8/layout/pyramid1"/>
    <dgm:cxn modelId="{33B8F093-DAE1-4D1A-9B09-538DEBCCBB49}" type="presOf" srcId="{932237BE-64C3-4DED-BF2D-9B9821B44AFA}" destId="{D9EA3055-42F1-4773-B6E1-4489FC8B1BD1}"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42DDFD2A-F396-4110-B15A-B5A9D81A206E}" srcId="{5896CC03-10D6-4152-BEED-6E1B31A79FE9}" destId="{B1CD9239-600B-41D7-9067-E587838267CF}" srcOrd="0" destOrd="0" parTransId="{EE902B38-1BCD-46BE-93C2-F4A3C7D99659}" sibTransId="{F200C0A8-75E6-426C-A74E-56F74AA876B2}"/>
    <dgm:cxn modelId="{4225F736-D5C0-4C5E-A52E-FD56D7BA2EA5}" srcId="{5896CC03-10D6-4152-BEED-6E1B31A79FE9}" destId="{94BFDC29-A62B-4867-9EFD-4C3299F2A986}" srcOrd="2" destOrd="0" parTransId="{958277C2-E0D9-4F82-8132-42DD836804C3}" sibTransId="{A4CA2450-8494-4924-8A3E-C33940DEACB7}"/>
    <dgm:cxn modelId="{E59EA57B-4940-4EE4-B93A-F07CC895E7C4}" srcId="{5896CC03-10D6-4152-BEED-6E1B31A79FE9}" destId="{932237BE-64C3-4DED-BF2D-9B9821B44AFA}" srcOrd="3" destOrd="0" parTransId="{650C775E-27D0-46B8-8320-C035405A54B8}" sibTransId="{9E4E6BA0-8962-4C7C-9314-CBA481F6C26D}"/>
    <dgm:cxn modelId="{EF830FF8-B8CF-4F13-87CB-24530C1E80FA}" type="presOf" srcId="{932237BE-64C3-4DED-BF2D-9B9821B44AFA}" destId="{0EDD4896-C891-4183-9B7B-D45A38634F03}" srcOrd="1" destOrd="0" presId="urn:microsoft.com/office/officeart/2005/8/layout/pyramid1"/>
    <dgm:cxn modelId="{008803EE-EE18-47F3-BBC0-A0E23759F04E}" type="presParOf" srcId="{FD31F5A5-7680-4C7A-91FB-24138E0D7CDC}" destId="{2CFCD532-C2BB-43F0-894D-44DFFD76D26E}" srcOrd="0" destOrd="0" presId="urn:microsoft.com/office/officeart/2005/8/layout/pyramid1"/>
    <dgm:cxn modelId="{88E1DA0B-93B8-48B5-BCC9-10F9EC005FAB}" type="presParOf" srcId="{2CFCD532-C2BB-43F0-894D-44DFFD76D26E}" destId="{6B2A6CEB-8AEB-485A-B51F-4BA3BA410D0B}" srcOrd="0" destOrd="0" presId="urn:microsoft.com/office/officeart/2005/8/layout/pyramid1"/>
    <dgm:cxn modelId="{45015F4A-B793-4896-937E-12DCF6CD41EE}" type="presParOf" srcId="{2CFCD532-C2BB-43F0-894D-44DFFD76D26E}" destId="{C548DC47-1489-4EF5-BDCB-DEBE01D4E862}" srcOrd="1" destOrd="0" presId="urn:microsoft.com/office/officeart/2005/8/layout/pyramid1"/>
    <dgm:cxn modelId="{1B325CAD-3800-4AD4-8AC0-8F0C2722E290}" type="presParOf" srcId="{FD31F5A5-7680-4C7A-91FB-24138E0D7CDC}" destId="{E1D542F2-75FE-304E-A897-B81A2DE13B71}" srcOrd="1" destOrd="0" presId="urn:microsoft.com/office/officeart/2005/8/layout/pyramid1"/>
    <dgm:cxn modelId="{6E3C38E6-DF9D-4819-9A33-F4773B214B98}" type="presParOf" srcId="{E1D542F2-75FE-304E-A897-B81A2DE13B71}" destId="{3030949F-5DAF-1F40-B4D0-84FF1FABAA00}" srcOrd="0" destOrd="0" presId="urn:microsoft.com/office/officeart/2005/8/layout/pyramid1"/>
    <dgm:cxn modelId="{E7C7C37D-B104-40F3-9F13-A48CC7293030}" type="presParOf" srcId="{E1D542F2-75FE-304E-A897-B81A2DE13B71}" destId="{EDA92B55-1435-714B-8A67-D6D0B3E5538C}" srcOrd="1" destOrd="0" presId="urn:microsoft.com/office/officeart/2005/8/layout/pyramid1"/>
    <dgm:cxn modelId="{B141289C-A712-4800-8D3B-B0D3CB2A390D}" type="presParOf" srcId="{FD31F5A5-7680-4C7A-91FB-24138E0D7CDC}" destId="{9A0D1490-6EC1-4DB5-B0A0-E2BC4B232661}" srcOrd="2" destOrd="0" presId="urn:microsoft.com/office/officeart/2005/8/layout/pyramid1"/>
    <dgm:cxn modelId="{AC656C1B-854D-4F0B-8AE1-E975B416104E}" type="presParOf" srcId="{9A0D1490-6EC1-4DB5-B0A0-E2BC4B232661}" destId="{BAE3347D-F78F-4227-B054-5BC36A596218}" srcOrd="0" destOrd="0" presId="urn:microsoft.com/office/officeart/2005/8/layout/pyramid1"/>
    <dgm:cxn modelId="{0169894A-D053-4DFF-BDFB-1EB4726C0987}" type="presParOf" srcId="{9A0D1490-6EC1-4DB5-B0A0-E2BC4B232661}" destId="{26521744-C9FE-42F2-BE3A-D2D28AE76CA5}" srcOrd="1" destOrd="0" presId="urn:microsoft.com/office/officeart/2005/8/layout/pyramid1"/>
    <dgm:cxn modelId="{B5D3606C-A7DE-47B0-B54A-16E90288614A}" type="presParOf" srcId="{FD31F5A5-7680-4C7A-91FB-24138E0D7CDC}" destId="{BA18687B-851F-47DE-8991-18650FF1E018}" srcOrd="3" destOrd="0" presId="urn:microsoft.com/office/officeart/2005/8/layout/pyramid1"/>
    <dgm:cxn modelId="{C7414699-A446-4D25-BA09-F27CB4F70FF9}" type="presParOf" srcId="{BA18687B-851F-47DE-8991-18650FF1E018}" destId="{D9EA3055-42F1-4773-B6E1-4489FC8B1BD1}" srcOrd="0" destOrd="0" presId="urn:microsoft.com/office/officeart/2005/8/layout/pyramid1"/>
    <dgm:cxn modelId="{283E3A3B-060E-4D4B-8476-20C35794E9E6}"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4F58E761-6E2D-465C-B127-755AE7D156BE}" type="presOf" srcId="{1AB4DCED-EB07-406E-8B9E-3B58FC4A8359}" destId="{D29168E7-E19D-4E9E-A69C-6F56DFBF595D}" srcOrd="0" destOrd="0" presId="urn:microsoft.com/office/officeart/2005/8/layout/gear1"/>
    <dgm:cxn modelId="{51DA2DA8-1418-4F48-BAE2-065B2957B9B1}" type="presOf" srcId="{1AB4DCED-EB07-406E-8B9E-3B58FC4A8359}" destId="{0DB1DE49-A9F6-4F3B-BFBF-7E14257B3100}" srcOrd="3"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C30C7FB4-F84A-4D00-A775-7F30A6186627}" type="presOf" srcId="{B3899E66-EA3F-4854-903D-04BD46BAA6B8}" destId="{41219393-CA87-4628-9AFA-91A168E07941}" srcOrd="2" destOrd="0" presId="urn:microsoft.com/office/officeart/2005/8/layout/gear1"/>
    <dgm:cxn modelId="{527CEF80-8C63-462E-BC17-8F49C29FFE8E}" type="presOf" srcId="{B3899E66-EA3F-4854-903D-04BD46BAA6B8}" destId="{A0A43F15-B9C7-48D2-B073-9A5E60EC64D4}" srcOrd="1" destOrd="0" presId="urn:microsoft.com/office/officeart/2005/8/layout/gear1"/>
    <dgm:cxn modelId="{0E51C640-5439-4BDF-8CE6-F56F15577185}" type="presOf" srcId="{0211186F-0EEE-4ECB-821B-6AACC55E8283}" destId="{C6A1261D-6FC0-48C6-9F9A-2C4F0E2FAE67}" srcOrd="0" destOrd="0" presId="urn:microsoft.com/office/officeart/2005/8/layout/gear1"/>
    <dgm:cxn modelId="{38545248-445D-4689-8D61-4EDC6D8DFC9C}" type="presOf" srcId="{1AB4DCED-EB07-406E-8B9E-3B58FC4A8359}" destId="{1361A03C-BDE1-4E5E-9306-4312679671A5}" srcOrd="1" destOrd="0" presId="urn:microsoft.com/office/officeart/2005/8/layout/gear1"/>
    <dgm:cxn modelId="{FC60AA07-65DA-441D-A7E2-3803001E32E6}" type="presOf" srcId="{BAB4C52C-4841-435C-B802-9DD32314BC71}" destId="{93CAD030-FE9D-4F57-8798-2150B0D1DA2B}" srcOrd="0"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3999E846-7E10-4717-BF31-ABB93EC631BB}" srcId="{8E6EB542-D529-43C2-9AB6-9AE1FD5B021C}" destId="{1AB4DCED-EB07-406E-8B9E-3B58FC4A8359}" srcOrd="2" destOrd="0" parTransId="{02B3FA4D-F7F7-4615-91FA-B16E75B452C4}" sibTransId="{B4145C9E-BA52-49CF-8D25-D174692FB705}"/>
    <dgm:cxn modelId="{898A8D4C-E9F9-4D1D-AA4D-A4DA4CF4E96B}" type="presOf" srcId="{B4145C9E-BA52-49CF-8D25-D174692FB705}" destId="{EE679490-3F08-4A0C-BF13-28FE2E12A8BB}" srcOrd="0" destOrd="0" presId="urn:microsoft.com/office/officeart/2005/8/layout/gear1"/>
    <dgm:cxn modelId="{01837509-B507-4D18-A15A-C35BBFEC9795}" type="presOf" srcId="{BAB4C52C-4841-435C-B802-9DD32314BC71}" destId="{8B8EE054-7BDB-467D-9D40-1CBDDD5376DE}" srcOrd="2" destOrd="0" presId="urn:microsoft.com/office/officeart/2005/8/layout/gear1"/>
    <dgm:cxn modelId="{041713B8-A913-4FCB-B3A7-B53ECF9A5DAE}" type="presOf" srcId="{1AB4DCED-EB07-406E-8B9E-3B58FC4A8359}" destId="{3A802A38-CF36-474A-89B2-66D6EE77A0A9}" srcOrd="2" destOrd="0" presId="urn:microsoft.com/office/officeart/2005/8/layout/gear1"/>
    <dgm:cxn modelId="{1D3FED6B-245A-4593-9C3D-9F17BFD2145F}" type="presOf" srcId="{BAB4C52C-4841-435C-B802-9DD32314BC71}" destId="{7B8C3775-35D3-4F60-926B-E4A6CD00D301}" srcOrd="1" destOrd="0" presId="urn:microsoft.com/office/officeart/2005/8/layout/gear1"/>
    <dgm:cxn modelId="{6156249D-B8B9-4D3F-A9F6-A871B051AF19}" type="presOf" srcId="{B3899E66-EA3F-4854-903D-04BD46BAA6B8}" destId="{96E397DD-3831-4311-AA2A-8D37C23BB4B1}" srcOrd="0" destOrd="0" presId="urn:microsoft.com/office/officeart/2005/8/layout/gear1"/>
    <dgm:cxn modelId="{6560A81A-F3DF-4462-9532-93D6F082F48C}" type="presOf" srcId="{99CE030E-E8D2-42C3-9AC8-A7A8AE86DE3F}" destId="{3324967B-A4CC-46DA-B14A-5D7260CA4A09}" srcOrd="0" destOrd="0" presId="urn:microsoft.com/office/officeart/2005/8/layout/gear1"/>
    <dgm:cxn modelId="{3B6AA621-665B-4241-878A-5D27B00E1C46}" type="presOf" srcId="{8E6EB542-D529-43C2-9AB6-9AE1FD5B021C}" destId="{FFBC790A-8805-4B8A-A022-2D7D33F72B6C}" srcOrd="0" destOrd="0" presId="urn:microsoft.com/office/officeart/2005/8/layout/gear1"/>
    <dgm:cxn modelId="{D12FED13-6C70-42DE-B27B-081F5E55D399}" type="presParOf" srcId="{FFBC790A-8805-4B8A-A022-2D7D33F72B6C}" destId="{93CAD030-FE9D-4F57-8798-2150B0D1DA2B}" srcOrd="0" destOrd="0" presId="urn:microsoft.com/office/officeart/2005/8/layout/gear1"/>
    <dgm:cxn modelId="{2FA70E70-4770-47A1-AE2F-0336A4361CD7}" type="presParOf" srcId="{FFBC790A-8805-4B8A-A022-2D7D33F72B6C}" destId="{7B8C3775-35D3-4F60-926B-E4A6CD00D301}" srcOrd="1" destOrd="0" presId="urn:microsoft.com/office/officeart/2005/8/layout/gear1"/>
    <dgm:cxn modelId="{F8562936-4F9E-4810-BD5E-5EEB1B546EC2}" type="presParOf" srcId="{FFBC790A-8805-4B8A-A022-2D7D33F72B6C}" destId="{8B8EE054-7BDB-467D-9D40-1CBDDD5376DE}" srcOrd="2" destOrd="0" presId="urn:microsoft.com/office/officeart/2005/8/layout/gear1"/>
    <dgm:cxn modelId="{5241EFFA-2668-4FDD-8562-B78F6EB44C77}" type="presParOf" srcId="{FFBC790A-8805-4B8A-A022-2D7D33F72B6C}" destId="{96E397DD-3831-4311-AA2A-8D37C23BB4B1}" srcOrd="3" destOrd="0" presId="urn:microsoft.com/office/officeart/2005/8/layout/gear1"/>
    <dgm:cxn modelId="{7E677259-6D96-4F0D-AC36-B334AB253A00}" type="presParOf" srcId="{FFBC790A-8805-4B8A-A022-2D7D33F72B6C}" destId="{A0A43F15-B9C7-48D2-B073-9A5E60EC64D4}" srcOrd="4" destOrd="0" presId="urn:microsoft.com/office/officeart/2005/8/layout/gear1"/>
    <dgm:cxn modelId="{EF4683D0-A173-405A-AA9E-D6A195769F17}" type="presParOf" srcId="{FFBC790A-8805-4B8A-A022-2D7D33F72B6C}" destId="{41219393-CA87-4628-9AFA-91A168E07941}" srcOrd="5" destOrd="0" presId="urn:microsoft.com/office/officeart/2005/8/layout/gear1"/>
    <dgm:cxn modelId="{0E115902-9E18-4A27-A4A2-B683B92DE7D3}" type="presParOf" srcId="{FFBC790A-8805-4B8A-A022-2D7D33F72B6C}" destId="{D29168E7-E19D-4E9E-A69C-6F56DFBF595D}" srcOrd="6" destOrd="0" presId="urn:microsoft.com/office/officeart/2005/8/layout/gear1"/>
    <dgm:cxn modelId="{3FE32282-B0B9-471C-9976-3B1423947519}" type="presParOf" srcId="{FFBC790A-8805-4B8A-A022-2D7D33F72B6C}" destId="{1361A03C-BDE1-4E5E-9306-4312679671A5}" srcOrd="7" destOrd="0" presId="urn:microsoft.com/office/officeart/2005/8/layout/gear1"/>
    <dgm:cxn modelId="{35D6430E-A51E-4CCC-8909-0613FC412A77}" type="presParOf" srcId="{FFBC790A-8805-4B8A-A022-2D7D33F72B6C}" destId="{3A802A38-CF36-474A-89B2-66D6EE77A0A9}" srcOrd="8" destOrd="0" presId="urn:microsoft.com/office/officeart/2005/8/layout/gear1"/>
    <dgm:cxn modelId="{53B8668A-0DDA-4166-AB80-CF4A4A340D7E}" type="presParOf" srcId="{FFBC790A-8805-4B8A-A022-2D7D33F72B6C}" destId="{0DB1DE49-A9F6-4F3B-BFBF-7E14257B3100}" srcOrd="9" destOrd="0" presId="urn:microsoft.com/office/officeart/2005/8/layout/gear1"/>
    <dgm:cxn modelId="{8FCA8D87-603A-4005-9CC2-1ADBE9B54612}" type="presParOf" srcId="{FFBC790A-8805-4B8A-A022-2D7D33F72B6C}" destId="{C6A1261D-6FC0-48C6-9F9A-2C4F0E2FAE67}" srcOrd="10" destOrd="0" presId="urn:microsoft.com/office/officeart/2005/8/layout/gear1"/>
    <dgm:cxn modelId="{A544F23C-898F-432D-9130-E30E0F49F631}" type="presParOf" srcId="{FFBC790A-8805-4B8A-A022-2D7D33F72B6C}" destId="{3324967B-A4CC-46DA-B14A-5D7260CA4A09}" srcOrd="11" destOrd="0" presId="urn:microsoft.com/office/officeart/2005/8/layout/gear1"/>
    <dgm:cxn modelId="{437F99C3-712A-4F77-9008-71CD9F97874A}"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717E40-0357-4BE3-8EE5-9419E42825F7}" type="doc">
      <dgm:prSet loTypeId="urn:microsoft.com/office/officeart/2005/8/layout/gear1" loCatId="relationship" qsTypeId="urn:microsoft.com/office/officeart/2005/8/quickstyle/simple1" qsCatId="simple" csTypeId="urn:microsoft.com/office/officeart/2005/8/colors/accent1_2" csCatId="accent1" phldr="1"/>
      <dgm:spPr/>
      <dgm:t>
        <a:bodyPr/>
        <a:lstStyle/>
        <a:p>
          <a:endParaRPr lang="en-ZA"/>
        </a:p>
      </dgm:t>
    </dgm:pt>
    <dgm:pt modelId="{F731A75D-F34E-4A69-AE4D-4D060A199B96}" type="pres">
      <dgm:prSet presAssocID="{25717E40-0357-4BE3-8EE5-9419E42825F7}" presName="composite" presStyleCnt="0">
        <dgm:presLayoutVars>
          <dgm:chMax val="3"/>
          <dgm:animLvl val="lvl"/>
          <dgm:resizeHandles val="exact"/>
        </dgm:presLayoutVars>
      </dgm:prSet>
      <dgm:spPr/>
      <dgm:t>
        <a:bodyPr/>
        <a:lstStyle/>
        <a:p>
          <a:endParaRPr lang="en-ZA"/>
        </a:p>
      </dgm:t>
    </dgm:pt>
  </dgm:ptLst>
  <dgm:cxnLst>
    <dgm:cxn modelId="{54D6AA11-9AAE-4ECE-89C1-E07274325512}" type="presOf" srcId="{25717E40-0357-4BE3-8EE5-9419E42825F7}" destId="{F731A75D-F34E-4A69-AE4D-4D060A199B96}" srcOrd="0"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(19%)</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706" y="4189544"/>
        <a:ext cx="1451194" cy="15146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799" y="1828799"/>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Improved student outcomes</a:t>
          </a:r>
          <a:endParaRPr lang="en-ZA" sz="1800" b="1" kern="1200" dirty="0"/>
        </a:p>
      </dsp:txBody>
      <dsp:txXfrm>
        <a:off x="3294174" y="2352384"/>
        <a:ext cx="1336450" cy="1148939"/>
      </dsp:txXfrm>
    </dsp:sp>
    <dsp:sp modelId="{96E397DD-3831-4311-AA2A-8D37C23BB4B1}">
      <dsp:nvSpPr>
        <dsp:cNvPr id="0" name=""/>
        <dsp:cNvSpPr/>
      </dsp:nvSpPr>
      <dsp:spPr>
        <a:xfrm>
          <a:off x="1544319" y="1300480"/>
          <a:ext cx="1625600" cy="1625600"/>
        </a:xfrm>
        <a:prstGeom prst="gear6">
          <a:avLst/>
        </a:prstGeom>
        <a:solidFill>
          <a:schemeClr val="accent3">
            <a:shade val="50000"/>
            <a:hueOff val="178370"/>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69"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0"/>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allocation of resources</a:t>
          </a:r>
          <a:endParaRPr lang="en-ZA" sz="1300" b="1" kern="1200" dirty="0"/>
        </a:p>
      </dsp:txBody>
      <dsp:txXfrm rot="-20700000">
        <a:off x="2804160" y="528319"/>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0.09051</cdr:x>
      <cdr:y>0.70905</cdr:y>
    </cdr:from>
    <cdr:to>
      <cdr:x>0.20075</cdr:x>
      <cdr:y>0.75633</cdr:y>
    </cdr:to>
    <cdr:sp macro="" textlink="">
      <cdr:nvSpPr>
        <cdr:cNvPr id="2" name="TextBox 1"/>
        <cdr:cNvSpPr txBox="1"/>
      </cdr:nvSpPr>
      <cdr:spPr>
        <a:xfrm xmlns:a="http://schemas.openxmlformats.org/drawingml/2006/main">
          <a:off x="827584" y="4320480"/>
          <a:ext cx="1008113" cy="28806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200" b="1" dirty="0"/>
            <a:t>No schooling</a:t>
          </a:r>
        </a:p>
      </cdr:txBody>
    </cdr:sp>
  </cdr:relSizeAnchor>
  <cdr:relSizeAnchor xmlns:cdr="http://schemas.openxmlformats.org/drawingml/2006/chartDrawing">
    <cdr:from>
      <cdr:x>0.08263</cdr:x>
      <cdr:y>0.44907</cdr:y>
    </cdr:from>
    <cdr:to>
      <cdr:x>0.22438</cdr:x>
      <cdr:y>0.49633</cdr:y>
    </cdr:to>
    <cdr:sp macro="" textlink="">
      <cdr:nvSpPr>
        <cdr:cNvPr id="3" name="TextBox 2"/>
        <cdr:cNvSpPr txBox="1"/>
      </cdr:nvSpPr>
      <cdr:spPr>
        <a:xfrm xmlns:a="http://schemas.openxmlformats.org/drawingml/2006/main">
          <a:off x="755576" y="2736304"/>
          <a:ext cx="1296156" cy="2880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primary</a:t>
          </a:r>
        </a:p>
      </cdr:txBody>
    </cdr:sp>
  </cdr:relSizeAnchor>
  <cdr:relSizeAnchor xmlns:cdr="http://schemas.openxmlformats.org/drawingml/2006/chartDrawing">
    <cdr:from>
      <cdr:x>0.07607</cdr:x>
      <cdr:y>0.3496</cdr:y>
    </cdr:from>
    <cdr:to>
      <cdr:x>0.25719</cdr:x>
      <cdr:y>0.39687</cdr:y>
    </cdr:to>
    <cdr:sp macro="" textlink="">
      <cdr:nvSpPr>
        <cdr:cNvPr id="4" name="TextBox 3"/>
        <cdr:cNvSpPr txBox="1"/>
      </cdr:nvSpPr>
      <cdr:spPr>
        <a:xfrm xmlns:a="http://schemas.openxmlformats.org/drawingml/2006/main" rot="480623">
          <a:off x="695559" y="2130213"/>
          <a:ext cx="1656145" cy="28805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Primary completed</a:t>
          </a:r>
        </a:p>
      </cdr:txBody>
    </cdr:sp>
  </cdr:relSizeAnchor>
  <cdr:relSizeAnchor xmlns:cdr="http://schemas.openxmlformats.org/drawingml/2006/chartDrawing">
    <cdr:from>
      <cdr:x>0.08263</cdr:x>
      <cdr:y>0.24817</cdr:y>
    </cdr:from>
    <cdr:to>
      <cdr:x>0.24777</cdr:x>
      <cdr:y>0.29492</cdr:y>
    </cdr:to>
    <cdr:sp macro="" textlink="">
      <cdr:nvSpPr>
        <cdr:cNvPr id="5" name="TextBox 4"/>
        <cdr:cNvSpPr txBox="1"/>
      </cdr:nvSpPr>
      <cdr:spPr>
        <a:xfrm xmlns:a="http://schemas.openxmlformats.org/drawingml/2006/main">
          <a:off x="755576" y="1512168"/>
          <a:ext cx="1510022" cy="284849"/>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a:t>
          </a:r>
          <a:r>
            <a:rPr lang="en-ZA" sz="1400" b="1" dirty="0" smtClean="0"/>
            <a:t>secondary</a:t>
          </a:r>
          <a:endParaRPr lang="en-ZA" sz="1400" b="1" dirty="0"/>
        </a:p>
      </cdr:txBody>
    </cdr:sp>
  </cdr:relSizeAnchor>
  <cdr:relSizeAnchor xmlns:cdr="http://schemas.openxmlformats.org/drawingml/2006/chartDrawing">
    <cdr:from>
      <cdr:x>0.08263</cdr:x>
      <cdr:y>0.10636</cdr:y>
    </cdr:from>
    <cdr:to>
      <cdr:x>0.16325</cdr:x>
      <cdr:y>0.15766</cdr:y>
    </cdr:to>
    <cdr:sp macro="" textlink="">
      <cdr:nvSpPr>
        <cdr:cNvPr id="6" name="TextBox 5"/>
        <cdr:cNvSpPr txBox="1"/>
      </cdr:nvSpPr>
      <cdr:spPr>
        <a:xfrm xmlns:a="http://schemas.openxmlformats.org/drawingml/2006/main">
          <a:off x="755576" y="648072"/>
          <a:ext cx="737212" cy="3126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Matric</a:t>
          </a:r>
        </a:p>
      </cdr:txBody>
    </cdr:sp>
  </cdr:relSizeAnchor>
  <cdr:relSizeAnchor xmlns:cdr="http://schemas.openxmlformats.org/drawingml/2006/chartDrawing">
    <cdr:from>
      <cdr:x>0.08263</cdr:x>
      <cdr:y>0.04727</cdr:y>
    </cdr:from>
    <cdr:to>
      <cdr:x>0.21352</cdr:x>
      <cdr:y>0.09796</cdr:y>
    </cdr:to>
    <cdr:sp macro="" textlink="">
      <cdr:nvSpPr>
        <cdr:cNvPr id="7" name="TextBox 6"/>
        <cdr:cNvSpPr txBox="1"/>
      </cdr:nvSpPr>
      <cdr:spPr>
        <a:xfrm xmlns:a="http://schemas.openxmlformats.org/drawingml/2006/main">
          <a:off x="755576" y="288032"/>
          <a:ext cx="1196836" cy="30889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solidFill>
                <a:schemeClr val="bg1"/>
              </a:solidFill>
            </a:rPr>
            <a:t>Some tertiary</a:t>
          </a:r>
        </a:p>
      </cdr:txBody>
    </cdr:sp>
  </cdr:relSizeAnchor>
  <cdr:relSizeAnchor xmlns:cdr="http://schemas.openxmlformats.org/drawingml/2006/chartDrawing">
    <cdr:from>
      <cdr:x>0.08263</cdr:x>
      <cdr:y>0.01182</cdr:y>
    </cdr:from>
    <cdr:to>
      <cdr:x>0.17713</cdr:x>
      <cdr:y>0.05909</cdr:y>
    </cdr:to>
    <cdr:sp macro="" textlink="">
      <cdr:nvSpPr>
        <cdr:cNvPr id="8" name="TextBox 7"/>
        <cdr:cNvSpPr txBox="1"/>
      </cdr:nvSpPr>
      <cdr:spPr>
        <a:xfrm xmlns:a="http://schemas.openxmlformats.org/drawingml/2006/main">
          <a:off x="755576" y="72008"/>
          <a:ext cx="864063" cy="288032"/>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Degree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2014/03/25</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extLst>
      <p:ext uri="{BB962C8B-B14F-4D97-AF65-F5344CB8AC3E}">
        <p14:creationId xmlns:p14="http://schemas.microsoft.com/office/powerpoint/2010/main" val="405163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a:t>
            </a:fld>
            <a:endParaRPr lang="en-ZA"/>
          </a:p>
        </p:txBody>
      </p:sp>
    </p:spTree>
    <p:extLst>
      <p:ext uri="{BB962C8B-B14F-4D97-AF65-F5344CB8AC3E}">
        <p14:creationId xmlns:p14="http://schemas.microsoft.com/office/powerpoint/2010/main" val="2346293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smtClean="0">
                <a:solidFill>
                  <a:schemeClr val="tx1"/>
                </a:solidFill>
                <a:effectLst/>
                <a:latin typeface="+mn-lt"/>
                <a:ea typeface="+mn-ea"/>
                <a:cs typeface="+mn-cs"/>
              </a:rPr>
              <a:t>The most comprehensive reports for each of these datasets are as follows: SACMEQ (Moloi &amp; Chetty, 2011), TIMSS (Reddy, 2006), PIRLS (Howie, et al., 2008), Systemic Evaluations (Department of Education, 2008), National School Effectiveness Study (Taylor, 2011b),and the Annual National Assessments (Department of Basic Education, 2011).</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a:t>
            </a:fld>
            <a:endParaRPr lang="en-Z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126F58E4-474C-4348-97D2-63A76F239AAB}" type="slidenum">
              <a:rPr lang="en-ZA" smtClean="0"/>
              <a:t>5</a:t>
            </a:fld>
            <a:endParaRPr lang="en-ZA"/>
          </a:p>
        </p:txBody>
      </p:sp>
    </p:spTree>
    <p:extLst>
      <p:ext uri="{BB962C8B-B14F-4D97-AF65-F5344CB8AC3E}">
        <p14:creationId xmlns:p14="http://schemas.microsoft.com/office/powerpoint/2010/main" val="4183741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a:t>
            </a:fld>
            <a:endParaRPr lang="en-ZA"/>
          </a:p>
        </p:txBody>
      </p:sp>
    </p:spTree>
    <p:extLst>
      <p:ext uri="{BB962C8B-B14F-4D97-AF65-F5344CB8AC3E}">
        <p14:creationId xmlns:p14="http://schemas.microsoft.com/office/powerpoint/2010/main" val="3043538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a:t>
            </a:fld>
            <a:endParaRPr lang="en-ZA"/>
          </a:p>
        </p:txBody>
      </p:sp>
    </p:spTree>
    <p:extLst>
      <p:ext uri="{BB962C8B-B14F-4D97-AF65-F5344CB8AC3E}">
        <p14:creationId xmlns:p14="http://schemas.microsoft.com/office/powerpoint/2010/main" val="1419493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a:t>
            </a:fld>
            <a:endParaRPr lang="en-ZA"/>
          </a:p>
        </p:txBody>
      </p:sp>
    </p:spTree>
    <p:extLst>
      <p:ext uri="{BB962C8B-B14F-4D97-AF65-F5344CB8AC3E}">
        <p14:creationId xmlns:p14="http://schemas.microsoft.com/office/powerpoint/2010/main" val="4112752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a:t>
            </a:fld>
            <a:endParaRPr lang="en-ZA"/>
          </a:p>
        </p:txBody>
      </p:sp>
    </p:spTree>
    <p:extLst>
      <p:ext uri="{BB962C8B-B14F-4D97-AF65-F5344CB8AC3E}">
        <p14:creationId xmlns:p14="http://schemas.microsoft.com/office/powerpoint/2010/main" val="632533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a:t>
            </a:fld>
            <a:endParaRPr lang="en-ZA"/>
          </a:p>
        </p:txBody>
      </p:sp>
    </p:spTree>
    <p:extLst>
      <p:ext uri="{BB962C8B-B14F-4D97-AF65-F5344CB8AC3E}">
        <p14:creationId xmlns:p14="http://schemas.microsoft.com/office/powerpoint/2010/main" val="630274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a:t>
            </a:fld>
            <a:endParaRPr lang="en-ZA"/>
          </a:p>
        </p:txBody>
      </p:sp>
    </p:spTree>
    <p:extLst>
      <p:ext uri="{BB962C8B-B14F-4D97-AF65-F5344CB8AC3E}">
        <p14:creationId xmlns:p14="http://schemas.microsoft.com/office/powerpoint/2010/main" val="18120254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12</a:t>
            </a:fld>
            <a:endParaRPr lang="en-ZA"/>
          </a:p>
        </p:txBody>
      </p:sp>
    </p:spTree>
    <p:extLst>
      <p:ext uri="{BB962C8B-B14F-4D97-AF65-F5344CB8AC3E}">
        <p14:creationId xmlns:p14="http://schemas.microsoft.com/office/powerpoint/2010/main" val="3254949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13</a:t>
            </a:fld>
            <a:endParaRPr lang="en-ZA"/>
          </a:p>
        </p:txBody>
      </p:sp>
    </p:spTree>
    <p:extLst>
      <p:ext uri="{BB962C8B-B14F-4D97-AF65-F5344CB8AC3E}">
        <p14:creationId xmlns:p14="http://schemas.microsoft.com/office/powerpoint/2010/main" val="3606842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14</a:t>
            </a:fld>
            <a:endParaRPr lang="en-ZA"/>
          </a:p>
        </p:txBody>
      </p:sp>
    </p:spTree>
    <p:extLst>
      <p:ext uri="{BB962C8B-B14F-4D97-AF65-F5344CB8AC3E}">
        <p14:creationId xmlns:p14="http://schemas.microsoft.com/office/powerpoint/2010/main" val="4163255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15</a:t>
            </a:fld>
            <a:endParaRPr lang="en-ZA"/>
          </a:p>
        </p:txBody>
      </p:sp>
    </p:spTree>
    <p:extLst>
      <p:ext uri="{BB962C8B-B14F-4D97-AF65-F5344CB8AC3E}">
        <p14:creationId xmlns:p14="http://schemas.microsoft.com/office/powerpoint/2010/main" val="26189087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16</a:t>
            </a:fld>
            <a:endParaRPr lang="en-ZA"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17</a:t>
            </a:fld>
            <a:endParaRPr lang="en-ZA"/>
          </a:p>
        </p:txBody>
      </p:sp>
    </p:spTree>
    <p:extLst>
      <p:ext uri="{BB962C8B-B14F-4D97-AF65-F5344CB8AC3E}">
        <p14:creationId xmlns:p14="http://schemas.microsoft.com/office/powerpoint/2010/main" val="2659187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18</a:t>
            </a:fld>
            <a:endParaRPr lang="en-ZA"/>
          </a:p>
        </p:txBody>
      </p:sp>
    </p:spTree>
    <p:extLst>
      <p:ext uri="{BB962C8B-B14F-4D97-AF65-F5344CB8AC3E}">
        <p14:creationId xmlns:p14="http://schemas.microsoft.com/office/powerpoint/2010/main" val="9018752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19</a:t>
            </a:fld>
            <a:endParaRPr lang="en-ZA"/>
          </a:p>
        </p:txBody>
      </p:sp>
    </p:spTree>
    <p:extLst>
      <p:ext uri="{BB962C8B-B14F-4D97-AF65-F5344CB8AC3E}">
        <p14:creationId xmlns:p14="http://schemas.microsoft.com/office/powerpoint/2010/main" val="21894105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20</a:t>
            </a:fld>
            <a:endParaRPr lang="en-Z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21</a:t>
            </a:fld>
            <a:endParaRPr lang="en-ZA"/>
          </a:p>
        </p:txBody>
      </p:sp>
    </p:spTree>
    <p:extLst>
      <p:ext uri="{BB962C8B-B14F-4D97-AF65-F5344CB8AC3E}">
        <p14:creationId xmlns:p14="http://schemas.microsoft.com/office/powerpoint/2010/main" val="3955777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22</a:t>
            </a:fld>
            <a:endParaRPr lang="en-ZA"/>
          </a:p>
        </p:txBody>
      </p:sp>
    </p:spTree>
    <p:extLst>
      <p:ext uri="{BB962C8B-B14F-4D97-AF65-F5344CB8AC3E}">
        <p14:creationId xmlns:p14="http://schemas.microsoft.com/office/powerpoint/2010/main" val="20523001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23</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a forthcoming report on accountability</a:t>
            </a:r>
            <a:r>
              <a:rPr lang="en-US" baseline="0" dirty="0" smtClean="0"/>
              <a:t> on the </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24</a:t>
            </a:fld>
            <a:endParaRPr lang="en-ZA"/>
          </a:p>
        </p:txBody>
      </p:sp>
    </p:spTree>
    <p:extLst>
      <p:ext uri="{BB962C8B-B14F-4D97-AF65-F5344CB8AC3E}">
        <p14:creationId xmlns:p14="http://schemas.microsoft.com/office/powerpoint/2010/main" val="8722360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25</a:t>
            </a:fld>
            <a:endParaRPr lang="en-ZA"/>
          </a:p>
        </p:txBody>
      </p:sp>
    </p:spTree>
    <p:extLst>
      <p:ext uri="{BB962C8B-B14F-4D97-AF65-F5344CB8AC3E}">
        <p14:creationId xmlns:p14="http://schemas.microsoft.com/office/powerpoint/2010/main" val="16166305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26</a:t>
            </a:fld>
            <a:endParaRPr lang="en-ZA"/>
          </a:p>
        </p:txBody>
      </p:sp>
    </p:spTree>
    <p:extLst>
      <p:ext uri="{BB962C8B-B14F-4D97-AF65-F5344CB8AC3E}">
        <p14:creationId xmlns:p14="http://schemas.microsoft.com/office/powerpoint/2010/main" val="12949676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27</a:t>
            </a:fld>
            <a:endParaRPr lang="en-ZA"/>
          </a:p>
        </p:txBody>
      </p:sp>
    </p:spTree>
    <p:extLst>
      <p:ext uri="{BB962C8B-B14F-4D97-AF65-F5344CB8AC3E}">
        <p14:creationId xmlns:p14="http://schemas.microsoft.com/office/powerpoint/2010/main" val="15733990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28</a:t>
            </a:fld>
            <a:endParaRPr lang="en-ZA"/>
          </a:p>
        </p:txBody>
      </p:sp>
    </p:spTree>
    <p:extLst>
      <p:ext uri="{BB962C8B-B14F-4D97-AF65-F5344CB8AC3E}">
        <p14:creationId xmlns:p14="http://schemas.microsoft.com/office/powerpoint/2010/main" val="7795723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29</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30</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31</a:t>
            </a:fld>
            <a:endParaRPr lang="en-ZA"/>
          </a:p>
        </p:txBody>
      </p:sp>
    </p:spTree>
    <p:extLst>
      <p:ext uri="{BB962C8B-B14F-4D97-AF65-F5344CB8AC3E}">
        <p14:creationId xmlns:p14="http://schemas.microsoft.com/office/powerpoint/2010/main" val="6302742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32</a:t>
            </a:fld>
            <a:endParaRPr lang="en-ZA"/>
          </a:p>
        </p:txBody>
      </p:sp>
    </p:spTree>
    <p:extLst>
      <p:ext uri="{BB962C8B-B14F-4D97-AF65-F5344CB8AC3E}">
        <p14:creationId xmlns:p14="http://schemas.microsoft.com/office/powerpoint/2010/main" val="11694322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33</a:t>
            </a:fld>
            <a:endParaRPr lang="en-ZA"/>
          </a:p>
        </p:txBody>
      </p:sp>
    </p:spTree>
    <p:extLst>
      <p:ext uri="{BB962C8B-B14F-4D97-AF65-F5344CB8AC3E}">
        <p14:creationId xmlns:p14="http://schemas.microsoft.com/office/powerpoint/2010/main" val="4035839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34</a:t>
            </a:fld>
            <a:endParaRPr lang="en-ZA"/>
          </a:p>
        </p:txBody>
      </p:sp>
    </p:spTree>
    <p:extLst>
      <p:ext uri="{BB962C8B-B14F-4D97-AF65-F5344CB8AC3E}">
        <p14:creationId xmlns:p14="http://schemas.microsoft.com/office/powerpoint/2010/main" val="19882027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35</a:t>
            </a:fld>
            <a:endParaRPr lang="en-ZA"/>
          </a:p>
        </p:txBody>
      </p:sp>
    </p:spTree>
    <p:extLst>
      <p:ext uri="{BB962C8B-B14F-4D97-AF65-F5344CB8AC3E}">
        <p14:creationId xmlns:p14="http://schemas.microsoft.com/office/powerpoint/2010/main" val="11043519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36</a:t>
            </a:fld>
            <a:endParaRPr lang="en-ZA"/>
          </a:p>
        </p:txBody>
      </p:sp>
    </p:spTree>
    <p:extLst>
      <p:ext uri="{BB962C8B-B14F-4D97-AF65-F5344CB8AC3E}">
        <p14:creationId xmlns:p14="http://schemas.microsoft.com/office/powerpoint/2010/main" val="31629045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37</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38</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39</a:t>
            </a:fld>
            <a:endParaRPr lang="en-ZA"/>
          </a:p>
        </p:txBody>
      </p:sp>
    </p:spTree>
    <p:extLst>
      <p:ext uri="{BB962C8B-B14F-4D97-AF65-F5344CB8AC3E}">
        <p14:creationId xmlns:p14="http://schemas.microsoft.com/office/powerpoint/2010/main" val="18926790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40</a:t>
            </a:fld>
            <a:endParaRPr lang="en-ZA"/>
          </a:p>
        </p:txBody>
      </p:sp>
    </p:spTree>
    <p:extLst>
      <p:ext uri="{BB962C8B-B14F-4D97-AF65-F5344CB8AC3E}">
        <p14:creationId xmlns:p14="http://schemas.microsoft.com/office/powerpoint/2010/main" val="36970710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41</a:t>
            </a:fld>
            <a:endParaRPr lang="en-ZA"/>
          </a:p>
        </p:txBody>
      </p:sp>
    </p:spTree>
    <p:extLst>
      <p:ext uri="{BB962C8B-B14F-4D97-AF65-F5344CB8AC3E}">
        <p14:creationId xmlns:p14="http://schemas.microsoft.com/office/powerpoint/2010/main" val="4231725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42</a:t>
            </a:fld>
            <a:endParaRPr lang="en-ZA"/>
          </a:p>
        </p:txBody>
      </p:sp>
    </p:spTree>
    <p:extLst>
      <p:ext uri="{BB962C8B-B14F-4D97-AF65-F5344CB8AC3E}">
        <p14:creationId xmlns:p14="http://schemas.microsoft.com/office/powerpoint/2010/main" val="22587198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43</a:t>
            </a:fld>
            <a:endParaRPr lang="en-ZA"/>
          </a:p>
        </p:txBody>
      </p:sp>
    </p:spTree>
    <p:extLst>
      <p:ext uri="{BB962C8B-B14F-4D97-AF65-F5344CB8AC3E}">
        <p14:creationId xmlns:p14="http://schemas.microsoft.com/office/powerpoint/2010/main" val="18630066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44</a:t>
            </a:fld>
            <a:endParaRPr lang="en-ZA"/>
          </a:p>
        </p:txBody>
      </p:sp>
    </p:spTree>
    <p:extLst>
      <p:ext uri="{BB962C8B-B14F-4D97-AF65-F5344CB8AC3E}">
        <p14:creationId xmlns:p14="http://schemas.microsoft.com/office/powerpoint/2010/main" val="4603169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45</a:t>
            </a:fld>
            <a:endParaRPr lang="en-ZA"/>
          </a:p>
        </p:txBody>
      </p:sp>
    </p:spTree>
    <p:extLst>
      <p:ext uri="{BB962C8B-B14F-4D97-AF65-F5344CB8AC3E}">
        <p14:creationId xmlns:p14="http://schemas.microsoft.com/office/powerpoint/2010/main" val="14341675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46</a:t>
            </a:fld>
            <a:endParaRPr lang="en-ZA"/>
          </a:p>
        </p:txBody>
      </p:sp>
    </p:spTree>
    <p:extLst>
      <p:ext uri="{BB962C8B-B14F-4D97-AF65-F5344CB8AC3E}">
        <p14:creationId xmlns:p14="http://schemas.microsoft.com/office/powerpoint/2010/main" val="19091396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47</a:t>
            </a:fld>
            <a:endParaRPr lang="en-ZA"/>
          </a:p>
        </p:txBody>
      </p:sp>
    </p:spTree>
    <p:extLst>
      <p:ext uri="{BB962C8B-B14F-4D97-AF65-F5344CB8AC3E}">
        <p14:creationId xmlns:p14="http://schemas.microsoft.com/office/powerpoint/2010/main" val="36437324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48</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49</a:t>
            </a:fld>
            <a:endParaRPr lang="en-ZA"/>
          </a:p>
        </p:txBody>
      </p:sp>
    </p:spTree>
    <p:extLst>
      <p:ext uri="{BB962C8B-B14F-4D97-AF65-F5344CB8AC3E}">
        <p14:creationId xmlns:p14="http://schemas.microsoft.com/office/powerpoint/2010/main" val="41794775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4B613715-643B-974F-8214-E1571EC2C85F}" type="slidenum">
              <a:rPr lang="en-ZA" sz="1200"/>
              <a:pPr eaLnBrk="1" hangingPunct="1"/>
              <a:t>50</a:t>
            </a:fld>
            <a:endParaRPr lang="en-ZA" sz="120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Technically</a:t>
            </a:r>
            <a:r>
              <a:rPr lang="en-ZA" baseline="0" dirty="0" smtClean="0"/>
              <a:t> it is never enrolled or dropped out before grade 6 (using DHS data)</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51</a:t>
            </a:fld>
            <a:endParaRPr lang="en-ZA"/>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atin typeface="Calibri" charset="0"/>
              </a:rPr>
              <a:t>In the decade since 2000, public education spending increased significantly in real terms with real provincial expenditure on education rising by 60% between 2000/01 and 2010/11. The rapid growth in expenditure from 2007  is largely due to the Occupation Specific Dispensation (OSD) for educators which raised teacher salaries significantly. </a:t>
            </a:r>
          </a:p>
          <a:p>
            <a:pPr eaLnBrk="1" hangingPunct="1">
              <a:spcBef>
                <a:spcPct val="0"/>
              </a:spcBef>
            </a:pPr>
            <a:endParaRPr lang="en-ZA">
              <a:latin typeface="Calibri" charset="0"/>
            </a:endParaRPr>
          </a:p>
        </p:txBody>
      </p:sp>
      <p:sp>
        <p:nvSpPr>
          <p:cNvPr id="6451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7B33F866-595F-F94D-8BDB-8C9669EFFFAE}" type="slidenum">
              <a:rPr lang="en-ZA"/>
              <a:pPr eaLnBrk="1" hangingPunct="1"/>
              <a:t>52</a:t>
            </a:fld>
            <a:endParaRPr lang="en-ZA"/>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Technically</a:t>
            </a:r>
            <a:r>
              <a:rPr lang="en-ZA" baseline="0" dirty="0" smtClean="0"/>
              <a:t> it is never enrolled or dropped out before grade 6 (using DHS data) – see Taylor and Spaull (Forthcoming)</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53</a:t>
            </a:fld>
            <a:endParaRPr lang="en-ZA"/>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54</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55</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ZA" smtClean="0"/>
          </a:p>
        </p:txBody>
      </p:sp>
      <p:sp>
        <p:nvSpPr>
          <p:cNvPr id="4" name="Slide Number Placeholder 3"/>
          <p:cNvSpPr>
            <a:spLocks noGrp="1"/>
          </p:cNvSpPr>
          <p:nvPr>
            <p:ph type="sldNum" sz="quarter" idx="5"/>
          </p:nvPr>
        </p:nvSpPr>
        <p:spPr/>
        <p:txBody>
          <a:bodyPr/>
          <a:lstStyle/>
          <a:p>
            <a:pPr>
              <a:defRPr/>
            </a:pPr>
            <a:fld id="{C68AE12B-137F-4309-B4A6-79CF632AC819}" type="slidenum">
              <a:rPr lang="en-ZA" smtClean="0"/>
              <a:pPr>
                <a:defRPr/>
              </a:pPr>
              <a:t>56</a:t>
            </a:fld>
            <a:endParaRPr lang="en-ZA"/>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ZA" sz="1600" smtClean="0"/>
              <a:t>Also see Chisholm (2005) and Shisana et al (2005) quoted in HSRC (2010)</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57</a:t>
            </a:fld>
            <a:endParaRPr lang="en-ZA"/>
          </a:p>
        </p:txBody>
      </p:sp>
    </p:spTree>
    <p:extLst>
      <p:ext uri="{BB962C8B-B14F-4D97-AF65-F5344CB8AC3E}">
        <p14:creationId xmlns:p14="http://schemas.microsoft.com/office/powerpoint/2010/main" val="9875458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kern="1200" dirty="0" smtClean="0">
                <a:solidFill>
                  <a:schemeClr val="tx1"/>
                </a:solidFill>
                <a:latin typeface="+mn-lt"/>
                <a:ea typeface="+mn-ea"/>
                <a:cs typeface="+mn-cs"/>
              </a:rPr>
              <a:t>Given that SACMEQ was done in September 2007, a maximum of 159 school days could have passed, hence 3 months </a:t>
            </a:r>
            <a:r>
              <a:rPr lang="en-ZA" sz="1200" b="0" i="0" kern="1200" smtClean="0">
                <a:solidFill>
                  <a:schemeClr val="tx1"/>
                </a:solidFill>
                <a:latin typeface="+mn-lt"/>
                <a:ea typeface="+mn-ea"/>
                <a:cs typeface="+mn-cs"/>
              </a:rPr>
              <a:t>= 1.3 </a:t>
            </a:r>
            <a:r>
              <a:rPr lang="en-ZA" sz="1200" b="0" i="0" kern="1200" dirty="0" smtClean="0">
                <a:solidFill>
                  <a:schemeClr val="tx1"/>
                </a:solidFill>
                <a:latin typeface="+mn-lt"/>
                <a:ea typeface="+mn-ea"/>
                <a:cs typeface="+mn-cs"/>
              </a:rPr>
              <a:t>days a  week</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58</a:t>
            </a:fld>
            <a:endParaRPr lang="en-ZA"/>
          </a:p>
        </p:txBody>
      </p:sp>
    </p:spTree>
    <p:extLst>
      <p:ext uri="{BB962C8B-B14F-4D97-AF65-F5344CB8AC3E}">
        <p14:creationId xmlns:p14="http://schemas.microsoft.com/office/powerpoint/2010/main" val="17771739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4B613715-643B-974F-8214-E1571EC2C85F}" type="slidenum">
              <a:rPr lang="en-ZA" sz="1200"/>
              <a:pPr eaLnBrk="1" hangingPunct="1"/>
              <a:t>59</a:t>
            </a:fld>
            <a:endParaRPr lang="en-ZA" sz="120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60</a:t>
            </a:fld>
            <a:endParaRPr lang="en-ZA"/>
          </a:p>
        </p:txBody>
      </p:sp>
    </p:spTree>
    <p:extLst>
      <p:ext uri="{BB962C8B-B14F-4D97-AF65-F5344CB8AC3E}">
        <p14:creationId xmlns:p14="http://schemas.microsoft.com/office/powerpoint/2010/main" val="18331645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61</a:t>
            </a:fld>
            <a:endParaRPr lang="en-ZA"/>
          </a:p>
        </p:txBody>
      </p:sp>
    </p:spTree>
    <p:extLst>
      <p:ext uri="{BB962C8B-B14F-4D97-AF65-F5344CB8AC3E}">
        <p14:creationId xmlns:p14="http://schemas.microsoft.com/office/powerpoint/2010/main" val="311831580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62</a:t>
            </a:fld>
            <a:endParaRPr lang="en-ZA"/>
          </a:p>
        </p:txBody>
      </p:sp>
    </p:spTree>
    <p:extLst>
      <p:ext uri="{BB962C8B-B14F-4D97-AF65-F5344CB8AC3E}">
        <p14:creationId xmlns:p14="http://schemas.microsoft.com/office/powerpoint/2010/main" val="621665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63</a:t>
            </a:fld>
            <a:endParaRPr lang="en-ZA"/>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64</a:t>
            </a:fld>
            <a:endParaRPr lang="en-ZA"/>
          </a:p>
        </p:txBody>
      </p:sp>
    </p:spTree>
    <p:extLst>
      <p:ext uri="{BB962C8B-B14F-4D97-AF65-F5344CB8AC3E}">
        <p14:creationId xmlns:p14="http://schemas.microsoft.com/office/powerpoint/2010/main" val="6856624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65</a:t>
            </a:fld>
            <a:endParaRPr lang="en-ZA"/>
          </a:p>
        </p:txBody>
      </p:sp>
    </p:spTree>
    <p:extLst>
      <p:ext uri="{BB962C8B-B14F-4D97-AF65-F5344CB8AC3E}">
        <p14:creationId xmlns:p14="http://schemas.microsoft.com/office/powerpoint/2010/main" val="353730893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66</a:t>
            </a:fld>
            <a:endParaRPr lang="en-ZA"/>
          </a:p>
        </p:txBody>
      </p:sp>
    </p:spTree>
    <p:extLst>
      <p:ext uri="{BB962C8B-B14F-4D97-AF65-F5344CB8AC3E}">
        <p14:creationId xmlns:p14="http://schemas.microsoft.com/office/powerpoint/2010/main" val="5377770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67</a:t>
            </a:fld>
            <a:endParaRPr lang="en-ZA"/>
          </a:p>
        </p:txBody>
      </p:sp>
    </p:spTree>
    <p:extLst>
      <p:ext uri="{BB962C8B-B14F-4D97-AF65-F5344CB8AC3E}">
        <p14:creationId xmlns:p14="http://schemas.microsoft.com/office/powerpoint/2010/main" val="53777703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68</a:t>
            </a:fld>
            <a:endParaRPr lang="en-ZA"/>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69</a:t>
            </a:fld>
            <a:endParaRPr lang="en-ZA"/>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70</a:t>
            </a:fld>
            <a:endParaRPr lang="en-ZA"/>
          </a:p>
        </p:txBody>
      </p:sp>
    </p:spTree>
    <p:extLst>
      <p:ext uri="{BB962C8B-B14F-4D97-AF65-F5344CB8AC3E}">
        <p14:creationId xmlns:p14="http://schemas.microsoft.com/office/powerpoint/2010/main" val="305367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2014/03/25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2014/03/25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2014/03/25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2014/03/25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2014/03/25</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2014/03/25</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2014/03/25</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2014/03/25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2014/03/25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2014/03/25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2014/03/25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2014/03/25</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6.jpeg"/><Relationship Id="rId7" Type="http://schemas.openxmlformats.org/officeDocument/2006/relationships/image" Target="../media/image8.jpeg"/><Relationship Id="rId12" Type="http://schemas.microsoft.com/office/2007/relationships/hdphoto" Target="../media/hdphoto5.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10.png"/><Relationship Id="rId5" Type="http://schemas.openxmlformats.org/officeDocument/2006/relationships/image" Target="../media/image7.jpe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chart" Target="../charts/chart1.xml"/><Relationship Id="rId5" Type="http://schemas.openxmlformats.org/officeDocument/2006/relationships/image" Target="../media/image13.jpe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chart" Target="../charts/chart12.xml"/><Relationship Id="rId3" Type="http://schemas.openxmlformats.org/officeDocument/2006/relationships/chart" Target="../charts/chart7.xml"/><Relationship Id="rId7" Type="http://schemas.openxmlformats.org/officeDocument/2006/relationships/chart" Target="../charts/chart1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chart" Target="../charts/chart10.xml"/><Relationship Id="rId11" Type="http://schemas.openxmlformats.org/officeDocument/2006/relationships/chart" Target="../charts/chart15.xml"/><Relationship Id="rId5" Type="http://schemas.openxmlformats.org/officeDocument/2006/relationships/chart" Target="../charts/chart9.xml"/><Relationship Id="rId10" Type="http://schemas.openxmlformats.org/officeDocument/2006/relationships/chart" Target="../charts/chart14.xml"/><Relationship Id="rId4" Type="http://schemas.openxmlformats.org/officeDocument/2006/relationships/chart" Target="../charts/chart8.xml"/><Relationship Id="rId9" Type="http://schemas.openxmlformats.org/officeDocument/2006/relationships/chart" Target="../charts/char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nicspaull.com/research"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che.ac.za/announcements/task-team-report-extended-curriculum-released"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chart" Target="../charts/chart1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education.gov.za/LinkClick.aspx?fileticket=Jaaol0vqeR4=&amp;tabid=36"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www.ekon.sun.ac.za/wpapers/2011/wp092011"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ww.nicspaull.com/research"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chart" Target="../charts/chart21.xml"/><Relationship Id="rId4" Type="http://schemas.openxmlformats.org/officeDocument/2006/relationships/chart" Target="../charts/chart20.xml"/></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52.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54.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35.png"/><Relationship Id="rId7" Type="http://schemas.openxmlformats.org/officeDocument/2006/relationships/diagramQuickStyle" Target="../diagrams/quickStyle3.xm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36.png"/><Relationship Id="rId9" Type="http://schemas.microsoft.com/office/2007/relationships/diagramDrawing" Target="../diagrams/drawing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8.xml"/><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chart" Target="../charts/chart25.xml"/><Relationship Id="rId4" Type="http://schemas.openxmlformats.org/officeDocument/2006/relationships/chart" Target="../charts/chart24.xml"/></Relationships>
</file>

<file path=ppt/slides/_rels/slide60.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45.emf"/></Relationships>
</file>

<file path=ppt/slides/_rels/slide6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11" descr="C:\Users\Nic Spaull\Dropbox\_University\Ecos of Education\Useful presentations and stuff\Pictures of education in Africa\slide.jpg"/>
          <p:cNvPicPr>
            <a:picLocks noChangeAspect="1" noChangeArrowheads="1"/>
          </p:cNvPicPr>
          <p:nvPr/>
        </p:nvPicPr>
        <p:blipFill>
          <a:blip r:embed="rId4" cstate="print"/>
          <a:srcRect/>
          <a:stretch>
            <a:fillRect/>
          </a:stretch>
        </p:blipFill>
        <p:spPr bwMode="auto">
          <a:xfrm>
            <a:off x="2879304" y="1412776"/>
            <a:ext cx="6264696" cy="4171329"/>
          </a:xfrm>
          <a:prstGeom prst="rect">
            <a:avLst/>
          </a:prstGeom>
          <a:noFill/>
          <a:ln w="9525">
            <a:noFill/>
            <a:miter lim="800000"/>
            <a:headEnd/>
            <a:tailEnd/>
          </a:ln>
        </p:spPr>
      </p:pic>
      <p:sp>
        <p:nvSpPr>
          <p:cNvPr id="2" name="Title 1"/>
          <p:cNvSpPr>
            <a:spLocks noGrp="1"/>
          </p:cNvSpPr>
          <p:nvPr>
            <p:ph type="ctrTitle"/>
          </p:nvPr>
        </p:nvSpPr>
        <p:spPr>
          <a:xfrm>
            <a:off x="2881327" y="0"/>
            <a:ext cx="6262464" cy="1470025"/>
          </a:xfrm>
          <a:solidFill>
            <a:schemeClr val="accent2">
              <a:lumMod val="20000"/>
              <a:lumOff val="80000"/>
            </a:schemeClr>
          </a:solidFill>
          <a:ln>
            <a:solidFill>
              <a:schemeClr val="bg1"/>
            </a:solidFill>
          </a:ln>
        </p:spPr>
        <p:txBody>
          <a:bodyPr>
            <a:normAutofit/>
          </a:bodyPr>
          <a:lstStyle/>
          <a:p>
            <a:r>
              <a:rPr lang="en-US" sz="2800" b="1" dirty="0" smtClean="0">
                <a:solidFill>
                  <a:srgbClr val="800000"/>
                </a:solidFill>
              </a:rPr>
              <a:t>Is education in SA improving?</a:t>
            </a:r>
            <a:r>
              <a:rPr lang="en-US" sz="200" b="1" dirty="0" smtClean="0">
                <a:solidFill>
                  <a:srgbClr val="800000"/>
                </a:solidFill>
              </a:rPr>
              <a:t> </a:t>
            </a:r>
            <a:r>
              <a:rPr lang="en-US" sz="2800" b="1" dirty="0" smtClean="0">
                <a:solidFill>
                  <a:srgbClr val="800000"/>
                </a:solidFill>
              </a:rPr>
              <a:t/>
            </a:r>
            <a:br>
              <a:rPr lang="en-US" sz="2800" b="1" dirty="0" smtClean="0">
                <a:solidFill>
                  <a:srgbClr val="800000"/>
                </a:solidFill>
              </a:rPr>
            </a:br>
            <a:r>
              <a:rPr lang="en-US" sz="1800" i="1" dirty="0" smtClean="0">
                <a:solidFill>
                  <a:srgbClr val="800000"/>
                </a:solidFill>
              </a:rPr>
              <a:t>How do we know it is or it isn’t?</a:t>
            </a:r>
            <a:endParaRPr lang="en-US" sz="2700" i="1" dirty="0">
              <a:solidFill>
                <a:srgbClr val="800000"/>
              </a:solidFill>
            </a:endParaRPr>
          </a:p>
        </p:txBody>
      </p:sp>
      <p:sp>
        <p:nvSpPr>
          <p:cNvPr id="3" name="Subtitle 2"/>
          <p:cNvSpPr>
            <a:spLocks noGrp="1"/>
          </p:cNvSpPr>
          <p:nvPr>
            <p:ph type="subTitle" idx="1"/>
          </p:nvPr>
        </p:nvSpPr>
        <p:spPr>
          <a:xfrm>
            <a:off x="2915816" y="4653136"/>
            <a:ext cx="6200837" cy="936104"/>
          </a:xfrm>
          <a:solidFill>
            <a:srgbClr val="800000">
              <a:alpha val="27000"/>
            </a:srgbClr>
          </a:solidFill>
        </p:spPr>
        <p:txBody>
          <a:bodyPr>
            <a:normAutofit/>
          </a:bodyPr>
          <a:lstStyle/>
          <a:p>
            <a:pPr algn="r"/>
            <a:r>
              <a:rPr lang="en-US" sz="2000" b="1" dirty="0" smtClean="0">
                <a:solidFill>
                  <a:schemeClr val="bg1"/>
                </a:solidFill>
              </a:rPr>
              <a:t>www.NicSpaull.com/research </a:t>
            </a:r>
          </a:p>
          <a:p>
            <a:pPr algn="r"/>
            <a:endParaRPr lang="en-US" sz="400" b="1" dirty="0" smtClean="0"/>
          </a:p>
          <a:p>
            <a:pPr algn="r"/>
            <a:r>
              <a:rPr lang="en-US" sz="1500" b="1" dirty="0" smtClean="0">
                <a:solidFill>
                  <a:srgbClr val="FFFFFF"/>
                </a:solidFill>
              </a:rPr>
              <a:t>Equal Education Society UCT  |  25 March 2014</a:t>
            </a:r>
            <a:endParaRPr lang="en-US" sz="1500" b="1" dirty="0">
              <a:solidFill>
                <a:srgbClr val="FFFFFF"/>
              </a:solidFill>
            </a:endParaRPr>
          </a:p>
        </p:txBody>
      </p:sp>
      <p:pic>
        <p:nvPicPr>
          <p:cNvPr id="6" name="Picture 5"/>
          <p:cNvPicPr>
            <a:picLocks noChangeAspect="1"/>
          </p:cNvPicPr>
          <p:nvPr/>
        </p:nvPicPr>
        <p:blipFill>
          <a:blip r:embed="rId5"/>
          <a:stretch>
            <a:fillRect/>
          </a:stretch>
        </p:blipFill>
        <p:spPr>
          <a:xfrm>
            <a:off x="3563887" y="5877272"/>
            <a:ext cx="2090553" cy="648072"/>
          </a:xfrm>
          <a:prstGeom prst="rect">
            <a:avLst/>
          </a:prstGeom>
        </p:spPr>
      </p:pic>
      <p:pic>
        <p:nvPicPr>
          <p:cNvPr id="7" name="Picture 6" descr="logostackleft300.jpg"/>
          <p:cNvPicPr/>
          <p:nvPr/>
        </p:nvPicPr>
        <p:blipFill>
          <a:blip r:embed="rId6" cstate="print"/>
          <a:srcRect/>
          <a:stretch>
            <a:fillRect/>
          </a:stretch>
        </p:blipFill>
        <p:spPr bwMode="auto">
          <a:xfrm>
            <a:off x="6444208" y="5877272"/>
            <a:ext cx="1872208" cy="648072"/>
          </a:xfrm>
          <a:prstGeom prst="rect">
            <a:avLst/>
          </a:prstGeom>
          <a:noFill/>
          <a:ln w="9525">
            <a:noFill/>
            <a:miter lim="800000"/>
            <a:headEnd/>
            <a:tailEnd/>
          </a:ln>
        </p:spPr>
      </p:pic>
    </p:spTree>
    <p:extLst>
      <p:ext uri="{BB962C8B-B14F-4D97-AF65-F5344CB8AC3E}">
        <p14:creationId xmlns:p14="http://schemas.microsoft.com/office/powerpoint/2010/main" val="23867453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b="1" i="1" dirty="0" smtClean="0">
                <a:solidFill>
                  <a:schemeClr val="bg1"/>
                </a:solidFill>
                <a:latin typeface="Helvetica Neue"/>
                <a:cs typeface="Helvetica Neue"/>
              </a:rPr>
              <a:t>1) South Africa performs extremely poorly on local and international assessments of educational achievement</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41670621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State of SA education since transition</a:t>
            </a:r>
            <a:endParaRPr lang="en-ZA"/>
          </a:p>
        </p:txBody>
      </p:sp>
      <p:sp>
        <p:nvSpPr>
          <p:cNvPr id="3" name="Content Placeholder 2"/>
          <p:cNvSpPr>
            <a:spLocks noGrp="1"/>
          </p:cNvSpPr>
          <p:nvPr>
            <p:ph idx="1"/>
          </p:nvPr>
        </p:nvSpPr>
        <p:spPr>
          <a:xfrm>
            <a:off x="1691680" y="1600200"/>
            <a:ext cx="5976664" cy="4853136"/>
          </a:xfrm>
        </p:spPr>
        <p:txBody>
          <a:bodyPr>
            <a:normAutofit/>
          </a:bodyPr>
          <a:lstStyle/>
          <a:p>
            <a:r>
              <a:rPr lang="en-ZA" sz="2000" dirty="0" smtClean="0"/>
              <a:t>“Although 99.7% of South African children are in school…the outcomes in education are </a:t>
            </a:r>
            <a:r>
              <a:rPr lang="en-ZA" sz="2000" b="1" dirty="0" smtClean="0"/>
              <a:t>abysmal</a:t>
            </a:r>
            <a:r>
              <a:rPr lang="en-ZA" sz="2000" dirty="0" smtClean="0"/>
              <a:t>” (Manuel, 2011)</a:t>
            </a:r>
          </a:p>
          <a:p>
            <a:pPr marL="0" indent="0">
              <a:buNone/>
            </a:pPr>
            <a:endParaRPr lang="en-ZA" sz="2000" dirty="0"/>
          </a:p>
          <a:p>
            <a:r>
              <a:rPr lang="en-ZA" sz="2000" dirty="0"/>
              <a:t>“Without ambiguity or the possibility of misinterpretation, the pieces together reveal the </a:t>
            </a:r>
            <a:r>
              <a:rPr lang="en-ZA" sz="2000" b="1" dirty="0"/>
              <a:t>predicament</a:t>
            </a:r>
            <a:r>
              <a:rPr lang="en-ZA" sz="2000" dirty="0"/>
              <a:t> of South African primary education” (Fleisch, 2008: 2</a:t>
            </a:r>
            <a:r>
              <a:rPr lang="en-ZA" sz="2000" dirty="0" smtClean="0"/>
              <a:t>)</a:t>
            </a:r>
          </a:p>
          <a:p>
            <a:pPr marL="0" indent="0">
              <a:buNone/>
            </a:pPr>
            <a:endParaRPr lang="en-ZA" sz="2000" dirty="0"/>
          </a:p>
          <a:p>
            <a:r>
              <a:rPr lang="en-ZA" sz="2000" dirty="0"/>
              <a:t>“Our researchers found that what students know and can do is </a:t>
            </a:r>
            <a:r>
              <a:rPr lang="en-ZA" sz="2000" b="1" dirty="0"/>
              <a:t>dismal</a:t>
            </a:r>
            <a:r>
              <a:rPr lang="en-ZA" sz="2000" dirty="0" smtClean="0"/>
              <a:t>” (Taylor &amp; Vinjevold, 1999)</a:t>
            </a:r>
          </a:p>
          <a:p>
            <a:pPr marL="0" indent="0">
              <a:buNone/>
            </a:pPr>
            <a:endParaRPr lang="en-ZA" sz="2000" dirty="0"/>
          </a:p>
          <a:p>
            <a:r>
              <a:rPr lang="en-ZA" sz="2000" dirty="0" smtClean="0"/>
              <a:t>“It is not an overstatement to say that South African education is in </a:t>
            </a:r>
            <a:r>
              <a:rPr lang="en-ZA" sz="2000" b="1" dirty="0" smtClean="0"/>
              <a:t>crisis</a:t>
            </a:r>
            <a:r>
              <a:rPr lang="en-ZA" sz="2000" dirty="0" smtClean="0"/>
              <a:t>.” (Van der Berg &amp; Spaull, 2011)</a:t>
            </a:r>
            <a:endParaRPr lang="en-ZA" sz="2000" dirty="0"/>
          </a:p>
          <a:p>
            <a:pPr marL="0" indent="0">
              <a:buNone/>
            </a:pP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a:t>
            </a:fld>
            <a:endParaRPr lang="en-ZA"/>
          </a:p>
        </p:txBody>
      </p:sp>
      <p:pic>
        <p:nvPicPr>
          <p:cNvPr id="1026" name="Picture 2" descr="http://2.bp.blogspot.com/-jnCZNMqDGGI/TWSf9OQzGDI/AAAAAAAAAAM/qBFV3CFbjuE/s220/BRAAM1.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11560" y="2060848"/>
            <a:ext cx="864096" cy="13020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2.google.com/images?q=tbn:ANd9GcTaz6I2ZDSymAmEEmvglVC4KG80SlzrbDeOmlcEXFvuXG7fZe0J"/>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7413" y="3501007"/>
            <a:ext cx="927137" cy="13681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1.google.com/images?q=tbn:ANd9GcQYxZxKEplphWL4tbSacchmwwkCla_R6eR9bkuPs6Q4DEzCMQZiCQ"/>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4917"/>
          <a:stretch/>
        </p:blipFill>
        <p:spPr bwMode="auto">
          <a:xfrm>
            <a:off x="624641" y="4926381"/>
            <a:ext cx="872679" cy="16014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ncrypted-tbn3.google.com/images?q=tbn:ANd9GcS2fUDdVnG49YXe7NARa2u2FvIftGNd_22-SqN5_IWJFAeTSR7hGA"/>
          <p:cNvPicPr>
            <a:picLocks noChangeAspect="1" noChangeArrowheads="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12360" y="2044761"/>
            <a:ext cx="962300" cy="144607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0" descr="http://www.iaoed.org/images/vanderberg.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AutoShape 12" descr="http://www.iaoed.org/images/vanderberg.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1037" name="Picture 13"/>
          <p:cNvPicPr>
            <a:picLocks noChangeAspect="1" noChangeArrowheads="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53450" y="4185083"/>
            <a:ext cx="1080120" cy="109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2087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ChangeAspect="1" noChangeArrowheads="1"/>
          </p:cNvPicPr>
          <p:nvPr/>
        </p:nvPicPr>
        <p:blipFill>
          <a:blip r:embed="rId3" cstate="print"/>
          <a:srcRect/>
          <a:stretch>
            <a:fillRect/>
          </a:stretch>
        </p:blipFill>
        <p:spPr bwMode="auto">
          <a:xfrm>
            <a:off x="5004048" y="4149080"/>
            <a:ext cx="3672408" cy="2478980"/>
          </a:xfrm>
          <a:prstGeom prst="rect">
            <a:avLst/>
          </a:prstGeom>
          <a:noFill/>
          <a:ln w="9525">
            <a:noFill/>
            <a:miter lim="800000"/>
            <a:headEnd/>
            <a:tailEnd/>
          </a:ln>
        </p:spPr>
      </p:pic>
      <p:pic>
        <p:nvPicPr>
          <p:cNvPr id="37890" name="Picture 2"/>
          <p:cNvPicPr>
            <a:picLocks noChangeAspect="1" noChangeArrowheads="1"/>
          </p:cNvPicPr>
          <p:nvPr/>
        </p:nvPicPr>
        <p:blipFill>
          <a:blip r:embed="rId4" cstate="print"/>
          <a:srcRect/>
          <a:stretch>
            <a:fillRect/>
          </a:stretch>
        </p:blipFill>
        <p:spPr bwMode="auto">
          <a:xfrm>
            <a:off x="5004048" y="3933056"/>
            <a:ext cx="3672408" cy="2634431"/>
          </a:xfrm>
          <a:prstGeom prst="rect">
            <a:avLst/>
          </a:prstGeom>
          <a:noFill/>
          <a:ln w="9525">
            <a:noFill/>
            <a:miter lim="800000"/>
            <a:headEnd/>
            <a:tailEnd/>
          </a:ln>
        </p:spPr>
      </p:pic>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Student performance 2003-2011</a:t>
            </a:r>
            <a:endParaRPr lang="en-ZA" sz="4000" dirty="0">
              <a:solidFill>
                <a:srgbClr val="C00000"/>
              </a:solidFill>
            </a:endParaRPr>
          </a:p>
        </p:txBody>
      </p:sp>
      <p:sp>
        <p:nvSpPr>
          <p:cNvPr id="3" name="Content Placeholder 2"/>
          <p:cNvSpPr>
            <a:spLocks noGrp="1"/>
          </p:cNvSpPr>
          <p:nvPr>
            <p:ph idx="1"/>
          </p:nvPr>
        </p:nvSpPr>
        <p:spPr>
          <a:xfrm>
            <a:off x="142990" y="1634117"/>
            <a:ext cx="1522512" cy="460647"/>
          </a:xfrm>
        </p:spPr>
        <p:txBody>
          <a:bodyPr>
            <a:normAutofit/>
          </a:bodyPr>
          <a:lstStyle/>
          <a:p>
            <a:pPr>
              <a:buNone/>
            </a:pPr>
            <a:r>
              <a:rPr lang="en-ZA" sz="1600" dirty="0" smtClean="0">
                <a:solidFill>
                  <a:srgbClr val="FF0000"/>
                </a:solidFill>
              </a:rPr>
              <a:t>TIMSS</a:t>
            </a:r>
            <a:r>
              <a:rPr lang="en-ZA" sz="1600" dirty="0" smtClean="0"/>
              <a:t> (2003)</a:t>
            </a:r>
            <a:endParaRPr lang="en-ZA" sz="1600" dirty="0"/>
          </a:p>
        </p:txBody>
      </p:sp>
      <p:pic>
        <p:nvPicPr>
          <p:cNvPr id="30724" name="Picture 4" descr="http://images.bookstore.ipgbook.com/images/book_image/large/9780796921581.jpg"/>
          <p:cNvPicPr>
            <a:picLocks noChangeAspect="1" noChangeArrowheads="1"/>
          </p:cNvPicPr>
          <p:nvPr/>
        </p:nvPicPr>
        <p:blipFill>
          <a:blip r:embed="rId5" cstate="print"/>
          <a:srcRect/>
          <a:stretch>
            <a:fillRect/>
          </a:stretch>
        </p:blipFill>
        <p:spPr bwMode="auto">
          <a:xfrm>
            <a:off x="0" y="3595970"/>
            <a:ext cx="2232248" cy="2973998"/>
          </a:xfrm>
          <a:prstGeom prst="rect">
            <a:avLst/>
          </a:prstGeom>
          <a:ln>
            <a:noFill/>
          </a:ln>
          <a:effectLst>
            <a:outerShdw blurRad="292100" dist="139700" dir="2700000" algn="tl" rotWithShape="0">
              <a:srgbClr val="333333">
                <a:alpha val="65000"/>
              </a:srgbClr>
            </a:outerShdw>
          </a:effectLst>
        </p:spPr>
      </p:pic>
      <p:pic>
        <p:nvPicPr>
          <p:cNvPr id="30722" name="Picture 2"/>
          <p:cNvPicPr>
            <a:picLocks noChangeAspect="1" noChangeArrowheads="1"/>
          </p:cNvPicPr>
          <p:nvPr/>
        </p:nvPicPr>
        <p:blipFill>
          <a:blip r:embed="rId6" cstate="print"/>
          <a:srcRect/>
          <a:stretch>
            <a:fillRect/>
          </a:stretch>
        </p:blipFill>
        <p:spPr bwMode="auto">
          <a:xfrm>
            <a:off x="355282" y="3376753"/>
            <a:ext cx="2251901" cy="3096344"/>
          </a:xfrm>
          <a:prstGeom prst="rect">
            <a:avLst/>
          </a:prstGeom>
          <a:ln>
            <a:noFill/>
          </a:ln>
          <a:effectLst>
            <a:outerShdw blurRad="292100" dist="139700" dir="2700000" algn="tl" rotWithShape="0">
              <a:srgbClr val="333333">
                <a:alpha val="65000"/>
              </a:srgbClr>
            </a:outerShdw>
          </a:effectLst>
        </p:spPr>
      </p:pic>
      <p:pic>
        <p:nvPicPr>
          <p:cNvPr id="30726" name="Picture 6"/>
          <p:cNvPicPr>
            <a:picLocks noChangeAspect="1" noChangeArrowheads="1"/>
          </p:cNvPicPr>
          <p:nvPr/>
        </p:nvPicPr>
        <p:blipFill>
          <a:blip r:embed="rId7" cstate="print"/>
          <a:srcRect/>
          <a:stretch>
            <a:fillRect/>
          </a:stretch>
        </p:blipFill>
        <p:spPr bwMode="auto">
          <a:xfrm>
            <a:off x="827584" y="3068960"/>
            <a:ext cx="2289051" cy="3172468"/>
          </a:xfrm>
          <a:prstGeom prst="rect">
            <a:avLst/>
          </a:prstGeom>
          <a:ln>
            <a:noFill/>
          </a:ln>
          <a:effectLst>
            <a:outerShdw blurRad="292100" dist="139700" dir="2700000" algn="tl" rotWithShape="0">
              <a:srgbClr val="333333">
                <a:alpha val="65000"/>
              </a:srgbClr>
            </a:outerShdw>
          </a:effectLst>
        </p:spPr>
      </p:pic>
      <p:pic>
        <p:nvPicPr>
          <p:cNvPr id="30727" name="Picture 7"/>
          <p:cNvPicPr>
            <a:picLocks noChangeAspect="1" noChangeArrowheads="1"/>
          </p:cNvPicPr>
          <p:nvPr/>
        </p:nvPicPr>
        <p:blipFill>
          <a:blip r:embed="rId8" cstate="print"/>
          <a:srcRect/>
          <a:stretch>
            <a:fillRect/>
          </a:stretch>
        </p:blipFill>
        <p:spPr bwMode="auto">
          <a:xfrm>
            <a:off x="1303046" y="2662969"/>
            <a:ext cx="2351268" cy="3284984"/>
          </a:xfrm>
          <a:prstGeom prst="rect">
            <a:avLst/>
          </a:prstGeom>
          <a:ln>
            <a:noFill/>
          </a:ln>
          <a:effectLst>
            <a:outerShdw blurRad="292100" dist="139700" dir="2700000" algn="tl" rotWithShape="0">
              <a:srgbClr val="333333">
                <a:alpha val="65000"/>
              </a:srgbClr>
            </a:outerShdw>
          </a:effectLst>
        </p:spPr>
      </p:pic>
      <p:sp>
        <p:nvSpPr>
          <p:cNvPr id="11" name="Content Placeholder 2"/>
          <p:cNvSpPr txBox="1">
            <a:spLocks/>
          </p:cNvSpPr>
          <p:nvPr/>
        </p:nvSpPr>
        <p:spPr>
          <a:xfrm>
            <a:off x="1303046" y="1628800"/>
            <a:ext cx="1656184"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PIRLS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(2006)</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2627784" y="1629184"/>
            <a:ext cx="1944216"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SACMEQ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(2007)</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4" name="Content Placeholder 2"/>
          <p:cNvSpPr txBox="1">
            <a:spLocks/>
          </p:cNvSpPr>
          <p:nvPr/>
        </p:nvSpPr>
        <p:spPr>
          <a:xfrm>
            <a:off x="4283968" y="1623869"/>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ANA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Content Placeholder 2"/>
          <p:cNvSpPr txBox="1">
            <a:spLocks/>
          </p:cNvSpPr>
          <p:nvPr/>
        </p:nvSpPr>
        <p:spPr>
          <a:xfrm>
            <a:off x="4860032" y="2060848"/>
            <a:ext cx="3960440" cy="1656184"/>
          </a:xfrm>
          <a:prstGeom prst="rect">
            <a:avLst/>
          </a:prstGeom>
          <a:solidFill>
            <a:schemeClr val="bg1">
              <a:lumMod val="85000"/>
            </a:schemeClr>
          </a:solidFill>
        </p:spPr>
        <p:txBody>
          <a:bodyPr vert="horz" lIns="91440" tIns="45720" rIns="91440" bIns="45720" rtlCol="0">
            <a:normAutofit fontScale="250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6400" b="1" i="0" u="sng" strike="noStrike" kern="1200" cap="none" spc="0" normalizeH="0" baseline="0" noProof="0" dirty="0" smtClean="0">
                <a:ln>
                  <a:noFill/>
                </a:ln>
                <a:solidFill>
                  <a:schemeClr val="tx1"/>
                </a:solidFill>
                <a:effectLst/>
                <a:uLnTx/>
                <a:uFillTx/>
                <a:latin typeface="+mn-lt"/>
                <a:ea typeface="+mn-ea"/>
                <a:cs typeface="+mn-cs"/>
              </a:rPr>
              <a:t>TIMSS 2003</a:t>
            </a:r>
            <a:r>
              <a:rPr kumimoji="0" lang="en-ZA" sz="6400" i="0" strike="noStrike" kern="1200" cap="none" spc="0" normalizeH="0" baseline="0" noProof="0" dirty="0" smtClean="0">
                <a:ln>
                  <a:noFill/>
                </a:ln>
                <a:solidFill>
                  <a:schemeClr val="tx1"/>
                </a:solidFill>
                <a:effectLst/>
                <a:uLnTx/>
                <a:uFillTx/>
                <a:latin typeface="+mn-lt"/>
                <a:ea typeface="+mn-ea"/>
                <a:cs typeface="+mn-cs"/>
              </a:rPr>
              <a:t> (Gr8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6400" i="0"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24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Out of 50 participating countries (including 6 African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Only 10% reached low international benchmark</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5200" b="0" i="0" u="none" strike="noStrike" kern="1200" cap="none" spc="0" normalizeH="0" baseline="0" noProof="0" dirty="0" smtClean="0">
                <a:ln>
                  <a:noFill/>
                </a:ln>
                <a:solidFill>
                  <a:schemeClr val="tx1"/>
                </a:solidFill>
                <a:effectLst/>
                <a:uLnTx/>
                <a:uFillTx/>
                <a:latin typeface="+mn-lt"/>
                <a:ea typeface="+mn-ea"/>
                <a:cs typeface="+mn-cs"/>
              </a:rPr>
              <a:t>No improvement</a:t>
            </a:r>
            <a:r>
              <a:rPr kumimoji="0" lang="en-ZA" sz="5200" b="0" i="0" u="none" strike="noStrike" kern="1200" cap="none" spc="0" normalizeH="0" noProof="0" dirty="0" smtClean="0">
                <a:ln>
                  <a:noFill/>
                </a:ln>
                <a:solidFill>
                  <a:schemeClr val="tx1"/>
                </a:solidFill>
                <a:effectLst/>
                <a:uLnTx/>
                <a:uFillTx/>
                <a:latin typeface="+mn-lt"/>
                <a:ea typeface="+mn-ea"/>
                <a:cs typeface="+mn-cs"/>
              </a:rPr>
              <a:t> from TIMSS 1999-TIMSS 2003</a:t>
            </a:r>
            <a:endParaRPr kumimoji="0" lang="en-ZA" sz="5200" b="0" i="0" u="none" strike="noStrike" kern="1200" cap="none" spc="0" normalizeH="0" baseline="0" noProof="0" dirty="0">
              <a:ln>
                <a:noFill/>
              </a:ln>
              <a:solidFill>
                <a:schemeClr val="tx1"/>
              </a:solidFill>
              <a:effectLst/>
              <a:uLnTx/>
              <a:uFillTx/>
              <a:latin typeface="+mn-lt"/>
              <a:ea typeface="+mn-ea"/>
              <a:cs typeface="+mn-cs"/>
            </a:endParaRPr>
          </a:p>
        </p:txBody>
      </p:sp>
      <p:sp>
        <p:nvSpPr>
          <p:cNvPr id="18" name="Content Placeholder 2"/>
          <p:cNvSpPr txBox="1">
            <a:spLocks/>
          </p:cNvSpPr>
          <p:nvPr/>
        </p:nvSpPr>
        <p:spPr>
          <a:xfrm>
            <a:off x="4860032" y="2420888"/>
            <a:ext cx="3960440" cy="1368152"/>
          </a:xfrm>
          <a:prstGeom prst="rect">
            <a:avLst/>
          </a:prstGeom>
          <a:solidFill>
            <a:schemeClr val="accent1">
              <a:lumMod val="20000"/>
              <a:lumOff val="80000"/>
            </a:schemeClr>
          </a:solidFill>
        </p:spPr>
        <p:txBody>
          <a:bodyPr vert="horz" lIns="91440" tIns="45720" rIns="91440" bIns="45720" rtlCol="0">
            <a:normAutofit fontScale="475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3400" b="1" i="0" u="sng" strike="noStrike" kern="1200" cap="none" spc="0" normalizeH="0" baseline="0" noProof="0" dirty="0" smtClean="0">
                <a:ln>
                  <a:noFill/>
                </a:ln>
                <a:solidFill>
                  <a:schemeClr val="tx1"/>
                </a:solidFill>
                <a:effectLst/>
                <a:uLnTx/>
                <a:uFillTx/>
                <a:latin typeface="+mn-lt"/>
                <a:ea typeface="+mn-ea"/>
                <a:cs typeface="+mn-cs"/>
              </a:rPr>
              <a:t>PIRLS 2006</a:t>
            </a:r>
            <a:r>
              <a:rPr kumimoji="0" lang="en-ZA" sz="3400" b="1" i="0" u="sng" strike="noStrike" kern="1200" cap="none" spc="0" normalizeH="0" noProof="0" dirty="0" smtClean="0">
                <a:ln>
                  <a:noFill/>
                </a:ln>
                <a:solidFill>
                  <a:schemeClr val="tx1"/>
                </a:solidFill>
                <a:effectLst/>
                <a:uLnTx/>
                <a:uFillTx/>
                <a:latin typeface="+mn-lt"/>
                <a:ea typeface="+mn-ea"/>
                <a:cs typeface="+mn-cs"/>
              </a:rPr>
              <a:t> </a:t>
            </a:r>
            <a:r>
              <a:rPr kumimoji="0" lang="en-ZA" sz="3400" b="1" i="0" strike="noStrike" kern="1200" cap="none" spc="0" normalizeH="0" noProof="0" dirty="0" smtClean="0">
                <a:ln>
                  <a:noFill/>
                </a:ln>
                <a:solidFill>
                  <a:schemeClr val="tx1"/>
                </a:solidFill>
                <a:effectLst/>
                <a:uLnTx/>
                <a:uFillTx/>
                <a:latin typeface="+mn-lt"/>
                <a:ea typeface="+mn-ea"/>
                <a:cs typeface="+mn-cs"/>
              </a:rPr>
              <a:t>  </a:t>
            </a:r>
            <a:r>
              <a:rPr kumimoji="0" lang="en-ZA" sz="3400" i="0" strike="noStrike" kern="1200" cap="none" spc="0" normalizeH="0" noProof="0" dirty="0" smtClean="0">
                <a:ln>
                  <a:noFill/>
                </a:ln>
                <a:solidFill>
                  <a:schemeClr val="tx1"/>
                </a:solidFill>
                <a:effectLst/>
                <a:uLnTx/>
                <a:uFillTx/>
                <a:latin typeface="+mn-lt"/>
                <a:ea typeface="+mn-ea"/>
                <a:cs typeface="+mn-cs"/>
              </a:rPr>
              <a:t>(</a:t>
            </a:r>
            <a:r>
              <a:rPr kumimoji="0" lang="en-ZA" sz="3400" i="0" strike="noStrike" kern="1200" cap="none" spc="0" normalizeH="0" noProof="0" dirty="0" err="1" smtClean="0">
                <a:ln>
                  <a:noFill/>
                </a:ln>
                <a:solidFill>
                  <a:schemeClr val="tx1"/>
                </a:solidFill>
                <a:effectLst/>
                <a:uLnTx/>
                <a:uFillTx/>
                <a:latin typeface="+mn-lt"/>
                <a:ea typeface="+mn-ea"/>
                <a:cs typeface="+mn-cs"/>
              </a:rPr>
              <a:t>Gr</a:t>
            </a:r>
            <a:r>
              <a:rPr kumimoji="0" lang="en-ZA" sz="3400" i="0" strike="noStrike" kern="1200" cap="none" spc="0" normalizeH="0" noProof="0" dirty="0" smtClean="0">
                <a:ln>
                  <a:noFill/>
                </a:ln>
                <a:solidFill>
                  <a:schemeClr val="tx1"/>
                </a:solidFill>
                <a:effectLst/>
                <a:uLnTx/>
                <a:uFillTx/>
                <a:latin typeface="+mn-lt"/>
                <a:ea typeface="+mn-ea"/>
                <a:cs typeface="+mn-cs"/>
              </a:rPr>
              <a:t> 4/5 –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lang="en-ZA" sz="26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Out of 45 participating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87% of gr4 and 78% of </a:t>
            </a:r>
            <a:r>
              <a:rPr lang="en-ZA" sz="2700" dirty="0" err="1" smtClean="0"/>
              <a:t>Gr</a:t>
            </a:r>
            <a:r>
              <a:rPr lang="en-ZA" sz="2700" dirty="0" smtClean="0"/>
              <a:t> 5 learners deemed to be “at serious risk of not learning to read”</a:t>
            </a:r>
            <a:endParaRPr kumimoji="0" lang="en-ZA"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17" name="Content Placeholder 2"/>
          <p:cNvSpPr txBox="1">
            <a:spLocks/>
          </p:cNvSpPr>
          <p:nvPr/>
        </p:nvSpPr>
        <p:spPr>
          <a:xfrm>
            <a:off x="4860032" y="2780928"/>
            <a:ext cx="3960440" cy="1656184"/>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SACMEQ III 2007</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(Gr6 –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came 10/15 for reading and 8/15 for maths behind countries such as Swaziland, Kenya and Tanzania</a:t>
            </a:r>
          </a:p>
        </p:txBody>
      </p:sp>
      <p:pic>
        <p:nvPicPr>
          <p:cNvPr id="37892" name="Picture 4"/>
          <p:cNvPicPr>
            <a:picLocks noChangeAspect="1" noChangeArrowheads="1"/>
          </p:cNvPicPr>
          <p:nvPr/>
        </p:nvPicPr>
        <p:blipFill>
          <a:blip r:embed="rId9" cstate="print"/>
          <a:srcRect/>
          <a:stretch>
            <a:fillRect/>
          </a:stretch>
        </p:blipFill>
        <p:spPr bwMode="auto">
          <a:xfrm>
            <a:off x="4932040" y="4209408"/>
            <a:ext cx="3816424" cy="2648592"/>
          </a:xfrm>
          <a:prstGeom prst="rect">
            <a:avLst/>
          </a:prstGeom>
          <a:noFill/>
          <a:ln w="9525">
            <a:noFill/>
            <a:miter lim="800000"/>
            <a:headEnd/>
            <a:tailEnd/>
          </a:ln>
        </p:spPr>
      </p:pic>
      <p:sp>
        <p:nvSpPr>
          <p:cNvPr id="20" name="Content Placeholder 2"/>
          <p:cNvSpPr txBox="1">
            <a:spLocks/>
          </p:cNvSpPr>
          <p:nvPr/>
        </p:nvSpPr>
        <p:spPr>
          <a:xfrm>
            <a:off x="4860032" y="3104964"/>
            <a:ext cx="3960440" cy="3753036"/>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600" b="1" u="sng" dirty="0" smtClean="0"/>
              <a:t>ANA 2011 </a:t>
            </a:r>
            <a:r>
              <a:rPr kumimoji="0" lang="en-ZA" sz="1600" i="0" strike="noStrike" kern="1200" cap="none" spc="0" normalizeH="0" noProof="0" dirty="0" smtClean="0">
                <a:ln>
                  <a:noFill/>
                </a:ln>
                <a:solidFill>
                  <a:schemeClr val="tx1"/>
                </a:solidFill>
                <a:effectLst/>
                <a:uLnTx/>
                <a:uFillTx/>
              </a:rPr>
              <a:t>(</a:t>
            </a:r>
            <a:r>
              <a:rPr kumimoji="0" lang="en-ZA" sz="1600" i="0" strike="noStrike" kern="1200" cap="none" spc="0" normalizeH="0" noProof="0" dirty="0" err="1" smtClean="0">
                <a:ln>
                  <a:noFill/>
                </a:ln>
                <a:solidFill>
                  <a:schemeClr val="tx1"/>
                </a:solidFill>
                <a:effectLst/>
                <a:uLnTx/>
                <a:uFillTx/>
              </a:rPr>
              <a:t>Gr</a:t>
            </a:r>
            <a:r>
              <a:rPr kumimoji="0" lang="en-ZA" sz="1600" i="0" strike="noStrike" kern="1200" cap="none" spc="0" normalizeH="0" noProof="0" dirty="0" smtClean="0">
                <a:ln>
                  <a:noFill/>
                </a:ln>
                <a:solidFill>
                  <a:schemeClr val="tx1"/>
                </a:solidFill>
                <a:effectLst/>
                <a:uLnTx/>
                <a:uFillTx/>
              </a:rPr>
              <a:t> 1-6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Mean literacy score gr3: 35%</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1700" b="0" i="0" u="none" strike="noStrike" kern="1200" cap="none" spc="0" normalizeH="0" baseline="0" noProof="0" dirty="0" smtClean="0">
                <a:ln>
                  <a:noFill/>
                </a:ln>
                <a:solidFill>
                  <a:schemeClr val="tx1"/>
                </a:solidFill>
                <a:effectLst/>
                <a:uLnTx/>
                <a:uFillTx/>
                <a:latin typeface="+mn-lt"/>
                <a:ea typeface="+mn-ea"/>
                <a:cs typeface="+mn-cs"/>
              </a:rPr>
              <a:t>Mean numeracy score gr3: 28%</a:t>
            </a:r>
          </a:p>
          <a:p>
            <a:pPr marL="342900" lvl="0" indent="-342900">
              <a:spcBef>
                <a:spcPct val="20000"/>
              </a:spcBef>
              <a:buFont typeface="Arial" pitchFamily="34" charset="0"/>
              <a:buChar char="•"/>
              <a:defRPr/>
            </a:pPr>
            <a:r>
              <a:rPr lang="en-ZA" sz="1700" dirty="0" smtClean="0"/>
              <a:t>Mean literacy score gr6: 28%</a:t>
            </a:r>
          </a:p>
          <a:p>
            <a:pPr marL="342900" lvl="0" indent="-342900">
              <a:spcBef>
                <a:spcPct val="20000"/>
              </a:spcBef>
              <a:buFont typeface="Arial" pitchFamily="34" charset="0"/>
              <a:buChar char="•"/>
              <a:defRPr/>
            </a:pPr>
            <a:r>
              <a:rPr lang="en-ZA" sz="1700" dirty="0" smtClean="0"/>
              <a:t>Mean numeracy score gr6: 30%</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4</a:t>
            </a:fld>
            <a:endParaRPr lang="en-ZA"/>
          </a:p>
        </p:txBody>
      </p:sp>
      <p:sp>
        <p:nvSpPr>
          <p:cNvPr id="19" name="Content Placeholder 2"/>
          <p:cNvSpPr txBox="1">
            <a:spLocks/>
          </p:cNvSpPr>
          <p:nvPr/>
        </p:nvSpPr>
        <p:spPr>
          <a:xfrm>
            <a:off x="5508104" y="1621849"/>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TIMSS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1" name="Content Placeholder 2"/>
          <p:cNvSpPr txBox="1">
            <a:spLocks/>
          </p:cNvSpPr>
          <p:nvPr/>
        </p:nvSpPr>
        <p:spPr>
          <a:xfrm>
            <a:off x="6876256" y="1621848"/>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err="1" smtClean="0">
                <a:ln>
                  <a:noFill/>
                </a:ln>
                <a:solidFill>
                  <a:srgbClr val="FF0000"/>
                </a:solidFill>
                <a:effectLst/>
                <a:uLnTx/>
                <a:uFillTx/>
                <a:latin typeface="+mn-lt"/>
                <a:ea typeface="+mn-ea"/>
                <a:cs typeface="+mn-cs"/>
              </a:rPr>
              <a:t>prePIRLS</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2" name="Content Placeholder 2"/>
          <p:cNvSpPr txBox="1">
            <a:spLocks/>
          </p:cNvSpPr>
          <p:nvPr/>
        </p:nvSpPr>
        <p:spPr>
          <a:xfrm>
            <a:off x="4896036" y="3477369"/>
            <a:ext cx="3924436" cy="1656184"/>
          </a:xfrm>
          <a:prstGeom prst="rect">
            <a:avLst/>
          </a:prstGeom>
          <a:solidFill>
            <a:schemeClr val="bg1">
              <a:lumMod val="85000"/>
            </a:schemeClr>
          </a:solidFill>
        </p:spPr>
        <p:txBody>
          <a:bodyPr vert="horz" lIns="91440" tIns="45720" rIns="91440" bIns="45720" rtlCol="0">
            <a:normAutofit fontScale="925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TIMSS 2011</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(Gr9 –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has joint lowest performance of 42 countries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Improvement by 1.5 grade levels (2003-2011)</a:t>
            </a:r>
          </a:p>
          <a:p>
            <a:pPr marL="342900" lvl="0" indent="-342900">
              <a:spcBef>
                <a:spcPct val="20000"/>
              </a:spcBef>
              <a:buFont typeface="Arial" pitchFamily="34" charset="0"/>
              <a:buChar char="•"/>
              <a:defRPr/>
            </a:pPr>
            <a:r>
              <a:rPr lang="en-ZA" sz="1400" dirty="0" smtClean="0"/>
              <a:t>76%</a:t>
            </a:r>
            <a:r>
              <a:rPr lang="en-ZA" sz="1400" i="1" dirty="0"/>
              <a:t> of grade nine students in 2011 still had not acquired a basic understanding about whole numbers, decimals, operations or basic graphs, and this is at the improved level of performance</a:t>
            </a:r>
            <a:endParaRPr lang="en-ZA" sz="1400" dirty="0" smtClean="0"/>
          </a:p>
        </p:txBody>
      </p:sp>
      <p:pic>
        <p:nvPicPr>
          <p:cNvPr id="1026"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720280" y="2420888"/>
            <a:ext cx="2307505" cy="31131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3" name="Content Placeholder 4"/>
          <p:cNvGraphicFramePr>
            <a:graphicFrameLocks/>
          </p:cNvGraphicFramePr>
          <p:nvPr>
            <p:extLst>
              <p:ext uri="{D42A27DB-BD31-4B8C-83A1-F6EECF244321}">
                <p14:modId xmlns:p14="http://schemas.microsoft.com/office/powerpoint/2010/main" val="4277638384"/>
              </p:ext>
            </p:extLst>
          </p:nvPr>
        </p:nvGraphicFramePr>
        <p:xfrm>
          <a:off x="144208" y="3933056"/>
          <a:ext cx="4176080" cy="2742442"/>
        </p:xfrm>
        <a:graphic>
          <a:graphicData uri="http://schemas.openxmlformats.org/drawingml/2006/chart">
            <c:chart xmlns:c="http://schemas.openxmlformats.org/drawingml/2006/chart" xmlns:r="http://schemas.openxmlformats.org/officeDocument/2006/relationships" r:id="rId11"/>
          </a:graphicData>
        </a:graphic>
      </p:graphicFrame>
      <p:pic>
        <p:nvPicPr>
          <p:cNvPr id="1027"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31138" y="2189854"/>
            <a:ext cx="2182187" cy="3077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Content Placeholder 2"/>
          <p:cNvSpPr txBox="1">
            <a:spLocks/>
          </p:cNvSpPr>
          <p:nvPr/>
        </p:nvSpPr>
        <p:spPr>
          <a:xfrm>
            <a:off x="4860032" y="3815866"/>
            <a:ext cx="3960440" cy="3753036"/>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600" b="1" u="sng" dirty="0" smtClean="0"/>
              <a:t>prePIRLS2011 </a:t>
            </a:r>
            <a:r>
              <a:rPr kumimoji="0" lang="en-ZA" sz="1600" i="0" strike="noStrike" kern="1200" cap="none" spc="0" normalizeH="0" noProof="0" dirty="0" smtClean="0">
                <a:ln>
                  <a:noFill/>
                </a:ln>
                <a:solidFill>
                  <a:schemeClr val="tx1"/>
                </a:solidFill>
                <a:effectLst/>
                <a:uLnTx/>
                <a:uFillTx/>
              </a:rPr>
              <a:t>(Gr </a:t>
            </a:r>
            <a:r>
              <a:rPr lang="en-ZA" sz="1600" dirty="0"/>
              <a:t>4</a:t>
            </a:r>
            <a:r>
              <a:rPr kumimoji="0" lang="en-ZA" sz="1600" i="0" strike="noStrike" kern="1200" cap="none" spc="0" normalizeH="0" noProof="0" dirty="0" smtClean="0">
                <a:ln>
                  <a:noFill/>
                </a:ln>
                <a:solidFill>
                  <a:schemeClr val="tx1"/>
                </a:solidFill>
                <a:effectLst/>
                <a:uLnTx/>
                <a:uFillTx/>
              </a:rPr>
              <a:t>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29% of SA Gr4 learners completely illiterate (cannot decode text in any </a:t>
            </a:r>
            <a:r>
              <a:rPr lang="en-ZA" sz="1700" dirty="0" err="1" smtClean="0"/>
              <a:t>langauge</a:t>
            </a:r>
            <a:r>
              <a:rPr lang="en-ZA" sz="1700" dirty="0" smtClean="0"/>
              <a: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1700" dirty="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7" name="Content Placeholder 2"/>
          <p:cNvSpPr txBox="1">
            <a:spLocks/>
          </p:cNvSpPr>
          <p:nvPr/>
        </p:nvSpPr>
        <p:spPr>
          <a:xfrm>
            <a:off x="4860032" y="4209408"/>
            <a:ext cx="3924436" cy="2032020"/>
          </a:xfrm>
          <a:prstGeom prst="rect">
            <a:avLst/>
          </a:prstGeom>
          <a:solidFill>
            <a:schemeClr val="bg1">
              <a:lumMod val="85000"/>
            </a:schemeClr>
          </a:solidFill>
        </p:spPr>
        <p:txBody>
          <a:bodyPr vert="horz" lIns="91440" tIns="45720" rIns="91440" bIns="45720" rtlCol="0">
            <a:normAutofit/>
          </a:bodyPr>
          <a:lstStyle/>
          <a:p>
            <a:pPr marL="342900" lvl="0" indent="-342900">
              <a:spcBef>
                <a:spcPct val="20000"/>
              </a:spcBef>
              <a:buFont typeface="Arial" pitchFamily="34" charset="0"/>
              <a:buChar char="•"/>
              <a:defRPr/>
            </a:pPr>
            <a:endParaRPr lang="en-ZA" sz="1100" b="1" dirty="0" smtClean="0"/>
          </a:p>
          <a:p>
            <a:pPr marL="342900" lvl="0" indent="-342900">
              <a:spcBef>
                <a:spcPct val="20000"/>
              </a:spcBef>
              <a:buFont typeface="Arial" pitchFamily="34" charset="0"/>
              <a:buChar char="•"/>
              <a:defRPr/>
            </a:pPr>
            <a:r>
              <a:rPr lang="en-ZA" b="1" dirty="0" smtClean="0"/>
              <a:t>NSES 2007/8/9 </a:t>
            </a:r>
          </a:p>
          <a:p>
            <a:pPr marL="342900" lvl="0" indent="-342900">
              <a:spcBef>
                <a:spcPct val="20000"/>
              </a:spcBef>
              <a:buFont typeface="Arial" pitchFamily="34" charset="0"/>
              <a:buChar char="•"/>
              <a:defRPr/>
            </a:pPr>
            <a:endParaRPr lang="en-ZA" b="1" dirty="0"/>
          </a:p>
          <a:p>
            <a:pPr marL="342900" lvl="0" indent="-342900">
              <a:spcBef>
                <a:spcPct val="20000"/>
              </a:spcBef>
              <a:buFont typeface="Arial" pitchFamily="34" charset="0"/>
              <a:buChar char="•"/>
              <a:defRPr/>
            </a:pPr>
            <a:r>
              <a:rPr lang="en-ZA" b="1" dirty="0"/>
              <a:t>Systemic Evaluations </a:t>
            </a:r>
            <a:r>
              <a:rPr lang="en-ZA" b="1" dirty="0" smtClean="0"/>
              <a:t>2007</a:t>
            </a:r>
          </a:p>
          <a:p>
            <a:pPr marL="342900" lvl="0" indent="-342900">
              <a:spcBef>
                <a:spcPct val="20000"/>
              </a:spcBef>
              <a:buFont typeface="Arial" pitchFamily="34" charset="0"/>
              <a:buChar char="•"/>
              <a:defRPr/>
            </a:pPr>
            <a:endParaRPr lang="en-ZA" b="1" dirty="0"/>
          </a:p>
          <a:p>
            <a:pPr marL="342900" lvl="0" indent="-342900">
              <a:spcBef>
                <a:spcPct val="20000"/>
              </a:spcBef>
              <a:buFont typeface="Arial" pitchFamily="34" charset="0"/>
              <a:buChar char="•"/>
              <a:defRPr/>
            </a:pPr>
            <a:r>
              <a:rPr lang="en-ZA" b="1" dirty="0"/>
              <a:t>Matric </a:t>
            </a:r>
            <a:r>
              <a:rPr lang="en-ZA" b="1" dirty="0" smtClean="0"/>
              <a:t>exams</a:t>
            </a:r>
            <a:endParaRPr lang="en-ZA" b="1" dirty="0"/>
          </a:p>
        </p:txBody>
      </p:sp>
    </p:spTree>
    <p:extLst>
      <p:ext uri="{BB962C8B-B14F-4D97-AF65-F5344CB8AC3E}">
        <p14:creationId xmlns:p14="http://schemas.microsoft.com/office/powerpoint/2010/main" val="323495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par>
                                <p:cTn id="9" presetID="3" presetClass="entr" presetSubtype="1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2" presetClass="entr" presetSubtype="4" fill="hold" nodeType="withEffect">
                                  <p:stCondLst>
                                    <p:cond delay="0"/>
                                  </p:stCondLst>
                                  <p:childTnLst>
                                    <p:set>
                                      <p:cBhvr>
                                        <p:cTn id="15" dur="1" fill="hold">
                                          <p:stCondLst>
                                            <p:cond delay="0"/>
                                          </p:stCondLst>
                                        </p:cTn>
                                        <p:tgtEl>
                                          <p:spTgt spid="37891"/>
                                        </p:tgtEl>
                                        <p:attrNameLst>
                                          <p:attrName>style.visibility</p:attrName>
                                        </p:attrNameLst>
                                      </p:cBhvr>
                                      <p:to>
                                        <p:strVal val="visible"/>
                                      </p:to>
                                    </p:set>
                                    <p:anim calcmode="lin" valueType="num">
                                      <p:cBhvr additive="base">
                                        <p:cTn id="16" dur="500" fill="hold"/>
                                        <p:tgtEl>
                                          <p:spTgt spid="37891"/>
                                        </p:tgtEl>
                                        <p:attrNameLst>
                                          <p:attrName>ppt_x</p:attrName>
                                        </p:attrNameLst>
                                      </p:cBhvr>
                                      <p:tavLst>
                                        <p:tav tm="0">
                                          <p:val>
                                            <p:strVal val="#ppt_x"/>
                                          </p:val>
                                        </p:tav>
                                        <p:tav tm="100000">
                                          <p:val>
                                            <p:strVal val="#ppt_x"/>
                                          </p:val>
                                        </p:tav>
                                      </p:tavLst>
                                    </p:anim>
                                    <p:anim calcmode="lin" valueType="num">
                                      <p:cBhvr additive="base">
                                        <p:cTn id="17" dur="500" fill="hold"/>
                                        <p:tgtEl>
                                          <p:spTgt spid="3789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0722"/>
                                        </p:tgtEl>
                                        <p:attrNameLst>
                                          <p:attrName>style.visibility</p:attrName>
                                        </p:attrNameLst>
                                      </p:cBhvr>
                                      <p:to>
                                        <p:strVal val="visible"/>
                                      </p:to>
                                    </p:set>
                                    <p:anim calcmode="lin" valueType="num">
                                      <p:cBhvr additive="base">
                                        <p:cTn id="22" dur="500" fill="hold"/>
                                        <p:tgtEl>
                                          <p:spTgt spid="30722"/>
                                        </p:tgtEl>
                                        <p:attrNameLst>
                                          <p:attrName>ppt_x</p:attrName>
                                        </p:attrNameLst>
                                      </p:cBhvr>
                                      <p:tavLst>
                                        <p:tav tm="0">
                                          <p:val>
                                            <p:strVal val="#ppt_x"/>
                                          </p:val>
                                        </p:tav>
                                        <p:tav tm="100000">
                                          <p:val>
                                            <p:strVal val="#ppt_x"/>
                                          </p:val>
                                        </p:tav>
                                      </p:tavLst>
                                    </p:anim>
                                    <p:anim calcmode="lin" valueType="num">
                                      <p:cBhvr additive="base">
                                        <p:cTn id="23" dur="500" fill="hold"/>
                                        <p:tgtEl>
                                          <p:spTgt spid="30722"/>
                                        </p:tgtEl>
                                        <p:attrNameLst>
                                          <p:attrName>ppt_y</p:attrName>
                                        </p:attrNameLst>
                                      </p:cBhvr>
                                      <p:tavLst>
                                        <p:tav tm="0">
                                          <p:val>
                                            <p:strVal val="1+#ppt_h/2"/>
                                          </p:val>
                                        </p:tav>
                                        <p:tav tm="100000">
                                          <p:val>
                                            <p:strVal val="#ppt_y"/>
                                          </p:val>
                                        </p:tav>
                                      </p:tavLst>
                                    </p:anim>
                                  </p:childTnLst>
                                </p:cTn>
                              </p:par>
                              <p:par>
                                <p:cTn id="24" presetID="3" presetClass="entr" presetSubtype="10" fill="hold" nodeType="with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blinds(horizontal)">
                                      <p:cBhvr>
                                        <p:cTn id="26" dur="500"/>
                                        <p:tgtEl>
                                          <p:spTgt spid="11">
                                            <p:txEl>
                                              <p:pRg st="0" end="0"/>
                                            </p:txEl>
                                          </p:spTgt>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par>
                          <p:cTn id="29" fill="hold">
                            <p:stCondLst>
                              <p:cond delay="500"/>
                            </p:stCondLst>
                            <p:childTnLst>
                              <p:par>
                                <p:cTn id="30" presetID="2" presetClass="entr" presetSubtype="4" fill="hold" nodeType="afterEffect">
                                  <p:stCondLst>
                                    <p:cond delay="0"/>
                                  </p:stCondLst>
                                  <p:childTnLst>
                                    <p:set>
                                      <p:cBhvr>
                                        <p:cTn id="31" dur="1" fill="hold">
                                          <p:stCondLst>
                                            <p:cond delay="0"/>
                                          </p:stCondLst>
                                        </p:cTn>
                                        <p:tgtEl>
                                          <p:spTgt spid="37890"/>
                                        </p:tgtEl>
                                        <p:attrNameLst>
                                          <p:attrName>style.visibility</p:attrName>
                                        </p:attrNameLst>
                                      </p:cBhvr>
                                      <p:to>
                                        <p:strVal val="visible"/>
                                      </p:to>
                                    </p:set>
                                    <p:anim calcmode="lin" valueType="num">
                                      <p:cBhvr additive="base">
                                        <p:cTn id="32" dur="500" fill="hold"/>
                                        <p:tgtEl>
                                          <p:spTgt spid="37890"/>
                                        </p:tgtEl>
                                        <p:attrNameLst>
                                          <p:attrName>ppt_x</p:attrName>
                                        </p:attrNameLst>
                                      </p:cBhvr>
                                      <p:tavLst>
                                        <p:tav tm="0">
                                          <p:val>
                                            <p:strVal val="#ppt_x"/>
                                          </p:val>
                                        </p:tav>
                                        <p:tav tm="100000">
                                          <p:val>
                                            <p:strVal val="#ppt_x"/>
                                          </p:val>
                                        </p:tav>
                                      </p:tavLst>
                                    </p:anim>
                                    <p:anim calcmode="lin" valueType="num">
                                      <p:cBhvr additive="base">
                                        <p:cTn id="33"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0726"/>
                                        </p:tgtEl>
                                        <p:attrNameLst>
                                          <p:attrName>style.visibility</p:attrName>
                                        </p:attrNameLst>
                                      </p:cBhvr>
                                      <p:to>
                                        <p:strVal val="visible"/>
                                      </p:to>
                                    </p:set>
                                    <p:anim calcmode="lin" valueType="num">
                                      <p:cBhvr additive="base">
                                        <p:cTn id="38" dur="500" fill="hold"/>
                                        <p:tgtEl>
                                          <p:spTgt spid="30726"/>
                                        </p:tgtEl>
                                        <p:attrNameLst>
                                          <p:attrName>ppt_x</p:attrName>
                                        </p:attrNameLst>
                                      </p:cBhvr>
                                      <p:tavLst>
                                        <p:tav tm="0">
                                          <p:val>
                                            <p:strVal val="#ppt_x"/>
                                          </p:val>
                                        </p:tav>
                                        <p:tav tm="100000">
                                          <p:val>
                                            <p:strVal val="#ppt_x"/>
                                          </p:val>
                                        </p:tav>
                                      </p:tavLst>
                                    </p:anim>
                                    <p:anim calcmode="lin" valueType="num">
                                      <p:cBhvr additive="base">
                                        <p:cTn id="39" dur="500" fill="hold"/>
                                        <p:tgtEl>
                                          <p:spTgt spid="30726"/>
                                        </p:tgtEl>
                                        <p:attrNameLst>
                                          <p:attrName>ppt_y</p:attrName>
                                        </p:attrNameLst>
                                      </p:cBhvr>
                                      <p:tavLst>
                                        <p:tav tm="0">
                                          <p:val>
                                            <p:strVal val="1+#ppt_h/2"/>
                                          </p:val>
                                        </p:tav>
                                        <p:tav tm="100000">
                                          <p:val>
                                            <p:strVal val="#ppt_y"/>
                                          </p:val>
                                        </p:tav>
                                      </p:tavLst>
                                    </p:anim>
                                  </p:childTnLst>
                                </p:cTn>
                              </p:par>
                              <p:par>
                                <p:cTn id="40" presetID="3" presetClass="entr" presetSubtype="10" fill="hold" nodeType="with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blinds(horizontal)">
                                      <p:cBhvr>
                                        <p:cTn id="42" dur="500"/>
                                        <p:tgtEl>
                                          <p:spTgt spid="12">
                                            <p:txEl>
                                              <p:pRg st="0" end="0"/>
                                            </p:txEl>
                                          </p:spTgt>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500"/>
                            </p:stCondLst>
                            <p:childTnLst>
                              <p:par>
                                <p:cTn id="46" presetID="2" presetClass="entr" presetSubtype="4" fill="hold" nodeType="afterEffect">
                                  <p:stCondLst>
                                    <p:cond delay="0"/>
                                  </p:stCondLst>
                                  <p:childTnLst>
                                    <p:set>
                                      <p:cBhvr>
                                        <p:cTn id="47" dur="1" fill="hold">
                                          <p:stCondLst>
                                            <p:cond delay="0"/>
                                          </p:stCondLst>
                                        </p:cTn>
                                        <p:tgtEl>
                                          <p:spTgt spid="37892"/>
                                        </p:tgtEl>
                                        <p:attrNameLst>
                                          <p:attrName>style.visibility</p:attrName>
                                        </p:attrNameLst>
                                      </p:cBhvr>
                                      <p:to>
                                        <p:strVal val="visible"/>
                                      </p:to>
                                    </p:set>
                                    <p:anim calcmode="lin" valueType="num">
                                      <p:cBhvr additive="base">
                                        <p:cTn id="48" dur="500" fill="hold"/>
                                        <p:tgtEl>
                                          <p:spTgt spid="37892"/>
                                        </p:tgtEl>
                                        <p:attrNameLst>
                                          <p:attrName>ppt_x</p:attrName>
                                        </p:attrNameLst>
                                      </p:cBhvr>
                                      <p:tavLst>
                                        <p:tav tm="0">
                                          <p:val>
                                            <p:strVal val="#ppt_x"/>
                                          </p:val>
                                        </p:tav>
                                        <p:tav tm="100000">
                                          <p:val>
                                            <p:strVal val="#ppt_x"/>
                                          </p:val>
                                        </p:tav>
                                      </p:tavLst>
                                    </p:anim>
                                    <p:anim calcmode="lin" valueType="num">
                                      <p:cBhvr additive="base">
                                        <p:cTn id="49" dur="500" fill="hold"/>
                                        <p:tgtEl>
                                          <p:spTgt spid="37892"/>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0727"/>
                                        </p:tgtEl>
                                        <p:attrNameLst>
                                          <p:attrName>style.visibility</p:attrName>
                                        </p:attrNameLst>
                                      </p:cBhvr>
                                      <p:to>
                                        <p:strVal val="visible"/>
                                      </p:to>
                                    </p:set>
                                    <p:anim calcmode="lin" valueType="num">
                                      <p:cBhvr additive="base">
                                        <p:cTn id="54" dur="500" fill="hold"/>
                                        <p:tgtEl>
                                          <p:spTgt spid="30727"/>
                                        </p:tgtEl>
                                        <p:attrNameLst>
                                          <p:attrName>ppt_x</p:attrName>
                                        </p:attrNameLst>
                                      </p:cBhvr>
                                      <p:tavLst>
                                        <p:tav tm="0">
                                          <p:val>
                                            <p:strVal val="#ppt_x"/>
                                          </p:val>
                                        </p:tav>
                                        <p:tav tm="100000">
                                          <p:val>
                                            <p:strVal val="#ppt_x"/>
                                          </p:val>
                                        </p:tav>
                                      </p:tavLst>
                                    </p:anim>
                                    <p:anim calcmode="lin" valueType="num">
                                      <p:cBhvr additive="base">
                                        <p:cTn id="55" dur="500" fill="hold"/>
                                        <p:tgtEl>
                                          <p:spTgt spid="30727"/>
                                        </p:tgtEl>
                                        <p:attrNameLst>
                                          <p:attrName>ppt_y</p:attrName>
                                        </p:attrNameLst>
                                      </p:cBhvr>
                                      <p:tavLst>
                                        <p:tav tm="0">
                                          <p:val>
                                            <p:strVal val="1+#ppt_h/2"/>
                                          </p:val>
                                        </p:tav>
                                        <p:tav tm="100000">
                                          <p:val>
                                            <p:strVal val="#ppt_y"/>
                                          </p:val>
                                        </p:tav>
                                      </p:tavLst>
                                    </p:anim>
                                  </p:childTnLst>
                                </p:cTn>
                              </p:par>
                              <p:par>
                                <p:cTn id="56" presetID="3" presetClass="entr" presetSubtype="10" fill="hold" nodeType="withEffect">
                                  <p:stCondLst>
                                    <p:cond delay="0"/>
                                  </p:stCondLst>
                                  <p:childTnLst>
                                    <p:set>
                                      <p:cBhvr>
                                        <p:cTn id="57" dur="1" fill="hold">
                                          <p:stCondLst>
                                            <p:cond delay="0"/>
                                          </p:stCondLst>
                                        </p:cTn>
                                        <p:tgtEl>
                                          <p:spTgt spid="14">
                                            <p:txEl>
                                              <p:pRg st="0" end="0"/>
                                            </p:txEl>
                                          </p:spTgt>
                                        </p:tgtEl>
                                        <p:attrNameLst>
                                          <p:attrName>style.visibility</p:attrName>
                                        </p:attrNameLst>
                                      </p:cBhvr>
                                      <p:to>
                                        <p:strVal val="visible"/>
                                      </p:to>
                                    </p:set>
                                    <p:animEffect transition="in" filter="blinds(horizontal)">
                                      <p:cBhvr>
                                        <p:cTn id="58" dur="500"/>
                                        <p:tgtEl>
                                          <p:spTgt spid="14">
                                            <p:txEl>
                                              <p:pRg st="0" end="0"/>
                                            </p:txEl>
                                          </p:spTgt>
                                        </p:tgtEl>
                                      </p:cBhvr>
                                    </p:animEffect>
                                  </p:childTnLst>
                                </p:cTn>
                              </p:par>
                              <p:par>
                                <p:cTn id="59" presetID="1"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childTnLst>
                                </p:cTn>
                              </p:par>
                              <p:par>
                                <p:cTn id="61" presetID="3" presetClass="entr" presetSubtype="10" fill="hold" nodeType="withEffect">
                                  <p:stCondLst>
                                    <p:cond delay="0"/>
                                  </p:stCondLst>
                                  <p:childTnLst>
                                    <p:set>
                                      <p:cBhvr>
                                        <p:cTn id="62" dur="1" fill="hold">
                                          <p:stCondLst>
                                            <p:cond delay="0"/>
                                          </p:stCondLst>
                                        </p:cTn>
                                        <p:tgtEl>
                                          <p:spTgt spid="19">
                                            <p:txEl>
                                              <p:pRg st="0" end="0"/>
                                            </p:txEl>
                                          </p:spTgt>
                                        </p:tgtEl>
                                        <p:attrNameLst>
                                          <p:attrName>style.visibility</p:attrName>
                                        </p:attrNameLst>
                                      </p:cBhvr>
                                      <p:to>
                                        <p:strVal val="visible"/>
                                      </p:to>
                                    </p:set>
                                    <p:animEffect transition="in" filter="blinds(horizontal)">
                                      <p:cBhvr>
                                        <p:cTn id="63" dur="500"/>
                                        <p:tgtEl>
                                          <p:spTgt spid="19">
                                            <p:txEl>
                                              <p:pRg st="0" end="0"/>
                                            </p:txEl>
                                          </p:spTgt>
                                        </p:tgtEl>
                                      </p:cBhvr>
                                    </p:animEffect>
                                  </p:childTnLst>
                                </p:cTn>
                              </p:par>
                              <p:par>
                                <p:cTn id="64" presetID="3" presetClass="entr" presetSubtype="10" fill="hold" nodeType="withEffect">
                                  <p:stCondLst>
                                    <p:cond delay="0"/>
                                  </p:stCondLst>
                                  <p:childTnLst>
                                    <p:set>
                                      <p:cBhvr>
                                        <p:cTn id="65" dur="1" fill="hold">
                                          <p:stCondLst>
                                            <p:cond delay="0"/>
                                          </p:stCondLst>
                                        </p:cTn>
                                        <p:tgtEl>
                                          <p:spTgt spid="21">
                                            <p:txEl>
                                              <p:pRg st="0" end="0"/>
                                            </p:txEl>
                                          </p:spTgt>
                                        </p:tgtEl>
                                        <p:attrNameLst>
                                          <p:attrName>style.visibility</p:attrName>
                                        </p:attrNameLst>
                                      </p:cBhvr>
                                      <p:to>
                                        <p:strVal val="visible"/>
                                      </p:to>
                                    </p:set>
                                    <p:animEffect transition="in" filter="blinds(horizontal)">
                                      <p:cBhvr>
                                        <p:cTn id="66" dur="500"/>
                                        <p:tgtEl>
                                          <p:spTgt spid="21">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1026"/>
                                        </p:tgtEl>
                                        <p:attrNameLst>
                                          <p:attrName>style.visibility</p:attrName>
                                        </p:attrNameLst>
                                      </p:cBhvr>
                                      <p:to>
                                        <p:strVal val="visible"/>
                                      </p:to>
                                    </p:set>
                                    <p:anim calcmode="lin" valueType="num">
                                      <p:cBhvr additive="base">
                                        <p:cTn id="71" dur="500" fill="hold"/>
                                        <p:tgtEl>
                                          <p:spTgt spid="1026"/>
                                        </p:tgtEl>
                                        <p:attrNameLst>
                                          <p:attrName>ppt_x</p:attrName>
                                        </p:attrNameLst>
                                      </p:cBhvr>
                                      <p:tavLst>
                                        <p:tav tm="0">
                                          <p:val>
                                            <p:strVal val="#ppt_x"/>
                                          </p:val>
                                        </p:tav>
                                        <p:tav tm="100000">
                                          <p:val>
                                            <p:strVal val="#ppt_x"/>
                                          </p:val>
                                        </p:tav>
                                      </p:tavLst>
                                    </p:anim>
                                    <p:anim calcmode="lin" valueType="num">
                                      <p:cBhvr additive="base">
                                        <p:cTn id="72" dur="500" fill="hold"/>
                                        <p:tgtEl>
                                          <p:spTgt spid="1026"/>
                                        </p:tgtEl>
                                        <p:attrNameLst>
                                          <p:attrName>ppt_y</p:attrName>
                                        </p:attrNameLst>
                                      </p:cBhvr>
                                      <p:tavLst>
                                        <p:tav tm="0">
                                          <p:val>
                                            <p:strVal val="1+#ppt_h/2"/>
                                          </p:val>
                                        </p:tav>
                                        <p:tav tm="100000">
                                          <p:val>
                                            <p:strVal val="#ppt_y"/>
                                          </p:val>
                                        </p:tav>
                                      </p:tavLst>
                                    </p:anim>
                                  </p:childTnLst>
                                </p:cTn>
                              </p:par>
                              <p:par>
                                <p:cTn id="73" presetID="1" presetClass="entr" presetSubtype="0"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ppt_x"/>
                                          </p:val>
                                        </p:tav>
                                        <p:tav tm="100000">
                                          <p:val>
                                            <p:strVal val="#ppt_x"/>
                                          </p:val>
                                        </p:tav>
                                      </p:tavLst>
                                    </p:anim>
                                    <p:anim calcmode="lin" valueType="num">
                                      <p:cBhvr additive="base">
                                        <p:cTn id="8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xit" presetSubtype="4" fill="hold" grpId="1" nodeType="clickEffect">
                                  <p:stCondLst>
                                    <p:cond delay="0"/>
                                  </p:stCondLst>
                                  <p:childTnLst>
                                    <p:anim calcmode="lin" valueType="num">
                                      <p:cBhvr additive="base">
                                        <p:cTn id="84" dur="500"/>
                                        <p:tgtEl>
                                          <p:spTgt spid="23"/>
                                        </p:tgtEl>
                                        <p:attrNameLst>
                                          <p:attrName>ppt_x</p:attrName>
                                        </p:attrNameLst>
                                      </p:cBhvr>
                                      <p:tavLst>
                                        <p:tav tm="0">
                                          <p:val>
                                            <p:strVal val="ppt_x"/>
                                          </p:val>
                                        </p:tav>
                                        <p:tav tm="100000">
                                          <p:val>
                                            <p:strVal val="ppt_x"/>
                                          </p:val>
                                        </p:tav>
                                      </p:tavLst>
                                    </p:anim>
                                    <p:anim calcmode="lin" valueType="num">
                                      <p:cBhvr additive="base">
                                        <p:cTn id="85" dur="500"/>
                                        <p:tgtEl>
                                          <p:spTgt spid="23"/>
                                        </p:tgtEl>
                                        <p:attrNameLst>
                                          <p:attrName>ppt_y</p:attrName>
                                        </p:attrNameLst>
                                      </p:cBhvr>
                                      <p:tavLst>
                                        <p:tav tm="0">
                                          <p:val>
                                            <p:strVal val="ppt_y"/>
                                          </p:val>
                                        </p:tav>
                                        <p:tav tm="100000">
                                          <p:val>
                                            <p:strVal val="1+ppt_h/2"/>
                                          </p:val>
                                        </p:tav>
                                      </p:tavLst>
                                    </p:anim>
                                    <p:set>
                                      <p:cBhvr>
                                        <p:cTn id="86" dur="1" fill="hold">
                                          <p:stCondLst>
                                            <p:cond delay="499"/>
                                          </p:stCondLst>
                                        </p:cTn>
                                        <p:tgtEl>
                                          <p:spTgt spid="23"/>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1027"/>
                                        </p:tgtEl>
                                        <p:attrNameLst>
                                          <p:attrName>style.visibility</p:attrName>
                                        </p:attrNameLst>
                                      </p:cBhvr>
                                      <p:to>
                                        <p:strVal val="visible"/>
                                      </p:to>
                                    </p:set>
                                    <p:anim calcmode="lin" valueType="num">
                                      <p:cBhvr additive="base">
                                        <p:cTn id="91" dur="500" fill="hold"/>
                                        <p:tgtEl>
                                          <p:spTgt spid="1027"/>
                                        </p:tgtEl>
                                        <p:attrNameLst>
                                          <p:attrName>ppt_x</p:attrName>
                                        </p:attrNameLst>
                                      </p:cBhvr>
                                      <p:tavLst>
                                        <p:tav tm="0">
                                          <p:val>
                                            <p:strVal val="#ppt_x"/>
                                          </p:val>
                                        </p:tav>
                                        <p:tav tm="100000">
                                          <p:val>
                                            <p:strVal val="#ppt_x"/>
                                          </p:val>
                                        </p:tav>
                                      </p:tavLst>
                                    </p:anim>
                                    <p:anim calcmode="lin" valueType="num">
                                      <p:cBhvr additive="base">
                                        <p:cTn id="92" dur="500" fill="hold"/>
                                        <p:tgtEl>
                                          <p:spTgt spid="1027"/>
                                        </p:tgtEl>
                                        <p:attrNameLst>
                                          <p:attrName>ppt_y</p:attrName>
                                        </p:attrNameLst>
                                      </p:cBhvr>
                                      <p:tavLst>
                                        <p:tav tm="0">
                                          <p:val>
                                            <p:strVal val="1+#ppt_h/2"/>
                                          </p:val>
                                        </p:tav>
                                        <p:tav tm="100000">
                                          <p:val>
                                            <p:strVal val="#ppt_y"/>
                                          </p:val>
                                        </p:tav>
                                      </p:tavLst>
                                    </p:anim>
                                  </p:childTnLst>
                                </p:cTn>
                              </p:par>
                              <p:par>
                                <p:cTn id="93" presetID="1" presetClass="entr" presetSubtype="0" fill="hold" grpId="0" nodeType="withEffect">
                                  <p:stCondLst>
                                    <p:cond delay="0"/>
                                  </p:stCondLst>
                                  <p:childTnLst>
                                    <p:set>
                                      <p:cBhvr>
                                        <p:cTn id="94" dur="1" fill="hold">
                                          <p:stCondLst>
                                            <p:cond delay="0"/>
                                          </p:stCondLst>
                                        </p:cTn>
                                        <p:tgtEl>
                                          <p:spTgt spid="25"/>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7" grpId="0" animBg="1"/>
      <p:bldP spid="20" grpId="0" animBg="1"/>
      <p:bldP spid="22" grpId="0" animBg="1"/>
      <p:bldGraphic spid="23" grpId="0">
        <p:bldAsOne/>
      </p:bldGraphic>
      <p:bldGraphic spid="23" grpId="1">
        <p:bldAsOne/>
      </p:bldGraphic>
      <p:bldP spid="25"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noAutofit/>
          </a:bodyPr>
          <a:lstStyle/>
          <a:p>
            <a:r>
              <a:rPr lang="en-ZA" sz="2400" b="1" dirty="0" smtClean="0"/>
              <a:t>Qualifications by age (birth cohort), 2011 </a:t>
            </a:r>
            <a:r>
              <a:rPr lang="en-ZA" sz="2000" dirty="0" smtClean="0"/>
              <a:t>(Van der Berg, 2013)</a:t>
            </a:r>
            <a:endParaRPr lang="en-ZA" sz="2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07068769"/>
              </p:ext>
            </p:extLst>
          </p:nvPr>
        </p:nvGraphicFramePr>
        <p:xfrm>
          <a:off x="0" y="764704"/>
          <a:ext cx="9144000" cy="60932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37294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graphicEl>
                                              <a:chart seriesIdx="8" categoryIdx="-4" bldStep="series"/>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graphicEl>
                                              <a:chart seriesIdx="9" categoryIdx="-4" bldStep="series"/>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graphicEl>
                                              <a:chart seriesIdx="10" categoryIdx="-4" bldStep="series"/>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graphicEl>
                                              <a:chart seriesIdx="11" categoryIdx="-4" bldStep="series"/>
                                            </p:graphic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graphicEl>
                                              <a:chart seriesIdx="12" categoryIdx="-4" bldStep="series"/>
                                            </p:graphic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graphicEl>
                                              <a:chart seriesIdx="13" categoryIdx="-4" bldStep="series"/>
                                            </p:graphic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6">
                                            <p:graphicEl>
                                              <a:chart seriesIdx="14" categoryIdx="-4" bldStep="series"/>
                                            </p:graphic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
                                            <p:graphicEl>
                                              <a:chart seriesIdx="15" categoryIdx="-4" bldStep="series"/>
                                            </p:graphic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6">
                                            <p:graphicEl>
                                              <a:chart seriesIdx="16" categoryIdx="-4" bldStep="series"/>
                                            </p:graphic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6">
                                            <p:graphicEl>
                                              <a:chart seriesIdx="17" categoryIdx="-4" bldStep="series"/>
                                            </p:graphic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6">
                                            <p:graphicEl>
                                              <a:chart seriesIdx="18" categoryIdx="-4" bldStep="series"/>
                                            </p:graphic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6">
                                            <p:graphicEl>
                                              <a:chart seriesIdx="19" categoryIdx="-4" bldStep="series"/>
                                            </p:graphic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6">
                                            <p:graphicEl>
                                              <a:chart seriesIdx="20" categoryIdx="-4" bldStep="series"/>
                                            </p:graphic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
                                            <p:graphicEl>
                                              <a:chart seriesIdx="21" categoryIdx="-4" bldStep="series"/>
                                            </p:graphic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6">
                                            <p:graphicEl>
                                              <a:chart seriesIdx="22" categoryIdx="-4" bldStep="series"/>
                                            </p:graphic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6">
                                            <p:graphicEl>
                                              <a:chart seriesIdx="23" categoryIdx="-4" bldStep="series"/>
                                            </p:graphic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6">
                                            <p:graphicEl>
                                              <a:chart seriesIdx="24" categoryIdx="-4" bldStep="series"/>
                                            </p:graphic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6">
                                            <p:graphicEl>
                                              <a:chart seriesIdx="25" categoryIdx="-4" bldStep="series"/>
                                            </p:graphic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6">
                                            <p:graphicEl>
                                              <a:chart seriesIdx="26" categoryIdx="-4" bldStep="series"/>
                                            </p:graphic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6">
                                            <p:graphicEl>
                                              <a:chart seriesIdx="27" categoryIdx="-4" bldStep="series"/>
                                            </p:graphic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6">
                                            <p:graphicEl>
                                              <a:chart seriesIdx="28" categoryIdx="-4" bldStep="series"/>
                                            </p:graphic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6">
                                            <p:graphicEl>
                                              <a:chart seriesIdx="29" categoryIdx="-4" bldStep="series"/>
                                            </p:graphicEl>
                                          </p:spTgt>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6">
                                            <p:graphicEl>
                                              <a:chart seriesIdx="30" categoryIdx="-4" bldStep="series"/>
                                            </p:graphicEl>
                                          </p:spTgt>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6">
                                            <p:graphicEl>
                                              <a:chart seriesIdx="31" categoryIdx="-4" bldStep="series"/>
                                            </p:graphicEl>
                                          </p:spTgt>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6">
                                            <p:graphicEl>
                                              <a:chart seriesIdx="32" categoryIdx="-4" bldStep="series"/>
                                            </p:graphicEl>
                                          </p:spTgt>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6">
                                            <p:graphicEl>
                                              <a:chart seriesIdx="33" categoryIdx="-4" bldStep="series"/>
                                            </p:graphicEl>
                                          </p:spTgt>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6">
                                            <p:graphicEl>
                                              <a:chart seriesIdx="34" categoryIdx="-4" bldStep="series"/>
                                            </p:graphicEl>
                                          </p:spTgt>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6">
                                            <p:graphicEl>
                                              <a:chart seriesIdx="35" categoryIdx="-4" bldStep="series"/>
                                            </p:graphicEl>
                                          </p:spTgt>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6">
                                            <p:graphicEl>
                                              <a:chart seriesIdx="36" categoryIdx="-4" bldStep="series"/>
                                            </p:graphicEl>
                                          </p:spTgt>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6">
                                            <p:graphicEl>
                                              <a:chart seriesIdx="37" categoryIdx="-4" bldStep="series"/>
                                            </p:graphicEl>
                                          </p:spTgt>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6">
                                            <p:graphicEl>
                                              <a:chart seriesIdx="38" categoryIdx="-4" bldStep="series"/>
                                            </p:graphicEl>
                                          </p:spTgt>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6">
                                            <p:graphicEl>
                                              <a:chart seriesIdx="39" categoryIdx="-4" bldStep="series"/>
                                            </p:graphicEl>
                                          </p:spTgt>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6">
                                            <p:graphicEl>
                                              <a:chart seriesIdx="40"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Basic overview of matric 2013</a:t>
            </a:r>
            <a:endParaRPr lang="en-ZA" dirty="0"/>
          </a:p>
        </p:txBody>
      </p:sp>
      <p:sp>
        <p:nvSpPr>
          <p:cNvPr id="3" name="Content Placeholder 2"/>
          <p:cNvSpPr>
            <a:spLocks noGrp="1"/>
          </p:cNvSpPr>
          <p:nvPr>
            <p:ph idx="1"/>
          </p:nvPr>
        </p:nvSpPr>
        <p:spPr/>
        <p:txBody>
          <a:bodyPr>
            <a:normAutofit fontScale="70000" lnSpcReduction="20000"/>
          </a:bodyPr>
          <a:lstStyle/>
          <a:p>
            <a:pPr marL="0" indent="0">
              <a:buNone/>
            </a:pPr>
            <a:r>
              <a:rPr lang="en-ZA" b="1" dirty="0" smtClean="0">
                <a:solidFill>
                  <a:srgbClr val="FF0000"/>
                </a:solidFill>
              </a:rPr>
              <a:t>The good…</a:t>
            </a:r>
          </a:p>
          <a:p>
            <a:r>
              <a:rPr lang="en-ZA" dirty="0" smtClean="0"/>
              <a:t>Matric pass rate increased to 78%</a:t>
            </a:r>
          </a:p>
          <a:p>
            <a:r>
              <a:rPr lang="en-ZA" dirty="0" smtClean="0"/>
              <a:t>Bachelor pass rate increased to 31%</a:t>
            </a:r>
          </a:p>
          <a:p>
            <a:r>
              <a:rPr lang="en-ZA" dirty="0" smtClean="0"/>
              <a:t>More students passing mathematics</a:t>
            </a:r>
          </a:p>
          <a:p>
            <a:pPr marL="0" indent="0">
              <a:buNone/>
            </a:pPr>
            <a:r>
              <a:rPr lang="en-ZA" b="1" dirty="0" smtClean="0">
                <a:solidFill>
                  <a:srgbClr val="FF0000"/>
                </a:solidFill>
              </a:rPr>
              <a:t>The bad…</a:t>
            </a:r>
          </a:p>
          <a:p>
            <a:r>
              <a:rPr lang="en-ZA" dirty="0" smtClean="0"/>
              <a:t>Some questioning quality of matric pass</a:t>
            </a:r>
          </a:p>
          <a:p>
            <a:r>
              <a:rPr lang="en-ZA" dirty="0" smtClean="0"/>
              <a:t>Public starting to ask questions about why </a:t>
            </a:r>
            <a:r>
              <a:rPr lang="en-ZA" dirty="0" err="1" smtClean="0"/>
              <a:t>uni’s</a:t>
            </a:r>
            <a:r>
              <a:rPr lang="en-ZA" dirty="0" smtClean="0"/>
              <a:t> are using NBTs</a:t>
            </a:r>
          </a:p>
          <a:p>
            <a:r>
              <a:rPr lang="en-ZA" dirty="0" smtClean="0"/>
              <a:t>Concerns over “culling” and whether this lead to increases in NWP and FST</a:t>
            </a:r>
            <a:endParaRPr lang="en-ZA" dirty="0"/>
          </a:p>
          <a:p>
            <a:pPr marL="0" indent="0">
              <a:buNone/>
            </a:pPr>
            <a:r>
              <a:rPr lang="en-ZA" b="1" dirty="0" smtClean="0">
                <a:solidFill>
                  <a:srgbClr val="FF0000"/>
                </a:solidFill>
              </a:rPr>
              <a:t>The ugly…</a:t>
            </a:r>
          </a:p>
          <a:p>
            <a:r>
              <a:rPr lang="en-ZA" dirty="0" smtClean="0"/>
              <a:t>Grade 8</a:t>
            </a:r>
            <a:r>
              <a:rPr lang="en-ZA" dirty="0" smtClean="0">
                <a:sym typeface="Wingdings" panose="05000000000000000000" pitchFamily="2" charset="2"/>
              </a:rPr>
              <a:t>12 dropout is 2x as high (50%) in Q1 </a:t>
            </a:r>
            <a:r>
              <a:rPr lang="en-ZA" dirty="0" err="1" smtClean="0">
                <a:sym typeface="Wingdings" panose="05000000000000000000" pitchFamily="2" charset="2"/>
              </a:rPr>
              <a:t>rel</a:t>
            </a:r>
            <a:r>
              <a:rPr lang="en-ZA" dirty="0" smtClean="0">
                <a:sym typeface="Wingdings" panose="05000000000000000000" pitchFamily="2" charset="2"/>
              </a:rPr>
              <a:t> to Q5 (25%)</a:t>
            </a:r>
            <a:endParaRPr lang="en-ZA" dirty="0" smtClean="0"/>
          </a:p>
          <a:p>
            <a:r>
              <a:rPr lang="en-ZA" dirty="0" smtClean="0"/>
              <a:t>Because of differences in average quality of education, a white child is 7 times more likely than a black child to obtain a Maths D+ and 38 times as likely to get an A- aggregate </a:t>
            </a:r>
            <a:r>
              <a:rPr lang="en-ZA" sz="2200" dirty="0" smtClean="0"/>
              <a:t>(using earlier matric data)</a:t>
            </a:r>
            <a:endParaRPr lang="en-ZA" sz="2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a:t>
            </a:fld>
            <a:endParaRPr lang="en-ZA"/>
          </a:p>
        </p:txBody>
      </p:sp>
    </p:spTree>
    <p:extLst>
      <p:ext uri="{BB962C8B-B14F-4D97-AF65-F5344CB8AC3E}">
        <p14:creationId xmlns:p14="http://schemas.microsoft.com/office/powerpoint/2010/main" val="3950588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Focus on </a:t>
            </a:r>
            <a:r>
              <a:rPr lang="en-ZA" sz="3600" b="1" dirty="0" smtClean="0"/>
              <a:t>mathematics</a:t>
            </a:r>
            <a:r>
              <a:rPr lang="en-ZA" sz="3600" dirty="0" smtClean="0"/>
              <a:t> </a:t>
            </a:r>
            <a:r>
              <a:rPr lang="en-ZA" sz="3200" dirty="0" smtClean="0"/>
              <a:t>– things are improving</a:t>
            </a:r>
            <a:endParaRPr lang="en-ZA" sz="3200" dirty="0"/>
          </a:p>
        </p:txBody>
      </p:sp>
      <p:sp>
        <p:nvSpPr>
          <p:cNvPr id="3" name="Content Placeholder 2"/>
          <p:cNvSpPr>
            <a:spLocks noGrp="1"/>
          </p:cNvSpPr>
          <p:nvPr>
            <p:ph idx="1"/>
          </p:nvPr>
        </p:nvSpPr>
        <p:spPr>
          <a:xfrm>
            <a:off x="455513" y="1556611"/>
            <a:ext cx="8229600" cy="1584176"/>
          </a:xfrm>
        </p:spPr>
        <p:txBody>
          <a:bodyPr>
            <a:normAutofit fontScale="92500"/>
          </a:bodyPr>
          <a:lstStyle/>
          <a:p>
            <a:r>
              <a:rPr lang="en-ZA" sz="2400" dirty="0" smtClean="0"/>
              <a:t>Number of students taking mathematics (as opposed to maths-lit) has declined since 2008, but proportion passing has risen</a:t>
            </a:r>
          </a:p>
          <a:p>
            <a:pPr lvl="1"/>
            <a:r>
              <a:rPr lang="en-ZA" sz="2000" dirty="0" smtClean="0"/>
              <a:t>Not necessarily a bad thing since many of those students shouldn’t have been taking mathematics in the first place</a:t>
            </a:r>
            <a:endParaRPr lang="en-ZA"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a:t>
            </a:fld>
            <a:endParaRPr lang="en-ZA"/>
          </a:p>
        </p:txBody>
      </p:sp>
      <p:graphicFrame>
        <p:nvGraphicFramePr>
          <p:cNvPr id="7" name="Chart 6"/>
          <p:cNvGraphicFramePr>
            <a:graphicFrameLocks/>
          </p:cNvGraphicFramePr>
          <p:nvPr>
            <p:extLst>
              <p:ext uri="{D42A27DB-BD31-4B8C-83A1-F6EECF244321}">
                <p14:modId xmlns:p14="http://schemas.microsoft.com/office/powerpoint/2010/main" val="1205628207"/>
              </p:ext>
            </p:extLst>
          </p:nvPr>
        </p:nvGraphicFramePr>
        <p:xfrm>
          <a:off x="661592" y="3135686"/>
          <a:ext cx="7272808" cy="336573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6746268" y="6304002"/>
            <a:ext cx="2376264" cy="369332"/>
          </a:xfrm>
          <a:prstGeom prst="rect">
            <a:avLst/>
          </a:prstGeom>
          <a:solidFill>
            <a:schemeClr val="bg1"/>
          </a:solidFill>
        </p:spPr>
        <p:txBody>
          <a:bodyPr wrap="square" rtlCol="0">
            <a:spAutoFit/>
          </a:bodyPr>
          <a:lstStyle/>
          <a:p>
            <a:r>
              <a:rPr lang="en-ZA" dirty="0" smtClean="0"/>
              <a:t>Source: Taylor</a:t>
            </a:r>
            <a:r>
              <a:rPr lang="en-ZA" dirty="0"/>
              <a:t> </a:t>
            </a:r>
            <a:r>
              <a:rPr lang="en-ZA" dirty="0" smtClean="0"/>
              <a:t>(2014)</a:t>
            </a:r>
            <a:endParaRPr lang="en-ZA" dirty="0"/>
          </a:p>
        </p:txBody>
      </p:sp>
    </p:spTree>
    <p:extLst>
      <p:ext uri="{BB962C8B-B14F-4D97-AF65-F5344CB8AC3E}">
        <p14:creationId xmlns:p14="http://schemas.microsoft.com/office/powerpoint/2010/main" val="16357467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400" dirty="0" smtClean="0"/>
              <a:t>What proportion of </a:t>
            </a:r>
            <a:r>
              <a:rPr lang="en-ZA" sz="2400" dirty="0" err="1" smtClean="0"/>
              <a:t>matrics</a:t>
            </a:r>
            <a:r>
              <a:rPr lang="en-ZA" sz="2400" dirty="0" smtClean="0"/>
              <a:t> take and pass mathematics?</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sp>
        <p:nvSpPr>
          <p:cNvPr id="6" name="TextBox 5"/>
          <p:cNvSpPr txBox="1"/>
          <p:nvPr/>
        </p:nvSpPr>
        <p:spPr>
          <a:xfrm>
            <a:off x="6264188" y="5589240"/>
            <a:ext cx="2376264" cy="369332"/>
          </a:xfrm>
          <a:prstGeom prst="rect">
            <a:avLst/>
          </a:prstGeom>
          <a:noFill/>
        </p:spPr>
        <p:txBody>
          <a:bodyPr wrap="square" rtlCol="0">
            <a:spAutoFit/>
          </a:bodyPr>
          <a:lstStyle/>
          <a:p>
            <a:r>
              <a:rPr lang="en-ZA" dirty="0" smtClean="0"/>
              <a:t>Source: Taylor</a:t>
            </a:r>
            <a:r>
              <a:rPr lang="en-ZA" dirty="0"/>
              <a:t> </a:t>
            </a:r>
            <a:r>
              <a:rPr lang="en-ZA" dirty="0" smtClean="0"/>
              <a:t>(2014)</a:t>
            </a:r>
            <a:endParaRPr lang="en-ZA" dirty="0"/>
          </a:p>
        </p:txBody>
      </p:sp>
      <p:graphicFrame>
        <p:nvGraphicFramePr>
          <p:cNvPr id="7" name="Chart 6"/>
          <p:cNvGraphicFramePr>
            <a:graphicFrameLocks/>
          </p:cNvGraphicFramePr>
          <p:nvPr>
            <p:extLst>
              <p:ext uri="{D42A27DB-BD31-4B8C-83A1-F6EECF244321}">
                <p14:modId xmlns:p14="http://schemas.microsoft.com/office/powerpoint/2010/main" val="3359362878"/>
              </p:ext>
            </p:extLst>
          </p:nvPr>
        </p:nvGraphicFramePr>
        <p:xfrm>
          <a:off x="1043608" y="2780928"/>
          <a:ext cx="6912768" cy="3951535"/>
        </p:xfrm>
        <a:graphic>
          <a:graphicData uri="http://schemas.openxmlformats.org/drawingml/2006/chart">
            <c:chart xmlns:c="http://schemas.openxmlformats.org/drawingml/2006/chart" xmlns:r="http://schemas.openxmlformats.org/officeDocument/2006/relationships" r:id="rId3"/>
          </a:graphicData>
        </a:graphic>
      </p:graphicFrame>
      <p:sp>
        <p:nvSpPr>
          <p:cNvPr id="8" name="Content Placeholder 2"/>
          <p:cNvSpPr>
            <a:spLocks noGrp="1"/>
          </p:cNvSpPr>
          <p:nvPr>
            <p:ph idx="1"/>
          </p:nvPr>
        </p:nvSpPr>
        <p:spPr>
          <a:xfrm>
            <a:off x="467544" y="1628801"/>
            <a:ext cx="8229600" cy="1584176"/>
          </a:xfrm>
        </p:spPr>
        <p:txBody>
          <a:bodyPr>
            <a:normAutofit/>
          </a:bodyPr>
          <a:lstStyle/>
          <a:p>
            <a:r>
              <a:rPr lang="en-ZA" sz="2400" dirty="0" smtClean="0"/>
              <a:t>Important statistic is the </a:t>
            </a:r>
            <a:r>
              <a:rPr lang="en-ZA" sz="2400" b="1" u="sng" dirty="0" smtClean="0"/>
              <a:t>number</a:t>
            </a:r>
            <a:r>
              <a:rPr lang="en-ZA" sz="2400" dirty="0" smtClean="0"/>
              <a:t> passing which was declining from 2008 </a:t>
            </a:r>
            <a:r>
              <a:rPr lang="en-ZA" sz="2400" dirty="0" smtClean="0">
                <a:sym typeface="Wingdings" panose="05000000000000000000" pitchFamily="2" charset="2"/>
              </a:rPr>
              <a:t> 2011 but has increased between 2011  2013</a:t>
            </a:r>
            <a:r>
              <a:rPr lang="en-ZA" sz="2400" dirty="0" smtClean="0"/>
              <a:t> </a:t>
            </a:r>
            <a:endParaRPr lang="en-ZA" sz="2000" dirty="0"/>
          </a:p>
        </p:txBody>
      </p:sp>
    </p:spTree>
    <p:extLst>
      <p:ext uri="{BB962C8B-B14F-4D97-AF65-F5344CB8AC3E}">
        <p14:creationId xmlns:p14="http://schemas.microsoft.com/office/powerpoint/2010/main" val="29775716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dirty="0" smtClean="0"/>
              <a:t>Matric mathematics statistics (Taylor 2014)</a:t>
            </a:r>
            <a:endParaRPr lang="en-ZA"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3478121"/>
              </p:ext>
            </p:extLst>
          </p:nvPr>
        </p:nvGraphicFramePr>
        <p:xfrm>
          <a:off x="451792" y="1700808"/>
          <a:ext cx="8208912" cy="3567693"/>
        </p:xfrm>
        <a:graphic>
          <a:graphicData uri="http://schemas.openxmlformats.org/drawingml/2006/table">
            <a:tbl>
              <a:tblPr>
                <a:tableStyleId>{5C22544A-7EE6-4342-B048-85BDC9FD1C3A}</a:tableStyleId>
              </a:tblPr>
              <a:tblGrid>
                <a:gridCol w="1391822"/>
                <a:gridCol w="1363418"/>
                <a:gridCol w="1363418"/>
                <a:gridCol w="1363418"/>
                <a:gridCol w="1363418"/>
                <a:gridCol w="1363418"/>
              </a:tblGrid>
              <a:tr h="1146728">
                <a:tc>
                  <a:txBody>
                    <a:bodyPr/>
                    <a:lstStyle/>
                    <a:p>
                      <a:pPr algn="just" fontAlgn="ctr"/>
                      <a:r>
                        <a:rPr lang="en-GB" sz="1600" u="none" strike="noStrike" dirty="0">
                          <a:effectLst/>
                        </a:rPr>
                        <a:t> </a:t>
                      </a:r>
                      <a:endParaRPr lang="en-ZA" sz="1600" b="0"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Numbers wrote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Number passed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Maths pass rate</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Proportion taking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Proportion passing maths</a:t>
                      </a:r>
                      <a:endParaRPr lang="en-ZA" sz="1600" b="1" i="0" u="none" strike="noStrike" dirty="0">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2008</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298821</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136503</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45.70%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56.10%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25.60%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2009</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290407</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133505</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46.00%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52.60%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24.20%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2010</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263034</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124749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47.40%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48.80%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23.20%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2011</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224635</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104033</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46.30%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45.30%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21.00%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2012</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225874</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121970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54.00%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44.19%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23.86%</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2013</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241509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142666</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59.10%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42.96%</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2800" b="1" u="none" strike="noStrike" dirty="0">
                          <a:solidFill>
                            <a:srgbClr val="FF0000"/>
                          </a:solidFill>
                          <a:effectLst/>
                        </a:rPr>
                        <a:t>25.38%</a:t>
                      </a:r>
                      <a:endParaRPr lang="en-ZA" sz="2800" b="1" i="0" u="none" strike="noStrike" dirty="0">
                        <a:solidFill>
                          <a:srgbClr val="FF0000"/>
                        </a:solidFill>
                        <a:effectLst/>
                        <a:latin typeface="Arial"/>
                      </a:endParaRPr>
                    </a:p>
                  </a:txBody>
                  <a:tcPr marL="9525" marR="9525" marT="9525" marB="0" anchor="ctr"/>
                </a:tc>
              </a:tr>
            </a:tbl>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sp>
        <p:nvSpPr>
          <p:cNvPr id="6" name="TextBox 5"/>
          <p:cNvSpPr txBox="1"/>
          <p:nvPr/>
        </p:nvSpPr>
        <p:spPr>
          <a:xfrm>
            <a:off x="6279722" y="5228599"/>
            <a:ext cx="2376264" cy="369332"/>
          </a:xfrm>
          <a:prstGeom prst="rect">
            <a:avLst/>
          </a:prstGeom>
          <a:noFill/>
        </p:spPr>
        <p:txBody>
          <a:bodyPr wrap="square" rtlCol="0">
            <a:spAutoFit/>
          </a:bodyPr>
          <a:lstStyle/>
          <a:p>
            <a:r>
              <a:rPr lang="en-ZA" dirty="0" smtClean="0"/>
              <a:t>Source: Taylor</a:t>
            </a:r>
            <a:r>
              <a:rPr lang="en-ZA" dirty="0"/>
              <a:t> </a:t>
            </a:r>
            <a:r>
              <a:rPr lang="en-ZA" dirty="0" smtClean="0"/>
              <a:t>(2014)</a:t>
            </a:r>
            <a:endParaRPr lang="en-ZA" dirty="0"/>
          </a:p>
        </p:txBody>
      </p:sp>
      <p:sp>
        <p:nvSpPr>
          <p:cNvPr id="8" name="TextBox 7"/>
          <p:cNvSpPr txBox="1"/>
          <p:nvPr/>
        </p:nvSpPr>
        <p:spPr>
          <a:xfrm>
            <a:off x="467544" y="5580564"/>
            <a:ext cx="5400600" cy="923330"/>
          </a:xfrm>
          <a:prstGeom prst="rect">
            <a:avLst/>
          </a:prstGeom>
          <a:solidFill>
            <a:srgbClr val="FFFF00"/>
          </a:solidFill>
        </p:spPr>
        <p:txBody>
          <a:bodyPr wrap="square" rtlCol="0">
            <a:spAutoFit/>
          </a:bodyPr>
          <a:lstStyle/>
          <a:p>
            <a:r>
              <a:rPr lang="en-ZA" b="1" dirty="0" smtClean="0"/>
              <a:t>NOTE</a:t>
            </a:r>
            <a:r>
              <a:rPr lang="en-ZA" dirty="0" smtClean="0"/>
              <a:t>: All of the above is under the proviso that that quality of the mathematics exam has remained constant over the period. If not then we can’t say much.</a:t>
            </a:r>
            <a:endParaRPr lang="en-ZA" dirty="0"/>
          </a:p>
        </p:txBody>
      </p:sp>
    </p:spTree>
    <p:extLst>
      <p:ext uri="{BB962C8B-B14F-4D97-AF65-F5344CB8AC3E}">
        <p14:creationId xmlns:p14="http://schemas.microsoft.com/office/powerpoint/2010/main" val="16045863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88840"/>
            <a:ext cx="8229600" cy="1930226"/>
          </a:xfrm>
        </p:spPr>
        <p:txBody>
          <a:bodyPr>
            <a:normAutofit/>
          </a:bodyPr>
          <a:lstStyle/>
          <a:p>
            <a:r>
              <a:rPr lang="en-ZA" sz="5400" b="1" dirty="0" smtClean="0"/>
              <a:t>Focus on dropout</a:t>
            </a:r>
            <a:endParaRPr lang="en-ZA" sz="5400" b="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spTree>
    <p:extLst>
      <p:ext uri="{BB962C8B-B14F-4D97-AF65-F5344CB8AC3E}">
        <p14:creationId xmlns:p14="http://schemas.microsoft.com/office/powerpoint/2010/main" val="12045514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When does grade repetition happen?</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 y="1543050"/>
            <a:ext cx="8553450" cy="531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88509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5400" b="1" dirty="0" smtClean="0"/>
              <a:t>Dropout</a:t>
            </a:r>
            <a:r>
              <a:rPr lang="en-ZA" sz="5400" dirty="0" smtClean="0"/>
              <a:t> </a:t>
            </a:r>
            <a:r>
              <a:rPr lang="en-ZA" dirty="0" smtClean="0"/>
              <a:t>between Gr8 and Gr12</a:t>
            </a:r>
            <a:endParaRPr lang="en-ZA" dirty="0"/>
          </a:p>
        </p:txBody>
      </p:sp>
      <p:sp>
        <p:nvSpPr>
          <p:cNvPr id="3" name="Content Placeholder 2"/>
          <p:cNvSpPr>
            <a:spLocks noGrp="1"/>
          </p:cNvSpPr>
          <p:nvPr>
            <p:ph idx="1"/>
          </p:nvPr>
        </p:nvSpPr>
        <p:spPr>
          <a:xfrm>
            <a:off x="467544" y="5589240"/>
            <a:ext cx="8229600" cy="1152128"/>
          </a:xfrm>
        </p:spPr>
        <p:txBody>
          <a:bodyPr>
            <a:normAutofit fontScale="85000" lnSpcReduction="20000"/>
          </a:bodyPr>
          <a:lstStyle/>
          <a:p>
            <a:r>
              <a:rPr lang="en-ZA" sz="1800" dirty="0" smtClean="0"/>
              <a:t>Of 100 Gr8 quintile 1 students in 2009, 36 passed matric and 10 qualified for university</a:t>
            </a:r>
          </a:p>
          <a:p>
            <a:r>
              <a:rPr lang="en-ZA" sz="1800" dirty="0" smtClean="0"/>
              <a:t>Of 100 Gr8 quintile 5 students in 2009, 68 passed matric and 39 qualified for university</a:t>
            </a:r>
          </a:p>
          <a:p>
            <a:r>
              <a:rPr lang="en-ZA" sz="1800" dirty="0" smtClean="0"/>
              <a:t>“</a:t>
            </a:r>
            <a:r>
              <a:rPr lang="en-ZA" sz="1800" i="1" dirty="0" smtClean="0"/>
              <a:t>Contrary </a:t>
            </a:r>
            <a:r>
              <a:rPr lang="en-ZA" sz="1800" i="1" dirty="0"/>
              <a:t>to what some would like the nation and the public to believe that our results hide inequalities, the facts and evidence show that the two top provinces (Free State and North West) are rural and poor</a:t>
            </a:r>
            <a:r>
              <a:rPr lang="en-ZA" sz="1800" dirty="0" smtClean="0"/>
              <a:t>.” (</a:t>
            </a:r>
            <a:r>
              <a:rPr lang="en-ZA" sz="1800" dirty="0" err="1" smtClean="0"/>
              <a:t>Motshekga</a:t>
            </a:r>
            <a:r>
              <a:rPr lang="en-ZA" sz="1800" dirty="0" smtClean="0"/>
              <a:t>, 2014)</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12</a:t>
            </a:fld>
            <a:endParaRPr lang="en-ZA"/>
          </a:p>
        </p:txBody>
      </p:sp>
      <p:graphicFrame>
        <p:nvGraphicFramePr>
          <p:cNvPr id="5" name="Chart 4"/>
          <p:cNvGraphicFramePr>
            <a:graphicFrameLocks/>
          </p:cNvGraphicFramePr>
          <p:nvPr>
            <p:extLst>
              <p:ext uri="{D42A27DB-BD31-4B8C-83A1-F6EECF244321}">
                <p14:modId xmlns:p14="http://schemas.microsoft.com/office/powerpoint/2010/main" val="3813609616"/>
              </p:ext>
            </p:extLst>
          </p:nvPr>
        </p:nvGraphicFramePr>
        <p:xfrm>
          <a:off x="467544" y="1484784"/>
          <a:ext cx="8208912" cy="41044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47745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fade">
                                      <p:cBhvr>
                                        <p:cTn id="27" dur="1000"/>
                                        <p:tgtEl>
                                          <p:spTgt spid="3">
                                            <p:txEl>
                                              <p:pRg st="0" end="0"/>
                                            </p:txEl>
                                          </p:spTgt>
                                        </p:tgtEl>
                                      </p:cBhvr>
                                    </p:animEffect>
                                    <p:anim calcmode="lin" valueType="num">
                                      <p:cBhvr>
                                        <p:cTn id="2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Effect transition="in" filter="fade">
                                      <p:cBhvr>
                                        <p:cTn id="34" dur="1000"/>
                                        <p:tgtEl>
                                          <p:spTgt spid="3">
                                            <p:txEl>
                                              <p:pRg st="1" end="1"/>
                                            </p:txEl>
                                          </p:spTgt>
                                        </p:tgtEl>
                                      </p:cBhvr>
                                    </p:animEffect>
                                    <p:anim calcmode="lin" valueType="num">
                                      <p:cBhvr>
                                        <p:cTn id="3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fade">
                                      <p:cBhvr>
                                        <p:cTn id="41" dur="1000"/>
                                        <p:tgtEl>
                                          <p:spTgt spid="3">
                                            <p:txEl>
                                              <p:pRg st="2" end="2"/>
                                            </p:txEl>
                                          </p:spTgt>
                                        </p:tgtEl>
                                      </p:cBhvr>
                                    </p:animEffect>
                                    <p:anim calcmode="lin" valueType="num">
                                      <p:cBhvr>
                                        <p:cTn id="4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series"/>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5085184"/>
            <a:ext cx="8229600" cy="1645643"/>
          </a:xfrm>
        </p:spPr>
        <p:txBody>
          <a:bodyPr>
            <a:normAutofit/>
          </a:bodyPr>
          <a:lstStyle/>
          <a:p>
            <a:r>
              <a:rPr lang="en-ZA" sz="2400" dirty="0" smtClean="0"/>
              <a:t>550,000 students drop out before matric</a:t>
            </a:r>
          </a:p>
          <a:p>
            <a:r>
              <a:rPr lang="en-ZA" sz="2400" dirty="0" smtClean="0"/>
              <a:t>99% do not get a non-matric qualification </a:t>
            </a:r>
            <a:r>
              <a:rPr lang="en-ZA" sz="1600" dirty="0" smtClean="0"/>
              <a:t>(</a:t>
            </a:r>
            <a:r>
              <a:rPr lang="en-ZA" sz="1600" dirty="0" err="1" smtClean="0"/>
              <a:t>Gustafsson</a:t>
            </a:r>
            <a:r>
              <a:rPr lang="en-ZA" sz="1600" dirty="0" smtClean="0"/>
              <a:t>, 2011: p11)</a:t>
            </a:r>
          </a:p>
          <a:p>
            <a:r>
              <a:rPr lang="en-ZA" sz="2400" dirty="0" smtClean="0"/>
              <a:t>What happens to them? 50% youth unemployment.</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graphicFrame>
        <p:nvGraphicFramePr>
          <p:cNvPr id="5" name="Chart 4"/>
          <p:cNvGraphicFramePr>
            <a:graphicFrameLocks/>
          </p:cNvGraphicFramePr>
          <p:nvPr>
            <p:extLst>
              <p:ext uri="{D42A27DB-BD31-4B8C-83A1-F6EECF244321}">
                <p14:modId xmlns:p14="http://schemas.microsoft.com/office/powerpoint/2010/main" val="2731617392"/>
              </p:ext>
            </p:extLst>
          </p:nvPr>
        </p:nvGraphicFramePr>
        <p:xfrm>
          <a:off x="395536" y="404664"/>
          <a:ext cx="8208912" cy="43924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4970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category"/>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ZA" altLang="en-US" sz="1800" b="1" dirty="0" smtClean="0">
                <a:latin typeface="Verdana" pitchFamily="34" charset="0"/>
                <a:ea typeface="Calibri" pitchFamily="34" charset="0"/>
                <a:cs typeface="Times New Roman" pitchFamily="18" charset="0"/>
              </a:rPr>
              <a:t>Proportion </a:t>
            </a:r>
            <a:r>
              <a:rPr lang="en-ZA" altLang="en-US" sz="1800" b="1" dirty="0">
                <a:latin typeface="Verdana" pitchFamily="34" charset="0"/>
                <a:ea typeface="Calibri" pitchFamily="34" charset="0"/>
                <a:cs typeface="Times New Roman" pitchFamily="18" charset="0"/>
              </a:rPr>
              <a:t>of a cohort of students that do not survive to grade 12, fail matric, pass matric, and pass matric with a Bachelor's pass in each province in 2011</a:t>
            </a:r>
            <a:r>
              <a:rPr lang="en-ZA" altLang="en-US" sz="100" dirty="0">
                <a:latin typeface="Arial" pitchFamily="34" charset="0"/>
                <a:cs typeface="Arial" pitchFamily="34" charset="0"/>
              </a:rPr>
              <a:t/>
            </a:r>
            <a:br>
              <a:rPr lang="en-ZA" altLang="en-US" sz="100" dirty="0">
                <a:latin typeface="Arial" pitchFamily="34" charset="0"/>
                <a:cs typeface="Arial" pitchFamily="34" charset="0"/>
              </a:rPr>
            </a:br>
            <a:endParaRPr lang="en-ZA" sz="1800" dirty="0"/>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graphicFrame>
        <p:nvGraphicFramePr>
          <p:cNvPr id="5" name="Chart 4"/>
          <p:cNvGraphicFramePr/>
          <p:nvPr>
            <p:extLst>
              <p:ext uri="{D42A27DB-BD31-4B8C-83A1-F6EECF244321}">
                <p14:modId xmlns:p14="http://schemas.microsoft.com/office/powerpoint/2010/main" val="1738701655"/>
              </p:ext>
            </p:extLst>
          </p:nvPr>
        </p:nvGraphicFramePr>
        <p:xfrm>
          <a:off x="4696691" y="1628800"/>
          <a:ext cx="4427984" cy="24928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p:nvPr>
            <p:extLst>
              <p:ext uri="{D42A27DB-BD31-4B8C-83A1-F6EECF244321}">
                <p14:modId xmlns:p14="http://schemas.microsoft.com/office/powerpoint/2010/main" val="1538474494"/>
              </p:ext>
            </p:extLst>
          </p:nvPr>
        </p:nvGraphicFramePr>
        <p:xfrm>
          <a:off x="3275856" y="1700808"/>
          <a:ext cx="1619885" cy="24993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p:cNvGraphicFramePr/>
          <p:nvPr>
            <p:extLst>
              <p:ext uri="{D42A27DB-BD31-4B8C-83A1-F6EECF244321}">
                <p14:modId xmlns:p14="http://schemas.microsoft.com/office/powerpoint/2010/main" val="1868812790"/>
              </p:ext>
            </p:extLst>
          </p:nvPr>
        </p:nvGraphicFramePr>
        <p:xfrm>
          <a:off x="1691680" y="1700808"/>
          <a:ext cx="1619885" cy="249936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p:cNvGraphicFramePr/>
          <p:nvPr>
            <p:extLst>
              <p:ext uri="{D42A27DB-BD31-4B8C-83A1-F6EECF244321}">
                <p14:modId xmlns:p14="http://schemas.microsoft.com/office/powerpoint/2010/main" val="1125753064"/>
              </p:ext>
            </p:extLst>
          </p:nvPr>
        </p:nvGraphicFramePr>
        <p:xfrm>
          <a:off x="29313" y="1700808"/>
          <a:ext cx="1619885" cy="251968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9" name="Chart 8"/>
          <p:cNvGraphicFramePr/>
          <p:nvPr>
            <p:extLst>
              <p:ext uri="{D42A27DB-BD31-4B8C-83A1-F6EECF244321}">
                <p14:modId xmlns:p14="http://schemas.microsoft.com/office/powerpoint/2010/main" val="3009097354"/>
              </p:ext>
            </p:extLst>
          </p:nvPr>
        </p:nvGraphicFramePr>
        <p:xfrm>
          <a:off x="32226" y="4338320"/>
          <a:ext cx="1619885" cy="251968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0" name="Chart 9"/>
          <p:cNvGraphicFramePr/>
          <p:nvPr>
            <p:extLst>
              <p:ext uri="{D42A27DB-BD31-4B8C-83A1-F6EECF244321}">
                <p14:modId xmlns:p14="http://schemas.microsoft.com/office/powerpoint/2010/main" val="662714468"/>
              </p:ext>
            </p:extLst>
          </p:nvPr>
        </p:nvGraphicFramePr>
        <p:xfrm>
          <a:off x="1763688" y="4330680"/>
          <a:ext cx="1619885" cy="251968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1" name="Chart 10"/>
          <p:cNvGraphicFramePr/>
          <p:nvPr>
            <p:extLst>
              <p:ext uri="{D42A27DB-BD31-4B8C-83A1-F6EECF244321}">
                <p14:modId xmlns:p14="http://schemas.microsoft.com/office/powerpoint/2010/main" val="1914369517"/>
              </p:ext>
            </p:extLst>
          </p:nvPr>
        </p:nvGraphicFramePr>
        <p:xfrm>
          <a:off x="3419872" y="4338320"/>
          <a:ext cx="1619885" cy="251968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2" name="Chart 11"/>
          <p:cNvGraphicFramePr/>
          <p:nvPr>
            <p:extLst>
              <p:ext uri="{D42A27DB-BD31-4B8C-83A1-F6EECF244321}">
                <p14:modId xmlns:p14="http://schemas.microsoft.com/office/powerpoint/2010/main" val="3048979890"/>
              </p:ext>
            </p:extLst>
          </p:nvPr>
        </p:nvGraphicFramePr>
        <p:xfrm>
          <a:off x="5148064" y="4316825"/>
          <a:ext cx="1619885" cy="251968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3" name="Chart 12"/>
          <p:cNvGraphicFramePr/>
          <p:nvPr>
            <p:extLst>
              <p:ext uri="{D42A27DB-BD31-4B8C-83A1-F6EECF244321}">
                <p14:modId xmlns:p14="http://schemas.microsoft.com/office/powerpoint/2010/main" val="1064471132"/>
              </p:ext>
            </p:extLst>
          </p:nvPr>
        </p:nvGraphicFramePr>
        <p:xfrm>
          <a:off x="6948264" y="4327945"/>
          <a:ext cx="1619885" cy="2519680"/>
        </p:xfrm>
        <a:graphic>
          <a:graphicData uri="http://schemas.openxmlformats.org/drawingml/2006/chart">
            <c:chart xmlns:c="http://schemas.openxmlformats.org/drawingml/2006/chart" xmlns:r="http://schemas.openxmlformats.org/officeDocument/2006/relationships" r:id="rId11"/>
          </a:graphicData>
        </a:graphic>
      </p:graphicFrame>
      <p:sp>
        <p:nvSpPr>
          <p:cNvPr id="15" name="Rectangle 11"/>
          <p:cNvSpPr>
            <a:spLocks noChangeArrowheads="1"/>
          </p:cNvSpPr>
          <p:nvPr/>
        </p:nvSpPr>
        <p:spPr bwMode="auto">
          <a:xfrm>
            <a:off x="0" y="35528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Rectangle 12"/>
          <p:cNvSpPr>
            <a:spLocks noChangeArrowheads="1"/>
          </p:cNvSpPr>
          <p:nvPr/>
        </p:nvSpPr>
        <p:spPr bwMode="auto">
          <a:xfrm>
            <a:off x="0" y="237839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123521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sp>
        <p:nvSpPr>
          <p:cNvPr id="5" name="AutoShape 2" descr="Displaying broad unempl.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6147" name="Picture 3" descr="C:\Users\spaull\Downloads\broad unemp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620688"/>
            <a:ext cx="8555125" cy="5409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6558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16</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i="1" u="sng" dirty="0" smtClean="0">
                  <a:solidFill>
                    <a:schemeClr val="bg1"/>
                  </a:solidFill>
                </a:rPr>
                <a:t>+ECD</a:t>
              </a:r>
              <a:endParaRPr lang="en-ZA" sz="900" b="1" i="1" u="sng"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3851943777"/>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34864484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Are things improving?</a:t>
            </a:r>
            <a:endParaRPr lang="en-ZA" dirty="0"/>
          </a:p>
        </p:txBody>
      </p:sp>
      <p:sp>
        <p:nvSpPr>
          <p:cNvPr id="3" name="Content Placeholder 2"/>
          <p:cNvSpPr>
            <a:spLocks noGrp="1"/>
          </p:cNvSpPr>
          <p:nvPr>
            <p:ph idx="1"/>
          </p:nvPr>
        </p:nvSpPr>
        <p:spPr>
          <a:xfrm>
            <a:off x="467544" y="1628800"/>
            <a:ext cx="8229600" cy="5229200"/>
          </a:xfrm>
        </p:spPr>
        <p:txBody>
          <a:bodyPr>
            <a:normAutofit fontScale="77500" lnSpcReduction="20000"/>
          </a:bodyPr>
          <a:lstStyle/>
          <a:p>
            <a:r>
              <a:rPr lang="en-ZA" sz="2400" dirty="0" smtClean="0"/>
              <a:t>What should we be using to measure changes over time?</a:t>
            </a:r>
          </a:p>
          <a:p>
            <a:pPr lvl="1"/>
            <a:r>
              <a:rPr lang="en-ZA" sz="2000" b="1" dirty="0" smtClean="0"/>
              <a:t>DEFINITELY *NOT* ANAs</a:t>
            </a:r>
          </a:p>
          <a:p>
            <a:pPr lvl="2"/>
            <a:r>
              <a:rPr lang="en-ZA" sz="1600" dirty="0" smtClean="0"/>
              <a:t>Not psychometrically calibrated to be comparable year-on-year</a:t>
            </a:r>
          </a:p>
          <a:p>
            <a:pPr lvl="2"/>
            <a:r>
              <a:rPr lang="en-ZA" sz="1600" dirty="0" smtClean="0"/>
              <a:t>No anchor items</a:t>
            </a:r>
          </a:p>
          <a:p>
            <a:pPr lvl="2"/>
            <a:r>
              <a:rPr lang="en-ZA" sz="1600" dirty="0" smtClean="0"/>
              <a:t>No Item Response Theory</a:t>
            </a:r>
          </a:p>
          <a:p>
            <a:pPr lvl="2"/>
            <a:r>
              <a:rPr lang="en-ZA" sz="1600" dirty="0" smtClean="0"/>
              <a:t>Not externally evaluated and independently marked</a:t>
            </a:r>
          </a:p>
          <a:p>
            <a:pPr lvl="2"/>
            <a:r>
              <a:rPr lang="en-ZA" sz="1600" dirty="0" smtClean="0"/>
              <a:t>No, no, no.</a:t>
            </a:r>
          </a:p>
          <a:p>
            <a:pPr lvl="2"/>
            <a:r>
              <a:rPr lang="en-ZA" sz="1600" dirty="0" smtClean="0"/>
              <a:t>Need a broader discussion of the potential perils of ANAs. Under-appreciated at the moment. ANA Fridays?!</a:t>
            </a:r>
          </a:p>
          <a:p>
            <a:pPr lvl="1"/>
            <a:r>
              <a:rPr lang="en-ZA" sz="2000" b="1" dirty="0" smtClean="0"/>
              <a:t>Matric – sort of yes</a:t>
            </a:r>
          </a:p>
          <a:p>
            <a:pPr lvl="2"/>
            <a:r>
              <a:rPr lang="en-ZA" sz="1600" dirty="0" smtClean="0"/>
              <a:t>Considerable institutional memory (decades of expertise and precedent)</a:t>
            </a:r>
          </a:p>
          <a:p>
            <a:pPr lvl="2"/>
            <a:r>
              <a:rPr lang="en-ZA" sz="1600" dirty="0" smtClean="0"/>
              <a:t>Excludes half the cohort so not a good reflection of total education system</a:t>
            </a:r>
          </a:p>
          <a:p>
            <a:pPr lvl="2"/>
            <a:r>
              <a:rPr lang="en-ZA" sz="1600" dirty="0" smtClean="0"/>
              <a:t>Can be tricky to tease out *real* trends. Things like subject combinations, culling, pass thresholds and clumping around the threshold etc.</a:t>
            </a:r>
          </a:p>
          <a:p>
            <a:pPr lvl="1"/>
            <a:r>
              <a:rPr lang="en-ZA" sz="2000" b="1" dirty="0" smtClean="0"/>
              <a:t>Cross-national assessments – yes.</a:t>
            </a:r>
          </a:p>
          <a:p>
            <a:pPr lvl="2"/>
            <a:r>
              <a:rPr lang="en-ZA" sz="1600" dirty="0" smtClean="0"/>
              <a:t>Best way of determining if there are changes over long periods of </a:t>
            </a:r>
            <a:r>
              <a:rPr lang="en-ZA" sz="1600" dirty="0" err="1" smtClean="0"/>
              <a:t>tims</a:t>
            </a:r>
            <a:endParaRPr lang="en-ZA" sz="1600" dirty="0" smtClean="0"/>
          </a:p>
          <a:p>
            <a:pPr lvl="3"/>
            <a:r>
              <a:rPr lang="en-ZA" sz="1200" dirty="0" smtClean="0"/>
              <a:t>TIMSS, PIRLS/</a:t>
            </a:r>
            <a:r>
              <a:rPr lang="en-ZA" sz="1200" dirty="0" err="1" smtClean="0"/>
              <a:t>prePIRLS</a:t>
            </a:r>
            <a:r>
              <a:rPr lang="en-ZA" sz="1200" dirty="0" smtClean="0"/>
              <a:t>/SACMEQ/ (perhaps PISA in SA soon)</a:t>
            </a:r>
          </a:p>
          <a:p>
            <a:pPr lvl="1"/>
            <a:endParaRPr lang="en-ZA" sz="2000" dirty="0" smtClean="0"/>
          </a:p>
          <a:p>
            <a:r>
              <a:rPr lang="en-ZA" sz="2400" dirty="0" smtClean="0"/>
              <a:t>Education and schooling (the main vehicle we use to “do/get it”) cannot be reduced to test scores or particular subjects (numeracy and literacy). However, </a:t>
            </a:r>
            <a:r>
              <a:rPr lang="en-ZA" sz="2400" b="1" dirty="0" smtClean="0"/>
              <a:t>that does *NOT* mean that there is no place for testing</a:t>
            </a:r>
            <a:r>
              <a:rPr lang="en-ZA" sz="2400" dirty="0" smtClean="0"/>
              <a:t>. Many educational outcomes are measurable and providing feedback to everyone (DBE, principals, parents, students) is an important form of accountability.</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17</a:t>
            </a:fld>
            <a:endParaRPr lang="en-ZA"/>
          </a:p>
        </p:txBody>
      </p:sp>
    </p:spTree>
    <p:extLst>
      <p:ext uri="{BB962C8B-B14F-4D97-AF65-F5344CB8AC3E}">
        <p14:creationId xmlns:p14="http://schemas.microsoft.com/office/powerpoint/2010/main" val="13584277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TIMSS 1995 </a:t>
            </a:r>
            <a:r>
              <a:rPr lang="en-ZA" dirty="0" smtClean="0">
                <a:sym typeface="Wingdings" panose="05000000000000000000" pitchFamily="2" charset="2"/>
              </a:rPr>
              <a:t> 2011</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18</a:t>
            </a:fld>
            <a:endParaRPr lang="en-ZA"/>
          </a:p>
        </p:txBody>
      </p:sp>
      <p:graphicFrame>
        <p:nvGraphicFramePr>
          <p:cNvPr id="5" name="Chart 4"/>
          <p:cNvGraphicFramePr/>
          <p:nvPr>
            <p:extLst>
              <p:ext uri="{D42A27DB-BD31-4B8C-83A1-F6EECF244321}">
                <p14:modId xmlns:p14="http://schemas.microsoft.com/office/powerpoint/2010/main" val="1680142496"/>
              </p:ext>
            </p:extLst>
          </p:nvPr>
        </p:nvGraphicFramePr>
        <p:xfrm>
          <a:off x="467544" y="1916832"/>
          <a:ext cx="8208912" cy="432048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539552" y="1556792"/>
            <a:ext cx="8064896" cy="523220"/>
          </a:xfrm>
          <a:prstGeom prst="rect">
            <a:avLst/>
          </a:prstGeom>
        </p:spPr>
        <p:txBody>
          <a:bodyPr wrap="square">
            <a:spAutoFit/>
          </a:bodyPr>
          <a:lstStyle/>
          <a:p>
            <a:r>
              <a:rPr lang="en-ZA" sz="1400" b="1" dirty="0"/>
              <a:t>Figure 1: South African mathematics and science performance in the Trends in International Mathematics and Science Study (TIMSS 1995-2011) with 95% confidence intervals around the mean</a:t>
            </a:r>
          </a:p>
        </p:txBody>
      </p:sp>
    </p:spTree>
    <p:extLst>
      <p:ext uri="{BB962C8B-B14F-4D97-AF65-F5344CB8AC3E}">
        <p14:creationId xmlns:p14="http://schemas.microsoft.com/office/powerpoint/2010/main" val="4243420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down)">
                                      <p:cBhvr>
                                        <p:cTn id="12" dur="500"/>
                                        <p:tgtEl>
                                          <p:spTgt spid="5">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down)">
                                      <p:cBhvr>
                                        <p:cTn id="17" dur="500"/>
                                        <p:tgtEl>
                                          <p:spTgt spid="5">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down)">
                                      <p:cBhvr>
                                        <p:cTn id="22" dur="500"/>
                                        <p:tgtEl>
                                          <p:spTgt spid="5">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down)">
                                      <p:cBhvr>
                                        <p:cTn id="27" dur="500"/>
                                        <p:tgtEl>
                                          <p:spTgt spid="5">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category"/>
                                            </p:graphicEl>
                                          </p:spTgt>
                                        </p:tgtEl>
                                        <p:attrNameLst>
                                          <p:attrName>style.visibility</p:attrName>
                                        </p:attrNameLst>
                                      </p:cBhvr>
                                      <p:to>
                                        <p:strVal val="visible"/>
                                      </p:to>
                                    </p:set>
                                    <p:animEffect transition="in" filter="wipe(down)">
                                      <p:cBhvr>
                                        <p:cTn id="32" dur="500"/>
                                        <p:tgtEl>
                                          <p:spTgt spid="5">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graphicEl>
                                              <a:chart seriesIdx="-4" categoryIdx="5" bldStep="category"/>
                                            </p:graphicEl>
                                          </p:spTgt>
                                        </p:tgtEl>
                                        <p:attrNameLst>
                                          <p:attrName>style.visibility</p:attrName>
                                        </p:attrNameLst>
                                      </p:cBhvr>
                                      <p:to>
                                        <p:strVal val="visible"/>
                                      </p:to>
                                    </p:set>
                                    <p:animEffect transition="in" filter="wipe(down)">
                                      <p:cBhvr>
                                        <p:cTn id="37" dur="500"/>
                                        <p:tgtEl>
                                          <p:spTgt spid="5">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
                                            <p:graphicEl>
                                              <a:chart seriesIdx="-4" categoryIdx="6" bldStep="category"/>
                                            </p:graphicEl>
                                          </p:spTgt>
                                        </p:tgtEl>
                                        <p:attrNameLst>
                                          <p:attrName>style.visibility</p:attrName>
                                        </p:attrNameLst>
                                      </p:cBhvr>
                                      <p:to>
                                        <p:strVal val="visible"/>
                                      </p:to>
                                    </p:set>
                                    <p:animEffect transition="in" filter="wipe(down)">
                                      <p:cBhvr>
                                        <p:cTn id="42" dur="500"/>
                                        <p:tgtEl>
                                          <p:spTgt spid="5">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
                                            <p:graphicEl>
                                              <a:chart seriesIdx="-4" categoryIdx="7" bldStep="category"/>
                                            </p:graphicEl>
                                          </p:spTgt>
                                        </p:tgtEl>
                                        <p:attrNameLst>
                                          <p:attrName>style.visibility</p:attrName>
                                        </p:attrNameLst>
                                      </p:cBhvr>
                                      <p:to>
                                        <p:strVal val="visible"/>
                                      </p:to>
                                    </p:set>
                                    <p:animEffect transition="in" filter="wipe(down)">
                                      <p:cBhvr>
                                        <p:cTn id="47" dur="500"/>
                                        <p:tgtEl>
                                          <p:spTgt spid="5">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
                                            <p:graphicEl>
                                              <a:chart seriesIdx="-4" categoryIdx="8" bldStep="category"/>
                                            </p:graphicEl>
                                          </p:spTgt>
                                        </p:tgtEl>
                                        <p:attrNameLst>
                                          <p:attrName>style.visibility</p:attrName>
                                        </p:attrNameLst>
                                      </p:cBhvr>
                                      <p:to>
                                        <p:strVal val="visible"/>
                                      </p:to>
                                    </p:set>
                                    <p:animEffect transition="in" filter="wipe(down)">
                                      <p:cBhvr>
                                        <p:cTn id="52" dur="500"/>
                                        <p:tgtEl>
                                          <p:spTgt spid="5">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5">
                                            <p:graphicEl>
                                              <a:chart seriesIdx="-4" categoryIdx="9" bldStep="category"/>
                                            </p:graphicEl>
                                          </p:spTgt>
                                        </p:tgtEl>
                                        <p:attrNameLst>
                                          <p:attrName>style.visibility</p:attrName>
                                        </p:attrNameLst>
                                      </p:cBhvr>
                                      <p:to>
                                        <p:strVal val="visible"/>
                                      </p:to>
                                    </p:set>
                                    <p:animEffect transition="in" filter="wipe(down)">
                                      <p:cBhvr>
                                        <p:cTn id="57" dur="500"/>
                                        <p:tgtEl>
                                          <p:spTgt spid="5">
                                            <p:graphicEl>
                                              <a:chart seriesIdx="-4" categoryIdx="9" bldStep="category"/>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5">
                                            <p:graphicEl>
                                              <a:chart seriesIdx="-4" categoryIdx="10" bldStep="category"/>
                                            </p:graphicEl>
                                          </p:spTgt>
                                        </p:tgtEl>
                                        <p:attrNameLst>
                                          <p:attrName>style.visibility</p:attrName>
                                        </p:attrNameLst>
                                      </p:cBhvr>
                                      <p:to>
                                        <p:strVal val="visible"/>
                                      </p:to>
                                    </p:set>
                                    <p:animEffect transition="in" filter="wipe(down)">
                                      <p:cBhvr>
                                        <p:cTn id="62" dur="500"/>
                                        <p:tgtEl>
                                          <p:spTgt spid="5">
                                            <p:graphicEl>
                                              <a:chart seriesIdx="-4" categoryIdx="10" bldStep="category"/>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5">
                                            <p:graphicEl>
                                              <a:chart seriesIdx="-4" categoryIdx="11" bldStep="category"/>
                                            </p:graphicEl>
                                          </p:spTgt>
                                        </p:tgtEl>
                                        <p:attrNameLst>
                                          <p:attrName>style.visibility</p:attrName>
                                        </p:attrNameLst>
                                      </p:cBhvr>
                                      <p:to>
                                        <p:strVal val="visible"/>
                                      </p:to>
                                    </p:set>
                                    <p:animEffect transition="in" filter="wipe(down)">
                                      <p:cBhvr>
                                        <p:cTn id="67" dur="500"/>
                                        <p:tgtEl>
                                          <p:spTgt spid="5">
                                            <p:graphicEl>
                                              <a:chart seriesIdx="-4" categoryIdx="11"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Conclusion?</a:t>
            </a:r>
            <a:endParaRPr lang="en-ZA" dirty="0"/>
          </a:p>
        </p:txBody>
      </p:sp>
      <p:sp>
        <p:nvSpPr>
          <p:cNvPr id="3" name="Content Placeholder 2"/>
          <p:cNvSpPr>
            <a:spLocks noGrp="1"/>
          </p:cNvSpPr>
          <p:nvPr>
            <p:ph idx="1"/>
          </p:nvPr>
        </p:nvSpPr>
        <p:spPr>
          <a:xfrm>
            <a:off x="467544" y="1628800"/>
            <a:ext cx="8229600" cy="5229200"/>
          </a:xfrm>
        </p:spPr>
        <p:txBody>
          <a:bodyPr>
            <a:noAutofit/>
          </a:bodyPr>
          <a:lstStyle/>
          <a:p>
            <a:r>
              <a:rPr lang="en-ZA" sz="1600" i="1" dirty="0" smtClean="0"/>
              <a:t>“The </a:t>
            </a:r>
            <a:r>
              <a:rPr lang="en-ZA" sz="1600" i="1" dirty="0"/>
              <a:t>only cross-national survey of educational achievement that has shown any improvement has been TIMSS 2011 where there was a one and a half grade-level improvement in mathematics and science over the 2002-2011 period at the grade nine level. While this shows that there have been some recent improvements, it is difficult to celebrate when one considers how low the post-improvement level of performance really is. Three quarters (76%) of grade nine students in 2011 still had not acquired a basic understanding about whole numbers, decimals, operations or basic graphs, and this is at the improved level of performance. Part of the reason for the improvement is the fact that we started from an exceedingly low base in 2002. To place this in perspective, South Africa’s post-improvement level of performance is still the lowest of all participating countries, with the average South African grade nine child performing between two and three grade levels lower than the average grade eight child from middle-income </a:t>
            </a:r>
            <a:r>
              <a:rPr lang="en-ZA" sz="1600" i="1" dirty="0" smtClean="0"/>
              <a:t>countries” </a:t>
            </a:r>
          </a:p>
          <a:p>
            <a:pPr lvl="1"/>
            <a:r>
              <a:rPr lang="en-ZA" sz="1200" i="1" dirty="0" smtClean="0"/>
              <a:t>(Spaull 2013 CDE report</a:t>
            </a:r>
            <a:r>
              <a:rPr lang="en-ZA" sz="1200" i="1" dirty="0" smtClean="0"/>
              <a:t>)</a:t>
            </a:r>
          </a:p>
          <a:p>
            <a:pPr lvl="1"/>
            <a:endParaRPr lang="en-ZA" sz="1200" i="1" dirty="0"/>
          </a:p>
          <a:p>
            <a:r>
              <a:rPr lang="en-ZA" sz="2000" b="1" i="1" dirty="0" smtClean="0">
                <a:solidFill>
                  <a:srgbClr val="FF0000"/>
                </a:solidFill>
              </a:rPr>
              <a:t>Yes, things are starting to improve in SA education. Starting from a VERY low base there are relatively clear indications that things are improving. Difficult to celebrate when one considers how low post-improvement level of performance. </a:t>
            </a:r>
            <a:endParaRPr lang="en-ZA" sz="2000" b="1" i="1" dirty="0">
              <a:solidFill>
                <a:srgbClr val="FF0000"/>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spTree>
    <p:extLst>
      <p:ext uri="{BB962C8B-B14F-4D97-AF65-F5344CB8AC3E}">
        <p14:creationId xmlns:p14="http://schemas.microsoft.com/office/powerpoint/2010/main" val="17475476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b="1" dirty="0" smtClean="0">
                <a:solidFill>
                  <a:srgbClr val="C00000"/>
                </a:solidFill>
              </a:rPr>
              <a:t>Way forward?</a:t>
            </a:r>
            <a:endParaRPr lang="en-ZA" b="1" dirty="0">
              <a:solidFill>
                <a:srgbClr val="C00000"/>
              </a:solidFill>
            </a:endParaRPr>
          </a:p>
        </p:txBody>
      </p:sp>
      <p:sp>
        <p:nvSpPr>
          <p:cNvPr id="3" name="Content Placeholder 2"/>
          <p:cNvSpPr txBox="1">
            <a:spLocks/>
          </p:cNvSpPr>
          <p:nvPr/>
        </p:nvSpPr>
        <p:spPr>
          <a:xfrm>
            <a:off x="395536" y="1628800"/>
            <a:ext cx="8424936"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2400" b="1" i="0" u="none" strike="noStrike" kern="1200" cap="none" spc="0" normalizeH="0" baseline="0" noProof="0" dirty="0" smtClean="0">
                <a:ln>
                  <a:noFill/>
                </a:ln>
                <a:solidFill>
                  <a:srgbClr val="C00000"/>
                </a:solidFill>
                <a:effectLst/>
                <a:uLnTx/>
                <a:uFillTx/>
                <a:latin typeface="+mn-lt"/>
                <a:ea typeface="+mn-ea"/>
                <a:cs typeface="+mn-cs"/>
              </a:rPr>
              <a:t> </a:t>
            </a:r>
            <a:r>
              <a:rPr kumimoji="0" lang="en-ZA" sz="2000" b="1" i="0" u="none" strike="noStrike" kern="1200" cap="none" spc="0" normalizeH="0" baseline="0" noProof="0" dirty="0" smtClean="0">
                <a:ln>
                  <a:noFill/>
                </a:ln>
                <a:solidFill>
                  <a:srgbClr val="C00000"/>
                </a:solidFill>
                <a:effectLst/>
                <a:uLnTx/>
                <a:uFillTx/>
                <a:latin typeface="+mn-lt"/>
                <a:ea typeface="+mn-ea"/>
                <a:cs typeface="+mn-cs"/>
              </a:rPr>
              <a:t>Acknowledge the extent of the problem</a:t>
            </a:r>
            <a:endParaRPr kumimoji="0" lang="en-ZA" sz="2400" b="1" i="0" u="none" strike="noStrike" kern="1200" cap="none" spc="0" normalizeH="0" baseline="0" noProof="0" dirty="0" smtClean="0">
              <a:ln>
                <a:noFill/>
              </a:ln>
              <a:solidFill>
                <a:srgbClr val="C00000"/>
              </a:solidFill>
              <a:effectLst/>
              <a:uLnTx/>
              <a:uFillTx/>
              <a:latin typeface="+mn-lt"/>
              <a:ea typeface="+mn-ea"/>
              <a:cs typeface="+mn-cs"/>
            </a:endParaRPr>
          </a:p>
          <a:p>
            <a:pPr marL="800100" lvl="1" indent="-342900">
              <a:spcBef>
                <a:spcPct val="20000"/>
              </a:spcBef>
              <a:buFont typeface="Arial" pitchFamily="34" charset="0"/>
              <a:buChar char="•"/>
            </a:pPr>
            <a:r>
              <a:rPr lang="en-ZA" sz="1400" dirty="0" smtClean="0"/>
              <a:t>Low quality education is one of the three largest crises facing our country (along with HIV/AIDS and unemployment). Need the political will and public support for widespread reform.</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lang="en-ZA" sz="2400" b="1" dirty="0" smtClean="0">
                <a:solidFill>
                  <a:srgbClr val="C00000"/>
                </a:solidFill>
              </a:rPr>
              <a:t> </a:t>
            </a:r>
            <a:r>
              <a:rPr lang="en-ZA" sz="2000" b="1" dirty="0" smtClean="0">
                <a:solidFill>
                  <a:srgbClr val="C00000"/>
                </a:solidFill>
              </a:rPr>
              <a:t>Focus on the basics</a:t>
            </a:r>
            <a:endParaRPr lang="en-ZA" sz="2400" b="1" dirty="0" smtClean="0">
              <a:solidFill>
                <a:srgbClr val="C00000"/>
              </a:solidFill>
            </a:endParaRPr>
          </a:p>
          <a:p>
            <a:pPr marL="914400" lvl="1" indent="-514350">
              <a:buFont typeface="Arial" pitchFamily="34" charset="0"/>
              <a:buChar char="•"/>
              <a:defRPr/>
            </a:pPr>
            <a:r>
              <a:rPr lang="en-ZA" sz="1400" dirty="0" smtClean="0"/>
              <a:t>Every child MUST master the basics of foundational numeracy and literacy these are the building blocks of further education – weak foundations = recipe for disaster</a:t>
            </a:r>
          </a:p>
          <a:p>
            <a:pPr marL="914400" lvl="1" indent="-514350">
              <a:buFont typeface="Arial" pitchFamily="34" charset="0"/>
              <a:buChar char="•"/>
              <a:defRPr/>
            </a:pPr>
            <a:r>
              <a:rPr lang="en-ZA" sz="1400" dirty="0" smtClean="0"/>
              <a:t>Teachers need to be in school teaching (re-introduce inspectorate?)</a:t>
            </a:r>
          </a:p>
          <a:p>
            <a:pPr marL="914400" lvl="1" indent="-514350">
              <a:buFont typeface="Arial" pitchFamily="34" charset="0"/>
              <a:buChar char="•"/>
              <a:defRPr/>
            </a:pPr>
            <a:r>
              <a:rPr lang="en-ZA" sz="1400" dirty="0" smtClean="0"/>
              <a:t>Every teacher needs a minimum competency (basic) in the subjects they teach</a:t>
            </a:r>
          </a:p>
          <a:p>
            <a:pPr marL="914400" lvl="1" indent="-514350">
              <a:buFont typeface="Arial" pitchFamily="34" charset="0"/>
              <a:buChar char="•"/>
              <a:defRPr/>
            </a:pPr>
            <a:r>
              <a:rPr lang="en-ZA" sz="1400" dirty="0" smtClean="0"/>
              <a:t>Every child (teacher) needs access to adequate learning (teaching) materials</a:t>
            </a:r>
          </a:p>
          <a:p>
            <a:pPr marL="914400" lvl="1" indent="-514350">
              <a:buFont typeface="Arial" pitchFamily="34" charset="0"/>
              <a:buChar char="•"/>
              <a:defRPr/>
            </a:pPr>
            <a:r>
              <a:rPr lang="en-ZA" sz="1400" dirty="0" smtClean="0"/>
              <a:t>Use every school day and every school period – maximise instructional time</a:t>
            </a:r>
          </a:p>
          <a:p>
            <a:pPr marL="914400" lvl="1" indent="-514350">
              <a:buFont typeface="Arial" pitchFamily="34" charset="0"/>
              <a:buChar char="•"/>
              <a:defRPr/>
            </a:pPr>
            <a:r>
              <a:rPr lang="en-ZA" sz="1400" dirty="0" smtClean="0"/>
              <a:t>Have to make sure we don’t make the same mistakes with Grade R as we have with the rest of schooling</a:t>
            </a:r>
          </a:p>
          <a:p>
            <a:pPr marL="457200" indent="-514350">
              <a:buFont typeface="+mj-lt"/>
              <a:buAutoNum type="arabicPeriod"/>
              <a:defRPr/>
            </a:pPr>
            <a:r>
              <a:rPr lang="en-ZA" sz="2000" b="1" dirty="0" smtClean="0">
                <a:solidFill>
                  <a:srgbClr val="C00000"/>
                </a:solidFill>
              </a:rPr>
              <a:t>Increase information, accountability &amp; transparency</a:t>
            </a:r>
          </a:p>
          <a:p>
            <a:pPr marL="914400" lvl="1" indent="-514350">
              <a:buFont typeface="Arial" pitchFamily="34" charset="0"/>
              <a:buChar char="•"/>
              <a:defRPr/>
            </a:pPr>
            <a:r>
              <a:rPr lang="en-ZA" sz="1400" dirty="0" smtClean="0"/>
              <a:t>At ALL levels – DBE, district, school, classroom, learner</a:t>
            </a:r>
          </a:p>
          <a:p>
            <a:pPr marL="914400" lvl="1" indent="-514350">
              <a:buFont typeface="Arial" pitchFamily="34" charset="0"/>
              <a:buChar char="•"/>
              <a:defRPr/>
            </a:pPr>
            <a:r>
              <a:rPr lang="en-ZA" sz="1400" dirty="0" smtClean="0"/>
              <a:t>Strengthen ANA. Get psychometrics right (so comparable across years), externally evaluate @ 1 grade</a:t>
            </a:r>
          </a:p>
          <a:p>
            <a:pPr marL="914400" lvl="1" indent="-514350">
              <a:buFont typeface="Arial" pitchFamily="34" charset="0"/>
              <a:buChar char="•"/>
              <a:defRPr/>
            </a:pPr>
            <a:r>
              <a:rPr lang="en-ZA" sz="1400" dirty="0" smtClean="0"/>
              <a:t>Set realistic goals for improvement and hold people accountable </a:t>
            </a:r>
          </a:p>
          <a:p>
            <a:pPr marL="457200" indent="-514350">
              <a:buFont typeface="+mj-lt"/>
              <a:buAutoNum type="arabicPeriod"/>
              <a:defRPr/>
            </a:pPr>
            <a:r>
              <a:rPr lang="en-ZA" sz="2000" b="1" dirty="0" smtClean="0">
                <a:solidFill>
                  <a:srgbClr val="C00000"/>
                </a:solidFill>
              </a:rPr>
              <a:t>Focus on teachers</a:t>
            </a:r>
            <a:endParaRPr lang="en-ZA" sz="2000" b="1" dirty="0">
              <a:solidFill>
                <a:srgbClr val="C00000"/>
              </a:solidFill>
            </a:endParaRPr>
          </a:p>
          <a:p>
            <a:pPr marL="914400" lvl="1" indent="-514350">
              <a:buFont typeface="Arial" pitchFamily="34" charset="0"/>
              <a:buChar char="•"/>
              <a:defRPr/>
            </a:pPr>
            <a:r>
              <a:rPr lang="en-ZA" sz="1400" dirty="0" smtClean="0"/>
              <a:t>Have to find a way of raising the quality of both (1) new, but especially (2) existing teachers</a:t>
            </a:r>
          </a:p>
          <a:p>
            <a:pPr marL="914400" lvl="1" indent="-514350">
              <a:buFont typeface="Arial" pitchFamily="34" charset="0"/>
              <a:buChar char="•"/>
              <a:defRPr/>
            </a:pPr>
            <a:r>
              <a:rPr lang="en-ZA" sz="1400" dirty="0" smtClean="0"/>
              <a:t>Q&amp;A - Prof Muller (UCT): </a:t>
            </a:r>
            <a:r>
              <a:rPr lang="en-ZA" sz="1200" b="1" dirty="0"/>
              <a:t>What do you think is the most under-researched area in South African </a:t>
            </a:r>
            <a:r>
              <a:rPr lang="en-ZA" sz="1200" b="1" dirty="0" smtClean="0"/>
              <a:t>education?</a:t>
            </a:r>
            <a:endParaRPr lang="en-ZA" sz="1200" dirty="0"/>
          </a:p>
          <a:p>
            <a:pPr marL="1371600" lvl="2" indent="-514350">
              <a:buFont typeface="Arial" pitchFamily="34" charset="0"/>
              <a:buChar char="•"/>
              <a:defRPr/>
            </a:pPr>
            <a:r>
              <a:rPr lang="en-ZA" sz="1200" dirty="0" smtClean="0"/>
              <a:t>“We </a:t>
            </a:r>
            <a:r>
              <a:rPr lang="en-ZA" sz="1200" dirty="0"/>
              <a:t>have no idea what it will take to make knowledgeable teachers out of clueless ones, at least not while they are actually on-the-job</a:t>
            </a:r>
            <a:r>
              <a:rPr lang="en-ZA" sz="1200" dirty="0" smtClean="0"/>
              <a:t>.”</a:t>
            </a:r>
            <a:endParaRPr lang="en-ZA" sz="1200" dirty="0"/>
          </a:p>
          <a:p>
            <a:pPr marL="914400" lvl="1" indent="-514350">
              <a:buFont typeface="Arial" pitchFamily="34" charset="0"/>
              <a:buChar char="•"/>
              <a:defRPr/>
            </a:pPr>
            <a:endParaRPr lang="en-ZA" sz="1400" dirty="0"/>
          </a:p>
          <a:p>
            <a:pPr marL="914400" lvl="1" indent="-514350">
              <a:buFont typeface="Arial" pitchFamily="34" charset="0"/>
              <a:buChar char="•"/>
              <a:defRPr/>
            </a:pPr>
            <a:endParaRPr lang="en-ZA" sz="1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spTree>
    <p:extLst>
      <p:ext uri="{BB962C8B-B14F-4D97-AF65-F5344CB8AC3E}">
        <p14:creationId xmlns:p14="http://schemas.microsoft.com/office/powerpoint/2010/main" val="10084457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Further issues we can discuss</a:t>
            </a:r>
            <a:endParaRPr lang="en-ZA" dirty="0"/>
          </a:p>
        </p:txBody>
      </p:sp>
      <p:sp>
        <p:nvSpPr>
          <p:cNvPr id="3" name="Content Placeholder 2"/>
          <p:cNvSpPr>
            <a:spLocks noGrp="1"/>
          </p:cNvSpPr>
          <p:nvPr>
            <p:ph idx="1"/>
          </p:nvPr>
        </p:nvSpPr>
        <p:spPr/>
        <p:txBody>
          <a:bodyPr>
            <a:normAutofit/>
          </a:bodyPr>
          <a:lstStyle/>
          <a:p>
            <a:r>
              <a:rPr lang="en-ZA" sz="2800" u="sng" dirty="0" smtClean="0"/>
              <a:t>Solution</a:t>
            </a:r>
            <a:r>
              <a:rPr lang="en-ZA" sz="2800" dirty="0" smtClean="0"/>
              <a:t>: Accountability &amp; capacity</a:t>
            </a:r>
          </a:p>
          <a:p>
            <a:r>
              <a:rPr lang="en-ZA" sz="2800" u="sng" dirty="0" smtClean="0"/>
              <a:t>Solution</a:t>
            </a:r>
            <a:r>
              <a:rPr lang="en-ZA" sz="2800" dirty="0" smtClean="0"/>
              <a:t>: Identifying binding constraints</a:t>
            </a:r>
          </a:p>
          <a:p>
            <a:r>
              <a:rPr lang="en-ZA" sz="2800" dirty="0" smtClean="0"/>
              <a:t>Mathematics teacher CK in SA</a:t>
            </a:r>
          </a:p>
          <a:p>
            <a:r>
              <a:rPr lang="en-ZA" sz="2800" dirty="0" smtClean="0"/>
              <a:t>Grade R in SA</a:t>
            </a:r>
          </a:p>
          <a:p>
            <a:r>
              <a:rPr lang="en-ZA" sz="2800" dirty="0" smtClean="0"/>
              <a:t>New and existing RESEP projects</a:t>
            </a:r>
          </a:p>
          <a:p>
            <a:r>
              <a:rPr lang="en-ZA" sz="2800" dirty="0" smtClean="0"/>
              <a:t>What proportion of SA kids make it to </a:t>
            </a:r>
            <a:r>
              <a:rPr lang="en-ZA" sz="2800" dirty="0" err="1" smtClean="0"/>
              <a:t>uni</a:t>
            </a:r>
            <a:r>
              <a:rPr lang="en-ZA" sz="2800" dirty="0" smtClean="0"/>
              <a:t>?</a:t>
            </a:r>
          </a:p>
          <a:p>
            <a:r>
              <a:rPr lang="en-ZA" sz="2800" dirty="0" smtClean="0"/>
              <a:t>Things to think about when introducing automated/tech solutions in SA (or anywhere)</a:t>
            </a:r>
          </a:p>
          <a:p>
            <a:pPr lvl="1"/>
            <a:r>
              <a:rPr lang="en-ZA" sz="1800" dirty="0" smtClean="0"/>
              <a:t>Especially with reference to Dell Dashboards</a:t>
            </a:r>
          </a:p>
        </p:txBody>
      </p:sp>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spTree>
    <p:extLst>
      <p:ext uri="{BB962C8B-B14F-4D97-AF65-F5344CB8AC3E}">
        <p14:creationId xmlns:p14="http://schemas.microsoft.com/office/powerpoint/2010/main" val="14899927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363272" cy="4522514"/>
          </a:xfrm>
        </p:spPr>
        <p:txBody>
          <a:bodyPr>
            <a:normAutofit fontScale="90000"/>
          </a:bodyPr>
          <a:lstStyle/>
          <a:p>
            <a:r>
              <a:rPr lang="en-ZA" sz="7200" b="1" dirty="0" smtClean="0"/>
              <a:t>Thank you</a:t>
            </a:r>
            <a:br>
              <a:rPr lang="en-ZA" sz="7200" b="1" dirty="0" smtClean="0"/>
            </a:br>
            <a:r>
              <a:rPr lang="en-ZA" sz="4000" dirty="0" smtClean="0"/>
              <a:t/>
            </a:r>
            <a:br>
              <a:rPr lang="en-ZA" sz="4000" dirty="0" smtClean="0"/>
            </a:br>
            <a:r>
              <a:rPr lang="en-ZA" sz="4000" dirty="0" smtClean="0"/>
              <a:t>Comments &amp; Questions?</a:t>
            </a:r>
            <a:br>
              <a:rPr lang="en-ZA" sz="4000" dirty="0" smtClean="0"/>
            </a:br>
            <a:r>
              <a:rPr lang="en-ZA" sz="3600" dirty="0" smtClean="0"/>
              <a:t/>
            </a:r>
            <a:br>
              <a:rPr lang="en-ZA" sz="3600" dirty="0" smtClean="0"/>
            </a:br>
            <a:r>
              <a:rPr lang="en-ZA" sz="3600" dirty="0" smtClean="0"/>
              <a:t>This presentation and papers available online at:</a:t>
            </a:r>
            <a:br>
              <a:rPr lang="en-ZA" sz="3600" dirty="0" smtClean="0"/>
            </a:br>
            <a:r>
              <a:rPr lang="en-ZA" sz="4000" dirty="0" smtClean="0">
                <a:hlinkClick r:id="rId3"/>
              </a:rPr>
              <a:t>www.nicspaull.com/research</a:t>
            </a:r>
            <a:r>
              <a:rPr lang="en-ZA" sz="4000" dirty="0" smtClean="0"/>
              <a:t>  </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spTree>
    <p:extLst>
      <p:ext uri="{BB962C8B-B14F-4D97-AF65-F5344CB8AC3E}">
        <p14:creationId xmlns:p14="http://schemas.microsoft.com/office/powerpoint/2010/main" val="41185061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23</a:t>
            </a:fld>
            <a:endParaRPr lang="en-ZA"/>
          </a:p>
        </p:txBody>
      </p:sp>
      <p:graphicFrame>
        <p:nvGraphicFramePr>
          <p:cNvPr id="6" name="Diagram 5"/>
          <p:cNvGraphicFramePr/>
          <p:nvPr>
            <p:extLst>
              <p:ext uri="{D42A27DB-BD31-4B8C-83A1-F6EECF244321}">
                <p14:modId xmlns:p14="http://schemas.microsoft.com/office/powerpoint/2010/main" val="3298712208"/>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p:cNvSpPr/>
          <p:nvPr/>
        </p:nvSpPr>
        <p:spPr>
          <a:xfrm>
            <a:off x="445098" y="5373216"/>
            <a:ext cx="3453671" cy="830997"/>
          </a:xfrm>
          <a:prstGeom prst="rect">
            <a:avLst/>
          </a:prstGeom>
          <a:solidFill>
            <a:schemeClr val="bg1">
              <a:lumMod val="95000"/>
            </a:schemeClr>
          </a:solidFill>
        </p:spPr>
        <p:txBody>
          <a:bodyPr wrap="square">
            <a:spAutoFit/>
          </a:bodyPr>
          <a:lstStyle/>
          <a:p>
            <a:pPr algn="just"/>
            <a:r>
              <a:rPr lang="en-ZA" sz="2400" dirty="0" smtClean="0"/>
              <a:t>Often these 3 are spoken about interchangeably </a:t>
            </a:r>
          </a:p>
        </p:txBody>
      </p:sp>
    </p:spTree>
    <p:extLst>
      <p:ext uri="{BB962C8B-B14F-4D97-AF65-F5344CB8AC3E}">
        <p14:creationId xmlns:p14="http://schemas.microsoft.com/office/powerpoint/2010/main" val="12774538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881372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28</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90303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29</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70935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30</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2767280"/>
            <a:ext cx="5040560" cy="1323439"/>
          </a:xfrm>
          <a:prstGeom prst="rect">
            <a:avLst/>
          </a:prstGeom>
          <a:solidFill>
            <a:schemeClr val="bg1">
              <a:lumMod val="85000"/>
            </a:schemeClr>
          </a:solidFill>
        </p:spPr>
        <p:txBody>
          <a:bodyPr wrap="square" rtlCol="0">
            <a:spAutoFit/>
          </a:bodyPr>
          <a:lstStyle/>
          <a:p>
            <a:r>
              <a:rPr lang="en-ZA" dirty="0" smtClean="0"/>
              <a:t>“</a:t>
            </a:r>
            <a:r>
              <a:rPr lang="en-ZA" sz="2000" b="1" dirty="0" smtClean="0"/>
              <a:t>Only </a:t>
            </a:r>
            <a:r>
              <a:rPr lang="en-ZA" sz="2000" b="1" dirty="0"/>
              <a:t>when schools have both the incentive to respond to an accountability system as well as the capacity to do so will there be an improvement in student outcomes</a:t>
            </a:r>
            <a:r>
              <a:rPr lang="en-ZA" sz="2000" b="1" dirty="0" smtClean="0"/>
              <a:t>.” (p22) </a:t>
            </a:r>
            <a:endParaRPr lang="en-ZA" sz="2000" b="1" dirty="0"/>
          </a:p>
        </p:txBody>
      </p:sp>
    </p:spTree>
    <p:extLst>
      <p:ext uri="{BB962C8B-B14F-4D97-AF65-F5344CB8AC3E}">
        <p14:creationId xmlns:p14="http://schemas.microsoft.com/office/powerpoint/2010/main" val="2429899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88840"/>
            <a:ext cx="8229600" cy="1930226"/>
          </a:xfrm>
        </p:spPr>
        <p:txBody>
          <a:bodyPr>
            <a:normAutofit/>
          </a:bodyPr>
          <a:lstStyle/>
          <a:p>
            <a:r>
              <a:rPr lang="en-ZA" sz="5400" b="1" dirty="0" smtClean="0"/>
              <a:t>Focus on higher education</a:t>
            </a:r>
            <a:endParaRPr lang="en-ZA" sz="5400" b="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spTree>
    <p:extLst>
      <p:ext uri="{BB962C8B-B14F-4D97-AF65-F5344CB8AC3E}">
        <p14:creationId xmlns:p14="http://schemas.microsoft.com/office/powerpoint/2010/main" val="5173403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Are </a:t>
            </a:r>
            <a:r>
              <a:rPr lang="en-ZA" sz="3200" dirty="0" err="1" smtClean="0"/>
              <a:t>matriculants</a:t>
            </a:r>
            <a:r>
              <a:rPr lang="en-ZA" sz="3200" dirty="0" smtClean="0"/>
              <a:t> prepared for higher education?</a:t>
            </a:r>
            <a:endParaRPr lang="en-ZA" sz="3200" dirty="0"/>
          </a:p>
        </p:txBody>
      </p:sp>
      <p:sp>
        <p:nvSpPr>
          <p:cNvPr id="3" name="Content Placeholder 2"/>
          <p:cNvSpPr>
            <a:spLocks noGrp="1"/>
          </p:cNvSpPr>
          <p:nvPr>
            <p:ph idx="1"/>
          </p:nvPr>
        </p:nvSpPr>
        <p:spPr>
          <a:xfrm>
            <a:off x="467544" y="1628800"/>
            <a:ext cx="8229600" cy="4752528"/>
          </a:xfrm>
        </p:spPr>
        <p:txBody>
          <a:bodyPr>
            <a:normAutofit fontScale="55000" lnSpcReduction="20000"/>
          </a:bodyPr>
          <a:lstStyle/>
          <a:p>
            <a:pPr>
              <a:buFont typeface="Wingdings" panose="05000000000000000000" pitchFamily="2" charset="2"/>
              <a:buChar char="q"/>
            </a:pPr>
            <a:r>
              <a:rPr lang="en-ZA" b="1" dirty="0"/>
              <a:t>"It is widely accepted that student </a:t>
            </a:r>
            <a:r>
              <a:rPr lang="en-ZA" b="1" dirty="0" err="1"/>
              <a:t>underpreparedness</a:t>
            </a:r>
            <a:r>
              <a:rPr lang="en-ZA" b="1" dirty="0"/>
              <a:t> is the dominant learning-related cause of the poor performance patterns in higher education. It follows that it is the school sector that is most commonly held responsible</a:t>
            </a:r>
            <a:r>
              <a:rPr lang="en-ZA" dirty="0"/>
              <a:t>. However, if higher education is to rely on improvement in schooling to deal with the systemic faults affecting it, there needs to be a rigorous </a:t>
            </a:r>
            <a:r>
              <a:rPr lang="en-ZA" dirty="0" smtClean="0"/>
              <a:t>assessment </a:t>
            </a:r>
            <a:r>
              <a:rPr lang="en-ZA" dirty="0"/>
              <a:t>of the prospects of sufficient improvement being achieved within that sector. While the Task Team believes that the level of dysfunction in schooling must continue to be a primary focus of corrective effort, it has concluded that </a:t>
            </a:r>
            <a:r>
              <a:rPr lang="en-ZA" b="1" dirty="0"/>
              <a:t>the overwhelming weight of evidence from current analyses of the school sector is that there is effectively no prospect that it will be able, in the foreseeable future, to produce the numbers of well-prepared </a:t>
            </a:r>
            <a:r>
              <a:rPr lang="en-ZA" b="1" dirty="0" err="1"/>
              <a:t>matriculants</a:t>
            </a:r>
            <a:r>
              <a:rPr lang="en-ZA" b="1" dirty="0"/>
              <a:t> that higher education requires</a:t>
            </a:r>
            <a:r>
              <a:rPr lang="en-ZA" dirty="0" smtClean="0"/>
              <a:t>.“</a:t>
            </a:r>
          </a:p>
          <a:p>
            <a:pPr marL="0" indent="0">
              <a:buNone/>
            </a:pPr>
            <a:endParaRPr lang="en-ZA" dirty="0" smtClean="0"/>
          </a:p>
          <a:p>
            <a:pPr>
              <a:buFontTx/>
              <a:buChar char="-"/>
            </a:pPr>
            <a:r>
              <a:rPr lang="en-ZA" dirty="0" smtClean="0"/>
              <a:t>CHE (</a:t>
            </a:r>
            <a:r>
              <a:rPr lang="en-ZA" b="1" dirty="0" smtClean="0"/>
              <a:t>2013</a:t>
            </a:r>
            <a:r>
              <a:rPr lang="en-ZA" dirty="0" smtClean="0"/>
              <a:t>) ”</a:t>
            </a:r>
            <a:r>
              <a:rPr lang="en-ZA" i="1" dirty="0" smtClean="0"/>
              <a:t>Proposal for undergraduate curriculum </a:t>
            </a:r>
            <a:r>
              <a:rPr lang="en-ZA" i="1" dirty="0"/>
              <a:t>reform</a:t>
            </a:r>
            <a:r>
              <a:rPr lang="en-ZA" dirty="0"/>
              <a:t>” </a:t>
            </a:r>
            <a:r>
              <a:rPr lang="en-ZA" dirty="0">
                <a:hlinkClick r:id="rId3"/>
              </a:rPr>
              <a:t>http://</a:t>
            </a:r>
            <a:r>
              <a:rPr lang="en-ZA" dirty="0" smtClean="0">
                <a:hlinkClick r:id="rId3"/>
              </a:rPr>
              <a:t>www.che.ac.za/announcements/task-team-report-extended-curriculum-released</a:t>
            </a:r>
            <a:endParaRPr lang="en-ZA" dirty="0" smtClean="0"/>
          </a:p>
          <a:p>
            <a:pPr>
              <a:buFontTx/>
              <a:buChar char="-"/>
            </a:pPr>
            <a:endParaRPr lang="en-ZA" dirty="0"/>
          </a:p>
          <a:p>
            <a:pPr>
              <a:buFont typeface="Wingdings" panose="05000000000000000000" pitchFamily="2" charset="2"/>
              <a:buChar char="q"/>
            </a:pPr>
            <a:r>
              <a:rPr lang="en-ZA" dirty="0" smtClean="0"/>
              <a:t> Why are universities using the National Benchmarking Tests (NBTs) now when they didn’t use them 10 years ago? Why for admission? </a:t>
            </a:r>
          </a:p>
          <a:p>
            <a:pPr lvl="1">
              <a:buFont typeface="Wingdings" panose="05000000000000000000" pitchFamily="2" charset="2"/>
              <a:buChar char="q"/>
            </a:pPr>
            <a:r>
              <a:rPr lang="en-ZA" dirty="0" smtClean="0"/>
              <a:t>Presumably these tests are better able to distinguish between students that will and won’t be able to succeed at university</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32</a:t>
            </a:fld>
            <a:endParaRPr lang="en-ZA"/>
          </a:p>
        </p:txBody>
      </p:sp>
    </p:spTree>
    <p:extLst>
      <p:ext uri="{BB962C8B-B14F-4D97-AF65-F5344CB8AC3E}">
        <p14:creationId xmlns:p14="http://schemas.microsoft.com/office/powerpoint/2010/main" val="7379327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Higher education in perspective</a:t>
            </a:r>
            <a:endParaRPr lang="en-ZA" dirty="0"/>
          </a:p>
        </p:txBody>
      </p:sp>
      <p:sp>
        <p:nvSpPr>
          <p:cNvPr id="3" name="Content Placeholder 2"/>
          <p:cNvSpPr>
            <a:spLocks noGrp="1"/>
          </p:cNvSpPr>
          <p:nvPr>
            <p:ph idx="1"/>
          </p:nvPr>
        </p:nvSpPr>
        <p:spPr>
          <a:xfrm>
            <a:off x="6906975" y="2852937"/>
            <a:ext cx="2203888" cy="2448272"/>
          </a:xfrm>
          <a:solidFill>
            <a:schemeClr val="bg1">
              <a:lumMod val="85000"/>
            </a:schemeClr>
          </a:solidFill>
        </p:spPr>
        <p:txBody>
          <a:bodyPr>
            <a:normAutofit fontScale="85000" lnSpcReduction="10000"/>
          </a:bodyPr>
          <a:lstStyle/>
          <a:p>
            <a:pPr marL="0" indent="0">
              <a:buNone/>
            </a:pPr>
            <a:r>
              <a:rPr lang="en-ZA" sz="1800" dirty="0" smtClean="0"/>
              <a:t>When speaking about higher education it’s important to remember that this is only a </a:t>
            </a:r>
            <a:r>
              <a:rPr lang="en-ZA" sz="1800" b="1" dirty="0" smtClean="0"/>
              <a:t> very </a:t>
            </a:r>
            <a:r>
              <a:rPr lang="en-ZA" sz="1800" dirty="0" smtClean="0"/>
              <a:t>small proportion of the population</a:t>
            </a:r>
          </a:p>
          <a:p>
            <a:pPr marL="0" indent="0">
              <a:buNone/>
            </a:pPr>
            <a:endParaRPr lang="en-ZA" sz="1800" dirty="0"/>
          </a:p>
          <a:p>
            <a:pPr marL="0" indent="0">
              <a:buNone/>
            </a:pPr>
            <a:r>
              <a:rPr lang="en-ZA" sz="1800" dirty="0" smtClean="0"/>
              <a:t>Source: DBE (2013) </a:t>
            </a:r>
            <a:r>
              <a:rPr lang="en-ZA" sz="1800" i="1" dirty="0" smtClean="0"/>
              <a:t>Internal Efficiency of the schooling System</a:t>
            </a:r>
            <a:endParaRPr lang="en-ZA" sz="18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25" y="1506980"/>
            <a:ext cx="6877050" cy="534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89185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err="1" smtClean="0"/>
              <a:t>Gustafsson</a:t>
            </a:r>
            <a:r>
              <a:rPr lang="en-ZA" dirty="0" smtClean="0"/>
              <a:t>, 2011 – When &amp; how WP</a:t>
            </a:r>
            <a:endParaRPr lang="en-ZA" dirty="0"/>
          </a:p>
        </p:txBody>
      </p:sp>
      <p:sp>
        <p:nvSpPr>
          <p:cNvPr id="3" name="Content Placeholder 2"/>
          <p:cNvSpPr>
            <a:spLocks noGrp="1"/>
          </p:cNvSpPr>
          <p:nvPr>
            <p:ph idx="1"/>
          </p:nvPr>
        </p:nvSpPr>
        <p:spPr>
          <a:xfrm>
            <a:off x="5076056" y="1628800"/>
            <a:ext cx="3621088" cy="4525963"/>
          </a:xfrm>
        </p:spPr>
        <p:txBody>
          <a:bodyPr>
            <a:normAutofit fontScale="70000" lnSpcReduction="20000"/>
          </a:bodyPr>
          <a:lstStyle/>
          <a:p>
            <a:r>
              <a:rPr lang="en-ZA" dirty="0" smtClean="0"/>
              <a:t>“What </a:t>
            </a:r>
            <a:r>
              <a:rPr lang="en-ZA" dirty="0"/>
              <a:t>do the magnitudes from Figure 4 mean in terms of the holding of qualifications? In particular, what widely recognised qualifications do the 60% of youths who do not obtain a Matric hold? </a:t>
            </a:r>
            <a:r>
              <a:rPr lang="en-ZA" dirty="0" smtClean="0"/>
              <a:t>…</a:t>
            </a:r>
            <a:r>
              <a:rPr lang="en-ZA" b="1" dirty="0"/>
              <a:t>Only around 1% of youths hold no Matric but do hold some other </a:t>
            </a:r>
            <a:r>
              <a:rPr lang="en-ZA" b="1" dirty="0" smtClean="0"/>
              <a:t>non-</a:t>
            </a:r>
            <a:r>
              <a:rPr lang="en-ZA" b="1" dirty="0"/>
              <a:t>school certificate or diploma issued by, for instance, an FET </a:t>
            </a:r>
            <a:r>
              <a:rPr lang="en-ZA" b="1" dirty="0" smtClean="0"/>
              <a:t>college</a:t>
            </a:r>
            <a:r>
              <a:rPr lang="en-ZA" dirty="0" smtClean="0"/>
              <a:t>” </a:t>
            </a:r>
          </a:p>
          <a:p>
            <a:pPr marL="0" indent="0" algn="r">
              <a:buNone/>
            </a:pPr>
            <a:r>
              <a:rPr lang="en-ZA" sz="2600" dirty="0" smtClean="0"/>
              <a:t>(</a:t>
            </a:r>
            <a:r>
              <a:rPr lang="en-ZA" sz="2600" dirty="0" err="1" smtClean="0"/>
              <a:t>Gustafsson</a:t>
            </a:r>
            <a:r>
              <a:rPr lang="en-ZA" sz="2600" dirty="0" smtClean="0"/>
              <a:t>, 2011: p.11)</a:t>
            </a:r>
            <a:endParaRPr lang="en-ZA" sz="2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34</a:t>
            </a:fld>
            <a:endParaRPr lang="en-ZA"/>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843" y="1628800"/>
            <a:ext cx="5092819" cy="48965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3779912" y="3933056"/>
            <a:ext cx="1192718" cy="1152128"/>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961794" y="5118929"/>
            <a:ext cx="1008101" cy="461665"/>
          </a:xfrm>
          <a:prstGeom prst="rect">
            <a:avLst/>
          </a:prstGeom>
          <a:noFill/>
          <a:ln>
            <a:noFill/>
          </a:ln>
        </p:spPr>
        <p:txBody>
          <a:bodyPr wrap="square" rtlCol="0">
            <a:spAutoFit/>
          </a:bodyPr>
          <a:lstStyle/>
          <a:p>
            <a:r>
              <a:rPr lang="en-ZA" sz="2400" b="1" dirty="0" smtClean="0">
                <a:solidFill>
                  <a:srgbClr val="92D050"/>
                </a:solidFill>
              </a:rPr>
              <a:t>10%</a:t>
            </a:r>
            <a:endParaRPr lang="en-ZA" sz="2400" b="1" dirty="0">
              <a:solidFill>
                <a:srgbClr val="92D050"/>
              </a:solidFill>
            </a:endParaRPr>
          </a:p>
        </p:txBody>
      </p:sp>
    </p:spTree>
    <p:extLst>
      <p:ext uri="{BB962C8B-B14F-4D97-AF65-F5344CB8AC3E}">
        <p14:creationId xmlns:p14="http://schemas.microsoft.com/office/powerpoint/2010/main" val="35438428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How does SA fair internationally?</a:t>
            </a:r>
            <a:endParaRPr lang="en-ZA" dirty="0"/>
          </a:p>
        </p:txBody>
      </p:sp>
      <p:sp>
        <p:nvSpPr>
          <p:cNvPr id="3" name="Content Placeholder 2"/>
          <p:cNvSpPr>
            <a:spLocks noGrp="1"/>
          </p:cNvSpPr>
          <p:nvPr>
            <p:ph idx="1"/>
          </p:nvPr>
        </p:nvSpPr>
        <p:spPr>
          <a:xfrm>
            <a:off x="395536" y="6093296"/>
            <a:ext cx="8229600" cy="936104"/>
          </a:xfrm>
        </p:spPr>
        <p:txBody>
          <a:bodyPr>
            <a:noAutofit/>
          </a:bodyPr>
          <a:lstStyle/>
          <a:p>
            <a:r>
              <a:rPr lang="en-ZA" sz="2000" dirty="0" err="1" smtClean="0"/>
              <a:t>Gustafsson</a:t>
            </a:r>
            <a:r>
              <a:rPr lang="en-ZA" sz="2000" dirty="0" smtClean="0"/>
              <a:t> (2011) “</a:t>
            </a:r>
            <a:r>
              <a:rPr lang="en-ZA" sz="2000" i="1" dirty="0" smtClean="0"/>
              <a:t>The when and how of leaving school”</a:t>
            </a:r>
            <a:endParaRPr lang="en-ZA" sz="20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35</a:t>
            </a:fld>
            <a:endParaRPr lang="en-ZA"/>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484784"/>
            <a:ext cx="6305550" cy="442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5083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132856"/>
            <a:ext cx="8229600" cy="1642194"/>
          </a:xfrm>
        </p:spPr>
        <p:txBody>
          <a:bodyPr>
            <a:noAutofit/>
          </a:bodyPr>
          <a:lstStyle/>
          <a:p>
            <a:r>
              <a:rPr lang="en-ZA" sz="2800" dirty="0" smtClean="0"/>
              <a:t>Dropout and weak performance in matric is essentially a function of low-quality of education in earlier grades and accumulated learning deficits</a:t>
            </a:r>
            <a:endParaRPr lang="en-ZA"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36</a:t>
            </a:fld>
            <a:endParaRPr lang="en-ZA"/>
          </a:p>
        </p:txBody>
      </p:sp>
    </p:spTree>
    <p:extLst>
      <p:ext uri="{BB962C8B-B14F-4D97-AF65-F5344CB8AC3E}">
        <p14:creationId xmlns:p14="http://schemas.microsoft.com/office/powerpoint/2010/main" val="21799061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37</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 0.3 SD</a:t>
            </a:r>
            <a:endParaRPr lang="en-US" sz="3600" dirty="0">
              <a:latin typeface="Calibri" charset="0"/>
            </a:endParaRPr>
          </a:p>
        </p:txBody>
      </p:sp>
      <p:graphicFrame>
        <p:nvGraphicFramePr>
          <p:cNvPr id="7" name="Chart 6"/>
          <p:cNvGraphicFramePr/>
          <p:nvPr>
            <p:extLst>
              <p:ext uri="{D42A27DB-BD31-4B8C-83A1-F6EECF244321}">
                <p14:modId xmlns:p14="http://schemas.microsoft.com/office/powerpoint/2010/main" val="2623431230"/>
              </p:ext>
            </p:extLst>
          </p:nvPr>
        </p:nvGraphicFramePr>
        <p:xfrm>
          <a:off x="-1180" y="1268760"/>
          <a:ext cx="9144000" cy="53352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881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chart seriesIdx="-4" categoryIdx="6"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graphicEl>
                                              <a:chart seriesIdx="-4" categoryIdx="7"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graphicEl>
                                              <a:chart seriesIdx="-4" categoryIdx="8"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graphicEl>
                                              <a:chart seriesIdx="-4" categoryIdx="9"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42</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smtClean="0"/>
              <a:t>: “Can </a:t>
            </a:r>
            <a:r>
              <a:rPr lang="en-ZA" dirty="0"/>
              <a:t>perform calculations using </a:t>
            </a:r>
            <a:r>
              <a:rPr lang="en-ZA" dirty="0" smtClean="0"/>
              <a:t>appropriate symbols </a:t>
            </a:r>
            <a:r>
              <a:rPr lang="en-ZA" dirty="0"/>
              <a:t>to solve problems involving: </a:t>
            </a:r>
            <a:r>
              <a:rPr lang="en-ZA" dirty="0" smtClean="0"/>
              <a:t>division of </a:t>
            </a:r>
            <a:r>
              <a:rPr lang="en-ZA" dirty="0"/>
              <a:t>at least 2-digit by 1-digit </a:t>
            </a:r>
            <a:r>
              <a:rPr lang="en-ZA" dirty="0" smtClean="0"/>
              <a:t>numbers”</a:t>
            </a:r>
          </a:p>
          <a:p>
            <a:pPr marL="0" indent="0">
              <a:buNone/>
            </a:pPr>
            <a:endParaRPr lang="en-ZA" dirty="0"/>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5747385" cy="165036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2752024641"/>
              </p:ext>
            </p:extLst>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224" y="3861048"/>
            <a:ext cx="2016224" cy="1656184"/>
          </a:xfrm>
          <a:prstGeom prst="rect">
            <a:avLst/>
          </a:prstGeom>
          <a:solidFill>
            <a:schemeClr val="bg1">
              <a:lumMod val="95000"/>
            </a:schemeClr>
          </a:solidFill>
        </p:spPr>
        <p:txBody>
          <a:bodyPr vert="horz" lIns="91440" tIns="45720" rIns="91440" bIns="45720" rtlCol="0">
            <a:normAutofit fontScale="4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At the end of Grade 5 most (55%+) quintile 1-4 students cannot answer this simple Grade-3-level problem. </a:t>
            </a:r>
            <a:endParaRPr lang="en-ZA" sz="4300" dirty="0" smtClean="0"/>
          </a:p>
          <a:p>
            <a:pPr marL="0" indent="0">
              <a:buFont typeface="Arial" pitchFamily="34" charset="0"/>
              <a:buNone/>
            </a:pPr>
            <a:endParaRPr lang="en-ZA" dirty="0" smtClean="0"/>
          </a:p>
        </p:txBody>
      </p:sp>
    </p:spTree>
    <p:extLst>
      <p:ext uri="{BB962C8B-B14F-4D97-AF65-F5344CB8AC3E}">
        <p14:creationId xmlns:p14="http://schemas.microsoft.com/office/powerpoint/2010/main" val="2473304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Take home points…</a:t>
            </a:r>
            <a:endParaRPr lang="en-ZA" dirty="0"/>
          </a:p>
        </p:txBody>
      </p:sp>
      <p:sp>
        <p:nvSpPr>
          <p:cNvPr id="3" name="Content Placeholder 2"/>
          <p:cNvSpPr>
            <a:spLocks noGrp="1"/>
          </p:cNvSpPr>
          <p:nvPr>
            <p:ph idx="1"/>
          </p:nvPr>
        </p:nvSpPr>
        <p:spPr>
          <a:xfrm>
            <a:off x="323528" y="1628800"/>
            <a:ext cx="8424936" cy="4968552"/>
          </a:xfrm>
        </p:spPr>
        <p:txBody>
          <a:bodyPr>
            <a:normAutofit fontScale="85000" lnSpcReduction="10000"/>
          </a:bodyPr>
          <a:lstStyle/>
          <a:p>
            <a:pPr marL="457200" indent="-457200">
              <a:buFont typeface="+mj-lt"/>
              <a:buAutoNum type="arabicPeriod"/>
            </a:pPr>
            <a:r>
              <a:rPr lang="en-ZA" sz="2400" b="1" dirty="0" smtClean="0"/>
              <a:t>What does it mean to the economy?</a:t>
            </a:r>
          </a:p>
          <a:p>
            <a:pPr marL="857250" lvl="1" indent="-457200"/>
            <a:r>
              <a:rPr lang="en-ZA" sz="2000" dirty="0" smtClean="0"/>
              <a:t>Low quality of education continues to condemn majority of black children to an underclass where poverty &amp; </a:t>
            </a:r>
            <a:r>
              <a:rPr lang="en-ZA" sz="2000" dirty="0" err="1" smtClean="0"/>
              <a:t>unempl</a:t>
            </a:r>
            <a:r>
              <a:rPr lang="en-ZA" sz="2000" dirty="0" smtClean="0"/>
              <a:t>. </a:t>
            </a:r>
            <a:r>
              <a:rPr lang="en-ZA" sz="2000" dirty="0"/>
              <a:t>a</a:t>
            </a:r>
            <a:r>
              <a:rPr lang="en-ZA" sz="2000" dirty="0" smtClean="0"/>
              <a:t>re the norm </a:t>
            </a:r>
          </a:p>
          <a:p>
            <a:pPr marL="457200" indent="-457200">
              <a:buFont typeface="+mj-lt"/>
              <a:buAutoNum type="arabicPeriod"/>
            </a:pPr>
            <a:r>
              <a:rPr lang="en-ZA" sz="2400" b="1" dirty="0" smtClean="0"/>
              <a:t>What should we continue doing and what should we change?</a:t>
            </a:r>
          </a:p>
          <a:p>
            <a:pPr marL="857250" lvl="1" indent="-457200"/>
            <a:r>
              <a:rPr lang="en-ZA" sz="2000" dirty="0" smtClean="0"/>
              <a:t>Continue with ANAs and workbooks (keep CAPS, obviously)</a:t>
            </a:r>
          </a:p>
          <a:p>
            <a:pPr marL="857250" lvl="1" indent="-457200"/>
            <a:r>
              <a:rPr lang="en-ZA" sz="2000" dirty="0" smtClean="0"/>
              <a:t>Draw public attention to primary schooling (root of the problem)</a:t>
            </a:r>
          </a:p>
          <a:p>
            <a:pPr marL="857250" lvl="1" indent="-457200"/>
            <a:r>
              <a:rPr lang="en-ZA" sz="2000" dirty="0" smtClean="0"/>
              <a:t>More public acknowledgement of dropout. Measure throughput not just pass rates</a:t>
            </a:r>
            <a:endParaRPr lang="en-ZA" sz="2000" dirty="0"/>
          </a:p>
          <a:p>
            <a:pPr marL="857250" lvl="1" indent="-457200"/>
            <a:r>
              <a:rPr lang="en-ZA" sz="2000" dirty="0" smtClean="0"/>
              <a:t>Aim should NOT be for 100% of students to reach and pass matric. Need for an effective vocational system (something we don’t have)</a:t>
            </a:r>
          </a:p>
          <a:p>
            <a:pPr marL="457200" indent="-457200">
              <a:buFont typeface="+mj-lt"/>
              <a:buAutoNum type="arabicPeriod"/>
            </a:pPr>
            <a:r>
              <a:rPr lang="en-ZA" sz="2400" b="1" dirty="0" smtClean="0"/>
              <a:t>What does the certificate mean to </a:t>
            </a:r>
            <a:r>
              <a:rPr lang="en-ZA" sz="2400" b="1" dirty="0" err="1" smtClean="0"/>
              <a:t>matriculants</a:t>
            </a:r>
            <a:r>
              <a:rPr lang="en-ZA" sz="2400" b="1" dirty="0" smtClean="0"/>
              <a:t>/higher-</a:t>
            </a:r>
            <a:r>
              <a:rPr lang="en-ZA" sz="2400" b="1" dirty="0" err="1" smtClean="0"/>
              <a:t>ed</a:t>
            </a:r>
            <a:r>
              <a:rPr lang="en-ZA" sz="2400" b="1" dirty="0" smtClean="0"/>
              <a:t>?</a:t>
            </a:r>
          </a:p>
          <a:p>
            <a:pPr marL="857250" lvl="1" indent="-457200"/>
            <a:r>
              <a:rPr lang="en-ZA" sz="2000" dirty="0"/>
              <a:t>M</a:t>
            </a:r>
            <a:r>
              <a:rPr lang="en-ZA" sz="2000" dirty="0" smtClean="0"/>
              <a:t>atric is a necessary but not sufficient condition for employment (increasingly insufficient). What is the purpose of matric?</a:t>
            </a:r>
          </a:p>
          <a:p>
            <a:pPr marL="457200" indent="-457200">
              <a:buFont typeface="+mj-lt"/>
              <a:buAutoNum type="arabicPeriod"/>
            </a:pPr>
            <a:r>
              <a:rPr lang="en-ZA" sz="2400" b="1" dirty="0" smtClean="0"/>
              <a:t>Are we moving in the right direction?</a:t>
            </a:r>
          </a:p>
          <a:p>
            <a:pPr marL="857250" lvl="1" indent="-457200"/>
            <a:r>
              <a:rPr lang="en-ZA" sz="2000" dirty="0" smtClean="0"/>
              <a:t>Yes-</a:t>
            </a:r>
            <a:r>
              <a:rPr lang="en-ZA" sz="2000" dirty="0" err="1" smtClean="0"/>
              <a:t>ish</a:t>
            </a:r>
            <a:r>
              <a:rPr lang="en-ZA" sz="2000" dirty="0" smtClean="0"/>
              <a:t>. </a:t>
            </a:r>
            <a:r>
              <a:rPr lang="en-ZA" sz="2000" dirty="0"/>
              <a:t> </a:t>
            </a:r>
            <a:r>
              <a:rPr lang="en-ZA" sz="2000" dirty="0" smtClean="0"/>
              <a:t>Need a better commitment to SUBSTANCE not just FORM</a:t>
            </a:r>
          </a:p>
          <a:p>
            <a:pPr marL="857250" lvl="1" indent="-457200"/>
            <a:r>
              <a:rPr lang="en-ZA" sz="2000" dirty="0" smtClean="0"/>
              <a:t>Too much focus on “illustrating improvement” as opposed to actually getting down to it. ANAs a good example – really useful &amp; imp but absolutely (unequivocally) cannot be used to show changes over time yet this is what the DBE is doing</a:t>
            </a:r>
          </a:p>
          <a:p>
            <a:pPr marL="857250" lvl="1" indent="-457200"/>
            <a:endParaRPr lang="en-ZA" sz="20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39</a:t>
            </a:fld>
            <a:endParaRPr lang="en-ZA"/>
          </a:p>
        </p:txBody>
      </p:sp>
    </p:spTree>
    <p:extLst>
      <p:ext uri="{BB962C8B-B14F-4D97-AF65-F5344CB8AC3E}">
        <p14:creationId xmlns:p14="http://schemas.microsoft.com/office/powerpoint/2010/main" val="9308068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Further reading</a:t>
            </a:r>
            <a:endParaRPr lang="en-ZA" dirty="0"/>
          </a:p>
        </p:txBody>
      </p:sp>
      <p:sp>
        <p:nvSpPr>
          <p:cNvPr id="3" name="Content Placeholder 2"/>
          <p:cNvSpPr>
            <a:spLocks noGrp="1"/>
          </p:cNvSpPr>
          <p:nvPr>
            <p:ph idx="1"/>
          </p:nvPr>
        </p:nvSpPr>
        <p:spPr/>
        <p:txBody>
          <a:bodyPr>
            <a:normAutofit/>
          </a:bodyPr>
          <a:lstStyle/>
          <a:p>
            <a:pPr>
              <a:buFont typeface="+mj-lt"/>
              <a:buAutoNum type="arabicPeriod"/>
            </a:pPr>
            <a:endParaRPr lang="en-ZA" sz="1800" dirty="0" smtClean="0"/>
          </a:p>
          <a:p>
            <a:pPr>
              <a:buFont typeface="+mj-lt"/>
              <a:buAutoNum type="arabicPeriod"/>
            </a:pPr>
            <a:endParaRPr lang="en-ZA" sz="1800" dirty="0" smtClean="0"/>
          </a:p>
          <a:p>
            <a:pPr>
              <a:buFont typeface="+mj-lt"/>
              <a:buAutoNum type="arabicPeriod"/>
            </a:pPr>
            <a:r>
              <a:rPr lang="en-ZA" sz="1800" dirty="0" smtClean="0"/>
              <a:t>DBE (2013) </a:t>
            </a:r>
            <a:r>
              <a:rPr lang="en-ZA" sz="1800" i="1" dirty="0" smtClean="0"/>
              <a:t>The internal efficiency of the school system: Report on selected aspects of access to education, grade repetition and learner performance</a:t>
            </a:r>
            <a:r>
              <a:rPr lang="en-ZA" sz="1800" dirty="0" smtClean="0"/>
              <a:t>. </a:t>
            </a:r>
            <a:r>
              <a:rPr lang="en-ZA" sz="1800" dirty="0"/>
              <a:t>Available: </a:t>
            </a:r>
            <a:r>
              <a:rPr lang="en-ZA" sz="1800" dirty="0">
                <a:hlinkClick r:id="rId3"/>
              </a:rPr>
              <a:t>http://</a:t>
            </a:r>
            <a:r>
              <a:rPr lang="en-ZA" sz="1800" dirty="0" smtClean="0">
                <a:hlinkClick r:id="rId3"/>
              </a:rPr>
              <a:t>www.education.gov.za/LinkClick.aspx?fileticket=Jaaol0vqeR4%3d&amp;tabid=36</a:t>
            </a:r>
            <a:r>
              <a:rPr lang="en-ZA" sz="1800" dirty="0" smtClean="0"/>
              <a:t> </a:t>
            </a:r>
          </a:p>
          <a:p>
            <a:pPr>
              <a:buFont typeface="+mj-lt"/>
              <a:buAutoNum type="arabicPeriod"/>
            </a:pPr>
            <a:endParaRPr lang="en-ZA" sz="1800" dirty="0"/>
          </a:p>
          <a:p>
            <a:pPr>
              <a:buFont typeface="+mj-lt"/>
              <a:buAutoNum type="arabicPeriod"/>
            </a:pPr>
            <a:endParaRPr lang="en-ZA" sz="1800" dirty="0" smtClean="0"/>
          </a:p>
          <a:p>
            <a:pPr>
              <a:buFont typeface="+mj-lt"/>
              <a:buAutoNum type="arabicPeriod"/>
            </a:pPr>
            <a:r>
              <a:rPr lang="en-ZA" sz="1800" dirty="0" err="1" smtClean="0"/>
              <a:t>Gustafsson</a:t>
            </a:r>
            <a:r>
              <a:rPr lang="en-ZA" sz="1800" dirty="0" smtClean="0"/>
              <a:t>, M. (2013) </a:t>
            </a:r>
            <a:r>
              <a:rPr lang="en-ZA" sz="1800" i="1" dirty="0" smtClean="0"/>
              <a:t>The when and how of leaving school: The policy implications of new evidence on secondary schooling in South Africa. </a:t>
            </a:r>
            <a:r>
              <a:rPr lang="en-ZA" sz="1800" dirty="0" smtClean="0"/>
              <a:t>Stellenbosch Economic Working Papers 09/11. Available: </a:t>
            </a:r>
            <a:r>
              <a:rPr lang="en-ZA" sz="1800" dirty="0">
                <a:hlinkClick r:id="rId4"/>
              </a:rPr>
              <a:t>http://</a:t>
            </a:r>
            <a:r>
              <a:rPr lang="en-ZA" sz="1800" dirty="0" smtClean="0">
                <a:hlinkClick r:id="rId4"/>
              </a:rPr>
              <a:t>www.ekon.sun.ac.za/wpapers/2011/wp092011</a:t>
            </a:r>
            <a:r>
              <a:rPr lang="en-ZA" sz="1800" dirty="0" smtClean="0"/>
              <a:t> </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40</a:t>
            </a:fld>
            <a:endParaRPr lang="en-ZA"/>
          </a:p>
        </p:txBody>
      </p:sp>
    </p:spTree>
    <p:extLst>
      <p:ext uri="{BB962C8B-B14F-4D97-AF65-F5344CB8AC3E}">
        <p14:creationId xmlns:p14="http://schemas.microsoft.com/office/powerpoint/2010/main" val="369960866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556792"/>
            <a:ext cx="8291264" cy="2434282"/>
          </a:xfrm>
        </p:spPr>
        <p:txBody>
          <a:bodyPr>
            <a:normAutofit fontScale="90000"/>
          </a:bodyPr>
          <a:lstStyle/>
          <a:p>
            <a:r>
              <a:rPr lang="en-ZA" sz="7300" b="1" dirty="0" smtClean="0"/>
              <a:t>Thank you</a:t>
            </a:r>
            <a:r>
              <a:rPr lang="en-ZA" dirty="0" smtClean="0"/>
              <a:t/>
            </a:r>
            <a:br>
              <a:rPr lang="en-ZA" dirty="0" smtClean="0"/>
            </a:br>
            <a:r>
              <a:rPr lang="en-ZA" dirty="0" smtClean="0"/>
              <a:t>Presentation available at </a:t>
            </a:r>
            <a:r>
              <a:rPr lang="en-ZA" dirty="0" smtClean="0">
                <a:hlinkClick r:id="rId3"/>
              </a:rPr>
              <a:t>www.nicspaull.com/research</a:t>
            </a:r>
            <a:r>
              <a:rPr lang="en-ZA" dirty="0" smtClean="0"/>
              <a:t>  </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41</a:t>
            </a:fld>
            <a:endParaRPr lang="en-ZA"/>
          </a:p>
        </p:txBody>
      </p:sp>
    </p:spTree>
    <p:extLst>
      <p:ext uri="{BB962C8B-B14F-4D97-AF65-F5344CB8AC3E}">
        <p14:creationId xmlns:p14="http://schemas.microsoft.com/office/powerpoint/2010/main" val="39090827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000" b="1" dirty="0"/>
              <a:t>Figure 13: Matric pass rates as a percentage of Grade 2 enrolments 10 years earlier for selected provinces – see Taylor (2012: p. 9)</a:t>
            </a:r>
            <a:br>
              <a:rPr lang="en-ZA" sz="2000" b="1" dirty="0"/>
            </a:br>
            <a:endParaRPr lang="en-ZA"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42</a:t>
            </a:fld>
            <a:endParaRPr lang="en-ZA"/>
          </a:p>
        </p:txBody>
      </p:sp>
      <p:graphicFrame>
        <p:nvGraphicFramePr>
          <p:cNvPr id="5" name="Chart 4"/>
          <p:cNvGraphicFramePr/>
          <p:nvPr>
            <p:extLst>
              <p:ext uri="{D42A27DB-BD31-4B8C-83A1-F6EECF244321}">
                <p14:modId xmlns:p14="http://schemas.microsoft.com/office/powerpoint/2010/main" val="3927901137"/>
              </p:ext>
            </p:extLst>
          </p:nvPr>
        </p:nvGraphicFramePr>
        <p:xfrm>
          <a:off x="1403648" y="1772816"/>
          <a:ext cx="6076950" cy="477583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855926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467544" y="1628800"/>
            <a:ext cx="4104456" cy="4525963"/>
          </a:xfrm>
        </p:spPr>
        <p:txBody>
          <a:bodyPr>
            <a:normAutofit lnSpcReduction="10000"/>
          </a:bodyPr>
          <a:lstStyle/>
          <a:p>
            <a:pPr>
              <a:buFont typeface="+mj-lt"/>
              <a:buAutoNum type="arabicPeriod"/>
            </a:pPr>
            <a:r>
              <a:rPr lang="en-US" sz="1800" dirty="0" smtClean="0"/>
              <a:t>Ensuring that public funding is actually pro-poor and also that it actually reaches the poor.</a:t>
            </a:r>
          </a:p>
          <a:p>
            <a:pPr>
              <a:buFont typeface="+mj-lt"/>
              <a:buAutoNum type="arabicPeriod"/>
            </a:pPr>
            <a:endParaRPr lang="en-US" sz="1800" dirty="0" smtClean="0"/>
          </a:p>
          <a:p>
            <a:pPr>
              <a:buFont typeface="+mj-lt"/>
              <a:buAutoNum type="arabicPeriod"/>
            </a:pPr>
            <a:r>
              <a:rPr lang="en-US" sz="1800" dirty="0" smtClean="0"/>
              <a:t>Understanding whether the motivation is for human dignity reasons or improving learning outcomes.</a:t>
            </a:r>
          </a:p>
          <a:p>
            <a:pPr>
              <a:buFont typeface="+mj-lt"/>
              <a:buAutoNum type="arabicPeriod"/>
            </a:pPr>
            <a:endParaRPr lang="en-US" sz="1800" dirty="0"/>
          </a:p>
          <a:p>
            <a:pPr>
              <a:buFont typeface="+mj-lt"/>
              <a:buAutoNum type="arabicPeriod"/>
            </a:pPr>
            <a:r>
              <a:rPr lang="en-US" sz="1800" dirty="0" smtClean="0"/>
              <a:t>Ensuring that additional resources are allocated based on evidence rather than anecdote.</a:t>
            </a:r>
          </a:p>
          <a:p>
            <a:pPr>
              <a:buFont typeface="+mj-lt"/>
              <a:buAutoNum type="arabicPeriod"/>
            </a:pPr>
            <a:endParaRPr lang="en-US" sz="1800" dirty="0"/>
          </a:p>
          <a:p>
            <a:pPr>
              <a:buFont typeface="+mj-lt"/>
              <a:buAutoNum type="arabicPeriod"/>
            </a:pPr>
            <a:r>
              <a:rPr lang="en-US" sz="1800" dirty="0" smtClean="0"/>
              <a:t>The need for BOTH accountability AND capacity.</a:t>
            </a:r>
            <a:endParaRPr lang="en-US"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43</a:t>
            </a:fld>
            <a:endParaRPr lang="en-ZA"/>
          </a:p>
        </p:txBody>
      </p:sp>
      <p:pic>
        <p:nvPicPr>
          <p:cNvPr id="5" name="Picture 4" descr="Education is the key to succes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4048" y="2276872"/>
            <a:ext cx="3096344" cy="2745615"/>
          </a:xfrm>
          <a:prstGeom prst="rect">
            <a:avLst/>
          </a:prstGeom>
        </p:spPr>
      </p:pic>
    </p:spTree>
    <p:extLst>
      <p:ext uri="{BB962C8B-B14F-4D97-AF65-F5344CB8AC3E}">
        <p14:creationId xmlns:p14="http://schemas.microsoft.com/office/powerpoint/2010/main" val="15778658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930226"/>
          </a:xfrm>
        </p:spPr>
        <p:txBody>
          <a:bodyPr/>
          <a:lstStyle/>
          <a:p>
            <a:r>
              <a:rPr lang="en-US" dirty="0" smtClean="0"/>
              <a:t>Binding constraints approach</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44</a:t>
            </a:fld>
            <a:endParaRPr lang="en-ZA"/>
          </a:p>
        </p:txBody>
      </p:sp>
    </p:spTree>
    <p:extLst>
      <p:ext uri="{BB962C8B-B14F-4D97-AF65-F5344CB8AC3E}">
        <p14:creationId xmlns:p14="http://schemas.microsoft.com/office/powerpoint/2010/main" val="7793174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45</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44008" y="0"/>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8974060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46</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377510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47</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02489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48</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40855677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 </a:t>
            </a:r>
            <a:r>
              <a:rPr lang="en-ZA" sz="4900" b="1" smtClean="0"/>
              <a:t>Basic</a:t>
            </a:r>
            <a:r>
              <a:rPr lang="en-ZA" sz="4900" smtClean="0"/>
              <a:t> </a:t>
            </a:r>
            <a:r>
              <a:rPr lang="en-ZA" smtClean="0"/>
              <a:t>Literacy and Numeracy (Gr 6)</a:t>
            </a:r>
            <a:endParaRPr lang="en-ZA"/>
          </a:p>
        </p:txBody>
      </p:sp>
      <p:sp>
        <p:nvSpPr>
          <p:cNvPr id="3" name="Content Placeholder 2"/>
          <p:cNvSpPr>
            <a:spLocks noGrp="1"/>
          </p:cNvSpPr>
          <p:nvPr>
            <p:ph idx="1"/>
          </p:nvPr>
        </p:nvSpPr>
        <p:spPr/>
        <p:txBody>
          <a:bodyPr>
            <a:normAutofit lnSpcReduction="10000"/>
          </a:bodyPr>
          <a:lstStyle/>
          <a:p>
            <a:r>
              <a:rPr lang="en-ZA" smtClean="0"/>
              <a:t>What proportion of South African grade 6 children were functionally </a:t>
            </a:r>
            <a:r>
              <a:rPr lang="en-ZA" u="sng" smtClean="0"/>
              <a:t>literate</a:t>
            </a:r>
            <a:r>
              <a:rPr lang="en-ZA" smtClean="0"/>
              <a:t> and functionally </a:t>
            </a:r>
            <a:r>
              <a:rPr lang="en-ZA" u="sng" smtClean="0"/>
              <a:t>numerate</a:t>
            </a:r>
            <a:r>
              <a:rPr lang="en-ZA" smtClean="0"/>
              <a:t>?</a:t>
            </a:r>
          </a:p>
          <a:p>
            <a:endParaRPr lang="en-ZA" smtClean="0"/>
          </a:p>
          <a:p>
            <a:r>
              <a:rPr lang="en-ZA" sz="2400" b="1" smtClean="0"/>
              <a:t>Functionally illiterate: </a:t>
            </a:r>
            <a:r>
              <a:rPr lang="en-ZA" sz="2400"/>
              <a:t>a functionally illiterate learner cannot read a short and simple text and extract </a:t>
            </a:r>
            <a:r>
              <a:rPr lang="en-ZA" sz="2400" smtClean="0"/>
              <a:t>meaning. </a:t>
            </a:r>
          </a:p>
          <a:p>
            <a:endParaRPr lang="en-ZA" sz="2400"/>
          </a:p>
          <a:p>
            <a:r>
              <a:rPr lang="en-ZA" sz="2400" b="1" smtClean="0"/>
              <a:t>Functionally innumerate: </a:t>
            </a:r>
            <a:r>
              <a:rPr lang="en-ZA" sz="2400"/>
              <a:t>a functionally innumerate learner cannot translate graphical information into fractions or interpret everyday units of </a:t>
            </a:r>
            <a:r>
              <a:rPr lang="en-ZA" sz="2400" smtClean="0"/>
              <a:t>measurement.</a:t>
            </a:r>
            <a:endParaRPr lang="en-ZA" sz="2400" b="1"/>
          </a:p>
        </p:txBody>
      </p:sp>
      <p:sp>
        <p:nvSpPr>
          <p:cNvPr id="4" name="Slide Number Placeholder 3"/>
          <p:cNvSpPr>
            <a:spLocks noGrp="1"/>
          </p:cNvSpPr>
          <p:nvPr>
            <p:ph type="sldNum" sz="quarter" idx="12"/>
          </p:nvPr>
        </p:nvSpPr>
        <p:spPr/>
        <p:txBody>
          <a:bodyPr/>
          <a:lstStyle/>
          <a:p>
            <a:fld id="{555B2511-D5A3-487A-82FF-4C039FEE504B}" type="slidenum">
              <a:rPr lang="en-ZA" smtClean="0"/>
              <a:pPr/>
              <a:t>49</a:t>
            </a:fld>
            <a:endParaRPr lang="en-ZA"/>
          </a:p>
        </p:txBody>
      </p:sp>
    </p:spTree>
    <p:extLst>
      <p:ext uri="{BB962C8B-B14F-4D97-AF65-F5344CB8AC3E}">
        <p14:creationId xmlns:p14="http://schemas.microsoft.com/office/powerpoint/2010/main" val="17184174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4" name="Picture 4"/>
          <p:cNvPicPr>
            <a:picLocks noChangeAspect="1" noChangeArrowheads="1"/>
          </p:cNvPicPr>
          <p:nvPr/>
        </p:nvPicPr>
        <p:blipFill>
          <a:blip r:embed="rId3"/>
          <a:srcRect/>
          <a:stretch>
            <a:fillRect/>
          </a:stretch>
        </p:blipFill>
        <p:spPr bwMode="auto">
          <a:xfrm>
            <a:off x="107950" y="692150"/>
            <a:ext cx="4214813" cy="5735638"/>
          </a:xfrm>
          <a:prstGeom prst="rect">
            <a:avLst/>
          </a:prstGeom>
          <a:ln>
            <a:noFill/>
          </a:ln>
          <a:effectLst>
            <a:outerShdw blurRad="292100" dist="139700" dir="2700000" algn="tl" rotWithShape="0">
              <a:srgbClr val="333333">
                <a:alpha val="65000"/>
              </a:srgbClr>
            </a:outerShdw>
          </a:effectLst>
        </p:spPr>
      </p:pic>
      <p:sp>
        <p:nvSpPr>
          <p:cNvPr id="8" name="Title 1"/>
          <p:cNvSpPr txBox="1">
            <a:spLocks/>
          </p:cNvSpPr>
          <p:nvPr/>
        </p:nvSpPr>
        <p:spPr>
          <a:xfrm>
            <a:off x="179388" y="188913"/>
            <a:ext cx="4105275" cy="360362"/>
          </a:xfrm>
          <a:prstGeom prst="rect">
            <a:avLst/>
          </a:prstGeom>
          <a:solidFill>
            <a:schemeClr val="accent1">
              <a:lumMod val="40000"/>
              <a:lumOff val="60000"/>
            </a:schemeClr>
          </a:solidFill>
        </p:spPr>
        <p:txBody>
          <a:bodyPr anchor="ctr"/>
          <a:lstStyle/>
          <a:p>
            <a:pPr algn="ctr" fontAlgn="auto">
              <a:spcAft>
                <a:spcPts val="0"/>
              </a:spcAft>
              <a:defRPr/>
            </a:pPr>
            <a:r>
              <a:rPr lang="en-ZA" sz="2400" b="1" dirty="0">
                <a:latin typeface="+mj-lt"/>
                <a:ea typeface="+mj-ea"/>
                <a:cs typeface="+mj-cs"/>
              </a:rPr>
              <a:t>SACMEQ III </a:t>
            </a:r>
            <a:r>
              <a:rPr lang="en-ZA" sz="1400" dirty="0">
                <a:latin typeface="+mj-lt"/>
                <a:ea typeface="+mj-ea"/>
                <a:cs typeface="+mj-cs"/>
              </a:rPr>
              <a:t>(</a:t>
            </a:r>
            <a:r>
              <a:rPr lang="en-ZA" sz="1400" dirty="0" err="1">
                <a:latin typeface="+mj-lt"/>
                <a:ea typeface="+mj-ea"/>
                <a:cs typeface="+mj-cs"/>
              </a:rPr>
              <a:t>Spaull</a:t>
            </a:r>
            <a:r>
              <a:rPr lang="en-ZA" sz="1400" dirty="0">
                <a:latin typeface="+mj-lt"/>
                <a:ea typeface="+mj-ea"/>
                <a:cs typeface="+mj-cs"/>
              </a:rPr>
              <a:t> &amp; Taylor, 2012)</a:t>
            </a:r>
          </a:p>
        </p:txBody>
      </p:sp>
      <p:graphicFrame>
        <p:nvGraphicFramePr>
          <p:cNvPr id="9" name="Content Placeholder 3"/>
          <p:cNvGraphicFramePr>
            <a:graphicFrameLocks noGrp="1"/>
          </p:cNvGraphicFramePr>
          <p:nvPr>
            <p:ph idx="1"/>
          </p:nvPr>
        </p:nvGraphicFramePr>
        <p:xfrm>
          <a:off x="4211960" y="0"/>
          <a:ext cx="4932040" cy="33123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nvGraphicFramePr>
        <p:xfrm>
          <a:off x="4427984" y="3429000"/>
          <a:ext cx="4716016" cy="3129136"/>
        </p:xfrm>
        <a:graphic>
          <a:graphicData uri="http://schemas.openxmlformats.org/drawingml/2006/chart">
            <c:chart xmlns:c="http://schemas.openxmlformats.org/drawingml/2006/chart" xmlns:r="http://schemas.openxmlformats.org/officeDocument/2006/relationships" r:id="rId5"/>
          </a:graphicData>
        </a:graphic>
      </p:graphicFrame>
      <p:sp>
        <p:nvSpPr>
          <p:cNvPr id="24581" name="TextBox 10"/>
          <p:cNvSpPr txBox="1">
            <a:spLocks noChangeArrowheads="1"/>
          </p:cNvSpPr>
          <p:nvPr/>
        </p:nvSpPr>
        <p:spPr bwMode="auto">
          <a:xfrm>
            <a:off x="4859338" y="2349500"/>
            <a:ext cx="381635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a:t>Literacy</a:t>
            </a:r>
          </a:p>
        </p:txBody>
      </p:sp>
      <p:sp>
        <p:nvSpPr>
          <p:cNvPr id="24582" name="TextBox 11"/>
          <p:cNvSpPr txBox="1">
            <a:spLocks noChangeArrowheads="1"/>
          </p:cNvSpPr>
          <p:nvPr/>
        </p:nvSpPr>
        <p:spPr bwMode="auto">
          <a:xfrm>
            <a:off x="5003800" y="5589588"/>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a:t>Numeracy</a:t>
            </a:r>
          </a:p>
        </p:txBody>
      </p:sp>
    </p:spTree>
    <p:extLst>
      <p:ext uri="{BB962C8B-B14F-4D97-AF65-F5344CB8AC3E}">
        <p14:creationId xmlns:p14="http://schemas.microsoft.com/office/powerpoint/2010/main" val="91351060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SA primary school: Gr6 Literacy – </a:t>
            </a:r>
            <a:br>
              <a:rPr lang="en-ZA" sz="4000" dirty="0" smtClean="0">
                <a:solidFill>
                  <a:srgbClr val="C00000"/>
                </a:solidFill>
              </a:rPr>
            </a:br>
            <a:r>
              <a:rPr lang="en-ZA" sz="2000" dirty="0" smtClean="0">
                <a:solidFill>
                  <a:srgbClr val="C00000"/>
                </a:solidFill>
              </a:rPr>
              <a:t>SACMEQ III (2007)</a:t>
            </a:r>
            <a:endParaRPr lang="en-ZA" sz="4000" dirty="0">
              <a:solidFill>
                <a:srgbClr val="C00000"/>
              </a:solidFill>
            </a:endParaRPr>
          </a:p>
        </p:txBody>
      </p:sp>
      <p:pic>
        <p:nvPicPr>
          <p:cNvPr id="1027" name="Picture 3"/>
          <p:cNvPicPr>
            <a:picLocks noChangeAspect="1" noChangeArrowheads="1"/>
          </p:cNvPicPr>
          <p:nvPr/>
        </p:nvPicPr>
        <p:blipFill>
          <a:blip r:embed="rId3" cstate="print"/>
          <a:srcRect/>
          <a:stretch>
            <a:fillRect/>
          </a:stretch>
        </p:blipFill>
        <p:spPr bwMode="auto">
          <a:xfrm>
            <a:off x="611559" y="2132856"/>
            <a:ext cx="3433690" cy="4392488"/>
          </a:xfrm>
          <a:prstGeom prst="rect">
            <a:avLst/>
          </a:prstGeom>
          <a:noFill/>
          <a:ln w="9525">
            <a:noFill/>
            <a:miter lim="800000"/>
            <a:headEnd/>
            <a:tailEnd/>
          </a:ln>
        </p:spPr>
      </p:pic>
      <p:sp>
        <p:nvSpPr>
          <p:cNvPr id="7" name="Rectangle 6"/>
          <p:cNvSpPr/>
          <p:nvPr/>
        </p:nvSpPr>
        <p:spPr>
          <a:xfrm>
            <a:off x="611560" y="5661248"/>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p:nvSpPr>
        <p:spPr>
          <a:xfrm>
            <a:off x="611560" y="3933056"/>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Rectangle 9"/>
          <p:cNvSpPr/>
          <p:nvPr/>
        </p:nvSpPr>
        <p:spPr>
          <a:xfrm>
            <a:off x="2987824" y="4797152"/>
            <a:ext cx="108012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p:cNvSpPr/>
          <p:nvPr/>
        </p:nvSpPr>
        <p:spPr>
          <a:xfrm>
            <a:off x="611560" y="4797152"/>
            <a:ext cx="237626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2339752" y="2996952"/>
            <a:ext cx="180020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p:cNvSpPr/>
          <p:nvPr/>
        </p:nvSpPr>
        <p:spPr>
          <a:xfrm>
            <a:off x="539552" y="2996952"/>
            <a:ext cx="1800200"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p:cNvSpPr/>
          <p:nvPr/>
        </p:nvSpPr>
        <p:spPr>
          <a:xfrm>
            <a:off x="971600" y="2132856"/>
            <a:ext cx="309634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p:cNvSpPr/>
          <p:nvPr/>
        </p:nvSpPr>
        <p:spPr>
          <a:xfrm>
            <a:off x="611560" y="2060848"/>
            <a:ext cx="576064"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23" name="Group 22"/>
          <p:cNvGrpSpPr/>
          <p:nvPr/>
        </p:nvGrpSpPr>
        <p:grpSpPr>
          <a:xfrm>
            <a:off x="4860032" y="1700808"/>
            <a:ext cx="2304256" cy="4320479"/>
            <a:chOff x="4283968" y="1412777"/>
            <a:chExt cx="2304256" cy="4320479"/>
          </a:xfrm>
        </p:grpSpPr>
        <p:pic>
          <p:nvPicPr>
            <p:cNvPr id="1028" name="Picture 4"/>
            <p:cNvPicPr>
              <a:picLocks noChangeAspect="1" noChangeArrowheads="1"/>
            </p:cNvPicPr>
            <p:nvPr/>
          </p:nvPicPr>
          <p:blipFill>
            <a:blip r:embed="rId4" cstate="print"/>
            <a:srcRect/>
            <a:stretch>
              <a:fillRect/>
            </a:stretch>
          </p:blipFill>
          <p:spPr bwMode="auto">
            <a:xfrm>
              <a:off x="4283968" y="1412777"/>
              <a:ext cx="563901" cy="4320479"/>
            </a:xfrm>
            <a:prstGeom prst="rect">
              <a:avLst/>
            </a:prstGeom>
            <a:noFill/>
            <a:ln w="9525">
              <a:noFill/>
              <a:miter lim="800000"/>
              <a:headEnd/>
              <a:tailEnd/>
            </a:ln>
          </p:spPr>
        </p:pic>
        <p:sp>
          <p:nvSpPr>
            <p:cNvPr id="19" name="TextBox 18"/>
            <p:cNvSpPr txBox="1"/>
            <p:nvPr/>
          </p:nvSpPr>
          <p:spPr>
            <a:xfrm>
              <a:off x="4932040" y="1628800"/>
              <a:ext cx="1656184" cy="523220"/>
            </a:xfrm>
            <a:prstGeom prst="rect">
              <a:avLst/>
            </a:prstGeom>
            <a:noFill/>
          </p:spPr>
          <p:txBody>
            <a:bodyPr wrap="square" rtlCol="0">
              <a:spAutoFit/>
            </a:bodyPr>
            <a:lstStyle/>
            <a:p>
              <a:pPr algn="ctr"/>
              <a:r>
                <a:rPr lang="en-ZA" sz="1400" dirty="0" smtClean="0"/>
                <a:t>Never enrolled </a:t>
              </a:r>
            </a:p>
            <a:p>
              <a:pPr algn="ctr"/>
              <a:r>
                <a:rPr lang="en-ZA" sz="1400" b="1" dirty="0" smtClean="0"/>
                <a:t>2%</a:t>
              </a:r>
              <a:endParaRPr lang="en-ZA" sz="1400" b="1" dirty="0"/>
            </a:p>
          </p:txBody>
        </p:sp>
        <p:sp>
          <p:nvSpPr>
            <p:cNvPr id="20" name="TextBox 19"/>
            <p:cNvSpPr txBox="1"/>
            <p:nvPr/>
          </p:nvSpPr>
          <p:spPr>
            <a:xfrm>
              <a:off x="4932040" y="2708920"/>
              <a:ext cx="1656184" cy="738664"/>
            </a:xfrm>
            <a:prstGeom prst="rect">
              <a:avLst/>
            </a:prstGeom>
            <a:noFill/>
          </p:spPr>
          <p:txBody>
            <a:bodyPr wrap="square" rtlCol="0">
              <a:spAutoFit/>
            </a:bodyPr>
            <a:lstStyle/>
            <a:p>
              <a:pPr algn="ctr"/>
              <a:r>
                <a:rPr lang="en-ZA" sz="1400" dirty="0" smtClean="0"/>
                <a:t>Functionally illiterate </a:t>
              </a:r>
            </a:p>
            <a:p>
              <a:pPr algn="ctr"/>
              <a:r>
                <a:rPr lang="en-ZA" sz="1400" b="1" dirty="0" smtClean="0"/>
                <a:t>25%</a:t>
              </a:r>
              <a:endParaRPr lang="en-ZA" sz="1400" b="1" dirty="0"/>
            </a:p>
          </p:txBody>
        </p:sp>
        <p:sp>
          <p:nvSpPr>
            <p:cNvPr id="21" name="TextBox 20"/>
            <p:cNvSpPr txBox="1"/>
            <p:nvPr/>
          </p:nvSpPr>
          <p:spPr>
            <a:xfrm>
              <a:off x="4932040" y="3861048"/>
              <a:ext cx="1656184" cy="523220"/>
            </a:xfrm>
            <a:prstGeom prst="rect">
              <a:avLst/>
            </a:prstGeom>
            <a:noFill/>
          </p:spPr>
          <p:txBody>
            <a:bodyPr wrap="square" rtlCol="0">
              <a:spAutoFit/>
            </a:bodyPr>
            <a:lstStyle/>
            <a:p>
              <a:pPr algn="ctr"/>
              <a:r>
                <a:rPr lang="en-ZA" sz="1400" dirty="0" smtClean="0"/>
                <a:t>Basic skills</a:t>
              </a:r>
            </a:p>
            <a:p>
              <a:pPr algn="ctr"/>
              <a:r>
                <a:rPr lang="en-ZA" sz="1400" b="1" dirty="0" smtClean="0"/>
                <a:t>46%</a:t>
              </a:r>
              <a:endParaRPr lang="en-ZA" sz="1400" b="1" dirty="0"/>
            </a:p>
          </p:txBody>
        </p:sp>
        <p:sp>
          <p:nvSpPr>
            <p:cNvPr id="22" name="TextBox 21"/>
            <p:cNvSpPr txBox="1"/>
            <p:nvPr/>
          </p:nvSpPr>
          <p:spPr>
            <a:xfrm>
              <a:off x="4932040" y="4941168"/>
              <a:ext cx="1584176" cy="523220"/>
            </a:xfrm>
            <a:prstGeom prst="rect">
              <a:avLst/>
            </a:prstGeom>
            <a:noFill/>
          </p:spPr>
          <p:txBody>
            <a:bodyPr wrap="square" rtlCol="0">
              <a:spAutoFit/>
            </a:bodyPr>
            <a:lstStyle/>
            <a:p>
              <a:pPr algn="ctr"/>
              <a:r>
                <a:rPr lang="en-ZA" sz="1400" dirty="0" smtClean="0"/>
                <a:t>Higher order skills : </a:t>
              </a:r>
              <a:r>
                <a:rPr lang="en-ZA" sz="1400" b="1" dirty="0" smtClean="0"/>
                <a:t>27%</a:t>
              </a:r>
              <a:endParaRPr lang="en-ZA" sz="1400" b="1" dirty="0"/>
            </a:p>
          </p:txBody>
        </p:sp>
      </p:grpSp>
      <p:sp>
        <p:nvSpPr>
          <p:cNvPr id="24" name="Rectangle 23"/>
          <p:cNvSpPr/>
          <p:nvPr/>
        </p:nvSpPr>
        <p:spPr>
          <a:xfrm>
            <a:off x="4932040" y="5013176"/>
            <a:ext cx="2448272"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6" name="Rectangle 25"/>
          <p:cNvSpPr/>
          <p:nvPr/>
        </p:nvSpPr>
        <p:spPr>
          <a:xfrm>
            <a:off x="4932040" y="3861048"/>
            <a:ext cx="2448272" cy="2160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Rectangle 26"/>
          <p:cNvSpPr/>
          <p:nvPr/>
        </p:nvSpPr>
        <p:spPr>
          <a:xfrm>
            <a:off x="4860032" y="2780928"/>
            <a:ext cx="2448272" cy="3392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8" name="Rectangle 27"/>
          <p:cNvSpPr/>
          <p:nvPr/>
        </p:nvSpPr>
        <p:spPr>
          <a:xfrm>
            <a:off x="4788024" y="1700808"/>
            <a:ext cx="2448272" cy="45365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 name="Slide Number Placeholder 2"/>
          <p:cNvSpPr>
            <a:spLocks noGrp="1"/>
          </p:cNvSpPr>
          <p:nvPr>
            <p:ph type="sldNum" sz="quarter" idx="12"/>
          </p:nvPr>
        </p:nvSpPr>
        <p:spPr/>
        <p:txBody>
          <a:bodyPr/>
          <a:lstStyle/>
          <a:p>
            <a:fld id="{555B2511-D5A3-487A-82FF-4C039FEE504B}" type="slidenum">
              <a:rPr lang="en-ZA" smtClean="0"/>
              <a:pPr/>
              <a:t>51</a:t>
            </a:fld>
            <a:endParaRPr lang="en-ZA"/>
          </a:p>
        </p:txBody>
      </p:sp>
      <p:sp>
        <p:nvSpPr>
          <p:cNvPr id="4" name="TextBox 3"/>
          <p:cNvSpPr txBox="1"/>
          <p:nvPr/>
        </p:nvSpPr>
        <p:spPr>
          <a:xfrm>
            <a:off x="6732240" y="6173687"/>
            <a:ext cx="2293803" cy="584775"/>
          </a:xfrm>
          <a:prstGeom prst="rect">
            <a:avLst/>
          </a:prstGeom>
          <a:noFill/>
        </p:spPr>
        <p:txBody>
          <a:bodyPr wrap="square" rtlCol="0">
            <a:spAutoFit/>
          </a:bodyPr>
          <a:lstStyle/>
          <a:p>
            <a:pPr algn="ctr"/>
            <a:r>
              <a:rPr lang="en-ZA" sz="1600" smtClean="0"/>
              <a:t>Forthcoming paper  with Stephen Taylor</a:t>
            </a:r>
            <a:endParaRPr lang="en-ZA" sz="1600"/>
          </a:p>
        </p:txBody>
      </p:sp>
    </p:spTree>
    <p:extLst>
      <p:ext uri="{BB962C8B-B14F-4D97-AF65-F5344CB8AC3E}">
        <p14:creationId xmlns:p14="http://schemas.microsoft.com/office/powerpoint/2010/main" val="103197437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15"/>
                                        </p:tgtEl>
                                      </p:cBhvr>
                                    </p:animEffect>
                                    <p:set>
                                      <p:cBhvr>
                                        <p:cTn id="7" dur="1" fill="hold">
                                          <p:stCondLst>
                                            <p:cond delay="1999"/>
                                          </p:stCondLst>
                                        </p:cTn>
                                        <p:tgtEl>
                                          <p:spTgt spid="15"/>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28"/>
                                        </p:tgtEl>
                                      </p:cBhvr>
                                    </p:animEffect>
                                    <p:set>
                                      <p:cBhvr>
                                        <p:cTn id="10" dur="1" fill="hold">
                                          <p:stCondLst>
                                            <p:cond delay="1999"/>
                                          </p:stCondLst>
                                        </p:cTn>
                                        <p:tgtEl>
                                          <p:spTgt spid="2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2000"/>
                                        <p:tgtEl>
                                          <p:spTgt spid="14"/>
                                        </p:tgtEl>
                                      </p:cBhvr>
                                    </p:animEffect>
                                    <p:set>
                                      <p:cBhvr>
                                        <p:cTn id="15" dur="1" fill="hold">
                                          <p:stCondLst>
                                            <p:cond delay="1999"/>
                                          </p:stCondLst>
                                        </p:cTn>
                                        <p:tgtEl>
                                          <p:spTgt spid="14"/>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2000"/>
                                        <p:tgtEl>
                                          <p:spTgt spid="27"/>
                                        </p:tgtEl>
                                      </p:cBhvr>
                                    </p:animEffect>
                                    <p:set>
                                      <p:cBhvr>
                                        <p:cTn id="18" dur="1" fill="hold">
                                          <p:stCondLst>
                                            <p:cond delay="1999"/>
                                          </p:stCondLst>
                                        </p:cTn>
                                        <p:tgtEl>
                                          <p:spTgt spid="27"/>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2000"/>
                                        <p:tgtEl>
                                          <p:spTgt spid="13"/>
                                        </p:tgtEl>
                                      </p:cBhvr>
                                    </p:animEffect>
                                    <p:set>
                                      <p:cBhvr>
                                        <p:cTn id="21" dur="1" fill="hold">
                                          <p:stCondLst>
                                            <p:cond delay="1999"/>
                                          </p:stCondLst>
                                        </p:cTn>
                                        <p:tgtEl>
                                          <p:spTgt spid="13"/>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0" nodeType="clickEffect">
                                  <p:stCondLst>
                                    <p:cond delay="0"/>
                                  </p:stCondLst>
                                  <p:childTnLst>
                                    <p:animEffect transition="out" filter="fade">
                                      <p:cBhvr>
                                        <p:cTn id="25" dur="2000"/>
                                        <p:tgtEl>
                                          <p:spTgt spid="12"/>
                                        </p:tgtEl>
                                      </p:cBhvr>
                                    </p:animEffect>
                                    <p:set>
                                      <p:cBhvr>
                                        <p:cTn id="26" dur="1" fill="hold">
                                          <p:stCondLst>
                                            <p:cond delay="1999"/>
                                          </p:stCondLst>
                                        </p:cTn>
                                        <p:tgtEl>
                                          <p:spTgt spid="12"/>
                                        </p:tgtEl>
                                        <p:attrNameLst>
                                          <p:attrName>style.visibility</p:attrName>
                                        </p:attrNameLst>
                                      </p:cBhvr>
                                      <p:to>
                                        <p:strVal val="hidden"/>
                                      </p:to>
                                    </p:set>
                                  </p:childTnLst>
                                </p:cTn>
                              </p:par>
                              <p:par>
                                <p:cTn id="27" presetID="10" presetClass="exit" presetSubtype="0" fill="hold" grpId="0" nodeType="withEffect">
                                  <p:stCondLst>
                                    <p:cond delay="0"/>
                                  </p:stCondLst>
                                  <p:childTnLst>
                                    <p:animEffect transition="out" filter="fade">
                                      <p:cBhvr>
                                        <p:cTn id="28" dur="2000"/>
                                        <p:tgtEl>
                                          <p:spTgt spid="26"/>
                                        </p:tgtEl>
                                      </p:cBhvr>
                                    </p:animEffect>
                                    <p:set>
                                      <p:cBhvr>
                                        <p:cTn id="29" dur="1" fill="hold">
                                          <p:stCondLst>
                                            <p:cond delay="1999"/>
                                          </p:stCondLst>
                                        </p:cTn>
                                        <p:tgtEl>
                                          <p:spTgt spid="26"/>
                                        </p:tgtEl>
                                        <p:attrNameLst>
                                          <p:attrName>style.visibility</p:attrName>
                                        </p:attrNameLst>
                                      </p:cBhvr>
                                      <p:to>
                                        <p:strVal val="hidden"/>
                                      </p:to>
                                    </p:set>
                                  </p:childTnLst>
                                </p:cTn>
                              </p:par>
                              <p:par>
                                <p:cTn id="30" presetID="10" presetClass="exit" presetSubtype="0" fill="hold" grpId="0" nodeType="withEffect">
                                  <p:stCondLst>
                                    <p:cond delay="0"/>
                                  </p:stCondLst>
                                  <p:childTnLst>
                                    <p:animEffect transition="out" filter="fade">
                                      <p:cBhvr>
                                        <p:cTn id="31" dur="2000"/>
                                        <p:tgtEl>
                                          <p:spTgt spid="9"/>
                                        </p:tgtEl>
                                      </p:cBhvr>
                                    </p:animEffect>
                                    <p:set>
                                      <p:cBhvr>
                                        <p:cTn id="32" dur="1" fill="hold">
                                          <p:stCondLst>
                                            <p:cond delay="1999"/>
                                          </p:stCondLst>
                                        </p:cTn>
                                        <p:tgtEl>
                                          <p:spTgt spid="9"/>
                                        </p:tgtEl>
                                        <p:attrNameLst>
                                          <p:attrName>style.visibility</p:attrName>
                                        </p:attrNameLst>
                                      </p:cBhvr>
                                      <p:to>
                                        <p:strVal val="hidden"/>
                                      </p:to>
                                    </p:set>
                                  </p:childTnLst>
                                </p:cTn>
                              </p:par>
                              <p:par>
                                <p:cTn id="33" presetID="10" presetClass="exit" presetSubtype="0" fill="hold" grpId="0" nodeType="withEffect">
                                  <p:stCondLst>
                                    <p:cond delay="0"/>
                                  </p:stCondLst>
                                  <p:childTnLst>
                                    <p:animEffect transition="out" filter="fade">
                                      <p:cBhvr>
                                        <p:cTn id="34" dur="2000"/>
                                        <p:tgtEl>
                                          <p:spTgt spid="11"/>
                                        </p:tgtEl>
                                      </p:cBhvr>
                                    </p:animEffect>
                                    <p:set>
                                      <p:cBhvr>
                                        <p:cTn id="35" dur="1" fill="hold">
                                          <p:stCondLst>
                                            <p:cond delay="1999"/>
                                          </p:stCondLst>
                                        </p:cTn>
                                        <p:tgtEl>
                                          <p:spTgt spid="11"/>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0" nodeType="clickEffect">
                                  <p:stCondLst>
                                    <p:cond delay="0"/>
                                  </p:stCondLst>
                                  <p:childTnLst>
                                    <p:animEffect transition="out" filter="fade">
                                      <p:cBhvr>
                                        <p:cTn id="39" dur="2000"/>
                                        <p:tgtEl>
                                          <p:spTgt spid="10"/>
                                        </p:tgtEl>
                                      </p:cBhvr>
                                    </p:animEffect>
                                    <p:set>
                                      <p:cBhvr>
                                        <p:cTn id="40" dur="1" fill="hold">
                                          <p:stCondLst>
                                            <p:cond delay="1999"/>
                                          </p:stCondLst>
                                        </p:cTn>
                                        <p:tgtEl>
                                          <p:spTgt spid="10"/>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2000"/>
                                        <p:tgtEl>
                                          <p:spTgt spid="7"/>
                                        </p:tgtEl>
                                      </p:cBhvr>
                                    </p:animEffect>
                                    <p:set>
                                      <p:cBhvr>
                                        <p:cTn id="43" dur="1" fill="hold">
                                          <p:stCondLst>
                                            <p:cond delay="1999"/>
                                          </p:stCondLst>
                                        </p:cTn>
                                        <p:tgtEl>
                                          <p:spTgt spid="7"/>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2000"/>
                                        <p:tgtEl>
                                          <p:spTgt spid="24"/>
                                        </p:tgtEl>
                                      </p:cBhvr>
                                    </p:animEffect>
                                    <p:set>
                                      <p:cBhvr>
                                        <p:cTn id="46" dur="1" fill="hold">
                                          <p:stCondLst>
                                            <p:cond delay="19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P spid="13" grpId="0" animBg="1"/>
      <p:bldP spid="14" grpId="0" animBg="1"/>
      <p:bldP spid="15" grpId="0" animBg="1"/>
      <p:bldP spid="24" grpId="0" animBg="1"/>
      <p:bldP spid="26" grpId="0" animBg="1"/>
      <p:bldP spid="27" grpId="0" animBg="1"/>
      <p:bldP spid="2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ZA" smtClean="0">
                <a:ea typeface="+mj-ea"/>
              </a:rPr>
              <a:t>Spending</a:t>
            </a:r>
            <a:endParaRPr lang="en-ZA">
              <a:ea typeface="+mj-ea"/>
            </a:endParaRPr>
          </a:p>
        </p:txBody>
      </p:sp>
      <p:sp>
        <p:nvSpPr>
          <p:cNvPr id="7171" name="Content Placeholder 2"/>
          <p:cNvSpPr>
            <a:spLocks noGrp="1"/>
          </p:cNvSpPr>
          <p:nvPr>
            <p:ph idx="1"/>
          </p:nvPr>
        </p:nvSpPr>
        <p:spPr>
          <a:xfrm>
            <a:off x="395288" y="1628775"/>
            <a:ext cx="8229600" cy="4525963"/>
          </a:xfrm>
        </p:spPr>
        <p:txBody>
          <a:bodyPr/>
          <a:lstStyle/>
          <a:p>
            <a:pPr marL="0" indent="0" algn="ctr" eaLnBrk="1" hangingPunct="1">
              <a:buFont typeface="Arial" charset="0"/>
              <a:buNone/>
            </a:pPr>
            <a:r>
              <a:rPr lang="en-ZA" sz="2400" b="1">
                <a:latin typeface="Calibri" charset="0"/>
              </a:rPr>
              <a:t>Spending by education departments, real (2005) Rand</a:t>
            </a:r>
          </a:p>
          <a:p>
            <a:pPr marL="0" indent="0" algn="ctr" eaLnBrk="1" hangingPunct="1">
              <a:buFont typeface="Arial" charset="0"/>
              <a:buNone/>
            </a:pPr>
            <a:r>
              <a:rPr lang="en-ZA" sz="2400" b="1">
                <a:latin typeface="Calibri" charset="0"/>
              </a:rPr>
              <a:t>2000/01 to 2010/11</a:t>
            </a:r>
          </a:p>
        </p:txBody>
      </p:sp>
      <p:sp>
        <p:nvSpPr>
          <p:cNvPr id="4" name="Slide Number Placeholder 3"/>
          <p:cNvSpPr>
            <a:spLocks noGrp="1"/>
          </p:cNvSpPr>
          <p:nvPr>
            <p:ph type="sldNum" sz="quarter" idx="12"/>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01232DD6-33A8-664D-B7A0-255C460929CF}" type="slidenum">
              <a:rPr lang="en-ZA">
                <a:solidFill>
                  <a:srgbClr val="898989"/>
                </a:solidFill>
              </a:rPr>
              <a:pPr eaLnBrk="1" hangingPunct="1"/>
              <a:t>52</a:t>
            </a:fld>
            <a:endParaRPr lang="en-ZA">
              <a:solidFill>
                <a:srgbClr val="898989"/>
              </a:solidFill>
            </a:endParaRPr>
          </a:p>
        </p:txBody>
      </p:sp>
      <p:pic>
        <p:nvPicPr>
          <p:cNvPr id="3074" name="Picture 2"/>
          <p:cNvPicPr>
            <a:picLocks noChangeAspect="1" noChangeArrowheads="1"/>
          </p:cNvPicPr>
          <p:nvPr/>
        </p:nvPicPr>
        <p:blipFill>
          <a:blip r:embed="rId3"/>
          <a:srcRect/>
          <a:stretch>
            <a:fillRect/>
          </a:stretch>
        </p:blipFill>
        <p:spPr bwMode="auto">
          <a:xfrm>
            <a:off x="1187450" y="2924175"/>
            <a:ext cx="6896100" cy="2808288"/>
          </a:xfrm>
          <a:prstGeom prst="rect">
            <a:avLst/>
          </a:prstGeom>
          <a:ln>
            <a:noFill/>
          </a:ln>
          <a:effectLst>
            <a:outerShdw blurRad="292100" dist="139700" dir="2700000" algn="tl" rotWithShape="0">
              <a:srgbClr val="333333">
                <a:alpha val="65000"/>
              </a:srgbClr>
            </a:outerShdw>
          </a:effectLst>
          <a:extLst/>
        </p:spPr>
      </p:pic>
      <p:sp>
        <p:nvSpPr>
          <p:cNvPr id="5" name="Oval 4"/>
          <p:cNvSpPr/>
          <p:nvPr/>
        </p:nvSpPr>
        <p:spPr>
          <a:xfrm rot="20380910">
            <a:off x="4500563" y="3014663"/>
            <a:ext cx="1511300" cy="935037"/>
          </a:xfrm>
          <a:prstGeom prst="ellipse">
            <a:avLst/>
          </a:prstGeom>
          <a:solidFill>
            <a:srgbClr val="D9D9D9">
              <a:alpha val="40000"/>
            </a:srgb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6" name="TextBox 5"/>
          <p:cNvSpPr txBox="1">
            <a:spLocks noChangeArrowheads="1"/>
          </p:cNvSpPr>
          <p:nvPr/>
        </p:nvSpPr>
        <p:spPr bwMode="auto">
          <a:xfrm>
            <a:off x="6127750" y="3141663"/>
            <a:ext cx="965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r>
              <a:rPr lang="en-ZA">
                <a:sym typeface="Wingdings" charset="0"/>
              </a:rPr>
              <a:t> </a:t>
            </a:r>
            <a:r>
              <a:rPr lang="en-ZA"/>
              <a:t>OSD</a:t>
            </a:r>
          </a:p>
        </p:txBody>
      </p:sp>
      <p:sp>
        <p:nvSpPr>
          <p:cNvPr id="7176" name="TextBox 7"/>
          <p:cNvSpPr txBox="1">
            <a:spLocks noChangeArrowheads="1"/>
          </p:cNvSpPr>
          <p:nvPr/>
        </p:nvSpPr>
        <p:spPr bwMode="auto">
          <a:xfrm>
            <a:off x="4468813" y="6423025"/>
            <a:ext cx="37449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r>
              <a:rPr lang="en-ZA" sz="1100"/>
              <a:t>(Oxford Policy Management &amp; Stellenbosch Economics, 2012) </a:t>
            </a:r>
          </a:p>
        </p:txBody>
      </p:sp>
    </p:spTree>
    <p:extLst>
      <p:ext uri="{BB962C8B-B14F-4D97-AF65-F5344CB8AC3E}">
        <p14:creationId xmlns:p14="http://schemas.microsoft.com/office/powerpoint/2010/main" val="11036079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Grade 6 Literacy</a:t>
            </a:r>
            <a:endParaRPr lang="en-ZA" sz="4000" dirty="0">
              <a:solidFill>
                <a:srgbClr val="C00000"/>
              </a:solidFill>
            </a:endParaRPr>
          </a:p>
        </p:txBody>
      </p:sp>
      <p:pic>
        <p:nvPicPr>
          <p:cNvPr id="1027" name="Picture 3"/>
          <p:cNvPicPr>
            <a:picLocks noChangeAspect="1" noChangeArrowheads="1"/>
          </p:cNvPicPr>
          <p:nvPr/>
        </p:nvPicPr>
        <p:blipFill>
          <a:blip r:embed="rId3" cstate="print"/>
          <a:srcRect/>
          <a:stretch>
            <a:fillRect/>
          </a:stretch>
        </p:blipFill>
        <p:spPr bwMode="auto">
          <a:xfrm>
            <a:off x="611559" y="2276872"/>
            <a:ext cx="3433690" cy="4392488"/>
          </a:xfrm>
          <a:prstGeom prst="rect">
            <a:avLst/>
          </a:prstGeom>
          <a:noFill/>
          <a:ln w="9525">
            <a:noFill/>
            <a:miter lim="800000"/>
            <a:headEnd/>
            <a:tailEnd/>
          </a:ln>
        </p:spPr>
      </p:pic>
      <p:sp>
        <p:nvSpPr>
          <p:cNvPr id="16" name="Title 1"/>
          <p:cNvSpPr txBox="1">
            <a:spLocks/>
          </p:cNvSpPr>
          <p:nvPr/>
        </p:nvSpPr>
        <p:spPr>
          <a:xfrm>
            <a:off x="899592" y="1484784"/>
            <a:ext cx="2738264" cy="69770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2400" b="1" i="0" u="none" strike="noStrike" kern="1200" cap="none" spc="0" normalizeH="0" baseline="0" noProof="0" dirty="0" smtClean="0">
                <a:ln>
                  <a:noFill/>
                </a:ln>
                <a:solidFill>
                  <a:schemeClr val="tx1"/>
                </a:solidFill>
                <a:effectLst/>
                <a:uLnTx/>
                <a:uFillTx/>
                <a:latin typeface="+mj-lt"/>
                <a:ea typeface="+mj-ea"/>
                <a:cs typeface="+mj-cs"/>
              </a:rPr>
              <a:t>SA </a:t>
            </a:r>
            <a:r>
              <a:rPr kumimoji="0" lang="en-ZA" sz="2400" b="1" i="0" u="none" strike="noStrike" kern="1200" cap="none" spc="0" normalizeH="0" baseline="0" noProof="0" dirty="0" err="1" smtClean="0">
                <a:ln>
                  <a:noFill/>
                </a:ln>
                <a:solidFill>
                  <a:schemeClr val="tx1"/>
                </a:solidFill>
                <a:effectLst/>
                <a:uLnTx/>
                <a:uFillTx/>
                <a:latin typeface="+mj-lt"/>
                <a:ea typeface="+mj-ea"/>
                <a:cs typeface="+mj-cs"/>
              </a:rPr>
              <a:t>Gr</a:t>
            </a:r>
            <a:r>
              <a:rPr kumimoji="0" lang="en-ZA" sz="2400" b="1" i="0" u="none" strike="noStrike" kern="1200" cap="none" spc="0" normalizeH="0" baseline="0" noProof="0" dirty="0" smtClean="0">
                <a:ln>
                  <a:noFill/>
                </a:ln>
                <a:solidFill>
                  <a:schemeClr val="tx1"/>
                </a:solidFill>
                <a:effectLst/>
                <a:uLnTx/>
                <a:uFillTx/>
                <a:latin typeface="+mj-lt"/>
                <a:ea typeface="+mj-ea"/>
                <a:cs typeface="+mj-cs"/>
              </a:rPr>
              <a:t> 6 Literacy</a:t>
            </a:r>
          </a:p>
        </p:txBody>
      </p:sp>
      <p:pic>
        <p:nvPicPr>
          <p:cNvPr id="23" name="Picture 2"/>
          <p:cNvPicPr>
            <a:picLocks noChangeAspect="1" noChangeArrowheads="1"/>
          </p:cNvPicPr>
          <p:nvPr/>
        </p:nvPicPr>
        <p:blipFill>
          <a:blip r:embed="rId4" cstate="print"/>
          <a:srcRect l="19277" t="16487" r="35068" b="16298"/>
          <a:stretch>
            <a:fillRect/>
          </a:stretch>
        </p:blipFill>
        <p:spPr bwMode="auto">
          <a:xfrm>
            <a:off x="4499992" y="2204864"/>
            <a:ext cx="3446796" cy="4536504"/>
          </a:xfrm>
          <a:prstGeom prst="rect">
            <a:avLst/>
          </a:prstGeom>
          <a:noFill/>
          <a:ln w="9525">
            <a:noFill/>
            <a:miter lim="800000"/>
            <a:headEnd/>
            <a:tailEnd/>
          </a:ln>
        </p:spPr>
      </p:pic>
      <p:sp>
        <p:nvSpPr>
          <p:cNvPr id="25" name="Title 1"/>
          <p:cNvSpPr txBox="1">
            <a:spLocks/>
          </p:cNvSpPr>
          <p:nvPr/>
        </p:nvSpPr>
        <p:spPr>
          <a:xfrm>
            <a:off x="4932040" y="1484784"/>
            <a:ext cx="2738264" cy="697706"/>
          </a:xfrm>
          <a:prstGeom prst="rect">
            <a:avLst/>
          </a:prstGeom>
        </p:spPr>
        <p:txBody>
          <a:bodyPr vert="horz" lIns="91440" tIns="45720" rIns="91440" bIns="45720" rtlCol="0" anchor="ctr">
            <a:normAutofit fontScale="5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1" i="0" u="none" strike="noStrike" kern="1200" cap="none" spc="0" normalizeH="0" baseline="0" noProof="0" dirty="0" smtClean="0">
                <a:ln>
                  <a:noFill/>
                </a:ln>
                <a:solidFill>
                  <a:schemeClr val="tx1"/>
                </a:solidFill>
                <a:effectLst/>
                <a:uLnTx/>
                <a:uFillTx/>
                <a:latin typeface="+mj-lt"/>
                <a:ea typeface="+mj-ea"/>
                <a:cs typeface="+mj-cs"/>
              </a:rPr>
              <a:t>Kenya </a:t>
            </a:r>
            <a:r>
              <a:rPr kumimoji="0" lang="en-ZA" sz="4400" b="1" i="0" u="none" strike="noStrike" kern="1200" cap="none" spc="0" normalizeH="0" baseline="0" noProof="0" dirty="0" err="1" smtClean="0">
                <a:ln>
                  <a:noFill/>
                </a:ln>
                <a:solidFill>
                  <a:schemeClr val="tx1"/>
                </a:solidFill>
                <a:effectLst/>
                <a:uLnTx/>
                <a:uFillTx/>
                <a:latin typeface="+mj-lt"/>
                <a:ea typeface="+mj-ea"/>
                <a:cs typeface="+mj-cs"/>
              </a:rPr>
              <a:t>Gr</a:t>
            </a:r>
            <a:r>
              <a:rPr kumimoji="0" lang="en-ZA" sz="4400" b="1" i="0" u="none" strike="noStrike" kern="1200" cap="none" spc="0" normalizeH="0" baseline="0" noProof="0" dirty="0" smtClean="0">
                <a:ln>
                  <a:noFill/>
                </a:ln>
                <a:solidFill>
                  <a:schemeClr val="tx1"/>
                </a:solidFill>
                <a:effectLst/>
                <a:uLnTx/>
                <a:uFillTx/>
                <a:latin typeface="+mj-lt"/>
                <a:ea typeface="+mj-ea"/>
                <a:cs typeface="+mj-cs"/>
              </a:rPr>
              <a:t> 6 Literacy</a:t>
            </a:r>
          </a:p>
        </p:txBody>
      </p:sp>
      <p:cxnSp>
        <p:nvCxnSpPr>
          <p:cNvPr id="8" name="Straight Connector 7"/>
          <p:cNvCxnSpPr/>
          <p:nvPr/>
        </p:nvCxnSpPr>
        <p:spPr>
          <a:xfrm>
            <a:off x="971600" y="2060848"/>
            <a:ext cx="0" cy="1008112"/>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508104" y="2132856"/>
            <a:ext cx="0" cy="1008112"/>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39552" y="3068960"/>
            <a:ext cx="432048"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4008" y="3140968"/>
            <a:ext cx="864096"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5805264"/>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539552" y="4077072"/>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p:cNvSpPr/>
          <p:nvPr/>
        </p:nvSpPr>
        <p:spPr>
          <a:xfrm>
            <a:off x="2915816" y="4941168"/>
            <a:ext cx="108012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p:cNvSpPr/>
          <p:nvPr/>
        </p:nvSpPr>
        <p:spPr>
          <a:xfrm>
            <a:off x="539552" y="4941168"/>
            <a:ext cx="237626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Rectangle 16"/>
          <p:cNvSpPr/>
          <p:nvPr/>
        </p:nvSpPr>
        <p:spPr>
          <a:xfrm>
            <a:off x="2267744" y="3140968"/>
            <a:ext cx="180020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p:cNvSpPr/>
          <p:nvPr/>
        </p:nvSpPr>
        <p:spPr>
          <a:xfrm>
            <a:off x="467544" y="3140968"/>
            <a:ext cx="1800200"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Rectangle 18"/>
          <p:cNvSpPr/>
          <p:nvPr/>
        </p:nvSpPr>
        <p:spPr>
          <a:xfrm>
            <a:off x="971600" y="2276872"/>
            <a:ext cx="3024336"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Rectangle 19"/>
          <p:cNvSpPr/>
          <p:nvPr/>
        </p:nvSpPr>
        <p:spPr>
          <a:xfrm>
            <a:off x="539552" y="2204864"/>
            <a:ext cx="432048"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Rectangle 20"/>
          <p:cNvSpPr/>
          <p:nvPr/>
        </p:nvSpPr>
        <p:spPr>
          <a:xfrm>
            <a:off x="4427984" y="5805264"/>
            <a:ext cx="3456384" cy="1052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Rectangle 21"/>
          <p:cNvSpPr/>
          <p:nvPr/>
        </p:nvSpPr>
        <p:spPr>
          <a:xfrm>
            <a:off x="4427984" y="4005064"/>
            <a:ext cx="3456384"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Rectangle 23"/>
          <p:cNvSpPr/>
          <p:nvPr/>
        </p:nvSpPr>
        <p:spPr>
          <a:xfrm>
            <a:off x="4932040" y="4869160"/>
            <a:ext cx="2952328"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6" name="Rectangle 25"/>
          <p:cNvSpPr/>
          <p:nvPr/>
        </p:nvSpPr>
        <p:spPr>
          <a:xfrm>
            <a:off x="4499992" y="4941168"/>
            <a:ext cx="432048"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Rectangle 26"/>
          <p:cNvSpPr/>
          <p:nvPr/>
        </p:nvSpPr>
        <p:spPr>
          <a:xfrm>
            <a:off x="4499992" y="3140968"/>
            <a:ext cx="3384376"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8" name="Rectangle 27"/>
          <p:cNvSpPr/>
          <p:nvPr/>
        </p:nvSpPr>
        <p:spPr>
          <a:xfrm flipH="1">
            <a:off x="6516216" y="2204864"/>
            <a:ext cx="1512168"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9" name="Rectangle 28"/>
          <p:cNvSpPr/>
          <p:nvPr/>
        </p:nvSpPr>
        <p:spPr>
          <a:xfrm>
            <a:off x="5508104" y="2204864"/>
            <a:ext cx="1008112"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0" name="Rectangle 29"/>
          <p:cNvSpPr/>
          <p:nvPr/>
        </p:nvSpPr>
        <p:spPr>
          <a:xfrm>
            <a:off x="4499992" y="2204864"/>
            <a:ext cx="1008112"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1" name="TextBox 30"/>
          <p:cNvSpPr txBox="1"/>
          <p:nvPr/>
        </p:nvSpPr>
        <p:spPr>
          <a:xfrm>
            <a:off x="3419872" y="1988840"/>
            <a:ext cx="720080" cy="369332"/>
          </a:xfrm>
          <a:prstGeom prst="rect">
            <a:avLst/>
          </a:prstGeom>
          <a:noFill/>
        </p:spPr>
        <p:txBody>
          <a:bodyPr wrap="square" rtlCol="0">
            <a:spAutoFit/>
          </a:bodyPr>
          <a:lstStyle/>
          <a:p>
            <a:r>
              <a:rPr lang="en-ZA" dirty="0" smtClean="0">
                <a:solidFill>
                  <a:srgbClr val="FF0000"/>
                </a:solidFill>
              </a:rPr>
              <a:t>25%</a:t>
            </a:r>
            <a:endParaRPr lang="en-ZA" dirty="0">
              <a:solidFill>
                <a:srgbClr val="FF0000"/>
              </a:solidFill>
            </a:endParaRPr>
          </a:p>
        </p:txBody>
      </p:sp>
      <p:sp>
        <p:nvSpPr>
          <p:cNvPr id="32" name="TextBox 31"/>
          <p:cNvSpPr txBox="1"/>
          <p:nvPr/>
        </p:nvSpPr>
        <p:spPr>
          <a:xfrm>
            <a:off x="6372200" y="1916832"/>
            <a:ext cx="720080" cy="369332"/>
          </a:xfrm>
          <a:prstGeom prst="rect">
            <a:avLst/>
          </a:prstGeom>
          <a:noFill/>
        </p:spPr>
        <p:txBody>
          <a:bodyPr wrap="square" rtlCol="0">
            <a:spAutoFit/>
          </a:bodyPr>
          <a:lstStyle/>
          <a:p>
            <a:r>
              <a:rPr lang="en-ZA" dirty="0" smtClean="0">
                <a:solidFill>
                  <a:srgbClr val="FF0000"/>
                </a:solidFill>
              </a:rPr>
              <a:t>7%</a:t>
            </a:r>
            <a:endParaRPr lang="en-ZA" dirty="0">
              <a:solidFill>
                <a:srgbClr val="FF0000"/>
              </a:solidFill>
            </a:endParaRPr>
          </a:p>
        </p:txBody>
      </p:sp>
      <p:sp>
        <p:nvSpPr>
          <p:cNvPr id="33" name="TextBox 32"/>
          <p:cNvSpPr txBox="1"/>
          <p:nvPr/>
        </p:nvSpPr>
        <p:spPr>
          <a:xfrm>
            <a:off x="4644008" y="1844824"/>
            <a:ext cx="720080" cy="369332"/>
          </a:xfrm>
          <a:prstGeom prst="rect">
            <a:avLst/>
          </a:prstGeom>
          <a:noFill/>
        </p:spPr>
        <p:txBody>
          <a:bodyPr wrap="square" rtlCol="0">
            <a:spAutoFit/>
          </a:bodyPr>
          <a:lstStyle/>
          <a:p>
            <a:r>
              <a:rPr lang="en-ZA" dirty="0" smtClean="0"/>
              <a:t>5%</a:t>
            </a:r>
            <a:endParaRPr lang="en-ZA" dirty="0"/>
          </a:p>
        </p:txBody>
      </p:sp>
      <p:sp>
        <p:nvSpPr>
          <p:cNvPr id="34" name="TextBox 33"/>
          <p:cNvSpPr txBox="1"/>
          <p:nvPr/>
        </p:nvSpPr>
        <p:spPr>
          <a:xfrm>
            <a:off x="251520" y="1844824"/>
            <a:ext cx="720080" cy="369332"/>
          </a:xfrm>
          <a:prstGeom prst="rect">
            <a:avLst/>
          </a:prstGeom>
          <a:noFill/>
        </p:spPr>
        <p:txBody>
          <a:bodyPr wrap="square" rtlCol="0">
            <a:spAutoFit/>
          </a:bodyPr>
          <a:lstStyle/>
          <a:p>
            <a:r>
              <a:rPr lang="en-ZA" dirty="0" smtClean="0"/>
              <a:t>1%</a:t>
            </a:r>
            <a:endParaRPr lang="en-ZA" dirty="0"/>
          </a:p>
        </p:txBody>
      </p:sp>
      <p:sp>
        <p:nvSpPr>
          <p:cNvPr id="35" name="TextBox 34"/>
          <p:cNvSpPr txBox="1"/>
          <p:nvPr/>
        </p:nvSpPr>
        <p:spPr>
          <a:xfrm>
            <a:off x="0" y="4365104"/>
            <a:ext cx="720080" cy="369332"/>
          </a:xfrm>
          <a:prstGeom prst="rect">
            <a:avLst/>
          </a:prstGeom>
          <a:noFill/>
        </p:spPr>
        <p:txBody>
          <a:bodyPr wrap="square" rtlCol="0">
            <a:spAutoFit/>
          </a:bodyPr>
          <a:lstStyle/>
          <a:p>
            <a:r>
              <a:rPr lang="en-ZA" dirty="0" smtClean="0">
                <a:solidFill>
                  <a:srgbClr val="C00000"/>
                </a:solidFill>
              </a:rPr>
              <a:t>46%</a:t>
            </a:r>
            <a:endParaRPr lang="en-ZA" dirty="0">
              <a:solidFill>
                <a:srgbClr val="C00000"/>
              </a:solidFill>
            </a:endParaRPr>
          </a:p>
        </p:txBody>
      </p:sp>
      <p:sp>
        <p:nvSpPr>
          <p:cNvPr id="36" name="TextBox 35"/>
          <p:cNvSpPr txBox="1"/>
          <p:nvPr/>
        </p:nvSpPr>
        <p:spPr>
          <a:xfrm>
            <a:off x="8172400" y="4077072"/>
            <a:ext cx="720080" cy="369332"/>
          </a:xfrm>
          <a:prstGeom prst="rect">
            <a:avLst/>
          </a:prstGeom>
          <a:noFill/>
        </p:spPr>
        <p:txBody>
          <a:bodyPr wrap="square" rtlCol="0">
            <a:spAutoFit/>
          </a:bodyPr>
          <a:lstStyle/>
          <a:p>
            <a:r>
              <a:rPr lang="en-ZA" dirty="0" smtClean="0">
                <a:solidFill>
                  <a:srgbClr val="C00000"/>
                </a:solidFill>
              </a:rPr>
              <a:t>49%</a:t>
            </a:r>
            <a:endParaRPr lang="en-ZA" dirty="0">
              <a:solidFill>
                <a:srgbClr val="C00000"/>
              </a:solidFill>
            </a:endParaRPr>
          </a:p>
        </p:txBody>
      </p:sp>
      <p:sp>
        <p:nvSpPr>
          <p:cNvPr id="37" name="TextBox 36"/>
          <p:cNvSpPr txBox="1"/>
          <p:nvPr/>
        </p:nvSpPr>
        <p:spPr>
          <a:xfrm>
            <a:off x="8244408" y="5517232"/>
            <a:ext cx="720080" cy="369332"/>
          </a:xfrm>
          <a:prstGeom prst="rect">
            <a:avLst/>
          </a:prstGeom>
          <a:noFill/>
        </p:spPr>
        <p:txBody>
          <a:bodyPr wrap="square" rtlCol="0">
            <a:spAutoFit/>
          </a:bodyPr>
          <a:lstStyle/>
          <a:p>
            <a:r>
              <a:rPr lang="en-ZA" dirty="0" smtClean="0">
                <a:solidFill>
                  <a:srgbClr val="00B050"/>
                </a:solidFill>
              </a:rPr>
              <a:t>39%</a:t>
            </a:r>
            <a:endParaRPr lang="en-ZA" dirty="0">
              <a:solidFill>
                <a:srgbClr val="00B050"/>
              </a:solidFill>
            </a:endParaRPr>
          </a:p>
        </p:txBody>
      </p:sp>
      <p:sp>
        <p:nvSpPr>
          <p:cNvPr id="38" name="TextBox 37"/>
          <p:cNvSpPr txBox="1"/>
          <p:nvPr/>
        </p:nvSpPr>
        <p:spPr>
          <a:xfrm>
            <a:off x="0" y="6309320"/>
            <a:ext cx="720080" cy="369332"/>
          </a:xfrm>
          <a:prstGeom prst="rect">
            <a:avLst/>
          </a:prstGeom>
          <a:noFill/>
        </p:spPr>
        <p:txBody>
          <a:bodyPr wrap="square" rtlCol="0">
            <a:spAutoFit/>
          </a:bodyPr>
          <a:lstStyle/>
          <a:p>
            <a:r>
              <a:rPr lang="en-ZA" dirty="0" smtClean="0">
                <a:solidFill>
                  <a:srgbClr val="00B050"/>
                </a:solidFill>
              </a:rPr>
              <a:t>27%</a:t>
            </a:r>
            <a:endParaRPr lang="en-ZA" dirty="0">
              <a:solidFill>
                <a:srgbClr val="00B050"/>
              </a:solidFill>
            </a:endParaRPr>
          </a:p>
        </p:txBody>
      </p:sp>
      <p:sp>
        <p:nvSpPr>
          <p:cNvPr id="39" name="TextBox 38"/>
          <p:cNvSpPr txBox="1"/>
          <p:nvPr/>
        </p:nvSpPr>
        <p:spPr>
          <a:xfrm>
            <a:off x="791580" y="5837202"/>
            <a:ext cx="2664296" cy="800219"/>
          </a:xfrm>
          <a:prstGeom prst="rect">
            <a:avLst/>
          </a:prstGeom>
          <a:solidFill>
            <a:schemeClr val="bg1">
              <a:lumMod val="85000"/>
            </a:schemeClr>
          </a:solidFill>
        </p:spPr>
        <p:txBody>
          <a:bodyPr wrap="square" rtlCol="0">
            <a:spAutoFit/>
          </a:bodyPr>
          <a:lstStyle/>
          <a:p>
            <a:r>
              <a:rPr lang="en-ZA" dirty="0" smtClean="0"/>
              <a:t>Public current expenditure per pupil: </a:t>
            </a:r>
            <a:r>
              <a:rPr lang="en-ZA" sz="2800" b="1" dirty="0" smtClean="0">
                <a:solidFill>
                  <a:srgbClr val="FF0000"/>
                </a:solidFill>
              </a:rPr>
              <a:t>$1225</a:t>
            </a:r>
            <a:endParaRPr lang="en-ZA" b="1" dirty="0">
              <a:solidFill>
                <a:srgbClr val="FF0000"/>
              </a:solidFill>
            </a:endParaRPr>
          </a:p>
        </p:txBody>
      </p:sp>
      <p:sp>
        <p:nvSpPr>
          <p:cNvPr id="40" name="TextBox 39"/>
          <p:cNvSpPr txBox="1"/>
          <p:nvPr/>
        </p:nvSpPr>
        <p:spPr>
          <a:xfrm>
            <a:off x="5854389" y="5837201"/>
            <a:ext cx="2664296" cy="800219"/>
          </a:xfrm>
          <a:prstGeom prst="rect">
            <a:avLst/>
          </a:prstGeom>
          <a:solidFill>
            <a:schemeClr val="bg1">
              <a:lumMod val="85000"/>
            </a:schemeClr>
          </a:solidFill>
        </p:spPr>
        <p:txBody>
          <a:bodyPr wrap="square" rtlCol="0">
            <a:spAutoFit/>
          </a:bodyPr>
          <a:lstStyle/>
          <a:p>
            <a:r>
              <a:rPr lang="en-ZA" dirty="0" smtClean="0"/>
              <a:t>Public current expenditure per pupil: </a:t>
            </a:r>
            <a:r>
              <a:rPr lang="en-ZA" sz="2800" b="1" dirty="0" smtClean="0">
                <a:solidFill>
                  <a:srgbClr val="FF0000"/>
                </a:solidFill>
              </a:rPr>
              <a:t>$258</a:t>
            </a:r>
            <a:endParaRPr lang="en-ZA" b="1" dirty="0">
              <a:solidFill>
                <a:srgbClr val="FF0000"/>
              </a:solidFill>
            </a:endParaRPr>
          </a:p>
        </p:txBody>
      </p:sp>
      <p:sp>
        <p:nvSpPr>
          <p:cNvPr id="3" name="Slide Number Placeholder 2"/>
          <p:cNvSpPr>
            <a:spLocks noGrp="1"/>
          </p:cNvSpPr>
          <p:nvPr>
            <p:ph type="sldNum" sz="quarter" idx="12"/>
          </p:nvPr>
        </p:nvSpPr>
        <p:spPr/>
        <p:txBody>
          <a:bodyPr/>
          <a:lstStyle/>
          <a:p>
            <a:fld id="{555B2511-D5A3-487A-82FF-4C039FEE504B}" type="slidenum">
              <a:rPr lang="en-ZA" smtClean="0"/>
              <a:pPr/>
              <a:t>53</a:t>
            </a:fld>
            <a:endParaRPr lang="en-ZA"/>
          </a:p>
        </p:txBody>
      </p:sp>
      <p:sp>
        <p:nvSpPr>
          <p:cNvPr id="42" name="TextBox 41"/>
          <p:cNvSpPr txBox="1"/>
          <p:nvPr/>
        </p:nvSpPr>
        <p:spPr>
          <a:xfrm>
            <a:off x="3532076" y="5944922"/>
            <a:ext cx="2223864" cy="584775"/>
          </a:xfrm>
          <a:prstGeom prst="rect">
            <a:avLst/>
          </a:prstGeom>
          <a:solidFill>
            <a:schemeClr val="bg1">
              <a:lumMod val="85000"/>
            </a:schemeClr>
          </a:solidFill>
          <a:ln>
            <a:solidFill>
              <a:schemeClr val="tx1"/>
            </a:solidFill>
          </a:ln>
        </p:spPr>
        <p:txBody>
          <a:bodyPr wrap="square" rtlCol="0">
            <a:spAutoFit/>
          </a:bodyPr>
          <a:lstStyle/>
          <a:p>
            <a:r>
              <a:rPr lang="en-ZA" sz="1600" b="1" smtClean="0"/>
              <a:t>Additional resources is not the answer</a:t>
            </a:r>
            <a:endParaRPr lang="en-ZA" sz="1600" b="1" dirty="0">
              <a:solidFill>
                <a:srgbClr val="FF0000"/>
              </a:solidFill>
            </a:endParaRPr>
          </a:p>
        </p:txBody>
      </p:sp>
    </p:spTree>
    <p:extLst>
      <p:ext uri="{BB962C8B-B14F-4D97-AF65-F5344CB8AC3E}">
        <p14:creationId xmlns:p14="http://schemas.microsoft.com/office/powerpoint/2010/main" val="113402360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20"/>
                                        </p:tgtEl>
                                      </p:cBhvr>
                                    </p:animEffect>
                                    <p:set>
                                      <p:cBhvr>
                                        <p:cTn id="7" dur="1" fill="hold">
                                          <p:stCondLst>
                                            <p:cond delay="1999"/>
                                          </p:stCondLst>
                                        </p:cTn>
                                        <p:tgtEl>
                                          <p:spTgt spid="20"/>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30"/>
                                        </p:tgtEl>
                                      </p:cBhvr>
                                    </p:animEffect>
                                    <p:set>
                                      <p:cBhvr>
                                        <p:cTn id="10" dur="1" fill="hold">
                                          <p:stCondLst>
                                            <p:cond delay="1999"/>
                                          </p:stCondLst>
                                        </p:cTn>
                                        <p:tgtEl>
                                          <p:spTgt spid="3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2000"/>
                                        <p:tgtEl>
                                          <p:spTgt spid="19"/>
                                        </p:tgtEl>
                                      </p:cBhvr>
                                    </p:animEffect>
                                    <p:set>
                                      <p:cBhvr>
                                        <p:cTn id="19" dur="1" fill="hold">
                                          <p:stCondLst>
                                            <p:cond delay="1999"/>
                                          </p:stCondLst>
                                        </p:cTn>
                                        <p:tgtEl>
                                          <p:spTgt spid="19"/>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2000"/>
                                        <p:tgtEl>
                                          <p:spTgt spid="18"/>
                                        </p:tgtEl>
                                      </p:cBhvr>
                                    </p:animEffect>
                                    <p:set>
                                      <p:cBhvr>
                                        <p:cTn id="22" dur="1" fill="hold">
                                          <p:stCondLst>
                                            <p:cond delay="1999"/>
                                          </p:stCondLst>
                                        </p:cTn>
                                        <p:tgtEl>
                                          <p:spTgt spid="18"/>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2000"/>
                                        <p:tgtEl>
                                          <p:spTgt spid="29"/>
                                        </p:tgtEl>
                                      </p:cBhvr>
                                    </p:animEffect>
                                    <p:set>
                                      <p:cBhvr>
                                        <p:cTn id="25" dur="1" fill="hold">
                                          <p:stCondLst>
                                            <p:cond delay="1999"/>
                                          </p:stCondLst>
                                        </p:cTn>
                                        <p:tgtEl>
                                          <p:spTgt spid="29"/>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2000"/>
                                        <p:tgtEl>
                                          <p:spTgt spid="17"/>
                                        </p:tgtEl>
                                      </p:cBhvr>
                                    </p:animEffect>
                                    <p:set>
                                      <p:cBhvr>
                                        <p:cTn id="34" dur="1" fill="hold">
                                          <p:stCondLst>
                                            <p:cond delay="1999"/>
                                          </p:stCondLst>
                                        </p:cTn>
                                        <p:tgtEl>
                                          <p:spTgt spid="17"/>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2000"/>
                                        <p:tgtEl>
                                          <p:spTgt spid="12"/>
                                        </p:tgtEl>
                                      </p:cBhvr>
                                    </p:animEffect>
                                    <p:set>
                                      <p:cBhvr>
                                        <p:cTn id="37" dur="1" fill="hold">
                                          <p:stCondLst>
                                            <p:cond delay="1999"/>
                                          </p:stCondLst>
                                        </p:cTn>
                                        <p:tgtEl>
                                          <p:spTgt spid="12"/>
                                        </p:tgtEl>
                                        <p:attrNameLst>
                                          <p:attrName>style.visibility</p:attrName>
                                        </p:attrNameLst>
                                      </p:cBhvr>
                                      <p:to>
                                        <p:strVal val="hidden"/>
                                      </p:to>
                                    </p:set>
                                  </p:childTnLst>
                                </p:cTn>
                              </p:par>
                              <p:par>
                                <p:cTn id="38" presetID="10" presetClass="exit" presetSubtype="0" fill="hold" grpId="0" nodeType="withEffect">
                                  <p:stCondLst>
                                    <p:cond delay="0"/>
                                  </p:stCondLst>
                                  <p:childTnLst>
                                    <p:animEffect transition="out" filter="fade">
                                      <p:cBhvr>
                                        <p:cTn id="39" dur="2000"/>
                                        <p:tgtEl>
                                          <p:spTgt spid="15"/>
                                        </p:tgtEl>
                                      </p:cBhvr>
                                    </p:animEffect>
                                    <p:set>
                                      <p:cBhvr>
                                        <p:cTn id="40" dur="1" fill="hold">
                                          <p:stCondLst>
                                            <p:cond delay="1999"/>
                                          </p:stCondLst>
                                        </p:cTn>
                                        <p:tgtEl>
                                          <p:spTgt spid="15"/>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2000"/>
                                        <p:tgtEl>
                                          <p:spTgt spid="28"/>
                                        </p:tgtEl>
                                      </p:cBhvr>
                                    </p:animEffect>
                                    <p:set>
                                      <p:cBhvr>
                                        <p:cTn id="43" dur="1" fill="hold">
                                          <p:stCondLst>
                                            <p:cond delay="1999"/>
                                          </p:stCondLst>
                                        </p:cTn>
                                        <p:tgtEl>
                                          <p:spTgt spid="28"/>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2000"/>
                                        <p:tgtEl>
                                          <p:spTgt spid="27"/>
                                        </p:tgtEl>
                                      </p:cBhvr>
                                    </p:animEffect>
                                    <p:set>
                                      <p:cBhvr>
                                        <p:cTn id="46" dur="1" fill="hold">
                                          <p:stCondLst>
                                            <p:cond delay="1999"/>
                                          </p:stCondLst>
                                        </p:cTn>
                                        <p:tgtEl>
                                          <p:spTgt spid="27"/>
                                        </p:tgtEl>
                                        <p:attrNameLst>
                                          <p:attrName>style.visibility</p:attrName>
                                        </p:attrNameLst>
                                      </p:cBhvr>
                                      <p:to>
                                        <p:strVal val="hidden"/>
                                      </p:to>
                                    </p:set>
                                  </p:childTnLst>
                                </p:cTn>
                              </p:par>
                              <p:par>
                                <p:cTn id="47" presetID="10" presetClass="exit" presetSubtype="0" fill="hold" grpId="0" nodeType="withEffect">
                                  <p:stCondLst>
                                    <p:cond delay="0"/>
                                  </p:stCondLst>
                                  <p:childTnLst>
                                    <p:animEffect transition="out" filter="fade">
                                      <p:cBhvr>
                                        <p:cTn id="48" dur="2000"/>
                                        <p:tgtEl>
                                          <p:spTgt spid="22"/>
                                        </p:tgtEl>
                                      </p:cBhvr>
                                    </p:animEffect>
                                    <p:set>
                                      <p:cBhvr>
                                        <p:cTn id="49" dur="1" fill="hold">
                                          <p:stCondLst>
                                            <p:cond delay="1999"/>
                                          </p:stCondLst>
                                        </p:cTn>
                                        <p:tgtEl>
                                          <p:spTgt spid="22"/>
                                        </p:tgtEl>
                                        <p:attrNameLst>
                                          <p:attrName>style.visibility</p:attrName>
                                        </p:attrNameLst>
                                      </p:cBhvr>
                                      <p:to>
                                        <p:strVal val="hidden"/>
                                      </p:to>
                                    </p:set>
                                  </p:childTnLst>
                                </p:cTn>
                              </p:par>
                              <p:par>
                                <p:cTn id="50" presetID="10" presetClass="exit" presetSubtype="0" fill="hold" grpId="0" nodeType="withEffect">
                                  <p:stCondLst>
                                    <p:cond delay="0"/>
                                  </p:stCondLst>
                                  <p:childTnLst>
                                    <p:animEffect transition="out" filter="fade">
                                      <p:cBhvr>
                                        <p:cTn id="51" dur="2000"/>
                                        <p:tgtEl>
                                          <p:spTgt spid="26"/>
                                        </p:tgtEl>
                                      </p:cBhvr>
                                    </p:animEffect>
                                    <p:set>
                                      <p:cBhvr>
                                        <p:cTn id="52" dur="1" fill="hold">
                                          <p:stCondLst>
                                            <p:cond delay="1999"/>
                                          </p:stCondLst>
                                        </p:cTn>
                                        <p:tgtEl>
                                          <p:spTgt spid="26"/>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2000"/>
                                        <p:tgtEl>
                                          <p:spTgt spid="14"/>
                                        </p:tgtEl>
                                      </p:cBhvr>
                                    </p:animEffect>
                                    <p:set>
                                      <p:cBhvr>
                                        <p:cTn id="61" dur="1" fill="hold">
                                          <p:stCondLst>
                                            <p:cond delay="1999"/>
                                          </p:stCondLst>
                                        </p:cTn>
                                        <p:tgtEl>
                                          <p:spTgt spid="14"/>
                                        </p:tgtEl>
                                        <p:attrNameLst>
                                          <p:attrName>style.visibility</p:attrName>
                                        </p:attrNameLst>
                                      </p:cBhvr>
                                      <p:to>
                                        <p:strVal val="hidden"/>
                                      </p:to>
                                    </p:set>
                                  </p:childTnLst>
                                </p:cTn>
                              </p:par>
                              <p:par>
                                <p:cTn id="62" presetID="10" presetClass="exit" presetSubtype="0" fill="hold" grpId="0" nodeType="withEffect">
                                  <p:stCondLst>
                                    <p:cond delay="0"/>
                                  </p:stCondLst>
                                  <p:childTnLst>
                                    <p:animEffect transition="out" filter="fade">
                                      <p:cBhvr>
                                        <p:cTn id="63" dur="2000"/>
                                        <p:tgtEl>
                                          <p:spTgt spid="11"/>
                                        </p:tgtEl>
                                      </p:cBhvr>
                                    </p:animEffect>
                                    <p:set>
                                      <p:cBhvr>
                                        <p:cTn id="64" dur="1" fill="hold">
                                          <p:stCondLst>
                                            <p:cond delay="1999"/>
                                          </p:stCondLst>
                                        </p:cTn>
                                        <p:tgtEl>
                                          <p:spTgt spid="11"/>
                                        </p:tgtEl>
                                        <p:attrNameLst>
                                          <p:attrName>style.visibility</p:attrName>
                                        </p:attrNameLst>
                                      </p:cBhvr>
                                      <p:to>
                                        <p:strVal val="hidden"/>
                                      </p:to>
                                    </p:set>
                                  </p:childTnLst>
                                </p:cTn>
                              </p:par>
                              <p:par>
                                <p:cTn id="65" presetID="10" presetClass="exit" presetSubtype="0" fill="hold" grpId="0" nodeType="withEffect">
                                  <p:stCondLst>
                                    <p:cond delay="0"/>
                                  </p:stCondLst>
                                  <p:childTnLst>
                                    <p:animEffect transition="out" filter="fade">
                                      <p:cBhvr>
                                        <p:cTn id="66" dur="2000"/>
                                        <p:tgtEl>
                                          <p:spTgt spid="24"/>
                                        </p:tgtEl>
                                      </p:cBhvr>
                                    </p:animEffect>
                                    <p:set>
                                      <p:cBhvr>
                                        <p:cTn id="67" dur="1" fill="hold">
                                          <p:stCondLst>
                                            <p:cond delay="1999"/>
                                          </p:stCondLst>
                                        </p:cTn>
                                        <p:tgtEl>
                                          <p:spTgt spid="24"/>
                                        </p:tgtEl>
                                        <p:attrNameLst>
                                          <p:attrName>style.visibility</p:attrName>
                                        </p:attrNameLst>
                                      </p:cBhvr>
                                      <p:to>
                                        <p:strVal val="hidden"/>
                                      </p:to>
                                    </p:set>
                                  </p:childTnLst>
                                </p:cTn>
                              </p:par>
                              <p:par>
                                <p:cTn id="68" presetID="10" presetClass="exit" presetSubtype="0" fill="hold" grpId="0" nodeType="withEffect">
                                  <p:stCondLst>
                                    <p:cond delay="0"/>
                                  </p:stCondLst>
                                  <p:childTnLst>
                                    <p:animEffect transition="out" filter="fade">
                                      <p:cBhvr>
                                        <p:cTn id="69" dur="2000"/>
                                        <p:tgtEl>
                                          <p:spTgt spid="21"/>
                                        </p:tgtEl>
                                      </p:cBhvr>
                                    </p:animEffect>
                                    <p:set>
                                      <p:cBhvr>
                                        <p:cTn id="70" dur="1" fill="hold">
                                          <p:stCondLst>
                                            <p:cond delay="1999"/>
                                          </p:stCondLst>
                                        </p:cTn>
                                        <p:tgtEl>
                                          <p:spTgt spid="21"/>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9"/>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3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5" grpId="0" animBg="1"/>
      <p:bldP spid="17" grpId="0" animBg="1"/>
      <p:bldP spid="18" grpId="0" animBg="1"/>
      <p:bldP spid="19" grpId="0" animBg="1"/>
      <p:bldP spid="20" grpId="0" animBg="1"/>
      <p:bldP spid="21" grpId="0" animBg="1"/>
      <p:bldP spid="22" grpId="0" animBg="1"/>
      <p:bldP spid="24"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animBg="1"/>
      <p:bldP spid="40" grpId="0" animBg="1"/>
      <p:bldP spid="4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graphicFrame>
        <p:nvGraphicFramePr>
          <p:cNvPr id="4" name="Chart 3"/>
          <p:cNvGraphicFramePr>
            <a:graphicFrameLocks/>
          </p:cNvGraphicFramePr>
          <p:nvPr>
            <p:extLst>
              <p:ext uri="{D42A27DB-BD31-4B8C-83A1-F6EECF244321}">
                <p14:modId xmlns:p14="http://schemas.microsoft.com/office/powerpoint/2010/main" val="461433209"/>
              </p:ext>
            </p:extLst>
          </p:nvPr>
        </p:nvGraphicFramePr>
        <p:xfrm>
          <a:off x="179512" y="1916832"/>
          <a:ext cx="8424936" cy="4641254"/>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p:cNvCxnSpPr/>
          <p:nvPr/>
        </p:nvCxnSpPr>
        <p:spPr>
          <a:xfrm>
            <a:off x="3095836" y="3821782"/>
            <a:ext cx="0" cy="7920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699792" y="3245718"/>
            <a:ext cx="792088"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4</a:t>
            </a:r>
            <a:r>
              <a:rPr lang="en-ZA" baseline="30000" smtClean="0"/>
              <a:t>th</a:t>
            </a:r>
            <a:r>
              <a:rPr lang="en-ZA" smtClean="0"/>
              <a:t>/15</a:t>
            </a:r>
            <a:endParaRPr lang="en-ZA"/>
          </a:p>
        </p:txBody>
      </p:sp>
      <p:sp>
        <p:nvSpPr>
          <p:cNvPr id="8" name="Slide Number Placeholder 7"/>
          <p:cNvSpPr>
            <a:spLocks noGrp="1"/>
          </p:cNvSpPr>
          <p:nvPr>
            <p:ph type="sldNum" sz="quarter" idx="12"/>
          </p:nvPr>
        </p:nvSpPr>
        <p:spPr/>
        <p:txBody>
          <a:bodyPr/>
          <a:lstStyle/>
          <a:p>
            <a:fld id="{555B2511-D5A3-487A-82FF-4C039FEE504B}" type="slidenum">
              <a:rPr lang="en-ZA" smtClean="0"/>
              <a:pPr/>
              <a:t>54</a:t>
            </a:fld>
            <a:endParaRPr lang="en-ZA"/>
          </a:p>
        </p:txBody>
      </p:sp>
    </p:spTree>
    <p:extLst>
      <p:ext uri="{BB962C8B-B14F-4D97-AF65-F5344CB8AC3E}">
        <p14:creationId xmlns:p14="http://schemas.microsoft.com/office/powerpoint/2010/main" val="302521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3099971911"/>
              </p:ext>
            </p:extLst>
          </p:nvPr>
        </p:nvGraphicFramePr>
        <p:xfrm>
          <a:off x="323528" y="1628800"/>
          <a:ext cx="8280920" cy="4907595"/>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sp>
        <p:nvSpPr>
          <p:cNvPr id="8" name="Slide Number Placeholder 7"/>
          <p:cNvSpPr>
            <a:spLocks noGrp="1"/>
          </p:cNvSpPr>
          <p:nvPr>
            <p:ph type="sldNum" sz="quarter" idx="12"/>
          </p:nvPr>
        </p:nvSpPr>
        <p:spPr/>
        <p:txBody>
          <a:bodyPr/>
          <a:lstStyle/>
          <a:p>
            <a:fld id="{555B2511-D5A3-487A-82FF-4C039FEE504B}" type="slidenum">
              <a:rPr lang="en-ZA" smtClean="0"/>
              <a:pPr/>
              <a:t>55</a:t>
            </a:fld>
            <a:endParaRPr lang="en-ZA"/>
          </a:p>
        </p:txBody>
      </p:sp>
      <p:cxnSp>
        <p:nvCxnSpPr>
          <p:cNvPr id="10" name="Straight Arrow Connector 9"/>
          <p:cNvCxnSpPr/>
          <p:nvPr/>
        </p:nvCxnSpPr>
        <p:spPr>
          <a:xfrm>
            <a:off x="2195190" y="3268624"/>
            <a:ext cx="684076" cy="39604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727138" y="2689534"/>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15</a:t>
            </a:r>
            <a:r>
              <a:rPr lang="en-ZA" baseline="30000" smtClean="0"/>
              <a:t>th</a:t>
            </a:r>
            <a:r>
              <a:rPr lang="en-ZA" smtClean="0"/>
              <a:t>/15</a:t>
            </a:r>
            <a:endParaRPr lang="en-ZA"/>
          </a:p>
        </p:txBody>
      </p:sp>
    </p:spTree>
    <p:extLst>
      <p:ext uri="{BB962C8B-B14F-4D97-AF65-F5344CB8AC3E}">
        <p14:creationId xmlns:p14="http://schemas.microsoft.com/office/powerpoint/2010/main" val="9366629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539552" y="452438"/>
            <a:ext cx="8533011" cy="1228725"/>
          </a:xfrm>
        </p:spPr>
        <p:txBody>
          <a:bodyPr/>
          <a:lstStyle/>
          <a:p>
            <a:r>
              <a:rPr lang="en-ZA" smtClean="0"/>
              <a:t>Benefits of education</a:t>
            </a:r>
          </a:p>
        </p:txBody>
      </p:sp>
      <p:sp>
        <p:nvSpPr>
          <p:cNvPr id="4" name="Rounded Rectangle 3"/>
          <p:cNvSpPr/>
          <p:nvPr/>
        </p:nvSpPr>
        <p:spPr>
          <a:xfrm>
            <a:off x="6065838" y="2090738"/>
            <a:ext cx="2447925" cy="3813175"/>
          </a:xfrm>
          <a:prstGeom prst="roundRect">
            <a:avLst>
              <a:gd name="adj" fmla="val 9671"/>
            </a:avLst>
          </a:prstGeom>
          <a:ln>
            <a:solidFill>
              <a:srgbClr val="92D05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Improvements in productivity</a:t>
            </a:r>
          </a:p>
          <a:p>
            <a:pPr>
              <a:buFont typeface="Wingdings" pitchFamily="2" charset="2"/>
              <a:buChar char="ü"/>
              <a:defRPr/>
            </a:pPr>
            <a:r>
              <a:rPr lang="en-ZA" sz="1200" dirty="0"/>
              <a:t>Economic growth</a:t>
            </a:r>
          </a:p>
          <a:p>
            <a:pPr>
              <a:buFont typeface="Wingdings" pitchFamily="2" charset="2"/>
              <a:buChar char="ü"/>
              <a:defRPr/>
            </a:pPr>
            <a:r>
              <a:rPr lang="en-ZA" sz="1200" dirty="0"/>
              <a:t>Reduction of inter-generational cycles of poverty</a:t>
            </a:r>
          </a:p>
          <a:p>
            <a:pPr>
              <a:buFont typeface="Wingdings" pitchFamily="2" charset="2"/>
              <a:buChar char="ü"/>
              <a:defRPr/>
            </a:pPr>
            <a:r>
              <a:rPr lang="en-ZA" sz="1200" dirty="0"/>
              <a:t>Reductions in inequality</a:t>
            </a:r>
          </a:p>
          <a:p>
            <a:pPr>
              <a:buFont typeface="Arial" pitchFamily="34" charset="0"/>
              <a:buChar char="•"/>
              <a:defRPr/>
            </a:pPr>
            <a:endParaRPr lang="en-ZA" sz="1200" dirty="0"/>
          </a:p>
        </p:txBody>
      </p:sp>
      <p:sp>
        <p:nvSpPr>
          <p:cNvPr id="5" name="Rounded Rectangle 4"/>
          <p:cNvSpPr/>
          <p:nvPr/>
        </p:nvSpPr>
        <p:spPr>
          <a:xfrm>
            <a:off x="3402013" y="2090738"/>
            <a:ext cx="2447925" cy="3813175"/>
          </a:xfrm>
          <a:prstGeom prst="roundRect">
            <a:avLst>
              <a:gd name="adj" fmla="val 9671"/>
            </a:avLst>
          </a:prstGeom>
          <a:ln>
            <a:solidFill>
              <a:srgbClr val="D0202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Lower fertility</a:t>
            </a:r>
          </a:p>
          <a:p>
            <a:pPr>
              <a:buFont typeface="Wingdings" pitchFamily="2" charset="2"/>
              <a:buChar char="ü"/>
              <a:defRPr/>
            </a:pPr>
            <a:r>
              <a:rPr lang="en-ZA" sz="1200" dirty="0"/>
              <a:t>Improved child health</a:t>
            </a:r>
          </a:p>
          <a:p>
            <a:pPr>
              <a:buFont typeface="Wingdings" pitchFamily="2" charset="2"/>
              <a:buChar char="ü"/>
              <a:defRPr/>
            </a:pPr>
            <a:r>
              <a:rPr lang="en-ZA" sz="1200" dirty="0"/>
              <a:t>Preventative health care</a:t>
            </a:r>
          </a:p>
          <a:p>
            <a:pPr>
              <a:buFont typeface="Wingdings" pitchFamily="2" charset="2"/>
              <a:buChar char="ü"/>
              <a:defRPr/>
            </a:pPr>
            <a:r>
              <a:rPr lang="en-ZA" sz="1200" dirty="0"/>
              <a:t>Demographic transition</a:t>
            </a:r>
          </a:p>
          <a:p>
            <a:pPr>
              <a:buFont typeface="Arial" pitchFamily="34" charset="0"/>
              <a:buChar char="•"/>
              <a:defRPr/>
            </a:pPr>
            <a:endParaRPr lang="en-ZA" sz="1200" dirty="0"/>
          </a:p>
        </p:txBody>
      </p:sp>
      <p:sp>
        <p:nvSpPr>
          <p:cNvPr id="6" name="Rounded Rectangle 5"/>
          <p:cNvSpPr/>
          <p:nvPr/>
        </p:nvSpPr>
        <p:spPr>
          <a:xfrm>
            <a:off x="736600" y="2090738"/>
            <a:ext cx="2447925" cy="3816350"/>
          </a:xfrm>
          <a:prstGeom prst="roundRect">
            <a:avLst>
              <a:gd name="adj" fmla="val 9671"/>
            </a:avLst>
          </a:prstGeom>
          <a:ln>
            <a:solidFill>
              <a:srgbClr val="00B0F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Improved human rights</a:t>
            </a:r>
          </a:p>
          <a:p>
            <a:pPr>
              <a:buFont typeface="Wingdings" pitchFamily="2" charset="2"/>
              <a:buChar char="ü"/>
              <a:defRPr/>
            </a:pPr>
            <a:r>
              <a:rPr lang="en-ZA" sz="1200" dirty="0"/>
              <a:t>Empowerment of women</a:t>
            </a:r>
          </a:p>
          <a:p>
            <a:pPr>
              <a:buFont typeface="Wingdings" pitchFamily="2" charset="2"/>
              <a:buChar char="ü"/>
              <a:defRPr/>
            </a:pPr>
            <a:r>
              <a:rPr lang="en-ZA" sz="1200" dirty="0"/>
              <a:t>Reduced societal violence</a:t>
            </a:r>
          </a:p>
          <a:p>
            <a:pPr>
              <a:buFont typeface="Wingdings" pitchFamily="2" charset="2"/>
              <a:buChar char="ü"/>
              <a:defRPr/>
            </a:pPr>
            <a:r>
              <a:rPr lang="en-ZA" sz="1200" dirty="0"/>
              <a:t>Promotion of a national (as opposed to regional or ethnic) identity</a:t>
            </a:r>
          </a:p>
          <a:p>
            <a:pPr>
              <a:buFont typeface="Wingdings" pitchFamily="2" charset="2"/>
              <a:buChar char="ü"/>
              <a:defRPr/>
            </a:pPr>
            <a:r>
              <a:rPr lang="en-ZA" sz="1200" dirty="0"/>
              <a:t>Increased social cohesion</a:t>
            </a:r>
          </a:p>
          <a:p>
            <a:pPr>
              <a:buFont typeface="Arial" pitchFamily="34" charset="0"/>
              <a:buChar char="•"/>
              <a:defRPr/>
            </a:pPr>
            <a:endParaRPr lang="en-ZA" sz="1200" dirty="0"/>
          </a:p>
        </p:txBody>
      </p:sp>
      <p:pic>
        <p:nvPicPr>
          <p:cNvPr id="51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9350" y="2233613"/>
            <a:ext cx="1957388" cy="190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0" y="2306638"/>
            <a:ext cx="1933575" cy="189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8" name="Group 8"/>
          <p:cNvGrpSpPr>
            <a:grpSpLocks/>
          </p:cNvGrpSpPr>
          <p:nvPr/>
        </p:nvGrpSpPr>
        <p:grpSpPr bwMode="auto">
          <a:xfrm>
            <a:off x="6353175" y="2233613"/>
            <a:ext cx="1908175" cy="1885950"/>
            <a:chOff x="8674" y="3755"/>
            <a:chExt cx="2596" cy="3031"/>
          </a:xfrm>
        </p:grpSpPr>
        <p:sp>
          <p:nvSpPr>
            <p:cNvPr id="5147" name="AutoShape 9"/>
            <p:cNvSpPr>
              <a:spLocks noChangeArrowheads="1"/>
            </p:cNvSpPr>
            <p:nvPr/>
          </p:nvSpPr>
          <p:spPr bwMode="auto">
            <a:xfrm>
              <a:off x="8674" y="3755"/>
              <a:ext cx="2596" cy="3031"/>
            </a:xfrm>
            <a:prstGeom prst="roundRect">
              <a:avLst>
                <a:gd name="adj" fmla="val 11519"/>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ZA"/>
            </a:p>
          </p:txBody>
        </p:sp>
        <p:sp>
          <p:nvSpPr>
            <p:cNvPr id="5148" name="Text Box 10"/>
            <p:cNvSpPr txBox="1">
              <a:spLocks noChangeArrowheads="1"/>
            </p:cNvSpPr>
            <p:nvPr/>
          </p:nvSpPr>
          <p:spPr bwMode="auto">
            <a:xfrm>
              <a:off x="9368" y="3755"/>
              <a:ext cx="1303" cy="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Aft>
                  <a:spcPts val="1000"/>
                </a:spcAft>
              </a:pPr>
              <a:r>
                <a:rPr lang="en-ZA" sz="9000"/>
                <a:t>$</a:t>
              </a:r>
              <a:endParaRPr lang="en-US"/>
            </a:p>
          </p:txBody>
        </p:sp>
      </p:grpSp>
      <p:sp>
        <p:nvSpPr>
          <p:cNvPr id="5129" name="TextBox 11"/>
          <p:cNvSpPr txBox="1">
            <a:spLocks noChangeArrowheads="1"/>
          </p:cNvSpPr>
          <p:nvPr/>
        </p:nvSpPr>
        <p:spPr bwMode="auto">
          <a:xfrm>
            <a:off x="1168400" y="3675063"/>
            <a:ext cx="1773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ZA" sz="2400" b="1"/>
              <a:t>Society</a:t>
            </a:r>
            <a:endParaRPr lang="en-ZA" sz="2800" b="1"/>
          </a:p>
        </p:txBody>
      </p:sp>
      <p:sp>
        <p:nvSpPr>
          <p:cNvPr id="5130" name="TextBox 12"/>
          <p:cNvSpPr txBox="1">
            <a:spLocks noChangeArrowheads="1"/>
          </p:cNvSpPr>
          <p:nvPr/>
        </p:nvSpPr>
        <p:spPr bwMode="auto">
          <a:xfrm>
            <a:off x="3760788" y="3602038"/>
            <a:ext cx="177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ZA" sz="2400" b="1"/>
              <a:t>Health</a:t>
            </a:r>
          </a:p>
        </p:txBody>
      </p:sp>
      <p:sp>
        <p:nvSpPr>
          <p:cNvPr id="5131" name="TextBox 13"/>
          <p:cNvSpPr txBox="1">
            <a:spLocks noChangeArrowheads="1"/>
          </p:cNvSpPr>
          <p:nvPr/>
        </p:nvSpPr>
        <p:spPr bwMode="auto">
          <a:xfrm>
            <a:off x="6426200" y="3530600"/>
            <a:ext cx="1771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ZA" sz="2400" b="1"/>
              <a:t>Economy</a:t>
            </a:r>
          </a:p>
        </p:txBody>
      </p:sp>
      <p:sp>
        <p:nvSpPr>
          <p:cNvPr id="3" name="TextBox 2"/>
          <p:cNvSpPr txBox="1"/>
          <p:nvPr/>
        </p:nvSpPr>
        <p:spPr>
          <a:xfrm>
            <a:off x="449263" y="6088063"/>
            <a:ext cx="8496300" cy="746125"/>
          </a:xfrm>
          <a:prstGeom prst="rect">
            <a:avLst/>
          </a:prstGeom>
          <a:noFill/>
        </p:spPr>
        <p:txBody>
          <a:bodyPr>
            <a:spAutoFit/>
          </a:bodyPr>
          <a:lstStyle/>
          <a:p>
            <a:pPr>
              <a:defRPr/>
            </a:pPr>
            <a:r>
              <a:rPr lang="en-ZA" sz="1050" b="1" dirty="0"/>
              <a:t>Specific references</a:t>
            </a:r>
            <a:r>
              <a:rPr lang="en-ZA" sz="1050" dirty="0"/>
              <a:t>: lower fertility (Glewwe, 2002), improved child health (Currie, 2009), reduced societal violence (</a:t>
            </a:r>
            <a:r>
              <a:rPr lang="en-ZA" sz="1050" dirty="0" err="1"/>
              <a:t>Salmi</a:t>
            </a:r>
            <a:r>
              <a:rPr lang="en-ZA" sz="1050" dirty="0"/>
              <a:t>, 2006), promotion of a national - as opposed to a regional or ethnic - identity (Glewwe, 2002), improved human rights (</a:t>
            </a:r>
            <a:r>
              <a:rPr lang="en-ZA" sz="1050" dirty="0" err="1"/>
              <a:t>Salmi</a:t>
            </a:r>
            <a:r>
              <a:rPr lang="en-ZA" sz="1050" dirty="0"/>
              <a:t>, 2006), increased social cohesion (</a:t>
            </a:r>
            <a:r>
              <a:rPr lang="en-ZA" sz="1050" dirty="0" err="1"/>
              <a:t>Heyneman</a:t>
            </a:r>
            <a:r>
              <a:rPr lang="en-ZA" sz="1050" dirty="0"/>
              <a:t>, 2003), Economic growth – see any decent Macro textbook, specifically for cognitive skills see (Hanushek &amp; </a:t>
            </a:r>
            <a:r>
              <a:rPr lang="en-ZA" sz="1050" dirty="0" err="1"/>
              <a:t>Woessman</a:t>
            </a:r>
            <a:r>
              <a:rPr lang="en-ZA" sz="1050" dirty="0"/>
              <a:t> 2008)</a:t>
            </a:r>
          </a:p>
          <a:p>
            <a:pPr>
              <a:defRPr/>
            </a:pPr>
            <a:endParaRPr lang="en-ZA" sz="1100" dirty="0"/>
          </a:p>
        </p:txBody>
      </p:sp>
      <p:graphicFrame>
        <p:nvGraphicFramePr>
          <p:cNvPr id="7" name="Diagram 6"/>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5134" name="Group 13"/>
          <p:cNvGrpSpPr>
            <a:grpSpLocks/>
          </p:cNvGrpSpPr>
          <p:nvPr/>
        </p:nvGrpSpPr>
        <p:grpSpPr bwMode="auto">
          <a:xfrm>
            <a:off x="7475538" y="261938"/>
            <a:ext cx="1339850" cy="1655762"/>
            <a:chOff x="7475581" y="261699"/>
            <a:chExt cx="1339393" cy="1655767"/>
          </a:xfrm>
        </p:grpSpPr>
        <p:grpSp>
          <p:nvGrpSpPr>
            <p:cNvPr id="5135" name="Group 10"/>
            <p:cNvGrpSpPr>
              <a:grpSpLocks/>
            </p:cNvGrpSpPr>
            <p:nvPr/>
          </p:nvGrpSpPr>
          <p:grpSpPr bwMode="auto">
            <a:xfrm>
              <a:off x="7737473" y="261699"/>
              <a:ext cx="691057" cy="647460"/>
              <a:chOff x="7737473" y="261699"/>
              <a:chExt cx="691057" cy="647460"/>
            </a:xfrm>
          </p:grpSpPr>
          <p:sp>
            <p:nvSpPr>
              <p:cNvPr id="32" name="Shape 31"/>
              <p:cNvSpPr/>
              <p:nvPr/>
            </p:nvSpPr>
            <p:spPr>
              <a:xfrm rot="10470">
                <a:off x="7737429" y="261699"/>
                <a:ext cx="690327" cy="647702"/>
              </a:xfrm>
              <a:prstGeom prst="gear6">
                <a:avLst/>
              </a:prstGeom>
              <a:ln/>
            </p:spPr>
            <p:style>
              <a:lnRef idx="2">
                <a:schemeClr val="accent3"/>
              </a:lnRef>
              <a:fillRef idx="1">
                <a:schemeClr val="lt1"/>
              </a:fillRef>
              <a:effectRef idx="0">
                <a:schemeClr val="accent3"/>
              </a:effectRef>
              <a:fontRef idx="minor">
                <a:schemeClr val="dk1"/>
              </a:fontRef>
            </p:style>
          </p:sp>
          <p:sp>
            <p:nvSpPr>
              <p:cNvPr id="5146" name="TextBox 8"/>
              <p:cNvSpPr txBox="1">
                <a:spLocks noChangeArrowheads="1"/>
              </p:cNvSpPr>
              <p:nvPr/>
            </p:nvSpPr>
            <p:spPr bwMode="auto">
              <a:xfrm>
                <a:off x="7883384" y="400763"/>
                <a:ext cx="4991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Ed</a:t>
                </a:r>
              </a:p>
            </p:txBody>
          </p:sp>
        </p:grpSp>
        <p:grpSp>
          <p:nvGrpSpPr>
            <p:cNvPr id="5136" name="Group 9"/>
            <p:cNvGrpSpPr>
              <a:grpSpLocks/>
            </p:cNvGrpSpPr>
            <p:nvPr/>
          </p:nvGrpSpPr>
          <p:grpSpPr bwMode="auto">
            <a:xfrm>
              <a:off x="8123917" y="736788"/>
              <a:ext cx="691057" cy="647460"/>
              <a:chOff x="8123917" y="736788"/>
              <a:chExt cx="691057" cy="647460"/>
            </a:xfrm>
          </p:grpSpPr>
          <p:sp>
            <p:nvSpPr>
              <p:cNvPr id="31" name="Shape 30"/>
              <p:cNvSpPr/>
              <p:nvPr/>
            </p:nvSpPr>
            <p:spPr>
              <a:xfrm rot="470225">
                <a:off x="8124647" y="736362"/>
                <a:ext cx="690327" cy="647702"/>
              </a:xfrm>
              <a:prstGeom prst="gear6">
                <a:avLst/>
              </a:prstGeom>
            </p:spPr>
            <p:style>
              <a:lnRef idx="2">
                <a:schemeClr val="accent2"/>
              </a:lnRef>
              <a:fillRef idx="1">
                <a:schemeClr val="lt1"/>
              </a:fillRef>
              <a:effectRef idx="0">
                <a:schemeClr val="accent2"/>
              </a:effectRef>
              <a:fontRef idx="minor">
                <a:schemeClr val="dk1"/>
              </a:fontRef>
            </p:style>
          </p:sp>
          <p:sp>
            <p:nvSpPr>
              <p:cNvPr id="5144" name="TextBox 33"/>
              <p:cNvSpPr txBox="1">
                <a:spLocks noChangeArrowheads="1"/>
              </p:cNvSpPr>
              <p:nvPr/>
            </p:nvSpPr>
            <p:spPr bwMode="auto">
              <a:xfrm>
                <a:off x="8320220" y="875852"/>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H</a:t>
                </a:r>
              </a:p>
            </p:txBody>
          </p:sp>
        </p:grpSp>
        <p:grpSp>
          <p:nvGrpSpPr>
            <p:cNvPr id="5137" name="Group 11"/>
            <p:cNvGrpSpPr>
              <a:grpSpLocks/>
            </p:cNvGrpSpPr>
            <p:nvPr/>
          </p:nvGrpSpPr>
          <p:grpSpPr bwMode="auto">
            <a:xfrm>
              <a:off x="7475581" y="837763"/>
              <a:ext cx="691057" cy="647460"/>
              <a:chOff x="7475581" y="837763"/>
              <a:chExt cx="691057" cy="647460"/>
            </a:xfrm>
          </p:grpSpPr>
          <p:sp>
            <p:nvSpPr>
              <p:cNvPr id="30" name="Shape 29"/>
              <p:cNvSpPr/>
              <p:nvPr/>
            </p:nvSpPr>
            <p:spPr>
              <a:xfrm rot="10470">
                <a:off x="7475581" y="837963"/>
                <a:ext cx="690326" cy="647702"/>
              </a:xfrm>
              <a:prstGeom prst="gear6">
                <a:avLst/>
              </a:prstGeom>
            </p:spPr>
            <p:style>
              <a:lnRef idx="2">
                <a:schemeClr val="accent5"/>
              </a:lnRef>
              <a:fillRef idx="1">
                <a:schemeClr val="lt1"/>
              </a:fillRef>
              <a:effectRef idx="0">
                <a:schemeClr val="accent5"/>
              </a:effectRef>
              <a:fontRef idx="minor">
                <a:schemeClr val="dk1"/>
              </a:fontRef>
            </p:style>
          </p:sp>
          <p:sp>
            <p:nvSpPr>
              <p:cNvPr id="5142" name="TextBox 34"/>
              <p:cNvSpPr txBox="1">
                <a:spLocks noChangeArrowheads="1"/>
              </p:cNvSpPr>
              <p:nvPr/>
            </p:nvSpPr>
            <p:spPr bwMode="auto">
              <a:xfrm>
                <a:off x="7671885" y="976827"/>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S</a:t>
                </a:r>
              </a:p>
            </p:txBody>
          </p:sp>
        </p:grpSp>
        <p:grpSp>
          <p:nvGrpSpPr>
            <p:cNvPr id="5138" name="Group 12"/>
            <p:cNvGrpSpPr>
              <a:grpSpLocks/>
            </p:cNvGrpSpPr>
            <p:nvPr/>
          </p:nvGrpSpPr>
          <p:grpSpPr bwMode="auto">
            <a:xfrm>
              <a:off x="7884369" y="1270006"/>
              <a:ext cx="691057" cy="647460"/>
              <a:chOff x="7884369" y="1270006"/>
              <a:chExt cx="691057" cy="647460"/>
            </a:xfrm>
          </p:grpSpPr>
          <p:sp>
            <p:nvSpPr>
              <p:cNvPr id="29" name="Shape 28"/>
              <p:cNvSpPr/>
              <p:nvPr/>
            </p:nvSpPr>
            <p:spPr>
              <a:xfrm rot="10470">
                <a:off x="7885017" y="1269764"/>
                <a:ext cx="690326" cy="647702"/>
              </a:xfrm>
              <a:prstGeom prst="gear6">
                <a:avLst/>
              </a:prstGeom>
              <a:ln>
                <a:solidFill>
                  <a:srgbClr val="00B050"/>
                </a:solidFill>
              </a:ln>
            </p:spPr>
            <p:style>
              <a:lnRef idx="2">
                <a:schemeClr val="accent3"/>
              </a:lnRef>
              <a:fillRef idx="1">
                <a:schemeClr val="lt1"/>
              </a:fillRef>
              <a:effectRef idx="0">
                <a:schemeClr val="accent3"/>
              </a:effectRef>
              <a:fontRef idx="minor">
                <a:schemeClr val="dk1"/>
              </a:fontRef>
            </p:style>
          </p:sp>
          <p:sp>
            <p:nvSpPr>
              <p:cNvPr id="5140" name="TextBox 35"/>
              <p:cNvSpPr txBox="1">
                <a:spLocks noChangeArrowheads="1"/>
              </p:cNvSpPr>
              <p:nvPr/>
            </p:nvSpPr>
            <p:spPr bwMode="auto">
              <a:xfrm>
                <a:off x="8040742" y="1428340"/>
                <a:ext cx="388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Ec</a:t>
                </a:r>
              </a:p>
            </p:txBody>
          </p:sp>
        </p:grpSp>
      </p:grpSp>
    </p:spTree>
    <p:extLst>
      <p:ext uri="{BB962C8B-B14F-4D97-AF65-F5344CB8AC3E}">
        <p14:creationId xmlns:p14="http://schemas.microsoft.com/office/powerpoint/2010/main" val="115774144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57</a:t>
            </a:fld>
            <a:endParaRPr lang="en-ZA"/>
          </a:p>
        </p:txBody>
      </p:sp>
      <p:sp>
        <p:nvSpPr>
          <p:cNvPr id="4" name="Content Placeholder 2"/>
          <p:cNvSpPr txBox="1">
            <a:spLocks/>
          </p:cNvSpPr>
          <p:nvPr/>
        </p:nvSpPr>
        <p:spPr>
          <a:xfrm>
            <a:off x="467544" y="1772816"/>
            <a:ext cx="8229600" cy="4525963"/>
          </a:xfrm>
          <a:prstGeom prst="rect">
            <a:avLst/>
          </a:prstGeom>
        </p:spPr>
        <p:txBody>
          <a:bodyPr>
            <a:noAutofit/>
          </a:bodyPr>
          <a:lstStyle/>
          <a:p>
            <a:pPr marL="800100" lvl="1" indent="-342900">
              <a:spcBef>
                <a:spcPct val="20000"/>
              </a:spcBef>
              <a:buFont typeface="Arial" pitchFamily="34" charset="0"/>
              <a:buChar char="•"/>
            </a:pPr>
            <a:r>
              <a:rPr lang="en-ZA" sz="3200" smtClean="0"/>
              <a:t>Teacher absenteeism is regularly found to be an issue in many studies</a:t>
            </a:r>
          </a:p>
          <a:p>
            <a:pPr marL="1257300" lvl="2" indent="-342900">
              <a:spcBef>
                <a:spcPct val="20000"/>
              </a:spcBef>
              <a:buFont typeface="Arial" pitchFamily="34" charset="0"/>
              <a:buChar char="•"/>
            </a:pPr>
            <a:r>
              <a:rPr lang="en-ZA" sz="2400" b="1" smtClean="0"/>
              <a:t>2007</a:t>
            </a:r>
            <a:r>
              <a:rPr lang="en-ZA" smtClean="0"/>
              <a:t>: SACMEQ III conducted – </a:t>
            </a:r>
            <a:r>
              <a:rPr lang="en-ZA" b="1" smtClean="0"/>
              <a:t>20</a:t>
            </a:r>
            <a:r>
              <a:rPr lang="en-ZA" smtClean="0"/>
              <a:t> days average in 2007</a:t>
            </a:r>
          </a:p>
          <a:p>
            <a:pPr marL="1257300" lvl="2" indent="-342900">
              <a:spcBef>
                <a:spcPct val="20000"/>
              </a:spcBef>
              <a:buFont typeface="Arial" pitchFamily="34" charset="0"/>
              <a:buChar char="•"/>
            </a:pPr>
            <a:r>
              <a:rPr lang="en-ZA" sz="2400" b="1" smtClean="0"/>
              <a:t>2008</a:t>
            </a:r>
            <a:r>
              <a:rPr lang="en-ZA" smtClean="0"/>
              <a:t>: Khulisa Consortium audit – HSRC (2010) estimates that </a:t>
            </a:r>
            <a:r>
              <a:rPr lang="en-ZA" b="1" smtClean="0"/>
              <a:t>20-24</a:t>
            </a:r>
            <a:r>
              <a:rPr lang="en-ZA" smtClean="0"/>
              <a:t> days of regular instructional time were lost due to leave in 2008</a:t>
            </a:r>
          </a:p>
          <a:p>
            <a:pPr marL="1257300" lvl="2" indent="-342900">
              <a:spcBef>
                <a:spcPct val="20000"/>
              </a:spcBef>
              <a:buFont typeface="Arial" pitchFamily="34" charset="0"/>
              <a:buChar char="•"/>
            </a:pPr>
            <a:r>
              <a:rPr lang="en-ZA" sz="2400" b="1" smtClean="0"/>
              <a:t>2010</a:t>
            </a:r>
            <a:r>
              <a:rPr lang="en-ZA" smtClean="0"/>
              <a:t>: “An </a:t>
            </a:r>
            <a:r>
              <a:rPr lang="en-ZA"/>
              <a:t>estimated </a:t>
            </a:r>
            <a:r>
              <a:rPr lang="en-ZA" b="1"/>
              <a:t>20</a:t>
            </a:r>
            <a:r>
              <a:rPr lang="en-ZA"/>
              <a:t> teaching days per teacher were lost during the 2010 teachers’ strike” (DBE, 2011: 18</a:t>
            </a:r>
            <a:r>
              <a:rPr lang="en-ZA" smtClean="0"/>
              <a:t>)</a:t>
            </a:r>
          </a:p>
          <a:p>
            <a:pPr marL="1257300" lvl="2" indent="-342900">
              <a:spcBef>
                <a:spcPct val="20000"/>
              </a:spcBef>
              <a:buFont typeface="Arial" pitchFamily="34" charset="0"/>
              <a:buChar char="•"/>
            </a:pPr>
            <a:endParaRPr lang="en-ZA" sz="1600"/>
          </a:p>
          <a:p>
            <a:pPr marL="1257300" lvl="2" indent="-342900">
              <a:spcBef>
                <a:spcPct val="20000"/>
              </a:spcBef>
              <a:buFont typeface="Arial" pitchFamily="34" charset="0"/>
              <a:buChar char="•"/>
            </a:pPr>
            <a:r>
              <a:rPr lang="en-ZA" smtClean="0"/>
              <a:t>Importantly this does not include time lost where teachers were at school but not teaching scheduled lessons</a:t>
            </a:r>
          </a:p>
          <a:p>
            <a:pPr marL="1714500" lvl="3" indent="-342900">
              <a:spcBef>
                <a:spcPct val="20000"/>
              </a:spcBef>
              <a:buFont typeface="Arial" pitchFamily="34" charset="0"/>
              <a:buChar char="•"/>
            </a:pPr>
            <a:r>
              <a:rPr lang="en-ZA" smtClean="0"/>
              <a:t>A recent study observing 58 schools in the North West concluded that “</a:t>
            </a:r>
            <a:r>
              <a:rPr lang="en-ZA" i="1" smtClean="0"/>
              <a:t>Teachers did not teach 60% of the lessos they were scheduled to teach in North West</a:t>
            </a:r>
            <a:r>
              <a:rPr lang="en-ZA" smtClean="0"/>
              <a:t>” (Carnoy &amp; Chisholm et al, 2012)</a:t>
            </a:r>
          </a:p>
        </p:txBody>
      </p:sp>
    </p:spTree>
    <p:extLst>
      <p:ext uri="{BB962C8B-B14F-4D97-AF65-F5344CB8AC3E}">
        <p14:creationId xmlns:p14="http://schemas.microsoft.com/office/powerpoint/2010/main" val="296240840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upload.wikimedia.org/wikipedia/commons/thumb/e/e8/Western_Cape_in_South_Africa.svg/250px-Western_Cape_in_South_Africa.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6329" y="2209980"/>
            <a:ext cx="1368152" cy="13048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339752" y="1944143"/>
            <a:ext cx="1364729" cy="276999"/>
          </a:xfrm>
          <a:prstGeom prst="rect">
            <a:avLst/>
          </a:prstGeom>
          <a:solidFill>
            <a:schemeClr val="accent2">
              <a:lumMod val="40000"/>
              <a:lumOff val="60000"/>
            </a:schemeClr>
          </a:solidFill>
        </p:spPr>
        <p:txBody>
          <a:bodyPr wrap="square" rtlCol="0">
            <a:spAutoFit/>
          </a:bodyPr>
          <a:lstStyle/>
          <a:p>
            <a:pPr algn="ctr"/>
            <a:r>
              <a:rPr lang="en-ZA" sz="1200" b="1" smtClean="0"/>
              <a:t>Western Cape</a:t>
            </a:r>
            <a:endParaRPr lang="en-ZA" sz="1200" b="1"/>
          </a:p>
        </p:txBody>
      </p:sp>
      <p:grpSp>
        <p:nvGrpSpPr>
          <p:cNvPr id="6" name="Group 5"/>
          <p:cNvGrpSpPr/>
          <p:nvPr/>
        </p:nvGrpSpPr>
        <p:grpSpPr>
          <a:xfrm>
            <a:off x="5429951" y="1929754"/>
            <a:ext cx="1427100" cy="1564625"/>
            <a:chOff x="6084168" y="1559648"/>
            <a:chExt cx="1728732" cy="1817887"/>
          </a:xfrm>
        </p:grpSpPr>
        <p:pic>
          <p:nvPicPr>
            <p:cNvPr id="2050" name="Picture 2" descr="http://upload.wikimedia.org/wikipedia/commons/thumb/d/de/Limpopo_in_South_Africa.svg/250px-Limpopo_in_South_Africa.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1863783"/>
              <a:ext cx="1728192" cy="151375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084708" y="1559648"/>
              <a:ext cx="1728192" cy="321836"/>
            </a:xfrm>
            <a:prstGeom prst="rect">
              <a:avLst/>
            </a:prstGeom>
            <a:solidFill>
              <a:schemeClr val="accent1">
                <a:lumMod val="40000"/>
                <a:lumOff val="60000"/>
              </a:schemeClr>
            </a:solidFill>
          </p:spPr>
          <p:txBody>
            <a:bodyPr wrap="square" rtlCol="0">
              <a:spAutoFit/>
            </a:bodyPr>
            <a:lstStyle/>
            <a:p>
              <a:pPr algn="ctr"/>
              <a:r>
                <a:rPr lang="en-ZA" sz="1200" b="1" smtClean="0"/>
                <a:t>Limpopo</a:t>
              </a:r>
              <a:endParaRPr lang="en-ZA" sz="1600" b="1"/>
            </a:p>
          </p:txBody>
        </p:sp>
      </p:grpSp>
      <p:sp>
        <p:nvSpPr>
          <p:cNvPr id="13"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3200" smtClean="0"/>
              <a:t>Accountability: teacher absenteeism</a:t>
            </a:r>
            <a:br>
              <a:rPr lang="en-ZA" sz="3200" smtClean="0"/>
            </a:br>
            <a:r>
              <a:rPr lang="en-ZA" sz="2000" smtClean="0"/>
              <a:t>(SACMEQ III – 2007 – 996 teachers)</a:t>
            </a:r>
            <a:endParaRPr lang="en-ZA" sz="2000"/>
          </a:p>
        </p:txBody>
      </p:sp>
      <p:sp>
        <p:nvSpPr>
          <p:cNvPr id="9" name="TextBox 8"/>
          <p:cNvSpPr txBox="1"/>
          <p:nvPr/>
        </p:nvSpPr>
        <p:spPr>
          <a:xfrm>
            <a:off x="323528" y="3926421"/>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week striking</a:t>
            </a:r>
            <a:endParaRPr lang="en-ZA" b="1">
              <a:solidFill>
                <a:srgbClr val="FF0000"/>
              </a:solidFill>
            </a:endParaRPr>
          </a:p>
        </p:txBody>
      </p:sp>
      <p:sp>
        <p:nvSpPr>
          <p:cNvPr id="16" name="TextBox 15"/>
          <p:cNvSpPr txBox="1"/>
          <p:nvPr/>
        </p:nvSpPr>
        <p:spPr>
          <a:xfrm>
            <a:off x="2339752" y="4018755"/>
            <a:ext cx="131864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32%</a:t>
            </a:r>
            <a:endParaRPr lang="en-ZA" sz="2400">
              <a:solidFill>
                <a:srgbClr val="FF0000"/>
              </a:solidFill>
            </a:endParaRPr>
          </a:p>
        </p:txBody>
      </p:sp>
      <p:sp>
        <p:nvSpPr>
          <p:cNvPr id="17" name="TextBox 16"/>
          <p:cNvSpPr txBox="1"/>
          <p:nvPr/>
        </p:nvSpPr>
        <p:spPr>
          <a:xfrm>
            <a:off x="3940671" y="3999943"/>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81%</a:t>
            </a:r>
            <a:endParaRPr lang="en-ZA" sz="2400">
              <a:solidFill>
                <a:srgbClr val="FF0000"/>
              </a:solidFill>
            </a:endParaRPr>
          </a:p>
        </p:txBody>
      </p:sp>
      <p:sp>
        <p:nvSpPr>
          <p:cNvPr id="18" name="TextBox 17"/>
          <p:cNvSpPr txBox="1"/>
          <p:nvPr/>
        </p:nvSpPr>
        <p:spPr>
          <a:xfrm>
            <a:off x="5529299" y="3999942"/>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97%</a:t>
            </a:r>
            <a:endParaRPr lang="en-ZA" sz="2400">
              <a:solidFill>
                <a:srgbClr val="FF0000"/>
              </a:solidFill>
            </a:endParaRPr>
          </a:p>
        </p:txBody>
      </p:sp>
      <p:sp>
        <p:nvSpPr>
          <p:cNvPr id="21" name="TextBox 20"/>
          <p:cNvSpPr txBox="1"/>
          <p:nvPr/>
        </p:nvSpPr>
        <p:spPr>
          <a:xfrm>
            <a:off x="323875" y="4695413"/>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month</a:t>
            </a:r>
            <a:r>
              <a:rPr lang="en-ZA" smtClean="0"/>
              <a:t> </a:t>
            </a:r>
            <a:r>
              <a:rPr lang="en-ZA" sz="1600" smtClean="0"/>
              <a:t>(20 days)</a:t>
            </a:r>
            <a:endParaRPr lang="en-ZA" sz="1600"/>
          </a:p>
        </p:txBody>
      </p:sp>
      <p:sp>
        <p:nvSpPr>
          <p:cNvPr id="22" name="TextBox 21"/>
          <p:cNvSpPr txBox="1"/>
          <p:nvPr/>
        </p:nvSpPr>
        <p:spPr>
          <a:xfrm>
            <a:off x="2340099" y="4787747"/>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2</a:t>
            </a:r>
            <a:r>
              <a:rPr lang="en-ZA" sz="2400" smtClean="0">
                <a:solidFill>
                  <a:srgbClr val="FF0000"/>
                </a:solidFill>
              </a:rPr>
              <a:t>2%</a:t>
            </a:r>
            <a:endParaRPr lang="en-ZA" sz="2400">
              <a:solidFill>
                <a:srgbClr val="FF0000"/>
              </a:solidFill>
            </a:endParaRPr>
          </a:p>
        </p:txBody>
      </p:sp>
      <p:sp>
        <p:nvSpPr>
          <p:cNvPr id="23" name="TextBox 22"/>
          <p:cNvSpPr txBox="1"/>
          <p:nvPr/>
        </p:nvSpPr>
        <p:spPr>
          <a:xfrm>
            <a:off x="3941018" y="4768935"/>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62%</a:t>
            </a:r>
            <a:endParaRPr lang="en-ZA" sz="2400">
              <a:solidFill>
                <a:srgbClr val="FF0000"/>
              </a:solidFill>
            </a:endParaRPr>
          </a:p>
        </p:txBody>
      </p:sp>
      <p:sp>
        <p:nvSpPr>
          <p:cNvPr id="24" name="TextBox 23"/>
          <p:cNvSpPr txBox="1"/>
          <p:nvPr/>
        </p:nvSpPr>
        <p:spPr>
          <a:xfrm>
            <a:off x="5529646" y="4768934"/>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48%</a:t>
            </a:r>
            <a:endParaRPr lang="en-ZA" sz="2400">
              <a:solidFill>
                <a:srgbClr val="FF0000"/>
              </a:solidFill>
            </a:endParaRPr>
          </a:p>
        </p:txBody>
      </p:sp>
      <p:sp>
        <p:nvSpPr>
          <p:cNvPr id="26" name="TextBox 25"/>
          <p:cNvSpPr txBox="1"/>
          <p:nvPr/>
        </p:nvSpPr>
        <p:spPr>
          <a:xfrm>
            <a:off x="301030" y="5435514"/>
            <a:ext cx="1656184" cy="646331"/>
          </a:xfrm>
          <a:prstGeom prst="rect">
            <a:avLst/>
          </a:prstGeom>
          <a:solidFill>
            <a:schemeClr val="bg1">
              <a:lumMod val="75000"/>
            </a:schemeClr>
          </a:solidFill>
        </p:spPr>
        <p:txBody>
          <a:bodyPr wrap="square" rtlCol="0">
            <a:spAutoFit/>
          </a:bodyPr>
          <a:lstStyle/>
          <a:p>
            <a:r>
              <a:rPr lang="en-ZA" smtClean="0"/>
              <a:t>% absent &gt; </a:t>
            </a:r>
            <a:r>
              <a:rPr lang="en-ZA" b="1">
                <a:solidFill>
                  <a:srgbClr val="FF0000"/>
                </a:solidFill>
              </a:rPr>
              <a:t>2</a:t>
            </a:r>
            <a:r>
              <a:rPr lang="en-ZA" b="1" smtClean="0">
                <a:solidFill>
                  <a:srgbClr val="FF0000"/>
                </a:solidFill>
              </a:rPr>
              <a:t> months</a:t>
            </a:r>
            <a:r>
              <a:rPr lang="en-ZA" smtClean="0"/>
              <a:t> </a:t>
            </a:r>
            <a:r>
              <a:rPr lang="en-ZA" sz="1400" smtClean="0"/>
              <a:t>(40 days)</a:t>
            </a:r>
            <a:endParaRPr lang="en-ZA"/>
          </a:p>
        </p:txBody>
      </p:sp>
      <p:sp>
        <p:nvSpPr>
          <p:cNvPr id="27" name="TextBox 26"/>
          <p:cNvSpPr txBox="1"/>
          <p:nvPr/>
        </p:nvSpPr>
        <p:spPr>
          <a:xfrm>
            <a:off x="2317254" y="5527848"/>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5</a:t>
            </a:r>
            <a:r>
              <a:rPr lang="en-ZA" sz="2400" smtClean="0">
                <a:solidFill>
                  <a:srgbClr val="FF0000"/>
                </a:solidFill>
              </a:rPr>
              <a:t>%</a:t>
            </a:r>
            <a:endParaRPr lang="en-ZA" sz="2400">
              <a:solidFill>
                <a:srgbClr val="FF0000"/>
              </a:solidFill>
            </a:endParaRPr>
          </a:p>
        </p:txBody>
      </p:sp>
      <p:sp>
        <p:nvSpPr>
          <p:cNvPr id="28" name="TextBox 27"/>
          <p:cNvSpPr txBox="1"/>
          <p:nvPr/>
        </p:nvSpPr>
        <p:spPr>
          <a:xfrm>
            <a:off x="3918173" y="5416702"/>
            <a:ext cx="1312168" cy="646331"/>
          </a:xfrm>
          <a:prstGeom prst="rect">
            <a:avLst/>
          </a:prstGeom>
          <a:solidFill>
            <a:schemeClr val="bg1">
              <a:lumMod val="85000"/>
            </a:schemeClr>
          </a:solidFill>
        </p:spPr>
        <p:txBody>
          <a:bodyPr wrap="square" rtlCol="0">
            <a:spAutoFit/>
          </a:bodyPr>
          <a:lstStyle/>
          <a:p>
            <a:pPr algn="ctr"/>
            <a:r>
              <a:rPr lang="en-ZA" sz="3600" b="1" smtClean="0">
                <a:solidFill>
                  <a:srgbClr val="FF0000"/>
                </a:solidFill>
              </a:rPr>
              <a:t>12%</a:t>
            </a:r>
            <a:endParaRPr lang="en-ZA" sz="3600" b="1">
              <a:solidFill>
                <a:srgbClr val="FF0000"/>
              </a:solidFill>
            </a:endParaRPr>
          </a:p>
        </p:txBody>
      </p:sp>
      <p:sp>
        <p:nvSpPr>
          <p:cNvPr id="29" name="TextBox 28"/>
          <p:cNvSpPr txBox="1"/>
          <p:nvPr/>
        </p:nvSpPr>
        <p:spPr>
          <a:xfrm>
            <a:off x="5506801" y="544573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0%</a:t>
            </a:r>
            <a:endParaRPr lang="en-ZA" sz="2400">
              <a:solidFill>
                <a:srgbClr val="FF0000"/>
              </a:solidFill>
            </a:endParaRPr>
          </a:p>
        </p:txBody>
      </p:sp>
      <p:sp>
        <p:nvSpPr>
          <p:cNvPr id="7" name="TextBox 6"/>
          <p:cNvSpPr txBox="1"/>
          <p:nvPr/>
        </p:nvSpPr>
        <p:spPr>
          <a:xfrm>
            <a:off x="3889607" y="1941031"/>
            <a:ext cx="1368152" cy="276999"/>
          </a:xfrm>
          <a:prstGeom prst="rect">
            <a:avLst/>
          </a:prstGeom>
          <a:solidFill>
            <a:schemeClr val="accent3">
              <a:lumMod val="60000"/>
              <a:lumOff val="40000"/>
            </a:schemeClr>
          </a:solidFill>
        </p:spPr>
        <p:txBody>
          <a:bodyPr wrap="square" rtlCol="0">
            <a:spAutoFit/>
          </a:bodyPr>
          <a:lstStyle/>
          <a:p>
            <a:pPr algn="ctr"/>
            <a:r>
              <a:rPr lang="en-ZA" sz="1200" b="1" smtClean="0"/>
              <a:t>Eastern Cape</a:t>
            </a:r>
            <a:endParaRPr lang="en-ZA" sz="1200" b="1"/>
          </a:p>
        </p:txBody>
      </p:sp>
      <p:pic>
        <p:nvPicPr>
          <p:cNvPr id="2056" name="Picture 8" descr="Map showing the location of the Eastern Cape in the southern part of South Afric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9607" y="2221142"/>
            <a:ext cx="1363232" cy="1299161"/>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Arrow Connector 31"/>
          <p:cNvCxnSpPr/>
          <p:nvPr/>
        </p:nvCxnSpPr>
        <p:spPr>
          <a:xfrm flipH="1" flipV="1">
            <a:off x="1895897" y="5989513"/>
            <a:ext cx="360040" cy="19527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255937" y="6167933"/>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z="1600" smtClean="0"/>
              <a:t>1.3 days a week</a:t>
            </a:r>
            <a:endParaRPr lang="en-ZA" sz="1600"/>
          </a:p>
        </p:txBody>
      </p:sp>
      <p:sp>
        <p:nvSpPr>
          <p:cNvPr id="30" name="Slide Number Placeholder 29"/>
          <p:cNvSpPr>
            <a:spLocks noGrp="1"/>
          </p:cNvSpPr>
          <p:nvPr>
            <p:ph type="sldNum" sz="quarter" idx="12"/>
          </p:nvPr>
        </p:nvSpPr>
        <p:spPr/>
        <p:txBody>
          <a:bodyPr/>
          <a:lstStyle/>
          <a:p>
            <a:fld id="{555B2511-D5A3-487A-82FF-4C039FEE504B}" type="slidenum">
              <a:rPr lang="en-ZA" smtClean="0"/>
              <a:pPr/>
              <a:t>58</a:t>
            </a:fld>
            <a:endParaRPr lang="en-ZA"/>
          </a:p>
        </p:txBody>
      </p:sp>
      <p:pic>
        <p:nvPicPr>
          <p:cNvPr id="7170" name="Picture 2" descr="Map showing the location of KwaZulu-Natal in the south-eastern part of South Afric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20272" y="2191518"/>
            <a:ext cx="1368152" cy="1309490"/>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7020272" y="1914519"/>
            <a:ext cx="1368152" cy="276999"/>
          </a:xfrm>
          <a:prstGeom prst="rect">
            <a:avLst/>
          </a:prstGeom>
          <a:solidFill>
            <a:schemeClr val="accent6">
              <a:lumMod val="60000"/>
              <a:lumOff val="40000"/>
            </a:schemeClr>
          </a:solidFill>
        </p:spPr>
        <p:txBody>
          <a:bodyPr wrap="square" rtlCol="0">
            <a:spAutoFit/>
          </a:bodyPr>
          <a:lstStyle/>
          <a:p>
            <a:pPr algn="ctr"/>
            <a:r>
              <a:rPr lang="en-ZA" sz="1200" b="1" smtClean="0"/>
              <a:t>KwaZulu-Natal</a:t>
            </a:r>
            <a:endParaRPr lang="en-ZA" sz="1200" b="1"/>
          </a:p>
        </p:txBody>
      </p:sp>
      <p:sp>
        <p:nvSpPr>
          <p:cNvPr id="34" name="TextBox 33"/>
          <p:cNvSpPr txBox="1"/>
          <p:nvPr/>
        </p:nvSpPr>
        <p:spPr>
          <a:xfrm>
            <a:off x="7078823" y="401920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82%</a:t>
            </a:r>
            <a:endParaRPr lang="en-ZA" sz="2400">
              <a:solidFill>
                <a:srgbClr val="FF0000"/>
              </a:solidFill>
            </a:endParaRPr>
          </a:p>
        </p:txBody>
      </p:sp>
      <p:sp>
        <p:nvSpPr>
          <p:cNvPr id="35" name="TextBox 34"/>
          <p:cNvSpPr txBox="1"/>
          <p:nvPr/>
        </p:nvSpPr>
        <p:spPr>
          <a:xfrm>
            <a:off x="7079170" y="4788198"/>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73%</a:t>
            </a:r>
            <a:endParaRPr lang="en-ZA" sz="2400">
              <a:solidFill>
                <a:srgbClr val="FF0000"/>
              </a:solidFill>
            </a:endParaRPr>
          </a:p>
        </p:txBody>
      </p:sp>
      <p:sp>
        <p:nvSpPr>
          <p:cNvPr id="36" name="TextBox 35"/>
          <p:cNvSpPr txBox="1"/>
          <p:nvPr/>
        </p:nvSpPr>
        <p:spPr>
          <a:xfrm>
            <a:off x="7056325" y="5465000"/>
            <a:ext cx="1272952" cy="584775"/>
          </a:xfrm>
          <a:prstGeom prst="rect">
            <a:avLst/>
          </a:prstGeom>
          <a:solidFill>
            <a:schemeClr val="bg1">
              <a:lumMod val="85000"/>
            </a:schemeClr>
          </a:solidFill>
        </p:spPr>
        <p:txBody>
          <a:bodyPr wrap="square" rtlCol="0">
            <a:spAutoFit/>
          </a:bodyPr>
          <a:lstStyle/>
          <a:p>
            <a:pPr algn="ctr"/>
            <a:r>
              <a:rPr lang="en-ZA" sz="3200" b="1" smtClean="0">
                <a:solidFill>
                  <a:srgbClr val="FF0000"/>
                </a:solidFill>
              </a:rPr>
              <a:t>10%</a:t>
            </a:r>
            <a:endParaRPr lang="en-ZA" sz="3200" b="1">
              <a:solidFill>
                <a:srgbClr val="FF0000"/>
              </a:solidFill>
            </a:endParaRPr>
          </a:p>
        </p:txBody>
      </p:sp>
    </p:spTree>
    <p:extLst>
      <p:ext uri="{BB962C8B-B14F-4D97-AF65-F5344CB8AC3E}">
        <p14:creationId xmlns:p14="http://schemas.microsoft.com/office/powerpoint/2010/main" val="2410804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7" grpId="0" animBg="1"/>
      <p:bldP spid="18" grpId="0" animBg="1"/>
      <p:bldP spid="21" grpId="0" animBg="1"/>
      <p:bldP spid="22" grpId="0" animBg="1"/>
      <p:bldP spid="23" grpId="0" animBg="1"/>
      <p:bldP spid="24" grpId="0" animBg="1"/>
      <p:bldP spid="26" grpId="0" animBg="1"/>
      <p:bldP spid="27" grpId="0" animBg="1"/>
      <p:bldP spid="28" grpId="0" animBg="1"/>
      <p:bldP spid="29" grpId="0" animBg="1"/>
      <p:bldP spid="33" grpId="0" animBg="1"/>
      <p:bldP spid="34" grpId="0" animBg="1"/>
      <p:bldP spid="35" grpId="0" animBg="1"/>
      <p:bldP spid="3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4" name="Picture 4"/>
          <p:cNvPicPr>
            <a:picLocks noChangeAspect="1" noChangeArrowheads="1"/>
          </p:cNvPicPr>
          <p:nvPr/>
        </p:nvPicPr>
        <p:blipFill>
          <a:blip r:embed="rId3"/>
          <a:srcRect/>
          <a:stretch>
            <a:fillRect/>
          </a:stretch>
        </p:blipFill>
        <p:spPr bwMode="auto">
          <a:xfrm>
            <a:off x="107950" y="692150"/>
            <a:ext cx="4214813" cy="5735638"/>
          </a:xfrm>
          <a:prstGeom prst="rect">
            <a:avLst/>
          </a:prstGeom>
          <a:ln>
            <a:noFill/>
          </a:ln>
          <a:effectLst>
            <a:outerShdw blurRad="292100" dist="139700" dir="2700000" algn="tl" rotWithShape="0">
              <a:srgbClr val="333333">
                <a:alpha val="65000"/>
              </a:srgbClr>
            </a:outerShdw>
          </a:effectLst>
        </p:spPr>
      </p:pic>
      <p:sp>
        <p:nvSpPr>
          <p:cNvPr id="8" name="Title 1"/>
          <p:cNvSpPr txBox="1">
            <a:spLocks/>
          </p:cNvSpPr>
          <p:nvPr/>
        </p:nvSpPr>
        <p:spPr>
          <a:xfrm>
            <a:off x="179388" y="188913"/>
            <a:ext cx="4105275" cy="360362"/>
          </a:xfrm>
          <a:prstGeom prst="rect">
            <a:avLst/>
          </a:prstGeom>
          <a:solidFill>
            <a:schemeClr val="accent1">
              <a:lumMod val="40000"/>
              <a:lumOff val="60000"/>
            </a:schemeClr>
          </a:solidFill>
        </p:spPr>
        <p:txBody>
          <a:bodyPr anchor="ctr"/>
          <a:lstStyle/>
          <a:p>
            <a:pPr algn="ctr" fontAlgn="auto">
              <a:spcAft>
                <a:spcPts val="0"/>
              </a:spcAft>
              <a:defRPr/>
            </a:pPr>
            <a:r>
              <a:rPr lang="en-ZA" sz="2400" b="1" dirty="0">
                <a:latin typeface="+mj-lt"/>
                <a:ea typeface="+mj-ea"/>
                <a:cs typeface="+mj-cs"/>
              </a:rPr>
              <a:t>SACMEQ III </a:t>
            </a:r>
            <a:r>
              <a:rPr lang="en-ZA" sz="1400" dirty="0">
                <a:latin typeface="+mj-lt"/>
                <a:ea typeface="+mj-ea"/>
                <a:cs typeface="+mj-cs"/>
              </a:rPr>
              <a:t>(</a:t>
            </a:r>
            <a:r>
              <a:rPr lang="en-ZA" sz="1400" dirty="0" err="1">
                <a:latin typeface="+mj-lt"/>
                <a:ea typeface="+mj-ea"/>
                <a:cs typeface="+mj-cs"/>
              </a:rPr>
              <a:t>Spaull</a:t>
            </a:r>
            <a:r>
              <a:rPr lang="en-ZA" sz="1400" dirty="0">
                <a:latin typeface="+mj-lt"/>
                <a:ea typeface="+mj-ea"/>
                <a:cs typeface="+mj-cs"/>
              </a:rPr>
              <a:t> &amp; Taylor, 2012)</a:t>
            </a:r>
          </a:p>
        </p:txBody>
      </p:sp>
      <p:graphicFrame>
        <p:nvGraphicFramePr>
          <p:cNvPr id="9" name="Content Placeholder 3"/>
          <p:cNvGraphicFramePr>
            <a:graphicFrameLocks noGrp="1"/>
          </p:cNvGraphicFramePr>
          <p:nvPr>
            <p:ph idx="1"/>
          </p:nvPr>
        </p:nvGraphicFramePr>
        <p:xfrm>
          <a:off x="4211960" y="0"/>
          <a:ext cx="4932040" cy="33123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nvGraphicFramePr>
        <p:xfrm>
          <a:off x="4427984" y="3429000"/>
          <a:ext cx="4716016" cy="3129136"/>
        </p:xfrm>
        <a:graphic>
          <a:graphicData uri="http://schemas.openxmlformats.org/drawingml/2006/chart">
            <c:chart xmlns:c="http://schemas.openxmlformats.org/drawingml/2006/chart" xmlns:r="http://schemas.openxmlformats.org/officeDocument/2006/relationships" r:id="rId5"/>
          </a:graphicData>
        </a:graphic>
      </p:graphicFrame>
      <p:sp>
        <p:nvSpPr>
          <p:cNvPr id="24581" name="TextBox 10"/>
          <p:cNvSpPr txBox="1">
            <a:spLocks noChangeArrowheads="1"/>
          </p:cNvSpPr>
          <p:nvPr/>
        </p:nvSpPr>
        <p:spPr bwMode="auto">
          <a:xfrm>
            <a:off x="4859338" y="2349500"/>
            <a:ext cx="381635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a:t>Literacy</a:t>
            </a:r>
          </a:p>
        </p:txBody>
      </p:sp>
      <p:sp>
        <p:nvSpPr>
          <p:cNvPr id="24582" name="TextBox 11"/>
          <p:cNvSpPr txBox="1">
            <a:spLocks noChangeArrowheads="1"/>
          </p:cNvSpPr>
          <p:nvPr/>
        </p:nvSpPr>
        <p:spPr bwMode="auto">
          <a:xfrm>
            <a:off x="5003800" y="5589588"/>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a:t>Numeracy</a:t>
            </a:r>
          </a:p>
        </p:txBody>
      </p:sp>
    </p:spTree>
    <p:extLst>
      <p:ext uri="{BB962C8B-B14F-4D97-AF65-F5344CB8AC3E}">
        <p14:creationId xmlns:p14="http://schemas.microsoft.com/office/powerpoint/2010/main" val="328375372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778098"/>
          </a:xfrm>
        </p:spPr>
        <p:txBody>
          <a:bodyPr>
            <a:normAutofit/>
          </a:bodyPr>
          <a:lstStyle/>
          <a:p>
            <a:r>
              <a:rPr lang="en-US" sz="1800" dirty="0" smtClean="0">
                <a:solidFill>
                  <a:srgbClr val="FF0000"/>
                </a:solidFill>
              </a:rPr>
              <a:t>Gr 1 </a:t>
            </a:r>
            <a:r>
              <a:rPr lang="en-US" sz="1800" dirty="0">
                <a:solidFill>
                  <a:srgbClr val="FF0000"/>
                </a:solidFill>
                <a:sym typeface="Wingdings"/>
              </a:rPr>
              <a:t>-</a:t>
            </a:r>
            <a:r>
              <a:rPr lang="en-US" sz="1800" dirty="0" smtClean="0">
                <a:solidFill>
                  <a:srgbClr val="FF0000"/>
                </a:solidFill>
                <a:sym typeface="Wingdings"/>
              </a:rPr>
              <a:t> Gr 2 - Gr 3 </a:t>
            </a:r>
            <a:r>
              <a:rPr lang="en-US" sz="1800" dirty="0" smtClean="0">
                <a:solidFill>
                  <a:schemeClr val="accent2">
                    <a:lumMod val="75000"/>
                  </a:schemeClr>
                </a:solidFill>
                <a:sym typeface="Wingdings"/>
              </a:rPr>
              <a:t>– </a:t>
            </a:r>
            <a:r>
              <a:rPr lang="en-US" sz="1800" dirty="0">
                <a:solidFill>
                  <a:srgbClr val="008000"/>
                </a:solidFill>
              </a:rPr>
              <a:t>Gr </a:t>
            </a:r>
            <a:r>
              <a:rPr lang="en-US" sz="1800" dirty="0" smtClean="0">
                <a:solidFill>
                  <a:srgbClr val="008000"/>
                </a:solidFill>
              </a:rPr>
              <a:t>4 </a:t>
            </a:r>
            <a:r>
              <a:rPr lang="en-US" sz="1800" dirty="0" smtClean="0">
                <a:solidFill>
                  <a:srgbClr val="008000"/>
                </a:solidFill>
                <a:sym typeface="Wingdings"/>
              </a:rPr>
              <a:t>– </a:t>
            </a:r>
            <a:r>
              <a:rPr lang="en-US" sz="1800" dirty="0">
                <a:solidFill>
                  <a:srgbClr val="008000"/>
                </a:solidFill>
                <a:sym typeface="Wingdings"/>
              </a:rPr>
              <a:t>Gr </a:t>
            </a:r>
            <a:r>
              <a:rPr lang="en-US" sz="1800" dirty="0" smtClean="0">
                <a:solidFill>
                  <a:srgbClr val="008000"/>
                </a:solidFill>
                <a:sym typeface="Wingdings"/>
              </a:rPr>
              <a:t>5 – </a:t>
            </a:r>
            <a:r>
              <a:rPr lang="en-US" sz="1800" dirty="0">
                <a:solidFill>
                  <a:srgbClr val="008000"/>
                </a:solidFill>
                <a:sym typeface="Wingdings"/>
              </a:rPr>
              <a:t>Gr 6</a:t>
            </a:r>
            <a:r>
              <a:rPr lang="en-US" sz="1800" dirty="0" smtClean="0">
                <a:solidFill>
                  <a:srgbClr val="008000"/>
                </a:solidFill>
                <a:sym typeface="Wingdings"/>
              </a:rPr>
              <a:t> </a:t>
            </a:r>
            <a:r>
              <a:rPr lang="en-US" sz="1800" dirty="0" smtClean="0">
                <a:solidFill>
                  <a:schemeClr val="accent2">
                    <a:lumMod val="75000"/>
                  </a:schemeClr>
                </a:solidFill>
                <a:sym typeface="Wingdings"/>
              </a:rPr>
              <a:t>– </a:t>
            </a:r>
            <a:r>
              <a:rPr lang="en-US" sz="1800" dirty="0">
                <a:solidFill>
                  <a:schemeClr val="tx2">
                    <a:lumMod val="75000"/>
                    <a:lumOff val="25000"/>
                  </a:schemeClr>
                </a:solidFill>
              </a:rPr>
              <a:t>Gr </a:t>
            </a:r>
            <a:r>
              <a:rPr lang="en-US" sz="1800" dirty="0" smtClean="0">
                <a:solidFill>
                  <a:schemeClr val="tx2">
                    <a:lumMod val="75000"/>
                    <a:lumOff val="25000"/>
                  </a:schemeClr>
                </a:solidFill>
              </a:rPr>
              <a:t>7 </a:t>
            </a:r>
            <a:r>
              <a:rPr lang="en-US" sz="1800" dirty="0" smtClean="0">
                <a:solidFill>
                  <a:schemeClr val="tx2">
                    <a:lumMod val="75000"/>
                    <a:lumOff val="25000"/>
                  </a:schemeClr>
                </a:solidFill>
                <a:sym typeface="Wingdings"/>
              </a:rPr>
              <a:t>–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8 –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9 </a:t>
            </a:r>
            <a:r>
              <a:rPr lang="en-US" sz="1800" dirty="0" smtClean="0">
                <a:solidFill>
                  <a:schemeClr val="accent2">
                    <a:lumMod val="75000"/>
                  </a:schemeClr>
                </a:solidFill>
                <a:sym typeface="Wingdings"/>
              </a:rPr>
              <a:t>- </a:t>
            </a:r>
            <a:r>
              <a:rPr lang="en-US" sz="1800" dirty="0">
                <a:solidFill>
                  <a:schemeClr val="tx1"/>
                </a:solidFill>
              </a:rPr>
              <a:t>Gr </a:t>
            </a:r>
            <a:r>
              <a:rPr lang="en-US" sz="1800" dirty="0" smtClean="0">
                <a:solidFill>
                  <a:schemeClr val="tx1"/>
                </a:solidFill>
              </a:rPr>
              <a:t>10 </a:t>
            </a:r>
            <a:r>
              <a:rPr lang="en-US" sz="1800" dirty="0" smtClean="0">
                <a:solidFill>
                  <a:schemeClr val="tx1"/>
                </a:solidFill>
                <a:sym typeface="Wingdings"/>
              </a:rPr>
              <a:t>– </a:t>
            </a:r>
            <a:r>
              <a:rPr lang="en-US" sz="1800" dirty="0">
                <a:solidFill>
                  <a:schemeClr val="tx1"/>
                </a:solidFill>
                <a:sym typeface="Wingdings"/>
              </a:rPr>
              <a:t>Gr </a:t>
            </a:r>
            <a:r>
              <a:rPr lang="en-US" sz="1800" dirty="0" smtClean="0">
                <a:solidFill>
                  <a:schemeClr val="tx1"/>
                </a:solidFill>
                <a:sym typeface="Wingdings"/>
              </a:rPr>
              <a:t>11 </a:t>
            </a:r>
            <a:r>
              <a:rPr lang="en-US" sz="1800" dirty="0">
                <a:solidFill>
                  <a:schemeClr val="tx1"/>
                </a:solidFill>
                <a:sym typeface="Wingdings"/>
              </a:rPr>
              <a:t>– Gr </a:t>
            </a:r>
            <a:r>
              <a:rPr lang="en-US" sz="1800" dirty="0" smtClean="0">
                <a:solidFill>
                  <a:schemeClr val="tx1"/>
                </a:solidFill>
                <a:sym typeface="Wingdings"/>
              </a:rPr>
              <a:t>12</a:t>
            </a:r>
            <a:br>
              <a:rPr lang="en-US" sz="1800" dirty="0" smtClean="0">
                <a:solidFill>
                  <a:schemeClr val="tx1"/>
                </a:solidFill>
                <a:sym typeface="Wingdings"/>
              </a:rPr>
            </a:br>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60</a:t>
            </a:fld>
            <a:endParaRPr lang="en-ZA"/>
          </a:p>
        </p:txBody>
      </p:sp>
      <p:sp>
        <p:nvSpPr>
          <p:cNvPr id="5" name="TextBox 4"/>
          <p:cNvSpPr txBox="1"/>
          <p:nvPr/>
        </p:nvSpPr>
        <p:spPr>
          <a:xfrm>
            <a:off x="1187624" y="764704"/>
            <a:ext cx="1296144" cy="253916"/>
          </a:xfrm>
          <a:prstGeom prst="rect">
            <a:avLst/>
          </a:prstGeom>
          <a:noFill/>
        </p:spPr>
        <p:txBody>
          <a:bodyPr wrap="square" rtlCol="0">
            <a:spAutoFit/>
          </a:bodyPr>
          <a:lstStyle/>
          <a:p>
            <a:r>
              <a:rPr lang="en-US" sz="1050" b="1" dirty="0" smtClean="0">
                <a:solidFill>
                  <a:srgbClr val="FF0000"/>
                </a:solidFill>
              </a:rPr>
              <a:t>Foundation Phase</a:t>
            </a:r>
            <a:endParaRPr lang="en-US" sz="1050" b="1" dirty="0">
              <a:solidFill>
                <a:srgbClr val="FF0000"/>
              </a:solidFill>
            </a:endParaRPr>
          </a:p>
        </p:txBody>
      </p:sp>
      <p:sp>
        <p:nvSpPr>
          <p:cNvPr id="6" name="TextBox 5"/>
          <p:cNvSpPr txBox="1"/>
          <p:nvPr/>
        </p:nvSpPr>
        <p:spPr>
          <a:xfrm>
            <a:off x="2843808" y="764704"/>
            <a:ext cx="1296144" cy="253916"/>
          </a:xfrm>
          <a:prstGeom prst="rect">
            <a:avLst/>
          </a:prstGeom>
          <a:noFill/>
        </p:spPr>
        <p:txBody>
          <a:bodyPr wrap="square" rtlCol="0">
            <a:spAutoFit/>
          </a:bodyPr>
          <a:lstStyle/>
          <a:p>
            <a:r>
              <a:rPr lang="en-US" sz="1050" b="1" dirty="0" smtClean="0">
                <a:solidFill>
                  <a:srgbClr val="008000"/>
                </a:solidFill>
              </a:rPr>
              <a:t>Intermediate Phase</a:t>
            </a:r>
            <a:endParaRPr lang="en-US" sz="1050" b="1" dirty="0">
              <a:solidFill>
                <a:srgbClr val="008000"/>
              </a:solidFill>
            </a:endParaRPr>
          </a:p>
        </p:txBody>
      </p:sp>
      <p:sp>
        <p:nvSpPr>
          <p:cNvPr id="7" name="TextBox 6"/>
          <p:cNvSpPr txBox="1"/>
          <p:nvPr/>
        </p:nvSpPr>
        <p:spPr>
          <a:xfrm>
            <a:off x="4932040" y="764704"/>
            <a:ext cx="1296144" cy="253916"/>
          </a:xfrm>
          <a:prstGeom prst="rect">
            <a:avLst/>
          </a:prstGeom>
          <a:noFill/>
        </p:spPr>
        <p:txBody>
          <a:bodyPr wrap="square" rtlCol="0">
            <a:spAutoFit/>
          </a:bodyPr>
          <a:lstStyle/>
          <a:p>
            <a:r>
              <a:rPr lang="en-US" sz="1050" b="1" dirty="0" smtClean="0">
                <a:solidFill>
                  <a:srgbClr val="18579B"/>
                </a:solidFill>
              </a:rPr>
              <a:t>Senior Phase</a:t>
            </a:r>
            <a:endParaRPr lang="en-US" sz="1050" b="1" dirty="0">
              <a:solidFill>
                <a:srgbClr val="18579B"/>
              </a:solidFill>
            </a:endParaRPr>
          </a:p>
        </p:txBody>
      </p:sp>
      <p:sp>
        <p:nvSpPr>
          <p:cNvPr id="8" name="TextBox 7"/>
          <p:cNvSpPr txBox="1"/>
          <p:nvPr/>
        </p:nvSpPr>
        <p:spPr>
          <a:xfrm>
            <a:off x="6948264" y="764704"/>
            <a:ext cx="1296144" cy="253916"/>
          </a:xfrm>
          <a:prstGeom prst="rect">
            <a:avLst/>
          </a:prstGeom>
          <a:noFill/>
        </p:spPr>
        <p:txBody>
          <a:bodyPr wrap="square" rtlCol="0">
            <a:spAutoFit/>
          </a:bodyPr>
          <a:lstStyle/>
          <a:p>
            <a:r>
              <a:rPr lang="en-US" sz="1050" b="1" dirty="0" smtClean="0"/>
              <a:t>FET Phase</a:t>
            </a:r>
            <a:endParaRPr lang="en-US" sz="1050" b="1" dirty="0"/>
          </a:p>
        </p:txBody>
      </p:sp>
      <p:sp>
        <p:nvSpPr>
          <p:cNvPr id="3" name="Oval 2"/>
          <p:cNvSpPr/>
          <p:nvPr/>
        </p:nvSpPr>
        <p:spPr>
          <a:xfrm>
            <a:off x="7524328" y="404664"/>
            <a:ext cx="792088" cy="432048"/>
          </a:xfrm>
          <a:prstGeom prst="ellipse">
            <a:avLst/>
          </a:prstGeom>
          <a:solidFill>
            <a:schemeClr val="accent6">
              <a:lumMod val="20000"/>
              <a:lumOff val="80000"/>
              <a:alpha val="17000"/>
            </a:schemeClr>
          </a:solid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ontent Placeholder 2"/>
          <p:cNvSpPr>
            <a:spLocks noGrp="1"/>
          </p:cNvSpPr>
          <p:nvPr>
            <p:ph idx="1"/>
          </p:nvPr>
        </p:nvSpPr>
        <p:spPr>
          <a:xfrm>
            <a:off x="468313" y="1700809"/>
            <a:ext cx="3383607" cy="4607916"/>
          </a:xfrm>
          <a:solidFill>
            <a:schemeClr val="bg1">
              <a:lumMod val="85000"/>
            </a:schemeClr>
          </a:solidFill>
        </p:spPr>
        <p:txBody>
          <a:bodyPr>
            <a:normAutofit/>
          </a:bodyPr>
          <a:lstStyle/>
          <a:p>
            <a:pPr marL="0" indent="0" algn="ctr">
              <a:buNone/>
            </a:pPr>
            <a:r>
              <a:rPr lang="en-US" sz="1800" b="1" dirty="0" smtClean="0"/>
              <a:t>Matric</a:t>
            </a:r>
            <a:endParaRPr lang="en-US" sz="1800" b="1" dirty="0"/>
          </a:p>
          <a:p>
            <a:pPr marL="171450" indent="-171450">
              <a:buFont typeface="Arial"/>
              <a:buChar char="•"/>
            </a:pPr>
            <a:endParaRPr lang="en-US" sz="1400" i="1" dirty="0" smtClean="0"/>
          </a:p>
          <a:p>
            <a:pPr marL="171450" indent="-171450">
              <a:buFont typeface="Arial"/>
              <a:buChar char="•"/>
            </a:pPr>
            <a:r>
              <a:rPr lang="en-US" sz="1400" i="1" dirty="0" smtClean="0"/>
              <a:t>Grade 12 – Various</a:t>
            </a:r>
          </a:p>
          <a:p>
            <a:pPr marL="171450" indent="-171450">
              <a:buFont typeface="Arial"/>
              <a:buChar char="•"/>
            </a:pPr>
            <a:r>
              <a:rPr lang="en-US" sz="1400" i="1" dirty="0" smtClean="0"/>
              <a:t>Roughly half the cohort</a:t>
            </a:r>
            <a:endParaRPr lang="en-US" sz="1400" i="1" dirty="0"/>
          </a:p>
          <a:p>
            <a:pPr marL="0" indent="0">
              <a:buNone/>
            </a:pPr>
            <a:r>
              <a:rPr lang="en-US" sz="1400" i="1" dirty="0" smtClean="0"/>
              <a:t>____________________________________</a:t>
            </a:r>
          </a:p>
          <a:p>
            <a:pPr>
              <a:spcBef>
                <a:spcPct val="0"/>
              </a:spcBef>
              <a:defRPr/>
            </a:pPr>
            <a:endParaRPr lang="en-US" sz="1400" i="1" dirty="0" smtClean="0"/>
          </a:p>
          <a:p>
            <a:pPr marL="0" indent="0">
              <a:spcBef>
                <a:spcPct val="0"/>
              </a:spcBef>
              <a:buNone/>
              <a:defRPr/>
            </a:pPr>
            <a:r>
              <a:rPr lang="en-US" sz="1400" b="1" i="1" dirty="0" smtClean="0"/>
              <a:t>Underperformance</a:t>
            </a:r>
          </a:p>
          <a:p>
            <a:pPr>
              <a:spcBef>
                <a:spcPct val="0"/>
              </a:spcBef>
              <a:defRPr/>
            </a:pPr>
            <a:r>
              <a:rPr lang="en-US" sz="1200" i="1" dirty="0" smtClean="0"/>
              <a:t>Of 100 students that enroll in grade 1 approximately 50 will make it to matric, 40 will pass and 12 will qualify for university</a:t>
            </a:r>
          </a:p>
          <a:p>
            <a:pPr>
              <a:spcBef>
                <a:spcPct val="0"/>
              </a:spcBef>
              <a:defRPr/>
            </a:pPr>
            <a:endParaRPr lang="en-US" sz="1400" i="1" dirty="0"/>
          </a:p>
          <a:p>
            <a:pPr marL="0" indent="0">
              <a:spcBef>
                <a:spcPct val="0"/>
              </a:spcBef>
              <a:buNone/>
              <a:defRPr/>
            </a:pPr>
            <a:r>
              <a:rPr lang="en-US" sz="1400" b="1" i="1" dirty="0" smtClean="0"/>
              <a:t>Inequality</a:t>
            </a:r>
            <a:endParaRPr lang="en-US" sz="1400" b="1" i="1" dirty="0"/>
          </a:p>
          <a:p>
            <a:pPr>
              <a:spcBef>
                <a:spcPct val="0"/>
              </a:spcBef>
              <a:defRPr/>
            </a:pPr>
            <a:r>
              <a:rPr lang="en-US" sz="1200" i="1" dirty="0" smtClean="0"/>
              <a:t>Subject combinations differ between rich and poor – differential access to higher education</a:t>
            </a:r>
          </a:p>
          <a:p>
            <a:pPr>
              <a:spcBef>
                <a:spcPct val="0"/>
              </a:spcBef>
              <a:defRPr/>
            </a:pPr>
            <a:r>
              <a:rPr lang="en-US" sz="1200" i="1" dirty="0" err="1" smtClean="0"/>
              <a:t>Maths</a:t>
            </a:r>
            <a:r>
              <a:rPr lang="en-US" sz="1200" i="1" dirty="0" smtClean="0"/>
              <a:t> / </a:t>
            </a:r>
            <a:r>
              <a:rPr lang="en-US" sz="1200" i="1" dirty="0" err="1" smtClean="0"/>
              <a:t>Maths</a:t>
            </a:r>
            <a:r>
              <a:rPr lang="en-US" sz="1200" i="1" dirty="0" smtClean="0"/>
              <a:t>-lit case in point</a:t>
            </a:r>
          </a:p>
          <a:p>
            <a:pPr>
              <a:spcBef>
                <a:spcPct val="0"/>
              </a:spcBef>
              <a:defRPr/>
            </a:pPr>
            <a:r>
              <a:rPr lang="en-US" sz="1200" i="1" dirty="0" smtClean="0"/>
              <a:t>Are more students taking </a:t>
            </a:r>
            <a:r>
              <a:rPr lang="en-US" sz="1200" i="1" dirty="0" err="1" smtClean="0"/>
              <a:t>maths</a:t>
            </a:r>
            <a:r>
              <a:rPr lang="en-US" sz="1200" i="1" dirty="0" smtClean="0"/>
              <a:t> literacy because THEY cannot do pure-</a:t>
            </a:r>
            <a:r>
              <a:rPr lang="en-US" sz="1200" i="1" dirty="0" err="1" smtClean="0"/>
              <a:t>maths</a:t>
            </a:r>
            <a:r>
              <a:rPr lang="en-US" sz="1200" i="1" dirty="0" smtClean="0"/>
              <a:t>, or because their TEACHERS cannot teach pure-</a:t>
            </a:r>
            <a:r>
              <a:rPr lang="en-US" sz="1200" i="1" dirty="0" err="1" smtClean="0"/>
              <a:t>maths</a:t>
            </a:r>
            <a:r>
              <a:rPr lang="en-US" sz="1200" i="1" dirty="0" smtClean="0"/>
              <a:t>?</a:t>
            </a:r>
          </a:p>
          <a:p>
            <a:pPr>
              <a:spcBef>
                <a:spcPct val="0"/>
              </a:spcBef>
              <a:defRPr/>
            </a:pPr>
            <a:endParaRPr lang="en-US" sz="1200" i="1" dirty="0" smtClean="0"/>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graphicFrame>
        <p:nvGraphicFramePr>
          <p:cNvPr id="15" name="Chart 14"/>
          <p:cNvGraphicFramePr/>
          <p:nvPr>
            <p:extLst>
              <p:ext uri="{D42A27DB-BD31-4B8C-83A1-F6EECF244321}">
                <p14:modId xmlns:p14="http://schemas.microsoft.com/office/powerpoint/2010/main" val="926790009"/>
              </p:ext>
            </p:extLst>
          </p:nvPr>
        </p:nvGraphicFramePr>
        <p:xfrm>
          <a:off x="3995936" y="1340768"/>
          <a:ext cx="4968552" cy="49685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106985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61</a:t>
            </a:fld>
            <a:endParaRPr lang="en-ZA"/>
          </a:p>
        </p:txBody>
      </p:sp>
      <p:pic>
        <p:nvPicPr>
          <p:cNvPr id="6" name="Picture 5"/>
          <p:cNvPicPr>
            <a:picLocks noChangeAspect="1"/>
          </p:cNvPicPr>
          <p:nvPr/>
        </p:nvPicPr>
        <p:blipFill>
          <a:blip r:embed="rId3"/>
          <a:stretch>
            <a:fillRect/>
          </a:stretch>
        </p:blipFill>
        <p:spPr>
          <a:xfrm>
            <a:off x="3995936" y="189711"/>
            <a:ext cx="4968552" cy="6633017"/>
          </a:xfrm>
          <a:prstGeom prst="rect">
            <a:avLst/>
          </a:prstGeom>
        </p:spPr>
      </p:pic>
      <p:sp>
        <p:nvSpPr>
          <p:cNvPr id="7" name="TextBox 6"/>
          <p:cNvSpPr txBox="1"/>
          <p:nvPr/>
        </p:nvSpPr>
        <p:spPr>
          <a:xfrm rot="19734565">
            <a:off x="3827550" y="5940194"/>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3"/>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6"/>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0" y="6174102"/>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3" y="5670046"/>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0"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4"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59"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6"/>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4"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0"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4"/>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286085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916832"/>
            <a:ext cx="8229600" cy="2290266"/>
          </a:xfrm>
        </p:spPr>
        <p:txBody>
          <a:bodyPr/>
          <a:lstStyle/>
          <a:p>
            <a:r>
              <a:rPr lang="en-ZA" dirty="0" smtClean="0"/>
              <a:t>2 education systems not 1</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62</a:t>
            </a:fld>
            <a:endParaRPr lang="en-ZA"/>
          </a:p>
        </p:txBody>
      </p:sp>
    </p:spTree>
    <p:extLst>
      <p:ext uri="{BB962C8B-B14F-4D97-AF65-F5344CB8AC3E}">
        <p14:creationId xmlns:p14="http://schemas.microsoft.com/office/powerpoint/2010/main" val="28497929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027339069"/>
              </p:ext>
            </p:extLst>
          </p:nvPr>
        </p:nvGraphicFramePr>
        <p:xfrm>
          <a:off x="467544" y="1556792"/>
          <a:ext cx="8208912" cy="5097368"/>
        </p:xfrm>
        <a:graphic>
          <a:graphicData uri="http://schemas.openxmlformats.org/drawingml/2006/table">
            <a:tbl>
              <a:tblPr firstRow="1" bandRow="1">
                <a:tableStyleId>{5C22544A-7EE6-4342-B048-85BDC9FD1C3A}</a:tableStyleId>
              </a:tblPr>
              <a:tblGrid>
                <a:gridCol w="4104456"/>
                <a:gridCol w="4104456"/>
              </a:tblGrid>
              <a:tr h="507631">
                <a:tc>
                  <a:txBody>
                    <a:bodyPr/>
                    <a:lstStyle/>
                    <a:p>
                      <a:pPr algn="ctr"/>
                      <a:r>
                        <a:rPr lang="en-ZA" sz="2000" dirty="0" smtClean="0"/>
                        <a:t>Dysfunctional Schools </a:t>
                      </a:r>
                      <a:r>
                        <a:rPr lang="en-ZA" sz="1600" dirty="0" smtClean="0"/>
                        <a:t>(</a:t>
                      </a:r>
                      <a:r>
                        <a:rPr lang="en-ZA" sz="1600" smtClean="0"/>
                        <a:t>75% of schools)</a:t>
                      </a:r>
                      <a:endParaRPr lang="en-ZA" sz="2000" dirty="0"/>
                    </a:p>
                  </a:txBody>
                  <a:tcPr/>
                </a:tc>
                <a:tc>
                  <a:txBody>
                    <a:bodyPr/>
                    <a:lstStyle/>
                    <a:p>
                      <a:pPr algn="ctr"/>
                      <a:r>
                        <a:rPr lang="en-ZA" sz="2000" dirty="0" smtClean="0"/>
                        <a:t>Functional </a:t>
                      </a:r>
                      <a:r>
                        <a:rPr lang="en-ZA" sz="2000" smtClean="0"/>
                        <a:t>Schools </a:t>
                      </a:r>
                      <a:r>
                        <a:rPr lang="en-ZA" sz="1600" smtClean="0"/>
                        <a:t>(25% of schools)</a:t>
                      </a:r>
                      <a:endParaRPr lang="en-ZA" sz="1600" dirty="0"/>
                    </a:p>
                  </a:txBody>
                  <a:tcPr/>
                </a:tc>
              </a:tr>
              <a:tr h="507631">
                <a:tc>
                  <a:txBody>
                    <a:bodyPr/>
                    <a:lstStyle/>
                    <a:p>
                      <a:pPr algn="ctr"/>
                      <a:r>
                        <a:rPr lang="en-ZA" sz="1400" dirty="0" smtClean="0"/>
                        <a:t>Weak accountability</a:t>
                      </a:r>
                      <a:endParaRPr lang="en-ZA" sz="1400" dirty="0"/>
                    </a:p>
                  </a:txBody>
                  <a:tcPr anchor="ctr">
                    <a:solidFill>
                      <a:srgbClr val="92D050"/>
                    </a:solidFill>
                  </a:tcPr>
                </a:tc>
                <a:tc>
                  <a:txBody>
                    <a:bodyPr/>
                    <a:lstStyle/>
                    <a:p>
                      <a:pPr algn="ctr"/>
                      <a:r>
                        <a:rPr lang="en-ZA" sz="1400" dirty="0" smtClean="0"/>
                        <a:t>Strong </a:t>
                      </a:r>
                      <a:r>
                        <a:rPr lang="en-ZA" sz="1400" baseline="0" dirty="0" smtClean="0"/>
                        <a:t>accountability</a:t>
                      </a:r>
                      <a:endParaRPr lang="en-ZA" sz="1400" dirty="0"/>
                    </a:p>
                  </a:txBody>
                  <a:tcPr anchor="ctr">
                    <a:solidFill>
                      <a:srgbClr val="92D050"/>
                    </a:solidFill>
                  </a:tcPr>
                </a:tc>
              </a:tr>
              <a:tr h="507631">
                <a:tc>
                  <a:txBody>
                    <a:bodyPr/>
                    <a:lstStyle/>
                    <a:p>
                      <a:pPr algn="ctr"/>
                      <a:r>
                        <a:rPr lang="en-ZA" sz="1400" dirty="0" smtClean="0"/>
                        <a:t>Incompetent school management</a:t>
                      </a:r>
                      <a:endParaRPr lang="en-ZA" sz="1400" dirty="0"/>
                    </a:p>
                  </a:txBody>
                  <a:tcPr anchor="ctr">
                    <a:solidFill>
                      <a:srgbClr val="92D050"/>
                    </a:solidFill>
                  </a:tcPr>
                </a:tc>
                <a:tc>
                  <a:txBody>
                    <a:bodyPr/>
                    <a:lstStyle/>
                    <a:p>
                      <a:pPr algn="ctr"/>
                      <a:r>
                        <a:rPr lang="en-ZA" sz="1400" dirty="0" smtClean="0"/>
                        <a:t>Good</a:t>
                      </a:r>
                      <a:r>
                        <a:rPr lang="en-ZA" sz="1400" baseline="0" dirty="0" smtClean="0"/>
                        <a:t> school management </a:t>
                      </a:r>
                      <a:endParaRPr lang="en-ZA" sz="1400" dirty="0"/>
                    </a:p>
                  </a:txBody>
                  <a:tcPr anchor="ctr">
                    <a:solidFill>
                      <a:srgbClr val="92D050"/>
                    </a:solidFill>
                  </a:tcPr>
                </a:tc>
              </a:tr>
              <a:tr h="507631">
                <a:tc>
                  <a:txBody>
                    <a:bodyPr/>
                    <a:lstStyle/>
                    <a:p>
                      <a:pPr algn="ctr"/>
                      <a:r>
                        <a:rPr lang="en-ZA" sz="1400" dirty="0" smtClean="0"/>
                        <a:t>Lack of culture of learning,</a:t>
                      </a:r>
                      <a:r>
                        <a:rPr lang="en-ZA" sz="1400" baseline="0" dirty="0" smtClean="0"/>
                        <a:t> </a:t>
                      </a:r>
                      <a:r>
                        <a:rPr lang="en-ZA" sz="1400" dirty="0" smtClean="0"/>
                        <a:t>discipline and order</a:t>
                      </a:r>
                      <a:endParaRPr lang="en-ZA" sz="1400" dirty="0"/>
                    </a:p>
                  </a:txBody>
                  <a:tcPr anchor="ctr">
                    <a:solidFill>
                      <a:srgbClr val="92D050"/>
                    </a:solidFill>
                  </a:tcPr>
                </a:tc>
                <a:tc>
                  <a:txBody>
                    <a:bodyPr/>
                    <a:lstStyle/>
                    <a:p>
                      <a:pPr algn="ctr"/>
                      <a:r>
                        <a:rPr lang="en-ZA" sz="1400" dirty="0" smtClean="0"/>
                        <a:t>Culture of learning,</a:t>
                      </a:r>
                      <a:r>
                        <a:rPr lang="en-ZA" sz="1400" baseline="0" dirty="0" smtClean="0"/>
                        <a:t> discipline and order</a:t>
                      </a:r>
                      <a:endParaRPr lang="en-ZA" sz="1400" dirty="0"/>
                    </a:p>
                  </a:txBody>
                  <a:tcPr anchor="ctr">
                    <a:solidFill>
                      <a:srgbClr val="92D050"/>
                    </a:solidFill>
                  </a:tcPr>
                </a:tc>
              </a:tr>
              <a:tr h="507631">
                <a:tc>
                  <a:txBody>
                    <a:bodyPr/>
                    <a:lstStyle/>
                    <a:p>
                      <a:pPr algn="ctr"/>
                      <a:r>
                        <a:rPr lang="en-ZA" sz="1400" dirty="0" smtClean="0"/>
                        <a:t>Inadequate LTSM</a:t>
                      </a:r>
                      <a:endParaRPr lang="en-ZA" sz="1400" dirty="0"/>
                    </a:p>
                  </a:txBody>
                  <a:tcPr anchor="ctr"/>
                </a:tc>
                <a:tc>
                  <a:txBody>
                    <a:bodyPr/>
                    <a:lstStyle/>
                    <a:p>
                      <a:pPr algn="ctr"/>
                      <a:r>
                        <a:rPr lang="en-ZA" sz="1400" dirty="0" smtClean="0"/>
                        <a:t>Adequate LTSM</a:t>
                      </a:r>
                      <a:endParaRPr lang="en-ZA" sz="1400" dirty="0"/>
                    </a:p>
                  </a:txBody>
                  <a:tcPr anchor="ctr"/>
                </a:tc>
              </a:tr>
              <a:tr h="507631">
                <a:tc>
                  <a:txBody>
                    <a:bodyPr/>
                    <a:lstStyle/>
                    <a:p>
                      <a:pPr algn="ctr"/>
                      <a:r>
                        <a:rPr lang="en-ZA" sz="1400" dirty="0" smtClean="0"/>
                        <a:t>Weak teacher content knowledge</a:t>
                      </a:r>
                      <a:endParaRPr lang="en-ZA" sz="1400" dirty="0"/>
                    </a:p>
                  </a:txBody>
                  <a:tcPr anchor="ctr">
                    <a:solidFill>
                      <a:srgbClr val="FFC000"/>
                    </a:solidFill>
                  </a:tcPr>
                </a:tc>
                <a:tc>
                  <a:txBody>
                    <a:bodyPr/>
                    <a:lstStyle/>
                    <a:p>
                      <a:pPr algn="ctr"/>
                      <a:r>
                        <a:rPr lang="en-ZA" sz="1400" dirty="0" smtClean="0"/>
                        <a:t>Adequate teacher content knowledge </a:t>
                      </a:r>
                      <a:endParaRPr lang="en-ZA" sz="1400" dirty="0"/>
                    </a:p>
                  </a:txBody>
                  <a:tcPr anchor="ctr">
                    <a:solidFill>
                      <a:srgbClr val="FFC000"/>
                    </a:solidFill>
                  </a:tcPr>
                </a:tc>
              </a:tr>
              <a:tr h="507631">
                <a:tc>
                  <a:txBody>
                    <a:bodyPr/>
                    <a:lstStyle/>
                    <a:p>
                      <a:pPr algn="ctr"/>
                      <a:r>
                        <a:rPr lang="en-ZA" sz="1400" dirty="0" smtClean="0"/>
                        <a:t>High</a:t>
                      </a:r>
                      <a:r>
                        <a:rPr lang="en-ZA" sz="1400" baseline="0" dirty="0" smtClean="0"/>
                        <a:t> teacher absenteeism (1 month/yr)</a:t>
                      </a:r>
                      <a:endParaRPr lang="en-ZA" sz="1400" dirty="0"/>
                    </a:p>
                  </a:txBody>
                  <a:tcPr anchor="ctr">
                    <a:solidFill>
                      <a:srgbClr val="FFC000"/>
                    </a:solidFill>
                  </a:tcPr>
                </a:tc>
                <a:tc>
                  <a:txBody>
                    <a:bodyPr/>
                    <a:lstStyle/>
                    <a:p>
                      <a:pPr algn="ctr"/>
                      <a:r>
                        <a:rPr lang="en-ZA" sz="1400" dirty="0" smtClean="0"/>
                        <a:t>Low</a:t>
                      </a:r>
                      <a:r>
                        <a:rPr lang="en-ZA" sz="1400" baseline="0" dirty="0" smtClean="0"/>
                        <a:t> teacher absenteeism (2 week/yr)</a:t>
                      </a:r>
                      <a:endParaRPr lang="en-ZA" sz="1400" dirty="0"/>
                    </a:p>
                  </a:txBody>
                  <a:tcPr anchor="ctr">
                    <a:solidFill>
                      <a:srgbClr val="FFC000"/>
                    </a:solidFill>
                  </a:tcPr>
                </a:tc>
              </a:tr>
              <a:tr h="507631">
                <a:tc>
                  <a:txBody>
                    <a:bodyPr/>
                    <a:lstStyle/>
                    <a:p>
                      <a:pPr algn="ctr"/>
                      <a:r>
                        <a:rPr lang="en-ZA" sz="1400" dirty="0" smtClean="0"/>
                        <a:t>Slow</a:t>
                      </a:r>
                      <a:r>
                        <a:rPr lang="en-ZA" sz="1400" baseline="0" dirty="0" smtClean="0"/>
                        <a:t> curriculum coverage, little homework or testing</a:t>
                      </a:r>
                      <a:endParaRPr lang="en-ZA" sz="1400" dirty="0"/>
                    </a:p>
                  </a:txBody>
                  <a:tcPr anchor="ctr"/>
                </a:tc>
                <a:tc>
                  <a:txBody>
                    <a:bodyPr/>
                    <a:lstStyle/>
                    <a:p>
                      <a:pPr algn="ctr"/>
                      <a:r>
                        <a:rPr lang="en-ZA" sz="1400" dirty="0" smtClean="0"/>
                        <a:t>Covers the curriculum, weekly homework, frequent testing</a:t>
                      </a:r>
                      <a:endParaRPr lang="en-ZA" sz="1400" dirty="0"/>
                    </a:p>
                  </a:txBody>
                  <a:tcPr anchor="ctr"/>
                </a:tc>
              </a:tr>
              <a:tr h="507631">
                <a:tc>
                  <a:txBody>
                    <a:bodyPr/>
                    <a:lstStyle/>
                    <a:p>
                      <a:pPr algn="ctr"/>
                      <a:r>
                        <a:rPr lang="en-ZA" sz="1400" dirty="0" smtClean="0"/>
                        <a:t>High repetition</a:t>
                      </a:r>
                      <a:r>
                        <a:rPr lang="en-ZA" sz="1400" baseline="0" dirty="0" smtClean="0"/>
                        <a:t> &amp; dropout (Gr10-12)</a:t>
                      </a:r>
                      <a:endParaRPr lang="en-ZA" sz="1400" dirty="0"/>
                    </a:p>
                  </a:txBody>
                  <a:tcPr anchor="ctr">
                    <a:solidFill>
                      <a:schemeClr val="accent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ZA" sz="1400" dirty="0" smtClean="0"/>
                        <a:t>Low repetition</a:t>
                      </a:r>
                      <a:r>
                        <a:rPr lang="en-ZA" sz="1400" baseline="0" dirty="0" smtClean="0"/>
                        <a:t> &amp; dropout (Gr10-12)</a:t>
                      </a:r>
                      <a:endParaRPr lang="en-ZA" sz="1400" dirty="0"/>
                    </a:p>
                  </a:txBody>
                  <a:tcPr anchor="ctr">
                    <a:solidFill>
                      <a:schemeClr val="accent2">
                        <a:lumMod val="60000"/>
                        <a:lumOff val="40000"/>
                      </a:schemeClr>
                    </a:solidFill>
                  </a:tcPr>
                </a:tc>
              </a:tr>
              <a:tr h="507631">
                <a:tc>
                  <a:txBody>
                    <a:bodyPr/>
                    <a:lstStyle/>
                    <a:p>
                      <a:pPr algn="ctr"/>
                      <a:r>
                        <a:rPr lang="en-ZA" sz="1400" dirty="0" smtClean="0"/>
                        <a:t>Extremely</a:t>
                      </a:r>
                      <a:r>
                        <a:rPr lang="en-ZA" sz="1400" baseline="0" dirty="0" smtClean="0"/>
                        <a:t> weak learning: m</a:t>
                      </a:r>
                      <a:r>
                        <a:rPr lang="en-ZA" sz="1400" dirty="0" smtClean="0"/>
                        <a:t>ost</a:t>
                      </a:r>
                      <a:r>
                        <a:rPr lang="en-ZA" sz="1400" baseline="0" dirty="0" smtClean="0"/>
                        <a:t> students fail standardised tests</a:t>
                      </a:r>
                      <a:endParaRPr lang="en-ZA" sz="1400" dirty="0"/>
                    </a:p>
                  </a:txBody>
                  <a:tcPr anchor="ctr">
                    <a:solidFill>
                      <a:schemeClr val="accent2">
                        <a:lumMod val="60000"/>
                        <a:lumOff val="40000"/>
                      </a:schemeClr>
                    </a:solidFill>
                  </a:tcPr>
                </a:tc>
                <a:tc>
                  <a:txBody>
                    <a:bodyPr/>
                    <a:lstStyle/>
                    <a:p>
                      <a:pPr algn="ctr"/>
                      <a:r>
                        <a:rPr lang="en-ZA" sz="1400" dirty="0" smtClean="0"/>
                        <a:t>Adequate learner performance (primary and </a:t>
                      </a:r>
                      <a:r>
                        <a:rPr lang="en-ZA" sz="1400" dirty="0" err="1" smtClean="0"/>
                        <a:t>matric</a:t>
                      </a:r>
                      <a:r>
                        <a:rPr lang="en-ZA" sz="1400" dirty="0" smtClean="0"/>
                        <a:t>)</a:t>
                      </a:r>
                      <a:endParaRPr lang="en-ZA" sz="1400" dirty="0"/>
                    </a:p>
                  </a:txBody>
                  <a:tcPr anchor="ctr">
                    <a:solidFill>
                      <a:schemeClr val="accent2">
                        <a:lumMod val="60000"/>
                        <a:lumOff val="40000"/>
                      </a:schemeClr>
                    </a:solidFill>
                  </a:tcPr>
                </a:tc>
              </a:tr>
            </a:tbl>
          </a:graphicData>
        </a:graphic>
      </p:graphicFrame>
      <p:sp>
        <p:nvSpPr>
          <p:cNvPr id="4"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4000" dirty="0" smtClean="0">
                <a:solidFill>
                  <a:srgbClr val="C00000"/>
                </a:solidFill>
              </a:rPr>
              <a:t>2 education systems</a:t>
            </a:r>
            <a:endParaRPr lang="en-ZA" sz="4000" dirty="0">
              <a:solidFill>
                <a:srgbClr val="C00000"/>
              </a:solidFill>
            </a:endParaRPr>
          </a:p>
        </p:txBody>
      </p:sp>
      <p:sp>
        <p:nvSpPr>
          <p:cNvPr id="2" name="Slide Number Placeholder 1"/>
          <p:cNvSpPr>
            <a:spLocks noGrp="1"/>
          </p:cNvSpPr>
          <p:nvPr>
            <p:ph type="sldNum" sz="quarter" idx="12"/>
          </p:nvPr>
        </p:nvSpPr>
        <p:spPr/>
        <p:txBody>
          <a:bodyPr/>
          <a:lstStyle/>
          <a:p>
            <a:fld id="{555B2511-D5A3-487A-82FF-4C039FEE504B}" type="slidenum">
              <a:rPr lang="en-ZA" smtClean="0"/>
              <a:pPr/>
              <a:t>63</a:t>
            </a:fld>
            <a:endParaRPr lang="en-ZA"/>
          </a:p>
        </p:txBody>
      </p:sp>
    </p:spTree>
    <p:extLst>
      <p:ext uri="{BB962C8B-B14F-4D97-AF65-F5344CB8AC3E}">
        <p14:creationId xmlns:p14="http://schemas.microsoft.com/office/powerpoint/2010/main" val="178368289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9"/>
          <p:cNvPicPr>
            <a:picLocks noChangeAspect="1" noChangeArrowheads="1"/>
          </p:cNvPicPr>
          <p:nvPr/>
        </p:nvPicPr>
        <p:blipFill>
          <a:blip r:embed="rId3" cstate="print"/>
          <a:srcRect/>
          <a:stretch>
            <a:fillRect/>
          </a:stretch>
        </p:blipFill>
        <p:spPr bwMode="auto">
          <a:xfrm>
            <a:off x="3563888" y="1952104"/>
            <a:ext cx="5097512" cy="370504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ZA" dirty="0" smtClean="0"/>
              <a:t>Two school systems not one?</a:t>
            </a:r>
            <a:endParaRPr lang="en-ZA" dirty="0"/>
          </a:p>
        </p:txBody>
      </p:sp>
      <p:sp>
        <p:nvSpPr>
          <p:cNvPr id="3" name="Content Placeholder 2"/>
          <p:cNvSpPr>
            <a:spLocks noGrp="1"/>
          </p:cNvSpPr>
          <p:nvPr>
            <p:ph idx="1"/>
          </p:nvPr>
        </p:nvSpPr>
        <p:spPr>
          <a:xfrm>
            <a:off x="395536" y="2561791"/>
            <a:ext cx="2890664" cy="2620888"/>
          </a:xfrm>
          <a:solidFill>
            <a:schemeClr val="bg1">
              <a:lumMod val="85000"/>
            </a:schemeClr>
          </a:solidFill>
        </p:spPr>
        <p:txBody>
          <a:bodyPr>
            <a:normAutofit lnSpcReduction="10000"/>
          </a:bodyPr>
          <a:lstStyle/>
          <a:p>
            <a:endParaRPr lang="en-ZA" sz="2400" smtClean="0"/>
          </a:p>
          <a:p>
            <a:pPr marL="0" indent="0" algn="ctr">
              <a:buNone/>
            </a:pPr>
            <a:r>
              <a:rPr lang="en-ZA" b="1" u="sng" smtClean="0"/>
              <a:t>Socioeconomic Status</a:t>
            </a:r>
          </a:p>
          <a:p>
            <a:r>
              <a:rPr lang="en-ZA" sz="2400" smtClean="0"/>
              <a:t>Grade 6 [2007]</a:t>
            </a:r>
          </a:p>
          <a:p>
            <a:r>
              <a:rPr lang="en-ZA" sz="2400" smtClean="0"/>
              <a:t>Data: SACMEQ</a:t>
            </a:r>
          </a:p>
          <a:p>
            <a:r>
              <a:rPr lang="en-ZA" sz="1400" smtClean="0"/>
              <a:t>(Spaull, 2011)</a:t>
            </a:r>
            <a:endParaRPr lang="en-ZA" sz="1400"/>
          </a:p>
        </p:txBody>
      </p:sp>
      <p:sp>
        <p:nvSpPr>
          <p:cNvPr id="4" name="Slide Number Placeholder 3"/>
          <p:cNvSpPr>
            <a:spLocks noGrp="1"/>
          </p:cNvSpPr>
          <p:nvPr>
            <p:ph type="sldNum" sz="quarter" idx="12"/>
          </p:nvPr>
        </p:nvSpPr>
        <p:spPr/>
        <p:txBody>
          <a:bodyPr/>
          <a:lstStyle/>
          <a:p>
            <a:fld id="{555B2511-D5A3-487A-82FF-4C039FEE504B}" type="slidenum">
              <a:rPr lang="en-ZA" smtClean="0"/>
              <a:pPr/>
              <a:t>64</a:t>
            </a:fld>
            <a:endParaRPr lang="en-ZA"/>
          </a:p>
        </p:txBody>
      </p:sp>
    </p:spTree>
    <p:extLst>
      <p:ext uri="{BB962C8B-B14F-4D97-AF65-F5344CB8AC3E}">
        <p14:creationId xmlns:p14="http://schemas.microsoft.com/office/powerpoint/2010/main" val="3427198610"/>
      </p:ext>
    </p:extLst>
  </p:cSld>
  <p:clrMapOvr>
    <a:masterClrMapping/>
  </p:clrMapOvr>
  <p:transition spd="slow">
    <p:push dir="u"/>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778098"/>
          </a:xfrm>
        </p:spPr>
        <p:txBody>
          <a:bodyPr>
            <a:normAutofit/>
          </a:bodyPr>
          <a:lstStyle/>
          <a:p>
            <a:r>
              <a:rPr lang="en-US" sz="1800" dirty="0" smtClean="0">
                <a:solidFill>
                  <a:srgbClr val="FF0000"/>
                </a:solidFill>
              </a:rPr>
              <a:t>Gr 1 </a:t>
            </a:r>
            <a:r>
              <a:rPr lang="en-US" sz="1800" dirty="0">
                <a:solidFill>
                  <a:srgbClr val="FF0000"/>
                </a:solidFill>
                <a:sym typeface="Wingdings"/>
              </a:rPr>
              <a:t>-</a:t>
            </a:r>
            <a:r>
              <a:rPr lang="en-US" sz="1800" dirty="0" smtClean="0">
                <a:solidFill>
                  <a:srgbClr val="FF0000"/>
                </a:solidFill>
                <a:sym typeface="Wingdings"/>
              </a:rPr>
              <a:t> Gr 2 - Gr 3 </a:t>
            </a:r>
            <a:r>
              <a:rPr lang="en-US" sz="1800" dirty="0" smtClean="0">
                <a:solidFill>
                  <a:schemeClr val="accent2">
                    <a:lumMod val="75000"/>
                  </a:schemeClr>
                </a:solidFill>
                <a:sym typeface="Wingdings"/>
              </a:rPr>
              <a:t>– </a:t>
            </a:r>
            <a:r>
              <a:rPr lang="en-US" sz="1800" dirty="0">
                <a:solidFill>
                  <a:srgbClr val="008000"/>
                </a:solidFill>
              </a:rPr>
              <a:t>Gr </a:t>
            </a:r>
            <a:r>
              <a:rPr lang="en-US" sz="1800" dirty="0" smtClean="0">
                <a:solidFill>
                  <a:srgbClr val="008000"/>
                </a:solidFill>
              </a:rPr>
              <a:t>4 </a:t>
            </a:r>
            <a:r>
              <a:rPr lang="en-US" sz="1800" dirty="0" smtClean="0">
                <a:solidFill>
                  <a:srgbClr val="008000"/>
                </a:solidFill>
                <a:sym typeface="Wingdings"/>
              </a:rPr>
              <a:t>– </a:t>
            </a:r>
            <a:r>
              <a:rPr lang="en-US" sz="1800" dirty="0">
                <a:solidFill>
                  <a:srgbClr val="008000"/>
                </a:solidFill>
                <a:sym typeface="Wingdings"/>
              </a:rPr>
              <a:t>Gr </a:t>
            </a:r>
            <a:r>
              <a:rPr lang="en-US" sz="1800" dirty="0" smtClean="0">
                <a:solidFill>
                  <a:srgbClr val="008000"/>
                </a:solidFill>
                <a:sym typeface="Wingdings"/>
              </a:rPr>
              <a:t>5 – </a:t>
            </a:r>
            <a:r>
              <a:rPr lang="en-US" sz="1800" dirty="0">
                <a:solidFill>
                  <a:srgbClr val="008000"/>
                </a:solidFill>
                <a:sym typeface="Wingdings"/>
              </a:rPr>
              <a:t>Gr 6</a:t>
            </a:r>
            <a:r>
              <a:rPr lang="en-US" sz="1800" dirty="0" smtClean="0">
                <a:solidFill>
                  <a:srgbClr val="008000"/>
                </a:solidFill>
                <a:sym typeface="Wingdings"/>
              </a:rPr>
              <a:t> </a:t>
            </a:r>
            <a:r>
              <a:rPr lang="en-US" sz="1800" dirty="0" smtClean="0">
                <a:solidFill>
                  <a:schemeClr val="accent2">
                    <a:lumMod val="75000"/>
                  </a:schemeClr>
                </a:solidFill>
                <a:sym typeface="Wingdings"/>
              </a:rPr>
              <a:t>– </a:t>
            </a:r>
            <a:r>
              <a:rPr lang="en-US" sz="1800" dirty="0">
                <a:solidFill>
                  <a:schemeClr val="tx2">
                    <a:lumMod val="75000"/>
                    <a:lumOff val="25000"/>
                  </a:schemeClr>
                </a:solidFill>
              </a:rPr>
              <a:t>Gr </a:t>
            </a:r>
            <a:r>
              <a:rPr lang="en-US" sz="1800" dirty="0" smtClean="0">
                <a:solidFill>
                  <a:schemeClr val="tx2">
                    <a:lumMod val="75000"/>
                    <a:lumOff val="25000"/>
                  </a:schemeClr>
                </a:solidFill>
              </a:rPr>
              <a:t>7 </a:t>
            </a:r>
            <a:r>
              <a:rPr lang="en-US" sz="1800" dirty="0" smtClean="0">
                <a:solidFill>
                  <a:schemeClr val="tx2">
                    <a:lumMod val="75000"/>
                    <a:lumOff val="25000"/>
                  </a:schemeClr>
                </a:solidFill>
                <a:sym typeface="Wingdings"/>
              </a:rPr>
              <a:t>–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8 –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9 </a:t>
            </a:r>
            <a:r>
              <a:rPr lang="en-US" sz="1800" dirty="0" smtClean="0">
                <a:solidFill>
                  <a:schemeClr val="accent2">
                    <a:lumMod val="75000"/>
                  </a:schemeClr>
                </a:solidFill>
                <a:sym typeface="Wingdings"/>
              </a:rPr>
              <a:t>- </a:t>
            </a:r>
            <a:r>
              <a:rPr lang="en-US" sz="1800" dirty="0">
                <a:solidFill>
                  <a:schemeClr val="tx1"/>
                </a:solidFill>
              </a:rPr>
              <a:t>Gr </a:t>
            </a:r>
            <a:r>
              <a:rPr lang="en-US" sz="1800" dirty="0" smtClean="0">
                <a:solidFill>
                  <a:schemeClr val="tx1"/>
                </a:solidFill>
              </a:rPr>
              <a:t>10 </a:t>
            </a:r>
            <a:r>
              <a:rPr lang="en-US" sz="1800" dirty="0" smtClean="0">
                <a:solidFill>
                  <a:schemeClr val="tx1"/>
                </a:solidFill>
                <a:sym typeface="Wingdings"/>
              </a:rPr>
              <a:t>– </a:t>
            </a:r>
            <a:r>
              <a:rPr lang="en-US" sz="1800" dirty="0">
                <a:solidFill>
                  <a:schemeClr val="tx1"/>
                </a:solidFill>
                <a:sym typeface="Wingdings"/>
              </a:rPr>
              <a:t>Gr </a:t>
            </a:r>
            <a:r>
              <a:rPr lang="en-US" sz="1800" dirty="0" smtClean="0">
                <a:solidFill>
                  <a:schemeClr val="tx1"/>
                </a:solidFill>
                <a:sym typeface="Wingdings"/>
              </a:rPr>
              <a:t>11 </a:t>
            </a:r>
            <a:r>
              <a:rPr lang="en-US" sz="1800" dirty="0">
                <a:solidFill>
                  <a:schemeClr val="tx1"/>
                </a:solidFill>
                <a:sym typeface="Wingdings"/>
              </a:rPr>
              <a:t>– Gr </a:t>
            </a:r>
            <a:r>
              <a:rPr lang="en-US" sz="1800" dirty="0" smtClean="0">
                <a:solidFill>
                  <a:schemeClr val="tx1"/>
                </a:solidFill>
                <a:sym typeface="Wingdings"/>
              </a:rPr>
              <a:t>12</a:t>
            </a:r>
            <a:br>
              <a:rPr lang="en-US" sz="1800" dirty="0" smtClean="0">
                <a:solidFill>
                  <a:schemeClr val="tx1"/>
                </a:solidFill>
                <a:sym typeface="Wingdings"/>
              </a:rPr>
            </a:br>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65</a:t>
            </a:fld>
            <a:endParaRPr lang="en-ZA"/>
          </a:p>
        </p:txBody>
      </p:sp>
      <p:sp>
        <p:nvSpPr>
          <p:cNvPr id="5" name="TextBox 4"/>
          <p:cNvSpPr txBox="1"/>
          <p:nvPr/>
        </p:nvSpPr>
        <p:spPr>
          <a:xfrm>
            <a:off x="1187624" y="764704"/>
            <a:ext cx="1296144" cy="253916"/>
          </a:xfrm>
          <a:prstGeom prst="rect">
            <a:avLst/>
          </a:prstGeom>
          <a:noFill/>
        </p:spPr>
        <p:txBody>
          <a:bodyPr wrap="square" rtlCol="0">
            <a:spAutoFit/>
          </a:bodyPr>
          <a:lstStyle/>
          <a:p>
            <a:r>
              <a:rPr lang="en-US" sz="1050" b="1" dirty="0" smtClean="0">
                <a:solidFill>
                  <a:srgbClr val="FF0000"/>
                </a:solidFill>
              </a:rPr>
              <a:t>Foundation Phase</a:t>
            </a:r>
            <a:endParaRPr lang="en-US" sz="1050" b="1" dirty="0">
              <a:solidFill>
                <a:srgbClr val="FF0000"/>
              </a:solidFill>
            </a:endParaRPr>
          </a:p>
        </p:txBody>
      </p:sp>
      <p:sp>
        <p:nvSpPr>
          <p:cNvPr id="6" name="TextBox 5"/>
          <p:cNvSpPr txBox="1"/>
          <p:nvPr/>
        </p:nvSpPr>
        <p:spPr>
          <a:xfrm>
            <a:off x="2843808" y="764704"/>
            <a:ext cx="1296144" cy="253916"/>
          </a:xfrm>
          <a:prstGeom prst="rect">
            <a:avLst/>
          </a:prstGeom>
          <a:noFill/>
        </p:spPr>
        <p:txBody>
          <a:bodyPr wrap="square" rtlCol="0">
            <a:spAutoFit/>
          </a:bodyPr>
          <a:lstStyle/>
          <a:p>
            <a:r>
              <a:rPr lang="en-US" sz="1050" b="1" dirty="0" smtClean="0">
                <a:solidFill>
                  <a:srgbClr val="008000"/>
                </a:solidFill>
              </a:rPr>
              <a:t>Intermediate Phase</a:t>
            </a:r>
            <a:endParaRPr lang="en-US" sz="1050" b="1" dirty="0">
              <a:solidFill>
                <a:srgbClr val="008000"/>
              </a:solidFill>
            </a:endParaRPr>
          </a:p>
        </p:txBody>
      </p:sp>
      <p:sp>
        <p:nvSpPr>
          <p:cNvPr id="7" name="TextBox 6"/>
          <p:cNvSpPr txBox="1"/>
          <p:nvPr/>
        </p:nvSpPr>
        <p:spPr>
          <a:xfrm>
            <a:off x="4932040" y="764704"/>
            <a:ext cx="1296144" cy="253916"/>
          </a:xfrm>
          <a:prstGeom prst="rect">
            <a:avLst/>
          </a:prstGeom>
          <a:noFill/>
        </p:spPr>
        <p:txBody>
          <a:bodyPr wrap="square" rtlCol="0">
            <a:spAutoFit/>
          </a:bodyPr>
          <a:lstStyle/>
          <a:p>
            <a:r>
              <a:rPr lang="en-US" sz="1050" b="1" dirty="0" smtClean="0">
                <a:solidFill>
                  <a:srgbClr val="18579B"/>
                </a:solidFill>
              </a:rPr>
              <a:t>Senior Phase</a:t>
            </a:r>
            <a:endParaRPr lang="en-US" sz="1050" b="1" dirty="0">
              <a:solidFill>
                <a:srgbClr val="18579B"/>
              </a:solidFill>
            </a:endParaRPr>
          </a:p>
        </p:txBody>
      </p:sp>
      <p:sp>
        <p:nvSpPr>
          <p:cNvPr id="8" name="TextBox 7"/>
          <p:cNvSpPr txBox="1"/>
          <p:nvPr/>
        </p:nvSpPr>
        <p:spPr>
          <a:xfrm>
            <a:off x="6948264" y="764704"/>
            <a:ext cx="1296144" cy="253916"/>
          </a:xfrm>
          <a:prstGeom prst="rect">
            <a:avLst/>
          </a:prstGeom>
          <a:noFill/>
        </p:spPr>
        <p:txBody>
          <a:bodyPr wrap="square" rtlCol="0">
            <a:spAutoFit/>
          </a:bodyPr>
          <a:lstStyle/>
          <a:p>
            <a:r>
              <a:rPr lang="en-US" sz="1050" b="1" dirty="0" smtClean="0"/>
              <a:t>FET Phase</a:t>
            </a:r>
            <a:endParaRPr lang="en-US" sz="1050" b="1" dirty="0"/>
          </a:p>
        </p:txBody>
      </p:sp>
      <p:sp>
        <p:nvSpPr>
          <p:cNvPr id="3" name="Oval 2"/>
          <p:cNvSpPr/>
          <p:nvPr/>
        </p:nvSpPr>
        <p:spPr>
          <a:xfrm>
            <a:off x="2411760" y="404664"/>
            <a:ext cx="864096" cy="432048"/>
          </a:xfrm>
          <a:prstGeom prst="ellipse">
            <a:avLst/>
          </a:prstGeom>
          <a:solidFill>
            <a:schemeClr val="accent6">
              <a:lumMod val="20000"/>
              <a:lumOff val="80000"/>
              <a:alpha val="17000"/>
            </a:schemeClr>
          </a:solid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ontent Placeholder 2"/>
          <p:cNvSpPr>
            <a:spLocks noGrp="1"/>
          </p:cNvSpPr>
          <p:nvPr>
            <p:ph idx="1"/>
          </p:nvPr>
        </p:nvSpPr>
        <p:spPr>
          <a:xfrm>
            <a:off x="468313" y="1700808"/>
            <a:ext cx="3383607" cy="4752527"/>
          </a:xfrm>
          <a:solidFill>
            <a:schemeClr val="bg1">
              <a:lumMod val="85000"/>
            </a:schemeClr>
          </a:solidFill>
        </p:spPr>
        <p:txBody>
          <a:bodyPr>
            <a:normAutofit lnSpcReduction="10000"/>
          </a:bodyPr>
          <a:lstStyle/>
          <a:p>
            <a:pPr marL="0" indent="0" algn="ctr">
              <a:buNone/>
            </a:pPr>
            <a:r>
              <a:rPr lang="en-US" sz="1800" b="1" dirty="0" err="1" smtClean="0"/>
              <a:t>prePIRLS</a:t>
            </a:r>
            <a:r>
              <a:rPr lang="en-US" sz="1800" b="1" dirty="0" smtClean="0"/>
              <a:t> 2011</a:t>
            </a:r>
            <a:endParaRPr lang="en-US" sz="1800" b="1" dirty="0"/>
          </a:p>
          <a:p>
            <a:pPr marL="171450" indent="-171450">
              <a:buFont typeface="Arial"/>
              <a:buChar char="•"/>
            </a:pPr>
            <a:endParaRPr lang="en-US" sz="1400" i="1" dirty="0" smtClean="0"/>
          </a:p>
          <a:p>
            <a:pPr marL="171450" indent="-171450">
              <a:buFont typeface="Arial"/>
              <a:buChar char="•"/>
            </a:pPr>
            <a:r>
              <a:rPr lang="en-US" sz="1400" i="1" dirty="0" smtClean="0"/>
              <a:t>Grade 4 – all 11 languages</a:t>
            </a:r>
            <a:endParaRPr lang="en-US" sz="1400" i="1" dirty="0"/>
          </a:p>
          <a:p>
            <a:pPr marL="171450" indent="-171450">
              <a:buFont typeface="Arial"/>
              <a:buChar char="•"/>
            </a:pPr>
            <a:r>
              <a:rPr lang="en-US" sz="1400" i="1" dirty="0"/>
              <a:t> </a:t>
            </a:r>
            <a:r>
              <a:rPr lang="en-US" sz="1400" i="1" dirty="0" smtClean="0"/>
              <a:t>433 schools, 19259 students</a:t>
            </a:r>
            <a:endParaRPr lang="en-US" sz="1400" i="1" dirty="0"/>
          </a:p>
          <a:p>
            <a:pPr marL="0" indent="0">
              <a:buNone/>
            </a:pPr>
            <a:r>
              <a:rPr lang="en-US" sz="1400" i="1" dirty="0" smtClean="0"/>
              <a:t>____________________________________</a:t>
            </a:r>
          </a:p>
          <a:p>
            <a:pPr>
              <a:spcBef>
                <a:spcPct val="0"/>
              </a:spcBef>
              <a:defRPr/>
            </a:pPr>
            <a:endParaRPr lang="en-US" sz="1400" i="1" dirty="0" smtClean="0"/>
          </a:p>
          <a:p>
            <a:pPr marL="0" indent="0">
              <a:spcBef>
                <a:spcPct val="0"/>
              </a:spcBef>
              <a:buNone/>
              <a:defRPr/>
            </a:pPr>
            <a:r>
              <a:rPr lang="en-US" sz="1400" b="1" i="1" dirty="0" smtClean="0"/>
              <a:t>Underperformance</a:t>
            </a:r>
          </a:p>
          <a:p>
            <a:pPr>
              <a:spcBef>
                <a:spcPct val="0"/>
              </a:spcBef>
              <a:defRPr/>
            </a:pPr>
            <a:r>
              <a:rPr lang="en-US" sz="1200" i="1" dirty="0" smtClean="0"/>
              <a:t>29% of gr4 students did not reach the low international benchmark – they could not read </a:t>
            </a:r>
          </a:p>
          <a:p>
            <a:pPr>
              <a:spcBef>
                <a:spcPct val="0"/>
              </a:spcBef>
              <a:defRPr/>
            </a:pPr>
            <a:r>
              <a:rPr lang="en-US" sz="1200" i="1" dirty="0" smtClean="0"/>
              <a:t>SA performs similarly to Botswana, but 3 years learning behind average Columbian Gr4</a:t>
            </a:r>
            <a:endParaRPr lang="en-US" sz="1400" i="1" dirty="0" smtClean="0"/>
          </a:p>
          <a:p>
            <a:pPr>
              <a:spcBef>
                <a:spcPct val="0"/>
              </a:spcBef>
              <a:defRPr/>
            </a:pPr>
            <a:endParaRPr lang="en-US" sz="1400" i="1" dirty="0"/>
          </a:p>
          <a:p>
            <a:pPr marL="0" indent="0">
              <a:spcBef>
                <a:spcPct val="0"/>
              </a:spcBef>
              <a:buNone/>
              <a:defRPr/>
            </a:pPr>
            <a:r>
              <a:rPr lang="en-US" sz="1400" b="1" i="1" dirty="0" smtClean="0"/>
              <a:t>Inequality</a:t>
            </a:r>
            <a:endParaRPr lang="en-US" sz="1400" b="1" i="1" dirty="0"/>
          </a:p>
          <a:p>
            <a:pPr>
              <a:spcBef>
                <a:spcPct val="0"/>
              </a:spcBef>
              <a:defRPr/>
            </a:pPr>
            <a:r>
              <a:rPr lang="en-US" sz="1200" i="1" dirty="0" smtClean="0"/>
              <a:t>Linguistic inequalities: Large differences by home language – Xitsonga, Tshivenda and </a:t>
            </a:r>
            <a:r>
              <a:rPr lang="en-US" sz="1200" i="1" dirty="0" err="1" smtClean="0"/>
              <a:t>Sepedi</a:t>
            </a:r>
            <a:r>
              <a:rPr lang="en-US" sz="1200" i="1" dirty="0" smtClean="0"/>
              <a:t> students particularly disadvantaged</a:t>
            </a:r>
          </a:p>
          <a:p>
            <a:pPr>
              <a:spcBef>
                <a:spcPct val="0"/>
              </a:spcBef>
              <a:defRPr/>
            </a:pPr>
            <a:endParaRPr lang="en-US" sz="1200" i="1" dirty="0" smtClean="0"/>
          </a:p>
          <a:p>
            <a:pPr>
              <a:spcBef>
                <a:spcPct val="0"/>
              </a:spcBef>
              <a:defRPr/>
            </a:pPr>
            <a:r>
              <a:rPr lang="en-US" sz="1200" i="1" dirty="0" smtClean="0">
                <a:solidFill>
                  <a:srgbClr val="000000"/>
                </a:solidFill>
                <a:latin typeface="+mj-lt"/>
                <a:ea typeface="+mj-ea"/>
                <a:cs typeface="+mj-cs"/>
              </a:rPr>
              <a:t>PIRLS (2006) showed LARGE differences between African language schools and </a:t>
            </a:r>
            <a:r>
              <a:rPr lang="en-US" sz="1200" i="1" dirty="0" err="1" smtClean="0">
                <a:solidFill>
                  <a:srgbClr val="000000"/>
                </a:solidFill>
                <a:latin typeface="+mj-lt"/>
                <a:ea typeface="+mj-ea"/>
                <a:cs typeface="+mj-cs"/>
              </a:rPr>
              <a:t>Eng</a:t>
            </a:r>
            <a:r>
              <a:rPr lang="en-US" sz="1200" i="1" dirty="0" smtClean="0">
                <a:solidFill>
                  <a:srgbClr val="000000"/>
                </a:solidFill>
                <a:latin typeface="+mj-lt"/>
                <a:ea typeface="+mj-ea"/>
                <a:cs typeface="+mj-cs"/>
              </a:rPr>
              <a:t>/</a:t>
            </a:r>
            <a:r>
              <a:rPr lang="en-US" sz="1200" i="1" dirty="0" err="1" smtClean="0">
                <a:solidFill>
                  <a:srgbClr val="000000"/>
                </a:solidFill>
                <a:latin typeface="+mj-lt"/>
                <a:ea typeface="+mj-ea"/>
                <a:cs typeface="+mj-cs"/>
              </a:rPr>
              <a:t>Afr</a:t>
            </a:r>
            <a:r>
              <a:rPr lang="en-US" sz="1200" i="1" dirty="0" smtClean="0">
                <a:solidFill>
                  <a:srgbClr val="000000"/>
                </a:solidFill>
                <a:latin typeface="+mj-lt"/>
                <a:ea typeface="+mj-ea"/>
                <a:cs typeface="+mj-cs"/>
              </a:rPr>
              <a:t> schools</a:t>
            </a:r>
          </a:p>
          <a:p>
            <a:pPr>
              <a:spcBef>
                <a:spcPct val="0"/>
              </a:spcBef>
              <a:defRPr/>
            </a:pPr>
            <a:endParaRPr lang="en-ZA" sz="1100" dirty="0" smtClean="0">
              <a:solidFill>
                <a:srgbClr val="000000"/>
              </a:solidFill>
              <a:latin typeface="+mj-lt"/>
              <a:ea typeface="+mj-ea"/>
              <a:cs typeface="+mj-cs"/>
            </a:endParaRPr>
          </a:p>
          <a:p>
            <a:pPr>
              <a:defRPr/>
            </a:pPr>
            <a:r>
              <a:rPr lang="en-ZA" sz="1100" dirty="0" smtClean="0">
                <a:ea typeface="+mn-ea"/>
                <a:cs typeface="+mn-cs"/>
              </a:rPr>
              <a:t>Howie </a:t>
            </a:r>
            <a:r>
              <a:rPr lang="en-ZA" sz="1100" i="1" dirty="0" smtClean="0">
                <a:ea typeface="+mn-ea"/>
                <a:cs typeface="+mn-cs"/>
              </a:rPr>
              <a:t>et al </a:t>
            </a:r>
            <a:r>
              <a:rPr lang="en-ZA" sz="1100" dirty="0" smtClean="0">
                <a:ea typeface="+mn-ea"/>
                <a:cs typeface="+mn-cs"/>
              </a:rPr>
              <a:t>(2011)</a:t>
            </a:r>
          </a:p>
          <a:p>
            <a:pPr>
              <a:defRPr/>
            </a:pPr>
            <a:endParaRPr lang="en-ZA" sz="1100" dirty="0"/>
          </a:p>
          <a:p>
            <a:pPr>
              <a:defRPr/>
            </a:pPr>
            <a:r>
              <a:rPr lang="en-ZA" sz="1100" i="1" dirty="0" smtClean="0">
                <a:ea typeface="+mn-ea"/>
                <a:cs typeface="+mn-cs"/>
              </a:rPr>
              <a:t>*Data now available for download </a:t>
            </a: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pic>
        <p:nvPicPr>
          <p:cNvPr id="1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556792"/>
            <a:ext cx="3312368" cy="2413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9"/>
          <p:cNvSpPr txBox="1">
            <a:spLocks noChangeArrowheads="1"/>
          </p:cNvSpPr>
          <p:nvPr/>
        </p:nvSpPr>
        <p:spPr bwMode="auto">
          <a:xfrm>
            <a:off x="5220072" y="1268760"/>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dirty="0"/>
              <a:t>PIRLS 2006 – see Shepherd (2011)</a:t>
            </a:r>
          </a:p>
        </p:txBody>
      </p:sp>
      <p:pic>
        <p:nvPicPr>
          <p:cNvPr id="10" name="Picture 9"/>
          <p:cNvPicPr>
            <a:picLocks noChangeAspect="1"/>
          </p:cNvPicPr>
          <p:nvPr/>
        </p:nvPicPr>
        <p:blipFill>
          <a:blip r:embed="rId4"/>
          <a:stretch>
            <a:fillRect/>
          </a:stretch>
        </p:blipFill>
        <p:spPr>
          <a:xfrm>
            <a:off x="4572000" y="3873350"/>
            <a:ext cx="4355976" cy="2984650"/>
          </a:xfrm>
          <a:prstGeom prst="rect">
            <a:avLst/>
          </a:prstGeom>
        </p:spPr>
      </p:pic>
    </p:spTree>
    <p:extLst>
      <p:ext uri="{BB962C8B-B14F-4D97-AF65-F5344CB8AC3E}">
        <p14:creationId xmlns:p14="http://schemas.microsoft.com/office/powerpoint/2010/main" val="108612669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66</a:t>
            </a:fld>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7542"/>
            <a:ext cx="8816333" cy="618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1619672" y="1601180"/>
            <a:ext cx="7272808"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1619672" y="3861048"/>
            <a:ext cx="7272808" cy="28803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TextBox 9"/>
          <p:cNvSpPr txBox="1"/>
          <p:nvPr/>
        </p:nvSpPr>
        <p:spPr>
          <a:xfrm>
            <a:off x="4788024" y="620688"/>
            <a:ext cx="3240360" cy="5632310"/>
          </a:xfrm>
          <a:prstGeom prst="rect">
            <a:avLst/>
          </a:prstGeom>
          <a:solidFill>
            <a:schemeClr val="bg1">
              <a:lumMod val="85000"/>
            </a:schemeClr>
          </a:solidFill>
        </p:spPr>
        <p:txBody>
          <a:bodyPr wrap="square" rtlCol="0">
            <a:spAutoFit/>
          </a:bodyPr>
          <a:lstStyle/>
          <a:p>
            <a:endParaRPr lang="en-US" sz="2400" b="1" dirty="0" smtClean="0"/>
          </a:p>
          <a:p>
            <a:endParaRPr lang="en-US" sz="2400" b="1" dirty="0"/>
          </a:p>
          <a:p>
            <a:endParaRPr lang="en-US" sz="2400" b="1" dirty="0" smtClean="0"/>
          </a:p>
          <a:p>
            <a:pPr algn="ctr"/>
            <a:r>
              <a:rPr lang="en-US" sz="2400" b="1" dirty="0" smtClean="0">
                <a:sym typeface="Wingdings"/>
              </a:rPr>
              <a:t></a:t>
            </a:r>
            <a:endParaRPr lang="en-US" sz="2400" b="1" dirty="0" smtClean="0"/>
          </a:p>
          <a:p>
            <a:endParaRPr lang="en-US" sz="2400" b="1" dirty="0" smtClean="0"/>
          </a:p>
          <a:p>
            <a:r>
              <a:rPr lang="en-US" sz="2400" b="1" dirty="0" smtClean="0"/>
              <a:t>In </a:t>
            </a:r>
            <a:r>
              <a:rPr lang="en-US" sz="2400" b="1" dirty="0"/>
              <a:t>most government reports </a:t>
            </a:r>
            <a:r>
              <a:rPr lang="en-US" sz="2400" b="1" dirty="0" smtClean="0"/>
              <a:t>outcomes and inputs are not usually reported by quintile, only national averages</a:t>
            </a:r>
          </a:p>
          <a:p>
            <a:pPr algn="ctr"/>
            <a:endParaRPr lang="en-US" sz="2400" b="1" dirty="0" smtClean="0">
              <a:sym typeface="Wingdings"/>
            </a:endParaRPr>
          </a:p>
          <a:p>
            <a:pPr algn="ctr"/>
            <a:r>
              <a:rPr lang="en-US" sz="2400" b="1" dirty="0" smtClean="0">
                <a:sym typeface="Wingdings"/>
              </a:rPr>
              <a:t></a:t>
            </a:r>
            <a:endParaRPr lang="en-US" sz="2400" b="1" dirty="0" smtClean="0"/>
          </a:p>
          <a:p>
            <a:endParaRPr lang="en-US" sz="2400" b="1" dirty="0" smtClean="0"/>
          </a:p>
          <a:p>
            <a:endParaRPr lang="en-US" sz="2400" b="1" dirty="0"/>
          </a:p>
          <a:p>
            <a:endParaRPr lang="en-US" sz="2400" b="1" dirty="0"/>
          </a:p>
        </p:txBody>
      </p:sp>
    </p:spTree>
    <p:extLst>
      <p:ext uri="{BB962C8B-B14F-4D97-AF65-F5344CB8AC3E}">
        <p14:creationId xmlns:p14="http://schemas.microsoft.com/office/powerpoint/2010/main" val="40634515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67</a:t>
            </a:fld>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7542"/>
            <a:ext cx="8816333" cy="618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3861048"/>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p:cNvSpPr/>
          <p:nvPr/>
        </p:nvSpPr>
        <p:spPr>
          <a:xfrm>
            <a:off x="1619672" y="2708920"/>
            <a:ext cx="6264696" cy="57606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p:nvSpPr>
        <p:spPr>
          <a:xfrm>
            <a:off x="1619672" y="1601180"/>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23528" y="6379520"/>
            <a:ext cx="6696744" cy="461665"/>
          </a:xfrm>
          <a:prstGeom prst="rect">
            <a:avLst/>
          </a:prstGeom>
          <a:solidFill>
            <a:schemeClr val="bg1">
              <a:lumMod val="85000"/>
            </a:schemeClr>
          </a:solidFill>
        </p:spPr>
        <p:txBody>
          <a:bodyPr wrap="square" rtlCol="0">
            <a:spAutoFit/>
          </a:bodyPr>
          <a:lstStyle/>
          <a:p>
            <a:r>
              <a:rPr lang="en-US" sz="2400" b="1" dirty="0" smtClean="0"/>
              <a:t>Implications for reporting and modeling??</a:t>
            </a:r>
            <a:endParaRPr lang="en-US" sz="2400" b="1" dirty="0"/>
          </a:p>
        </p:txBody>
      </p:sp>
    </p:spTree>
    <p:extLst>
      <p:ext uri="{BB962C8B-B14F-4D97-AF65-F5344CB8AC3E}">
        <p14:creationId xmlns:p14="http://schemas.microsoft.com/office/powerpoint/2010/main" val="16000266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dirty="0" smtClean="0">
                <a:solidFill>
                  <a:srgbClr val="C00000"/>
                </a:solidFill>
              </a:rPr>
              <a:t>3 </a:t>
            </a:r>
            <a:r>
              <a:rPr lang="en-ZA" sz="4800" b="1" smtClean="0">
                <a:solidFill>
                  <a:srgbClr val="C00000"/>
                </a:solidFill>
              </a:rPr>
              <a:t>biggest</a:t>
            </a:r>
            <a:r>
              <a:rPr lang="en-ZA" sz="4800" smtClean="0">
                <a:solidFill>
                  <a:srgbClr val="C00000"/>
                </a:solidFill>
              </a:rPr>
              <a:t> </a:t>
            </a:r>
            <a:r>
              <a:rPr lang="en-ZA" smtClean="0">
                <a:solidFill>
                  <a:srgbClr val="C00000"/>
                </a:solidFill>
              </a:rPr>
              <a:t>challenges - SA</a:t>
            </a:r>
            <a:endParaRPr lang="en-ZA" dirty="0">
              <a:solidFill>
                <a:srgbClr val="C00000"/>
              </a:solidFill>
            </a:endParaRPr>
          </a:p>
        </p:txBody>
      </p:sp>
      <p:sp>
        <p:nvSpPr>
          <p:cNvPr id="3" name="Content Placeholder 2"/>
          <p:cNvSpPr txBox="1">
            <a:spLocks/>
          </p:cNvSpPr>
          <p:nvPr/>
        </p:nvSpPr>
        <p:spPr>
          <a:xfrm>
            <a:off x="467544" y="1772816"/>
            <a:ext cx="8229600" cy="4525963"/>
          </a:xfrm>
          <a:prstGeom prst="rect">
            <a:avLst/>
          </a:prstGeom>
        </p:spPr>
        <p:txBody>
          <a:bodyPr>
            <a:noAutofit/>
          </a:bodyPr>
          <a:lstStyle/>
          <a:p>
            <a:pPr marL="342900" lvl="0" indent="-342900">
              <a:spcBef>
                <a:spcPct val="20000"/>
              </a:spcBef>
              <a:buFont typeface="+mj-lt"/>
              <a:buAutoNum type="arabicPeriod"/>
              <a:defRPr/>
            </a:pPr>
            <a:r>
              <a:rPr lang="en-ZA" sz="3200"/>
              <a:t>Failure to get the basics right</a:t>
            </a:r>
          </a:p>
          <a:p>
            <a:pPr marL="800100" lvl="1" indent="-342900">
              <a:spcBef>
                <a:spcPct val="20000"/>
              </a:spcBef>
              <a:buFont typeface="Arial" pitchFamily="34" charset="0"/>
              <a:buChar char="•"/>
            </a:pPr>
            <a:r>
              <a:rPr lang="en-ZA"/>
              <a:t>Children who cannot read, write and compute properly (Functionally illiterate/innumerate) after 6 years of formal full-time schooling</a:t>
            </a:r>
          </a:p>
          <a:p>
            <a:pPr marL="800100" lvl="1" indent="-342900">
              <a:spcBef>
                <a:spcPct val="20000"/>
              </a:spcBef>
              <a:buFont typeface="Arial" pitchFamily="34" charset="0"/>
              <a:buChar char="•"/>
            </a:pPr>
            <a:r>
              <a:rPr lang="en-ZA"/>
              <a:t>Often teachers lack even the most basic knowledge </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3200" b="0" i="0" u="none" strike="noStrike" kern="1200" cap="none" spc="0" normalizeH="0" baseline="0" noProof="0" smtClean="0">
                <a:ln>
                  <a:noFill/>
                </a:ln>
                <a:solidFill>
                  <a:schemeClr val="tx1"/>
                </a:solidFill>
                <a:effectLst/>
                <a:uLnTx/>
                <a:uFillTx/>
                <a:latin typeface="+mn-lt"/>
                <a:ea typeface="+mn-ea"/>
                <a:cs typeface="+mn-cs"/>
              </a:rPr>
              <a:t>Equity in </a:t>
            </a:r>
            <a:r>
              <a:rPr kumimoji="0" lang="en-ZA" sz="3200" b="0" i="0" u="none" strike="noStrike" kern="1200" cap="none" spc="0" normalizeH="0" baseline="0" noProof="0" dirty="0" smtClean="0">
                <a:ln>
                  <a:noFill/>
                </a:ln>
                <a:solidFill>
                  <a:schemeClr val="tx1"/>
                </a:solidFill>
                <a:effectLst/>
                <a:uLnTx/>
                <a:uFillTx/>
                <a:latin typeface="+mn-lt"/>
                <a:ea typeface="+mn-ea"/>
                <a:cs typeface="+mn-cs"/>
              </a:rPr>
              <a:t>education</a:t>
            </a:r>
          </a:p>
          <a:p>
            <a:pPr marL="800100" lvl="1" indent="-342900">
              <a:spcBef>
                <a:spcPct val="20000"/>
              </a:spcBef>
              <a:buFont typeface="Arial" pitchFamily="34" charset="0"/>
              <a:buChar char="•"/>
            </a:pPr>
            <a:r>
              <a:rPr kumimoji="0" lang="en-ZA" b="0" i="0" u="none" strike="noStrike" kern="1200" cap="none" spc="0" normalizeH="0" baseline="0" noProof="0" dirty="0" smtClean="0">
                <a:ln>
                  <a:noFill/>
                </a:ln>
                <a:solidFill>
                  <a:schemeClr val="tx1"/>
                </a:solidFill>
                <a:effectLst/>
                <a:uLnTx/>
                <a:uFillTx/>
                <a:latin typeface="+mn-lt"/>
                <a:ea typeface="+mn-ea"/>
                <a:cs typeface="+mn-cs"/>
              </a:rPr>
              <a:t>2 education systems – dysfunctional</a:t>
            </a:r>
            <a:r>
              <a:rPr kumimoji="0" lang="en-ZA" b="0" i="0" u="none" strike="noStrike" kern="1200" cap="none" spc="0" normalizeH="0" noProof="0" dirty="0" smtClean="0">
                <a:ln>
                  <a:noFill/>
                </a:ln>
                <a:solidFill>
                  <a:schemeClr val="tx1"/>
                </a:solidFill>
                <a:effectLst/>
                <a:uLnTx/>
                <a:uFillTx/>
                <a:latin typeface="+mn-lt"/>
                <a:ea typeface="+mn-ea"/>
                <a:cs typeface="+mn-cs"/>
              </a:rPr>
              <a:t> system operates at bottom of African countries, functional system operates at bottom of developed countries.</a:t>
            </a:r>
          </a:p>
          <a:p>
            <a:pPr marL="800100" lvl="1" indent="-342900">
              <a:spcBef>
                <a:spcPct val="20000"/>
              </a:spcBef>
              <a:buFont typeface="Arial" pitchFamily="34" charset="0"/>
              <a:buChar char="•"/>
            </a:pPr>
            <a:r>
              <a:rPr lang="en-ZA" baseline="0" dirty="0" smtClean="0"/>
              <a:t>More</a:t>
            </a:r>
            <a:r>
              <a:rPr lang="en-ZA" dirty="0" smtClean="0"/>
              <a:t> resources is NOT the silver bullet – we are not using </a:t>
            </a:r>
            <a:r>
              <a:rPr lang="en-ZA" smtClean="0"/>
              <a:t>existing resources</a:t>
            </a:r>
          </a:p>
          <a:p>
            <a:pPr marL="342900" lvl="0" indent="-342900">
              <a:spcBef>
                <a:spcPct val="20000"/>
              </a:spcBef>
              <a:buFont typeface="+mj-lt"/>
              <a:buAutoNum type="arabicPeriod"/>
              <a:defRPr/>
            </a:pPr>
            <a:r>
              <a:rPr lang="en-ZA" sz="3200"/>
              <a:t>Lack of accountability </a:t>
            </a:r>
          </a:p>
          <a:p>
            <a:pPr marL="800100" lvl="1" indent="-342900">
              <a:spcBef>
                <a:spcPct val="20000"/>
              </a:spcBef>
              <a:buFont typeface="Arial" pitchFamily="34" charset="0"/>
              <a:buChar char="•"/>
            </a:pPr>
            <a:r>
              <a:rPr lang="en-ZA"/>
              <a:t>Little accountability to parents in majority of school system</a:t>
            </a:r>
          </a:p>
          <a:p>
            <a:pPr marL="800100" lvl="1" indent="-342900">
              <a:spcBef>
                <a:spcPct val="20000"/>
              </a:spcBef>
              <a:buFont typeface="Arial" pitchFamily="34" charset="0"/>
              <a:buChar char="•"/>
            </a:pPr>
            <a:r>
              <a:rPr lang="en-ZA"/>
              <a:t>Little accountability between teachers and Department </a:t>
            </a:r>
          </a:p>
          <a:p>
            <a:pPr marL="800100" lvl="1" indent="-342900">
              <a:spcBef>
                <a:spcPct val="20000"/>
              </a:spcBef>
              <a:buFont typeface="Arial" pitchFamily="34" charset="0"/>
              <a:buChar char="•"/>
            </a:pPr>
            <a:r>
              <a:rPr lang="en-ZA"/>
              <a:t>Teacher unions abusing power and acting unprofessionally</a:t>
            </a:r>
          </a:p>
          <a:p>
            <a:pPr marL="800100" lvl="1" indent="-342900">
              <a:spcBef>
                <a:spcPct val="20000"/>
              </a:spcBef>
              <a:buFont typeface="Arial" pitchFamily="34" charset="0"/>
              <a:buChar char="•"/>
            </a:pPr>
            <a:endParaRPr lang="en-ZA" sz="32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68</a:t>
            </a:fld>
            <a:endParaRPr lang="en-ZA"/>
          </a:p>
        </p:txBody>
      </p:sp>
    </p:spTree>
    <p:extLst>
      <p:ext uri="{BB962C8B-B14F-4D97-AF65-F5344CB8AC3E}">
        <p14:creationId xmlns:p14="http://schemas.microsoft.com/office/powerpoint/2010/main" val="213612683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b="1" dirty="0" smtClean="0">
                <a:solidFill>
                  <a:srgbClr val="C00000"/>
                </a:solidFill>
              </a:rPr>
              <a:t>Way forward?</a:t>
            </a:r>
            <a:endParaRPr lang="en-ZA" b="1" dirty="0">
              <a:solidFill>
                <a:srgbClr val="C00000"/>
              </a:solidFill>
            </a:endParaRPr>
          </a:p>
        </p:txBody>
      </p:sp>
      <p:sp>
        <p:nvSpPr>
          <p:cNvPr id="3" name="Content Placeholder 2"/>
          <p:cNvSpPr txBox="1">
            <a:spLocks/>
          </p:cNvSpPr>
          <p:nvPr/>
        </p:nvSpPr>
        <p:spPr>
          <a:xfrm>
            <a:off x="395536" y="1772816"/>
            <a:ext cx="8424936"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2800" b="1" i="0" u="none" strike="noStrike" kern="1200" cap="none" spc="0" normalizeH="0" baseline="0" noProof="0" dirty="0" smtClean="0">
                <a:ln>
                  <a:noFill/>
                </a:ln>
                <a:solidFill>
                  <a:srgbClr val="C00000"/>
                </a:solidFill>
                <a:effectLst/>
                <a:uLnTx/>
                <a:uFillTx/>
                <a:latin typeface="+mn-lt"/>
                <a:ea typeface="+mn-ea"/>
                <a:cs typeface="+mn-cs"/>
              </a:rPr>
              <a:t> </a:t>
            </a:r>
            <a:r>
              <a:rPr kumimoji="0" lang="en-ZA" sz="2400" b="1" i="0" u="none" strike="noStrike" kern="1200" cap="none" spc="0" normalizeH="0" baseline="0" noProof="0" dirty="0" smtClean="0">
                <a:ln>
                  <a:noFill/>
                </a:ln>
                <a:solidFill>
                  <a:srgbClr val="C00000"/>
                </a:solidFill>
                <a:effectLst/>
                <a:uLnTx/>
                <a:uFillTx/>
                <a:latin typeface="+mn-lt"/>
                <a:ea typeface="+mn-ea"/>
                <a:cs typeface="+mn-cs"/>
              </a:rPr>
              <a:t>Acknowledge the extent of the problem</a:t>
            </a:r>
            <a:endParaRPr kumimoji="0" lang="en-ZA" sz="2800" b="1" i="0" u="none" strike="noStrike" kern="1200" cap="none" spc="0" normalizeH="0" baseline="0" noProof="0" dirty="0" smtClean="0">
              <a:ln>
                <a:noFill/>
              </a:ln>
              <a:solidFill>
                <a:srgbClr val="C00000"/>
              </a:solidFill>
              <a:effectLst/>
              <a:uLnTx/>
              <a:uFillTx/>
              <a:latin typeface="+mn-lt"/>
              <a:ea typeface="+mn-ea"/>
              <a:cs typeface="+mn-cs"/>
            </a:endParaRPr>
          </a:p>
          <a:p>
            <a:pPr marL="800100" lvl="1" indent="-342900">
              <a:spcBef>
                <a:spcPct val="20000"/>
              </a:spcBef>
              <a:buFont typeface="Arial" pitchFamily="34" charset="0"/>
              <a:buChar char="•"/>
            </a:pPr>
            <a:r>
              <a:rPr lang="en-ZA" sz="1600" dirty="0" smtClean="0"/>
              <a:t>Low quality education is one of the three largest crises facing our country (along with HIV/AIDS and unemployment). Need the political will and public support for widespread reform.</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lang="en-ZA" sz="2800" b="1" dirty="0" smtClean="0">
                <a:solidFill>
                  <a:srgbClr val="C00000"/>
                </a:solidFill>
              </a:rPr>
              <a:t> </a:t>
            </a:r>
            <a:r>
              <a:rPr lang="en-ZA" sz="2400" b="1" dirty="0" smtClean="0">
                <a:solidFill>
                  <a:srgbClr val="C00000"/>
                </a:solidFill>
              </a:rPr>
              <a:t>Focus on the basics</a:t>
            </a:r>
            <a:endParaRPr lang="en-ZA" sz="2800" b="1" dirty="0" smtClean="0">
              <a:solidFill>
                <a:srgbClr val="C00000"/>
              </a:solidFill>
            </a:endParaRPr>
          </a:p>
          <a:p>
            <a:pPr marL="914400" lvl="1" indent="-514350">
              <a:buFont typeface="Arial" pitchFamily="34" charset="0"/>
              <a:buChar char="•"/>
              <a:defRPr/>
            </a:pPr>
            <a:r>
              <a:rPr lang="en-ZA" sz="1600" dirty="0" smtClean="0"/>
              <a:t>Every child MUST master the basics of foundational numeracy and literacy these are the building blocks of further education – weak foundations = recipe for disaster</a:t>
            </a:r>
          </a:p>
          <a:p>
            <a:pPr marL="914400" lvl="1" indent="-514350">
              <a:buFont typeface="Arial" pitchFamily="34" charset="0"/>
              <a:buChar char="•"/>
              <a:defRPr/>
            </a:pPr>
            <a:r>
              <a:rPr lang="en-ZA" sz="1600" dirty="0" smtClean="0"/>
              <a:t>Teachers need to be in school teaching (re-introduce inspectorate?)</a:t>
            </a:r>
          </a:p>
          <a:p>
            <a:pPr marL="914400" lvl="1" indent="-514350">
              <a:buFont typeface="Arial" pitchFamily="34" charset="0"/>
              <a:buChar char="•"/>
              <a:defRPr/>
            </a:pPr>
            <a:r>
              <a:rPr lang="en-ZA" sz="1600" dirty="0" smtClean="0"/>
              <a:t>Every teacher needs a minimum competency (basic) in the subjects they teach</a:t>
            </a:r>
          </a:p>
          <a:p>
            <a:pPr marL="914400" lvl="1" indent="-514350">
              <a:buFont typeface="Arial" pitchFamily="34" charset="0"/>
              <a:buChar char="•"/>
              <a:defRPr/>
            </a:pPr>
            <a:r>
              <a:rPr lang="en-ZA" sz="1600" dirty="0" smtClean="0"/>
              <a:t>Every child (teacher) needs access to adequate learning (teaching) materials</a:t>
            </a:r>
          </a:p>
          <a:p>
            <a:pPr marL="914400" lvl="1" indent="-514350">
              <a:buFont typeface="Arial" pitchFamily="34" charset="0"/>
              <a:buChar char="•"/>
              <a:defRPr/>
            </a:pPr>
            <a:r>
              <a:rPr lang="en-ZA" sz="1600" dirty="0" smtClean="0"/>
              <a:t>Use every school day and every school period – maximise instructional time</a:t>
            </a:r>
          </a:p>
          <a:p>
            <a:pPr marL="914400" lvl="1" indent="-514350">
              <a:buFont typeface="Arial" pitchFamily="34" charset="0"/>
              <a:buChar char="•"/>
              <a:defRPr/>
            </a:pPr>
            <a:endParaRPr lang="en-ZA" sz="1600" dirty="0" smtClean="0"/>
          </a:p>
          <a:p>
            <a:pPr marL="457200" indent="-514350">
              <a:buFont typeface="+mj-lt"/>
              <a:buAutoNum type="arabicPeriod"/>
              <a:defRPr/>
            </a:pPr>
            <a:r>
              <a:rPr lang="en-ZA" sz="2400" b="1" dirty="0" smtClean="0">
                <a:solidFill>
                  <a:srgbClr val="C00000"/>
                </a:solidFill>
              </a:rPr>
              <a:t>Increase information, accountability &amp; transparency</a:t>
            </a:r>
          </a:p>
          <a:p>
            <a:pPr marL="914400" lvl="1" indent="-514350">
              <a:buFont typeface="Arial" pitchFamily="34" charset="0"/>
              <a:buChar char="•"/>
              <a:defRPr/>
            </a:pPr>
            <a:r>
              <a:rPr lang="en-ZA" sz="1600" dirty="0" smtClean="0"/>
              <a:t>At ALL levels – DBE, district, school, classroom, learner</a:t>
            </a:r>
          </a:p>
          <a:p>
            <a:pPr marL="914400" lvl="1" indent="-514350">
              <a:buFont typeface="Arial" pitchFamily="34" charset="0"/>
              <a:buChar char="•"/>
              <a:defRPr/>
            </a:pPr>
            <a:r>
              <a:rPr lang="en-ZA" sz="1600" dirty="0" smtClean="0"/>
              <a:t>Strengthen ANA</a:t>
            </a:r>
          </a:p>
          <a:p>
            <a:pPr marL="914400" lvl="1" indent="-514350">
              <a:buFont typeface="Arial" pitchFamily="34" charset="0"/>
              <a:buChar char="•"/>
              <a:defRPr/>
            </a:pPr>
            <a:r>
              <a:rPr lang="en-ZA" sz="1600" dirty="0" smtClean="0"/>
              <a:t>Set realistic goals for improvement and hold people accountable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69</a:t>
            </a:fld>
            <a:endParaRPr lang="en-ZA"/>
          </a:p>
        </p:txBody>
      </p:sp>
    </p:spTree>
    <p:extLst>
      <p:ext uri="{BB962C8B-B14F-4D97-AF65-F5344CB8AC3E}">
        <p14:creationId xmlns:p14="http://schemas.microsoft.com/office/powerpoint/2010/main" val="181099434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When faced with an exceedingly low and unequal quality of education do we….</a:t>
            </a:r>
            <a:endParaRPr lang="en-US" sz="3600" dirty="0"/>
          </a:p>
        </p:txBody>
      </p:sp>
      <p:sp>
        <p:nvSpPr>
          <p:cNvPr id="3" name="Content Placeholder 2"/>
          <p:cNvSpPr>
            <a:spLocks noGrp="1"/>
          </p:cNvSpPr>
          <p:nvPr>
            <p:ph idx="1"/>
          </p:nvPr>
        </p:nvSpPr>
        <p:spPr/>
        <p:txBody>
          <a:bodyPr>
            <a:normAutofit fontScale="70000" lnSpcReduction="20000"/>
          </a:bodyPr>
          <a:lstStyle/>
          <a:p>
            <a:pPr marL="0" indent="0">
              <a:buNone/>
            </a:pPr>
            <a:r>
              <a:rPr lang="en-US" sz="3000" b="1" dirty="0" smtClean="0"/>
              <a:t>A) Increase accountability </a:t>
            </a:r>
            <a:r>
              <a:rPr lang="en-US" sz="3000" i="1" dirty="0" smtClean="0"/>
              <a:t>{US model}</a:t>
            </a:r>
          </a:p>
          <a:p>
            <a:pPr lvl="2"/>
            <a:r>
              <a:rPr lang="en-US" dirty="0" smtClean="0"/>
              <a:t>Create a fool-proof highly specified, sequenced curriculum (CAPS/workbooks)</a:t>
            </a:r>
          </a:p>
          <a:p>
            <a:pPr lvl="2"/>
            <a:r>
              <a:rPr lang="en-US" dirty="0" smtClean="0"/>
              <a:t>Measure learning better and more frequently (ANA)</a:t>
            </a:r>
          </a:p>
          <a:p>
            <a:pPr lvl="2"/>
            <a:r>
              <a:rPr lang="en-US" dirty="0" smtClean="0"/>
              <a:t>Increase choice/information in a variety of ways</a:t>
            </a:r>
          </a:p>
          <a:p>
            <a:pPr lvl="2"/>
            <a:endParaRPr lang="en-US" dirty="0" smtClean="0"/>
          </a:p>
          <a:p>
            <a:pPr marL="0" indent="0">
              <a:buNone/>
            </a:pPr>
            <a:r>
              <a:rPr lang="en-US" sz="3000" b="1" dirty="0" smtClean="0"/>
              <a:t>B) Improve the quality of teachers </a:t>
            </a:r>
            <a:r>
              <a:rPr lang="en-US" sz="3000" i="1" dirty="0" smtClean="0"/>
              <a:t>{Finnish model}</a:t>
            </a:r>
          </a:p>
          <a:p>
            <a:pPr lvl="2"/>
            <a:r>
              <a:rPr lang="en-US" dirty="0" smtClean="0"/>
              <a:t>Attract better candidates into teaching degrees </a:t>
            </a:r>
            <a:r>
              <a:rPr lang="en-US" dirty="0" smtClean="0">
                <a:sym typeface="Wingdings"/>
              </a:rPr>
              <a:t> draw candidates from the top (rather than the bottom) of the matric distribution</a:t>
            </a:r>
            <a:endParaRPr lang="en-US" dirty="0" smtClean="0"/>
          </a:p>
          <a:p>
            <a:pPr lvl="2"/>
            <a:r>
              <a:rPr lang="en-US" dirty="0" smtClean="0"/>
              <a:t>Increase the competence of existing teachers (Capacitation)</a:t>
            </a:r>
          </a:p>
          <a:p>
            <a:pPr lvl="2"/>
            <a:r>
              <a:rPr lang="en-US" dirty="0" smtClean="0"/>
              <a:t>Long term endeavor which requires sustained, committed, strategic, thoughtful leadership (something we don’t have)</a:t>
            </a:r>
          </a:p>
          <a:p>
            <a:pPr lvl="2"/>
            <a:endParaRPr lang="en-US" dirty="0" smtClean="0"/>
          </a:p>
          <a:p>
            <a:pPr marL="0" indent="0">
              <a:buNone/>
            </a:pPr>
            <a:r>
              <a:rPr lang="en-US" sz="3000" b="1" dirty="0" smtClean="0"/>
              <a:t>C) All of the above </a:t>
            </a:r>
            <a:r>
              <a:rPr lang="en-US" sz="3000" i="1" dirty="0" smtClean="0"/>
              <a:t>{Utopian model}</a:t>
            </a:r>
            <a:endParaRPr lang="en-US" sz="3000" i="1" dirty="0"/>
          </a:p>
          <a:p>
            <a:endParaRPr lang="en-US" sz="2300" dirty="0" smtClean="0"/>
          </a:p>
          <a:p>
            <a:r>
              <a:rPr lang="en-US" sz="2300" i="1" dirty="0" smtClean="0"/>
              <a:t>Perhaps A while we set out on the costly and difficult journey of B??</a:t>
            </a:r>
          </a:p>
          <a:p>
            <a:pPr lvl="2"/>
            <a:endParaRPr lang="en-US"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70</a:t>
            </a:fld>
            <a:endParaRPr lang="en-ZA"/>
          </a:p>
        </p:txBody>
      </p:sp>
    </p:spTree>
    <p:extLst>
      <p:ext uri="{BB962C8B-B14F-4D97-AF65-F5344CB8AC3E}">
        <p14:creationId xmlns:p14="http://schemas.microsoft.com/office/powerpoint/2010/main" val="20976754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9739</TotalTime>
  <Words>4756</Words>
  <Application>Microsoft Office PowerPoint</Application>
  <PresentationFormat>On-screen Show (4:3)</PresentationFormat>
  <Paragraphs>723</Paragraphs>
  <Slides>70</Slides>
  <Notes>70</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Office Theme</vt:lpstr>
      <vt:lpstr>Is education in SA improving?  How do we know it is or it isn’t?</vt:lpstr>
      <vt:lpstr>PowerPoint Presentation</vt:lpstr>
      <vt:lpstr>State of SA education since transition</vt:lpstr>
      <vt:lpstr>Student performance 2003-2011</vt:lpstr>
      <vt:lpstr>Qualifications by age (birth cohort), 2011 (Van der Berg, 2013)</vt:lpstr>
      <vt:lpstr>Basic overview of matric 2013</vt:lpstr>
      <vt:lpstr>Focus on mathematics – things are improving</vt:lpstr>
      <vt:lpstr>What proportion of matrics take and pass mathematics?</vt:lpstr>
      <vt:lpstr>Matric mathematics statistics (Taylor 2014)</vt:lpstr>
      <vt:lpstr>Focus on dropout</vt:lpstr>
      <vt:lpstr>When does grade repetition happen?</vt:lpstr>
      <vt:lpstr>Dropout between Gr8 and Gr12</vt:lpstr>
      <vt:lpstr>PowerPoint Presentation</vt:lpstr>
      <vt:lpstr>Proportion of a cohort of students that do not survive to grade 12, fail matric, pass matric, and pass matric with a Bachelor's pass in each province in 2011 </vt:lpstr>
      <vt:lpstr>PowerPoint Presentation</vt:lpstr>
      <vt:lpstr>PowerPoint Presentation</vt:lpstr>
      <vt:lpstr>Are things improving?</vt:lpstr>
      <vt:lpstr>TIMSS 1995  2011</vt:lpstr>
      <vt:lpstr>Conclusion?</vt:lpstr>
      <vt:lpstr>Way forward?</vt:lpstr>
      <vt:lpstr>Further issues we can discuss</vt:lpstr>
      <vt:lpstr>Thank you  Comments &amp; Questions?  This presentation and papers available online at: www.nicspaull.com/research  </vt:lpstr>
      <vt:lpstr>Important distinctions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Focus on higher education</vt:lpstr>
      <vt:lpstr>Are matriculants prepared for higher education?</vt:lpstr>
      <vt:lpstr>Higher education in perspective</vt:lpstr>
      <vt:lpstr>Gustafsson, 2011 – When &amp; how WP</vt:lpstr>
      <vt:lpstr>How does SA fair internationally?</vt:lpstr>
      <vt:lpstr>Dropout and weak performance in matric is essentially a function of low-quality of education in earlier grades and accumulated learning deficits</vt:lpstr>
      <vt:lpstr>Insurmountable learning deficits: 0.3 SD</vt:lpstr>
      <vt:lpstr>NSES question 42 NSES followed about 15000 students (266 schools) and tested them in Grade 3 (2007), Grade 4 (2008) and Grade 5 (2009). </vt:lpstr>
      <vt:lpstr>Take home points…</vt:lpstr>
      <vt:lpstr>Further reading</vt:lpstr>
      <vt:lpstr>Thank you Presentation available at www.nicspaull.com/research  </vt:lpstr>
      <vt:lpstr>Figure 13: Matric pass rates as a percentage of Grade 2 enrolments 10 years earlier for selected provinces – see Taylor (2012: p. 9) </vt:lpstr>
      <vt:lpstr>Conclusion</vt:lpstr>
      <vt:lpstr>Binding constraints approach</vt:lpstr>
      <vt:lpstr>PowerPoint Presentation</vt:lpstr>
      <vt:lpstr>PowerPoint Presentation</vt:lpstr>
      <vt:lpstr>PowerPoint Presentation</vt:lpstr>
      <vt:lpstr>PowerPoint Presentation</vt:lpstr>
      <vt:lpstr> Basic Literacy and Numeracy (Gr 6)</vt:lpstr>
      <vt:lpstr>PowerPoint Presentation</vt:lpstr>
      <vt:lpstr>SA primary school: Gr6 Literacy –  SACMEQ III (2007)</vt:lpstr>
      <vt:lpstr>Spending</vt:lpstr>
      <vt:lpstr>Grade 6 Literacy</vt:lpstr>
      <vt:lpstr>Accountability: teacher absenteeism (SACMEQ III – 2007 – 996 teachers)</vt:lpstr>
      <vt:lpstr>Accountability: teacher absenteeism (SACMEQ III – 2007 – 996 teachers)</vt:lpstr>
      <vt:lpstr>Benefits of education</vt:lpstr>
      <vt:lpstr>Accountability: teacher absenteeism</vt:lpstr>
      <vt:lpstr>Accountability: teacher absenteeism (SACMEQ III – 2007 – 996 teachers)</vt:lpstr>
      <vt:lpstr>PowerPoint Presentation</vt:lpstr>
      <vt:lpstr>Gr 1 - Gr 2 - Gr 3 – Gr 4 – Gr 5 – Gr 6 – Gr 7 – Gr 8 – Gr 9 - Gr 10 – Gr 11 – Gr 12 </vt:lpstr>
      <vt:lpstr>What are the root causes of low and unequal achievement? </vt:lpstr>
      <vt:lpstr>2 education systems not 1</vt:lpstr>
      <vt:lpstr>2 education systems</vt:lpstr>
      <vt:lpstr>Two school systems not one?</vt:lpstr>
      <vt:lpstr>Gr 1 - Gr 2 - Gr 3 – Gr 4 – Gr 5 – Gr 6 – Gr 7 – Gr 8 – Gr 9 - Gr 10 – Gr 11 – Gr 12 </vt:lpstr>
      <vt:lpstr>PowerPoint Presentation</vt:lpstr>
      <vt:lpstr>PowerPoint Presentation</vt:lpstr>
      <vt:lpstr>3 biggest challenges - SA</vt:lpstr>
      <vt:lpstr>Way forward?</vt:lpstr>
      <vt:lpstr>When faced with an exceedingly low and unequal quality of education do we….</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Spaull, NA, Mnr &lt;spaull@sun.ac.za&gt;</cp:lastModifiedBy>
  <cp:revision>318</cp:revision>
  <dcterms:created xsi:type="dcterms:W3CDTF">2012-07-03T12:28:17Z</dcterms:created>
  <dcterms:modified xsi:type="dcterms:W3CDTF">2014-03-25T09:37:59Z</dcterms:modified>
</cp:coreProperties>
</file>