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20.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charts/chart14.xml" ContentType="application/vnd.openxmlformats-officedocument.drawingml.chart+xml"/>
  <Override PartName="/ppt/drawings/drawing2.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15.xml" ContentType="application/vnd.openxmlformats-officedocument.drawingml.chart+xml"/>
  <Override PartName="/ppt/notesSlides/notesSlide56.xml" ContentType="application/vnd.openxmlformats-officedocument.presentationml.notesSlide+xml"/>
  <Override PartName="/ppt/charts/chart16.xml" ContentType="application/vnd.openxmlformats-officedocument.drawingml.chart+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17.xml" ContentType="application/vnd.openxmlformats-officedocument.drawingml.chart+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93"/>
  </p:notesMasterIdLst>
  <p:sldIdLst>
    <p:sldId id="381" r:id="rId2"/>
    <p:sldId id="692" r:id="rId3"/>
    <p:sldId id="693" r:id="rId4"/>
    <p:sldId id="690" r:id="rId5"/>
    <p:sldId id="691" r:id="rId6"/>
    <p:sldId id="702" r:id="rId7"/>
    <p:sldId id="695" r:id="rId8"/>
    <p:sldId id="700" r:id="rId9"/>
    <p:sldId id="555" r:id="rId10"/>
    <p:sldId id="612" r:id="rId11"/>
    <p:sldId id="613" r:id="rId12"/>
    <p:sldId id="624" r:id="rId13"/>
    <p:sldId id="696" r:id="rId14"/>
    <p:sldId id="625" r:id="rId15"/>
    <p:sldId id="626" r:id="rId16"/>
    <p:sldId id="627" r:id="rId17"/>
    <p:sldId id="628" r:id="rId18"/>
    <p:sldId id="697" r:id="rId19"/>
    <p:sldId id="689" r:id="rId20"/>
    <p:sldId id="703" r:id="rId21"/>
    <p:sldId id="698" r:id="rId22"/>
    <p:sldId id="632" r:id="rId23"/>
    <p:sldId id="634" r:id="rId24"/>
    <p:sldId id="635" r:id="rId25"/>
    <p:sldId id="675" r:id="rId26"/>
    <p:sldId id="676" r:id="rId27"/>
    <p:sldId id="636" r:id="rId28"/>
    <p:sldId id="637" r:id="rId29"/>
    <p:sldId id="638" r:id="rId30"/>
    <p:sldId id="671" r:id="rId31"/>
    <p:sldId id="630" r:id="rId32"/>
    <p:sldId id="631" r:id="rId33"/>
    <p:sldId id="704" r:id="rId34"/>
    <p:sldId id="622" r:id="rId35"/>
    <p:sldId id="618" r:id="rId36"/>
    <p:sldId id="640" r:id="rId37"/>
    <p:sldId id="619" r:id="rId38"/>
    <p:sldId id="620" r:id="rId39"/>
    <p:sldId id="621" r:id="rId40"/>
    <p:sldId id="639" r:id="rId41"/>
    <p:sldId id="614" r:id="rId42"/>
    <p:sldId id="610" r:id="rId43"/>
    <p:sldId id="609" r:id="rId44"/>
    <p:sldId id="615" r:id="rId45"/>
    <p:sldId id="699" r:id="rId46"/>
    <p:sldId id="617" r:id="rId47"/>
    <p:sldId id="616" r:id="rId48"/>
    <p:sldId id="641" r:id="rId49"/>
    <p:sldId id="642" r:id="rId50"/>
    <p:sldId id="643" r:id="rId51"/>
    <p:sldId id="644" r:id="rId52"/>
    <p:sldId id="645" r:id="rId53"/>
    <p:sldId id="646" r:id="rId54"/>
    <p:sldId id="647" r:id="rId55"/>
    <p:sldId id="648" r:id="rId56"/>
    <p:sldId id="668" r:id="rId57"/>
    <p:sldId id="660" r:id="rId58"/>
    <p:sldId id="655" r:id="rId59"/>
    <p:sldId id="659" r:id="rId60"/>
    <p:sldId id="667" r:id="rId61"/>
    <p:sldId id="666" r:id="rId62"/>
    <p:sldId id="649" r:id="rId63"/>
    <p:sldId id="650" r:id="rId64"/>
    <p:sldId id="651" r:id="rId65"/>
    <p:sldId id="652" r:id="rId66"/>
    <p:sldId id="653" r:id="rId67"/>
    <p:sldId id="658" r:id="rId68"/>
    <p:sldId id="657" r:id="rId69"/>
    <p:sldId id="611" r:id="rId70"/>
    <p:sldId id="661" r:id="rId71"/>
    <p:sldId id="662" r:id="rId72"/>
    <p:sldId id="663" r:id="rId73"/>
    <p:sldId id="664" r:id="rId74"/>
    <p:sldId id="665" r:id="rId75"/>
    <p:sldId id="669" r:id="rId76"/>
    <p:sldId id="670" r:id="rId77"/>
    <p:sldId id="672" r:id="rId78"/>
    <p:sldId id="673" r:id="rId79"/>
    <p:sldId id="674" r:id="rId80"/>
    <p:sldId id="677" r:id="rId81"/>
    <p:sldId id="678" r:id="rId82"/>
    <p:sldId id="679" r:id="rId83"/>
    <p:sldId id="680" r:id="rId84"/>
    <p:sldId id="685" r:id="rId85"/>
    <p:sldId id="681" r:id="rId86"/>
    <p:sldId id="682" r:id="rId87"/>
    <p:sldId id="683" r:id="rId88"/>
    <p:sldId id="684" r:id="rId89"/>
    <p:sldId id="686" r:id="rId90"/>
    <p:sldId id="687" r:id="rId91"/>
    <p:sldId id="688"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7" autoAdjust="0"/>
    <p:restoredTop sz="86723" autoAdjust="0"/>
  </p:normalViewPr>
  <p:slideViewPr>
    <p:cSldViewPr>
      <p:cViewPr>
        <p:scale>
          <a:sx n="75" d="100"/>
          <a:sy n="75" d="100"/>
        </p:scale>
        <p:origin x="-2368" y="-600"/>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printerSettings" Target="printerSettings/printerSettings1.bin"/><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085142280"/>
        <c:axId val="-2088030904"/>
      </c:barChart>
      <c:catAx>
        <c:axId val="-2085142280"/>
        <c:scaling>
          <c:orientation val="minMax"/>
        </c:scaling>
        <c:delete val="0"/>
        <c:axPos val="l"/>
        <c:majorTickMark val="out"/>
        <c:minorTickMark val="none"/>
        <c:tickLblPos val="nextTo"/>
        <c:txPr>
          <a:bodyPr/>
          <a:lstStyle/>
          <a:p>
            <a:pPr>
              <a:defRPr sz="1600"/>
            </a:pPr>
            <a:endParaRPr lang="en-US"/>
          </a:p>
        </c:txPr>
        <c:crossAx val="-2088030904"/>
        <c:crosses val="autoZero"/>
        <c:auto val="1"/>
        <c:lblAlgn val="ctr"/>
        <c:lblOffset val="100"/>
        <c:noMultiLvlLbl val="0"/>
      </c:catAx>
      <c:valAx>
        <c:axId val="-2088030904"/>
        <c:scaling>
          <c:orientation val="minMax"/>
        </c:scaling>
        <c:delete val="0"/>
        <c:axPos val="b"/>
        <c:majorGridlines/>
        <c:numFmt formatCode="0%" sourceLinked="1"/>
        <c:majorTickMark val="out"/>
        <c:minorTickMark val="none"/>
        <c:tickLblPos val="nextTo"/>
        <c:crossAx val="-2085142280"/>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60000"/>
                <a:lumOff val="40000"/>
              </a:schemeClr>
            </a:solidFill>
          </c:spPr>
          <c:invertIfNegative val="0"/>
          <c:dPt>
            <c:idx val="12"/>
            <c:invertIfNegative val="0"/>
            <c:bubble3D val="0"/>
            <c:spPr>
              <a:solidFill>
                <a:schemeClr val="accent1">
                  <a:lumMod val="75000"/>
                </a:schemeClr>
              </a:solidFill>
            </c:spPr>
          </c:dPt>
          <c:dPt>
            <c:idx val="13"/>
            <c:invertIfNegative val="0"/>
            <c:bubble3D val="0"/>
            <c:spPr>
              <a:solidFill>
                <a:srgbClr val="0070C0"/>
              </a:solidFill>
            </c:spPr>
          </c:dPt>
          <c:dPt>
            <c:idx val="14"/>
            <c:invertIfNegative val="0"/>
            <c:bubble3D val="0"/>
            <c:spPr>
              <a:solidFill>
                <a:srgbClr val="7F9E40"/>
              </a:solidFill>
            </c:spPr>
          </c:dPt>
          <c:dLbls>
            <c:dLblPos val="outEnd"/>
            <c:showLegendKey val="0"/>
            <c:showVal val="1"/>
            <c:showCatName val="0"/>
            <c:showSerName val="0"/>
            <c:showPercent val="0"/>
            <c:showBubbleSize val="0"/>
            <c:showLeaderLines val="0"/>
          </c:dLbls>
          <c:cat>
            <c:strRef>
              <c:f>PIRLS!$B$2:$B$16</c:f>
              <c:strCache>
                <c:ptCount val="15"/>
                <c:pt idx="0">
                  <c:v>English</c:v>
                </c:pt>
                <c:pt idx="1">
                  <c:v>Afrikaans</c:v>
                </c:pt>
                <c:pt idx="2">
                  <c:v>siSwati</c:v>
                </c:pt>
                <c:pt idx="3">
                  <c:v>isiZulu</c:v>
                </c:pt>
                <c:pt idx="4">
                  <c:v>isiNdebele</c:v>
                </c:pt>
                <c:pt idx="5">
                  <c:v>isiXhosa</c:v>
                </c:pt>
                <c:pt idx="6">
                  <c:v>setswana</c:v>
                </c:pt>
                <c:pt idx="7">
                  <c:v>Sesotho</c:v>
                </c:pt>
                <c:pt idx="8">
                  <c:v>Xitsonga</c:v>
                </c:pt>
                <c:pt idx="9">
                  <c:v>Tshivenda</c:v>
                </c:pt>
                <c:pt idx="10">
                  <c:v>Sepedi</c:v>
                </c:pt>
                <c:pt idx="12">
                  <c:v>South Africa</c:v>
                </c:pt>
                <c:pt idx="13">
                  <c:v>Botswana</c:v>
                </c:pt>
                <c:pt idx="14">
                  <c:v>Columbia</c:v>
                </c:pt>
              </c:strCache>
            </c:strRef>
          </c:cat>
          <c:val>
            <c:numRef>
              <c:f>PIRLS!$C$2:$C$16</c:f>
              <c:numCache>
                <c:formatCode>General</c:formatCode>
                <c:ptCount val="15"/>
                <c:pt idx="0">
                  <c:v>531.0</c:v>
                </c:pt>
                <c:pt idx="1">
                  <c:v>525.0</c:v>
                </c:pt>
                <c:pt idx="2">
                  <c:v>452.0</c:v>
                </c:pt>
                <c:pt idx="3">
                  <c:v>443.0</c:v>
                </c:pt>
                <c:pt idx="4">
                  <c:v>436.0</c:v>
                </c:pt>
                <c:pt idx="5">
                  <c:v>429.0</c:v>
                </c:pt>
                <c:pt idx="6">
                  <c:v>428.0</c:v>
                </c:pt>
                <c:pt idx="7">
                  <c:v>425.0</c:v>
                </c:pt>
                <c:pt idx="8">
                  <c:v>407.0</c:v>
                </c:pt>
                <c:pt idx="9">
                  <c:v>395.0</c:v>
                </c:pt>
                <c:pt idx="10">
                  <c:v>388.0</c:v>
                </c:pt>
                <c:pt idx="12">
                  <c:v>461.0</c:v>
                </c:pt>
                <c:pt idx="13">
                  <c:v>463.0</c:v>
                </c:pt>
                <c:pt idx="14">
                  <c:v>576.0</c:v>
                </c:pt>
              </c:numCache>
            </c:numRef>
          </c:val>
        </c:ser>
        <c:dLbls>
          <c:showLegendKey val="0"/>
          <c:showVal val="0"/>
          <c:showCatName val="0"/>
          <c:showSerName val="0"/>
          <c:showPercent val="0"/>
          <c:showBubbleSize val="0"/>
        </c:dLbls>
        <c:gapWidth val="150"/>
        <c:axId val="-2085197800"/>
        <c:axId val="-2085217816"/>
      </c:barChart>
      <c:catAx>
        <c:axId val="-2085197800"/>
        <c:scaling>
          <c:orientation val="minMax"/>
        </c:scaling>
        <c:delete val="0"/>
        <c:axPos val="b"/>
        <c:title>
          <c:tx>
            <c:rich>
              <a:bodyPr/>
              <a:lstStyle/>
              <a:p>
                <a:pPr>
                  <a:defRPr/>
                </a:pPr>
                <a:r>
                  <a:rPr lang="en-ZA"/>
                  <a:t>Test</a:t>
                </a:r>
                <a:r>
                  <a:rPr lang="en-ZA" baseline="0"/>
                  <a:t> language</a:t>
                </a:r>
                <a:endParaRPr lang="en-ZA"/>
              </a:p>
            </c:rich>
          </c:tx>
          <c:layout/>
          <c:overlay val="0"/>
        </c:title>
        <c:majorTickMark val="out"/>
        <c:minorTickMark val="none"/>
        <c:tickLblPos val="nextTo"/>
        <c:crossAx val="-2085217816"/>
        <c:crosses val="autoZero"/>
        <c:auto val="1"/>
        <c:lblAlgn val="ctr"/>
        <c:lblOffset val="100"/>
        <c:noMultiLvlLbl val="0"/>
      </c:catAx>
      <c:valAx>
        <c:axId val="-2085217816"/>
        <c:scaling>
          <c:orientation val="minMax"/>
          <c:min val="240.0"/>
        </c:scaling>
        <c:delete val="0"/>
        <c:axPos val="l"/>
        <c:majorGridlines/>
        <c:title>
          <c:tx>
            <c:rich>
              <a:bodyPr rot="-5400000" vert="horz"/>
              <a:lstStyle/>
              <a:p>
                <a:pPr>
                  <a:defRPr/>
                </a:pPr>
                <a:r>
                  <a:rPr lang="en-ZA"/>
                  <a:t>prePIRLS reading score 2011</a:t>
                </a:r>
              </a:p>
            </c:rich>
          </c:tx>
          <c:layout/>
          <c:overlay val="0"/>
        </c:title>
        <c:numFmt formatCode="General" sourceLinked="1"/>
        <c:majorTickMark val="out"/>
        <c:minorTickMark val="none"/>
        <c:tickLblPos val="nextTo"/>
        <c:crossAx val="-2085197800"/>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27849384"/>
        <c:axId val="2128487800"/>
      </c:barChart>
      <c:catAx>
        <c:axId val="2127849384"/>
        <c:scaling>
          <c:orientation val="minMax"/>
        </c:scaling>
        <c:delete val="0"/>
        <c:axPos val="b"/>
        <c:majorTickMark val="out"/>
        <c:minorTickMark val="none"/>
        <c:tickLblPos val="nextTo"/>
        <c:txPr>
          <a:bodyPr/>
          <a:lstStyle/>
          <a:p>
            <a:pPr>
              <a:defRPr sz="1600"/>
            </a:pPr>
            <a:endParaRPr lang="en-US"/>
          </a:p>
        </c:txPr>
        <c:crossAx val="2128487800"/>
        <c:crosses val="autoZero"/>
        <c:auto val="1"/>
        <c:lblAlgn val="ctr"/>
        <c:lblOffset val="100"/>
        <c:noMultiLvlLbl val="0"/>
      </c:catAx>
      <c:valAx>
        <c:axId val="2128487800"/>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txPr>
          <a:bodyPr/>
          <a:lstStyle/>
          <a:p>
            <a:pPr>
              <a:defRPr sz="1100"/>
            </a:pPr>
            <a:endParaRPr lang="en-US"/>
          </a:p>
        </c:txPr>
        <c:crossAx val="2127849384"/>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dPt>
            <c:idx val="5"/>
            <c:invertIfNegative val="0"/>
            <c:bubble3D val="0"/>
            <c:spPr>
              <a:solidFill>
                <a:srgbClr val="FF0000"/>
              </a:solidFill>
            </c:spPr>
          </c:dPt>
          <c:dLbls>
            <c:dLbl>
              <c:idx val="5"/>
              <c:layout>
                <c:manualLayout>
                  <c:x val="0.0"/>
                  <c:y val="-0.0096219147693267"/>
                </c:manualLayout>
              </c:layout>
              <c:spPr/>
              <c:txPr>
                <a:bodyPr/>
                <a:lstStyle/>
                <a:p>
                  <a:pPr>
                    <a:defRPr sz="2400" b="1"/>
                  </a:pPr>
                  <a:endParaRPr lang="en-US"/>
                </a:p>
              </c:txPr>
              <c:dLblPos val="outEnd"/>
              <c:showLegendKey val="0"/>
              <c:showVal val="1"/>
              <c:showCatName val="0"/>
              <c:showSerName val="0"/>
              <c:showPercent val="0"/>
              <c:showBubbleSize val="0"/>
            </c:dLbl>
            <c:txPr>
              <a:bodyPr/>
              <a:lstStyle/>
              <a:p>
                <a:pPr>
                  <a:defRPr sz="1400"/>
                </a:pPr>
                <a:endParaRPr lang="en-US"/>
              </a:p>
            </c:txPr>
            <c:dLblPos val="ctr"/>
            <c:showLegendKey val="0"/>
            <c:showVal val="1"/>
            <c:showCatName val="0"/>
            <c:showSerName val="0"/>
            <c:showPercent val="0"/>
            <c:showBubbleSize val="0"/>
            <c:showLeaderLines val="0"/>
          </c:dLbls>
          <c:cat>
            <c:strRef>
              <c:f>Sheet1!$C$24:$C$37</c:f>
              <c:strCache>
                <c:ptCount val="14"/>
                <c:pt idx="0">
                  <c:v>ZAN</c:v>
                </c:pt>
                <c:pt idx="1">
                  <c:v>MOZ</c:v>
                </c:pt>
                <c:pt idx="2">
                  <c:v>ZAM</c:v>
                </c:pt>
                <c:pt idx="3">
                  <c:v>LES</c:v>
                </c:pt>
                <c:pt idx="4">
                  <c:v>MAL</c:v>
                </c:pt>
                <c:pt idx="5">
                  <c:v>SOU</c:v>
                </c:pt>
                <c:pt idx="6">
                  <c:v>NAM</c:v>
                </c:pt>
                <c:pt idx="7">
                  <c:v>SWA</c:v>
                </c:pt>
                <c:pt idx="8">
                  <c:v>BOT</c:v>
                </c:pt>
                <c:pt idx="9">
                  <c:v>UGA</c:v>
                </c:pt>
                <c:pt idx="10">
                  <c:v>TAN</c:v>
                </c:pt>
                <c:pt idx="11">
                  <c:v>SEY</c:v>
                </c:pt>
                <c:pt idx="12">
                  <c:v>ZIM</c:v>
                </c:pt>
                <c:pt idx="13">
                  <c:v>KEN</c:v>
                </c:pt>
              </c:strCache>
            </c:strRef>
          </c:cat>
          <c:val>
            <c:numRef>
              <c:f>Sheet1!$D$24:$D$37</c:f>
              <c:numCache>
                <c:formatCode>0%</c:formatCode>
                <c:ptCount val="14"/>
                <c:pt idx="0">
                  <c:v>0.17</c:v>
                </c:pt>
                <c:pt idx="1">
                  <c:v>0.24</c:v>
                </c:pt>
                <c:pt idx="2">
                  <c:v>0.31</c:v>
                </c:pt>
                <c:pt idx="3">
                  <c:v>0.31</c:v>
                </c:pt>
                <c:pt idx="4">
                  <c:v>0.35</c:v>
                </c:pt>
                <c:pt idx="5">
                  <c:v>0.38</c:v>
                </c:pt>
                <c:pt idx="6">
                  <c:v>0.38</c:v>
                </c:pt>
                <c:pt idx="7">
                  <c:v>0.49</c:v>
                </c:pt>
                <c:pt idx="8">
                  <c:v>0.49</c:v>
                </c:pt>
                <c:pt idx="9">
                  <c:v>0.51</c:v>
                </c:pt>
                <c:pt idx="10">
                  <c:v>0.55</c:v>
                </c:pt>
                <c:pt idx="11">
                  <c:v>0.62</c:v>
                </c:pt>
                <c:pt idx="12">
                  <c:v>0.71</c:v>
                </c:pt>
                <c:pt idx="13">
                  <c:v>0.8</c:v>
                </c:pt>
              </c:numCache>
            </c:numRef>
          </c:val>
        </c:ser>
        <c:dLbls>
          <c:showLegendKey val="0"/>
          <c:showVal val="0"/>
          <c:showCatName val="0"/>
          <c:showSerName val="0"/>
          <c:showPercent val="0"/>
          <c:showBubbleSize val="0"/>
        </c:dLbls>
        <c:gapWidth val="150"/>
        <c:axId val="-2084456344"/>
        <c:axId val="-2084453336"/>
      </c:barChart>
      <c:catAx>
        <c:axId val="-2084456344"/>
        <c:scaling>
          <c:orientation val="minMax"/>
        </c:scaling>
        <c:delete val="0"/>
        <c:axPos val="b"/>
        <c:majorTickMark val="out"/>
        <c:minorTickMark val="none"/>
        <c:tickLblPos val="nextTo"/>
        <c:txPr>
          <a:bodyPr/>
          <a:lstStyle/>
          <a:p>
            <a:pPr>
              <a:defRPr sz="1600"/>
            </a:pPr>
            <a:endParaRPr lang="en-US"/>
          </a:p>
        </c:txPr>
        <c:crossAx val="-2084453336"/>
        <c:crosses val="autoZero"/>
        <c:auto val="1"/>
        <c:lblAlgn val="ctr"/>
        <c:lblOffset val="100"/>
        <c:noMultiLvlLbl val="0"/>
      </c:catAx>
      <c:valAx>
        <c:axId val="-2084453336"/>
        <c:scaling>
          <c:orientation val="minMax"/>
        </c:scaling>
        <c:delete val="0"/>
        <c:axPos val="l"/>
        <c:majorGridlines/>
        <c:numFmt formatCode="0%" sourceLinked="1"/>
        <c:majorTickMark val="out"/>
        <c:minorTickMark val="none"/>
        <c:tickLblPos val="nextTo"/>
        <c:txPr>
          <a:bodyPr/>
          <a:lstStyle/>
          <a:p>
            <a:pPr>
              <a:defRPr sz="1400"/>
            </a:pPr>
            <a:endParaRPr lang="en-US"/>
          </a:p>
        </c:txPr>
        <c:crossAx val="-2084456344"/>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03782040"/>
        <c:axId val="-2103651144"/>
      </c:barChart>
      <c:catAx>
        <c:axId val="-2103782040"/>
        <c:scaling>
          <c:orientation val="minMax"/>
        </c:scaling>
        <c:delete val="0"/>
        <c:axPos val="b"/>
        <c:majorTickMark val="out"/>
        <c:minorTickMark val="none"/>
        <c:tickLblPos val="nextTo"/>
        <c:txPr>
          <a:bodyPr/>
          <a:lstStyle/>
          <a:p>
            <a:pPr>
              <a:defRPr sz="1200"/>
            </a:pPr>
            <a:endParaRPr lang="en-US"/>
          </a:p>
        </c:txPr>
        <c:crossAx val="-2103651144"/>
        <c:crosses val="autoZero"/>
        <c:auto val="1"/>
        <c:lblAlgn val="ctr"/>
        <c:lblOffset val="100"/>
        <c:noMultiLvlLbl val="0"/>
      </c:catAx>
      <c:valAx>
        <c:axId val="-2103651144"/>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03782040"/>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125660120"/>
        <c:axId val="-2126402600"/>
      </c:barChart>
      <c:catAx>
        <c:axId val="-2125660120"/>
        <c:scaling>
          <c:orientation val="minMax"/>
        </c:scaling>
        <c:delete val="0"/>
        <c:axPos val="b"/>
        <c:majorTickMark val="out"/>
        <c:minorTickMark val="none"/>
        <c:tickLblPos val="nextTo"/>
        <c:txPr>
          <a:bodyPr/>
          <a:lstStyle/>
          <a:p>
            <a:pPr>
              <a:defRPr sz="2000"/>
            </a:pPr>
            <a:endParaRPr lang="en-US"/>
          </a:p>
        </c:txPr>
        <c:crossAx val="-2126402600"/>
        <c:crosses val="autoZero"/>
        <c:auto val="1"/>
        <c:lblAlgn val="ctr"/>
        <c:lblOffset val="100"/>
        <c:noMultiLvlLbl val="0"/>
      </c:catAx>
      <c:valAx>
        <c:axId val="-2126402600"/>
        <c:scaling>
          <c:orientation val="minMax"/>
        </c:scaling>
        <c:delete val="0"/>
        <c:axPos val="l"/>
        <c:majorGridlines/>
        <c:title>
          <c:tx>
            <c:rich>
              <a:bodyPr rot="-5400000" vert="horz"/>
              <a:lstStyle/>
              <a:p>
                <a:pPr>
                  <a:defRPr sz="1100"/>
                </a:pPr>
                <a:r>
                  <a:rPr lang="en-ZA" sz="1100"/>
                  <a:t>Average percentage correct</a:t>
                </a:r>
              </a:p>
            </c:rich>
          </c:tx>
          <c:layout/>
          <c:overlay val="0"/>
        </c:title>
        <c:numFmt formatCode="0%" sourceLinked="1"/>
        <c:majorTickMark val="out"/>
        <c:minorTickMark val="none"/>
        <c:tickLblPos val="nextTo"/>
        <c:txPr>
          <a:bodyPr/>
          <a:lstStyle/>
          <a:p>
            <a:pPr>
              <a:defRPr sz="1200"/>
            </a:pPr>
            <a:endParaRPr lang="en-US"/>
          </a:p>
        </c:txPr>
        <c:crossAx val="-2125660120"/>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26221528"/>
        <c:axId val="2093853496"/>
      </c:barChart>
      <c:catAx>
        <c:axId val="-2126221528"/>
        <c:scaling>
          <c:orientation val="minMax"/>
        </c:scaling>
        <c:delete val="0"/>
        <c:axPos val="b"/>
        <c:majorTickMark val="out"/>
        <c:minorTickMark val="none"/>
        <c:tickLblPos val="nextTo"/>
        <c:txPr>
          <a:bodyPr/>
          <a:lstStyle/>
          <a:p>
            <a:pPr>
              <a:defRPr sz="1400"/>
            </a:pPr>
            <a:endParaRPr lang="en-US"/>
          </a:p>
        </c:txPr>
        <c:crossAx val="2093853496"/>
        <c:crosses val="autoZero"/>
        <c:auto val="1"/>
        <c:lblAlgn val="ctr"/>
        <c:lblOffset val="100"/>
        <c:noMultiLvlLbl val="0"/>
      </c:catAx>
      <c:valAx>
        <c:axId val="2093853496"/>
        <c:scaling>
          <c:orientation val="minMax"/>
          <c:min val="0.0"/>
        </c:scaling>
        <c:delete val="0"/>
        <c:axPos val="l"/>
        <c:majorGridlines/>
        <c:numFmt formatCode="0%" sourceLinked="1"/>
        <c:majorTickMark val="out"/>
        <c:minorTickMark val="none"/>
        <c:tickLblPos val="nextTo"/>
        <c:crossAx val="-2126221528"/>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42336520"/>
        <c:axId val="-2103809192"/>
      </c:barChart>
      <c:catAx>
        <c:axId val="2142336520"/>
        <c:scaling>
          <c:orientation val="minMax"/>
        </c:scaling>
        <c:delete val="0"/>
        <c:axPos val="b"/>
        <c:majorTickMark val="out"/>
        <c:minorTickMark val="none"/>
        <c:tickLblPos val="nextTo"/>
        <c:crossAx val="-2103809192"/>
        <c:crosses val="autoZero"/>
        <c:auto val="1"/>
        <c:lblAlgn val="ctr"/>
        <c:lblOffset val="100"/>
        <c:noMultiLvlLbl val="0"/>
      </c:catAx>
      <c:valAx>
        <c:axId val="-2103809192"/>
        <c:scaling>
          <c:orientation val="minMax"/>
        </c:scaling>
        <c:delete val="0"/>
        <c:axPos val="l"/>
        <c:majorGridlines/>
        <c:numFmt formatCode="0%" sourceLinked="1"/>
        <c:majorTickMark val="out"/>
        <c:minorTickMark val="none"/>
        <c:tickLblPos val="nextTo"/>
        <c:crossAx val="214233652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5.046511627906968</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04379080"/>
        <c:axId val="-2103772872"/>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4.027058147225286</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04379080"/>
        <c:axId val="-2103772872"/>
      </c:lineChart>
      <c:catAx>
        <c:axId val="-2104379080"/>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03772872"/>
        <c:crosses val="autoZero"/>
        <c:auto val="1"/>
        <c:lblAlgn val="ctr"/>
        <c:lblOffset val="100"/>
        <c:noMultiLvlLbl val="0"/>
      </c:catAx>
      <c:valAx>
        <c:axId val="-2103772872"/>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0437908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25966280"/>
        <c:axId val="-2125969368"/>
      </c:barChart>
      <c:catAx>
        <c:axId val="-2125966280"/>
        <c:scaling>
          <c:orientation val="minMax"/>
        </c:scaling>
        <c:delete val="0"/>
        <c:axPos val="b"/>
        <c:majorTickMark val="out"/>
        <c:minorTickMark val="none"/>
        <c:tickLblPos val="nextTo"/>
        <c:crossAx val="-2125969368"/>
        <c:crosses val="autoZero"/>
        <c:auto val="1"/>
        <c:lblAlgn val="ctr"/>
        <c:lblOffset val="100"/>
        <c:noMultiLvlLbl val="0"/>
      </c:catAx>
      <c:valAx>
        <c:axId val="-2125969368"/>
        <c:scaling>
          <c:orientation val="minMax"/>
        </c:scaling>
        <c:delete val="0"/>
        <c:axPos val="l"/>
        <c:majorGridlines/>
        <c:numFmt formatCode="0%" sourceLinked="1"/>
        <c:majorTickMark val="out"/>
        <c:minorTickMark val="none"/>
        <c:tickLblPos val="nextTo"/>
        <c:crossAx val="-2125966280"/>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28221272"/>
        <c:axId val="-2127607704"/>
      </c:areaChart>
      <c:catAx>
        <c:axId val="-2128221272"/>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27607704"/>
        <c:crosses val="autoZero"/>
        <c:auto val="1"/>
        <c:lblAlgn val="ctr"/>
        <c:lblOffset val="100"/>
        <c:tickLblSkip val="5"/>
        <c:tickMarkSkip val="5"/>
        <c:noMultiLvlLbl val="0"/>
      </c:catAx>
      <c:valAx>
        <c:axId val="-2127607704"/>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28221272"/>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086687960"/>
        <c:axId val="-2086690952"/>
      </c:lineChart>
      <c:catAx>
        <c:axId val="-2086687960"/>
        <c:scaling>
          <c:orientation val="minMax"/>
        </c:scaling>
        <c:delete val="0"/>
        <c:axPos val="b"/>
        <c:numFmt formatCode="General" sourceLinked="1"/>
        <c:majorTickMark val="out"/>
        <c:minorTickMark val="none"/>
        <c:tickLblPos val="nextTo"/>
        <c:txPr>
          <a:bodyPr/>
          <a:lstStyle/>
          <a:p>
            <a:pPr>
              <a:defRPr sz="1400"/>
            </a:pPr>
            <a:endParaRPr lang="en-US"/>
          </a:p>
        </c:txPr>
        <c:crossAx val="-2086690952"/>
        <c:crosses val="autoZero"/>
        <c:auto val="1"/>
        <c:lblAlgn val="ctr"/>
        <c:lblOffset val="100"/>
        <c:noMultiLvlLbl val="0"/>
      </c:catAx>
      <c:valAx>
        <c:axId val="-2086690952"/>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086687960"/>
        <c:crosses val="autoZero"/>
        <c:crossBetween val="between"/>
      </c:valAx>
      <c:spPr>
        <a:solidFill>
          <a:schemeClr val="bg1">
            <a:lumMod val="95000"/>
          </a:schemeClr>
        </a:solidFill>
      </c:spPr>
    </c:plotArea>
    <c:legend>
      <c:legendPos val="r"/>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086786168"/>
        <c:axId val="-2086783128"/>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086917160"/>
        <c:axId val="-2086806888"/>
      </c:lineChart>
      <c:catAx>
        <c:axId val="-2086786168"/>
        <c:scaling>
          <c:orientation val="minMax"/>
        </c:scaling>
        <c:delete val="0"/>
        <c:axPos val="b"/>
        <c:numFmt formatCode="General" sourceLinked="1"/>
        <c:majorTickMark val="out"/>
        <c:minorTickMark val="none"/>
        <c:tickLblPos val="nextTo"/>
        <c:crossAx val="-2086783128"/>
        <c:crosses val="autoZero"/>
        <c:auto val="1"/>
        <c:lblAlgn val="ctr"/>
        <c:lblOffset val="100"/>
        <c:noMultiLvlLbl val="0"/>
      </c:catAx>
      <c:valAx>
        <c:axId val="-2086783128"/>
        <c:scaling>
          <c:orientation val="minMax"/>
        </c:scaling>
        <c:delete val="0"/>
        <c:axPos val="l"/>
        <c:majorGridlines/>
        <c:numFmt formatCode="General" sourceLinked="1"/>
        <c:majorTickMark val="out"/>
        <c:minorTickMark val="none"/>
        <c:tickLblPos val="nextTo"/>
        <c:crossAx val="-2086786168"/>
        <c:crosses val="autoZero"/>
        <c:crossBetween val="between"/>
      </c:valAx>
      <c:valAx>
        <c:axId val="-2086806888"/>
        <c:scaling>
          <c:orientation val="minMax"/>
        </c:scaling>
        <c:delete val="0"/>
        <c:axPos val="r"/>
        <c:numFmt formatCode="0%" sourceLinked="0"/>
        <c:majorTickMark val="out"/>
        <c:minorTickMark val="none"/>
        <c:tickLblPos val="nextTo"/>
        <c:crossAx val="-2086917160"/>
        <c:crosses val="max"/>
        <c:crossBetween val="between"/>
      </c:valAx>
      <c:catAx>
        <c:axId val="-2086917160"/>
        <c:scaling>
          <c:orientation val="minMax"/>
        </c:scaling>
        <c:delete val="1"/>
        <c:axPos val="b"/>
        <c:numFmt formatCode="General" sourceLinked="1"/>
        <c:majorTickMark val="out"/>
        <c:minorTickMark val="none"/>
        <c:tickLblPos val="nextTo"/>
        <c:crossAx val="-2086806888"/>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28378968"/>
        <c:axId val="-2128383656"/>
      </c:barChart>
      <c:catAx>
        <c:axId val="-2128378968"/>
        <c:scaling>
          <c:orientation val="minMax"/>
        </c:scaling>
        <c:delete val="0"/>
        <c:axPos val="b"/>
        <c:majorTickMark val="out"/>
        <c:minorTickMark val="none"/>
        <c:tickLblPos val="nextTo"/>
        <c:txPr>
          <a:bodyPr/>
          <a:lstStyle/>
          <a:p>
            <a:pPr>
              <a:defRPr sz="900" b="0"/>
            </a:pPr>
            <a:endParaRPr lang="en-US"/>
          </a:p>
        </c:txPr>
        <c:crossAx val="-2128383656"/>
        <c:crosses val="autoZero"/>
        <c:auto val="1"/>
        <c:lblAlgn val="ctr"/>
        <c:lblOffset val="100"/>
        <c:noMultiLvlLbl val="0"/>
      </c:catAx>
      <c:valAx>
        <c:axId val="-2128383656"/>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overlay val="0"/>
        </c:title>
        <c:numFmt formatCode="General" sourceLinked="1"/>
        <c:majorTickMark val="out"/>
        <c:minorTickMark val="none"/>
        <c:tickLblPos val="nextTo"/>
        <c:txPr>
          <a:bodyPr/>
          <a:lstStyle/>
          <a:p>
            <a:pPr>
              <a:defRPr sz="900"/>
            </a:pPr>
            <a:endParaRPr lang="en-US"/>
          </a:p>
        </c:txPr>
        <c:crossAx val="-2128378968"/>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a:solidFill>
          <a:schemeClr val="accent1">
            <a:lumMod val="40000"/>
            <a:lumOff val="60000"/>
          </a:schemeClr>
        </a:solidFill>
      </dgm:spPr>
      <dgm:t>
        <a:bodyPr/>
        <a:lstStyle/>
        <a:p>
          <a:r>
            <a:rPr lang="en-ZA" b="1" dirty="0" smtClean="0">
              <a:solidFill>
                <a:srgbClr val="FF0000"/>
              </a:solidFill>
            </a:rPr>
            <a:t>Duration of education</a:t>
          </a:r>
          <a:endParaRPr lang="en-ZA" b="1" dirty="0">
            <a:solidFill>
              <a:srgbClr val="FF0000"/>
            </a:solidFill>
          </a:endParaRP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a:solidFill>
          <a:schemeClr val="accent1">
            <a:lumMod val="40000"/>
            <a:lumOff val="60000"/>
          </a:schemeClr>
        </a:solidFill>
      </dgm:spPr>
      <dgm:t>
        <a:bodyPr/>
        <a:lstStyle/>
        <a:p>
          <a:r>
            <a:rPr lang="en-ZA" b="1" dirty="0" smtClean="0">
              <a:solidFill>
                <a:srgbClr val="FF0000"/>
              </a:solidFill>
            </a:rPr>
            <a:t>Quality of education</a:t>
          </a:r>
          <a:endParaRPr lang="en-ZA" b="1" dirty="0">
            <a:solidFill>
              <a:srgbClr val="FF0000"/>
            </a:solidFill>
          </a:endParaRP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a:solidFill>
          <a:schemeClr val="accent1">
            <a:lumMod val="40000"/>
            <a:lumOff val="60000"/>
          </a:schemeClr>
        </a:solidFill>
      </dgm:spPr>
      <dgm:t>
        <a:bodyPr/>
        <a:lstStyle/>
        <a:p>
          <a:r>
            <a:rPr lang="en-ZA" b="1" smtClean="0">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ZA"/>
        </a:p>
      </dgm:t>
    </dgm:pt>
    <dgm:pt modelId="{97228E79-8C9C-471C-B435-A553116CF9EE}" type="pres">
      <dgm:prSet presAssocID="{1033CBA8-8C9D-4602-B49A-0430C2D5BDD5}" presName="ellipse" presStyleLbl="trBgShp" presStyleIdx="0" presStyleCnt="1" custLinFactNeighborX="879" custLinFactNeighborY="-2478"/>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ZA"/>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ZA"/>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ZA"/>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ZA"/>
        </a:p>
      </dgm:t>
    </dgm:pt>
    <dgm:pt modelId="{89AAFAC3-0FCC-4F56-988E-ED949141102E}" type="pres">
      <dgm:prSet presAssocID="{1033CBA8-8C9D-4602-B49A-0430C2D5BDD5}" presName="funnel" presStyleLbl="trAlignAcc1" presStyleIdx="0" presStyleCnt="1" custLinFactNeighborX="-625" custLinFactNeighborY="-4688"/>
      <dgm:spPr/>
      <dgm:t>
        <a:bodyPr/>
        <a:lstStyle/>
        <a:p>
          <a:endParaRPr lang="en-ZA"/>
        </a:p>
      </dgm:t>
    </dgm:pt>
  </dgm:ptLst>
  <dgm:cxnLst>
    <dgm:cxn modelId="{2C8190F0-E889-47B6-8FBD-B1CAF23F2FA5}" type="presOf" srcId="{1033CBA8-8C9D-4602-B49A-0430C2D5BDD5}" destId="{FB757A9B-1DF0-44FE-8A08-5111F7BB677C}" srcOrd="0" destOrd="0" presId="urn:microsoft.com/office/officeart/2005/8/layout/funnel1"/>
    <dgm:cxn modelId="{E89F3818-9B7E-4E77-ADBF-1446D75DB4EF}" srcId="{1033CBA8-8C9D-4602-B49A-0430C2D5BDD5}" destId="{92E492DE-362F-453E-9CD4-91B8B882931E}" srcOrd="0" destOrd="0" parTransId="{FD39CD94-85F6-4546-8D1B-0C0C9AD6F89A}" sibTransId="{2271E313-F1BD-48EA-A59A-02627AB8F0D3}"/>
    <dgm:cxn modelId="{D8603159-B52D-4524-83A4-48145438AED2}" srcId="{1033CBA8-8C9D-4602-B49A-0430C2D5BDD5}" destId="{B6F464E9-267F-476F-A4BE-507AA5771350}" srcOrd="1" destOrd="0" parTransId="{5A092389-1604-451A-A919-090238AEBD46}" sibTransId="{B0F51A16-F885-4EDA-8827-DD70771D2A04}"/>
    <dgm:cxn modelId="{5B20FA5A-EAFB-40B7-93BB-D548B277CABC}" type="presOf" srcId="{92E492DE-362F-453E-9CD4-91B8B882931E}" destId="{9025DBFC-907B-4F5A-9079-F272D0027113}" srcOrd="0" destOrd="0" presId="urn:microsoft.com/office/officeart/2005/8/layout/funnel1"/>
    <dgm:cxn modelId="{8EA51DD6-A23A-40A2-9E27-D51F71AF227B}" srcId="{1033CBA8-8C9D-4602-B49A-0430C2D5BDD5}" destId="{AF33A118-F68E-4164-96BA-79F05A46597A}" srcOrd="2" destOrd="0" parTransId="{08F3BC21-FAE7-4CF0-820F-635ACDE34F5D}" sibTransId="{5CFD8225-B195-477A-99D6-85C25CF07D82}"/>
    <dgm:cxn modelId="{5AB19CAA-7365-41BF-8DF3-25BD231FA52A}" type="presOf" srcId="{B6F464E9-267F-476F-A4BE-507AA5771350}" destId="{871E3D72-B506-4763-BF68-912A91ADA0E1}" srcOrd="0" destOrd="0" presId="urn:microsoft.com/office/officeart/2005/8/layout/funnel1"/>
    <dgm:cxn modelId="{F8569525-4C4B-42CC-8259-2503A5BBA6D3}" type="presOf" srcId="{123CA341-FA7A-4FAC-A045-8D062F23FD7F}" destId="{D7D58033-DB97-4B74-88E2-C41EBFB0C49F}" srcOrd="0" destOrd="0" presId="urn:microsoft.com/office/officeart/2005/8/layout/funnel1"/>
    <dgm:cxn modelId="{D446D0EB-A32E-4386-B969-0F7A4C693276}" type="presOf" srcId="{AF33A118-F68E-4164-96BA-79F05A46597A}" destId="{CBF04D8E-2149-4622-ABE1-5AED6FACBAF0}" srcOrd="0" destOrd="0" presId="urn:microsoft.com/office/officeart/2005/8/layout/funnel1"/>
    <dgm:cxn modelId="{14EFD227-2D60-4723-B5B0-C30491ED9000}" srcId="{1033CBA8-8C9D-4602-B49A-0430C2D5BDD5}" destId="{123CA341-FA7A-4FAC-A045-8D062F23FD7F}" srcOrd="3" destOrd="0" parTransId="{7AFCECE2-92DF-4809-B9BA-9421D37D31FF}" sibTransId="{9F29EABD-3284-4C81-A6D3-41483088D5CE}"/>
    <dgm:cxn modelId="{3BA5B715-1412-4A3D-ACC8-7B1726D4F325}" type="presParOf" srcId="{FB757A9B-1DF0-44FE-8A08-5111F7BB677C}" destId="{97228E79-8C9C-471C-B435-A553116CF9EE}" srcOrd="0" destOrd="0" presId="urn:microsoft.com/office/officeart/2005/8/layout/funnel1"/>
    <dgm:cxn modelId="{D038DEAD-5B60-4E0F-B8BB-D08BD88A4DFF}" type="presParOf" srcId="{FB757A9B-1DF0-44FE-8A08-5111F7BB677C}" destId="{87742D82-7E51-4505-9B8B-4B42B7F78903}" srcOrd="1" destOrd="0" presId="urn:microsoft.com/office/officeart/2005/8/layout/funnel1"/>
    <dgm:cxn modelId="{5A147504-2CF7-4732-999C-B8BFC05D88D3}" type="presParOf" srcId="{FB757A9B-1DF0-44FE-8A08-5111F7BB677C}" destId="{D7D58033-DB97-4B74-88E2-C41EBFB0C49F}" srcOrd="2" destOrd="0" presId="urn:microsoft.com/office/officeart/2005/8/layout/funnel1"/>
    <dgm:cxn modelId="{CEE1B575-B3E2-4968-B8CC-726F7A4536A1}" type="presParOf" srcId="{FB757A9B-1DF0-44FE-8A08-5111F7BB677C}" destId="{CBF04D8E-2149-4622-ABE1-5AED6FACBAF0}" srcOrd="3" destOrd="0" presId="urn:microsoft.com/office/officeart/2005/8/layout/funnel1"/>
    <dgm:cxn modelId="{EE507EA9-7F45-4B9A-97E4-90E66E5B7C98}" type="presParOf" srcId="{FB757A9B-1DF0-44FE-8A08-5111F7BB677C}" destId="{871E3D72-B506-4763-BF68-912A91ADA0E1}" srcOrd="4" destOrd="0" presId="urn:microsoft.com/office/officeart/2005/8/layout/funnel1"/>
    <dgm:cxn modelId="{74DFEFF7-9988-4425-BFF7-5BBED2F88967}" type="presParOf" srcId="{FB757A9B-1DF0-44FE-8A08-5111F7BB677C}" destId="{9025DBFC-907B-4F5A-9079-F272D0027113}" srcOrd="5" destOrd="0" presId="urn:microsoft.com/office/officeart/2005/8/layout/funnel1"/>
    <dgm:cxn modelId="{3850F341-ECEF-40B3-9279-295D0D8368BA}"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a:solidFill>
          <a:schemeClr val="tx2">
            <a:lumMod val="60000"/>
            <a:lumOff val="40000"/>
            <a:alpha val="50000"/>
          </a:schemeClr>
        </a:solidFill>
      </dgm:spPr>
      <dgm:t>
        <a:bodyPr/>
        <a:lstStyle/>
        <a:p>
          <a:r>
            <a:rPr lang="en-ZA" dirty="0" smtClean="0"/>
            <a:t>SA is one of the top 3 most unequal countries in the world</a:t>
          </a:r>
          <a:endParaRPr lang="en-ZA" dirty="0"/>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a:solidFill>
          <a:schemeClr val="tx2">
            <a:lumMod val="60000"/>
            <a:lumOff val="40000"/>
            <a:alpha val="50000"/>
          </a:schemeClr>
        </a:solidFill>
      </dgm:spPr>
      <dgm:t>
        <a:bodyPr/>
        <a:lstStyle/>
        <a:p>
          <a:r>
            <a:rPr lang="en-ZA" dirty="0" smtClean="0"/>
            <a:t>Between </a:t>
          </a:r>
          <a:r>
            <a:rPr lang="en-ZA" b="1" dirty="0" smtClean="0"/>
            <a:t>78%</a:t>
          </a:r>
          <a:r>
            <a:rPr lang="en-ZA" dirty="0" smtClean="0"/>
            <a:t> and </a:t>
          </a:r>
          <a:r>
            <a:rPr lang="en-ZA" b="1" dirty="0" smtClean="0"/>
            <a:t>85%</a:t>
          </a:r>
          <a:r>
            <a:rPr lang="en-ZA" dirty="0" smtClean="0"/>
            <a:t> of total inequality is explained by </a:t>
          </a:r>
          <a:r>
            <a:rPr lang="en-ZA" b="1" dirty="0" smtClean="0">
              <a:solidFill>
                <a:srgbClr val="FF0000"/>
              </a:solidFill>
            </a:rPr>
            <a:t>wage</a:t>
          </a:r>
          <a:r>
            <a:rPr lang="en-ZA" dirty="0" smtClean="0"/>
            <a:t> inequality</a:t>
          </a:r>
          <a:endParaRPr lang="en-ZA" dirty="0"/>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a:solidFill>
          <a:schemeClr val="tx2">
            <a:lumMod val="60000"/>
            <a:lumOff val="40000"/>
            <a:alpha val="50000"/>
          </a:schemeClr>
        </a:solidFill>
      </dgm:spPr>
      <dgm:t>
        <a:bodyPr/>
        <a:lstStyle/>
        <a:p>
          <a:r>
            <a:rPr lang="en-ZA" b="1" dirty="0" smtClean="0">
              <a:solidFill>
                <a:srgbClr val="FF0000"/>
              </a:solidFill>
            </a:rPr>
            <a:t>Wages</a:t>
          </a:r>
          <a:endParaRPr lang="en-ZA" b="1" dirty="0">
            <a:solidFill>
              <a:srgbClr val="FF0000"/>
            </a:solidFill>
          </a:endParaRP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ZA"/>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ZA"/>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ZA"/>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ZA"/>
        </a:p>
      </dgm:t>
    </dgm:pt>
  </dgm:ptLst>
  <dgm:cxnLst>
    <dgm:cxn modelId="{441765FF-521C-459B-B5DF-C3EA07756C4C}" type="presOf" srcId="{9B0826B1-2426-4766-B547-A677200E1C26}" destId="{69CCD9C2-D3EF-4FBE-913E-77FBFE42AC39}" srcOrd="0" destOrd="0" presId="urn:microsoft.com/office/officeart/2005/8/layout/venn3"/>
    <dgm:cxn modelId="{1597B346-D547-4EF6-8C14-1BAEA2E4974C}" type="presOf" srcId="{5A11927A-C434-4C51-A41A-C1FFE353D96C}" destId="{20B08DA0-7069-4A60-917F-B146CCDCDBBD}" srcOrd="0" destOrd="0" presId="urn:microsoft.com/office/officeart/2005/8/layout/venn3"/>
    <dgm:cxn modelId="{C9E02266-A92E-4E0A-BDD9-E34FF2CE6B56}" srcId="{9B0826B1-2426-4766-B547-A677200E1C26}" destId="{5A11927A-C434-4C51-A41A-C1FFE353D96C}" srcOrd="1" destOrd="0" parTransId="{E761E55C-E27E-4C2A-937C-8B8BA5B85021}" sibTransId="{0CF26059-1586-40AE-8A48-1B36B246ED4D}"/>
    <dgm:cxn modelId="{E3077CBB-31B1-43B1-8398-9240A2350617}" srcId="{9B0826B1-2426-4766-B547-A677200E1C26}" destId="{E59B5BBF-30D6-465D-9D7B-8CE3522A0F31}" srcOrd="2" destOrd="0" parTransId="{FA33E094-E7FC-4392-AA20-52C12EB1BCC6}" sibTransId="{B065D8F3-A075-462D-83DA-395A1D328753}"/>
    <dgm:cxn modelId="{3BAD937A-23BB-45CD-BB14-B5369C4DE76A}" srcId="{9B0826B1-2426-4766-B547-A677200E1C26}" destId="{3A68591D-0607-463D-BBB7-75147C089F26}" srcOrd="0" destOrd="0" parTransId="{C87B6BC1-CC18-4390-91DE-C70C8EC4811A}" sibTransId="{0D64D48A-C1FE-47CA-8D5C-64BD77EDB8D2}"/>
    <dgm:cxn modelId="{EFE0BC79-56F5-43C9-961F-E1657C9D2A01}" type="presOf" srcId="{E59B5BBF-30D6-465D-9D7B-8CE3522A0F31}" destId="{4110B23A-1B79-4BBE-93AC-95B6D340CEC6}" srcOrd="0" destOrd="0" presId="urn:microsoft.com/office/officeart/2005/8/layout/venn3"/>
    <dgm:cxn modelId="{56F9B43B-8712-4968-B447-662F22A05BEB}" type="presOf" srcId="{3A68591D-0607-463D-BBB7-75147C089F26}" destId="{A56EAB36-BECF-4DEA-A82C-2FA82EB97157}" srcOrd="0" destOrd="0" presId="urn:microsoft.com/office/officeart/2005/8/layout/venn3"/>
    <dgm:cxn modelId="{8507B593-F1E5-40CB-BD57-BCBFB76C9F95}" type="presParOf" srcId="{69CCD9C2-D3EF-4FBE-913E-77FBFE42AC39}" destId="{A56EAB36-BECF-4DEA-A82C-2FA82EB97157}" srcOrd="0" destOrd="0" presId="urn:microsoft.com/office/officeart/2005/8/layout/venn3"/>
    <dgm:cxn modelId="{B3720727-5C6D-4407-90FC-B02D42CCCA22}" type="presParOf" srcId="{69CCD9C2-D3EF-4FBE-913E-77FBFE42AC39}" destId="{41E2FD1F-2957-4CF7-A0B9-B362FB605F07}" srcOrd="1" destOrd="0" presId="urn:microsoft.com/office/officeart/2005/8/layout/venn3"/>
    <dgm:cxn modelId="{BEBDD427-4468-4078-A2E3-37BA72154CA6}" type="presParOf" srcId="{69CCD9C2-D3EF-4FBE-913E-77FBFE42AC39}" destId="{20B08DA0-7069-4A60-917F-B146CCDCDBBD}" srcOrd="2" destOrd="0" presId="urn:microsoft.com/office/officeart/2005/8/layout/venn3"/>
    <dgm:cxn modelId="{38645405-FA74-43AA-A50D-17EB7FC7C429}" type="presParOf" srcId="{69CCD9C2-D3EF-4FBE-913E-77FBFE42AC39}" destId="{5004D8DE-4D66-425F-AB12-C1542BB7C26C}" srcOrd="3" destOrd="0" presId="urn:microsoft.com/office/officeart/2005/8/layout/venn3"/>
    <dgm:cxn modelId="{EB023953-C328-4B70-BD9A-41B1ED8E340E}"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577177" y="186196"/>
          <a:ext cx="2043587" cy="709710"/>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368153" y="1944216"/>
          <a:ext cx="396043" cy="471805"/>
        </a:xfrm>
        <a:prstGeom prst="downArrow">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33670" y="2144398"/>
          <a:ext cx="1901011" cy="475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ZA" sz="1600" b="1" kern="1200" dirty="0">
            <a:solidFill>
              <a:srgbClr val="FF0000"/>
            </a:solidFill>
          </a:endParaRPr>
        </a:p>
      </dsp:txBody>
      <dsp:txXfrm>
        <a:off x="633670" y="2144398"/>
        <a:ext cx="1901011" cy="475252"/>
      </dsp:txXfrm>
    </dsp:sp>
    <dsp:sp modelId="{CBF04D8E-2149-4622-ABE1-5AED6FACBAF0}">
      <dsp:nvSpPr>
        <dsp:cNvPr id="0" name=""/>
        <dsp:cNvSpPr/>
      </dsp:nvSpPr>
      <dsp:spPr>
        <a:xfrm>
          <a:off x="1302192" y="96830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smtClean="0">
              <a:solidFill>
                <a:srgbClr val="FF0000"/>
              </a:solidFill>
            </a:rPr>
            <a:t>Type of education</a:t>
          </a:r>
          <a:endParaRPr lang="en-ZA" sz="900" b="1" kern="1200" dirty="0">
            <a:solidFill>
              <a:srgbClr val="FF0000"/>
            </a:solidFill>
          </a:endParaRPr>
        </a:p>
      </dsp:txBody>
      <dsp:txXfrm>
        <a:off x="1406591" y="1072704"/>
        <a:ext cx="504081" cy="504081"/>
      </dsp:txXfrm>
    </dsp:sp>
    <dsp:sp modelId="{871E3D72-B506-4763-BF68-912A91ADA0E1}">
      <dsp:nvSpPr>
        <dsp:cNvPr id="0" name=""/>
        <dsp:cNvSpPr/>
      </dsp:nvSpPr>
      <dsp:spPr>
        <a:xfrm>
          <a:off x="785636" y="41678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Quality of education</a:t>
          </a:r>
          <a:endParaRPr lang="en-ZA" sz="900" b="1" kern="1200" dirty="0">
            <a:solidFill>
              <a:srgbClr val="FF0000"/>
            </a:solidFill>
          </a:endParaRPr>
        </a:p>
      </dsp:txBody>
      <dsp:txXfrm>
        <a:off x="890035" y="521184"/>
        <a:ext cx="504081" cy="504081"/>
      </dsp:txXfrm>
    </dsp:sp>
    <dsp:sp modelId="{9025DBFC-907B-4F5A-9079-F272D0027113}">
      <dsp:nvSpPr>
        <dsp:cNvPr id="0" name=""/>
        <dsp:cNvSpPr/>
      </dsp:nvSpPr>
      <dsp:spPr>
        <a:xfrm>
          <a:off x="1520808" y="261129"/>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Duration of education</a:t>
          </a:r>
          <a:endParaRPr lang="en-ZA" sz="900" b="1" kern="1200" dirty="0">
            <a:solidFill>
              <a:srgbClr val="FF0000"/>
            </a:solidFill>
          </a:endParaRPr>
        </a:p>
      </dsp:txBody>
      <dsp:txXfrm>
        <a:off x="1625207" y="365528"/>
        <a:ext cx="504081" cy="504081"/>
      </dsp:txXfrm>
    </dsp:sp>
    <dsp:sp modelId="{89AAFAC3-0FCC-4F56-988E-ED949141102E}">
      <dsp:nvSpPr>
        <dsp:cNvPr id="0" name=""/>
        <dsp:cNvSpPr/>
      </dsp:nvSpPr>
      <dsp:spPr>
        <a:xfrm>
          <a:off x="461391" y="33474"/>
          <a:ext cx="2217846" cy="1774277"/>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449663"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SA is one of the top 3 most unequal countries in the world</a:t>
          </a:r>
          <a:endParaRPr lang="en-ZA" sz="1900" kern="1200" dirty="0"/>
        </a:p>
      </dsp:txBody>
      <dsp:txXfrm>
        <a:off x="824877" y="376605"/>
        <a:ext cx="1811692" cy="1811692"/>
      </dsp:txXfrm>
    </dsp:sp>
    <dsp:sp modelId="{20B08DA0-7069-4A60-917F-B146CCDCDBBD}">
      <dsp:nvSpPr>
        <dsp:cNvPr id="0" name=""/>
        <dsp:cNvSpPr/>
      </dsp:nvSpPr>
      <dsp:spPr>
        <a:xfrm>
          <a:off x="2499359"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Between </a:t>
          </a:r>
          <a:r>
            <a:rPr lang="en-ZA" sz="1900" b="1" kern="1200" dirty="0" smtClean="0"/>
            <a:t>78%</a:t>
          </a:r>
          <a:r>
            <a:rPr lang="en-ZA" sz="1900" kern="1200" dirty="0" smtClean="0"/>
            <a:t> and </a:t>
          </a:r>
          <a:r>
            <a:rPr lang="en-ZA" sz="1900" b="1" kern="1200" dirty="0" smtClean="0"/>
            <a:t>85%</a:t>
          </a:r>
          <a:r>
            <a:rPr lang="en-ZA" sz="1900" kern="1200" dirty="0" smtClean="0"/>
            <a:t> of total inequality is explained by </a:t>
          </a:r>
          <a:r>
            <a:rPr lang="en-ZA" sz="1900" b="1" kern="1200" dirty="0" smtClean="0">
              <a:solidFill>
                <a:srgbClr val="FF0000"/>
              </a:solidFill>
            </a:rPr>
            <a:t>wage</a:t>
          </a:r>
          <a:r>
            <a:rPr lang="en-ZA" sz="1900" kern="1200" dirty="0" smtClean="0"/>
            <a:t> inequality</a:t>
          </a:r>
          <a:endParaRPr lang="en-ZA" sz="1900" kern="1200" dirty="0"/>
        </a:p>
      </dsp:txBody>
      <dsp:txXfrm>
        <a:off x="2874573" y="376605"/>
        <a:ext cx="1811692" cy="1811692"/>
      </dsp:txXfrm>
    </dsp:sp>
    <dsp:sp modelId="{4110B23A-1B79-4BBE-93AC-95B6D340CEC6}">
      <dsp:nvSpPr>
        <dsp:cNvPr id="0" name=""/>
        <dsp:cNvSpPr/>
      </dsp:nvSpPr>
      <dsp:spPr>
        <a:xfrm>
          <a:off x="4549056"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b="1" kern="1200" dirty="0" smtClean="0">
              <a:solidFill>
                <a:srgbClr val="FF0000"/>
              </a:solidFill>
            </a:rPr>
            <a:t>Wages</a:t>
          </a:r>
          <a:endParaRPr lang="en-ZA" sz="1900" b="1" kern="1200" dirty="0">
            <a:solidFill>
              <a:srgbClr val="FF0000"/>
            </a:solidFill>
          </a:endParaRPr>
        </a:p>
      </dsp:txBody>
      <dsp:txXfrm>
        <a:off x="4924270" y="376605"/>
        <a:ext cx="1811692" cy="18116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854206" y="1458162"/>
          <a:ext cx="1782198" cy="1782198"/>
        </a:xfrm>
        <a:prstGeom prst="gear9">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Low quality education</a:t>
          </a:r>
          <a:endParaRPr lang="en-ZA" sz="1600" b="1" kern="1200" dirty="0"/>
        </a:p>
      </dsp:txBody>
      <dsp:txXfrm>
        <a:off x="2212507" y="1875633"/>
        <a:ext cx="1065596" cy="916087"/>
      </dsp:txXfrm>
    </dsp:sp>
    <dsp:sp modelId="{1E446F85-7056-4EB8-ADCC-D9EA52599DC3}">
      <dsp:nvSpPr>
        <dsp:cNvPr id="0" name=""/>
        <dsp:cNvSpPr/>
      </dsp:nvSpPr>
      <dsp:spPr>
        <a:xfrm>
          <a:off x="817290" y="1036915"/>
          <a:ext cx="1296144" cy="1296144"/>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Low social mobility</a:t>
          </a:r>
          <a:endParaRPr lang="en-ZA" sz="1200" kern="1200" dirty="0"/>
        </a:p>
      </dsp:txBody>
      <dsp:txXfrm>
        <a:off x="1143598" y="1365195"/>
        <a:ext cx="643528" cy="639584"/>
      </dsp:txXfrm>
    </dsp:sp>
    <dsp:sp modelId="{3AD1B559-2D50-460D-8E8F-419A7CB078EE}">
      <dsp:nvSpPr>
        <dsp:cNvPr id="0" name=""/>
        <dsp:cNvSpPr/>
      </dsp:nvSpPr>
      <dsp:spPr>
        <a:xfrm rot="20700000">
          <a:off x="1543263" y="142708"/>
          <a:ext cx="1269956" cy="1269956"/>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Hereditary poverty</a:t>
          </a:r>
          <a:endParaRPr lang="en-ZA" sz="1200" kern="1200" dirty="0"/>
        </a:p>
      </dsp:txBody>
      <dsp:txXfrm rot="-20700000">
        <a:off x="1821802" y="421246"/>
        <a:ext cx="712879" cy="712879"/>
      </dsp:txXfrm>
    </dsp:sp>
    <dsp:sp modelId="{59DB91FF-8856-40C4-8DD9-453DD8EE423D}">
      <dsp:nvSpPr>
        <dsp:cNvPr id="0" name=""/>
        <dsp:cNvSpPr/>
      </dsp:nvSpPr>
      <dsp:spPr>
        <a:xfrm>
          <a:off x="1706980" y="1194976"/>
          <a:ext cx="2281213" cy="2281213"/>
        </a:xfrm>
        <a:prstGeom prst="circularArrow">
          <a:avLst>
            <a:gd name="adj1" fmla="val 4687"/>
            <a:gd name="adj2" fmla="val 299029"/>
            <a:gd name="adj3" fmla="val 2488154"/>
            <a:gd name="adj4" fmla="val 15922994"/>
            <a:gd name="adj5" fmla="val 546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587746" y="754221"/>
          <a:ext cx="1657444" cy="1657444"/>
        </a:xfrm>
        <a:prstGeom prst="leftCircularArrow">
          <a:avLst>
            <a:gd name="adj1" fmla="val 6452"/>
            <a:gd name="adj2" fmla="val 429999"/>
            <a:gd name="adj3" fmla="val 10489124"/>
            <a:gd name="adj4" fmla="val 14837806"/>
            <a:gd name="adj5" fmla="val 7527"/>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249509" y="-131366"/>
          <a:ext cx="1787058" cy="1787058"/>
        </a:xfrm>
        <a:prstGeom prst="circularArrow">
          <a:avLst>
            <a:gd name="adj1" fmla="val 5984"/>
            <a:gd name="adj2" fmla="val 394124"/>
            <a:gd name="adj3" fmla="val 13313824"/>
            <a:gd name="adj4" fmla="val 10508221"/>
            <a:gd name="adj5" fmla="val 698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E8CCC-791B-488A-BEC4-8B912ED05C08}">
      <dsp:nvSpPr>
        <dsp:cNvPr id="0" name=""/>
        <dsp:cNvSpPr/>
      </dsp:nvSpPr>
      <dsp:spPr>
        <a:xfrm>
          <a:off x="3280040" y="2389025"/>
          <a:ext cx="1576823" cy="1576823"/>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ZA" sz="2000" b="1" kern="1200" dirty="0" smtClean="0"/>
            <a:t>Current concerns of DBE </a:t>
          </a:r>
        </a:p>
        <a:p>
          <a:pPr lvl="0" algn="ctr" defTabSz="889000">
            <a:lnSpc>
              <a:spcPct val="90000"/>
            </a:lnSpc>
            <a:spcBef>
              <a:spcPct val="0"/>
            </a:spcBef>
            <a:spcAft>
              <a:spcPct val="35000"/>
            </a:spcAft>
          </a:pPr>
          <a:r>
            <a:rPr lang="en-ZA" sz="900" kern="1200" dirty="0" smtClean="0"/>
            <a:t>(according to me)</a:t>
          </a:r>
          <a:endParaRPr lang="en-ZA" sz="900" kern="1200" dirty="0"/>
        </a:p>
      </dsp:txBody>
      <dsp:txXfrm>
        <a:off x="3510960" y="2619945"/>
        <a:ext cx="1114983" cy="1114983"/>
      </dsp:txXfrm>
    </dsp:sp>
    <dsp:sp modelId="{EF6C528B-8C4A-4F95-B362-2FDAC40BBF12}">
      <dsp:nvSpPr>
        <dsp:cNvPr id="0" name=""/>
        <dsp:cNvSpPr/>
      </dsp:nvSpPr>
      <dsp:spPr>
        <a:xfrm rot="16200000">
          <a:off x="3674437" y="197757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048751" y="1975310"/>
        <a:ext cx="39401" cy="39401"/>
      </dsp:txXfrm>
    </dsp:sp>
    <dsp:sp modelId="{6A11ACCE-094B-47CD-801D-2FC6256BBDD0}">
      <dsp:nvSpPr>
        <dsp:cNvPr id="0" name=""/>
        <dsp:cNvSpPr/>
      </dsp:nvSpPr>
      <dsp:spPr>
        <a:xfrm>
          <a:off x="3280040" y="24173"/>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Teacher content knowledge</a:t>
          </a:r>
        </a:p>
        <a:p>
          <a:pPr lvl="0" algn="ctr" defTabSz="444500">
            <a:lnSpc>
              <a:spcPct val="90000"/>
            </a:lnSpc>
            <a:spcBef>
              <a:spcPct val="0"/>
            </a:spcBef>
            <a:spcAft>
              <a:spcPct val="35000"/>
            </a:spcAft>
          </a:pPr>
          <a:r>
            <a:rPr lang="en-ZA" sz="1000" kern="1200" dirty="0" smtClean="0"/>
            <a:t>- Extremely low</a:t>
          </a:r>
        </a:p>
        <a:p>
          <a:pPr lvl="0" algn="ctr" defTabSz="444500">
            <a:lnSpc>
              <a:spcPct val="90000"/>
            </a:lnSpc>
            <a:spcBef>
              <a:spcPct val="0"/>
            </a:spcBef>
            <a:spcAft>
              <a:spcPct val="35000"/>
            </a:spcAft>
          </a:pPr>
          <a:r>
            <a:rPr lang="en-ZA" sz="1000" kern="1200" dirty="0" smtClean="0"/>
            <a:t>- Politically sensitive given strength of teacher unions</a:t>
          </a:r>
        </a:p>
        <a:p>
          <a:pPr lvl="0" algn="ctr" defTabSz="444500">
            <a:lnSpc>
              <a:spcPct val="90000"/>
            </a:lnSpc>
            <a:spcBef>
              <a:spcPct val="0"/>
            </a:spcBef>
            <a:spcAft>
              <a:spcPct val="35000"/>
            </a:spcAft>
          </a:pPr>
          <a:r>
            <a:rPr lang="en-ZA" sz="1000" kern="1200" dirty="0" smtClean="0"/>
            <a:t>-Testing &amp; training?!</a:t>
          </a:r>
          <a:endParaRPr lang="en-ZA" sz="1000" kern="1200" dirty="0"/>
        </a:p>
      </dsp:txBody>
      <dsp:txXfrm>
        <a:off x="3510960" y="255093"/>
        <a:ext cx="1114983" cy="1114983"/>
      </dsp:txXfrm>
    </dsp:sp>
    <dsp:sp modelId="{3DA960A4-B27E-4AE2-8EF6-0FC699BBD40E}">
      <dsp:nvSpPr>
        <dsp:cNvPr id="0" name=""/>
        <dsp:cNvSpPr/>
      </dsp:nvSpPr>
      <dsp:spPr>
        <a:xfrm rot="19285714">
          <a:off x="4598895" y="2422765"/>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973208" y="2420505"/>
        <a:ext cx="39401" cy="39401"/>
      </dsp:txXfrm>
    </dsp:sp>
    <dsp:sp modelId="{59F6E7B8-550D-4BE6-9706-76D63D52CFFB}">
      <dsp:nvSpPr>
        <dsp:cNvPr id="0" name=""/>
        <dsp:cNvSpPr/>
      </dsp:nvSpPr>
      <dsp:spPr>
        <a:xfrm>
          <a:off x="5128955" y="91456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solidFill>
                <a:srgbClr val="FFFF00"/>
              </a:solidFill>
            </a:rPr>
            <a:t>Grade R &amp; ECD</a:t>
          </a:r>
        </a:p>
        <a:p>
          <a:pPr lvl="0" algn="ctr" defTabSz="488950">
            <a:lnSpc>
              <a:spcPct val="90000"/>
            </a:lnSpc>
            <a:spcBef>
              <a:spcPct val="0"/>
            </a:spcBef>
            <a:spcAft>
              <a:spcPct val="35000"/>
            </a:spcAft>
          </a:pPr>
          <a:r>
            <a:rPr lang="en-ZA" sz="1000" kern="1200" dirty="0" smtClean="0"/>
            <a:t>- Funding: Current </a:t>
          </a:r>
          <a:r>
            <a:rPr lang="en-ZA" sz="1000" kern="1200" dirty="0" err="1" smtClean="0"/>
            <a:t>exp</a:t>
          </a:r>
          <a:r>
            <a:rPr lang="en-ZA" sz="1000" kern="1200" dirty="0" smtClean="0"/>
            <a:t> on Grade R pupil (R3K) 1/3 of ordinary school child (R10K)</a:t>
          </a:r>
        </a:p>
        <a:p>
          <a:pPr lvl="0" algn="ctr" defTabSz="488950">
            <a:lnSpc>
              <a:spcPct val="90000"/>
            </a:lnSpc>
            <a:spcBef>
              <a:spcPct val="0"/>
            </a:spcBef>
            <a:spcAft>
              <a:spcPct val="35000"/>
            </a:spcAft>
          </a:pPr>
          <a:r>
            <a:rPr lang="en-ZA" sz="1000" kern="1200" dirty="0" smtClean="0"/>
            <a:t>-Training/qualifications and $ of  ECD teachers?</a:t>
          </a:r>
          <a:endParaRPr lang="en-ZA" sz="1000" kern="1200" dirty="0"/>
        </a:p>
      </dsp:txBody>
      <dsp:txXfrm>
        <a:off x="5359875" y="1145484"/>
        <a:ext cx="1114983" cy="1114983"/>
      </dsp:txXfrm>
    </dsp:sp>
    <dsp:sp modelId="{3930D2AE-8858-462F-90FB-ED7AC4BE5A26}">
      <dsp:nvSpPr>
        <dsp:cNvPr id="0" name=""/>
        <dsp:cNvSpPr/>
      </dsp:nvSpPr>
      <dsp:spPr>
        <a:xfrm rot="771429">
          <a:off x="4827217" y="342311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5201531" y="3420850"/>
        <a:ext cx="39401" cy="39401"/>
      </dsp:txXfrm>
    </dsp:sp>
    <dsp:sp modelId="{06635811-3A4A-44E1-8E35-45EAEC47556C}">
      <dsp:nvSpPr>
        <dsp:cNvPr id="0" name=""/>
        <dsp:cNvSpPr/>
      </dsp:nvSpPr>
      <dsp:spPr>
        <a:xfrm>
          <a:off x="5585600" y="291525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smtClean="0">
              <a:solidFill>
                <a:srgbClr val="FFFF00"/>
              </a:solidFill>
            </a:rPr>
            <a:t>Min Norms/Stds</a:t>
          </a:r>
          <a:endParaRPr lang="en-ZA" sz="1100" b="1" kern="1200" dirty="0" smtClean="0">
            <a:solidFill>
              <a:srgbClr val="FFFF00"/>
            </a:solidFill>
          </a:endParaRPr>
        </a:p>
        <a:p>
          <a:pPr lvl="0" algn="ctr" defTabSz="488950">
            <a:lnSpc>
              <a:spcPct val="90000"/>
            </a:lnSpc>
            <a:spcBef>
              <a:spcPct val="0"/>
            </a:spcBef>
            <a:spcAft>
              <a:spcPct val="35000"/>
            </a:spcAft>
          </a:pPr>
          <a:r>
            <a:rPr lang="en-ZA" sz="1000" kern="1200" dirty="0" smtClean="0"/>
            <a:t>- Eradicating infrastructure backlogs &amp; providing basics (and then non-basics)</a:t>
          </a:r>
        </a:p>
        <a:p>
          <a:pPr lvl="0" algn="ctr" defTabSz="488950">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5816520" y="3146174"/>
        <a:ext cx="1114983" cy="1114983"/>
      </dsp:txXfrm>
    </dsp:sp>
    <dsp:sp modelId="{A08C8600-5E55-4248-B08C-EE1FD83C8701}">
      <dsp:nvSpPr>
        <dsp:cNvPr id="0" name=""/>
        <dsp:cNvSpPr/>
      </dsp:nvSpPr>
      <dsp:spPr>
        <a:xfrm rot="3857143">
          <a:off x="4187473" y="4225324"/>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561786" y="4223064"/>
        <a:ext cx="39401" cy="39401"/>
      </dsp:txXfrm>
    </dsp:sp>
    <dsp:sp modelId="{C4A4A127-EE84-452D-AE10-46CC321FE2A1}">
      <dsp:nvSpPr>
        <dsp:cNvPr id="0" name=""/>
        <dsp:cNvSpPr/>
      </dsp:nvSpPr>
      <dsp:spPr>
        <a:xfrm>
          <a:off x="4306111" y="4519682"/>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Teacher Salaries </a:t>
          </a:r>
        </a:p>
        <a:p>
          <a:pPr lvl="0" algn="ctr" defTabSz="466725">
            <a:lnSpc>
              <a:spcPct val="90000"/>
            </a:lnSpc>
            <a:spcBef>
              <a:spcPct val="0"/>
            </a:spcBef>
            <a:spcAft>
              <a:spcPct val="35000"/>
            </a:spcAft>
          </a:pPr>
          <a:r>
            <a:rPr lang="en-ZA" sz="1000" kern="1200" dirty="0" smtClean="0"/>
            <a:t>– Make up 80% of </a:t>
          </a:r>
          <a:r>
            <a:rPr lang="en-ZA" sz="1000" kern="1200" dirty="0" err="1" smtClean="0"/>
            <a:t>Educ</a:t>
          </a:r>
          <a:r>
            <a:rPr lang="en-ZA" sz="1000" kern="1200" dirty="0" smtClean="0"/>
            <a:t> </a:t>
          </a:r>
          <a:r>
            <a:rPr lang="en-ZA" sz="1000" kern="1200" dirty="0" err="1" smtClean="0"/>
            <a:t>Exp</a:t>
          </a:r>
          <a:r>
            <a:rPr lang="en-ZA" sz="1000" kern="1200" dirty="0" smtClean="0"/>
            <a:t> </a:t>
          </a:r>
          <a:r>
            <a:rPr lang="en-ZA" sz="1000" kern="1200" dirty="0" err="1" smtClean="0"/>
            <a:t>ating</a:t>
          </a:r>
          <a:r>
            <a:rPr lang="en-ZA" sz="1000" kern="1200" dirty="0" smtClean="0"/>
            <a:t> infrastructure backlogs</a:t>
          </a:r>
        </a:p>
        <a:p>
          <a:pPr lvl="0" algn="ctr" defTabSz="466725">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4537031" y="4750602"/>
        <a:ext cx="1114983" cy="1114983"/>
      </dsp:txXfrm>
    </dsp:sp>
    <dsp:sp modelId="{0892EC48-933E-47F6-B1BE-D6E2E880C609}">
      <dsp:nvSpPr>
        <dsp:cNvPr id="0" name=""/>
        <dsp:cNvSpPr/>
      </dsp:nvSpPr>
      <dsp:spPr>
        <a:xfrm rot="6942857">
          <a:off x="3161402" y="4225324"/>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3535716" y="4223064"/>
        <a:ext cx="39401" cy="39401"/>
      </dsp:txXfrm>
    </dsp:sp>
    <dsp:sp modelId="{A07D68AF-2A75-42AD-AA0A-6160893A8FAA}">
      <dsp:nvSpPr>
        <dsp:cNvPr id="0" name=""/>
        <dsp:cNvSpPr/>
      </dsp:nvSpPr>
      <dsp:spPr>
        <a:xfrm>
          <a:off x="2253969" y="4519682"/>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FP Numeracy &amp; literacy and ANAS</a:t>
          </a:r>
          <a:endParaRPr lang="en-ZA" sz="900" b="1" kern="1200" dirty="0" smtClean="0">
            <a:solidFill>
              <a:srgbClr val="FFFF00"/>
            </a:solidFill>
          </a:endParaRPr>
        </a:p>
        <a:p>
          <a:pPr lvl="0" algn="ctr" defTabSz="466725">
            <a:lnSpc>
              <a:spcPct val="90000"/>
            </a:lnSpc>
            <a:spcBef>
              <a:spcPct val="0"/>
            </a:spcBef>
            <a:spcAft>
              <a:spcPct val="35000"/>
            </a:spcAft>
          </a:pPr>
          <a:r>
            <a:rPr lang="en-ZA" sz="900" kern="1200" dirty="0" smtClean="0"/>
            <a:t>- Ensuring they are comparable across years</a:t>
          </a:r>
        </a:p>
        <a:p>
          <a:pPr lvl="0" algn="ctr" defTabSz="466725">
            <a:lnSpc>
              <a:spcPct val="90000"/>
            </a:lnSpc>
            <a:spcBef>
              <a:spcPct val="0"/>
            </a:spcBef>
            <a:spcAft>
              <a:spcPct val="35000"/>
            </a:spcAft>
          </a:pPr>
          <a:r>
            <a:rPr lang="en-ZA" sz="900" kern="1200" dirty="0" smtClean="0"/>
            <a:t>- Using them to raise numeracy &amp; literacy outcomes</a:t>
          </a:r>
        </a:p>
        <a:p>
          <a:pPr lvl="0" algn="ctr" defTabSz="466725">
            <a:lnSpc>
              <a:spcPct val="90000"/>
            </a:lnSpc>
            <a:spcBef>
              <a:spcPct val="0"/>
            </a:spcBef>
            <a:spcAft>
              <a:spcPct val="35000"/>
            </a:spcAft>
          </a:pPr>
          <a:r>
            <a:rPr lang="en-ZA" sz="900" kern="1200" dirty="0" smtClean="0"/>
            <a:t>-</a:t>
          </a:r>
          <a:endParaRPr lang="en-ZA" sz="900" kern="1200" dirty="0"/>
        </a:p>
      </dsp:txBody>
      <dsp:txXfrm>
        <a:off x="2484889" y="4750602"/>
        <a:ext cx="1114983" cy="1114983"/>
      </dsp:txXfrm>
    </dsp:sp>
    <dsp:sp modelId="{31A41989-BEA2-4558-88DF-18E6FF2A4CEE}">
      <dsp:nvSpPr>
        <dsp:cNvPr id="0" name=""/>
        <dsp:cNvSpPr/>
      </dsp:nvSpPr>
      <dsp:spPr>
        <a:xfrm rot="10028571">
          <a:off x="2521658" y="342311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2895971" y="3420850"/>
        <a:ext cx="39401" cy="39401"/>
      </dsp:txXfrm>
    </dsp:sp>
    <dsp:sp modelId="{042CDF1E-0E2C-483C-956E-D70585AF03D1}">
      <dsp:nvSpPr>
        <dsp:cNvPr id="0" name=""/>
        <dsp:cNvSpPr/>
      </dsp:nvSpPr>
      <dsp:spPr>
        <a:xfrm>
          <a:off x="974480" y="291525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Elections &amp; Relations with teacher unions</a:t>
          </a:r>
        </a:p>
        <a:p>
          <a:pPr lvl="0" algn="ctr" defTabSz="444500">
            <a:lnSpc>
              <a:spcPct val="90000"/>
            </a:lnSpc>
            <a:spcBef>
              <a:spcPct val="0"/>
            </a:spcBef>
            <a:spcAft>
              <a:spcPct val="35000"/>
            </a:spcAft>
          </a:pPr>
          <a:r>
            <a:rPr lang="en-ZA" sz="800" kern="1200" dirty="0" smtClean="0">
              <a:solidFill>
                <a:schemeClr val="bg1"/>
              </a:solidFill>
            </a:rPr>
            <a:t>- Teacher unions (</a:t>
          </a:r>
          <a:r>
            <a:rPr lang="en-ZA" sz="800" kern="1200" dirty="0" err="1" smtClean="0">
              <a:solidFill>
                <a:schemeClr val="bg1"/>
              </a:solidFill>
            </a:rPr>
            <a:t>esp</a:t>
          </a:r>
          <a:r>
            <a:rPr lang="en-ZA" sz="800" kern="1200" dirty="0" smtClean="0">
              <a:solidFill>
                <a:schemeClr val="bg1"/>
              </a:solidFill>
            </a:rPr>
            <a:t> SADTU) wield considerable power)</a:t>
          </a:r>
        </a:p>
        <a:p>
          <a:pPr lvl="0" algn="ctr" defTabSz="444500">
            <a:lnSpc>
              <a:spcPct val="90000"/>
            </a:lnSpc>
            <a:spcBef>
              <a:spcPct val="0"/>
            </a:spcBef>
            <a:spcAft>
              <a:spcPct val="35000"/>
            </a:spcAft>
          </a:pPr>
          <a:r>
            <a:rPr lang="en-ZA" sz="800" kern="1200" dirty="0" smtClean="0">
              <a:solidFill>
                <a:schemeClr val="bg1"/>
              </a:solidFill>
            </a:rPr>
            <a:t>-Appointments (DBE/district/principal/teacher) politicised, competence not primary concern</a:t>
          </a:r>
        </a:p>
        <a:p>
          <a:pPr lvl="0" algn="ctr" defTabSz="444500">
            <a:lnSpc>
              <a:spcPct val="90000"/>
            </a:lnSpc>
            <a:spcBef>
              <a:spcPct val="0"/>
            </a:spcBef>
            <a:spcAft>
              <a:spcPct val="35000"/>
            </a:spcAft>
          </a:pPr>
          <a:endParaRPr lang="en-ZA" sz="1200" kern="1200" dirty="0">
            <a:solidFill>
              <a:srgbClr val="FFFF00"/>
            </a:solidFill>
          </a:endParaRPr>
        </a:p>
      </dsp:txBody>
      <dsp:txXfrm>
        <a:off x="1205400" y="3146174"/>
        <a:ext cx="1114983" cy="1114983"/>
      </dsp:txXfrm>
    </dsp:sp>
    <dsp:sp modelId="{60E847D8-B202-3F49-9037-266D3EB244D0}">
      <dsp:nvSpPr>
        <dsp:cNvPr id="0" name=""/>
        <dsp:cNvSpPr/>
      </dsp:nvSpPr>
      <dsp:spPr>
        <a:xfrm rot="13114286">
          <a:off x="2749980" y="2422765"/>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124293" y="2420505"/>
        <a:ext cx="39401" cy="39401"/>
      </dsp:txXfrm>
    </dsp:sp>
    <dsp:sp modelId="{81706860-0023-C940-B645-D5CE6D797A7F}">
      <dsp:nvSpPr>
        <dsp:cNvPr id="0" name=""/>
        <dsp:cNvSpPr/>
      </dsp:nvSpPr>
      <dsp:spPr>
        <a:xfrm>
          <a:off x="1431125" y="91456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FF00"/>
              </a:solidFill>
            </a:rPr>
            <a:t>Post-provisioning</a:t>
          </a:r>
        </a:p>
        <a:p>
          <a:pPr lvl="0" algn="ctr" defTabSz="400050">
            <a:lnSpc>
              <a:spcPct val="90000"/>
            </a:lnSpc>
            <a:spcBef>
              <a:spcPct val="0"/>
            </a:spcBef>
            <a:spcAft>
              <a:spcPct val="35000"/>
            </a:spcAft>
          </a:pPr>
          <a:r>
            <a:rPr lang="en-ZA" sz="900" kern="1200" dirty="0" smtClean="0">
              <a:solidFill>
                <a:schemeClr val="bg1"/>
              </a:solidFill>
            </a:rPr>
            <a:t>- Ghost teachers</a:t>
          </a:r>
        </a:p>
        <a:p>
          <a:pPr lvl="0" algn="ctr" defTabSz="400050">
            <a:lnSpc>
              <a:spcPct val="90000"/>
            </a:lnSpc>
            <a:spcBef>
              <a:spcPct val="0"/>
            </a:spcBef>
            <a:spcAft>
              <a:spcPct val="35000"/>
            </a:spcAft>
          </a:pPr>
          <a:r>
            <a:rPr lang="en-ZA" sz="900" kern="1200" dirty="0" smtClean="0">
              <a:solidFill>
                <a:schemeClr val="bg1"/>
              </a:solidFill>
            </a:rPr>
            <a:t>-Over/under supply in certain schools (esp ECA)</a:t>
          </a:r>
        </a:p>
        <a:p>
          <a:pPr lvl="0" algn="ctr" defTabSz="400050">
            <a:lnSpc>
              <a:spcPct val="90000"/>
            </a:lnSpc>
            <a:spcBef>
              <a:spcPct val="0"/>
            </a:spcBef>
            <a:spcAft>
              <a:spcPct val="35000"/>
            </a:spcAft>
          </a:pPr>
          <a:r>
            <a:rPr lang="en-ZA" sz="900" kern="1200" dirty="0" smtClean="0">
              <a:solidFill>
                <a:schemeClr val="bg1"/>
              </a:solidFill>
            </a:rPr>
            <a:t>-limiting the salary bill</a:t>
          </a:r>
        </a:p>
        <a:p>
          <a:pPr lvl="0" algn="ctr" defTabSz="400050">
            <a:lnSpc>
              <a:spcPct val="90000"/>
            </a:lnSpc>
            <a:spcBef>
              <a:spcPct val="0"/>
            </a:spcBef>
            <a:spcAft>
              <a:spcPct val="35000"/>
            </a:spcAft>
          </a:pPr>
          <a:endParaRPr lang="en-US" sz="900" kern="1200" dirty="0"/>
        </a:p>
      </dsp:txBody>
      <dsp:txXfrm>
        <a:off x="1662045" y="1145484"/>
        <a:ext cx="1114983" cy="11149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2014/05/24</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6</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en-US" dirty="0" smtClean="0"/>
              <a:t>http://web.up.ac.za/sitefiles/File/publications/2013/PIRLS_2011_Report_12_Dec.PDF</a:t>
            </a:r>
          </a:p>
        </p:txBody>
      </p:sp>
      <p:sp>
        <p:nvSpPr>
          <p:cNvPr id="4" name="Slide Number Placeholder 3"/>
          <p:cNvSpPr>
            <a:spLocks noGrp="1"/>
          </p:cNvSpPr>
          <p:nvPr>
            <p:ph type="sldNum" sz="quarter" idx="5"/>
          </p:nvPr>
        </p:nvSpPr>
        <p:spPr/>
        <p:txBody>
          <a:bodyPr/>
          <a:lstStyle/>
          <a:p>
            <a:pPr>
              <a:defRPr/>
            </a:pPr>
            <a:fld id="{9D1CF672-4E59-4B26-8A2E-29C387F2EAB6}" type="slidenum">
              <a:rPr lang="en-ZA" smtClean="0"/>
              <a:pPr>
                <a:defRPr/>
              </a:pPr>
              <a:t>15</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16</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altLang="en-US" smtClean="0"/>
          </a:p>
        </p:txBody>
      </p:sp>
      <p:sp>
        <p:nvSpPr>
          <p:cNvPr id="4" name="Slide Number Placeholder 3"/>
          <p:cNvSpPr>
            <a:spLocks noGrp="1"/>
          </p:cNvSpPr>
          <p:nvPr>
            <p:ph type="sldNum" sz="quarter" idx="5"/>
          </p:nvPr>
        </p:nvSpPr>
        <p:spPr/>
        <p:txBody>
          <a:bodyPr/>
          <a:lstStyle/>
          <a:p>
            <a:pPr>
              <a:defRPr/>
            </a:pPr>
            <a:fld id="{8F11DF14-3EC9-404D-8695-FA86EB8868A3}" type="slidenum">
              <a:rPr lang="en-ZA" smtClean="0"/>
              <a:pPr>
                <a:defRPr/>
              </a:pPr>
              <a:t>17</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en-US" dirty="0" smtClean="0"/>
              <a:t>http://www.cde.org.za/images/pdf/South%20Africas%20Education%20Crisis%20N%20Spaull%202013.pdf</a:t>
            </a:r>
          </a:p>
        </p:txBody>
      </p:sp>
      <p:sp>
        <p:nvSpPr>
          <p:cNvPr id="4" name="Slide Number Placeholder 3"/>
          <p:cNvSpPr>
            <a:spLocks noGrp="1"/>
          </p:cNvSpPr>
          <p:nvPr>
            <p:ph type="sldNum" sz="quarter" idx="5"/>
          </p:nvPr>
        </p:nvSpPr>
        <p:spPr/>
        <p:txBody>
          <a:bodyPr/>
          <a:lstStyle/>
          <a:p>
            <a:pPr>
              <a:defRPr/>
            </a:pPr>
            <a:fld id="{8A549CB4-2F2F-4595-81DA-431B6C58E121}" type="slidenum">
              <a:rPr lang="en-ZA" smtClean="0"/>
              <a:pPr>
                <a:defRPr/>
              </a:pPr>
              <a:t>18</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See </a:t>
            </a:r>
            <a:r>
              <a:rPr lang="en-ZA" baseline="0" dirty="0" smtClean="0"/>
              <a:t>Ross et al (2005) for a discussion of the teacher test.</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2307430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802560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78% and 85% figures were taken from research reports by Van der Berg and Leibbrandt</a:t>
            </a:r>
          </a:p>
        </p:txBody>
      </p:sp>
      <p:sp>
        <p:nvSpPr>
          <p:cNvPr id="4" name="Slide Number Placeholder 3"/>
          <p:cNvSpPr>
            <a:spLocks noGrp="1"/>
          </p:cNvSpPr>
          <p:nvPr>
            <p:ph type="sldNum" sz="quarter" idx="5"/>
          </p:nvPr>
        </p:nvSpPr>
        <p:spPr/>
        <p:txBody>
          <a:bodyPr/>
          <a:lstStyle/>
          <a:p>
            <a:pPr>
              <a:defRPr/>
            </a:pPr>
            <a:fld id="{6FFC436D-6E22-4B54-93D6-266C57DE4F6A}" type="slidenum">
              <a:rPr lang="en-ZA" smtClean="0"/>
              <a:pPr>
                <a:defRPr/>
              </a:pPr>
              <a:t>41</a:t>
            </a:fld>
            <a:endParaRPr lang="en-Z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42</a:t>
            </a:fld>
            <a:endParaRPr lang="en-US"/>
          </a:p>
        </p:txBody>
      </p:sp>
    </p:spTree>
    <p:extLst>
      <p:ext uri="{BB962C8B-B14F-4D97-AF65-F5344CB8AC3E}">
        <p14:creationId xmlns:p14="http://schemas.microsoft.com/office/powerpoint/2010/main" val="26001940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44</a:t>
            </a:fld>
            <a:endParaRPr lang="en-ZA"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46</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62</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67</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73</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74</a:t>
            </a:fld>
            <a:endParaRPr lang="en-Z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(TIMSS item M032721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10443913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Howie &amp; Van </a:t>
            </a:r>
            <a:r>
              <a:rPr lang="en-ZA" dirty="0" err="1" smtClean="0"/>
              <a:t>Staden</a:t>
            </a:r>
            <a:r>
              <a:rPr lang="en-ZA" smtClean="0"/>
              <a:t> 2012</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27483909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78</a:t>
            </a:fld>
            <a:endParaRPr lang="en-Z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79</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80</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82</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83</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84</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85</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86</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87</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88</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89</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90</a:t>
            </a:fld>
            <a:endParaRPr lang="en-ZA"/>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91</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2014/05/24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2014/05/24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2014/05/24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2014/05/24</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1" Type="http://schemas.openxmlformats.org/officeDocument/2006/relationships/image" Target="../media/image12.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eg"/><Relationship Id="rId4" Type="http://schemas.microsoft.com/office/2007/relationships/hdphoto" Target="../media/hdphoto1.wdp"/><Relationship Id="rId5" Type="http://schemas.openxmlformats.org/officeDocument/2006/relationships/image" Target="../media/image9.jpeg"/><Relationship Id="rId6" Type="http://schemas.microsoft.com/office/2007/relationships/hdphoto" Target="../media/hdphoto2.wdp"/><Relationship Id="rId7" Type="http://schemas.openxmlformats.org/officeDocument/2006/relationships/image" Target="../media/image10.jpeg"/><Relationship Id="rId8" Type="http://schemas.microsoft.com/office/2007/relationships/hdphoto" Target="../media/hdphoto3.wdp"/><Relationship Id="rId9" Type="http://schemas.openxmlformats.org/officeDocument/2006/relationships/image" Target="../media/image11.jpeg"/><Relationship Id="rId10"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jpe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Microsoft_Excel_97_-_2004_Worksheet1.xls"/><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wmf"/><Relationship Id="rId4" Type="http://schemas.openxmlformats.org/officeDocument/2006/relationships/image" Target="../media/image27.wmf"/><Relationship Id="rId5" Type="http://schemas.openxmlformats.org/officeDocument/2006/relationships/image" Target="../media/image21.emf"/><Relationship Id="rId6" Type="http://schemas.openxmlformats.org/officeDocument/2006/relationships/image" Target="../media/image30.png"/><Relationship Id="rId7" Type="http://schemas.openxmlformats.org/officeDocument/2006/relationships/image" Target="../media/image26.emf"/><Relationship Id="rId8" Type="http://schemas.openxmlformats.org/officeDocument/2006/relationships/image" Target="../media/image31.w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1.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www.nicspaull.com/research"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4.png"/></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 Id="rId3" Type="http://schemas.openxmlformats.org/officeDocument/2006/relationships/image" Target="../media/image46.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1.png"/></Relationships>
</file>

<file path=ppt/slides/_rels/slide74.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diagramData" Target="../diagrams/data6.xml"/><Relationship Id="rId6" Type="http://schemas.openxmlformats.org/officeDocument/2006/relationships/diagramLayout" Target="../diagrams/layout6.xml"/><Relationship Id="rId7" Type="http://schemas.openxmlformats.org/officeDocument/2006/relationships/diagramQuickStyle" Target="../diagrams/quickStyle6.xml"/><Relationship Id="rId8" Type="http://schemas.openxmlformats.org/officeDocument/2006/relationships/diagramColors" Target="../diagrams/colors6.xml"/><Relationship Id="rId9"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79.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chart" Target="../charts/char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chart" Target="../charts/char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5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chart" Target="../charts/chart1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3200" b="1" dirty="0" smtClean="0">
                <a:solidFill>
                  <a:srgbClr val="800000"/>
                </a:solidFill>
              </a:rPr>
              <a:t>An Overview of South Africa’s </a:t>
            </a:r>
            <a:br>
              <a:rPr lang="en-US" sz="3200" b="1" dirty="0" smtClean="0">
                <a:solidFill>
                  <a:srgbClr val="800000"/>
                </a:solidFill>
              </a:rPr>
            </a:br>
            <a:r>
              <a:rPr lang="en-US" sz="3200" b="1" dirty="0" smtClean="0">
                <a:solidFill>
                  <a:srgbClr val="800000"/>
                </a:solidFill>
              </a:rPr>
              <a:t>Schooling System</a:t>
            </a:r>
            <a:endParaRPr lang="en-US" sz="3200" dirty="0">
              <a:solidFill>
                <a:srgbClr val="800000"/>
              </a:solidFill>
            </a:endParaRPr>
          </a:p>
        </p:txBody>
      </p:sp>
      <p:sp>
        <p:nvSpPr>
          <p:cNvPr id="3" name="Subtitle 2"/>
          <p:cNvSpPr>
            <a:spLocks noGrp="1"/>
          </p:cNvSpPr>
          <p:nvPr>
            <p:ph type="subTitle" idx="1"/>
          </p:nvPr>
        </p:nvSpPr>
        <p:spPr>
          <a:xfrm>
            <a:off x="2470992" y="4896277"/>
            <a:ext cx="6611630" cy="936104"/>
          </a:xfrm>
          <a:solidFill>
            <a:schemeClr val="bg1">
              <a:lumMod val="85000"/>
              <a:alpha val="27000"/>
            </a:schemeClr>
          </a:solidFill>
        </p:spPr>
        <p:txBody>
          <a:bodyPr>
            <a:normAutofit/>
          </a:bodyPr>
          <a:lstStyle/>
          <a:p>
            <a:endParaRPr lang="en-US" sz="1100" b="1" dirty="0" smtClean="0">
              <a:solidFill>
                <a:srgbClr val="C00000"/>
              </a:solidFill>
            </a:endParaRPr>
          </a:p>
          <a:p>
            <a:r>
              <a:rPr lang="en-US" sz="1800" b="1" dirty="0" smtClean="0">
                <a:solidFill>
                  <a:srgbClr val="C00000"/>
                </a:solidFill>
              </a:rPr>
              <a:t>www.nicspaull.com/research</a:t>
            </a:r>
          </a:p>
          <a:p>
            <a:endParaRPr lang="en-US" sz="100" b="1" dirty="0" smtClean="0">
              <a:solidFill>
                <a:srgbClr val="C00000"/>
              </a:solidFill>
            </a:endParaRPr>
          </a:p>
          <a:p>
            <a:r>
              <a:rPr lang="en-US" sz="1200" b="1" dirty="0" err="1" smtClean="0">
                <a:solidFill>
                  <a:srgbClr val="C00000"/>
                </a:solidFill>
              </a:rPr>
              <a:t>Moneyweb</a:t>
            </a:r>
            <a:r>
              <a:rPr lang="en-US" sz="1200" b="1" dirty="0" smtClean="0">
                <a:solidFill>
                  <a:srgbClr val="C00000"/>
                </a:solidFill>
              </a:rPr>
              <a:t> </a:t>
            </a:r>
            <a:r>
              <a:rPr lang="en-US" sz="1200" b="1" dirty="0" err="1" smtClean="0">
                <a:solidFill>
                  <a:srgbClr val="C00000"/>
                </a:solidFill>
              </a:rPr>
              <a:t>Ibandla</a:t>
            </a:r>
            <a:r>
              <a:rPr lang="en-US" sz="1200" b="1" dirty="0" smtClean="0">
                <a:solidFill>
                  <a:srgbClr val="C00000"/>
                </a:solidFill>
              </a:rPr>
              <a:t> Conference|  24 May 2014</a:t>
            </a:r>
            <a:endParaRPr lang="en-US" sz="1200" b="1" dirty="0">
              <a:solidFill>
                <a:srgbClr val="C00000"/>
              </a:solidFill>
            </a:endParaRPr>
          </a:p>
        </p:txBody>
      </p:sp>
      <p:pic>
        <p:nvPicPr>
          <p:cNvPr id="6" name="Picture 5"/>
          <p:cNvPicPr>
            <a:picLocks noChangeAspect="1"/>
          </p:cNvPicPr>
          <p:nvPr/>
        </p:nvPicPr>
        <p:blipFill>
          <a:blip r:embed="rId4"/>
          <a:stretch>
            <a:fillRect/>
          </a:stretch>
        </p:blipFill>
        <p:spPr>
          <a:xfrm>
            <a:off x="3995936" y="6075559"/>
            <a:ext cx="1549333" cy="480294"/>
          </a:xfrm>
          <a:prstGeom prst="rect">
            <a:avLst/>
          </a:prstGeom>
        </p:spPr>
      </p:pic>
      <p:pic>
        <p:nvPicPr>
          <p:cNvPr id="7" name="Picture 6" descr="logostackleft300.jpg"/>
          <p:cNvPicPr/>
          <p:nvPr/>
        </p:nvPicPr>
        <p:blipFill>
          <a:blip r:embed="rId5" cstate="print"/>
          <a:srcRect/>
          <a:stretch>
            <a:fillRect/>
          </a:stretch>
        </p:blipFill>
        <p:spPr bwMode="auto">
          <a:xfrm>
            <a:off x="5868144" y="6051797"/>
            <a:ext cx="1440160" cy="504056"/>
          </a:xfrm>
          <a:prstGeom prst="rect">
            <a:avLst/>
          </a:prstGeom>
          <a:noFill/>
          <a:ln w="9525">
            <a:noFill/>
            <a:miter lim="800000"/>
            <a:headEnd/>
            <a:tailEnd/>
          </a:ln>
        </p:spPr>
      </p:pic>
      <p:pic>
        <p:nvPicPr>
          <p:cNvPr id="1026" name="Picture 2" descr="https://pbs.twimg.com/media/BnBesnLCMAAmsuQ.jpg:large"/>
          <p:cNvPicPr>
            <a:picLocks noChangeAspect="1" noChangeArrowheads="1"/>
          </p:cNvPicPr>
          <p:nvPr/>
        </p:nvPicPr>
        <p:blipFill rotWithShape="1">
          <a:blip r:embed="rId6">
            <a:extLst>
              <a:ext uri="{28A0092B-C50C-407E-A947-70E740481C1C}">
                <a14:useLocalDpi xmlns:a14="http://schemas.microsoft.com/office/drawing/2010/main" val="0"/>
              </a:ext>
            </a:extLst>
          </a:blip>
          <a:srcRect t="9397" b="2578"/>
          <a:stretch/>
        </p:blipFill>
        <p:spPr bwMode="auto">
          <a:xfrm>
            <a:off x="6498555" y="1478255"/>
            <a:ext cx="2640449" cy="34180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illanamay.com/shannon/pbh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0992" y="1478257"/>
            <a:ext cx="4027563" cy="3418021"/>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2</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ANAs &amp; assessment</a:t>
            </a:r>
            <a:endParaRPr lang="en-US" sz="20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Inequality</a:t>
            </a:r>
            <a:endParaRPr lang="en-US" sz="2000"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ANAs &amp; assessment</a:t>
            </a:r>
            <a:endParaRPr lang="en-US" sz="2000" b="1" dirty="0">
              <a:solidFill>
                <a:srgbClr val="800000"/>
              </a:solidFill>
            </a:endParaRPr>
          </a:p>
        </p:txBody>
      </p:sp>
      <p:sp>
        <p:nvSpPr>
          <p:cNvPr id="15" name="Rectangle 14"/>
          <p:cNvSpPr/>
          <p:nvPr/>
        </p:nvSpPr>
        <p:spPr>
          <a:xfrm>
            <a:off x="1619672"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Inequality</a:t>
            </a:r>
            <a:endParaRPr lang="en-US" sz="2000"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644162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628801"/>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a:t>
            </a:r>
            <a:r>
              <a:rPr lang="en-US" sz="2400" dirty="0" smtClean="0"/>
              <a:t>schools (i.e. 96% public)</a:t>
            </a:r>
            <a:endParaRPr lang="en-US" sz="2400" dirty="0" smtClean="0"/>
          </a:p>
          <a:p>
            <a:r>
              <a:rPr lang="en-US" sz="4400" b="1" dirty="0" smtClean="0"/>
              <a:t>25,826</a:t>
            </a:r>
            <a:r>
              <a:rPr lang="en-US" dirty="0" smtClean="0"/>
              <a:t> schools</a:t>
            </a:r>
          </a:p>
          <a:p>
            <a:pPr lvl="1"/>
            <a:r>
              <a:rPr lang="en-US" sz="2400" dirty="0" smtClean="0"/>
              <a:t>6% of schools are independent schools</a:t>
            </a:r>
          </a:p>
          <a:p>
            <a:r>
              <a:rPr lang="en-US" sz="4400" b="1" dirty="0" smtClean="0"/>
              <a:t>425,000</a:t>
            </a:r>
            <a:r>
              <a:rPr lang="en-US" dirty="0" smtClean="0"/>
              <a:t> teachers</a:t>
            </a:r>
          </a:p>
          <a:p>
            <a:pPr lvl="1"/>
            <a:r>
              <a:rPr lang="en-US" sz="2400" dirty="0" smtClean="0"/>
              <a:t>8% of teachers are in independent schools</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3966297672"/>
              </p:ext>
            </p:extLst>
          </p:nvPr>
        </p:nvGraphicFramePr>
        <p:xfrm>
          <a:off x="1403648" y="5733256"/>
          <a:ext cx="6096000" cy="74168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r>
                        <a:rPr lang="en-US" dirty="0" smtClean="0"/>
                        <a:t>FET</a:t>
                      </a:r>
                      <a:endParaRPr lang="en-US" dirty="0"/>
                    </a:p>
                  </a:txBody>
                  <a:tcPr>
                    <a:solidFill>
                      <a:srgbClr val="800000"/>
                    </a:solidFill>
                  </a:tcPr>
                </a:tc>
                <a:tc>
                  <a:txBody>
                    <a:bodyPr/>
                    <a:lstStyle/>
                    <a:p>
                      <a:pPr algn="ctr"/>
                      <a:r>
                        <a:rPr lang="en-US" dirty="0" smtClean="0"/>
                        <a:t>SP</a:t>
                      </a:r>
                      <a:endParaRPr lang="en-US" dirty="0"/>
                    </a:p>
                  </a:txBody>
                  <a:tcPr/>
                </a:tc>
                <a:tc>
                  <a:txBody>
                    <a:bodyPr/>
                    <a:lstStyle/>
                    <a:p>
                      <a:pPr algn="ctr"/>
                      <a:r>
                        <a:rPr lang="en-US" dirty="0" smtClean="0"/>
                        <a:t>GET</a:t>
                      </a:r>
                      <a:endParaRPr lang="en-US" dirty="0"/>
                    </a:p>
                  </a:txBody>
                  <a:tcPr/>
                </a:tc>
                <a:tc>
                  <a:txBody>
                    <a:bodyPr/>
                    <a:lstStyle/>
                    <a:p>
                      <a:pPr algn="ctr"/>
                      <a:r>
                        <a:rPr lang="en-US" dirty="0" smtClean="0"/>
                        <a:t>FET</a:t>
                      </a:r>
                      <a:endParaRPr lang="en-US"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790479135"/>
              </p:ext>
            </p:extLst>
          </p:nvPr>
        </p:nvGraphicFramePr>
        <p:xfrm>
          <a:off x="4499992" y="1916832"/>
          <a:ext cx="4645992" cy="41764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834127763"/>
              </p:ext>
            </p:extLst>
          </p:nvPr>
        </p:nvGraphicFramePr>
        <p:xfrm>
          <a:off x="539552"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92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6</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contextual </a:t>
            </a:r>
            <a:r>
              <a:rPr lang="en-US" dirty="0" err="1" smtClean="0"/>
              <a:t>eg</a:t>
            </a:r>
            <a:r>
              <a:rPr lang="en-US" dirty="0" smtClean="0"/>
              <a: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203296001"/>
              </p:ext>
            </p:extLst>
          </p:nvPr>
        </p:nvGraphicFramePr>
        <p:xfrm>
          <a:off x="539551" y="1916829"/>
          <a:ext cx="8064896" cy="3917869"/>
        </p:xfrm>
        <a:graphic>
          <a:graphicData uri="http://schemas.openxmlformats.org/drawingml/2006/table">
            <a:tbl>
              <a:tblPr/>
              <a:tblGrid>
                <a:gridCol w="2938068"/>
                <a:gridCol w="1281707"/>
                <a:gridCol w="1281707"/>
                <a:gridCol w="1281707"/>
                <a:gridCol w="1281707"/>
              </a:tblGrid>
              <a:tr h="398232">
                <a:tc>
                  <a:txBody>
                    <a:bodyPr/>
                    <a:lstStyle/>
                    <a:p>
                      <a:pPr algn="ctr" fontAlgn="b"/>
                      <a:r>
                        <a:rPr lang="en-US" sz="2000" b="1" i="0" u="none" strike="noStrike" dirty="0">
                          <a:solidFill>
                            <a:srgbClr val="000000"/>
                          </a:solidFill>
                          <a:effectLst/>
                          <a:latin typeface="Calibri"/>
                        </a:rPr>
                        <a:t>SACMEQ 2007 (Gr6)</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chemeClr val="bg1">
                        <a:lumMod val="75000"/>
                      </a:schemeClr>
                    </a:solidFill>
                  </a:tcPr>
                </a:tc>
                <a:tc gridSpan="4">
                  <a:txBody>
                    <a:bodyPr/>
                    <a:lstStyle/>
                    <a:p>
                      <a:pPr algn="ctr" fontAlgn="ctr"/>
                      <a:r>
                        <a:rPr lang="en-US" sz="1800" b="1" i="0" u="none" strike="noStrike" dirty="0">
                          <a:solidFill>
                            <a:srgbClr val="000000"/>
                          </a:solidFill>
                          <a:effectLst/>
                          <a:latin typeface="Calibri"/>
                        </a:rPr>
                        <a:t>School Wealth Quartiles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708543">
                <a:tc>
                  <a:txBody>
                    <a:bodyPr/>
                    <a:lstStyle/>
                    <a:p>
                      <a:pPr algn="ctr" fontAlgn="b"/>
                      <a:r>
                        <a:rPr lang="en-US" sz="2000" b="1" i="0" u="none" strike="noStrike" dirty="0">
                          <a:solidFill>
                            <a:srgbClr val="000000"/>
                          </a:solidFill>
                          <a:effectLst/>
                          <a:latin typeface="Calibri"/>
                        </a:rPr>
                        <a:t> </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2nd 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2nd 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r>
              <a:tr h="749917">
                <a:tc>
                  <a:txBody>
                    <a:bodyPr/>
                    <a:lstStyle/>
                    <a:p>
                      <a:pPr algn="ctr" fontAlgn="ctr"/>
                      <a:r>
                        <a:rPr lang="en-US" sz="1800" b="1" i="0" u="none" strike="noStrike" dirty="0">
                          <a:solidFill>
                            <a:srgbClr val="000000"/>
                          </a:solidFill>
                          <a:effectLst/>
                          <a:latin typeface="Calibri"/>
                        </a:rPr>
                        <a:t>Gets homework "Most days of the week"</a:t>
                      </a: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n-US" sz="1800" b="0" i="0" u="none" strike="noStrike" dirty="0" smtClean="0">
                          <a:solidFill>
                            <a:srgbClr val="000000"/>
                          </a:solidFill>
                          <a:effectLst/>
                          <a:latin typeface="Calibri"/>
                        </a:rPr>
                        <a:t>50%</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52%</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46%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76%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r>
              <a:tr h="724059">
                <a:tc>
                  <a:txBody>
                    <a:bodyPr/>
                    <a:lstStyle/>
                    <a:p>
                      <a:pPr algn="ctr" fontAlgn="ctr"/>
                      <a:r>
                        <a:rPr lang="en-US" sz="1800" b="1" i="0" u="none" strike="noStrike" dirty="0">
                          <a:solidFill>
                            <a:srgbClr val="000000"/>
                          </a:solidFill>
                          <a:effectLst/>
                          <a:latin typeface="Calibri"/>
                        </a:rPr>
                        <a:t>Self-reported teacher absenteeism (days)</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24</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12</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r>
              <a:tr h="387889">
                <a:tc>
                  <a:txBody>
                    <a:bodyPr/>
                    <a:lstStyle/>
                    <a:p>
                      <a:pPr algn="ctr" fontAlgn="ctr"/>
                      <a:r>
                        <a:rPr lang="en-US" sz="1800" b="1" i="0" u="none" strike="noStrike" dirty="0">
                          <a:solidFill>
                            <a:srgbClr val="000000"/>
                          </a:solidFill>
                          <a:effectLst/>
                          <a:latin typeface="Calibri"/>
                        </a:rPr>
                        <a:t>Speaks English at home 'Always'</a:t>
                      </a:r>
                    </a:p>
                  </a:txBody>
                  <a:tcPr marL="12700" marR="12700" marT="12700" marB="0" anchor="ctr">
                    <a:lnL>
                      <a:noFill/>
                    </a:lnL>
                    <a:lnR>
                      <a:noFill/>
                    </a:lnR>
                    <a:lnT>
                      <a:noFill/>
                    </a:lnT>
                    <a:lnB>
                      <a:noFill/>
                    </a:lnB>
                    <a:noFill/>
                  </a:tcPr>
                </a:tc>
                <a:tc>
                  <a:txBody>
                    <a:bodyPr/>
                    <a:lstStyle/>
                    <a:p>
                      <a:pPr algn="ctr" fontAlgn="ctr"/>
                      <a:r>
                        <a:rPr lang="en-US" sz="1800" b="0" i="0" u="none" strike="noStrike" dirty="0" smtClean="0">
                          <a:solidFill>
                            <a:srgbClr val="000000"/>
                          </a:solidFill>
                          <a:effectLst/>
                          <a:latin typeface="Calibri"/>
                        </a:rPr>
                        <a:t>6%</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r>
              <a:tr h="387889">
                <a:tc>
                  <a:txBody>
                    <a:bodyPr/>
                    <a:lstStyle/>
                    <a:p>
                      <a:pPr algn="ctr" fontAlgn="ctr"/>
                      <a:r>
                        <a:rPr lang="en-US" sz="1800" b="1" i="0" u="none" strike="noStrike" dirty="0">
                          <a:solidFill>
                            <a:srgbClr val="000000"/>
                          </a:solidFill>
                          <a:effectLst/>
                          <a:latin typeface="Calibri"/>
                        </a:rPr>
                        <a:t>More than 10 books at home</a:t>
                      </a: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17%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31%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67%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r>
              <a:tr h="387889">
                <a:tc>
                  <a:txBody>
                    <a:bodyPr/>
                    <a:lstStyle/>
                    <a:p>
                      <a:pPr algn="ctr" fontAlgn="ctr"/>
                      <a:r>
                        <a:rPr lang="en-US" sz="1800" b="1" i="0" u="none" strike="noStrike" dirty="0">
                          <a:solidFill>
                            <a:srgbClr val="000000"/>
                          </a:solidFill>
                          <a:effectLst/>
                          <a:latin typeface="Calibri"/>
                        </a:rPr>
                        <a:t>At least one parent has matric</a:t>
                      </a:r>
                    </a:p>
                  </a:txBody>
                  <a:tcPr marL="12700" marR="12700" marT="12700" marB="0" anchor="ctr">
                    <a:lnL>
                      <a:noFill/>
                    </a:lnL>
                    <a:lnR>
                      <a:noFill/>
                    </a:lnR>
                    <a:lnT>
                      <a:noFill/>
                    </a:lnT>
                    <a:lnB>
                      <a:noFill/>
                    </a:lnB>
                    <a:noFill/>
                  </a:tcPr>
                </a:tc>
                <a:tc>
                  <a:txBody>
                    <a:bodyPr/>
                    <a:lstStyle/>
                    <a:p>
                      <a:pPr algn="ctr" fontAlgn="ctr"/>
                      <a:r>
                        <a:rPr lang="en-US" sz="1800" b="0" i="0" u="none" strike="noStrike" dirty="0" smtClean="0">
                          <a:solidFill>
                            <a:srgbClr val="000000"/>
                          </a:solidFill>
                          <a:effectLst/>
                          <a:latin typeface="Calibri"/>
                        </a:rPr>
                        <a:t>30%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r>
            </a:tbl>
          </a:graphicData>
        </a:graphic>
      </p:graphicFrame>
    </p:spTree>
    <p:extLst>
      <p:ext uri="{BB962C8B-B14F-4D97-AF65-F5344CB8AC3E}">
        <p14:creationId xmlns:p14="http://schemas.microsoft.com/office/powerpoint/2010/main" val="32850813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a:t>
            </a:r>
            <a:endParaRPr lang="en-US" dirty="0"/>
          </a:p>
        </p:txBody>
      </p:sp>
      <p:sp>
        <p:nvSpPr>
          <p:cNvPr id="3" name="Content Placeholder 2"/>
          <p:cNvSpPr>
            <a:spLocks noGrp="1"/>
          </p:cNvSpPr>
          <p:nvPr>
            <p:ph idx="1"/>
          </p:nvPr>
        </p:nvSpPr>
        <p:spPr>
          <a:xfrm>
            <a:off x="467544" y="1628800"/>
            <a:ext cx="4104456" cy="4525963"/>
          </a:xfrm>
        </p:spPr>
        <p:txBody>
          <a:bodyPr>
            <a:normAutofit/>
          </a:bodyPr>
          <a:lstStyle/>
          <a:p>
            <a:endParaRPr lang="en-US" dirty="0" smtClean="0"/>
          </a:p>
          <a:p>
            <a:pPr marL="0" indent="0">
              <a:buNone/>
            </a:pPr>
            <a:r>
              <a:rPr lang="en-US" dirty="0" smtClean="0"/>
              <a:t>Anon: “</a:t>
            </a:r>
            <a:r>
              <a:rPr lang="en-US" i="1" dirty="0" smtClean="0"/>
              <a:t>My school is in the poorest category possible – we don’t even have a full time librarian</a:t>
            </a:r>
            <a:r>
              <a:rPr lang="en-US" dirty="0" smtClean="0"/>
              <a:t>”</a:t>
            </a:r>
          </a:p>
          <a:p>
            <a:pPr marL="0" indent="0">
              <a:buNone/>
            </a:pPr>
            <a:endParaRPr lang="en-US" sz="2000" dirty="0" smtClean="0"/>
          </a:p>
          <a:p>
            <a:pPr marL="0" indent="0">
              <a:buNone/>
            </a:pPr>
            <a:endParaRPr lang="en-US" sz="2000" dirty="0" smtClean="0"/>
          </a:p>
          <a:p>
            <a:pPr marL="0" indent="0">
              <a:buNone/>
            </a:pPr>
            <a:r>
              <a:rPr lang="en-US" sz="2000" dirty="0" smtClean="0"/>
              <a:t>(Graph from </a:t>
            </a:r>
            <a:r>
              <a:rPr lang="en-US" sz="2000" dirty="0" err="1" smtClean="0"/>
              <a:t>Howie</a:t>
            </a:r>
            <a:r>
              <a:rPr lang="en-US" sz="2000" dirty="0" smtClean="0"/>
              <a:t> &amp; Van </a:t>
            </a:r>
            <a:r>
              <a:rPr lang="en-US" sz="2000" dirty="0" err="1" smtClean="0"/>
              <a:t>Staden</a:t>
            </a:r>
            <a:r>
              <a:rPr lang="en-US" sz="2000" dirty="0" smtClean="0"/>
              <a:t> (2012) study at Gr4 level)</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628800"/>
            <a:ext cx="4613741" cy="4894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9908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endParaRPr lang="en-US" sz="7200" b="1" i="1" dirty="0">
              <a:solidFill>
                <a:schemeClr val="bg1"/>
              </a:solidFill>
              <a:latin typeface="Helvetica Neue"/>
              <a:cs typeface="Helvetica Neue"/>
            </a:endParaRPr>
          </a:p>
          <a:p>
            <a:pPr algn="ctr">
              <a:lnSpc>
                <a:spcPct val="120000"/>
              </a:lnSpc>
            </a:pPr>
            <a:r>
              <a:rPr lang="en-US" b="1" i="1" dirty="0" smtClean="0">
                <a:solidFill>
                  <a:schemeClr val="bg1"/>
                </a:solidFill>
                <a:latin typeface="Helvetica Neue"/>
                <a:cs typeface="Helvetica Neue"/>
              </a:rPr>
              <a:t>South Africa performs extremely poorly on local and international assessments of educational achievement</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72471546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The South African education system is HIGHLY unequal</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114413523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Averages are uniquely misleading in SA</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449637944"/>
              </p:ext>
            </p:extLst>
          </p:nvPr>
        </p:nvGraphicFramePr>
        <p:xfrm>
          <a:off x="539551" y="1916829"/>
          <a:ext cx="8136903" cy="4391887"/>
        </p:xfrm>
        <a:graphic>
          <a:graphicData uri="http://schemas.openxmlformats.org/drawingml/2006/table">
            <a:tbl>
              <a:tblPr/>
              <a:tblGrid>
                <a:gridCol w="2557803"/>
                <a:gridCol w="1115820"/>
                <a:gridCol w="1115820"/>
                <a:gridCol w="1115820"/>
                <a:gridCol w="1115820"/>
                <a:gridCol w="1115820"/>
              </a:tblGrid>
              <a:tr h="398232">
                <a:tc>
                  <a:txBody>
                    <a:bodyPr/>
                    <a:lstStyle/>
                    <a:p>
                      <a:pPr algn="ctr" fontAlgn="b"/>
                      <a:r>
                        <a:rPr lang="en-US" sz="2000" b="1" i="0" u="none" strike="noStrike" dirty="0">
                          <a:solidFill>
                            <a:srgbClr val="000000"/>
                          </a:solidFill>
                          <a:effectLst/>
                          <a:latin typeface="Calibri"/>
                        </a:rPr>
                        <a:t>SACMEQ 2007 (Gr6)</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gridSpan="4">
                  <a:txBody>
                    <a:bodyPr/>
                    <a:lstStyle/>
                    <a:p>
                      <a:pPr algn="ctr" fontAlgn="ctr"/>
                      <a:r>
                        <a:rPr lang="en-US" sz="1800" b="1" i="0" u="none" strike="noStrike" dirty="0">
                          <a:solidFill>
                            <a:srgbClr val="000000"/>
                          </a:solidFill>
                          <a:effectLst/>
                          <a:latin typeface="Calibri"/>
                        </a:rPr>
                        <a:t>School Wealth Quartiles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000" b="1" i="0" u="none" strike="noStrike" dirty="0">
                          <a:solidFill>
                            <a:srgbClr val="000000"/>
                          </a:solidFill>
                          <a:effectLst/>
                          <a:latin typeface="Calibri"/>
                        </a:rPr>
                        <a:t> </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r>
              <a:tr h="708543">
                <a:tc>
                  <a:txBody>
                    <a:bodyPr/>
                    <a:lstStyle/>
                    <a:p>
                      <a:pPr algn="ctr" fontAlgn="b"/>
                      <a:r>
                        <a:rPr lang="en-US" sz="2000" b="1" i="0" u="none" strike="noStrike">
                          <a:solidFill>
                            <a:srgbClr val="000000"/>
                          </a:solidFill>
                          <a:effectLst/>
                          <a:latin typeface="Calibri"/>
                        </a:rPr>
                        <a:t> </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en-US" sz="1800" b="1" i="0" u="none" strike="noStrike" dirty="0">
                          <a:solidFill>
                            <a:srgbClr val="000000"/>
                          </a:solidFill>
                          <a:effectLst/>
                          <a:latin typeface="Calibri"/>
                        </a:rPr>
                        <a:t>2nd 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en-US" sz="1800" b="1" i="0" u="none" strike="noStrike" dirty="0">
                          <a:solidFill>
                            <a:srgbClr val="000000"/>
                          </a:solidFill>
                          <a:effectLst/>
                          <a:latin typeface="Calibri"/>
                        </a:rPr>
                        <a:t>2nd 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en-US" sz="1800" b="1" i="0" u="none" strike="noStrike" dirty="0">
                          <a:solidFill>
                            <a:srgbClr val="000000"/>
                          </a:solidFill>
                          <a:effectLst/>
                          <a:latin typeface="Calibri"/>
                        </a:rPr>
                        <a:t>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b"/>
                      <a:r>
                        <a:rPr lang="en-US" sz="2000" b="1" i="0" u="none" strike="noStrike" dirty="0" smtClean="0">
                          <a:solidFill>
                            <a:srgbClr val="000000"/>
                          </a:solidFill>
                          <a:effectLst/>
                          <a:latin typeface="Calibri"/>
                        </a:rPr>
                        <a:t>Average</a:t>
                      </a:r>
                      <a:endParaRPr lang="en-US" sz="2000" b="1" i="0" u="none" strike="noStrike" dirty="0">
                        <a:solidFill>
                          <a:srgbClr val="000000"/>
                        </a:solidFill>
                        <a:effectLst/>
                        <a:latin typeface="Calibri"/>
                      </a:endParaRP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FFF00"/>
                    </a:solidFill>
                  </a:tcPr>
                </a:tc>
              </a:tr>
              <a:tr h="749917">
                <a:tc>
                  <a:txBody>
                    <a:bodyPr/>
                    <a:lstStyle/>
                    <a:p>
                      <a:pPr algn="ctr" fontAlgn="ctr"/>
                      <a:r>
                        <a:rPr lang="en-US" sz="1800" b="0" i="0" u="none" strike="noStrike" dirty="0">
                          <a:solidFill>
                            <a:srgbClr val="000000"/>
                          </a:solidFill>
                          <a:effectLst/>
                          <a:latin typeface="Calibri"/>
                        </a:rPr>
                        <a:t>Gets homework "Most days of the week"</a:t>
                      </a: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50%</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52%</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46%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76%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1" i="0" u="none" strike="noStrike" dirty="0" smtClean="0">
                          <a:solidFill>
                            <a:srgbClr val="000000"/>
                          </a:solidFill>
                          <a:effectLst/>
                          <a:latin typeface="Calibri"/>
                        </a:rPr>
                        <a:t>56%</a:t>
                      </a:r>
                      <a:endParaRPr lang="en-US" sz="1800" b="1"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r>
              <a:tr h="724059">
                <a:tc>
                  <a:txBody>
                    <a:bodyPr/>
                    <a:lstStyle/>
                    <a:p>
                      <a:pPr algn="ctr" fontAlgn="ctr"/>
                      <a:r>
                        <a:rPr lang="en-US" sz="1800" b="0" i="0" u="none" strike="noStrike" dirty="0">
                          <a:solidFill>
                            <a:srgbClr val="000000"/>
                          </a:solidFill>
                          <a:effectLst/>
                          <a:latin typeface="Calibri"/>
                        </a:rPr>
                        <a:t>Self-reported teacher absenteeism (days)</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24</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20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12</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20</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r h="387889">
                <a:tc>
                  <a:txBody>
                    <a:bodyPr/>
                    <a:lstStyle/>
                    <a:p>
                      <a:pPr algn="ctr" fontAlgn="ctr"/>
                      <a:r>
                        <a:rPr lang="en-US" sz="1800" b="0" i="0" u="none" strike="noStrike" dirty="0">
                          <a:solidFill>
                            <a:srgbClr val="000000"/>
                          </a:solidFill>
                          <a:effectLst/>
                          <a:latin typeface="Calibri"/>
                        </a:rPr>
                        <a:t>Speaks English at home 'Always'</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6%</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15%</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r h="387889">
                <a:tc>
                  <a:txBody>
                    <a:bodyPr/>
                    <a:lstStyle/>
                    <a:p>
                      <a:pPr algn="ctr" fontAlgn="ctr"/>
                      <a:r>
                        <a:rPr lang="en-US" sz="1800" b="0" i="0" u="none" strike="noStrike" dirty="0">
                          <a:solidFill>
                            <a:srgbClr val="000000"/>
                          </a:solidFill>
                          <a:effectLst/>
                          <a:latin typeface="Calibri"/>
                        </a:rPr>
                        <a:t>More than 10 books at home</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17%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31%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67%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34%</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r h="387889">
                <a:tc>
                  <a:txBody>
                    <a:bodyPr/>
                    <a:lstStyle/>
                    <a:p>
                      <a:pPr algn="ctr" fontAlgn="ctr"/>
                      <a:r>
                        <a:rPr lang="en-US" sz="1800" b="0" i="0" u="none" strike="noStrike" dirty="0">
                          <a:solidFill>
                            <a:srgbClr val="000000"/>
                          </a:solidFill>
                          <a:effectLst/>
                          <a:latin typeface="Calibri"/>
                        </a:rPr>
                        <a:t>At least one parent has matric</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30%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49%</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bl>
          </a:graphicData>
        </a:graphic>
      </p:graphicFrame>
    </p:spTree>
    <p:extLst>
      <p:ext uri="{BB962C8B-B14F-4D97-AF65-F5344CB8AC3E}">
        <p14:creationId xmlns:p14="http://schemas.microsoft.com/office/powerpoint/2010/main" val="12804846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98475" y="2060574"/>
            <a:ext cx="8229600" cy="4464769"/>
          </a:xfrm>
        </p:spPr>
        <p:txBody>
          <a:bodyPr>
            <a:normAutofit fontScale="77500" lnSpcReduction="20000"/>
          </a:bodyPr>
          <a:lstStyle/>
          <a:p>
            <a:r>
              <a:rPr lang="en-ZA" sz="2800" dirty="0"/>
              <a:t>Essentially two public schooling systems, not one</a:t>
            </a:r>
          </a:p>
          <a:p>
            <a:r>
              <a:rPr lang="en-ZA" sz="2800" dirty="0"/>
              <a:t>Averages in SA are uniquely misleading, they represent no one.</a:t>
            </a:r>
          </a:p>
          <a:p>
            <a:r>
              <a:rPr lang="en-ZA" sz="2800" dirty="0"/>
              <a:t>The majority (75-80%) of children are in the dysfunctional part of the schooling system. </a:t>
            </a:r>
          </a:p>
          <a:p>
            <a:r>
              <a:rPr lang="en-ZA" altLang="en-US" sz="2800" dirty="0" smtClean="0"/>
              <a:t>Given the apartheid-era policies, it is unsurprising that the inequalities we see in South Africa can be seen along a number of correlated dimensions, including </a:t>
            </a:r>
          </a:p>
          <a:p>
            <a:pPr lvl="1"/>
            <a:r>
              <a:rPr lang="en-ZA" altLang="en-US" sz="2400" dirty="0" smtClean="0"/>
              <a:t>Language, </a:t>
            </a:r>
          </a:p>
          <a:p>
            <a:pPr lvl="1"/>
            <a:r>
              <a:rPr lang="en-ZA" altLang="en-US" sz="2400" dirty="0" smtClean="0"/>
              <a:t>Geographical location</a:t>
            </a:r>
            <a:r>
              <a:rPr lang="en-ZA" altLang="en-US" sz="2400" dirty="0"/>
              <a:t> </a:t>
            </a:r>
            <a:r>
              <a:rPr lang="en-ZA" altLang="en-US" sz="1500" dirty="0" smtClean="0"/>
              <a:t>(both provinces and urban/rural)</a:t>
            </a:r>
          </a:p>
          <a:p>
            <a:pPr lvl="1"/>
            <a:r>
              <a:rPr lang="en-ZA" altLang="en-US" sz="2400" dirty="0" smtClean="0"/>
              <a:t>Socioeconomic status</a:t>
            </a:r>
            <a:r>
              <a:rPr lang="en-ZA" altLang="en-US" sz="2400" dirty="0"/>
              <a:t> </a:t>
            </a:r>
            <a:r>
              <a:rPr lang="en-ZA" altLang="en-US" sz="1500" dirty="0" smtClean="0"/>
              <a:t>(parental wealth/occupation/education)</a:t>
            </a:r>
          </a:p>
          <a:p>
            <a:pPr lvl="1"/>
            <a:r>
              <a:rPr lang="en-ZA" altLang="en-US" sz="2400" dirty="0" smtClean="0"/>
              <a:t>Race</a:t>
            </a:r>
          </a:p>
          <a:p>
            <a:pPr lvl="1"/>
            <a:r>
              <a:rPr lang="en-ZA" altLang="en-US" sz="2400" dirty="0" smtClean="0"/>
              <a:t>Former education department</a:t>
            </a:r>
          </a:p>
          <a:p>
            <a:pPr lvl="1"/>
            <a:endParaRPr lang="en-ZA" altLang="en-US" sz="2400" dirty="0"/>
          </a:p>
          <a:p>
            <a:pPr lvl="1"/>
            <a:r>
              <a:rPr lang="en-ZA" altLang="en-US" sz="2400" i="1" dirty="0" smtClean="0">
                <a:solidFill>
                  <a:schemeClr val="bg1">
                    <a:lumMod val="65000"/>
                  </a:schemeClr>
                </a:solidFill>
              </a:rPr>
              <a:t>Some empirical examples…. EXPLAIN BIMODALITY</a:t>
            </a:r>
          </a:p>
          <a:p>
            <a:pPr lvl="1"/>
            <a:endParaRPr lang="en-ZA" altLang="en-US" dirty="0" smtClean="0"/>
          </a:p>
        </p:txBody>
      </p:sp>
      <p:sp>
        <p:nvSpPr>
          <p:cNvPr id="4" name="Title 1"/>
          <p:cNvSpPr txBox="1">
            <a:spLocks/>
          </p:cNvSpPr>
          <p:nvPr/>
        </p:nvSpPr>
        <p:spPr bwMode="auto">
          <a:xfrm>
            <a:off x="250824" y="476672"/>
            <a:ext cx="8723313" cy="1228725"/>
          </a:xfrm>
          <a:prstGeom prst="roundRect">
            <a:avLst/>
          </a:prstGeom>
          <a:solidFill>
            <a:schemeClr val="accent1">
              <a:lumMod val="20000"/>
              <a:lumOff val="80000"/>
            </a:schemeClr>
          </a:solidFill>
          <a:ln>
            <a:noFill/>
          </a:ln>
          <a:extLst/>
        </p:spPr>
        <p:txBody>
          <a:bodyPr anchor="ctr"/>
          <a:lstStyle>
            <a:lvl1pPr algn="l" rtl="0" eaLnBrk="0" fontAlgn="base" hangingPunct="0">
              <a:spcBef>
                <a:spcPct val="0"/>
              </a:spcBef>
              <a:spcAft>
                <a:spcPct val="0"/>
              </a:spcAft>
              <a:defRPr sz="4000" kern="1200">
                <a:solidFill>
                  <a:srgbClr val="C0000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ZA" altLang="en-US" smtClean="0"/>
              <a:t>Education &amp; Inequality: </a:t>
            </a:r>
            <a:r>
              <a:rPr lang="en-ZA" altLang="en-US" b="1" smtClean="0"/>
              <a:t>DIMENSIONS</a:t>
            </a:r>
            <a:endParaRPr lang="en-ZA" altLang="en-US" b="1" dirty="0" smtClean="0"/>
          </a:p>
        </p:txBody>
      </p:sp>
    </p:spTree>
    <p:extLst>
      <p:ext uri="{BB962C8B-B14F-4D97-AF65-F5344CB8AC3E}">
        <p14:creationId xmlns:p14="http://schemas.microsoft.com/office/powerpoint/2010/main" val="12054138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23850" y="333375"/>
            <a:ext cx="8352606" cy="1228725"/>
          </a:xfrm>
          <a:solidFill>
            <a:schemeClr val="accent1">
              <a:lumMod val="20000"/>
              <a:lumOff val="80000"/>
            </a:schemeClr>
          </a:solidFill>
        </p:spPr>
        <p:txBody>
          <a:bodyPr/>
          <a:lstStyle/>
          <a:p>
            <a:pPr>
              <a:defRPr/>
            </a:pPr>
            <a:r>
              <a:rPr lang="en-ZA" altLang="en-US" dirty="0" smtClean="0"/>
              <a:t>Language...</a:t>
            </a:r>
          </a:p>
        </p:txBody>
      </p:sp>
      <p:sp>
        <p:nvSpPr>
          <p:cNvPr id="4" name="Content Placeholder 2"/>
          <p:cNvSpPr txBox="1">
            <a:spLocks/>
          </p:cNvSpPr>
          <p:nvPr/>
        </p:nvSpPr>
        <p:spPr bwMode="auto">
          <a:xfrm>
            <a:off x="1116013" y="1989138"/>
            <a:ext cx="2309812" cy="790575"/>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a:latin typeface="+mn-lt"/>
                <a:cs typeface="+mn-cs"/>
              </a:rPr>
              <a:t>PIRLS 2006</a:t>
            </a:r>
          </a:p>
          <a:p>
            <a:pPr algn="ctr">
              <a:spcBef>
                <a:spcPct val="20000"/>
              </a:spcBef>
              <a:buFont typeface="Arial" pitchFamily="34" charset="0"/>
              <a:buNone/>
              <a:defRPr/>
            </a:pPr>
            <a:r>
              <a:rPr lang="en-ZA" sz="1400" dirty="0">
                <a:solidFill>
                  <a:srgbClr val="FF0000"/>
                </a:solidFill>
                <a:latin typeface="+mn-lt"/>
                <a:cs typeface="+mn-cs"/>
              </a:rPr>
              <a:t>PIRLS</a:t>
            </a:r>
            <a:r>
              <a:rPr lang="en-ZA" sz="1400" dirty="0">
                <a:latin typeface="+mn-lt"/>
                <a:cs typeface="+mn-cs"/>
              </a:rPr>
              <a:t> </a:t>
            </a:r>
            <a:r>
              <a:rPr lang="en-ZA" sz="1400" dirty="0" err="1">
                <a:solidFill>
                  <a:srgbClr val="00B0F0"/>
                </a:solidFill>
                <a:latin typeface="+mn-lt"/>
                <a:cs typeface="+mn-cs"/>
              </a:rPr>
              <a:t>Gr</a:t>
            </a:r>
            <a:r>
              <a:rPr lang="en-ZA" sz="1400" dirty="0">
                <a:solidFill>
                  <a:srgbClr val="00B0F0"/>
                </a:solidFill>
                <a:latin typeface="+mn-lt"/>
                <a:cs typeface="+mn-cs"/>
              </a:rPr>
              <a:t> 5</a:t>
            </a:r>
            <a:r>
              <a:rPr lang="en-ZA" sz="1400" dirty="0">
                <a:latin typeface="+mn-lt"/>
                <a:cs typeface="+mn-cs"/>
              </a:rPr>
              <a:t> </a:t>
            </a:r>
          </a:p>
          <a:p>
            <a:pPr algn="ctr">
              <a:spcBef>
                <a:spcPct val="20000"/>
              </a:spcBef>
              <a:buFont typeface="Arial" pitchFamily="34" charset="0"/>
              <a:buNone/>
              <a:defRPr/>
            </a:pPr>
            <a:r>
              <a:rPr lang="en-ZA" sz="1400" dirty="0">
                <a:latin typeface="+mn-lt"/>
                <a:cs typeface="+mn-cs"/>
              </a:rPr>
              <a:t>(Shepherd, 2011)</a:t>
            </a: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2997200"/>
            <a:ext cx="3592512"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175448" y="2924944"/>
          <a:ext cx="4968552" cy="340951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bwMode="auto">
          <a:xfrm>
            <a:off x="5292725" y="2133600"/>
            <a:ext cx="3167063" cy="862013"/>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err="1">
                <a:latin typeface="+mn-lt"/>
                <a:cs typeface="+mn-cs"/>
              </a:rPr>
              <a:t>prePIRLS</a:t>
            </a:r>
            <a:r>
              <a:rPr lang="en-ZA" sz="1400" b="1" u="sng" dirty="0">
                <a:latin typeface="+mn-lt"/>
                <a:cs typeface="+mn-cs"/>
              </a:rPr>
              <a:t> 2011</a:t>
            </a:r>
          </a:p>
          <a:p>
            <a:pPr algn="ctr">
              <a:spcBef>
                <a:spcPct val="20000"/>
              </a:spcBef>
              <a:buFont typeface="Arial" pitchFamily="34" charset="0"/>
              <a:buNone/>
              <a:defRPr/>
            </a:pPr>
            <a:r>
              <a:rPr lang="en-ZA" sz="1400" dirty="0" err="1">
                <a:solidFill>
                  <a:srgbClr val="FF0000"/>
                </a:solidFill>
                <a:latin typeface="+mn-lt"/>
                <a:cs typeface="+mn-cs"/>
              </a:rPr>
              <a:t>prePIRLS</a:t>
            </a:r>
            <a:r>
              <a:rPr lang="en-ZA" sz="1400" dirty="0">
                <a:latin typeface="+mn-lt"/>
                <a:cs typeface="+mn-cs"/>
              </a:rPr>
              <a:t> </a:t>
            </a:r>
            <a:r>
              <a:rPr lang="en-ZA" sz="1400" dirty="0" err="1">
                <a:solidFill>
                  <a:srgbClr val="00B0F0"/>
                </a:solidFill>
                <a:latin typeface="+mn-lt"/>
                <a:cs typeface="+mn-cs"/>
              </a:rPr>
              <a:t>Gr</a:t>
            </a:r>
            <a:r>
              <a:rPr lang="en-ZA" sz="1400" dirty="0">
                <a:solidFill>
                  <a:srgbClr val="00B0F0"/>
                </a:solidFill>
                <a:latin typeface="+mn-lt"/>
                <a:cs typeface="+mn-cs"/>
              </a:rPr>
              <a:t> 4</a:t>
            </a:r>
            <a:r>
              <a:rPr lang="en-ZA" sz="1400" dirty="0">
                <a:latin typeface="+mn-lt"/>
                <a:cs typeface="+mn-cs"/>
              </a:rPr>
              <a:t> </a:t>
            </a:r>
          </a:p>
          <a:p>
            <a:pPr algn="ctr">
              <a:spcBef>
                <a:spcPct val="20000"/>
              </a:spcBef>
              <a:buFont typeface="Arial" pitchFamily="34" charset="0"/>
              <a:buNone/>
              <a:defRPr/>
            </a:pPr>
            <a:r>
              <a:rPr lang="en-ZA" sz="1400" dirty="0">
                <a:latin typeface="+mn-lt"/>
                <a:cs typeface="+mn-cs"/>
              </a:rPr>
              <a:t>(</a:t>
            </a:r>
            <a:r>
              <a:rPr lang="en-ZA" sz="1400" dirty="0" err="1">
                <a:latin typeface="+mn-lt"/>
                <a:cs typeface="+mn-cs"/>
              </a:rPr>
              <a:t>Howie</a:t>
            </a:r>
            <a:r>
              <a:rPr lang="en-ZA" sz="1400" dirty="0">
                <a:latin typeface="+mn-lt"/>
                <a:cs typeface="+mn-cs"/>
              </a:rPr>
              <a:t> &amp; Van </a:t>
            </a:r>
            <a:r>
              <a:rPr lang="en-ZA" sz="1400" dirty="0" err="1">
                <a:latin typeface="+mn-lt"/>
                <a:cs typeface="+mn-cs"/>
              </a:rPr>
              <a:t>Staden</a:t>
            </a:r>
            <a:r>
              <a:rPr lang="en-ZA" sz="1400" dirty="0">
                <a:latin typeface="+mn-lt"/>
                <a:cs typeface="+mn-cs"/>
              </a:rPr>
              <a:t>, 2012)</a:t>
            </a:r>
          </a:p>
        </p:txBody>
      </p:sp>
      <p:grpSp>
        <p:nvGrpSpPr>
          <p:cNvPr id="14" name="Group 13"/>
          <p:cNvGrpSpPr/>
          <p:nvPr/>
        </p:nvGrpSpPr>
        <p:grpSpPr>
          <a:xfrm>
            <a:off x="7589811" y="1652293"/>
            <a:ext cx="1453210" cy="2064739"/>
            <a:chOff x="7589811" y="1652293"/>
            <a:chExt cx="1453210" cy="2064739"/>
          </a:xfrm>
        </p:grpSpPr>
        <p:sp>
          <p:nvSpPr>
            <p:cNvPr id="2" name="TextBox 1"/>
            <p:cNvSpPr txBox="1"/>
            <p:nvPr/>
          </p:nvSpPr>
          <p:spPr>
            <a:xfrm>
              <a:off x="7589811" y="1652293"/>
              <a:ext cx="1453210" cy="738664"/>
            </a:xfrm>
            <a:prstGeom prst="rect">
              <a:avLst/>
            </a:prstGeom>
            <a:solidFill>
              <a:schemeClr val="accent2">
                <a:lumMod val="20000"/>
                <a:lumOff val="80000"/>
              </a:schemeClr>
            </a:solidFill>
          </p:spPr>
          <p:txBody>
            <a:bodyPr wrap="square" rtlCol="0">
              <a:spAutoFit/>
            </a:bodyPr>
            <a:lstStyle/>
            <a:p>
              <a:r>
                <a:rPr lang="en-ZA" sz="1400" dirty="0" smtClean="0"/>
                <a:t>Averages in SA are uniquely misleading </a:t>
              </a:r>
              <a:endParaRPr lang="en-ZA" sz="1400" dirty="0"/>
            </a:p>
          </p:txBody>
        </p:sp>
        <p:cxnSp>
          <p:nvCxnSpPr>
            <p:cNvPr id="8" name="Straight Arrow Connector 7"/>
            <p:cNvCxnSpPr/>
            <p:nvPr/>
          </p:nvCxnSpPr>
          <p:spPr>
            <a:xfrm>
              <a:off x="8316416" y="2390957"/>
              <a:ext cx="0" cy="132607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2270919" y="4414044"/>
            <a:ext cx="5318892" cy="2443956"/>
            <a:chOff x="2270919" y="4414044"/>
            <a:chExt cx="5318892" cy="2443956"/>
          </a:xfrm>
        </p:grpSpPr>
        <p:cxnSp>
          <p:nvCxnSpPr>
            <p:cNvPr id="16" name="Straight Arrow Connector 15"/>
            <p:cNvCxnSpPr/>
            <p:nvPr/>
          </p:nvCxnSpPr>
          <p:spPr>
            <a:xfrm flipV="1">
              <a:off x="3707904" y="4414044"/>
              <a:ext cx="3881907" cy="19672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270919" y="6237312"/>
              <a:ext cx="3597225" cy="6206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1"/>
                  </a:solidFill>
                </a:rPr>
                <a:t>But practically speaking what do these figures mean? What does it mean for the average </a:t>
              </a:r>
              <a:r>
                <a:rPr lang="en-ZA" sz="1200" dirty="0" err="1" smtClean="0">
                  <a:solidFill>
                    <a:schemeClr val="tx1"/>
                  </a:solidFill>
                </a:rPr>
                <a:t>Sepedi</a:t>
              </a:r>
              <a:r>
                <a:rPr lang="en-ZA" sz="1200" dirty="0" smtClean="0">
                  <a:solidFill>
                    <a:schemeClr val="tx1"/>
                  </a:solidFill>
                </a:rPr>
                <a:t> child to get a score of 388 on this test??</a:t>
              </a:r>
              <a:endParaRPr lang="en-ZA" sz="1200" dirty="0">
                <a:solidFill>
                  <a:schemeClr val="tx1"/>
                </a:solidFill>
              </a:endParaRPr>
            </a:p>
          </p:txBody>
        </p:sp>
      </p:grpSp>
    </p:spTree>
    <p:extLst>
      <p:ext uri="{BB962C8B-B14F-4D97-AF65-F5344CB8AC3E}">
        <p14:creationId xmlns:p14="http://schemas.microsoft.com/office/powerpoint/2010/main" val="39122731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pPr>
              <a:defRPr/>
            </a:pPr>
            <a:r>
              <a:rPr lang="en-ZA" sz="26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00" r:id="rId4" imgW="8852159" imgH="5895343" progId="Excel.Chart.8">
                  <p:embed/>
                </p:oleObj>
              </mc:Choice>
              <mc:Fallback>
                <p:oleObj r:id="rId4" imgW="8852159" imgH="589534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7">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Red sections here show the </a:t>
            </a:r>
          </a:p>
          <a:p>
            <a:pPr eaLnBrk="1" hangingPunct="1"/>
            <a:r>
              <a:rPr lang="en-US" altLang="en-US"/>
              <a:t>proportion of children that are </a:t>
            </a:r>
          </a:p>
          <a:p>
            <a:pPr eaLnBrk="1" hangingPunct="1"/>
            <a:r>
              <a:rPr lang="en-US" altLang="en-US"/>
              <a:t>completely illiterate in Grade 4</a:t>
            </a:r>
          </a:p>
          <a:p>
            <a:pPr eaLnBrk="1" hangingPunct="1"/>
            <a:r>
              <a:rPr lang="en-US" altLang="en-US"/>
              <a:t>, i.e. they cannot read in any </a:t>
            </a:r>
          </a:p>
          <a:p>
            <a:pPr eaLnBrk="1" hangingPunct="1"/>
            <a:r>
              <a:rPr lang="en-US" altLang="en-US"/>
              <a:t>language</a:t>
            </a:r>
          </a:p>
        </p:txBody>
      </p:sp>
      <p:cxnSp>
        <p:nvCxnSpPr>
          <p:cNvPr id="7" name="Straight Arrow Connector 6"/>
          <p:cNvCxnSpPr/>
          <p:nvPr/>
        </p:nvCxnSpPr>
        <p:spPr>
          <a:xfrm>
            <a:off x="68292" y="3356992"/>
            <a:ext cx="4857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23850" y="333375"/>
            <a:ext cx="6850063" cy="1228725"/>
          </a:xfrm>
          <a:solidFill>
            <a:schemeClr val="accent1">
              <a:lumMod val="20000"/>
              <a:lumOff val="80000"/>
            </a:schemeClr>
          </a:solidFill>
        </p:spPr>
        <p:txBody>
          <a:bodyPr/>
          <a:lstStyle/>
          <a:p>
            <a:pPr>
              <a:defRPr/>
            </a:pPr>
            <a:r>
              <a:rPr lang="en-ZA" altLang="en-US" dirty="0" smtClean="0"/>
              <a:t>Former department…</a:t>
            </a:r>
          </a:p>
        </p:txBody>
      </p:sp>
      <p:sp>
        <p:nvSpPr>
          <p:cNvPr id="4" name="Content Placeholder 2"/>
          <p:cNvSpPr txBox="1">
            <a:spLocks/>
          </p:cNvSpPr>
          <p:nvPr/>
        </p:nvSpPr>
        <p:spPr bwMode="auto">
          <a:xfrm>
            <a:off x="1115616" y="1844824"/>
            <a:ext cx="2309813" cy="790575"/>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a:latin typeface="+mn-lt"/>
                <a:cs typeface="+mn-cs"/>
              </a:rPr>
              <a:t>NSES </a:t>
            </a:r>
            <a:r>
              <a:rPr lang="en-ZA" sz="1400" b="1" u="sng" dirty="0" smtClean="0">
                <a:latin typeface="+mn-lt"/>
                <a:cs typeface="+mn-cs"/>
              </a:rPr>
              <a:t>2008 – Gr4</a:t>
            </a:r>
            <a:endParaRPr lang="en-ZA" sz="1400" b="1" u="sng" dirty="0">
              <a:latin typeface="+mn-lt"/>
              <a:cs typeface="+mn-cs"/>
            </a:endParaRPr>
          </a:p>
          <a:p>
            <a:pPr algn="ctr">
              <a:spcBef>
                <a:spcPct val="20000"/>
              </a:spcBef>
              <a:buFont typeface="Arial" pitchFamily="34" charset="0"/>
              <a:buNone/>
              <a:defRPr/>
            </a:pPr>
            <a:r>
              <a:rPr lang="en-ZA" sz="1400" dirty="0">
                <a:latin typeface="+mn-lt"/>
                <a:cs typeface="+mn-cs"/>
              </a:rPr>
              <a:t>(Taylor, 2011)</a:t>
            </a:r>
          </a:p>
        </p:txBody>
      </p:sp>
      <p:grpSp>
        <p:nvGrpSpPr>
          <p:cNvPr id="8" name="Group 7"/>
          <p:cNvGrpSpPr>
            <a:grpSpLocks/>
          </p:cNvGrpSpPr>
          <p:nvPr/>
        </p:nvGrpSpPr>
        <p:grpSpPr bwMode="auto">
          <a:xfrm>
            <a:off x="4403725" y="2508250"/>
            <a:ext cx="4740275" cy="3851275"/>
            <a:chOff x="179512" y="3717032"/>
            <a:chExt cx="3704817" cy="3089559"/>
          </a:xfrm>
        </p:grpSpPr>
        <p:pic>
          <p:nvPicPr>
            <p:cNvPr id="9" name="Picture 2"/>
            <p:cNvPicPr>
              <a:picLocks noChangeAspect="1" noChangeArrowheads="1"/>
            </p:cNvPicPr>
            <p:nvPr/>
          </p:nvPicPr>
          <p:blipFill>
            <a:blip r:embed="rId3"/>
            <a:srcRect/>
            <a:stretch>
              <a:fillRect/>
            </a:stretch>
          </p:blipFill>
          <p:spPr bwMode="auto">
            <a:xfrm>
              <a:off x="179512" y="3717032"/>
              <a:ext cx="3524912" cy="28463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943856" y="6530238"/>
              <a:ext cx="940473" cy="276353"/>
            </a:xfrm>
            <a:prstGeom prst="rect">
              <a:avLst/>
            </a:prstGeom>
            <a:noFill/>
          </p:spPr>
          <p:txBody>
            <a:bodyPr>
              <a:spAutoFit/>
            </a:bodyPr>
            <a:lstStyle/>
            <a:p>
              <a:pPr>
                <a:defRPr/>
              </a:pPr>
              <a:r>
                <a:rPr lang="en-ZA" sz="1200" dirty="0">
                  <a:solidFill>
                    <a:schemeClr val="accent6">
                      <a:lumMod val="75000"/>
                    </a:schemeClr>
                  </a:solidFill>
                </a:rPr>
                <a:t>Taylor, 2011</a:t>
              </a:r>
            </a:p>
          </p:txBody>
        </p:sp>
      </p:grpSp>
      <p:pic>
        <p:nvPicPr>
          <p:cNvPr id="1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475" y="2838450"/>
            <a:ext cx="3956050"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txBox="1">
            <a:spLocks/>
          </p:cNvSpPr>
          <p:nvPr/>
        </p:nvSpPr>
        <p:spPr bwMode="auto">
          <a:xfrm>
            <a:off x="5503862" y="1848000"/>
            <a:ext cx="2309813" cy="522436"/>
          </a:xfrm>
          <a:prstGeom prst="rect">
            <a:avLst/>
          </a:prstGeom>
          <a:solidFill>
            <a:schemeClr val="accent2">
              <a:lumMod val="20000"/>
              <a:lumOff val="80000"/>
            </a:schemeClr>
          </a:solidFill>
          <a:ln w="9525">
            <a:noFill/>
            <a:miter lim="800000"/>
            <a:headEnd/>
            <a:tailEnd/>
          </a:ln>
        </p:spPr>
        <p:txBody>
          <a:bodyPr/>
          <a:lstStyle/>
          <a:p>
            <a:pPr algn="ctr">
              <a:spcBef>
                <a:spcPct val="20000"/>
              </a:spcBef>
              <a:buFont typeface="Arial" pitchFamily="34" charset="0"/>
              <a:buNone/>
              <a:defRPr/>
            </a:pPr>
            <a:r>
              <a:rPr lang="en-ZA" sz="1100" dirty="0" smtClean="0">
                <a:latin typeface="+mn-lt"/>
                <a:cs typeface="+mn-cs"/>
              </a:rPr>
              <a:t>We can see how much learning is taking place in each schooling system</a:t>
            </a:r>
            <a:endParaRPr lang="en-ZA" sz="1100" dirty="0">
              <a:latin typeface="+mn-lt"/>
              <a:cs typeface="+mn-cs"/>
            </a:endParaRPr>
          </a:p>
        </p:txBody>
      </p:sp>
    </p:spTree>
    <p:extLst>
      <p:ext uri="{BB962C8B-B14F-4D97-AF65-F5344CB8AC3E}">
        <p14:creationId xmlns:p14="http://schemas.microsoft.com/office/powerpoint/2010/main" val="10799831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331640" y="188640"/>
            <a:ext cx="6850063" cy="648072"/>
          </a:xfrm>
          <a:solidFill>
            <a:schemeClr val="accent1">
              <a:lumMod val="20000"/>
              <a:lumOff val="80000"/>
            </a:schemeClr>
          </a:solidFill>
        </p:spPr>
        <p:txBody>
          <a:bodyPr>
            <a:normAutofit fontScale="90000"/>
          </a:bodyPr>
          <a:lstStyle/>
          <a:p>
            <a:pPr>
              <a:defRPr/>
            </a:pPr>
            <a:r>
              <a:rPr lang="en-ZA" altLang="en-US" dirty="0" smtClean="0"/>
              <a:t>Socioeconomic status...</a:t>
            </a:r>
          </a:p>
        </p:txBody>
      </p:sp>
      <p:pic>
        <p:nvPicPr>
          <p:cNvPr id="6" name="Picture 4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458441"/>
            <a:ext cx="7452320" cy="541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1"/>
          <p:cNvSpPr>
            <a:spLocks noChangeArrowheads="1"/>
          </p:cNvSpPr>
          <p:nvPr/>
        </p:nvSpPr>
        <p:spPr bwMode="auto">
          <a:xfrm>
            <a:off x="3203848" y="980728"/>
            <a:ext cx="3614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spcBef>
                <a:spcPct val="0"/>
              </a:spcBef>
              <a:buFontTx/>
              <a:buNone/>
            </a:pPr>
            <a:r>
              <a:rPr lang="en-ZA" altLang="en-US" sz="900" b="1" dirty="0">
                <a:cs typeface="Calibri" pitchFamily="34" charset="0"/>
              </a:rPr>
              <a:t>SACMEQ III (2007) Distribution of student reading scores by quartiles of </a:t>
            </a:r>
          </a:p>
          <a:p>
            <a:pPr algn="just">
              <a:spcBef>
                <a:spcPct val="0"/>
              </a:spcBef>
              <a:buFontTx/>
              <a:buNone/>
            </a:pPr>
            <a:r>
              <a:rPr lang="en-ZA" altLang="en-US" sz="900" b="1" dirty="0">
                <a:cs typeface="Calibri" pitchFamily="34" charset="0"/>
              </a:rPr>
              <a:t>school socioeconomic status (Spaull, 2013)</a:t>
            </a:r>
            <a:endParaRPr lang="en-ZA" altLang="en-US" sz="1800" dirty="0"/>
          </a:p>
        </p:txBody>
      </p:sp>
      <p:sp>
        <p:nvSpPr>
          <p:cNvPr id="8" name="Content Placeholder 2"/>
          <p:cNvSpPr txBox="1">
            <a:spLocks/>
          </p:cNvSpPr>
          <p:nvPr/>
        </p:nvSpPr>
        <p:spPr bwMode="auto">
          <a:xfrm>
            <a:off x="1259632" y="980728"/>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a:t>SACMEQ III (2007)</a:t>
            </a:r>
            <a:endParaRPr lang="en-ZA" altLang="en-US" sz="1600"/>
          </a:p>
        </p:txBody>
      </p:sp>
    </p:spTree>
    <p:extLst>
      <p:ext uri="{BB962C8B-B14F-4D97-AF65-F5344CB8AC3E}">
        <p14:creationId xmlns:p14="http://schemas.microsoft.com/office/powerpoint/2010/main" val="196572728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41693"/>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SA’s wealthiest 20% of school perform?</a:t>
            </a:r>
            <a:endParaRPr lang="en-US" sz="3200" dirty="0"/>
          </a:p>
        </p:txBody>
      </p:sp>
      <p:sp>
        <p:nvSpPr>
          <p:cNvPr id="3" name="Content Placeholder 2"/>
          <p:cNvSpPr>
            <a:spLocks noGrp="1"/>
          </p:cNvSpPr>
          <p:nvPr>
            <p:ph idx="1"/>
          </p:nvPr>
        </p:nvSpPr>
        <p:spPr>
          <a:xfrm>
            <a:off x="467544" y="1628800"/>
            <a:ext cx="2376264" cy="4525963"/>
          </a:xfrm>
        </p:spPr>
        <p:txBody>
          <a:bodyPr>
            <a:normAutofit fontScale="92500" lnSpcReduction="10000"/>
          </a:bodyPr>
          <a:lstStyle/>
          <a:p>
            <a:r>
              <a:rPr lang="en-US" sz="2000" dirty="0" smtClean="0"/>
              <a:t>RE Max </a:t>
            </a:r>
            <a:r>
              <a:rPr lang="en-US" sz="2000" dirty="0" err="1" smtClean="0"/>
              <a:t>DuPreez’s</a:t>
            </a:r>
            <a:r>
              <a:rPr lang="en-US" sz="2000" dirty="0" smtClean="0"/>
              <a:t> comments yesterday  that our Model-C schools are “good”, even by international </a:t>
            </a:r>
            <a:r>
              <a:rPr lang="en-US" sz="2000" dirty="0" err="1" smtClean="0"/>
              <a:t>stds</a:t>
            </a:r>
            <a:endParaRPr lang="en-US" sz="2000" dirty="0" smtClean="0"/>
          </a:p>
          <a:p>
            <a:r>
              <a:rPr lang="en-US" sz="2000" dirty="0" smtClean="0"/>
              <a:t>Important to remember size of SA schooling system (25,000 schools, the top 2% =500 schools!)</a:t>
            </a:r>
          </a:p>
          <a:p>
            <a:r>
              <a:rPr lang="en-US" sz="2000" dirty="0" smtClean="0"/>
              <a:t>Top 1% probably, </a:t>
            </a:r>
            <a:r>
              <a:rPr lang="en-US" sz="2000" u="sng" dirty="0" smtClean="0"/>
              <a:t>not</a:t>
            </a:r>
            <a:r>
              <a:rPr lang="en-US" sz="2000" dirty="0" smtClean="0"/>
              <a:t> top 15% </a:t>
            </a:r>
            <a:r>
              <a:rPr lang="en-US" sz="2000" dirty="0" smtClean="0">
                <a:sym typeface="Wingdings"/>
              </a:rPr>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412776"/>
            <a:ext cx="6203702" cy="5229200"/>
          </a:xfrm>
          <a:prstGeom prst="rect">
            <a:avLst/>
          </a:prstGeom>
          <a:noFill/>
          <a:ln>
            <a:noFill/>
          </a:ln>
        </p:spPr>
      </p:pic>
      <p:sp>
        <p:nvSpPr>
          <p:cNvPr id="6" name="TextBox 5"/>
          <p:cNvSpPr txBox="1"/>
          <p:nvPr/>
        </p:nvSpPr>
        <p:spPr>
          <a:xfrm>
            <a:off x="539552" y="6488668"/>
            <a:ext cx="4392488" cy="369332"/>
          </a:xfrm>
          <a:prstGeom prst="rect">
            <a:avLst/>
          </a:prstGeom>
          <a:noFill/>
        </p:spPr>
        <p:txBody>
          <a:bodyPr wrap="square" rtlCol="0">
            <a:spAutoFit/>
          </a:bodyPr>
          <a:lstStyle/>
          <a:p>
            <a:r>
              <a:rPr lang="en-US" i="1" dirty="0" smtClean="0"/>
              <a:t>Graph via Stephen Taylor (TIMSS 2003)</a:t>
            </a:r>
            <a:endParaRPr lang="en-US" i="1"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1714202"/>
          </a:xfrm>
        </p:spPr>
        <p:txBody>
          <a:bodyPr/>
          <a:lstStyle/>
          <a:p>
            <a:r>
              <a:rPr lang="en-US" dirty="0" smtClean="0"/>
              <a:t>“…you are data mining…”</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26993749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Content knowledge of SA teachers (</a:t>
            </a:r>
            <a:r>
              <a:rPr lang="en-US" b="1" i="1" dirty="0" err="1" smtClean="0">
                <a:solidFill>
                  <a:schemeClr val="bg1"/>
                </a:solidFill>
                <a:latin typeface="Helvetica Neue"/>
                <a:cs typeface="Helvetica Neue"/>
              </a:rPr>
              <a:t>esp</a:t>
            </a:r>
            <a:r>
              <a:rPr lang="en-US" b="1" i="1" dirty="0" smtClean="0">
                <a:solidFill>
                  <a:schemeClr val="bg1"/>
                </a:solidFill>
                <a:latin typeface="Helvetica Neue"/>
                <a:cs typeface="Helvetica Neue"/>
              </a:rPr>
              <a:t> </a:t>
            </a:r>
            <a:r>
              <a:rPr lang="en-US" b="1" i="1" dirty="0" err="1" smtClean="0">
                <a:solidFill>
                  <a:schemeClr val="bg1"/>
                </a:solidFill>
                <a:latin typeface="Helvetica Neue"/>
                <a:cs typeface="Helvetica Neue"/>
              </a:rPr>
              <a:t>maths</a:t>
            </a:r>
            <a:r>
              <a:rPr lang="en-US" b="1" i="1" dirty="0" smtClean="0">
                <a:solidFill>
                  <a:schemeClr val="bg1"/>
                </a:solidFill>
                <a:latin typeface="Helvetica Neue"/>
                <a:cs typeface="Helvetica Neue"/>
              </a:rPr>
              <a:t> teachers) particularly problematic</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that teachers’ poor conceptual knowledge of the subjects they are teaching is a fundamental constraint on the quality of teaching and learning activities,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but the highest student [socioeconomic status] schools is somewhat troubling. It raises some doubts about the preparation of the teacher force</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simply inadequate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dirty="0" smtClean="0">
                <a:solidFill>
                  <a:srgbClr val="C00000"/>
                </a:solidFill>
              </a:rPr>
              <a:t>Rate of change example (Q17)</a:t>
            </a:r>
            <a:br>
              <a:rPr lang="en-ZA" dirty="0" smtClean="0">
                <a:solidFill>
                  <a:srgbClr val="C00000"/>
                </a:solidFill>
              </a:rPr>
            </a:br>
            <a:r>
              <a:rPr lang="en-ZA" sz="1800" dirty="0" smtClean="0">
                <a:solidFill>
                  <a:srgbClr val="C00000"/>
                </a:solidFill>
              </a:rPr>
              <a:t>SACMEQ III (2007) </a:t>
            </a:r>
            <a:r>
              <a:rPr lang="en-ZA" sz="1800" dirty="0" smtClean="0">
                <a:solidFill>
                  <a:srgbClr val="C00000"/>
                </a:solidFill>
                <a:sym typeface="Wingdings" pitchFamily="2" charset="2"/>
              </a:rPr>
              <a:t></a:t>
            </a:r>
            <a:r>
              <a:rPr lang="en-ZA" sz="1800" dirty="0" smtClean="0">
                <a:solidFill>
                  <a:srgbClr val="C00000"/>
                </a:solidFill>
              </a:rPr>
              <a:t> 401/498 Gr6 Mathematics teachers</a:t>
            </a:r>
            <a:endParaRPr lang="en-ZA" sz="3200" dirty="0">
              <a:solidFill>
                <a:srgbClr val="C00000"/>
              </a:solidFill>
            </a:endParaRPr>
          </a:p>
        </p:txBody>
      </p:sp>
      <p:pic>
        <p:nvPicPr>
          <p:cNvPr id="28674" name="Picture 2"/>
          <p:cNvPicPr>
            <a:picLocks noChangeAspect="1" noChangeArrowheads="1"/>
          </p:cNvPicPr>
          <p:nvPr/>
        </p:nvPicPr>
        <p:blipFill>
          <a:blip r:embed="rId3" cstate="print"/>
          <a:srcRect/>
          <a:stretch>
            <a:fillRect/>
          </a:stretch>
        </p:blipFill>
        <p:spPr bwMode="auto">
          <a:xfrm>
            <a:off x="395536" y="1628800"/>
            <a:ext cx="6682343" cy="4032448"/>
          </a:xfrm>
          <a:prstGeom prst="rect">
            <a:avLst/>
          </a:prstGeom>
          <a:ln>
            <a:noFill/>
          </a:ln>
          <a:effectLst>
            <a:outerShdw blurRad="292100" dist="139700" dir="2700000" algn="tl" rotWithShape="0">
              <a:srgbClr val="333333">
                <a:alpha val="65000"/>
              </a:srgbClr>
            </a:outerShdw>
          </a:effectLst>
        </p:spPr>
      </p:pic>
      <p:pic>
        <p:nvPicPr>
          <p:cNvPr id="28675" name="Picture 3"/>
          <p:cNvPicPr>
            <a:picLocks noChangeAspect="1" noChangeArrowheads="1"/>
          </p:cNvPicPr>
          <p:nvPr/>
        </p:nvPicPr>
        <p:blipFill>
          <a:blip r:embed="rId4" cstate="print"/>
          <a:srcRect/>
          <a:stretch>
            <a:fillRect/>
          </a:stretch>
        </p:blipFill>
        <p:spPr bwMode="auto">
          <a:xfrm>
            <a:off x="7380312" y="2636912"/>
            <a:ext cx="1296144" cy="1376695"/>
          </a:xfrm>
          <a:prstGeom prst="rect">
            <a:avLst/>
          </a:prstGeom>
          <a:ln>
            <a:noFill/>
          </a:ln>
          <a:effectLst>
            <a:outerShdw blurRad="292100" dist="139700" dir="2700000" algn="tl" rotWithShape="0">
              <a:srgbClr val="333333">
                <a:alpha val="65000"/>
              </a:srgbClr>
            </a:outerShdw>
          </a:effectLst>
        </p:spPr>
      </p:pic>
      <p:graphicFrame>
        <p:nvGraphicFramePr>
          <p:cNvPr id="8" name="Table 7"/>
          <p:cNvGraphicFramePr>
            <a:graphicFrameLocks noGrp="1"/>
          </p:cNvGraphicFramePr>
          <p:nvPr/>
        </p:nvGraphicFramePr>
        <p:xfrm>
          <a:off x="899592" y="5877272"/>
          <a:ext cx="6048675" cy="760095"/>
        </p:xfrm>
        <a:graphic>
          <a:graphicData uri="http://schemas.openxmlformats.org/drawingml/2006/table">
            <a:tbl>
              <a:tblPr/>
              <a:tblGrid>
                <a:gridCol w="1641291"/>
                <a:gridCol w="734564"/>
                <a:gridCol w="734564"/>
                <a:gridCol w="734564"/>
                <a:gridCol w="734564"/>
                <a:gridCol w="734564"/>
                <a:gridCol w="734564"/>
              </a:tblGrid>
              <a:tr h="190500">
                <a:tc rowSpan="2">
                  <a:txBody>
                    <a:bodyPr/>
                    <a:lstStyle/>
                    <a:p>
                      <a:pPr algn="ctr" fontAlgn="b"/>
                      <a:r>
                        <a:rPr lang="en-ZA" sz="1600" b="1" i="0" u="none" strike="noStrike" dirty="0">
                          <a:solidFill>
                            <a:srgbClr val="000000"/>
                          </a:solidFill>
                          <a:latin typeface="Calibri"/>
                        </a:rPr>
                        <a:t>SACMEQ Maths teacher test Q17</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gridSpan="5">
                  <a:txBody>
                    <a:bodyPr/>
                    <a:lstStyle/>
                    <a:p>
                      <a:pPr algn="ctr" fontAlgn="b"/>
                      <a:r>
                        <a:rPr lang="en-ZA" sz="1600" b="1" i="0" u="none" strike="noStrike" dirty="0">
                          <a:solidFill>
                            <a:srgbClr val="000000"/>
                          </a:solidFill>
                          <a:latin typeface="Calibri"/>
                        </a:rPr>
                        <a:t>Quintile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rowSpan="2">
                  <a:txBody>
                    <a:bodyPr/>
                    <a:lstStyle/>
                    <a:p>
                      <a:pPr algn="ctr" fontAlgn="ctr"/>
                      <a:r>
                        <a:rPr lang="en-ZA" sz="1600" b="1" i="0" u="none" strike="noStrike" dirty="0" err="1">
                          <a:solidFill>
                            <a:srgbClr val="000000"/>
                          </a:solidFill>
                          <a:latin typeface="Calibri"/>
                        </a:rPr>
                        <a:t>Avg</a:t>
                      </a:r>
                      <a:endParaRPr lang="en-ZA" sz="1600" b="1" i="0" u="none" strike="noStrike" dirty="0">
                        <a:solidFill>
                          <a:srgbClr val="000000"/>
                        </a:solidFill>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r>
              <a:tr h="200025">
                <a:tc vMerge="1">
                  <a:txBody>
                    <a:bodyPr/>
                    <a:lstStyle/>
                    <a:p>
                      <a:endParaRPr lang="en-ZA"/>
                    </a:p>
                  </a:txBody>
                  <a:tcPr/>
                </a:tc>
                <a:tc>
                  <a:txBody>
                    <a:bodyPr/>
                    <a:lstStyle/>
                    <a:p>
                      <a:pPr algn="ctr" fontAlgn="b"/>
                      <a:r>
                        <a:rPr lang="en-ZA" sz="1600" b="1" i="0" u="none" strike="noStrike">
                          <a:solidFill>
                            <a:srgbClr val="000000"/>
                          </a:solidFill>
                          <a:latin typeface="Calibri"/>
                        </a:rPr>
                        <a:t>1</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2</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vMerge="1">
                  <a:txBody>
                    <a:bodyPr/>
                    <a:lstStyle/>
                    <a:p>
                      <a:endParaRPr lang="en-ZA"/>
                    </a:p>
                  </a:txBody>
                  <a:tcPr/>
                </a:tc>
              </a:tr>
              <a:tr h="200025">
                <a:tc>
                  <a:txBody>
                    <a:bodyPr/>
                    <a:lstStyle/>
                    <a:p>
                      <a:pPr algn="l" fontAlgn="b"/>
                      <a:r>
                        <a:rPr lang="en-ZA" sz="1600" b="0" i="0" u="none" strike="noStrike" dirty="0">
                          <a:solidFill>
                            <a:srgbClr val="000000"/>
                          </a:solidFill>
                          <a:latin typeface="Calibri"/>
                        </a:rPr>
                        <a:t>Correct</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600" b="0" i="0" u="none" strike="noStrike" dirty="0">
                          <a:solidFill>
                            <a:schemeClr val="bg1"/>
                          </a:solidFill>
                          <a:latin typeface="Calibri"/>
                        </a:rPr>
                        <a:t>23%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22%</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40%</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rgbClr val="000000"/>
                          </a:solidFill>
                          <a:latin typeface="Calibri"/>
                        </a:rPr>
                        <a:t>74%</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ZA" sz="1600" b="1" i="0" u="none" strike="noStrike" dirty="0">
                          <a:solidFill>
                            <a:srgbClr val="000000"/>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9" name="Content Placeholder 2"/>
          <p:cNvSpPr>
            <a:spLocks noGrp="1"/>
          </p:cNvSpPr>
          <p:nvPr>
            <p:ph idx="1"/>
          </p:nvPr>
        </p:nvSpPr>
        <p:spPr>
          <a:xfrm>
            <a:off x="7127776" y="4365104"/>
            <a:ext cx="2016224" cy="1296144"/>
          </a:xfrm>
        </p:spPr>
        <p:txBody>
          <a:bodyPr>
            <a:normAutofit fontScale="70000" lnSpcReduction="20000"/>
          </a:bodyPr>
          <a:lstStyle/>
          <a:p>
            <a:pPr>
              <a:buNone/>
            </a:pPr>
            <a:r>
              <a:rPr lang="en-ZA" sz="2400" b="1" dirty="0" smtClean="0"/>
              <a:t>Correct answer (7km): </a:t>
            </a:r>
          </a:p>
          <a:p>
            <a:pPr>
              <a:buNone/>
            </a:pPr>
            <a:r>
              <a:rPr lang="en-ZA" sz="4600" b="1" dirty="0" smtClean="0">
                <a:solidFill>
                  <a:srgbClr val="FF0000"/>
                </a:solidFill>
              </a:rPr>
              <a:t>38%</a:t>
            </a:r>
            <a:r>
              <a:rPr lang="en-ZA" sz="4600" dirty="0" smtClean="0">
                <a:solidFill>
                  <a:srgbClr val="FF0000"/>
                </a:solidFill>
              </a:rPr>
              <a:t> </a:t>
            </a:r>
            <a:r>
              <a:rPr lang="en-ZA" sz="2400" dirty="0" smtClean="0"/>
              <a:t>of </a:t>
            </a:r>
            <a:r>
              <a:rPr lang="en-ZA" sz="2400" dirty="0" err="1" smtClean="0"/>
              <a:t>Gr</a:t>
            </a:r>
            <a:r>
              <a:rPr lang="en-ZA" sz="2400" dirty="0" smtClean="0"/>
              <a:t> 6 Maths </a:t>
            </a:r>
            <a:r>
              <a:rPr lang="en-ZA" sz="2400" u="sng" dirty="0" smtClean="0"/>
              <a:t>teachers</a:t>
            </a:r>
            <a:endParaRPr lang="en-ZA" sz="2400" u="sng" dirty="0"/>
          </a:p>
        </p:txBody>
      </p:sp>
      <p:sp>
        <p:nvSpPr>
          <p:cNvPr id="10" name="Oval 9"/>
          <p:cNvSpPr/>
          <p:nvPr/>
        </p:nvSpPr>
        <p:spPr>
          <a:xfrm>
            <a:off x="5292080" y="2132856"/>
            <a:ext cx="1296144"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p:cNvCxnSpPr/>
          <p:nvPr/>
        </p:nvCxnSpPr>
        <p:spPr>
          <a:xfrm>
            <a:off x="4788024" y="3140968"/>
            <a:ext cx="0" cy="172819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483768" y="3356992"/>
            <a:ext cx="2240632" cy="8384"/>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483768" y="4149080"/>
            <a:ext cx="2304256" cy="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123728" y="3140968"/>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Oval 21"/>
          <p:cNvSpPr/>
          <p:nvPr/>
        </p:nvSpPr>
        <p:spPr>
          <a:xfrm>
            <a:off x="1979712" y="3933056"/>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1"/>
                </a:solidFill>
              </a:rPr>
              <a:t>7</a:t>
            </a:r>
            <a:endParaRPr lang="en-ZA" sz="1200" dirty="0">
              <a:solidFill>
                <a:schemeClr val="tx1"/>
              </a:solidFill>
            </a:endParaRPr>
          </a:p>
        </p:txBody>
      </p:sp>
      <p:cxnSp>
        <p:nvCxnSpPr>
          <p:cNvPr id="26" name="Straight Arrow Connector 25"/>
          <p:cNvCxnSpPr/>
          <p:nvPr/>
        </p:nvCxnSpPr>
        <p:spPr>
          <a:xfrm>
            <a:off x="1835696" y="3284984"/>
            <a:ext cx="0" cy="792088"/>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79912" y="5085184"/>
            <a:ext cx="21602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06794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2798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78802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677" name="Picture 5" descr="http://ramyasspace.files.wordpress.com/2011/06/tick.jpg"/>
          <p:cNvPicPr>
            <a:picLocks noChangeAspect="1" noChangeArrowheads="1"/>
          </p:cNvPicPr>
          <p:nvPr/>
        </p:nvPicPr>
        <p:blipFill>
          <a:blip r:embed="rId5" cstate="print"/>
          <a:srcRect/>
          <a:stretch>
            <a:fillRect/>
          </a:stretch>
        </p:blipFill>
        <p:spPr bwMode="auto">
          <a:xfrm>
            <a:off x="7740352" y="2996952"/>
            <a:ext cx="288032" cy="288032"/>
          </a:xfrm>
          <a:prstGeom prst="rect">
            <a:avLst/>
          </a:prstGeom>
          <a:noFill/>
        </p:spPr>
      </p:pic>
      <p:sp>
        <p:nvSpPr>
          <p:cNvPr id="45" name="Content Placeholder 2"/>
          <p:cNvSpPr txBox="1">
            <a:spLocks/>
          </p:cNvSpPr>
          <p:nvPr/>
        </p:nvSpPr>
        <p:spPr>
          <a:xfrm>
            <a:off x="7127776" y="5661248"/>
            <a:ext cx="2016224" cy="79208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1" i="0" u="none" strike="noStrike" kern="1200" cap="none" spc="0" normalizeH="0" baseline="0" noProof="0" dirty="0" smtClean="0">
                <a:ln>
                  <a:noFill/>
                </a:ln>
                <a:solidFill>
                  <a:srgbClr val="FF0000"/>
                </a:solidFill>
                <a:effectLst/>
                <a:uLnTx/>
                <a:uFillTx/>
                <a:latin typeface="+mn-lt"/>
                <a:ea typeface="+mn-ea"/>
                <a:cs typeface="+mn-cs"/>
              </a:rPr>
              <a:t>2 education systems</a:t>
            </a:r>
            <a:r>
              <a:rPr kumimoji="0" lang="en-ZA" sz="2400" b="1" i="0" u="none" strike="noStrike" kern="1200" cap="none" spc="0" normalizeH="0" noProof="0" dirty="0" smtClean="0">
                <a:ln>
                  <a:noFill/>
                </a:ln>
                <a:solidFill>
                  <a:srgbClr val="FF0000"/>
                </a:solidFill>
                <a:effectLst/>
                <a:uLnTx/>
                <a:uFillTx/>
                <a:latin typeface="+mn-lt"/>
                <a:ea typeface="+mn-ea"/>
                <a:cs typeface="+mn-cs"/>
              </a:rPr>
              <a:t> </a:t>
            </a:r>
            <a:endParaRPr kumimoji="0" lang="en-ZA" sz="2400" b="0" i="0" u="none" strike="noStrike" kern="1200" cap="none" spc="0" normalizeH="0" baseline="0" noProof="0" dirty="0">
              <a:ln>
                <a:noFill/>
              </a:ln>
              <a:solidFill>
                <a:srgbClr val="FF0000"/>
              </a:solidFill>
              <a:effectLst/>
              <a:uLnTx/>
              <a:uFillTx/>
              <a:latin typeface="+mn-lt"/>
              <a:ea typeface="+mn-ea"/>
              <a:cs typeface="+mn-cs"/>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25</a:t>
            </a:fld>
            <a:endParaRPr lang="en-ZA"/>
          </a:p>
        </p:txBody>
      </p:sp>
    </p:spTree>
    <p:extLst>
      <p:ext uri="{BB962C8B-B14F-4D97-AF65-F5344CB8AC3E}">
        <p14:creationId xmlns:p14="http://schemas.microsoft.com/office/powerpoint/2010/main" val="53150677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fade">
                                      <p:cBhvr>
                                        <p:cTn id="39" dur="2000"/>
                                        <p:tgtEl>
                                          <p:spTgt spid="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fade">
                                      <p:cBhvr>
                                        <p:cTn id="44" dur="2000"/>
                                        <p:tgtEl>
                                          <p:spTgt spid="9">
                                            <p:txEl>
                                              <p:pRg st="1" end="1"/>
                                            </p:txEl>
                                          </p:spTgt>
                                        </p:tgtEl>
                                      </p:cBhvr>
                                    </p:animEffect>
                                  </p:childTnLst>
                                </p:cTn>
                              </p:par>
                              <p:par>
                                <p:cTn id="45" presetID="1" presetClass="entr" presetSubtype="0" fill="hold" nodeType="withEffect">
                                  <p:stCondLst>
                                    <p:cond delay="0"/>
                                  </p:stCondLst>
                                  <p:childTnLst>
                                    <p:set>
                                      <p:cBhvr>
                                        <p:cTn id="46" dur="1" fill="hold">
                                          <p:stCondLst>
                                            <p:cond delay="0"/>
                                          </p:stCondLst>
                                        </p:cTn>
                                        <p:tgtEl>
                                          <p:spTgt spid="28677"/>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fade">
                                      <p:cBhvr>
                                        <p:cTn id="49" dur="2000"/>
                                        <p:tgtEl>
                                          <p:spTgt spid="45">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animBg="1"/>
      <p:bldP spid="20" grpId="0" animBg="1"/>
      <p:bldP spid="22" grpId="0" animBg="1"/>
      <p:bldP spid="4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Percentage of Grade 6 mathematics teachers with correct answer on Q17 of the SACMEQ III (2007) mathematics teacher test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668530653"/>
              </p:ext>
            </p:extLst>
          </p:nvPr>
        </p:nvGraphicFramePr>
        <p:xfrm>
          <a:off x="467544" y="1484784"/>
          <a:ext cx="8208912"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62636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a:t>
            </a:r>
            <a:r>
              <a:rPr lang="en-ZA" sz="1600" dirty="0" err="1" smtClean="0"/>
              <a:t>Spaull</a:t>
            </a:r>
            <a:r>
              <a:rPr lang="en-ZA" sz="1600" dirty="0" smtClean="0"/>
              <a:t> &amp; </a:t>
            </a:r>
            <a:r>
              <a:rPr lang="en-ZA" sz="1600" dirty="0" err="1" smtClean="0"/>
              <a:t>Venkat</a:t>
            </a:r>
            <a:r>
              <a:rPr lang="en-ZA" sz="1600" dirty="0" smtClean="0"/>
              <a:t>, forthcoming)</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a:t>
            </a:r>
            <a:r>
              <a:rPr lang="en-ZA" sz="2000" dirty="0" err="1"/>
              <a:t>Spaull</a:t>
            </a:r>
            <a:r>
              <a:rPr lang="en-ZA" sz="2000" dirty="0"/>
              <a:t> &amp; </a:t>
            </a:r>
            <a:r>
              <a:rPr lang="en-ZA" sz="2000" dirty="0" err="1"/>
              <a:t>Venkat</a:t>
            </a:r>
            <a:r>
              <a:rPr lang="en-ZA" sz="2000" dirty="0"/>
              <a:t>, forthcoming)</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a:t>
            </a:r>
            <a:r>
              <a:rPr lang="en-ZA" sz="2000" dirty="0" err="1"/>
              <a:t>Spaull</a:t>
            </a:r>
            <a:r>
              <a:rPr lang="en-ZA" sz="2000" dirty="0"/>
              <a:t> &amp; </a:t>
            </a:r>
            <a:r>
              <a:rPr lang="en-ZA" sz="2000" dirty="0" err="1"/>
              <a:t>Venkat</a:t>
            </a:r>
            <a:r>
              <a:rPr lang="en-ZA" sz="2000" dirty="0"/>
              <a:t>, forthcoming)</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76522"/>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Maths teacher CK in 12 African countries</a:t>
            </a:r>
            <a:endParaRPr lang="en-ZA" sz="3600" dirty="0"/>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9" y="1772816"/>
            <a:ext cx="9144000" cy="4158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635896" y="6453336"/>
            <a:ext cx="3168352" cy="369332"/>
          </a:xfrm>
          <a:prstGeom prst="rect">
            <a:avLst/>
          </a:prstGeom>
          <a:noFill/>
        </p:spPr>
        <p:txBody>
          <a:bodyPr wrap="square" rtlCol="0">
            <a:spAutoFit/>
          </a:bodyPr>
          <a:lstStyle/>
          <a:p>
            <a:r>
              <a:rPr lang="en-US" dirty="0" smtClean="0"/>
              <a:t>Spaull &amp; Van der Berg (2014)</a:t>
            </a:r>
            <a:endParaRPr lang="en-US" dirty="0"/>
          </a:p>
        </p:txBody>
      </p:sp>
    </p:spTree>
    <p:extLst>
      <p:ext uri="{BB962C8B-B14F-4D97-AF65-F5344CB8AC3E}">
        <p14:creationId xmlns:p14="http://schemas.microsoft.com/office/powerpoint/2010/main" val="352267872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(4) </a:t>
            </a:r>
          </a:p>
          <a:p>
            <a:pPr algn="ctr">
              <a:lnSpc>
                <a:spcPct val="120000"/>
              </a:lnSpc>
            </a:pPr>
            <a:r>
              <a:rPr lang="en-US" b="1" i="1" dirty="0" smtClean="0">
                <a:solidFill>
                  <a:schemeClr val="bg1"/>
                </a:solidFill>
                <a:latin typeface="Helvetica Neue"/>
                <a:cs typeface="Helvetica Neue"/>
              </a:rPr>
              <a:t>In large parts of the schooling system there is very little learning taking place.</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66840657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Practical examples…</a:t>
            </a:r>
            <a:endParaRPr lang="en-ZA" dirty="0"/>
          </a:p>
        </p:txBody>
      </p:sp>
      <p:sp>
        <p:nvSpPr>
          <p:cNvPr id="3" name="Content Placeholder 2"/>
          <p:cNvSpPr>
            <a:spLocks noGrp="1"/>
          </p:cNvSpPr>
          <p:nvPr>
            <p:ph idx="1"/>
          </p:nvPr>
        </p:nvSpPr>
        <p:spPr/>
        <p:txBody>
          <a:bodyPr>
            <a:normAutofit lnSpcReduction="10000"/>
          </a:bodyPr>
          <a:lstStyle/>
          <a:p>
            <a:pPr lvl="0"/>
            <a:r>
              <a:rPr lang="en-ZA" sz="1600" b="1" dirty="0"/>
              <a:t> </a:t>
            </a:r>
            <a:r>
              <a:rPr lang="en-ZA" sz="1600" b="1" dirty="0" smtClean="0"/>
              <a:t>       </a:t>
            </a:r>
            <a:r>
              <a:rPr lang="en-ZA" sz="1600" dirty="0" smtClean="0"/>
              <a:t>of </a:t>
            </a:r>
            <a:r>
              <a:rPr lang="en-ZA" sz="1600" dirty="0"/>
              <a:t>South African </a:t>
            </a:r>
            <a:r>
              <a:rPr lang="en-ZA" sz="1600" i="1" dirty="0"/>
              <a:t>Grade 3</a:t>
            </a:r>
            <a:r>
              <a:rPr lang="en-ZA" sz="1600" dirty="0"/>
              <a:t> learners could not answer the following </a:t>
            </a:r>
            <a:r>
              <a:rPr lang="en-ZA" sz="1600" i="1" dirty="0"/>
              <a:t>Grade 1</a:t>
            </a:r>
            <a:r>
              <a:rPr lang="en-ZA" sz="1600" dirty="0"/>
              <a:t> level problem, which, importantly, has no language content: </a:t>
            </a:r>
          </a:p>
          <a:p>
            <a:pPr marL="0" indent="0">
              <a:buNone/>
            </a:pPr>
            <a:r>
              <a:rPr lang="en-ZA" sz="1600" dirty="0" smtClean="0"/>
              <a:t>	</a:t>
            </a:r>
          </a:p>
          <a:p>
            <a:pPr marL="0" indent="0">
              <a:buNone/>
            </a:pPr>
            <a:r>
              <a:rPr lang="en-ZA" sz="1600" dirty="0"/>
              <a:t>	</a:t>
            </a:r>
            <a:r>
              <a:rPr lang="en-ZA" sz="2300" dirty="0" smtClean="0"/>
              <a:t>“</a:t>
            </a:r>
            <a:r>
              <a:rPr lang="en-ZA" sz="2300" dirty="0"/>
              <a:t>20  –  6  =  ____ “</a:t>
            </a:r>
          </a:p>
          <a:p>
            <a:pPr marL="0" indent="0">
              <a:buNone/>
            </a:pPr>
            <a:r>
              <a:rPr lang="en-ZA" sz="1600" dirty="0"/>
              <a:t>	</a:t>
            </a:r>
            <a:r>
              <a:rPr lang="en-ZA" sz="1600" dirty="0" smtClean="0"/>
              <a:t>				</a:t>
            </a:r>
            <a:r>
              <a:rPr lang="en-ZA" sz="1600" i="1" dirty="0" smtClean="0">
                <a:solidFill>
                  <a:schemeClr val="bg1">
                    <a:lumMod val="65000"/>
                  </a:schemeClr>
                </a:solidFill>
              </a:rPr>
              <a:t>(</a:t>
            </a:r>
            <a:r>
              <a:rPr lang="en-ZA" sz="1600" i="1" dirty="0">
                <a:solidFill>
                  <a:schemeClr val="bg1">
                    <a:lumMod val="65000"/>
                  </a:schemeClr>
                </a:solidFill>
              </a:rPr>
              <a:t>Systemic Evaluation, Grade 3, 2009</a:t>
            </a:r>
            <a:r>
              <a:rPr lang="en-ZA" sz="1600" i="1" dirty="0" smtClean="0">
                <a:solidFill>
                  <a:schemeClr val="bg1">
                    <a:lumMod val="65000"/>
                  </a:schemeClr>
                </a:solidFill>
              </a:rPr>
              <a:t>)</a:t>
            </a:r>
          </a:p>
          <a:p>
            <a:pPr marL="0" indent="0">
              <a:buNone/>
            </a:pPr>
            <a:endParaRPr lang="en-ZA" sz="1600" dirty="0"/>
          </a:p>
          <a:p>
            <a:endParaRPr lang="en-ZA" sz="1600" dirty="0" smtClean="0"/>
          </a:p>
          <a:p>
            <a:endParaRPr lang="en-ZA" sz="1600" dirty="0"/>
          </a:p>
          <a:p>
            <a:pPr algn="just"/>
            <a:r>
              <a:rPr lang="en-ZA" sz="1700" dirty="0" smtClean="0"/>
              <a:t>“</a:t>
            </a:r>
            <a:r>
              <a:rPr lang="en-ZA" sz="1700" i="1" dirty="0"/>
              <a:t>At the end of the Foundation Phase, learners have only a rudimentary grasp of the principles of reading and writing ... it is very hard for learners to make up this cumulative deficit in later years...particularly in those subjects that ... [have] vertical demarcation requirements (especially mathematics and science), the sequence, pacing, progression and coverage requirements of the high school curriculum make it virtually impossible for learners who have been disadvantaged by their early schooling to ‘catch-up’ later sufficiently to do themselves justice at the high school exit level</a:t>
            </a:r>
            <a:r>
              <a:rPr lang="en-ZA" sz="1700" dirty="0" smtClean="0"/>
              <a:t>.” (Taylor</a:t>
            </a:r>
            <a:r>
              <a:rPr lang="en-ZA" sz="1700" dirty="0"/>
              <a:t>, Muller </a:t>
            </a:r>
            <a:r>
              <a:rPr lang="en-ZA" sz="1700" dirty="0" err="1" smtClean="0"/>
              <a:t>Vinjevold</a:t>
            </a:r>
            <a:r>
              <a:rPr lang="en-ZA" sz="1700" dirty="0" smtClean="0"/>
              <a:t>, 2003</a:t>
            </a:r>
            <a:r>
              <a:rPr lang="en-ZA" sz="1700" dirty="0"/>
              <a:t>, p. 129)</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Tree>
    <p:extLst>
      <p:ext uri="{BB962C8B-B14F-4D97-AF65-F5344CB8AC3E}">
        <p14:creationId xmlns:p14="http://schemas.microsoft.com/office/powerpoint/2010/main" val="276234967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Practical examples…</a:t>
            </a:r>
            <a:endParaRPr lang="en-ZA" dirty="0"/>
          </a:p>
        </p:txBody>
      </p:sp>
      <p:sp>
        <p:nvSpPr>
          <p:cNvPr id="3" name="Content Placeholder 2"/>
          <p:cNvSpPr>
            <a:spLocks noGrp="1"/>
          </p:cNvSpPr>
          <p:nvPr>
            <p:ph idx="1"/>
          </p:nvPr>
        </p:nvSpPr>
        <p:spPr/>
        <p:txBody>
          <a:bodyPr>
            <a:normAutofit lnSpcReduction="10000"/>
          </a:bodyPr>
          <a:lstStyle/>
          <a:p>
            <a:pPr lvl="0"/>
            <a:r>
              <a:rPr lang="en-ZA" sz="2800" b="1" dirty="0">
                <a:solidFill>
                  <a:srgbClr val="FF0000"/>
                </a:solidFill>
              </a:rPr>
              <a:t>42% </a:t>
            </a:r>
            <a:r>
              <a:rPr lang="en-ZA" sz="1600" dirty="0"/>
              <a:t>of South African </a:t>
            </a:r>
            <a:r>
              <a:rPr lang="en-ZA" sz="1600" i="1" dirty="0"/>
              <a:t>Grade 3</a:t>
            </a:r>
            <a:r>
              <a:rPr lang="en-ZA" sz="1600" dirty="0"/>
              <a:t> learners could not answer the following </a:t>
            </a:r>
            <a:r>
              <a:rPr lang="en-ZA" sz="1600" i="1" dirty="0"/>
              <a:t>Grade 1</a:t>
            </a:r>
            <a:r>
              <a:rPr lang="en-ZA" sz="1600" dirty="0"/>
              <a:t> level problem, which, importantly, has no language content: </a:t>
            </a:r>
          </a:p>
          <a:p>
            <a:pPr marL="0" indent="0">
              <a:buNone/>
            </a:pPr>
            <a:r>
              <a:rPr lang="en-ZA" sz="1600" dirty="0" smtClean="0"/>
              <a:t>	</a:t>
            </a:r>
          </a:p>
          <a:p>
            <a:pPr marL="0" indent="0">
              <a:buNone/>
            </a:pPr>
            <a:r>
              <a:rPr lang="en-ZA" sz="1600" dirty="0"/>
              <a:t>	</a:t>
            </a:r>
            <a:r>
              <a:rPr lang="en-ZA" sz="2300" dirty="0" smtClean="0"/>
              <a:t>“</a:t>
            </a:r>
            <a:r>
              <a:rPr lang="en-ZA" sz="2300" dirty="0"/>
              <a:t>20  –  6  =  ____ “</a:t>
            </a:r>
          </a:p>
          <a:p>
            <a:pPr marL="0" indent="0">
              <a:buNone/>
            </a:pPr>
            <a:r>
              <a:rPr lang="en-ZA" sz="1600" dirty="0"/>
              <a:t>	</a:t>
            </a:r>
            <a:r>
              <a:rPr lang="en-ZA" sz="1600" dirty="0" smtClean="0"/>
              <a:t>				</a:t>
            </a:r>
            <a:r>
              <a:rPr lang="en-ZA" sz="1600" i="1" dirty="0" smtClean="0">
                <a:solidFill>
                  <a:schemeClr val="bg1">
                    <a:lumMod val="65000"/>
                  </a:schemeClr>
                </a:solidFill>
              </a:rPr>
              <a:t>(</a:t>
            </a:r>
            <a:r>
              <a:rPr lang="en-ZA" sz="1600" i="1" dirty="0">
                <a:solidFill>
                  <a:schemeClr val="bg1">
                    <a:lumMod val="65000"/>
                  </a:schemeClr>
                </a:solidFill>
              </a:rPr>
              <a:t>Systemic Evaluation, Grade 3, 2009</a:t>
            </a:r>
            <a:r>
              <a:rPr lang="en-ZA" sz="1600" i="1" dirty="0" smtClean="0">
                <a:solidFill>
                  <a:schemeClr val="bg1">
                    <a:lumMod val="65000"/>
                  </a:schemeClr>
                </a:solidFill>
              </a:rPr>
              <a:t>)</a:t>
            </a:r>
          </a:p>
          <a:p>
            <a:pPr marL="0" indent="0">
              <a:buNone/>
            </a:pPr>
            <a:endParaRPr lang="en-ZA" sz="1600" dirty="0"/>
          </a:p>
          <a:p>
            <a:endParaRPr lang="en-ZA" sz="1600" dirty="0" smtClean="0"/>
          </a:p>
          <a:p>
            <a:endParaRPr lang="en-ZA" sz="1600" dirty="0"/>
          </a:p>
          <a:p>
            <a:pPr algn="just"/>
            <a:r>
              <a:rPr lang="en-ZA" sz="1700" dirty="0" smtClean="0"/>
              <a:t>“</a:t>
            </a:r>
            <a:r>
              <a:rPr lang="en-ZA" sz="1700" i="1" dirty="0"/>
              <a:t>At the end of the Foundation Phase, learners have only a rudimentary grasp of the principles of reading and writing ... it is very hard for learners to make up this cumulative deficit in later years...particularly in those subjects that ... [have] vertical demarcation requirements (especially mathematics and science), the sequence, pacing, progression and coverage requirements of the high school curriculum make it virtually impossible for learners who have been disadvantaged by their early schooling to ‘catch-up’ later sufficiently to do themselves justice at the high school exit level</a:t>
            </a:r>
            <a:r>
              <a:rPr lang="en-ZA" sz="1700" dirty="0" smtClean="0"/>
              <a:t>.” (Taylor</a:t>
            </a:r>
            <a:r>
              <a:rPr lang="en-ZA" sz="1700" dirty="0"/>
              <a:t>, Muller </a:t>
            </a:r>
            <a:r>
              <a:rPr lang="en-ZA" sz="1700" dirty="0" err="1" smtClean="0"/>
              <a:t>Vinjevold</a:t>
            </a:r>
            <a:r>
              <a:rPr lang="en-ZA" sz="1700" dirty="0" smtClean="0"/>
              <a:t>, 2003</a:t>
            </a:r>
            <a:r>
              <a:rPr lang="en-ZA" sz="1700" dirty="0"/>
              <a:t>, p. 129)</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Tree>
    <p:extLst>
      <p:ext uri="{BB962C8B-B14F-4D97-AF65-F5344CB8AC3E}">
        <p14:creationId xmlns:p14="http://schemas.microsoft.com/office/powerpoint/2010/main" val="278155393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50253972"/>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88840"/>
            <a:ext cx="8229600" cy="2290266"/>
          </a:xfrm>
        </p:spPr>
        <p:txBody>
          <a:bodyPr/>
          <a:lstStyle/>
          <a:p>
            <a:r>
              <a:rPr lang="en-ZA" dirty="0" smtClean="0"/>
              <a:t>How does this affect matric?</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77569205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061235501"/>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2731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(5) </a:t>
            </a:r>
          </a:p>
          <a:p>
            <a:pPr algn="ctr">
              <a:lnSpc>
                <a:spcPct val="120000"/>
              </a:lnSpc>
            </a:pPr>
            <a:r>
              <a:rPr lang="en-US" b="1" i="1" dirty="0" smtClean="0">
                <a:solidFill>
                  <a:schemeClr val="bg1"/>
                </a:solidFill>
                <a:latin typeface="Helvetica Neue"/>
                <a:cs typeface="Helvetica Neue"/>
              </a:rPr>
              <a:t>How does all of this affect the </a:t>
            </a:r>
            <a:r>
              <a:rPr lang="en-US" b="1" i="1" dirty="0" err="1" smtClean="0">
                <a:solidFill>
                  <a:schemeClr val="bg1"/>
                </a:solidFill>
                <a:latin typeface="Helvetica Neue"/>
                <a:cs typeface="Helvetica Neue"/>
              </a:rPr>
              <a:t>labour</a:t>
            </a:r>
            <a:r>
              <a:rPr lang="en-US" b="1" i="1" dirty="0" smtClean="0">
                <a:solidFill>
                  <a:schemeClr val="bg1"/>
                </a:solidFill>
                <a:latin typeface="Helvetica Neue"/>
                <a:cs typeface="Helvetica Neue"/>
              </a:rPr>
              <a:t>-market and South African society?</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4604491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14265" y="404664"/>
            <a:ext cx="3941711" cy="1228725"/>
          </a:xfrm>
        </p:spPr>
        <p:txBody>
          <a:bodyPr>
            <a:normAutofit fontScale="90000"/>
          </a:bodyPr>
          <a:lstStyle/>
          <a:p>
            <a:r>
              <a:rPr lang="en-ZA" smtClean="0"/>
              <a:t>Education and inequality?</a:t>
            </a:r>
          </a:p>
        </p:txBody>
      </p:sp>
      <p:graphicFrame>
        <p:nvGraphicFramePr>
          <p:cNvPr id="4" name="Diagram 3"/>
          <p:cNvGraphicFramePr/>
          <p:nvPr>
            <p:extLst>
              <p:ext uri="{D42A27DB-BD31-4B8C-83A1-F6EECF244321}">
                <p14:modId xmlns:p14="http://schemas.microsoft.com/office/powerpoint/2010/main" val="456185910"/>
              </p:ext>
            </p:extLst>
          </p:nvPr>
        </p:nvGraphicFramePr>
        <p:xfrm>
          <a:off x="4968379" y="1040520"/>
          <a:ext cx="3168352"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2751334731"/>
              </p:ext>
            </p:extLst>
          </p:nvPr>
        </p:nvGraphicFramePr>
        <p:xfrm>
          <a:off x="719907" y="3503027"/>
          <a:ext cx="756084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182186" y="2249964"/>
            <a:ext cx="1866173"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a:lnSpc>
                    <a:spcPct val="90000"/>
                  </a:lnSpc>
                  <a:spcAft>
                    <a:spcPct val="35000"/>
                  </a:spcAft>
                  <a:defRPr/>
                </a:pPr>
                <a:endParaRPr lang="en-ZA" sz="5300"/>
              </a:p>
            </p:txBody>
          </p:sp>
        </p:grpSp>
      </p:grpSp>
      <p:sp>
        <p:nvSpPr>
          <p:cNvPr id="24" name="TextBox 23"/>
          <p:cNvSpPr txBox="1">
            <a:spLocks noChangeArrowheads="1"/>
          </p:cNvSpPr>
          <p:nvPr/>
        </p:nvSpPr>
        <p:spPr bwMode="auto">
          <a:xfrm>
            <a:off x="7705105" y="2355141"/>
            <a:ext cx="1223963" cy="938212"/>
          </a:xfrm>
          <a:prstGeom prst="rect">
            <a:avLst/>
          </a:prstGeom>
          <a:solidFill>
            <a:schemeClr val="accent1">
              <a:lumMod val="75000"/>
            </a:schemeClr>
          </a:solidFill>
          <a:ln>
            <a:noFill/>
          </a:ln>
        </p:spPr>
        <p:txBody>
          <a:bodyPr>
            <a:spAutoFit/>
          </a:bodyPr>
          <a:lstStyle>
            <a:lvl1pPr marL="171450" indent="-1714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 typeface="Arial" pitchFamily="34" charset="0"/>
              <a:buChar char="•"/>
            </a:pPr>
            <a:r>
              <a:rPr lang="en-ZA" sz="1100" b="1" dirty="0">
                <a:solidFill>
                  <a:srgbClr val="FFFFFF"/>
                </a:solidFill>
              </a:rPr>
              <a:t>IQ</a:t>
            </a:r>
          </a:p>
          <a:p>
            <a:pPr eaLnBrk="1" hangingPunct="1">
              <a:buFont typeface="Arial" pitchFamily="34" charset="0"/>
              <a:buChar char="•"/>
            </a:pPr>
            <a:r>
              <a:rPr lang="en-ZA" sz="1100" b="1" dirty="0">
                <a:solidFill>
                  <a:srgbClr val="FFFFFF"/>
                </a:solidFill>
              </a:rPr>
              <a:t>Motivation</a:t>
            </a:r>
          </a:p>
          <a:p>
            <a:pPr eaLnBrk="1" hangingPunct="1">
              <a:buFont typeface="Arial" pitchFamily="34" charset="0"/>
              <a:buChar char="•"/>
            </a:pPr>
            <a:r>
              <a:rPr lang="en-ZA" sz="1100" b="1" dirty="0">
                <a:solidFill>
                  <a:srgbClr val="FFFFFF"/>
                </a:solidFill>
              </a:rPr>
              <a:t>Social networks</a:t>
            </a:r>
          </a:p>
          <a:p>
            <a:pPr eaLnBrk="1" hangingPunct="1">
              <a:buFont typeface="Arial" pitchFamily="34" charset="0"/>
              <a:buChar char="•"/>
            </a:pPr>
            <a:r>
              <a:rPr lang="en-ZA" sz="1100" b="1" dirty="0">
                <a:solidFill>
                  <a:srgbClr val="FFFFFF"/>
                </a:solidFill>
              </a:rPr>
              <a:t>Discrimination</a:t>
            </a:r>
          </a:p>
        </p:txBody>
      </p:sp>
    </p:spTree>
    <p:extLst>
      <p:ext uri="{BB962C8B-B14F-4D97-AF65-F5344CB8AC3E}">
        <p14:creationId xmlns:p14="http://schemas.microsoft.com/office/powerpoint/2010/main" val="7592995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558" y="304800"/>
            <a:ext cx="6705600" cy="603920"/>
          </a:xfrm>
        </p:spPr>
        <p:txBody>
          <a:bodyPr>
            <a:normAutofit fontScale="90000"/>
          </a:bodyPr>
          <a:lstStyle/>
          <a:p>
            <a:r>
              <a:rPr lang="en-ZA" dirty="0" smtClean="0"/>
              <a:t>Inequality - SA</a:t>
            </a:r>
            <a:endParaRPr lang="en-ZA" dirty="0"/>
          </a:p>
        </p:txBody>
      </p:sp>
      <p:sp>
        <p:nvSpPr>
          <p:cNvPr id="3" name="Content Placeholder 2"/>
          <p:cNvSpPr>
            <a:spLocks noGrp="1"/>
          </p:cNvSpPr>
          <p:nvPr>
            <p:ph idx="1"/>
          </p:nvPr>
        </p:nvSpPr>
        <p:spPr>
          <a:xfrm>
            <a:off x="1403648" y="1340768"/>
            <a:ext cx="6781800" cy="4800600"/>
          </a:xfrm>
        </p:spPr>
        <p:txBody>
          <a:bodyPr/>
          <a:lstStyle/>
          <a:p>
            <a:endParaRPr lang="en-ZA"/>
          </a:p>
        </p:txBody>
      </p:sp>
      <p:sp>
        <p:nvSpPr>
          <p:cNvPr id="4" name="Slide Number Placeholder 3"/>
          <p:cNvSpPr>
            <a:spLocks noGrp="1"/>
          </p:cNvSpPr>
          <p:nvPr>
            <p:ph type="sldNum" sz="quarter" idx="10"/>
          </p:nvPr>
        </p:nvSpPr>
        <p:spPr/>
        <p:txBody>
          <a:bodyPr/>
          <a:lstStyle/>
          <a:p>
            <a:fld id="{4CD881CE-D3EF-44A3-9F23-C91E96DCFFBA}" type="slidenum">
              <a:rPr lang="en-US" smtClean="0"/>
              <a:pPr/>
              <a:t>42</a:t>
            </a:fld>
            <a:endParaRPr lang="en-US"/>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113" y="1060326"/>
            <a:ext cx="734377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71891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132856"/>
            <a:ext cx="2880320" cy="2232248"/>
          </a:xfrm>
        </p:spPr>
        <p:txBody>
          <a:bodyPr>
            <a:normAutofit fontScale="90000"/>
          </a:bodyPr>
          <a:lstStyle/>
          <a:p>
            <a:r>
              <a:rPr lang="en-US" b="1" dirty="0" smtClean="0"/>
              <a:t>Earnings inequality in South Africa </a:t>
            </a:r>
            <a:endParaRPr lang="en-US" b="1"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43</a:t>
            </a:fld>
            <a:endParaRPr lang="en-US"/>
          </a:p>
        </p:txBody>
      </p:sp>
      <p:pic>
        <p:nvPicPr>
          <p:cNvPr id="5" name="Picture 4"/>
          <p:cNvPicPr>
            <a:picLocks noChangeAspect="1"/>
          </p:cNvPicPr>
          <p:nvPr/>
        </p:nvPicPr>
        <p:blipFill>
          <a:blip r:embed="rId2"/>
          <a:stretch>
            <a:fillRect/>
          </a:stretch>
        </p:blipFill>
        <p:spPr>
          <a:xfrm>
            <a:off x="4355976" y="-6933"/>
            <a:ext cx="4584843" cy="6858000"/>
          </a:xfrm>
          <a:prstGeom prst="rect">
            <a:avLst/>
          </a:prstGeom>
        </p:spPr>
      </p:pic>
    </p:spTree>
    <p:extLst>
      <p:ext uri="{BB962C8B-B14F-4D97-AF65-F5344CB8AC3E}">
        <p14:creationId xmlns:p14="http://schemas.microsoft.com/office/powerpoint/2010/main" val="257984983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44</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a:t>
            </a:r>
            <a:r>
              <a:rPr lang="en-US" smtClean="0"/>
              <a:t>premium in SA</a:t>
            </a:r>
            <a:endParaRPr lang="en-US"/>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6" name="Picture 5"/>
          <p:cNvPicPr>
            <a:picLocks noChangeAspect="1"/>
          </p:cNvPicPr>
          <p:nvPr/>
        </p:nvPicPr>
        <p:blipFill>
          <a:blip r:embed="rId2"/>
          <a:stretch>
            <a:fillRect/>
          </a:stretch>
        </p:blipFill>
        <p:spPr>
          <a:xfrm>
            <a:off x="1043608" y="1628800"/>
            <a:ext cx="7128792" cy="4995767"/>
          </a:xfrm>
          <a:prstGeom prst="rect">
            <a:avLst/>
          </a:prstGeom>
        </p:spPr>
      </p:pic>
      <p:sp>
        <p:nvSpPr>
          <p:cNvPr id="7" name="TextBox 6"/>
          <p:cNvSpPr txBox="1"/>
          <p:nvPr/>
        </p:nvSpPr>
        <p:spPr>
          <a:xfrm>
            <a:off x="3491880" y="6453336"/>
            <a:ext cx="4104456" cy="369332"/>
          </a:xfrm>
          <a:prstGeom prst="rect">
            <a:avLst/>
          </a:prstGeom>
          <a:noFill/>
        </p:spPr>
        <p:txBody>
          <a:bodyPr wrap="square" rtlCol="0">
            <a:spAutoFit/>
          </a:bodyPr>
          <a:lstStyle/>
          <a:p>
            <a:r>
              <a:rPr lang="en-US" dirty="0" err="1" smtClean="0"/>
              <a:t>Seekings</a:t>
            </a:r>
            <a:r>
              <a:rPr lang="en-US" dirty="0" smtClean="0"/>
              <a:t> 2014</a:t>
            </a:r>
            <a:endParaRPr lang="en-US" dirty="0"/>
          </a:p>
        </p:txBody>
      </p:sp>
    </p:spTree>
    <p:extLst>
      <p:ext uri="{BB962C8B-B14F-4D97-AF65-F5344CB8AC3E}">
        <p14:creationId xmlns:p14="http://schemas.microsoft.com/office/powerpoint/2010/main" val="126596370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974916"/>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207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67</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70</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71</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72</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73</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722286" y="5514206"/>
            <a:ext cx="3107139" cy="369332"/>
          </a:xfrm>
          <a:prstGeom prst="rect">
            <a:avLst/>
          </a:prstGeom>
          <a:solidFill>
            <a:schemeClr val="bg1">
              <a:lumMod val="85000"/>
            </a:schemeClr>
          </a:solidFill>
        </p:spPr>
        <p:txBody>
          <a:bodyPr wrap="square" rtlCol="0">
            <a:spAutoFit/>
          </a:bodyPr>
          <a:lstStyle/>
          <a:p>
            <a:r>
              <a:rPr lang="en-ZA" i="1" u="sng" dirty="0" smtClean="0"/>
              <a:t>TIMSS</a:t>
            </a:r>
            <a:r>
              <a:rPr lang="en-ZA" i="1" dirty="0" smtClean="0"/>
              <a:t> 2011 Gr9 </a:t>
            </a:r>
            <a:endParaRPr lang="en-ZA"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75</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51520" y="243400"/>
            <a:ext cx="2736304" cy="3672408"/>
          </a:xfrm>
          <a:prstGeom prst="rect">
            <a:avLst/>
          </a:prstGeom>
          <a:ln>
            <a:noFill/>
          </a:ln>
          <a:effectLst>
            <a:outerShdw blurRad="292100" dist="139700" dir="2700000" algn="tl" rotWithShape="0">
              <a:srgbClr val="333333">
                <a:alpha val="65000"/>
              </a:srgbClr>
            </a:outerShdw>
          </a:effectLst>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1763688" y="1850531"/>
            <a:ext cx="3672408" cy="2939539"/>
          </a:xfrm>
          <a:prstGeom prst="rect">
            <a:avLst/>
          </a:prstGeom>
          <a:ln>
            <a:noFill/>
          </a:ln>
          <a:effectLst>
            <a:outerShdw blurRad="292100" dist="139700" dir="2700000" algn="tl" rotWithShape="0">
              <a:srgbClr val="333333">
                <a:alpha val="65000"/>
              </a:srgbClr>
            </a:outerShdw>
          </a:effectLst>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004048" y="3645024"/>
            <a:ext cx="3857233" cy="298865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3275856" y="548680"/>
            <a:ext cx="5472608" cy="646331"/>
          </a:xfrm>
          <a:prstGeom prst="rect">
            <a:avLst/>
          </a:prstGeom>
          <a:solidFill>
            <a:schemeClr val="bg1">
              <a:lumMod val="95000"/>
            </a:schemeClr>
          </a:solidFill>
        </p:spPr>
        <p:txBody>
          <a:bodyPr wrap="square" rtlCol="0">
            <a:spAutoFit/>
          </a:bodyPr>
          <a:lstStyle/>
          <a:p>
            <a:r>
              <a:rPr lang="en-ZA" b="1" dirty="0" smtClean="0"/>
              <a:t>Systemic 2007</a:t>
            </a:r>
            <a:r>
              <a:rPr lang="en-ZA" dirty="0" smtClean="0"/>
              <a:t>: </a:t>
            </a:r>
            <a:r>
              <a:rPr lang="en-ZA" dirty="0" smtClean="0">
                <a:solidFill>
                  <a:srgbClr val="FF0000"/>
                </a:solidFill>
              </a:rPr>
              <a:t>Grade 3 </a:t>
            </a:r>
            <a:r>
              <a:rPr lang="en-ZA" dirty="0" smtClean="0"/>
              <a:t>tested in HL </a:t>
            </a:r>
            <a:r>
              <a:rPr lang="en-ZA" dirty="0" smtClean="0">
                <a:sym typeface="Wingdings" panose="05000000000000000000" pitchFamily="2" charset="2"/>
              </a:rPr>
              <a:t> </a:t>
            </a:r>
            <a:r>
              <a:rPr lang="en-ZA" b="1" dirty="0" smtClean="0">
                <a:sym typeface="Wingdings" panose="05000000000000000000" pitchFamily="2" charset="2"/>
              </a:rPr>
              <a:t>41%</a:t>
            </a:r>
            <a:r>
              <a:rPr lang="en-ZA" dirty="0" smtClean="0">
                <a:sym typeface="Wingdings" panose="05000000000000000000" pitchFamily="2" charset="2"/>
              </a:rPr>
              <a:t> correct</a:t>
            </a:r>
            <a:endParaRPr lang="en-ZA" dirty="0" smtClean="0"/>
          </a:p>
          <a:p>
            <a:r>
              <a:rPr lang="en-ZA" b="1" dirty="0" smtClean="0"/>
              <a:t>NSES 2009</a:t>
            </a:r>
            <a:r>
              <a:rPr lang="en-ZA" dirty="0" smtClean="0"/>
              <a:t>:        </a:t>
            </a:r>
            <a:r>
              <a:rPr lang="en-ZA" dirty="0" smtClean="0">
                <a:solidFill>
                  <a:srgbClr val="FF0000"/>
                </a:solidFill>
              </a:rPr>
              <a:t>Grade 5 </a:t>
            </a:r>
            <a:r>
              <a:rPr lang="en-ZA" dirty="0" smtClean="0"/>
              <a:t>tested in English</a:t>
            </a:r>
            <a:r>
              <a:rPr lang="en-ZA" dirty="0" smtClean="0">
                <a:sym typeface="Wingdings" panose="05000000000000000000" pitchFamily="2" charset="2"/>
              </a:rPr>
              <a:t> </a:t>
            </a:r>
            <a:r>
              <a:rPr lang="en-ZA" b="1" dirty="0" smtClean="0">
                <a:sym typeface="Wingdings" panose="05000000000000000000" pitchFamily="2" charset="2"/>
              </a:rPr>
              <a:t>43%</a:t>
            </a:r>
            <a:r>
              <a:rPr lang="en-ZA" dirty="0" smtClean="0">
                <a:sym typeface="Wingdings" panose="05000000000000000000" pitchFamily="2" charset="2"/>
              </a:rPr>
              <a:t> correct</a:t>
            </a:r>
            <a:endParaRPr lang="en-ZA" dirty="0"/>
          </a:p>
        </p:txBody>
      </p:sp>
      <p:sp>
        <p:nvSpPr>
          <p:cNvPr id="9" name="TextBox 8"/>
          <p:cNvSpPr txBox="1"/>
          <p:nvPr/>
        </p:nvSpPr>
        <p:spPr>
          <a:xfrm>
            <a:off x="5641325" y="1929450"/>
            <a:ext cx="3107139" cy="646331"/>
          </a:xfrm>
          <a:prstGeom prst="rect">
            <a:avLst/>
          </a:prstGeom>
          <a:solidFill>
            <a:schemeClr val="bg1">
              <a:lumMod val="95000"/>
            </a:schemeClr>
          </a:solidFill>
        </p:spPr>
        <p:txBody>
          <a:bodyPr wrap="square" rtlCol="0">
            <a:spAutoFit/>
          </a:bodyPr>
          <a:lstStyle/>
          <a:p>
            <a:r>
              <a:rPr lang="en-ZA" b="1" dirty="0" smtClean="0"/>
              <a:t>SACMEQ 2007</a:t>
            </a:r>
            <a:r>
              <a:rPr lang="en-ZA" dirty="0" smtClean="0"/>
              <a:t>: </a:t>
            </a:r>
            <a:r>
              <a:rPr lang="en-ZA" dirty="0" smtClean="0">
                <a:solidFill>
                  <a:srgbClr val="FF0000"/>
                </a:solidFill>
              </a:rPr>
              <a:t>Grade 6 </a:t>
            </a:r>
            <a:r>
              <a:rPr lang="en-ZA" dirty="0" smtClean="0"/>
              <a:t>tested in English</a:t>
            </a:r>
            <a:r>
              <a:rPr lang="en-ZA" dirty="0" smtClean="0">
                <a:sym typeface="Wingdings" panose="05000000000000000000" pitchFamily="2" charset="2"/>
              </a:rPr>
              <a:t> </a:t>
            </a:r>
            <a:r>
              <a:rPr lang="en-ZA" b="1" dirty="0" smtClean="0">
                <a:sym typeface="Wingdings" panose="05000000000000000000" pitchFamily="2" charset="2"/>
              </a:rPr>
              <a:t>21%</a:t>
            </a:r>
            <a:r>
              <a:rPr lang="en-ZA" dirty="0" smtClean="0">
                <a:sym typeface="Wingdings" panose="05000000000000000000" pitchFamily="2" charset="2"/>
              </a:rPr>
              <a:t> correct (c)</a:t>
            </a:r>
            <a:endParaRPr lang="en-ZA" dirty="0"/>
          </a:p>
        </p:txBody>
      </p:sp>
      <p:sp>
        <p:nvSpPr>
          <p:cNvPr id="10" name="TextBox 9"/>
          <p:cNvSpPr txBox="1"/>
          <p:nvPr/>
        </p:nvSpPr>
        <p:spPr>
          <a:xfrm>
            <a:off x="1722286" y="5877272"/>
            <a:ext cx="3107139" cy="646331"/>
          </a:xfrm>
          <a:prstGeom prst="rect">
            <a:avLst/>
          </a:prstGeom>
          <a:solidFill>
            <a:schemeClr val="bg1">
              <a:lumMod val="95000"/>
            </a:schemeClr>
          </a:solidFill>
        </p:spPr>
        <p:txBody>
          <a:bodyPr wrap="square" rtlCol="0">
            <a:spAutoFit/>
          </a:bodyPr>
          <a:lstStyle/>
          <a:p>
            <a:r>
              <a:rPr lang="en-ZA" b="1" dirty="0" smtClean="0"/>
              <a:t>TIMSS 2011</a:t>
            </a:r>
            <a:r>
              <a:rPr lang="en-ZA" dirty="0" smtClean="0"/>
              <a:t>: </a:t>
            </a:r>
            <a:r>
              <a:rPr lang="en-ZA" dirty="0" smtClean="0">
                <a:solidFill>
                  <a:srgbClr val="FF0000"/>
                </a:solidFill>
              </a:rPr>
              <a:t>Grade 9 </a:t>
            </a:r>
            <a:r>
              <a:rPr lang="en-ZA" dirty="0" smtClean="0"/>
              <a:t>tested in </a:t>
            </a:r>
            <a:r>
              <a:rPr lang="en-ZA" dirty="0" err="1" smtClean="0"/>
              <a:t>Engl</a:t>
            </a:r>
            <a:r>
              <a:rPr lang="en-ZA" dirty="0" smtClean="0"/>
              <a:t>/</a:t>
            </a:r>
            <a:r>
              <a:rPr lang="en-ZA" dirty="0" err="1" smtClean="0"/>
              <a:t>Afr</a:t>
            </a:r>
            <a:r>
              <a:rPr lang="en-ZA" dirty="0" smtClean="0"/>
              <a:t> </a:t>
            </a:r>
            <a:r>
              <a:rPr lang="en-ZA" dirty="0" smtClean="0">
                <a:sym typeface="Wingdings" panose="05000000000000000000" pitchFamily="2" charset="2"/>
              </a:rPr>
              <a:t> </a:t>
            </a:r>
            <a:r>
              <a:rPr lang="en-ZA" b="1" dirty="0" smtClean="0">
                <a:sym typeface="Wingdings" panose="05000000000000000000" pitchFamily="2" charset="2"/>
              </a:rPr>
              <a:t>27%</a:t>
            </a:r>
            <a:r>
              <a:rPr lang="en-ZA" dirty="0" smtClean="0">
                <a:sym typeface="Wingdings" panose="05000000000000000000" pitchFamily="2" charset="2"/>
              </a:rPr>
              <a:t> correct (b)</a:t>
            </a:r>
            <a:endParaRPr lang="en-ZA" dirty="0"/>
          </a:p>
        </p:txBody>
      </p:sp>
      <p:grpSp>
        <p:nvGrpSpPr>
          <p:cNvPr id="16" name="Group 15"/>
          <p:cNvGrpSpPr/>
          <p:nvPr/>
        </p:nvGrpSpPr>
        <p:grpSpPr>
          <a:xfrm>
            <a:off x="605859" y="2492896"/>
            <a:ext cx="6326805" cy="3707541"/>
            <a:chOff x="605859" y="2492896"/>
            <a:chExt cx="6326805" cy="3707541"/>
          </a:xfrm>
        </p:grpSpPr>
        <p:sp>
          <p:nvSpPr>
            <p:cNvPr id="11" name="TextBox 10"/>
            <p:cNvSpPr txBox="1"/>
            <p:nvPr/>
          </p:nvSpPr>
          <p:spPr>
            <a:xfrm>
              <a:off x="605859" y="3532236"/>
              <a:ext cx="2376264" cy="1200329"/>
            </a:xfrm>
            <a:prstGeom prst="rect">
              <a:avLst/>
            </a:prstGeom>
            <a:solidFill>
              <a:srgbClr val="FFC000"/>
            </a:solidFill>
          </p:spPr>
          <p:txBody>
            <a:bodyPr wrap="square" rtlCol="0">
              <a:spAutoFit/>
            </a:bodyPr>
            <a:lstStyle/>
            <a:p>
              <a:r>
                <a:rPr lang="en-ZA" dirty="0" smtClean="0"/>
                <a:t>On a 4-choice MCQ random guessing would produce 25% correct on average</a:t>
              </a:r>
              <a:endParaRPr lang="en-ZA" dirty="0"/>
            </a:p>
          </p:txBody>
        </p:sp>
        <p:cxnSp>
          <p:nvCxnSpPr>
            <p:cNvPr id="13" name="Straight Arrow Connector 12"/>
            <p:cNvCxnSpPr/>
            <p:nvPr/>
          </p:nvCxnSpPr>
          <p:spPr>
            <a:xfrm flipV="1">
              <a:off x="2987824" y="2492896"/>
              <a:ext cx="3944840" cy="1086018"/>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491256" y="4731042"/>
              <a:ext cx="1352552" cy="1469395"/>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3275856" y="179348"/>
            <a:ext cx="5472608" cy="369332"/>
          </a:xfrm>
          <a:prstGeom prst="rect">
            <a:avLst/>
          </a:prstGeom>
          <a:solidFill>
            <a:schemeClr val="bg1">
              <a:lumMod val="85000"/>
            </a:schemeClr>
          </a:solidFill>
        </p:spPr>
        <p:txBody>
          <a:bodyPr wrap="square" rtlCol="0">
            <a:spAutoFit/>
          </a:bodyPr>
          <a:lstStyle/>
          <a:p>
            <a:r>
              <a:rPr lang="en-ZA" i="1" u="sng" dirty="0" smtClean="0"/>
              <a:t>Systemic</a:t>
            </a:r>
            <a:r>
              <a:rPr lang="en-ZA" i="1" dirty="0" smtClean="0"/>
              <a:t> 2007 Gr3 </a:t>
            </a:r>
            <a:r>
              <a:rPr lang="en-ZA" i="1" u="sng" dirty="0" smtClean="0"/>
              <a:t>NSES</a:t>
            </a:r>
            <a:r>
              <a:rPr lang="en-ZA" i="1" dirty="0" smtClean="0"/>
              <a:t> 2009 Gr5</a:t>
            </a:r>
            <a:endParaRPr lang="en-ZA" i="1" dirty="0"/>
          </a:p>
        </p:txBody>
      </p:sp>
      <p:sp>
        <p:nvSpPr>
          <p:cNvPr id="18" name="TextBox 17"/>
          <p:cNvSpPr txBox="1"/>
          <p:nvPr/>
        </p:nvSpPr>
        <p:spPr>
          <a:xfrm>
            <a:off x="5651123" y="1560118"/>
            <a:ext cx="3097341" cy="369332"/>
          </a:xfrm>
          <a:prstGeom prst="rect">
            <a:avLst/>
          </a:prstGeom>
          <a:solidFill>
            <a:schemeClr val="bg1">
              <a:lumMod val="85000"/>
            </a:schemeClr>
          </a:solidFill>
        </p:spPr>
        <p:txBody>
          <a:bodyPr wrap="square" rtlCol="0">
            <a:spAutoFit/>
          </a:bodyPr>
          <a:lstStyle/>
          <a:p>
            <a:r>
              <a:rPr lang="en-ZA" i="1" u="sng" dirty="0" smtClean="0"/>
              <a:t>SACMEQ</a:t>
            </a:r>
            <a:r>
              <a:rPr lang="en-ZA" i="1" dirty="0" smtClean="0"/>
              <a:t> 2007 Gr6</a:t>
            </a:r>
            <a:endParaRPr lang="en-ZA" i="1" dirty="0"/>
          </a:p>
        </p:txBody>
      </p:sp>
    </p:spTree>
    <p:extLst>
      <p:ext uri="{BB962C8B-B14F-4D97-AF65-F5344CB8AC3E}">
        <p14:creationId xmlns:p14="http://schemas.microsoft.com/office/powerpoint/2010/main" val="20735777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8" grpId="0" animBg="1"/>
      <p:bldP spid="9" grpId="0" animBg="1"/>
      <p:bldP spid="10" grpId="0" animBg="1"/>
      <p:bldP spid="1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76</a:t>
            </a:fld>
            <a:endParaRPr lang="en-ZA"/>
          </a:p>
        </p:txBody>
      </p:sp>
    </p:spTree>
    <p:extLst>
      <p:ext uri="{BB962C8B-B14F-4D97-AF65-F5344CB8AC3E}">
        <p14:creationId xmlns:p14="http://schemas.microsoft.com/office/powerpoint/2010/main" val="2724753607"/>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77</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78</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79</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82</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84</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85</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86</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87</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88</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89</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90</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91</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10702</TotalTime>
  <Words>6657</Words>
  <Application>Microsoft Macintosh PowerPoint</Application>
  <PresentationFormat>On-screen Show (4:3)</PresentationFormat>
  <Paragraphs>913</Paragraphs>
  <Slides>91</Slides>
  <Notes>65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93" baseType="lpstr">
      <vt:lpstr>Office Theme</vt:lpstr>
      <vt:lpstr>Excel.Chart.8</vt:lpstr>
      <vt:lpstr>An Overview of South Africa’s  Schooling System</vt:lpstr>
      <vt:lpstr>PowerPoint Presentation</vt:lpstr>
      <vt:lpstr>PowerPoint Presentation</vt:lpstr>
      <vt:lpstr>Overview of education in SA</vt:lpstr>
      <vt:lpstr>SADTU membership</vt:lpstr>
      <vt:lpstr>Expenditure on education 2010/11</vt:lpstr>
      <vt:lpstr>Some contextual eg.’s</vt:lpstr>
      <vt:lpstr>#Perspective</vt:lpstr>
      <vt:lpstr>PowerPoint Presentation</vt:lpstr>
      <vt:lpstr>State of SA education since transition</vt:lpstr>
      <vt:lpstr>Student performance 2003-2011</vt:lpstr>
      <vt:lpstr>PowerPoint Presentation</vt:lpstr>
      <vt:lpstr>Averages are uniquely misleading in SA</vt:lpstr>
      <vt:lpstr>PowerPoint Presentation</vt:lpstr>
      <vt:lpstr>Language...</vt:lpstr>
      <vt:lpstr>By Gr 3 all children should be able to read, Gr 4 children should be transitioning from “learning to read” to “reading to learn”</vt:lpstr>
      <vt:lpstr>Former department…</vt:lpstr>
      <vt:lpstr>Socioeconomic status...</vt:lpstr>
      <vt:lpstr>PowerPoint Presentation</vt:lpstr>
      <vt:lpstr>How do SA’s wealthiest 20% of school perform?</vt:lpstr>
      <vt:lpstr>“…you are data mining…”</vt:lpstr>
      <vt:lpstr>Bimodality – indisputable fact</vt:lpstr>
      <vt:lpstr>PowerPoint Presentation</vt:lpstr>
      <vt:lpstr>Teacher content knowledge</vt:lpstr>
      <vt:lpstr>Rate of change example (Q17) SACMEQ III (2007)  401/498 Gr6 Mathematics teachers</vt:lpstr>
      <vt:lpstr>Percentage of Grade 6 mathematics teachers with correct answer on Q17 of the SACMEQ III (2007) mathematics teacher test</vt:lpstr>
      <vt:lpstr>Forthcoming work on primary school mathematics teachers in SA (Spaull &amp; Venkat, forthcoming)</vt:lpstr>
      <vt:lpstr>Forthcoming work on primary school mathematics teachers in SA (Spaull &amp; Venkat, forthcoming)</vt:lpstr>
      <vt:lpstr>Forthcoming work on primary school mathematics teachers in SA (Spaull &amp; Venkat, forthcoming)</vt:lpstr>
      <vt:lpstr>Maths teacher CK in 12 African countries</vt:lpstr>
      <vt:lpstr>PowerPoint Presentation</vt:lpstr>
      <vt:lpstr>Practical examples…</vt:lpstr>
      <vt:lpstr>Practical examples…</vt:lpstr>
      <vt:lpstr>NSES question 42 NSES followed about 15000 students (266 schools) and tested them in Grade 3 (2007), Grade 4 (2008) and Grade 5 (2009). </vt:lpstr>
      <vt:lpstr>Insurmountable learning deficits: 0.3 SD</vt:lpstr>
      <vt:lpstr>How does this affect matric?</vt:lpstr>
      <vt:lpstr>PowerPoint Presentation</vt:lpstr>
      <vt:lpstr>PowerPoint Presentation</vt:lpstr>
      <vt:lpstr>Dropout between Gr8 and Gr12</vt:lpstr>
      <vt:lpstr>PowerPoint Presentation</vt:lpstr>
      <vt:lpstr>Education and inequality?</vt:lpstr>
      <vt:lpstr>Inequality - SA</vt:lpstr>
      <vt:lpstr>Earnings inequality in South Africa </vt:lpstr>
      <vt:lpstr>PowerPoint Presentation</vt:lpstr>
      <vt:lpstr>Skills premium in SA</vt:lpstr>
      <vt:lpstr>Qualifications by age (birth cohort), 2011 (Van der Berg, 2013)</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Thank you  Comments &amp; Questions?  This presentation and papers available online at: www.nicspaull.com/research  </vt:lpstr>
      <vt:lpstr>References &amp; further reading</vt:lpstr>
      <vt:lpstr>Binding constraints approach</vt:lpstr>
      <vt:lpstr>PowerPoint Presentation</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PowerPoint Presentation</vt:lpstr>
      <vt:lpstr>PowerPoint Presentation</vt:lpstr>
      <vt:lpstr>Possible solution…</vt:lpstr>
      <vt:lpstr>Accountability stages...</vt:lpstr>
      <vt:lpstr>What are the root causes of low and unequal achievement? </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417</cp:revision>
  <dcterms:created xsi:type="dcterms:W3CDTF">2012-07-03T12:28:17Z</dcterms:created>
  <dcterms:modified xsi:type="dcterms:W3CDTF">2014-05-24T11:07:45Z</dcterms:modified>
</cp:coreProperties>
</file>