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6.xml" ContentType="application/vnd.openxmlformats-officedocument.drawingml.chart+xml"/>
  <Override PartName="/ppt/notesSlides/notesSlide31.xml" ContentType="application/vnd.openxmlformats-officedocument.presentationml.notesSlide+xml"/>
  <Override PartName="/ppt/charts/chart7.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7"/>
  </p:notesMasterIdLst>
  <p:sldIdLst>
    <p:sldId id="256" r:id="rId2"/>
    <p:sldId id="279" r:id="rId3"/>
    <p:sldId id="316" r:id="rId4"/>
    <p:sldId id="317" r:id="rId5"/>
    <p:sldId id="319" r:id="rId6"/>
    <p:sldId id="315" r:id="rId7"/>
    <p:sldId id="261" r:id="rId8"/>
    <p:sldId id="320" r:id="rId9"/>
    <p:sldId id="330" r:id="rId10"/>
    <p:sldId id="332" r:id="rId11"/>
    <p:sldId id="323" r:id="rId12"/>
    <p:sldId id="340" r:id="rId13"/>
    <p:sldId id="326" r:id="rId14"/>
    <p:sldId id="325" r:id="rId15"/>
    <p:sldId id="267" r:id="rId16"/>
    <p:sldId id="294" r:id="rId17"/>
    <p:sldId id="324" r:id="rId18"/>
    <p:sldId id="257" r:id="rId19"/>
    <p:sldId id="260" r:id="rId20"/>
    <p:sldId id="336" r:id="rId21"/>
    <p:sldId id="308" r:id="rId22"/>
    <p:sldId id="309" r:id="rId23"/>
    <p:sldId id="310" r:id="rId24"/>
    <p:sldId id="312" r:id="rId25"/>
    <p:sldId id="262" r:id="rId26"/>
    <p:sldId id="263" r:id="rId27"/>
    <p:sldId id="327" r:id="rId28"/>
    <p:sldId id="264" r:id="rId29"/>
    <p:sldId id="280" r:id="rId30"/>
    <p:sldId id="283" r:id="rId31"/>
    <p:sldId id="333" r:id="rId32"/>
    <p:sldId id="329" r:id="rId33"/>
    <p:sldId id="286" r:id="rId34"/>
    <p:sldId id="269" r:id="rId35"/>
    <p:sldId id="331" r:id="rId36"/>
    <p:sldId id="271" r:id="rId37"/>
    <p:sldId id="305" r:id="rId38"/>
    <p:sldId id="335" r:id="rId39"/>
    <p:sldId id="337" r:id="rId40"/>
    <p:sldId id="303" r:id="rId41"/>
    <p:sldId id="314" r:id="rId42"/>
    <p:sldId id="266" r:id="rId43"/>
    <p:sldId id="268" r:id="rId44"/>
    <p:sldId id="338" r:id="rId45"/>
    <p:sldId id="339" r:id="rId46"/>
    <p:sldId id="334" r:id="rId47"/>
    <p:sldId id="287" r:id="rId48"/>
    <p:sldId id="285" r:id="rId49"/>
    <p:sldId id="300" r:id="rId50"/>
    <p:sldId id="299" r:id="rId51"/>
    <p:sldId id="302" r:id="rId52"/>
    <p:sldId id="298" r:id="rId53"/>
    <p:sldId id="301" r:id="rId54"/>
    <p:sldId id="265" r:id="rId55"/>
    <p:sldId id="32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68908" autoAdjust="0"/>
  </p:normalViewPr>
  <p:slideViewPr>
    <p:cSldViewPr>
      <p:cViewPr varScale="1">
        <p:scale>
          <a:sx n="51" d="100"/>
          <a:sy n="51" d="100"/>
        </p:scale>
        <p:origin x="-882" y="-9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NAPTOSA\Fiske%20and%20Ladd%20graph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E:\My%20Videos\Table%20education%20quality%20603201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Per Learner Budget Allocations, by Province </a:t>
            </a:r>
            <a:r>
              <a:rPr lang="en-ZA" sz="1400" smtClean="0"/>
              <a:t>1994-95</a:t>
            </a:r>
            <a:endParaRPr lang="en-ZA" sz="1400"/>
          </a:p>
        </c:rich>
      </c:tx>
      <c:layout/>
      <c:overlay val="0"/>
    </c:title>
    <c:autoTitleDeleted val="0"/>
    <c:plotArea>
      <c:layout/>
      <c:barChart>
        <c:barDir val="col"/>
        <c:grouping val="clustered"/>
        <c:varyColors val="0"/>
        <c:ser>
          <c:idx val="0"/>
          <c:order val="0"/>
          <c:tx>
            <c:strRef>
              <c:f>Sheet1!$B$1</c:f>
              <c:strCache>
                <c:ptCount val="1"/>
                <c:pt idx="0">
                  <c:v>1994-95</c:v>
                </c:pt>
              </c:strCache>
            </c:strRef>
          </c:tx>
          <c:invertIfNegative val="0"/>
          <c:dPt>
            <c:idx val="9"/>
            <c:invertIfNegative val="0"/>
            <c:bubble3D val="0"/>
            <c:spPr>
              <a:solidFill>
                <a:schemeClr val="bg1">
                  <a:lumMod val="75000"/>
                </a:schemeClr>
              </a:solidFill>
            </c:spPr>
          </c:dPt>
          <c:cat>
            <c:strRef>
              <c:f>Sheet1!$A$2:$A$11</c:f>
              <c:strCache>
                <c:ptCount val="10"/>
                <c:pt idx="0">
                  <c:v>ECA</c:v>
                </c:pt>
                <c:pt idx="1">
                  <c:v>LMP</c:v>
                </c:pt>
                <c:pt idx="2">
                  <c:v>NWP</c:v>
                </c:pt>
                <c:pt idx="3">
                  <c:v>MPU</c:v>
                </c:pt>
                <c:pt idx="4">
                  <c:v>FST</c:v>
                </c:pt>
                <c:pt idx="5">
                  <c:v>KZN</c:v>
                </c:pt>
                <c:pt idx="6">
                  <c:v>NCA</c:v>
                </c:pt>
                <c:pt idx="7">
                  <c:v>GAU</c:v>
                </c:pt>
                <c:pt idx="8">
                  <c:v>WC</c:v>
                </c:pt>
                <c:pt idx="9">
                  <c:v>All</c:v>
                </c:pt>
              </c:strCache>
            </c:strRef>
          </c:cat>
          <c:val>
            <c:numRef>
              <c:f>Sheet1!$B$2:$B$11</c:f>
              <c:numCache>
                <c:formatCode>General</c:formatCode>
                <c:ptCount val="10"/>
                <c:pt idx="0">
                  <c:v>1635</c:v>
                </c:pt>
                <c:pt idx="1">
                  <c:v>1669</c:v>
                </c:pt>
                <c:pt idx="2">
                  <c:v>1812</c:v>
                </c:pt>
                <c:pt idx="3">
                  <c:v>1917</c:v>
                </c:pt>
                <c:pt idx="4">
                  <c:v>2317</c:v>
                </c:pt>
                <c:pt idx="5">
                  <c:v>2969</c:v>
                </c:pt>
                <c:pt idx="6">
                  <c:v>3413</c:v>
                </c:pt>
                <c:pt idx="7">
                  <c:v>3843</c:v>
                </c:pt>
                <c:pt idx="8">
                  <c:v>4074</c:v>
                </c:pt>
                <c:pt idx="9">
                  <c:v>2222</c:v>
                </c:pt>
              </c:numCache>
            </c:numRef>
          </c:val>
        </c:ser>
        <c:dLbls>
          <c:showLegendKey val="0"/>
          <c:showVal val="0"/>
          <c:showCatName val="0"/>
          <c:showSerName val="0"/>
          <c:showPercent val="0"/>
          <c:showBubbleSize val="0"/>
        </c:dLbls>
        <c:gapWidth val="150"/>
        <c:axId val="156315008"/>
        <c:axId val="156345472"/>
      </c:barChart>
      <c:catAx>
        <c:axId val="156315008"/>
        <c:scaling>
          <c:orientation val="minMax"/>
        </c:scaling>
        <c:delete val="0"/>
        <c:axPos val="b"/>
        <c:majorTickMark val="out"/>
        <c:minorTickMark val="none"/>
        <c:tickLblPos val="nextTo"/>
        <c:crossAx val="156345472"/>
        <c:crosses val="autoZero"/>
        <c:auto val="1"/>
        <c:lblAlgn val="ctr"/>
        <c:lblOffset val="100"/>
        <c:noMultiLvlLbl val="0"/>
      </c:catAx>
      <c:valAx>
        <c:axId val="156345472"/>
        <c:scaling>
          <c:orientation val="minMax"/>
        </c:scaling>
        <c:delete val="0"/>
        <c:axPos val="l"/>
        <c:majorGridlines/>
        <c:numFmt formatCode="General" sourceLinked="1"/>
        <c:majorTickMark val="out"/>
        <c:minorTickMark val="none"/>
        <c:tickLblPos val="nextTo"/>
        <c:crossAx val="156315008"/>
        <c:crosses val="autoZero"/>
        <c:crossBetween val="between"/>
      </c:valAx>
    </c:plotArea>
    <c:legend>
      <c:legendPos val="r"/>
      <c:layout/>
      <c:overlay val="0"/>
    </c:legend>
    <c:plotVisOnly val="1"/>
    <c:dispBlanksAs val="gap"/>
    <c:showDLblsOverMax val="0"/>
  </c:chart>
  <c:spPr>
    <a:solidFill>
      <a:schemeClr val="bg1">
        <a:lumMod val="85000"/>
      </a:schemeClr>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Per Learner Budget Allocations, by Province </a:t>
            </a:r>
            <a:r>
              <a:rPr lang="en-ZA" sz="1400" baseline="0" smtClean="0"/>
              <a:t>2000-01</a:t>
            </a:r>
            <a:endParaRPr lang="en-ZA" sz="1400"/>
          </a:p>
        </c:rich>
      </c:tx>
      <c:layout/>
      <c:overlay val="0"/>
    </c:title>
    <c:autoTitleDeleted val="0"/>
    <c:plotArea>
      <c:layout/>
      <c:barChart>
        <c:barDir val="col"/>
        <c:grouping val="clustered"/>
        <c:varyColors val="0"/>
        <c:ser>
          <c:idx val="1"/>
          <c:order val="0"/>
          <c:tx>
            <c:strRef>
              <c:f>Sheet1!$C$1</c:f>
              <c:strCache>
                <c:ptCount val="1"/>
                <c:pt idx="0">
                  <c:v>2000-2001</c:v>
                </c:pt>
              </c:strCache>
            </c:strRef>
          </c:tx>
          <c:invertIfNegative val="0"/>
          <c:dPt>
            <c:idx val="9"/>
            <c:invertIfNegative val="0"/>
            <c:bubble3D val="0"/>
            <c:spPr>
              <a:solidFill>
                <a:schemeClr val="bg1">
                  <a:lumMod val="50000"/>
                </a:schemeClr>
              </a:solidFill>
            </c:spPr>
          </c:dPt>
          <c:cat>
            <c:strRef>
              <c:f>Sheet1!$A$2:$A$11</c:f>
              <c:strCache>
                <c:ptCount val="10"/>
                <c:pt idx="0">
                  <c:v>ECA</c:v>
                </c:pt>
                <c:pt idx="1">
                  <c:v>LMP</c:v>
                </c:pt>
                <c:pt idx="2">
                  <c:v>NWP</c:v>
                </c:pt>
                <c:pt idx="3">
                  <c:v>MPU</c:v>
                </c:pt>
                <c:pt idx="4">
                  <c:v>FST</c:v>
                </c:pt>
                <c:pt idx="5">
                  <c:v>KZN</c:v>
                </c:pt>
                <c:pt idx="6">
                  <c:v>NCA</c:v>
                </c:pt>
                <c:pt idx="7">
                  <c:v>GAU</c:v>
                </c:pt>
                <c:pt idx="8">
                  <c:v>WC</c:v>
                </c:pt>
                <c:pt idx="9">
                  <c:v>All</c:v>
                </c:pt>
              </c:strCache>
            </c:strRef>
          </c:cat>
          <c:val>
            <c:numRef>
              <c:f>Sheet1!$C$2:$C$11</c:f>
              <c:numCache>
                <c:formatCode>General</c:formatCode>
                <c:ptCount val="10"/>
                <c:pt idx="0">
                  <c:v>2968</c:v>
                </c:pt>
                <c:pt idx="1">
                  <c:v>2780</c:v>
                </c:pt>
                <c:pt idx="2">
                  <c:v>3524</c:v>
                </c:pt>
                <c:pt idx="3">
                  <c:v>2982</c:v>
                </c:pt>
                <c:pt idx="4">
                  <c:v>3604</c:v>
                </c:pt>
                <c:pt idx="5">
                  <c:v>2643</c:v>
                </c:pt>
                <c:pt idx="6">
                  <c:v>4399</c:v>
                </c:pt>
                <c:pt idx="7">
                  <c:v>4628</c:v>
                </c:pt>
                <c:pt idx="8">
                  <c:v>4230</c:v>
                </c:pt>
                <c:pt idx="9">
                  <c:v>3253</c:v>
                </c:pt>
              </c:numCache>
            </c:numRef>
          </c:val>
        </c:ser>
        <c:dLbls>
          <c:showLegendKey val="0"/>
          <c:showVal val="0"/>
          <c:showCatName val="0"/>
          <c:showSerName val="0"/>
          <c:showPercent val="0"/>
          <c:showBubbleSize val="0"/>
        </c:dLbls>
        <c:gapWidth val="150"/>
        <c:axId val="157393280"/>
        <c:axId val="157394816"/>
      </c:barChart>
      <c:catAx>
        <c:axId val="157393280"/>
        <c:scaling>
          <c:orientation val="minMax"/>
        </c:scaling>
        <c:delete val="0"/>
        <c:axPos val="b"/>
        <c:majorTickMark val="out"/>
        <c:minorTickMark val="none"/>
        <c:tickLblPos val="nextTo"/>
        <c:crossAx val="157394816"/>
        <c:crosses val="autoZero"/>
        <c:auto val="1"/>
        <c:lblAlgn val="ctr"/>
        <c:lblOffset val="100"/>
        <c:noMultiLvlLbl val="0"/>
      </c:catAx>
      <c:valAx>
        <c:axId val="157394816"/>
        <c:scaling>
          <c:orientation val="minMax"/>
        </c:scaling>
        <c:delete val="0"/>
        <c:axPos val="l"/>
        <c:majorGridlines/>
        <c:numFmt formatCode="General" sourceLinked="1"/>
        <c:majorTickMark val="out"/>
        <c:minorTickMark val="none"/>
        <c:tickLblPos val="nextTo"/>
        <c:crossAx val="157393280"/>
        <c:crosses val="autoZero"/>
        <c:crossBetween val="between"/>
      </c:valAx>
    </c:plotArea>
    <c:legend>
      <c:legendPos val="r"/>
      <c:layout/>
      <c:overlay val="0"/>
    </c:legend>
    <c:plotVisOnly val="1"/>
    <c:dispBlanksAs val="gap"/>
    <c:showDLblsOverMax val="0"/>
  </c:chart>
  <c:spPr>
    <a:solidFill>
      <a:schemeClr val="bg1">
        <a:lumMod val="8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590463144.74358976</c:v>
                </c:pt>
                <c:pt idx="1">
                  <c:v>24886433</c:v>
                </c:pt>
                <c:pt idx="2">
                  <c:v>6632797</c:v>
                </c:pt>
                <c:pt idx="3">
                  <c:v>111512215</c:v>
                </c:pt>
              </c:numCache>
            </c:numRef>
          </c:val>
        </c:ser>
        <c:dLbls>
          <c:showLegendKey val="0"/>
          <c:showVal val="0"/>
          <c:showCatName val="0"/>
          <c:showSerName val="0"/>
          <c:showPercent val="0"/>
          <c:showBubbleSize val="0"/>
          <c:showLeaderLines val="1"/>
        </c:dLbls>
        <c:gapWidth val="100"/>
        <c:splitType val="percent"/>
        <c:splitPos val="18"/>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Flow through:</a:t>
            </a:r>
            <a:r>
              <a:rPr lang="en-ZA" sz="1400" baseline="0"/>
              <a:t> learner numbers in grades 2, 10 and 12  and matric passes</a:t>
            </a:r>
            <a:endParaRPr lang="en-ZA" sz="1400"/>
          </a:p>
        </c:rich>
      </c:tx>
      <c:layout/>
      <c:overlay val="0"/>
      <c:spPr>
        <a:solidFill>
          <a:schemeClr val="bg1">
            <a:lumMod val="75000"/>
          </a:schemeClr>
        </a:solidFill>
      </c:spPr>
    </c:title>
    <c:autoTitleDeleted val="0"/>
    <c:plotArea>
      <c:layout/>
      <c:barChart>
        <c:barDir val="col"/>
        <c:grouping val="clustered"/>
        <c:varyColors val="0"/>
        <c:ser>
          <c:idx val="0"/>
          <c:order val="0"/>
          <c:tx>
            <c:strRef>
              <c:f>Sheet1!$B$34</c:f>
              <c:strCache>
                <c:ptCount val="1"/>
                <c:pt idx="0">
                  <c:v>Gr.2 (10 years prior)</c:v>
                </c:pt>
              </c:strCache>
            </c:strRef>
          </c:tx>
          <c:spPr>
            <a:solidFill>
              <a:schemeClr val="accent1">
                <a:lumMod val="75000"/>
              </a:schemeClr>
            </a:solidFill>
          </c:spPr>
          <c:invertIfNegative val="0"/>
          <c:cat>
            <c:numRef>
              <c:f>Sheet1!$A$35:$A$37</c:f>
              <c:numCache>
                <c:formatCode>General</c:formatCode>
                <c:ptCount val="3"/>
                <c:pt idx="0">
                  <c:v>2009</c:v>
                </c:pt>
                <c:pt idx="1">
                  <c:v>2010</c:v>
                </c:pt>
                <c:pt idx="2">
                  <c:v>2011</c:v>
                </c:pt>
              </c:numCache>
            </c:numRef>
          </c:cat>
          <c:val>
            <c:numRef>
              <c:f>Sheet1!$B$35:$B$37</c:f>
              <c:numCache>
                <c:formatCode>#,##0</c:formatCode>
                <c:ptCount val="3"/>
                <c:pt idx="0">
                  <c:v>1223529</c:v>
                </c:pt>
                <c:pt idx="1">
                  <c:v>1090765</c:v>
                </c:pt>
                <c:pt idx="2">
                  <c:v>944977</c:v>
                </c:pt>
              </c:numCache>
            </c:numRef>
          </c:val>
        </c:ser>
        <c:ser>
          <c:idx val="1"/>
          <c:order val="1"/>
          <c:tx>
            <c:strRef>
              <c:f>Sheet1!$C$34</c:f>
              <c:strCache>
                <c:ptCount val="1"/>
                <c:pt idx="0">
                  <c:v>Gr.10 (2 years prior)</c:v>
                </c:pt>
              </c:strCache>
            </c:strRef>
          </c:tx>
          <c:spPr>
            <a:solidFill>
              <a:schemeClr val="tx2">
                <a:lumMod val="40000"/>
                <a:lumOff val="60000"/>
              </a:schemeClr>
            </a:solidFill>
          </c:spPr>
          <c:invertIfNegative val="0"/>
          <c:cat>
            <c:numRef>
              <c:f>Sheet1!$A$35:$A$37</c:f>
              <c:numCache>
                <c:formatCode>General</c:formatCode>
                <c:ptCount val="3"/>
                <c:pt idx="0">
                  <c:v>2009</c:v>
                </c:pt>
                <c:pt idx="1">
                  <c:v>2010</c:v>
                </c:pt>
                <c:pt idx="2">
                  <c:v>2011</c:v>
                </c:pt>
              </c:numCache>
            </c:numRef>
          </c:cat>
          <c:val>
            <c:numRef>
              <c:f>Sheet1!$C$35:$C$37</c:f>
              <c:numCache>
                <c:formatCode>#,##0</c:formatCode>
                <c:ptCount val="3"/>
                <c:pt idx="0">
                  <c:v>1115961</c:v>
                </c:pt>
                <c:pt idx="1">
                  <c:v>1076527</c:v>
                </c:pt>
                <c:pt idx="2">
                  <c:v>1016360</c:v>
                </c:pt>
              </c:numCache>
            </c:numRef>
          </c:val>
        </c:ser>
        <c:ser>
          <c:idx val="2"/>
          <c:order val="2"/>
          <c:tx>
            <c:strRef>
              <c:f>Sheet1!$D$34</c:f>
              <c:strCache>
                <c:ptCount val="1"/>
                <c:pt idx="0">
                  <c:v>Numbers who wrote matric</c:v>
                </c:pt>
              </c:strCache>
            </c:strRef>
          </c:tx>
          <c:spPr>
            <a:solidFill>
              <a:schemeClr val="accent2">
                <a:lumMod val="50000"/>
              </a:schemeClr>
            </a:solidFill>
          </c:spPr>
          <c:invertIfNegative val="0"/>
          <c:cat>
            <c:numRef>
              <c:f>Sheet1!$A$35:$A$37</c:f>
              <c:numCache>
                <c:formatCode>General</c:formatCode>
                <c:ptCount val="3"/>
                <c:pt idx="0">
                  <c:v>2009</c:v>
                </c:pt>
                <c:pt idx="1">
                  <c:v>2010</c:v>
                </c:pt>
                <c:pt idx="2">
                  <c:v>2011</c:v>
                </c:pt>
              </c:numCache>
            </c:numRef>
          </c:cat>
          <c:val>
            <c:numRef>
              <c:f>Sheet1!$D$35:$D$37</c:f>
              <c:numCache>
                <c:formatCode>#,##0</c:formatCode>
                <c:ptCount val="3"/>
                <c:pt idx="0">
                  <c:v>560129</c:v>
                </c:pt>
                <c:pt idx="1">
                  <c:v>546653</c:v>
                </c:pt>
                <c:pt idx="2">
                  <c:v>504368</c:v>
                </c:pt>
              </c:numCache>
            </c:numRef>
          </c:val>
        </c:ser>
        <c:ser>
          <c:idx val="3"/>
          <c:order val="3"/>
          <c:tx>
            <c:strRef>
              <c:f>Sheet1!$E$34</c:f>
              <c:strCache>
                <c:ptCount val="1"/>
                <c:pt idx="0">
                  <c:v>Number who passed matric</c:v>
                </c:pt>
              </c:strCache>
            </c:strRef>
          </c:tx>
          <c:spPr>
            <a:solidFill>
              <a:srgbClr val="C00000"/>
            </a:solidFill>
          </c:spPr>
          <c:invertIfNegative val="0"/>
          <c:cat>
            <c:numRef>
              <c:f>Sheet1!$A$35:$A$37</c:f>
              <c:numCache>
                <c:formatCode>General</c:formatCode>
                <c:ptCount val="3"/>
                <c:pt idx="0">
                  <c:v>2009</c:v>
                </c:pt>
                <c:pt idx="1">
                  <c:v>2010</c:v>
                </c:pt>
                <c:pt idx="2">
                  <c:v>2011</c:v>
                </c:pt>
              </c:numCache>
            </c:numRef>
          </c:cat>
          <c:val>
            <c:numRef>
              <c:f>Sheet1!$E$35:$E$37</c:f>
              <c:numCache>
                <c:formatCode>#,##0</c:formatCode>
                <c:ptCount val="3"/>
                <c:pt idx="0">
                  <c:v>342532</c:v>
                </c:pt>
                <c:pt idx="1">
                  <c:v>373126</c:v>
                </c:pt>
                <c:pt idx="2">
                  <c:v>356242</c:v>
                </c:pt>
              </c:numCache>
            </c:numRef>
          </c:val>
        </c:ser>
        <c:dLbls>
          <c:showLegendKey val="0"/>
          <c:showVal val="0"/>
          <c:showCatName val="0"/>
          <c:showSerName val="0"/>
          <c:showPercent val="0"/>
          <c:showBubbleSize val="0"/>
        </c:dLbls>
        <c:gapWidth val="150"/>
        <c:axId val="157328512"/>
        <c:axId val="157330048"/>
      </c:barChart>
      <c:catAx>
        <c:axId val="157328512"/>
        <c:scaling>
          <c:orientation val="minMax"/>
        </c:scaling>
        <c:delete val="0"/>
        <c:axPos val="b"/>
        <c:numFmt formatCode="General" sourceLinked="1"/>
        <c:majorTickMark val="out"/>
        <c:minorTickMark val="none"/>
        <c:tickLblPos val="nextTo"/>
        <c:crossAx val="157330048"/>
        <c:crosses val="autoZero"/>
        <c:auto val="1"/>
        <c:lblAlgn val="ctr"/>
        <c:lblOffset val="100"/>
        <c:noMultiLvlLbl val="0"/>
      </c:catAx>
      <c:valAx>
        <c:axId val="157330048"/>
        <c:scaling>
          <c:orientation val="minMax"/>
        </c:scaling>
        <c:delete val="0"/>
        <c:axPos val="l"/>
        <c:majorGridlines/>
        <c:numFmt formatCode="#,##0" sourceLinked="1"/>
        <c:majorTickMark val="out"/>
        <c:minorTickMark val="none"/>
        <c:tickLblPos val="nextTo"/>
        <c:crossAx val="157328512"/>
        <c:crosses val="autoZero"/>
        <c:crossBetween val="between"/>
      </c:valAx>
    </c:plotArea>
    <c:legend>
      <c:legendPos val="b"/>
      <c:layout/>
      <c:overlay val="0"/>
    </c:legend>
    <c:plotVisOnly val="1"/>
    <c:dispBlanksAs val="gap"/>
    <c:showDLblsOverMax val="0"/>
  </c:chart>
  <c:spPr>
    <a:solidFill>
      <a:schemeClr val="bg1">
        <a:lumMod val="85000"/>
      </a:schemeClr>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baseline="0" smtClean="0"/>
              <a:t>Grade </a:t>
            </a:r>
            <a:r>
              <a:rPr lang="en-ZA" sz="1400" baseline="0"/>
              <a:t>6 aged population that are functionally </a:t>
            </a:r>
            <a:r>
              <a:rPr lang="en-ZA" sz="1400" baseline="0" smtClean="0"/>
              <a:t>literate (SACMEQ III)</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Overall!$D$8</c:f>
              <c:strCache>
                <c:ptCount val="1"/>
                <c:pt idx="0">
                  <c:v>Proportion of Grade 6 aged population functionally literate</c:v>
                </c:pt>
              </c:strCache>
            </c:strRef>
          </c:tx>
          <c:spPr>
            <a:solidFill>
              <a:schemeClr val="accent1">
                <a:lumMod val="75000"/>
              </a:schemeClr>
            </a:solidFill>
          </c:spPr>
          <c:invertIfNegative val="0"/>
          <c:dPt>
            <c:idx val="4"/>
            <c:invertIfNegative val="0"/>
            <c:bubble3D val="0"/>
            <c:spPr>
              <a:solidFill>
                <a:srgbClr val="FF0000"/>
              </a:solidFill>
            </c:spPr>
          </c:dPt>
          <c:dLbls>
            <c:dLblPos val="out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Overall!$D$9:$D$18</c:f>
              <c:numCache>
                <c:formatCode>0</c:formatCode>
                <c:ptCount val="10"/>
                <c:pt idx="0">
                  <c:v>49.295148030000007</c:v>
                </c:pt>
                <c:pt idx="1">
                  <c:v>54.375064549999998</c:v>
                </c:pt>
                <c:pt idx="2">
                  <c:v>70.052284329999992</c:v>
                </c:pt>
                <c:pt idx="3">
                  <c:v>70.998051959999998</c:v>
                </c:pt>
                <c:pt idx="4">
                  <c:v>71.24099219999998</c:v>
                </c:pt>
                <c:pt idx="5">
                  <c:v>75.295469470000015</c:v>
                </c:pt>
                <c:pt idx="6">
                  <c:v>80.061717689999995</c:v>
                </c:pt>
                <c:pt idx="7">
                  <c:v>82.314679130000002</c:v>
                </c:pt>
                <c:pt idx="8">
                  <c:v>87.320792519999998</c:v>
                </c:pt>
                <c:pt idx="9">
                  <c:v>88.177404799999991</c:v>
                </c:pt>
              </c:numCache>
            </c:numRef>
          </c:val>
        </c:ser>
        <c:dLbls>
          <c:showLegendKey val="0"/>
          <c:showVal val="0"/>
          <c:showCatName val="0"/>
          <c:showSerName val="0"/>
          <c:showPercent val="0"/>
          <c:showBubbleSize val="0"/>
        </c:dLbls>
        <c:gapWidth val="150"/>
        <c:axId val="157637248"/>
        <c:axId val="157651328"/>
      </c:barChart>
      <c:catAx>
        <c:axId val="157637248"/>
        <c:scaling>
          <c:orientation val="minMax"/>
        </c:scaling>
        <c:delete val="0"/>
        <c:axPos val="b"/>
        <c:majorTickMark val="out"/>
        <c:minorTickMark val="none"/>
        <c:tickLblPos val="nextTo"/>
        <c:crossAx val="157651328"/>
        <c:crosses val="autoZero"/>
        <c:auto val="1"/>
        <c:lblAlgn val="ctr"/>
        <c:lblOffset val="100"/>
        <c:noMultiLvlLbl val="0"/>
      </c:catAx>
      <c:valAx>
        <c:axId val="157651328"/>
        <c:scaling>
          <c:orientation val="minMax"/>
        </c:scaling>
        <c:delete val="0"/>
        <c:axPos val="l"/>
        <c:majorGridlines>
          <c:spPr>
            <a:ln>
              <a:solidFill>
                <a:schemeClr val="bg1">
                  <a:lumMod val="85000"/>
                </a:schemeClr>
              </a:solidFill>
            </a:ln>
          </c:spPr>
        </c:majorGridlines>
        <c:minorGridlines>
          <c:spPr>
            <a:ln>
              <a:solidFill>
                <a:schemeClr val="bg1">
                  <a:lumMod val="85000"/>
                </a:schemeClr>
              </a:solidFill>
              <a:prstDash val="dash"/>
            </a:ln>
          </c:spPr>
        </c:minorGridlines>
        <c:numFmt formatCode="General" sourceLinked="0"/>
        <c:majorTickMark val="out"/>
        <c:minorTickMark val="none"/>
        <c:tickLblPos val="nextTo"/>
        <c:crossAx val="157637248"/>
        <c:crosses val="autoZero"/>
        <c:crossBetween val="between"/>
        <c:minorUnit val="5"/>
      </c:valAx>
    </c:plotArea>
    <c:plotVisOnly val="1"/>
    <c:dispBlanksAs val="gap"/>
    <c:showDLblsOverMax val="0"/>
  </c:chart>
  <c:spPr>
    <a:solidFill>
      <a:schemeClr val="bg1">
        <a:lumMod val="95000"/>
      </a:schemeClr>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t>
            </a:r>
            <a:r>
              <a:rPr lang="en-US" smtClean="0"/>
              <a:t>absenteeism    </a:t>
            </a:r>
            <a:endParaRPr lang="en-US"/>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5.6824889999999995</c:v>
                </c:pt>
                <c:pt idx="1">
                  <c:v>7.1774243999999987</c:v>
                </c:pt>
                <c:pt idx="2">
                  <c:v>7.7342259000000002</c:v>
                </c:pt>
                <c:pt idx="3">
                  <c:v>8.1897900000000003</c:v>
                </c:pt>
                <c:pt idx="4">
                  <c:v>9.0406229999999983</c:v>
                </c:pt>
                <c:pt idx="5">
                  <c:v>9.2844612999999985</c:v>
                </c:pt>
                <c:pt idx="6">
                  <c:v>9.5721379000000031</c:v>
                </c:pt>
                <c:pt idx="7">
                  <c:v>10.31596</c:v>
                </c:pt>
                <c:pt idx="8">
                  <c:v>10.536850000000001</c:v>
                </c:pt>
                <c:pt idx="9">
                  <c:v>10.728311999999999</c:v>
                </c:pt>
                <c:pt idx="10">
                  <c:v>12.146339999999999</c:v>
                </c:pt>
                <c:pt idx="11">
                  <c:v>13.599369999999999</c:v>
                </c:pt>
                <c:pt idx="12">
                  <c:v>13.758742700000001</c:v>
                </c:pt>
                <c:pt idx="13">
                  <c:v>14.466695800000002</c:v>
                </c:pt>
                <c:pt idx="14">
                  <c:v>19.236205999999999</c:v>
                </c:pt>
              </c:numCache>
            </c:numRef>
          </c:val>
        </c:ser>
        <c:dLbls>
          <c:showLegendKey val="0"/>
          <c:showVal val="0"/>
          <c:showCatName val="0"/>
          <c:showSerName val="0"/>
          <c:showPercent val="0"/>
          <c:showBubbleSize val="0"/>
        </c:dLbls>
        <c:gapWidth val="150"/>
        <c:overlap val="100"/>
        <c:axId val="157980160"/>
        <c:axId val="157981696"/>
      </c:barChart>
      <c:catAx>
        <c:axId val="157980160"/>
        <c:scaling>
          <c:orientation val="minMax"/>
        </c:scaling>
        <c:delete val="0"/>
        <c:axPos val="b"/>
        <c:majorTickMark val="out"/>
        <c:minorTickMark val="none"/>
        <c:tickLblPos val="nextTo"/>
        <c:crossAx val="157981696"/>
        <c:crosses val="autoZero"/>
        <c:auto val="1"/>
        <c:lblAlgn val="ctr"/>
        <c:lblOffset val="100"/>
        <c:noMultiLvlLbl val="0"/>
      </c:catAx>
      <c:valAx>
        <c:axId val="157981696"/>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157980160"/>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277"/>
          <c:y val="0.21398852187272993"/>
          <c:w val="0.83802270762185849"/>
          <c:h val="0.62460655371928608"/>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5.6824890000000003</c:v>
                </c:pt>
                <c:pt idx="1">
                  <c:v>7.1774243999999996</c:v>
                </c:pt>
                <c:pt idx="2">
                  <c:v>7.7342259000000002</c:v>
                </c:pt>
                <c:pt idx="3">
                  <c:v>8.1897900000000003</c:v>
                </c:pt>
                <c:pt idx="4">
                  <c:v>9.0406230000000001</c:v>
                </c:pt>
                <c:pt idx="5">
                  <c:v>9.2844613000000003</c:v>
                </c:pt>
                <c:pt idx="6">
                  <c:v>9.5721379000000013</c:v>
                </c:pt>
                <c:pt idx="7">
                  <c:v>10.31596</c:v>
                </c:pt>
                <c:pt idx="8">
                  <c:v>10.536849999999999</c:v>
                </c:pt>
                <c:pt idx="9">
                  <c:v>10.728312000000001</c:v>
                </c:pt>
                <c:pt idx="10">
                  <c:v>12.14634</c:v>
                </c:pt>
                <c:pt idx="11">
                  <c:v>13.59937</c:v>
                </c:pt>
                <c:pt idx="12">
                  <c:v>13.758742699999999</c:v>
                </c:pt>
                <c:pt idx="13">
                  <c:v>14.4666958</c:v>
                </c:pt>
                <c:pt idx="14">
                  <c:v>19.236205999999999</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c:v>
                </c:pt>
                <c:pt idx="1">
                  <c:v>1.5606000000000001E-3</c:v>
                </c:pt>
                <c:pt idx="2">
                  <c:v>0.33106210000000003</c:v>
                </c:pt>
                <c:pt idx="3">
                  <c:v>11.578200000000001</c:v>
                </c:pt>
                <c:pt idx="4">
                  <c:v>0</c:v>
                </c:pt>
                <c:pt idx="5">
                  <c:v>4.5786999999999998E-3</c:v>
                </c:pt>
                <c:pt idx="6">
                  <c:v>3.9688099999999997E-2</c:v>
                </c:pt>
                <c:pt idx="7">
                  <c:v>2.0279999999999999E-2</c:v>
                </c:pt>
                <c:pt idx="8">
                  <c:v>0</c:v>
                </c:pt>
                <c:pt idx="9">
                  <c:v>1.9096679999999999</c:v>
                </c:pt>
                <c:pt idx="10">
                  <c:v>0</c:v>
                </c:pt>
                <c:pt idx="11">
                  <c:v>0</c:v>
                </c:pt>
                <c:pt idx="12">
                  <c:v>7.0897299999999996E-2</c:v>
                </c:pt>
                <c:pt idx="13">
                  <c:v>4.08542E-2</c:v>
                </c:pt>
                <c:pt idx="14">
                  <c:v>5.2454000000000001E-2</c:v>
                </c:pt>
              </c:numCache>
            </c:numRef>
          </c:val>
        </c:ser>
        <c:dLbls>
          <c:showLegendKey val="0"/>
          <c:showVal val="0"/>
          <c:showCatName val="0"/>
          <c:showSerName val="0"/>
          <c:showPercent val="0"/>
          <c:showBubbleSize val="0"/>
        </c:dLbls>
        <c:gapWidth val="150"/>
        <c:overlap val="100"/>
        <c:axId val="157724672"/>
        <c:axId val="157726208"/>
      </c:barChart>
      <c:catAx>
        <c:axId val="157724672"/>
        <c:scaling>
          <c:orientation val="minMax"/>
        </c:scaling>
        <c:delete val="0"/>
        <c:axPos val="b"/>
        <c:majorTickMark val="out"/>
        <c:minorTickMark val="none"/>
        <c:tickLblPos val="nextTo"/>
        <c:crossAx val="157726208"/>
        <c:crosses val="autoZero"/>
        <c:auto val="1"/>
        <c:lblAlgn val="ctr"/>
        <c:lblOffset val="100"/>
        <c:noMultiLvlLbl val="0"/>
      </c:catAx>
      <c:valAx>
        <c:axId val="157726208"/>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157724672"/>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4"/>
    </mc:Choice>
    <mc:Fallback>
      <c:style val="34"/>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0268860623191565E-2"/>
          <c:y val="4.2538389597851986E-2"/>
          <c:w val="0.69342873006259065"/>
          <c:h val="0.84450810028056833"/>
        </c:manualLayout>
      </c:layout>
      <c:barChart>
        <c:barDir val="col"/>
        <c:grouping val="clustered"/>
        <c:varyColors val="0"/>
        <c:ser>
          <c:idx val="0"/>
          <c:order val="0"/>
          <c:tx>
            <c:strRef>
              <c:f>'keswell graph'!$D$49</c:f>
              <c:strCache>
                <c:ptCount val="1"/>
                <c:pt idx="0">
                  <c:v>Pass Matric </c:v>
                </c:pt>
              </c:strCache>
            </c:strRef>
          </c:tx>
          <c:spPr>
            <a:solidFill>
              <a:srgbClr val="0070C0"/>
            </a:solidFill>
          </c:spPr>
          <c:invertIfNegative val="0"/>
          <c:cat>
            <c:strRef>
              <c:f>'keswell graph'!$E$48:$I$48</c:f>
              <c:strCache>
                <c:ptCount val="5"/>
                <c:pt idx="0">
                  <c:v>Blacks </c:v>
                </c:pt>
                <c:pt idx="1">
                  <c:v>Coloureds </c:v>
                </c:pt>
                <c:pt idx="2">
                  <c:v>Indians </c:v>
                </c:pt>
                <c:pt idx="3">
                  <c:v>Whites </c:v>
                </c:pt>
                <c:pt idx="4">
                  <c:v>Total </c:v>
                </c:pt>
              </c:strCache>
            </c:strRef>
          </c:cat>
          <c:val>
            <c:numRef>
              <c:f>'keswell graph'!$E$49:$I$49</c:f>
              <c:numCache>
                <c:formatCode>0.0%</c:formatCode>
                <c:ptCount val="5"/>
                <c:pt idx="0">
                  <c:v>0.35191640986132638</c:v>
                </c:pt>
                <c:pt idx="1">
                  <c:v>0.35218064516129038</c:v>
                </c:pt>
                <c:pt idx="2">
                  <c:v>0.62457627118644066</c:v>
                </c:pt>
                <c:pt idx="3">
                  <c:v>0.6424984783931954</c:v>
                </c:pt>
                <c:pt idx="4">
                  <c:v>0.37900379830784908</c:v>
                </c:pt>
              </c:numCache>
            </c:numRef>
          </c:val>
        </c:ser>
        <c:ser>
          <c:idx val="1"/>
          <c:order val="1"/>
          <c:tx>
            <c:strRef>
              <c:f>'keswell graph'!$D$50</c:f>
              <c:strCache>
                <c:ptCount val="1"/>
                <c:pt idx="0">
                  <c:v>Maths passes </c:v>
                </c:pt>
              </c:strCache>
            </c:strRef>
          </c:tx>
          <c:spPr>
            <a:solidFill>
              <a:srgbClr val="FFC000"/>
            </a:solidFill>
          </c:spPr>
          <c:invertIfNegative val="0"/>
          <c:cat>
            <c:strRef>
              <c:f>'keswell graph'!$E$48:$I$48</c:f>
              <c:strCache>
                <c:ptCount val="5"/>
                <c:pt idx="0">
                  <c:v>Blacks </c:v>
                </c:pt>
                <c:pt idx="1">
                  <c:v>Coloureds </c:v>
                </c:pt>
                <c:pt idx="2">
                  <c:v>Indians </c:v>
                </c:pt>
                <c:pt idx="3">
                  <c:v>Whites </c:v>
                </c:pt>
                <c:pt idx="4">
                  <c:v>Total </c:v>
                </c:pt>
              </c:strCache>
            </c:strRef>
          </c:cat>
          <c:val>
            <c:numRef>
              <c:f>'keswell graph'!$E$50:$I$50</c:f>
              <c:numCache>
                <c:formatCode>0.0%</c:formatCode>
                <c:ptCount val="5"/>
                <c:pt idx="0">
                  <c:v>0.11413954160246531</c:v>
                </c:pt>
                <c:pt idx="1">
                  <c:v>0.10023225806451694</c:v>
                </c:pt>
                <c:pt idx="2">
                  <c:v>0.36553672316384633</c:v>
                </c:pt>
                <c:pt idx="3">
                  <c:v>0.37280888618381508</c:v>
                </c:pt>
                <c:pt idx="4">
                  <c:v>0.13637733877288541</c:v>
                </c:pt>
              </c:numCache>
            </c:numRef>
          </c:val>
        </c:ser>
        <c:ser>
          <c:idx val="2"/>
          <c:order val="2"/>
          <c:tx>
            <c:strRef>
              <c:f>'keswell graph'!$D$51</c:f>
              <c:strCache>
                <c:ptCount val="1"/>
                <c:pt idx="0">
                  <c:v>Endorsements </c:v>
                </c:pt>
              </c:strCache>
            </c:strRef>
          </c:tx>
          <c:spPr>
            <a:solidFill>
              <a:srgbClr val="00B050"/>
            </a:solidFill>
          </c:spPr>
          <c:invertIfNegative val="0"/>
          <c:cat>
            <c:strRef>
              <c:f>'keswell graph'!$E$48:$I$48</c:f>
              <c:strCache>
                <c:ptCount val="5"/>
                <c:pt idx="0">
                  <c:v>Blacks </c:v>
                </c:pt>
                <c:pt idx="1">
                  <c:v>Coloureds </c:v>
                </c:pt>
                <c:pt idx="2">
                  <c:v>Indians </c:v>
                </c:pt>
                <c:pt idx="3">
                  <c:v>Whites </c:v>
                </c:pt>
                <c:pt idx="4">
                  <c:v>Total </c:v>
                </c:pt>
              </c:strCache>
            </c:strRef>
          </c:cat>
          <c:val>
            <c:numRef>
              <c:f>'keswell graph'!$E$51:$I$51</c:f>
              <c:numCache>
                <c:formatCode>0.0%</c:formatCode>
                <c:ptCount val="5"/>
                <c:pt idx="0">
                  <c:v>6.1373266563944505E-2</c:v>
                </c:pt>
                <c:pt idx="1">
                  <c:v>6.9574193548387092E-2</c:v>
                </c:pt>
                <c:pt idx="2">
                  <c:v>0.36713747645951034</c:v>
                </c:pt>
                <c:pt idx="3">
                  <c:v>0.33800973828363012</c:v>
                </c:pt>
                <c:pt idx="4">
                  <c:v>8.7414337104845349E-2</c:v>
                </c:pt>
              </c:numCache>
            </c:numRef>
          </c:val>
        </c:ser>
        <c:ser>
          <c:idx val="3"/>
          <c:order val="3"/>
          <c:tx>
            <c:strRef>
              <c:f>'keswell graph'!$D$52</c:f>
              <c:strCache>
                <c:ptCount val="1"/>
                <c:pt idx="0">
                  <c:v>HG Maths passes </c:v>
                </c:pt>
              </c:strCache>
            </c:strRef>
          </c:tx>
          <c:spPr>
            <a:solidFill>
              <a:srgbClr val="DD3F32"/>
            </a:solidFill>
          </c:spPr>
          <c:invertIfNegative val="0"/>
          <c:cat>
            <c:strRef>
              <c:f>'keswell graph'!$E$48:$I$48</c:f>
              <c:strCache>
                <c:ptCount val="5"/>
                <c:pt idx="0">
                  <c:v>Blacks </c:v>
                </c:pt>
                <c:pt idx="1">
                  <c:v>Coloureds </c:v>
                </c:pt>
                <c:pt idx="2">
                  <c:v>Indians </c:v>
                </c:pt>
                <c:pt idx="3">
                  <c:v>Whites </c:v>
                </c:pt>
                <c:pt idx="4">
                  <c:v>Total </c:v>
                </c:pt>
              </c:strCache>
            </c:strRef>
          </c:cat>
          <c:val>
            <c:numRef>
              <c:f>'keswell graph'!$E$52:$I$52</c:f>
              <c:numCache>
                <c:formatCode>0.0%</c:formatCode>
                <c:ptCount val="5"/>
                <c:pt idx="0">
                  <c:v>1.1677821648690485E-2</c:v>
                </c:pt>
                <c:pt idx="1">
                  <c:v>1.5819354838709682E-2</c:v>
                </c:pt>
                <c:pt idx="2">
                  <c:v>0.15310734463276993</c:v>
                </c:pt>
                <c:pt idx="3">
                  <c:v>0.15397139379184599</c:v>
                </c:pt>
                <c:pt idx="4">
                  <c:v>2.4667899274503243E-2</c:v>
                </c:pt>
              </c:numCache>
            </c:numRef>
          </c:val>
        </c:ser>
        <c:ser>
          <c:idx val="4"/>
          <c:order val="4"/>
          <c:tx>
            <c:strRef>
              <c:f>'keswell graph'!$D$53</c:f>
              <c:strCache>
                <c:ptCount val="1"/>
                <c:pt idx="0">
                  <c:v>A-aggregates </c:v>
                </c:pt>
              </c:strCache>
            </c:strRef>
          </c:tx>
          <c:spPr>
            <a:solidFill>
              <a:schemeClr val="tx1">
                <a:lumMod val="95000"/>
                <a:lumOff val="5000"/>
              </a:schemeClr>
            </a:solidFill>
          </c:spPr>
          <c:invertIfNegative val="0"/>
          <c:cat>
            <c:strRef>
              <c:f>'keswell graph'!$E$48:$I$48</c:f>
              <c:strCache>
                <c:ptCount val="5"/>
                <c:pt idx="0">
                  <c:v>Blacks </c:v>
                </c:pt>
                <c:pt idx="1">
                  <c:v>Coloureds </c:v>
                </c:pt>
                <c:pt idx="2">
                  <c:v>Indians </c:v>
                </c:pt>
                <c:pt idx="3">
                  <c:v>Whites </c:v>
                </c:pt>
                <c:pt idx="4">
                  <c:v>Total </c:v>
                </c:pt>
              </c:strCache>
            </c:strRef>
          </c:cat>
          <c:val>
            <c:numRef>
              <c:f>'keswell graph'!$E$53:$I$53</c:f>
              <c:numCache>
                <c:formatCode>0.0%</c:formatCode>
                <c:ptCount val="5"/>
                <c:pt idx="0">
                  <c:v>1.5685188751926166E-3</c:v>
                </c:pt>
                <c:pt idx="1">
                  <c:v>4.696774193548409E-3</c:v>
                </c:pt>
                <c:pt idx="2">
                  <c:v>7.9849340866290031E-2</c:v>
                </c:pt>
                <c:pt idx="3">
                  <c:v>8.5270846013390245E-2</c:v>
                </c:pt>
                <c:pt idx="4">
                  <c:v>9.1229727285516201E-3</c:v>
                </c:pt>
              </c:numCache>
            </c:numRef>
          </c:val>
        </c:ser>
        <c:dLbls>
          <c:showLegendKey val="0"/>
          <c:showVal val="0"/>
          <c:showCatName val="0"/>
          <c:showSerName val="0"/>
          <c:showPercent val="0"/>
          <c:showBubbleSize val="0"/>
        </c:dLbls>
        <c:gapWidth val="150"/>
        <c:axId val="157806592"/>
        <c:axId val="157808128"/>
      </c:barChart>
      <c:catAx>
        <c:axId val="157806592"/>
        <c:scaling>
          <c:orientation val="minMax"/>
        </c:scaling>
        <c:delete val="0"/>
        <c:axPos val="b"/>
        <c:majorTickMark val="out"/>
        <c:minorTickMark val="none"/>
        <c:tickLblPos val="nextTo"/>
        <c:txPr>
          <a:bodyPr/>
          <a:lstStyle/>
          <a:p>
            <a:pPr>
              <a:defRPr sz="1050"/>
            </a:pPr>
            <a:endParaRPr lang="en-US"/>
          </a:p>
        </c:txPr>
        <c:crossAx val="157808128"/>
        <c:crosses val="autoZero"/>
        <c:auto val="1"/>
        <c:lblAlgn val="ctr"/>
        <c:lblOffset val="100"/>
        <c:noMultiLvlLbl val="0"/>
      </c:catAx>
      <c:valAx>
        <c:axId val="157808128"/>
        <c:scaling>
          <c:orientation val="minMax"/>
        </c:scaling>
        <c:delete val="0"/>
        <c:axPos val="l"/>
        <c:majorGridlines/>
        <c:numFmt formatCode="0%" sourceLinked="0"/>
        <c:majorTickMark val="out"/>
        <c:minorTickMark val="none"/>
        <c:tickLblPos val="nextTo"/>
        <c:txPr>
          <a:bodyPr/>
          <a:lstStyle/>
          <a:p>
            <a:pPr>
              <a:defRPr sz="1050"/>
            </a:pPr>
            <a:endParaRPr lang="en-US"/>
          </a:p>
        </c:txPr>
        <c:crossAx val="157806592"/>
        <c:crosses val="autoZero"/>
        <c:crossBetween val="between"/>
        <c:majorUnit val="0.1"/>
      </c:valAx>
    </c:plotArea>
    <c:legend>
      <c:legendPos val="r"/>
      <c:layout>
        <c:manualLayout>
          <c:xMode val="edge"/>
          <c:yMode val="edge"/>
          <c:x val="0.80609045576132554"/>
          <c:y val="0.44571195144724568"/>
          <c:w val="0.1833749241537265"/>
          <c:h val="0.55316293183940246"/>
        </c:manualLayout>
      </c:layout>
      <c:overlay val="0"/>
      <c:txPr>
        <a:bodyPr/>
        <a:lstStyle/>
        <a:p>
          <a:pPr>
            <a:defRPr sz="1000"/>
          </a:pPr>
          <a:endParaRPr lang="en-US"/>
        </a:p>
      </c:txPr>
    </c:legend>
    <c:plotVisOnly val="1"/>
    <c:dispBlanksAs val="gap"/>
    <c:showDLblsOverMax val="0"/>
  </c:chart>
  <c:txPr>
    <a:bodyPr/>
    <a:lstStyle/>
    <a:p>
      <a:pPr>
        <a:defRPr sz="16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smtClean="0"/>
        </a:p>
        <a:p>
          <a:r>
            <a:rPr lang="en-ZA" sz="1800" b="1" smtClean="0">
              <a:solidFill>
                <a:schemeClr val="bg1"/>
              </a:solidFill>
            </a:rPr>
            <a:t>10%</a:t>
          </a:r>
          <a:r>
            <a:rPr lang="en-ZA" sz="6500" smtClean="0"/>
            <a:t> </a:t>
          </a:r>
          <a:endParaRPr lang="en-ZA" sz="650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smtClean="0">
              <a:solidFill>
                <a:schemeClr val="bg1"/>
              </a:solidFill>
            </a:rPr>
            <a:t>Unemployed</a:t>
          </a:r>
        </a:p>
        <a:p>
          <a:endParaRPr lang="en-ZA" sz="1400" b="1" smtClean="0">
            <a:solidFill>
              <a:schemeClr val="bg1"/>
            </a:solidFill>
          </a:endParaRPr>
        </a:p>
        <a:p>
          <a:r>
            <a:rPr lang="en-ZA" sz="1400" b="1" smtClean="0">
              <a:solidFill>
                <a:schemeClr val="bg1"/>
              </a:solidFill>
            </a:rPr>
            <a:t>(35%)</a:t>
          </a:r>
          <a:endParaRPr lang="en-ZA" sz="7200" b="1">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smtClean="0">
              <a:solidFill>
                <a:schemeClr val="bg1"/>
              </a:solidFill>
            </a:rPr>
            <a:t>Low productivity jobs &amp; incomes</a:t>
          </a:r>
        </a:p>
        <a:p>
          <a:endParaRPr lang="en-ZA" sz="1400" b="1" smtClean="0">
            <a:solidFill>
              <a:schemeClr val="bg1"/>
            </a:solidFill>
          </a:endParaRPr>
        </a:p>
        <a:p>
          <a:r>
            <a:rPr lang="en-ZA" sz="1400" b="1" smtClean="0">
              <a:solidFill>
                <a:schemeClr val="bg1"/>
              </a:solidFill>
            </a:rPr>
            <a:t>(55%)</a:t>
          </a:r>
          <a:endParaRPr lang="en-ZA" sz="1400" b="1">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3">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1" presStyleCnt="3" custScaleY="130679">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2" presStyleCnt="3"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22DE0382-6594-4D36-B061-69E49FA4A579}"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2" destOrd="0" parTransId="{650C775E-27D0-46B8-8320-C035405A54B8}" sibTransId="{9E4E6BA0-8962-4C7C-9314-CBA481F6C26D}"/>
    <dgm:cxn modelId="{A3205D03-ABC6-475A-83E7-567CD216006C}" type="presOf" srcId="{5896CC03-10D6-4152-BEED-6E1B31A79FE9}" destId="{FD31F5A5-7680-4C7A-91FB-24138E0D7CDC}" srcOrd="0" destOrd="0" presId="urn:microsoft.com/office/officeart/2005/8/layout/pyramid1"/>
    <dgm:cxn modelId="{559C47D7-064A-4F4E-AC67-65E2EB4F9208}" type="presOf" srcId="{932237BE-64C3-4DED-BF2D-9B9821B44AFA}" destId="{D9EA3055-42F1-4773-B6E1-4489FC8B1BD1}" srcOrd="0" destOrd="0" presId="urn:microsoft.com/office/officeart/2005/8/layout/pyramid1"/>
    <dgm:cxn modelId="{14693550-1A9A-4DF0-90DE-DE58B3B2B3F9}"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D2564423-511D-4199-B77D-2C06260B72AA}" type="presOf" srcId="{94BFDC29-A62B-4867-9EFD-4C3299F2A986}" destId="{BAE3347D-F78F-4227-B054-5BC36A596218}" srcOrd="0" destOrd="0" presId="urn:microsoft.com/office/officeart/2005/8/layout/pyramid1"/>
    <dgm:cxn modelId="{AFEA96EC-8962-45C5-B744-0B01B71A7963}" type="presOf" srcId="{932237BE-64C3-4DED-BF2D-9B9821B44AFA}" destId="{0EDD4896-C891-4183-9B7B-D45A38634F03}" srcOrd="1" destOrd="0" presId="urn:microsoft.com/office/officeart/2005/8/layout/pyramid1"/>
    <dgm:cxn modelId="{2FB2D123-A8FC-409B-ABA7-55A3D0BE7AF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1" destOrd="0" parTransId="{958277C2-E0D9-4F82-8132-42DD836804C3}" sibTransId="{A4CA2450-8494-4924-8A3E-C33940DEACB7}"/>
    <dgm:cxn modelId="{22C59770-8134-4575-97FA-891DEDEF9B7D}" type="presParOf" srcId="{FD31F5A5-7680-4C7A-91FB-24138E0D7CDC}" destId="{2CFCD532-C2BB-43F0-894D-44DFFD76D26E}" srcOrd="0" destOrd="0" presId="urn:microsoft.com/office/officeart/2005/8/layout/pyramid1"/>
    <dgm:cxn modelId="{CB5DDA11-BAEE-4D6F-A0F9-84FF5BDCA512}" type="presParOf" srcId="{2CFCD532-C2BB-43F0-894D-44DFFD76D26E}" destId="{6B2A6CEB-8AEB-485A-B51F-4BA3BA410D0B}" srcOrd="0" destOrd="0" presId="urn:microsoft.com/office/officeart/2005/8/layout/pyramid1"/>
    <dgm:cxn modelId="{968CAE0A-34DD-4EC8-A47C-997442ED3333}" type="presParOf" srcId="{2CFCD532-C2BB-43F0-894D-44DFFD76D26E}" destId="{C548DC47-1489-4EF5-BDCB-DEBE01D4E862}" srcOrd="1" destOrd="0" presId="urn:microsoft.com/office/officeart/2005/8/layout/pyramid1"/>
    <dgm:cxn modelId="{CE45506C-3331-467B-BB3F-F341A8BD7FDE}" type="presParOf" srcId="{FD31F5A5-7680-4C7A-91FB-24138E0D7CDC}" destId="{9A0D1490-6EC1-4DB5-B0A0-E2BC4B232661}" srcOrd="1" destOrd="0" presId="urn:microsoft.com/office/officeart/2005/8/layout/pyramid1"/>
    <dgm:cxn modelId="{66CB7D9A-A1B3-4197-B20C-8BD300C7657F}" type="presParOf" srcId="{9A0D1490-6EC1-4DB5-B0A0-E2BC4B232661}" destId="{BAE3347D-F78F-4227-B054-5BC36A596218}" srcOrd="0" destOrd="0" presId="urn:microsoft.com/office/officeart/2005/8/layout/pyramid1"/>
    <dgm:cxn modelId="{C3357C9D-E021-4E81-8C30-C35D3C31B568}" type="presParOf" srcId="{9A0D1490-6EC1-4DB5-B0A0-E2BC4B232661}" destId="{26521744-C9FE-42F2-BE3A-D2D28AE76CA5}" srcOrd="1" destOrd="0" presId="urn:microsoft.com/office/officeart/2005/8/layout/pyramid1"/>
    <dgm:cxn modelId="{2B381A95-4ED8-4245-9B64-E954D773AAC7}" type="presParOf" srcId="{FD31F5A5-7680-4C7A-91FB-24138E0D7CDC}" destId="{BA18687B-851F-47DE-8991-18650FF1E018}" srcOrd="2" destOrd="0" presId="urn:microsoft.com/office/officeart/2005/8/layout/pyramid1"/>
    <dgm:cxn modelId="{B1BBBD13-B10E-4DDD-AB36-CEF5F48C13D5}" type="presParOf" srcId="{BA18687B-851F-47DE-8991-18650FF1E018}" destId="{D9EA3055-42F1-4773-B6E1-4489FC8B1BD1}" srcOrd="0" destOrd="0" presId="urn:microsoft.com/office/officeart/2005/8/layout/pyramid1"/>
    <dgm:cxn modelId="{8488CB50-57A2-4BF0-A74E-6005E52244BC}"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Hereditary poverty </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Low quality education</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171EF7DD-6AE6-4E89-A16C-6C542B257C9B}" type="presOf" srcId="{AB298886-EE6C-4B81-9189-0C10043C8EB0}" destId="{7BF61DF9-2290-435F-99ED-4383C002E642}" srcOrd="0" destOrd="0" presId="urn:microsoft.com/office/officeart/2005/8/layout/gear1"/>
    <dgm:cxn modelId="{29E61945-8318-4213-8B27-2F3EFF77951A}" type="presOf" srcId="{6780EA98-9549-4C2C-9497-26053D531C3B}" destId="{F15B143E-CC0D-46B6-A52D-188CA14D550D}" srcOrd="2" destOrd="0" presId="urn:microsoft.com/office/officeart/2005/8/layout/gear1"/>
    <dgm:cxn modelId="{9B4339F2-A4E1-4B8E-A2AE-394588A65217}"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1B3E76DE-F228-40E6-89B6-7B5EFA418114}" type="presOf" srcId="{01256274-B467-417D-B0FB-D9DEBBE30EA4}" destId="{7DCB9903-DA53-4FA1-93C9-93EEFCF1F6DC}" srcOrd="3" destOrd="0" presId="urn:microsoft.com/office/officeart/2005/8/layout/gear1"/>
    <dgm:cxn modelId="{486E2C47-0690-49ED-847C-DDB7FDEAF54F}" type="presOf" srcId="{01256274-B467-417D-B0FB-D9DEBBE30EA4}" destId="{68CF8A3C-58A4-42D4-BF8A-9EAEE81D9584}" srcOrd="2" destOrd="0" presId="urn:microsoft.com/office/officeart/2005/8/layout/gear1"/>
    <dgm:cxn modelId="{ACC2F01A-5B8B-4330-BE9D-C5B6ED46FD32}" type="presOf" srcId="{01256274-B467-417D-B0FB-D9DEBBE30EA4}" destId="{3AD1B559-2D50-460D-8E8F-419A7CB078EE}" srcOrd="0" destOrd="0" presId="urn:microsoft.com/office/officeart/2005/8/layout/gear1"/>
    <dgm:cxn modelId="{9FB35008-542F-4F41-8FC1-8086CD69C6D4}" type="presOf" srcId="{AB298886-EE6C-4B81-9189-0C10043C8EB0}" destId="{68EF01A1-2CAD-48C1-B3CC-1CB992A6B769}" srcOrd="2" destOrd="0" presId="urn:microsoft.com/office/officeart/2005/8/layout/gear1"/>
    <dgm:cxn modelId="{8C6041CA-18A5-4BA0-AB44-C8AAE4EFC38F}" type="presOf" srcId="{6780EA98-9549-4C2C-9497-26053D531C3B}" destId="{75810C30-4C54-468B-8E2E-B530086FB0AC}" srcOrd="1" destOrd="0" presId="urn:microsoft.com/office/officeart/2005/8/layout/gear1"/>
    <dgm:cxn modelId="{22F4759E-D8CE-4EF5-BFD0-98BAC920BF31}" type="presOf" srcId="{AB298886-EE6C-4B81-9189-0C10043C8EB0}" destId="{CBEA659B-D7DA-40DE-8D45-3319B767BE90}" srcOrd="1" destOrd="0" presId="urn:microsoft.com/office/officeart/2005/8/layout/gear1"/>
    <dgm:cxn modelId="{1C03DC22-BE2D-4D5B-B198-28DF0B3E6812}" type="presOf" srcId="{99F46751-1063-485A-993A-EBA2177A0361}" destId="{A252CFB3-03C7-41A7-B7D0-96B3193AB57F}" srcOrd="0" destOrd="0" presId="urn:microsoft.com/office/officeart/2005/8/layout/gear1"/>
    <dgm:cxn modelId="{2905EA73-A2B5-4B8E-9843-E3ECEB94775A}" type="presOf" srcId="{38A728A7-0540-4BF2-8369-552D1FF04834}" destId="{106526A1-AD82-46A2-AC8C-B42D1F5217ED}" srcOrd="0" destOrd="0" presId="urn:microsoft.com/office/officeart/2005/8/layout/gear1"/>
    <dgm:cxn modelId="{B40F200C-3C26-42CB-B58D-C164B653724C}" type="presOf" srcId="{6B8C1288-5965-40AA-BA5B-96DF6F7BDF16}" destId="{59DB91FF-8856-40C4-8DD9-453DD8EE423D}"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E808038-0E87-494F-99A9-497870779954}" type="presOf" srcId="{A61413D3-AE93-49A6-A5EE-3C385D2DE3EE}" destId="{A9716CFE-04DB-4A1A-B650-87D4A83D0BBF}" srcOrd="0" destOrd="0" presId="urn:microsoft.com/office/officeart/2005/8/layout/gear1"/>
    <dgm:cxn modelId="{25BCF77A-3E63-4AE6-8A6A-51D22D36444D}" type="presOf" srcId="{01256274-B467-417D-B0FB-D9DEBBE30EA4}" destId="{128CD003-1B49-454E-BFD8-E64E9DDE4604}" srcOrd="1" destOrd="0" presId="urn:microsoft.com/office/officeart/2005/8/layout/gear1"/>
    <dgm:cxn modelId="{9C1C72DB-5784-44FA-8390-8FD7871358A6}" type="presParOf" srcId="{A252CFB3-03C7-41A7-B7D0-96B3193AB57F}" destId="{7BF61DF9-2290-435F-99ED-4383C002E642}" srcOrd="0" destOrd="0" presId="urn:microsoft.com/office/officeart/2005/8/layout/gear1"/>
    <dgm:cxn modelId="{00E9FBF3-D3FC-40F1-9E16-A7A8AD269EE2}" type="presParOf" srcId="{A252CFB3-03C7-41A7-B7D0-96B3193AB57F}" destId="{CBEA659B-D7DA-40DE-8D45-3319B767BE90}" srcOrd="1" destOrd="0" presId="urn:microsoft.com/office/officeart/2005/8/layout/gear1"/>
    <dgm:cxn modelId="{702E7647-E74A-4306-8077-86CE5E484770}" type="presParOf" srcId="{A252CFB3-03C7-41A7-B7D0-96B3193AB57F}" destId="{68EF01A1-2CAD-48C1-B3CC-1CB992A6B769}" srcOrd="2" destOrd="0" presId="urn:microsoft.com/office/officeart/2005/8/layout/gear1"/>
    <dgm:cxn modelId="{C443CA98-E9DC-4CEB-B6BD-9F06AA9295B0}" type="presParOf" srcId="{A252CFB3-03C7-41A7-B7D0-96B3193AB57F}" destId="{1E446F85-7056-4EB8-ADCC-D9EA52599DC3}" srcOrd="3" destOrd="0" presId="urn:microsoft.com/office/officeart/2005/8/layout/gear1"/>
    <dgm:cxn modelId="{C3D4C824-0E15-40F0-96F4-0B111CFEFC32}" type="presParOf" srcId="{A252CFB3-03C7-41A7-B7D0-96B3193AB57F}" destId="{75810C30-4C54-468B-8E2E-B530086FB0AC}" srcOrd="4" destOrd="0" presId="urn:microsoft.com/office/officeart/2005/8/layout/gear1"/>
    <dgm:cxn modelId="{386777F9-2C82-4F08-ABD4-14C220E716A2}" type="presParOf" srcId="{A252CFB3-03C7-41A7-B7D0-96B3193AB57F}" destId="{F15B143E-CC0D-46B6-A52D-188CA14D550D}" srcOrd="5" destOrd="0" presId="urn:microsoft.com/office/officeart/2005/8/layout/gear1"/>
    <dgm:cxn modelId="{688935A9-A5EF-40A8-98B9-1E8B34A838FE}" type="presParOf" srcId="{A252CFB3-03C7-41A7-B7D0-96B3193AB57F}" destId="{3AD1B559-2D50-460D-8E8F-419A7CB078EE}" srcOrd="6" destOrd="0" presId="urn:microsoft.com/office/officeart/2005/8/layout/gear1"/>
    <dgm:cxn modelId="{ACE0219F-5661-4B15-AB6E-90ECD8388E00}" type="presParOf" srcId="{A252CFB3-03C7-41A7-B7D0-96B3193AB57F}" destId="{128CD003-1B49-454E-BFD8-E64E9DDE4604}" srcOrd="7" destOrd="0" presId="urn:microsoft.com/office/officeart/2005/8/layout/gear1"/>
    <dgm:cxn modelId="{05CABDC2-3DA4-45F2-BBC6-B4A7A5F85887}" type="presParOf" srcId="{A252CFB3-03C7-41A7-B7D0-96B3193AB57F}" destId="{68CF8A3C-58A4-42D4-BF8A-9EAEE81D9584}" srcOrd="8" destOrd="0" presId="urn:microsoft.com/office/officeart/2005/8/layout/gear1"/>
    <dgm:cxn modelId="{4E999212-4BDE-4DC5-BE2B-D0C10F92CE9D}" type="presParOf" srcId="{A252CFB3-03C7-41A7-B7D0-96B3193AB57F}" destId="{7DCB9903-DA53-4FA1-93C9-93EEFCF1F6DC}" srcOrd="9" destOrd="0" presId="urn:microsoft.com/office/officeart/2005/8/layout/gear1"/>
    <dgm:cxn modelId="{D9B1CB58-E3B5-4971-90D8-0213FF91161D}" type="presParOf" srcId="{A252CFB3-03C7-41A7-B7D0-96B3193AB57F}" destId="{59DB91FF-8856-40C4-8DD9-453DD8EE423D}" srcOrd="10" destOrd="0" presId="urn:microsoft.com/office/officeart/2005/8/layout/gear1"/>
    <dgm:cxn modelId="{B9A1A153-08B8-4E96-AD93-DD0AB76F939D}" type="presParOf" srcId="{A252CFB3-03C7-41A7-B7D0-96B3193AB57F}" destId="{106526A1-AD82-46A2-AC8C-B42D1F5217ED}" srcOrd="11" destOrd="0" presId="urn:microsoft.com/office/officeart/2005/8/layout/gear1"/>
    <dgm:cxn modelId="{4115729D-4849-468D-AF16-97A75B6C65E5}" type="presParOf" srcId="{A252CFB3-03C7-41A7-B7D0-96B3193AB57F}" destId="{A9716CFE-04DB-4A1A-B650-87D4A83D0BBF}" srcOrd="12" destOrd="0" presId="urn:microsoft.com/office/officeart/2005/8/layout/gear1"/>
  </dgm:cxnLst>
  <dgm:bg>
    <a:solidFill>
      <a:schemeClr val="bg1">
        <a:lumMod val="9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smtClean="0"/>
        </a:p>
        <a:p>
          <a:r>
            <a:rPr lang="en-ZA" sz="1800" b="1" smtClean="0">
              <a:solidFill>
                <a:schemeClr val="bg1"/>
              </a:solidFill>
            </a:rPr>
            <a:t>10%</a:t>
          </a:r>
          <a:r>
            <a:rPr lang="en-ZA" sz="6500" smtClean="0"/>
            <a:t> </a:t>
          </a:r>
          <a:endParaRPr lang="en-ZA" sz="650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smtClean="0">
              <a:solidFill>
                <a:schemeClr val="bg1"/>
              </a:solidFill>
            </a:rPr>
            <a:t>Unemployed</a:t>
          </a:r>
        </a:p>
        <a:p>
          <a:endParaRPr lang="en-ZA" sz="1400" b="1" smtClean="0">
            <a:solidFill>
              <a:schemeClr val="bg1"/>
            </a:solidFill>
          </a:endParaRPr>
        </a:p>
        <a:p>
          <a:r>
            <a:rPr lang="en-ZA" sz="1400" b="1" smtClean="0">
              <a:solidFill>
                <a:schemeClr val="bg1"/>
              </a:solidFill>
            </a:rPr>
            <a:t>(35%)</a:t>
          </a:r>
          <a:endParaRPr lang="en-ZA" sz="7200" b="1">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smtClean="0">
              <a:solidFill>
                <a:schemeClr val="bg1"/>
              </a:solidFill>
            </a:rPr>
            <a:t>Low productivity jobs &amp; incomes</a:t>
          </a:r>
        </a:p>
        <a:p>
          <a:endParaRPr lang="en-ZA" sz="1400" b="1" smtClean="0">
            <a:solidFill>
              <a:schemeClr val="bg1"/>
            </a:solidFill>
          </a:endParaRPr>
        </a:p>
        <a:p>
          <a:r>
            <a:rPr lang="en-ZA" sz="1400" b="1" smtClean="0">
              <a:solidFill>
                <a:schemeClr val="bg1"/>
              </a:solidFill>
            </a:rPr>
            <a:t>(55%)</a:t>
          </a:r>
          <a:endParaRPr lang="en-ZA" sz="1400" b="1">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3">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1" presStyleCnt="3" custScaleY="130679">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2" presStyleCnt="3"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0B915DFE-99DC-4E76-8563-77E77E1DB50A}" type="presOf" srcId="{5896CC03-10D6-4152-BEED-6E1B31A79FE9}" destId="{FD31F5A5-7680-4C7A-91FB-24138E0D7CDC}" srcOrd="0" destOrd="0" presId="urn:microsoft.com/office/officeart/2005/8/layout/pyramid1"/>
    <dgm:cxn modelId="{E59EA57B-4940-4EE4-B93A-F07CC895E7C4}" srcId="{5896CC03-10D6-4152-BEED-6E1B31A79FE9}" destId="{932237BE-64C3-4DED-BF2D-9B9821B44AFA}" srcOrd="2" destOrd="0" parTransId="{650C775E-27D0-46B8-8320-C035405A54B8}" sibTransId="{9E4E6BA0-8962-4C7C-9314-CBA481F6C26D}"/>
    <dgm:cxn modelId="{42DDFD2A-F396-4110-B15A-B5A9D81A206E}" srcId="{5896CC03-10D6-4152-BEED-6E1B31A79FE9}" destId="{B1CD9239-600B-41D7-9067-E587838267CF}" srcOrd="0" destOrd="0" parTransId="{EE902B38-1BCD-46BE-93C2-F4A3C7D99659}" sibTransId="{F200C0A8-75E6-426C-A74E-56F74AA876B2}"/>
    <dgm:cxn modelId="{649BD64B-FFA9-4049-A5B7-6BCC042EBA08}" type="presOf" srcId="{94BFDC29-A62B-4867-9EFD-4C3299F2A986}" destId="{26521744-C9FE-42F2-BE3A-D2D28AE76CA5}" srcOrd="1" destOrd="0" presId="urn:microsoft.com/office/officeart/2005/8/layout/pyramid1"/>
    <dgm:cxn modelId="{7D4751AD-7C22-485A-8909-E546C817A545}" type="presOf" srcId="{94BFDC29-A62B-4867-9EFD-4C3299F2A986}" destId="{BAE3347D-F78F-4227-B054-5BC36A596218}" srcOrd="0" destOrd="0" presId="urn:microsoft.com/office/officeart/2005/8/layout/pyramid1"/>
    <dgm:cxn modelId="{5BD985C9-C247-407E-B156-7A575009CE03}" type="presOf" srcId="{932237BE-64C3-4DED-BF2D-9B9821B44AFA}" destId="{D9EA3055-42F1-4773-B6E1-4489FC8B1BD1}" srcOrd="0" destOrd="0" presId="urn:microsoft.com/office/officeart/2005/8/layout/pyramid1"/>
    <dgm:cxn modelId="{819420EE-8BF6-4657-8773-6AA10085A769}" type="presOf" srcId="{B1CD9239-600B-41D7-9067-E587838267CF}" destId="{C548DC47-1489-4EF5-BDCB-DEBE01D4E862}" srcOrd="1" destOrd="0" presId="urn:microsoft.com/office/officeart/2005/8/layout/pyramid1"/>
    <dgm:cxn modelId="{F71A0EAF-0ED9-44A2-A9CC-52386E11593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1" destOrd="0" parTransId="{958277C2-E0D9-4F82-8132-42DD836804C3}" sibTransId="{A4CA2450-8494-4924-8A3E-C33940DEACB7}"/>
    <dgm:cxn modelId="{C12A4837-BF87-4B63-93FA-34BAF3FFD56A}" type="presOf" srcId="{932237BE-64C3-4DED-BF2D-9B9821B44AFA}" destId="{0EDD4896-C891-4183-9B7B-D45A38634F03}" srcOrd="1" destOrd="0" presId="urn:microsoft.com/office/officeart/2005/8/layout/pyramid1"/>
    <dgm:cxn modelId="{BA8EA0D7-D83C-4943-BC86-D1BC8CC6B410}" type="presParOf" srcId="{FD31F5A5-7680-4C7A-91FB-24138E0D7CDC}" destId="{2CFCD532-C2BB-43F0-894D-44DFFD76D26E}" srcOrd="0" destOrd="0" presId="urn:microsoft.com/office/officeart/2005/8/layout/pyramid1"/>
    <dgm:cxn modelId="{0E33C9AF-A02C-4C9E-B85F-999ECC2085B7}" type="presParOf" srcId="{2CFCD532-C2BB-43F0-894D-44DFFD76D26E}" destId="{6B2A6CEB-8AEB-485A-B51F-4BA3BA410D0B}" srcOrd="0" destOrd="0" presId="urn:microsoft.com/office/officeart/2005/8/layout/pyramid1"/>
    <dgm:cxn modelId="{88CB62DC-4C91-4E44-854A-6C7ACB209352}" type="presParOf" srcId="{2CFCD532-C2BB-43F0-894D-44DFFD76D26E}" destId="{C548DC47-1489-4EF5-BDCB-DEBE01D4E862}" srcOrd="1" destOrd="0" presId="urn:microsoft.com/office/officeart/2005/8/layout/pyramid1"/>
    <dgm:cxn modelId="{FBB9279D-B5B3-4E96-A2F3-AC06CABCE39D}" type="presParOf" srcId="{FD31F5A5-7680-4C7A-91FB-24138E0D7CDC}" destId="{9A0D1490-6EC1-4DB5-B0A0-E2BC4B232661}" srcOrd="1" destOrd="0" presId="urn:microsoft.com/office/officeart/2005/8/layout/pyramid1"/>
    <dgm:cxn modelId="{110C9FF8-5DF1-4BC1-B7DE-26995CBE2921}" type="presParOf" srcId="{9A0D1490-6EC1-4DB5-B0A0-E2BC4B232661}" destId="{BAE3347D-F78F-4227-B054-5BC36A596218}" srcOrd="0" destOrd="0" presId="urn:microsoft.com/office/officeart/2005/8/layout/pyramid1"/>
    <dgm:cxn modelId="{F2EB4F9B-4888-4D26-9189-3DFCE73EF7F4}" type="presParOf" srcId="{9A0D1490-6EC1-4DB5-B0A0-E2BC4B232661}" destId="{26521744-C9FE-42F2-BE3A-D2D28AE76CA5}" srcOrd="1" destOrd="0" presId="urn:microsoft.com/office/officeart/2005/8/layout/pyramid1"/>
    <dgm:cxn modelId="{E99E2372-B680-4CE5-B2B0-1DAF76E3465B}" type="presParOf" srcId="{FD31F5A5-7680-4C7A-91FB-24138E0D7CDC}" destId="{BA18687B-851F-47DE-8991-18650FF1E018}" srcOrd="2" destOrd="0" presId="urn:microsoft.com/office/officeart/2005/8/layout/pyramid1"/>
    <dgm:cxn modelId="{F17F9251-913F-4512-A664-4CAE5DC7906B}" type="presParOf" srcId="{BA18687B-851F-47DE-8991-18650FF1E018}" destId="{D9EA3055-42F1-4773-B6E1-4489FC8B1BD1}" srcOrd="0" destOrd="0" presId="urn:microsoft.com/office/officeart/2005/8/layout/pyramid1"/>
    <dgm:cxn modelId="{514B5F66-0F35-45B6-A62F-24B1F9AC5472}"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55606" y="0"/>
          <a:ext cx="721035" cy="184262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smtClean="0"/>
        </a:p>
        <a:p>
          <a:pPr lvl="0" algn="ctr" defTabSz="1600200">
            <a:lnSpc>
              <a:spcPct val="90000"/>
            </a:lnSpc>
            <a:spcBef>
              <a:spcPct val="0"/>
            </a:spcBef>
            <a:spcAft>
              <a:spcPct val="35000"/>
            </a:spcAft>
          </a:pPr>
          <a:r>
            <a:rPr lang="en-ZA" sz="1800" b="1" kern="1200" smtClean="0">
              <a:solidFill>
                <a:schemeClr val="bg1"/>
              </a:solidFill>
            </a:rPr>
            <a:t>10%</a:t>
          </a:r>
          <a:r>
            <a:rPr lang="en-ZA" sz="6500" kern="1200" smtClean="0"/>
            <a:t> </a:t>
          </a:r>
          <a:endParaRPr lang="en-ZA" sz="6500" kern="1200"/>
        </a:p>
      </dsp:txBody>
      <dsp:txXfrm>
        <a:off x="755606" y="0"/>
        <a:ext cx="721035" cy="1842624"/>
      </dsp:txXfrm>
    </dsp:sp>
    <dsp:sp modelId="{BAE3347D-F78F-4227-B054-5BC36A596218}">
      <dsp:nvSpPr>
        <dsp:cNvPr id="0" name=""/>
        <dsp:cNvSpPr/>
      </dsp:nvSpPr>
      <dsp:spPr>
        <a:xfrm>
          <a:off x="284484" y="1842624"/>
          <a:ext cx="1663278" cy="2407922"/>
        </a:xfrm>
        <a:prstGeom prst="trapezoid">
          <a:avLst>
            <a:gd name="adj" fmla="val 28325"/>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smtClean="0">
              <a:solidFill>
                <a:schemeClr val="bg1"/>
              </a:solidFill>
            </a:rPr>
            <a:t>Low productivity jobs &amp; incomes</a:t>
          </a:r>
        </a:p>
        <a:p>
          <a:pPr lvl="0" algn="ctr" defTabSz="622300">
            <a:lnSpc>
              <a:spcPct val="90000"/>
            </a:lnSpc>
            <a:spcBef>
              <a:spcPct val="0"/>
            </a:spcBef>
            <a:spcAft>
              <a:spcPct val="35000"/>
            </a:spcAft>
          </a:pPr>
          <a:endParaRPr lang="en-ZA" sz="1400" b="1" kern="1200" smtClean="0">
            <a:solidFill>
              <a:schemeClr val="bg1"/>
            </a:solidFill>
          </a:endParaRPr>
        </a:p>
        <a:p>
          <a:pPr lvl="0" algn="ctr" defTabSz="622300">
            <a:lnSpc>
              <a:spcPct val="90000"/>
            </a:lnSpc>
            <a:spcBef>
              <a:spcPct val="0"/>
            </a:spcBef>
            <a:spcAft>
              <a:spcPct val="35000"/>
            </a:spcAft>
          </a:pPr>
          <a:r>
            <a:rPr lang="en-ZA" sz="1400" b="1" kern="1200" smtClean="0">
              <a:solidFill>
                <a:schemeClr val="bg1"/>
              </a:solidFill>
            </a:rPr>
            <a:t>(55%)</a:t>
          </a:r>
          <a:endParaRPr lang="en-ZA" sz="1400" b="1" kern="1200">
            <a:solidFill>
              <a:schemeClr val="bg1"/>
            </a:solidFill>
          </a:endParaRPr>
        </a:p>
      </dsp:txBody>
      <dsp:txXfrm>
        <a:off x="575558" y="1842624"/>
        <a:ext cx="1081131" cy="2407922"/>
      </dsp:txXfrm>
    </dsp:sp>
    <dsp:sp modelId="{D9EA3055-42F1-4773-B6E1-4489FC8B1BD1}">
      <dsp:nvSpPr>
        <dsp:cNvPr id="0" name=""/>
        <dsp:cNvSpPr/>
      </dsp:nvSpPr>
      <dsp:spPr>
        <a:xfrm>
          <a:off x="0" y="4250547"/>
          <a:ext cx="2232247" cy="1454014"/>
        </a:xfrm>
        <a:prstGeom prst="trapezoid">
          <a:avLst>
            <a:gd name="adj" fmla="val 19565"/>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smtClean="0">
              <a:solidFill>
                <a:schemeClr val="bg1"/>
              </a:solidFill>
            </a:rPr>
            <a:t>Unemployed</a:t>
          </a:r>
        </a:p>
        <a:p>
          <a:pPr lvl="0" algn="ctr" defTabSz="622300">
            <a:lnSpc>
              <a:spcPct val="90000"/>
            </a:lnSpc>
            <a:spcBef>
              <a:spcPct val="0"/>
            </a:spcBef>
            <a:spcAft>
              <a:spcPct val="35000"/>
            </a:spcAft>
          </a:pPr>
          <a:endParaRPr lang="en-ZA" sz="1400" b="1" kern="1200" smtClean="0">
            <a:solidFill>
              <a:schemeClr val="bg1"/>
            </a:solidFill>
          </a:endParaRPr>
        </a:p>
        <a:p>
          <a:pPr lvl="0" algn="ctr" defTabSz="622300">
            <a:lnSpc>
              <a:spcPct val="90000"/>
            </a:lnSpc>
            <a:spcBef>
              <a:spcPct val="0"/>
            </a:spcBef>
            <a:spcAft>
              <a:spcPct val="35000"/>
            </a:spcAft>
          </a:pPr>
          <a:r>
            <a:rPr lang="en-ZA" sz="1400" b="1" kern="1200" smtClean="0">
              <a:solidFill>
                <a:schemeClr val="bg1"/>
              </a:solidFill>
            </a:rPr>
            <a:t>(35%)</a:t>
          </a:r>
          <a:endParaRPr lang="en-ZA" sz="7200" b="1" kern="1200">
            <a:solidFill>
              <a:schemeClr val="bg1"/>
            </a:solidFill>
          </a:endParaRPr>
        </a:p>
      </dsp:txBody>
      <dsp:txXfrm>
        <a:off x="390643" y="4250547"/>
        <a:ext cx="1450961" cy="1454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467385" y="1375149"/>
          <a:ext cx="1680738" cy="1680738"/>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Hereditary poverty </a:t>
          </a:r>
          <a:endParaRPr lang="en-ZA" sz="1600" b="1" kern="1200" dirty="0"/>
        </a:p>
      </dsp:txBody>
      <dsp:txXfrm>
        <a:off x="1805288" y="1768854"/>
        <a:ext cx="1004932" cy="863934"/>
      </dsp:txXfrm>
    </dsp:sp>
    <dsp:sp modelId="{1E446F85-7056-4EB8-ADCC-D9EA52599DC3}">
      <dsp:nvSpPr>
        <dsp:cNvPr id="0" name=""/>
        <dsp:cNvSpPr/>
      </dsp:nvSpPr>
      <dsp:spPr>
        <a:xfrm>
          <a:off x="489501" y="977884"/>
          <a:ext cx="1222355" cy="1222355"/>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Low social mobility</a:t>
          </a:r>
          <a:endParaRPr lang="en-ZA" sz="1200" kern="1200" dirty="0"/>
        </a:p>
      </dsp:txBody>
      <dsp:txXfrm>
        <a:off x="797233" y="1287475"/>
        <a:ext cx="606891" cy="603173"/>
      </dsp:txXfrm>
    </dsp:sp>
    <dsp:sp modelId="{3AD1B559-2D50-460D-8E8F-419A7CB078EE}">
      <dsp:nvSpPr>
        <dsp:cNvPr id="0" name=""/>
        <dsp:cNvSpPr/>
      </dsp:nvSpPr>
      <dsp:spPr>
        <a:xfrm rot="20700000">
          <a:off x="1174145" y="134583"/>
          <a:ext cx="1197658" cy="1197658"/>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Low quality education</a:t>
          </a:r>
          <a:endParaRPr lang="en-ZA" sz="1200" kern="1200" dirty="0"/>
        </a:p>
      </dsp:txBody>
      <dsp:txXfrm rot="-20700000">
        <a:off x="1436826" y="397265"/>
        <a:ext cx="672295" cy="672295"/>
      </dsp:txXfrm>
    </dsp:sp>
    <dsp:sp modelId="{59DB91FF-8856-40C4-8DD9-453DD8EE423D}">
      <dsp:nvSpPr>
        <dsp:cNvPr id="0" name=""/>
        <dsp:cNvSpPr/>
      </dsp:nvSpPr>
      <dsp:spPr>
        <a:xfrm>
          <a:off x="1326068" y="1128326"/>
          <a:ext cx="2151345" cy="2151345"/>
        </a:xfrm>
        <a:prstGeom prst="circularArrow">
          <a:avLst>
            <a:gd name="adj1" fmla="val 4687"/>
            <a:gd name="adj2" fmla="val 299029"/>
            <a:gd name="adj3" fmla="val 2481041"/>
            <a:gd name="adj4" fmla="val 15939130"/>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73024" y="712308"/>
          <a:ext cx="1563086" cy="1563086"/>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897114" y="-122862"/>
          <a:ext cx="1685322" cy="1685322"/>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55606" y="0"/>
          <a:ext cx="721035" cy="184262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smtClean="0"/>
        </a:p>
        <a:p>
          <a:pPr lvl="0" algn="ctr" defTabSz="1600200">
            <a:lnSpc>
              <a:spcPct val="90000"/>
            </a:lnSpc>
            <a:spcBef>
              <a:spcPct val="0"/>
            </a:spcBef>
            <a:spcAft>
              <a:spcPct val="35000"/>
            </a:spcAft>
          </a:pPr>
          <a:r>
            <a:rPr lang="en-ZA" sz="1800" b="1" kern="1200" smtClean="0">
              <a:solidFill>
                <a:schemeClr val="bg1"/>
              </a:solidFill>
            </a:rPr>
            <a:t>10%</a:t>
          </a:r>
          <a:r>
            <a:rPr lang="en-ZA" sz="6500" kern="1200" smtClean="0"/>
            <a:t> </a:t>
          </a:r>
          <a:endParaRPr lang="en-ZA" sz="6500" kern="1200"/>
        </a:p>
      </dsp:txBody>
      <dsp:txXfrm>
        <a:off x="755606" y="0"/>
        <a:ext cx="721035" cy="1842624"/>
      </dsp:txXfrm>
    </dsp:sp>
    <dsp:sp modelId="{BAE3347D-F78F-4227-B054-5BC36A596218}">
      <dsp:nvSpPr>
        <dsp:cNvPr id="0" name=""/>
        <dsp:cNvSpPr/>
      </dsp:nvSpPr>
      <dsp:spPr>
        <a:xfrm>
          <a:off x="284484" y="1842624"/>
          <a:ext cx="1663278" cy="2407922"/>
        </a:xfrm>
        <a:prstGeom prst="trapezoid">
          <a:avLst>
            <a:gd name="adj" fmla="val 28325"/>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smtClean="0">
              <a:solidFill>
                <a:schemeClr val="bg1"/>
              </a:solidFill>
            </a:rPr>
            <a:t>Low productivity jobs &amp; incomes</a:t>
          </a:r>
        </a:p>
        <a:p>
          <a:pPr lvl="0" algn="ctr" defTabSz="622300">
            <a:lnSpc>
              <a:spcPct val="90000"/>
            </a:lnSpc>
            <a:spcBef>
              <a:spcPct val="0"/>
            </a:spcBef>
            <a:spcAft>
              <a:spcPct val="35000"/>
            </a:spcAft>
          </a:pPr>
          <a:endParaRPr lang="en-ZA" sz="1400" b="1" kern="1200" smtClean="0">
            <a:solidFill>
              <a:schemeClr val="bg1"/>
            </a:solidFill>
          </a:endParaRPr>
        </a:p>
        <a:p>
          <a:pPr lvl="0" algn="ctr" defTabSz="622300">
            <a:lnSpc>
              <a:spcPct val="90000"/>
            </a:lnSpc>
            <a:spcBef>
              <a:spcPct val="0"/>
            </a:spcBef>
            <a:spcAft>
              <a:spcPct val="35000"/>
            </a:spcAft>
          </a:pPr>
          <a:r>
            <a:rPr lang="en-ZA" sz="1400" b="1" kern="1200" smtClean="0">
              <a:solidFill>
                <a:schemeClr val="bg1"/>
              </a:solidFill>
            </a:rPr>
            <a:t>(55%)</a:t>
          </a:r>
          <a:endParaRPr lang="en-ZA" sz="1400" b="1" kern="1200">
            <a:solidFill>
              <a:schemeClr val="bg1"/>
            </a:solidFill>
          </a:endParaRPr>
        </a:p>
      </dsp:txBody>
      <dsp:txXfrm>
        <a:off x="575558" y="1842624"/>
        <a:ext cx="1081131" cy="2407922"/>
      </dsp:txXfrm>
    </dsp:sp>
    <dsp:sp modelId="{D9EA3055-42F1-4773-B6E1-4489FC8B1BD1}">
      <dsp:nvSpPr>
        <dsp:cNvPr id="0" name=""/>
        <dsp:cNvSpPr/>
      </dsp:nvSpPr>
      <dsp:spPr>
        <a:xfrm>
          <a:off x="0" y="4250547"/>
          <a:ext cx="2232247" cy="1454014"/>
        </a:xfrm>
        <a:prstGeom prst="trapezoid">
          <a:avLst>
            <a:gd name="adj" fmla="val 19565"/>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smtClean="0">
              <a:solidFill>
                <a:schemeClr val="bg1"/>
              </a:solidFill>
            </a:rPr>
            <a:t>Unemployed</a:t>
          </a:r>
        </a:p>
        <a:p>
          <a:pPr lvl="0" algn="ctr" defTabSz="622300">
            <a:lnSpc>
              <a:spcPct val="90000"/>
            </a:lnSpc>
            <a:spcBef>
              <a:spcPct val="0"/>
            </a:spcBef>
            <a:spcAft>
              <a:spcPct val="35000"/>
            </a:spcAft>
          </a:pPr>
          <a:endParaRPr lang="en-ZA" sz="1400" b="1" kern="1200" smtClean="0">
            <a:solidFill>
              <a:schemeClr val="bg1"/>
            </a:solidFill>
          </a:endParaRPr>
        </a:p>
        <a:p>
          <a:pPr lvl="0" algn="ctr" defTabSz="622300">
            <a:lnSpc>
              <a:spcPct val="90000"/>
            </a:lnSpc>
            <a:spcBef>
              <a:spcPct val="0"/>
            </a:spcBef>
            <a:spcAft>
              <a:spcPct val="35000"/>
            </a:spcAft>
          </a:pPr>
          <a:r>
            <a:rPr lang="en-ZA" sz="1400" b="1" kern="1200" smtClean="0">
              <a:solidFill>
                <a:schemeClr val="bg1"/>
              </a:solidFill>
            </a:rPr>
            <a:t>(35%)</a:t>
          </a:r>
          <a:endParaRPr lang="en-ZA" sz="7200" b="1" kern="1200">
            <a:solidFill>
              <a:schemeClr val="bg1"/>
            </a:solidFill>
          </a:endParaRPr>
        </a:p>
      </dsp:txBody>
      <dsp:txXfrm>
        <a:off x="390643" y="4250547"/>
        <a:ext cx="1450961" cy="145401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2012/08/24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Unknown source for the picture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199008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extLst>
      <p:ext uri="{BB962C8B-B14F-4D97-AF65-F5344CB8AC3E}">
        <p14:creationId xmlns:p14="http://schemas.microsoft.com/office/powerpoint/2010/main" val="1990083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2779475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In the decade since 2000, public education spending increased significantly in real terms with real provincial expenditure on education rising by 60% between 2000/01 and 2010/11. The rapid growth in expenditure from 2007  is largely due to the Occupation Specific Dispensation (OSD) for educators which raised teacher salaries significantly. </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2419894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Figures from 2012 Public Expenditure Analysis report for UNICEF/DBE (Oxford Policy Management / Stellenbosch </a:t>
            </a:r>
            <a:r>
              <a:rPr lang="en-ZA" smtClean="0"/>
              <a:t>Economics) </a:t>
            </a:r>
            <a:r>
              <a:rPr lang="en-ZA" sz="1200" b="1" smtClean="0"/>
              <a:t>Education exp </a:t>
            </a:r>
            <a:r>
              <a:rPr lang="en-ZA" sz="1200" smtClean="0"/>
              <a:t>= 6.1% of GDP</a:t>
            </a:r>
          </a:p>
          <a:p>
            <a:r>
              <a:rPr lang="en-ZA" sz="1200" b="1" smtClean="0"/>
              <a:t>Personnel exp </a:t>
            </a:r>
            <a:r>
              <a:rPr lang="en-ZA" sz="1200" smtClean="0"/>
              <a:t>= 78% of educ exp</a:t>
            </a:r>
          </a:p>
          <a:p>
            <a:r>
              <a:rPr lang="en-ZA" sz="1200" b="1" smtClean="0"/>
              <a:t>Personnel exp </a:t>
            </a:r>
            <a:r>
              <a:rPr lang="en-ZA" sz="1200" smtClean="0"/>
              <a:t>= 4.8% of GDP</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109764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2593160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266439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3576626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1065937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1065937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3936569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Based on a</a:t>
            </a:r>
            <a:r>
              <a:rPr lang="en-ZA" baseline="0" smtClean="0"/>
              <a:t> forthcoming paper with Stephen Taylor. Importantly these estimates have already corrected for unenrolled students by assuming that they are illiterate. So they are in fact comparable even though drop out and enrolment rates are different across the countries. Amounts spent are taken from EFA reports that refer to the 2007 period when SACMEQ III was conducted</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3020100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1632470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Introduction to formal measurement (using cm’s) is in the CAPS documentation for grade 3 numeracy</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If we interpret this using SACMEQ’s framework this is a relatively low level task (Level 4: Beginning Numeracy) which requires students to “Translate verbal or graphic</a:t>
            </a:r>
            <a:r>
              <a:rPr lang="en-ZA" baseline="0" dirty="0" smtClean="0"/>
              <a:t> information into simple arithmetic problems” See </a:t>
            </a:r>
            <a:r>
              <a:rPr lang="en-ZA" baseline="0" dirty="0" err="1" smtClean="0"/>
              <a:t>Hungi</a:t>
            </a:r>
            <a:r>
              <a:rPr lang="en-ZA" baseline="0" dirty="0" smtClean="0"/>
              <a:t> et al (2011)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3367664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See </a:t>
            </a:r>
            <a:r>
              <a:rPr lang="en-ZA" baseline="0" dirty="0" smtClean="0"/>
              <a:t>Ross et al (2005) for a discussion of the teacher test.</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 </a:t>
            </a:r>
          </a:p>
          <a:p>
            <a:endParaRPr lang="en-ZA" baseline="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solution to the weaknesses in teacher capacity is not simply to train more teachers or for existing teachers to gain higher qualifications. Teachers certified as qualified increased from 54% in 1990 to 94%, but outcomes remained poor. South Africa needs to improve the quality of teacher training, and recruit higher calibre candidates...In the short to medium term, recruit foreign teachers in the areas of critical shortages and grant seven-year working permits to foreign students graduating in South African universities.” NPC</a:t>
            </a:r>
            <a:r>
              <a:rPr lang="en-ZA" sz="1200" kern="1200" baseline="0" smtClean="0">
                <a:solidFill>
                  <a:schemeClr val="tx1"/>
                </a:solidFill>
                <a:effectLst/>
                <a:latin typeface="+mn-lt"/>
                <a:ea typeface="+mn-ea"/>
                <a:cs typeface="+mn-cs"/>
              </a:rPr>
              <a:t> NDP 2012</a:t>
            </a:r>
            <a:endParaRPr lang="en-ZA" sz="1200" kern="1200" smtClean="0">
              <a:solidFill>
                <a:schemeClr val="tx1"/>
              </a:solidFill>
              <a:effectLst/>
              <a:latin typeface="+mn-lt"/>
              <a:ea typeface="+mn-ea"/>
              <a:cs typeface="+mn-cs"/>
            </a:endParaRPr>
          </a:p>
          <a:p>
            <a:endParaRPr lang="en-ZA" baseline="0" smtClean="0"/>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ZA"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1378761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3539820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2155992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34820"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2A26B47-FABB-4CF2-A82B-E1034BC46408}" type="slidenum">
              <a:rPr lang="en-ZA" smtClean="0"/>
              <a:pPr fontAlgn="base">
                <a:spcBef>
                  <a:spcPct val="0"/>
                </a:spcBef>
                <a:spcAft>
                  <a:spcPct val="0"/>
                </a:spcAft>
                <a:defRPr/>
              </a:pPr>
              <a:t>40</a:t>
            </a:fld>
            <a:endParaRPr lang="en-ZA"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ZA" smtClean="0"/>
              <a:t>These stats are from the 2007 co-hort. </a:t>
            </a:r>
            <a:r>
              <a:rPr lang="en-ZA" sz="1200" kern="1200" smtClean="0">
                <a:solidFill>
                  <a:schemeClr val="tx1"/>
                </a:solidFill>
                <a:effectLst/>
                <a:latin typeface="+mn-lt"/>
                <a:ea typeface="+mn-ea"/>
                <a:cs typeface="+mn-cs"/>
              </a:rPr>
              <a:t>In 2007 Just over 1% of all black matric candidates qualified for admission to mathematical and scientific degree programmes, compared to 15% of their white counterparts. Given that less than half of the Grade 1 Black cohort actually make it to matric, we can say that less than 1 in 200 Black Grade 1 children were eligible for a maths or science degree at university. </a:t>
            </a:r>
          </a:p>
          <a:p>
            <a:r>
              <a:rPr lang="en-ZA" sz="1200" kern="1200" smtClean="0">
                <a:solidFill>
                  <a:schemeClr val="tx1"/>
                </a:solidFill>
                <a:effectLst/>
                <a:latin typeface="+mn-lt"/>
                <a:ea typeface="+mn-ea"/>
                <a:cs typeface="+mn-cs"/>
              </a:rPr>
              <a:t>See Moses, E. 2011. Quality of education and the labour market. SUN Working papers.</a:t>
            </a:r>
          </a:p>
          <a:p>
            <a:endParaRPr lang="en-ZA" sz="1200" kern="1200" smtClean="0">
              <a:solidFill>
                <a:schemeClr val="tx1"/>
              </a:solidFill>
              <a:effectLst/>
              <a:latin typeface="+mn-lt"/>
              <a:ea typeface="+mn-ea"/>
              <a:cs typeface="+mn-cs"/>
            </a:endParaRPr>
          </a:p>
          <a:p>
            <a:r>
              <a:rPr lang="en-ZA" sz="1200" kern="1200" smtClean="0">
                <a:solidFill>
                  <a:schemeClr val="tx1"/>
                </a:solidFill>
                <a:effectLst/>
                <a:latin typeface="+mn-lt"/>
                <a:ea typeface="+mn-ea"/>
                <a:cs typeface="+mn-cs"/>
              </a:rPr>
              <a:t>Nelson Mandela in his Book Long Walk to Freedom famously said that “Education is the great engine of personal development. It is through education that the daughter of a peasant can become a doctor, that the son of a mineworker can become the head of the mine, that a child of farm-workers can become the president” </a:t>
            </a:r>
          </a:p>
          <a:p>
            <a:r>
              <a:rPr lang="en-ZA" sz="1200" kern="1200" smtClean="0">
                <a:solidFill>
                  <a:schemeClr val="tx1"/>
                </a:solidFill>
                <a:effectLst/>
                <a:latin typeface="+mn-lt"/>
                <a:ea typeface="+mn-ea"/>
                <a:cs typeface="+mn-cs"/>
              </a:rPr>
              <a:t>South Africa simply does not have that type of education. </a:t>
            </a:r>
          </a:p>
          <a:p>
            <a:r>
              <a:rPr lang="en-ZA" sz="1200" kern="1200" smtClean="0">
                <a:solidFill>
                  <a:schemeClr val="tx1"/>
                </a:solidFill>
                <a:effectLst/>
                <a:latin typeface="+mn-lt"/>
                <a:ea typeface="+mn-ea"/>
                <a:cs typeface="+mn-cs"/>
              </a:rPr>
              <a:t>It is without question that the majority of South Africa’s schooling system is dysfunctional. Every survey that we have testifies to this fact. Instead of being a ladder of social mobility, the educational system is a propagating mechanism favouring the status quo. The fact that South Africa performs worse than many low income African countries should be alarming to parents and policy-makers alike. While educational reform will not be easy, it is absolutely imperative. Improving the quality of teaching, assessment, accountability and school-management will yield large long-term benefits, particularly for the poor. </a:t>
            </a:r>
          </a:p>
          <a:p>
            <a:r>
              <a:rPr lang="en-ZA" sz="1200" kern="1200" smtClean="0">
                <a:solidFill>
                  <a:schemeClr val="tx1"/>
                </a:solidFill>
                <a:effectLst/>
                <a:latin typeface="+mn-lt"/>
                <a:ea typeface="+mn-ea"/>
                <a:cs typeface="+mn-cs"/>
              </a:rPr>
              <a:t>It is unfortunate but true that the current educational system lacks the ability to educate most of the youth in South Africa. It is not effective. It is not efficient. It is not fair. Until such a time as the education system in South Africa can provide a quality education to all learners, not only the wealthy, we will be stuck with the current patterns of poverty and privilege.</a:t>
            </a:r>
          </a:p>
          <a:p>
            <a:endParaRPr lang="en-ZA" sz="1200" kern="1200" smtClean="0">
              <a:solidFill>
                <a:schemeClr val="tx1"/>
              </a:solidFill>
              <a:effectLst/>
              <a:latin typeface="+mn-lt"/>
              <a:ea typeface="+mn-ea"/>
              <a:cs typeface="+mn-cs"/>
            </a:endParaRP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3080875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16324704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Forthcoming on RESEP website</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22401431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Based on own calculations using the SACMEQ III (2007) South Africa dataset</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39967709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mtClean="0"/>
              <a:t>SACMEQ levels – see SACMEQ website and</a:t>
            </a:r>
            <a:r>
              <a:rPr lang="en-ZA" baseline="0" smtClean="0"/>
              <a:t> Ross et al 2005 for more information</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16371972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mtClean="0"/>
              <a:t>SACMEQ levels – see SACMEQ website and</a:t>
            </a:r>
            <a:r>
              <a:rPr lang="en-ZA" baseline="0" smtClean="0"/>
              <a:t> Ross et al 2005 for more information</a:t>
            </a:r>
            <a:endParaRPr lang="en-ZA" smtClean="0"/>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38611213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See Spaull 2011 comparison paper</a:t>
            </a:r>
          </a:p>
        </p:txBody>
      </p:sp>
      <p:sp>
        <p:nvSpPr>
          <p:cNvPr id="4" name="Slide Number Placeholder 3"/>
          <p:cNvSpPr>
            <a:spLocks noGrp="1"/>
          </p:cNvSpPr>
          <p:nvPr>
            <p:ph type="sldNum" sz="quarter" idx="5"/>
          </p:nvPr>
        </p:nvSpPr>
        <p:spPr/>
        <p:txBody>
          <a:bodyPr/>
          <a:lstStyle/>
          <a:p>
            <a:pPr>
              <a:defRPr/>
            </a:pPr>
            <a:fld id="{CA18FFA6-FF96-41EF-A005-A916BE452209}" type="slidenum">
              <a:rPr lang="en-ZA" smtClean="0"/>
              <a:pPr>
                <a:defRPr/>
              </a:pPr>
              <a:t>51</a:t>
            </a:fld>
            <a:endParaRPr lang="en-Z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3072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8B18FC3-56BB-479C-B5DE-C2346C7249CC}" type="slidenum">
              <a:rPr lang="en-US" smtClean="0"/>
              <a:pPr fontAlgn="base">
                <a:spcBef>
                  <a:spcPct val="0"/>
                </a:spcBef>
                <a:spcAft>
                  <a:spcPct val="0"/>
                </a:spcAft>
                <a:defRPr/>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smtClean="0"/>
          </a:p>
        </p:txBody>
      </p:sp>
      <p:sp>
        <p:nvSpPr>
          <p:cNvPr id="337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06495D4-9A9B-4521-BFEF-68A14CE5AAC1}"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3911756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t>2012/08/24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t>2012/08/24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t>2012/08/24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t>2012/08/24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t>2012/08/24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t>2012/08/24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t>2012/08/24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t>2012/08/24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t>2012/08/24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t>2012/08/24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t>2012/08/24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t>2012/08/24</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nicspaull@gmail.com" TargetMode="External"/><Relationship Id="rId7"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http://www.nicspaull.com/research"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4.jpeg"/><Relationship Id="rId7" Type="http://schemas.openxmlformats.org/officeDocument/2006/relationships/image" Target="../media/image36.jpeg"/><Relationship Id="rId12" Type="http://schemas.microsoft.com/office/2007/relationships/hdphoto" Target="../media/hdphoto5.wdp"/><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8.png"/><Relationship Id="rId5" Type="http://schemas.openxmlformats.org/officeDocument/2006/relationships/image" Target="../media/image35.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www.ekon.sun.ac.za/wpapers/2011/wp112011/wp-11-2011.pdf" TargetMode="External"/><Relationship Id="rId13" Type="http://schemas.openxmlformats.org/officeDocument/2006/relationships/hyperlink" Target="http://www.mg.co.za/uploads/2011/03/29/low-quality-educ-as-poverty-trap-report.pdf" TargetMode="External"/><Relationship Id="rId3" Type="http://schemas.openxmlformats.org/officeDocument/2006/relationships/hyperlink" Target="http://books.google.co.za/books/about/Primary_education_in_crisis.html?id=1n_zz4z3xJMC&amp;redir_esc=y" TargetMode="External"/><Relationship Id="rId7" Type="http://schemas.openxmlformats.org/officeDocument/2006/relationships/hyperlink" Target="http://nicspaull.files.wordpress.com/2011/04/shepherd-2011-constraints-to-school-effectiveness.pdf" TargetMode="External"/><Relationship Id="rId12" Type="http://schemas.openxmlformats.org/officeDocument/2006/relationships/hyperlink" Target="http://nicspaull.files.wordpress.com/2011/04/taylor-2011-uncovering-indicators-of-effective-sch.pdf"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nicspaull.files.wordpress.com/2011/04/kenya-report-2005.pdf" TargetMode="External"/><Relationship Id="rId11" Type="http://schemas.openxmlformats.org/officeDocument/2006/relationships/hyperlink" Target="http://scholar.sun.ac.za/bitstream/handle/10019.1/20184/spaull_equity_2012.pdf?sequence=1" TargetMode="External"/><Relationship Id="rId5" Type="http://schemas.openxmlformats.org/officeDocument/2006/relationships/hyperlink" Target="http://www.sacmeq.org/downloads/sacmeqIII/Levels_and_Trends_in_School_Resources_FIN2.pdf" TargetMode="External"/><Relationship Id="rId10" Type="http://schemas.openxmlformats.org/officeDocument/2006/relationships/hyperlink" Target="http://goog_72386125/" TargetMode="External"/><Relationship Id="rId4" Type="http://schemas.openxmlformats.org/officeDocument/2006/relationships/hyperlink" Target="http://nicspaull.files.wordpress.com/2011/04/hoadley-2010-wced-project-literature-review-final.pdf" TargetMode="External"/><Relationship Id="rId9" Type="http://schemas.openxmlformats.org/officeDocument/2006/relationships/hyperlink" Target="http://www.sacmeq.org/downloads/Working%20Papers/08_Comparison_Final_18Oct2011.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7"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mailto:nicholasspaull@gmail.com"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404664"/>
            <a:ext cx="4752528" cy="1484784"/>
          </a:xfrm>
          <a:solidFill>
            <a:schemeClr val="tx2">
              <a:lumMod val="20000"/>
              <a:lumOff val="80000"/>
            </a:schemeClr>
          </a:solidFill>
        </p:spPr>
        <p:txBody>
          <a:bodyPr>
            <a:normAutofit/>
          </a:bodyPr>
          <a:lstStyle/>
          <a:p>
            <a:r>
              <a:rPr lang="en-ZA" sz="2000" b="1" smtClean="0"/>
              <a:t>Education Report Card 1996-2011: </a:t>
            </a:r>
            <a:br>
              <a:rPr lang="en-ZA" sz="2000" b="1" smtClean="0"/>
            </a:br>
            <a:r>
              <a:rPr lang="en-ZA" sz="2000" b="1" smtClean="0"/>
              <a:t>An Ailing System?</a:t>
            </a:r>
            <a:r>
              <a:rPr lang="en-ZA" sz="2000" b="1" dirty="0" smtClean="0"/>
              <a:t/>
            </a:r>
            <a:br>
              <a:rPr lang="en-ZA" sz="2000" b="1" dirty="0" smtClean="0"/>
            </a:br>
            <a:r>
              <a:rPr lang="en-ZA" sz="800" b="1" dirty="0" smtClean="0"/>
              <a:t> </a:t>
            </a:r>
            <a:r>
              <a:rPr lang="en-ZA" sz="2000" b="1" smtClean="0"/>
              <a:t/>
            </a:r>
            <a:br>
              <a:rPr lang="en-ZA" sz="2000" b="1" smtClean="0"/>
            </a:br>
            <a:r>
              <a:rPr lang="en-ZA" sz="1600" smtClean="0"/>
              <a:t>NAPTOSA</a:t>
            </a:r>
            <a:br>
              <a:rPr lang="en-ZA" sz="1600" smtClean="0"/>
            </a:br>
            <a:r>
              <a:rPr lang="en-ZA" sz="1600" smtClean="0"/>
              <a:t>Annual Conference – 24 August 2012</a:t>
            </a:r>
            <a:endParaRPr lang="en-ZA" sz="2000" dirty="0"/>
          </a:p>
        </p:txBody>
      </p:sp>
      <p:sp>
        <p:nvSpPr>
          <p:cNvPr id="3" name="Subtitle 2"/>
          <p:cNvSpPr>
            <a:spLocks noGrp="1"/>
          </p:cNvSpPr>
          <p:nvPr>
            <p:ph type="subTitle" idx="1"/>
          </p:nvPr>
        </p:nvSpPr>
        <p:spPr>
          <a:xfrm>
            <a:off x="2123728" y="4985791"/>
            <a:ext cx="4752528" cy="1296144"/>
          </a:xfrm>
          <a:solidFill>
            <a:schemeClr val="tx2">
              <a:lumMod val="20000"/>
              <a:lumOff val="80000"/>
            </a:schemeClr>
          </a:solidFill>
        </p:spPr>
        <p:txBody>
          <a:bodyPr>
            <a:normAutofit/>
          </a:bodyPr>
          <a:lstStyle/>
          <a:p>
            <a:endParaRPr lang="en-ZA" sz="1200" dirty="0" smtClean="0"/>
          </a:p>
          <a:p>
            <a:r>
              <a:rPr lang="en-ZA" sz="2000" dirty="0" smtClean="0">
                <a:solidFill>
                  <a:schemeClr val="tx1"/>
                </a:solidFill>
              </a:rPr>
              <a:t>Nicholas Spaull</a:t>
            </a:r>
          </a:p>
          <a:p>
            <a:r>
              <a:rPr lang="en-ZA" sz="1400" dirty="0" smtClean="0">
                <a:hlinkClick r:id="rId3"/>
              </a:rPr>
              <a:t>nicholasspaull@gmail.com</a:t>
            </a:r>
            <a:endParaRPr lang="en-ZA" sz="1400" dirty="0" smtClean="0"/>
          </a:p>
          <a:p>
            <a:r>
              <a:rPr lang="en-ZA" sz="1400" dirty="0" smtClean="0">
                <a:hlinkClick r:id="rId4"/>
              </a:rPr>
              <a:t>www.nicspaull.com/research</a:t>
            </a:r>
            <a:r>
              <a:rPr lang="en-ZA" sz="1400" dirty="0" smtClean="0"/>
              <a:t> </a:t>
            </a:r>
            <a:endParaRPr lang="en-ZA" sz="1400" dirty="0"/>
          </a:p>
        </p:txBody>
      </p:sp>
      <p:pic>
        <p:nvPicPr>
          <p:cNvPr id="4" name="Picture 11" descr="C:\Users\Nic Spaull\Dropbox\_University\Ecos of Education\Useful presentations and stuff\Pictures of education in Africa\slide.jpg"/>
          <p:cNvPicPr>
            <a:picLocks noChangeAspect="1" noChangeArrowheads="1"/>
          </p:cNvPicPr>
          <p:nvPr/>
        </p:nvPicPr>
        <p:blipFill>
          <a:blip r:embed="rId5" cstate="print"/>
          <a:srcRect/>
          <a:stretch>
            <a:fillRect/>
          </a:stretch>
        </p:blipFill>
        <p:spPr bwMode="auto">
          <a:xfrm>
            <a:off x="2123728" y="1889447"/>
            <a:ext cx="4742309" cy="3157652"/>
          </a:xfrm>
          <a:prstGeom prst="rect">
            <a:avLst/>
          </a:prstGeom>
          <a:noFill/>
          <a:ln w="9525">
            <a:noFill/>
            <a:miter lim="800000"/>
            <a:headEnd/>
            <a:tailEnd/>
          </a:ln>
        </p:spPr>
      </p:pic>
      <p:grpSp>
        <p:nvGrpSpPr>
          <p:cNvPr id="5" name="Group 4"/>
          <p:cNvGrpSpPr>
            <a:grpSpLocks/>
          </p:cNvGrpSpPr>
          <p:nvPr/>
        </p:nvGrpSpPr>
        <p:grpSpPr bwMode="auto">
          <a:xfrm>
            <a:off x="7457603" y="5946947"/>
            <a:ext cx="1417266" cy="720080"/>
            <a:chOff x="0" y="4869161"/>
            <a:chExt cx="3203848" cy="1477328"/>
          </a:xfrm>
        </p:grpSpPr>
        <p:sp>
          <p:nvSpPr>
            <p:cNvPr id="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7" name="Picture 29" descr="F:\CPTMAC2\UNIVERSITEIT STELLENBOSCH\LOGO MASTER COPY\US_Stacked RGB 300dpi.jpg"/>
            <p:cNvPicPr>
              <a:picLocks noChangeAspect="1" noChangeArrowheads="1"/>
            </p:cNvPicPr>
            <p:nvPr/>
          </p:nvPicPr>
          <p:blipFill>
            <a:blip r:embed="rId6" cstate="print"/>
            <a:srcRect/>
            <a:stretch>
              <a:fillRect/>
            </a:stretch>
          </p:blipFill>
          <p:spPr bwMode="auto">
            <a:xfrm>
              <a:off x="0" y="5093480"/>
              <a:ext cx="3078254" cy="1008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8" name="Slide Number Placeholder 7"/>
          <p:cNvSpPr>
            <a:spLocks noGrp="1"/>
          </p:cNvSpPr>
          <p:nvPr>
            <p:ph type="sldNum" sz="quarter" idx="12"/>
          </p:nvPr>
        </p:nvSpPr>
        <p:spPr/>
        <p:txBody>
          <a:bodyPr/>
          <a:lstStyle/>
          <a:p>
            <a:fld id="{555B2511-D5A3-487A-82FF-4C039FEE504B}" type="slidenum">
              <a:rPr lang="en-ZA" smtClean="0"/>
              <a:pPr/>
              <a:t>1</a:t>
            </a:fld>
            <a:endParaRPr lang="en-ZA"/>
          </a:p>
        </p:txBody>
      </p:sp>
      <p:pic>
        <p:nvPicPr>
          <p:cNvPr id="1028" name="Picture 4" descr="http://www.naptosa.org.za/images/NAPTOSA_logo.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0374" y="4783180"/>
            <a:ext cx="1023665" cy="1453604"/>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Description: ReSEP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11" name="AutoShape 8" descr="https://mail-attachment.googleusercontent.com/attachment/u/0/?ui=2&amp;ik=ef802cad05&amp;view=att&amp;th=1392e4979b56568e&amp;attid=0.2&amp;disp=inline&amp;safe=1&amp;zw&amp;saduie=AG9B_P-LdyCoP9c5t8nRsv40Klqc&amp;sadet=1345403095391&amp;sads=NFgaXcjrcBC7-ghH1Jo5iEKwvD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12" name="AutoShape 10" descr="https://mail-attachment.googleusercontent.com/attachment/u/0/?ui=2&amp;ik=ef802cad05&amp;view=att&amp;th=1392e4979b56568e&amp;attid=0.2&amp;disp=inline&amp;safe=1&amp;zw&amp;saduie=AG9B_P-LdyCoP9c5t8nRsv40Klqc&amp;sadet=1345403095391&amp;sads=NFgaXcjrcBC7-ghH1Jo5iEKwvD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5" name="Picture 11"/>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
          <a:stretch/>
        </p:blipFill>
        <p:spPr bwMode="auto">
          <a:xfrm>
            <a:off x="7258560" y="5133553"/>
            <a:ext cx="1759793" cy="557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Outline</a:t>
            </a:r>
            <a:endParaRPr lang="en-ZA" sz="4000" dirty="0">
              <a:solidFill>
                <a:srgbClr val="C0000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arenR"/>
            </a:pPr>
            <a:r>
              <a:rPr lang="en-ZA" sz="2400" b="1" u="sng" smtClean="0">
                <a:solidFill>
                  <a:srgbClr val="C00000"/>
                </a:solidFill>
              </a:rPr>
              <a:t>Spending</a:t>
            </a:r>
            <a:r>
              <a:rPr lang="en-ZA" sz="2400" b="1" smtClean="0">
                <a:solidFill>
                  <a:srgbClr val="C00000"/>
                </a:solidFill>
              </a:rPr>
              <a:t> on education (1994-2011)</a:t>
            </a:r>
            <a:endParaRPr lang="en-ZA" sz="2400" dirty="0" smtClean="0">
              <a:solidFill>
                <a:srgbClr val="C00000"/>
              </a:solidFill>
            </a:endParaRPr>
          </a:p>
          <a:p>
            <a:pPr marL="914400" lvl="1" indent="-514350"/>
            <a:r>
              <a:rPr lang="en-ZA" sz="2000" smtClean="0"/>
              <a:t>Provincial spending on education</a:t>
            </a:r>
            <a:endParaRPr lang="en-ZA" sz="2000" dirty="0" smtClean="0"/>
          </a:p>
          <a:p>
            <a:pPr marL="914400" lvl="1" indent="-514350"/>
            <a:r>
              <a:rPr lang="en-ZA" sz="2000" smtClean="0"/>
              <a:t>Overall spending on education</a:t>
            </a:r>
          </a:p>
          <a:p>
            <a:pPr marL="514350" indent="-514350">
              <a:buFont typeface="+mj-lt"/>
              <a:buAutoNum type="arabicParenR"/>
            </a:pPr>
            <a:r>
              <a:rPr lang="en-ZA" sz="2400" b="1" u="sng" smtClean="0">
                <a:solidFill>
                  <a:srgbClr val="C00000"/>
                </a:solidFill>
              </a:rPr>
              <a:t>Access</a:t>
            </a:r>
            <a:r>
              <a:rPr lang="en-ZA" sz="2400" b="1" smtClean="0">
                <a:solidFill>
                  <a:srgbClr val="C00000"/>
                </a:solidFill>
              </a:rPr>
              <a:t> to education</a:t>
            </a:r>
            <a:endParaRPr lang="en-ZA" sz="2400" b="1">
              <a:solidFill>
                <a:srgbClr val="C00000"/>
              </a:solidFill>
            </a:endParaRPr>
          </a:p>
          <a:p>
            <a:pPr marL="914400" lvl="1" indent="-514350"/>
            <a:endParaRPr lang="en-ZA" sz="2000" dirty="0" smtClean="0"/>
          </a:p>
          <a:p>
            <a:pPr marL="514350" indent="-514350">
              <a:buFont typeface="+mj-lt"/>
              <a:buAutoNum type="arabicParenR"/>
            </a:pPr>
            <a:r>
              <a:rPr lang="en-ZA" sz="2400" b="1" u="sng" smtClean="0">
                <a:solidFill>
                  <a:srgbClr val="C00000"/>
                </a:solidFill>
              </a:rPr>
              <a:t>Quality</a:t>
            </a:r>
            <a:r>
              <a:rPr lang="en-ZA" sz="2400" b="1" smtClean="0">
                <a:solidFill>
                  <a:srgbClr val="C00000"/>
                </a:solidFill>
              </a:rPr>
              <a:t>: South </a:t>
            </a:r>
            <a:r>
              <a:rPr lang="en-ZA" sz="2400" b="1" dirty="0">
                <a:solidFill>
                  <a:srgbClr val="C00000"/>
                </a:solidFill>
              </a:rPr>
              <a:t>African student performance (2003-2011)</a:t>
            </a:r>
          </a:p>
          <a:p>
            <a:pPr lvl="1"/>
            <a:r>
              <a:rPr lang="en-ZA" sz="2000" smtClean="0"/>
              <a:t>Locally and internationally   </a:t>
            </a:r>
          </a:p>
          <a:p>
            <a:pPr lvl="1"/>
            <a:r>
              <a:rPr lang="en-ZA" sz="2000" smtClean="0"/>
              <a:t>Teacher </a:t>
            </a:r>
            <a:r>
              <a:rPr lang="en-ZA" sz="2000" dirty="0" smtClean="0"/>
              <a:t>knowledge and </a:t>
            </a:r>
            <a:r>
              <a:rPr lang="en-ZA" sz="2000" smtClean="0"/>
              <a:t>student knowledge</a:t>
            </a:r>
          </a:p>
          <a:p>
            <a:pPr lvl="1"/>
            <a:r>
              <a:rPr lang="en-ZA" sz="2000" smtClean="0"/>
              <a:t>Teacher absenteeism in context</a:t>
            </a:r>
            <a:endParaRPr lang="en-ZA" sz="2000" dirty="0" smtClean="0"/>
          </a:p>
          <a:p>
            <a:pPr marL="514350" indent="-514350">
              <a:buFont typeface="+mj-lt"/>
              <a:buAutoNum type="arabicParenR"/>
            </a:pPr>
            <a:r>
              <a:rPr lang="en-ZA" sz="2400" b="1" smtClean="0">
                <a:solidFill>
                  <a:srgbClr val="C00000"/>
                </a:solidFill>
              </a:rPr>
              <a:t>Conclusion</a:t>
            </a:r>
            <a:endParaRPr lang="en-ZA" sz="2400" b="1" dirty="0" smtClean="0">
              <a:solidFill>
                <a:srgbClr val="C00000"/>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Spending 1994</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030897132"/>
              </p:ext>
            </p:extLst>
          </p:nvPr>
        </p:nvGraphicFramePr>
        <p:xfrm>
          <a:off x="1115616" y="1772816"/>
          <a:ext cx="7020297" cy="4474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508104" y="6301888"/>
            <a:ext cx="2808312" cy="276999"/>
          </a:xfrm>
          <a:prstGeom prst="rect">
            <a:avLst/>
          </a:prstGeom>
          <a:noFill/>
        </p:spPr>
        <p:txBody>
          <a:bodyPr wrap="square" rtlCol="0">
            <a:spAutoFit/>
          </a:bodyPr>
          <a:lstStyle/>
          <a:p>
            <a:pPr algn="r"/>
            <a:r>
              <a:rPr lang="en-ZA" sz="1200" smtClean="0"/>
              <a:t>(Fiske &amp; Ladd, 2004: 104) </a:t>
            </a:r>
            <a:endParaRPr lang="en-ZA" sz="1200"/>
          </a:p>
        </p:txBody>
      </p:sp>
    </p:spTree>
    <p:extLst>
      <p:ext uri="{BB962C8B-B14F-4D97-AF65-F5344CB8AC3E}">
        <p14:creationId xmlns:p14="http://schemas.microsoft.com/office/powerpoint/2010/main" val="3918280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Spending 2000</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777514139"/>
              </p:ext>
            </p:extLst>
          </p:nvPr>
        </p:nvGraphicFramePr>
        <p:xfrm>
          <a:off x="1115616" y="1772816"/>
          <a:ext cx="7020297" cy="447484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508104" y="6301888"/>
            <a:ext cx="2808312" cy="276999"/>
          </a:xfrm>
          <a:prstGeom prst="rect">
            <a:avLst/>
          </a:prstGeom>
          <a:noFill/>
        </p:spPr>
        <p:txBody>
          <a:bodyPr wrap="square" rtlCol="0">
            <a:spAutoFit/>
          </a:bodyPr>
          <a:lstStyle/>
          <a:p>
            <a:pPr algn="r"/>
            <a:r>
              <a:rPr lang="en-ZA" sz="1200" smtClean="0"/>
              <a:t>(Fiske &amp; Ladd, 2004: 104) </a:t>
            </a:r>
            <a:endParaRPr lang="en-ZA" sz="1200"/>
          </a:p>
        </p:txBody>
      </p:sp>
    </p:spTree>
    <p:extLst>
      <p:ext uri="{BB962C8B-B14F-4D97-AF65-F5344CB8AC3E}">
        <p14:creationId xmlns:p14="http://schemas.microsoft.com/office/powerpoint/2010/main" val="2231682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Spending 2000-2011</a:t>
            </a:r>
            <a:endParaRPr lang="en-ZA"/>
          </a:p>
        </p:txBody>
      </p:sp>
      <p:sp>
        <p:nvSpPr>
          <p:cNvPr id="3" name="Content Placeholder 2"/>
          <p:cNvSpPr>
            <a:spLocks noGrp="1"/>
          </p:cNvSpPr>
          <p:nvPr>
            <p:ph idx="1"/>
          </p:nvPr>
        </p:nvSpPr>
        <p:spPr/>
        <p:txBody>
          <a:bodyPr>
            <a:normAutofit/>
          </a:bodyPr>
          <a:lstStyle/>
          <a:p>
            <a:pPr marL="0" indent="0" algn="ctr">
              <a:buNone/>
            </a:pPr>
            <a:r>
              <a:rPr lang="en-ZA" sz="2000" b="1" smtClean="0"/>
              <a:t>Spending on public ordinary schools per public school per learner by province in 2001/2 and 2010/11</a:t>
            </a:r>
            <a:endParaRPr lang="en-ZA" sz="2000" b="1"/>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2420888"/>
            <a:ext cx="6890010"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69346" y="6422681"/>
            <a:ext cx="3744416" cy="261610"/>
          </a:xfrm>
          <a:prstGeom prst="rect">
            <a:avLst/>
          </a:prstGeom>
          <a:noFill/>
        </p:spPr>
        <p:txBody>
          <a:bodyPr wrap="square" rtlCol="0">
            <a:spAutoFit/>
          </a:bodyPr>
          <a:lstStyle/>
          <a:p>
            <a:r>
              <a:rPr lang="en-ZA" sz="1100" smtClean="0"/>
              <a:t>(Oxford Policy Management &amp; Stellenbosch Economics, 2012) </a:t>
            </a:r>
            <a:endParaRPr lang="en-ZA" sz="1100"/>
          </a:p>
        </p:txBody>
      </p:sp>
    </p:spTree>
    <p:extLst>
      <p:ext uri="{BB962C8B-B14F-4D97-AF65-F5344CB8AC3E}">
        <p14:creationId xmlns:p14="http://schemas.microsoft.com/office/powerpoint/2010/main" val="3965588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Spending</a:t>
            </a:r>
            <a:endParaRPr lang="en-ZA"/>
          </a:p>
        </p:txBody>
      </p:sp>
      <p:sp>
        <p:nvSpPr>
          <p:cNvPr id="3" name="Content Placeholder 2"/>
          <p:cNvSpPr>
            <a:spLocks noGrp="1"/>
          </p:cNvSpPr>
          <p:nvPr>
            <p:ph idx="1"/>
          </p:nvPr>
        </p:nvSpPr>
        <p:spPr>
          <a:xfrm>
            <a:off x="395536" y="1628800"/>
            <a:ext cx="8229600" cy="4525963"/>
          </a:xfrm>
        </p:spPr>
        <p:txBody>
          <a:bodyPr>
            <a:normAutofit/>
          </a:bodyPr>
          <a:lstStyle/>
          <a:p>
            <a:pPr marL="0" indent="0" algn="ctr">
              <a:buNone/>
            </a:pPr>
            <a:r>
              <a:rPr lang="en-ZA" sz="2400" b="1" smtClean="0"/>
              <a:t>Spending by education departments, real (2005) Rand</a:t>
            </a:r>
          </a:p>
          <a:p>
            <a:pPr marL="0" indent="0" algn="ctr">
              <a:buNone/>
            </a:pPr>
            <a:r>
              <a:rPr lang="en-ZA" sz="2400" b="1" smtClean="0"/>
              <a:t>2000/01 to 2010/11</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3" y="2924944"/>
            <a:ext cx="6896151" cy="2808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rot="20380910">
            <a:off x="4499991" y="3014342"/>
            <a:ext cx="1512168" cy="936104"/>
          </a:xfrm>
          <a:prstGeom prst="ellipse">
            <a:avLst/>
          </a:prstGeom>
          <a:solidFill>
            <a:srgbClr val="D9D9D9">
              <a:alpha val="40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6127638" y="3140969"/>
            <a:ext cx="964642" cy="369332"/>
          </a:xfrm>
          <a:prstGeom prst="rect">
            <a:avLst/>
          </a:prstGeom>
          <a:noFill/>
        </p:spPr>
        <p:txBody>
          <a:bodyPr wrap="square" rtlCol="0">
            <a:spAutoFit/>
          </a:bodyPr>
          <a:lstStyle/>
          <a:p>
            <a:r>
              <a:rPr lang="en-ZA" smtClean="0">
                <a:sym typeface="Wingdings" pitchFamily="2" charset="2"/>
              </a:rPr>
              <a:t> </a:t>
            </a:r>
            <a:r>
              <a:rPr lang="en-ZA" smtClean="0"/>
              <a:t>OSD</a:t>
            </a:r>
            <a:endParaRPr lang="en-ZA"/>
          </a:p>
        </p:txBody>
      </p:sp>
      <p:sp>
        <p:nvSpPr>
          <p:cNvPr id="8" name="TextBox 7"/>
          <p:cNvSpPr txBox="1"/>
          <p:nvPr/>
        </p:nvSpPr>
        <p:spPr>
          <a:xfrm>
            <a:off x="4469346" y="6422681"/>
            <a:ext cx="3744416" cy="261610"/>
          </a:xfrm>
          <a:prstGeom prst="rect">
            <a:avLst/>
          </a:prstGeom>
          <a:noFill/>
        </p:spPr>
        <p:txBody>
          <a:bodyPr wrap="square" rtlCol="0">
            <a:spAutoFit/>
          </a:bodyPr>
          <a:lstStyle/>
          <a:p>
            <a:r>
              <a:rPr lang="en-ZA" sz="1100" smtClean="0"/>
              <a:t>(Oxford Policy Management &amp; Stellenbosch Economics, 2012) </a:t>
            </a:r>
            <a:endParaRPr lang="en-ZA" sz="1100"/>
          </a:p>
        </p:txBody>
      </p:sp>
    </p:spTree>
    <p:extLst>
      <p:ext uri="{BB962C8B-B14F-4D97-AF65-F5344CB8AC3E}">
        <p14:creationId xmlns:p14="http://schemas.microsoft.com/office/powerpoint/2010/main" val="31553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Expenditure on education</a:t>
            </a:r>
            <a:br>
              <a:rPr lang="en-ZA" sz="4000" dirty="0" smtClean="0">
                <a:solidFill>
                  <a:srgbClr val="C00000"/>
                </a:solidFill>
              </a:rPr>
            </a:br>
            <a:r>
              <a:rPr lang="en-ZA" sz="2000" dirty="0" smtClean="0">
                <a:solidFill>
                  <a:srgbClr val="C00000"/>
                </a:solidFill>
              </a:rPr>
              <a:t>2010/11</a:t>
            </a:r>
            <a:endParaRPr lang="en-ZA" sz="4000" dirty="0">
              <a:solidFill>
                <a:srgbClr val="C00000"/>
              </a:solidFill>
            </a:endParaRPr>
          </a:p>
        </p:txBody>
      </p:sp>
      <p:sp>
        <p:nvSpPr>
          <p:cNvPr id="3" name="Content Placeholder 2"/>
          <p:cNvSpPr>
            <a:spLocks noGrp="1"/>
          </p:cNvSpPr>
          <p:nvPr>
            <p:ph idx="1"/>
          </p:nvPr>
        </p:nvSpPr>
        <p:spPr>
          <a:xfrm>
            <a:off x="1187624" y="1628800"/>
            <a:ext cx="3096344" cy="720080"/>
          </a:xfrm>
        </p:spPr>
        <p:txBody>
          <a:bodyPr>
            <a:noAutofit/>
          </a:bodyPr>
          <a:lstStyle/>
          <a:p>
            <a:pPr algn="ctr">
              <a:buNone/>
            </a:pPr>
            <a:r>
              <a:rPr lang="en-ZA" sz="1800" b="1" dirty="0" smtClean="0"/>
              <a:t>Total government expenditure </a:t>
            </a:r>
          </a:p>
          <a:p>
            <a:pPr algn="ctr">
              <a:buNone/>
            </a:pPr>
            <a:r>
              <a:rPr lang="en-ZA" sz="1600" dirty="0" smtClean="0"/>
              <a:t>(31% GDP in 2010/11 – R733.5bn)</a:t>
            </a:r>
            <a:endParaRPr lang="en-ZA" sz="1600" dirty="0"/>
          </a:p>
        </p:txBody>
      </p:sp>
      <p:graphicFrame>
        <p:nvGraphicFramePr>
          <p:cNvPr id="4" name="Chart 3"/>
          <p:cNvGraphicFramePr/>
          <p:nvPr>
            <p:extLst>
              <p:ext uri="{D42A27DB-BD31-4B8C-83A1-F6EECF244321}">
                <p14:modId xmlns:p14="http://schemas.microsoft.com/office/powerpoint/2010/main" val="545524337"/>
              </p:ext>
            </p:extLst>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2"/>
          <p:cNvSpPr txBox="1">
            <a:spLocks/>
          </p:cNvSpPr>
          <p:nvPr/>
        </p:nvSpPr>
        <p:spPr>
          <a:xfrm>
            <a:off x="4932040" y="1628800"/>
            <a:ext cx="3384376" cy="72008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800" b="1" i="0" u="none" strike="noStrike" kern="1200" cap="none" spc="0" normalizeH="0" baseline="0" noProof="0" dirty="0" smtClean="0">
                <a:ln>
                  <a:noFill/>
                </a:ln>
                <a:solidFill>
                  <a:schemeClr val="tx1"/>
                </a:solidFill>
                <a:effectLst/>
                <a:uLnTx/>
                <a:uFillTx/>
                <a:latin typeface="+mn-lt"/>
                <a:ea typeface="+mn-ea"/>
                <a:cs typeface="+mn-cs"/>
              </a:rPr>
              <a:t>Government exp</a:t>
            </a:r>
            <a:r>
              <a:rPr kumimoji="0" lang="en-ZA" sz="1800" b="1" i="0" u="none" strike="noStrike" kern="1200" cap="none" spc="0" normalizeH="0" noProof="0" dirty="0" smtClean="0">
                <a:ln>
                  <a:noFill/>
                </a:ln>
                <a:solidFill>
                  <a:schemeClr val="tx1"/>
                </a:solidFill>
                <a:effectLst/>
                <a:uLnTx/>
                <a:uFillTx/>
                <a:latin typeface="+mn-lt"/>
                <a:ea typeface="+mn-ea"/>
                <a:cs typeface="+mn-cs"/>
              </a:rPr>
              <a:t> </a:t>
            </a:r>
            <a:r>
              <a:rPr kumimoji="0" lang="en-ZA" sz="1800" b="1" i="0" u="none" strike="noStrike" kern="1200" cap="none" spc="0" normalizeH="0" baseline="0" noProof="0" dirty="0" smtClean="0">
                <a:ln>
                  <a:noFill/>
                </a:ln>
                <a:solidFill>
                  <a:schemeClr val="tx1"/>
                </a:solidFill>
                <a:effectLst/>
                <a:uLnTx/>
                <a:uFillTx/>
                <a:latin typeface="+mn-lt"/>
                <a:ea typeface="+mn-ea"/>
                <a:cs typeface="+mn-cs"/>
              </a:rPr>
              <a:t>on education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solidFill>
                  <a:schemeClr val="tx1"/>
                </a:solidFill>
                <a:effectLst/>
                <a:uLnTx/>
                <a:uFillTx/>
                <a:latin typeface="+mn-lt"/>
                <a:ea typeface="+mn-ea"/>
                <a:cs typeface="+mn-cs"/>
              </a:rPr>
              <a:t>(19.5%</a:t>
            </a:r>
            <a:r>
              <a:rPr kumimoji="0" lang="en-ZA" sz="1600" b="0" i="0" u="none" strike="noStrike" kern="1200" cap="none" spc="0" normalizeH="0" noProof="0" dirty="0" smtClean="0">
                <a:ln>
                  <a:noFill/>
                </a:ln>
                <a:solidFill>
                  <a:schemeClr val="tx1"/>
                </a:solidFill>
                <a:effectLst/>
                <a:uLnTx/>
                <a:uFillTx/>
                <a:latin typeface="+mn-lt"/>
                <a:ea typeface="+mn-ea"/>
                <a:cs typeface="+mn-cs"/>
              </a:rPr>
              <a:t> of Gov exp:  R143.1bn)</a:t>
            </a:r>
            <a:endParaRPr kumimoji="0" lang="en-ZA"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TextBox 1"/>
          <p:cNvSpPr txBox="1"/>
          <p:nvPr/>
        </p:nvSpPr>
        <p:spPr>
          <a:xfrm>
            <a:off x="5220072" y="3384996"/>
            <a:ext cx="504056" cy="23202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ZA" smtClean="0"/>
              <a:t>17%</a:t>
            </a:r>
            <a:endParaRPr lang="en-ZA"/>
          </a:p>
        </p:txBody>
      </p:sp>
      <p:sp>
        <p:nvSpPr>
          <p:cNvPr id="8" name="TextBox 1"/>
          <p:cNvSpPr txBox="1"/>
          <p:nvPr/>
        </p:nvSpPr>
        <p:spPr>
          <a:xfrm>
            <a:off x="5237584" y="3613781"/>
            <a:ext cx="504056" cy="3600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ZA"/>
              <a:t>5</a:t>
            </a:r>
            <a:r>
              <a:rPr lang="en-ZA" smtClean="0"/>
              <a:t>%</a:t>
            </a:r>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7</a:t>
            </a:fld>
            <a:endParaRPr lang="en-Z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Expenditure</a:t>
            </a:r>
            <a:endParaRPr lang="en-ZA"/>
          </a:p>
        </p:txBody>
      </p:sp>
      <p:sp>
        <p:nvSpPr>
          <p:cNvPr id="3" name="Content Placeholder 2"/>
          <p:cNvSpPr>
            <a:spLocks noGrp="1"/>
          </p:cNvSpPr>
          <p:nvPr>
            <p:ph idx="1"/>
          </p:nvPr>
        </p:nvSpPr>
        <p:spPr>
          <a:ln w="38100">
            <a:solidFill>
              <a:srgbClr val="FF0000"/>
            </a:solidFill>
          </a:ln>
        </p:spPr>
        <p:txBody>
          <a:bodyPr/>
          <a:lstStyle/>
          <a:p>
            <a:endParaRPr lang="en-ZA" smtClean="0"/>
          </a:p>
          <a:p>
            <a:endParaRPr lang="en-ZA" sz="2000"/>
          </a:p>
          <a:p>
            <a:pPr marL="0" indent="0" algn="ctr">
              <a:buNone/>
            </a:pPr>
            <a:r>
              <a:rPr lang="en-ZA" smtClean="0"/>
              <a:t>Post-apartheid government has equalised government expenditures across provinces and has adopted pro-poor public spending</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6146" name="Picture 2" descr="https://encrypted-tbn2.google.com/images?q=tbn:ANd9GcQYf5eSX_z9USJk3LgZGSFCgN-vySxJ9Bkc2A7f7EhURvODF_d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293096"/>
            <a:ext cx="1440160" cy="140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992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Access</a:t>
            </a:r>
            <a:endParaRPr lang="en-ZA"/>
          </a:p>
        </p:txBody>
      </p:sp>
      <p:sp>
        <p:nvSpPr>
          <p:cNvPr id="3" name="Content Placeholder 2"/>
          <p:cNvSpPr>
            <a:spLocks noGrp="1"/>
          </p:cNvSpPr>
          <p:nvPr>
            <p:ph idx="1"/>
          </p:nvPr>
        </p:nvSpPr>
        <p:spPr/>
        <p:txBody>
          <a:bodyPr>
            <a:normAutofit/>
          </a:bodyPr>
          <a:lstStyle/>
          <a:p>
            <a:r>
              <a:rPr lang="en-ZA" smtClean="0"/>
              <a:t>Percentage of learners enrolled in grade 1 who attended a pre-primary programme increased from 61% in 2006 to 71% in 2009</a:t>
            </a:r>
          </a:p>
          <a:p>
            <a:r>
              <a:rPr lang="en-ZA" smtClean="0"/>
              <a:t>At </a:t>
            </a:r>
            <a:r>
              <a:rPr lang="en-ZA"/>
              <a:t>least 99% of children enter formal schooling and only a few drop out in primary school. </a:t>
            </a:r>
            <a:endParaRPr lang="en-ZA" smtClean="0"/>
          </a:p>
          <a:p>
            <a:r>
              <a:rPr lang="en-ZA" smtClean="0"/>
              <a:t>In </a:t>
            </a:r>
            <a:r>
              <a:rPr lang="en-ZA"/>
              <a:t>the last ten years the proportion of youths attaining </a:t>
            </a:r>
            <a:r>
              <a:rPr lang="en-ZA" smtClean="0"/>
              <a:t>grade 9 </a:t>
            </a:r>
            <a:r>
              <a:rPr lang="en-ZA"/>
              <a:t>has risen from 76% to 86%.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Tree>
    <p:extLst>
      <p:ext uri="{BB962C8B-B14F-4D97-AF65-F5344CB8AC3E}">
        <p14:creationId xmlns:p14="http://schemas.microsoft.com/office/powerpoint/2010/main" val="2667598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Access</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5" name="Content Placeholder 2"/>
          <p:cNvSpPr>
            <a:spLocks noGrp="1"/>
          </p:cNvSpPr>
          <p:nvPr>
            <p:ph idx="1"/>
          </p:nvPr>
        </p:nvSpPr>
        <p:spPr>
          <a:xfrm>
            <a:off x="457200" y="1600200"/>
            <a:ext cx="8229600" cy="4525963"/>
          </a:xfrm>
          <a:ln w="38100">
            <a:solidFill>
              <a:srgbClr val="FF0000"/>
            </a:solidFill>
          </a:ln>
        </p:spPr>
        <p:txBody>
          <a:bodyPr/>
          <a:lstStyle/>
          <a:p>
            <a:endParaRPr lang="en-ZA" smtClean="0"/>
          </a:p>
          <a:p>
            <a:pPr marL="0" indent="0" algn="ctr">
              <a:buNone/>
            </a:pPr>
            <a:r>
              <a:rPr lang="en-ZA" smtClean="0"/>
              <a:t>Post-apartheid government has expanded the education system with almost universal coverage in the primary and early secondary grades. </a:t>
            </a:r>
            <a:endParaRPr lang="en-ZA"/>
          </a:p>
        </p:txBody>
      </p:sp>
      <p:pic>
        <p:nvPicPr>
          <p:cNvPr id="6" name="Picture 2" descr="https://encrypted-tbn2.google.com/images?q=tbn:ANd9GcQYf5eSX_z9USJk3LgZGSFCgN-vySxJ9Bkc2A7f7EhURvODF_d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293096"/>
            <a:ext cx="1440160" cy="140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1442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smtClean="0"/>
              <a:t>Quality</a:t>
            </a:r>
            <a:r>
              <a:rPr lang="en-ZA" sz="5400" smtClean="0"/>
              <a:t> </a:t>
            </a:r>
            <a:r>
              <a:rPr lang="en-ZA" smtClean="0"/>
              <a:t>of education: outcomes</a:t>
            </a:r>
            <a:endParaRPr lang="en-ZA"/>
          </a:p>
        </p:txBody>
      </p:sp>
      <p:sp>
        <p:nvSpPr>
          <p:cNvPr id="3" name="Content Placeholder 2"/>
          <p:cNvSpPr>
            <a:spLocks noGrp="1"/>
          </p:cNvSpPr>
          <p:nvPr>
            <p:ph idx="1"/>
          </p:nvPr>
        </p:nvSpPr>
        <p:spPr/>
        <p:txBody>
          <a:bodyPr>
            <a:normAutofit/>
          </a:bodyPr>
          <a:lstStyle/>
          <a:p>
            <a:endParaRPr lang="en-ZA" smtClean="0"/>
          </a:p>
          <a:p>
            <a:endParaRPr lang="en-ZA"/>
          </a:p>
          <a:p>
            <a:r>
              <a:rPr lang="en-ZA" smtClean="0"/>
              <a:t>What are the educational outcomes in SA?</a:t>
            </a:r>
          </a:p>
          <a:p>
            <a:r>
              <a:rPr lang="en-ZA" smtClean="0"/>
              <a:t>What do South African </a:t>
            </a:r>
            <a:r>
              <a:rPr lang="en-ZA" b="1" smtClean="0"/>
              <a:t>students</a:t>
            </a:r>
            <a:r>
              <a:rPr lang="en-ZA" smtClean="0"/>
              <a:t> know?</a:t>
            </a:r>
          </a:p>
          <a:p>
            <a:pPr lvl="1"/>
            <a:r>
              <a:rPr lang="en-ZA" smtClean="0"/>
              <a:t>Compared to local standards?</a:t>
            </a:r>
          </a:p>
          <a:p>
            <a:pPr lvl="1"/>
            <a:r>
              <a:rPr lang="en-ZA" smtClean="0"/>
              <a:t>Compared to other countries?</a:t>
            </a:r>
          </a:p>
          <a:p>
            <a:endParaRPr lang="en-ZA" smtClean="0"/>
          </a:p>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1182404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Matric performance</a:t>
            </a:r>
            <a:endParaRPr lang="en-ZA"/>
          </a:p>
        </p:txBody>
      </p:sp>
    </p:spTree>
    <p:extLst>
      <p:ext uri="{BB962C8B-B14F-4D97-AF65-F5344CB8AC3E}">
        <p14:creationId xmlns:p14="http://schemas.microsoft.com/office/powerpoint/2010/main" val="245351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Matric performance</a:t>
            </a:r>
            <a:endParaRPr lang="en-ZA"/>
          </a:p>
        </p:txBody>
      </p:sp>
      <p:sp>
        <p:nvSpPr>
          <p:cNvPr id="3" name="Content Placeholder 2"/>
          <p:cNvSpPr>
            <a:spLocks noGrp="1"/>
          </p:cNvSpPr>
          <p:nvPr>
            <p:ph idx="1"/>
          </p:nvPr>
        </p:nvSpPr>
        <p:spPr>
          <a:xfrm>
            <a:off x="323528" y="1772816"/>
            <a:ext cx="3312368" cy="4525963"/>
          </a:xfrm>
        </p:spPr>
        <p:txBody>
          <a:bodyPr>
            <a:noAutofit/>
          </a:bodyPr>
          <a:lstStyle/>
          <a:p>
            <a:r>
              <a:rPr lang="en-ZA" sz="1700" smtClean="0"/>
              <a:t>Matric passes as % of Gr 2 learners 10 years earlier:</a:t>
            </a:r>
          </a:p>
          <a:p>
            <a:pPr lvl="1"/>
            <a:r>
              <a:rPr lang="en-ZA" sz="1700" smtClean="0"/>
              <a:t>2009: </a:t>
            </a:r>
            <a:r>
              <a:rPr lang="en-ZA" sz="1700" b="1" smtClean="0"/>
              <a:t>28%</a:t>
            </a:r>
          </a:p>
          <a:p>
            <a:pPr lvl="1"/>
            <a:r>
              <a:rPr lang="en-ZA" sz="1700" smtClean="0"/>
              <a:t>2010: </a:t>
            </a:r>
            <a:r>
              <a:rPr lang="en-ZA" sz="1700" b="1" smtClean="0"/>
              <a:t>34%</a:t>
            </a:r>
          </a:p>
          <a:p>
            <a:pPr lvl="1"/>
            <a:r>
              <a:rPr lang="en-ZA" sz="1700" smtClean="0"/>
              <a:t>2011: </a:t>
            </a:r>
            <a:r>
              <a:rPr lang="en-ZA" sz="1700" b="1" smtClean="0"/>
              <a:t>38%</a:t>
            </a:r>
          </a:p>
          <a:p>
            <a:r>
              <a:rPr lang="en-ZA" sz="1700" smtClean="0"/>
              <a:t>In the bottom 4 quintiles of schools, only 1% of learners in grade 8 will go on to pass matric and obtain a C symbol or higher (60%) for Mathematics and slightly fewer for Physical Science </a:t>
            </a:r>
          </a:p>
          <a:p>
            <a:r>
              <a:rPr lang="en-ZA" sz="1700" smtClean="0"/>
              <a:t>Approximately ten times as many will do so in Quintile 5 schools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9059708"/>
              </p:ext>
            </p:extLst>
          </p:nvPr>
        </p:nvGraphicFramePr>
        <p:xfrm>
          <a:off x="3923928" y="1772816"/>
          <a:ext cx="4824536" cy="443483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469346" y="6422681"/>
            <a:ext cx="3744416" cy="261610"/>
          </a:xfrm>
          <a:prstGeom prst="rect">
            <a:avLst/>
          </a:prstGeom>
          <a:noFill/>
        </p:spPr>
        <p:txBody>
          <a:bodyPr wrap="square" rtlCol="0">
            <a:spAutoFit/>
          </a:bodyPr>
          <a:lstStyle/>
          <a:p>
            <a:r>
              <a:rPr lang="en-ZA" sz="1100" smtClean="0"/>
              <a:t>(Oxford Policy Management &amp; Stellenbosch Economics, 2012) </a:t>
            </a:r>
            <a:endParaRPr lang="en-ZA" sz="1100"/>
          </a:p>
        </p:txBody>
      </p:sp>
    </p:spTree>
    <p:extLst>
      <p:ext uri="{BB962C8B-B14F-4D97-AF65-F5344CB8AC3E}">
        <p14:creationId xmlns:p14="http://schemas.microsoft.com/office/powerpoint/2010/main" val="37659374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Source of the problem?</a:t>
            </a:r>
            <a:endParaRPr lang="en-ZA"/>
          </a:p>
        </p:txBody>
      </p:sp>
      <p:sp>
        <p:nvSpPr>
          <p:cNvPr id="3" name="Content Placeholder 2"/>
          <p:cNvSpPr>
            <a:spLocks noGrp="1"/>
          </p:cNvSpPr>
          <p:nvPr>
            <p:ph idx="1"/>
          </p:nvPr>
        </p:nvSpPr>
        <p:spPr>
          <a:xfrm>
            <a:off x="457200" y="1600200"/>
            <a:ext cx="8229600" cy="4997152"/>
          </a:xfrm>
        </p:spPr>
        <p:txBody>
          <a:bodyPr>
            <a:normAutofit/>
          </a:bodyPr>
          <a:lstStyle/>
          <a:p>
            <a:r>
              <a:rPr lang="en-ZA" sz="2000" smtClean="0"/>
              <a:t>Matric is the only externally-evaluated standardised exam</a:t>
            </a:r>
          </a:p>
          <a:p>
            <a:r>
              <a:rPr lang="en-ZA" sz="2000" smtClean="0"/>
              <a:t>High and lenient grade progression</a:t>
            </a:r>
          </a:p>
          <a:p>
            <a:r>
              <a:rPr lang="en-ZA" sz="2000" smtClean="0"/>
              <a:t>High drop out in grades 10, 11 and 12</a:t>
            </a:r>
          </a:p>
          <a:p>
            <a:r>
              <a:rPr lang="en-ZA" sz="2000" smtClean="0"/>
              <a:t>“</a:t>
            </a:r>
            <a:r>
              <a:rPr lang="en-ZA" sz="2000" i="1" smtClean="0"/>
              <a:t>Low quality education combined with high and </a:t>
            </a:r>
            <a:r>
              <a:rPr lang="en-ZA" sz="2000" b="1" i="1" smtClean="0"/>
              <a:t>lenient grade progression </a:t>
            </a:r>
            <a:r>
              <a:rPr lang="en-ZA" sz="2000" i="1" smtClean="0"/>
              <a:t>up until grade 11 means that when a standardised assessment occurs, i.e. the Matric examination, this serves to filter a large proportion of weak students out of further attainment…</a:t>
            </a:r>
            <a:r>
              <a:rPr lang="en-ZA" sz="2400" b="1" i="1" smtClean="0"/>
              <a:t>Therefore, low-quality education up until grade 11 can be regarded as the root cause of low attainment beyond grade 11</a:t>
            </a:r>
            <a:r>
              <a:rPr lang="en-ZA" sz="2000" smtClean="0"/>
              <a:t>.” (Van der Berg et al, 2011: 4)</a:t>
            </a:r>
          </a:p>
          <a:p>
            <a:endParaRPr lang="en-ZA" sz="2000"/>
          </a:p>
          <a:p>
            <a:r>
              <a:rPr lang="en-ZA" sz="2000" smtClean="0"/>
              <a:t>i.e. the REAL problem is at the </a:t>
            </a:r>
            <a:r>
              <a:rPr lang="en-ZA" sz="2800" b="1" smtClean="0"/>
              <a:t>primary grades</a:t>
            </a:r>
          </a:p>
          <a:p>
            <a:r>
              <a:rPr lang="en-ZA" sz="2400" smtClean="0"/>
              <a:t>Focus on primary school</a:t>
            </a:r>
            <a:endParaRPr lang="en-ZA" sz="180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1175407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457200" y="1600201"/>
            <a:ext cx="1522512" cy="460647"/>
          </a:xfrm>
        </p:spPr>
        <p:txBody>
          <a:bodyPr>
            <a:normAutofit/>
          </a:bodyPr>
          <a:lstStyle/>
          <a:p>
            <a:pPr>
              <a:buNone/>
            </a:pPr>
            <a:r>
              <a:rPr lang="en-ZA" sz="1800" dirty="0" smtClean="0">
                <a:solidFill>
                  <a:srgbClr val="FF0000"/>
                </a:solidFill>
              </a:rPr>
              <a:t>TIMSS</a:t>
            </a:r>
            <a:r>
              <a:rPr lang="en-ZA" sz="1800" dirty="0" smtClean="0"/>
              <a:t> (2003)</a:t>
            </a:r>
            <a:endParaRPr lang="en-ZA" sz="18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539552" y="3356992"/>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1115616" y="3068960"/>
            <a:ext cx="2289051" cy="3172468"/>
          </a:xfrm>
          <a:prstGeom prst="rect">
            <a:avLst/>
          </a:prstGeom>
          <a:ln>
            <a:noFill/>
          </a:ln>
          <a:effectLst>
            <a:outerShdw blurRad="292100" dist="139700" dir="2700000" algn="tl" rotWithShape="0">
              <a:srgbClr val="333333">
                <a:alpha val="65000"/>
              </a:srgbClr>
            </a:outerShdw>
          </a:effectLst>
        </p:spPr>
      </p:pic>
      <p:pic>
        <p:nvPicPr>
          <p:cNvPr id="30727" name="Picture 7"/>
          <p:cNvPicPr>
            <a:picLocks noChangeAspect="1" noChangeArrowheads="1"/>
          </p:cNvPicPr>
          <p:nvPr/>
        </p:nvPicPr>
        <p:blipFill>
          <a:blip r:embed="rId8" cstate="print"/>
          <a:srcRect/>
          <a:stretch>
            <a:fillRect/>
          </a:stretch>
        </p:blipFill>
        <p:spPr bwMode="auto">
          <a:xfrm>
            <a:off x="1824688" y="2662969"/>
            <a:ext cx="2351268" cy="3284984"/>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763688"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3203848" y="1628800"/>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5096048" y="1614514"/>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b="0" i="0" u="none" strike="noStrike" kern="1200" cap="none" spc="0" normalizeH="0" baseline="0" noProof="0" dirty="0" smtClean="0">
                <a:ln>
                  <a:noFill/>
                </a:ln>
                <a:solidFill>
                  <a:srgbClr val="FF0000"/>
                </a:solidFill>
                <a:effectLst/>
                <a:uLnTx/>
                <a:uFillTx/>
                <a:latin typeface="+mn-lt"/>
                <a:ea typeface="+mn-ea"/>
                <a:cs typeface="+mn-cs"/>
              </a:rPr>
              <a:t>ANA </a:t>
            </a:r>
            <a:r>
              <a:rPr kumimoji="0" lang="en-ZA"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60032" y="206084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89127" y="2356370"/>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a:t>
            </a:r>
            <a:r>
              <a:rPr lang="en-ZA" sz="2700" smtClean="0"/>
              <a:t>came last behind Botswana and Morocco</a:t>
            </a:r>
            <a:endParaRPr lang="en-ZA" sz="27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a:t>
            </a:r>
            <a:r>
              <a:rPr lang="en-ZA" sz="2700" dirty="0" err="1" smtClean="0"/>
              <a:t>Gr</a:t>
            </a:r>
            <a:r>
              <a:rPr lang="en-ZA" sz="2700" dirty="0" smtClean="0"/>
              <a:t> 5 learners deemed to be “at serious risk of not learning to read”</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60032" y="2780928"/>
            <a:ext cx="3960440" cy="1656184"/>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0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2000" b="1" i="0" u="sng" strike="noStrike" kern="1200" cap="none" spc="0" normalizeH="0" noProof="0" dirty="0" smtClean="0">
                <a:ln>
                  <a:noFill/>
                </a:ln>
                <a:solidFill>
                  <a:schemeClr val="tx1"/>
                </a:solidFill>
                <a:effectLst/>
                <a:uLnTx/>
                <a:uFillTx/>
                <a:latin typeface="+mn-lt"/>
                <a:ea typeface="+mn-ea"/>
                <a:cs typeface="+mn-cs"/>
              </a:rPr>
              <a:t> </a:t>
            </a:r>
            <a:r>
              <a:rPr kumimoji="0" lang="en-ZA" sz="2000" b="1" i="0" strike="noStrike" kern="1200" cap="none" spc="0" normalizeH="0" noProof="0" dirty="0" smtClean="0">
                <a:ln>
                  <a:noFill/>
                </a:ln>
                <a:solidFill>
                  <a:schemeClr val="tx1"/>
                </a:solidFill>
                <a:effectLst/>
                <a:uLnTx/>
                <a:uFillTx/>
                <a:latin typeface="+mn-lt"/>
                <a:ea typeface="+mn-ea"/>
                <a:cs typeface="+mn-cs"/>
              </a:rPr>
              <a:t>  </a:t>
            </a:r>
            <a:r>
              <a:rPr kumimoji="0" lang="en-ZA" sz="20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smtClean="0"/>
              <a:t>SA </a:t>
            </a:r>
            <a:r>
              <a:rPr lang="en-ZA" sz="1400" dirty="0" smtClean="0"/>
              <a:t>came 10/15 for reading and 8/15 for maths behind countries such as Swaziland, Kenya </a:t>
            </a:r>
            <a:r>
              <a:rPr lang="en-ZA" sz="1400" smtClean="0"/>
              <a:t>and Tanzania</a:t>
            </a:r>
            <a:endParaRPr lang="en-ZA" sz="1400" dirty="0" smtClean="0"/>
          </a:p>
        </p:txBody>
      </p:sp>
      <p:pic>
        <p:nvPicPr>
          <p:cNvPr id="37892" name="Picture 4"/>
          <p:cNvPicPr>
            <a:picLocks noChangeAspect="1" noChangeArrowheads="1"/>
          </p:cNvPicPr>
          <p:nvPr/>
        </p:nvPicPr>
        <p:blipFill>
          <a:blip r:embed="rId9" cstate="print"/>
          <a:srcRect/>
          <a:stretch>
            <a:fillRect/>
          </a:stretch>
        </p:blipFill>
        <p:spPr bwMode="auto">
          <a:xfrm>
            <a:off x="4932040" y="4209408"/>
            <a:ext cx="3816424" cy="2648592"/>
          </a:xfrm>
          <a:prstGeom prst="rect">
            <a:avLst/>
          </a:prstGeom>
          <a:noFill/>
          <a:ln w="9525">
            <a:noFill/>
            <a:miter lim="800000"/>
            <a:headEnd/>
            <a:tailEnd/>
          </a:ln>
        </p:spPr>
      </p:pic>
      <p:sp>
        <p:nvSpPr>
          <p:cNvPr id="20" name="Content Placeholder 2"/>
          <p:cNvSpPr txBox="1">
            <a:spLocks/>
          </p:cNvSpPr>
          <p:nvPr/>
        </p:nvSpPr>
        <p:spPr>
          <a:xfrm>
            <a:off x="4896036" y="3509628"/>
            <a:ext cx="3960440" cy="3348372"/>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900" b="1" u="sng" dirty="0" smtClean="0"/>
              <a:t>ANA 2011 </a:t>
            </a:r>
            <a:r>
              <a:rPr kumimoji="0" lang="en-ZA" sz="1900" i="0" strike="noStrike" kern="1200" cap="none" spc="0" normalizeH="0" noProof="0" dirty="0" smtClean="0">
                <a:ln>
                  <a:noFill/>
                </a:ln>
                <a:solidFill>
                  <a:schemeClr val="tx1"/>
                </a:solidFill>
                <a:effectLst/>
                <a:uLnTx/>
                <a:uFillTx/>
                <a:latin typeface="+mn-lt"/>
                <a:ea typeface="+mn-ea"/>
                <a:cs typeface="+mn-cs"/>
              </a:rPr>
              <a:t>(</a:t>
            </a:r>
            <a:r>
              <a:rPr kumimoji="0" lang="en-ZA" sz="1900" i="0" strike="noStrike" kern="1200" cap="none" spc="0" normalizeH="0" noProof="0" dirty="0" err="1" smtClean="0">
                <a:ln>
                  <a:noFill/>
                </a:ln>
                <a:solidFill>
                  <a:schemeClr val="tx1"/>
                </a:solidFill>
                <a:effectLst/>
                <a:uLnTx/>
                <a:uFillTx/>
                <a:latin typeface="+mn-lt"/>
                <a:ea typeface="+mn-ea"/>
                <a:cs typeface="+mn-cs"/>
              </a:rPr>
              <a:t>Gr</a:t>
            </a:r>
            <a:r>
              <a:rPr kumimoji="0" lang="en-ZA" sz="1900" i="0" strike="noStrike" kern="1200" cap="none" spc="0" normalizeH="0" noProof="0" dirty="0" smtClean="0">
                <a:ln>
                  <a:noFill/>
                </a:ln>
                <a:solidFill>
                  <a:schemeClr val="tx1"/>
                </a:solidFill>
                <a:effectLst/>
                <a:uLnTx/>
                <a:uFillTx/>
                <a:latin typeface="+mn-lt"/>
                <a:ea typeface="+mn-ea"/>
                <a:cs typeface="+mn-cs"/>
              </a:rPr>
              <a:t> 1-6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17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Mean literacy score gr3: 35%</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1700" b="0" i="0" u="none" strike="noStrike" kern="1200" cap="none" spc="0" normalizeH="0" baseline="0" noProof="0" dirty="0" smtClean="0">
                <a:ln>
                  <a:noFill/>
                </a:ln>
                <a:solidFill>
                  <a:schemeClr val="tx1"/>
                </a:solidFill>
                <a:effectLst/>
                <a:uLnTx/>
                <a:uFillTx/>
                <a:latin typeface="+mn-lt"/>
                <a:ea typeface="+mn-ea"/>
                <a:cs typeface="+mn-cs"/>
              </a:rPr>
              <a:t>Mean numeracy score gr3: 28%</a:t>
            </a:r>
          </a:p>
          <a:p>
            <a:pPr marL="342900" lvl="0" indent="-342900">
              <a:spcBef>
                <a:spcPct val="20000"/>
              </a:spcBef>
              <a:buFont typeface="Arial" pitchFamily="34" charset="0"/>
              <a:buChar char="•"/>
              <a:defRPr/>
            </a:pPr>
            <a:r>
              <a:rPr lang="en-ZA" sz="1700" dirty="0" smtClean="0"/>
              <a:t>Mean literacy score gr6: 28%</a:t>
            </a:r>
          </a:p>
          <a:p>
            <a:pPr marL="342900" lvl="0" indent="-342900">
              <a:spcBef>
                <a:spcPct val="20000"/>
              </a:spcBef>
              <a:buFont typeface="Arial" pitchFamily="34" charset="0"/>
              <a:buChar char="•"/>
              <a:defRPr/>
            </a:pPr>
            <a:r>
              <a:rPr lang="en-ZA" sz="1700" dirty="0" smtClean="0"/>
              <a:t>Mean numeracy score gr6: 30%</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727"/>
                                        </p:tgtEl>
                                        <p:attrNameLst>
                                          <p:attrName>style.visibility</p:attrName>
                                        </p:attrNameLst>
                                      </p:cBhvr>
                                      <p:to>
                                        <p:strVal val="visible"/>
                                      </p:to>
                                    </p:set>
                                    <p:anim calcmode="lin" valueType="num">
                                      <p:cBhvr additive="base">
                                        <p:cTn id="54" dur="500" fill="hold"/>
                                        <p:tgtEl>
                                          <p:spTgt spid="30727"/>
                                        </p:tgtEl>
                                        <p:attrNameLst>
                                          <p:attrName>ppt_x</p:attrName>
                                        </p:attrNameLst>
                                      </p:cBhvr>
                                      <p:tavLst>
                                        <p:tav tm="0">
                                          <p:val>
                                            <p:strVal val="#ppt_x"/>
                                          </p:val>
                                        </p:tav>
                                        <p:tav tm="100000">
                                          <p:val>
                                            <p:strVal val="#ppt_x"/>
                                          </p:val>
                                        </p:tav>
                                      </p:tavLst>
                                    </p:anim>
                                    <p:anim calcmode="lin" valueType="num">
                                      <p:cBhvr additive="base">
                                        <p:cTn id="55" dur="500" fill="hold"/>
                                        <p:tgtEl>
                                          <p:spTgt spid="30727"/>
                                        </p:tgtEl>
                                        <p:attrNameLst>
                                          <p:attrName>ppt_y</p:attrName>
                                        </p:attrNameLst>
                                      </p:cBhvr>
                                      <p:tavLst>
                                        <p:tav tm="0">
                                          <p:val>
                                            <p:strVal val="1+#ppt_h/2"/>
                                          </p:val>
                                        </p:tav>
                                        <p:tav tm="100000">
                                          <p:val>
                                            <p:strVal val="#ppt_y"/>
                                          </p:val>
                                        </p:tav>
                                      </p:tavLst>
                                    </p:anim>
                                  </p:childTnLst>
                                </p:cTn>
                              </p:par>
                              <p:par>
                                <p:cTn id="56" presetID="3" presetClass="entr" presetSubtype="10" fill="hold" nodeType="with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blinds(horizontal)">
                                      <p:cBhvr>
                                        <p:cTn id="58" dur="500"/>
                                        <p:tgtEl>
                                          <p:spTgt spid="14">
                                            <p:txEl>
                                              <p:pRg st="0" end="0"/>
                                            </p:txEl>
                                          </p:spTgt>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1628801"/>
            <a:ext cx="8229600" cy="4680520"/>
          </a:xfrm>
        </p:spPr>
        <p:txBody>
          <a:bodyPr>
            <a:normAutofit/>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2" eaLnBrk="1" hangingPunct="1">
              <a:lnSpc>
                <a:spcPct val="150000"/>
              </a:lnSpc>
              <a:buFont typeface="Courier New" pitchFamily="49" charset="0"/>
              <a:buChar char="o"/>
              <a:defRPr/>
            </a:pPr>
            <a:r>
              <a:rPr lang="en-US" sz="1800" b="1" smtClean="0"/>
              <a:t>Gr </a:t>
            </a:r>
            <a:r>
              <a:rPr lang="en-US" sz="1800" b="1" dirty="0" smtClean="0"/>
              <a:t>6 Numeracy</a:t>
            </a:r>
          </a:p>
          <a:p>
            <a:pPr lvl="2" eaLnBrk="1" hangingPunct="1">
              <a:lnSpc>
                <a:spcPct val="150000"/>
              </a:lnSpc>
              <a:buFont typeface="Courier New" pitchFamily="49" charset="0"/>
              <a:buChar char="o"/>
              <a:defRPr/>
            </a:pPr>
            <a:r>
              <a:rPr lang="en-US" sz="1800" b="1" dirty="0" smtClean="0"/>
              <a:t>Gr 6 Literacy</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a:t>
            </a:r>
            <a:r>
              <a:rPr lang="en-US" sz="1800" b="1" smtClean="0">
                <a:solidFill>
                  <a:srgbClr val="C00000"/>
                </a:solidFill>
              </a:rPr>
              <a:t>South Africa 2007</a:t>
            </a:r>
            <a:endParaRPr lang="en-US" sz="1800" b="1" dirty="0" smtClean="0">
              <a:solidFill>
                <a:srgbClr val="C00000"/>
              </a:solidFill>
            </a:endParaRPr>
          </a:p>
          <a:p>
            <a:pPr lvl="1" eaLnBrk="1" hangingPunct="1">
              <a:lnSpc>
                <a:spcPct val="150000"/>
              </a:lnSpc>
              <a:buFont typeface="Wingdings" pitchFamily="2" charset="2"/>
              <a:buChar char="q"/>
              <a:defRPr/>
            </a:pPr>
            <a:r>
              <a:rPr lang="en-US" sz="1800" dirty="0" smtClean="0"/>
              <a:t>9071 Grade 6 students</a:t>
            </a:r>
          </a:p>
          <a:p>
            <a:pPr lvl="1" eaLnBrk="1" hangingPunct="1">
              <a:lnSpc>
                <a:spcPct val="150000"/>
              </a:lnSpc>
              <a:buFont typeface="Wingdings" pitchFamily="2" charset="2"/>
              <a:buChar char="q"/>
              <a:defRPr/>
            </a:pPr>
            <a:r>
              <a:rPr lang="en-US" sz="1800" dirty="0" smtClean="0"/>
              <a:t>1163 Grade 6 teachers</a:t>
            </a:r>
          </a:p>
          <a:p>
            <a:pPr lvl="1" eaLnBrk="1" hangingPunct="1">
              <a:lnSpc>
                <a:spcPct val="150000"/>
              </a:lnSpc>
              <a:buFont typeface="Wingdings" pitchFamily="2" charset="2"/>
              <a:buChar char="q"/>
              <a:defRPr/>
            </a:pPr>
            <a:r>
              <a:rPr lang="en-US" sz="1800" dirty="0" smtClean="0"/>
              <a:t>392 primary schools</a:t>
            </a:r>
          </a:p>
          <a:p>
            <a:pPr lvl="1" eaLnBrk="1" hangingPunct="1">
              <a:lnSpc>
                <a:spcPct val="150000"/>
              </a:lnSpc>
              <a:buFont typeface="Wingdings" pitchFamily="2" charset="2"/>
              <a:buChar char="q"/>
              <a:defRPr/>
            </a:pPr>
            <a:endParaRPr lang="en-US" sz="1000" dirty="0" smtClean="0"/>
          </a:p>
          <a:p>
            <a:pPr eaLnBrk="1" hangingPunct="1">
              <a:defRPr/>
            </a:pPr>
            <a:r>
              <a:rPr lang="en-ZA" sz="1600" smtClean="0"/>
              <a:t>See SACMEQ website for research</a:t>
            </a:r>
            <a:endParaRPr lang="en-ZA" sz="1600" dirty="0" smtClean="0"/>
          </a:p>
        </p:txBody>
      </p:sp>
      <p:pic>
        <p:nvPicPr>
          <p:cNvPr id="16387" name="Picture 2"/>
          <p:cNvPicPr>
            <a:picLocks noChangeAspect="1" noChangeArrowheads="1"/>
          </p:cNvPicPr>
          <p:nvPr/>
        </p:nvPicPr>
        <p:blipFill>
          <a:blip r:embed="rId3" cstate="print"/>
          <a:srcRect l="14761"/>
          <a:stretch>
            <a:fillRect/>
          </a:stretch>
        </p:blipFill>
        <p:spPr bwMode="auto">
          <a:xfrm>
            <a:off x="4225905" y="2708920"/>
            <a:ext cx="4719657" cy="3623990"/>
          </a:xfrm>
          <a:prstGeom prst="rect">
            <a:avLst/>
          </a:prstGeom>
          <a:noFill/>
          <a:ln w="9525">
            <a:noFill/>
            <a:miter lim="800000"/>
            <a:headEnd/>
            <a:tailEnd/>
          </a:ln>
        </p:spPr>
      </p:pic>
      <p:sp>
        <p:nvSpPr>
          <p:cNvPr id="5" name="Title 1"/>
          <p:cNvSpPr>
            <a:spLocks noGrp="1"/>
          </p:cNvSpPr>
          <p:nvPr>
            <p:ph type="title"/>
          </p:nvPr>
        </p:nvSpPr>
        <p:spPr>
          <a:xfrm>
            <a:off x="457200" y="274638"/>
            <a:ext cx="8229600" cy="1143000"/>
          </a:xfrm>
        </p:spPr>
        <p:txBody>
          <a:bodyPr>
            <a:normAutofit/>
          </a:bodyPr>
          <a:lstStyle/>
          <a:p>
            <a:r>
              <a:rPr lang="en-ZA" smtClean="0"/>
              <a:t>Background: SACMEQ</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16</a:t>
            </a:fld>
            <a:endParaRPr lang="en-Z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Tree>
    <p:extLst>
      <p:ext uri="{BB962C8B-B14F-4D97-AF65-F5344CB8AC3E}">
        <p14:creationId xmlns:p14="http://schemas.microsoft.com/office/powerpoint/2010/main" val="31944954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SA primary school: Gr6 Literacy – </a:t>
            </a:r>
            <a:br>
              <a:rPr lang="en-ZA" sz="4000" dirty="0" smtClean="0">
                <a:solidFill>
                  <a:srgbClr val="C00000"/>
                </a:solidFill>
              </a:rPr>
            </a:br>
            <a:r>
              <a:rPr lang="en-ZA" sz="2000" dirty="0" smtClean="0">
                <a:solidFill>
                  <a:srgbClr val="C00000"/>
                </a:solidFill>
              </a:rPr>
              <a:t>SACMEQ III (2007)</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132856"/>
            <a:ext cx="3433690" cy="4392488"/>
          </a:xfrm>
          <a:prstGeom prst="rect">
            <a:avLst/>
          </a:prstGeom>
          <a:noFill/>
          <a:ln w="9525">
            <a:noFill/>
            <a:miter lim="800000"/>
            <a:headEnd/>
            <a:tailEnd/>
          </a:ln>
        </p:spPr>
      </p:pic>
      <p:sp>
        <p:nvSpPr>
          <p:cNvPr id="7" name="Rectangle 6"/>
          <p:cNvSpPr/>
          <p:nvPr/>
        </p:nvSpPr>
        <p:spPr>
          <a:xfrm>
            <a:off x="611560" y="5661248"/>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611560" y="3933056"/>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2987824" y="4797152"/>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611560" y="4797152"/>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2339752" y="2996952"/>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539552" y="2996952"/>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971600" y="2132856"/>
            <a:ext cx="309634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611560" y="2060848"/>
            <a:ext cx="5760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3" name="Group 22"/>
          <p:cNvGrpSpPr/>
          <p:nvPr/>
        </p:nvGrpSpPr>
        <p:grpSpPr>
          <a:xfrm>
            <a:off x="4860032" y="1700808"/>
            <a:ext cx="2304256" cy="4320479"/>
            <a:chOff x="4283968" y="1412777"/>
            <a:chExt cx="2304256" cy="4320479"/>
          </a:xfrm>
        </p:grpSpPr>
        <p:pic>
          <p:nvPicPr>
            <p:cNvPr id="1028" name="Picture 4"/>
            <p:cNvPicPr>
              <a:picLocks noChangeAspect="1" noChangeArrowheads="1"/>
            </p:cNvPicPr>
            <p:nvPr/>
          </p:nvPicPr>
          <p:blipFill>
            <a:blip r:embed="rId4" cstate="print"/>
            <a:srcRect/>
            <a:stretch>
              <a:fillRect/>
            </a:stretch>
          </p:blipFill>
          <p:spPr bwMode="auto">
            <a:xfrm>
              <a:off x="4283968" y="1412777"/>
              <a:ext cx="563901" cy="4320479"/>
            </a:xfrm>
            <a:prstGeom prst="rect">
              <a:avLst/>
            </a:prstGeom>
            <a:noFill/>
            <a:ln w="9525">
              <a:noFill/>
              <a:miter lim="800000"/>
              <a:headEnd/>
              <a:tailEnd/>
            </a:ln>
          </p:spPr>
        </p:pic>
        <p:sp>
          <p:nvSpPr>
            <p:cNvPr id="19" name="TextBox 18"/>
            <p:cNvSpPr txBox="1"/>
            <p:nvPr/>
          </p:nvSpPr>
          <p:spPr>
            <a:xfrm>
              <a:off x="4932040" y="1628800"/>
              <a:ext cx="1656184" cy="523220"/>
            </a:xfrm>
            <a:prstGeom prst="rect">
              <a:avLst/>
            </a:prstGeom>
            <a:noFill/>
          </p:spPr>
          <p:txBody>
            <a:bodyPr wrap="square" rtlCol="0">
              <a:spAutoFit/>
            </a:bodyPr>
            <a:lstStyle/>
            <a:p>
              <a:pPr algn="ctr"/>
              <a:r>
                <a:rPr lang="en-ZA" sz="1400" dirty="0" smtClean="0"/>
                <a:t>Never enrolled </a:t>
              </a:r>
            </a:p>
            <a:p>
              <a:pPr algn="ctr"/>
              <a:r>
                <a:rPr lang="en-ZA" sz="1400" b="1" dirty="0" smtClean="0"/>
                <a:t>2%</a:t>
              </a:r>
              <a:endParaRPr lang="en-ZA" sz="1400" b="1" dirty="0"/>
            </a:p>
          </p:txBody>
        </p:sp>
        <p:sp>
          <p:nvSpPr>
            <p:cNvPr id="20" name="TextBox 19"/>
            <p:cNvSpPr txBox="1"/>
            <p:nvPr/>
          </p:nvSpPr>
          <p:spPr>
            <a:xfrm>
              <a:off x="4932040" y="2708920"/>
              <a:ext cx="1656184" cy="738664"/>
            </a:xfrm>
            <a:prstGeom prst="rect">
              <a:avLst/>
            </a:prstGeom>
            <a:noFill/>
          </p:spPr>
          <p:txBody>
            <a:bodyPr wrap="square" rtlCol="0">
              <a:spAutoFit/>
            </a:bodyPr>
            <a:lstStyle/>
            <a:p>
              <a:pPr algn="ctr"/>
              <a:r>
                <a:rPr lang="en-ZA" sz="1400" dirty="0" smtClean="0"/>
                <a:t>Functionally illiterate </a:t>
              </a:r>
            </a:p>
            <a:p>
              <a:pPr algn="ctr"/>
              <a:r>
                <a:rPr lang="en-ZA" sz="1400" b="1" dirty="0" smtClean="0"/>
                <a:t>25%</a:t>
              </a:r>
              <a:endParaRPr lang="en-ZA" sz="1400" b="1" dirty="0"/>
            </a:p>
          </p:txBody>
        </p:sp>
        <p:sp>
          <p:nvSpPr>
            <p:cNvPr id="21" name="TextBox 20"/>
            <p:cNvSpPr txBox="1"/>
            <p:nvPr/>
          </p:nvSpPr>
          <p:spPr>
            <a:xfrm>
              <a:off x="4932040" y="3861048"/>
              <a:ext cx="1656184" cy="523220"/>
            </a:xfrm>
            <a:prstGeom prst="rect">
              <a:avLst/>
            </a:prstGeom>
            <a:noFill/>
          </p:spPr>
          <p:txBody>
            <a:bodyPr wrap="square" rtlCol="0">
              <a:spAutoFit/>
            </a:bodyPr>
            <a:lstStyle/>
            <a:p>
              <a:pPr algn="ctr"/>
              <a:r>
                <a:rPr lang="en-ZA" sz="1400" dirty="0" smtClean="0"/>
                <a:t>Basic skills</a:t>
              </a:r>
            </a:p>
            <a:p>
              <a:pPr algn="ctr"/>
              <a:r>
                <a:rPr lang="en-ZA" sz="1400" b="1" dirty="0" smtClean="0"/>
                <a:t>46%</a:t>
              </a:r>
              <a:endParaRPr lang="en-ZA" sz="1400" b="1" dirty="0"/>
            </a:p>
          </p:txBody>
        </p:sp>
        <p:sp>
          <p:nvSpPr>
            <p:cNvPr id="22" name="TextBox 21"/>
            <p:cNvSpPr txBox="1"/>
            <p:nvPr/>
          </p:nvSpPr>
          <p:spPr>
            <a:xfrm>
              <a:off x="4932040" y="4941168"/>
              <a:ext cx="1584176" cy="523220"/>
            </a:xfrm>
            <a:prstGeom prst="rect">
              <a:avLst/>
            </a:prstGeom>
            <a:noFill/>
          </p:spPr>
          <p:txBody>
            <a:bodyPr wrap="square" rtlCol="0">
              <a:spAutoFit/>
            </a:bodyPr>
            <a:lstStyle/>
            <a:p>
              <a:pPr algn="ctr"/>
              <a:r>
                <a:rPr lang="en-ZA" sz="1400" dirty="0" smtClean="0"/>
                <a:t>Higher order skills : </a:t>
              </a:r>
              <a:r>
                <a:rPr lang="en-ZA" sz="1400" b="1" dirty="0" smtClean="0"/>
                <a:t>27%</a:t>
              </a:r>
              <a:endParaRPr lang="en-ZA" sz="1400" b="1" dirty="0"/>
            </a:p>
          </p:txBody>
        </p:sp>
      </p:grpSp>
      <p:sp>
        <p:nvSpPr>
          <p:cNvPr id="24" name="Rectangle 23"/>
          <p:cNvSpPr/>
          <p:nvPr/>
        </p:nvSpPr>
        <p:spPr>
          <a:xfrm>
            <a:off x="4932040" y="5013176"/>
            <a:ext cx="24482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932040" y="3861048"/>
            <a:ext cx="244827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860032" y="2780928"/>
            <a:ext cx="2448272" cy="339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a:off x="4788024" y="1700808"/>
            <a:ext cx="2448272" cy="4536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Slide Number Placeholder 2"/>
          <p:cNvSpPr>
            <a:spLocks noGrp="1"/>
          </p:cNvSpPr>
          <p:nvPr>
            <p:ph type="sldNum" sz="quarter" idx="12"/>
          </p:nvPr>
        </p:nvSpPr>
        <p:spPr/>
        <p:txBody>
          <a:bodyPr/>
          <a:lstStyle/>
          <a:p>
            <a:fld id="{555B2511-D5A3-487A-82FF-4C039FEE504B}" type="slidenum">
              <a:rPr lang="en-ZA" smtClean="0"/>
              <a:pPr/>
              <a:t>18</a:t>
            </a:fld>
            <a:endParaRPr lang="en-ZA"/>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6"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8"/>
                                        </p:tgtEl>
                                      </p:cBhvr>
                                    </p:animEffect>
                                    <p:set>
                                      <p:cBhvr>
                                        <p:cTn id="10" dur="1" fill="hold">
                                          <p:stCondLst>
                                            <p:cond delay="19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27"/>
                                        </p:tgtEl>
                                      </p:cBhvr>
                                    </p:animEffect>
                                    <p:set>
                                      <p:cBhvr>
                                        <p:cTn id="18" dur="1" fill="hold">
                                          <p:stCondLst>
                                            <p:cond delay="19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2000"/>
                                        <p:tgtEl>
                                          <p:spTgt spid="12"/>
                                        </p:tgtEl>
                                      </p:cBhvr>
                                    </p:animEffect>
                                    <p:set>
                                      <p:cBhvr>
                                        <p:cTn id="26" dur="1" fill="hold">
                                          <p:stCondLst>
                                            <p:cond delay="1999"/>
                                          </p:stCondLst>
                                        </p:cTn>
                                        <p:tgtEl>
                                          <p:spTgt spid="12"/>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6"/>
                                        </p:tgtEl>
                                      </p:cBhvr>
                                    </p:animEffect>
                                    <p:set>
                                      <p:cBhvr>
                                        <p:cTn id="29" dur="1" fill="hold">
                                          <p:stCondLst>
                                            <p:cond delay="19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gtEl>
                                      </p:cBhvr>
                                    </p:animEffect>
                                    <p:set>
                                      <p:cBhvr>
                                        <p:cTn id="35" dur="1" fill="hold">
                                          <p:stCondLst>
                                            <p:cond delay="19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000"/>
                                        <p:tgtEl>
                                          <p:spTgt spid="10"/>
                                        </p:tgtEl>
                                      </p:cBhvr>
                                    </p:animEffect>
                                    <p:set>
                                      <p:cBhvr>
                                        <p:cTn id="40" dur="1" fill="hold">
                                          <p:stCondLst>
                                            <p:cond delay="1999"/>
                                          </p:stCondLst>
                                        </p:cTn>
                                        <p:tgtEl>
                                          <p:spTgt spid="10"/>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7"/>
                                        </p:tgtEl>
                                      </p:cBhvr>
                                    </p:animEffect>
                                    <p:set>
                                      <p:cBhvr>
                                        <p:cTn id="43" dur="1" fill="hold">
                                          <p:stCondLst>
                                            <p:cond delay="1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4"/>
                                        </p:tgtEl>
                                      </p:cBhvr>
                                    </p:animEffect>
                                    <p:set>
                                      <p:cBhvr>
                                        <p:cTn id="46"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6" animBg="1"/>
      <p:bldP spid="24"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281558"/>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331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665674"/>
            <a:ext cx="1008112" cy="646331"/>
          </a:xfrm>
          <a:prstGeom prst="rect">
            <a:avLst/>
          </a:prstGeom>
          <a:noFill/>
        </p:spPr>
        <p:txBody>
          <a:bodyPr wrap="square" rtlCol="0">
            <a:spAutoFit/>
          </a:bodyPr>
          <a:lstStyle/>
          <a:p>
            <a:r>
              <a:rPr lang="en-ZA" smtClean="0">
                <a:solidFill>
                  <a:srgbClr val="FF0000"/>
                </a:solidFill>
              </a:rPr>
              <a:t>25% illiterate</a:t>
            </a:r>
            <a:endParaRPr lang="en-ZA" dirty="0">
              <a:solidFill>
                <a:srgbClr val="FF0000"/>
              </a:solidFill>
            </a:endParaRPr>
          </a:p>
        </p:txBody>
      </p:sp>
      <p:sp>
        <p:nvSpPr>
          <p:cNvPr id="32" name="TextBox 31"/>
          <p:cNvSpPr txBox="1"/>
          <p:nvPr/>
        </p:nvSpPr>
        <p:spPr>
          <a:xfrm>
            <a:off x="5976156" y="1706324"/>
            <a:ext cx="1080120" cy="646331"/>
          </a:xfrm>
          <a:prstGeom prst="rect">
            <a:avLst/>
          </a:prstGeom>
          <a:noFill/>
        </p:spPr>
        <p:txBody>
          <a:bodyPr wrap="square" rtlCol="0">
            <a:spAutoFit/>
          </a:bodyPr>
          <a:lstStyle/>
          <a:p>
            <a:r>
              <a:rPr lang="en-ZA" smtClean="0">
                <a:solidFill>
                  <a:srgbClr val="FF0000"/>
                </a:solidFill>
              </a:rPr>
              <a:t>7% illiterate</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2</a:t>
            </a:r>
            <a:r>
              <a:rPr lang="en-ZA" smtClean="0"/>
              <a:t>%</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19</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Grade 6 Literacy</a:t>
            </a:r>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graphicFrame>
        <p:nvGraphicFramePr>
          <p:cNvPr id="5" name="Chart 4"/>
          <p:cNvGraphicFramePr/>
          <p:nvPr>
            <p:extLst>
              <p:ext uri="{D42A27DB-BD31-4B8C-83A1-F6EECF244321}">
                <p14:modId xmlns:p14="http://schemas.microsoft.com/office/powerpoint/2010/main" val="3111564607"/>
              </p:ext>
            </p:extLst>
          </p:nvPr>
        </p:nvGraphicFramePr>
        <p:xfrm>
          <a:off x="395536" y="1556792"/>
          <a:ext cx="8280920"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638562" y="2531477"/>
            <a:ext cx="1282428" cy="523220"/>
          </a:xfrm>
          <a:prstGeom prst="rect">
            <a:avLst/>
          </a:prstGeom>
          <a:noFill/>
        </p:spPr>
        <p:txBody>
          <a:bodyPr wrap="square" rtlCol="0">
            <a:spAutoFit/>
          </a:bodyPr>
          <a:lstStyle/>
          <a:p>
            <a:r>
              <a:rPr lang="en-ZA" sz="2800" b="1" smtClean="0">
                <a:solidFill>
                  <a:srgbClr val="FF0000"/>
                </a:solidFill>
              </a:rPr>
              <a:t>$1225</a:t>
            </a:r>
            <a:endParaRPr lang="en-ZA" sz="2800" b="1">
              <a:solidFill>
                <a:srgbClr val="FF0000"/>
              </a:solidFill>
            </a:endParaRPr>
          </a:p>
        </p:txBody>
      </p:sp>
      <p:sp>
        <p:nvSpPr>
          <p:cNvPr id="7" name="TextBox 6"/>
          <p:cNvSpPr txBox="1"/>
          <p:nvPr/>
        </p:nvSpPr>
        <p:spPr>
          <a:xfrm>
            <a:off x="3211661" y="2558474"/>
            <a:ext cx="792088" cy="338554"/>
          </a:xfrm>
          <a:prstGeom prst="rect">
            <a:avLst/>
          </a:prstGeom>
          <a:noFill/>
        </p:spPr>
        <p:txBody>
          <a:bodyPr wrap="square" rtlCol="0">
            <a:spAutoFit/>
          </a:bodyPr>
          <a:lstStyle/>
          <a:p>
            <a:r>
              <a:rPr lang="en-ZA" sz="1600" b="1" smtClean="0">
                <a:solidFill>
                  <a:srgbClr val="C00000"/>
                </a:solidFill>
              </a:rPr>
              <a:t>$66</a:t>
            </a:r>
            <a:endParaRPr lang="en-ZA" sz="1600" b="1">
              <a:solidFill>
                <a:srgbClr val="C00000"/>
              </a:solidFill>
            </a:endParaRPr>
          </a:p>
        </p:txBody>
      </p:sp>
      <p:sp>
        <p:nvSpPr>
          <p:cNvPr id="8" name="TextBox 7"/>
          <p:cNvSpPr txBox="1"/>
          <p:nvPr/>
        </p:nvSpPr>
        <p:spPr>
          <a:xfrm>
            <a:off x="7092280" y="1963579"/>
            <a:ext cx="792088" cy="338554"/>
          </a:xfrm>
          <a:prstGeom prst="rect">
            <a:avLst/>
          </a:prstGeom>
          <a:noFill/>
        </p:spPr>
        <p:txBody>
          <a:bodyPr wrap="square" rtlCol="0">
            <a:spAutoFit/>
          </a:bodyPr>
          <a:lstStyle/>
          <a:p>
            <a:r>
              <a:rPr lang="en-ZA" sz="1600" b="1" smtClean="0">
                <a:solidFill>
                  <a:srgbClr val="C00000"/>
                </a:solidFill>
              </a:rPr>
              <a:t>$258</a:t>
            </a:r>
            <a:endParaRPr lang="en-ZA" sz="1600" b="1">
              <a:solidFill>
                <a:srgbClr val="C00000"/>
              </a:solidFill>
            </a:endParaRPr>
          </a:p>
        </p:txBody>
      </p:sp>
      <p:sp>
        <p:nvSpPr>
          <p:cNvPr id="9" name="TextBox 8"/>
          <p:cNvSpPr txBox="1"/>
          <p:nvPr/>
        </p:nvSpPr>
        <p:spPr>
          <a:xfrm>
            <a:off x="7884368" y="1953310"/>
            <a:ext cx="792088" cy="338554"/>
          </a:xfrm>
          <a:prstGeom prst="rect">
            <a:avLst/>
          </a:prstGeom>
          <a:noFill/>
        </p:spPr>
        <p:txBody>
          <a:bodyPr wrap="square" rtlCol="0">
            <a:spAutoFit/>
          </a:bodyPr>
          <a:lstStyle/>
          <a:p>
            <a:r>
              <a:rPr lang="en-ZA" sz="1600" b="1" smtClean="0">
                <a:solidFill>
                  <a:srgbClr val="C00000"/>
                </a:solidFill>
              </a:rPr>
              <a:t>$459</a:t>
            </a:r>
            <a:endParaRPr lang="en-ZA" sz="1600" b="1">
              <a:solidFill>
                <a:srgbClr val="C00000"/>
              </a:solidFill>
            </a:endParaRPr>
          </a:p>
        </p:txBody>
      </p:sp>
      <p:sp>
        <p:nvSpPr>
          <p:cNvPr id="10" name="TextBox 9"/>
          <p:cNvSpPr txBox="1"/>
          <p:nvPr/>
        </p:nvSpPr>
        <p:spPr>
          <a:xfrm>
            <a:off x="5508104" y="2205305"/>
            <a:ext cx="792088" cy="338554"/>
          </a:xfrm>
          <a:prstGeom prst="rect">
            <a:avLst/>
          </a:prstGeom>
          <a:noFill/>
        </p:spPr>
        <p:txBody>
          <a:bodyPr wrap="square" rtlCol="0">
            <a:spAutoFit/>
          </a:bodyPr>
          <a:lstStyle/>
          <a:p>
            <a:r>
              <a:rPr lang="en-ZA" sz="1600" b="1" smtClean="0">
                <a:solidFill>
                  <a:srgbClr val="C00000"/>
                </a:solidFill>
              </a:rPr>
              <a:t>$668</a:t>
            </a:r>
            <a:endParaRPr lang="en-ZA" sz="1600" b="1">
              <a:solidFill>
                <a:srgbClr val="C00000"/>
              </a:solidFill>
            </a:endParaRPr>
          </a:p>
        </p:txBody>
      </p:sp>
    </p:spTree>
    <p:extLst>
      <p:ext uri="{BB962C8B-B14F-4D97-AF65-F5344CB8AC3E}">
        <p14:creationId xmlns:p14="http://schemas.microsoft.com/office/powerpoint/2010/main" val="427260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
        <p:nvSpPr>
          <p:cNvPr id="54" name="Rectangle 53"/>
          <p:cNvSpPr/>
          <p:nvPr/>
        </p:nvSpPr>
        <p:spPr>
          <a:xfrm>
            <a:off x="6135220" y="856571"/>
            <a:ext cx="2736304" cy="1738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18" name="Group 117"/>
          <p:cNvGrpSpPr/>
          <p:nvPr/>
        </p:nvGrpSpPr>
        <p:grpSpPr>
          <a:xfrm>
            <a:off x="7229079" y="856066"/>
            <a:ext cx="1475600" cy="1399948"/>
            <a:chOff x="7229079" y="856066"/>
            <a:chExt cx="1475600" cy="1399948"/>
          </a:xfrm>
        </p:grpSpPr>
        <p:sp>
          <p:nvSpPr>
            <p:cNvPr id="13" name="Freeform 12"/>
            <p:cNvSpPr/>
            <p:nvPr/>
          </p:nvSpPr>
          <p:spPr>
            <a:xfrm rot="18252152">
              <a:off x="7391512" y="1045649"/>
              <a:ext cx="1093709" cy="115281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146" tIns="642792" rIns="560146" bIns="686326" numCol="1" spcCol="1270" anchor="ctr" anchorCtr="0">
              <a:noAutofit/>
            </a:bodyPr>
            <a:lstStyle/>
            <a:p>
              <a:pPr lvl="0" algn="ctr" defTabSz="2089150">
                <a:lnSpc>
                  <a:spcPct val="90000"/>
                </a:lnSpc>
                <a:spcBef>
                  <a:spcPct val="0"/>
                </a:spcBef>
                <a:spcAft>
                  <a:spcPct val="35000"/>
                </a:spcAft>
              </a:pPr>
              <a:endParaRPr lang="en-ZA" sz="4700" kern="1200"/>
            </a:p>
          </p:txBody>
        </p:sp>
        <p:sp>
          <p:nvSpPr>
            <p:cNvPr id="16" name="Circular Arrow 15"/>
            <p:cNvSpPr/>
            <p:nvPr/>
          </p:nvSpPr>
          <p:spPr>
            <a:xfrm rot="18252152">
              <a:off x="7266905"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TextBox 19"/>
            <p:cNvSpPr txBox="1"/>
            <p:nvPr/>
          </p:nvSpPr>
          <p:spPr>
            <a:xfrm>
              <a:off x="7549275" y="1417184"/>
              <a:ext cx="778181" cy="369332"/>
            </a:xfrm>
            <a:prstGeom prst="rect">
              <a:avLst/>
            </a:prstGeom>
            <a:noFill/>
          </p:spPr>
          <p:txBody>
            <a:bodyPr wrap="square" rtlCol="0">
              <a:spAutoFit/>
            </a:bodyPr>
            <a:lstStyle/>
            <a:p>
              <a:pPr algn="ctr"/>
              <a:r>
                <a:rPr lang="en-ZA" sz="900" b="1" smtClean="0">
                  <a:solidFill>
                    <a:schemeClr val="bg1"/>
                  </a:solidFill>
                </a:rPr>
                <a:t>High SES background</a:t>
              </a:r>
              <a:endParaRPr lang="en-ZA" sz="900" b="1">
                <a:solidFill>
                  <a:schemeClr val="bg1"/>
                </a:solidFill>
              </a:endParaRPr>
            </a:p>
          </p:txBody>
        </p:sp>
      </p:grpSp>
      <p:grpSp>
        <p:nvGrpSpPr>
          <p:cNvPr id="119" name="Group 118"/>
          <p:cNvGrpSpPr/>
          <p:nvPr/>
        </p:nvGrpSpPr>
        <p:grpSpPr>
          <a:xfrm>
            <a:off x="6531207" y="1507437"/>
            <a:ext cx="1072116" cy="1017150"/>
            <a:chOff x="6531207" y="1507437"/>
            <a:chExt cx="1072116" cy="1017150"/>
          </a:xfrm>
        </p:grpSpPr>
        <p:sp>
          <p:nvSpPr>
            <p:cNvPr id="14" name="Freeform 13"/>
            <p:cNvSpPr/>
            <p:nvPr/>
          </p:nvSpPr>
          <p:spPr>
            <a:xfrm rot="18252152">
              <a:off x="6743745" y="1610954"/>
              <a:ext cx="795426" cy="838409"/>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1330" tIns="494085" rIns="491330" bIns="494085" numCol="1" spcCol="1270" anchor="ctr" anchorCtr="0">
              <a:noAutofit/>
            </a:bodyPr>
            <a:lstStyle/>
            <a:p>
              <a:pPr lvl="0" algn="ctr" defTabSz="1244600">
                <a:lnSpc>
                  <a:spcPct val="90000"/>
                </a:lnSpc>
                <a:spcBef>
                  <a:spcPct val="0"/>
                </a:spcBef>
                <a:spcAft>
                  <a:spcPct val="35000"/>
                </a:spcAft>
              </a:pPr>
              <a:endParaRPr lang="en-ZA" sz="2800" kern="1200"/>
            </a:p>
          </p:txBody>
        </p:sp>
        <p:sp>
          <p:nvSpPr>
            <p:cNvPr id="17" name="Shape 16"/>
            <p:cNvSpPr/>
            <p:nvPr/>
          </p:nvSpPr>
          <p:spPr>
            <a:xfrm rot="18252152">
              <a:off x="6558690" y="1479954"/>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3" name="TextBox 22"/>
            <p:cNvSpPr txBox="1"/>
            <p:nvPr/>
          </p:nvSpPr>
          <p:spPr>
            <a:xfrm>
              <a:off x="6878805" y="1768548"/>
              <a:ext cx="562020" cy="523220"/>
            </a:xfrm>
            <a:prstGeom prst="rect">
              <a:avLst/>
            </a:prstGeom>
            <a:noFill/>
          </p:spPr>
          <p:txBody>
            <a:bodyPr wrap="square" rtlCol="0">
              <a:spAutoFit/>
            </a:bodyPr>
            <a:lstStyle/>
            <a:p>
              <a:pPr algn="ctr"/>
              <a:r>
                <a:rPr lang="en-ZA" sz="700" b="1" smtClean="0">
                  <a:solidFill>
                    <a:schemeClr val="bg1"/>
                  </a:solidFill>
                </a:rPr>
                <a:t>High quality primary school</a:t>
              </a:r>
              <a:endParaRPr lang="en-ZA" sz="700" b="1">
                <a:solidFill>
                  <a:schemeClr val="bg1"/>
                </a:solidFill>
              </a:endParaRPr>
            </a:p>
          </p:txBody>
        </p:sp>
      </p:grpSp>
      <p:grpSp>
        <p:nvGrpSpPr>
          <p:cNvPr id="120" name="Group 119"/>
          <p:cNvGrpSpPr/>
          <p:nvPr/>
        </p:nvGrpSpPr>
        <p:grpSpPr>
          <a:xfrm>
            <a:off x="6300826" y="800453"/>
            <a:ext cx="1155957" cy="1096692"/>
            <a:chOff x="6300826" y="800453"/>
            <a:chExt cx="1155957" cy="1096692"/>
          </a:xfrm>
        </p:grpSpPr>
        <p:sp>
          <p:nvSpPr>
            <p:cNvPr id="15" name="Freeform 14"/>
            <p:cNvSpPr/>
            <p:nvPr/>
          </p:nvSpPr>
          <p:spPr>
            <a:xfrm rot="18252152">
              <a:off x="6424734" y="835389"/>
              <a:ext cx="954511" cy="1006092"/>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7746" tIns="627746" rIns="627746" bIns="627746" numCol="1" spcCol="1270" anchor="ctr" anchorCtr="0">
              <a:noAutofit/>
            </a:bodyPr>
            <a:lstStyle/>
            <a:p>
              <a:pPr lvl="0" algn="ctr" defTabSz="1377950">
                <a:lnSpc>
                  <a:spcPct val="90000"/>
                </a:lnSpc>
                <a:spcBef>
                  <a:spcPct val="0"/>
                </a:spcBef>
                <a:spcAft>
                  <a:spcPct val="35000"/>
                </a:spcAft>
              </a:pPr>
              <a:endParaRPr lang="en-ZA" sz="3100" kern="1200"/>
            </a:p>
          </p:txBody>
        </p:sp>
        <p:sp>
          <p:nvSpPr>
            <p:cNvPr id="18" name="Circular Arrow 17"/>
            <p:cNvSpPr/>
            <p:nvPr/>
          </p:nvSpPr>
          <p:spPr>
            <a:xfrm rot="18252152">
              <a:off x="6330459" y="770820"/>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4" name="TextBox 23"/>
            <p:cNvSpPr txBox="1"/>
            <p:nvPr/>
          </p:nvSpPr>
          <p:spPr>
            <a:xfrm>
              <a:off x="6608729" y="1084597"/>
              <a:ext cx="562020" cy="523220"/>
            </a:xfrm>
            <a:prstGeom prst="rect">
              <a:avLst/>
            </a:prstGeom>
            <a:noFill/>
          </p:spPr>
          <p:txBody>
            <a:bodyPr wrap="square" rtlCol="0">
              <a:spAutoFit/>
            </a:bodyPr>
            <a:lstStyle/>
            <a:p>
              <a:pPr algn="ctr"/>
              <a:r>
                <a:rPr lang="en-ZA" sz="700" b="1" smtClean="0">
                  <a:solidFill>
                    <a:schemeClr val="bg1"/>
                  </a:solidFill>
                </a:rPr>
                <a:t>High quality secondaryschool</a:t>
              </a:r>
              <a:endParaRPr lang="en-ZA" sz="700" b="1">
                <a:solidFill>
                  <a:schemeClr val="bg1"/>
                </a:solidFill>
              </a:endParaRPr>
            </a:p>
          </p:txBody>
        </p:sp>
      </p:grpSp>
      <p:sp>
        <p:nvSpPr>
          <p:cNvPr id="55" name="Rectangle 54"/>
          <p:cNvSpPr/>
          <p:nvPr/>
        </p:nvSpPr>
        <p:spPr>
          <a:xfrm>
            <a:off x="4344582" y="2676525"/>
            <a:ext cx="4528293" cy="31226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5" name="Circular Arrow 44"/>
          <p:cNvSpPr/>
          <p:nvPr/>
        </p:nvSpPr>
        <p:spPr>
          <a:xfrm rot="18252152">
            <a:off x="6244081" y="2714149"/>
            <a:ext cx="2557051" cy="2599274"/>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3" name="Group 112"/>
          <p:cNvGrpSpPr/>
          <p:nvPr/>
        </p:nvGrpSpPr>
        <p:grpSpPr>
          <a:xfrm>
            <a:off x="6454460" y="3135022"/>
            <a:ext cx="2030682" cy="1997695"/>
            <a:chOff x="6454460" y="3135022"/>
            <a:chExt cx="2030682" cy="1997695"/>
          </a:xfrm>
        </p:grpSpPr>
        <p:sp>
          <p:nvSpPr>
            <p:cNvPr id="42" name="Freeform 41"/>
            <p:cNvSpPr/>
            <p:nvPr/>
          </p:nvSpPr>
          <p:spPr>
            <a:xfrm rot="18252152">
              <a:off x="6470953" y="3118529"/>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146" tIns="642792" rIns="560146" bIns="686326" numCol="1" spcCol="1270" anchor="ctr" anchorCtr="0">
              <a:noAutofit/>
            </a:bodyPr>
            <a:lstStyle/>
            <a:p>
              <a:pPr lvl="0" algn="ctr" defTabSz="2089150">
                <a:lnSpc>
                  <a:spcPct val="90000"/>
                </a:lnSpc>
                <a:spcBef>
                  <a:spcPct val="0"/>
                </a:spcBef>
                <a:spcAft>
                  <a:spcPct val="35000"/>
                </a:spcAft>
              </a:pPr>
              <a:endParaRPr lang="en-ZA" sz="4700" kern="1200"/>
            </a:p>
          </p:txBody>
        </p:sp>
        <p:sp>
          <p:nvSpPr>
            <p:cNvPr id="39" name="TextBox 38"/>
            <p:cNvSpPr txBox="1"/>
            <p:nvPr/>
          </p:nvSpPr>
          <p:spPr>
            <a:xfrm>
              <a:off x="6844271" y="3877593"/>
              <a:ext cx="1248942" cy="584775"/>
            </a:xfrm>
            <a:prstGeom prst="rect">
              <a:avLst/>
            </a:prstGeom>
            <a:noFill/>
          </p:spPr>
          <p:txBody>
            <a:bodyPr wrap="square" rtlCol="0">
              <a:spAutoFit/>
            </a:bodyPr>
            <a:lstStyle/>
            <a:p>
              <a:pPr algn="ctr"/>
              <a:r>
                <a:rPr lang="en-ZA" sz="1600" b="1" smtClean="0">
                  <a:solidFill>
                    <a:schemeClr val="bg1"/>
                  </a:solidFill>
                </a:rPr>
                <a:t>Low SES background</a:t>
              </a:r>
              <a:endParaRPr lang="en-ZA" sz="1600" b="1">
                <a:solidFill>
                  <a:schemeClr val="bg1"/>
                </a:solidFill>
              </a:endParaRPr>
            </a:p>
          </p:txBody>
        </p:sp>
      </p:grpSp>
      <p:grpSp>
        <p:nvGrpSpPr>
          <p:cNvPr id="117" name="Group 116"/>
          <p:cNvGrpSpPr/>
          <p:nvPr/>
        </p:nvGrpSpPr>
        <p:grpSpPr>
          <a:xfrm>
            <a:off x="4961274" y="3942758"/>
            <a:ext cx="1888536" cy="1857858"/>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4" name="Group 113"/>
            <p:cNvGrpSpPr/>
            <p:nvPr/>
          </p:nvGrpSpPr>
          <p:grpSpPr>
            <a:xfrm>
              <a:off x="5298901" y="4168556"/>
              <a:ext cx="1476861" cy="1452871"/>
              <a:chOff x="5298901" y="4168556"/>
              <a:chExt cx="1476861" cy="1452871"/>
            </a:xfrm>
          </p:grpSpPr>
          <p:sp>
            <p:nvSpPr>
              <p:cNvPr id="43" name="Freeform 42"/>
              <p:cNvSpPr/>
              <p:nvPr/>
            </p:nvSpPr>
            <p:spPr>
              <a:xfrm rot="18252152">
                <a:off x="5310896" y="4156561"/>
                <a:ext cx="1452871" cy="1476861"/>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1330" tIns="494085" rIns="491330" bIns="494085" numCol="1" spcCol="1270" anchor="ctr" anchorCtr="0">
                <a:noAutofit/>
              </a:bodyPr>
              <a:lstStyle/>
              <a:p>
                <a:pPr lvl="0" algn="ctr" defTabSz="1244600">
                  <a:lnSpc>
                    <a:spcPct val="90000"/>
                  </a:lnSpc>
                  <a:spcBef>
                    <a:spcPct val="0"/>
                  </a:spcBef>
                  <a:spcAft>
                    <a:spcPct val="35000"/>
                  </a:spcAft>
                </a:pPr>
                <a:endParaRPr lang="en-ZA" sz="2800" kern="1200"/>
              </a:p>
            </p:txBody>
          </p:sp>
          <p:sp>
            <p:nvSpPr>
              <p:cNvPr id="40" name="TextBox 39"/>
              <p:cNvSpPr txBox="1"/>
              <p:nvPr/>
            </p:nvSpPr>
            <p:spPr>
              <a:xfrm>
                <a:off x="5520163" y="4617032"/>
                <a:ext cx="990000" cy="554951"/>
              </a:xfrm>
              <a:prstGeom prst="rect">
                <a:avLst/>
              </a:prstGeom>
              <a:noFill/>
            </p:spPr>
            <p:txBody>
              <a:bodyPr wrap="square" rtlCol="0">
                <a:spAutoFit/>
              </a:bodyPr>
              <a:lstStyle/>
              <a:p>
                <a:pPr algn="ctr"/>
                <a:r>
                  <a:rPr lang="en-ZA" sz="1200" b="1" smtClean="0">
                    <a:solidFill>
                      <a:schemeClr val="bg1"/>
                    </a:solidFill>
                  </a:rPr>
                  <a:t>Low quality primary school</a:t>
                </a:r>
                <a:endParaRPr lang="en-ZA" sz="1200" b="1">
                  <a:solidFill>
                    <a:schemeClr val="bg1"/>
                  </a:solidFill>
                </a:endParaRPr>
              </a:p>
            </p:txBody>
          </p:sp>
        </p:grpSp>
      </p:grpSp>
      <p:grpSp>
        <p:nvGrpSpPr>
          <p:cNvPr id="116" name="Group 115"/>
          <p:cNvGrpSpPr/>
          <p:nvPr/>
        </p:nvGrpSpPr>
        <p:grpSpPr>
          <a:xfrm>
            <a:off x="4571758" y="2670834"/>
            <a:ext cx="2036221" cy="2003144"/>
            <a:chOff x="4571758" y="2670834"/>
            <a:chExt cx="2036221" cy="2003144"/>
          </a:xfrm>
        </p:grpSpPr>
        <p:sp>
          <p:nvSpPr>
            <p:cNvPr id="47" name="Circular Arrow 46"/>
            <p:cNvSpPr/>
            <p:nvPr/>
          </p:nvSpPr>
          <p:spPr>
            <a:xfrm rot="18252152">
              <a:off x="4588297" y="2654295"/>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5" name="Group 114"/>
            <p:cNvGrpSpPr/>
            <p:nvPr/>
          </p:nvGrpSpPr>
          <p:grpSpPr>
            <a:xfrm>
              <a:off x="4745381" y="2781266"/>
              <a:ext cx="1772234" cy="1743445"/>
              <a:chOff x="4745381" y="2781266"/>
              <a:chExt cx="1772234" cy="1743445"/>
            </a:xfrm>
          </p:grpSpPr>
          <p:sp>
            <p:nvSpPr>
              <p:cNvPr id="44" name="Freeform 43"/>
              <p:cNvSpPr/>
              <p:nvPr/>
            </p:nvSpPr>
            <p:spPr>
              <a:xfrm rot="18252152">
                <a:off x="4759775" y="2766872"/>
                <a:ext cx="1743445" cy="1772234"/>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7746" tIns="627746" rIns="627746" bIns="627746" numCol="1" spcCol="1270" anchor="ctr" anchorCtr="0">
                <a:noAutofit/>
              </a:bodyPr>
              <a:lstStyle/>
              <a:p>
                <a:pPr lvl="0" algn="ctr" defTabSz="1377950">
                  <a:lnSpc>
                    <a:spcPct val="90000"/>
                  </a:lnSpc>
                  <a:spcBef>
                    <a:spcPct val="0"/>
                  </a:spcBef>
                  <a:spcAft>
                    <a:spcPct val="35000"/>
                  </a:spcAft>
                </a:pPr>
                <a:endParaRPr lang="en-ZA" sz="3100" kern="1200"/>
              </a:p>
            </p:txBody>
          </p:sp>
          <p:sp>
            <p:nvSpPr>
              <p:cNvPr id="41" name="TextBox 40"/>
              <p:cNvSpPr txBox="1"/>
              <p:nvPr/>
            </p:nvSpPr>
            <p:spPr>
              <a:xfrm>
                <a:off x="5157671" y="3296349"/>
                <a:ext cx="990000" cy="677108"/>
              </a:xfrm>
              <a:prstGeom prst="rect">
                <a:avLst/>
              </a:prstGeom>
              <a:noFill/>
            </p:spPr>
            <p:txBody>
              <a:bodyPr wrap="square" rtlCol="0">
                <a:spAutoFit/>
              </a:bodyPr>
              <a:lstStyle/>
              <a:p>
                <a:pPr algn="ctr"/>
                <a:r>
                  <a:rPr lang="en-ZA" sz="1200" b="1" smtClean="0">
                    <a:solidFill>
                      <a:schemeClr val="bg1"/>
                    </a:solidFill>
                  </a:rPr>
                  <a:t>Low quality secondary</a:t>
                </a:r>
              </a:p>
              <a:p>
                <a:pPr algn="ctr"/>
                <a:r>
                  <a:rPr lang="en-ZA" sz="1200" b="1" smtClean="0">
                    <a:solidFill>
                      <a:schemeClr val="bg1"/>
                    </a:solidFill>
                  </a:rPr>
                  <a:t>schoo</a:t>
                </a:r>
                <a:r>
                  <a:rPr lang="en-ZA" sz="1400" b="1" smtClean="0">
                    <a:solidFill>
                      <a:schemeClr val="bg1"/>
                    </a:solidFill>
                  </a:rPr>
                  <a:t>l</a:t>
                </a:r>
                <a:endParaRPr lang="en-ZA" sz="1400" b="1">
                  <a:solidFill>
                    <a:schemeClr val="bg1"/>
                  </a:solidFill>
                </a:endParaRPr>
              </a:p>
            </p:txBody>
          </p:sp>
        </p:grpSp>
      </p:grpSp>
      <p:grpSp>
        <p:nvGrpSpPr>
          <p:cNvPr id="53" name="Group 52"/>
          <p:cNvGrpSpPr/>
          <p:nvPr/>
        </p:nvGrpSpPr>
        <p:grpSpPr>
          <a:xfrm>
            <a:off x="7993420" y="2264917"/>
            <a:ext cx="1080903" cy="659631"/>
            <a:chOff x="1445059" y="821184"/>
            <a:chExt cx="2985757" cy="2005038"/>
          </a:xfrm>
        </p:grpSpPr>
        <p:grpSp>
          <p:nvGrpSpPr>
            <p:cNvPr id="49" name="Group 48"/>
            <p:cNvGrpSpPr/>
            <p:nvPr/>
          </p:nvGrpSpPr>
          <p:grpSpPr>
            <a:xfrm rot="5400000">
              <a:off x="852439" y="1413804"/>
              <a:ext cx="2005038" cy="819798"/>
              <a:chOff x="1298524" y="3051580"/>
              <a:chExt cx="3270558" cy="1700571"/>
            </a:xfrm>
          </p:grpSpPr>
          <p:sp>
            <p:nvSpPr>
              <p:cNvPr id="50" name="Freeform 49"/>
              <p:cNvSpPr/>
              <p:nvPr/>
            </p:nvSpPr>
            <p:spPr>
              <a:xfrm>
                <a:off x="1298524" y="3051580"/>
                <a:ext cx="1713378" cy="1697156"/>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51" name="Freeform 50"/>
              <p:cNvSpPr/>
              <p:nvPr/>
            </p:nvSpPr>
            <p:spPr>
              <a:xfrm>
                <a:off x="3085411" y="3051580"/>
                <a:ext cx="1483671" cy="170057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577" tIns="500634" rIns="399515" bIns="500633" numCol="1" spcCol="1270" anchor="ctr" anchorCtr="0">
                <a:noAutofit/>
              </a:bodyPr>
              <a:lstStyle/>
              <a:p>
                <a:pPr lvl="0" algn="ctr" defTabSz="1022350">
                  <a:lnSpc>
                    <a:spcPct val="90000"/>
                  </a:lnSpc>
                  <a:spcBef>
                    <a:spcPct val="0"/>
                  </a:spcBef>
                  <a:spcAft>
                    <a:spcPct val="35000"/>
                  </a:spcAft>
                </a:pPr>
                <a:endParaRPr lang="en-ZA" sz="2300" kern="1200"/>
              </a:p>
            </p:txBody>
          </p:sp>
        </p:grpSp>
        <p:sp>
          <p:nvSpPr>
            <p:cNvPr id="52" name="TextBox 51"/>
            <p:cNvSpPr txBox="1"/>
            <p:nvPr/>
          </p:nvSpPr>
          <p:spPr>
            <a:xfrm>
              <a:off x="2319674" y="1310730"/>
              <a:ext cx="2111142" cy="1262963"/>
            </a:xfrm>
            <a:prstGeom prst="rect">
              <a:avLst/>
            </a:prstGeom>
            <a:noFill/>
          </p:spPr>
          <p:txBody>
            <a:bodyPr wrap="square" rtlCol="0">
              <a:spAutoFit/>
            </a:bodyPr>
            <a:lstStyle/>
            <a:p>
              <a:pPr algn="ctr"/>
              <a:r>
                <a:rPr lang="en-ZA" sz="1050" b="1" smtClean="0">
                  <a:solidFill>
                    <a:srgbClr val="C00000"/>
                  </a:solidFill>
                </a:rPr>
                <a:t>Unequal society</a:t>
              </a:r>
              <a:endParaRPr lang="en-ZA" sz="1050" b="1">
                <a:solidFill>
                  <a:srgbClr val="C00000"/>
                </a:solidFill>
              </a:endParaRPr>
            </a:p>
          </p:txBody>
        </p:sp>
      </p:grpSp>
      <p:sp>
        <p:nvSpPr>
          <p:cNvPr id="58" name="Freeform 57"/>
          <p:cNvSpPr/>
          <p:nvPr/>
        </p:nvSpPr>
        <p:spPr>
          <a:xfrm>
            <a:off x="5695846" y="1613686"/>
            <a:ext cx="419391" cy="2686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grpSp>
        <p:nvGrpSpPr>
          <p:cNvPr id="90" name="Group 89"/>
          <p:cNvGrpSpPr/>
          <p:nvPr/>
        </p:nvGrpSpPr>
        <p:grpSpPr>
          <a:xfrm>
            <a:off x="1274818" y="415750"/>
            <a:ext cx="2576098" cy="6231368"/>
            <a:chOff x="56286" y="168437"/>
            <a:chExt cx="2576098" cy="6436236"/>
          </a:xfrm>
        </p:grpSpPr>
        <p:grpSp>
          <p:nvGrpSpPr>
            <p:cNvPr id="89" name="Group 88"/>
            <p:cNvGrpSpPr/>
            <p:nvPr/>
          </p:nvGrpSpPr>
          <p:grpSpPr>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59" name="Diagram 58"/>
              <p:cNvGraphicFramePr/>
              <p:nvPr>
                <p:extLst>
                  <p:ext uri="{D42A27DB-BD31-4B8C-83A1-F6EECF244321}">
                    <p14:modId xmlns:p14="http://schemas.microsoft.com/office/powerpoint/2010/main" val="2660356261"/>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560" y="188640"/>
              <a:ext cx="1584176" cy="369332"/>
            </a:xfrm>
            <a:prstGeom prst="rect">
              <a:avLst/>
            </a:prstGeom>
            <a:solidFill>
              <a:schemeClr val="bg1">
                <a:lumMod val="85000"/>
              </a:schemeClr>
            </a:solidFill>
          </p:spPr>
          <p:txBody>
            <a:bodyPr wrap="square" rtlCol="0">
              <a:spAutoFit/>
            </a:bodyPr>
            <a:lstStyle/>
            <a:p>
              <a:r>
                <a:rPr lang="en-ZA" b="1" smtClean="0"/>
                <a:t>Labour Market</a:t>
              </a:r>
              <a:endParaRPr lang="en-ZA" b="1"/>
            </a:p>
          </p:txBody>
        </p:sp>
      </p:grpSp>
      <p:sp>
        <p:nvSpPr>
          <p:cNvPr id="77" name="TextBox 76"/>
          <p:cNvSpPr txBox="1"/>
          <p:nvPr/>
        </p:nvSpPr>
        <p:spPr>
          <a:xfrm>
            <a:off x="122268" y="1748005"/>
            <a:ext cx="1634488" cy="430887"/>
          </a:xfrm>
          <a:prstGeom prst="rect">
            <a:avLst/>
          </a:prstGeom>
          <a:solidFill>
            <a:schemeClr val="accent3">
              <a:lumMod val="60000"/>
              <a:lumOff val="40000"/>
            </a:schemeClr>
          </a:solidFill>
        </p:spPr>
        <p:txBody>
          <a:bodyPr wrap="square" rtlCol="0">
            <a:spAutoFit/>
          </a:bodyPr>
          <a:lstStyle/>
          <a:p>
            <a:pPr algn="ctr"/>
            <a:r>
              <a:rPr lang="en-ZA" sz="1100" b="1" smtClean="0"/>
              <a:t>High productivity jobs and incomes (10%)</a:t>
            </a:r>
          </a:p>
        </p:txBody>
      </p:sp>
      <p:sp>
        <p:nvSpPr>
          <p:cNvPr id="92" name="TextBox 91"/>
          <p:cNvSpPr txBox="1"/>
          <p:nvPr/>
        </p:nvSpPr>
        <p:spPr>
          <a:xfrm>
            <a:off x="107504" y="3342515"/>
            <a:ext cx="1634488" cy="430887"/>
          </a:xfrm>
          <a:prstGeom prst="rect">
            <a:avLst/>
          </a:prstGeom>
          <a:solidFill>
            <a:schemeClr val="accent2">
              <a:lumMod val="60000"/>
              <a:lumOff val="40000"/>
            </a:schemeClr>
          </a:solidFill>
        </p:spPr>
        <p:txBody>
          <a:bodyPr wrap="square" rtlCol="0">
            <a:spAutoFit/>
          </a:bodyPr>
          <a:lstStyle/>
          <a:p>
            <a:pPr algn="ctr"/>
            <a:r>
              <a:rPr lang="en-ZA" sz="1100" b="1" smtClean="0"/>
              <a:t>Low productivity jobs &amp; incomes</a:t>
            </a:r>
          </a:p>
        </p:txBody>
      </p:sp>
      <p:sp>
        <p:nvSpPr>
          <p:cNvPr id="74" name="Freeform 73"/>
          <p:cNvSpPr/>
          <p:nvPr/>
        </p:nvSpPr>
        <p:spPr>
          <a:xfrm>
            <a:off x="3654246" y="5012838"/>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94" name="Freeform 93"/>
          <p:cNvSpPr/>
          <p:nvPr/>
        </p:nvSpPr>
        <p:spPr>
          <a:xfrm>
            <a:off x="3654246" y="4032122"/>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95" name="Rectangle 94"/>
          <p:cNvSpPr/>
          <p:nvPr/>
        </p:nvSpPr>
        <p:spPr>
          <a:xfrm>
            <a:off x="4344583" y="878924"/>
            <a:ext cx="1308088" cy="1738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smtClean="0">
                <a:solidFill>
                  <a:schemeClr val="tx1"/>
                </a:solidFill>
              </a:rPr>
              <a:t>University/FET</a:t>
            </a:r>
          </a:p>
          <a:p>
            <a:pPr algn="ctr"/>
            <a:endParaRPr lang="en-ZA" sz="800" b="1" smtClean="0">
              <a:solidFill>
                <a:schemeClr val="tx1"/>
              </a:solidFill>
            </a:endParaRPr>
          </a:p>
          <a:p>
            <a:pPr marL="171450" indent="-171450">
              <a:buFont typeface="Arial" pitchFamily="34" charset="0"/>
              <a:buChar char="•"/>
            </a:pPr>
            <a:r>
              <a:rPr lang="en-ZA" sz="800" b="1" smtClean="0">
                <a:solidFill>
                  <a:schemeClr val="tx1"/>
                </a:solidFill>
              </a:rPr>
              <a:t>Type</a:t>
            </a:r>
            <a:r>
              <a:rPr lang="en-ZA" sz="800" smtClean="0">
                <a:solidFill>
                  <a:schemeClr val="tx1"/>
                </a:solidFill>
              </a:rPr>
              <a:t> of institution (FET or University)</a:t>
            </a:r>
          </a:p>
          <a:p>
            <a:pPr marL="171450" indent="-171450">
              <a:buFont typeface="Arial" pitchFamily="34" charset="0"/>
              <a:buChar char="•"/>
            </a:pPr>
            <a:r>
              <a:rPr lang="en-ZA" sz="800" b="1" smtClean="0">
                <a:solidFill>
                  <a:schemeClr val="tx1"/>
                </a:solidFill>
              </a:rPr>
              <a:t>Quality</a:t>
            </a:r>
            <a:r>
              <a:rPr lang="en-ZA" sz="800" smtClean="0">
                <a:solidFill>
                  <a:schemeClr val="tx1"/>
                </a:solidFill>
              </a:rPr>
              <a:t> of institution </a:t>
            </a:r>
          </a:p>
          <a:p>
            <a:pPr marL="171450" indent="-171450">
              <a:buFont typeface="Arial" pitchFamily="34" charset="0"/>
              <a:buChar char="•"/>
            </a:pPr>
            <a:r>
              <a:rPr lang="en-ZA" sz="800" smtClean="0">
                <a:solidFill>
                  <a:schemeClr val="tx1"/>
                </a:solidFill>
              </a:rPr>
              <a:t>Type of </a:t>
            </a:r>
            <a:r>
              <a:rPr lang="en-ZA" sz="800" b="1" smtClean="0">
                <a:solidFill>
                  <a:schemeClr val="tx1"/>
                </a:solidFill>
              </a:rPr>
              <a:t>qualification</a:t>
            </a:r>
            <a:r>
              <a:rPr lang="en-ZA" sz="800" smtClean="0">
                <a:solidFill>
                  <a:schemeClr val="tx1"/>
                </a:solidFill>
              </a:rPr>
              <a:t> </a:t>
            </a:r>
            <a:r>
              <a:rPr lang="en-ZA" sz="800" i="1" smtClean="0">
                <a:solidFill>
                  <a:schemeClr val="tx1"/>
                </a:solidFill>
              </a:rPr>
              <a:t>(diploma, degree etc.)</a:t>
            </a:r>
          </a:p>
          <a:p>
            <a:pPr marL="171450" indent="-171450">
              <a:buFont typeface="Arial" pitchFamily="34" charset="0"/>
              <a:buChar char="•"/>
            </a:pPr>
            <a:r>
              <a:rPr lang="en-ZA" sz="800" b="1" smtClean="0">
                <a:solidFill>
                  <a:schemeClr val="tx1"/>
                </a:solidFill>
              </a:rPr>
              <a:t>Field</a:t>
            </a:r>
            <a:r>
              <a:rPr lang="en-ZA" sz="800" smtClean="0">
                <a:solidFill>
                  <a:schemeClr val="tx1"/>
                </a:solidFill>
              </a:rPr>
              <a:t> of study </a:t>
            </a:r>
            <a:r>
              <a:rPr lang="en-ZA" sz="800" i="1" smtClean="0">
                <a:solidFill>
                  <a:schemeClr val="tx1"/>
                </a:solidFill>
              </a:rPr>
              <a:t>(Engineering, Arts etc.)</a:t>
            </a:r>
            <a:endParaRPr lang="en-ZA" sz="1200" i="1">
              <a:solidFill>
                <a:schemeClr val="tx1"/>
              </a:solidFill>
            </a:endParaRPr>
          </a:p>
        </p:txBody>
      </p:sp>
      <p:sp>
        <p:nvSpPr>
          <p:cNvPr id="98" name="Freeform 97"/>
          <p:cNvSpPr/>
          <p:nvPr/>
        </p:nvSpPr>
        <p:spPr>
          <a:xfrm>
            <a:off x="3639731" y="1566507"/>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129" name="Rounded Rectangle 128"/>
          <p:cNvSpPr/>
          <p:nvPr/>
        </p:nvSpPr>
        <p:spPr>
          <a:xfrm>
            <a:off x="8298063" y="2812787"/>
            <a:ext cx="828741" cy="36818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ZA" sz="1000" b="1" smtClean="0">
                <a:solidFill>
                  <a:schemeClr val="tx1"/>
                </a:solidFill>
              </a:rPr>
              <a:t>Majority (80%)</a:t>
            </a:r>
            <a:endParaRPr lang="en-ZA" sz="1000" b="1">
              <a:solidFill>
                <a:schemeClr val="tx1"/>
              </a:solidFill>
            </a:endParaRPr>
          </a:p>
        </p:txBody>
      </p:sp>
      <p:sp>
        <p:nvSpPr>
          <p:cNvPr id="128" name="Rounded Rectangle 127"/>
          <p:cNvSpPr/>
          <p:nvPr/>
        </p:nvSpPr>
        <p:spPr>
          <a:xfrm>
            <a:off x="8262159" y="2069514"/>
            <a:ext cx="828741" cy="3681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ZA" sz="1000" b="1" smtClean="0">
                <a:solidFill>
                  <a:schemeClr val="tx1"/>
                </a:solidFill>
              </a:rPr>
              <a:t>Minority (20%)</a:t>
            </a:r>
            <a:endParaRPr lang="en-ZA" sz="1000" b="1">
              <a:solidFill>
                <a:schemeClr val="tx1"/>
              </a:solidFill>
            </a:endParaRPr>
          </a:p>
        </p:txBody>
      </p:sp>
      <p:sp>
        <p:nvSpPr>
          <p:cNvPr id="131" name="Curved Up Arrow 130"/>
          <p:cNvSpPr/>
          <p:nvPr/>
        </p:nvSpPr>
        <p:spPr>
          <a:xfrm flipV="1">
            <a:off x="2411760" y="102159"/>
            <a:ext cx="5721913" cy="1191904"/>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32" name="Curved Up Arrow 131"/>
          <p:cNvSpPr/>
          <p:nvPr/>
        </p:nvSpPr>
        <p:spPr>
          <a:xfrm rot="20815970">
            <a:off x="3034274" y="5267056"/>
            <a:ext cx="5177397" cy="1287650"/>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17676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8"/>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94"/>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9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9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7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3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animBg="1"/>
      <p:bldP spid="77" grpId="0" animBg="1"/>
      <p:bldP spid="92" grpId="0" animBg="1"/>
      <p:bldP spid="74" grpId="0" animBg="1"/>
      <p:bldP spid="94" grpId="0" animBg="1"/>
      <p:bldP spid="95" grpId="0" animBg="1"/>
      <p:bldP spid="98" grpId="0" animBg="1"/>
      <p:bldP spid="129" grpId="0" animBg="1"/>
      <p:bldP spid="128" grpId="0" animBg="1"/>
      <p:bldP spid="131" grpId="0" animBg="1"/>
      <p:bldP spid="1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Two school systems not one</a:t>
            </a:r>
            <a:endParaRPr lang="en-ZA"/>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a:bodyPr>
          <a:lstStyle/>
          <a:p>
            <a:endParaRPr lang="en-ZA" sz="2400" smtClean="0"/>
          </a:p>
          <a:p>
            <a:pPr marL="0" indent="0" algn="ctr">
              <a:buNone/>
            </a:pPr>
            <a:r>
              <a:rPr lang="en-ZA" b="1" u="sng" smtClean="0"/>
              <a:t>Ex-department</a:t>
            </a:r>
          </a:p>
          <a:p>
            <a:r>
              <a:rPr lang="en-ZA" sz="2400" smtClean="0"/>
              <a:t>Grade 4 [2008]</a:t>
            </a:r>
          </a:p>
          <a:p>
            <a:r>
              <a:rPr lang="en-ZA" sz="2400" smtClean="0"/>
              <a:t>Data: NSES</a:t>
            </a:r>
          </a:p>
          <a:p>
            <a:r>
              <a:rPr lang="en-ZA" sz="1400" smtClean="0"/>
              <a:t>(Taylor,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5" name="Picture 4"/>
          <p:cNvPicPr>
            <a:picLocks noChangeAspect="1" noChangeArrowheads="1"/>
          </p:cNvPicPr>
          <p:nvPr/>
        </p:nvPicPr>
        <p:blipFill>
          <a:blip r:embed="rId3" cstate="print"/>
          <a:srcRect/>
          <a:stretch>
            <a:fillRect/>
          </a:stretch>
        </p:blipFill>
        <p:spPr bwMode="auto">
          <a:xfrm>
            <a:off x="3419872" y="1916832"/>
            <a:ext cx="5358507" cy="39108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64076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3333924" y="1916832"/>
            <a:ext cx="5438775" cy="374441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smtClean="0"/>
              <a:t>Two school systems not one</a:t>
            </a:r>
            <a:endParaRPr lang="en-ZA"/>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a:bodyPr>
          <a:lstStyle/>
          <a:p>
            <a:endParaRPr lang="en-ZA" sz="2400" smtClean="0"/>
          </a:p>
          <a:p>
            <a:pPr marL="0" indent="0" algn="ctr">
              <a:buNone/>
            </a:pPr>
            <a:r>
              <a:rPr lang="en-ZA" sz="3600" b="1" u="sng" smtClean="0"/>
              <a:t>Language</a:t>
            </a:r>
          </a:p>
          <a:p>
            <a:r>
              <a:rPr lang="en-ZA" sz="2400" smtClean="0"/>
              <a:t>Grade 5 [2006]</a:t>
            </a:r>
          </a:p>
          <a:p>
            <a:r>
              <a:rPr lang="en-ZA" sz="2400" smtClean="0"/>
              <a:t>Data: PIRLS</a:t>
            </a:r>
          </a:p>
          <a:p>
            <a:r>
              <a:rPr lang="en-ZA" sz="1400" smtClean="0"/>
              <a:t>(Shepherd,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300441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smtClean="0"/>
              <a:t>Two school systems not one</a:t>
            </a:r>
            <a:endParaRPr lang="en-ZA"/>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
        <p:nvSpPr>
          <p:cNvPr id="5" name="TextBox 4"/>
          <p:cNvSpPr txBox="1"/>
          <p:nvPr/>
        </p:nvSpPr>
        <p:spPr>
          <a:xfrm>
            <a:off x="7020272" y="6478597"/>
            <a:ext cx="1152128" cy="338554"/>
          </a:xfrm>
          <a:prstGeom prst="rect">
            <a:avLst/>
          </a:prstGeom>
          <a:noFill/>
        </p:spPr>
        <p:txBody>
          <a:bodyPr wrap="square" rtlCol="0">
            <a:spAutoFit/>
          </a:bodyPr>
          <a:lstStyle/>
          <a:p>
            <a:r>
              <a:rPr lang="en-ZA" sz="1600" smtClean="0"/>
              <a:t>Abstract…</a:t>
            </a:r>
            <a:endParaRPr lang="en-ZA" sz="1600"/>
          </a:p>
        </p:txBody>
      </p:sp>
    </p:spTree>
    <p:extLst>
      <p:ext uri="{BB962C8B-B14F-4D97-AF65-F5344CB8AC3E}">
        <p14:creationId xmlns:p14="http://schemas.microsoft.com/office/powerpoint/2010/main" val="34271986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dirty="0" smtClean="0">
                <a:solidFill>
                  <a:srgbClr val="C00000"/>
                </a:solidFill>
              </a:rPr>
              <a:t>Grade 3 Numeracy </a:t>
            </a:r>
            <a:br>
              <a:rPr lang="en-ZA" dirty="0" smtClean="0">
                <a:solidFill>
                  <a:srgbClr val="C00000"/>
                </a:solidFill>
              </a:rPr>
            </a:br>
            <a:r>
              <a:rPr lang="en-ZA" sz="2800" dirty="0" smtClean="0">
                <a:solidFill>
                  <a:srgbClr val="C00000"/>
                </a:solidFill>
              </a:rPr>
              <a:t>(V-ANA 2011)</a:t>
            </a:r>
            <a:endParaRPr lang="en-ZA" dirty="0">
              <a:solidFill>
                <a:srgbClr val="C00000"/>
              </a:solidFill>
            </a:endParaRPr>
          </a:p>
        </p:txBody>
      </p:sp>
      <p:sp>
        <p:nvSpPr>
          <p:cNvPr id="3" name="Content Placeholder 2"/>
          <p:cNvSpPr>
            <a:spLocks noGrp="1"/>
          </p:cNvSpPr>
          <p:nvPr>
            <p:ph idx="1"/>
          </p:nvPr>
        </p:nvSpPr>
        <p:spPr>
          <a:xfrm>
            <a:off x="1619672" y="3933056"/>
            <a:ext cx="5832648" cy="720080"/>
          </a:xfrm>
        </p:spPr>
        <p:txBody>
          <a:bodyPr>
            <a:normAutofit/>
          </a:bodyPr>
          <a:lstStyle/>
          <a:p>
            <a:pPr>
              <a:buNone/>
            </a:pPr>
            <a:r>
              <a:rPr lang="en-ZA" sz="2400" dirty="0" smtClean="0"/>
              <a:t>Correct answer (15cm): </a:t>
            </a:r>
            <a:r>
              <a:rPr lang="en-ZA" sz="2400" b="1" dirty="0" smtClean="0">
                <a:solidFill>
                  <a:srgbClr val="FF0000"/>
                </a:solidFill>
              </a:rPr>
              <a:t>40%</a:t>
            </a:r>
            <a:r>
              <a:rPr lang="en-ZA" sz="2400" dirty="0" smtClean="0"/>
              <a:t> of </a:t>
            </a:r>
            <a:r>
              <a:rPr lang="en-ZA" sz="2400" dirty="0" err="1" smtClean="0"/>
              <a:t>Gr</a:t>
            </a:r>
            <a:r>
              <a:rPr lang="en-ZA" sz="2400" dirty="0" smtClean="0"/>
              <a:t> 3 students</a:t>
            </a:r>
            <a:endParaRPr lang="en-ZA" sz="2400" dirty="0"/>
          </a:p>
        </p:txBody>
      </p:sp>
      <p:pic>
        <p:nvPicPr>
          <p:cNvPr id="1026" name="Picture 2"/>
          <p:cNvPicPr>
            <a:picLocks noChangeAspect="1" noChangeArrowheads="1"/>
          </p:cNvPicPr>
          <p:nvPr/>
        </p:nvPicPr>
        <p:blipFill>
          <a:blip r:embed="rId3" cstate="print"/>
          <a:srcRect/>
          <a:stretch>
            <a:fillRect/>
          </a:stretch>
        </p:blipFill>
        <p:spPr bwMode="auto">
          <a:xfrm>
            <a:off x="2267744" y="1700808"/>
            <a:ext cx="4464496" cy="1839327"/>
          </a:xfrm>
          <a:prstGeom prst="rect">
            <a:avLst/>
          </a:prstGeom>
          <a:ln>
            <a:noFill/>
          </a:ln>
          <a:effectLst>
            <a:outerShdw blurRad="292100" dist="139700" dir="2700000" algn="tl" rotWithShape="0">
              <a:srgbClr val="333333">
                <a:alpha val="65000"/>
              </a:srgbClr>
            </a:outerShdw>
          </a:effectLst>
        </p:spPr>
      </p:pic>
      <p:graphicFrame>
        <p:nvGraphicFramePr>
          <p:cNvPr id="5" name="Table 4"/>
          <p:cNvGraphicFramePr>
            <a:graphicFrameLocks noGrp="1"/>
          </p:cNvGraphicFramePr>
          <p:nvPr>
            <p:extLst>
              <p:ext uri="{D42A27DB-BD31-4B8C-83A1-F6EECF244321}">
                <p14:modId xmlns:p14="http://schemas.microsoft.com/office/powerpoint/2010/main" val="1104970810"/>
              </p:ext>
            </p:extLst>
          </p:nvPr>
        </p:nvGraphicFramePr>
        <p:xfrm>
          <a:off x="1331640" y="4725144"/>
          <a:ext cx="5999086" cy="1440160"/>
        </p:xfrm>
        <a:graphic>
          <a:graphicData uri="http://schemas.openxmlformats.org/drawingml/2006/table">
            <a:tbl>
              <a:tblPr/>
              <a:tblGrid>
                <a:gridCol w="1944216"/>
                <a:gridCol w="648072"/>
                <a:gridCol w="597470"/>
                <a:gridCol w="702332"/>
                <a:gridCol w="702332"/>
                <a:gridCol w="702332"/>
                <a:gridCol w="702332"/>
              </a:tblGrid>
              <a:tr h="275215">
                <a:tc>
                  <a:txBody>
                    <a:bodyPr/>
                    <a:lstStyle/>
                    <a:p>
                      <a:pPr algn="l" fontAlgn="b"/>
                      <a:r>
                        <a:rPr lang="en-ZA" sz="1400" b="1" i="0" u="none" strike="noStrike" dirty="0" smtClean="0">
                          <a:solidFill>
                            <a:srgbClr val="000000"/>
                          </a:solidFill>
                          <a:latin typeface="Calibri"/>
                        </a:rPr>
                        <a:t>Verification </a:t>
                      </a:r>
                      <a:r>
                        <a:rPr lang="en-ZA" sz="1400" b="1" i="0" u="none" strike="noStrike" dirty="0">
                          <a:solidFill>
                            <a:srgbClr val="000000"/>
                          </a:solidFill>
                          <a:latin typeface="Calibri"/>
                        </a:rPr>
                        <a:t>ANA</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gridSpan="5">
                  <a:txBody>
                    <a:bodyPr/>
                    <a:lstStyle/>
                    <a:p>
                      <a:pPr algn="ctr" fontAlgn="b"/>
                      <a:r>
                        <a:rPr lang="en-ZA" sz="1400" b="1" i="0" u="none" strike="noStrike">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r>
                        <a:rPr lang="en-ZA" sz="1400" b="1"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r h="288976">
                <a:tc>
                  <a:txBody>
                    <a:bodyPr/>
                    <a:lstStyle/>
                    <a:p>
                      <a:pPr algn="l" fontAlgn="b"/>
                      <a:r>
                        <a:rPr lang="en-ZA" sz="1400" b="1" i="0" u="none" strike="noStrike" dirty="0">
                          <a:solidFill>
                            <a:srgbClr val="000000"/>
                          </a:solidFill>
                          <a:latin typeface="Calibri"/>
                        </a:rPr>
                        <a:t>Gr3 Numeracy (Quest 18)</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Total</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r>
              <a:tr h="288976">
                <a:tc>
                  <a:txBody>
                    <a:bodyPr/>
                    <a:lstStyle/>
                    <a:p>
                      <a:pPr algn="l" fontAlgn="b"/>
                      <a:r>
                        <a:rPr lang="en-ZA" sz="1400" b="0" i="0" u="none" strike="noStrike" dirty="0">
                          <a:solidFill>
                            <a:srgbClr val="000000"/>
                          </a:solidFill>
                          <a:latin typeface="Calibri"/>
                        </a:rPr>
                        <a:t>Wrong</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63%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57%</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42%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60%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r h="275215">
                <a:tc>
                  <a:txBody>
                    <a:bodyPr/>
                    <a:lstStyle/>
                    <a:p>
                      <a:pPr algn="l" fontAlgn="b"/>
                      <a:r>
                        <a:rPr lang="en-ZA" sz="1400" b="0" i="0" u="none" strike="noStrike">
                          <a:solidFill>
                            <a:srgbClr val="000000"/>
                          </a:solidFill>
                          <a:latin typeface="Calibri"/>
                        </a:rPr>
                        <a:t>Right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a:solidFill>
                            <a:srgbClr val="000000"/>
                          </a:solidFill>
                          <a:latin typeface="Calibri"/>
                        </a:rPr>
                        <a:t>37%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dirty="0">
                          <a:solidFill>
                            <a:srgbClr val="000000"/>
                          </a:solidFill>
                          <a:latin typeface="Calibri"/>
                        </a:rPr>
                        <a:t>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dirty="0">
                          <a:solidFill>
                            <a:srgbClr val="000000"/>
                          </a:solidFill>
                          <a:latin typeface="Calibri"/>
                        </a:rPr>
                        <a:t>37%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a:solidFill>
                            <a:srgbClr val="000000"/>
                          </a:solidFill>
                          <a:latin typeface="Calibri"/>
                        </a:rPr>
                        <a:t>43%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58%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1" i="0" u="none" strike="noStrike" dirty="0">
                          <a:solidFill>
                            <a:srgbClr val="000000"/>
                          </a:solidFill>
                          <a:latin typeface="Calibri"/>
                        </a:rPr>
                        <a:t>40%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r>
              <a:tr h="311778">
                <a:tc>
                  <a:txBody>
                    <a:bodyPr/>
                    <a:lstStyle/>
                    <a:p>
                      <a:pPr algn="l" fontAlgn="b"/>
                      <a:r>
                        <a:rPr lang="en-ZA" sz="1400" b="1" i="0" u="none" strike="noStrike" dirty="0">
                          <a:solidFill>
                            <a:srgbClr val="000000"/>
                          </a:solidFill>
                          <a:latin typeface="Calibri"/>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
        <p:nvSpPr>
          <p:cNvPr id="6" name="TextBox 5"/>
          <p:cNvSpPr txBox="1"/>
          <p:nvPr/>
        </p:nvSpPr>
        <p:spPr>
          <a:xfrm>
            <a:off x="2267744" y="6361012"/>
            <a:ext cx="5076056" cy="369332"/>
          </a:xfrm>
          <a:prstGeom prst="rect">
            <a:avLst/>
          </a:prstGeom>
          <a:noFill/>
        </p:spPr>
        <p:txBody>
          <a:bodyPr wrap="square" rtlCol="0">
            <a:spAutoFit/>
          </a:bodyPr>
          <a:lstStyle/>
          <a:p>
            <a:r>
              <a:rPr lang="en-ZA" smtClean="0"/>
              <a:t>NB: Test conducted in home language LOLT</a:t>
            </a: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39552" y="260648"/>
            <a:ext cx="8229600" cy="1143000"/>
          </a:xfrm>
          <a:prstGeom prst="rect">
            <a:avLst/>
          </a:prstGeom>
          <a:solidFill>
            <a:schemeClr val="tx2">
              <a:lumMod val="20000"/>
              <a:lumOff val="80000"/>
            </a:schemeClr>
          </a:solidFill>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C00000"/>
                </a:solidFill>
                <a:effectLst/>
                <a:uLnTx/>
                <a:uFillTx/>
                <a:latin typeface="+mj-lt"/>
                <a:ea typeface="+mj-ea"/>
                <a:cs typeface="+mj-cs"/>
              </a:rPr>
              <a:t>Grade 6 Numeracy </a:t>
            </a:r>
            <a:br>
              <a:rPr kumimoji="0" lang="en-ZA" sz="4400" b="0" i="0" u="none" strike="noStrike" kern="1200" cap="none" spc="0" normalizeH="0" baseline="0" noProof="0" dirty="0" smtClean="0">
                <a:ln>
                  <a:noFill/>
                </a:ln>
                <a:solidFill>
                  <a:srgbClr val="C00000"/>
                </a:solidFill>
                <a:effectLst/>
                <a:uLnTx/>
                <a:uFillTx/>
                <a:latin typeface="+mj-lt"/>
                <a:ea typeface="+mj-ea"/>
                <a:cs typeface="+mj-cs"/>
              </a:rPr>
            </a:br>
            <a:r>
              <a:rPr kumimoji="0" lang="en-ZA" sz="2800" b="0" i="0" u="none" strike="noStrike" kern="1200" cap="none" spc="0" normalizeH="0" baseline="0" noProof="0" dirty="0" smtClean="0">
                <a:ln>
                  <a:noFill/>
                </a:ln>
                <a:solidFill>
                  <a:srgbClr val="C00000"/>
                </a:solidFill>
                <a:effectLst/>
                <a:uLnTx/>
                <a:uFillTx/>
                <a:latin typeface="+mj-lt"/>
                <a:ea typeface="+mj-ea"/>
                <a:cs typeface="+mj-cs"/>
              </a:rPr>
              <a:t>(V-ANA 2011)</a:t>
            </a:r>
            <a:endParaRPr kumimoji="0" lang="en-ZA" sz="4400" b="0" i="0" u="none" strike="noStrike" kern="1200" cap="none" spc="0" normalizeH="0" baseline="0" noProof="0" dirty="0">
              <a:ln>
                <a:noFill/>
              </a:ln>
              <a:solidFill>
                <a:srgbClr val="C00000"/>
              </a:solidFill>
              <a:effectLst/>
              <a:uLnTx/>
              <a:uFillTx/>
              <a:latin typeface="+mj-lt"/>
              <a:ea typeface="+mj-ea"/>
              <a:cs typeface="+mj-cs"/>
            </a:endParaRPr>
          </a:p>
        </p:txBody>
      </p:sp>
      <p:pic>
        <p:nvPicPr>
          <p:cNvPr id="3073" name="Picture 1"/>
          <p:cNvPicPr>
            <a:picLocks noChangeAspect="1" noChangeArrowheads="1"/>
          </p:cNvPicPr>
          <p:nvPr/>
        </p:nvPicPr>
        <p:blipFill>
          <a:blip r:embed="rId3" cstate="print"/>
          <a:srcRect/>
          <a:stretch>
            <a:fillRect/>
          </a:stretch>
        </p:blipFill>
        <p:spPr bwMode="auto">
          <a:xfrm>
            <a:off x="179512" y="1844824"/>
            <a:ext cx="5734819" cy="412381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403648" y="4797152"/>
            <a:ext cx="50405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3995936" y="4797152"/>
            <a:ext cx="504056" cy="21602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1043608" y="335699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1043608" y="4005064"/>
            <a:ext cx="216024" cy="21602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11" name="Content Placeholder 10"/>
          <p:cNvGraphicFramePr>
            <a:graphicFrameLocks noGrp="1"/>
          </p:cNvGraphicFramePr>
          <p:nvPr>
            <p:ph idx="1"/>
          </p:nvPr>
        </p:nvGraphicFramePr>
        <p:xfrm>
          <a:off x="3563888" y="5067797"/>
          <a:ext cx="5338812" cy="1790203"/>
        </p:xfrm>
        <a:graphic>
          <a:graphicData uri="http://schemas.openxmlformats.org/drawingml/2006/table">
            <a:tbl>
              <a:tblPr/>
              <a:tblGrid>
                <a:gridCol w="1729476"/>
                <a:gridCol w="601556"/>
                <a:gridCol w="601556"/>
                <a:gridCol w="601556"/>
                <a:gridCol w="601556"/>
                <a:gridCol w="601556"/>
                <a:gridCol w="601556"/>
              </a:tblGrid>
              <a:tr h="335500">
                <a:tc>
                  <a:txBody>
                    <a:bodyPr/>
                    <a:lstStyle/>
                    <a:p>
                      <a:pPr algn="l" fontAlgn="b"/>
                      <a:r>
                        <a:rPr lang="en-ZA" sz="1400" b="0" i="0" u="none" strike="noStrike" dirty="0">
                          <a:solidFill>
                            <a:srgbClr val="000000"/>
                          </a:solidFill>
                          <a:latin typeface="Calibri"/>
                        </a:rPr>
                        <a:t>Verification ANA 2011</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gridSpan="5">
                  <a:txBody>
                    <a:bodyPr/>
                    <a:lstStyle/>
                    <a:p>
                      <a:pPr algn="ctr" fontAlgn="b"/>
                      <a:r>
                        <a:rPr lang="en-ZA" sz="1400" b="0" i="0" u="none" strike="noStrike" dirty="0">
                          <a:solidFill>
                            <a:srgbClr val="000000"/>
                          </a:solidFill>
                          <a:latin typeface="Calibri"/>
                        </a:rPr>
                        <a:t>Quintile</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r>
                        <a:rPr lang="en-ZA" sz="1400" b="0" i="0" u="none" strike="noStrike" dirty="0">
                          <a:solidFill>
                            <a:srgbClr val="000000"/>
                          </a:solidFill>
                          <a:latin typeface="Calibri"/>
                        </a:rPr>
                        <a:t> </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r>
              <a:tr h="352274">
                <a:tc>
                  <a:txBody>
                    <a:bodyPr/>
                    <a:lstStyle/>
                    <a:p>
                      <a:pPr algn="l" fontAlgn="b"/>
                      <a:r>
                        <a:rPr lang="en-ZA" sz="1400" b="1" i="0" u="none" strike="noStrike" dirty="0">
                          <a:solidFill>
                            <a:srgbClr val="000000"/>
                          </a:solidFill>
                          <a:latin typeface="Calibri"/>
                        </a:rPr>
                        <a:t>Gr6 Numeracy </a:t>
                      </a:r>
                      <a:endParaRPr lang="en-ZA" sz="1400" b="1" i="0" u="none" strike="noStrike" dirty="0" smtClean="0">
                        <a:solidFill>
                          <a:srgbClr val="000000"/>
                        </a:solidFill>
                        <a:latin typeface="Calibri"/>
                      </a:endParaRPr>
                    </a:p>
                    <a:p>
                      <a:pPr algn="l" fontAlgn="b"/>
                      <a:r>
                        <a:rPr lang="en-ZA" sz="1400" b="1" i="0" u="none" strike="noStrike" dirty="0" smtClean="0">
                          <a:solidFill>
                            <a:srgbClr val="000000"/>
                          </a:solidFill>
                          <a:latin typeface="Calibri"/>
                        </a:rPr>
                        <a:t>(</a:t>
                      </a:r>
                      <a:r>
                        <a:rPr lang="en-ZA" sz="1400" b="1" i="0" u="none" strike="noStrike" dirty="0">
                          <a:solidFill>
                            <a:srgbClr val="000000"/>
                          </a:solidFill>
                          <a:latin typeface="Calibri"/>
                        </a:rPr>
                        <a:t>Quest 25.1)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2</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3</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4</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5</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Total</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r>
              <a:tr h="352274">
                <a:tc>
                  <a:txBody>
                    <a:bodyPr/>
                    <a:lstStyle/>
                    <a:p>
                      <a:pPr algn="l" fontAlgn="b"/>
                      <a:r>
                        <a:rPr lang="en-ZA" sz="1400" b="0" i="0" u="none" strike="noStrike">
                          <a:solidFill>
                            <a:srgbClr val="000000"/>
                          </a:solidFill>
                          <a:latin typeface="Calibri"/>
                        </a:rPr>
                        <a:t>Wrong</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74%</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75%</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r h="335500">
                <a:tc>
                  <a:txBody>
                    <a:bodyPr/>
                    <a:lstStyle/>
                    <a:p>
                      <a:pPr algn="l" fontAlgn="b"/>
                      <a:r>
                        <a:rPr lang="en-ZA" sz="1400" b="0" i="0" u="none" strike="noStrike">
                          <a:solidFill>
                            <a:srgbClr val="000000"/>
                          </a:solidFill>
                          <a:latin typeface="Calibri"/>
                        </a:rPr>
                        <a:t>Right</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26%</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25%</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a:solidFill>
                            <a:srgbClr val="000000"/>
                          </a:solidFill>
                          <a:latin typeface="Calibri"/>
                        </a:rPr>
                        <a:t>30%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r>
              <a:tr h="335500">
                <a:tc>
                  <a:txBody>
                    <a:bodyPr/>
                    <a:lstStyle/>
                    <a:p>
                      <a:pPr algn="l" fontAlgn="b"/>
                      <a:r>
                        <a:rPr lang="en-ZA" sz="1400" b="1" i="0" u="none" strike="noStrike" dirty="0">
                          <a:solidFill>
                            <a:srgbClr val="000000"/>
                          </a:solidFill>
                          <a:latin typeface="Calibri"/>
                        </a:rPr>
                        <a:t>Total</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100</a:t>
                      </a:r>
                      <a:r>
                        <a:rPr lang="en-ZA" sz="1400" b="0" i="0" u="none" strike="noStrike" dirty="0" smtClean="0">
                          <a:solidFill>
                            <a:srgbClr val="000000"/>
                          </a:solidFill>
                          <a:latin typeface="Calibri"/>
                        </a:rPr>
                        <a:t>%</a:t>
                      </a:r>
                      <a:endParaRPr lang="en-ZA" sz="1400" b="0" i="0" u="none" strike="noStrike" dirty="0">
                        <a:solidFill>
                          <a:srgbClr val="000000"/>
                        </a:solidFill>
                        <a:latin typeface="Calibri"/>
                      </a:endParaRP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12" name="Content Placeholder 2"/>
          <p:cNvSpPr txBox="1">
            <a:spLocks/>
          </p:cNvSpPr>
          <p:nvPr/>
        </p:nvSpPr>
        <p:spPr>
          <a:xfrm>
            <a:off x="6156176" y="3140968"/>
            <a:ext cx="2987824" cy="72008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0" i="0" u="none" strike="noStrike" kern="1200" cap="none" spc="0" normalizeH="0" baseline="0" noProof="0" dirty="0" smtClean="0">
                <a:ln>
                  <a:noFill/>
                </a:ln>
                <a:solidFill>
                  <a:schemeClr val="tx1"/>
                </a:solidFill>
                <a:effectLst/>
                <a:uLnTx/>
                <a:uFillTx/>
                <a:latin typeface="+mn-lt"/>
                <a:ea typeface="+mn-ea"/>
                <a:cs typeface="+mn-cs"/>
              </a:rPr>
              <a:t>Correct answer (90 litres): </a:t>
            </a:r>
            <a:r>
              <a:rPr kumimoji="0" lang="en-ZA" sz="2400" b="1" i="0" u="none" strike="noStrike" kern="1200" cap="none" spc="0" normalizeH="0" baseline="0" noProof="0" dirty="0" smtClean="0">
                <a:ln>
                  <a:noFill/>
                </a:ln>
                <a:solidFill>
                  <a:srgbClr val="FF0000"/>
                </a:solidFill>
                <a:effectLst/>
                <a:uLnTx/>
                <a:uFillTx/>
                <a:latin typeface="+mn-lt"/>
                <a:ea typeface="+mn-ea"/>
                <a:cs typeface="+mn-cs"/>
              </a:rPr>
              <a:t>32%</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of </a:t>
            </a:r>
            <a:r>
              <a:rPr kumimoji="0" lang="en-ZA" sz="2400" b="0" i="0" u="none" strike="noStrike" kern="1200" cap="none" spc="0" normalizeH="0" baseline="0" noProof="0" dirty="0" err="1" smtClean="0">
                <a:ln>
                  <a:noFill/>
                </a:ln>
                <a:solidFill>
                  <a:schemeClr val="tx1"/>
                </a:solidFill>
                <a:effectLst/>
                <a:uLnTx/>
                <a:uFillTx/>
                <a:latin typeface="+mn-lt"/>
                <a:ea typeface="+mn-ea"/>
                <a:cs typeface="+mn-cs"/>
              </a:rPr>
              <a:t>Gr</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6 students</a:t>
            </a:r>
            <a:endParaRPr kumimoji="0" lang="en-ZA"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26</a:t>
            </a:fld>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2000"/>
                                        <p:tgtEl>
                                          <p:spTgt spid="1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Determinants of low quality?</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
        <p:nvSpPr>
          <p:cNvPr id="5" name="Rectangle 4"/>
          <p:cNvSpPr/>
          <p:nvPr/>
        </p:nvSpPr>
        <p:spPr>
          <a:xfrm>
            <a:off x="323528" y="1772816"/>
            <a:ext cx="8280920" cy="3724096"/>
          </a:xfrm>
          <a:prstGeom prst="rect">
            <a:avLst/>
          </a:prstGeom>
        </p:spPr>
        <p:txBody>
          <a:bodyPr wrap="square">
            <a:spAutoFit/>
          </a:bodyPr>
          <a:lstStyle/>
          <a:p>
            <a:r>
              <a:rPr lang="en-ZA" sz="2800" i="1">
                <a:solidFill>
                  <a:schemeClr val="accent3">
                    <a:lumMod val="75000"/>
                  </a:schemeClr>
                </a:solidFill>
              </a:rPr>
              <a:t>What are some of the determinants of the low quality education in South Africa?</a:t>
            </a:r>
          </a:p>
          <a:p>
            <a:endParaRPr lang="en-ZA" sz="2800" i="1"/>
          </a:p>
          <a:p>
            <a:pPr marL="457200" indent="-457200">
              <a:buFont typeface="Arial" pitchFamily="34" charset="0"/>
              <a:buChar char="•"/>
            </a:pPr>
            <a:r>
              <a:rPr lang="en-ZA" sz="2800"/>
              <a:t>What do South African </a:t>
            </a:r>
            <a:r>
              <a:rPr lang="en-ZA" sz="2800" b="1"/>
              <a:t>teachers</a:t>
            </a:r>
            <a:r>
              <a:rPr lang="en-ZA" sz="2800"/>
              <a:t> know</a:t>
            </a:r>
            <a:r>
              <a:rPr lang="en-ZA" sz="2800" smtClean="0"/>
              <a:t>?</a:t>
            </a:r>
          </a:p>
          <a:p>
            <a:pPr marL="914400" lvl="1" indent="-457200">
              <a:buFont typeface="Arial" pitchFamily="34" charset="0"/>
              <a:buChar char="•"/>
            </a:pPr>
            <a:r>
              <a:rPr lang="en-ZA" sz="2000" smtClean="0"/>
              <a:t>Teacher content knowledge</a:t>
            </a:r>
          </a:p>
          <a:p>
            <a:pPr marL="457200" indent="-457200">
              <a:buFont typeface="Arial" pitchFamily="34" charset="0"/>
              <a:buChar char="•"/>
            </a:pPr>
            <a:endParaRPr lang="en-ZA" sz="2800"/>
          </a:p>
          <a:p>
            <a:pPr marL="457200" indent="-457200">
              <a:buFont typeface="Arial" pitchFamily="34" charset="0"/>
              <a:buChar char="•"/>
            </a:pPr>
            <a:r>
              <a:rPr lang="en-ZA" sz="2800"/>
              <a:t>What are the levels of teacher </a:t>
            </a:r>
            <a:r>
              <a:rPr lang="en-ZA" sz="2800" b="1"/>
              <a:t>absenteeism</a:t>
            </a:r>
            <a:r>
              <a:rPr lang="en-ZA" sz="2800" smtClean="0"/>
              <a:t>?</a:t>
            </a:r>
          </a:p>
          <a:p>
            <a:pPr marL="914400" lvl="1" indent="-457200">
              <a:buFont typeface="Arial" pitchFamily="34" charset="0"/>
              <a:buChar char="•"/>
            </a:pPr>
            <a:r>
              <a:rPr lang="en-ZA" sz="2000" smtClean="0"/>
              <a:t>Time on task and curriculum coverage</a:t>
            </a:r>
          </a:p>
          <a:p>
            <a:pPr marL="457200" indent="-457200">
              <a:buFont typeface="Arial" pitchFamily="34" charset="0"/>
              <a:buChar char="•"/>
            </a:pPr>
            <a:endParaRPr lang="en-ZA" sz="2800"/>
          </a:p>
        </p:txBody>
      </p:sp>
    </p:spTree>
    <p:extLst>
      <p:ext uri="{BB962C8B-B14F-4D97-AF65-F5344CB8AC3E}">
        <p14:creationId xmlns:p14="http://schemas.microsoft.com/office/powerpoint/2010/main" val="11725894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dirty="0" smtClean="0">
                <a:solidFill>
                  <a:srgbClr val="C00000"/>
                </a:solidFill>
              </a:rPr>
              <a:t>Teacher knowledge</a:t>
            </a:r>
            <a:br>
              <a:rPr lang="en-ZA" dirty="0" smtClean="0">
                <a:solidFill>
                  <a:srgbClr val="C00000"/>
                </a:solidFill>
              </a:rPr>
            </a:br>
            <a:r>
              <a:rPr lang="en-ZA" sz="2700" dirty="0" smtClean="0">
                <a:solidFill>
                  <a:srgbClr val="C00000"/>
                </a:solidFill>
              </a:rPr>
              <a:t>SACMEQ III (2007) </a:t>
            </a:r>
            <a:r>
              <a:rPr lang="en-ZA" sz="2700" dirty="0" smtClean="0">
                <a:solidFill>
                  <a:srgbClr val="C00000"/>
                </a:solidFill>
                <a:sym typeface="Wingdings" pitchFamily="2" charset="2"/>
              </a:rPr>
              <a:t></a:t>
            </a:r>
            <a:r>
              <a:rPr lang="en-ZA" sz="2700" dirty="0" smtClean="0">
                <a:solidFill>
                  <a:srgbClr val="C00000"/>
                </a:solidFill>
              </a:rPr>
              <a:t> 401/498 Gr6 Mathematics teachers</a:t>
            </a:r>
            <a:endParaRPr lang="en-ZA" dirty="0">
              <a:solidFill>
                <a:srgbClr val="C00000"/>
              </a:solidFill>
            </a:endParaRPr>
          </a:p>
        </p:txBody>
      </p:sp>
      <p:pic>
        <p:nvPicPr>
          <p:cNvPr id="28674" name="Picture 2"/>
          <p:cNvPicPr>
            <a:picLocks noChangeAspect="1" noChangeArrowheads="1"/>
          </p:cNvPicPr>
          <p:nvPr/>
        </p:nvPicPr>
        <p:blipFill>
          <a:blip r:embed="rId3" cstate="print"/>
          <a:srcRect/>
          <a:stretch>
            <a:fillRect/>
          </a:stretch>
        </p:blipFill>
        <p:spPr bwMode="auto">
          <a:xfrm>
            <a:off x="395536" y="1628800"/>
            <a:ext cx="6682343" cy="4032448"/>
          </a:xfrm>
          <a:prstGeom prst="rect">
            <a:avLst/>
          </a:prstGeom>
          <a:ln>
            <a:noFill/>
          </a:ln>
          <a:effectLst>
            <a:outerShdw blurRad="292100" dist="139700" dir="2700000" algn="tl" rotWithShape="0">
              <a:srgbClr val="333333">
                <a:alpha val="65000"/>
              </a:srgbClr>
            </a:outerShdw>
          </a:effectLst>
        </p:spPr>
      </p:pic>
      <p:pic>
        <p:nvPicPr>
          <p:cNvPr id="28675" name="Picture 3"/>
          <p:cNvPicPr>
            <a:picLocks noChangeAspect="1" noChangeArrowheads="1"/>
          </p:cNvPicPr>
          <p:nvPr/>
        </p:nvPicPr>
        <p:blipFill>
          <a:blip r:embed="rId4" cstate="print"/>
          <a:srcRect/>
          <a:stretch>
            <a:fillRect/>
          </a:stretch>
        </p:blipFill>
        <p:spPr bwMode="auto">
          <a:xfrm>
            <a:off x="7380312" y="2636912"/>
            <a:ext cx="1296144" cy="1376695"/>
          </a:xfrm>
          <a:prstGeom prst="rect">
            <a:avLst/>
          </a:prstGeom>
          <a:ln>
            <a:noFill/>
          </a:ln>
          <a:effectLst>
            <a:outerShdw blurRad="292100" dist="139700" dir="2700000" algn="tl" rotWithShape="0">
              <a:srgbClr val="333333">
                <a:alpha val="65000"/>
              </a:srgbClr>
            </a:outerShdw>
          </a:effectLst>
        </p:spPr>
      </p:pic>
      <p:graphicFrame>
        <p:nvGraphicFramePr>
          <p:cNvPr id="8" name="Table 7"/>
          <p:cNvGraphicFramePr>
            <a:graphicFrameLocks noGrp="1"/>
          </p:cNvGraphicFramePr>
          <p:nvPr/>
        </p:nvGraphicFramePr>
        <p:xfrm>
          <a:off x="899592" y="5877272"/>
          <a:ext cx="6048675" cy="760095"/>
        </p:xfrm>
        <a:graphic>
          <a:graphicData uri="http://schemas.openxmlformats.org/drawingml/2006/table">
            <a:tbl>
              <a:tblPr/>
              <a:tblGrid>
                <a:gridCol w="1641291"/>
                <a:gridCol w="734564"/>
                <a:gridCol w="734564"/>
                <a:gridCol w="734564"/>
                <a:gridCol w="734564"/>
                <a:gridCol w="734564"/>
                <a:gridCol w="734564"/>
              </a:tblGrid>
              <a:tr h="190500">
                <a:tc rowSpan="2">
                  <a:txBody>
                    <a:bodyPr/>
                    <a:lstStyle/>
                    <a:p>
                      <a:pPr algn="ctr" fontAlgn="b"/>
                      <a:r>
                        <a:rPr lang="en-ZA" sz="1600" b="1" i="0" u="none" strike="noStrike" dirty="0">
                          <a:solidFill>
                            <a:srgbClr val="000000"/>
                          </a:solidFill>
                          <a:latin typeface="Calibri"/>
                        </a:rPr>
                        <a:t>SACMEQ Maths teacher test Q17</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gridSpan="5">
                  <a:txBody>
                    <a:bodyPr/>
                    <a:lstStyle/>
                    <a:p>
                      <a:pPr algn="ctr" fontAlgn="b"/>
                      <a:r>
                        <a:rPr lang="en-ZA" sz="1600" b="1" i="0" u="none" strike="noStrike" dirty="0">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rowSpan="2">
                  <a:txBody>
                    <a:bodyPr/>
                    <a:lstStyle/>
                    <a:p>
                      <a:pPr algn="ctr" fontAlgn="ctr"/>
                      <a:r>
                        <a:rPr lang="en-ZA" sz="1600" b="1" i="0" u="none" strike="noStrike" dirty="0" err="1">
                          <a:solidFill>
                            <a:srgbClr val="000000"/>
                          </a:solidFill>
                          <a:latin typeface="Calibri"/>
                        </a:rPr>
                        <a:t>Avg</a:t>
                      </a:r>
                      <a:endParaRPr lang="en-ZA" sz="1600" b="1" i="0" u="none" strike="noStrike" dirty="0">
                        <a:solidFill>
                          <a:srgbClr val="000000"/>
                        </a:solidFill>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200025">
                <a:tc vMerge="1">
                  <a:txBody>
                    <a:bodyPr/>
                    <a:lstStyle/>
                    <a:p>
                      <a:endParaRPr lang="en-ZA"/>
                    </a:p>
                  </a:txBody>
                  <a:tcPr/>
                </a:tc>
                <a:tc>
                  <a:txBody>
                    <a:bodyPr/>
                    <a:lstStyle/>
                    <a:p>
                      <a:pPr algn="ctr" fontAlgn="b"/>
                      <a:r>
                        <a:rPr lang="en-ZA" sz="16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600" b="1" i="0" u="none" strike="noStrike">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vMerge="1">
                  <a:txBody>
                    <a:bodyPr/>
                    <a:lstStyle/>
                    <a:p>
                      <a:endParaRPr lang="en-ZA"/>
                    </a:p>
                  </a:txBody>
                  <a:tcPr/>
                </a:tc>
              </a:tr>
              <a:tr h="200025">
                <a:tc>
                  <a:txBody>
                    <a:bodyPr/>
                    <a:lstStyle/>
                    <a:p>
                      <a:pPr algn="l" fontAlgn="b"/>
                      <a:r>
                        <a:rPr lang="en-ZA" sz="1600" b="0" i="0" u="none" strike="noStrike" dirty="0">
                          <a:solidFill>
                            <a:srgbClr val="000000"/>
                          </a:solidFill>
                          <a:latin typeface="Calibri"/>
                        </a:rPr>
                        <a:t>Correct</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600" b="0" i="0" u="none" strike="noStrike" dirty="0">
                          <a:solidFill>
                            <a:schemeClr val="bg1"/>
                          </a:solidFill>
                          <a:latin typeface="Calibri"/>
                        </a:rPr>
                        <a:t>23%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22%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chemeClr val="bg1"/>
                          </a:solidFill>
                          <a:latin typeface="Calibri"/>
                        </a:rPr>
                        <a:t>40%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ZA" sz="1600" b="0" i="0" u="none" strike="noStrike" dirty="0">
                          <a:solidFill>
                            <a:srgbClr val="000000"/>
                          </a:solidFill>
                          <a:latin typeface="Calibri"/>
                        </a:rPr>
                        <a:t>74%</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ZA" sz="1600" b="1" i="0" u="none" strike="noStrike" dirty="0">
                          <a:solidFill>
                            <a:srgbClr val="000000"/>
                          </a:solidFill>
                          <a:latin typeface="Calibri"/>
                        </a:rPr>
                        <a:t>38%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9" name="Content Placeholder 2"/>
          <p:cNvSpPr>
            <a:spLocks noGrp="1"/>
          </p:cNvSpPr>
          <p:nvPr>
            <p:ph idx="1"/>
          </p:nvPr>
        </p:nvSpPr>
        <p:spPr>
          <a:xfrm>
            <a:off x="7127776" y="4365104"/>
            <a:ext cx="2016224" cy="1296144"/>
          </a:xfrm>
        </p:spPr>
        <p:txBody>
          <a:bodyPr>
            <a:normAutofit fontScale="70000" lnSpcReduction="20000"/>
          </a:bodyPr>
          <a:lstStyle/>
          <a:p>
            <a:pPr>
              <a:buNone/>
            </a:pPr>
            <a:r>
              <a:rPr lang="en-ZA" sz="2400" b="1" dirty="0" smtClean="0"/>
              <a:t>Correct answer (7km): </a:t>
            </a:r>
          </a:p>
          <a:p>
            <a:pPr>
              <a:buNone/>
            </a:pPr>
            <a:r>
              <a:rPr lang="en-ZA" sz="4600" b="1" dirty="0" smtClean="0">
                <a:solidFill>
                  <a:srgbClr val="FF0000"/>
                </a:solidFill>
              </a:rPr>
              <a:t>38%</a:t>
            </a:r>
            <a:r>
              <a:rPr lang="en-ZA" sz="4600" dirty="0" smtClean="0">
                <a:solidFill>
                  <a:srgbClr val="FF0000"/>
                </a:solidFill>
              </a:rPr>
              <a:t> </a:t>
            </a:r>
            <a:r>
              <a:rPr lang="en-ZA" sz="2400" dirty="0" smtClean="0"/>
              <a:t>of </a:t>
            </a:r>
            <a:r>
              <a:rPr lang="en-ZA" sz="2400" dirty="0" err="1" smtClean="0"/>
              <a:t>Gr</a:t>
            </a:r>
            <a:r>
              <a:rPr lang="en-ZA" sz="2400" dirty="0" smtClean="0"/>
              <a:t> 6 Maths </a:t>
            </a:r>
            <a:r>
              <a:rPr lang="en-ZA" sz="2400" u="sng" dirty="0" smtClean="0"/>
              <a:t>teachers</a:t>
            </a:r>
            <a:endParaRPr lang="en-ZA" sz="2400" u="sng" dirty="0"/>
          </a:p>
        </p:txBody>
      </p:sp>
      <p:sp>
        <p:nvSpPr>
          <p:cNvPr id="10" name="Oval 9"/>
          <p:cNvSpPr/>
          <p:nvPr/>
        </p:nvSpPr>
        <p:spPr>
          <a:xfrm>
            <a:off x="5292080" y="2132856"/>
            <a:ext cx="129614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p:cNvCxnSpPr/>
          <p:nvPr/>
        </p:nvCxnSpPr>
        <p:spPr>
          <a:xfrm>
            <a:off x="4788024" y="3140968"/>
            <a:ext cx="0" cy="172819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483768" y="3356992"/>
            <a:ext cx="2240632" cy="8384"/>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83768" y="4149080"/>
            <a:ext cx="2304256" cy="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123728" y="3140968"/>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p:cNvSpPr/>
          <p:nvPr/>
        </p:nvSpPr>
        <p:spPr>
          <a:xfrm>
            <a:off x="1979712" y="3933056"/>
            <a:ext cx="288032" cy="28803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7</a:t>
            </a:r>
            <a:endParaRPr lang="en-ZA" sz="1200" dirty="0">
              <a:solidFill>
                <a:schemeClr val="tx1"/>
              </a:solidFill>
            </a:endParaRPr>
          </a:p>
        </p:txBody>
      </p:sp>
      <p:cxnSp>
        <p:nvCxnSpPr>
          <p:cNvPr id="26" name="Straight Arrow Connector 25"/>
          <p:cNvCxnSpPr/>
          <p:nvPr/>
        </p:nvCxnSpPr>
        <p:spPr>
          <a:xfrm>
            <a:off x="1835696" y="3284984"/>
            <a:ext cx="0" cy="792088"/>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79912" y="5085184"/>
            <a:ext cx="21602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06794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2798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788024" y="5085184"/>
            <a:ext cx="2880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677" name="Picture 5" descr="http://ramyasspace.files.wordpress.com/2011/06/tick.jpg"/>
          <p:cNvPicPr>
            <a:picLocks noChangeAspect="1" noChangeArrowheads="1"/>
          </p:cNvPicPr>
          <p:nvPr/>
        </p:nvPicPr>
        <p:blipFill>
          <a:blip r:embed="rId5" cstate="print"/>
          <a:srcRect/>
          <a:stretch>
            <a:fillRect/>
          </a:stretch>
        </p:blipFill>
        <p:spPr bwMode="auto">
          <a:xfrm>
            <a:off x="7740352" y="2996952"/>
            <a:ext cx="288032" cy="288032"/>
          </a:xfrm>
          <a:prstGeom prst="rect">
            <a:avLst/>
          </a:prstGeom>
          <a:noFill/>
        </p:spPr>
      </p:pic>
      <p:sp>
        <p:nvSpPr>
          <p:cNvPr id="45" name="Content Placeholder 2"/>
          <p:cNvSpPr txBox="1">
            <a:spLocks/>
          </p:cNvSpPr>
          <p:nvPr/>
        </p:nvSpPr>
        <p:spPr>
          <a:xfrm>
            <a:off x="7236296" y="5877272"/>
            <a:ext cx="2016224" cy="79208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1" i="0" u="none" strike="noStrike" kern="1200" cap="none" spc="0" normalizeH="0" baseline="0" noProof="0" dirty="0" smtClean="0">
                <a:ln>
                  <a:noFill/>
                </a:ln>
                <a:solidFill>
                  <a:srgbClr val="FF0000"/>
                </a:solidFill>
                <a:effectLst/>
                <a:uLnTx/>
                <a:uFillTx/>
                <a:latin typeface="+mn-lt"/>
                <a:ea typeface="+mn-ea"/>
                <a:cs typeface="+mn-cs"/>
              </a:rPr>
              <a:t>2 education systems</a:t>
            </a:r>
            <a:r>
              <a:rPr kumimoji="0" lang="en-ZA" sz="2400" b="1" i="0" u="none" strike="noStrike" kern="1200" cap="none" spc="0" normalizeH="0" noProof="0" dirty="0" smtClean="0">
                <a:ln>
                  <a:noFill/>
                </a:ln>
                <a:solidFill>
                  <a:srgbClr val="FF0000"/>
                </a:solidFill>
                <a:effectLst/>
                <a:uLnTx/>
                <a:uFillTx/>
                <a:latin typeface="+mn-lt"/>
                <a:ea typeface="+mn-ea"/>
                <a:cs typeface="+mn-cs"/>
              </a:rPr>
              <a:t> </a:t>
            </a:r>
            <a:endParaRPr kumimoji="0" lang="en-ZA" sz="2400" b="0" i="0" u="none" strike="noStrike" kern="1200" cap="none" spc="0" normalizeH="0" baseline="0" noProof="0" dirty="0">
              <a:ln>
                <a:noFill/>
              </a:ln>
              <a:solidFill>
                <a:srgbClr val="FF0000"/>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28</a:t>
            </a:fld>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fade">
                                      <p:cBhvr>
                                        <p:cTn id="39" dur="2000"/>
                                        <p:tgtEl>
                                          <p:spTgt spid="9">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xEl>
                                              <p:pRg st="1" end="1"/>
                                            </p:txEl>
                                          </p:spTgt>
                                        </p:tgtEl>
                                        <p:attrNameLst>
                                          <p:attrName>style.visibility</p:attrName>
                                        </p:attrNameLst>
                                      </p:cBhvr>
                                      <p:to>
                                        <p:strVal val="visible"/>
                                      </p:to>
                                    </p:set>
                                    <p:animEffect transition="in" filter="fade">
                                      <p:cBhvr>
                                        <p:cTn id="44" dur="2000"/>
                                        <p:tgtEl>
                                          <p:spTgt spid="9">
                                            <p:txEl>
                                              <p:pRg st="1" end="1"/>
                                            </p:txEl>
                                          </p:spTgt>
                                        </p:tgtEl>
                                      </p:cBhvr>
                                    </p:animEffect>
                                  </p:childTnLst>
                                </p:cTn>
                              </p:par>
                              <p:par>
                                <p:cTn id="45" presetID="1" presetClass="entr" presetSubtype="0" fill="hold" nodeType="withEffect">
                                  <p:stCondLst>
                                    <p:cond delay="0"/>
                                  </p:stCondLst>
                                  <p:childTnLst>
                                    <p:set>
                                      <p:cBhvr>
                                        <p:cTn id="46" dur="1" fill="hold">
                                          <p:stCondLst>
                                            <p:cond delay="0"/>
                                          </p:stCondLst>
                                        </p:cTn>
                                        <p:tgtEl>
                                          <p:spTgt spid="28677"/>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fade">
                                      <p:cBhvr>
                                        <p:cTn id="49" dur="2000"/>
                                        <p:tgtEl>
                                          <p:spTgt spid="45">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animBg="1"/>
      <p:bldP spid="20" grpId="0" animBg="1"/>
      <p:bldP spid="22" grpId="0" animBg="1"/>
      <p:bldP spid="4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1543532" y="2348879"/>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879812" y="1628800"/>
            <a:ext cx="3384376" cy="646331"/>
          </a:xfrm>
          <a:prstGeom prst="rect">
            <a:avLst/>
          </a:prstGeom>
          <a:solidFill>
            <a:schemeClr val="bg1">
              <a:lumMod val="85000"/>
            </a:schemeClr>
          </a:solidFill>
        </p:spPr>
        <p:txBody>
          <a:bodyPr wrap="square" rtlCol="0">
            <a:spAutoFit/>
          </a:bodyPr>
          <a:lstStyle/>
          <a:p>
            <a:pPr algn="ctr"/>
            <a:r>
              <a:rPr lang="en-ZA" dirty="0" smtClean="0"/>
              <a:t>Maths teacher content knowledge </a:t>
            </a:r>
          </a:p>
          <a:p>
            <a:pPr algn="ctr"/>
            <a:r>
              <a:rPr lang="en-ZA" dirty="0" smtClean="0"/>
              <a:t>(SACMEQ III)</a:t>
            </a: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lstStyle/>
          <a:p>
            <a:r>
              <a:rPr lang="en-ZA" dirty="0" smtClean="0">
                <a:solidFill>
                  <a:srgbClr val="C00000"/>
                </a:solidFill>
              </a:rPr>
              <a:t>Teacher knowledge...</a:t>
            </a:r>
            <a:endParaRPr lang="en-ZA" dirty="0">
              <a:solidFill>
                <a:srgbClr val="C00000"/>
              </a:solidFill>
            </a:endParaRPr>
          </a:p>
        </p:txBody>
      </p:sp>
      <p:sp>
        <p:nvSpPr>
          <p:cNvPr id="13" name="TextBox 12"/>
          <p:cNvSpPr txBox="1"/>
          <p:nvPr/>
        </p:nvSpPr>
        <p:spPr>
          <a:xfrm>
            <a:off x="7055768" y="6381328"/>
            <a:ext cx="2088232" cy="276999"/>
          </a:xfrm>
          <a:prstGeom prst="rect">
            <a:avLst/>
          </a:prstGeom>
          <a:noFill/>
        </p:spPr>
        <p:txBody>
          <a:bodyPr wrap="square" rtlCol="0">
            <a:spAutoFit/>
          </a:bodyPr>
          <a:lstStyle/>
          <a:p>
            <a:r>
              <a:rPr lang="en-ZA" sz="1200" dirty="0" smtClean="0"/>
              <a:t>Source: Stephen Taylor</a:t>
            </a:r>
            <a:endParaRPr lang="en-ZA" sz="1200"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29</a:t>
            </a:fld>
            <a:endParaRPr lang="en-Z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2869354617"/>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76162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363993466"/>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31</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10458178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32</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 in SA</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lessons they were scheduled to teach in North West</a:t>
            </a:r>
            <a:r>
              <a:rPr lang="en-ZA" smtClean="0"/>
              <a:t>” (Carnoy &amp; Chisholm et al, 2012)</a:t>
            </a:r>
          </a:p>
        </p:txBody>
      </p:sp>
    </p:spTree>
    <p:extLst>
      <p:ext uri="{BB962C8B-B14F-4D97-AF65-F5344CB8AC3E}">
        <p14:creationId xmlns:p14="http://schemas.microsoft.com/office/powerpoint/2010/main" val="29066780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33</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45074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697123440"/>
              </p:ext>
            </p:extLst>
          </p:nvPr>
        </p:nvGraphicFramePr>
        <p:xfrm>
          <a:off x="467544" y="1556792"/>
          <a:ext cx="8208912" cy="5097368"/>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34</a:t>
            </a:fld>
            <a:endParaRPr lang="en-ZA"/>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Quality</a:t>
            </a:r>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sp>
        <p:nvSpPr>
          <p:cNvPr id="5" name="AutoShape 2" descr="data:image/jpeg;base64,/9j/4AAQSkZJRgABAQAAAQABAAD/2wBDAAkGBwgHBgkIBwgKCgkLDRYPDQwMDRsUFRAWIB0iIiAdHx8kKDQsJCYxJx8fLT0tMTU3Ojo6Iys/RD84QzQ5Ojf/2wBDAQoKCg0MDRoPDxo3JR8lNzc3Nzc3Nzc3Nzc3Nzc3Nzc3Nzc3Nzc3Nzc3Nzc3Nzc3Nzc3Nzc3Nzc3Nzc3Nzc3Nzf/wAARCADAAQADASIAAhEBAxEB/8QAGwABAQEBAAMBAAAAAAAAAAAAAAcFCAIEBgH/xAA4EAEAAAMDBQ0IAwEAAAAAAAAAAQIDBAUGBxESFRcTMTM2VFVydJOUsbLRIUVSU3GDkcMUMkGB/8QAGwEBAAMAAwEAAAAAAAAAAAAAAAQFBgEDBwL/xAAxEQEAAQICBQsFAAMAAAAAAAAAAQIDBBEFBhRRkRIWITEyM0FSYXHRNYGxsvATYvH/2gAMAwEAAhEDEQA/ALiAAAAAAAAAAAAAAAAAAAAAAAAAAAAAAAAAAAAAAAAAAAAEYwhDPHeeO6SfHL+QyeQ8d0k+OX8m6SfHL+RzlLyHjuknxy/l+yzSzf1mhH6RHGT9AAAAAAAAAAAAAAAAAAAAAAAAABl4onnp4fvCenPNJPLZ6kYTSxjCMI6Mf9ggeu715ztveJ/VesV8XLy6tU8kXOysx0zFUZNvqrboqs3OVGfTD39d3rznbe8T+pru9ec7b3if1egIPKq3tV/gteWOD39d3rznbe8T+qi5H7ba7ZVvX+Xaq9fRlpaO61Jps2eM+9nilam5FeFvfo0fGdIwtUzejpU+nrVunR1yYpjw/MKkAuXmwAAAAAAAAAAAAAAAAAAAAAAADJxXxcvLq1TyRc7OicV8XLy6tU8kXOyrx/ahutU+4ue8fgAQWsFNyK8Le/Ro+M6ZKbkV4W9+jR8Z0jCd9H94KbWD6bc+37QqQC6eZAAAAAAAAAAAAAAAAAAAPh8pmJLyw/q7VlSSTd9109OnCbPo6Gbf6UXxcri3TNUpOEwteLvU2bfXO/0jN9wIftIxJyih2EptIxJyih2EqNt1r1XfNbHb6eM/C4CH7SMScoodhKbSMScoodhKbda9Tmtjt9PGfhWsV8XLy6tU8kXOz6m14/v+2WWtZq9ehNSqyTSTw3CXejDNHxfLIWKvU3ZiaWl0Ho29gLddN3LpnwAEZeim5FeFvfo0fGdMmvh/El5YfjXjdlSnJGvo6enThN/XPm3/AKxdtiuLdyKpV+lcLXi8JXZt9c5dfvEuiBD9pGJOUUOwlNpGJOUUOwlWO3WvVjea2O308Z+FwEP2kYk5RQ7CU2kYk5RQ7CU2616nNbHb6eM/C4CN3NlAxBa73sNmrV6Mada0U6c8IUZYZ4RmhCPisjvtXqbsTNKr0ho29gKqabsx07gB2q8AAAAAAAAAAAAS/LX7n+/+tUEvy1+5/v8A60bF9zP94rnV76lb+/6ymACmemgAAAAAAAAAAANHDfGG7Ot0fPB0c5xw3xhuzrdHzwdHLPAdmphtbO+t+0gCeyQAAAAAAAAAAAAl+Wv3P9/9aoJflr9z/f8A1o2L7mf7xXOr31K39/1lMAFM9NAAAAAAAAAAAAaOG+MN2dbo+eDo5zjhvjDdnW6Png6OWeA7NTDa2d9b9pAE9kgAAAAAAAAAAAB61su+x27Q/m2ShaNDPo7tSln0c+/mzw9m9B7ITGfW5pqmmc6Zylm6gubmmwd2k9DUFzc02Du0no0h88inc7doveaeMs3UFzc02Du0noagubmmwd2k9GkHIp3G0XvNPGXzWJbluqhcF4VKN2WKSeWzVIyzS2aSEYR0Y+2EcyCuicV8XLy6tU8kXOytx0RFUZNtqtXVXZuTVOfTAAgtUKLkgsNjt1S9IW2yULRCSWlGXdqUs+j7Z97PD2J0puRXhb36NHxnSMLGd6FPp6qadHXJicp6PzCgagubmmwd2k9DUFzc02Du0no0hccinc832i95p4yzdQXNzTYO7SehqC5uabB3aT0aQcincbRe808ZZ9O47ppVJalO7LFJPLGE0s0tnkhGEYb0YRzNAHMREdT4qrqr7U5gDl8AAAAAAAAAAAAAAAAAAMnFfFy8urVPJFzs6JxXxcvLq1TyRc7KvH9qG61T7i57x+ABBawU3Irwt79Gj4zpkpuRXhb36NHxnSMJ30f3gptYPptz7ftCpALp5kAAAAAAAAAAAAAAAAAAAAAAAAycV8XLy6tU8kXOzpe32SnbrFWstaEY06sk0k2aOb2Rhm3/APr5HZrcXyavbzIWKsV3aomlp9BaWw+Bt103c85nw/6iwtOzW4vk1e3mNmtxfJq9vMi7Fd9F7znwP+3CPlFlNyK8Le/Ro+M7c2a3F8mr28zaw3hmwYemtE1gkml3eEsJtKpGbez5t/6u6xhblFyKpV2ldO4XFYOuzbzznLw9Yne3AFixgAAAAAAAAAAAAAAAAAAAAAAAAAAAAAAAAAAAAAAAAAAAAAAAAAAAAAAAAAAAAAAAAAAAAAAAAAAA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4" descr="data:image/jpeg;base64,/9j/4AAQSkZJRgABAQAAAQABAAD/2wBDAAkGBwgHBgkIBwgKCgkLDRYPDQwMDRsUFRAWIB0iIiAdHx8kKDQsJCYxJx8fLT0tMTU3Ojo6Iys/RD84QzQ5Ojf/2wBDAQoKCg0MDRoPDxo3JR8lNzc3Nzc3Nzc3Nzc3Nzc3Nzc3Nzc3Nzc3Nzc3Nzc3Nzc3Nzc3Nzc3Nzc3Nzc3Nzc3Nzf/wAARCADAAQADASIAAhEBAxEB/8QAGwABAQEBAAMBAAAAAAAAAAAAAAcFCAIEBgH/xAA4EAEAAAMDBQ0IAwEAAAAAAAAAAQIDBAUGBxESFRcTMTM2VFVydJOUsbLRIUVSU3GDkcMUMkGB/8QAGwEBAAMAAwEAAAAAAAAAAAAAAAQFBgEDBwL/xAAxEQEAAQICBQsFAAMAAAAAAAAAAQIDBBEFBhRRkRIWITEyM0FSYXHRNYGxsvATYvH/2gAMAwEAAhEDEQA/ALiAAAAAAAAAAAAAAAAAAAAAAAAAAAAAAAAAAAAAAAAAAAAEYwhDPHeeO6SfHL+QyeQ8d0k+OX8m6SfHL+RzlLyHjuknxy/l+yzSzf1mhH6RHGT9AAAAAAAAAAAAAAAAAAAAAAAAABl4onnp4fvCenPNJPLZ6kYTSxjCMI6Mf9ggeu715ztveJ/VesV8XLy6tU8kXOysx0zFUZNvqrboqs3OVGfTD39d3rznbe8T+pru9ec7b3if1egIPKq3tV/gteWOD39d3rznbe8T+qi5H7ba7ZVvX+Xaq9fRlpaO61Jps2eM+9nilam5FeFvfo0fGdIwtUzejpU+nrVunR1yYpjw/MKkAuXmwAAAAAAAAAAAAAAAAAAAAAAADJxXxcvLq1TyRc7OicV8XLy6tU8kXOyrx/ahutU+4ue8fgAQWsFNyK8Le/Ro+M6ZKbkV4W9+jR8Z0jCd9H94KbWD6bc+37QqQC6eZAAAAAAAAAAAAAAAAAAAPh8pmJLyw/q7VlSSTd9109OnCbPo6Gbf6UXxcri3TNUpOEwteLvU2bfXO/0jN9wIftIxJyih2EptIxJyih2EqNt1r1XfNbHb6eM/C4CH7SMScoodhKbSMScoodhKbda9Tmtjt9PGfhWsV8XLy6tU8kXOz6m14/v+2WWtZq9ehNSqyTSTw3CXejDNHxfLIWKvU3ZiaWl0Ho29gLddN3LpnwAEZeim5FeFvfo0fGdMmvh/El5YfjXjdlSnJGvo6enThN/XPm3/AKxdtiuLdyKpV+lcLXi8JXZt9c5dfvEuiBD9pGJOUUOwlNpGJOUUOwlWO3WvVjea2O308Z+FwEP2kYk5RQ7CU2kYk5RQ7CU2616nNbHb6eM/C4CN3NlAxBa73sNmrV6Mada0U6c8IUZYZ4RmhCPisjvtXqbsTNKr0ho29gKqabsx07gB2q8AAAAAAAAAAAAS/LX7n+/+tUEvy1+5/v8A60bF9zP94rnV76lb+/6ymACmemgAAAAAAAAAAANHDfGG7Ot0fPB0c5xw3xhuzrdHzwdHLPAdmphtbO+t+0gCeyQAAAAAAAAAAAAl+Wv3P9/9aoJflr9z/f8A1o2L7mf7xXOr31K39/1lMAFM9NAAAAAAAAAAAAaOG+MN2dbo+eDo5zjhvjDdnW6Png6OWeA7NTDa2d9b9pAE9kgAAAAAAAAAAAB61su+x27Q/m2ShaNDPo7tSln0c+/mzw9m9B7ITGfW5pqmmc6Zylm6gubmmwd2k9DUFzc02Du0no0h88inc7doveaeMs3UFzc02Du0noagubmmwd2k9GkHIp3G0XvNPGXzWJbluqhcF4VKN2WKSeWzVIyzS2aSEYR0Y+2EcyCuicV8XLy6tU8kXOytx0RFUZNtqtXVXZuTVOfTAAgtUKLkgsNjt1S9IW2yULRCSWlGXdqUs+j7Z97PD2J0puRXhb36NHxnSMLGd6FPp6qadHXJicp6PzCgagubmmwd2k9DUFzc02Du0no0hccinc832i95p4yzdQXNzTYO7SehqC5uabB3aT0aQcincbRe808ZZ9O47ppVJalO7LFJPLGE0s0tnkhGEYb0YRzNAHMREdT4qrqr7U5gDl8AAAAAAAAAAAAAAAAAAMnFfFy8urVPJFzs6JxXxcvLq1TyRc7KvH9qG61T7i57x+ABBawU3Irwt79Gj4zpkpuRXhb36NHxnSMJ30f3gptYPptz7ftCpALp5kAAAAAAAAAAAAAAAAAAAAAAAAycV8XLy6tU8kXOzpe32SnbrFWstaEY06sk0k2aOb2Rhm3/APr5HZrcXyavbzIWKsV3aomlp9BaWw+Bt103c85nw/6iwtOzW4vk1e3mNmtxfJq9vMi7Fd9F7znwP+3CPlFlNyK8Le/Ro+M7c2a3F8mr28zaw3hmwYemtE1gkml3eEsJtKpGbez5t/6u6xhblFyKpV2ldO4XFYOuzbzznLw9Yne3AFixgAAAAAAAAAAAAAAAAAAAAAAAAAAAAAAAAAAAAAAAAAAAAAAAAAAAAAAAAAAAAAAAAAAAAAAAAAAAD//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1900" y="4365104"/>
            <a:ext cx="16002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a:spLocks noGrp="1"/>
          </p:cNvSpPr>
          <p:nvPr>
            <p:ph idx="1"/>
          </p:nvPr>
        </p:nvSpPr>
        <p:spPr>
          <a:xfrm>
            <a:off x="457200" y="1600200"/>
            <a:ext cx="8229600" cy="4525963"/>
          </a:xfrm>
          <a:ln w="38100">
            <a:solidFill>
              <a:srgbClr val="FF0000"/>
            </a:solidFill>
          </a:ln>
        </p:spPr>
        <p:txBody>
          <a:bodyPr/>
          <a:lstStyle/>
          <a:p>
            <a:endParaRPr lang="en-ZA" smtClean="0"/>
          </a:p>
          <a:p>
            <a:endParaRPr lang="en-ZA" sz="2000"/>
          </a:p>
          <a:p>
            <a:pPr marL="0" indent="0" algn="ctr">
              <a:buNone/>
            </a:pPr>
            <a:r>
              <a:rPr lang="en-ZA" smtClean="0"/>
              <a:t>Quality of education and educational outcomes are very low and highly unequal</a:t>
            </a:r>
            <a:endParaRPr lang="en-ZA"/>
          </a:p>
        </p:txBody>
      </p:sp>
    </p:spTree>
    <p:extLst>
      <p:ext uri="{BB962C8B-B14F-4D97-AF65-F5344CB8AC3E}">
        <p14:creationId xmlns:p14="http://schemas.microsoft.com/office/powerpoint/2010/main" val="12734307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Autofit/>
          </a:bodyPr>
          <a:lstStyle/>
          <a:p>
            <a:r>
              <a:rPr lang="en-ZA" sz="3200" dirty="0" smtClean="0">
                <a:solidFill>
                  <a:srgbClr val="C00000"/>
                </a:solidFill>
              </a:rPr>
              <a:t>2 </a:t>
            </a:r>
            <a:r>
              <a:rPr lang="en-ZA" sz="3200" b="1" u="sng" smtClean="0">
                <a:solidFill>
                  <a:srgbClr val="C00000"/>
                </a:solidFill>
              </a:rPr>
              <a:t>Significant</a:t>
            </a:r>
            <a:r>
              <a:rPr lang="en-ZA" sz="3200" smtClean="0">
                <a:solidFill>
                  <a:srgbClr val="C00000"/>
                </a:solidFill>
              </a:rPr>
              <a:t> recent improvements </a:t>
            </a:r>
            <a:r>
              <a:rPr lang="en-ZA" sz="3200" dirty="0" smtClean="0">
                <a:solidFill>
                  <a:srgbClr val="C00000"/>
                </a:solidFill>
              </a:rPr>
              <a:t>(2010/11)</a:t>
            </a:r>
            <a:endParaRPr lang="en-ZA" sz="3200" dirty="0">
              <a:solidFill>
                <a:srgbClr val="C00000"/>
              </a:solidFill>
            </a:endParaRPr>
          </a:p>
        </p:txBody>
      </p:sp>
      <p:sp>
        <p:nvSpPr>
          <p:cNvPr id="3" name="Content Placeholder 2"/>
          <p:cNvSpPr>
            <a:spLocks noGrp="1"/>
          </p:cNvSpPr>
          <p:nvPr>
            <p:ph idx="1"/>
          </p:nvPr>
        </p:nvSpPr>
        <p:spPr>
          <a:xfrm>
            <a:off x="457200" y="1600200"/>
            <a:ext cx="8229600" cy="4853136"/>
          </a:xfrm>
        </p:spPr>
        <p:txBody>
          <a:bodyPr>
            <a:normAutofit lnSpcReduction="10000"/>
          </a:bodyPr>
          <a:lstStyle/>
          <a:p>
            <a:pPr marL="514350" indent="-514350">
              <a:buFont typeface="+mj-lt"/>
              <a:buAutoNum type="arabicPeriod"/>
            </a:pPr>
            <a:r>
              <a:rPr lang="en-ZA" b="1">
                <a:solidFill>
                  <a:srgbClr val="FF0000"/>
                </a:solidFill>
              </a:rPr>
              <a:t>Annual National Assessments</a:t>
            </a:r>
          </a:p>
          <a:p>
            <a:pPr marL="914400" lvl="1" indent="-514350"/>
            <a:r>
              <a:rPr lang="en-ZA" sz="2000"/>
              <a:t>2 main aims are (1) </a:t>
            </a:r>
            <a:r>
              <a:rPr lang="en-ZA" sz="2000" b="1"/>
              <a:t>accountability</a:t>
            </a:r>
            <a:r>
              <a:rPr lang="en-ZA" sz="2000"/>
              <a:t>, and (2) </a:t>
            </a:r>
            <a:r>
              <a:rPr lang="en-ZA" sz="2000" b="1"/>
              <a:t>support</a:t>
            </a:r>
          </a:p>
          <a:p>
            <a:pPr marL="914400" lvl="1" indent="-514350"/>
            <a:r>
              <a:rPr lang="en-ZA" sz="2000"/>
              <a:t>Provide comparable information on student learning &amp; school </a:t>
            </a:r>
            <a:r>
              <a:rPr lang="en-ZA" sz="2000" smtClean="0"/>
              <a:t>performance &amp; provides benchmarks for assessment</a:t>
            </a:r>
            <a:endParaRPr lang="en-ZA" sz="2000"/>
          </a:p>
          <a:p>
            <a:pPr marL="914400" lvl="1" indent="-514350"/>
            <a:r>
              <a:rPr lang="en-ZA" sz="2000" smtClean="0"/>
              <a:t>Support </a:t>
            </a:r>
            <a:r>
              <a:rPr lang="en-ZA" sz="2000"/>
              <a:t>can be targeted to specific schools, teachers and </a:t>
            </a:r>
            <a:r>
              <a:rPr lang="en-ZA" sz="2000" smtClean="0"/>
              <a:t>learners</a:t>
            </a:r>
          </a:p>
          <a:p>
            <a:pPr marL="914400" lvl="1" indent="-514350"/>
            <a:r>
              <a:rPr lang="en-ZA" sz="2000" b="1" smtClean="0"/>
              <a:t>NB:</a:t>
            </a:r>
            <a:r>
              <a:rPr lang="en-ZA" sz="2000" smtClean="0"/>
              <a:t> Needs to be externally evaluated (Umalusi?) at at least one primary grade</a:t>
            </a:r>
            <a:endParaRPr lang="en-ZA" sz="2000"/>
          </a:p>
          <a:p>
            <a:pPr marL="514350" indent="-514350">
              <a:buFont typeface="+mj-lt"/>
              <a:buAutoNum type="arabicPeriod"/>
            </a:pPr>
            <a:r>
              <a:rPr lang="en-ZA" b="1" smtClean="0">
                <a:solidFill>
                  <a:srgbClr val="FF0000"/>
                </a:solidFill>
              </a:rPr>
              <a:t>Workbooks</a:t>
            </a:r>
            <a:endParaRPr lang="en-ZA" b="1" dirty="0" smtClean="0">
              <a:solidFill>
                <a:srgbClr val="FF0000"/>
              </a:solidFill>
            </a:endParaRPr>
          </a:p>
          <a:p>
            <a:pPr marL="914400" lvl="1" indent="-514350"/>
            <a:r>
              <a:rPr lang="en-ZA" sz="2000" dirty="0" smtClean="0"/>
              <a:t>A workbook for every child for maths and language</a:t>
            </a:r>
          </a:p>
          <a:p>
            <a:pPr marL="914400" lvl="1" indent="-514350"/>
            <a:r>
              <a:rPr lang="en-ZA" sz="2000" dirty="0" smtClean="0"/>
              <a:t>High quality learning/teaching resources</a:t>
            </a:r>
          </a:p>
          <a:p>
            <a:pPr marL="914400" lvl="1" indent="-514350"/>
            <a:r>
              <a:rPr lang="en-ZA" sz="2000" dirty="0" smtClean="0"/>
              <a:t>Helps teacher pace learning &amp; cover curriculum </a:t>
            </a:r>
          </a:p>
          <a:p>
            <a:pPr marL="914400" lvl="1" indent="-514350"/>
            <a:r>
              <a:rPr lang="en-ZA" sz="2000" dirty="0" smtClean="0"/>
              <a:t>4 worksheets/term ; 8 weeks/term ; 2 terms per volume (4 workbooks per year – 2 for maths and 2 </a:t>
            </a:r>
            <a:r>
              <a:rPr lang="en-ZA" sz="2000" smtClean="0"/>
              <a:t>for language</a:t>
            </a:r>
            <a:endParaRPr lang="en-ZA" sz="2000" dirty="0" smtClean="0"/>
          </a:p>
        </p:txBody>
      </p:sp>
      <p:pic>
        <p:nvPicPr>
          <p:cNvPr id="4" name="Picture 3" descr="http://www.education.gov.za/Portals/_default/Skins/Skins/media/top_bar7.jpg"/>
          <p:cNvPicPr/>
          <p:nvPr/>
        </p:nvPicPr>
        <p:blipFill rotWithShape="1">
          <a:blip r:embed="rId3" cstate="print">
            <a:extLst>
              <a:ext uri="{28A0092B-C50C-407E-A947-70E740481C1C}">
                <a14:useLocalDpi xmlns:a14="http://schemas.microsoft.com/office/drawing/2010/main" val="0"/>
              </a:ext>
            </a:extLst>
          </a:blip>
          <a:srcRect r="68737"/>
          <a:stretch/>
        </p:blipFill>
        <p:spPr bwMode="auto">
          <a:xfrm>
            <a:off x="6228184" y="1412776"/>
            <a:ext cx="2680910" cy="799082"/>
          </a:xfrm>
          <a:prstGeom prst="rect">
            <a:avLst/>
          </a:prstGeom>
          <a:noFill/>
          <a:ln>
            <a:noFill/>
          </a:ln>
          <a:extLst>
            <a:ext uri="{53640926-AAD7-44D8-BBD7-CCE9431645EC}">
              <a14:shadowObscured xmlns:a14="http://schemas.microsoft.com/office/drawing/2010/main"/>
            </a:ext>
          </a:extLst>
        </p:spPr>
      </p:pic>
      <p:sp>
        <p:nvSpPr>
          <p:cNvPr id="5" name="Slide Number Placeholder 4"/>
          <p:cNvSpPr>
            <a:spLocks noGrp="1"/>
          </p:cNvSpPr>
          <p:nvPr>
            <p:ph type="sldNum" sz="quarter" idx="12"/>
          </p:nvPr>
        </p:nvSpPr>
        <p:spPr/>
        <p:txBody>
          <a:bodyPr/>
          <a:lstStyle/>
          <a:p>
            <a:fld id="{555B2511-D5A3-487A-82FF-4C039FEE504B}" type="slidenum">
              <a:rPr lang="en-ZA" smtClean="0"/>
              <a:pPr/>
              <a:t>36</a:t>
            </a:fld>
            <a:endParaRPr lang="en-Z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transition…consensus?</a:t>
            </a:r>
            <a:endParaRPr lang="en-ZA"/>
          </a:p>
        </p:txBody>
      </p:sp>
      <p:sp>
        <p:nvSpPr>
          <p:cNvPr id="3" name="Content Placeholder 2"/>
          <p:cNvSpPr>
            <a:spLocks noGrp="1"/>
          </p:cNvSpPr>
          <p:nvPr>
            <p:ph idx="1"/>
          </p:nvPr>
        </p:nvSpPr>
        <p:spPr>
          <a:xfrm>
            <a:off x="1691680" y="1600200"/>
            <a:ext cx="5976664" cy="4853136"/>
          </a:xfrm>
        </p:spPr>
        <p:txBody>
          <a:bodyPr>
            <a:normAutofit/>
          </a:bodyPr>
          <a:lstStyle/>
          <a:p>
            <a:pPr marL="0" indent="0">
              <a:buNone/>
            </a:pPr>
            <a:r>
              <a:rPr lang="en-ZA" sz="2000" smtClean="0"/>
              <a:t>“Although 99.7% of South African children are in school…the outcomes in education are </a:t>
            </a:r>
            <a:r>
              <a:rPr lang="en-ZA" sz="2000" b="1" smtClean="0"/>
              <a:t>abysmal</a:t>
            </a:r>
            <a:r>
              <a:rPr lang="en-ZA" sz="2000" smtClean="0"/>
              <a:t>” (Manuel, 2011)</a:t>
            </a:r>
          </a:p>
          <a:p>
            <a:pPr marL="0" indent="0">
              <a:buNone/>
            </a:pPr>
            <a:endParaRPr lang="en-ZA" sz="2000"/>
          </a:p>
          <a:p>
            <a:pPr marL="0" indent="0">
              <a:buNone/>
            </a:pPr>
            <a:r>
              <a:rPr lang="en-ZA" sz="2000"/>
              <a:t>“Without ambiguity or the possibility of misinterpretation, the pieces together reveal the </a:t>
            </a:r>
            <a:r>
              <a:rPr lang="en-ZA" sz="2000" b="1"/>
              <a:t>predicament</a:t>
            </a:r>
            <a:r>
              <a:rPr lang="en-ZA" sz="2000"/>
              <a:t> of South African primary education” (Fleisch, 2008: 2</a:t>
            </a:r>
            <a:r>
              <a:rPr lang="en-ZA" sz="2000" smtClean="0"/>
              <a:t>)</a:t>
            </a:r>
          </a:p>
          <a:p>
            <a:pPr marL="0" indent="0">
              <a:buNone/>
            </a:pPr>
            <a:endParaRPr lang="en-ZA" sz="2000"/>
          </a:p>
          <a:p>
            <a:pPr marL="0" indent="0">
              <a:buNone/>
            </a:pPr>
            <a:r>
              <a:rPr lang="en-ZA" sz="2000"/>
              <a:t>“Our researchers found that what students know and can do is </a:t>
            </a:r>
            <a:r>
              <a:rPr lang="en-ZA" sz="2000" b="1"/>
              <a:t>dismal</a:t>
            </a:r>
            <a:r>
              <a:rPr lang="en-ZA" sz="2000" smtClean="0"/>
              <a:t>” (Taylor &amp; Vinjevold, 1999)</a:t>
            </a:r>
          </a:p>
          <a:p>
            <a:pPr marL="0" indent="0">
              <a:buNone/>
            </a:pPr>
            <a:endParaRPr lang="en-ZA" sz="2000"/>
          </a:p>
          <a:p>
            <a:pPr marL="0" indent="0">
              <a:buNone/>
            </a:pPr>
            <a:r>
              <a:rPr lang="en-ZA" sz="2000" smtClean="0"/>
              <a:t>“It is not an overstatement to say that South African education is in </a:t>
            </a:r>
            <a:r>
              <a:rPr lang="en-ZA" sz="2000" b="1" smtClean="0"/>
              <a:t>crisis</a:t>
            </a:r>
            <a:r>
              <a:rPr lang="en-ZA" sz="2000" smtClean="0"/>
              <a:t>.” (Van der Berg &amp; Spaull, 2011)</a:t>
            </a:r>
            <a:endParaRPr lang="en-ZA" sz="2000"/>
          </a:p>
          <a:p>
            <a:pPr marL="0" indent="0">
              <a:buNone/>
            </a:pPr>
            <a:endParaRPr lang="en-ZA" sz="180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pic>
        <p:nvPicPr>
          <p:cNvPr id="1026" name="Picture 2" descr="http://2.bp.blogspot.com/-jnCZNMqDGGI/TWSf9OQzGDI/AAAAAAAAAAM/qBFV3CFbjuE/s220/BRAAM1.jp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1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Scorecard</a:t>
            </a:r>
            <a:endParaRPr lang="en-ZA"/>
          </a:p>
        </p:txBody>
      </p:sp>
      <p:sp>
        <p:nvSpPr>
          <p:cNvPr id="3" name="Content Placeholder 2"/>
          <p:cNvSpPr>
            <a:spLocks noGrp="1"/>
          </p:cNvSpPr>
          <p:nvPr>
            <p:ph idx="1"/>
          </p:nvPr>
        </p:nvSpPr>
        <p:spPr>
          <a:xfrm>
            <a:off x="457200" y="1600200"/>
            <a:ext cx="8229600" cy="4781128"/>
          </a:xfrm>
        </p:spPr>
        <p:txBody>
          <a:bodyPr>
            <a:normAutofit/>
          </a:bodyPr>
          <a:lstStyle/>
          <a:p>
            <a:r>
              <a:rPr lang="en-ZA" sz="3600" b="1" smtClean="0"/>
              <a:t>Equalize expenditure</a:t>
            </a:r>
          </a:p>
          <a:p>
            <a:endParaRPr lang="en-ZA" sz="3600" b="1"/>
          </a:p>
          <a:p>
            <a:r>
              <a:rPr lang="en-ZA" sz="3600" b="1" smtClean="0"/>
              <a:t>Expand access</a:t>
            </a:r>
          </a:p>
          <a:p>
            <a:endParaRPr lang="en-ZA" sz="3600" b="1"/>
          </a:p>
          <a:p>
            <a:r>
              <a:rPr lang="en-ZA" sz="3600" b="1" smtClean="0"/>
              <a:t>Improve quality/outcomes</a:t>
            </a:r>
          </a:p>
          <a:p>
            <a:endParaRPr lang="en-ZA" sz="3600" b="1"/>
          </a:p>
          <a:p>
            <a:pPr marL="0" indent="0" algn="ctr">
              <a:buNone/>
            </a:pPr>
            <a:endParaRPr lang="en-ZA" sz="14800" b="1">
              <a:solidFill>
                <a:srgbClr val="FF0000"/>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872" y="4005064"/>
            <a:ext cx="1149365" cy="113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s://encrypted-tbn2.google.com/images?q=tbn:ANd9GcQYf5eSX_z9USJk3LgZGSFCgN-vySxJ9Bkc2A7f7EhURvODF_d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2652" y="1741862"/>
            <a:ext cx="401807" cy="3929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encrypted-tbn2.google.com/images?q=tbn:ANd9GcQYf5eSX_z9USJk3LgZGSFCgN-vySxJ9Bkc2A7f7EhURvODF_d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12425" y="2924944"/>
            <a:ext cx="452034" cy="442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325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55B2511-D5A3-487A-82FF-4C039FEE504B}" type="slidenum">
              <a:rPr lang="en-ZA" smtClean="0"/>
              <a:pPr/>
              <a:t>39</a:t>
            </a:fld>
            <a:endParaRPr lang="en-ZA"/>
          </a:p>
        </p:txBody>
      </p:sp>
      <p:sp>
        <p:nvSpPr>
          <p:cNvPr id="4" name="Title 1"/>
          <p:cNvSpPr>
            <a:spLocks noGrp="1"/>
          </p:cNvSpPr>
          <p:nvPr>
            <p:ph type="title"/>
          </p:nvPr>
        </p:nvSpPr>
        <p:spPr>
          <a:xfrm>
            <a:off x="457200" y="274638"/>
            <a:ext cx="8229600" cy="1143000"/>
          </a:xfrm>
          <a:solidFill>
            <a:schemeClr val="tx2">
              <a:lumMod val="20000"/>
              <a:lumOff val="80000"/>
            </a:schemeClr>
          </a:solidFill>
        </p:spPr>
        <p:txBody>
          <a:bodyPr/>
          <a:lstStyle/>
          <a:p>
            <a:r>
              <a:rPr lang="en-ZA" smtClean="0">
                <a:solidFill>
                  <a:srgbClr val="C00000"/>
                </a:solidFill>
              </a:rPr>
              <a:t>Verdict?</a:t>
            </a:r>
            <a:endParaRPr lang="en-ZA" dirty="0">
              <a:solidFill>
                <a:srgbClr val="C00000"/>
              </a:solidFill>
            </a:endParaRPr>
          </a:p>
        </p:txBody>
      </p:sp>
      <p:sp>
        <p:nvSpPr>
          <p:cNvPr id="5" name="Content Placeholder 2"/>
          <p:cNvSpPr txBox="1">
            <a:spLocks/>
          </p:cNvSpPr>
          <p:nvPr/>
        </p:nvSpPr>
        <p:spPr>
          <a:xfrm>
            <a:off x="467544" y="1772816"/>
            <a:ext cx="8229600" cy="4525963"/>
          </a:xfrm>
          <a:prstGeom prst="rect">
            <a:avLst/>
          </a:prstGeom>
        </p:spPr>
        <p:txBody>
          <a:bodyPr>
            <a:noAutofit/>
          </a:bodyPr>
          <a:lstStyle/>
          <a:p>
            <a:pPr algn="just">
              <a:spcBef>
                <a:spcPct val="20000"/>
              </a:spcBef>
              <a:defRPr/>
            </a:pPr>
            <a:r>
              <a:rPr lang="en-ZA" sz="2000" smtClean="0"/>
              <a:t>The post-apartheid government inherited a divided and mostly dysfunctional education system. While it has successfully managed to increase access, equalize government expenditures and ensure that government spending is pro-poor,  on the most important task of providing all children with a basic education, irrespective of race, class or geography, </a:t>
            </a:r>
            <a:r>
              <a:rPr lang="en-ZA" sz="2000" b="1" smtClean="0"/>
              <a:t>it has failed dysmally</a:t>
            </a:r>
            <a:r>
              <a:rPr lang="en-ZA" sz="2000" smtClean="0"/>
              <a:t>. </a:t>
            </a:r>
          </a:p>
          <a:p>
            <a:pPr algn="just">
              <a:spcBef>
                <a:spcPct val="20000"/>
              </a:spcBef>
              <a:defRPr/>
            </a:pPr>
            <a:endParaRPr lang="en-ZA" sz="2000" smtClean="0"/>
          </a:p>
          <a:p>
            <a:pPr algn="just">
              <a:spcBef>
                <a:spcPct val="20000"/>
              </a:spcBef>
              <a:defRPr/>
            </a:pPr>
            <a:r>
              <a:rPr lang="en-ZA" sz="2000"/>
              <a:t>It is unfortunate but true that the current educational system lacks the ability to educate most of the youth in South Africa. </a:t>
            </a:r>
            <a:r>
              <a:rPr lang="en-ZA" sz="2000" smtClean="0"/>
              <a:t> Most of South Africa’s primary schools perform worse than poorer schools in poorer African countries. It </a:t>
            </a:r>
            <a:r>
              <a:rPr lang="en-ZA" sz="2000"/>
              <a:t>is without question that the </a:t>
            </a:r>
            <a:r>
              <a:rPr lang="en-ZA" sz="2000" b="1"/>
              <a:t>majority of South Africa’s schooling system </a:t>
            </a:r>
            <a:r>
              <a:rPr lang="en-ZA" sz="2000" b="1" smtClean="0"/>
              <a:t>remains dysfunctional </a:t>
            </a:r>
            <a:r>
              <a:rPr lang="en-ZA" sz="2000" smtClean="0"/>
              <a:t>in that it lacks the ability to educate most of the youth in South Africa. </a:t>
            </a:r>
            <a:r>
              <a:rPr lang="en-ZA" sz="2000"/>
              <a:t>Every survey that we have testifies to this fact</a:t>
            </a:r>
            <a:r>
              <a:rPr lang="en-ZA" sz="2000" smtClean="0"/>
              <a:t>. Children may be in school, but most are simply not learning what they should be.</a:t>
            </a:r>
          </a:p>
          <a:p>
            <a:pPr algn="ctr">
              <a:spcBef>
                <a:spcPct val="20000"/>
              </a:spcBef>
              <a:defRPr/>
            </a:pPr>
            <a:r>
              <a:rPr lang="en-ZA" sz="8000" b="1" smtClean="0">
                <a:solidFill>
                  <a:srgbClr val="FF0000"/>
                </a:solidFill>
              </a:rPr>
              <a:t> </a:t>
            </a:r>
            <a:endParaRPr lang="en-ZA" sz="3200" dirty="0" smtClean="0"/>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3644" y="5983780"/>
            <a:ext cx="590200" cy="583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rot="618270">
            <a:off x="7575277" y="5623558"/>
            <a:ext cx="572593" cy="1107996"/>
          </a:xfrm>
          <a:prstGeom prst="rect">
            <a:avLst/>
          </a:prstGeom>
          <a:noFill/>
        </p:spPr>
        <p:txBody>
          <a:bodyPr wrap="none" rtlCol="0">
            <a:spAutoFit/>
          </a:bodyPr>
          <a:lstStyle/>
          <a:p>
            <a:r>
              <a:rPr lang="en-ZA" sz="6600" b="1">
                <a:solidFill>
                  <a:srgbClr val="FF0000"/>
                </a:solidFill>
              </a:rPr>
              <a:t>F</a:t>
            </a:r>
            <a:endParaRPr lang="en-ZA" sz="6600"/>
          </a:p>
        </p:txBody>
      </p:sp>
    </p:spTree>
    <p:extLst>
      <p:ext uri="{BB962C8B-B14F-4D97-AF65-F5344CB8AC3E}">
        <p14:creationId xmlns:p14="http://schemas.microsoft.com/office/powerpoint/2010/main" val="7999282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323850" y="1268413"/>
            <a:ext cx="5189538" cy="4997450"/>
          </a:xfrm>
        </p:spPr>
        <p:txBody>
          <a:bodyPr>
            <a:normAutofit fontScale="85000" lnSpcReduction="20000"/>
          </a:bodyPr>
          <a:lstStyle/>
          <a:p>
            <a:pPr eaLnBrk="1" hangingPunct="1">
              <a:buFont typeface="Arial" charset="0"/>
              <a:buChar char="•"/>
              <a:defRPr/>
            </a:pPr>
            <a:endParaRPr lang="en-ZA" sz="900" dirty="0" smtClean="0"/>
          </a:p>
          <a:p>
            <a:pPr marL="457200" indent="-457200" eaLnBrk="1" hangingPunct="1">
              <a:buFont typeface="+mj-lt"/>
              <a:buAutoNum type="arabicPeriod"/>
              <a:defRPr/>
            </a:pPr>
            <a:r>
              <a:rPr lang="en-ZA" sz="2000" smtClean="0"/>
              <a:t>Some </a:t>
            </a:r>
            <a:r>
              <a:rPr lang="en-ZA" sz="2000" b="1" smtClean="0"/>
              <a:t>important successes </a:t>
            </a:r>
            <a:r>
              <a:rPr lang="en-ZA" sz="2000" smtClean="0"/>
              <a:t>(access, spending, and recently, ANA workbooks and CAPS)</a:t>
            </a:r>
          </a:p>
          <a:p>
            <a:pPr marL="457200" indent="-457200" eaLnBrk="1" hangingPunct="1">
              <a:buFont typeface="+mj-lt"/>
              <a:buAutoNum type="arabicPeriod"/>
              <a:defRPr/>
            </a:pPr>
            <a:endParaRPr lang="en-ZA" sz="2000"/>
          </a:p>
          <a:p>
            <a:pPr marL="457200" indent="-457200" eaLnBrk="1" hangingPunct="1">
              <a:buFont typeface="+mj-lt"/>
              <a:buAutoNum type="arabicPeriod"/>
              <a:defRPr/>
            </a:pPr>
            <a:r>
              <a:rPr lang="en-ZA" sz="2000" b="1" smtClean="0"/>
              <a:t>Two education systems not one</a:t>
            </a:r>
            <a:r>
              <a:rPr lang="en-ZA" sz="2000" smtClean="0"/>
              <a:t>. Quality of education in most SA schools is far too low – this cannot continue without social consequences</a:t>
            </a:r>
          </a:p>
          <a:p>
            <a:pPr marL="457200" indent="-457200" eaLnBrk="1" hangingPunct="1">
              <a:buFont typeface="+mj-lt"/>
              <a:buAutoNum type="arabicPeriod"/>
              <a:defRPr/>
            </a:pPr>
            <a:endParaRPr lang="en-ZA" sz="2000" smtClean="0"/>
          </a:p>
          <a:p>
            <a:pPr marL="457200" indent="-457200" eaLnBrk="1" hangingPunct="1">
              <a:buFont typeface="+mj-lt"/>
              <a:buAutoNum type="arabicPeriod"/>
              <a:defRPr/>
            </a:pPr>
            <a:r>
              <a:rPr lang="en-ZA" sz="2000" smtClean="0"/>
              <a:t>Equalizing resources has not equalized outcomes – </a:t>
            </a:r>
            <a:r>
              <a:rPr lang="en-ZA" sz="2000" b="1" smtClean="0"/>
              <a:t>need accountability</a:t>
            </a:r>
            <a:endParaRPr lang="en-ZA" sz="1600" b="1" dirty="0" smtClean="0">
              <a:solidFill>
                <a:srgbClr val="FF0000"/>
              </a:solidFill>
            </a:endParaRPr>
          </a:p>
          <a:p>
            <a:pPr eaLnBrk="1" hangingPunct="1">
              <a:buFont typeface="+mj-lt"/>
              <a:buAutoNum type="arabicPeriod"/>
              <a:defRPr/>
            </a:pPr>
            <a:endParaRPr lang="en-ZA" sz="900" dirty="0" smtClean="0"/>
          </a:p>
          <a:p>
            <a:pPr marL="457200" indent="-457200" eaLnBrk="1" hangingPunct="1">
              <a:buFont typeface="+mj-lt"/>
              <a:buAutoNum type="arabicPeriod"/>
              <a:defRPr/>
            </a:pPr>
            <a:r>
              <a:rPr lang="en-ZA" sz="2000" smtClean="0"/>
              <a:t>Most of South Africa performs worse than many poorer African countries – </a:t>
            </a:r>
            <a:r>
              <a:rPr lang="en-ZA" sz="2000" b="1" smtClean="0"/>
              <a:t>more resources is not the answer</a:t>
            </a:r>
          </a:p>
          <a:p>
            <a:pPr marL="457200" indent="-457200" eaLnBrk="1" hangingPunct="1">
              <a:buFont typeface="+mj-lt"/>
              <a:buAutoNum type="arabicPeriod"/>
              <a:defRPr/>
            </a:pPr>
            <a:endParaRPr lang="en-ZA" sz="2000" b="1"/>
          </a:p>
          <a:p>
            <a:pPr marL="457200" indent="-457200" eaLnBrk="1" hangingPunct="1">
              <a:buFont typeface="+mj-lt"/>
              <a:buAutoNum type="arabicPeriod"/>
              <a:defRPr/>
            </a:pPr>
            <a:r>
              <a:rPr lang="en-ZA" sz="2000" smtClean="0"/>
              <a:t>SA has the </a:t>
            </a:r>
            <a:r>
              <a:rPr lang="en-ZA" sz="2000" b="1" smtClean="0"/>
              <a:t>highest teacher absenteeism </a:t>
            </a:r>
            <a:r>
              <a:rPr lang="en-ZA" sz="2000" smtClean="0"/>
              <a:t>in 14 African countries</a:t>
            </a:r>
          </a:p>
          <a:p>
            <a:pPr marL="457200" indent="-457200" eaLnBrk="1" hangingPunct="1">
              <a:buFont typeface="+mj-lt"/>
              <a:buAutoNum type="arabicPeriod"/>
              <a:defRPr/>
            </a:pPr>
            <a:endParaRPr lang="en-ZA" sz="2000">
              <a:solidFill>
                <a:srgbClr val="FF0000"/>
              </a:solidFill>
            </a:endParaRPr>
          </a:p>
          <a:p>
            <a:pPr marL="457200" indent="-457200" eaLnBrk="1" hangingPunct="1">
              <a:buFont typeface="+mj-lt"/>
              <a:buAutoNum type="arabicPeriod"/>
              <a:defRPr/>
            </a:pPr>
            <a:r>
              <a:rPr lang="en-ZA" sz="2000" b="1" smtClean="0"/>
              <a:t>Failure to get the basics right</a:t>
            </a:r>
            <a:r>
              <a:rPr lang="en-ZA" sz="2000" smtClean="0"/>
              <a:t> – large numbers of students (30%) are failing to acquire BASIC numeracy and literacy skills</a:t>
            </a:r>
            <a:endParaRPr lang="en-ZA" sz="1600" dirty="0" smtClean="0"/>
          </a:p>
          <a:p>
            <a:pPr marL="0" indent="0" eaLnBrk="1" hangingPunct="1">
              <a:buFont typeface="Arial" charset="0"/>
              <a:buNone/>
              <a:defRPr/>
            </a:pPr>
            <a:endParaRPr lang="en-ZA" sz="1000" dirty="0" smtClean="0"/>
          </a:p>
        </p:txBody>
      </p:sp>
      <p:graphicFrame>
        <p:nvGraphicFramePr>
          <p:cNvPr id="3" name="Diagram 2"/>
          <p:cNvGraphicFramePr/>
          <p:nvPr>
            <p:extLst>
              <p:ext uri="{D42A27DB-BD31-4B8C-83A1-F6EECF244321}">
                <p14:modId xmlns:p14="http://schemas.microsoft.com/office/powerpoint/2010/main" val="1130183698"/>
              </p:ext>
            </p:extLst>
          </p:nvPr>
        </p:nvGraphicFramePr>
        <p:xfrm>
          <a:off x="5652120" y="2204864"/>
          <a:ext cx="3240360" cy="3055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a:spLocks noGrp="1"/>
          </p:cNvSpPr>
          <p:nvPr>
            <p:ph type="title"/>
          </p:nvPr>
        </p:nvSpPr>
        <p:spPr>
          <a:xfrm>
            <a:off x="457200" y="274638"/>
            <a:ext cx="8229600" cy="850106"/>
          </a:xfrm>
          <a:solidFill>
            <a:schemeClr val="tx2">
              <a:lumMod val="20000"/>
              <a:lumOff val="80000"/>
            </a:schemeClr>
          </a:solidFill>
        </p:spPr>
        <p:txBody>
          <a:bodyPr>
            <a:normAutofit/>
          </a:bodyPr>
          <a:lstStyle/>
          <a:p>
            <a:r>
              <a:rPr lang="en-ZA" sz="3200" smtClean="0"/>
              <a:t>Conclusions</a:t>
            </a:r>
            <a:endParaRPr lang="en-ZA" sz="2000"/>
          </a:p>
        </p:txBody>
      </p:sp>
      <p:sp>
        <p:nvSpPr>
          <p:cNvPr id="2" name="Slide Number Placeholder 1"/>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227378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Education</a:t>
            </a:r>
            <a:endParaRPr lang="en-ZA"/>
          </a:p>
        </p:txBody>
      </p:sp>
      <p:sp>
        <p:nvSpPr>
          <p:cNvPr id="3" name="Content Placeholder 2"/>
          <p:cNvSpPr>
            <a:spLocks noGrp="1"/>
          </p:cNvSpPr>
          <p:nvPr>
            <p:ph idx="1"/>
          </p:nvPr>
        </p:nvSpPr>
        <p:spPr>
          <a:xfrm>
            <a:off x="4211960" y="2021880"/>
            <a:ext cx="4248472" cy="2271216"/>
          </a:xfrm>
        </p:spPr>
        <p:txBody>
          <a:bodyPr>
            <a:normAutofit fontScale="92500" lnSpcReduction="20000"/>
          </a:bodyPr>
          <a:lstStyle/>
          <a:p>
            <a:pPr marL="0" indent="0" algn="just">
              <a:buNone/>
            </a:pPr>
            <a:r>
              <a:rPr lang="en-ZA" sz="2200" i="1"/>
              <a:t>“Education is the great engine of personal development. It is through education that the daughter of a peasant can become a doctor, that the son of a mineworker can become the head of the mine, that a child of farm-workers can become the president” </a:t>
            </a:r>
            <a:endParaRPr lang="en-ZA" sz="2200" i="1" smtClean="0"/>
          </a:p>
          <a:p>
            <a:pPr marL="0" indent="0" algn="just">
              <a:buNone/>
            </a:pPr>
            <a:r>
              <a:rPr lang="en-ZA" sz="2600" i="1"/>
              <a:t>	</a:t>
            </a:r>
            <a:r>
              <a:rPr lang="en-ZA" sz="2600" i="1" smtClean="0"/>
              <a:t>– </a:t>
            </a:r>
            <a:r>
              <a:rPr lang="en-ZA" sz="2600" b="1" i="1" smtClean="0"/>
              <a:t>Nelson Mandela</a:t>
            </a:r>
            <a:endParaRPr lang="en-ZA" sz="2600" b="1" i="1"/>
          </a:p>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2050" name="Picture 2" descr="http://globalvoicesonline.org/wp-content/uploads/2008/07/mandel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988840"/>
            <a:ext cx="2520280" cy="37447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211960" y="4365104"/>
            <a:ext cx="4248472" cy="2215991"/>
          </a:xfrm>
          <a:prstGeom prst="rect">
            <a:avLst/>
          </a:prstGeom>
          <a:solidFill>
            <a:schemeClr val="bg1">
              <a:lumMod val="85000"/>
            </a:schemeClr>
          </a:solidFill>
        </p:spPr>
        <p:txBody>
          <a:bodyPr wrap="square">
            <a:spAutoFit/>
          </a:bodyPr>
          <a:lstStyle/>
          <a:p>
            <a:pPr algn="just"/>
            <a:r>
              <a:rPr lang="en-ZA" b="1" smtClean="0">
                <a:solidFill>
                  <a:srgbClr val="C00000"/>
                </a:solidFill>
              </a:rPr>
              <a:t>If we looked at 200 </a:t>
            </a:r>
            <a:r>
              <a:rPr lang="en-ZA" b="1" smtClean="0">
                <a:solidFill>
                  <a:srgbClr val="C00000"/>
                </a:solidFill>
              </a:rPr>
              <a:t>black Grade </a:t>
            </a:r>
            <a:r>
              <a:rPr lang="en-ZA" b="1" smtClean="0">
                <a:solidFill>
                  <a:srgbClr val="C00000"/>
                </a:solidFill>
              </a:rPr>
              <a:t>1 children 12 years ago and then look at them again in matric, only 1 out of the </a:t>
            </a:r>
            <a:r>
              <a:rPr lang="en-ZA" b="1">
                <a:solidFill>
                  <a:srgbClr val="C00000"/>
                </a:solidFill>
              </a:rPr>
              <a:t>200 </a:t>
            </a:r>
            <a:r>
              <a:rPr lang="en-ZA" b="1" smtClean="0">
                <a:solidFill>
                  <a:srgbClr val="C00000"/>
                </a:solidFill>
              </a:rPr>
              <a:t>(&lt;1%) were </a:t>
            </a:r>
            <a:r>
              <a:rPr lang="en-ZA" b="1">
                <a:solidFill>
                  <a:srgbClr val="C00000"/>
                </a:solidFill>
              </a:rPr>
              <a:t>eligible for a maths or science degree </a:t>
            </a:r>
            <a:r>
              <a:rPr lang="en-ZA" b="1" smtClean="0">
                <a:solidFill>
                  <a:srgbClr val="C00000"/>
                </a:solidFill>
              </a:rPr>
              <a:t>based on their matric marks </a:t>
            </a:r>
            <a:r>
              <a:rPr lang="en-ZA" b="1">
                <a:solidFill>
                  <a:srgbClr val="C00000"/>
                </a:solidFill>
              </a:rPr>
              <a:t>– the correspodning figure for white children was 15 times </a:t>
            </a:r>
            <a:r>
              <a:rPr lang="en-ZA" b="1" smtClean="0">
                <a:solidFill>
                  <a:srgbClr val="C00000"/>
                </a:solidFill>
              </a:rPr>
              <a:t>higher. </a:t>
            </a:r>
          </a:p>
          <a:p>
            <a:pPr algn="r"/>
            <a:r>
              <a:rPr lang="en-ZA" sz="1200" smtClean="0">
                <a:solidFill>
                  <a:srgbClr val="C00000"/>
                </a:solidFill>
              </a:rPr>
              <a:t>*based on 2007 matric cohort statistics</a:t>
            </a:r>
            <a:endParaRPr lang="en-ZA" sz="1200">
              <a:solidFill>
                <a:srgbClr val="C00000"/>
              </a:solidFill>
            </a:endParaRPr>
          </a:p>
        </p:txBody>
      </p:sp>
    </p:spTree>
    <p:extLst>
      <p:ext uri="{BB962C8B-B14F-4D97-AF65-F5344CB8AC3E}">
        <p14:creationId xmlns:p14="http://schemas.microsoft.com/office/powerpoint/2010/main" val="344762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References</a:t>
            </a:r>
            <a:endParaRPr lang="en-ZA" dirty="0">
              <a:solidFill>
                <a:srgbClr val="C00000"/>
              </a:solidFill>
            </a:endParaRPr>
          </a:p>
        </p:txBody>
      </p:sp>
      <p:sp>
        <p:nvSpPr>
          <p:cNvPr id="3" name="Content Placeholder 2"/>
          <p:cNvSpPr>
            <a:spLocks noGrp="1"/>
          </p:cNvSpPr>
          <p:nvPr>
            <p:ph idx="1"/>
          </p:nvPr>
        </p:nvSpPr>
        <p:spPr>
          <a:xfrm>
            <a:off x="467544" y="1772816"/>
            <a:ext cx="8229600" cy="4525963"/>
          </a:xfrm>
        </p:spPr>
        <p:txBody>
          <a:bodyPr>
            <a:noAutofit/>
          </a:bodyPr>
          <a:lstStyle/>
          <a:p>
            <a:r>
              <a:rPr lang="en-ZA" sz="1150" dirty="0" err="1" smtClean="0"/>
              <a:t>Fleisch</a:t>
            </a:r>
            <a:r>
              <a:rPr lang="en-ZA" sz="1150" dirty="0" smtClean="0"/>
              <a:t>, B. (2008). </a:t>
            </a:r>
            <a:r>
              <a:rPr lang="en-ZA" sz="1150" i="1" dirty="0" smtClean="0">
                <a:hlinkClick r:id="rId3"/>
              </a:rPr>
              <a:t>Primary Education in Crisis: Why South African schoolchildren underachieve in reading and mathematics</a:t>
            </a:r>
            <a:r>
              <a:rPr lang="en-ZA" sz="1150" i="1" dirty="0" smtClean="0"/>
              <a:t>.</a:t>
            </a:r>
            <a:r>
              <a:rPr lang="en-ZA" sz="1150" dirty="0" smtClean="0"/>
              <a:t> Cape Town. : </a:t>
            </a:r>
            <a:r>
              <a:rPr lang="en-ZA" sz="1150" dirty="0" err="1" smtClean="0"/>
              <a:t>Juta</a:t>
            </a:r>
            <a:r>
              <a:rPr lang="en-ZA" sz="1150" dirty="0" smtClean="0"/>
              <a:t> &amp; Co.</a:t>
            </a:r>
          </a:p>
          <a:p>
            <a:r>
              <a:rPr lang="en-ZA" sz="1150" dirty="0" err="1" smtClean="0"/>
              <a:t>Hoadley</a:t>
            </a:r>
            <a:r>
              <a:rPr lang="en-ZA" sz="1150" dirty="0" smtClean="0"/>
              <a:t>, U. (2010). </a:t>
            </a:r>
            <a:r>
              <a:rPr lang="en-ZA" sz="1150" i="1" dirty="0" smtClean="0">
                <a:hlinkClick r:id="rId4"/>
              </a:rPr>
              <a:t>What doe we know about teaching and learning in primary schools in South Africa? A review of the classroom-based research literature</a:t>
            </a:r>
            <a:r>
              <a:rPr lang="en-ZA" sz="1150" i="1" dirty="0" smtClean="0"/>
              <a:t>.</a:t>
            </a:r>
            <a:r>
              <a:rPr lang="en-ZA" sz="1150" dirty="0" smtClean="0"/>
              <a:t> Report for the Grade 3 Improvement project of the University of Stellenbosch. Western Cape Education Department.</a:t>
            </a:r>
          </a:p>
          <a:p>
            <a:r>
              <a:rPr lang="en-ZA" sz="1150" dirty="0" err="1" smtClean="0"/>
              <a:t>Hungi</a:t>
            </a:r>
            <a:r>
              <a:rPr lang="en-ZA" sz="1150" dirty="0" smtClean="0"/>
              <a:t>, N., </a:t>
            </a:r>
            <a:r>
              <a:rPr lang="en-ZA" sz="1150" dirty="0" err="1" smtClean="0"/>
              <a:t>Makuwa</a:t>
            </a:r>
            <a:r>
              <a:rPr lang="en-ZA" sz="1150" dirty="0" smtClean="0"/>
              <a:t>, D., Ross, K., Saito, M., </a:t>
            </a:r>
            <a:r>
              <a:rPr lang="en-ZA" sz="1150" dirty="0" err="1" smtClean="0"/>
              <a:t>Dolata</a:t>
            </a:r>
            <a:r>
              <a:rPr lang="en-ZA" sz="1150" dirty="0" smtClean="0"/>
              <a:t>, S., van </a:t>
            </a:r>
            <a:r>
              <a:rPr lang="en-ZA" sz="1150" dirty="0" err="1" smtClean="0"/>
              <a:t>Capelle</a:t>
            </a:r>
            <a:r>
              <a:rPr lang="en-ZA" sz="1150" dirty="0" smtClean="0"/>
              <a:t>, F., et al. (2011). </a:t>
            </a:r>
            <a:r>
              <a:rPr lang="en-ZA" sz="1150" i="1" dirty="0" smtClean="0">
                <a:hlinkClick r:id="rId5"/>
              </a:rPr>
              <a:t>SACMEQ III Project Results: Levels and Trends in School Resources among SACMEQ School Systems</a:t>
            </a:r>
            <a:r>
              <a:rPr lang="en-ZA" sz="1150" i="1" dirty="0" smtClean="0"/>
              <a:t>.</a:t>
            </a:r>
            <a:r>
              <a:rPr lang="en-ZA" sz="1150" dirty="0" smtClean="0"/>
              <a:t> Paris: Southern and Eastern Africa Consortium for Monitoring Educational Quality.</a:t>
            </a:r>
          </a:p>
          <a:p>
            <a:r>
              <a:rPr lang="en-ZA" sz="1150" dirty="0" smtClean="0"/>
              <a:t>Ross, K., Saito, M., </a:t>
            </a:r>
            <a:r>
              <a:rPr lang="en-ZA" sz="1150" dirty="0" err="1" smtClean="0"/>
              <a:t>Dolata</a:t>
            </a:r>
            <a:r>
              <a:rPr lang="en-ZA" sz="1150" dirty="0" smtClean="0"/>
              <a:t>, S., Ikeda, M., </a:t>
            </a:r>
            <a:r>
              <a:rPr lang="en-ZA" sz="1150" dirty="0" err="1" smtClean="0"/>
              <a:t>Zuze</a:t>
            </a:r>
            <a:r>
              <a:rPr lang="en-ZA" sz="1150" dirty="0" smtClean="0"/>
              <a:t>, L., </a:t>
            </a:r>
            <a:r>
              <a:rPr lang="en-ZA" sz="1150" dirty="0" err="1" smtClean="0"/>
              <a:t>Murimba</a:t>
            </a:r>
            <a:r>
              <a:rPr lang="en-ZA" sz="1150" dirty="0" smtClean="0"/>
              <a:t>, S., et al. (2005). The Conduct of the SACMEQ III Project. In E. </a:t>
            </a:r>
            <a:r>
              <a:rPr lang="en-ZA" sz="1150" dirty="0" err="1" smtClean="0"/>
              <a:t>Onsomu</a:t>
            </a:r>
            <a:r>
              <a:rPr lang="en-ZA" sz="1150" dirty="0" smtClean="0"/>
              <a:t>, J. </a:t>
            </a:r>
            <a:r>
              <a:rPr lang="en-ZA" sz="1150" dirty="0" err="1" smtClean="0"/>
              <a:t>Nzomo</a:t>
            </a:r>
            <a:r>
              <a:rPr lang="en-ZA" sz="1150" dirty="0" smtClean="0"/>
              <a:t>, &amp; C. </a:t>
            </a:r>
            <a:r>
              <a:rPr lang="en-ZA" sz="1150" dirty="0" err="1" smtClean="0"/>
              <a:t>Obiero</a:t>
            </a:r>
            <a:r>
              <a:rPr lang="en-ZA" sz="1150" dirty="0" smtClean="0"/>
              <a:t>, </a:t>
            </a:r>
            <a:r>
              <a:rPr lang="en-ZA" sz="1150" i="1" dirty="0" smtClean="0">
                <a:hlinkClick r:id="rId6"/>
              </a:rPr>
              <a:t>The SACMEQ II Project in Kenya: A Study of the Conditions of Schooling and the Quality of Education</a:t>
            </a:r>
            <a:r>
              <a:rPr lang="en-ZA" sz="1150" i="1" dirty="0" smtClean="0"/>
              <a:t>.</a:t>
            </a:r>
            <a:r>
              <a:rPr lang="en-ZA" sz="1150" dirty="0" smtClean="0"/>
              <a:t> Harare: SACMEQ.</a:t>
            </a:r>
          </a:p>
          <a:p>
            <a:r>
              <a:rPr lang="en-ZA" sz="1150" dirty="0" smtClean="0"/>
              <a:t>Shepherd, D. (2011). </a:t>
            </a:r>
            <a:r>
              <a:rPr lang="en-ZA" sz="1150" dirty="0" smtClean="0">
                <a:hlinkClick r:id="rId7"/>
              </a:rPr>
              <a:t>Constraints to School Effectiveness: What prevents poor schools from delivering results? </a:t>
            </a:r>
            <a:r>
              <a:rPr lang="en-ZA" sz="1150" i="1" dirty="0" smtClean="0"/>
              <a:t>Stellenbosch Economic Working Papers 05/11</a:t>
            </a:r>
            <a:r>
              <a:rPr lang="en-ZA" sz="1150" dirty="0" smtClean="0"/>
              <a:t>. [PIRLS]</a:t>
            </a:r>
          </a:p>
          <a:p>
            <a:pPr fontAlgn="base"/>
            <a:r>
              <a:rPr lang="en-ZA" sz="1150" dirty="0" smtClean="0"/>
              <a:t>Spaull, N. (2011a). </a:t>
            </a:r>
            <a:r>
              <a:rPr lang="en-ZA" sz="1150" dirty="0" smtClean="0">
                <a:hlinkClick r:id="rId8"/>
              </a:rPr>
              <a:t>A Preliminary Analysis of SACMEQ III South </a:t>
            </a:r>
            <a:r>
              <a:rPr lang="en-ZA" sz="1150" dirty="0" err="1" smtClean="0">
                <a:hlinkClick r:id="rId8"/>
              </a:rPr>
              <a:t>Africa</a:t>
            </a:r>
            <a:r>
              <a:rPr lang="en-ZA" sz="1150" dirty="0" err="1" smtClean="0"/>
              <a:t>.</a:t>
            </a:r>
            <a:r>
              <a:rPr lang="en-ZA" sz="1150" i="1" dirty="0" err="1" smtClean="0"/>
              <a:t>Stellenbosch</a:t>
            </a:r>
            <a:r>
              <a:rPr lang="en-ZA" sz="1150" i="1" dirty="0" smtClean="0"/>
              <a:t> Economic Working Papers</a:t>
            </a:r>
            <a:r>
              <a:rPr lang="en-ZA" sz="1150" dirty="0" smtClean="0"/>
              <a:t>.</a:t>
            </a:r>
          </a:p>
          <a:p>
            <a:pPr fontAlgn="base"/>
            <a:r>
              <a:rPr lang="en-ZA" sz="1150" dirty="0" smtClean="0"/>
              <a:t>Spaull, N. (2011). </a:t>
            </a:r>
            <a:r>
              <a:rPr lang="en-ZA" sz="1150" i="1" dirty="0" smtClean="0">
                <a:hlinkClick r:id="rId9"/>
              </a:rPr>
              <a:t>Primary School Performance in Botswana, Mozambique, Namibia and South Africa</a:t>
            </a:r>
            <a:r>
              <a:rPr lang="en-ZA" sz="1150" i="1" dirty="0" smtClean="0"/>
              <a:t>.</a:t>
            </a:r>
            <a:r>
              <a:rPr lang="en-ZA" sz="1150" dirty="0" smtClean="0"/>
              <a:t> Paris: Southern and Eastern African Consortium for Monitoring Educational Quality (SACMEQ) Working Paper no.8.</a:t>
            </a:r>
          </a:p>
          <a:p>
            <a:pPr fontAlgn="base"/>
            <a:r>
              <a:rPr lang="en-ZA" sz="1150" dirty="0" smtClean="0"/>
              <a:t>Spaull, N. 2012</a:t>
            </a:r>
            <a:r>
              <a:rPr lang="en-ZA" sz="1150" dirty="0" smtClean="0">
                <a:hlinkClick r:id="rId10"/>
              </a:rPr>
              <a:t> </a:t>
            </a:r>
            <a:r>
              <a:rPr lang="en-ZA" sz="1150" dirty="0" smtClean="0">
                <a:hlinkClick r:id="rId11"/>
              </a:rPr>
              <a:t>Equity &amp; Efficiency in South African primary schools : a preliminary analysis of SACMEQ III South Africa </a:t>
            </a:r>
            <a:r>
              <a:rPr lang="en-ZA" sz="1150" dirty="0" smtClean="0"/>
              <a:t> Masters Thesis. Economics. Stellenbosch University</a:t>
            </a:r>
          </a:p>
          <a:p>
            <a:pPr fontAlgn="base"/>
            <a:r>
              <a:rPr lang="en-ZA" sz="1150" dirty="0" smtClean="0"/>
              <a:t>Taylor, S. (2011). </a:t>
            </a:r>
            <a:r>
              <a:rPr lang="en-ZA" sz="1150" dirty="0" smtClean="0">
                <a:hlinkClick r:id="rId12"/>
              </a:rPr>
              <a:t>Uncovering indicators of effective school management in South Africa using the National School Effectiveness </a:t>
            </a:r>
            <a:r>
              <a:rPr lang="en-ZA" sz="1150" dirty="0" err="1" smtClean="0">
                <a:hlinkClick r:id="rId12"/>
              </a:rPr>
              <a:t>Study</a:t>
            </a:r>
            <a:r>
              <a:rPr lang="en-ZA" sz="1150" dirty="0" err="1" smtClean="0"/>
              <a:t>.</a:t>
            </a:r>
            <a:r>
              <a:rPr lang="en-ZA" sz="1150" i="1" dirty="0" err="1" smtClean="0"/>
              <a:t>Stellenbosch</a:t>
            </a:r>
            <a:r>
              <a:rPr lang="en-ZA" sz="1150" i="1" dirty="0" smtClean="0"/>
              <a:t> Economic Working Papers 10/11</a:t>
            </a:r>
            <a:r>
              <a:rPr lang="en-ZA" sz="1150" dirty="0" smtClean="0"/>
              <a:t>, 1-51. [NSES]</a:t>
            </a:r>
          </a:p>
          <a:p>
            <a:r>
              <a:rPr lang="en-ZA" sz="1150" dirty="0" smtClean="0"/>
              <a:t>Van </a:t>
            </a:r>
            <a:r>
              <a:rPr lang="en-ZA" sz="1150" dirty="0" err="1" smtClean="0"/>
              <a:t>der</a:t>
            </a:r>
            <a:r>
              <a:rPr lang="en-ZA" sz="1150" dirty="0" smtClean="0"/>
              <a:t> Berg, S., Burger, C., Burger, R., de </a:t>
            </a:r>
            <a:r>
              <a:rPr lang="en-ZA" sz="1150" dirty="0" err="1" smtClean="0"/>
              <a:t>Vos</a:t>
            </a:r>
            <a:r>
              <a:rPr lang="en-ZA" sz="1150" dirty="0" smtClean="0"/>
              <a:t>, M., du Rand, G., </a:t>
            </a:r>
            <a:r>
              <a:rPr lang="en-ZA" sz="1150" dirty="0" err="1" smtClean="0"/>
              <a:t>Gustafsson</a:t>
            </a:r>
            <a:r>
              <a:rPr lang="en-ZA" sz="1150" dirty="0" smtClean="0"/>
              <a:t>, M., Shepherd, D., Spaull, N., Taylor, S., van </a:t>
            </a:r>
            <a:r>
              <a:rPr lang="en-ZA" sz="1150" dirty="0" err="1" smtClean="0"/>
              <a:t>Broekhuizen</a:t>
            </a:r>
            <a:r>
              <a:rPr lang="en-ZA" sz="1150" dirty="0" smtClean="0"/>
              <a:t>, H., and von </a:t>
            </a:r>
            <a:r>
              <a:rPr lang="en-ZA" sz="1150" dirty="0" err="1" smtClean="0"/>
              <a:t>Fintel</a:t>
            </a:r>
            <a:r>
              <a:rPr lang="en-ZA" sz="1150" dirty="0" smtClean="0"/>
              <a:t>, D. (2011). </a:t>
            </a:r>
            <a:r>
              <a:rPr lang="en-ZA" sz="1150" dirty="0" smtClean="0">
                <a:hlinkClick r:id="rId13"/>
              </a:rPr>
              <a:t>Low quality education as a poverty trap</a:t>
            </a:r>
            <a:r>
              <a:rPr lang="en-ZA" sz="1150" dirty="0" smtClean="0"/>
              <a:t>. Stellenbosch: University of Stellenbosch, Department of Economics. Research report for the PSPPD project for Presidency.</a:t>
            </a:r>
            <a:endParaRPr lang="en-ZA" sz="115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195736" y="1340768"/>
            <a:ext cx="4752528" cy="2016224"/>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r>
              <a:rPr lang="en-ZA" b="1" dirty="0" smtClean="0">
                <a:solidFill>
                  <a:srgbClr val="C00000"/>
                </a:solidFill>
              </a:rPr>
              <a:t>Thank you</a:t>
            </a:r>
          </a:p>
          <a:p>
            <a:pPr marL="0" indent="0" algn="ctr">
              <a:buFont typeface="Arial" charset="0"/>
              <a:buNone/>
              <a:defRPr/>
            </a:pPr>
            <a:r>
              <a:rPr lang="en-ZA" sz="2000" dirty="0" smtClean="0">
                <a:solidFill>
                  <a:srgbClr val="0070C0"/>
                </a:solidFill>
                <a:hlinkClick r:id="rId3"/>
              </a:rPr>
              <a:t>www.nicspaull.com/research</a:t>
            </a:r>
            <a:endParaRPr lang="en-ZA" sz="2000" dirty="0" smtClean="0">
              <a:solidFill>
                <a:srgbClr val="0070C0"/>
              </a:solidFill>
            </a:endParaRPr>
          </a:p>
          <a:p>
            <a:pPr marL="0" indent="0" algn="ctr">
              <a:buFont typeface="Arial" charset="0"/>
              <a:buNone/>
              <a:defRPr/>
            </a:pPr>
            <a:r>
              <a:rPr lang="en-ZA" sz="2000" dirty="0" smtClean="0">
                <a:solidFill>
                  <a:srgbClr val="0070C0"/>
                </a:solidFill>
                <a:hlinkClick r:id="rId4"/>
              </a:rPr>
              <a:t>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endParaRPr lang="en-ZA" dirty="0"/>
          </a:p>
        </p:txBody>
      </p:sp>
      <p:pic>
        <p:nvPicPr>
          <p:cNvPr id="3" name="Picture 11" descr="C:\Users\Nic Spaull\Dropbox\_University\Ecos of Education\Useful presentations and stuff\Pictures of education in Africa\slide.jpg"/>
          <p:cNvPicPr>
            <a:picLocks noChangeAspect="1" noChangeArrowheads="1"/>
          </p:cNvPicPr>
          <p:nvPr/>
        </p:nvPicPr>
        <p:blipFill>
          <a:blip r:embed="rId5" cstate="print"/>
          <a:srcRect/>
          <a:stretch>
            <a:fillRect/>
          </a:stretch>
        </p:blipFill>
        <p:spPr bwMode="auto">
          <a:xfrm>
            <a:off x="2195736" y="3356992"/>
            <a:ext cx="4742309" cy="3157652"/>
          </a:xfrm>
          <a:prstGeom prst="rect">
            <a:avLst/>
          </a:prstGeom>
          <a:noFill/>
          <a:ln w="9525">
            <a:noFill/>
            <a:miter lim="800000"/>
            <a:headEnd/>
            <a:tailEnd/>
          </a:ln>
        </p:spPr>
      </p:pic>
      <p:grpSp>
        <p:nvGrpSpPr>
          <p:cNvPr id="5" name="Group 4"/>
          <p:cNvGrpSpPr>
            <a:grpSpLocks/>
          </p:cNvGrpSpPr>
          <p:nvPr/>
        </p:nvGrpSpPr>
        <p:grpSpPr bwMode="auto">
          <a:xfrm>
            <a:off x="4788024" y="260648"/>
            <a:ext cx="2065338" cy="1035050"/>
            <a:chOff x="0" y="4869161"/>
            <a:chExt cx="3203848" cy="1477328"/>
          </a:xfrm>
        </p:grpSpPr>
        <p:sp>
          <p:nvSpPr>
            <p:cNvPr id="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7" name="Picture 29" descr="F:\CPTMAC2\UNIVERSITEIT STELLENBOSCH\LOGO MASTER COPY\US_Stacked RGB 300dpi.jpg"/>
            <p:cNvPicPr>
              <a:picLocks noChangeAspect="1" noChangeArrowheads="1"/>
            </p:cNvPicPr>
            <p:nvPr/>
          </p:nvPicPr>
          <p:blipFill>
            <a:blip r:embed="rId6" cstate="print"/>
            <a:srcRect/>
            <a:stretch>
              <a:fillRect/>
            </a:stretch>
          </p:blipFill>
          <p:spPr bwMode="auto">
            <a:xfrm>
              <a:off x="0" y="5093480"/>
              <a:ext cx="3078254" cy="1008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pic>
        <p:nvPicPr>
          <p:cNvPr id="8" name="Picture 7"/>
          <p:cNvPicPr>
            <a:picLocks noChangeAspect="1" noChangeArrowheads="1"/>
          </p:cNvPicPr>
          <p:nvPr/>
        </p:nvPicPr>
        <p:blipFill>
          <a:blip r:embed="rId7" cstate="print"/>
          <a:srcRect/>
          <a:stretch>
            <a:fillRect/>
          </a:stretch>
        </p:blipFill>
        <p:spPr bwMode="auto">
          <a:xfrm>
            <a:off x="2267744" y="404664"/>
            <a:ext cx="2274120" cy="738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p:cNvSpPr>
            <a:spLocks noGrp="1"/>
          </p:cNvSpPr>
          <p:nvPr>
            <p:ph type="sldNum" sz="quarter" idx="12"/>
          </p:nvPr>
        </p:nvSpPr>
        <p:spPr/>
        <p:txBody>
          <a:bodyPr/>
          <a:lstStyle/>
          <a:p>
            <a:fld id="{555B2511-D5A3-487A-82FF-4C039FEE504B}" type="slidenum">
              <a:rPr lang="en-ZA" smtClean="0"/>
              <a:pPr/>
              <a:t>43</a:t>
            </a:fld>
            <a:endParaRPr lang="en-ZA"/>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smtClean="0"/>
              <a:t>Most teacher unions focus almost exclusively on wage negotatiations with little emphasis on professional development &amp; improving quality</a:t>
            </a:r>
            <a:endParaRPr lang="en-ZA"/>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Tree>
    <p:extLst>
      <p:ext uri="{BB962C8B-B14F-4D97-AF65-F5344CB8AC3E}">
        <p14:creationId xmlns:p14="http://schemas.microsoft.com/office/powerpoint/2010/main" val="18779189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spTree>
    <p:extLst>
      <p:ext uri="{BB962C8B-B14F-4D97-AF65-F5344CB8AC3E}">
        <p14:creationId xmlns:p14="http://schemas.microsoft.com/office/powerpoint/2010/main" val="25690672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772" tIns="115772" rIns="115772" bIns="115772" numCol="1" spcCol="1270" anchor="ctr" anchorCtr="0">
              <a:noAutofit/>
            </a:bodyPr>
            <a:lstStyle/>
            <a:p>
              <a:pPr lvl="0" algn="ctr" defTabSz="1022350">
                <a:lnSpc>
                  <a:spcPct val="90000"/>
                </a:lnSpc>
                <a:spcBef>
                  <a:spcPct val="0"/>
                </a:spcBef>
                <a:spcAft>
                  <a:spcPct val="35000"/>
                </a:spcAft>
              </a:pPr>
              <a:r>
                <a:rPr lang="en-ZA" sz="1600" kern="1200" smtClean="0">
                  <a:solidFill>
                    <a:schemeClr val="tx1"/>
                  </a:solidFill>
                </a:rPr>
                <a:t>Attainment</a:t>
              </a:r>
              <a:endParaRPr lang="en-ZA" sz="1600" kern="1200">
                <a:solidFill>
                  <a:schemeClr val="tx1"/>
                </a:solidFill>
              </a:endParaRP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772" tIns="115772" rIns="115772" bIns="115772" numCol="1" spcCol="1270" anchor="ctr" anchorCtr="0">
              <a:noAutofit/>
            </a:bodyPr>
            <a:lstStyle/>
            <a:p>
              <a:pPr lvl="0" algn="ctr" defTabSz="1022350">
                <a:lnSpc>
                  <a:spcPct val="90000"/>
                </a:lnSpc>
                <a:spcBef>
                  <a:spcPct val="0"/>
                </a:spcBef>
                <a:spcAft>
                  <a:spcPct val="35000"/>
                </a:spcAft>
              </a:pPr>
              <a:r>
                <a:rPr lang="en-ZA" sz="1600" kern="1200" smtClean="0">
                  <a:solidFill>
                    <a:schemeClr val="tx1"/>
                  </a:solidFill>
                </a:rPr>
                <a:t>Quality</a:t>
              </a:r>
              <a:endParaRPr lang="en-ZA" sz="1600" kern="1200">
                <a:solidFill>
                  <a:schemeClr val="tx1"/>
                </a:solidFill>
              </a:endParaRP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772" tIns="115772" rIns="115772" bIns="115772" numCol="1" spcCol="1270" anchor="ctr" anchorCtr="0">
              <a:noAutofit/>
            </a:bodyPr>
            <a:lstStyle/>
            <a:p>
              <a:pPr lvl="0" algn="ctr" defTabSz="1022350">
                <a:lnSpc>
                  <a:spcPct val="90000"/>
                </a:lnSpc>
                <a:spcBef>
                  <a:spcPct val="0"/>
                </a:spcBef>
                <a:spcAft>
                  <a:spcPct val="35000"/>
                </a:spcAft>
              </a:pPr>
              <a:r>
                <a:rPr lang="en-ZA" sz="1600" kern="1200" smtClean="0">
                  <a:solidFill>
                    <a:schemeClr val="tx1"/>
                  </a:solidFill>
                </a:rPr>
                <a:t>Type</a:t>
              </a:r>
              <a:endParaRPr lang="en-ZA" sz="1600" kern="1200">
                <a:solidFill>
                  <a:schemeClr val="tx1"/>
                </a:solidFill>
              </a:endParaRPr>
            </a:p>
          </p:txBody>
        </p:sp>
      </p:gr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sp>
        <p:nvSpPr>
          <p:cNvPr id="54" name="Rectangle 53"/>
          <p:cNvSpPr/>
          <p:nvPr/>
        </p:nvSpPr>
        <p:spPr>
          <a:xfrm>
            <a:off x="6135220" y="856571"/>
            <a:ext cx="2736304" cy="1738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18" name="Group 117"/>
          <p:cNvGrpSpPr/>
          <p:nvPr/>
        </p:nvGrpSpPr>
        <p:grpSpPr>
          <a:xfrm>
            <a:off x="7229079" y="856066"/>
            <a:ext cx="1475600" cy="1399948"/>
            <a:chOff x="7229079" y="856066"/>
            <a:chExt cx="1475600" cy="1399948"/>
          </a:xfrm>
        </p:grpSpPr>
        <p:sp>
          <p:nvSpPr>
            <p:cNvPr id="13" name="Freeform 12"/>
            <p:cNvSpPr/>
            <p:nvPr/>
          </p:nvSpPr>
          <p:spPr>
            <a:xfrm rot="18252152">
              <a:off x="7391512" y="1045649"/>
              <a:ext cx="1093709" cy="115281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146" tIns="642792" rIns="560146" bIns="686326" numCol="1" spcCol="1270" anchor="ctr" anchorCtr="0">
              <a:noAutofit/>
            </a:bodyPr>
            <a:lstStyle/>
            <a:p>
              <a:pPr lvl="0" algn="ctr" defTabSz="2089150">
                <a:lnSpc>
                  <a:spcPct val="90000"/>
                </a:lnSpc>
                <a:spcBef>
                  <a:spcPct val="0"/>
                </a:spcBef>
                <a:spcAft>
                  <a:spcPct val="35000"/>
                </a:spcAft>
              </a:pPr>
              <a:endParaRPr lang="en-ZA" sz="4700" kern="1200"/>
            </a:p>
          </p:txBody>
        </p:sp>
        <p:sp>
          <p:nvSpPr>
            <p:cNvPr id="16" name="Circular Arrow 15"/>
            <p:cNvSpPr/>
            <p:nvPr/>
          </p:nvSpPr>
          <p:spPr>
            <a:xfrm rot="18252152">
              <a:off x="7266905"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TextBox 19"/>
            <p:cNvSpPr txBox="1"/>
            <p:nvPr/>
          </p:nvSpPr>
          <p:spPr>
            <a:xfrm>
              <a:off x="7549275" y="1417184"/>
              <a:ext cx="778181" cy="369332"/>
            </a:xfrm>
            <a:prstGeom prst="rect">
              <a:avLst/>
            </a:prstGeom>
            <a:noFill/>
          </p:spPr>
          <p:txBody>
            <a:bodyPr wrap="square" rtlCol="0">
              <a:spAutoFit/>
            </a:bodyPr>
            <a:lstStyle/>
            <a:p>
              <a:pPr algn="ctr"/>
              <a:r>
                <a:rPr lang="en-ZA" sz="900" b="1" smtClean="0">
                  <a:solidFill>
                    <a:schemeClr val="bg1"/>
                  </a:solidFill>
                </a:rPr>
                <a:t>High SES background</a:t>
              </a:r>
              <a:endParaRPr lang="en-ZA" sz="900" b="1">
                <a:solidFill>
                  <a:schemeClr val="bg1"/>
                </a:solidFill>
              </a:endParaRPr>
            </a:p>
          </p:txBody>
        </p:sp>
      </p:grpSp>
      <p:grpSp>
        <p:nvGrpSpPr>
          <p:cNvPr id="119" name="Group 118"/>
          <p:cNvGrpSpPr/>
          <p:nvPr/>
        </p:nvGrpSpPr>
        <p:grpSpPr>
          <a:xfrm>
            <a:off x="6531207" y="1507437"/>
            <a:ext cx="1072116" cy="1017150"/>
            <a:chOff x="6531207" y="1507437"/>
            <a:chExt cx="1072116" cy="1017150"/>
          </a:xfrm>
        </p:grpSpPr>
        <p:sp>
          <p:nvSpPr>
            <p:cNvPr id="14" name="Freeform 13"/>
            <p:cNvSpPr/>
            <p:nvPr/>
          </p:nvSpPr>
          <p:spPr>
            <a:xfrm rot="18252152">
              <a:off x="6743745" y="1610954"/>
              <a:ext cx="795426" cy="838409"/>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1330" tIns="494085" rIns="491330" bIns="494085" numCol="1" spcCol="1270" anchor="ctr" anchorCtr="0">
              <a:noAutofit/>
            </a:bodyPr>
            <a:lstStyle/>
            <a:p>
              <a:pPr lvl="0" algn="ctr" defTabSz="1244600">
                <a:lnSpc>
                  <a:spcPct val="90000"/>
                </a:lnSpc>
                <a:spcBef>
                  <a:spcPct val="0"/>
                </a:spcBef>
                <a:spcAft>
                  <a:spcPct val="35000"/>
                </a:spcAft>
              </a:pPr>
              <a:endParaRPr lang="en-ZA" sz="2800" kern="1200"/>
            </a:p>
          </p:txBody>
        </p:sp>
        <p:sp>
          <p:nvSpPr>
            <p:cNvPr id="17" name="Shape 16"/>
            <p:cNvSpPr/>
            <p:nvPr/>
          </p:nvSpPr>
          <p:spPr>
            <a:xfrm rot="18252152">
              <a:off x="6558690" y="1479954"/>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3" name="TextBox 22"/>
            <p:cNvSpPr txBox="1"/>
            <p:nvPr/>
          </p:nvSpPr>
          <p:spPr>
            <a:xfrm>
              <a:off x="6878805" y="1768548"/>
              <a:ext cx="562020" cy="523220"/>
            </a:xfrm>
            <a:prstGeom prst="rect">
              <a:avLst/>
            </a:prstGeom>
            <a:noFill/>
          </p:spPr>
          <p:txBody>
            <a:bodyPr wrap="square" rtlCol="0">
              <a:spAutoFit/>
            </a:bodyPr>
            <a:lstStyle/>
            <a:p>
              <a:pPr algn="ctr"/>
              <a:r>
                <a:rPr lang="en-ZA" sz="700" b="1" smtClean="0">
                  <a:solidFill>
                    <a:schemeClr val="bg1"/>
                  </a:solidFill>
                </a:rPr>
                <a:t>High quality primary school</a:t>
              </a:r>
              <a:endParaRPr lang="en-ZA" sz="700" b="1">
                <a:solidFill>
                  <a:schemeClr val="bg1"/>
                </a:solidFill>
              </a:endParaRPr>
            </a:p>
          </p:txBody>
        </p:sp>
      </p:grpSp>
      <p:grpSp>
        <p:nvGrpSpPr>
          <p:cNvPr id="120" name="Group 119"/>
          <p:cNvGrpSpPr/>
          <p:nvPr/>
        </p:nvGrpSpPr>
        <p:grpSpPr>
          <a:xfrm>
            <a:off x="6300826" y="800453"/>
            <a:ext cx="1155957" cy="1096692"/>
            <a:chOff x="6300826" y="800453"/>
            <a:chExt cx="1155957" cy="1096692"/>
          </a:xfrm>
        </p:grpSpPr>
        <p:sp>
          <p:nvSpPr>
            <p:cNvPr id="15" name="Freeform 14"/>
            <p:cNvSpPr/>
            <p:nvPr/>
          </p:nvSpPr>
          <p:spPr>
            <a:xfrm rot="18252152">
              <a:off x="6424734" y="835389"/>
              <a:ext cx="954511" cy="1006092"/>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7746" tIns="627746" rIns="627746" bIns="627746" numCol="1" spcCol="1270" anchor="ctr" anchorCtr="0">
              <a:noAutofit/>
            </a:bodyPr>
            <a:lstStyle/>
            <a:p>
              <a:pPr lvl="0" algn="ctr" defTabSz="1377950">
                <a:lnSpc>
                  <a:spcPct val="90000"/>
                </a:lnSpc>
                <a:spcBef>
                  <a:spcPct val="0"/>
                </a:spcBef>
                <a:spcAft>
                  <a:spcPct val="35000"/>
                </a:spcAft>
              </a:pPr>
              <a:endParaRPr lang="en-ZA" sz="3100" kern="1200"/>
            </a:p>
          </p:txBody>
        </p:sp>
        <p:sp>
          <p:nvSpPr>
            <p:cNvPr id="18" name="Circular Arrow 17"/>
            <p:cNvSpPr/>
            <p:nvPr/>
          </p:nvSpPr>
          <p:spPr>
            <a:xfrm rot="18252152">
              <a:off x="6330459" y="770820"/>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4" name="TextBox 23"/>
            <p:cNvSpPr txBox="1"/>
            <p:nvPr/>
          </p:nvSpPr>
          <p:spPr>
            <a:xfrm>
              <a:off x="6608729" y="1084597"/>
              <a:ext cx="562020" cy="523220"/>
            </a:xfrm>
            <a:prstGeom prst="rect">
              <a:avLst/>
            </a:prstGeom>
            <a:noFill/>
          </p:spPr>
          <p:txBody>
            <a:bodyPr wrap="square" rtlCol="0">
              <a:spAutoFit/>
            </a:bodyPr>
            <a:lstStyle/>
            <a:p>
              <a:pPr algn="ctr"/>
              <a:r>
                <a:rPr lang="en-ZA" sz="700" b="1" smtClean="0">
                  <a:solidFill>
                    <a:schemeClr val="bg1"/>
                  </a:solidFill>
                </a:rPr>
                <a:t>High quality secondaryschool</a:t>
              </a:r>
              <a:endParaRPr lang="en-ZA" sz="700" b="1">
                <a:solidFill>
                  <a:schemeClr val="bg1"/>
                </a:solidFill>
              </a:endParaRPr>
            </a:p>
          </p:txBody>
        </p:sp>
      </p:grpSp>
      <p:sp>
        <p:nvSpPr>
          <p:cNvPr id="55" name="Rectangle 54"/>
          <p:cNvSpPr/>
          <p:nvPr/>
        </p:nvSpPr>
        <p:spPr>
          <a:xfrm>
            <a:off x="4344582" y="2676525"/>
            <a:ext cx="4528293" cy="31226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5" name="Circular Arrow 44"/>
          <p:cNvSpPr/>
          <p:nvPr/>
        </p:nvSpPr>
        <p:spPr>
          <a:xfrm rot="18252152">
            <a:off x="6244081" y="2714149"/>
            <a:ext cx="2557051" cy="2599274"/>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3" name="Group 112"/>
          <p:cNvGrpSpPr/>
          <p:nvPr/>
        </p:nvGrpSpPr>
        <p:grpSpPr>
          <a:xfrm>
            <a:off x="6454460" y="3135022"/>
            <a:ext cx="2030682" cy="1997695"/>
            <a:chOff x="6454460" y="3135022"/>
            <a:chExt cx="2030682" cy="1997695"/>
          </a:xfrm>
        </p:grpSpPr>
        <p:sp>
          <p:nvSpPr>
            <p:cNvPr id="42" name="Freeform 41"/>
            <p:cNvSpPr/>
            <p:nvPr/>
          </p:nvSpPr>
          <p:spPr>
            <a:xfrm rot="18252152">
              <a:off x="6470953" y="3118529"/>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146" tIns="642792" rIns="560146" bIns="686326" numCol="1" spcCol="1270" anchor="ctr" anchorCtr="0">
              <a:noAutofit/>
            </a:bodyPr>
            <a:lstStyle/>
            <a:p>
              <a:pPr lvl="0" algn="ctr" defTabSz="2089150">
                <a:lnSpc>
                  <a:spcPct val="90000"/>
                </a:lnSpc>
                <a:spcBef>
                  <a:spcPct val="0"/>
                </a:spcBef>
                <a:spcAft>
                  <a:spcPct val="35000"/>
                </a:spcAft>
              </a:pPr>
              <a:endParaRPr lang="en-ZA" sz="4700" kern="1200"/>
            </a:p>
          </p:txBody>
        </p:sp>
        <p:sp>
          <p:nvSpPr>
            <p:cNvPr id="39" name="TextBox 38"/>
            <p:cNvSpPr txBox="1"/>
            <p:nvPr/>
          </p:nvSpPr>
          <p:spPr>
            <a:xfrm>
              <a:off x="6844271" y="3877593"/>
              <a:ext cx="1248942" cy="584775"/>
            </a:xfrm>
            <a:prstGeom prst="rect">
              <a:avLst/>
            </a:prstGeom>
            <a:noFill/>
          </p:spPr>
          <p:txBody>
            <a:bodyPr wrap="square" rtlCol="0">
              <a:spAutoFit/>
            </a:bodyPr>
            <a:lstStyle/>
            <a:p>
              <a:pPr algn="ctr"/>
              <a:r>
                <a:rPr lang="en-ZA" sz="1600" b="1" smtClean="0">
                  <a:solidFill>
                    <a:schemeClr val="bg1"/>
                  </a:solidFill>
                </a:rPr>
                <a:t>Low SES background</a:t>
              </a:r>
              <a:endParaRPr lang="en-ZA" sz="1600" b="1">
                <a:solidFill>
                  <a:schemeClr val="bg1"/>
                </a:solidFill>
              </a:endParaRPr>
            </a:p>
          </p:txBody>
        </p:sp>
      </p:grpSp>
      <p:grpSp>
        <p:nvGrpSpPr>
          <p:cNvPr id="117" name="Group 116"/>
          <p:cNvGrpSpPr/>
          <p:nvPr/>
        </p:nvGrpSpPr>
        <p:grpSpPr>
          <a:xfrm>
            <a:off x="4961274" y="3942758"/>
            <a:ext cx="1888536" cy="1857858"/>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4" name="Group 113"/>
            <p:cNvGrpSpPr/>
            <p:nvPr/>
          </p:nvGrpSpPr>
          <p:grpSpPr>
            <a:xfrm>
              <a:off x="5298901" y="4168556"/>
              <a:ext cx="1476861" cy="1452871"/>
              <a:chOff x="5298901" y="4168556"/>
              <a:chExt cx="1476861" cy="1452871"/>
            </a:xfrm>
          </p:grpSpPr>
          <p:sp>
            <p:nvSpPr>
              <p:cNvPr id="43" name="Freeform 42"/>
              <p:cNvSpPr/>
              <p:nvPr/>
            </p:nvSpPr>
            <p:spPr>
              <a:xfrm rot="18252152">
                <a:off x="5310896" y="4156561"/>
                <a:ext cx="1452871" cy="1476861"/>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1330" tIns="494085" rIns="491330" bIns="494085" numCol="1" spcCol="1270" anchor="ctr" anchorCtr="0">
                <a:noAutofit/>
              </a:bodyPr>
              <a:lstStyle/>
              <a:p>
                <a:pPr lvl="0" algn="ctr" defTabSz="1244600">
                  <a:lnSpc>
                    <a:spcPct val="90000"/>
                  </a:lnSpc>
                  <a:spcBef>
                    <a:spcPct val="0"/>
                  </a:spcBef>
                  <a:spcAft>
                    <a:spcPct val="35000"/>
                  </a:spcAft>
                </a:pPr>
                <a:endParaRPr lang="en-ZA" sz="2800" kern="1200"/>
              </a:p>
            </p:txBody>
          </p:sp>
          <p:sp>
            <p:nvSpPr>
              <p:cNvPr id="40" name="TextBox 39"/>
              <p:cNvSpPr txBox="1"/>
              <p:nvPr/>
            </p:nvSpPr>
            <p:spPr>
              <a:xfrm>
                <a:off x="5520163" y="4617032"/>
                <a:ext cx="990000" cy="554951"/>
              </a:xfrm>
              <a:prstGeom prst="rect">
                <a:avLst/>
              </a:prstGeom>
              <a:noFill/>
            </p:spPr>
            <p:txBody>
              <a:bodyPr wrap="square" rtlCol="0">
                <a:spAutoFit/>
              </a:bodyPr>
              <a:lstStyle/>
              <a:p>
                <a:pPr algn="ctr"/>
                <a:r>
                  <a:rPr lang="en-ZA" sz="1200" b="1" smtClean="0">
                    <a:solidFill>
                      <a:schemeClr val="bg1"/>
                    </a:solidFill>
                  </a:rPr>
                  <a:t>Low quality primary school</a:t>
                </a:r>
                <a:endParaRPr lang="en-ZA" sz="1200" b="1">
                  <a:solidFill>
                    <a:schemeClr val="bg1"/>
                  </a:solidFill>
                </a:endParaRPr>
              </a:p>
            </p:txBody>
          </p:sp>
        </p:grpSp>
      </p:grpSp>
      <p:grpSp>
        <p:nvGrpSpPr>
          <p:cNvPr id="116" name="Group 115"/>
          <p:cNvGrpSpPr/>
          <p:nvPr/>
        </p:nvGrpSpPr>
        <p:grpSpPr>
          <a:xfrm>
            <a:off x="4571758" y="2670834"/>
            <a:ext cx="2036221" cy="2003144"/>
            <a:chOff x="4571758" y="2670834"/>
            <a:chExt cx="2036221" cy="2003144"/>
          </a:xfrm>
        </p:grpSpPr>
        <p:sp>
          <p:nvSpPr>
            <p:cNvPr id="47" name="Circular Arrow 46"/>
            <p:cNvSpPr/>
            <p:nvPr/>
          </p:nvSpPr>
          <p:spPr>
            <a:xfrm rot="18252152">
              <a:off x="4588297" y="2654295"/>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115" name="Group 114"/>
            <p:cNvGrpSpPr/>
            <p:nvPr/>
          </p:nvGrpSpPr>
          <p:grpSpPr>
            <a:xfrm>
              <a:off x="4745381" y="2781266"/>
              <a:ext cx="1772234" cy="1743445"/>
              <a:chOff x="4745381" y="2781266"/>
              <a:chExt cx="1772234" cy="1743445"/>
            </a:xfrm>
          </p:grpSpPr>
          <p:sp>
            <p:nvSpPr>
              <p:cNvPr id="44" name="Freeform 43"/>
              <p:cNvSpPr/>
              <p:nvPr/>
            </p:nvSpPr>
            <p:spPr>
              <a:xfrm rot="18252152">
                <a:off x="4759775" y="2766872"/>
                <a:ext cx="1743445" cy="1772234"/>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7746" tIns="627746" rIns="627746" bIns="627746" numCol="1" spcCol="1270" anchor="ctr" anchorCtr="0">
                <a:noAutofit/>
              </a:bodyPr>
              <a:lstStyle/>
              <a:p>
                <a:pPr lvl="0" algn="ctr" defTabSz="1377950">
                  <a:lnSpc>
                    <a:spcPct val="90000"/>
                  </a:lnSpc>
                  <a:spcBef>
                    <a:spcPct val="0"/>
                  </a:spcBef>
                  <a:spcAft>
                    <a:spcPct val="35000"/>
                  </a:spcAft>
                </a:pPr>
                <a:endParaRPr lang="en-ZA" sz="3100" kern="1200"/>
              </a:p>
            </p:txBody>
          </p:sp>
          <p:sp>
            <p:nvSpPr>
              <p:cNvPr id="41" name="TextBox 40"/>
              <p:cNvSpPr txBox="1"/>
              <p:nvPr/>
            </p:nvSpPr>
            <p:spPr>
              <a:xfrm>
                <a:off x="5157671" y="3296349"/>
                <a:ext cx="990000" cy="677108"/>
              </a:xfrm>
              <a:prstGeom prst="rect">
                <a:avLst/>
              </a:prstGeom>
              <a:noFill/>
            </p:spPr>
            <p:txBody>
              <a:bodyPr wrap="square" rtlCol="0">
                <a:spAutoFit/>
              </a:bodyPr>
              <a:lstStyle/>
              <a:p>
                <a:pPr algn="ctr"/>
                <a:r>
                  <a:rPr lang="en-ZA" sz="1200" b="1" smtClean="0">
                    <a:solidFill>
                      <a:schemeClr val="bg1"/>
                    </a:solidFill>
                  </a:rPr>
                  <a:t>Low quality secondary</a:t>
                </a:r>
              </a:p>
              <a:p>
                <a:pPr algn="ctr"/>
                <a:r>
                  <a:rPr lang="en-ZA" sz="1200" b="1" smtClean="0">
                    <a:solidFill>
                      <a:schemeClr val="bg1"/>
                    </a:solidFill>
                  </a:rPr>
                  <a:t>schoo</a:t>
                </a:r>
                <a:r>
                  <a:rPr lang="en-ZA" sz="1400" b="1" smtClean="0">
                    <a:solidFill>
                      <a:schemeClr val="bg1"/>
                    </a:solidFill>
                  </a:rPr>
                  <a:t>l</a:t>
                </a:r>
                <a:endParaRPr lang="en-ZA" sz="1400" b="1">
                  <a:solidFill>
                    <a:schemeClr val="bg1"/>
                  </a:solidFill>
                </a:endParaRPr>
              </a:p>
            </p:txBody>
          </p:sp>
        </p:grpSp>
      </p:grpSp>
      <p:grpSp>
        <p:nvGrpSpPr>
          <p:cNvPr id="53" name="Group 52"/>
          <p:cNvGrpSpPr/>
          <p:nvPr/>
        </p:nvGrpSpPr>
        <p:grpSpPr>
          <a:xfrm>
            <a:off x="7993420" y="2264917"/>
            <a:ext cx="1080903" cy="659631"/>
            <a:chOff x="1445059" y="821184"/>
            <a:chExt cx="2985757" cy="2005038"/>
          </a:xfrm>
        </p:grpSpPr>
        <p:grpSp>
          <p:nvGrpSpPr>
            <p:cNvPr id="49" name="Group 48"/>
            <p:cNvGrpSpPr/>
            <p:nvPr/>
          </p:nvGrpSpPr>
          <p:grpSpPr>
            <a:xfrm rot="5400000">
              <a:off x="852439" y="1413804"/>
              <a:ext cx="2005038" cy="819798"/>
              <a:chOff x="1298524" y="3051580"/>
              <a:chExt cx="3270558" cy="1700571"/>
            </a:xfrm>
          </p:grpSpPr>
          <p:sp>
            <p:nvSpPr>
              <p:cNvPr id="50" name="Freeform 49"/>
              <p:cNvSpPr/>
              <p:nvPr/>
            </p:nvSpPr>
            <p:spPr>
              <a:xfrm>
                <a:off x="1298524" y="3051580"/>
                <a:ext cx="1713378" cy="1697156"/>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51" name="Freeform 50"/>
              <p:cNvSpPr/>
              <p:nvPr/>
            </p:nvSpPr>
            <p:spPr>
              <a:xfrm>
                <a:off x="3085411" y="3051580"/>
                <a:ext cx="1483671" cy="170057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577" tIns="500634" rIns="399515" bIns="500633" numCol="1" spcCol="1270" anchor="ctr" anchorCtr="0">
                <a:noAutofit/>
              </a:bodyPr>
              <a:lstStyle/>
              <a:p>
                <a:pPr lvl="0" algn="ctr" defTabSz="1022350">
                  <a:lnSpc>
                    <a:spcPct val="90000"/>
                  </a:lnSpc>
                  <a:spcBef>
                    <a:spcPct val="0"/>
                  </a:spcBef>
                  <a:spcAft>
                    <a:spcPct val="35000"/>
                  </a:spcAft>
                </a:pPr>
                <a:endParaRPr lang="en-ZA" sz="2300" kern="1200"/>
              </a:p>
            </p:txBody>
          </p:sp>
        </p:grpSp>
        <p:sp>
          <p:nvSpPr>
            <p:cNvPr id="52" name="TextBox 51"/>
            <p:cNvSpPr txBox="1"/>
            <p:nvPr/>
          </p:nvSpPr>
          <p:spPr>
            <a:xfrm>
              <a:off x="2319674" y="1310730"/>
              <a:ext cx="2111142" cy="1262963"/>
            </a:xfrm>
            <a:prstGeom prst="rect">
              <a:avLst/>
            </a:prstGeom>
            <a:noFill/>
          </p:spPr>
          <p:txBody>
            <a:bodyPr wrap="square" rtlCol="0">
              <a:spAutoFit/>
            </a:bodyPr>
            <a:lstStyle/>
            <a:p>
              <a:pPr algn="ctr"/>
              <a:r>
                <a:rPr lang="en-ZA" sz="1050" b="1" smtClean="0">
                  <a:solidFill>
                    <a:srgbClr val="C00000"/>
                  </a:solidFill>
                </a:rPr>
                <a:t>Unequal society</a:t>
              </a:r>
              <a:endParaRPr lang="en-ZA" sz="1050" b="1">
                <a:solidFill>
                  <a:srgbClr val="C00000"/>
                </a:solidFill>
              </a:endParaRPr>
            </a:p>
          </p:txBody>
        </p:sp>
      </p:grpSp>
      <p:sp>
        <p:nvSpPr>
          <p:cNvPr id="58" name="Freeform 57"/>
          <p:cNvSpPr/>
          <p:nvPr/>
        </p:nvSpPr>
        <p:spPr>
          <a:xfrm>
            <a:off x="5695846" y="1613686"/>
            <a:ext cx="419391" cy="2686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grpSp>
        <p:nvGrpSpPr>
          <p:cNvPr id="90" name="Group 89"/>
          <p:cNvGrpSpPr/>
          <p:nvPr/>
        </p:nvGrpSpPr>
        <p:grpSpPr>
          <a:xfrm>
            <a:off x="1274818" y="415750"/>
            <a:ext cx="2576098" cy="6231368"/>
            <a:chOff x="56286" y="168437"/>
            <a:chExt cx="2576098" cy="6436236"/>
          </a:xfrm>
        </p:grpSpPr>
        <p:grpSp>
          <p:nvGrpSpPr>
            <p:cNvPr id="89" name="Group 88"/>
            <p:cNvGrpSpPr/>
            <p:nvPr/>
          </p:nvGrpSpPr>
          <p:grpSpPr>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59" name="Diagram 58"/>
              <p:cNvGraphicFramePr/>
              <p:nvPr>
                <p:extLst>
                  <p:ext uri="{D42A27DB-BD31-4B8C-83A1-F6EECF244321}">
                    <p14:modId xmlns:p14="http://schemas.microsoft.com/office/powerpoint/2010/main" val="2210142395"/>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560" y="188640"/>
              <a:ext cx="1584176" cy="369332"/>
            </a:xfrm>
            <a:prstGeom prst="rect">
              <a:avLst/>
            </a:prstGeom>
            <a:solidFill>
              <a:schemeClr val="bg1">
                <a:lumMod val="85000"/>
              </a:schemeClr>
            </a:solidFill>
          </p:spPr>
          <p:txBody>
            <a:bodyPr wrap="square" rtlCol="0">
              <a:spAutoFit/>
            </a:bodyPr>
            <a:lstStyle/>
            <a:p>
              <a:r>
                <a:rPr lang="en-ZA" b="1" smtClean="0"/>
                <a:t>Labour Market</a:t>
              </a:r>
              <a:endParaRPr lang="en-ZA" b="1"/>
            </a:p>
          </p:txBody>
        </p:sp>
      </p:grpSp>
      <p:sp>
        <p:nvSpPr>
          <p:cNvPr id="77" name="TextBox 76"/>
          <p:cNvSpPr txBox="1"/>
          <p:nvPr/>
        </p:nvSpPr>
        <p:spPr>
          <a:xfrm>
            <a:off x="84704" y="1009865"/>
            <a:ext cx="1634488" cy="1261884"/>
          </a:xfrm>
          <a:prstGeom prst="rect">
            <a:avLst/>
          </a:prstGeom>
          <a:solidFill>
            <a:schemeClr val="accent3">
              <a:lumMod val="60000"/>
              <a:lumOff val="40000"/>
            </a:schemeClr>
          </a:solidFill>
        </p:spPr>
        <p:txBody>
          <a:bodyPr wrap="square" rtlCol="0">
            <a:spAutoFit/>
          </a:bodyPr>
          <a:lstStyle/>
          <a:p>
            <a:pPr algn="ctr"/>
            <a:r>
              <a:rPr lang="en-ZA" sz="1100" b="1" smtClean="0"/>
              <a:t>High productivity jobs and incomes (10%)</a:t>
            </a:r>
          </a:p>
          <a:p>
            <a:pPr marL="171450" indent="-171450">
              <a:buFont typeface="Arial" pitchFamily="34" charset="0"/>
              <a:buChar char="•"/>
            </a:pPr>
            <a:r>
              <a:rPr lang="en-ZA" sz="900" smtClean="0"/>
              <a:t>Mainly professional, managerial &amp; skilled jobs</a:t>
            </a:r>
          </a:p>
          <a:p>
            <a:pPr marL="171450" indent="-171450">
              <a:buFont typeface="Arial" pitchFamily="34" charset="0"/>
              <a:buChar char="•"/>
            </a:pPr>
            <a:r>
              <a:rPr lang="en-ZA" sz="900" smtClean="0"/>
              <a:t>Requires graduates, good quality matric or good vocational skills</a:t>
            </a:r>
          </a:p>
          <a:p>
            <a:pPr marL="171450" indent="-171450">
              <a:buFont typeface="Arial" pitchFamily="34" charset="0"/>
              <a:buChar char="•"/>
            </a:pPr>
            <a:r>
              <a:rPr lang="en-ZA" sz="900" smtClean="0"/>
              <a:t>Historically mainly white</a:t>
            </a:r>
            <a:endParaRPr lang="en-ZA" sz="800"/>
          </a:p>
        </p:txBody>
      </p:sp>
      <p:sp>
        <p:nvSpPr>
          <p:cNvPr id="92" name="TextBox 91"/>
          <p:cNvSpPr txBox="1"/>
          <p:nvPr/>
        </p:nvSpPr>
        <p:spPr>
          <a:xfrm>
            <a:off x="107504" y="3342515"/>
            <a:ext cx="1634488" cy="1261884"/>
          </a:xfrm>
          <a:prstGeom prst="rect">
            <a:avLst/>
          </a:prstGeom>
          <a:solidFill>
            <a:schemeClr val="accent2">
              <a:lumMod val="60000"/>
              <a:lumOff val="40000"/>
            </a:schemeClr>
          </a:solidFill>
        </p:spPr>
        <p:txBody>
          <a:bodyPr wrap="square" rtlCol="0">
            <a:spAutoFit/>
          </a:bodyPr>
          <a:lstStyle/>
          <a:p>
            <a:pPr algn="ctr"/>
            <a:r>
              <a:rPr lang="en-ZA" sz="1100" b="1" smtClean="0"/>
              <a:t>Low productivity jobs &amp; incomes</a:t>
            </a:r>
          </a:p>
          <a:p>
            <a:pPr marL="171450" indent="-171450">
              <a:buFont typeface="Arial" pitchFamily="34" charset="0"/>
              <a:buChar char="•"/>
            </a:pPr>
            <a:r>
              <a:rPr lang="en-ZA" sz="900" smtClean="0"/>
              <a:t>Often manual or low skill jobs</a:t>
            </a:r>
          </a:p>
          <a:p>
            <a:pPr marL="171450" indent="-171450">
              <a:buFont typeface="Arial" pitchFamily="34" charset="0"/>
              <a:buChar char="•"/>
            </a:pPr>
            <a:r>
              <a:rPr lang="en-ZA" sz="900" smtClean="0"/>
              <a:t>Limited or low quality education</a:t>
            </a:r>
          </a:p>
          <a:p>
            <a:pPr marL="171450" indent="-171450">
              <a:buFont typeface="Arial" pitchFamily="34" charset="0"/>
              <a:buChar char="•"/>
            </a:pPr>
            <a:r>
              <a:rPr lang="en-ZA" sz="900" smtClean="0"/>
              <a:t>Minimum wage can exceed productivity</a:t>
            </a:r>
            <a:endParaRPr lang="en-ZA" sz="800"/>
          </a:p>
        </p:txBody>
      </p:sp>
      <p:sp>
        <p:nvSpPr>
          <p:cNvPr id="74" name="Freeform 73"/>
          <p:cNvSpPr/>
          <p:nvPr/>
        </p:nvSpPr>
        <p:spPr>
          <a:xfrm>
            <a:off x="3654246" y="5012838"/>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94" name="Freeform 93"/>
          <p:cNvSpPr/>
          <p:nvPr/>
        </p:nvSpPr>
        <p:spPr>
          <a:xfrm>
            <a:off x="3654246" y="4032122"/>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95" name="Rectangle 94"/>
          <p:cNvSpPr/>
          <p:nvPr/>
        </p:nvSpPr>
        <p:spPr>
          <a:xfrm>
            <a:off x="4344583" y="878924"/>
            <a:ext cx="1308088" cy="17381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smtClean="0">
                <a:solidFill>
                  <a:schemeClr val="tx1"/>
                </a:solidFill>
              </a:rPr>
              <a:t>University/FET</a:t>
            </a:r>
          </a:p>
          <a:p>
            <a:pPr algn="ctr"/>
            <a:endParaRPr lang="en-ZA" sz="800" b="1" smtClean="0">
              <a:solidFill>
                <a:schemeClr val="tx1"/>
              </a:solidFill>
            </a:endParaRPr>
          </a:p>
          <a:p>
            <a:pPr marL="171450" indent="-171450">
              <a:buFont typeface="Arial" pitchFamily="34" charset="0"/>
              <a:buChar char="•"/>
            </a:pPr>
            <a:r>
              <a:rPr lang="en-ZA" sz="800" b="1" smtClean="0">
                <a:solidFill>
                  <a:schemeClr val="tx1"/>
                </a:solidFill>
              </a:rPr>
              <a:t>Type</a:t>
            </a:r>
            <a:r>
              <a:rPr lang="en-ZA" sz="800" smtClean="0">
                <a:solidFill>
                  <a:schemeClr val="tx1"/>
                </a:solidFill>
              </a:rPr>
              <a:t> of institution (FET or University)</a:t>
            </a:r>
          </a:p>
          <a:p>
            <a:pPr marL="171450" indent="-171450">
              <a:buFont typeface="Arial" pitchFamily="34" charset="0"/>
              <a:buChar char="•"/>
            </a:pPr>
            <a:r>
              <a:rPr lang="en-ZA" sz="800" b="1" smtClean="0">
                <a:solidFill>
                  <a:schemeClr val="tx1"/>
                </a:solidFill>
              </a:rPr>
              <a:t>Quality</a:t>
            </a:r>
            <a:r>
              <a:rPr lang="en-ZA" sz="800" smtClean="0">
                <a:solidFill>
                  <a:schemeClr val="tx1"/>
                </a:solidFill>
              </a:rPr>
              <a:t> of institution </a:t>
            </a:r>
          </a:p>
          <a:p>
            <a:pPr marL="171450" indent="-171450">
              <a:buFont typeface="Arial" pitchFamily="34" charset="0"/>
              <a:buChar char="•"/>
            </a:pPr>
            <a:r>
              <a:rPr lang="en-ZA" sz="800" smtClean="0">
                <a:solidFill>
                  <a:schemeClr val="tx1"/>
                </a:solidFill>
              </a:rPr>
              <a:t>Type of </a:t>
            </a:r>
            <a:r>
              <a:rPr lang="en-ZA" sz="800" b="1" smtClean="0">
                <a:solidFill>
                  <a:schemeClr val="tx1"/>
                </a:solidFill>
              </a:rPr>
              <a:t>qualification</a:t>
            </a:r>
            <a:r>
              <a:rPr lang="en-ZA" sz="800" smtClean="0">
                <a:solidFill>
                  <a:schemeClr val="tx1"/>
                </a:solidFill>
              </a:rPr>
              <a:t> </a:t>
            </a:r>
            <a:r>
              <a:rPr lang="en-ZA" sz="800" i="1" smtClean="0">
                <a:solidFill>
                  <a:schemeClr val="tx1"/>
                </a:solidFill>
              </a:rPr>
              <a:t>(diploma, degree etc.)</a:t>
            </a:r>
          </a:p>
          <a:p>
            <a:pPr marL="171450" indent="-171450">
              <a:buFont typeface="Arial" pitchFamily="34" charset="0"/>
              <a:buChar char="•"/>
            </a:pPr>
            <a:r>
              <a:rPr lang="en-ZA" sz="800" b="1" smtClean="0">
                <a:solidFill>
                  <a:schemeClr val="tx1"/>
                </a:solidFill>
              </a:rPr>
              <a:t>Field</a:t>
            </a:r>
            <a:r>
              <a:rPr lang="en-ZA" sz="800" smtClean="0">
                <a:solidFill>
                  <a:schemeClr val="tx1"/>
                </a:solidFill>
              </a:rPr>
              <a:t> of study </a:t>
            </a:r>
            <a:r>
              <a:rPr lang="en-ZA" sz="800" i="1" smtClean="0">
                <a:solidFill>
                  <a:schemeClr val="tx1"/>
                </a:solidFill>
              </a:rPr>
              <a:t>(Engineering, Arts etc.)</a:t>
            </a:r>
            <a:endParaRPr lang="en-ZA" sz="1200" i="1">
              <a:solidFill>
                <a:schemeClr val="tx1"/>
              </a:solidFill>
            </a:endParaRPr>
          </a:p>
        </p:txBody>
      </p:sp>
      <p:grpSp>
        <p:nvGrpSpPr>
          <p:cNvPr id="130" name="Group 129"/>
          <p:cNvGrpSpPr/>
          <p:nvPr/>
        </p:nvGrpSpPr>
        <p:grpSpPr>
          <a:xfrm>
            <a:off x="114383" y="2291767"/>
            <a:ext cx="1564095" cy="1050749"/>
            <a:chOff x="114383" y="2291767"/>
            <a:chExt cx="1564095" cy="1050749"/>
          </a:xfrm>
        </p:grpSpPr>
        <p:sp>
          <p:nvSpPr>
            <p:cNvPr id="96" name="TextBox 95"/>
            <p:cNvSpPr txBox="1"/>
            <p:nvPr/>
          </p:nvSpPr>
          <p:spPr>
            <a:xfrm>
              <a:off x="310326" y="2617086"/>
              <a:ext cx="1368152" cy="400110"/>
            </a:xfrm>
            <a:prstGeom prst="rect">
              <a:avLst/>
            </a:prstGeom>
            <a:solidFill>
              <a:schemeClr val="accent1">
                <a:lumMod val="60000"/>
                <a:lumOff val="40000"/>
              </a:schemeClr>
            </a:solidFill>
          </p:spPr>
          <p:txBody>
            <a:bodyPr wrap="square" rtlCol="0">
              <a:spAutoFit/>
            </a:bodyPr>
            <a:lstStyle/>
            <a:p>
              <a:pPr marL="171450" indent="-171450">
                <a:buFont typeface="Arial" pitchFamily="34" charset="0"/>
                <a:buChar char="•"/>
              </a:pPr>
              <a:r>
                <a:rPr lang="en-ZA" sz="1000" smtClean="0"/>
                <a:t>Vocational training</a:t>
              </a:r>
            </a:p>
            <a:p>
              <a:pPr marL="171450" indent="-171450">
                <a:buFont typeface="Arial" pitchFamily="34" charset="0"/>
                <a:buChar char="•"/>
              </a:pPr>
              <a:r>
                <a:rPr lang="en-ZA" sz="1000" smtClean="0"/>
                <a:t>Affirmative action</a:t>
              </a:r>
              <a:endParaRPr lang="en-ZA" sz="1000"/>
            </a:p>
          </p:txBody>
        </p:sp>
        <p:sp>
          <p:nvSpPr>
            <p:cNvPr id="97" name="Freeform 96"/>
            <p:cNvSpPr/>
            <p:nvPr/>
          </p:nvSpPr>
          <p:spPr>
            <a:xfrm rot="5400000">
              <a:off x="-251847" y="2657997"/>
              <a:ext cx="1050749"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grpSp>
      <p:sp>
        <p:nvSpPr>
          <p:cNvPr id="98" name="Freeform 97"/>
          <p:cNvSpPr/>
          <p:nvPr/>
        </p:nvSpPr>
        <p:spPr>
          <a:xfrm>
            <a:off x="3639731" y="1566507"/>
            <a:ext cx="701730" cy="318289"/>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sp>
        <p:nvSpPr>
          <p:cNvPr id="102" name="Rounded Rectangle 101"/>
          <p:cNvSpPr/>
          <p:nvPr/>
        </p:nvSpPr>
        <p:spPr>
          <a:xfrm>
            <a:off x="6933280" y="5880004"/>
            <a:ext cx="2010171" cy="947119"/>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50" b="1" u="sng" smtClean="0"/>
              <a:t>Schools Characterised by:</a:t>
            </a:r>
          </a:p>
          <a:p>
            <a:pPr marL="171450" indent="-171450">
              <a:buFont typeface="Arial" pitchFamily="34" charset="0"/>
              <a:buChar char="•"/>
            </a:pPr>
            <a:r>
              <a:rPr lang="en-ZA" sz="900" smtClean="0"/>
              <a:t>Little parental involvement</a:t>
            </a:r>
          </a:p>
          <a:p>
            <a:pPr marL="171450" indent="-171450">
              <a:buFont typeface="Arial" pitchFamily="34" charset="0"/>
              <a:buChar char="•"/>
            </a:pPr>
            <a:r>
              <a:rPr lang="en-ZA" sz="900" smtClean="0"/>
              <a:t>No accountability</a:t>
            </a:r>
          </a:p>
          <a:p>
            <a:pPr marL="171450" indent="-171450">
              <a:buFont typeface="Arial" pitchFamily="34" charset="0"/>
              <a:buChar char="•"/>
            </a:pPr>
            <a:r>
              <a:rPr lang="en-ZA" sz="900" smtClean="0"/>
              <a:t>Little discipline</a:t>
            </a:r>
          </a:p>
          <a:p>
            <a:pPr marL="171450" indent="-171450">
              <a:buFont typeface="Arial" pitchFamily="34" charset="0"/>
              <a:buChar char="•"/>
            </a:pPr>
            <a:r>
              <a:rPr lang="en-ZA" sz="900" smtClean="0"/>
              <a:t>Weak management</a:t>
            </a:r>
          </a:p>
          <a:p>
            <a:pPr marL="171450" indent="-171450">
              <a:buFont typeface="Arial" pitchFamily="34" charset="0"/>
              <a:buChar char="•"/>
            </a:pPr>
            <a:r>
              <a:rPr lang="en-ZA" sz="900" smtClean="0"/>
              <a:t>High teacher absenteeism </a:t>
            </a:r>
            <a:endParaRPr lang="en-ZA" sz="800"/>
          </a:p>
        </p:txBody>
      </p:sp>
      <p:sp>
        <p:nvSpPr>
          <p:cNvPr id="103" name="Rounded Rectangle 102"/>
          <p:cNvSpPr/>
          <p:nvPr/>
        </p:nvSpPr>
        <p:spPr>
          <a:xfrm>
            <a:off x="4408617" y="5880003"/>
            <a:ext cx="2177874" cy="947119"/>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50" b="1" u="sng" smtClean="0"/>
              <a:t>Teaching Characterised by:</a:t>
            </a:r>
          </a:p>
          <a:p>
            <a:pPr marL="171450" indent="-171450">
              <a:buFont typeface="Arial" pitchFamily="34" charset="0"/>
              <a:buChar char="•"/>
            </a:pPr>
            <a:r>
              <a:rPr lang="en-ZA" sz="900" smtClean="0"/>
              <a:t>Low cognitive demand</a:t>
            </a:r>
          </a:p>
          <a:p>
            <a:pPr marL="171450" indent="-171450">
              <a:buFont typeface="Arial" pitchFamily="34" charset="0"/>
              <a:buChar char="•"/>
            </a:pPr>
            <a:r>
              <a:rPr lang="en-ZA" sz="900" smtClean="0"/>
              <a:t>Slow curriculum coverage</a:t>
            </a:r>
          </a:p>
          <a:p>
            <a:pPr marL="171450" indent="-171450">
              <a:buFont typeface="Arial" pitchFamily="34" charset="0"/>
              <a:buChar char="•"/>
            </a:pPr>
            <a:r>
              <a:rPr lang="en-ZA" sz="900" smtClean="0"/>
              <a:t>Inadequate LTSM</a:t>
            </a:r>
          </a:p>
          <a:p>
            <a:pPr marL="171450" indent="-171450">
              <a:buFont typeface="Arial" pitchFamily="34" charset="0"/>
              <a:buChar char="•"/>
            </a:pPr>
            <a:r>
              <a:rPr lang="en-ZA" sz="900" smtClean="0"/>
              <a:t>Weak &amp; infrequent assessment</a:t>
            </a:r>
          </a:p>
          <a:p>
            <a:pPr marL="171450" indent="-171450">
              <a:buFont typeface="Arial" pitchFamily="34" charset="0"/>
              <a:buChar char="•"/>
            </a:pPr>
            <a:r>
              <a:rPr lang="en-ZA" sz="900" smtClean="0"/>
              <a:t>Weak teacher content knowledge</a:t>
            </a:r>
            <a:endParaRPr lang="en-ZA" sz="800"/>
          </a:p>
        </p:txBody>
      </p:sp>
      <p:sp>
        <p:nvSpPr>
          <p:cNvPr id="104" name="Rounded Rectangle 103"/>
          <p:cNvSpPr/>
          <p:nvPr/>
        </p:nvSpPr>
        <p:spPr>
          <a:xfrm>
            <a:off x="7110499" y="70646"/>
            <a:ext cx="1854366" cy="729327"/>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50" b="1" u="sng" smtClean="0"/>
              <a:t>Schools Characterised by:</a:t>
            </a:r>
          </a:p>
          <a:p>
            <a:pPr marL="171450" indent="-171450">
              <a:buFont typeface="Arial" pitchFamily="34" charset="0"/>
              <a:buChar char="•"/>
            </a:pPr>
            <a:r>
              <a:rPr lang="en-ZA" sz="900" smtClean="0"/>
              <a:t>Strong accountability</a:t>
            </a:r>
          </a:p>
          <a:p>
            <a:pPr marL="171450" indent="-171450">
              <a:buFont typeface="Arial" pitchFamily="34" charset="0"/>
              <a:buChar char="•"/>
            </a:pPr>
            <a:r>
              <a:rPr lang="en-ZA" sz="900" smtClean="0"/>
              <a:t>Well managed &amp; organized</a:t>
            </a:r>
          </a:p>
          <a:p>
            <a:pPr marL="171450" indent="-171450">
              <a:buFont typeface="Arial" pitchFamily="34" charset="0"/>
              <a:buChar char="•"/>
            </a:pPr>
            <a:r>
              <a:rPr lang="en-ZA" sz="900" smtClean="0"/>
              <a:t>Good school discipline</a:t>
            </a:r>
          </a:p>
          <a:p>
            <a:pPr marL="171450" indent="-171450">
              <a:buFont typeface="Arial" pitchFamily="34" charset="0"/>
              <a:buChar char="•"/>
            </a:pPr>
            <a:r>
              <a:rPr lang="en-ZA" sz="900" smtClean="0"/>
              <a:t>Culture of L &amp; T</a:t>
            </a:r>
            <a:endParaRPr lang="en-ZA" sz="800"/>
          </a:p>
        </p:txBody>
      </p:sp>
      <p:sp>
        <p:nvSpPr>
          <p:cNvPr id="105" name="Rounded Rectangle 104"/>
          <p:cNvSpPr/>
          <p:nvPr/>
        </p:nvSpPr>
        <p:spPr>
          <a:xfrm>
            <a:off x="5245524" y="70646"/>
            <a:ext cx="1779392" cy="729327"/>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050" b="1" u="sng" smtClean="0"/>
              <a:t>Teaching Characterised by:</a:t>
            </a:r>
          </a:p>
          <a:p>
            <a:pPr marL="171450" indent="-171450">
              <a:buFont typeface="Arial" pitchFamily="34" charset="0"/>
              <a:buChar char="•"/>
            </a:pPr>
            <a:r>
              <a:rPr lang="en-ZA" sz="900" smtClean="0"/>
              <a:t>High cognitive demand</a:t>
            </a:r>
          </a:p>
          <a:p>
            <a:pPr marL="171450" indent="-171450">
              <a:buFont typeface="Arial" pitchFamily="34" charset="0"/>
              <a:buChar char="•"/>
            </a:pPr>
            <a:r>
              <a:rPr lang="en-ZA" sz="900" smtClean="0"/>
              <a:t>Full curriculum coverage</a:t>
            </a:r>
          </a:p>
          <a:p>
            <a:pPr marL="171450" indent="-171450">
              <a:buFont typeface="Arial" pitchFamily="34" charset="0"/>
              <a:buChar char="•"/>
            </a:pPr>
            <a:r>
              <a:rPr lang="en-ZA" sz="900" smtClean="0"/>
              <a:t>Adequate LTSM</a:t>
            </a:r>
          </a:p>
          <a:p>
            <a:pPr marL="171450" indent="-171450">
              <a:buFont typeface="Arial" pitchFamily="34" charset="0"/>
              <a:buChar char="•"/>
            </a:pPr>
            <a:r>
              <a:rPr lang="en-ZA" sz="900" smtClean="0"/>
              <a:t>Frequent assessment</a:t>
            </a:r>
            <a:endParaRPr lang="en-ZA" sz="800"/>
          </a:p>
        </p:txBody>
      </p:sp>
      <p:sp>
        <p:nvSpPr>
          <p:cNvPr id="129" name="Rounded Rectangle 128"/>
          <p:cNvSpPr/>
          <p:nvPr/>
        </p:nvSpPr>
        <p:spPr>
          <a:xfrm>
            <a:off x="8298063" y="2812787"/>
            <a:ext cx="828741" cy="36818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ZA" sz="1000" b="1" smtClean="0">
                <a:solidFill>
                  <a:schemeClr val="tx1"/>
                </a:solidFill>
              </a:rPr>
              <a:t>Majority (80%)</a:t>
            </a:r>
            <a:endParaRPr lang="en-ZA" sz="1000" b="1">
              <a:solidFill>
                <a:schemeClr val="tx1"/>
              </a:solidFill>
            </a:endParaRPr>
          </a:p>
        </p:txBody>
      </p:sp>
      <p:grpSp>
        <p:nvGrpSpPr>
          <p:cNvPr id="126" name="Group 125"/>
          <p:cNvGrpSpPr/>
          <p:nvPr/>
        </p:nvGrpSpPr>
        <p:grpSpPr>
          <a:xfrm>
            <a:off x="5005980" y="2506040"/>
            <a:ext cx="1444651" cy="804794"/>
            <a:chOff x="5005980" y="2506040"/>
            <a:chExt cx="1444651" cy="804794"/>
          </a:xfrm>
        </p:grpSpPr>
        <p:sp>
          <p:nvSpPr>
            <p:cNvPr id="123" name="TextBox 122"/>
            <p:cNvSpPr txBox="1"/>
            <p:nvPr/>
          </p:nvSpPr>
          <p:spPr>
            <a:xfrm>
              <a:off x="5234452" y="2506040"/>
              <a:ext cx="1216179" cy="415498"/>
            </a:xfrm>
            <a:prstGeom prst="rect">
              <a:avLst/>
            </a:prstGeom>
            <a:solidFill>
              <a:schemeClr val="accent1">
                <a:lumMod val="60000"/>
                <a:lumOff val="40000"/>
              </a:schemeClr>
            </a:solidFill>
          </p:spPr>
          <p:txBody>
            <a:bodyPr wrap="square" rtlCol="0">
              <a:spAutoFit/>
            </a:bodyPr>
            <a:lstStyle/>
            <a:p>
              <a:r>
                <a:rPr lang="en-ZA" sz="700" smtClean="0"/>
                <a:t>Some motivated, lucky or talented students make  the transition</a:t>
              </a:r>
              <a:endParaRPr lang="en-ZA" sz="700"/>
            </a:p>
          </p:txBody>
        </p:sp>
        <p:sp>
          <p:nvSpPr>
            <p:cNvPr id="124" name="Freeform 123"/>
            <p:cNvSpPr/>
            <p:nvPr/>
          </p:nvSpPr>
          <p:spPr>
            <a:xfrm rot="3499488">
              <a:off x="4770065" y="2771542"/>
              <a:ext cx="775207" cy="30337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grpSp>
      <p:sp>
        <p:nvSpPr>
          <p:cNvPr id="128" name="Rounded Rectangle 127"/>
          <p:cNvSpPr/>
          <p:nvPr/>
        </p:nvSpPr>
        <p:spPr>
          <a:xfrm>
            <a:off x="8262159" y="2069514"/>
            <a:ext cx="828741" cy="3681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ZA" sz="1000" b="1" smtClean="0">
                <a:solidFill>
                  <a:schemeClr val="tx1"/>
                </a:solidFill>
              </a:rPr>
              <a:t>Minority (20%)</a:t>
            </a:r>
            <a:endParaRPr lang="en-ZA" sz="1000" b="1">
              <a:solidFill>
                <a:schemeClr val="tx1"/>
              </a:solidFill>
            </a:endParaRPr>
          </a:p>
        </p:txBody>
      </p:sp>
      <p:grpSp>
        <p:nvGrpSpPr>
          <p:cNvPr id="125" name="Group 124"/>
          <p:cNvGrpSpPr/>
          <p:nvPr/>
        </p:nvGrpSpPr>
        <p:grpSpPr>
          <a:xfrm>
            <a:off x="7008134" y="2423712"/>
            <a:ext cx="1416719" cy="757261"/>
            <a:chOff x="7008134" y="2423712"/>
            <a:chExt cx="1416719" cy="778151"/>
          </a:xfrm>
        </p:grpSpPr>
        <p:sp>
          <p:nvSpPr>
            <p:cNvPr id="122" name="TextBox 121"/>
            <p:cNvSpPr txBox="1"/>
            <p:nvPr/>
          </p:nvSpPr>
          <p:spPr>
            <a:xfrm>
              <a:off x="7208674" y="2678642"/>
              <a:ext cx="1216179" cy="523220"/>
            </a:xfrm>
            <a:prstGeom prst="rect">
              <a:avLst/>
            </a:prstGeom>
            <a:solidFill>
              <a:schemeClr val="accent1">
                <a:lumMod val="60000"/>
                <a:lumOff val="40000"/>
              </a:schemeClr>
            </a:solidFill>
          </p:spPr>
          <p:txBody>
            <a:bodyPr wrap="square" rtlCol="0">
              <a:spAutoFit/>
            </a:bodyPr>
            <a:lstStyle/>
            <a:p>
              <a:pPr marL="171450" indent="-171450">
                <a:buFontTx/>
                <a:buChar char="-"/>
              </a:pPr>
              <a:r>
                <a:rPr lang="en-ZA" sz="700" smtClean="0"/>
                <a:t>Big demand for good schools despite fees</a:t>
              </a:r>
            </a:p>
            <a:p>
              <a:pPr marL="171450" indent="-171450">
                <a:buFontTx/>
                <a:buChar char="-"/>
              </a:pPr>
              <a:r>
                <a:rPr lang="en-ZA" sz="700" smtClean="0"/>
                <a:t>Some scholarships/bursaries </a:t>
              </a:r>
              <a:endParaRPr lang="en-ZA" sz="700"/>
            </a:p>
          </p:txBody>
        </p:sp>
        <p:sp>
          <p:nvSpPr>
            <p:cNvPr id="121" name="Freeform 120"/>
            <p:cNvSpPr/>
            <p:nvPr/>
          </p:nvSpPr>
          <p:spPr>
            <a:xfrm rot="5400000">
              <a:off x="6770747" y="2661099"/>
              <a:ext cx="778151" cy="30337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9517" tIns="500632" rIns="163575" bIns="500634" numCol="1" spcCol="1270" anchor="ctr" anchorCtr="0">
              <a:noAutofit/>
            </a:bodyPr>
            <a:lstStyle/>
            <a:p>
              <a:pPr lvl="0" algn="ctr" defTabSz="1022350">
                <a:lnSpc>
                  <a:spcPct val="90000"/>
                </a:lnSpc>
                <a:spcBef>
                  <a:spcPct val="0"/>
                </a:spcBef>
                <a:spcAft>
                  <a:spcPct val="35000"/>
                </a:spcAft>
              </a:pPr>
              <a:endParaRPr lang="en-ZA" sz="2300" kern="1200"/>
            </a:p>
          </p:txBody>
        </p:sp>
      </p:grpSp>
      <p:sp>
        <p:nvSpPr>
          <p:cNvPr id="131" name="Curved Up Arrow 130"/>
          <p:cNvSpPr/>
          <p:nvPr/>
        </p:nvSpPr>
        <p:spPr>
          <a:xfrm flipV="1">
            <a:off x="2411760" y="102159"/>
            <a:ext cx="5721913" cy="1191904"/>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32" name="Curved Up Arrow 131"/>
          <p:cNvSpPr/>
          <p:nvPr/>
        </p:nvSpPr>
        <p:spPr>
          <a:xfrm rot="20815970">
            <a:off x="3034274" y="5267056"/>
            <a:ext cx="5177397" cy="1287650"/>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5874372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180638" cy="703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5576" y="6741368"/>
            <a:ext cx="3096344" cy="261610"/>
          </a:xfrm>
          <a:prstGeom prst="rect">
            <a:avLst/>
          </a:prstGeom>
          <a:solidFill>
            <a:schemeClr val="bg1"/>
          </a:solidFill>
        </p:spPr>
        <p:txBody>
          <a:bodyPr wrap="square" rtlCol="0">
            <a:spAutoFit/>
          </a:bodyPr>
          <a:lstStyle/>
          <a:p>
            <a:endParaRPr lang="en-ZA" sz="1100"/>
          </a:p>
        </p:txBody>
      </p:sp>
      <p:sp>
        <p:nvSpPr>
          <p:cNvPr id="5" name="Slide Number Placeholder 4"/>
          <p:cNvSpPr>
            <a:spLocks noGrp="1"/>
          </p:cNvSpPr>
          <p:nvPr>
            <p:ph type="sldNum" sz="quarter" idx="12"/>
          </p:nvPr>
        </p:nvSpPr>
        <p:spPr/>
        <p:txBody>
          <a:bodyPr/>
          <a:lstStyle/>
          <a:p>
            <a:fld id="{555B2511-D5A3-487A-82FF-4C039FEE504B}" type="slidenum">
              <a:rPr lang="en-ZA" smtClean="0"/>
              <a:pPr/>
              <a:t>47</a:t>
            </a:fld>
            <a:endParaRPr lang="en-ZA"/>
          </a:p>
        </p:txBody>
      </p:sp>
    </p:spTree>
    <p:extLst>
      <p:ext uri="{BB962C8B-B14F-4D97-AF65-F5344CB8AC3E}">
        <p14:creationId xmlns:p14="http://schemas.microsoft.com/office/powerpoint/2010/main" val="24216790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Table 3"/>
          <p:cNvGraphicFramePr>
            <a:graphicFrameLocks noGrp="1"/>
          </p:cNvGraphicFramePr>
          <p:nvPr>
            <p:extLst>
              <p:ext uri="{D42A27DB-BD31-4B8C-83A1-F6EECF244321}">
                <p14:modId xmlns:p14="http://schemas.microsoft.com/office/powerpoint/2010/main" val="1792665007"/>
              </p:ext>
            </p:extLst>
          </p:nvPr>
        </p:nvGraphicFramePr>
        <p:xfrm>
          <a:off x="323528" y="2204864"/>
          <a:ext cx="8388424" cy="4032447"/>
        </p:xfrm>
        <a:graphic>
          <a:graphicData uri="http://schemas.openxmlformats.org/drawingml/2006/table">
            <a:tbl>
              <a:tblPr>
                <a:tableStyleId>{22838BEF-8BB2-4498-84A7-C5851F593DF1}</a:tableStyleId>
              </a:tblPr>
              <a:tblGrid>
                <a:gridCol w="709193"/>
                <a:gridCol w="1097033"/>
                <a:gridCol w="1097033"/>
                <a:gridCol w="1097033"/>
                <a:gridCol w="1097033"/>
                <a:gridCol w="1097033"/>
                <a:gridCol w="1097033"/>
                <a:gridCol w="1097033"/>
              </a:tblGrid>
              <a:tr h="1152127">
                <a:tc>
                  <a:txBody>
                    <a:bodyPr/>
                    <a:lstStyle/>
                    <a:p>
                      <a:pPr algn="l" fontAlgn="b"/>
                      <a:endParaRPr lang="en-ZA" sz="1400" b="0" i="0" u="none" strike="noStrike">
                        <a:solidFill>
                          <a:srgbClr val="000000"/>
                        </a:solidFill>
                        <a:effectLst/>
                        <a:latin typeface="Calibri"/>
                      </a:endParaRPr>
                    </a:p>
                  </a:txBody>
                  <a:tcPr marL="9525" marR="9525" marT="9525" marB="0" anchor="b"/>
                </a:tc>
                <a:tc>
                  <a:txBody>
                    <a:bodyPr/>
                    <a:lstStyle/>
                    <a:p>
                      <a:pPr algn="ctr" fontAlgn="ctr"/>
                      <a:r>
                        <a:rPr lang="en-ZA" sz="1400" b="1" u="none" strike="noStrike">
                          <a:effectLst/>
                        </a:rPr>
                        <a:t>Total teacher abseteeism (days)</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Teacher strikes only (days)</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Percentage absent for &gt; 1 week due to strikes</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Percentage absent for &gt; 1 month due to strikes</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Percentage absent &gt; 1 month</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Percentage absent &gt; 2 month</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b="1" u="none" strike="noStrike">
                          <a:effectLst/>
                        </a:rPr>
                        <a:t>Percentage absent &gt; 3 month</a:t>
                      </a:r>
                      <a:endParaRPr lang="en-ZA" sz="1400" b="1"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ECA</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22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14</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81%</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62%</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12%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9%</a:t>
                      </a:r>
                      <a:endParaRPr lang="en-ZA" sz="1400" b="0" i="0" u="none" strike="noStrike">
                        <a:solidFill>
                          <a:srgbClr val="000000"/>
                        </a:solidFill>
                        <a:effectLst/>
                        <a:latin typeface="Calibri"/>
                      </a:endParaRPr>
                    </a:p>
                  </a:txBody>
                  <a:tcPr marL="9525" marR="9525" marT="9525" marB="0" anchor="ctr">
                    <a:solidFill>
                      <a:srgbClr val="FFFF00"/>
                    </a:solidFill>
                  </a:tcPr>
                </a:tc>
              </a:tr>
              <a:tr h="288032">
                <a:tc>
                  <a:txBody>
                    <a:bodyPr/>
                    <a:lstStyle/>
                    <a:p>
                      <a:pPr algn="l" fontAlgn="b"/>
                      <a:r>
                        <a:rPr lang="en-ZA" sz="1400" b="1" u="none" strike="noStrike">
                          <a:effectLst/>
                        </a:rPr>
                        <a:t>FST</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17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9</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GTN</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12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KZN</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26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82%</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56%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73%</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10%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LMP</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21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14</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97%</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MPU</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24</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87%</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9%</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NCA</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18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62%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0%</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NWP</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19</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10</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73%</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8%</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WCA</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11</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32%</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12%</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22%</a:t>
                      </a:r>
                      <a:endParaRPr lang="en-ZA" sz="1400" b="0" i="0" u="none" strike="noStrike">
                        <a:solidFill>
                          <a:srgbClr val="000000"/>
                        </a:solidFill>
                        <a:effectLst/>
                        <a:latin typeface="Calibri"/>
                      </a:endParaRPr>
                    </a:p>
                  </a:txBody>
                  <a:tcPr marL="9525" marR="9525" marT="9525" marB="0" anchor="ctr">
                    <a:solidFill>
                      <a:srgbClr val="FFFF00"/>
                    </a:solidFill>
                  </a:tcPr>
                </a:tc>
                <a:tc>
                  <a:txBody>
                    <a:bodyPr/>
                    <a:lstStyle/>
                    <a:p>
                      <a:pPr algn="ctr" fontAlgn="ctr"/>
                      <a:r>
                        <a:rPr lang="en-ZA" sz="1400" u="none" strike="noStrike">
                          <a:effectLst/>
                        </a:rPr>
                        <a:t>5%</a:t>
                      </a:r>
                      <a:endParaRPr lang="en-ZA" sz="1400" b="0"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a:t>
                      </a:r>
                      <a:endParaRPr lang="en-ZA" sz="1400" b="0" i="0" u="none" strike="noStrike">
                        <a:solidFill>
                          <a:srgbClr val="000000"/>
                        </a:solidFill>
                        <a:effectLst/>
                        <a:latin typeface="Calibri"/>
                      </a:endParaRPr>
                    </a:p>
                  </a:txBody>
                  <a:tcPr marL="9525" marR="9525" marT="9525" marB="0" anchor="ctr"/>
                </a:tc>
              </a:tr>
              <a:tr h="288032">
                <a:tc>
                  <a:txBody>
                    <a:bodyPr/>
                    <a:lstStyle/>
                    <a:p>
                      <a:pPr algn="l" fontAlgn="b"/>
                      <a:r>
                        <a:rPr lang="en-ZA" sz="1400" b="1" u="none" strike="noStrike">
                          <a:effectLst/>
                        </a:rPr>
                        <a:t>Total</a:t>
                      </a:r>
                      <a:endParaRPr lang="en-ZA" sz="1400" b="1" i="0" u="none" strike="noStrike">
                        <a:solidFill>
                          <a:srgbClr val="000000"/>
                        </a:solidFill>
                        <a:effectLst/>
                        <a:latin typeface="Calibri"/>
                      </a:endParaRPr>
                    </a:p>
                  </a:txBody>
                  <a:tcPr marL="9525" marR="9525" marT="9525" marB="0" anchor="b"/>
                </a:tc>
                <a:tc>
                  <a:txBody>
                    <a:bodyPr/>
                    <a:lstStyle/>
                    <a:p>
                      <a:pPr algn="ctr" fontAlgn="ctr"/>
                      <a:r>
                        <a:rPr lang="en-ZA" sz="1400" u="none" strike="noStrike">
                          <a:effectLst/>
                        </a:rPr>
                        <a:t>20</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12</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71%</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24%</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47%</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7%</a:t>
                      </a:r>
                      <a:endParaRPr lang="en-ZA" sz="1400" b="1" i="0" u="none" strike="noStrike">
                        <a:solidFill>
                          <a:srgbClr val="000000"/>
                        </a:solidFill>
                        <a:effectLst/>
                        <a:latin typeface="Calibri"/>
                      </a:endParaRPr>
                    </a:p>
                  </a:txBody>
                  <a:tcPr marL="9525" marR="9525" marT="9525" marB="0" anchor="ctr"/>
                </a:tc>
                <a:tc>
                  <a:txBody>
                    <a:bodyPr/>
                    <a:lstStyle/>
                    <a:p>
                      <a:pPr algn="ctr" fontAlgn="ctr"/>
                      <a:r>
                        <a:rPr lang="en-ZA" sz="1400" u="none" strike="noStrike">
                          <a:effectLst/>
                        </a:rPr>
                        <a:t>4%</a:t>
                      </a:r>
                      <a:endParaRPr lang="en-ZA" sz="1400" b="1" i="0" u="none" strike="noStrike">
                        <a:solidFill>
                          <a:srgbClr val="000000"/>
                        </a:solidFill>
                        <a:effectLst/>
                        <a:latin typeface="Calibri"/>
                      </a:endParaRPr>
                    </a:p>
                  </a:txBody>
                  <a:tcPr marL="9525" marR="9525" marT="9525" marB="0" anchor="ctr"/>
                </a:tc>
              </a:tr>
            </a:tbl>
          </a:graphicData>
        </a:graphic>
      </p:graphicFrame>
      <p:sp>
        <p:nvSpPr>
          <p:cNvPr id="3" name="Slide Number Placeholder 2"/>
          <p:cNvSpPr>
            <a:spLocks noGrp="1"/>
          </p:cNvSpPr>
          <p:nvPr>
            <p:ph type="sldNum" sz="quarter" idx="12"/>
          </p:nvPr>
        </p:nvSpPr>
        <p:spPr/>
        <p:txBody>
          <a:bodyPr/>
          <a:lstStyle/>
          <a:p>
            <a:fld id="{555B2511-D5A3-487A-82FF-4C039FEE504B}" type="slidenum">
              <a:rPr lang="en-ZA" smtClean="0"/>
              <a:pPr/>
              <a:t>48</a:t>
            </a:fld>
            <a:endParaRPr lang="en-ZA"/>
          </a:p>
        </p:txBody>
      </p:sp>
    </p:spTree>
    <p:extLst>
      <p:ext uri="{BB962C8B-B14F-4D97-AF65-F5344CB8AC3E}">
        <p14:creationId xmlns:p14="http://schemas.microsoft.com/office/powerpoint/2010/main" val="42045639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327330663"/>
              </p:ext>
            </p:extLst>
          </p:nvPr>
        </p:nvGraphicFramePr>
        <p:xfrm>
          <a:off x="-30706" y="0"/>
          <a:ext cx="9174705" cy="7276150"/>
        </p:xfrm>
        <a:graphic>
          <a:graphicData uri="http://schemas.openxmlformats.org/drawingml/2006/table">
            <a:tbl>
              <a:tblPr firstRow="1" firstCol="1" bandRow="1">
                <a:tableStyleId>{5C22544A-7EE6-4342-B048-85BDC9FD1C3A}</a:tableStyleId>
              </a:tblPr>
              <a:tblGrid>
                <a:gridCol w="1262440"/>
                <a:gridCol w="1236750"/>
                <a:gridCol w="6675515"/>
              </a:tblGrid>
              <a:tr h="428626">
                <a:tc>
                  <a:txBody>
                    <a:bodyPr/>
                    <a:lstStyle/>
                    <a:p>
                      <a:pPr algn="just">
                        <a:spcAft>
                          <a:spcPts val="0"/>
                        </a:spcAft>
                      </a:pPr>
                      <a:r>
                        <a:rPr lang="en-ZA" sz="1400">
                          <a:effectLst/>
                        </a:rPr>
                        <a:t>Description of levels</a:t>
                      </a:r>
                      <a:endParaRPr lang="en-ZA" sz="1400">
                        <a:effectLst/>
                        <a:latin typeface="Calibri"/>
                        <a:ea typeface="Times New Roman"/>
                        <a:cs typeface="Times New Roman"/>
                      </a:endParaRPr>
                    </a:p>
                  </a:txBody>
                  <a:tcPr marL="57860" marR="57860" marT="0" marB="0"/>
                </a:tc>
                <a:tc>
                  <a:txBody>
                    <a:bodyPr/>
                    <a:lstStyle/>
                    <a:p>
                      <a:pPr algn="ctr">
                        <a:spcAft>
                          <a:spcPts val="0"/>
                        </a:spcAft>
                      </a:pPr>
                      <a:r>
                        <a:rPr lang="en-ZA" sz="1400">
                          <a:effectLst/>
                        </a:rPr>
                        <a:t>Range on 500 point scale</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Skills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a:effectLst/>
                        </a:rPr>
                        <a:t>Level 1</a:t>
                      </a:r>
                    </a:p>
                    <a:p>
                      <a:pPr algn="just">
                        <a:spcAft>
                          <a:spcPts val="0"/>
                        </a:spcAft>
                      </a:pPr>
                      <a:r>
                        <a:rPr lang="en-ZA" sz="1400">
                          <a:effectLst/>
                        </a:rPr>
                        <a:t>Pre-reading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&lt; 373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Matches words and pictures involving concrete concepts and everyday objects. Follows short simple written instructions.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a:effectLst/>
                        </a:rPr>
                        <a:t>Level 2</a:t>
                      </a:r>
                    </a:p>
                    <a:p>
                      <a:pPr algn="just">
                        <a:spcAft>
                          <a:spcPts val="0"/>
                        </a:spcAft>
                      </a:pPr>
                      <a:r>
                        <a:rPr lang="en-ZA" sz="1400">
                          <a:effectLst/>
                        </a:rPr>
                        <a:t>Emergent 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373 </a:t>
                      </a:r>
                      <a:r>
                        <a:rPr lang="en-ZA" sz="1400">
                          <a:effectLst/>
                          <a:sym typeface="Wingdings"/>
                        </a:rPr>
                        <a:t></a:t>
                      </a:r>
                      <a:r>
                        <a:rPr lang="en-ZA" sz="1400">
                          <a:effectLst/>
                        </a:rPr>
                        <a:t> 414</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Matches words and pictures involving prepositions and abstract concepts; uses cuing systems (by sounding out, using simple sentence structure, and familiar words) to interpret phrases by reading on.</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a:effectLst/>
                        </a:rPr>
                        <a:t>Level 3</a:t>
                      </a:r>
                    </a:p>
                    <a:p>
                      <a:pPr algn="just">
                        <a:spcAft>
                          <a:spcPts val="0"/>
                        </a:spcAft>
                      </a:pPr>
                      <a:r>
                        <a:rPr lang="en-ZA" sz="1400">
                          <a:effectLst/>
                        </a:rPr>
                        <a:t>Basic 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414 </a:t>
                      </a:r>
                      <a:r>
                        <a:rPr lang="en-ZA" sz="1400">
                          <a:effectLst/>
                          <a:sym typeface="Wingdings"/>
                        </a:rPr>
                        <a:t></a:t>
                      </a:r>
                      <a:r>
                        <a:rPr lang="en-ZA" sz="1400">
                          <a:effectLst/>
                        </a:rPr>
                        <a:t> 457</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Interprets meaning (by matching words and phrases, completing a sentence, or matching adjacent words) in a short and simple text by reading on or reading back.</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a:effectLst/>
                        </a:rPr>
                        <a:t>Level 4</a:t>
                      </a:r>
                    </a:p>
                    <a:p>
                      <a:pPr algn="just">
                        <a:spcAft>
                          <a:spcPts val="0"/>
                        </a:spcAft>
                      </a:pPr>
                      <a:r>
                        <a:rPr lang="en-ZA" sz="1400">
                          <a:effectLst/>
                        </a:rPr>
                        <a:t>Reading for meaning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457 </a:t>
                      </a:r>
                      <a:r>
                        <a:rPr lang="en-ZA" sz="1400">
                          <a:effectLst/>
                          <a:sym typeface="Wingdings"/>
                        </a:rPr>
                        <a:t></a:t>
                      </a:r>
                      <a:r>
                        <a:rPr lang="en-ZA" sz="1400">
                          <a:effectLst/>
                        </a:rPr>
                        <a:t> 509</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or reads back in order to link and interpret information located in various parts of the text.</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857250">
                <a:tc>
                  <a:txBody>
                    <a:bodyPr/>
                    <a:lstStyle/>
                    <a:p>
                      <a:pPr algn="just">
                        <a:spcAft>
                          <a:spcPts val="0"/>
                        </a:spcAft>
                      </a:pPr>
                      <a:r>
                        <a:rPr lang="en-ZA" sz="1400">
                          <a:effectLst/>
                        </a:rPr>
                        <a:t>Level 5</a:t>
                      </a:r>
                    </a:p>
                    <a:p>
                      <a:pPr algn="just">
                        <a:spcAft>
                          <a:spcPts val="0"/>
                        </a:spcAft>
                      </a:pPr>
                      <a:r>
                        <a:rPr lang="en-ZA" sz="1400">
                          <a:effectLst/>
                        </a:rPr>
                        <a:t>Interpretive 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509 </a:t>
                      </a:r>
                      <a:r>
                        <a:rPr lang="en-ZA" sz="1400">
                          <a:effectLst/>
                          <a:sym typeface="Wingdings"/>
                        </a:rPr>
                        <a:t></a:t>
                      </a:r>
                      <a:r>
                        <a:rPr lang="en-ZA" sz="1400">
                          <a:effectLst/>
                        </a:rPr>
                        <a:t> 563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and reads back in order to combine and interpret information from various parts of the text in association with external information (based on recalled factual knowledge) that “completes” and contextualizes meaning.</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642938">
                <a:tc>
                  <a:txBody>
                    <a:bodyPr/>
                    <a:lstStyle/>
                    <a:p>
                      <a:pPr algn="just">
                        <a:spcAft>
                          <a:spcPts val="0"/>
                        </a:spcAft>
                      </a:pPr>
                      <a:r>
                        <a:rPr lang="en-ZA" sz="1400">
                          <a:effectLst/>
                        </a:rPr>
                        <a:t>Level 6</a:t>
                      </a:r>
                    </a:p>
                    <a:p>
                      <a:pPr algn="just">
                        <a:spcAft>
                          <a:spcPts val="0"/>
                        </a:spcAft>
                      </a:pPr>
                      <a:r>
                        <a:rPr lang="en-ZA" sz="1400">
                          <a:effectLst/>
                        </a:rPr>
                        <a:t>Inferential 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563 </a:t>
                      </a:r>
                      <a:r>
                        <a:rPr lang="en-ZA" sz="1400">
                          <a:effectLst/>
                          <a:sym typeface="Wingdings"/>
                        </a:rPr>
                        <a:t></a:t>
                      </a:r>
                      <a:r>
                        <a:rPr lang="en-ZA" sz="1400">
                          <a:effectLst/>
                        </a:rPr>
                        <a:t> 618</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Reads on and reads back through longer texts (narrative, document or expository) in order to combine information from various parts of the text so as to infer the writer’s purpose.</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857250">
                <a:tc>
                  <a:txBody>
                    <a:bodyPr/>
                    <a:lstStyle/>
                    <a:p>
                      <a:pPr algn="just">
                        <a:spcAft>
                          <a:spcPts val="0"/>
                        </a:spcAft>
                      </a:pPr>
                      <a:r>
                        <a:rPr lang="en-ZA" sz="1400">
                          <a:effectLst/>
                        </a:rPr>
                        <a:t>Level 7 </a:t>
                      </a:r>
                    </a:p>
                    <a:p>
                      <a:pPr algn="just">
                        <a:spcAft>
                          <a:spcPts val="0"/>
                        </a:spcAft>
                      </a:pPr>
                      <a:r>
                        <a:rPr lang="en-ZA" sz="1400">
                          <a:effectLst/>
                        </a:rPr>
                        <a:t>Analytical reading</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618 </a:t>
                      </a:r>
                      <a:r>
                        <a:rPr lang="en-ZA" sz="1400">
                          <a:effectLst/>
                          <a:sym typeface="Wingdings"/>
                        </a:rPr>
                        <a:t></a:t>
                      </a:r>
                      <a:r>
                        <a:rPr lang="en-ZA" sz="1400">
                          <a:effectLst/>
                        </a:rPr>
                        <a:t> 703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Locates information in longer texts (narrative, document or expository) by reading on and reading back in order to combine information from various parts of the text so as to infer the writer’s personal beliefs (value systems, prejudices, and/or biases).</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1285875">
                <a:tc>
                  <a:txBody>
                    <a:bodyPr/>
                    <a:lstStyle/>
                    <a:p>
                      <a:pPr algn="just">
                        <a:spcAft>
                          <a:spcPts val="0"/>
                        </a:spcAft>
                      </a:pPr>
                      <a:r>
                        <a:rPr lang="en-ZA" sz="1400">
                          <a:effectLst/>
                        </a:rPr>
                        <a:t>Level 8</a:t>
                      </a:r>
                    </a:p>
                    <a:p>
                      <a:pPr algn="just">
                        <a:spcAft>
                          <a:spcPts val="0"/>
                        </a:spcAft>
                      </a:pPr>
                      <a:r>
                        <a:rPr lang="en-ZA" sz="1400">
                          <a:effectLst/>
                        </a:rPr>
                        <a:t>Critical reading </a:t>
                      </a:r>
                      <a:endParaRPr lang="en-ZA" sz="1400">
                        <a:effectLst/>
                        <a:latin typeface="Calibri"/>
                        <a:ea typeface="Times New Roman"/>
                        <a:cs typeface="Times New Roman"/>
                      </a:endParaRPr>
                    </a:p>
                  </a:txBody>
                  <a:tcPr marL="57860" marR="57860" marT="0" marB="0"/>
                </a:tc>
                <a:tc>
                  <a:txBody>
                    <a:bodyPr/>
                    <a:lstStyle/>
                    <a:p>
                      <a:pPr algn="ctr">
                        <a:lnSpc>
                          <a:spcPct val="150000"/>
                        </a:lnSpc>
                        <a:spcAft>
                          <a:spcPts val="0"/>
                        </a:spcAft>
                      </a:pPr>
                      <a:r>
                        <a:rPr lang="en-ZA" sz="1400">
                          <a:effectLst/>
                        </a:rPr>
                        <a:t>703+</a:t>
                      </a:r>
                      <a:endParaRPr lang="en-ZA" sz="1400">
                        <a:effectLst/>
                        <a:latin typeface="Calibri"/>
                        <a:ea typeface="Times New Roman"/>
                        <a:cs typeface="Times New Roman"/>
                      </a:endParaRPr>
                    </a:p>
                  </a:txBody>
                  <a:tcPr marL="57860" marR="57860" marT="0" marB="0" anchor="ctr"/>
                </a:tc>
                <a:tc>
                  <a:txBody>
                    <a:bodyPr/>
                    <a:lstStyle/>
                    <a:p>
                      <a:pPr algn="just">
                        <a:spcAft>
                          <a:spcPts val="0"/>
                        </a:spcAft>
                      </a:pPr>
                      <a:r>
                        <a:rPr lang="en-ZA" sz="1400">
                          <a:effectLst/>
                        </a:rPr>
                        <a:t>Locates information in a longer texts (narrative, document or expository) by reading on and reading back in order to combine information from various parts of the text so as to infer and evaluate what the writer has assumed about both the topic and the characteristics of the reader – such as age, knowledge, and personal beliefs (value systems, prejudices, and/or biases).</a:t>
                      </a:r>
                    </a:p>
                    <a:p>
                      <a:pPr algn="just">
                        <a:spcAft>
                          <a:spcPts val="0"/>
                        </a:spcAft>
                      </a:pPr>
                      <a:r>
                        <a:rPr lang="en-ZA" sz="1400">
                          <a:effectLst/>
                        </a:rPr>
                        <a:t> </a:t>
                      </a:r>
                    </a:p>
                    <a:p>
                      <a:pPr algn="just">
                        <a:spcAft>
                          <a:spcPts val="0"/>
                        </a:spcAft>
                      </a:pPr>
                      <a:r>
                        <a:rPr lang="en-ZA" sz="1400">
                          <a:effectLst/>
                        </a:rPr>
                        <a:t> </a:t>
                      </a:r>
                      <a:endParaRPr lang="en-ZA" sz="1400">
                        <a:effectLst/>
                        <a:latin typeface="Calibri"/>
                        <a:ea typeface="Times New Roman"/>
                        <a:cs typeface="Times New Roman"/>
                      </a:endParaRPr>
                    </a:p>
                  </a:txBody>
                  <a:tcPr marL="57860" marR="57860" marT="0" marB="0"/>
                </a:tc>
              </a:tr>
              <a:tr h="214312">
                <a:tc gridSpan="3">
                  <a:txBody>
                    <a:bodyPr/>
                    <a:lstStyle/>
                    <a:p>
                      <a:pPr algn="r">
                        <a:spcAft>
                          <a:spcPts val="0"/>
                        </a:spcAft>
                      </a:pPr>
                      <a:r>
                        <a:rPr lang="en-ZA" sz="900">
                          <a:effectLst/>
                        </a:rPr>
                        <a:t>Source: (Hungi, et al., 2010)</a:t>
                      </a:r>
                      <a:endParaRPr lang="en-ZA" sz="900">
                        <a:effectLst/>
                        <a:latin typeface="Calibri"/>
                        <a:ea typeface="Times New Roman"/>
                        <a:cs typeface="Times New Roman"/>
                      </a:endParaRPr>
                    </a:p>
                  </a:txBody>
                  <a:tcPr marL="57860" marR="57860" marT="0" marB="0" anchor="ctr"/>
                </a:tc>
                <a:tc hMerge="1">
                  <a:txBody>
                    <a:bodyPr/>
                    <a:lstStyle/>
                    <a:p>
                      <a:endParaRPr lang="en-ZA"/>
                    </a:p>
                  </a:txBody>
                  <a:tcPr/>
                </a:tc>
                <a:tc hMerge="1">
                  <a:txBody>
                    <a:bodyPr/>
                    <a:lstStyle/>
                    <a:p>
                      <a:endParaRPr lang="en-ZA"/>
                    </a:p>
                  </a:txBody>
                  <a:tcPr/>
                </a:tc>
              </a:tr>
            </a:tbl>
          </a:graphicData>
        </a:graphic>
      </p:graphicFrame>
      <p:sp>
        <p:nvSpPr>
          <p:cNvPr id="6" name="Rectangle 1"/>
          <p:cNvSpPr>
            <a:spLocks noChangeArrowheads="1"/>
          </p:cNvSpPr>
          <p:nvPr/>
        </p:nvSpPr>
        <p:spPr bwMode="auto">
          <a:xfrm>
            <a:off x="11001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800" b="0" i="0" u="none" strike="noStrike" cap="none" normalizeH="0" baseline="0" smtClean="0">
                <a:ln>
                  <a:noFill/>
                </a:ln>
                <a:solidFill>
                  <a:schemeClr val="tx1"/>
                </a:solidFill>
                <a:effectLst/>
                <a:latin typeface="Arial" pitchFamily="34" charset="0"/>
                <a:cs typeface="Arial" pitchFamily="34" charset="0"/>
              </a:rPr>
              <a:t/>
            </a:r>
            <a:br>
              <a:rPr kumimoji="0" lang="en-ZA" sz="1800" b="0" i="0" u="none" strike="noStrike" cap="none" normalizeH="0" baseline="0" smtClean="0">
                <a:ln>
                  <a:noFill/>
                </a:ln>
                <a:solidFill>
                  <a:schemeClr val="tx1"/>
                </a:solidFill>
                <a:effectLst/>
                <a:latin typeface="Arial" pitchFamily="34" charset="0"/>
                <a:cs typeface="Arial" pitchFamily="34" charset="0"/>
              </a:rPr>
            </a:b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1100138" y="1600200"/>
            <a:ext cx="3017837" cy="7938"/>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1100138" y="1608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000" b="0" i="0" u="none" strike="noStrike" cap="none" normalizeH="0" baseline="30000" smtClean="0">
                <a:ln>
                  <a:noFill/>
                </a:ln>
                <a:solidFill>
                  <a:schemeClr val="tx1"/>
                </a:solidFill>
                <a:effectLst/>
                <a:latin typeface="Calibri" pitchFamily="34" charset="0"/>
                <a:ea typeface="Times New Roman" pitchFamily="18" charset="0"/>
                <a:cs typeface="Times New Roman" pitchFamily="18" charset="0"/>
                <a:hlinkClick r:id="rId3"/>
              </a:rPr>
              <a:t>[</a:t>
            </a:r>
            <a:r>
              <a:rPr kumimoji="0" lang="en-ZA" sz="1000" b="0" i="0" u="none" strike="noStrike" cap="none" normalizeH="0" baseline="30000" smtClean="0" bmk="">
                <a:ln>
                  <a:noFill/>
                </a:ln>
                <a:solidFill>
                  <a:schemeClr val="tx1"/>
                </a:solidFill>
                <a:effectLst/>
                <a:latin typeface="Calibri" pitchFamily="34" charset="0"/>
                <a:ea typeface="Times New Roman" pitchFamily="18" charset="0"/>
                <a:cs typeface="Times New Roman" pitchFamily="18" charset="0"/>
                <a:hlinkClick r:id="rId3"/>
              </a:rPr>
              <a:t>1]</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See Ross </a:t>
            </a:r>
            <a:r>
              <a:rPr kumimoji="0" lang="en-ZA" sz="1000" b="0" i="1"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et al.</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(2005, p. 95).</a:t>
            </a: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653252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3994519730"/>
              </p:ext>
            </p:extLst>
          </p:nvPr>
        </p:nvGraphicFramePr>
        <p:xfrm>
          <a:off x="-1" y="0"/>
          <a:ext cx="9110175" cy="6932023"/>
        </p:xfrm>
        <a:graphic>
          <a:graphicData uri="http://schemas.openxmlformats.org/drawingml/2006/table">
            <a:tbl>
              <a:tblPr firstRow="1" firstCol="1" bandRow="1">
                <a:tableStyleId>{5C22544A-7EE6-4342-B048-85BDC9FD1C3A}</a:tableStyleId>
              </a:tblPr>
              <a:tblGrid>
                <a:gridCol w="1601569"/>
                <a:gridCol w="1299111"/>
                <a:gridCol w="6209495"/>
              </a:tblGrid>
              <a:tr h="391886">
                <a:tc>
                  <a:txBody>
                    <a:bodyPr/>
                    <a:lstStyle/>
                    <a:p>
                      <a:pPr algn="just">
                        <a:spcAft>
                          <a:spcPts val="0"/>
                        </a:spcAft>
                      </a:pPr>
                      <a:r>
                        <a:rPr lang="en-ZA" sz="1300">
                          <a:effectLst/>
                        </a:rPr>
                        <a:t>Description of levels</a:t>
                      </a:r>
                      <a:endParaRPr lang="en-ZA" sz="1300">
                        <a:effectLst/>
                        <a:latin typeface="Calibri"/>
                        <a:ea typeface="Times New Roman"/>
                        <a:cs typeface="Times New Roman"/>
                      </a:endParaRPr>
                    </a:p>
                  </a:txBody>
                  <a:tcPr marL="54457" marR="54457" marT="0" marB="0"/>
                </a:tc>
                <a:tc>
                  <a:txBody>
                    <a:bodyPr/>
                    <a:lstStyle/>
                    <a:p>
                      <a:pPr algn="ctr">
                        <a:spcAft>
                          <a:spcPts val="0"/>
                        </a:spcAft>
                      </a:pPr>
                      <a:r>
                        <a:rPr lang="en-ZA" sz="1300">
                          <a:effectLst/>
                        </a:rPr>
                        <a:t>Range on 500 point scale</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Skills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a:effectLst/>
                        </a:rPr>
                        <a:t>Level 1</a:t>
                      </a:r>
                    </a:p>
                    <a:p>
                      <a:pPr algn="just">
                        <a:spcAft>
                          <a:spcPts val="0"/>
                        </a:spcAft>
                      </a:pPr>
                      <a:r>
                        <a:rPr lang="en-ZA" sz="1300">
                          <a:effectLst/>
                        </a:rPr>
                        <a:t>Pre-numeracy</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&lt; 364</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Applies single step addition or subtraction operations. Recognizes simple shapes. Matches numbers and pictures. Counts in whole numbers.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783771">
                <a:tc>
                  <a:txBody>
                    <a:bodyPr/>
                    <a:lstStyle/>
                    <a:p>
                      <a:pPr algn="just">
                        <a:spcAft>
                          <a:spcPts val="0"/>
                        </a:spcAft>
                      </a:pPr>
                      <a:r>
                        <a:rPr lang="en-ZA" sz="1300">
                          <a:effectLst/>
                        </a:rPr>
                        <a:t>Level 2</a:t>
                      </a:r>
                    </a:p>
                    <a:p>
                      <a:pPr algn="just">
                        <a:spcAft>
                          <a:spcPts val="0"/>
                        </a:spcAft>
                      </a:pPr>
                      <a:r>
                        <a:rPr lang="en-ZA" sz="1300">
                          <a:effectLst/>
                        </a:rPr>
                        <a:t>Emergent numeracy</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364 </a:t>
                      </a:r>
                      <a:r>
                        <a:rPr lang="en-ZA" sz="1300">
                          <a:effectLst/>
                          <a:sym typeface="Wingdings"/>
                        </a:rPr>
                        <a:t></a:t>
                      </a:r>
                      <a:r>
                        <a:rPr lang="en-ZA" sz="1300">
                          <a:effectLst/>
                        </a:rPr>
                        <a:t> 462</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Applies a two-step addition or subtraction operation involving carrying, checking (through very basic estimation), or conversion of pictures to numbers. Estimates the length of familiar objects. Recognizes common two-dimensional shapes.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a:effectLst/>
                        </a:rPr>
                        <a:t>Level 3</a:t>
                      </a:r>
                    </a:p>
                    <a:p>
                      <a:pPr algn="just">
                        <a:spcAft>
                          <a:spcPts val="0"/>
                        </a:spcAft>
                      </a:pPr>
                      <a:r>
                        <a:rPr lang="en-ZA" sz="1300">
                          <a:effectLst/>
                        </a:rPr>
                        <a:t>Basic numeracy</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462 </a:t>
                      </a:r>
                      <a:r>
                        <a:rPr lang="en-ZA" sz="1300">
                          <a:effectLst/>
                          <a:sym typeface="Wingdings"/>
                        </a:rPr>
                        <a:t></a:t>
                      </a:r>
                      <a:r>
                        <a:rPr lang="en-ZA" sz="1300">
                          <a:effectLst/>
                        </a:rPr>
                        <a:t> 532</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information presented in a sentence, simple graph or table using one arithmetic operation in several repeated steps. Translates graphical information into fractions. Interprets place value of whole numbers up to thousands. Interprets simple common everyday units of measurement.</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783771">
                <a:tc>
                  <a:txBody>
                    <a:bodyPr/>
                    <a:lstStyle/>
                    <a:p>
                      <a:pPr algn="just">
                        <a:spcAft>
                          <a:spcPts val="0"/>
                        </a:spcAft>
                      </a:pPr>
                      <a:r>
                        <a:rPr lang="en-ZA" sz="1300">
                          <a:effectLst/>
                        </a:rPr>
                        <a:t>Level 4</a:t>
                      </a:r>
                    </a:p>
                    <a:p>
                      <a:pPr algn="just">
                        <a:spcAft>
                          <a:spcPts val="0"/>
                        </a:spcAft>
                      </a:pPr>
                      <a:r>
                        <a:rPr lang="en-ZA" sz="1300">
                          <a:effectLst/>
                        </a:rPr>
                        <a:t>Beginning numeracy</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532 </a:t>
                      </a:r>
                      <a:r>
                        <a:rPr lang="en-ZA" sz="1300">
                          <a:effectLst/>
                          <a:sym typeface="Wingdings"/>
                        </a:rPr>
                        <a:t></a:t>
                      </a:r>
                      <a:r>
                        <a:rPr lang="en-ZA" sz="1300">
                          <a:effectLst/>
                        </a:rPr>
                        <a:t> 587</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or graphic information into simple arithmetic problems. Uses multiple different arithmetic operations (in the correct order) on whole numbers, fractions, and/or decimals.</a:t>
                      </a:r>
                    </a:p>
                    <a:p>
                      <a:pPr algn="just">
                        <a:spcAft>
                          <a:spcPts val="0"/>
                        </a:spcAft>
                      </a:pPr>
                      <a:r>
                        <a:rPr lang="en-ZA" sz="1300">
                          <a:effectLst/>
                        </a:rPr>
                        <a:t> </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a:effectLst/>
                        </a:rPr>
                        <a:t>Level 5</a:t>
                      </a:r>
                    </a:p>
                    <a:p>
                      <a:pPr algn="just">
                        <a:spcAft>
                          <a:spcPts val="0"/>
                        </a:spcAft>
                      </a:pPr>
                      <a:r>
                        <a:rPr lang="en-ZA" sz="1300">
                          <a:effectLst/>
                        </a:rPr>
                        <a:t>Competent numeracy</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587 </a:t>
                      </a:r>
                      <a:r>
                        <a:rPr lang="en-ZA" sz="1300">
                          <a:effectLst/>
                          <a:sym typeface="Wingdings"/>
                        </a:rPr>
                        <a:t></a:t>
                      </a:r>
                      <a:r>
                        <a:rPr lang="en-ZA" sz="1300">
                          <a:effectLst/>
                        </a:rPr>
                        <a:t> 644</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Translates verbal, graphic, or tabular information into an arithmetic form in order to solve a given problem. Solves multiple-operation problems (using the correct order of arithmetic operations) involving everyday units of measurement and/or whole and mixed numbers. Converts basic measurement units from one level of measurement to another (for example, metres to centimetres).</a:t>
                      </a:r>
                      <a:endParaRPr lang="en-ZA" sz="1300">
                        <a:effectLst/>
                        <a:latin typeface="Calibri"/>
                        <a:ea typeface="Times New Roman"/>
                        <a:cs typeface="Times New Roman"/>
                      </a:endParaRPr>
                    </a:p>
                  </a:txBody>
                  <a:tcPr marL="54457" marR="54457" marT="0" marB="0"/>
                </a:tc>
              </a:tr>
              <a:tr h="979714">
                <a:tc>
                  <a:txBody>
                    <a:bodyPr/>
                    <a:lstStyle/>
                    <a:p>
                      <a:pPr algn="just">
                        <a:spcAft>
                          <a:spcPts val="0"/>
                        </a:spcAft>
                      </a:pPr>
                      <a:r>
                        <a:rPr lang="en-ZA" sz="1300">
                          <a:effectLst/>
                        </a:rPr>
                        <a:t>Level 6</a:t>
                      </a:r>
                    </a:p>
                    <a:p>
                      <a:pPr algn="just">
                        <a:spcAft>
                          <a:spcPts val="0"/>
                        </a:spcAft>
                      </a:pPr>
                      <a:r>
                        <a:rPr lang="en-ZA" sz="1300">
                          <a:effectLst/>
                        </a:rPr>
                        <a:t>Mathematically skilled</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644 </a:t>
                      </a:r>
                      <a:r>
                        <a:rPr lang="en-ZA" sz="1300">
                          <a:effectLst/>
                          <a:sym typeface="Wingdings"/>
                        </a:rPr>
                        <a:t></a:t>
                      </a:r>
                      <a:r>
                        <a:rPr lang="en-ZA" sz="1300">
                          <a:effectLst/>
                        </a:rPr>
                        <a:t> 720</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Solves multiple-operation problems (using the correct order of arithmetic operations) involving fractions, ratios, and decimals. Translates verbal and graphic representation information into symbolic, algebraic, and equation form in order to solve a given mathematical problem. Checks and estimates answers using external knowledge (not provided within the problem).</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a:effectLst/>
                        </a:rPr>
                        <a:t>Level 7 </a:t>
                      </a:r>
                    </a:p>
                    <a:p>
                      <a:pPr algn="just">
                        <a:spcAft>
                          <a:spcPts val="0"/>
                        </a:spcAft>
                      </a:pPr>
                      <a:r>
                        <a:rPr lang="en-ZA" sz="1300">
                          <a:effectLst/>
                        </a:rPr>
                        <a:t>Concrete problem solving</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720 </a:t>
                      </a:r>
                      <a:r>
                        <a:rPr lang="en-ZA" sz="1300">
                          <a:effectLst/>
                          <a:sym typeface="Wingdings"/>
                        </a:rPr>
                        <a:t></a:t>
                      </a:r>
                      <a:r>
                        <a:rPr lang="en-ZA" sz="1300">
                          <a:effectLst/>
                        </a:rPr>
                        <a:t> 806</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Extracts and converts (for example, with respect to measurement units) information from tables, charts, visual and symbolic presentations in order to identify, and then solves multi-step problems.</a:t>
                      </a:r>
                      <a:endParaRPr lang="en-ZA" sz="1300">
                        <a:effectLst/>
                        <a:latin typeface="Calibri"/>
                        <a:ea typeface="Times New Roman"/>
                        <a:cs typeface="Times New Roman"/>
                      </a:endParaRPr>
                    </a:p>
                  </a:txBody>
                  <a:tcPr marL="54457" marR="54457" marT="0" marB="0"/>
                </a:tc>
              </a:tr>
              <a:tr h="587829">
                <a:tc>
                  <a:txBody>
                    <a:bodyPr/>
                    <a:lstStyle/>
                    <a:p>
                      <a:pPr algn="just">
                        <a:spcAft>
                          <a:spcPts val="0"/>
                        </a:spcAft>
                      </a:pPr>
                      <a:r>
                        <a:rPr lang="en-ZA" sz="1300">
                          <a:effectLst/>
                        </a:rPr>
                        <a:t>Level 8</a:t>
                      </a:r>
                    </a:p>
                    <a:p>
                      <a:pPr algn="just">
                        <a:spcAft>
                          <a:spcPts val="0"/>
                        </a:spcAft>
                      </a:pPr>
                      <a:r>
                        <a:rPr lang="en-ZA" sz="1300">
                          <a:effectLst/>
                        </a:rPr>
                        <a:t>Abstract problem solving </a:t>
                      </a:r>
                      <a:endParaRPr lang="en-ZA" sz="1300">
                        <a:effectLst/>
                        <a:latin typeface="Calibri"/>
                        <a:ea typeface="Times New Roman"/>
                        <a:cs typeface="Times New Roman"/>
                      </a:endParaRPr>
                    </a:p>
                  </a:txBody>
                  <a:tcPr marL="54457" marR="54457" marT="0" marB="0"/>
                </a:tc>
                <a:tc>
                  <a:txBody>
                    <a:bodyPr/>
                    <a:lstStyle/>
                    <a:p>
                      <a:pPr algn="ctr">
                        <a:lnSpc>
                          <a:spcPct val="150000"/>
                        </a:lnSpc>
                        <a:spcAft>
                          <a:spcPts val="0"/>
                        </a:spcAft>
                      </a:pPr>
                      <a:r>
                        <a:rPr lang="en-ZA" sz="1300">
                          <a:effectLst/>
                        </a:rPr>
                        <a:t>&gt; 806</a:t>
                      </a:r>
                      <a:endParaRPr lang="en-ZA" sz="1300">
                        <a:effectLst/>
                        <a:latin typeface="Calibri"/>
                        <a:ea typeface="Times New Roman"/>
                        <a:cs typeface="Times New Roman"/>
                      </a:endParaRPr>
                    </a:p>
                  </a:txBody>
                  <a:tcPr marL="54457" marR="54457" marT="0" marB="0" anchor="ctr"/>
                </a:tc>
                <a:tc>
                  <a:txBody>
                    <a:bodyPr/>
                    <a:lstStyle/>
                    <a:p>
                      <a:pPr algn="just">
                        <a:spcAft>
                          <a:spcPts val="0"/>
                        </a:spcAft>
                      </a:pPr>
                      <a:r>
                        <a:rPr lang="en-ZA" sz="1300">
                          <a:effectLst/>
                        </a:rPr>
                        <a:t>Identifies the nature of an unstated mathematical problem embedded within verbal or graphic information, and then translate this into symbolic, algebraic, or equation form in order to solve the problem. </a:t>
                      </a:r>
                      <a:endParaRPr lang="en-ZA" sz="1300">
                        <a:effectLst/>
                        <a:latin typeface="Calibri"/>
                        <a:ea typeface="Times New Roman"/>
                        <a:cs typeface="Times New Roman"/>
                      </a:endParaRPr>
                    </a:p>
                  </a:txBody>
                  <a:tcPr marL="54457" marR="54457" marT="0" marB="0"/>
                </a:tc>
              </a:tr>
              <a:tr h="195943">
                <a:tc gridSpan="3">
                  <a:txBody>
                    <a:bodyPr/>
                    <a:lstStyle/>
                    <a:p>
                      <a:pPr algn="r">
                        <a:spcAft>
                          <a:spcPts val="0"/>
                        </a:spcAft>
                      </a:pPr>
                      <a:r>
                        <a:rPr lang="en-ZA" sz="900">
                          <a:effectLst/>
                        </a:rPr>
                        <a:t>Source: (Hungi, et al., 2010)</a:t>
                      </a:r>
                      <a:endParaRPr lang="en-ZA" sz="900">
                        <a:effectLst/>
                        <a:latin typeface="Calibri"/>
                        <a:ea typeface="Times New Roman"/>
                        <a:cs typeface="Times New Roman"/>
                      </a:endParaRPr>
                    </a:p>
                  </a:txBody>
                  <a:tcPr marL="54457" marR="54457" marT="0" marB="0"/>
                </a:tc>
                <a:tc hMerge="1">
                  <a:txBody>
                    <a:bodyPr/>
                    <a:lstStyle/>
                    <a:p>
                      <a:endParaRPr lang="en-ZA"/>
                    </a:p>
                  </a:txBody>
                  <a:tcPr/>
                </a:tc>
                <a:tc hMerge="1">
                  <a:txBody>
                    <a:bodyPr/>
                    <a:lstStyle/>
                    <a:p>
                      <a:endParaRPr lang="en-ZA"/>
                    </a:p>
                  </a:txBody>
                  <a:tcPr/>
                </a:tc>
              </a:tr>
            </a:tbl>
          </a:graphicData>
        </a:graphic>
      </p:graphicFrame>
      <p:sp>
        <p:nvSpPr>
          <p:cNvPr id="6" name="Rectangle 1"/>
          <p:cNvSpPr>
            <a:spLocks noChangeArrowheads="1"/>
          </p:cNvSpPr>
          <p:nvPr/>
        </p:nvSpPr>
        <p:spPr bwMode="auto">
          <a:xfrm>
            <a:off x="1304925" y="146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800" b="0" i="0" u="none" strike="noStrike" cap="none" normalizeH="0" baseline="0" smtClean="0">
                <a:ln>
                  <a:noFill/>
                </a:ln>
                <a:solidFill>
                  <a:schemeClr val="tx1"/>
                </a:solidFill>
                <a:effectLst/>
                <a:latin typeface="Arial" pitchFamily="34" charset="0"/>
                <a:cs typeface="Arial" pitchFamily="34" charset="0"/>
              </a:rPr>
              <a:t/>
            </a:r>
            <a:br>
              <a:rPr kumimoji="0" lang="en-ZA" sz="1800" b="0" i="0" u="none" strike="noStrike" cap="none" normalizeH="0" baseline="0" smtClean="0">
                <a:ln>
                  <a:noFill/>
                </a:ln>
                <a:solidFill>
                  <a:schemeClr val="tx1"/>
                </a:solidFill>
                <a:effectLst/>
                <a:latin typeface="Arial" pitchFamily="34" charset="0"/>
                <a:cs typeface="Arial" pitchFamily="34" charset="0"/>
              </a:rPr>
            </a:b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1304925" y="1463675"/>
            <a:ext cx="3017838" cy="7938"/>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1304925" y="14716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000" b="0" i="0" u="none" strike="noStrike" cap="none" normalizeH="0" baseline="30000" smtClean="0">
                <a:ln>
                  <a:noFill/>
                </a:ln>
                <a:solidFill>
                  <a:schemeClr val="tx1"/>
                </a:solidFill>
                <a:effectLst/>
                <a:latin typeface="Calibri" pitchFamily="34" charset="0"/>
                <a:ea typeface="Times New Roman" pitchFamily="18" charset="0"/>
                <a:cs typeface="Times New Roman" pitchFamily="18" charset="0"/>
                <a:hlinkClick r:id="rId3"/>
              </a:rPr>
              <a:t>[</a:t>
            </a:r>
            <a:r>
              <a:rPr kumimoji="0" lang="en-ZA" sz="1000" b="0" i="0" u="none" strike="noStrike" cap="none" normalizeH="0" baseline="30000" smtClean="0" bmk="">
                <a:ln>
                  <a:noFill/>
                </a:ln>
                <a:solidFill>
                  <a:schemeClr val="tx1"/>
                </a:solidFill>
                <a:effectLst/>
                <a:latin typeface="Calibri" pitchFamily="34" charset="0"/>
                <a:ea typeface="Times New Roman" pitchFamily="18" charset="0"/>
                <a:cs typeface="Times New Roman" pitchFamily="18" charset="0"/>
                <a:hlinkClick r:id="rId3"/>
              </a:rPr>
              <a:t>1]</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See (Ross, </a:t>
            </a:r>
            <a:r>
              <a:rPr kumimoji="0" lang="en-ZA" sz="1000" b="0" i="1"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et al.</a:t>
            </a:r>
            <a:r>
              <a:rPr kumimoji="0" lang="en-ZA"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2005, p. 95).</a:t>
            </a:r>
            <a:endParaRPr kumimoji="0" lang="en-ZA"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536939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36613"/>
            <a:ext cx="8639175"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35457131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95288" y="476250"/>
          <a:ext cx="8424862" cy="2957513"/>
        </p:xfrm>
        <a:graphic>
          <a:graphicData uri="http://schemas.openxmlformats.org/drawingml/2006/table">
            <a:tbl>
              <a:tblPr firstRow="1" firstCol="1" bandRow="1">
                <a:tableStyleId>{5C22544A-7EE6-4342-B048-85BDC9FD1C3A}</a:tableStyleId>
              </a:tblPr>
              <a:tblGrid>
                <a:gridCol w="1196331"/>
                <a:gridCol w="1098603"/>
                <a:gridCol w="906515"/>
                <a:gridCol w="1034573"/>
                <a:gridCol w="904829"/>
                <a:gridCol w="2065776"/>
                <a:gridCol w="1218235"/>
              </a:tblGrid>
              <a:tr h="1181217">
                <a:tc>
                  <a:txBody>
                    <a:bodyPr/>
                    <a:lstStyle/>
                    <a:p>
                      <a:pPr algn="l">
                        <a:lnSpc>
                          <a:spcPct val="150000"/>
                        </a:lnSpc>
                        <a:spcAft>
                          <a:spcPts val="0"/>
                        </a:spcAft>
                      </a:pPr>
                      <a:r>
                        <a:rPr lang="en-ZA" sz="1100" dirty="0">
                          <a:effectLst/>
                        </a:rPr>
                        <a:t>Country</a:t>
                      </a:r>
                      <a:endParaRPr lang="en-ZA" sz="1100" dirty="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a:effectLst/>
                        </a:rPr>
                        <a:t>Total population (mil)</a:t>
                      </a:r>
                      <a:endParaRPr lang="en-ZA" sz="110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a:effectLst/>
                        </a:rPr>
                        <a:t>Adult literacy rate</a:t>
                      </a:r>
                      <a:endParaRPr lang="en-ZA" sz="110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a:effectLst/>
                        </a:rPr>
                        <a:t>Net Enrolment Rate (2008)</a:t>
                      </a:r>
                      <a:endParaRPr lang="en-ZA" sz="110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a:effectLst/>
                        </a:rPr>
                        <a:t>GNP/cap PPP US$ (2008)</a:t>
                      </a:r>
                      <a:endParaRPr lang="en-ZA" sz="110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a:effectLst/>
                        </a:rPr>
                        <a:t>Public Current expenditure on primary education per pupil (unit cost) 2007 – [PPP constant 2006 US$]</a:t>
                      </a:r>
                      <a:endParaRPr lang="en-ZA" sz="1100">
                        <a:solidFill>
                          <a:srgbClr val="2A4975"/>
                        </a:solidFill>
                        <a:effectLst/>
                        <a:latin typeface="Calibri"/>
                        <a:ea typeface="Calibri"/>
                        <a:cs typeface="Times New Roman"/>
                      </a:endParaRPr>
                    </a:p>
                  </a:txBody>
                  <a:tcPr marL="39315" marR="39315" marT="0" marB="0" anchor="ctr">
                    <a:solidFill>
                      <a:srgbClr val="C00000"/>
                    </a:solidFill>
                  </a:tcPr>
                </a:tc>
                <a:tc>
                  <a:txBody>
                    <a:bodyPr/>
                    <a:lstStyle/>
                    <a:p>
                      <a:pPr algn="ctr">
                        <a:lnSpc>
                          <a:spcPct val="150000"/>
                        </a:lnSpc>
                        <a:spcAft>
                          <a:spcPts val="0"/>
                        </a:spcAft>
                      </a:pPr>
                      <a:r>
                        <a:rPr lang="en-ZA" sz="1100" dirty="0">
                          <a:effectLst/>
                        </a:rPr>
                        <a:t>Survival rate to Grade 5: school year ending 2007</a:t>
                      </a:r>
                      <a:endParaRPr lang="en-ZA" sz="1100" dirty="0">
                        <a:solidFill>
                          <a:srgbClr val="2A4975"/>
                        </a:solidFill>
                        <a:effectLst/>
                        <a:latin typeface="Calibri"/>
                        <a:ea typeface="Calibri"/>
                        <a:cs typeface="Times New Roman"/>
                      </a:endParaRPr>
                    </a:p>
                  </a:txBody>
                  <a:tcPr marL="39315" marR="39315" marT="0" marB="0" anchor="ctr">
                    <a:solidFill>
                      <a:srgbClr val="C00000"/>
                    </a:solidFill>
                  </a:tcPr>
                </a:tc>
              </a:tr>
              <a:tr h="330691">
                <a:tc>
                  <a:txBody>
                    <a:bodyPr/>
                    <a:lstStyle/>
                    <a:p>
                      <a:pPr algn="l">
                        <a:lnSpc>
                          <a:spcPct val="150000"/>
                        </a:lnSpc>
                        <a:spcAft>
                          <a:spcPts val="0"/>
                        </a:spcAft>
                      </a:pPr>
                      <a:r>
                        <a:rPr lang="en-ZA" sz="1100" dirty="0">
                          <a:solidFill>
                            <a:schemeClr val="tx1"/>
                          </a:solidFill>
                          <a:effectLst/>
                        </a:rPr>
                        <a:t>Botswana</a:t>
                      </a:r>
                      <a:endParaRPr lang="en-ZA" sz="1100" dirty="0">
                        <a:solidFill>
                          <a:schemeClr val="tx1"/>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1.92</a:t>
                      </a:r>
                      <a:endParaRPr lang="en-ZA" sz="1200" dirty="0">
                        <a:solidFill>
                          <a:srgbClr val="2A4975"/>
                        </a:solidFill>
                        <a:effectLst/>
                        <a:latin typeface="Calibri"/>
                        <a:ea typeface="Calibri"/>
                        <a:cs typeface="Times New Roman"/>
                      </a:endParaRPr>
                    </a:p>
                  </a:txBody>
                  <a:tcPr marL="39315" marR="39315" marT="0" marB="0">
                    <a:solidFill>
                      <a:schemeClr val="accent6">
                        <a:lumMod val="40000"/>
                        <a:lumOff val="60000"/>
                      </a:schemeClr>
                    </a:solidFill>
                  </a:tcPr>
                </a:tc>
                <a:tc>
                  <a:txBody>
                    <a:bodyPr/>
                    <a:lstStyle/>
                    <a:p>
                      <a:pPr algn="ctr">
                        <a:lnSpc>
                          <a:spcPct val="150000"/>
                        </a:lnSpc>
                        <a:spcAft>
                          <a:spcPts val="0"/>
                        </a:spcAft>
                      </a:pPr>
                      <a:r>
                        <a:rPr lang="en-ZA" sz="1200" dirty="0">
                          <a:effectLst/>
                        </a:rPr>
                        <a:t>83%</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87%</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13100</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1228</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89%</a:t>
                      </a:r>
                      <a:r>
                        <a:rPr lang="en-ZA" sz="1200" baseline="30000" dirty="0">
                          <a:effectLst/>
                        </a:rPr>
                        <a:t>3</a:t>
                      </a:r>
                      <a:endParaRPr lang="en-ZA" sz="1200" dirty="0">
                        <a:solidFill>
                          <a:srgbClr val="2A4975"/>
                        </a:solidFill>
                        <a:effectLst/>
                        <a:latin typeface="Calibri"/>
                        <a:ea typeface="Calibri"/>
                        <a:cs typeface="Times New Roman"/>
                      </a:endParaRPr>
                    </a:p>
                  </a:txBody>
                  <a:tcPr marL="39315" marR="39315" marT="0" marB="0">
                    <a:solidFill>
                      <a:schemeClr val="bg1"/>
                    </a:solidFill>
                  </a:tcPr>
                </a:tc>
              </a:tr>
              <a:tr h="330691">
                <a:tc>
                  <a:txBody>
                    <a:bodyPr/>
                    <a:lstStyle/>
                    <a:p>
                      <a:pPr algn="l">
                        <a:lnSpc>
                          <a:spcPct val="150000"/>
                        </a:lnSpc>
                        <a:spcAft>
                          <a:spcPts val="0"/>
                        </a:spcAft>
                      </a:pPr>
                      <a:r>
                        <a:rPr lang="en-ZA" sz="1100" dirty="0">
                          <a:solidFill>
                            <a:schemeClr val="tx1"/>
                          </a:solidFill>
                          <a:effectLst/>
                        </a:rPr>
                        <a:t>Mozambique</a:t>
                      </a:r>
                      <a:endParaRPr lang="en-ZA" sz="1100" dirty="0">
                        <a:solidFill>
                          <a:schemeClr val="tx1"/>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22.38</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54%</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80%</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770</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79</a:t>
                      </a:r>
                      <a:r>
                        <a:rPr lang="en-ZA" sz="1200" baseline="30000" dirty="0">
                          <a:effectLst/>
                        </a:rPr>
                        <a:t>2</a:t>
                      </a:r>
                      <a:endParaRPr lang="en-ZA" sz="1200" dirty="0">
                        <a:solidFill>
                          <a:srgbClr val="2A4975"/>
                        </a:solidFill>
                        <a:effectLst/>
                        <a:latin typeface="Calibri"/>
                        <a:ea typeface="Calibri"/>
                        <a:cs typeface="Times New Roman"/>
                      </a:endParaRPr>
                    </a:p>
                  </a:txBody>
                  <a:tcPr marL="39315" marR="39315" marT="0" marB="0">
                    <a:solidFill>
                      <a:schemeClr val="accent6">
                        <a:lumMod val="40000"/>
                        <a:lumOff val="60000"/>
                      </a:schemeClr>
                    </a:solidFill>
                  </a:tcPr>
                </a:tc>
                <a:tc>
                  <a:txBody>
                    <a:bodyPr/>
                    <a:lstStyle/>
                    <a:p>
                      <a:pPr algn="ctr">
                        <a:lnSpc>
                          <a:spcPct val="150000"/>
                        </a:lnSpc>
                        <a:spcAft>
                          <a:spcPts val="0"/>
                        </a:spcAft>
                      </a:pPr>
                      <a:r>
                        <a:rPr lang="en-ZA" sz="1200">
                          <a:effectLst/>
                        </a:rPr>
                        <a:t>60%</a:t>
                      </a:r>
                      <a:endParaRPr lang="en-ZA" sz="1200">
                        <a:solidFill>
                          <a:srgbClr val="2A4975"/>
                        </a:solidFill>
                        <a:effectLst/>
                        <a:latin typeface="Calibri"/>
                        <a:ea typeface="Calibri"/>
                        <a:cs typeface="Times New Roman"/>
                      </a:endParaRPr>
                    </a:p>
                  </a:txBody>
                  <a:tcPr marL="39315" marR="39315" marT="0" marB="0">
                    <a:solidFill>
                      <a:schemeClr val="bg1"/>
                    </a:solidFill>
                  </a:tcPr>
                </a:tc>
              </a:tr>
              <a:tr h="330691">
                <a:tc>
                  <a:txBody>
                    <a:bodyPr/>
                    <a:lstStyle/>
                    <a:p>
                      <a:pPr algn="l">
                        <a:lnSpc>
                          <a:spcPct val="150000"/>
                        </a:lnSpc>
                        <a:spcAft>
                          <a:spcPts val="0"/>
                        </a:spcAft>
                      </a:pPr>
                      <a:r>
                        <a:rPr lang="en-ZA" sz="1100" dirty="0">
                          <a:solidFill>
                            <a:schemeClr val="tx1"/>
                          </a:solidFill>
                          <a:effectLst/>
                        </a:rPr>
                        <a:t>Namibia</a:t>
                      </a:r>
                      <a:endParaRPr lang="en-ZA" sz="1100" dirty="0">
                        <a:solidFill>
                          <a:schemeClr val="tx1"/>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2.13</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88%</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89%</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a:effectLst/>
                        </a:rPr>
                        <a:t>6270</a:t>
                      </a:r>
                      <a:endParaRPr lang="en-ZA" sz="120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668</a:t>
                      </a:r>
                      <a:endParaRPr lang="en-ZA" sz="1200" dirty="0">
                        <a:solidFill>
                          <a:srgbClr val="2A4975"/>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1200" dirty="0">
                          <a:effectLst/>
                        </a:rPr>
                        <a:t>87%</a:t>
                      </a:r>
                      <a:r>
                        <a:rPr lang="en-ZA" sz="1200" baseline="30000" dirty="0">
                          <a:effectLst/>
                        </a:rPr>
                        <a:t>3</a:t>
                      </a:r>
                      <a:endParaRPr lang="en-ZA" sz="1200" dirty="0">
                        <a:solidFill>
                          <a:srgbClr val="2A4975"/>
                        </a:solidFill>
                        <a:effectLst/>
                        <a:latin typeface="Calibri"/>
                        <a:ea typeface="Calibri"/>
                        <a:cs typeface="Times New Roman"/>
                      </a:endParaRPr>
                    </a:p>
                  </a:txBody>
                  <a:tcPr marL="39315" marR="39315" marT="0" marB="0">
                    <a:solidFill>
                      <a:schemeClr val="bg1"/>
                    </a:solidFill>
                  </a:tcPr>
                </a:tc>
              </a:tr>
              <a:tr h="330691">
                <a:tc>
                  <a:txBody>
                    <a:bodyPr/>
                    <a:lstStyle/>
                    <a:p>
                      <a:pPr algn="l">
                        <a:lnSpc>
                          <a:spcPct val="150000"/>
                        </a:lnSpc>
                        <a:spcAft>
                          <a:spcPts val="0"/>
                        </a:spcAft>
                      </a:pPr>
                      <a:r>
                        <a:rPr lang="en-ZA" sz="1100" dirty="0">
                          <a:solidFill>
                            <a:schemeClr val="tx1"/>
                          </a:solidFill>
                          <a:effectLst/>
                        </a:rPr>
                        <a:t>South Africa</a:t>
                      </a:r>
                      <a:endParaRPr lang="en-ZA" sz="1100" dirty="0">
                        <a:solidFill>
                          <a:schemeClr val="tx1"/>
                        </a:solidFill>
                        <a:effectLst/>
                        <a:latin typeface="Calibri"/>
                        <a:ea typeface="Calibri"/>
                        <a:cs typeface="Times New Roman"/>
                      </a:endParaRPr>
                    </a:p>
                  </a:txBody>
                  <a:tcPr marL="39315" marR="39315" marT="0" marB="0">
                    <a:solidFill>
                      <a:schemeClr val="bg1">
                        <a:lumMod val="85000"/>
                      </a:schemeClr>
                    </a:solidFill>
                  </a:tcPr>
                </a:tc>
                <a:tc>
                  <a:txBody>
                    <a:bodyPr/>
                    <a:lstStyle/>
                    <a:p>
                      <a:pPr algn="ctr">
                        <a:lnSpc>
                          <a:spcPct val="150000"/>
                        </a:lnSpc>
                        <a:spcAft>
                          <a:spcPts val="0"/>
                        </a:spcAft>
                      </a:pPr>
                      <a:r>
                        <a:rPr lang="en-ZA" sz="1200" dirty="0">
                          <a:effectLst/>
                        </a:rPr>
                        <a:t>49.67</a:t>
                      </a:r>
                      <a:endParaRPr lang="en-ZA" sz="1200" dirty="0">
                        <a:solidFill>
                          <a:srgbClr val="2A4975"/>
                        </a:solidFill>
                        <a:effectLst/>
                        <a:latin typeface="Calibri"/>
                        <a:ea typeface="Calibri"/>
                        <a:cs typeface="Times New Roman"/>
                      </a:endParaRPr>
                    </a:p>
                  </a:txBody>
                  <a:tcPr marL="39315" marR="39315" marT="0" marB="0">
                    <a:solidFill>
                      <a:schemeClr val="accent6">
                        <a:lumMod val="40000"/>
                        <a:lumOff val="60000"/>
                      </a:schemeClr>
                    </a:solidFill>
                  </a:tcPr>
                </a:tc>
                <a:tc>
                  <a:txBody>
                    <a:bodyPr/>
                    <a:lstStyle/>
                    <a:p>
                      <a:pPr algn="ctr">
                        <a:lnSpc>
                          <a:spcPct val="150000"/>
                        </a:lnSpc>
                        <a:spcAft>
                          <a:spcPts val="0"/>
                        </a:spcAft>
                      </a:pPr>
                      <a:r>
                        <a:rPr lang="en-ZA" sz="1200" dirty="0">
                          <a:effectLst/>
                        </a:rPr>
                        <a:t>89%</a:t>
                      </a:r>
                      <a:endParaRPr lang="en-ZA" sz="1200" dirty="0">
                        <a:solidFill>
                          <a:srgbClr val="2A4975"/>
                        </a:solidFill>
                        <a:effectLst/>
                        <a:latin typeface="Calibri"/>
                        <a:ea typeface="Calibri"/>
                        <a:cs typeface="Times New Roman"/>
                      </a:endParaRPr>
                    </a:p>
                  </a:txBody>
                  <a:tcPr marL="39315" marR="39315" marT="0" marB="0">
                    <a:solidFill>
                      <a:schemeClr val="bg1">
                        <a:lumMod val="85000"/>
                      </a:schemeClr>
                    </a:solidFill>
                  </a:tcPr>
                </a:tc>
                <a:tc>
                  <a:txBody>
                    <a:bodyPr/>
                    <a:lstStyle/>
                    <a:p>
                      <a:pPr algn="ctr">
                        <a:lnSpc>
                          <a:spcPct val="150000"/>
                        </a:lnSpc>
                        <a:spcAft>
                          <a:spcPts val="0"/>
                        </a:spcAft>
                      </a:pPr>
                      <a:r>
                        <a:rPr lang="en-ZA" sz="1200" dirty="0">
                          <a:effectLst/>
                        </a:rPr>
                        <a:t>87%</a:t>
                      </a:r>
                      <a:endParaRPr lang="en-ZA" sz="1200" dirty="0">
                        <a:solidFill>
                          <a:srgbClr val="2A4975"/>
                        </a:solidFill>
                        <a:effectLst/>
                        <a:latin typeface="Calibri"/>
                        <a:ea typeface="Calibri"/>
                        <a:cs typeface="Times New Roman"/>
                      </a:endParaRPr>
                    </a:p>
                  </a:txBody>
                  <a:tcPr marL="39315" marR="39315" marT="0" marB="0">
                    <a:solidFill>
                      <a:schemeClr val="bg1">
                        <a:lumMod val="85000"/>
                      </a:schemeClr>
                    </a:solidFill>
                  </a:tcPr>
                </a:tc>
                <a:tc>
                  <a:txBody>
                    <a:bodyPr/>
                    <a:lstStyle/>
                    <a:p>
                      <a:pPr algn="ctr">
                        <a:lnSpc>
                          <a:spcPct val="150000"/>
                        </a:lnSpc>
                        <a:spcAft>
                          <a:spcPts val="0"/>
                        </a:spcAft>
                      </a:pPr>
                      <a:r>
                        <a:rPr lang="en-ZA" sz="1200" dirty="0">
                          <a:effectLst/>
                        </a:rPr>
                        <a:t>9780</a:t>
                      </a:r>
                      <a:endParaRPr lang="en-ZA" sz="1200" dirty="0">
                        <a:solidFill>
                          <a:srgbClr val="2A4975"/>
                        </a:solidFill>
                        <a:effectLst/>
                        <a:latin typeface="Calibri"/>
                        <a:ea typeface="Calibri"/>
                        <a:cs typeface="Times New Roman"/>
                      </a:endParaRPr>
                    </a:p>
                  </a:txBody>
                  <a:tcPr marL="39315" marR="39315" marT="0" marB="0">
                    <a:solidFill>
                      <a:schemeClr val="bg1">
                        <a:lumMod val="85000"/>
                      </a:schemeClr>
                    </a:solidFill>
                  </a:tcPr>
                </a:tc>
                <a:tc>
                  <a:txBody>
                    <a:bodyPr/>
                    <a:lstStyle/>
                    <a:p>
                      <a:pPr algn="ctr">
                        <a:lnSpc>
                          <a:spcPct val="150000"/>
                        </a:lnSpc>
                        <a:spcAft>
                          <a:spcPts val="0"/>
                        </a:spcAft>
                      </a:pPr>
                      <a:r>
                        <a:rPr lang="en-ZA" sz="1200" dirty="0">
                          <a:effectLst/>
                        </a:rPr>
                        <a:t>1225</a:t>
                      </a:r>
                      <a:endParaRPr lang="en-ZA" sz="1200" dirty="0">
                        <a:solidFill>
                          <a:srgbClr val="2A4975"/>
                        </a:solidFill>
                        <a:effectLst/>
                        <a:latin typeface="Calibri"/>
                        <a:ea typeface="Calibri"/>
                        <a:cs typeface="Times New Roman"/>
                      </a:endParaRPr>
                    </a:p>
                  </a:txBody>
                  <a:tcPr marL="39315" marR="39315" marT="0" marB="0">
                    <a:solidFill>
                      <a:schemeClr val="accent6">
                        <a:lumMod val="40000"/>
                        <a:lumOff val="60000"/>
                      </a:schemeClr>
                    </a:solidFill>
                  </a:tcPr>
                </a:tc>
                <a:tc>
                  <a:txBody>
                    <a:bodyPr/>
                    <a:lstStyle/>
                    <a:p>
                      <a:pPr algn="ctr">
                        <a:lnSpc>
                          <a:spcPct val="150000"/>
                        </a:lnSpc>
                        <a:spcAft>
                          <a:spcPts val="0"/>
                        </a:spcAft>
                      </a:pPr>
                      <a:r>
                        <a:rPr lang="en-ZA" sz="1200" dirty="0">
                          <a:effectLst/>
                        </a:rPr>
                        <a:t>98%</a:t>
                      </a:r>
                      <a:endParaRPr lang="en-ZA" sz="1200" dirty="0">
                        <a:solidFill>
                          <a:srgbClr val="2A4975"/>
                        </a:solidFill>
                        <a:effectLst/>
                        <a:latin typeface="Calibri"/>
                        <a:ea typeface="Calibri"/>
                        <a:cs typeface="Times New Roman"/>
                      </a:endParaRPr>
                    </a:p>
                  </a:txBody>
                  <a:tcPr marL="39315" marR="39315" marT="0" marB="0">
                    <a:solidFill>
                      <a:schemeClr val="bg1">
                        <a:lumMod val="85000"/>
                      </a:schemeClr>
                    </a:solidFill>
                  </a:tcPr>
                </a:tc>
              </a:tr>
              <a:tr h="453532">
                <a:tc>
                  <a:txBody>
                    <a:bodyPr/>
                    <a:lstStyle/>
                    <a:p>
                      <a:pPr algn="l">
                        <a:lnSpc>
                          <a:spcPct val="150000"/>
                        </a:lnSpc>
                        <a:spcAft>
                          <a:spcPts val="0"/>
                        </a:spcAft>
                      </a:pPr>
                      <a:r>
                        <a:rPr lang="en-ZA" sz="900" dirty="0">
                          <a:solidFill>
                            <a:schemeClr val="tx1"/>
                          </a:solidFill>
                          <a:effectLst/>
                        </a:rPr>
                        <a:t>Source</a:t>
                      </a:r>
                      <a:endParaRPr lang="en-ZA" sz="1000" dirty="0">
                        <a:solidFill>
                          <a:schemeClr val="tx1"/>
                        </a:solidFill>
                        <a:effectLst/>
                        <a:latin typeface="Calibri"/>
                        <a:ea typeface="Calibri"/>
                        <a:cs typeface="Times New Roman"/>
                      </a:endParaRPr>
                    </a:p>
                  </a:txBody>
                  <a:tcPr marL="39315" marR="39315" marT="0" marB="0">
                    <a:solidFill>
                      <a:schemeClr val="bg1"/>
                    </a:solidFill>
                  </a:tcPr>
                </a:tc>
                <a:tc>
                  <a:txBody>
                    <a:bodyPr/>
                    <a:lstStyle/>
                    <a:p>
                      <a:pPr algn="ctr">
                        <a:lnSpc>
                          <a:spcPct val="150000"/>
                        </a:lnSpc>
                        <a:spcAft>
                          <a:spcPts val="0"/>
                        </a:spcAft>
                      </a:pPr>
                      <a:r>
                        <a:rPr lang="en-ZA" sz="900" dirty="0">
                          <a:effectLst/>
                        </a:rPr>
                        <a:t>(UNESCO, 2011)</a:t>
                      </a:r>
                      <a:endParaRPr lang="en-ZA" sz="1000" dirty="0">
                        <a:solidFill>
                          <a:srgbClr val="2A4975"/>
                        </a:solidFill>
                        <a:effectLst/>
                        <a:latin typeface="Calibri"/>
                        <a:ea typeface="Calibri"/>
                        <a:cs typeface="Times New Roman"/>
                      </a:endParaRPr>
                    </a:p>
                  </a:txBody>
                  <a:tcPr marL="39315" marR="39315" marT="0" marB="0" anchor="ctr">
                    <a:solidFill>
                      <a:schemeClr val="bg1"/>
                    </a:solidFill>
                  </a:tcPr>
                </a:tc>
                <a:tc>
                  <a:txBody>
                    <a:bodyPr/>
                    <a:lstStyle/>
                    <a:p>
                      <a:pPr algn="ctr">
                        <a:lnSpc>
                          <a:spcPct val="150000"/>
                        </a:lnSpc>
                        <a:spcAft>
                          <a:spcPts val="0"/>
                        </a:spcAft>
                      </a:pPr>
                      <a:r>
                        <a:rPr lang="en-ZA" sz="900" dirty="0">
                          <a:effectLst/>
                        </a:rPr>
                        <a:t>(UNESCO, 2011)</a:t>
                      </a:r>
                      <a:endParaRPr lang="en-ZA" sz="1000" dirty="0">
                        <a:solidFill>
                          <a:srgbClr val="2A4975"/>
                        </a:solidFill>
                        <a:effectLst/>
                        <a:latin typeface="Calibri"/>
                        <a:ea typeface="Calibri"/>
                        <a:cs typeface="Times New Roman"/>
                      </a:endParaRPr>
                    </a:p>
                  </a:txBody>
                  <a:tcPr marL="39315" marR="39315" marT="0" marB="0" anchor="ctr">
                    <a:solidFill>
                      <a:schemeClr val="bg1"/>
                    </a:solidFill>
                  </a:tcPr>
                </a:tc>
                <a:tc>
                  <a:txBody>
                    <a:bodyPr/>
                    <a:lstStyle/>
                    <a:p>
                      <a:pPr algn="ctr">
                        <a:lnSpc>
                          <a:spcPct val="150000"/>
                        </a:lnSpc>
                        <a:spcAft>
                          <a:spcPts val="0"/>
                        </a:spcAft>
                      </a:pPr>
                      <a:r>
                        <a:rPr lang="en-ZA" sz="900" dirty="0">
                          <a:effectLst/>
                        </a:rPr>
                        <a:t>(UNESCO, 2011)</a:t>
                      </a:r>
                      <a:endParaRPr lang="en-ZA" sz="1000" dirty="0">
                        <a:solidFill>
                          <a:srgbClr val="2A4975"/>
                        </a:solidFill>
                        <a:effectLst/>
                        <a:latin typeface="Calibri"/>
                        <a:ea typeface="Calibri"/>
                        <a:cs typeface="Times New Roman"/>
                      </a:endParaRPr>
                    </a:p>
                  </a:txBody>
                  <a:tcPr marL="39315" marR="39315" marT="0" marB="0" anchor="ctr">
                    <a:solidFill>
                      <a:schemeClr val="bg1"/>
                    </a:solidFill>
                  </a:tcPr>
                </a:tc>
                <a:tc>
                  <a:txBody>
                    <a:bodyPr/>
                    <a:lstStyle/>
                    <a:p>
                      <a:pPr algn="ctr">
                        <a:lnSpc>
                          <a:spcPct val="150000"/>
                        </a:lnSpc>
                        <a:spcAft>
                          <a:spcPts val="0"/>
                        </a:spcAft>
                      </a:pPr>
                      <a:r>
                        <a:rPr lang="en-ZA" sz="900">
                          <a:effectLst/>
                        </a:rPr>
                        <a:t>(UNESCO, 2011)</a:t>
                      </a:r>
                      <a:endParaRPr lang="en-ZA" sz="1000">
                        <a:solidFill>
                          <a:srgbClr val="2A4975"/>
                        </a:solidFill>
                        <a:effectLst/>
                        <a:latin typeface="Calibri"/>
                        <a:ea typeface="Calibri"/>
                        <a:cs typeface="Times New Roman"/>
                      </a:endParaRPr>
                    </a:p>
                  </a:txBody>
                  <a:tcPr marL="39315" marR="39315" marT="0" marB="0" anchor="ctr">
                    <a:solidFill>
                      <a:schemeClr val="bg1"/>
                    </a:solidFill>
                  </a:tcPr>
                </a:tc>
                <a:tc>
                  <a:txBody>
                    <a:bodyPr/>
                    <a:lstStyle/>
                    <a:p>
                      <a:pPr algn="ctr">
                        <a:lnSpc>
                          <a:spcPct val="150000"/>
                        </a:lnSpc>
                        <a:spcAft>
                          <a:spcPts val="0"/>
                        </a:spcAft>
                      </a:pPr>
                      <a:r>
                        <a:rPr lang="en-ZA" sz="900" dirty="0">
                          <a:effectLst/>
                        </a:rPr>
                        <a:t>(UIS, 2009)</a:t>
                      </a:r>
                      <a:endParaRPr lang="en-ZA" sz="1000" dirty="0">
                        <a:solidFill>
                          <a:srgbClr val="2A4975"/>
                        </a:solidFill>
                        <a:effectLst/>
                        <a:latin typeface="Calibri"/>
                        <a:ea typeface="Calibri"/>
                        <a:cs typeface="Times New Roman"/>
                      </a:endParaRPr>
                    </a:p>
                  </a:txBody>
                  <a:tcPr marL="39315" marR="39315" marT="0" marB="0" anchor="ctr">
                    <a:solidFill>
                      <a:schemeClr val="bg1"/>
                    </a:solidFill>
                  </a:tcPr>
                </a:tc>
                <a:tc>
                  <a:txBody>
                    <a:bodyPr/>
                    <a:lstStyle/>
                    <a:p>
                      <a:pPr algn="ctr">
                        <a:lnSpc>
                          <a:spcPct val="150000"/>
                        </a:lnSpc>
                        <a:spcAft>
                          <a:spcPts val="0"/>
                        </a:spcAft>
                      </a:pPr>
                      <a:r>
                        <a:rPr lang="en-ZA" sz="900" dirty="0">
                          <a:effectLst/>
                        </a:rPr>
                        <a:t>(UNESCO, 2011)</a:t>
                      </a:r>
                      <a:endParaRPr lang="en-ZA" sz="1000" dirty="0">
                        <a:solidFill>
                          <a:srgbClr val="2A4975"/>
                        </a:solidFill>
                        <a:effectLst/>
                        <a:latin typeface="Calibri"/>
                        <a:ea typeface="Calibri"/>
                        <a:cs typeface="Times New Roman"/>
                      </a:endParaRPr>
                    </a:p>
                  </a:txBody>
                  <a:tcPr marL="39315" marR="39315" marT="0" marB="0" anchor="ctr">
                    <a:solidFill>
                      <a:schemeClr val="bg1"/>
                    </a:solidFill>
                  </a:tcPr>
                </a:tc>
              </a:tr>
            </a:tbl>
          </a:graphicData>
        </a:graphic>
      </p:graphicFrame>
      <p:sp>
        <p:nvSpPr>
          <p:cNvPr id="20540" name="Rectangle 1"/>
          <p:cNvSpPr>
            <a:spLocks noChangeArrowheads="1"/>
          </p:cNvSpPr>
          <p:nvPr/>
        </p:nvSpPr>
        <p:spPr bwMode="auto">
          <a:xfrm>
            <a:off x="250825" y="4429125"/>
            <a:ext cx="9144000" cy="0"/>
          </a:xfrm>
          <a:prstGeom prst="rect">
            <a:avLst/>
          </a:prstGeom>
          <a:noFill/>
          <a:ln w="9525">
            <a:noFill/>
            <a:miter lim="800000"/>
            <a:headEnd/>
            <a:tailEnd/>
          </a:ln>
        </p:spPr>
        <p:txBody>
          <a:bodyPr wrap="none" anchor="ctr">
            <a:spAutoFit/>
          </a:bodyPr>
          <a:lstStyle/>
          <a:p>
            <a:r>
              <a:rPr lang="en-ZA">
                <a:latin typeface="Arial" charset="0"/>
              </a:rPr>
              <a:t/>
            </a:r>
            <a:br>
              <a:rPr lang="en-ZA">
                <a:latin typeface="Arial" charset="0"/>
              </a:rPr>
            </a:br>
            <a:endParaRPr lang="en-ZA">
              <a:latin typeface="Arial" charset="0"/>
            </a:endParaRPr>
          </a:p>
        </p:txBody>
      </p:sp>
      <p:graphicFrame>
        <p:nvGraphicFramePr>
          <p:cNvPr id="6" name="Content Placeholder 3"/>
          <p:cNvGraphicFramePr>
            <a:graphicFrameLocks/>
          </p:cNvGraphicFramePr>
          <p:nvPr/>
        </p:nvGraphicFramePr>
        <p:xfrm>
          <a:off x="395288" y="3644900"/>
          <a:ext cx="8353424" cy="2520950"/>
        </p:xfrm>
        <a:graphic>
          <a:graphicData uri="http://schemas.openxmlformats.org/drawingml/2006/table">
            <a:tbl>
              <a:tblPr>
                <a:tableStyleId>{5C22544A-7EE6-4342-B048-85BDC9FD1C3A}</a:tableStyleId>
              </a:tblPr>
              <a:tblGrid>
                <a:gridCol w="1157821"/>
                <a:gridCol w="1451350"/>
                <a:gridCol w="1455429"/>
                <a:gridCol w="1386121"/>
                <a:gridCol w="1483966"/>
                <a:gridCol w="1418737"/>
              </a:tblGrid>
              <a:tr h="1381538">
                <a:tc>
                  <a:txBody>
                    <a:bodyPr/>
                    <a:lstStyle/>
                    <a:p>
                      <a:pPr algn="ctr" fontAlgn="b"/>
                      <a:r>
                        <a:rPr lang="en-ZA" sz="1800" b="1" i="0" u="none" strike="noStrike" dirty="0" smtClean="0">
                          <a:solidFill>
                            <a:schemeClr val="bg1"/>
                          </a:solidFill>
                          <a:effectLst/>
                          <a:latin typeface="Calibri"/>
                        </a:rPr>
                        <a:t>SACMEQ III (2007)</a:t>
                      </a:r>
                      <a:endParaRPr lang="en-ZA" sz="1800" b="1" i="0" u="none" strike="noStrike" dirty="0">
                        <a:solidFill>
                          <a:schemeClr val="bg1"/>
                        </a:solidFill>
                        <a:effectLst/>
                        <a:latin typeface="Calibri"/>
                      </a:endParaRPr>
                    </a:p>
                  </a:txBody>
                  <a:tcPr marL="7893" marR="7893" marT="7895" marB="0" anchor="ctr">
                    <a:solidFill>
                      <a:srgbClr val="C00000"/>
                    </a:solidFill>
                  </a:tcPr>
                </a:tc>
                <a:tc>
                  <a:txBody>
                    <a:bodyPr/>
                    <a:lstStyle/>
                    <a:p>
                      <a:pPr algn="ctr" fontAlgn="ctr"/>
                      <a:r>
                        <a:rPr lang="en-ZA" sz="1100" b="1" u="none" strike="noStrike" dirty="0">
                          <a:solidFill>
                            <a:schemeClr val="bg1"/>
                          </a:solidFill>
                          <a:effectLst/>
                        </a:rPr>
                        <a:t>Self-reported </a:t>
                      </a:r>
                      <a:r>
                        <a:rPr lang="en-ZA" sz="1100" b="1" u="sng" strike="noStrike" dirty="0">
                          <a:solidFill>
                            <a:schemeClr val="bg1"/>
                          </a:solidFill>
                          <a:effectLst/>
                        </a:rPr>
                        <a:t>teacher absenteeism</a:t>
                      </a:r>
                      <a:endParaRPr lang="en-ZA" sz="1100" b="1" i="0" u="sng" strike="noStrike" dirty="0">
                        <a:solidFill>
                          <a:schemeClr val="bg1"/>
                        </a:solidFill>
                        <a:effectLst/>
                        <a:latin typeface="Calibri"/>
                      </a:endParaRPr>
                    </a:p>
                  </a:txBody>
                  <a:tcPr marL="7893" marR="7893" marT="7895" marB="0" anchor="ctr">
                    <a:solidFill>
                      <a:srgbClr val="C00000"/>
                    </a:solidFill>
                  </a:tcPr>
                </a:tc>
                <a:tc>
                  <a:txBody>
                    <a:bodyPr/>
                    <a:lstStyle/>
                    <a:p>
                      <a:pPr algn="ctr" fontAlgn="ctr"/>
                      <a:r>
                        <a:rPr lang="en-ZA" sz="1100" b="1" u="none" strike="noStrike" dirty="0">
                          <a:solidFill>
                            <a:schemeClr val="bg1"/>
                          </a:solidFill>
                          <a:effectLst/>
                        </a:rPr>
                        <a:t>Proportion of Grade 6 students </a:t>
                      </a:r>
                      <a:r>
                        <a:rPr lang="en-ZA" sz="1100" b="1" u="sng" strike="noStrike" dirty="0">
                          <a:solidFill>
                            <a:schemeClr val="bg1"/>
                          </a:solidFill>
                          <a:effectLst/>
                        </a:rPr>
                        <a:t>functionally illiterate</a:t>
                      </a:r>
                      <a:endParaRPr lang="en-ZA" sz="1100" b="1" i="0" u="sng" strike="noStrike" dirty="0">
                        <a:solidFill>
                          <a:schemeClr val="bg1"/>
                        </a:solidFill>
                        <a:effectLst/>
                        <a:latin typeface="Calibri"/>
                      </a:endParaRPr>
                    </a:p>
                  </a:txBody>
                  <a:tcPr marL="7893" marR="7893" marT="7895" marB="0" anchor="ctr">
                    <a:solidFill>
                      <a:srgbClr val="C00000"/>
                    </a:solidFill>
                  </a:tcPr>
                </a:tc>
                <a:tc>
                  <a:txBody>
                    <a:bodyPr/>
                    <a:lstStyle/>
                    <a:p>
                      <a:pPr algn="ctr" fontAlgn="ctr"/>
                      <a:r>
                        <a:rPr lang="en-ZA" sz="1100" b="1" u="none" strike="noStrike" dirty="0">
                          <a:solidFill>
                            <a:schemeClr val="bg1"/>
                          </a:solidFill>
                          <a:effectLst/>
                        </a:rPr>
                        <a:t>Proportion of Grade 6 students </a:t>
                      </a:r>
                      <a:r>
                        <a:rPr lang="en-ZA" sz="1100" b="1" u="sng" strike="noStrike" dirty="0">
                          <a:solidFill>
                            <a:schemeClr val="bg1"/>
                          </a:solidFill>
                          <a:effectLst/>
                        </a:rPr>
                        <a:t>functionally innumerate</a:t>
                      </a:r>
                      <a:endParaRPr lang="en-ZA" sz="1100" b="1" i="0" u="sng" strike="noStrike" dirty="0">
                        <a:solidFill>
                          <a:schemeClr val="bg1"/>
                        </a:solidFill>
                        <a:effectLst/>
                        <a:latin typeface="Calibri"/>
                      </a:endParaRPr>
                    </a:p>
                  </a:txBody>
                  <a:tcPr marL="7893" marR="7893" marT="7895" marB="0" anchor="ctr">
                    <a:solidFill>
                      <a:srgbClr val="C00000"/>
                    </a:solidFill>
                  </a:tcPr>
                </a:tc>
                <a:tc>
                  <a:txBody>
                    <a:bodyPr/>
                    <a:lstStyle/>
                    <a:p>
                      <a:pPr algn="ctr" fontAlgn="ctr"/>
                      <a:r>
                        <a:rPr lang="en-ZA" sz="1100" b="1" u="none" strike="noStrike" dirty="0">
                          <a:solidFill>
                            <a:schemeClr val="bg1"/>
                          </a:solidFill>
                          <a:effectLst/>
                        </a:rPr>
                        <a:t>Proportion of students with </a:t>
                      </a:r>
                      <a:r>
                        <a:rPr lang="en-ZA" sz="1100" b="1" u="sng" strike="noStrike" dirty="0">
                          <a:solidFill>
                            <a:schemeClr val="bg1"/>
                          </a:solidFill>
                          <a:effectLst/>
                        </a:rPr>
                        <a:t>own reading textbook</a:t>
                      </a:r>
                      <a:endParaRPr lang="en-ZA" sz="1100" b="1" i="0" u="sng" strike="noStrike" dirty="0">
                        <a:solidFill>
                          <a:schemeClr val="bg1"/>
                        </a:solidFill>
                        <a:effectLst/>
                        <a:latin typeface="Calibri"/>
                      </a:endParaRPr>
                    </a:p>
                  </a:txBody>
                  <a:tcPr marL="7893" marR="7893" marT="7895" marB="0" anchor="ctr">
                    <a:solidFill>
                      <a:srgbClr val="C00000"/>
                    </a:solidFill>
                  </a:tcPr>
                </a:tc>
                <a:tc>
                  <a:txBody>
                    <a:bodyPr/>
                    <a:lstStyle/>
                    <a:p>
                      <a:pPr algn="ctr" fontAlgn="ctr"/>
                      <a:r>
                        <a:rPr lang="en-ZA" sz="1100" b="1" u="none" strike="noStrike" dirty="0">
                          <a:solidFill>
                            <a:schemeClr val="bg1"/>
                          </a:solidFill>
                          <a:effectLst/>
                        </a:rPr>
                        <a:t>Proportion of students with </a:t>
                      </a:r>
                      <a:r>
                        <a:rPr lang="en-ZA" sz="1100" b="1" u="sng" strike="noStrike" dirty="0">
                          <a:solidFill>
                            <a:schemeClr val="bg1"/>
                          </a:solidFill>
                          <a:effectLst/>
                        </a:rPr>
                        <a:t>own mathematics textbook</a:t>
                      </a:r>
                      <a:endParaRPr lang="en-ZA" sz="1100" b="1" i="0" u="sng" strike="noStrike" dirty="0">
                        <a:solidFill>
                          <a:schemeClr val="bg1"/>
                        </a:solidFill>
                        <a:effectLst/>
                        <a:latin typeface="Calibri"/>
                      </a:endParaRPr>
                    </a:p>
                  </a:txBody>
                  <a:tcPr marL="7893" marR="7893" marT="7895" marB="0" anchor="ctr">
                    <a:solidFill>
                      <a:srgbClr val="C00000"/>
                    </a:solidFill>
                  </a:tcPr>
                </a:tc>
              </a:tr>
              <a:tr h="284853">
                <a:tc>
                  <a:txBody>
                    <a:bodyPr/>
                    <a:lstStyle/>
                    <a:p>
                      <a:pPr algn="l" fontAlgn="b"/>
                      <a:r>
                        <a:rPr lang="en-ZA" sz="1400" u="none" strike="noStrike" dirty="0">
                          <a:effectLst/>
                        </a:rPr>
                        <a:t>Botswana</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10.6 days</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10.62%</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c>
                  <a:txBody>
                    <a:bodyPr/>
                    <a:lstStyle/>
                    <a:p>
                      <a:pPr algn="ctr" fontAlgn="b"/>
                      <a:r>
                        <a:rPr lang="en-ZA" sz="1400" u="none" strike="noStrike">
                          <a:effectLst/>
                        </a:rPr>
                        <a:t>22.48%</a:t>
                      </a:r>
                      <a:endParaRPr lang="en-ZA" sz="1400" b="0" i="0" u="none" strike="noStrike">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63%</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c>
                  <a:txBody>
                    <a:bodyPr/>
                    <a:lstStyle/>
                    <a:p>
                      <a:pPr algn="ctr" fontAlgn="b"/>
                      <a:r>
                        <a:rPr lang="en-ZA" sz="1400" u="none" strike="noStrike" dirty="0">
                          <a:effectLst/>
                        </a:rPr>
                        <a:t>62%</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r>
              <a:tr h="284853">
                <a:tc>
                  <a:txBody>
                    <a:bodyPr/>
                    <a:lstStyle/>
                    <a:p>
                      <a:pPr algn="l" fontAlgn="b"/>
                      <a:r>
                        <a:rPr lang="en-ZA" sz="1400" u="none" strike="noStrike">
                          <a:effectLst/>
                        </a:rPr>
                        <a:t>Mozambique</a:t>
                      </a:r>
                      <a:endParaRPr lang="en-ZA" sz="1400" b="0" i="0" u="none" strike="noStrike">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6.4 days</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21.51%</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32.73%</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53%</a:t>
                      </a:r>
                      <a:endParaRPr lang="en-ZA" sz="1400" b="0" i="0" u="none" strike="noStrike" dirty="0">
                        <a:solidFill>
                          <a:srgbClr val="000000"/>
                        </a:solidFill>
                        <a:effectLst/>
                        <a:latin typeface="Calibri"/>
                      </a:endParaRPr>
                    </a:p>
                  </a:txBody>
                  <a:tcPr marL="7893" marR="7893" marT="7895" marB="0" anchor="b">
                    <a:solidFill>
                      <a:schemeClr val="accent3">
                        <a:lumMod val="40000"/>
                        <a:lumOff val="60000"/>
                      </a:schemeClr>
                    </a:solidFill>
                  </a:tcPr>
                </a:tc>
                <a:tc>
                  <a:txBody>
                    <a:bodyPr/>
                    <a:lstStyle/>
                    <a:p>
                      <a:pPr algn="ctr" fontAlgn="b"/>
                      <a:r>
                        <a:rPr lang="en-ZA" sz="1400" u="none" strike="noStrike" dirty="0">
                          <a:effectLst/>
                        </a:rPr>
                        <a:t>52%</a:t>
                      </a:r>
                      <a:endParaRPr lang="en-ZA" sz="1400" b="0" i="0" u="none" strike="noStrike" dirty="0">
                        <a:solidFill>
                          <a:srgbClr val="000000"/>
                        </a:solidFill>
                        <a:effectLst/>
                        <a:latin typeface="Calibri"/>
                      </a:endParaRPr>
                    </a:p>
                  </a:txBody>
                  <a:tcPr marL="7893" marR="7893" marT="7895" marB="0" anchor="b">
                    <a:solidFill>
                      <a:schemeClr val="accent3">
                        <a:lumMod val="40000"/>
                        <a:lumOff val="60000"/>
                      </a:schemeClr>
                    </a:solidFill>
                  </a:tcPr>
                </a:tc>
              </a:tr>
              <a:tr h="284853">
                <a:tc>
                  <a:txBody>
                    <a:bodyPr/>
                    <a:lstStyle/>
                    <a:p>
                      <a:pPr algn="l" fontAlgn="b"/>
                      <a:r>
                        <a:rPr lang="en-ZA" sz="1400" u="none" strike="noStrike">
                          <a:effectLst/>
                        </a:rPr>
                        <a:t>Namibia</a:t>
                      </a:r>
                      <a:endParaRPr lang="en-ZA" sz="1400" b="0" i="0" u="none" strike="noStrike">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9.4 days</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a:effectLst/>
                        </a:rPr>
                        <a:t>13.63%</a:t>
                      </a:r>
                      <a:endParaRPr lang="en-ZA" sz="1400" b="0" i="0" u="none" strike="noStrike">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47.69%</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32%</a:t>
                      </a:r>
                      <a:endParaRPr lang="en-ZA" sz="1400" b="0" i="0" u="none" strike="noStrike" dirty="0">
                        <a:solidFill>
                          <a:srgbClr val="000000"/>
                        </a:solidFill>
                        <a:effectLst/>
                        <a:latin typeface="Calibri"/>
                      </a:endParaRPr>
                    </a:p>
                  </a:txBody>
                  <a:tcPr marL="7893" marR="7893" marT="7895" marB="0" anchor="b">
                    <a:solidFill>
                      <a:schemeClr val="bg1"/>
                    </a:solidFill>
                  </a:tcPr>
                </a:tc>
                <a:tc>
                  <a:txBody>
                    <a:bodyPr/>
                    <a:lstStyle/>
                    <a:p>
                      <a:pPr algn="ctr" fontAlgn="b"/>
                      <a:r>
                        <a:rPr lang="en-ZA" sz="1400" u="none" strike="noStrike" dirty="0">
                          <a:effectLst/>
                        </a:rPr>
                        <a:t>32%</a:t>
                      </a:r>
                      <a:endParaRPr lang="en-ZA" sz="1400" b="0" i="0" u="none" strike="noStrike" dirty="0">
                        <a:solidFill>
                          <a:srgbClr val="000000"/>
                        </a:solidFill>
                        <a:effectLst/>
                        <a:latin typeface="Calibri"/>
                      </a:endParaRPr>
                    </a:p>
                  </a:txBody>
                  <a:tcPr marL="7893" marR="7893" marT="7895" marB="0" anchor="b">
                    <a:solidFill>
                      <a:schemeClr val="bg1"/>
                    </a:solidFill>
                  </a:tcPr>
                </a:tc>
              </a:tr>
              <a:tr h="284853">
                <a:tc>
                  <a:txBody>
                    <a:bodyPr/>
                    <a:lstStyle/>
                    <a:p>
                      <a:pPr algn="l" fontAlgn="b"/>
                      <a:r>
                        <a:rPr lang="en-ZA" sz="1400" u="none" strike="noStrike" dirty="0">
                          <a:effectLst/>
                        </a:rPr>
                        <a:t>South Africa</a:t>
                      </a:r>
                      <a:endParaRPr lang="en-ZA" sz="1400" b="0" i="0" u="none" strike="noStrike" dirty="0">
                        <a:solidFill>
                          <a:srgbClr val="000000"/>
                        </a:solidFill>
                        <a:effectLst/>
                        <a:latin typeface="Calibri"/>
                      </a:endParaRPr>
                    </a:p>
                  </a:txBody>
                  <a:tcPr marL="7893" marR="7893" marT="7895" marB="0" anchor="b">
                    <a:solidFill>
                      <a:schemeClr val="bg1">
                        <a:lumMod val="85000"/>
                      </a:schemeClr>
                    </a:solidFill>
                  </a:tcPr>
                </a:tc>
                <a:tc>
                  <a:txBody>
                    <a:bodyPr/>
                    <a:lstStyle/>
                    <a:p>
                      <a:pPr algn="ctr" fontAlgn="b"/>
                      <a:r>
                        <a:rPr lang="en-ZA" sz="1400" u="none" strike="noStrike" dirty="0">
                          <a:effectLst/>
                        </a:rPr>
                        <a:t>19.4 days</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c>
                  <a:txBody>
                    <a:bodyPr/>
                    <a:lstStyle/>
                    <a:p>
                      <a:pPr algn="ctr" fontAlgn="b"/>
                      <a:r>
                        <a:rPr lang="en-ZA" sz="1400" u="none" strike="noStrike" dirty="0">
                          <a:effectLst/>
                        </a:rPr>
                        <a:t>27.26%</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c>
                  <a:txBody>
                    <a:bodyPr/>
                    <a:lstStyle/>
                    <a:p>
                      <a:pPr algn="ctr" fontAlgn="b"/>
                      <a:r>
                        <a:rPr lang="en-ZA" sz="1400" u="none" strike="noStrike" dirty="0">
                          <a:effectLst/>
                        </a:rPr>
                        <a:t>40.17%</a:t>
                      </a:r>
                      <a:endParaRPr lang="en-ZA" sz="1400" b="0" i="0" u="none" strike="noStrike" dirty="0">
                        <a:solidFill>
                          <a:srgbClr val="000000"/>
                        </a:solidFill>
                        <a:effectLst/>
                        <a:latin typeface="Calibri"/>
                      </a:endParaRPr>
                    </a:p>
                  </a:txBody>
                  <a:tcPr marL="7893" marR="7893" marT="7895" marB="0" anchor="b">
                    <a:solidFill>
                      <a:schemeClr val="bg1">
                        <a:lumMod val="85000"/>
                      </a:schemeClr>
                    </a:solidFill>
                  </a:tcPr>
                </a:tc>
                <a:tc>
                  <a:txBody>
                    <a:bodyPr/>
                    <a:lstStyle/>
                    <a:p>
                      <a:pPr algn="ctr" fontAlgn="b"/>
                      <a:r>
                        <a:rPr lang="en-ZA" sz="1400" u="none" strike="noStrike" dirty="0">
                          <a:effectLst/>
                        </a:rPr>
                        <a:t>45%</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c>
                  <a:txBody>
                    <a:bodyPr/>
                    <a:lstStyle/>
                    <a:p>
                      <a:pPr algn="ctr" fontAlgn="b"/>
                      <a:r>
                        <a:rPr lang="en-ZA" sz="1400" u="none" strike="noStrike" dirty="0">
                          <a:effectLst/>
                        </a:rPr>
                        <a:t>36%</a:t>
                      </a:r>
                      <a:endParaRPr lang="en-ZA" sz="1400" b="0" i="0" u="none" strike="noStrike" dirty="0">
                        <a:solidFill>
                          <a:srgbClr val="000000"/>
                        </a:solidFill>
                        <a:effectLst/>
                        <a:latin typeface="Calibri"/>
                      </a:endParaRPr>
                    </a:p>
                  </a:txBody>
                  <a:tcPr marL="7893" marR="7893" marT="7895" marB="0" anchor="b">
                    <a:solidFill>
                      <a:schemeClr val="accent3">
                        <a:lumMod val="60000"/>
                        <a:lumOff val="40000"/>
                      </a:schemeClr>
                    </a:solidFill>
                  </a:tcPr>
                </a:tc>
              </a:tr>
            </a:tbl>
          </a:graphicData>
        </a:graphic>
      </p:graphicFrame>
      <p:sp>
        <p:nvSpPr>
          <p:cNvPr id="2" name="Slide Number Placeholder 1"/>
          <p:cNvSpPr>
            <a:spLocks noGrp="1"/>
          </p:cNvSpPr>
          <p:nvPr>
            <p:ph type="sldNum" sz="quarter" idx="12"/>
          </p:nvPr>
        </p:nvSpPr>
        <p:spPr/>
        <p:txBody>
          <a:bodyPr/>
          <a:lstStyle/>
          <a:p>
            <a:fld id="{555B2511-D5A3-487A-82FF-4C039FEE504B}" type="slidenum">
              <a:rPr lang="en-ZA" smtClean="0"/>
              <a:pPr/>
              <a:t>52</a:t>
            </a:fld>
            <a:endParaRPr lang="en-Z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H:\U-N-I-V-E-R-S-I-T-Y\Ecos of Education\SACMEQ III Report\SACMEQ III - Comparison Report\Graphs\repeti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260350"/>
            <a:ext cx="4094163" cy="30972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3315" name="Picture 4" descr="H:\U-N-I-V-E-R-S-I-T-Y\Ecos of Education\SACMEQ III Report\SACMEQ III - Comparison Report\Graphs\preschool_a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60350"/>
            <a:ext cx="4105275"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5" descr="E:\U-N-I-V-E-R-S-I-T-Y\Ecos of Education\SACMEQ III Report\SACMEQ III - Comparison Report\Graphs\Basic country descriptives\free_meal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3500438"/>
            <a:ext cx="4049712" cy="31321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6389" name="Picture 6" descr="E:\U-N-I-V-E-R-S-I-T-Y\Ecos of Education\SACMEQ III Report\SACMEQ III - Comparison Report\Graphs\Basic country descriptives\rteacher_lanscor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3925" y="3487738"/>
            <a:ext cx="4094163"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descr="E:\U-N-I-V-E-R-S-I-T-Y\Ecos of Education\SACMEQ III Report\SACMEQ III - Comparison Report\Graphs\Basic country descriptives\rteacher_lanscor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3500438"/>
            <a:ext cx="4176713"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1746682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wipe(down)">
                                      <p:cBhvr>
                                        <p:cTn id="7"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Teacher knowledge...</a:t>
            </a:r>
            <a:endParaRPr lang="en-ZA" dirty="0">
              <a:solidFill>
                <a:srgbClr val="C00000"/>
              </a:solidFill>
            </a:endParaRP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44824"/>
            <a:ext cx="2533650" cy="2000250"/>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4077072"/>
            <a:ext cx="4752528" cy="1512168"/>
          </a:xfrm>
          <a:prstGeom prst="rect">
            <a:avLst/>
          </a:prstGeom>
          <a:ln>
            <a:noFill/>
          </a:ln>
          <a:effectLst>
            <a:outerShdw blurRad="292100" dist="139700" dir="2700000" algn="tl" rotWithShape="0">
              <a:srgbClr val="333333">
                <a:alpha val="65000"/>
              </a:srgbClr>
            </a:outerShdw>
          </a:effec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1700808"/>
            <a:ext cx="3641779" cy="2910574"/>
          </a:xfrm>
          <a:prstGeom prst="rect">
            <a:avLst/>
          </a:prstGeom>
          <a:ln>
            <a:noFill/>
          </a:ln>
          <a:effectLst>
            <a:outerShdw blurRad="292100" dist="139700" dir="2700000" algn="tl" rotWithShape="0">
              <a:srgbClr val="333333">
                <a:alpha val="65000"/>
              </a:srgbClr>
            </a:outerShdw>
          </a:effec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2080" y="4581128"/>
            <a:ext cx="3672408" cy="129614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987824" y="2060848"/>
            <a:ext cx="1800200" cy="800219"/>
          </a:xfrm>
          <a:prstGeom prst="rect">
            <a:avLst/>
          </a:prstGeom>
          <a:noFill/>
        </p:spPr>
        <p:txBody>
          <a:bodyPr wrap="square" rtlCol="0">
            <a:spAutoFit/>
          </a:bodyPr>
          <a:lstStyle/>
          <a:p>
            <a:r>
              <a:rPr lang="en-ZA" dirty="0" smtClean="0">
                <a:sym typeface="Wingdings" pitchFamily="2" charset="2"/>
              </a:rPr>
              <a:t> </a:t>
            </a:r>
            <a:r>
              <a:rPr lang="en-ZA" dirty="0" smtClean="0"/>
              <a:t>Q6: </a:t>
            </a:r>
            <a:r>
              <a:rPr lang="en-ZA" sz="2800" b="1" dirty="0" smtClean="0">
                <a:solidFill>
                  <a:srgbClr val="FF0000"/>
                </a:solidFill>
              </a:rPr>
              <a:t>53% </a:t>
            </a:r>
            <a:r>
              <a:rPr lang="en-ZA" dirty="0" smtClean="0"/>
              <a:t>correct (D)</a:t>
            </a:r>
            <a:endParaRPr lang="en-ZA" dirty="0"/>
          </a:p>
        </p:txBody>
      </p:sp>
      <p:sp>
        <p:nvSpPr>
          <p:cNvPr id="9" name="TextBox 8"/>
          <p:cNvSpPr txBox="1"/>
          <p:nvPr/>
        </p:nvSpPr>
        <p:spPr>
          <a:xfrm>
            <a:off x="899592" y="5949280"/>
            <a:ext cx="2448272" cy="523220"/>
          </a:xfrm>
          <a:prstGeom prst="rect">
            <a:avLst/>
          </a:prstGeom>
          <a:noFill/>
        </p:spPr>
        <p:txBody>
          <a:bodyPr wrap="square" rtlCol="0">
            <a:spAutoFit/>
          </a:bodyPr>
          <a:lstStyle/>
          <a:p>
            <a:r>
              <a:rPr lang="en-ZA" dirty="0" smtClean="0"/>
              <a:t>Q9: </a:t>
            </a:r>
            <a:r>
              <a:rPr lang="en-ZA" sz="2800" b="1" dirty="0" smtClean="0">
                <a:solidFill>
                  <a:srgbClr val="FF0000"/>
                </a:solidFill>
              </a:rPr>
              <a:t>24% </a:t>
            </a:r>
            <a:r>
              <a:rPr lang="en-ZA" dirty="0" smtClean="0"/>
              <a:t>correct (C)</a:t>
            </a:r>
            <a:endParaRPr lang="en-ZA" dirty="0"/>
          </a:p>
        </p:txBody>
      </p:sp>
      <p:sp>
        <p:nvSpPr>
          <p:cNvPr id="10" name="TextBox 9"/>
          <p:cNvSpPr txBox="1"/>
          <p:nvPr/>
        </p:nvSpPr>
        <p:spPr>
          <a:xfrm>
            <a:off x="5508104" y="6093296"/>
            <a:ext cx="3240360" cy="523220"/>
          </a:xfrm>
          <a:prstGeom prst="rect">
            <a:avLst/>
          </a:prstGeom>
          <a:noFill/>
        </p:spPr>
        <p:txBody>
          <a:bodyPr wrap="square" rtlCol="0">
            <a:spAutoFit/>
          </a:bodyPr>
          <a:lstStyle/>
          <a:p>
            <a:r>
              <a:rPr lang="en-ZA" u="sng" dirty="0" smtClean="0"/>
              <a:t>English</a:t>
            </a:r>
            <a:r>
              <a:rPr lang="en-ZA" dirty="0" smtClean="0"/>
              <a:t> Q9: </a:t>
            </a:r>
            <a:r>
              <a:rPr lang="en-ZA" sz="2800" b="1" dirty="0" smtClean="0">
                <a:solidFill>
                  <a:srgbClr val="FF0000"/>
                </a:solidFill>
              </a:rPr>
              <a:t>57% </a:t>
            </a:r>
            <a:r>
              <a:rPr lang="en-ZA" dirty="0" smtClean="0"/>
              <a:t>correct (D)</a:t>
            </a:r>
            <a:endParaRPr lang="en-ZA" dirty="0"/>
          </a:p>
        </p:txBody>
      </p:sp>
      <p:cxnSp>
        <p:nvCxnSpPr>
          <p:cNvPr id="12" name="Straight Arrow Connector 11"/>
          <p:cNvCxnSpPr/>
          <p:nvPr/>
        </p:nvCxnSpPr>
        <p:spPr>
          <a:xfrm flipV="1">
            <a:off x="6084168" y="5949280"/>
            <a:ext cx="0" cy="2880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187624" y="5805264"/>
            <a:ext cx="0" cy="28803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55B2511-D5A3-487A-82FF-4C039FEE504B}" type="slidenum">
              <a:rPr lang="en-ZA" smtClean="0"/>
              <a:pPr/>
              <a:t>54</a:t>
            </a:fld>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9"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Passing relative to cohort (2008)</a:t>
            </a:r>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graphicFrame>
        <p:nvGraphicFramePr>
          <p:cNvPr id="5" name="Chart 4"/>
          <p:cNvGraphicFramePr/>
          <p:nvPr>
            <p:extLst>
              <p:ext uri="{D42A27DB-BD31-4B8C-83A1-F6EECF244321}">
                <p14:modId xmlns:p14="http://schemas.microsoft.com/office/powerpoint/2010/main" val="3929094851"/>
              </p:ext>
            </p:extLst>
          </p:nvPr>
        </p:nvGraphicFramePr>
        <p:xfrm>
          <a:off x="1475656" y="1556792"/>
          <a:ext cx="6912768" cy="48691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531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5318</TotalTime>
  <Words>5062</Words>
  <Application>Microsoft Office PowerPoint</Application>
  <PresentationFormat>On-screen Show (4:3)</PresentationFormat>
  <Paragraphs>917</Paragraphs>
  <Slides>55</Slides>
  <Notes>55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Education Report Card 1996-2011:  An Ailing System?   NAPTOSA Annual Conference – 24 August 2012</vt:lpstr>
      <vt:lpstr>Outline</vt:lpstr>
      <vt:lpstr>Spending 1994</vt:lpstr>
      <vt:lpstr>Spending 2000</vt:lpstr>
      <vt:lpstr>Spending 2000-2011</vt:lpstr>
      <vt:lpstr>Spending</vt:lpstr>
      <vt:lpstr>Expenditure on education 2010/11</vt:lpstr>
      <vt:lpstr>Expenditure</vt:lpstr>
      <vt:lpstr>Access</vt:lpstr>
      <vt:lpstr>Access</vt:lpstr>
      <vt:lpstr>Quality of education: outcomes</vt:lpstr>
      <vt:lpstr>Matric performance</vt:lpstr>
      <vt:lpstr>Matric performance</vt:lpstr>
      <vt:lpstr>Source of the problem?</vt:lpstr>
      <vt:lpstr>Student performance 2003-2011</vt:lpstr>
      <vt:lpstr>Background: SACMEQ</vt:lpstr>
      <vt:lpstr> Basic Literacy and Numeracy (Gr 6)</vt:lpstr>
      <vt:lpstr>SA primary school: Gr6 Literacy –  SACMEQ III (2007)</vt:lpstr>
      <vt:lpstr>Grade 6 Literacy</vt:lpstr>
      <vt:lpstr>Grade 6 Literacy</vt:lpstr>
      <vt:lpstr>PowerPoint Presentation</vt:lpstr>
      <vt:lpstr>Two school systems not one</vt:lpstr>
      <vt:lpstr>Two school systems not one</vt:lpstr>
      <vt:lpstr>Two school systems not one</vt:lpstr>
      <vt:lpstr>Grade 3 Numeracy  (V-ANA 2011)</vt:lpstr>
      <vt:lpstr>PowerPoint Presentation</vt:lpstr>
      <vt:lpstr>Determinants of low quality?</vt:lpstr>
      <vt:lpstr>Teacher knowledge SACMEQ III (2007)  401/498 Gr6 Mathematics teachers</vt:lpstr>
      <vt:lpstr>Teacher knowledge...</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2 education systems</vt:lpstr>
      <vt:lpstr>Quality</vt:lpstr>
      <vt:lpstr>2 Significant recent improvements (2010/11)</vt:lpstr>
      <vt:lpstr>State of SA education since transition…consensus?</vt:lpstr>
      <vt:lpstr>Scorecard</vt:lpstr>
      <vt:lpstr>Verdict?</vt:lpstr>
      <vt:lpstr>Conclusions</vt:lpstr>
      <vt:lpstr>Education</vt:lpstr>
      <vt:lpstr>References</vt:lpstr>
      <vt:lpstr>PowerPoint Presentation</vt:lpstr>
      <vt:lpstr>3 biggest challenges - SA</vt:lpstr>
      <vt:lpstr>Way forward?</vt:lpstr>
      <vt:lpstr>PowerPoint Presentation</vt:lpstr>
      <vt:lpstr>PowerPoint Presentation</vt:lpstr>
      <vt:lpstr>Accountability: teacher absenteeism (SACMEQ III – 2007 – 996 teachers)</vt:lpstr>
      <vt:lpstr>PowerPoint Presentation</vt:lpstr>
      <vt:lpstr>PowerPoint Presentation</vt:lpstr>
      <vt:lpstr>PowerPoint Presentation</vt:lpstr>
      <vt:lpstr>PowerPoint Presentation</vt:lpstr>
      <vt:lpstr>PowerPoint Presentation</vt:lpstr>
      <vt:lpstr>Teacher knowledge...</vt:lpstr>
      <vt:lpstr>Passing relative to cohort (2008)</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 Spaull</cp:lastModifiedBy>
  <cp:revision>182</cp:revision>
  <dcterms:created xsi:type="dcterms:W3CDTF">2012-07-03T12:28:17Z</dcterms:created>
  <dcterms:modified xsi:type="dcterms:W3CDTF">2012-08-24T14:09:06Z</dcterms:modified>
</cp:coreProperties>
</file>