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580" r:id="rId2"/>
    <p:sldId id="586" r:id="rId3"/>
    <p:sldId id="585" r:id="rId4"/>
    <p:sldId id="589" r:id="rId5"/>
    <p:sldId id="581" r:id="rId6"/>
    <p:sldId id="577" r:id="rId7"/>
    <p:sldId id="591" r:id="rId8"/>
    <p:sldId id="592" r:id="rId9"/>
    <p:sldId id="590" r:id="rId10"/>
    <p:sldId id="578" r:id="rId11"/>
    <p:sldId id="583" r:id="rId12"/>
    <p:sldId id="532" r:id="rId13"/>
    <p:sldId id="533" r:id="rId14"/>
    <p:sldId id="546" r:id="rId15"/>
    <p:sldId id="573" r:id="rId16"/>
    <p:sldId id="567" r:id="rId17"/>
    <p:sldId id="572" r:id="rId18"/>
    <p:sldId id="613" r:id="rId19"/>
    <p:sldId id="595" r:id="rId20"/>
    <p:sldId id="601" r:id="rId21"/>
    <p:sldId id="565" r:id="rId22"/>
    <p:sldId id="598" r:id="rId23"/>
    <p:sldId id="612" r:id="rId24"/>
    <p:sldId id="604" r:id="rId25"/>
    <p:sldId id="569" r:id="rId26"/>
    <p:sldId id="594" r:id="rId27"/>
    <p:sldId id="593" r:id="rId28"/>
    <p:sldId id="600" r:id="rId29"/>
    <p:sldId id="599" r:id="rId30"/>
    <p:sldId id="603" r:id="rId31"/>
    <p:sldId id="605" r:id="rId32"/>
    <p:sldId id="576" r:id="rId33"/>
    <p:sldId id="602" r:id="rId34"/>
    <p:sldId id="570" r:id="rId35"/>
    <p:sldId id="574" r:id="rId36"/>
    <p:sldId id="575" r:id="rId37"/>
    <p:sldId id="568" r:id="rId38"/>
    <p:sldId id="579" r:id="rId39"/>
    <p:sldId id="582" r:id="rId40"/>
    <p:sldId id="606" r:id="rId41"/>
    <p:sldId id="608" r:id="rId42"/>
    <p:sldId id="609" r:id="rId43"/>
    <p:sldId id="610" r:id="rId44"/>
    <p:sldId id="611" r:id="rId45"/>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29" autoAdjust="0"/>
    <p:restoredTop sz="86455" autoAdjust="0"/>
  </p:normalViewPr>
  <p:slideViewPr>
    <p:cSldViewPr showGuides="1">
      <p:cViewPr>
        <p:scale>
          <a:sx n="72" d="100"/>
          <a:sy n="72" d="100"/>
        </p:scale>
        <p:origin x="-1936" y="-248"/>
      </p:cViewPr>
      <p:guideLst>
        <p:guide orient="horz" pos="2160"/>
        <p:guide pos="2880"/>
      </p:guideLst>
    </p:cSldViewPr>
  </p:slideViewPr>
  <p:outlineViewPr>
    <p:cViewPr>
      <p:scale>
        <a:sx n="33" d="100"/>
        <a:sy n="33" d="100"/>
      </p:scale>
      <p:origin x="0" y="3840"/>
    </p:cViewPr>
  </p:outlineViewPr>
  <p:notesTextViewPr>
    <p:cViewPr>
      <p:scale>
        <a:sx n="1" d="1"/>
        <a:sy n="1" d="1"/>
      </p:scale>
      <p:origin x="0" y="0"/>
    </p:cViewPr>
  </p:notesTextViewPr>
  <p:sorterViewPr>
    <p:cViewPr>
      <p:scale>
        <a:sx n="100" d="100"/>
        <a:sy n="100" d="100"/>
      </p:scale>
      <p:origin x="0" y="2400"/>
    </p:cViewPr>
  </p:sorterViewPr>
  <p:notesViewPr>
    <p:cSldViewPr>
      <p:cViewPr varScale="1">
        <p:scale>
          <a:sx n="59" d="100"/>
          <a:sy n="59" d="100"/>
        </p:scale>
        <p:origin x="-3330" y="-102"/>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handoutMaster" Target="handoutMasters/handout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Spaull:Dropbox:AGOF:Meetings:28%20March%20funders%20meeting:prePIRLS%20reading%20graph%20(March%2020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Spaull:Dropbox:_PSPPD:Policy%20Briefs:final:REading%20policy%20brief%20PSPPD:Fig1%20and%20Fig2%20policy%20brief%20SPAUL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ser>
        <c:dLbls>
          <c:showLegendKey val="0"/>
          <c:showVal val="0"/>
          <c:showCatName val="0"/>
          <c:showSerName val="0"/>
          <c:showPercent val="0"/>
          <c:showBubbleSize val="0"/>
        </c:dLbls>
        <c:gapWidth val="150"/>
        <c:axId val="-2095224760"/>
        <c:axId val="-2095219448"/>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ser>
        <c:dLbls>
          <c:showLegendKey val="0"/>
          <c:showVal val="0"/>
          <c:showCatName val="0"/>
          <c:showSerName val="0"/>
          <c:showPercent val="0"/>
          <c:showBubbleSize val="0"/>
        </c:dLbls>
        <c:marker val="1"/>
        <c:smooth val="0"/>
        <c:axId val="-2095224760"/>
        <c:axId val="-2095219448"/>
      </c:lineChart>
      <c:catAx>
        <c:axId val="-2095224760"/>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2095219448"/>
        <c:crosses val="autoZero"/>
        <c:auto val="1"/>
        <c:lblAlgn val="ctr"/>
        <c:lblOffset val="100"/>
        <c:noMultiLvlLbl val="0"/>
      </c:catAx>
      <c:valAx>
        <c:axId val="-2095219448"/>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2095224760"/>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036735336"/>
        <c:axId val="-2036732264"/>
      </c:barChart>
      <c:catAx>
        <c:axId val="-2036735336"/>
        <c:scaling>
          <c:orientation val="minMax"/>
        </c:scaling>
        <c:delete val="0"/>
        <c:axPos val="b"/>
        <c:majorTickMark val="out"/>
        <c:minorTickMark val="none"/>
        <c:tickLblPos val="nextTo"/>
        <c:crossAx val="-2036732264"/>
        <c:crosses val="autoZero"/>
        <c:auto val="1"/>
        <c:lblAlgn val="ctr"/>
        <c:lblOffset val="100"/>
        <c:noMultiLvlLbl val="0"/>
      </c:catAx>
      <c:valAx>
        <c:axId val="-2036732264"/>
        <c:scaling>
          <c:orientation val="minMax"/>
        </c:scaling>
        <c:delete val="0"/>
        <c:axPos val="l"/>
        <c:majorGridlines/>
        <c:numFmt formatCode="0%" sourceLinked="1"/>
        <c:majorTickMark val="out"/>
        <c:minorTickMark val="none"/>
        <c:tickLblPos val="nextTo"/>
        <c:crossAx val="-2036735336"/>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spPr>
            <a:solidFill>
              <a:srgbClr val="A80000"/>
            </a:solidFill>
          </c:spPr>
          <c:invertIfNegative val="0"/>
          <c:dLbls>
            <c:txPr>
              <a:bodyPr/>
              <a:lstStyle/>
              <a:p>
                <a:pPr>
                  <a:defRPr sz="1100">
                    <a:solidFill>
                      <a:schemeClr val="bg1"/>
                    </a:solidFill>
                  </a:defRPr>
                </a:pPr>
                <a:endParaRPr lang="en-US"/>
              </a:p>
            </c:txPr>
            <c:dLblPos val="ctr"/>
            <c:showLegendKey val="0"/>
            <c:showVal val="1"/>
            <c:showCatName val="0"/>
            <c:showSerName val="0"/>
            <c:showPercent val="0"/>
            <c:showBubbleSize val="0"/>
            <c:showLeaderLines val="0"/>
          </c:dLbls>
          <c:cat>
            <c:strRef>
              <c:f>Sheet1!$B$46:$B$66</c:f>
              <c:strCach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7">
                  <c:v>17</c:v>
                </c:pt>
                <c:pt idx="18">
                  <c:v>18</c:v>
                </c:pt>
                <c:pt idx="19">
                  <c:v>2nd-wealthiest 5% schools</c:v>
                </c:pt>
                <c:pt idx="20">
                  <c:v>Wealthiest 5% schools</c:v>
                </c:pt>
              </c:strCache>
            </c:strRef>
          </c:cat>
          <c:val>
            <c:numRef>
              <c:f>Sheet1!$C$46:$C$66</c:f>
              <c:numCache>
                <c:formatCode>0%</c:formatCode>
                <c:ptCount val="21"/>
                <c:pt idx="0">
                  <c:v>0.722</c:v>
                </c:pt>
                <c:pt idx="1">
                  <c:v>0.7694</c:v>
                </c:pt>
                <c:pt idx="2">
                  <c:v>0.7796</c:v>
                </c:pt>
                <c:pt idx="3">
                  <c:v>0.7014</c:v>
                </c:pt>
                <c:pt idx="4">
                  <c:v>0.7714</c:v>
                </c:pt>
                <c:pt idx="5">
                  <c:v>0.5741</c:v>
                </c:pt>
                <c:pt idx="6">
                  <c:v>0.7224</c:v>
                </c:pt>
                <c:pt idx="7">
                  <c:v>0.8292</c:v>
                </c:pt>
                <c:pt idx="8">
                  <c:v>0.7655</c:v>
                </c:pt>
                <c:pt idx="9">
                  <c:v>0.7402</c:v>
                </c:pt>
                <c:pt idx="10">
                  <c:v>0.5541</c:v>
                </c:pt>
                <c:pt idx="11">
                  <c:v>0.5738</c:v>
                </c:pt>
                <c:pt idx="12">
                  <c:v>0.7297</c:v>
                </c:pt>
                <c:pt idx="13">
                  <c:v>0.6853</c:v>
                </c:pt>
                <c:pt idx="14">
                  <c:v>0.5993</c:v>
                </c:pt>
                <c:pt idx="15">
                  <c:v>0.5584</c:v>
                </c:pt>
                <c:pt idx="17">
                  <c:v>0.3041</c:v>
                </c:pt>
                <c:pt idx="18">
                  <c:v>0.4366</c:v>
                </c:pt>
                <c:pt idx="19">
                  <c:v>0.2033</c:v>
                </c:pt>
                <c:pt idx="20">
                  <c:v>0.0315</c:v>
                </c:pt>
              </c:numCache>
            </c:numRef>
          </c:val>
        </c:ser>
        <c:ser>
          <c:idx val="1"/>
          <c:order val="1"/>
          <c:spPr>
            <a:solidFill>
              <a:schemeClr val="bg1">
                <a:lumMod val="50000"/>
              </a:schemeClr>
            </a:solidFill>
          </c:spPr>
          <c:invertIfNegative val="0"/>
          <c:dLbls>
            <c:dLblPos val="ctr"/>
            <c:showLegendKey val="0"/>
            <c:showVal val="1"/>
            <c:showCatName val="0"/>
            <c:showSerName val="0"/>
            <c:showPercent val="0"/>
            <c:showBubbleSize val="0"/>
            <c:showLeaderLines val="0"/>
          </c:dLbls>
          <c:cat>
            <c:strRef>
              <c:f>Sheet1!$B$46:$B$66</c:f>
              <c:strCach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7">
                  <c:v>17</c:v>
                </c:pt>
                <c:pt idx="18">
                  <c:v>18</c:v>
                </c:pt>
                <c:pt idx="19">
                  <c:v>2nd-wealthiest 5% schools</c:v>
                </c:pt>
                <c:pt idx="20">
                  <c:v>Wealthiest 5% schools</c:v>
                </c:pt>
              </c:strCache>
            </c:strRef>
          </c:cat>
          <c:val>
            <c:numRef>
              <c:f>Sheet1!$D$46:$D$66</c:f>
              <c:numCache>
                <c:formatCode>0%</c:formatCode>
                <c:ptCount val="21"/>
                <c:pt idx="0">
                  <c:v>0.1929</c:v>
                </c:pt>
                <c:pt idx="1">
                  <c:v>0.1581</c:v>
                </c:pt>
                <c:pt idx="2">
                  <c:v>0.1871</c:v>
                </c:pt>
                <c:pt idx="3">
                  <c:v>0.249</c:v>
                </c:pt>
                <c:pt idx="4">
                  <c:v>0.1837</c:v>
                </c:pt>
                <c:pt idx="5">
                  <c:v>0.3301</c:v>
                </c:pt>
                <c:pt idx="6">
                  <c:v>0.2174</c:v>
                </c:pt>
                <c:pt idx="7">
                  <c:v>0.1594</c:v>
                </c:pt>
                <c:pt idx="8">
                  <c:v>0.1994</c:v>
                </c:pt>
                <c:pt idx="9">
                  <c:v>0.1901</c:v>
                </c:pt>
                <c:pt idx="10">
                  <c:v>0.3308</c:v>
                </c:pt>
                <c:pt idx="11">
                  <c:v>0.3006</c:v>
                </c:pt>
                <c:pt idx="12">
                  <c:v>0.2294</c:v>
                </c:pt>
                <c:pt idx="13">
                  <c:v>0.2635</c:v>
                </c:pt>
                <c:pt idx="14">
                  <c:v>0.3053</c:v>
                </c:pt>
                <c:pt idx="15">
                  <c:v>0.2814</c:v>
                </c:pt>
                <c:pt idx="17">
                  <c:v>0.3048</c:v>
                </c:pt>
                <c:pt idx="18">
                  <c:v>0.2394</c:v>
                </c:pt>
                <c:pt idx="19">
                  <c:v>0.3079</c:v>
                </c:pt>
                <c:pt idx="20">
                  <c:v>0.1069</c:v>
                </c:pt>
              </c:numCache>
            </c:numRef>
          </c:val>
        </c:ser>
        <c:ser>
          <c:idx val="2"/>
          <c:order val="2"/>
          <c:spPr>
            <a:solidFill>
              <a:srgbClr val="3366FF"/>
            </a:solidFill>
          </c:spPr>
          <c:invertIfNegative val="0"/>
          <c:dLbls>
            <c:dLblPos val="ctr"/>
            <c:showLegendKey val="0"/>
            <c:showVal val="1"/>
            <c:showCatName val="0"/>
            <c:showSerName val="0"/>
            <c:showPercent val="0"/>
            <c:showBubbleSize val="0"/>
            <c:showLeaderLines val="0"/>
          </c:dLbls>
          <c:cat>
            <c:strRef>
              <c:f>Sheet1!$B$46:$B$66</c:f>
              <c:strCach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7">
                  <c:v>17</c:v>
                </c:pt>
                <c:pt idx="18">
                  <c:v>18</c:v>
                </c:pt>
                <c:pt idx="19">
                  <c:v>2nd-wealthiest 5% schools</c:v>
                </c:pt>
                <c:pt idx="20">
                  <c:v>Wealthiest 5% schools</c:v>
                </c:pt>
              </c:strCache>
            </c:strRef>
          </c:cat>
          <c:val>
            <c:numRef>
              <c:f>Sheet1!$E$46:$E$66</c:f>
              <c:numCache>
                <c:formatCode>0%</c:formatCode>
                <c:ptCount val="21"/>
                <c:pt idx="0">
                  <c:v>0.0675</c:v>
                </c:pt>
                <c:pt idx="1">
                  <c:v>0.0675</c:v>
                </c:pt>
                <c:pt idx="2">
                  <c:v>0.0333</c:v>
                </c:pt>
                <c:pt idx="3">
                  <c:v>0.0495</c:v>
                </c:pt>
                <c:pt idx="4">
                  <c:v>0.0446</c:v>
                </c:pt>
                <c:pt idx="5">
                  <c:v>0.0856</c:v>
                </c:pt>
                <c:pt idx="6">
                  <c:v>0.0541</c:v>
                </c:pt>
                <c:pt idx="7">
                  <c:v>0.0114</c:v>
                </c:pt>
                <c:pt idx="8">
                  <c:v>0.0351</c:v>
                </c:pt>
                <c:pt idx="9">
                  <c:v>0.0646</c:v>
                </c:pt>
                <c:pt idx="10">
                  <c:v>0.1056</c:v>
                </c:pt>
                <c:pt idx="11">
                  <c:v>0.1252</c:v>
                </c:pt>
                <c:pt idx="12">
                  <c:v>0.0394</c:v>
                </c:pt>
                <c:pt idx="13">
                  <c:v>0.0384</c:v>
                </c:pt>
                <c:pt idx="14">
                  <c:v>0.0954</c:v>
                </c:pt>
                <c:pt idx="15">
                  <c:v>0.1303</c:v>
                </c:pt>
                <c:pt idx="17">
                  <c:v>0.2663</c:v>
                </c:pt>
                <c:pt idx="18">
                  <c:v>0.2195</c:v>
                </c:pt>
                <c:pt idx="19">
                  <c:v>0.3252</c:v>
                </c:pt>
                <c:pt idx="20">
                  <c:v>0.3911</c:v>
                </c:pt>
              </c:numCache>
            </c:numRef>
          </c:val>
        </c:ser>
        <c:ser>
          <c:idx val="3"/>
          <c:order val="3"/>
          <c:spPr>
            <a:solidFill>
              <a:srgbClr val="00009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Sheet1!$B$46:$B$66</c:f>
              <c:strCach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7">
                  <c:v>17</c:v>
                </c:pt>
                <c:pt idx="18">
                  <c:v>18</c:v>
                </c:pt>
                <c:pt idx="19">
                  <c:v>2nd-wealthiest 5% schools</c:v>
                </c:pt>
                <c:pt idx="20">
                  <c:v>Wealthiest 5% schools</c:v>
                </c:pt>
              </c:strCache>
            </c:strRef>
          </c:cat>
          <c:val>
            <c:numRef>
              <c:f>Sheet1!$F$46:$F$66</c:f>
              <c:numCache>
                <c:formatCode>0%</c:formatCode>
                <c:ptCount val="21"/>
                <c:pt idx="0">
                  <c:v>0.0176</c:v>
                </c:pt>
                <c:pt idx="1">
                  <c:v>0.005</c:v>
                </c:pt>
                <c:pt idx="2">
                  <c:v>0.0</c:v>
                </c:pt>
                <c:pt idx="3">
                  <c:v>0.0</c:v>
                </c:pt>
                <c:pt idx="4">
                  <c:v>0.0003</c:v>
                </c:pt>
                <c:pt idx="5">
                  <c:v>0.0102</c:v>
                </c:pt>
                <c:pt idx="6">
                  <c:v>0.0061</c:v>
                </c:pt>
                <c:pt idx="7">
                  <c:v>0.0</c:v>
                </c:pt>
                <c:pt idx="8">
                  <c:v>0.0</c:v>
                </c:pt>
                <c:pt idx="9">
                  <c:v>0.0051</c:v>
                </c:pt>
                <c:pt idx="10">
                  <c:v>0.0094</c:v>
                </c:pt>
                <c:pt idx="11">
                  <c:v>0.0004</c:v>
                </c:pt>
                <c:pt idx="12">
                  <c:v>0.0015</c:v>
                </c:pt>
                <c:pt idx="13">
                  <c:v>0.0127</c:v>
                </c:pt>
                <c:pt idx="14">
                  <c:v>0.0</c:v>
                </c:pt>
                <c:pt idx="15">
                  <c:v>0.0298</c:v>
                </c:pt>
                <c:pt idx="17">
                  <c:v>0.1247</c:v>
                </c:pt>
                <c:pt idx="18">
                  <c:v>0.1044</c:v>
                </c:pt>
                <c:pt idx="19">
                  <c:v>0.1636</c:v>
                </c:pt>
                <c:pt idx="20">
                  <c:v>0.4705</c:v>
                </c:pt>
              </c:numCache>
            </c:numRef>
          </c:val>
        </c:ser>
        <c:dLbls>
          <c:showLegendKey val="0"/>
          <c:showVal val="0"/>
          <c:showCatName val="0"/>
          <c:showSerName val="0"/>
          <c:showPercent val="0"/>
          <c:showBubbleSize val="0"/>
        </c:dLbls>
        <c:gapWidth val="5"/>
        <c:overlap val="100"/>
        <c:axId val="-2041456808"/>
        <c:axId val="-2035819752"/>
      </c:barChart>
      <c:catAx>
        <c:axId val="-2041456808"/>
        <c:scaling>
          <c:orientation val="minMax"/>
        </c:scaling>
        <c:delete val="0"/>
        <c:axPos val="b"/>
        <c:majorTickMark val="out"/>
        <c:minorTickMark val="none"/>
        <c:tickLblPos val="nextTo"/>
        <c:txPr>
          <a:bodyPr/>
          <a:lstStyle/>
          <a:p>
            <a:pPr>
              <a:defRPr sz="700"/>
            </a:pPr>
            <a:endParaRPr lang="en-US"/>
          </a:p>
        </c:txPr>
        <c:crossAx val="-2035819752"/>
        <c:crosses val="autoZero"/>
        <c:auto val="1"/>
        <c:lblAlgn val="ctr"/>
        <c:lblOffset val="100"/>
        <c:noMultiLvlLbl val="0"/>
      </c:catAx>
      <c:valAx>
        <c:axId val="-2035819752"/>
        <c:scaling>
          <c:orientation val="minMax"/>
          <c:max val="1.0"/>
        </c:scaling>
        <c:delete val="0"/>
        <c:axPos val="l"/>
        <c:majorGridlines/>
        <c:numFmt formatCode="0%" sourceLinked="1"/>
        <c:majorTickMark val="out"/>
        <c:minorTickMark val="none"/>
        <c:tickLblPos val="nextTo"/>
        <c:crossAx val="-2041456808"/>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err="1" smtClean="0"/>
              <a:t>PrePIRLS</a:t>
            </a:r>
            <a:r>
              <a:rPr lang="en-US" dirty="0" smtClean="0"/>
              <a:t> 2011 - Proportion </a:t>
            </a:r>
            <a:r>
              <a:rPr lang="en-US" dirty="0"/>
              <a:t>of Grade 4 students that are </a:t>
            </a:r>
            <a:r>
              <a:rPr lang="en-US" u="sng" dirty="0"/>
              <a:t>illiterate</a:t>
            </a:r>
            <a:r>
              <a:rPr lang="en-US" dirty="0"/>
              <a:t> and the</a:t>
            </a:r>
            <a:r>
              <a:rPr lang="en-US" baseline="0" dirty="0"/>
              <a:t> proportion who </a:t>
            </a:r>
            <a:r>
              <a:rPr lang="en-US" u="sng" baseline="0" dirty="0"/>
              <a:t>cannot read for meaning </a:t>
            </a:r>
            <a:r>
              <a:rPr lang="en-US" baseline="0" dirty="0"/>
              <a:t>(in LOLT Gr1-3)</a:t>
            </a:r>
          </a:p>
          <a:p>
            <a:pPr>
              <a:defRPr/>
            </a:pPr>
            <a:r>
              <a:rPr lang="en-US" sz="1100" b="0" i="1" baseline="0" dirty="0"/>
              <a:t>Using </a:t>
            </a:r>
            <a:r>
              <a:rPr lang="en-US" sz="1100" b="0" i="1" baseline="0" dirty="0" err="1"/>
              <a:t>prePIRLS</a:t>
            </a:r>
            <a:r>
              <a:rPr lang="en-US" sz="1100" b="0" i="1" baseline="0" dirty="0"/>
              <a:t> 2011 illiterate: cannot reach low benchmark. Read for meaning: reach intermediate benchmark. Note: </a:t>
            </a:r>
            <a:r>
              <a:rPr lang="en-US" sz="1100" b="0" i="1" baseline="0" dirty="0" err="1"/>
              <a:t>prePIRLS</a:t>
            </a:r>
            <a:r>
              <a:rPr lang="en-US" sz="1100" b="0" i="1" baseline="0" dirty="0"/>
              <a:t> </a:t>
            </a:r>
            <a:r>
              <a:rPr lang="en-US" sz="1100" b="0" i="1" baseline="0" dirty="0" smtClean="0"/>
              <a:t>not</a:t>
            </a:r>
            <a:endParaRPr lang="en-US" sz="1100" b="0" i="1" dirty="0"/>
          </a:p>
        </c:rich>
      </c:tx>
      <c:layout/>
      <c:overlay val="0"/>
      <c:spPr>
        <a:solidFill>
          <a:srgbClr val="F2F2F2"/>
        </a:solidFill>
      </c:spPr>
    </c:title>
    <c:autoTitleDeleted val="0"/>
    <c:plotArea>
      <c:layout/>
      <c:barChart>
        <c:barDir val="col"/>
        <c:grouping val="clustered"/>
        <c:varyColors val="0"/>
        <c:ser>
          <c:idx val="0"/>
          <c:order val="0"/>
          <c:tx>
            <c:strRef>
              <c:f>'Fig 1-FprePIRLS by Prov (2) '!$C$45</c:f>
              <c:strCache>
                <c:ptCount val="1"/>
                <c:pt idx="0">
                  <c:v>% Illiterate</c:v>
                </c:pt>
              </c:strCache>
            </c:strRef>
          </c:tx>
          <c:spPr>
            <a:solidFill>
              <a:srgbClr val="FF0000"/>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errBars>
            <c:errBarType val="both"/>
            <c:errValType val="cust"/>
            <c:noEndCap val="0"/>
            <c:plus>
              <c:numRef>
                <c:f>'Fig 1-FprePIRLS by Prov (2) '!$E$46:$E$54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plus>
            <c:minus>
              <c:numRef>
                <c:f>'Fig 1-FprePIRLS by Prov (2) '!$E$46:$E$54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minus>
          </c:errBars>
          <c:cat>
            <c:strRef>
              <c:f>'Fig 1-FprePIRLS by Prov (2) '!$A$46:$A$54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'Fig 1-FprePIRLS by Prov (2) '!$C$46:$C$54</c:f>
              <c:numCache>
                <c:formatCode>0%</c:formatCode>
                <c:ptCount val="9"/>
                <c:pt idx="0">
                  <c:v>0.1108</c:v>
                </c:pt>
                <c:pt idx="1">
                  <c:v>0.2139</c:v>
                </c:pt>
                <c:pt idx="2">
                  <c:v>0.255</c:v>
                </c:pt>
                <c:pt idx="3">
                  <c:v>0.318</c:v>
                </c:pt>
                <c:pt idx="4">
                  <c:v>0.3242</c:v>
                </c:pt>
                <c:pt idx="5">
                  <c:v>0.2882</c:v>
                </c:pt>
                <c:pt idx="6">
                  <c:v>0.5022</c:v>
                </c:pt>
                <c:pt idx="8">
                  <c:v>0.2878</c:v>
                </c:pt>
              </c:numCache>
            </c:numRef>
          </c:val>
        </c:ser>
        <c:ser>
          <c:idx val="1"/>
          <c:order val="1"/>
          <c:tx>
            <c:strRef>
              <c:f>'Fig 1-FprePIRLS by Prov (2) '!$F$45</c:f>
              <c:strCache>
                <c:ptCount val="1"/>
                <c:pt idx="0">
                  <c:v>% Cannot read for meaning</c:v>
                </c:pt>
              </c:strCache>
            </c:strRef>
          </c:tx>
          <c:spPr>
            <a:solidFill>
              <a:schemeClr val="accent2">
                <a:lumMod val="60000"/>
                <a:lumOff val="40000"/>
              </a:schemeClr>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errBars>
            <c:errBarType val="both"/>
            <c:errValType val="cust"/>
            <c:noEndCap val="0"/>
            <c:plus>
              <c:numRef>
                <c:f>'Fig 1-FprePIRLS by Prov (2) '!$H$46:$H$54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plus>
            <c:minus>
              <c:numRef>
                <c:f>'Fig 1-FprePIRLS by Prov (2) '!$H$46:$H$54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minus>
          </c:errBars>
          <c:cat>
            <c:strRef>
              <c:f>'Fig 1-FprePIRLS by Prov (2) '!$A$46:$A$54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'Fig 1-FprePIRLS by Prov (2) '!$F$46:$F$54</c:f>
              <c:numCache>
                <c:formatCode>0%</c:formatCode>
                <c:ptCount val="9"/>
                <c:pt idx="0">
                  <c:v>0.274</c:v>
                </c:pt>
                <c:pt idx="1">
                  <c:v>0.4438</c:v>
                </c:pt>
                <c:pt idx="2">
                  <c:v>0.574</c:v>
                </c:pt>
                <c:pt idx="3">
                  <c:v>0.5997</c:v>
                </c:pt>
                <c:pt idx="4">
                  <c:v>0.6345</c:v>
                </c:pt>
                <c:pt idx="5">
                  <c:v>0.6639</c:v>
                </c:pt>
                <c:pt idx="6">
                  <c:v>0.8328</c:v>
                </c:pt>
                <c:pt idx="8">
                  <c:v>0.5835</c:v>
                </c:pt>
              </c:numCache>
            </c:numRef>
          </c:val>
        </c:ser>
        <c:dLbls>
          <c:showLegendKey val="0"/>
          <c:showVal val="0"/>
          <c:showCatName val="0"/>
          <c:showSerName val="0"/>
          <c:showPercent val="0"/>
          <c:showBubbleSize val="0"/>
        </c:dLbls>
        <c:gapWidth val="150"/>
        <c:axId val="-2090261928"/>
        <c:axId val="-2094304056"/>
      </c:barChart>
      <c:catAx>
        <c:axId val="-2090261928"/>
        <c:scaling>
          <c:orientation val="minMax"/>
        </c:scaling>
        <c:delete val="0"/>
        <c:axPos val="b"/>
        <c:majorTickMark val="out"/>
        <c:minorTickMark val="none"/>
        <c:tickLblPos val="nextTo"/>
        <c:crossAx val="-2094304056"/>
        <c:crosses val="autoZero"/>
        <c:auto val="1"/>
        <c:lblAlgn val="ctr"/>
        <c:lblOffset val="100"/>
        <c:noMultiLvlLbl val="0"/>
      </c:catAx>
      <c:valAx>
        <c:axId val="-2094304056"/>
        <c:scaling>
          <c:orientation val="minMax"/>
        </c:scaling>
        <c:delete val="0"/>
        <c:axPos val="l"/>
        <c:majorGridlines/>
        <c:numFmt formatCode="0%" sourceLinked="1"/>
        <c:majorTickMark val="out"/>
        <c:minorTickMark val="none"/>
        <c:tickLblPos val="nextTo"/>
        <c:crossAx val="-2090261928"/>
        <c:crosses val="autoZero"/>
        <c:crossBetween val="between"/>
      </c:valAx>
      <c:spPr>
        <a:solidFill>
          <a:schemeClr val="bg1">
            <a:lumMod val="95000"/>
          </a:schemeClr>
        </a:solidFill>
      </c:spPr>
    </c:plotArea>
    <c:legend>
      <c:legendPos val="t"/>
      <c:layout/>
      <c:overlay val="0"/>
      <c:txPr>
        <a:bodyPr/>
        <a:lstStyle/>
        <a:p>
          <a:pPr>
            <a:defRPr sz="1400"/>
          </a:pPr>
          <a:endParaRPr lang="en-US"/>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15%</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(18%)</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(32%)</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AFB9C747-C329-8C4A-8BD1-A748EDF8D6CA}" type="presOf" srcId="{B1CD9239-600B-41D7-9067-E587838267CF}" destId="{6B2A6CEB-8AEB-485A-B51F-4BA3BA410D0B}" srcOrd="0" destOrd="0" presId="urn:microsoft.com/office/officeart/2005/8/layout/pyramid1"/>
    <dgm:cxn modelId="{3E4A0A61-B29C-A145-85E0-A9843D069ED8}" type="presOf" srcId="{DD7E1C66-5AA1-4148-8D24-0F59EB34F27B}" destId="{3030949F-5DAF-1F40-B4D0-84FF1FABAA00}" srcOrd="0" destOrd="0" presId="urn:microsoft.com/office/officeart/2005/8/layout/pyramid1"/>
    <dgm:cxn modelId="{CF650DFD-C200-3F4E-94DD-707FD9BED15C}" type="presOf" srcId="{932237BE-64C3-4DED-BF2D-9B9821B44AFA}" destId="{0EDD4896-C891-4183-9B7B-D45A38634F03}"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17A5B4C5-D3E9-A44F-99EB-C0178A0FC918}" type="presOf" srcId="{94BFDC29-A62B-4867-9EFD-4C3299F2A986}" destId="{BAE3347D-F78F-4227-B054-5BC36A596218}" srcOrd="0" destOrd="0" presId="urn:microsoft.com/office/officeart/2005/8/layout/pyramid1"/>
    <dgm:cxn modelId="{0AB71662-2C91-C340-B67B-3E93F338754D}" type="presOf" srcId="{932237BE-64C3-4DED-BF2D-9B9821B44AFA}" destId="{D9EA3055-42F1-4773-B6E1-4489FC8B1BD1}" srcOrd="0"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9B0BCBF7-FD3D-C749-86CD-01C6AF871E25}" type="presOf" srcId="{94BFDC29-A62B-4867-9EFD-4C3299F2A986}" destId="{26521744-C9FE-42F2-BE3A-D2D28AE76CA5}" srcOrd="1"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2A3D1626-6F4D-B04B-9149-A7E8B0A1CD30}" type="presOf" srcId="{B1CD9239-600B-41D7-9067-E587838267CF}" destId="{C548DC47-1489-4EF5-BDCB-DEBE01D4E862}" srcOrd="1" destOrd="0" presId="urn:microsoft.com/office/officeart/2005/8/layout/pyramid1"/>
    <dgm:cxn modelId="{940B6FC4-94B9-9047-A527-3C830C9F8186}" type="presOf" srcId="{5896CC03-10D6-4152-BEED-6E1B31A79FE9}" destId="{FD31F5A5-7680-4C7A-91FB-24138E0D7CDC}"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104ABA73-4EA8-4640-939A-4D1EE00C67D2}" type="presOf" srcId="{DD7E1C66-5AA1-4148-8D24-0F59EB34F27B}" destId="{EDA92B55-1435-714B-8A67-D6D0B3E5538C}" srcOrd="1" destOrd="0" presId="urn:microsoft.com/office/officeart/2005/8/layout/pyramid1"/>
    <dgm:cxn modelId="{90887C1A-F81F-304D-929B-6ABE0547969C}" type="presParOf" srcId="{FD31F5A5-7680-4C7A-91FB-24138E0D7CDC}" destId="{2CFCD532-C2BB-43F0-894D-44DFFD76D26E}" srcOrd="0" destOrd="0" presId="urn:microsoft.com/office/officeart/2005/8/layout/pyramid1"/>
    <dgm:cxn modelId="{9BF03F59-44F0-0B4E-98EC-43D15BA72A46}" type="presParOf" srcId="{2CFCD532-C2BB-43F0-894D-44DFFD76D26E}" destId="{6B2A6CEB-8AEB-485A-B51F-4BA3BA410D0B}" srcOrd="0" destOrd="0" presId="urn:microsoft.com/office/officeart/2005/8/layout/pyramid1"/>
    <dgm:cxn modelId="{0D678747-A15B-7E43-85C3-F3D86EB5CA0F}" type="presParOf" srcId="{2CFCD532-C2BB-43F0-894D-44DFFD76D26E}" destId="{C548DC47-1489-4EF5-BDCB-DEBE01D4E862}" srcOrd="1" destOrd="0" presId="urn:microsoft.com/office/officeart/2005/8/layout/pyramid1"/>
    <dgm:cxn modelId="{45B987A2-0BE6-F945-A232-78B6137F3D93}" type="presParOf" srcId="{FD31F5A5-7680-4C7A-91FB-24138E0D7CDC}" destId="{E1D542F2-75FE-304E-A897-B81A2DE13B71}" srcOrd="1" destOrd="0" presId="urn:microsoft.com/office/officeart/2005/8/layout/pyramid1"/>
    <dgm:cxn modelId="{88BB43D6-98DF-5D43-8A2B-70B7497F5E6F}" type="presParOf" srcId="{E1D542F2-75FE-304E-A897-B81A2DE13B71}" destId="{3030949F-5DAF-1F40-B4D0-84FF1FABAA00}" srcOrd="0" destOrd="0" presId="urn:microsoft.com/office/officeart/2005/8/layout/pyramid1"/>
    <dgm:cxn modelId="{7520FA0E-7844-D94B-B0A6-B6B576692564}" type="presParOf" srcId="{E1D542F2-75FE-304E-A897-B81A2DE13B71}" destId="{EDA92B55-1435-714B-8A67-D6D0B3E5538C}" srcOrd="1" destOrd="0" presId="urn:microsoft.com/office/officeart/2005/8/layout/pyramid1"/>
    <dgm:cxn modelId="{61A6AA9A-113E-F849-BC91-BDBCA49BB4E8}" type="presParOf" srcId="{FD31F5A5-7680-4C7A-91FB-24138E0D7CDC}" destId="{9A0D1490-6EC1-4DB5-B0A0-E2BC4B232661}" srcOrd="2" destOrd="0" presId="urn:microsoft.com/office/officeart/2005/8/layout/pyramid1"/>
    <dgm:cxn modelId="{4C141E41-4A56-6C43-AA3F-BAB81D327556}" type="presParOf" srcId="{9A0D1490-6EC1-4DB5-B0A0-E2BC4B232661}" destId="{BAE3347D-F78F-4227-B054-5BC36A596218}" srcOrd="0" destOrd="0" presId="urn:microsoft.com/office/officeart/2005/8/layout/pyramid1"/>
    <dgm:cxn modelId="{96EF3EEE-A31F-A84E-B00C-051DCA2C2E23}" type="presParOf" srcId="{9A0D1490-6EC1-4DB5-B0A0-E2BC4B232661}" destId="{26521744-C9FE-42F2-BE3A-D2D28AE76CA5}" srcOrd="1" destOrd="0" presId="urn:microsoft.com/office/officeart/2005/8/layout/pyramid1"/>
    <dgm:cxn modelId="{68E9314D-779D-AF48-942C-9EEC915880B0}" type="presParOf" srcId="{FD31F5A5-7680-4C7A-91FB-24138E0D7CDC}" destId="{BA18687B-851F-47DE-8991-18650FF1E018}" srcOrd="3" destOrd="0" presId="urn:microsoft.com/office/officeart/2005/8/layout/pyramid1"/>
    <dgm:cxn modelId="{9010575C-BB72-DA47-BA22-02F7427097B6}" type="presParOf" srcId="{BA18687B-851F-47DE-8991-18650FF1E018}" destId="{D9EA3055-42F1-4773-B6E1-4489FC8B1BD1}" srcOrd="0" destOrd="0" presId="urn:microsoft.com/office/officeart/2005/8/layout/pyramid1"/>
    <dgm:cxn modelId="{2F5A6F7D-5DBE-9D4D-89DE-DCBA5335A0F9}"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552" y="0"/>
          <a:ext cx="751143" cy="1982674"/>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15%</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552" y="0"/>
        <a:ext cx="751143" cy="1982674"/>
      </dsp:txXfrm>
    </dsp:sp>
    <dsp:sp modelId="{3030949F-5DAF-1F40-B4D0-84FF1FABAA00}">
      <dsp:nvSpPr>
        <dsp:cNvPr id="0" name=""/>
        <dsp:cNvSpPr/>
      </dsp:nvSpPr>
      <dsp:spPr>
        <a:xfrm>
          <a:off x="430769" y="1982674"/>
          <a:ext cx="1370709" cy="1635369"/>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(32%)</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643" y="1982674"/>
        <a:ext cx="890960" cy="1635369"/>
      </dsp:txXfrm>
    </dsp:sp>
    <dsp:sp modelId="{BAE3347D-F78F-4227-B054-5BC36A596218}">
      <dsp:nvSpPr>
        <dsp:cNvPr id="0" name=""/>
        <dsp:cNvSpPr/>
      </dsp:nvSpPr>
      <dsp:spPr>
        <a:xfrm>
          <a:off x="296363" y="3618043"/>
          <a:ext cx="1639520" cy="709539"/>
        </a:xfrm>
        <a:prstGeom prst="trapezoid">
          <a:avLst>
            <a:gd name="adj" fmla="val 18943"/>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(18%)</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279" y="3618043"/>
        <a:ext cx="1065688" cy="709539"/>
      </dsp:txXfrm>
    </dsp:sp>
    <dsp:sp modelId="{D9EA3055-42F1-4773-B6E1-4489FC8B1BD1}">
      <dsp:nvSpPr>
        <dsp:cNvPr id="0" name=""/>
        <dsp:cNvSpPr/>
      </dsp:nvSpPr>
      <dsp:spPr>
        <a:xfrm>
          <a:off x="0" y="4327582"/>
          <a:ext cx="2232248" cy="1564528"/>
        </a:xfrm>
        <a:prstGeom prst="trapezoid">
          <a:avLst>
            <a:gd name="adj" fmla="val 18943"/>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- 35%)</a:t>
          </a:r>
          <a:endParaRPr lang="en-ZA" sz="7200" b="1" kern="1200" dirty="0">
            <a:solidFill>
              <a:schemeClr val="bg1"/>
            </a:solidFill>
          </a:endParaRPr>
        </a:p>
      </dsp:txBody>
      <dsp:txXfrm>
        <a:off x="390643" y="4327582"/>
        <a:ext cx="1450961" cy="156452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67050" cy="468313"/>
          </a:xfrm>
          <a:prstGeom prst="rect">
            <a:avLst/>
          </a:prstGeom>
        </p:spPr>
        <p:txBody>
          <a:bodyPr vert="horz" lIns="91431" tIns="45716" rIns="91431" bIns="45716" rtlCol="0"/>
          <a:lstStyle>
            <a:lvl1pPr algn="l">
              <a:defRPr sz="1200"/>
            </a:lvl1pPr>
          </a:lstStyle>
          <a:p>
            <a:endParaRPr lang="en-ZA"/>
          </a:p>
        </p:txBody>
      </p:sp>
      <p:sp>
        <p:nvSpPr>
          <p:cNvPr id="3" name="Date Placeholder 2"/>
          <p:cNvSpPr>
            <a:spLocks noGrp="1"/>
          </p:cNvSpPr>
          <p:nvPr>
            <p:ph type="dt" sz="quarter" idx="1"/>
          </p:nvPr>
        </p:nvSpPr>
        <p:spPr>
          <a:xfrm>
            <a:off x="4008438" y="1"/>
            <a:ext cx="3067050" cy="468313"/>
          </a:xfrm>
          <a:prstGeom prst="rect">
            <a:avLst/>
          </a:prstGeom>
        </p:spPr>
        <p:txBody>
          <a:bodyPr vert="horz" lIns="91431" tIns="45716" rIns="91431" bIns="45716" rtlCol="0"/>
          <a:lstStyle>
            <a:lvl1pPr algn="r">
              <a:defRPr sz="1200"/>
            </a:lvl1pPr>
          </a:lstStyle>
          <a:p>
            <a:fld id="{5372F724-C3D5-410A-9191-1CB2706D4C81}" type="datetimeFigureOut">
              <a:rPr lang="en-ZA" smtClean="0"/>
              <a:t>17/03/18</a:t>
            </a:fld>
            <a:endParaRPr lang="en-ZA"/>
          </a:p>
        </p:txBody>
      </p:sp>
      <p:sp>
        <p:nvSpPr>
          <p:cNvPr id="4" name="Footer Placeholder 3"/>
          <p:cNvSpPr>
            <a:spLocks noGrp="1"/>
          </p:cNvSpPr>
          <p:nvPr>
            <p:ph type="ftr" sz="quarter" idx="2"/>
          </p:nvPr>
        </p:nvSpPr>
        <p:spPr>
          <a:xfrm>
            <a:off x="0" y="8893176"/>
            <a:ext cx="3067050" cy="468313"/>
          </a:xfrm>
          <a:prstGeom prst="rect">
            <a:avLst/>
          </a:prstGeom>
        </p:spPr>
        <p:txBody>
          <a:bodyPr vert="horz" lIns="91431" tIns="45716" rIns="91431" bIns="45716" rtlCol="0" anchor="b"/>
          <a:lstStyle>
            <a:lvl1pPr algn="l">
              <a:defRPr sz="1200"/>
            </a:lvl1pPr>
          </a:lstStyle>
          <a:p>
            <a:endParaRPr lang="en-ZA"/>
          </a:p>
        </p:txBody>
      </p:sp>
      <p:sp>
        <p:nvSpPr>
          <p:cNvPr id="5" name="Slide Number Placeholder 4"/>
          <p:cNvSpPr>
            <a:spLocks noGrp="1"/>
          </p:cNvSpPr>
          <p:nvPr>
            <p:ph type="sldNum" sz="quarter" idx="3"/>
          </p:nvPr>
        </p:nvSpPr>
        <p:spPr>
          <a:xfrm>
            <a:off x="4008438" y="8893176"/>
            <a:ext cx="3067050" cy="468313"/>
          </a:xfrm>
          <a:prstGeom prst="rect">
            <a:avLst/>
          </a:prstGeom>
        </p:spPr>
        <p:txBody>
          <a:bodyPr vert="horz" lIns="91431" tIns="45716" rIns="91431" bIns="45716" rtlCol="0" anchor="b"/>
          <a:lstStyle>
            <a:lvl1pPr algn="r">
              <a:defRPr sz="1200"/>
            </a:lvl1pPr>
          </a:lstStyle>
          <a:p>
            <a:fld id="{38A467F4-FA16-4825-9B5B-6C0A0F16283D}" type="slidenum">
              <a:rPr lang="en-ZA" smtClean="0"/>
              <a:t>‹#›</a:t>
            </a:fld>
            <a:endParaRPr lang="en-ZA"/>
          </a:p>
        </p:txBody>
      </p:sp>
    </p:spTree>
    <p:extLst>
      <p:ext uri="{BB962C8B-B14F-4D97-AF65-F5344CB8AC3E}">
        <p14:creationId xmlns:p14="http://schemas.microsoft.com/office/powerpoint/2010/main" val="22360681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27" tIns="46963" rIns="93927" bIns="46963" rtlCol="0"/>
          <a:lstStyle>
            <a:lvl1pPr algn="l">
              <a:defRPr sz="1200"/>
            </a:lvl1pPr>
          </a:lstStyle>
          <a:p>
            <a:endParaRPr lang="en-US"/>
          </a:p>
        </p:txBody>
      </p:sp>
      <p:sp>
        <p:nvSpPr>
          <p:cNvPr id="3" name="Date Placeholder 2"/>
          <p:cNvSpPr>
            <a:spLocks noGrp="1"/>
          </p:cNvSpPr>
          <p:nvPr>
            <p:ph type="dt" idx="1"/>
          </p:nvPr>
        </p:nvSpPr>
        <p:spPr>
          <a:xfrm>
            <a:off x="4008705" y="0"/>
            <a:ext cx="3066733" cy="468154"/>
          </a:xfrm>
          <a:prstGeom prst="rect">
            <a:avLst/>
          </a:prstGeom>
        </p:spPr>
        <p:txBody>
          <a:bodyPr vert="horz" lIns="93927" tIns="46963" rIns="93927" bIns="46963" rtlCol="0"/>
          <a:lstStyle>
            <a:lvl1pPr algn="r">
              <a:defRPr sz="1200"/>
            </a:lvl1pPr>
          </a:lstStyle>
          <a:p>
            <a:fld id="{57231551-79CA-4531-B463-CDABCCD35B48}" type="datetimeFigureOut">
              <a:rPr lang="en-US" smtClean="0"/>
              <a:t>17/03/18</a:t>
            </a:fld>
            <a:endParaRPr lang="en-US"/>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27" tIns="46963" rIns="93927" bIns="46963"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27" tIns="46963" rIns="93927" bIns="4696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297"/>
            <a:ext cx="3066733" cy="468154"/>
          </a:xfrm>
          <a:prstGeom prst="rect">
            <a:avLst/>
          </a:prstGeom>
        </p:spPr>
        <p:txBody>
          <a:bodyPr vert="horz" lIns="93927" tIns="46963" rIns="93927" bIns="46963"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8154"/>
          </a:xfrm>
          <a:prstGeom prst="rect">
            <a:avLst/>
          </a:prstGeom>
        </p:spPr>
        <p:txBody>
          <a:bodyPr vert="horz" lIns="93927" tIns="46963" rIns="93927" bIns="46963" rtlCol="0" anchor="b"/>
          <a:lstStyle>
            <a:lvl1pPr algn="r">
              <a:defRPr sz="1200"/>
            </a:lvl1pPr>
          </a:lstStyle>
          <a:p>
            <a:fld id="{CB9C34DF-470D-40A6-9074-20B5166A8264}" type="slidenum">
              <a:rPr lang="en-US" smtClean="0"/>
              <a:t>‹#›</a:t>
            </a:fld>
            <a:endParaRPr lang="en-US"/>
          </a:p>
        </p:txBody>
      </p:sp>
    </p:spTree>
    <p:extLst>
      <p:ext uri="{BB962C8B-B14F-4D97-AF65-F5344CB8AC3E}">
        <p14:creationId xmlns:p14="http://schemas.microsoft.com/office/powerpoint/2010/main" val="2220264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Brown dots = former black schools</a:t>
            </a:r>
          </a:p>
          <a:p>
            <a:r>
              <a:rPr lang="en-US" sz="1200" dirty="0" smtClean="0"/>
              <a:t>Blue dots = former white schools</a:t>
            </a:r>
          </a:p>
          <a:p>
            <a:r>
              <a:rPr lang="en-US" sz="1200" dirty="0" smtClean="0"/>
              <a:t>Purple dots = school included in NSES</a:t>
            </a:r>
          </a:p>
          <a:p>
            <a:r>
              <a:rPr lang="en-US" sz="1200" dirty="0" smtClean="0"/>
              <a:t>(courtesy of Marisa Coetzee)</a:t>
            </a:r>
          </a:p>
          <a:p>
            <a:endParaRPr lang="en-US" dirty="0"/>
          </a:p>
        </p:txBody>
      </p:sp>
      <p:sp>
        <p:nvSpPr>
          <p:cNvPr id="4" name="Slide Number Placeholder 3"/>
          <p:cNvSpPr>
            <a:spLocks noGrp="1"/>
          </p:cNvSpPr>
          <p:nvPr>
            <p:ph type="sldNum" sz="quarter" idx="10"/>
          </p:nvPr>
        </p:nvSpPr>
        <p:spPr/>
        <p:txBody>
          <a:bodyPr/>
          <a:lstStyle/>
          <a:p>
            <a:fld id="{CB9C34DF-470D-40A6-9074-20B5166A8264}" type="slidenum">
              <a:rPr lang="en-US" smtClean="0"/>
              <a:t>5</a:t>
            </a:fld>
            <a:endParaRPr lang="en-US"/>
          </a:p>
        </p:txBody>
      </p:sp>
    </p:spTree>
    <p:extLst>
      <p:ext uri="{BB962C8B-B14F-4D97-AF65-F5344CB8AC3E}">
        <p14:creationId xmlns:p14="http://schemas.microsoft.com/office/powerpoint/2010/main" val="85539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ZA" dirty="0"/>
              <a:t>Taylor, N., &amp; </a:t>
            </a:r>
            <a:r>
              <a:rPr lang="en-ZA" dirty="0" err="1"/>
              <a:t>Reddi</a:t>
            </a:r>
            <a:r>
              <a:rPr lang="en-ZA" dirty="0"/>
              <a:t>, B. (2013). Writing and learning mathematics. In N. Taylor, S. Van der Berg, &amp; T. </a:t>
            </a:r>
            <a:r>
              <a:rPr lang="en-ZA" dirty="0" err="1"/>
              <a:t>Mabogoane</a:t>
            </a:r>
            <a:r>
              <a:rPr lang="en-ZA" dirty="0"/>
              <a:t>, </a:t>
            </a:r>
            <a:r>
              <a:rPr lang="en-ZA" i="1" dirty="0"/>
              <a:t>Creating Effective Schools.</a:t>
            </a:r>
            <a:r>
              <a:rPr lang="en-ZA" dirty="0"/>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Calibri" charset="0"/>
                <a:ea typeface="ＭＳ Ｐゴシック" charset="0"/>
                <a:cs typeface="ＭＳ Ｐゴシック" charset="0"/>
              </a:defRPr>
            </a:lvl1pPr>
            <a:lvl2pPr marL="763233" indent="-293551" eaLnBrk="0" hangingPunct="0">
              <a:defRPr sz="2500">
                <a:solidFill>
                  <a:schemeClr val="tx1"/>
                </a:solidFill>
                <a:latin typeface="Calibri" charset="0"/>
                <a:ea typeface="ＭＳ Ｐゴシック" charset="0"/>
              </a:defRPr>
            </a:lvl2pPr>
            <a:lvl3pPr marL="1174204" indent="-234841" eaLnBrk="0" hangingPunct="0">
              <a:defRPr sz="2500">
                <a:solidFill>
                  <a:schemeClr val="tx1"/>
                </a:solidFill>
                <a:latin typeface="Calibri" charset="0"/>
                <a:ea typeface="ＭＳ Ｐゴシック" charset="0"/>
              </a:defRPr>
            </a:lvl3pPr>
            <a:lvl4pPr marL="1643885" indent="-234841" eaLnBrk="0" hangingPunct="0">
              <a:defRPr sz="2500">
                <a:solidFill>
                  <a:schemeClr val="tx1"/>
                </a:solidFill>
                <a:latin typeface="Calibri" charset="0"/>
                <a:ea typeface="ＭＳ Ｐゴシック" charset="0"/>
              </a:defRPr>
            </a:lvl4pPr>
            <a:lvl5pPr marL="2113567" indent="-234841" eaLnBrk="0" hangingPunct="0">
              <a:defRPr sz="2500">
                <a:solidFill>
                  <a:schemeClr val="tx1"/>
                </a:solidFill>
                <a:latin typeface="Calibri" charset="0"/>
                <a:ea typeface="ＭＳ Ｐゴシック" charset="0"/>
              </a:defRPr>
            </a:lvl5pPr>
            <a:lvl6pPr marL="2583249" indent="-234841" eaLnBrk="0" fontAlgn="base" hangingPunct="0">
              <a:spcBef>
                <a:spcPct val="0"/>
              </a:spcBef>
              <a:spcAft>
                <a:spcPct val="0"/>
              </a:spcAft>
              <a:defRPr sz="2500">
                <a:solidFill>
                  <a:schemeClr val="tx1"/>
                </a:solidFill>
                <a:latin typeface="Calibri" charset="0"/>
                <a:ea typeface="ＭＳ Ｐゴシック" charset="0"/>
              </a:defRPr>
            </a:lvl6pPr>
            <a:lvl7pPr marL="3052930" indent="-234841" eaLnBrk="0" fontAlgn="base" hangingPunct="0">
              <a:spcBef>
                <a:spcPct val="0"/>
              </a:spcBef>
              <a:spcAft>
                <a:spcPct val="0"/>
              </a:spcAft>
              <a:defRPr sz="2500">
                <a:solidFill>
                  <a:schemeClr val="tx1"/>
                </a:solidFill>
                <a:latin typeface="Calibri" charset="0"/>
                <a:ea typeface="ＭＳ Ｐゴシック" charset="0"/>
              </a:defRPr>
            </a:lvl7pPr>
            <a:lvl8pPr marL="3522612" indent="-234841" eaLnBrk="0" fontAlgn="base" hangingPunct="0">
              <a:spcBef>
                <a:spcPct val="0"/>
              </a:spcBef>
              <a:spcAft>
                <a:spcPct val="0"/>
              </a:spcAft>
              <a:defRPr sz="2500">
                <a:solidFill>
                  <a:schemeClr val="tx1"/>
                </a:solidFill>
                <a:latin typeface="Calibri" charset="0"/>
                <a:ea typeface="ＭＳ Ｐゴシック" charset="0"/>
              </a:defRPr>
            </a:lvl8pPr>
            <a:lvl9pPr marL="3992293" indent="-234841" eaLnBrk="0" fontAlgn="base" hangingPunct="0">
              <a:spcBef>
                <a:spcPct val="0"/>
              </a:spcBef>
              <a:spcAft>
                <a:spcPct val="0"/>
              </a:spcAft>
              <a:defRPr sz="25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10</a:t>
            </a:fld>
            <a:endParaRPr lang="en-ZA"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Heckman, J.J., 2000. Policies to foster human capital. Res. Econ. 54, 3–56.</a:t>
            </a:r>
          </a:p>
          <a:p>
            <a:endParaRPr lang="en-GB" dirty="0" smtClean="0"/>
          </a:p>
        </p:txBody>
      </p:sp>
      <p:sp>
        <p:nvSpPr>
          <p:cNvPr id="44036" name="Slide Number Placeholder 3"/>
          <p:cNvSpPr>
            <a:spLocks noGrp="1"/>
          </p:cNvSpPr>
          <p:nvPr>
            <p:ph type="sldNum" sz="quarter" idx="5"/>
          </p:nvPr>
        </p:nvSpPr>
        <p:spPr>
          <a:noFill/>
        </p:spPr>
        <p:txBody>
          <a:bodyPr/>
          <a:lstStyle>
            <a:lvl1pPr eaLnBrk="0" hangingPunct="0">
              <a:defRPr sz="3800" b="1">
                <a:solidFill>
                  <a:srgbClr val="000066"/>
                </a:solidFill>
                <a:latin typeface="Arial" charset="0"/>
                <a:cs typeface="Arial" charset="0"/>
              </a:defRPr>
            </a:lvl1pPr>
            <a:lvl2pPr marL="729346" indent="-280518" eaLnBrk="0" hangingPunct="0">
              <a:defRPr sz="3800" b="1">
                <a:solidFill>
                  <a:srgbClr val="000066"/>
                </a:solidFill>
                <a:latin typeface="Arial" charset="0"/>
                <a:cs typeface="Arial" charset="0"/>
              </a:defRPr>
            </a:lvl2pPr>
            <a:lvl3pPr marL="1122070" indent="-224414" eaLnBrk="0" hangingPunct="0">
              <a:defRPr sz="3800" b="1">
                <a:solidFill>
                  <a:srgbClr val="000066"/>
                </a:solidFill>
                <a:latin typeface="Arial" charset="0"/>
                <a:cs typeface="Arial" charset="0"/>
              </a:defRPr>
            </a:lvl3pPr>
            <a:lvl4pPr marL="1570898" indent="-224414" eaLnBrk="0" hangingPunct="0">
              <a:defRPr sz="3800" b="1">
                <a:solidFill>
                  <a:srgbClr val="000066"/>
                </a:solidFill>
                <a:latin typeface="Arial" charset="0"/>
                <a:cs typeface="Arial" charset="0"/>
              </a:defRPr>
            </a:lvl4pPr>
            <a:lvl5pPr marL="2019727" indent="-224414" eaLnBrk="0" hangingPunct="0">
              <a:defRPr sz="3800" b="1">
                <a:solidFill>
                  <a:srgbClr val="000066"/>
                </a:solidFill>
                <a:latin typeface="Arial" charset="0"/>
                <a:cs typeface="Arial" charset="0"/>
              </a:defRPr>
            </a:lvl5pPr>
            <a:lvl6pPr marL="2468554" indent="-224414" algn="r" rtl="1" eaLnBrk="0" fontAlgn="base" hangingPunct="0">
              <a:spcBef>
                <a:spcPct val="0"/>
              </a:spcBef>
              <a:spcAft>
                <a:spcPct val="0"/>
              </a:spcAft>
              <a:defRPr sz="3800" b="1">
                <a:solidFill>
                  <a:srgbClr val="000066"/>
                </a:solidFill>
                <a:latin typeface="Arial" charset="0"/>
                <a:cs typeface="Arial" charset="0"/>
              </a:defRPr>
            </a:lvl6pPr>
            <a:lvl7pPr marL="2917383" indent="-224414" algn="r" rtl="1" eaLnBrk="0" fontAlgn="base" hangingPunct="0">
              <a:spcBef>
                <a:spcPct val="0"/>
              </a:spcBef>
              <a:spcAft>
                <a:spcPct val="0"/>
              </a:spcAft>
              <a:defRPr sz="3800" b="1">
                <a:solidFill>
                  <a:srgbClr val="000066"/>
                </a:solidFill>
                <a:latin typeface="Arial" charset="0"/>
                <a:cs typeface="Arial" charset="0"/>
              </a:defRPr>
            </a:lvl7pPr>
            <a:lvl8pPr marL="3366211" indent="-224414" algn="r" rtl="1" eaLnBrk="0" fontAlgn="base" hangingPunct="0">
              <a:spcBef>
                <a:spcPct val="0"/>
              </a:spcBef>
              <a:spcAft>
                <a:spcPct val="0"/>
              </a:spcAft>
              <a:defRPr sz="3800" b="1">
                <a:solidFill>
                  <a:srgbClr val="000066"/>
                </a:solidFill>
                <a:latin typeface="Arial" charset="0"/>
                <a:cs typeface="Arial" charset="0"/>
              </a:defRPr>
            </a:lvl8pPr>
            <a:lvl9pPr marL="3815040" indent="-224414" algn="r" rtl="1" eaLnBrk="0" fontAlgn="base" hangingPunct="0">
              <a:spcBef>
                <a:spcPct val="0"/>
              </a:spcBef>
              <a:spcAft>
                <a:spcPct val="0"/>
              </a:spcAft>
              <a:defRPr sz="3800" b="1">
                <a:solidFill>
                  <a:srgbClr val="000066"/>
                </a:solidFill>
                <a:latin typeface="Arial" charset="0"/>
                <a:cs typeface="Arial" charset="0"/>
              </a:defRPr>
            </a:lvl9pPr>
          </a:lstStyle>
          <a:p>
            <a:pPr eaLnBrk="1" hangingPunct="1"/>
            <a:fld id="{061E0B39-9F3B-47B8-AE8D-6975E58A1FB9}" type="slidenum">
              <a:rPr lang="en-US" sz="1100" b="0">
                <a:solidFill>
                  <a:schemeClr val="tx1"/>
                </a:solidFill>
              </a:rPr>
              <a:pPr eaLnBrk="1" hangingPunct="1"/>
              <a:t>11</a:t>
            </a:fld>
            <a:endParaRPr lang="en-US" sz="1100" b="0">
              <a:solidFill>
                <a:schemeClr val="tx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Kerr</a:t>
            </a:r>
          </a:p>
          <a:p>
            <a:r>
              <a:rPr lang="en-ZA" dirty="0" smtClean="0"/>
              <a:t>Nicolson</a:t>
            </a:r>
            <a:endParaRPr lang="en-ZA" dirty="0"/>
          </a:p>
        </p:txBody>
      </p:sp>
      <p:sp>
        <p:nvSpPr>
          <p:cNvPr id="4" name="Slide Number Placeholder 3"/>
          <p:cNvSpPr>
            <a:spLocks noGrp="1"/>
          </p:cNvSpPr>
          <p:nvPr>
            <p:ph type="sldNum" sz="quarter" idx="10"/>
          </p:nvPr>
        </p:nvSpPr>
        <p:spPr/>
        <p:txBody>
          <a:bodyPr/>
          <a:lstStyle/>
          <a:p>
            <a:fld id="{CB9C34DF-470D-40A6-9074-20B5166A8264}" type="slidenum">
              <a:rPr lang="en-US" smtClean="0"/>
              <a:t>12</a:t>
            </a:fld>
            <a:endParaRPr lang="en-US"/>
          </a:p>
        </p:txBody>
      </p:sp>
    </p:spTree>
    <p:extLst>
      <p:ext uri="{BB962C8B-B14F-4D97-AF65-F5344CB8AC3E}">
        <p14:creationId xmlns:p14="http://schemas.microsoft.com/office/powerpoint/2010/main" val="3525843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Kerr</a:t>
            </a:r>
          </a:p>
          <a:p>
            <a:r>
              <a:rPr lang="en-ZA" dirty="0" smtClean="0"/>
              <a:t>Nicolson</a:t>
            </a:r>
            <a:endParaRPr lang="en-ZA" dirty="0"/>
          </a:p>
        </p:txBody>
      </p:sp>
      <p:sp>
        <p:nvSpPr>
          <p:cNvPr id="4" name="Slide Number Placeholder 3"/>
          <p:cNvSpPr>
            <a:spLocks noGrp="1"/>
          </p:cNvSpPr>
          <p:nvPr>
            <p:ph type="sldNum" sz="quarter" idx="10"/>
          </p:nvPr>
        </p:nvSpPr>
        <p:spPr/>
        <p:txBody>
          <a:bodyPr/>
          <a:lstStyle/>
          <a:p>
            <a:fld id="{CB9C34DF-470D-40A6-9074-20B5166A8264}" type="slidenum">
              <a:rPr lang="en-US" smtClean="0"/>
              <a:t>13</a:t>
            </a:fld>
            <a:endParaRPr lang="en-US"/>
          </a:p>
        </p:txBody>
      </p:sp>
    </p:spTree>
    <p:extLst>
      <p:ext uri="{BB962C8B-B14F-4D97-AF65-F5344CB8AC3E}">
        <p14:creationId xmlns:p14="http://schemas.microsoft.com/office/powerpoint/2010/main" val="3525843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CB9C34DF-470D-40A6-9074-20B5166A8264}" type="slidenum">
              <a:rPr lang="en-US" smtClean="0"/>
              <a:t>14</a:t>
            </a:fld>
            <a:endParaRPr lang="en-US"/>
          </a:p>
        </p:txBody>
      </p:sp>
    </p:spTree>
    <p:extLst>
      <p:ext uri="{BB962C8B-B14F-4D97-AF65-F5344CB8AC3E}">
        <p14:creationId xmlns:p14="http://schemas.microsoft.com/office/powerpoint/2010/main" val="3525843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the 1960s’ under Ceausescu government taxed women who had fewer than 5 children. By 1980s Romanian orphanages housed 170,000 orphans. Sometimes a single caregiver would be in charge of 10-15 children and a child might come into contact with 17 different caregivers in a week. </a:t>
            </a:r>
          </a:p>
          <a:p>
            <a:endParaRPr lang="en-US" baseline="0" dirty="0" smtClean="0"/>
          </a:p>
          <a:p>
            <a:r>
              <a:rPr lang="en-US" dirty="0" smtClean="0"/>
              <a:t>http://</a:t>
            </a:r>
            <a:r>
              <a:rPr lang="en-US" dirty="0" err="1" smtClean="0"/>
              <a:t>sci-hub.cc</a:t>
            </a:r>
            <a:r>
              <a:rPr lang="en-US" dirty="0" smtClean="0"/>
              <a:t>/10.1126/science.345.6198.752</a:t>
            </a:r>
            <a:endParaRPr lang="en-US" dirty="0"/>
          </a:p>
        </p:txBody>
      </p:sp>
      <p:sp>
        <p:nvSpPr>
          <p:cNvPr id="4" name="Slide Number Placeholder 3"/>
          <p:cNvSpPr>
            <a:spLocks noGrp="1"/>
          </p:cNvSpPr>
          <p:nvPr>
            <p:ph type="sldNum" sz="quarter" idx="10"/>
          </p:nvPr>
        </p:nvSpPr>
        <p:spPr/>
        <p:txBody>
          <a:bodyPr/>
          <a:lstStyle/>
          <a:p>
            <a:fld id="{CB9C34DF-470D-40A6-9074-20B5166A8264}" type="slidenum">
              <a:rPr lang="en-US" smtClean="0"/>
              <a:t>16</a:t>
            </a:fld>
            <a:endParaRPr lang="en-US"/>
          </a:p>
        </p:txBody>
      </p:sp>
    </p:spTree>
    <p:extLst>
      <p:ext uri="{BB962C8B-B14F-4D97-AF65-F5344CB8AC3E}">
        <p14:creationId xmlns:p14="http://schemas.microsoft.com/office/powerpoint/2010/main" val="1968531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ZA" sz="1200" kern="1200" dirty="0" smtClean="0">
                <a:solidFill>
                  <a:schemeClr val="tx1"/>
                </a:solidFill>
                <a:effectLst/>
                <a:latin typeface="+mn-lt"/>
                <a:ea typeface="+mn-ea"/>
                <a:cs typeface="+mn-cs"/>
              </a:rPr>
              <a:t>The basic architecture of the brain is constructed through an ongoing process that begins before birth and continues into adulthood. </a:t>
            </a:r>
            <a:r>
              <a:rPr lang="en-ZA" sz="1200" b="1" kern="1200" dirty="0" smtClean="0">
                <a:solidFill>
                  <a:srgbClr val="FF0000"/>
                </a:solidFill>
                <a:effectLst/>
                <a:latin typeface="+mn-lt"/>
                <a:ea typeface="+mn-ea"/>
                <a:cs typeface="+mn-cs"/>
              </a:rPr>
              <a:t>During the first few years of life, 700 new synapses (neural connections) are formed every second</a:t>
            </a:r>
            <a:r>
              <a:rPr lang="en-ZA" sz="1200" kern="1200" dirty="0" smtClean="0">
                <a:solidFill>
                  <a:schemeClr val="tx1"/>
                </a:solidFill>
                <a:effectLst/>
                <a:latin typeface="+mn-lt"/>
                <a:ea typeface="+mn-ea"/>
                <a:cs typeface="+mn-cs"/>
              </a:rPr>
              <a:t>. After a period of rapid proliferation, connections are reduced through a process called pruning, so that brain circuits can become more efficient. Early experiences affect the nature and quality of the brain’s developing architecture by determining which circuits are reinforced and which are pruned through lack of use. Some people refer to this as “use it or lose it." Graphic Source: Chugani, H.T. Synaptic Density. [Drawing]. In R. Shore, Rethinking the Brain: New Insights into Early Development (p. 20). New York: Families and Work Institute, 1997</a:t>
            </a:r>
          </a:p>
          <a:p>
            <a:r>
              <a:rPr lang="en-GB" sz="1200" kern="1200" dirty="0" smtClean="0">
                <a:solidFill>
                  <a:schemeClr val="tx1"/>
                </a:solidFill>
                <a:effectLst/>
                <a:latin typeface="+mn-lt"/>
                <a:ea typeface="+mn-ea"/>
                <a:cs typeface="+mn-cs"/>
              </a:rPr>
              <a:t> </a:t>
            </a:r>
            <a:endParaRPr lang="en-ZA"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B9C34DF-470D-40A6-9074-20B5166A8264}" type="slidenum">
              <a:rPr lang="en-US" smtClean="0"/>
              <a:t>25</a:t>
            </a:fld>
            <a:endParaRPr lang="en-US"/>
          </a:p>
        </p:txBody>
      </p:sp>
    </p:spTree>
    <p:extLst>
      <p:ext uri="{BB962C8B-B14F-4D97-AF65-F5344CB8AC3E}">
        <p14:creationId xmlns:p14="http://schemas.microsoft.com/office/powerpoint/2010/main" val="3237812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747,000 km (747,000,000m) of roads in South </a:t>
            </a:r>
            <a:r>
              <a:rPr lang="en-US" dirty="0" err="1" smtClean="0"/>
              <a:t>africa</a:t>
            </a:r>
            <a:r>
              <a:rPr lang="en-US" dirty="0" smtClean="0"/>
              <a:t>. If we assume that there was an interchange every 100m that’s </a:t>
            </a:r>
            <a:r>
              <a:rPr lang="en-US" dirty="0" smtClean="0"/>
              <a:t>7,</a:t>
            </a:r>
            <a:r>
              <a:rPr lang="en-US" baseline="0" dirty="0" smtClean="0"/>
              <a:t> 47</a:t>
            </a:r>
            <a:r>
              <a:rPr lang="en-US" dirty="0" smtClean="0"/>
              <a:t>0,000 interchanges (world=300mil</a:t>
            </a:r>
            <a:r>
              <a:rPr lang="en-US" baseline="0" dirty="0" smtClean="0"/>
              <a:t> interchanges if you assume that there are 1,500,000 interchanges per country) </a:t>
            </a:r>
            <a:endParaRPr lang="en-US" dirty="0" smtClean="0"/>
          </a:p>
          <a:p>
            <a:endParaRPr lang="en-US" dirty="0" smtClean="0"/>
          </a:p>
          <a:p>
            <a:r>
              <a:rPr lang="en-US" dirty="0" smtClean="0"/>
              <a:t>700 synapses/s = 42,000 in a minute = 2,520 000 in an hour. 142,857. It would take a child under 3-days to build it from scratch.</a:t>
            </a:r>
            <a:r>
              <a:rPr lang="en-US" baseline="0" dirty="0" smtClean="0"/>
              <a:t> For every single interchange in the entire world it would take 3 months. </a:t>
            </a:r>
            <a:endParaRPr lang="en-US" dirty="0" smtClean="0"/>
          </a:p>
          <a:p>
            <a:endParaRPr lang="en-US" dirty="0" smtClean="0"/>
          </a:p>
          <a:p>
            <a:r>
              <a:rPr lang="en-US" dirty="0" smtClean="0"/>
              <a:t>http://</a:t>
            </a:r>
            <a:r>
              <a:rPr lang="en-US" dirty="0" err="1" smtClean="0"/>
              <a:t>www.tradingeconomics.com</a:t>
            </a:r>
            <a:r>
              <a:rPr lang="en-US" dirty="0" smtClean="0"/>
              <a:t>/south-</a:t>
            </a:r>
            <a:r>
              <a:rPr lang="en-US" dirty="0" err="1" smtClean="0"/>
              <a:t>africa</a:t>
            </a:r>
            <a:r>
              <a:rPr lang="en-US" dirty="0" smtClean="0"/>
              <a:t>/roads-total-network-km-</a:t>
            </a:r>
            <a:r>
              <a:rPr lang="en-US" dirty="0" err="1" smtClean="0"/>
              <a:t>wb</a:t>
            </a:r>
            <a:r>
              <a:rPr lang="en-US" dirty="0" smtClean="0"/>
              <a:t>-</a:t>
            </a:r>
            <a:r>
              <a:rPr lang="en-US" dirty="0" err="1" smtClean="0"/>
              <a:t>data.html</a:t>
            </a:r>
            <a:endParaRPr lang="en-US" dirty="0"/>
          </a:p>
        </p:txBody>
      </p:sp>
      <p:sp>
        <p:nvSpPr>
          <p:cNvPr id="4" name="Slide Number Placeholder 3"/>
          <p:cNvSpPr>
            <a:spLocks noGrp="1"/>
          </p:cNvSpPr>
          <p:nvPr>
            <p:ph type="sldNum" sz="quarter" idx="10"/>
          </p:nvPr>
        </p:nvSpPr>
        <p:spPr/>
        <p:txBody>
          <a:bodyPr/>
          <a:lstStyle/>
          <a:p>
            <a:fld id="{CB9C34DF-470D-40A6-9074-20B5166A8264}" type="slidenum">
              <a:rPr lang="en-US" smtClean="0"/>
              <a:t>27</a:t>
            </a:fld>
            <a:endParaRPr lang="en-US"/>
          </a:p>
        </p:txBody>
      </p:sp>
    </p:spTree>
    <p:extLst>
      <p:ext uri="{BB962C8B-B14F-4D97-AF65-F5344CB8AC3E}">
        <p14:creationId xmlns:p14="http://schemas.microsoft.com/office/powerpoint/2010/main" val="552065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 is a big country. Maybe 1,500,000 interchanges in the average country</a:t>
            </a:r>
          </a:p>
          <a:p>
            <a:r>
              <a:rPr lang="en-US" dirty="0" smtClean="0"/>
              <a:t>300 million road interchanges on the earth</a:t>
            </a:r>
            <a:r>
              <a:rPr lang="is-IS" dirty="0" smtClean="0"/>
              <a:t>…</a:t>
            </a:r>
            <a:r>
              <a:rPr lang="en-US" dirty="0" smtClean="0"/>
              <a:t>  </a:t>
            </a:r>
          </a:p>
          <a:p>
            <a:endParaRPr lang="en-US" dirty="0"/>
          </a:p>
        </p:txBody>
      </p:sp>
      <p:sp>
        <p:nvSpPr>
          <p:cNvPr id="4" name="Slide Number Placeholder 3"/>
          <p:cNvSpPr>
            <a:spLocks noGrp="1"/>
          </p:cNvSpPr>
          <p:nvPr>
            <p:ph type="sldNum" sz="quarter" idx="10"/>
          </p:nvPr>
        </p:nvSpPr>
        <p:spPr/>
        <p:txBody>
          <a:bodyPr/>
          <a:lstStyle/>
          <a:p>
            <a:fld id="{CB9C34DF-470D-40A6-9074-20B5166A8264}" type="slidenum">
              <a:rPr lang="en-US" smtClean="0"/>
              <a:t>29</a:t>
            </a:fld>
            <a:endParaRPr lang="en-US"/>
          </a:p>
        </p:txBody>
      </p:sp>
    </p:spTree>
    <p:extLst>
      <p:ext uri="{BB962C8B-B14F-4D97-AF65-F5344CB8AC3E}">
        <p14:creationId xmlns:p14="http://schemas.microsoft.com/office/powerpoint/2010/main" val="2325531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p:spPr>
        <p:txBody>
          <a:bodyPr/>
          <a:lstStyle/>
          <a:p>
            <a:endParaRPr lang="en-GB" smtClean="0"/>
          </a:p>
        </p:txBody>
      </p:sp>
      <p:sp>
        <p:nvSpPr>
          <p:cNvPr id="44036" name="Slide Number Placeholder 3"/>
          <p:cNvSpPr>
            <a:spLocks noGrp="1"/>
          </p:cNvSpPr>
          <p:nvPr>
            <p:ph type="sldNum" sz="quarter" idx="5"/>
          </p:nvPr>
        </p:nvSpPr>
        <p:spPr>
          <a:noFill/>
        </p:spPr>
        <p:txBody>
          <a:bodyPr/>
          <a:lstStyle>
            <a:lvl1pPr eaLnBrk="0" hangingPunct="0">
              <a:defRPr sz="3800" b="1">
                <a:solidFill>
                  <a:srgbClr val="000066"/>
                </a:solidFill>
                <a:latin typeface="Arial" charset="0"/>
                <a:cs typeface="Arial" charset="0"/>
              </a:defRPr>
            </a:lvl1pPr>
            <a:lvl2pPr marL="729346" indent="-280518" eaLnBrk="0" hangingPunct="0">
              <a:defRPr sz="3800" b="1">
                <a:solidFill>
                  <a:srgbClr val="000066"/>
                </a:solidFill>
                <a:latin typeface="Arial" charset="0"/>
                <a:cs typeface="Arial" charset="0"/>
              </a:defRPr>
            </a:lvl2pPr>
            <a:lvl3pPr marL="1122070" indent="-224414" eaLnBrk="0" hangingPunct="0">
              <a:defRPr sz="3800" b="1">
                <a:solidFill>
                  <a:srgbClr val="000066"/>
                </a:solidFill>
                <a:latin typeface="Arial" charset="0"/>
                <a:cs typeface="Arial" charset="0"/>
              </a:defRPr>
            </a:lvl3pPr>
            <a:lvl4pPr marL="1570898" indent="-224414" eaLnBrk="0" hangingPunct="0">
              <a:defRPr sz="3800" b="1">
                <a:solidFill>
                  <a:srgbClr val="000066"/>
                </a:solidFill>
                <a:latin typeface="Arial" charset="0"/>
                <a:cs typeface="Arial" charset="0"/>
              </a:defRPr>
            </a:lvl4pPr>
            <a:lvl5pPr marL="2019727" indent="-224414" eaLnBrk="0" hangingPunct="0">
              <a:defRPr sz="3800" b="1">
                <a:solidFill>
                  <a:srgbClr val="000066"/>
                </a:solidFill>
                <a:latin typeface="Arial" charset="0"/>
                <a:cs typeface="Arial" charset="0"/>
              </a:defRPr>
            </a:lvl5pPr>
            <a:lvl6pPr marL="2468554" indent="-224414" algn="r" rtl="1" eaLnBrk="0" fontAlgn="base" hangingPunct="0">
              <a:spcBef>
                <a:spcPct val="0"/>
              </a:spcBef>
              <a:spcAft>
                <a:spcPct val="0"/>
              </a:spcAft>
              <a:defRPr sz="3800" b="1">
                <a:solidFill>
                  <a:srgbClr val="000066"/>
                </a:solidFill>
                <a:latin typeface="Arial" charset="0"/>
                <a:cs typeface="Arial" charset="0"/>
              </a:defRPr>
            </a:lvl6pPr>
            <a:lvl7pPr marL="2917383" indent="-224414" algn="r" rtl="1" eaLnBrk="0" fontAlgn="base" hangingPunct="0">
              <a:spcBef>
                <a:spcPct val="0"/>
              </a:spcBef>
              <a:spcAft>
                <a:spcPct val="0"/>
              </a:spcAft>
              <a:defRPr sz="3800" b="1">
                <a:solidFill>
                  <a:srgbClr val="000066"/>
                </a:solidFill>
                <a:latin typeface="Arial" charset="0"/>
                <a:cs typeface="Arial" charset="0"/>
              </a:defRPr>
            </a:lvl7pPr>
            <a:lvl8pPr marL="3366211" indent="-224414" algn="r" rtl="1" eaLnBrk="0" fontAlgn="base" hangingPunct="0">
              <a:spcBef>
                <a:spcPct val="0"/>
              </a:spcBef>
              <a:spcAft>
                <a:spcPct val="0"/>
              </a:spcAft>
              <a:defRPr sz="3800" b="1">
                <a:solidFill>
                  <a:srgbClr val="000066"/>
                </a:solidFill>
                <a:latin typeface="Arial" charset="0"/>
                <a:cs typeface="Arial" charset="0"/>
              </a:defRPr>
            </a:lvl8pPr>
            <a:lvl9pPr marL="3815040" indent="-224414" algn="r" rtl="1" eaLnBrk="0" fontAlgn="base" hangingPunct="0">
              <a:spcBef>
                <a:spcPct val="0"/>
              </a:spcBef>
              <a:spcAft>
                <a:spcPct val="0"/>
              </a:spcAft>
              <a:defRPr sz="3800" b="1">
                <a:solidFill>
                  <a:srgbClr val="000066"/>
                </a:solidFill>
                <a:latin typeface="Arial" charset="0"/>
                <a:cs typeface="Arial" charset="0"/>
              </a:defRPr>
            </a:lvl9pPr>
          </a:lstStyle>
          <a:p>
            <a:pPr eaLnBrk="1" hangingPunct="1"/>
            <a:fld id="{061E0B39-9F3B-47B8-AE8D-6975E58A1FB9}" type="slidenum">
              <a:rPr lang="en-US" sz="1100" b="0">
                <a:solidFill>
                  <a:schemeClr val="tx1"/>
                </a:solidFill>
              </a:rPr>
              <a:pPr eaLnBrk="1" hangingPunct="1"/>
              <a:t>39</a:t>
            </a:fld>
            <a:endParaRPr lang="en-US" sz="1100" b="0">
              <a:solidFill>
                <a:schemeClr val="tx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D08EDB-43C4-4F89-9A5E-718F5FDD3D28}" type="datetimeFigureOut">
              <a:rPr lang="en-US" smtClean="0"/>
              <a:t>17/03/18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D3C50-E8FA-41DE-895A-816827B18B8D}" type="slidenum">
              <a:rPr lang="en-US" smtClean="0"/>
              <a:t>‹#›</a:t>
            </a:fld>
            <a:endParaRPr lang="en-US"/>
          </a:p>
        </p:txBody>
      </p:sp>
    </p:spTree>
    <p:extLst>
      <p:ext uri="{BB962C8B-B14F-4D97-AF65-F5344CB8AC3E}">
        <p14:creationId xmlns:p14="http://schemas.microsoft.com/office/powerpoint/2010/main" val="1555985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08EDB-43C4-4F89-9A5E-718F5FDD3D28}" type="datetimeFigureOut">
              <a:rPr lang="en-US" smtClean="0"/>
              <a:t>17/03/18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D3C50-E8FA-41DE-895A-816827B18B8D}" type="slidenum">
              <a:rPr lang="en-US" smtClean="0"/>
              <a:t>‹#›</a:t>
            </a:fld>
            <a:endParaRPr lang="en-US"/>
          </a:p>
        </p:txBody>
      </p:sp>
    </p:spTree>
    <p:extLst>
      <p:ext uri="{BB962C8B-B14F-4D97-AF65-F5344CB8AC3E}">
        <p14:creationId xmlns:p14="http://schemas.microsoft.com/office/powerpoint/2010/main" val="2157297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D08EDB-43C4-4F89-9A5E-718F5FDD3D28}" type="datetimeFigureOut">
              <a:rPr lang="en-US" smtClean="0"/>
              <a:t>17/03/18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D3C50-E8FA-41DE-895A-816827B18B8D}" type="slidenum">
              <a:rPr lang="en-US" smtClean="0"/>
              <a:t>‹#›</a:t>
            </a:fld>
            <a:endParaRPr lang="en-US"/>
          </a:p>
        </p:txBody>
      </p:sp>
    </p:spTree>
    <p:extLst>
      <p:ext uri="{BB962C8B-B14F-4D97-AF65-F5344CB8AC3E}">
        <p14:creationId xmlns:p14="http://schemas.microsoft.com/office/powerpoint/2010/main" val="3089206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D08EDB-43C4-4F89-9A5E-718F5FDD3D28}" type="datetimeFigureOut">
              <a:rPr lang="en-US" smtClean="0"/>
              <a:t>17/03/18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D3C50-E8FA-41DE-895A-816827B18B8D}" type="slidenum">
              <a:rPr lang="en-US" smtClean="0"/>
              <a:t>‹#›</a:t>
            </a:fld>
            <a:endParaRPr lang="en-US"/>
          </a:p>
        </p:txBody>
      </p:sp>
    </p:spTree>
    <p:extLst>
      <p:ext uri="{BB962C8B-B14F-4D97-AF65-F5344CB8AC3E}">
        <p14:creationId xmlns:p14="http://schemas.microsoft.com/office/powerpoint/2010/main" val="4293296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D08EDB-43C4-4F89-9A5E-718F5FDD3D28}" type="datetimeFigureOut">
              <a:rPr lang="en-US" smtClean="0"/>
              <a:t>17/03/18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6D3C50-E8FA-41DE-895A-816827B18B8D}" type="slidenum">
              <a:rPr lang="en-US" smtClean="0"/>
              <a:t>‹#›</a:t>
            </a:fld>
            <a:endParaRPr lang="en-US"/>
          </a:p>
        </p:txBody>
      </p:sp>
    </p:spTree>
    <p:extLst>
      <p:ext uri="{BB962C8B-B14F-4D97-AF65-F5344CB8AC3E}">
        <p14:creationId xmlns:p14="http://schemas.microsoft.com/office/powerpoint/2010/main" val="357093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D08EDB-43C4-4F89-9A5E-718F5FDD3D28}" type="datetimeFigureOut">
              <a:rPr lang="en-US" smtClean="0"/>
              <a:t>17/03/18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6D3C50-E8FA-41DE-895A-816827B18B8D}" type="slidenum">
              <a:rPr lang="en-US" smtClean="0"/>
              <a:t>‹#›</a:t>
            </a:fld>
            <a:endParaRPr lang="en-US"/>
          </a:p>
        </p:txBody>
      </p:sp>
    </p:spTree>
    <p:extLst>
      <p:ext uri="{BB962C8B-B14F-4D97-AF65-F5344CB8AC3E}">
        <p14:creationId xmlns:p14="http://schemas.microsoft.com/office/powerpoint/2010/main" val="1865511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D08EDB-43C4-4F89-9A5E-718F5FDD3D28}" type="datetimeFigureOut">
              <a:rPr lang="en-US" smtClean="0"/>
              <a:t>17/03/18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6D3C50-E8FA-41DE-895A-816827B18B8D}" type="slidenum">
              <a:rPr lang="en-US" smtClean="0"/>
              <a:t>‹#›</a:t>
            </a:fld>
            <a:endParaRPr lang="en-US"/>
          </a:p>
        </p:txBody>
      </p:sp>
    </p:spTree>
    <p:extLst>
      <p:ext uri="{BB962C8B-B14F-4D97-AF65-F5344CB8AC3E}">
        <p14:creationId xmlns:p14="http://schemas.microsoft.com/office/powerpoint/2010/main" val="2470340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D08EDB-43C4-4F89-9A5E-718F5FDD3D28}" type="datetimeFigureOut">
              <a:rPr lang="en-US" smtClean="0"/>
              <a:t>17/03/18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D3C50-E8FA-41DE-895A-816827B18B8D}" type="slidenum">
              <a:rPr lang="en-US" smtClean="0"/>
              <a:t>‹#›</a:t>
            </a:fld>
            <a:endParaRPr lang="en-US"/>
          </a:p>
        </p:txBody>
      </p:sp>
    </p:spTree>
    <p:extLst>
      <p:ext uri="{BB962C8B-B14F-4D97-AF65-F5344CB8AC3E}">
        <p14:creationId xmlns:p14="http://schemas.microsoft.com/office/powerpoint/2010/main" val="2313119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D08EDB-43C4-4F89-9A5E-718F5FDD3D28}" type="datetimeFigureOut">
              <a:rPr lang="en-US" smtClean="0"/>
              <a:t>17/03/18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D3C50-E8FA-41DE-895A-816827B18B8D}" type="slidenum">
              <a:rPr lang="en-US" smtClean="0"/>
              <a:t>‹#›</a:t>
            </a:fld>
            <a:endParaRPr lang="en-US"/>
          </a:p>
        </p:txBody>
      </p:sp>
    </p:spTree>
    <p:extLst>
      <p:ext uri="{BB962C8B-B14F-4D97-AF65-F5344CB8AC3E}">
        <p14:creationId xmlns:p14="http://schemas.microsoft.com/office/powerpoint/2010/main" val="4253825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08EDB-43C4-4F89-9A5E-718F5FDD3D28}" type="datetimeFigureOut">
              <a:rPr lang="en-US" smtClean="0"/>
              <a:t>17/03/18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D3C50-E8FA-41DE-895A-816827B18B8D}" type="slidenum">
              <a:rPr lang="en-US" smtClean="0"/>
              <a:t>‹#›</a:t>
            </a:fld>
            <a:endParaRPr lang="en-US"/>
          </a:p>
        </p:txBody>
      </p:sp>
    </p:spTree>
    <p:extLst>
      <p:ext uri="{BB962C8B-B14F-4D97-AF65-F5344CB8AC3E}">
        <p14:creationId xmlns:p14="http://schemas.microsoft.com/office/powerpoint/2010/main" val="3101384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08EDB-43C4-4F89-9A5E-718F5FDD3D28}" type="datetimeFigureOut">
              <a:rPr lang="en-US" smtClean="0"/>
              <a:t>17/03/18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D3C50-E8FA-41DE-895A-816827B18B8D}" type="slidenum">
              <a:rPr lang="en-US" smtClean="0"/>
              <a:t>‹#›</a:t>
            </a:fld>
            <a:endParaRPr lang="en-US"/>
          </a:p>
        </p:txBody>
      </p:sp>
    </p:spTree>
    <p:extLst>
      <p:ext uri="{BB962C8B-B14F-4D97-AF65-F5344CB8AC3E}">
        <p14:creationId xmlns:p14="http://schemas.microsoft.com/office/powerpoint/2010/main" val="56809118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08EDB-43C4-4F89-9A5E-718F5FDD3D28}" type="datetimeFigureOut">
              <a:rPr lang="en-US" smtClean="0"/>
              <a:t>17/03/18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6D3C50-E8FA-41DE-895A-816827B18B8D}" type="slidenum">
              <a:rPr lang="en-US" smtClean="0"/>
              <a:t>‹#›</a:t>
            </a:fld>
            <a:endParaRPr lang="en-US"/>
          </a:p>
        </p:txBody>
      </p:sp>
    </p:spTree>
    <p:extLst>
      <p:ext uri="{BB962C8B-B14F-4D97-AF65-F5344CB8AC3E}">
        <p14:creationId xmlns:p14="http://schemas.microsoft.com/office/powerpoint/2010/main" val="1417330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7.png"/><Relationship Id="rId6"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G"/><Relationship Id="rId3" Type="http://schemas.openxmlformats.org/officeDocument/2006/relationships/image" Target="../media/image43.JPG"/></Relationships>
</file>

<file path=ppt/slides/_rels/slide38.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5.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1" descr="C:\Users\Nic Spaull\Dropbox\_University\Ecos of Education\Useful presentations and stuff\Pictures of education in Africa\slide.jpg"/>
          <p:cNvPicPr>
            <a:picLocks noChangeAspect="1" noChangeArrowheads="1"/>
          </p:cNvPicPr>
          <p:nvPr/>
        </p:nvPicPr>
        <p:blipFill>
          <a:blip r:embed="rId3" cstate="print"/>
          <a:srcRect/>
          <a:stretch>
            <a:fillRect/>
          </a:stretch>
        </p:blipFill>
        <p:spPr bwMode="auto">
          <a:xfrm>
            <a:off x="1676400" y="1371600"/>
            <a:ext cx="6264696" cy="4171329"/>
          </a:xfrm>
          <a:prstGeom prst="rect">
            <a:avLst/>
          </a:prstGeom>
          <a:noFill/>
          <a:ln w="9525">
            <a:noFill/>
            <a:miter lim="800000"/>
            <a:headEnd/>
            <a:tailEnd/>
          </a:ln>
        </p:spPr>
      </p:pic>
      <p:sp>
        <p:nvSpPr>
          <p:cNvPr id="3" name="Subtitle 2"/>
          <p:cNvSpPr>
            <a:spLocks noGrp="1"/>
          </p:cNvSpPr>
          <p:nvPr>
            <p:ph type="subTitle" idx="1"/>
          </p:nvPr>
        </p:nvSpPr>
        <p:spPr>
          <a:xfrm>
            <a:off x="1676400" y="4572000"/>
            <a:ext cx="6248400" cy="936104"/>
          </a:xfrm>
          <a:solidFill>
            <a:srgbClr val="800000">
              <a:alpha val="27000"/>
            </a:srgbClr>
          </a:solidFill>
        </p:spPr>
        <p:txBody>
          <a:bodyPr>
            <a:normAutofit/>
          </a:bodyPr>
          <a:lstStyle/>
          <a:p>
            <a:pPr algn="r"/>
            <a:r>
              <a:rPr lang="en-US" sz="2000" b="1" dirty="0" smtClean="0">
                <a:solidFill>
                  <a:schemeClr val="bg1"/>
                </a:solidFill>
              </a:rPr>
              <a:t>Nic Spaull (PhD)</a:t>
            </a:r>
            <a:endParaRPr lang="en-US" sz="2000" b="1" dirty="0" smtClean="0">
              <a:solidFill>
                <a:schemeClr val="bg1"/>
              </a:solidFill>
            </a:endParaRPr>
          </a:p>
          <a:p>
            <a:pPr algn="r"/>
            <a:endParaRPr lang="en-US" sz="400" b="1" dirty="0" smtClean="0"/>
          </a:p>
          <a:p>
            <a:pPr algn="r"/>
            <a:r>
              <a:rPr lang="en-US" sz="1500" b="1" dirty="0" smtClean="0">
                <a:solidFill>
                  <a:srgbClr val="FFFFFF"/>
                </a:solidFill>
              </a:rPr>
              <a:t>ISASA ECD Conference 2017 | </a:t>
            </a:r>
            <a:r>
              <a:rPr lang="en-US" sz="1500" b="1" dirty="0" err="1" smtClean="0">
                <a:solidFill>
                  <a:srgbClr val="FFFFFF"/>
                </a:solidFill>
              </a:rPr>
              <a:t>Lebone</a:t>
            </a:r>
            <a:r>
              <a:rPr lang="en-US" sz="1500" b="1" dirty="0" smtClean="0">
                <a:solidFill>
                  <a:srgbClr val="FFFFFF"/>
                </a:solidFill>
              </a:rPr>
              <a:t> II College |  19 March 2017</a:t>
            </a:r>
            <a:endParaRPr lang="en-US" sz="1500" b="1" dirty="0">
              <a:solidFill>
                <a:srgbClr val="FFFFFF"/>
              </a:solidFill>
            </a:endParaRPr>
          </a:p>
        </p:txBody>
      </p:sp>
      <p:pic>
        <p:nvPicPr>
          <p:cNvPr id="6" name="Picture 5"/>
          <p:cNvPicPr>
            <a:picLocks noChangeAspect="1"/>
          </p:cNvPicPr>
          <p:nvPr/>
        </p:nvPicPr>
        <p:blipFill>
          <a:blip r:embed="rId4"/>
          <a:stretch>
            <a:fillRect/>
          </a:stretch>
        </p:blipFill>
        <p:spPr>
          <a:xfrm>
            <a:off x="3886200" y="5715000"/>
            <a:ext cx="2090553" cy="648072"/>
          </a:xfrm>
          <a:prstGeom prst="rect">
            <a:avLst/>
          </a:prstGeom>
        </p:spPr>
      </p:pic>
      <p:pic>
        <p:nvPicPr>
          <p:cNvPr id="7" name="Picture 6" descr="logostackleft300.jpg"/>
          <p:cNvPicPr/>
          <p:nvPr/>
        </p:nvPicPr>
        <p:blipFill>
          <a:blip r:embed="rId5" cstate="print"/>
          <a:srcRect/>
          <a:stretch>
            <a:fillRect/>
          </a:stretch>
        </p:blipFill>
        <p:spPr bwMode="auto">
          <a:xfrm>
            <a:off x="6172200" y="5715000"/>
            <a:ext cx="1524000" cy="599728"/>
          </a:xfrm>
          <a:prstGeom prst="rect">
            <a:avLst/>
          </a:prstGeom>
          <a:noFill/>
          <a:ln w="9525">
            <a:noFill/>
            <a:miter lim="800000"/>
            <a:headEnd/>
            <a:tailEnd/>
          </a:ln>
        </p:spPr>
      </p:pic>
      <p:sp>
        <p:nvSpPr>
          <p:cNvPr id="9" name="Title 1"/>
          <p:cNvSpPr>
            <a:spLocks noGrp="1"/>
          </p:cNvSpPr>
          <p:nvPr>
            <p:ph type="ctrTitle"/>
          </p:nvPr>
        </p:nvSpPr>
        <p:spPr>
          <a:xfrm>
            <a:off x="1676400" y="0"/>
            <a:ext cx="6248400" cy="1371601"/>
          </a:xfrm>
          <a:solidFill>
            <a:schemeClr val="bg1">
              <a:lumMod val="95000"/>
            </a:schemeClr>
          </a:solidFill>
        </p:spPr>
        <p:txBody>
          <a:bodyPr>
            <a:noAutofit/>
          </a:bodyPr>
          <a:lstStyle/>
          <a:p>
            <a:r>
              <a:rPr lang="en-US" sz="4000" b="1" dirty="0" smtClean="0">
                <a:solidFill>
                  <a:srgbClr val="FF0000"/>
                </a:solidFill>
              </a:rPr>
              <a:t>Getting Early Learning Right</a:t>
            </a:r>
            <a:endParaRPr lang="en-US" sz="4000" b="1" dirty="0">
              <a:solidFill>
                <a:srgbClr val="FF0000"/>
              </a:solidFill>
            </a:endParaRPr>
          </a:p>
        </p:txBody>
      </p:sp>
      <p:pic>
        <p:nvPicPr>
          <p:cNvPr id="10" name="Picture 9"/>
          <p:cNvPicPr/>
          <p:nvPr/>
        </p:nvPicPr>
        <p:blipFill>
          <a:blip r:embed="rId6">
            <a:extLst>
              <a:ext uri="{28A0092B-C50C-407E-A947-70E740481C1C}">
                <a14:useLocalDpi xmlns:a14="http://schemas.microsoft.com/office/drawing/2010/main" val="0"/>
              </a:ext>
            </a:extLst>
          </a:blip>
          <a:stretch>
            <a:fillRect/>
          </a:stretch>
        </p:blipFill>
        <p:spPr>
          <a:xfrm>
            <a:off x="1676400" y="5715000"/>
            <a:ext cx="1999754" cy="609600"/>
          </a:xfrm>
          <a:prstGeom prst="rect">
            <a:avLst/>
          </a:prstGeom>
        </p:spPr>
      </p:pic>
    </p:spTree>
    <p:extLst>
      <p:ext uri="{BB962C8B-B14F-4D97-AF65-F5344CB8AC3E}">
        <p14:creationId xmlns:p14="http://schemas.microsoft.com/office/powerpoint/2010/main" val="312046522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a:t>
            </a:r>
            <a:r>
              <a:rPr lang="en-US" b="1" dirty="0" err="1" smtClean="0">
                <a:solidFill>
                  <a:srgbClr val="FF0000"/>
                </a:solidFill>
              </a:rPr>
              <a:t>FeesMustFall</a:t>
            </a:r>
            <a:endParaRPr lang="en-US" b="1" dirty="0">
              <a:solidFill>
                <a:srgbClr val="FF0000"/>
              </a:solidFill>
            </a:endParaRPr>
          </a:p>
        </p:txBody>
      </p:sp>
      <p:pic>
        <p:nvPicPr>
          <p:cNvPr id="4" name="Picture 3"/>
          <p:cNvPicPr>
            <a:picLocks noChangeAspect="1"/>
          </p:cNvPicPr>
          <p:nvPr/>
        </p:nvPicPr>
        <p:blipFill>
          <a:blip r:embed="rId2"/>
          <a:stretch>
            <a:fillRect/>
          </a:stretch>
        </p:blipFill>
        <p:spPr>
          <a:xfrm>
            <a:off x="1371600" y="1676400"/>
            <a:ext cx="6780731" cy="4190492"/>
          </a:xfrm>
          <a:prstGeom prst="rect">
            <a:avLst/>
          </a:prstGeom>
        </p:spPr>
      </p:pic>
    </p:spTree>
    <p:extLst>
      <p:ext uri="{BB962C8B-B14F-4D97-AF65-F5344CB8AC3E}">
        <p14:creationId xmlns:p14="http://schemas.microsoft.com/office/powerpoint/2010/main" val="58510451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11-15 at 10.05.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553200" cy="68580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201476011"/>
              </p:ext>
            </p:extLst>
          </p:nvPr>
        </p:nvGraphicFramePr>
        <p:xfrm>
          <a:off x="6705600" y="5715000"/>
          <a:ext cx="2258888" cy="1143000"/>
        </p:xfrm>
        <a:graphic>
          <a:graphicData uri="http://schemas.openxmlformats.org/drawingml/2006/table">
            <a:tbl>
              <a:tblPr>
                <a:tableStyleId>{5C22544A-7EE6-4342-B048-85BDC9FD1C3A}</a:tableStyleId>
              </a:tblPr>
              <a:tblGrid>
                <a:gridCol w="1448005"/>
                <a:gridCol w="810883"/>
              </a:tblGrid>
              <a:tr h="190500">
                <a:tc>
                  <a:txBody>
                    <a:bodyPr/>
                    <a:lstStyle/>
                    <a:p>
                      <a:pPr algn="l" fontAlgn="b"/>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Numbers</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2 (2004)</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1085570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9 (2011)</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1049904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a:effectLst/>
                        </a:rPr>
                        <a:t>Grade </a:t>
                      </a:r>
                      <a:r>
                        <a:rPr lang="en-ZA" sz="1100" u="none" strike="noStrike" dirty="0" smtClean="0">
                          <a:effectLst/>
                        </a:rPr>
                        <a:t>12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532860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Passed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403874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Bachelors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150752</a:t>
                      </a:r>
                      <a:endParaRPr lang="en-ZA" sz="1100" b="0" i="0" u="none" strike="noStrike" dirty="0">
                        <a:solidFill>
                          <a:srgbClr val="000000"/>
                        </a:solidFill>
                        <a:effectLst/>
                        <a:latin typeface="Calibri"/>
                      </a:endParaRPr>
                    </a:p>
                  </a:txBody>
                  <a:tcPr marL="9525" marR="9525" marT="9525" marB="0" anchor="b"/>
                </a:tc>
              </a:tr>
            </a:tbl>
          </a:graphicData>
        </a:graphic>
      </p:graphicFrame>
      <p:sp>
        <p:nvSpPr>
          <p:cNvPr id="6" name="TextBox 5"/>
          <p:cNvSpPr txBox="1"/>
          <p:nvPr/>
        </p:nvSpPr>
        <p:spPr>
          <a:xfrm>
            <a:off x="6705600" y="228600"/>
            <a:ext cx="2316728" cy="1754327"/>
          </a:xfrm>
          <a:prstGeom prst="rect">
            <a:avLst/>
          </a:prstGeom>
          <a:noFill/>
        </p:spPr>
        <p:txBody>
          <a:bodyPr wrap="square" rtlCol="0">
            <a:spAutoFit/>
          </a:bodyPr>
          <a:lstStyle/>
          <a:p>
            <a:pPr algn="ctr"/>
            <a:r>
              <a:rPr lang="en-US" sz="3600" b="1" dirty="0" smtClean="0">
                <a:solidFill>
                  <a:srgbClr val="FF0000"/>
                </a:solidFill>
              </a:rPr>
              <a:t>How many make it to university?</a:t>
            </a:r>
            <a:endParaRPr lang="en-US" sz="3600" b="1" dirty="0">
              <a:solidFill>
                <a:srgbClr val="FF0000"/>
              </a:solidFill>
            </a:endParaRPr>
          </a:p>
        </p:txBody>
      </p:sp>
    </p:spTree>
    <p:extLst>
      <p:ext uri="{BB962C8B-B14F-4D97-AF65-F5344CB8AC3E}">
        <p14:creationId xmlns:p14="http://schemas.microsoft.com/office/powerpoint/2010/main" val="336768485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371600"/>
            <a:ext cx="6400800" cy="3962400"/>
          </a:xfrm>
          <a:solidFill>
            <a:srgbClr val="F2F2F2"/>
          </a:solidFill>
        </p:spPr>
        <p:txBody>
          <a:bodyPr>
            <a:noAutofit/>
          </a:bodyPr>
          <a:lstStyle/>
          <a:p>
            <a:r>
              <a:rPr lang="en-US" b="1" dirty="0" smtClean="0">
                <a:solidFill>
                  <a:srgbClr val="FF0000"/>
                </a:solidFill>
              </a:rPr>
              <a:t>So the problem starts before matric</a:t>
            </a:r>
            <a:r>
              <a:rPr lang="is-IS" b="1" dirty="0" smtClean="0">
                <a:solidFill>
                  <a:srgbClr val="FF0000"/>
                </a:solidFill>
              </a:rPr>
              <a:t>… perhaps in the FET phase or in the Senior Phase?</a:t>
            </a:r>
            <a:br>
              <a:rPr lang="is-IS" b="1" dirty="0" smtClean="0">
                <a:solidFill>
                  <a:srgbClr val="FF0000"/>
                </a:solidFill>
              </a:rPr>
            </a:br>
            <a:r>
              <a:rPr lang="is-IS" b="1" dirty="0">
                <a:solidFill>
                  <a:srgbClr val="FF0000"/>
                </a:solidFill>
              </a:rPr>
              <a:t/>
            </a:r>
            <a:br>
              <a:rPr lang="is-IS" b="1" dirty="0">
                <a:solidFill>
                  <a:srgbClr val="FF0000"/>
                </a:solidFill>
              </a:rPr>
            </a:br>
            <a:r>
              <a:rPr lang="is-IS" sz="2000" b="1" dirty="0" smtClean="0">
                <a:solidFill>
                  <a:srgbClr val="FF0000"/>
                </a:solidFill>
              </a:rPr>
              <a:t>Let’s look at maths and reading outcomes...</a:t>
            </a:r>
            <a:endParaRPr lang="en-US" sz="2000" b="1" dirty="0">
              <a:solidFill>
                <a:srgbClr val="FF0000"/>
              </a:solidFill>
            </a:endParaRPr>
          </a:p>
        </p:txBody>
      </p:sp>
    </p:spTree>
    <p:extLst>
      <p:ext uri="{BB962C8B-B14F-4D97-AF65-F5344CB8AC3E}">
        <p14:creationId xmlns:p14="http://schemas.microsoft.com/office/powerpoint/2010/main" val="93272318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8-10 at 2.47.5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0"/>
            <a:ext cx="7669400" cy="6858000"/>
          </a:xfrm>
          <a:prstGeom prst="rect">
            <a:avLst/>
          </a:prstGeom>
        </p:spPr>
      </p:pic>
      <p:sp>
        <p:nvSpPr>
          <p:cNvPr id="5" name="TextBox 4"/>
          <p:cNvSpPr txBox="1"/>
          <p:nvPr/>
        </p:nvSpPr>
        <p:spPr>
          <a:xfrm>
            <a:off x="6248400" y="5943600"/>
            <a:ext cx="2052878" cy="307777"/>
          </a:xfrm>
          <a:prstGeom prst="rect">
            <a:avLst/>
          </a:prstGeom>
          <a:noFill/>
        </p:spPr>
        <p:txBody>
          <a:bodyPr wrap="none" rtlCol="0">
            <a:spAutoFit/>
          </a:bodyPr>
          <a:lstStyle/>
          <a:p>
            <a:r>
              <a:rPr lang="en-US" sz="1400" dirty="0" smtClean="0"/>
              <a:t>Source: Marisa Von </a:t>
            </a:r>
            <a:r>
              <a:rPr lang="en-US" sz="1400" dirty="0" err="1" smtClean="0"/>
              <a:t>Fintel</a:t>
            </a:r>
            <a:endParaRPr lang="en-US" sz="1400" dirty="0"/>
          </a:p>
        </p:txBody>
      </p:sp>
      <p:sp>
        <p:nvSpPr>
          <p:cNvPr id="6" name="TextBox 5"/>
          <p:cNvSpPr txBox="1"/>
          <p:nvPr/>
        </p:nvSpPr>
        <p:spPr>
          <a:xfrm>
            <a:off x="2819400" y="6550223"/>
            <a:ext cx="5562599" cy="307777"/>
          </a:xfrm>
          <a:prstGeom prst="rect">
            <a:avLst/>
          </a:prstGeom>
          <a:noFill/>
        </p:spPr>
        <p:txBody>
          <a:bodyPr wrap="square" rtlCol="0">
            <a:spAutoFit/>
          </a:bodyPr>
          <a:lstStyle/>
          <a:p>
            <a:r>
              <a:rPr lang="en-US" sz="1400" dirty="0" smtClean="0"/>
              <a:t>Purple dots = Schools selected for the National School Effectiveness Study</a:t>
            </a:r>
            <a:endParaRPr lang="en-US" sz="1400" dirty="0"/>
          </a:p>
        </p:txBody>
      </p:sp>
      <p:sp>
        <p:nvSpPr>
          <p:cNvPr id="7" name="TextBox 6"/>
          <p:cNvSpPr txBox="1"/>
          <p:nvPr/>
        </p:nvSpPr>
        <p:spPr>
          <a:xfrm>
            <a:off x="685800" y="228600"/>
            <a:ext cx="4267200" cy="954107"/>
          </a:xfrm>
          <a:prstGeom prst="rect">
            <a:avLst/>
          </a:prstGeom>
          <a:noFill/>
        </p:spPr>
        <p:txBody>
          <a:bodyPr wrap="square" rtlCol="0">
            <a:spAutoFit/>
          </a:bodyPr>
          <a:lstStyle/>
          <a:p>
            <a:r>
              <a:rPr lang="en-US" sz="2800" b="1" dirty="0" smtClean="0">
                <a:solidFill>
                  <a:srgbClr val="FF0000"/>
                </a:solidFill>
              </a:rPr>
              <a:t>Nationally-representative samples</a:t>
            </a:r>
            <a:endParaRPr lang="en-US" sz="2800" b="1" dirty="0">
              <a:solidFill>
                <a:srgbClr val="FF0000"/>
              </a:solidFill>
            </a:endParaRPr>
          </a:p>
        </p:txBody>
      </p:sp>
    </p:spTree>
    <p:extLst>
      <p:ext uri="{BB962C8B-B14F-4D97-AF65-F5344CB8AC3E}">
        <p14:creationId xmlns:p14="http://schemas.microsoft.com/office/powerpoint/2010/main" val="399157673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sp>
        <p:nvSpPr>
          <p:cNvPr id="6" name="Title 1"/>
          <p:cNvSpPr>
            <a:spLocks noGrp="1"/>
          </p:cNvSpPr>
          <p:nvPr>
            <p:ph type="title"/>
          </p:nvPr>
        </p:nvSpPr>
        <p:spPr>
          <a:xfrm>
            <a:off x="468312" y="115888"/>
            <a:ext cx="8136135" cy="1008856"/>
          </a:xfrm>
        </p:spPr>
        <p:txBody>
          <a:bodyPr>
            <a:normAutofit/>
          </a:bodyPr>
          <a:lstStyle/>
          <a:p>
            <a:r>
              <a:rPr lang="en-US" sz="2800" b="1" dirty="0" smtClean="0">
                <a:solidFill>
                  <a:srgbClr val="FF0000"/>
                </a:solidFill>
                <a:latin typeface="Calibri" charset="0"/>
              </a:rPr>
              <a:t>MATHEMATICS: </a:t>
            </a:r>
            <a:r>
              <a:rPr lang="en-US" sz="2800" b="1" dirty="0" smtClean="0">
                <a:latin typeface="Calibri" charset="0"/>
              </a:rPr>
              <a:t>Insurmountable </a:t>
            </a:r>
            <a:r>
              <a:rPr lang="en-US" sz="2800" b="1" dirty="0">
                <a:latin typeface="Calibri" charset="0"/>
              </a:rPr>
              <a:t>learning </a:t>
            </a:r>
            <a:r>
              <a:rPr lang="en-US" sz="2800" b="1" dirty="0" smtClean="0">
                <a:latin typeface="Calibri" charset="0"/>
              </a:rPr>
              <a:t>deficits</a:t>
            </a:r>
            <a:endParaRPr lang="en-US" sz="2800" b="1" dirty="0">
              <a:latin typeface="Calibri" charset="0"/>
            </a:endParaRPr>
          </a:p>
        </p:txBody>
      </p:sp>
      <p:sp>
        <p:nvSpPr>
          <p:cNvPr id="2" name="TextBox 1"/>
          <p:cNvSpPr txBox="1"/>
          <p:nvPr/>
        </p:nvSpPr>
        <p:spPr>
          <a:xfrm>
            <a:off x="5220072" y="6503104"/>
            <a:ext cx="2561084" cy="276999"/>
          </a:xfrm>
          <a:prstGeom prst="rect">
            <a:avLst/>
          </a:prstGeom>
          <a:solidFill>
            <a:schemeClr val="bg1">
              <a:lumMod val="85000"/>
            </a:schemeClr>
          </a:solidFill>
        </p:spPr>
        <p:txBody>
          <a:bodyPr wrap="square" rtlCol="0">
            <a:spAutoFit/>
          </a:bodyPr>
          <a:lstStyle/>
          <a:p>
            <a:r>
              <a:rPr lang="en-ZA" sz="1200" i="1" dirty="0" smtClean="0"/>
              <a:t>Spaull &amp; Viljoen, 2015</a:t>
            </a:r>
            <a:endParaRPr lang="en-ZA" sz="1200" i="1" dirty="0"/>
          </a:p>
        </p:txBody>
      </p:sp>
      <p:graphicFrame>
        <p:nvGraphicFramePr>
          <p:cNvPr id="8" name="Chart 7"/>
          <p:cNvGraphicFramePr/>
          <p:nvPr>
            <p:extLst>
              <p:ext uri="{D42A27DB-BD31-4B8C-83A1-F6EECF244321}">
                <p14:modId xmlns:p14="http://schemas.microsoft.com/office/powerpoint/2010/main" val="2612887483"/>
              </p:ext>
            </p:extLst>
          </p:nvPr>
        </p:nvGraphicFramePr>
        <p:xfrm>
          <a:off x="0" y="1772816"/>
          <a:ext cx="9146540" cy="463944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39552" y="1196752"/>
            <a:ext cx="8352928" cy="646331"/>
          </a:xfrm>
          <a:prstGeom prst="rect">
            <a:avLst/>
          </a:prstGeom>
        </p:spPr>
        <p:txBody>
          <a:bodyPr wrap="square">
            <a:spAutoFit/>
          </a:bodyPr>
          <a:lstStyle/>
          <a:p>
            <a:r>
              <a:rPr lang="en-GB" sz="12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1200" dirty="0"/>
              <a:t> </a:t>
            </a:r>
          </a:p>
        </p:txBody>
      </p:sp>
      <p:cxnSp>
        <p:nvCxnSpPr>
          <p:cNvPr id="7" name="Straight Arrow Connector 6"/>
          <p:cNvCxnSpPr/>
          <p:nvPr/>
        </p:nvCxnSpPr>
        <p:spPr>
          <a:xfrm flipV="1">
            <a:off x="990600" y="5791200"/>
            <a:ext cx="0" cy="914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48767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chart seriesIdx="-4" categoryIdx="0" bldStep="category"/>
                                            </p:graphicEl>
                                          </p:spTgt>
                                        </p:tgtEl>
                                        <p:attrNameLst>
                                          <p:attrName>style.visibility</p:attrName>
                                        </p:attrNameLst>
                                      </p:cBhvr>
                                      <p:to>
                                        <p:strVal val="visible"/>
                                      </p:to>
                                    </p:set>
                                    <p:animEffect transition="in" filter="wipe(down)">
                                      <p:cBhvr>
                                        <p:cTn id="12" dur="500"/>
                                        <p:tgtEl>
                                          <p:spTgt spid="8">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graphicEl>
                                              <a:chart seriesIdx="-4" categoryIdx="1" bldStep="category"/>
                                            </p:graphicEl>
                                          </p:spTgt>
                                        </p:tgtEl>
                                        <p:attrNameLst>
                                          <p:attrName>style.visibility</p:attrName>
                                        </p:attrNameLst>
                                      </p:cBhvr>
                                      <p:to>
                                        <p:strVal val="visible"/>
                                      </p:to>
                                    </p:set>
                                    <p:animEffect transition="in" filter="wipe(down)">
                                      <p:cBhvr>
                                        <p:cTn id="17" dur="500"/>
                                        <p:tgtEl>
                                          <p:spTgt spid="8">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graphicEl>
                                              <a:chart seriesIdx="-4" categoryIdx="2" bldStep="category"/>
                                            </p:graphicEl>
                                          </p:spTgt>
                                        </p:tgtEl>
                                        <p:attrNameLst>
                                          <p:attrName>style.visibility</p:attrName>
                                        </p:attrNameLst>
                                      </p:cBhvr>
                                      <p:to>
                                        <p:strVal val="visible"/>
                                      </p:to>
                                    </p:set>
                                    <p:animEffect transition="in" filter="wipe(down)">
                                      <p:cBhvr>
                                        <p:cTn id="22" dur="500"/>
                                        <p:tgtEl>
                                          <p:spTgt spid="8">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graphicEl>
                                              <a:chart seriesIdx="-4" categoryIdx="3" bldStep="category"/>
                                            </p:graphicEl>
                                          </p:spTgt>
                                        </p:tgtEl>
                                        <p:attrNameLst>
                                          <p:attrName>style.visibility</p:attrName>
                                        </p:attrNameLst>
                                      </p:cBhvr>
                                      <p:to>
                                        <p:strVal val="visible"/>
                                      </p:to>
                                    </p:set>
                                    <p:animEffect transition="in" filter="wipe(down)">
                                      <p:cBhvr>
                                        <p:cTn id="27" dur="500"/>
                                        <p:tgtEl>
                                          <p:spTgt spid="8">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graphicEl>
                                              <a:chart seriesIdx="-4" categoryIdx="4" bldStep="category"/>
                                            </p:graphicEl>
                                          </p:spTgt>
                                        </p:tgtEl>
                                        <p:attrNameLst>
                                          <p:attrName>style.visibility</p:attrName>
                                        </p:attrNameLst>
                                      </p:cBhvr>
                                      <p:to>
                                        <p:strVal val="visible"/>
                                      </p:to>
                                    </p:set>
                                    <p:animEffect transition="in" filter="wipe(down)">
                                      <p:cBhvr>
                                        <p:cTn id="32" dur="500"/>
                                        <p:tgtEl>
                                          <p:spTgt spid="8">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graphicEl>
                                              <a:chart seriesIdx="-4" categoryIdx="5" bldStep="category"/>
                                            </p:graphicEl>
                                          </p:spTgt>
                                        </p:tgtEl>
                                        <p:attrNameLst>
                                          <p:attrName>style.visibility</p:attrName>
                                        </p:attrNameLst>
                                      </p:cBhvr>
                                      <p:to>
                                        <p:strVal val="visible"/>
                                      </p:to>
                                    </p:set>
                                    <p:animEffect transition="in" filter="wipe(down)">
                                      <p:cBhvr>
                                        <p:cTn id="37" dur="500"/>
                                        <p:tgtEl>
                                          <p:spTgt spid="8">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graphicEl>
                                              <a:chart seriesIdx="-4" categoryIdx="6" bldStep="category"/>
                                            </p:graphicEl>
                                          </p:spTgt>
                                        </p:tgtEl>
                                        <p:attrNameLst>
                                          <p:attrName>style.visibility</p:attrName>
                                        </p:attrNameLst>
                                      </p:cBhvr>
                                      <p:to>
                                        <p:strVal val="visible"/>
                                      </p:to>
                                    </p:set>
                                    <p:animEffect transition="in" filter="wipe(down)">
                                      <p:cBhvr>
                                        <p:cTn id="42" dur="500"/>
                                        <p:tgtEl>
                                          <p:spTgt spid="8">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graphicEl>
                                              <a:chart seriesIdx="-4" categoryIdx="7" bldStep="category"/>
                                            </p:graphicEl>
                                          </p:spTgt>
                                        </p:tgtEl>
                                        <p:attrNameLst>
                                          <p:attrName>style.visibility</p:attrName>
                                        </p:attrNameLst>
                                      </p:cBhvr>
                                      <p:to>
                                        <p:strVal val="visible"/>
                                      </p:to>
                                    </p:set>
                                    <p:animEffect transition="in" filter="wipe(down)">
                                      <p:cBhvr>
                                        <p:cTn id="47" dur="500"/>
                                        <p:tgtEl>
                                          <p:spTgt spid="8">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graphicEl>
                                              <a:chart seriesIdx="-4" categoryIdx="8" bldStep="category"/>
                                            </p:graphicEl>
                                          </p:spTgt>
                                        </p:tgtEl>
                                        <p:attrNameLst>
                                          <p:attrName>style.visibility</p:attrName>
                                        </p:attrNameLst>
                                      </p:cBhvr>
                                      <p:to>
                                        <p:strVal val="visible"/>
                                      </p:to>
                                    </p:set>
                                    <p:animEffect transition="in" filter="wipe(down)">
                                      <p:cBhvr>
                                        <p:cTn id="52" dur="500"/>
                                        <p:tgtEl>
                                          <p:spTgt spid="8">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8">
                                            <p:graphicEl>
                                              <a:chart seriesIdx="-4" categoryIdx="9" bldStep="category"/>
                                            </p:graphicEl>
                                          </p:spTgt>
                                        </p:tgtEl>
                                        <p:attrNameLst>
                                          <p:attrName>style.visibility</p:attrName>
                                        </p:attrNameLst>
                                      </p:cBhvr>
                                      <p:to>
                                        <p:strVal val="visible"/>
                                      </p:to>
                                    </p:set>
                                    <p:animEffect transition="in" filter="wipe(down)">
                                      <p:cBhvr>
                                        <p:cTn id="57" dur="500"/>
                                        <p:tgtEl>
                                          <p:spTgt spid="8">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down)">
                                      <p:cBhvr>
                                        <p:cTn id="6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251278519"/>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Viljoen, 2015)</a:t>
            </a:r>
            <a:endParaRPr lang="en-ZA" sz="1400" dirty="0"/>
          </a:p>
        </p:txBody>
      </p:sp>
    </p:spTree>
    <p:extLst>
      <p:ext uri="{BB962C8B-B14F-4D97-AF65-F5344CB8AC3E}">
        <p14:creationId xmlns:p14="http://schemas.microsoft.com/office/powerpoint/2010/main" val="41920557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846808533"/>
              </p:ext>
            </p:extLst>
          </p:nvPr>
        </p:nvGraphicFramePr>
        <p:xfrm>
          <a:off x="0" y="1968500"/>
          <a:ext cx="7694706" cy="488950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7"/>
          <p:cNvSpPr>
            <a:spLocks noGrp="1"/>
          </p:cNvSpPr>
          <p:nvPr>
            <p:ph type="title"/>
          </p:nvPr>
        </p:nvSpPr>
        <p:spPr>
          <a:xfrm>
            <a:off x="457200" y="415365"/>
            <a:ext cx="8229600" cy="1143000"/>
          </a:xfrm>
        </p:spPr>
        <p:txBody>
          <a:bodyPr>
            <a:noAutofit/>
          </a:bodyPr>
          <a:lstStyle/>
          <a:p>
            <a:r>
              <a:rPr lang="en-US" sz="3200" b="1" dirty="0" smtClean="0">
                <a:solidFill>
                  <a:srgbClr val="FF0000"/>
                </a:solidFill>
                <a:cs typeface="Calibri"/>
              </a:rPr>
              <a:t>READING</a:t>
            </a:r>
            <a:r>
              <a:rPr lang="en-US" sz="3200" b="1" dirty="0" smtClean="0">
                <a:solidFill>
                  <a:prstClr val="black">
                    <a:lumMod val="75000"/>
                    <a:lumOff val="25000"/>
                  </a:prstClr>
                </a:solidFill>
                <a:cs typeface="Calibri"/>
              </a:rPr>
              <a:t>: </a:t>
            </a:r>
            <a:r>
              <a:rPr lang="en-US" sz="3200" b="1" dirty="0" smtClean="0">
                <a:solidFill>
                  <a:prstClr val="black">
                    <a:lumMod val="75000"/>
                    <a:lumOff val="25000"/>
                  </a:prstClr>
                </a:solidFill>
                <a:cs typeface="Calibri"/>
              </a:rPr>
              <a:t>What % of </a:t>
            </a:r>
            <a:r>
              <a:rPr lang="en-US" sz="3200" b="1" dirty="0" smtClean="0">
                <a:solidFill>
                  <a:prstClr val="black">
                    <a:lumMod val="75000"/>
                    <a:lumOff val="25000"/>
                  </a:prstClr>
                </a:solidFill>
                <a:cs typeface="Calibri"/>
              </a:rPr>
              <a:t>Gr4 students </a:t>
            </a:r>
            <a:r>
              <a:rPr lang="en-US" sz="3200" b="1" dirty="0" smtClean="0">
                <a:solidFill>
                  <a:prstClr val="black">
                    <a:lumMod val="75000"/>
                    <a:lumOff val="25000"/>
                  </a:prstClr>
                </a:solidFill>
                <a:cs typeface="Calibri"/>
              </a:rPr>
              <a:t>do not learn to read for meaning in any language?</a:t>
            </a:r>
            <a:br>
              <a:rPr lang="en-US" sz="3200" b="1" dirty="0" smtClean="0">
                <a:solidFill>
                  <a:prstClr val="black">
                    <a:lumMod val="75000"/>
                    <a:lumOff val="25000"/>
                  </a:prstClr>
                </a:solidFill>
                <a:cs typeface="Calibri"/>
              </a:rPr>
            </a:br>
            <a:r>
              <a:rPr lang="en-US" sz="2400" i="1" dirty="0" err="1" smtClean="0">
                <a:solidFill>
                  <a:prstClr val="black">
                    <a:lumMod val="75000"/>
                    <a:lumOff val="25000"/>
                  </a:prstClr>
                </a:solidFill>
                <a:cs typeface="Calibri"/>
              </a:rPr>
              <a:t>prePIRLS</a:t>
            </a:r>
            <a:r>
              <a:rPr lang="en-US" sz="2400" i="1" dirty="0" smtClean="0">
                <a:solidFill>
                  <a:prstClr val="black">
                    <a:lumMod val="75000"/>
                    <a:lumOff val="25000"/>
                  </a:prstClr>
                </a:solidFill>
                <a:cs typeface="Calibri"/>
              </a:rPr>
              <a:t> 2011</a:t>
            </a:r>
            <a:endParaRPr lang="en-US" sz="2400" i="1" dirty="0"/>
          </a:p>
        </p:txBody>
      </p:sp>
      <p:grpSp>
        <p:nvGrpSpPr>
          <p:cNvPr id="9" name="Group 8"/>
          <p:cNvGrpSpPr/>
          <p:nvPr/>
        </p:nvGrpSpPr>
        <p:grpSpPr>
          <a:xfrm>
            <a:off x="7718106" y="2895600"/>
            <a:ext cx="1389530" cy="307777"/>
            <a:chOff x="7634942" y="2997805"/>
            <a:chExt cx="1389530" cy="307777"/>
          </a:xfrm>
        </p:grpSpPr>
        <p:sp>
          <p:nvSpPr>
            <p:cNvPr id="6" name="TextBox 5"/>
            <p:cNvSpPr txBox="1"/>
            <p:nvPr/>
          </p:nvSpPr>
          <p:spPr>
            <a:xfrm>
              <a:off x="7888942" y="2997805"/>
              <a:ext cx="1135530" cy="307777"/>
            </a:xfrm>
            <a:prstGeom prst="rect">
              <a:avLst/>
            </a:prstGeom>
            <a:noFill/>
          </p:spPr>
          <p:txBody>
            <a:bodyPr wrap="square" rtlCol="0">
              <a:spAutoFit/>
            </a:bodyPr>
            <a:lstStyle/>
            <a:p>
              <a:r>
                <a:rPr lang="en-US" sz="1400" dirty="0" smtClean="0"/>
                <a:t>Advanced</a:t>
              </a:r>
              <a:endParaRPr lang="en-US" dirty="0" smtClean="0"/>
            </a:p>
          </p:txBody>
        </p:sp>
        <p:cxnSp>
          <p:nvCxnSpPr>
            <p:cNvPr id="8" name="Straight Arrow Connector 7"/>
            <p:cNvCxnSpPr/>
            <p:nvPr/>
          </p:nvCxnSpPr>
          <p:spPr>
            <a:xfrm flipH="1">
              <a:off x="7634942" y="3177099"/>
              <a:ext cx="254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0" name="Group 9"/>
          <p:cNvGrpSpPr/>
          <p:nvPr/>
        </p:nvGrpSpPr>
        <p:grpSpPr>
          <a:xfrm>
            <a:off x="7634942" y="4614440"/>
            <a:ext cx="1389530" cy="307777"/>
            <a:chOff x="7634942" y="2997805"/>
            <a:chExt cx="1389530" cy="307777"/>
          </a:xfrm>
        </p:grpSpPr>
        <p:sp>
          <p:nvSpPr>
            <p:cNvPr id="11" name="TextBox 10"/>
            <p:cNvSpPr txBox="1"/>
            <p:nvPr/>
          </p:nvSpPr>
          <p:spPr>
            <a:xfrm>
              <a:off x="7888942" y="2997805"/>
              <a:ext cx="1135530" cy="307777"/>
            </a:xfrm>
            <a:prstGeom prst="rect">
              <a:avLst/>
            </a:prstGeom>
            <a:noFill/>
          </p:spPr>
          <p:txBody>
            <a:bodyPr wrap="square" rtlCol="0">
              <a:spAutoFit/>
            </a:bodyPr>
            <a:lstStyle/>
            <a:p>
              <a:r>
                <a:rPr lang="en-US" sz="1400" dirty="0" smtClean="0"/>
                <a:t>High</a:t>
              </a:r>
              <a:endParaRPr lang="en-US" dirty="0" smtClean="0"/>
            </a:p>
          </p:txBody>
        </p:sp>
        <p:cxnSp>
          <p:nvCxnSpPr>
            <p:cNvPr id="12" name="Straight Arrow Connector 11"/>
            <p:cNvCxnSpPr/>
            <p:nvPr/>
          </p:nvCxnSpPr>
          <p:spPr>
            <a:xfrm flipH="1">
              <a:off x="7634942" y="3177099"/>
              <a:ext cx="254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3" name="Group 12"/>
          <p:cNvGrpSpPr/>
          <p:nvPr/>
        </p:nvGrpSpPr>
        <p:grpSpPr>
          <a:xfrm>
            <a:off x="7634942" y="5495969"/>
            <a:ext cx="1389530" cy="307777"/>
            <a:chOff x="7634942" y="2997805"/>
            <a:chExt cx="1389530" cy="307777"/>
          </a:xfrm>
        </p:grpSpPr>
        <p:sp>
          <p:nvSpPr>
            <p:cNvPr id="14" name="TextBox 13"/>
            <p:cNvSpPr txBox="1"/>
            <p:nvPr/>
          </p:nvSpPr>
          <p:spPr>
            <a:xfrm>
              <a:off x="7888942" y="2997805"/>
              <a:ext cx="1135530" cy="307777"/>
            </a:xfrm>
            <a:prstGeom prst="rect">
              <a:avLst/>
            </a:prstGeom>
            <a:noFill/>
          </p:spPr>
          <p:txBody>
            <a:bodyPr wrap="square" rtlCol="0">
              <a:spAutoFit/>
            </a:bodyPr>
            <a:lstStyle/>
            <a:p>
              <a:r>
                <a:rPr lang="en-US" sz="1400" dirty="0" smtClean="0"/>
                <a:t>Intermediate</a:t>
              </a:r>
            </a:p>
          </p:txBody>
        </p:sp>
        <p:cxnSp>
          <p:nvCxnSpPr>
            <p:cNvPr id="15" name="Straight Arrow Connector 14"/>
            <p:cNvCxnSpPr/>
            <p:nvPr/>
          </p:nvCxnSpPr>
          <p:spPr>
            <a:xfrm flipH="1">
              <a:off x="7634942" y="3177099"/>
              <a:ext cx="254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6" name="Group 15"/>
          <p:cNvGrpSpPr/>
          <p:nvPr/>
        </p:nvGrpSpPr>
        <p:grpSpPr>
          <a:xfrm>
            <a:off x="7634942" y="5803746"/>
            <a:ext cx="1389530" cy="646331"/>
            <a:chOff x="7634942" y="2997805"/>
            <a:chExt cx="1389530" cy="646331"/>
          </a:xfrm>
        </p:grpSpPr>
        <p:sp>
          <p:nvSpPr>
            <p:cNvPr id="17" name="TextBox 16"/>
            <p:cNvSpPr txBox="1"/>
            <p:nvPr/>
          </p:nvSpPr>
          <p:spPr>
            <a:xfrm>
              <a:off x="7888942" y="2997805"/>
              <a:ext cx="1135530" cy="646331"/>
            </a:xfrm>
            <a:prstGeom prst="rect">
              <a:avLst/>
            </a:prstGeom>
            <a:noFill/>
          </p:spPr>
          <p:txBody>
            <a:bodyPr wrap="square" rtlCol="0">
              <a:spAutoFit/>
            </a:bodyPr>
            <a:lstStyle/>
            <a:p>
              <a:r>
                <a:rPr lang="en-US" sz="1200" dirty="0" smtClean="0"/>
                <a:t>&lt; </a:t>
              </a:r>
              <a:r>
                <a:rPr lang="en-US" sz="1200" dirty="0" smtClean="0"/>
                <a:t>Intermediate</a:t>
              </a:r>
            </a:p>
            <a:p>
              <a:r>
                <a:rPr lang="en-US" sz="1200" dirty="0" smtClean="0"/>
                <a:t>(Cannot read for meaning)</a:t>
              </a:r>
            </a:p>
          </p:txBody>
        </p:sp>
        <p:cxnSp>
          <p:nvCxnSpPr>
            <p:cNvPr id="18" name="Straight Arrow Connector 17"/>
            <p:cNvCxnSpPr/>
            <p:nvPr/>
          </p:nvCxnSpPr>
          <p:spPr>
            <a:xfrm flipH="1">
              <a:off x="7634942" y="3177099"/>
              <a:ext cx="254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9" name="Group 18"/>
          <p:cNvGrpSpPr/>
          <p:nvPr/>
        </p:nvGrpSpPr>
        <p:grpSpPr>
          <a:xfrm rot="20578293">
            <a:off x="609812" y="1588266"/>
            <a:ext cx="2046210" cy="307777"/>
            <a:chOff x="7634942" y="2997804"/>
            <a:chExt cx="2046210" cy="307777"/>
          </a:xfrm>
        </p:grpSpPr>
        <p:sp>
          <p:nvSpPr>
            <p:cNvPr id="20" name="TextBox 19"/>
            <p:cNvSpPr txBox="1"/>
            <p:nvPr/>
          </p:nvSpPr>
          <p:spPr>
            <a:xfrm>
              <a:off x="7888941" y="2997804"/>
              <a:ext cx="1792211" cy="307777"/>
            </a:xfrm>
            <a:prstGeom prst="rect">
              <a:avLst/>
            </a:prstGeom>
            <a:noFill/>
          </p:spPr>
          <p:txBody>
            <a:bodyPr wrap="square" rtlCol="0">
              <a:spAutoFit/>
            </a:bodyPr>
            <a:lstStyle/>
            <a:p>
              <a:r>
                <a:rPr lang="en-US" sz="1400" b="1" dirty="0" smtClean="0">
                  <a:solidFill>
                    <a:srgbClr val="000000"/>
                  </a:solidFill>
                </a:rPr>
                <a:t>Poorest 5% of schools</a:t>
              </a:r>
              <a:endParaRPr lang="en-US" b="1" dirty="0" smtClean="0">
                <a:solidFill>
                  <a:srgbClr val="000000"/>
                </a:solidFill>
              </a:endParaRPr>
            </a:p>
          </p:txBody>
        </p:sp>
        <p:cxnSp>
          <p:nvCxnSpPr>
            <p:cNvPr id="21" name="Straight Arrow Connector 20"/>
            <p:cNvCxnSpPr/>
            <p:nvPr/>
          </p:nvCxnSpPr>
          <p:spPr>
            <a:xfrm flipH="1">
              <a:off x="7634942" y="3177099"/>
              <a:ext cx="254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22" name="Group 21"/>
          <p:cNvGrpSpPr/>
          <p:nvPr/>
        </p:nvGrpSpPr>
        <p:grpSpPr>
          <a:xfrm rot="19459137">
            <a:off x="7200092" y="1253660"/>
            <a:ext cx="2046210" cy="307777"/>
            <a:chOff x="7634942" y="2997804"/>
            <a:chExt cx="2046210" cy="307777"/>
          </a:xfrm>
        </p:grpSpPr>
        <p:sp>
          <p:nvSpPr>
            <p:cNvPr id="23" name="TextBox 22"/>
            <p:cNvSpPr txBox="1"/>
            <p:nvPr/>
          </p:nvSpPr>
          <p:spPr>
            <a:xfrm>
              <a:off x="7888941" y="2997804"/>
              <a:ext cx="1792211" cy="307777"/>
            </a:xfrm>
            <a:prstGeom prst="rect">
              <a:avLst/>
            </a:prstGeom>
            <a:noFill/>
          </p:spPr>
          <p:txBody>
            <a:bodyPr wrap="square" rtlCol="0">
              <a:spAutoFit/>
            </a:bodyPr>
            <a:lstStyle/>
            <a:p>
              <a:r>
                <a:rPr lang="en-US" sz="1400" b="1" dirty="0" smtClean="0"/>
                <a:t>Richest 5% of schools</a:t>
              </a:r>
              <a:endParaRPr lang="en-US" b="1" dirty="0" smtClean="0"/>
            </a:p>
          </p:txBody>
        </p:sp>
        <p:cxnSp>
          <p:nvCxnSpPr>
            <p:cNvPr id="24" name="Straight Arrow Connector 23"/>
            <p:cNvCxnSpPr/>
            <p:nvPr/>
          </p:nvCxnSpPr>
          <p:spPr>
            <a:xfrm flipH="1">
              <a:off x="7634942" y="3177099"/>
              <a:ext cx="254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06444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2" dur="500"/>
                                        <p:tgtEl>
                                          <p:spTgt spid="4">
                                            <p:graphicEl>
                                              <a:chart seriesIdx="0" categoryIdx="-4" bldStep="series"/>
                                            </p:graphic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par>
                                <p:cTn id="16" presetID="22" presetClass="entr" presetSubtype="4"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28" dur="500"/>
                                        <p:tgtEl>
                                          <p:spTgt spid="4">
                                            <p:graphicEl>
                                              <a:chart seriesIdx="1" categoryIdx="-4" bldStep="series"/>
                                            </p:graphic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down)">
                                      <p:cBhvr>
                                        <p:cTn id="36" dur="500"/>
                                        <p:tgtEl>
                                          <p:spTgt spid="4">
                                            <p:graphicEl>
                                              <a:chart seriesIdx="2" categoryIdx="-4" bldStep="series"/>
                                            </p:graphicEl>
                                          </p:spTgt>
                                        </p:tgtEl>
                                      </p:cBhvr>
                                    </p:animEffect>
                                  </p:childTnLst>
                                </p:cTn>
                              </p:par>
                              <p:par>
                                <p:cTn id="37" presetID="22" presetClass="entr" presetSubtype="4"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wipe(down)">
                                      <p:cBhvr>
                                        <p:cTn id="44" dur="500"/>
                                        <p:tgtEl>
                                          <p:spTgt spid="4">
                                            <p:graphicEl>
                                              <a:chart seriesIdx="3" categoryIdx="-4" bldStep="series"/>
                                            </p:graphicEl>
                                          </p:spTgt>
                                        </p:tgtEl>
                                      </p:cBhvr>
                                    </p:animEffect>
                                  </p:childTnLst>
                                </p:cTn>
                              </p:par>
                              <p:par>
                                <p:cTn id="45" presetID="22" presetClass="entr" presetSubtype="4"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down)">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371600"/>
            <a:ext cx="6400800" cy="3962400"/>
          </a:xfrm>
          <a:solidFill>
            <a:srgbClr val="F2F2F2"/>
          </a:solidFill>
        </p:spPr>
        <p:txBody>
          <a:bodyPr>
            <a:noAutofit/>
          </a:bodyPr>
          <a:lstStyle/>
          <a:p>
            <a:r>
              <a:rPr lang="en-US" b="1" dirty="0" smtClean="0">
                <a:solidFill>
                  <a:srgbClr val="FF0000"/>
                </a:solidFill>
              </a:rPr>
              <a:t>So the problem starts long before Grade 3</a:t>
            </a:r>
            <a:r>
              <a:rPr lang="is-IS" b="1" dirty="0" smtClean="0">
                <a:solidFill>
                  <a:srgbClr val="FF0000"/>
                </a:solidFill>
              </a:rPr>
              <a:t>...</a:t>
            </a:r>
            <a:br>
              <a:rPr lang="is-IS" b="1" dirty="0" smtClean="0">
                <a:solidFill>
                  <a:srgbClr val="FF0000"/>
                </a:solidFill>
              </a:rPr>
            </a:br>
            <a:endParaRPr lang="en-US" sz="2000" b="1" dirty="0">
              <a:solidFill>
                <a:srgbClr val="FF0000"/>
              </a:solidFill>
            </a:endParaRPr>
          </a:p>
        </p:txBody>
      </p:sp>
    </p:spTree>
    <p:extLst>
      <p:ext uri="{BB962C8B-B14F-4D97-AF65-F5344CB8AC3E}">
        <p14:creationId xmlns:p14="http://schemas.microsoft.com/office/powerpoint/2010/main" val="232543524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10</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54597" y="1466793"/>
              <a:ext cx="778181" cy="46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800" b="1" dirty="0">
                  <a:solidFill>
                    <a:schemeClr val="bg1"/>
                  </a:solidFill>
                </a:rPr>
                <a:t>High SES </a:t>
              </a:r>
              <a:r>
                <a:rPr lang="en-ZA" sz="800" b="1" dirty="0" smtClean="0">
                  <a:solidFill>
                    <a:schemeClr val="bg1"/>
                  </a:solidFill>
                </a:rPr>
                <a:t>background + ECD</a:t>
              </a: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2"/>
            <a:ext cx="2030413" cy="1997075"/>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78135" y="3616609"/>
              <a:ext cx="1248942" cy="83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dirty="0">
                  <a:solidFill>
                    <a:schemeClr val="bg1"/>
                  </a:solidFill>
                </a:rPr>
                <a:t>Low </a:t>
              </a:r>
              <a:r>
                <a:rPr lang="en-ZA" sz="1200" b="1" dirty="0" smtClean="0">
                  <a:solidFill>
                    <a:schemeClr val="bg1"/>
                  </a:solidFill>
                </a:rPr>
                <a:t>socioeconomic status background</a:t>
              </a:r>
              <a:endParaRPr lang="en-ZA" sz="1200" b="1" dirty="0">
                <a:solidFill>
                  <a:schemeClr val="bg1"/>
                </a:solidFill>
              </a:endParaRP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1403185973"/>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123384"/>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15%</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a:t>
            </a:r>
            <a:r>
              <a:rPr lang="en-ZA" sz="900" dirty="0" smtClean="0">
                <a:latin typeface="Calibri" pitchFamily="34" charset="0"/>
                <a:ea typeface="+mn-ea"/>
                <a:cs typeface="Arial" pitchFamily="34" charset="0"/>
              </a:rPr>
              <a:t>skills</a:t>
            </a:r>
            <a:endParaRPr lang="en-ZA" sz="900" dirty="0">
              <a:latin typeface="Calibri" pitchFamily="34" charset="0"/>
              <a:ea typeface="+mn-ea"/>
              <a:cs typeface="Arial" pitchFamily="34" charset="0"/>
            </a:endParaRPr>
          </a:p>
        </p:txBody>
      </p:sp>
      <p:sp>
        <p:nvSpPr>
          <p:cNvPr id="92" name="TextBox 91"/>
          <p:cNvSpPr txBox="1"/>
          <p:nvPr/>
        </p:nvSpPr>
        <p:spPr>
          <a:xfrm>
            <a:off x="30513" y="3717032"/>
            <a:ext cx="1633538" cy="98488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a:t>
            </a:r>
            <a:r>
              <a:rPr lang="en-ZA" sz="900" dirty="0" smtClean="0">
                <a:latin typeface="Calibri" pitchFamily="34" charset="0"/>
                <a:ea typeface="+mn-ea"/>
                <a:cs typeface="Arial" pitchFamily="34" charset="0"/>
              </a:rPr>
              <a:t>education</a:t>
            </a:r>
            <a:endParaRPr lang="en-ZA" sz="9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3" y="2492897"/>
            <a:ext cx="1722884" cy="1050925"/>
            <a:chOff x="114382" y="2291768"/>
            <a:chExt cx="1723333" cy="1050749"/>
          </a:xfrm>
        </p:grpSpPr>
        <p:sp>
          <p:nvSpPr>
            <p:cNvPr id="96" name="TextBox 95"/>
            <p:cNvSpPr txBox="1"/>
            <p:nvPr/>
          </p:nvSpPr>
          <p:spPr>
            <a:xfrm>
              <a:off x="309696" y="2617150"/>
              <a:ext cx="1528019" cy="553905"/>
            </a:xfrm>
            <a:prstGeom prst="rect">
              <a:avLst/>
            </a:prstGeom>
            <a:solidFill>
              <a:schemeClr val="accent1">
                <a:lumMod val="60000"/>
                <a:lumOff val="40000"/>
              </a:schemeClr>
            </a:solidFill>
          </p:spPr>
          <p:txBody>
            <a:bodyPr wrap="square">
              <a:spAutoFit/>
            </a:bodyPr>
            <a:lstStyle/>
            <a:p>
              <a:pPr marL="171450" indent="-171450">
                <a:buFont typeface="Arial" pitchFamily="34" charset="0"/>
                <a:buChar char="•"/>
                <a:defRPr/>
              </a:pPr>
              <a:r>
                <a:rPr lang="en-ZA" sz="1000" dirty="0">
                  <a:latin typeface="Calibri" pitchFamily="34" charset="0"/>
                  <a:ea typeface="+mn-ea"/>
                  <a:cs typeface="Arial" pitchFamily="34" charset="0"/>
                </a:rPr>
                <a:t>Vocational training</a:t>
              </a:r>
            </a:p>
            <a:p>
              <a:pPr marL="171450" indent="-171450">
                <a:buFont typeface="Arial" pitchFamily="34" charset="0"/>
                <a:buChar char="•"/>
                <a:defRPr/>
              </a:pPr>
              <a:r>
                <a:rPr lang="en-ZA" sz="1000" dirty="0">
                  <a:latin typeface="Calibri" pitchFamily="34" charset="0"/>
                  <a:ea typeface="+mn-ea"/>
                  <a:cs typeface="Arial" pitchFamily="34" charset="0"/>
                </a:rPr>
                <a:t>Affirmative </a:t>
              </a:r>
              <a:r>
                <a:rPr lang="en-ZA" sz="1000" dirty="0" smtClean="0">
                  <a:latin typeface="Calibri" pitchFamily="34" charset="0"/>
                  <a:ea typeface="+mn-ea"/>
                  <a:cs typeface="Arial" pitchFamily="34" charset="0"/>
                </a:rPr>
                <a:t>action</a:t>
              </a:r>
            </a:p>
            <a:p>
              <a:pPr>
                <a:defRPr/>
              </a:pPr>
              <a:r>
                <a:rPr lang="en-ZA" sz="1000" dirty="0" smtClean="0">
                  <a:latin typeface="Calibri" pitchFamily="34" charset="0"/>
                  <a:cs typeface="Arial" pitchFamily="34" charset="0"/>
                </a:rPr>
                <a:t>(few make this transition)</a:t>
              </a:r>
              <a:endParaRPr lang="en-ZA" sz="1000" dirty="0">
                <a:latin typeface="Calibri" pitchFamily="34" charset="0"/>
                <a:ea typeface="+mn-ea"/>
                <a:cs typeface="Arial" pitchFamily="34" charset="0"/>
              </a:endParaRP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771800" y="116632"/>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714392" y="5293879"/>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302767" y="6602444"/>
            <a:ext cx="47157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100" dirty="0" smtClean="0"/>
              <a:t>Statistics from Quarterly Labour Force Survey (QLFS) 2014 Q4</a:t>
            </a:r>
            <a:endParaRPr lang="en-ZA" sz="1100" dirty="0"/>
          </a:p>
        </p:txBody>
      </p:sp>
      <p:grpSp>
        <p:nvGrpSpPr>
          <p:cNvPr id="66" name="Group 115"/>
          <p:cNvGrpSpPr>
            <a:grpSpLocks/>
          </p:cNvGrpSpPr>
          <p:nvPr/>
        </p:nvGrpSpPr>
        <p:grpSpPr bwMode="auto">
          <a:xfrm>
            <a:off x="4724401" y="2822576"/>
            <a:ext cx="2783492" cy="2902288"/>
            <a:chOff x="4571758" y="2670835"/>
            <a:chExt cx="2782751" cy="2901881"/>
          </a:xfrm>
        </p:grpSpPr>
        <p:sp>
          <p:nvSpPr>
            <p:cNvPr id="67" name="Circular Arrow 6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68" name="Group 114"/>
            <p:cNvGrpSpPr>
              <a:grpSpLocks/>
            </p:cNvGrpSpPr>
            <p:nvPr/>
          </p:nvGrpSpPr>
          <p:grpSpPr bwMode="auto">
            <a:xfrm>
              <a:off x="6364508" y="4651091"/>
              <a:ext cx="990001" cy="921625"/>
              <a:chOff x="6364508" y="4651091"/>
              <a:chExt cx="990001" cy="921625"/>
            </a:xfrm>
          </p:grpSpPr>
          <p:sp>
            <p:nvSpPr>
              <p:cNvPr id="69" name="Freeform 68"/>
              <p:cNvSpPr/>
              <p:nvPr/>
            </p:nvSpPr>
            <p:spPr>
              <a:xfrm rot="18860996">
                <a:off x="6410059" y="4639670"/>
                <a:ext cx="921625" cy="944468"/>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70" name="TextBox 40"/>
              <p:cNvSpPr txBox="1">
                <a:spLocks noChangeArrowheads="1"/>
              </p:cNvSpPr>
              <p:nvPr/>
            </p:nvSpPr>
            <p:spPr bwMode="auto">
              <a:xfrm>
                <a:off x="6364508" y="4861277"/>
                <a:ext cx="990001" cy="49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dirty="0" smtClean="0">
                    <a:solidFill>
                      <a:schemeClr val="bg1"/>
                    </a:solidFill>
                  </a:rPr>
                  <a:t>ECD</a:t>
                </a:r>
              </a:p>
              <a:p>
                <a:pPr algn="ctr" eaLnBrk="1" hangingPunct="1"/>
                <a:r>
                  <a:rPr lang="en-ZA" sz="700" b="1" dirty="0" smtClean="0">
                    <a:solidFill>
                      <a:schemeClr val="bg1"/>
                    </a:solidFill>
                  </a:rPr>
                  <a:t>None or </a:t>
                </a:r>
              </a:p>
              <a:p>
                <a:pPr algn="ctr" eaLnBrk="1" hangingPunct="1"/>
                <a:r>
                  <a:rPr lang="en-ZA" sz="700" b="1" dirty="0" smtClean="0">
                    <a:solidFill>
                      <a:schemeClr val="bg1"/>
                    </a:solidFill>
                  </a:rPr>
                  <a:t>low-quality</a:t>
                </a:r>
                <a:endParaRPr lang="en-ZA" sz="700" b="1" dirty="0">
                  <a:solidFill>
                    <a:schemeClr val="bg1"/>
                  </a:solidFill>
                </a:endParaRPr>
              </a:p>
            </p:txBody>
          </p:sp>
        </p:grpSp>
      </p:grpSp>
      <p:grpSp>
        <p:nvGrpSpPr>
          <p:cNvPr id="72" name="Group 118"/>
          <p:cNvGrpSpPr>
            <a:grpSpLocks/>
          </p:cNvGrpSpPr>
          <p:nvPr/>
        </p:nvGrpSpPr>
        <p:grpSpPr bwMode="auto">
          <a:xfrm rot="499834">
            <a:off x="7266606" y="1910334"/>
            <a:ext cx="735798" cy="773338"/>
            <a:chOff x="6531208" y="1507436"/>
            <a:chExt cx="1072116" cy="1017150"/>
          </a:xfrm>
        </p:grpSpPr>
        <p:sp>
          <p:nvSpPr>
            <p:cNvPr id="73" name="Freeform 72"/>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78" name="Shape 77"/>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9" name="TextBox 22"/>
            <p:cNvSpPr txBox="1">
              <a:spLocks noChangeArrowheads="1"/>
            </p:cNvSpPr>
            <p:nvPr/>
          </p:nvSpPr>
          <p:spPr bwMode="auto">
            <a:xfrm>
              <a:off x="6768962" y="1847775"/>
              <a:ext cx="685623" cy="33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050" b="1" dirty="0" smtClean="0">
                  <a:solidFill>
                    <a:schemeClr val="bg1"/>
                  </a:solidFill>
                </a:rPr>
                <a:t>ECD</a:t>
              </a:r>
              <a:endParaRPr lang="en-ZA" sz="700" b="1" dirty="0">
                <a:solidFill>
                  <a:schemeClr val="bg1"/>
                </a:solidFill>
              </a:endParaRPr>
            </a:p>
          </p:txBody>
        </p:sp>
      </p:grpSp>
      <p:sp>
        <p:nvSpPr>
          <p:cNvPr id="4" name="Oval 3"/>
          <p:cNvSpPr/>
          <p:nvPr/>
        </p:nvSpPr>
        <p:spPr>
          <a:xfrm>
            <a:off x="7239000" y="1905000"/>
            <a:ext cx="914400" cy="838200"/>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79"/>
          <p:cNvSpPr/>
          <p:nvPr/>
        </p:nvSpPr>
        <p:spPr>
          <a:xfrm>
            <a:off x="6553200" y="4800600"/>
            <a:ext cx="914400" cy="838200"/>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726585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98"/>
                                        </p:tgtEl>
                                        <p:attrNameLst>
                                          <p:attrName>style.visibility</p:attrName>
                                        </p:attrNameLst>
                                      </p:cBhvr>
                                      <p:to>
                                        <p:strVal val="visible"/>
                                      </p:to>
                                    </p:set>
                                  </p:childTnLst>
                                </p:cTn>
                              </p:par>
                            </p:childTnLst>
                          </p:cTn>
                        </p:par>
                        <p:par>
                          <p:cTn id="71" fill="hold">
                            <p:stCondLst>
                              <p:cond delay="0"/>
                            </p:stCondLst>
                            <p:childTnLst>
                              <p:par>
                                <p:cTn id="72" presetID="1" presetClass="entr" presetSubtype="0" fill="hold" nodeType="afterEffect">
                                  <p:stCondLst>
                                    <p:cond delay="0"/>
                                  </p:stCondLst>
                                  <p:childTnLst>
                                    <p:set>
                                      <p:cBhvr>
                                        <p:cTn id="73" dur="1" fill="hold">
                                          <p:stCondLst>
                                            <p:cond delay="0"/>
                                          </p:stCondLst>
                                        </p:cTn>
                                        <p:tgtEl>
                                          <p:spTgt spid="94"/>
                                        </p:tgtEl>
                                        <p:attrNameLst>
                                          <p:attrName>style.visibility</p:attrName>
                                        </p:attrNameLst>
                                      </p:cBhvr>
                                      <p:to>
                                        <p:strVal val="visible"/>
                                      </p:to>
                                    </p:set>
                                  </p:childTnLst>
                                </p:cTn>
                              </p:par>
                            </p:childTnLst>
                          </p:cTn>
                        </p:par>
                        <p:par>
                          <p:cTn id="74" fill="hold">
                            <p:stCondLst>
                              <p:cond delay="0"/>
                            </p:stCondLst>
                            <p:childTnLst>
                              <p:par>
                                <p:cTn id="75" presetID="1" presetClass="entr" presetSubtype="0" fill="hold" nodeType="afterEffect">
                                  <p:stCondLst>
                                    <p:cond delay="0"/>
                                  </p:stCondLst>
                                  <p:childTnLst>
                                    <p:set>
                                      <p:cBhvr>
                                        <p:cTn id="76" dur="1" fill="hold">
                                          <p:stCondLst>
                                            <p:cond delay="0"/>
                                          </p:stCondLst>
                                        </p:cTn>
                                        <p:tgtEl>
                                          <p:spTgt spid="74"/>
                                        </p:tgtEl>
                                        <p:attrNameLst>
                                          <p:attrName>style.visibility</p:attrName>
                                        </p:attrNameLst>
                                      </p:cBhvr>
                                      <p:to>
                                        <p:strVal val="visible"/>
                                      </p:to>
                                    </p:set>
                                  </p:childTnLst>
                                </p:cTn>
                              </p:par>
                            </p:childTnLst>
                          </p:cTn>
                        </p:par>
                        <p:par>
                          <p:cTn id="77" fill="hold">
                            <p:stCondLst>
                              <p:cond delay="0"/>
                            </p:stCondLst>
                            <p:childTnLst>
                              <p:par>
                                <p:cTn id="78" presetID="1" presetClass="entr" presetSubtype="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92"/>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7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22"/>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131"/>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132"/>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21" presetClass="entr" presetSubtype="1" fill="hold" grpId="0" nodeType="clickEffect">
                                  <p:stCondLst>
                                    <p:cond delay="0"/>
                                  </p:stCondLst>
                                  <p:childTnLst>
                                    <p:set>
                                      <p:cBhvr>
                                        <p:cTn id="103" dur="1" fill="hold">
                                          <p:stCondLst>
                                            <p:cond delay="0"/>
                                          </p:stCondLst>
                                        </p:cTn>
                                        <p:tgtEl>
                                          <p:spTgt spid="80"/>
                                        </p:tgtEl>
                                        <p:attrNameLst>
                                          <p:attrName>style.visibility</p:attrName>
                                        </p:attrNameLst>
                                      </p:cBhvr>
                                      <p:to>
                                        <p:strVal val="visible"/>
                                      </p:to>
                                    </p:set>
                                    <p:animEffect transition="in" filter="wheel(1)">
                                      <p:cBhvr>
                                        <p:cTn id="104" dur="2000"/>
                                        <p:tgtEl>
                                          <p:spTgt spid="80"/>
                                        </p:tgtEl>
                                      </p:cBhvr>
                                    </p:animEffect>
                                  </p:childTnLst>
                                </p:cTn>
                              </p:par>
                              <p:par>
                                <p:cTn id="105" presetID="21" presetClass="entr" presetSubtype="1" fill="hold" grpId="0" nodeType="withEffect">
                                  <p:stCondLst>
                                    <p:cond delay="0"/>
                                  </p:stCondLst>
                                  <p:childTnLst>
                                    <p:set>
                                      <p:cBhvr>
                                        <p:cTn id="106" dur="1" fill="hold">
                                          <p:stCondLst>
                                            <p:cond delay="0"/>
                                          </p:stCondLst>
                                        </p:cTn>
                                        <p:tgtEl>
                                          <p:spTgt spid="4"/>
                                        </p:tgtEl>
                                        <p:attrNameLst>
                                          <p:attrName>style.visibility</p:attrName>
                                        </p:attrNameLst>
                                      </p:cBhvr>
                                      <p:to>
                                        <p:strVal val="visible"/>
                                      </p:to>
                                    </p:set>
                                    <p:animEffect transition="in" filter="wheel(1)">
                                      <p:cBhvr>
                                        <p:cTn id="10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P spid="4" grpId="0" animBg="1"/>
      <p:bldP spid="8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egnaposto contenuto 7"/>
          <p:cNvSpPr>
            <a:spLocks noGrp="1"/>
          </p:cNvSpPr>
          <p:nvPr>
            <p:ph idx="1"/>
          </p:nvPr>
        </p:nvSpPr>
        <p:spPr>
          <a:xfrm>
            <a:off x="304800" y="1981200"/>
            <a:ext cx="4953000" cy="4043065"/>
          </a:xfrm>
        </p:spPr>
        <p:txBody>
          <a:bodyPr>
            <a:normAutofit fontScale="85000" lnSpcReduction="10000"/>
          </a:bodyPr>
          <a:lstStyle/>
          <a:p>
            <a:pPr marL="0" indent="0">
              <a:buNone/>
            </a:pPr>
            <a:r>
              <a:rPr lang="en-ZA" dirty="0"/>
              <a:t>“Policies that seek to remedy deficits incurred in early years are much more costly than early investments wisely made, and do not restore lost capacities even when large costs are incurred. </a:t>
            </a:r>
            <a:r>
              <a:rPr lang="en-ZA" b="1" dirty="0">
                <a:solidFill>
                  <a:srgbClr val="FF0000"/>
                </a:solidFill>
              </a:rPr>
              <a:t>The later in life we attempt to repair early deficits, the costlier the remediation becomes</a:t>
            </a:r>
            <a:r>
              <a:rPr lang="en-ZA" dirty="0" smtClean="0"/>
              <a:t>”</a:t>
            </a:r>
          </a:p>
          <a:p>
            <a:pPr marL="0" indent="0">
              <a:buNone/>
            </a:pPr>
            <a:r>
              <a:rPr lang="en-ZA" dirty="0"/>
              <a:t>	</a:t>
            </a:r>
            <a:r>
              <a:rPr lang="en-ZA" dirty="0" smtClean="0"/>
              <a:t> </a:t>
            </a:r>
            <a:r>
              <a:rPr lang="en-ZA" dirty="0"/>
              <a:t>(Heckman, 2000, p. 5).</a:t>
            </a:r>
          </a:p>
        </p:txBody>
      </p:sp>
      <p:sp>
        <p:nvSpPr>
          <p:cNvPr id="5" name="Title 1"/>
          <p:cNvSpPr>
            <a:spLocks noGrp="1"/>
          </p:cNvSpPr>
          <p:nvPr>
            <p:ph type="title"/>
          </p:nvPr>
        </p:nvSpPr>
        <p:spPr>
          <a:xfrm>
            <a:off x="0" y="-152400"/>
            <a:ext cx="9144000" cy="1371600"/>
          </a:xfrm>
        </p:spPr>
        <p:txBody>
          <a:bodyPr>
            <a:noAutofit/>
          </a:bodyPr>
          <a:lstStyle/>
          <a:p>
            <a:r>
              <a:rPr lang="en-US" b="1" dirty="0" smtClean="0"/>
              <a:t>Why focus on ECD?</a:t>
            </a:r>
            <a:endParaRPr lang="en-US" b="1" dirty="0"/>
          </a:p>
        </p:txBody>
      </p:sp>
      <p:sp>
        <p:nvSpPr>
          <p:cNvPr id="6" name="Rectangle 5"/>
          <p:cNvSpPr/>
          <p:nvPr/>
        </p:nvSpPr>
        <p:spPr>
          <a:xfrm>
            <a:off x="1059543" y="1066800"/>
            <a:ext cx="6934200" cy="190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 name="Rectangle 2"/>
          <p:cNvSpPr/>
          <p:nvPr/>
        </p:nvSpPr>
        <p:spPr>
          <a:xfrm>
            <a:off x="5230812" y="4876800"/>
            <a:ext cx="3887787" cy="369332"/>
          </a:xfrm>
          <a:prstGeom prst="rect">
            <a:avLst/>
          </a:prstGeom>
        </p:spPr>
        <p:txBody>
          <a:bodyPr wrap="square">
            <a:spAutoFit/>
          </a:bodyPr>
          <a:lstStyle/>
          <a:p>
            <a:pPr algn="ctr"/>
            <a:r>
              <a:rPr lang="en-GB" dirty="0" smtClean="0"/>
              <a:t>Nobel Laureate James Heckman</a:t>
            </a:r>
            <a:endParaRPr lang="en-GB" dirty="0" smtClean="0"/>
          </a:p>
        </p:txBody>
      </p:sp>
      <p:pic>
        <p:nvPicPr>
          <p:cNvPr id="2" name="Picture 1"/>
          <p:cNvPicPr>
            <a:picLocks noChangeAspect="1"/>
          </p:cNvPicPr>
          <p:nvPr/>
        </p:nvPicPr>
        <p:blipFill>
          <a:blip r:embed="rId3"/>
          <a:stretch>
            <a:fillRect/>
          </a:stretch>
        </p:blipFill>
        <p:spPr>
          <a:xfrm>
            <a:off x="5715000" y="1828800"/>
            <a:ext cx="2989049" cy="2888372"/>
          </a:xfrm>
          <a:prstGeom prst="rect">
            <a:avLst/>
          </a:prstGeom>
        </p:spPr>
      </p:pic>
    </p:spTree>
    <p:extLst>
      <p:ext uri="{BB962C8B-B14F-4D97-AF65-F5344CB8AC3E}">
        <p14:creationId xmlns:p14="http://schemas.microsoft.com/office/powerpoint/2010/main" val="273547556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371600"/>
          </a:xfrm>
        </p:spPr>
        <p:txBody>
          <a:bodyPr>
            <a:noAutofit/>
          </a:bodyPr>
          <a:lstStyle/>
          <a:p>
            <a:r>
              <a:rPr lang="en-US" b="1" dirty="0" smtClean="0"/>
              <a:t>Life course development</a:t>
            </a:r>
            <a:endParaRPr lang="en-US" b="1" dirty="0"/>
          </a:p>
        </p:txBody>
      </p:sp>
      <p:sp>
        <p:nvSpPr>
          <p:cNvPr id="4" name="Rectangle 3"/>
          <p:cNvSpPr/>
          <p:nvPr/>
        </p:nvSpPr>
        <p:spPr>
          <a:xfrm>
            <a:off x="1151860" y="952500"/>
            <a:ext cx="6934200" cy="190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14" name="Group 13"/>
          <p:cNvGrpSpPr/>
          <p:nvPr/>
        </p:nvGrpSpPr>
        <p:grpSpPr>
          <a:xfrm>
            <a:off x="228600" y="1443211"/>
            <a:ext cx="8198546" cy="5262389"/>
            <a:chOff x="-550756" y="267981"/>
            <a:chExt cx="10716616" cy="6211007"/>
          </a:xfrm>
        </p:grpSpPr>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752600"/>
              <a:ext cx="29718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ircular Arrow 15"/>
            <p:cNvSpPr/>
            <p:nvPr/>
          </p:nvSpPr>
          <p:spPr>
            <a:xfrm>
              <a:off x="1466496" y="267981"/>
              <a:ext cx="6211007" cy="6211007"/>
            </a:xfrm>
            <a:prstGeom prst="circularArrow">
              <a:avLst>
                <a:gd name="adj1" fmla="val 5544"/>
                <a:gd name="adj2" fmla="val 330680"/>
                <a:gd name="adj3" fmla="val 13757916"/>
                <a:gd name="adj4" fmla="val 17396934"/>
                <a:gd name="adj5" fmla="val 5757"/>
              </a:avLst>
            </a:prstGeom>
            <a:scene3d>
              <a:camera prst="orthographicFront"/>
              <a:lightRig rig="threePt" dir="t">
                <a:rot lat="0" lon="0" rev="7500000"/>
              </a:lightRig>
            </a:scene3d>
            <a:sp3d z="-152400" extrusionH="63500" prstMaterial="matte">
              <a:bevelT w="144450" h="6350" prst="relaxedInset"/>
              <a:contourClr>
                <a:schemeClr val="bg1"/>
              </a:contourClr>
            </a:sp3d>
          </p:spPr>
          <p:style>
            <a:lnRef idx="0">
              <a:schemeClr val="dk2">
                <a:hueOff val="0"/>
                <a:satOff val="0"/>
                <a:lumOff val="0"/>
                <a:alphaOff val="0"/>
              </a:schemeClr>
            </a:lnRef>
            <a:fillRef idx="3">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sp>
        <p:sp>
          <p:nvSpPr>
            <p:cNvPr id="17" name="Freeform 16"/>
            <p:cNvSpPr/>
            <p:nvPr/>
          </p:nvSpPr>
          <p:spPr>
            <a:xfrm>
              <a:off x="3154800" y="267981"/>
              <a:ext cx="2868293" cy="1354459"/>
            </a:xfrm>
            <a:custGeom>
              <a:avLst/>
              <a:gdLst>
                <a:gd name="connsiteX0" fmla="*/ 0 w 2930946"/>
                <a:gd name="connsiteY0" fmla="*/ 244250 h 1465473"/>
                <a:gd name="connsiteX1" fmla="*/ 244250 w 2930946"/>
                <a:gd name="connsiteY1" fmla="*/ 0 h 1465473"/>
                <a:gd name="connsiteX2" fmla="*/ 2686696 w 2930946"/>
                <a:gd name="connsiteY2" fmla="*/ 0 h 1465473"/>
                <a:gd name="connsiteX3" fmla="*/ 2930946 w 2930946"/>
                <a:gd name="connsiteY3" fmla="*/ 244250 h 1465473"/>
                <a:gd name="connsiteX4" fmla="*/ 2930946 w 2930946"/>
                <a:gd name="connsiteY4" fmla="*/ 1221223 h 1465473"/>
                <a:gd name="connsiteX5" fmla="*/ 2686696 w 2930946"/>
                <a:gd name="connsiteY5" fmla="*/ 1465473 h 1465473"/>
                <a:gd name="connsiteX6" fmla="*/ 244250 w 2930946"/>
                <a:gd name="connsiteY6" fmla="*/ 1465473 h 1465473"/>
                <a:gd name="connsiteX7" fmla="*/ 0 w 2930946"/>
                <a:gd name="connsiteY7" fmla="*/ 1221223 h 1465473"/>
                <a:gd name="connsiteX8" fmla="*/ 0 w 2930946"/>
                <a:gd name="connsiteY8" fmla="*/ 244250 h 146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946" h="1465473">
                  <a:moveTo>
                    <a:pt x="0" y="244250"/>
                  </a:moveTo>
                  <a:cubicBezTo>
                    <a:pt x="0" y="109354"/>
                    <a:pt x="109354" y="0"/>
                    <a:pt x="244250" y="0"/>
                  </a:cubicBezTo>
                  <a:lnTo>
                    <a:pt x="2686696" y="0"/>
                  </a:lnTo>
                  <a:cubicBezTo>
                    <a:pt x="2821592" y="0"/>
                    <a:pt x="2930946" y="109354"/>
                    <a:pt x="2930946" y="244250"/>
                  </a:cubicBezTo>
                  <a:lnTo>
                    <a:pt x="2930946" y="1221223"/>
                  </a:lnTo>
                  <a:cubicBezTo>
                    <a:pt x="2930946" y="1356119"/>
                    <a:pt x="2821592" y="1465473"/>
                    <a:pt x="2686696" y="1465473"/>
                  </a:cubicBezTo>
                  <a:lnTo>
                    <a:pt x="244250" y="1465473"/>
                  </a:lnTo>
                  <a:cubicBezTo>
                    <a:pt x="109354" y="1465473"/>
                    <a:pt x="0" y="1356119"/>
                    <a:pt x="0" y="1221223"/>
                  </a:cubicBezTo>
                  <a:lnTo>
                    <a:pt x="0" y="244250"/>
                  </a:lnTo>
                  <a:close/>
                </a:path>
              </a:pathLst>
            </a:custGeom>
            <a:solidFill>
              <a:schemeClr val="tx1"/>
            </a:solidFill>
            <a:scene3d>
              <a:camera prst="orthographicFront"/>
              <a:lightRig rig="threePt" dir="t">
                <a:rot lat="0" lon="0" rev="7500000"/>
              </a:lightRig>
            </a:scene3d>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spcFirstLastPara="0" vert="horz" wrap="square" lIns="140118" tIns="140118" rIns="140118" bIns="140118" numCol="1" spcCol="1270" anchor="ctr" anchorCtr="0">
              <a:noAutofit/>
            </a:bodyPr>
            <a:lstStyle/>
            <a:p>
              <a:pPr lvl="0" algn="ctr" defTabSz="800100">
                <a:lnSpc>
                  <a:spcPct val="90000"/>
                </a:lnSpc>
                <a:spcBef>
                  <a:spcPct val="0"/>
                </a:spcBef>
                <a:spcAft>
                  <a:spcPct val="35000"/>
                </a:spcAft>
              </a:pPr>
              <a:r>
                <a:rPr lang="en-ZA" sz="2400" b="1" kern="1200" dirty="0" smtClean="0">
                  <a:latin typeface="Arial" pitchFamily="34" charset="0"/>
                  <a:cs typeface="Arial" pitchFamily="34" charset="0"/>
                </a:rPr>
                <a:t>Foetal development</a:t>
              </a:r>
              <a:endParaRPr lang="en-ZA" sz="2400" b="1" kern="1200" dirty="0">
                <a:latin typeface="Arial" pitchFamily="34" charset="0"/>
                <a:cs typeface="Arial" pitchFamily="34" charset="0"/>
              </a:endParaRPr>
            </a:p>
          </p:txBody>
        </p:sp>
        <p:sp>
          <p:nvSpPr>
            <p:cNvPr id="18" name="Freeform 17"/>
            <p:cNvSpPr/>
            <p:nvPr/>
          </p:nvSpPr>
          <p:spPr>
            <a:xfrm>
              <a:off x="6919526" y="2295006"/>
              <a:ext cx="3246334" cy="1485899"/>
            </a:xfrm>
            <a:custGeom>
              <a:avLst/>
              <a:gdLst>
                <a:gd name="connsiteX0" fmla="*/ 0 w 2930946"/>
                <a:gd name="connsiteY0" fmla="*/ 244250 h 1465473"/>
                <a:gd name="connsiteX1" fmla="*/ 244250 w 2930946"/>
                <a:gd name="connsiteY1" fmla="*/ 0 h 1465473"/>
                <a:gd name="connsiteX2" fmla="*/ 2686696 w 2930946"/>
                <a:gd name="connsiteY2" fmla="*/ 0 h 1465473"/>
                <a:gd name="connsiteX3" fmla="*/ 2930946 w 2930946"/>
                <a:gd name="connsiteY3" fmla="*/ 244250 h 1465473"/>
                <a:gd name="connsiteX4" fmla="*/ 2930946 w 2930946"/>
                <a:gd name="connsiteY4" fmla="*/ 1221223 h 1465473"/>
                <a:gd name="connsiteX5" fmla="*/ 2686696 w 2930946"/>
                <a:gd name="connsiteY5" fmla="*/ 1465473 h 1465473"/>
                <a:gd name="connsiteX6" fmla="*/ 244250 w 2930946"/>
                <a:gd name="connsiteY6" fmla="*/ 1465473 h 1465473"/>
                <a:gd name="connsiteX7" fmla="*/ 0 w 2930946"/>
                <a:gd name="connsiteY7" fmla="*/ 1221223 h 1465473"/>
                <a:gd name="connsiteX8" fmla="*/ 0 w 2930946"/>
                <a:gd name="connsiteY8" fmla="*/ 244250 h 146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946" h="1465473">
                  <a:moveTo>
                    <a:pt x="0" y="244250"/>
                  </a:moveTo>
                  <a:cubicBezTo>
                    <a:pt x="0" y="109354"/>
                    <a:pt x="109354" y="0"/>
                    <a:pt x="244250" y="0"/>
                  </a:cubicBezTo>
                  <a:lnTo>
                    <a:pt x="2686696" y="0"/>
                  </a:lnTo>
                  <a:cubicBezTo>
                    <a:pt x="2821592" y="0"/>
                    <a:pt x="2930946" y="109354"/>
                    <a:pt x="2930946" y="244250"/>
                  </a:cubicBezTo>
                  <a:lnTo>
                    <a:pt x="2930946" y="1221223"/>
                  </a:lnTo>
                  <a:cubicBezTo>
                    <a:pt x="2930946" y="1356119"/>
                    <a:pt x="2821592" y="1465473"/>
                    <a:pt x="2686696" y="1465473"/>
                  </a:cubicBezTo>
                  <a:lnTo>
                    <a:pt x="244250" y="1465473"/>
                  </a:lnTo>
                  <a:cubicBezTo>
                    <a:pt x="109354" y="1465473"/>
                    <a:pt x="0" y="1356119"/>
                    <a:pt x="0" y="1221223"/>
                  </a:cubicBezTo>
                  <a:lnTo>
                    <a:pt x="0" y="244250"/>
                  </a:lnTo>
                  <a:close/>
                </a:path>
              </a:pathLst>
            </a:custGeom>
            <a:solidFill>
              <a:schemeClr val="tx1"/>
            </a:solidFill>
            <a:scene3d>
              <a:camera prst="orthographicFront"/>
              <a:lightRig rig="threePt" dir="t">
                <a:rot lat="0" lon="0" rev="7500000"/>
              </a:lightRig>
            </a:scene3d>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spcFirstLastPara="0" vert="horz" wrap="square" lIns="140118" tIns="140118" rIns="140118" bIns="140118" numCol="1" spcCol="1270" anchor="ctr" anchorCtr="0">
              <a:noAutofit/>
            </a:bodyPr>
            <a:lstStyle/>
            <a:p>
              <a:pPr lvl="0" algn="ctr" defTabSz="800100">
                <a:lnSpc>
                  <a:spcPct val="90000"/>
                </a:lnSpc>
                <a:spcBef>
                  <a:spcPct val="0"/>
                </a:spcBef>
                <a:spcAft>
                  <a:spcPct val="35000"/>
                </a:spcAft>
              </a:pPr>
              <a:r>
                <a:rPr lang="en-ZA" sz="2400" b="1" kern="1200" dirty="0" smtClean="0">
                  <a:latin typeface="Arial" pitchFamily="34" charset="0"/>
                  <a:cs typeface="Arial" pitchFamily="34" charset="0"/>
                </a:rPr>
                <a:t>Infant- child growth &amp; development</a:t>
              </a:r>
              <a:endParaRPr lang="en-ZA" sz="2400" b="1" kern="1200" dirty="0">
                <a:latin typeface="Arial" pitchFamily="34" charset="0"/>
                <a:cs typeface="Arial" pitchFamily="34" charset="0"/>
              </a:endParaRPr>
            </a:p>
          </p:txBody>
        </p:sp>
        <p:sp>
          <p:nvSpPr>
            <p:cNvPr id="19" name="Freeform 18"/>
            <p:cNvSpPr/>
            <p:nvPr/>
          </p:nvSpPr>
          <p:spPr>
            <a:xfrm>
              <a:off x="5325865" y="4724401"/>
              <a:ext cx="2888511" cy="1620516"/>
            </a:xfrm>
            <a:custGeom>
              <a:avLst/>
              <a:gdLst>
                <a:gd name="connsiteX0" fmla="*/ 0 w 2930946"/>
                <a:gd name="connsiteY0" fmla="*/ 244250 h 1465473"/>
                <a:gd name="connsiteX1" fmla="*/ 244250 w 2930946"/>
                <a:gd name="connsiteY1" fmla="*/ 0 h 1465473"/>
                <a:gd name="connsiteX2" fmla="*/ 2686696 w 2930946"/>
                <a:gd name="connsiteY2" fmla="*/ 0 h 1465473"/>
                <a:gd name="connsiteX3" fmla="*/ 2930946 w 2930946"/>
                <a:gd name="connsiteY3" fmla="*/ 244250 h 1465473"/>
                <a:gd name="connsiteX4" fmla="*/ 2930946 w 2930946"/>
                <a:gd name="connsiteY4" fmla="*/ 1221223 h 1465473"/>
                <a:gd name="connsiteX5" fmla="*/ 2686696 w 2930946"/>
                <a:gd name="connsiteY5" fmla="*/ 1465473 h 1465473"/>
                <a:gd name="connsiteX6" fmla="*/ 244250 w 2930946"/>
                <a:gd name="connsiteY6" fmla="*/ 1465473 h 1465473"/>
                <a:gd name="connsiteX7" fmla="*/ 0 w 2930946"/>
                <a:gd name="connsiteY7" fmla="*/ 1221223 h 1465473"/>
                <a:gd name="connsiteX8" fmla="*/ 0 w 2930946"/>
                <a:gd name="connsiteY8" fmla="*/ 244250 h 146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946" h="1465473">
                  <a:moveTo>
                    <a:pt x="0" y="244250"/>
                  </a:moveTo>
                  <a:cubicBezTo>
                    <a:pt x="0" y="109354"/>
                    <a:pt x="109354" y="0"/>
                    <a:pt x="244250" y="0"/>
                  </a:cubicBezTo>
                  <a:lnTo>
                    <a:pt x="2686696" y="0"/>
                  </a:lnTo>
                  <a:cubicBezTo>
                    <a:pt x="2821592" y="0"/>
                    <a:pt x="2930946" y="109354"/>
                    <a:pt x="2930946" y="244250"/>
                  </a:cubicBezTo>
                  <a:lnTo>
                    <a:pt x="2930946" y="1221223"/>
                  </a:lnTo>
                  <a:cubicBezTo>
                    <a:pt x="2930946" y="1356119"/>
                    <a:pt x="2821592" y="1465473"/>
                    <a:pt x="2686696" y="1465473"/>
                  </a:cubicBezTo>
                  <a:lnTo>
                    <a:pt x="244250" y="1465473"/>
                  </a:lnTo>
                  <a:cubicBezTo>
                    <a:pt x="109354" y="1465473"/>
                    <a:pt x="0" y="1356119"/>
                    <a:pt x="0" y="1221223"/>
                  </a:cubicBezTo>
                  <a:lnTo>
                    <a:pt x="0" y="244250"/>
                  </a:lnTo>
                  <a:close/>
                </a:path>
              </a:pathLst>
            </a:custGeom>
            <a:solidFill>
              <a:schemeClr val="tx1"/>
            </a:solidFill>
            <a:scene3d>
              <a:camera prst="orthographicFront"/>
              <a:lightRig rig="threePt" dir="t">
                <a:rot lat="0" lon="0" rev="7500000"/>
              </a:lightRig>
            </a:scene3d>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spcFirstLastPara="0" vert="horz" wrap="square" lIns="140118" tIns="140118" rIns="140118" bIns="140118" numCol="1" spcCol="1270" anchor="ctr" anchorCtr="0">
              <a:noAutofit/>
            </a:bodyPr>
            <a:lstStyle/>
            <a:p>
              <a:pPr lvl="0" algn="ctr" defTabSz="800100">
                <a:lnSpc>
                  <a:spcPct val="90000"/>
                </a:lnSpc>
                <a:spcBef>
                  <a:spcPct val="0"/>
                </a:spcBef>
                <a:spcAft>
                  <a:spcPct val="35000"/>
                </a:spcAft>
              </a:pPr>
              <a:r>
                <a:rPr lang="en-ZA" sz="2400" b="1" kern="1200" dirty="0" smtClean="0">
                  <a:latin typeface="Arial" pitchFamily="34" charset="0"/>
                  <a:cs typeface="Arial" pitchFamily="34" charset="0"/>
                </a:rPr>
                <a:t>Adolescent education &amp; wellbeing</a:t>
              </a:r>
              <a:endParaRPr lang="en-ZA" sz="2400" b="1" kern="1200" dirty="0">
                <a:latin typeface="Arial" pitchFamily="34" charset="0"/>
                <a:cs typeface="Arial" pitchFamily="34" charset="0"/>
              </a:endParaRPr>
            </a:p>
          </p:txBody>
        </p:sp>
        <p:sp>
          <p:nvSpPr>
            <p:cNvPr id="20" name="Freeform 19"/>
            <p:cNvSpPr/>
            <p:nvPr/>
          </p:nvSpPr>
          <p:spPr>
            <a:xfrm>
              <a:off x="-152341" y="4410458"/>
              <a:ext cx="3240350" cy="1484779"/>
            </a:xfrm>
            <a:custGeom>
              <a:avLst/>
              <a:gdLst>
                <a:gd name="connsiteX0" fmla="*/ 0 w 2930946"/>
                <a:gd name="connsiteY0" fmla="*/ 244250 h 1465473"/>
                <a:gd name="connsiteX1" fmla="*/ 244250 w 2930946"/>
                <a:gd name="connsiteY1" fmla="*/ 0 h 1465473"/>
                <a:gd name="connsiteX2" fmla="*/ 2686696 w 2930946"/>
                <a:gd name="connsiteY2" fmla="*/ 0 h 1465473"/>
                <a:gd name="connsiteX3" fmla="*/ 2930946 w 2930946"/>
                <a:gd name="connsiteY3" fmla="*/ 244250 h 1465473"/>
                <a:gd name="connsiteX4" fmla="*/ 2930946 w 2930946"/>
                <a:gd name="connsiteY4" fmla="*/ 1221223 h 1465473"/>
                <a:gd name="connsiteX5" fmla="*/ 2686696 w 2930946"/>
                <a:gd name="connsiteY5" fmla="*/ 1465473 h 1465473"/>
                <a:gd name="connsiteX6" fmla="*/ 244250 w 2930946"/>
                <a:gd name="connsiteY6" fmla="*/ 1465473 h 1465473"/>
                <a:gd name="connsiteX7" fmla="*/ 0 w 2930946"/>
                <a:gd name="connsiteY7" fmla="*/ 1221223 h 1465473"/>
                <a:gd name="connsiteX8" fmla="*/ 0 w 2930946"/>
                <a:gd name="connsiteY8" fmla="*/ 244250 h 146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946" h="1465473">
                  <a:moveTo>
                    <a:pt x="0" y="244250"/>
                  </a:moveTo>
                  <a:cubicBezTo>
                    <a:pt x="0" y="109354"/>
                    <a:pt x="109354" y="0"/>
                    <a:pt x="244250" y="0"/>
                  </a:cubicBezTo>
                  <a:lnTo>
                    <a:pt x="2686696" y="0"/>
                  </a:lnTo>
                  <a:cubicBezTo>
                    <a:pt x="2821592" y="0"/>
                    <a:pt x="2930946" y="109354"/>
                    <a:pt x="2930946" y="244250"/>
                  </a:cubicBezTo>
                  <a:lnTo>
                    <a:pt x="2930946" y="1221223"/>
                  </a:lnTo>
                  <a:cubicBezTo>
                    <a:pt x="2930946" y="1356119"/>
                    <a:pt x="2821592" y="1465473"/>
                    <a:pt x="2686696" y="1465473"/>
                  </a:cubicBezTo>
                  <a:lnTo>
                    <a:pt x="244250" y="1465473"/>
                  </a:lnTo>
                  <a:cubicBezTo>
                    <a:pt x="109354" y="1465473"/>
                    <a:pt x="0" y="1356119"/>
                    <a:pt x="0" y="1221223"/>
                  </a:cubicBezTo>
                  <a:lnTo>
                    <a:pt x="0" y="244250"/>
                  </a:lnTo>
                  <a:close/>
                </a:path>
              </a:pathLst>
            </a:custGeom>
            <a:solidFill>
              <a:schemeClr val="tx1"/>
            </a:solidFill>
            <a:scene3d>
              <a:camera prst="orthographicFront"/>
              <a:lightRig rig="threePt" dir="t">
                <a:rot lat="0" lon="0" rev="7500000"/>
              </a:lightRig>
            </a:scene3d>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spcFirstLastPara="0" vert="horz" wrap="square" lIns="140118" tIns="140118" rIns="140118" bIns="140118" numCol="1" spcCol="1270" anchor="ctr" anchorCtr="0">
              <a:noAutofit/>
            </a:bodyPr>
            <a:lstStyle/>
            <a:p>
              <a:pPr lvl="0" algn="ctr" defTabSz="800100">
                <a:lnSpc>
                  <a:spcPct val="90000"/>
                </a:lnSpc>
                <a:spcBef>
                  <a:spcPct val="0"/>
                </a:spcBef>
                <a:spcAft>
                  <a:spcPct val="35000"/>
                </a:spcAft>
              </a:pPr>
              <a:r>
                <a:rPr lang="en-ZA" sz="2400" b="1" kern="1200" dirty="0" smtClean="0">
                  <a:latin typeface="Arial" pitchFamily="34" charset="0"/>
                  <a:cs typeface="Arial" pitchFamily="34" charset="0"/>
                </a:rPr>
                <a:t>Adult wellbeing </a:t>
              </a:r>
              <a:r>
                <a:rPr lang="en-ZA" sz="2400" b="1" dirty="0">
                  <a:latin typeface="Arial" pitchFamily="34" charset="0"/>
                  <a:cs typeface="Arial" pitchFamily="34" charset="0"/>
                </a:rPr>
                <a:t>&amp;</a:t>
              </a:r>
              <a:r>
                <a:rPr lang="en-ZA" sz="2400" b="1" kern="1200" dirty="0" smtClean="0">
                  <a:latin typeface="Arial" pitchFamily="34" charset="0"/>
                  <a:cs typeface="Arial" pitchFamily="34" charset="0"/>
                </a:rPr>
                <a:t> human capital </a:t>
              </a:r>
              <a:endParaRPr lang="en-ZA" sz="2400" b="1" kern="1200" dirty="0">
                <a:latin typeface="Arial" pitchFamily="34" charset="0"/>
                <a:cs typeface="Arial" pitchFamily="34" charset="0"/>
              </a:endParaRPr>
            </a:p>
          </p:txBody>
        </p:sp>
        <p:sp>
          <p:nvSpPr>
            <p:cNvPr id="21" name="Freeform 20"/>
            <p:cNvSpPr/>
            <p:nvPr/>
          </p:nvSpPr>
          <p:spPr>
            <a:xfrm>
              <a:off x="-550756" y="1352629"/>
              <a:ext cx="2803306" cy="1708787"/>
            </a:xfrm>
            <a:custGeom>
              <a:avLst/>
              <a:gdLst>
                <a:gd name="connsiteX0" fmla="*/ 0 w 2930946"/>
                <a:gd name="connsiteY0" fmla="*/ 244250 h 1465473"/>
                <a:gd name="connsiteX1" fmla="*/ 244250 w 2930946"/>
                <a:gd name="connsiteY1" fmla="*/ 0 h 1465473"/>
                <a:gd name="connsiteX2" fmla="*/ 2686696 w 2930946"/>
                <a:gd name="connsiteY2" fmla="*/ 0 h 1465473"/>
                <a:gd name="connsiteX3" fmla="*/ 2930946 w 2930946"/>
                <a:gd name="connsiteY3" fmla="*/ 244250 h 1465473"/>
                <a:gd name="connsiteX4" fmla="*/ 2930946 w 2930946"/>
                <a:gd name="connsiteY4" fmla="*/ 1221223 h 1465473"/>
                <a:gd name="connsiteX5" fmla="*/ 2686696 w 2930946"/>
                <a:gd name="connsiteY5" fmla="*/ 1465473 h 1465473"/>
                <a:gd name="connsiteX6" fmla="*/ 244250 w 2930946"/>
                <a:gd name="connsiteY6" fmla="*/ 1465473 h 1465473"/>
                <a:gd name="connsiteX7" fmla="*/ 0 w 2930946"/>
                <a:gd name="connsiteY7" fmla="*/ 1221223 h 1465473"/>
                <a:gd name="connsiteX8" fmla="*/ 0 w 2930946"/>
                <a:gd name="connsiteY8" fmla="*/ 244250 h 146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946" h="1465473">
                  <a:moveTo>
                    <a:pt x="0" y="244250"/>
                  </a:moveTo>
                  <a:cubicBezTo>
                    <a:pt x="0" y="109354"/>
                    <a:pt x="109354" y="0"/>
                    <a:pt x="244250" y="0"/>
                  </a:cubicBezTo>
                  <a:lnTo>
                    <a:pt x="2686696" y="0"/>
                  </a:lnTo>
                  <a:cubicBezTo>
                    <a:pt x="2821592" y="0"/>
                    <a:pt x="2930946" y="109354"/>
                    <a:pt x="2930946" y="244250"/>
                  </a:cubicBezTo>
                  <a:lnTo>
                    <a:pt x="2930946" y="1221223"/>
                  </a:lnTo>
                  <a:cubicBezTo>
                    <a:pt x="2930946" y="1356119"/>
                    <a:pt x="2821592" y="1465473"/>
                    <a:pt x="2686696" y="1465473"/>
                  </a:cubicBezTo>
                  <a:lnTo>
                    <a:pt x="244250" y="1465473"/>
                  </a:lnTo>
                  <a:cubicBezTo>
                    <a:pt x="109354" y="1465473"/>
                    <a:pt x="0" y="1356119"/>
                    <a:pt x="0" y="1221223"/>
                  </a:cubicBezTo>
                  <a:lnTo>
                    <a:pt x="0" y="244250"/>
                  </a:lnTo>
                  <a:close/>
                </a:path>
              </a:pathLst>
            </a:custGeom>
            <a:solidFill>
              <a:schemeClr val="tx1"/>
            </a:solidFill>
            <a:scene3d>
              <a:camera prst="orthographicFront"/>
              <a:lightRig rig="threePt" dir="t">
                <a:rot lat="0" lon="0" rev="7500000"/>
              </a:lightRig>
            </a:scene3d>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spcFirstLastPara="0" vert="horz" wrap="square" lIns="140118" tIns="140118" rIns="140118" bIns="140118" numCol="1" spcCol="1270" anchor="ctr" anchorCtr="0">
              <a:noAutofit/>
            </a:bodyPr>
            <a:lstStyle/>
            <a:p>
              <a:pPr lvl="0" algn="ctr" defTabSz="800100">
                <a:lnSpc>
                  <a:spcPct val="90000"/>
                </a:lnSpc>
                <a:spcBef>
                  <a:spcPct val="0"/>
                </a:spcBef>
                <a:spcAft>
                  <a:spcPct val="35000"/>
                </a:spcAft>
              </a:pPr>
              <a:r>
                <a:rPr lang="en-ZA" sz="2400" b="1" kern="1200" dirty="0" smtClean="0">
                  <a:latin typeface="Arial" pitchFamily="34" charset="0"/>
                  <a:cs typeface="Arial" pitchFamily="34" charset="0"/>
                </a:rPr>
                <a:t>Inter-generational effects</a:t>
              </a:r>
              <a:endParaRPr lang="en-ZA" sz="2400" b="1" kern="1200" dirty="0">
                <a:latin typeface="Arial" pitchFamily="34" charset="0"/>
                <a:cs typeface="Arial" pitchFamily="34" charset="0"/>
              </a:endParaRPr>
            </a:p>
          </p:txBody>
        </p:sp>
      </p:grpSp>
    </p:spTree>
    <p:extLst>
      <p:ext uri="{BB962C8B-B14F-4D97-AF65-F5344CB8AC3E}">
        <p14:creationId xmlns:p14="http://schemas.microsoft.com/office/powerpoint/2010/main" val="11557142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371600"/>
          </a:xfrm>
        </p:spPr>
        <p:txBody>
          <a:bodyPr>
            <a:noAutofit/>
          </a:bodyPr>
          <a:lstStyle/>
          <a:p>
            <a:r>
              <a:rPr lang="en-US" b="1" dirty="0" smtClean="0"/>
              <a:t>Life course development</a:t>
            </a:r>
            <a:endParaRPr lang="en-US" b="1" dirty="0"/>
          </a:p>
        </p:txBody>
      </p:sp>
      <p:sp>
        <p:nvSpPr>
          <p:cNvPr id="4" name="Rectangle 3"/>
          <p:cNvSpPr/>
          <p:nvPr/>
        </p:nvSpPr>
        <p:spPr>
          <a:xfrm>
            <a:off x="1151860" y="952500"/>
            <a:ext cx="6934200" cy="190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14" name="Group 13"/>
          <p:cNvGrpSpPr/>
          <p:nvPr/>
        </p:nvGrpSpPr>
        <p:grpSpPr>
          <a:xfrm>
            <a:off x="76200" y="1443211"/>
            <a:ext cx="8534400" cy="5262389"/>
            <a:chOff x="-550756" y="267981"/>
            <a:chExt cx="10716616" cy="6211007"/>
          </a:xfrm>
        </p:grpSpPr>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752600"/>
              <a:ext cx="29718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ircular Arrow 15"/>
            <p:cNvSpPr/>
            <p:nvPr/>
          </p:nvSpPr>
          <p:spPr>
            <a:xfrm>
              <a:off x="1466496" y="267981"/>
              <a:ext cx="6211007" cy="6211007"/>
            </a:xfrm>
            <a:prstGeom prst="circularArrow">
              <a:avLst>
                <a:gd name="adj1" fmla="val 5544"/>
                <a:gd name="adj2" fmla="val 330680"/>
                <a:gd name="adj3" fmla="val 13757916"/>
                <a:gd name="adj4" fmla="val 17396934"/>
                <a:gd name="adj5" fmla="val 5757"/>
              </a:avLst>
            </a:prstGeom>
            <a:scene3d>
              <a:camera prst="orthographicFront"/>
              <a:lightRig rig="threePt" dir="t">
                <a:rot lat="0" lon="0" rev="7500000"/>
              </a:lightRig>
            </a:scene3d>
            <a:sp3d z="-152400" extrusionH="63500" prstMaterial="matte">
              <a:bevelT w="144450" h="6350" prst="relaxedInset"/>
              <a:contourClr>
                <a:schemeClr val="bg1"/>
              </a:contourClr>
            </a:sp3d>
          </p:spPr>
          <p:style>
            <a:lnRef idx="0">
              <a:schemeClr val="dk2">
                <a:hueOff val="0"/>
                <a:satOff val="0"/>
                <a:lumOff val="0"/>
                <a:alphaOff val="0"/>
              </a:schemeClr>
            </a:lnRef>
            <a:fillRef idx="3">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sp>
        <p:sp>
          <p:nvSpPr>
            <p:cNvPr id="17" name="Freeform 16"/>
            <p:cNvSpPr/>
            <p:nvPr/>
          </p:nvSpPr>
          <p:spPr>
            <a:xfrm>
              <a:off x="3154800" y="267981"/>
              <a:ext cx="2868293" cy="1354459"/>
            </a:xfrm>
            <a:custGeom>
              <a:avLst/>
              <a:gdLst>
                <a:gd name="connsiteX0" fmla="*/ 0 w 2930946"/>
                <a:gd name="connsiteY0" fmla="*/ 244250 h 1465473"/>
                <a:gd name="connsiteX1" fmla="*/ 244250 w 2930946"/>
                <a:gd name="connsiteY1" fmla="*/ 0 h 1465473"/>
                <a:gd name="connsiteX2" fmla="*/ 2686696 w 2930946"/>
                <a:gd name="connsiteY2" fmla="*/ 0 h 1465473"/>
                <a:gd name="connsiteX3" fmla="*/ 2930946 w 2930946"/>
                <a:gd name="connsiteY3" fmla="*/ 244250 h 1465473"/>
                <a:gd name="connsiteX4" fmla="*/ 2930946 w 2930946"/>
                <a:gd name="connsiteY4" fmla="*/ 1221223 h 1465473"/>
                <a:gd name="connsiteX5" fmla="*/ 2686696 w 2930946"/>
                <a:gd name="connsiteY5" fmla="*/ 1465473 h 1465473"/>
                <a:gd name="connsiteX6" fmla="*/ 244250 w 2930946"/>
                <a:gd name="connsiteY6" fmla="*/ 1465473 h 1465473"/>
                <a:gd name="connsiteX7" fmla="*/ 0 w 2930946"/>
                <a:gd name="connsiteY7" fmla="*/ 1221223 h 1465473"/>
                <a:gd name="connsiteX8" fmla="*/ 0 w 2930946"/>
                <a:gd name="connsiteY8" fmla="*/ 244250 h 146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946" h="1465473">
                  <a:moveTo>
                    <a:pt x="0" y="244250"/>
                  </a:moveTo>
                  <a:cubicBezTo>
                    <a:pt x="0" y="109354"/>
                    <a:pt x="109354" y="0"/>
                    <a:pt x="244250" y="0"/>
                  </a:cubicBezTo>
                  <a:lnTo>
                    <a:pt x="2686696" y="0"/>
                  </a:lnTo>
                  <a:cubicBezTo>
                    <a:pt x="2821592" y="0"/>
                    <a:pt x="2930946" y="109354"/>
                    <a:pt x="2930946" y="244250"/>
                  </a:cubicBezTo>
                  <a:lnTo>
                    <a:pt x="2930946" y="1221223"/>
                  </a:lnTo>
                  <a:cubicBezTo>
                    <a:pt x="2930946" y="1356119"/>
                    <a:pt x="2821592" y="1465473"/>
                    <a:pt x="2686696" y="1465473"/>
                  </a:cubicBezTo>
                  <a:lnTo>
                    <a:pt x="244250" y="1465473"/>
                  </a:lnTo>
                  <a:cubicBezTo>
                    <a:pt x="109354" y="1465473"/>
                    <a:pt x="0" y="1356119"/>
                    <a:pt x="0" y="1221223"/>
                  </a:cubicBezTo>
                  <a:lnTo>
                    <a:pt x="0" y="244250"/>
                  </a:lnTo>
                  <a:close/>
                </a:path>
              </a:pathLst>
            </a:custGeom>
            <a:solidFill>
              <a:schemeClr val="tx1"/>
            </a:solidFill>
            <a:scene3d>
              <a:camera prst="orthographicFront"/>
              <a:lightRig rig="threePt" dir="t">
                <a:rot lat="0" lon="0" rev="7500000"/>
              </a:lightRig>
            </a:scene3d>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spcFirstLastPara="0" vert="horz" wrap="square" lIns="140118" tIns="140118" rIns="140118" bIns="140118" numCol="1" spcCol="1270" anchor="ctr" anchorCtr="0">
              <a:noAutofit/>
            </a:bodyPr>
            <a:lstStyle/>
            <a:p>
              <a:pPr lvl="0" algn="ctr" defTabSz="800100">
                <a:lnSpc>
                  <a:spcPct val="90000"/>
                </a:lnSpc>
                <a:spcBef>
                  <a:spcPct val="0"/>
                </a:spcBef>
                <a:spcAft>
                  <a:spcPct val="35000"/>
                </a:spcAft>
              </a:pPr>
              <a:r>
                <a:rPr lang="en-ZA" sz="2400" b="1" kern="1200" dirty="0" smtClean="0">
                  <a:latin typeface="Arial" pitchFamily="34" charset="0"/>
                  <a:cs typeface="Arial" pitchFamily="34" charset="0"/>
                </a:rPr>
                <a:t>Foetal development</a:t>
              </a:r>
              <a:endParaRPr lang="en-ZA" sz="2400" b="1" kern="1200" dirty="0">
                <a:latin typeface="Arial" pitchFamily="34" charset="0"/>
                <a:cs typeface="Arial" pitchFamily="34" charset="0"/>
              </a:endParaRPr>
            </a:p>
          </p:txBody>
        </p:sp>
        <p:sp>
          <p:nvSpPr>
            <p:cNvPr id="18" name="Freeform 17"/>
            <p:cNvSpPr/>
            <p:nvPr/>
          </p:nvSpPr>
          <p:spPr>
            <a:xfrm>
              <a:off x="6919526" y="2295006"/>
              <a:ext cx="3246334" cy="1485899"/>
            </a:xfrm>
            <a:custGeom>
              <a:avLst/>
              <a:gdLst>
                <a:gd name="connsiteX0" fmla="*/ 0 w 2930946"/>
                <a:gd name="connsiteY0" fmla="*/ 244250 h 1465473"/>
                <a:gd name="connsiteX1" fmla="*/ 244250 w 2930946"/>
                <a:gd name="connsiteY1" fmla="*/ 0 h 1465473"/>
                <a:gd name="connsiteX2" fmla="*/ 2686696 w 2930946"/>
                <a:gd name="connsiteY2" fmla="*/ 0 h 1465473"/>
                <a:gd name="connsiteX3" fmla="*/ 2930946 w 2930946"/>
                <a:gd name="connsiteY3" fmla="*/ 244250 h 1465473"/>
                <a:gd name="connsiteX4" fmla="*/ 2930946 w 2930946"/>
                <a:gd name="connsiteY4" fmla="*/ 1221223 h 1465473"/>
                <a:gd name="connsiteX5" fmla="*/ 2686696 w 2930946"/>
                <a:gd name="connsiteY5" fmla="*/ 1465473 h 1465473"/>
                <a:gd name="connsiteX6" fmla="*/ 244250 w 2930946"/>
                <a:gd name="connsiteY6" fmla="*/ 1465473 h 1465473"/>
                <a:gd name="connsiteX7" fmla="*/ 0 w 2930946"/>
                <a:gd name="connsiteY7" fmla="*/ 1221223 h 1465473"/>
                <a:gd name="connsiteX8" fmla="*/ 0 w 2930946"/>
                <a:gd name="connsiteY8" fmla="*/ 244250 h 146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946" h="1465473">
                  <a:moveTo>
                    <a:pt x="0" y="244250"/>
                  </a:moveTo>
                  <a:cubicBezTo>
                    <a:pt x="0" y="109354"/>
                    <a:pt x="109354" y="0"/>
                    <a:pt x="244250" y="0"/>
                  </a:cubicBezTo>
                  <a:lnTo>
                    <a:pt x="2686696" y="0"/>
                  </a:lnTo>
                  <a:cubicBezTo>
                    <a:pt x="2821592" y="0"/>
                    <a:pt x="2930946" y="109354"/>
                    <a:pt x="2930946" y="244250"/>
                  </a:cubicBezTo>
                  <a:lnTo>
                    <a:pt x="2930946" y="1221223"/>
                  </a:lnTo>
                  <a:cubicBezTo>
                    <a:pt x="2930946" y="1356119"/>
                    <a:pt x="2821592" y="1465473"/>
                    <a:pt x="2686696" y="1465473"/>
                  </a:cubicBezTo>
                  <a:lnTo>
                    <a:pt x="244250" y="1465473"/>
                  </a:lnTo>
                  <a:cubicBezTo>
                    <a:pt x="109354" y="1465473"/>
                    <a:pt x="0" y="1356119"/>
                    <a:pt x="0" y="1221223"/>
                  </a:cubicBezTo>
                  <a:lnTo>
                    <a:pt x="0" y="244250"/>
                  </a:lnTo>
                  <a:close/>
                </a:path>
              </a:pathLst>
            </a:custGeom>
            <a:solidFill>
              <a:schemeClr val="tx1"/>
            </a:solidFill>
            <a:scene3d>
              <a:camera prst="orthographicFront"/>
              <a:lightRig rig="threePt" dir="t">
                <a:rot lat="0" lon="0" rev="7500000"/>
              </a:lightRig>
            </a:scene3d>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spcFirstLastPara="0" vert="horz" wrap="square" lIns="140118" tIns="140118" rIns="140118" bIns="140118" numCol="1" spcCol="1270" anchor="ctr" anchorCtr="0">
              <a:noAutofit/>
            </a:bodyPr>
            <a:lstStyle/>
            <a:p>
              <a:pPr lvl="0" algn="ctr" defTabSz="800100">
                <a:lnSpc>
                  <a:spcPct val="90000"/>
                </a:lnSpc>
                <a:spcBef>
                  <a:spcPct val="0"/>
                </a:spcBef>
                <a:spcAft>
                  <a:spcPct val="35000"/>
                </a:spcAft>
              </a:pPr>
              <a:r>
                <a:rPr lang="en-ZA" sz="2400" b="1" kern="1200" dirty="0" smtClean="0">
                  <a:latin typeface="Arial" pitchFamily="34" charset="0"/>
                  <a:cs typeface="Arial" pitchFamily="34" charset="0"/>
                </a:rPr>
                <a:t>Infant- child growth &amp; development</a:t>
              </a:r>
              <a:endParaRPr lang="en-ZA" sz="2400" b="1" kern="1200" dirty="0">
                <a:latin typeface="Arial" pitchFamily="34" charset="0"/>
                <a:cs typeface="Arial" pitchFamily="34" charset="0"/>
              </a:endParaRPr>
            </a:p>
          </p:txBody>
        </p:sp>
        <p:sp>
          <p:nvSpPr>
            <p:cNvPr id="19" name="Freeform 18"/>
            <p:cNvSpPr/>
            <p:nvPr/>
          </p:nvSpPr>
          <p:spPr>
            <a:xfrm>
              <a:off x="5325865" y="4724401"/>
              <a:ext cx="2888511" cy="1620516"/>
            </a:xfrm>
            <a:custGeom>
              <a:avLst/>
              <a:gdLst>
                <a:gd name="connsiteX0" fmla="*/ 0 w 2930946"/>
                <a:gd name="connsiteY0" fmla="*/ 244250 h 1465473"/>
                <a:gd name="connsiteX1" fmla="*/ 244250 w 2930946"/>
                <a:gd name="connsiteY1" fmla="*/ 0 h 1465473"/>
                <a:gd name="connsiteX2" fmla="*/ 2686696 w 2930946"/>
                <a:gd name="connsiteY2" fmla="*/ 0 h 1465473"/>
                <a:gd name="connsiteX3" fmla="*/ 2930946 w 2930946"/>
                <a:gd name="connsiteY3" fmla="*/ 244250 h 1465473"/>
                <a:gd name="connsiteX4" fmla="*/ 2930946 w 2930946"/>
                <a:gd name="connsiteY4" fmla="*/ 1221223 h 1465473"/>
                <a:gd name="connsiteX5" fmla="*/ 2686696 w 2930946"/>
                <a:gd name="connsiteY5" fmla="*/ 1465473 h 1465473"/>
                <a:gd name="connsiteX6" fmla="*/ 244250 w 2930946"/>
                <a:gd name="connsiteY6" fmla="*/ 1465473 h 1465473"/>
                <a:gd name="connsiteX7" fmla="*/ 0 w 2930946"/>
                <a:gd name="connsiteY7" fmla="*/ 1221223 h 1465473"/>
                <a:gd name="connsiteX8" fmla="*/ 0 w 2930946"/>
                <a:gd name="connsiteY8" fmla="*/ 244250 h 146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946" h="1465473">
                  <a:moveTo>
                    <a:pt x="0" y="244250"/>
                  </a:moveTo>
                  <a:cubicBezTo>
                    <a:pt x="0" y="109354"/>
                    <a:pt x="109354" y="0"/>
                    <a:pt x="244250" y="0"/>
                  </a:cubicBezTo>
                  <a:lnTo>
                    <a:pt x="2686696" y="0"/>
                  </a:lnTo>
                  <a:cubicBezTo>
                    <a:pt x="2821592" y="0"/>
                    <a:pt x="2930946" y="109354"/>
                    <a:pt x="2930946" y="244250"/>
                  </a:cubicBezTo>
                  <a:lnTo>
                    <a:pt x="2930946" y="1221223"/>
                  </a:lnTo>
                  <a:cubicBezTo>
                    <a:pt x="2930946" y="1356119"/>
                    <a:pt x="2821592" y="1465473"/>
                    <a:pt x="2686696" y="1465473"/>
                  </a:cubicBezTo>
                  <a:lnTo>
                    <a:pt x="244250" y="1465473"/>
                  </a:lnTo>
                  <a:cubicBezTo>
                    <a:pt x="109354" y="1465473"/>
                    <a:pt x="0" y="1356119"/>
                    <a:pt x="0" y="1221223"/>
                  </a:cubicBezTo>
                  <a:lnTo>
                    <a:pt x="0" y="244250"/>
                  </a:lnTo>
                  <a:close/>
                </a:path>
              </a:pathLst>
            </a:custGeom>
            <a:solidFill>
              <a:schemeClr val="tx1"/>
            </a:solidFill>
            <a:scene3d>
              <a:camera prst="orthographicFront"/>
              <a:lightRig rig="threePt" dir="t">
                <a:rot lat="0" lon="0" rev="7500000"/>
              </a:lightRig>
            </a:scene3d>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spcFirstLastPara="0" vert="horz" wrap="square" lIns="140118" tIns="140118" rIns="140118" bIns="140118" numCol="1" spcCol="1270" anchor="ctr" anchorCtr="0">
              <a:noAutofit/>
            </a:bodyPr>
            <a:lstStyle/>
            <a:p>
              <a:pPr lvl="0" algn="ctr" defTabSz="800100">
                <a:lnSpc>
                  <a:spcPct val="90000"/>
                </a:lnSpc>
                <a:spcBef>
                  <a:spcPct val="0"/>
                </a:spcBef>
                <a:spcAft>
                  <a:spcPct val="35000"/>
                </a:spcAft>
              </a:pPr>
              <a:r>
                <a:rPr lang="en-ZA" sz="2400" b="1" kern="1200" dirty="0" smtClean="0">
                  <a:latin typeface="Arial" pitchFamily="34" charset="0"/>
                  <a:cs typeface="Arial" pitchFamily="34" charset="0"/>
                </a:rPr>
                <a:t>Adolescent education &amp; wellbeing</a:t>
              </a:r>
              <a:endParaRPr lang="en-ZA" sz="2400" b="1" kern="1200" dirty="0">
                <a:latin typeface="Arial" pitchFamily="34" charset="0"/>
                <a:cs typeface="Arial" pitchFamily="34" charset="0"/>
              </a:endParaRPr>
            </a:p>
          </p:txBody>
        </p:sp>
        <p:sp>
          <p:nvSpPr>
            <p:cNvPr id="20" name="Freeform 19"/>
            <p:cNvSpPr/>
            <p:nvPr/>
          </p:nvSpPr>
          <p:spPr>
            <a:xfrm>
              <a:off x="-152341" y="4410458"/>
              <a:ext cx="3240350" cy="1484779"/>
            </a:xfrm>
            <a:custGeom>
              <a:avLst/>
              <a:gdLst>
                <a:gd name="connsiteX0" fmla="*/ 0 w 2930946"/>
                <a:gd name="connsiteY0" fmla="*/ 244250 h 1465473"/>
                <a:gd name="connsiteX1" fmla="*/ 244250 w 2930946"/>
                <a:gd name="connsiteY1" fmla="*/ 0 h 1465473"/>
                <a:gd name="connsiteX2" fmla="*/ 2686696 w 2930946"/>
                <a:gd name="connsiteY2" fmla="*/ 0 h 1465473"/>
                <a:gd name="connsiteX3" fmla="*/ 2930946 w 2930946"/>
                <a:gd name="connsiteY3" fmla="*/ 244250 h 1465473"/>
                <a:gd name="connsiteX4" fmla="*/ 2930946 w 2930946"/>
                <a:gd name="connsiteY4" fmla="*/ 1221223 h 1465473"/>
                <a:gd name="connsiteX5" fmla="*/ 2686696 w 2930946"/>
                <a:gd name="connsiteY5" fmla="*/ 1465473 h 1465473"/>
                <a:gd name="connsiteX6" fmla="*/ 244250 w 2930946"/>
                <a:gd name="connsiteY6" fmla="*/ 1465473 h 1465473"/>
                <a:gd name="connsiteX7" fmla="*/ 0 w 2930946"/>
                <a:gd name="connsiteY7" fmla="*/ 1221223 h 1465473"/>
                <a:gd name="connsiteX8" fmla="*/ 0 w 2930946"/>
                <a:gd name="connsiteY8" fmla="*/ 244250 h 146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946" h="1465473">
                  <a:moveTo>
                    <a:pt x="0" y="244250"/>
                  </a:moveTo>
                  <a:cubicBezTo>
                    <a:pt x="0" y="109354"/>
                    <a:pt x="109354" y="0"/>
                    <a:pt x="244250" y="0"/>
                  </a:cubicBezTo>
                  <a:lnTo>
                    <a:pt x="2686696" y="0"/>
                  </a:lnTo>
                  <a:cubicBezTo>
                    <a:pt x="2821592" y="0"/>
                    <a:pt x="2930946" y="109354"/>
                    <a:pt x="2930946" y="244250"/>
                  </a:cubicBezTo>
                  <a:lnTo>
                    <a:pt x="2930946" y="1221223"/>
                  </a:lnTo>
                  <a:cubicBezTo>
                    <a:pt x="2930946" y="1356119"/>
                    <a:pt x="2821592" y="1465473"/>
                    <a:pt x="2686696" y="1465473"/>
                  </a:cubicBezTo>
                  <a:lnTo>
                    <a:pt x="244250" y="1465473"/>
                  </a:lnTo>
                  <a:cubicBezTo>
                    <a:pt x="109354" y="1465473"/>
                    <a:pt x="0" y="1356119"/>
                    <a:pt x="0" y="1221223"/>
                  </a:cubicBezTo>
                  <a:lnTo>
                    <a:pt x="0" y="244250"/>
                  </a:lnTo>
                  <a:close/>
                </a:path>
              </a:pathLst>
            </a:custGeom>
            <a:solidFill>
              <a:schemeClr val="tx1"/>
            </a:solidFill>
            <a:scene3d>
              <a:camera prst="orthographicFront"/>
              <a:lightRig rig="threePt" dir="t">
                <a:rot lat="0" lon="0" rev="7500000"/>
              </a:lightRig>
            </a:scene3d>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spcFirstLastPara="0" vert="horz" wrap="square" lIns="140118" tIns="140118" rIns="140118" bIns="140118" numCol="1" spcCol="1270" anchor="ctr" anchorCtr="0">
              <a:noAutofit/>
            </a:bodyPr>
            <a:lstStyle/>
            <a:p>
              <a:pPr lvl="0" algn="ctr" defTabSz="800100">
                <a:lnSpc>
                  <a:spcPct val="90000"/>
                </a:lnSpc>
                <a:spcBef>
                  <a:spcPct val="0"/>
                </a:spcBef>
                <a:spcAft>
                  <a:spcPct val="35000"/>
                </a:spcAft>
              </a:pPr>
              <a:r>
                <a:rPr lang="en-ZA" sz="2400" b="1" kern="1200" dirty="0" smtClean="0">
                  <a:latin typeface="Arial" pitchFamily="34" charset="0"/>
                  <a:cs typeface="Arial" pitchFamily="34" charset="0"/>
                </a:rPr>
                <a:t>Adult wellbeing </a:t>
              </a:r>
              <a:r>
                <a:rPr lang="en-ZA" sz="2400" b="1" dirty="0">
                  <a:latin typeface="Arial" pitchFamily="34" charset="0"/>
                  <a:cs typeface="Arial" pitchFamily="34" charset="0"/>
                </a:rPr>
                <a:t>&amp;</a:t>
              </a:r>
              <a:r>
                <a:rPr lang="en-ZA" sz="2400" b="1" kern="1200" dirty="0" smtClean="0">
                  <a:latin typeface="Arial" pitchFamily="34" charset="0"/>
                  <a:cs typeface="Arial" pitchFamily="34" charset="0"/>
                </a:rPr>
                <a:t> human capital </a:t>
              </a:r>
              <a:endParaRPr lang="en-ZA" sz="2400" b="1" kern="1200" dirty="0">
                <a:latin typeface="Arial" pitchFamily="34" charset="0"/>
                <a:cs typeface="Arial" pitchFamily="34" charset="0"/>
              </a:endParaRPr>
            </a:p>
          </p:txBody>
        </p:sp>
        <p:sp>
          <p:nvSpPr>
            <p:cNvPr id="21" name="Freeform 20"/>
            <p:cNvSpPr/>
            <p:nvPr/>
          </p:nvSpPr>
          <p:spPr>
            <a:xfrm>
              <a:off x="-550756" y="1352629"/>
              <a:ext cx="2803306" cy="1708787"/>
            </a:xfrm>
            <a:custGeom>
              <a:avLst/>
              <a:gdLst>
                <a:gd name="connsiteX0" fmla="*/ 0 w 2930946"/>
                <a:gd name="connsiteY0" fmla="*/ 244250 h 1465473"/>
                <a:gd name="connsiteX1" fmla="*/ 244250 w 2930946"/>
                <a:gd name="connsiteY1" fmla="*/ 0 h 1465473"/>
                <a:gd name="connsiteX2" fmla="*/ 2686696 w 2930946"/>
                <a:gd name="connsiteY2" fmla="*/ 0 h 1465473"/>
                <a:gd name="connsiteX3" fmla="*/ 2930946 w 2930946"/>
                <a:gd name="connsiteY3" fmla="*/ 244250 h 1465473"/>
                <a:gd name="connsiteX4" fmla="*/ 2930946 w 2930946"/>
                <a:gd name="connsiteY4" fmla="*/ 1221223 h 1465473"/>
                <a:gd name="connsiteX5" fmla="*/ 2686696 w 2930946"/>
                <a:gd name="connsiteY5" fmla="*/ 1465473 h 1465473"/>
                <a:gd name="connsiteX6" fmla="*/ 244250 w 2930946"/>
                <a:gd name="connsiteY6" fmla="*/ 1465473 h 1465473"/>
                <a:gd name="connsiteX7" fmla="*/ 0 w 2930946"/>
                <a:gd name="connsiteY7" fmla="*/ 1221223 h 1465473"/>
                <a:gd name="connsiteX8" fmla="*/ 0 w 2930946"/>
                <a:gd name="connsiteY8" fmla="*/ 244250 h 146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946" h="1465473">
                  <a:moveTo>
                    <a:pt x="0" y="244250"/>
                  </a:moveTo>
                  <a:cubicBezTo>
                    <a:pt x="0" y="109354"/>
                    <a:pt x="109354" y="0"/>
                    <a:pt x="244250" y="0"/>
                  </a:cubicBezTo>
                  <a:lnTo>
                    <a:pt x="2686696" y="0"/>
                  </a:lnTo>
                  <a:cubicBezTo>
                    <a:pt x="2821592" y="0"/>
                    <a:pt x="2930946" y="109354"/>
                    <a:pt x="2930946" y="244250"/>
                  </a:cubicBezTo>
                  <a:lnTo>
                    <a:pt x="2930946" y="1221223"/>
                  </a:lnTo>
                  <a:cubicBezTo>
                    <a:pt x="2930946" y="1356119"/>
                    <a:pt x="2821592" y="1465473"/>
                    <a:pt x="2686696" y="1465473"/>
                  </a:cubicBezTo>
                  <a:lnTo>
                    <a:pt x="244250" y="1465473"/>
                  </a:lnTo>
                  <a:cubicBezTo>
                    <a:pt x="109354" y="1465473"/>
                    <a:pt x="0" y="1356119"/>
                    <a:pt x="0" y="1221223"/>
                  </a:cubicBezTo>
                  <a:lnTo>
                    <a:pt x="0" y="244250"/>
                  </a:lnTo>
                  <a:close/>
                </a:path>
              </a:pathLst>
            </a:custGeom>
            <a:solidFill>
              <a:schemeClr val="tx1"/>
            </a:solidFill>
            <a:scene3d>
              <a:camera prst="orthographicFront"/>
              <a:lightRig rig="threePt" dir="t">
                <a:rot lat="0" lon="0" rev="7500000"/>
              </a:lightRig>
            </a:scene3d>
            <a:sp3d prstMaterial="plastic">
              <a:bevelT w="127000" h="25400" prst="relaxedInset"/>
            </a:sp3d>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spcFirstLastPara="0" vert="horz" wrap="square" lIns="140118" tIns="140118" rIns="140118" bIns="140118" numCol="1" spcCol="1270" anchor="ctr" anchorCtr="0">
              <a:noAutofit/>
            </a:bodyPr>
            <a:lstStyle/>
            <a:p>
              <a:pPr lvl="0" algn="ctr" defTabSz="800100">
                <a:lnSpc>
                  <a:spcPct val="90000"/>
                </a:lnSpc>
                <a:spcBef>
                  <a:spcPct val="0"/>
                </a:spcBef>
                <a:spcAft>
                  <a:spcPct val="35000"/>
                </a:spcAft>
              </a:pPr>
              <a:r>
                <a:rPr lang="en-ZA" sz="2400" b="1" kern="1200" dirty="0" smtClean="0">
                  <a:latin typeface="Arial" pitchFamily="34" charset="0"/>
                  <a:cs typeface="Arial" pitchFamily="34" charset="0"/>
                </a:rPr>
                <a:t>Inter-generational effects</a:t>
              </a:r>
              <a:endParaRPr lang="en-ZA" sz="2400" b="1" kern="1200" dirty="0">
                <a:latin typeface="Arial" pitchFamily="34" charset="0"/>
                <a:cs typeface="Arial" pitchFamily="34" charset="0"/>
              </a:endParaRPr>
            </a:p>
          </p:txBody>
        </p:sp>
      </p:grpSp>
      <p:sp>
        <p:nvSpPr>
          <p:cNvPr id="3" name="Down Arrow 2"/>
          <p:cNvSpPr/>
          <p:nvPr/>
        </p:nvSpPr>
        <p:spPr>
          <a:xfrm rot="3187140">
            <a:off x="5914846" y="2043875"/>
            <a:ext cx="484632" cy="7978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629400" y="1390471"/>
            <a:ext cx="2667000" cy="1200329"/>
          </a:xfrm>
          <a:prstGeom prst="rect">
            <a:avLst/>
          </a:prstGeom>
          <a:noFill/>
        </p:spPr>
        <p:txBody>
          <a:bodyPr wrap="square" rtlCol="0">
            <a:spAutoFit/>
          </a:bodyPr>
          <a:lstStyle/>
          <a:p>
            <a:r>
              <a:rPr lang="en-US" sz="2400" b="1" dirty="0" smtClean="0">
                <a:solidFill>
                  <a:srgbClr val="FF0000"/>
                </a:solidFill>
              </a:rPr>
              <a:t>Heightened   susceptibility</a:t>
            </a:r>
            <a:r>
              <a:rPr lang="en-US" sz="2400" dirty="0" smtClean="0">
                <a:solidFill>
                  <a:srgbClr val="FF0000"/>
                </a:solidFill>
              </a:rPr>
              <a:t> to harms and benefits</a:t>
            </a:r>
            <a:endParaRPr lang="en-US" sz="2400" dirty="0">
              <a:solidFill>
                <a:srgbClr val="FF0000"/>
              </a:solidFill>
            </a:endParaRPr>
          </a:p>
        </p:txBody>
      </p:sp>
    </p:spTree>
    <p:extLst>
      <p:ext uri="{BB962C8B-B14F-4D97-AF65-F5344CB8AC3E}">
        <p14:creationId xmlns:p14="http://schemas.microsoft.com/office/powerpoint/2010/main" val="378369778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382000" cy="1371600"/>
          </a:xfrm>
        </p:spPr>
        <p:txBody>
          <a:bodyPr>
            <a:noAutofit/>
          </a:bodyPr>
          <a:lstStyle/>
          <a:p>
            <a:r>
              <a:rPr lang="en-US" b="1" dirty="0" smtClean="0"/>
              <a:t>Rapid </a:t>
            </a:r>
            <a:r>
              <a:rPr lang="en-US" b="1" u="sng" dirty="0" smtClean="0"/>
              <a:t>functional</a:t>
            </a:r>
            <a:r>
              <a:rPr lang="en-US" b="1" dirty="0" smtClean="0"/>
              <a:t> development</a:t>
            </a:r>
            <a:endParaRPr lang="en-US" b="1" dirty="0"/>
          </a:p>
        </p:txBody>
      </p:sp>
      <p:sp>
        <p:nvSpPr>
          <p:cNvPr id="4" name="Rectangle 3"/>
          <p:cNvSpPr/>
          <p:nvPr/>
        </p:nvSpPr>
        <p:spPr>
          <a:xfrm>
            <a:off x="1151860" y="838200"/>
            <a:ext cx="6934200" cy="190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19200"/>
            <a:ext cx="8820014"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11"/>
          <p:cNvSpPr txBox="1">
            <a:spLocks noChangeArrowheads="1"/>
          </p:cNvSpPr>
          <p:nvPr/>
        </p:nvSpPr>
        <p:spPr bwMode="auto">
          <a:xfrm>
            <a:off x="4060726" y="6412468"/>
            <a:ext cx="48987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800" dirty="0">
                <a:latin typeface="+mn-lt"/>
              </a:rPr>
              <a:t>Thompson &amp; Nelson, </a:t>
            </a:r>
            <a:r>
              <a:rPr lang="en-US" altLang="en-US" sz="1800" dirty="0" smtClean="0">
                <a:latin typeface="+mn-lt"/>
              </a:rPr>
              <a:t>2001, </a:t>
            </a:r>
            <a:r>
              <a:rPr lang="en-US" altLang="en-US" sz="1800" i="1" dirty="0" smtClean="0">
                <a:latin typeface="+mn-lt"/>
              </a:rPr>
              <a:t>American Psychologist</a:t>
            </a:r>
            <a:endParaRPr lang="en-US" altLang="en-US" sz="1800" i="1" dirty="0">
              <a:latin typeface="+mn-lt"/>
            </a:endParaRPr>
          </a:p>
        </p:txBody>
      </p:sp>
      <p:sp>
        <p:nvSpPr>
          <p:cNvPr id="3" name="TextBox 2"/>
          <p:cNvSpPr txBox="1"/>
          <p:nvPr/>
        </p:nvSpPr>
        <p:spPr>
          <a:xfrm>
            <a:off x="127211" y="5288340"/>
            <a:ext cx="8807103" cy="1569660"/>
          </a:xfrm>
          <a:prstGeom prst="rect">
            <a:avLst/>
          </a:prstGeom>
          <a:noFill/>
        </p:spPr>
        <p:txBody>
          <a:bodyPr wrap="square" rtlCol="0">
            <a:spAutoFit/>
          </a:bodyPr>
          <a:lstStyle/>
          <a:p>
            <a:r>
              <a:rPr lang="en-US" sz="3200" dirty="0" smtClean="0"/>
              <a:t>Structural features of the brain supporting sensory, language and cognitive functions are developed by 2 years of age</a:t>
            </a:r>
            <a:endParaRPr lang="en-US" sz="3200" dirty="0"/>
          </a:p>
        </p:txBody>
      </p:sp>
    </p:spTree>
    <p:extLst>
      <p:ext uri="{BB962C8B-B14F-4D97-AF65-F5344CB8AC3E}">
        <p14:creationId xmlns:p14="http://schemas.microsoft.com/office/powerpoint/2010/main" val="238510797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The impact of neglect</a:t>
            </a:r>
            <a:endParaRPr lang="en-US" b="1" dirty="0">
              <a:solidFill>
                <a:srgbClr val="FF0000"/>
              </a:solidFill>
            </a:endParaRPr>
          </a:p>
        </p:txBody>
      </p:sp>
      <p:pic>
        <p:nvPicPr>
          <p:cNvPr id="3" name="Picture 2" descr="Screen Shot 2017-03-19 at 8.16.4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0200"/>
            <a:ext cx="9144000" cy="4808243"/>
          </a:xfrm>
          <a:prstGeom prst="rect">
            <a:avLst/>
          </a:prstGeom>
        </p:spPr>
      </p:pic>
      <p:sp>
        <p:nvSpPr>
          <p:cNvPr id="4" name="TextBox 3"/>
          <p:cNvSpPr txBox="1"/>
          <p:nvPr/>
        </p:nvSpPr>
        <p:spPr>
          <a:xfrm>
            <a:off x="228600" y="6585892"/>
            <a:ext cx="2917686" cy="276999"/>
          </a:xfrm>
          <a:prstGeom prst="rect">
            <a:avLst/>
          </a:prstGeom>
          <a:noFill/>
        </p:spPr>
        <p:txBody>
          <a:bodyPr wrap="none" rtlCol="0">
            <a:spAutoFit/>
          </a:bodyPr>
          <a:lstStyle/>
          <a:p>
            <a:r>
              <a:rPr lang="en-US" sz="1200" i="1" dirty="0" smtClean="0"/>
              <a:t>Source: </a:t>
            </a:r>
            <a:r>
              <a:rPr lang="en-US" sz="1200" i="1" dirty="0" err="1" smtClean="0"/>
              <a:t>www.developingchild.harvard.edu</a:t>
            </a:r>
            <a:endParaRPr lang="en-US" sz="1200" i="1" dirty="0"/>
          </a:p>
        </p:txBody>
      </p:sp>
    </p:spTree>
    <p:extLst>
      <p:ext uri="{BB962C8B-B14F-4D97-AF65-F5344CB8AC3E}">
        <p14:creationId xmlns:p14="http://schemas.microsoft.com/office/powerpoint/2010/main" val="58256859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800" y="1219200"/>
            <a:ext cx="3124200" cy="1143000"/>
          </a:xfrm>
        </p:spPr>
        <p:txBody>
          <a:bodyPr>
            <a:normAutofit fontScale="90000"/>
          </a:bodyPr>
          <a:lstStyle/>
          <a:p>
            <a:r>
              <a:rPr lang="en-US" b="1" dirty="0" smtClean="0">
                <a:solidFill>
                  <a:srgbClr val="FF0000"/>
                </a:solidFill>
              </a:rPr>
              <a:t>Romanian Orphans</a:t>
            </a:r>
            <a:endParaRPr lang="en-US" b="1" dirty="0">
              <a:solidFill>
                <a:srgbClr val="FF0000"/>
              </a:solidFill>
            </a:endParaRPr>
          </a:p>
        </p:txBody>
      </p:sp>
      <p:pic>
        <p:nvPicPr>
          <p:cNvPr id="4" name="Picture 3"/>
          <p:cNvPicPr>
            <a:picLocks noChangeAspect="1"/>
          </p:cNvPicPr>
          <p:nvPr/>
        </p:nvPicPr>
        <p:blipFill rotWithShape="1">
          <a:blip r:embed="rId3"/>
          <a:srcRect l="19893"/>
          <a:stretch/>
        </p:blipFill>
        <p:spPr>
          <a:xfrm>
            <a:off x="304800" y="274373"/>
            <a:ext cx="4953000" cy="2885387"/>
          </a:xfrm>
          <a:prstGeom prst="rect">
            <a:avLst/>
          </a:prstGeom>
        </p:spPr>
      </p:pic>
      <p:pic>
        <p:nvPicPr>
          <p:cNvPr id="5" name="Picture 4" descr="Screen Shot 2017-03-18 at 9.51.2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3177566"/>
            <a:ext cx="5181600" cy="3524186"/>
          </a:xfrm>
          <a:prstGeom prst="rect">
            <a:avLst/>
          </a:prstGeom>
        </p:spPr>
      </p:pic>
      <p:pic>
        <p:nvPicPr>
          <p:cNvPr id="6" name="Picture 5" descr="Screen Shot 2017-03-18 at 9.46.33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9800" y="3657600"/>
            <a:ext cx="2527300" cy="2374900"/>
          </a:xfrm>
          <a:prstGeom prst="rect">
            <a:avLst/>
          </a:prstGeom>
        </p:spPr>
      </p:pic>
    </p:spTree>
    <p:extLst>
      <p:ext uri="{BB962C8B-B14F-4D97-AF65-F5344CB8AC3E}">
        <p14:creationId xmlns:p14="http://schemas.microsoft.com/office/powerpoint/2010/main" val="277146381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Cognitive, Social &amp; Emotional</a:t>
            </a:r>
            <a:endParaRPr lang="en-US" b="1" dirty="0">
              <a:solidFill>
                <a:srgbClr val="FF0000"/>
              </a:solidFill>
            </a:endParaRPr>
          </a:p>
        </p:txBody>
      </p:sp>
      <p:pic>
        <p:nvPicPr>
          <p:cNvPr id="3" name="Picture 2" descr="Screen Shot 2017-03-19 at 8.16.1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6400"/>
            <a:ext cx="9144000" cy="4636655"/>
          </a:xfrm>
          <a:prstGeom prst="rect">
            <a:avLst/>
          </a:prstGeom>
        </p:spPr>
      </p:pic>
      <p:sp>
        <p:nvSpPr>
          <p:cNvPr id="4" name="TextBox 3"/>
          <p:cNvSpPr txBox="1"/>
          <p:nvPr/>
        </p:nvSpPr>
        <p:spPr>
          <a:xfrm>
            <a:off x="228600" y="6585892"/>
            <a:ext cx="2917686" cy="276999"/>
          </a:xfrm>
          <a:prstGeom prst="rect">
            <a:avLst/>
          </a:prstGeom>
          <a:noFill/>
        </p:spPr>
        <p:txBody>
          <a:bodyPr wrap="none" rtlCol="0">
            <a:spAutoFit/>
          </a:bodyPr>
          <a:lstStyle/>
          <a:p>
            <a:r>
              <a:rPr lang="en-US" sz="1200" i="1" dirty="0" smtClean="0"/>
              <a:t>Source: </a:t>
            </a:r>
            <a:r>
              <a:rPr lang="en-US" sz="1200" i="1" dirty="0" err="1" smtClean="0"/>
              <a:t>www.developingchild.harvard.edu</a:t>
            </a:r>
            <a:endParaRPr lang="en-US" sz="1200" i="1" dirty="0"/>
          </a:p>
        </p:txBody>
      </p:sp>
    </p:spTree>
    <p:extLst>
      <p:ext uri="{BB962C8B-B14F-4D97-AF65-F5344CB8AC3E}">
        <p14:creationId xmlns:p14="http://schemas.microsoft.com/office/powerpoint/2010/main" val="58256859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16181"/>
          <a:stretch/>
        </p:blipFill>
        <p:spPr>
          <a:xfrm>
            <a:off x="533400" y="1746474"/>
            <a:ext cx="8102600" cy="4705125"/>
          </a:xfrm>
          <a:prstGeom prst="rect">
            <a:avLst/>
          </a:prstGeom>
        </p:spPr>
      </p:pic>
      <p:sp>
        <p:nvSpPr>
          <p:cNvPr id="5" name="Title 1"/>
          <p:cNvSpPr>
            <a:spLocks noGrp="1"/>
          </p:cNvSpPr>
          <p:nvPr>
            <p:ph type="title"/>
          </p:nvPr>
        </p:nvSpPr>
        <p:spPr>
          <a:xfrm>
            <a:off x="457200" y="274638"/>
            <a:ext cx="8229600" cy="1143000"/>
          </a:xfrm>
        </p:spPr>
        <p:txBody>
          <a:bodyPr>
            <a:normAutofit fontScale="90000"/>
          </a:bodyPr>
          <a:lstStyle/>
          <a:p>
            <a:r>
              <a:rPr lang="en-US" sz="3600" b="1" dirty="0" smtClean="0">
                <a:solidFill>
                  <a:srgbClr val="FF0000"/>
                </a:solidFill>
              </a:rPr>
              <a:t>ECD: Preparing students to thrive now and in the future</a:t>
            </a:r>
            <a:endParaRPr lang="en-US" sz="3600" b="1" dirty="0">
              <a:solidFill>
                <a:srgbClr val="FF0000"/>
              </a:solidFill>
            </a:endParaRPr>
          </a:p>
        </p:txBody>
      </p:sp>
    </p:spTree>
    <p:extLst>
      <p:ext uri="{BB962C8B-B14F-4D97-AF65-F5344CB8AC3E}">
        <p14:creationId xmlns:p14="http://schemas.microsoft.com/office/powerpoint/2010/main" val="268253883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4-20 at 8.46.5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931" y="926354"/>
            <a:ext cx="10448225" cy="5206718"/>
          </a:xfrm>
          <a:prstGeom prst="rect">
            <a:avLst/>
          </a:prstGeom>
        </p:spPr>
      </p:pic>
    </p:spTree>
    <p:extLst>
      <p:ext uri="{BB962C8B-B14F-4D97-AF65-F5344CB8AC3E}">
        <p14:creationId xmlns:p14="http://schemas.microsoft.com/office/powerpoint/2010/main" val="93022079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6-04-20 at 10.40.4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79394"/>
            <a:ext cx="9144000" cy="4725367"/>
          </a:xfrm>
          <a:prstGeom prst="rect">
            <a:avLst/>
          </a:prstGeom>
        </p:spPr>
      </p:pic>
    </p:spTree>
    <p:extLst>
      <p:ext uri="{BB962C8B-B14F-4D97-AF65-F5344CB8AC3E}">
        <p14:creationId xmlns:p14="http://schemas.microsoft.com/office/powerpoint/2010/main" val="69383268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52600" y="381000"/>
            <a:ext cx="6096000" cy="6096000"/>
          </a:xfrm>
          <a:prstGeom prst="rect">
            <a:avLst/>
          </a:prstGeom>
        </p:spPr>
      </p:pic>
    </p:spTree>
    <p:extLst>
      <p:ext uri="{BB962C8B-B14F-4D97-AF65-F5344CB8AC3E}">
        <p14:creationId xmlns:p14="http://schemas.microsoft.com/office/powerpoint/2010/main" val="76764674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cioemotional Competenci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0"/>
            <a:ext cx="8875059" cy="6858000"/>
          </a:xfrm>
          <a:prstGeom prst="rect">
            <a:avLst/>
          </a:prstGeom>
        </p:spPr>
      </p:pic>
    </p:spTree>
    <p:extLst>
      <p:ext uri="{BB962C8B-B14F-4D97-AF65-F5344CB8AC3E}">
        <p14:creationId xmlns:p14="http://schemas.microsoft.com/office/powerpoint/2010/main" val="176861794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_1_curriculum_guide.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0"/>
            <a:ext cx="8875059" cy="6858000"/>
          </a:xfrm>
          <a:prstGeom prst="rect">
            <a:avLst/>
          </a:prstGeom>
        </p:spPr>
      </p:pic>
      <p:sp>
        <p:nvSpPr>
          <p:cNvPr id="6" name="TextBox 5"/>
          <p:cNvSpPr txBox="1"/>
          <p:nvPr/>
        </p:nvSpPr>
        <p:spPr>
          <a:xfrm>
            <a:off x="4495800" y="6488668"/>
            <a:ext cx="3088556" cy="369332"/>
          </a:xfrm>
          <a:prstGeom prst="rect">
            <a:avLst/>
          </a:prstGeom>
          <a:noFill/>
        </p:spPr>
        <p:txBody>
          <a:bodyPr wrap="none" rtlCol="0">
            <a:spAutoFit/>
          </a:bodyPr>
          <a:lstStyle/>
          <a:p>
            <a:r>
              <a:rPr lang="en-US" dirty="0" smtClean="0"/>
              <a:t>Londonderry Gr 1 expectations</a:t>
            </a:r>
            <a:endParaRPr lang="en-US" dirty="0"/>
          </a:p>
        </p:txBody>
      </p:sp>
    </p:spTree>
    <p:extLst>
      <p:ext uri="{BB962C8B-B14F-4D97-AF65-F5344CB8AC3E}">
        <p14:creationId xmlns:p14="http://schemas.microsoft.com/office/powerpoint/2010/main" val="385838315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Cognitive, Social &amp; Emotional</a:t>
            </a:r>
            <a:endParaRPr lang="en-US" b="1" dirty="0">
              <a:solidFill>
                <a:srgbClr val="FF0000"/>
              </a:solidFill>
            </a:endParaRPr>
          </a:p>
        </p:txBody>
      </p:sp>
      <p:pic>
        <p:nvPicPr>
          <p:cNvPr id="3" name="Picture 2" descr="Screen Shot 2017-03-19 at 8.16.1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6400"/>
            <a:ext cx="9144000" cy="4636655"/>
          </a:xfrm>
          <a:prstGeom prst="rect">
            <a:avLst/>
          </a:prstGeom>
        </p:spPr>
      </p:pic>
      <p:sp>
        <p:nvSpPr>
          <p:cNvPr id="4" name="TextBox 3"/>
          <p:cNvSpPr txBox="1"/>
          <p:nvPr/>
        </p:nvSpPr>
        <p:spPr>
          <a:xfrm>
            <a:off x="228600" y="6585892"/>
            <a:ext cx="2917686" cy="276999"/>
          </a:xfrm>
          <a:prstGeom prst="rect">
            <a:avLst/>
          </a:prstGeom>
          <a:noFill/>
        </p:spPr>
        <p:txBody>
          <a:bodyPr wrap="none" rtlCol="0">
            <a:spAutoFit/>
          </a:bodyPr>
          <a:lstStyle/>
          <a:p>
            <a:r>
              <a:rPr lang="en-US" sz="1200" i="1" dirty="0" smtClean="0"/>
              <a:t>Source: </a:t>
            </a:r>
            <a:r>
              <a:rPr lang="en-US" sz="1200" i="1" dirty="0" err="1" smtClean="0"/>
              <a:t>www.developingchild.harvard.edu</a:t>
            </a:r>
            <a:endParaRPr lang="en-US" sz="1200" i="1" dirty="0"/>
          </a:p>
        </p:txBody>
      </p:sp>
    </p:spTree>
    <p:extLst>
      <p:ext uri="{BB962C8B-B14F-4D97-AF65-F5344CB8AC3E}">
        <p14:creationId xmlns:p14="http://schemas.microsoft.com/office/powerpoint/2010/main" val="255884611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Early brain development</a:t>
            </a:r>
            <a:endParaRPr lang="en-US" b="1" dirty="0">
              <a:solidFill>
                <a:srgbClr val="FF0000"/>
              </a:solidFill>
            </a:endParaRPr>
          </a:p>
        </p:txBody>
      </p:sp>
      <p:pic>
        <p:nvPicPr>
          <p:cNvPr id="6" name="Picture 5" descr="Screen Shot 2017-03-19 at 8.14.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52600"/>
            <a:ext cx="9144000" cy="4677684"/>
          </a:xfrm>
          <a:prstGeom prst="rect">
            <a:avLst/>
          </a:prstGeom>
        </p:spPr>
      </p:pic>
      <p:sp>
        <p:nvSpPr>
          <p:cNvPr id="7" name="TextBox 6"/>
          <p:cNvSpPr txBox="1"/>
          <p:nvPr/>
        </p:nvSpPr>
        <p:spPr>
          <a:xfrm>
            <a:off x="228600" y="6585892"/>
            <a:ext cx="2917686" cy="276999"/>
          </a:xfrm>
          <a:prstGeom prst="rect">
            <a:avLst/>
          </a:prstGeom>
          <a:noFill/>
        </p:spPr>
        <p:txBody>
          <a:bodyPr wrap="none" rtlCol="0">
            <a:spAutoFit/>
          </a:bodyPr>
          <a:lstStyle/>
          <a:p>
            <a:r>
              <a:rPr lang="en-US" sz="1200" i="1" dirty="0" smtClean="0"/>
              <a:t>Source: </a:t>
            </a:r>
            <a:r>
              <a:rPr lang="en-US" sz="1200" i="1" dirty="0" err="1" smtClean="0"/>
              <a:t>www.developingchild.harvard.edu</a:t>
            </a:r>
            <a:endParaRPr lang="en-US" sz="1200" i="1" dirty="0"/>
          </a:p>
        </p:txBody>
      </p:sp>
    </p:spTree>
    <p:extLst>
      <p:ext uri="{BB962C8B-B14F-4D97-AF65-F5344CB8AC3E}">
        <p14:creationId xmlns:p14="http://schemas.microsoft.com/office/powerpoint/2010/main" val="265564496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648200" y="3276599"/>
            <a:ext cx="4516563" cy="3001973"/>
          </a:xfrm>
          <a:prstGeom prst="rect">
            <a:avLst/>
          </a:prstGeom>
        </p:spPr>
      </p:pic>
      <p:sp>
        <p:nvSpPr>
          <p:cNvPr id="2" name="Title 1"/>
          <p:cNvSpPr>
            <a:spLocks noGrp="1"/>
          </p:cNvSpPr>
          <p:nvPr>
            <p:ph type="title"/>
          </p:nvPr>
        </p:nvSpPr>
        <p:spPr>
          <a:xfrm>
            <a:off x="5410200" y="1524000"/>
            <a:ext cx="3581400" cy="1143000"/>
          </a:xfrm>
        </p:spPr>
        <p:txBody>
          <a:bodyPr/>
          <a:lstStyle/>
          <a:p>
            <a:r>
              <a:rPr lang="en-US" b="1" dirty="0" smtClean="0">
                <a:solidFill>
                  <a:srgbClr val="FF0000"/>
                </a:solidFill>
              </a:rPr>
              <a:t>Road analogy</a:t>
            </a:r>
            <a:endParaRPr lang="en-US" b="1" dirty="0">
              <a:solidFill>
                <a:srgbClr val="FF0000"/>
              </a:solidFill>
            </a:endParaRPr>
          </a:p>
        </p:txBody>
      </p:sp>
      <p:pic>
        <p:nvPicPr>
          <p:cNvPr id="4" name="Picture 3"/>
          <p:cNvPicPr>
            <a:picLocks noChangeAspect="1"/>
          </p:cNvPicPr>
          <p:nvPr/>
        </p:nvPicPr>
        <p:blipFill>
          <a:blip r:embed="rId3"/>
          <a:stretch>
            <a:fillRect/>
          </a:stretch>
        </p:blipFill>
        <p:spPr>
          <a:xfrm>
            <a:off x="0" y="1193800"/>
            <a:ext cx="5181600" cy="2159000"/>
          </a:xfrm>
          <a:prstGeom prst="rect">
            <a:avLst/>
          </a:prstGeom>
        </p:spPr>
      </p:pic>
      <p:pic>
        <p:nvPicPr>
          <p:cNvPr id="5" name="Picture 4"/>
          <p:cNvPicPr>
            <a:picLocks noChangeAspect="1"/>
          </p:cNvPicPr>
          <p:nvPr/>
        </p:nvPicPr>
        <p:blipFill>
          <a:blip r:embed="rId4"/>
          <a:stretch>
            <a:fillRect/>
          </a:stretch>
        </p:blipFill>
        <p:spPr>
          <a:xfrm>
            <a:off x="22197" y="3276599"/>
            <a:ext cx="5159403" cy="2953571"/>
          </a:xfrm>
          <a:prstGeom prst="rect">
            <a:avLst/>
          </a:prstGeom>
        </p:spPr>
      </p:pic>
    </p:spTree>
    <p:extLst>
      <p:ext uri="{BB962C8B-B14F-4D97-AF65-F5344CB8AC3E}">
        <p14:creationId xmlns:p14="http://schemas.microsoft.com/office/powerpoint/2010/main" val="339318429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101600" y="0"/>
            <a:ext cx="8920196" cy="6858000"/>
          </a:xfrm>
          <a:prstGeom prst="rect">
            <a:avLst/>
          </a:prstGeom>
        </p:spPr>
      </p:pic>
      <p:sp>
        <p:nvSpPr>
          <p:cNvPr id="5" name="TextBox 4"/>
          <p:cNvSpPr txBox="1"/>
          <p:nvPr/>
        </p:nvSpPr>
        <p:spPr>
          <a:xfrm>
            <a:off x="2057400" y="457200"/>
            <a:ext cx="6470679" cy="646331"/>
          </a:xfrm>
          <a:prstGeom prst="rect">
            <a:avLst/>
          </a:prstGeom>
          <a:solidFill>
            <a:srgbClr val="F2F2F2"/>
          </a:solidFill>
        </p:spPr>
        <p:txBody>
          <a:bodyPr wrap="none" rtlCol="0">
            <a:spAutoFit/>
          </a:bodyPr>
          <a:lstStyle/>
          <a:p>
            <a:r>
              <a:rPr lang="en-US" dirty="0" smtClean="0"/>
              <a:t>747,000km of roads in SA (paved and unpaved)</a:t>
            </a:r>
          </a:p>
          <a:p>
            <a:r>
              <a:rPr lang="en-US" dirty="0" smtClean="0"/>
              <a:t>Assume an interchange every 100m = 7,470,000 interchanges in SA</a:t>
            </a:r>
          </a:p>
        </p:txBody>
      </p:sp>
    </p:spTree>
    <p:extLst>
      <p:ext uri="{BB962C8B-B14F-4D97-AF65-F5344CB8AC3E}">
        <p14:creationId xmlns:p14="http://schemas.microsoft.com/office/powerpoint/2010/main" val="41510485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3581400" cy="1143000"/>
          </a:xfrm>
        </p:spPr>
        <p:txBody>
          <a:bodyPr>
            <a:normAutofit fontScale="90000"/>
          </a:bodyPr>
          <a:lstStyle/>
          <a:p>
            <a:r>
              <a:rPr lang="en-US" b="1" dirty="0" smtClean="0">
                <a:solidFill>
                  <a:srgbClr val="FF0000"/>
                </a:solidFill>
              </a:rPr>
              <a:t>How ‘big’ is a child’s brain?</a:t>
            </a:r>
            <a:endParaRPr lang="en-US" b="1" dirty="0">
              <a:solidFill>
                <a:srgbClr val="FF0000"/>
              </a:solidFill>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0"/>
            <a:ext cx="5107302" cy="685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3"/>
          <a:stretch>
            <a:fillRect/>
          </a:stretch>
        </p:blipFill>
        <p:spPr>
          <a:xfrm>
            <a:off x="304800" y="4610100"/>
            <a:ext cx="3606800" cy="2247900"/>
          </a:xfrm>
          <a:prstGeom prst="rect">
            <a:avLst/>
          </a:prstGeom>
        </p:spPr>
      </p:pic>
      <p:pic>
        <p:nvPicPr>
          <p:cNvPr id="6" name="Picture 5"/>
          <p:cNvPicPr>
            <a:picLocks noChangeAspect="1"/>
          </p:cNvPicPr>
          <p:nvPr/>
        </p:nvPicPr>
        <p:blipFill>
          <a:blip r:embed="rId3"/>
          <a:stretch>
            <a:fillRect/>
          </a:stretch>
        </p:blipFill>
        <p:spPr>
          <a:xfrm>
            <a:off x="304800" y="0"/>
            <a:ext cx="3606800" cy="2247900"/>
          </a:xfrm>
          <a:prstGeom prst="rect">
            <a:avLst/>
          </a:prstGeom>
        </p:spPr>
      </p:pic>
    </p:spTree>
    <p:extLst>
      <p:ext uri="{BB962C8B-B14F-4D97-AF65-F5344CB8AC3E}">
        <p14:creationId xmlns:p14="http://schemas.microsoft.com/office/powerpoint/2010/main" val="125076415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09600" y="0"/>
            <a:ext cx="11353800" cy="7096125"/>
          </a:xfrm>
          <a:prstGeom prst="rect">
            <a:avLst/>
          </a:prstGeom>
        </p:spPr>
      </p:pic>
      <p:sp>
        <p:nvSpPr>
          <p:cNvPr id="3" name="Content Placeholder 2"/>
          <p:cNvSpPr>
            <a:spLocks noGrp="1"/>
          </p:cNvSpPr>
          <p:nvPr>
            <p:ph idx="1"/>
          </p:nvPr>
        </p:nvSpPr>
        <p:spPr/>
        <p:txBody>
          <a:bodyPr/>
          <a:lstStyle/>
          <a:p>
            <a:pPr marL="0" indent="0">
              <a:buNone/>
            </a:pPr>
            <a:r>
              <a:rPr lang="en-US" sz="6600" b="1" dirty="0" smtClean="0">
                <a:solidFill>
                  <a:schemeClr val="bg1"/>
                </a:solidFill>
              </a:rPr>
              <a:t>333,000</a:t>
            </a:r>
            <a:r>
              <a:rPr lang="en-US" dirty="0" smtClean="0">
                <a:solidFill>
                  <a:schemeClr val="bg1"/>
                </a:solidFill>
              </a:rPr>
              <a:t> planet Earth’s roads and interchanges = 1 child’s brain</a:t>
            </a:r>
            <a:endParaRPr lang="en-US" dirty="0">
              <a:solidFill>
                <a:schemeClr val="bg1"/>
              </a:solidFill>
            </a:endParaRPr>
          </a:p>
        </p:txBody>
      </p:sp>
    </p:spTree>
    <p:extLst>
      <p:ext uri="{BB962C8B-B14F-4D97-AF65-F5344CB8AC3E}">
        <p14:creationId xmlns:p14="http://schemas.microsoft.com/office/powerpoint/2010/main" val="14136712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5071872" cy="3962400"/>
          </a:xfrm>
          <a:prstGeom prst="rect">
            <a:avLst/>
          </a:prstGeom>
        </p:spPr>
      </p:pic>
      <p:pic>
        <p:nvPicPr>
          <p:cNvPr id="5" name="Picture 4"/>
          <p:cNvPicPr>
            <a:picLocks noChangeAspect="1"/>
          </p:cNvPicPr>
          <p:nvPr/>
        </p:nvPicPr>
        <p:blipFill>
          <a:blip r:embed="rId3"/>
          <a:stretch>
            <a:fillRect/>
          </a:stretch>
        </p:blipFill>
        <p:spPr>
          <a:xfrm>
            <a:off x="4064000" y="3200400"/>
            <a:ext cx="5080000" cy="3810000"/>
          </a:xfrm>
          <a:prstGeom prst="rect">
            <a:avLst/>
          </a:prstGeom>
        </p:spPr>
      </p:pic>
    </p:spTree>
    <p:extLst>
      <p:ext uri="{BB962C8B-B14F-4D97-AF65-F5344CB8AC3E}">
        <p14:creationId xmlns:p14="http://schemas.microsoft.com/office/powerpoint/2010/main" val="338024330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Raising the status of ECD</a:t>
            </a:r>
            <a:endParaRPr lang="en-US" b="1" dirty="0">
              <a:solidFill>
                <a:srgbClr val="FF0000"/>
              </a:solidFill>
            </a:endParaRPr>
          </a:p>
        </p:txBody>
      </p:sp>
      <p:sp>
        <p:nvSpPr>
          <p:cNvPr id="3" name="Content Placeholder 2"/>
          <p:cNvSpPr>
            <a:spLocks noGrp="1"/>
          </p:cNvSpPr>
          <p:nvPr>
            <p:ph idx="1"/>
          </p:nvPr>
        </p:nvSpPr>
        <p:spPr>
          <a:xfrm>
            <a:off x="457200" y="1447800"/>
            <a:ext cx="4114800" cy="5029200"/>
          </a:xfrm>
        </p:spPr>
        <p:txBody>
          <a:bodyPr>
            <a:normAutofit fontScale="62500" lnSpcReduction="20000"/>
          </a:bodyPr>
          <a:lstStyle/>
          <a:p>
            <a:pPr marL="0" indent="0">
              <a:buNone/>
            </a:pPr>
            <a:r>
              <a:rPr lang="en-US" dirty="0" smtClean="0"/>
              <a:t>(1) ECD can no longer be seen as child-minding where the least capable go as “employment of last resort.” </a:t>
            </a:r>
          </a:p>
          <a:p>
            <a:pPr marL="0" indent="0">
              <a:buNone/>
            </a:pPr>
            <a:endParaRPr lang="en-US" dirty="0"/>
          </a:p>
          <a:p>
            <a:pPr marL="0" indent="0">
              <a:buNone/>
            </a:pPr>
            <a:r>
              <a:rPr lang="en-US" dirty="0" smtClean="0"/>
              <a:t>(2) Rigorous scientific research is consistently showing us that this (together with parenting) is the critical lever for success.</a:t>
            </a:r>
          </a:p>
          <a:p>
            <a:pPr marL="0" indent="0">
              <a:buNone/>
            </a:pPr>
            <a:endParaRPr lang="en-US" dirty="0"/>
          </a:p>
          <a:p>
            <a:pPr marL="0" indent="0">
              <a:buNone/>
            </a:pPr>
            <a:r>
              <a:rPr lang="en-US" dirty="0" smtClean="0"/>
              <a:t>(3) We need to lobby government to prioritize ECD in accordance with the evidence. Qualifications? Professionalization? Pay?</a:t>
            </a:r>
          </a:p>
          <a:p>
            <a:pPr marL="0" indent="0">
              <a:buNone/>
            </a:pPr>
            <a:endParaRPr lang="en-US" dirty="0"/>
          </a:p>
          <a:p>
            <a:pPr marL="0" indent="0">
              <a:buNone/>
            </a:pPr>
            <a:r>
              <a:rPr lang="en-US" dirty="0" smtClean="0"/>
              <a:t>(4) We need to find ways of decreasing the unequal quality in ECD services. NB for partnering and professional development internships</a:t>
            </a:r>
            <a:endParaRPr lang="en-US" dirty="0"/>
          </a:p>
        </p:txBody>
      </p:sp>
      <p:pic>
        <p:nvPicPr>
          <p:cNvPr id="4" name="Picture 3"/>
          <p:cNvPicPr>
            <a:picLocks noChangeAspect="1"/>
          </p:cNvPicPr>
          <p:nvPr/>
        </p:nvPicPr>
        <p:blipFill>
          <a:blip r:embed="rId2"/>
          <a:stretch>
            <a:fillRect/>
          </a:stretch>
        </p:blipFill>
        <p:spPr>
          <a:xfrm>
            <a:off x="5181600" y="2286000"/>
            <a:ext cx="3162300" cy="2517254"/>
          </a:xfrm>
          <a:prstGeom prst="rect">
            <a:avLst/>
          </a:prstGeom>
        </p:spPr>
      </p:pic>
    </p:spTree>
    <p:extLst>
      <p:ext uri="{BB962C8B-B14F-4D97-AF65-F5344CB8AC3E}">
        <p14:creationId xmlns:p14="http://schemas.microsoft.com/office/powerpoint/2010/main" val="388238702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Credit &amp; resources</a:t>
            </a:r>
            <a:endParaRPr lang="en-US" b="1" dirty="0">
              <a:solidFill>
                <a:srgbClr val="FF0000"/>
              </a:solidFill>
            </a:endParaRPr>
          </a:p>
        </p:txBody>
      </p:sp>
      <p:pic>
        <p:nvPicPr>
          <p:cNvPr id="4" name="Picture 3"/>
          <p:cNvPicPr>
            <a:picLocks noChangeAspect="1"/>
          </p:cNvPicPr>
          <p:nvPr/>
        </p:nvPicPr>
        <p:blipFill>
          <a:blip r:embed="rId2"/>
          <a:stretch>
            <a:fillRect/>
          </a:stretch>
        </p:blipFill>
        <p:spPr>
          <a:xfrm>
            <a:off x="6400800" y="4267200"/>
            <a:ext cx="2540000" cy="2476500"/>
          </a:xfrm>
          <a:prstGeom prst="rect">
            <a:avLst/>
          </a:prstGeom>
        </p:spPr>
      </p:pic>
      <p:pic>
        <p:nvPicPr>
          <p:cNvPr id="5" name="Picture 2" descr="C:\Users\lrichter\Dropbox\DST NRF Centre of Excellence in Human Development\CoE Logo &amp; Materials\Logo\1. CoE Logo FINAL without DST-NRF.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43" y="5105400"/>
            <a:ext cx="4411125" cy="14383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0" y="5257800"/>
            <a:ext cx="1372878" cy="13502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Screen Shot 2017-03-19 at 8.26.59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2743200"/>
            <a:ext cx="5747124" cy="1244600"/>
          </a:xfrm>
          <a:prstGeom prst="rect">
            <a:avLst/>
          </a:prstGeom>
        </p:spPr>
      </p:pic>
      <p:sp>
        <p:nvSpPr>
          <p:cNvPr id="8" name="TextBox 7"/>
          <p:cNvSpPr txBox="1"/>
          <p:nvPr/>
        </p:nvSpPr>
        <p:spPr>
          <a:xfrm>
            <a:off x="1295400" y="4343400"/>
            <a:ext cx="3279113" cy="461665"/>
          </a:xfrm>
          <a:prstGeom prst="rect">
            <a:avLst/>
          </a:prstGeom>
          <a:noFill/>
        </p:spPr>
        <p:txBody>
          <a:bodyPr wrap="none" rtlCol="0">
            <a:spAutoFit/>
          </a:bodyPr>
          <a:lstStyle/>
          <a:p>
            <a:r>
              <a:rPr lang="en-US" sz="2400" b="1" dirty="0" smtClean="0"/>
              <a:t>Prof Linda Richter - Wits</a:t>
            </a:r>
            <a:endParaRPr lang="en-US" sz="2400" b="1" dirty="0"/>
          </a:p>
        </p:txBody>
      </p:sp>
      <p:pic>
        <p:nvPicPr>
          <p:cNvPr id="9" name="Picture 8"/>
          <p:cNvPicPr>
            <a:picLocks noChangeAspect="1"/>
          </p:cNvPicPr>
          <p:nvPr/>
        </p:nvPicPr>
        <p:blipFill>
          <a:blip r:embed="rId6"/>
          <a:stretch>
            <a:fillRect/>
          </a:stretch>
        </p:blipFill>
        <p:spPr>
          <a:xfrm>
            <a:off x="6324600" y="1981200"/>
            <a:ext cx="2639361" cy="1981200"/>
          </a:xfrm>
          <a:prstGeom prst="rect">
            <a:avLst/>
          </a:prstGeom>
        </p:spPr>
      </p:pic>
      <p:sp>
        <p:nvSpPr>
          <p:cNvPr id="10" name="TextBox 9"/>
          <p:cNvSpPr txBox="1"/>
          <p:nvPr/>
        </p:nvSpPr>
        <p:spPr>
          <a:xfrm>
            <a:off x="1447800" y="1981200"/>
            <a:ext cx="3790521" cy="461665"/>
          </a:xfrm>
          <a:prstGeom prst="rect">
            <a:avLst/>
          </a:prstGeom>
          <a:noFill/>
        </p:spPr>
        <p:txBody>
          <a:bodyPr wrap="none" rtlCol="0">
            <a:spAutoFit/>
          </a:bodyPr>
          <a:lstStyle/>
          <a:p>
            <a:r>
              <a:rPr lang="en-US" sz="2400" b="1" dirty="0" smtClean="0"/>
              <a:t>Prof Jack </a:t>
            </a:r>
            <a:r>
              <a:rPr lang="en-US" sz="2400" b="1" dirty="0" err="1" smtClean="0"/>
              <a:t>Shonkoff</a:t>
            </a:r>
            <a:r>
              <a:rPr lang="en-US" sz="2400" b="1" dirty="0" smtClean="0"/>
              <a:t> - Harvard</a:t>
            </a:r>
            <a:endParaRPr lang="en-US" sz="2400" b="1" dirty="0"/>
          </a:p>
        </p:txBody>
      </p:sp>
    </p:spTree>
    <p:extLst>
      <p:ext uri="{BB962C8B-B14F-4D97-AF65-F5344CB8AC3E}">
        <p14:creationId xmlns:p14="http://schemas.microsoft.com/office/powerpoint/2010/main" val="5279761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447800"/>
            <a:ext cx="9144000" cy="3946071"/>
          </a:xfrm>
          <a:prstGeom prst="rect">
            <a:avLst/>
          </a:prstGeom>
        </p:spPr>
      </p:pic>
      <p:sp>
        <p:nvSpPr>
          <p:cNvPr id="5" name="TextBox 4"/>
          <p:cNvSpPr txBox="1"/>
          <p:nvPr/>
        </p:nvSpPr>
        <p:spPr>
          <a:xfrm>
            <a:off x="373530" y="3346823"/>
            <a:ext cx="4009869" cy="800219"/>
          </a:xfrm>
          <a:prstGeom prst="rect">
            <a:avLst/>
          </a:prstGeom>
          <a:noFill/>
        </p:spPr>
        <p:txBody>
          <a:bodyPr wrap="none" rtlCol="0">
            <a:spAutoFit/>
          </a:bodyPr>
          <a:lstStyle/>
          <a:p>
            <a:r>
              <a:rPr lang="en-US" sz="2800" b="1" dirty="0" smtClean="0">
                <a:solidFill>
                  <a:schemeClr val="bg1"/>
                </a:solidFill>
              </a:rPr>
              <a:t>Questions &amp; comments?</a:t>
            </a:r>
          </a:p>
          <a:p>
            <a:r>
              <a:rPr lang="en-US" b="1" i="1" dirty="0" smtClean="0">
                <a:solidFill>
                  <a:schemeClr val="bg1"/>
                </a:solidFill>
              </a:rPr>
              <a:t>Presentation available at </a:t>
            </a:r>
            <a:r>
              <a:rPr lang="en-US" b="1" i="1" dirty="0" err="1" smtClean="0">
                <a:solidFill>
                  <a:schemeClr val="bg1"/>
                </a:solidFill>
              </a:rPr>
              <a:t>nicspaull.com</a:t>
            </a:r>
            <a:endParaRPr lang="en-US" b="1" i="1" dirty="0">
              <a:solidFill>
                <a:schemeClr val="bg1"/>
              </a:solidFill>
            </a:endParaRPr>
          </a:p>
        </p:txBody>
      </p:sp>
    </p:spTree>
    <p:extLst>
      <p:ext uri="{BB962C8B-B14F-4D97-AF65-F5344CB8AC3E}">
        <p14:creationId xmlns:p14="http://schemas.microsoft.com/office/powerpoint/2010/main" val="28901956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Brain development</a:t>
            </a:r>
            <a:endParaRPr lang="en-US" b="1" dirty="0">
              <a:solidFill>
                <a:srgbClr val="FF0000"/>
              </a:solidFill>
            </a:endParaRPr>
          </a:p>
        </p:txBody>
      </p:sp>
      <p:pic>
        <p:nvPicPr>
          <p:cNvPr id="3" name="Picture 2" descr="Screen Shot 2017-03-19 at 8.14.5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52600"/>
            <a:ext cx="9144000" cy="4663992"/>
          </a:xfrm>
          <a:prstGeom prst="rect">
            <a:avLst/>
          </a:prstGeom>
        </p:spPr>
      </p:pic>
      <p:sp>
        <p:nvSpPr>
          <p:cNvPr id="4" name="TextBox 3"/>
          <p:cNvSpPr txBox="1"/>
          <p:nvPr/>
        </p:nvSpPr>
        <p:spPr>
          <a:xfrm>
            <a:off x="228600" y="6585892"/>
            <a:ext cx="2917686" cy="276999"/>
          </a:xfrm>
          <a:prstGeom prst="rect">
            <a:avLst/>
          </a:prstGeom>
          <a:noFill/>
        </p:spPr>
        <p:txBody>
          <a:bodyPr wrap="none" rtlCol="0">
            <a:spAutoFit/>
          </a:bodyPr>
          <a:lstStyle/>
          <a:p>
            <a:r>
              <a:rPr lang="en-US" sz="1200" i="1" dirty="0" smtClean="0"/>
              <a:t>Source: </a:t>
            </a:r>
            <a:r>
              <a:rPr lang="en-US" sz="1200" i="1" dirty="0" err="1" smtClean="0"/>
              <a:t>www.developingchild.harvard.edu</a:t>
            </a:r>
            <a:endParaRPr lang="en-US" sz="1200" i="1" dirty="0"/>
          </a:p>
        </p:txBody>
      </p:sp>
    </p:spTree>
    <p:extLst>
      <p:ext uri="{BB962C8B-B14F-4D97-AF65-F5344CB8AC3E}">
        <p14:creationId xmlns:p14="http://schemas.microsoft.com/office/powerpoint/2010/main" val="58256859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Brain malleability</a:t>
            </a:r>
            <a:endParaRPr lang="en-US" b="1" dirty="0">
              <a:solidFill>
                <a:srgbClr val="FF0000"/>
              </a:solidFill>
            </a:endParaRPr>
          </a:p>
        </p:txBody>
      </p:sp>
      <p:pic>
        <p:nvPicPr>
          <p:cNvPr id="3" name="Picture 2" descr="Screen Shot 2017-03-19 at 8.17.1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52600"/>
            <a:ext cx="9144000" cy="4758891"/>
          </a:xfrm>
          <a:prstGeom prst="rect">
            <a:avLst/>
          </a:prstGeom>
        </p:spPr>
      </p:pic>
      <p:sp>
        <p:nvSpPr>
          <p:cNvPr id="4" name="TextBox 3"/>
          <p:cNvSpPr txBox="1"/>
          <p:nvPr/>
        </p:nvSpPr>
        <p:spPr>
          <a:xfrm>
            <a:off x="228600" y="6585892"/>
            <a:ext cx="2917686" cy="276999"/>
          </a:xfrm>
          <a:prstGeom prst="rect">
            <a:avLst/>
          </a:prstGeom>
          <a:noFill/>
        </p:spPr>
        <p:txBody>
          <a:bodyPr wrap="none" rtlCol="0">
            <a:spAutoFit/>
          </a:bodyPr>
          <a:lstStyle/>
          <a:p>
            <a:r>
              <a:rPr lang="en-US" sz="1200" i="1" dirty="0" smtClean="0"/>
              <a:t>Source: </a:t>
            </a:r>
            <a:r>
              <a:rPr lang="en-US" sz="1200" i="1" dirty="0" err="1" smtClean="0"/>
              <a:t>www.developingchild.harvard.edu</a:t>
            </a:r>
            <a:endParaRPr lang="en-US" sz="1200" i="1" dirty="0"/>
          </a:p>
        </p:txBody>
      </p:sp>
    </p:spTree>
    <p:extLst>
      <p:ext uri="{BB962C8B-B14F-4D97-AF65-F5344CB8AC3E}">
        <p14:creationId xmlns:p14="http://schemas.microsoft.com/office/powerpoint/2010/main" val="58256859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58256859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IMG_137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734" y="0"/>
            <a:ext cx="6858000" cy="6858000"/>
          </a:xfrm>
          <a:prstGeom prst="rect">
            <a:avLst/>
          </a:prstGeom>
        </p:spPr>
      </p:pic>
      <p:pic>
        <p:nvPicPr>
          <p:cNvPr id="5" name="Picture 4" descr="IMG_136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23023339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101600"/>
            <a:ext cx="8229600" cy="1143000"/>
          </a:xfrm>
        </p:spPr>
        <p:txBody>
          <a:bodyPr>
            <a:noAutofit/>
          </a:bodyPr>
          <a:lstStyle/>
          <a:p>
            <a:r>
              <a:rPr lang="en-US" sz="2800" b="1" dirty="0" smtClean="0">
                <a:solidFill>
                  <a:srgbClr val="FF0000"/>
                </a:solidFill>
                <a:cs typeface="Calibri"/>
              </a:rPr>
              <a:t>READING</a:t>
            </a:r>
            <a:r>
              <a:rPr lang="en-US" sz="2800" b="1" dirty="0" smtClean="0">
                <a:solidFill>
                  <a:prstClr val="black">
                    <a:lumMod val="75000"/>
                    <a:lumOff val="25000"/>
                  </a:prstClr>
                </a:solidFill>
                <a:cs typeface="Calibri"/>
              </a:rPr>
              <a:t>: </a:t>
            </a:r>
            <a:r>
              <a:rPr lang="en-US" sz="2800" b="1" dirty="0" smtClean="0">
                <a:solidFill>
                  <a:prstClr val="black">
                    <a:lumMod val="75000"/>
                    <a:lumOff val="25000"/>
                  </a:prstClr>
                </a:solidFill>
                <a:cs typeface="Calibri"/>
              </a:rPr>
              <a:t>What % of </a:t>
            </a:r>
            <a:r>
              <a:rPr lang="en-US" sz="2800" b="1" dirty="0" smtClean="0">
                <a:solidFill>
                  <a:prstClr val="black">
                    <a:lumMod val="75000"/>
                    <a:lumOff val="25000"/>
                  </a:prstClr>
                </a:solidFill>
                <a:cs typeface="Calibri"/>
              </a:rPr>
              <a:t>Gr4 students </a:t>
            </a:r>
            <a:r>
              <a:rPr lang="en-US" sz="2800" b="1" dirty="0" smtClean="0">
                <a:solidFill>
                  <a:prstClr val="black">
                    <a:lumMod val="75000"/>
                    <a:lumOff val="25000"/>
                  </a:prstClr>
                </a:solidFill>
                <a:cs typeface="Calibri"/>
              </a:rPr>
              <a:t>do not learn to read in any language?</a:t>
            </a:r>
            <a:endParaRPr lang="en-US" sz="2800"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graphicFrame>
        <p:nvGraphicFramePr>
          <p:cNvPr id="11" name="Chart 10"/>
          <p:cNvGraphicFramePr>
            <a:graphicFrameLocks/>
          </p:cNvGraphicFramePr>
          <p:nvPr>
            <p:extLst>
              <p:ext uri="{D42A27DB-BD31-4B8C-83A1-F6EECF244321}">
                <p14:modId xmlns:p14="http://schemas.microsoft.com/office/powerpoint/2010/main" val="3664903073"/>
              </p:ext>
            </p:extLst>
          </p:nvPr>
        </p:nvGraphicFramePr>
        <p:xfrm>
          <a:off x="457200" y="1244600"/>
          <a:ext cx="8686800" cy="53213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713376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wipe(down)">
                                      <p:cBhvr>
                                        <p:cTn id="7" dur="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graphicEl>
                                              <a:chart seriesIdx="0" categoryIdx="-4" bldStep="series"/>
                                            </p:graphicEl>
                                          </p:spTgt>
                                        </p:tgtEl>
                                        <p:attrNameLst>
                                          <p:attrName>style.visibility</p:attrName>
                                        </p:attrNameLst>
                                      </p:cBhvr>
                                      <p:to>
                                        <p:strVal val="visible"/>
                                      </p:to>
                                    </p:set>
                                    <p:animEffect transition="in" filter="wipe(down)">
                                      <p:cBhvr>
                                        <p:cTn id="12" dur="500"/>
                                        <p:tgtEl>
                                          <p:spTgt spid="11">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graphicEl>
                                              <a:chart seriesIdx="1" categoryIdx="-4" bldStep="series"/>
                                            </p:graphicEl>
                                          </p:spTgt>
                                        </p:tgtEl>
                                        <p:attrNameLst>
                                          <p:attrName>style.visibility</p:attrName>
                                        </p:attrNameLst>
                                      </p:cBhvr>
                                      <p:to>
                                        <p:strVal val="visible"/>
                                      </p:to>
                                    </p:set>
                                    <p:animEffect transition="in" filter="wipe(down)">
                                      <p:cBhvr>
                                        <p:cTn id="17" dur="500"/>
                                        <p:tgtEl>
                                          <p:spTgt spid="11">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series"/>
        </p:bldSub>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egnaposto contenuto 7"/>
          <p:cNvSpPr>
            <a:spLocks noGrp="1"/>
          </p:cNvSpPr>
          <p:nvPr>
            <p:ph idx="1"/>
          </p:nvPr>
        </p:nvSpPr>
        <p:spPr>
          <a:xfrm>
            <a:off x="152400" y="1981200"/>
            <a:ext cx="4953000" cy="4043065"/>
          </a:xfrm>
        </p:spPr>
        <p:txBody>
          <a:bodyPr>
            <a:normAutofit fontScale="92500" lnSpcReduction="10000"/>
          </a:bodyPr>
          <a:lstStyle/>
          <a:p>
            <a:pPr marL="0" indent="0">
              <a:buFont typeface="Wingdings" pitchFamily="2" charset="2"/>
              <a:buNone/>
            </a:pPr>
            <a:r>
              <a:rPr lang="en-GB" i="1" dirty="0" smtClean="0"/>
              <a:t>“</a:t>
            </a:r>
            <a:r>
              <a:rPr lang="en-GB" sz="3900" i="1" dirty="0" smtClean="0"/>
              <a:t>The Sustainable Development Goals recognize that </a:t>
            </a:r>
            <a:r>
              <a:rPr lang="en-GB" sz="3900" b="1" i="1" dirty="0" smtClean="0">
                <a:solidFill>
                  <a:srgbClr val="FF0000"/>
                </a:solidFill>
              </a:rPr>
              <a:t>early childhood development </a:t>
            </a:r>
            <a:r>
              <a:rPr lang="en-GB" sz="3900" i="1" dirty="0" smtClean="0"/>
              <a:t>can help drive the transformation we hope to achieve over the next 15 years”</a:t>
            </a:r>
            <a:r>
              <a:rPr lang="en-GB" sz="3900" dirty="0" smtClean="0"/>
              <a:t>	</a:t>
            </a:r>
            <a:endParaRPr lang="it-IT" sz="3900" dirty="0" smtClean="0"/>
          </a:p>
        </p:txBody>
      </p:sp>
      <p:pic>
        <p:nvPicPr>
          <p:cNvPr id="7171" name="Picture 2" descr="SGsmill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0813" y="2185988"/>
            <a:ext cx="3795712"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noGrp="1"/>
          </p:cNvSpPr>
          <p:nvPr>
            <p:ph type="title"/>
          </p:nvPr>
        </p:nvSpPr>
        <p:spPr>
          <a:xfrm>
            <a:off x="0" y="-152400"/>
            <a:ext cx="9144000" cy="1371600"/>
          </a:xfrm>
        </p:spPr>
        <p:txBody>
          <a:bodyPr>
            <a:noAutofit/>
          </a:bodyPr>
          <a:lstStyle/>
          <a:p>
            <a:r>
              <a:rPr lang="en-US" b="1" dirty="0" smtClean="0"/>
              <a:t>Early child development is important</a:t>
            </a:r>
            <a:endParaRPr lang="en-US" b="1" dirty="0"/>
          </a:p>
        </p:txBody>
      </p:sp>
      <p:sp>
        <p:nvSpPr>
          <p:cNvPr id="6" name="Rectangle 5"/>
          <p:cNvSpPr/>
          <p:nvPr/>
        </p:nvSpPr>
        <p:spPr>
          <a:xfrm>
            <a:off x="1059543" y="1066800"/>
            <a:ext cx="6934200" cy="190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 name="Rectangle 2"/>
          <p:cNvSpPr/>
          <p:nvPr/>
        </p:nvSpPr>
        <p:spPr>
          <a:xfrm>
            <a:off x="5230812" y="4876800"/>
            <a:ext cx="3887787" cy="923330"/>
          </a:xfrm>
          <a:prstGeom prst="rect">
            <a:avLst/>
          </a:prstGeom>
        </p:spPr>
        <p:txBody>
          <a:bodyPr wrap="square">
            <a:spAutoFit/>
          </a:bodyPr>
          <a:lstStyle/>
          <a:p>
            <a:pPr algn="ctr"/>
            <a:r>
              <a:rPr lang="en-GB" dirty="0"/>
              <a:t>UN Secretary-General Ban Ki-moon,                     UN </a:t>
            </a:r>
            <a:r>
              <a:rPr lang="en-GB" dirty="0" smtClean="0"/>
              <a:t>Headquarters</a:t>
            </a:r>
          </a:p>
          <a:p>
            <a:pPr algn="ctr"/>
            <a:r>
              <a:rPr lang="en-GB" dirty="0" smtClean="0"/>
              <a:t>22 </a:t>
            </a:r>
            <a:r>
              <a:rPr lang="en-GB" dirty="0"/>
              <a:t>September 2015</a:t>
            </a:r>
          </a:p>
        </p:txBody>
      </p:sp>
    </p:spTree>
    <p:extLst>
      <p:ext uri="{BB962C8B-B14F-4D97-AF65-F5344CB8AC3E}">
        <p14:creationId xmlns:p14="http://schemas.microsoft.com/office/powerpoint/2010/main" val="299626335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08000" y="393700"/>
            <a:ext cx="8128000" cy="6070600"/>
          </a:xfrm>
          <a:prstGeom prst="rect">
            <a:avLst/>
          </a:prstGeom>
        </p:spPr>
      </p:pic>
    </p:spTree>
    <p:extLst>
      <p:ext uri="{BB962C8B-B14F-4D97-AF65-F5344CB8AC3E}">
        <p14:creationId xmlns:p14="http://schemas.microsoft.com/office/powerpoint/2010/main" val="387502086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3" name="Picture 2"/>
          <p:cNvPicPr>
            <a:picLocks noChangeAspect="1"/>
          </p:cNvPicPr>
          <p:nvPr/>
        </p:nvPicPr>
        <p:blipFill>
          <a:blip r:embed="rId2"/>
          <a:stretch>
            <a:fillRect/>
          </a:stretch>
        </p:blipFill>
        <p:spPr>
          <a:xfrm>
            <a:off x="0" y="2600325"/>
            <a:ext cx="9144000" cy="3219450"/>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2464716" y="508000"/>
            <a:ext cx="4270708" cy="1107996"/>
          </a:xfrm>
          <a:prstGeom prst="rect">
            <a:avLst/>
          </a:prstGeom>
          <a:noFill/>
        </p:spPr>
        <p:txBody>
          <a:bodyPr wrap="none" rtlCol="0">
            <a:spAutoFit/>
          </a:bodyPr>
          <a:lstStyle/>
          <a:p>
            <a:r>
              <a:rPr lang="en-US" sz="6600" dirty="0" smtClean="0"/>
              <a:t>3-D Printing</a:t>
            </a:r>
            <a:endParaRPr lang="en-US" sz="6600" dirty="0"/>
          </a:p>
        </p:txBody>
      </p:sp>
    </p:spTree>
    <p:extLst>
      <p:ext uri="{BB962C8B-B14F-4D97-AF65-F5344CB8AC3E}">
        <p14:creationId xmlns:p14="http://schemas.microsoft.com/office/powerpoint/2010/main" val="2587441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03420" y="2991691"/>
            <a:ext cx="5822206" cy="3866309"/>
          </a:xfrm>
          <a:prstGeom prst="rect">
            <a:avLst/>
          </a:prstGeom>
        </p:spPr>
      </p:pic>
      <p:pic>
        <p:nvPicPr>
          <p:cNvPr id="6" name="Picture 5"/>
          <p:cNvPicPr>
            <a:picLocks noChangeAspect="1"/>
          </p:cNvPicPr>
          <p:nvPr/>
        </p:nvPicPr>
        <p:blipFill>
          <a:blip r:embed="rId3"/>
          <a:stretch>
            <a:fillRect/>
          </a:stretch>
        </p:blipFill>
        <p:spPr>
          <a:xfrm>
            <a:off x="1449293" y="0"/>
            <a:ext cx="5876333" cy="3224306"/>
          </a:xfrm>
          <a:prstGeom prst="rect">
            <a:avLst/>
          </a:prstGeom>
        </p:spPr>
      </p:pic>
      <p:pic>
        <p:nvPicPr>
          <p:cNvPr id="4" name="Picture 3" descr="Screen Shot 2016-09-25 at 6.18.04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426" y="579345"/>
            <a:ext cx="9553719" cy="5379570"/>
          </a:xfrm>
          <a:prstGeom prst="rect">
            <a:avLst/>
          </a:prstGeom>
        </p:spPr>
      </p:pic>
      <p:pic>
        <p:nvPicPr>
          <p:cNvPr id="7" name="Picture 6"/>
          <p:cNvPicPr>
            <a:picLocks noChangeAspect="1"/>
          </p:cNvPicPr>
          <p:nvPr/>
        </p:nvPicPr>
        <p:blipFill>
          <a:blip r:embed="rId5"/>
          <a:stretch>
            <a:fillRect/>
          </a:stretch>
        </p:blipFill>
        <p:spPr>
          <a:xfrm>
            <a:off x="0" y="5874322"/>
            <a:ext cx="2737189" cy="983678"/>
          </a:xfrm>
          <a:prstGeom prst="rect">
            <a:avLst/>
          </a:prstGeom>
        </p:spPr>
      </p:pic>
      <p:sp>
        <p:nvSpPr>
          <p:cNvPr id="8" name="TextBox 7"/>
          <p:cNvSpPr txBox="1"/>
          <p:nvPr/>
        </p:nvSpPr>
        <p:spPr>
          <a:xfrm>
            <a:off x="2737188" y="5874322"/>
            <a:ext cx="6406811" cy="1015663"/>
          </a:xfrm>
          <a:prstGeom prst="rect">
            <a:avLst/>
          </a:prstGeom>
          <a:solidFill>
            <a:schemeClr val="bg1">
              <a:lumMod val="85000"/>
            </a:schemeClr>
          </a:solidFill>
        </p:spPr>
        <p:txBody>
          <a:bodyPr wrap="square" rtlCol="0">
            <a:spAutoFit/>
          </a:bodyPr>
          <a:lstStyle/>
          <a:p>
            <a:pPr algn="ctr"/>
            <a:r>
              <a:rPr lang="en-US" sz="2000" b="1" dirty="0" smtClean="0"/>
              <a:t>Crawford College La Lucia Grade 8’s are helping print a prosthetic hand for </a:t>
            </a:r>
            <a:r>
              <a:rPr lang="en-US" sz="2000" b="1" dirty="0" err="1" smtClean="0"/>
              <a:t>Bongani</a:t>
            </a:r>
            <a:r>
              <a:rPr lang="en-US" sz="2000" b="1" dirty="0" smtClean="0"/>
              <a:t>.   </a:t>
            </a:r>
          </a:p>
          <a:p>
            <a:pPr algn="ctr"/>
            <a:endParaRPr lang="en-US" sz="2000" b="1" dirty="0"/>
          </a:p>
        </p:txBody>
      </p:sp>
    </p:spTree>
    <p:extLst>
      <p:ext uri="{BB962C8B-B14F-4D97-AF65-F5344CB8AC3E}">
        <p14:creationId xmlns:p14="http://schemas.microsoft.com/office/powerpoint/2010/main" val="30052378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54000" y="3526118"/>
            <a:ext cx="3526118" cy="3526118"/>
          </a:xfrm>
          <a:prstGeom prst="rect">
            <a:avLst/>
          </a:prstGeom>
        </p:spPr>
      </p:pic>
      <p:pic>
        <p:nvPicPr>
          <p:cNvPr id="4" name="Picture 3"/>
          <p:cNvPicPr>
            <a:picLocks noChangeAspect="1"/>
          </p:cNvPicPr>
          <p:nvPr/>
        </p:nvPicPr>
        <p:blipFill>
          <a:blip r:embed="rId3"/>
          <a:stretch>
            <a:fillRect/>
          </a:stretch>
        </p:blipFill>
        <p:spPr>
          <a:xfrm>
            <a:off x="0" y="0"/>
            <a:ext cx="4011706" cy="3008780"/>
          </a:xfrm>
          <a:prstGeom prst="rect">
            <a:avLst/>
          </a:prstGeom>
        </p:spPr>
      </p:pic>
      <p:pic>
        <p:nvPicPr>
          <p:cNvPr id="7" name="Picture 6"/>
          <p:cNvPicPr>
            <a:picLocks noChangeAspect="1"/>
          </p:cNvPicPr>
          <p:nvPr/>
        </p:nvPicPr>
        <p:blipFill>
          <a:blip r:embed="rId4"/>
          <a:stretch>
            <a:fillRect/>
          </a:stretch>
        </p:blipFill>
        <p:spPr>
          <a:xfrm>
            <a:off x="3971863" y="-24279"/>
            <a:ext cx="5172137" cy="3879103"/>
          </a:xfrm>
          <a:prstGeom prst="rect">
            <a:avLst/>
          </a:prstGeom>
        </p:spPr>
      </p:pic>
      <p:pic>
        <p:nvPicPr>
          <p:cNvPr id="9" name="Picture 8"/>
          <p:cNvPicPr>
            <a:picLocks noChangeAspect="1"/>
          </p:cNvPicPr>
          <p:nvPr/>
        </p:nvPicPr>
        <p:blipFill>
          <a:blip r:embed="rId5"/>
          <a:stretch>
            <a:fillRect/>
          </a:stretch>
        </p:blipFill>
        <p:spPr>
          <a:xfrm>
            <a:off x="4011706" y="3854824"/>
            <a:ext cx="5132294" cy="3397579"/>
          </a:xfrm>
          <a:prstGeom prst="rect">
            <a:avLst/>
          </a:prstGeom>
        </p:spPr>
      </p:pic>
      <p:sp>
        <p:nvSpPr>
          <p:cNvPr id="8" name="TextBox 7"/>
          <p:cNvSpPr txBox="1"/>
          <p:nvPr/>
        </p:nvSpPr>
        <p:spPr>
          <a:xfrm>
            <a:off x="3901403" y="-53597"/>
            <a:ext cx="5242597" cy="7232748"/>
          </a:xfrm>
          <a:prstGeom prst="rect">
            <a:avLst/>
          </a:prstGeom>
          <a:solidFill>
            <a:srgbClr val="D9D9D9"/>
          </a:solidFill>
        </p:spPr>
        <p:txBody>
          <a:bodyPr wrap="square" rtlCol="0">
            <a:spAutoFit/>
          </a:bodyPr>
          <a:lstStyle/>
          <a:p>
            <a:r>
              <a:rPr lang="en-US" sz="3200" b="1" dirty="0" smtClean="0"/>
              <a:t>Examples</a:t>
            </a:r>
            <a:endParaRPr lang="en-US" sz="2400" b="1" dirty="0" smtClean="0"/>
          </a:p>
          <a:p>
            <a:r>
              <a:rPr lang="en-US" sz="2400" dirty="0" smtClean="0"/>
              <a:t>-Inter-grade teaching</a:t>
            </a:r>
          </a:p>
          <a:p>
            <a:r>
              <a:rPr lang="en-US" sz="2400" dirty="0" smtClean="0"/>
              <a:t>-team teaching</a:t>
            </a:r>
          </a:p>
          <a:p>
            <a:r>
              <a:rPr lang="en-US" sz="2400" dirty="0" smtClean="0"/>
              <a:t>-combined-subject teaching</a:t>
            </a:r>
          </a:p>
          <a:p>
            <a:r>
              <a:rPr lang="en-US" sz="2400" dirty="0" smtClean="0"/>
              <a:t>-Explicitly teaching a curriculum of socio-emotional skills like empathy (21C skills)</a:t>
            </a:r>
            <a:endParaRPr lang="en-US" sz="2400" dirty="0"/>
          </a:p>
          <a:p>
            <a:r>
              <a:rPr lang="en-US" sz="2400" dirty="0" smtClean="0"/>
              <a:t>- </a:t>
            </a:r>
            <a:r>
              <a:rPr lang="en-US" sz="2400" dirty="0"/>
              <a:t>‘</a:t>
            </a:r>
            <a:r>
              <a:rPr lang="en-US" sz="2400" dirty="0" err="1"/>
              <a:t>FuckUp</a:t>
            </a:r>
            <a:r>
              <a:rPr lang="en-US" sz="2400" dirty="0"/>
              <a:t> Nights’ – stories of </a:t>
            </a:r>
            <a:r>
              <a:rPr lang="en-US" sz="2400" dirty="0" smtClean="0"/>
              <a:t>failure</a:t>
            </a:r>
          </a:p>
          <a:p>
            <a:r>
              <a:rPr lang="en-US" sz="2400" dirty="0" smtClean="0"/>
              <a:t>-Permanent high-speed </a:t>
            </a:r>
            <a:r>
              <a:rPr lang="en-US" sz="2400" dirty="0" err="1" smtClean="0"/>
              <a:t>wifi</a:t>
            </a:r>
            <a:r>
              <a:rPr lang="en-US" sz="2400" dirty="0" smtClean="0"/>
              <a:t> (</a:t>
            </a:r>
            <a:r>
              <a:rPr lang="en-US" sz="2400" dirty="0" err="1" smtClean="0"/>
              <a:t>obvs</a:t>
            </a:r>
            <a:r>
              <a:rPr lang="en-US" sz="2400" dirty="0" smtClean="0"/>
              <a:t>)</a:t>
            </a:r>
          </a:p>
          <a:p>
            <a:r>
              <a:rPr lang="en-US" sz="2400" dirty="0" smtClean="0"/>
              <a:t>-Drone-building classes</a:t>
            </a:r>
          </a:p>
          <a:p>
            <a:r>
              <a:rPr lang="en-US" sz="2400" dirty="0" smtClean="0"/>
              <a:t>-robotics classes in school time</a:t>
            </a:r>
          </a:p>
          <a:p>
            <a:r>
              <a:rPr lang="en-US" sz="2400" dirty="0" smtClean="0"/>
              <a:t>-</a:t>
            </a:r>
            <a:r>
              <a:rPr lang="en-US" sz="2400" dirty="0" err="1"/>
              <a:t>A</a:t>
            </a:r>
            <a:r>
              <a:rPr lang="en-US" sz="2400" dirty="0" err="1" smtClean="0"/>
              <a:t>rduinos</a:t>
            </a:r>
            <a:endParaRPr lang="en-US" sz="2400" dirty="0" smtClean="0"/>
          </a:p>
          <a:p>
            <a:r>
              <a:rPr lang="en-US" sz="2400" dirty="0" smtClean="0"/>
              <a:t>-Raspberry Pi (costs R500)</a:t>
            </a:r>
          </a:p>
          <a:p>
            <a:r>
              <a:rPr lang="en-US" sz="2400" dirty="0" smtClean="0"/>
              <a:t>-coding classes</a:t>
            </a:r>
          </a:p>
          <a:p>
            <a:r>
              <a:rPr lang="en-US" sz="2400" dirty="0" smtClean="0"/>
              <a:t>-</a:t>
            </a:r>
            <a:r>
              <a:rPr lang="en-US" sz="2400" dirty="0" err="1" smtClean="0"/>
              <a:t>MakerSpace</a:t>
            </a:r>
            <a:r>
              <a:rPr lang="en-US" sz="2400" dirty="0" smtClean="0"/>
              <a:t> labs / </a:t>
            </a:r>
            <a:r>
              <a:rPr lang="en-US" sz="2400" dirty="0" err="1" smtClean="0"/>
              <a:t>FabLabs</a:t>
            </a:r>
            <a:endParaRPr lang="en-US" sz="2400" dirty="0" smtClean="0"/>
          </a:p>
          <a:p>
            <a:r>
              <a:rPr lang="en-US" sz="2400" dirty="0" smtClean="0"/>
              <a:t>-3D-printers</a:t>
            </a:r>
          </a:p>
          <a:p>
            <a:endParaRPr lang="en-US" sz="2400" dirty="0" smtClean="0"/>
          </a:p>
          <a:p>
            <a:endParaRPr lang="en-US" sz="2400" dirty="0"/>
          </a:p>
          <a:p>
            <a:endParaRPr lang="en-US" sz="2400" dirty="0" smtClean="0"/>
          </a:p>
          <a:p>
            <a:endParaRPr lang="en-US" sz="2400" dirty="0"/>
          </a:p>
        </p:txBody>
      </p:sp>
    </p:spTree>
    <p:extLst>
      <p:ext uri="{BB962C8B-B14F-4D97-AF65-F5344CB8AC3E}">
        <p14:creationId xmlns:p14="http://schemas.microsoft.com/office/powerpoint/2010/main" val="13456212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kerSpace - School programm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
            <a:ext cx="9144000" cy="6461615"/>
          </a:xfrm>
          <a:prstGeom prst="rect">
            <a:avLst/>
          </a:prstGeom>
        </p:spPr>
      </p:pic>
    </p:spTree>
    <p:extLst>
      <p:ext uri="{BB962C8B-B14F-4D97-AF65-F5344CB8AC3E}">
        <p14:creationId xmlns:p14="http://schemas.microsoft.com/office/powerpoint/2010/main" val="274269076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31518</TotalTime>
  <Words>1681</Words>
  <Application>Microsoft Macintosh PowerPoint</Application>
  <PresentationFormat>On-screen Show (4:3)</PresentationFormat>
  <Paragraphs>207</Paragraphs>
  <Slides>44</Slides>
  <Notes>14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Getting Early Learning Right</vt:lpstr>
      <vt:lpstr>#FeesMustFall</vt:lpstr>
      <vt:lpstr>PowerPoint Presentation</vt:lpstr>
      <vt:lpstr>So the problem starts before matric… perhaps in the FET phase or in the Senior Phase?  Let’s look at maths and reading outcomes...</vt:lpstr>
      <vt:lpstr>PowerPoint Presentation</vt:lpstr>
      <vt:lpstr>MATHEMATICS: Insurmountable learning deficits</vt:lpstr>
      <vt:lpstr>NSES question 42 NSES followed about 15000 students (266 schools) and tested them in Grade 3 (2007), Grade 4 (2008) and Grade 5 (2009). </vt:lpstr>
      <vt:lpstr>READING: What % of Gr4 students do not learn to read for meaning in any language? prePIRLS 2011</vt:lpstr>
      <vt:lpstr>So the problem starts long before Grade 3... </vt:lpstr>
      <vt:lpstr>PowerPoint Presentation</vt:lpstr>
      <vt:lpstr>Why focus on ECD?</vt:lpstr>
      <vt:lpstr>Life course development</vt:lpstr>
      <vt:lpstr>Life course development</vt:lpstr>
      <vt:lpstr>Rapid functional development</vt:lpstr>
      <vt:lpstr>The impact of neglect</vt:lpstr>
      <vt:lpstr>Romanian Orphans</vt:lpstr>
      <vt:lpstr>Cognitive, Social &amp; Emotional</vt:lpstr>
      <vt:lpstr>ECD: Preparing students to thrive now and in the future</vt:lpstr>
      <vt:lpstr>PowerPoint Presentation</vt:lpstr>
      <vt:lpstr>PowerPoint Presentation</vt:lpstr>
      <vt:lpstr>PowerPoint Presentation</vt:lpstr>
      <vt:lpstr>PowerPoint Presentation</vt:lpstr>
      <vt:lpstr>PowerPoint Presentation</vt:lpstr>
      <vt:lpstr>Cognitive, Social &amp; Emotional</vt:lpstr>
      <vt:lpstr>Early brain development</vt:lpstr>
      <vt:lpstr>Road analogy</vt:lpstr>
      <vt:lpstr>PowerPoint Presentation</vt:lpstr>
      <vt:lpstr>How ‘big’ is a child’s brain?</vt:lpstr>
      <vt:lpstr>PowerPoint Presentation</vt:lpstr>
      <vt:lpstr>PowerPoint Presentation</vt:lpstr>
      <vt:lpstr>Raising the status of ECD</vt:lpstr>
      <vt:lpstr>Credit &amp; resources</vt:lpstr>
      <vt:lpstr>PowerPoint Presentation</vt:lpstr>
      <vt:lpstr>Brain development</vt:lpstr>
      <vt:lpstr>Brain malleability</vt:lpstr>
      <vt:lpstr>PowerPoint Presentation</vt:lpstr>
      <vt:lpstr>PowerPoint Presentation</vt:lpstr>
      <vt:lpstr>READING: What % of Gr4 students do not learn to read in any language?</vt:lpstr>
      <vt:lpstr>Early child development is important</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Science on Child Development</dc:title>
  <dc:creator>Linda Marleine L M. Richter</dc:creator>
  <cp:lastModifiedBy>Nic</cp:lastModifiedBy>
  <cp:revision>580</cp:revision>
  <cp:lastPrinted>2016-07-21T13:03:31Z</cp:lastPrinted>
  <dcterms:created xsi:type="dcterms:W3CDTF">2014-10-22T08:29:14Z</dcterms:created>
  <dcterms:modified xsi:type="dcterms:W3CDTF">2017-03-19T13:39:15Z</dcterms:modified>
</cp:coreProperties>
</file>