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6" r:id="rId2"/>
    <p:sldId id="285" r:id="rId3"/>
    <p:sldId id="284" r:id="rId4"/>
    <p:sldId id="261" r:id="rId5"/>
    <p:sldId id="262" r:id="rId6"/>
    <p:sldId id="270" r:id="rId7"/>
    <p:sldId id="263" r:id="rId8"/>
    <p:sldId id="264" r:id="rId9"/>
    <p:sldId id="265" r:id="rId10"/>
    <p:sldId id="266" r:id="rId11"/>
    <p:sldId id="267" r:id="rId12"/>
    <p:sldId id="268" r:id="rId13"/>
    <p:sldId id="269" r:id="rId14"/>
    <p:sldId id="286" r:id="rId15"/>
    <p:sldId id="260" r:id="rId16"/>
    <p:sldId id="257" r:id="rId17"/>
    <p:sldId id="271" r:id="rId18"/>
    <p:sldId id="281" r:id="rId19"/>
    <p:sldId id="282" r:id="rId20"/>
    <p:sldId id="277" r:id="rId21"/>
    <p:sldId id="258" r:id="rId22"/>
    <p:sldId id="259" r:id="rId23"/>
    <p:sldId id="278" r:id="rId24"/>
    <p:sldId id="280" r:id="rId25"/>
    <p:sldId id="279" r:id="rId26"/>
    <p:sldId id="283" r:id="rId27"/>
    <p:sldId id="273" r:id="rId28"/>
    <p:sldId id="287" r:id="rId29"/>
    <p:sldId id="274" r:id="rId30"/>
    <p:sldId id="289" r:id="rId31"/>
    <p:sldId id="291" r:id="rId32"/>
    <p:sldId id="290" r:id="rId33"/>
    <p:sldId id="288" r:id="rId34"/>
    <p:sldId id="27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5C991D-418E-1645-A052-4E271E5B70D6}">
          <p14:sldIdLst>
            <p14:sldId id="256"/>
            <p14:sldId id="285"/>
            <p14:sldId id="284"/>
            <p14:sldId id="261"/>
            <p14:sldId id="262"/>
            <p14:sldId id="270"/>
            <p14:sldId id="263"/>
            <p14:sldId id="264"/>
            <p14:sldId id="265"/>
            <p14:sldId id="266"/>
            <p14:sldId id="267"/>
            <p14:sldId id="268"/>
            <p14:sldId id="269"/>
            <p14:sldId id="286"/>
            <p14:sldId id="260"/>
            <p14:sldId id="257"/>
            <p14:sldId id="271"/>
            <p14:sldId id="281"/>
            <p14:sldId id="282"/>
            <p14:sldId id="277"/>
            <p14:sldId id="258"/>
            <p14:sldId id="259"/>
            <p14:sldId id="278"/>
            <p14:sldId id="280"/>
            <p14:sldId id="279"/>
            <p14:sldId id="283"/>
            <p14:sldId id="273"/>
          </p14:sldIdLst>
        </p14:section>
        <p14:section name="Talking points" id="{2BC5DD3C-B773-DD4D-AD10-D140F0E109ED}">
          <p14:sldIdLst>
            <p14:sldId id="287"/>
            <p14:sldId id="274"/>
            <p14:sldId id="289"/>
            <p14:sldId id="291"/>
            <p14:sldId id="290"/>
            <p14:sldId id="288"/>
            <p14:sldId id="27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0" d="100"/>
          <a:sy n="90" d="100"/>
        </p:scale>
        <p:origin x="-168"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131236168"/>
        <c:axId val="-208003176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131236168"/>
        <c:axId val="-2080031768"/>
      </c:lineChart>
      <c:catAx>
        <c:axId val="-213123616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80031768"/>
        <c:crosses val="autoZero"/>
        <c:auto val="1"/>
        <c:lblAlgn val="ctr"/>
        <c:lblOffset val="100"/>
        <c:noMultiLvlLbl val="0"/>
      </c:catAx>
      <c:valAx>
        <c:axId val="-208003176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13123616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18"/>
        <c:overlap val="100"/>
        <c:axId val="-2079958312"/>
        <c:axId val="-2079774168"/>
      </c:barChart>
      <c:catAx>
        <c:axId val="-2079958312"/>
        <c:scaling>
          <c:orientation val="minMax"/>
        </c:scaling>
        <c:delete val="0"/>
        <c:axPos val="b"/>
        <c:majorTickMark val="out"/>
        <c:minorTickMark val="none"/>
        <c:tickLblPos val="nextTo"/>
        <c:txPr>
          <a:bodyPr/>
          <a:lstStyle/>
          <a:p>
            <a:pPr>
              <a:defRPr sz="1400"/>
            </a:pPr>
            <a:endParaRPr lang="en-US"/>
          </a:p>
        </c:txPr>
        <c:crossAx val="-2079774168"/>
        <c:crosses val="autoZero"/>
        <c:auto val="1"/>
        <c:lblAlgn val="ctr"/>
        <c:lblOffset val="100"/>
        <c:noMultiLvlLbl val="0"/>
      </c:catAx>
      <c:valAx>
        <c:axId val="-2079774168"/>
        <c:scaling>
          <c:orientation val="minMax"/>
        </c:scaling>
        <c:delete val="0"/>
        <c:axPos val="l"/>
        <c:majorGridlines/>
        <c:numFmt formatCode="0%" sourceLinked="1"/>
        <c:majorTickMark val="out"/>
        <c:minorTickMark val="none"/>
        <c:tickLblPos val="nextTo"/>
        <c:txPr>
          <a:bodyPr/>
          <a:lstStyle/>
          <a:p>
            <a:pPr>
              <a:defRPr sz="1400"/>
            </a:pPr>
            <a:endParaRPr lang="en-US"/>
          </a:p>
        </c:txPr>
        <c:crossAx val="-2079958312"/>
        <c:crosses val="autoZero"/>
        <c:crossBetween val="between"/>
      </c:valAx>
    </c:plotArea>
    <c:legend>
      <c:legendPos val="r"/>
      <c:layout/>
      <c:overlay val="0"/>
      <c:txPr>
        <a:bodyPr/>
        <a:lstStyle/>
        <a:p>
          <a:pPr>
            <a:defRPr sz="1400"/>
          </a:pPr>
          <a:endParaRPr lang="en-US"/>
        </a:p>
      </c:txPr>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200"/>
            </a:pPr>
            <a:r>
              <a:rPr lang="en-US" sz="1200"/>
              <a:t>GROWTH IN CURRO</a:t>
            </a:r>
            <a:r>
              <a:rPr lang="en-US" sz="1200" baseline="0"/>
              <a:t> SCHOOLS 1998-2014</a:t>
            </a:r>
            <a:endParaRPr lang="en-US" sz="1200"/>
          </a:p>
        </c:rich>
      </c:tx>
      <c:layout/>
      <c:overlay val="0"/>
      <c:spPr>
        <a:solidFill>
          <a:schemeClr val="bg1">
            <a:lumMod val="85000"/>
          </a:schemeClr>
        </a:solidFill>
      </c:spPr>
    </c:title>
    <c:autoTitleDeleted val="0"/>
    <c:plotArea>
      <c:layout/>
      <c:barChart>
        <c:barDir val="col"/>
        <c:grouping val="clustered"/>
        <c:varyColors val="0"/>
        <c:ser>
          <c:idx val="0"/>
          <c:order val="0"/>
          <c:tx>
            <c:strRef>
              <c:f>Sheet1!$B$2</c:f>
              <c:strCache>
                <c:ptCount val="1"/>
                <c:pt idx="0">
                  <c:v>STUDENTS</c:v>
                </c:pt>
              </c:strCache>
            </c:strRef>
          </c:tx>
          <c:spPr>
            <a:solidFill>
              <a:srgbClr val="3366FF"/>
            </a:solidFill>
          </c:spPr>
          <c:invertIfNegative val="0"/>
          <c:cat>
            <c:strRef>
              <c:f>Sheet1!$A$3:$A$19</c:f>
              <c:strCache>
                <c:ptCount val="17"/>
                <c:pt idx="0">
                  <c:v>Y1998</c:v>
                </c:pt>
                <c:pt idx="1">
                  <c:v>Y1999</c:v>
                </c:pt>
                <c:pt idx="2">
                  <c:v>Y2000</c:v>
                </c:pt>
                <c:pt idx="3">
                  <c:v>Y2001</c:v>
                </c:pt>
                <c:pt idx="4">
                  <c:v>Y2002</c:v>
                </c:pt>
                <c:pt idx="5">
                  <c:v>Y2003</c:v>
                </c:pt>
                <c:pt idx="6">
                  <c:v>Y2004</c:v>
                </c:pt>
                <c:pt idx="7">
                  <c:v>Y2005</c:v>
                </c:pt>
                <c:pt idx="8">
                  <c:v>Y2006</c:v>
                </c:pt>
                <c:pt idx="9">
                  <c:v>Y2007</c:v>
                </c:pt>
                <c:pt idx="10">
                  <c:v>Y2008</c:v>
                </c:pt>
                <c:pt idx="11">
                  <c:v>Y2009</c:v>
                </c:pt>
                <c:pt idx="12">
                  <c:v>Y2010</c:v>
                </c:pt>
                <c:pt idx="13">
                  <c:v>Y2011</c:v>
                </c:pt>
                <c:pt idx="14">
                  <c:v>Y2012</c:v>
                </c:pt>
                <c:pt idx="15">
                  <c:v>Y2013</c:v>
                </c:pt>
                <c:pt idx="16">
                  <c:v>Y2014</c:v>
                </c:pt>
              </c:strCache>
            </c:strRef>
          </c:cat>
          <c:val>
            <c:numRef>
              <c:f>Sheet1!$B$3:$B$19</c:f>
              <c:numCache>
                <c:formatCode>General</c:formatCode>
                <c:ptCount val="17"/>
                <c:pt idx="0">
                  <c:v>28.0</c:v>
                </c:pt>
                <c:pt idx="1">
                  <c:v>145.0</c:v>
                </c:pt>
                <c:pt idx="2">
                  <c:v>310.0</c:v>
                </c:pt>
                <c:pt idx="3">
                  <c:v>400.0</c:v>
                </c:pt>
                <c:pt idx="4">
                  <c:v>450.0</c:v>
                </c:pt>
                <c:pt idx="5">
                  <c:v>575.0</c:v>
                </c:pt>
                <c:pt idx="6">
                  <c:v>731.0</c:v>
                </c:pt>
                <c:pt idx="7">
                  <c:v>775.0</c:v>
                </c:pt>
                <c:pt idx="8">
                  <c:v>910.0</c:v>
                </c:pt>
                <c:pt idx="9">
                  <c:v>1107.0</c:v>
                </c:pt>
                <c:pt idx="10">
                  <c:v>1642.0</c:v>
                </c:pt>
                <c:pt idx="11">
                  <c:v>2059.0</c:v>
                </c:pt>
                <c:pt idx="12">
                  <c:v>3083.0</c:v>
                </c:pt>
                <c:pt idx="13">
                  <c:v>5557.0</c:v>
                </c:pt>
                <c:pt idx="14">
                  <c:v>12473.0</c:v>
                </c:pt>
                <c:pt idx="15">
                  <c:v>21027.0</c:v>
                </c:pt>
                <c:pt idx="16">
                  <c:v>27263.0</c:v>
                </c:pt>
              </c:numCache>
            </c:numRef>
          </c:val>
        </c:ser>
        <c:dLbls>
          <c:showLegendKey val="0"/>
          <c:showVal val="0"/>
          <c:showCatName val="0"/>
          <c:showSerName val="0"/>
          <c:showPercent val="0"/>
          <c:showBubbleSize val="0"/>
        </c:dLbls>
        <c:gapWidth val="150"/>
        <c:axId val="-2099478840"/>
        <c:axId val="-2102286472"/>
      </c:barChart>
      <c:lineChart>
        <c:grouping val="standard"/>
        <c:varyColors val="0"/>
        <c:ser>
          <c:idx val="1"/>
          <c:order val="1"/>
          <c:tx>
            <c:strRef>
              <c:f>Sheet1!$C$2</c:f>
              <c:strCache>
                <c:ptCount val="1"/>
                <c:pt idx="0">
                  <c:v>SCHOOLS</c:v>
                </c:pt>
              </c:strCache>
            </c:strRef>
          </c:tx>
          <c:marker>
            <c:symbol val="none"/>
          </c:marker>
          <c:cat>
            <c:strRef>
              <c:f>Sheet1!$A$3:$A$19</c:f>
              <c:strCache>
                <c:ptCount val="17"/>
                <c:pt idx="0">
                  <c:v>Y1998</c:v>
                </c:pt>
                <c:pt idx="1">
                  <c:v>Y1999</c:v>
                </c:pt>
                <c:pt idx="2">
                  <c:v>Y2000</c:v>
                </c:pt>
                <c:pt idx="3">
                  <c:v>Y2001</c:v>
                </c:pt>
                <c:pt idx="4">
                  <c:v>Y2002</c:v>
                </c:pt>
                <c:pt idx="5">
                  <c:v>Y2003</c:v>
                </c:pt>
                <c:pt idx="6">
                  <c:v>Y2004</c:v>
                </c:pt>
                <c:pt idx="7">
                  <c:v>Y2005</c:v>
                </c:pt>
                <c:pt idx="8">
                  <c:v>Y2006</c:v>
                </c:pt>
                <c:pt idx="9">
                  <c:v>Y2007</c:v>
                </c:pt>
                <c:pt idx="10">
                  <c:v>Y2008</c:v>
                </c:pt>
                <c:pt idx="11">
                  <c:v>Y2009</c:v>
                </c:pt>
                <c:pt idx="12">
                  <c:v>Y2010</c:v>
                </c:pt>
                <c:pt idx="13">
                  <c:v>Y2011</c:v>
                </c:pt>
                <c:pt idx="14">
                  <c:v>Y2012</c:v>
                </c:pt>
                <c:pt idx="15">
                  <c:v>Y2013</c:v>
                </c:pt>
                <c:pt idx="16">
                  <c:v>Y2014</c:v>
                </c:pt>
              </c:strCache>
            </c:strRef>
          </c:cat>
          <c:val>
            <c:numRef>
              <c:f>Sheet1!$C$3:$C$19</c:f>
              <c:numCache>
                <c:formatCode>General</c:formatCode>
                <c:ptCount val="17"/>
                <c:pt idx="0">
                  <c:v>1.0</c:v>
                </c:pt>
                <c:pt idx="1">
                  <c:v>1.0</c:v>
                </c:pt>
                <c:pt idx="2">
                  <c:v>1.0</c:v>
                </c:pt>
                <c:pt idx="3">
                  <c:v>1.0</c:v>
                </c:pt>
                <c:pt idx="4">
                  <c:v>1.0</c:v>
                </c:pt>
                <c:pt idx="5">
                  <c:v>1.0</c:v>
                </c:pt>
                <c:pt idx="6">
                  <c:v>1.0</c:v>
                </c:pt>
                <c:pt idx="7">
                  <c:v>1.0</c:v>
                </c:pt>
                <c:pt idx="8">
                  <c:v>1.0</c:v>
                </c:pt>
                <c:pt idx="9">
                  <c:v>2.0</c:v>
                </c:pt>
                <c:pt idx="10">
                  <c:v>3.0</c:v>
                </c:pt>
                <c:pt idx="11">
                  <c:v>3.0</c:v>
                </c:pt>
                <c:pt idx="12">
                  <c:v>4.0</c:v>
                </c:pt>
                <c:pt idx="13">
                  <c:v>12.0</c:v>
                </c:pt>
                <c:pt idx="14">
                  <c:v>22.0</c:v>
                </c:pt>
                <c:pt idx="15">
                  <c:v>26.0</c:v>
                </c:pt>
                <c:pt idx="16">
                  <c:v>31.0</c:v>
                </c:pt>
              </c:numCache>
            </c:numRef>
          </c:val>
          <c:smooth val="0"/>
        </c:ser>
        <c:dLbls>
          <c:showLegendKey val="0"/>
          <c:showVal val="0"/>
          <c:showCatName val="0"/>
          <c:showSerName val="0"/>
          <c:showPercent val="0"/>
          <c:showBubbleSize val="0"/>
        </c:dLbls>
        <c:marker val="1"/>
        <c:smooth val="0"/>
        <c:axId val="-2101927144"/>
        <c:axId val="-2115759160"/>
      </c:lineChart>
      <c:catAx>
        <c:axId val="-2099478840"/>
        <c:scaling>
          <c:orientation val="minMax"/>
        </c:scaling>
        <c:delete val="0"/>
        <c:axPos val="b"/>
        <c:majorTickMark val="out"/>
        <c:minorTickMark val="none"/>
        <c:tickLblPos val="nextTo"/>
        <c:crossAx val="-2102286472"/>
        <c:crosses val="autoZero"/>
        <c:auto val="1"/>
        <c:lblAlgn val="ctr"/>
        <c:lblOffset val="100"/>
        <c:noMultiLvlLbl val="0"/>
      </c:catAx>
      <c:valAx>
        <c:axId val="-2102286472"/>
        <c:scaling>
          <c:orientation val="minMax"/>
        </c:scaling>
        <c:delete val="0"/>
        <c:axPos val="l"/>
        <c:majorGridlines/>
        <c:numFmt formatCode="General" sourceLinked="1"/>
        <c:majorTickMark val="out"/>
        <c:minorTickMark val="none"/>
        <c:tickLblPos val="nextTo"/>
        <c:crossAx val="-2099478840"/>
        <c:crosses val="autoZero"/>
        <c:crossBetween val="between"/>
      </c:valAx>
      <c:valAx>
        <c:axId val="-2115759160"/>
        <c:scaling>
          <c:orientation val="minMax"/>
        </c:scaling>
        <c:delete val="0"/>
        <c:axPos val="r"/>
        <c:numFmt formatCode="General" sourceLinked="1"/>
        <c:majorTickMark val="out"/>
        <c:minorTickMark val="none"/>
        <c:tickLblPos val="nextTo"/>
        <c:crossAx val="-2101927144"/>
        <c:crosses val="max"/>
        <c:crossBetween val="between"/>
      </c:valAx>
      <c:catAx>
        <c:axId val="-2101927144"/>
        <c:scaling>
          <c:orientation val="minMax"/>
        </c:scaling>
        <c:delete val="1"/>
        <c:axPos val="b"/>
        <c:majorTickMark val="out"/>
        <c:minorTickMark val="none"/>
        <c:tickLblPos val="nextTo"/>
        <c:crossAx val="-2115759160"/>
        <c:crosses val="autoZero"/>
        <c:auto val="1"/>
        <c:lblAlgn val="ctr"/>
        <c:lblOffset val="100"/>
        <c:noMultiLvlLbl val="0"/>
      </c:cat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E59EA57B-4940-4EE4-B93A-F07CC895E7C4}" srcId="{5896CC03-10D6-4152-BEED-6E1B31A79FE9}" destId="{932237BE-64C3-4DED-BF2D-9B9821B44AFA}" srcOrd="3" destOrd="0" parTransId="{650C775E-27D0-46B8-8320-C035405A54B8}" sibTransId="{9E4E6BA0-8962-4C7C-9314-CBA481F6C26D}"/>
    <dgm:cxn modelId="{78C463AE-268C-504E-A31E-DE73432B7360}" type="presOf" srcId="{DD7E1C66-5AA1-4148-8D24-0F59EB34F27B}" destId="{3030949F-5DAF-1F40-B4D0-84FF1FABAA00}" srcOrd="0" destOrd="0" presId="urn:microsoft.com/office/officeart/2005/8/layout/pyramid1"/>
    <dgm:cxn modelId="{F3B2CD19-D4E6-0D45-9F16-281007B01E32}" type="presOf" srcId="{94BFDC29-A62B-4867-9EFD-4C3299F2A986}" destId="{26521744-C9FE-42F2-BE3A-D2D28AE76CA5}" srcOrd="1" destOrd="0" presId="urn:microsoft.com/office/officeart/2005/8/layout/pyramid1"/>
    <dgm:cxn modelId="{96E1849A-A2C7-734A-A15D-2D0AD7E73F76}" type="presOf" srcId="{932237BE-64C3-4DED-BF2D-9B9821B44AFA}" destId="{0EDD4896-C891-4183-9B7B-D45A38634F03}"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70B389DC-43F5-5D4A-943D-F91B2508224C}"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D49A473-BC68-8047-9476-6A181D2C3FAE}" type="presOf" srcId="{B1CD9239-600B-41D7-9067-E587838267CF}" destId="{C548DC47-1489-4EF5-BDCB-DEBE01D4E862}" srcOrd="1" destOrd="0" presId="urn:microsoft.com/office/officeart/2005/8/layout/pyramid1"/>
    <dgm:cxn modelId="{33AABDD9-AC1F-8440-8A8C-C6BC001AF35B}" type="presOf" srcId="{B1CD9239-600B-41D7-9067-E587838267CF}" destId="{6B2A6CEB-8AEB-485A-B51F-4BA3BA410D0B}" srcOrd="0" destOrd="0" presId="urn:microsoft.com/office/officeart/2005/8/layout/pyramid1"/>
    <dgm:cxn modelId="{1EAA1D7C-D8A1-9F4B-8501-154D6B246ED7}" type="presOf" srcId="{5896CC03-10D6-4152-BEED-6E1B31A79FE9}" destId="{FD31F5A5-7680-4C7A-91FB-24138E0D7CDC}" srcOrd="0" destOrd="0" presId="urn:microsoft.com/office/officeart/2005/8/layout/pyramid1"/>
    <dgm:cxn modelId="{0CA269AA-82F6-6F42-8AAC-DB5781DE36C1}" type="presOf" srcId="{DD7E1C66-5AA1-4148-8D24-0F59EB34F27B}" destId="{EDA92B55-1435-714B-8A67-D6D0B3E5538C}" srcOrd="1"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3E5042B0-5DFA-1E44-929F-569680492FB5}" type="presOf" srcId="{932237BE-64C3-4DED-BF2D-9B9821B44AFA}" destId="{D9EA3055-42F1-4773-B6E1-4489FC8B1BD1}" srcOrd="0" destOrd="0" presId="urn:microsoft.com/office/officeart/2005/8/layout/pyramid1"/>
    <dgm:cxn modelId="{CE96BE3F-C217-164C-B7D0-26BE3F2688BE}" type="presParOf" srcId="{FD31F5A5-7680-4C7A-91FB-24138E0D7CDC}" destId="{2CFCD532-C2BB-43F0-894D-44DFFD76D26E}" srcOrd="0" destOrd="0" presId="urn:microsoft.com/office/officeart/2005/8/layout/pyramid1"/>
    <dgm:cxn modelId="{D551E8FA-04AC-CC45-87DD-EC81BCE74066}" type="presParOf" srcId="{2CFCD532-C2BB-43F0-894D-44DFFD76D26E}" destId="{6B2A6CEB-8AEB-485A-B51F-4BA3BA410D0B}" srcOrd="0" destOrd="0" presId="urn:microsoft.com/office/officeart/2005/8/layout/pyramid1"/>
    <dgm:cxn modelId="{934759F4-E663-6546-98C0-E041C41CD4F2}" type="presParOf" srcId="{2CFCD532-C2BB-43F0-894D-44DFFD76D26E}" destId="{C548DC47-1489-4EF5-BDCB-DEBE01D4E862}" srcOrd="1" destOrd="0" presId="urn:microsoft.com/office/officeart/2005/8/layout/pyramid1"/>
    <dgm:cxn modelId="{0AB8B41C-CF4D-8240-9428-AFCB77EF2FF4}" type="presParOf" srcId="{FD31F5A5-7680-4C7A-91FB-24138E0D7CDC}" destId="{E1D542F2-75FE-304E-A897-B81A2DE13B71}" srcOrd="1" destOrd="0" presId="urn:microsoft.com/office/officeart/2005/8/layout/pyramid1"/>
    <dgm:cxn modelId="{11AED883-66B5-E248-BA58-69D0419FBA1F}" type="presParOf" srcId="{E1D542F2-75FE-304E-A897-B81A2DE13B71}" destId="{3030949F-5DAF-1F40-B4D0-84FF1FABAA00}" srcOrd="0" destOrd="0" presId="urn:microsoft.com/office/officeart/2005/8/layout/pyramid1"/>
    <dgm:cxn modelId="{4518D2E2-DE98-274C-8FE4-82698DD8922D}" type="presParOf" srcId="{E1D542F2-75FE-304E-A897-B81A2DE13B71}" destId="{EDA92B55-1435-714B-8A67-D6D0B3E5538C}" srcOrd="1" destOrd="0" presId="urn:microsoft.com/office/officeart/2005/8/layout/pyramid1"/>
    <dgm:cxn modelId="{F753FDD9-DC3D-AE4F-9B36-99E1BA1D176F}" type="presParOf" srcId="{FD31F5A5-7680-4C7A-91FB-24138E0D7CDC}" destId="{9A0D1490-6EC1-4DB5-B0A0-E2BC4B232661}" srcOrd="2" destOrd="0" presId="urn:microsoft.com/office/officeart/2005/8/layout/pyramid1"/>
    <dgm:cxn modelId="{BE79574B-EC64-634F-A05B-D6AAA34C3AAC}" type="presParOf" srcId="{9A0D1490-6EC1-4DB5-B0A0-E2BC4B232661}" destId="{BAE3347D-F78F-4227-B054-5BC36A596218}" srcOrd="0" destOrd="0" presId="urn:microsoft.com/office/officeart/2005/8/layout/pyramid1"/>
    <dgm:cxn modelId="{E822AD11-3219-C442-B8E6-FB286368D9E7}" type="presParOf" srcId="{9A0D1490-6EC1-4DB5-B0A0-E2BC4B232661}" destId="{26521744-C9FE-42F2-BE3A-D2D28AE76CA5}" srcOrd="1" destOrd="0" presId="urn:microsoft.com/office/officeart/2005/8/layout/pyramid1"/>
    <dgm:cxn modelId="{CEF7DF5A-8D0B-6048-9756-61C087BA3FEF}" type="presParOf" srcId="{FD31F5A5-7680-4C7A-91FB-24138E0D7CDC}" destId="{BA18687B-851F-47DE-8991-18650FF1E018}" srcOrd="3" destOrd="0" presId="urn:microsoft.com/office/officeart/2005/8/layout/pyramid1"/>
    <dgm:cxn modelId="{DC7F790D-A345-3840-BC63-6629638FB60C}" type="presParOf" srcId="{BA18687B-851F-47DE-8991-18650FF1E018}" destId="{D9EA3055-42F1-4773-B6E1-4489FC8B1BD1}" srcOrd="0" destOrd="0" presId="urn:microsoft.com/office/officeart/2005/8/layout/pyramid1"/>
    <dgm:cxn modelId="{87C9913A-BD96-FF44-B978-2BECBE0534C7}"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8EE4EC-9655-7644-9DE3-EC998D41B8F0}" type="datetimeFigureOut">
              <a:rPr lang="en-US" smtClean="0"/>
              <a:t>15/09/04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FBA2FB-C540-8242-BE64-E74C81B2D63E}" type="slidenum">
              <a:rPr lang="en-US" smtClean="0"/>
              <a:t>‹#›</a:t>
            </a:fld>
            <a:endParaRPr lang="en-US"/>
          </a:p>
        </p:txBody>
      </p:sp>
    </p:spTree>
    <p:extLst>
      <p:ext uri="{BB962C8B-B14F-4D97-AF65-F5344CB8AC3E}">
        <p14:creationId xmlns:p14="http://schemas.microsoft.com/office/powerpoint/2010/main" val="26367428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0375" y="250825"/>
            <a:ext cx="3290888" cy="2470150"/>
          </a:xfrm>
        </p:spPr>
      </p:sp>
      <p:sp>
        <p:nvSpPr>
          <p:cNvPr id="3" name="Notes Placeholder 2"/>
          <p:cNvSpPr>
            <a:spLocks noGrp="1"/>
          </p:cNvSpPr>
          <p:nvPr>
            <p:ph type="body" idx="1"/>
          </p:nvPr>
        </p:nvSpPr>
        <p:spPr/>
        <p:txBody>
          <a:bodyPr/>
          <a:lstStyle/>
          <a:p>
            <a:pPr defTabSz="914350">
              <a:defRPr/>
            </a:pPr>
            <a:r>
              <a:rPr lang="en-ZA" dirty="0" err="1"/>
              <a:t>Fleisch</a:t>
            </a:r>
            <a:r>
              <a:rPr lang="en-ZA" dirty="0"/>
              <a:t>, B. (2008). </a:t>
            </a:r>
            <a:r>
              <a:rPr lang="en-ZA" i="1" dirty="0">
                <a:hlinkClick r:id="rId3"/>
              </a:rPr>
              <a:t>Primary Education in Crisis: Why South African schoolchildren underachieve in reading and mathematics</a:t>
            </a:r>
            <a:r>
              <a:rPr lang="en-ZA" i="1" dirty="0"/>
              <a:t>.</a:t>
            </a:r>
            <a:r>
              <a:rPr lang="en-ZA" dirty="0"/>
              <a:t> Cape Town. : </a:t>
            </a:r>
            <a:r>
              <a:rPr lang="en-ZA" dirty="0" err="1"/>
              <a:t>Juta</a:t>
            </a:r>
            <a:r>
              <a:rPr lang="en-ZA" dirty="0"/>
              <a:t> &amp; Co.</a:t>
            </a:r>
          </a:p>
          <a:p>
            <a:pPr defTabSz="914350">
              <a:defRPr/>
            </a:pPr>
            <a:r>
              <a:rPr lang="en-ZA" dirty="0"/>
              <a:t>Taylor, N., Muller, J., &amp; </a:t>
            </a:r>
            <a:r>
              <a:rPr lang="en-ZA" dirty="0" err="1"/>
              <a:t>Vinjevold</a:t>
            </a:r>
            <a:r>
              <a:rPr lang="en-ZA" dirty="0"/>
              <a:t>, P. (2003). </a:t>
            </a:r>
            <a:r>
              <a:rPr lang="en-ZA" i="1" dirty="0">
                <a:hlinkClick r:id="rId4"/>
              </a:rPr>
              <a:t>Getting Schools Working</a:t>
            </a:r>
            <a:r>
              <a:rPr lang="en-ZA" i="1" dirty="0"/>
              <a:t>.</a:t>
            </a:r>
            <a:r>
              <a:rPr lang="en-ZA" dirty="0"/>
              <a:t> Cape Town: Pearson Education.</a:t>
            </a:r>
          </a:p>
          <a:p>
            <a:pPr defTabSz="914350">
              <a:defRPr/>
            </a:pPr>
            <a:r>
              <a:rPr lang="en-ZA" dirty="0">
                <a:hlinkClick r:id="rId5"/>
              </a:rPr>
              <a:t>South African education: the poorest choice</a:t>
            </a:r>
            <a:r>
              <a:rPr lang="en-ZA" dirty="0"/>
              <a:t> [M&amp;G, 8 Apr 2011] (Co-authored with Prof Servaas van der Berg)</a:t>
            </a:r>
          </a:p>
          <a:p>
            <a:pPr defTabSz="914350">
              <a:defRPr/>
            </a:pPr>
            <a:endParaRPr lang="en-ZA" dirty="0"/>
          </a:p>
          <a:p>
            <a:pPr defTabSz="914350">
              <a:defRPr/>
            </a:pP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0375" y="250825"/>
            <a:ext cx="3290888" cy="2470150"/>
          </a:xfrm>
        </p:spPr>
      </p:sp>
      <p:sp>
        <p:nvSpPr>
          <p:cNvPr id="3" name="Notes Placeholder 2"/>
          <p:cNvSpPr>
            <a:spLocks noGrp="1"/>
          </p:cNvSpPr>
          <p:nvPr>
            <p:ph type="body" idx="1"/>
          </p:nvPr>
        </p:nvSpPr>
        <p:spPr/>
        <p:txBody>
          <a:bodyPr>
            <a:normAutofit/>
          </a:bodyPr>
          <a:lstStyle/>
          <a:p>
            <a:pPr defTabSz="914350">
              <a:defRPr/>
            </a:pPr>
            <a:r>
              <a:rPr lang="en-ZA" dirty="0" smtClean="0"/>
              <a:t>Fortunately</a:t>
            </a:r>
            <a:r>
              <a:rPr lang="en-ZA" baseline="0" dirty="0" smtClean="0"/>
              <a:t> there are alternative measures of educational quality or learning that are available to view the entire iceberg structure. In post Apartheid, South Africa has participated in a number of international tests of assessment. </a:t>
            </a:r>
            <a:endParaRPr lang="en-ZA" dirty="0" smtClean="0"/>
          </a:p>
          <a:p>
            <a:pPr defTabSz="914350">
              <a:defRPr/>
            </a:pPr>
            <a:endParaRPr lang="en-ZA" dirty="0" smtClean="0"/>
          </a:p>
          <a:p>
            <a:pPr defTabSz="914350">
              <a:defRPr/>
            </a:pPr>
            <a:r>
              <a:rPr lang="en-ZA" dirty="0" smtClean="0"/>
              <a:t>The </a:t>
            </a:r>
            <a:r>
              <a:rPr lang="en-ZA" dirty="0"/>
              <a:t>most comprehensive reports for each of these datasets are as follows: SACMEQ (</a:t>
            </a:r>
            <a:r>
              <a:rPr lang="en-ZA" dirty="0" err="1"/>
              <a:t>Moloi</a:t>
            </a:r>
            <a:r>
              <a:rPr lang="en-ZA" dirty="0"/>
              <a:t> &amp; </a:t>
            </a:r>
            <a:r>
              <a:rPr lang="en-ZA" dirty="0" err="1"/>
              <a:t>Chetty</a:t>
            </a:r>
            <a:r>
              <a:rPr lang="en-ZA" dirty="0"/>
              <a:t>, 2011), TIMSS (Reddy, 2006), PIRLS (Howie, et al., 2008), Systemic Evaluations (Department of Education, 2008), National School Effectiveness Study (Taylor, 2011b),and the Annual National Assessments (Department of Basic Education, 2011</a:t>
            </a:r>
            <a:r>
              <a:rPr lang="en-ZA" dirty="0" smtClean="0"/>
              <a:t>).</a:t>
            </a:r>
          </a:p>
          <a:p>
            <a:pPr defTabSz="914350">
              <a:defRPr/>
            </a:pPr>
            <a:endParaRPr lang="en-ZA" dirty="0" smtClean="0"/>
          </a:p>
          <a:p>
            <a:r>
              <a:rPr lang="en-ZA" dirty="0" smtClean="0"/>
              <a:t>Now</a:t>
            </a:r>
            <a:r>
              <a:rPr lang="en-ZA" baseline="0" dirty="0" smtClean="0"/>
              <a:t> lets look at TIMSS 2011 in more detail. </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244" indent="-168244" defTabSz="914350">
              <a:buFont typeface="Arial" panose="020B0604020202020204" pitchFamily="34" charset="0"/>
              <a:buChar char="•"/>
              <a:defRPr/>
            </a:pPr>
            <a:r>
              <a:rPr lang="en-ZA" dirty="0" smtClean="0">
                <a:latin typeface="Calibri" panose="020F0502020204030204" pitchFamily="34" charset="0"/>
              </a:rPr>
              <a:t>The</a:t>
            </a:r>
            <a:r>
              <a:rPr lang="en-ZA" baseline="0" dirty="0" smtClean="0">
                <a:latin typeface="Calibri" panose="020F0502020204030204" pitchFamily="34" charset="0"/>
              </a:rPr>
              <a:t> figure here is a cross country comparison of average TIMSS scores in 2011 in Mathematics for middle-income countries that participated in the test. The short bars reflect confidence intervals. </a:t>
            </a:r>
          </a:p>
          <a:p>
            <a:pPr marL="168244" indent="-168244" defTabSz="914350">
              <a:buFont typeface="Arial" panose="020B0604020202020204" pitchFamily="34" charset="0"/>
              <a:buChar char="•"/>
              <a:defRPr/>
            </a:pPr>
            <a:endParaRPr lang="en-ZA" baseline="0" dirty="0" smtClean="0">
              <a:latin typeface="Calibri" panose="020F0502020204030204" pitchFamily="34" charset="0"/>
            </a:endParaRPr>
          </a:p>
          <a:p>
            <a:pPr marL="168244" indent="-168244" defTabSz="914350">
              <a:buFont typeface="Arial" panose="020B0604020202020204" pitchFamily="34" charset="0"/>
              <a:buChar char="•"/>
              <a:defRPr/>
            </a:pPr>
            <a:r>
              <a:rPr lang="en-ZA" baseline="0" dirty="0" smtClean="0">
                <a:latin typeface="Calibri" panose="020F0502020204030204" pitchFamily="34" charset="0"/>
              </a:rPr>
              <a:t>South Africa comes out </a:t>
            </a:r>
            <a:r>
              <a:rPr lang="en-ZA" u="sng" baseline="0" dirty="0" smtClean="0">
                <a:latin typeface="Calibri" panose="020F0502020204030204" pitchFamily="34" charset="0"/>
              </a:rPr>
              <a:t>third to last </a:t>
            </a:r>
            <a:r>
              <a:rPr lang="en-ZA" baseline="0" dirty="0" smtClean="0">
                <a:latin typeface="Calibri" panose="020F0502020204030204" pitchFamily="34" charset="0"/>
              </a:rPr>
              <a:t>in terms of our average scores here, only better than Honduras and Ghana. The mean score for the test was 360 in South Africa. What does this mean? On the average students are not faring at the low international benchmark, in other </a:t>
            </a:r>
            <a:r>
              <a:rPr lang="en-ZA" baseline="0" dirty="0" err="1" smtClean="0">
                <a:latin typeface="Calibri" panose="020F0502020204030204" pitchFamily="34" charset="0"/>
              </a:rPr>
              <a:t>words</a:t>
            </a:r>
            <a:r>
              <a:rPr lang="en-ZA" i="1" dirty="0" err="1" smtClean="0">
                <a:latin typeface="Calibri" panose="020F0502020204030204" pitchFamily="34" charset="0"/>
              </a:rPr>
              <a:t>“Students</a:t>
            </a:r>
            <a:r>
              <a:rPr lang="en-ZA" i="1" dirty="0" smtClean="0">
                <a:latin typeface="Calibri" panose="020F0502020204030204" pitchFamily="34" charset="0"/>
              </a:rPr>
              <a:t> have</a:t>
            </a:r>
            <a:r>
              <a:rPr lang="en-ZA" i="1" baseline="0" dirty="0" smtClean="0">
                <a:latin typeface="Calibri" panose="020F0502020204030204" pitchFamily="34" charset="0"/>
              </a:rPr>
              <a:t> not reached an elementary level of understanding of </a:t>
            </a:r>
            <a:r>
              <a:rPr lang="en-ZA" i="1" dirty="0" smtClean="0">
                <a:latin typeface="Calibri" panose="020F0502020204030204" pitchFamily="34" charset="0"/>
              </a:rPr>
              <a:t>whole numbers, decimals, operations, and basic graphs.”  </a:t>
            </a:r>
            <a:r>
              <a:rPr lang="en-ZA" i="0" dirty="0" smtClean="0">
                <a:latin typeface="Calibri" panose="020F0502020204030204" pitchFamily="34" charset="0"/>
              </a:rPr>
              <a:t>On the average students</a:t>
            </a:r>
            <a:r>
              <a:rPr lang="en-ZA" i="0" baseline="0" dirty="0" smtClean="0">
                <a:latin typeface="Calibri" panose="020F0502020204030204" pitchFamily="34" charset="0"/>
              </a:rPr>
              <a:t> have not grasped a basic level of mathematical concepts. </a:t>
            </a:r>
            <a:endParaRPr lang="en-ZA" baseline="0" dirty="0" smtClean="0">
              <a:latin typeface="Calibri" panose="020F0502020204030204" pitchFamily="34" charset="0"/>
            </a:endParaRPr>
          </a:p>
          <a:p>
            <a:pPr marL="168244" indent="-168244">
              <a:buFont typeface="Arial" panose="020B0604020202020204" pitchFamily="34" charset="0"/>
              <a:buChar char="•"/>
            </a:pPr>
            <a:r>
              <a:rPr lang="en-ZA" baseline="0" dirty="0" smtClean="0">
                <a:latin typeface="Calibri" panose="020F0502020204030204" pitchFamily="34" charset="0"/>
              </a:rPr>
              <a:t>To make matters worse it must be noted that in South Africa grade 9s wrote the test, not grade 8s as in the all the other countries except Botswana and Honduras. </a:t>
            </a:r>
          </a:p>
          <a:p>
            <a:pPr marL="168244" indent="-168244">
              <a:buFont typeface="Arial" panose="020B0604020202020204" pitchFamily="34" charset="0"/>
              <a:buChar char="•"/>
            </a:pPr>
            <a:r>
              <a:rPr lang="en-ZA" baseline="0" dirty="0" smtClean="0">
                <a:latin typeface="Calibri" panose="020F0502020204030204" pitchFamily="34" charset="0"/>
              </a:rPr>
              <a:t>A second and very important point note is that within South Africa we see very different results. In quintile 1 to 3 schools we are seeing exceptionally low performance far below achieving the low international benchmark. Quintile 5 and independent schools are clearly performing notably better on the average reaching or nearly reaching the intermediate international benchmark. </a:t>
            </a:r>
          </a:p>
        </p:txBody>
      </p:sp>
      <p:sp>
        <p:nvSpPr>
          <p:cNvPr id="4" name="Slide Number Placeholder 3"/>
          <p:cNvSpPr>
            <a:spLocks noGrp="1"/>
          </p:cNvSpPr>
          <p:nvPr>
            <p:ph type="sldNum" sz="quarter" idx="10"/>
          </p:nvPr>
        </p:nvSpPr>
        <p:spPr/>
        <p:txBody>
          <a:bodyPr/>
          <a:lstStyle/>
          <a:p>
            <a:fld id="{FEE5E242-C2F1-4F47-8F7F-244CFDD18297}" type="slidenum">
              <a:rPr lang="en-ZA" smtClean="0"/>
              <a:t>6</a:t>
            </a:fld>
            <a:endParaRPr lang="en-ZA"/>
          </a:p>
        </p:txBody>
      </p:sp>
    </p:spTree>
    <p:extLst>
      <p:ext uri="{BB962C8B-B14F-4D97-AF65-F5344CB8AC3E}">
        <p14:creationId xmlns:p14="http://schemas.microsoft.com/office/powerpoint/2010/main" val="1747303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r>
              <a:rPr lang="en-ZA" baseline="0" dirty="0" smtClean="0"/>
              <a:t>The problem, with using the matric pass rate as a measure of quality of the system is that we are only seeing the tip of the ice berg if we use this is a our picture of quality. We are measuring the quality of the system on the basis of a very select proportion of students who actually make it to the matriculation exam.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7</a:t>
            </a:fld>
            <a:endParaRPr lang="en-ZA"/>
          </a:p>
        </p:txBody>
      </p:sp>
    </p:spTree>
    <p:extLst>
      <p:ext uri="{BB962C8B-B14F-4D97-AF65-F5344CB8AC3E}">
        <p14:creationId xmlns:p14="http://schemas.microsoft.com/office/powerpoint/2010/main" val="1217332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685800"/>
            <a:ext cx="3333750" cy="25019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685800"/>
            <a:ext cx="3333750" cy="25019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0375" y="250825"/>
            <a:ext cx="3290888" cy="2470150"/>
          </a:xfrm>
        </p:spPr>
      </p:sp>
      <p:sp>
        <p:nvSpPr>
          <p:cNvPr id="3" name="Notes Placeholder 2"/>
          <p:cNvSpPr>
            <a:spLocks noGrp="1"/>
          </p:cNvSpPr>
          <p:nvPr>
            <p:ph type="body" idx="1"/>
          </p:nvPr>
        </p:nvSpPr>
        <p:spPr/>
        <p:txBody>
          <a:bodyPr/>
          <a:lstStyle/>
          <a:p>
            <a:pPr defTabSz="914350">
              <a:defRPr/>
            </a:pPr>
            <a:r>
              <a:rPr lang="en-ZA" dirty="0"/>
              <a:t>Taylor, N., &amp; </a:t>
            </a:r>
            <a:r>
              <a:rPr lang="en-ZA" dirty="0" err="1"/>
              <a:t>Reddi</a:t>
            </a:r>
            <a:r>
              <a:rPr lang="en-ZA" dirty="0"/>
              <a:t>, B. (2013). Writing and learning mathematics. In N. Taylor, S. Van der Berg, &amp; T. </a:t>
            </a:r>
            <a:r>
              <a:rPr lang="en-ZA" dirty="0" err="1"/>
              <a:t>Mabogoane</a:t>
            </a:r>
            <a:r>
              <a:rPr lang="en-ZA" dirty="0"/>
              <a:t>, </a:t>
            </a:r>
            <a:r>
              <a:rPr lang="en-ZA" i="1" dirty="0"/>
              <a:t>Creating Effective Schools.</a:t>
            </a:r>
            <a:r>
              <a:rPr lang="en-ZA" dirty="0"/>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797050" y="685800"/>
            <a:ext cx="3333750" cy="2501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09" indent="-285734" eaLnBrk="0" hangingPunct="0">
              <a:defRPr sz="2400">
                <a:solidFill>
                  <a:schemeClr val="tx1"/>
                </a:solidFill>
                <a:latin typeface="Calibri" charset="0"/>
                <a:ea typeface="ＭＳ Ｐゴシック" charset="0"/>
              </a:defRPr>
            </a:lvl2pPr>
            <a:lvl3pPr marL="1142937" indent="-228587" eaLnBrk="0" hangingPunct="0">
              <a:defRPr sz="2400">
                <a:solidFill>
                  <a:schemeClr val="tx1"/>
                </a:solidFill>
                <a:latin typeface="Calibri" charset="0"/>
                <a:ea typeface="ＭＳ Ｐゴシック" charset="0"/>
              </a:defRPr>
            </a:lvl3pPr>
            <a:lvl4pPr marL="1600112" indent="-228587" eaLnBrk="0" hangingPunct="0">
              <a:defRPr sz="2400">
                <a:solidFill>
                  <a:schemeClr val="tx1"/>
                </a:solidFill>
                <a:latin typeface="Calibri" charset="0"/>
                <a:ea typeface="ＭＳ Ｐゴシック" charset="0"/>
              </a:defRPr>
            </a:lvl4pPr>
            <a:lvl5pPr marL="2057287" indent="-228587" eaLnBrk="0" hangingPunct="0">
              <a:defRPr sz="2400">
                <a:solidFill>
                  <a:schemeClr val="tx1"/>
                </a:solidFill>
                <a:latin typeface="Calibri" charset="0"/>
                <a:ea typeface="ＭＳ Ｐゴシック" charset="0"/>
              </a:defRPr>
            </a:lvl5pPr>
            <a:lvl6pPr marL="2514461" indent="-228587" eaLnBrk="0" fontAlgn="base" hangingPunct="0">
              <a:spcBef>
                <a:spcPct val="0"/>
              </a:spcBef>
              <a:spcAft>
                <a:spcPct val="0"/>
              </a:spcAft>
              <a:defRPr sz="2400">
                <a:solidFill>
                  <a:schemeClr val="tx1"/>
                </a:solidFill>
                <a:latin typeface="Calibri" charset="0"/>
                <a:ea typeface="ＭＳ Ｐゴシック" charset="0"/>
              </a:defRPr>
            </a:lvl6pPr>
            <a:lvl7pPr marL="2971635" indent="-228587" eaLnBrk="0" fontAlgn="base" hangingPunct="0">
              <a:spcBef>
                <a:spcPct val="0"/>
              </a:spcBef>
              <a:spcAft>
                <a:spcPct val="0"/>
              </a:spcAft>
              <a:defRPr sz="2400">
                <a:solidFill>
                  <a:schemeClr val="tx1"/>
                </a:solidFill>
                <a:latin typeface="Calibri" charset="0"/>
                <a:ea typeface="ＭＳ Ｐゴシック" charset="0"/>
              </a:defRPr>
            </a:lvl7pPr>
            <a:lvl8pPr marL="3428810" indent="-228587" eaLnBrk="0" fontAlgn="base" hangingPunct="0">
              <a:spcBef>
                <a:spcPct val="0"/>
              </a:spcBef>
              <a:spcAft>
                <a:spcPct val="0"/>
              </a:spcAft>
              <a:defRPr sz="2400">
                <a:solidFill>
                  <a:schemeClr val="tx1"/>
                </a:solidFill>
                <a:latin typeface="Calibri" charset="0"/>
                <a:ea typeface="ＭＳ Ｐゴシック" charset="0"/>
              </a:defRPr>
            </a:lvl8pPr>
            <a:lvl9pPr marL="3885985" indent="-228587"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13</a:t>
            </a:fld>
            <a:endParaRPr lang="en-ZA"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BA2FB-C540-8242-BE64-E74C81B2D63E}" type="slidenum">
              <a:rPr lang="en-US" smtClean="0"/>
              <a:t>15</a:t>
            </a:fld>
            <a:endParaRPr lang="en-US"/>
          </a:p>
        </p:txBody>
      </p:sp>
    </p:spTree>
    <p:extLst>
      <p:ext uri="{BB962C8B-B14F-4D97-AF65-F5344CB8AC3E}">
        <p14:creationId xmlns:p14="http://schemas.microsoft.com/office/powerpoint/2010/main" val="414814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September 4,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September 4,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September 4,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September 4,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September 4,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September 4,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September 4,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September 4, 2015</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September 4,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September 4,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September 4,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September 4, 2015</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1" Type="http://schemas.openxmlformats.org/officeDocument/2006/relationships/image" Target="../media/image7.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 Id="rId4" Type="http://schemas.microsoft.com/office/2007/relationships/hdphoto" Target="../media/hdphoto1.wdp"/><Relationship Id="rId5" Type="http://schemas.openxmlformats.org/officeDocument/2006/relationships/image" Target="../media/image4.jpeg"/><Relationship Id="rId6" Type="http://schemas.microsoft.com/office/2007/relationships/hdphoto" Target="../media/hdphoto2.wdp"/><Relationship Id="rId7" Type="http://schemas.openxmlformats.org/officeDocument/2006/relationships/image" Target="../media/image5.jpeg"/><Relationship Id="rId8" Type="http://schemas.microsoft.com/office/2007/relationships/hdphoto" Target="../media/hdphoto3.wdp"/><Relationship Id="rId9" Type="http://schemas.openxmlformats.org/officeDocument/2006/relationships/image" Target="../media/image6.jpeg"/><Relationship Id="rId10"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wmf"/></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619556" y="1589292"/>
            <a:ext cx="5648623" cy="1204306"/>
          </a:xfrm>
        </p:spPr>
        <p:txBody>
          <a:bodyPr/>
          <a:lstStyle/>
          <a:p>
            <a:r>
              <a:rPr lang="en-US" dirty="0" smtClean="0"/>
              <a:t>For-profit schooling in SA</a:t>
            </a:r>
            <a:endParaRPr lang="en-US" dirty="0"/>
          </a:p>
        </p:txBody>
      </p:sp>
      <p:sp>
        <p:nvSpPr>
          <p:cNvPr id="3" name="Subtitle 2"/>
          <p:cNvSpPr>
            <a:spLocks noGrp="1"/>
          </p:cNvSpPr>
          <p:nvPr>
            <p:ph type="subTitle" idx="1"/>
          </p:nvPr>
        </p:nvSpPr>
        <p:spPr>
          <a:xfrm rot="19140000">
            <a:off x="1121991" y="2229443"/>
            <a:ext cx="6511131" cy="604498"/>
          </a:xfrm>
        </p:spPr>
        <p:txBody>
          <a:bodyPr>
            <a:normAutofit/>
          </a:bodyPr>
          <a:lstStyle/>
          <a:p>
            <a:r>
              <a:rPr lang="en-US" dirty="0" smtClean="0"/>
              <a:t>An overview and discussion for the IEB</a:t>
            </a:r>
          </a:p>
          <a:p>
            <a:pPr algn="ctr"/>
            <a:r>
              <a:rPr lang="en-US" i="1" dirty="0" smtClean="0"/>
              <a:t>--2 September 2015– </a:t>
            </a:r>
            <a:r>
              <a:rPr lang="en-US" i="1" smtClean="0"/>
              <a:t>Nic Spaull</a:t>
            </a:r>
            <a:endParaRPr lang="en-US" i="1" dirty="0"/>
          </a:p>
        </p:txBody>
      </p:sp>
    </p:spTree>
    <p:extLst>
      <p:ext uri="{BB962C8B-B14F-4D97-AF65-F5344CB8AC3E}">
        <p14:creationId xmlns:p14="http://schemas.microsoft.com/office/powerpoint/2010/main" val="29706906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22960" y="1100628"/>
            <a:ext cx="7520940" cy="5065928"/>
          </a:xfrm>
          <a:solidFill>
            <a:srgbClr val="FFFFFF"/>
          </a:solidFill>
        </p:spPr>
        <p:txBody>
          <a:bodyPr>
            <a:normAutofit/>
          </a:bodyPr>
          <a:lstStyle/>
          <a:p>
            <a:pPr>
              <a:buFont typeface="+mj-lt"/>
              <a:buAutoNum type="arabicPeriod"/>
            </a:pPr>
            <a:r>
              <a:rPr lang="en-US" sz="2000" dirty="0" smtClean="0"/>
              <a:t>An overview of SA education</a:t>
            </a:r>
          </a:p>
          <a:p>
            <a:pPr>
              <a:buFont typeface="+mj-lt"/>
              <a:buAutoNum type="arabicPeriod"/>
            </a:pPr>
            <a:r>
              <a:rPr lang="en-US" sz="2000" dirty="0">
                <a:sym typeface="Wingdings"/>
              </a:rPr>
              <a:t>O</a:t>
            </a:r>
            <a:r>
              <a:rPr lang="en-US" sz="2000" dirty="0" smtClean="0">
                <a:sym typeface="Wingdings"/>
              </a:rPr>
              <a:t>verview </a:t>
            </a:r>
            <a:r>
              <a:rPr lang="en-US" sz="2000" dirty="0">
                <a:sym typeface="Wingdings"/>
              </a:rPr>
              <a:t>of public </a:t>
            </a:r>
            <a:r>
              <a:rPr lang="en-US" sz="2000" dirty="0" smtClean="0">
                <a:sym typeface="Wingdings"/>
              </a:rPr>
              <a:t>system: </a:t>
            </a:r>
            <a:r>
              <a:rPr lang="en-US" sz="2000" dirty="0" smtClean="0"/>
              <a:t>Rationale for expansion in independent &amp; for-profit sector</a:t>
            </a:r>
            <a:r>
              <a:rPr lang="en-US" sz="2000" dirty="0" smtClean="0">
                <a:sym typeface="Wingdings"/>
              </a:rPr>
              <a:t> understanding how dysfunctional majority of public education is in SA.</a:t>
            </a:r>
          </a:p>
          <a:p>
            <a:pPr>
              <a:buFont typeface="+mj-lt"/>
              <a:buAutoNum type="arabicPeriod"/>
            </a:pPr>
            <a:r>
              <a:rPr lang="en-US" sz="2000" dirty="0" smtClean="0">
                <a:sym typeface="Wingdings"/>
              </a:rPr>
              <a:t>Overview of the independent sector (for-profit and not-for-profit)</a:t>
            </a:r>
          </a:p>
          <a:p>
            <a:pPr>
              <a:buFont typeface="+mj-lt"/>
              <a:buAutoNum type="arabicPeriod"/>
            </a:pPr>
            <a:r>
              <a:rPr lang="en-US" sz="2000" dirty="0" smtClean="0">
                <a:sym typeface="Wingdings"/>
              </a:rPr>
              <a:t> Models of school governance and profit</a:t>
            </a:r>
          </a:p>
          <a:p>
            <a:pPr>
              <a:buFont typeface="+mj-lt"/>
              <a:buAutoNum type="arabicPeriod"/>
            </a:pPr>
            <a:r>
              <a:rPr lang="en-US" sz="2000" dirty="0" smtClean="0">
                <a:sym typeface="Wingdings"/>
              </a:rPr>
              <a:t>Talking points</a:t>
            </a:r>
          </a:p>
          <a:p>
            <a:pPr>
              <a:buFont typeface="+mj-lt"/>
              <a:buAutoNum type="arabicPeriod"/>
            </a:pPr>
            <a:r>
              <a:rPr lang="en-US" sz="2000" dirty="0" smtClean="0">
                <a:sym typeface="Wingdings"/>
              </a:rPr>
              <a:t>Further concerns the IEB may want to be aware of </a:t>
            </a:r>
            <a:endParaRPr lang="en-US" sz="2000" dirty="0"/>
          </a:p>
        </p:txBody>
      </p:sp>
    </p:spTree>
    <p:extLst>
      <p:ext uri="{BB962C8B-B14F-4D97-AF65-F5344CB8AC3E}">
        <p14:creationId xmlns:p14="http://schemas.microsoft.com/office/powerpoint/2010/main" val="334210660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047420"/>
            <a:ext cx="8208912" cy="3888432"/>
          </a:xfrm>
        </p:spPr>
        <p:txBody>
          <a:bodyPr>
            <a:normAutofit/>
          </a:bodyPr>
          <a:lstStyle/>
          <a:p>
            <a:r>
              <a:rPr lang="en-US" sz="4400" b="1" dirty="0" smtClean="0"/>
              <a:t>12.4m</a:t>
            </a:r>
            <a:r>
              <a:rPr lang="en-US" dirty="0" smtClean="0"/>
              <a:t> students</a:t>
            </a:r>
          </a:p>
          <a:p>
            <a:pPr lvl="1"/>
            <a:r>
              <a:rPr lang="en-US" sz="2400" b="1" u="sng" dirty="0" smtClean="0">
                <a:solidFill>
                  <a:srgbClr val="FF0000"/>
                </a:solidFill>
              </a:rPr>
              <a:t>4 % </a:t>
            </a:r>
            <a:r>
              <a:rPr lang="en-US" sz="2400" dirty="0" smtClean="0"/>
              <a:t>of students are in independent schools (i.e. 96% public)</a:t>
            </a:r>
          </a:p>
          <a:p>
            <a:r>
              <a:rPr lang="en-US" sz="4400" b="1" dirty="0" smtClean="0"/>
              <a:t>25,826</a:t>
            </a:r>
            <a:r>
              <a:rPr lang="en-US" dirty="0" smtClean="0"/>
              <a:t> schools</a:t>
            </a:r>
          </a:p>
          <a:p>
            <a:pPr lvl="1"/>
            <a:r>
              <a:rPr lang="en-US" sz="2400" u="sng" dirty="0">
                <a:solidFill>
                  <a:srgbClr val="FF0000"/>
                </a:solidFill>
              </a:rPr>
              <a:t>7</a:t>
            </a:r>
            <a:r>
              <a:rPr lang="en-US" sz="2400" u="sng" dirty="0" smtClean="0">
                <a:solidFill>
                  <a:srgbClr val="FF0000"/>
                </a:solidFill>
              </a:rPr>
              <a:t>% </a:t>
            </a:r>
            <a:r>
              <a:rPr lang="en-US" sz="2400" dirty="0" smtClean="0"/>
              <a:t>of schools are independent schools (i.e. 94% public)</a:t>
            </a:r>
          </a:p>
          <a:p>
            <a:r>
              <a:rPr lang="en-US" sz="4400" b="1" dirty="0" smtClean="0"/>
              <a:t>425,000</a:t>
            </a:r>
            <a:r>
              <a:rPr lang="en-US" dirty="0" smtClean="0"/>
              <a:t> teachers</a:t>
            </a:r>
          </a:p>
          <a:p>
            <a:pPr lvl="1"/>
            <a:r>
              <a:rPr lang="en-US" sz="2400" b="1" u="sng" dirty="0" smtClean="0">
                <a:solidFill>
                  <a:srgbClr val="FF0000"/>
                </a:solidFill>
              </a:rPr>
              <a:t>8% </a:t>
            </a:r>
            <a:r>
              <a:rPr lang="en-US" sz="2400" dirty="0" smtClean="0"/>
              <a:t>of teachers are in independent schools (i.e. 92%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2764658344"/>
              </p:ext>
            </p:extLst>
          </p:nvPr>
        </p:nvGraphicFramePr>
        <p:xfrm>
          <a:off x="539552" y="5733256"/>
          <a:ext cx="7704856" cy="74168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ctr"/>
                      <a:r>
                        <a:rPr lang="en-US" sz="1600" dirty="0" smtClean="0"/>
                        <a:t>Foundation</a:t>
                      </a:r>
                      <a:r>
                        <a:rPr lang="en-US" sz="1600" baseline="0" dirty="0" smtClean="0"/>
                        <a:t> Phase</a:t>
                      </a:r>
                      <a:endParaRPr lang="en-US" sz="1600" dirty="0"/>
                    </a:p>
                  </a:txBody>
                  <a:tcPr>
                    <a:solidFill>
                      <a:srgbClr val="800000"/>
                    </a:solidFill>
                  </a:tcPr>
                </a:tc>
                <a:tc>
                  <a:txBody>
                    <a:bodyPr/>
                    <a:lstStyle/>
                    <a:p>
                      <a:pPr algn="ctr"/>
                      <a:r>
                        <a:rPr lang="en-US" sz="1600" dirty="0" smtClean="0"/>
                        <a:t>Intermediate</a:t>
                      </a:r>
                      <a:r>
                        <a:rPr lang="en-US" sz="1600" baseline="0" dirty="0" smtClean="0"/>
                        <a:t> Phase</a:t>
                      </a:r>
                      <a:endParaRPr lang="en-US" sz="1600" dirty="0"/>
                    </a:p>
                  </a:txBody>
                  <a:tcPr/>
                </a:tc>
                <a:tc>
                  <a:txBody>
                    <a:bodyPr/>
                    <a:lstStyle/>
                    <a:p>
                      <a:pPr algn="ctr"/>
                      <a:r>
                        <a:rPr lang="en-US" sz="1600" dirty="0" smtClean="0"/>
                        <a:t>Senior</a:t>
                      </a:r>
                      <a:r>
                        <a:rPr lang="en-US" sz="1600" baseline="0" dirty="0" smtClean="0"/>
                        <a:t> Phase</a:t>
                      </a:r>
                      <a:endParaRPr lang="en-US" sz="1600" dirty="0"/>
                    </a:p>
                  </a:txBody>
                  <a:tcPr/>
                </a:tc>
                <a:tc>
                  <a:txBody>
                    <a:bodyPr/>
                    <a:lstStyle/>
                    <a:p>
                      <a:pPr algn="ctr"/>
                      <a:r>
                        <a:rPr lang="en-US" sz="1600" dirty="0" smtClean="0"/>
                        <a:t>FET Phase</a:t>
                      </a:r>
                      <a:endParaRPr lang="en-US" sz="1600"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5940855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normAutofit/>
          </a:bodyPr>
          <a:lstStyle/>
          <a:p>
            <a:r>
              <a:rPr lang="en-ZA" dirty="0" smtClean="0"/>
              <a:t>State of SA education since transition</a:t>
            </a:r>
            <a:endParaRPr lang="en-ZA" dirty="0"/>
          </a:p>
        </p:txBody>
      </p:sp>
      <p:sp>
        <p:nvSpPr>
          <p:cNvPr id="3" name="Content Placeholder 2"/>
          <p:cNvSpPr>
            <a:spLocks noGrp="1"/>
          </p:cNvSpPr>
          <p:nvPr>
            <p:ph idx="1"/>
          </p:nvPr>
        </p:nvSpPr>
        <p:spPr>
          <a:xfrm>
            <a:off x="1691680" y="1600200"/>
            <a:ext cx="5976664" cy="4853136"/>
          </a:xfrm>
          <a:solidFill>
            <a:schemeClr val="bg1"/>
          </a:solidFill>
        </p:spPr>
        <p:txBody>
          <a:bodyPr>
            <a:normAutofit lnSpcReduction="10000"/>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57639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032"/>
                                        </p:tgtEl>
                                        <p:attrNameLst>
                                          <p:attrName>style.visibility</p:attrName>
                                        </p:attrNameLst>
                                      </p:cBhvr>
                                      <p:to>
                                        <p:strVal val="visible"/>
                                      </p:to>
                                    </p:set>
                                    <p:animEffect transition="in" filter="fade">
                                      <p:cBhvr>
                                        <p:cTn id="13" dur="500"/>
                                        <p:tgtEl>
                                          <p:spTgt spid="103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fade">
                                      <p:cBhvr>
                                        <p:cTn id="27" dur="500"/>
                                        <p:tgtEl>
                                          <p:spTgt spid="1030"/>
                                        </p:tgtEl>
                                      </p:cBhvr>
                                    </p:animEffect>
                                  </p:childTnLst>
                                </p:cTn>
                              </p:par>
                              <p:par>
                                <p:cTn id="28" presetID="10" presetClass="entr" presetSubtype="0" fill="hold" nodeType="withEffect">
                                  <p:stCondLst>
                                    <p:cond delay="0"/>
                                  </p:stCondLst>
                                  <p:childTnLst>
                                    <p:set>
                                      <p:cBhvr>
                                        <p:cTn id="29" dur="1" fill="hold">
                                          <p:stCondLst>
                                            <p:cond delay="0"/>
                                          </p:stCondLst>
                                        </p:cTn>
                                        <p:tgtEl>
                                          <p:spTgt spid="1028"/>
                                        </p:tgtEl>
                                        <p:attrNameLst>
                                          <p:attrName>style.visibility</p:attrName>
                                        </p:attrNameLst>
                                      </p:cBhvr>
                                      <p:to>
                                        <p:strVal val="visible"/>
                                      </p:to>
                                    </p:set>
                                    <p:animEffect transition="in" filter="fade">
                                      <p:cBhvr>
                                        <p:cTn id="30" dur="500"/>
                                        <p:tgtEl>
                                          <p:spTgt spid="102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1037"/>
                                        </p:tgtEl>
                                        <p:attrNameLst>
                                          <p:attrName>style.visibility</p:attrName>
                                        </p:attrNameLst>
                                      </p:cBhvr>
                                      <p:to>
                                        <p:strVal val="visible"/>
                                      </p:to>
                                    </p:set>
                                    <p:animEffect transition="in" filter="fade">
                                      <p:cBhvr>
                                        <p:cTn id="37"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xfrm>
            <a:off x="179512" y="274638"/>
            <a:ext cx="8507288" cy="706090"/>
          </a:xfrm>
          <a:solidFill>
            <a:schemeClr val="bg1">
              <a:lumMod val="85000"/>
            </a:schemeClr>
          </a:solidFill>
        </p:spPr>
        <p:txBody>
          <a:bodyPr>
            <a:normAutofit/>
          </a:bodyPr>
          <a:lstStyle/>
          <a:p>
            <a:r>
              <a:rPr lang="en-ZA" sz="4000" dirty="0" smtClean="0">
                <a:solidFill>
                  <a:srgbClr val="C00000"/>
                </a:solidFill>
              </a:rPr>
              <a:t>Student performance 2003-2011 </a:t>
            </a:r>
            <a:endParaRPr lang="en-ZA" sz="4000" dirty="0">
              <a:solidFill>
                <a:srgbClr val="C00000"/>
              </a:solidFill>
            </a:endParaRPr>
          </a:p>
        </p:txBody>
      </p:sp>
      <p:sp>
        <p:nvSpPr>
          <p:cNvPr id="3" name="Content Placeholder 2"/>
          <p:cNvSpPr>
            <a:spLocks noGrp="1"/>
          </p:cNvSpPr>
          <p:nvPr>
            <p:ph idx="1"/>
          </p:nvPr>
        </p:nvSpPr>
        <p:spPr>
          <a:xfrm>
            <a:off x="467544" y="1210000"/>
            <a:ext cx="1522512" cy="676671"/>
          </a:xfrm>
        </p:spPr>
        <p:txBody>
          <a:bodyPr>
            <a:noAutofit/>
          </a:bodyPr>
          <a:lstStyle/>
          <a:p>
            <a:pPr>
              <a:buNone/>
            </a:pPr>
            <a:r>
              <a:rPr lang="en-ZA" sz="1600" dirty="0" smtClean="0">
                <a:solidFill>
                  <a:srgbClr val="FF0000"/>
                </a:solidFill>
              </a:rPr>
              <a:t>TIMSS</a:t>
            </a:r>
            <a:r>
              <a:rPr lang="en-ZA" sz="1600" dirty="0" smtClean="0"/>
              <a:t> </a:t>
            </a:r>
            <a:endParaRPr lang="en-ZA" sz="1600" dirty="0"/>
          </a:p>
          <a:p>
            <a:pPr>
              <a:buNone/>
            </a:pPr>
            <a:r>
              <a:rPr lang="en-ZA" sz="1600" dirty="0" smtClean="0"/>
              <a:t>(2003)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26876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charset="0"/>
              <a:buChar char="à"/>
              <a:tabLst/>
              <a:defRPr/>
            </a:pPr>
            <a:r>
              <a:rPr kumimoji="0" lang="en-ZA" sz="1600" b="0" i="0" u="none" strike="noStrike" kern="1200" cap="none" spc="0" normalizeH="0" baseline="0" noProof="0" dirty="0" smtClean="0">
                <a:ln>
                  <a:noFill/>
                </a:ln>
                <a:solidFill>
                  <a:srgbClr val="FF0000"/>
                </a:solidFill>
                <a:effectLst/>
                <a:uLnTx/>
                <a:uFillTx/>
                <a:latin typeface="+mn-lt"/>
                <a:ea typeface="+mn-ea"/>
                <a:cs typeface="+mn-cs"/>
              </a:rPr>
              <a:t>PIRLS </a:t>
            </a:r>
          </a:p>
          <a:p>
            <a:pPr marR="0" lvl="0" algn="l" defTabSz="914400" rtl="0" eaLnBrk="1" fontAlgn="auto" latinLnBrk="0" hangingPunct="1">
              <a:lnSpc>
                <a:spcPct val="100000"/>
              </a:lnSpc>
              <a:spcBef>
                <a:spcPct val="20000"/>
              </a:spcBef>
              <a:spcAft>
                <a:spcPts val="0"/>
              </a:spcAft>
              <a:buClrTx/>
              <a:buSzTx/>
              <a:tabLst/>
              <a:defRPr/>
            </a:pPr>
            <a:r>
              <a:rPr lang="en-ZA" sz="1600" noProof="0" dirty="0" smtClean="0">
                <a:solidFill>
                  <a:srgbClr val="FF0000"/>
                </a:solidFill>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809428" y="1268760"/>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charset="0"/>
              <a:buChar char="à"/>
              <a:tabLst/>
              <a:defRPr/>
            </a:pP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p>
          <a:p>
            <a:pPr marR="0" lvl="0" algn="l" defTabSz="914400" rtl="0" eaLnBrk="1" fontAlgn="auto" latinLnBrk="0" hangingPunct="1">
              <a:lnSpc>
                <a:spcPct val="100000"/>
              </a:lnSpc>
              <a:spcBef>
                <a:spcPct val="20000"/>
              </a:spcBef>
              <a:spcAft>
                <a:spcPts val="0"/>
              </a:spcAft>
              <a:buClrTx/>
              <a:buSzTx/>
              <a:tabLst/>
              <a:defRPr/>
            </a:pPr>
            <a:r>
              <a:rPr lang="en-ZA" sz="1600" noProof="0" dirty="0" smtClean="0">
                <a:solidFill>
                  <a:srgbClr val="FF0000"/>
                </a:solidFill>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725646"/>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19" name="Content Placeholder 2"/>
          <p:cNvSpPr txBox="1">
            <a:spLocks/>
          </p:cNvSpPr>
          <p:nvPr/>
        </p:nvSpPr>
        <p:spPr>
          <a:xfrm>
            <a:off x="4283968" y="1225351"/>
            <a:ext cx="1800200" cy="72008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p>
          <a:p>
            <a:pPr marR="0" lvl="0" algn="l" defTabSz="914400" rtl="0" eaLnBrk="1" fontAlgn="auto" latinLnBrk="0" hangingPunct="1">
              <a:lnSpc>
                <a:spcPct val="100000"/>
              </a:lnSpc>
              <a:spcBef>
                <a:spcPct val="20000"/>
              </a:spcBef>
              <a:spcAft>
                <a:spcPts val="0"/>
              </a:spcAft>
              <a:buClrTx/>
              <a:buSzTx/>
              <a:tabLst/>
              <a:defRPr/>
            </a:pPr>
            <a:r>
              <a:rPr kumimoji="0" lang="en-ZA" sz="1600" b="0" i="0" u="none" strike="noStrike" kern="1200" cap="none" spc="0" normalizeH="0" baseline="0" noProof="0" dirty="0" smtClean="0">
                <a:ln>
                  <a:noFill/>
                </a:ln>
                <a:solidFill>
                  <a:schemeClr val="tx1"/>
                </a:solidFill>
                <a:effectLst/>
                <a:uLnTx/>
                <a:uFillTx/>
                <a:latin typeface="+mn-lt"/>
                <a:ea typeface="+mn-ea"/>
                <a:cs typeface="+mn-cs"/>
              </a:rPr>
              <a:t>       (2011)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100357" y="1268760"/>
            <a:ext cx="1800200" cy="67667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p>
          <a:p>
            <a:pPr marR="0" lvl="0" algn="l" defTabSz="914400" rtl="0" eaLnBrk="1" fontAlgn="auto" latinLnBrk="0" hangingPunct="1">
              <a:lnSpc>
                <a:spcPct val="100000"/>
              </a:lnSpc>
              <a:spcBef>
                <a:spcPct val="20000"/>
              </a:spcBef>
              <a:spcAft>
                <a:spcPts val="0"/>
              </a:spcAft>
              <a:buClrTx/>
              <a:buSzTx/>
              <a:tabLst/>
              <a:defRPr/>
            </a:pPr>
            <a:r>
              <a:rPr lang="en-ZA" sz="1600" noProof="0" dirty="0" smtClean="0">
                <a:solidFill>
                  <a:srgbClr val="FF0000"/>
                </a:solidFill>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13584477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linds(horizontal)">
                                      <p:cBhvr>
                                        <p:cTn id="14" dur="500"/>
                                        <p:tgtEl>
                                          <p:spTgt spid="3">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37891"/>
                                        </p:tgtEl>
                                        <p:attrNameLst>
                                          <p:attrName>style.visibility</p:attrName>
                                        </p:attrNameLst>
                                      </p:cBhvr>
                                      <p:to>
                                        <p:strVal val="visible"/>
                                      </p:to>
                                    </p:set>
                                    <p:anim calcmode="lin" valueType="num">
                                      <p:cBhvr additive="base">
                                        <p:cTn id="19" dur="500" fill="hold"/>
                                        <p:tgtEl>
                                          <p:spTgt spid="37891"/>
                                        </p:tgtEl>
                                        <p:attrNameLst>
                                          <p:attrName>ppt_x</p:attrName>
                                        </p:attrNameLst>
                                      </p:cBhvr>
                                      <p:tavLst>
                                        <p:tav tm="0">
                                          <p:val>
                                            <p:strVal val="#ppt_x"/>
                                          </p:val>
                                        </p:tav>
                                        <p:tav tm="100000">
                                          <p:val>
                                            <p:strVal val="#ppt_x"/>
                                          </p:val>
                                        </p:tav>
                                      </p:tavLst>
                                    </p:anim>
                                    <p:anim calcmode="lin" valueType="num">
                                      <p:cBhvr additive="base">
                                        <p:cTn id="20"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22"/>
                                        </p:tgtEl>
                                        <p:attrNameLst>
                                          <p:attrName>style.visibility</p:attrName>
                                        </p:attrNameLst>
                                      </p:cBhvr>
                                      <p:to>
                                        <p:strVal val="visible"/>
                                      </p:to>
                                    </p:set>
                                    <p:anim calcmode="lin" valueType="num">
                                      <p:cBhvr additive="base">
                                        <p:cTn id="25" dur="500" fill="hold"/>
                                        <p:tgtEl>
                                          <p:spTgt spid="30722"/>
                                        </p:tgtEl>
                                        <p:attrNameLst>
                                          <p:attrName>ppt_x</p:attrName>
                                        </p:attrNameLst>
                                      </p:cBhvr>
                                      <p:tavLst>
                                        <p:tav tm="0">
                                          <p:val>
                                            <p:strVal val="#ppt_x"/>
                                          </p:val>
                                        </p:tav>
                                        <p:tav tm="100000">
                                          <p:val>
                                            <p:strVal val="#ppt_x"/>
                                          </p:val>
                                        </p:tav>
                                      </p:tavLst>
                                    </p:anim>
                                    <p:anim calcmode="lin" valueType="num">
                                      <p:cBhvr additive="base">
                                        <p:cTn id="26" dur="500" fill="hold"/>
                                        <p:tgtEl>
                                          <p:spTgt spid="30722"/>
                                        </p:tgtEl>
                                        <p:attrNameLst>
                                          <p:attrName>ppt_y</p:attrName>
                                        </p:attrNameLst>
                                      </p:cBhvr>
                                      <p:tavLst>
                                        <p:tav tm="0">
                                          <p:val>
                                            <p:strVal val="1+#ppt_h/2"/>
                                          </p:val>
                                        </p:tav>
                                        <p:tav tm="100000">
                                          <p:val>
                                            <p:strVal val="#ppt_y"/>
                                          </p:val>
                                        </p:tav>
                                      </p:tavLst>
                                    </p:anim>
                                  </p:childTnLst>
                                </p:cTn>
                              </p:par>
                              <p:par>
                                <p:cTn id="27" presetID="3" presetClass="entr" presetSubtype="10" fill="hold" nodeType="with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blinds(horizontal)">
                                      <p:cBhvr>
                                        <p:cTn id="29" dur="500"/>
                                        <p:tgtEl>
                                          <p:spTgt spid="11">
                                            <p:txEl>
                                              <p:pRg st="0" end="0"/>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blinds(horizontal)">
                                      <p:cBhvr>
                                        <p:cTn id="32" dur="500"/>
                                        <p:tgtEl>
                                          <p:spTgt spid="11">
                                            <p:txEl>
                                              <p:pRg st="1" end="1"/>
                                            </p:txEl>
                                          </p:spTgt>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par>
                          <p:cTn id="35" fill="hold">
                            <p:stCondLst>
                              <p:cond delay="500"/>
                            </p:stCondLst>
                            <p:childTnLst>
                              <p:par>
                                <p:cTn id="36" presetID="2" presetClass="entr" presetSubtype="4" fill="hold" nodeType="afterEffect">
                                  <p:stCondLst>
                                    <p:cond delay="0"/>
                                  </p:stCondLst>
                                  <p:childTnLst>
                                    <p:set>
                                      <p:cBhvr>
                                        <p:cTn id="37" dur="1" fill="hold">
                                          <p:stCondLst>
                                            <p:cond delay="0"/>
                                          </p:stCondLst>
                                        </p:cTn>
                                        <p:tgtEl>
                                          <p:spTgt spid="37890"/>
                                        </p:tgtEl>
                                        <p:attrNameLst>
                                          <p:attrName>style.visibility</p:attrName>
                                        </p:attrNameLst>
                                      </p:cBhvr>
                                      <p:to>
                                        <p:strVal val="visible"/>
                                      </p:to>
                                    </p:set>
                                    <p:anim calcmode="lin" valueType="num">
                                      <p:cBhvr additive="base">
                                        <p:cTn id="38" dur="500" fill="hold"/>
                                        <p:tgtEl>
                                          <p:spTgt spid="37890"/>
                                        </p:tgtEl>
                                        <p:attrNameLst>
                                          <p:attrName>ppt_x</p:attrName>
                                        </p:attrNameLst>
                                      </p:cBhvr>
                                      <p:tavLst>
                                        <p:tav tm="0">
                                          <p:val>
                                            <p:strVal val="#ppt_x"/>
                                          </p:val>
                                        </p:tav>
                                        <p:tav tm="100000">
                                          <p:val>
                                            <p:strVal val="#ppt_x"/>
                                          </p:val>
                                        </p:tav>
                                      </p:tavLst>
                                    </p:anim>
                                    <p:anim calcmode="lin" valueType="num">
                                      <p:cBhvr additive="base">
                                        <p:cTn id="39"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0726"/>
                                        </p:tgtEl>
                                        <p:attrNameLst>
                                          <p:attrName>style.visibility</p:attrName>
                                        </p:attrNameLst>
                                      </p:cBhvr>
                                      <p:to>
                                        <p:strVal val="visible"/>
                                      </p:to>
                                    </p:set>
                                    <p:anim calcmode="lin" valueType="num">
                                      <p:cBhvr additive="base">
                                        <p:cTn id="44" dur="500" fill="hold"/>
                                        <p:tgtEl>
                                          <p:spTgt spid="30726"/>
                                        </p:tgtEl>
                                        <p:attrNameLst>
                                          <p:attrName>ppt_x</p:attrName>
                                        </p:attrNameLst>
                                      </p:cBhvr>
                                      <p:tavLst>
                                        <p:tav tm="0">
                                          <p:val>
                                            <p:strVal val="#ppt_x"/>
                                          </p:val>
                                        </p:tav>
                                        <p:tav tm="100000">
                                          <p:val>
                                            <p:strVal val="#ppt_x"/>
                                          </p:val>
                                        </p:tav>
                                      </p:tavLst>
                                    </p:anim>
                                    <p:anim calcmode="lin" valueType="num">
                                      <p:cBhvr additive="base">
                                        <p:cTn id="45" dur="500" fill="hold"/>
                                        <p:tgtEl>
                                          <p:spTgt spid="30726"/>
                                        </p:tgtEl>
                                        <p:attrNameLst>
                                          <p:attrName>ppt_y</p:attrName>
                                        </p:attrNameLst>
                                      </p:cBhvr>
                                      <p:tavLst>
                                        <p:tav tm="0">
                                          <p:val>
                                            <p:strVal val="1+#ppt_h/2"/>
                                          </p:val>
                                        </p:tav>
                                        <p:tav tm="100000">
                                          <p:val>
                                            <p:strVal val="#ppt_y"/>
                                          </p:val>
                                        </p:tav>
                                      </p:tavLst>
                                    </p:anim>
                                  </p:childTnLst>
                                </p:cTn>
                              </p:par>
                              <p:par>
                                <p:cTn id="46" presetID="3" presetClass="entr" presetSubtype="10" fill="hold" nodeType="with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Effect transition="in" filter="blinds(horizontal)">
                                      <p:cBhvr>
                                        <p:cTn id="48" dur="500"/>
                                        <p:tgtEl>
                                          <p:spTgt spid="12">
                                            <p:txEl>
                                              <p:pRg st="0" end="0"/>
                                            </p:txEl>
                                          </p:spTgt>
                                        </p:tgtEl>
                                      </p:cBhvr>
                                    </p:animEffect>
                                  </p:childTnLst>
                                </p:cTn>
                              </p:par>
                              <p:par>
                                <p:cTn id="49" presetID="3" presetClass="entr" presetSubtype="10" fill="hold" nodeType="withEffect">
                                  <p:stCondLst>
                                    <p:cond delay="0"/>
                                  </p:stCondLst>
                                  <p:childTnLst>
                                    <p:set>
                                      <p:cBhvr>
                                        <p:cTn id="50" dur="1" fill="hold">
                                          <p:stCondLst>
                                            <p:cond delay="0"/>
                                          </p:stCondLst>
                                        </p:cTn>
                                        <p:tgtEl>
                                          <p:spTgt spid="12">
                                            <p:txEl>
                                              <p:pRg st="1" end="1"/>
                                            </p:txEl>
                                          </p:spTgt>
                                        </p:tgtEl>
                                        <p:attrNameLst>
                                          <p:attrName>style.visibility</p:attrName>
                                        </p:attrNameLst>
                                      </p:cBhvr>
                                      <p:to>
                                        <p:strVal val="visible"/>
                                      </p:to>
                                    </p:set>
                                    <p:animEffect transition="in" filter="blinds(horizontal)">
                                      <p:cBhvr>
                                        <p:cTn id="51" dur="500"/>
                                        <p:tgtEl>
                                          <p:spTgt spid="12">
                                            <p:txEl>
                                              <p:pRg st="1" end="1"/>
                                            </p:txEl>
                                          </p:spTgt>
                                        </p:tgtEl>
                                      </p:cBhvr>
                                    </p:animEffect>
                                  </p:childTnLst>
                                </p:cTn>
                              </p:par>
                              <p:par>
                                <p:cTn id="52" presetID="1"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childTnLst>
                          </p:cTn>
                        </p:par>
                        <p:par>
                          <p:cTn id="54" fill="hold">
                            <p:stCondLst>
                              <p:cond delay="500"/>
                            </p:stCondLst>
                            <p:childTnLst>
                              <p:par>
                                <p:cTn id="55" presetID="2" presetClass="entr" presetSubtype="4" fill="hold" nodeType="afterEffect">
                                  <p:stCondLst>
                                    <p:cond delay="0"/>
                                  </p:stCondLst>
                                  <p:childTnLst>
                                    <p:set>
                                      <p:cBhvr>
                                        <p:cTn id="56" dur="1" fill="hold">
                                          <p:stCondLst>
                                            <p:cond delay="0"/>
                                          </p:stCondLst>
                                        </p:cTn>
                                        <p:tgtEl>
                                          <p:spTgt spid="37892"/>
                                        </p:tgtEl>
                                        <p:attrNameLst>
                                          <p:attrName>style.visibility</p:attrName>
                                        </p:attrNameLst>
                                      </p:cBhvr>
                                      <p:to>
                                        <p:strVal val="visible"/>
                                      </p:to>
                                    </p:set>
                                    <p:anim calcmode="lin" valueType="num">
                                      <p:cBhvr additive="base">
                                        <p:cTn id="57" dur="500" fill="hold"/>
                                        <p:tgtEl>
                                          <p:spTgt spid="37892"/>
                                        </p:tgtEl>
                                        <p:attrNameLst>
                                          <p:attrName>ppt_x</p:attrName>
                                        </p:attrNameLst>
                                      </p:cBhvr>
                                      <p:tavLst>
                                        <p:tav tm="0">
                                          <p:val>
                                            <p:strVal val="#ppt_x"/>
                                          </p:val>
                                        </p:tav>
                                        <p:tav tm="100000">
                                          <p:val>
                                            <p:strVal val="#ppt_x"/>
                                          </p:val>
                                        </p:tav>
                                      </p:tavLst>
                                    </p:anim>
                                    <p:anim calcmode="lin" valueType="num">
                                      <p:cBhvr additive="base">
                                        <p:cTn id="58" dur="500" fill="hold"/>
                                        <p:tgtEl>
                                          <p:spTgt spid="37892"/>
                                        </p:tgtEl>
                                        <p:attrNameLst>
                                          <p:attrName>ppt_y</p:attrName>
                                        </p:attrNameLst>
                                      </p:cBhvr>
                                      <p:tavLst>
                                        <p:tav tm="0">
                                          <p:val>
                                            <p:strVal val="1+#ppt_h/2"/>
                                          </p:val>
                                        </p:tav>
                                        <p:tav tm="100000">
                                          <p:val>
                                            <p:strVal val="#ppt_y"/>
                                          </p:val>
                                        </p:tav>
                                      </p:tavLst>
                                    </p:anim>
                                  </p:childTnLst>
                                </p:cTn>
                              </p:par>
                              <p:par>
                                <p:cTn id="59" presetID="3" presetClass="entr" presetSubtype="10" fill="hold" nodeType="withEffect">
                                  <p:stCondLst>
                                    <p:cond delay="0"/>
                                  </p:stCondLst>
                                  <p:childTnLst>
                                    <p:set>
                                      <p:cBhvr>
                                        <p:cTn id="60" dur="1" fill="hold">
                                          <p:stCondLst>
                                            <p:cond delay="0"/>
                                          </p:stCondLst>
                                        </p:cTn>
                                        <p:tgtEl>
                                          <p:spTgt spid="19">
                                            <p:txEl>
                                              <p:pRg st="0" end="0"/>
                                            </p:txEl>
                                          </p:spTgt>
                                        </p:tgtEl>
                                        <p:attrNameLst>
                                          <p:attrName>style.visibility</p:attrName>
                                        </p:attrNameLst>
                                      </p:cBhvr>
                                      <p:to>
                                        <p:strVal val="visible"/>
                                      </p:to>
                                    </p:set>
                                    <p:animEffect transition="in" filter="blinds(horizontal)">
                                      <p:cBhvr>
                                        <p:cTn id="61" dur="500"/>
                                        <p:tgtEl>
                                          <p:spTgt spid="19">
                                            <p:txEl>
                                              <p:pRg st="0" end="0"/>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19">
                                            <p:txEl>
                                              <p:pRg st="1" end="1"/>
                                            </p:txEl>
                                          </p:spTgt>
                                        </p:tgtEl>
                                        <p:attrNameLst>
                                          <p:attrName>style.visibility</p:attrName>
                                        </p:attrNameLst>
                                      </p:cBhvr>
                                      <p:to>
                                        <p:strVal val="visible"/>
                                      </p:to>
                                    </p:set>
                                    <p:animEffect transition="in" filter="blinds(horizontal)">
                                      <p:cBhvr>
                                        <p:cTn id="64" dur="500"/>
                                        <p:tgtEl>
                                          <p:spTgt spid="19">
                                            <p:txEl>
                                              <p:pRg st="1" end="1"/>
                                            </p:txEl>
                                          </p:spTgt>
                                        </p:tgtEl>
                                      </p:cBhvr>
                                    </p:animEffect>
                                  </p:childTnLst>
                                </p:cTn>
                              </p:par>
                              <p:par>
                                <p:cTn id="65" presetID="3" presetClass="entr" presetSubtype="10" fill="hold" nodeType="withEffect">
                                  <p:stCondLst>
                                    <p:cond delay="0"/>
                                  </p:stCondLst>
                                  <p:childTnLst>
                                    <p:set>
                                      <p:cBhvr>
                                        <p:cTn id="66" dur="1" fill="hold">
                                          <p:stCondLst>
                                            <p:cond delay="0"/>
                                          </p:stCondLst>
                                        </p:cTn>
                                        <p:tgtEl>
                                          <p:spTgt spid="21">
                                            <p:txEl>
                                              <p:pRg st="0" end="0"/>
                                            </p:txEl>
                                          </p:spTgt>
                                        </p:tgtEl>
                                        <p:attrNameLst>
                                          <p:attrName>style.visibility</p:attrName>
                                        </p:attrNameLst>
                                      </p:cBhvr>
                                      <p:to>
                                        <p:strVal val="visible"/>
                                      </p:to>
                                    </p:set>
                                    <p:animEffect transition="in" filter="blinds(horizontal)">
                                      <p:cBhvr>
                                        <p:cTn id="67" dur="500"/>
                                        <p:tgtEl>
                                          <p:spTgt spid="21">
                                            <p:txEl>
                                              <p:pRg st="0" end="0"/>
                                            </p:txEl>
                                          </p:spTgt>
                                        </p:tgtEl>
                                      </p:cBhvr>
                                    </p:animEffect>
                                  </p:childTnLst>
                                </p:cTn>
                              </p:par>
                              <p:par>
                                <p:cTn id="68" presetID="3" presetClass="entr" presetSubtype="10" fill="hold" nodeType="withEffect">
                                  <p:stCondLst>
                                    <p:cond delay="0"/>
                                  </p:stCondLst>
                                  <p:childTnLst>
                                    <p:set>
                                      <p:cBhvr>
                                        <p:cTn id="69" dur="1" fill="hold">
                                          <p:stCondLst>
                                            <p:cond delay="0"/>
                                          </p:stCondLst>
                                        </p:cTn>
                                        <p:tgtEl>
                                          <p:spTgt spid="21">
                                            <p:txEl>
                                              <p:pRg st="1" end="1"/>
                                            </p:txEl>
                                          </p:spTgt>
                                        </p:tgtEl>
                                        <p:attrNameLst>
                                          <p:attrName>style.visibility</p:attrName>
                                        </p:attrNameLst>
                                      </p:cBhvr>
                                      <p:to>
                                        <p:strVal val="visible"/>
                                      </p:to>
                                    </p:set>
                                    <p:animEffect transition="in" filter="blinds(horizontal)">
                                      <p:cBhvr>
                                        <p:cTn id="70" dur="500"/>
                                        <p:tgtEl>
                                          <p:spTgt spid="21">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026"/>
                                        </p:tgtEl>
                                        <p:attrNameLst>
                                          <p:attrName>style.visibility</p:attrName>
                                        </p:attrNameLst>
                                      </p:cBhvr>
                                      <p:to>
                                        <p:strVal val="visible"/>
                                      </p:to>
                                    </p:set>
                                    <p:anim calcmode="lin" valueType="num">
                                      <p:cBhvr additive="base">
                                        <p:cTn id="75" dur="500" fill="hold"/>
                                        <p:tgtEl>
                                          <p:spTgt spid="1026"/>
                                        </p:tgtEl>
                                        <p:attrNameLst>
                                          <p:attrName>ppt_x</p:attrName>
                                        </p:attrNameLst>
                                      </p:cBhvr>
                                      <p:tavLst>
                                        <p:tav tm="0">
                                          <p:val>
                                            <p:strVal val="#ppt_x"/>
                                          </p:val>
                                        </p:tav>
                                        <p:tav tm="100000">
                                          <p:val>
                                            <p:strVal val="#ppt_x"/>
                                          </p:val>
                                        </p:tav>
                                      </p:tavLst>
                                    </p:anim>
                                    <p:anim calcmode="lin" valueType="num">
                                      <p:cBhvr additive="base">
                                        <p:cTn id="76" dur="500" fill="hold"/>
                                        <p:tgtEl>
                                          <p:spTgt spid="1026"/>
                                        </p:tgtEl>
                                        <p:attrNameLst>
                                          <p:attrName>ppt_y</p:attrName>
                                        </p:attrNameLst>
                                      </p:cBhvr>
                                      <p:tavLst>
                                        <p:tav tm="0">
                                          <p:val>
                                            <p:strVal val="1+#ppt_h/2"/>
                                          </p:val>
                                        </p:tav>
                                        <p:tav tm="100000">
                                          <p:val>
                                            <p:strVal val="#ppt_y"/>
                                          </p:val>
                                        </p:tav>
                                      </p:tavLst>
                                    </p:anim>
                                  </p:childTnLst>
                                </p:cTn>
                              </p:par>
                              <p:par>
                                <p:cTn id="77" presetID="1"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1027"/>
                                        </p:tgtEl>
                                        <p:attrNameLst>
                                          <p:attrName>style.visibility</p:attrName>
                                        </p:attrNameLst>
                                      </p:cBhvr>
                                      <p:to>
                                        <p:strVal val="visible"/>
                                      </p:to>
                                    </p:set>
                                    <p:anim calcmode="lin" valueType="num">
                                      <p:cBhvr additive="base">
                                        <p:cTn id="83" dur="500" fill="hold"/>
                                        <p:tgtEl>
                                          <p:spTgt spid="1027"/>
                                        </p:tgtEl>
                                        <p:attrNameLst>
                                          <p:attrName>ppt_x</p:attrName>
                                        </p:attrNameLst>
                                      </p:cBhvr>
                                      <p:tavLst>
                                        <p:tav tm="0">
                                          <p:val>
                                            <p:strVal val="#ppt_x"/>
                                          </p:val>
                                        </p:tav>
                                        <p:tav tm="100000">
                                          <p:val>
                                            <p:strVal val="#ppt_x"/>
                                          </p:val>
                                        </p:tav>
                                      </p:tavLst>
                                    </p:anim>
                                    <p:anim calcmode="lin" valueType="num">
                                      <p:cBhvr additive="base">
                                        <p:cTn id="84" dur="500" fill="hold"/>
                                        <p:tgtEl>
                                          <p:spTgt spid="1027"/>
                                        </p:tgtEl>
                                        <p:attrNameLst>
                                          <p:attrName>ppt_y</p:attrName>
                                        </p:attrNameLst>
                                      </p:cBhvr>
                                      <p:tavLst>
                                        <p:tav tm="0">
                                          <p:val>
                                            <p:strVal val="1+#ppt_h/2"/>
                                          </p:val>
                                        </p:tav>
                                        <p:tav tm="100000">
                                          <p:val>
                                            <p:strVal val="#ppt_y"/>
                                          </p:val>
                                        </p:tav>
                                      </p:tavLst>
                                    </p:anim>
                                  </p:childTnLst>
                                </p:cTn>
                              </p:par>
                              <p:par>
                                <p:cTn id="85" presetID="1"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00921"/>
            <a:ext cx="8712968" cy="6280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6381328"/>
            <a:ext cx="3888432" cy="369332"/>
          </a:xfrm>
          <a:prstGeom prst="rect">
            <a:avLst/>
          </a:prstGeom>
          <a:noFill/>
        </p:spPr>
        <p:txBody>
          <a:bodyPr wrap="square" rtlCol="0">
            <a:spAutoFit/>
          </a:bodyPr>
          <a:lstStyle/>
          <a:p>
            <a:r>
              <a:rPr lang="en-ZA" dirty="0" smtClean="0"/>
              <a:t>Source: </a:t>
            </a:r>
            <a:r>
              <a:rPr lang="en-ZA" dirty="0" err="1" smtClean="0"/>
              <a:t>Spaull</a:t>
            </a:r>
            <a:r>
              <a:rPr lang="en-ZA" dirty="0" smtClean="0"/>
              <a:t>, 2013 (CDE report) </a:t>
            </a:r>
            <a:endParaRPr lang="en-ZA" dirty="0"/>
          </a:p>
        </p:txBody>
      </p:sp>
      <p:cxnSp>
        <p:nvCxnSpPr>
          <p:cNvPr id="4" name="Straight Connector 3"/>
          <p:cNvCxnSpPr/>
          <p:nvPr/>
        </p:nvCxnSpPr>
        <p:spPr>
          <a:xfrm>
            <a:off x="1259632" y="2492896"/>
            <a:ext cx="7200800" cy="0"/>
          </a:xfrm>
          <a:prstGeom prst="line">
            <a:avLst/>
          </a:prstGeom>
          <a:ln>
            <a:prstDash val="dash"/>
          </a:ln>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259632" y="1988840"/>
            <a:ext cx="7200800" cy="0"/>
          </a:xfrm>
          <a:prstGeom prst="line">
            <a:avLst/>
          </a:prstGeom>
          <a:ln>
            <a:solidFill>
              <a:schemeClr val="tx2">
                <a:lumMod val="75000"/>
              </a:schemeClr>
            </a:solidFill>
            <a:prstDash val="dash"/>
          </a:ln>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1331640" y="2636912"/>
            <a:ext cx="360040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ZA" dirty="0" smtClean="0"/>
              <a:t>SA is far from attaining the low international benchmark of </a:t>
            </a:r>
            <a:r>
              <a:rPr lang="en-ZA" sz="2400" b="1" dirty="0" smtClean="0"/>
              <a:t>400</a:t>
            </a:r>
            <a:r>
              <a:rPr lang="en-ZA" sz="2400" dirty="0" smtClean="0"/>
              <a:t> </a:t>
            </a:r>
            <a:r>
              <a:rPr lang="en-ZA" i="1" dirty="0" smtClean="0"/>
              <a:t>“</a:t>
            </a:r>
            <a:r>
              <a:rPr lang="en-ZA" i="1" dirty="0"/>
              <a:t>Students have some knowledge of whole numbers and decimals, operations, and basic graphs</a:t>
            </a:r>
            <a:r>
              <a:rPr lang="en-ZA" i="1" dirty="0" smtClean="0"/>
              <a:t>.” </a:t>
            </a:r>
            <a:endParaRPr lang="en-ZA" i="1" dirty="0"/>
          </a:p>
        </p:txBody>
      </p:sp>
      <p:sp>
        <p:nvSpPr>
          <p:cNvPr id="9" name="TextBox 8"/>
          <p:cNvSpPr txBox="1"/>
          <p:nvPr/>
        </p:nvSpPr>
        <p:spPr>
          <a:xfrm>
            <a:off x="4462347" y="620688"/>
            <a:ext cx="2557925" cy="129266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ZA" dirty="0" smtClean="0"/>
              <a:t>Independent schools only achieving an intermediate benchmark  of </a:t>
            </a:r>
            <a:r>
              <a:rPr lang="en-ZA" sz="2400" b="1" dirty="0" smtClean="0"/>
              <a:t>475 </a:t>
            </a:r>
            <a:r>
              <a:rPr lang="en-ZA" dirty="0" smtClean="0"/>
              <a:t>on average</a:t>
            </a:r>
            <a:endParaRPr lang="en-ZA" i="1" dirty="0"/>
          </a:p>
        </p:txBody>
      </p:sp>
      <p:sp>
        <p:nvSpPr>
          <p:cNvPr id="8" name="Rounded Rectangle 7"/>
          <p:cNvSpPr/>
          <p:nvPr/>
        </p:nvSpPr>
        <p:spPr>
          <a:xfrm>
            <a:off x="7020272" y="1412776"/>
            <a:ext cx="1656184" cy="4104456"/>
          </a:xfrm>
          <a:prstGeom prst="roundRect">
            <a:avLst/>
          </a:prstGeom>
          <a:no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1288810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1628800"/>
            <a:ext cx="4536504" cy="3018837"/>
          </a:xfrm>
          <a:prstGeom prst="rect">
            <a:avLst/>
          </a:prstGeom>
        </p:spPr>
      </p:pic>
    </p:spTree>
    <p:extLst>
      <p:ext uri="{BB962C8B-B14F-4D97-AF65-F5344CB8AC3E}">
        <p14:creationId xmlns:p14="http://schemas.microsoft.com/office/powerpoint/2010/main" val="2603030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6" name="Picture 5"/>
          <p:cNvPicPr>
            <a:picLocks noChangeAspect="1"/>
          </p:cNvPicPr>
          <p:nvPr/>
        </p:nvPicPr>
        <p:blipFill>
          <a:blip r:embed="rId3"/>
          <a:stretch>
            <a:fillRect/>
          </a:stretch>
        </p:blipFill>
        <p:spPr>
          <a:xfrm>
            <a:off x="3995936" y="189713"/>
            <a:ext cx="4968552" cy="6633017"/>
          </a:xfrm>
          <a:prstGeom prst="rect">
            <a:avLst/>
          </a:prstGeom>
        </p:spPr>
      </p:pic>
      <p:sp>
        <p:nvSpPr>
          <p:cNvPr id="7" name="TextBox 6"/>
          <p:cNvSpPr txBox="1"/>
          <p:nvPr/>
        </p:nvSpPr>
        <p:spPr>
          <a:xfrm rot="19734565">
            <a:off x="3827550" y="5940196"/>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5"/>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8"/>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1" y="6174104"/>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4" y="5670048"/>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1"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5"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60"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8"/>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5"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1"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326366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428529716"/>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634737041"/>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19352105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6" name="Title 1"/>
          <p:cNvSpPr>
            <a:spLocks noGrp="1"/>
          </p:cNvSpPr>
          <p:nvPr>
            <p:ph type="title"/>
          </p:nvPr>
        </p:nvSpPr>
        <p:spPr>
          <a:xfrm>
            <a:off x="468313" y="115888"/>
            <a:ext cx="8136135" cy="1008856"/>
          </a:xfrm>
        </p:spPr>
        <p:txBody>
          <a:bodyPr/>
          <a:lstStyle/>
          <a:p>
            <a:r>
              <a:rPr lang="en-US" sz="3600" dirty="0" err="1" smtClean="0">
                <a:latin typeface="Calibri" charset="0"/>
              </a:rPr>
              <a:t>Maths</a:t>
            </a:r>
            <a:r>
              <a:rPr lang="en-US" sz="3600" dirty="0" smtClean="0">
                <a:latin typeface="Calibri" charset="0"/>
              </a:rPr>
              <a:t>: Insurmountable </a:t>
            </a:r>
            <a:r>
              <a:rPr lang="en-US" sz="3600" dirty="0">
                <a:latin typeface="Calibri" charset="0"/>
              </a:rPr>
              <a:t>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6"/>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1202818535"/>
              </p:ext>
            </p:extLst>
          </p:nvPr>
        </p:nvGraphicFramePr>
        <p:xfrm>
          <a:off x="0" y="1772816"/>
          <a:ext cx="9146540" cy="402569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3" y="1196754"/>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36939292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24828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6632"/>
            <a:ext cx="7869560" cy="1196752"/>
          </a:xfrm>
        </p:spPr>
        <p:txBody>
          <a:bodyPr>
            <a:noAutofit/>
          </a:bodyPr>
          <a:lstStyle/>
          <a:p>
            <a:r>
              <a:rPr lang="en-ZA" sz="2000" b="1" dirty="0" smtClean="0"/>
              <a:t>NSES question 42</a:t>
            </a:r>
            <a:br>
              <a:rPr lang="en-ZA" sz="2000" b="1" dirty="0" smtClean="0"/>
            </a:br>
            <a:r>
              <a:rPr lang="en-ZA" sz="1800" b="1" i="1" dirty="0" smtClean="0"/>
              <a:t>NSES</a:t>
            </a:r>
            <a:r>
              <a:rPr lang="en-GB" sz="1800" b="1" i="1" dirty="0" smtClean="0"/>
              <a:t> </a:t>
            </a:r>
            <a:r>
              <a:rPr lang="en-GB" sz="1800" b="1" i="1" dirty="0"/>
              <a:t>followed </a:t>
            </a:r>
            <a:r>
              <a:rPr lang="en-GB" sz="1800" b="1" i="1" dirty="0" smtClean="0"/>
              <a:t>about 15000 students (266 schools) and </a:t>
            </a:r>
            <a:r>
              <a:rPr lang="en-GB" sz="1800" b="1" i="1" dirty="0"/>
              <a:t>tested them in Grade 3 (2007), Grade 4 (2008) and Grade 5 (2009). </a:t>
            </a:r>
            <a:endParaRPr lang="en-ZA" sz="1800" b="1"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23529" y="1130563"/>
            <a:ext cx="5400600" cy="1362333"/>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931486969"/>
              </p:ext>
            </p:extLst>
          </p:nvPr>
        </p:nvGraphicFramePr>
        <p:xfrm>
          <a:off x="341125" y="2492896"/>
          <a:ext cx="5942721" cy="381642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228185" y="1291519"/>
            <a:ext cx="2736304" cy="4801777"/>
          </a:xfrm>
          <a:prstGeom prst="rect">
            <a:avLst/>
          </a:prstGeom>
          <a:solidFill>
            <a:schemeClr val="bg1">
              <a:lumMod val="9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1800" b="1" dirty="0" smtClean="0"/>
              <a:t>Even at the end of Grade 5 most (55%+) quintile 1-4 students cannot answer this simple Grade-3-level problem. </a:t>
            </a:r>
            <a:endParaRPr lang="en-ZA" sz="1800" dirty="0" smtClean="0"/>
          </a:p>
          <a:p>
            <a:pPr marL="0" indent="0">
              <a:buFont typeface="Arial" pitchFamily="34" charset="0"/>
              <a:buNone/>
            </a:pPr>
            <a:endParaRPr lang="en-ZA" sz="1200" dirty="0" smtClean="0"/>
          </a:p>
          <a:p>
            <a:pPr marL="0" indent="0" algn="just">
              <a:buFont typeface="Arial" pitchFamily="34" charset="0"/>
              <a:buNone/>
            </a:pPr>
            <a:r>
              <a:rPr lang="en-ZA" sz="1400"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sz="1400" dirty="0" err="1" smtClean="0"/>
              <a:t>Reddi</a:t>
            </a:r>
            <a:r>
              <a:rPr lang="en-ZA" sz="1400" dirty="0" smtClean="0"/>
              <a:t>, 2013: 194)</a:t>
            </a:r>
            <a:endParaRPr lang="en-ZA" sz="1400" dirty="0"/>
          </a:p>
        </p:txBody>
      </p:sp>
      <p:sp>
        <p:nvSpPr>
          <p:cNvPr id="8" name="TextBox 7"/>
          <p:cNvSpPr txBox="1"/>
          <p:nvPr/>
        </p:nvSpPr>
        <p:spPr>
          <a:xfrm>
            <a:off x="1907704" y="6361583"/>
            <a:ext cx="3384376" cy="307777"/>
          </a:xfrm>
          <a:prstGeom prst="rect">
            <a:avLst/>
          </a:prstGeom>
          <a:noFill/>
        </p:spPr>
        <p:txBody>
          <a:bodyPr wrap="square" rtlCol="0">
            <a:spAutoFit/>
          </a:bodyPr>
          <a:lstStyle/>
          <a:p>
            <a:r>
              <a:rPr lang="en-ZA" sz="1400" dirty="0" smtClean="0"/>
              <a:t>(Spaull &amp; </a:t>
            </a:r>
            <a:r>
              <a:rPr lang="en-ZA" sz="1400" dirty="0" err="1" smtClean="0"/>
              <a:t>Kotze</a:t>
            </a:r>
            <a:r>
              <a:rPr lang="en-ZA" sz="1400" dirty="0" smtClean="0"/>
              <a:t>, 2014)</a:t>
            </a:r>
            <a:endParaRPr lang="en-ZA" sz="1400" dirty="0"/>
          </a:p>
        </p:txBody>
      </p:sp>
    </p:spTree>
    <p:extLst>
      <p:ext uri="{BB962C8B-B14F-4D97-AF65-F5344CB8AC3E}">
        <p14:creationId xmlns:p14="http://schemas.microsoft.com/office/powerpoint/2010/main" val="2873510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1"/>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13</a:t>
            </a:fld>
            <a:endParaRPr lang="en-ZA" sz="1200">
              <a:solidFill>
                <a:srgbClr val="898989"/>
              </a:solidFill>
            </a:endParaRPr>
          </a:p>
        </p:txBody>
      </p:sp>
      <p:sp>
        <p:nvSpPr>
          <p:cNvPr id="54" name="Rectangle 53"/>
          <p:cNvSpPr/>
          <p:nvPr/>
        </p:nvSpPr>
        <p:spPr>
          <a:xfrm>
            <a:off x="6135688" y="857252"/>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5"/>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3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a:t>
              </a: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dirty="0">
                  <a:solidFill>
                    <a:schemeClr val="bg1"/>
                  </a:solidFill>
                </a:rPr>
                <a:t>High quality primary school</a:t>
              </a:r>
            </a:p>
          </p:txBody>
        </p:sp>
      </p:grpSp>
      <p:grpSp>
        <p:nvGrpSpPr>
          <p:cNvPr id="6" name="Group 119"/>
          <p:cNvGrpSpPr>
            <a:grpSpLocks/>
          </p:cNvGrpSpPr>
          <p:nvPr/>
        </p:nvGrpSpPr>
        <p:grpSpPr bwMode="auto">
          <a:xfrm>
            <a:off x="6300788" y="800102"/>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7"/>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6" y="3135313"/>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8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4960938" y="3943352"/>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6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1" y="2670177"/>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4"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1"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26378664"/>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66762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9" y="1009650"/>
            <a:ext cx="163512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0513" y="3717033"/>
            <a:ext cx="1633538" cy="98488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654426"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6"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7"/>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3" y="2492899"/>
            <a:ext cx="1722884"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4"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9"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4" y="2424113"/>
            <a:ext cx="1416051" cy="770870"/>
            <a:chOff x="7008134" y="2423712"/>
            <a:chExt cx="1416720" cy="792161"/>
          </a:xfrm>
        </p:grpSpPr>
        <p:sp>
          <p:nvSpPr>
            <p:cNvPr id="122" name="TextBox 121"/>
            <p:cNvSpPr txBox="1"/>
            <p:nvPr/>
          </p:nvSpPr>
          <p:spPr>
            <a:xfrm>
              <a:off x="7208254" y="2678202"/>
              <a:ext cx="1216600" cy="53767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771800" y="116634"/>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714392" y="5293881"/>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02767" y="6602444"/>
            <a:ext cx="47157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4724402" y="2822578"/>
            <a:ext cx="2783493" cy="2902289"/>
            <a:chOff x="4571758" y="2670835"/>
            <a:chExt cx="2782752" cy="2901882"/>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10" y="4651092"/>
              <a:ext cx="990000" cy="921625"/>
              <a:chOff x="6364510" y="4651092"/>
              <a:chExt cx="990000" cy="921625"/>
            </a:xfrm>
          </p:grpSpPr>
          <p:sp>
            <p:nvSpPr>
              <p:cNvPr id="69" name="Freeform 68"/>
              <p:cNvSpPr/>
              <p:nvPr/>
            </p:nvSpPr>
            <p:spPr>
              <a:xfrm rot="18860996">
                <a:off x="6410059" y="4639670"/>
                <a:ext cx="921625" cy="944469"/>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10" y="4861277"/>
                <a:ext cx="990000"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266606" y="1910334"/>
            <a:ext cx="735798"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Tree>
    <p:extLst>
      <p:ext uri="{BB962C8B-B14F-4D97-AF65-F5344CB8AC3E}">
        <p14:creationId xmlns:p14="http://schemas.microsoft.com/office/powerpoint/2010/main" val="17071797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794760"/>
            <a:ext cx="7520940" cy="548640"/>
          </a:xfrm>
        </p:spPr>
        <p:txBody>
          <a:bodyPr/>
          <a:lstStyle/>
          <a:p>
            <a:r>
              <a:rPr lang="en-US" dirty="0" smtClean="0"/>
              <a:t>Independent schools</a:t>
            </a:r>
            <a:endParaRPr lang="en-US" dirty="0"/>
          </a:p>
        </p:txBody>
      </p:sp>
    </p:spTree>
    <p:extLst>
      <p:ext uri="{BB962C8B-B14F-4D97-AF65-F5344CB8AC3E}">
        <p14:creationId xmlns:p14="http://schemas.microsoft.com/office/powerpoint/2010/main" val="21424547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trends – see CDE 2015 report</a:t>
            </a:r>
            <a:endParaRPr lang="en-US" dirty="0"/>
          </a:p>
        </p:txBody>
      </p:sp>
      <p:sp>
        <p:nvSpPr>
          <p:cNvPr id="3" name="Content Placeholder 2"/>
          <p:cNvSpPr>
            <a:spLocks noGrp="1"/>
          </p:cNvSpPr>
          <p:nvPr>
            <p:ph idx="1"/>
          </p:nvPr>
        </p:nvSpPr>
        <p:spPr/>
        <p:txBody>
          <a:bodyPr/>
          <a:lstStyle/>
          <a:p>
            <a:pPr>
              <a:buFont typeface="Arial"/>
              <a:buChar char="•"/>
            </a:pPr>
            <a:r>
              <a:rPr lang="en-US" b="0" dirty="0" smtClean="0"/>
              <a:t>In Sub-Saharan Africa </a:t>
            </a:r>
            <a:r>
              <a:rPr lang="en-US" u="sng" dirty="0" smtClean="0">
                <a:solidFill>
                  <a:srgbClr val="FF0000"/>
                </a:solidFill>
              </a:rPr>
              <a:t>16%</a:t>
            </a:r>
            <a:r>
              <a:rPr lang="en-US" u="sng" dirty="0" smtClean="0"/>
              <a:t> of pupils were private primary schools and </a:t>
            </a:r>
            <a:r>
              <a:rPr lang="en-US" u="sng" dirty="0" smtClean="0">
                <a:solidFill>
                  <a:srgbClr val="FF0000"/>
                </a:solidFill>
              </a:rPr>
              <a:t>21%</a:t>
            </a:r>
            <a:r>
              <a:rPr lang="en-US" u="sng" dirty="0" smtClean="0"/>
              <a:t> in private secondary schools </a:t>
            </a:r>
            <a:r>
              <a:rPr lang="en-US" b="0" dirty="0" smtClean="0"/>
              <a:t>(in southern Asia the figures are 18% and 40% respectively)*</a:t>
            </a:r>
          </a:p>
          <a:p>
            <a:pPr lvl="1">
              <a:buFont typeface="Arial"/>
              <a:buChar char="•"/>
            </a:pPr>
            <a:r>
              <a:rPr lang="en-US" dirty="0" smtClean="0"/>
              <a:t>In South Africa this figure </a:t>
            </a:r>
            <a:r>
              <a:rPr lang="en-US" dirty="0" err="1" smtClean="0"/>
              <a:t>curently</a:t>
            </a:r>
            <a:r>
              <a:rPr lang="en-US" dirty="0" smtClean="0"/>
              <a:t> stands at </a:t>
            </a:r>
            <a:r>
              <a:rPr lang="en-US" dirty="0" smtClean="0">
                <a:solidFill>
                  <a:srgbClr val="FF0000"/>
                </a:solidFill>
              </a:rPr>
              <a:t>6.5%</a:t>
            </a:r>
            <a:r>
              <a:rPr lang="en-US" dirty="0" smtClean="0"/>
              <a:t> (2014)</a:t>
            </a:r>
            <a:endParaRPr lang="en-US" b="0" dirty="0" smtClean="0"/>
          </a:p>
          <a:p>
            <a:pPr>
              <a:buFont typeface="Arial"/>
              <a:buChar char="•"/>
            </a:pPr>
            <a:r>
              <a:rPr lang="en-US" b="0" dirty="0" smtClean="0"/>
              <a:t>Between 1990 and 2010 the percentage of students in low-income countries attending </a:t>
            </a:r>
            <a:r>
              <a:rPr lang="en-US" u="sng" dirty="0" smtClean="0"/>
              <a:t>private primary schools doubled from 11% to 22% </a:t>
            </a:r>
            <a:r>
              <a:rPr lang="en-US" b="0" dirty="0" smtClean="0"/>
              <a:t>**</a:t>
            </a:r>
          </a:p>
          <a:p>
            <a:pPr>
              <a:buFont typeface="Arial"/>
              <a:buChar char="•"/>
            </a:pPr>
            <a:r>
              <a:rPr lang="en-US" u="sng" dirty="0"/>
              <a:t>Developing countries </a:t>
            </a:r>
            <a:r>
              <a:rPr lang="en-US" dirty="0"/>
              <a:t>are driving interest in private schooling. Largely based on a view that private schools can do a better job than public schools, particularly where public sector teachers are politically powerful (</a:t>
            </a:r>
            <a:r>
              <a:rPr lang="en-US" dirty="0" err="1"/>
              <a:t>unionised</a:t>
            </a:r>
            <a:r>
              <a:rPr lang="en-US" dirty="0"/>
              <a:t>), unaccountable, incompetent (patronage appointments). </a:t>
            </a:r>
          </a:p>
          <a:p>
            <a:pPr lvl="4">
              <a:buFont typeface="Arial"/>
              <a:buChar char="•"/>
            </a:pPr>
            <a:r>
              <a:rPr lang="en-US" dirty="0"/>
              <a:t>Using technology to aid learning (</a:t>
            </a:r>
            <a:r>
              <a:rPr lang="en-US" dirty="0" err="1"/>
              <a:t>Rocketship</a:t>
            </a:r>
            <a:r>
              <a:rPr lang="en-US" dirty="0"/>
              <a:t> Education in CA – SPARK in SA)</a:t>
            </a:r>
          </a:p>
          <a:p>
            <a:pPr>
              <a:buFont typeface="Arial"/>
              <a:buChar char="•"/>
            </a:pPr>
            <a:endParaRPr lang="en-US" b="0" dirty="0"/>
          </a:p>
        </p:txBody>
      </p:sp>
      <p:sp>
        <p:nvSpPr>
          <p:cNvPr id="4" name="Rectangle 3"/>
          <p:cNvSpPr/>
          <p:nvPr/>
        </p:nvSpPr>
        <p:spPr>
          <a:xfrm>
            <a:off x="0" y="4761936"/>
            <a:ext cx="6337781" cy="261610"/>
          </a:xfrm>
          <a:prstGeom prst="rect">
            <a:avLst/>
          </a:prstGeom>
        </p:spPr>
        <p:txBody>
          <a:bodyPr wrap="square">
            <a:spAutoFit/>
          </a:bodyPr>
          <a:lstStyle/>
          <a:p>
            <a:r>
              <a:rPr lang="en-US" sz="1050" dirty="0" smtClean="0"/>
              <a:t>*UNESCO </a:t>
            </a:r>
            <a:r>
              <a:rPr lang="en-US" sz="1050" dirty="0"/>
              <a:t>Institute of Statistics, http://</a:t>
            </a:r>
            <a:r>
              <a:rPr lang="en-US" sz="1050" dirty="0" err="1"/>
              <a:t>data.uis.unesco.org</a:t>
            </a:r>
            <a:r>
              <a:rPr lang="en-US" sz="1050" dirty="0"/>
              <a:t>/ (2013</a:t>
            </a:r>
            <a:r>
              <a:rPr lang="en-US" sz="1050" dirty="0" smtClean="0"/>
              <a:t>) </a:t>
            </a:r>
            <a:endParaRPr lang="en-US" sz="1050" dirty="0"/>
          </a:p>
        </p:txBody>
      </p:sp>
      <p:sp>
        <p:nvSpPr>
          <p:cNvPr id="5" name="Rectangle 4"/>
          <p:cNvSpPr/>
          <p:nvPr/>
        </p:nvSpPr>
        <p:spPr>
          <a:xfrm>
            <a:off x="0" y="4461854"/>
            <a:ext cx="8675421" cy="430887"/>
          </a:xfrm>
          <a:prstGeom prst="rect">
            <a:avLst/>
          </a:prstGeom>
        </p:spPr>
        <p:txBody>
          <a:bodyPr wrap="square">
            <a:spAutoFit/>
          </a:bodyPr>
          <a:lstStyle/>
          <a:p>
            <a:r>
              <a:rPr lang="en-US" sz="1050" dirty="0" smtClean="0"/>
              <a:t>**D</a:t>
            </a:r>
            <a:r>
              <a:rPr lang="en-US" sz="1050" dirty="0"/>
              <a:t>. Baum, L. Lewis, O. Lusk-Stove, H.A. </a:t>
            </a:r>
            <a:r>
              <a:rPr lang="en-US" sz="1050" dirty="0" err="1"/>
              <a:t>Patrinos</a:t>
            </a:r>
            <a:r>
              <a:rPr lang="en-US" sz="1050" dirty="0"/>
              <a:t>, ‘What Matters Most for Engaging the Private Sector in</a:t>
            </a:r>
          </a:p>
          <a:p>
            <a:r>
              <a:rPr lang="en-US" sz="1050" dirty="0"/>
              <a:t>Education: A framework paper’, SABER Working Paper Series (Washington, DC: The World Bank, 2014).</a:t>
            </a:r>
          </a:p>
        </p:txBody>
      </p:sp>
    </p:spTree>
    <p:extLst>
      <p:ext uri="{BB962C8B-B14F-4D97-AF65-F5344CB8AC3E}">
        <p14:creationId xmlns:p14="http://schemas.microsoft.com/office/powerpoint/2010/main" val="297507002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Overview of independent schools in SA</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822960" y="1122859"/>
            <a:ext cx="7782459" cy="5453224"/>
          </a:xfrm>
          <a:prstGeom prst="rect">
            <a:avLst/>
          </a:prstGeom>
        </p:spPr>
      </p:pic>
      <p:sp>
        <p:nvSpPr>
          <p:cNvPr id="5" name="TextBox 4"/>
          <p:cNvSpPr txBox="1"/>
          <p:nvPr/>
        </p:nvSpPr>
        <p:spPr>
          <a:xfrm>
            <a:off x="724519" y="6550223"/>
            <a:ext cx="7619381" cy="307777"/>
          </a:xfrm>
          <a:prstGeom prst="rect">
            <a:avLst/>
          </a:prstGeom>
          <a:noFill/>
        </p:spPr>
        <p:txBody>
          <a:bodyPr wrap="none" rtlCol="0">
            <a:spAutoFit/>
          </a:bodyPr>
          <a:lstStyle/>
          <a:p>
            <a:r>
              <a:rPr lang="en-US" sz="1400" i="1" dirty="0" err="1" smtClean="0"/>
              <a:t>Hofmeyer</a:t>
            </a:r>
            <a:r>
              <a:rPr lang="en-US" sz="1400" i="1" dirty="0" smtClean="0"/>
              <a:t>, J. 2014. Change, access, quality and choice: The independent school sector in Gauteng. </a:t>
            </a:r>
            <a:endParaRPr lang="en-US" sz="1400" i="1" dirty="0"/>
          </a:p>
        </p:txBody>
      </p:sp>
    </p:spTree>
    <p:extLst>
      <p:ext uri="{BB962C8B-B14F-4D97-AF65-F5344CB8AC3E}">
        <p14:creationId xmlns:p14="http://schemas.microsoft.com/office/powerpoint/2010/main" val="11967779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047420"/>
            <a:ext cx="8208912" cy="3888432"/>
          </a:xfrm>
        </p:spPr>
        <p:txBody>
          <a:bodyPr>
            <a:normAutofit/>
          </a:bodyPr>
          <a:lstStyle/>
          <a:p>
            <a:r>
              <a:rPr lang="en-US" sz="4400" b="1" dirty="0" smtClean="0"/>
              <a:t>12.4m</a:t>
            </a:r>
            <a:r>
              <a:rPr lang="en-US" dirty="0" smtClean="0"/>
              <a:t> students</a:t>
            </a:r>
          </a:p>
          <a:p>
            <a:pPr lvl="1"/>
            <a:r>
              <a:rPr lang="en-US" sz="2400" b="1" u="sng" dirty="0" smtClean="0">
                <a:solidFill>
                  <a:srgbClr val="FF0000"/>
                </a:solidFill>
              </a:rPr>
              <a:t>4 % </a:t>
            </a:r>
            <a:r>
              <a:rPr lang="en-US" sz="2400" dirty="0" smtClean="0"/>
              <a:t>of students are in independent schools (i.e. 96% public)</a:t>
            </a:r>
          </a:p>
          <a:p>
            <a:r>
              <a:rPr lang="en-US" sz="4400" b="1" dirty="0" smtClean="0"/>
              <a:t>25,826</a:t>
            </a:r>
            <a:r>
              <a:rPr lang="en-US" dirty="0" smtClean="0"/>
              <a:t> schools</a:t>
            </a:r>
          </a:p>
          <a:p>
            <a:pPr lvl="1"/>
            <a:r>
              <a:rPr lang="en-US" sz="2400" u="sng" dirty="0">
                <a:solidFill>
                  <a:srgbClr val="FF0000"/>
                </a:solidFill>
              </a:rPr>
              <a:t>7</a:t>
            </a:r>
            <a:r>
              <a:rPr lang="en-US" sz="2400" u="sng" dirty="0" smtClean="0">
                <a:solidFill>
                  <a:srgbClr val="FF0000"/>
                </a:solidFill>
              </a:rPr>
              <a:t>% </a:t>
            </a:r>
            <a:r>
              <a:rPr lang="en-US" sz="2400" dirty="0" smtClean="0"/>
              <a:t>of schools are independent schools (i.e. 94% public)</a:t>
            </a:r>
          </a:p>
          <a:p>
            <a:r>
              <a:rPr lang="en-US" sz="4400" b="1" dirty="0" smtClean="0"/>
              <a:t>425,000</a:t>
            </a:r>
            <a:r>
              <a:rPr lang="en-US" dirty="0" smtClean="0"/>
              <a:t> teachers</a:t>
            </a:r>
          </a:p>
          <a:p>
            <a:pPr lvl="1"/>
            <a:r>
              <a:rPr lang="en-US" sz="2400" b="1" u="sng" dirty="0" smtClean="0">
                <a:solidFill>
                  <a:srgbClr val="FF0000"/>
                </a:solidFill>
              </a:rPr>
              <a:t>8% </a:t>
            </a:r>
            <a:r>
              <a:rPr lang="en-US" sz="2400" dirty="0" smtClean="0"/>
              <a:t>of teachers are in independent schools (i.e. 92%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2698752600"/>
              </p:ext>
            </p:extLst>
          </p:nvPr>
        </p:nvGraphicFramePr>
        <p:xfrm>
          <a:off x="539552" y="5733256"/>
          <a:ext cx="7704856" cy="74168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ctr"/>
                      <a:r>
                        <a:rPr lang="en-US" sz="1600" dirty="0" smtClean="0"/>
                        <a:t>Foundation</a:t>
                      </a:r>
                      <a:r>
                        <a:rPr lang="en-US" sz="1600" baseline="0" dirty="0" smtClean="0"/>
                        <a:t> Phase</a:t>
                      </a:r>
                      <a:endParaRPr lang="en-US" sz="1600" dirty="0"/>
                    </a:p>
                  </a:txBody>
                  <a:tcPr>
                    <a:solidFill>
                      <a:srgbClr val="800000"/>
                    </a:solidFill>
                  </a:tcPr>
                </a:tc>
                <a:tc>
                  <a:txBody>
                    <a:bodyPr/>
                    <a:lstStyle/>
                    <a:p>
                      <a:pPr algn="ctr"/>
                      <a:r>
                        <a:rPr lang="en-US" sz="1600" dirty="0" smtClean="0"/>
                        <a:t>Intermediate</a:t>
                      </a:r>
                      <a:r>
                        <a:rPr lang="en-US" sz="1600" baseline="0" dirty="0" smtClean="0"/>
                        <a:t> Phase</a:t>
                      </a:r>
                      <a:endParaRPr lang="en-US" sz="1600" dirty="0"/>
                    </a:p>
                  </a:txBody>
                  <a:tcPr/>
                </a:tc>
                <a:tc>
                  <a:txBody>
                    <a:bodyPr/>
                    <a:lstStyle/>
                    <a:p>
                      <a:pPr algn="ctr"/>
                      <a:r>
                        <a:rPr lang="en-US" sz="1600" dirty="0" smtClean="0"/>
                        <a:t>Senior</a:t>
                      </a:r>
                      <a:r>
                        <a:rPr lang="en-US" sz="1600" baseline="0" dirty="0" smtClean="0"/>
                        <a:t> Phase</a:t>
                      </a:r>
                      <a:endParaRPr lang="en-US" sz="1600" dirty="0"/>
                    </a:p>
                  </a:txBody>
                  <a:tcPr/>
                </a:tc>
                <a:tc>
                  <a:txBody>
                    <a:bodyPr/>
                    <a:lstStyle/>
                    <a:p>
                      <a:pPr algn="ctr"/>
                      <a:r>
                        <a:rPr lang="en-US" sz="1600" dirty="0" smtClean="0"/>
                        <a:t>FET Phase</a:t>
                      </a:r>
                      <a:endParaRPr lang="en-US" sz="1600"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153115206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667" y="365760"/>
            <a:ext cx="7878233" cy="904240"/>
          </a:xfrm>
          <a:solidFill>
            <a:srgbClr val="D9D9D9"/>
          </a:solidFill>
        </p:spPr>
        <p:txBody>
          <a:bodyPr>
            <a:normAutofit fontScale="90000"/>
          </a:bodyPr>
          <a:lstStyle/>
          <a:p>
            <a:pPr algn="ctr"/>
            <a:r>
              <a:rPr lang="en-ZA" sz="3200" dirty="0" smtClean="0">
                <a:latin typeface="Calibri" panose="020F0502020204030204" pitchFamily="34" charset="0"/>
              </a:rPr>
              <a:t>Independent School Sector (2014) </a:t>
            </a:r>
            <a:br>
              <a:rPr lang="en-ZA" sz="3200" dirty="0" smtClean="0">
                <a:latin typeface="Calibri" panose="020F0502020204030204" pitchFamily="34" charset="0"/>
              </a:rPr>
            </a:br>
            <a:r>
              <a:rPr lang="en-ZA" sz="3200" dirty="0" smtClean="0">
                <a:latin typeface="Calibri" panose="020F0502020204030204" pitchFamily="34" charset="0"/>
              </a:rPr>
              <a:t>– Jane Hofmeyr</a:t>
            </a:r>
            <a:endParaRPr lang="en-ZA" sz="3200" dirty="0">
              <a:latin typeface="Calibri" panose="020F0502020204030204" pitchFamily="34" charset="0"/>
            </a:endParaRPr>
          </a:p>
        </p:txBody>
      </p:sp>
      <p:sp>
        <p:nvSpPr>
          <p:cNvPr id="6" name="AutoShape 3"/>
          <p:cNvSpPr>
            <a:spLocks noChangeAspect="1" noChangeArrowheads="1" noTextEdit="1"/>
          </p:cNvSpPr>
          <p:nvPr/>
        </p:nvSpPr>
        <p:spPr bwMode="auto">
          <a:xfrm>
            <a:off x="903298" y="1773238"/>
            <a:ext cx="733742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solidFill>
                <a:prstClr val="black"/>
              </a:solidFill>
            </a:endParaRPr>
          </a:p>
        </p:txBody>
      </p:sp>
      <p:pic>
        <p:nvPicPr>
          <p:cNvPr id="8" name="Picture 7"/>
          <p:cNvPicPr/>
          <p:nvPr/>
        </p:nvPicPr>
        <p:blipFill rotWithShape="1">
          <a:blip r:embed="rId2">
            <a:extLst>
              <a:ext uri="{28A0092B-C50C-407E-A947-70E740481C1C}">
                <a14:useLocalDpi xmlns:a14="http://schemas.microsoft.com/office/drawing/2010/main" val="0"/>
              </a:ext>
            </a:extLst>
          </a:blip>
          <a:srcRect t="24279"/>
          <a:stretch/>
        </p:blipFill>
        <p:spPr bwMode="auto">
          <a:xfrm>
            <a:off x="675620" y="1560948"/>
            <a:ext cx="7903935" cy="48596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612643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70414" y="352778"/>
            <a:ext cx="6545204" cy="931881"/>
          </a:xfrm>
          <a:solidFill>
            <a:schemeClr val="bg1">
              <a:lumMod val="85000"/>
            </a:schemeClr>
          </a:solidFill>
        </p:spPr>
        <p:txBody>
          <a:bodyPr>
            <a:noAutofit/>
          </a:bodyPr>
          <a:lstStyle/>
          <a:p>
            <a:pPr algn="ctr"/>
            <a:r>
              <a:rPr lang="en-US" sz="3200" dirty="0" smtClean="0">
                <a:latin typeface="+mn-lt"/>
              </a:rPr>
              <a:t>Change and </a:t>
            </a:r>
            <a:r>
              <a:rPr lang="en-US" sz="3200" b="1" dirty="0" smtClean="0">
                <a:latin typeface="+mn-lt"/>
              </a:rPr>
              <a:t>Growth </a:t>
            </a:r>
            <a:br>
              <a:rPr lang="en-US" sz="3200" b="1" dirty="0" smtClean="0">
                <a:latin typeface="+mn-lt"/>
              </a:rPr>
            </a:br>
            <a:r>
              <a:rPr lang="en-US" sz="3200" b="1" dirty="0" smtClean="0">
                <a:latin typeface="+mn-lt"/>
              </a:rPr>
              <a:t>– Jane </a:t>
            </a:r>
            <a:r>
              <a:rPr lang="en-US" sz="3200" b="1" dirty="0" err="1" smtClean="0">
                <a:latin typeface="+mn-lt"/>
              </a:rPr>
              <a:t>Hofmeyr</a:t>
            </a:r>
            <a:r>
              <a:rPr lang="en-US" sz="3200" b="1" dirty="0" smtClean="0">
                <a:latin typeface="+mn-lt"/>
              </a:rPr>
              <a:t> (CDE)</a:t>
            </a:r>
            <a:endParaRPr lang="en-US" sz="3200" b="1" dirty="0">
              <a:latin typeface="+mn-lt"/>
            </a:endParaRPr>
          </a:p>
        </p:txBody>
      </p:sp>
      <p:sp>
        <p:nvSpPr>
          <p:cNvPr id="2" name="Rectangle 1"/>
          <p:cNvSpPr/>
          <p:nvPr/>
        </p:nvSpPr>
        <p:spPr>
          <a:xfrm>
            <a:off x="359228" y="1512807"/>
            <a:ext cx="8784771" cy="4370427"/>
          </a:xfrm>
          <a:prstGeom prst="rect">
            <a:avLst/>
          </a:prstGeom>
          <a:solidFill>
            <a:schemeClr val="bg1"/>
          </a:solidFill>
        </p:spPr>
        <p:txBody>
          <a:bodyPr wrap="square">
            <a:spAutoFit/>
          </a:bodyPr>
          <a:lstStyle/>
          <a:p>
            <a:r>
              <a:rPr lang="en-ZA" sz="2400" b="1" dirty="0"/>
              <a:t>Demographic shift post </a:t>
            </a:r>
            <a:r>
              <a:rPr lang="en-ZA" sz="2400" b="1" dirty="0" smtClean="0"/>
              <a:t>apartheid</a:t>
            </a:r>
            <a:endParaRPr lang="en-ZA" sz="2400" b="1" dirty="0"/>
          </a:p>
          <a:p>
            <a:pPr marL="342900" indent="-342900">
              <a:buFont typeface="Arial" panose="020B0604020202020204" pitchFamily="34" charset="0"/>
              <a:buChar char="•"/>
            </a:pPr>
            <a:r>
              <a:rPr lang="en-ZA" sz="2000" dirty="0"/>
              <a:t>Majority white </a:t>
            </a:r>
            <a:r>
              <a:rPr lang="en-ZA" sz="1600" dirty="0">
                <a:solidFill>
                  <a:srgbClr val="C00000"/>
                </a:solidFill>
                <a:sym typeface="Wingdings"/>
              </a:rPr>
              <a:t></a:t>
            </a:r>
            <a:r>
              <a:rPr lang="en-ZA" sz="2000" dirty="0">
                <a:solidFill>
                  <a:srgbClr val="C00000"/>
                </a:solidFill>
              </a:rPr>
              <a:t> majority black learners (73%)</a:t>
            </a:r>
          </a:p>
          <a:p>
            <a:pPr marL="342900" indent="-342900">
              <a:buFont typeface="Arial" panose="020B0604020202020204" pitchFamily="34" charset="0"/>
              <a:buChar char="•"/>
            </a:pPr>
            <a:r>
              <a:rPr lang="en-ZA" sz="2000" dirty="0"/>
              <a:t>Majority </a:t>
            </a:r>
            <a:r>
              <a:rPr lang="en-ZA" sz="2000" dirty="0" err="1" smtClean="0"/>
              <a:t>trad</a:t>
            </a:r>
            <a:r>
              <a:rPr lang="en-ZA" sz="2000" dirty="0" smtClean="0"/>
              <a:t>. high-fee </a:t>
            </a:r>
            <a:r>
              <a:rPr lang="en-ZA" sz="1600" dirty="0">
                <a:solidFill>
                  <a:srgbClr val="C00000"/>
                </a:solidFill>
                <a:sym typeface="Wingdings"/>
              </a:rPr>
              <a:t></a:t>
            </a:r>
            <a:r>
              <a:rPr lang="en-ZA" sz="2000" dirty="0">
                <a:solidFill>
                  <a:srgbClr val="C00000"/>
                </a:solidFill>
              </a:rPr>
              <a:t> majority </a:t>
            </a:r>
            <a:r>
              <a:rPr lang="en-ZA" sz="2000" dirty="0" smtClean="0">
                <a:solidFill>
                  <a:srgbClr val="C00000"/>
                </a:solidFill>
              </a:rPr>
              <a:t>mid- and </a:t>
            </a:r>
            <a:r>
              <a:rPr lang="en-ZA" sz="2000" dirty="0">
                <a:solidFill>
                  <a:srgbClr val="C00000"/>
                </a:solidFill>
              </a:rPr>
              <a:t>low-fee schools</a:t>
            </a:r>
          </a:p>
          <a:p>
            <a:pPr marL="457200" indent="-457200">
              <a:buFont typeface="Wingdings" panose="05000000000000000000" pitchFamily="2" charset="2"/>
              <a:buChar char="Ø"/>
            </a:pPr>
            <a:endParaRPr lang="en-ZA" sz="700" dirty="0">
              <a:solidFill>
                <a:schemeClr val="tx2">
                  <a:lumMod val="50000"/>
                </a:schemeClr>
              </a:solidFill>
              <a:cs typeface="Arial" pitchFamily="34" charset="0"/>
            </a:endParaRPr>
          </a:p>
          <a:p>
            <a:r>
              <a:rPr lang="en-ZA" sz="2400" b="1" dirty="0" smtClean="0"/>
              <a:t>Rapid growth </a:t>
            </a:r>
            <a:r>
              <a:rPr lang="en-ZA" sz="2400" dirty="0" smtClean="0"/>
              <a:t>(but off low base)</a:t>
            </a:r>
            <a:endParaRPr lang="en-ZA" sz="2400" dirty="0"/>
          </a:p>
          <a:p>
            <a:pPr marL="342900" indent="-342900">
              <a:buFont typeface="Arial" panose="020B0604020202020204" pitchFamily="34" charset="0"/>
              <a:buChar char="•"/>
            </a:pPr>
            <a:r>
              <a:rPr lang="en-ZA" sz="2000" dirty="0" smtClean="0"/>
              <a:t>2000 - 2012:  </a:t>
            </a:r>
            <a:r>
              <a:rPr lang="en-ZA" sz="2000" b="1" dirty="0" smtClean="0">
                <a:solidFill>
                  <a:srgbClr val="C00000"/>
                </a:solidFill>
              </a:rPr>
              <a:t>61.8% increase </a:t>
            </a:r>
            <a:r>
              <a:rPr lang="en-ZA" sz="2000" dirty="0" smtClean="0">
                <a:solidFill>
                  <a:srgbClr val="C00000"/>
                </a:solidFill>
              </a:rPr>
              <a:t>in IS schools </a:t>
            </a:r>
            <a:r>
              <a:rPr lang="en-ZA" sz="2000" dirty="0" smtClean="0"/>
              <a:t>(public schools</a:t>
            </a:r>
            <a:r>
              <a:rPr lang="en-ZA" sz="2000" dirty="0"/>
              <a:t> </a:t>
            </a:r>
            <a:r>
              <a:rPr lang="en-ZA" sz="2000" dirty="0" smtClean="0"/>
              <a:t>-9.5%)  </a:t>
            </a:r>
            <a:endParaRPr lang="en-ZA" sz="2000" dirty="0"/>
          </a:p>
          <a:p>
            <a:pPr marL="342900" indent="-342900">
              <a:buFont typeface="Arial" panose="020B0604020202020204" pitchFamily="34" charset="0"/>
              <a:buChar char="•"/>
            </a:pPr>
            <a:r>
              <a:rPr lang="en-ZA" sz="2000" dirty="0" smtClean="0"/>
              <a:t>2000 - 2012:  </a:t>
            </a:r>
            <a:r>
              <a:rPr lang="en-ZA" sz="2000" b="1" dirty="0" smtClean="0">
                <a:solidFill>
                  <a:srgbClr val="C00000"/>
                </a:solidFill>
              </a:rPr>
              <a:t>IS </a:t>
            </a:r>
            <a:r>
              <a:rPr lang="en-ZA" sz="2000" dirty="0" smtClean="0">
                <a:solidFill>
                  <a:srgbClr val="C00000"/>
                </a:solidFill>
              </a:rPr>
              <a:t>learners</a:t>
            </a:r>
            <a:r>
              <a:rPr lang="en-ZA" sz="2000" b="1" dirty="0" smtClean="0">
                <a:solidFill>
                  <a:srgbClr val="C00000"/>
                </a:solidFill>
              </a:rPr>
              <a:t> doubled to ½ m </a:t>
            </a:r>
            <a:r>
              <a:rPr lang="en-ZA" sz="2000" dirty="0" smtClean="0"/>
              <a:t>(</a:t>
            </a:r>
            <a:r>
              <a:rPr lang="en-ZA" sz="2000" b="1" dirty="0" smtClean="0">
                <a:solidFill>
                  <a:srgbClr val="C00000"/>
                </a:solidFill>
              </a:rPr>
              <a:t>4 </a:t>
            </a:r>
            <a:r>
              <a:rPr lang="en-ZA" sz="2000" b="1" dirty="0">
                <a:solidFill>
                  <a:srgbClr val="C00000"/>
                </a:solidFill>
              </a:rPr>
              <a:t>%</a:t>
            </a:r>
            <a:r>
              <a:rPr lang="en-ZA" sz="2000" dirty="0"/>
              <a:t> of </a:t>
            </a:r>
            <a:r>
              <a:rPr lang="en-ZA" sz="2000" dirty="0" smtClean="0"/>
              <a:t>all learners)</a:t>
            </a:r>
          </a:p>
          <a:p>
            <a:pPr lvl="2"/>
            <a:r>
              <a:rPr lang="en-ZA" sz="2000" dirty="0"/>
              <a:t>	</a:t>
            </a:r>
            <a:r>
              <a:rPr lang="en-ZA" sz="2000" dirty="0" smtClean="0"/>
              <a:t>	   public school learners grew by </a:t>
            </a:r>
            <a:r>
              <a:rPr lang="en-ZA" sz="2000" dirty="0" smtClean="0">
                <a:solidFill>
                  <a:srgbClr val="C00000"/>
                </a:solidFill>
              </a:rPr>
              <a:t>2,3%</a:t>
            </a:r>
          </a:p>
          <a:p>
            <a:pPr marL="342900" indent="-342900">
              <a:buFont typeface="Arial" panose="020B0604020202020204" pitchFamily="34" charset="0"/>
              <a:buChar char="•"/>
            </a:pPr>
            <a:endParaRPr lang="en-ZA" sz="500" dirty="0" smtClean="0">
              <a:solidFill>
                <a:srgbClr val="C00000"/>
              </a:solidFill>
            </a:endParaRPr>
          </a:p>
          <a:p>
            <a:r>
              <a:rPr lang="en-ZA" sz="2400" b="1" dirty="0"/>
              <a:t>Undercounted </a:t>
            </a:r>
            <a:r>
              <a:rPr lang="en-ZA" sz="2400" b="1" dirty="0" smtClean="0"/>
              <a:t>sector</a:t>
            </a:r>
            <a:endParaRPr lang="en-ZA" sz="2400" b="1" dirty="0"/>
          </a:p>
          <a:p>
            <a:pPr marL="342900" indent="-342900">
              <a:buFont typeface="Arial" panose="020B0604020202020204" pitchFamily="34" charset="0"/>
              <a:buChar char="•"/>
            </a:pPr>
            <a:r>
              <a:rPr lang="en-ZA" sz="2000" dirty="0" smtClean="0">
                <a:cs typeface="Arial" pitchFamily="34" charset="0"/>
              </a:rPr>
              <a:t>DBE stats:  </a:t>
            </a:r>
            <a:r>
              <a:rPr lang="en-ZA" sz="2000" dirty="0">
                <a:cs typeface="Arial" pitchFamily="34" charset="0"/>
              </a:rPr>
              <a:t>2013 </a:t>
            </a:r>
            <a:r>
              <a:rPr lang="en-ZA" sz="2000" dirty="0" smtClean="0">
                <a:cs typeface="Arial" pitchFamily="34" charset="0"/>
              </a:rPr>
              <a:t>- 1584 </a:t>
            </a:r>
            <a:r>
              <a:rPr lang="en-ZA" sz="2000" dirty="0" err="1" smtClean="0">
                <a:cs typeface="Arial" pitchFamily="34" charset="0"/>
              </a:rPr>
              <a:t>indep</a:t>
            </a:r>
            <a:r>
              <a:rPr lang="en-ZA" sz="2000" dirty="0" smtClean="0">
                <a:cs typeface="Arial" pitchFamily="34" charset="0"/>
              </a:rPr>
              <a:t> schools (from 1571 in 2012?) </a:t>
            </a:r>
            <a:endParaRPr lang="en-ZA" sz="2000" dirty="0">
              <a:cs typeface="Arial" pitchFamily="34" charset="0"/>
            </a:endParaRPr>
          </a:p>
          <a:p>
            <a:pPr marL="342900" indent="-342900">
              <a:buFont typeface="Arial" panose="020B0604020202020204" pitchFamily="34" charset="0"/>
              <a:buChar char="•"/>
            </a:pPr>
            <a:r>
              <a:rPr lang="en-ZA" sz="2000" dirty="0" smtClean="0">
                <a:cs typeface="Arial" pitchFamily="34" charset="0"/>
              </a:rPr>
              <a:t>DBE stats:  </a:t>
            </a:r>
            <a:r>
              <a:rPr lang="en-ZA" sz="2000" dirty="0" smtClean="0">
                <a:solidFill>
                  <a:srgbClr val="C00000"/>
                </a:solidFill>
                <a:cs typeface="Arial" pitchFamily="34" charset="0"/>
              </a:rPr>
              <a:t>2014 - </a:t>
            </a:r>
            <a:r>
              <a:rPr lang="en-ZA" sz="2000" b="1" dirty="0" smtClean="0">
                <a:solidFill>
                  <a:srgbClr val="C00000"/>
                </a:solidFill>
              </a:rPr>
              <a:t>1681</a:t>
            </a:r>
            <a:r>
              <a:rPr lang="en-ZA" sz="2000" dirty="0" smtClean="0">
                <a:solidFill>
                  <a:srgbClr val="C00000"/>
                </a:solidFill>
              </a:rPr>
              <a:t> </a:t>
            </a:r>
            <a:r>
              <a:rPr lang="en-ZA" sz="2000" dirty="0" err="1" smtClean="0">
                <a:solidFill>
                  <a:srgbClr val="C00000"/>
                </a:solidFill>
              </a:rPr>
              <a:t>indep</a:t>
            </a:r>
            <a:r>
              <a:rPr lang="en-ZA" sz="2000" dirty="0" smtClean="0">
                <a:solidFill>
                  <a:srgbClr val="C00000"/>
                </a:solidFill>
              </a:rPr>
              <a:t> schools (97 more),  538</a:t>
            </a:r>
            <a:r>
              <a:rPr lang="en-ZA" sz="2000" dirty="0">
                <a:solidFill>
                  <a:srgbClr val="C00000"/>
                </a:solidFill>
              </a:rPr>
              <a:t> </a:t>
            </a:r>
            <a:r>
              <a:rPr lang="en-ZA" sz="2000" dirty="0" smtClean="0">
                <a:solidFill>
                  <a:srgbClr val="C00000"/>
                </a:solidFill>
              </a:rPr>
              <a:t>421 pupils  </a:t>
            </a:r>
            <a:endParaRPr lang="en-ZA" sz="2000" dirty="0">
              <a:solidFill>
                <a:srgbClr val="C00000"/>
              </a:solidFill>
              <a:cs typeface="Arial" pitchFamily="34" charset="0"/>
            </a:endParaRPr>
          </a:p>
          <a:p>
            <a:pPr marL="342900" indent="-342900">
              <a:buFont typeface="Arial" panose="020B0604020202020204" pitchFamily="34" charset="0"/>
              <a:buChar char="•"/>
            </a:pPr>
            <a:r>
              <a:rPr lang="en-ZA" sz="2000" dirty="0" err="1" smtClean="0">
                <a:cs typeface="Arial" pitchFamily="34" charset="0"/>
              </a:rPr>
              <a:t>Umalusi</a:t>
            </a:r>
            <a:r>
              <a:rPr lang="en-ZA" sz="2000" dirty="0" smtClean="0">
                <a:cs typeface="Arial" pitchFamily="34" charset="0"/>
              </a:rPr>
              <a:t> </a:t>
            </a:r>
            <a:r>
              <a:rPr lang="en-ZA" sz="2000" dirty="0">
                <a:cs typeface="Arial" pitchFamily="34" charset="0"/>
              </a:rPr>
              <a:t>estimate: 2013 </a:t>
            </a:r>
            <a:r>
              <a:rPr lang="en-ZA" sz="2000" dirty="0" smtClean="0">
                <a:cs typeface="Arial" pitchFamily="34" charset="0"/>
              </a:rPr>
              <a:t>- </a:t>
            </a:r>
            <a:r>
              <a:rPr lang="en-ZA" sz="2000" dirty="0" smtClean="0">
                <a:solidFill>
                  <a:srgbClr val="C00000"/>
                </a:solidFill>
                <a:cs typeface="Arial" pitchFamily="34" charset="0"/>
              </a:rPr>
              <a:t>3500 </a:t>
            </a:r>
            <a:r>
              <a:rPr lang="en-ZA" sz="2000" dirty="0">
                <a:cs typeface="Arial" pitchFamily="34" charset="0"/>
              </a:rPr>
              <a:t>schools</a:t>
            </a:r>
          </a:p>
          <a:p>
            <a:pPr marL="342900" indent="-342900">
              <a:buFont typeface="Arial" panose="020B0604020202020204" pitchFamily="34" charset="0"/>
              <a:buChar char="•"/>
            </a:pPr>
            <a:endParaRPr lang="en-ZA" sz="2000" dirty="0" smtClean="0">
              <a:solidFill>
                <a:srgbClr val="C00000"/>
              </a:solidFill>
              <a:latin typeface="Gill Sans MT" panose="020B0502020104020203" pitchFamily="34" charset="0"/>
            </a:endParaRPr>
          </a:p>
          <a:p>
            <a:pPr marL="285750" indent="-285750">
              <a:buFont typeface="Arial" panose="020B0604020202020204" pitchFamily="34" charset="0"/>
              <a:buChar char="•"/>
            </a:pPr>
            <a:endParaRPr lang="en-ZA" sz="300" dirty="0" smtClean="0">
              <a:solidFill>
                <a:srgbClr val="002060"/>
              </a:solidFill>
              <a:latin typeface="Gill Sans MT" panose="020B0502020104020203" pitchFamily="34" charset="0"/>
            </a:endParaRPr>
          </a:p>
          <a:p>
            <a:pPr lvl="1"/>
            <a:endParaRPr lang="en-ZA" sz="500" b="1" dirty="0" smtClean="0">
              <a:solidFill>
                <a:srgbClr val="002060"/>
              </a:solidFill>
              <a:latin typeface="Gill Sans MT" panose="020B0502020104020203" pitchFamily="34" charset="0"/>
            </a:endParaRPr>
          </a:p>
          <a:p>
            <a:pPr lvl="1"/>
            <a:endParaRPr lang="en-ZA" sz="300" b="1" dirty="0">
              <a:solidFill>
                <a:srgbClr val="002060"/>
              </a:solidFill>
              <a:latin typeface="Gill Sans MT" panose="020B0502020104020203" pitchFamily="34" charset="0"/>
            </a:endParaRPr>
          </a:p>
        </p:txBody>
      </p:sp>
    </p:spTree>
    <p:extLst>
      <p:ext uri="{BB962C8B-B14F-4D97-AF65-F5344CB8AC3E}">
        <p14:creationId xmlns:p14="http://schemas.microsoft.com/office/powerpoint/2010/main" val="60143206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lstStyle/>
          <a:p>
            <a:r>
              <a:rPr lang="en-US" dirty="0" smtClean="0"/>
              <a:t>Review of For-Profit Chains in SA</a:t>
            </a:r>
            <a:endParaRPr lang="en-US" dirty="0"/>
          </a:p>
        </p:txBody>
      </p:sp>
      <p:sp>
        <p:nvSpPr>
          <p:cNvPr id="3" name="Content Placeholder 2"/>
          <p:cNvSpPr>
            <a:spLocks noGrp="1"/>
          </p:cNvSpPr>
          <p:nvPr>
            <p:ph idx="1"/>
          </p:nvPr>
        </p:nvSpPr>
        <p:spPr>
          <a:xfrm>
            <a:off x="272138" y="1099692"/>
            <a:ext cx="8510385" cy="5479092"/>
          </a:xfrm>
          <a:solidFill>
            <a:schemeClr val="bg1"/>
          </a:solidFill>
        </p:spPr>
        <p:txBody>
          <a:bodyPr/>
          <a:lstStyle/>
          <a:p>
            <a:pPr>
              <a:buFont typeface="Arial"/>
              <a:buChar char="•"/>
            </a:pPr>
            <a:endParaRPr lang="en-US" sz="2000" u="sng" dirty="0" smtClean="0"/>
          </a:p>
          <a:p>
            <a:pPr>
              <a:buFont typeface="Arial"/>
              <a:buChar char="•"/>
            </a:pPr>
            <a:r>
              <a:rPr lang="en-US" sz="2000" u="sng" dirty="0" err="1" smtClean="0"/>
              <a:t>AdvTech</a:t>
            </a:r>
            <a:endParaRPr lang="en-US" sz="2000" u="sng" dirty="0" smtClean="0"/>
          </a:p>
          <a:p>
            <a:pPr>
              <a:buFont typeface="Arial"/>
              <a:buChar char="•"/>
            </a:pPr>
            <a:endParaRPr lang="en-US" sz="2000" dirty="0" smtClean="0"/>
          </a:p>
          <a:p>
            <a:pPr lvl="3">
              <a:buFont typeface="Arial"/>
              <a:buChar char="•"/>
            </a:pPr>
            <a:r>
              <a:rPr lang="en-US" sz="2000" dirty="0" smtClean="0"/>
              <a:t>Listed company on JSE</a:t>
            </a:r>
          </a:p>
          <a:p>
            <a:pPr lvl="3">
              <a:buFont typeface="Arial"/>
              <a:buChar char="•"/>
            </a:pPr>
            <a:r>
              <a:rPr lang="en-US" sz="2000" dirty="0" err="1" smtClean="0"/>
              <a:t>CrawfordSchools</a:t>
            </a:r>
            <a:r>
              <a:rPr lang="en-US" sz="2000" dirty="0" smtClean="0"/>
              <a:t> (19 schools) &amp; </a:t>
            </a:r>
            <a:r>
              <a:rPr lang="en-US" sz="2000" dirty="0" err="1" smtClean="0"/>
              <a:t>Trinityhouse</a:t>
            </a:r>
            <a:r>
              <a:rPr lang="en-US" sz="2000" dirty="0" smtClean="0"/>
              <a:t> (5 schools)</a:t>
            </a:r>
          </a:p>
          <a:p>
            <a:pPr lvl="3">
              <a:buFont typeface="Arial"/>
              <a:buChar char="•"/>
            </a:pPr>
            <a:r>
              <a:rPr lang="en-US" sz="2000" dirty="0" smtClean="0"/>
              <a:t>Bought </a:t>
            </a:r>
            <a:r>
              <a:rPr lang="en-US" sz="2000" dirty="0" err="1" smtClean="0"/>
              <a:t>Centurus</a:t>
            </a:r>
            <a:r>
              <a:rPr lang="en-US" sz="2000" dirty="0" smtClean="0"/>
              <a:t> Colleges &amp; </a:t>
            </a:r>
            <a:r>
              <a:rPr lang="en-US" sz="2000" dirty="0" err="1" smtClean="0"/>
              <a:t>Maravest</a:t>
            </a:r>
            <a:r>
              <a:rPr lang="en-US" sz="2000" dirty="0" smtClean="0"/>
              <a:t> Group</a:t>
            </a:r>
          </a:p>
          <a:p>
            <a:pPr lvl="3">
              <a:buFont typeface="Arial"/>
              <a:buChar char="•"/>
            </a:pPr>
            <a:r>
              <a:rPr lang="en-US" sz="2000" dirty="0" smtClean="0"/>
              <a:t>Most schools charge R60,000-R90,000 p.a.</a:t>
            </a:r>
          </a:p>
          <a:p>
            <a:pPr lvl="3">
              <a:buFont typeface="Arial"/>
              <a:buChar char="•"/>
            </a:pPr>
            <a:r>
              <a:rPr lang="en-US" sz="2000" dirty="0" smtClean="0"/>
              <a:t>Old </a:t>
            </a:r>
            <a:r>
              <a:rPr lang="en-US" sz="2000" dirty="0" err="1" smtClean="0"/>
              <a:t>AdvTech</a:t>
            </a:r>
            <a:r>
              <a:rPr lang="en-US" sz="2000" dirty="0" smtClean="0"/>
              <a:t> CEO said “R3 billion </a:t>
            </a:r>
            <a:r>
              <a:rPr lang="en-US" sz="2000" dirty="0" err="1" smtClean="0"/>
              <a:t>capex</a:t>
            </a:r>
            <a:r>
              <a:rPr lang="en-US" sz="2000" dirty="0" smtClean="0"/>
              <a:t> for the next 10 years would be </a:t>
            </a:r>
            <a:r>
              <a:rPr lang="en-US" sz="2000" dirty="0" err="1" smtClean="0"/>
              <a:t>focussed</a:t>
            </a:r>
            <a:r>
              <a:rPr lang="en-US" sz="2000" dirty="0" smtClean="0"/>
              <a:t> on the “lower fee” independent school market (24,000-R36,000). However new CEO as of March 2015, not clear??</a:t>
            </a:r>
          </a:p>
          <a:p>
            <a:pPr lvl="3">
              <a:buFont typeface="Arial"/>
              <a:buChar char="•"/>
            </a:pPr>
            <a:r>
              <a:rPr lang="en-US" sz="2000" dirty="0" err="1" smtClean="0"/>
              <a:t>Curro</a:t>
            </a:r>
            <a:r>
              <a:rPr lang="en-US" sz="2000" dirty="0" smtClean="0"/>
              <a:t> recently made a R6billion takeover attempt for </a:t>
            </a:r>
            <a:r>
              <a:rPr lang="en-US" sz="2000" dirty="0" err="1" smtClean="0"/>
              <a:t>AdvTech</a:t>
            </a:r>
            <a:r>
              <a:rPr lang="en-US" sz="2000" dirty="0" smtClean="0"/>
              <a:t>. Rebuffed by </a:t>
            </a:r>
            <a:r>
              <a:rPr lang="en-US" sz="2000" dirty="0" err="1" smtClean="0"/>
              <a:t>AdvTech</a:t>
            </a:r>
            <a:r>
              <a:rPr lang="en-US" sz="2000" dirty="0" smtClean="0"/>
              <a:t> and subsequently dropped by PSG/</a:t>
            </a:r>
            <a:r>
              <a:rPr lang="en-US" sz="2000" dirty="0" err="1" smtClean="0"/>
              <a:t>Curro</a:t>
            </a:r>
            <a:endParaRPr lang="en-US" sz="2000" dirty="0" smtClean="0"/>
          </a:p>
          <a:p>
            <a:pPr lvl="1">
              <a:buFont typeface="Arial"/>
              <a:buChar char="•"/>
            </a:pPr>
            <a:endParaRPr lang="en-US" dirty="0" smtClean="0"/>
          </a:p>
        </p:txBody>
      </p:sp>
    </p:spTree>
    <p:extLst>
      <p:ext uri="{BB962C8B-B14F-4D97-AF65-F5344CB8AC3E}">
        <p14:creationId xmlns:p14="http://schemas.microsoft.com/office/powerpoint/2010/main" val="116956919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err="1" smtClean="0"/>
              <a:t>Curro</a:t>
            </a:r>
            <a:endParaRPr lang="en-US" dirty="0"/>
          </a:p>
        </p:txBody>
      </p:sp>
      <p:sp>
        <p:nvSpPr>
          <p:cNvPr id="3" name="Content Placeholder 2"/>
          <p:cNvSpPr>
            <a:spLocks noGrp="1"/>
          </p:cNvSpPr>
          <p:nvPr>
            <p:ph idx="1"/>
          </p:nvPr>
        </p:nvSpPr>
        <p:spPr/>
        <p:txBody>
          <a:bodyPr>
            <a:normAutofit fontScale="85000" lnSpcReduction="20000"/>
          </a:bodyPr>
          <a:lstStyle/>
          <a:p>
            <a:pPr>
              <a:buFont typeface="Arial"/>
              <a:buChar char="•"/>
            </a:pPr>
            <a:r>
              <a:rPr lang="en-US" dirty="0" smtClean="0"/>
              <a:t>Listed on JSE in 2011, </a:t>
            </a:r>
            <a:r>
              <a:rPr lang="en-US" dirty="0" err="1" smtClean="0"/>
              <a:t>expnding</a:t>
            </a:r>
            <a:r>
              <a:rPr lang="en-US" dirty="0" smtClean="0"/>
              <a:t> rapidly</a:t>
            </a:r>
          </a:p>
          <a:p>
            <a:pPr>
              <a:buFont typeface="Arial"/>
              <a:buChar char="•"/>
            </a:pPr>
            <a:r>
              <a:rPr lang="en-US" dirty="0" smtClean="0"/>
              <a:t>31 schools in 2014 (10 new school developments) – 42 schools in 2015</a:t>
            </a:r>
          </a:p>
          <a:p>
            <a:pPr>
              <a:buFont typeface="Arial"/>
              <a:buChar char="•"/>
            </a:pPr>
            <a:r>
              <a:rPr lang="en-US" dirty="0" smtClean="0"/>
              <a:t>27,263 students</a:t>
            </a:r>
          </a:p>
          <a:p>
            <a:pPr>
              <a:buFont typeface="Arial"/>
              <a:buChar char="•"/>
            </a:pPr>
            <a:r>
              <a:rPr lang="en-US" dirty="0" err="1" smtClean="0"/>
              <a:t>Curro</a:t>
            </a:r>
            <a:r>
              <a:rPr lang="en-US" dirty="0" smtClean="0"/>
              <a:t> owns 65% of Meridian which is owned by “Campus and Property Management Company (CAPMAC)</a:t>
            </a:r>
          </a:p>
          <a:p>
            <a:pPr lvl="1">
              <a:buFont typeface="Arial"/>
              <a:buChar char="•"/>
            </a:pPr>
            <a:r>
              <a:rPr lang="en-US" b="1" dirty="0" smtClean="0"/>
              <a:t>Types of </a:t>
            </a:r>
            <a:r>
              <a:rPr lang="en-US" b="1" dirty="0" err="1" smtClean="0"/>
              <a:t>Curro</a:t>
            </a:r>
            <a:r>
              <a:rPr lang="en-US" b="1" dirty="0" smtClean="0"/>
              <a:t> schools </a:t>
            </a:r>
            <a:r>
              <a:rPr lang="en-US" dirty="0" smtClean="0"/>
              <a:t>[Fees assume a 10-month school year]</a:t>
            </a:r>
          </a:p>
          <a:p>
            <a:pPr lvl="3">
              <a:buFont typeface="Arial"/>
              <a:buChar char="•"/>
            </a:pPr>
            <a:r>
              <a:rPr lang="en-US" b="1" u="sng" dirty="0"/>
              <a:t>Select</a:t>
            </a:r>
            <a:r>
              <a:rPr lang="en-US" dirty="0"/>
              <a:t> [R45,000-62,000 </a:t>
            </a:r>
            <a:r>
              <a:rPr lang="en-US" dirty="0" err="1"/>
              <a:t>p.a</a:t>
            </a:r>
            <a:r>
              <a:rPr lang="en-US" dirty="0"/>
              <a:t>]</a:t>
            </a:r>
          </a:p>
          <a:p>
            <a:pPr lvl="3">
              <a:buFont typeface="Arial"/>
              <a:buChar char="•"/>
            </a:pPr>
            <a:r>
              <a:rPr lang="en-US" b="1" u="sng" dirty="0" err="1" smtClean="0"/>
              <a:t>Curro</a:t>
            </a:r>
            <a:r>
              <a:rPr lang="en-US" dirty="0" smtClean="0"/>
              <a:t> [R20,000-R42,000 </a:t>
            </a:r>
            <a:r>
              <a:rPr lang="en-US" dirty="0" err="1" smtClean="0"/>
              <a:t>p.a</a:t>
            </a:r>
            <a:r>
              <a:rPr lang="en-US" dirty="0" smtClean="0"/>
              <a:t>]</a:t>
            </a:r>
            <a:endParaRPr lang="en-US" dirty="0"/>
          </a:p>
          <a:p>
            <a:pPr lvl="5">
              <a:buFont typeface="Arial"/>
              <a:buChar char="•"/>
            </a:pPr>
            <a:r>
              <a:rPr lang="en-US" dirty="0" smtClean="0"/>
              <a:t>Max 25 learners, </a:t>
            </a:r>
          </a:p>
          <a:p>
            <a:pPr lvl="5">
              <a:buFont typeface="Arial"/>
              <a:buChar char="•"/>
            </a:pPr>
            <a:r>
              <a:rPr lang="en-US" dirty="0"/>
              <a:t>U</a:t>
            </a:r>
            <a:r>
              <a:rPr lang="en-US" dirty="0" smtClean="0"/>
              <a:t>sually 1200-2000 learners per school</a:t>
            </a:r>
          </a:p>
          <a:p>
            <a:pPr lvl="3">
              <a:buFont typeface="Arial"/>
              <a:buChar char="•"/>
            </a:pPr>
            <a:r>
              <a:rPr lang="en-US" b="1" u="sng" dirty="0" err="1" smtClean="0"/>
              <a:t>Curro</a:t>
            </a:r>
            <a:r>
              <a:rPr lang="en-US" b="1" u="sng" dirty="0" smtClean="0"/>
              <a:t> Academy </a:t>
            </a:r>
            <a:r>
              <a:rPr lang="en-US" dirty="0" smtClean="0"/>
              <a:t>[R13,000-R17,000 p.a.]</a:t>
            </a:r>
          </a:p>
          <a:p>
            <a:pPr lvl="3">
              <a:buFont typeface="Arial"/>
              <a:buChar char="•"/>
            </a:pPr>
            <a:r>
              <a:rPr lang="en-US" b="1" u="sng" dirty="0" smtClean="0"/>
              <a:t>Meridian</a:t>
            </a:r>
            <a:r>
              <a:rPr lang="en-US" dirty="0" smtClean="0"/>
              <a:t> [R10,000-R15,000 p.a.]</a:t>
            </a:r>
          </a:p>
          <a:p>
            <a:pPr marL="466344" lvl="3" indent="0">
              <a:buNone/>
            </a:pPr>
            <a:r>
              <a:rPr lang="en-US" dirty="0" smtClean="0"/>
              <a:t>--------------------------------------------------------------------------</a:t>
            </a:r>
          </a:p>
          <a:p>
            <a:pPr lvl="3">
              <a:buFont typeface="Arial"/>
              <a:buChar char="•"/>
            </a:pPr>
            <a:r>
              <a:rPr lang="en-US" u="sng" dirty="0" err="1" smtClean="0"/>
              <a:t>Curro</a:t>
            </a:r>
            <a:r>
              <a:rPr lang="en-US" u="sng" dirty="0" smtClean="0"/>
              <a:t> Castle </a:t>
            </a:r>
            <a:r>
              <a:rPr lang="en-US" dirty="0" smtClean="0"/>
              <a:t>[R18,000-R25,500 p.a.]</a:t>
            </a:r>
          </a:p>
          <a:p>
            <a:pPr lvl="4">
              <a:buFont typeface="Arial"/>
              <a:buChar char="•"/>
            </a:pPr>
            <a:r>
              <a:rPr lang="en-US" dirty="0" smtClean="0"/>
              <a:t>3mo-5yrs</a:t>
            </a:r>
          </a:p>
          <a:p>
            <a:pPr lvl="3">
              <a:buFont typeface="Arial"/>
              <a:buChar char="•"/>
            </a:pPr>
            <a:r>
              <a:rPr lang="en-US" u="sng" dirty="0" err="1" smtClean="0"/>
              <a:t>Embury</a:t>
            </a:r>
            <a:r>
              <a:rPr lang="en-US" dirty="0" smtClean="0"/>
              <a:t> Institute for Teacher Educ.</a:t>
            </a:r>
            <a:endParaRPr lang="en-US" dirty="0"/>
          </a:p>
        </p:txBody>
      </p:sp>
      <p:sp>
        <p:nvSpPr>
          <p:cNvPr id="5" name="Cloud Callout 4"/>
          <p:cNvSpPr/>
          <p:nvPr/>
        </p:nvSpPr>
        <p:spPr>
          <a:xfrm>
            <a:off x="5602111" y="2356556"/>
            <a:ext cx="3104445" cy="2323921"/>
          </a:xfrm>
          <a:prstGeom prst="cloudCallou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Some speculation as to whether some of the for-profit chains are not primarily property investment companies. Property values rise close to prospective schools </a:t>
            </a:r>
            <a:endParaRPr lang="en-US" sz="1400" dirty="0"/>
          </a:p>
        </p:txBody>
      </p:sp>
    </p:spTree>
    <p:extLst>
      <p:ext uri="{BB962C8B-B14F-4D97-AF65-F5344CB8AC3E}">
        <p14:creationId xmlns:p14="http://schemas.microsoft.com/office/powerpoint/2010/main" val="1850951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lstStyle/>
          <a:p>
            <a:r>
              <a:rPr lang="en-US" dirty="0" smtClean="0"/>
              <a:t>Rapid growth - </a:t>
            </a:r>
            <a:r>
              <a:rPr lang="en-US" dirty="0" err="1" smtClean="0"/>
              <a:t>curro</a:t>
            </a:r>
            <a:endParaRPr lang="en-US" dirty="0"/>
          </a:p>
        </p:txBody>
      </p:sp>
      <p:pic>
        <p:nvPicPr>
          <p:cNvPr id="4" name="Picture 3" descr="Screen Shot 2015-09-01 at 1.15.3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98" y="1544493"/>
            <a:ext cx="4673035" cy="3422617"/>
          </a:xfrm>
          <a:prstGeom prst="rect">
            <a:avLst/>
          </a:prstGeom>
        </p:spPr>
      </p:pic>
      <p:graphicFrame>
        <p:nvGraphicFramePr>
          <p:cNvPr id="5" name="Chart 4"/>
          <p:cNvGraphicFramePr>
            <a:graphicFrameLocks/>
          </p:cNvGraphicFramePr>
          <p:nvPr>
            <p:extLst>
              <p:ext uri="{D42A27DB-BD31-4B8C-83A1-F6EECF244321}">
                <p14:modId xmlns:p14="http://schemas.microsoft.com/office/powerpoint/2010/main" val="835977557"/>
              </p:ext>
            </p:extLst>
          </p:nvPr>
        </p:nvGraphicFramePr>
        <p:xfrm>
          <a:off x="4654550" y="1724377"/>
          <a:ext cx="4348339" cy="324273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219222" y="5263445"/>
            <a:ext cx="4783667" cy="1477328"/>
          </a:xfrm>
          <a:prstGeom prst="rect">
            <a:avLst/>
          </a:prstGeom>
          <a:solidFill>
            <a:schemeClr val="bg1">
              <a:lumMod val="85000"/>
            </a:schemeClr>
          </a:solidFill>
        </p:spPr>
        <p:txBody>
          <a:bodyPr wrap="square" rtlCol="0">
            <a:spAutoFit/>
          </a:bodyPr>
          <a:lstStyle/>
          <a:p>
            <a:pPr algn="just"/>
            <a:r>
              <a:rPr lang="en-US" i="1" dirty="0" smtClean="0"/>
              <a:t>Growth in the low-fee (R12,000 and under) sector (FP and NFP) is likely to grow and perhaps even accelerate now that teething problems are being resolved, and that high-level politicians are bullish</a:t>
            </a:r>
            <a:endParaRPr lang="en-US" i="1" dirty="0"/>
          </a:p>
        </p:txBody>
      </p:sp>
    </p:spTree>
    <p:extLst>
      <p:ext uri="{BB962C8B-B14F-4D97-AF65-F5344CB8AC3E}">
        <p14:creationId xmlns:p14="http://schemas.microsoft.com/office/powerpoint/2010/main" val="3236327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69333"/>
            <a:ext cx="7520940" cy="745067"/>
          </a:xfrm>
          <a:solidFill>
            <a:schemeClr val="bg1">
              <a:lumMod val="85000"/>
            </a:schemeClr>
          </a:solidFill>
        </p:spPr>
        <p:txBody>
          <a:bodyPr/>
          <a:lstStyle/>
          <a:p>
            <a:r>
              <a:rPr lang="en-US" dirty="0" smtClean="0"/>
              <a:t>For-profit chains of independent schools</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err="1" smtClean="0"/>
              <a:t>Reddam</a:t>
            </a:r>
            <a:r>
              <a:rPr lang="en-US" u="sng" dirty="0" smtClean="0"/>
              <a:t> House Group </a:t>
            </a:r>
          </a:p>
          <a:p>
            <a:pPr>
              <a:buFont typeface="Arial"/>
              <a:buChar char="•"/>
            </a:pPr>
            <a:r>
              <a:rPr lang="en-US" b="0" dirty="0" smtClean="0"/>
              <a:t>6 schools in SA, 2 in Australia, 2 in UK</a:t>
            </a:r>
          </a:p>
          <a:p>
            <a:pPr>
              <a:buFont typeface="Arial"/>
              <a:buChar char="•"/>
            </a:pPr>
            <a:r>
              <a:rPr lang="en-US" b="0" dirty="0" smtClean="0"/>
              <a:t>R40,000-R80,000</a:t>
            </a:r>
          </a:p>
          <a:p>
            <a:pPr marL="0" indent="0"/>
            <a:r>
              <a:rPr lang="en-US" u="sng" dirty="0" smtClean="0"/>
              <a:t>SPARK Schools / </a:t>
            </a:r>
            <a:r>
              <a:rPr lang="en-US" u="sng" dirty="0" err="1" smtClean="0"/>
              <a:t>eAdvance</a:t>
            </a:r>
            <a:endParaRPr lang="en-US" u="sng" dirty="0" smtClean="0"/>
          </a:p>
          <a:p>
            <a:pPr marL="285750" indent="-285750">
              <a:buFont typeface="Arial"/>
              <a:buChar char="•"/>
            </a:pPr>
            <a:r>
              <a:rPr lang="en-US" b="0" dirty="0" smtClean="0"/>
              <a:t>Began in 2013</a:t>
            </a:r>
          </a:p>
          <a:p>
            <a:pPr marL="285750" indent="-285750">
              <a:buFont typeface="Arial"/>
              <a:buChar char="•"/>
            </a:pPr>
            <a:r>
              <a:rPr lang="en-US" b="0" dirty="0" smtClean="0"/>
              <a:t>4 schools, 1100 children enrolled. Aims for 60 low-fee schools in next 10yrs</a:t>
            </a:r>
          </a:p>
          <a:p>
            <a:pPr marL="285750" indent="-285750">
              <a:buFont typeface="Arial"/>
              <a:buChar char="•"/>
            </a:pPr>
            <a:r>
              <a:rPr lang="en-US" b="0" dirty="0" smtClean="0"/>
              <a:t>In 2016 four new SPARK schools will open (3-GAU, 1-WC)</a:t>
            </a:r>
          </a:p>
          <a:p>
            <a:pPr marL="285750" indent="-285750">
              <a:buFont typeface="Arial"/>
              <a:buChar char="•"/>
            </a:pPr>
            <a:r>
              <a:rPr lang="en-US" b="0" dirty="0" smtClean="0"/>
              <a:t>R15,750 fees p.a.</a:t>
            </a:r>
          </a:p>
          <a:p>
            <a:pPr marL="285750" indent="-285750">
              <a:buFont typeface="Arial"/>
              <a:buChar char="•"/>
            </a:pPr>
            <a:r>
              <a:rPr lang="en-US" b="0" dirty="0" smtClean="0"/>
              <a:t>Pearson invested R28m in 2014.</a:t>
            </a:r>
          </a:p>
          <a:p>
            <a:pPr marL="0" indent="0"/>
            <a:r>
              <a:rPr lang="en-US" u="sng" dirty="0" smtClean="0"/>
              <a:t>Prestige College</a:t>
            </a:r>
          </a:p>
          <a:p>
            <a:pPr marL="285750" indent="-285750">
              <a:buFont typeface="Arial"/>
              <a:buChar char="•"/>
            </a:pPr>
            <a:r>
              <a:rPr lang="en-US" b="0" dirty="0" smtClean="0"/>
              <a:t>New chain of schools. R17,080 p.a. (</a:t>
            </a:r>
            <a:r>
              <a:rPr lang="en-US" b="0" dirty="0" err="1" smtClean="0"/>
              <a:t>Shoshanguve</a:t>
            </a:r>
            <a:r>
              <a:rPr lang="en-US" b="0" dirty="0" smtClean="0"/>
              <a:t> township)</a:t>
            </a:r>
          </a:p>
          <a:p>
            <a:pPr marL="285750" indent="-285750">
              <a:buFont typeface="Arial"/>
              <a:buChar char="•"/>
            </a:pPr>
            <a:r>
              <a:rPr lang="en-US" b="0" dirty="0" smtClean="0"/>
              <a:t>5 schools by 2017</a:t>
            </a:r>
          </a:p>
          <a:p>
            <a:pPr marL="0" indent="0"/>
            <a:r>
              <a:rPr lang="en-US" b="0" dirty="0" smtClean="0"/>
              <a:t>(Also </a:t>
            </a:r>
            <a:r>
              <a:rPr lang="en-US" b="0" dirty="0" err="1" smtClean="0"/>
              <a:t>Kagiso</a:t>
            </a:r>
            <a:r>
              <a:rPr lang="en-US" b="0" dirty="0" smtClean="0"/>
              <a:t> Trust/Capital intends to enter low-fee private sector focusing on townships)</a:t>
            </a:r>
          </a:p>
          <a:p>
            <a:pPr marL="0" indent="0"/>
            <a:endParaRPr lang="en-US" b="0" dirty="0" smtClean="0"/>
          </a:p>
          <a:p>
            <a:endParaRPr lang="en-US" b="0" dirty="0"/>
          </a:p>
        </p:txBody>
      </p:sp>
      <p:sp>
        <p:nvSpPr>
          <p:cNvPr id="4" name="Oval 3"/>
          <p:cNvSpPr/>
          <p:nvPr/>
        </p:nvSpPr>
        <p:spPr>
          <a:xfrm>
            <a:off x="7140222" y="1721555"/>
            <a:ext cx="1507066" cy="1450623"/>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15 schools</a:t>
            </a:r>
            <a:endParaRPr lang="en-US" dirty="0"/>
          </a:p>
        </p:txBody>
      </p:sp>
    </p:spTree>
    <p:extLst>
      <p:ext uri="{BB962C8B-B14F-4D97-AF65-F5344CB8AC3E}">
        <p14:creationId xmlns:p14="http://schemas.microsoft.com/office/powerpoint/2010/main" val="4266879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Not-for-profit chains</a:t>
            </a:r>
            <a:endParaRPr lang="en-US" dirty="0"/>
          </a:p>
        </p:txBody>
      </p:sp>
      <p:sp>
        <p:nvSpPr>
          <p:cNvPr id="3" name="Content Placeholder 2"/>
          <p:cNvSpPr>
            <a:spLocks noGrp="1"/>
          </p:cNvSpPr>
          <p:nvPr>
            <p:ph idx="1"/>
          </p:nvPr>
        </p:nvSpPr>
        <p:spPr/>
        <p:txBody>
          <a:bodyPr>
            <a:normAutofit lnSpcReduction="10000"/>
          </a:bodyPr>
          <a:lstStyle/>
          <a:p>
            <a:r>
              <a:rPr lang="en-US" u="sng" dirty="0" smtClean="0"/>
              <a:t>The 2 Oceans Education Foundation</a:t>
            </a:r>
          </a:p>
          <a:p>
            <a:pPr>
              <a:buFont typeface="Arial"/>
              <a:buChar char="•"/>
            </a:pPr>
            <a:r>
              <a:rPr lang="en-US" b="0" dirty="0" smtClean="0"/>
              <a:t>3 primary and 2 high schools in CT and Gauteng</a:t>
            </a:r>
          </a:p>
          <a:p>
            <a:pPr>
              <a:buFont typeface="Arial"/>
              <a:buChar char="•"/>
            </a:pPr>
            <a:r>
              <a:rPr lang="en-US" b="0" dirty="0" smtClean="0"/>
              <a:t>Receives 60% state subsidy and donor support</a:t>
            </a:r>
          </a:p>
          <a:p>
            <a:pPr marL="0" lvl="1" indent="0">
              <a:buNone/>
            </a:pPr>
            <a:r>
              <a:rPr lang="en-US" b="1" u="sng" dirty="0" smtClean="0"/>
              <a:t>The Love Trust</a:t>
            </a:r>
          </a:p>
          <a:p>
            <a:pPr lvl="1"/>
            <a:r>
              <a:rPr lang="en-US" dirty="0" smtClean="0"/>
              <a:t>2 schools</a:t>
            </a:r>
          </a:p>
          <a:p>
            <a:pPr marL="0" lvl="1" indent="0">
              <a:buNone/>
            </a:pPr>
            <a:r>
              <a:rPr lang="en-US" b="1" u="sng" dirty="0" smtClean="0"/>
              <a:t>African School of Excellence</a:t>
            </a:r>
          </a:p>
          <a:p>
            <a:pPr lvl="1"/>
            <a:r>
              <a:rPr lang="en-US" dirty="0" smtClean="0"/>
              <a:t>1 now, 5 by 2017 (JHB) R2,400-R8400</a:t>
            </a:r>
          </a:p>
          <a:p>
            <a:pPr marL="0" lvl="1" indent="0">
              <a:buNone/>
            </a:pPr>
            <a:r>
              <a:rPr lang="en-US" b="1" u="sng" dirty="0" smtClean="0"/>
              <a:t>Streetlight Schools</a:t>
            </a:r>
          </a:p>
          <a:p>
            <a:pPr lvl="1"/>
            <a:r>
              <a:rPr lang="en-US" dirty="0" smtClean="0"/>
              <a:t>A school in 2016 </a:t>
            </a:r>
          </a:p>
          <a:p>
            <a:pPr marL="0" lvl="1" indent="0">
              <a:buNone/>
            </a:pPr>
            <a:r>
              <a:rPr lang="en-US" b="1" u="sng" dirty="0" smtClean="0"/>
              <a:t>Pioneer Academies </a:t>
            </a:r>
          </a:p>
          <a:p>
            <a:pPr lvl="1"/>
            <a:r>
              <a:rPr lang="en-US" dirty="0" smtClean="0"/>
              <a:t>1 school in JHB (R24,000-R33,250) , plan for 50 in SA in 10 years </a:t>
            </a:r>
          </a:p>
          <a:p>
            <a:pPr marL="0" lvl="1" indent="0">
              <a:buNone/>
            </a:pPr>
            <a:r>
              <a:rPr lang="en-US" dirty="0" smtClean="0"/>
              <a:t>Royals Management Company </a:t>
            </a:r>
          </a:p>
          <a:p>
            <a:pPr lvl="1"/>
            <a:r>
              <a:rPr lang="en-US" dirty="0" smtClean="0"/>
              <a:t>2 high schools in PTA (R12,000-R17,000)</a:t>
            </a:r>
            <a:endParaRPr lang="en-US" dirty="0"/>
          </a:p>
        </p:txBody>
      </p:sp>
      <p:sp>
        <p:nvSpPr>
          <p:cNvPr id="4" name="Oval 3"/>
          <p:cNvSpPr/>
          <p:nvPr/>
        </p:nvSpPr>
        <p:spPr>
          <a:xfrm>
            <a:off x="7140222" y="1721555"/>
            <a:ext cx="1507066" cy="1450623"/>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11 schools</a:t>
            </a:r>
            <a:endParaRPr lang="en-US" dirty="0"/>
          </a:p>
        </p:txBody>
      </p:sp>
    </p:spTree>
    <p:extLst>
      <p:ext uri="{BB962C8B-B14F-4D97-AF65-F5344CB8AC3E}">
        <p14:creationId xmlns:p14="http://schemas.microsoft.com/office/powerpoint/2010/main" val="2190703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515" y="364631"/>
            <a:ext cx="7520940" cy="548640"/>
          </a:xfrm>
          <a:solidFill>
            <a:srgbClr val="D9D9D9"/>
          </a:solidFill>
        </p:spPr>
        <p:txBody>
          <a:bodyPr/>
          <a:lstStyle/>
          <a:p>
            <a:r>
              <a:rPr lang="en-US" dirty="0" smtClean="0"/>
              <a:t>Not-Profit-Chains</a:t>
            </a:r>
            <a:endParaRPr lang="en-US" dirty="0"/>
          </a:p>
        </p:txBody>
      </p:sp>
      <p:sp>
        <p:nvSpPr>
          <p:cNvPr id="3" name="Content Placeholder 2"/>
          <p:cNvSpPr>
            <a:spLocks noGrp="1"/>
          </p:cNvSpPr>
          <p:nvPr>
            <p:ph idx="1"/>
          </p:nvPr>
        </p:nvSpPr>
        <p:spPr>
          <a:xfrm>
            <a:off x="822960" y="914400"/>
            <a:ext cx="7520940" cy="3925711"/>
          </a:xfrm>
        </p:spPr>
        <p:txBody>
          <a:bodyPr>
            <a:normAutofit fontScale="77500" lnSpcReduction="20000"/>
          </a:bodyPr>
          <a:lstStyle/>
          <a:p>
            <a:r>
              <a:rPr lang="en-US" u="sng" dirty="0" err="1" smtClean="0"/>
              <a:t>Vuleka</a:t>
            </a:r>
            <a:r>
              <a:rPr lang="en-US" u="sng" dirty="0" smtClean="0"/>
              <a:t> schools</a:t>
            </a:r>
          </a:p>
          <a:p>
            <a:pPr>
              <a:buFont typeface="Arial"/>
              <a:buChar char="•"/>
            </a:pPr>
            <a:r>
              <a:rPr lang="en-US" b="0" dirty="0" smtClean="0"/>
              <a:t>3 primary, 3 early learning </a:t>
            </a:r>
            <a:r>
              <a:rPr lang="en-US" b="0" dirty="0" err="1" smtClean="0"/>
              <a:t>centres</a:t>
            </a:r>
            <a:r>
              <a:rPr lang="en-US" b="0" dirty="0" smtClean="0"/>
              <a:t>, 1 high school</a:t>
            </a:r>
          </a:p>
          <a:p>
            <a:pPr>
              <a:buFont typeface="Arial"/>
              <a:buChar char="•"/>
            </a:pPr>
            <a:r>
              <a:rPr lang="en-US" b="0" dirty="0" smtClean="0"/>
              <a:t>R10,340-R14,080 for primary; R21,560 for high school </a:t>
            </a:r>
          </a:p>
          <a:p>
            <a:pPr marL="0" indent="0"/>
            <a:r>
              <a:rPr lang="en-US" u="sng" dirty="0" smtClean="0"/>
              <a:t>Get Ahead Project</a:t>
            </a:r>
          </a:p>
          <a:p>
            <a:pPr marL="285750" indent="-285750">
              <a:buFont typeface="Arial"/>
              <a:buChar char="•"/>
            </a:pPr>
            <a:r>
              <a:rPr lang="en-US" b="0" dirty="0" smtClean="0"/>
              <a:t>4 schools in Eastern Cape</a:t>
            </a:r>
          </a:p>
          <a:p>
            <a:pPr marL="285750" indent="-285750">
              <a:buFont typeface="Arial"/>
              <a:buChar char="•"/>
            </a:pPr>
            <a:r>
              <a:rPr lang="en-US" b="0" dirty="0" smtClean="0"/>
              <a:t>R6,070-R9,400 for primary; R10,000 for high school</a:t>
            </a:r>
          </a:p>
          <a:p>
            <a:pPr marL="0" indent="0"/>
            <a:r>
              <a:rPr lang="en-US" u="sng" dirty="0" smtClean="0"/>
              <a:t>BASA Educational Institute Trust</a:t>
            </a:r>
          </a:p>
          <a:p>
            <a:pPr marL="285750" indent="-285750">
              <a:buFont typeface="Arial"/>
              <a:buChar char="•"/>
            </a:pPr>
            <a:r>
              <a:rPr lang="en-US" b="0" dirty="0" smtClean="0"/>
              <a:t>6 schools in JHB</a:t>
            </a:r>
          </a:p>
          <a:p>
            <a:pPr marL="285750" indent="-285750">
              <a:buFont typeface="Arial"/>
              <a:buChar char="•"/>
            </a:pPr>
            <a:r>
              <a:rPr lang="en-US" b="0" dirty="0" smtClean="0"/>
              <a:t>R7,000-R12,000 for primary &amp; high school </a:t>
            </a:r>
          </a:p>
          <a:p>
            <a:pPr marL="0" indent="0"/>
            <a:r>
              <a:rPr lang="en-US" u="sng" dirty="0" smtClean="0"/>
              <a:t>Summit Education South Africa</a:t>
            </a:r>
          </a:p>
          <a:p>
            <a:pPr marL="285750" indent="-285750">
              <a:buFont typeface="Arial"/>
              <a:buChar char="•"/>
            </a:pPr>
            <a:r>
              <a:rPr lang="en-US" b="0" dirty="0" smtClean="0"/>
              <a:t>2 schools in CT</a:t>
            </a:r>
          </a:p>
          <a:p>
            <a:pPr marL="285750" indent="-285750">
              <a:buFont typeface="Arial"/>
              <a:buChar char="•"/>
            </a:pPr>
            <a:r>
              <a:rPr lang="en-US" b="0" dirty="0" smtClean="0"/>
              <a:t>R44,400-R47,640 p.a.</a:t>
            </a:r>
          </a:p>
          <a:p>
            <a:pPr marL="0" indent="0"/>
            <a:r>
              <a:rPr lang="en-US" u="sng" dirty="0" smtClean="0"/>
              <a:t>LEAP</a:t>
            </a:r>
          </a:p>
          <a:p>
            <a:pPr marL="285750" indent="-285750">
              <a:buFont typeface="Arial"/>
              <a:buChar char="•"/>
            </a:pPr>
            <a:r>
              <a:rPr lang="en-US" b="0" dirty="0" smtClean="0"/>
              <a:t>6 schools in townships</a:t>
            </a:r>
          </a:p>
          <a:p>
            <a:pPr marL="285750" indent="-285750">
              <a:buFont typeface="Arial"/>
              <a:buChar char="•"/>
            </a:pPr>
            <a:r>
              <a:rPr lang="en-US" b="0" dirty="0" smtClean="0"/>
              <a:t>Donor support (R420 per year from parents/volunteers</a:t>
            </a:r>
            <a:endParaRPr lang="en-US" b="0" dirty="0"/>
          </a:p>
        </p:txBody>
      </p:sp>
      <p:sp>
        <p:nvSpPr>
          <p:cNvPr id="4" name="Line Callout 1 3"/>
          <p:cNvSpPr/>
          <p:nvPr/>
        </p:nvSpPr>
        <p:spPr>
          <a:xfrm>
            <a:off x="5284611" y="1975555"/>
            <a:ext cx="3175000" cy="1185334"/>
          </a:xfrm>
          <a:prstGeom prst="borderCallout1">
            <a:avLst>
              <a:gd name="adj1" fmla="val 102084"/>
              <a:gd name="adj2" fmla="val -9665"/>
              <a:gd name="adj3" fmla="val -5357"/>
              <a:gd name="adj4" fmla="val -988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Understanding how ‘not-for-profit’ a ‘not-for-profit’ really is</a:t>
            </a:r>
            <a:endParaRPr lang="en-US" dirty="0"/>
          </a:p>
        </p:txBody>
      </p:sp>
      <p:grpSp>
        <p:nvGrpSpPr>
          <p:cNvPr id="19" name="Group 18"/>
          <p:cNvGrpSpPr/>
          <p:nvPr/>
        </p:nvGrpSpPr>
        <p:grpSpPr>
          <a:xfrm>
            <a:off x="5284611" y="3513667"/>
            <a:ext cx="3513666" cy="2819400"/>
            <a:chOff x="5284611" y="3513667"/>
            <a:chExt cx="3513666" cy="2819400"/>
          </a:xfrm>
        </p:grpSpPr>
        <p:sp>
          <p:nvSpPr>
            <p:cNvPr id="5" name="Rectangle 4"/>
            <p:cNvSpPr/>
            <p:nvPr/>
          </p:nvSpPr>
          <p:spPr>
            <a:xfrm>
              <a:off x="5284611" y="3513667"/>
              <a:ext cx="3436056" cy="52211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For-profit service-provider</a:t>
              </a:r>
              <a:endParaRPr lang="en-US" dirty="0"/>
            </a:p>
          </p:txBody>
        </p:sp>
        <p:sp>
          <p:nvSpPr>
            <p:cNvPr id="6" name="Oval 5"/>
            <p:cNvSpPr/>
            <p:nvPr/>
          </p:nvSpPr>
          <p:spPr>
            <a:xfrm>
              <a:off x="5284611" y="4318000"/>
              <a:ext cx="1756833" cy="620889"/>
            </a:xfrm>
            <a:prstGeom prst="ellipse">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NFP school</a:t>
              </a:r>
              <a:endParaRPr lang="en-US" dirty="0"/>
            </a:p>
          </p:txBody>
        </p:sp>
        <p:sp>
          <p:nvSpPr>
            <p:cNvPr id="7" name="Oval 6"/>
            <p:cNvSpPr/>
            <p:nvPr/>
          </p:nvSpPr>
          <p:spPr>
            <a:xfrm>
              <a:off x="5284611" y="5246511"/>
              <a:ext cx="1756833" cy="620889"/>
            </a:xfrm>
            <a:prstGeom prst="ellipse">
              <a:avLst/>
            </a:prstGeom>
            <a:solidFill>
              <a:srgbClr val="FBA67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NFP school</a:t>
              </a:r>
              <a:endParaRPr lang="en-US" dirty="0"/>
            </a:p>
          </p:txBody>
        </p:sp>
        <p:sp>
          <p:nvSpPr>
            <p:cNvPr id="8" name="Oval 7"/>
            <p:cNvSpPr/>
            <p:nvPr/>
          </p:nvSpPr>
          <p:spPr>
            <a:xfrm>
              <a:off x="7041444" y="4780844"/>
              <a:ext cx="1756833" cy="620889"/>
            </a:xfrm>
            <a:prstGeom prst="ellipse">
              <a:avLst/>
            </a:prstGeom>
            <a:solidFill>
              <a:srgbClr val="FBA67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NFP school</a:t>
              </a:r>
              <a:endParaRPr lang="en-US" dirty="0"/>
            </a:p>
          </p:txBody>
        </p:sp>
        <p:sp>
          <p:nvSpPr>
            <p:cNvPr id="9" name="Oval 8"/>
            <p:cNvSpPr/>
            <p:nvPr/>
          </p:nvSpPr>
          <p:spPr>
            <a:xfrm>
              <a:off x="6963834" y="5712178"/>
              <a:ext cx="1756833" cy="620889"/>
            </a:xfrm>
            <a:prstGeom prst="ellipse">
              <a:avLst/>
            </a:prstGeom>
            <a:solidFill>
              <a:srgbClr val="FBA67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NFP school</a:t>
              </a:r>
              <a:endParaRPr lang="en-US" dirty="0"/>
            </a:p>
          </p:txBody>
        </p:sp>
        <p:cxnSp>
          <p:nvCxnSpPr>
            <p:cNvPr id="11" name="Straight Arrow Connector 10"/>
            <p:cNvCxnSpPr>
              <a:stCxn id="8" idx="0"/>
            </p:cNvCxnSpPr>
            <p:nvPr/>
          </p:nvCxnSpPr>
          <p:spPr>
            <a:xfrm flipH="1" flipV="1">
              <a:off x="7620000" y="4035778"/>
              <a:ext cx="299861" cy="74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196667" y="4134556"/>
              <a:ext cx="593373" cy="15776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7" idx="7"/>
            </p:cNvCxnSpPr>
            <p:nvPr/>
          </p:nvCxnSpPr>
          <p:spPr>
            <a:xfrm flipV="1">
              <a:off x="6784162" y="4134557"/>
              <a:ext cx="179672" cy="12028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141862" y="4134556"/>
              <a:ext cx="405694" cy="1834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21" name="Right Arrow 20"/>
          <p:cNvSpPr/>
          <p:nvPr/>
        </p:nvSpPr>
        <p:spPr>
          <a:xfrm>
            <a:off x="1495778" y="4882445"/>
            <a:ext cx="3316111" cy="1368777"/>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State subsidy can only legally go to NFP</a:t>
            </a:r>
            <a:endParaRPr lang="en-US" dirty="0"/>
          </a:p>
        </p:txBody>
      </p:sp>
      <p:sp>
        <p:nvSpPr>
          <p:cNvPr id="22" name="Oval 21"/>
          <p:cNvSpPr/>
          <p:nvPr/>
        </p:nvSpPr>
        <p:spPr>
          <a:xfrm>
            <a:off x="7140222" y="440265"/>
            <a:ext cx="1507066" cy="1450623"/>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25 schools</a:t>
            </a:r>
            <a:endParaRPr lang="en-US" dirty="0"/>
          </a:p>
        </p:txBody>
      </p:sp>
    </p:spTree>
    <p:extLst>
      <p:ext uri="{BB962C8B-B14F-4D97-AF65-F5344CB8AC3E}">
        <p14:creationId xmlns:p14="http://schemas.microsoft.com/office/powerpoint/2010/main" val="3640725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ZA" sz="3200" dirty="0" smtClean="0">
                <a:latin typeface="Calibri" panose="020F0502020204030204" pitchFamily="34" charset="0"/>
              </a:rPr>
              <a:t>Players in the Sector 2013 – Jane Hofmeyr (CDE)</a:t>
            </a:r>
            <a:endParaRPr lang="en-ZA" sz="3200" dirty="0">
              <a:latin typeface="Calibri" panose="020F0502020204030204" pitchFamily="34"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9" y="1417645"/>
            <a:ext cx="8916332" cy="5144022"/>
          </a:xfrm>
        </p:spPr>
      </p:pic>
    </p:spTree>
    <p:extLst>
      <p:ext uri="{BB962C8B-B14F-4D97-AF65-F5344CB8AC3E}">
        <p14:creationId xmlns:p14="http://schemas.microsoft.com/office/powerpoint/2010/main" val="387881450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Models of school governance and profit</a:t>
            </a:r>
            <a:endParaRPr lang="en-US" sz="2400" dirty="0"/>
          </a:p>
        </p:txBody>
      </p:sp>
      <p:sp>
        <p:nvSpPr>
          <p:cNvPr id="3" name="Content Placeholder 2"/>
          <p:cNvSpPr>
            <a:spLocks noGrp="1"/>
          </p:cNvSpPr>
          <p:nvPr>
            <p:ph idx="1"/>
          </p:nvPr>
        </p:nvSpPr>
        <p:spPr>
          <a:xfrm>
            <a:off x="822960" y="1100628"/>
            <a:ext cx="7520940" cy="5051816"/>
          </a:xfrm>
          <a:solidFill>
            <a:srgbClr val="FFFFFF"/>
          </a:solidFill>
        </p:spPr>
        <p:txBody>
          <a:bodyPr>
            <a:normAutofit lnSpcReduction="10000"/>
          </a:bodyPr>
          <a:lstStyle/>
          <a:p>
            <a:r>
              <a:rPr lang="en-US" dirty="0" smtClean="0"/>
              <a:t>There are various different ways that schools can be managed and resourced. These are the most popular:</a:t>
            </a:r>
          </a:p>
          <a:p>
            <a:pPr>
              <a:buFont typeface="+mj-lt"/>
              <a:buAutoNum type="arabicPeriod"/>
            </a:pPr>
            <a:r>
              <a:rPr lang="en-US" u="sng" dirty="0" smtClean="0">
                <a:solidFill>
                  <a:srgbClr val="FF0000"/>
                </a:solidFill>
              </a:rPr>
              <a:t>PUBLIC</a:t>
            </a:r>
            <a:r>
              <a:rPr lang="en-US" dirty="0" smtClean="0">
                <a:solidFill>
                  <a:srgbClr val="FF0000"/>
                </a:solidFill>
              </a:rPr>
              <a:t> </a:t>
            </a:r>
            <a:r>
              <a:rPr lang="en-US" dirty="0" smtClean="0"/>
              <a:t>- Totally government funded school, i.e. no-fee (Maximum subsidy of about R14,000 per learner)</a:t>
            </a:r>
          </a:p>
          <a:p>
            <a:pPr>
              <a:buFont typeface="+mj-lt"/>
              <a:buAutoNum type="arabicPeriod"/>
            </a:pPr>
            <a:endParaRPr lang="en-US" dirty="0" smtClean="0"/>
          </a:p>
          <a:p>
            <a:pPr>
              <a:buFont typeface="+mj-lt"/>
              <a:buAutoNum type="arabicPeriod"/>
            </a:pPr>
            <a:r>
              <a:rPr lang="en-US" u="sng" dirty="0" smtClean="0">
                <a:solidFill>
                  <a:srgbClr val="FF0000"/>
                </a:solidFill>
              </a:rPr>
              <a:t>PUBLIC-</a:t>
            </a:r>
            <a:r>
              <a:rPr lang="en-US" u="sng" dirty="0" err="1" smtClean="0">
                <a:solidFill>
                  <a:srgbClr val="FF0000"/>
                </a:solidFill>
              </a:rPr>
              <a:t>ish</a:t>
            </a:r>
            <a:r>
              <a:rPr lang="en-US" u="sng" dirty="0" smtClean="0">
                <a:solidFill>
                  <a:srgbClr val="FF0000"/>
                </a:solidFill>
              </a:rPr>
              <a:t> </a:t>
            </a:r>
            <a:r>
              <a:rPr lang="en-US" dirty="0" smtClean="0"/>
              <a:t>- Partially government funded, partially fee/donation funded school (sliding scale)</a:t>
            </a:r>
          </a:p>
          <a:p>
            <a:pPr>
              <a:buFont typeface="+mj-lt"/>
              <a:buAutoNum type="arabicPeriod"/>
            </a:pPr>
            <a:endParaRPr lang="en-US" dirty="0" smtClean="0"/>
          </a:p>
          <a:p>
            <a:pPr>
              <a:buFont typeface="+mj-lt"/>
              <a:buAutoNum type="arabicPeriod"/>
            </a:pPr>
            <a:r>
              <a:rPr lang="en-US" u="sng" dirty="0" smtClean="0">
                <a:solidFill>
                  <a:srgbClr val="FF0000"/>
                </a:solidFill>
              </a:rPr>
              <a:t>PUBLICLY OWNED, PRIVATELY MANAGED SCHOOLS </a:t>
            </a:r>
            <a:r>
              <a:rPr lang="en-US" dirty="0" smtClean="0"/>
              <a:t>– government funded but run with private management (currently being talked about / experimented with in Gauteng and Western Cape</a:t>
            </a:r>
          </a:p>
          <a:p>
            <a:pPr lvl="3"/>
            <a:r>
              <a:rPr lang="en-US" dirty="0" smtClean="0"/>
              <a:t>“3 conditions” schools </a:t>
            </a:r>
            <a:r>
              <a:rPr lang="en-US" dirty="0" smtClean="0">
                <a:sym typeface="Wingdings"/>
              </a:rPr>
              <a:t></a:t>
            </a:r>
            <a:r>
              <a:rPr lang="en-US" dirty="0" smtClean="0"/>
              <a:t>Independent/autonomous schools that are state-funded provided they are (1) no-fee, (2) not-for-profit, (3) non-selective. [100% state </a:t>
            </a:r>
            <a:r>
              <a:rPr lang="en-US" dirty="0" err="1" smtClean="0"/>
              <a:t>subisdiy</a:t>
            </a:r>
            <a:r>
              <a:rPr lang="en-US" dirty="0" smtClean="0"/>
              <a:t> not current 60% max]</a:t>
            </a:r>
          </a:p>
          <a:p>
            <a:pPr>
              <a:buFont typeface="+mj-lt"/>
              <a:buAutoNum type="arabicPeriod"/>
            </a:pPr>
            <a:endParaRPr lang="en-US" dirty="0" smtClean="0"/>
          </a:p>
          <a:p>
            <a:pPr>
              <a:buFont typeface="+mj-lt"/>
              <a:buAutoNum type="arabicPeriod"/>
            </a:pPr>
            <a:r>
              <a:rPr lang="en-US" u="sng" dirty="0" smtClean="0">
                <a:solidFill>
                  <a:srgbClr val="FF0000"/>
                </a:solidFill>
              </a:rPr>
              <a:t>PRIVATE not-for-profit schools</a:t>
            </a:r>
          </a:p>
          <a:p>
            <a:pPr>
              <a:buFont typeface="+mj-lt"/>
              <a:buAutoNum type="arabicPeriod"/>
            </a:pPr>
            <a:endParaRPr lang="en-US" u="sng" dirty="0" smtClean="0"/>
          </a:p>
          <a:p>
            <a:pPr>
              <a:buFont typeface="+mj-lt"/>
              <a:buAutoNum type="arabicPeriod"/>
            </a:pPr>
            <a:r>
              <a:rPr lang="en-US" u="sng" dirty="0" smtClean="0">
                <a:solidFill>
                  <a:srgbClr val="FF0000"/>
                </a:solidFill>
              </a:rPr>
              <a:t>PRIVATE for-profit schools</a:t>
            </a:r>
            <a:endParaRPr lang="en-US" u="sng" dirty="0">
              <a:solidFill>
                <a:srgbClr val="FF0000"/>
              </a:solidFill>
            </a:endParaRPr>
          </a:p>
        </p:txBody>
      </p:sp>
    </p:spTree>
    <p:extLst>
      <p:ext uri="{BB962C8B-B14F-4D97-AF65-F5344CB8AC3E}">
        <p14:creationId xmlns:p14="http://schemas.microsoft.com/office/powerpoint/2010/main" val="394878695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Talking points</a:t>
            </a:r>
            <a:endParaRPr lang="en-US" dirty="0"/>
          </a:p>
        </p:txBody>
      </p:sp>
      <p:sp>
        <p:nvSpPr>
          <p:cNvPr id="3" name="Content Placeholder 2"/>
          <p:cNvSpPr>
            <a:spLocks noGrp="1"/>
          </p:cNvSpPr>
          <p:nvPr>
            <p:ph idx="1"/>
          </p:nvPr>
        </p:nvSpPr>
        <p:spPr/>
        <p:txBody>
          <a:bodyPr>
            <a:normAutofit/>
          </a:bodyPr>
          <a:lstStyle/>
          <a:p>
            <a:pPr>
              <a:buFont typeface="+mj-lt"/>
              <a:buAutoNum type="arabicPeriod"/>
            </a:pPr>
            <a:r>
              <a:rPr lang="en-US" sz="2000" dirty="0" smtClean="0"/>
              <a:t>What are the potential downsides of chains using IEB?</a:t>
            </a:r>
          </a:p>
          <a:p>
            <a:pPr>
              <a:buFont typeface="+mj-lt"/>
              <a:buAutoNum type="arabicPeriod"/>
            </a:pPr>
            <a:endParaRPr lang="en-US" sz="2000" dirty="0" smtClean="0"/>
          </a:p>
          <a:p>
            <a:pPr>
              <a:buFont typeface="+mj-lt"/>
              <a:buAutoNum type="arabicPeriod"/>
            </a:pPr>
            <a:r>
              <a:rPr lang="en-US" sz="2000" dirty="0" smtClean="0"/>
              <a:t>What are the upsides and downsides of for-profit schooling in SA</a:t>
            </a:r>
          </a:p>
          <a:p>
            <a:pPr>
              <a:buFont typeface="+mj-lt"/>
              <a:buAutoNum type="arabicPeriod"/>
            </a:pPr>
            <a:endParaRPr lang="en-US" sz="2000" dirty="0" smtClean="0"/>
          </a:p>
          <a:p>
            <a:pPr>
              <a:buFont typeface="+mj-lt"/>
              <a:buAutoNum type="arabicPeriod"/>
            </a:pPr>
            <a:r>
              <a:rPr lang="en-US" sz="2000" dirty="0" smtClean="0"/>
              <a:t>What are the positives and negatives of schooling ‘chains’ in SA?</a:t>
            </a:r>
          </a:p>
          <a:p>
            <a:pPr>
              <a:buFont typeface="+mj-lt"/>
              <a:buAutoNum type="arabicPeriod"/>
            </a:pPr>
            <a:endParaRPr lang="en-US" sz="2000" dirty="0" smtClean="0"/>
          </a:p>
          <a:p>
            <a:pPr>
              <a:buFont typeface="+mj-lt"/>
              <a:buAutoNum type="arabicPeriod"/>
            </a:pPr>
            <a:r>
              <a:rPr lang="en-US" sz="2000" dirty="0" smtClean="0"/>
              <a:t>Questions for discussion for IEB</a:t>
            </a:r>
          </a:p>
        </p:txBody>
      </p:sp>
    </p:spTree>
    <p:extLst>
      <p:ext uri="{BB962C8B-B14F-4D97-AF65-F5344CB8AC3E}">
        <p14:creationId xmlns:p14="http://schemas.microsoft.com/office/powerpoint/2010/main" val="292293540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Potential downsides of chains using IEB</a:t>
            </a:r>
            <a:endParaRPr lang="en-US" dirty="0"/>
          </a:p>
        </p:txBody>
      </p:sp>
      <p:sp>
        <p:nvSpPr>
          <p:cNvPr id="3" name="Content Placeholder 2"/>
          <p:cNvSpPr>
            <a:spLocks noGrp="1"/>
          </p:cNvSpPr>
          <p:nvPr>
            <p:ph idx="1"/>
          </p:nvPr>
        </p:nvSpPr>
        <p:spPr>
          <a:xfrm>
            <a:off x="822960" y="928764"/>
            <a:ext cx="7837160" cy="4070602"/>
          </a:xfrm>
        </p:spPr>
        <p:txBody>
          <a:bodyPr>
            <a:normAutofit fontScale="92500"/>
          </a:bodyPr>
          <a:lstStyle/>
          <a:p>
            <a:pPr>
              <a:buFont typeface="Arial"/>
              <a:buChar char="•"/>
            </a:pPr>
            <a:r>
              <a:rPr lang="en-US" dirty="0" smtClean="0"/>
              <a:t>The main source of revenue is from assessment fees that schools pay when their students write IEB exams (R6000).</a:t>
            </a:r>
          </a:p>
          <a:p>
            <a:pPr>
              <a:buFont typeface="Arial"/>
              <a:buChar char="•"/>
            </a:pPr>
            <a:r>
              <a:rPr lang="en-US" dirty="0" smtClean="0"/>
              <a:t>A chain of 30+ schools has increased bargaining power given that an exit of 30 schools is of far more concern to the IEB than the exit of 1 or 2 or 3. This is for two main reasons:</a:t>
            </a:r>
          </a:p>
          <a:p>
            <a:pPr>
              <a:buFont typeface="+mj-lt"/>
              <a:buAutoNum type="arabicPeriod"/>
            </a:pPr>
            <a:r>
              <a:rPr lang="en-US" u="sng" dirty="0" smtClean="0"/>
              <a:t>Reputational risk </a:t>
            </a:r>
            <a:r>
              <a:rPr lang="en-US" dirty="0" smtClean="0">
                <a:sym typeface="Wingdings"/>
              </a:rPr>
              <a:t> a mass exodus could cause other IEB schools / parents to doubt the quality of the assessment. </a:t>
            </a:r>
          </a:p>
          <a:p>
            <a:pPr>
              <a:buFont typeface="+mj-lt"/>
              <a:buAutoNum type="arabicPeriod"/>
            </a:pPr>
            <a:r>
              <a:rPr lang="en-US" u="sng" dirty="0" smtClean="0">
                <a:sym typeface="Wingdings"/>
              </a:rPr>
              <a:t>Financial risk </a:t>
            </a:r>
            <a:r>
              <a:rPr lang="en-US" dirty="0" smtClean="0">
                <a:sym typeface="Wingdings"/>
              </a:rPr>
              <a:t> cash flow &amp; planning problems around large changes in income year to year. </a:t>
            </a:r>
          </a:p>
          <a:p>
            <a:pPr marL="0" indent="0"/>
            <a:r>
              <a:rPr lang="en-US" sz="1900" dirty="0" smtClean="0">
                <a:solidFill>
                  <a:srgbClr val="FF0000"/>
                </a:solidFill>
                <a:sym typeface="Wingdings"/>
              </a:rPr>
              <a:t>What are the most probable reasons that could cause a clash?</a:t>
            </a:r>
          </a:p>
          <a:p>
            <a:pPr>
              <a:buFont typeface="+mj-ea"/>
              <a:buAutoNum type="circleNumDbPlain"/>
            </a:pPr>
            <a:r>
              <a:rPr lang="en-US" dirty="0" smtClean="0">
                <a:sym typeface="Wingdings"/>
              </a:rPr>
              <a:t>Cultural/values clash  Challenges independence. </a:t>
            </a:r>
            <a:r>
              <a:rPr lang="en-US" dirty="0" err="1" smtClean="0">
                <a:sym typeface="Wingdings"/>
              </a:rPr>
              <a:t>Curro</a:t>
            </a:r>
            <a:r>
              <a:rPr lang="en-US" dirty="0" smtClean="0">
                <a:sym typeface="Wingdings"/>
              </a:rPr>
              <a:t> </a:t>
            </a:r>
            <a:r>
              <a:rPr lang="en-US" dirty="0" err="1" smtClean="0">
                <a:sym typeface="Wingdings"/>
              </a:rPr>
              <a:t>Roodepoot</a:t>
            </a:r>
            <a:r>
              <a:rPr lang="en-US" dirty="0" smtClean="0">
                <a:sym typeface="Wingdings"/>
              </a:rPr>
              <a:t> example. Difficult to speak out against influential clients. “Make your exams easier so more get A’s &amp; get into university or we’ll leave.</a:t>
            </a:r>
          </a:p>
          <a:p>
            <a:pPr>
              <a:buFont typeface="+mj-ea"/>
              <a:buAutoNum type="circleNumDbPlain"/>
            </a:pPr>
            <a:r>
              <a:rPr lang="en-US" dirty="0" smtClean="0">
                <a:sym typeface="Wingdings"/>
              </a:rPr>
              <a:t>Group-level discount  asking for better ‘rates’  (</a:t>
            </a:r>
          </a:p>
          <a:p>
            <a:pPr marL="0" indent="0"/>
            <a:r>
              <a:rPr lang="en-US" i="1" dirty="0" smtClean="0">
                <a:sym typeface="Wingdings"/>
              </a:rPr>
              <a:t>[Perhaps require chains to ‘buy-in’ for 3 years and give one year notice before stopping IEB?]</a:t>
            </a:r>
            <a:endParaRPr lang="en-US" i="1" dirty="0"/>
          </a:p>
        </p:txBody>
      </p:sp>
    </p:spTree>
    <p:extLst>
      <p:ext uri="{BB962C8B-B14F-4D97-AF65-F5344CB8AC3E}">
        <p14:creationId xmlns:p14="http://schemas.microsoft.com/office/powerpoint/2010/main" val="117875887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97555"/>
            <a:ext cx="7520940" cy="903071"/>
          </a:xfrm>
          <a:solidFill>
            <a:srgbClr val="D9D9D9"/>
          </a:solidFill>
        </p:spPr>
        <p:txBody>
          <a:bodyPr/>
          <a:lstStyle/>
          <a:p>
            <a:r>
              <a:rPr lang="en-US" dirty="0" smtClean="0"/>
              <a:t>Upsides and downsides of for-profit schooling</a:t>
            </a:r>
            <a:endParaRPr lang="en-US" dirty="0"/>
          </a:p>
        </p:txBody>
      </p:sp>
      <p:sp>
        <p:nvSpPr>
          <p:cNvPr id="3" name="Content Placeholder 2"/>
          <p:cNvSpPr>
            <a:spLocks noGrp="1"/>
          </p:cNvSpPr>
          <p:nvPr>
            <p:ph idx="1"/>
          </p:nvPr>
        </p:nvSpPr>
        <p:spPr>
          <a:xfrm>
            <a:off x="822960" y="1100627"/>
            <a:ext cx="7520940" cy="5009483"/>
          </a:xfrm>
          <a:solidFill>
            <a:schemeClr val="bg1"/>
          </a:solidFill>
        </p:spPr>
        <p:txBody>
          <a:bodyPr>
            <a:normAutofit/>
          </a:bodyPr>
          <a:lstStyle/>
          <a:p>
            <a:r>
              <a:rPr lang="en-US" u="sng" dirty="0" smtClean="0"/>
              <a:t>Upsides</a:t>
            </a:r>
          </a:p>
          <a:p>
            <a:pPr>
              <a:buFont typeface="Arial"/>
              <a:buChar char="•"/>
            </a:pPr>
            <a:r>
              <a:rPr lang="en-US" b="0" dirty="0" smtClean="0"/>
              <a:t>High degree of accountability</a:t>
            </a:r>
          </a:p>
          <a:p>
            <a:pPr>
              <a:buFont typeface="Arial"/>
              <a:buChar char="•"/>
            </a:pPr>
            <a:r>
              <a:rPr lang="en-US" b="0" dirty="0" smtClean="0"/>
              <a:t>For-profit motive </a:t>
            </a:r>
            <a:r>
              <a:rPr lang="en-US" b="0" dirty="0" smtClean="0">
                <a:sym typeface="Wingdings"/>
              </a:rPr>
              <a:t> clear driving force for expansion</a:t>
            </a:r>
            <a:endParaRPr lang="en-US" b="0" dirty="0" smtClean="0"/>
          </a:p>
          <a:p>
            <a:pPr>
              <a:buFont typeface="Arial"/>
              <a:buChar char="•"/>
            </a:pPr>
            <a:r>
              <a:rPr lang="en-US" b="0" dirty="0" smtClean="0"/>
              <a:t>Can bring in high-capacity managers into schooling</a:t>
            </a:r>
          </a:p>
          <a:p>
            <a:pPr>
              <a:buFont typeface="Arial"/>
              <a:buChar char="•"/>
            </a:pPr>
            <a:r>
              <a:rPr lang="en-US" b="0" dirty="0" smtClean="0"/>
              <a:t>If subsidized by State then can provide options for low-income households</a:t>
            </a:r>
          </a:p>
          <a:p>
            <a:pPr>
              <a:buFont typeface="Arial"/>
              <a:buChar char="•"/>
            </a:pPr>
            <a:r>
              <a:rPr lang="en-US" b="0" dirty="0" smtClean="0"/>
              <a:t>Counter-factual is a disastrous public education</a:t>
            </a:r>
          </a:p>
          <a:p>
            <a:pPr marL="0" indent="0"/>
            <a:r>
              <a:rPr lang="en-US" u="sng" dirty="0" smtClean="0"/>
              <a:t>Downsides</a:t>
            </a:r>
          </a:p>
          <a:p>
            <a:pPr marL="285750" indent="-285750">
              <a:buFont typeface="Arial"/>
              <a:buChar char="•"/>
            </a:pPr>
            <a:r>
              <a:rPr lang="en-US" b="0" dirty="0" smtClean="0"/>
              <a:t>What gets measured gets valued/optimized/maximized. Numeracy and literacy? ANAs? In high-income contexts (Crawford) high degree of parental oversight and accountability. In low-income contexts far less so; uneducated parents, power-dynamics, language. Narrowing of curriculum</a:t>
            </a:r>
          </a:p>
          <a:p>
            <a:pPr marL="285750" indent="-285750">
              <a:buFont typeface="Arial"/>
              <a:buChar char="•"/>
            </a:pPr>
            <a:r>
              <a:rPr lang="en-US" b="0" dirty="0" smtClean="0"/>
              <a:t>Ideological issues</a:t>
            </a:r>
            <a:r>
              <a:rPr lang="en-US" b="0" dirty="0" smtClean="0">
                <a:sym typeface="Wingdings"/>
              </a:rPr>
              <a:t> should education be for-profit? Should money allocated to educate children be flowing into corporate profits. We’d be OK with 5-10% flowing to shareholders but what about 60%?</a:t>
            </a:r>
          </a:p>
          <a:p>
            <a:pPr marL="285750" indent="-285750">
              <a:buFont typeface="Arial"/>
              <a:buChar char="•"/>
            </a:pPr>
            <a:r>
              <a:rPr lang="en-US" b="0" dirty="0" smtClean="0">
                <a:sym typeface="Wingdings"/>
              </a:rPr>
              <a:t>Concerns around values and unintended consequences of for-profit motive. Interests of the children/society come second. </a:t>
            </a:r>
            <a:r>
              <a:rPr lang="en-US" b="0" dirty="0" err="1" smtClean="0">
                <a:sym typeface="Wingdings"/>
              </a:rPr>
              <a:t>Curro</a:t>
            </a:r>
            <a:r>
              <a:rPr lang="en-US" b="0" dirty="0" smtClean="0">
                <a:sym typeface="Wingdings"/>
              </a:rPr>
              <a:t> </a:t>
            </a:r>
            <a:r>
              <a:rPr lang="en-US" b="0" dirty="0" err="1" smtClean="0">
                <a:sym typeface="Wingdings"/>
              </a:rPr>
              <a:t>Roodepoot</a:t>
            </a:r>
            <a:r>
              <a:rPr lang="en-US" b="0" dirty="0">
                <a:sym typeface="Wingdings"/>
              </a:rPr>
              <a:t>?</a:t>
            </a:r>
            <a:endParaRPr lang="en-US" b="0" dirty="0"/>
          </a:p>
        </p:txBody>
      </p:sp>
    </p:spTree>
    <p:extLst>
      <p:ext uri="{BB962C8B-B14F-4D97-AF65-F5344CB8AC3E}">
        <p14:creationId xmlns:p14="http://schemas.microsoft.com/office/powerpoint/2010/main" val="16756127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lstStyle/>
          <a:p>
            <a:r>
              <a:rPr lang="en-US" dirty="0" smtClean="0"/>
              <a:t>Positives and negatives of chains</a:t>
            </a:r>
            <a:endParaRPr lang="en-US" dirty="0"/>
          </a:p>
        </p:txBody>
      </p:sp>
      <p:sp>
        <p:nvSpPr>
          <p:cNvPr id="3" name="Content Placeholder 2"/>
          <p:cNvSpPr>
            <a:spLocks noGrp="1"/>
          </p:cNvSpPr>
          <p:nvPr>
            <p:ph idx="1"/>
          </p:nvPr>
        </p:nvSpPr>
        <p:spPr/>
        <p:txBody>
          <a:bodyPr>
            <a:normAutofit/>
          </a:bodyPr>
          <a:lstStyle/>
          <a:p>
            <a:r>
              <a:rPr lang="en-US" u="sng" dirty="0" smtClean="0"/>
              <a:t>Positives</a:t>
            </a:r>
          </a:p>
          <a:p>
            <a:pPr>
              <a:buFont typeface="Arial"/>
              <a:buChar char="•"/>
            </a:pPr>
            <a:r>
              <a:rPr lang="en-US" dirty="0" smtClean="0"/>
              <a:t>In a sense resources (human and financial) are pooled and can be allocated to where they are most needed. </a:t>
            </a:r>
            <a:r>
              <a:rPr lang="en-US" dirty="0" err="1" smtClean="0"/>
              <a:t>Redploying</a:t>
            </a:r>
            <a:r>
              <a:rPr lang="en-US" dirty="0" smtClean="0"/>
              <a:t> a principal for example.</a:t>
            </a:r>
          </a:p>
          <a:p>
            <a:pPr>
              <a:buFont typeface="Arial"/>
              <a:buChar char="•"/>
            </a:pPr>
            <a:r>
              <a:rPr lang="en-US" dirty="0" smtClean="0"/>
              <a:t>Lower fixed-costs. </a:t>
            </a:r>
          </a:p>
          <a:p>
            <a:pPr lvl="3">
              <a:buFont typeface="Arial"/>
              <a:buChar char="•"/>
            </a:pPr>
            <a:r>
              <a:rPr lang="en-US" dirty="0" smtClean="0"/>
              <a:t>(1) Teacher training, (2) setting up online learning systems, (3) printing costs</a:t>
            </a:r>
          </a:p>
          <a:p>
            <a:pPr lvl="1"/>
            <a:r>
              <a:rPr lang="en-US" b="1" dirty="0" smtClean="0"/>
              <a:t>Reputational risk means that there is arguably more accountability (think </a:t>
            </a:r>
            <a:r>
              <a:rPr lang="en-US" b="1" dirty="0" err="1" smtClean="0"/>
              <a:t>Curro</a:t>
            </a:r>
            <a:r>
              <a:rPr lang="en-US" b="1" dirty="0" smtClean="0"/>
              <a:t> </a:t>
            </a:r>
            <a:r>
              <a:rPr lang="en-US" b="1" dirty="0" err="1" smtClean="0"/>
              <a:t>Roodepoot</a:t>
            </a:r>
            <a:r>
              <a:rPr lang="en-US" b="1" dirty="0" smtClean="0"/>
              <a:t>)</a:t>
            </a:r>
          </a:p>
          <a:p>
            <a:pPr marL="0" lvl="1" indent="0">
              <a:buNone/>
            </a:pPr>
            <a:endParaRPr lang="en-US" b="1" dirty="0"/>
          </a:p>
          <a:p>
            <a:pPr marL="0" lvl="1" indent="0">
              <a:buNone/>
            </a:pPr>
            <a:r>
              <a:rPr lang="en-US" b="1" u="sng" dirty="0" smtClean="0"/>
              <a:t>Negatives</a:t>
            </a:r>
          </a:p>
          <a:p>
            <a:pPr lvl="1"/>
            <a:r>
              <a:rPr lang="en-US" b="1" dirty="0" smtClean="0"/>
              <a:t>Principals lose some degree of autonomy</a:t>
            </a:r>
          </a:p>
          <a:p>
            <a:pPr lvl="1"/>
            <a:r>
              <a:rPr lang="en-US" b="1" dirty="0" smtClean="0"/>
              <a:t>The chain can lean-on or bully principals/teachers/parents due to increased influence, larger budgets etc. </a:t>
            </a:r>
          </a:p>
          <a:p>
            <a:pPr marL="0" lvl="1" indent="0">
              <a:buNone/>
            </a:pPr>
            <a:endParaRPr lang="en-US" b="1" dirty="0" smtClean="0"/>
          </a:p>
          <a:p>
            <a:pPr lvl="1"/>
            <a:endParaRPr lang="en-US" b="1" dirty="0"/>
          </a:p>
        </p:txBody>
      </p:sp>
    </p:spTree>
    <p:extLst>
      <p:ext uri="{BB962C8B-B14F-4D97-AF65-F5344CB8AC3E}">
        <p14:creationId xmlns:p14="http://schemas.microsoft.com/office/powerpoint/2010/main" val="224737084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Questions</a:t>
            </a:r>
            <a:endParaRPr lang="en-US" dirty="0"/>
          </a:p>
        </p:txBody>
      </p:sp>
      <p:sp>
        <p:nvSpPr>
          <p:cNvPr id="3" name="Content Placeholder 2"/>
          <p:cNvSpPr>
            <a:spLocks noGrp="1"/>
          </p:cNvSpPr>
          <p:nvPr>
            <p:ph idx="1"/>
          </p:nvPr>
        </p:nvSpPr>
        <p:spPr>
          <a:xfrm>
            <a:off x="822960" y="1100628"/>
            <a:ext cx="7520940" cy="5023594"/>
          </a:xfrm>
          <a:solidFill>
            <a:schemeClr val="bg1"/>
          </a:solidFill>
        </p:spPr>
        <p:txBody>
          <a:bodyPr>
            <a:normAutofit/>
          </a:bodyPr>
          <a:lstStyle/>
          <a:p>
            <a:pPr>
              <a:buFont typeface="+mj-lt"/>
              <a:buAutoNum type="arabicPeriod"/>
            </a:pPr>
            <a:r>
              <a:rPr lang="en-US" dirty="0" smtClean="0"/>
              <a:t>Perhaps for-profit schooling is ideologically dodgy but the most expedient way of providing a basic quality of education for poor children?</a:t>
            </a:r>
          </a:p>
          <a:p>
            <a:pPr>
              <a:buFont typeface="+mj-lt"/>
              <a:buAutoNum type="arabicPeriod"/>
            </a:pPr>
            <a:r>
              <a:rPr lang="en-US" dirty="0" smtClean="0"/>
              <a:t>Are the long-term consequences of encouraging growth in for-profit sector knowable? Desirable? [Rowan Williams Faust</a:t>
            </a:r>
            <a:r>
              <a:rPr lang="en-US" dirty="0" smtClean="0">
                <a:sym typeface="Wingdings"/>
              </a:rPr>
              <a:t> </a:t>
            </a:r>
            <a:r>
              <a:rPr lang="en-US" dirty="0" err="1" smtClean="0">
                <a:sym typeface="Wingdings"/>
              </a:rPr>
              <a:t>Frakenstein</a:t>
            </a:r>
            <a:r>
              <a:rPr lang="en-US" dirty="0" smtClean="0">
                <a:sym typeface="Wingdings"/>
              </a:rPr>
              <a:t>]</a:t>
            </a:r>
          </a:p>
          <a:p>
            <a:pPr>
              <a:buFont typeface="+mj-lt"/>
              <a:buAutoNum type="arabicPeriod"/>
            </a:pPr>
            <a:r>
              <a:rPr lang="en-US" dirty="0" smtClean="0">
                <a:sym typeface="Wingdings"/>
              </a:rPr>
              <a:t>Can we not get the same ‘benefits’ from a 100% subsidy for the ‘3 Conditions’ model: (1) not-for-profit, (2) no-fee, (3) non-selective. Will it not morph into an ‘extractor’ model with a for-profit holding company? Do we care?</a:t>
            </a:r>
          </a:p>
          <a:p>
            <a:pPr>
              <a:buFont typeface="+mj-lt"/>
              <a:buAutoNum type="arabicPeriod"/>
            </a:pPr>
            <a:r>
              <a:rPr lang="en-US" dirty="0" smtClean="0">
                <a:sym typeface="Wingdings"/>
              </a:rPr>
              <a:t>Could IEB involvement in the for-profit sector be a force for good in the sense that it could prevent a narrowing of the curriculum and provide independence?</a:t>
            </a:r>
          </a:p>
          <a:p>
            <a:pPr>
              <a:buFont typeface="+mj-lt"/>
              <a:buAutoNum type="arabicPeriod"/>
            </a:pPr>
            <a:r>
              <a:rPr lang="en-US" dirty="0" smtClean="0">
                <a:sym typeface="Wingdings"/>
              </a:rPr>
              <a:t>Are chains likely to exert pressure on the IEB? On what issues? What are the IEB options? (perhaps a notice-period before leaving or 3-year terms for 5+ chains)</a:t>
            </a:r>
          </a:p>
          <a:p>
            <a:pPr>
              <a:buFont typeface="+mj-lt"/>
              <a:buAutoNum type="arabicPeriod"/>
            </a:pPr>
            <a:r>
              <a:rPr lang="en-US" dirty="0" smtClean="0">
                <a:sym typeface="Wingdings"/>
              </a:rPr>
              <a:t>Are chains such a bad thing in South Africa? Good examples of how chains can set up their own ecosystems (ARK in the U.K.; successful charters in the U.S)</a:t>
            </a:r>
          </a:p>
          <a:p>
            <a:pPr>
              <a:buFont typeface="+mj-lt"/>
              <a:buAutoNum type="arabicPeriod"/>
            </a:pPr>
            <a:r>
              <a:rPr lang="en-US" dirty="0" smtClean="0">
                <a:sym typeface="Wingdings"/>
              </a:rPr>
              <a:t>Do the positives outweigh the negatives if a rapidly growing sector of South African education (NFP or FP) start using IEB exams? </a:t>
            </a:r>
          </a:p>
          <a:p>
            <a:pPr>
              <a:buFont typeface="+mj-lt"/>
              <a:buAutoNum type="arabicPeriod"/>
            </a:pPr>
            <a:endParaRPr lang="en-US" dirty="0"/>
          </a:p>
        </p:txBody>
      </p:sp>
    </p:spTree>
    <p:extLst>
      <p:ext uri="{BB962C8B-B14F-4D97-AF65-F5344CB8AC3E}">
        <p14:creationId xmlns:p14="http://schemas.microsoft.com/office/powerpoint/2010/main" val="168471528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points to consider</a:t>
            </a:r>
            <a:endParaRPr lang="en-US" dirty="0"/>
          </a:p>
        </p:txBody>
      </p:sp>
      <p:sp>
        <p:nvSpPr>
          <p:cNvPr id="3" name="Content Placeholder 2"/>
          <p:cNvSpPr>
            <a:spLocks noGrp="1"/>
          </p:cNvSpPr>
          <p:nvPr>
            <p:ph idx="1"/>
          </p:nvPr>
        </p:nvSpPr>
        <p:spPr>
          <a:xfrm>
            <a:off x="822960" y="1100628"/>
            <a:ext cx="7520940" cy="5037705"/>
          </a:xfrm>
          <a:solidFill>
            <a:srgbClr val="FFFFFF"/>
          </a:solidFill>
        </p:spPr>
        <p:txBody>
          <a:bodyPr>
            <a:normAutofit lnSpcReduction="10000"/>
          </a:bodyPr>
          <a:lstStyle/>
          <a:p>
            <a:pPr>
              <a:buFont typeface="Arial"/>
              <a:buChar char="•"/>
            </a:pPr>
            <a:r>
              <a:rPr lang="en-US" dirty="0" smtClean="0"/>
              <a:t>Internship model of </a:t>
            </a:r>
            <a:r>
              <a:rPr lang="en-US" u="sng" dirty="0" smtClean="0"/>
              <a:t>teacher training </a:t>
            </a:r>
          </a:p>
          <a:p>
            <a:pPr lvl="3">
              <a:buFont typeface="Arial"/>
              <a:buChar char="•"/>
            </a:pPr>
            <a:r>
              <a:rPr lang="en-US" dirty="0" smtClean="0"/>
              <a:t>Highlighting to all stakeholders that teacher development needs to be addressed by ALL stakeholders not just DHET/DBE</a:t>
            </a:r>
          </a:p>
          <a:p>
            <a:pPr lvl="1">
              <a:buFont typeface="Arial"/>
              <a:buChar char="•"/>
            </a:pPr>
            <a:endParaRPr lang="en-US" dirty="0"/>
          </a:p>
          <a:p>
            <a:pPr lvl="1">
              <a:buFont typeface="Arial"/>
              <a:buChar char="•"/>
            </a:pPr>
            <a:r>
              <a:rPr lang="en-US" b="1" dirty="0" smtClean="0"/>
              <a:t>Given the advances in </a:t>
            </a:r>
            <a:r>
              <a:rPr lang="en-US" b="1" u="sng" dirty="0" smtClean="0"/>
              <a:t>technology and the ubiquity of responsive devices</a:t>
            </a:r>
            <a:r>
              <a:rPr lang="en-US" b="1" dirty="0" smtClean="0"/>
              <a:t>, are we on the verge of a change in the way we do schooling?</a:t>
            </a:r>
          </a:p>
          <a:p>
            <a:pPr lvl="3">
              <a:buFont typeface="Arial"/>
              <a:buChar char="•"/>
            </a:pPr>
            <a:r>
              <a:rPr lang="en-US" dirty="0" smtClean="0"/>
              <a:t>Flipped classroom</a:t>
            </a:r>
          </a:p>
          <a:p>
            <a:pPr lvl="3">
              <a:buFont typeface="Arial"/>
              <a:buChar char="•"/>
            </a:pPr>
            <a:r>
              <a:rPr lang="en-US" dirty="0" smtClean="0"/>
              <a:t>Technological literacy </a:t>
            </a:r>
          </a:p>
          <a:p>
            <a:pPr lvl="1">
              <a:buFont typeface="Arial"/>
              <a:buChar char="•"/>
            </a:pPr>
            <a:endParaRPr lang="en-US" dirty="0"/>
          </a:p>
          <a:p>
            <a:pPr lvl="1">
              <a:buFont typeface="Arial"/>
              <a:buChar char="•"/>
            </a:pPr>
            <a:r>
              <a:rPr lang="en-US" b="1" dirty="0" smtClean="0"/>
              <a:t>The need to develop </a:t>
            </a:r>
            <a:r>
              <a:rPr lang="en-US" b="1" u="sng" dirty="0" smtClean="0"/>
              <a:t>21</a:t>
            </a:r>
            <a:r>
              <a:rPr lang="en-US" b="1" u="sng" baseline="30000" dirty="0" smtClean="0"/>
              <a:t>st</a:t>
            </a:r>
            <a:r>
              <a:rPr lang="en-US" b="1" u="sng" dirty="0" smtClean="0"/>
              <a:t> century skills and competencies</a:t>
            </a:r>
          </a:p>
          <a:p>
            <a:pPr lvl="3">
              <a:buFont typeface="Arial"/>
              <a:buChar char="•"/>
            </a:pPr>
            <a:r>
              <a:rPr lang="en-US" dirty="0" smtClean="0"/>
              <a:t>Empathy and other emotional competencies are one of the most important competencies people need, we we do not teach it explicitly</a:t>
            </a:r>
          </a:p>
          <a:p>
            <a:pPr lvl="1">
              <a:buFont typeface="Arial"/>
              <a:buChar char="•"/>
            </a:pPr>
            <a:endParaRPr lang="en-US" dirty="0"/>
          </a:p>
          <a:p>
            <a:pPr lvl="1">
              <a:buFont typeface="Arial"/>
              <a:buChar char="•"/>
            </a:pPr>
            <a:r>
              <a:rPr lang="en-US" b="1" u="sng" dirty="0" smtClean="0"/>
              <a:t>Alternative/competing curricula </a:t>
            </a:r>
            <a:r>
              <a:rPr lang="en-US" dirty="0" smtClean="0"/>
              <a:t>are going to start emerging that offer relatively large shifts in (1) what we teach, (2) how we teach it and (3) how we assess it. Given SA’s relatively conservative nature (even among the elite) I think we will move towards a modularized approach rather than wholesale change. Adding coding, mandarin, data analytics rather than abandoning grades and moving for competency-based progression, for example.  </a:t>
            </a:r>
            <a:endParaRPr lang="en-US" dirty="0"/>
          </a:p>
        </p:txBody>
      </p:sp>
    </p:spTree>
    <p:extLst>
      <p:ext uri="{BB962C8B-B14F-4D97-AF65-F5344CB8AC3E}">
        <p14:creationId xmlns:p14="http://schemas.microsoft.com/office/powerpoint/2010/main" val="208350682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for development &amp; enterprise</a:t>
            </a:r>
            <a:endParaRPr lang="en-US" dirty="0"/>
          </a:p>
        </p:txBody>
      </p:sp>
      <p:sp>
        <p:nvSpPr>
          <p:cNvPr id="4" name="Rectangle 3"/>
          <p:cNvSpPr/>
          <p:nvPr/>
        </p:nvSpPr>
        <p:spPr>
          <a:xfrm>
            <a:off x="822960" y="1098921"/>
            <a:ext cx="7520940" cy="1015663"/>
          </a:xfrm>
          <a:prstGeom prst="rect">
            <a:avLst/>
          </a:prstGeom>
          <a:solidFill>
            <a:schemeClr val="bg1">
              <a:lumMod val="85000"/>
            </a:schemeClr>
          </a:solidFill>
        </p:spPr>
        <p:txBody>
          <a:bodyPr wrap="square">
            <a:spAutoFit/>
          </a:bodyPr>
          <a:lstStyle/>
          <a:p>
            <a:r>
              <a:rPr lang="en-US" baseline="30000" dirty="0" smtClean="0"/>
              <a:t>“South </a:t>
            </a:r>
            <a:r>
              <a:rPr lang="en-US" baseline="30000" dirty="0"/>
              <a:t>Africa’s dialogue about reform has focused largely on the public sector: how can government improve the delivery of quality schooling? Historically the private sector has played a role in improving education, but this has been largely as a provider of funds to initiatives within the public sector. However, South Africa could be </a:t>
            </a:r>
            <a:r>
              <a:rPr lang="en-US" b="1" baseline="30000" dirty="0"/>
              <a:t>leveraging the contribution of business, markets, ‘</a:t>
            </a:r>
            <a:r>
              <a:rPr lang="en-US" b="1" baseline="30000" dirty="0" err="1"/>
              <a:t>edupreneurs</a:t>
            </a:r>
            <a:r>
              <a:rPr lang="en-US" b="1" baseline="30000" dirty="0"/>
              <a:t>’ and philanthropic resources far more effectively to deliver better quality schooling to disadvantaged learners in the education system</a:t>
            </a:r>
            <a:r>
              <a:rPr lang="en-US" baseline="30000" dirty="0" smtClean="0"/>
              <a:t>.” (CDE 2015)</a:t>
            </a:r>
            <a:endParaRPr lang="en-US" dirty="0"/>
          </a:p>
        </p:txBody>
      </p:sp>
      <p:sp>
        <p:nvSpPr>
          <p:cNvPr id="5" name="Rectangle 4"/>
          <p:cNvSpPr/>
          <p:nvPr/>
        </p:nvSpPr>
        <p:spPr>
          <a:xfrm>
            <a:off x="822960" y="2367171"/>
            <a:ext cx="7520940" cy="1384995"/>
          </a:xfrm>
          <a:prstGeom prst="rect">
            <a:avLst/>
          </a:prstGeom>
          <a:solidFill>
            <a:srgbClr val="D9D9D9"/>
          </a:solidFill>
        </p:spPr>
        <p:txBody>
          <a:bodyPr wrap="square">
            <a:spAutoFit/>
          </a:bodyPr>
          <a:lstStyle/>
          <a:p>
            <a:endParaRPr lang="en-US" baseline="30000" dirty="0"/>
          </a:p>
          <a:p>
            <a:r>
              <a:rPr lang="en-US" baseline="30000" dirty="0" smtClean="0"/>
              <a:t>“In </a:t>
            </a:r>
            <a:r>
              <a:rPr lang="en-US" baseline="30000" dirty="0"/>
              <a:t>the last few years, private equity, individuals, donors and companies have </a:t>
            </a:r>
            <a:r>
              <a:rPr lang="en-US" b="1" baseline="30000" dirty="0" smtClean="0"/>
              <a:t>recognized </a:t>
            </a:r>
            <a:r>
              <a:rPr lang="en-US" b="1" baseline="30000" dirty="0"/>
              <a:t>the potential of affordable independent schools and begun to invest in chains of both low- and mid-fee schools.</a:t>
            </a:r>
          </a:p>
          <a:p>
            <a:r>
              <a:rPr lang="en-US" baseline="30000" dirty="0"/>
              <a:t>In the case of private schools for the poor, South Africa is behind the curve relative to many developing countries, and the independent sector as a whole is a relatively small one in international terms. (Although CDE would argue that it is a much larger sector than the official figure of 6.5 per cent of South African schools.) Thus, while the sector is expanding rapidly, it is doing so from a low base</a:t>
            </a:r>
            <a:r>
              <a:rPr lang="en-US" baseline="30000" dirty="0" smtClean="0"/>
              <a:t>.” (CDE 2015)</a:t>
            </a:r>
            <a:endParaRPr lang="en-US" dirty="0"/>
          </a:p>
        </p:txBody>
      </p:sp>
      <p:sp>
        <p:nvSpPr>
          <p:cNvPr id="6" name="Rectangle 5"/>
          <p:cNvSpPr/>
          <p:nvPr/>
        </p:nvSpPr>
        <p:spPr>
          <a:xfrm>
            <a:off x="822960" y="4005825"/>
            <a:ext cx="7520940" cy="1015663"/>
          </a:xfrm>
          <a:prstGeom prst="rect">
            <a:avLst/>
          </a:prstGeom>
          <a:solidFill>
            <a:srgbClr val="D9D9D9"/>
          </a:solidFill>
        </p:spPr>
        <p:txBody>
          <a:bodyPr wrap="square">
            <a:spAutoFit/>
          </a:bodyPr>
          <a:lstStyle/>
          <a:p>
            <a:r>
              <a:rPr lang="en-US" baseline="30000" dirty="0" smtClean="0"/>
              <a:t>“Private </a:t>
            </a:r>
            <a:r>
              <a:rPr lang="en-US" baseline="30000" dirty="0"/>
              <a:t>education has expanded rapidly in India: enrolment in elementary schools is approximately 35 per cent and over 50 per cent at the secondary level. In-depth studies in cities like Mumbai and Patna show that upward of 75 per cent of children in these cities are attending private schools.12 According to the 2014 Annual Status of Education Report (ASER), enrolment in private elementary schools in rural India has increased from 19 per cent to 29 per cent in the seven-year-period from 2006 to </a:t>
            </a:r>
            <a:r>
              <a:rPr lang="en-US" baseline="30000" dirty="0" smtClean="0"/>
              <a:t>2013” (CDE 2015)</a:t>
            </a:r>
            <a:endParaRPr lang="en-US" dirty="0"/>
          </a:p>
        </p:txBody>
      </p:sp>
    </p:spTree>
    <p:extLst>
      <p:ext uri="{BB962C8B-B14F-4D97-AF65-F5344CB8AC3E}">
        <p14:creationId xmlns:p14="http://schemas.microsoft.com/office/powerpoint/2010/main" val="1830365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Angles.thmx</Template>
  <TotalTime>1266</TotalTime>
  <Words>4272</Words>
  <Application>Microsoft Macintosh PowerPoint</Application>
  <PresentationFormat>On-screen Show (4:3)</PresentationFormat>
  <Paragraphs>413</Paragraphs>
  <Slides>34</Slides>
  <Notes>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Angles</vt:lpstr>
      <vt:lpstr>For-profit schooling in SA</vt:lpstr>
      <vt:lpstr>outline</vt:lpstr>
      <vt:lpstr>Overview of education in SA</vt:lpstr>
      <vt:lpstr>State of SA education since transition</vt:lpstr>
      <vt:lpstr>Student performance 2003-2011 </vt:lpstr>
      <vt:lpstr>PowerPoint Presentation</vt:lpstr>
      <vt:lpstr>PowerPoint Presentation</vt:lpstr>
      <vt:lpstr>What are the root causes of low and unequal achievement? </vt:lpstr>
      <vt:lpstr>Matric 2014 (relative to Gr 2 in 2004)</vt:lpstr>
      <vt:lpstr>Maths: Insurmountable learning deficits</vt:lpstr>
      <vt:lpstr>Inequality: Two public schooling systems</vt:lpstr>
      <vt:lpstr>NSES question 42 NSES followed about 15000 students (266 schools) and tested them in Grade 3 (2007), Grade 4 (2008) and Grade 5 (2009). </vt:lpstr>
      <vt:lpstr>PowerPoint Presentation</vt:lpstr>
      <vt:lpstr>Independent schools</vt:lpstr>
      <vt:lpstr>Important trends – see CDE 2015 report</vt:lpstr>
      <vt:lpstr>Overview of independent schools in SA</vt:lpstr>
      <vt:lpstr>Overview of education in SA</vt:lpstr>
      <vt:lpstr>Independent School Sector (2014)  – Jane Hofmeyr</vt:lpstr>
      <vt:lpstr>Change and Growth  – Jane Hofmeyr (CDE)</vt:lpstr>
      <vt:lpstr>Review of For-Profit Chains in SA</vt:lpstr>
      <vt:lpstr>Curro</vt:lpstr>
      <vt:lpstr>Rapid growth - curro</vt:lpstr>
      <vt:lpstr>For-profit chains of independent schools</vt:lpstr>
      <vt:lpstr>Not-for-profit chains</vt:lpstr>
      <vt:lpstr>Not-Profit-Chains</vt:lpstr>
      <vt:lpstr>Players in the Sector 2013 – Jane Hofmeyr (CDE)</vt:lpstr>
      <vt:lpstr>Models of school governance and profit</vt:lpstr>
      <vt:lpstr>Talking points</vt:lpstr>
      <vt:lpstr>Potential downsides of chains using IEB</vt:lpstr>
      <vt:lpstr>Upsides and downsides of for-profit schooling</vt:lpstr>
      <vt:lpstr>Positives and negatives of chains</vt:lpstr>
      <vt:lpstr>Questions</vt:lpstr>
      <vt:lpstr>Other points to consider</vt:lpstr>
      <vt:lpstr>Centre for development &amp; enterprise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For-profit schooling in SA</dc:title>
  <dc:creator>Nic</dc:creator>
  <cp:lastModifiedBy>Nic</cp:lastModifiedBy>
  <cp:revision>41</cp:revision>
  <dcterms:created xsi:type="dcterms:W3CDTF">2015-09-01T11:01:53Z</dcterms:created>
  <dcterms:modified xsi:type="dcterms:W3CDTF">2015-09-04T07:09:52Z</dcterms:modified>
</cp:coreProperties>
</file>