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3.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4.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5.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notesSlides/notesSlide9.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7.xml" ContentType="application/vnd.openxmlformats-officedocument.drawingml.chart+xml"/>
  <Override PartName="/ppt/theme/themeOverride7.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8.xml" ContentType="application/vnd.openxmlformats-officedocument.drawingml.chart+xml"/>
  <Override PartName="/ppt/theme/themeOverride8.xml" ContentType="application/vnd.openxmlformats-officedocument.themeOverride+xml"/>
  <Override PartName="/ppt/charts/chart9.xml" ContentType="application/vnd.openxmlformats-officedocument.drawingml.chart+xml"/>
  <Override PartName="/ppt/theme/themeOverride9.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0.xml" ContentType="application/vnd.openxmlformats-officedocument.drawingml.chart+xml"/>
  <Override PartName="/ppt/theme/themeOverride10.xml" ContentType="application/vnd.openxmlformats-officedocument.themeOverride+xml"/>
  <Override PartName="/ppt/notesSlides/notesSlide17.xml" ContentType="application/vnd.openxmlformats-officedocument.presentationml.notesSlide+xml"/>
  <Override PartName="/ppt/charts/chart11.xml" ContentType="application/vnd.openxmlformats-officedocument.drawingml.chart+xml"/>
  <Override PartName="/ppt/theme/themeOverride11.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318" r:id="rId2"/>
    <p:sldId id="337" r:id="rId3"/>
    <p:sldId id="363" r:id="rId4"/>
    <p:sldId id="356" r:id="rId5"/>
    <p:sldId id="364" r:id="rId6"/>
    <p:sldId id="357" r:id="rId7"/>
    <p:sldId id="358" r:id="rId8"/>
    <p:sldId id="359" r:id="rId9"/>
    <p:sldId id="360" r:id="rId10"/>
    <p:sldId id="361" r:id="rId11"/>
    <p:sldId id="354" r:id="rId12"/>
    <p:sldId id="340" r:id="rId13"/>
    <p:sldId id="341" r:id="rId14"/>
    <p:sldId id="367" r:id="rId15"/>
    <p:sldId id="369" r:id="rId16"/>
    <p:sldId id="368" r:id="rId17"/>
    <p:sldId id="370" r:id="rId18"/>
    <p:sldId id="375" r:id="rId19"/>
    <p:sldId id="372" r:id="rId20"/>
    <p:sldId id="373" r:id="rId21"/>
    <p:sldId id="371" r:id="rId22"/>
    <p:sldId id="376" r:id="rId23"/>
    <p:sldId id="377" r:id="rId24"/>
    <p:sldId id="366" r:id="rId25"/>
    <p:sldId id="362" r:id="rId26"/>
    <p:sldId id="336" r:id="rId27"/>
    <p:sldId id="290" r:id="rId28"/>
    <p:sldId id="345" r:id="rId29"/>
    <p:sldId id="344" r:id="rId30"/>
    <p:sldId id="353" r:id="rId31"/>
    <p:sldId id="319" r:id="rId32"/>
    <p:sldId id="320" r:id="rId33"/>
    <p:sldId id="322" r:id="rId34"/>
    <p:sldId id="324" r:id="rId35"/>
    <p:sldId id="326" r:id="rId36"/>
    <p:sldId id="332" r:id="rId37"/>
    <p:sldId id="348" r:id="rId38"/>
    <p:sldId id="347" r:id="rId39"/>
    <p:sldId id="351" r:id="rId40"/>
    <p:sldId id="350" r:id="rId41"/>
    <p:sldId id="325" r:id="rId42"/>
    <p:sldId id="331" r:id="rId43"/>
    <p:sldId id="328" r:id="rId44"/>
    <p:sldId id="329" r:id="rId45"/>
    <p:sldId id="330" r:id="rId46"/>
    <p:sldId id="383" r:id="rId47"/>
    <p:sldId id="382" r:id="rId48"/>
    <p:sldId id="352" r:id="rId49"/>
    <p:sldId id="379" r:id="rId50"/>
    <p:sldId id="380" r:id="rId51"/>
    <p:sldId id="381" r:id="rId52"/>
    <p:sldId id="349" r:id="rId53"/>
    <p:sldId id="334" r:id="rId54"/>
    <p:sldId id="338" r:id="rId55"/>
    <p:sldId id="355" r:id="rId56"/>
    <p:sldId id="335" r:id="rId57"/>
    <p:sldId id="342" r:id="rId58"/>
    <p:sldId id="343" r:id="rId5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B6D25C"/>
    <a:srgbClr val="D02020"/>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9" d="100"/>
          <a:sy n="99" d="100"/>
        </p:scale>
        <p:origin x="-1504" y="-4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viewProps" Target="viewProps.xml"/><Relationship Id="rId64" Type="http://schemas.openxmlformats.org/officeDocument/2006/relationships/theme" Target="theme/theme1.xml"/><Relationship Id="rId65"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notesMaster" Target="notesMasters/notesMaster1.xml"/><Relationship Id="rId61" Type="http://schemas.openxmlformats.org/officeDocument/2006/relationships/printerSettings" Target="printerSettings/printerSettings1.bin"/><Relationship Id="rId62"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C:\Users\Nic%20Spaull\Dropbox\Consulting\CDE\Graphs\TIMSS%20and%20SACMEQ%20over%20time%20graphs%20Dec%202012.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file:///C:\Documents%20and%20Settings\spaull\My%20Documents\Dropbox\Journal%20articles%202012\McKay%20&amp;%20Spaull%202013\Teacher%20knowledge%20graphs%20-%20Dec%202012.xlsx" TargetMode="External"/></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file:///C:\Users\Nic%20Spaull\Dropbox\_SVDB%20work\UNICEF%20DBE%20-%202012\Tables\Language%206%20June%202012.xlsx" TargetMode="External"/></Relationships>
</file>

<file path=ppt/charts/_rels/chart6.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file:///C:\Documents%20and%20Settings\spaull\My%20Documents\Dropbox\Consulting\CDE\Graphs\Stephen%20Grade%2010%20and%2012%20enrolment%20graphs.xlsx" TargetMode="External"/></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oleObject" Target="file:///C:\Documents%20and%20Settings\spaull\My%20Documents\Dropbox\Consulting\CDE\Graphs\Matric%20graphs%202013.xlsx" TargetMode="External"/></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8.xml"/><Relationship Id="rId2" Type="http://schemas.openxmlformats.org/officeDocument/2006/relationships/oleObject" Target="file:///D:\Academics\Current\CDE%20-%20State%20of%20South%20African%20Schooling\Data\Labour%20Market%20Trends%20-%20Youth%20&amp;%20ALL.xlsx" TargetMode="External"/></Relationships>
</file>

<file path=ppt/charts/_rels/chart9.xml.rels><?xml version="1.0" encoding="UTF-8" standalone="yes"?>
<Relationships xmlns="http://schemas.openxmlformats.org/package/2006/relationships"><Relationship Id="rId1" Type="http://schemas.openxmlformats.org/officeDocument/2006/relationships/themeOverride" Target="../theme/themeOverride9.xml"/><Relationship Id="rId2" Type="http://schemas.openxmlformats.org/officeDocument/2006/relationships/oleObject" Target="file:///D:\Academics\Current\CDE%20-%20State%20of%20South%20African%20Schooling\Data\Labour%20Market%20Trends%20dd().xlsx" TargetMode="External"/></Relationships>
</file>

<file path=ppt/charts/_rels/chart10.xml.rels><?xml version="1.0" encoding="UTF-8" standalone="yes"?>
<Relationships xmlns="http://schemas.openxmlformats.org/package/2006/relationships"><Relationship Id="rId1" Type="http://schemas.openxmlformats.org/officeDocument/2006/relationships/themeOverride" Target="../theme/themeOverride10.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11.xml.rels><?xml version="1.0" encoding="UTF-8" standalone="yes"?>
<Relationships xmlns="http://schemas.openxmlformats.org/package/2006/relationships"><Relationship Id="rId1" Type="http://schemas.openxmlformats.org/officeDocument/2006/relationships/themeOverride" Target="../theme/themeOverride11.xml"/><Relationship Id="rId2" Type="http://schemas.openxmlformats.org/officeDocument/2006/relationships/oleObject" Target="file:///C:\Users\spaull\Dropbox\Journal%20articles\Insurmountable%20learning%20deficits%20paper\Janeli\NSES%20quint%20and%20prov%20avgs%20for%20balanced%20panel%20(23%20Oc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chemeClr val="accent1">
                <a:lumMod val="60000"/>
                <a:lumOff val="40000"/>
              </a:schemeClr>
            </a:solidFill>
          </c:spPr>
          <c:invertIfNegative val="0"/>
          <c:dPt>
            <c:idx val="12"/>
            <c:invertIfNegative val="0"/>
            <c:bubble3D val="0"/>
            <c:spPr>
              <a:solidFill>
                <a:schemeClr val="accent1">
                  <a:lumMod val="75000"/>
                </a:schemeClr>
              </a:solidFill>
            </c:spPr>
          </c:dPt>
          <c:dPt>
            <c:idx val="13"/>
            <c:invertIfNegative val="0"/>
            <c:bubble3D val="0"/>
            <c:spPr>
              <a:solidFill>
                <a:srgbClr val="0070C0"/>
              </a:solidFill>
            </c:spPr>
          </c:dPt>
          <c:dPt>
            <c:idx val="14"/>
            <c:invertIfNegative val="0"/>
            <c:bubble3D val="0"/>
            <c:spPr>
              <a:solidFill>
                <a:srgbClr val="7F9E40"/>
              </a:solidFill>
            </c:spPr>
          </c:dPt>
          <c:dLbls>
            <c:dLblPos val="outEnd"/>
            <c:showLegendKey val="0"/>
            <c:showVal val="1"/>
            <c:showCatName val="0"/>
            <c:showSerName val="0"/>
            <c:showPercent val="0"/>
            <c:showBubbleSize val="0"/>
            <c:showLeaderLines val="0"/>
          </c:dLbls>
          <c:cat>
            <c:strRef>
              <c:f>PIRLS!$B$2:$B$16</c:f>
              <c:strCache>
                <c:ptCount val="15"/>
                <c:pt idx="0">
                  <c:v>English</c:v>
                </c:pt>
                <c:pt idx="1">
                  <c:v>Afrikaans</c:v>
                </c:pt>
                <c:pt idx="2">
                  <c:v>siSwati</c:v>
                </c:pt>
                <c:pt idx="3">
                  <c:v>isiZulu</c:v>
                </c:pt>
                <c:pt idx="4">
                  <c:v>isiNdebele</c:v>
                </c:pt>
                <c:pt idx="5">
                  <c:v>isiXhosa</c:v>
                </c:pt>
                <c:pt idx="6">
                  <c:v>setswana</c:v>
                </c:pt>
                <c:pt idx="7">
                  <c:v>Sesotho</c:v>
                </c:pt>
                <c:pt idx="8">
                  <c:v>Xitsonga</c:v>
                </c:pt>
                <c:pt idx="9">
                  <c:v>Tshivenda</c:v>
                </c:pt>
                <c:pt idx="10">
                  <c:v>Sepedi</c:v>
                </c:pt>
                <c:pt idx="12">
                  <c:v>South Africa</c:v>
                </c:pt>
                <c:pt idx="13">
                  <c:v>Botswana</c:v>
                </c:pt>
                <c:pt idx="14">
                  <c:v>Columbia</c:v>
                </c:pt>
              </c:strCache>
            </c:strRef>
          </c:cat>
          <c:val>
            <c:numRef>
              <c:f>PIRLS!$C$2:$C$16</c:f>
              <c:numCache>
                <c:formatCode>General</c:formatCode>
                <c:ptCount val="15"/>
                <c:pt idx="0">
                  <c:v>531.0</c:v>
                </c:pt>
                <c:pt idx="1">
                  <c:v>525.0</c:v>
                </c:pt>
                <c:pt idx="2">
                  <c:v>452.0</c:v>
                </c:pt>
                <c:pt idx="3">
                  <c:v>443.0</c:v>
                </c:pt>
                <c:pt idx="4">
                  <c:v>436.0</c:v>
                </c:pt>
                <c:pt idx="5">
                  <c:v>429.0</c:v>
                </c:pt>
                <c:pt idx="6">
                  <c:v>428.0</c:v>
                </c:pt>
                <c:pt idx="7">
                  <c:v>425.0</c:v>
                </c:pt>
                <c:pt idx="8">
                  <c:v>407.0</c:v>
                </c:pt>
                <c:pt idx="9">
                  <c:v>395.0</c:v>
                </c:pt>
                <c:pt idx="10">
                  <c:v>388.0</c:v>
                </c:pt>
                <c:pt idx="12">
                  <c:v>461.0</c:v>
                </c:pt>
                <c:pt idx="13">
                  <c:v>463.0</c:v>
                </c:pt>
                <c:pt idx="14">
                  <c:v>576.0</c:v>
                </c:pt>
              </c:numCache>
            </c:numRef>
          </c:val>
        </c:ser>
        <c:dLbls>
          <c:showLegendKey val="0"/>
          <c:showVal val="0"/>
          <c:showCatName val="0"/>
          <c:showSerName val="0"/>
          <c:showPercent val="0"/>
          <c:showBubbleSize val="0"/>
        </c:dLbls>
        <c:gapWidth val="150"/>
        <c:axId val="2121090792"/>
        <c:axId val="-2136224488"/>
      </c:barChart>
      <c:catAx>
        <c:axId val="2121090792"/>
        <c:scaling>
          <c:orientation val="minMax"/>
        </c:scaling>
        <c:delete val="0"/>
        <c:axPos val="b"/>
        <c:title>
          <c:tx>
            <c:rich>
              <a:bodyPr/>
              <a:lstStyle/>
              <a:p>
                <a:pPr>
                  <a:defRPr/>
                </a:pPr>
                <a:r>
                  <a:rPr lang="en-ZA"/>
                  <a:t>Test</a:t>
                </a:r>
                <a:r>
                  <a:rPr lang="en-ZA" baseline="0"/>
                  <a:t> language</a:t>
                </a:r>
                <a:endParaRPr lang="en-ZA"/>
              </a:p>
            </c:rich>
          </c:tx>
          <c:layout/>
          <c:overlay val="0"/>
        </c:title>
        <c:majorTickMark val="out"/>
        <c:minorTickMark val="none"/>
        <c:tickLblPos val="nextTo"/>
        <c:crossAx val="-2136224488"/>
        <c:crosses val="autoZero"/>
        <c:auto val="1"/>
        <c:lblAlgn val="ctr"/>
        <c:lblOffset val="100"/>
        <c:noMultiLvlLbl val="0"/>
      </c:catAx>
      <c:valAx>
        <c:axId val="-2136224488"/>
        <c:scaling>
          <c:orientation val="minMax"/>
          <c:min val="240.0"/>
        </c:scaling>
        <c:delete val="0"/>
        <c:axPos val="l"/>
        <c:majorGridlines/>
        <c:title>
          <c:tx>
            <c:rich>
              <a:bodyPr rot="-5400000" vert="horz"/>
              <a:lstStyle/>
              <a:p>
                <a:pPr>
                  <a:defRPr/>
                </a:pPr>
                <a:r>
                  <a:rPr lang="en-ZA"/>
                  <a:t>prePIRLS reading score 2011</a:t>
                </a:r>
              </a:p>
            </c:rich>
          </c:tx>
          <c:layout/>
          <c:overlay val="0"/>
        </c:title>
        <c:numFmt formatCode="General" sourceLinked="1"/>
        <c:majorTickMark val="out"/>
        <c:minorTickMark val="none"/>
        <c:tickLblPos val="nextTo"/>
        <c:crossAx val="2121090792"/>
        <c:crosses val="autoZero"/>
        <c:crossBetween val="between"/>
        <c:majorUnit val="40.0"/>
      </c:valAx>
      <c:spPr>
        <a:solidFill>
          <a:schemeClr val="bg1">
            <a:lumMod val="95000"/>
          </a:schemeClr>
        </a:solidFill>
      </c:spPr>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chemeClr val="accent3">
                <a:lumMod val="60000"/>
                <a:lumOff val="40000"/>
              </a:schemeClr>
            </a:solidFill>
          </c:spPr>
          <c:invertIfNegative val="0"/>
          <c:dPt>
            <c:idx val="22"/>
            <c:invertIfNegative val="0"/>
            <c:bubble3D val="0"/>
            <c:spPr>
              <a:solidFill>
                <a:srgbClr val="7F9E40"/>
              </a:solidFill>
            </c:spPr>
          </c:dPt>
          <c:dPt>
            <c:idx val="25"/>
            <c:invertIfNegative val="0"/>
            <c:bubble3D val="0"/>
            <c:spPr>
              <a:solidFill>
                <a:srgbClr val="7F9E40"/>
              </a:solidFill>
            </c:spPr>
          </c:dPt>
          <c:dPt>
            <c:idx val="26"/>
            <c:invertIfNegative val="0"/>
            <c:bubble3D val="0"/>
            <c:spPr>
              <a:solidFill>
                <a:srgbClr val="7F9E40"/>
              </a:solidFill>
            </c:spPr>
          </c:dPt>
          <c:dPt>
            <c:idx val="27"/>
            <c:invertIfNegative val="0"/>
            <c:bubble3D val="0"/>
            <c:spPr>
              <a:solidFill>
                <a:srgbClr val="7F9E40"/>
              </a:solidFill>
            </c:spPr>
          </c:dPt>
          <c:dPt>
            <c:idx val="28"/>
            <c:invertIfNegative val="0"/>
            <c:bubble3D val="0"/>
            <c:spPr>
              <a:solidFill>
                <a:srgbClr val="7F9E40"/>
              </a:solidFill>
            </c:spPr>
          </c:dPt>
          <c:dPt>
            <c:idx val="29"/>
            <c:invertIfNegative val="0"/>
            <c:bubble3D val="0"/>
            <c:spPr>
              <a:solidFill>
                <a:srgbClr val="7F9E40"/>
              </a:solidFill>
            </c:spPr>
          </c:dPt>
          <c:dPt>
            <c:idx val="30"/>
            <c:invertIfNegative val="0"/>
            <c:bubble3D val="0"/>
            <c:spPr>
              <a:solidFill>
                <a:srgbClr val="7F9E40"/>
              </a:solidFill>
            </c:spPr>
          </c:dPt>
          <c:errBars>
            <c:errBarType val="both"/>
            <c:errValType val="cust"/>
            <c:noEndCap val="0"/>
            <c:plus>
              <c:numRef>
                <c:f>TIMSS!$M$3:$M$33</c:f>
                <c:numCache>
                  <c:formatCode>General</c:formatCode>
                  <c:ptCount val="31"/>
                  <c:pt idx="0">
                    <c:v>6.4</c:v>
                  </c:pt>
                  <c:pt idx="1">
                    <c:v>5.2</c:v>
                  </c:pt>
                  <c:pt idx="2">
                    <c:v>6.8</c:v>
                  </c:pt>
                  <c:pt idx="3">
                    <c:v>8.6</c:v>
                  </c:pt>
                  <c:pt idx="4">
                    <c:v>6.8</c:v>
                  </c:pt>
                  <c:pt idx="5">
                    <c:v>8.0</c:v>
                  </c:pt>
                  <c:pt idx="6">
                    <c:v>7.0</c:v>
                  </c:pt>
                  <c:pt idx="7">
                    <c:v>5.0</c:v>
                  </c:pt>
                  <c:pt idx="8">
                    <c:v>7.8</c:v>
                  </c:pt>
                  <c:pt idx="9">
                    <c:v>8.0</c:v>
                  </c:pt>
                  <c:pt idx="10">
                    <c:v>5.0</c:v>
                  </c:pt>
                  <c:pt idx="11">
                    <c:v>6.2</c:v>
                  </c:pt>
                  <c:pt idx="12">
                    <c:v>12.6</c:v>
                  </c:pt>
                  <c:pt idx="13">
                    <c:v>7.8</c:v>
                  </c:pt>
                  <c:pt idx="14">
                    <c:v>6.0</c:v>
                  </c:pt>
                  <c:pt idx="15">
                    <c:v>6.4</c:v>
                  </c:pt>
                  <c:pt idx="16">
                    <c:v>10.8</c:v>
                  </c:pt>
                  <c:pt idx="17">
                    <c:v>9.0</c:v>
                  </c:pt>
                  <c:pt idx="18">
                    <c:v>9.8</c:v>
                  </c:pt>
                  <c:pt idx="19">
                    <c:v>7.2</c:v>
                  </c:pt>
                  <c:pt idx="20">
                    <c:v>4.4</c:v>
                  </c:pt>
                  <c:pt idx="21">
                    <c:v>8.0</c:v>
                  </c:pt>
                  <c:pt idx="22">
                    <c:v>7.4</c:v>
                  </c:pt>
                  <c:pt idx="23">
                    <c:v>10.4</c:v>
                  </c:pt>
                  <c:pt idx="25">
                    <c:v>15.8</c:v>
                  </c:pt>
                  <c:pt idx="26">
                    <c:v>12.8</c:v>
                  </c:pt>
                  <c:pt idx="27">
                    <c:v>11.8</c:v>
                  </c:pt>
                  <c:pt idx="28">
                    <c:v>15.2</c:v>
                  </c:pt>
                  <c:pt idx="29">
                    <c:v>25.2</c:v>
                  </c:pt>
                  <c:pt idx="30">
                    <c:v>38.0</c:v>
                  </c:pt>
                </c:numCache>
              </c:numRef>
            </c:plus>
            <c:minus>
              <c:numRef>
                <c:f>TIMSS!$M$3:$M$33</c:f>
                <c:numCache>
                  <c:formatCode>General</c:formatCode>
                  <c:ptCount val="31"/>
                  <c:pt idx="0">
                    <c:v>6.4</c:v>
                  </c:pt>
                  <c:pt idx="1">
                    <c:v>5.2</c:v>
                  </c:pt>
                  <c:pt idx="2">
                    <c:v>6.8</c:v>
                  </c:pt>
                  <c:pt idx="3">
                    <c:v>8.6</c:v>
                  </c:pt>
                  <c:pt idx="4">
                    <c:v>6.8</c:v>
                  </c:pt>
                  <c:pt idx="5">
                    <c:v>8.0</c:v>
                  </c:pt>
                  <c:pt idx="6">
                    <c:v>7.0</c:v>
                  </c:pt>
                  <c:pt idx="7">
                    <c:v>5.0</c:v>
                  </c:pt>
                  <c:pt idx="8">
                    <c:v>7.8</c:v>
                  </c:pt>
                  <c:pt idx="9">
                    <c:v>8.0</c:v>
                  </c:pt>
                  <c:pt idx="10">
                    <c:v>5.0</c:v>
                  </c:pt>
                  <c:pt idx="11">
                    <c:v>6.2</c:v>
                  </c:pt>
                  <c:pt idx="12">
                    <c:v>12.6</c:v>
                  </c:pt>
                  <c:pt idx="13">
                    <c:v>7.8</c:v>
                  </c:pt>
                  <c:pt idx="14">
                    <c:v>6.0</c:v>
                  </c:pt>
                  <c:pt idx="15">
                    <c:v>6.4</c:v>
                  </c:pt>
                  <c:pt idx="16">
                    <c:v>10.8</c:v>
                  </c:pt>
                  <c:pt idx="17">
                    <c:v>9.0</c:v>
                  </c:pt>
                  <c:pt idx="18">
                    <c:v>9.8</c:v>
                  </c:pt>
                  <c:pt idx="19">
                    <c:v>7.2</c:v>
                  </c:pt>
                  <c:pt idx="20">
                    <c:v>4.4</c:v>
                  </c:pt>
                  <c:pt idx="21">
                    <c:v>8.0</c:v>
                  </c:pt>
                  <c:pt idx="22">
                    <c:v>7.4</c:v>
                  </c:pt>
                  <c:pt idx="23">
                    <c:v>10.4</c:v>
                  </c:pt>
                  <c:pt idx="25">
                    <c:v>15.8</c:v>
                  </c:pt>
                  <c:pt idx="26">
                    <c:v>12.8</c:v>
                  </c:pt>
                  <c:pt idx="27">
                    <c:v>11.8</c:v>
                  </c:pt>
                  <c:pt idx="28">
                    <c:v>15.2</c:v>
                  </c:pt>
                  <c:pt idx="29">
                    <c:v>25.2</c:v>
                  </c:pt>
                  <c:pt idx="30">
                    <c:v>38.0</c:v>
                  </c:pt>
                </c:numCache>
              </c:numRef>
            </c:minus>
          </c:errBars>
          <c:cat>
            <c:multiLvlStrRef>
              <c:f>TIMSS!$I$3:$J$33</c:f>
              <c:multiLvlStrCache>
                <c:ptCount val="31"/>
                <c:lvl>
                  <c:pt idx="0">
                    <c:v> Russian Federation  </c:v>
                  </c:pt>
                  <c:pt idx="1">
                    <c:v> Lithuania  </c:v>
                  </c:pt>
                  <c:pt idx="2">
                    <c:v> Ukraine  </c:v>
                  </c:pt>
                  <c:pt idx="3">
                    <c:v> Kazakhstan  </c:v>
                  </c:pt>
                  <c:pt idx="4">
                    <c:v> Turkey  </c:v>
                  </c:pt>
                  <c:pt idx="5">
                    <c:v> Iran, Islamic Rep. of  </c:v>
                  </c:pt>
                  <c:pt idx="6">
                    <c:v> Romania  </c:v>
                  </c:pt>
                  <c:pt idx="7">
                    <c:v> Chile  </c:v>
                  </c:pt>
                  <c:pt idx="8">
                    <c:v> Thailand  </c:v>
                  </c:pt>
                  <c:pt idx="9">
                    <c:v> Jordan  </c:v>
                  </c:pt>
                  <c:pt idx="10">
                    <c:v> Tunisia  </c:v>
                  </c:pt>
                  <c:pt idx="11">
                    <c:v> Armenia  </c:v>
                  </c:pt>
                  <c:pt idx="12">
                    <c:v> Malaysia  </c:v>
                  </c:pt>
                  <c:pt idx="13">
                    <c:v> Syrian Arab Republic  </c:v>
                  </c:pt>
                  <c:pt idx="14">
                    <c:v> Georgia  </c:v>
                  </c:pt>
                  <c:pt idx="15">
                    <c:v> Palestinian Nat'l Auth.  </c:v>
                  </c:pt>
                  <c:pt idx="16">
                    <c:v> Macedonia, Rep. of  </c:v>
                  </c:pt>
                  <c:pt idx="17">
                    <c:v> Indonesia  </c:v>
                  </c:pt>
                  <c:pt idx="18">
                    <c:v> Lebanon  </c:v>
                  </c:pt>
                  <c:pt idx="19">
                    <c:v> Botswana  (Gr 9)</c:v>
                  </c:pt>
                  <c:pt idx="20">
                    <c:v> Morocco  </c:v>
                  </c:pt>
                  <c:pt idx="21">
                    <c:v> Honduras   (gr 9)</c:v>
                  </c:pt>
                  <c:pt idx="22">
                    <c:v> South Africa  (Gr 9)</c:v>
                  </c:pt>
                  <c:pt idx="23">
                    <c:v> Ghana  </c:v>
                  </c:pt>
                  <c:pt idx="25">
                    <c:v>Quintile 1</c:v>
                  </c:pt>
                  <c:pt idx="26">
                    <c:v>Quintile 2</c:v>
                  </c:pt>
                  <c:pt idx="27">
                    <c:v>Quintile 3</c:v>
                  </c:pt>
                  <c:pt idx="28">
                    <c:v>Quintile 4</c:v>
                  </c:pt>
                  <c:pt idx="29">
                    <c:v>Quintile 5</c:v>
                  </c:pt>
                  <c:pt idx="30">
                    <c:v>Independent</c:v>
                  </c:pt>
                </c:lvl>
                <c:lvl>
                  <c:pt idx="0">
                    <c:v>Middle-income countries</c:v>
                  </c:pt>
                  <c:pt idx="25">
                    <c:v>South Africa (Gr9)</c:v>
                  </c:pt>
                </c:lvl>
              </c:multiLvlStrCache>
            </c:multiLvlStrRef>
          </c:cat>
          <c:val>
            <c:numRef>
              <c:f>TIMSS!$K$3:$K$33</c:f>
              <c:numCache>
                <c:formatCode>0</c:formatCode>
                <c:ptCount val="31"/>
                <c:pt idx="0">
                  <c:v>542.0</c:v>
                </c:pt>
                <c:pt idx="1">
                  <c:v>514.0</c:v>
                </c:pt>
                <c:pt idx="2">
                  <c:v>501.0</c:v>
                </c:pt>
                <c:pt idx="3">
                  <c:v>490.0</c:v>
                </c:pt>
                <c:pt idx="4">
                  <c:v>483.0</c:v>
                </c:pt>
                <c:pt idx="5">
                  <c:v>474.0</c:v>
                </c:pt>
                <c:pt idx="6">
                  <c:v>465.0</c:v>
                </c:pt>
                <c:pt idx="7">
                  <c:v>461.0</c:v>
                </c:pt>
                <c:pt idx="8">
                  <c:v>451.0</c:v>
                </c:pt>
                <c:pt idx="9">
                  <c:v>449.0</c:v>
                </c:pt>
                <c:pt idx="10">
                  <c:v>439.0</c:v>
                </c:pt>
                <c:pt idx="11">
                  <c:v>437.0</c:v>
                </c:pt>
                <c:pt idx="12">
                  <c:v>426.0</c:v>
                </c:pt>
                <c:pt idx="13">
                  <c:v>426.0</c:v>
                </c:pt>
                <c:pt idx="14">
                  <c:v>420.0</c:v>
                </c:pt>
                <c:pt idx="15">
                  <c:v>420.0</c:v>
                </c:pt>
                <c:pt idx="16">
                  <c:v>407.0</c:v>
                </c:pt>
                <c:pt idx="17">
                  <c:v>406.0</c:v>
                </c:pt>
                <c:pt idx="18">
                  <c:v>406.0</c:v>
                </c:pt>
                <c:pt idx="19">
                  <c:v>404.0</c:v>
                </c:pt>
                <c:pt idx="20">
                  <c:v>376.0</c:v>
                </c:pt>
                <c:pt idx="21">
                  <c:v>369.0</c:v>
                </c:pt>
                <c:pt idx="22">
                  <c:v>332.0</c:v>
                </c:pt>
                <c:pt idx="23">
                  <c:v>306.0</c:v>
                </c:pt>
                <c:pt idx="25">
                  <c:v>279.0</c:v>
                </c:pt>
                <c:pt idx="26">
                  <c:v>285.0</c:v>
                </c:pt>
                <c:pt idx="27">
                  <c:v>314.0</c:v>
                </c:pt>
                <c:pt idx="28">
                  <c:v>348.0</c:v>
                </c:pt>
                <c:pt idx="29">
                  <c:v>445.0</c:v>
                </c:pt>
                <c:pt idx="30">
                  <c:v>479.0</c:v>
                </c:pt>
              </c:numCache>
            </c:numRef>
          </c:val>
        </c:ser>
        <c:dLbls>
          <c:showLegendKey val="0"/>
          <c:showVal val="0"/>
          <c:showCatName val="0"/>
          <c:showSerName val="0"/>
          <c:showPercent val="0"/>
          <c:showBubbleSize val="0"/>
        </c:dLbls>
        <c:gapWidth val="150"/>
        <c:axId val="2119690344"/>
        <c:axId val="2087287304"/>
      </c:barChart>
      <c:catAx>
        <c:axId val="2119690344"/>
        <c:scaling>
          <c:orientation val="minMax"/>
        </c:scaling>
        <c:delete val="0"/>
        <c:axPos val="b"/>
        <c:majorTickMark val="out"/>
        <c:minorTickMark val="none"/>
        <c:tickLblPos val="nextTo"/>
        <c:txPr>
          <a:bodyPr/>
          <a:lstStyle/>
          <a:p>
            <a:pPr>
              <a:defRPr sz="700"/>
            </a:pPr>
            <a:endParaRPr lang="en-US"/>
          </a:p>
        </c:txPr>
        <c:crossAx val="2087287304"/>
        <c:crosses val="autoZero"/>
        <c:auto val="1"/>
        <c:lblAlgn val="ctr"/>
        <c:lblOffset val="100"/>
        <c:noMultiLvlLbl val="0"/>
      </c:catAx>
      <c:valAx>
        <c:axId val="2087287304"/>
        <c:scaling>
          <c:orientation val="minMax"/>
          <c:min val="200.0"/>
        </c:scaling>
        <c:delete val="0"/>
        <c:axPos val="l"/>
        <c:majorGridlines/>
        <c:title>
          <c:tx>
            <c:rich>
              <a:bodyPr rot="-5400000" vert="horz"/>
              <a:lstStyle/>
              <a:p>
                <a:pPr>
                  <a:defRPr/>
                </a:pPr>
                <a:r>
                  <a:rPr lang="en-ZA"/>
                  <a:t>TIMSS</a:t>
                </a:r>
                <a:r>
                  <a:rPr lang="en-ZA" baseline="0"/>
                  <a:t> 2011 Science score</a:t>
                </a:r>
                <a:endParaRPr lang="en-ZA"/>
              </a:p>
            </c:rich>
          </c:tx>
          <c:layout/>
          <c:overlay val="0"/>
        </c:title>
        <c:numFmt formatCode="0" sourceLinked="1"/>
        <c:majorTickMark val="out"/>
        <c:minorTickMark val="none"/>
        <c:tickLblPos val="nextTo"/>
        <c:crossAx val="2119690344"/>
        <c:crosses val="autoZero"/>
        <c:crossBetween val="between"/>
        <c:majorUnit val="40.0"/>
      </c:valAx>
      <c:spPr>
        <a:solidFill>
          <a:schemeClr val="bg1">
            <a:lumMod val="95000"/>
          </a:schemeClr>
        </a:solidFill>
      </c:spPr>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invertIfNegative val="0"/>
          <c:dPt>
            <c:idx val="0"/>
            <c:invertIfNegative val="0"/>
            <c:bubble3D val="0"/>
            <c:spPr>
              <a:solidFill>
                <a:srgbClr val="FF0000"/>
              </a:solidFill>
            </c:spPr>
          </c:dPt>
          <c:dPt>
            <c:idx val="1"/>
            <c:invertIfNegative val="0"/>
            <c:bubble3D val="0"/>
            <c:spPr>
              <a:solidFill>
                <a:srgbClr val="FF0000"/>
              </a:solidFill>
            </c:spPr>
          </c:dPt>
          <c:dPt>
            <c:idx val="2"/>
            <c:invertIfNegative val="0"/>
            <c:bubble3D val="0"/>
            <c:spPr>
              <a:solidFill>
                <a:srgbClr val="FF0000"/>
              </a:solidFill>
            </c:spPr>
          </c:dPt>
          <c:dPt>
            <c:idx val="3"/>
            <c:invertIfNegative val="0"/>
            <c:bubble3D val="0"/>
            <c:spPr>
              <a:solidFill>
                <a:srgbClr val="FF0000"/>
              </a:solidFill>
            </c:spPr>
          </c:dPt>
          <c:dPt>
            <c:idx val="4"/>
            <c:invertIfNegative val="0"/>
            <c:bubble3D val="0"/>
            <c:spPr>
              <a:solidFill>
                <a:srgbClr val="FF0000"/>
              </a:solidFill>
            </c:spPr>
          </c:dPt>
          <c:dPt>
            <c:idx val="5"/>
            <c:invertIfNegative val="0"/>
            <c:bubble3D val="0"/>
            <c:spPr>
              <a:solidFill>
                <a:schemeClr val="bg1">
                  <a:lumMod val="75000"/>
                </a:schemeClr>
              </a:solidFill>
            </c:spPr>
          </c:dPt>
          <c:dPt>
            <c:idx val="6"/>
            <c:invertIfNegative val="0"/>
            <c:bubble3D val="0"/>
            <c:spPr>
              <a:solidFill>
                <a:srgbClr val="59A216"/>
              </a:solidFill>
            </c:spPr>
          </c:dPt>
          <c:dPt>
            <c:idx val="7"/>
            <c:invertIfNegative val="0"/>
            <c:bubble3D val="0"/>
            <c:spPr>
              <a:solidFill>
                <a:srgbClr val="59A216"/>
              </a:solidFill>
            </c:spPr>
          </c:dPt>
          <c:dPt>
            <c:idx val="8"/>
            <c:invertIfNegative val="0"/>
            <c:bubble3D val="0"/>
            <c:spPr>
              <a:solidFill>
                <a:srgbClr val="59A216"/>
              </a:solidFill>
            </c:spPr>
          </c:dPt>
          <c:dPt>
            <c:idx val="9"/>
            <c:invertIfNegative val="0"/>
            <c:bubble3D val="0"/>
            <c:spPr>
              <a:solidFill>
                <a:srgbClr val="59A216"/>
              </a:solidFill>
            </c:spPr>
          </c:dPt>
          <c:dPt>
            <c:idx val="10"/>
            <c:invertIfNegative val="0"/>
            <c:bubble3D val="0"/>
            <c:spPr>
              <a:solidFill>
                <a:srgbClr val="59A216"/>
              </a:solidFill>
            </c:spPr>
          </c:dPt>
          <c:dPt>
            <c:idx val="11"/>
            <c:invertIfNegative val="0"/>
            <c:bubble3D val="0"/>
            <c:spPr>
              <a:solidFill>
                <a:schemeClr val="bg1">
                  <a:lumMod val="75000"/>
                </a:schemeClr>
              </a:solidFill>
            </c:spPr>
          </c:dPt>
          <c:dLbls>
            <c:txPr>
              <a:bodyPr/>
              <a:lstStyle/>
              <a:p>
                <a:pPr>
                  <a:defRPr sz="1400"/>
                </a:pPr>
                <a:endParaRPr lang="en-US"/>
              </a:p>
            </c:txPr>
            <c:dLblPos val="ctr"/>
            <c:showLegendKey val="0"/>
            <c:showVal val="1"/>
            <c:showCatName val="0"/>
            <c:showSerName val="0"/>
            <c:showPercent val="0"/>
            <c:showBubbleSize val="0"/>
            <c:showLeaderLines val="0"/>
          </c:dLbls>
          <c:errBars>
            <c:errBarType val="both"/>
            <c:errValType val="cust"/>
            <c:noEndCap val="0"/>
            <c:plus>
              <c:numRef>
                <c:f>Sheet1!$F$2:$F$12</c:f>
                <c:numCache>
                  <c:formatCode>General</c:formatCode>
                  <c:ptCount val="11"/>
                  <c:pt idx="0">
                    <c:v>13.4</c:v>
                  </c:pt>
                  <c:pt idx="1">
                    <c:v>13.6</c:v>
                  </c:pt>
                  <c:pt idx="2">
                    <c:v>11.0</c:v>
                  </c:pt>
                  <c:pt idx="3">
                    <c:v>8.4</c:v>
                  </c:pt>
                  <c:pt idx="4">
                    <c:v>5.0</c:v>
                  </c:pt>
                  <c:pt idx="6">
                    <c:v>15.8</c:v>
                  </c:pt>
                  <c:pt idx="7">
                    <c:v>15.6</c:v>
                  </c:pt>
                  <c:pt idx="8">
                    <c:v>13.4</c:v>
                  </c:pt>
                  <c:pt idx="9">
                    <c:v>11.0</c:v>
                  </c:pt>
                  <c:pt idx="10">
                    <c:v>7.4</c:v>
                  </c:pt>
                </c:numCache>
              </c:numRef>
            </c:plus>
            <c:minus>
              <c:numRef>
                <c:f>Sheet1!$F$2:$F$12</c:f>
                <c:numCache>
                  <c:formatCode>General</c:formatCode>
                  <c:ptCount val="11"/>
                  <c:pt idx="0">
                    <c:v>13.4</c:v>
                  </c:pt>
                  <c:pt idx="1">
                    <c:v>13.6</c:v>
                  </c:pt>
                  <c:pt idx="2">
                    <c:v>11.0</c:v>
                  </c:pt>
                  <c:pt idx="3">
                    <c:v>8.4</c:v>
                  </c:pt>
                  <c:pt idx="4">
                    <c:v>5.0</c:v>
                  </c:pt>
                  <c:pt idx="6">
                    <c:v>15.8</c:v>
                  </c:pt>
                  <c:pt idx="7">
                    <c:v>15.6</c:v>
                  </c:pt>
                  <c:pt idx="8">
                    <c:v>13.4</c:v>
                  </c:pt>
                  <c:pt idx="9">
                    <c:v>11.0</c:v>
                  </c:pt>
                  <c:pt idx="10">
                    <c:v>7.4</c:v>
                  </c:pt>
                </c:numCache>
              </c:numRef>
            </c:minus>
          </c:errBars>
          <c:cat>
            <c:multiLvlStrRef>
              <c:f>Sheet1!$A$2:$C$13</c:f>
              <c:multiLvlStrCache>
                <c:ptCount val="12"/>
                <c:lvl>
                  <c:pt idx="0">
                    <c:v>1995</c:v>
                  </c:pt>
                  <c:pt idx="1">
                    <c:v>1999</c:v>
                  </c:pt>
                  <c:pt idx="2">
                    <c:v>2002</c:v>
                  </c:pt>
                  <c:pt idx="3">
                    <c:v>2002</c:v>
                  </c:pt>
                  <c:pt idx="4">
                    <c:v>2011</c:v>
                  </c:pt>
                  <c:pt idx="5">
                    <c:v>2011</c:v>
                  </c:pt>
                  <c:pt idx="6">
                    <c:v>1995</c:v>
                  </c:pt>
                  <c:pt idx="7">
                    <c:v>1999</c:v>
                  </c:pt>
                  <c:pt idx="8">
                    <c:v>2002</c:v>
                  </c:pt>
                  <c:pt idx="9">
                    <c:v>2002</c:v>
                  </c:pt>
                  <c:pt idx="10">
                    <c:v>2011</c:v>
                  </c:pt>
                  <c:pt idx="11">
                    <c:v>2011</c:v>
                  </c:pt>
                </c:lvl>
                <c:lvl>
                  <c:pt idx="0">
                    <c:v>Grade 8</c:v>
                  </c:pt>
                  <c:pt idx="3">
                    <c:v>Grade 9</c:v>
                  </c:pt>
                  <c:pt idx="5">
                    <c:v>TIMSS middle-income country Gr8 mean</c:v>
                  </c:pt>
                  <c:pt idx="6">
                    <c:v>Grade 8</c:v>
                  </c:pt>
                  <c:pt idx="9">
                    <c:v>Grade 9</c:v>
                  </c:pt>
                  <c:pt idx="11">
                    <c:v>TIMSS middle-income country Gr8 mean</c:v>
                  </c:pt>
                </c:lvl>
                <c:lvl>
                  <c:pt idx="0">
                    <c:v>TIMSS Mathematics</c:v>
                  </c:pt>
                  <c:pt idx="6">
                    <c:v>TIMSS Science</c:v>
                  </c:pt>
                </c:lvl>
              </c:multiLvlStrCache>
            </c:multiLvlStrRef>
          </c:cat>
          <c:val>
            <c:numRef>
              <c:f>Sheet1!$D$2:$D$13</c:f>
              <c:numCache>
                <c:formatCode>General</c:formatCode>
                <c:ptCount val="12"/>
                <c:pt idx="0">
                  <c:v>276.0</c:v>
                </c:pt>
                <c:pt idx="1">
                  <c:v>275.0</c:v>
                </c:pt>
                <c:pt idx="2">
                  <c:v>264.0</c:v>
                </c:pt>
                <c:pt idx="3">
                  <c:v>285.0</c:v>
                </c:pt>
                <c:pt idx="4">
                  <c:v>352.0</c:v>
                </c:pt>
                <c:pt idx="5">
                  <c:v>433.0</c:v>
                </c:pt>
                <c:pt idx="6">
                  <c:v>260.0</c:v>
                </c:pt>
                <c:pt idx="7">
                  <c:v>243.0</c:v>
                </c:pt>
                <c:pt idx="8">
                  <c:v>244.0</c:v>
                </c:pt>
                <c:pt idx="9">
                  <c:v>268.0</c:v>
                </c:pt>
                <c:pt idx="10">
                  <c:v>332.0</c:v>
                </c:pt>
                <c:pt idx="11">
                  <c:v>443.0</c:v>
                </c:pt>
              </c:numCache>
            </c:numRef>
          </c:val>
        </c:ser>
        <c:dLbls>
          <c:showLegendKey val="0"/>
          <c:showVal val="0"/>
          <c:showCatName val="0"/>
          <c:showSerName val="0"/>
          <c:showPercent val="0"/>
          <c:showBubbleSize val="0"/>
        </c:dLbls>
        <c:gapWidth val="150"/>
        <c:axId val="-2117748184"/>
        <c:axId val="-2117739112"/>
      </c:barChart>
      <c:catAx>
        <c:axId val="-2117748184"/>
        <c:scaling>
          <c:orientation val="minMax"/>
        </c:scaling>
        <c:delete val="0"/>
        <c:axPos val="b"/>
        <c:majorTickMark val="out"/>
        <c:minorTickMark val="none"/>
        <c:tickLblPos val="nextTo"/>
        <c:txPr>
          <a:bodyPr/>
          <a:lstStyle/>
          <a:p>
            <a:pPr>
              <a:defRPr sz="1400" b="0"/>
            </a:pPr>
            <a:endParaRPr lang="en-US"/>
          </a:p>
        </c:txPr>
        <c:crossAx val="-2117739112"/>
        <c:crosses val="autoZero"/>
        <c:auto val="1"/>
        <c:lblAlgn val="ctr"/>
        <c:lblOffset val="100"/>
        <c:noMultiLvlLbl val="0"/>
      </c:catAx>
      <c:valAx>
        <c:axId val="-2117739112"/>
        <c:scaling>
          <c:orientation val="minMax"/>
        </c:scaling>
        <c:delete val="0"/>
        <c:axPos val="l"/>
        <c:majorGridlines>
          <c:spPr>
            <a:ln>
              <a:solidFill>
                <a:schemeClr val="bg1">
                  <a:lumMod val="75000"/>
                </a:schemeClr>
              </a:solidFill>
              <a:prstDash val="dash"/>
            </a:ln>
          </c:spPr>
        </c:majorGridlines>
        <c:title>
          <c:tx>
            <c:rich>
              <a:bodyPr rot="-5400000" vert="horz"/>
              <a:lstStyle/>
              <a:p>
                <a:pPr>
                  <a:defRPr/>
                </a:pPr>
                <a:r>
                  <a:rPr lang="en-ZA"/>
                  <a:t>TIMSS score</a:t>
                </a:r>
              </a:p>
            </c:rich>
          </c:tx>
          <c:layout/>
          <c:overlay val="0"/>
        </c:title>
        <c:numFmt formatCode="General" sourceLinked="1"/>
        <c:majorTickMark val="out"/>
        <c:minorTickMark val="none"/>
        <c:tickLblPos val="nextTo"/>
        <c:txPr>
          <a:bodyPr/>
          <a:lstStyle/>
          <a:p>
            <a:pPr>
              <a:defRPr sz="900"/>
            </a:pPr>
            <a:endParaRPr lang="en-US"/>
          </a:p>
        </c:txPr>
        <c:crossAx val="-2117748184"/>
        <c:crosses val="autoZero"/>
        <c:crossBetween val="between"/>
        <c:majorUnit val="40.0"/>
      </c:valAx>
      <c:spPr>
        <a:solidFill>
          <a:schemeClr val="bg1">
            <a:lumMod val="95000"/>
          </a:schemeClr>
        </a:solidFill>
      </c:spPr>
    </c:plotArea>
    <c:plotVisOnly val="1"/>
    <c:dispBlanksAs val="gap"/>
    <c:showDLblsOverMax val="0"/>
  </c:chart>
  <c:spPr>
    <a:ln>
      <a:solidFill>
        <a:schemeClr val="tx1"/>
      </a:solidFill>
    </a:ln>
  </c:sp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0"/>
    <c:plotArea>
      <c:layout/>
      <c:scatterChart>
        <c:scatterStyle val="lineMarker"/>
        <c:varyColors val="0"/>
        <c:ser>
          <c:idx val="0"/>
          <c:order val="0"/>
          <c:tx>
            <c:strRef>
              <c:f>SAprovs!$B$45</c:f>
              <c:strCache>
                <c:ptCount val="1"/>
                <c:pt idx="0">
                  <c:v>Mean</c:v>
                </c:pt>
              </c:strCache>
            </c:strRef>
          </c:tx>
          <c:spPr>
            <a:ln w="28575">
              <a:noFill/>
            </a:ln>
          </c:spPr>
          <c:marker>
            <c:symbol val="dash"/>
            <c:size val="6"/>
            <c:spPr>
              <a:solidFill>
                <a:sysClr val="windowText" lastClr="000000"/>
              </a:solidFill>
            </c:spPr>
          </c:marker>
          <c:xVal>
            <c:strRef>
              <c:f>SAprovs!$A$46:$A$64</c:f>
              <c:strCache>
                <c:ptCount val="19"/>
                <c:pt idx="0">
                  <c:v>ZAN</c:v>
                </c:pt>
                <c:pt idx="1">
                  <c:v>LES</c:v>
                </c:pt>
                <c:pt idx="2">
                  <c:v>ZAM</c:v>
                </c:pt>
                <c:pt idx="3">
                  <c:v>MOZ</c:v>
                </c:pt>
                <c:pt idx="4">
                  <c:v>MAL</c:v>
                </c:pt>
                <c:pt idx="5">
                  <c:v>SOU</c:v>
                </c:pt>
                <c:pt idx="6">
                  <c:v>NAM</c:v>
                </c:pt>
                <c:pt idx="7">
                  <c:v>BOT</c:v>
                </c:pt>
                <c:pt idx="8">
                  <c:v>SWA</c:v>
                </c:pt>
                <c:pt idx="9">
                  <c:v>SEY</c:v>
                </c:pt>
                <c:pt idx="10">
                  <c:v>TAN</c:v>
                </c:pt>
                <c:pt idx="11">
                  <c:v>UGA</c:v>
                </c:pt>
                <c:pt idx="12">
                  <c:v>ZIM</c:v>
                </c:pt>
                <c:pt idx="13">
                  <c:v>KEN</c:v>
                </c:pt>
                <c:pt idx="14">
                  <c:v>Q1-SOU</c:v>
                </c:pt>
                <c:pt idx="15">
                  <c:v>Q2-SOU</c:v>
                </c:pt>
                <c:pt idx="16">
                  <c:v>Q3-SOU</c:v>
                </c:pt>
                <c:pt idx="17">
                  <c:v>Q4-SOU</c:v>
                </c:pt>
                <c:pt idx="18">
                  <c:v>Q5-SOU</c:v>
                </c:pt>
              </c:strCache>
            </c:strRef>
          </c:xVal>
          <c:yVal>
            <c:numRef>
              <c:f>SAprovs!$B$46:$B$64</c:f>
              <c:numCache>
                <c:formatCode>0</c:formatCode>
                <c:ptCount val="19"/>
                <c:pt idx="0">
                  <c:v>684.5625999999974</c:v>
                </c:pt>
                <c:pt idx="1">
                  <c:v>738.5899000000005</c:v>
                </c:pt>
                <c:pt idx="2">
                  <c:v>738.7693</c:v>
                </c:pt>
                <c:pt idx="3">
                  <c:v>745.4469999999974</c:v>
                </c:pt>
                <c:pt idx="4">
                  <c:v>762.4151999999979</c:v>
                </c:pt>
                <c:pt idx="5">
                  <c:v>765.5809</c:v>
                </c:pt>
                <c:pt idx="6">
                  <c:v>770.7732000000005</c:v>
                </c:pt>
                <c:pt idx="7">
                  <c:v>779.8412999999908</c:v>
                </c:pt>
                <c:pt idx="8">
                  <c:v>811.0993000000005</c:v>
                </c:pt>
                <c:pt idx="9">
                  <c:v>824.1113</c:v>
                </c:pt>
                <c:pt idx="10">
                  <c:v>825.3285999999994</c:v>
                </c:pt>
                <c:pt idx="11">
                  <c:v>832.3794</c:v>
                </c:pt>
                <c:pt idx="12">
                  <c:v>851.9421999999946</c:v>
                </c:pt>
                <c:pt idx="13">
                  <c:v>905.9252999999974</c:v>
                </c:pt>
                <c:pt idx="14" formatCode="General">
                  <c:v>722.4241999999994</c:v>
                </c:pt>
                <c:pt idx="15" formatCode="General">
                  <c:v>734.5717000000005</c:v>
                </c:pt>
                <c:pt idx="16" formatCode="General">
                  <c:v>735.1496</c:v>
                </c:pt>
                <c:pt idx="17" formatCode="General">
                  <c:v>782.0924</c:v>
                </c:pt>
                <c:pt idx="18" formatCode="General">
                  <c:v>869.4551999999974</c:v>
                </c:pt>
              </c:numCache>
            </c:numRef>
          </c:yVal>
          <c:smooth val="0"/>
        </c:ser>
        <c:ser>
          <c:idx val="1"/>
          <c:order val="1"/>
          <c:tx>
            <c:strRef>
              <c:f>SAprovs!$D$45</c:f>
              <c:strCache>
                <c:ptCount val="1"/>
                <c:pt idx="0">
                  <c:v>Lower bound confidence interval (95%)</c:v>
                </c:pt>
              </c:strCache>
            </c:strRef>
          </c:tx>
          <c:spPr>
            <a:ln w="28575">
              <a:noFill/>
            </a:ln>
          </c:spPr>
          <c:marker>
            <c:symbol val="square"/>
            <c:size val="6"/>
            <c:spPr>
              <a:solidFill>
                <a:srgbClr val="C00000"/>
              </a:solidFill>
            </c:spPr>
          </c:marker>
          <c:dLbls>
            <c:dLblPos val="b"/>
            <c:showLegendKey val="0"/>
            <c:showVal val="0"/>
            <c:showCatName val="1"/>
            <c:showSerName val="0"/>
            <c:showPercent val="0"/>
            <c:showBubbleSize val="0"/>
            <c:showLeaderLines val="0"/>
          </c:dLbls>
          <c:xVal>
            <c:strRef>
              <c:f>SAprovs!$A$46:$A$64</c:f>
              <c:strCache>
                <c:ptCount val="19"/>
                <c:pt idx="0">
                  <c:v>ZAN</c:v>
                </c:pt>
                <c:pt idx="1">
                  <c:v>LES</c:v>
                </c:pt>
                <c:pt idx="2">
                  <c:v>ZAM</c:v>
                </c:pt>
                <c:pt idx="3">
                  <c:v>MOZ</c:v>
                </c:pt>
                <c:pt idx="4">
                  <c:v>MAL</c:v>
                </c:pt>
                <c:pt idx="5">
                  <c:v>SOU</c:v>
                </c:pt>
                <c:pt idx="6">
                  <c:v>NAM</c:v>
                </c:pt>
                <c:pt idx="7">
                  <c:v>BOT</c:v>
                </c:pt>
                <c:pt idx="8">
                  <c:v>SWA</c:v>
                </c:pt>
                <c:pt idx="9">
                  <c:v>SEY</c:v>
                </c:pt>
                <c:pt idx="10">
                  <c:v>TAN</c:v>
                </c:pt>
                <c:pt idx="11">
                  <c:v>UGA</c:v>
                </c:pt>
                <c:pt idx="12">
                  <c:v>ZIM</c:v>
                </c:pt>
                <c:pt idx="13">
                  <c:v>KEN</c:v>
                </c:pt>
                <c:pt idx="14">
                  <c:v>Q1-SOU</c:v>
                </c:pt>
                <c:pt idx="15">
                  <c:v>Q2-SOU</c:v>
                </c:pt>
                <c:pt idx="16">
                  <c:v>Q3-SOU</c:v>
                </c:pt>
                <c:pt idx="17">
                  <c:v>Q4-SOU</c:v>
                </c:pt>
                <c:pt idx="18">
                  <c:v>Q5-SOU</c:v>
                </c:pt>
              </c:strCache>
            </c:strRef>
          </c:xVal>
          <c:yVal>
            <c:numRef>
              <c:f>SAprovs!$D$46:$D$64</c:f>
              <c:numCache>
                <c:formatCode>0</c:formatCode>
                <c:ptCount val="19"/>
                <c:pt idx="0">
                  <c:v>673.7711</c:v>
                </c:pt>
                <c:pt idx="1">
                  <c:v>726.8153999999994</c:v>
                </c:pt>
                <c:pt idx="2">
                  <c:v>725.4769</c:v>
                </c:pt>
                <c:pt idx="3">
                  <c:v>733.7992</c:v>
                </c:pt>
                <c:pt idx="4">
                  <c:v>745.8546999999974</c:v>
                </c:pt>
                <c:pt idx="5">
                  <c:v>753.1558</c:v>
                </c:pt>
                <c:pt idx="6">
                  <c:v>758.8252999999974</c:v>
                </c:pt>
                <c:pt idx="7">
                  <c:v>769.3878999999994</c:v>
                </c:pt>
                <c:pt idx="8">
                  <c:v>796.6485</c:v>
                </c:pt>
                <c:pt idx="9">
                  <c:v>806.2356999999994</c:v>
                </c:pt>
                <c:pt idx="10">
                  <c:v>813.9471999999915</c:v>
                </c:pt>
                <c:pt idx="11">
                  <c:v>818.2535</c:v>
                </c:pt>
                <c:pt idx="12">
                  <c:v>837.0783000000035</c:v>
                </c:pt>
                <c:pt idx="13">
                  <c:v>889.3808</c:v>
                </c:pt>
                <c:pt idx="14" formatCode="General">
                  <c:v>703.5077</c:v>
                </c:pt>
                <c:pt idx="15" formatCode="General">
                  <c:v>708.2513</c:v>
                </c:pt>
                <c:pt idx="16" formatCode="General">
                  <c:v>712.5074999999994</c:v>
                </c:pt>
                <c:pt idx="17" formatCode="General">
                  <c:v>752.254</c:v>
                </c:pt>
                <c:pt idx="18" formatCode="General">
                  <c:v>841.6789000000035</c:v>
                </c:pt>
              </c:numCache>
            </c:numRef>
          </c:yVal>
          <c:smooth val="0"/>
        </c:ser>
        <c:ser>
          <c:idx val="2"/>
          <c:order val="2"/>
          <c:tx>
            <c:strRef>
              <c:f>SAprovs!$E$45</c:f>
              <c:strCache>
                <c:ptCount val="1"/>
                <c:pt idx="0">
                  <c:v>Upper bound confidence interval (95%)</c:v>
                </c:pt>
              </c:strCache>
            </c:strRef>
          </c:tx>
          <c:spPr>
            <a:ln w="28575">
              <a:noFill/>
            </a:ln>
          </c:spPr>
          <c:marker>
            <c:symbol val="triangle"/>
            <c:size val="6"/>
            <c:spPr>
              <a:solidFill>
                <a:srgbClr val="C0504D">
                  <a:lumMod val="60000"/>
                  <a:lumOff val="40000"/>
                </a:srgbClr>
              </a:solidFill>
            </c:spPr>
          </c:marker>
          <c:xVal>
            <c:strRef>
              <c:f>SAprovs!$A$46:$A$64</c:f>
              <c:strCache>
                <c:ptCount val="19"/>
                <c:pt idx="0">
                  <c:v>ZAN</c:v>
                </c:pt>
                <c:pt idx="1">
                  <c:v>LES</c:v>
                </c:pt>
                <c:pt idx="2">
                  <c:v>ZAM</c:v>
                </c:pt>
                <c:pt idx="3">
                  <c:v>MOZ</c:v>
                </c:pt>
                <c:pt idx="4">
                  <c:v>MAL</c:v>
                </c:pt>
                <c:pt idx="5">
                  <c:v>SOU</c:v>
                </c:pt>
                <c:pt idx="6">
                  <c:v>NAM</c:v>
                </c:pt>
                <c:pt idx="7">
                  <c:v>BOT</c:v>
                </c:pt>
                <c:pt idx="8">
                  <c:v>SWA</c:v>
                </c:pt>
                <c:pt idx="9">
                  <c:v>SEY</c:v>
                </c:pt>
                <c:pt idx="10">
                  <c:v>TAN</c:v>
                </c:pt>
                <c:pt idx="11">
                  <c:v>UGA</c:v>
                </c:pt>
                <c:pt idx="12">
                  <c:v>ZIM</c:v>
                </c:pt>
                <c:pt idx="13">
                  <c:v>KEN</c:v>
                </c:pt>
                <c:pt idx="14">
                  <c:v>Q1-SOU</c:v>
                </c:pt>
                <c:pt idx="15">
                  <c:v>Q2-SOU</c:v>
                </c:pt>
                <c:pt idx="16">
                  <c:v>Q3-SOU</c:v>
                </c:pt>
                <c:pt idx="17">
                  <c:v>Q4-SOU</c:v>
                </c:pt>
                <c:pt idx="18">
                  <c:v>Q5-SOU</c:v>
                </c:pt>
              </c:strCache>
            </c:strRef>
          </c:xVal>
          <c:yVal>
            <c:numRef>
              <c:f>SAprovs!$E$46:$E$64</c:f>
              <c:numCache>
                <c:formatCode>0</c:formatCode>
                <c:ptCount val="19"/>
                <c:pt idx="0">
                  <c:v>695.3540999999979</c:v>
                </c:pt>
                <c:pt idx="1">
                  <c:v>750.3643999999994</c:v>
                </c:pt>
                <c:pt idx="2">
                  <c:v>752.0616999999974</c:v>
                </c:pt>
                <c:pt idx="3">
                  <c:v>757.0948000000005</c:v>
                </c:pt>
                <c:pt idx="4">
                  <c:v>778.9756</c:v>
                </c:pt>
                <c:pt idx="5">
                  <c:v>778.0059</c:v>
                </c:pt>
                <c:pt idx="6">
                  <c:v>782.7211999999994</c:v>
                </c:pt>
                <c:pt idx="7">
                  <c:v>790.294700000008</c:v>
                </c:pt>
                <c:pt idx="8">
                  <c:v>825.5500999999994</c:v>
                </c:pt>
                <c:pt idx="9">
                  <c:v>841.9869</c:v>
                </c:pt>
                <c:pt idx="10">
                  <c:v>836.71</c:v>
                </c:pt>
                <c:pt idx="11">
                  <c:v>846.5053</c:v>
                </c:pt>
                <c:pt idx="12">
                  <c:v>866.8060999999974</c:v>
                </c:pt>
                <c:pt idx="13">
                  <c:v>922.4696999999974</c:v>
                </c:pt>
                <c:pt idx="14" formatCode="General">
                  <c:v>741.3405999999974</c:v>
                </c:pt>
                <c:pt idx="15" formatCode="General">
                  <c:v>760.8920999999979</c:v>
                </c:pt>
                <c:pt idx="16" formatCode="General">
                  <c:v>757.7917000000035</c:v>
                </c:pt>
                <c:pt idx="17" formatCode="General">
                  <c:v>811.9307</c:v>
                </c:pt>
                <c:pt idx="18" formatCode="General">
                  <c:v>897.2314</c:v>
                </c:pt>
              </c:numCache>
            </c:numRef>
          </c:yVal>
          <c:smooth val="0"/>
        </c:ser>
        <c:dLbls>
          <c:showLegendKey val="0"/>
          <c:showVal val="0"/>
          <c:showCatName val="0"/>
          <c:showSerName val="0"/>
          <c:showPercent val="0"/>
          <c:showBubbleSize val="0"/>
        </c:dLbls>
        <c:axId val="-2117666664"/>
        <c:axId val="-2117687672"/>
      </c:scatterChart>
      <c:valAx>
        <c:axId val="-2117666664"/>
        <c:scaling>
          <c:orientation val="minMax"/>
        </c:scaling>
        <c:delete val="1"/>
        <c:axPos val="b"/>
        <c:majorGridlines>
          <c:spPr>
            <a:ln>
              <a:solidFill>
                <a:schemeClr val="bg1">
                  <a:lumMod val="75000"/>
                </a:schemeClr>
              </a:solidFill>
              <a:prstDash val="dash"/>
            </a:ln>
          </c:spPr>
        </c:majorGridlines>
        <c:majorTickMark val="out"/>
        <c:minorTickMark val="none"/>
        <c:tickLblPos val="none"/>
        <c:crossAx val="-2117687672"/>
        <c:crosses val="autoZero"/>
        <c:crossBetween val="midCat"/>
        <c:majorUnit val="1.0"/>
      </c:valAx>
      <c:valAx>
        <c:axId val="-2117687672"/>
        <c:scaling>
          <c:orientation val="minMax"/>
          <c:min val="600.0"/>
        </c:scaling>
        <c:delete val="0"/>
        <c:axPos val="l"/>
        <c:majorGridlines>
          <c:spPr>
            <a:ln>
              <a:solidFill>
                <a:schemeClr val="bg1">
                  <a:lumMod val="75000"/>
                </a:schemeClr>
              </a:solidFill>
              <a:prstDash val="sysDash"/>
            </a:ln>
          </c:spPr>
        </c:majorGridlines>
        <c:title>
          <c:tx>
            <c:rich>
              <a:bodyPr rot="-5400000" vert="horz"/>
              <a:lstStyle/>
              <a:p>
                <a:pPr>
                  <a:defRPr/>
                </a:pPr>
                <a:r>
                  <a:rPr lang="en-ZA"/>
                  <a:t>Maths-teacher</a:t>
                </a:r>
                <a:r>
                  <a:rPr lang="en-ZA" baseline="0"/>
                  <a:t> mathematics score</a:t>
                </a:r>
                <a:endParaRPr lang="en-ZA"/>
              </a:p>
            </c:rich>
          </c:tx>
          <c:layout/>
          <c:overlay val="0"/>
        </c:title>
        <c:numFmt formatCode="0" sourceLinked="1"/>
        <c:majorTickMark val="out"/>
        <c:minorTickMark val="none"/>
        <c:tickLblPos val="nextTo"/>
        <c:crossAx val="-2117666664"/>
        <c:crosses val="autoZero"/>
        <c:crossBetween val="midCat"/>
        <c:majorUnit val="50.0"/>
      </c:valAx>
      <c:spPr>
        <a:solidFill>
          <a:schemeClr val="bg1">
            <a:lumMod val="95000"/>
          </a:schemeClr>
        </a:solidFill>
      </c:spPr>
    </c:plotArea>
    <c:legend>
      <c:legendPos val="t"/>
      <c:layout/>
      <c:overlay val="0"/>
      <c:spPr>
        <a:solidFill>
          <a:sysClr val="window" lastClr="FFFFFF">
            <a:lumMod val="95000"/>
          </a:sysClr>
        </a:solidFill>
      </c:spPr>
      <c:txPr>
        <a:bodyPr/>
        <a:lstStyle/>
        <a:p>
          <a:pPr>
            <a:defRPr sz="900"/>
          </a:pPr>
          <a:endParaRPr lang="en-US"/>
        </a:p>
      </c:txPr>
    </c:legend>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ZA" sz="1400"/>
              <a:t>Race Distribution by Quintile (KZN)</a:t>
            </a:r>
          </a:p>
          <a:p>
            <a:pPr>
              <a:defRPr/>
            </a:pPr>
            <a:r>
              <a:rPr lang="en-ZA" sz="1200" b="0"/>
              <a:t>U-ANA 2011</a:t>
            </a:r>
          </a:p>
        </c:rich>
      </c:tx>
      <c:layout/>
      <c:overlay val="0"/>
      <c:spPr>
        <a:solidFill>
          <a:schemeClr val="bg1">
            <a:lumMod val="95000"/>
          </a:schemeClr>
        </a:solidFill>
      </c:spPr>
    </c:title>
    <c:autoTitleDeleted val="0"/>
    <c:plotArea>
      <c:layout/>
      <c:barChart>
        <c:barDir val="col"/>
        <c:grouping val="percentStacked"/>
        <c:varyColors val="0"/>
        <c:ser>
          <c:idx val="0"/>
          <c:order val="0"/>
          <c:tx>
            <c:strRef>
              <c:f>'KZN-5'!$A$51</c:f>
              <c:strCache>
                <c:ptCount val="1"/>
                <c:pt idx="0">
                  <c:v>Black</c:v>
                </c:pt>
              </c:strCache>
            </c:strRef>
          </c:tx>
          <c:spPr>
            <a:solidFill>
              <a:schemeClr val="accent3">
                <a:lumMod val="75000"/>
              </a:schemeClr>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'KZN-5'!$B$50:$F$50</c:f>
              <c:strCache>
                <c:ptCount val="5"/>
                <c:pt idx="0">
                  <c:v>Q1</c:v>
                </c:pt>
                <c:pt idx="1">
                  <c:v>Q2</c:v>
                </c:pt>
                <c:pt idx="2">
                  <c:v>Q3</c:v>
                </c:pt>
                <c:pt idx="3">
                  <c:v>Q4</c:v>
                </c:pt>
                <c:pt idx="4">
                  <c:v>Q5</c:v>
                </c:pt>
              </c:strCache>
            </c:strRef>
          </c:cat>
          <c:val>
            <c:numRef>
              <c:f>'KZN-5'!$B$51:$F$51</c:f>
              <c:numCache>
                <c:formatCode>0</c:formatCode>
                <c:ptCount val="5"/>
                <c:pt idx="0">
                  <c:v>99.83</c:v>
                </c:pt>
                <c:pt idx="1">
                  <c:v>99.92</c:v>
                </c:pt>
                <c:pt idx="2">
                  <c:v>98.41000000000002</c:v>
                </c:pt>
                <c:pt idx="3">
                  <c:v>91.4</c:v>
                </c:pt>
                <c:pt idx="4">
                  <c:v>64.71</c:v>
                </c:pt>
              </c:numCache>
            </c:numRef>
          </c:val>
        </c:ser>
        <c:ser>
          <c:idx val="1"/>
          <c:order val="1"/>
          <c:tx>
            <c:strRef>
              <c:f>'KZN-5'!$A$52</c:f>
              <c:strCache>
                <c:ptCount val="1"/>
                <c:pt idx="0">
                  <c:v>Coloured</c:v>
                </c:pt>
              </c:strCache>
            </c:strRef>
          </c:tx>
          <c:spPr>
            <a:solidFill>
              <a:schemeClr val="accent6">
                <a:lumMod val="60000"/>
                <a:lumOff val="40000"/>
              </a:schemeClr>
            </a:solidFill>
          </c:spPr>
          <c:invertIfNegative val="0"/>
          <c:dLbls>
            <c:dLbl>
              <c:idx val="0"/>
              <c:delete val="1"/>
            </c:dLbl>
            <c:dLbl>
              <c:idx val="1"/>
              <c:delete val="1"/>
            </c:dLbl>
            <c:dLbl>
              <c:idx val="2"/>
              <c:delete val="1"/>
            </c:dLbl>
            <c:dLblPos val="ctr"/>
            <c:showLegendKey val="0"/>
            <c:showVal val="1"/>
            <c:showCatName val="0"/>
            <c:showSerName val="0"/>
            <c:showPercent val="0"/>
            <c:showBubbleSize val="0"/>
            <c:showLeaderLines val="0"/>
          </c:dLbls>
          <c:cat>
            <c:strRef>
              <c:f>'KZN-5'!$B$50:$F$50</c:f>
              <c:strCache>
                <c:ptCount val="5"/>
                <c:pt idx="0">
                  <c:v>Q1</c:v>
                </c:pt>
                <c:pt idx="1">
                  <c:v>Q2</c:v>
                </c:pt>
                <c:pt idx="2">
                  <c:v>Q3</c:v>
                </c:pt>
                <c:pt idx="3">
                  <c:v>Q4</c:v>
                </c:pt>
                <c:pt idx="4">
                  <c:v>Q5</c:v>
                </c:pt>
              </c:strCache>
            </c:strRef>
          </c:cat>
          <c:val>
            <c:numRef>
              <c:f>'KZN-5'!$B$52:$F$52</c:f>
              <c:numCache>
                <c:formatCode>0</c:formatCode>
                <c:ptCount val="5"/>
                <c:pt idx="0">
                  <c:v>0.01</c:v>
                </c:pt>
                <c:pt idx="1">
                  <c:v>0.01</c:v>
                </c:pt>
                <c:pt idx="2">
                  <c:v>0.4</c:v>
                </c:pt>
                <c:pt idx="3">
                  <c:v>0.850000000000001</c:v>
                </c:pt>
                <c:pt idx="4">
                  <c:v>2.98</c:v>
                </c:pt>
              </c:numCache>
            </c:numRef>
          </c:val>
        </c:ser>
        <c:ser>
          <c:idx val="2"/>
          <c:order val="2"/>
          <c:tx>
            <c:strRef>
              <c:f>'KZN-5'!$A$53</c:f>
              <c:strCache>
                <c:ptCount val="1"/>
                <c:pt idx="0">
                  <c:v>White</c:v>
                </c:pt>
              </c:strCache>
            </c:strRef>
          </c:tx>
          <c:spPr>
            <a:solidFill>
              <a:srgbClr val="FF0000"/>
            </a:solidFill>
          </c:spPr>
          <c:invertIfNegative val="0"/>
          <c:dLbls>
            <c:dLbl>
              <c:idx val="0"/>
              <c:delete val="1"/>
            </c:dLbl>
            <c:dLbl>
              <c:idx val="1"/>
              <c:delete val="1"/>
            </c:dLbl>
            <c:dLbl>
              <c:idx val="2"/>
              <c:delete val="1"/>
            </c:dLbl>
            <c:dLblPos val="ctr"/>
            <c:showLegendKey val="0"/>
            <c:showVal val="1"/>
            <c:showCatName val="0"/>
            <c:showSerName val="0"/>
            <c:showPercent val="0"/>
            <c:showBubbleSize val="0"/>
            <c:showLeaderLines val="0"/>
          </c:dLbls>
          <c:cat>
            <c:strRef>
              <c:f>'KZN-5'!$B$50:$F$50</c:f>
              <c:strCache>
                <c:ptCount val="5"/>
                <c:pt idx="0">
                  <c:v>Q1</c:v>
                </c:pt>
                <c:pt idx="1">
                  <c:v>Q2</c:v>
                </c:pt>
                <c:pt idx="2">
                  <c:v>Q3</c:v>
                </c:pt>
                <c:pt idx="3">
                  <c:v>Q4</c:v>
                </c:pt>
                <c:pt idx="4">
                  <c:v>Q5</c:v>
                </c:pt>
              </c:strCache>
            </c:strRef>
          </c:cat>
          <c:val>
            <c:numRef>
              <c:f>'KZN-5'!$B$53:$F$53</c:f>
              <c:numCache>
                <c:formatCode>0</c:formatCode>
                <c:ptCount val="5"/>
                <c:pt idx="0">
                  <c:v>0.0</c:v>
                </c:pt>
                <c:pt idx="1">
                  <c:v>0.01</c:v>
                </c:pt>
                <c:pt idx="2">
                  <c:v>0.14</c:v>
                </c:pt>
                <c:pt idx="3">
                  <c:v>1.09</c:v>
                </c:pt>
                <c:pt idx="4">
                  <c:v>7.63</c:v>
                </c:pt>
              </c:numCache>
            </c:numRef>
          </c:val>
        </c:ser>
        <c:ser>
          <c:idx val="3"/>
          <c:order val="3"/>
          <c:tx>
            <c:strRef>
              <c:f>'KZN-5'!$A$54</c:f>
              <c:strCache>
                <c:ptCount val="1"/>
                <c:pt idx="0">
                  <c:v>Indian</c:v>
                </c:pt>
              </c:strCache>
            </c:strRef>
          </c:tx>
          <c:spPr>
            <a:solidFill>
              <a:srgbClr val="00B0F0"/>
            </a:solidFill>
          </c:spPr>
          <c:invertIfNegative val="0"/>
          <c:dLbls>
            <c:dLbl>
              <c:idx val="0"/>
              <c:delete val="1"/>
            </c:dLbl>
            <c:dLbl>
              <c:idx val="1"/>
              <c:delete val="1"/>
            </c:dLbl>
            <c:dLblPos val="ctr"/>
            <c:showLegendKey val="0"/>
            <c:showVal val="1"/>
            <c:showCatName val="0"/>
            <c:showSerName val="0"/>
            <c:showPercent val="0"/>
            <c:showBubbleSize val="0"/>
            <c:showLeaderLines val="0"/>
          </c:dLbls>
          <c:cat>
            <c:strRef>
              <c:f>'KZN-5'!$B$50:$F$50</c:f>
              <c:strCache>
                <c:ptCount val="5"/>
                <c:pt idx="0">
                  <c:v>Q1</c:v>
                </c:pt>
                <c:pt idx="1">
                  <c:v>Q2</c:v>
                </c:pt>
                <c:pt idx="2">
                  <c:v>Q3</c:v>
                </c:pt>
                <c:pt idx="3">
                  <c:v>Q4</c:v>
                </c:pt>
                <c:pt idx="4">
                  <c:v>Q5</c:v>
                </c:pt>
              </c:strCache>
            </c:strRef>
          </c:cat>
          <c:val>
            <c:numRef>
              <c:f>'KZN-5'!$B$54:$F$54</c:f>
              <c:numCache>
                <c:formatCode>0</c:formatCode>
                <c:ptCount val="5"/>
                <c:pt idx="0">
                  <c:v>0.0</c:v>
                </c:pt>
                <c:pt idx="1">
                  <c:v>0.0</c:v>
                </c:pt>
                <c:pt idx="2">
                  <c:v>0.52</c:v>
                </c:pt>
                <c:pt idx="3">
                  <c:v>3.4</c:v>
                </c:pt>
                <c:pt idx="4">
                  <c:v>10.92</c:v>
                </c:pt>
              </c:numCache>
            </c:numRef>
          </c:val>
        </c:ser>
        <c:ser>
          <c:idx val="4"/>
          <c:order val="4"/>
          <c:tx>
            <c:strRef>
              <c:f>'KZN-5'!$A$55</c:f>
              <c:strCache>
                <c:ptCount val="1"/>
                <c:pt idx="0">
                  <c:v>Asian</c:v>
                </c:pt>
              </c:strCache>
            </c:strRef>
          </c:tx>
          <c:spPr>
            <a:solidFill>
              <a:schemeClr val="accent2">
                <a:lumMod val="40000"/>
                <a:lumOff val="60000"/>
              </a:schemeClr>
            </a:solidFill>
          </c:spPr>
          <c:invertIfNegative val="0"/>
          <c:dLbls>
            <c:dLbl>
              <c:idx val="0"/>
              <c:delete val="1"/>
            </c:dLbl>
            <c:dLbl>
              <c:idx val="1"/>
              <c:delete val="1"/>
            </c:dLbl>
            <c:dLblPos val="ctr"/>
            <c:showLegendKey val="0"/>
            <c:showVal val="1"/>
            <c:showCatName val="0"/>
            <c:showSerName val="0"/>
            <c:showPercent val="0"/>
            <c:showBubbleSize val="0"/>
            <c:showLeaderLines val="0"/>
          </c:dLbls>
          <c:cat>
            <c:strRef>
              <c:f>'KZN-5'!$B$50:$F$50</c:f>
              <c:strCache>
                <c:ptCount val="5"/>
                <c:pt idx="0">
                  <c:v>Q1</c:v>
                </c:pt>
                <c:pt idx="1">
                  <c:v>Q2</c:v>
                </c:pt>
                <c:pt idx="2">
                  <c:v>Q3</c:v>
                </c:pt>
                <c:pt idx="3">
                  <c:v>Q4</c:v>
                </c:pt>
                <c:pt idx="4">
                  <c:v>Q5</c:v>
                </c:pt>
              </c:strCache>
            </c:strRef>
          </c:cat>
          <c:val>
            <c:numRef>
              <c:f>'KZN-5'!$B$55:$F$55</c:f>
              <c:numCache>
                <c:formatCode>0</c:formatCode>
                <c:ptCount val="5"/>
                <c:pt idx="0">
                  <c:v>0.15</c:v>
                </c:pt>
                <c:pt idx="1">
                  <c:v>0.06</c:v>
                </c:pt>
                <c:pt idx="2">
                  <c:v>0.52</c:v>
                </c:pt>
                <c:pt idx="3">
                  <c:v>3.26</c:v>
                </c:pt>
                <c:pt idx="4">
                  <c:v>13.67</c:v>
                </c:pt>
              </c:numCache>
            </c:numRef>
          </c:val>
        </c:ser>
        <c:ser>
          <c:idx val="5"/>
          <c:order val="5"/>
          <c:tx>
            <c:strRef>
              <c:f>'KZN-5'!$A$56</c:f>
              <c:strCache>
                <c:ptCount val="1"/>
                <c:pt idx="0">
                  <c:v>Other</c:v>
                </c:pt>
              </c:strCache>
            </c:strRef>
          </c:tx>
          <c:invertIfNegative val="0"/>
          <c:cat>
            <c:strRef>
              <c:f>'KZN-5'!$B$50:$F$50</c:f>
              <c:strCache>
                <c:ptCount val="5"/>
                <c:pt idx="0">
                  <c:v>Q1</c:v>
                </c:pt>
                <c:pt idx="1">
                  <c:v>Q2</c:v>
                </c:pt>
                <c:pt idx="2">
                  <c:v>Q3</c:v>
                </c:pt>
                <c:pt idx="3">
                  <c:v>Q4</c:v>
                </c:pt>
                <c:pt idx="4">
                  <c:v>Q5</c:v>
                </c:pt>
              </c:strCache>
            </c:strRef>
          </c:cat>
          <c:val>
            <c:numRef>
              <c:f>'KZN-5'!$B$56:$F$56</c:f>
              <c:numCache>
                <c:formatCode>0</c:formatCode>
                <c:ptCount val="5"/>
                <c:pt idx="0">
                  <c:v>0.0</c:v>
                </c:pt>
                <c:pt idx="1">
                  <c:v>0.0</c:v>
                </c:pt>
                <c:pt idx="2">
                  <c:v>0.0</c:v>
                </c:pt>
                <c:pt idx="3">
                  <c:v>0.01</c:v>
                </c:pt>
                <c:pt idx="4">
                  <c:v>0.09</c:v>
                </c:pt>
              </c:numCache>
            </c:numRef>
          </c:val>
        </c:ser>
        <c:dLbls>
          <c:showLegendKey val="0"/>
          <c:showVal val="0"/>
          <c:showCatName val="0"/>
          <c:showSerName val="0"/>
          <c:showPercent val="0"/>
          <c:showBubbleSize val="0"/>
        </c:dLbls>
        <c:gapWidth val="150"/>
        <c:overlap val="100"/>
        <c:axId val="-2111333560"/>
        <c:axId val="-2111633272"/>
      </c:barChart>
      <c:catAx>
        <c:axId val="-2111333560"/>
        <c:scaling>
          <c:orientation val="minMax"/>
        </c:scaling>
        <c:delete val="0"/>
        <c:axPos val="b"/>
        <c:majorTickMark val="out"/>
        <c:minorTickMark val="none"/>
        <c:tickLblPos val="nextTo"/>
        <c:crossAx val="-2111633272"/>
        <c:crosses val="autoZero"/>
        <c:auto val="1"/>
        <c:lblAlgn val="ctr"/>
        <c:lblOffset val="100"/>
        <c:noMultiLvlLbl val="0"/>
      </c:catAx>
      <c:valAx>
        <c:axId val="-2111633272"/>
        <c:scaling>
          <c:orientation val="minMax"/>
        </c:scaling>
        <c:delete val="0"/>
        <c:axPos val="l"/>
        <c:majorGridlines/>
        <c:numFmt formatCode="0%" sourceLinked="1"/>
        <c:majorTickMark val="out"/>
        <c:minorTickMark val="none"/>
        <c:tickLblPos val="nextTo"/>
        <c:crossAx val="-2111333560"/>
        <c:crosses val="autoZero"/>
        <c:crossBetween val="between"/>
      </c:valAx>
      <c:spPr>
        <a:solidFill>
          <a:schemeClr val="bg1">
            <a:lumMod val="95000"/>
          </a:schemeClr>
        </a:solidFill>
        <a:ln>
          <a:solidFill>
            <a:schemeClr val="bg1">
              <a:lumMod val="75000"/>
            </a:schemeClr>
          </a:solidFill>
        </a:ln>
      </c:spPr>
    </c:plotArea>
    <c:legend>
      <c:legendPos val="r"/>
      <c:layout/>
      <c:overlay val="0"/>
      <c:spPr>
        <a:solidFill>
          <a:schemeClr val="bg1">
            <a:lumMod val="95000"/>
          </a:schemeClr>
        </a:solidFill>
      </c:spPr>
    </c:legend>
    <c:plotVisOnly val="1"/>
    <c:dispBlanksAs val="gap"/>
    <c:showDLblsOverMax val="0"/>
  </c:chart>
  <c:spPr>
    <a:ln>
      <a:solidFill>
        <a:schemeClr val="tx1"/>
      </a:solidFill>
    </a:ln>
  </c:sp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3"/>
          <c:order val="0"/>
          <c:tx>
            <c:v>grade 10</c:v>
          </c:tx>
          <c:spPr>
            <a:ln>
              <a:solidFill>
                <a:sysClr val="windowText" lastClr="000000"/>
              </a:solidFill>
            </a:ln>
          </c:spPr>
          <c:marker>
            <c:symbol val="none"/>
          </c:marker>
          <c:cat>
            <c:strRef>
              <c:f>'C:\Users\taylor.s\Documents\DBE general tasks\[Matric results note 1 Jan 2013.xlsx]scraps2'!$C$16:$S$16</c:f>
              <c:strCache>
                <c:ptCount val="17"/>
                <c:pt idx="0">
                  <c:v>1994</c:v>
                </c:pt>
                <c:pt idx="1">
                  <c:v>1995</c:v>
                </c:pt>
                <c:pt idx="2">
                  <c:v>1996</c:v>
                </c:pt>
                <c:pt idx="3">
                  <c:v>1997</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strCache>
            </c:strRef>
          </c:cat>
          <c:val>
            <c:numRef>
              <c:f>'C:\Users\taylor.s\Documents\DBE general tasks\[Matric results note 1 Jan 2013.xlsx]scraps2'!$C$26:$S$26</c:f>
              <c:numCache>
                <c:formatCode>General</c:formatCode>
                <c:ptCount val="17"/>
                <c:pt idx="0">
                  <c:v>660723.0</c:v>
                </c:pt>
                <c:pt idx="1">
                  <c:v>717676.0</c:v>
                </c:pt>
                <c:pt idx="2">
                  <c:v>776184.0</c:v>
                </c:pt>
                <c:pt idx="3">
                  <c:v>806812.0</c:v>
                </c:pt>
                <c:pt idx="4">
                  <c:v>840803.0</c:v>
                </c:pt>
                <c:pt idx="5">
                  <c:v>836962.0</c:v>
                </c:pt>
                <c:pt idx="6">
                  <c:v>846688.0</c:v>
                </c:pt>
                <c:pt idx="7">
                  <c:v>876175.0</c:v>
                </c:pt>
                <c:pt idx="8">
                  <c:v>1.096214E6</c:v>
                </c:pt>
                <c:pt idx="9">
                  <c:v>1.057935E6</c:v>
                </c:pt>
                <c:pt idx="10">
                  <c:v>1.069494E6</c:v>
                </c:pt>
                <c:pt idx="11">
                  <c:v>1.093297E6</c:v>
                </c:pt>
                <c:pt idx="12">
                  <c:v>1.115961E6</c:v>
                </c:pt>
                <c:pt idx="13">
                  <c:v>1.076527E6</c:v>
                </c:pt>
                <c:pt idx="14">
                  <c:v>1.01636E6</c:v>
                </c:pt>
                <c:pt idx="15">
                  <c:v>1.039762E6</c:v>
                </c:pt>
                <c:pt idx="16">
                  <c:v>1.094189E6</c:v>
                </c:pt>
              </c:numCache>
            </c:numRef>
          </c:val>
          <c:smooth val="0"/>
        </c:ser>
        <c:ser>
          <c:idx val="4"/>
          <c:order val="1"/>
          <c:tx>
            <c:v>Grade 12</c:v>
          </c:tx>
          <c:spPr>
            <a:ln>
              <a:solidFill>
                <a:sysClr val="windowText" lastClr="000000"/>
              </a:solidFill>
              <a:prstDash val="sysDash"/>
            </a:ln>
          </c:spPr>
          <c:marker>
            <c:symbol val="none"/>
          </c:marker>
          <c:cat>
            <c:strRef>
              <c:f>'C:\Users\taylor.s\Documents\DBE general tasks\[Matric results note 1 Jan 2013.xlsx]scraps2'!$C$16:$S$16</c:f>
              <c:strCache>
                <c:ptCount val="17"/>
                <c:pt idx="0">
                  <c:v>1994</c:v>
                </c:pt>
                <c:pt idx="1">
                  <c:v>1995</c:v>
                </c:pt>
                <c:pt idx="2">
                  <c:v>1996</c:v>
                </c:pt>
                <c:pt idx="3">
                  <c:v>1997</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strCache>
            </c:strRef>
          </c:cat>
          <c:val>
            <c:numRef>
              <c:f>'C:\Users\taylor.s\Documents\DBE general tasks\[Matric results note 1 Jan 2013.xlsx]scraps2'!$C$28:$S$28</c:f>
              <c:numCache>
                <c:formatCode>General</c:formatCode>
                <c:ptCount val="17"/>
                <c:pt idx="0">
                  <c:v>527372.0</c:v>
                </c:pt>
                <c:pt idx="1">
                  <c:v>542291.0</c:v>
                </c:pt>
                <c:pt idx="2">
                  <c:v>547842.0</c:v>
                </c:pt>
                <c:pt idx="3">
                  <c:v>556045.0</c:v>
                </c:pt>
                <c:pt idx="4">
                  <c:v>571848.0</c:v>
                </c:pt>
                <c:pt idx="5">
                  <c:v>549203.0</c:v>
                </c:pt>
                <c:pt idx="6">
                  <c:v>488379.0</c:v>
                </c:pt>
                <c:pt idx="7">
                  <c:v>486786.0</c:v>
                </c:pt>
                <c:pt idx="8">
                  <c:v>475069.0</c:v>
                </c:pt>
                <c:pt idx="9">
                  <c:v>505392.0</c:v>
                </c:pt>
                <c:pt idx="10">
                  <c:v>538909.0</c:v>
                </c:pt>
                <c:pt idx="11">
                  <c:v>568664.0</c:v>
                </c:pt>
                <c:pt idx="12">
                  <c:v>625809.0</c:v>
                </c:pt>
                <c:pt idx="13">
                  <c:v>595216.0</c:v>
                </c:pt>
                <c:pt idx="14">
                  <c:v>599626.0</c:v>
                </c:pt>
                <c:pt idx="15">
                  <c:v>579384.0</c:v>
                </c:pt>
                <c:pt idx="16">
                  <c:v>534498.0</c:v>
                </c:pt>
              </c:numCache>
            </c:numRef>
          </c:val>
          <c:smooth val="0"/>
        </c:ser>
        <c:dLbls>
          <c:showLegendKey val="0"/>
          <c:showVal val="0"/>
          <c:showCatName val="0"/>
          <c:showSerName val="0"/>
          <c:showPercent val="0"/>
          <c:showBubbleSize val="0"/>
        </c:dLbls>
        <c:marker val="1"/>
        <c:smooth val="0"/>
        <c:axId val="-2110874696"/>
        <c:axId val="-2110945064"/>
      </c:lineChart>
      <c:catAx>
        <c:axId val="-2110874696"/>
        <c:scaling>
          <c:orientation val="minMax"/>
        </c:scaling>
        <c:delete val="0"/>
        <c:axPos val="b"/>
        <c:majorTickMark val="out"/>
        <c:minorTickMark val="none"/>
        <c:tickLblPos val="nextTo"/>
        <c:crossAx val="-2110945064"/>
        <c:crosses val="autoZero"/>
        <c:auto val="1"/>
        <c:lblAlgn val="ctr"/>
        <c:lblOffset val="100"/>
        <c:noMultiLvlLbl val="0"/>
      </c:catAx>
      <c:valAx>
        <c:axId val="-2110945064"/>
        <c:scaling>
          <c:orientation val="minMax"/>
        </c:scaling>
        <c:delete val="0"/>
        <c:axPos val="l"/>
        <c:majorGridlines>
          <c:spPr>
            <a:ln>
              <a:solidFill>
                <a:schemeClr val="bg1">
                  <a:lumMod val="75000"/>
                </a:schemeClr>
              </a:solidFill>
            </a:ln>
          </c:spPr>
        </c:majorGridlines>
        <c:numFmt formatCode="General" sourceLinked="1"/>
        <c:majorTickMark val="out"/>
        <c:minorTickMark val="none"/>
        <c:tickLblPos val="nextTo"/>
        <c:crossAx val="-2110874696"/>
        <c:crosses val="autoZero"/>
        <c:crossBetween val="midCat"/>
      </c:valAx>
      <c:spPr>
        <a:solidFill>
          <a:schemeClr val="bg1">
            <a:lumMod val="95000"/>
          </a:schemeClr>
        </a:solidFill>
      </c:spPr>
    </c:plotArea>
    <c:legend>
      <c:legendPos val="b"/>
      <c:layout/>
      <c:overlay val="0"/>
    </c:legend>
    <c:plotVisOnly val="1"/>
    <c:dispBlanksAs val="gap"/>
    <c:showDLblsOverMax val="0"/>
  </c:chart>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Sheet1!$P$1</c:f>
              <c:strCache>
                <c:ptCount val="1"/>
                <c:pt idx="0">
                  <c:v>Grade 10 (2 years earlier)</c:v>
                </c:pt>
              </c:strCache>
            </c:strRef>
          </c:tx>
          <c:spPr>
            <a:solidFill>
              <a:srgbClr val="7E0000"/>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Sheet1!$P$2:$P$5</c:f>
              <c:numCache>
                <c:formatCode>General</c:formatCode>
                <c:ptCount val="4"/>
                <c:pt idx="0">
                  <c:v>1.093297E6</c:v>
                </c:pt>
                <c:pt idx="1">
                  <c:v>1.115961E6</c:v>
                </c:pt>
                <c:pt idx="2">
                  <c:v>1.076527E6</c:v>
                </c:pt>
                <c:pt idx="3">
                  <c:v>1.01636E6</c:v>
                </c:pt>
              </c:numCache>
            </c:numRef>
          </c:val>
        </c:ser>
        <c:ser>
          <c:idx val="1"/>
          <c:order val="1"/>
          <c:tx>
            <c:strRef>
              <c:f>Sheet1!$Q$1</c:f>
              <c:strCache>
                <c:ptCount val="1"/>
                <c:pt idx="0">
                  <c:v>Grade 12</c:v>
                </c:pt>
              </c:strCache>
            </c:strRef>
          </c:tx>
          <c:spPr>
            <a:solidFill>
              <a:schemeClr val="accent2">
                <a:lumMod val="40000"/>
                <a:lumOff val="60000"/>
              </a:schemeClr>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Sheet1!$Q$2:$Q$5</c:f>
              <c:numCache>
                <c:formatCode>General</c:formatCode>
                <c:ptCount val="4"/>
                <c:pt idx="0">
                  <c:v>540562.0</c:v>
                </c:pt>
                <c:pt idx="1">
                  <c:v>560129.0</c:v>
                </c:pt>
                <c:pt idx="2">
                  <c:v>546653.0</c:v>
                </c:pt>
                <c:pt idx="3">
                  <c:v>504368.0</c:v>
                </c:pt>
              </c:numCache>
            </c:numRef>
          </c:val>
        </c:ser>
        <c:ser>
          <c:idx val="2"/>
          <c:order val="2"/>
          <c:tx>
            <c:strRef>
              <c:f>Sheet1!$T$1</c:f>
              <c:strCache>
                <c:ptCount val="1"/>
                <c:pt idx="0">
                  <c:v>Those who pass matric</c:v>
                </c:pt>
              </c:strCache>
            </c:strRef>
          </c:tx>
          <c:spPr>
            <a:solidFill>
              <a:srgbClr val="5F8E00"/>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Sheet1!$T$2:$T$5</c:f>
              <c:numCache>
                <c:formatCode>General</c:formatCode>
                <c:ptCount val="4"/>
                <c:pt idx="0">
                  <c:v>341108.664</c:v>
                </c:pt>
                <c:pt idx="1">
                  <c:v>342600.027</c:v>
                </c:pt>
                <c:pt idx="2">
                  <c:v>373554.8689999995</c:v>
                </c:pt>
                <c:pt idx="3">
                  <c:v>356742.36</c:v>
                </c:pt>
              </c:numCache>
            </c:numRef>
          </c:val>
        </c:ser>
        <c:ser>
          <c:idx val="3"/>
          <c:order val="3"/>
          <c:tx>
            <c:strRef>
              <c:f>Sheet1!$V$1</c:f>
              <c:strCache>
                <c:ptCount val="1"/>
                <c:pt idx="0">
                  <c:v>Pass matric with maths</c:v>
                </c:pt>
              </c:strCache>
            </c:strRef>
          </c:tx>
          <c:spPr>
            <a:solidFill>
              <a:srgbClr val="A4D76B"/>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Sheet1!$V$2:$V$5</c:f>
              <c:numCache>
                <c:formatCode>General</c:formatCode>
                <c:ptCount val="4"/>
                <c:pt idx="0">
                  <c:v>141035.313</c:v>
                </c:pt>
                <c:pt idx="1">
                  <c:v>138379.164</c:v>
                </c:pt>
                <c:pt idx="2">
                  <c:v>129183.24</c:v>
                </c:pt>
                <c:pt idx="3">
                  <c:v>108750.52</c:v>
                </c:pt>
              </c:numCache>
            </c:numRef>
          </c:val>
        </c:ser>
        <c:dLbls>
          <c:showLegendKey val="0"/>
          <c:showVal val="0"/>
          <c:showCatName val="0"/>
          <c:showSerName val="0"/>
          <c:showPercent val="0"/>
          <c:showBubbleSize val="0"/>
        </c:dLbls>
        <c:gapWidth val="150"/>
        <c:axId val="-2111076152"/>
        <c:axId val="-2111088120"/>
      </c:barChart>
      <c:lineChart>
        <c:grouping val="standard"/>
        <c:varyColors val="0"/>
        <c:ser>
          <c:idx val="4"/>
          <c:order val="4"/>
          <c:tx>
            <c:strRef>
              <c:f>Sheet1!$W$1</c:f>
              <c:strCache>
                <c:ptCount val="1"/>
                <c:pt idx="0">
                  <c:v>Proportion of matrics taking mathematics</c:v>
                </c:pt>
              </c:strCache>
            </c:strRef>
          </c:tx>
          <c:spPr>
            <a:ln w="38100">
              <a:solidFill>
                <a:sysClr val="windowText" lastClr="000000"/>
              </a:solidFill>
              <a:prstDash val="sysDash"/>
            </a:ln>
          </c:spPr>
          <c:marker>
            <c:symbol val="none"/>
          </c:marker>
          <c:cat>
            <c:strRef>
              <c:f>Sheet1!$O$2:$O$5</c:f>
              <c:strCache>
                <c:ptCount val="4"/>
                <c:pt idx="0">
                  <c:v>Matric 2008 (Gr 10 2006)</c:v>
                </c:pt>
                <c:pt idx="1">
                  <c:v>Matric 2009 (Gr 10 2007)</c:v>
                </c:pt>
                <c:pt idx="2">
                  <c:v>Matric 2010 (Gr 10 2008)</c:v>
                </c:pt>
                <c:pt idx="3">
                  <c:v>Matric 2011 (Gr 10 2009)</c:v>
                </c:pt>
              </c:strCache>
            </c:strRef>
          </c:cat>
          <c:val>
            <c:numRef>
              <c:f>Sheet1!$W$2:$W$5</c:f>
              <c:numCache>
                <c:formatCode>0%</c:formatCode>
                <c:ptCount val="4"/>
                <c:pt idx="0">
                  <c:v>0.561</c:v>
                </c:pt>
                <c:pt idx="1">
                  <c:v>0.526</c:v>
                </c:pt>
                <c:pt idx="2">
                  <c:v>0.488</c:v>
                </c:pt>
                <c:pt idx="3">
                  <c:v>0.453</c:v>
                </c:pt>
              </c:numCache>
            </c:numRef>
          </c:val>
          <c:smooth val="0"/>
        </c:ser>
        <c:dLbls>
          <c:showLegendKey val="0"/>
          <c:showVal val="0"/>
          <c:showCatName val="0"/>
          <c:showSerName val="0"/>
          <c:showPercent val="0"/>
          <c:showBubbleSize val="0"/>
        </c:dLbls>
        <c:marker val="1"/>
        <c:smooth val="0"/>
        <c:axId val="-2111161896"/>
        <c:axId val="-2111082024"/>
      </c:lineChart>
      <c:catAx>
        <c:axId val="-2111076152"/>
        <c:scaling>
          <c:orientation val="minMax"/>
        </c:scaling>
        <c:delete val="0"/>
        <c:axPos val="b"/>
        <c:majorTickMark val="out"/>
        <c:minorTickMark val="none"/>
        <c:tickLblPos val="nextTo"/>
        <c:txPr>
          <a:bodyPr/>
          <a:lstStyle/>
          <a:p>
            <a:pPr>
              <a:defRPr sz="1000"/>
            </a:pPr>
            <a:endParaRPr lang="en-US"/>
          </a:p>
        </c:txPr>
        <c:crossAx val="-2111088120"/>
        <c:crosses val="autoZero"/>
        <c:auto val="1"/>
        <c:lblAlgn val="ctr"/>
        <c:lblOffset val="100"/>
        <c:noMultiLvlLbl val="0"/>
      </c:catAx>
      <c:valAx>
        <c:axId val="-2111088120"/>
        <c:scaling>
          <c:orientation val="minMax"/>
        </c:scaling>
        <c:delete val="0"/>
        <c:axPos val="l"/>
        <c:majorGridlines/>
        <c:minorGridlines>
          <c:spPr>
            <a:ln>
              <a:solidFill>
                <a:schemeClr val="bg1">
                  <a:lumMod val="85000"/>
                </a:schemeClr>
              </a:solidFill>
            </a:ln>
          </c:spPr>
        </c:minorGridlines>
        <c:title>
          <c:tx>
            <c:rich>
              <a:bodyPr rot="-5400000" vert="horz"/>
              <a:lstStyle/>
              <a:p>
                <a:pPr>
                  <a:defRPr/>
                </a:pPr>
                <a:r>
                  <a:rPr lang="en-ZA"/>
                  <a:t>Number</a:t>
                </a:r>
                <a:r>
                  <a:rPr lang="en-ZA" baseline="0"/>
                  <a:t> of students</a:t>
                </a:r>
                <a:endParaRPr lang="en-ZA"/>
              </a:p>
            </c:rich>
          </c:tx>
          <c:layout/>
          <c:overlay val="0"/>
        </c:title>
        <c:numFmt formatCode="General" sourceLinked="1"/>
        <c:majorTickMark val="out"/>
        <c:minorTickMark val="none"/>
        <c:tickLblPos val="nextTo"/>
        <c:crossAx val="-2111076152"/>
        <c:crosses val="autoZero"/>
        <c:crossBetween val="between"/>
      </c:valAx>
      <c:valAx>
        <c:axId val="-2111082024"/>
        <c:scaling>
          <c:orientation val="minMax"/>
          <c:min val="0.0"/>
        </c:scaling>
        <c:delete val="0"/>
        <c:axPos val="r"/>
        <c:title>
          <c:tx>
            <c:rich>
              <a:bodyPr rot="-5400000" vert="horz"/>
              <a:lstStyle/>
              <a:p>
                <a:pPr>
                  <a:defRPr/>
                </a:pPr>
                <a:r>
                  <a:rPr lang="en-ZA"/>
                  <a:t>Proportion</a:t>
                </a:r>
                <a:r>
                  <a:rPr lang="en-ZA" baseline="0"/>
                  <a:t> of matrics (%)</a:t>
                </a:r>
                <a:endParaRPr lang="en-ZA"/>
              </a:p>
            </c:rich>
          </c:tx>
          <c:layout/>
          <c:overlay val="0"/>
        </c:title>
        <c:numFmt formatCode="0%" sourceLinked="1"/>
        <c:majorTickMark val="out"/>
        <c:minorTickMark val="none"/>
        <c:tickLblPos val="nextTo"/>
        <c:crossAx val="-2111161896"/>
        <c:crosses val="max"/>
        <c:crossBetween val="between"/>
      </c:valAx>
      <c:catAx>
        <c:axId val="-2111161896"/>
        <c:scaling>
          <c:orientation val="minMax"/>
        </c:scaling>
        <c:delete val="1"/>
        <c:axPos val="b"/>
        <c:majorTickMark val="out"/>
        <c:minorTickMark val="none"/>
        <c:tickLblPos val="none"/>
        <c:crossAx val="-2111082024"/>
        <c:crosses val="autoZero"/>
        <c:auto val="1"/>
        <c:lblAlgn val="ctr"/>
        <c:lblOffset val="100"/>
        <c:noMultiLvlLbl val="0"/>
      </c:catAx>
      <c:spPr>
        <a:solidFill>
          <a:schemeClr val="bg1">
            <a:lumMod val="95000"/>
          </a:schemeClr>
        </a:solidFill>
      </c:spPr>
    </c:plotArea>
    <c:legend>
      <c:legendPos val="t"/>
      <c:layout/>
      <c:overlay val="0"/>
      <c:txPr>
        <a:bodyPr/>
        <a:lstStyle/>
        <a:p>
          <a:pPr>
            <a:defRPr sz="700"/>
          </a:pPr>
          <a:endParaRPr lang="en-US"/>
        </a:p>
      </c:txPr>
    </c:legend>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strRef>
              <c:f>Employment!$I$1</c:f>
              <c:strCache>
                <c:ptCount val="1"/>
                <c:pt idx="0">
                  <c:v>Working-Age Population</c:v>
                </c:pt>
              </c:strCache>
            </c:strRef>
          </c:tx>
          <c:spPr>
            <a:ln>
              <a:solidFill>
                <a:schemeClr val="bg1">
                  <a:lumMod val="50000"/>
                </a:schemeClr>
              </a:solidFill>
              <a:prstDash val="sysDot"/>
            </a:ln>
          </c:spPr>
          <c:marker>
            <c:symbol val="none"/>
          </c:marker>
          <c:cat>
            <c:numRef>
              <c:f>Employment!$H$2:$H$18</c:f>
              <c:numCache>
                <c:formatCode>0</c:formatCode>
                <c:ptCount val="17"/>
                <c:pt idx="0">
                  <c:v>1995.0</c:v>
                </c:pt>
                <c:pt idx="1">
                  <c:v>1996.0</c:v>
                </c:pt>
                <c:pt idx="2">
                  <c:v>1997.0</c:v>
                </c:pt>
                <c:pt idx="3">
                  <c:v>1998.0</c:v>
                </c:pt>
                <c:pt idx="4">
                  <c:v>1999.0</c:v>
                </c:pt>
                <c:pt idx="5">
                  <c:v>2000.0</c:v>
                </c:pt>
                <c:pt idx="6">
                  <c:v>2001.0</c:v>
                </c:pt>
                <c:pt idx="7">
                  <c:v>2002.0</c:v>
                </c:pt>
                <c:pt idx="8">
                  <c:v>2003.0</c:v>
                </c:pt>
                <c:pt idx="9">
                  <c:v>2004.0</c:v>
                </c:pt>
                <c:pt idx="10">
                  <c:v>2005.0</c:v>
                </c:pt>
                <c:pt idx="11">
                  <c:v>2006.0</c:v>
                </c:pt>
                <c:pt idx="12">
                  <c:v>2007.0</c:v>
                </c:pt>
                <c:pt idx="13">
                  <c:v>2008.0</c:v>
                </c:pt>
                <c:pt idx="14">
                  <c:v>2009.0</c:v>
                </c:pt>
                <c:pt idx="15">
                  <c:v>2010.0</c:v>
                </c:pt>
                <c:pt idx="16">
                  <c:v>2011.0</c:v>
                </c:pt>
              </c:numCache>
            </c:numRef>
          </c:cat>
          <c:val>
            <c:numRef>
              <c:f>Employment!$I$2:$I$18</c:f>
              <c:numCache>
                <c:formatCode>0%</c:formatCode>
                <c:ptCount val="17"/>
                <c:pt idx="0">
                  <c:v>0.392676600000001</c:v>
                </c:pt>
                <c:pt idx="1">
                  <c:v>0.3599616</c:v>
                </c:pt>
                <c:pt idx="2">
                  <c:v>0.3565415</c:v>
                </c:pt>
                <c:pt idx="3">
                  <c:v>0.3650735</c:v>
                </c:pt>
                <c:pt idx="4">
                  <c:v>0.3945639</c:v>
                </c:pt>
                <c:pt idx="5">
                  <c:v>0.4445925</c:v>
                </c:pt>
                <c:pt idx="6">
                  <c:v>0.4172674</c:v>
                </c:pt>
                <c:pt idx="7">
                  <c:v>0.40301115</c:v>
                </c:pt>
                <c:pt idx="8">
                  <c:v>0.39403275</c:v>
                </c:pt>
                <c:pt idx="9">
                  <c:v>0.39415315</c:v>
                </c:pt>
                <c:pt idx="10">
                  <c:v>0.40875545</c:v>
                </c:pt>
                <c:pt idx="11">
                  <c:v>0.42185005</c:v>
                </c:pt>
                <c:pt idx="12">
                  <c:v>0.42814845</c:v>
                </c:pt>
                <c:pt idx="13">
                  <c:v>0.444154</c:v>
                </c:pt>
                <c:pt idx="14">
                  <c:v>0.422959175</c:v>
                </c:pt>
                <c:pt idx="15">
                  <c:v>0.40490295</c:v>
                </c:pt>
                <c:pt idx="16">
                  <c:v>0.406346475000001</c:v>
                </c:pt>
              </c:numCache>
            </c:numRef>
          </c:val>
          <c:smooth val="0"/>
        </c:ser>
        <c:ser>
          <c:idx val="1"/>
          <c:order val="1"/>
          <c:tx>
            <c:strRef>
              <c:f>Employment!$J$1</c:f>
              <c:strCache>
                <c:ptCount val="1"/>
                <c:pt idx="0">
                  <c:v>All Youth</c:v>
                </c:pt>
              </c:strCache>
            </c:strRef>
          </c:tx>
          <c:spPr>
            <a:ln>
              <a:solidFill>
                <a:schemeClr val="tx1"/>
              </a:solidFill>
              <a:prstDash val="solid"/>
            </a:ln>
          </c:spPr>
          <c:marker>
            <c:symbol val="none"/>
          </c:marker>
          <c:cat>
            <c:numRef>
              <c:f>Employment!$H$2:$H$18</c:f>
              <c:numCache>
                <c:formatCode>0</c:formatCode>
                <c:ptCount val="17"/>
                <c:pt idx="0">
                  <c:v>1995.0</c:v>
                </c:pt>
                <c:pt idx="1">
                  <c:v>1996.0</c:v>
                </c:pt>
                <c:pt idx="2">
                  <c:v>1997.0</c:v>
                </c:pt>
                <c:pt idx="3">
                  <c:v>1998.0</c:v>
                </c:pt>
                <c:pt idx="4">
                  <c:v>1999.0</c:v>
                </c:pt>
                <c:pt idx="5">
                  <c:v>2000.0</c:v>
                </c:pt>
                <c:pt idx="6">
                  <c:v>2001.0</c:v>
                </c:pt>
                <c:pt idx="7">
                  <c:v>2002.0</c:v>
                </c:pt>
                <c:pt idx="8">
                  <c:v>2003.0</c:v>
                </c:pt>
                <c:pt idx="9">
                  <c:v>2004.0</c:v>
                </c:pt>
                <c:pt idx="10">
                  <c:v>2005.0</c:v>
                </c:pt>
                <c:pt idx="11">
                  <c:v>2006.0</c:v>
                </c:pt>
                <c:pt idx="12">
                  <c:v>2007.0</c:v>
                </c:pt>
                <c:pt idx="13">
                  <c:v>2008.0</c:v>
                </c:pt>
                <c:pt idx="14">
                  <c:v>2009.0</c:v>
                </c:pt>
                <c:pt idx="15">
                  <c:v>2010.0</c:v>
                </c:pt>
                <c:pt idx="16">
                  <c:v>2011.0</c:v>
                </c:pt>
              </c:numCache>
            </c:numRef>
          </c:cat>
          <c:val>
            <c:numRef>
              <c:f>Employment!$J$2:$J$18</c:f>
              <c:numCache>
                <c:formatCode>0%</c:formatCode>
                <c:ptCount val="17"/>
                <c:pt idx="0">
                  <c:v>0.1927666</c:v>
                </c:pt>
                <c:pt idx="1">
                  <c:v>0.1814059</c:v>
                </c:pt>
                <c:pt idx="2">
                  <c:v>0.1667874</c:v>
                </c:pt>
                <c:pt idx="3">
                  <c:v>0.1748962</c:v>
                </c:pt>
                <c:pt idx="4">
                  <c:v>0.204291</c:v>
                </c:pt>
                <c:pt idx="5">
                  <c:v>0.23679195</c:v>
                </c:pt>
                <c:pt idx="6">
                  <c:v>0.204809</c:v>
                </c:pt>
                <c:pt idx="7">
                  <c:v>0.1940682</c:v>
                </c:pt>
                <c:pt idx="8">
                  <c:v>0.17722115</c:v>
                </c:pt>
                <c:pt idx="9">
                  <c:v>0.1806189</c:v>
                </c:pt>
                <c:pt idx="10">
                  <c:v>0.193855</c:v>
                </c:pt>
                <c:pt idx="11">
                  <c:v>0.20565595</c:v>
                </c:pt>
                <c:pt idx="12">
                  <c:v>0.2110461</c:v>
                </c:pt>
                <c:pt idx="13">
                  <c:v>0.234859775</c:v>
                </c:pt>
                <c:pt idx="14">
                  <c:v>0.20560895</c:v>
                </c:pt>
                <c:pt idx="15">
                  <c:v>0.182069125</c:v>
                </c:pt>
                <c:pt idx="16">
                  <c:v>0.18071115</c:v>
                </c:pt>
              </c:numCache>
            </c:numRef>
          </c:val>
          <c:smooth val="0"/>
        </c:ser>
        <c:ser>
          <c:idx val="2"/>
          <c:order val="2"/>
          <c:tx>
            <c:strRef>
              <c:f>Employment!$K$1</c:f>
              <c:strCache>
                <c:ptCount val="1"/>
                <c:pt idx="0">
                  <c:v>Youth with Less than Matric</c:v>
                </c:pt>
              </c:strCache>
            </c:strRef>
          </c:tx>
          <c:spPr>
            <a:ln>
              <a:solidFill>
                <a:schemeClr val="accent6">
                  <a:lumMod val="75000"/>
                </a:schemeClr>
              </a:solidFill>
              <a:prstDash val="dash"/>
            </a:ln>
          </c:spPr>
          <c:marker>
            <c:symbol val="none"/>
          </c:marker>
          <c:cat>
            <c:numRef>
              <c:f>Employment!$H$2:$H$18</c:f>
              <c:numCache>
                <c:formatCode>0</c:formatCode>
                <c:ptCount val="17"/>
                <c:pt idx="0">
                  <c:v>1995.0</c:v>
                </c:pt>
                <c:pt idx="1">
                  <c:v>1996.0</c:v>
                </c:pt>
                <c:pt idx="2">
                  <c:v>1997.0</c:v>
                </c:pt>
                <c:pt idx="3">
                  <c:v>1998.0</c:v>
                </c:pt>
                <c:pt idx="4">
                  <c:v>1999.0</c:v>
                </c:pt>
                <c:pt idx="5">
                  <c:v>2000.0</c:v>
                </c:pt>
                <c:pt idx="6">
                  <c:v>2001.0</c:v>
                </c:pt>
                <c:pt idx="7">
                  <c:v>2002.0</c:v>
                </c:pt>
                <c:pt idx="8">
                  <c:v>2003.0</c:v>
                </c:pt>
                <c:pt idx="9">
                  <c:v>2004.0</c:v>
                </c:pt>
                <c:pt idx="10">
                  <c:v>2005.0</c:v>
                </c:pt>
                <c:pt idx="11">
                  <c:v>2006.0</c:v>
                </c:pt>
                <c:pt idx="12">
                  <c:v>2007.0</c:v>
                </c:pt>
                <c:pt idx="13">
                  <c:v>2008.0</c:v>
                </c:pt>
                <c:pt idx="14">
                  <c:v>2009.0</c:v>
                </c:pt>
                <c:pt idx="15">
                  <c:v>2010.0</c:v>
                </c:pt>
                <c:pt idx="16">
                  <c:v>2011.0</c:v>
                </c:pt>
              </c:numCache>
            </c:numRef>
          </c:cat>
          <c:val>
            <c:numRef>
              <c:f>Employment!$K$2:$K$18</c:f>
              <c:numCache>
                <c:formatCode>0%</c:formatCode>
                <c:ptCount val="17"/>
                <c:pt idx="0">
                  <c:v>0.1474202</c:v>
                </c:pt>
                <c:pt idx="1">
                  <c:v>0.1256988</c:v>
                </c:pt>
                <c:pt idx="2">
                  <c:v>0.114111</c:v>
                </c:pt>
                <c:pt idx="3">
                  <c:v>0.1226424</c:v>
                </c:pt>
                <c:pt idx="4">
                  <c:v>0.1475634</c:v>
                </c:pt>
                <c:pt idx="5">
                  <c:v>0.20233035</c:v>
                </c:pt>
                <c:pt idx="6">
                  <c:v>0.16939275</c:v>
                </c:pt>
                <c:pt idx="7">
                  <c:v>0.1533221</c:v>
                </c:pt>
                <c:pt idx="8">
                  <c:v>0.13636155</c:v>
                </c:pt>
                <c:pt idx="9">
                  <c:v>0.14025785</c:v>
                </c:pt>
                <c:pt idx="10">
                  <c:v>0.15320455</c:v>
                </c:pt>
                <c:pt idx="11">
                  <c:v>0.1679584</c:v>
                </c:pt>
                <c:pt idx="12">
                  <c:v>0.16620785</c:v>
                </c:pt>
                <c:pt idx="13">
                  <c:v>0.180905575</c:v>
                </c:pt>
                <c:pt idx="14">
                  <c:v>0.151556125</c:v>
                </c:pt>
                <c:pt idx="15">
                  <c:v>0.13480195</c:v>
                </c:pt>
                <c:pt idx="16">
                  <c:v>0.14284245</c:v>
                </c:pt>
              </c:numCache>
            </c:numRef>
          </c:val>
          <c:smooth val="0"/>
        </c:ser>
        <c:ser>
          <c:idx val="3"/>
          <c:order val="3"/>
          <c:tx>
            <c:strRef>
              <c:f>Employment!$L$1</c:f>
              <c:strCache>
                <c:ptCount val="1"/>
                <c:pt idx="0">
                  <c:v>With Matric</c:v>
                </c:pt>
              </c:strCache>
            </c:strRef>
          </c:tx>
          <c:spPr>
            <a:ln>
              <a:solidFill>
                <a:srgbClr val="FF0000"/>
              </a:solidFill>
            </a:ln>
          </c:spPr>
          <c:marker>
            <c:symbol val="none"/>
          </c:marker>
          <c:cat>
            <c:numRef>
              <c:f>Employment!$H$2:$H$18</c:f>
              <c:numCache>
                <c:formatCode>0</c:formatCode>
                <c:ptCount val="17"/>
                <c:pt idx="0">
                  <c:v>1995.0</c:v>
                </c:pt>
                <c:pt idx="1">
                  <c:v>1996.0</c:v>
                </c:pt>
                <c:pt idx="2">
                  <c:v>1997.0</c:v>
                </c:pt>
                <c:pt idx="3">
                  <c:v>1998.0</c:v>
                </c:pt>
                <c:pt idx="4">
                  <c:v>1999.0</c:v>
                </c:pt>
                <c:pt idx="5">
                  <c:v>2000.0</c:v>
                </c:pt>
                <c:pt idx="6">
                  <c:v>2001.0</c:v>
                </c:pt>
                <c:pt idx="7">
                  <c:v>2002.0</c:v>
                </c:pt>
                <c:pt idx="8">
                  <c:v>2003.0</c:v>
                </c:pt>
                <c:pt idx="9">
                  <c:v>2004.0</c:v>
                </c:pt>
                <c:pt idx="10">
                  <c:v>2005.0</c:v>
                </c:pt>
                <c:pt idx="11">
                  <c:v>2006.0</c:v>
                </c:pt>
                <c:pt idx="12">
                  <c:v>2007.0</c:v>
                </c:pt>
                <c:pt idx="13">
                  <c:v>2008.0</c:v>
                </c:pt>
                <c:pt idx="14">
                  <c:v>2009.0</c:v>
                </c:pt>
                <c:pt idx="15">
                  <c:v>2010.0</c:v>
                </c:pt>
                <c:pt idx="16">
                  <c:v>2011.0</c:v>
                </c:pt>
              </c:numCache>
            </c:numRef>
          </c:cat>
          <c:val>
            <c:numRef>
              <c:f>Employment!$L$2:$L$18</c:f>
              <c:numCache>
                <c:formatCode>0%</c:formatCode>
                <c:ptCount val="17"/>
                <c:pt idx="0">
                  <c:v>0.2786438</c:v>
                </c:pt>
                <c:pt idx="1">
                  <c:v>0.2780202</c:v>
                </c:pt>
                <c:pt idx="2">
                  <c:v>0.2712019</c:v>
                </c:pt>
                <c:pt idx="3">
                  <c:v>0.2797059</c:v>
                </c:pt>
                <c:pt idx="4">
                  <c:v>0.3016792</c:v>
                </c:pt>
                <c:pt idx="5">
                  <c:v>0.2812106</c:v>
                </c:pt>
                <c:pt idx="6">
                  <c:v>0.26550055</c:v>
                </c:pt>
                <c:pt idx="7">
                  <c:v>0.25588375</c:v>
                </c:pt>
                <c:pt idx="8">
                  <c:v>0.24343285</c:v>
                </c:pt>
                <c:pt idx="9">
                  <c:v>0.24134195</c:v>
                </c:pt>
                <c:pt idx="10">
                  <c:v>0.25449955</c:v>
                </c:pt>
                <c:pt idx="11">
                  <c:v>0.26518735</c:v>
                </c:pt>
                <c:pt idx="12">
                  <c:v>0.2706329</c:v>
                </c:pt>
                <c:pt idx="13">
                  <c:v>0.30177165</c:v>
                </c:pt>
                <c:pt idx="14">
                  <c:v>0.2639935</c:v>
                </c:pt>
                <c:pt idx="15">
                  <c:v>0.2376238</c:v>
                </c:pt>
                <c:pt idx="16">
                  <c:v>0.222998</c:v>
                </c:pt>
              </c:numCache>
            </c:numRef>
          </c:val>
          <c:smooth val="0"/>
        </c:ser>
        <c:ser>
          <c:idx val="4"/>
          <c:order val="4"/>
          <c:tx>
            <c:strRef>
              <c:f>Employment!$M$1</c:f>
              <c:strCache>
                <c:ptCount val="1"/>
                <c:pt idx="0">
                  <c:v>Youth With Diploma</c:v>
                </c:pt>
              </c:strCache>
            </c:strRef>
          </c:tx>
          <c:marker>
            <c:symbol val="circle"/>
            <c:size val="5"/>
          </c:marker>
          <c:cat>
            <c:numRef>
              <c:f>Employment!$H$2:$H$18</c:f>
              <c:numCache>
                <c:formatCode>0</c:formatCode>
                <c:ptCount val="17"/>
                <c:pt idx="0">
                  <c:v>1995.0</c:v>
                </c:pt>
                <c:pt idx="1">
                  <c:v>1996.0</c:v>
                </c:pt>
                <c:pt idx="2">
                  <c:v>1997.0</c:v>
                </c:pt>
                <c:pt idx="3">
                  <c:v>1998.0</c:v>
                </c:pt>
                <c:pt idx="4">
                  <c:v>1999.0</c:v>
                </c:pt>
                <c:pt idx="5">
                  <c:v>2000.0</c:v>
                </c:pt>
                <c:pt idx="6">
                  <c:v>2001.0</c:v>
                </c:pt>
                <c:pt idx="7">
                  <c:v>2002.0</c:v>
                </c:pt>
                <c:pt idx="8">
                  <c:v>2003.0</c:v>
                </c:pt>
                <c:pt idx="9">
                  <c:v>2004.0</c:v>
                </c:pt>
                <c:pt idx="10">
                  <c:v>2005.0</c:v>
                </c:pt>
                <c:pt idx="11">
                  <c:v>2006.0</c:v>
                </c:pt>
                <c:pt idx="12">
                  <c:v>2007.0</c:v>
                </c:pt>
                <c:pt idx="13">
                  <c:v>2008.0</c:v>
                </c:pt>
                <c:pt idx="14">
                  <c:v>2009.0</c:v>
                </c:pt>
                <c:pt idx="15">
                  <c:v>2010.0</c:v>
                </c:pt>
                <c:pt idx="16">
                  <c:v>2011.0</c:v>
                </c:pt>
              </c:numCache>
            </c:numRef>
          </c:cat>
          <c:val>
            <c:numRef>
              <c:f>Employment!$M$2:$M$18</c:f>
              <c:numCache>
                <c:formatCode>0%</c:formatCode>
                <c:ptCount val="17"/>
                <c:pt idx="0">
                  <c:v>0.4245403</c:v>
                </c:pt>
                <c:pt idx="1">
                  <c:v>0.586377099999997</c:v>
                </c:pt>
                <c:pt idx="2">
                  <c:v>0.533442499999997</c:v>
                </c:pt>
                <c:pt idx="3">
                  <c:v>0.557608800000003</c:v>
                </c:pt>
                <c:pt idx="4">
                  <c:v>0.4793179</c:v>
                </c:pt>
                <c:pt idx="5">
                  <c:v>0.5263907</c:v>
                </c:pt>
                <c:pt idx="6">
                  <c:v>0.4357506</c:v>
                </c:pt>
                <c:pt idx="7">
                  <c:v>0.4620028</c:v>
                </c:pt>
                <c:pt idx="8">
                  <c:v>0.4519156</c:v>
                </c:pt>
                <c:pt idx="9">
                  <c:v>0.530179950000002</c:v>
                </c:pt>
                <c:pt idx="10">
                  <c:v>0.46390995</c:v>
                </c:pt>
                <c:pt idx="11">
                  <c:v>0.40041445</c:v>
                </c:pt>
                <c:pt idx="12">
                  <c:v>0.47861995</c:v>
                </c:pt>
                <c:pt idx="13">
                  <c:v>0.551908325</c:v>
                </c:pt>
                <c:pt idx="14">
                  <c:v>0.5226064</c:v>
                </c:pt>
                <c:pt idx="15">
                  <c:v>0.42636895</c:v>
                </c:pt>
                <c:pt idx="16">
                  <c:v>0.392273875000001</c:v>
                </c:pt>
              </c:numCache>
            </c:numRef>
          </c:val>
          <c:smooth val="0"/>
        </c:ser>
        <c:ser>
          <c:idx val="5"/>
          <c:order val="5"/>
          <c:tx>
            <c:strRef>
              <c:f>Employment!$N$1</c:f>
              <c:strCache>
                <c:ptCount val="1"/>
                <c:pt idx="0">
                  <c:v>Youth With Degree</c:v>
                </c:pt>
              </c:strCache>
            </c:strRef>
          </c:tx>
          <c:spPr>
            <a:ln>
              <a:solidFill>
                <a:srgbClr val="7030A0"/>
              </a:solidFill>
            </a:ln>
          </c:spPr>
          <c:marker>
            <c:symbol val="square"/>
            <c:size val="5"/>
            <c:spPr>
              <a:solidFill>
                <a:srgbClr val="7030A0"/>
              </a:solidFill>
              <a:ln>
                <a:solidFill>
                  <a:srgbClr val="7030A0"/>
                </a:solidFill>
              </a:ln>
            </c:spPr>
          </c:marker>
          <c:cat>
            <c:numRef>
              <c:f>Employment!$H$2:$H$18</c:f>
              <c:numCache>
                <c:formatCode>0</c:formatCode>
                <c:ptCount val="17"/>
                <c:pt idx="0">
                  <c:v>1995.0</c:v>
                </c:pt>
                <c:pt idx="1">
                  <c:v>1996.0</c:v>
                </c:pt>
                <c:pt idx="2">
                  <c:v>1997.0</c:v>
                </c:pt>
                <c:pt idx="3">
                  <c:v>1998.0</c:v>
                </c:pt>
                <c:pt idx="4">
                  <c:v>1999.0</c:v>
                </c:pt>
                <c:pt idx="5">
                  <c:v>2000.0</c:v>
                </c:pt>
                <c:pt idx="6">
                  <c:v>2001.0</c:v>
                </c:pt>
                <c:pt idx="7">
                  <c:v>2002.0</c:v>
                </c:pt>
                <c:pt idx="8">
                  <c:v>2003.0</c:v>
                </c:pt>
                <c:pt idx="9">
                  <c:v>2004.0</c:v>
                </c:pt>
                <c:pt idx="10">
                  <c:v>2005.0</c:v>
                </c:pt>
                <c:pt idx="11">
                  <c:v>2006.0</c:v>
                </c:pt>
                <c:pt idx="12">
                  <c:v>2007.0</c:v>
                </c:pt>
                <c:pt idx="13">
                  <c:v>2008.0</c:v>
                </c:pt>
                <c:pt idx="14">
                  <c:v>2009.0</c:v>
                </c:pt>
                <c:pt idx="15">
                  <c:v>2010.0</c:v>
                </c:pt>
                <c:pt idx="16">
                  <c:v>2011.0</c:v>
                </c:pt>
              </c:numCache>
            </c:numRef>
          </c:cat>
          <c:val>
            <c:numRef>
              <c:f>Employment!$N$2:$N$18</c:f>
              <c:numCache>
                <c:formatCode>0%</c:formatCode>
                <c:ptCount val="17"/>
                <c:pt idx="0">
                  <c:v>0.4914335</c:v>
                </c:pt>
                <c:pt idx="1">
                  <c:v>0.4371998</c:v>
                </c:pt>
                <c:pt idx="2">
                  <c:v>0.5161502</c:v>
                </c:pt>
                <c:pt idx="3">
                  <c:v>0.4854277</c:v>
                </c:pt>
                <c:pt idx="4">
                  <c:v>0.5612811</c:v>
                </c:pt>
                <c:pt idx="5">
                  <c:v>0.560467149999996</c:v>
                </c:pt>
                <c:pt idx="6">
                  <c:v>0.47874345</c:v>
                </c:pt>
                <c:pt idx="7">
                  <c:v>0.671279500000003</c:v>
                </c:pt>
                <c:pt idx="8">
                  <c:v>0.601171850000003</c:v>
                </c:pt>
                <c:pt idx="9">
                  <c:v>0.581865349999996</c:v>
                </c:pt>
                <c:pt idx="10">
                  <c:v>0.557898100000002</c:v>
                </c:pt>
                <c:pt idx="11">
                  <c:v>0.5166321</c:v>
                </c:pt>
                <c:pt idx="12">
                  <c:v>0.630870850000004</c:v>
                </c:pt>
                <c:pt idx="13">
                  <c:v>0.5943994</c:v>
                </c:pt>
                <c:pt idx="14">
                  <c:v>0.592254399999996</c:v>
                </c:pt>
                <c:pt idx="15">
                  <c:v>0.5183902</c:v>
                </c:pt>
                <c:pt idx="16">
                  <c:v>0.432522</c:v>
                </c:pt>
              </c:numCache>
            </c:numRef>
          </c:val>
          <c:smooth val="0"/>
        </c:ser>
        <c:dLbls>
          <c:showLegendKey val="0"/>
          <c:showVal val="0"/>
          <c:showCatName val="0"/>
          <c:showSerName val="0"/>
          <c:showPercent val="0"/>
          <c:showBubbleSize val="0"/>
        </c:dLbls>
        <c:marker val="1"/>
        <c:smooth val="0"/>
        <c:axId val="-2111203288"/>
        <c:axId val="-2111219432"/>
      </c:lineChart>
      <c:catAx>
        <c:axId val="-2111203288"/>
        <c:scaling>
          <c:orientation val="minMax"/>
        </c:scaling>
        <c:delete val="0"/>
        <c:axPos val="b"/>
        <c:numFmt formatCode="0" sourceLinked="1"/>
        <c:majorTickMark val="out"/>
        <c:minorTickMark val="none"/>
        <c:tickLblPos val="nextTo"/>
        <c:txPr>
          <a:bodyPr rot="-5400000" vert="horz"/>
          <a:lstStyle/>
          <a:p>
            <a:pPr>
              <a:defRPr/>
            </a:pPr>
            <a:endParaRPr lang="en-US"/>
          </a:p>
        </c:txPr>
        <c:crossAx val="-2111219432"/>
        <c:crosses val="autoZero"/>
        <c:auto val="1"/>
        <c:lblAlgn val="ctr"/>
        <c:lblOffset val="100"/>
        <c:noMultiLvlLbl val="0"/>
      </c:catAx>
      <c:valAx>
        <c:axId val="-2111219432"/>
        <c:scaling>
          <c:orientation val="minMax"/>
        </c:scaling>
        <c:delete val="0"/>
        <c:axPos val="l"/>
        <c:majorGridlines/>
        <c:title>
          <c:tx>
            <c:rich>
              <a:bodyPr rot="-5400000" vert="horz"/>
              <a:lstStyle/>
              <a:p>
                <a:pPr>
                  <a:defRPr b="0"/>
                </a:pPr>
                <a:r>
                  <a:rPr lang="en-ZA" b="0"/>
                  <a:t>Employment/LFA</a:t>
                </a:r>
                <a:r>
                  <a:rPr lang="en-ZA" b="0" baseline="0"/>
                  <a:t> Rate for</a:t>
                </a:r>
                <a:endParaRPr lang="en-ZA" b="0"/>
              </a:p>
              <a:p>
                <a:pPr>
                  <a:defRPr b="0"/>
                </a:pPr>
                <a:r>
                  <a:rPr lang="en-ZA" b="0"/>
                  <a:t>18 - 24 -year -olds</a:t>
                </a:r>
              </a:p>
            </c:rich>
          </c:tx>
          <c:layout>
            <c:manualLayout>
              <c:xMode val="edge"/>
              <c:yMode val="edge"/>
              <c:x val="0.00555555555555555"/>
              <c:y val="0.0467709244677748"/>
            </c:manualLayout>
          </c:layout>
          <c:overlay val="0"/>
        </c:title>
        <c:numFmt formatCode="0%" sourceLinked="0"/>
        <c:majorTickMark val="out"/>
        <c:minorTickMark val="none"/>
        <c:tickLblPos val="nextTo"/>
        <c:crossAx val="-2111203288"/>
        <c:crosses val="autoZero"/>
        <c:crossBetween val="between"/>
      </c:valAx>
    </c:plotArea>
    <c:legend>
      <c:legendPos val="b"/>
      <c:layout>
        <c:manualLayout>
          <c:xMode val="edge"/>
          <c:yMode val="edge"/>
          <c:x val="0.122597963557829"/>
          <c:y val="0.818466023206721"/>
          <c:w val="0.823183734870607"/>
          <c:h val="0.153756278150186"/>
        </c:manualLayout>
      </c:layout>
      <c:overlay val="0"/>
      <c:txPr>
        <a:bodyPr/>
        <a:lstStyle/>
        <a:p>
          <a:pPr>
            <a:defRPr sz="800"/>
          </a:pPr>
          <a:endParaRPr lang="en-US"/>
        </a:p>
      </c:txPr>
    </c:legend>
    <c:plotVisOnly val="1"/>
    <c:dispBlanksAs val="gap"/>
    <c:showDLblsOverMax val="0"/>
  </c:chart>
  <c:spPr>
    <a:ln>
      <a:solidFill>
        <a:schemeClr val="tx1"/>
      </a:solidFill>
    </a:ln>
  </c:sp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1"/>
    </mc:Choice>
    <mc:Fallback>
      <c:style val="11"/>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'Proportions (2)'!$H$1</c:f>
              <c:strCache>
                <c:ptCount val="1"/>
                <c:pt idx="0">
                  <c:v>With Less Than Matric</c:v>
                </c:pt>
              </c:strCache>
            </c:strRef>
          </c:tx>
          <c:spPr>
            <a:solidFill>
              <a:schemeClr val="accent3">
                <a:lumMod val="50000"/>
              </a:schemeClr>
            </a:solidFill>
          </c:spPr>
          <c:invertIfNegative val="0"/>
          <c:cat>
            <c:numRef>
              <c:f>'Proportions (2)'!$G$2:$G$18</c:f>
              <c:numCache>
                <c:formatCode>0</c:formatCode>
                <c:ptCount val="17"/>
                <c:pt idx="0">
                  <c:v>1995.0</c:v>
                </c:pt>
                <c:pt idx="1">
                  <c:v>1996.0</c:v>
                </c:pt>
                <c:pt idx="2">
                  <c:v>1997.0</c:v>
                </c:pt>
                <c:pt idx="3">
                  <c:v>1998.0</c:v>
                </c:pt>
                <c:pt idx="4">
                  <c:v>1999.0</c:v>
                </c:pt>
                <c:pt idx="5">
                  <c:v>2000.0</c:v>
                </c:pt>
                <c:pt idx="6">
                  <c:v>2001.0</c:v>
                </c:pt>
                <c:pt idx="7">
                  <c:v>2002.0</c:v>
                </c:pt>
                <c:pt idx="8">
                  <c:v>2003.0</c:v>
                </c:pt>
                <c:pt idx="9">
                  <c:v>2004.0</c:v>
                </c:pt>
                <c:pt idx="10">
                  <c:v>2005.0</c:v>
                </c:pt>
                <c:pt idx="11">
                  <c:v>2006.0</c:v>
                </c:pt>
                <c:pt idx="12">
                  <c:v>2007.0</c:v>
                </c:pt>
                <c:pt idx="13">
                  <c:v>2008.0</c:v>
                </c:pt>
                <c:pt idx="14">
                  <c:v>2009.0</c:v>
                </c:pt>
                <c:pt idx="15">
                  <c:v>2010.0</c:v>
                </c:pt>
                <c:pt idx="16">
                  <c:v>2011.0</c:v>
                </c:pt>
              </c:numCache>
            </c:numRef>
          </c:cat>
          <c:val>
            <c:numRef>
              <c:f>'Proportions (2)'!$H$2:$H$18</c:f>
              <c:numCache>
                <c:formatCode>0.00</c:formatCode>
                <c:ptCount val="17"/>
                <c:pt idx="0">
                  <c:v>70.61288673671959</c:v>
                </c:pt>
                <c:pt idx="1">
                  <c:v>70.24093888482608</c:v>
                </c:pt>
                <c:pt idx="2">
                  <c:v>72.1276108293097</c:v>
                </c:pt>
                <c:pt idx="3">
                  <c:v>72.62022319728358</c:v>
                </c:pt>
                <c:pt idx="4">
                  <c:v>69.89510566339542</c:v>
                </c:pt>
                <c:pt idx="5">
                  <c:v>70.2311001636118</c:v>
                </c:pt>
                <c:pt idx="6">
                  <c:v>70.1632257647927</c:v>
                </c:pt>
                <c:pt idx="7">
                  <c:v>69.3397189707985</c:v>
                </c:pt>
                <c:pt idx="8">
                  <c:v>69.36010980033417</c:v>
                </c:pt>
                <c:pt idx="9">
                  <c:v>69.23631099821052</c:v>
                </c:pt>
                <c:pt idx="10">
                  <c:v>67.56032618314447</c:v>
                </c:pt>
                <c:pt idx="11">
                  <c:v>66.68074990919095</c:v>
                </c:pt>
                <c:pt idx="12">
                  <c:v>67.5403244061936</c:v>
                </c:pt>
                <c:pt idx="13">
                  <c:v>64.72527379875905</c:v>
                </c:pt>
                <c:pt idx="14">
                  <c:v>63.16620585271</c:v>
                </c:pt>
                <c:pt idx="15">
                  <c:v>62.48128967786714</c:v>
                </c:pt>
                <c:pt idx="16">
                  <c:v>62.22540887079903</c:v>
                </c:pt>
              </c:numCache>
            </c:numRef>
          </c:val>
        </c:ser>
        <c:ser>
          <c:idx val="1"/>
          <c:order val="1"/>
          <c:tx>
            <c:strRef>
              <c:f>'Proportions (2)'!$I$1</c:f>
              <c:strCache>
                <c:ptCount val="1"/>
                <c:pt idx="0">
                  <c:v>With Matric</c:v>
                </c:pt>
              </c:strCache>
            </c:strRef>
          </c:tx>
          <c:spPr>
            <a:solidFill>
              <a:schemeClr val="accent3">
                <a:lumMod val="75000"/>
              </a:schemeClr>
            </a:solidFill>
          </c:spPr>
          <c:invertIfNegative val="0"/>
          <c:cat>
            <c:numRef>
              <c:f>'Proportions (2)'!$G$2:$G$18</c:f>
              <c:numCache>
                <c:formatCode>0</c:formatCode>
                <c:ptCount val="17"/>
                <c:pt idx="0">
                  <c:v>1995.0</c:v>
                </c:pt>
                <c:pt idx="1">
                  <c:v>1996.0</c:v>
                </c:pt>
                <c:pt idx="2">
                  <c:v>1997.0</c:v>
                </c:pt>
                <c:pt idx="3">
                  <c:v>1998.0</c:v>
                </c:pt>
                <c:pt idx="4">
                  <c:v>1999.0</c:v>
                </c:pt>
                <c:pt idx="5">
                  <c:v>2000.0</c:v>
                </c:pt>
                <c:pt idx="6">
                  <c:v>2001.0</c:v>
                </c:pt>
                <c:pt idx="7">
                  <c:v>2002.0</c:v>
                </c:pt>
                <c:pt idx="8">
                  <c:v>2003.0</c:v>
                </c:pt>
                <c:pt idx="9">
                  <c:v>2004.0</c:v>
                </c:pt>
                <c:pt idx="10">
                  <c:v>2005.0</c:v>
                </c:pt>
                <c:pt idx="11">
                  <c:v>2006.0</c:v>
                </c:pt>
                <c:pt idx="12">
                  <c:v>2007.0</c:v>
                </c:pt>
                <c:pt idx="13">
                  <c:v>2008.0</c:v>
                </c:pt>
                <c:pt idx="14">
                  <c:v>2009.0</c:v>
                </c:pt>
                <c:pt idx="15">
                  <c:v>2010.0</c:v>
                </c:pt>
                <c:pt idx="16">
                  <c:v>2011.0</c:v>
                </c:pt>
              </c:numCache>
            </c:numRef>
          </c:cat>
          <c:val>
            <c:numRef>
              <c:f>'Proportions (2)'!$I$2:$I$18</c:f>
              <c:numCache>
                <c:formatCode>0.00</c:formatCode>
                <c:ptCount val="17"/>
                <c:pt idx="0">
                  <c:v>24.99688727022987</c:v>
                </c:pt>
                <c:pt idx="1">
                  <c:v>25.84443961056408</c:v>
                </c:pt>
                <c:pt idx="2">
                  <c:v>24.52104355984449</c:v>
                </c:pt>
                <c:pt idx="3">
                  <c:v>23.99916641031129</c:v>
                </c:pt>
                <c:pt idx="4">
                  <c:v>26.03354153818043</c:v>
                </c:pt>
                <c:pt idx="5">
                  <c:v>25.7736982276395</c:v>
                </c:pt>
                <c:pt idx="6">
                  <c:v>26.27805687433581</c:v>
                </c:pt>
                <c:pt idx="7">
                  <c:v>27.1317116446589</c:v>
                </c:pt>
                <c:pt idx="8">
                  <c:v>27.56527116500294</c:v>
                </c:pt>
                <c:pt idx="9">
                  <c:v>27.83895658841963</c:v>
                </c:pt>
                <c:pt idx="10">
                  <c:v>29.27379973382508</c:v>
                </c:pt>
                <c:pt idx="11">
                  <c:v>30.03160206260009</c:v>
                </c:pt>
                <c:pt idx="12">
                  <c:v>28.44579001148469</c:v>
                </c:pt>
                <c:pt idx="13">
                  <c:v>31.24787349934753</c:v>
                </c:pt>
                <c:pt idx="14">
                  <c:v>32.61313320151968</c:v>
                </c:pt>
                <c:pt idx="15">
                  <c:v>33.74731433042356</c:v>
                </c:pt>
                <c:pt idx="16">
                  <c:v>33.89287935035591</c:v>
                </c:pt>
              </c:numCache>
            </c:numRef>
          </c:val>
        </c:ser>
        <c:ser>
          <c:idx val="2"/>
          <c:order val="2"/>
          <c:tx>
            <c:strRef>
              <c:f>'Proportions (2)'!$J$1</c:f>
              <c:strCache>
                <c:ptCount val="1"/>
                <c:pt idx="0">
                  <c:v>With Diploma</c:v>
                </c:pt>
              </c:strCache>
            </c:strRef>
          </c:tx>
          <c:spPr>
            <a:solidFill>
              <a:schemeClr val="accent3">
                <a:lumMod val="60000"/>
                <a:lumOff val="40000"/>
              </a:schemeClr>
            </a:solidFill>
          </c:spPr>
          <c:invertIfNegative val="0"/>
          <c:cat>
            <c:numRef>
              <c:f>'Proportions (2)'!$G$2:$G$18</c:f>
              <c:numCache>
                <c:formatCode>0</c:formatCode>
                <c:ptCount val="17"/>
                <c:pt idx="0">
                  <c:v>1995.0</c:v>
                </c:pt>
                <c:pt idx="1">
                  <c:v>1996.0</c:v>
                </c:pt>
                <c:pt idx="2">
                  <c:v>1997.0</c:v>
                </c:pt>
                <c:pt idx="3">
                  <c:v>1998.0</c:v>
                </c:pt>
                <c:pt idx="4">
                  <c:v>1999.0</c:v>
                </c:pt>
                <c:pt idx="5">
                  <c:v>2000.0</c:v>
                </c:pt>
                <c:pt idx="6">
                  <c:v>2001.0</c:v>
                </c:pt>
                <c:pt idx="7">
                  <c:v>2002.0</c:v>
                </c:pt>
                <c:pt idx="8">
                  <c:v>2003.0</c:v>
                </c:pt>
                <c:pt idx="9">
                  <c:v>2004.0</c:v>
                </c:pt>
                <c:pt idx="10">
                  <c:v>2005.0</c:v>
                </c:pt>
                <c:pt idx="11">
                  <c:v>2006.0</c:v>
                </c:pt>
                <c:pt idx="12">
                  <c:v>2007.0</c:v>
                </c:pt>
                <c:pt idx="13">
                  <c:v>2008.0</c:v>
                </c:pt>
                <c:pt idx="14">
                  <c:v>2009.0</c:v>
                </c:pt>
                <c:pt idx="15">
                  <c:v>2010.0</c:v>
                </c:pt>
                <c:pt idx="16">
                  <c:v>2011.0</c:v>
                </c:pt>
              </c:numCache>
            </c:numRef>
          </c:cat>
          <c:val>
            <c:numRef>
              <c:f>'Proportions (2)'!$J$2:$J$18</c:f>
              <c:numCache>
                <c:formatCode>0.00</c:formatCode>
                <c:ptCount val="17"/>
                <c:pt idx="0">
                  <c:v>3.360346979800778</c:v>
                </c:pt>
                <c:pt idx="1">
                  <c:v>2.909832369133959</c:v>
                </c:pt>
                <c:pt idx="2">
                  <c:v>2.36117731476345</c:v>
                </c:pt>
                <c:pt idx="3">
                  <c:v>2.75798582069242</c:v>
                </c:pt>
                <c:pt idx="4">
                  <c:v>2.659456623182478</c:v>
                </c:pt>
                <c:pt idx="5">
                  <c:v>2.936913767580162</c:v>
                </c:pt>
                <c:pt idx="6">
                  <c:v>2.50829472772441</c:v>
                </c:pt>
                <c:pt idx="7">
                  <c:v>2.550746270224365</c:v>
                </c:pt>
                <c:pt idx="8">
                  <c:v>2.06075681138684</c:v>
                </c:pt>
                <c:pt idx="9">
                  <c:v>2.112514536644067</c:v>
                </c:pt>
                <c:pt idx="10">
                  <c:v>2.275319498014023</c:v>
                </c:pt>
                <c:pt idx="11">
                  <c:v>2.497518444254694</c:v>
                </c:pt>
                <c:pt idx="12">
                  <c:v>2.7754333605551</c:v>
                </c:pt>
                <c:pt idx="13">
                  <c:v>2.983780365361066</c:v>
                </c:pt>
                <c:pt idx="14">
                  <c:v>2.904535394473446</c:v>
                </c:pt>
                <c:pt idx="15">
                  <c:v>2.922612417009938</c:v>
                </c:pt>
                <c:pt idx="16">
                  <c:v>2.99098100639533</c:v>
                </c:pt>
              </c:numCache>
            </c:numRef>
          </c:val>
        </c:ser>
        <c:ser>
          <c:idx val="3"/>
          <c:order val="3"/>
          <c:tx>
            <c:strRef>
              <c:f>'Proportions (2)'!$K$1</c:f>
              <c:strCache>
                <c:ptCount val="1"/>
                <c:pt idx="0">
                  <c:v>With Degree</c:v>
                </c:pt>
              </c:strCache>
            </c:strRef>
          </c:tx>
          <c:spPr>
            <a:solidFill>
              <a:schemeClr val="accent3">
                <a:lumMod val="40000"/>
                <a:lumOff val="60000"/>
              </a:schemeClr>
            </a:solidFill>
          </c:spPr>
          <c:invertIfNegative val="0"/>
          <c:cat>
            <c:numRef>
              <c:f>'Proportions (2)'!$G$2:$G$18</c:f>
              <c:numCache>
                <c:formatCode>0</c:formatCode>
                <c:ptCount val="17"/>
                <c:pt idx="0">
                  <c:v>1995.0</c:v>
                </c:pt>
                <c:pt idx="1">
                  <c:v>1996.0</c:v>
                </c:pt>
                <c:pt idx="2">
                  <c:v>1997.0</c:v>
                </c:pt>
                <c:pt idx="3">
                  <c:v>1998.0</c:v>
                </c:pt>
                <c:pt idx="4">
                  <c:v>1999.0</c:v>
                </c:pt>
                <c:pt idx="5">
                  <c:v>2000.0</c:v>
                </c:pt>
                <c:pt idx="6">
                  <c:v>2001.0</c:v>
                </c:pt>
                <c:pt idx="7">
                  <c:v>2002.0</c:v>
                </c:pt>
                <c:pt idx="8">
                  <c:v>2003.0</c:v>
                </c:pt>
                <c:pt idx="9">
                  <c:v>2004.0</c:v>
                </c:pt>
                <c:pt idx="10">
                  <c:v>2005.0</c:v>
                </c:pt>
                <c:pt idx="11">
                  <c:v>2006.0</c:v>
                </c:pt>
                <c:pt idx="12">
                  <c:v>2007.0</c:v>
                </c:pt>
                <c:pt idx="13">
                  <c:v>2008.0</c:v>
                </c:pt>
                <c:pt idx="14">
                  <c:v>2009.0</c:v>
                </c:pt>
                <c:pt idx="15">
                  <c:v>2010.0</c:v>
                </c:pt>
                <c:pt idx="16">
                  <c:v>2011.0</c:v>
                </c:pt>
              </c:numCache>
            </c:numRef>
          </c:cat>
          <c:val>
            <c:numRef>
              <c:f>'Proportions (2)'!$K$2:$K$18</c:f>
              <c:numCache>
                <c:formatCode>0.00</c:formatCode>
                <c:ptCount val="17"/>
                <c:pt idx="0">
                  <c:v>1.029879013248694</c:v>
                </c:pt>
                <c:pt idx="1">
                  <c:v>1.004789135475732</c:v>
                </c:pt>
                <c:pt idx="2">
                  <c:v>0.990168296082387</c:v>
                </c:pt>
                <c:pt idx="3">
                  <c:v>0.622624571712649</c:v>
                </c:pt>
                <c:pt idx="4">
                  <c:v>1.411896175241652</c:v>
                </c:pt>
                <c:pt idx="5">
                  <c:v>1.058287841168544</c:v>
                </c:pt>
                <c:pt idx="6">
                  <c:v>1.050422633147297</c:v>
                </c:pt>
                <c:pt idx="7">
                  <c:v>0.977823114317863</c:v>
                </c:pt>
                <c:pt idx="8">
                  <c:v>1.013862223276045</c:v>
                </c:pt>
                <c:pt idx="9">
                  <c:v>0.812217876726127</c:v>
                </c:pt>
                <c:pt idx="10">
                  <c:v>0.890554585016248</c:v>
                </c:pt>
                <c:pt idx="11">
                  <c:v>0.790129583954291</c:v>
                </c:pt>
                <c:pt idx="12">
                  <c:v>1.238452221766556</c:v>
                </c:pt>
                <c:pt idx="13">
                  <c:v>1.043072336532302</c:v>
                </c:pt>
                <c:pt idx="14">
                  <c:v>1.316125551297014</c:v>
                </c:pt>
                <c:pt idx="15">
                  <c:v>0.848783574698847</c:v>
                </c:pt>
                <c:pt idx="16">
                  <c:v>0.890730772449983</c:v>
                </c:pt>
              </c:numCache>
            </c:numRef>
          </c:val>
        </c:ser>
        <c:dLbls>
          <c:showLegendKey val="0"/>
          <c:showVal val="0"/>
          <c:showCatName val="0"/>
          <c:showSerName val="0"/>
          <c:showPercent val="0"/>
          <c:showBubbleSize val="0"/>
        </c:dLbls>
        <c:gapWidth val="14"/>
        <c:overlap val="100"/>
        <c:axId val="-2111267048"/>
        <c:axId val="-2111263864"/>
      </c:barChart>
      <c:catAx>
        <c:axId val="-2111267048"/>
        <c:scaling>
          <c:orientation val="minMax"/>
        </c:scaling>
        <c:delete val="0"/>
        <c:axPos val="b"/>
        <c:numFmt formatCode="0" sourceLinked="1"/>
        <c:majorTickMark val="out"/>
        <c:minorTickMark val="none"/>
        <c:tickLblPos val="nextTo"/>
        <c:txPr>
          <a:bodyPr rot="-5400000" vert="horz"/>
          <a:lstStyle/>
          <a:p>
            <a:pPr>
              <a:defRPr/>
            </a:pPr>
            <a:endParaRPr lang="en-US"/>
          </a:p>
        </c:txPr>
        <c:crossAx val="-2111263864"/>
        <c:crosses val="autoZero"/>
        <c:auto val="1"/>
        <c:lblAlgn val="ctr"/>
        <c:lblOffset val="100"/>
        <c:noMultiLvlLbl val="0"/>
      </c:catAx>
      <c:valAx>
        <c:axId val="-2111263864"/>
        <c:scaling>
          <c:orientation val="minMax"/>
        </c:scaling>
        <c:delete val="0"/>
        <c:axPos val="l"/>
        <c:majorGridlines/>
        <c:title>
          <c:tx>
            <c:rich>
              <a:bodyPr rot="-5400000" vert="horz"/>
              <a:lstStyle/>
              <a:p>
                <a:pPr>
                  <a:defRPr/>
                </a:pPr>
                <a:r>
                  <a:rPr lang="en-ZA" sz="1000" b="0" i="0"/>
                  <a:t>Proportion of youth with Qualification</a:t>
                </a:r>
              </a:p>
            </c:rich>
          </c:tx>
          <c:layout>
            <c:manualLayout>
              <c:xMode val="edge"/>
              <c:yMode val="edge"/>
              <c:x val="0.0155730224100873"/>
              <c:y val="0.0537427866755777"/>
            </c:manualLayout>
          </c:layout>
          <c:overlay val="0"/>
        </c:title>
        <c:numFmt formatCode="0%" sourceLinked="1"/>
        <c:majorTickMark val="out"/>
        <c:minorTickMark val="none"/>
        <c:tickLblPos val="nextTo"/>
        <c:crossAx val="-2111267048"/>
        <c:crosses val="autoZero"/>
        <c:crossBetween val="between"/>
      </c:valAx>
    </c:plotArea>
    <c:legend>
      <c:legendPos val="b"/>
      <c:layout/>
      <c:overlay val="0"/>
    </c:legend>
    <c:plotVisOnly val="1"/>
    <c:dispBlanksAs val="zero"/>
    <c:showDLblsOverMax val="0"/>
  </c:chart>
  <c:spPr>
    <a:ln>
      <a:solidFill>
        <a:schemeClr val="tx1"/>
      </a:solidFill>
    </a:ln>
  </c:sp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c:v>
                </c:pt>
                <c:pt idx="2">
                  <c:v>0.165502747433175</c:v>
                </c:pt>
                <c:pt idx="3">
                  <c:v>0.170351688983404</c:v>
                </c:pt>
                <c:pt idx="4">
                  <c:v>0.385313908669236</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c:v>
                </c:pt>
                <c:pt idx="1">
                  <c:v>0.100275572221313</c:v>
                </c:pt>
                <c:pt idx="2">
                  <c:v>0.121543816633464</c:v>
                </c:pt>
                <c:pt idx="3">
                  <c:v>0.122145398976244</c:v>
                </c:pt>
                <c:pt idx="4">
                  <c:v>0.139217351538512</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c:v>
                </c:pt>
                <c:pt idx="1">
                  <c:v>0.140768330586</c:v>
                </c:pt>
                <c:pt idx="2">
                  <c:v>0.142603822325357</c:v>
                </c:pt>
                <c:pt idx="3">
                  <c:v>0.154589268730564</c:v>
                </c:pt>
                <c:pt idx="4">
                  <c:v>0.12737091962283</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0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0.589284054360557</c:v>
                </c:pt>
                <c:pt idx="1">
                  <c:v>0.572347145499616</c:v>
                </c:pt>
                <c:pt idx="2">
                  <c:v>0.570349613608004</c:v>
                </c:pt>
                <c:pt idx="3">
                  <c:v>0.552913643309788</c:v>
                </c:pt>
                <c:pt idx="4">
                  <c:v>0.348097820169421</c:v>
                </c:pt>
              </c:numCache>
            </c:numRef>
          </c:val>
        </c:ser>
        <c:dLbls>
          <c:showLegendKey val="0"/>
          <c:showVal val="0"/>
          <c:showCatName val="0"/>
          <c:showSerName val="0"/>
          <c:showPercent val="0"/>
          <c:showBubbleSize val="0"/>
        </c:dLbls>
        <c:gapWidth val="150"/>
        <c:overlap val="100"/>
        <c:axId val="-2111494360"/>
        <c:axId val="-2111491288"/>
      </c:barChart>
      <c:catAx>
        <c:axId val="-2111494360"/>
        <c:scaling>
          <c:orientation val="minMax"/>
        </c:scaling>
        <c:delete val="0"/>
        <c:axPos val="b"/>
        <c:majorTickMark val="out"/>
        <c:minorTickMark val="none"/>
        <c:tickLblPos val="nextTo"/>
        <c:crossAx val="-2111491288"/>
        <c:crosses val="autoZero"/>
        <c:auto val="1"/>
        <c:lblAlgn val="ctr"/>
        <c:lblOffset val="100"/>
        <c:noMultiLvlLbl val="0"/>
      </c:catAx>
      <c:valAx>
        <c:axId val="-2111491288"/>
        <c:scaling>
          <c:orientation val="minMax"/>
        </c:scaling>
        <c:delete val="0"/>
        <c:axPos val="l"/>
        <c:majorGridlines/>
        <c:numFmt formatCode="0%" sourceLinked="1"/>
        <c:majorTickMark val="out"/>
        <c:minorTickMark val="none"/>
        <c:tickLblPos val="nextTo"/>
        <c:crossAx val="-2111494360"/>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a:lstStyle/>
          <a:p>
            <a:pPr algn="ctr">
              <a:defRPr/>
            </a:pPr>
            <a:r>
              <a:rPr lang="en-ZA" sz="1600" b="1" i="0" baseline="0">
                <a:effectLst/>
              </a:rPr>
              <a:t>South African Learning Trajectories by National Socioeconomic Quintiles</a:t>
            </a:r>
            <a:endParaRPr lang="en-ZA" sz="1600">
              <a:effectLst/>
            </a:endParaRPr>
          </a:p>
          <a:p>
            <a:pPr algn="ctr">
              <a:defRPr/>
            </a:pPr>
            <a:r>
              <a:rPr lang="en-ZA" sz="1100" b="0" i="1" baseline="0">
                <a:effectLst/>
              </a:rPr>
              <a:t>Based on NSES (2007/8/9)  for grades 3, 4 and 5, SACMEQ (2007) for grade 6 and TIMSS (2011) for grade 9) </a:t>
            </a:r>
            <a:endParaRPr lang="en-ZA" sz="1100">
              <a:effectLst/>
            </a:endParaRPr>
          </a:p>
        </c:rich>
      </c:tx>
      <c:layout/>
      <c:overlay val="0"/>
      <c:spPr>
        <a:solidFill>
          <a:schemeClr val="bg1">
            <a:lumMod val="95000"/>
          </a:schemeClr>
        </a:solidFill>
      </c:spPr>
    </c:title>
    <c:autoTitleDeleted val="0"/>
    <c:plotArea>
      <c:layout/>
      <c:barChart>
        <c:barDir val="col"/>
        <c:grouping val="clustered"/>
        <c:varyColors val="0"/>
        <c:ser>
          <c:idx val="0"/>
          <c:order val="0"/>
          <c:tx>
            <c:strRef>
              <c:f>Sheet1!$B$54</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Sheet1!$O$29:$O$33</c:f>
                <c:numCache>
                  <c:formatCode>General</c:formatCode>
                  <c:ptCount val="5"/>
                  <c:pt idx="0">
                    <c:v>0.0222546796445823</c:v>
                  </c:pt>
                  <c:pt idx="1">
                    <c:v>0.0225080680278508</c:v>
                  </c:pt>
                  <c:pt idx="2">
                    <c:v>0.0224678001513352</c:v>
                  </c:pt>
                  <c:pt idx="3">
                    <c:v>0.0234192192938837</c:v>
                  </c:pt>
                  <c:pt idx="4">
                    <c:v>0.0269677175289485</c:v>
                  </c:pt>
                </c:numCache>
              </c:numRef>
            </c:plus>
            <c:minus>
              <c:numRef>
                <c:f>Sheet1!$O$29:$O$33</c:f>
                <c:numCache>
                  <c:formatCode>General</c:formatCode>
                  <c:ptCount val="5"/>
                  <c:pt idx="0">
                    <c:v>0.0222546796445823</c:v>
                  </c:pt>
                  <c:pt idx="1">
                    <c:v>0.0225080680278508</c:v>
                  </c:pt>
                  <c:pt idx="2">
                    <c:v>0.0224678001513352</c:v>
                  </c:pt>
                  <c:pt idx="3">
                    <c:v>0.0234192192938837</c:v>
                  </c:pt>
                  <c:pt idx="4">
                    <c:v>0.0269677175289485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Sheet1!$C$54:$L$54</c:f>
              <c:numCache>
                <c:formatCode>0.0</c:formatCode>
                <c:ptCount val="10"/>
                <c:pt idx="0" formatCode="General">
                  <c:v>-1.692069841269841</c:v>
                </c:pt>
                <c:pt idx="1">
                  <c:v>0.563206349206348</c:v>
                </c:pt>
                <c:pt idx="2" formatCode="General">
                  <c:v>1.559942857142857</c:v>
                </c:pt>
                <c:pt idx="3" formatCode="General">
                  <c:v>1.598567761113363</c:v>
                </c:pt>
                <c:pt idx="6" formatCode="General">
                  <c:v>4.271317829457365</c:v>
                </c:pt>
              </c:numCache>
            </c:numRef>
          </c:val>
        </c:ser>
        <c:ser>
          <c:idx val="1"/>
          <c:order val="1"/>
          <c:tx>
            <c:strRef>
              <c:f>Sheet1!$B$55</c:f>
              <c:strCache>
                <c:ptCount val="1"/>
                <c:pt idx="0">
                  <c:v>Quintile 2</c:v>
                </c:pt>
              </c:strCache>
            </c:strRef>
          </c:tx>
          <c:spPr>
            <a:solidFill>
              <a:schemeClr val="bg1">
                <a:lumMod val="65000"/>
              </a:schemeClr>
            </a:solidFill>
          </c:spPr>
          <c:invertIfNegative val="0"/>
          <c:errBars>
            <c:errBarType val="both"/>
            <c:errValType val="cust"/>
            <c:noEndCap val="0"/>
            <c:plus>
              <c:numRef>
                <c:f>Sheet1!$P$29:$P$33</c:f>
                <c:numCache>
                  <c:formatCode>General</c:formatCode>
                  <c:ptCount val="5"/>
                  <c:pt idx="0">
                    <c:v>0.0239448187511161</c:v>
                  </c:pt>
                  <c:pt idx="1">
                    <c:v>0.0239218226374196</c:v>
                  </c:pt>
                  <c:pt idx="2">
                    <c:v>0.0242425194687285</c:v>
                  </c:pt>
                  <c:pt idx="3">
                    <c:v>0.024881580117727</c:v>
                  </c:pt>
                  <c:pt idx="4">
                    <c:v>0.0290831260349071</c:v>
                  </c:pt>
                </c:numCache>
              </c:numRef>
            </c:plus>
            <c:minus>
              <c:numRef>
                <c:f>Sheet1!$P$29:$P$33</c:f>
                <c:numCache>
                  <c:formatCode>General</c:formatCode>
                  <c:ptCount val="5"/>
                  <c:pt idx="0">
                    <c:v>0.0239448187511161</c:v>
                  </c:pt>
                  <c:pt idx="1">
                    <c:v>0.0239218226374196</c:v>
                  </c:pt>
                  <c:pt idx="2">
                    <c:v>0.0242425194687285</c:v>
                  </c:pt>
                  <c:pt idx="3">
                    <c:v>0.024881580117727</c:v>
                  </c:pt>
                  <c:pt idx="4">
                    <c:v>0.0290831260349071</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Sheet1!$C$55:$L$55</c:f>
              <c:numCache>
                <c:formatCode>0.0</c:formatCode>
                <c:ptCount val="10"/>
                <c:pt idx="0" formatCode="General">
                  <c:v>0.024687301587301</c:v>
                </c:pt>
                <c:pt idx="1">
                  <c:v>0.613231746031746</c:v>
                </c:pt>
                <c:pt idx="2" formatCode="General">
                  <c:v>1.976526984126984</c:v>
                </c:pt>
                <c:pt idx="3" formatCode="General">
                  <c:v>1.97013917038238</c:v>
                </c:pt>
                <c:pt idx="6" formatCode="General">
                  <c:v>4.348837209302325</c:v>
                </c:pt>
              </c:numCache>
            </c:numRef>
          </c:val>
        </c:ser>
        <c:ser>
          <c:idx val="2"/>
          <c:order val="2"/>
          <c:tx>
            <c:strRef>
              <c:f>Sheet1!$B$56</c:f>
              <c:strCache>
                <c:ptCount val="1"/>
                <c:pt idx="0">
                  <c:v>Quintile 3</c:v>
                </c:pt>
              </c:strCache>
            </c:strRef>
          </c:tx>
          <c:spPr>
            <a:solidFill>
              <a:schemeClr val="tx1">
                <a:lumMod val="50000"/>
                <a:lumOff val="50000"/>
              </a:schemeClr>
            </a:solidFill>
          </c:spPr>
          <c:invertIfNegative val="0"/>
          <c:errBars>
            <c:errBarType val="both"/>
            <c:errValType val="cust"/>
            <c:noEndCap val="0"/>
            <c:plus>
              <c:numRef>
                <c:f>Sheet1!$Q$29:$Q$33</c:f>
                <c:numCache>
                  <c:formatCode>General</c:formatCode>
                  <c:ptCount val="5"/>
                  <c:pt idx="0">
                    <c:v>0.0231441468793359</c:v>
                  </c:pt>
                  <c:pt idx="1">
                    <c:v>0.023248775983279</c:v>
                  </c:pt>
                  <c:pt idx="2">
                    <c:v>0.0237850539695897</c:v>
                  </c:pt>
                  <c:pt idx="3">
                    <c:v>0.0247236633480322</c:v>
                  </c:pt>
                  <c:pt idx="4">
                    <c:v>0.0268262781851375</c:v>
                  </c:pt>
                </c:numCache>
              </c:numRef>
            </c:plus>
            <c:minus>
              <c:numRef>
                <c:f>Sheet1!$Q$29:$Q$33</c:f>
                <c:numCache>
                  <c:formatCode>General</c:formatCode>
                  <c:ptCount val="5"/>
                  <c:pt idx="0">
                    <c:v>0.0231441468793359</c:v>
                  </c:pt>
                  <c:pt idx="1">
                    <c:v>0.023248775983279</c:v>
                  </c:pt>
                  <c:pt idx="2">
                    <c:v>0.0237850539695897</c:v>
                  </c:pt>
                  <c:pt idx="3">
                    <c:v>0.0247236633480322</c:v>
                  </c:pt>
                  <c:pt idx="4">
                    <c:v>0.0268262781851375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Sheet1!$C$56:$L$56</c:f>
              <c:numCache>
                <c:formatCode>0.0</c:formatCode>
                <c:ptCount val="10"/>
                <c:pt idx="0" formatCode="General">
                  <c:v>-0.143746031746032</c:v>
                </c:pt>
                <c:pt idx="1">
                  <c:v>0.855361904761904</c:v>
                </c:pt>
                <c:pt idx="2" formatCode="General">
                  <c:v>2.140701587301588</c:v>
                </c:pt>
                <c:pt idx="3" formatCode="General">
                  <c:v>2.449804080529657</c:v>
                </c:pt>
                <c:pt idx="6" formatCode="General">
                  <c:v>5.046511627906968</c:v>
                </c:pt>
              </c:numCache>
            </c:numRef>
          </c:val>
        </c:ser>
        <c:ser>
          <c:idx val="3"/>
          <c:order val="3"/>
          <c:tx>
            <c:strRef>
              <c:f>Sheet1!$B$57</c:f>
              <c:strCache>
                <c:ptCount val="1"/>
                <c:pt idx="0">
                  <c:v>Quintile 4</c:v>
                </c:pt>
              </c:strCache>
            </c:strRef>
          </c:tx>
          <c:spPr>
            <a:solidFill>
              <a:schemeClr val="tx1">
                <a:lumMod val="75000"/>
                <a:lumOff val="25000"/>
              </a:schemeClr>
            </a:solidFill>
          </c:spPr>
          <c:invertIfNegative val="0"/>
          <c:errBars>
            <c:errBarType val="both"/>
            <c:errValType val="cust"/>
            <c:noEndCap val="0"/>
            <c:plus>
              <c:numRef>
                <c:f>Sheet1!$R$29:$R$33</c:f>
                <c:numCache>
                  <c:formatCode>General</c:formatCode>
                  <c:ptCount val="5"/>
                  <c:pt idx="0">
                    <c:v>0.513578967353647</c:v>
                  </c:pt>
                  <c:pt idx="1">
                    <c:v>0.481796535352744</c:v>
                  </c:pt>
                  <c:pt idx="2">
                    <c:v>0.489799570420701</c:v>
                  </c:pt>
                  <c:pt idx="3">
                    <c:v>0.551762023855359</c:v>
                  </c:pt>
                  <c:pt idx="4">
                    <c:v>0.614220791094727</c:v>
                  </c:pt>
                </c:numCache>
              </c:numRef>
            </c:plus>
            <c:minus>
              <c:numRef>
                <c:f>Sheet1!$R$29:$R$33</c:f>
                <c:numCache>
                  <c:formatCode>General</c:formatCode>
                  <c:ptCount val="5"/>
                  <c:pt idx="0">
                    <c:v>0.513578967353647</c:v>
                  </c:pt>
                  <c:pt idx="1">
                    <c:v>0.481796535352744</c:v>
                  </c:pt>
                  <c:pt idx="2">
                    <c:v>0.489799570420701</c:v>
                  </c:pt>
                  <c:pt idx="3">
                    <c:v>0.551762023855359</c:v>
                  </c:pt>
                  <c:pt idx="4">
                    <c:v>0.614220791094727</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Sheet1!$C$57:$L$57</c:f>
              <c:numCache>
                <c:formatCode>0.0</c:formatCode>
                <c:ptCount val="10"/>
                <c:pt idx="0" formatCode="General">
                  <c:v>0.243469841269841</c:v>
                </c:pt>
                <c:pt idx="1">
                  <c:v>1.364538095238095</c:v>
                </c:pt>
                <c:pt idx="2" formatCode="General">
                  <c:v>2.663246031746031</c:v>
                </c:pt>
                <c:pt idx="3" formatCode="General">
                  <c:v>3.385488447507093</c:v>
                </c:pt>
                <c:pt idx="6" formatCode="General">
                  <c:v>5.976744186046512</c:v>
                </c:pt>
              </c:numCache>
            </c:numRef>
          </c:val>
        </c:ser>
        <c:ser>
          <c:idx val="4"/>
          <c:order val="4"/>
          <c:tx>
            <c:strRef>
              <c:f>Sheet1!$B$58</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Sheet1!$S$29:$S$33</c:f>
                <c:numCache>
                  <c:formatCode>General</c:formatCode>
                  <c:ptCount val="5"/>
                  <c:pt idx="0">
                    <c:v>0.854710247742296</c:v>
                  </c:pt>
                  <c:pt idx="1">
                    <c:v>0.786012949759781</c:v>
                  </c:pt>
                  <c:pt idx="2">
                    <c:v>0.797095397083033</c:v>
                  </c:pt>
                  <c:pt idx="3">
                    <c:v>0.850886627231088</c:v>
                  </c:pt>
                  <c:pt idx="4">
                    <c:v>1.04213287782315</c:v>
                  </c:pt>
                </c:numCache>
              </c:numRef>
            </c:plus>
            <c:minus>
              <c:numRef>
                <c:f>Sheet1!$S$29:$S$33</c:f>
                <c:numCache>
                  <c:formatCode>General</c:formatCode>
                  <c:ptCount val="5"/>
                  <c:pt idx="0">
                    <c:v>0.854710247742296</c:v>
                  </c:pt>
                  <c:pt idx="1">
                    <c:v>0.786012949759781</c:v>
                  </c:pt>
                  <c:pt idx="2">
                    <c:v>0.797095397083033</c:v>
                  </c:pt>
                  <c:pt idx="3">
                    <c:v>0.850886627231088</c:v>
                  </c:pt>
                  <c:pt idx="4">
                    <c:v>1.04213287782315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Sheet1!$C$58:$L$58</c:f>
              <c:numCache>
                <c:formatCode>0.0</c:formatCode>
                <c:ptCount val="10"/>
                <c:pt idx="0" formatCode="General">
                  <c:v>3.0</c:v>
                </c:pt>
                <c:pt idx="1">
                  <c:v>4.0</c:v>
                </c:pt>
                <c:pt idx="2" formatCode="General">
                  <c:v>5.0</c:v>
                </c:pt>
                <c:pt idx="3" formatCode="General">
                  <c:v>6.0</c:v>
                </c:pt>
                <c:pt idx="6" formatCode="General">
                  <c:v>9.0</c:v>
                </c:pt>
              </c:numCache>
            </c:numRef>
          </c:val>
        </c:ser>
        <c:dLbls>
          <c:showLegendKey val="0"/>
          <c:showVal val="0"/>
          <c:showCatName val="0"/>
          <c:showSerName val="0"/>
          <c:showPercent val="0"/>
          <c:showBubbleSize val="0"/>
        </c:dLbls>
        <c:gapWidth val="150"/>
        <c:axId val="-2111623720"/>
        <c:axId val="-2111638088"/>
      </c:barChart>
      <c:lineChart>
        <c:grouping val="standard"/>
        <c:varyColors val="0"/>
        <c:ser>
          <c:idx val="5"/>
          <c:order val="5"/>
          <c:tx>
            <c:strRef>
              <c:f>Sheet1!$B$59</c:f>
              <c:strCache>
                <c:ptCount val="1"/>
                <c:pt idx="0">
                  <c:v>Q1-4 Trajectory</c:v>
                </c:pt>
              </c:strCache>
            </c:strRef>
          </c:tx>
          <c:spPr>
            <a:ln>
              <a:solidFill>
                <a:srgbClr val="0070C0"/>
              </a:solidFill>
              <a:prstDash val="sysDash"/>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Sheet1!$C$59:$L$59</c:f>
              <c:numCache>
                <c:formatCode>0.0</c:formatCode>
                <c:ptCount val="10"/>
                <c:pt idx="0" formatCode="General">
                  <c:v>-0.391914682539683</c:v>
                </c:pt>
                <c:pt idx="1">
                  <c:v>0.491879883413314</c:v>
                </c:pt>
                <c:pt idx="2">
                  <c:v>1.37567444936631</c:v>
                </c:pt>
                <c:pt idx="3">
                  <c:v>2.259469015319306</c:v>
                </c:pt>
                <c:pt idx="4">
                  <c:v>3.143263581272303</c:v>
                </c:pt>
                <c:pt idx="5">
                  <c:v>4.027058147225286</c:v>
                </c:pt>
                <c:pt idx="6" formatCode="General">
                  <c:v>4.910852713178295</c:v>
                </c:pt>
                <c:pt idx="7">
                  <c:v>5.794647279131285</c:v>
                </c:pt>
                <c:pt idx="8">
                  <c:v>6.678441845084288</c:v>
                </c:pt>
                <c:pt idx="9">
                  <c:v>7.562236411037285</c:v>
                </c:pt>
              </c:numCache>
            </c:numRef>
          </c:val>
          <c:smooth val="0"/>
        </c:ser>
        <c:ser>
          <c:idx val="6"/>
          <c:order val="6"/>
          <c:tx>
            <c:strRef>
              <c:f>Sheet1!$B$60</c:f>
              <c:strCache>
                <c:ptCount val="1"/>
                <c:pt idx="0">
                  <c:v>Q5 Trajectory</c:v>
                </c:pt>
              </c:strCache>
            </c:strRef>
          </c:tx>
          <c:spPr>
            <a:ln>
              <a:solidFill>
                <a:srgbClr val="FF0000"/>
              </a:solidFill>
              <a:prstDash val="sysDot"/>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Sheet1!$C$60:$L$60</c:f>
              <c:numCache>
                <c:formatCode>0.0</c:formatCode>
                <c:ptCount val="10"/>
                <c:pt idx="0" formatCode="General">
                  <c:v>3.0</c:v>
                </c:pt>
                <c:pt idx="1">
                  <c:v>4.0</c:v>
                </c:pt>
                <c:pt idx="2" formatCode="General">
                  <c:v>5.0</c:v>
                </c:pt>
                <c:pt idx="3" formatCode="General">
                  <c:v>6.0</c:v>
                </c:pt>
                <c:pt idx="4">
                  <c:v>7.0</c:v>
                </c:pt>
                <c:pt idx="5">
                  <c:v>8.0</c:v>
                </c:pt>
                <c:pt idx="6" formatCode="General">
                  <c:v>9.0</c:v>
                </c:pt>
                <c:pt idx="7">
                  <c:v>10.0</c:v>
                </c:pt>
                <c:pt idx="8">
                  <c:v>11.0</c:v>
                </c:pt>
                <c:pt idx="9">
                  <c:v>12.0</c:v>
                </c:pt>
              </c:numCache>
            </c:numRef>
          </c:val>
          <c:smooth val="0"/>
        </c:ser>
        <c:dLbls>
          <c:showLegendKey val="0"/>
          <c:showVal val="0"/>
          <c:showCatName val="0"/>
          <c:showSerName val="0"/>
          <c:showPercent val="0"/>
          <c:showBubbleSize val="0"/>
        </c:dLbls>
        <c:marker val="1"/>
        <c:smooth val="0"/>
        <c:axId val="-2111623720"/>
        <c:axId val="-2111638088"/>
      </c:lineChart>
      <c:catAx>
        <c:axId val="-2111623720"/>
        <c:scaling>
          <c:orientation val="minMax"/>
        </c:scaling>
        <c:delete val="0"/>
        <c:axPos val="b"/>
        <c:title>
          <c:tx>
            <c:rich>
              <a:bodyPr/>
              <a:lstStyle/>
              <a:p>
                <a:pPr>
                  <a:defRPr/>
                </a:pPr>
                <a:r>
                  <a:rPr lang="en-ZA"/>
                  <a:t>Actual grade (and data source)</a:t>
                </a:r>
              </a:p>
            </c:rich>
          </c:tx>
          <c:layout/>
          <c:overlay val="0"/>
        </c:title>
        <c:majorTickMark val="out"/>
        <c:minorTickMark val="none"/>
        <c:tickLblPos val="nextTo"/>
        <c:crossAx val="-2111638088"/>
        <c:crosses val="autoZero"/>
        <c:auto val="1"/>
        <c:lblAlgn val="ctr"/>
        <c:lblOffset val="100"/>
        <c:noMultiLvlLbl val="0"/>
      </c:catAx>
      <c:valAx>
        <c:axId val="-2111638088"/>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General" sourceLinked="1"/>
        <c:majorTickMark val="out"/>
        <c:minorTickMark val="none"/>
        <c:tickLblPos val="nextTo"/>
        <c:crossAx val="-2111623720"/>
        <c:crosses val="autoZero"/>
        <c:crossBetween val="between"/>
        <c:majorUnit val="1.0"/>
      </c:valAx>
    </c:plotArea>
    <c:legend>
      <c:legendPos val="r"/>
      <c:layout/>
      <c:overlay val="0"/>
      <c:spPr>
        <a:ln>
          <a:solidFill>
            <a:schemeClr val="bg1">
              <a:lumMod val="85000"/>
            </a:schemeClr>
          </a:solidFill>
        </a:ln>
      </c:spPr>
    </c:legend>
    <c:plotVisOnly val="1"/>
    <c:dispBlanksAs val="gap"/>
    <c:showDLblsOverMax val="0"/>
  </c:chart>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ZA"/>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cs typeface="Arial" charset="0"/>
              </a:defRPr>
            </a:lvl1pPr>
          </a:lstStyle>
          <a:p>
            <a:pPr>
              <a:defRPr/>
            </a:pPr>
            <a:fld id="{402171E4-5E45-AF4F-9FAC-CECA1E919B21}" type="datetimeFigureOut">
              <a:rPr lang="en-ZA"/>
              <a:pPr>
                <a:defRPr/>
              </a:pPr>
              <a:t>2014/08/12</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ZA"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ZA"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cs typeface="Arial" charset="0"/>
              </a:defRPr>
            </a:lvl1pPr>
          </a:lstStyle>
          <a:p>
            <a:pPr>
              <a:defRPr/>
            </a:pPr>
            <a:fld id="{3EDF92C7-544E-AC49-846D-519208546A64}" type="slidenum">
              <a:rPr lang="en-ZA"/>
              <a:pPr>
                <a:defRPr/>
              </a:pPr>
              <a:t>‹#›</a:t>
            </a:fld>
            <a:endParaRPr lang="en-ZA"/>
          </a:p>
        </p:txBody>
      </p:sp>
    </p:spTree>
    <p:extLst>
      <p:ext uri="{BB962C8B-B14F-4D97-AF65-F5344CB8AC3E}">
        <p14:creationId xmlns:p14="http://schemas.microsoft.com/office/powerpoint/2010/main" val="33862483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153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1677A5BC-C967-704C-BF4B-88EADF4FCA6C}" type="slidenum">
              <a:rPr lang="en-ZA" sz="1200"/>
              <a:pPr eaLnBrk="1" hangingPunct="1"/>
              <a:t>1</a:t>
            </a:fld>
            <a:endParaRPr lang="en-ZA"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184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9DC50DEE-5229-9541-9AE8-D864B046B0AD}" type="slidenum">
              <a:rPr lang="en-ZA" sz="1200"/>
              <a:pPr eaLnBrk="1" hangingPunct="1"/>
              <a:t>27</a:t>
            </a:fld>
            <a:endParaRPr lang="en-ZA"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4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204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38C06D7E-2ADF-2B4F-8D1C-B5E4DFCE2E5D}" type="slidenum">
              <a:rPr lang="en-ZA" sz="1200"/>
              <a:pPr eaLnBrk="1" hangingPunct="1"/>
              <a:t>31</a:t>
            </a:fld>
            <a:endParaRPr lang="en-ZA"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25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225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4F6B0C8D-C212-A042-ADC5-DB7B5A81D6BA}" type="slidenum">
              <a:rPr lang="en-ZA" sz="1200"/>
              <a:pPr eaLnBrk="1" hangingPunct="1"/>
              <a:t>32</a:t>
            </a:fld>
            <a:endParaRPr lang="en-ZA"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45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245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1FFCE15D-F52A-1B4B-85F7-4635D08F2739}" type="slidenum">
              <a:rPr lang="en-ZA" sz="1200"/>
              <a:pPr eaLnBrk="1" hangingPunct="1"/>
              <a:t>33</a:t>
            </a:fld>
            <a:endParaRPr lang="en-ZA"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266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AE38639B-61BA-F54C-AB12-F91E4A20E4C5}" type="slidenum">
              <a:rPr lang="en-ZA" sz="1200"/>
              <a:pPr eaLnBrk="1" hangingPunct="1"/>
              <a:t>34</a:t>
            </a:fld>
            <a:endParaRPr lang="en-ZA"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86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286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476E0EA4-48DC-8B43-9BAC-B8BBE9FEF136}" type="slidenum">
              <a:rPr lang="en-ZA" sz="1200"/>
              <a:pPr eaLnBrk="1" hangingPunct="1"/>
              <a:t>35</a:t>
            </a:fld>
            <a:endParaRPr lang="en-ZA"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07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3072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DB03AA8B-B9BE-C544-9C4F-6321147FE020}" type="slidenum">
              <a:rPr lang="en-ZA" sz="1200"/>
              <a:pPr eaLnBrk="1" hangingPunct="1"/>
              <a:t>36</a:t>
            </a:fld>
            <a:endParaRPr lang="en-ZA"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48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348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EFC9C0AE-0151-514C-B7ED-690EBC1E3665}" type="slidenum">
              <a:rPr lang="en-ZA" sz="1200"/>
              <a:pPr eaLnBrk="1" hangingPunct="1"/>
              <a:t>41</a:t>
            </a:fld>
            <a:endParaRPr lang="en-ZA"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68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368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E7D06671-A6E5-EC42-A59F-16FC07D0B3AB}" type="slidenum">
              <a:rPr lang="en-ZA" sz="1200"/>
              <a:pPr eaLnBrk="1" hangingPunct="1"/>
              <a:t>42</a:t>
            </a:fld>
            <a:endParaRPr lang="en-ZA"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89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389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0B22DC16-1210-3E42-9E72-102B1F227A50}" type="slidenum">
              <a:rPr lang="en-ZA" sz="1200"/>
              <a:pPr eaLnBrk="1" hangingPunct="1"/>
              <a:t>43</a:t>
            </a:fld>
            <a:endParaRPr lang="en-ZA"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09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409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A275C8F3-04F0-254B-BFB6-A7E0E85AC534}" type="slidenum">
              <a:rPr lang="en-ZA" sz="1200"/>
              <a:pPr eaLnBrk="1" hangingPunct="1"/>
              <a:t>44</a:t>
            </a:fld>
            <a:endParaRPr lang="en-ZA"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30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430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53B032B2-357B-CC47-AF8A-8A6572C2C0E9}" type="slidenum">
              <a:rPr lang="en-ZA" sz="1200"/>
              <a:pPr eaLnBrk="1" hangingPunct="1"/>
              <a:t>45</a:t>
            </a:fld>
            <a:endParaRPr lang="en-ZA"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47</a:t>
            </a:fld>
            <a:endParaRPr lang="en-ZA"/>
          </a:p>
        </p:txBody>
      </p:sp>
    </p:spTree>
    <p:extLst>
      <p:ext uri="{BB962C8B-B14F-4D97-AF65-F5344CB8AC3E}">
        <p14:creationId xmlns:p14="http://schemas.microsoft.com/office/powerpoint/2010/main" val="29887129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49</a:t>
            </a:fld>
            <a:endParaRPr lang="en-ZA"/>
          </a:p>
        </p:txBody>
      </p:sp>
    </p:spTree>
    <p:extLst>
      <p:ext uri="{BB962C8B-B14F-4D97-AF65-F5344CB8AC3E}">
        <p14:creationId xmlns:p14="http://schemas.microsoft.com/office/powerpoint/2010/main" val="18146283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Taylor, N., &amp; </a:t>
            </a:r>
            <a:r>
              <a:rPr lang="en-ZA" sz="1200" kern="1200" dirty="0" err="1" smtClean="0">
                <a:solidFill>
                  <a:schemeClr val="tx1"/>
                </a:solidFill>
                <a:effectLst/>
                <a:latin typeface="+mn-lt"/>
                <a:ea typeface="+mn-ea"/>
                <a:cs typeface="+mn-cs"/>
              </a:rPr>
              <a:t>Reddi</a:t>
            </a:r>
            <a:r>
              <a:rPr lang="en-ZA" sz="1200" kern="1200" dirty="0" smtClean="0">
                <a:solidFill>
                  <a:schemeClr val="tx1"/>
                </a:solidFill>
                <a:effectLst/>
                <a:latin typeface="+mn-lt"/>
                <a:ea typeface="+mn-ea"/>
                <a:cs typeface="+mn-cs"/>
              </a:rPr>
              <a:t>, B. (2013). Writing and learning mathematics. In N. Taylor, S. Van der Berg, &amp; T. </a:t>
            </a:r>
            <a:r>
              <a:rPr lang="en-ZA" sz="1200" kern="1200" dirty="0" err="1" smtClean="0">
                <a:solidFill>
                  <a:schemeClr val="tx1"/>
                </a:solidFill>
                <a:effectLst/>
                <a:latin typeface="+mn-lt"/>
                <a:ea typeface="+mn-ea"/>
                <a:cs typeface="+mn-cs"/>
              </a:rPr>
              <a:t>Mabogoane</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Creating Effective Schools.</a:t>
            </a:r>
            <a:r>
              <a:rPr lang="en-ZA" sz="1200" kern="1200" dirty="0" smtClean="0">
                <a:solidFill>
                  <a:schemeClr val="tx1"/>
                </a:solidFill>
                <a:effectLst/>
                <a:latin typeface="+mn-lt"/>
                <a:ea typeface="+mn-ea"/>
                <a:cs typeface="+mn-cs"/>
              </a:rPr>
              <a:t> Cape Town: Pearson.</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50</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51</a:t>
            </a:fld>
            <a:endParaRPr lang="en-ZA"/>
          </a:p>
        </p:txBody>
      </p:sp>
    </p:spTree>
    <p:extLst>
      <p:ext uri="{BB962C8B-B14F-4D97-AF65-F5344CB8AC3E}">
        <p14:creationId xmlns:p14="http://schemas.microsoft.com/office/powerpoint/2010/main" val="10588259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50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4505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1A411B35-9CD5-244F-A169-802EF2933103}" type="slidenum">
              <a:rPr lang="en-ZA" sz="1200"/>
              <a:pPr eaLnBrk="1" hangingPunct="1"/>
              <a:t>53</a:t>
            </a:fld>
            <a:endParaRPr lang="en-ZA"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71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471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3F9D79B9-5DAD-1D4E-8C9A-2A5085870475}" type="slidenum">
              <a:rPr lang="en-ZA" sz="1200"/>
              <a:pPr eaLnBrk="1" hangingPunct="1"/>
              <a:t>56</a:t>
            </a:fld>
            <a:endParaRPr lang="en-ZA"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lvl1pPr>
              <a:defRPr/>
            </a:lvl1pPr>
          </a:lstStyle>
          <a:p>
            <a:pPr>
              <a:defRPr/>
            </a:pPr>
            <a:fld id="{73B0CCD9-7407-114D-9D07-E77E104A6DF5}" type="datetimeFigureOut">
              <a:rPr lang="en-ZA"/>
              <a:pPr>
                <a:defRPr/>
              </a:pPr>
              <a:t>2014/08/12</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8FE2324E-D561-8946-B23C-678D370D29A2}" type="slidenum">
              <a:rPr lang="en-ZA"/>
              <a:pPr>
                <a:defRPr/>
              </a:pPr>
              <a:t>‹#›</a:t>
            </a:fld>
            <a:endParaRPr lang="en-ZA"/>
          </a:p>
        </p:txBody>
      </p:sp>
    </p:spTree>
    <p:extLst>
      <p:ext uri="{BB962C8B-B14F-4D97-AF65-F5344CB8AC3E}">
        <p14:creationId xmlns:p14="http://schemas.microsoft.com/office/powerpoint/2010/main" val="1066507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23528" y="476672"/>
            <a:ext cx="6851104" cy="1228998"/>
          </a:xfrm>
          <a:prstGeom prst="roundRect">
            <a:avLst/>
          </a:prstGeom>
          <a:solidFill>
            <a:schemeClr val="bg1">
              <a:lumMod val="85000"/>
            </a:schemeClr>
          </a:solidFill>
          <a:ln>
            <a:noFill/>
          </a:ln>
        </p:spPr>
        <p:txBody>
          <a:bodyPr/>
          <a:lstStyle>
            <a:lvl1pPr algn="l">
              <a:defRPr sz="4000">
                <a:solidFill>
                  <a:srgbClr val="C00000"/>
                </a:solidFill>
              </a:defRPr>
            </a:lvl1pPr>
          </a:lstStyle>
          <a:p>
            <a:endParaRPr lang="en-ZA" dirty="0"/>
          </a:p>
        </p:txBody>
      </p:sp>
      <p:sp>
        <p:nvSpPr>
          <p:cNvPr id="3" name="Content Placeholder 2"/>
          <p:cNvSpPr>
            <a:spLocks noGrp="1"/>
          </p:cNvSpPr>
          <p:nvPr>
            <p:ph idx="1"/>
          </p:nvPr>
        </p:nvSpPr>
        <p:spPr>
          <a:xfrm>
            <a:off x="457200" y="2060848"/>
            <a:ext cx="8229600" cy="406531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ZA" dirty="0"/>
          </a:p>
        </p:txBody>
      </p:sp>
      <p:sp>
        <p:nvSpPr>
          <p:cNvPr id="4" name="Date Placeholder 3"/>
          <p:cNvSpPr>
            <a:spLocks noGrp="1"/>
          </p:cNvSpPr>
          <p:nvPr>
            <p:ph type="dt" sz="half" idx="10"/>
          </p:nvPr>
        </p:nvSpPr>
        <p:spPr/>
        <p:txBody>
          <a:bodyPr/>
          <a:lstStyle>
            <a:lvl1pPr>
              <a:defRPr/>
            </a:lvl1pPr>
          </a:lstStyle>
          <a:p>
            <a:pPr>
              <a:defRPr/>
            </a:pPr>
            <a:fld id="{9319BB0C-4712-C54F-BFB8-D07E7DFB7337}" type="datetimeFigureOut">
              <a:rPr lang="en-ZA"/>
              <a:pPr>
                <a:defRPr/>
              </a:pPr>
              <a:t>2014/08/12</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F0865F05-EC88-F147-968B-C59A544C1686}" type="slidenum">
              <a:rPr lang="en-ZA"/>
              <a:pPr>
                <a:defRPr/>
              </a:pPr>
              <a:t>‹#›</a:t>
            </a:fld>
            <a:endParaRPr lang="en-ZA"/>
          </a:p>
        </p:txBody>
      </p:sp>
    </p:spTree>
    <p:extLst>
      <p:ext uri="{BB962C8B-B14F-4D97-AF65-F5344CB8AC3E}">
        <p14:creationId xmlns:p14="http://schemas.microsoft.com/office/powerpoint/2010/main" val="2886984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2073083-8E94-2E40-8077-701B6BA2D38C}" type="datetimeFigureOut">
              <a:rPr lang="en-ZA"/>
              <a:pPr>
                <a:defRPr/>
              </a:pPr>
              <a:t>2014/08/12</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267FB898-9F58-634B-8156-FB2DAD64565D}" type="slidenum">
              <a:rPr lang="en-ZA"/>
              <a:pPr>
                <a:defRPr/>
              </a:pPr>
              <a:t>‹#›</a:t>
            </a:fld>
            <a:endParaRPr lang="en-ZA"/>
          </a:p>
        </p:txBody>
      </p:sp>
    </p:spTree>
    <p:extLst>
      <p:ext uri="{BB962C8B-B14F-4D97-AF65-F5344CB8AC3E}">
        <p14:creationId xmlns:p14="http://schemas.microsoft.com/office/powerpoint/2010/main" val="3124594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ZA"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3"/>
          <p:cNvSpPr>
            <a:spLocks noGrp="1"/>
          </p:cNvSpPr>
          <p:nvPr>
            <p:ph type="dt" sz="half" idx="10"/>
          </p:nvPr>
        </p:nvSpPr>
        <p:spPr/>
        <p:txBody>
          <a:bodyPr/>
          <a:lstStyle>
            <a:lvl1pPr>
              <a:defRPr/>
            </a:lvl1pPr>
          </a:lstStyle>
          <a:p>
            <a:pPr>
              <a:defRPr/>
            </a:pPr>
            <a:fld id="{745940D7-85BF-2444-AE5B-00C2DB639B14}" type="datetimeFigureOut">
              <a:rPr lang="en-ZA"/>
              <a:pPr>
                <a:defRPr/>
              </a:pPr>
              <a:t>2014/08/12</a:t>
            </a:fld>
            <a:endParaRPr lang="en-ZA"/>
          </a:p>
        </p:txBody>
      </p:sp>
      <p:sp>
        <p:nvSpPr>
          <p:cNvPr id="6" name="Footer Placeholder 4"/>
          <p:cNvSpPr>
            <a:spLocks noGrp="1"/>
          </p:cNvSpPr>
          <p:nvPr>
            <p:ph type="ftr" sz="quarter" idx="11"/>
          </p:nvPr>
        </p:nvSpPr>
        <p:spPr/>
        <p:txBody>
          <a:bodyPr/>
          <a:lstStyle>
            <a:lvl1pPr>
              <a:defRPr/>
            </a:lvl1pPr>
          </a:lstStyle>
          <a:p>
            <a:pPr>
              <a:defRPr/>
            </a:pPr>
            <a:endParaRPr lang="en-ZA"/>
          </a:p>
        </p:txBody>
      </p:sp>
      <p:sp>
        <p:nvSpPr>
          <p:cNvPr id="7" name="Slide Number Placeholder 5"/>
          <p:cNvSpPr>
            <a:spLocks noGrp="1"/>
          </p:cNvSpPr>
          <p:nvPr>
            <p:ph type="sldNum" sz="quarter" idx="12"/>
          </p:nvPr>
        </p:nvSpPr>
        <p:spPr/>
        <p:txBody>
          <a:bodyPr/>
          <a:lstStyle>
            <a:lvl1pPr>
              <a:defRPr/>
            </a:lvl1pPr>
          </a:lstStyle>
          <a:p>
            <a:pPr>
              <a:defRPr/>
            </a:pPr>
            <a:fld id="{AC01CA2C-09D2-BC44-BE1E-DCD8D530E681}" type="slidenum">
              <a:rPr lang="en-ZA"/>
              <a:pPr>
                <a:defRPr/>
              </a:pPr>
              <a:t>‹#›</a:t>
            </a:fld>
            <a:endParaRPr lang="en-ZA"/>
          </a:p>
        </p:txBody>
      </p:sp>
    </p:spTree>
    <p:extLst>
      <p:ext uri="{BB962C8B-B14F-4D97-AF65-F5344CB8AC3E}">
        <p14:creationId xmlns:p14="http://schemas.microsoft.com/office/powerpoint/2010/main" val="2813994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3"/>
          <p:cNvSpPr>
            <a:spLocks noGrp="1"/>
          </p:cNvSpPr>
          <p:nvPr>
            <p:ph type="dt" sz="half" idx="10"/>
          </p:nvPr>
        </p:nvSpPr>
        <p:spPr/>
        <p:txBody>
          <a:bodyPr/>
          <a:lstStyle>
            <a:lvl1pPr>
              <a:defRPr/>
            </a:lvl1pPr>
          </a:lstStyle>
          <a:p>
            <a:pPr>
              <a:defRPr/>
            </a:pPr>
            <a:fld id="{D4ABDE56-9927-2C49-B664-6DEC78249270}" type="datetimeFigureOut">
              <a:rPr lang="en-ZA"/>
              <a:pPr>
                <a:defRPr/>
              </a:pPr>
              <a:t>2014/08/12</a:t>
            </a:fld>
            <a:endParaRPr lang="en-ZA"/>
          </a:p>
        </p:txBody>
      </p:sp>
      <p:sp>
        <p:nvSpPr>
          <p:cNvPr id="8" name="Footer Placeholder 4"/>
          <p:cNvSpPr>
            <a:spLocks noGrp="1"/>
          </p:cNvSpPr>
          <p:nvPr>
            <p:ph type="ftr" sz="quarter" idx="11"/>
          </p:nvPr>
        </p:nvSpPr>
        <p:spPr/>
        <p:txBody>
          <a:bodyPr/>
          <a:lstStyle>
            <a:lvl1pPr>
              <a:defRPr/>
            </a:lvl1pPr>
          </a:lstStyle>
          <a:p>
            <a:pPr>
              <a:defRPr/>
            </a:pPr>
            <a:endParaRPr lang="en-ZA"/>
          </a:p>
        </p:txBody>
      </p:sp>
      <p:sp>
        <p:nvSpPr>
          <p:cNvPr id="9" name="Slide Number Placeholder 5"/>
          <p:cNvSpPr>
            <a:spLocks noGrp="1"/>
          </p:cNvSpPr>
          <p:nvPr>
            <p:ph type="sldNum" sz="quarter" idx="12"/>
          </p:nvPr>
        </p:nvSpPr>
        <p:spPr/>
        <p:txBody>
          <a:bodyPr/>
          <a:lstStyle>
            <a:lvl1pPr>
              <a:defRPr/>
            </a:lvl1pPr>
          </a:lstStyle>
          <a:p>
            <a:pPr>
              <a:defRPr/>
            </a:pPr>
            <a:fld id="{CEF71353-5852-D346-B0A5-DE29B9842040}" type="slidenum">
              <a:rPr lang="en-ZA"/>
              <a:pPr>
                <a:defRPr/>
              </a:pPr>
              <a:t>‹#›</a:t>
            </a:fld>
            <a:endParaRPr lang="en-ZA"/>
          </a:p>
        </p:txBody>
      </p:sp>
    </p:spTree>
    <p:extLst>
      <p:ext uri="{BB962C8B-B14F-4D97-AF65-F5344CB8AC3E}">
        <p14:creationId xmlns:p14="http://schemas.microsoft.com/office/powerpoint/2010/main" val="2189172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3"/>
          <p:cNvSpPr>
            <a:spLocks noGrp="1"/>
          </p:cNvSpPr>
          <p:nvPr>
            <p:ph type="dt" sz="half" idx="10"/>
          </p:nvPr>
        </p:nvSpPr>
        <p:spPr/>
        <p:txBody>
          <a:bodyPr/>
          <a:lstStyle>
            <a:lvl1pPr>
              <a:defRPr/>
            </a:lvl1pPr>
          </a:lstStyle>
          <a:p>
            <a:pPr>
              <a:defRPr/>
            </a:pPr>
            <a:fld id="{6D1FBC0E-602F-AF46-93CA-6612181CB142}" type="datetimeFigureOut">
              <a:rPr lang="en-ZA"/>
              <a:pPr>
                <a:defRPr/>
              </a:pPr>
              <a:t>2014/08/12</a:t>
            </a:fld>
            <a:endParaRPr lang="en-ZA"/>
          </a:p>
        </p:txBody>
      </p:sp>
      <p:sp>
        <p:nvSpPr>
          <p:cNvPr id="4" name="Footer Placeholder 4"/>
          <p:cNvSpPr>
            <a:spLocks noGrp="1"/>
          </p:cNvSpPr>
          <p:nvPr>
            <p:ph type="ftr" sz="quarter" idx="11"/>
          </p:nvPr>
        </p:nvSpPr>
        <p:spPr/>
        <p:txBody>
          <a:bodyPr/>
          <a:lstStyle>
            <a:lvl1pPr>
              <a:defRPr/>
            </a:lvl1pPr>
          </a:lstStyle>
          <a:p>
            <a:pPr>
              <a:defRPr/>
            </a:pPr>
            <a:endParaRPr lang="en-ZA"/>
          </a:p>
        </p:txBody>
      </p:sp>
      <p:sp>
        <p:nvSpPr>
          <p:cNvPr id="5" name="Slide Number Placeholder 5"/>
          <p:cNvSpPr>
            <a:spLocks noGrp="1"/>
          </p:cNvSpPr>
          <p:nvPr>
            <p:ph type="sldNum" sz="quarter" idx="12"/>
          </p:nvPr>
        </p:nvSpPr>
        <p:spPr/>
        <p:txBody>
          <a:bodyPr/>
          <a:lstStyle>
            <a:lvl1pPr>
              <a:defRPr/>
            </a:lvl1pPr>
          </a:lstStyle>
          <a:p>
            <a:pPr>
              <a:defRPr/>
            </a:pPr>
            <a:fld id="{E82FED84-E9FB-F24E-ADD7-15C348911064}" type="slidenum">
              <a:rPr lang="en-ZA"/>
              <a:pPr>
                <a:defRPr/>
              </a:pPr>
              <a:t>‹#›</a:t>
            </a:fld>
            <a:endParaRPr lang="en-ZA"/>
          </a:p>
        </p:txBody>
      </p:sp>
    </p:spTree>
    <p:extLst>
      <p:ext uri="{BB962C8B-B14F-4D97-AF65-F5344CB8AC3E}">
        <p14:creationId xmlns:p14="http://schemas.microsoft.com/office/powerpoint/2010/main" val="20480145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677CD46-1D5F-8D47-BCFB-2F78314D0301}" type="datetimeFigureOut">
              <a:rPr lang="en-ZA"/>
              <a:pPr>
                <a:defRPr/>
              </a:pPr>
              <a:t>2014/08/12</a:t>
            </a:fld>
            <a:endParaRPr lang="en-ZA"/>
          </a:p>
        </p:txBody>
      </p:sp>
      <p:sp>
        <p:nvSpPr>
          <p:cNvPr id="3" name="Footer Placeholder 4"/>
          <p:cNvSpPr>
            <a:spLocks noGrp="1"/>
          </p:cNvSpPr>
          <p:nvPr>
            <p:ph type="ftr" sz="quarter" idx="11"/>
          </p:nvPr>
        </p:nvSpPr>
        <p:spPr/>
        <p:txBody>
          <a:bodyPr/>
          <a:lstStyle>
            <a:lvl1pPr>
              <a:defRPr/>
            </a:lvl1pPr>
          </a:lstStyle>
          <a:p>
            <a:pPr>
              <a:defRPr/>
            </a:pPr>
            <a:endParaRPr lang="en-ZA"/>
          </a:p>
        </p:txBody>
      </p:sp>
      <p:sp>
        <p:nvSpPr>
          <p:cNvPr id="4" name="Slide Number Placeholder 5"/>
          <p:cNvSpPr>
            <a:spLocks noGrp="1"/>
          </p:cNvSpPr>
          <p:nvPr>
            <p:ph type="sldNum" sz="quarter" idx="12"/>
          </p:nvPr>
        </p:nvSpPr>
        <p:spPr/>
        <p:txBody>
          <a:bodyPr/>
          <a:lstStyle>
            <a:lvl1pPr>
              <a:defRPr/>
            </a:lvl1pPr>
          </a:lstStyle>
          <a:p>
            <a:pPr>
              <a:defRPr/>
            </a:pPr>
            <a:fld id="{CF94D13D-B8B3-9248-84F7-93D242051B13}" type="slidenum">
              <a:rPr lang="en-ZA"/>
              <a:pPr>
                <a:defRPr/>
              </a:pPr>
              <a:t>‹#›</a:t>
            </a:fld>
            <a:endParaRPr lang="en-ZA"/>
          </a:p>
        </p:txBody>
      </p:sp>
    </p:spTree>
    <p:extLst>
      <p:ext uri="{BB962C8B-B14F-4D97-AF65-F5344CB8AC3E}">
        <p14:creationId xmlns:p14="http://schemas.microsoft.com/office/powerpoint/2010/main" val="1134902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B499636-BB72-5E43-9119-E19C88B6040A}" type="datetimeFigureOut">
              <a:rPr lang="en-ZA"/>
              <a:pPr>
                <a:defRPr/>
              </a:pPr>
              <a:t>2014/08/12</a:t>
            </a:fld>
            <a:endParaRPr lang="en-ZA"/>
          </a:p>
        </p:txBody>
      </p:sp>
      <p:sp>
        <p:nvSpPr>
          <p:cNvPr id="6" name="Footer Placeholder 4"/>
          <p:cNvSpPr>
            <a:spLocks noGrp="1"/>
          </p:cNvSpPr>
          <p:nvPr>
            <p:ph type="ftr" sz="quarter" idx="11"/>
          </p:nvPr>
        </p:nvSpPr>
        <p:spPr/>
        <p:txBody>
          <a:bodyPr/>
          <a:lstStyle>
            <a:lvl1pPr>
              <a:defRPr/>
            </a:lvl1pPr>
          </a:lstStyle>
          <a:p>
            <a:pPr>
              <a:defRPr/>
            </a:pPr>
            <a:endParaRPr lang="en-ZA"/>
          </a:p>
        </p:txBody>
      </p:sp>
      <p:sp>
        <p:nvSpPr>
          <p:cNvPr id="7" name="Slide Number Placeholder 5"/>
          <p:cNvSpPr>
            <a:spLocks noGrp="1"/>
          </p:cNvSpPr>
          <p:nvPr>
            <p:ph type="sldNum" sz="quarter" idx="12"/>
          </p:nvPr>
        </p:nvSpPr>
        <p:spPr/>
        <p:txBody>
          <a:bodyPr/>
          <a:lstStyle>
            <a:lvl1pPr>
              <a:defRPr/>
            </a:lvl1pPr>
          </a:lstStyle>
          <a:p>
            <a:pPr>
              <a:defRPr/>
            </a:pPr>
            <a:fld id="{1C178F7A-9F47-914B-9AE6-A64DE2B73E59}" type="slidenum">
              <a:rPr lang="en-ZA"/>
              <a:pPr>
                <a:defRPr/>
              </a:pPr>
              <a:t>‹#›</a:t>
            </a:fld>
            <a:endParaRPr lang="en-ZA"/>
          </a:p>
        </p:txBody>
      </p:sp>
    </p:spTree>
    <p:extLst>
      <p:ext uri="{BB962C8B-B14F-4D97-AF65-F5344CB8AC3E}">
        <p14:creationId xmlns:p14="http://schemas.microsoft.com/office/powerpoint/2010/main" val="408913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AA92BE0-84FD-984D-BF49-B7525D48BC30}" type="datetimeFigureOut">
              <a:rPr lang="en-ZA"/>
              <a:pPr>
                <a:defRPr/>
              </a:pPr>
              <a:t>2014/08/12</a:t>
            </a:fld>
            <a:endParaRPr lang="en-ZA"/>
          </a:p>
        </p:txBody>
      </p:sp>
      <p:sp>
        <p:nvSpPr>
          <p:cNvPr id="6" name="Footer Placeholder 4"/>
          <p:cNvSpPr>
            <a:spLocks noGrp="1"/>
          </p:cNvSpPr>
          <p:nvPr>
            <p:ph type="ftr" sz="quarter" idx="11"/>
          </p:nvPr>
        </p:nvSpPr>
        <p:spPr/>
        <p:txBody>
          <a:bodyPr/>
          <a:lstStyle>
            <a:lvl1pPr>
              <a:defRPr/>
            </a:lvl1pPr>
          </a:lstStyle>
          <a:p>
            <a:pPr>
              <a:defRPr/>
            </a:pPr>
            <a:endParaRPr lang="en-ZA"/>
          </a:p>
        </p:txBody>
      </p:sp>
      <p:sp>
        <p:nvSpPr>
          <p:cNvPr id="7" name="Slide Number Placeholder 5"/>
          <p:cNvSpPr>
            <a:spLocks noGrp="1"/>
          </p:cNvSpPr>
          <p:nvPr>
            <p:ph type="sldNum" sz="quarter" idx="12"/>
          </p:nvPr>
        </p:nvSpPr>
        <p:spPr/>
        <p:txBody>
          <a:bodyPr/>
          <a:lstStyle>
            <a:lvl1pPr>
              <a:defRPr/>
            </a:lvl1pPr>
          </a:lstStyle>
          <a:p>
            <a:pPr>
              <a:defRPr/>
            </a:pPr>
            <a:fld id="{FD55CCE9-6602-3447-85BA-9CDB961E0E58}" type="slidenum">
              <a:rPr lang="en-ZA"/>
              <a:pPr>
                <a:defRPr/>
              </a:pPr>
              <a:t>‹#›</a:t>
            </a:fld>
            <a:endParaRPr lang="en-ZA"/>
          </a:p>
        </p:txBody>
      </p:sp>
    </p:spTree>
    <p:extLst>
      <p:ext uri="{BB962C8B-B14F-4D97-AF65-F5344CB8AC3E}">
        <p14:creationId xmlns:p14="http://schemas.microsoft.com/office/powerpoint/2010/main" val="2378028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lvl1pPr>
              <a:defRPr/>
            </a:lvl1pPr>
          </a:lstStyle>
          <a:p>
            <a:pPr>
              <a:defRPr/>
            </a:pPr>
            <a:fld id="{86C132C5-AECC-884E-915C-B6CAB451C20E}" type="datetimeFigureOut">
              <a:rPr lang="en-ZA"/>
              <a:pPr>
                <a:defRPr/>
              </a:pPr>
              <a:t>2014/08/12</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482E4F19-6FB1-F848-9614-EBD7AAF67CD0}" type="slidenum">
              <a:rPr lang="en-ZA"/>
              <a:pPr>
                <a:defRPr/>
              </a:pPr>
              <a:t>‹#›</a:t>
            </a:fld>
            <a:endParaRPr lang="en-ZA"/>
          </a:p>
        </p:txBody>
      </p:sp>
    </p:spTree>
    <p:extLst>
      <p:ext uri="{BB962C8B-B14F-4D97-AF65-F5344CB8AC3E}">
        <p14:creationId xmlns:p14="http://schemas.microsoft.com/office/powerpoint/2010/main" val="2320870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lvl1pPr>
              <a:defRPr/>
            </a:lvl1pPr>
          </a:lstStyle>
          <a:p>
            <a:pPr>
              <a:defRPr/>
            </a:pPr>
            <a:fld id="{F1AA9D21-E136-6E46-9A0A-CDB0BB633CF3}" type="datetimeFigureOut">
              <a:rPr lang="en-ZA"/>
              <a:pPr>
                <a:defRPr/>
              </a:pPr>
              <a:t>2014/08/12</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A27AAA10-2123-D041-8712-7D127C5F1945}" type="slidenum">
              <a:rPr lang="en-ZA"/>
              <a:pPr>
                <a:defRPr/>
              </a:pPr>
              <a:t>‹#›</a:t>
            </a:fld>
            <a:endParaRPr lang="en-ZA"/>
          </a:p>
        </p:txBody>
      </p:sp>
    </p:spTree>
    <p:extLst>
      <p:ext uri="{BB962C8B-B14F-4D97-AF65-F5344CB8AC3E}">
        <p14:creationId xmlns:p14="http://schemas.microsoft.com/office/powerpoint/2010/main" val="386459692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ZA"/>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cs typeface="Arial" charset="0"/>
              </a:defRPr>
            </a:lvl1pPr>
          </a:lstStyle>
          <a:p>
            <a:pPr>
              <a:defRPr/>
            </a:pPr>
            <a:fld id="{B4E641E9-EE78-6341-9BF4-EEE84D7E2477}" type="datetimeFigureOut">
              <a:rPr lang="en-ZA"/>
              <a:pPr>
                <a:defRPr/>
              </a:pPr>
              <a:t>2014/08/12</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cs typeface="Arial" charset="0"/>
              </a:defRPr>
            </a:lvl1pPr>
          </a:lstStyle>
          <a:p>
            <a:pPr>
              <a:defRPr/>
            </a:pPr>
            <a:fld id="{126A0C56-DEA4-C549-9D4E-E0694BBCF8D4}" type="slidenum">
              <a:rPr lang="en-ZA"/>
              <a:pPr>
                <a:defRPr/>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image" Target="../media/image3.png"/><Relationship Id="rId6"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emf"/><Relationship Id="rId3" Type="http://schemas.openxmlformats.org/officeDocument/2006/relationships/image" Target="../media/image10.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erinstitute.org/"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timss.bc.edu/" TargetMode="External"/><Relationship Id="rId4" Type="http://schemas.openxmlformats.org/officeDocument/2006/relationships/chart" Target="../charts/chart1.xml"/><Relationship Id="rId5" Type="http://schemas.openxmlformats.org/officeDocument/2006/relationships/image" Target="../media/image18.emf"/><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emf"/></Relationships>
</file>

<file path=ppt/slides/_rels/slide31.xml.rels><?xml version="1.0" encoding="UTF-8" standalone="yes"?>
<Relationships xmlns="http://schemas.openxmlformats.org/package/2006/relationships"><Relationship Id="rId3" Type="http://schemas.openxmlformats.org/officeDocument/2006/relationships/hyperlink" Target="http://timss.bc.edu/" TargetMode="External"/><Relationship Id="rId4" Type="http://schemas.openxmlformats.org/officeDocument/2006/relationships/chart" Target="../charts/chart2.xml"/><Relationship Id="rId5" Type="http://schemas.openxmlformats.org/officeDocument/2006/relationships/image" Target="../media/image22.emf"/><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chart" Target="../charts/chart3.xml"/></Relationships>
</file>

<file path=ppt/slides/_rels/slide33.xml.rels><?xml version="1.0" encoding="UTF-8" standalone="yes"?>
<Relationships xmlns="http://schemas.openxmlformats.org/package/2006/relationships"><Relationship Id="rId3" Type="http://schemas.openxmlformats.org/officeDocument/2006/relationships/hyperlink" Target="http://www.sacmeq.org/" TargetMode="External"/><Relationship Id="rId4" Type="http://schemas.openxmlformats.org/officeDocument/2006/relationships/chart" Target="../charts/chart4.xml"/><Relationship Id="rId5" Type="http://schemas.openxmlformats.org/officeDocument/2006/relationships/image" Target="../media/image23.wmf"/><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4.png"/></Relationships>
</file>

<file path=ppt/slides/_rels/slide35.xml.rels><?xml version="1.0" encoding="UTF-8" standalone="yes"?>
<Relationships xmlns="http://schemas.openxmlformats.org/package/2006/relationships"><Relationship Id="rId3" Type="http://schemas.openxmlformats.org/officeDocument/2006/relationships/image" Target="../media/image25.wmf"/><Relationship Id="rId4" Type="http://schemas.openxmlformats.org/officeDocument/2006/relationships/image" Target="../media/image26.wmf"/><Relationship Id="rId5" Type="http://schemas.openxmlformats.org/officeDocument/2006/relationships/image" Target="../media/image27.wmf"/><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chart" Target="../charts/chart5.xm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emf"/></Relationships>
</file>

<file path=ppt/slides/_rels/slide41.xml.rels><?xml version="1.0" encoding="UTF-8" standalone="yes"?>
<Relationships xmlns="http://schemas.openxmlformats.org/package/2006/relationships"><Relationship Id="rId3" Type="http://schemas.openxmlformats.org/officeDocument/2006/relationships/hyperlink" Target="http://www.education.gov.za/EMIS/tabid/57/Default.aspx" TargetMode="External"/><Relationship Id="rId4" Type="http://schemas.openxmlformats.org/officeDocument/2006/relationships/image" Target="../media/image33.png"/><Relationship Id="rId5" Type="http://schemas.openxmlformats.org/officeDocument/2006/relationships/chart" Target="../charts/chart6.xm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4.png"/></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chart" Target="../charts/chart7.xml"/><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6.png"/></Relationships>
</file>

<file path=ppt/slides/_rels/slide45.xml.rels><?xml version="1.0" encoding="UTF-8" standalone="yes"?>
<Relationships xmlns="http://schemas.openxmlformats.org/package/2006/relationships"><Relationship Id="rId3" Type="http://schemas.openxmlformats.org/officeDocument/2006/relationships/chart" Target="../charts/chart8.xml"/><Relationship Id="rId4" Type="http://schemas.openxmlformats.org/officeDocument/2006/relationships/chart" Target="../charts/chart9.xml"/><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7.wmf"/><Relationship Id="rId4" Type="http://schemas.openxmlformats.org/officeDocument/2006/relationships/image" Target="../media/image23.wmf"/><Relationship Id="rId5" Type="http://schemas.openxmlformats.org/officeDocument/2006/relationships/image" Target="../media/image18.emf"/><Relationship Id="rId6" Type="http://schemas.openxmlformats.org/officeDocument/2006/relationships/image" Target="../media/image38.png"/><Relationship Id="rId7" Type="http://schemas.openxmlformats.org/officeDocument/2006/relationships/image" Target="../media/image39.emf"/><Relationship Id="rId8" Type="http://schemas.openxmlformats.org/officeDocument/2006/relationships/image" Target="../media/image40.wmf"/><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49.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wmf"/><Relationship Id="rId5"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50.xml.rels><?xml version="1.0" encoding="UTF-8" standalone="yes"?>
<Relationships xmlns="http://schemas.openxmlformats.org/package/2006/relationships"><Relationship Id="rId3" Type="http://schemas.openxmlformats.org/officeDocument/2006/relationships/image" Target="../media/image45.emf"/><Relationship Id="rId4" Type="http://schemas.openxmlformats.org/officeDocument/2006/relationships/chart" Target="../charts/chart10.xml"/><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chart" Target="../charts/chart1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saldru.uct.ac.za/training/online-stata-course"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54.xml.rels><?xml version="1.0" encoding="UTF-8" standalone="yes"?>
<Relationships xmlns="http://schemas.openxmlformats.org/package/2006/relationships"><Relationship Id="rId3" Type="http://schemas.openxmlformats.org/officeDocument/2006/relationships/hyperlink" Target="http://www.oecd.org/pisa" TargetMode="External"/><Relationship Id="rId4" Type="http://schemas.openxmlformats.org/officeDocument/2006/relationships/hyperlink" Target="http://timssandpirls.bc.edu" TargetMode="External"/><Relationship Id="rId1" Type="http://schemas.openxmlformats.org/officeDocument/2006/relationships/slideLayout" Target="../slideLayouts/slideLayout2.xml"/><Relationship Id="rId2" Type="http://schemas.openxmlformats.org/officeDocument/2006/relationships/hyperlink" Target="http://www.sacmeq.org/"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4" Type="http://schemas.openxmlformats.org/officeDocument/2006/relationships/hyperlink" Target="mailto:nicholasspaull@gmail.com" TargetMode="External"/><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e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4" descr="Powerpoint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8" name="Picture 11" descr="C:\Users\Nic Spaull\Dropbox\_University\Ecos of Education\Useful presentations and stuff\Pictures of education in Africa\slid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9725" y="1412875"/>
            <a:ext cx="6264275"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2881313" y="0"/>
            <a:ext cx="6262687" cy="1470025"/>
          </a:xfrm>
          <a:solidFill>
            <a:schemeClr val="accent2">
              <a:lumMod val="20000"/>
              <a:lumOff val="80000"/>
            </a:schemeClr>
          </a:solidFill>
          <a:ln>
            <a:solidFill>
              <a:schemeClr val="bg1"/>
            </a:solidFill>
          </a:ln>
        </p:spPr>
        <p:txBody>
          <a:bodyPr>
            <a:normAutofit/>
          </a:bodyPr>
          <a:lstStyle/>
          <a:p>
            <a:pPr>
              <a:defRPr/>
            </a:pPr>
            <a:r>
              <a:rPr lang="en-US" sz="3200" dirty="0" smtClean="0">
                <a:solidFill>
                  <a:srgbClr val="800000"/>
                </a:solidFill>
                <a:latin typeface="Calibri" charset="0"/>
                <a:cs typeface="+mj-cs"/>
              </a:rPr>
              <a:t>Large scale quantitative studies in educational research</a:t>
            </a:r>
            <a:endParaRPr lang="en-US" sz="1800" dirty="0">
              <a:solidFill>
                <a:srgbClr val="800000"/>
              </a:solidFill>
              <a:latin typeface="Calibri" charset="0"/>
              <a:cs typeface="+mj-cs"/>
            </a:endParaRPr>
          </a:p>
        </p:txBody>
      </p:sp>
      <p:sp>
        <p:nvSpPr>
          <p:cNvPr id="3" name="Subtitle 2"/>
          <p:cNvSpPr>
            <a:spLocks noGrp="1"/>
          </p:cNvSpPr>
          <p:nvPr>
            <p:ph type="subTitle" idx="1"/>
          </p:nvPr>
        </p:nvSpPr>
        <p:spPr>
          <a:xfrm>
            <a:off x="2916238" y="4652963"/>
            <a:ext cx="6200775" cy="936625"/>
          </a:xfrm>
          <a:solidFill>
            <a:srgbClr val="800000">
              <a:alpha val="27000"/>
            </a:srgbClr>
          </a:solidFill>
        </p:spPr>
        <p:txBody>
          <a:bodyPr>
            <a:normAutofit fontScale="92500" lnSpcReduction="10000"/>
          </a:bodyPr>
          <a:lstStyle/>
          <a:p>
            <a:pPr algn="r">
              <a:buFont typeface="Arial" pitchFamily="34" charset="0"/>
              <a:buNone/>
              <a:defRPr/>
            </a:pPr>
            <a:r>
              <a:rPr lang="en-US" sz="2000" b="1" dirty="0" smtClean="0">
                <a:solidFill>
                  <a:schemeClr val="bg1"/>
                </a:solidFill>
                <a:ea typeface="+mn-ea"/>
                <a:cs typeface="+mn-cs"/>
              </a:rPr>
              <a:t>Nic Spaull</a:t>
            </a:r>
          </a:p>
          <a:p>
            <a:pPr algn="r">
              <a:buFont typeface="Arial" pitchFamily="34" charset="0"/>
              <a:buNone/>
              <a:defRPr/>
            </a:pPr>
            <a:endParaRPr lang="en-US" sz="400" b="1" dirty="0" smtClean="0">
              <a:ea typeface="+mn-ea"/>
              <a:cs typeface="+mn-cs"/>
            </a:endParaRPr>
          </a:p>
          <a:p>
            <a:pPr algn="r">
              <a:buFont typeface="Arial" pitchFamily="34" charset="0"/>
              <a:buNone/>
              <a:defRPr/>
            </a:pPr>
            <a:r>
              <a:rPr lang="en-US" sz="1500" b="1" dirty="0" smtClean="0">
                <a:solidFill>
                  <a:srgbClr val="FFFFFF"/>
                </a:solidFill>
                <a:ea typeface="+mn-ea"/>
                <a:cs typeface="+mn-cs"/>
              </a:rPr>
              <a:t>SAERA conference   </a:t>
            </a:r>
            <a:r>
              <a:rPr lang="en-US" sz="1500" b="1" dirty="0" smtClean="0">
                <a:solidFill>
                  <a:srgbClr val="FFFFFF"/>
                </a:solidFill>
                <a:ea typeface="+mn-ea"/>
                <a:cs typeface="+mn-cs"/>
              </a:rPr>
              <a:t>	|                 Durban</a:t>
            </a:r>
            <a:endParaRPr lang="en-US" sz="1500" b="1" dirty="0" smtClean="0">
              <a:solidFill>
                <a:srgbClr val="FFFFFF"/>
              </a:solidFill>
              <a:ea typeface="+mn-ea"/>
              <a:cs typeface="+mn-cs"/>
            </a:endParaRPr>
          </a:p>
          <a:p>
            <a:pPr algn="r">
              <a:buFont typeface="Arial" pitchFamily="34" charset="0"/>
              <a:buNone/>
              <a:defRPr/>
            </a:pPr>
            <a:r>
              <a:rPr lang="en-US" sz="1500" b="1" dirty="0" smtClean="0">
                <a:solidFill>
                  <a:srgbClr val="FFFFFF"/>
                </a:solidFill>
                <a:ea typeface="+mn-ea"/>
                <a:cs typeface="+mn-cs"/>
              </a:rPr>
              <a:t>   Presentation available online: </a:t>
            </a:r>
            <a:r>
              <a:rPr lang="en-US" sz="1500" b="1" dirty="0" err="1" smtClean="0">
                <a:solidFill>
                  <a:srgbClr val="FFFFFF"/>
                </a:solidFill>
                <a:ea typeface="+mn-ea"/>
                <a:cs typeface="+mn-cs"/>
              </a:rPr>
              <a:t>nicspaull.com</a:t>
            </a:r>
            <a:r>
              <a:rPr lang="en-US" sz="1500" b="1" dirty="0" smtClean="0">
                <a:solidFill>
                  <a:srgbClr val="FFFFFF"/>
                </a:solidFill>
                <a:ea typeface="+mn-ea"/>
                <a:cs typeface="+mn-cs"/>
              </a:rPr>
              <a:t>/presentations      |  12 </a:t>
            </a:r>
            <a:r>
              <a:rPr lang="en-US" sz="1500" b="1" dirty="0" smtClean="0">
                <a:solidFill>
                  <a:srgbClr val="FFFFFF"/>
                </a:solidFill>
                <a:ea typeface="+mn-ea"/>
                <a:cs typeface="+mn-cs"/>
              </a:rPr>
              <a:t>August 2014</a:t>
            </a:r>
            <a:endParaRPr lang="en-US" sz="1500" b="1" dirty="0">
              <a:solidFill>
                <a:srgbClr val="FFFFFF"/>
              </a:solidFill>
              <a:ea typeface="+mn-ea"/>
              <a:cs typeface="+mn-cs"/>
            </a:endParaRPr>
          </a:p>
        </p:txBody>
      </p:sp>
      <p:pic>
        <p:nvPicPr>
          <p:cNvPr id="14341"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63938" y="5876925"/>
            <a:ext cx="209073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6" descr="logostackleft30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43663" y="5876925"/>
            <a:ext cx="18732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the workshop</a:t>
            </a:r>
            <a:endParaRPr lang="en-US" dirty="0"/>
          </a:p>
        </p:txBody>
      </p:sp>
      <p:sp>
        <p:nvSpPr>
          <p:cNvPr id="3" name="Content Placeholder 2"/>
          <p:cNvSpPr>
            <a:spLocks noGrp="1"/>
          </p:cNvSpPr>
          <p:nvPr>
            <p:ph idx="1"/>
          </p:nvPr>
        </p:nvSpPr>
        <p:spPr/>
        <p:txBody>
          <a:bodyPr/>
          <a:lstStyle/>
          <a:p>
            <a:r>
              <a:rPr lang="en-US" dirty="0" smtClean="0"/>
              <a:t>For participants to leave with…</a:t>
            </a:r>
          </a:p>
          <a:p>
            <a:pPr marL="971550" lvl="1" indent="-514350">
              <a:buFont typeface="+mj-lt"/>
              <a:buAutoNum type="arabicPeriod"/>
            </a:pPr>
            <a:r>
              <a:rPr lang="en-US" dirty="0" smtClean="0"/>
              <a:t>A good idea of what large-scale data exist in SA and which assessments SA participates in. </a:t>
            </a:r>
          </a:p>
          <a:p>
            <a:pPr marL="971550" lvl="1" indent="-514350">
              <a:buFont typeface="+mj-lt"/>
              <a:buAutoNum type="arabicPeriod"/>
            </a:pPr>
            <a:r>
              <a:rPr lang="en-US" dirty="0" smtClean="0"/>
              <a:t>To appreciate why we need </a:t>
            </a:r>
            <a:r>
              <a:rPr lang="en-US" dirty="0" smtClean="0"/>
              <a:t>them</a:t>
            </a:r>
            <a:endParaRPr lang="en-US" dirty="0" smtClean="0"/>
          </a:p>
          <a:p>
            <a:pPr marL="971550" lvl="1" indent="-514350">
              <a:buFont typeface="+mj-lt"/>
              <a:buAutoNum type="arabicPeriod"/>
            </a:pPr>
            <a:r>
              <a:rPr lang="en-US" dirty="0" smtClean="0"/>
              <a:t>Which areas of research are most amenable to analysis using quantitative data</a:t>
            </a:r>
            <a:r>
              <a:rPr lang="en-US" dirty="0" smtClean="0"/>
              <a:t>?</a:t>
            </a:r>
          </a:p>
          <a:p>
            <a:pPr marL="971550" lvl="1" indent="-514350">
              <a:buFont typeface="+mj-lt"/>
              <a:buAutoNum type="arabicPeriod"/>
            </a:pPr>
            <a:endParaRPr lang="en-US" dirty="0"/>
          </a:p>
          <a:p>
            <a:pPr marL="457200" lvl="1" indent="0">
              <a:buNone/>
            </a:pPr>
            <a:r>
              <a:rPr lang="en-US" sz="1800" dirty="0" smtClean="0"/>
              <a:t>(The focus here is on non-technical, usually descriptive, analyses of large-scale education data. There is obviously an enormous field of complex multivariate research using quantitative data. See Hanushek and </a:t>
            </a:r>
            <a:r>
              <a:rPr lang="en-US" sz="1800" dirty="0" err="1" smtClean="0"/>
              <a:t>Woessman</a:t>
            </a:r>
            <a:r>
              <a:rPr lang="en-US" sz="1800" dirty="0" smtClean="0"/>
              <a:t>, 2013)</a:t>
            </a:r>
            <a:endParaRPr lang="en-US" sz="1800" dirty="0" smtClean="0"/>
          </a:p>
          <a:p>
            <a:pPr marL="971550" lvl="1" indent="-514350">
              <a:buFont typeface="+mj-lt"/>
              <a:buAutoNum type="arabicPeriod"/>
            </a:pPr>
            <a:endParaRPr lang="en-US" dirty="0" smtClean="0"/>
          </a:p>
        </p:txBody>
      </p:sp>
    </p:spTree>
    <p:extLst>
      <p:ext uri="{BB962C8B-B14F-4D97-AF65-F5344CB8AC3E}">
        <p14:creationId xmlns:p14="http://schemas.microsoft.com/office/powerpoint/2010/main" val="3432541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7544" y="1124744"/>
            <a:ext cx="8280920" cy="2088232"/>
          </a:xfrm>
        </p:spPr>
        <p:txBody>
          <a:bodyPr/>
          <a:lstStyle/>
          <a:p>
            <a:r>
              <a:rPr lang="en-US" dirty="0" smtClean="0"/>
              <a:t>1. What do we mean by “large-scale quantitative research”?</a:t>
            </a:r>
            <a:endParaRPr lang="en-US" dirty="0"/>
          </a:p>
        </p:txBody>
      </p:sp>
    </p:spTree>
    <p:extLst>
      <p:ext uri="{BB962C8B-B14F-4D97-AF65-F5344CB8AC3E}">
        <p14:creationId xmlns:p14="http://schemas.microsoft.com/office/powerpoint/2010/main" val="1132528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8424936" cy="1228998"/>
          </a:xfrm>
        </p:spPr>
        <p:txBody>
          <a:bodyPr/>
          <a:lstStyle/>
          <a:p>
            <a:r>
              <a:rPr lang="en-US" dirty="0" smtClean="0"/>
              <a:t>1. What the heck do we mean by “large-scale quantitative research” ?</a:t>
            </a:r>
            <a:endParaRPr lang="en-US" dirty="0"/>
          </a:p>
        </p:txBody>
      </p:sp>
      <p:sp>
        <p:nvSpPr>
          <p:cNvPr id="3" name="Content Placeholder 2"/>
          <p:cNvSpPr>
            <a:spLocks noGrp="1"/>
          </p:cNvSpPr>
          <p:nvPr>
            <p:ph idx="1"/>
          </p:nvPr>
        </p:nvSpPr>
        <p:spPr>
          <a:xfrm>
            <a:off x="467544" y="1700808"/>
            <a:ext cx="8229600" cy="4896544"/>
          </a:xfrm>
        </p:spPr>
        <p:txBody>
          <a:bodyPr>
            <a:normAutofit fontScale="92500" lnSpcReduction="10000"/>
          </a:bodyPr>
          <a:lstStyle/>
          <a:p>
            <a:pPr marL="0" indent="0">
              <a:buNone/>
            </a:pPr>
            <a:r>
              <a:rPr lang="en-US" sz="2800" dirty="0" smtClean="0"/>
              <a:t>Firstly, what do we mean when we say “large-scale quantitative studies” </a:t>
            </a:r>
          </a:p>
          <a:p>
            <a:pPr lvl="1"/>
            <a:r>
              <a:rPr lang="en-US" sz="2400" u="sng" dirty="0" smtClean="0"/>
              <a:t>Large-scale:</a:t>
            </a:r>
            <a:r>
              <a:rPr lang="en-US" sz="2400" dirty="0" smtClean="0"/>
              <a:t> usually implies some sort of </a:t>
            </a:r>
            <a:r>
              <a:rPr lang="en-US" sz="2400" dirty="0" err="1" smtClean="0"/>
              <a:t>representivity</a:t>
            </a:r>
            <a:r>
              <a:rPr lang="en-US" sz="2400" dirty="0" smtClean="0"/>
              <a:t> of an underlying population (if sample-based) or sometimes the whole population.</a:t>
            </a:r>
            <a:endParaRPr lang="en-US" sz="2000" dirty="0" smtClean="0"/>
          </a:p>
          <a:p>
            <a:pPr lvl="1"/>
            <a:r>
              <a:rPr lang="en-US" dirty="0" smtClean="0"/>
              <a:t>There are two “main” sources of large-scale data in education</a:t>
            </a:r>
          </a:p>
          <a:p>
            <a:pPr marL="1714500" lvl="3" indent="-342900">
              <a:buFont typeface="+mj-lt"/>
              <a:buAutoNum type="arabicPeriod"/>
            </a:pPr>
            <a:r>
              <a:rPr lang="en-US" sz="1800" u="sng" dirty="0" smtClean="0"/>
              <a:t>Assessment data </a:t>
            </a:r>
            <a:r>
              <a:rPr lang="en-US" sz="1800" dirty="0" smtClean="0"/>
              <a:t>and concomitant background info (PIRLS/TIMSS/SACMEQ/ANA/Matric/NSES)</a:t>
            </a:r>
          </a:p>
          <a:p>
            <a:pPr marL="1714500" lvl="3" indent="-342900">
              <a:buFont typeface="+mj-lt"/>
              <a:buAutoNum type="arabicPeriod"/>
            </a:pPr>
            <a:r>
              <a:rPr lang="en-US" sz="1800" u="sng" dirty="0" smtClean="0"/>
              <a:t>Administrative data</a:t>
            </a:r>
            <a:r>
              <a:rPr lang="en-US" sz="1800" dirty="0" smtClean="0"/>
              <a:t> like EMIS, HEMIS, PERSAL etc..</a:t>
            </a:r>
            <a:endParaRPr lang="en-US" sz="1800" u="sng" dirty="0" smtClean="0"/>
          </a:p>
          <a:p>
            <a:pPr lvl="1"/>
            <a:r>
              <a:rPr lang="en-US" sz="2400" u="sng" dirty="0" smtClean="0"/>
              <a:t>Quantitative</a:t>
            </a:r>
            <a:r>
              <a:rPr lang="en-US" sz="2400" dirty="0" smtClean="0"/>
              <a:t>: The focus is more on breadth than depth.</a:t>
            </a:r>
          </a:p>
          <a:p>
            <a:pPr lvl="2"/>
            <a:r>
              <a:rPr lang="en-US" sz="2000" dirty="0" smtClean="0"/>
              <a:t>As an aside in the economics of education, qualitative research that uses numerical indicators for the </a:t>
            </a:r>
            <a:r>
              <a:rPr lang="en-US" sz="2000" dirty="0" smtClean="0"/>
              <a:t>15 (?) </a:t>
            </a:r>
            <a:r>
              <a:rPr lang="en-US" sz="2000" dirty="0" smtClean="0"/>
              <a:t>schools it is looking at would not really be considered quantitative research. The focus is still qualitative. </a:t>
            </a:r>
          </a:p>
          <a:p>
            <a:pPr lvl="2"/>
            <a:endParaRPr lang="en-US" sz="2000" dirty="0" smtClean="0"/>
          </a:p>
        </p:txBody>
      </p:sp>
    </p:spTree>
    <p:extLst>
      <p:ext uri="{BB962C8B-B14F-4D97-AF65-F5344CB8AC3E}">
        <p14:creationId xmlns:p14="http://schemas.microsoft.com/office/powerpoint/2010/main" val="2086687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768878896"/>
              </p:ext>
            </p:extLst>
          </p:nvPr>
        </p:nvGraphicFramePr>
        <p:xfrm>
          <a:off x="251520" y="1124744"/>
          <a:ext cx="8424935" cy="5477294"/>
        </p:xfrm>
        <a:graphic>
          <a:graphicData uri="http://schemas.openxmlformats.org/drawingml/2006/table">
            <a:tbl>
              <a:tblPr/>
              <a:tblGrid>
                <a:gridCol w="2064609"/>
                <a:gridCol w="3180163"/>
                <a:gridCol w="3180163"/>
              </a:tblGrid>
              <a:tr h="876097">
                <a:tc>
                  <a:txBody>
                    <a:bodyPr/>
                    <a:lstStyle/>
                    <a:p>
                      <a:pPr algn="ctr" fontAlgn="ctr"/>
                      <a:r>
                        <a:rPr lang="en-US" sz="1600" b="0" i="0" u="none" strike="noStrike">
                          <a:solidFill>
                            <a:srgbClr val="000000"/>
                          </a:solidFill>
                          <a:effectLst/>
                          <a:latin typeface="Calibri"/>
                        </a:rPr>
                        <a:t> </a:t>
                      </a:r>
                    </a:p>
                  </a:txBody>
                  <a:tcPr marL="11093" marR="11093" marT="110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600" b="1" i="0" u="none" strike="noStrike" dirty="0">
                          <a:solidFill>
                            <a:srgbClr val="000000"/>
                          </a:solidFill>
                          <a:effectLst/>
                          <a:latin typeface="Calibri"/>
                        </a:rPr>
                        <a:t>Qualitative</a:t>
                      </a:r>
                    </a:p>
                  </a:txBody>
                  <a:tcPr marL="11093" marR="11093" marT="110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600" b="1" i="0" u="none" strike="noStrike" dirty="0">
                          <a:solidFill>
                            <a:srgbClr val="000000"/>
                          </a:solidFill>
                          <a:effectLst/>
                          <a:latin typeface="Calibri"/>
                        </a:rPr>
                        <a:t>Quantitative</a:t>
                      </a:r>
                    </a:p>
                  </a:txBody>
                  <a:tcPr marL="11093" marR="11093" marT="110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876097">
                <a:tc>
                  <a:txBody>
                    <a:bodyPr/>
                    <a:lstStyle/>
                    <a:p>
                      <a:pPr algn="ctr" fontAlgn="ctr"/>
                      <a:r>
                        <a:rPr lang="en-US" sz="1600" b="0" i="0" u="none" strike="noStrike">
                          <a:solidFill>
                            <a:srgbClr val="000000"/>
                          </a:solidFill>
                          <a:effectLst/>
                          <a:latin typeface="Calibri"/>
                        </a:rPr>
                        <a:t>Number of schools</a:t>
                      </a:r>
                    </a:p>
                  </a:txBody>
                  <a:tcPr marL="11093" marR="11093" marT="110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600" b="0" i="0" u="none" strike="noStrike">
                          <a:solidFill>
                            <a:srgbClr val="000000"/>
                          </a:solidFill>
                          <a:effectLst/>
                          <a:latin typeface="Calibri"/>
                        </a:rPr>
                        <a:t>Usually a small number of schools (1-50?) selected without intending to be representative (statistically speaking)</a:t>
                      </a:r>
                    </a:p>
                  </a:txBody>
                  <a:tcPr marL="11093" marR="11093" marT="110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Usually a large number of schools (250+) that may be representative of an underlying population or not</a:t>
                      </a:r>
                    </a:p>
                  </a:txBody>
                  <a:tcPr marL="11093" marR="11093" marT="110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76097">
                <a:tc>
                  <a:txBody>
                    <a:bodyPr/>
                    <a:lstStyle/>
                    <a:p>
                      <a:pPr algn="ctr" fontAlgn="ctr"/>
                      <a:r>
                        <a:rPr lang="en-US" sz="1600" b="0" i="0" u="none" strike="noStrike">
                          <a:solidFill>
                            <a:srgbClr val="000000"/>
                          </a:solidFill>
                          <a:effectLst/>
                          <a:latin typeface="Calibri"/>
                        </a:rPr>
                        <a:t>Over-arching interest</a:t>
                      </a:r>
                    </a:p>
                  </a:txBody>
                  <a:tcPr marL="11093" marR="11093" marT="110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600" b="0" i="0" u="none" strike="noStrike">
                          <a:solidFill>
                            <a:srgbClr val="000000"/>
                          </a:solidFill>
                          <a:effectLst/>
                          <a:latin typeface="Calibri"/>
                        </a:rPr>
                        <a:t>Depth over breadth</a:t>
                      </a:r>
                    </a:p>
                  </a:txBody>
                  <a:tcPr marL="11093" marR="11093" marT="110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Breadth over depth</a:t>
                      </a:r>
                    </a:p>
                  </a:txBody>
                  <a:tcPr marL="11093" marR="11093" marT="110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76097">
                <a:tc>
                  <a:txBody>
                    <a:bodyPr/>
                    <a:lstStyle/>
                    <a:p>
                      <a:pPr algn="ctr" fontAlgn="ctr"/>
                      <a:r>
                        <a:rPr lang="en-US" sz="1600" b="0" i="0" u="none" strike="noStrike">
                          <a:solidFill>
                            <a:srgbClr val="000000"/>
                          </a:solidFill>
                          <a:effectLst/>
                          <a:latin typeface="Calibri"/>
                        </a:rPr>
                        <a:t>Can make population-wide claims?</a:t>
                      </a:r>
                    </a:p>
                  </a:txBody>
                  <a:tcPr marL="11093" marR="11093" marT="110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600" b="0" i="0" u="sng" strike="noStrike" dirty="0" smtClean="0">
                          <a:solidFill>
                            <a:srgbClr val="000000"/>
                          </a:solidFill>
                          <a:effectLst/>
                          <a:latin typeface="Calibri"/>
                        </a:rPr>
                        <a:t>No</a:t>
                      </a:r>
                      <a:r>
                        <a:rPr lang="en-US" sz="1600" b="0" i="0" u="none" strike="noStrike" dirty="0" smtClean="0">
                          <a:solidFill>
                            <a:srgbClr val="000000"/>
                          </a:solidFill>
                          <a:effectLst/>
                          <a:latin typeface="Calibri"/>
                        </a:rPr>
                        <a:t>. This is one of the major</a:t>
                      </a:r>
                      <a:r>
                        <a:rPr lang="en-US" sz="1600" b="0" i="0" u="none" strike="noStrike" baseline="0" dirty="0" smtClean="0">
                          <a:solidFill>
                            <a:srgbClr val="000000"/>
                          </a:solidFill>
                          <a:effectLst/>
                          <a:latin typeface="Calibri"/>
                        </a:rPr>
                        <a:t> limitations.</a:t>
                      </a:r>
                      <a:endParaRPr lang="en-US" sz="1600" b="0" i="0" u="none" strike="noStrike" dirty="0">
                        <a:solidFill>
                          <a:srgbClr val="000000"/>
                        </a:solidFill>
                        <a:effectLst/>
                        <a:latin typeface="Calibri"/>
                      </a:endParaRPr>
                    </a:p>
                  </a:txBody>
                  <a:tcPr marL="11093" marR="11093" marT="110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sng" strike="noStrike" dirty="0" smtClean="0">
                          <a:solidFill>
                            <a:srgbClr val="000000"/>
                          </a:solidFill>
                          <a:effectLst/>
                          <a:latin typeface="Calibri"/>
                        </a:rPr>
                        <a:t>Yes</a:t>
                      </a:r>
                      <a:r>
                        <a:rPr lang="en-US" sz="1600" b="0" i="0" u="none" strike="noStrike" dirty="0" smtClean="0">
                          <a:solidFill>
                            <a:srgbClr val="000000"/>
                          </a:solidFill>
                          <a:effectLst/>
                          <a:latin typeface="Calibri"/>
                        </a:rPr>
                        <a:t>. This is one of the major advantages</a:t>
                      </a:r>
                      <a:endParaRPr lang="en-US" sz="1600" b="0" i="0" u="none" strike="noStrike" dirty="0">
                        <a:solidFill>
                          <a:srgbClr val="000000"/>
                        </a:solidFill>
                        <a:effectLst/>
                        <a:latin typeface="Calibri"/>
                      </a:endParaRPr>
                    </a:p>
                  </a:txBody>
                  <a:tcPr marL="11093" marR="11093" marT="110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76097">
                <a:tc>
                  <a:txBody>
                    <a:bodyPr/>
                    <a:lstStyle/>
                    <a:p>
                      <a:pPr algn="ctr" fontAlgn="ctr"/>
                      <a:r>
                        <a:rPr lang="en-US" sz="1600" b="0" i="0" u="none" strike="noStrike">
                          <a:solidFill>
                            <a:srgbClr val="000000"/>
                          </a:solidFill>
                          <a:effectLst/>
                          <a:latin typeface="Calibri"/>
                        </a:rPr>
                        <a:t>Scope of research</a:t>
                      </a:r>
                    </a:p>
                  </a:txBody>
                  <a:tcPr marL="11093" marR="11093" marT="110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600" b="0" i="0" u="none" strike="noStrike">
                          <a:solidFill>
                            <a:srgbClr val="000000"/>
                          </a:solidFill>
                          <a:effectLst/>
                          <a:latin typeface="Calibri"/>
                        </a:rPr>
                        <a:t>Usually very specific getting detailed information pertinent to the specific research topic. </a:t>
                      </a:r>
                    </a:p>
                  </a:txBody>
                  <a:tcPr marL="11093" marR="11093" marT="110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a:rPr>
                        <a:t>Often quite broad </a:t>
                      </a:r>
                      <a:r>
                        <a:rPr lang="en-US" sz="1600" b="0" i="0" u="none" strike="noStrike" dirty="0" smtClean="0">
                          <a:solidFill>
                            <a:srgbClr val="000000"/>
                          </a:solidFill>
                          <a:effectLst/>
                          <a:latin typeface="Calibri"/>
                        </a:rPr>
                        <a:t>but shallow (</a:t>
                      </a:r>
                      <a:r>
                        <a:rPr lang="en-US" sz="1600" b="0" i="0" u="none" strike="noStrike" dirty="0">
                          <a:solidFill>
                            <a:srgbClr val="000000"/>
                          </a:solidFill>
                          <a:effectLst/>
                          <a:latin typeface="Calibri"/>
                        </a:rPr>
                        <a:t>one dataset might be </a:t>
                      </a:r>
                      <a:r>
                        <a:rPr lang="en-US" sz="1600" b="0" i="0" u="none" strike="noStrike" dirty="0" err="1">
                          <a:solidFill>
                            <a:srgbClr val="000000"/>
                          </a:solidFill>
                          <a:effectLst/>
                          <a:latin typeface="Calibri"/>
                        </a:rPr>
                        <a:t>analysed</a:t>
                      </a:r>
                      <a:r>
                        <a:rPr lang="en-US" sz="1600" b="0" i="0" u="none" strike="noStrike" dirty="0">
                          <a:solidFill>
                            <a:srgbClr val="000000"/>
                          </a:solidFill>
                          <a:effectLst/>
                          <a:latin typeface="Calibri"/>
                        </a:rPr>
                        <a:t> from a SLM perspective, a content perspective, a resourcing perspective etc</a:t>
                      </a:r>
                      <a:r>
                        <a:rPr lang="en-US" sz="1600" b="0" i="0" u="none" strike="noStrike" dirty="0" smtClean="0">
                          <a:solidFill>
                            <a:srgbClr val="000000"/>
                          </a:solidFill>
                          <a:effectLst/>
                          <a:latin typeface="Calibri"/>
                        </a:rPr>
                        <a:t>.)</a:t>
                      </a:r>
                      <a:endParaRPr lang="en-US" sz="1600" b="0" i="0" u="none" strike="noStrike" dirty="0">
                        <a:solidFill>
                          <a:srgbClr val="000000"/>
                        </a:solidFill>
                        <a:effectLst/>
                        <a:latin typeface="Calibri"/>
                      </a:endParaRPr>
                    </a:p>
                  </a:txBody>
                  <a:tcPr marL="11093" marR="11093" marT="110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76097">
                <a:tc>
                  <a:txBody>
                    <a:bodyPr/>
                    <a:lstStyle/>
                    <a:p>
                      <a:pPr algn="ctr" fontAlgn="ctr"/>
                      <a:r>
                        <a:rPr lang="en-US" sz="1600" b="0" i="0" u="none" strike="noStrike">
                          <a:solidFill>
                            <a:srgbClr val="000000"/>
                          </a:solidFill>
                          <a:effectLst/>
                          <a:latin typeface="Calibri"/>
                        </a:rPr>
                        <a:t>Numerical summaries of data</a:t>
                      </a:r>
                    </a:p>
                  </a:txBody>
                  <a:tcPr marL="11093" marR="11093" marT="110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600" b="0" i="0" u="none" strike="noStrike">
                          <a:solidFill>
                            <a:srgbClr val="000000"/>
                          </a:solidFill>
                          <a:effectLst/>
                          <a:latin typeface="Calibri"/>
                        </a:rPr>
                        <a:t>Less important</a:t>
                      </a:r>
                    </a:p>
                  </a:txBody>
                  <a:tcPr marL="11093" marR="11093" marT="110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a:rPr>
                        <a:t>More important</a:t>
                      </a:r>
                    </a:p>
                  </a:txBody>
                  <a:tcPr marL="11093" marR="11093" marT="110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1403648" y="404664"/>
            <a:ext cx="5203693" cy="369332"/>
          </a:xfrm>
          <a:prstGeom prst="rect">
            <a:avLst/>
          </a:prstGeom>
          <a:noFill/>
        </p:spPr>
        <p:txBody>
          <a:bodyPr wrap="none" rtlCol="0">
            <a:spAutoFit/>
          </a:bodyPr>
          <a:lstStyle/>
          <a:p>
            <a:r>
              <a:rPr lang="en-US" dirty="0" smtClean="0"/>
              <a:t>Personal reflections – please challenge me on these…</a:t>
            </a:r>
            <a:endParaRPr lang="en-US" dirty="0"/>
          </a:p>
        </p:txBody>
      </p:sp>
    </p:spTree>
    <p:extLst>
      <p:ext uri="{BB962C8B-B14F-4D97-AF65-F5344CB8AC3E}">
        <p14:creationId xmlns:p14="http://schemas.microsoft.com/office/powerpoint/2010/main" val="3188161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6851104" cy="1228998"/>
          </a:xfrm>
        </p:spPr>
        <p:txBody>
          <a:bodyPr/>
          <a:lstStyle/>
          <a:p>
            <a:r>
              <a:rPr lang="en-US" dirty="0" smtClean="0"/>
              <a:t>1. What are we talking about?</a:t>
            </a:r>
            <a:endParaRPr lang="en-US" dirty="0"/>
          </a:p>
        </p:txBody>
      </p:sp>
      <p:sp>
        <p:nvSpPr>
          <p:cNvPr id="3" name="Content Placeholder 2"/>
          <p:cNvSpPr>
            <a:spLocks noGrp="1"/>
          </p:cNvSpPr>
          <p:nvPr>
            <p:ph idx="1"/>
          </p:nvPr>
        </p:nvSpPr>
        <p:spPr>
          <a:xfrm>
            <a:off x="467544" y="1628800"/>
            <a:ext cx="8229600" cy="5040560"/>
          </a:xfrm>
        </p:spPr>
        <p:txBody>
          <a:bodyPr>
            <a:normAutofit fontScale="77500" lnSpcReduction="20000"/>
          </a:bodyPr>
          <a:lstStyle/>
          <a:p>
            <a:pPr marL="457200" indent="-457200">
              <a:buFont typeface="+mj-lt"/>
              <a:buAutoNum type="alphaUcPeriod"/>
            </a:pPr>
            <a:r>
              <a:rPr lang="en-US" sz="2400" u="sng" dirty="0" smtClean="0"/>
              <a:t>Types of research questions that are amenable to quantitative research:</a:t>
            </a:r>
          </a:p>
          <a:p>
            <a:pPr lvl="1"/>
            <a:r>
              <a:rPr lang="en-US" sz="1800" dirty="0" smtClean="0"/>
              <a:t>How many students in South Africa are literate by the end of Grade 4? </a:t>
            </a:r>
          </a:p>
          <a:p>
            <a:pPr lvl="1"/>
            <a:r>
              <a:rPr lang="en-US" sz="1800" dirty="0" smtClean="0"/>
              <a:t>What proportion of students have their own textbook?</a:t>
            </a:r>
          </a:p>
          <a:p>
            <a:pPr lvl="1"/>
            <a:r>
              <a:rPr lang="en-US" sz="1800" dirty="0" smtClean="0"/>
              <a:t>What do grade 6 mathematics teachers know relative to the curriculum?</a:t>
            </a:r>
          </a:p>
          <a:p>
            <a:pPr lvl="1"/>
            <a:r>
              <a:rPr lang="en-US" sz="1800" dirty="0" smtClean="0"/>
              <a:t>Which areas of the grade 9 curriculum do students battle with the most?</a:t>
            </a:r>
          </a:p>
          <a:p>
            <a:pPr lvl="1"/>
            <a:r>
              <a:rPr lang="en-US" sz="1800" dirty="0" smtClean="0"/>
              <a:t>How large are learning deficits in Gr3? Gr6? Gr9?</a:t>
            </a:r>
          </a:p>
          <a:p>
            <a:pPr lvl="1"/>
            <a:endParaRPr lang="en-US" sz="1800" dirty="0" smtClean="0"/>
          </a:p>
          <a:p>
            <a:pPr marL="457200" indent="-457200">
              <a:buFont typeface="+mj-lt"/>
              <a:buAutoNum type="alphaUcPeriod"/>
            </a:pPr>
            <a:r>
              <a:rPr lang="en-US" sz="2400" u="sng" dirty="0" smtClean="0"/>
              <a:t>Types of research questions that are LESS amenable to quantitative research:</a:t>
            </a:r>
          </a:p>
          <a:p>
            <a:pPr lvl="1"/>
            <a:r>
              <a:rPr lang="en-US" sz="2000" dirty="0" smtClean="0"/>
              <a:t>Which teaching practices </a:t>
            </a:r>
            <a:r>
              <a:rPr lang="en-US" sz="2000" dirty="0" smtClean="0"/>
              <a:t>and styles promote</a:t>
            </a:r>
            <a:r>
              <a:rPr lang="en-US" sz="2000" dirty="0" smtClean="0"/>
              <a:t>/hinder learning?</a:t>
            </a:r>
          </a:p>
          <a:p>
            <a:pPr lvl="1"/>
            <a:r>
              <a:rPr lang="en-US" sz="2000" dirty="0" smtClean="0"/>
              <a:t>Questions relating to personal motivation, school culture, leadership style etc. (all of which require in-depth observation and </a:t>
            </a:r>
            <a:r>
              <a:rPr lang="en-US" sz="2000" dirty="0" smtClean="0"/>
              <a:t>analysis)</a:t>
            </a:r>
            <a:endParaRPr lang="en-US" sz="2000" dirty="0" smtClean="0"/>
          </a:p>
          <a:p>
            <a:pPr lvl="1"/>
            <a:r>
              <a:rPr lang="en-US" sz="2000" dirty="0" smtClean="0"/>
              <a:t>All the ‘philosophical’ areas of research: what is education for? What is knowledge? </a:t>
            </a:r>
            <a:r>
              <a:rPr lang="en-US" sz="2000" dirty="0" smtClean="0"/>
              <a:t>Says who? Who </a:t>
            </a:r>
            <a:r>
              <a:rPr lang="en-US" sz="2000" dirty="0" smtClean="0"/>
              <a:t>should decide what goes into the curriculum? How should they decide? Should education be free?</a:t>
            </a:r>
          </a:p>
          <a:p>
            <a:pPr lvl="1"/>
            <a:endParaRPr lang="en-US" sz="2000" dirty="0"/>
          </a:p>
          <a:p>
            <a:pPr marL="0" indent="0">
              <a:buNone/>
            </a:pPr>
            <a:r>
              <a:rPr lang="en-US" sz="2400" dirty="0" smtClean="0"/>
              <a:t>That being said, researchers </a:t>
            </a:r>
            <a:r>
              <a:rPr lang="en-US" sz="2400" b="1" dirty="0" smtClean="0"/>
              <a:t>do </a:t>
            </a:r>
            <a:r>
              <a:rPr lang="en-US" sz="2400" dirty="0" smtClean="0"/>
              <a:t>focus on </a:t>
            </a:r>
            <a:r>
              <a:rPr lang="en-US" sz="2400" dirty="0" smtClean="0"/>
              <a:t>some of “</a:t>
            </a:r>
            <a:r>
              <a:rPr lang="en-US" sz="2400" dirty="0" smtClean="0"/>
              <a:t>type-B” questions </a:t>
            </a:r>
            <a:r>
              <a:rPr lang="en-US" sz="2400" dirty="0" smtClean="0"/>
              <a:t>(non-philosophical ones) using </a:t>
            </a:r>
            <a:r>
              <a:rPr lang="en-US" sz="2400" dirty="0" smtClean="0"/>
              <a:t>quantitative data – (and have often made important contributions) but the scope of questions is usually quite limited, but the breadth/coverage and ability to control for other variables often makes the analysis insightful</a:t>
            </a:r>
          </a:p>
          <a:p>
            <a:pPr lvl="1"/>
            <a:endParaRPr lang="en-US" sz="2000" dirty="0"/>
          </a:p>
        </p:txBody>
      </p:sp>
    </p:spTree>
    <p:extLst>
      <p:ext uri="{BB962C8B-B14F-4D97-AF65-F5344CB8AC3E}">
        <p14:creationId xmlns:p14="http://schemas.microsoft.com/office/powerpoint/2010/main" val="1184264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What are we talking about?</a:t>
            </a:r>
            <a:endParaRPr lang="en-US" dirty="0"/>
          </a:p>
        </p:txBody>
      </p:sp>
      <p:sp>
        <p:nvSpPr>
          <p:cNvPr id="3" name="Content Placeholder 2"/>
          <p:cNvSpPr>
            <a:spLocks noGrp="1"/>
          </p:cNvSpPr>
          <p:nvPr>
            <p:ph idx="1"/>
          </p:nvPr>
        </p:nvSpPr>
        <p:spPr>
          <a:xfrm>
            <a:off x="539552" y="1772816"/>
            <a:ext cx="8229600" cy="4065315"/>
          </a:xfrm>
        </p:spPr>
        <p:txBody>
          <a:bodyPr/>
          <a:lstStyle/>
          <a:p>
            <a:r>
              <a:rPr lang="en-US" dirty="0" smtClean="0"/>
              <a:t>To provide one example. If we look at something like school leadership and management (SLM), there are various approaches to researching this including:</a:t>
            </a:r>
          </a:p>
          <a:p>
            <a:pPr lvl="1"/>
            <a:r>
              <a:rPr lang="en-US" dirty="0" smtClean="0"/>
              <a:t>In-depth study of a small number (15) of schools (something like the SPADE analysis of </a:t>
            </a:r>
            <a:r>
              <a:rPr lang="en-US" dirty="0" err="1" smtClean="0"/>
              <a:t>Galant</a:t>
            </a:r>
            <a:r>
              <a:rPr lang="en-US" dirty="0" smtClean="0"/>
              <a:t> &amp; </a:t>
            </a:r>
            <a:r>
              <a:rPr lang="en-US" dirty="0" err="1" smtClean="0"/>
              <a:t>Hoadley</a:t>
            </a:r>
            <a:r>
              <a:rPr lang="en-US" dirty="0" smtClean="0"/>
              <a:t>)</a:t>
            </a:r>
          </a:p>
          <a:p>
            <a:pPr lvl="1"/>
            <a:r>
              <a:rPr lang="en-US" dirty="0" smtClean="0"/>
              <a:t>Using existing large-scale data sets to try and understand how proxies of SLM are related to performance. To provide some examples…</a:t>
            </a:r>
            <a:endParaRPr lang="en-US" dirty="0"/>
          </a:p>
        </p:txBody>
      </p:sp>
    </p:spTree>
    <p:extLst>
      <p:ext uri="{BB962C8B-B14F-4D97-AF65-F5344CB8AC3E}">
        <p14:creationId xmlns:p14="http://schemas.microsoft.com/office/powerpoint/2010/main" val="3516199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Shot 2014-08-11 at 12.00.5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0"/>
            <a:ext cx="9144000" cy="6574779"/>
          </a:xfrm>
          <a:prstGeom prst="rect">
            <a:avLst/>
          </a:prstGeom>
        </p:spPr>
      </p:pic>
      <p:sp>
        <p:nvSpPr>
          <p:cNvPr id="7" name="TextBox 6"/>
          <p:cNvSpPr txBox="1"/>
          <p:nvPr/>
        </p:nvSpPr>
        <p:spPr>
          <a:xfrm>
            <a:off x="4283968" y="6381328"/>
            <a:ext cx="4860032" cy="369332"/>
          </a:xfrm>
          <a:prstGeom prst="rect">
            <a:avLst/>
          </a:prstGeom>
          <a:noFill/>
        </p:spPr>
        <p:txBody>
          <a:bodyPr wrap="square" rtlCol="0">
            <a:spAutoFit/>
          </a:bodyPr>
          <a:lstStyle/>
          <a:p>
            <a:r>
              <a:rPr lang="en-US" dirty="0" smtClean="0"/>
              <a:t>The above analysis is taken from Gabi Wills (2013)</a:t>
            </a:r>
            <a:endParaRPr lang="en-US" dirty="0"/>
          </a:p>
        </p:txBody>
      </p:sp>
    </p:spTree>
    <p:extLst>
      <p:ext uri="{BB962C8B-B14F-4D97-AF65-F5344CB8AC3E}">
        <p14:creationId xmlns:p14="http://schemas.microsoft.com/office/powerpoint/2010/main" val="3909341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4-08-11 at 12.02.2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6100"/>
            <a:ext cx="9144000" cy="5756255"/>
          </a:xfrm>
          <a:prstGeom prst="rect">
            <a:avLst/>
          </a:prstGeom>
        </p:spPr>
      </p:pic>
      <p:sp>
        <p:nvSpPr>
          <p:cNvPr id="6" name="TextBox 5"/>
          <p:cNvSpPr txBox="1"/>
          <p:nvPr/>
        </p:nvSpPr>
        <p:spPr>
          <a:xfrm>
            <a:off x="4283968" y="6381328"/>
            <a:ext cx="4860032" cy="369332"/>
          </a:xfrm>
          <a:prstGeom prst="rect">
            <a:avLst/>
          </a:prstGeom>
          <a:noFill/>
        </p:spPr>
        <p:txBody>
          <a:bodyPr wrap="square" rtlCol="0">
            <a:spAutoFit/>
          </a:bodyPr>
          <a:lstStyle/>
          <a:p>
            <a:r>
              <a:rPr lang="en-US" dirty="0" smtClean="0"/>
              <a:t>The above analysis is taken from Gabi Wills (2013)</a:t>
            </a:r>
            <a:endParaRPr lang="en-US" dirty="0"/>
          </a:p>
        </p:txBody>
      </p:sp>
    </p:spTree>
    <p:extLst>
      <p:ext uri="{BB962C8B-B14F-4D97-AF65-F5344CB8AC3E}">
        <p14:creationId xmlns:p14="http://schemas.microsoft.com/office/powerpoint/2010/main" val="2038091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4-08-11 at 12.04.1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5100"/>
            <a:ext cx="9144000" cy="6524524"/>
          </a:xfrm>
          <a:prstGeom prst="rect">
            <a:avLst/>
          </a:prstGeom>
        </p:spPr>
      </p:pic>
    </p:spTree>
    <p:extLst>
      <p:ext uri="{BB962C8B-B14F-4D97-AF65-F5344CB8AC3E}">
        <p14:creationId xmlns:p14="http://schemas.microsoft.com/office/powerpoint/2010/main" val="1964956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978161524"/>
              </p:ext>
            </p:extLst>
          </p:nvPr>
        </p:nvGraphicFramePr>
        <p:xfrm>
          <a:off x="179514" y="260644"/>
          <a:ext cx="8712967" cy="6680688"/>
        </p:xfrm>
        <a:graphic>
          <a:graphicData uri="http://schemas.openxmlformats.org/drawingml/2006/table">
            <a:tbl>
              <a:tblPr/>
              <a:tblGrid>
                <a:gridCol w="1888043"/>
                <a:gridCol w="1846086"/>
                <a:gridCol w="1272681"/>
                <a:gridCol w="992971"/>
                <a:gridCol w="1356593"/>
                <a:gridCol w="1356593"/>
              </a:tblGrid>
              <a:tr h="865003">
                <a:tc>
                  <a:txBody>
                    <a:bodyPr/>
                    <a:lstStyle/>
                    <a:p>
                      <a:pPr algn="ctr" fontAlgn="ctr"/>
                      <a:r>
                        <a:rPr lang="en-US" sz="1800" b="0" i="0" u="none" strike="noStrike" dirty="0">
                          <a:solidFill>
                            <a:srgbClr val="000000"/>
                          </a:solidFill>
                          <a:effectLst/>
                          <a:latin typeface="Calibri"/>
                        </a:rPr>
                        <a:t> </a:t>
                      </a:r>
                    </a:p>
                  </a:txBody>
                  <a:tcPr marL="12700" marR="12700" marT="1270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9694"/>
                    </a:solidFill>
                  </a:tcPr>
                </a:tc>
                <a:tc>
                  <a:txBody>
                    <a:bodyPr/>
                    <a:lstStyle/>
                    <a:p>
                      <a:pPr algn="ctr" fontAlgn="ctr"/>
                      <a:r>
                        <a:rPr lang="en-US" sz="1800" b="0" i="0" u="none" strike="noStrike" dirty="0">
                          <a:solidFill>
                            <a:srgbClr val="000000"/>
                          </a:solidFill>
                          <a:effectLst/>
                          <a:latin typeface="Calibri"/>
                        </a:rPr>
                        <a:t>Sample-based</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9694"/>
                    </a:solidFill>
                  </a:tcPr>
                </a:tc>
                <a:tc>
                  <a:txBody>
                    <a:bodyPr/>
                    <a:lstStyle/>
                    <a:p>
                      <a:pPr algn="ctr" fontAlgn="ctr"/>
                      <a:r>
                        <a:rPr lang="en-US" sz="1800" b="0" i="0" u="none" strike="noStrike" dirty="0">
                          <a:solidFill>
                            <a:srgbClr val="000000"/>
                          </a:solidFill>
                          <a:effectLst/>
                          <a:latin typeface="Calibri"/>
                        </a:rPr>
                        <a:t>Census-based</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9694"/>
                    </a:solidFill>
                  </a:tcPr>
                </a:tc>
                <a:tc>
                  <a:txBody>
                    <a:bodyPr/>
                    <a:lstStyle/>
                    <a:p>
                      <a:pPr algn="ctr" fontAlgn="ctr"/>
                      <a:r>
                        <a:rPr lang="en-US" sz="1800" b="0" i="0" u="none" strike="noStrike" dirty="0">
                          <a:solidFill>
                            <a:srgbClr val="000000"/>
                          </a:solidFill>
                          <a:effectLst/>
                          <a:latin typeface="Calibri"/>
                        </a:rPr>
                        <a:t>Number of schools?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9694"/>
                    </a:solidFill>
                  </a:tcPr>
                </a:tc>
                <a:tc>
                  <a:txBody>
                    <a:bodyPr/>
                    <a:lstStyle/>
                    <a:p>
                      <a:pPr algn="ctr" fontAlgn="ctr"/>
                      <a:r>
                        <a:rPr lang="en-US" sz="1800" b="0" i="0" u="none" strike="noStrike" dirty="0">
                          <a:solidFill>
                            <a:srgbClr val="000000"/>
                          </a:solidFill>
                          <a:effectLst/>
                          <a:latin typeface="Calibri"/>
                        </a:rPr>
                        <a:t>Number of students?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9694"/>
                    </a:solidFill>
                  </a:tcPr>
                </a:tc>
                <a:tc>
                  <a:txBody>
                    <a:bodyPr/>
                    <a:lstStyle/>
                    <a:p>
                      <a:pPr algn="ctr" fontAlgn="ctr"/>
                      <a:r>
                        <a:rPr lang="en-US" sz="1800" b="0" i="0" u="none" strike="noStrike" dirty="0">
                          <a:solidFill>
                            <a:srgbClr val="000000"/>
                          </a:solidFill>
                          <a:effectLst/>
                          <a:latin typeface="Calibri"/>
                        </a:rPr>
                        <a:t>Comparable over time?</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9694"/>
                    </a:solidFill>
                  </a:tcPr>
                </a:tc>
              </a:tr>
              <a:tr h="576669">
                <a:tc rowSpan="4">
                  <a:txBody>
                    <a:bodyPr/>
                    <a:lstStyle/>
                    <a:p>
                      <a:pPr algn="ctr" fontAlgn="ctr"/>
                      <a:r>
                        <a:rPr lang="en-US" sz="1600" b="0" i="0" u="none" strike="noStrike" dirty="0">
                          <a:solidFill>
                            <a:srgbClr val="000000"/>
                          </a:solidFill>
                          <a:effectLst/>
                          <a:latin typeface="Calibri"/>
                        </a:rPr>
                        <a:t>Cross-national studies of educational achievement</a:t>
                      </a:r>
                    </a:p>
                  </a:txBody>
                  <a:tcPr marL="12700" marR="12700" marT="1270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600" b="1" i="0" u="none" strike="noStrike">
                          <a:solidFill>
                            <a:srgbClr val="000000"/>
                          </a:solidFill>
                          <a:effectLst/>
                          <a:latin typeface="Calibri"/>
                        </a:rPr>
                        <a:t>TIMSS</a:t>
                      </a:r>
                      <a:r>
                        <a:rPr lang="en-US" sz="1600" b="0" i="0" u="none" strike="noStrike">
                          <a:solidFill>
                            <a:srgbClr val="000000"/>
                          </a:solidFill>
                          <a:effectLst/>
                          <a:latin typeface="Calibri"/>
                        </a:rPr>
                        <a:t> 1995, 1999, 2003, 2011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600" b="0" i="0" u="none" strike="noStrike">
                          <a:solidFill>
                            <a:srgbClr val="000000"/>
                          </a:solidFill>
                          <a:effectLst/>
                          <a:latin typeface="Calibri"/>
                        </a:rPr>
                        <a: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600" b="0" i="0" u="none" strike="noStrike">
                          <a:solidFill>
                            <a:srgbClr val="000000"/>
                          </a:solidFill>
                          <a:effectLst/>
                          <a:latin typeface="Calibri"/>
                        </a:rPr>
                        <a:t>285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600" b="0" i="0" u="none" strike="noStrike">
                          <a:solidFill>
                            <a:srgbClr val="000000"/>
                          </a:solidFill>
                          <a:effectLst/>
                          <a:latin typeface="Calibri"/>
                        </a:rPr>
                        <a:t>11969</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600" b="0" i="0" u="none" strike="noStrike">
                          <a:solidFill>
                            <a:srgbClr val="000000"/>
                          </a:solidFill>
                          <a:effectLst/>
                          <a:latin typeface="Calibri"/>
                        </a:rPr>
                        <a:t>Yes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576669">
                <a:tc vMerge="1">
                  <a:txBody>
                    <a:bodyPr/>
                    <a:lstStyle/>
                    <a:p>
                      <a:endParaRPr lang="en-US"/>
                    </a:p>
                  </a:txBody>
                  <a:tcPr/>
                </a:tc>
                <a:tc>
                  <a:txBody>
                    <a:bodyPr/>
                    <a:lstStyle/>
                    <a:p>
                      <a:pPr algn="ctr" fontAlgn="ctr"/>
                      <a:r>
                        <a:rPr lang="en-US" sz="1600" b="1" i="0" u="none" strike="noStrike">
                          <a:solidFill>
                            <a:srgbClr val="000000"/>
                          </a:solidFill>
                          <a:effectLst/>
                          <a:latin typeface="Calibri"/>
                        </a:rPr>
                        <a:t>SACMEQ</a:t>
                      </a:r>
                      <a:r>
                        <a:rPr lang="en-US" sz="1600" b="0" i="0" u="none" strike="noStrike">
                          <a:solidFill>
                            <a:srgbClr val="000000"/>
                          </a:solidFill>
                          <a:effectLst/>
                          <a:latin typeface="Calibri"/>
                        </a:rPr>
                        <a:t> 2000, 2007, 2013</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392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9071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Yes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576669">
                <a:tc vMerge="1">
                  <a:txBody>
                    <a:bodyPr/>
                    <a:lstStyle/>
                    <a:p>
                      <a:endParaRPr lang="en-US"/>
                    </a:p>
                  </a:txBody>
                  <a:tcPr/>
                </a:tc>
                <a:tc>
                  <a:txBody>
                    <a:bodyPr/>
                    <a:lstStyle/>
                    <a:p>
                      <a:pPr algn="ctr" fontAlgn="ctr"/>
                      <a:r>
                        <a:rPr lang="en-US" sz="1600" b="1" i="0" u="none" strike="noStrike">
                          <a:solidFill>
                            <a:srgbClr val="000000"/>
                          </a:solidFill>
                          <a:effectLst/>
                          <a:latin typeface="Calibri"/>
                        </a:rPr>
                        <a:t>PIRLS</a:t>
                      </a:r>
                      <a:r>
                        <a:rPr lang="en-US" sz="1600" b="0" i="0" u="none" strike="noStrike">
                          <a:solidFill>
                            <a:srgbClr val="000000"/>
                          </a:solidFill>
                          <a:effectLst/>
                          <a:latin typeface="Calibri"/>
                        </a:rPr>
                        <a:t> 2006, 2011 (Eng/Afr only)</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92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3515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Sort of</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296024">
                <a:tc vMerge="1">
                  <a:txBody>
                    <a:bodyPr/>
                    <a:lstStyle/>
                    <a:p>
                      <a:endParaRPr lang="en-US"/>
                    </a:p>
                  </a:txBody>
                  <a:tcPr/>
                </a:tc>
                <a:tc>
                  <a:txBody>
                    <a:bodyPr/>
                    <a:lstStyle/>
                    <a:p>
                      <a:pPr algn="ctr" fontAlgn="ctr"/>
                      <a:r>
                        <a:rPr lang="en-US" sz="1600" b="1" i="0" u="none" strike="noStrike">
                          <a:solidFill>
                            <a:srgbClr val="000000"/>
                          </a:solidFill>
                          <a:effectLst/>
                          <a:latin typeface="Calibri"/>
                        </a:rPr>
                        <a:t>prePIRLS</a:t>
                      </a:r>
                      <a:r>
                        <a:rPr lang="en-US" sz="1600" b="0" i="0" u="none" strike="noStrike">
                          <a:solidFill>
                            <a:srgbClr val="000000"/>
                          </a:solidFill>
                          <a:effectLst/>
                          <a:latin typeface="Calibri"/>
                        </a:rPr>
                        <a:t> 2011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a:rPr>
                        <a:t>341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15744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NA</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576669">
                <a:tc rowSpan="4">
                  <a:txBody>
                    <a:bodyPr/>
                    <a:lstStyle/>
                    <a:p>
                      <a:pPr algn="ctr" fontAlgn="ctr"/>
                      <a:r>
                        <a:rPr lang="en-US" sz="1600" b="0" i="0" u="none" strike="noStrike" dirty="0">
                          <a:solidFill>
                            <a:srgbClr val="000000"/>
                          </a:solidFill>
                          <a:effectLst/>
                          <a:latin typeface="Calibri"/>
                        </a:rPr>
                        <a:t>National assessments (diagnostic)</a:t>
                      </a:r>
                    </a:p>
                  </a:txBody>
                  <a:tcPr marL="12700" marR="12700" marT="1270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600" b="1" i="0" u="none" strike="noStrike">
                          <a:solidFill>
                            <a:srgbClr val="000000"/>
                          </a:solidFill>
                          <a:effectLst/>
                          <a:latin typeface="Calibri"/>
                        </a:rPr>
                        <a:t>Systemic Evaluations</a:t>
                      </a:r>
                      <a:r>
                        <a:rPr lang="en-US" sz="1600" b="0" i="0" u="none" strike="noStrike">
                          <a:solidFill>
                            <a:srgbClr val="000000"/>
                          </a:solidFill>
                          <a:effectLst/>
                          <a:latin typeface="Calibri"/>
                        </a:rPr>
                        <a:t> 2004 (Gr6), 2007 (Gr3)</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600" b="0" i="0" u="none" strike="noStrike">
                          <a:solidFill>
                            <a:srgbClr val="000000"/>
                          </a:solidFill>
                          <a:effectLst/>
                          <a:latin typeface="Calibri"/>
                        </a:rPr>
                        <a: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600" b="0" i="0" u="none" strike="noStrike">
                          <a:solidFill>
                            <a:srgbClr val="000000"/>
                          </a:solidFill>
                          <a:effectLst/>
                          <a:latin typeface="Calibri"/>
                        </a:rPr>
                        <a:t>2340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600" b="0" i="0" u="none" strike="noStrike">
                          <a:solidFill>
                            <a:srgbClr val="000000"/>
                          </a:solidFill>
                          <a:effectLst/>
                          <a:latin typeface="Calibri"/>
                        </a:rPr>
                        <a:t>54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600" b="0" i="0" u="none" strike="noStrike">
                          <a:solidFill>
                            <a:srgbClr val="000000"/>
                          </a:solidFill>
                          <a:effectLst/>
                          <a:latin typeface="Calibri"/>
                        </a:rPr>
                        <a:t>Sort-of</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634336">
                <a:tc vMerge="1">
                  <a:txBody>
                    <a:bodyPr/>
                    <a:lstStyle/>
                    <a:p>
                      <a:endParaRPr lang="en-US"/>
                    </a:p>
                  </a:txBody>
                  <a:tcPr/>
                </a:tc>
                <a:tc>
                  <a:txBody>
                    <a:bodyPr/>
                    <a:lstStyle/>
                    <a:p>
                      <a:pPr algn="ctr" fontAlgn="ctr"/>
                      <a:r>
                        <a:rPr lang="en-US" sz="1600" b="0" i="0" u="none" strike="noStrike">
                          <a:solidFill>
                            <a:srgbClr val="000000"/>
                          </a:solidFill>
                          <a:effectLst/>
                          <a:latin typeface="Calibri"/>
                        </a:rPr>
                        <a: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1" i="0" u="none" strike="noStrike">
                          <a:solidFill>
                            <a:srgbClr val="000000"/>
                          </a:solidFill>
                          <a:effectLst/>
                          <a:latin typeface="Calibri"/>
                        </a:rPr>
                        <a:t>ANA</a:t>
                      </a:r>
                      <a:r>
                        <a:rPr lang="en-US" sz="1600" b="0" i="0" u="none" strike="noStrike">
                          <a:solidFill>
                            <a:srgbClr val="000000"/>
                          </a:solidFill>
                          <a:effectLst/>
                          <a:latin typeface="Calibri"/>
                        </a:rPr>
                        <a:t> 2011/12/13/14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dirty="0">
                          <a:solidFill>
                            <a:srgbClr val="000000"/>
                          </a:solidFill>
                          <a:effectLst/>
                          <a:latin typeface="Calibri"/>
                        </a:rPr>
                        <a:t>24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dirty="0">
                          <a:solidFill>
                            <a:srgbClr val="000000"/>
                          </a:solidFill>
                          <a:effectLst/>
                          <a:latin typeface="Calibri"/>
                        </a:rPr>
                        <a:t>7mil</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Definitely not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634336">
                <a:tc vMerge="1">
                  <a:txBody>
                    <a:bodyPr/>
                    <a:lstStyle/>
                    <a:p>
                      <a:endParaRPr lang="en-US"/>
                    </a:p>
                  </a:txBody>
                  <a:tcPr/>
                </a:tc>
                <a:tc>
                  <a:txBody>
                    <a:bodyPr/>
                    <a:lstStyle/>
                    <a:p>
                      <a:pPr algn="ctr" fontAlgn="ctr"/>
                      <a:r>
                        <a:rPr lang="en-US" sz="1600" b="1" i="0" u="none" strike="noStrike" dirty="0">
                          <a:solidFill>
                            <a:srgbClr val="000000"/>
                          </a:solidFill>
                          <a:effectLst/>
                          <a:latin typeface="Calibri"/>
                        </a:rPr>
                        <a:t>Verification-ANA </a:t>
                      </a:r>
                      <a:r>
                        <a:rPr lang="en-US" sz="1600" b="0" i="0" u="none" strike="noStrike" dirty="0">
                          <a:solidFill>
                            <a:srgbClr val="000000"/>
                          </a:solidFill>
                          <a:effectLst/>
                          <a:latin typeface="Calibri"/>
                        </a:rPr>
                        <a:t>2011, 2013 (Gr 3 &amp; 6)</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dirty="0" smtClean="0">
                          <a:solidFill>
                            <a:srgbClr val="000000"/>
                          </a:solidFill>
                          <a:effectLst/>
                          <a:latin typeface="Calibri"/>
                        </a:rPr>
                        <a:t>2164</a:t>
                      </a:r>
                      <a:r>
                        <a:rPr lang="en-US" sz="1600" b="0" i="0" u="none" strike="noStrike" dirty="0">
                          <a:solidFill>
                            <a:srgbClr val="000000"/>
                          </a:solidFill>
                          <a:effectLst/>
                          <a:latin typeface="Calibri"/>
                        </a:rPr>
                        <a:t> </a:t>
                      </a:r>
                      <a:r>
                        <a:rPr lang="en-US" sz="1600" b="0" i="0" u="none" strike="noStrike" dirty="0" smtClean="0">
                          <a:solidFill>
                            <a:srgbClr val="000000"/>
                          </a:solidFill>
                          <a:effectLst/>
                          <a:latin typeface="Calibri"/>
                        </a:rPr>
                        <a:t>(125/prov)</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No</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653558">
                <a:tc vMerge="1">
                  <a:txBody>
                    <a:bodyPr/>
                    <a:lstStyle/>
                    <a:p>
                      <a:endParaRPr lang="en-US"/>
                    </a:p>
                  </a:txBody>
                  <a:tcPr/>
                </a:tc>
                <a:tc>
                  <a:txBody>
                    <a:bodyPr/>
                    <a:lstStyle/>
                    <a:p>
                      <a:pPr algn="ctr" fontAlgn="ctr"/>
                      <a:r>
                        <a:rPr lang="en-US" sz="1600" b="1" i="0" u="none" strike="noStrike">
                          <a:solidFill>
                            <a:srgbClr val="000000"/>
                          </a:solidFill>
                          <a:effectLst/>
                          <a:latin typeface="Calibri"/>
                        </a:rPr>
                        <a:t>NSES* </a:t>
                      </a:r>
                      <a:r>
                        <a:rPr lang="en-US" sz="1600" b="0" i="0" u="none" strike="noStrike">
                          <a:solidFill>
                            <a:srgbClr val="000000"/>
                          </a:solidFill>
                          <a:effectLst/>
                          <a:latin typeface="Calibri"/>
                        </a:rPr>
                        <a:t>Gr3 (2007) Gr4 (2008) Gr5 (2009)</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266</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24000             (8383 panel)</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Yes                             (+ longitudinal)</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576669">
                <a:tc>
                  <a:txBody>
                    <a:bodyPr/>
                    <a:lstStyle/>
                    <a:p>
                      <a:pPr algn="ctr" fontAlgn="ctr"/>
                      <a:r>
                        <a:rPr lang="en-US" sz="1600" b="0" i="0" u="none" strike="noStrike" dirty="0">
                          <a:solidFill>
                            <a:srgbClr val="000000"/>
                          </a:solidFill>
                          <a:effectLst/>
                          <a:latin typeface="Calibri"/>
                        </a:rPr>
                        <a:t>National assessments (certification)</a:t>
                      </a:r>
                    </a:p>
                  </a:txBody>
                  <a:tcPr marL="12700" marR="12700" marT="1270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600" b="0" i="0" u="none" strike="noStrike">
                          <a:solidFill>
                            <a:srgbClr val="000000"/>
                          </a:solidFill>
                          <a:effectLst/>
                          <a:latin typeface="Calibri"/>
                        </a:rPr>
                        <a: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a:rPr>
                        <a:t>Matric</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6591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about 550,000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42113">
                <a:tc gridSpan="6">
                  <a:txBody>
                    <a:bodyPr/>
                    <a:lstStyle/>
                    <a:p>
                      <a:pPr algn="l" fontAlgn="ctr"/>
                      <a:r>
                        <a:rPr lang="en-US" sz="1600" b="0" i="0" u="none" strike="noStrike" dirty="0">
                          <a:solidFill>
                            <a:srgbClr val="000000"/>
                          </a:solidFill>
                          <a:effectLst/>
                          <a:latin typeface="Calibri"/>
                        </a:rPr>
                        <a:t>*Number of schools and students is for the most recent round of assessments</a:t>
                      </a: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2516073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8064896" cy="1124744"/>
          </a:xfrm>
        </p:spPr>
        <p:txBody>
          <a:bodyPr/>
          <a:lstStyle/>
          <a:p>
            <a:r>
              <a:rPr lang="en-US" sz="3600" dirty="0" smtClean="0"/>
              <a:t>Differences between national assessment and public exams</a:t>
            </a:r>
            <a:endParaRPr lang="en-US" sz="3600" dirty="0"/>
          </a:p>
        </p:txBody>
      </p:sp>
      <p:pic>
        <p:nvPicPr>
          <p:cNvPr id="4" name="Picture 3"/>
          <p:cNvPicPr>
            <a:picLocks noChangeAspect="1"/>
          </p:cNvPicPr>
          <p:nvPr/>
        </p:nvPicPr>
        <p:blipFill>
          <a:blip r:embed="rId2"/>
          <a:stretch>
            <a:fillRect/>
          </a:stretch>
        </p:blipFill>
        <p:spPr>
          <a:xfrm>
            <a:off x="2123728" y="1844824"/>
            <a:ext cx="5275271" cy="4824536"/>
          </a:xfrm>
          <a:prstGeom prst="rect">
            <a:avLst/>
          </a:prstGeom>
        </p:spPr>
      </p:pic>
      <p:sp>
        <p:nvSpPr>
          <p:cNvPr id="3" name="TextBox 2"/>
          <p:cNvSpPr txBox="1"/>
          <p:nvPr/>
        </p:nvSpPr>
        <p:spPr>
          <a:xfrm>
            <a:off x="3779912" y="1196752"/>
            <a:ext cx="1656184" cy="646331"/>
          </a:xfrm>
          <a:prstGeom prst="rect">
            <a:avLst/>
          </a:prstGeom>
          <a:solidFill>
            <a:srgbClr val="D9D9D9"/>
          </a:solidFill>
        </p:spPr>
        <p:txBody>
          <a:bodyPr wrap="square" rtlCol="0">
            <a:spAutoFit/>
          </a:bodyPr>
          <a:lstStyle/>
          <a:p>
            <a:r>
              <a:rPr lang="en-US" dirty="0" smtClean="0"/>
              <a:t>Like TIMSS/PIRLS/SACMEQ</a:t>
            </a:r>
            <a:endParaRPr lang="en-US" dirty="0"/>
          </a:p>
        </p:txBody>
      </p:sp>
      <p:sp>
        <p:nvSpPr>
          <p:cNvPr id="5" name="TextBox 4"/>
          <p:cNvSpPr txBox="1"/>
          <p:nvPr/>
        </p:nvSpPr>
        <p:spPr>
          <a:xfrm>
            <a:off x="5724128" y="1268760"/>
            <a:ext cx="1209999" cy="369332"/>
          </a:xfrm>
          <a:prstGeom prst="rect">
            <a:avLst/>
          </a:prstGeom>
          <a:solidFill>
            <a:schemeClr val="bg1">
              <a:lumMod val="85000"/>
            </a:schemeClr>
          </a:solidFill>
        </p:spPr>
        <p:txBody>
          <a:bodyPr wrap="none" rtlCol="0">
            <a:spAutoFit/>
          </a:bodyPr>
          <a:lstStyle/>
          <a:p>
            <a:r>
              <a:rPr lang="en-US" dirty="0" smtClean="0"/>
              <a:t>Like matric</a:t>
            </a:r>
            <a:endParaRPr lang="en-US" dirty="0"/>
          </a:p>
        </p:txBody>
      </p:sp>
    </p:spTree>
    <p:extLst>
      <p:ext uri="{BB962C8B-B14F-4D97-AF65-F5344CB8AC3E}">
        <p14:creationId xmlns:p14="http://schemas.microsoft.com/office/powerpoint/2010/main" val="227392038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2123728" y="1268760"/>
            <a:ext cx="5328592" cy="4464496"/>
            <a:chOff x="2483768" y="1196752"/>
            <a:chExt cx="4223642" cy="3312368"/>
          </a:xfrm>
        </p:grpSpPr>
        <p:pic>
          <p:nvPicPr>
            <p:cNvPr id="4" name="Picture 3"/>
            <p:cNvPicPr>
              <a:picLocks noChangeAspect="1"/>
            </p:cNvPicPr>
            <p:nvPr/>
          </p:nvPicPr>
          <p:blipFill>
            <a:blip r:embed="rId2"/>
            <a:stretch>
              <a:fillRect/>
            </a:stretch>
          </p:blipFill>
          <p:spPr>
            <a:xfrm>
              <a:off x="2555776" y="1196752"/>
              <a:ext cx="4051300" cy="304800"/>
            </a:xfrm>
            <a:prstGeom prst="rect">
              <a:avLst/>
            </a:prstGeom>
          </p:spPr>
        </p:pic>
        <p:pic>
          <p:nvPicPr>
            <p:cNvPr id="5" name="Picture 4"/>
            <p:cNvPicPr>
              <a:picLocks noChangeAspect="1"/>
            </p:cNvPicPr>
            <p:nvPr/>
          </p:nvPicPr>
          <p:blipFill>
            <a:blip r:embed="rId3"/>
            <a:stretch>
              <a:fillRect/>
            </a:stretch>
          </p:blipFill>
          <p:spPr>
            <a:xfrm>
              <a:off x="2483768" y="1484784"/>
              <a:ext cx="4223642" cy="3024336"/>
            </a:xfrm>
            <a:prstGeom prst="rect">
              <a:avLst/>
            </a:prstGeom>
          </p:spPr>
        </p:pic>
      </p:grpSp>
      <p:sp>
        <p:nvSpPr>
          <p:cNvPr id="2" name="TextBox 1"/>
          <p:cNvSpPr txBox="1"/>
          <p:nvPr/>
        </p:nvSpPr>
        <p:spPr>
          <a:xfrm>
            <a:off x="3851920" y="6093296"/>
            <a:ext cx="3567804" cy="369332"/>
          </a:xfrm>
          <a:prstGeom prst="rect">
            <a:avLst/>
          </a:prstGeom>
          <a:noFill/>
        </p:spPr>
        <p:txBody>
          <a:bodyPr wrap="none" rtlCol="0">
            <a:spAutoFit/>
          </a:bodyPr>
          <a:lstStyle/>
          <a:p>
            <a:r>
              <a:rPr lang="en-US" dirty="0" smtClean="0"/>
              <a:t>Source: </a:t>
            </a:r>
            <a:r>
              <a:rPr lang="en-US" dirty="0" err="1" smtClean="0"/>
              <a:t>Greaney</a:t>
            </a:r>
            <a:r>
              <a:rPr lang="en-US" dirty="0" smtClean="0"/>
              <a:t> &amp; </a:t>
            </a:r>
            <a:r>
              <a:rPr lang="en-US" dirty="0" err="1" smtClean="0"/>
              <a:t>Kellaghan</a:t>
            </a:r>
            <a:r>
              <a:rPr lang="en-US" dirty="0" smtClean="0"/>
              <a:t> (2008)</a:t>
            </a:r>
            <a:endParaRPr lang="en-US" dirty="0"/>
          </a:p>
        </p:txBody>
      </p:sp>
    </p:spTree>
    <p:extLst>
      <p:ext uri="{BB962C8B-B14F-4D97-AF65-F5344CB8AC3E}">
        <p14:creationId xmlns:p14="http://schemas.microsoft.com/office/powerpoint/2010/main" val="4044486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76672"/>
            <a:ext cx="7992888" cy="1228998"/>
          </a:xfrm>
        </p:spPr>
        <p:txBody>
          <a:bodyPr/>
          <a:lstStyle/>
          <a:p>
            <a:r>
              <a:rPr lang="en-US" dirty="0" smtClean="0"/>
              <a:t>There are also other assessments which SA doesn’t take part in…</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u="sng" dirty="0" smtClean="0"/>
              <a:t>School-based</a:t>
            </a:r>
          </a:p>
          <a:p>
            <a:r>
              <a:rPr lang="en-US" b="1" dirty="0" smtClean="0"/>
              <a:t>PISA</a:t>
            </a:r>
            <a:r>
              <a:rPr lang="en-US" dirty="0" smtClean="0"/>
              <a:t>: Program for International Student Assessment [OECD]</a:t>
            </a:r>
          </a:p>
          <a:p>
            <a:r>
              <a:rPr lang="en-US" b="1" dirty="0" smtClean="0"/>
              <a:t>ICCS</a:t>
            </a:r>
            <a:r>
              <a:rPr lang="en-US" dirty="0" smtClean="0"/>
              <a:t>: International Civic and Citizenship Education Study [IEA]</a:t>
            </a:r>
          </a:p>
          <a:p>
            <a:pPr marL="0" indent="0">
              <a:buNone/>
            </a:pPr>
            <a:r>
              <a:rPr lang="en-US" u="sng" dirty="0" smtClean="0"/>
              <a:t>Home-based</a:t>
            </a:r>
          </a:p>
          <a:p>
            <a:r>
              <a:rPr lang="en-US" b="1" dirty="0" smtClean="0"/>
              <a:t>IALS</a:t>
            </a:r>
            <a:r>
              <a:rPr lang="en-US" dirty="0" smtClean="0"/>
              <a:t>: International Adult Literacy Survey [OECD]</a:t>
            </a:r>
          </a:p>
          <a:p>
            <a:r>
              <a:rPr lang="en-US" b="1" dirty="0" smtClean="0"/>
              <a:t>ALLS</a:t>
            </a:r>
            <a:r>
              <a:rPr lang="en-US" dirty="0" smtClean="0"/>
              <a:t>: Adult Literacy and Life Skills Survey [OECD]</a:t>
            </a:r>
          </a:p>
          <a:p>
            <a:r>
              <a:rPr lang="en-US" b="1" dirty="0" smtClean="0"/>
              <a:t>PIAAC</a:t>
            </a:r>
            <a:r>
              <a:rPr lang="en-US" dirty="0" smtClean="0"/>
              <a:t>: </a:t>
            </a:r>
            <a:r>
              <a:rPr lang="en-US" dirty="0" err="1" smtClean="0"/>
              <a:t>Programme</a:t>
            </a:r>
            <a:r>
              <a:rPr lang="en-US" dirty="0" smtClean="0"/>
              <a:t> for the International Assessment of Adult Competencies [OECD]</a:t>
            </a:r>
          </a:p>
          <a:p>
            <a:pPr marL="0" indent="0">
              <a:buNone/>
            </a:pPr>
            <a:r>
              <a:rPr lang="en-US" dirty="0" smtClean="0"/>
              <a:t>For more information see: </a:t>
            </a:r>
            <a:r>
              <a:rPr lang="en-US" dirty="0" smtClean="0">
                <a:hlinkClick r:id="rId2"/>
              </a:rPr>
              <a:t>http://www.ierinstitute.org/</a:t>
            </a:r>
            <a:r>
              <a:rPr lang="en-US" dirty="0" smtClean="0"/>
              <a:t> </a:t>
            </a:r>
            <a:endParaRPr lang="en-US" dirty="0"/>
          </a:p>
        </p:txBody>
      </p:sp>
    </p:spTree>
    <p:extLst>
      <p:ext uri="{BB962C8B-B14F-4D97-AF65-F5344CB8AC3E}">
        <p14:creationId xmlns:p14="http://schemas.microsoft.com/office/powerpoint/2010/main" val="42013562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79512" y="0"/>
            <a:ext cx="8640960" cy="6522378"/>
          </a:xfrm>
          <a:prstGeom prst="rect">
            <a:avLst/>
          </a:prstGeom>
        </p:spPr>
      </p:pic>
      <p:sp>
        <p:nvSpPr>
          <p:cNvPr id="6" name="TextBox 5"/>
          <p:cNvSpPr txBox="1"/>
          <p:nvPr/>
        </p:nvSpPr>
        <p:spPr>
          <a:xfrm>
            <a:off x="5868144" y="6530684"/>
            <a:ext cx="3376984" cy="369332"/>
          </a:xfrm>
          <a:prstGeom prst="rect">
            <a:avLst/>
          </a:prstGeom>
          <a:noFill/>
        </p:spPr>
        <p:txBody>
          <a:bodyPr wrap="none" rtlCol="0">
            <a:spAutoFit/>
          </a:bodyPr>
          <a:lstStyle/>
          <a:p>
            <a:r>
              <a:rPr lang="en-US" dirty="0" smtClean="0"/>
              <a:t>Source: IERI Spring Academy 2013</a:t>
            </a:r>
            <a:endParaRPr lang="en-US" dirty="0"/>
          </a:p>
        </p:txBody>
      </p:sp>
    </p:spTree>
    <p:extLst>
      <p:ext uri="{BB962C8B-B14F-4D97-AF65-F5344CB8AC3E}">
        <p14:creationId xmlns:p14="http://schemas.microsoft.com/office/powerpoint/2010/main" val="32150381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51520" y="188640"/>
            <a:ext cx="8609424" cy="6480720"/>
          </a:xfrm>
          <a:prstGeom prst="rect">
            <a:avLst/>
          </a:prstGeom>
        </p:spPr>
      </p:pic>
      <p:sp>
        <p:nvSpPr>
          <p:cNvPr id="5" name="TextBox 4"/>
          <p:cNvSpPr txBox="1"/>
          <p:nvPr/>
        </p:nvSpPr>
        <p:spPr>
          <a:xfrm>
            <a:off x="5868144" y="6530684"/>
            <a:ext cx="3376984" cy="369332"/>
          </a:xfrm>
          <a:prstGeom prst="rect">
            <a:avLst/>
          </a:prstGeom>
          <a:noFill/>
        </p:spPr>
        <p:txBody>
          <a:bodyPr wrap="none" rtlCol="0">
            <a:spAutoFit/>
          </a:bodyPr>
          <a:lstStyle/>
          <a:p>
            <a:r>
              <a:rPr lang="en-US" dirty="0" smtClean="0"/>
              <a:t>Source: IERI Spring Academy 2013</a:t>
            </a:r>
            <a:endParaRPr lang="en-US" dirty="0"/>
          </a:p>
        </p:txBody>
      </p:sp>
    </p:spTree>
    <p:extLst>
      <p:ext uri="{BB962C8B-B14F-4D97-AF65-F5344CB8AC3E}">
        <p14:creationId xmlns:p14="http://schemas.microsoft.com/office/powerpoint/2010/main" val="23369695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868144" y="6530684"/>
            <a:ext cx="3376984" cy="369332"/>
          </a:xfrm>
          <a:prstGeom prst="rect">
            <a:avLst/>
          </a:prstGeom>
          <a:noFill/>
        </p:spPr>
        <p:txBody>
          <a:bodyPr wrap="none" rtlCol="0">
            <a:spAutoFit/>
          </a:bodyPr>
          <a:lstStyle/>
          <a:p>
            <a:r>
              <a:rPr lang="en-US" dirty="0" smtClean="0"/>
              <a:t>Source: IERI Spring Academy 2013</a:t>
            </a:r>
            <a:endParaRPr lang="en-US" dirty="0"/>
          </a:p>
        </p:txBody>
      </p:sp>
      <p:pic>
        <p:nvPicPr>
          <p:cNvPr id="5" name="Picture 4"/>
          <p:cNvPicPr>
            <a:picLocks noChangeAspect="1"/>
          </p:cNvPicPr>
          <p:nvPr/>
        </p:nvPicPr>
        <p:blipFill>
          <a:blip r:embed="rId2"/>
          <a:stretch>
            <a:fillRect/>
          </a:stretch>
        </p:blipFill>
        <p:spPr>
          <a:xfrm>
            <a:off x="323528" y="13939"/>
            <a:ext cx="8580826" cy="6524264"/>
          </a:xfrm>
          <a:prstGeom prst="rect">
            <a:avLst/>
          </a:prstGeom>
        </p:spPr>
      </p:pic>
    </p:spTree>
    <p:extLst>
      <p:ext uri="{BB962C8B-B14F-4D97-AF65-F5344CB8AC3E}">
        <p14:creationId xmlns:p14="http://schemas.microsoft.com/office/powerpoint/2010/main" val="2847030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32656"/>
            <a:ext cx="6851104" cy="1228998"/>
          </a:xfrm>
        </p:spPr>
        <p:txBody>
          <a:bodyPr/>
          <a:lstStyle/>
          <a:p>
            <a:r>
              <a:rPr lang="en-US" dirty="0" smtClean="0"/>
              <a:t>An aside on matrix sampling…</a:t>
            </a:r>
            <a:endParaRPr lang="en-US" dirty="0"/>
          </a:p>
        </p:txBody>
      </p:sp>
      <p:sp>
        <p:nvSpPr>
          <p:cNvPr id="3" name="Content Placeholder 2"/>
          <p:cNvSpPr>
            <a:spLocks noGrp="1"/>
          </p:cNvSpPr>
          <p:nvPr>
            <p:ph idx="1"/>
          </p:nvPr>
        </p:nvSpPr>
        <p:spPr>
          <a:xfrm>
            <a:off x="467544" y="1772816"/>
            <a:ext cx="8280920" cy="4824536"/>
          </a:xfrm>
        </p:spPr>
        <p:txBody>
          <a:bodyPr>
            <a:noAutofit/>
          </a:bodyPr>
          <a:lstStyle/>
          <a:p>
            <a:pPr marL="0" indent="0">
              <a:buNone/>
            </a:pPr>
            <a:r>
              <a:rPr lang="en-US" sz="1600" dirty="0" smtClean="0"/>
              <a:t>Because one</a:t>
            </a:r>
            <a:endParaRPr lang="en-US" sz="1600" dirty="0"/>
          </a:p>
          <a:p>
            <a:pPr marL="914400" lvl="1" indent="-514350">
              <a:buFont typeface="+mj-lt"/>
              <a:buAutoNum type="arabicPeriod"/>
            </a:pPr>
            <a:r>
              <a:rPr lang="en-US" sz="1400" dirty="0" smtClean="0"/>
              <a:t>can only test students for a limited amount of time (due to practical reasons and cognitive fatigue),</a:t>
            </a:r>
          </a:p>
          <a:p>
            <a:pPr marL="914400" lvl="1" indent="-514350">
              <a:buFont typeface="+mj-lt"/>
              <a:buAutoNum type="arabicPeriod"/>
            </a:pPr>
            <a:r>
              <a:rPr lang="en-US" sz="1400" dirty="0"/>
              <a:t>a</a:t>
            </a:r>
            <a:r>
              <a:rPr lang="en-US" sz="1400" dirty="0" smtClean="0"/>
              <a:t>nd because one cannot cover the full curriculum in a 2 hour test (at least not in sufficient detail for diagnostic purposes)</a:t>
            </a:r>
          </a:p>
          <a:p>
            <a:pPr marL="400050" lvl="1" indent="0">
              <a:buNone/>
            </a:pPr>
            <a:r>
              <a:rPr lang="en-US" sz="1400" dirty="0" smtClean="0"/>
              <a:t>It becomes necessary to employ what is called matrix sampling. </a:t>
            </a:r>
          </a:p>
          <a:p>
            <a:pPr marL="400050" lvl="1" indent="0">
              <a:buNone/>
            </a:pPr>
            <a:endParaRPr lang="en-US" sz="1400" dirty="0" smtClean="0"/>
          </a:p>
          <a:p>
            <a:pPr marL="457200" indent="-457200"/>
            <a:r>
              <a:rPr lang="en-US" sz="1600" dirty="0" smtClean="0"/>
              <a:t>If you have 200 questions that cover the full range of the </a:t>
            </a:r>
            <a:r>
              <a:rPr lang="en-US" sz="1600" dirty="0" err="1" smtClean="0"/>
              <a:t>maths</a:t>
            </a:r>
            <a:r>
              <a:rPr lang="en-US" sz="1600" dirty="0" smtClean="0"/>
              <a:t> curriculum you could split this into 20 modules of 10 questions.</a:t>
            </a:r>
          </a:p>
          <a:p>
            <a:pPr marL="457200" indent="-457200"/>
            <a:r>
              <a:rPr lang="en-US" sz="1600" dirty="0" smtClean="0"/>
              <a:t>If a student can cover 40 questions in 2 hours then they can write 4 modules.</a:t>
            </a:r>
          </a:p>
          <a:p>
            <a:pPr marL="457200" indent="-457200"/>
            <a:r>
              <a:rPr lang="en-US" sz="1600" dirty="0" smtClean="0"/>
              <a:t>Different students within the same class will therefore write different tests with overlapping modules.</a:t>
            </a:r>
          </a:p>
          <a:p>
            <a:pPr marL="457200" indent="-457200"/>
            <a:r>
              <a:rPr lang="en-US" sz="1600" dirty="0" smtClean="0"/>
              <a:t>Matrix sampling allows authorities to cover the full curriculum and thus get more insight into specific problem-areas, something that isn’t possible with a (much) shorter test.</a:t>
            </a:r>
          </a:p>
          <a:p>
            <a:pPr marL="457200" indent="-457200"/>
            <a:r>
              <a:rPr lang="en-US" sz="1600" dirty="0" smtClean="0"/>
              <a:t>TIMSS/PIRLS/PISA all employ matrix sampling. SACMEQ 2000 and 2007 did not employ matrix sampling (all children wrote the same test) but from 2013 I think they are doing matrix sampling as well.</a:t>
            </a:r>
          </a:p>
          <a:p>
            <a:pPr marL="457200" indent="-457200"/>
            <a:r>
              <a:rPr lang="en-US" sz="1600" dirty="0" smtClean="0"/>
              <a:t>This highlights one of the important features of sample-based assessments: the aim is NOT to get an accurate indication of any specific child or specific school but rather some aggregated population (girls/boys/provinces/etc.)</a:t>
            </a:r>
          </a:p>
        </p:txBody>
      </p:sp>
    </p:spTree>
    <p:extLst>
      <p:ext uri="{BB962C8B-B14F-4D97-AF65-F5344CB8AC3E}">
        <p14:creationId xmlns:p14="http://schemas.microsoft.com/office/powerpoint/2010/main" val="2901472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480" y="0"/>
            <a:ext cx="9131520" cy="6879912"/>
          </a:xfrm>
          <a:prstGeom prst="rect">
            <a:avLst/>
          </a:prstGeom>
        </p:spPr>
      </p:pic>
    </p:spTree>
    <p:extLst>
      <p:ext uri="{BB962C8B-B14F-4D97-AF65-F5344CB8AC3E}">
        <p14:creationId xmlns:p14="http://schemas.microsoft.com/office/powerpoint/2010/main" val="36767853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7504" y="116632"/>
            <a:ext cx="8856984" cy="6648804"/>
          </a:xfrm>
          <a:prstGeom prst="rect">
            <a:avLst/>
          </a:prstGeom>
        </p:spPr>
      </p:pic>
    </p:spTree>
    <p:extLst>
      <p:ext uri="{BB962C8B-B14F-4D97-AF65-F5344CB8AC3E}">
        <p14:creationId xmlns:p14="http://schemas.microsoft.com/office/powerpoint/2010/main" val="13250310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6888976"/>
          </a:xfrm>
          <a:prstGeom prst="rect">
            <a:avLst/>
          </a:prstGeom>
        </p:spPr>
      </p:pic>
    </p:spTree>
    <p:extLst>
      <p:ext uri="{BB962C8B-B14F-4D97-AF65-F5344CB8AC3E}">
        <p14:creationId xmlns:p14="http://schemas.microsoft.com/office/powerpoint/2010/main" val="25731914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76672"/>
            <a:ext cx="8280920" cy="1228998"/>
          </a:xfrm>
        </p:spPr>
        <p:txBody>
          <a:bodyPr/>
          <a:lstStyle/>
          <a:p>
            <a:r>
              <a:rPr lang="en-US" dirty="0" smtClean="0"/>
              <a:t>Sample-based assessments (cont.)</a:t>
            </a:r>
            <a:endParaRPr lang="en-US" dirty="0"/>
          </a:p>
        </p:txBody>
      </p:sp>
      <p:sp>
        <p:nvSpPr>
          <p:cNvPr id="3" name="Content Placeholder 2"/>
          <p:cNvSpPr>
            <a:spLocks noGrp="1"/>
          </p:cNvSpPr>
          <p:nvPr>
            <p:ph idx="1"/>
          </p:nvPr>
        </p:nvSpPr>
        <p:spPr>
          <a:xfrm>
            <a:off x="457200" y="2060848"/>
            <a:ext cx="8229600" cy="4797152"/>
          </a:xfrm>
        </p:spPr>
        <p:txBody>
          <a:bodyPr>
            <a:normAutofit fontScale="70000" lnSpcReduction="20000"/>
          </a:bodyPr>
          <a:lstStyle/>
          <a:p>
            <a:r>
              <a:rPr lang="en-US" dirty="0" smtClean="0"/>
              <a:t>The aim of sample-based assessments is to be able to gain insight (and make statements) that pertain to an underlying population AND NOT the sampled schools. </a:t>
            </a:r>
          </a:p>
          <a:p>
            <a:r>
              <a:rPr lang="en-US" dirty="0" smtClean="0"/>
              <a:t>For example in SACMEQ the sample was drawn such that the sampling accuracy was at least equivalent to a </a:t>
            </a:r>
            <a:r>
              <a:rPr lang="en-US" b="1" dirty="0" smtClean="0"/>
              <a:t>Simple Random Sample of 400 </a:t>
            </a:r>
            <a:r>
              <a:rPr lang="en-US" dirty="0" smtClean="0"/>
              <a:t>students which guarantees a 95% confidence interval for sample means that is plus or minus 1/10</a:t>
            </a:r>
            <a:r>
              <a:rPr lang="en-US" baseline="30000" dirty="0" smtClean="0"/>
              <a:t>th</a:t>
            </a:r>
            <a:r>
              <a:rPr lang="en-US" dirty="0" smtClean="0"/>
              <a:t> of a student standard deviation (see Ross </a:t>
            </a:r>
            <a:r>
              <a:rPr lang="en-US" i="1" dirty="0" smtClean="0"/>
              <a:t>et al.</a:t>
            </a:r>
            <a:r>
              <a:rPr lang="en-US" dirty="0" smtClean="0"/>
              <a:t> 2005).</a:t>
            </a:r>
          </a:p>
          <a:p>
            <a:pPr lvl="1"/>
            <a:r>
              <a:rPr lang="en-US" dirty="0" smtClean="0"/>
              <a:t>This is largely based on the </a:t>
            </a:r>
            <a:r>
              <a:rPr lang="en-US" u="sng" dirty="0" smtClean="0"/>
              <a:t>intra-class correlation coefficient (ICC)</a:t>
            </a:r>
            <a:r>
              <a:rPr lang="en-US" dirty="0" smtClean="0"/>
              <a:t> which is a measure of the relationship between the variance between </a:t>
            </a:r>
            <a:r>
              <a:rPr lang="en-US" dirty="0" smtClean="0"/>
              <a:t>schools </a:t>
            </a:r>
            <a:r>
              <a:rPr lang="en-US" dirty="0" smtClean="0"/>
              <a:t>and within schools. </a:t>
            </a:r>
          </a:p>
          <a:p>
            <a:pPr lvl="1"/>
            <a:r>
              <a:rPr lang="en-US" dirty="0" smtClean="0"/>
              <a:t>In South Africa this meant we needed to sample 392 schools in SACMEQ 2007</a:t>
            </a:r>
          </a:p>
          <a:p>
            <a:r>
              <a:rPr lang="en-US" dirty="0" smtClean="0"/>
              <a:t>Important to understand that there are numerous sources of error and uncertainty, especially sampling error and measurement error. Consequently one should ALWAYS report confidence intervals or standard errors. </a:t>
            </a:r>
            <a:endParaRPr lang="en-US" dirty="0"/>
          </a:p>
        </p:txBody>
      </p:sp>
    </p:spTree>
    <p:extLst>
      <p:ext uri="{BB962C8B-B14F-4D97-AF65-F5344CB8AC3E}">
        <p14:creationId xmlns:p14="http://schemas.microsoft.com/office/powerpoint/2010/main" val="36632153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76672"/>
            <a:ext cx="8352928" cy="1228998"/>
          </a:xfrm>
        </p:spPr>
        <p:txBody>
          <a:bodyPr/>
          <a:lstStyle/>
          <a:p>
            <a:r>
              <a:rPr lang="en-US" dirty="0" smtClean="0"/>
              <a:t>Sample-based assessments (cont.)</a:t>
            </a:r>
            <a:endParaRPr lang="en-US" dirty="0"/>
          </a:p>
        </p:txBody>
      </p:sp>
      <p:sp>
        <p:nvSpPr>
          <p:cNvPr id="3" name="Content Placeholder 2"/>
          <p:cNvSpPr>
            <a:spLocks noGrp="1"/>
          </p:cNvSpPr>
          <p:nvPr>
            <p:ph idx="1"/>
          </p:nvPr>
        </p:nvSpPr>
        <p:spPr>
          <a:xfrm>
            <a:off x="467544" y="1916832"/>
            <a:ext cx="8229600" cy="4065315"/>
          </a:xfrm>
        </p:spPr>
        <p:txBody>
          <a:bodyPr/>
          <a:lstStyle/>
          <a:p>
            <a:r>
              <a:rPr lang="en-US" dirty="0" smtClean="0"/>
              <a:t>Once you know the ICC and therefore the number of schools you need to sample, you need a sampling frame (i.e. the total number of schools). </a:t>
            </a:r>
          </a:p>
          <a:p>
            <a:r>
              <a:rPr lang="en-US" dirty="0" smtClean="0"/>
              <a:t>One can also use stratification to ensure </a:t>
            </a:r>
            <a:r>
              <a:rPr lang="en-US" dirty="0" err="1" smtClean="0"/>
              <a:t>representivity</a:t>
            </a:r>
            <a:r>
              <a:rPr lang="en-US" dirty="0" smtClean="0"/>
              <a:t> at lower levels than the whole country (i.e. province or language group)</a:t>
            </a:r>
          </a:p>
          <a:p>
            <a:r>
              <a:rPr lang="en-US" dirty="0" smtClean="0"/>
              <a:t>Randomly select schools from sampling frame.</a:t>
            </a:r>
          </a:p>
          <a:p>
            <a:r>
              <a:rPr lang="en-US" dirty="0" smtClean="0"/>
              <a:t>For example, for the NSES 2007/8/9….</a:t>
            </a:r>
            <a:endParaRPr lang="en-US" dirty="0"/>
          </a:p>
        </p:txBody>
      </p:sp>
    </p:spTree>
    <p:extLst>
      <p:ext uri="{BB962C8B-B14F-4D97-AF65-F5344CB8AC3E}">
        <p14:creationId xmlns:p14="http://schemas.microsoft.com/office/powerpoint/2010/main" val="35902203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4-08-10 at 2.47.5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0"/>
            <a:ext cx="7669400" cy="6858000"/>
          </a:xfrm>
          <a:prstGeom prst="rect">
            <a:avLst/>
          </a:prstGeom>
        </p:spPr>
      </p:pic>
      <p:sp>
        <p:nvSpPr>
          <p:cNvPr id="5" name="TextBox 4"/>
          <p:cNvSpPr txBox="1"/>
          <p:nvPr/>
        </p:nvSpPr>
        <p:spPr>
          <a:xfrm>
            <a:off x="6211687" y="5085184"/>
            <a:ext cx="2911549" cy="954107"/>
          </a:xfrm>
          <a:prstGeom prst="rect">
            <a:avLst/>
          </a:prstGeom>
          <a:noFill/>
        </p:spPr>
        <p:txBody>
          <a:bodyPr wrap="none" rtlCol="0">
            <a:spAutoFit/>
          </a:bodyPr>
          <a:lstStyle/>
          <a:p>
            <a:r>
              <a:rPr lang="en-US" sz="1400" dirty="0" smtClean="0"/>
              <a:t>Brown dots = former black schools</a:t>
            </a:r>
          </a:p>
          <a:p>
            <a:r>
              <a:rPr lang="en-US" sz="1400" dirty="0" smtClean="0"/>
              <a:t>Blue dots = former white schools</a:t>
            </a:r>
          </a:p>
          <a:p>
            <a:r>
              <a:rPr lang="en-US" sz="1400" dirty="0" smtClean="0"/>
              <a:t>Purple dots = school included in NSES</a:t>
            </a:r>
          </a:p>
          <a:p>
            <a:r>
              <a:rPr lang="en-US" sz="1400" dirty="0" smtClean="0"/>
              <a:t>(courtesy of Marisa Coetzee)</a:t>
            </a:r>
            <a:endParaRPr lang="en-US" sz="1400" dirty="0"/>
          </a:p>
        </p:txBody>
      </p:sp>
    </p:spTree>
    <p:extLst>
      <p:ext uri="{BB962C8B-B14F-4D97-AF65-F5344CB8AC3E}">
        <p14:creationId xmlns:p14="http://schemas.microsoft.com/office/powerpoint/2010/main" val="31792180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kinds of administrative data exist?</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Education Management Information Systems (EMIS)</a:t>
            </a:r>
          </a:p>
          <a:p>
            <a:pPr lvl="1"/>
            <a:r>
              <a:rPr lang="en-US" dirty="0" smtClean="0"/>
              <a:t>Annual Survey of Schools</a:t>
            </a:r>
          </a:p>
          <a:p>
            <a:pPr lvl="1"/>
            <a:r>
              <a:rPr lang="en-US" dirty="0" smtClean="0"/>
              <a:t>SNAP</a:t>
            </a:r>
          </a:p>
          <a:p>
            <a:pPr lvl="1"/>
            <a:r>
              <a:rPr lang="en-US" dirty="0" smtClean="0"/>
              <a:t>LURITZ. System aimed at being able to identify and follow individual learners using unique IDs</a:t>
            </a:r>
          </a:p>
          <a:p>
            <a:pPr lvl="1"/>
            <a:r>
              <a:rPr lang="en-US" dirty="0" smtClean="0"/>
              <a:t>SA-SAMS</a:t>
            </a:r>
          </a:p>
          <a:p>
            <a:r>
              <a:rPr lang="en-US" dirty="0" smtClean="0"/>
              <a:t>HEMIS – EMIS but for higher education</a:t>
            </a:r>
          </a:p>
          <a:p>
            <a:r>
              <a:rPr lang="en-US" dirty="0" smtClean="0"/>
              <a:t>PERSAL – payroll database </a:t>
            </a:r>
          </a:p>
          <a:p>
            <a:r>
              <a:rPr lang="en-US" dirty="0" smtClean="0"/>
              <a:t>School Monitoring Survey</a:t>
            </a:r>
          </a:p>
          <a:p>
            <a:r>
              <a:rPr lang="en-US" dirty="0" smtClean="0"/>
              <a:t>Infrastructure survey</a:t>
            </a:r>
          </a:p>
          <a:p>
            <a:r>
              <a:rPr lang="en-US" dirty="0" smtClean="0"/>
              <a:t>ECD Audit 2013</a:t>
            </a:r>
          </a:p>
          <a:p>
            <a:endParaRPr lang="en-US" dirty="0" smtClean="0"/>
          </a:p>
        </p:txBody>
      </p:sp>
    </p:spTree>
    <p:extLst>
      <p:ext uri="{BB962C8B-B14F-4D97-AF65-F5344CB8AC3E}">
        <p14:creationId xmlns:p14="http://schemas.microsoft.com/office/powerpoint/2010/main" val="25711694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323850" y="476250"/>
            <a:ext cx="6850063" cy="1228725"/>
          </a:xfrm>
        </p:spPr>
        <p:txBody>
          <a:bodyPr/>
          <a:lstStyle/>
          <a:p>
            <a:r>
              <a:rPr lang="en-US">
                <a:latin typeface="Calibri" charset="0"/>
              </a:rPr>
              <a:t>Overview</a:t>
            </a:r>
          </a:p>
        </p:txBody>
      </p:sp>
      <p:sp>
        <p:nvSpPr>
          <p:cNvPr id="3" name="Content Placeholder 2"/>
          <p:cNvSpPr>
            <a:spLocks noGrp="1"/>
          </p:cNvSpPr>
          <p:nvPr>
            <p:ph idx="1"/>
          </p:nvPr>
        </p:nvSpPr>
        <p:spPr>
          <a:xfrm>
            <a:off x="457200" y="2060575"/>
            <a:ext cx="8507413" cy="4065588"/>
          </a:xfrm>
        </p:spPr>
        <p:txBody>
          <a:bodyPr/>
          <a:lstStyle/>
          <a:p>
            <a:pPr>
              <a:defRPr/>
            </a:pPr>
            <a:r>
              <a:rPr lang="en-US" sz="2000" b="1" dirty="0" smtClean="0">
                <a:cs typeface="+mn-cs"/>
              </a:rPr>
              <a:t>Main educational datasets in South Africa:</a:t>
            </a:r>
          </a:p>
          <a:p>
            <a:pPr>
              <a:defRPr/>
            </a:pPr>
            <a:endParaRPr lang="en-US" sz="2000" dirty="0">
              <a:cs typeface="+mn-cs"/>
            </a:endParaRPr>
          </a:p>
          <a:p>
            <a:pPr>
              <a:defRPr/>
            </a:pPr>
            <a:r>
              <a:rPr lang="en-US" sz="2000" dirty="0" smtClean="0">
                <a:cs typeface="+mn-cs"/>
              </a:rPr>
              <a:t>PIRLS					2006		2011</a:t>
            </a:r>
          </a:p>
          <a:p>
            <a:pPr>
              <a:defRPr/>
            </a:pPr>
            <a:r>
              <a:rPr lang="en-US" sz="2000" dirty="0" smtClean="0">
                <a:cs typeface="+mn-cs"/>
              </a:rPr>
              <a:t>TIMSS	1995	1999	2002			2011</a:t>
            </a:r>
          </a:p>
          <a:p>
            <a:pPr>
              <a:defRPr/>
            </a:pPr>
            <a:r>
              <a:rPr lang="en-US" sz="2000" dirty="0" smtClean="0">
                <a:cs typeface="+mn-cs"/>
              </a:rPr>
              <a:t>SACMEQ		2000		2007			       </a:t>
            </a:r>
            <a:r>
              <a:rPr lang="en-US" sz="2000" dirty="0" smtClean="0">
                <a:solidFill>
                  <a:schemeClr val="bg1">
                    <a:lumMod val="65000"/>
                  </a:schemeClr>
                </a:solidFill>
                <a:cs typeface="+mn-cs"/>
              </a:rPr>
              <a:t>2013</a:t>
            </a:r>
          </a:p>
          <a:p>
            <a:pPr>
              <a:defRPr/>
            </a:pPr>
            <a:r>
              <a:rPr lang="en-US" sz="2000" dirty="0" smtClean="0">
                <a:cs typeface="+mn-cs"/>
              </a:rPr>
              <a:t>V-ANA						2011</a:t>
            </a:r>
          </a:p>
          <a:p>
            <a:pPr>
              <a:defRPr/>
            </a:pPr>
            <a:r>
              <a:rPr lang="en-US" sz="2000" dirty="0" smtClean="0">
                <a:cs typeface="+mn-cs"/>
              </a:rPr>
              <a:t>ANA							2011    2012</a:t>
            </a:r>
          </a:p>
          <a:p>
            <a:pPr>
              <a:defRPr/>
            </a:pPr>
            <a:r>
              <a:rPr lang="en-US" sz="2000" dirty="0" smtClean="0">
                <a:cs typeface="+mn-cs"/>
              </a:rPr>
              <a:t>NSES					2007  2008  2009</a:t>
            </a:r>
          </a:p>
          <a:p>
            <a:pPr>
              <a:defRPr/>
            </a:pPr>
            <a:r>
              <a:rPr lang="en-US" sz="2000" dirty="0" smtClean="0">
                <a:cs typeface="+mn-cs"/>
              </a:rPr>
              <a:t>EMIS (various)</a:t>
            </a:r>
          </a:p>
          <a:p>
            <a:pPr>
              <a:defRPr/>
            </a:pPr>
            <a:r>
              <a:rPr lang="en-US" sz="2000" dirty="0" smtClean="0">
                <a:cs typeface="+mn-cs"/>
              </a:rPr>
              <a:t>Matric (annual)</a:t>
            </a:r>
          </a:p>
          <a:p>
            <a:pPr>
              <a:defRPr/>
            </a:pPr>
            <a:r>
              <a:rPr lang="en-US" sz="2000" dirty="0" smtClean="0">
                <a:cs typeface="+mn-cs"/>
              </a:rPr>
              <a:t>Household surveys (various</a:t>
            </a:r>
            <a:endParaRPr lang="en-US" sz="2000" dirty="0">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468313" y="549275"/>
            <a:ext cx="3959225" cy="5759450"/>
          </a:xfrm>
          <a:solidFill>
            <a:schemeClr val="bg1">
              <a:lumMod val="95000"/>
            </a:schemeClr>
          </a:solidFill>
        </p:spPr>
        <p:txBody>
          <a:bodyPr/>
          <a:lstStyle/>
          <a:p>
            <a:pPr algn="ctr">
              <a:spcBef>
                <a:spcPct val="0"/>
              </a:spcBef>
              <a:buFont typeface="Arial" pitchFamily="34" charset="0"/>
              <a:buNone/>
              <a:defRPr/>
            </a:pPr>
            <a:r>
              <a:rPr lang="en-ZA" sz="4800" b="1" dirty="0" smtClean="0">
                <a:solidFill>
                  <a:srgbClr val="C00000"/>
                </a:solidFill>
                <a:latin typeface="+mj-lt"/>
                <a:ea typeface="+mj-ea"/>
                <a:cs typeface="+mj-cs"/>
              </a:rPr>
              <a:t>PIRLS</a:t>
            </a:r>
          </a:p>
          <a:p>
            <a:pPr algn="ctr">
              <a:spcBef>
                <a:spcPct val="0"/>
              </a:spcBef>
              <a:buFont typeface="Arial" pitchFamily="34" charset="0"/>
              <a:buNone/>
              <a:defRPr/>
            </a:pPr>
            <a:endParaRPr lang="en-ZA" sz="2400" b="1" dirty="0" smtClean="0">
              <a:solidFill>
                <a:srgbClr val="C00000"/>
              </a:solidFill>
              <a:latin typeface="+mj-lt"/>
              <a:ea typeface="+mj-ea"/>
              <a:cs typeface="+mj-cs"/>
            </a:endParaRPr>
          </a:p>
          <a:p>
            <a:pPr>
              <a:buFont typeface="Arial" pitchFamily="34" charset="0"/>
              <a:buNone/>
              <a:defRPr/>
            </a:pPr>
            <a:r>
              <a:rPr lang="en-ZA" sz="2000" b="1" dirty="0" smtClean="0">
                <a:ea typeface="+mn-ea"/>
                <a:cs typeface="+mn-cs"/>
              </a:rPr>
              <a:t>What:</a:t>
            </a:r>
          </a:p>
          <a:p>
            <a:pPr>
              <a:buFont typeface="Arial" pitchFamily="34" charset="0"/>
              <a:buChar char="•"/>
              <a:defRPr/>
            </a:pPr>
            <a:r>
              <a:rPr lang="en-ZA" sz="1400" i="1" dirty="0" smtClean="0">
                <a:ea typeface="+mn-ea"/>
                <a:cs typeface="+mn-cs"/>
              </a:rPr>
              <a:t>Progress in International Reading and Literacy Study</a:t>
            </a:r>
          </a:p>
          <a:p>
            <a:pPr>
              <a:buFont typeface="Arial" pitchFamily="34" charset="0"/>
              <a:buChar char="•"/>
              <a:defRPr/>
            </a:pPr>
            <a:r>
              <a:rPr lang="en-ZA" sz="1400" i="1" dirty="0" smtClean="0">
                <a:ea typeface="+mn-ea"/>
                <a:cs typeface="+mn-cs"/>
              </a:rPr>
              <a:t>Tests the reading literacy of grade four children from 49 countries</a:t>
            </a:r>
          </a:p>
          <a:p>
            <a:pPr>
              <a:buFont typeface="Arial" pitchFamily="34" charset="0"/>
              <a:buChar char="•"/>
              <a:defRPr/>
            </a:pPr>
            <a:r>
              <a:rPr lang="en-ZA" sz="1400" i="1" dirty="0" smtClean="0">
                <a:ea typeface="+mn-ea"/>
                <a:cs typeface="+mn-cs"/>
              </a:rPr>
              <a:t>Run by CEA at UP on behalf of IEA (</a:t>
            </a:r>
            <a:r>
              <a:rPr lang="en-ZA" sz="1400" i="1" dirty="0" smtClean="0">
                <a:ea typeface="+mn-ea"/>
                <a:cs typeface="+mn-cs"/>
                <a:hlinkClick r:id="rId3"/>
              </a:rPr>
              <a:t>http://timss.bc.edu/</a:t>
            </a:r>
            <a:r>
              <a:rPr lang="en-ZA" sz="1400" i="1" dirty="0" smtClean="0">
                <a:ea typeface="+mn-ea"/>
                <a:cs typeface="+mn-cs"/>
              </a:rPr>
              <a:t>)</a:t>
            </a:r>
          </a:p>
          <a:p>
            <a:pPr>
              <a:buFont typeface="Arial" pitchFamily="34" charset="0"/>
              <a:buNone/>
              <a:defRPr/>
            </a:pPr>
            <a:r>
              <a:rPr lang="en-ZA" sz="2000" b="1" dirty="0" smtClean="0">
                <a:ea typeface="+mn-ea"/>
                <a:cs typeface="+mn-cs"/>
              </a:rPr>
              <a:t>When and Who:</a:t>
            </a:r>
          </a:p>
          <a:p>
            <a:pPr>
              <a:buFont typeface="Arial" pitchFamily="34" charset="0"/>
              <a:buChar char="•"/>
              <a:defRPr/>
            </a:pPr>
            <a:r>
              <a:rPr lang="en-ZA" sz="1400" dirty="0" smtClean="0">
                <a:ea typeface="+mn-ea"/>
                <a:cs typeface="+mn-cs"/>
              </a:rPr>
              <a:t>PIRLS 2006 (grade 4 and 5)</a:t>
            </a:r>
          </a:p>
          <a:p>
            <a:pPr>
              <a:buFont typeface="Arial" pitchFamily="34" charset="0"/>
              <a:buChar char="•"/>
              <a:defRPr/>
            </a:pPr>
            <a:r>
              <a:rPr lang="en-ZA" sz="1400" dirty="0" smtClean="0">
                <a:ea typeface="+mn-ea"/>
                <a:cs typeface="+mn-cs"/>
              </a:rPr>
              <a:t>PIRLS* 2011 (grade 5 Eng/</a:t>
            </a:r>
            <a:r>
              <a:rPr lang="en-ZA" sz="1400" dirty="0" err="1" smtClean="0">
                <a:ea typeface="+mn-ea"/>
                <a:cs typeface="+mn-cs"/>
              </a:rPr>
              <a:t>Afr</a:t>
            </a:r>
            <a:r>
              <a:rPr lang="en-ZA" sz="1400" dirty="0" smtClean="0">
                <a:ea typeface="+mn-ea"/>
                <a:cs typeface="+mn-cs"/>
              </a:rPr>
              <a:t> only)</a:t>
            </a:r>
          </a:p>
          <a:p>
            <a:pPr>
              <a:buFont typeface="Arial" pitchFamily="34" charset="0"/>
              <a:buChar char="•"/>
              <a:defRPr/>
            </a:pPr>
            <a:r>
              <a:rPr lang="en-ZA" sz="1400" dirty="0" err="1" smtClean="0">
                <a:ea typeface="+mn-ea"/>
                <a:cs typeface="+mn-cs"/>
              </a:rPr>
              <a:t>prePIRLS</a:t>
            </a:r>
            <a:r>
              <a:rPr lang="en-ZA" sz="1400" dirty="0" smtClean="0">
                <a:ea typeface="+mn-ea"/>
                <a:cs typeface="+mn-cs"/>
              </a:rPr>
              <a:t> (grade 4)</a:t>
            </a:r>
          </a:p>
          <a:p>
            <a:pPr>
              <a:buFont typeface="Arial" pitchFamily="34" charset="0"/>
              <a:buNone/>
              <a:defRPr/>
            </a:pPr>
            <a:endParaRPr lang="en-ZA" sz="2000" b="1" dirty="0" smtClean="0">
              <a:ea typeface="+mn-ea"/>
              <a:cs typeface="+mn-cs"/>
            </a:endParaRPr>
          </a:p>
          <a:p>
            <a:pPr>
              <a:buFont typeface="Arial" pitchFamily="34" charset="0"/>
              <a:buNone/>
              <a:defRPr/>
            </a:pPr>
            <a:r>
              <a:rPr lang="en-ZA" sz="2000" b="1" dirty="0" smtClean="0">
                <a:ea typeface="+mn-ea"/>
                <a:cs typeface="+mn-cs"/>
              </a:rPr>
              <a:t>Examples of how we can use it?</a:t>
            </a:r>
          </a:p>
          <a:p>
            <a:pPr>
              <a:buFont typeface="Arial" pitchFamily="34" charset="0"/>
              <a:buChar char="•"/>
              <a:defRPr/>
            </a:pPr>
            <a:r>
              <a:rPr lang="en-ZA" sz="1600" dirty="0" smtClean="0">
                <a:ea typeface="+mn-ea"/>
                <a:cs typeface="+mn-cs"/>
              </a:rPr>
              <a:t>Issues related to LOLT</a:t>
            </a:r>
          </a:p>
          <a:p>
            <a:pPr>
              <a:buFont typeface="Arial" pitchFamily="34" charset="0"/>
              <a:buChar char="•"/>
              <a:defRPr/>
            </a:pPr>
            <a:r>
              <a:rPr lang="en-ZA" sz="1600" dirty="0" smtClean="0">
                <a:ea typeface="+mn-ea"/>
                <a:cs typeface="+mn-cs"/>
              </a:rPr>
              <a:t>Track reading performance over time</a:t>
            </a:r>
          </a:p>
          <a:p>
            <a:pPr>
              <a:buFont typeface="Arial" pitchFamily="34" charset="0"/>
              <a:buChar char="•"/>
              <a:defRPr/>
            </a:pPr>
            <a:r>
              <a:rPr lang="en-ZA" sz="1600" dirty="0" smtClean="0">
                <a:ea typeface="+mn-ea"/>
                <a:cs typeface="+mn-cs"/>
              </a:rPr>
              <a:t>International comparisons</a:t>
            </a: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p:txBody>
      </p:sp>
      <p:graphicFrame>
        <p:nvGraphicFramePr>
          <p:cNvPr id="7" name="Chart 6"/>
          <p:cNvGraphicFramePr/>
          <p:nvPr/>
        </p:nvGraphicFramePr>
        <p:xfrm>
          <a:off x="4499992" y="3356992"/>
          <a:ext cx="4499992" cy="3193490"/>
        </p:xfrm>
        <a:graphic>
          <a:graphicData uri="http://schemas.openxmlformats.org/drawingml/2006/chart">
            <c:chart xmlns:c="http://schemas.openxmlformats.org/drawingml/2006/chart" xmlns:r="http://schemas.openxmlformats.org/officeDocument/2006/relationships" r:id="rId4"/>
          </a:graphicData>
        </a:graphic>
      </p:graphicFrame>
      <p:pic>
        <p:nvPicPr>
          <p:cNvPr id="8"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9338" y="549275"/>
            <a:ext cx="3889375" cy="283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TextBox 9"/>
          <p:cNvSpPr txBox="1">
            <a:spLocks noChangeArrowheads="1"/>
          </p:cNvSpPr>
          <p:nvPr/>
        </p:nvSpPr>
        <p:spPr bwMode="auto">
          <a:xfrm>
            <a:off x="5076825" y="188913"/>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b="1"/>
              <a:t>PIRLS 2006 – see Shepherd (2011)</a:t>
            </a:r>
          </a:p>
        </p:txBody>
      </p:sp>
      <p:sp>
        <p:nvSpPr>
          <p:cNvPr id="17413" name="TextBox 10"/>
          <p:cNvSpPr txBox="1">
            <a:spLocks noChangeArrowheads="1"/>
          </p:cNvSpPr>
          <p:nvPr/>
        </p:nvSpPr>
        <p:spPr bwMode="auto">
          <a:xfrm>
            <a:off x="5148263" y="6488113"/>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b="1"/>
              <a:t>prePIRLS 2011 – see Howie et al (2012)</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469900"/>
            <a:ext cx="9144000" cy="5904481"/>
          </a:xfrm>
          <a:prstGeom prst="rect">
            <a:avLst/>
          </a:prstGeom>
        </p:spPr>
      </p:pic>
    </p:spTree>
    <p:extLst>
      <p:ext uri="{BB962C8B-B14F-4D97-AF65-F5344CB8AC3E}">
        <p14:creationId xmlns:p14="http://schemas.microsoft.com/office/powerpoint/2010/main" val="16971220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444500"/>
            <a:ext cx="9144000" cy="5947806"/>
          </a:xfrm>
          <a:prstGeom prst="rect">
            <a:avLst/>
          </a:prstGeom>
        </p:spPr>
      </p:pic>
    </p:spTree>
    <p:extLst>
      <p:ext uri="{BB962C8B-B14F-4D97-AF65-F5344CB8AC3E}">
        <p14:creationId xmlns:p14="http://schemas.microsoft.com/office/powerpoint/2010/main" val="10489070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279400"/>
            <a:ext cx="9144000" cy="6297854"/>
          </a:xfrm>
          <a:prstGeom prst="rect">
            <a:avLst/>
          </a:prstGeom>
        </p:spPr>
      </p:pic>
    </p:spTree>
    <p:extLst>
      <p:ext uri="{BB962C8B-B14F-4D97-AF65-F5344CB8AC3E}">
        <p14:creationId xmlns:p14="http://schemas.microsoft.com/office/powerpoint/2010/main" val="11864910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468313" y="549275"/>
            <a:ext cx="3959225" cy="5759450"/>
          </a:xfrm>
          <a:solidFill>
            <a:schemeClr val="bg1">
              <a:lumMod val="95000"/>
            </a:schemeClr>
          </a:solidFill>
        </p:spPr>
        <p:txBody>
          <a:bodyPr/>
          <a:lstStyle/>
          <a:p>
            <a:pPr algn="ctr">
              <a:spcBef>
                <a:spcPct val="0"/>
              </a:spcBef>
              <a:buFont typeface="Arial" pitchFamily="34" charset="0"/>
              <a:buNone/>
              <a:defRPr/>
            </a:pPr>
            <a:r>
              <a:rPr lang="en-ZA" sz="4800" b="1" dirty="0" smtClean="0">
                <a:solidFill>
                  <a:srgbClr val="C00000"/>
                </a:solidFill>
                <a:latin typeface="+mj-lt"/>
                <a:ea typeface="+mj-ea"/>
                <a:cs typeface="+mj-cs"/>
              </a:rPr>
              <a:t>TIMSS</a:t>
            </a:r>
          </a:p>
          <a:p>
            <a:pPr algn="ctr">
              <a:spcBef>
                <a:spcPct val="0"/>
              </a:spcBef>
              <a:buFont typeface="Arial" pitchFamily="34" charset="0"/>
              <a:buNone/>
              <a:defRPr/>
            </a:pPr>
            <a:endParaRPr lang="en-ZA" sz="2400" b="1" dirty="0" smtClean="0">
              <a:solidFill>
                <a:srgbClr val="C00000"/>
              </a:solidFill>
              <a:latin typeface="+mj-lt"/>
              <a:ea typeface="+mj-ea"/>
              <a:cs typeface="+mj-cs"/>
            </a:endParaRPr>
          </a:p>
          <a:p>
            <a:pPr>
              <a:buFont typeface="Arial" pitchFamily="34" charset="0"/>
              <a:buNone/>
              <a:defRPr/>
            </a:pPr>
            <a:r>
              <a:rPr lang="en-ZA" sz="2000" b="1" dirty="0" smtClean="0">
                <a:ea typeface="+mn-ea"/>
                <a:cs typeface="+mn-cs"/>
              </a:rPr>
              <a:t>What:</a:t>
            </a:r>
          </a:p>
          <a:p>
            <a:pPr>
              <a:buFont typeface="Arial" pitchFamily="34" charset="0"/>
              <a:buChar char="•"/>
              <a:defRPr/>
            </a:pPr>
            <a:r>
              <a:rPr lang="en-ZA" sz="1400" i="1" dirty="0" smtClean="0">
                <a:ea typeface="+mn-ea"/>
                <a:cs typeface="+mn-cs"/>
              </a:rPr>
              <a:t>Trends in International Mathematics and Science Study</a:t>
            </a:r>
          </a:p>
          <a:p>
            <a:pPr>
              <a:buFont typeface="Arial" pitchFamily="34" charset="0"/>
              <a:buChar char="•"/>
              <a:defRPr/>
            </a:pPr>
            <a:r>
              <a:rPr lang="en-ZA" sz="1400" i="1" dirty="0" smtClean="0">
                <a:ea typeface="+mn-ea"/>
                <a:cs typeface="+mn-cs"/>
              </a:rPr>
              <a:t>Tests mathematics and science achievement of grade 4 and grade 8 pupils </a:t>
            </a:r>
          </a:p>
          <a:p>
            <a:pPr>
              <a:buFont typeface="Arial" pitchFamily="34" charset="0"/>
              <a:buChar char="•"/>
              <a:defRPr/>
            </a:pPr>
            <a:r>
              <a:rPr lang="en-ZA" sz="1400" i="1" dirty="0" smtClean="0">
                <a:ea typeface="+mn-ea"/>
                <a:cs typeface="+mn-cs"/>
              </a:rPr>
              <a:t>Run by HSRC in SA on behalf of IEA (</a:t>
            </a:r>
            <a:r>
              <a:rPr lang="en-ZA" sz="1400" i="1" dirty="0" smtClean="0">
                <a:ea typeface="+mn-ea"/>
                <a:cs typeface="+mn-cs"/>
                <a:hlinkClick r:id="rId3"/>
              </a:rPr>
              <a:t>http://timss.bc.edu/</a:t>
            </a:r>
            <a:r>
              <a:rPr lang="en-ZA" sz="1400" i="1" dirty="0" smtClean="0">
                <a:ea typeface="+mn-ea"/>
                <a:cs typeface="+mn-cs"/>
              </a:rPr>
              <a:t>)</a:t>
            </a:r>
          </a:p>
          <a:p>
            <a:pPr>
              <a:buFont typeface="Arial" pitchFamily="34" charset="0"/>
              <a:buNone/>
              <a:defRPr/>
            </a:pPr>
            <a:r>
              <a:rPr lang="en-ZA" sz="2000" b="1" dirty="0" smtClean="0">
                <a:ea typeface="+mn-ea"/>
                <a:cs typeface="+mn-cs"/>
              </a:rPr>
              <a:t>When and Who:</a:t>
            </a:r>
          </a:p>
          <a:p>
            <a:pPr>
              <a:buFont typeface="Arial" pitchFamily="34" charset="0"/>
              <a:buChar char="•"/>
              <a:defRPr/>
            </a:pPr>
            <a:r>
              <a:rPr lang="en-ZA" sz="1400" dirty="0" smtClean="0">
                <a:ea typeface="+mn-ea"/>
                <a:cs typeface="+mn-cs"/>
              </a:rPr>
              <a:t>TIMSS 1995, 1999 (grade 8 only)</a:t>
            </a:r>
          </a:p>
          <a:p>
            <a:pPr>
              <a:buFont typeface="Arial" pitchFamily="34" charset="0"/>
              <a:buChar char="•"/>
              <a:defRPr/>
            </a:pPr>
            <a:r>
              <a:rPr lang="en-ZA" sz="1400" dirty="0" smtClean="0">
                <a:ea typeface="+mn-ea"/>
                <a:cs typeface="+mn-cs"/>
              </a:rPr>
              <a:t>TIMSS 2002 (grade 8 and 9)</a:t>
            </a:r>
          </a:p>
          <a:p>
            <a:pPr>
              <a:buFont typeface="Arial" pitchFamily="34" charset="0"/>
              <a:buChar char="•"/>
              <a:defRPr/>
            </a:pPr>
            <a:r>
              <a:rPr lang="en-ZA" sz="1400" dirty="0" smtClean="0">
                <a:ea typeface="+mn-ea"/>
                <a:cs typeface="+mn-cs"/>
              </a:rPr>
              <a:t>TIMSS 2011 (grade 9 only)</a:t>
            </a:r>
          </a:p>
          <a:p>
            <a:pPr>
              <a:buFont typeface="Arial" pitchFamily="34" charset="0"/>
              <a:buNone/>
              <a:defRPr/>
            </a:pPr>
            <a:endParaRPr lang="en-ZA" sz="1050" b="1" dirty="0" smtClean="0">
              <a:ea typeface="+mn-ea"/>
              <a:cs typeface="+mn-cs"/>
            </a:endParaRPr>
          </a:p>
          <a:p>
            <a:pPr>
              <a:buFont typeface="Arial" pitchFamily="34" charset="0"/>
              <a:buNone/>
              <a:defRPr/>
            </a:pPr>
            <a:r>
              <a:rPr lang="en-ZA" sz="2000" b="1" dirty="0" smtClean="0">
                <a:ea typeface="+mn-ea"/>
                <a:cs typeface="+mn-cs"/>
              </a:rPr>
              <a:t>Examples of how we can we use it?</a:t>
            </a:r>
          </a:p>
          <a:p>
            <a:pPr>
              <a:buFont typeface="Arial" pitchFamily="34" charset="0"/>
              <a:buChar char="•"/>
              <a:defRPr/>
            </a:pPr>
            <a:r>
              <a:rPr lang="en-ZA" sz="1600" dirty="0" smtClean="0">
                <a:ea typeface="+mn-ea"/>
                <a:cs typeface="+mn-cs"/>
              </a:rPr>
              <a:t>Interaction between maths and science</a:t>
            </a:r>
          </a:p>
          <a:p>
            <a:pPr>
              <a:buFont typeface="Arial" pitchFamily="34" charset="0"/>
              <a:buChar char="•"/>
              <a:defRPr/>
            </a:pPr>
            <a:r>
              <a:rPr lang="en-ZA" sz="1600" dirty="0" smtClean="0">
                <a:ea typeface="+mn-ea"/>
                <a:cs typeface="+mn-cs"/>
              </a:rPr>
              <a:t>Comparative performance of maths and science achievement</a:t>
            </a:r>
          </a:p>
          <a:p>
            <a:pPr>
              <a:buFont typeface="Arial" pitchFamily="34" charset="0"/>
              <a:buChar char="•"/>
              <a:defRPr/>
            </a:pPr>
            <a:r>
              <a:rPr lang="en-ZA" sz="1600" dirty="0" smtClean="0">
                <a:ea typeface="+mn-ea"/>
                <a:cs typeface="+mn-cs"/>
              </a:rPr>
              <a:t>Changes over time</a:t>
            </a:r>
          </a:p>
          <a:p>
            <a:pPr>
              <a:buFont typeface="Arial" pitchFamily="34" charset="0"/>
              <a:buChar char="•"/>
              <a:defRPr/>
            </a:pPr>
            <a:endParaRPr lang="en-ZA" sz="1600"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p:txBody>
      </p:sp>
      <p:sp>
        <p:nvSpPr>
          <p:cNvPr id="19458" name="TextBox 9"/>
          <p:cNvSpPr txBox="1">
            <a:spLocks noChangeArrowheads="1"/>
          </p:cNvSpPr>
          <p:nvPr/>
        </p:nvSpPr>
        <p:spPr bwMode="auto">
          <a:xfrm>
            <a:off x="5076825" y="188913"/>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b="1"/>
              <a:t>TIMSS 2003 Maths – see Taylor (2011)</a:t>
            </a:r>
          </a:p>
        </p:txBody>
      </p:sp>
      <p:sp>
        <p:nvSpPr>
          <p:cNvPr id="19459" name="TextBox 10"/>
          <p:cNvSpPr txBox="1">
            <a:spLocks noChangeArrowheads="1"/>
          </p:cNvSpPr>
          <p:nvPr/>
        </p:nvSpPr>
        <p:spPr bwMode="auto">
          <a:xfrm>
            <a:off x="5148263" y="6488113"/>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b="1"/>
              <a:t>TIMSS 2011 Science – see Spaull (2013)</a:t>
            </a:r>
          </a:p>
        </p:txBody>
      </p:sp>
      <p:graphicFrame>
        <p:nvGraphicFramePr>
          <p:cNvPr id="9" name="Chart 8"/>
          <p:cNvGraphicFramePr/>
          <p:nvPr/>
        </p:nvGraphicFramePr>
        <p:xfrm>
          <a:off x="4572000" y="3212976"/>
          <a:ext cx="4464496" cy="3231951"/>
        </p:xfrm>
        <a:graphic>
          <a:graphicData uri="http://schemas.openxmlformats.org/drawingml/2006/chart">
            <c:chart xmlns:c="http://schemas.openxmlformats.org/drawingml/2006/chart" xmlns:r="http://schemas.openxmlformats.org/officeDocument/2006/relationships" r:id="rId4"/>
          </a:graphicData>
        </a:graphic>
      </p:graphicFrame>
      <p:pic>
        <p:nvPicPr>
          <p:cNvPr id="19461" name="Picture 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9338" y="476250"/>
            <a:ext cx="4133850"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3851273859"/>
              </p:ext>
            </p:extLst>
          </p:nvPr>
        </p:nvGraphicFramePr>
        <p:xfrm>
          <a:off x="323528" y="1213712"/>
          <a:ext cx="8388424" cy="5616624"/>
        </p:xfrm>
        <a:graphic>
          <a:graphicData uri="http://schemas.openxmlformats.org/drawingml/2006/chart">
            <c:chart xmlns:c="http://schemas.openxmlformats.org/drawingml/2006/chart" xmlns:r="http://schemas.openxmlformats.org/officeDocument/2006/relationships" r:id="rId3"/>
          </a:graphicData>
        </a:graphic>
      </p:graphicFrame>
      <p:sp>
        <p:nvSpPr>
          <p:cNvPr id="21506" name="Rectangle 1"/>
          <p:cNvSpPr>
            <a:spLocks noChangeArrowheads="1"/>
          </p:cNvSpPr>
          <p:nvPr/>
        </p:nvSpPr>
        <p:spPr bwMode="auto">
          <a:xfrm>
            <a:off x="1619672" y="188640"/>
            <a:ext cx="610235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eaLnBrk="0" hangingPunct="0"/>
            <a:r>
              <a:rPr lang="en-ZA" sz="2800" b="1" dirty="0">
                <a:solidFill>
                  <a:srgbClr val="C00000"/>
                </a:solidFill>
                <a:cs typeface="Calibri" charset="0"/>
              </a:rPr>
              <a:t>TIMSS 2011</a:t>
            </a:r>
          </a:p>
          <a:p>
            <a:pPr algn="ctr" eaLnBrk="0" hangingPunct="0"/>
            <a:r>
              <a:rPr lang="en-ZA" sz="1100" b="1" dirty="0">
                <a:cs typeface="Calibri" charset="0"/>
              </a:rPr>
              <a:t>South African mathematics and science performance in the Trends in International Mathematics and </a:t>
            </a:r>
          </a:p>
          <a:p>
            <a:pPr algn="ctr" eaLnBrk="0" hangingPunct="0"/>
            <a:r>
              <a:rPr lang="en-ZA" sz="1100" b="1" dirty="0">
                <a:cs typeface="Calibri" charset="0"/>
              </a:rPr>
              <a:t>Science Study (TIMSS 1995-2011) with 95% confidence intervals around the mean (Spaull, 2013)</a:t>
            </a:r>
            <a:endParaRPr lang="en-ZA" sz="2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468313" y="549275"/>
            <a:ext cx="3959225" cy="5759450"/>
          </a:xfrm>
          <a:solidFill>
            <a:schemeClr val="bg1">
              <a:lumMod val="95000"/>
            </a:schemeClr>
          </a:solidFill>
        </p:spPr>
        <p:txBody>
          <a:bodyPr/>
          <a:lstStyle/>
          <a:p>
            <a:pPr algn="ctr">
              <a:spcBef>
                <a:spcPct val="0"/>
              </a:spcBef>
              <a:buFont typeface="Arial" charset="0"/>
              <a:buNone/>
              <a:defRPr/>
            </a:pPr>
            <a:r>
              <a:rPr lang="en-ZA" sz="4800" b="1">
                <a:solidFill>
                  <a:srgbClr val="C00000"/>
                </a:solidFill>
                <a:latin typeface="Calibri" charset="0"/>
                <a:cs typeface="+mn-cs"/>
              </a:rPr>
              <a:t>SACMEQ</a:t>
            </a:r>
          </a:p>
          <a:p>
            <a:pPr algn="ctr">
              <a:spcBef>
                <a:spcPct val="0"/>
              </a:spcBef>
              <a:buFont typeface="Arial" charset="0"/>
              <a:buNone/>
              <a:defRPr/>
            </a:pPr>
            <a:endParaRPr lang="en-ZA" sz="2400" b="1">
              <a:solidFill>
                <a:srgbClr val="C00000"/>
              </a:solidFill>
              <a:latin typeface="Calibri" charset="0"/>
              <a:cs typeface="+mn-cs"/>
            </a:endParaRPr>
          </a:p>
          <a:p>
            <a:pPr>
              <a:buFont typeface="Arial" charset="0"/>
              <a:buNone/>
              <a:defRPr/>
            </a:pPr>
            <a:r>
              <a:rPr lang="en-ZA" sz="2000" b="1">
                <a:latin typeface="Calibri" charset="0"/>
                <a:cs typeface="+mn-cs"/>
              </a:rPr>
              <a:t>What:</a:t>
            </a:r>
          </a:p>
          <a:p>
            <a:pPr>
              <a:defRPr/>
            </a:pPr>
            <a:r>
              <a:rPr lang="en-ZA" sz="1400" i="1">
                <a:latin typeface="Calibri" charset="0"/>
                <a:cs typeface="+mn-cs"/>
              </a:rPr>
              <a:t>Southern and East African Consortium for Monitoring Educational Quality </a:t>
            </a:r>
          </a:p>
          <a:p>
            <a:pPr>
              <a:defRPr/>
            </a:pPr>
            <a:r>
              <a:rPr lang="en-ZA" sz="1400" i="1">
                <a:latin typeface="Calibri" charset="0"/>
                <a:cs typeface="+mn-cs"/>
              </a:rPr>
              <a:t>Tests the reading and maths performance of grade six children from 15 African countries</a:t>
            </a:r>
          </a:p>
          <a:p>
            <a:pPr>
              <a:defRPr/>
            </a:pPr>
            <a:r>
              <a:rPr lang="en-ZA" sz="1400" i="1">
                <a:latin typeface="Calibri" charset="0"/>
                <a:cs typeface="+mn-cs"/>
              </a:rPr>
              <a:t>Run by DBE – Q.Moloi (</a:t>
            </a:r>
            <a:r>
              <a:rPr lang="en-ZA" sz="1400" i="1">
                <a:latin typeface="Calibri" charset="0"/>
                <a:cs typeface="+mn-cs"/>
                <a:hlinkClick r:id="rId3"/>
              </a:rPr>
              <a:t>http://www.sacmeq.org/</a:t>
            </a:r>
            <a:r>
              <a:rPr lang="en-ZA" sz="1400" i="1">
                <a:latin typeface="Calibri" charset="0"/>
                <a:cs typeface="+mn-cs"/>
              </a:rPr>
              <a:t>) </a:t>
            </a:r>
          </a:p>
          <a:p>
            <a:pPr>
              <a:buFont typeface="Arial" charset="0"/>
              <a:buNone/>
              <a:defRPr/>
            </a:pPr>
            <a:r>
              <a:rPr lang="en-ZA" sz="2000" b="1">
                <a:latin typeface="Calibri" charset="0"/>
                <a:cs typeface="+mn-cs"/>
              </a:rPr>
              <a:t>When and Who:</a:t>
            </a:r>
          </a:p>
          <a:p>
            <a:pPr>
              <a:defRPr/>
            </a:pPr>
            <a:r>
              <a:rPr lang="en-ZA" sz="1400">
                <a:latin typeface="Calibri" charset="0"/>
                <a:cs typeface="+mn-cs"/>
              </a:rPr>
              <a:t>SACMEQ II – 2000 (grade 6)</a:t>
            </a:r>
          </a:p>
          <a:p>
            <a:pPr>
              <a:defRPr/>
            </a:pPr>
            <a:r>
              <a:rPr lang="en-ZA" sz="1400">
                <a:latin typeface="Calibri" charset="0"/>
                <a:cs typeface="+mn-cs"/>
              </a:rPr>
              <a:t>SACMEQ III – 2007 (grade 6)</a:t>
            </a:r>
          </a:p>
          <a:p>
            <a:pPr>
              <a:defRPr/>
            </a:pPr>
            <a:r>
              <a:rPr lang="en-ZA" sz="1400">
                <a:solidFill>
                  <a:srgbClr val="7F7F7F"/>
                </a:solidFill>
                <a:latin typeface="Calibri" charset="0"/>
                <a:cs typeface="+mn-cs"/>
              </a:rPr>
              <a:t>SACMEQ IV – 2013 (grade 6)</a:t>
            </a:r>
            <a:endParaRPr lang="en-ZA" sz="2000" b="1">
              <a:solidFill>
                <a:srgbClr val="7F7F7F"/>
              </a:solidFill>
              <a:latin typeface="Calibri" charset="0"/>
              <a:cs typeface="+mn-cs"/>
            </a:endParaRPr>
          </a:p>
          <a:p>
            <a:pPr>
              <a:buFont typeface="Arial" charset="0"/>
              <a:buNone/>
              <a:defRPr/>
            </a:pPr>
            <a:r>
              <a:rPr lang="en-ZA" sz="2000" b="1">
                <a:latin typeface="Calibri" charset="0"/>
                <a:cs typeface="+mn-cs"/>
              </a:rPr>
              <a:t>Examples of how can we use it?</a:t>
            </a:r>
          </a:p>
          <a:p>
            <a:pPr>
              <a:defRPr/>
            </a:pPr>
            <a:r>
              <a:rPr lang="en-ZA" sz="1600">
                <a:latin typeface="Calibri" charset="0"/>
                <a:cs typeface="+mn-cs"/>
              </a:rPr>
              <a:t>Regional performance over time</a:t>
            </a:r>
          </a:p>
          <a:p>
            <a:pPr>
              <a:defRPr/>
            </a:pPr>
            <a:r>
              <a:rPr lang="en-ZA" sz="1600">
                <a:latin typeface="Calibri" charset="0"/>
                <a:cs typeface="+mn-cs"/>
              </a:rPr>
              <a:t>Teacher content knowledge</a:t>
            </a:r>
          </a:p>
          <a:p>
            <a:pPr>
              <a:defRPr/>
            </a:pPr>
            <a:r>
              <a:rPr lang="en-ZA" sz="1600">
                <a:latin typeface="Calibri" charset="0"/>
                <a:cs typeface="+mn-cs"/>
              </a:rPr>
              <a:t>Understanding the determinants of numeracy and literacy</a:t>
            </a:r>
          </a:p>
          <a:p>
            <a:pPr>
              <a:buFont typeface="Arial" charset="0"/>
              <a:buNone/>
              <a:defRPr/>
            </a:pPr>
            <a:endParaRPr lang="en-ZA" sz="2000" b="1">
              <a:latin typeface="Calibri" charset="0"/>
              <a:cs typeface="+mn-cs"/>
            </a:endParaRPr>
          </a:p>
          <a:p>
            <a:pPr>
              <a:buFont typeface="Arial" charset="0"/>
              <a:buNone/>
              <a:defRPr/>
            </a:pPr>
            <a:endParaRPr lang="en-ZA" sz="2000" b="1">
              <a:latin typeface="Calibri" charset="0"/>
              <a:cs typeface="+mn-cs"/>
            </a:endParaRPr>
          </a:p>
          <a:p>
            <a:pPr>
              <a:buFont typeface="Arial" charset="0"/>
              <a:buNone/>
              <a:defRPr/>
            </a:pPr>
            <a:endParaRPr lang="en-ZA" sz="2000" b="1">
              <a:latin typeface="Calibri" charset="0"/>
              <a:cs typeface="+mn-cs"/>
            </a:endParaRPr>
          </a:p>
        </p:txBody>
      </p:sp>
      <p:sp>
        <p:nvSpPr>
          <p:cNvPr id="23554" name="TextBox 9"/>
          <p:cNvSpPr txBox="1">
            <a:spLocks noChangeArrowheads="1"/>
          </p:cNvSpPr>
          <p:nvPr/>
        </p:nvSpPr>
        <p:spPr bwMode="auto">
          <a:xfrm>
            <a:off x="5076825" y="188913"/>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b="1"/>
              <a:t>SACMEQ III – see Spaull (2013)</a:t>
            </a:r>
          </a:p>
        </p:txBody>
      </p:sp>
      <p:sp>
        <p:nvSpPr>
          <p:cNvPr id="23555" name="TextBox 10"/>
          <p:cNvSpPr txBox="1">
            <a:spLocks noChangeArrowheads="1"/>
          </p:cNvSpPr>
          <p:nvPr/>
        </p:nvSpPr>
        <p:spPr bwMode="auto">
          <a:xfrm>
            <a:off x="5148263" y="6488113"/>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b="1"/>
              <a:t>SACMEQ III – see McKay &amp; Spaull (2013)</a:t>
            </a:r>
          </a:p>
        </p:txBody>
      </p:sp>
      <p:graphicFrame>
        <p:nvGraphicFramePr>
          <p:cNvPr id="9" name="Chart 8"/>
          <p:cNvGraphicFramePr/>
          <p:nvPr/>
        </p:nvGraphicFramePr>
        <p:xfrm>
          <a:off x="4283968" y="3212976"/>
          <a:ext cx="4860032" cy="2997200"/>
        </p:xfrm>
        <a:graphic>
          <a:graphicData uri="http://schemas.openxmlformats.org/drawingml/2006/chart">
            <c:chart xmlns:c="http://schemas.openxmlformats.org/drawingml/2006/chart" xmlns:r="http://schemas.openxmlformats.org/officeDocument/2006/relationships" r:id="rId4"/>
          </a:graphicData>
        </a:graphic>
      </p:graphicFrame>
      <p:pic>
        <p:nvPicPr>
          <p:cNvPr id="23557"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7900" y="549275"/>
            <a:ext cx="3732213" cy="269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2195736" y="188640"/>
            <a:ext cx="4105275" cy="360362"/>
          </a:xfrm>
          <a:prstGeom prst="rect">
            <a:avLst/>
          </a:prstGeom>
          <a:solidFill>
            <a:schemeClr val="accent1">
              <a:lumMod val="40000"/>
              <a:lumOff val="60000"/>
            </a:schemeClr>
          </a:solidFill>
        </p:spPr>
        <p:txBody>
          <a:bodyPr anchor="ctr"/>
          <a:lstStyle/>
          <a:p>
            <a:pPr algn="ctr" fontAlgn="auto">
              <a:spcAft>
                <a:spcPts val="0"/>
              </a:spcAft>
              <a:defRPr/>
            </a:pPr>
            <a:r>
              <a:rPr lang="en-ZA" sz="2400" b="1" dirty="0">
                <a:latin typeface="+mj-lt"/>
                <a:ea typeface="+mj-ea"/>
                <a:cs typeface="+mj-cs"/>
              </a:rPr>
              <a:t>SACMEQ III </a:t>
            </a:r>
            <a:r>
              <a:rPr lang="en-ZA" sz="1400" dirty="0">
                <a:latin typeface="+mj-lt"/>
                <a:ea typeface="+mj-ea"/>
                <a:cs typeface="+mj-cs"/>
              </a:rPr>
              <a:t>(Spaull &amp; Taylor, </a:t>
            </a:r>
            <a:r>
              <a:rPr lang="en-ZA" sz="1400" dirty="0" smtClean="0">
                <a:latin typeface="+mj-lt"/>
                <a:ea typeface="+mj-ea"/>
                <a:cs typeface="+mj-cs"/>
              </a:rPr>
              <a:t>2014)</a:t>
            </a:r>
            <a:endParaRPr lang="en-ZA" sz="1400" dirty="0">
              <a:latin typeface="+mj-lt"/>
              <a:ea typeface="+mj-ea"/>
              <a:cs typeface="+mj-cs"/>
            </a:endParaRPr>
          </a:p>
        </p:txBody>
      </p:sp>
      <p:pic>
        <p:nvPicPr>
          <p:cNvPr id="3" name="Picture 2" descr="Screen Shot 2014-08-11 at 2.23.33 PM.png"/>
          <p:cNvPicPr>
            <a:picLocks noChangeAspect="1"/>
          </p:cNvPicPr>
          <p:nvPr/>
        </p:nvPicPr>
        <p:blipFill rotWithShape="1">
          <a:blip r:embed="rId3">
            <a:extLst>
              <a:ext uri="{28A0092B-C50C-407E-A947-70E740481C1C}">
                <a14:useLocalDpi xmlns:a14="http://schemas.microsoft.com/office/drawing/2010/main" val="0"/>
              </a:ext>
            </a:extLst>
          </a:blip>
          <a:srcRect t="8230"/>
          <a:stretch/>
        </p:blipFill>
        <p:spPr>
          <a:xfrm>
            <a:off x="1907704" y="564418"/>
            <a:ext cx="5134617" cy="629358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468313" y="333375"/>
            <a:ext cx="3959225" cy="6335713"/>
          </a:xfrm>
          <a:solidFill>
            <a:schemeClr val="bg1">
              <a:lumMod val="95000"/>
            </a:schemeClr>
          </a:solidFill>
        </p:spPr>
        <p:txBody>
          <a:bodyPr/>
          <a:lstStyle/>
          <a:p>
            <a:pPr algn="ctr">
              <a:spcBef>
                <a:spcPct val="0"/>
              </a:spcBef>
              <a:buFont typeface="Arial" pitchFamily="34" charset="0"/>
              <a:buNone/>
              <a:defRPr/>
            </a:pPr>
            <a:r>
              <a:rPr lang="en-ZA" sz="4800" b="1" dirty="0" smtClean="0">
                <a:solidFill>
                  <a:srgbClr val="C00000"/>
                </a:solidFill>
                <a:latin typeface="+mj-lt"/>
                <a:ea typeface="+mj-ea"/>
                <a:cs typeface="+mj-cs"/>
              </a:rPr>
              <a:t>ANA</a:t>
            </a:r>
          </a:p>
          <a:p>
            <a:pPr algn="ctr">
              <a:spcBef>
                <a:spcPct val="0"/>
              </a:spcBef>
              <a:buFont typeface="Arial" pitchFamily="34" charset="0"/>
              <a:buNone/>
              <a:defRPr/>
            </a:pPr>
            <a:endParaRPr lang="en-ZA" sz="2400" b="1" dirty="0" smtClean="0">
              <a:solidFill>
                <a:srgbClr val="C00000"/>
              </a:solidFill>
              <a:latin typeface="+mj-lt"/>
              <a:ea typeface="+mj-ea"/>
              <a:cs typeface="+mj-cs"/>
            </a:endParaRPr>
          </a:p>
          <a:p>
            <a:pPr>
              <a:buFont typeface="Arial" pitchFamily="34" charset="0"/>
              <a:buNone/>
              <a:defRPr/>
            </a:pPr>
            <a:r>
              <a:rPr lang="en-ZA" sz="2000" b="1" dirty="0" smtClean="0">
                <a:ea typeface="+mn-ea"/>
                <a:cs typeface="+mn-cs"/>
              </a:rPr>
              <a:t>What:</a:t>
            </a:r>
          </a:p>
          <a:p>
            <a:pPr>
              <a:buFont typeface="Arial" pitchFamily="34" charset="0"/>
              <a:buChar char="•"/>
              <a:defRPr/>
            </a:pPr>
            <a:r>
              <a:rPr lang="en-ZA" sz="1400" i="1" dirty="0" smtClean="0">
                <a:ea typeface="+mn-ea"/>
                <a:cs typeface="+mn-cs"/>
              </a:rPr>
              <a:t>Annual National Assessments</a:t>
            </a:r>
          </a:p>
          <a:p>
            <a:pPr>
              <a:buFont typeface="Arial" pitchFamily="34" charset="0"/>
              <a:buChar char="•"/>
              <a:defRPr/>
            </a:pPr>
            <a:r>
              <a:rPr lang="en-ZA" sz="1400" i="1" dirty="0" smtClean="0">
                <a:ea typeface="+mn-ea"/>
                <a:cs typeface="+mn-cs"/>
              </a:rPr>
              <a:t>Administrative data on enrolments, staff, schools etc.</a:t>
            </a:r>
          </a:p>
          <a:p>
            <a:pPr>
              <a:buFont typeface="Arial" pitchFamily="34" charset="0"/>
              <a:buChar char="•"/>
              <a:defRPr/>
            </a:pPr>
            <a:r>
              <a:rPr lang="en-ZA" sz="1400" i="1" dirty="0" smtClean="0">
                <a:ea typeface="+mn-ea"/>
                <a:cs typeface="+mn-cs"/>
              </a:rPr>
              <a:t>Collected by DBE</a:t>
            </a:r>
          </a:p>
          <a:p>
            <a:pPr>
              <a:buFont typeface="Arial" pitchFamily="34" charset="0"/>
              <a:buNone/>
              <a:defRPr/>
            </a:pPr>
            <a:r>
              <a:rPr lang="en-ZA" sz="2000" b="1" dirty="0" smtClean="0">
                <a:ea typeface="+mn-ea"/>
                <a:cs typeface="+mn-cs"/>
              </a:rPr>
              <a:t>When and Who:</a:t>
            </a:r>
          </a:p>
          <a:p>
            <a:pPr>
              <a:buFont typeface="Arial" pitchFamily="34" charset="0"/>
              <a:buChar char="•"/>
              <a:defRPr/>
            </a:pPr>
            <a:r>
              <a:rPr lang="en-ZA" sz="1400" dirty="0" smtClean="0">
                <a:ea typeface="+mn-ea"/>
                <a:cs typeface="+mn-cs"/>
              </a:rPr>
              <a:t>Grades 1-6 and 9 (maths and language - FAL and HL)</a:t>
            </a:r>
            <a:endParaRPr lang="en-ZA" sz="2000" b="1" dirty="0" smtClean="0">
              <a:solidFill>
                <a:schemeClr val="bg1">
                  <a:lumMod val="50000"/>
                </a:schemeClr>
              </a:solidFill>
              <a:ea typeface="+mn-ea"/>
              <a:cs typeface="+mn-cs"/>
            </a:endParaRPr>
          </a:p>
          <a:p>
            <a:pPr>
              <a:buFont typeface="Arial" pitchFamily="34" charset="0"/>
              <a:buNone/>
              <a:defRPr/>
            </a:pPr>
            <a:r>
              <a:rPr lang="en-ZA" sz="2000" b="1" dirty="0" smtClean="0">
                <a:ea typeface="+mn-ea"/>
                <a:cs typeface="+mn-cs"/>
              </a:rPr>
              <a:t>Examples of how can we use it?</a:t>
            </a:r>
          </a:p>
          <a:p>
            <a:pPr>
              <a:buFont typeface="Arial" pitchFamily="34" charset="0"/>
              <a:buChar char="•"/>
              <a:defRPr/>
            </a:pPr>
            <a:r>
              <a:rPr lang="en-ZA" sz="1400" dirty="0" smtClean="0">
                <a:ea typeface="+mn-ea"/>
                <a:cs typeface="+mn-cs"/>
              </a:rPr>
              <a:t>Analyse performance at primary grades, potentially at the micro-level (district/circuit)</a:t>
            </a:r>
          </a:p>
          <a:p>
            <a:pPr>
              <a:buFont typeface="Arial" pitchFamily="34" charset="0"/>
              <a:buChar char="•"/>
              <a:defRPr/>
            </a:pPr>
            <a:r>
              <a:rPr lang="en-ZA" sz="1400" dirty="0" smtClean="0">
                <a:ea typeface="+mn-ea"/>
                <a:cs typeface="+mn-cs"/>
              </a:rPr>
              <a:t>Create indicators for dashboards</a:t>
            </a:r>
          </a:p>
          <a:p>
            <a:pPr>
              <a:buFont typeface="Arial" pitchFamily="34" charset="0"/>
              <a:buChar char="•"/>
              <a:defRPr/>
            </a:pPr>
            <a:r>
              <a:rPr lang="en-ZA" sz="1400" dirty="0" smtClean="0">
                <a:ea typeface="+mn-ea"/>
                <a:cs typeface="+mn-cs"/>
              </a:rPr>
              <a:t>Report cards (once ANA is externally evaluated at one grade)</a:t>
            </a:r>
          </a:p>
          <a:p>
            <a:pPr>
              <a:buFont typeface="Arial" pitchFamily="34" charset="0"/>
              <a:buChar char="•"/>
              <a:defRPr/>
            </a:pPr>
            <a:r>
              <a:rPr lang="en-ZA" sz="1400" dirty="0" smtClean="0">
                <a:ea typeface="+mn-ea"/>
                <a:cs typeface="+mn-cs"/>
              </a:rPr>
              <a:t>Early indicators of problems/deficits</a:t>
            </a:r>
          </a:p>
          <a:p>
            <a:pPr>
              <a:buFont typeface="Arial" pitchFamily="34" charset="0"/>
              <a:buChar char="•"/>
              <a:defRPr/>
            </a:pPr>
            <a:r>
              <a:rPr lang="en-ZA" sz="1400" dirty="0" smtClean="0">
                <a:ea typeface="+mn-ea"/>
                <a:cs typeface="+mn-cs"/>
              </a:rPr>
              <a:t>Planning at primary school level</a:t>
            </a:r>
          </a:p>
          <a:p>
            <a:pPr>
              <a:buFont typeface="Arial" pitchFamily="34" charset="0"/>
              <a:buChar char="•"/>
              <a:defRPr/>
            </a:pPr>
            <a:r>
              <a:rPr lang="en-ZA" sz="1400" dirty="0" smtClean="0">
                <a:ea typeface="+mn-ea"/>
                <a:cs typeface="+mn-cs"/>
              </a:rPr>
              <a:t>Serious comparability problems between ANA 2011 and ANA 2012 </a:t>
            </a:r>
            <a:r>
              <a:rPr lang="en-ZA" sz="1200" dirty="0" smtClean="0">
                <a:ea typeface="+mn-ea"/>
                <a:cs typeface="+mn-cs"/>
              </a:rPr>
              <a:t>(see SVDB and </a:t>
            </a:r>
            <a:r>
              <a:rPr lang="en-ZA" sz="1200" dirty="0" err="1" smtClean="0">
                <a:ea typeface="+mn-ea"/>
                <a:cs typeface="+mn-cs"/>
              </a:rPr>
              <a:t>Spaull</a:t>
            </a:r>
            <a:r>
              <a:rPr lang="en-ZA" sz="1200" dirty="0" smtClean="0">
                <a:ea typeface="+mn-ea"/>
                <a:cs typeface="+mn-cs"/>
              </a:rPr>
              <a:t> interview)</a:t>
            </a:r>
            <a:endParaRPr lang="en-ZA" sz="1400"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p:txBody>
      </p:sp>
      <p:sp>
        <p:nvSpPr>
          <p:cNvPr id="27650" name="TextBox 9"/>
          <p:cNvSpPr txBox="1">
            <a:spLocks noChangeArrowheads="1"/>
          </p:cNvSpPr>
          <p:nvPr/>
        </p:nvSpPr>
        <p:spPr bwMode="auto">
          <a:xfrm>
            <a:off x="5327650" y="0"/>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b="1"/>
              <a:t>ANA – see Spaull (2012)</a:t>
            </a:r>
          </a:p>
        </p:txBody>
      </p:sp>
      <p:pic>
        <p:nvPicPr>
          <p:cNvPr id="9" name="Picture 8"/>
          <p:cNvPicPr/>
          <p:nvPr/>
        </p:nvPicPr>
        <p:blipFill>
          <a:blip r:embed="rId3"/>
          <a:stretch>
            <a:fillRect/>
          </a:stretch>
        </p:blipFill>
        <p:spPr bwMode="auto">
          <a:xfrm>
            <a:off x="4500563" y="333375"/>
            <a:ext cx="4500562" cy="2232025"/>
          </a:xfrm>
          <a:prstGeom prst="rect">
            <a:avLst/>
          </a:prstGeom>
          <a:ln>
            <a:noFill/>
          </a:ln>
          <a:effectLst>
            <a:outerShdw blurRad="292100" dist="139700" dir="2700000" algn="tl" rotWithShape="0">
              <a:srgbClr val="333333">
                <a:alpha val="65000"/>
              </a:srgbClr>
            </a:outerShdw>
          </a:effectLst>
        </p:spPr>
      </p:pic>
      <p:pic>
        <p:nvPicPr>
          <p:cNvPr id="27652"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363" y="2636838"/>
            <a:ext cx="3384550"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14" descr="C:\Users\Nic Spaull\Dropbox\_SVDB work\UNICEF DBE - 2012\Graphs\Scatter gr3-6 num WC.wm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3800" y="4724400"/>
            <a:ext cx="3313113"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0" y="549275"/>
            <a:ext cx="3827463" cy="2362200"/>
          </a:xfrm>
        </p:spPr>
        <p:txBody>
          <a:bodyPr/>
          <a:lstStyle/>
          <a:p>
            <a:r>
              <a:rPr lang="en-ZA" sz="5400" b="1">
                <a:latin typeface="Calibri" charset="0"/>
              </a:rPr>
              <a:t>ANA</a:t>
            </a:r>
            <a:r>
              <a:rPr lang="en-ZA">
                <a:latin typeface="Calibri" charset="0"/>
              </a:rPr>
              <a:t/>
            </a:r>
            <a:br>
              <a:rPr lang="en-ZA">
                <a:latin typeface="Calibri" charset="0"/>
              </a:rPr>
            </a:br>
            <a:r>
              <a:rPr lang="en-ZA" sz="2800">
                <a:latin typeface="Calibri" charset="0"/>
              </a:rPr>
              <a:t>Language by grade/quintile (KZN)</a:t>
            </a:r>
            <a:endParaRPr lang="en-ZA">
              <a:latin typeface="Calibri" charset="0"/>
            </a:endParaRPr>
          </a:p>
        </p:txBody>
      </p:sp>
      <p:pic>
        <p:nvPicPr>
          <p:cNvPr id="296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838" y="188913"/>
            <a:ext cx="5167312" cy="644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Chart 3"/>
          <p:cNvGraphicFramePr/>
          <p:nvPr/>
        </p:nvGraphicFramePr>
        <p:xfrm>
          <a:off x="0" y="3933056"/>
          <a:ext cx="3779912" cy="2808312"/>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17500" y="342900"/>
            <a:ext cx="8496300" cy="6159500"/>
          </a:xfrm>
          <a:prstGeom prst="rect">
            <a:avLst/>
          </a:prstGeom>
        </p:spPr>
      </p:pic>
    </p:spTree>
    <p:extLst>
      <p:ext uri="{BB962C8B-B14F-4D97-AF65-F5344CB8AC3E}">
        <p14:creationId xmlns:p14="http://schemas.microsoft.com/office/powerpoint/2010/main" val="29112221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92100" y="330200"/>
            <a:ext cx="8547100" cy="6197600"/>
          </a:xfrm>
          <a:prstGeom prst="rect">
            <a:avLst/>
          </a:prstGeom>
        </p:spPr>
      </p:pic>
    </p:spTree>
    <p:extLst>
      <p:ext uri="{BB962C8B-B14F-4D97-AF65-F5344CB8AC3E}">
        <p14:creationId xmlns:p14="http://schemas.microsoft.com/office/powerpoint/2010/main" val="23825901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71600" y="908720"/>
            <a:ext cx="6864548" cy="4971411"/>
          </a:xfrm>
          <a:prstGeom prst="rect">
            <a:avLst/>
          </a:prstGeom>
        </p:spPr>
      </p:pic>
      <p:sp>
        <p:nvSpPr>
          <p:cNvPr id="5" name="TextBox 4"/>
          <p:cNvSpPr txBox="1"/>
          <p:nvPr/>
        </p:nvSpPr>
        <p:spPr>
          <a:xfrm>
            <a:off x="7020272" y="404664"/>
            <a:ext cx="1701871" cy="369332"/>
          </a:xfrm>
          <a:prstGeom prst="rect">
            <a:avLst/>
          </a:prstGeom>
          <a:solidFill>
            <a:srgbClr val="D9D9D9"/>
          </a:solidFill>
        </p:spPr>
        <p:txBody>
          <a:bodyPr wrap="none" rtlCol="0">
            <a:spAutoFit/>
          </a:bodyPr>
          <a:lstStyle/>
          <a:p>
            <a:r>
              <a:rPr lang="en-US" dirty="0" smtClean="0"/>
              <a:t>Correlation 0.82</a:t>
            </a:r>
            <a:endParaRPr lang="en-US" dirty="0"/>
          </a:p>
        </p:txBody>
      </p:sp>
    </p:spTree>
    <p:extLst>
      <p:ext uri="{BB962C8B-B14F-4D97-AF65-F5344CB8AC3E}">
        <p14:creationId xmlns:p14="http://schemas.microsoft.com/office/powerpoint/2010/main" val="29659297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43608" y="764704"/>
            <a:ext cx="6873801" cy="5069036"/>
          </a:xfrm>
          <a:prstGeom prst="rect">
            <a:avLst/>
          </a:prstGeom>
        </p:spPr>
      </p:pic>
      <p:sp>
        <p:nvSpPr>
          <p:cNvPr id="5" name="TextBox 4"/>
          <p:cNvSpPr txBox="1"/>
          <p:nvPr/>
        </p:nvSpPr>
        <p:spPr>
          <a:xfrm>
            <a:off x="7020272" y="404664"/>
            <a:ext cx="1701871" cy="369332"/>
          </a:xfrm>
          <a:prstGeom prst="rect">
            <a:avLst/>
          </a:prstGeom>
          <a:solidFill>
            <a:srgbClr val="D9D9D9"/>
          </a:solidFill>
        </p:spPr>
        <p:txBody>
          <a:bodyPr wrap="none" rtlCol="0">
            <a:spAutoFit/>
          </a:bodyPr>
          <a:lstStyle/>
          <a:p>
            <a:r>
              <a:rPr lang="en-US" dirty="0" smtClean="0"/>
              <a:t>Correlation 0.51</a:t>
            </a:r>
            <a:endParaRPr lang="en-US" dirty="0"/>
          </a:p>
        </p:txBody>
      </p:sp>
    </p:spTree>
    <p:extLst>
      <p:ext uri="{BB962C8B-B14F-4D97-AF65-F5344CB8AC3E}">
        <p14:creationId xmlns:p14="http://schemas.microsoft.com/office/powerpoint/2010/main" val="31780200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468313" y="549275"/>
            <a:ext cx="3959225" cy="5832475"/>
          </a:xfrm>
          <a:solidFill>
            <a:schemeClr val="bg1">
              <a:lumMod val="95000"/>
            </a:schemeClr>
          </a:solidFill>
        </p:spPr>
        <p:txBody>
          <a:bodyPr/>
          <a:lstStyle/>
          <a:p>
            <a:pPr algn="ctr">
              <a:spcBef>
                <a:spcPct val="0"/>
              </a:spcBef>
              <a:buFont typeface="Arial" pitchFamily="34" charset="0"/>
              <a:buNone/>
              <a:defRPr/>
            </a:pPr>
            <a:r>
              <a:rPr lang="en-ZA" sz="4800" b="1" dirty="0" smtClean="0">
                <a:solidFill>
                  <a:srgbClr val="C00000"/>
                </a:solidFill>
                <a:latin typeface="+mj-lt"/>
                <a:ea typeface="+mj-ea"/>
                <a:cs typeface="+mj-cs"/>
              </a:rPr>
              <a:t>EMIS</a:t>
            </a:r>
          </a:p>
          <a:p>
            <a:pPr algn="ctr">
              <a:spcBef>
                <a:spcPct val="0"/>
              </a:spcBef>
              <a:buFont typeface="Arial" pitchFamily="34" charset="0"/>
              <a:buNone/>
              <a:defRPr/>
            </a:pPr>
            <a:endParaRPr lang="en-ZA" sz="2400" b="1" dirty="0" smtClean="0">
              <a:solidFill>
                <a:srgbClr val="C00000"/>
              </a:solidFill>
              <a:latin typeface="+mj-lt"/>
              <a:ea typeface="+mj-ea"/>
              <a:cs typeface="+mj-cs"/>
            </a:endParaRPr>
          </a:p>
          <a:p>
            <a:pPr>
              <a:buFont typeface="Arial" pitchFamily="34" charset="0"/>
              <a:buNone/>
              <a:defRPr/>
            </a:pPr>
            <a:r>
              <a:rPr lang="en-ZA" sz="2000" b="1" dirty="0" smtClean="0">
                <a:ea typeface="+mn-ea"/>
                <a:cs typeface="+mn-cs"/>
              </a:rPr>
              <a:t>What:</a:t>
            </a:r>
          </a:p>
          <a:p>
            <a:pPr>
              <a:buFont typeface="Arial" pitchFamily="34" charset="0"/>
              <a:buChar char="•"/>
              <a:defRPr/>
            </a:pPr>
            <a:r>
              <a:rPr lang="en-ZA" sz="1400" i="1" dirty="0" smtClean="0">
                <a:ea typeface="+mn-ea"/>
                <a:cs typeface="+mn-cs"/>
              </a:rPr>
              <a:t>Education Management Information System</a:t>
            </a:r>
          </a:p>
          <a:p>
            <a:pPr>
              <a:buFont typeface="Arial" pitchFamily="34" charset="0"/>
              <a:buChar char="•"/>
              <a:defRPr/>
            </a:pPr>
            <a:r>
              <a:rPr lang="en-ZA" sz="1400" i="1" dirty="0" smtClean="0">
                <a:ea typeface="+mn-ea"/>
                <a:cs typeface="+mn-cs"/>
              </a:rPr>
              <a:t>Administrative data on enrolments, staff, schools etc.</a:t>
            </a:r>
          </a:p>
          <a:p>
            <a:pPr>
              <a:buFont typeface="Arial" pitchFamily="34" charset="0"/>
              <a:buChar char="•"/>
              <a:defRPr/>
            </a:pPr>
            <a:r>
              <a:rPr lang="en-ZA" sz="1400" i="1" dirty="0" smtClean="0">
                <a:ea typeface="+mn-ea"/>
                <a:cs typeface="+mn-cs"/>
              </a:rPr>
              <a:t>Collected by DBE (</a:t>
            </a:r>
            <a:r>
              <a:rPr lang="en-ZA" sz="1400" i="1" dirty="0" smtClean="0">
                <a:ea typeface="+mn-ea"/>
                <a:cs typeface="+mn-cs"/>
                <a:hlinkClick r:id="rId3"/>
              </a:rPr>
              <a:t>http://www.education.gov.za/EMIS/tabid/57/Default.aspx</a:t>
            </a:r>
            <a:r>
              <a:rPr lang="en-ZA" sz="1400" i="1" dirty="0" smtClean="0">
                <a:ea typeface="+mn-ea"/>
                <a:cs typeface="+mn-cs"/>
              </a:rPr>
              <a:t>) </a:t>
            </a:r>
          </a:p>
          <a:p>
            <a:pPr>
              <a:buFont typeface="Arial" pitchFamily="34" charset="0"/>
              <a:buNone/>
              <a:defRPr/>
            </a:pPr>
            <a:r>
              <a:rPr lang="en-ZA" sz="2000" b="1" dirty="0" smtClean="0">
                <a:ea typeface="+mn-ea"/>
                <a:cs typeface="+mn-cs"/>
              </a:rPr>
              <a:t>When and Who:</a:t>
            </a:r>
          </a:p>
          <a:p>
            <a:pPr>
              <a:buFont typeface="Arial" pitchFamily="34" charset="0"/>
              <a:buChar char="•"/>
              <a:defRPr/>
            </a:pPr>
            <a:r>
              <a:rPr lang="en-ZA" sz="1400" dirty="0" smtClean="0">
                <a:ea typeface="+mn-ea"/>
                <a:cs typeface="+mn-cs"/>
              </a:rPr>
              <a:t>Various</a:t>
            </a:r>
            <a:endParaRPr lang="en-ZA" sz="2000" b="1" dirty="0" smtClean="0">
              <a:solidFill>
                <a:schemeClr val="bg1">
                  <a:lumMod val="50000"/>
                </a:schemeClr>
              </a:solidFill>
              <a:ea typeface="+mn-ea"/>
              <a:cs typeface="+mn-cs"/>
            </a:endParaRPr>
          </a:p>
          <a:p>
            <a:pPr>
              <a:buFont typeface="Arial" pitchFamily="34" charset="0"/>
              <a:buNone/>
              <a:defRPr/>
            </a:pPr>
            <a:r>
              <a:rPr lang="en-ZA" sz="2000" b="1" dirty="0" smtClean="0">
                <a:ea typeface="+mn-ea"/>
                <a:cs typeface="+mn-cs"/>
              </a:rPr>
              <a:t>Examples of how can we use it?</a:t>
            </a:r>
          </a:p>
          <a:p>
            <a:pPr>
              <a:buFont typeface="Arial" pitchFamily="34" charset="0"/>
              <a:buChar char="•"/>
              <a:defRPr/>
            </a:pPr>
            <a:r>
              <a:rPr lang="en-ZA" sz="1600" dirty="0" smtClean="0">
                <a:ea typeface="+mn-ea"/>
                <a:cs typeface="+mn-cs"/>
              </a:rPr>
              <a:t>Analyse flow-through</a:t>
            </a:r>
          </a:p>
          <a:p>
            <a:pPr>
              <a:buFont typeface="Arial" pitchFamily="34" charset="0"/>
              <a:buChar char="•"/>
              <a:defRPr/>
            </a:pPr>
            <a:r>
              <a:rPr lang="en-ZA" sz="1600" dirty="0" smtClean="0">
                <a:ea typeface="+mn-ea"/>
                <a:cs typeface="+mn-cs"/>
              </a:rPr>
              <a:t>Create indicators for dashboards</a:t>
            </a:r>
          </a:p>
          <a:p>
            <a:pPr lvl="1">
              <a:buFont typeface="Arial" pitchFamily="34" charset="0"/>
              <a:buChar char="–"/>
              <a:defRPr/>
            </a:pPr>
            <a:r>
              <a:rPr lang="en-ZA" sz="1200" dirty="0" smtClean="0">
                <a:ea typeface="+mn-ea"/>
              </a:rPr>
              <a:t>PTR, school size, LOLT etc</a:t>
            </a:r>
          </a:p>
          <a:p>
            <a:pPr>
              <a:buFont typeface="Arial" pitchFamily="34" charset="0"/>
              <a:buChar char="•"/>
              <a:defRPr/>
            </a:pPr>
            <a:r>
              <a:rPr lang="en-ZA" sz="1600" dirty="0" smtClean="0">
                <a:ea typeface="+mn-ea"/>
                <a:cs typeface="+mn-cs"/>
              </a:rPr>
              <a:t>Provide an up-to-date and accurate picture of elements of the education system</a:t>
            </a:r>
          </a:p>
          <a:p>
            <a:pPr>
              <a:buFont typeface="Arial" pitchFamily="34" charset="0"/>
              <a:buChar char="•"/>
              <a:defRPr/>
            </a:pPr>
            <a:r>
              <a:rPr lang="en-ZA" sz="1600" dirty="0" smtClean="0">
                <a:ea typeface="+mn-ea"/>
                <a:cs typeface="+mn-cs"/>
              </a:rPr>
              <a:t>Planning</a:t>
            </a: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p:txBody>
      </p:sp>
      <p:sp>
        <p:nvSpPr>
          <p:cNvPr id="33794" name="TextBox 9"/>
          <p:cNvSpPr txBox="1">
            <a:spLocks noChangeArrowheads="1"/>
          </p:cNvSpPr>
          <p:nvPr/>
        </p:nvSpPr>
        <p:spPr bwMode="auto">
          <a:xfrm>
            <a:off x="5219700" y="115888"/>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b="1"/>
              <a:t>EMIS – see Taylor (2012)</a:t>
            </a:r>
          </a:p>
        </p:txBody>
      </p:sp>
      <p:sp>
        <p:nvSpPr>
          <p:cNvPr id="33795" name="TextBox 10"/>
          <p:cNvSpPr txBox="1">
            <a:spLocks noChangeArrowheads="1"/>
          </p:cNvSpPr>
          <p:nvPr/>
        </p:nvSpPr>
        <p:spPr bwMode="auto">
          <a:xfrm>
            <a:off x="5148263" y="6488113"/>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b="1"/>
              <a:t>EMIS – see Taylor (2012)</a:t>
            </a:r>
          </a:p>
        </p:txBody>
      </p:sp>
      <p:pic>
        <p:nvPicPr>
          <p:cNvPr id="3379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3500438"/>
            <a:ext cx="4103687" cy="280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Rectangle 1"/>
          <p:cNvSpPr>
            <a:spLocks noChangeArrowheads="1"/>
          </p:cNvSpPr>
          <p:nvPr/>
        </p:nvSpPr>
        <p:spPr bwMode="auto">
          <a:xfrm>
            <a:off x="4643438" y="3284538"/>
            <a:ext cx="4300537"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eaLnBrk="0" hangingPunct="0"/>
            <a:r>
              <a:rPr lang="en-ZA" sz="900" b="1">
                <a:cs typeface="Calibri" charset="0"/>
              </a:rPr>
              <a:t>The ratio of grade 2 enrolments ten years prior to matric to matric passes by province</a:t>
            </a:r>
            <a:endParaRPr lang="en-ZA"/>
          </a:p>
        </p:txBody>
      </p:sp>
      <p:graphicFrame>
        <p:nvGraphicFramePr>
          <p:cNvPr id="15" name="Chart 14"/>
          <p:cNvGraphicFramePr/>
          <p:nvPr/>
        </p:nvGraphicFramePr>
        <p:xfrm>
          <a:off x="4572000" y="476672"/>
          <a:ext cx="4572000" cy="2876550"/>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638" y="1052513"/>
            <a:ext cx="4932362"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2" name="Rectangle 4"/>
          <p:cNvSpPr>
            <a:spLocks noChangeArrowheads="1"/>
          </p:cNvSpPr>
          <p:nvPr/>
        </p:nvSpPr>
        <p:spPr bwMode="auto">
          <a:xfrm>
            <a:off x="323850" y="981075"/>
            <a:ext cx="3887788"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ZA" sz="1400" i="1" dirty="0"/>
              <a:t>“In 1999 and 2000 the numbers enrolling in grade 1 dropped substantially, by about half a million.  Crucially, it is these cohorts who make up the bulk of the matric class of 2011.    </a:t>
            </a:r>
            <a:r>
              <a:rPr lang="en-ZA" sz="1400" b="1" i="1" dirty="0"/>
              <a:t>This  was  due  to  a  change  in  the  policy  stipulating  age  of  entry  into  grade  1.  According to Notice 2433 of 1998, it was stipulated that children should only be allowed to enrol in grade 1 if they turned seven in that  calendar  year</a:t>
            </a:r>
            <a:r>
              <a:rPr lang="en-ZA" sz="1400" i="1" dirty="0"/>
              <a:t>.  Therefore children who previously might have entered in the year in which they turned six were now not allowed to.    The  policy  change  was  announced  in  October  1998  and  schools  were  expected  to comply  by  January  2000.    This  would  explain  why  grade  1  enrolments  declined somewhat  in  1999  and  then  again  even  more  so  in  2000.    The  reason  why  numbers declined  as  the  policy  was  phased  in  is  that  some  children  who  turned  7  in  the  2000 calendar year had already entered in the previous year under the previous policy. “</a:t>
            </a:r>
          </a:p>
          <a:p>
            <a:pPr algn="r"/>
            <a:r>
              <a:rPr lang="en-ZA" sz="1400" dirty="0"/>
              <a:t>- Taylor 2012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4678363"/>
            <a:ext cx="4787900" cy="114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Content Placeholder 2"/>
          <p:cNvSpPr>
            <a:spLocks noGrp="1"/>
          </p:cNvSpPr>
          <p:nvPr>
            <p:ph idx="1"/>
          </p:nvPr>
        </p:nvSpPr>
        <p:spPr>
          <a:xfrm>
            <a:off x="468313" y="549275"/>
            <a:ext cx="3959225" cy="5759450"/>
          </a:xfrm>
          <a:solidFill>
            <a:schemeClr val="bg1">
              <a:lumMod val="95000"/>
            </a:schemeClr>
          </a:solidFill>
        </p:spPr>
        <p:txBody>
          <a:bodyPr/>
          <a:lstStyle/>
          <a:p>
            <a:pPr algn="ctr">
              <a:spcBef>
                <a:spcPct val="0"/>
              </a:spcBef>
              <a:buFont typeface="Arial" charset="0"/>
              <a:buNone/>
              <a:defRPr/>
            </a:pPr>
            <a:r>
              <a:rPr lang="en-ZA" sz="4800" b="1">
                <a:solidFill>
                  <a:srgbClr val="C00000"/>
                </a:solidFill>
                <a:latin typeface="Calibri" charset="0"/>
                <a:cs typeface="+mn-cs"/>
              </a:rPr>
              <a:t>Matric</a:t>
            </a:r>
          </a:p>
          <a:p>
            <a:pPr algn="ctr">
              <a:spcBef>
                <a:spcPct val="0"/>
              </a:spcBef>
              <a:buFont typeface="Arial" charset="0"/>
              <a:buNone/>
              <a:defRPr/>
            </a:pPr>
            <a:endParaRPr lang="en-ZA" sz="2400" b="1">
              <a:solidFill>
                <a:srgbClr val="C00000"/>
              </a:solidFill>
              <a:latin typeface="Calibri" charset="0"/>
              <a:cs typeface="+mn-cs"/>
            </a:endParaRPr>
          </a:p>
          <a:p>
            <a:pPr>
              <a:buFont typeface="Arial" charset="0"/>
              <a:buNone/>
              <a:defRPr/>
            </a:pPr>
            <a:r>
              <a:rPr lang="en-ZA" sz="2000" b="1">
                <a:latin typeface="Calibri" charset="0"/>
                <a:cs typeface="+mn-cs"/>
              </a:rPr>
              <a:t>What:</a:t>
            </a:r>
          </a:p>
          <a:p>
            <a:pPr>
              <a:defRPr/>
            </a:pPr>
            <a:r>
              <a:rPr lang="en-ZA" sz="1400" i="1">
                <a:latin typeface="Calibri" charset="0"/>
                <a:cs typeface="+mn-cs"/>
              </a:rPr>
              <a:t>Grade 12 examinations results</a:t>
            </a:r>
          </a:p>
          <a:p>
            <a:pPr>
              <a:defRPr/>
            </a:pPr>
            <a:r>
              <a:rPr lang="en-ZA" sz="1400" i="1">
                <a:latin typeface="Calibri" charset="0"/>
                <a:cs typeface="+mn-cs"/>
              </a:rPr>
              <a:t>Performance data</a:t>
            </a:r>
          </a:p>
          <a:p>
            <a:pPr>
              <a:defRPr/>
            </a:pPr>
            <a:r>
              <a:rPr lang="en-ZA" sz="1400" i="1">
                <a:latin typeface="Calibri" charset="0"/>
                <a:cs typeface="+mn-cs"/>
              </a:rPr>
              <a:t>Collected by DBE</a:t>
            </a:r>
          </a:p>
          <a:p>
            <a:pPr>
              <a:buFont typeface="Arial" charset="0"/>
              <a:buNone/>
              <a:defRPr/>
            </a:pPr>
            <a:r>
              <a:rPr lang="en-ZA" sz="2000" b="1">
                <a:latin typeface="Calibri" charset="0"/>
                <a:cs typeface="+mn-cs"/>
              </a:rPr>
              <a:t>When and Who:</a:t>
            </a:r>
          </a:p>
          <a:p>
            <a:pPr>
              <a:defRPr/>
            </a:pPr>
            <a:r>
              <a:rPr lang="en-ZA" sz="1400">
                <a:latin typeface="Calibri" charset="0"/>
                <a:cs typeface="+mn-cs"/>
              </a:rPr>
              <a:t>Various</a:t>
            </a:r>
            <a:endParaRPr lang="en-ZA" sz="2000" b="1">
              <a:solidFill>
                <a:srgbClr val="7F7F7F"/>
              </a:solidFill>
              <a:latin typeface="Calibri" charset="0"/>
              <a:cs typeface="+mn-cs"/>
            </a:endParaRPr>
          </a:p>
          <a:p>
            <a:pPr>
              <a:buFont typeface="Arial" charset="0"/>
              <a:buNone/>
              <a:defRPr/>
            </a:pPr>
            <a:r>
              <a:rPr lang="en-ZA" sz="2000" b="1">
                <a:latin typeface="Calibri" charset="0"/>
                <a:cs typeface="+mn-cs"/>
              </a:rPr>
              <a:t>Examples of how can we use it?</a:t>
            </a:r>
          </a:p>
          <a:p>
            <a:pPr>
              <a:defRPr/>
            </a:pPr>
            <a:r>
              <a:rPr lang="en-ZA" sz="1600">
                <a:latin typeface="Calibri" charset="0"/>
                <a:cs typeface="+mn-cs"/>
              </a:rPr>
              <a:t>Analyse subject choices/combinations</a:t>
            </a:r>
          </a:p>
          <a:p>
            <a:pPr>
              <a:defRPr/>
            </a:pPr>
            <a:r>
              <a:rPr lang="en-ZA" sz="1600">
                <a:latin typeface="Calibri" charset="0"/>
                <a:cs typeface="+mn-cs"/>
              </a:rPr>
              <a:t>Create indicators for dashboards</a:t>
            </a:r>
          </a:p>
          <a:p>
            <a:pPr lvl="1">
              <a:defRPr/>
            </a:pPr>
            <a:r>
              <a:rPr lang="en-ZA" sz="1200">
                <a:latin typeface="Calibri" charset="0"/>
              </a:rPr>
              <a:t>% taking maths/science</a:t>
            </a:r>
          </a:p>
          <a:p>
            <a:pPr lvl="1">
              <a:defRPr/>
            </a:pPr>
            <a:r>
              <a:rPr lang="en-ZA" sz="1200">
                <a:latin typeface="Calibri" charset="0"/>
              </a:rPr>
              <a:t>Proportion of Gr 8’s passing matric</a:t>
            </a:r>
          </a:p>
          <a:p>
            <a:pPr>
              <a:defRPr/>
            </a:pPr>
            <a:r>
              <a:rPr lang="en-ZA" sz="1600">
                <a:latin typeface="Calibri" charset="0"/>
                <a:cs typeface="+mn-cs"/>
              </a:rPr>
              <a:t>Relatively trustworthy and regular indication of student outcomes in SA.</a:t>
            </a:r>
          </a:p>
          <a:p>
            <a:pPr>
              <a:defRPr/>
            </a:pPr>
            <a:r>
              <a:rPr lang="en-ZA" sz="1600">
                <a:latin typeface="Calibri" charset="0"/>
                <a:cs typeface="+mn-cs"/>
              </a:rPr>
              <a:t>Planning</a:t>
            </a:r>
          </a:p>
          <a:p>
            <a:pPr>
              <a:buFont typeface="Arial" charset="0"/>
              <a:buNone/>
              <a:defRPr/>
            </a:pPr>
            <a:endParaRPr lang="en-ZA" sz="2000" b="1">
              <a:latin typeface="Calibri" charset="0"/>
              <a:cs typeface="+mn-cs"/>
            </a:endParaRPr>
          </a:p>
          <a:p>
            <a:pPr>
              <a:buFont typeface="Arial" charset="0"/>
              <a:buNone/>
              <a:defRPr/>
            </a:pPr>
            <a:endParaRPr lang="en-ZA" sz="2000" b="1">
              <a:latin typeface="Calibri" charset="0"/>
              <a:cs typeface="+mn-cs"/>
            </a:endParaRPr>
          </a:p>
          <a:p>
            <a:pPr>
              <a:buFont typeface="Arial" charset="0"/>
              <a:buNone/>
              <a:defRPr/>
            </a:pPr>
            <a:endParaRPr lang="en-ZA" sz="2000" b="1">
              <a:latin typeface="Calibri" charset="0"/>
              <a:cs typeface="+mn-cs"/>
            </a:endParaRPr>
          </a:p>
        </p:txBody>
      </p:sp>
      <p:sp>
        <p:nvSpPr>
          <p:cNvPr id="37891" name="TextBox 9"/>
          <p:cNvSpPr txBox="1">
            <a:spLocks noChangeArrowheads="1"/>
          </p:cNvSpPr>
          <p:nvPr/>
        </p:nvSpPr>
        <p:spPr bwMode="auto">
          <a:xfrm>
            <a:off x="5219700" y="115888"/>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b="1"/>
              <a:t>EMIS – see Taylor (2012)</a:t>
            </a:r>
          </a:p>
        </p:txBody>
      </p:sp>
      <p:sp>
        <p:nvSpPr>
          <p:cNvPr id="37892" name="TextBox 10"/>
          <p:cNvSpPr txBox="1">
            <a:spLocks noChangeArrowheads="1"/>
          </p:cNvSpPr>
          <p:nvPr/>
        </p:nvSpPr>
        <p:spPr bwMode="auto">
          <a:xfrm>
            <a:off x="5219700" y="6092825"/>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b="1"/>
              <a:t>EMIS – see Taylor (2012)</a:t>
            </a:r>
          </a:p>
        </p:txBody>
      </p:sp>
      <p:graphicFrame>
        <p:nvGraphicFramePr>
          <p:cNvPr id="13" name="Chart 12"/>
          <p:cNvGraphicFramePr/>
          <p:nvPr/>
        </p:nvGraphicFramePr>
        <p:xfrm>
          <a:off x="4478901" y="476672"/>
          <a:ext cx="4665099" cy="4032448"/>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468313" y="549275"/>
            <a:ext cx="3959225" cy="5759450"/>
          </a:xfrm>
          <a:solidFill>
            <a:schemeClr val="bg1">
              <a:lumMod val="95000"/>
            </a:schemeClr>
          </a:solidFill>
        </p:spPr>
        <p:txBody>
          <a:bodyPr/>
          <a:lstStyle/>
          <a:p>
            <a:pPr algn="ctr">
              <a:spcBef>
                <a:spcPct val="0"/>
              </a:spcBef>
              <a:buFont typeface="Arial" pitchFamily="34" charset="0"/>
              <a:buNone/>
              <a:defRPr/>
            </a:pPr>
            <a:r>
              <a:rPr lang="en-ZA" sz="4800" b="1" dirty="0" smtClean="0">
                <a:solidFill>
                  <a:srgbClr val="C00000"/>
                </a:solidFill>
                <a:latin typeface="+mj-lt"/>
                <a:ea typeface="+mj-ea"/>
                <a:cs typeface="+mj-cs"/>
              </a:rPr>
              <a:t>Household Surveys</a:t>
            </a:r>
          </a:p>
          <a:p>
            <a:pPr algn="ctr">
              <a:spcBef>
                <a:spcPct val="0"/>
              </a:spcBef>
              <a:buFont typeface="Arial" pitchFamily="34" charset="0"/>
              <a:buNone/>
              <a:defRPr/>
            </a:pPr>
            <a:endParaRPr lang="en-ZA" sz="2400" b="1" dirty="0" smtClean="0">
              <a:solidFill>
                <a:srgbClr val="C00000"/>
              </a:solidFill>
              <a:latin typeface="+mj-lt"/>
              <a:ea typeface="+mj-ea"/>
              <a:cs typeface="+mj-cs"/>
            </a:endParaRPr>
          </a:p>
          <a:p>
            <a:pPr>
              <a:buFont typeface="Arial" pitchFamily="34" charset="0"/>
              <a:buNone/>
              <a:defRPr/>
            </a:pPr>
            <a:r>
              <a:rPr lang="en-ZA" sz="2000" b="1" dirty="0" smtClean="0">
                <a:ea typeface="+mn-ea"/>
                <a:cs typeface="+mn-cs"/>
              </a:rPr>
              <a:t>What:</a:t>
            </a:r>
          </a:p>
          <a:p>
            <a:pPr>
              <a:buFont typeface="Arial" pitchFamily="34" charset="0"/>
              <a:buChar char="•"/>
              <a:defRPr/>
            </a:pPr>
            <a:r>
              <a:rPr lang="en-ZA" sz="1400" i="1" dirty="0" smtClean="0">
                <a:ea typeface="+mn-ea"/>
                <a:cs typeface="+mn-cs"/>
              </a:rPr>
              <a:t>Grade 12 examinations results</a:t>
            </a:r>
          </a:p>
          <a:p>
            <a:pPr>
              <a:buFont typeface="Arial" pitchFamily="34" charset="0"/>
              <a:buChar char="•"/>
              <a:defRPr/>
            </a:pPr>
            <a:r>
              <a:rPr lang="en-ZA" sz="1400" i="1" dirty="0" smtClean="0">
                <a:ea typeface="+mn-ea"/>
                <a:cs typeface="+mn-cs"/>
              </a:rPr>
              <a:t>Performance data</a:t>
            </a:r>
          </a:p>
          <a:p>
            <a:pPr>
              <a:buFont typeface="Arial" pitchFamily="34" charset="0"/>
              <a:buChar char="•"/>
              <a:defRPr/>
            </a:pPr>
            <a:r>
              <a:rPr lang="en-ZA" sz="1400" i="1" dirty="0" smtClean="0">
                <a:ea typeface="+mn-ea"/>
                <a:cs typeface="+mn-cs"/>
              </a:rPr>
              <a:t>Collected by DBE</a:t>
            </a:r>
          </a:p>
          <a:p>
            <a:pPr>
              <a:buFont typeface="Arial" pitchFamily="34" charset="0"/>
              <a:buNone/>
              <a:defRPr/>
            </a:pPr>
            <a:r>
              <a:rPr lang="en-ZA" sz="2000" b="1" dirty="0" smtClean="0">
                <a:ea typeface="+mn-ea"/>
                <a:cs typeface="+mn-cs"/>
              </a:rPr>
              <a:t>When and Who:</a:t>
            </a:r>
          </a:p>
          <a:p>
            <a:pPr>
              <a:buFont typeface="Arial" pitchFamily="34" charset="0"/>
              <a:buChar char="•"/>
              <a:defRPr/>
            </a:pPr>
            <a:r>
              <a:rPr lang="en-ZA" sz="1400" dirty="0" smtClean="0">
                <a:ea typeface="+mn-ea"/>
                <a:cs typeface="+mn-cs"/>
              </a:rPr>
              <a:t>Various</a:t>
            </a:r>
            <a:endParaRPr lang="en-ZA" sz="2000" b="1" dirty="0" smtClean="0">
              <a:solidFill>
                <a:schemeClr val="bg1">
                  <a:lumMod val="50000"/>
                </a:schemeClr>
              </a:solidFill>
              <a:ea typeface="+mn-ea"/>
              <a:cs typeface="+mn-cs"/>
            </a:endParaRPr>
          </a:p>
          <a:p>
            <a:pPr>
              <a:buFont typeface="Arial" pitchFamily="34" charset="0"/>
              <a:buNone/>
              <a:defRPr/>
            </a:pPr>
            <a:r>
              <a:rPr lang="en-ZA" sz="2000" b="1" dirty="0" smtClean="0">
                <a:ea typeface="+mn-ea"/>
                <a:cs typeface="+mn-cs"/>
              </a:rPr>
              <a:t>Examples of how can we use it?</a:t>
            </a:r>
          </a:p>
          <a:p>
            <a:pPr>
              <a:buFont typeface="Arial" pitchFamily="34" charset="0"/>
              <a:buChar char="•"/>
              <a:defRPr/>
            </a:pPr>
            <a:r>
              <a:rPr lang="en-ZA" sz="1600" dirty="0" smtClean="0">
                <a:ea typeface="+mn-ea"/>
                <a:cs typeface="+mn-cs"/>
              </a:rPr>
              <a:t>Research</a:t>
            </a:r>
          </a:p>
          <a:p>
            <a:pPr>
              <a:buFont typeface="Arial" pitchFamily="34" charset="0"/>
              <a:buChar char="•"/>
              <a:defRPr/>
            </a:pPr>
            <a:r>
              <a:rPr lang="en-ZA" sz="1600" dirty="0" smtClean="0">
                <a:ea typeface="+mn-ea"/>
                <a:cs typeface="+mn-cs"/>
              </a:rPr>
              <a:t>Link education to other social outcomes like employment and health</a:t>
            </a:r>
            <a:endParaRPr lang="en-ZA" sz="1200"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p:txBody>
      </p:sp>
      <p:sp>
        <p:nvSpPr>
          <p:cNvPr id="39938" name="TextBox 9"/>
          <p:cNvSpPr txBox="1">
            <a:spLocks noChangeArrowheads="1"/>
          </p:cNvSpPr>
          <p:nvPr/>
        </p:nvSpPr>
        <p:spPr bwMode="auto">
          <a:xfrm>
            <a:off x="4932363" y="620713"/>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b="1"/>
              <a:t>HH-Surveys – see Taylor (2012)</a:t>
            </a:r>
          </a:p>
        </p:txBody>
      </p:sp>
      <p:pic>
        <p:nvPicPr>
          <p:cNvPr id="3993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9613" y="1268413"/>
            <a:ext cx="4624387"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a:xfrm>
            <a:off x="107950" y="-100013"/>
            <a:ext cx="4248150" cy="936626"/>
          </a:xfrm>
        </p:spPr>
        <p:txBody>
          <a:bodyPr/>
          <a:lstStyle/>
          <a:p>
            <a:r>
              <a:rPr lang="en-ZA" sz="2800">
                <a:latin typeface="Calibri" charset="0"/>
              </a:rPr>
              <a:t>Household Surveys</a:t>
            </a:r>
          </a:p>
        </p:txBody>
      </p:sp>
      <p:graphicFrame>
        <p:nvGraphicFramePr>
          <p:cNvPr id="4" name="Chart 3"/>
          <p:cNvGraphicFramePr/>
          <p:nvPr/>
        </p:nvGraphicFramePr>
        <p:xfrm>
          <a:off x="1403648" y="1196752"/>
          <a:ext cx="6336704" cy="280815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p:nvPr/>
        </p:nvGraphicFramePr>
        <p:xfrm>
          <a:off x="1403648" y="4149080"/>
          <a:ext cx="6336704" cy="2439728"/>
        </p:xfrm>
        <a:graphic>
          <a:graphicData uri="http://schemas.openxmlformats.org/drawingml/2006/chart">
            <c:chart xmlns:c="http://schemas.openxmlformats.org/drawingml/2006/chart" xmlns:r="http://schemas.openxmlformats.org/officeDocument/2006/relationships" r:id="rId4"/>
          </a:graphicData>
        </a:graphic>
      </p:graphicFrame>
      <p:sp>
        <p:nvSpPr>
          <p:cNvPr id="41988" name="Rectangle 1"/>
          <p:cNvSpPr>
            <a:spLocks noChangeArrowheads="1"/>
          </p:cNvSpPr>
          <p:nvPr/>
        </p:nvSpPr>
        <p:spPr bwMode="auto">
          <a:xfrm>
            <a:off x="1908175" y="6588125"/>
            <a:ext cx="640873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r>
              <a:rPr lang="en-ZA" sz="1100" b="1">
                <a:solidFill>
                  <a:srgbClr val="000000"/>
                </a:solidFill>
                <a:cs typeface="Calibri" charset="0"/>
              </a:rPr>
              <a:t>Composition of 18 - 24-year-olds by highest level of education completed </a:t>
            </a:r>
            <a:r>
              <a:rPr lang="en-ZA" sz="1200" b="1"/>
              <a:t>(Van Broekhuizen, 2013)</a:t>
            </a:r>
            <a:endParaRPr lang="en-ZA" b="1"/>
          </a:p>
        </p:txBody>
      </p:sp>
      <p:sp>
        <p:nvSpPr>
          <p:cNvPr id="41989" name="Rectangle 6"/>
          <p:cNvSpPr>
            <a:spLocks noChangeArrowheads="1"/>
          </p:cNvSpPr>
          <p:nvPr/>
        </p:nvSpPr>
        <p:spPr bwMode="auto">
          <a:xfrm>
            <a:off x="1547813" y="765175"/>
            <a:ext cx="648017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ZA" sz="1100" b="1"/>
              <a:t>Percentage of youth in employment by highest educational attainment (Van Broekhuizen, 2013)</a:t>
            </a:r>
            <a:endParaRPr lang="en-ZA" sz="1100"/>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780928"/>
            <a:ext cx="6851104" cy="1228998"/>
          </a:xfrm>
        </p:spPr>
        <p:txBody>
          <a:bodyPr/>
          <a:lstStyle/>
          <a:p>
            <a:r>
              <a:rPr lang="en-US" dirty="0" smtClean="0"/>
              <a:t>Some other research… </a:t>
            </a:r>
            <a:br>
              <a:rPr lang="en-US" dirty="0" smtClean="0"/>
            </a:br>
            <a:r>
              <a:rPr lang="en-US" dirty="0" smtClean="0"/>
              <a:t>(Discuss if time permits)</a:t>
            </a:r>
            <a:endParaRPr lang="en-US" dirty="0"/>
          </a:p>
        </p:txBody>
      </p:sp>
    </p:spTree>
    <p:extLst>
      <p:ext uri="{BB962C8B-B14F-4D97-AF65-F5344CB8AC3E}">
        <p14:creationId xmlns:p14="http://schemas.microsoft.com/office/powerpoint/2010/main" val="20495568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3961"/>
            <a:ext cx="8712968" cy="1123328"/>
          </a:xfrm>
          <a:solidFill>
            <a:srgbClr val="C6D9F1"/>
          </a:solidFill>
        </p:spPr>
        <p:txBody>
          <a:bodyPr>
            <a:normAutofit fontScale="90000"/>
          </a:bodyPr>
          <a:lstStyle/>
          <a:p>
            <a:r>
              <a:rPr lang="en-US" dirty="0" smtClean="0"/>
              <a:t>Context: low and unequal learner performance</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47</a:t>
            </a:fld>
            <a:endParaRPr lang="en-ZA"/>
          </a:p>
        </p:txBody>
      </p:sp>
      <p:grpSp>
        <p:nvGrpSpPr>
          <p:cNvPr id="3" name="Group 2"/>
          <p:cNvGrpSpPr/>
          <p:nvPr/>
        </p:nvGrpSpPr>
        <p:grpSpPr>
          <a:xfrm>
            <a:off x="323528" y="1353136"/>
            <a:ext cx="8712968" cy="5003214"/>
            <a:chOff x="323528" y="1196752"/>
            <a:chExt cx="8712968" cy="5003214"/>
          </a:xfrm>
        </p:grpSpPr>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323529" y="1196752"/>
              <a:ext cx="2808312" cy="2016224"/>
            </a:xfrm>
            <a:prstGeom prst="rect">
              <a:avLst/>
            </a:prstGeom>
            <a:ln>
              <a:noFill/>
            </a:ln>
            <a:effectLst>
              <a:outerShdw blurRad="292100" dist="139700" dir="2700000" algn="tl" rotWithShape="0">
                <a:srgbClr val="333333">
                  <a:alpha val="65000"/>
                </a:srgbClr>
              </a:outerShdw>
            </a:effectLst>
          </p:spPr>
        </p:pic>
        <p:pic>
          <p:nvPicPr>
            <p:cNvPr id="6" name="Picture 49"/>
            <p:cNvPicPr>
              <a:picLocks noChangeAspect="1" noChangeArrowheads="1"/>
            </p:cNvPicPr>
            <p:nvPr/>
          </p:nvPicPr>
          <p:blipFill>
            <a:blip r:embed="rId4" cstate="print"/>
            <a:srcRect/>
            <a:stretch>
              <a:fillRect/>
            </a:stretch>
          </p:blipFill>
          <p:spPr bwMode="auto">
            <a:xfrm>
              <a:off x="6300192" y="1196752"/>
              <a:ext cx="2736304" cy="1988839"/>
            </a:xfrm>
            <a:prstGeom prst="rect">
              <a:avLst/>
            </a:prstGeom>
            <a:ln>
              <a:noFill/>
            </a:ln>
            <a:effectLst>
              <a:outerShdw blurRad="292100" dist="139700" dir="2700000" algn="tl" rotWithShape="0">
                <a:srgbClr val="333333">
                  <a:alpha val="65000"/>
                </a:srgbClr>
              </a:outerShdw>
            </a:effectLst>
          </p:spPr>
        </p:pic>
        <p:pic>
          <p:nvPicPr>
            <p:cNvPr id="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75856" y="1196752"/>
              <a:ext cx="2767366" cy="20162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3528" y="4077073"/>
              <a:ext cx="2671439" cy="21228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75856" y="4149080"/>
              <a:ext cx="2808312" cy="20486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C:\Users\Nic Spaull\Dropbox\_SVDB work\UNICEF DBE - 2012\Graphs\All provinces\Kdensities\kdens lit by quint for SA.wmf"/>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72200" y="4149080"/>
              <a:ext cx="2520280" cy="2016224"/>
            </a:xfrm>
            <a:prstGeom prst="rect">
              <a:avLst/>
            </a:prstGeom>
            <a:ln>
              <a:noFill/>
            </a:ln>
            <a:effectLst>
              <a:outerShdw blurRad="292100" dist="139700" dir="2700000" algn="tl" rotWithShape="0">
                <a:srgbClr val="333333">
                  <a:alpha val="65000"/>
                </a:srgbClr>
              </a:outerShdw>
            </a:effectLst>
          </p:spPr>
        </p:pic>
      </p:grpSp>
      <p:sp>
        <p:nvSpPr>
          <p:cNvPr id="13" name="TextBox 12"/>
          <p:cNvSpPr txBox="1"/>
          <p:nvPr/>
        </p:nvSpPr>
        <p:spPr>
          <a:xfrm>
            <a:off x="251520" y="3573016"/>
            <a:ext cx="8712968" cy="369332"/>
          </a:xfrm>
          <a:prstGeom prst="rect">
            <a:avLst/>
          </a:prstGeom>
          <a:noFill/>
        </p:spPr>
        <p:txBody>
          <a:bodyPr wrap="square" rtlCol="0">
            <a:spAutoFit/>
          </a:bodyPr>
          <a:lstStyle/>
          <a:p>
            <a:r>
              <a:rPr lang="en-US" b="1" dirty="0" smtClean="0">
                <a:solidFill>
                  <a:srgbClr val="FF0000"/>
                </a:solidFill>
              </a:rPr>
              <a:t>PIRLS</a:t>
            </a:r>
            <a:r>
              <a:rPr lang="en-US" dirty="0" smtClean="0">
                <a:solidFill>
                  <a:srgbClr val="FF0000"/>
                </a:solidFill>
              </a:rPr>
              <a:t> </a:t>
            </a:r>
            <a:r>
              <a:rPr lang="en-US" dirty="0" smtClean="0"/>
              <a:t>/ </a:t>
            </a:r>
            <a:r>
              <a:rPr lang="en-US" b="1" dirty="0" smtClean="0">
                <a:solidFill>
                  <a:srgbClr val="FF0000"/>
                </a:solidFill>
              </a:rPr>
              <a:t>TIMSS</a:t>
            </a:r>
            <a:r>
              <a:rPr lang="en-US" dirty="0" smtClean="0">
                <a:solidFill>
                  <a:srgbClr val="FF0000"/>
                </a:solidFill>
              </a:rPr>
              <a:t> </a:t>
            </a:r>
            <a:r>
              <a:rPr lang="en-US" dirty="0" smtClean="0"/>
              <a:t>/ </a:t>
            </a:r>
            <a:r>
              <a:rPr lang="en-US" b="1" dirty="0" smtClean="0">
                <a:solidFill>
                  <a:srgbClr val="FF0000"/>
                </a:solidFill>
              </a:rPr>
              <a:t>SACMEQ</a:t>
            </a:r>
            <a:r>
              <a:rPr lang="en-US" dirty="0" smtClean="0">
                <a:solidFill>
                  <a:srgbClr val="FF0000"/>
                </a:solidFill>
              </a:rPr>
              <a:t> </a:t>
            </a:r>
            <a:r>
              <a:rPr lang="en-US" dirty="0" smtClean="0"/>
              <a:t>/ </a:t>
            </a:r>
            <a:r>
              <a:rPr lang="en-US" b="1" dirty="0" smtClean="0">
                <a:solidFill>
                  <a:srgbClr val="FF0000"/>
                </a:solidFill>
              </a:rPr>
              <a:t>NSES</a:t>
            </a:r>
            <a:r>
              <a:rPr lang="en-US" dirty="0" smtClean="0">
                <a:solidFill>
                  <a:srgbClr val="FF0000"/>
                </a:solidFill>
              </a:rPr>
              <a:t> </a:t>
            </a:r>
            <a:r>
              <a:rPr lang="en-US" dirty="0" smtClean="0"/>
              <a:t>/ </a:t>
            </a:r>
            <a:r>
              <a:rPr lang="en-US" b="1" dirty="0" smtClean="0">
                <a:solidFill>
                  <a:srgbClr val="FF0000"/>
                </a:solidFill>
              </a:rPr>
              <a:t>ANA</a:t>
            </a:r>
            <a:r>
              <a:rPr lang="en-US" dirty="0" smtClean="0">
                <a:solidFill>
                  <a:srgbClr val="FF0000"/>
                </a:solidFill>
              </a:rPr>
              <a:t> </a:t>
            </a:r>
            <a:r>
              <a:rPr lang="en-US" dirty="0" smtClean="0"/>
              <a:t>/ </a:t>
            </a:r>
            <a:r>
              <a:rPr lang="en-US" b="1" dirty="0" smtClean="0">
                <a:solidFill>
                  <a:srgbClr val="FF0000"/>
                </a:solidFill>
              </a:rPr>
              <a:t>Matric</a:t>
            </a:r>
            <a:r>
              <a:rPr lang="en-US" dirty="0" smtClean="0"/>
              <a:t>… by </a:t>
            </a:r>
            <a:r>
              <a:rPr lang="en-US" b="1" dirty="0" smtClean="0">
                <a:solidFill>
                  <a:srgbClr val="92D050"/>
                </a:solidFill>
              </a:rPr>
              <a:t>Wealth</a:t>
            </a:r>
            <a:r>
              <a:rPr lang="en-US" dirty="0" smtClean="0">
                <a:solidFill>
                  <a:srgbClr val="92D050"/>
                </a:solidFill>
              </a:rPr>
              <a:t> </a:t>
            </a:r>
            <a:r>
              <a:rPr lang="en-US" dirty="0" smtClean="0"/>
              <a:t>/ </a:t>
            </a:r>
            <a:r>
              <a:rPr lang="en-US" b="1" dirty="0" smtClean="0">
                <a:solidFill>
                  <a:srgbClr val="92D050"/>
                </a:solidFill>
              </a:rPr>
              <a:t>Language</a:t>
            </a:r>
            <a:r>
              <a:rPr lang="en-US" dirty="0" smtClean="0">
                <a:solidFill>
                  <a:srgbClr val="92D050"/>
                </a:solidFill>
              </a:rPr>
              <a:t> </a:t>
            </a:r>
            <a:r>
              <a:rPr lang="en-US" dirty="0" smtClean="0"/>
              <a:t>/ </a:t>
            </a:r>
            <a:r>
              <a:rPr lang="en-US" b="1" dirty="0" smtClean="0">
                <a:solidFill>
                  <a:srgbClr val="92D050"/>
                </a:solidFill>
              </a:rPr>
              <a:t>Location</a:t>
            </a:r>
            <a:r>
              <a:rPr lang="en-US" dirty="0" smtClean="0">
                <a:solidFill>
                  <a:srgbClr val="92D050"/>
                </a:solidFill>
              </a:rPr>
              <a:t> </a:t>
            </a:r>
            <a:r>
              <a:rPr lang="en-US" dirty="0" smtClean="0"/>
              <a:t>/ </a:t>
            </a:r>
            <a:r>
              <a:rPr lang="en-US" b="1" dirty="0" err="1" smtClean="0">
                <a:solidFill>
                  <a:srgbClr val="92D050"/>
                </a:solidFill>
              </a:rPr>
              <a:t>Dept</a:t>
            </a:r>
            <a:r>
              <a:rPr lang="en-US" dirty="0" smtClean="0"/>
              <a:t>…</a:t>
            </a:r>
            <a:endParaRPr lang="en-US" dirty="0"/>
          </a:p>
        </p:txBody>
      </p:sp>
    </p:spTree>
    <p:extLst>
      <p:ext uri="{BB962C8B-B14F-4D97-AF65-F5344CB8AC3E}">
        <p14:creationId xmlns:p14="http://schemas.microsoft.com/office/powerpoint/2010/main" val="3977689099"/>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76672"/>
            <a:ext cx="7776864" cy="1228998"/>
          </a:xfrm>
        </p:spPr>
        <p:txBody>
          <a:bodyPr/>
          <a:lstStyle/>
          <a:p>
            <a:r>
              <a:rPr lang="en-US" dirty="0" smtClean="0"/>
              <a:t>Comparing WCED Systemic Evaluation and DBE ANA WC 2011</a:t>
            </a:r>
            <a:endParaRPr lang="en-US" dirty="0"/>
          </a:p>
        </p:txBody>
      </p:sp>
      <p:pic>
        <p:nvPicPr>
          <p:cNvPr id="4" name="Picture 3" descr="Screen Shot 2014-08-11 at 10.43.50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1772816"/>
            <a:ext cx="6868413" cy="4882232"/>
          </a:xfrm>
          <a:prstGeom prst="rect">
            <a:avLst/>
          </a:prstGeom>
        </p:spPr>
      </p:pic>
    </p:spTree>
    <p:extLst>
      <p:ext uri="{BB962C8B-B14F-4D97-AF65-F5344CB8AC3E}">
        <p14:creationId xmlns:p14="http://schemas.microsoft.com/office/powerpoint/2010/main" val="3834088751"/>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564" y="3029728"/>
            <a:ext cx="3316386"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323528" y="188640"/>
            <a:ext cx="6851104" cy="1228998"/>
          </a:xfrm>
        </p:spPr>
        <p:txBody>
          <a:bodyPr/>
          <a:lstStyle/>
          <a:p>
            <a:r>
              <a:rPr lang="en-ZA" dirty="0" smtClean="0"/>
              <a:t>Quantifying learning deficits in Gr3</a:t>
            </a:r>
            <a:endParaRPr lang="en-ZA" dirty="0"/>
          </a:p>
        </p:txBody>
      </p:sp>
      <p:sp>
        <p:nvSpPr>
          <p:cNvPr id="3" name="Content Placeholder 2"/>
          <p:cNvSpPr>
            <a:spLocks noGrp="1"/>
          </p:cNvSpPr>
          <p:nvPr>
            <p:ph idx="1"/>
          </p:nvPr>
        </p:nvSpPr>
        <p:spPr>
          <a:xfrm>
            <a:off x="4283968" y="5661248"/>
            <a:ext cx="4340576" cy="1086830"/>
          </a:xfrm>
          <a:solidFill>
            <a:schemeClr val="bg1">
              <a:lumMod val="95000"/>
            </a:schemeClr>
          </a:solidFill>
        </p:spPr>
        <p:txBody>
          <a:bodyPr>
            <a:normAutofit fontScale="92500" lnSpcReduction="20000"/>
          </a:bodyPr>
          <a:lstStyle/>
          <a:p>
            <a:r>
              <a:rPr lang="en-ZA" sz="1600" dirty="0"/>
              <a:t>Following </a:t>
            </a:r>
            <a:r>
              <a:rPr lang="en-ZA" sz="1600" dirty="0" err="1"/>
              <a:t>Muralidharan</a:t>
            </a:r>
            <a:r>
              <a:rPr lang="en-ZA" sz="1600" dirty="0"/>
              <a:t> &amp; </a:t>
            </a:r>
            <a:r>
              <a:rPr lang="en-ZA" sz="1600" dirty="0" err="1"/>
              <a:t>Zieleniak</a:t>
            </a:r>
            <a:r>
              <a:rPr lang="en-ZA" sz="1600" dirty="0"/>
              <a:t> (2013) we classify students as performing at the grade-appropriate level if they obtain a mean score of 50% or higher on the full set of Grade 3 level questions. </a:t>
            </a:r>
          </a:p>
        </p:txBody>
      </p:sp>
      <p:sp>
        <p:nvSpPr>
          <p:cNvPr id="4" name="Slide Number Placeholder 3"/>
          <p:cNvSpPr>
            <a:spLocks noGrp="1"/>
          </p:cNvSpPr>
          <p:nvPr>
            <p:ph type="sldNum" sz="quarter" idx="12"/>
          </p:nvPr>
        </p:nvSpPr>
        <p:spPr/>
        <p:txBody>
          <a:bodyPr/>
          <a:lstStyle/>
          <a:p>
            <a:fld id="{555B2511-D5A3-487A-82FF-4C039FEE504B}" type="slidenum">
              <a:rPr lang="en-ZA" smtClean="0"/>
              <a:pPr/>
              <a:t>49</a:t>
            </a:fld>
            <a:endParaRPr lang="en-ZA" dirty="0"/>
          </a:p>
        </p:txBody>
      </p:sp>
      <p:pic>
        <p:nvPicPr>
          <p:cNvPr id="5" name="Picture 4"/>
          <p:cNvPicPr/>
          <p:nvPr/>
        </p:nvPicPr>
        <p:blipFill>
          <a:blip r:embed="rId4" cstate="print">
            <a:extLst>
              <a:ext uri="{28A0092B-C50C-407E-A947-70E740481C1C}">
                <a14:useLocalDpi xmlns:a14="http://schemas.microsoft.com/office/drawing/2010/main" val="0"/>
              </a:ext>
            </a:extLst>
          </a:blip>
          <a:stretch>
            <a:fillRect/>
          </a:stretch>
        </p:blipFill>
        <p:spPr>
          <a:xfrm>
            <a:off x="3912458" y="2126669"/>
            <a:ext cx="4908014" cy="3534579"/>
          </a:xfrm>
          <a:prstGeom prst="rect">
            <a:avLst/>
          </a:prstGeom>
        </p:spPr>
      </p:pic>
      <p:sp>
        <p:nvSpPr>
          <p:cNvPr id="6" name="Text Box 2"/>
          <p:cNvSpPr txBox="1">
            <a:spLocks noChangeArrowheads="1"/>
          </p:cNvSpPr>
          <p:nvPr/>
        </p:nvSpPr>
        <p:spPr bwMode="auto">
          <a:xfrm>
            <a:off x="4283968" y="1556792"/>
            <a:ext cx="4187934" cy="254635"/>
          </a:xfrm>
          <a:prstGeom prst="rect">
            <a:avLst/>
          </a:prstGeom>
          <a:noFill/>
          <a:ln w="9525">
            <a:noFill/>
            <a:miter lim="800000"/>
            <a:headEnd/>
            <a:tailEnd/>
          </a:ln>
        </p:spPr>
        <p:txBody>
          <a:bodyPr rot="0" vert="horz" wrap="square" lIns="91440" tIns="45720" rIns="91440" bIns="45720" anchor="t" anchorCtr="0">
            <a:noAutofit/>
          </a:bodyPr>
          <a:lstStyle/>
          <a:p>
            <a:r>
              <a:rPr lang="en-ZA" sz="1000" b="1" dirty="0"/>
              <a:t>Figure 1: Kernel density of mean Grade 3 performance on Grade 3 level items by quintiles of student socioeconomic status  (Systemic Evaluation 2007)</a:t>
            </a:r>
          </a:p>
        </p:txBody>
      </p:sp>
      <p:sp>
        <p:nvSpPr>
          <p:cNvPr id="7" name="Text Box 2"/>
          <p:cNvSpPr txBox="1">
            <a:spLocks noChangeArrowheads="1"/>
          </p:cNvSpPr>
          <p:nvPr/>
        </p:nvSpPr>
        <p:spPr bwMode="auto">
          <a:xfrm>
            <a:off x="6012160" y="2162614"/>
            <a:ext cx="1491615" cy="254635"/>
          </a:xfrm>
          <a:prstGeom prst="rect">
            <a:avLst/>
          </a:prstGeom>
          <a:noFill/>
          <a:ln w="9525">
            <a:noFill/>
            <a:miter lim="800000"/>
            <a:headEnd/>
            <a:tailEnd/>
          </a:ln>
        </p:spPr>
        <p:txBody>
          <a:bodyPr rot="0" vert="horz" wrap="square" lIns="91440" tIns="45720" rIns="91440" bIns="45720" anchor="t" anchorCtr="0">
            <a:noAutofit/>
          </a:bodyPr>
          <a:lstStyle/>
          <a:p>
            <a:pPr>
              <a:lnSpc>
                <a:spcPct val="115000"/>
              </a:lnSpc>
              <a:spcAft>
                <a:spcPts val="1000"/>
              </a:spcAft>
            </a:pPr>
            <a:r>
              <a:rPr lang="en-ZA" sz="900" dirty="0">
                <a:effectLst/>
                <a:latin typeface="Calibri"/>
                <a:ea typeface="Calibri"/>
                <a:cs typeface="Times New Roman"/>
              </a:rPr>
              <a:t>(Grade-3-appropriate level)</a:t>
            </a:r>
            <a:endParaRPr lang="en-ZA" sz="1100" dirty="0">
              <a:effectLst/>
              <a:latin typeface="Calibri"/>
              <a:ea typeface="Calibri"/>
              <a:cs typeface="Times New Roman"/>
            </a:endParaRPr>
          </a:p>
        </p:txBody>
      </p:sp>
      <p:pic>
        <p:nvPicPr>
          <p:cNvPr id="4098"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31299"/>
          <a:stretch/>
        </p:blipFill>
        <p:spPr bwMode="auto">
          <a:xfrm>
            <a:off x="458564" y="1575407"/>
            <a:ext cx="3181350" cy="2146347"/>
          </a:xfrm>
          <a:prstGeom prst="rect">
            <a:avLst/>
          </a:prstGeom>
          <a:noFill/>
          <a:ln w="9525">
            <a:solidFill>
              <a:schemeClr val="bg1">
                <a:lumMod val="9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8" name="TextBox 7"/>
          <p:cNvSpPr txBox="1"/>
          <p:nvPr/>
        </p:nvSpPr>
        <p:spPr>
          <a:xfrm>
            <a:off x="7308304" y="3893958"/>
            <a:ext cx="498855" cy="307777"/>
          </a:xfrm>
          <a:prstGeom prst="rect">
            <a:avLst/>
          </a:prstGeom>
          <a:noFill/>
        </p:spPr>
        <p:txBody>
          <a:bodyPr wrap="none" rtlCol="0">
            <a:spAutoFit/>
          </a:bodyPr>
          <a:lstStyle/>
          <a:p>
            <a:r>
              <a:rPr lang="en-ZA" sz="1400" b="1" dirty="0" smtClean="0"/>
              <a:t>51%</a:t>
            </a:r>
            <a:endParaRPr lang="en-ZA" sz="1400" b="1" dirty="0"/>
          </a:p>
        </p:txBody>
      </p:sp>
      <p:sp>
        <p:nvSpPr>
          <p:cNvPr id="10" name="TextBox 9"/>
          <p:cNvSpPr txBox="1"/>
          <p:nvPr/>
        </p:nvSpPr>
        <p:spPr>
          <a:xfrm>
            <a:off x="7001791" y="4368282"/>
            <a:ext cx="498855" cy="307777"/>
          </a:xfrm>
          <a:prstGeom prst="rect">
            <a:avLst/>
          </a:prstGeom>
          <a:noFill/>
        </p:spPr>
        <p:txBody>
          <a:bodyPr wrap="none" rtlCol="0">
            <a:spAutoFit/>
          </a:bodyPr>
          <a:lstStyle/>
          <a:p>
            <a:r>
              <a:rPr lang="en-ZA" sz="1400" b="1" dirty="0"/>
              <a:t>1</a:t>
            </a:r>
            <a:r>
              <a:rPr lang="en-ZA" sz="1400" b="1" dirty="0" smtClean="0"/>
              <a:t>1%</a:t>
            </a:r>
            <a:endParaRPr lang="en-ZA" sz="1400" b="1" dirty="0"/>
          </a:p>
        </p:txBody>
      </p:sp>
      <p:sp>
        <p:nvSpPr>
          <p:cNvPr id="9" name="TextBox 8"/>
          <p:cNvSpPr txBox="1"/>
          <p:nvPr/>
        </p:nvSpPr>
        <p:spPr>
          <a:xfrm>
            <a:off x="2653511" y="2269739"/>
            <a:ext cx="4104456" cy="2769989"/>
          </a:xfrm>
          <a:prstGeom prst="rect">
            <a:avLst/>
          </a:prstGeom>
          <a:solidFill>
            <a:schemeClr val="bg1">
              <a:lumMod val="85000"/>
            </a:schemeClr>
          </a:solidFill>
        </p:spPr>
        <p:txBody>
          <a:bodyPr wrap="square" rtlCol="0">
            <a:spAutoFit/>
          </a:bodyPr>
          <a:lstStyle/>
          <a:p>
            <a:pPr algn="ctr"/>
            <a:r>
              <a:rPr lang="en-ZA" sz="13800" b="1" dirty="0"/>
              <a:t>16%</a:t>
            </a:r>
            <a:r>
              <a:rPr lang="en-ZA" sz="13800" dirty="0"/>
              <a:t> </a:t>
            </a:r>
            <a:endParaRPr lang="en-ZA" sz="13800" dirty="0" smtClean="0"/>
          </a:p>
          <a:p>
            <a:pPr algn="ctr"/>
            <a:r>
              <a:rPr lang="en-ZA" dirty="0" smtClean="0"/>
              <a:t>Only the top </a:t>
            </a:r>
            <a:r>
              <a:rPr lang="en-ZA" sz="1600" b="1" dirty="0" smtClean="0"/>
              <a:t>16%</a:t>
            </a:r>
            <a:r>
              <a:rPr lang="en-ZA" sz="1600" dirty="0" smtClean="0"/>
              <a:t> </a:t>
            </a:r>
            <a:r>
              <a:rPr lang="en-ZA" dirty="0" smtClean="0"/>
              <a:t>of grade 3 students are performing at a Grade 3 level</a:t>
            </a:r>
            <a:endParaRPr lang="en-ZA" dirty="0"/>
          </a:p>
        </p:txBody>
      </p:sp>
      <p:sp>
        <p:nvSpPr>
          <p:cNvPr id="12" name="TextBox 11"/>
          <p:cNvSpPr txBox="1"/>
          <p:nvPr/>
        </p:nvSpPr>
        <p:spPr>
          <a:xfrm>
            <a:off x="467544" y="6381328"/>
            <a:ext cx="2520280" cy="369332"/>
          </a:xfrm>
          <a:prstGeom prst="rect">
            <a:avLst/>
          </a:prstGeom>
          <a:noFill/>
        </p:spPr>
        <p:txBody>
          <a:bodyPr wrap="square" rtlCol="0">
            <a:spAutoFit/>
          </a:bodyPr>
          <a:lstStyle/>
          <a:p>
            <a:r>
              <a:rPr lang="en-US" dirty="0" smtClean="0"/>
              <a:t>(Spaull &amp; </a:t>
            </a:r>
            <a:r>
              <a:rPr lang="en-US" dirty="0" err="1" smtClean="0"/>
              <a:t>Viljoen</a:t>
            </a:r>
            <a:r>
              <a:rPr lang="en-US" dirty="0" smtClean="0"/>
              <a:t>, 2014)</a:t>
            </a:r>
            <a:endParaRPr lang="en-US" dirty="0"/>
          </a:p>
        </p:txBody>
      </p:sp>
    </p:spTree>
    <p:extLst>
      <p:ext uri="{BB962C8B-B14F-4D97-AF65-F5344CB8AC3E}">
        <p14:creationId xmlns:p14="http://schemas.microsoft.com/office/powerpoint/2010/main" val="28137165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NSES question 42</a:t>
            </a:r>
            <a:br>
              <a:rPr lang="en-ZA" dirty="0" smtClean="0"/>
            </a:br>
            <a:r>
              <a:rPr lang="en-ZA" sz="1600" i="1" dirty="0" smtClean="0"/>
              <a:t>NSES</a:t>
            </a:r>
            <a:r>
              <a:rPr lang="en-GB" sz="1600" i="1" dirty="0" smtClean="0"/>
              <a:t> </a:t>
            </a:r>
            <a:r>
              <a:rPr lang="en-GB" sz="1600" i="1" dirty="0"/>
              <a:t>followed </a:t>
            </a:r>
            <a:r>
              <a:rPr lang="en-GB" sz="1600" i="1" dirty="0" smtClean="0"/>
              <a:t>about 15000 students (266 schools) and </a:t>
            </a:r>
            <a:r>
              <a:rPr lang="en-GB" sz="1600" i="1" dirty="0"/>
              <a:t>tested them in Grade 3 (2007), Grade 4 (2008) and Grade 5 (2009). </a:t>
            </a:r>
            <a:endParaRPr lang="en-ZA" sz="1600" i="1" dirty="0"/>
          </a:p>
        </p:txBody>
      </p:sp>
      <p:sp>
        <p:nvSpPr>
          <p:cNvPr id="3" name="Content Placeholder 2"/>
          <p:cNvSpPr>
            <a:spLocks noGrp="1"/>
          </p:cNvSpPr>
          <p:nvPr>
            <p:ph idx="1"/>
          </p:nvPr>
        </p:nvSpPr>
        <p:spPr>
          <a:xfrm>
            <a:off x="6588224" y="1949924"/>
            <a:ext cx="2180928" cy="1152129"/>
          </a:xfrm>
          <a:solidFill>
            <a:schemeClr val="bg1">
              <a:lumMod val="95000"/>
            </a:schemeClr>
          </a:solidFill>
        </p:spPr>
        <p:txBody>
          <a:bodyPr>
            <a:normAutofit fontScale="40000" lnSpcReduction="20000"/>
          </a:bodyPr>
          <a:lstStyle/>
          <a:p>
            <a:pPr marL="0" indent="0">
              <a:buNone/>
            </a:pPr>
            <a:r>
              <a:rPr lang="en-ZA" b="1" dirty="0" smtClean="0"/>
              <a:t>Grade 3 maths curriculum</a:t>
            </a:r>
            <a:r>
              <a:rPr lang="en-ZA" dirty="0" smtClean="0"/>
              <a:t>: “Can </a:t>
            </a:r>
            <a:r>
              <a:rPr lang="en-ZA" dirty="0"/>
              <a:t>perform calculations using </a:t>
            </a:r>
            <a:r>
              <a:rPr lang="en-ZA" dirty="0" smtClean="0"/>
              <a:t>appropriate symbols </a:t>
            </a:r>
            <a:r>
              <a:rPr lang="en-ZA" dirty="0"/>
              <a:t>to solve problems involving: </a:t>
            </a:r>
            <a:r>
              <a:rPr lang="en-ZA" dirty="0" smtClean="0"/>
              <a:t>division of </a:t>
            </a:r>
            <a:r>
              <a:rPr lang="en-ZA" dirty="0"/>
              <a:t>at least 2-digit by 1-digit </a:t>
            </a:r>
            <a:r>
              <a:rPr lang="en-ZA" dirty="0" smtClean="0"/>
              <a:t>numbers”</a:t>
            </a:r>
          </a:p>
          <a:p>
            <a:pPr marL="0" indent="0">
              <a:buNone/>
            </a:pP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50</a:t>
            </a:fld>
            <a:endParaRPr lang="en-ZA"/>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67544" y="1556792"/>
            <a:ext cx="5747385" cy="1650365"/>
          </a:xfrm>
          <a:prstGeom prst="rect">
            <a:avLst/>
          </a:prstGeom>
          <a:ln>
            <a:noFill/>
          </a:ln>
          <a:effectLst>
            <a:outerShdw blurRad="292100" dist="139700" dir="2700000" algn="tl" rotWithShape="0">
              <a:srgbClr val="333333">
                <a:alpha val="65000"/>
              </a:srgbClr>
            </a:outerShdw>
          </a:effectLst>
        </p:spPr>
      </p:pic>
      <p:graphicFrame>
        <p:nvGraphicFramePr>
          <p:cNvPr id="6" name="Chart 5"/>
          <p:cNvGraphicFramePr/>
          <p:nvPr>
            <p:extLst>
              <p:ext uri="{D42A27DB-BD31-4B8C-83A1-F6EECF244321}">
                <p14:modId xmlns:p14="http://schemas.microsoft.com/office/powerpoint/2010/main" val="3979736160"/>
              </p:ext>
            </p:extLst>
          </p:nvPr>
        </p:nvGraphicFramePr>
        <p:xfrm>
          <a:off x="469838" y="3383116"/>
          <a:ext cx="5745091" cy="3024336"/>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a:xfrm>
            <a:off x="6588224" y="3501008"/>
            <a:ext cx="2180928" cy="2736304"/>
          </a:xfrm>
          <a:prstGeom prst="rect">
            <a:avLst/>
          </a:prstGeom>
          <a:solidFill>
            <a:schemeClr val="bg1">
              <a:lumMod val="95000"/>
            </a:schemeClr>
          </a:solidFill>
        </p:spPr>
        <p:txBody>
          <a:bodyPr vert="horz" lIns="91440" tIns="45720" rIns="91440" bIns="45720" rtlCol="0">
            <a:normAutofit fontScale="3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4300" b="1" dirty="0" smtClean="0"/>
              <a:t>Even at the end of Grade 5 most (55%+) quintile 1-4 students cannot answer this simple Grade-3-level problem. </a:t>
            </a:r>
            <a:endParaRPr lang="en-ZA" sz="4300" dirty="0" smtClean="0"/>
          </a:p>
          <a:p>
            <a:pPr marL="0" indent="0">
              <a:buFont typeface="Arial" pitchFamily="34" charset="0"/>
              <a:buNone/>
            </a:pPr>
            <a:endParaRPr lang="en-ZA" dirty="0" smtClean="0"/>
          </a:p>
          <a:p>
            <a:pPr marL="0" indent="0" algn="just">
              <a:buFont typeface="Arial" pitchFamily="34" charset="0"/>
              <a:buNone/>
            </a:pPr>
            <a:r>
              <a:rPr lang="en-ZA" dirty="0" smtClean="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 (Taylor &amp; </a:t>
            </a:r>
            <a:r>
              <a:rPr lang="en-ZA" dirty="0" err="1" smtClean="0"/>
              <a:t>Reddi</a:t>
            </a:r>
            <a:r>
              <a:rPr lang="en-ZA" dirty="0" smtClean="0"/>
              <a:t>, 2013: 194)</a:t>
            </a:r>
            <a:endParaRPr lang="en-ZA" dirty="0"/>
          </a:p>
        </p:txBody>
      </p:sp>
      <p:sp>
        <p:nvSpPr>
          <p:cNvPr id="8" name="TextBox 7"/>
          <p:cNvSpPr txBox="1"/>
          <p:nvPr/>
        </p:nvSpPr>
        <p:spPr>
          <a:xfrm>
            <a:off x="1907704" y="6504467"/>
            <a:ext cx="3384376" cy="307777"/>
          </a:xfrm>
          <a:prstGeom prst="rect">
            <a:avLst/>
          </a:prstGeom>
          <a:noFill/>
        </p:spPr>
        <p:txBody>
          <a:bodyPr wrap="square" rtlCol="0">
            <a:spAutoFit/>
          </a:bodyPr>
          <a:lstStyle/>
          <a:p>
            <a:r>
              <a:rPr lang="en-ZA" sz="1400" dirty="0" smtClean="0"/>
              <a:t>(Spaull &amp; Viljoen, 2014)</a:t>
            </a:r>
            <a:endParaRPr lang="en-ZA" sz="1400" dirty="0"/>
          </a:p>
        </p:txBody>
      </p:sp>
    </p:spTree>
    <p:extLst>
      <p:ext uri="{BB962C8B-B14F-4D97-AF65-F5344CB8AC3E}">
        <p14:creationId xmlns:p14="http://schemas.microsoft.com/office/powerpoint/2010/main" val="14988116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51</a:t>
            </a:fld>
            <a:endParaRPr lang="en-ZA"/>
          </a:p>
        </p:txBody>
      </p:sp>
      <p:sp>
        <p:nvSpPr>
          <p:cNvPr id="6" name="Title 1"/>
          <p:cNvSpPr>
            <a:spLocks noGrp="1"/>
          </p:cNvSpPr>
          <p:nvPr>
            <p:ph type="title"/>
          </p:nvPr>
        </p:nvSpPr>
        <p:spPr>
          <a:xfrm>
            <a:off x="468312" y="115888"/>
            <a:ext cx="8136135" cy="1008856"/>
          </a:xfrm>
        </p:spPr>
        <p:txBody>
          <a:bodyPr/>
          <a:lstStyle/>
          <a:p>
            <a:r>
              <a:rPr lang="en-US" sz="3600" dirty="0">
                <a:latin typeface="Calibri" charset="0"/>
              </a:rPr>
              <a:t>Insurmountable learning </a:t>
            </a:r>
            <a:r>
              <a:rPr lang="en-US" sz="3600" dirty="0" smtClean="0">
                <a:latin typeface="Calibri" charset="0"/>
              </a:rPr>
              <a:t>deficits: 0.3 SD</a:t>
            </a:r>
            <a:endParaRPr lang="en-US" sz="3600" dirty="0">
              <a:latin typeface="Calibri" charset="0"/>
            </a:endParaRPr>
          </a:p>
        </p:txBody>
      </p:sp>
      <p:graphicFrame>
        <p:nvGraphicFramePr>
          <p:cNvPr id="7" name="Chart 6"/>
          <p:cNvGraphicFramePr/>
          <p:nvPr>
            <p:extLst>
              <p:ext uri="{D42A27DB-BD31-4B8C-83A1-F6EECF244321}">
                <p14:modId xmlns:p14="http://schemas.microsoft.com/office/powerpoint/2010/main" val="3617155207"/>
              </p:ext>
            </p:extLst>
          </p:nvPr>
        </p:nvGraphicFramePr>
        <p:xfrm>
          <a:off x="-1180" y="1268760"/>
          <a:ext cx="9144000" cy="533527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467544" y="6381328"/>
            <a:ext cx="2520280" cy="369332"/>
          </a:xfrm>
          <a:prstGeom prst="rect">
            <a:avLst/>
          </a:prstGeom>
          <a:noFill/>
        </p:spPr>
        <p:txBody>
          <a:bodyPr wrap="square" rtlCol="0">
            <a:spAutoFit/>
          </a:bodyPr>
          <a:lstStyle/>
          <a:p>
            <a:r>
              <a:rPr lang="en-US" dirty="0" smtClean="0"/>
              <a:t>(Spaull &amp; </a:t>
            </a:r>
            <a:r>
              <a:rPr lang="en-US" dirty="0" err="1" smtClean="0"/>
              <a:t>Viljoen</a:t>
            </a:r>
            <a:r>
              <a:rPr lang="en-US" dirty="0" smtClean="0"/>
              <a:t>, 2014)</a:t>
            </a:r>
            <a:endParaRPr lang="en-US" dirty="0"/>
          </a:p>
        </p:txBody>
      </p:sp>
    </p:spTree>
    <p:extLst>
      <p:ext uri="{BB962C8B-B14F-4D97-AF65-F5344CB8AC3E}">
        <p14:creationId xmlns:p14="http://schemas.microsoft.com/office/powerpoint/2010/main" val="11799890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animEffect transition="in" filter="wipe(down)">
                                      <p:cBhvr>
                                        <p:cTn id="7" dur="500"/>
                                        <p:tgtEl>
                                          <p:spTgt spid="7">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graphicEl>
                                              <a:chart seriesIdx="-4" categoryIdx="0" bldStep="category"/>
                                            </p:graphicEl>
                                          </p:spTgt>
                                        </p:tgtEl>
                                        <p:attrNameLst>
                                          <p:attrName>style.visibility</p:attrName>
                                        </p:attrNameLst>
                                      </p:cBhvr>
                                      <p:to>
                                        <p:strVal val="visible"/>
                                      </p:to>
                                    </p:set>
                                    <p:animEffect transition="in" filter="wipe(down)">
                                      <p:cBhvr>
                                        <p:cTn id="12" dur="500"/>
                                        <p:tgtEl>
                                          <p:spTgt spid="7">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graphicEl>
                                              <a:chart seriesIdx="-4" categoryIdx="1" bldStep="category"/>
                                            </p:graphicEl>
                                          </p:spTgt>
                                        </p:tgtEl>
                                        <p:attrNameLst>
                                          <p:attrName>style.visibility</p:attrName>
                                        </p:attrNameLst>
                                      </p:cBhvr>
                                      <p:to>
                                        <p:strVal val="visible"/>
                                      </p:to>
                                    </p:set>
                                    <p:animEffect transition="in" filter="wipe(down)">
                                      <p:cBhvr>
                                        <p:cTn id="17" dur="500"/>
                                        <p:tgtEl>
                                          <p:spTgt spid="7">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graphicEl>
                                              <a:chart seriesIdx="-4" categoryIdx="2" bldStep="category"/>
                                            </p:graphicEl>
                                          </p:spTgt>
                                        </p:tgtEl>
                                        <p:attrNameLst>
                                          <p:attrName>style.visibility</p:attrName>
                                        </p:attrNameLst>
                                      </p:cBhvr>
                                      <p:to>
                                        <p:strVal val="visible"/>
                                      </p:to>
                                    </p:set>
                                    <p:animEffect transition="in" filter="wipe(down)">
                                      <p:cBhvr>
                                        <p:cTn id="22" dur="500"/>
                                        <p:tgtEl>
                                          <p:spTgt spid="7">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
                                            <p:graphicEl>
                                              <a:chart seriesIdx="-4" categoryIdx="3" bldStep="category"/>
                                            </p:graphicEl>
                                          </p:spTgt>
                                        </p:tgtEl>
                                        <p:attrNameLst>
                                          <p:attrName>style.visibility</p:attrName>
                                        </p:attrNameLst>
                                      </p:cBhvr>
                                      <p:to>
                                        <p:strVal val="visible"/>
                                      </p:to>
                                    </p:set>
                                    <p:animEffect transition="in" filter="wipe(down)">
                                      <p:cBhvr>
                                        <p:cTn id="27" dur="500"/>
                                        <p:tgtEl>
                                          <p:spTgt spid="7">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
                                            <p:graphicEl>
                                              <a:chart seriesIdx="-4" categoryIdx="4" bldStep="category"/>
                                            </p:graphicEl>
                                          </p:spTgt>
                                        </p:tgtEl>
                                        <p:attrNameLst>
                                          <p:attrName>style.visibility</p:attrName>
                                        </p:attrNameLst>
                                      </p:cBhvr>
                                      <p:to>
                                        <p:strVal val="visible"/>
                                      </p:to>
                                    </p:set>
                                    <p:animEffect transition="in" filter="wipe(down)">
                                      <p:cBhvr>
                                        <p:cTn id="32" dur="500"/>
                                        <p:tgtEl>
                                          <p:spTgt spid="7">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7">
                                            <p:graphicEl>
                                              <a:chart seriesIdx="-4" categoryIdx="5" bldStep="category"/>
                                            </p:graphicEl>
                                          </p:spTgt>
                                        </p:tgtEl>
                                        <p:attrNameLst>
                                          <p:attrName>style.visibility</p:attrName>
                                        </p:attrNameLst>
                                      </p:cBhvr>
                                      <p:to>
                                        <p:strVal val="visible"/>
                                      </p:to>
                                    </p:set>
                                    <p:animEffect transition="in" filter="wipe(down)">
                                      <p:cBhvr>
                                        <p:cTn id="37" dur="500"/>
                                        <p:tgtEl>
                                          <p:spTgt spid="7">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7">
                                            <p:graphicEl>
                                              <a:chart seriesIdx="-4" categoryIdx="6" bldStep="category"/>
                                            </p:graphicEl>
                                          </p:spTgt>
                                        </p:tgtEl>
                                        <p:attrNameLst>
                                          <p:attrName>style.visibility</p:attrName>
                                        </p:attrNameLst>
                                      </p:cBhvr>
                                      <p:to>
                                        <p:strVal val="visible"/>
                                      </p:to>
                                    </p:set>
                                    <p:animEffect transition="in" filter="wipe(down)">
                                      <p:cBhvr>
                                        <p:cTn id="42" dur="500"/>
                                        <p:tgtEl>
                                          <p:spTgt spid="7">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7">
                                            <p:graphicEl>
                                              <a:chart seriesIdx="-4" categoryIdx="7" bldStep="category"/>
                                            </p:graphicEl>
                                          </p:spTgt>
                                        </p:tgtEl>
                                        <p:attrNameLst>
                                          <p:attrName>style.visibility</p:attrName>
                                        </p:attrNameLst>
                                      </p:cBhvr>
                                      <p:to>
                                        <p:strVal val="visible"/>
                                      </p:to>
                                    </p:set>
                                    <p:animEffect transition="in" filter="wipe(down)">
                                      <p:cBhvr>
                                        <p:cTn id="47" dur="500"/>
                                        <p:tgtEl>
                                          <p:spTgt spid="7">
                                            <p:graphicEl>
                                              <a:chart seriesIdx="-4" categoryIdx="7" bldStep="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7">
                                            <p:graphicEl>
                                              <a:chart seriesIdx="-4" categoryIdx="8" bldStep="category"/>
                                            </p:graphicEl>
                                          </p:spTgt>
                                        </p:tgtEl>
                                        <p:attrNameLst>
                                          <p:attrName>style.visibility</p:attrName>
                                        </p:attrNameLst>
                                      </p:cBhvr>
                                      <p:to>
                                        <p:strVal val="visible"/>
                                      </p:to>
                                    </p:set>
                                    <p:animEffect transition="in" filter="wipe(down)">
                                      <p:cBhvr>
                                        <p:cTn id="52" dur="500"/>
                                        <p:tgtEl>
                                          <p:spTgt spid="7">
                                            <p:graphicEl>
                                              <a:chart seriesIdx="-4" categoryIdx="8" bldStep="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7">
                                            <p:graphicEl>
                                              <a:chart seriesIdx="-4" categoryIdx="9" bldStep="category"/>
                                            </p:graphicEl>
                                          </p:spTgt>
                                        </p:tgtEl>
                                        <p:attrNameLst>
                                          <p:attrName>style.visibility</p:attrName>
                                        </p:attrNameLst>
                                      </p:cBhvr>
                                      <p:to>
                                        <p:strVal val="visible"/>
                                      </p:to>
                                    </p:set>
                                    <p:animEffect transition="in" filter="wipe(down)">
                                      <p:cBhvr>
                                        <p:cTn id="57" dur="500"/>
                                        <p:tgtEl>
                                          <p:spTgt spid="7">
                                            <p:graphicEl>
                                              <a:chart seriesIdx="-4" categoryIdx="9"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category"/>
        </p:bldSub>
      </p:bldGraphic>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6851104" cy="1228998"/>
          </a:xfrm>
        </p:spPr>
        <p:txBody>
          <a:bodyPr/>
          <a:lstStyle/>
          <a:p>
            <a:r>
              <a:rPr lang="en-US" dirty="0" smtClean="0"/>
              <a:t>Data and analysis</a:t>
            </a:r>
            <a:endParaRPr lang="en-US" dirty="0"/>
          </a:p>
        </p:txBody>
      </p:sp>
      <p:sp>
        <p:nvSpPr>
          <p:cNvPr id="3" name="Content Placeholder 2"/>
          <p:cNvSpPr>
            <a:spLocks noGrp="1"/>
          </p:cNvSpPr>
          <p:nvPr>
            <p:ph idx="1"/>
          </p:nvPr>
        </p:nvSpPr>
        <p:spPr>
          <a:xfrm>
            <a:off x="457200" y="1628800"/>
            <a:ext cx="8229600" cy="5229200"/>
          </a:xfrm>
        </p:spPr>
        <p:txBody>
          <a:bodyPr>
            <a:normAutofit fontScale="62500" lnSpcReduction="20000"/>
          </a:bodyPr>
          <a:lstStyle/>
          <a:p>
            <a:r>
              <a:rPr lang="en-US" dirty="0" smtClean="0"/>
              <a:t>In order to answer research questions and engage with the data requires some level of analytic proficiency with a statistical software package like STATA or SPSS (or R if you are hardcore</a:t>
            </a:r>
            <a:r>
              <a:rPr lang="en-US" dirty="0" smtClean="0"/>
              <a:t>)</a:t>
            </a:r>
          </a:p>
          <a:p>
            <a:endParaRPr lang="en-US" dirty="0" smtClean="0"/>
          </a:p>
          <a:p>
            <a:r>
              <a:rPr lang="en-US" dirty="0" smtClean="0"/>
              <a:t>Education faculties in South Africa really need to up their game as far as quantitative analysis is concerned. For </a:t>
            </a:r>
            <a:r>
              <a:rPr lang="en-US" dirty="0"/>
              <a:t>w</a:t>
            </a:r>
            <a:r>
              <a:rPr lang="en-US" dirty="0" smtClean="0"/>
              <a:t>hatever reason there seems to be an anti-empirical, anti-quantitative bias across the board. This filters through into course-load priorities and expectations (or lack of expectations) on graduate students. </a:t>
            </a:r>
            <a:endParaRPr lang="en-US" dirty="0" smtClean="0"/>
          </a:p>
          <a:p>
            <a:endParaRPr lang="en-US" dirty="0" smtClean="0"/>
          </a:p>
          <a:p>
            <a:r>
              <a:rPr lang="en-US" dirty="0" smtClean="0"/>
              <a:t>Without </a:t>
            </a:r>
            <a:r>
              <a:rPr lang="en-US" dirty="0" smtClean="0"/>
              <a:t>an ability to interact with a large data set and do BASIC data analysis any graduate student’s research opportunities are severely (and unnecessarily) limited (the same applies to faculty </a:t>
            </a:r>
            <a:r>
              <a:rPr lang="en-US" dirty="0" smtClean="0"/>
              <a:t>members)</a:t>
            </a:r>
          </a:p>
          <a:p>
            <a:endParaRPr lang="en-US" dirty="0" smtClean="0"/>
          </a:p>
          <a:p>
            <a:r>
              <a:rPr lang="en-US" dirty="0" smtClean="0"/>
              <a:t>SALDRU (UCT) runs a free online STATA course to teach the basics of data analysis </a:t>
            </a:r>
          </a:p>
          <a:p>
            <a:pPr lvl="1"/>
            <a:r>
              <a:rPr lang="en-US" sz="2000" dirty="0">
                <a:hlinkClick r:id="rId2"/>
              </a:rPr>
              <a:t>http://www.saldru.uct.ac.za/training/online-stata-</a:t>
            </a:r>
            <a:r>
              <a:rPr lang="en-US" sz="2000" dirty="0" smtClean="0">
                <a:hlinkClick r:id="rId2"/>
              </a:rPr>
              <a:t>course</a:t>
            </a:r>
            <a:r>
              <a:rPr lang="en-US" sz="2000" dirty="0" smtClean="0"/>
              <a:t> </a:t>
            </a:r>
          </a:p>
          <a:p>
            <a:pPr lvl="1"/>
            <a:r>
              <a:rPr lang="en-US" sz="2000" dirty="0" smtClean="0"/>
              <a:t>There is also a two-week ”</a:t>
            </a:r>
            <a:r>
              <a:rPr lang="en-US" sz="2000" i="1" dirty="0" smtClean="0"/>
              <a:t>UCT Summer training </a:t>
            </a:r>
            <a:r>
              <a:rPr lang="en-US" sz="2000" i="1" dirty="0" err="1" smtClean="0"/>
              <a:t>Programme</a:t>
            </a:r>
            <a:r>
              <a:rPr lang="en-US" sz="2000" i="1" dirty="0" smtClean="0"/>
              <a:t> in Social Science research Using Survey Data</a:t>
            </a:r>
            <a:r>
              <a:rPr lang="en-US" sz="2000" dirty="0" smtClean="0"/>
              <a:t>” run in January every year and well worth going to if you already have a basic background in statistics  </a:t>
            </a:r>
            <a:endParaRPr lang="en-US" sz="2000" dirty="0"/>
          </a:p>
        </p:txBody>
      </p:sp>
    </p:spTree>
    <p:extLst>
      <p:ext uri="{BB962C8B-B14F-4D97-AF65-F5344CB8AC3E}">
        <p14:creationId xmlns:p14="http://schemas.microsoft.com/office/powerpoint/2010/main" val="4218586896"/>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323850" y="476250"/>
            <a:ext cx="6850063" cy="1228725"/>
          </a:xfrm>
        </p:spPr>
        <p:txBody>
          <a:bodyPr/>
          <a:lstStyle/>
          <a:p>
            <a:r>
              <a:rPr lang="en-ZA" b="1">
                <a:latin typeface="Calibri" charset="0"/>
              </a:rPr>
              <a:t>Conclusion</a:t>
            </a:r>
          </a:p>
        </p:txBody>
      </p:sp>
      <p:sp>
        <p:nvSpPr>
          <p:cNvPr id="44034" name="Content Placeholder 2"/>
          <p:cNvSpPr>
            <a:spLocks noGrp="1"/>
          </p:cNvSpPr>
          <p:nvPr>
            <p:ph idx="1"/>
          </p:nvPr>
        </p:nvSpPr>
        <p:spPr>
          <a:xfrm>
            <a:off x="467544" y="1700808"/>
            <a:ext cx="8229600" cy="4065588"/>
          </a:xfrm>
        </p:spPr>
        <p:txBody>
          <a:bodyPr/>
          <a:lstStyle/>
          <a:p>
            <a:r>
              <a:rPr lang="en-ZA" sz="2400" dirty="0">
                <a:latin typeface="Calibri" charset="0"/>
              </a:rPr>
              <a:t>Data is essential for making </a:t>
            </a:r>
            <a:r>
              <a:rPr lang="en-ZA" sz="2400" b="1" dirty="0">
                <a:latin typeface="Calibri" charset="0"/>
              </a:rPr>
              <a:t>informed decisions</a:t>
            </a:r>
          </a:p>
          <a:p>
            <a:r>
              <a:rPr lang="en-ZA" sz="2400" dirty="0" smtClean="0">
                <a:latin typeface="Calibri" charset="0"/>
              </a:rPr>
              <a:t>To be able to use these data sets requires some level of analytic proficiency. Basic proficiency can take as little as 4 months but is infinitely valuable.</a:t>
            </a:r>
            <a:endParaRPr lang="en-ZA" sz="2400" dirty="0">
              <a:latin typeface="Calibri" charset="0"/>
            </a:endParaRPr>
          </a:p>
          <a:p>
            <a:r>
              <a:rPr lang="en-ZA" sz="2400" b="1" dirty="0">
                <a:latin typeface="Calibri" charset="0"/>
              </a:rPr>
              <a:t>Nationally representative datasets </a:t>
            </a:r>
            <a:r>
              <a:rPr lang="en-ZA" sz="2400" dirty="0">
                <a:latin typeface="Calibri" charset="0"/>
              </a:rPr>
              <a:t>allow us to draw conclusions for each province and the whole country – something that is not possible from small local studies.</a:t>
            </a:r>
          </a:p>
          <a:p>
            <a:r>
              <a:rPr lang="en-ZA" sz="2400" dirty="0">
                <a:latin typeface="Calibri" charset="0"/>
              </a:rPr>
              <a:t>DBE has access to a wealth of useful but </a:t>
            </a:r>
            <a:r>
              <a:rPr lang="en-ZA" sz="2400" b="1" dirty="0">
                <a:latin typeface="Calibri" charset="0"/>
              </a:rPr>
              <a:t>under-utilized </a:t>
            </a:r>
            <a:r>
              <a:rPr lang="en-ZA" sz="2400" dirty="0">
                <a:latin typeface="Calibri" charset="0"/>
              </a:rPr>
              <a:t>data</a:t>
            </a:r>
          </a:p>
          <a:p>
            <a:pPr lvl="1"/>
            <a:r>
              <a:rPr lang="en-ZA" sz="2000" dirty="0" smtClean="0">
                <a:latin typeface="Calibri" charset="0"/>
              </a:rPr>
              <a:t>ANA, </a:t>
            </a:r>
            <a:r>
              <a:rPr lang="en-ZA" sz="2000" dirty="0">
                <a:latin typeface="Calibri" charset="0"/>
              </a:rPr>
              <a:t>EMIS, MATRIC, HH-SURVEYS (also PERSAL &amp; SYSTEMIC</a:t>
            </a:r>
            <a:r>
              <a:rPr lang="en-ZA" sz="2000" dirty="0" smtClean="0">
                <a:latin typeface="Calibri" charset="0"/>
              </a:rPr>
              <a:t>)</a:t>
            </a:r>
          </a:p>
          <a:p>
            <a:r>
              <a:rPr lang="en-ZA" sz="2400" dirty="0" smtClean="0">
                <a:latin typeface="Calibri" charset="0"/>
              </a:rPr>
              <a:t>Many datasets are publicly available on request</a:t>
            </a:r>
          </a:p>
          <a:p>
            <a:pPr lvl="1"/>
            <a:r>
              <a:rPr lang="en-ZA" sz="2000" dirty="0">
                <a:latin typeface="Calibri" charset="0"/>
              </a:rPr>
              <a:t>SACMEQ, TIMSS, </a:t>
            </a:r>
            <a:r>
              <a:rPr lang="en-ZA" sz="2000" dirty="0" smtClean="0">
                <a:latin typeface="Calibri" charset="0"/>
              </a:rPr>
              <a:t>PIRLS (SACMEQ 2013 soon to be available)</a:t>
            </a:r>
            <a:endParaRPr lang="en-ZA" sz="2400" dirty="0">
              <a:latin typeface="Calibri" charset="0"/>
            </a:endParaRPr>
          </a:p>
          <a:p>
            <a:pPr algn="r"/>
            <a:r>
              <a:rPr lang="en-ZA" sz="2400" dirty="0">
                <a:latin typeface="Calibri" charset="0"/>
              </a:rPr>
              <a:t>“</a:t>
            </a:r>
            <a:r>
              <a:rPr lang="en-ZA" altLang="ja-JP" sz="2400" b="1" i="1" dirty="0">
                <a:solidFill>
                  <a:srgbClr val="FF0000"/>
                </a:solidFill>
                <a:latin typeface="Calibri" charset="0"/>
              </a:rPr>
              <a:t>Without data you are just another person with an opinion</a:t>
            </a:r>
            <a:r>
              <a:rPr lang="en-ZA" sz="2400" dirty="0">
                <a:latin typeface="Calibri" charset="0"/>
              </a:rPr>
              <a:t>”</a:t>
            </a:r>
            <a:r>
              <a:rPr lang="en-ZA" altLang="ja-JP" sz="2400" dirty="0">
                <a:latin typeface="Calibri" charset="0"/>
              </a:rPr>
              <a:t> – Andreas Schleicher</a:t>
            </a:r>
            <a:endParaRPr lang="en-ZA" sz="2400" dirty="0">
              <a:latin typeface="Calibri" charset="0"/>
            </a:endParaRPr>
          </a:p>
        </p:txBody>
      </p:sp>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and useful websites</a:t>
            </a:r>
            <a:endParaRPr lang="en-US" dirty="0"/>
          </a:p>
        </p:txBody>
      </p:sp>
      <p:sp>
        <p:nvSpPr>
          <p:cNvPr id="3" name="Content Placeholder 2"/>
          <p:cNvSpPr>
            <a:spLocks noGrp="1"/>
          </p:cNvSpPr>
          <p:nvPr>
            <p:ph idx="1"/>
          </p:nvPr>
        </p:nvSpPr>
        <p:spPr/>
        <p:txBody>
          <a:bodyPr/>
          <a:lstStyle/>
          <a:p>
            <a:r>
              <a:rPr lang="en-US" sz="1600" dirty="0" err="1"/>
              <a:t>Fleisch</a:t>
            </a:r>
            <a:r>
              <a:rPr lang="en-US" sz="1600" dirty="0"/>
              <a:t>, B. (2008). </a:t>
            </a:r>
            <a:r>
              <a:rPr lang="en-US" sz="1600" i="1" dirty="0"/>
              <a:t>Primary Education in Crisis: Why South African Schoolchildren underachieve in reading and mathematics</a:t>
            </a:r>
            <a:r>
              <a:rPr lang="en-US" sz="1600" dirty="0"/>
              <a:t> (pp. 1–162). Cape Town: </a:t>
            </a:r>
            <a:r>
              <a:rPr lang="en-US" sz="1600" dirty="0" err="1"/>
              <a:t>Juta</a:t>
            </a:r>
            <a:r>
              <a:rPr lang="en-US" sz="1600" dirty="0"/>
              <a:t> &amp; Co.</a:t>
            </a:r>
          </a:p>
          <a:p>
            <a:r>
              <a:rPr lang="en-US" sz="1600" dirty="0" err="1"/>
              <a:t>Greaney</a:t>
            </a:r>
            <a:r>
              <a:rPr lang="en-US" sz="1600" dirty="0"/>
              <a:t>, V., &amp; </a:t>
            </a:r>
            <a:r>
              <a:rPr lang="en-US" sz="1600" dirty="0" err="1"/>
              <a:t>Kellaghan</a:t>
            </a:r>
            <a:r>
              <a:rPr lang="en-US" sz="1600" dirty="0"/>
              <a:t>, T. (2008). </a:t>
            </a:r>
            <a:r>
              <a:rPr lang="en-US" sz="1600" i="1" dirty="0"/>
              <a:t>Assessing national achievement levels in education</a:t>
            </a:r>
            <a:r>
              <a:rPr lang="en-US" sz="1600" dirty="0"/>
              <a:t> (Vol. 1). World Bank Publications.</a:t>
            </a:r>
          </a:p>
          <a:p>
            <a:r>
              <a:rPr lang="en-US" sz="1600" dirty="0"/>
              <a:t>Reddy, V., </a:t>
            </a:r>
            <a:r>
              <a:rPr lang="en-US" sz="1600" dirty="0" err="1"/>
              <a:t>Prinsloo</a:t>
            </a:r>
            <a:r>
              <a:rPr lang="en-US" sz="1600" dirty="0"/>
              <a:t>, C., </a:t>
            </a:r>
            <a:r>
              <a:rPr lang="en-US" sz="1600" dirty="0" err="1"/>
              <a:t>Visser</a:t>
            </a:r>
            <a:r>
              <a:rPr lang="en-US" sz="1600" dirty="0"/>
              <a:t>, M., </a:t>
            </a:r>
            <a:r>
              <a:rPr lang="en-US" sz="1600" dirty="0" err="1"/>
              <a:t>Arends</a:t>
            </a:r>
            <a:r>
              <a:rPr lang="en-US" sz="1600" dirty="0"/>
              <a:t>, F., </a:t>
            </a:r>
            <a:r>
              <a:rPr lang="en-US" sz="1600" dirty="0" err="1"/>
              <a:t>Winnaar</a:t>
            </a:r>
            <a:r>
              <a:rPr lang="en-US" sz="1600" dirty="0"/>
              <a:t>, L., &amp; Rogers, S. (2012). </a:t>
            </a:r>
            <a:r>
              <a:rPr lang="en-US" sz="1600" i="1" dirty="0"/>
              <a:t>Highlights from TIMSS 2011: The South African perspective</a:t>
            </a:r>
            <a:r>
              <a:rPr lang="en-US" sz="1600" dirty="0"/>
              <a:t>. Pretoria.</a:t>
            </a:r>
          </a:p>
          <a:p>
            <a:r>
              <a:rPr lang="en-US" sz="1600" dirty="0"/>
              <a:t>Ross, K. N., </a:t>
            </a:r>
            <a:r>
              <a:rPr lang="en-US" sz="1600" dirty="0" err="1"/>
              <a:t>Dolata</a:t>
            </a:r>
            <a:r>
              <a:rPr lang="en-US" sz="1600" dirty="0"/>
              <a:t>, S., Ikeda, M., </a:t>
            </a:r>
            <a:r>
              <a:rPr lang="en-US" sz="1600" dirty="0" err="1"/>
              <a:t>Zuze</a:t>
            </a:r>
            <a:r>
              <a:rPr lang="en-US" sz="1600" dirty="0"/>
              <a:t>, L., &amp; </a:t>
            </a:r>
            <a:r>
              <a:rPr lang="en-US" sz="1600" dirty="0" err="1"/>
              <a:t>Murimba</a:t>
            </a:r>
            <a:r>
              <a:rPr lang="en-US" sz="1600" dirty="0"/>
              <a:t>, S. (2005). </a:t>
            </a:r>
            <a:r>
              <a:rPr lang="en-US" sz="1600" i="1" dirty="0"/>
              <a:t>The Conduct of the SACMEQ II Project in Kenya</a:t>
            </a:r>
            <a:r>
              <a:rPr lang="en-US" sz="1600" dirty="0"/>
              <a:t>. Harare.</a:t>
            </a:r>
          </a:p>
          <a:p>
            <a:r>
              <a:rPr lang="en-US" sz="1600" dirty="0"/>
              <a:t>Taylor, N., Van der berg, S., &amp; </a:t>
            </a:r>
            <a:r>
              <a:rPr lang="en-US" sz="1600" dirty="0" err="1"/>
              <a:t>Mabogoane</a:t>
            </a:r>
            <a:r>
              <a:rPr lang="en-US" sz="1600" dirty="0"/>
              <a:t>, T. (2013). </a:t>
            </a:r>
            <a:r>
              <a:rPr lang="en-US" sz="1600" i="1" dirty="0"/>
              <a:t>What makes schools effective? Report of the National School Effectiveness Study</a:t>
            </a:r>
            <a:r>
              <a:rPr lang="en-US" sz="1600" dirty="0"/>
              <a:t>. Cape Town: Pearson.</a:t>
            </a:r>
          </a:p>
          <a:p>
            <a:r>
              <a:rPr lang="en-US" sz="1600" dirty="0"/>
              <a:t>Taylor, S., &amp; Yu, D. (2009). </a:t>
            </a:r>
            <a:r>
              <a:rPr lang="en-US" sz="1600" i="1" dirty="0"/>
              <a:t>The importance of socioeconomic status in determining educational achievement in South Africa</a:t>
            </a:r>
            <a:r>
              <a:rPr lang="en-US" sz="1600" dirty="0"/>
              <a:t> (No. 1). Stellenbosch.</a:t>
            </a:r>
          </a:p>
          <a:p>
            <a:r>
              <a:rPr lang="en-US" sz="1600" dirty="0"/>
              <a:t>Van der berg, S., Burger, C., Burger, R., De </a:t>
            </a:r>
            <a:r>
              <a:rPr lang="en-US" sz="1600" dirty="0" err="1"/>
              <a:t>Vos</a:t>
            </a:r>
            <a:r>
              <a:rPr lang="en-US" sz="1600" dirty="0"/>
              <a:t>, M., Du Rand, G., </a:t>
            </a:r>
            <a:r>
              <a:rPr lang="en-US" sz="1600" dirty="0" err="1"/>
              <a:t>Gustafsson</a:t>
            </a:r>
            <a:r>
              <a:rPr lang="en-US" sz="1600" dirty="0"/>
              <a:t>, M., … Von </a:t>
            </a:r>
            <a:r>
              <a:rPr lang="en-US" sz="1600" dirty="0" err="1"/>
              <a:t>Fintel</a:t>
            </a:r>
            <a:r>
              <a:rPr lang="en-US" sz="1600" dirty="0"/>
              <a:t>, D. (2011). </a:t>
            </a:r>
            <a:r>
              <a:rPr lang="en-US" sz="1600" i="1" dirty="0"/>
              <a:t>Low quality education as a poverty trap</a:t>
            </a:r>
            <a:r>
              <a:rPr lang="en-US" sz="1600" dirty="0"/>
              <a:t>. Stellenbosch</a:t>
            </a:r>
            <a:r>
              <a:rPr lang="en-US" sz="1600" dirty="0" smtClean="0"/>
              <a:t>.</a:t>
            </a:r>
          </a:p>
          <a:p>
            <a:r>
              <a:rPr lang="en-US" sz="1600" dirty="0">
                <a:hlinkClick r:id="rId2"/>
              </a:rPr>
              <a:t>http://www.sacmeq.org</a:t>
            </a:r>
            <a:r>
              <a:rPr lang="en-US" sz="1600" dirty="0" smtClean="0">
                <a:hlinkClick r:id="rId2"/>
              </a:rPr>
              <a:t>/</a:t>
            </a:r>
            <a:r>
              <a:rPr lang="en-US" sz="1600" dirty="0" smtClean="0"/>
              <a:t> 	     </a:t>
            </a:r>
            <a:r>
              <a:rPr lang="en-US" sz="1600" dirty="0" smtClean="0">
                <a:hlinkClick r:id="rId3"/>
              </a:rPr>
              <a:t>www.oecd.org/pisa</a:t>
            </a:r>
            <a:r>
              <a:rPr lang="en-US" sz="1600" dirty="0" smtClean="0"/>
              <a:t> 	</a:t>
            </a:r>
            <a:r>
              <a:rPr lang="en-US" sz="1600" dirty="0" smtClean="0">
                <a:hlinkClick r:id="rId4"/>
              </a:rPr>
              <a:t>http://timssandpirls.bc.edu</a:t>
            </a:r>
            <a:r>
              <a:rPr lang="en-US" sz="1600" dirty="0" smtClean="0"/>
              <a:t>  </a:t>
            </a:r>
          </a:p>
          <a:p>
            <a:endParaRPr lang="en-US" sz="1600" dirty="0"/>
          </a:p>
          <a:p>
            <a:endParaRPr lang="en-US" sz="1600" dirty="0"/>
          </a:p>
        </p:txBody>
      </p:sp>
    </p:spTree>
    <p:extLst>
      <p:ext uri="{BB962C8B-B14F-4D97-AF65-F5344CB8AC3E}">
        <p14:creationId xmlns:p14="http://schemas.microsoft.com/office/powerpoint/2010/main" val="2455643687"/>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exercise</a:t>
            </a:r>
            <a:endParaRPr lang="en-US" dirty="0"/>
          </a:p>
        </p:txBody>
      </p:sp>
      <p:sp>
        <p:nvSpPr>
          <p:cNvPr id="3" name="Content Placeholder 2"/>
          <p:cNvSpPr>
            <a:spLocks noGrp="1"/>
          </p:cNvSpPr>
          <p:nvPr>
            <p:ph idx="1"/>
          </p:nvPr>
        </p:nvSpPr>
        <p:spPr/>
        <p:txBody>
          <a:bodyPr/>
          <a:lstStyle/>
          <a:p>
            <a:r>
              <a:rPr lang="en-US" sz="2800" dirty="0" smtClean="0"/>
              <a:t>Last 45 minutes</a:t>
            </a:r>
          </a:p>
          <a:p>
            <a:pPr lvl="1"/>
            <a:r>
              <a:rPr lang="en-US" sz="2400" dirty="0" smtClean="0"/>
              <a:t>Split into groups of 5 (8 groups)</a:t>
            </a:r>
          </a:p>
          <a:p>
            <a:pPr lvl="1"/>
            <a:r>
              <a:rPr lang="en-US" sz="2400" dirty="0" smtClean="0"/>
              <a:t>Using questionnaires provided, come up with at least 5 research questions that could (potentially) be answered using that data</a:t>
            </a:r>
          </a:p>
          <a:p>
            <a:pPr marL="1371600" lvl="2" indent="-457200">
              <a:buFont typeface="+mj-lt"/>
              <a:buAutoNum type="arabicPeriod"/>
            </a:pPr>
            <a:r>
              <a:rPr lang="en-US" sz="2000" dirty="0" smtClean="0"/>
              <a:t>Explain which variables you would use and how (what would the graph/table look like or be populated with? Sketch the axes)</a:t>
            </a:r>
          </a:p>
          <a:p>
            <a:pPr marL="1371600" lvl="2" indent="-457200">
              <a:buFont typeface="+mj-lt"/>
              <a:buAutoNum type="arabicPeriod"/>
            </a:pPr>
            <a:r>
              <a:rPr lang="en-US" sz="2000" dirty="0" smtClean="0"/>
              <a:t>Why did you choose those research questions?</a:t>
            </a:r>
          </a:p>
          <a:p>
            <a:pPr marL="1371600" lvl="2" indent="-457200">
              <a:buFont typeface="+mj-lt"/>
              <a:buAutoNum type="arabicPeriod"/>
            </a:pPr>
            <a:r>
              <a:rPr lang="en-US" sz="2000" dirty="0" smtClean="0"/>
              <a:t>Which other large-scale data do you think you could look at to further investigate the issue?</a:t>
            </a:r>
            <a:endParaRPr lang="en-US" sz="2000" dirty="0"/>
          </a:p>
        </p:txBody>
      </p:sp>
    </p:spTree>
    <p:extLst>
      <p:ext uri="{BB962C8B-B14F-4D97-AF65-F5344CB8AC3E}">
        <p14:creationId xmlns:p14="http://schemas.microsoft.com/office/powerpoint/2010/main" val="39563654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738" y="1577975"/>
            <a:ext cx="5148262" cy="341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
          <p:cNvSpPr txBox="1">
            <a:spLocks/>
          </p:cNvSpPr>
          <p:nvPr/>
        </p:nvSpPr>
        <p:spPr bwMode="auto">
          <a:xfrm>
            <a:off x="0" y="2205038"/>
            <a:ext cx="3563938" cy="2376487"/>
          </a:xfrm>
          <a:prstGeom prst="rect">
            <a:avLst/>
          </a:prstGeom>
          <a:solidFill>
            <a:schemeClr val="bg1">
              <a:lumMod val="85000"/>
            </a:schemeClr>
          </a:solidFill>
          <a:ln>
            <a:noFill/>
          </a:ln>
          <a:extLst/>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charset="0"/>
              <a:buNone/>
              <a:defRPr/>
            </a:pPr>
            <a:endParaRPr lang="en-ZA" sz="100" b="1" dirty="0" smtClean="0">
              <a:solidFill>
                <a:srgbClr val="C00000"/>
              </a:solidFill>
            </a:endParaRPr>
          </a:p>
          <a:p>
            <a:pPr marL="0" indent="0" algn="ctr">
              <a:buFont typeface="Arial" charset="0"/>
              <a:buNone/>
              <a:defRPr/>
            </a:pPr>
            <a:endParaRPr lang="en-ZA" sz="1600" b="1" dirty="0" smtClean="0">
              <a:solidFill>
                <a:srgbClr val="C00000"/>
              </a:solidFill>
            </a:endParaRPr>
          </a:p>
          <a:p>
            <a:pPr marL="0" indent="0" algn="ctr">
              <a:buFont typeface="Arial" charset="0"/>
              <a:buNone/>
              <a:defRPr/>
            </a:pPr>
            <a:r>
              <a:rPr lang="en-ZA" b="1" dirty="0" smtClean="0">
                <a:solidFill>
                  <a:srgbClr val="C00000"/>
                </a:solidFill>
              </a:rPr>
              <a:t>Thank you</a:t>
            </a:r>
          </a:p>
          <a:p>
            <a:pPr marL="0" indent="0" algn="ctr">
              <a:buFont typeface="Arial" charset="0"/>
              <a:buNone/>
              <a:defRPr/>
            </a:pPr>
            <a:r>
              <a:rPr lang="en-ZA" sz="2000" dirty="0" smtClean="0">
                <a:solidFill>
                  <a:srgbClr val="0070C0"/>
                </a:solidFill>
                <a:hlinkClick r:id="rId4"/>
              </a:rPr>
              <a:t>www.nicspaull.com/research nicholasspaull@gmail.com</a:t>
            </a:r>
            <a:endParaRPr lang="en-ZA" sz="2000" dirty="0" smtClean="0">
              <a:solidFill>
                <a:srgbClr val="0070C0"/>
              </a:solidFill>
            </a:endParaRPr>
          </a:p>
          <a:p>
            <a:pPr marL="0" indent="0" algn="ctr">
              <a:buFont typeface="Arial" charset="0"/>
              <a:buNone/>
              <a:defRPr/>
            </a:pPr>
            <a:r>
              <a:rPr lang="en-ZA" sz="2000" dirty="0" smtClean="0">
                <a:solidFill>
                  <a:srgbClr val="0070C0"/>
                </a:solidFill>
              </a:rPr>
              <a:t>@</a:t>
            </a:r>
            <a:r>
              <a:rPr lang="en-ZA" sz="2000" dirty="0" err="1" smtClean="0">
                <a:solidFill>
                  <a:srgbClr val="0070C0"/>
                </a:solidFill>
              </a:rPr>
              <a:t>NicSpaull</a:t>
            </a:r>
            <a:r>
              <a:rPr lang="en-ZA" sz="2000" dirty="0" smtClean="0">
                <a:solidFill>
                  <a:srgbClr val="0070C0"/>
                </a:solidFill>
              </a:rPr>
              <a:t> </a:t>
            </a:r>
          </a:p>
          <a:p>
            <a:pPr marL="0" indent="0">
              <a:buFont typeface="Arial" charset="0"/>
              <a:buNone/>
              <a:defRPr/>
            </a:pPr>
            <a:endParaRPr lang="en-ZA" dirty="0"/>
          </a:p>
        </p:txBody>
      </p:sp>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76672"/>
            <a:ext cx="7272808" cy="1228998"/>
          </a:xfrm>
        </p:spPr>
        <p:txBody>
          <a:bodyPr/>
          <a:lstStyle/>
          <a:p>
            <a:r>
              <a:rPr lang="en-US" dirty="0" smtClean="0"/>
              <a:t>Difference between TIMSS &amp; PISA</a:t>
            </a:r>
            <a:endParaRPr lang="en-US" dirty="0"/>
          </a:p>
        </p:txBody>
      </p:sp>
      <p:pic>
        <p:nvPicPr>
          <p:cNvPr id="4" name="Picture 3"/>
          <p:cNvPicPr>
            <a:picLocks noChangeAspect="1"/>
          </p:cNvPicPr>
          <p:nvPr/>
        </p:nvPicPr>
        <p:blipFill>
          <a:blip r:embed="rId2"/>
          <a:stretch>
            <a:fillRect/>
          </a:stretch>
        </p:blipFill>
        <p:spPr>
          <a:xfrm>
            <a:off x="323528" y="1628800"/>
            <a:ext cx="8285094" cy="4781004"/>
          </a:xfrm>
          <a:prstGeom prst="rect">
            <a:avLst/>
          </a:prstGeom>
        </p:spPr>
      </p:pic>
    </p:spTree>
    <p:extLst>
      <p:ext uri="{BB962C8B-B14F-4D97-AF65-F5344CB8AC3E}">
        <p14:creationId xmlns:p14="http://schemas.microsoft.com/office/powerpoint/2010/main" val="16017845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76672"/>
            <a:ext cx="7272808" cy="1228998"/>
          </a:xfrm>
        </p:spPr>
        <p:txBody>
          <a:bodyPr/>
          <a:lstStyle/>
          <a:p>
            <a:r>
              <a:rPr lang="en-US" dirty="0"/>
              <a:t>Difference between TIMSS &amp; PISA</a:t>
            </a:r>
          </a:p>
        </p:txBody>
      </p:sp>
      <p:pic>
        <p:nvPicPr>
          <p:cNvPr id="4" name="Picture 3"/>
          <p:cNvPicPr>
            <a:picLocks noChangeAspect="1"/>
          </p:cNvPicPr>
          <p:nvPr/>
        </p:nvPicPr>
        <p:blipFill>
          <a:blip r:embed="rId2"/>
          <a:stretch>
            <a:fillRect/>
          </a:stretch>
        </p:blipFill>
        <p:spPr>
          <a:xfrm>
            <a:off x="323528" y="1772816"/>
            <a:ext cx="7871586" cy="5085184"/>
          </a:xfrm>
          <a:prstGeom prst="rect">
            <a:avLst/>
          </a:prstGeom>
        </p:spPr>
      </p:pic>
    </p:spTree>
    <p:extLst>
      <p:ext uri="{BB962C8B-B14F-4D97-AF65-F5344CB8AC3E}">
        <p14:creationId xmlns:p14="http://schemas.microsoft.com/office/powerpoint/2010/main" val="16853803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3567</TotalTime>
  <Words>3741</Words>
  <Application>Microsoft Macintosh PowerPoint</Application>
  <PresentationFormat>On-screen Show (4:3)</PresentationFormat>
  <Paragraphs>417</Paragraphs>
  <Slides>58</Slides>
  <Notes>19</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Office Theme</vt:lpstr>
      <vt:lpstr>Large scale quantitative studies in educational research</vt:lpstr>
      <vt:lpstr>Objectives of the workshop</vt:lpstr>
      <vt:lpstr>1. What do we mean by “large-scale quantitative research”?</vt:lpstr>
      <vt:lpstr>1. What the heck do we mean by “large-scale quantitative research” ?</vt:lpstr>
      <vt:lpstr>PowerPoint Presentation</vt:lpstr>
      <vt:lpstr>1. What are we talking about?</vt:lpstr>
      <vt:lpstr>1. What are we talking about?</vt:lpstr>
      <vt:lpstr>PowerPoint Presentation</vt:lpstr>
      <vt:lpstr>PowerPoint Presentation</vt:lpstr>
      <vt:lpstr>PowerPoint Presentation</vt:lpstr>
      <vt:lpstr>PowerPoint Presentation</vt:lpstr>
      <vt:lpstr>Differences between national assessment and public exams</vt:lpstr>
      <vt:lpstr>PowerPoint Presentation</vt:lpstr>
      <vt:lpstr>There are also other assessments which SA doesn’t take part in…</vt:lpstr>
      <vt:lpstr>PowerPoint Presentation</vt:lpstr>
      <vt:lpstr>PowerPoint Presentation</vt:lpstr>
      <vt:lpstr>PowerPoint Presentation</vt:lpstr>
      <vt:lpstr>An aside on matrix sampling…</vt:lpstr>
      <vt:lpstr>PowerPoint Presentation</vt:lpstr>
      <vt:lpstr>PowerPoint Presentation</vt:lpstr>
      <vt:lpstr>PowerPoint Presentation</vt:lpstr>
      <vt:lpstr>Sample-based assessments (cont.)</vt:lpstr>
      <vt:lpstr>Sample-based assessments (cont.)</vt:lpstr>
      <vt:lpstr>PowerPoint Presentation</vt:lpstr>
      <vt:lpstr>What kinds of administrative data exist?</vt:lpstr>
      <vt:lpstr>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ANA Language by grade/quintile (KZN)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Household Surveys</vt:lpstr>
      <vt:lpstr>Some other research…  (Discuss if time permits)</vt:lpstr>
      <vt:lpstr>Context: low and unequal learner performance</vt:lpstr>
      <vt:lpstr>Comparing WCED Systemic Evaluation and DBE ANA WC 2011</vt:lpstr>
      <vt:lpstr>Quantifying learning deficits in Gr3</vt:lpstr>
      <vt:lpstr>NSES question 42 NSES followed about 15000 students (266 schools) and tested them in Grade 3 (2007), Grade 4 (2008) and Grade 5 (2009). </vt:lpstr>
      <vt:lpstr>Insurmountable learning deficits: 0.3 SD</vt:lpstr>
      <vt:lpstr>Data and analysis</vt:lpstr>
      <vt:lpstr>Conclusion</vt:lpstr>
      <vt:lpstr>References and useful websites</vt:lpstr>
      <vt:lpstr>Group exercise</vt:lpstr>
      <vt:lpstr>PowerPoint Presentation</vt:lpstr>
      <vt:lpstr>Difference between TIMSS &amp; PISA</vt:lpstr>
      <vt:lpstr>Difference between TIMSS &amp; PISA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 Spaull</dc:creator>
  <cp:lastModifiedBy>Nicholas Spaull</cp:lastModifiedBy>
  <cp:revision>241</cp:revision>
  <dcterms:created xsi:type="dcterms:W3CDTF">2012-02-08T19:45:13Z</dcterms:created>
  <dcterms:modified xsi:type="dcterms:W3CDTF">2014-08-12T09:15:51Z</dcterms:modified>
</cp:coreProperties>
</file>