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wdp" ContentType="image/vnd.ms-photo"/>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9.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2.xml" ContentType="application/vnd.openxmlformats-officedocument.drawingml.chart+xml"/>
  <Override PartName="/ppt/notesSlides/notesSlide22.xml" ContentType="application/vnd.openxmlformats-officedocument.presentationml.notesSlide+xml"/>
  <Override PartName="/ppt/charts/chart1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4.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5.xml" ContentType="application/vnd.openxmlformats-officedocument.drawingml.chart+xml"/>
  <Override PartName="/ppt/notesSlides/notesSlide30.xml" ContentType="application/vnd.openxmlformats-officedocument.presentationml.notesSlide+xml"/>
  <Override PartName="/ppt/charts/chart16.xml" ContentType="application/vnd.openxmlformats-officedocument.drawingml.chart+xml"/>
  <Override PartName="/ppt/drawings/drawing2.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17.xml" ContentType="application/vnd.openxmlformats-officedocument.drawingml.chart+xml"/>
  <Override PartName="/ppt/notesSlides/notesSlide57.xml" ContentType="application/vnd.openxmlformats-officedocument.presentationml.notesSlide+xml"/>
  <Override PartName="/ppt/charts/chart18.xml" ContentType="application/vnd.openxmlformats-officedocument.drawingml.chart+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19.xml" ContentType="application/vnd.openxmlformats-officedocument.drawingml.chart+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00"/>
  </p:notesMasterIdLst>
  <p:sldIdLst>
    <p:sldId id="381" r:id="rId2"/>
    <p:sldId id="706" r:id="rId3"/>
    <p:sldId id="692" r:id="rId4"/>
    <p:sldId id="693" r:id="rId5"/>
    <p:sldId id="707" r:id="rId6"/>
    <p:sldId id="690" r:id="rId7"/>
    <p:sldId id="702" r:id="rId8"/>
    <p:sldId id="612" r:id="rId9"/>
    <p:sldId id="613" r:id="rId10"/>
    <p:sldId id="726" r:id="rId11"/>
    <p:sldId id="632" r:id="rId12"/>
    <p:sldId id="708" r:id="rId13"/>
    <p:sldId id="622" r:id="rId14"/>
    <p:sldId id="618" r:id="rId15"/>
    <p:sldId id="723" r:id="rId16"/>
    <p:sldId id="615" r:id="rId17"/>
    <p:sldId id="634" r:id="rId18"/>
    <p:sldId id="635" r:id="rId19"/>
    <p:sldId id="710" r:id="rId20"/>
    <p:sldId id="711" r:id="rId21"/>
    <p:sldId id="714" r:id="rId22"/>
    <p:sldId id="716" r:id="rId23"/>
    <p:sldId id="717" r:id="rId24"/>
    <p:sldId id="636" r:id="rId25"/>
    <p:sldId id="637" r:id="rId26"/>
    <p:sldId id="638" r:id="rId27"/>
    <p:sldId id="709" r:id="rId28"/>
    <p:sldId id="718" r:id="rId29"/>
    <p:sldId id="736" r:id="rId30"/>
    <p:sldId id="734" r:id="rId31"/>
    <p:sldId id="733" r:id="rId32"/>
    <p:sldId id="735" r:id="rId33"/>
    <p:sldId id="725" r:id="rId34"/>
    <p:sldId id="719" r:id="rId35"/>
    <p:sldId id="721" r:id="rId36"/>
    <p:sldId id="720" r:id="rId37"/>
    <p:sldId id="722" r:id="rId38"/>
    <p:sldId id="724" r:id="rId39"/>
    <p:sldId id="705" r:id="rId40"/>
    <p:sldId id="691" r:id="rId41"/>
    <p:sldId id="727" r:id="rId42"/>
    <p:sldId id="728" r:id="rId43"/>
    <p:sldId id="729" r:id="rId44"/>
    <p:sldId id="730" r:id="rId45"/>
    <p:sldId id="731" r:id="rId46"/>
    <p:sldId id="732" r:id="rId47"/>
    <p:sldId id="627" r:id="rId48"/>
    <p:sldId id="689" r:id="rId49"/>
    <p:sldId id="703" r:id="rId50"/>
    <p:sldId id="620" r:id="rId51"/>
    <p:sldId id="621" r:id="rId52"/>
    <p:sldId id="617" r:id="rId53"/>
    <p:sldId id="616" r:id="rId54"/>
    <p:sldId id="641" r:id="rId55"/>
    <p:sldId id="642" r:id="rId56"/>
    <p:sldId id="643" r:id="rId57"/>
    <p:sldId id="644" r:id="rId58"/>
    <p:sldId id="645" r:id="rId59"/>
    <p:sldId id="646" r:id="rId60"/>
    <p:sldId id="647" r:id="rId61"/>
    <p:sldId id="648" r:id="rId62"/>
    <p:sldId id="668" r:id="rId63"/>
    <p:sldId id="660" r:id="rId64"/>
    <p:sldId id="655" r:id="rId65"/>
    <p:sldId id="659" r:id="rId66"/>
    <p:sldId id="667" r:id="rId67"/>
    <p:sldId id="666" r:id="rId68"/>
    <p:sldId id="658" r:id="rId69"/>
    <p:sldId id="649" r:id="rId70"/>
    <p:sldId id="650" r:id="rId71"/>
    <p:sldId id="651" r:id="rId72"/>
    <p:sldId id="652" r:id="rId73"/>
    <p:sldId id="653" r:id="rId74"/>
    <p:sldId id="657" r:id="rId75"/>
    <p:sldId id="611" r:id="rId76"/>
    <p:sldId id="661" r:id="rId77"/>
    <p:sldId id="662" r:id="rId78"/>
    <p:sldId id="663" r:id="rId79"/>
    <p:sldId id="664" r:id="rId80"/>
    <p:sldId id="665" r:id="rId81"/>
    <p:sldId id="672" r:id="rId82"/>
    <p:sldId id="673" r:id="rId83"/>
    <p:sldId id="674" r:id="rId84"/>
    <p:sldId id="677" r:id="rId85"/>
    <p:sldId id="678" r:id="rId86"/>
    <p:sldId id="679" r:id="rId87"/>
    <p:sldId id="680" r:id="rId88"/>
    <p:sldId id="685" r:id="rId89"/>
    <p:sldId id="681" r:id="rId90"/>
    <p:sldId id="682" r:id="rId91"/>
    <p:sldId id="683" r:id="rId92"/>
    <p:sldId id="684" r:id="rId93"/>
    <p:sldId id="686" r:id="rId94"/>
    <p:sldId id="687" r:id="rId95"/>
    <p:sldId id="688" r:id="rId96"/>
    <p:sldId id="712" r:id="rId97"/>
    <p:sldId id="715" r:id="rId98"/>
    <p:sldId id="713"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7" autoAdjust="0"/>
    <p:restoredTop sz="86723" autoAdjust="0"/>
  </p:normalViewPr>
  <p:slideViewPr>
    <p:cSldViewPr>
      <p:cViewPr>
        <p:scale>
          <a:sx n="94" d="100"/>
          <a:sy n="94" d="100"/>
        </p:scale>
        <p:origin x="-1632" y="368"/>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printerSettings" Target="printerSettings/printerSettings1.bin"/><Relationship Id="rId102" Type="http://schemas.openxmlformats.org/officeDocument/2006/relationships/presProps" Target="presProps.xml"/><Relationship Id="rId103" Type="http://schemas.openxmlformats.org/officeDocument/2006/relationships/viewProps" Target="viewProps.xml"/><Relationship Id="rId104" Type="http://schemas.openxmlformats.org/officeDocument/2006/relationships/theme" Target="theme/theme1.xml"/><Relationship Id="rId10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notesMaster" Target="notesMasters/notesMaster1.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2.xml"/></Relationships>
</file>

<file path=ppt/charts/_rels/chart17.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Nic%20Spaull\Dropbox\Consulting\CDE\Graphs\TIMSS%20and%20SACMEQ%20over%20time%20graphs%20Dec%202012.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16198296"/>
        <c:axId val="-2116206648"/>
      </c:barChart>
      <c:catAx>
        <c:axId val="-2116198296"/>
        <c:scaling>
          <c:orientation val="minMax"/>
        </c:scaling>
        <c:delete val="0"/>
        <c:axPos val="b"/>
        <c:majorTickMark val="out"/>
        <c:minorTickMark val="none"/>
        <c:tickLblPos val="nextTo"/>
        <c:crossAx val="-2116206648"/>
        <c:crosses val="autoZero"/>
        <c:auto val="1"/>
        <c:lblAlgn val="ctr"/>
        <c:lblOffset val="100"/>
        <c:noMultiLvlLbl val="0"/>
      </c:catAx>
      <c:valAx>
        <c:axId val="-2116206648"/>
        <c:scaling>
          <c:orientation val="minMax"/>
        </c:scaling>
        <c:delete val="0"/>
        <c:axPos val="l"/>
        <c:majorGridlines/>
        <c:numFmt formatCode="0%" sourceLinked="1"/>
        <c:majorTickMark val="out"/>
        <c:minorTickMark val="none"/>
        <c:tickLblPos val="nextTo"/>
        <c:crossAx val="-2116198296"/>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5.046511627906962</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16502712"/>
        <c:axId val="-2116497304"/>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4.027058147225278</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16502712"/>
        <c:axId val="-2116497304"/>
      </c:lineChart>
      <c:catAx>
        <c:axId val="-2116502712"/>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16497304"/>
        <c:crosses val="autoZero"/>
        <c:auto val="1"/>
        <c:lblAlgn val="ctr"/>
        <c:lblOffset val="100"/>
        <c:noMultiLvlLbl val="0"/>
      </c:catAx>
      <c:valAx>
        <c:axId val="-2116497304"/>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16502712"/>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u="sng" dirty="0"/>
              <a:t>Mathematics teacher </a:t>
            </a:r>
            <a:r>
              <a:rPr lang="en-ZA" sz="2000" dirty="0"/>
              <a:t>mathematics score by school </a:t>
            </a:r>
            <a:r>
              <a:rPr lang="en-ZA" sz="2000" dirty="0" smtClean="0"/>
              <a:t>socioeconomic</a:t>
            </a:r>
            <a:r>
              <a:rPr lang="en-ZA" sz="2000" baseline="0" dirty="0" smtClean="0"/>
              <a:t> </a:t>
            </a:r>
            <a:r>
              <a:rPr lang="en-ZA" sz="2000" dirty="0" smtClean="0"/>
              <a:t> </a:t>
            </a:r>
            <a:r>
              <a:rPr lang="en-ZA" sz="2800" b="1" dirty="0" smtClean="0"/>
              <a:t>QUINTILE</a:t>
            </a:r>
            <a:endParaRPr lang="en-ZA" sz="2000" b="1" dirty="0"/>
          </a:p>
          <a:p>
            <a:pPr>
              <a:defRPr/>
            </a:pPr>
            <a:r>
              <a:rPr lang="en-ZA" dirty="0"/>
              <a:t>SACMEQ III</a:t>
            </a:r>
          </a:p>
        </c:rich>
      </c:tx>
      <c:layout/>
      <c:overlay val="0"/>
      <c:spPr>
        <a:solidFill>
          <a:srgbClr val="D9D9D9"/>
        </a:solidFill>
      </c:spPr>
    </c:title>
    <c:autoTitleDeleted val="0"/>
    <c:plotArea>
      <c:layout/>
      <c:lineChart>
        <c:grouping val="standard"/>
        <c:varyColors val="0"/>
        <c:ser>
          <c:idx val="0"/>
          <c:order val="0"/>
          <c:tx>
            <c:strRef>
              <c:f>Sheet4!$B$10</c:f>
              <c:strCache>
                <c:ptCount val="1"/>
                <c:pt idx="0">
                  <c:v>Botswana</c:v>
                </c:pt>
              </c:strCache>
            </c:strRef>
          </c:tx>
          <c:marker>
            <c:symbol val="none"/>
          </c:marker>
          <c:cat>
            <c:numRef>
              <c:f>Sheet4!$A$11:$A$15</c:f>
              <c:numCache>
                <c:formatCode>General</c:formatCode>
                <c:ptCount val="5"/>
                <c:pt idx="0">
                  <c:v>1.0</c:v>
                </c:pt>
                <c:pt idx="1">
                  <c:v>2.0</c:v>
                </c:pt>
                <c:pt idx="2">
                  <c:v>3.0</c:v>
                </c:pt>
                <c:pt idx="3">
                  <c:v>4.0</c:v>
                </c:pt>
                <c:pt idx="4">
                  <c:v>5.0</c:v>
                </c:pt>
              </c:numCache>
            </c:numRef>
          </c:cat>
          <c:val>
            <c:numRef>
              <c:f>Sheet4!$B$11:$B$15</c:f>
              <c:numCache>
                <c:formatCode>General</c:formatCode>
                <c:ptCount val="5"/>
                <c:pt idx="0">
                  <c:v>784.8281999999994</c:v>
                </c:pt>
                <c:pt idx="1">
                  <c:v>779.477</c:v>
                </c:pt>
                <c:pt idx="2">
                  <c:v>760.296</c:v>
                </c:pt>
                <c:pt idx="3">
                  <c:v>775.2995</c:v>
                </c:pt>
                <c:pt idx="4">
                  <c:v>800.1423</c:v>
                </c:pt>
              </c:numCache>
            </c:numRef>
          </c:val>
          <c:smooth val="0"/>
        </c:ser>
        <c:ser>
          <c:idx val="1"/>
          <c:order val="1"/>
          <c:tx>
            <c:strRef>
              <c:f>Sheet4!$C$10</c:f>
              <c:strCache>
                <c:ptCount val="1"/>
                <c:pt idx="0">
                  <c:v>Kenya</c:v>
                </c:pt>
              </c:strCache>
            </c:strRef>
          </c:tx>
          <c:marker>
            <c:symbol val="none"/>
          </c:marker>
          <c:dLbls>
            <c:dLbl>
              <c:idx val="4"/>
              <c:layout/>
              <c:showLegendKey val="0"/>
              <c:showVal val="0"/>
              <c:showCatName val="0"/>
              <c:showSerName val="1"/>
              <c:showPercent val="0"/>
              <c:showBubbleSize val="0"/>
            </c:dLbl>
            <c:txPr>
              <a:bodyPr/>
              <a:lstStyle/>
              <a:p>
                <a:pPr>
                  <a:defRPr sz="1200"/>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Sheet4!$C$11:$C$15</c:f>
              <c:numCache>
                <c:formatCode>General</c:formatCode>
                <c:ptCount val="5"/>
                <c:pt idx="0">
                  <c:v>900.38</c:v>
                </c:pt>
                <c:pt idx="1">
                  <c:v>908.2084</c:v>
                </c:pt>
                <c:pt idx="2">
                  <c:v>919.3715</c:v>
                </c:pt>
                <c:pt idx="3">
                  <c:v>886.2929</c:v>
                </c:pt>
                <c:pt idx="4">
                  <c:v>919.6087</c:v>
                </c:pt>
              </c:numCache>
            </c:numRef>
          </c:val>
          <c:smooth val="0"/>
        </c:ser>
        <c:ser>
          <c:idx val="5"/>
          <c:order val="2"/>
          <c:tx>
            <c:strRef>
              <c:f>Sheet4!$G$10</c:f>
              <c:strCache>
                <c:ptCount val="1"/>
                <c:pt idx="0">
                  <c:v>Namibia</c:v>
                </c:pt>
              </c:strCache>
            </c:strRef>
          </c:tx>
          <c:spPr>
            <a:ln>
              <a:solidFill>
                <a:srgbClr val="FF0000"/>
              </a:solidFill>
            </a:ln>
          </c:spPr>
          <c:marker>
            <c:symbol val="none"/>
          </c:marker>
          <c:cat>
            <c:numRef>
              <c:f>Sheet4!$A$11:$A$15</c:f>
              <c:numCache>
                <c:formatCode>General</c:formatCode>
                <c:ptCount val="5"/>
                <c:pt idx="0">
                  <c:v>1.0</c:v>
                </c:pt>
                <c:pt idx="1">
                  <c:v>2.0</c:v>
                </c:pt>
                <c:pt idx="2">
                  <c:v>3.0</c:v>
                </c:pt>
                <c:pt idx="3">
                  <c:v>4.0</c:v>
                </c:pt>
                <c:pt idx="4">
                  <c:v>5.0</c:v>
                </c:pt>
              </c:numCache>
            </c:numRef>
          </c:cat>
          <c:val>
            <c:numRef>
              <c:f>Sheet4!$G$11:$G$15</c:f>
              <c:numCache>
                <c:formatCode>General</c:formatCode>
                <c:ptCount val="5"/>
                <c:pt idx="0">
                  <c:v>771.009</c:v>
                </c:pt>
                <c:pt idx="1">
                  <c:v>767.8024999999991</c:v>
                </c:pt>
                <c:pt idx="2">
                  <c:v>759.053</c:v>
                </c:pt>
                <c:pt idx="3">
                  <c:v>762.0527999999994</c:v>
                </c:pt>
                <c:pt idx="4">
                  <c:v>799.0981</c:v>
                </c:pt>
              </c:numCache>
            </c:numRef>
          </c:val>
          <c:smooth val="0"/>
        </c:ser>
        <c:ser>
          <c:idx val="6"/>
          <c:order val="3"/>
          <c:tx>
            <c:strRef>
              <c:f>Sheet4!$H$10</c:f>
              <c:strCache>
                <c:ptCount val="1"/>
                <c:pt idx="0">
                  <c:v>Seychelles</c:v>
                </c:pt>
              </c:strCache>
            </c:strRef>
          </c:tx>
          <c:marker>
            <c:symbol val="none"/>
          </c:marker>
          <c:cat>
            <c:numRef>
              <c:f>Sheet4!$A$11:$A$15</c:f>
              <c:numCache>
                <c:formatCode>General</c:formatCode>
                <c:ptCount val="5"/>
                <c:pt idx="0">
                  <c:v>1.0</c:v>
                </c:pt>
                <c:pt idx="1">
                  <c:v>2.0</c:v>
                </c:pt>
                <c:pt idx="2">
                  <c:v>3.0</c:v>
                </c:pt>
                <c:pt idx="3">
                  <c:v>4.0</c:v>
                </c:pt>
                <c:pt idx="4">
                  <c:v>5.0</c:v>
                </c:pt>
              </c:numCache>
            </c:numRef>
          </c:cat>
          <c:val>
            <c:numRef>
              <c:f>Sheet4!$H$11:$H$15</c:f>
              <c:numCache>
                <c:formatCode>General</c:formatCode>
                <c:ptCount val="5"/>
                <c:pt idx="0">
                  <c:v>834.6281</c:v>
                </c:pt>
                <c:pt idx="1">
                  <c:v>793.0618999999994</c:v>
                </c:pt>
                <c:pt idx="2">
                  <c:v>833.1011999999994</c:v>
                </c:pt>
                <c:pt idx="3">
                  <c:v>837.1257</c:v>
                </c:pt>
                <c:pt idx="4">
                  <c:v>803.529</c:v>
                </c:pt>
              </c:numCache>
            </c:numRef>
          </c:val>
          <c:smooth val="0"/>
        </c:ser>
        <c:ser>
          <c:idx val="7"/>
          <c:order val="4"/>
          <c:tx>
            <c:strRef>
              <c:f>Sheet4!$I$10</c:f>
              <c:strCache>
                <c:ptCount val="1"/>
                <c:pt idx="0">
                  <c:v>South Africa</c:v>
                </c:pt>
              </c:strCache>
            </c:strRef>
          </c:tx>
          <c:spPr>
            <a:ln w="76200" cmpd="sng">
              <a:solidFill>
                <a:sysClr val="windowText" lastClr="000000"/>
              </a:solidFill>
              <a:prstDash val="sysDash"/>
            </a:ln>
          </c:spPr>
          <c:marker>
            <c:symbol val="none"/>
          </c:marker>
          <c:dLbls>
            <c:dLbl>
              <c:idx val="4"/>
              <c:layout/>
              <c:showLegendKey val="0"/>
              <c:showVal val="0"/>
              <c:showCatName val="0"/>
              <c:showSerName val="1"/>
              <c:showPercent val="0"/>
              <c:showBubbleSize val="0"/>
            </c:dLbl>
            <c:txPr>
              <a:bodyPr/>
              <a:lstStyle/>
              <a:p>
                <a:pPr>
                  <a:defRPr sz="1400" b="1"/>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Sheet4!$I$11:$I$15</c:f>
              <c:numCache>
                <c:formatCode>General</c:formatCode>
                <c:ptCount val="5"/>
                <c:pt idx="0">
                  <c:v>720.2596</c:v>
                </c:pt>
                <c:pt idx="1">
                  <c:v>734.8581999999991</c:v>
                </c:pt>
                <c:pt idx="2">
                  <c:v>735.4968</c:v>
                </c:pt>
                <c:pt idx="3">
                  <c:v>778.612</c:v>
                </c:pt>
                <c:pt idx="4">
                  <c:v>865.9643</c:v>
                </c:pt>
              </c:numCache>
            </c:numRef>
          </c:val>
          <c:smooth val="0"/>
        </c:ser>
        <c:ser>
          <c:idx val="8"/>
          <c:order val="5"/>
          <c:tx>
            <c:strRef>
              <c:f>Sheet4!$J$10</c:f>
              <c:strCache>
                <c:ptCount val="1"/>
                <c:pt idx="0">
                  <c:v>Swaziland</c:v>
                </c:pt>
              </c:strCache>
            </c:strRef>
          </c:tx>
          <c:marker>
            <c:symbol val="none"/>
          </c:marker>
          <c:dLbls>
            <c:dLbl>
              <c:idx val="4"/>
              <c:layout/>
              <c:showLegendKey val="0"/>
              <c:showVal val="0"/>
              <c:showCatName val="0"/>
              <c:showSerName val="1"/>
              <c:showPercent val="0"/>
              <c:showBubbleSize val="0"/>
            </c:dLbl>
            <c:txPr>
              <a:bodyPr/>
              <a:lstStyle/>
              <a:p>
                <a:pPr>
                  <a:defRPr sz="1200"/>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Sheet4!$J$11:$J$15</c:f>
              <c:numCache>
                <c:formatCode>General</c:formatCode>
                <c:ptCount val="5"/>
                <c:pt idx="0">
                  <c:v>822.8585999999991</c:v>
                </c:pt>
                <c:pt idx="1">
                  <c:v>812.2878</c:v>
                </c:pt>
                <c:pt idx="2">
                  <c:v>832.2297</c:v>
                </c:pt>
                <c:pt idx="3">
                  <c:v>781.4775</c:v>
                </c:pt>
                <c:pt idx="4">
                  <c:v>804.3136</c:v>
                </c:pt>
              </c:numCache>
            </c:numRef>
          </c:val>
          <c:smooth val="0"/>
        </c:ser>
        <c:ser>
          <c:idx val="9"/>
          <c:order val="6"/>
          <c:tx>
            <c:strRef>
              <c:f>Sheet4!$K$10</c:f>
              <c:strCache>
                <c:ptCount val="1"/>
                <c:pt idx="0">
                  <c:v>Tanzania</c:v>
                </c:pt>
              </c:strCache>
            </c:strRef>
          </c:tx>
          <c:marker>
            <c:symbol val="none"/>
          </c:marker>
          <c:dLbls>
            <c:dLbl>
              <c:idx val="4"/>
              <c:layout/>
              <c:showLegendKey val="0"/>
              <c:showVal val="0"/>
              <c:showCatName val="0"/>
              <c:showSerName val="1"/>
              <c:showPercent val="0"/>
              <c:showBubbleSize val="0"/>
            </c:dLbl>
            <c:txPr>
              <a:bodyPr/>
              <a:lstStyle/>
              <a:p>
                <a:pPr>
                  <a:defRPr sz="1200"/>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Sheet4!$K$11:$K$15</c:f>
              <c:numCache>
                <c:formatCode>General</c:formatCode>
                <c:ptCount val="5"/>
                <c:pt idx="0">
                  <c:v>826.4734</c:v>
                </c:pt>
                <c:pt idx="1">
                  <c:v>833.9193</c:v>
                </c:pt>
                <c:pt idx="2">
                  <c:v>810.6475999999991</c:v>
                </c:pt>
                <c:pt idx="3">
                  <c:v>817.2751</c:v>
                </c:pt>
                <c:pt idx="4">
                  <c:v>843.0712</c:v>
                </c:pt>
              </c:numCache>
            </c:numRef>
          </c:val>
          <c:smooth val="0"/>
        </c:ser>
        <c:ser>
          <c:idx val="13"/>
          <c:order val="7"/>
          <c:tx>
            <c:strRef>
              <c:f>Sheet4!$O$10</c:f>
              <c:strCache>
                <c:ptCount val="1"/>
                <c:pt idx="0">
                  <c:v>Zimbabwe</c:v>
                </c:pt>
              </c:strCache>
            </c:strRef>
          </c:tx>
          <c:marker>
            <c:symbol val="none"/>
          </c:marker>
          <c:dLbls>
            <c:dLbl>
              <c:idx val="4"/>
              <c:layout/>
              <c:showLegendKey val="0"/>
              <c:showVal val="0"/>
              <c:showCatName val="0"/>
              <c:showSerName val="1"/>
              <c:showPercent val="0"/>
              <c:showBubbleSize val="0"/>
            </c:dLbl>
            <c:txPr>
              <a:bodyPr/>
              <a:lstStyle/>
              <a:p>
                <a:pPr>
                  <a:defRPr sz="1200"/>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Sheet4!$O$11:$O$15</c:f>
              <c:numCache>
                <c:formatCode>General</c:formatCode>
                <c:ptCount val="5"/>
                <c:pt idx="0">
                  <c:v>859.8270999999987</c:v>
                </c:pt>
                <c:pt idx="1">
                  <c:v>893.456099999999</c:v>
                </c:pt>
                <c:pt idx="2">
                  <c:v>844.8487</c:v>
                </c:pt>
                <c:pt idx="3">
                  <c:v>831.6442</c:v>
                </c:pt>
                <c:pt idx="4">
                  <c:v>833.5319999999994</c:v>
                </c:pt>
              </c:numCache>
            </c:numRef>
          </c:val>
          <c:smooth val="0"/>
        </c:ser>
        <c:dLbls>
          <c:showLegendKey val="0"/>
          <c:showVal val="0"/>
          <c:showCatName val="0"/>
          <c:showSerName val="0"/>
          <c:showPercent val="0"/>
          <c:showBubbleSize val="0"/>
        </c:dLbls>
        <c:marker val="1"/>
        <c:smooth val="0"/>
        <c:axId val="-2125728424"/>
        <c:axId val="-2125738600"/>
      </c:lineChart>
      <c:catAx>
        <c:axId val="-2125728424"/>
        <c:scaling>
          <c:orientation val="minMax"/>
        </c:scaling>
        <c:delete val="0"/>
        <c:axPos val="b"/>
        <c:title>
          <c:tx>
            <c:rich>
              <a:bodyPr/>
              <a:lstStyle/>
              <a:p>
                <a:pPr algn="ctr" rtl="0">
                  <a:defRPr lang="en-ZA" sz="2400" b="1" i="0" u="none" strike="noStrike" kern="1200" baseline="0">
                    <a:solidFill>
                      <a:sysClr val="windowText" lastClr="000000"/>
                    </a:solidFill>
                    <a:latin typeface="+mn-lt"/>
                    <a:ea typeface="+mn-ea"/>
                    <a:cs typeface="+mn-cs"/>
                  </a:defRPr>
                </a:pPr>
                <a:r>
                  <a:rPr lang="en-ZA" sz="2400" b="1" i="0" u="none" strike="noStrike" kern="1200" baseline="0">
                    <a:solidFill>
                      <a:sysClr val="windowText" lastClr="000000"/>
                    </a:solidFill>
                    <a:latin typeface="+mn-lt"/>
                    <a:ea typeface="+mn-ea"/>
                    <a:cs typeface="+mn-cs"/>
                  </a:rPr>
                  <a:t>Quintiles of school SES</a:t>
                </a:r>
              </a:p>
            </c:rich>
          </c:tx>
          <c:layout/>
          <c:overlay val="0"/>
        </c:title>
        <c:numFmt formatCode="General" sourceLinked="1"/>
        <c:majorTickMark val="out"/>
        <c:minorTickMark val="none"/>
        <c:tickLblPos val="nextTo"/>
        <c:txPr>
          <a:bodyPr/>
          <a:lstStyle/>
          <a:p>
            <a:pPr>
              <a:defRPr sz="2400"/>
            </a:pPr>
            <a:endParaRPr lang="en-US"/>
          </a:p>
        </c:txPr>
        <c:crossAx val="-2125738600"/>
        <c:crosses val="autoZero"/>
        <c:auto val="1"/>
        <c:lblAlgn val="ctr"/>
        <c:lblOffset val="100"/>
        <c:noMultiLvlLbl val="0"/>
      </c:catAx>
      <c:valAx>
        <c:axId val="-2125738600"/>
        <c:scaling>
          <c:orientation val="minMax"/>
          <c:max val="950.0"/>
          <c:min val="700.0"/>
        </c:scaling>
        <c:delete val="0"/>
        <c:axPos val="l"/>
        <c:majorGridlines/>
        <c:title>
          <c:tx>
            <c:rich>
              <a:bodyPr/>
              <a:lstStyle/>
              <a:p>
                <a:pPr>
                  <a:defRPr/>
                </a:pPr>
                <a:r>
                  <a:rPr lang="en-ZA"/>
                  <a:t>Mathematics teacher mathematics score</a:t>
                </a:r>
              </a:p>
            </c:rich>
          </c:tx>
          <c:layout/>
          <c:overlay val="0"/>
        </c:title>
        <c:numFmt formatCode="General" sourceLinked="1"/>
        <c:majorTickMark val="out"/>
        <c:minorTickMark val="none"/>
        <c:tickLblPos val="nextTo"/>
        <c:crossAx val="-2125728424"/>
        <c:crosses val="autoZero"/>
        <c:crossBetween val="between"/>
      </c:valAx>
    </c:plotArea>
    <c:legend>
      <c:legendPos val="r"/>
      <c:layout/>
      <c:overlay val="0"/>
      <c:spPr>
        <a:solidFill>
          <a:srgbClr val="D9D9D9"/>
        </a:solidFill>
      </c:sp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125886152"/>
        <c:axId val="-2125891128"/>
      </c:barChart>
      <c:catAx>
        <c:axId val="-2125886152"/>
        <c:scaling>
          <c:orientation val="minMax"/>
        </c:scaling>
        <c:delete val="0"/>
        <c:axPos val="b"/>
        <c:majorTickMark val="out"/>
        <c:minorTickMark val="none"/>
        <c:tickLblPos val="nextTo"/>
        <c:txPr>
          <a:bodyPr/>
          <a:lstStyle/>
          <a:p>
            <a:pPr>
              <a:defRPr sz="1200"/>
            </a:pPr>
            <a:endParaRPr lang="en-US"/>
          </a:p>
        </c:txPr>
        <c:crossAx val="-2125891128"/>
        <c:crosses val="autoZero"/>
        <c:auto val="1"/>
        <c:lblAlgn val="ctr"/>
        <c:lblOffset val="100"/>
        <c:noMultiLvlLbl val="0"/>
      </c:catAx>
      <c:valAx>
        <c:axId val="-2125891128"/>
        <c:scaling>
          <c:orientation val="minMax"/>
        </c:scaling>
        <c:delete val="0"/>
        <c:axPos val="l"/>
        <c:majorGridlines/>
        <c:numFmt formatCode="0%" sourceLinked="1"/>
        <c:majorTickMark val="out"/>
        <c:minorTickMark val="none"/>
        <c:tickLblPos val="nextTo"/>
        <c:txPr>
          <a:bodyPr/>
          <a:lstStyle/>
          <a:p>
            <a:pPr>
              <a:defRPr sz="1200"/>
            </a:pPr>
            <a:endParaRPr lang="en-US"/>
          </a:p>
        </c:txPr>
        <c:crossAx val="-2125886152"/>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'Total42 avgs by groups'!$B$18</c:f>
              <c:strCache>
                <c:ptCount val="1"/>
                <c:pt idx="0">
                  <c:v>Mean</c:v>
                </c:pt>
              </c:strCache>
            </c:strRef>
          </c:tx>
          <c:spPr>
            <a:solidFill>
              <a:schemeClr val="bg1">
                <a:lumMod val="65000"/>
              </a:schemeClr>
            </a:solidFill>
          </c:spPr>
          <c:invertIfNegative val="0"/>
          <c:dLbls>
            <c:txPr>
              <a:bodyPr/>
              <a:lstStyle/>
              <a:p>
                <a:pPr>
                  <a:defRPr sz="1400" b="1"/>
                </a:pPr>
                <a:endParaRPr lang="en-US"/>
              </a:p>
            </c:txPr>
            <c:dLblPos val="ctr"/>
            <c:showLegendKey val="0"/>
            <c:showVal val="1"/>
            <c:showCatName val="0"/>
            <c:showSerName val="0"/>
            <c:showPercent val="0"/>
            <c:showBubbleSize val="0"/>
            <c:showLeaderLines val="0"/>
          </c:dLbls>
          <c:errBars>
            <c:errBarType val="both"/>
            <c:errValType val="cust"/>
            <c:noEndCap val="0"/>
            <c:pl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plus>
            <c:min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minus>
          </c:errBars>
          <c:cat>
            <c:strRef>
              <c:f>'Total42 avgs by groups'!$A$19:$A$26</c:f>
              <c:strCache>
                <c:ptCount val="8"/>
                <c:pt idx="0">
                  <c:v>Q1</c:v>
                </c:pt>
                <c:pt idx="1">
                  <c:v>Q2</c:v>
                </c:pt>
                <c:pt idx="2">
                  <c:v>Q3</c:v>
                </c:pt>
                <c:pt idx="3">
                  <c:v>Q4</c:v>
                </c:pt>
                <c:pt idx="4">
                  <c:v>Q5</c:v>
                </c:pt>
                <c:pt idx="6">
                  <c:v>Rural</c:v>
                </c:pt>
                <c:pt idx="7">
                  <c:v>Urban</c:v>
                </c:pt>
              </c:strCache>
            </c:strRef>
          </c:cat>
          <c:val>
            <c:numRef>
              <c:f>'Total42 avgs by groups'!$B$19:$B$26</c:f>
              <c:numCache>
                <c:formatCode>0%</c:formatCode>
                <c:ptCount val="8"/>
                <c:pt idx="0">
                  <c:v>0.3769288</c:v>
                </c:pt>
                <c:pt idx="1">
                  <c:v>0.4027707</c:v>
                </c:pt>
                <c:pt idx="2">
                  <c:v>0.4013492</c:v>
                </c:pt>
                <c:pt idx="3">
                  <c:v>0.4746576</c:v>
                </c:pt>
                <c:pt idx="4">
                  <c:v>0.6708095</c:v>
                </c:pt>
                <c:pt idx="6">
                  <c:v>0.3893554</c:v>
                </c:pt>
                <c:pt idx="7">
                  <c:v>0.5396137</c:v>
                </c:pt>
              </c:numCache>
            </c:numRef>
          </c:val>
        </c:ser>
        <c:dLbls>
          <c:showLegendKey val="0"/>
          <c:showVal val="0"/>
          <c:showCatName val="0"/>
          <c:showSerName val="0"/>
          <c:showPercent val="0"/>
          <c:showBubbleSize val="0"/>
        </c:dLbls>
        <c:gapWidth val="150"/>
        <c:axId val="2110654456"/>
        <c:axId val="2126689416"/>
      </c:barChart>
      <c:catAx>
        <c:axId val="2110654456"/>
        <c:scaling>
          <c:orientation val="minMax"/>
        </c:scaling>
        <c:delete val="0"/>
        <c:axPos val="b"/>
        <c:majorTickMark val="out"/>
        <c:minorTickMark val="none"/>
        <c:tickLblPos val="nextTo"/>
        <c:txPr>
          <a:bodyPr/>
          <a:lstStyle/>
          <a:p>
            <a:pPr>
              <a:defRPr sz="2000"/>
            </a:pPr>
            <a:endParaRPr lang="en-US"/>
          </a:p>
        </c:txPr>
        <c:crossAx val="2126689416"/>
        <c:crosses val="autoZero"/>
        <c:auto val="1"/>
        <c:lblAlgn val="ctr"/>
        <c:lblOffset val="100"/>
        <c:noMultiLvlLbl val="0"/>
      </c:catAx>
      <c:valAx>
        <c:axId val="2126689416"/>
        <c:scaling>
          <c:orientation val="minMax"/>
        </c:scaling>
        <c:delete val="0"/>
        <c:axPos val="l"/>
        <c:majorGridlines/>
        <c:title>
          <c:tx>
            <c:rich>
              <a:bodyPr rot="-5400000" vert="horz"/>
              <a:lstStyle/>
              <a:p>
                <a:pPr>
                  <a:defRPr sz="1100"/>
                </a:pPr>
                <a:r>
                  <a:rPr lang="en-ZA" sz="1100"/>
                  <a:t>Average percentage correct</a:t>
                </a:r>
              </a:p>
            </c:rich>
          </c:tx>
          <c:layout/>
          <c:overlay val="0"/>
        </c:title>
        <c:numFmt formatCode="0%" sourceLinked="1"/>
        <c:majorTickMark val="out"/>
        <c:minorTickMark val="none"/>
        <c:tickLblPos val="nextTo"/>
        <c:txPr>
          <a:bodyPr/>
          <a:lstStyle/>
          <a:p>
            <a:pPr>
              <a:defRPr sz="1200"/>
            </a:pPr>
            <a:endParaRPr lang="en-US"/>
          </a:p>
        </c:txPr>
        <c:crossAx val="2110654456"/>
        <c:crosses val="autoZero"/>
        <c:crossBetween val="between"/>
      </c:valAx>
      <c:spPr>
        <a:solidFill>
          <a:schemeClr val="bg1">
            <a:lumMod val="95000"/>
          </a:schemeClr>
        </a:solidFill>
      </c:spPr>
    </c:plotArea>
    <c:plotVisOnly val="1"/>
    <c:dispBlanksAs val="gap"/>
    <c:showDLblsOverMax val="0"/>
  </c:chart>
  <c:spPr>
    <a:solidFill>
      <a:schemeClr val="bg1"/>
    </a:solidFill>
    <a:ln>
      <a:noFill/>
    </a:ln>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'LOC-QUINT-PROV no confounders'!$A$40</c:f>
              <c:strCache>
                <c:ptCount val="1"/>
                <c:pt idx="0">
                  <c:v>Quintile 1</c:v>
                </c:pt>
              </c:strCache>
            </c:strRef>
          </c:tx>
          <c:spPr>
            <a:solidFill>
              <a:schemeClr val="bg1">
                <a:lumMod val="8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confounders'!$B$42:$E$42</c:f>
                <c:numCache>
                  <c:formatCode>General</c:formatCode>
                  <c:ptCount val="4"/>
                  <c:pt idx="0">
                    <c:v>0.108192</c:v>
                  </c:pt>
                  <c:pt idx="1">
                    <c:v>0.12152</c:v>
                  </c:pt>
                  <c:pt idx="2">
                    <c:v>0.070168</c:v>
                  </c:pt>
                  <c:pt idx="3">
                    <c:v>0.048608</c:v>
                  </c:pt>
                </c:numCache>
              </c:numRef>
            </c:plus>
            <c:minus>
              <c:numRef>
                <c:f>'LOC-QUINT-PROV no confounders'!$B$42:$E$42</c:f>
                <c:numCache>
                  <c:formatCode>General</c:formatCode>
                  <c:ptCount val="4"/>
                  <c:pt idx="0">
                    <c:v>0.108192</c:v>
                  </c:pt>
                  <c:pt idx="1">
                    <c:v>0.12152</c:v>
                  </c:pt>
                  <c:pt idx="2">
                    <c:v>0.070168</c:v>
                  </c:pt>
                  <c:pt idx="3">
                    <c:v>0.048608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confounders'!$B$40:$E$40</c:f>
              <c:numCache>
                <c:formatCode>0%</c:formatCode>
                <c:ptCount val="4"/>
                <c:pt idx="0">
                  <c:v>0.251</c:v>
                </c:pt>
                <c:pt idx="1">
                  <c:v>0.6426</c:v>
                </c:pt>
                <c:pt idx="2">
                  <c:v>0.0642</c:v>
                </c:pt>
                <c:pt idx="3">
                  <c:v>0.0423</c:v>
                </c:pt>
              </c:numCache>
            </c:numRef>
          </c:val>
        </c:ser>
        <c:ser>
          <c:idx val="1"/>
          <c:order val="1"/>
          <c:tx>
            <c:strRef>
              <c:f>'LOC-QUINT-PROV no confounders'!$A$43</c:f>
              <c:strCache>
                <c:ptCount val="1"/>
                <c:pt idx="0">
                  <c:v>Quintile 2</c:v>
                </c:pt>
              </c:strCache>
            </c:strRef>
          </c:tx>
          <c:spPr>
            <a:solidFill>
              <a:schemeClr val="bg1">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confounders'!$B$45:$E$45</c:f>
                <c:numCache>
                  <c:formatCode>General</c:formatCode>
                  <c:ptCount val="4"/>
                  <c:pt idx="0">
                    <c:v>0.090944</c:v>
                  </c:pt>
                  <c:pt idx="1">
                    <c:v>0.126028</c:v>
                  </c:pt>
                  <c:pt idx="2">
                    <c:v>0.08232</c:v>
                  </c:pt>
                  <c:pt idx="3">
                    <c:v>0.073892</c:v>
                  </c:pt>
                </c:numCache>
              </c:numRef>
            </c:plus>
            <c:minus>
              <c:numRef>
                <c:f>'LOC-QUINT-PROV no confounders'!$B$45:$E$45</c:f>
                <c:numCache>
                  <c:formatCode>General</c:formatCode>
                  <c:ptCount val="4"/>
                  <c:pt idx="0">
                    <c:v>0.090944</c:v>
                  </c:pt>
                  <c:pt idx="1">
                    <c:v>0.126028</c:v>
                  </c:pt>
                  <c:pt idx="2">
                    <c:v>0.08232</c:v>
                  </c:pt>
                  <c:pt idx="3">
                    <c:v>0.073892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confounders'!$B$43:$E$43</c:f>
              <c:numCache>
                <c:formatCode>0%</c:formatCode>
                <c:ptCount val="4"/>
                <c:pt idx="0">
                  <c:v>0.1483</c:v>
                </c:pt>
                <c:pt idx="1">
                  <c:v>0.7112</c:v>
                </c:pt>
                <c:pt idx="2">
                  <c:v>0.0598</c:v>
                </c:pt>
                <c:pt idx="3">
                  <c:v>0.0807</c:v>
                </c:pt>
              </c:numCache>
            </c:numRef>
          </c:val>
        </c:ser>
        <c:ser>
          <c:idx val="2"/>
          <c:order val="2"/>
          <c:tx>
            <c:strRef>
              <c:f>'LOC-QUINT-PROV no confounders'!$A$46</c:f>
              <c:strCache>
                <c:ptCount val="1"/>
                <c:pt idx="0">
                  <c:v>Quintile 3</c:v>
                </c:pt>
              </c:strCache>
            </c:strRef>
          </c:tx>
          <c:spPr>
            <a:solidFill>
              <a:schemeClr val="bg1">
                <a:lumMod val="6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confounders'!$B$48:$E$48</c:f>
                <c:numCache>
                  <c:formatCode>General</c:formatCode>
                  <c:ptCount val="4"/>
                  <c:pt idx="0">
                    <c:v>0.1225</c:v>
                  </c:pt>
                  <c:pt idx="1">
                    <c:v>0.128968</c:v>
                  </c:pt>
                  <c:pt idx="2">
                    <c:v>0.046648</c:v>
                  </c:pt>
                  <c:pt idx="3">
                    <c:v>0.056252</c:v>
                  </c:pt>
                </c:numCache>
              </c:numRef>
            </c:plus>
            <c:minus>
              <c:numRef>
                <c:f>'LOC-QUINT-PROV no confounders'!$B$48:$E$48</c:f>
                <c:numCache>
                  <c:formatCode>General</c:formatCode>
                  <c:ptCount val="4"/>
                  <c:pt idx="0">
                    <c:v>0.1225</c:v>
                  </c:pt>
                  <c:pt idx="1">
                    <c:v>0.128968</c:v>
                  </c:pt>
                  <c:pt idx="2">
                    <c:v>0.046648</c:v>
                  </c:pt>
                  <c:pt idx="3">
                    <c:v>0.056252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confounders'!$B$46:$E$46</c:f>
              <c:numCache>
                <c:formatCode>0%</c:formatCode>
                <c:ptCount val="4"/>
                <c:pt idx="0">
                  <c:v>0.2453</c:v>
                </c:pt>
                <c:pt idx="1">
                  <c:v>0.6711</c:v>
                </c:pt>
                <c:pt idx="2">
                  <c:v>0.0241</c:v>
                </c:pt>
                <c:pt idx="3">
                  <c:v>0.0595</c:v>
                </c:pt>
              </c:numCache>
            </c:numRef>
          </c:val>
        </c:ser>
        <c:ser>
          <c:idx val="3"/>
          <c:order val="3"/>
          <c:tx>
            <c:strRef>
              <c:f>'LOC-QUINT-PROV no confounders'!$A$49</c:f>
              <c:strCache>
                <c:ptCount val="1"/>
                <c:pt idx="0">
                  <c:v>Quintile 4</c:v>
                </c:pt>
              </c:strCache>
            </c:strRef>
          </c:tx>
          <c:spPr>
            <a:solidFill>
              <a:schemeClr val="tx1">
                <a:lumMod val="50000"/>
                <a:lumOff val="5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confounders'!$B$51:$E$51</c:f>
                <c:numCache>
                  <c:formatCode>General</c:formatCode>
                  <c:ptCount val="4"/>
                  <c:pt idx="0">
                    <c:v>0.106036</c:v>
                  </c:pt>
                  <c:pt idx="1">
                    <c:v>0.135044</c:v>
                  </c:pt>
                  <c:pt idx="2">
                    <c:v>0.038416</c:v>
                  </c:pt>
                  <c:pt idx="3">
                    <c:v>0.117796</c:v>
                  </c:pt>
                </c:numCache>
              </c:numRef>
            </c:plus>
            <c:minus>
              <c:numRef>
                <c:f>'LOC-QUINT-PROV no confounders'!$B$51:$E$51</c:f>
                <c:numCache>
                  <c:formatCode>General</c:formatCode>
                  <c:ptCount val="4"/>
                  <c:pt idx="0">
                    <c:v>0.106036</c:v>
                  </c:pt>
                  <c:pt idx="1">
                    <c:v>0.135044</c:v>
                  </c:pt>
                  <c:pt idx="2">
                    <c:v>0.038416</c:v>
                  </c:pt>
                  <c:pt idx="3">
                    <c:v>0.117796</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confounders'!$B$49:$E$49</c:f>
              <c:numCache>
                <c:formatCode>0%</c:formatCode>
                <c:ptCount val="4"/>
                <c:pt idx="0">
                  <c:v>0.1641</c:v>
                </c:pt>
                <c:pt idx="1">
                  <c:v>0.609</c:v>
                </c:pt>
                <c:pt idx="2">
                  <c:v>0.0339</c:v>
                </c:pt>
                <c:pt idx="3">
                  <c:v>0.193</c:v>
                </c:pt>
              </c:numCache>
            </c:numRef>
          </c:val>
        </c:ser>
        <c:ser>
          <c:idx val="4"/>
          <c:order val="4"/>
          <c:tx>
            <c:strRef>
              <c:f>'LOC-QUINT-PROV no confounders'!$A$52</c:f>
              <c:strCache>
                <c:ptCount val="1"/>
                <c:pt idx="0">
                  <c:v>Quintile 5</c:v>
                </c:pt>
              </c:strCache>
            </c:strRef>
          </c:tx>
          <c:spPr>
            <a:solidFill>
              <a:schemeClr val="tx1">
                <a:lumMod val="65000"/>
                <a:lumOff val="35000"/>
              </a:schemeClr>
            </a:solidFill>
          </c:spPr>
          <c:invertIfNegative val="0"/>
          <c:dLbls>
            <c:txPr>
              <a:bodyPr/>
              <a:lstStyle/>
              <a:p>
                <a:pPr>
                  <a:defRPr sz="8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confounders'!$B$54:$E$54</c:f>
                <c:numCache>
                  <c:formatCode>General</c:formatCode>
                  <c:ptCount val="4"/>
                  <c:pt idx="0">
                    <c:v>0.054488</c:v>
                  </c:pt>
                  <c:pt idx="1">
                    <c:v>0.13132</c:v>
                  </c:pt>
                  <c:pt idx="2">
                    <c:v>0.052332</c:v>
                  </c:pt>
                  <c:pt idx="3">
                    <c:v>0.13328</c:v>
                  </c:pt>
                </c:numCache>
              </c:numRef>
            </c:plus>
            <c:minus>
              <c:numRef>
                <c:f>'LOC-QUINT-PROV no confounders'!$B$54:$E$54</c:f>
                <c:numCache>
                  <c:formatCode>General</c:formatCode>
                  <c:ptCount val="4"/>
                  <c:pt idx="0">
                    <c:v>0.054488</c:v>
                  </c:pt>
                  <c:pt idx="1">
                    <c:v>0.13132</c:v>
                  </c:pt>
                  <c:pt idx="2">
                    <c:v>0.052332</c:v>
                  </c:pt>
                  <c:pt idx="3">
                    <c:v>0.13328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confounders'!$B$52:$E$52</c:f>
              <c:numCache>
                <c:formatCode>0%</c:formatCode>
                <c:ptCount val="4"/>
                <c:pt idx="0">
                  <c:v>0.047</c:v>
                </c:pt>
                <c:pt idx="1">
                  <c:v>0.4519</c:v>
                </c:pt>
                <c:pt idx="2">
                  <c:v>0.0479</c:v>
                </c:pt>
                <c:pt idx="3">
                  <c:v>0.4533</c:v>
                </c:pt>
              </c:numCache>
            </c:numRef>
          </c:val>
        </c:ser>
        <c:dLbls>
          <c:showLegendKey val="0"/>
          <c:showVal val="0"/>
          <c:showCatName val="0"/>
          <c:showSerName val="0"/>
          <c:showPercent val="0"/>
          <c:showBubbleSize val="0"/>
        </c:dLbls>
        <c:gapWidth val="150"/>
        <c:axId val="-2125951992"/>
        <c:axId val="-2096647512"/>
      </c:barChart>
      <c:catAx>
        <c:axId val="-2125951992"/>
        <c:scaling>
          <c:orientation val="minMax"/>
        </c:scaling>
        <c:delete val="0"/>
        <c:axPos val="b"/>
        <c:majorTickMark val="out"/>
        <c:minorTickMark val="none"/>
        <c:tickLblPos val="nextTo"/>
        <c:txPr>
          <a:bodyPr/>
          <a:lstStyle/>
          <a:p>
            <a:pPr>
              <a:defRPr sz="1400"/>
            </a:pPr>
            <a:endParaRPr lang="en-US"/>
          </a:p>
        </c:txPr>
        <c:crossAx val="-2096647512"/>
        <c:crosses val="autoZero"/>
        <c:auto val="1"/>
        <c:lblAlgn val="ctr"/>
        <c:lblOffset val="100"/>
        <c:noMultiLvlLbl val="0"/>
      </c:catAx>
      <c:valAx>
        <c:axId val="-2096647512"/>
        <c:scaling>
          <c:orientation val="minMax"/>
          <c:min val="0.0"/>
        </c:scaling>
        <c:delete val="0"/>
        <c:axPos val="l"/>
        <c:majorGridlines/>
        <c:numFmt formatCode="0%" sourceLinked="1"/>
        <c:majorTickMark val="out"/>
        <c:minorTickMark val="none"/>
        <c:tickLblPos val="nextTo"/>
        <c:crossAx val="-2125951992"/>
        <c:crosses val="autoZero"/>
        <c:crossBetween val="between"/>
      </c:valAx>
      <c:spPr>
        <a:solidFill>
          <a:schemeClr val="bg1">
            <a:lumMod val="95000"/>
          </a:schemeClr>
        </a:solidFill>
      </c:spPr>
    </c:plotArea>
    <c:legend>
      <c:legendPos val="t"/>
      <c:layout/>
      <c:overlay val="0"/>
      <c:txPr>
        <a:bodyPr/>
        <a:lstStyle/>
        <a:p>
          <a:pPr>
            <a:defRPr sz="1600"/>
          </a:pPr>
          <a:endParaRPr lang="en-US"/>
        </a:p>
      </c:txPr>
    </c:legend>
    <c:plotVisOnly val="1"/>
    <c:dispBlanksAs val="gap"/>
    <c:showDLblsOverMax val="0"/>
  </c:chart>
  <c:spPr>
    <a:solidFill>
      <a:schemeClr val="bg1"/>
    </a:solidFill>
  </c:spPr>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0"/>
          <c:order val="0"/>
          <c:tx>
            <c:strRef>
              <c:f>Sheet1!$A$5</c:f>
              <c:strCache>
                <c:ptCount val="1"/>
                <c:pt idx="0">
                  <c:v>SADTU</c:v>
                </c:pt>
              </c:strCache>
            </c:strRef>
          </c:tx>
          <c:spPr>
            <a:solidFill>
              <a:srgbClr val="0000FF"/>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Sheet1!$B$5:$J$5</c:f>
              <c:numCache>
                <c:formatCode>General</c:formatCode>
                <c:ptCount val="9"/>
                <c:pt idx="0">
                  <c:v>45968.0</c:v>
                </c:pt>
                <c:pt idx="1">
                  <c:v>29307.0</c:v>
                </c:pt>
                <c:pt idx="2">
                  <c:v>13853.0</c:v>
                </c:pt>
                <c:pt idx="3">
                  <c:v>57086.0</c:v>
                </c:pt>
                <c:pt idx="4">
                  <c:v>43706.0</c:v>
                </c:pt>
                <c:pt idx="5">
                  <c:v>25750.0</c:v>
                </c:pt>
                <c:pt idx="6">
                  <c:v>5826.0</c:v>
                </c:pt>
                <c:pt idx="7">
                  <c:v>18572.0</c:v>
                </c:pt>
                <c:pt idx="8">
                  <c:v>12944.0</c:v>
                </c:pt>
              </c:numCache>
            </c:numRef>
          </c:val>
        </c:ser>
        <c:ser>
          <c:idx val="1"/>
          <c:order val="1"/>
          <c:tx>
            <c:strRef>
              <c:f>Sheet1!$A$6</c:f>
              <c:strCache>
                <c:ptCount val="1"/>
                <c:pt idx="0">
                  <c:v>NAPTOSA</c:v>
                </c:pt>
              </c:strCache>
            </c:strRef>
          </c:tx>
          <c:spPr>
            <a:solidFill>
              <a:srgbClr val="008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Sheet1!$B$6:$J$6</c:f>
              <c:numCache>
                <c:formatCode>General</c:formatCode>
                <c:ptCount val="9"/>
                <c:pt idx="0">
                  <c:v>12508.0</c:v>
                </c:pt>
                <c:pt idx="1">
                  <c:v>14805.0</c:v>
                </c:pt>
                <c:pt idx="2">
                  <c:v>4171.0</c:v>
                </c:pt>
                <c:pt idx="3">
                  <c:v>7346.0</c:v>
                </c:pt>
                <c:pt idx="4">
                  <c:v>687.0</c:v>
                </c:pt>
                <c:pt idx="5">
                  <c:v>2701.0</c:v>
                </c:pt>
                <c:pt idx="6">
                  <c:v>934.0</c:v>
                </c:pt>
                <c:pt idx="7">
                  <c:v>3335.0</c:v>
                </c:pt>
                <c:pt idx="8">
                  <c:v>9651.0</c:v>
                </c:pt>
              </c:numCache>
            </c:numRef>
          </c:val>
        </c:ser>
        <c:ser>
          <c:idx val="2"/>
          <c:order val="2"/>
          <c:tx>
            <c:strRef>
              <c:f>Sheet1!$A$7</c:f>
              <c:strCache>
                <c:ptCount val="1"/>
                <c:pt idx="0">
                  <c:v>SAOU</c:v>
                </c:pt>
              </c:strCache>
            </c:strRef>
          </c:tx>
          <c:spPr>
            <a:solidFill>
              <a:srgbClr val="FF0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Sheet1!$B$7:$J$7</c:f>
              <c:numCache>
                <c:formatCode>General</c:formatCode>
                <c:ptCount val="9"/>
                <c:pt idx="0">
                  <c:v>2957.0</c:v>
                </c:pt>
                <c:pt idx="1">
                  <c:v>8090.0</c:v>
                </c:pt>
                <c:pt idx="2">
                  <c:v>4925.0</c:v>
                </c:pt>
                <c:pt idx="3">
                  <c:v>1244.0</c:v>
                </c:pt>
                <c:pt idx="4">
                  <c:v>1174.0</c:v>
                </c:pt>
                <c:pt idx="5">
                  <c:v>2452.0</c:v>
                </c:pt>
                <c:pt idx="6">
                  <c:v>1581.0</c:v>
                </c:pt>
                <c:pt idx="7">
                  <c:v>2242.0</c:v>
                </c:pt>
                <c:pt idx="8">
                  <c:v>4197.0</c:v>
                </c:pt>
              </c:numCache>
            </c:numRef>
          </c:val>
        </c:ser>
        <c:ser>
          <c:idx val="3"/>
          <c:order val="3"/>
          <c:tx>
            <c:strRef>
              <c:f>Sheet1!$A$8</c:f>
              <c:strCache>
                <c:ptCount val="1"/>
                <c:pt idx="0">
                  <c:v>PEU</c:v>
                </c:pt>
              </c:strCache>
            </c:strRef>
          </c:tx>
          <c:spPr>
            <a:solidFill>
              <a:srgbClr val="FFFF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Sheet1!$B$8:$J$8</c:f>
              <c:numCache>
                <c:formatCode>General</c:formatCode>
                <c:ptCount val="9"/>
                <c:pt idx="0">
                  <c:v>380.0</c:v>
                </c:pt>
                <c:pt idx="1">
                  <c:v>2807.0</c:v>
                </c:pt>
                <c:pt idx="2">
                  <c:v>71.0</c:v>
                </c:pt>
                <c:pt idx="3">
                  <c:v>193.0</c:v>
                </c:pt>
                <c:pt idx="4">
                  <c:v>7824.0</c:v>
                </c:pt>
                <c:pt idx="5">
                  <c:v>1728.0</c:v>
                </c:pt>
                <c:pt idx="6">
                  <c:v>128.0</c:v>
                </c:pt>
                <c:pt idx="7">
                  <c:v>1210.0</c:v>
                </c:pt>
                <c:pt idx="8">
                  <c:v>0.0</c:v>
                </c:pt>
              </c:numCache>
            </c:numRef>
          </c:val>
        </c:ser>
        <c:ser>
          <c:idx val="4"/>
          <c:order val="4"/>
          <c:tx>
            <c:strRef>
              <c:f>Sheet1!$A$9</c:f>
              <c:strCache>
                <c:ptCount val="1"/>
                <c:pt idx="0">
                  <c:v>NATU</c:v>
                </c:pt>
              </c:strCache>
            </c:strRef>
          </c:tx>
          <c:spPr>
            <a:solidFill>
              <a:schemeClr val="accent6">
                <a:lumMod val="75000"/>
              </a:schemeClr>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Sheet1!$B$9:$J$9</c:f>
              <c:numCache>
                <c:formatCode>General</c:formatCode>
                <c:ptCount val="9"/>
                <c:pt idx="0">
                  <c:v>380.0</c:v>
                </c:pt>
                <c:pt idx="1">
                  <c:v>580.0</c:v>
                </c:pt>
                <c:pt idx="2">
                  <c:v>416.0</c:v>
                </c:pt>
                <c:pt idx="3">
                  <c:v>25424.0</c:v>
                </c:pt>
                <c:pt idx="4">
                  <c:v>55.0</c:v>
                </c:pt>
                <c:pt idx="5">
                  <c:v>1334.0</c:v>
                </c:pt>
                <c:pt idx="6">
                  <c:v>0.0</c:v>
                </c:pt>
                <c:pt idx="7">
                  <c:v>284.0</c:v>
                </c:pt>
                <c:pt idx="8">
                  <c:v>0.0</c:v>
                </c:pt>
              </c:numCache>
            </c:numRef>
          </c:val>
        </c:ser>
        <c:dLbls>
          <c:showLegendKey val="0"/>
          <c:showVal val="0"/>
          <c:showCatName val="0"/>
          <c:showSerName val="0"/>
          <c:showPercent val="0"/>
          <c:showBubbleSize val="0"/>
        </c:dLbls>
        <c:gapWidth val="150"/>
        <c:overlap val="100"/>
        <c:axId val="-2133911848"/>
        <c:axId val="-2133908760"/>
      </c:barChart>
      <c:catAx>
        <c:axId val="-2133911848"/>
        <c:scaling>
          <c:orientation val="minMax"/>
        </c:scaling>
        <c:delete val="0"/>
        <c:axPos val="b"/>
        <c:majorTickMark val="out"/>
        <c:minorTickMark val="none"/>
        <c:tickLblPos val="nextTo"/>
        <c:txPr>
          <a:bodyPr/>
          <a:lstStyle/>
          <a:p>
            <a:pPr>
              <a:defRPr sz="1600" b="1"/>
            </a:pPr>
            <a:endParaRPr lang="en-US"/>
          </a:p>
        </c:txPr>
        <c:crossAx val="-2133908760"/>
        <c:crosses val="autoZero"/>
        <c:auto val="1"/>
        <c:lblAlgn val="ctr"/>
        <c:lblOffset val="100"/>
        <c:noMultiLvlLbl val="0"/>
      </c:catAx>
      <c:valAx>
        <c:axId val="-2133908760"/>
        <c:scaling>
          <c:orientation val="minMax"/>
        </c:scaling>
        <c:delete val="0"/>
        <c:axPos val="l"/>
        <c:majorGridlines/>
        <c:title>
          <c:tx>
            <c:rich>
              <a:bodyPr rot="-5400000" vert="horz"/>
              <a:lstStyle/>
              <a:p>
                <a:pPr>
                  <a:defRPr sz="1100"/>
                </a:pPr>
                <a:r>
                  <a:rPr lang="en-US" sz="1100"/>
                  <a:t>Teachers</a:t>
                </a:r>
              </a:p>
            </c:rich>
          </c:tx>
          <c:layout/>
          <c:overlay val="0"/>
        </c:title>
        <c:numFmt formatCode="General" sourceLinked="1"/>
        <c:majorTickMark val="out"/>
        <c:minorTickMark val="none"/>
        <c:tickLblPos val="nextTo"/>
        <c:crossAx val="-2133911848"/>
        <c:crosses val="autoZero"/>
        <c:crossBetween val="between"/>
      </c:valAx>
      <c:spPr>
        <a:solidFill>
          <a:schemeClr val="bg1">
            <a:lumMod val="95000"/>
          </a:schemeClr>
        </a:solidFill>
      </c:spPr>
    </c:plotArea>
    <c:legend>
      <c:legendPos val="r"/>
      <c:layout/>
      <c:overlay val="0"/>
      <c:txPr>
        <a:bodyPr/>
        <a:lstStyle/>
        <a:p>
          <a:pPr>
            <a:defRPr sz="16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Union membership (2012)</a:t>
            </a:r>
          </a:p>
        </c:rich>
      </c:tx>
      <c:layout/>
      <c:overlay val="0"/>
    </c:title>
    <c:autoTitleDeleted val="0"/>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howLegendKey val="0"/>
            <c:showVal val="0"/>
            <c:showCatName val="1"/>
            <c:showSerName val="0"/>
            <c:showPercent val="1"/>
            <c:showBubbleSize val="0"/>
            <c:showLeaderLines val="1"/>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solidFill>
      <a:schemeClr val="bg1">
        <a:lumMod val="95000"/>
      </a:schemeClr>
    </a:solidFill>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SADTU % of </a:t>
            </a:r>
            <a:r>
              <a:rPr lang="en-US" dirty="0" smtClean="0"/>
              <a:t>total (2012)</a:t>
            </a:r>
            <a:endParaRPr lang="en-US" dirty="0"/>
          </a:p>
        </c:rich>
      </c:tx>
      <c:layout/>
      <c:overlay val="0"/>
    </c:title>
    <c:autoTitleDeleted val="0"/>
    <c:plotArea>
      <c:layout/>
      <c:barChart>
        <c:barDir val="bar"/>
        <c:grouping val="clustered"/>
        <c:varyColors val="0"/>
        <c:ser>
          <c:idx val="0"/>
          <c:order val="0"/>
          <c:tx>
            <c:strRef>
              <c:f>Sheet1!$A$13</c:f>
              <c:strCache>
                <c:ptCount val="1"/>
                <c:pt idx="0">
                  <c:v>SADTU %</c:v>
                </c:pt>
              </c:strCache>
            </c:strRef>
          </c:tx>
          <c:spPr>
            <a:solidFill>
              <a:srgbClr val="FF0000"/>
            </a:solidFill>
          </c:spPr>
          <c:invertIfNegative val="0"/>
          <c:dPt>
            <c:idx val="9"/>
            <c:invertIfNegative val="0"/>
            <c:bubble3D val="0"/>
            <c:spPr>
              <a:solidFill>
                <a:srgbClr val="800000"/>
              </a:solidFill>
            </c:spPr>
          </c:dPt>
          <c:dLbls>
            <c:txPr>
              <a:bodyPr/>
              <a:lstStyle/>
              <a:p>
                <a:pPr>
                  <a:defRPr sz="1600"/>
                </a:pPr>
                <a:endParaRPr lang="en-US"/>
              </a:p>
            </c:txPr>
            <c:dLblPos val="outEnd"/>
            <c:showLegendKey val="0"/>
            <c:showVal val="1"/>
            <c:showCatName val="0"/>
            <c:showSerName val="0"/>
            <c:showPercent val="0"/>
            <c:showBubbleSize val="0"/>
            <c:showLeaderLines val="0"/>
          </c:dLbls>
          <c:cat>
            <c:strRef>
              <c:f>Sheet1!$B$4:$K$4</c:f>
              <c:strCache>
                <c:ptCount val="10"/>
                <c:pt idx="0">
                  <c:v>EC</c:v>
                </c:pt>
                <c:pt idx="1">
                  <c:v>GP</c:v>
                </c:pt>
                <c:pt idx="2">
                  <c:v>FS</c:v>
                </c:pt>
                <c:pt idx="3">
                  <c:v>KZN</c:v>
                </c:pt>
                <c:pt idx="4">
                  <c:v>LP</c:v>
                </c:pt>
                <c:pt idx="5">
                  <c:v>MP</c:v>
                </c:pt>
                <c:pt idx="6">
                  <c:v>NC</c:v>
                </c:pt>
                <c:pt idx="7">
                  <c:v>NW</c:v>
                </c:pt>
                <c:pt idx="8">
                  <c:v>WP</c:v>
                </c:pt>
                <c:pt idx="9">
                  <c:v>TOTAL</c:v>
                </c:pt>
              </c:strCache>
            </c:strRef>
          </c:cat>
          <c:val>
            <c:numRef>
              <c:f>Sheet1!$B$13:$K$13</c:f>
              <c:numCache>
                <c:formatCode>0%</c:formatCode>
                <c:ptCount val="10"/>
                <c:pt idx="0">
                  <c:v>0.739118550319168</c:v>
                </c:pt>
                <c:pt idx="1">
                  <c:v>0.527208620410513</c:v>
                </c:pt>
                <c:pt idx="2">
                  <c:v>0.591099163679809</c:v>
                </c:pt>
                <c:pt idx="3">
                  <c:v>0.625305335567897</c:v>
                </c:pt>
                <c:pt idx="4">
                  <c:v>0.817759982037945</c:v>
                </c:pt>
                <c:pt idx="5">
                  <c:v>0.75813337258943</c:v>
                </c:pt>
                <c:pt idx="6">
                  <c:v>0.687920651788877</c:v>
                </c:pt>
                <c:pt idx="7">
                  <c:v>0.724252232578091</c:v>
                </c:pt>
                <c:pt idx="8">
                  <c:v>0.483129292326067</c:v>
                </c:pt>
                <c:pt idx="9">
                  <c:v>0.66437690703891</c:v>
                </c:pt>
              </c:numCache>
            </c:numRef>
          </c:val>
        </c:ser>
        <c:dLbls>
          <c:showLegendKey val="0"/>
          <c:showVal val="0"/>
          <c:showCatName val="0"/>
          <c:showSerName val="0"/>
          <c:showPercent val="0"/>
          <c:showBubbleSize val="0"/>
        </c:dLbls>
        <c:gapWidth val="150"/>
        <c:axId val="-2135371832"/>
        <c:axId val="-2135717784"/>
      </c:barChart>
      <c:catAx>
        <c:axId val="-2135371832"/>
        <c:scaling>
          <c:orientation val="minMax"/>
        </c:scaling>
        <c:delete val="0"/>
        <c:axPos val="l"/>
        <c:majorTickMark val="out"/>
        <c:minorTickMark val="none"/>
        <c:tickLblPos val="nextTo"/>
        <c:txPr>
          <a:bodyPr/>
          <a:lstStyle/>
          <a:p>
            <a:pPr>
              <a:defRPr sz="1600"/>
            </a:pPr>
            <a:endParaRPr lang="en-US"/>
          </a:p>
        </c:txPr>
        <c:crossAx val="-2135717784"/>
        <c:crosses val="autoZero"/>
        <c:auto val="1"/>
        <c:lblAlgn val="ctr"/>
        <c:lblOffset val="100"/>
        <c:noMultiLvlLbl val="0"/>
      </c:catAx>
      <c:valAx>
        <c:axId val="-2135717784"/>
        <c:scaling>
          <c:orientation val="minMax"/>
        </c:scaling>
        <c:delete val="0"/>
        <c:axPos val="b"/>
        <c:majorGridlines/>
        <c:numFmt formatCode="0%" sourceLinked="1"/>
        <c:majorTickMark val="out"/>
        <c:minorTickMark val="none"/>
        <c:tickLblPos val="nextTo"/>
        <c:crossAx val="-2135371832"/>
        <c:crosses val="autoZero"/>
        <c:crossBetween val="between"/>
      </c:valAx>
      <c:spPr>
        <a:solidFill>
          <a:schemeClr val="bg1">
            <a:lumMod val="85000"/>
          </a:schemeClr>
        </a:solidFill>
      </c:spPr>
    </c:plotArea>
    <c:plotVisOnly val="1"/>
    <c:dispBlanksAs val="gap"/>
    <c:showDLblsOverMax val="0"/>
  </c:chart>
  <c:spPr>
    <a:solidFill>
      <a:schemeClr val="bg1">
        <a:lumMod val="95000"/>
      </a:schemeClr>
    </a:solidFill>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layout/>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5.682488999999987</c:v>
                </c:pt>
                <c:pt idx="1">
                  <c:v>7.177424399999988</c:v>
                </c:pt>
                <c:pt idx="2">
                  <c:v>7.7342259</c:v>
                </c:pt>
                <c:pt idx="3">
                  <c:v>8.18979</c:v>
                </c:pt>
                <c:pt idx="4">
                  <c:v>9.040623</c:v>
                </c:pt>
                <c:pt idx="5">
                  <c:v>9.2844613</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dLbls>
          <c:showLegendKey val="0"/>
          <c:showVal val="0"/>
          <c:showCatName val="0"/>
          <c:showSerName val="0"/>
          <c:showPercent val="0"/>
          <c:showBubbleSize val="0"/>
        </c:dLbls>
        <c:gapWidth val="150"/>
        <c:overlap val="100"/>
        <c:axId val="-2134923640"/>
        <c:axId val="-2134920680"/>
      </c:barChart>
      <c:catAx>
        <c:axId val="-2134923640"/>
        <c:scaling>
          <c:orientation val="minMax"/>
        </c:scaling>
        <c:delete val="0"/>
        <c:axPos val="b"/>
        <c:majorTickMark val="out"/>
        <c:minorTickMark val="none"/>
        <c:tickLblPos val="nextTo"/>
        <c:crossAx val="-2134920680"/>
        <c:crosses val="autoZero"/>
        <c:auto val="1"/>
        <c:lblAlgn val="ctr"/>
        <c:lblOffset val="100"/>
        <c:noMultiLvlLbl val="0"/>
      </c:catAx>
      <c:valAx>
        <c:axId val="-2134920680"/>
        <c:scaling>
          <c:orientation val="minMax"/>
        </c:scaling>
        <c:delete val="0"/>
        <c:axPos val="l"/>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134923640"/>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layout/>
      <c:overlay val="0"/>
      <c:spPr>
        <a:solidFill>
          <a:schemeClr val="bg1">
            <a:lumMod val="85000"/>
          </a:schemeClr>
        </a:solidFill>
      </c:spPr>
    </c:title>
    <c:autoTitleDeleted val="0"/>
    <c:plotArea>
      <c:layout>
        <c:manualLayout>
          <c:layoutTarget val="inner"/>
          <c:xMode val="edge"/>
          <c:yMode val="edge"/>
          <c:x val="0.131304371977993"/>
          <c:y val="0.21398852187273"/>
          <c:w val="0.838022707621859"/>
          <c:h val="0.624606553719286"/>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5.682488999999988</c:v>
                </c:pt>
                <c:pt idx="1">
                  <c:v>7.177424399999989</c:v>
                </c:pt>
                <c:pt idx="2">
                  <c:v>7.7342259</c:v>
                </c:pt>
                <c:pt idx="3">
                  <c:v>8.18979</c:v>
                </c:pt>
                <c:pt idx="4">
                  <c:v>9.040622999999998</c:v>
                </c:pt>
                <c:pt idx="5">
                  <c:v>9.284461299999998</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0.0</c:v>
                </c:pt>
                <c:pt idx="1">
                  <c:v>0.0015606</c:v>
                </c:pt>
                <c:pt idx="2">
                  <c:v>0.3310621</c:v>
                </c:pt>
                <c:pt idx="3">
                  <c:v>11.5782</c:v>
                </c:pt>
                <c:pt idx="4">
                  <c:v>0.0</c:v>
                </c:pt>
                <c:pt idx="5">
                  <c:v>0.0045787</c:v>
                </c:pt>
                <c:pt idx="6">
                  <c:v>0.0396881</c:v>
                </c:pt>
                <c:pt idx="7">
                  <c:v>0.02028</c:v>
                </c:pt>
                <c:pt idx="8">
                  <c:v>0.0</c:v>
                </c:pt>
                <c:pt idx="9">
                  <c:v>1.909668</c:v>
                </c:pt>
                <c:pt idx="10">
                  <c:v>0.0</c:v>
                </c:pt>
                <c:pt idx="11">
                  <c:v>0.0</c:v>
                </c:pt>
                <c:pt idx="12">
                  <c:v>0.0708973</c:v>
                </c:pt>
                <c:pt idx="13">
                  <c:v>0.0408542</c:v>
                </c:pt>
                <c:pt idx="14">
                  <c:v>0.052454</c:v>
                </c:pt>
              </c:numCache>
            </c:numRef>
          </c:val>
        </c:ser>
        <c:dLbls>
          <c:showLegendKey val="0"/>
          <c:showVal val="0"/>
          <c:showCatName val="0"/>
          <c:showSerName val="0"/>
          <c:showPercent val="0"/>
          <c:showBubbleSize val="0"/>
        </c:dLbls>
        <c:gapWidth val="150"/>
        <c:overlap val="100"/>
        <c:axId val="-2126535672"/>
        <c:axId val="-2126532728"/>
      </c:barChart>
      <c:catAx>
        <c:axId val="-2126535672"/>
        <c:scaling>
          <c:orientation val="minMax"/>
        </c:scaling>
        <c:delete val="0"/>
        <c:axPos val="b"/>
        <c:majorTickMark val="out"/>
        <c:minorTickMark val="none"/>
        <c:tickLblPos val="nextTo"/>
        <c:crossAx val="-2126532728"/>
        <c:crosses val="autoZero"/>
        <c:auto val="1"/>
        <c:lblAlgn val="ctr"/>
        <c:lblOffset val="100"/>
        <c:noMultiLvlLbl val="0"/>
      </c:catAx>
      <c:valAx>
        <c:axId val="-2126532728"/>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126535672"/>
        <c:crosses val="autoZero"/>
        <c:crossBetween val="between"/>
      </c:valAx>
      <c:spPr>
        <a:solidFill>
          <a:schemeClr val="bg1">
            <a:lumMod val="85000"/>
          </a:schemeClr>
        </a:solidFill>
      </c:spPr>
    </c:plotArea>
    <c:legend>
      <c:legendPos val="t"/>
      <c:layout/>
      <c:overlay val="0"/>
      <c:spPr>
        <a:solidFill>
          <a:schemeClr val="bg1">
            <a:lumMod val="85000"/>
          </a:schemeClr>
        </a:solidFill>
      </c:spPr>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plus>
            <c:min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539.0</c:v>
                </c:pt>
                <c:pt idx="1">
                  <c:v>502.0</c:v>
                </c:pt>
                <c:pt idx="2">
                  <c:v>487.0</c:v>
                </c:pt>
                <c:pt idx="3">
                  <c:v>479.0</c:v>
                </c:pt>
                <c:pt idx="4">
                  <c:v>467.0</c:v>
                </c:pt>
                <c:pt idx="5">
                  <c:v>458.0</c:v>
                </c:pt>
                <c:pt idx="6">
                  <c:v>452.0</c:v>
                </c:pt>
                <c:pt idx="7">
                  <c:v>449.0</c:v>
                </c:pt>
                <c:pt idx="8">
                  <c:v>440.0</c:v>
                </c:pt>
                <c:pt idx="9">
                  <c:v>431.0</c:v>
                </c:pt>
                <c:pt idx="10">
                  <c:v>427.0</c:v>
                </c:pt>
                <c:pt idx="11">
                  <c:v>426.0</c:v>
                </c:pt>
                <c:pt idx="12">
                  <c:v>425.0</c:v>
                </c:pt>
                <c:pt idx="13">
                  <c:v>416.0</c:v>
                </c:pt>
                <c:pt idx="14">
                  <c:v>415.0</c:v>
                </c:pt>
                <c:pt idx="15">
                  <c:v>406.0</c:v>
                </c:pt>
                <c:pt idx="16">
                  <c:v>404.0</c:v>
                </c:pt>
                <c:pt idx="17">
                  <c:v>397.0</c:v>
                </c:pt>
                <c:pt idx="18">
                  <c:v>386.0</c:v>
                </c:pt>
                <c:pt idx="19">
                  <c:v>380.0</c:v>
                </c:pt>
                <c:pt idx="20">
                  <c:v>371.0</c:v>
                </c:pt>
                <c:pt idx="21">
                  <c:v>352.0</c:v>
                </c:pt>
                <c:pt idx="22">
                  <c:v>338.0</c:v>
                </c:pt>
                <c:pt idx="23">
                  <c:v>331.0</c:v>
                </c:pt>
                <c:pt idx="25">
                  <c:v>316.0</c:v>
                </c:pt>
                <c:pt idx="26">
                  <c:v>318.0</c:v>
                </c:pt>
                <c:pt idx="27">
                  <c:v>336.0</c:v>
                </c:pt>
                <c:pt idx="28">
                  <c:v>360.0</c:v>
                </c:pt>
                <c:pt idx="29">
                  <c:v>438.0</c:v>
                </c:pt>
                <c:pt idx="30">
                  <c:v>474.0</c:v>
                </c:pt>
              </c:numCache>
            </c:numRef>
          </c:val>
        </c:ser>
        <c:dLbls>
          <c:showLegendKey val="0"/>
          <c:showVal val="0"/>
          <c:showCatName val="0"/>
          <c:showSerName val="0"/>
          <c:showPercent val="0"/>
          <c:showBubbleSize val="0"/>
        </c:dLbls>
        <c:gapWidth val="150"/>
        <c:axId val="-2127139080"/>
        <c:axId val="2126661320"/>
      </c:barChart>
      <c:catAx>
        <c:axId val="-2127139080"/>
        <c:scaling>
          <c:orientation val="minMax"/>
        </c:scaling>
        <c:delete val="0"/>
        <c:axPos val="b"/>
        <c:majorTickMark val="out"/>
        <c:minorTickMark val="none"/>
        <c:tickLblPos val="nextTo"/>
        <c:txPr>
          <a:bodyPr/>
          <a:lstStyle/>
          <a:p>
            <a:pPr>
              <a:defRPr sz="1600"/>
            </a:pPr>
            <a:endParaRPr lang="en-US"/>
          </a:p>
        </c:txPr>
        <c:crossAx val="2126661320"/>
        <c:crosses val="autoZero"/>
        <c:auto val="1"/>
        <c:lblAlgn val="ctr"/>
        <c:lblOffset val="100"/>
        <c:noMultiLvlLbl val="0"/>
      </c:catAx>
      <c:valAx>
        <c:axId val="2126661320"/>
        <c:scaling>
          <c:orientation val="minMax"/>
          <c:min val="200.0"/>
        </c:scaling>
        <c:delete val="0"/>
        <c:axPos val="l"/>
        <c:majorGridlines/>
        <c:title>
          <c:tx>
            <c:rich>
              <a:bodyPr rot="-5400000" vert="horz"/>
              <a:lstStyle/>
              <a:p>
                <a:pPr>
                  <a:defRPr/>
                </a:pPr>
                <a:r>
                  <a:rPr lang="en-ZA"/>
                  <a:t>TIMSS 2011 Mathematics</a:t>
                </a:r>
                <a:r>
                  <a:rPr lang="en-ZA" baseline="0"/>
                  <a:t> score</a:t>
                </a:r>
                <a:endParaRPr lang="en-ZA"/>
              </a:p>
            </c:rich>
          </c:tx>
          <c:layout/>
          <c:overlay val="0"/>
        </c:title>
        <c:numFmt formatCode="0" sourceLinked="1"/>
        <c:majorTickMark val="out"/>
        <c:minorTickMark val="none"/>
        <c:tickLblPos val="nextTo"/>
        <c:txPr>
          <a:bodyPr/>
          <a:lstStyle/>
          <a:p>
            <a:pPr>
              <a:defRPr sz="1100"/>
            </a:pPr>
            <a:endParaRPr lang="en-US"/>
          </a:p>
        </c:txPr>
        <c:crossAx val="-2127139080"/>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layout/>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0.703484531022897</c:v>
                </c:pt>
                <c:pt idx="1">
                  <c:v>0.730630141562617</c:v>
                </c:pt>
                <c:pt idx="2">
                  <c:v>0.748538778722323</c:v>
                </c:pt>
                <c:pt idx="3">
                  <c:v>0.817670066162225</c:v>
                </c:pt>
                <c:pt idx="4">
                  <c:v>0.919027447673082</c:v>
                </c:pt>
              </c:numCache>
            </c:numRef>
          </c:val>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0.361775655119861</c:v>
                </c:pt>
                <c:pt idx="1">
                  <c:v>0.492113316232393</c:v>
                </c:pt>
                <c:pt idx="2">
                  <c:v>0.367776833507195</c:v>
                </c:pt>
                <c:pt idx="3">
                  <c:v>0.42424453154634</c:v>
                </c:pt>
                <c:pt idx="4">
                  <c:v>0.675769000387583</c:v>
                </c:pt>
              </c:numCache>
            </c:numRef>
          </c:val>
        </c:ser>
        <c:ser>
          <c:idx val="3"/>
          <c:order val="2"/>
          <c:tx>
            <c:strRef>
              <c:f>'Table 1'!$C$53:$D$53</c:f>
              <c:strCache>
                <c:ptCount val="1"/>
                <c:pt idx="0">
                  <c:v>Bachelor passes as % of Grade 8 (2009)</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c:v>
                </c:pt>
                <c:pt idx="2">
                  <c:v>0.122474132132543</c:v>
                </c:pt>
                <c:pt idx="3">
                  <c:v>0.165792135541788</c:v>
                </c:pt>
                <c:pt idx="4">
                  <c:v>0.388858743525598</c:v>
                </c:pt>
              </c:numCache>
            </c:numRef>
          </c:val>
        </c:ser>
        <c:dLbls>
          <c:showLegendKey val="0"/>
          <c:showVal val="0"/>
          <c:showCatName val="0"/>
          <c:showSerName val="0"/>
          <c:showPercent val="0"/>
          <c:showBubbleSize val="0"/>
        </c:dLbls>
        <c:gapWidth val="150"/>
        <c:axId val="-2135324872"/>
        <c:axId val="-2135336504"/>
      </c:barChart>
      <c:catAx>
        <c:axId val="-2135324872"/>
        <c:scaling>
          <c:orientation val="minMax"/>
        </c:scaling>
        <c:delete val="0"/>
        <c:axPos val="b"/>
        <c:majorTickMark val="out"/>
        <c:minorTickMark val="none"/>
        <c:tickLblPos val="nextTo"/>
        <c:crossAx val="-2135336504"/>
        <c:crosses val="autoZero"/>
        <c:auto val="1"/>
        <c:lblAlgn val="ctr"/>
        <c:lblOffset val="100"/>
        <c:noMultiLvlLbl val="0"/>
      </c:catAx>
      <c:valAx>
        <c:axId val="-2135336504"/>
        <c:scaling>
          <c:orientation val="minMax"/>
        </c:scaling>
        <c:delete val="0"/>
        <c:axPos val="l"/>
        <c:majorGridlines/>
        <c:numFmt formatCode="0%" sourceLinked="1"/>
        <c:majorTickMark val="out"/>
        <c:minorTickMark val="none"/>
        <c:tickLblPos val="nextTo"/>
        <c:crossAx val="-2135324872"/>
        <c:crosses val="autoZero"/>
        <c:crossBetween val="between"/>
      </c:valAx>
    </c:plotArea>
    <c:legend>
      <c:legendPos val="t"/>
      <c:layou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2135897192"/>
        <c:axId val="-2135904072"/>
      </c:areaChart>
      <c:catAx>
        <c:axId val="-2135897192"/>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135904072"/>
        <c:crosses val="autoZero"/>
        <c:auto val="1"/>
        <c:lblAlgn val="ctr"/>
        <c:lblOffset val="100"/>
        <c:tickLblSkip val="5"/>
        <c:tickMarkSkip val="5"/>
        <c:noMultiLvlLbl val="0"/>
      </c:catAx>
      <c:valAx>
        <c:axId val="-2135904072"/>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2135897192"/>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'Table 1'!$I$85</c:f>
              <c:strCache>
                <c:ptCount val="1"/>
                <c:pt idx="0">
                  <c:v>Proportion taking maths</c:v>
                </c:pt>
              </c:strCache>
            </c:strRef>
          </c:tx>
          <c:spPr>
            <a:ln>
              <a:solidFill>
                <a:schemeClr val="accent6">
                  <a:lumMod val="75000"/>
                </a:schemeClr>
              </a:solidFill>
              <a:prstDash val="sysDash"/>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1'!$I$86:$I$91</c:f>
              <c:numCache>
                <c:formatCode>0.00%</c:formatCode>
                <c:ptCount val="6"/>
                <c:pt idx="0">
                  <c:v>0.561</c:v>
                </c:pt>
                <c:pt idx="1">
                  <c:v>0.526</c:v>
                </c:pt>
                <c:pt idx="2">
                  <c:v>0.488</c:v>
                </c:pt>
                <c:pt idx="3">
                  <c:v>0.453</c:v>
                </c:pt>
                <c:pt idx="4">
                  <c:v>0.4419</c:v>
                </c:pt>
                <c:pt idx="5">
                  <c:v>0.4296</c:v>
                </c:pt>
              </c:numCache>
            </c:numRef>
          </c:val>
          <c:smooth val="0"/>
        </c:ser>
        <c:ser>
          <c:idx val="1"/>
          <c:order val="1"/>
          <c:tx>
            <c:strRef>
              <c:f>'Table 1'!$J$85</c:f>
              <c:strCache>
                <c:ptCount val="1"/>
                <c:pt idx="0">
                  <c:v>Proportion passing maths</c:v>
                </c:pt>
              </c:strCache>
            </c:strRef>
          </c:tx>
          <c:spPr>
            <a:ln>
              <a:solidFill>
                <a:schemeClr val="accent3">
                  <a:lumMod val="75000"/>
                </a:schemeClr>
              </a:solidFill>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1'!$J$86:$J$91</c:f>
              <c:numCache>
                <c:formatCode>0.00%</c:formatCode>
                <c:ptCount val="6"/>
                <c:pt idx="0">
                  <c:v>0.256</c:v>
                </c:pt>
                <c:pt idx="1">
                  <c:v>0.242</c:v>
                </c:pt>
                <c:pt idx="2">
                  <c:v>0.232</c:v>
                </c:pt>
                <c:pt idx="3">
                  <c:v>0.21</c:v>
                </c:pt>
                <c:pt idx="4">
                  <c:v>0.2386</c:v>
                </c:pt>
                <c:pt idx="5">
                  <c:v>0.2538</c:v>
                </c:pt>
              </c:numCache>
            </c:numRef>
          </c:val>
          <c:smooth val="0"/>
        </c:ser>
        <c:dLbls>
          <c:showLegendKey val="0"/>
          <c:showVal val="0"/>
          <c:showCatName val="0"/>
          <c:showSerName val="0"/>
          <c:showPercent val="0"/>
          <c:showBubbleSize val="0"/>
        </c:dLbls>
        <c:marker val="1"/>
        <c:smooth val="0"/>
        <c:axId val="-2118059416"/>
        <c:axId val="-2118065880"/>
      </c:lineChart>
      <c:catAx>
        <c:axId val="-2118059416"/>
        <c:scaling>
          <c:orientation val="minMax"/>
        </c:scaling>
        <c:delete val="0"/>
        <c:axPos val="b"/>
        <c:numFmt formatCode="General" sourceLinked="1"/>
        <c:majorTickMark val="out"/>
        <c:minorTickMark val="none"/>
        <c:tickLblPos val="nextTo"/>
        <c:txPr>
          <a:bodyPr/>
          <a:lstStyle/>
          <a:p>
            <a:pPr>
              <a:defRPr sz="1400"/>
            </a:pPr>
            <a:endParaRPr lang="en-US"/>
          </a:p>
        </c:txPr>
        <c:crossAx val="-2118065880"/>
        <c:crosses val="autoZero"/>
        <c:auto val="1"/>
        <c:lblAlgn val="ctr"/>
        <c:lblOffset val="100"/>
        <c:noMultiLvlLbl val="0"/>
      </c:catAx>
      <c:valAx>
        <c:axId val="-2118065880"/>
        <c:scaling>
          <c:orientation val="minMax"/>
        </c:scaling>
        <c:delete val="0"/>
        <c:axPos val="l"/>
        <c:majorGridlines/>
        <c:numFmt formatCode="0%" sourceLinked="0"/>
        <c:majorTickMark val="out"/>
        <c:minorTickMark val="none"/>
        <c:tickLblPos val="nextTo"/>
        <c:spPr>
          <a:solidFill>
            <a:schemeClr val="bg1">
              <a:lumMod val="95000"/>
            </a:schemeClr>
          </a:solidFill>
        </c:spPr>
        <c:txPr>
          <a:bodyPr/>
          <a:lstStyle/>
          <a:p>
            <a:pPr>
              <a:defRPr sz="1400"/>
            </a:pPr>
            <a:endParaRPr lang="en-US"/>
          </a:p>
        </c:txPr>
        <c:crossAx val="-2118059416"/>
        <c:crosses val="autoZero"/>
        <c:crossBetween val="between"/>
      </c:valAx>
      <c:spPr>
        <a:solidFill>
          <a:schemeClr val="bg1">
            <a:lumMod val="95000"/>
          </a:schemeClr>
        </a:solidFill>
      </c:spPr>
    </c:plotArea>
    <c:legend>
      <c:legendPos val="r"/>
      <c:overlay val="0"/>
      <c:txPr>
        <a:bodyPr/>
        <a:lstStyle/>
        <a:p>
          <a:pPr>
            <a:defRPr sz="14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'Table 1'!$F$85</c:f>
              <c:strCache>
                <c:ptCount val="1"/>
                <c:pt idx="0">
                  <c:v>Numbers wrote maths</c:v>
                </c:pt>
              </c:strCache>
            </c:strRef>
          </c:tx>
          <c:spPr>
            <a:solidFill>
              <a:schemeClr val="tx2">
                <a:lumMod val="60000"/>
                <a:lumOff val="40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1'!$F$86:$F$91</c:f>
              <c:numCache>
                <c:formatCode>General</c:formatCode>
                <c:ptCount val="6"/>
                <c:pt idx="0">
                  <c:v>298821.0</c:v>
                </c:pt>
                <c:pt idx="1">
                  <c:v>290407.0</c:v>
                </c:pt>
                <c:pt idx="2">
                  <c:v>263034.0</c:v>
                </c:pt>
                <c:pt idx="3">
                  <c:v>224635.0</c:v>
                </c:pt>
                <c:pt idx="4">
                  <c:v>225874.0</c:v>
                </c:pt>
                <c:pt idx="5">
                  <c:v>241509.0</c:v>
                </c:pt>
              </c:numCache>
            </c:numRef>
          </c:val>
        </c:ser>
        <c:ser>
          <c:idx val="1"/>
          <c:order val="1"/>
          <c:tx>
            <c:strRef>
              <c:f>'Table 1'!$G$85</c:f>
              <c:strCache>
                <c:ptCount val="1"/>
                <c:pt idx="0">
                  <c:v>Number passed maths</c:v>
                </c:pt>
              </c:strCache>
            </c:strRef>
          </c:tx>
          <c:spPr>
            <a:solidFill>
              <a:schemeClr val="accent3">
                <a:lumMod val="75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1'!$G$86:$G$91</c:f>
              <c:numCache>
                <c:formatCode>General</c:formatCode>
                <c:ptCount val="6"/>
                <c:pt idx="0">
                  <c:v>136503.0</c:v>
                </c:pt>
                <c:pt idx="1">
                  <c:v>133505.0</c:v>
                </c:pt>
                <c:pt idx="2">
                  <c:v>124749.0</c:v>
                </c:pt>
                <c:pt idx="3">
                  <c:v>104033.0</c:v>
                </c:pt>
                <c:pt idx="4">
                  <c:v>121970.0</c:v>
                </c:pt>
                <c:pt idx="5">
                  <c:v>142666.0</c:v>
                </c:pt>
              </c:numCache>
            </c:numRef>
          </c:val>
        </c:ser>
        <c:dLbls>
          <c:showLegendKey val="0"/>
          <c:showVal val="0"/>
          <c:showCatName val="0"/>
          <c:showSerName val="0"/>
          <c:showPercent val="0"/>
          <c:showBubbleSize val="0"/>
        </c:dLbls>
        <c:gapWidth val="150"/>
        <c:axId val="-2126868488"/>
        <c:axId val="-2126972680"/>
      </c:barChart>
      <c:lineChart>
        <c:grouping val="stacked"/>
        <c:varyColors val="0"/>
        <c:ser>
          <c:idx val="2"/>
          <c:order val="2"/>
          <c:tx>
            <c:strRef>
              <c:f>'Table 1'!$H$85</c:f>
              <c:strCache>
                <c:ptCount val="1"/>
                <c:pt idx="0">
                  <c:v>Maths pass rate</c:v>
                </c:pt>
              </c:strCache>
            </c:strRef>
          </c:tx>
          <c:spPr>
            <a:ln>
              <a:solidFill>
                <a:srgbClr val="C00000"/>
              </a:solidFill>
              <a:prstDash val="sysDash"/>
            </a:ln>
          </c:spPr>
          <c:marker>
            <c:symbol val="none"/>
          </c:marker>
          <c:cat>
            <c:numRef>
              <c:f>'Table 1'!$E$86:$E$91</c:f>
              <c:numCache>
                <c:formatCode>General</c:formatCode>
                <c:ptCount val="6"/>
                <c:pt idx="0">
                  <c:v>2008.0</c:v>
                </c:pt>
                <c:pt idx="1">
                  <c:v>2009.0</c:v>
                </c:pt>
                <c:pt idx="2">
                  <c:v>2010.0</c:v>
                </c:pt>
                <c:pt idx="3">
                  <c:v>2011.0</c:v>
                </c:pt>
                <c:pt idx="4">
                  <c:v>2012.0</c:v>
                </c:pt>
                <c:pt idx="5">
                  <c:v>2013.0</c:v>
                </c:pt>
              </c:numCache>
            </c:numRef>
          </c:cat>
          <c:val>
            <c:numRef>
              <c:f>'Table 1'!$H$86:$H$91</c:f>
              <c:numCache>
                <c:formatCode>0.00%</c:formatCode>
                <c:ptCount val="6"/>
                <c:pt idx="0">
                  <c:v>0.457</c:v>
                </c:pt>
                <c:pt idx="1">
                  <c:v>0.46</c:v>
                </c:pt>
                <c:pt idx="2">
                  <c:v>0.474</c:v>
                </c:pt>
                <c:pt idx="3">
                  <c:v>0.463</c:v>
                </c:pt>
                <c:pt idx="4">
                  <c:v>0.54</c:v>
                </c:pt>
                <c:pt idx="5">
                  <c:v>0.591</c:v>
                </c:pt>
              </c:numCache>
            </c:numRef>
          </c:val>
          <c:smooth val="0"/>
        </c:ser>
        <c:dLbls>
          <c:showLegendKey val="0"/>
          <c:showVal val="0"/>
          <c:showCatName val="0"/>
          <c:showSerName val="0"/>
          <c:showPercent val="0"/>
          <c:showBubbleSize val="0"/>
        </c:dLbls>
        <c:marker val="1"/>
        <c:smooth val="0"/>
        <c:axId val="-2097233640"/>
        <c:axId val="-2126606072"/>
      </c:lineChart>
      <c:catAx>
        <c:axId val="-2126868488"/>
        <c:scaling>
          <c:orientation val="minMax"/>
        </c:scaling>
        <c:delete val="0"/>
        <c:axPos val="b"/>
        <c:numFmt formatCode="General" sourceLinked="1"/>
        <c:majorTickMark val="out"/>
        <c:minorTickMark val="none"/>
        <c:tickLblPos val="nextTo"/>
        <c:crossAx val="-2126972680"/>
        <c:crosses val="autoZero"/>
        <c:auto val="1"/>
        <c:lblAlgn val="ctr"/>
        <c:lblOffset val="100"/>
        <c:noMultiLvlLbl val="0"/>
      </c:catAx>
      <c:valAx>
        <c:axId val="-2126972680"/>
        <c:scaling>
          <c:orientation val="minMax"/>
        </c:scaling>
        <c:delete val="0"/>
        <c:axPos val="l"/>
        <c:majorGridlines/>
        <c:numFmt formatCode="General" sourceLinked="1"/>
        <c:majorTickMark val="out"/>
        <c:minorTickMark val="none"/>
        <c:tickLblPos val="nextTo"/>
        <c:crossAx val="-2126868488"/>
        <c:crosses val="autoZero"/>
        <c:crossBetween val="between"/>
      </c:valAx>
      <c:valAx>
        <c:axId val="-2126606072"/>
        <c:scaling>
          <c:orientation val="minMax"/>
        </c:scaling>
        <c:delete val="0"/>
        <c:axPos val="r"/>
        <c:numFmt formatCode="0%" sourceLinked="0"/>
        <c:majorTickMark val="out"/>
        <c:minorTickMark val="none"/>
        <c:tickLblPos val="nextTo"/>
        <c:crossAx val="-2097233640"/>
        <c:crosses val="max"/>
        <c:crossBetween val="between"/>
      </c:valAx>
      <c:catAx>
        <c:axId val="-2097233640"/>
        <c:scaling>
          <c:orientation val="minMax"/>
        </c:scaling>
        <c:delete val="1"/>
        <c:axPos val="b"/>
        <c:numFmt formatCode="General" sourceLinked="1"/>
        <c:majorTickMark val="out"/>
        <c:minorTickMark val="none"/>
        <c:tickLblPos val="nextTo"/>
        <c:crossAx val="-2126606072"/>
        <c:crosses val="autoZero"/>
        <c:auto val="1"/>
        <c:lblAlgn val="ctr"/>
        <c:lblOffset val="100"/>
        <c:noMultiLvlLbl val="0"/>
      </c:catAx>
      <c:spPr>
        <a:solidFill>
          <a:schemeClr val="bg1">
            <a:lumMod val="95000"/>
          </a:schemeClr>
        </a:solidFill>
      </c:spPr>
    </c:plotArea>
    <c:legend>
      <c:legendPos val="r"/>
      <c:overlay val="0"/>
    </c:legend>
    <c:plotVisOnly val="1"/>
    <c:dispBlanksAs val="gap"/>
    <c:showDLblsOverMax val="0"/>
  </c:chart>
  <c:spPr>
    <a:solidFill>
      <a:schemeClr val="bg1">
        <a:lumMod val="95000"/>
      </a:schemeClr>
    </a:solidFill>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9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plus>
            <c:min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276.0</c:v>
                </c:pt>
                <c:pt idx="1">
                  <c:v>275.0</c:v>
                </c:pt>
                <c:pt idx="2">
                  <c:v>264.0</c:v>
                </c:pt>
                <c:pt idx="3">
                  <c:v>285.0</c:v>
                </c:pt>
                <c:pt idx="4">
                  <c:v>352.0</c:v>
                </c:pt>
                <c:pt idx="5">
                  <c:v>433.0</c:v>
                </c:pt>
                <c:pt idx="6">
                  <c:v>260.0</c:v>
                </c:pt>
                <c:pt idx="7">
                  <c:v>243.0</c:v>
                </c:pt>
                <c:pt idx="8">
                  <c:v>244.0</c:v>
                </c:pt>
                <c:pt idx="9">
                  <c:v>268.0</c:v>
                </c:pt>
                <c:pt idx="10">
                  <c:v>332.0</c:v>
                </c:pt>
                <c:pt idx="11">
                  <c:v>443.0</c:v>
                </c:pt>
              </c:numCache>
            </c:numRef>
          </c:val>
        </c:ser>
        <c:dLbls>
          <c:showLegendKey val="0"/>
          <c:showVal val="0"/>
          <c:showCatName val="0"/>
          <c:showSerName val="0"/>
          <c:showPercent val="0"/>
          <c:showBubbleSize val="0"/>
        </c:dLbls>
        <c:gapWidth val="150"/>
        <c:axId val="2123783080"/>
        <c:axId val="2123776888"/>
      </c:barChart>
      <c:catAx>
        <c:axId val="2123783080"/>
        <c:scaling>
          <c:orientation val="minMax"/>
        </c:scaling>
        <c:delete val="0"/>
        <c:axPos val="b"/>
        <c:majorTickMark val="out"/>
        <c:minorTickMark val="none"/>
        <c:tickLblPos val="nextTo"/>
        <c:txPr>
          <a:bodyPr/>
          <a:lstStyle/>
          <a:p>
            <a:pPr>
              <a:defRPr sz="900" b="0"/>
            </a:pPr>
            <a:endParaRPr lang="en-US"/>
          </a:p>
        </c:txPr>
        <c:crossAx val="2123776888"/>
        <c:crosses val="autoZero"/>
        <c:auto val="1"/>
        <c:lblAlgn val="ctr"/>
        <c:lblOffset val="100"/>
        <c:noMultiLvlLbl val="0"/>
      </c:catAx>
      <c:valAx>
        <c:axId val="2123776888"/>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overlay val="0"/>
        </c:title>
        <c:numFmt formatCode="General" sourceLinked="1"/>
        <c:majorTickMark val="out"/>
        <c:minorTickMark val="none"/>
        <c:tickLblPos val="nextTo"/>
        <c:txPr>
          <a:bodyPr/>
          <a:lstStyle/>
          <a:p>
            <a:pPr>
              <a:defRPr sz="900"/>
            </a:pPr>
            <a:endParaRPr lang="en-US"/>
          </a:p>
        </c:txPr>
        <c:crossAx val="2123783080"/>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u="sng" dirty="0" smtClean="0"/>
              <a:t>Reading teacher </a:t>
            </a:r>
            <a:r>
              <a:rPr lang="en-ZA" sz="2000" dirty="0" smtClean="0"/>
              <a:t>reading </a:t>
            </a:r>
            <a:r>
              <a:rPr lang="en-ZA" sz="2000" baseline="0" dirty="0" smtClean="0"/>
              <a:t>performance </a:t>
            </a:r>
            <a:r>
              <a:rPr lang="en-ZA" sz="2000" baseline="0" dirty="0"/>
              <a:t>by </a:t>
            </a:r>
            <a:endParaRPr lang="en-ZA" sz="2000" baseline="0" dirty="0" smtClean="0"/>
          </a:p>
          <a:p>
            <a:pPr>
              <a:defRPr/>
            </a:pPr>
            <a:r>
              <a:rPr lang="en-ZA" sz="2800" baseline="0" dirty="0" smtClean="0"/>
              <a:t>URBAN/RURAL</a:t>
            </a:r>
            <a:endParaRPr lang="en-ZA" sz="2800" baseline="0" dirty="0"/>
          </a:p>
          <a:p>
            <a:pPr>
              <a:defRPr/>
            </a:pPr>
            <a:r>
              <a:rPr lang="en-ZA" sz="1400" baseline="0" dirty="0"/>
              <a:t>SACMEQ III</a:t>
            </a:r>
            <a:endParaRPr lang="en-ZA" sz="1400" dirty="0"/>
          </a:p>
        </c:rich>
      </c:tx>
      <c:overlay val="0"/>
      <c:spPr>
        <a:solidFill>
          <a:schemeClr val="bg1">
            <a:lumMod val="85000"/>
          </a:schemeClr>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quint'!$B$40:$C$40</c:f>
              <c:strCache>
                <c:ptCount val="2"/>
                <c:pt idx="0">
                  <c:v>Rural</c:v>
                </c:pt>
                <c:pt idx="1">
                  <c:v>urban</c:v>
                </c:pt>
              </c:strCache>
            </c:strRef>
          </c:cat>
          <c:val>
            <c:numRef>
              <c:f>'Performance by SSES quint'!$B$41:$C$41</c:f>
              <c:numCache>
                <c:formatCode>General</c:formatCode>
                <c:ptCount val="2"/>
                <c:pt idx="0">
                  <c:v>764.2689</c:v>
                </c:pt>
                <c:pt idx="1">
                  <c:v>773.4803</c:v>
                </c:pt>
              </c:numCache>
            </c:numRef>
          </c:val>
          <c:smooth val="0"/>
        </c:ser>
        <c:ser>
          <c:idx val="1"/>
          <c:order val="1"/>
          <c:tx>
            <c:strRef>
              <c:f>'Performance by SSES quint'!$A$42</c:f>
              <c:strCache>
                <c:ptCount val="1"/>
                <c:pt idx="0">
                  <c:v>KEN</c:v>
                </c:pt>
              </c:strCache>
            </c:strRef>
          </c:tx>
          <c:marker>
            <c:symbol val="none"/>
          </c:marker>
          <c:cat>
            <c:strRef>
              <c:f>'Performance by SSES quint'!$B$40:$C$40</c:f>
              <c:strCache>
                <c:ptCount val="2"/>
                <c:pt idx="0">
                  <c:v>Rural</c:v>
                </c:pt>
                <c:pt idx="1">
                  <c:v>urban</c:v>
                </c:pt>
              </c:strCache>
            </c:strRef>
          </c:cat>
          <c:val>
            <c:numRef>
              <c:f>'Performance by SSES quint'!$B$42:$C$42</c:f>
              <c:numCache>
                <c:formatCode>General</c:formatCode>
                <c:ptCount val="2"/>
                <c:pt idx="0">
                  <c:v>787.4438</c:v>
                </c:pt>
                <c:pt idx="1">
                  <c:v>800.836999999999</c:v>
                </c:pt>
              </c:numCache>
            </c:numRef>
          </c:val>
          <c:smooth val="0"/>
        </c:ser>
        <c:ser>
          <c:idx val="2"/>
          <c:order val="2"/>
          <c:tx>
            <c:strRef>
              <c:f>'Performance by SSES quint'!$A$43</c:f>
              <c:strCache>
                <c:ptCount val="1"/>
                <c:pt idx="0">
                  <c:v>LES</c:v>
                </c:pt>
              </c:strCache>
            </c:strRef>
          </c:tx>
          <c:marker>
            <c:symbol val="none"/>
          </c:marker>
          <c:cat>
            <c:strRef>
              <c:f>'Performance by SSES quint'!$B$40:$C$40</c:f>
              <c:strCache>
                <c:ptCount val="2"/>
                <c:pt idx="0">
                  <c:v>Rural</c:v>
                </c:pt>
                <c:pt idx="1">
                  <c:v>urban</c:v>
                </c:pt>
              </c:strCache>
            </c:strRef>
          </c:cat>
          <c:val>
            <c:numRef>
              <c:f>'Performance by SSES quint'!$B$43:$C$43</c:f>
              <c:numCache>
                <c:formatCode>General</c:formatCode>
                <c:ptCount val="2"/>
                <c:pt idx="0">
                  <c:v>717.3381000000001</c:v>
                </c:pt>
                <c:pt idx="1">
                  <c:v>730.1117</c:v>
                </c:pt>
              </c:numCache>
            </c:numRef>
          </c:val>
          <c:smooth val="0"/>
        </c:ser>
        <c:ser>
          <c:idx val="4"/>
          <c:order val="3"/>
          <c:tx>
            <c:strRef>
              <c:f>'Performance by SSES quint'!$A$45</c:f>
              <c:strCache>
                <c:ptCount val="1"/>
                <c:pt idx="0">
                  <c:v>MOZ</c:v>
                </c:pt>
              </c:strCache>
            </c:strRef>
          </c:tx>
          <c:marker>
            <c:symbol val="none"/>
          </c:marker>
          <c:cat>
            <c:strRef>
              <c:f>'Performance by SSES quint'!$B$40:$C$40</c:f>
              <c:strCache>
                <c:ptCount val="2"/>
                <c:pt idx="0">
                  <c:v>Rural</c:v>
                </c:pt>
                <c:pt idx="1">
                  <c:v>urban</c:v>
                </c:pt>
              </c:strCache>
            </c:strRef>
          </c:cat>
          <c:val>
            <c:numRef>
              <c:f>'Performance by SSES quint'!$B$45:$C$45</c:f>
              <c:numCache>
                <c:formatCode>General</c:formatCode>
                <c:ptCount val="2"/>
                <c:pt idx="0">
                  <c:v>714.3861000000001</c:v>
                </c:pt>
                <c:pt idx="1">
                  <c:v>719.9827</c:v>
                </c:pt>
              </c:numCache>
            </c:numRef>
          </c:val>
          <c:smooth val="0"/>
        </c:ser>
        <c:ser>
          <c:idx val="5"/>
          <c:order val="4"/>
          <c:tx>
            <c:strRef>
              <c:f>'Performance by SSES quint'!$A$46</c:f>
              <c:strCache>
                <c:ptCount val="1"/>
                <c:pt idx="0">
                  <c:v>NAM</c:v>
                </c:pt>
              </c:strCache>
            </c:strRef>
          </c:tx>
          <c:marker>
            <c:symbol val="none"/>
          </c:marker>
          <c:cat>
            <c:strRef>
              <c:f>'Performance by SSES quint'!$B$40:$C$40</c:f>
              <c:strCache>
                <c:ptCount val="2"/>
                <c:pt idx="0">
                  <c:v>Rural</c:v>
                </c:pt>
                <c:pt idx="1">
                  <c:v>urban</c:v>
                </c:pt>
              </c:strCache>
            </c:strRef>
          </c:cat>
          <c:val>
            <c:numRef>
              <c:f>'Performance by SSES quint'!$B$46:$C$46</c:f>
              <c:numCache>
                <c:formatCode>General</c:formatCode>
                <c:ptCount val="2"/>
                <c:pt idx="0">
                  <c:v>730.3991</c:v>
                </c:pt>
                <c:pt idx="1">
                  <c:v>751.5508</c:v>
                </c:pt>
              </c:numCache>
            </c:numRef>
          </c:val>
          <c:smooth val="0"/>
        </c:ser>
        <c:ser>
          <c:idx val="6"/>
          <c:order val="5"/>
          <c:tx>
            <c:strRef>
              <c:f>'Performance by SSES quint'!$A$47</c:f>
              <c:strCache>
                <c:ptCount val="1"/>
                <c:pt idx="0">
                  <c:v>SEY</c:v>
                </c:pt>
              </c:strCache>
            </c:strRef>
          </c:tx>
          <c:marker>
            <c:symbol val="none"/>
          </c:marker>
          <c:cat>
            <c:strRef>
              <c:f>'Performance by SSES quint'!$B$40:$C$40</c:f>
              <c:strCache>
                <c:ptCount val="2"/>
                <c:pt idx="0">
                  <c:v>Rural</c:v>
                </c:pt>
                <c:pt idx="1">
                  <c:v>urban</c:v>
                </c:pt>
              </c:strCache>
            </c:strRef>
          </c:cat>
          <c:val>
            <c:numRef>
              <c:f>'Performance by SSES quint'!$B$47:$C$47</c:f>
              <c:numCache>
                <c:formatCode>General</c:formatCode>
                <c:ptCount val="2"/>
                <c:pt idx="0">
                  <c:v>817.0623999999991</c:v>
                </c:pt>
                <c:pt idx="1">
                  <c:v>836.635</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quint'!$B$40:$C$40</c:f>
              <c:strCache>
                <c:ptCount val="2"/>
                <c:pt idx="0">
                  <c:v>Rural</c:v>
                </c:pt>
                <c:pt idx="1">
                  <c:v>urban</c:v>
                </c:pt>
              </c:strCache>
            </c:strRef>
          </c:cat>
          <c:val>
            <c:numRef>
              <c:f>'Performance by SSES quint'!$B$48:$C$48</c:f>
              <c:numCache>
                <c:formatCode>General</c:formatCode>
                <c:ptCount val="2"/>
                <c:pt idx="0">
                  <c:v>733.6266000000001</c:v>
                </c:pt>
                <c:pt idx="1">
                  <c:v>782.421199999999</c:v>
                </c:pt>
              </c:numCache>
            </c:numRef>
          </c:val>
          <c:smooth val="0"/>
        </c:ser>
        <c:ser>
          <c:idx val="8"/>
          <c:order val="7"/>
          <c:tx>
            <c:strRef>
              <c:f>'Performance by SSES quint'!$A$49</c:f>
              <c:strCache>
                <c:ptCount val="1"/>
                <c:pt idx="0">
                  <c:v>SWA</c:v>
                </c:pt>
              </c:strCache>
            </c:strRef>
          </c:tx>
          <c:marker>
            <c:symbol val="none"/>
          </c:marker>
          <c:cat>
            <c:strRef>
              <c:f>'Performance by SSES quint'!$B$40:$C$40</c:f>
              <c:strCache>
                <c:ptCount val="2"/>
                <c:pt idx="0">
                  <c:v>Rural</c:v>
                </c:pt>
                <c:pt idx="1">
                  <c:v>urban</c:v>
                </c:pt>
              </c:strCache>
            </c:strRef>
          </c:cat>
          <c:val>
            <c:numRef>
              <c:f>'Performance by SSES quint'!$B$49:$C$49</c:f>
              <c:numCache>
                <c:formatCode>General</c:formatCode>
                <c:ptCount val="2"/>
                <c:pt idx="0">
                  <c:v>768.4337</c:v>
                </c:pt>
                <c:pt idx="1">
                  <c:v>767.8257</c:v>
                </c:pt>
              </c:numCache>
            </c:numRef>
          </c:val>
          <c:smooth val="0"/>
        </c:ser>
        <c:ser>
          <c:idx val="9"/>
          <c:order val="8"/>
          <c:tx>
            <c:strRef>
              <c:f>'Performance by SSES quint'!$A$50</c:f>
              <c:strCache>
                <c:ptCount val="1"/>
                <c:pt idx="0">
                  <c:v>TAN</c:v>
                </c:pt>
              </c:strCache>
            </c:strRef>
          </c:tx>
          <c:marker>
            <c:symbol val="none"/>
          </c:marker>
          <c:cat>
            <c:strRef>
              <c:f>'Performance by SSES quint'!$B$40:$C$40</c:f>
              <c:strCache>
                <c:ptCount val="2"/>
                <c:pt idx="0">
                  <c:v>Rural</c:v>
                </c:pt>
                <c:pt idx="1">
                  <c:v>urban</c:v>
                </c:pt>
              </c:strCache>
            </c:strRef>
          </c:cat>
          <c:val>
            <c:numRef>
              <c:f>'Performance by SSES quint'!$B$50:$C$50</c:f>
              <c:numCache>
                <c:formatCode>General</c:formatCode>
                <c:ptCount val="2"/>
                <c:pt idx="0">
                  <c:v>716.8004</c:v>
                </c:pt>
                <c:pt idx="1">
                  <c:v>732.3286000000001</c:v>
                </c:pt>
              </c:numCache>
            </c:numRef>
          </c:val>
          <c:smooth val="0"/>
        </c:ser>
        <c:ser>
          <c:idx val="10"/>
          <c:order val="9"/>
          <c:tx>
            <c:strRef>
              <c:f>'Performance by SSES quint'!$A$51</c:f>
              <c:strCache>
                <c:ptCount val="1"/>
                <c:pt idx="0">
                  <c:v>UGA</c:v>
                </c:pt>
              </c:strCache>
            </c:strRef>
          </c:tx>
          <c:marker>
            <c:symbol val="none"/>
          </c:marker>
          <c:cat>
            <c:strRef>
              <c:f>'Performance by SSES quint'!$B$40:$C$40</c:f>
              <c:strCache>
                <c:ptCount val="2"/>
                <c:pt idx="0">
                  <c:v>Rural</c:v>
                </c:pt>
                <c:pt idx="1">
                  <c:v>urban</c:v>
                </c:pt>
              </c:strCache>
            </c:strRef>
          </c:cat>
          <c:val>
            <c:numRef>
              <c:f>'Performance by SSES quint'!$B$51:$C$51</c:f>
              <c:numCache>
                <c:formatCode>General</c:formatCode>
                <c:ptCount val="2"/>
                <c:pt idx="0">
                  <c:v>724.4338</c:v>
                </c:pt>
                <c:pt idx="1">
                  <c:v>735.622</c:v>
                </c:pt>
              </c:numCache>
            </c:numRef>
          </c:val>
          <c:smooth val="0"/>
        </c:ser>
        <c:ser>
          <c:idx val="13"/>
          <c:order val="10"/>
          <c:tx>
            <c:strRef>
              <c:f>'Performance by SSES quint'!$A$54</c:f>
              <c:strCache>
                <c:ptCount val="1"/>
                <c:pt idx="0">
                  <c:v>ZIM</c:v>
                </c:pt>
              </c:strCache>
            </c:strRef>
          </c:tx>
          <c:marker>
            <c:symbol val="none"/>
          </c:marker>
          <c:cat>
            <c:strRef>
              <c:f>'Performance by SSES quint'!$B$40:$C$40</c:f>
              <c:strCache>
                <c:ptCount val="2"/>
                <c:pt idx="0">
                  <c:v>Rural</c:v>
                </c:pt>
                <c:pt idx="1">
                  <c:v>urban</c:v>
                </c:pt>
              </c:strCache>
            </c:strRef>
          </c:cat>
          <c:val>
            <c:numRef>
              <c:f>'Performance by SSES quint'!$B$54:$C$54</c:f>
              <c:numCache>
                <c:formatCode>General</c:formatCode>
                <c:ptCount val="2"/>
                <c:pt idx="0">
                  <c:v>796.8467999999991</c:v>
                </c:pt>
                <c:pt idx="1">
                  <c:v>789.4472999999983</c:v>
                </c:pt>
              </c:numCache>
            </c:numRef>
          </c:val>
          <c:smooth val="0"/>
        </c:ser>
        <c:dLbls>
          <c:showLegendKey val="0"/>
          <c:showVal val="0"/>
          <c:showCatName val="0"/>
          <c:showSerName val="0"/>
          <c:showPercent val="0"/>
          <c:showBubbleSize val="0"/>
        </c:dLbls>
        <c:marker val="1"/>
        <c:smooth val="0"/>
        <c:axId val="-2127325048"/>
        <c:axId val="-2097353704"/>
      </c:lineChart>
      <c:catAx>
        <c:axId val="-2127325048"/>
        <c:scaling>
          <c:orientation val="minMax"/>
        </c:scaling>
        <c:delete val="0"/>
        <c:axPos val="b"/>
        <c:majorTickMark val="out"/>
        <c:minorTickMark val="none"/>
        <c:tickLblPos val="nextTo"/>
        <c:txPr>
          <a:bodyPr/>
          <a:lstStyle/>
          <a:p>
            <a:pPr>
              <a:defRPr sz="2000"/>
            </a:pPr>
            <a:endParaRPr lang="en-US"/>
          </a:p>
        </c:txPr>
        <c:crossAx val="-2097353704"/>
        <c:crosses val="autoZero"/>
        <c:auto val="1"/>
        <c:lblAlgn val="ctr"/>
        <c:lblOffset val="100"/>
        <c:noMultiLvlLbl val="0"/>
      </c:catAx>
      <c:valAx>
        <c:axId val="-2097353704"/>
        <c:scaling>
          <c:orientation val="minMax"/>
          <c:max val="850.0"/>
          <c:min val="700.0"/>
        </c:scaling>
        <c:delete val="0"/>
        <c:axPos val="l"/>
        <c:majorGridlines/>
        <c:numFmt formatCode="General" sourceLinked="1"/>
        <c:majorTickMark val="out"/>
        <c:minorTickMark val="none"/>
        <c:tickLblPos val="nextTo"/>
        <c:crossAx val="-2127325048"/>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400" u="sng" dirty="0"/>
              <a:t>Reading teacher </a:t>
            </a:r>
            <a:r>
              <a:rPr lang="en-ZA" sz="2400" dirty="0"/>
              <a:t>reading score by school SES </a:t>
            </a:r>
            <a:r>
              <a:rPr lang="en-ZA" sz="3200" dirty="0" smtClean="0"/>
              <a:t>QUINTILE</a:t>
            </a:r>
            <a:endParaRPr lang="en-ZA" sz="2400" dirty="0"/>
          </a:p>
          <a:p>
            <a:pPr>
              <a:defRPr/>
            </a:pPr>
            <a:r>
              <a:rPr lang="en-ZA" dirty="0"/>
              <a:t>SACMEQ III</a:t>
            </a:r>
          </a:p>
        </c:rich>
      </c:tx>
      <c:overlay val="0"/>
      <c:spPr>
        <a:solidFill>
          <a:srgbClr val="D9D9D9"/>
        </a:solidFill>
      </c:spPr>
    </c:title>
    <c:autoTitleDeleted val="0"/>
    <c:plotArea>
      <c:layout/>
      <c:lineChart>
        <c:grouping val="standard"/>
        <c:varyColors val="0"/>
        <c:ser>
          <c:idx val="0"/>
          <c:order val="0"/>
          <c:tx>
            <c:strRef>
              <c:f>Sheet4!$B$2</c:f>
              <c:strCache>
                <c:ptCount val="1"/>
                <c:pt idx="0">
                  <c:v>Botswana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Sheet4!$B$3:$B$7</c:f>
              <c:numCache>
                <c:formatCode>General</c:formatCode>
                <c:ptCount val="5"/>
                <c:pt idx="0">
                  <c:v>767.9583</c:v>
                </c:pt>
                <c:pt idx="1">
                  <c:v>767.9955</c:v>
                </c:pt>
                <c:pt idx="2">
                  <c:v>756.4749</c:v>
                </c:pt>
                <c:pt idx="3">
                  <c:v>763.842399999999</c:v>
                </c:pt>
                <c:pt idx="4">
                  <c:v>789.6127</c:v>
                </c:pt>
              </c:numCache>
            </c:numRef>
          </c:val>
          <c:smooth val="0"/>
        </c:ser>
        <c:ser>
          <c:idx val="1"/>
          <c:order val="1"/>
          <c:tx>
            <c:strRef>
              <c:f>Sheet4!$C$2</c:f>
              <c:strCache>
                <c:ptCount val="1"/>
                <c:pt idx="0">
                  <c:v>Kenya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Sheet4!$C$3:$C$7</c:f>
              <c:numCache>
                <c:formatCode>General</c:formatCode>
                <c:ptCount val="5"/>
                <c:pt idx="0">
                  <c:v>793.4323999999991</c:v>
                </c:pt>
                <c:pt idx="1">
                  <c:v>785.3981</c:v>
                </c:pt>
                <c:pt idx="2">
                  <c:v>787.8263999999994</c:v>
                </c:pt>
                <c:pt idx="3">
                  <c:v>796.3639999999994</c:v>
                </c:pt>
                <c:pt idx="4">
                  <c:v>799.8104999999994</c:v>
                </c:pt>
              </c:numCache>
            </c:numRef>
          </c:val>
          <c:smooth val="0"/>
        </c:ser>
        <c:ser>
          <c:idx val="5"/>
          <c:order val="2"/>
          <c:tx>
            <c:strRef>
              <c:f>Sheet4!$G$2</c:f>
              <c:strCache>
                <c:ptCount val="1"/>
                <c:pt idx="0">
                  <c:v>Namibia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Sheet4!$G$3:$G$7</c:f>
              <c:numCache>
                <c:formatCode>General</c:formatCode>
                <c:ptCount val="5"/>
                <c:pt idx="0">
                  <c:v>730.0358</c:v>
                </c:pt>
                <c:pt idx="1">
                  <c:v>736.7244</c:v>
                </c:pt>
                <c:pt idx="2">
                  <c:v>719.9285</c:v>
                </c:pt>
                <c:pt idx="3">
                  <c:v>732.4199</c:v>
                </c:pt>
                <c:pt idx="4">
                  <c:v>782.9363999999994</c:v>
                </c:pt>
              </c:numCache>
            </c:numRef>
          </c:val>
          <c:smooth val="0"/>
        </c:ser>
        <c:ser>
          <c:idx val="6"/>
          <c:order val="3"/>
          <c:tx>
            <c:strRef>
              <c:f>Sheet4!$H$2</c:f>
              <c:strCache>
                <c:ptCount val="1"/>
                <c:pt idx="0">
                  <c:v>Seychelles</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Sheet4!$H$3:$H$7</c:f>
              <c:numCache>
                <c:formatCode>General</c:formatCode>
                <c:ptCount val="5"/>
                <c:pt idx="0">
                  <c:v>831.2911</c:v>
                </c:pt>
                <c:pt idx="1">
                  <c:v>804.6974</c:v>
                </c:pt>
                <c:pt idx="2">
                  <c:v>847.6665999999991</c:v>
                </c:pt>
                <c:pt idx="3">
                  <c:v>821.4487</c:v>
                </c:pt>
                <c:pt idx="4">
                  <c:v>865.9749</c:v>
                </c:pt>
              </c:numCache>
            </c:numRef>
          </c:val>
          <c:smooth val="0"/>
        </c:ser>
        <c:ser>
          <c:idx val="7"/>
          <c:order val="4"/>
          <c:tx>
            <c:strRef>
              <c:f>Sheet4!$I$2</c:f>
              <c:strCache>
                <c:ptCount val="1"/>
                <c:pt idx="0">
                  <c:v>South Africa</c:v>
                </c:pt>
              </c:strCache>
            </c:strRef>
          </c:tx>
          <c:spPr>
            <a:ln w="76200" cmpd="sng">
              <a:solidFill>
                <a:srgbClr val="000000"/>
              </a:solidFill>
              <a:prstDash val="sysDash"/>
            </a:ln>
          </c:spPr>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Sheet4!$I$3:$I$7</c:f>
              <c:numCache>
                <c:formatCode>General</c:formatCode>
                <c:ptCount val="5"/>
                <c:pt idx="0">
                  <c:v>726.9186999999994</c:v>
                </c:pt>
                <c:pt idx="1">
                  <c:v>746.6365999999994</c:v>
                </c:pt>
                <c:pt idx="2">
                  <c:v>727.5925999999994</c:v>
                </c:pt>
                <c:pt idx="3">
                  <c:v>760.7175999999994</c:v>
                </c:pt>
                <c:pt idx="4">
                  <c:v>833.1981</c:v>
                </c:pt>
              </c:numCache>
            </c:numRef>
          </c:val>
          <c:smooth val="0"/>
        </c:ser>
        <c:ser>
          <c:idx val="8"/>
          <c:order val="5"/>
          <c:tx>
            <c:strRef>
              <c:f>Sheet4!$J$2</c:f>
              <c:strCache>
                <c:ptCount val="1"/>
                <c:pt idx="0">
                  <c:v>Swaziland</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Sheet4!$J$3:$J$7</c:f>
              <c:numCache>
                <c:formatCode>General</c:formatCode>
                <c:ptCount val="5"/>
                <c:pt idx="0">
                  <c:v>763.3227999999991</c:v>
                </c:pt>
                <c:pt idx="1">
                  <c:v>760.4961999999994</c:v>
                </c:pt>
                <c:pt idx="2">
                  <c:v>770.8634999999994</c:v>
                </c:pt>
                <c:pt idx="3">
                  <c:v>786.6581</c:v>
                </c:pt>
                <c:pt idx="4">
                  <c:v>760.5531</c:v>
                </c:pt>
              </c:numCache>
            </c:numRef>
          </c:val>
          <c:smooth val="0"/>
        </c:ser>
        <c:ser>
          <c:idx val="10"/>
          <c:order val="6"/>
          <c:tx>
            <c:strRef>
              <c:f>Sheet4!$K$2</c:f>
              <c:strCache>
                <c:ptCount val="1"/>
                <c:pt idx="0">
                  <c:v>Tanzania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Sheet4!$K$3:$K$7</c:f>
              <c:numCache>
                <c:formatCode>General</c:formatCode>
                <c:ptCount val="5"/>
                <c:pt idx="0">
                  <c:v>722.3113</c:v>
                </c:pt>
                <c:pt idx="1">
                  <c:v>723.3204999999994</c:v>
                </c:pt>
                <c:pt idx="2">
                  <c:v>710.295</c:v>
                </c:pt>
                <c:pt idx="3">
                  <c:v>716.8099</c:v>
                </c:pt>
                <c:pt idx="4">
                  <c:v>736.6481</c:v>
                </c:pt>
              </c:numCache>
            </c:numRef>
          </c:val>
          <c:smooth val="0"/>
        </c:ser>
        <c:ser>
          <c:idx val="2"/>
          <c:order val="7"/>
          <c:tx>
            <c:strRef>
              <c:f>Sheet4!$O$2</c:f>
              <c:strCache>
                <c:ptCount val="1"/>
                <c:pt idx="0">
                  <c:v>Zimbabwe</c:v>
                </c:pt>
              </c:strCache>
            </c:strRef>
          </c:tx>
          <c:marker>
            <c:symbol val="none"/>
          </c:marker>
          <c:cat>
            <c:numRef>
              <c:f>Sheet4!$A$3:$A$7</c:f>
              <c:numCache>
                <c:formatCode>General</c:formatCode>
                <c:ptCount val="5"/>
                <c:pt idx="0">
                  <c:v>1.0</c:v>
                </c:pt>
                <c:pt idx="1">
                  <c:v>2.0</c:v>
                </c:pt>
                <c:pt idx="2">
                  <c:v>3.0</c:v>
                </c:pt>
                <c:pt idx="3">
                  <c:v>4.0</c:v>
                </c:pt>
                <c:pt idx="4">
                  <c:v>5.0</c:v>
                </c:pt>
              </c:numCache>
            </c:numRef>
          </c:cat>
          <c:val>
            <c:numRef>
              <c:f>Sheet4!$O$3:$O$7</c:f>
              <c:numCache>
                <c:formatCode>General</c:formatCode>
                <c:ptCount val="5"/>
                <c:pt idx="0">
                  <c:v>791.5396</c:v>
                </c:pt>
                <c:pt idx="1">
                  <c:v>788.2962</c:v>
                </c:pt>
                <c:pt idx="2">
                  <c:v>803.6915</c:v>
                </c:pt>
                <c:pt idx="3">
                  <c:v>795.4233</c:v>
                </c:pt>
                <c:pt idx="4">
                  <c:v>794.9136999999994</c:v>
                </c:pt>
              </c:numCache>
            </c:numRef>
          </c:val>
          <c:smooth val="0"/>
        </c:ser>
        <c:dLbls>
          <c:showLegendKey val="0"/>
          <c:showVal val="0"/>
          <c:showCatName val="0"/>
          <c:showSerName val="0"/>
          <c:showPercent val="0"/>
          <c:showBubbleSize val="0"/>
        </c:dLbls>
        <c:marker val="1"/>
        <c:smooth val="0"/>
        <c:axId val="-2120089736"/>
        <c:axId val="-2120047848"/>
      </c:lineChart>
      <c:catAx>
        <c:axId val="-2120089736"/>
        <c:scaling>
          <c:orientation val="minMax"/>
        </c:scaling>
        <c:delete val="0"/>
        <c:axPos val="b"/>
        <c:title>
          <c:tx>
            <c:rich>
              <a:bodyPr/>
              <a:lstStyle/>
              <a:p>
                <a:pPr>
                  <a:defRPr/>
                </a:pPr>
                <a:r>
                  <a:rPr lang="en-ZA"/>
                  <a:t>Quintiles of school SES</a:t>
                </a:r>
              </a:p>
            </c:rich>
          </c:tx>
          <c:overlay val="0"/>
        </c:title>
        <c:numFmt formatCode="General" sourceLinked="1"/>
        <c:majorTickMark val="out"/>
        <c:minorTickMark val="none"/>
        <c:tickLblPos val="nextTo"/>
        <c:crossAx val="-2120047848"/>
        <c:crosses val="autoZero"/>
        <c:auto val="1"/>
        <c:lblAlgn val="ctr"/>
        <c:lblOffset val="100"/>
        <c:noMultiLvlLbl val="0"/>
      </c:catAx>
      <c:valAx>
        <c:axId val="-2120047848"/>
        <c:scaling>
          <c:orientation val="minMax"/>
          <c:max val="880.0"/>
          <c:min val="700.0"/>
        </c:scaling>
        <c:delete val="0"/>
        <c:axPos val="l"/>
        <c:majorGridlines/>
        <c:title>
          <c:tx>
            <c:rich>
              <a:bodyPr rot="-5400000" vert="horz"/>
              <a:lstStyle/>
              <a:p>
                <a:pPr>
                  <a:defRPr/>
                </a:pPr>
                <a:r>
                  <a:rPr lang="en-ZA"/>
                  <a:t>Mean Reading teacher reading score</a:t>
                </a:r>
              </a:p>
            </c:rich>
          </c:tx>
          <c:overlay val="0"/>
        </c:title>
        <c:numFmt formatCode="General" sourceLinked="1"/>
        <c:majorTickMark val="out"/>
        <c:minorTickMark val="none"/>
        <c:tickLblPos val="nextTo"/>
        <c:crossAx val="-2120089736"/>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000" b="1" i="0" u="sng" baseline="0" dirty="0" smtClean="0">
                <a:effectLst/>
              </a:rPr>
              <a:t>Maths teacher </a:t>
            </a:r>
            <a:r>
              <a:rPr lang="en-ZA" sz="2000" b="1" i="0" baseline="0" dirty="0" smtClean="0">
                <a:effectLst/>
              </a:rPr>
              <a:t>maths performance </a:t>
            </a:r>
            <a:r>
              <a:rPr lang="en-ZA" sz="2000" b="1" i="0" baseline="0" dirty="0">
                <a:effectLst/>
              </a:rPr>
              <a:t>by </a:t>
            </a:r>
            <a:endParaRPr lang="en-ZA" sz="2000" b="1" i="0" baseline="0"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400" b="1" i="0" baseline="0" dirty="0" smtClean="0">
                <a:effectLst/>
              </a:rPr>
              <a:t>URBAN/RURAL</a:t>
            </a:r>
            <a:endParaRPr lang="en-ZA" sz="2800" b="1" i="0" baseline="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1600" b="1" i="0" baseline="0" dirty="0">
                <a:effectLst/>
              </a:rPr>
              <a:t>SACMEQ III</a:t>
            </a:r>
            <a:endParaRPr lang="en-ZA" sz="1600" dirty="0">
              <a:effectLst/>
            </a:endParaRPr>
          </a:p>
        </c:rich>
      </c:tx>
      <c:overlay val="0"/>
      <c:spPr>
        <a:solidFill>
          <a:srgbClr val="D9D9D9"/>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quint'!$D$39:$E$39</c:f>
              <c:strCache>
                <c:ptCount val="2"/>
                <c:pt idx="0">
                  <c:v>Rural</c:v>
                </c:pt>
                <c:pt idx="1">
                  <c:v>Urban</c:v>
                </c:pt>
              </c:strCache>
            </c:strRef>
          </c:cat>
          <c:val>
            <c:numRef>
              <c:f>'Performance by SSES quint'!$D$41:$E$41</c:f>
              <c:numCache>
                <c:formatCode>General</c:formatCode>
                <c:ptCount val="2"/>
                <c:pt idx="0">
                  <c:v>775.6926</c:v>
                </c:pt>
                <c:pt idx="1">
                  <c:v>783.9961999999994</c:v>
                </c:pt>
              </c:numCache>
            </c:numRef>
          </c:val>
          <c:smooth val="0"/>
        </c:ser>
        <c:ser>
          <c:idx val="1"/>
          <c:order val="1"/>
          <c:tx>
            <c:strRef>
              <c:f>'Performance by SSES quint'!$A$42</c:f>
              <c:strCache>
                <c:ptCount val="1"/>
                <c:pt idx="0">
                  <c:v>KEN</c:v>
                </c:pt>
              </c:strCache>
            </c:strRef>
          </c:tx>
          <c:marker>
            <c:symbol val="none"/>
          </c:marker>
          <c:cat>
            <c:strRef>
              <c:f>'Performance by SSES quint'!$D$39:$E$39</c:f>
              <c:strCache>
                <c:ptCount val="2"/>
                <c:pt idx="0">
                  <c:v>Rural</c:v>
                </c:pt>
                <c:pt idx="1">
                  <c:v>Urban</c:v>
                </c:pt>
              </c:strCache>
            </c:strRef>
          </c:cat>
          <c:val>
            <c:numRef>
              <c:f>'Performance by SSES quint'!$D$42:$E$42</c:f>
              <c:numCache>
                <c:formatCode>General</c:formatCode>
                <c:ptCount val="2"/>
                <c:pt idx="0">
                  <c:v>900.452899999999</c:v>
                </c:pt>
                <c:pt idx="1">
                  <c:v>916.5298</c:v>
                </c:pt>
              </c:numCache>
            </c:numRef>
          </c:val>
          <c:smooth val="0"/>
        </c:ser>
        <c:ser>
          <c:idx val="2"/>
          <c:order val="2"/>
          <c:tx>
            <c:strRef>
              <c:f>'Performance by SSES quint'!$A$43</c:f>
              <c:strCache>
                <c:ptCount val="1"/>
                <c:pt idx="0">
                  <c:v>LES</c:v>
                </c:pt>
              </c:strCache>
            </c:strRef>
          </c:tx>
          <c:marker>
            <c:symbol val="none"/>
          </c:marker>
          <c:cat>
            <c:strRef>
              <c:f>'Performance by SSES quint'!$D$39:$E$39</c:f>
              <c:strCache>
                <c:ptCount val="2"/>
                <c:pt idx="0">
                  <c:v>Rural</c:v>
                </c:pt>
                <c:pt idx="1">
                  <c:v>Urban</c:v>
                </c:pt>
              </c:strCache>
            </c:strRef>
          </c:cat>
          <c:val>
            <c:numRef>
              <c:f>'Performance by SSES quint'!$D$43:$E$43</c:f>
              <c:numCache>
                <c:formatCode>General</c:formatCode>
                <c:ptCount val="2"/>
                <c:pt idx="0">
                  <c:v>737.149</c:v>
                </c:pt>
                <c:pt idx="1">
                  <c:v>742.3461999999986</c:v>
                </c:pt>
              </c:numCache>
            </c:numRef>
          </c:val>
          <c:smooth val="0"/>
        </c:ser>
        <c:ser>
          <c:idx val="4"/>
          <c:order val="3"/>
          <c:tx>
            <c:strRef>
              <c:f>'Performance by SSES quint'!$A$45</c:f>
              <c:strCache>
                <c:ptCount val="1"/>
                <c:pt idx="0">
                  <c:v>MOZ</c:v>
                </c:pt>
              </c:strCache>
            </c:strRef>
          </c:tx>
          <c:marker>
            <c:symbol val="none"/>
          </c:marker>
          <c:cat>
            <c:strRef>
              <c:f>'Performance by SSES quint'!$D$39:$E$39</c:f>
              <c:strCache>
                <c:ptCount val="2"/>
                <c:pt idx="0">
                  <c:v>Rural</c:v>
                </c:pt>
                <c:pt idx="1">
                  <c:v>Urban</c:v>
                </c:pt>
              </c:strCache>
            </c:strRef>
          </c:cat>
          <c:val>
            <c:numRef>
              <c:f>'Performance by SSES quint'!$D$45:$E$45</c:f>
              <c:numCache>
                <c:formatCode>General</c:formatCode>
                <c:ptCount val="2"/>
                <c:pt idx="0">
                  <c:v>746.6346</c:v>
                </c:pt>
                <c:pt idx="1">
                  <c:v>744.9272999999982</c:v>
                </c:pt>
              </c:numCache>
            </c:numRef>
          </c:val>
          <c:smooth val="0"/>
        </c:ser>
        <c:ser>
          <c:idx val="5"/>
          <c:order val="4"/>
          <c:tx>
            <c:strRef>
              <c:f>'Performance by SSES quint'!$A$46</c:f>
              <c:strCache>
                <c:ptCount val="1"/>
                <c:pt idx="0">
                  <c:v>NAM</c:v>
                </c:pt>
              </c:strCache>
            </c:strRef>
          </c:tx>
          <c:marker>
            <c:symbol val="none"/>
          </c:marker>
          <c:cat>
            <c:strRef>
              <c:f>'Performance by SSES quint'!$D$39:$E$39</c:f>
              <c:strCache>
                <c:ptCount val="2"/>
                <c:pt idx="0">
                  <c:v>Rural</c:v>
                </c:pt>
                <c:pt idx="1">
                  <c:v>Urban</c:v>
                </c:pt>
              </c:strCache>
            </c:strRef>
          </c:cat>
          <c:val>
            <c:numRef>
              <c:f>'Performance by SSES quint'!$D$46:$E$46</c:f>
              <c:numCache>
                <c:formatCode>General</c:formatCode>
                <c:ptCount val="2"/>
                <c:pt idx="0">
                  <c:v>765.7273</c:v>
                </c:pt>
                <c:pt idx="1">
                  <c:v>779.188</c:v>
                </c:pt>
              </c:numCache>
            </c:numRef>
          </c:val>
          <c:smooth val="0"/>
        </c:ser>
        <c:ser>
          <c:idx val="6"/>
          <c:order val="5"/>
          <c:tx>
            <c:strRef>
              <c:f>'Performance by SSES quint'!$A$47</c:f>
              <c:strCache>
                <c:ptCount val="1"/>
                <c:pt idx="0">
                  <c:v>SEY</c:v>
                </c:pt>
              </c:strCache>
            </c:strRef>
          </c:tx>
          <c:marker>
            <c:symbol val="none"/>
          </c:marker>
          <c:cat>
            <c:strRef>
              <c:f>'Performance by SSES quint'!$D$39:$E$39</c:f>
              <c:strCache>
                <c:ptCount val="2"/>
                <c:pt idx="0">
                  <c:v>Rural</c:v>
                </c:pt>
                <c:pt idx="1">
                  <c:v>Urban</c:v>
                </c:pt>
              </c:strCache>
            </c:strRef>
          </c:cat>
          <c:val>
            <c:numRef>
              <c:f>'Performance by SSES quint'!$D$47:$E$47</c:f>
              <c:numCache>
                <c:formatCode>General</c:formatCode>
                <c:ptCount val="2"/>
                <c:pt idx="0">
                  <c:v>838.1373</c:v>
                </c:pt>
                <c:pt idx="1">
                  <c:v>816.3759</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quint'!$D$39:$E$39</c:f>
              <c:strCache>
                <c:ptCount val="2"/>
                <c:pt idx="0">
                  <c:v>Rural</c:v>
                </c:pt>
                <c:pt idx="1">
                  <c:v>Urban</c:v>
                </c:pt>
              </c:strCache>
            </c:strRef>
          </c:cat>
          <c:val>
            <c:numRef>
              <c:f>'Performance by SSES quint'!$D$48:$E$48</c:f>
              <c:numCache>
                <c:formatCode>General</c:formatCode>
                <c:ptCount val="2"/>
                <c:pt idx="0">
                  <c:v>727.8598999999994</c:v>
                </c:pt>
                <c:pt idx="1">
                  <c:v>801.1199</c:v>
                </c:pt>
              </c:numCache>
            </c:numRef>
          </c:val>
          <c:smooth val="0"/>
        </c:ser>
        <c:ser>
          <c:idx val="8"/>
          <c:order val="7"/>
          <c:tx>
            <c:strRef>
              <c:f>'Performance by SSES quint'!$A$49</c:f>
              <c:strCache>
                <c:ptCount val="1"/>
                <c:pt idx="0">
                  <c:v>SWA</c:v>
                </c:pt>
              </c:strCache>
            </c:strRef>
          </c:tx>
          <c:marker>
            <c:symbol val="none"/>
          </c:marker>
          <c:cat>
            <c:strRef>
              <c:f>'Performance by SSES quint'!$D$39:$E$39</c:f>
              <c:strCache>
                <c:ptCount val="2"/>
                <c:pt idx="0">
                  <c:v>Rural</c:v>
                </c:pt>
                <c:pt idx="1">
                  <c:v>Urban</c:v>
                </c:pt>
              </c:strCache>
            </c:strRef>
          </c:cat>
          <c:val>
            <c:numRef>
              <c:f>'Performance by SSES quint'!$D$49:$E$49</c:f>
              <c:numCache>
                <c:formatCode>General</c:formatCode>
                <c:ptCount val="2"/>
                <c:pt idx="0">
                  <c:v>810.8367999999994</c:v>
                </c:pt>
                <c:pt idx="1">
                  <c:v>811.6959</c:v>
                </c:pt>
              </c:numCache>
            </c:numRef>
          </c:val>
          <c:smooth val="0"/>
        </c:ser>
        <c:ser>
          <c:idx val="9"/>
          <c:order val="8"/>
          <c:tx>
            <c:strRef>
              <c:f>'Performance by SSES quint'!$A$50</c:f>
              <c:strCache>
                <c:ptCount val="1"/>
                <c:pt idx="0">
                  <c:v>TAN</c:v>
                </c:pt>
              </c:strCache>
            </c:strRef>
          </c:tx>
          <c:marker>
            <c:symbol val="none"/>
          </c:marker>
          <c:cat>
            <c:strRef>
              <c:f>'Performance by SSES quint'!$D$39:$E$39</c:f>
              <c:strCache>
                <c:ptCount val="2"/>
                <c:pt idx="0">
                  <c:v>Rural</c:v>
                </c:pt>
                <c:pt idx="1">
                  <c:v>Urban</c:v>
                </c:pt>
              </c:strCache>
            </c:strRef>
          </c:cat>
          <c:val>
            <c:numRef>
              <c:f>'Performance by SSES quint'!$D$50:$E$50</c:f>
              <c:numCache>
                <c:formatCode>General</c:formatCode>
                <c:ptCount val="2"/>
                <c:pt idx="0">
                  <c:v>823.4027</c:v>
                </c:pt>
                <c:pt idx="1">
                  <c:v>831.0003</c:v>
                </c:pt>
              </c:numCache>
            </c:numRef>
          </c:val>
          <c:smooth val="0"/>
        </c:ser>
        <c:ser>
          <c:idx val="10"/>
          <c:order val="9"/>
          <c:tx>
            <c:strRef>
              <c:f>'Performance by SSES quint'!$A$51</c:f>
              <c:strCache>
                <c:ptCount val="1"/>
                <c:pt idx="0">
                  <c:v>UGA</c:v>
                </c:pt>
              </c:strCache>
            </c:strRef>
          </c:tx>
          <c:marker>
            <c:symbol val="none"/>
          </c:marker>
          <c:cat>
            <c:strRef>
              <c:f>'Performance by SSES quint'!$D$39:$E$39</c:f>
              <c:strCache>
                <c:ptCount val="2"/>
                <c:pt idx="0">
                  <c:v>Rural</c:v>
                </c:pt>
                <c:pt idx="1">
                  <c:v>Urban</c:v>
                </c:pt>
              </c:strCache>
            </c:strRef>
          </c:cat>
          <c:val>
            <c:numRef>
              <c:f>'Performance by SSES quint'!$D$51:$E$51</c:f>
              <c:numCache>
                <c:formatCode>General</c:formatCode>
                <c:ptCount val="2"/>
                <c:pt idx="0">
                  <c:v>829.8014999999994</c:v>
                </c:pt>
                <c:pt idx="1">
                  <c:v>842.3184</c:v>
                </c:pt>
              </c:numCache>
            </c:numRef>
          </c:val>
          <c:smooth val="0"/>
        </c:ser>
        <c:ser>
          <c:idx val="13"/>
          <c:order val="10"/>
          <c:tx>
            <c:strRef>
              <c:f>'Performance by SSES quint'!$A$54</c:f>
              <c:strCache>
                <c:ptCount val="1"/>
                <c:pt idx="0">
                  <c:v>ZIM</c:v>
                </c:pt>
              </c:strCache>
            </c:strRef>
          </c:tx>
          <c:marker>
            <c:symbol val="none"/>
          </c:marker>
          <c:cat>
            <c:strRef>
              <c:f>'Performance by SSES quint'!$D$39:$E$39</c:f>
              <c:strCache>
                <c:ptCount val="2"/>
                <c:pt idx="0">
                  <c:v>Rural</c:v>
                </c:pt>
                <c:pt idx="1">
                  <c:v>Urban</c:v>
                </c:pt>
              </c:strCache>
            </c:strRef>
          </c:cat>
          <c:val>
            <c:numRef>
              <c:f>'Performance by SSES quint'!$D$54:$E$54</c:f>
              <c:numCache>
                <c:formatCode>General</c:formatCode>
                <c:ptCount val="2"/>
                <c:pt idx="0">
                  <c:v>860.2782</c:v>
                </c:pt>
                <c:pt idx="1">
                  <c:v>834.4885</c:v>
                </c:pt>
              </c:numCache>
            </c:numRef>
          </c:val>
          <c:smooth val="0"/>
        </c:ser>
        <c:dLbls>
          <c:showLegendKey val="0"/>
          <c:showVal val="0"/>
          <c:showCatName val="0"/>
          <c:showSerName val="0"/>
          <c:showPercent val="0"/>
          <c:showBubbleSize val="0"/>
        </c:dLbls>
        <c:marker val="1"/>
        <c:smooth val="0"/>
        <c:axId val="-2119220568"/>
        <c:axId val="-2119217624"/>
      </c:lineChart>
      <c:catAx>
        <c:axId val="-2119220568"/>
        <c:scaling>
          <c:orientation val="minMax"/>
        </c:scaling>
        <c:delete val="0"/>
        <c:axPos val="b"/>
        <c:majorTickMark val="out"/>
        <c:minorTickMark val="none"/>
        <c:tickLblPos val="nextTo"/>
        <c:txPr>
          <a:bodyPr/>
          <a:lstStyle/>
          <a:p>
            <a:pPr>
              <a:defRPr sz="2000"/>
            </a:pPr>
            <a:endParaRPr lang="en-US"/>
          </a:p>
        </c:txPr>
        <c:crossAx val="-2119217624"/>
        <c:crosses val="autoZero"/>
        <c:auto val="1"/>
        <c:lblAlgn val="ctr"/>
        <c:lblOffset val="100"/>
        <c:noMultiLvlLbl val="0"/>
      </c:catAx>
      <c:valAx>
        <c:axId val="-2119217624"/>
        <c:scaling>
          <c:orientation val="minMax"/>
          <c:max val="950.0"/>
          <c:min val="700.0"/>
        </c:scaling>
        <c:delete val="0"/>
        <c:axPos val="l"/>
        <c:majorGridlines/>
        <c:numFmt formatCode="General" sourceLinked="1"/>
        <c:majorTickMark val="out"/>
        <c:minorTickMark val="none"/>
        <c:tickLblPos val="nextTo"/>
        <c:crossAx val="-2119220568"/>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9C43BEC9-1F49-48A0-A4C4-B135F51EF21F}" type="presOf" srcId="{94BFDC29-A62B-4867-9EFD-4C3299F2A986}" destId="{26521744-C9FE-42F2-BE3A-D2D28AE76CA5}" srcOrd="1" destOrd="0" presId="urn:microsoft.com/office/officeart/2005/8/layout/pyramid1"/>
    <dgm:cxn modelId="{378B2C67-71F0-4D2B-8600-B1E0ED05DC51}" type="presOf" srcId="{DD7E1C66-5AA1-4148-8D24-0F59EB34F27B}" destId="{3030949F-5DAF-1F40-B4D0-84FF1FABAA00}" srcOrd="0" destOrd="0" presId="urn:microsoft.com/office/officeart/2005/8/layout/pyramid1"/>
    <dgm:cxn modelId="{471847ED-7E06-4BAE-8F78-201DB026582B}" type="presOf" srcId="{B1CD9239-600B-41D7-9067-E587838267CF}" destId="{C548DC47-1489-4EF5-BDCB-DEBE01D4E862}"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C2ABB7D7-ACFD-4EDC-8355-0AFD6C7D8A2A}" type="presOf" srcId="{932237BE-64C3-4DED-BF2D-9B9821B44AFA}" destId="{D9EA3055-42F1-4773-B6E1-4489FC8B1BD1}" srcOrd="0" destOrd="0" presId="urn:microsoft.com/office/officeart/2005/8/layout/pyramid1"/>
    <dgm:cxn modelId="{70066B6E-46F8-4A02-BFBA-8EA9E56CEECB}" type="presOf" srcId="{94BFDC29-A62B-4867-9EFD-4C3299F2A986}" destId="{BAE3347D-F78F-4227-B054-5BC36A596218}" srcOrd="0" destOrd="0" presId="urn:microsoft.com/office/officeart/2005/8/layout/pyramid1"/>
    <dgm:cxn modelId="{62255DEA-CA6E-4FDE-8FE2-C4C8081D78A3}"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1CD82187-1C28-4D4F-83B2-71FA7BE661BF}" type="presOf" srcId="{5896CC03-10D6-4152-BEED-6E1B31A79FE9}" destId="{FD31F5A5-7680-4C7A-91FB-24138E0D7CDC}"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B39C0B58-30BC-444A-AEC0-2B88F1E68EE2}" type="presOf" srcId="{932237BE-64C3-4DED-BF2D-9B9821B44AFA}" destId="{0EDD4896-C891-4183-9B7B-D45A38634F03}" srcOrd="1" destOrd="0" presId="urn:microsoft.com/office/officeart/2005/8/layout/pyramid1"/>
    <dgm:cxn modelId="{EB4267B4-82B8-44F2-B182-394673F80049}" type="presOf" srcId="{B1CD9239-600B-41D7-9067-E587838267CF}" destId="{6B2A6CEB-8AEB-485A-B51F-4BA3BA410D0B}"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284FF99E-CB2B-4603-A1B3-F1EDE67ACC1D}" type="presParOf" srcId="{FD31F5A5-7680-4C7A-91FB-24138E0D7CDC}" destId="{2CFCD532-C2BB-43F0-894D-44DFFD76D26E}" srcOrd="0" destOrd="0" presId="urn:microsoft.com/office/officeart/2005/8/layout/pyramid1"/>
    <dgm:cxn modelId="{909B5941-E1C0-4F98-8049-D5FCF6C97729}" type="presParOf" srcId="{2CFCD532-C2BB-43F0-894D-44DFFD76D26E}" destId="{6B2A6CEB-8AEB-485A-B51F-4BA3BA410D0B}" srcOrd="0" destOrd="0" presId="urn:microsoft.com/office/officeart/2005/8/layout/pyramid1"/>
    <dgm:cxn modelId="{9F8ECCAB-6DA1-4091-BB58-3F6247FF6555}" type="presParOf" srcId="{2CFCD532-C2BB-43F0-894D-44DFFD76D26E}" destId="{C548DC47-1489-4EF5-BDCB-DEBE01D4E862}" srcOrd="1" destOrd="0" presId="urn:microsoft.com/office/officeart/2005/8/layout/pyramid1"/>
    <dgm:cxn modelId="{6BBAAF8C-BA4D-4CD8-9011-A9A140CD3136}" type="presParOf" srcId="{FD31F5A5-7680-4C7A-91FB-24138E0D7CDC}" destId="{E1D542F2-75FE-304E-A897-B81A2DE13B71}" srcOrd="1" destOrd="0" presId="urn:microsoft.com/office/officeart/2005/8/layout/pyramid1"/>
    <dgm:cxn modelId="{97135375-BCCA-4C2C-9465-A83BB67827C7}" type="presParOf" srcId="{E1D542F2-75FE-304E-A897-B81A2DE13B71}" destId="{3030949F-5DAF-1F40-B4D0-84FF1FABAA00}" srcOrd="0" destOrd="0" presId="urn:microsoft.com/office/officeart/2005/8/layout/pyramid1"/>
    <dgm:cxn modelId="{746550A6-55DC-4390-AE0B-805D6AFB19BB}" type="presParOf" srcId="{E1D542F2-75FE-304E-A897-B81A2DE13B71}" destId="{EDA92B55-1435-714B-8A67-D6D0B3E5538C}" srcOrd="1" destOrd="0" presId="urn:microsoft.com/office/officeart/2005/8/layout/pyramid1"/>
    <dgm:cxn modelId="{8F1738EF-84A1-4F76-BB33-433F93200817}" type="presParOf" srcId="{FD31F5A5-7680-4C7A-91FB-24138E0D7CDC}" destId="{9A0D1490-6EC1-4DB5-B0A0-E2BC4B232661}" srcOrd="2" destOrd="0" presId="urn:microsoft.com/office/officeart/2005/8/layout/pyramid1"/>
    <dgm:cxn modelId="{D4F7A644-8A9E-4939-80F6-B06D896950D1}" type="presParOf" srcId="{9A0D1490-6EC1-4DB5-B0A0-E2BC4B232661}" destId="{BAE3347D-F78F-4227-B054-5BC36A596218}" srcOrd="0" destOrd="0" presId="urn:microsoft.com/office/officeart/2005/8/layout/pyramid1"/>
    <dgm:cxn modelId="{911BF7B7-81FB-471F-83EA-78F9E0FF77D0}" type="presParOf" srcId="{9A0D1490-6EC1-4DB5-B0A0-E2BC4B232661}" destId="{26521744-C9FE-42F2-BE3A-D2D28AE76CA5}" srcOrd="1" destOrd="0" presId="urn:microsoft.com/office/officeart/2005/8/layout/pyramid1"/>
    <dgm:cxn modelId="{60DB219B-60B7-4B65-903A-3815592F7E01}" type="presParOf" srcId="{FD31F5A5-7680-4C7A-91FB-24138E0D7CDC}" destId="{BA18687B-851F-47DE-8991-18650FF1E018}" srcOrd="3" destOrd="0" presId="urn:microsoft.com/office/officeart/2005/8/layout/pyramid1"/>
    <dgm:cxn modelId="{6BED665D-AF0F-4926-9855-74AF1CDBECF1}" type="presParOf" srcId="{BA18687B-851F-47DE-8991-18650FF1E018}" destId="{D9EA3055-42F1-4773-B6E1-4489FC8B1BD1}" srcOrd="0" destOrd="0" presId="urn:microsoft.com/office/officeart/2005/8/layout/pyramid1"/>
    <dgm:cxn modelId="{7E3131A6-F80F-4832-95BF-6C6632F3D4CF}"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98C7DE-3546-E542-9E64-2549D5AB3017}" type="doc">
      <dgm:prSet loTypeId="urn:microsoft.com/office/officeart/2005/8/layout/gear1" loCatId="" qsTypeId="urn:microsoft.com/office/officeart/2005/8/quickstyle/simple4" qsCatId="simple" csTypeId="urn:microsoft.com/office/officeart/2005/8/colors/accent1_2" csCatId="accent1" phldr="1"/>
      <dgm:spPr/>
    </dgm:pt>
    <dgm:pt modelId="{E94D18AE-3EB1-7A40-9588-C3E26CD98292}">
      <dgm:prSet phldrT="[Text]" custT="1"/>
      <dgm:spPr>
        <a:solidFill>
          <a:srgbClr val="FF0000"/>
        </a:solidFill>
      </dgm:spPr>
      <dgm:t>
        <a:bodyPr/>
        <a:lstStyle/>
        <a:p>
          <a:r>
            <a:rPr lang="en-US" sz="1200" dirty="0" smtClean="0"/>
            <a:t>Content knowledge </a:t>
          </a:r>
          <a:r>
            <a:rPr lang="en-US" sz="1900" dirty="0" smtClean="0"/>
            <a:t>– </a:t>
          </a:r>
          <a:r>
            <a:rPr lang="en-US" sz="1900" i="1" dirty="0" smtClean="0"/>
            <a:t>How to </a:t>
          </a:r>
          <a:r>
            <a:rPr lang="en-US" sz="1900" b="1" i="1" u="sng" dirty="0" smtClean="0"/>
            <a:t>do</a:t>
          </a:r>
          <a:r>
            <a:rPr lang="en-US" sz="1900" i="1" dirty="0" smtClean="0"/>
            <a:t> fractions</a:t>
          </a:r>
          <a:endParaRPr lang="en-US" sz="1900" dirty="0"/>
        </a:p>
      </dgm:t>
    </dgm:pt>
    <dgm:pt modelId="{D9BEBE85-DB5E-604E-9985-6409D5F5A2D1}" type="parTrans" cxnId="{72B7A374-516F-EC4E-B35E-0D4E453D121C}">
      <dgm:prSet/>
      <dgm:spPr/>
      <dgm:t>
        <a:bodyPr/>
        <a:lstStyle/>
        <a:p>
          <a:endParaRPr lang="en-US"/>
        </a:p>
      </dgm:t>
    </dgm:pt>
    <dgm:pt modelId="{EA81B184-B4BF-024D-B3F0-89346DEFC9F7}" type="sibTrans" cxnId="{72B7A374-516F-EC4E-B35E-0D4E453D121C}">
      <dgm:prSet/>
      <dgm:spPr/>
      <dgm:t>
        <a:bodyPr/>
        <a:lstStyle/>
        <a:p>
          <a:endParaRPr lang="en-US"/>
        </a:p>
      </dgm:t>
    </dgm:pt>
    <dgm:pt modelId="{192097DC-F314-5B40-97A0-EA47A06FE5A1}">
      <dgm:prSet phldrT="[Text]" custT="1"/>
      <dgm:spPr>
        <a:solidFill>
          <a:srgbClr val="000090"/>
        </a:solidFill>
      </dgm:spPr>
      <dgm:t>
        <a:bodyPr/>
        <a:lstStyle/>
        <a:p>
          <a:r>
            <a:rPr lang="en-US" sz="900" b="1" dirty="0" smtClean="0"/>
            <a:t>Pedagogical content knowledge</a:t>
          </a:r>
          <a:r>
            <a:rPr lang="en-US" sz="1400" dirty="0" smtClean="0"/>
            <a:t>– </a:t>
          </a:r>
          <a:r>
            <a:rPr lang="en-US" sz="1400" i="1" dirty="0" smtClean="0"/>
            <a:t>how to </a:t>
          </a:r>
          <a:r>
            <a:rPr lang="en-US" sz="1400" b="1" i="1" u="sng" dirty="0" smtClean="0"/>
            <a:t>teach</a:t>
          </a:r>
          <a:r>
            <a:rPr lang="en-US" sz="1400" i="1" dirty="0" smtClean="0"/>
            <a:t> fractions</a:t>
          </a:r>
          <a:endParaRPr lang="en-US" sz="1400" i="1" dirty="0"/>
        </a:p>
      </dgm:t>
    </dgm:pt>
    <dgm:pt modelId="{F0008D5A-D5EC-C24A-B2B2-8099B472FD16}" type="parTrans" cxnId="{DCA408F6-3DA1-1742-B346-232B4CD400B0}">
      <dgm:prSet/>
      <dgm:spPr/>
      <dgm:t>
        <a:bodyPr/>
        <a:lstStyle/>
        <a:p>
          <a:endParaRPr lang="en-US"/>
        </a:p>
      </dgm:t>
    </dgm:pt>
    <dgm:pt modelId="{F7323ACE-B5C3-A846-9E5C-402DA8E5A3D6}" type="sibTrans" cxnId="{DCA408F6-3DA1-1742-B346-232B4CD400B0}">
      <dgm:prSet/>
      <dgm:spPr/>
      <dgm:t>
        <a:bodyPr/>
        <a:lstStyle/>
        <a:p>
          <a:endParaRPr lang="en-US"/>
        </a:p>
      </dgm:t>
    </dgm:pt>
    <dgm:pt modelId="{703EEEEB-F4E0-0342-96F3-4C1782FDE460}">
      <dgm:prSet phldrT="[Text]" custT="1"/>
      <dgm:spPr>
        <a:solidFill>
          <a:srgbClr val="0000FF"/>
        </a:solidFill>
      </dgm:spPr>
      <dgm:t>
        <a:bodyPr/>
        <a:lstStyle/>
        <a:p>
          <a:r>
            <a:rPr lang="en-US" sz="1200" b="0" dirty="0" smtClean="0"/>
            <a:t>Student understands and can do fractions</a:t>
          </a:r>
          <a:endParaRPr lang="en-US" sz="1200" b="0" i="1" dirty="0"/>
        </a:p>
      </dgm:t>
    </dgm:pt>
    <dgm:pt modelId="{9E4F5933-3EA4-2642-965E-F60CBE7798F4}" type="parTrans" cxnId="{23ACA334-E0C5-8F41-BA7D-ADFB74493692}">
      <dgm:prSet/>
      <dgm:spPr/>
      <dgm:t>
        <a:bodyPr/>
        <a:lstStyle/>
        <a:p>
          <a:endParaRPr lang="en-US"/>
        </a:p>
      </dgm:t>
    </dgm:pt>
    <dgm:pt modelId="{893E8E13-C14B-814C-BE08-F72908E634F9}" type="sibTrans" cxnId="{23ACA334-E0C5-8F41-BA7D-ADFB74493692}">
      <dgm:prSet/>
      <dgm:spPr/>
      <dgm:t>
        <a:bodyPr/>
        <a:lstStyle/>
        <a:p>
          <a:endParaRPr lang="en-US"/>
        </a:p>
      </dgm:t>
    </dgm:pt>
    <dgm:pt modelId="{D6A5221C-7247-EB49-936B-AB46485C3444}" type="pres">
      <dgm:prSet presAssocID="{1A98C7DE-3546-E542-9E64-2549D5AB3017}" presName="composite" presStyleCnt="0">
        <dgm:presLayoutVars>
          <dgm:chMax val="3"/>
          <dgm:animLvl val="lvl"/>
          <dgm:resizeHandles val="exact"/>
        </dgm:presLayoutVars>
      </dgm:prSet>
      <dgm:spPr/>
    </dgm:pt>
    <dgm:pt modelId="{911679C8-F20C-3240-B088-1C55C425D3D8}" type="pres">
      <dgm:prSet presAssocID="{E94D18AE-3EB1-7A40-9588-C3E26CD98292}" presName="gear1" presStyleLbl="node1" presStyleIdx="0" presStyleCnt="3">
        <dgm:presLayoutVars>
          <dgm:chMax val="1"/>
          <dgm:bulletEnabled val="1"/>
        </dgm:presLayoutVars>
      </dgm:prSet>
      <dgm:spPr/>
      <dgm:t>
        <a:bodyPr/>
        <a:lstStyle/>
        <a:p>
          <a:endParaRPr lang="en-US"/>
        </a:p>
      </dgm:t>
    </dgm:pt>
    <dgm:pt modelId="{8F9521C6-BB1D-C64D-8CF7-6102C06AC474}" type="pres">
      <dgm:prSet presAssocID="{E94D18AE-3EB1-7A40-9588-C3E26CD98292}" presName="gear1srcNode" presStyleLbl="node1" presStyleIdx="0" presStyleCnt="3"/>
      <dgm:spPr/>
      <dgm:t>
        <a:bodyPr/>
        <a:lstStyle/>
        <a:p>
          <a:endParaRPr lang="en-US"/>
        </a:p>
      </dgm:t>
    </dgm:pt>
    <dgm:pt modelId="{F2927B80-1DCA-4846-81E5-03946853FD89}" type="pres">
      <dgm:prSet presAssocID="{E94D18AE-3EB1-7A40-9588-C3E26CD98292}" presName="gear1dstNode" presStyleLbl="node1" presStyleIdx="0" presStyleCnt="3"/>
      <dgm:spPr/>
      <dgm:t>
        <a:bodyPr/>
        <a:lstStyle/>
        <a:p>
          <a:endParaRPr lang="en-US"/>
        </a:p>
      </dgm:t>
    </dgm:pt>
    <dgm:pt modelId="{880BE566-0DF3-0644-BFB1-DD6CEB949EF5}" type="pres">
      <dgm:prSet presAssocID="{192097DC-F314-5B40-97A0-EA47A06FE5A1}" presName="gear2" presStyleLbl="node1" presStyleIdx="1" presStyleCnt="3">
        <dgm:presLayoutVars>
          <dgm:chMax val="1"/>
          <dgm:bulletEnabled val="1"/>
        </dgm:presLayoutVars>
      </dgm:prSet>
      <dgm:spPr/>
      <dgm:t>
        <a:bodyPr/>
        <a:lstStyle/>
        <a:p>
          <a:endParaRPr lang="en-US"/>
        </a:p>
      </dgm:t>
    </dgm:pt>
    <dgm:pt modelId="{11420A97-BEEE-5C49-8B82-9FD4E3E597C5}" type="pres">
      <dgm:prSet presAssocID="{192097DC-F314-5B40-97A0-EA47A06FE5A1}" presName="gear2srcNode" presStyleLbl="node1" presStyleIdx="1" presStyleCnt="3"/>
      <dgm:spPr/>
      <dgm:t>
        <a:bodyPr/>
        <a:lstStyle/>
        <a:p>
          <a:endParaRPr lang="en-US"/>
        </a:p>
      </dgm:t>
    </dgm:pt>
    <dgm:pt modelId="{99AC5398-FDC2-804A-BC12-C5CDAD0176C6}" type="pres">
      <dgm:prSet presAssocID="{192097DC-F314-5B40-97A0-EA47A06FE5A1}" presName="gear2dstNode" presStyleLbl="node1" presStyleIdx="1" presStyleCnt="3"/>
      <dgm:spPr/>
      <dgm:t>
        <a:bodyPr/>
        <a:lstStyle/>
        <a:p>
          <a:endParaRPr lang="en-US"/>
        </a:p>
      </dgm:t>
    </dgm:pt>
    <dgm:pt modelId="{FFAEBD7B-D87D-B241-9397-77EEFC72CDFC}" type="pres">
      <dgm:prSet presAssocID="{703EEEEB-F4E0-0342-96F3-4C1782FDE460}" presName="gear3" presStyleLbl="node1" presStyleIdx="2" presStyleCnt="3"/>
      <dgm:spPr/>
      <dgm:t>
        <a:bodyPr/>
        <a:lstStyle/>
        <a:p>
          <a:endParaRPr lang="en-US"/>
        </a:p>
      </dgm:t>
    </dgm:pt>
    <dgm:pt modelId="{68E89C4C-8E0A-F743-AC7F-A65605FDB3AB}" type="pres">
      <dgm:prSet presAssocID="{703EEEEB-F4E0-0342-96F3-4C1782FDE460}" presName="gear3tx" presStyleLbl="node1" presStyleIdx="2" presStyleCnt="3">
        <dgm:presLayoutVars>
          <dgm:chMax val="1"/>
          <dgm:bulletEnabled val="1"/>
        </dgm:presLayoutVars>
      </dgm:prSet>
      <dgm:spPr/>
      <dgm:t>
        <a:bodyPr/>
        <a:lstStyle/>
        <a:p>
          <a:endParaRPr lang="en-US"/>
        </a:p>
      </dgm:t>
    </dgm:pt>
    <dgm:pt modelId="{10279C69-C3FF-7142-9F02-80BC7EC7D36D}" type="pres">
      <dgm:prSet presAssocID="{703EEEEB-F4E0-0342-96F3-4C1782FDE460}" presName="gear3srcNode" presStyleLbl="node1" presStyleIdx="2" presStyleCnt="3"/>
      <dgm:spPr/>
      <dgm:t>
        <a:bodyPr/>
        <a:lstStyle/>
        <a:p>
          <a:endParaRPr lang="en-US"/>
        </a:p>
      </dgm:t>
    </dgm:pt>
    <dgm:pt modelId="{22E488DB-4198-0540-AA62-116C450F890A}" type="pres">
      <dgm:prSet presAssocID="{703EEEEB-F4E0-0342-96F3-4C1782FDE460}" presName="gear3dstNode" presStyleLbl="node1" presStyleIdx="2" presStyleCnt="3"/>
      <dgm:spPr/>
      <dgm:t>
        <a:bodyPr/>
        <a:lstStyle/>
        <a:p>
          <a:endParaRPr lang="en-US"/>
        </a:p>
      </dgm:t>
    </dgm:pt>
    <dgm:pt modelId="{0804E210-DDA4-D648-A5EC-4115D1F6730A}" type="pres">
      <dgm:prSet presAssocID="{EA81B184-B4BF-024D-B3F0-89346DEFC9F7}" presName="connector1" presStyleLbl="sibTrans2D1" presStyleIdx="0" presStyleCnt="3"/>
      <dgm:spPr/>
      <dgm:t>
        <a:bodyPr/>
        <a:lstStyle/>
        <a:p>
          <a:endParaRPr lang="en-US"/>
        </a:p>
      </dgm:t>
    </dgm:pt>
    <dgm:pt modelId="{FF1CA1F7-7A35-BA4B-8A6C-EDA990550AB9}" type="pres">
      <dgm:prSet presAssocID="{F7323ACE-B5C3-A846-9E5C-402DA8E5A3D6}" presName="connector2" presStyleLbl="sibTrans2D1" presStyleIdx="1" presStyleCnt="3"/>
      <dgm:spPr/>
      <dgm:t>
        <a:bodyPr/>
        <a:lstStyle/>
        <a:p>
          <a:endParaRPr lang="en-US"/>
        </a:p>
      </dgm:t>
    </dgm:pt>
    <dgm:pt modelId="{A2BEED9F-14DB-E04F-A8B7-4C013FBC2AD0}" type="pres">
      <dgm:prSet presAssocID="{893E8E13-C14B-814C-BE08-F72908E634F9}" presName="connector3" presStyleLbl="sibTrans2D1" presStyleIdx="2" presStyleCnt="3"/>
      <dgm:spPr/>
      <dgm:t>
        <a:bodyPr/>
        <a:lstStyle/>
        <a:p>
          <a:endParaRPr lang="en-US"/>
        </a:p>
      </dgm:t>
    </dgm:pt>
  </dgm:ptLst>
  <dgm:cxnLst>
    <dgm:cxn modelId="{23ACA334-E0C5-8F41-BA7D-ADFB74493692}" srcId="{1A98C7DE-3546-E542-9E64-2549D5AB3017}" destId="{703EEEEB-F4E0-0342-96F3-4C1782FDE460}" srcOrd="2" destOrd="0" parTransId="{9E4F5933-3EA4-2642-965E-F60CBE7798F4}" sibTransId="{893E8E13-C14B-814C-BE08-F72908E634F9}"/>
    <dgm:cxn modelId="{7AC8B7D4-78FA-4C45-8A3B-550F948C9029}" type="presOf" srcId="{F7323ACE-B5C3-A846-9E5C-402DA8E5A3D6}" destId="{FF1CA1F7-7A35-BA4B-8A6C-EDA990550AB9}" srcOrd="0" destOrd="0" presId="urn:microsoft.com/office/officeart/2005/8/layout/gear1"/>
    <dgm:cxn modelId="{9CF6E910-C6E8-B044-95E0-7D8A3182EC9D}" type="presOf" srcId="{703EEEEB-F4E0-0342-96F3-4C1782FDE460}" destId="{22E488DB-4198-0540-AA62-116C450F890A}" srcOrd="3" destOrd="0" presId="urn:microsoft.com/office/officeart/2005/8/layout/gear1"/>
    <dgm:cxn modelId="{290901E6-F307-A84C-A26F-641571190FF7}" type="presOf" srcId="{E94D18AE-3EB1-7A40-9588-C3E26CD98292}" destId="{8F9521C6-BB1D-C64D-8CF7-6102C06AC474}" srcOrd="1" destOrd="0" presId="urn:microsoft.com/office/officeart/2005/8/layout/gear1"/>
    <dgm:cxn modelId="{21881C3B-174F-7244-95FE-4C8169D0AF23}" type="presOf" srcId="{E94D18AE-3EB1-7A40-9588-C3E26CD98292}" destId="{F2927B80-1DCA-4846-81E5-03946853FD89}" srcOrd="2" destOrd="0" presId="urn:microsoft.com/office/officeart/2005/8/layout/gear1"/>
    <dgm:cxn modelId="{0E761385-8C45-9F49-9D84-93813BD5CFD4}" type="presOf" srcId="{703EEEEB-F4E0-0342-96F3-4C1782FDE460}" destId="{FFAEBD7B-D87D-B241-9397-77EEFC72CDFC}" srcOrd="0" destOrd="0" presId="urn:microsoft.com/office/officeart/2005/8/layout/gear1"/>
    <dgm:cxn modelId="{DCA408F6-3DA1-1742-B346-232B4CD400B0}" srcId="{1A98C7DE-3546-E542-9E64-2549D5AB3017}" destId="{192097DC-F314-5B40-97A0-EA47A06FE5A1}" srcOrd="1" destOrd="0" parTransId="{F0008D5A-D5EC-C24A-B2B2-8099B472FD16}" sibTransId="{F7323ACE-B5C3-A846-9E5C-402DA8E5A3D6}"/>
    <dgm:cxn modelId="{45EA59FD-32B1-B34B-8672-FE7F56722F7C}" type="presOf" srcId="{703EEEEB-F4E0-0342-96F3-4C1782FDE460}" destId="{10279C69-C3FF-7142-9F02-80BC7EC7D36D}" srcOrd="2" destOrd="0" presId="urn:microsoft.com/office/officeart/2005/8/layout/gear1"/>
    <dgm:cxn modelId="{2BDB642A-D4F9-8148-938B-9844A4F5A69D}" type="presOf" srcId="{E94D18AE-3EB1-7A40-9588-C3E26CD98292}" destId="{911679C8-F20C-3240-B088-1C55C425D3D8}" srcOrd="0" destOrd="0" presId="urn:microsoft.com/office/officeart/2005/8/layout/gear1"/>
    <dgm:cxn modelId="{FD0D2361-3467-A84C-A1A5-1277435B9C58}" type="presOf" srcId="{1A98C7DE-3546-E542-9E64-2549D5AB3017}" destId="{D6A5221C-7247-EB49-936B-AB46485C3444}" srcOrd="0" destOrd="0" presId="urn:microsoft.com/office/officeart/2005/8/layout/gear1"/>
    <dgm:cxn modelId="{2FBAAB0A-E9BF-DF48-B60E-4C743FDF881F}" type="presOf" srcId="{EA81B184-B4BF-024D-B3F0-89346DEFC9F7}" destId="{0804E210-DDA4-D648-A5EC-4115D1F6730A}" srcOrd="0" destOrd="0" presId="urn:microsoft.com/office/officeart/2005/8/layout/gear1"/>
    <dgm:cxn modelId="{5EA41C3C-3677-4243-A3BC-FC81077F1807}" type="presOf" srcId="{192097DC-F314-5B40-97A0-EA47A06FE5A1}" destId="{99AC5398-FDC2-804A-BC12-C5CDAD0176C6}" srcOrd="2" destOrd="0" presId="urn:microsoft.com/office/officeart/2005/8/layout/gear1"/>
    <dgm:cxn modelId="{C717F5DE-B596-AD48-810F-3879FE010B28}" type="presOf" srcId="{192097DC-F314-5B40-97A0-EA47A06FE5A1}" destId="{11420A97-BEEE-5C49-8B82-9FD4E3E597C5}" srcOrd="1" destOrd="0" presId="urn:microsoft.com/office/officeart/2005/8/layout/gear1"/>
    <dgm:cxn modelId="{8E04BDCB-A071-D040-A055-4B8E4E6225EF}" type="presOf" srcId="{893E8E13-C14B-814C-BE08-F72908E634F9}" destId="{A2BEED9F-14DB-E04F-A8B7-4C013FBC2AD0}" srcOrd="0" destOrd="0" presId="urn:microsoft.com/office/officeart/2005/8/layout/gear1"/>
    <dgm:cxn modelId="{32A845A4-D08A-034C-9C05-77F8A45F3230}" type="presOf" srcId="{703EEEEB-F4E0-0342-96F3-4C1782FDE460}" destId="{68E89C4C-8E0A-F743-AC7F-A65605FDB3AB}" srcOrd="1" destOrd="0" presId="urn:microsoft.com/office/officeart/2005/8/layout/gear1"/>
    <dgm:cxn modelId="{72B7A374-516F-EC4E-B35E-0D4E453D121C}" srcId="{1A98C7DE-3546-E542-9E64-2549D5AB3017}" destId="{E94D18AE-3EB1-7A40-9588-C3E26CD98292}" srcOrd="0" destOrd="0" parTransId="{D9BEBE85-DB5E-604E-9985-6409D5F5A2D1}" sibTransId="{EA81B184-B4BF-024D-B3F0-89346DEFC9F7}"/>
    <dgm:cxn modelId="{8BCBABA7-968A-9340-B5FE-61DD24FC25E5}" type="presOf" srcId="{192097DC-F314-5B40-97A0-EA47A06FE5A1}" destId="{880BE566-0DF3-0644-BFB1-DD6CEB949EF5}" srcOrd="0" destOrd="0" presId="urn:microsoft.com/office/officeart/2005/8/layout/gear1"/>
    <dgm:cxn modelId="{CCED81C6-7A1F-E246-B69A-25901A4E0F81}" type="presParOf" srcId="{D6A5221C-7247-EB49-936B-AB46485C3444}" destId="{911679C8-F20C-3240-B088-1C55C425D3D8}" srcOrd="0" destOrd="0" presId="urn:microsoft.com/office/officeart/2005/8/layout/gear1"/>
    <dgm:cxn modelId="{6EE65090-4761-E145-A001-ACD0B016DF2A}" type="presParOf" srcId="{D6A5221C-7247-EB49-936B-AB46485C3444}" destId="{8F9521C6-BB1D-C64D-8CF7-6102C06AC474}" srcOrd="1" destOrd="0" presId="urn:microsoft.com/office/officeart/2005/8/layout/gear1"/>
    <dgm:cxn modelId="{0A4B9DB8-8A49-0149-9F80-522DC565173D}" type="presParOf" srcId="{D6A5221C-7247-EB49-936B-AB46485C3444}" destId="{F2927B80-1DCA-4846-81E5-03946853FD89}" srcOrd="2" destOrd="0" presId="urn:microsoft.com/office/officeart/2005/8/layout/gear1"/>
    <dgm:cxn modelId="{56756216-68D6-0245-ADE2-389D254163F2}" type="presParOf" srcId="{D6A5221C-7247-EB49-936B-AB46485C3444}" destId="{880BE566-0DF3-0644-BFB1-DD6CEB949EF5}" srcOrd="3" destOrd="0" presId="urn:microsoft.com/office/officeart/2005/8/layout/gear1"/>
    <dgm:cxn modelId="{A1411315-1795-D947-8C90-519F5C508511}" type="presParOf" srcId="{D6A5221C-7247-EB49-936B-AB46485C3444}" destId="{11420A97-BEEE-5C49-8B82-9FD4E3E597C5}" srcOrd="4" destOrd="0" presId="urn:microsoft.com/office/officeart/2005/8/layout/gear1"/>
    <dgm:cxn modelId="{30CC6CE7-EAFD-8B4D-B135-7D482F9CA78B}" type="presParOf" srcId="{D6A5221C-7247-EB49-936B-AB46485C3444}" destId="{99AC5398-FDC2-804A-BC12-C5CDAD0176C6}" srcOrd="5" destOrd="0" presId="urn:microsoft.com/office/officeart/2005/8/layout/gear1"/>
    <dgm:cxn modelId="{88A22AD1-75A2-4D4F-81D0-EC34EAE7FED8}" type="presParOf" srcId="{D6A5221C-7247-EB49-936B-AB46485C3444}" destId="{FFAEBD7B-D87D-B241-9397-77EEFC72CDFC}" srcOrd="6" destOrd="0" presId="urn:microsoft.com/office/officeart/2005/8/layout/gear1"/>
    <dgm:cxn modelId="{223BE789-BCBD-014D-A761-981BF7981624}" type="presParOf" srcId="{D6A5221C-7247-EB49-936B-AB46485C3444}" destId="{68E89C4C-8E0A-F743-AC7F-A65605FDB3AB}" srcOrd="7" destOrd="0" presId="urn:microsoft.com/office/officeart/2005/8/layout/gear1"/>
    <dgm:cxn modelId="{F36C3E29-C88C-F843-B275-B813942A60F7}" type="presParOf" srcId="{D6A5221C-7247-EB49-936B-AB46485C3444}" destId="{10279C69-C3FF-7142-9F02-80BC7EC7D36D}" srcOrd="8" destOrd="0" presId="urn:microsoft.com/office/officeart/2005/8/layout/gear1"/>
    <dgm:cxn modelId="{084818B5-057F-674E-A103-BCA8E2E7D0B8}" type="presParOf" srcId="{D6A5221C-7247-EB49-936B-AB46485C3444}" destId="{22E488DB-4198-0540-AA62-116C450F890A}" srcOrd="9" destOrd="0" presId="urn:microsoft.com/office/officeart/2005/8/layout/gear1"/>
    <dgm:cxn modelId="{1AE9D9FE-DD30-1F43-A9F2-52A7EC203FCC}" type="presParOf" srcId="{D6A5221C-7247-EB49-936B-AB46485C3444}" destId="{0804E210-DDA4-D648-A5EC-4115D1F6730A}" srcOrd="10" destOrd="0" presId="urn:microsoft.com/office/officeart/2005/8/layout/gear1"/>
    <dgm:cxn modelId="{0711BBFF-3C28-DD4F-9885-777EAEF62ED8}" type="presParOf" srcId="{D6A5221C-7247-EB49-936B-AB46485C3444}" destId="{FF1CA1F7-7A35-BA4B-8A6C-EDA990550AB9}" srcOrd="11" destOrd="0" presId="urn:microsoft.com/office/officeart/2005/8/layout/gear1"/>
    <dgm:cxn modelId="{0DB87D0E-F6D0-954B-ACED-CCA9F5186523}" type="presParOf" srcId="{D6A5221C-7247-EB49-936B-AB46485C3444}" destId="{A2BEED9F-14DB-E04F-A8B7-4C013FBC2AD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dgm:t>
        <a:bodyPr/>
        <a:lstStyle/>
        <a:p>
          <a:pPr rtl="0"/>
          <a:r>
            <a:rPr lang="en-US" b="1" u="sng" dirty="0" smtClean="0">
              <a:solidFill>
                <a:srgbClr val="800000"/>
              </a:solidFill>
            </a:rPr>
            <a:t>Stage 1 </a:t>
          </a:r>
          <a:r>
            <a:rPr lang="en-US" dirty="0" smtClean="0"/>
            <a:t>- Develop well-specified professional development programs which aim to improve mathematics teacher content knowledge (CK) &amp; pedagogical content knowledge (PCK)</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C5D68D58-B715-A346-AF0A-4A8B33A755AC}" type="presOf" srcId="{5F32BE1B-333C-1E4C-AB64-9BFF3E2A9E87}" destId="{9CD64782-15D6-DC41-901C-DD10F997D34E}" srcOrd="0" destOrd="0" presId="urn:microsoft.com/office/officeart/2005/8/layout/hProcess9"/>
    <dgm:cxn modelId="{D51A2CF4-B875-8F48-9715-1364D4B5FB7B}" srcId="{03185D57-54BD-D544-911D-E39CDD317DB5}" destId="{6C083EEF-61FF-5847-A825-075449A3A9D0}" srcOrd="0" destOrd="0" parTransId="{FF0AF1FF-EF2C-674A-AC8D-2176C85BBAF7}" sibTransId="{695C8F00-DC6C-654D-AC5A-46F83194CC78}"/>
    <dgm:cxn modelId="{79891974-46D0-FC40-8F89-E54372EF02B5}" srcId="{03185D57-54BD-D544-911D-E39CDD317DB5}" destId="{3B263659-6ED8-514E-8D55-B06DC2BD2D77}" srcOrd="2" destOrd="0" parTransId="{10461E16-1074-4343-89C9-48C173DD22FA}" sibTransId="{60DB92E9-D3C1-3845-9E11-8F66D3DFCAC1}"/>
    <dgm:cxn modelId="{A01B1D15-6AF2-0C4F-9D82-CF4ADBB21F12}" type="presOf" srcId="{03185D57-54BD-D544-911D-E39CDD317DB5}" destId="{39B3FAD8-6394-1644-8BD7-9A4F26C5E010}" srcOrd="0" destOrd="0" presId="urn:microsoft.com/office/officeart/2005/8/layout/hProcess9"/>
    <dgm:cxn modelId="{32578705-EE61-CC47-8098-78D0011DA7C1}" type="presOf" srcId="{3B263659-6ED8-514E-8D55-B06DC2BD2D77}" destId="{4B637DDF-CA1F-6448-85FA-B1EA9C16407E}" srcOrd="0" destOrd="0" presId="urn:microsoft.com/office/officeart/2005/8/layout/hProcess9"/>
    <dgm:cxn modelId="{86368FB2-CCE5-EE4C-BB51-96BEA9436D5A}" type="presOf" srcId="{6C083EEF-61FF-5847-A825-075449A3A9D0}" destId="{3F3C5147-26E8-854F-8FF3-BB79A597E059}" srcOrd="0" destOrd="0" presId="urn:microsoft.com/office/officeart/2005/8/layout/hProcess9"/>
    <dgm:cxn modelId="{4A392945-EF2E-354A-BF27-3B9129AE2933}" type="presOf" srcId="{A0E11159-5BF3-6343-BA32-04319AA43542}" destId="{54BD2504-34FB-AF4B-8B12-7B5FBCF912D1}" srcOrd="0" destOrd="0" presId="urn:microsoft.com/office/officeart/2005/8/layout/hProcess9"/>
    <dgm:cxn modelId="{09821FDB-392F-B647-9A02-689E8D807168}" srcId="{03185D57-54BD-D544-911D-E39CDD317DB5}" destId="{A0E11159-5BF3-6343-BA32-04319AA43542}" srcOrd="3" destOrd="0" parTransId="{F9914EA0-509E-6342-86B9-BD076090A3D6}" sibTransId="{5FA035FB-653F-BE45-8F7D-5D08B86E9C45}"/>
    <dgm:cxn modelId="{58593732-1179-D442-8C7E-94412E34A7E4}" srcId="{03185D57-54BD-D544-911D-E39CDD317DB5}" destId="{5F32BE1B-333C-1E4C-AB64-9BFF3E2A9E87}" srcOrd="1" destOrd="0" parTransId="{C3D7DA0C-21D3-D842-B9B1-97D5E9F5DCCD}" sibTransId="{01F49A83-272B-ED43-8873-E5B68234C505}"/>
    <dgm:cxn modelId="{0A2D95E5-B427-1141-93A5-71DE7E6FEBF3}" type="presParOf" srcId="{39B3FAD8-6394-1644-8BD7-9A4F26C5E010}" destId="{86F29305-7D0A-0C4D-8A81-641D1EA4C358}" srcOrd="0" destOrd="0" presId="urn:microsoft.com/office/officeart/2005/8/layout/hProcess9"/>
    <dgm:cxn modelId="{AFDC3CB5-1052-D248-AD6F-2594598DA88B}" type="presParOf" srcId="{39B3FAD8-6394-1644-8BD7-9A4F26C5E010}" destId="{4850C7A8-61D8-8144-816E-D661B5C5D86A}" srcOrd="1" destOrd="0" presId="urn:microsoft.com/office/officeart/2005/8/layout/hProcess9"/>
    <dgm:cxn modelId="{53D0A777-DF9C-0349-8161-2DEEC1E21392}" type="presParOf" srcId="{4850C7A8-61D8-8144-816E-D661B5C5D86A}" destId="{3F3C5147-26E8-854F-8FF3-BB79A597E059}" srcOrd="0" destOrd="0" presId="urn:microsoft.com/office/officeart/2005/8/layout/hProcess9"/>
    <dgm:cxn modelId="{17532276-F500-C445-BC63-2350A00B855B}" type="presParOf" srcId="{4850C7A8-61D8-8144-816E-D661B5C5D86A}" destId="{DACF50C4-D2BD-9544-9612-4D9E438C5D56}" srcOrd="1" destOrd="0" presId="urn:microsoft.com/office/officeart/2005/8/layout/hProcess9"/>
    <dgm:cxn modelId="{FC4758B4-76D9-1B41-B6E0-2DCCE253C040}" type="presParOf" srcId="{4850C7A8-61D8-8144-816E-D661B5C5D86A}" destId="{9CD64782-15D6-DC41-901C-DD10F997D34E}" srcOrd="2" destOrd="0" presId="urn:microsoft.com/office/officeart/2005/8/layout/hProcess9"/>
    <dgm:cxn modelId="{53B0050C-75E8-4948-B5EF-2D97966FF835}" type="presParOf" srcId="{4850C7A8-61D8-8144-816E-D661B5C5D86A}" destId="{BC26466E-315E-F14D-9AEE-17DF7C428E54}" srcOrd="3" destOrd="0" presId="urn:microsoft.com/office/officeart/2005/8/layout/hProcess9"/>
    <dgm:cxn modelId="{BFA55834-B851-6E4F-9E84-797657593680}" type="presParOf" srcId="{4850C7A8-61D8-8144-816E-D661B5C5D86A}" destId="{4B637DDF-CA1F-6448-85FA-B1EA9C16407E}" srcOrd="4" destOrd="0" presId="urn:microsoft.com/office/officeart/2005/8/layout/hProcess9"/>
    <dgm:cxn modelId="{7D927251-9857-5244-BBE0-104AE6906E19}" type="presParOf" srcId="{4850C7A8-61D8-8144-816E-D661B5C5D86A}" destId="{8292AC18-D857-D540-ABAA-50D2DB4BF0DF}" srcOrd="5" destOrd="0" presId="urn:microsoft.com/office/officeart/2005/8/layout/hProcess9"/>
    <dgm:cxn modelId="{6AB30D6F-3235-164B-8A52-E6B2CBC15271}"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a:solidFill>
          <a:srgbClr val="800000"/>
        </a:solidFill>
      </dgm:spPr>
      <dgm:t>
        <a:bodyPr/>
        <a:lstStyle/>
        <a:p>
          <a:pPr rtl="0"/>
          <a:r>
            <a:rPr lang="en-US" b="1" u="sng" dirty="0" smtClean="0">
              <a:solidFill>
                <a:schemeClr val="bg1"/>
              </a:solidFill>
            </a:rPr>
            <a:t>Stage 1 </a:t>
          </a:r>
          <a:r>
            <a:rPr lang="en-US" dirty="0" smtClean="0"/>
            <a:t>- Develop well-specified professional development programs which aim to improve mathematics teacher content knowledge (CK) &amp; pedagogical content knowledge (PCK)</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79891974-46D0-FC40-8F89-E54372EF02B5}" srcId="{03185D57-54BD-D544-911D-E39CDD317DB5}" destId="{3B263659-6ED8-514E-8D55-B06DC2BD2D77}" srcOrd="2" destOrd="0" parTransId="{10461E16-1074-4343-89C9-48C173DD22FA}" sibTransId="{60DB92E9-D3C1-3845-9E11-8F66D3DFCAC1}"/>
    <dgm:cxn modelId="{D51A2CF4-B875-8F48-9715-1364D4B5FB7B}" srcId="{03185D57-54BD-D544-911D-E39CDD317DB5}" destId="{6C083EEF-61FF-5847-A825-075449A3A9D0}" srcOrd="0" destOrd="0" parTransId="{FF0AF1FF-EF2C-674A-AC8D-2176C85BBAF7}" sibTransId="{695C8F00-DC6C-654D-AC5A-46F83194CC78}"/>
    <dgm:cxn modelId="{58593732-1179-D442-8C7E-94412E34A7E4}" srcId="{03185D57-54BD-D544-911D-E39CDD317DB5}" destId="{5F32BE1B-333C-1E4C-AB64-9BFF3E2A9E87}" srcOrd="1" destOrd="0" parTransId="{C3D7DA0C-21D3-D842-B9B1-97D5E9F5DCCD}" sibTransId="{01F49A83-272B-ED43-8873-E5B68234C505}"/>
    <dgm:cxn modelId="{8FDE8C5D-ADD3-C140-A873-6DCB30C378E6}" type="presOf" srcId="{A0E11159-5BF3-6343-BA32-04319AA43542}" destId="{54BD2504-34FB-AF4B-8B12-7B5FBCF912D1}" srcOrd="0" destOrd="0" presId="urn:microsoft.com/office/officeart/2005/8/layout/hProcess9"/>
    <dgm:cxn modelId="{F2994364-B42E-5B4F-899B-C31463ACFBA4}" type="presOf" srcId="{6C083EEF-61FF-5847-A825-075449A3A9D0}" destId="{3F3C5147-26E8-854F-8FF3-BB79A597E059}" srcOrd="0" destOrd="0" presId="urn:microsoft.com/office/officeart/2005/8/layout/hProcess9"/>
    <dgm:cxn modelId="{67791994-01A8-E349-B45D-60BA7C6BB831}" type="presOf" srcId="{03185D57-54BD-D544-911D-E39CDD317DB5}" destId="{39B3FAD8-6394-1644-8BD7-9A4F26C5E010}" srcOrd="0" destOrd="0" presId="urn:microsoft.com/office/officeart/2005/8/layout/hProcess9"/>
    <dgm:cxn modelId="{09821FDB-392F-B647-9A02-689E8D807168}" srcId="{03185D57-54BD-D544-911D-E39CDD317DB5}" destId="{A0E11159-5BF3-6343-BA32-04319AA43542}" srcOrd="3" destOrd="0" parTransId="{F9914EA0-509E-6342-86B9-BD076090A3D6}" sibTransId="{5FA035FB-653F-BE45-8F7D-5D08B86E9C45}"/>
    <dgm:cxn modelId="{7970E77B-97F4-5745-B07E-8C0E1B7C8F6E}" type="presOf" srcId="{3B263659-6ED8-514E-8D55-B06DC2BD2D77}" destId="{4B637DDF-CA1F-6448-85FA-B1EA9C16407E}" srcOrd="0" destOrd="0" presId="urn:microsoft.com/office/officeart/2005/8/layout/hProcess9"/>
    <dgm:cxn modelId="{3041CD8E-FB67-8349-980B-73634E9C7C6F}" type="presOf" srcId="{5F32BE1B-333C-1E4C-AB64-9BFF3E2A9E87}" destId="{9CD64782-15D6-DC41-901C-DD10F997D34E}" srcOrd="0" destOrd="0" presId="urn:microsoft.com/office/officeart/2005/8/layout/hProcess9"/>
    <dgm:cxn modelId="{48A7B944-62BF-0748-BD48-7B3647D6ECBE}" type="presParOf" srcId="{39B3FAD8-6394-1644-8BD7-9A4F26C5E010}" destId="{86F29305-7D0A-0C4D-8A81-641D1EA4C358}" srcOrd="0" destOrd="0" presId="urn:microsoft.com/office/officeart/2005/8/layout/hProcess9"/>
    <dgm:cxn modelId="{9EB6EB2E-0A15-B74A-9DA6-9CFB2D773D11}" type="presParOf" srcId="{39B3FAD8-6394-1644-8BD7-9A4F26C5E010}" destId="{4850C7A8-61D8-8144-816E-D661B5C5D86A}" srcOrd="1" destOrd="0" presId="urn:microsoft.com/office/officeart/2005/8/layout/hProcess9"/>
    <dgm:cxn modelId="{9BDECEBC-0682-454C-B10D-00028B944A2E}" type="presParOf" srcId="{4850C7A8-61D8-8144-816E-D661B5C5D86A}" destId="{3F3C5147-26E8-854F-8FF3-BB79A597E059}" srcOrd="0" destOrd="0" presId="urn:microsoft.com/office/officeart/2005/8/layout/hProcess9"/>
    <dgm:cxn modelId="{7BC18233-B770-8D48-AF0C-09331876C00C}" type="presParOf" srcId="{4850C7A8-61D8-8144-816E-D661B5C5D86A}" destId="{DACF50C4-D2BD-9544-9612-4D9E438C5D56}" srcOrd="1" destOrd="0" presId="urn:microsoft.com/office/officeart/2005/8/layout/hProcess9"/>
    <dgm:cxn modelId="{7BA8B577-82A8-B348-B829-D6C15A6084BD}" type="presParOf" srcId="{4850C7A8-61D8-8144-816E-D661B5C5D86A}" destId="{9CD64782-15D6-DC41-901C-DD10F997D34E}" srcOrd="2" destOrd="0" presId="urn:microsoft.com/office/officeart/2005/8/layout/hProcess9"/>
    <dgm:cxn modelId="{1B0AB19F-2C02-5743-B850-64247A3C1DC9}" type="presParOf" srcId="{4850C7A8-61D8-8144-816E-D661B5C5D86A}" destId="{BC26466E-315E-F14D-9AEE-17DF7C428E54}" srcOrd="3" destOrd="0" presId="urn:microsoft.com/office/officeart/2005/8/layout/hProcess9"/>
    <dgm:cxn modelId="{7FBB3B09-1731-C443-8CB6-3BA9C8C4C878}" type="presParOf" srcId="{4850C7A8-61D8-8144-816E-D661B5C5D86A}" destId="{4B637DDF-CA1F-6448-85FA-B1EA9C16407E}" srcOrd="4" destOrd="0" presId="urn:microsoft.com/office/officeart/2005/8/layout/hProcess9"/>
    <dgm:cxn modelId="{D2F6720D-1A28-8645-8928-18348082EE40}" type="presParOf" srcId="{4850C7A8-61D8-8144-816E-D661B5C5D86A}" destId="{8292AC18-D857-D540-ABAA-50D2DB4BF0DF}" srcOrd="5" destOrd="0" presId="urn:microsoft.com/office/officeart/2005/8/layout/hProcess9"/>
    <dgm:cxn modelId="{FEC61E3A-4487-B646-80B2-42C0F75491D8}"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3_1" csCatId="accent3" phldr="1"/>
      <dgm:spPr/>
    </dgm:pt>
    <dgm:pt modelId="{AB298886-EE6C-4B81-9189-0C10043C8EB0}">
      <dgm:prSet phldrT="[Text]" custT="1"/>
      <dgm:spPr/>
      <dgm:t>
        <a:bodyPr/>
        <a:lstStyle/>
        <a:p>
          <a:r>
            <a:rPr lang="en-ZA" sz="1600" b="1" dirty="0" smtClean="0"/>
            <a:t>Low quality education</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smtClean="0"/>
            <a:t>Low social mobility</a:t>
          </a:r>
          <a:endParaRPr lang="en-ZA"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smtClean="0"/>
            <a:t>Hereditary poverty</a:t>
          </a:r>
          <a:endParaRPr lang="en-ZA"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B5866D68-859B-4C2C-9552-5A617D50F4AB}" srcId="{99F46751-1063-485A-993A-EBA2177A0361}" destId="{01256274-B467-417D-B0FB-D9DEBBE30EA4}" srcOrd="2" destOrd="0" parTransId="{A8A5B5B1-CF52-4DCC-8FF3-0583D201DDA2}" sibTransId="{A61413D3-AE93-49A6-A5EE-3C385D2DE3EE}"/>
    <dgm:cxn modelId="{D2CD8A6E-8B1E-4519-8998-59D7122ACECF}" type="presOf" srcId="{38A728A7-0540-4BF2-8369-552D1FF04834}" destId="{106526A1-AD82-46A2-AC8C-B42D1F5217ED}" srcOrd="0" destOrd="0" presId="urn:microsoft.com/office/officeart/2005/8/layout/gear1"/>
    <dgm:cxn modelId="{96A9A155-62A3-4285-B0D4-AD3BD0E4D163}" type="presOf" srcId="{01256274-B467-417D-B0FB-D9DEBBE30EA4}" destId="{128CD003-1B49-454E-BFD8-E64E9DDE4604}" srcOrd="1" destOrd="0" presId="urn:microsoft.com/office/officeart/2005/8/layout/gear1"/>
    <dgm:cxn modelId="{595DBF30-C302-40D4-813E-DA0A19197C84}" type="presOf" srcId="{AB298886-EE6C-4B81-9189-0C10043C8EB0}" destId="{68EF01A1-2CAD-48C1-B3CC-1CB992A6B769}" srcOrd="2" destOrd="0" presId="urn:microsoft.com/office/officeart/2005/8/layout/gear1"/>
    <dgm:cxn modelId="{EA725995-8F35-47A1-A135-00B8C1A355F5}" type="presOf" srcId="{6B8C1288-5965-40AA-BA5B-96DF6F7BDF16}" destId="{59DB91FF-8856-40C4-8DD9-453DD8EE423D}"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F97BD80F-1A06-465B-8E6A-655BABDAECCC}" type="presOf" srcId="{01256274-B467-417D-B0FB-D9DEBBE30EA4}" destId="{7DCB9903-DA53-4FA1-93C9-93EEFCF1F6DC}" srcOrd="3" destOrd="0" presId="urn:microsoft.com/office/officeart/2005/8/layout/gear1"/>
    <dgm:cxn modelId="{FFE4C275-C9D1-4B68-B5EA-AFD433E8464E}" type="presOf" srcId="{99F46751-1063-485A-993A-EBA2177A0361}" destId="{A252CFB3-03C7-41A7-B7D0-96B3193AB57F}" srcOrd="0" destOrd="0" presId="urn:microsoft.com/office/officeart/2005/8/layout/gear1"/>
    <dgm:cxn modelId="{A3832E4B-8BC9-48BA-BCD9-BF5EAC2BA1EC}" type="presOf" srcId="{AB298886-EE6C-4B81-9189-0C10043C8EB0}" destId="{CBEA659B-D7DA-40DE-8D45-3319B767BE90}" srcOrd="1" destOrd="0" presId="urn:microsoft.com/office/officeart/2005/8/layout/gear1"/>
    <dgm:cxn modelId="{EAFF1B44-542E-4D94-ACFB-59F5BC6E7EA1}" type="presOf" srcId="{6780EA98-9549-4C2C-9497-26053D531C3B}" destId="{75810C30-4C54-468B-8E2E-B530086FB0AC}" srcOrd="1" destOrd="0" presId="urn:microsoft.com/office/officeart/2005/8/layout/gear1"/>
    <dgm:cxn modelId="{CA36BFD8-79DD-4CE8-AC43-BC4FFEEF57E1}" type="presOf" srcId="{A61413D3-AE93-49A6-A5EE-3C385D2DE3EE}" destId="{A9716CFE-04DB-4A1A-B650-87D4A83D0BBF}" srcOrd="0" destOrd="0" presId="urn:microsoft.com/office/officeart/2005/8/layout/gear1"/>
    <dgm:cxn modelId="{36324A6B-9DA4-4737-A00D-62F0658F6278}" type="presOf" srcId="{6780EA98-9549-4C2C-9497-26053D531C3B}" destId="{F15B143E-CC0D-46B6-A52D-188CA14D550D}" srcOrd="2" destOrd="0" presId="urn:microsoft.com/office/officeart/2005/8/layout/gear1"/>
    <dgm:cxn modelId="{B4F725A9-BF78-4517-B686-85C644149AA4}" type="presOf" srcId="{6780EA98-9549-4C2C-9497-26053D531C3B}" destId="{1E446F85-7056-4EB8-ADCC-D9EA52599DC3}" srcOrd="0" destOrd="0" presId="urn:microsoft.com/office/officeart/2005/8/layout/gear1"/>
    <dgm:cxn modelId="{AC551EB6-9318-4847-AC65-D1ECD5CF91F2}" type="presOf" srcId="{AB298886-EE6C-4B81-9189-0C10043C8EB0}" destId="{7BF61DF9-2290-435F-99ED-4383C002E642}"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776C649E-8879-4A77-8AA4-C0B203615986}" type="presOf" srcId="{01256274-B467-417D-B0FB-D9DEBBE30EA4}" destId="{68CF8A3C-58A4-42D4-BF8A-9EAEE81D9584}" srcOrd="2" destOrd="0" presId="urn:microsoft.com/office/officeart/2005/8/layout/gear1"/>
    <dgm:cxn modelId="{9E8AD33A-554B-4909-81C1-B1DA4A055C63}" type="presOf" srcId="{01256274-B467-417D-B0FB-D9DEBBE30EA4}" destId="{3AD1B559-2D50-460D-8E8F-419A7CB078EE}" srcOrd="0" destOrd="0" presId="urn:microsoft.com/office/officeart/2005/8/layout/gear1"/>
    <dgm:cxn modelId="{DA134303-284D-4BA8-B354-AFD659F73E83}" type="presParOf" srcId="{A252CFB3-03C7-41A7-B7D0-96B3193AB57F}" destId="{7BF61DF9-2290-435F-99ED-4383C002E642}" srcOrd="0" destOrd="0" presId="urn:microsoft.com/office/officeart/2005/8/layout/gear1"/>
    <dgm:cxn modelId="{59F932F8-3454-4146-B477-5BD3A620401F}" type="presParOf" srcId="{A252CFB3-03C7-41A7-B7D0-96B3193AB57F}" destId="{CBEA659B-D7DA-40DE-8D45-3319B767BE90}" srcOrd="1" destOrd="0" presId="urn:microsoft.com/office/officeart/2005/8/layout/gear1"/>
    <dgm:cxn modelId="{AFEC620A-0F92-4279-A570-895F6C4EB2BB}" type="presParOf" srcId="{A252CFB3-03C7-41A7-B7D0-96B3193AB57F}" destId="{68EF01A1-2CAD-48C1-B3CC-1CB992A6B769}" srcOrd="2" destOrd="0" presId="urn:microsoft.com/office/officeart/2005/8/layout/gear1"/>
    <dgm:cxn modelId="{7C15C670-5030-43A8-9E13-04621D266EA7}" type="presParOf" srcId="{A252CFB3-03C7-41A7-B7D0-96B3193AB57F}" destId="{1E446F85-7056-4EB8-ADCC-D9EA52599DC3}" srcOrd="3" destOrd="0" presId="urn:microsoft.com/office/officeart/2005/8/layout/gear1"/>
    <dgm:cxn modelId="{C341EDCB-6077-499A-80CC-6087ED4A23C9}" type="presParOf" srcId="{A252CFB3-03C7-41A7-B7D0-96B3193AB57F}" destId="{75810C30-4C54-468B-8E2E-B530086FB0AC}" srcOrd="4" destOrd="0" presId="urn:microsoft.com/office/officeart/2005/8/layout/gear1"/>
    <dgm:cxn modelId="{FC7D9541-7DDE-45EC-B998-3A4AA83B61D2}" type="presParOf" srcId="{A252CFB3-03C7-41A7-B7D0-96B3193AB57F}" destId="{F15B143E-CC0D-46B6-A52D-188CA14D550D}" srcOrd="5" destOrd="0" presId="urn:microsoft.com/office/officeart/2005/8/layout/gear1"/>
    <dgm:cxn modelId="{BC9DAC8E-8C0C-40E3-B761-02600AD461BE}" type="presParOf" srcId="{A252CFB3-03C7-41A7-B7D0-96B3193AB57F}" destId="{3AD1B559-2D50-460D-8E8F-419A7CB078EE}" srcOrd="6" destOrd="0" presId="urn:microsoft.com/office/officeart/2005/8/layout/gear1"/>
    <dgm:cxn modelId="{43B27147-F665-4510-A3A2-27DBA5C12DF8}" type="presParOf" srcId="{A252CFB3-03C7-41A7-B7D0-96B3193AB57F}" destId="{128CD003-1B49-454E-BFD8-E64E9DDE4604}" srcOrd="7" destOrd="0" presId="urn:microsoft.com/office/officeart/2005/8/layout/gear1"/>
    <dgm:cxn modelId="{FBB9A2D5-14AD-456F-846E-F1BA52C80B16}" type="presParOf" srcId="{A252CFB3-03C7-41A7-B7D0-96B3193AB57F}" destId="{68CF8A3C-58A4-42D4-BF8A-9EAEE81D9584}" srcOrd="8" destOrd="0" presId="urn:microsoft.com/office/officeart/2005/8/layout/gear1"/>
    <dgm:cxn modelId="{95E75D7A-B791-4D2A-B5A1-A8953E3BD8A8}" type="presParOf" srcId="{A252CFB3-03C7-41A7-B7D0-96B3193AB57F}" destId="{7DCB9903-DA53-4FA1-93C9-93EEFCF1F6DC}" srcOrd="9" destOrd="0" presId="urn:microsoft.com/office/officeart/2005/8/layout/gear1"/>
    <dgm:cxn modelId="{818BE08A-FCF2-4E29-8C4D-F260E81AB20D}" type="presParOf" srcId="{A252CFB3-03C7-41A7-B7D0-96B3193AB57F}" destId="{59DB91FF-8856-40C4-8DD9-453DD8EE423D}" srcOrd="10" destOrd="0" presId="urn:microsoft.com/office/officeart/2005/8/layout/gear1"/>
    <dgm:cxn modelId="{CB1C5BA9-A730-43FB-A46C-92023F6E82D3}" type="presParOf" srcId="{A252CFB3-03C7-41A7-B7D0-96B3193AB57F}" destId="{106526A1-AD82-46A2-AC8C-B42D1F5217ED}" srcOrd="11" destOrd="0" presId="urn:microsoft.com/office/officeart/2005/8/layout/gear1"/>
    <dgm:cxn modelId="{6AFC1550-A71B-467E-8DEE-D533128F5598}" type="presParOf" srcId="{A252CFB3-03C7-41A7-B7D0-96B3193AB57F}" destId="{A9716CFE-04DB-4A1A-B650-87D4A83D0BBF}"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FAC4D8-EA1E-4502-A5F1-F9E1724D74D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ZA"/>
        </a:p>
      </dgm:t>
    </dgm:pt>
    <dgm:pt modelId="{C7E072EB-B2C1-424B-8063-AFAC38A417D2}">
      <dgm:prSet phldrT="[Text]" custT="1"/>
      <dgm:spPr>
        <a:solidFill>
          <a:srgbClr val="C00000"/>
        </a:solidFill>
      </dgm:spPr>
      <dgm:t>
        <a:bodyPr/>
        <a:lstStyle/>
        <a:p>
          <a:r>
            <a:rPr lang="en-ZA" sz="2000" b="1" dirty="0" smtClean="0"/>
            <a:t>Current concerns of DBE </a:t>
          </a:r>
        </a:p>
        <a:p>
          <a:r>
            <a:rPr lang="en-ZA" sz="900" dirty="0" smtClean="0"/>
            <a:t>(according to me)</a:t>
          </a:r>
          <a:endParaRPr lang="en-ZA" sz="900" dirty="0"/>
        </a:p>
      </dgm:t>
    </dgm:pt>
    <dgm:pt modelId="{F18E482F-9AB3-485B-BE21-A690A4CC44DD}" type="parTrans" cxnId="{C8B73069-6C30-4B8D-95C6-F8B89D6E18F1}">
      <dgm:prSet/>
      <dgm:spPr/>
      <dgm:t>
        <a:bodyPr/>
        <a:lstStyle/>
        <a:p>
          <a:endParaRPr lang="en-ZA"/>
        </a:p>
      </dgm:t>
    </dgm:pt>
    <dgm:pt modelId="{B7EBE1D7-8E5F-48A8-8C5B-7A0735B48CBF}" type="sibTrans" cxnId="{C8B73069-6C30-4B8D-95C6-F8B89D6E18F1}">
      <dgm:prSet/>
      <dgm:spPr/>
      <dgm:t>
        <a:bodyPr/>
        <a:lstStyle/>
        <a:p>
          <a:endParaRPr lang="en-ZA"/>
        </a:p>
      </dgm:t>
    </dgm:pt>
    <dgm:pt modelId="{FF013382-A3B1-4C76-9BD5-AAEBBF0091BC}">
      <dgm:prSet phldrT="[Text]" custT="1"/>
      <dgm:spPr/>
      <dgm:t>
        <a:bodyPr/>
        <a:lstStyle/>
        <a:p>
          <a:r>
            <a:rPr lang="en-ZA" sz="1000" b="1" dirty="0" smtClean="0">
              <a:solidFill>
                <a:srgbClr val="FFFF00"/>
              </a:solidFill>
            </a:rPr>
            <a:t>Teacher content knowledge</a:t>
          </a:r>
        </a:p>
        <a:p>
          <a:r>
            <a:rPr lang="en-ZA" sz="1000" dirty="0" smtClean="0"/>
            <a:t>- Extremely low</a:t>
          </a:r>
        </a:p>
        <a:p>
          <a:r>
            <a:rPr lang="en-ZA" sz="1000" dirty="0" smtClean="0"/>
            <a:t>- Politically sensitive given strength of teacher unions</a:t>
          </a:r>
        </a:p>
        <a:p>
          <a:r>
            <a:rPr lang="en-ZA" sz="1000" dirty="0" smtClean="0"/>
            <a:t>-Testing &amp; training?!</a:t>
          </a:r>
          <a:endParaRPr lang="en-ZA" sz="1000" dirty="0"/>
        </a:p>
      </dgm:t>
    </dgm:pt>
    <dgm:pt modelId="{0ED8FD3D-B56D-4080-86A6-32375B6B81A8}" type="parTrans" cxnId="{F2DEB73A-4679-464B-9E79-C8F8C6F9C0BD}">
      <dgm:prSet/>
      <dgm:spPr/>
      <dgm:t>
        <a:bodyPr/>
        <a:lstStyle/>
        <a:p>
          <a:endParaRPr lang="en-ZA"/>
        </a:p>
      </dgm:t>
    </dgm:pt>
    <dgm:pt modelId="{AE780106-69FC-4F21-93F9-0635B99644D7}" type="sibTrans" cxnId="{F2DEB73A-4679-464B-9E79-C8F8C6F9C0BD}">
      <dgm:prSet/>
      <dgm:spPr/>
      <dgm:t>
        <a:bodyPr/>
        <a:lstStyle/>
        <a:p>
          <a:endParaRPr lang="en-ZA"/>
        </a:p>
      </dgm:t>
    </dgm:pt>
    <dgm:pt modelId="{1D4E99C8-28D2-4869-8412-A237DD767091}">
      <dgm:prSet phldrT="[Text]" custT="1"/>
      <dgm:spPr/>
      <dgm:t>
        <a:bodyPr/>
        <a:lstStyle/>
        <a:p>
          <a:r>
            <a:rPr lang="en-ZA" sz="1100" b="1" dirty="0" smtClean="0">
              <a:solidFill>
                <a:srgbClr val="FFFF00"/>
              </a:solidFill>
            </a:rPr>
            <a:t>Grade R &amp; ECD</a:t>
          </a:r>
        </a:p>
        <a:p>
          <a:r>
            <a:rPr lang="en-ZA" sz="1000" dirty="0" smtClean="0"/>
            <a:t>- Funding: Current </a:t>
          </a:r>
          <a:r>
            <a:rPr lang="en-ZA" sz="1000" dirty="0" err="1" smtClean="0"/>
            <a:t>exp</a:t>
          </a:r>
          <a:r>
            <a:rPr lang="en-ZA" sz="1000" dirty="0" smtClean="0"/>
            <a:t> on Grade R pupil (R3K) 1/3 of ordinary school child (R10K)</a:t>
          </a:r>
        </a:p>
        <a:p>
          <a:r>
            <a:rPr lang="en-ZA" sz="1000" dirty="0" smtClean="0"/>
            <a:t>-Training/qualifications and $ of  ECD teachers?</a:t>
          </a:r>
          <a:endParaRPr lang="en-ZA" sz="1000" dirty="0"/>
        </a:p>
      </dgm:t>
    </dgm:pt>
    <dgm:pt modelId="{C15CF9F9-3DD2-4A74-9FA0-687EA08408D4}" type="parTrans" cxnId="{5CCE312D-CE3B-4806-B067-943A675077B1}">
      <dgm:prSet/>
      <dgm:spPr/>
      <dgm:t>
        <a:bodyPr/>
        <a:lstStyle/>
        <a:p>
          <a:endParaRPr lang="en-ZA"/>
        </a:p>
      </dgm:t>
    </dgm:pt>
    <dgm:pt modelId="{CB36FB14-7066-43F6-A34F-8372EAC35426}" type="sibTrans" cxnId="{5CCE312D-CE3B-4806-B067-943A675077B1}">
      <dgm:prSet/>
      <dgm:spPr/>
      <dgm:t>
        <a:bodyPr/>
        <a:lstStyle/>
        <a:p>
          <a:endParaRPr lang="en-ZA"/>
        </a:p>
      </dgm:t>
    </dgm:pt>
    <dgm:pt modelId="{FC85C5CD-F243-475F-AC56-F1D95C833901}">
      <dgm:prSet phldrT="[Text]" custT="1"/>
      <dgm:spPr/>
      <dgm:t>
        <a:bodyPr/>
        <a:lstStyle/>
        <a:p>
          <a:r>
            <a:rPr lang="en-ZA" sz="1050" b="1" dirty="0" smtClean="0">
              <a:solidFill>
                <a:srgbClr val="FFFF00"/>
              </a:solidFill>
            </a:rPr>
            <a:t>Teacher Salaries </a:t>
          </a:r>
        </a:p>
        <a:p>
          <a:r>
            <a:rPr lang="en-ZA" sz="1000" dirty="0" smtClean="0"/>
            <a:t>– Make up 80% of </a:t>
          </a:r>
          <a:r>
            <a:rPr lang="en-ZA" sz="1000" dirty="0" err="1" smtClean="0"/>
            <a:t>Educ</a:t>
          </a:r>
          <a:r>
            <a:rPr lang="en-ZA" sz="1000" dirty="0" smtClean="0"/>
            <a:t> </a:t>
          </a:r>
          <a:r>
            <a:rPr lang="en-ZA" sz="1000" dirty="0" err="1" smtClean="0"/>
            <a:t>Exp</a:t>
          </a:r>
          <a:r>
            <a:rPr lang="en-ZA" sz="1000" dirty="0" smtClean="0"/>
            <a:t> </a:t>
          </a:r>
          <a:r>
            <a:rPr lang="en-ZA" sz="1000" dirty="0" err="1" smtClean="0"/>
            <a:t>ating</a:t>
          </a:r>
          <a:r>
            <a:rPr lang="en-ZA" sz="1000" dirty="0" smtClean="0"/>
            <a:t> infrastructure backlogs</a:t>
          </a:r>
        </a:p>
        <a:p>
          <a:r>
            <a:rPr lang="en-ZA" sz="1000" dirty="0" smtClean="0"/>
            <a:t>- Legal implications of MN&amp;S (provinces held to </a:t>
          </a:r>
          <a:r>
            <a:rPr lang="en-ZA" sz="1000" dirty="0" err="1" smtClean="0"/>
            <a:t>acc</a:t>
          </a:r>
          <a:r>
            <a:rPr lang="en-ZA" sz="1000" dirty="0" smtClean="0"/>
            <a:t>)</a:t>
          </a:r>
          <a:endParaRPr lang="en-ZA" sz="1000" dirty="0"/>
        </a:p>
      </dgm:t>
    </dgm:pt>
    <dgm:pt modelId="{DDF68A62-BB93-48C2-8772-7E5A51B94BBD}" type="parTrans" cxnId="{E56E1452-9715-46FC-A42D-86B83AEDFF6F}">
      <dgm:prSet/>
      <dgm:spPr/>
      <dgm:t>
        <a:bodyPr/>
        <a:lstStyle/>
        <a:p>
          <a:endParaRPr lang="en-ZA"/>
        </a:p>
      </dgm:t>
    </dgm:pt>
    <dgm:pt modelId="{2D68AEDA-B220-4CE6-A509-B6AFF0EE0691}" type="sibTrans" cxnId="{E56E1452-9715-46FC-A42D-86B83AEDFF6F}">
      <dgm:prSet/>
      <dgm:spPr/>
      <dgm:t>
        <a:bodyPr/>
        <a:lstStyle/>
        <a:p>
          <a:endParaRPr lang="en-ZA"/>
        </a:p>
      </dgm:t>
    </dgm:pt>
    <dgm:pt modelId="{BAEFC504-733C-4A14-AE07-FE384502B3AE}">
      <dgm:prSet phldrT="[Text]" custT="1"/>
      <dgm:spPr/>
      <dgm:t>
        <a:bodyPr/>
        <a:lstStyle/>
        <a:p>
          <a:r>
            <a:rPr lang="en-ZA" sz="1050" b="1" dirty="0" smtClean="0">
              <a:solidFill>
                <a:srgbClr val="FFFF00"/>
              </a:solidFill>
            </a:rPr>
            <a:t>FP Numeracy &amp; literacy and ANAS</a:t>
          </a:r>
          <a:endParaRPr lang="en-ZA" sz="900" b="1" dirty="0" smtClean="0">
            <a:solidFill>
              <a:srgbClr val="FFFF00"/>
            </a:solidFill>
          </a:endParaRPr>
        </a:p>
        <a:p>
          <a:r>
            <a:rPr lang="en-ZA" sz="900" dirty="0" smtClean="0"/>
            <a:t>- Ensuring they are comparable across years</a:t>
          </a:r>
        </a:p>
        <a:p>
          <a:r>
            <a:rPr lang="en-ZA" sz="900" dirty="0" smtClean="0"/>
            <a:t>- Using them to raise numeracy &amp; literacy outcomes</a:t>
          </a:r>
        </a:p>
        <a:p>
          <a:r>
            <a:rPr lang="en-ZA" sz="900" dirty="0" smtClean="0"/>
            <a:t>-</a:t>
          </a:r>
          <a:endParaRPr lang="en-ZA" sz="900" dirty="0"/>
        </a:p>
      </dgm:t>
    </dgm:pt>
    <dgm:pt modelId="{4D1CB14B-876F-47A1-AF8F-027B95DC4AE7}" type="parTrans" cxnId="{8A583210-2EA7-43F5-AC95-57B5A75F232C}">
      <dgm:prSet/>
      <dgm:spPr/>
      <dgm:t>
        <a:bodyPr/>
        <a:lstStyle/>
        <a:p>
          <a:endParaRPr lang="en-ZA"/>
        </a:p>
      </dgm:t>
    </dgm:pt>
    <dgm:pt modelId="{6C073A18-EFC0-4344-A4FD-716170C3AC79}" type="sibTrans" cxnId="{8A583210-2EA7-43F5-AC95-57B5A75F232C}">
      <dgm:prSet/>
      <dgm:spPr/>
      <dgm:t>
        <a:bodyPr/>
        <a:lstStyle/>
        <a:p>
          <a:endParaRPr lang="en-ZA"/>
        </a:p>
      </dgm:t>
    </dgm:pt>
    <dgm:pt modelId="{FDAA7915-B998-4672-82B1-094BD9C5F327}">
      <dgm:prSet custT="1"/>
      <dgm:spPr/>
      <dgm:t>
        <a:bodyPr/>
        <a:lstStyle/>
        <a:p>
          <a:r>
            <a:rPr lang="en-ZA" sz="1100" b="1" smtClean="0">
              <a:solidFill>
                <a:srgbClr val="FFFF00"/>
              </a:solidFill>
            </a:rPr>
            <a:t>Min Norms/Stds</a:t>
          </a:r>
          <a:endParaRPr lang="en-ZA" sz="1100" b="1" dirty="0" smtClean="0">
            <a:solidFill>
              <a:srgbClr val="FFFF00"/>
            </a:solidFill>
          </a:endParaRPr>
        </a:p>
        <a:p>
          <a:r>
            <a:rPr lang="en-ZA" sz="1000" dirty="0" smtClean="0"/>
            <a:t>- Eradicating infrastructure backlogs &amp; providing basics (and then non-basics)</a:t>
          </a:r>
        </a:p>
        <a:p>
          <a:r>
            <a:rPr lang="en-ZA" sz="1000" dirty="0" smtClean="0"/>
            <a:t>- Legal implications of MN&amp;S (provinces held to </a:t>
          </a:r>
          <a:r>
            <a:rPr lang="en-ZA" sz="1000" dirty="0" err="1" smtClean="0"/>
            <a:t>acc</a:t>
          </a:r>
          <a:r>
            <a:rPr lang="en-ZA" sz="1000" dirty="0" smtClean="0"/>
            <a:t>)</a:t>
          </a:r>
          <a:endParaRPr lang="en-ZA" sz="1000" dirty="0"/>
        </a:p>
      </dgm:t>
    </dgm:pt>
    <dgm:pt modelId="{0A7D0E3E-5E12-4512-B965-FD6F86DB196B}" type="parTrans" cxnId="{00528CD2-5F09-4E73-AF8A-0F65BFEC6667}">
      <dgm:prSet/>
      <dgm:spPr/>
      <dgm:t>
        <a:bodyPr/>
        <a:lstStyle/>
        <a:p>
          <a:endParaRPr lang="en-ZA"/>
        </a:p>
      </dgm:t>
    </dgm:pt>
    <dgm:pt modelId="{719999B7-E594-42B6-AFF3-8BDEC0FE794E}" type="sibTrans" cxnId="{00528CD2-5F09-4E73-AF8A-0F65BFEC6667}">
      <dgm:prSet/>
      <dgm:spPr/>
      <dgm:t>
        <a:bodyPr/>
        <a:lstStyle/>
        <a:p>
          <a:endParaRPr lang="en-ZA"/>
        </a:p>
      </dgm:t>
    </dgm:pt>
    <dgm:pt modelId="{BEA12C42-518C-4A0E-BC1B-4C563AC371C4}">
      <dgm:prSet custT="1"/>
      <dgm:spPr/>
      <dgm:t>
        <a:bodyPr/>
        <a:lstStyle/>
        <a:p>
          <a:r>
            <a:rPr lang="en-ZA" sz="1000" b="1" dirty="0" smtClean="0">
              <a:solidFill>
                <a:srgbClr val="FFFF00"/>
              </a:solidFill>
            </a:rPr>
            <a:t>Elections &amp; Relations with teacher unions</a:t>
          </a:r>
        </a:p>
        <a:p>
          <a:r>
            <a:rPr lang="en-ZA" sz="800" dirty="0" smtClean="0">
              <a:solidFill>
                <a:schemeClr val="bg1"/>
              </a:solidFill>
            </a:rPr>
            <a:t>- Teacher unions (</a:t>
          </a:r>
          <a:r>
            <a:rPr lang="en-ZA" sz="800" dirty="0" err="1" smtClean="0">
              <a:solidFill>
                <a:schemeClr val="bg1"/>
              </a:solidFill>
            </a:rPr>
            <a:t>esp</a:t>
          </a:r>
          <a:r>
            <a:rPr lang="en-ZA" sz="800" dirty="0" smtClean="0">
              <a:solidFill>
                <a:schemeClr val="bg1"/>
              </a:solidFill>
            </a:rPr>
            <a:t> SADTU) wield considerable power)</a:t>
          </a:r>
        </a:p>
        <a:p>
          <a:r>
            <a:rPr lang="en-ZA" sz="800" dirty="0" smtClean="0">
              <a:solidFill>
                <a:schemeClr val="bg1"/>
              </a:solidFill>
            </a:rPr>
            <a:t>-Appointments (DBE/district/principal/teacher) politicised, competence not primary concern</a:t>
          </a:r>
        </a:p>
        <a:p>
          <a:endParaRPr lang="en-ZA" sz="1200" dirty="0">
            <a:solidFill>
              <a:srgbClr val="FFFF00"/>
            </a:solidFill>
          </a:endParaRPr>
        </a:p>
      </dgm:t>
    </dgm:pt>
    <dgm:pt modelId="{818237A5-F9FA-4BA7-A3D0-F61534CD6CBC}" type="parTrans" cxnId="{3B9C27BB-5AAC-4134-9BCF-A45BFBE1EB21}">
      <dgm:prSet/>
      <dgm:spPr/>
      <dgm:t>
        <a:bodyPr/>
        <a:lstStyle/>
        <a:p>
          <a:endParaRPr lang="en-ZA"/>
        </a:p>
      </dgm:t>
    </dgm:pt>
    <dgm:pt modelId="{447A8E80-3CEF-4C75-8D35-1F9E789B1F7E}" type="sibTrans" cxnId="{3B9C27BB-5AAC-4134-9BCF-A45BFBE1EB21}">
      <dgm:prSet/>
      <dgm:spPr/>
      <dgm:t>
        <a:bodyPr/>
        <a:lstStyle/>
        <a:p>
          <a:endParaRPr lang="en-ZA"/>
        </a:p>
      </dgm:t>
    </dgm:pt>
    <dgm:pt modelId="{6F0D1CDD-9CA2-C249-952B-347A085F3B58}">
      <dgm:prSet/>
      <dgm:spPr/>
      <dgm:t>
        <a:bodyPr/>
        <a:lstStyle/>
        <a:p>
          <a:r>
            <a:rPr lang="en-ZA" b="1" dirty="0" smtClean="0">
              <a:solidFill>
                <a:srgbClr val="FFFF00"/>
              </a:solidFill>
            </a:rPr>
            <a:t>Post-provisioning</a:t>
          </a:r>
        </a:p>
        <a:p>
          <a:r>
            <a:rPr lang="en-ZA" dirty="0" smtClean="0">
              <a:solidFill>
                <a:schemeClr val="bg1"/>
              </a:solidFill>
            </a:rPr>
            <a:t>- Ghost teachers</a:t>
          </a:r>
        </a:p>
        <a:p>
          <a:r>
            <a:rPr lang="en-ZA" dirty="0" smtClean="0">
              <a:solidFill>
                <a:schemeClr val="bg1"/>
              </a:solidFill>
            </a:rPr>
            <a:t>-Over/under supply in certain schools (esp ECA)</a:t>
          </a:r>
        </a:p>
        <a:p>
          <a:r>
            <a:rPr lang="en-ZA" dirty="0" smtClean="0">
              <a:solidFill>
                <a:schemeClr val="bg1"/>
              </a:solidFill>
            </a:rPr>
            <a:t>-limiting the salary bill</a:t>
          </a:r>
        </a:p>
        <a:p>
          <a:endParaRPr lang="en-US" dirty="0"/>
        </a:p>
      </dgm:t>
    </dgm:pt>
    <dgm:pt modelId="{D7EFCA49-B903-FF40-9510-81B0C8A34E50}" type="parTrans" cxnId="{D6E9B40D-8935-2B4F-9766-E33A3E4601FE}">
      <dgm:prSet/>
      <dgm:spPr/>
      <dgm:t>
        <a:bodyPr/>
        <a:lstStyle/>
        <a:p>
          <a:endParaRPr lang="en-US"/>
        </a:p>
      </dgm:t>
    </dgm:pt>
    <dgm:pt modelId="{FA0FE513-CC86-DA45-987C-7CC47375325C}" type="sibTrans" cxnId="{D6E9B40D-8935-2B4F-9766-E33A3E4601FE}">
      <dgm:prSet/>
      <dgm:spPr/>
      <dgm:t>
        <a:bodyPr/>
        <a:lstStyle/>
        <a:p>
          <a:endParaRPr lang="en-US"/>
        </a:p>
      </dgm:t>
    </dgm:pt>
    <dgm:pt modelId="{E8B05CCD-C961-4287-BC8B-009BA6F0F553}" type="pres">
      <dgm:prSet presAssocID="{2DFAC4D8-EA1E-4502-A5F1-F9E1724D74D9}" presName="cycle" presStyleCnt="0">
        <dgm:presLayoutVars>
          <dgm:chMax val="1"/>
          <dgm:dir/>
          <dgm:animLvl val="ctr"/>
          <dgm:resizeHandles val="exact"/>
        </dgm:presLayoutVars>
      </dgm:prSet>
      <dgm:spPr/>
      <dgm:t>
        <a:bodyPr/>
        <a:lstStyle/>
        <a:p>
          <a:endParaRPr lang="en-US"/>
        </a:p>
      </dgm:t>
    </dgm:pt>
    <dgm:pt modelId="{805E8CCC-791B-488A-BEC4-8B912ED05C08}" type="pres">
      <dgm:prSet presAssocID="{C7E072EB-B2C1-424B-8063-AFAC38A417D2}" presName="centerShape" presStyleLbl="node0" presStyleIdx="0" presStyleCnt="1"/>
      <dgm:spPr/>
      <dgm:t>
        <a:bodyPr/>
        <a:lstStyle/>
        <a:p>
          <a:endParaRPr lang="en-US"/>
        </a:p>
      </dgm:t>
    </dgm:pt>
    <dgm:pt modelId="{EF6C528B-8C4A-4F95-B362-2FDAC40BBF12}" type="pres">
      <dgm:prSet presAssocID="{0ED8FD3D-B56D-4080-86A6-32375B6B81A8}" presName="Name9" presStyleLbl="parChTrans1D2" presStyleIdx="0" presStyleCnt="7"/>
      <dgm:spPr/>
      <dgm:t>
        <a:bodyPr/>
        <a:lstStyle/>
        <a:p>
          <a:endParaRPr lang="en-US"/>
        </a:p>
      </dgm:t>
    </dgm:pt>
    <dgm:pt modelId="{67292699-90F9-4CCA-B307-A125F81A4AC9}" type="pres">
      <dgm:prSet presAssocID="{0ED8FD3D-B56D-4080-86A6-32375B6B81A8}" presName="connTx" presStyleLbl="parChTrans1D2" presStyleIdx="0" presStyleCnt="7"/>
      <dgm:spPr/>
      <dgm:t>
        <a:bodyPr/>
        <a:lstStyle/>
        <a:p>
          <a:endParaRPr lang="en-US"/>
        </a:p>
      </dgm:t>
    </dgm:pt>
    <dgm:pt modelId="{6A11ACCE-094B-47CD-801D-2FC6256BBDD0}" type="pres">
      <dgm:prSet presAssocID="{FF013382-A3B1-4C76-9BD5-AAEBBF0091BC}" presName="node" presStyleLbl="node1" presStyleIdx="0" presStyleCnt="7">
        <dgm:presLayoutVars>
          <dgm:bulletEnabled val="1"/>
        </dgm:presLayoutVars>
      </dgm:prSet>
      <dgm:spPr/>
      <dgm:t>
        <a:bodyPr/>
        <a:lstStyle/>
        <a:p>
          <a:endParaRPr lang="en-ZA"/>
        </a:p>
      </dgm:t>
    </dgm:pt>
    <dgm:pt modelId="{3DA960A4-B27E-4AE2-8EF6-0FC699BBD40E}" type="pres">
      <dgm:prSet presAssocID="{C15CF9F9-3DD2-4A74-9FA0-687EA08408D4}" presName="Name9" presStyleLbl="parChTrans1D2" presStyleIdx="1" presStyleCnt="7"/>
      <dgm:spPr/>
      <dgm:t>
        <a:bodyPr/>
        <a:lstStyle/>
        <a:p>
          <a:endParaRPr lang="en-US"/>
        </a:p>
      </dgm:t>
    </dgm:pt>
    <dgm:pt modelId="{B17136D5-F1ED-46AA-88F3-E709532E486C}" type="pres">
      <dgm:prSet presAssocID="{C15CF9F9-3DD2-4A74-9FA0-687EA08408D4}" presName="connTx" presStyleLbl="parChTrans1D2" presStyleIdx="1" presStyleCnt="7"/>
      <dgm:spPr/>
      <dgm:t>
        <a:bodyPr/>
        <a:lstStyle/>
        <a:p>
          <a:endParaRPr lang="en-US"/>
        </a:p>
      </dgm:t>
    </dgm:pt>
    <dgm:pt modelId="{59F6E7B8-550D-4BE6-9706-76D63D52CFFB}" type="pres">
      <dgm:prSet presAssocID="{1D4E99C8-28D2-4869-8412-A237DD767091}" presName="node" presStyleLbl="node1" presStyleIdx="1" presStyleCnt="7">
        <dgm:presLayoutVars>
          <dgm:bulletEnabled val="1"/>
        </dgm:presLayoutVars>
      </dgm:prSet>
      <dgm:spPr/>
      <dgm:t>
        <a:bodyPr/>
        <a:lstStyle/>
        <a:p>
          <a:endParaRPr lang="en-ZA"/>
        </a:p>
      </dgm:t>
    </dgm:pt>
    <dgm:pt modelId="{3930D2AE-8858-462F-90FB-ED7AC4BE5A26}" type="pres">
      <dgm:prSet presAssocID="{0A7D0E3E-5E12-4512-B965-FD6F86DB196B}" presName="Name9" presStyleLbl="parChTrans1D2" presStyleIdx="2" presStyleCnt="7"/>
      <dgm:spPr/>
      <dgm:t>
        <a:bodyPr/>
        <a:lstStyle/>
        <a:p>
          <a:endParaRPr lang="en-US"/>
        </a:p>
      </dgm:t>
    </dgm:pt>
    <dgm:pt modelId="{F800D6A7-1F91-4867-B19E-44F315149D57}" type="pres">
      <dgm:prSet presAssocID="{0A7D0E3E-5E12-4512-B965-FD6F86DB196B}" presName="connTx" presStyleLbl="parChTrans1D2" presStyleIdx="2" presStyleCnt="7"/>
      <dgm:spPr/>
      <dgm:t>
        <a:bodyPr/>
        <a:lstStyle/>
        <a:p>
          <a:endParaRPr lang="en-US"/>
        </a:p>
      </dgm:t>
    </dgm:pt>
    <dgm:pt modelId="{06635811-3A4A-44E1-8E35-45EAEC47556C}" type="pres">
      <dgm:prSet presAssocID="{FDAA7915-B998-4672-82B1-094BD9C5F327}" presName="node" presStyleLbl="node1" presStyleIdx="2" presStyleCnt="7">
        <dgm:presLayoutVars>
          <dgm:bulletEnabled val="1"/>
        </dgm:presLayoutVars>
      </dgm:prSet>
      <dgm:spPr/>
      <dgm:t>
        <a:bodyPr/>
        <a:lstStyle/>
        <a:p>
          <a:endParaRPr lang="en-ZA"/>
        </a:p>
      </dgm:t>
    </dgm:pt>
    <dgm:pt modelId="{A08C8600-5E55-4248-B08C-EE1FD83C8701}" type="pres">
      <dgm:prSet presAssocID="{DDF68A62-BB93-48C2-8772-7E5A51B94BBD}" presName="Name9" presStyleLbl="parChTrans1D2" presStyleIdx="3" presStyleCnt="7"/>
      <dgm:spPr/>
      <dgm:t>
        <a:bodyPr/>
        <a:lstStyle/>
        <a:p>
          <a:endParaRPr lang="en-US"/>
        </a:p>
      </dgm:t>
    </dgm:pt>
    <dgm:pt modelId="{5E9BD264-2658-4298-B444-C7998818738F}" type="pres">
      <dgm:prSet presAssocID="{DDF68A62-BB93-48C2-8772-7E5A51B94BBD}" presName="connTx" presStyleLbl="parChTrans1D2" presStyleIdx="3" presStyleCnt="7"/>
      <dgm:spPr/>
      <dgm:t>
        <a:bodyPr/>
        <a:lstStyle/>
        <a:p>
          <a:endParaRPr lang="en-US"/>
        </a:p>
      </dgm:t>
    </dgm:pt>
    <dgm:pt modelId="{C4A4A127-EE84-452D-AE10-46CC321FE2A1}" type="pres">
      <dgm:prSet presAssocID="{FC85C5CD-F243-475F-AC56-F1D95C833901}" presName="node" presStyleLbl="node1" presStyleIdx="3" presStyleCnt="7">
        <dgm:presLayoutVars>
          <dgm:bulletEnabled val="1"/>
        </dgm:presLayoutVars>
      </dgm:prSet>
      <dgm:spPr/>
      <dgm:t>
        <a:bodyPr/>
        <a:lstStyle/>
        <a:p>
          <a:endParaRPr lang="en-ZA"/>
        </a:p>
      </dgm:t>
    </dgm:pt>
    <dgm:pt modelId="{0892EC48-933E-47F6-B1BE-D6E2E880C609}" type="pres">
      <dgm:prSet presAssocID="{4D1CB14B-876F-47A1-AF8F-027B95DC4AE7}" presName="Name9" presStyleLbl="parChTrans1D2" presStyleIdx="4" presStyleCnt="7"/>
      <dgm:spPr/>
      <dgm:t>
        <a:bodyPr/>
        <a:lstStyle/>
        <a:p>
          <a:endParaRPr lang="en-US"/>
        </a:p>
      </dgm:t>
    </dgm:pt>
    <dgm:pt modelId="{02D9FEB2-A6B0-4EB8-93BC-0837E1D24E9C}" type="pres">
      <dgm:prSet presAssocID="{4D1CB14B-876F-47A1-AF8F-027B95DC4AE7}" presName="connTx" presStyleLbl="parChTrans1D2" presStyleIdx="4" presStyleCnt="7"/>
      <dgm:spPr/>
      <dgm:t>
        <a:bodyPr/>
        <a:lstStyle/>
        <a:p>
          <a:endParaRPr lang="en-US"/>
        </a:p>
      </dgm:t>
    </dgm:pt>
    <dgm:pt modelId="{A07D68AF-2A75-42AD-AA0A-6160893A8FAA}" type="pres">
      <dgm:prSet presAssocID="{BAEFC504-733C-4A14-AE07-FE384502B3AE}" presName="node" presStyleLbl="node1" presStyleIdx="4" presStyleCnt="7">
        <dgm:presLayoutVars>
          <dgm:bulletEnabled val="1"/>
        </dgm:presLayoutVars>
      </dgm:prSet>
      <dgm:spPr/>
      <dgm:t>
        <a:bodyPr/>
        <a:lstStyle/>
        <a:p>
          <a:endParaRPr lang="en-ZA"/>
        </a:p>
      </dgm:t>
    </dgm:pt>
    <dgm:pt modelId="{31A41989-BEA2-4558-88DF-18E6FF2A4CEE}" type="pres">
      <dgm:prSet presAssocID="{818237A5-F9FA-4BA7-A3D0-F61534CD6CBC}" presName="Name9" presStyleLbl="parChTrans1D2" presStyleIdx="5" presStyleCnt="7"/>
      <dgm:spPr/>
      <dgm:t>
        <a:bodyPr/>
        <a:lstStyle/>
        <a:p>
          <a:endParaRPr lang="en-US"/>
        </a:p>
      </dgm:t>
    </dgm:pt>
    <dgm:pt modelId="{3B1F8EB0-6FC0-46A0-8BB9-B66E9447CD89}" type="pres">
      <dgm:prSet presAssocID="{818237A5-F9FA-4BA7-A3D0-F61534CD6CBC}" presName="connTx" presStyleLbl="parChTrans1D2" presStyleIdx="5" presStyleCnt="7"/>
      <dgm:spPr/>
      <dgm:t>
        <a:bodyPr/>
        <a:lstStyle/>
        <a:p>
          <a:endParaRPr lang="en-US"/>
        </a:p>
      </dgm:t>
    </dgm:pt>
    <dgm:pt modelId="{042CDF1E-0E2C-483C-956E-D70585AF03D1}" type="pres">
      <dgm:prSet presAssocID="{BEA12C42-518C-4A0E-BC1B-4C563AC371C4}" presName="node" presStyleLbl="node1" presStyleIdx="5" presStyleCnt="7">
        <dgm:presLayoutVars>
          <dgm:bulletEnabled val="1"/>
        </dgm:presLayoutVars>
      </dgm:prSet>
      <dgm:spPr/>
      <dgm:t>
        <a:bodyPr/>
        <a:lstStyle/>
        <a:p>
          <a:endParaRPr lang="en-ZA"/>
        </a:p>
      </dgm:t>
    </dgm:pt>
    <dgm:pt modelId="{60E847D8-B202-3F49-9037-266D3EB244D0}" type="pres">
      <dgm:prSet presAssocID="{D7EFCA49-B903-FF40-9510-81B0C8A34E50}" presName="Name9" presStyleLbl="parChTrans1D2" presStyleIdx="6" presStyleCnt="7"/>
      <dgm:spPr/>
      <dgm:t>
        <a:bodyPr/>
        <a:lstStyle/>
        <a:p>
          <a:endParaRPr lang="en-US"/>
        </a:p>
      </dgm:t>
    </dgm:pt>
    <dgm:pt modelId="{7771147D-B3FE-AA45-8FAF-45B6F962B20E}" type="pres">
      <dgm:prSet presAssocID="{D7EFCA49-B903-FF40-9510-81B0C8A34E50}" presName="connTx" presStyleLbl="parChTrans1D2" presStyleIdx="6" presStyleCnt="7"/>
      <dgm:spPr/>
      <dgm:t>
        <a:bodyPr/>
        <a:lstStyle/>
        <a:p>
          <a:endParaRPr lang="en-US"/>
        </a:p>
      </dgm:t>
    </dgm:pt>
    <dgm:pt modelId="{81706860-0023-C940-B645-D5CE6D797A7F}" type="pres">
      <dgm:prSet presAssocID="{6F0D1CDD-9CA2-C249-952B-347A085F3B58}" presName="node" presStyleLbl="node1" presStyleIdx="6" presStyleCnt="7">
        <dgm:presLayoutVars>
          <dgm:bulletEnabled val="1"/>
        </dgm:presLayoutVars>
      </dgm:prSet>
      <dgm:spPr/>
      <dgm:t>
        <a:bodyPr/>
        <a:lstStyle/>
        <a:p>
          <a:endParaRPr lang="en-US"/>
        </a:p>
      </dgm:t>
    </dgm:pt>
  </dgm:ptLst>
  <dgm:cxnLst>
    <dgm:cxn modelId="{733BD99A-5464-4E20-898E-A7DDD3069433}" type="presOf" srcId="{DDF68A62-BB93-48C2-8772-7E5A51B94BBD}" destId="{A08C8600-5E55-4248-B08C-EE1FD83C8701}" srcOrd="0" destOrd="0" presId="urn:microsoft.com/office/officeart/2005/8/layout/radial1"/>
    <dgm:cxn modelId="{3B9C27BB-5AAC-4134-9BCF-A45BFBE1EB21}" srcId="{C7E072EB-B2C1-424B-8063-AFAC38A417D2}" destId="{BEA12C42-518C-4A0E-BC1B-4C563AC371C4}" srcOrd="5" destOrd="0" parTransId="{818237A5-F9FA-4BA7-A3D0-F61534CD6CBC}" sibTransId="{447A8E80-3CEF-4C75-8D35-1F9E789B1F7E}"/>
    <dgm:cxn modelId="{18BF60E5-3707-4E4A-9E8C-9E095DAFA8E0}" type="presOf" srcId="{4D1CB14B-876F-47A1-AF8F-027B95DC4AE7}" destId="{0892EC48-933E-47F6-B1BE-D6E2E880C609}" srcOrd="0" destOrd="0" presId="urn:microsoft.com/office/officeart/2005/8/layout/radial1"/>
    <dgm:cxn modelId="{5CCE312D-CE3B-4806-B067-943A675077B1}" srcId="{C7E072EB-B2C1-424B-8063-AFAC38A417D2}" destId="{1D4E99C8-28D2-4869-8412-A237DD767091}" srcOrd="1" destOrd="0" parTransId="{C15CF9F9-3DD2-4A74-9FA0-687EA08408D4}" sibTransId="{CB36FB14-7066-43F6-A34F-8372EAC35426}"/>
    <dgm:cxn modelId="{1CED56E4-51D9-4BC7-8E7C-EF220640CB7C}" type="presOf" srcId="{1D4E99C8-28D2-4869-8412-A237DD767091}" destId="{59F6E7B8-550D-4BE6-9706-76D63D52CFFB}" srcOrd="0" destOrd="0" presId="urn:microsoft.com/office/officeart/2005/8/layout/radial1"/>
    <dgm:cxn modelId="{E97134FE-EFE7-41DA-875B-BC8B47D417A5}" type="presOf" srcId="{FF013382-A3B1-4C76-9BD5-AAEBBF0091BC}" destId="{6A11ACCE-094B-47CD-801D-2FC6256BBDD0}" srcOrd="0" destOrd="0" presId="urn:microsoft.com/office/officeart/2005/8/layout/radial1"/>
    <dgm:cxn modelId="{00528CD2-5F09-4E73-AF8A-0F65BFEC6667}" srcId="{C7E072EB-B2C1-424B-8063-AFAC38A417D2}" destId="{FDAA7915-B998-4672-82B1-094BD9C5F327}" srcOrd="2" destOrd="0" parTransId="{0A7D0E3E-5E12-4512-B965-FD6F86DB196B}" sibTransId="{719999B7-E594-42B6-AFF3-8BDEC0FE794E}"/>
    <dgm:cxn modelId="{EDEF3DFE-4FEE-4DFC-91AC-435FC89E2C00}" type="presOf" srcId="{C7E072EB-B2C1-424B-8063-AFAC38A417D2}" destId="{805E8CCC-791B-488A-BEC4-8B912ED05C08}" srcOrd="0" destOrd="0" presId="urn:microsoft.com/office/officeart/2005/8/layout/radial1"/>
    <dgm:cxn modelId="{DD3DA7D6-4AA9-4A81-9BAC-44F86E845CC9}" type="presOf" srcId="{0A7D0E3E-5E12-4512-B965-FD6F86DB196B}" destId="{F800D6A7-1F91-4867-B19E-44F315149D57}" srcOrd="1" destOrd="0" presId="urn:microsoft.com/office/officeart/2005/8/layout/radial1"/>
    <dgm:cxn modelId="{4C8EEAB0-1D4E-4002-BC0B-1A70B86CF65B}" type="presOf" srcId="{D7EFCA49-B903-FF40-9510-81B0C8A34E50}" destId="{60E847D8-B202-3F49-9037-266D3EB244D0}" srcOrd="0" destOrd="0" presId="urn:microsoft.com/office/officeart/2005/8/layout/radial1"/>
    <dgm:cxn modelId="{7C672A10-0FCF-4C08-AB10-DBC4A4DE7932}" type="presOf" srcId="{C15CF9F9-3DD2-4A74-9FA0-687EA08408D4}" destId="{3DA960A4-B27E-4AE2-8EF6-0FC699BBD40E}" srcOrd="0" destOrd="0" presId="urn:microsoft.com/office/officeart/2005/8/layout/radial1"/>
    <dgm:cxn modelId="{FE1315EB-66DD-48C0-A98C-4A8C7F907B7A}" type="presOf" srcId="{C15CF9F9-3DD2-4A74-9FA0-687EA08408D4}" destId="{B17136D5-F1ED-46AA-88F3-E709532E486C}" srcOrd="1" destOrd="0" presId="urn:microsoft.com/office/officeart/2005/8/layout/radial1"/>
    <dgm:cxn modelId="{EAF1167A-F12D-4601-A090-714A86403286}" type="presOf" srcId="{0A7D0E3E-5E12-4512-B965-FD6F86DB196B}" destId="{3930D2AE-8858-462F-90FB-ED7AC4BE5A26}" srcOrd="0" destOrd="0" presId="urn:microsoft.com/office/officeart/2005/8/layout/radial1"/>
    <dgm:cxn modelId="{C11B3D31-0663-4335-8F37-4C227FF80CD1}" type="presOf" srcId="{2DFAC4D8-EA1E-4502-A5F1-F9E1724D74D9}" destId="{E8B05CCD-C961-4287-BC8B-009BA6F0F553}" srcOrd="0" destOrd="0" presId="urn:microsoft.com/office/officeart/2005/8/layout/radial1"/>
    <dgm:cxn modelId="{EE361B1D-C5F1-4BB0-831D-0330A76194F7}" type="presOf" srcId="{DDF68A62-BB93-48C2-8772-7E5A51B94BBD}" destId="{5E9BD264-2658-4298-B444-C7998818738F}" srcOrd="1" destOrd="0" presId="urn:microsoft.com/office/officeart/2005/8/layout/radial1"/>
    <dgm:cxn modelId="{7BE44C18-6C9C-4641-AEA2-0B2949D56316}" type="presOf" srcId="{0ED8FD3D-B56D-4080-86A6-32375B6B81A8}" destId="{EF6C528B-8C4A-4F95-B362-2FDAC40BBF12}" srcOrd="0" destOrd="0" presId="urn:microsoft.com/office/officeart/2005/8/layout/radial1"/>
    <dgm:cxn modelId="{2803828D-05E8-42E4-98A4-04D01357AC3F}" type="presOf" srcId="{BEA12C42-518C-4A0E-BC1B-4C563AC371C4}" destId="{042CDF1E-0E2C-483C-956E-D70585AF03D1}" srcOrd="0" destOrd="0" presId="urn:microsoft.com/office/officeart/2005/8/layout/radial1"/>
    <dgm:cxn modelId="{71424E9F-7BDD-40BE-B633-CC2774E4D883}" type="presOf" srcId="{4D1CB14B-876F-47A1-AF8F-027B95DC4AE7}" destId="{02D9FEB2-A6B0-4EB8-93BC-0837E1D24E9C}" srcOrd="1" destOrd="0" presId="urn:microsoft.com/office/officeart/2005/8/layout/radial1"/>
    <dgm:cxn modelId="{9683752F-4805-4F45-93A8-1D08AB135A46}" type="presOf" srcId="{BAEFC504-733C-4A14-AE07-FE384502B3AE}" destId="{A07D68AF-2A75-42AD-AA0A-6160893A8FAA}" srcOrd="0" destOrd="0" presId="urn:microsoft.com/office/officeart/2005/8/layout/radial1"/>
    <dgm:cxn modelId="{E79D40B2-8D3A-4F08-BA5C-01F898658475}" type="presOf" srcId="{0ED8FD3D-B56D-4080-86A6-32375B6B81A8}" destId="{67292699-90F9-4CCA-B307-A125F81A4AC9}" srcOrd="1" destOrd="0" presId="urn:microsoft.com/office/officeart/2005/8/layout/radial1"/>
    <dgm:cxn modelId="{715BE8D3-77EF-492F-A1DB-96251EF91835}" type="presOf" srcId="{818237A5-F9FA-4BA7-A3D0-F61534CD6CBC}" destId="{3B1F8EB0-6FC0-46A0-8BB9-B66E9447CD89}" srcOrd="1" destOrd="0" presId="urn:microsoft.com/office/officeart/2005/8/layout/radial1"/>
    <dgm:cxn modelId="{C8B73069-6C30-4B8D-95C6-F8B89D6E18F1}" srcId="{2DFAC4D8-EA1E-4502-A5F1-F9E1724D74D9}" destId="{C7E072EB-B2C1-424B-8063-AFAC38A417D2}" srcOrd="0" destOrd="0" parTransId="{F18E482F-9AB3-485B-BE21-A690A4CC44DD}" sibTransId="{B7EBE1D7-8E5F-48A8-8C5B-7A0735B48CBF}"/>
    <dgm:cxn modelId="{0F0BBFA4-5DA7-4AF5-9146-E4BA31E11895}" type="presOf" srcId="{FDAA7915-B998-4672-82B1-094BD9C5F327}" destId="{06635811-3A4A-44E1-8E35-45EAEC47556C}" srcOrd="0" destOrd="0" presId="urn:microsoft.com/office/officeart/2005/8/layout/radial1"/>
    <dgm:cxn modelId="{F2DEB73A-4679-464B-9E79-C8F8C6F9C0BD}" srcId="{C7E072EB-B2C1-424B-8063-AFAC38A417D2}" destId="{FF013382-A3B1-4C76-9BD5-AAEBBF0091BC}" srcOrd="0" destOrd="0" parTransId="{0ED8FD3D-B56D-4080-86A6-32375B6B81A8}" sibTransId="{AE780106-69FC-4F21-93F9-0635B99644D7}"/>
    <dgm:cxn modelId="{984DCFDA-5CFA-4B69-8D81-1BC1196B9F23}" type="presOf" srcId="{6F0D1CDD-9CA2-C249-952B-347A085F3B58}" destId="{81706860-0023-C940-B645-D5CE6D797A7F}" srcOrd="0" destOrd="0" presId="urn:microsoft.com/office/officeart/2005/8/layout/radial1"/>
    <dgm:cxn modelId="{D6E9B40D-8935-2B4F-9766-E33A3E4601FE}" srcId="{C7E072EB-B2C1-424B-8063-AFAC38A417D2}" destId="{6F0D1CDD-9CA2-C249-952B-347A085F3B58}" srcOrd="6" destOrd="0" parTransId="{D7EFCA49-B903-FF40-9510-81B0C8A34E50}" sibTransId="{FA0FE513-CC86-DA45-987C-7CC47375325C}"/>
    <dgm:cxn modelId="{F4250781-8F18-4E12-A420-C65B2DA3EA16}" type="presOf" srcId="{FC85C5CD-F243-475F-AC56-F1D95C833901}" destId="{C4A4A127-EE84-452D-AE10-46CC321FE2A1}" srcOrd="0" destOrd="0" presId="urn:microsoft.com/office/officeart/2005/8/layout/radial1"/>
    <dgm:cxn modelId="{8A583210-2EA7-43F5-AC95-57B5A75F232C}" srcId="{C7E072EB-B2C1-424B-8063-AFAC38A417D2}" destId="{BAEFC504-733C-4A14-AE07-FE384502B3AE}" srcOrd="4" destOrd="0" parTransId="{4D1CB14B-876F-47A1-AF8F-027B95DC4AE7}" sibTransId="{6C073A18-EFC0-4344-A4FD-716170C3AC79}"/>
    <dgm:cxn modelId="{73E05F02-9179-4C39-872A-15EBCB9976ED}" type="presOf" srcId="{D7EFCA49-B903-FF40-9510-81B0C8A34E50}" destId="{7771147D-B3FE-AA45-8FAF-45B6F962B20E}" srcOrd="1" destOrd="0" presId="urn:microsoft.com/office/officeart/2005/8/layout/radial1"/>
    <dgm:cxn modelId="{C32A322C-4A1F-4426-AE44-654F49963348}" type="presOf" srcId="{818237A5-F9FA-4BA7-A3D0-F61534CD6CBC}" destId="{31A41989-BEA2-4558-88DF-18E6FF2A4CEE}" srcOrd="0" destOrd="0" presId="urn:microsoft.com/office/officeart/2005/8/layout/radial1"/>
    <dgm:cxn modelId="{E56E1452-9715-46FC-A42D-86B83AEDFF6F}" srcId="{C7E072EB-B2C1-424B-8063-AFAC38A417D2}" destId="{FC85C5CD-F243-475F-AC56-F1D95C833901}" srcOrd="3" destOrd="0" parTransId="{DDF68A62-BB93-48C2-8772-7E5A51B94BBD}" sibTransId="{2D68AEDA-B220-4CE6-A509-B6AFF0EE0691}"/>
    <dgm:cxn modelId="{6DF0C18D-4E30-4C5F-BF8D-1B4A79E1E2D2}" type="presParOf" srcId="{E8B05CCD-C961-4287-BC8B-009BA6F0F553}" destId="{805E8CCC-791B-488A-BEC4-8B912ED05C08}" srcOrd="0" destOrd="0" presId="urn:microsoft.com/office/officeart/2005/8/layout/radial1"/>
    <dgm:cxn modelId="{DDB805AF-8990-4911-B6F7-66609D55176B}" type="presParOf" srcId="{E8B05CCD-C961-4287-BC8B-009BA6F0F553}" destId="{EF6C528B-8C4A-4F95-B362-2FDAC40BBF12}" srcOrd="1" destOrd="0" presId="urn:microsoft.com/office/officeart/2005/8/layout/radial1"/>
    <dgm:cxn modelId="{5C2D2155-73A6-4D3C-BED4-4F8F98A0CAE9}" type="presParOf" srcId="{EF6C528B-8C4A-4F95-B362-2FDAC40BBF12}" destId="{67292699-90F9-4CCA-B307-A125F81A4AC9}" srcOrd="0" destOrd="0" presId="urn:microsoft.com/office/officeart/2005/8/layout/radial1"/>
    <dgm:cxn modelId="{CFBCE06C-321D-4B34-97E0-3EFD129F3E37}" type="presParOf" srcId="{E8B05CCD-C961-4287-BC8B-009BA6F0F553}" destId="{6A11ACCE-094B-47CD-801D-2FC6256BBDD0}" srcOrd="2" destOrd="0" presId="urn:microsoft.com/office/officeart/2005/8/layout/radial1"/>
    <dgm:cxn modelId="{78FA3D69-E2E0-48B4-969A-2F2B45920BCF}" type="presParOf" srcId="{E8B05CCD-C961-4287-BC8B-009BA6F0F553}" destId="{3DA960A4-B27E-4AE2-8EF6-0FC699BBD40E}" srcOrd="3" destOrd="0" presId="urn:microsoft.com/office/officeart/2005/8/layout/radial1"/>
    <dgm:cxn modelId="{237D7E4B-F1C4-42C6-A019-DF59099BCC88}" type="presParOf" srcId="{3DA960A4-B27E-4AE2-8EF6-0FC699BBD40E}" destId="{B17136D5-F1ED-46AA-88F3-E709532E486C}" srcOrd="0" destOrd="0" presId="urn:microsoft.com/office/officeart/2005/8/layout/radial1"/>
    <dgm:cxn modelId="{B9F15722-E484-466B-88F4-412FF794AA68}" type="presParOf" srcId="{E8B05CCD-C961-4287-BC8B-009BA6F0F553}" destId="{59F6E7B8-550D-4BE6-9706-76D63D52CFFB}" srcOrd="4" destOrd="0" presId="urn:microsoft.com/office/officeart/2005/8/layout/radial1"/>
    <dgm:cxn modelId="{2C5E9CD6-DE59-47C4-A35E-D903F7016809}" type="presParOf" srcId="{E8B05CCD-C961-4287-BC8B-009BA6F0F553}" destId="{3930D2AE-8858-462F-90FB-ED7AC4BE5A26}" srcOrd="5" destOrd="0" presId="urn:microsoft.com/office/officeart/2005/8/layout/radial1"/>
    <dgm:cxn modelId="{65FDB010-9AAF-42DC-9342-320E63740326}" type="presParOf" srcId="{3930D2AE-8858-462F-90FB-ED7AC4BE5A26}" destId="{F800D6A7-1F91-4867-B19E-44F315149D57}" srcOrd="0" destOrd="0" presId="urn:microsoft.com/office/officeart/2005/8/layout/radial1"/>
    <dgm:cxn modelId="{36E8DED8-E358-4C56-B015-867CA57C05CB}" type="presParOf" srcId="{E8B05CCD-C961-4287-BC8B-009BA6F0F553}" destId="{06635811-3A4A-44E1-8E35-45EAEC47556C}" srcOrd="6" destOrd="0" presId="urn:microsoft.com/office/officeart/2005/8/layout/radial1"/>
    <dgm:cxn modelId="{62044079-C8BA-438E-A0E6-5EB26CEEC01B}" type="presParOf" srcId="{E8B05CCD-C961-4287-BC8B-009BA6F0F553}" destId="{A08C8600-5E55-4248-B08C-EE1FD83C8701}" srcOrd="7" destOrd="0" presId="urn:microsoft.com/office/officeart/2005/8/layout/radial1"/>
    <dgm:cxn modelId="{AB14DD85-7EF9-4AD4-B2C0-7A7B7777BB23}" type="presParOf" srcId="{A08C8600-5E55-4248-B08C-EE1FD83C8701}" destId="{5E9BD264-2658-4298-B444-C7998818738F}" srcOrd="0" destOrd="0" presId="urn:microsoft.com/office/officeart/2005/8/layout/radial1"/>
    <dgm:cxn modelId="{98C9EFC8-CDAC-4FC9-B89A-F47BBB6F28E4}" type="presParOf" srcId="{E8B05CCD-C961-4287-BC8B-009BA6F0F553}" destId="{C4A4A127-EE84-452D-AE10-46CC321FE2A1}" srcOrd="8" destOrd="0" presId="urn:microsoft.com/office/officeart/2005/8/layout/radial1"/>
    <dgm:cxn modelId="{DC922024-7DCF-4399-91C3-CF618CD4050D}" type="presParOf" srcId="{E8B05CCD-C961-4287-BC8B-009BA6F0F553}" destId="{0892EC48-933E-47F6-B1BE-D6E2E880C609}" srcOrd="9" destOrd="0" presId="urn:microsoft.com/office/officeart/2005/8/layout/radial1"/>
    <dgm:cxn modelId="{F8476CA7-00BF-44C6-B3C1-812A3894F5CB}" type="presParOf" srcId="{0892EC48-933E-47F6-B1BE-D6E2E880C609}" destId="{02D9FEB2-A6B0-4EB8-93BC-0837E1D24E9C}" srcOrd="0" destOrd="0" presId="urn:microsoft.com/office/officeart/2005/8/layout/radial1"/>
    <dgm:cxn modelId="{3B588EA1-4923-4FDF-8A29-86CABE2133CF}" type="presParOf" srcId="{E8B05CCD-C961-4287-BC8B-009BA6F0F553}" destId="{A07D68AF-2A75-42AD-AA0A-6160893A8FAA}" srcOrd="10" destOrd="0" presId="urn:microsoft.com/office/officeart/2005/8/layout/radial1"/>
    <dgm:cxn modelId="{3D61E794-7E98-495E-B6BC-E2935EF5B771}" type="presParOf" srcId="{E8B05CCD-C961-4287-BC8B-009BA6F0F553}" destId="{31A41989-BEA2-4558-88DF-18E6FF2A4CEE}" srcOrd="11" destOrd="0" presId="urn:microsoft.com/office/officeart/2005/8/layout/radial1"/>
    <dgm:cxn modelId="{5880D047-836F-4D8D-8906-02E9CAD844CE}" type="presParOf" srcId="{31A41989-BEA2-4558-88DF-18E6FF2A4CEE}" destId="{3B1F8EB0-6FC0-46A0-8BB9-B66E9447CD89}" srcOrd="0" destOrd="0" presId="urn:microsoft.com/office/officeart/2005/8/layout/radial1"/>
    <dgm:cxn modelId="{3564280F-DDF0-4FD6-AD82-FCE63B6DE48E}" type="presParOf" srcId="{E8B05CCD-C961-4287-BC8B-009BA6F0F553}" destId="{042CDF1E-0E2C-483C-956E-D70585AF03D1}" srcOrd="12" destOrd="0" presId="urn:microsoft.com/office/officeart/2005/8/layout/radial1"/>
    <dgm:cxn modelId="{D3EAF03D-BD5C-4DAC-AB5B-EC851B5D7514}" type="presParOf" srcId="{E8B05CCD-C961-4287-BC8B-009BA6F0F553}" destId="{60E847D8-B202-3F49-9037-266D3EB244D0}" srcOrd="13" destOrd="0" presId="urn:microsoft.com/office/officeart/2005/8/layout/radial1"/>
    <dgm:cxn modelId="{128CEF0D-507A-4DFF-9891-D6CB62611AE7}" type="presParOf" srcId="{60E847D8-B202-3F49-9037-266D3EB244D0}" destId="{7771147D-B3FE-AA45-8FAF-45B6F962B20E}" srcOrd="0" destOrd="0" presId="urn:microsoft.com/office/officeart/2005/8/layout/radial1"/>
    <dgm:cxn modelId="{B2D10912-AFC2-40AF-B208-219A419132FF}" type="presParOf" srcId="{E8B05CCD-C961-4287-BC8B-009BA6F0F553}" destId="{81706860-0023-C940-B645-D5CE6D797A7F}"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936CB6B1-C5E7-4CDE-8205-A62C74FE002F}"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D2492887-556A-4650-A065-F577CC466F24}" type="presOf" srcId="{01256274-B467-417D-B0FB-D9DEBBE30EA4}" destId="{3AD1B559-2D50-460D-8E8F-419A7CB078EE}" srcOrd="0" destOrd="0" presId="urn:microsoft.com/office/officeart/2005/8/layout/gear1"/>
    <dgm:cxn modelId="{8C3A4CB7-0005-4D6E-BDC0-A52D3E747BD8}" type="presOf" srcId="{AB298886-EE6C-4B81-9189-0C10043C8EB0}" destId="{CBEA659B-D7DA-40DE-8D45-3319B767BE90}" srcOrd="1"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B2F04A10-A3AC-449C-B0F0-92ECFA74E880}" type="presOf" srcId="{AB298886-EE6C-4B81-9189-0C10043C8EB0}" destId="{68EF01A1-2CAD-48C1-B3CC-1CB992A6B769}" srcOrd="2" destOrd="0" presId="urn:microsoft.com/office/officeart/2005/8/layout/gear1"/>
    <dgm:cxn modelId="{594B08E2-F717-4111-88C0-0C9D9DAE9410}" type="presOf" srcId="{6780EA98-9549-4C2C-9497-26053D531C3B}" destId="{1E446F85-7056-4EB8-ADCC-D9EA52599DC3}"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AC83CFFC-2857-4C0B-BEF9-590D09677C37}" type="presOf" srcId="{01256274-B467-417D-B0FB-D9DEBBE30EA4}" destId="{68CF8A3C-58A4-42D4-BF8A-9EAEE81D9584}" srcOrd="2" destOrd="0" presId="urn:microsoft.com/office/officeart/2005/8/layout/gear1"/>
    <dgm:cxn modelId="{1B40961C-1E02-4E40-B074-16DF5B008BB2}" type="presOf" srcId="{38A728A7-0540-4BF2-8369-552D1FF04834}" destId="{106526A1-AD82-46A2-AC8C-B42D1F5217ED}" srcOrd="0" destOrd="0" presId="urn:microsoft.com/office/officeart/2005/8/layout/gear1"/>
    <dgm:cxn modelId="{C3144207-B20F-4F6C-B810-9984F3880DDA}" type="presOf" srcId="{6780EA98-9549-4C2C-9497-26053D531C3B}" destId="{75810C30-4C54-468B-8E2E-B530086FB0AC}" srcOrd="1" destOrd="0" presId="urn:microsoft.com/office/officeart/2005/8/layout/gear1"/>
    <dgm:cxn modelId="{C505EA79-B71F-45E3-88CB-CF51735CFE4E}" type="presOf" srcId="{6780EA98-9549-4C2C-9497-26053D531C3B}" destId="{F15B143E-CC0D-46B6-A52D-188CA14D550D}" srcOrd="2" destOrd="0" presId="urn:microsoft.com/office/officeart/2005/8/layout/gear1"/>
    <dgm:cxn modelId="{10979AD0-2A5E-43DC-A5AB-2C9E9FE1FD02}" type="presOf" srcId="{AB298886-EE6C-4B81-9189-0C10043C8EB0}" destId="{7BF61DF9-2290-435F-99ED-4383C002E642}" srcOrd="0" destOrd="0" presId="urn:microsoft.com/office/officeart/2005/8/layout/gear1"/>
    <dgm:cxn modelId="{78A5CBDF-0F8E-44C9-B934-DEF4BD1346A2}" type="presOf" srcId="{01256274-B467-417D-B0FB-D9DEBBE30EA4}" destId="{128CD003-1B49-454E-BFD8-E64E9DDE4604}" srcOrd="1"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B7004AB9-298B-4DE6-85E3-EFF7FE1325D6}" type="presOf" srcId="{99F46751-1063-485A-993A-EBA2177A0361}" destId="{A252CFB3-03C7-41A7-B7D0-96B3193AB57F}" srcOrd="0" destOrd="0" presId="urn:microsoft.com/office/officeart/2005/8/layout/gear1"/>
    <dgm:cxn modelId="{5317FACE-CB5F-477E-A9A9-D9F3B8E7EF2C}" type="presOf" srcId="{A61413D3-AE93-49A6-A5EE-3C385D2DE3EE}" destId="{A9716CFE-04DB-4A1A-B650-87D4A83D0BBF}" srcOrd="0" destOrd="0" presId="urn:microsoft.com/office/officeart/2005/8/layout/gear1"/>
    <dgm:cxn modelId="{07B1312B-B31C-43D2-84DA-B41E4BE4641C}" type="presOf" srcId="{6B8C1288-5965-40AA-BA5B-96DF6F7BDF16}" destId="{59DB91FF-8856-40C4-8DD9-453DD8EE423D}" srcOrd="0" destOrd="0" presId="urn:microsoft.com/office/officeart/2005/8/layout/gear1"/>
    <dgm:cxn modelId="{7CAE84D6-DA4E-4BF7-90AC-2CF0DC46A47D}" type="presOf" srcId="{01256274-B467-417D-B0FB-D9DEBBE30EA4}" destId="{7DCB9903-DA53-4FA1-93C9-93EEFCF1F6DC}" srcOrd="3" destOrd="0" presId="urn:microsoft.com/office/officeart/2005/8/layout/gear1"/>
    <dgm:cxn modelId="{39730792-17A8-462F-BDCB-88FB777E68AA}" type="presParOf" srcId="{A252CFB3-03C7-41A7-B7D0-96B3193AB57F}" destId="{7BF61DF9-2290-435F-99ED-4383C002E642}" srcOrd="0" destOrd="0" presId="urn:microsoft.com/office/officeart/2005/8/layout/gear1"/>
    <dgm:cxn modelId="{A7678E52-0E03-4D16-882D-99ABF65C87B9}" type="presParOf" srcId="{A252CFB3-03C7-41A7-B7D0-96B3193AB57F}" destId="{CBEA659B-D7DA-40DE-8D45-3319B767BE90}" srcOrd="1" destOrd="0" presId="urn:microsoft.com/office/officeart/2005/8/layout/gear1"/>
    <dgm:cxn modelId="{2FAB52F3-DA18-4B6C-AF63-B4E8397B90A0}" type="presParOf" srcId="{A252CFB3-03C7-41A7-B7D0-96B3193AB57F}" destId="{68EF01A1-2CAD-48C1-B3CC-1CB992A6B769}" srcOrd="2" destOrd="0" presId="urn:microsoft.com/office/officeart/2005/8/layout/gear1"/>
    <dgm:cxn modelId="{A4CB196A-EE07-4101-865B-6788241ED2F1}" type="presParOf" srcId="{A252CFB3-03C7-41A7-B7D0-96B3193AB57F}" destId="{1E446F85-7056-4EB8-ADCC-D9EA52599DC3}" srcOrd="3" destOrd="0" presId="urn:microsoft.com/office/officeart/2005/8/layout/gear1"/>
    <dgm:cxn modelId="{C6FC0AE6-0E81-41CA-B054-AC4D1EB323E6}" type="presParOf" srcId="{A252CFB3-03C7-41A7-B7D0-96B3193AB57F}" destId="{75810C30-4C54-468B-8E2E-B530086FB0AC}" srcOrd="4" destOrd="0" presId="urn:microsoft.com/office/officeart/2005/8/layout/gear1"/>
    <dgm:cxn modelId="{C1BC3BD3-86E5-4752-A4F6-EB078D1BFB77}" type="presParOf" srcId="{A252CFB3-03C7-41A7-B7D0-96B3193AB57F}" destId="{F15B143E-CC0D-46B6-A52D-188CA14D550D}" srcOrd="5" destOrd="0" presId="urn:microsoft.com/office/officeart/2005/8/layout/gear1"/>
    <dgm:cxn modelId="{9E55668F-9FF5-4A53-AADE-F0D3E5B7B3A9}" type="presParOf" srcId="{A252CFB3-03C7-41A7-B7D0-96B3193AB57F}" destId="{3AD1B559-2D50-460D-8E8F-419A7CB078EE}" srcOrd="6" destOrd="0" presId="urn:microsoft.com/office/officeart/2005/8/layout/gear1"/>
    <dgm:cxn modelId="{31D1C4D0-560A-4BD4-8F7D-C104228FD319}" type="presParOf" srcId="{A252CFB3-03C7-41A7-B7D0-96B3193AB57F}" destId="{128CD003-1B49-454E-BFD8-E64E9DDE4604}" srcOrd="7" destOrd="0" presId="urn:microsoft.com/office/officeart/2005/8/layout/gear1"/>
    <dgm:cxn modelId="{8F3717AA-FBD0-4FF4-9313-FBEB989A3B6A}" type="presParOf" srcId="{A252CFB3-03C7-41A7-B7D0-96B3193AB57F}" destId="{68CF8A3C-58A4-42D4-BF8A-9EAEE81D9584}" srcOrd="8" destOrd="0" presId="urn:microsoft.com/office/officeart/2005/8/layout/gear1"/>
    <dgm:cxn modelId="{94C6FF0F-56E2-466E-B866-E8F6DC1400AF}" type="presParOf" srcId="{A252CFB3-03C7-41A7-B7D0-96B3193AB57F}" destId="{7DCB9903-DA53-4FA1-93C9-93EEFCF1F6DC}" srcOrd="9" destOrd="0" presId="urn:microsoft.com/office/officeart/2005/8/layout/gear1"/>
    <dgm:cxn modelId="{F5C349AF-2ED0-4D45-BE46-3A7E2720406B}" type="presParOf" srcId="{A252CFB3-03C7-41A7-B7D0-96B3193AB57F}" destId="{59DB91FF-8856-40C4-8DD9-453DD8EE423D}" srcOrd="10" destOrd="0" presId="urn:microsoft.com/office/officeart/2005/8/layout/gear1"/>
    <dgm:cxn modelId="{38AA2A5A-CD4D-4181-A6CB-2EE736907A78}" type="presParOf" srcId="{A252CFB3-03C7-41A7-B7D0-96B3193AB57F}" destId="{106526A1-AD82-46A2-AC8C-B42D1F5217ED}" srcOrd="11" destOrd="0" presId="urn:microsoft.com/office/officeart/2005/8/layout/gear1"/>
    <dgm:cxn modelId="{0D342B60-D980-4644-8A58-A016F74A8B52}"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679C8-F20C-3240-B088-1C55C425D3D8}">
      <dsp:nvSpPr>
        <dsp:cNvPr id="0" name=""/>
        <dsp:cNvSpPr/>
      </dsp:nvSpPr>
      <dsp:spPr>
        <a:xfrm>
          <a:off x="2844800" y="1828800"/>
          <a:ext cx="2235200" cy="2235200"/>
        </a:xfrm>
        <a:prstGeom prst="gear9">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Content knowledge </a:t>
          </a:r>
          <a:r>
            <a:rPr lang="en-US" sz="1900" kern="1200" dirty="0" smtClean="0"/>
            <a:t>– </a:t>
          </a:r>
          <a:r>
            <a:rPr lang="en-US" sz="1900" i="1" kern="1200" dirty="0" smtClean="0"/>
            <a:t>How to </a:t>
          </a:r>
          <a:r>
            <a:rPr lang="en-US" sz="1900" b="1" i="1" u="sng" kern="1200" dirty="0" smtClean="0"/>
            <a:t>do</a:t>
          </a:r>
          <a:r>
            <a:rPr lang="en-US" sz="1900" i="1" kern="1200" dirty="0" smtClean="0"/>
            <a:t> fractions</a:t>
          </a:r>
          <a:endParaRPr lang="en-US" sz="1900" kern="1200" dirty="0"/>
        </a:p>
      </dsp:txBody>
      <dsp:txXfrm>
        <a:off x="3294175" y="2352385"/>
        <a:ext cx="1336450" cy="1148939"/>
      </dsp:txXfrm>
    </dsp:sp>
    <dsp:sp modelId="{880BE566-0DF3-0644-BFB1-DD6CEB949EF5}">
      <dsp:nvSpPr>
        <dsp:cNvPr id="0" name=""/>
        <dsp:cNvSpPr/>
      </dsp:nvSpPr>
      <dsp:spPr>
        <a:xfrm>
          <a:off x="1544320" y="1300480"/>
          <a:ext cx="1625600" cy="1625600"/>
        </a:xfrm>
        <a:prstGeom prst="gear6">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smtClean="0"/>
            <a:t>Pedagogical content knowledge</a:t>
          </a:r>
          <a:r>
            <a:rPr lang="en-US" sz="1400" kern="1200" dirty="0" smtClean="0"/>
            <a:t>– </a:t>
          </a:r>
          <a:r>
            <a:rPr lang="en-US" sz="1400" i="1" kern="1200" dirty="0" smtClean="0"/>
            <a:t>how to </a:t>
          </a:r>
          <a:r>
            <a:rPr lang="en-US" sz="1400" b="1" i="1" u="sng" kern="1200" dirty="0" smtClean="0"/>
            <a:t>teach</a:t>
          </a:r>
          <a:r>
            <a:rPr lang="en-US" sz="1400" i="1" kern="1200" dirty="0" smtClean="0"/>
            <a:t> fractions</a:t>
          </a:r>
          <a:endParaRPr lang="en-US" sz="1400" i="1" kern="1200" dirty="0"/>
        </a:p>
      </dsp:txBody>
      <dsp:txXfrm>
        <a:off x="1953570" y="1712203"/>
        <a:ext cx="807100" cy="802154"/>
      </dsp:txXfrm>
    </dsp:sp>
    <dsp:sp modelId="{FFAEBD7B-D87D-B241-9397-77EEFC72CDFC}">
      <dsp:nvSpPr>
        <dsp:cNvPr id="0" name=""/>
        <dsp:cNvSpPr/>
      </dsp:nvSpPr>
      <dsp:spPr>
        <a:xfrm rot="20700000">
          <a:off x="2454821" y="178981"/>
          <a:ext cx="1592756" cy="1592756"/>
        </a:xfrm>
        <a:prstGeom prst="gear6">
          <a:avLst/>
        </a:prstGeom>
        <a:solidFill>
          <a:srgbClr val="0000F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dirty="0" smtClean="0"/>
            <a:t>Student understands and can do fractions</a:t>
          </a:r>
          <a:endParaRPr lang="en-US" sz="1200" b="0" i="1" kern="1200" dirty="0"/>
        </a:p>
      </dsp:txBody>
      <dsp:txXfrm rot="-20700000">
        <a:off x="2804160" y="528320"/>
        <a:ext cx="894080" cy="894080"/>
      </dsp:txXfrm>
    </dsp:sp>
    <dsp:sp modelId="{0804E210-DDA4-D648-A5EC-4115D1F6730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F1CA1F7-7A35-BA4B-8A6C-EDA990550AB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BEED9F-14DB-E04F-A8B7-4C013FBC2AD0}">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29305-7D0A-0C4D-8A81-641D1EA4C358}">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F3C5147-26E8-854F-8FF3-BB79A597E059}">
      <dsp:nvSpPr>
        <dsp:cNvPr id="0" name=""/>
        <dsp:cNvSpPr/>
      </dsp:nvSpPr>
      <dsp:spPr>
        <a:xfrm>
          <a:off x="4118"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u="sng" kern="1200" dirty="0" smtClean="0">
              <a:solidFill>
                <a:srgbClr val="800000"/>
              </a:solidFill>
            </a:rPr>
            <a:t>Stage 1 </a:t>
          </a:r>
          <a:r>
            <a:rPr lang="en-US" sz="1200" kern="1200" dirty="0" smtClean="0"/>
            <a:t>- Develop well-specified professional development programs which aim to improve mathematics teacher content knowledge (CK) &amp; pedagogical content knowledge (PCK)</a:t>
          </a:r>
          <a:endParaRPr lang="en-US" sz="1200" kern="1200" dirty="0"/>
        </a:p>
      </dsp:txBody>
      <dsp:txXfrm>
        <a:off x="92494" y="1446164"/>
        <a:ext cx="1804299" cy="1633633"/>
      </dsp:txXfrm>
    </dsp:sp>
    <dsp:sp modelId="{9CD64782-15D6-DC41-901C-DD10F997D34E}">
      <dsp:nvSpPr>
        <dsp:cNvPr id="0" name=""/>
        <dsp:cNvSpPr/>
      </dsp:nvSpPr>
      <dsp:spPr>
        <a:xfrm>
          <a:off x="2084222"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2 </a:t>
          </a:r>
          <a:r>
            <a:rPr lang="en-US" sz="1200" kern="1200" dirty="0" smtClean="0"/>
            <a:t>– Evaluate the best candidates from Stage 1 in a small-scale setting (i.e. 50-150 teachers). </a:t>
          </a:r>
        </a:p>
        <a:p>
          <a:pPr lvl="0" algn="ctr" defTabSz="533400">
            <a:lnSpc>
              <a:spcPct val="90000"/>
            </a:lnSpc>
            <a:spcBef>
              <a:spcPct val="0"/>
            </a:spcBef>
            <a:spcAft>
              <a:spcPct val="35000"/>
            </a:spcAft>
          </a:pPr>
          <a:r>
            <a:rPr lang="en-US" sz="1200" kern="1200" dirty="0" smtClean="0"/>
            <a:t>(If programs are successful proceed to stage 3)</a:t>
          </a:r>
          <a:endParaRPr lang="en-US" sz="1200" kern="1200" dirty="0"/>
        </a:p>
      </dsp:txBody>
      <dsp:txXfrm>
        <a:off x="2172598" y="1446164"/>
        <a:ext cx="1804299" cy="1633633"/>
      </dsp:txXfrm>
    </dsp:sp>
    <dsp:sp modelId="{4B637DDF-CA1F-6448-85FA-B1EA9C16407E}">
      <dsp:nvSpPr>
        <dsp:cNvPr id="0" name=""/>
        <dsp:cNvSpPr/>
      </dsp:nvSpPr>
      <dsp:spPr>
        <a:xfrm>
          <a:off x="4164326"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3 </a:t>
          </a:r>
          <a:r>
            <a:rPr lang="en-US" sz="1200" kern="1200" dirty="0" smtClean="0"/>
            <a:t>– Determine whether programs that were successful at Stage 2 (i.e. small scale) can be enacted with integrity in different settings and by different professional development providers (i.e. 300-1000 teachers)</a:t>
          </a:r>
          <a:endParaRPr lang="en-US" sz="1200" kern="1200" dirty="0"/>
        </a:p>
      </dsp:txBody>
      <dsp:txXfrm>
        <a:off x="4252702" y="1446164"/>
        <a:ext cx="1804299" cy="1633633"/>
      </dsp:txXfrm>
    </dsp:sp>
    <dsp:sp modelId="{54BD2504-34FB-AF4B-8B12-7B5FBCF912D1}">
      <dsp:nvSpPr>
        <dsp:cNvPr id="0" name=""/>
        <dsp:cNvSpPr/>
      </dsp:nvSpPr>
      <dsp:spPr>
        <a:xfrm>
          <a:off x="6244430"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solidFill>
                <a:srgbClr val="800000"/>
              </a:solidFill>
            </a:rPr>
            <a:t>Stage 4 </a:t>
          </a:r>
          <a:r>
            <a:rPr lang="en-US" sz="1200" kern="1200" dirty="0" smtClean="0"/>
            <a:t>– If programs can have been shown to be effective at raising teachers’ mathematics content knowledge at scale (i.e. Stage 3). Roll out to an entire districts/provinces. Evaluate province-wide interventions.</a:t>
          </a:r>
          <a:endParaRPr lang="en-US" sz="1200" kern="1200" dirty="0"/>
        </a:p>
      </dsp:txBody>
      <dsp:txXfrm>
        <a:off x="6332806" y="1446164"/>
        <a:ext cx="1804299" cy="16336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29305-7D0A-0C4D-8A81-641D1EA4C358}">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F3C5147-26E8-854F-8FF3-BB79A597E059}">
      <dsp:nvSpPr>
        <dsp:cNvPr id="0" name=""/>
        <dsp:cNvSpPr/>
      </dsp:nvSpPr>
      <dsp:spPr>
        <a:xfrm>
          <a:off x="4118" y="1357788"/>
          <a:ext cx="1981051" cy="1810385"/>
        </a:xfrm>
        <a:prstGeom prst="roundRect">
          <a:avLst/>
        </a:prstGeom>
        <a:solidFill>
          <a:srgbClr val="8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u="sng" kern="1200" dirty="0" smtClean="0">
              <a:solidFill>
                <a:schemeClr val="bg1"/>
              </a:solidFill>
            </a:rPr>
            <a:t>Stage 1 </a:t>
          </a:r>
          <a:r>
            <a:rPr lang="en-US" sz="1200" kern="1200" dirty="0" smtClean="0"/>
            <a:t>- Develop well-specified professional development programs which aim to improve mathematics teacher content knowledge (CK) &amp; pedagogical content knowledge (PCK)</a:t>
          </a:r>
          <a:endParaRPr lang="en-US" sz="1200" kern="1200" dirty="0"/>
        </a:p>
      </dsp:txBody>
      <dsp:txXfrm>
        <a:off x="92494" y="1446164"/>
        <a:ext cx="1804299" cy="1633633"/>
      </dsp:txXfrm>
    </dsp:sp>
    <dsp:sp modelId="{9CD64782-15D6-DC41-901C-DD10F997D34E}">
      <dsp:nvSpPr>
        <dsp:cNvPr id="0" name=""/>
        <dsp:cNvSpPr/>
      </dsp:nvSpPr>
      <dsp:spPr>
        <a:xfrm>
          <a:off x="2084222"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2 </a:t>
          </a:r>
          <a:r>
            <a:rPr lang="en-US" sz="1200" kern="1200" dirty="0" smtClean="0"/>
            <a:t>– Evaluate the best candidates from Stage 1 in a small-scale setting (i.e. 50-150 teachers). </a:t>
          </a:r>
        </a:p>
        <a:p>
          <a:pPr lvl="0" algn="ctr" defTabSz="533400">
            <a:lnSpc>
              <a:spcPct val="90000"/>
            </a:lnSpc>
            <a:spcBef>
              <a:spcPct val="0"/>
            </a:spcBef>
            <a:spcAft>
              <a:spcPct val="35000"/>
            </a:spcAft>
          </a:pPr>
          <a:r>
            <a:rPr lang="en-US" sz="1200" kern="1200" dirty="0" smtClean="0"/>
            <a:t>(If programs are successful proceed to stage 3)</a:t>
          </a:r>
          <a:endParaRPr lang="en-US" sz="1200" kern="1200" dirty="0"/>
        </a:p>
      </dsp:txBody>
      <dsp:txXfrm>
        <a:off x="2172598" y="1446164"/>
        <a:ext cx="1804299" cy="1633633"/>
      </dsp:txXfrm>
    </dsp:sp>
    <dsp:sp modelId="{4B637DDF-CA1F-6448-85FA-B1EA9C16407E}">
      <dsp:nvSpPr>
        <dsp:cNvPr id="0" name=""/>
        <dsp:cNvSpPr/>
      </dsp:nvSpPr>
      <dsp:spPr>
        <a:xfrm>
          <a:off x="4164326"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3 </a:t>
          </a:r>
          <a:r>
            <a:rPr lang="en-US" sz="1200" kern="1200" dirty="0" smtClean="0"/>
            <a:t>– Determine whether programs that were successful at Stage 2 (i.e. small scale) can be enacted with integrity in different settings and by different professional development providers (i.e. 300-1000 teachers)</a:t>
          </a:r>
          <a:endParaRPr lang="en-US" sz="1200" kern="1200" dirty="0"/>
        </a:p>
      </dsp:txBody>
      <dsp:txXfrm>
        <a:off x="4252702" y="1446164"/>
        <a:ext cx="1804299" cy="1633633"/>
      </dsp:txXfrm>
    </dsp:sp>
    <dsp:sp modelId="{54BD2504-34FB-AF4B-8B12-7B5FBCF912D1}">
      <dsp:nvSpPr>
        <dsp:cNvPr id="0" name=""/>
        <dsp:cNvSpPr/>
      </dsp:nvSpPr>
      <dsp:spPr>
        <a:xfrm>
          <a:off x="6244430"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solidFill>
                <a:srgbClr val="800000"/>
              </a:solidFill>
            </a:rPr>
            <a:t>Stage 4 </a:t>
          </a:r>
          <a:r>
            <a:rPr lang="en-US" sz="1200" kern="1200" dirty="0" smtClean="0"/>
            <a:t>– If programs can have been shown to be effective at raising teachers’ mathematics content knowledge at scale (i.e. Stage 3). Roll out to an entire districts/provinces. Evaluate province-wide interventions.</a:t>
          </a:r>
          <a:endParaRPr lang="en-US" sz="1200" kern="1200" dirty="0"/>
        </a:p>
      </dsp:txBody>
      <dsp:txXfrm>
        <a:off x="6332806" y="1446164"/>
        <a:ext cx="1804299" cy="16336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4.png"/></Relationships>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2014/10/18</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books.google.co.za/books/about/Getting_schools_working.html?id=cvUCEdFcMMoC&amp;redir_esc=y" TargetMode="External"/><Relationship Id="rId5" Type="http://schemas.openxmlformats.org/officeDocument/2006/relationships/hyperlink" Target="http://mg.co.za/article/2011-04-08-sa-education-the-poorest-choice" TargetMode="External"/><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D5C788F8-93B3-9F4A-BC86-7C310CB8A514}" type="slidenum">
              <a:rPr lang="en-ZA"/>
              <a:pPr eaLnBrk="1" hangingPunct="1"/>
              <a:t>7</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err="1" smtClean="0">
                <a:solidFill>
                  <a:schemeClr val="tx1"/>
                </a:solidFill>
                <a:effectLst/>
                <a:latin typeface="+mn-lt"/>
                <a:ea typeface="+mn-ea"/>
                <a:cs typeface="+mn-cs"/>
              </a:rPr>
              <a:t>Fleisch</a:t>
            </a:r>
            <a:r>
              <a:rPr lang="en-ZA" sz="1200" b="0" i="0" kern="1200" dirty="0" smtClean="0">
                <a:solidFill>
                  <a:schemeClr val="tx1"/>
                </a:solidFill>
                <a:effectLst/>
                <a:latin typeface="+mn-lt"/>
                <a:ea typeface="+mn-ea"/>
                <a:cs typeface="+mn-cs"/>
              </a:rPr>
              <a:t>, B. (2008). </a:t>
            </a:r>
            <a:r>
              <a:rPr lang="en-ZA" sz="1200" b="0" i="1" kern="1200" dirty="0" smtClean="0">
                <a:solidFill>
                  <a:schemeClr val="tx1"/>
                </a:solidFill>
                <a:effectLst/>
                <a:latin typeface="+mn-lt"/>
                <a:ea typeface="+mn-ea"/>
                <a:cs typeface="+mn-cs"/>
                <a:hlinkClick r:id="rId3"/>
              </a:rPr>
              <a:t>Primary Education in Crisis: Why South African schoolchildren underachieve in reading and mathematics</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 </a:t>
            </a:r>
            <a:r>
              <a:rPr lang="en-ZA" sz="1200" b="0" i="0" kern="1200" dirty="0" err="1" smtClean="0">
                <a:solidFill>
                  <a:schemeClr val="tx1"/>
                </a:solidFill>
                <a:effectLst/>
                <a:latin typeface="+mn-lt"/>
                <a:ea typeface="+mn-ea"/>
                <a:cs typeface="+mn-cs"/>
              </a:rPr>
              <a:t>Juta</a:t>
            </a:r>
            <a:r>
              <a:rPr lang="en-ZA" sz="1200" b="0" i="0" kern="1200" dirty="0" smtClean="0">
                <a:solidFill>
                  <a:schemeClr val="tx1"/>
                </a:solidFill>
                <a:effectLst/>
                <a:latin typeface="+mn-lt"/>
                <a:ea typeface="+mn-ea"/>
                <a:cs typeface="+mn-cs"/>
              </a:rPr>
              <a:t> &amp; Co.</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Taylor, N., Muller, J., &amp; </a:t>
            </a:r>
            <a:r>
              <a:rPr lang="en-ZA" sz="1200" b="0" i="0" kern="1200" dirty="0" err="1" smtClean="0">
                <a:solidFill>
                  <a:schemeClr val="tx1"/>
                </a:solidFill>
                <a:effectLst/>
                <a:latin typeface="+mn-lt"/>
                <a:ea typeface="+mn-ea"/>
                <a:cs typeface="+mn-cs"/>
              </a:rPr>
              <a:t>Vinjevold</a:t>
            </a:r>
            <a:r>
              <a:rPr lang="en-ZA" sz="1200" b="0" i="0" kern="1200" dirty="0" smtClean="0">
                <a:solidFill>
                  <a:schemeClr val="tx1"/>
                </a:solidFill>
                <a:effectLst/>
                <a:latin typeface="+mn-lt"/>
                <a:ea typeface="+mn-ea"/>
                <a:cs typeface="+mn-cs"/>
              </a:rPr>
              <a:t>, P. (2003). </a:t>
            </a:r>
            <a:r>
              <a:rPr lang="en-ZA" sz="1200" b="0" i="1" kern="1200" dirty="0" smtClean="0">
                <a:solidFill>
                  <a:schemeClr val="tx1"/>
                </a:solidFill>
                <a:effectLst/>
                <a:latin typeface="+mn-lt"/>
                <a:ea typeface="+mn-ea"/>
                <a:cs typeface="+mn-cs"/>
                <a:hlinkClick r:id="rId4"/>
              </a:rPr>
              <a:t>Getting Schools Working</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Pearson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hlinkClick r:id="rId5"/>
              </a:rPr>
              <a:t>South African education: the poorest choice</a:t>
            </a:r>
            <a:r>
              <a:rPr lang="en-ZA" sz="1200" b="0" i="0" kern="1200" dirty="0" smtClean="0">
                <a:solidFill>
                  <a:schemeClr val="tx1"/>
                </a:solidFill>
                <a:effectLst/>
                <a:latin typeface="+mn-lt"/>
                <a:ea typeface="+mn-ea"/>
                <a:cs typeface="+mn-cs"/>
              </a:rPr>
              <a:t> [M&amp;G, 8 Apr 2011] (Co-authored with Prof Servaas van der Berg)</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16</a:t>
            </a:fld>
            <a:endParaRPr lang="en-ZA"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2048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126373-9A5E-463B-A2DA-84A7214F2A8B}"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South African teachers are on the lower end of the distribution of SSA</a:t>
            </a:r>
            <a:r>
              <a:rPr lang="en-ZA" baseline="0" dirty="0" smtClean="0"/>
              <a:t> maths teachers, but the average score hides the real truth (as it always does in SA) that some maths teachers in SA perform far below the mean which explains why the variance in maths-teachers maths score in South Africa is so high. The least knowledgeable SA teachers know marginally more than the average STUDENT in </a:t>
            </a:r>
            <a:r>
              <a:rPr lang="en-ZA" baseline="0" smtClean="0"/>
              <a:t>South African.</a:t>
            </a:r>
          </a:p>
          <a:p>
            <a:endParaRPr lang="en-ZA" baseline="0" smtClean="0"/>
          </a:p>
          <a:p>
            <a:r>
              <a:rPr lang="en-ZA" baseline="0" smtClean="0"/>
              <a:t>Also, see Makuwa 2010 (on SACMEQ website) for comparable figures for reading teacher content knowledge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2940207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Elmore, R. (2004b). </a:t>
            </a:r>
            <a:r>
              <a:rPr lang="en-GB" sz="1200" i="1" kern="1200" dirty="0" smtClean="0">
                <a:solidFill>
                  <a:schemeClr val="tx1"/>
                </a:solidFill>
                <a:effectLst/>
                <a:latin typeface="+mn-lt"/>
                <a:ea typeface="+mn-ea"/>
                <a:cs typeface="+mn-cs"/>
              </a:rPr>
              <a:t>School reform from the inside out: Policy, practice and performance.</a:t>
            </a:r>
            <a:r>
              <a:rPr lang="en-GB"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36447A1-3F04-0248-923E-A22B284E527F}" type="slidenum">
              <a:rPr lang="en-US" smtClean="0"/>
              <a:t>27</a:t>
            </a:fld>
            <a:endParaRPr lang="en-US"/>
          </a:p>
        </p:txBody>
      </p:sp>
    </p:spTree>
    <p:extLst>
      <p:ext uri="{BB962C8B-B14F-4D97-AF65-F5344CB8AC3E}">
        <p14:creationId xmlns:p14="http://schemas.microsoft.com/office/powerpoint/2010/main" val="3434546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468891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sources for the data:  the main one is the PSCBC – Public Service Co-</a:t>
            </a:r>
            <a:r>
              <a:rPr lang="en-US" dirty="0" err="1" smtClean="0"/>
              <a:t>ordinating</a:t>
            </a:r>
            <a:r>
              <a:rPr lang="en-US" dirty="0" smtClean="0"/>
              <a:t> Bargaining Council (this is the forum where all of the public sector unions, including educator unions, bargain with the State on matters of mutual interest) And secondly the ELRC – Education </a:t>
            </a:r>
            <a:r>
              <a:rPr lang="en-US" dirty="0" err="1" smtClean="0"/>
              <a:t>Labour</a:t>
            </a:r>
            <a:r>
              <a:rPr lang="en-US" dirty="0" smtClean="0"/>
              <a:t> Relations Council (this is specifically for educator unions and the DBE to negotiate on matters not part of the PSCBC).  Both conduct audits on an annual basis.  These are not without errors!  I tried to correct one or two of the significant figures and as indicated added in the </a:t>
            </a:r>
            <a:r>
              <a:rPr lang="en-US" dirty="0" err="1" smtClean="0"/>
              <a:t>Ind</a:t>
            </a:r>
            <a:r>
              <a:rPr lang="en-US" dirty="0" smtClean="0"/>
              <a:t> </a:t>
            </a:r>
            <a:r>
              <a:rPr lang="en-US" dirty="0" err="1" smtClean="0"/>
              <a:t>Sch</a:t>
            </a:r>
            <a:r>
              <a:rPr lang="en-US" dirty="0" smtClean="0"/>
              <a:t> and SGB members for NAPTOSA.  SAOU may have about 2000 such members in addition to their State employed members (not certain of this though).</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1290669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43148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ZA" sz="1400" dirty="0"/>
              <a:t>If we consider the performance of the learners per test language, the following observations are made:</a:t>
            </a:r>
          </a:p>
          <a:p>
            <a:pPr marL="220462" indent="-220462">
              <a:buFontTx/>
              <a:buAutoNum type="arabicPeriod"/>
              <a:defRPr/>
            </a:pPr>
            <a:r>
              <a:rPr lang="en-ZA" sz="1400" dirty="0"/>
              <a:t>Overall 29% of learners in SA don’t meet the low benchmark</a:t>
            </a:r>
          </a:p>
          <a:p>
            <a:pPr marL="220462" indent="-220462">
              <a:buFontTx/>
              <a:buAutoNum type="arabicPeriod"/>
              <a:defRPr/>
            </a:pPr>
            <a:r>
              <a:rPr lang="en-ZA" sz="1400" dirty="0"/>
              <a:t>However, in Afrikaans and English, there are only 12 and 10% who do not meet the low benchmark</a:t>
            </a:r>
          </a:p>
          <a:p>
            <a:pPr marL="220462" indent="-220462">
              <a:buFontTx/>
              <a:buAutoNum type="arabicPeriod"/>
              <a:defRPr/>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FontTx/>
              <a:buAutoNum type="arabicPeriod"/>
              <a:defRPr/>
            </a:pPr>
            <a:r>
              <a:rPr lang="en-ZA" sz="1400" dirty="0"/>
              <a:t>More than 15% of learners in Afrikaans and English reach the advanced level in contrast to less than 1% in African languages</a:t>
            </a:r>
            <a:r>
              <a:rPr lang="en-ZA" sz="1400" dirty="0" smtClean="0"/>
              <a:t>.</a:t>
            </a:r>
          </a:p>
          <a:p>
            <a:pPr marL="220462" indent="-220462">
              <a:buFontTx/>
              <a:buAutoNum type="arabicPeriod"/>
              <a:defRPr/>
            </a:pPr>
            <a:endParaRPr lang="en-ZA" sz="1400" dirty="0" smtClean="0"/>
          </a:p>
          <a:p>
            <a:pPr marL="220462" indent="-220462">
              <a:buFontTx/>
              <a:buAutoNum type="arabicPeriod"/>
              <a:defRPr/>
            </a:pPr>
            <a:r>
              <a:rPr lang="en-ZA" sz="1400" dirty="0" smtClean="0"/>
              <a:t>http://web.up.ac.za/sitefiles/File/publications/2013/PIRLS_2011_Report_12_Dec.PDF</a:t>
            </a:r>
            <a:endParaRPr lang="en-ZA" sz="1400" dirty="0"/>
          </a:p>
        </p:txBody>
      </p:sp>
      <p:sp>
        <p:nvSpPr>
          <p:cNvPr id="4" name="Slide Number Placeholder 3"/>
          <p:cNvSpPr>
            <a:spLocks noGrp="1"/>
          </p:cNvSpPr>
          <p:nvPr>
            <p:ph type="sldNum" sz="quarter" idx="5"/>
          </p:nvPr>
        </p:nvSpPr>
        <p:spPr/>
        <p:txBody>
          <a:bodyPr/>
          <a:lstStyle/>
          <a:p>
            <a:pPr>
              <a:defRPr/>
            </a:pPr>
            <a:fld id="{BA09BE84-52CF-434C-8DC2-FF01B3F71ACF}" type="slidenum">
              <a:rPr lang="en-GB" smtClean="0"/>
              <a:pPr>
                <a:defRPr/>
              </a:pPr>
              <a:t>47</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11885500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http://africacheck.org/2014/01/10/the-economic-value-of-matric-and-the-potential-of-further-education-colleges/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http://nicspaull.com/2014/01/12/education-in-sa-still-separate-and-unequal-extended-version-of-citypress-article/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52</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http://ijr.org.za/publications/pdfs/TA%202013%20text%20and%20cover%20web.pdf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56</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59</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http://ijr.org.za/publications/pdfs/TA%202013%20text%20and%20cover%20web.pdf</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61</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63</a:t>
            </a:fld>
            <a:endParaRPr lang="en-Z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64</a:t>
            </a:fld>
            <a:endParaRPr lang="en-ZA"/>
          </a:p>
        </p:txBody>
      </p:sp>
    </p:spTree>
    <p:extLst>
      <p:ext uri="{BB962C8B-B14F-4D97-AF65-F5344CB8AC3E}">
        <p14:creationId xmlns:p14="http://schemas.microsoft.com/office/powerpoint/2010/main" val="13986879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65</a:t>
            </a:fld>
            <a:endParaRPr lang="en-ZA"/>
          </a:p>
        </p:txBody>
      </p:sp>
    </p:spTree>
    <p:extLst>
      <p:ext uri="{BB962C8B-B14F-4D97-AF65-F5344CB8AC3E}">
        <p14:creationId xmlns:p14="http://schemas.microsoft.com/office/powerpoint/2010/main" val="39557772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66</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68</a:t>
            </a:fld>
            <a:endParaRPr lang="en-ZA"/>
          </a:p>
        </p:txBody>
      </p:sp>
    </p:spTree>
    <p:extLst>
      <p:ext uri="{BB962C8B-B14F-4D97-AF65-F5344CB8AC3E}">
        <p14:creationId xmlns:p14="http://schemas.microsoft.com/office/powerpoint/2010/main" val="20799116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69</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70</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71</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72</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73</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74</a:t>
            </a:fld>
            <a:endParaRPr lang="en-ZA"/>
          </a:p>
        </p:txBody>
      </p:sp>
    </p:spTree>
    <p:extLst>
      <p:ext uri="{BB962C8B-B14F-4D97-AF65-F5344CB8AC3E}">
        <p14:creationId xmlns:p14="http://schemas.microsoft.com/office/powerpoint/2010/main" val="27767802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79</a:t>
            </a:fld>
            <a:endParaRPr lang="en-US"/>
          </a:p>
        </p:txBody>
      </p:sp>
    </p:spTree>
    <p:extLst>
      <p:ext uri="{BB962C8B-B14F-4D97-AF65-F5344CB8AC3E}">
        <p14:creationId xmlns:p14="http://schemas.microsoft.com/office/powerpoint/2010/main" val="27472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a typeface="MS PGothic" charset="0"/>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3BA07FFD-9E61-664F-97B0-BF28B557F6FF}" type="slidenum">
              <a:rPr lang="en-ZA"/>
              <a:pPr/>
              <a:t>80</a:t>
            </a:fld>
            <a:endParaRPr lang="en-Z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81</a:t>
            </a:fld>
            <a:endParaRPr lang="en-ZA"/>
          </a:p>
        </p:txBody>
      </p:sp>
    </p:spTree>
    <p:extLst>
      <p:ext uri="{BB962C8B-B14F-4D97-AF65-F5344CB8AC3E}">
        <p14:creationId xmlns:p14="http://schemas.microsoft.com/office/powerpoint/2010/main" val="35479900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82</a:t>
            </a:fld>
            <a:endParaRPr lang="en-ZA"/>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83</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84</a:t>
            </a:fld>
            <a:endParaRPr lang="en-ZA"/>
          </a:p>
        </p:txBody>
      </p:sp>
    </p:spTree>
    <p:extLst>
      <p:ext uri="{BB962C8B-B14F-4D97-AF65-F5344CB8AC3E}">
        <p14:creationId xmlns:p14="http://schemas.microsoft.com/office/powerpoint/2010/main" val="30435389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85</a:t>
            </a:fld>
            <a:endParaRPr lang="en-ZA"/>
          </a:p>
        </p:txBody>
      </p:sp>
    </p:spTree>
    <p:extLst>
      <p:ext uri="{BB962C8B-B14F-4D97-AF65-F5344CB8AC3E}">
        <p14:creationId xmlns:p14="http://schemas.microsoft.com/office/powerpoint/2010/main" val="14194933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86</a:t>
            </a:fld>
            <a:endParaRPr lang="en-ZA"/>
          </a:p>
        </p:txBody>
      </p:sp>
    </p:spTree>
    <p:extLst>
      <p:ext uri="{BB962C8B-B14F-4D97-AF65-F5344CB8AC3E}">
        <p14:creationId xmlns:p14="http://schemas.microsoft.com/office/powerpoint/2010/main" val="41127521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87</a:t>
            </a:fld>
            <a:endParaRPr lang="en-ZA"/>
          </a:p>
        </p:txBody>
      </p:sp>
    </p:spTree>
    <p:extLst>
      <p:ext uri="{BB962C8B-B14F-4D97-AF65-F5344CB8AC3E}">
        <p14:creationId xmlns:p14="http://schemas.microsoft.com/office/powerpoint/2010/main" val="6325334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88</a:t>
            </a:fld>
            <a:endParaRPr lang="en-ZA"/>
          </a:p>
        </p:txBody>
      </p:sp>
    </p:spTree>
    <p:extLst>
      <p:ext uri="{BB962C8B-B14F-4D97-AF65-F5344CB8AC3E}">
        <p14:creationId xmlns:p14="http://schemas.microsoft.com/office/powerpoint/2010/main" val="26591875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89</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90</a:t>
            </a:fld>
            <a:endParaRPr lang="en-ZA"/>
          </a:p>
        </p:txBody>
      </p:sp>
    </p:spTree>
    <p:extLst>
      <p:ext uri="{BB962C8B-B14F-4D97-AF65-F5344CB8AC3E}">
        <p14:creationId xmlns:p14="http://schemas.microsoft.com/office/powerpoint/2010/main" val="19882027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91</a:t>
            </a:fld>
            <a:endParaRPr lang="en-ZA"/>
          </a:p>
        </p:txBody>
      </p:sp>
    </p:spTree>
    <p:extLst>
      <p:ext uri="{BB962C8B-B14F-4D97-AF65-F5344CB8AC3E}">
        <p14:creationId xmlns:p14="http://schemas.microsoft.com/office/powerpoint/2010/main" val="11043519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92</a:t>
            </a:fld>
            <a:endParaRPr lang="en-ZA"/>
          </a:p>
        </p:txBody>
      </p:sp>
    </p:spTree>
    <p:extLst>
      <p:ext uri="{BB962C8B-B14F-4D97-AF65-F5344CB8AC3E}">
        <p14:creationId xmlns:p14="http://schemas.microsoft.com/office/powerpoint/2010/main" val="9018752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93</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94</a:t>
            </a:fld>
            <a:endParaRPr lang="en-ZA"/>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95</a:t>
            </a:fld>
            <a:endParaRPr lang="en-ZA"/>
          </a:p>
        </p:txBody>
      </p:sp>
    </p:spTree>
    <p:extLst>
      <p:ext uri="{BB962C8B-B14F-4D97-AF65-F5344CB8AC3E}">
        <p14:creationId xmlns:p14="http://schemas.microsoft.com/office/powerpoint/2010/main" val="53777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2014/10/18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2014/10/18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2014/10/18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2014/10/18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2014/10/18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2014/10/18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2014/10/18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2014/10/18</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1" Type="http://schemas.openxmlformats.org/officeDocument/2006/relationships/image" Target="../media/image10.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 Id="rId4" Type="http://schemas.microsoft.com/office/2007/relationships/hdphoto" Target="../media/hdphoto1.wdp"/><Relationship Id="rId5" Type="http://schemas.openxmlformats.org/officeDocument/2006/relationships/image" Target="../media/image7.jpeg"/><Relationship Id="rId6" Type="http://schemas.microsoft.com/office/2007/relationships/hdphoto" Target="../media/hdphoto2.wdp"/><Relationship Id="rId7" Type="http://schemas.openxmlformats.org/officeDocument/2006/relationships/image" Target="../media/image8.jpeg"/><Relationship Id="rId8" Type="http://schemas.microsoft.com/office/2007/relationships/hdphoto" Target="../media/hdphoto3.wdp"/><Relationship Id="rId9" Type="http://schemas.openxmlformats.org/officeDocument/2006/relationships/image" Target="../media/image9.jpeg"/><Relationship Id="rId10"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jpe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wmf"/></Relationships>
</file>

<file path=ppt/slides/_rels/slide11.xml.rels><?xml version="1.0" encoding="UTF-8" standalone="yes"?>
<Relationships xmlns="http://schemas.openxmlformats.org/package/2006/relationships"><Relationship Id="rId3" Type="http://schemas.openxmlformats.org/officeDocument/2006/relationships/image" Target="../media/image20.wmf"/><Relationship Id="rId4" Type="http://schemas.openxmlformats.org/officeDocument/2006/relationships/image" Target="../media/image19.wmf"/><Relationship Id="rId5" Type="http://schemas.openxmlformats.org/officeDocument/2006/relationships/image" Target="../media/image21.emf"/><Relationship Id="rId6" Type="http://schemas.openxmlformats.org/officeDocument/2006/relationships/image" Target="../media/image22.png"/><Relationship Id="rId7" Type="http://schemas.openxmlformats.org/officeDocument/2006/relationships/image" Target="../media/image23.emf"/><Relationship Id="rId8" Type="http://schemas.openxmlformats.org/officeDocument/2006/relationships/image" Target="../media/image24.w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www.nicspaull.com/research"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3.emf"/></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oleObject" Target="../embeddings/Microsoft_Excel_97_-_2004_Worksheet1.xls"/><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chart" Target="../charts/char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www.nicspaull.com/research"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11/donaldson-andrew-r-1992-content-quality-and-flexibility-the-economics-of-education-system-change.pdf" TargetMode="External"/><Relationship Id="rId5" Type="http://schemas.openxmlformats.org/officeDocument/2006/relationships/hyperlink" Target="http://www.ekon.sun.ac.za/wpapers/2009/wp012009/wp-01-2009.pdf" TargetMode="External"/><Relationship Id="rId6" Type="http://schemas.openxmlformats.org/officeDocument/2006/relationships/hyperlink" Target="http://resep.sun.ac.za/wp-content/uploads/2012/10/2011-Report-for-PSPPD.pdf" TargetMode="External"/><Relationship Id="rId7" Type="http://schemas.openxmlformats.org/officeDocument/2006/relationships/hyperlink" Target="http://www.sciencedirect.com/science/article/pii/S0738059312001381" TargetMode="External"/><Relationship Id="rId8" Type="http://schemas.openxmlformats.org/officeDocument/2006/relationships/hyperlink" Target="http://www.ekon.sun.ac.za/wpapers/2012/wp132012" TargetMode="External"/><Relationship Id="rId9" Type="http://schemas.openxmlformats.org/officeDocument/2006/relationships/hyperlink" Target="http://www.cde.org.za/images/pdf/South%20Africas%20Education%20Crisis%20N%20Spaull%202013.pdf" TargetMode="External"/><Relationship Id="rId1" Type="http://schemas.openxmlformats.org/officeDocument/2006/relationships/slideLayout" Target="../slideLayouts/slideLayout2.xml"/><Relationship Id="rId2" Type="http://schemas.openxmlformats.org/officeDocument/2006/relationships/hyperlink" Target="http://nicspaull.files.wordpress.com/2011/04/fiske-and-ladd-2004-elusive_equity_-_elusive_equit.pdf" TargetMode="Externa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emf"/><Relationship Id="rId3" Type="http://schemas.openxmlformats.org/officeDocument/2006/relationships/image" Target="../media/image43.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8.png"/></Relationships>
</file>

<file path=ppt/slides/_rels/slide80.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diagramData" Target="../diagrams/data7.xml"/><Relationship Id="rId6" Type="http://schemas.openxmlformats.org/officeDocument/2006/relationships/diagramLayout" Target="../diagrams/layout7.xml"/><Relationship Id="rId7" Type="http://schemas.openxmlformats.org/officeDocument/2006/relationships/diagramQuickStyle" Target="../diagrams/quickStyle7.xml"/><Relationship Id="rId8" Type="http://schemas.openxmlformats.org/officeDocument/2006/relationships/diagramColors" Target="../diagrams/colors7.xml"/><Relationship Id="rId9"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83.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chart" Target="../charts/chart1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chart" Target="../charts/chart1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5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5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5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chart" Target="../charts/chart1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5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470992" y="0"/>
            <a:ext cx="6672799"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Teachers can’t teach what they don’t know</a:t>
            </a:r>
            <a:r>
              <a:rPr lang="en-US" sz="2800" dirty="0">
                <a:solidFill>
                  <a:srgbClr val="800000"/>
                </a:solidFill>
              </a:rPr>
              <a:t/>
            </a:r>
            <a:br>
              <a:rPr lang="en-US" sz="2800" dirty="0">
                <a:solidFill>
                  <a:srgbClr val="800000"/>
                </a:solidFill>
              </a:rPr>
            </a:br>
            <a:r>
              <a:rPr lang="en-US" sz="2800" dirty="0" smtClean="0">
                <a:solidFill>
                  <a:srgbClr val="800000"/>
                </a:solidFill>
              </a:rPr>
              <a:t>Can school management address this?</a:t>
            </a:r>
            <a:endParaRPr lang="en-US" sz="2800" dirty="0">
              <a:solidFill>
                <a:srgbClr val="800000"/>
              </a:solidFill>
            </a:endParaRPr>
          </a:p>
        </p:txBody>
      </p:sp>
      <p:sp>
        <p:nvSpPr>
          <p:cNvPr id="3" name="Subtitle 2"/>
          <p:cNvSpPr>
            <a:spLocks noGrp="1"/>
          </p:cNvSpPr>
          <p:nvPr>
            <p:ph type="subTitle" idx="1"/>
          </p:nvPr>
        </p:nvSpPr>
        <p:spPr>
          <a:xfrm>
            <a:off x="2515512" y="4653136"/>
            <a:ext cx="6611630" cy="936104"/>
          </a:xfrm>
          <a:solidFill>
            <a:schemeClr val="bg1">
              <a:lumMod val="85000"/>
              <a:alpha val="27000"/>
            </a:schemeClr>
          </a:solidFill>
        </p:spPr>
        <p:txBody>
          <a:bodyPr>
            <a:normAutofit fontScale="92500"/>
          </a:bodyPr>
          <a:lstStyle/>
          <a:p>
            <a:endParaRPr lang="en-US" sz="1100" b="1" dirty="0" smtClean="0">
              <a:solidFill>
                <a:srgbClr val="C00000"/>
              </a:solidFill>
            </a:endParaRPr>
          </a:p>
          <a:p>
            <a:r>
              <a:rPr lang="en-US" sz="1500" b="1" dirty="0" err="1" smtClean="0">
                <a:solidFill>
                  <a:srgbClr val="C00000"/>
                </a:solidFill>
              </a:rPr>
              <a:t>www.nicspaull.com</a:t>
            </a:r>
            <a:r>
              <a:rPr lang="en-US" sz="1500" b="1" dirty="0" smtClean="0">
                <a:solidFill>
                  <a:srgbClr val="C00000"/>
                </a:solidFill>
              </a:rPr>
              <a:t>/presentations</a:t>
            </a:r>
          </a:p>
          <a:p>
            <a:endParaRPr lang="en-US" sz="100" b="1" dirty="0" smtClean="0">
              <a:solidFill>
                <a:srgbClr val="C00000"/>
              </a:solidFill>
            </a:endParaRPr>
          </a:p>
          <a:p>
            <a:r>
              <a:rPr lang="en-US" sz="1500" b="1" i="1" dirty="0" smtClean="0">
                <a:solidFill>
                  <a:srgbClr val="C00000"/>
                </a:solidFill>
              </a:rPr>
              <a:t>SMT Capacity Building </a:t>
            </a:r>
            <a:r>
              <a:rPr lang="en-US" sz="1500" b="1" i="1" dirty="0" err="1" smtClean="0">
                <a:solidFill>
                  <a:srgbClr val="C00000"/>
                </a:solidFill>
              </a:rPr>
              <a:t>Programme</a:t>
            </a:r>
            <a:r>
              <a:rPr lang="en-US" sz="1500" b="1" i="1" dirty="0" smtClean="0">
                <a:solidFill>
                  <a:srgbClr val="C00000"/>
                </a:solidFill>
              </a:rPr>
              <a:t> |  University of Johannesburg  |  18 October 2014</a:t>
            </a:r>
            <a:endParaRPr lang="en-US" sz="1500" b="1" i="1" dirty="0">
              <a:solidFill>
                <a:srgbClr val="C00000"/>
              </a:solidFill>
            </a:endParaRPr>
          </a:p>
        </p:txBody>
      </p:sp>
      <p:pic>
        <p:nvPicPr>
          <p:cNvPr id="6" name="Picture 5"/>
          <p:cNvPicPr>
            <a:picLocks noChangeAspect="1"/>
          </p:cNvPicPr>
          <p:nvPr/>
        </p:nvPicPr>
        <p:blipFill>
          <a:blip r:embed="rId4"/>
          <a:stretch>
            <a:fillRect/>
          </a:stretch>
        </p:blipFill>
        <p:spPr>
          <a:xfrm>
            <a:off x="3995936" y="6075559"/>
            <a:ext cx="1549333" cy="480294"/>
          </a:xfrm>
          <a:prstGeom prst="rect">
            <a:avLst/>
          </a:prstGeom>
        </p:spPr>
      </p:pic>
      <p:pic>
        <p:nvPicPr>
          <p:cNvPr id="7" name="Picture 6" descr="logostackleft300.jpg"/>
          <p:cNvPicPr/>
          <p:nvPr/>
        </p:nvPicPr>
        <p:blipFill>
          <a:blip r:embed="rId5" cstate="print"/>
          <a:srcRect/>
          <a:stretch>
            <a:fillRect/>
          </a:stretch>
        </p:blipFill>
        <p:spPr bwMode="auto">
          <a:xfrm>
            <a:off x="5868144" y="6051797"/>
            <a:ext cx="1440160" cy="504056"/>
          </a:xfrm>
          <a:prstGeom prst="rect">
            <a:avLst/>
          </a:prstGeom>
          <a:noFill/>
          <a:ln w="9525">
            <a:noFill/>
            <a:miter lim="800000"/>
            <a:headEnd/>
            <a:tailEnd/>
          </a:ln>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483768" y="1412775"/>
            <a:ext cx="6660233" cy="325241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pPr>
              <a:lnSpc>
                <a:spcPct val="140000"/>
              </a:lnSpc>
            </a:pPr>
            <a:r>
              <a:rPr lang="en-US" sz="2800" dirty="0"/>
              <a:t>Overview of the SA education system </a:t>
            </a:r>
            <a:endParaRPr lang="en-US" sz="2800" dirty="0" smtClean="0"/>
          </a:p>
          <a:p>
            <a:pPr>
              <a:lnSpc>
                <a:spcPct val="140000"/>
              </a:lnSpc>
            </a:pPr>
            <a:r>
              <a:rPr lang="en-US" sz="2800" dirty="0" smtClean="0"/>
              <a:t>State of education since the transition</a:t>
            </a:r>
          </a:p>
          <a:p>
            <a:pPr>
              <a:lnSpc>
                <a:spcPct val="140000"/>
              </a:lnSpc>
            </a:pPr>
            <a:r>
              <a:rPr lang="en-US" sz="2800" dirty="0" smtClean="0"/>
              <a:t>Overview of teacher union membership in SA</a:t>
            </a:r>
          </a:p>
          <a:p>
            <a:pPr>
              <a:lnSpc>
                <a:spcPct val="140000"/>
              </a:lnSpc>
            </a:pPr>
            <a:r>
              <a:rPr lang="en-US" sz="2800" dirty="0" smtClean="0"/>
              <a:t>Teacher content knowledge in South Africa</a:t>
            </a:r>
          </a:p>
          <a:p>
            <a:pPr>
              <a:lnSpc>
                <a:spcPct val="140000"/>
              </a:lnSpc>
            </a:pPr>
            <a:r>
              <a:rPr lang="en-US" sz="2800" dirty="0" smtClean="0"/>
              <a:t>What is the role of school management in addressing the problem?</a:t>
            </a:r>
          </a:p>
          <a:p>
            <a:pPr>
              <a:lnSpc>
                <a:spcPct val="140000"/>
              </a:lnSpc>
            </a:pPr>
            <a:r>
              <a:rPr lang="en-US" sz="2800" dirty="0" smtClean="0"/>
              <a:t>Conclusion</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383976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3</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800000"/>
                </a:solidFill>
              </a:rPr>
              <a:t>Teacher training</a:t>
            </a:r>
          </a:p>
          <a:p>
            <a:pPr algn="ctr"/>
            <a:r>
              <a:rPr lang="en-US" sz="2400" b="1" dirty="0">
                <a:solidFill>
                  <a:srgbClr val="800000"/>
                </a:solidFill>
              </a:rPr>
              <a:t>(in &amp; pre)</a:t>
            </a: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 &amp; Capacity</a:t>
            </a:r>
            <a:endParaRPr lang="en-US" sz="16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Teacher 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28528468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4</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training</a:t>
            </a:r>
          </a:p>
          <a:p>
            <a:pPr algn="ctr"/>
            <a:r>
              <a:rPr lang="en-US" sz="2400" b="1" dirty="0" smtClean="0">
                <a:solidFill>
                  <a:srgbClr val="800000"/>
                </a:solidFill>
              </a:rPr>
              <a:t>(in &amp; pre)</a:t>
            </a:r>
            <a:endParaRPr lang="en-US" sz="2400" b="1" dirty="0">
              <a:solidFill>
                <a:srgbClr val="800000"/>
              </a:solidFill>
            </a:endParaRP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a:t>
            </a:r>
            <a:r>
              <a:rPr lang="en-US" sz="1600" b="1" dirty="0">
                <a:solidFill>
                  <a:srgbClr val="800000"/>
                </a:solidFill>
              </a:rPr>
              <a:t> </a:t>
            </a:r>
            <a:r>
              <a:rPr lang="en-US" sz="1600" b="1" dirty="0" smtClean="0">
                <a:solidFill>
                  <a:srgbClr val="800000"/>
                </a:solidFill>
              </a:rPr>
              <a:t>&amp; Capacity</a:t>
            </a:r>
          </a:p>
        </p:txBody>
      </p:sp>
      <p:sp>
        <p:nvSpPr>
          <p:cNvPr id="15" name="Rectangle 14"/>
          <p:cNvSpPr/>
          <p:nvPr/>
        </p:nvSpPr>
        <p:spPr>
          <a:xfrm>
            <a:off x="1619672"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800000"/>
                </a:solidFill>
              </a:rPr>
              <a:t>Teacher </a:t>
            </a:r>
            <a:r>
              <a:rPr lang="en-US" b="1" dirty="0" smtClean="0">
                <a:solidFill>
                  <a:srgbClr val="800000"/>
                </a:solidFill>
              </a:rPr>
              <a:t>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7644162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(1) </a:t>
            </a:r>
          </a:p>
          <a:p>
            <a:pPr algn="ctr">
              <a:lnSpc>
                <a:spcPct val="120000"/>
              </a:lnSpc>
            </a:pPr>
            <a:r>
              <a:rPr lang="en-US" b="1" i="1" dirty="0" smtClean="0">
                <a:solidFill>
                  <a:schemeClr val="bg1"/>
                </a:solidFill>
                <a:latin typeface="Helvetica Neue"/>
                <a:cs typeface="Helvetica Neue"/>
              </a:rPr>
              <a:t>An overview of the South African education system</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4761861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628801"/>
            <a:ext cx="8208912" cy="3888432"/>
          </a:xfrm>
        </p:spPr>
        <p:txBody>
          <a:bodyPr>
            <a:normAutofit fontScale="92500" lnSpcReduction="10000"/>
          </a:bodyPr>
          <a:lstStyle/>
          <a:p>
            <a:r>
              <a:rPr lang="en-US" sz="4400" b="1" dirty="0" smtClean="0"/>
              <a:t>12.4m</a:t>
            </a:r>
            <a:r>
              <a:rPr lang="en-US" dirty="0" smtClean="0"/>
              <a:t> students</a:t>
            </a:r>
          </a:p>
          <a:p>
            <a:pPr lvl="1"/>
            <a:r>
              <a:rPr lang="en-US" sz="2400" dirty="0" smtClean="0"/>
              <a:t>4 % of students are in independent schools (i.e. 96% public)</a:t>
            </a:r>
          </a:p>
          <a:p>
            <a:r>
              <a:rPr lang="en-US" sz="4400" b="1" dirty="0" smtClean="0"/>
              <a:t>25,826</a:t>
            </a:r>
            <a:r>
              <a:rPr lang="en-US" dirty="0" smtClean="0"/>
              <a:t> schools</a:t>
            </a:r>
          </a:p>
          <a:p>
            <a:pPr lvl="1"/>
            <a:r>
              <a:rPr lang="en-US" sz="2400" dirty="0" smtClean="0"/>
              <a:t>6% of schools are independent schools (i.e. 94% public)</a:t>
            </a:r>
          </a:p>
          <a:p>
            <a:r>
              <a:rPr lang="en-US" sz="4400" b="1" dirty="0" smtClean="0"/>
              <a:t>425,000</a:t>
            </a:r>
            <a:r>
              <a:rPr lang="en-US" dirty="0" smtClean="0"/>
              <a:t> teachers</a:t>
            </a:r>
          </a:p>
          <a:p>
            <a:pPr lvl="1"/>
            <a:r>
              <a:rPr lang="en-US" sz="2400" dirty="0" smtClean="0"/>
              <a:t>8% of teachers are in independent schools (i.e. 92% public)</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graphicFrame>
        <p:nvGraphicFramePr>
          <p:cNvPr id="8" name="Table 7"/>
          <p:cNvGraphicFramePr>
            <a:graphicFrameLocks noGrp="1"/>
          </p:cNvGraphicFramePr>
          <p:nvPr>
            <p:extLst>
              <p:ext uri="{D42A27DB-BD31-4B8C-83A1-F6EECF244321}">
                <p14:modId xmlns:p14="http://schemas.microsoft.com/office/powerpoint/2010/main" val="2619034855"/>
              </p:ext>
            </p:extLst>
          </p:nvPr>
        </p:nvGraphicFramePr>
        <p:xfrm>
          <a:off x="539552" y="5733256"/>
          <a:ext cx="7704856" cy="741680"/>
        </p:xfrm>
        <a:graphic>
          <a:graphicData uri="http://schemas.openxmlformats.org/drawingml/2006/table">
            <a:tbl>
              <a:tblPr firstRow="1" bandRow="1">
                <a:tableStyleId>{5C22544A-7EE6-4342-B048-85BDC9FD1C3A}</a:tableStyleId>
              </a:tblPr>
              <a:tblGrid>
                <a:gridCol w="1926214"/>
                <a:gridCol w="1926214"/>
                <a:gridCol w="1926214"/>
                <a:gridCol w="1926214"/>
              </a:tblGrid>
              <a:tr h="370840">
                <a:tc>
                  <a:txBody>
                    <a:bodyPr/>
                    <a:lstStyle/>
                    <a:p>
                      <a:pPr algn="ctr"/>
                      <a:r>
                        <a:rPr lang="en-US" sz="1600" dirty="0" smtClean="0"/>
                        <a:t>Foundation</a:t>
                      </a:r>
                      <a:r>
                        <a:rPr lang="en-US" sz="1600" baseline="0" dirty="0" smtClean="0"/>
                        <a:t> Phase</a:t>
                      </a:r>
                      <a:endParaRPr lang="en-US" sz="1600" dirty="0"/>
                    </a:p>
                  </a:txBody>
                  <a:tcPr>
                    <a:solidFill>
                      <a:srgbClr val="800000"/>
                    </a:solidFill>
                  </a:tcPr>
                </a:tc>
                <a:tc>
                  <a:txBody>
                    <a:bodyPr/>
                    <a:lstStyle/>
                    <a:p>
                      <a:pPr algn="ctr"/>
                      <a:r>
                        <a:rPr lang="en-US" sz="1600" dirty="0" smtClean="0"/>
                        <a:t>Intermediate</a:t>
                      </a:r>
                      <a:r>
                        <a:rPr lang="en-US" sz="1600" baseline="0" dirty="0" smtClean="0"/>
                        <a:t> Phase</a:t>
                      </a:r>
                      <a:endParaRPr lang="en-US" sz="1600" dirty="0"/>
                    </a:p>
                  </a:txBody>
                  <a:tcPr/>
                </a:tc>
                <a:tc>
                  <a:txBody>
                    <a:bodyPr/>
                    <a:lstStyle/>
                    <a:p>
                      <a:pPr algn="ctr"/>
                      <a:r>
                        <a:rPr lang="en-US" sz="1600" dirty="0" smtClean="0"/>
                        <a:t>Senior</a:t>
                      </a:r>
                      <a:r>
                        <a:rPr lang="en-US" sz="1600" baseline="0" dirty="0" smtClean="0"/>
                        <a:t> Phase</a:t>
                      </a:r>
                      <a:endParaRPr lang="en-US" sz="1600" dirty="0"/>
                    </a:p>
                  </a:txBody>
                  <a:tcPr/>
                </a:tc>
                <a:tc>
                  <a:txBody>
                    <a:bodyPr/>
                    <a:lstStyle/>
                    <a:p>
                      <a:pPr algn="ctr"/>
                      <a:r>
                        <a:rPr lang="en-US" sz="1600" dirty="0" smtClean="0"/>
                        <a:t>FET Phase</a:t>
                      </a:r>
                      <a:endParaRPr lang="en-US" sz="1600" dirty="0"/>
                    </a:p>
                  </a:txBody>
                  <a:tcPr/>
                </a:tc>
              </a:tr>
              <a:tr h="370840">
                <a:tc>
                  <a:txBody>
                    <a:bodyPr/>
                    <a:lstStyle/>
                    <a:p>
                      <a:pPr algn="ctr"/>
                      <a:r>
                        <a:rPr lang="en-US" dirty="0" smtClean="0"/>
                        <a:t>Gr1-3</a:t>
                      </a:r>
                      <a:endParaRPr lang="en-US" dirty="0"/>
                    </a:p>
                  </a:txBody>
                  <a:tcPr>
                    <a:solidFill>
                      <a:schemeClr val="accent2">
                        <a:lumMod val="60000"/>
                        <a:lumOff val="40000"/>
                      </a:schemeClr>
                    </a:solidFill>
                  </a:tcPr>
                </a:tc>
                <a:tc>
                  <a:txBody>
                    <a:bodyPr/>
                    <a:lstStyle/>
                    <a:p>
                      <a:pPr algn="ctr"/>
                      <a:r>
                        <a:rPr lang="en-US" dirty="0" smtClean="0"/>
                        <a:t>Gr 4-6</a:t>
                      </a:r>
                      <a:endParaRPr lang="en-US" dirty="0"/>
                    </a:p>
                  </a:txBody>
                  <a:tcPr/>
                </a:tc>
                <a:tc>
                  <a:txBody>
                    <a:bodyPr/>
                    <a:lstStyle/>
                    <a:p>
                      <a:pPr algn="ctr"/>
                      <a:r>
                        <a:rPr lang="en-US" dirty="0" smtClean="0"/>
                        <a:t>Gr 7-9</a:t>
                      </a:r>
                      <a:endParaRPr lang="en-US" dirty="0"/>
                    </a:p>
                  </a:txBody>
                  <a:tcPr/>
                </a:tc>
                <a:tc>
                  <a:txBody>
                    <a:bodyPr/>
                    <a:lstStyle/>
                    <a:p>
                      <a:pPr algn="ctr"/>
                      <a:r>
                        <a:rPr lang="en-US" dirty="0" smtClean="0"/>
                        <a:t>Gr10-12</a:t>
                      </a:r>
                      <a:endParaRPr lang="en-US" dirty="0"/>
                    </a:p>
                  </a:txBody>
                  <a:tcPr/>
                </a:tc>
              </a:tr>
            </a:tbl>
          </a:graphicData>
        </a:graphic>
      </p:graphicFrame>
    </p:spTree>
    <p:extLst>
      <p:ext uri="{BB962C8B-B14F-4D97-AF65-F5344CB8AC3E}">
        <p14:creationId xmlns:p14="http://schemas.microsoft.com/office/powerpoint/2010/main" val="141461441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z="4000" dirty="0" smtClean="0">
                <a:ea typeface="+mj-ea"/>
              </a:rPr>
              <a:t>Expenditure on education</a:t>
            </a:r>
            <a:br>
              <a:rPr lang="en-ZA" sz="4000" dirty="0" smtClean="0">
                <a:ea typeface="+mj-ea"/>
              </a:rPr>
            </a:br>
            <a:r>
              <a:rPr lang="en-ZA" sz="2000" dirty="0" smtClean="0">
                <a:ea typeface="+mj-ea"/>
              </a:rPr>
              <a:t>2010/11</a:t>
            </a:r>
            <a:endParaRPr lang="en-ZA" sz="4000" dirty="0">
              <a:ea typeface="+mj-ea"/>
            </a:endParaRPr>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39E3133D-07D9-094E-BA54-B67051CF8A6D}" type="slidenum">
              <a:rPr lang="en-ZA">
                <a:solidFill>
                  <a:srgbClr val="898989"/>
                </a:solidFill>
              </a:rPr>
              <a:pPr eaLnBrk="1" hangingPunct="1"/>
              <a:t>7</a:t>
            </a:fld>
            <a:endParaRPr lang="en-ZA">
              <a:solidFill>
                <a:srgbClr val="898989"/>
              </a:solidFill>
            </a:endParaRPr>
          </a:p>
        </p:txBody>
      </p:sp>
    </p:spTree>
    <p:extLst>
      <p:ext uri="{BB962C8B-B14F-4D97-AF65-F5344CB8AC3E}">
        <p14:creationId xmlns:p14="http://schemas.microsoft.com/office/powerpoint/2010/main" val="142346178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548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
        <p:nvSpPr>
          <p:cNvPr id="19" name="Content Placeholder 2"/>
          <p:cNvSpPr txBox="1">
            <a:spLocks/>
          </p:cNvSpPr>
          <p:nvPr/>
        </p:nvSpPr>
        <p:spPr>
          <a:xfrm>
            <a:off x="4572000" y="1644872"/>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372200" y="1644871"/>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34334" y="3814883"/>
            <a:ext cx="3986138" cy="3068960"/>
          </a:xfrm>
          <a:prstGeom prst="rect">
            <a:avLst/>
          </a:prstGeom>
          <a:solidFill>
            <a:schemeClr val="accent1">
              <a:lumMod val="20000"/>
              <a:lumOff val="80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sz="1600" b="1" dirty="0" smtClean="0"/>
              <a:t>NSES 2007/8/9 </a:t>
            </a:r>
          </a:p>
          <a:p>
            <a:pPr marL="800100" lvl="1" indent="-342900">
              <a:spcBef>
                <a:spcPct val="20000"/>
              </a:spcBef>
              <a:buFont typeface="Arial" pitchFamily="34" charset="0"/>
              <a:buChar char="•"/>
              <a:defRPr/>
            </a:pPr>
            <a:r>
              <a:rPr lang="en-ZA" sz="1600" dirty="0" smtClean="0"/>
              <a:t>Gr 3/4/5</a:t>
            </a:r>
          </a:p>
          <a:p>
            <a:pPr marL="800100" lvl="1" indent="-342900">
              <a:spcBef>
                <a:spcPct val="20000"/>
              </a:spcBef>
              <a:buFont typeface="Arial" pitchFamily="34" charset="0"/>
              <a:buChar char="•"/>
              <a:defRPr/>
            </a:pPr>
            <a:r>
              <a:rPr lang="en-ZA" sz="1200" dirty="0" smtClean="0"/>
              <a:t>See Taylor, Van der Berg &amp; </a:t>
            </a:r>
            <a:r>
              <a:rPr lang="en-ZA" sz="1200" dirty="0" err="1" smtClean="0"/>
              <a:t>Mabogoane</a:t>
            </a:r>
            <a:r>
              <a:rPr lang="en-ZA" sz="1200" dirty="0" smtClean="0"/>
              <a:t> (2013)</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Systemic Evaluations </a:t>
            </a:r>
            <a:r>
              <a:rPr lang="en-ZA" sz="1600" b="1" dirty="0" smtClean="0"/>
              <a:t>2007</a:t>
            </a:r>
          </a:p>
          <a:p>
            <a:pPr marL="800100" lvl="1" indent="-342900">
              <a:spcBef>
                <a:spcPct val="20000"/>
              </a:spcBef>
              <a:buFont typeface="Arial" pitchFamily="34" charset="0"/>
              <a:buChar char="•"/>
              <a:defRPr/>
            </a:pPr>
            <a:r>
              <a:rPr lang="en-ZA" sz="1600" dirty="0" smtClean="0"/>
              <a:t>Gr 3/6</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Matric </a:t>
            </a:r>
            <a:r>
              <a:rPr lang="en-ZA" sz="1600" b="1" dirty="0" smtClean="0"/>
              <a:t>exams</a:t>
            </a:r>
          </a:p>
          <a:p>
            <a:pPr marL="800100" lvl="1" indent="-342900">
              <a:spcBef>
                <a:spcPct val="20000"/>
              </a:spcBef>
              <a:buFont typeface="Arial" pitchFamily="34" charset="0"/>
              <a:buChar char="•"/>
              <a:defRPr/>
            </a:pPr>
            <a:r>
              <a:rPr lang="en-ZA" sz="1600" dirty="0" smtClean="0"/>
              <a:t>Gr 12</a:t>
            </a:r>
            <a:endParaRPr lang="en-ZA" sz="1600" dirty="0"/>
          </a:p>
        </p:txBody>
      </p:sp>
    </p:spTree>
    <p:extLst>
      <p:ext uri="{BB962C8B-B14F-4D97-AF65-F5344CB8AC3E}">
        <p14:creationId xmlns:p14="http://schemas.microsoft.com/office/powerpoint/2010/main" val="273497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par>
                                <p:cTn id="50" presetID="3" presetClass="entr" presetSubtype="10" fill="hold" nodeType="withEffect">
                                  <p:stCondLst>
                                    <p:cond delay="0"/>
                                  </p:stCondLst>
                                  <p:childTnLst>
                                    <p:set>
                                      <p:cBhvr>
                                        <p:cTn id="51" dur="1" fill="hold">
                                          <p:stCondLst>
                                            <p:cond delay="0"/>
                                          </p:stCondLst>
                                        </p:cTn>
                                        <p:tgtEl>
                                          <p:spTgt spid="19">
                                            <p:txEl>
                                              <p:pRg st="0" end="0"/>
                                            </p:txEl>
                                          </p:spTgt>
                                        </p:tgtEl>
                                        <p:attrNameLst>
                                          <p:attrName>style.visibility</p:attrName>
                                        </p:attrNameLst>
                                      </p:cBhvr>
                                      <p:to>
                                        <p:strVal val="visible"/>
                                      </p:to>
                                    </p:set>
                                    <p:animEffect transition="in" filter="blinds(horizontal)">
                                      <p:cBhvr>
                                        <p:cTn id="52" dur="500"/>
                                        <p:tgtEl>
                                          <p:spTgt spid="19">
                                            <p:txEl>
                                              <p:pRg st="0" end="0"/>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blinds(horizontal)">
                                      <p:cBhvr>
                                        <p:cTn id="55" dur="500"/>
                                        <p:tgtEl>
                                          <p:spTgt spid="21">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additive="base">
                                        <p:cTn id="60" dur="500" fill="hold"/>
                                        <p:tgtEl>
                                          <p:spTgt spid="1026"/>
                                        </p:tgtEl>
                                        <p:attrNameLst>
                                          <p:attrName>ppt_x</p:attrName>
                                        </p:attrNameLst>
                                      </p:cBhvr>
                                      <p:tavLst>
                                        <p:tav tm="0">
                                          <p:val>
                                            <p:strVal val="#ppt_x"/>
                                          </p:val>
                                        </p:tav>
                                        <p:tav tm="100000">
                                          <p:val>
                                            <p:strVal val="#ppt_x"/>
                                          </p:val>
                                        </p:tav>
                                      </p:tavLst>
                                    </p:anim>
                                    <p:anim calcmode="lin" valueType="num">
                                      <p:cBhvr additive="base">
                                        <p:cTn id="61" dur="500" fill="hold"/>
                                        <p:tgtEl>
                                          <p:spTgt spid="1026"/>
                                        </p:tgtEl>
                                        <p:attrNameLst>
                                          <p:attrName>ppt_y</p:attrName>
                                        </p:attrNameLst>
                                      </p:cBhvr>
                                      <p:tavLst>
                                        <p:tav tm="0">
                                          <p:val>
                                            <p:strVal val="1+#ppt_h/2"/>
                                          </p:val>
                                        </p:tav>
                                        <p:tav tm="100000">
                                          <p:val>
                                            <p:strVal val="#ppt_y"/>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027"/>
                                        </p:tgtEl>
                                        <p:attrNameLst>
                                          <p:attrName>style.visibility</p:attrName>
                                        </p:attrNameLst>
                                      </p:cBhvr>
                                      <p:to>
                                        <p:strVal val="visible"/>
                                      </p:to>
                                    </p:set>
                                    <p:anim calcmode="lin" valueType="num">
                                      <p:cBhvr additive="base">
                                        <p:cTn id="68" dur="500" fill="hold"/>
                                        <p:tgtEl>
                                          <p:spTgt spid="1027"/>
                                        </p:tgtEl>
                                        <p:attrNameLst>
                                          <p:attrName>ppt_x</p:attrName>
                                        </p:attrNameLst>
                                      </p:cBhvr>
                                      <p:tavLst>
                                        <p:tav tm="0">
                                          <p:val>
                                            <p:strVal val="#ppt_x"/>
                                          </p:val>
                                        </p:tav>
                                        <p:tav tm="100000">
                                          <p:val>
                                            <p:strVal val="#ppt_x"/>
                                          </p:val>
                                        </p:tav>
                                      </p:tavLst>
                                    </p:anim>
                                    <p:anim calcmode="lin" valueType="num">
                                      <p:cBhvr additive="base">
                                        <p:cTn id="69" dur="500" fill="hold"/>
                                        <p:tgtEl>
                                          <p:spTgt spid="1027"/>
                                        </p:tgtEl>
                                        <p:attrNameLst>
                                          <p:attrName>ppt_y</p:attrName>
                                        </p:attrNameLst>
                                      </p:cBhvr>
                                      <p:tavLst>
                                        <p:tav tm="0">
                                          <p:val>
                                            <p:strVal val="1+#ppt_h/2"/>
                                          </p:val>
                                        </p:tav>
                                        <p:tav tm="100000">
                                          <p:val>
                                            <p:strVal val="#ppt_y"/>
                                          </p:val>
                                        </p:tav>
                                      </p:tavLst>
                                    </p:anim>
                                  </p:childTnLst>
                                </p:cTn>
                              </p:par>
                              <p:par>
                                <p:cTn id="70" presetID="1"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Inequality: Two public schooling systems</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pic>
        <p:nvPicPr>
          <p:cNvPr id="5" name="Picture 49"/>
          <p:cNvPicPr>
            <a:picLocks noChangeAspect="1" noChangeArrowheads="1"/>
          </p:cNvPicPr>
          <p:nvPr/>
        </p:nvPicPr>
        <p:blipFill>
          <a:blip r:embed="rId2" cstate="print"/>
          <a:srcRect/>
          <a:stretch>
            <a:fillRect/>
          </a:stretch>
        </p:blipFill>
        <p:spPr bwMode="auto">
          <a:xfrm>
            <a:off x="971600" y="1484784"/>
            <a:ext cx="7159201" cy="5203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0154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2569445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this low </a:t>
            </a:r>
            <a:r>
              <a:rPr lang="en-US" sz="2800" dirty="0" smtClean="0"/>
              <a:t>&amp; unequal performance </a:t>
            </a:r>
            <a:r>
              <a:rPr lang="en-US" sz="2800" dirty="0"/>
              <a:t>look 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1315011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45683515"/>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2014)</a:t>
            </a:r>
            <a:endParaRPr lang="en-ZA" sz="1400" dirty="0"/>
          </a:p>
        </p:txBody>
      </p:sp>
    </p:spTree>
    <p:extLst>
      <p:ext uri="{BB962C8B-B14F-4D97-AF65-F5344CB8AC3E}">
        <p14:creationId xmlns:p14="http://schemas.microsoft.com/office/powerpoint/2010/main" val="21887963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2350253972"/>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a:t>
            </a:r>
            <a:r>
              <a:rPr lang="en-ZA" sz="1200" i="1" dirty="0" err="1" smtClean="0"/>
              <a:t>Viljoen</a:t>
            </a:r>
            <a:r>
              <a:rPr lang="en-ZA" sz="1200" i="1" dirty="0" smtClean="0"/>
              <a:t>, 2014 (SAHRC Report)</a:t>
            </a:r>
            <a:endParaRPr lang="en-ZA" sz="1200" i="1" dirty="0"/>
          </a:p>
        </p:txBody>
      </p:sp>
    </p:spTree>
    <p:extLst>
      <p:ext uri="{BB962C8B-B14F-4D97-AF65-F5344CB8AC3E}">
        <p14:creationId xmlns:p14="http://schemas.microsoft.com/office/powerpoint/2010/main" val="2992044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277015965"/>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4307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16</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895388510"/>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18743501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(2) </a:t>
            </a:r>
          </a:p>
          <a:p>
            <a:pPr algn="ctr">
              <a:lnSpc>
                <a:spcPct val="120000"/>
              </a:lnSpc>
            </a:pPr>
            <a:r>
              <a:rPr lang="en-US" b="1" i="1" dirty="0" smtClean="0">
                <a:solidFill>
                  <a:schemeClr val="bg1"/>
                </a:solidFill>
                <a:latin typeface="Helvetica Neue"/>
                <a:cs typeface="Helvetica Neue"/>
              </a:rPr>
              <a:t>Mathematics content knowledge of SA teachers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02587763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752528"/>
          </a:xfrm>
        </p:spPr>
        <p:txBody>
          <a:bodyPr>
            <a:normAutofit fontScale="40000" lnSpcReduction="20000"/>
          </a:bodyPr>
          <a:lstStyle/>
          <a:p>
            <a:r>
              <a:rPr lang="en-US" sz="5000" dirty="0">
                <a:solidFill>
                  <a:srgbClr val="C00000"/>
                </a:solidFill>
              </a:rPr>
              <a:t>Taylor &amp; </a:t>
            </a:r>
            <a:r>
              <a:rPr lang="en-US" sz="5000" dirty="0" err="1">
                <a:solidFill>
                  <a:srgbClr val="C00000"/>
                </a:solidFill>
              </a:rPr>
              <a:t>Vinjevold</a:t>
            </a:r>
            <a:r>
              <a:rPr lang="en-US" sz="5000" dirty="0">
                <a:solidFill>
                  <a:srgbClr val="C00000"/>
                </a:solidFill>
              </a:rPr>
              <a:t> </a:t>
            </a:r>
            <a:r>
              <a:rPr lang="en-ZA" sz="5000" dirty="0">
                <a:solidFill>
                  <a:srgbClr val="C00000"/>
                </a:solidFill>
              </a:rPr>
              <a:t>(1999, p. 230)</a:t>
            </a:r>
            <a:r>
              <a:rPr lang="en-US" sz="5000" dirty="0">
                <a:solidFill>
                  <a:srgbClr val="C00000"/>
                </a:solidFill>
              </a:rPr>
              <a:t>  </a:t>
            </a:r>
            <a:r>
              <a:rPr lang="en-US" sz="5000" dirty="0"/>
              <a:t>summarize the 54 studies that made up this initiative and conclude as follows</a:t>
            </a:r>
            <a:r>
              <a:rPr lang="en-US" sz="5000" dirty="0" smtClean="0"/>
              <a:t>:</a:t>
            </a:r>
            <a:r>
              <a:rPr lang="en-ZA" sz="5000" dirty="0"/>
              <a:t> </a:t>
            </a:r>
            <a:r>
              <a:rPr lang="en-US" sz="5000" i="1" dirty="0" smtClean="0"/>
              <a:t>“</a:t>
            </a:r>
            <a:r>
              <a:rPr lang="en-US" sz="5000" i="1" dirty="0"/>
              <a:t>The most definite point of convergence across the [President’s Education Initiative] studies is the conclusion </a:t>
            </a:r>
            <a:r>
              <a:rPr lang="en-US" sz="5000" i="1" u="sng" dirty="0"/>
              <a:t>that teachers’ poor conceptual knowledge of the subjects they are teaching is a fundamental constraint on the quality of teaching and learning activities</a:t>
            </a:r>
            <a:r>
              <a:rPr lang="en-US" sz="5000" i="1" dirty="0"/>
              <a:t>, and consequently on the quality of learning outcomes</a:t>
            </a:r>
            <a:r>
              <a:rPr lang="en-US" sz="5000" i="1" dirty="0" smtClean="0"/>
              <a:t>.”</a:t>
            </a:r>
          </a:p>
          <a:p>
            <a:endParaRPr lang="en-US" sz="5000" i="1" dirty="0" smtClean="0"/>
          </a:p>
          <a:p>
            <a:r>
              <a:rPr lang="en-US" sz="5000" i="1" dirty="0" err="1" smtClean="0">
                <a:solidFill>
                  <a:srgbClr val="C00000"/>
                </a:solidFill>
              </a:rPr>
              <a:t>Carnoy</a:t>
            </a:r>
            <a:r>
              <a:rPr lang="en-US" sz="5000" i="1" dirty="0" smtClean="0">
                <a:solidFill>
                  <a:srgbClr val="C00000"/>
                </a:solidFill>
              </a:rPr>
              <a:t> &amp; Chisholm (2008, p.33): </a:t>
            </a:r>
            <a:r>
              <a:rPr lang="en-US" sz="5000" dirty="0" smtClean="0"/>
              <a:t>“</a:t>
            </a:r>
            <a:r>
              <a:rPr lang="en-US" sz="5000" i="1" dirty="0" smtClean="0"/>
              <a:t>The </a:t>
            </a:r>
            <a:r>
              <a:rPr lang="en-US" sz="5000" i="1" dirty="0"/>
              <a:t>relatively low level of mathematics knowledge that teachers have in all but the highest student [socioeconomic status] schools is somewhat troubling. It raises some doubts about the preparation of the teacher force</a:t>
            </a:r>
            <a:r>
              <a:rPr lang="en-US" sz="5000" dirty="0" smtClean="0"/>
              <a:t>”.</a:t>
            </a:r>
          </a:p>
          <a:p>
            <a:endParaRPr lang="en-US" sz="5000" dirty="0"/>
          </a:p>
          <a:p>
            <a:r>
              <a:rPr lang="en-ZA" sz="5000" dirty="0">
                <a:solidFill>
                  <a:srgbClr val="C00000"/>
                </a:solidFill>
              </a:rPr>
              <a:t>Taylor &amp; Taylor (2013, p. 230</a:t>
            </a:r>
            <a:r>
              <a:rPr lang="en-ZA" sz="5000" dirty="0" smtClean="0">
                <a:solidFill>
                  <a:srgbClr val="C00000"/>
                </a:solidFill>
              </a:rPr>
              <a:t>): </a:t>
            </a:r>
            <a:r>
              <a:rPr lang="en-US" sz="5000" dirty="0" smtClean="0"/>
              <a:t>“</a:t>
            </a:r>
            <a:r>
              <a:rPr lang="en-US" sz="5000" i="1" dirty="0"/>
              <a:t>The subject knowledge base of the majority of South African grade 6 mathematics teachers is simply inadequate to provide learners with a principled understanding of the discipline…providing teachers with a deep conceptual understanding of their subject should be the main focus for both pre- and in-service teacher training</a:t>
            </a:r>
            <a:r>
              <a:rPr lang="en-US" sz="5000" dirty="0" smtClean="0"/>
              <a:t>”. </a:t>
            </a:r>
            <a:endParaRPr lang="en-ZA" sz="5000" dirty="0"/>
          </a:p>
          <a:p>
            <a:endParaRPr lang="en-ZA" sz="2800" dirty="0"/>
          </a:p>
          <a:p>
            <a:pPr marL="0" indent="0" algn="just">
              <a:buNone/>
            </a:pPr>
            <a:endParaRPr lang="en-ZA" sz="3000" i="1" dirty="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spTree>
    <p:extLst>
      <p:ext uri="{BB962C8B-B14F-4D97-AF65-F5344CB8AC3E}">
        <p14:creationId xmlns:p14="http://schemas.microsoft.com/office/powerpoint/2010/main" val="331385286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p:cNvPicPr>
            <a:picLocks noChangeAspect="1" noChangeArrowheads="1"/>
          </p:cNvPicPr>
          <p:nvPr/>
        </p:nvPicPr>
        <p:blipFill>
          <a:blip r:embed="rId3" cstate="print"/>
          <a:srcRect l="14761"/>
          <a:stretch>
            <a:fillRect/>
          </a:stretch>
        </p:blipFill>
        <p:spPr bwMode="auto">
          <a:xfrm>
            <a:off x="4048550" y="2420888"/>
            <a:ext cx="5095450" cy="3912543"/>
          </a:xfrm>
          <a:prstGeom prst="rect">
            <a:avLst/>
          </a:prstGeom>
          <a:noFill/>
          <a:ln w="9525">
            <a:noFill/>
            <a:miter lim="800000"/>
            <a:headEnd/>
            <a:tailEnd/>
          </a:ln>
        </p:spPr>
      </p:pic>
      <p:sp>
        <p:nvSpPr>
          <p:cNvPr id="3075" name="Content Placeholder 2"/>
          <p:cNvSpPr>
            <a:spLocks noGrp="1"/>
          </p:cNvSpPr>
          <p:nvPr>
            <p:ph idx="1"/>
          </p:nvPr>
        </p:nvSpPr>
        <p:spPr>
          <a:xfrm>
            <a:off x="468313" y="1628801"/>
            <a:ext cx="8229600" cy="4680520"/>
          </a:xfrm>
        </p:spPr>
        <p:txBody>
          <a:bodyPr>
            <a:normAutofit fontScale="55000" lnSpcReduction="20000"/>
          </a:bodyPr>
          <a:lstStyle/>
          <a:p>
            <a:pPr eaLnBrk="1" hangingPunct="1">
              <a:buFont typeface="Arial" charset="0"/>
              <a:buNone/>
              <a:defRPr/>
            </a:pPr>
            <a:r>
              <a:rPr lang="en-US" sz="1800" b="1" dirty="0" smtClean="0">
                <a:solidFill>
                  <a:srgbClr val="C00000"/>
                </a:solidFill>
              </a:rPr>
              <a:t>SACMEQ</a:t>
            </a:r>
          </a:p>
          <a:p>
            <a:pPr lvl="1" eaLnBrk="1" hangingPunct="1">
              <a:lnSpc>
                <a:spcPct val="150000"/>
              </a:lnSpc>
              <a:buFont typeface="Wingdings" pitchFamily="2" charset="2"/>
              <a:buChar char="q"/>
              <a:defRPr/>
            </a:pPr>
            <a:r>
              <a:rPr lang="en-US" sz="1800" dirty="0" smtClean="0"/>
              <a:t>Southern and Eastern African Consortium for Monitoring Educational Quality</a:t>
            </a:r>
          </a:p>
          <a:p>
            <a:pPr lvl="1" eaLnBrk="1" hangingPunct="1">
              <a:lnSpc>
                <a:spcPct val="150000"/>
              </a:lnSpc>
              <a:buFont typeface="Wingdings" pitchFamily="2" charset="2"/>
              <a:buChar char="q"/>
              <a:defRPr/>
            </a:pPr>
            <a:r>
              <a:rPr lang="en-US" sz="1800" dirty="0" smtClean="0"/>
              <a:t>14 participating countries</a:t>
            </a:r>
          </a:p>
          <a:p>
            <a:pPr lvl="1" eaLnBrk="1" hangingPunct="1">
              <a:lnSpc>
                <a:spcPct val="150000"/>
              </a:lnSpc>
              <a:buFont typeface="Wingdings" pitchFamily="2" charset="2"/>
              <a:buChar char="q"/>
              <a:defRPr/>
            </a:pPr>
            <a:r>
              <a:rPr lang="en-US" sz="1800" dirty="0" smtClean="0"/>
              <a:t>SACMEQ II (2000), SACMEQ III (2007)</a:t>
            </a:r>
          </a:p>
          <a:p>
            <a:pPr lvl="1" eaLnBrk="1" hangingPunct="1">
              <a:lnSpc>
                <a:spcPct val="150000"/>
              </a:lnSpc>
              <a:buFont typeface="Wingdings" pitchFamily="2" charset="2"/>
              <a:buChar char="q"/>
              <a:defRPr/>
            </a:pPr>
            <a:r>
              <a:rPr lang="en-US" sz="1800" dirty="0" smtClean="0"/>
              <a:t>Nationally representative</a:t>
            </a:r>
          </a:p>
          <a:p>
            <a:pPr lvl="1" eaLnBrk="1" hangingPunct="1">
              <a:lnSpc>
                <a:spcPct val="150000"/>
              </a:lnSpc>
              <a:buFont typeface="Wingdings" pitchFamily="2" charset="2"/>
              <a:buChar char="q"/>
              <a:defRPr/>
            </a:pPr>
            <a:r>
              <a:rPr lang="en-US" sz="1800" dirty="0" smtClean="0"/>
              <a:t>Testing :</a:t>
            </a:r>
          </a:p>
          <a:p>
            <a:pPr lvl="2" eaLnBrk="1" hangingPunct="1">
              <a:lnSpc>
                <a:spcPct val="150000"/>
              </a:lnSpc>
              <a:buFont typeface="Courier New" pitchFamily="49" charset="0"/>
              <a:buChar char="o"/>
              <a:defRPr/>
            </a:pPr>
            <a:r>
              <a:rPr lang="en-US" sz="1800" b="1" dirty="0" smtClean="0"/>
              <a:t>Gr 6 Numeracy</a:t>
            </a:r>
          </a:p>
          <a:p>
            <a:pPr lvl="2" eaLnBrk="1" hangingPunct="1">
              <a:lnSpc>
                <a:spcPct val="150000"/>
              </a:lnSpc>
              <a:buFont typeface="Courier New" pitchFamily="49" charset="0"/>
              <a:buChar char="o"/>
              <a:defRPr/>
            </a:pPr>
            <a:r>
              <a:rPr lang="en-US" sz="1800" b="1" dirty="0" smtClean="0"/>
              <a:t>Gr 6 Literacy</a:t>
            </a:r>
          </a:p>
          <a:p>
            <a:pPr lvl="2" eaLnBrk="1" hangingPunct="1">
              <a:lnSpc>
                <a:spcPct val="150000"/>
              </a:lnSpc>
              <a:buFont typeface="Courier New" pitchFamily="49" charset="0"/>
              <a:buChar char="o"/>
              <a:defRPr/>
            </a:pPr>
            <a:r>
              <a:rPr lang="en-US" sz="1800" dirty="0" smtClean="0"/>
              <a:t>HIV/AIDS Health knowledge</a:t>
            </a:r>
          </a:p>
          <a:p>
            <a:pPr lvl="1" eaLnBrk="1" hangingPunct="1">
              <a:lnSpc>
                <a:spcPct val="150000"/>
              </a:lnSpc>
              <a:buFont typeface="Wingdings" pitchFamily="2" charset="2"/>
              <a:buChar char="q"/>
              <a:defRPr/>
            </a:pPr>
            <a:endParaRPr lang="en-US" sz="1800" b="1" dirty="0" smtClean="0"/>
          </a:p>
          <a:p>
            <a:pPr eaLnBrk="1" hangingPunct="1">
              <a:buFont typeface="Arial" charset="0"/>
              <a:buNone/>
              <a:defRPr/>
            </a:pPr>
            <a:r>
              <a:rPr lang="en-US" sz="1800" b="1" dirty="0" smtClean="0">
                <a:solidFill>
                  <a:srgbClr val="C00000"/>
                </a:solidFill>
              </a:rPr>
              <a:t>SACMEQ III: </a:t>
            </a:r>
            <a:r>
              <a:rPr lang="en-US" sz="3600" b="1" dirty="0" smtClean="0">
                <a:solidFill>
                  <a:srgbClr val="C00000"/>
                </a:solidFill>
              </a:rPr>
              <a:t>South Africa</a:t>
            </a:r>
          </a:p>
          <a:p>
            <a:pPr lvl="1" eaLnBrk="1" hangingPunct="1">
              <a:lnSpc>
                <a:spcPct val="150000"/>
              </a:lnSpc>
              <a:buFont typeface="Wingdings" pitchFamily="2" charset="2"/>
              <a:buChar char="q"/>
              <a:defRPr/>
            </a:pPr>
            <a:r>
              <a:rPr lang="en-US" sz="3800" b="1" dirty="0" smtClean="0"/>
              <a:t> 9071</a:t>
            </a:r>
            <a:r>
              <a:rPr lang="en-US" sz="3800" dirty="0" smtClean="0"/>
              <a:t> SA Grade 6 students</a:t>
            </a:r>
          </a:p>
          <a:p>
            <a:pPr lvl="1" eaLnBrk="1" hangingPunct="1">
              <a:lnSpc>
                <a:spcPct val="150000"/>
              </a:lnSpc>
              <a:buFont typeface="Wingdings" pitchFamily="2" charset="2"/>
              <a:buChar char="q"/>
              <a:defRPr/>
            </a:pPr>
            <a:r>
              <a:rPr lang="en-US" sz="3800" b="1" dirty="0" smtClean="0"/>
              <a:t> 498</a:t>
            </a:r>
            <a:r>
              <a:rPr lang="en-US" sz="3800" dirty="0" smtClean="0"/>
              <a:t> SA Grade 6 math teachers</a:t>
            </a:r>
          </a:p>
          <a:p>
            <a:pPr lvl="1" eaLnBrk="1" hangingPunct="1">
              <a:lnSpc>
                <a:spcPct val="150000"/>
              </a:lnSpc>
              <a:buFont typeface="Wingdings" pitchFamily="2" charset="2"/>
              <a:buChar char="q"/>
              <a:defRPr/>
            </a:pPr>
            <a:r>
              <a:rPr lang="en-US" sz="3800" b="1" dirty="0" smtClean="0"/>
              <a:t> 392</a:t>
            </a:r>
            <a:r>
              <a:rPr lang="en-US" sz="3800" dirty="0" smtClean="0"/>
              <a:t> SA primary schools</a:t>
            </a:r>
          </a:p>
          <a:p>
            <a:pPr lvl="1" eaLnBrk="1" hangingPunct="1">
              <a:lnSpc>
                <a:spcPct val="150000"/>
              </a:lnSpc>
              <a:buFont typeface="Wingdings" pitchFamily="2" charset="2"/>
              <a:buChar char="q"/>
              <a:defRPr/>
            </a:pPr>
            <a:endParaRPr lang="en-US" sz="1000" dirty="0" smtClean="0"/>
          </a:p>
          <a:p>
            <a:pPr eaLnBrk="1" hangingPunct="1">
              <a:defRPr/>
            </a:pPr>
            <a:r>
              <a:rPr lang="en-ZA" sz="2000" dirty="0" smtClean="0"/>
              <a:t>See SACMEQ website for research</a:t>
            </a:r>
          </a:p>
        </p:txBody>
      </p:sp>
      <p:sp>
        <p:nvSpPr>
          <p:cNvPr id="6" name="Title 1"/>
          <p:cNvSpPr txBox="1">
            <a:spLocks/>
          </p:cNvSpPr>
          <p:nvPr/>
        </p:nvSpPr>
        <p:spPr>
          <a:xfrm>
            <a:off x="467544" y="404664"/>
            <a:ext cx="8208912" cy="1151979"/>
          </a:xfrm>
          <a:prstGeom prst="rect">
            <a:avLst/>
          </a:prstGeom>
          <a:solidFill>
            <a:schemeClr val="tx2">
              <a:lumMod val="20000"/>
              <a:lumOff val="80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600" b="1" dirty="0" smtClean="0">
                <a:solidFill>
                  <a:srgbClr val="C00000"/>
                </a:solidFill>
              </a:rPr>
              <a:t>Background: Data</a:t>
            </a:r>
            <a:endParaRPr lang="en-ZA" sz="3600" b="1" dirty="0">
              <a:solidFill>
                <a:srgbClr val="C00000"/>
              </a:solidFill>
            </a:endParaRPr>
          </a:p>
        </p:txBody>
      </p:sp>
    </p:spTree>
    <p:extLst>
      <p:ext uri="{BB962C8B-B14F-4D97-AF65-F5344CB8AC3E}">
        <p14:creationId xmlns:p14="http://schemas.microsoft.com/office/powerpoint/2010/main" val="162954487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srcRect/>
          <a:stretch>
            <a:fillRect/>
          </a:stretch>
        </p:blipFill>
        <p:spPr bwMode="auto">
          <a:xfrm>
            <a:off x="467544" y="1988840"/>
            <a:ext cx="6056937" cy="403244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660232" y="2276872"/>
            <a:ext cx="2160240" cy="3416320"/>
          </a:xfrm>
          <a:prstGeom prst="rect">
            <a:avLst/>
          </a:prstGeom>
          <a:solidFill>
            <a:schemeClr val="bg1">
              <a:lumMod val="85000"/>
            </a:schemeClr>
          </a:solidFill>
        </p:spPr>
        <p:txBody>
          <a:bodyPr wrap="square" rtlCol="0">
            <a:spAutoFit/>
          </a:bodyPr>
          <a:lstStyle/>
          <a:p>
            <a:pPr algn="ctr"/>
            <a:endParaRPr lang="en-ZA" dirty="0" smtClean="0"/>
          </a:p>
          <a:p>
            <a:pPr algn="ctr"/>
            <a:r>
              <a:rPr lang="en-ZA" dirty="0" smtClean="0"/>
              <a:t>But this is the AVERAGE Grade 6 maths teacher. Extremely high levels of inequality in SA means that the average score hides the real truth. What does it look like if we disaggregate it…</a:t>
            </a:r>
          </a:p>
          <a:p>
            <a:pPr algn="ctr"/>
            <a:endParaRPr lang="en-ZA" dirty="0"/>
          </a:p>
        </p:txBody>
      </p:sp>
      <p:sp>
        <p:nvSpPr>
          <p:cNvPr id="12"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dirty="0" smtClean="0">
                <a:solidFill>
                  <a:srgbClr val="C00000"/>
                </a:solidFill>
              </a:rPr>
              <a:t>Maths teacher content knowledge </a:t>
            </a:r>
            <a:r>
              <a:rPr lang="en-ZA" sz="2700" i="1" dirty="0" smtClean="0">
                <a:solidFill>
                  <a:srgbClr val="C00000"/>
                </a:solidFill>
              </a:rPr>
              <a:t>(SACMEQ 2007)</a:t>
            </a:r>
            <a:endParaRPr lang="en-ZA" sz="2700" i="1" dirty="0">
              <a:solidFill>
                <a:srgbClr val="C00000"/>
              </a:solidFill>
            </a:endParaRPr>
          </a:p>
        </p:txBody>
      </p:sp>
      <p:sp>
        <p:nvSpPr>
          <p:cNvPr id="13" name="TextBox 12"/>
          <p:cNvSpPr txBox="1"/>
          <p:nvPr/>
        </p:nvSpPr>
        <p:spPr>
          <a:xfrm>
            <a:off x="2339752" y="6021288"/>
            <a:ext cx="2088232" cy="338554"/>
          </a:xfrm>
          <a:prstGeom prst="rect">
            <a:avLst/>
          </a:prstGeom>
          <a:noFill/>
        </p:spPr>
        <p:txBody>
          <a:bodyPr wrap="square" rtlCol="0">
            <a:spAutoFit/>
          </a:bodyPr>
          <a:lstStyle/>
          <a:p>
            <a:r>
              <a:rPr lang="en-ZA" sz="1600" i="1" dirty="0" smtClean="0"/>
              <a:t>Source: Stephen Taylor</a:t>
            </a:r>
            <a:endParaRPr lang="en-ZA" sz="1600" i="1" dirty="0"/>
          </a:p>
        </p:txBody>
      </p:sp>
      <p:sp>
        <p:nvSpPr>
          <p:cNvPr id="2" name="Slide Number Placeholder 1"/>
          <p:cNvSpPr>
            <a:spLocks noGrp="1"/>
          </p:cNvSpPr>
          <p:nvPr>
            <p:ph type="sldNum" sz="quarter" idx="12"/>
          </p:nvPr>
        </p:nvSpPr>
        <p:spPr/>
        <p:txBody>
          <a:bodyPr/>
          <a:lstStyle/>
          <a:p>
            <a:fld id="{555B2511-D5A3-487A-82FF-4C039FEE504B}" type="slidenum">
              <a:rPr lang="en-ZA" smtClean="0"/>
              <a:pPr/>
              <a:t>20</a:t>
            </a:fld>
            <a:endParaRPr lang="en-ZA"/>
          </a:p>
        </p:txBody>
      </p:sp>
    </p:spTree>
    <p:extLst>
      <p:ext uri="{BB962C8B-B14F-4D97-AF65-F5344CB8AC3E}">
        <p14:creationId xmlns:p14="http://schemas.microsoft.com/office/powerpoint/2010/main" val="16822043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765713516"/>
              </p:ext>
            </p:extLst>
          </p:nvPr>
        </p:nvGraphicFramePr>
        <p:xfrm>
          <a:off x="68262" y="548680"/>
          <a:ext cx="9007475" cy="61206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214476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this low performance look 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69621227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(2014) research on mathematics teacher content knowledge</a:t>
            </a:r>
            <a:endParaRPr lang="en-US" dirty="0"/>
          </a:p>
        </p:txBody>
      </p:sp>
      <p:sp>
        <p:nvSpPr>
          <p:cNvPr id="3" name="Content Placeholder 2"/>
          <p:cNvSpPr>
            <a:spLocks noGrp="1"/>
          </p:cNvSpPr>
          <p:nvPr>
            <p:ph idx="1"/>
          </p:nvPr>
        </p:nvSpPr>
        <p:spPr>
          <a:xfrm>
            <a:off x="467544" y="1628800"/>
            <a:ext cx="8229600" cy="4824536"/>
          </a:xfrm>
        </p:spPr>
        <p:txBody>
          <a:bodyPr>
            <a:normAutofit fontScale="92500" lnSpcReduction="20000"/>
          </a:bodyPr>
          <a:lstStyle/>
          <a:p>
            <a:r>
              <a:rPr lang="en-US" sz="2800" dirty="0" smtClean="0"/>
              <a:t>Using SACMEQ 2007 teacher test, </a:t>
            </a:r>
            <a:r>
              <a:rPr lang="en-US" sz="2800" dirty="0" err="1" smtClean="0"/>
              <a:t>Venkat</a:t>
            </a:r>
            <a:r>
              <a:rPr lang="en-US" sz="2800" dirty="0" smtClean="0"/>
              <a:t> &amp; Spaull classify the 42 items in the SACMEQ </a:t>
            </a:r>
            <a:r>
              <a:rPr lang="en-US" sz="2800" dirty="0" err="1" smtClean="0"/>
              <a:t>maths</a:t>
            </a:r>
            <a:r>
              <a:rPr lang="en-US" sz="2800" dirty="0" smtClean="0"/>
              <a:t> teacher test according to </a:t>
            </a:r>
            <a:r>
              <a:rPr lang="en-US" sz="2800" u="sng" dirty="0" smtClean="0"/>
              <a:t>content strand </a:t>
            </a:r>
            <a:r>
              <a:rPr lang="en-US" sz="2800" dirty="0" smtClean="0"/>
              <a:t>and </a:t>
            </a:r>
            <a:r>
              <a:rPr lang="en-US" sz="2800" u="sng" dirty="0" smtClean="0"/>
              <a:t>grade level</a:t>
            </a:r>
          </a:p>
          <a:p>
            <a:pPr lvl="1"/>
            <a:r>
              <a:rPr lang="en-US" sz="2000" dirty="0" smtClean="0"/>
              <a:t>9 items at Gr4/5 level</a:t>
            </a:r>
          </a:p>
          <a:p>
            <a:pPr lvl="1"/>
            <a:r>
              <a:rPr lang="en-US" sz="2000" dirty="0" smtClean="0"/>
              <a:t>19 items at Gr6/7 level</a:t>
            </a:r>
          </a:p>
          <a:p>
            <a:pPr lvl="1"/>
            <a:r>
              <a:rPr lang="en-US" sz="2000" dirty="0"/>
              <a:t> </a:t>
            </a:r>
            <a:r>
              <a:rPr lang="en-US" sz="2000" dirty="0" smtClean="0"/>
              <a:t>14 items at Gr 8/9 level</a:t>
            </a:r>
          </a:p>
          <a:p>
            <a:r>
              <a:rPr lang="en-US" sz="2800" dirty="0" smtClean="0"/>
              <a:t>Classify teachers based on grade-level using a 60% minimum mark requirement for threshold </a:t>
            </a:r>
          </a:p>
          <a:p>
            <a:pPr lvl="1"/>
            <a:r>
              <a:rPr lang="en-US" sz="2400" dirty="0" smtClean="0"/>
              <a:t>Less than grade 4/5 	content knowledge</a:t>
            </a:r>
          </a:p>
          <a:p>
            <a:pPr lvl="1"/>
            <a:r>
              <a:rPr lang="en-US" sz="2400" dirty="0" smtClean="0"/>
              <a:t>Grades 4 &amp; 5 		content knowledge</a:t>
            </a:r>
          </a:p>
          <a:p>
            <a:pPr lvl="1"/>
            <a:r>
              <a:rPr lang="en-US" sz="2400" dirty="0" smtClean="0"/>
              <a:t>Grades 4, 5, 6 ,7 		content knowledge</a:t>
            </a:r>
          </a:p>
          <a:p>
            <a:pPr lvl="1"/>
            <a:r>
              <a:rPr lang="en-US" sz="2400" dirty="0" smtClean="0"/>
              <a:t>Grades 4, 5, 6, 7, 8 and 9 	content knowledge</a:t>
            </a:r>
          </a:p>
          <a:p>
            <a:pPr marL="457200" lvl="1" indent="0">
              <a:buNone/>
            </a:pPr>
            <a:endParaRPr lang="en-US" sz="1700" i="1" dirty="0" smtClean="0"/>
          </a:p>
          <a:p>
            <a:pPr marL="457200" lvl="1" indent="0">
              <a:buNone/>
            </a:pPr>
            <a:r>
              <a:rPr lang="en-US" sz="1700" i="1" dirty="0" smtClean="0"/>
              <a:t>*Given that the test items were structured in MCQ format all responses were corrected using </a:t>
            </a:r>
            <a:r>
              <a:rPr lang="en-US" sz="1700" i="1" dirty="0" err="1" smtClean="0"/>
              <a:t>Frary’s</a:t>
            </a:r>
            <a:r>
              <a:rPr lang="en-US" sz="1700" i="1" dirty="0" smtClean="0"/>
              <a:t> correction formula</a:t>
            </a:r>
            <a:endParaRPr lang="en-US" sz="17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Tree>
    <p:extLst>
      <p:ext uri="{BB962C8B-B14F-4D97-AF65-F5344CB8AC3E}">
        <p14:creationId xmlns:p14="http://schemas.microsoft.com/office/powerpoint/2010/main" val="159908280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Forthcoming work on primary school mathematics teachers in SA </a:t>
            </a:r>
            <a:r>
              <a:rPr lang="en-ZA" sz="1600" dirty="0" smtClean="0"/>
              <a:t>(Spaull &amp; Venkat, 2014)</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graphicFrame>
        <p:nvGraphicFramePr>
          <p:cNvPr id="5" name="Chart 4"/>
          <p:cNvGraphicFramePr/>
          <p:nvPr>
            <p:extLst>
              <p:ext uri="{D42A27DB-BD31-4B8C-83A1-F6EECF244321}">
                <p14:modId xmlns:p14="http://schemas.microsoft.com/office/powerpoint/2010/main" val="1037193185"/>
              </p:ext>
            </p:extLst>
          </p:nvPr>
        </p:nvGraphicFramePr>
        <p:xfrm>
          <a:off x="539552" y="2564904"/>
          <a:ext cx="8064896" cy="386362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043608" y="1700808"/>
            <a:ext cx="6984776" cy="1077218"/>
          </a:xfrm>
          <a:prstGeom prst="rect">
            <a:avLst/>
          </a:prstGeom>
        </p:spPr>
        <p:txBody>
          <a:bodyPr wrap="square">
            <a:spAutoFit/>
          </a:bodyPr>
          <a:lstStyle/>
          <a:p>
            <a:r>
              <a:rPr lang="en-ZA" sz="1600" b="1" dirty="0"/>
              <a:t>Figure 1: Proportion of South African grade 6 mathematics teachers by content knowledge (CK) group - SACMEQ 2007 (with 95% confidence interval</a:t>
            </a:r>
            <a:r>
              <a:rPr lang="en-ZA" sz="1600" b="1" dirty="0" smtClean="0"/>
              <a:t>) </a:t>
            </a:r>
            <a:r>
              <a:rPr lang="en-ZA" sz="1600" b="1" dirty="0"/>
              <a:t>[401 Gr6 maths teachers]</a:t>
            </a:r>
          </a:p>
          <a:p>
            <a:endParaRPr lang="en-ZA" sz="1600" b="1" dirty="0"/>
          </a:p>
        </p:txBody>
      </p:sp>
    </p:spTree>
    <p:extLst>
      <p:ext uri="{BB962C8B-B14F-4D97-AF65-F5344CB8AC3E}">
        <p14:creationId xmlns:p14="http://schemas.microsoft.com/office/powerpoint/2010/main" val="1356859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Forthcoming work on primary school mathematics teachers in SA </a:t>
            </a:r>
            <a:r>
              <a:rPr lang="en-ZA" sz="2000" dirty="0"/>
              <a:t>(Spaull &amp; Venkat, </a:t>
            </a:r>
            <a:r>
              <a:rPr lang="en-ZA" sz="2000" dirty="0" smtClean="0"/>
              <a:t>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graphicFrame>
        <p:nvGraphicFramePr>
          <p:cNvPr id="5" name="Chart 4"/>
          <p:cNvGraphicFramePr/>
          <p:nvPr>
            <p:extLst>
              <p:ext uri="{D42A27DB-BD31-4B8C-83A1-F6EECF244321}">
                <p14:modId xmlns:p14="http://schemas.microsoft.com/office/powerpoint/2010/main" val="1954941352"/>
              </p:ext>
            </p:extLst>
          </p:nvPr>
        </p:nvGraphicFramePr>
        <p:xfrm>
          <a:off x="539552" y="2420888"/>
          <a:ext cx="8064896" cy="410445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115616" y="1628800"/>
            <a:ext cx="7128792" cy="738664"/>
          </a:xfrm>
          <a:prstGeom prst="rect">
            <a:avLst/>
          </a:prstGeom>
        </p:spPr>
        <p:txBody>
          <a:bodyPr wrap="square">
            <a:spAutoFit/>
          </a:bodyPr>
          <a:lstStyle/>
          <a:p>
            <a:r>
              <a:rPr lang="en-ZA" sz="1400" b="1" dirty="0"/>
              <a:t>Figure 4: Average percentage correct on all 42 items in SACMEQ 2007 mathematics teacher test by quintile of school socioeconomic status and school location (corrected for guessing</a:t>
            </a:r>
            <a:r>
              <a:rPr lang="en-ZA" sz="1400" b="1" dirty="0" smtClean="0"/>
              <a:t>) [401 Gr6 maths teachers]</a:t>
            </a:r>
            <a:endParaRPr lang="en-ZA" sz="1400" b="1" dirty="0"/>
          </a:p>
        </p:txBody>
      </p:sp>
    </p:spTree>
    <p:extLst>
      <p:ext uri="{BB962C8B-B14F-4D97-AF65-F5344CB8AC3E}">
        <p14:creationId xmlns:p14="http://schemas.microsoft.com/office/powerpoint/2010/main" val="2046772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Forthcoming work on primary school mathematics teachers in SA </a:t>
            </a:r>
            <a:r>
              <a:rPr lang="en-ZA" sz="2000" dirty="0"/>
              <a:t>(Spaull &amp; Venkat, </a:t>
            </a:r>
            <a:r>
              <a:rPr lang="en-ZA" sz="2000" dirty="0" smtClean="0"/>
              <a:t>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graphicFrame>
        <p:nvGraphicFramePr>
          <p:cNvPr id="5" name="Chart 4"/>
          <p:cNvGraphicFramePr/>
          <p:nvPr>
            <p:extLst>
              <p:ext uri="{D42A27DB-BD31-4B8C-83A1-F6EECF244321}">
                <p14:modId xmlns:p14="http://schemas.microsoft.com/office/powerpoint/2010/main" val="2605811316"/>
              </p:ext>
            </p:extLst>
          </p:nvPr>
        </p:nvGraphicFramePr>
        <p:xfrm>
          <a:off x="539552" y="2204864"/>
          <a:ext cx="828092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1628800"/>
            <a:ext cx="8136904" cy="523220"/>
          </a:xfrm>
          <a:prstGeom prst="rect">
            <a:avLst/>
          </a:prstGeom>
        </p:spPr>
        <p:txBody>
          <a:bodyPr wrap="square">
            <a:spAutoFit/>
          </a:bodyPr>
          <a:lstStyle/>
          <a:p>
            <a:r>
              <a:rPr lang="en-ZA" sz="1400" b="1" dirty="0"/>
              <a:t>Figure 5: Proportion of Grade 6 mathematics teachers by CK grouping and quintile of school socioeconomic status (SACMEQ 2007) - with 95% confidence </a:t>
            </a:r>
            <a:r>
              <a:rPr lang="en-ZA" sz="1400" b="1" dirty="0" smtClean="0"/>
              <a:t>intervals </a:t>
            </a:r>
            <a:r>
              <a:rPr lang="en-ZA" sz="1400" b="1" dirty="0"/>
              <a:t> [401 Gr6 maths teachers</a:t>
            </a:r>
            <a:r>
              <a:rPr lang="en-ZA" sz="1400" b="1" dirty="0" smtClean="0"/>
              <a:t>]</a:t>
            </a:r>
            <a:endParaRPr lang="en-ZA" sz="1400"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260648"/>
            <a:ext cx="311467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740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Teacher knowledge</a:t>
            </a:r>
            <a:endParaRPr lang="en-US" dirty="0"/>
          </a:p>
        </p:txBody>
      </p:sp>
      <p:graphicFrame>
        <p:nvGraphicFramePr>
          <p:cNvPr id="5" name="Diagram 4"/>
          <p:cNvGraphicFramePr/>
          <p:nvPr>
            <p:extLst>
              <p:ext uri="{D42A27DB-BD31-4B8C-83A1-F6EECF244321}">
                <p14:modId xmlns:p14="http://schemas.microsoft.com/office/powerpoint/2010/main" val="178519113"/>
              </p:ext>
            </p:extLst>
          </p:nvPr>
        </p:nvGraphicFramePr>
        <p:xfrm>
          <a:off x="3555999" y="233082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51520" y="3861048"/>
            <a:ext cx="4123767" cy="2800766"/>
          </a:xfrm>
          <a:prstGeom prst="rect">
            <a:avLst/>
          </a:prstGeom>
          <a:solidFill>
            <a:schemeClr val="bg1">
              <a:lumMod val="85000"/>
            </a:schemeClr>
          </a:solidFill>
        </p:spPr>
        <p:txBody>
          <a:bodyPr wrap="square" rtlCol="0">
            <a:spAutoFit/>
          </a:bodyPr>
          <a:lstStyle/>
          <a:p>
            <a:pPr lvl="0" algn="just"/>
            <a:r>
              <a:rPr lang="en-GB" sz="1600" dirty="0"/>
              <a:t>“For every increment of performance I demand from you, </a:t>
            </a:r>
            <a:r>
              <a:rPr lang="en-GB" sz="1600" b="1" u="sng" dirty="0"/>
              <a:t>I have an equal responsibility to provide you with the capacity to meet that expectation</a:t>
            </a:r>
            <a:r>
              <a:rPr lang="en-GB" sz="1600" dirty="0"/>
              <a:t>. Likewise, for every investment you make in my skill and knowledge, I have a reciprocal responsibility to demonstrate some new increment in performance” (Elmore, 2004b, p. 93)</a:t>
            </a:r>
            <a:r>
              <a:rPr lang="en-GB" sz="1600" dirty="0" smtClean="0"/>
              <a:t>.</a:t>
            </a:r>
          </a:p>
          <a:p>
            <a:pPr lvl="0" algn="just"/>
            <a:endParaRPr lang="en-GB" sz="1600" i="1" dirty="0" smtClean="0">
              <a:sym typeface="Wingdings"/>
            </a:endParaRPr>
          </a:p>
          <a:p>
            <a:pPr lvl="0" algn="just"/>
            <a:r>
              <a:rPr lang="en-GB" sz="1600" i="1" dirty="0" smtClean="0">
                <a:sym typeface="Wingdings"/>
              </a:rPr>
              <a:t> Role for teacher unions in developing these programs</a:t>
            </a:r>
            <a:endParaRPr lang="en-US" sz="1600" i="1" dirty="0"/>
          </a:p>
        </p:txBody>
      </p:sp>
      <p:sp>
        <p:nvSpPr>
          <p:cNvPr id="9" name="TextBox 8"/>
          <p:cNvSpPr txBox="1"/>
          <p:nvPr/>
        </p:nvSpPr>
        <p:spPr>
          <a:xfrm>
            <a:off x="899592" y="2132856"/>
            <a:ext cx="2749177" cy="707886"/>
          </a:xfrm>
          <a:prstGeom prst="rect">
            <a:avLst/>
          </a:prstGeom>
          <a:solidFill>
            <a:schemeClr val="bg1">
              <a:lumMod val="85000"/>
            </a:schemeClr>
          </a:solidFill>
        </p:spPr>
        <p:txBody>
          <a:bodyPr wrap="square" rtlCol="0">
            <a:spAutoFit/>
          </a:bodyPr>
          <a:lstStyle/>
          <a:p>
            <a:pPr algn="ctr"/>
            <a:r>
              <a:rPr lang="en-US" sz="2000" b="1" dirty="0" smtClean="0"/>
              <a:t>Teachers cannot teach what they do not know.</a:t>
            </a:r>
            <a:endParaRPr lang="en-US" sz="2000" b="1" dirty="0"/>
          </a:p>
        </p:txBody>
      </p:sp>
      <p:sp>
        <p:nvSpPr>
          <p:cNvPr id="10" name="TextBox 9"/>
          <p:cNvSpPr txBox="1"/>
          <p:nvPr/>
        </p:nvSpPr>
        <p:spPr>
          <a:xfrm>
            <a:off x="899592" y="2996952"/>
            <a:ext cx="2749177" cy="707886"/>
          </a:xfrm>
          <a:prstGeom prst="rect">
            <a:avLst/>
          </a:prstGeom>
          <a:solidFill>
            <a:schemeClr val="bg1">
              <a:lumMod val="85000"/>
            </a:schemeClr>
          </a:solidFill>
        </p:spPr>
        <p:txBody>
          <a:bodyPr wrap="square" rtlCol="0">
            <a:spAutoFit/>
          </a:bodyPr>
          <a:lstStyle/>
          <a:p>
            <a:pPr algn="ctr"/>
            <a:r>
              <a:rPr lang="en-US" sz="2000" b="1" dirty="0" smtClean="0"/>
              <a:t>Demonizing teachers is popular, but unhelpful</a:t>
            </a:r>
            <a:endParaRPr lang="en-US" sz="2000" b="1" dirty="0"/>
          </a:p>
        </p:txBody>
      </p:sp>
    </p:spTree>
    <p:extLst>
      <p:ext uri="{BB962C8B-B14F-4D97-AF65-F5344CB8AC3E}">
        <p14:creationId xmlns:p14="http://schemas.microsoft.com/office/powerpoint/2010/main" val="134068811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ppt_y</p:attrName>
                                        </p:attrNameLst>
                                      </p:cBhvr>
                                      <p:tavLst>
                                        <p:tav tm="0">
                                          <p:val>
                                            <p:strVal val="#ppt_y+#ppt_h*1.125000"/>
                                          </p:val>
                                        </p:tav>
                                        <p:tav tm="100000">
                                          <p:val>
                                            <p:strVal val="#ppt_y"/>
                                          </p:val>
                                        </p:tav>
                                      </p:tavLst>
                                    </p:anim>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5" grpId="1">
        <p:bldSub>
          <a:bldDgm bld="one"/>
        </p:bldSub>
      </p:bldGraphic>
      <p:bldP spid="8" grpId="0" animBg="1"/>
      <p:bldP spid="8" grpId="1"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(3) </a:t>
            </a:r>
          </a:p>
          <a:p>
            <a:pPr algn="ctr">
              <a:lnSpc>
                <a:spcPct val="120000"/>
              </a:lnSpc>
            </a:pPr>
            <a:r>
              <a:rPr lang="en-US" b="1" i="1" dirty="0" smtClean="0">
                <a:solidFill>
                  <a:schemeClr val="bg1"/>
                </a:solidFill>
                <a:latin typeface="Helvetica Neue"/>
                <a:cs typeface="Helvetica Neue"/>
              </a:rPr>
              <a:t>What is the role of school management in addressing problem areas?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85815959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SMT</a:t>
            </a:r>
            <a:endParaRPr lang="en-US" dirty="0"/>
          </a:p>
        </p:txBody>
      </p:sp>
      <p:sp>
        <p:nvSpPr>
          <p:cNvPr id="3" name="Content Placeholder 2"/>
          <p:cNvSpPr>
            <a:spLocks noGrp="1"/>
          </p:cNvSpPr>
          <p:nvPr>
            <p:ph idx="1"/>
          </p:nvPr>
        </p:nvSpPr>
        <p:spPr>
          <a:xfrm>
            <a:off x="467544" y="1412776"/>
            <a:ext cx="8229600" cy="5328592"/>
          </a:xfrm>
        </p:spPr>
        <p:txBody>
          <a:bodyPr>
            <a:normAutofit fontScale="55000" lnSpcReduction="20000"/>
          </a:bodyPr>
          <a:lstStyle/>
          <a:p>
            <a:r>
              <a:rPr lang="en-US" b="1" dirty="0" smtClean="0"/>
              <a:t>Utilizing existing capacity better.</a:t>
            </a:r>
          </a:p>
          <a:p>
            <a:pPr lvl="1"/>
            <a:r>
              <a:rPr lang="en-US" dirty="0" smtClean="0"/>
              <a:t>There is existing capacity within schools, within groups of schools and within teacher unions that is currently under-utilized.</a:t>
            </a:r>
          </a:p>
          <a:p>
            <a:pPr lvl="2"/>
            <a:r>
              <a:rPr lang="en-US" dirty="0" smtClean="0"/>
              <a:t>Master-teachers </a:t>
            </a:r>
          </a:p>
          <a:p>
            <a:pPr lvl="2"/>
            <a:r>
              <a:rPr lang="en-US" dirty="0" smtClean="0"/>
              <a:t>Mentoring new teachers better </a:t>
            </a:r>
            <a:r>
              <a:rPr lang="en-US" dirty="0" smtClean="0"/>
              <a:t>(Induction? </a:t>
            </a:r>
            <a:r>
              <a:rPr lang="en-US" dirty="0"/>
              <a:t>I</a:t>
            </a:r>
            <a:r>
              <a:rPr lang="en-US" dirty="0" smtClean="0"/>
              <a:t>nternships</a:t>
            </a:r>
            <a:r>
              <a:rPr lang="en-US" dirty="0" smtClean="0"/>
              <a:t>? Shadowing?)</a:t>
            </a:r>
          </a:p>
          <a:p>
            <a:r>
              <a:rPr lang="en-US" b="1" dirty="0" smtClean="0"/>
              <a:t>Developing a collaborative culture</a:t>
            </a:r>
          </a:p>
          <a:p>
            <a:pPr lvl="1"/>
            <a:r>
              <a:rPr lang="en-US" dirty="0" smtClean="0"/>
              <a:t>“</a:t>
            </a:r>
            <a:r>
              <a:rPr lang="en-US" i="1" dirty="0" smtClean="0"/>
              <a:t>My classroom, my kingdom</a:t>
            </a:r>
            <a:r>
              <a:rPr lang="en-US" dirty="0" smtClean="0"/>
              <a:t>” thinking is unhelpful. Develop a culture of teachers observing each other teach – not to catch each other out or to punish but to learn and improve. </a:t>
            </a:r>
            <a:endParaRPr lang="en-US" dirty="0"/>
          </a:p>
          <a:p>
            <a:pPr lvl="2"/>
            <a:r>
              <a:rPr lang="en-US" dirty="0" smtClean="0"/>
              <a:t>“Why do you think no one seemed to understand this particular example?”</a:t>
            </a:r>
          </a:p>
          <a:p>
            <a:pPr lvl="2"/>
            <a:r>
              <a:rPr lang="en-US" dirty="0" smtClean="0"/>
              <a:t>“What works for you?” “How do </a:t>
            </a:r>
            <a:r>
              <a:rPr lang="en-US" i="1" dirty="0" smtClean="0"/>
              <a:t>you</a:t>
            </a:r>
            <a:r>
              <a:rPr lang="en-US" dirty="0" smtClean="0"/>
              <a:t> teach this?” “How do you think I can do this better?”</a:t>
            </a:r>
          </a:p>
          <a:p>
            <a:pPr lvl="1"/>
            <a:r>
              <a:rPr lang="en-US" dirty="0" smtClean="0"/>
              <a:t>Some teachers are better at teaching some subjects/topics than others. Teachers can learn from each other. We mustn’t be afraid to differentiate and say “We all agree that this teacher is the best at teaching XYZ topic, let them observe our teaching and help us improve”</a:t>
            </a:r>
          </a:p>
          <a:p>
            <a:pPr lvl="1"/>
            <a:r>
              <a:rPr lang="en-US" dirty="0" smtClean="0"/>
              <a:t>Publicly recognizing exceptional teachers. At prize-giving or at big sporting days or other prestigious events, recognize master teachers. </a:t>
            </a:r>
          </a:p>
          <a:p>
            <a:r>
              <a:rPr lang="en-US" b="1" dirty="0" smtClean="0"/>
              <a:t>Instructional leadership</a:t>
            </a:r>
          </a:p>
          <a:p>
            <a:pPr lvl="1"/>
            <a:r>
              <a:rPr lang="en-US" dirty="0"/>
              <a:t>Placing learning at the center of EVERYTHING that the school </a:t>
            </a:r>
            <a:r>
              <a:rPr lang="en-US" dirty="0" smtClean="0"/>
              <a:t>does. Not </a:t>
            </a:r>
            <a:r>
              <a:rPr lang="en-US" dirty="0" smtClean="0"/>
              <a:t>soccer or </a:t>
            </a:r>
            <a:r>
              <a:rPr lang="en-US" dirty="0" smtClean="0"/>
              <a:t>sports or anything else. The chief function of the school is </a:t>
            </a:r>
            <a:r>
              <a:rPr lang="en-US" u="sng" dirty="0" smtClean="0"/>
              <a:t>learning</a:t>
            </a:r>
            <a:r>
              <a:rPr lang="en-US" dirty="0" smtClean="0"/>
              <a:t>. Everyone must know this.</a:t>
            </a:r>
            <a:endParaRPr lang="en-US" dirty="0"/>
          </a:p>
          <a:p>
            <a:pPr lvl="1"/>
            <a:r>
              <a:rPr lang="en-US" dirty="0" smtClean="0"/>
              <a:t>Leading teacher development – take charge in advocating for improvements to teaching practices</a:t>
            </a:r>
          </a:p>
          <a:p>
            <a:pPr lvl="1"/>
            <a:r>
              <a:rPr lang="en-US" dirty="0" smtClean="0"/>
              <a:t>Protecting instructional time</a:t>
            </a:r>
          </a:p>
          <a:p>
            <a:pPr lvl="1"/>
            <a:r>
              <a:rPr lang="en-US" dirty="0" smtClean="0"/>
              <a:t>Setting clear learning goals</a:t>
            </a:r>
          </a:p>
          <a:p>
            <a:pPr lvl="1"/>
            <a:r>
              <a:rPr lang="en-US" dirty="0" smtClean="0"/>
              <a:t>Understanding what is going on in your classrooms – what are teachers doing? Lesson observations are important, providing constructive feedback on potential improvements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spTree>
    <p:extLst>
      <p:ext uri="{BB962C8B-B14F-4D97-AF65-F5344CB8AC3E}">
        <p14:creationId xmlns:p14="http://schemas.microsoft.com/office/powerpoint/2010/main" val="114862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rmAutofit/>
          </a:bodyPr>
          <a:lstStyle/>
          <a:p>
            <a:pPr algn="just"/>
            <a:r>
              <a:rPr lang="en-US" sz="2000" dirty="0" smtClean="0"/>
              <a:t>Instructional leadership is about the leadership practices that create the conditions for enhanced teaching and learning, it is about </a:t>
            </a:r>
            <a:r>
              <a:rPr lang="en-US" sz="2000" b="1" dirty="0" smtClean="0">
                <a:solidFill>
                  <a:srgbClr val="FF0000"/>
                </a:solidFill>
              </a:rPr>
              <a:t>LEADING LEARNING</a:t>
            </a:r>
            <a:r>
              <a:rPr lang="en-US" sz="2000" dirty="0" smtClean="0"/>
              <a:t>. This is the core function of every principal. </a:t>
            </a:r>
          </a:p>
          <a:p>
            <a:pPr algn="just"/>
            <a:endParaRPr lang="en-US" sz="2000" dirty="0" smtClean="0"/>
          </a:p>
          <a:p>
            <a:pPr algn="just"/>
            <a:r>
              <a:rPr lang="en-US" sz="2000" dirty="0" smtClean="0"/>
              <a:t>“</a:t>
            </a:r>
            <a:r>
              <a:rPr lang="en-US" sz="2000" i="1" dirty="0" smtClean="0"/>
              <a:t>Management in education is not an end in itself. Good management is an essential aspect of any education service, but </a:t>
            </a:r>
            <a:r>
              <a:rPr lang="en-US" sz="2000" b="1" i="1" dirty="0" smtClean="0"/>
              <a:t>its central goal is the promotion of effective teaching and learning</a:t>
            </a:r>
            <a:r>
              <a:rPr lang="en-US" sz="2000" i="1" dirty="0" smtClean="0"/>
              <a:t>…The task of management at all levels of in the education service is ultimately the creation and support of conditions under which teachers and their students are able to achieve learning…</a:t>
            </a:r>
            <a:r>
              <a:rPr lang="en-US" sz="2000" b="1" i="1" dirty="0" smtClean="0"/>
              <a:t>the extent to which effective learning is achieved therefore becomes the criterion against which the quality of management is to be judged</a:t>
            </a:r>
            <a:r>
              <a:rPr lang="en-US" sz="2000" dirty="0" smtClean="0"/>
              <a:t>” (Bush &amp; </a:t>
            </a:r>
            <a:r>
              <a:rPr lang="en-US" sz="2000" dirty="0" err="1" smtClean="0"/>
              <a:t>Heysteck</a:t>
            </a:r>
            <a:r>
              <a:rPr lang="en-US" sz="2000" dirty="0" smtClean="0"/>
              <a:t>, 2007 p.73)</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spTree>
    <p:extLst>
      <p:ext uri="{BB962C8B-B14F-4D97-AF65-F5344CB8AC3E}">
        <p14:creationId xmlns:p14="http://schemas.microsoft.com/office/powerpoint/2010/main" val="2647066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Autofit/>
          </a:bodyPr>
          <a:lstStyle/>
          <a:p>
            <a:pPr marL="0" indent="0">
              <a:buNone/>
            </a:pPr>
            <a:r>
              <a:rPr lang="en-US" sz="2400" dirty="0" smtClean="0"/>
              <a:t>Meta-analysis of 27 published studies of the effect of instructional leadership on student outcomes yielded the following five aspects of school leadership:</a:t>
            </a:r>
          </a:p>
          <a:p>
            <a:pPr marL="914400" lvl="1" indent="-514350">
              <a:buFont typeface="+mj-lt"/>
              <a:buAutoNum type="arabicPeriod"/>
            </a:pPr>
            <a:r>
              <a:rPr lang="en-US" sz="2000" b="1" dirty="0" smtClean="0"/>
              <a:t>Establishing goals and expectations</a:t>
            </a:r>
          </a:p>
          <a:p>
            <a:pPr marL="1314450" lvl="2" indent="-514350"/>
            <a:r>
              <a:rPr lang="en-US" sz="1600" dirty="0" smtClean="0"/>
              <a:t>“Goals provide a sense of purpose and priority in an environment where a multitude of tasks can seem equally important and overwhelming. Clear goals focus attention and effort and enable individuals, groups and organizations to use feedback to regulate their performance (p. 661)”</a:t>
            </a:r>
          </a:p>
          <a:p>
            <a:pPr marL="914400" lvl="1" indent="-514350">
              <a:buFont typeface="+mj-lt"/>
              <a:buAutoNum type="arabicPeriod"/>
            </a:pPr>
            <a:r>
              <a:rPr lang="en-US" sz="2000" b="1" dirty="0" smtClean="0"/>
              <a:t>Resourcing strategically </a:t>
            </a:r>
          </a:p>
          <a:p>
            <a:pPr marL="914400" lvl="1" indent="-514350">
              <a:buFont typeface="+mj-lt"/>
              <a:buAutoNum type="arabicPeriod"/>
            </a:pPr>
            <a:r>
              <a:rPr lang="en-US" sz="2000" b="1" dirty="0" smtClean="0"/>
              <a:t>Planning, coordinating and evaluating teaching and the curriculum</a:t>
            </a:r>
          </a:p>
          <a:p>
            <a:pPr marL="914400" lvl="1" indent="-514350">
              <a:buFont typeface="+mj-lt"/>
              <a:buAutoNum type="arabicPeriod"/>
            </a:pPr>
            <a:r>
              <a:rPr lang="en-US" sz="2000" b="1" dirty="0" smtClean="0"/>
              <a:t>Promoting and participating in teacher-learning and development</a:t>
            </a:r>
          </a:p>
          <a:p>
            <a:pPr marL="1314450" lvl="2" indent="-514350"/>
            <a:r>
              <a:rPr lang="en-US" sz="1600" dirty="0" smtClean="0"/>
              <a:t>“The leader participates in the learning as leader, learner, or both. The contexts for such learning are both formal (staff meetings and professional development) and informal (discussions about specific teaching problems)” (p663)</a:t>
            </a:r>
          </a:p>
          <a:p>
            <a:pPr marL="914400" lvl="1" indent="-514350">
              <a:buFont typeface="+mj-lt"/>
              <a:buAutoNum type="arabicPeriod"/>
            </a:pPr>
            <a:r>
              <a:rPr lang="en-US" sz="2000" b="1" dirty="0" smtClean="0"/>
              <a:t>Ensuring an orderly and supportive environment</a:t>
            </a:r>
          </a:p>
          <a:p>
            <a:pPr marL="400050" lvl="1" indent="0" algn="r">
              <a:buNone/>
            </a:pPr>
            <a:r>
              <a:rPr lang="en-US" sz="1600" i="1" dirty="0" smtClean="0"/>
              <a:t>(Robinson, Lloyd and Rowe, 2008 p.635)</a:t>
            </a:r>
            <a:endParaRPr lang="en-US" sz="16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Tree>
    <p:extLst>
      <p:ext uri="{BB962C8B-B14F-4D97-AF65-F5344CB8AC3E}">
        <p14:creationId xmlns:p14="http://schemas.microsoft.com/office/powerpoint/2010/main" val="4213721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t>
            </a:r>
            <a:r>
              <a:rPr lang="en-US" sz="3200" b="1" dirty="0" smtClean="0"/>
              <a:t>Managing to Learn</a:t>
            </a:r>
            <a:r>
              <a:rPr lang="en-US" sz="3200" dirty="0" smtClean="0"/>
              <a:t>” – </a:t>
            </a:r>
            <a:r>
              <a:rPr lang="en-US" sz="3200" dirty="0" err="1" smtClean="0"/>
              <a:t>Hoadley</a:t>
            </a:r>
            <a:r>
              <a:rPr lang="en-US" sz="3200" dirty="0" smtClean="0"/>
              <a:t> &amp; Ward (2007)</a:t>
            </a:r>
            <a:endParaRPr lang="en-US" sz="3200" dirty="0"/>
          </a:p>
        </p:txBody>
      </p:sp>
      <p:sp>
        <p:nvSpPr>
          <p:cNvPr id="3" name="Content Placeholder 2"/>
          <p:cNvSpPr>
            <a:spLocks noGrp="1"/>
          </p:cNvSpPr>
          <p:nvPr>
            <p:ph idx="1"/>
          </p:nvPr>
        </p:nvSpPr>
        <p:spPr/>
        <p:txBody>
          <a:bodyPr>
            <a:normAutofit fontScale="77500" lnSpcReduction="20000"/>
          </a:bodyPr>
          <a:lstStyle/>
          <a:p>
            <a:r>
              <a:rPr lang="en-US" dirty="0" smtClean="0"/>
              <a:t>Most SA principals described their main activity in school as </a:t>
            </a:r>
            <a:r>
              <a:rPr lang="en-US" u="sng" dirty="0" smtClean="0"/>
              <a:t>administration and the disciplining of learners </a:t>
            </a:r>
            <a:r>
              <a:rPr lang="en-US" dirty="0" smtClean="0"/>
              <a:t>rather than the managing of teaching and instruction</a:t>
            </a:r>
          </a:p>
          <a:p>
            <a:r>
              <a:rPr lang="en-US" dirty="0" smtClean="0"/>
              <a:t>Factors associated with better performance included</a:t>
            </a:r>
          </a:p>
          <a:p>
            <a:pPr lvl="1"/>
            <a:r>
              <a:rPr lang="en-US" dirty="0" smtClean="0">
                <a:solidFill>
                  <a:srgbClr val="FF0000"/>
                </a:solidFill>
              </a:rPr>
              <a:t>Curriculum coverage</a:t>
            </a:r>
          </a:p>
          <a:p>
            <a:pPr lvl="1"/>
            <a:r>
              <a:rPr lang="en-US" dirty="0" smtClean="0">
                <a:solidFill>
                  <a:srgbClr val="FF0000"/>
                </a:solidFill>
              </a:rPr>
              <a:t>Parental valuing of and support for education</a:t>
            </a:r>
          </a:p>
          <a:p>
            <a:pPr lvl="1"/>
            <a:r>
              <a:rPr lang="en-US" dirty="0" smtClean="0">
                <a:solidFill>
                  <a:srgbClr val="FF0000"/>
                </a:solidFill>
              </a:rPr>
              <a:t>Willingness of the SGB to help the school</a:t>
            </a:r>
          </a:p>
          <a:p>
            <a:pPr lvl="1"/>
            <a:r>
              <a:rPr lang="en-US" dirty="0" smtClean="0"/>
              <a:t>Structuring of the school day for maximum student learning</a:t>
            </a:r>
          </a:p>
          <a:p>
            <a:pPr lvl="1"/>
            <a:r>
              <a:rPr lang="en-US" dirty="0" smtClean="0"/>
              <a:t>Effective management of learning and teacher support materials </a:t>
            </a:r>
          </a:p>
          <a:p>
            <a:pPr lvl="1"/>
            <a:r>
              <a:rPr lang="en-US" dirty="0" smtClean="0"/>
              <a:t>Positive relationships between staff members at the school</a:t>
            </a:r>
          </a:p>
          <a:p>
            <a:pPr lvl="1"/>
            <a:r>
              <a:rPr lang="en-US" dirty="0" smtClean="0"/>
              <a:t>Collaboration between teachers at the school</a:t>
            </a:r>
          </a:p>
          <a:p>
            <a:pPr lvl="1"/>
            <a:r>
              <a:rPr lang="en-US" dirty="0" smtClean="0"/>
              <a:t>School having a plan to improve students results</a:t>
            </a:r>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spTree>
    <p:extLst>
      <p:ext uri="{BB962C8B-B14F-4D97-AF65-F5344CB8AC3E}">
        <p14:creationId xmlns:p14="http://schemas.microsoft.com/office/powerpoint/2010/main" val="446547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Current situation RE teacher development</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Currently there are no in-service training programs that have been rigorously evaluated and shown to improve mathematics teacher content knowledge, at least not at any scale (circuit or higher).</a:t>
            </a:r>
          </a:p>
          <a:p>
            <a:pPr lvl="1"/>
            <a:r>
              <a:rPr lang="en-US" dirty="0" smtClean="0"/>
              <a:t>This is one of the </a:t>
            </a:r>
            <a:r>
              <a:rPr lang="en-US" b="1" u="sng" dirty="0" smtClean="0"/>
              <a:t>SCANDALS</a:t>
            </a:r>
            <a:r>
              <a:rPr lang="en-US" dirty="0" smtClean="0"/>
              <a:t> of higher education post-apartheid</a:t>
            </a:r>
          </a:p>
          <a:p>
            <a:r>
              <a:rPr lang="en-US" dirty="0" smtClean="0"/>
              <a:t>Although there are many small </a:t>
            </a:r>
            <a:r>
              <a:rPr lang="en-US" dirty="0" smtClean="0"/>
              <a:t>University/NGO </a:t>
            </a:r>
            <a:r>
              <a:rPr lang="en-US" dirty="0" smtClean="0"/>
              <a:t>initiatives, most are not evaluated and it is unclear if the training:</a:t>
            </a:r>
          </a:p>
          <a:p>
            <a:pPr marL="971550" lvl="1" indent="-514350">
              <a:buFont typeface="+mj-lt"/>
              <a:buAutoNum type="alphaLcParenR"/>
            </a:pPr>
            <a:r>
              <a:rPr lang="en-US" dirty="0" smtClean="0"/>
              <a:t>Actually works (does what it intends to do)</a:t>
            </a:r>
          </a:p>
          <a:p>
            <a:pPr marL="971550" lvl="1" indent="-514350">
              <a:buFont typeface="+mj-lt"/>
              <a:buAutoNum type="alphaLcParenR"/>
            </a:pPr>
            <a:r>
              <a:rPr lang="en-US" dirty="0" smtClean="0"/>
              <a:t>changes classroom behavior, </a:t>
            </a:r>
          </a:p>
          <a:p>
            <a:pPr marL="971550" lvl="1" indent="-514350">
              <a:buFont typeface="+mj-lt"/>
              <a:buAutoNum type="alphaLcParenR"/>
            </a:pPr>
            <a:r>
              <a:rPr lang="en-US" dirty="0" smtClean="0"/>
              <a:t>improves student learning</a:t>
            </a:r>
          </a:p>
          <a:p>
            <a:pPr marL="971550" lvl="1" indent="-514350">
              <a:buFont typeface="+mj-lt"/>
              <a:buAutoNum type="alphaLcParenR"/>
            </a:pPr>
            <a:r>
              <a:rPr lang="en-US" dirty="0" smtClean="0"/>
              <a:t>Is scalable </a:t>
            </a:r>
            <a:r>
              <a:rPr lang="en-US" dirty="0"/>
              <a:t>from capacity, cost and/or program-design perspectives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spTree>
    <p:extLst>
      <p:ext uri="{BB962C8B-B14F-4D97-AF65-F5344CB8AC3E}">
        <p14:creationId xmlns:p14="http://schemas.microsoft.com/office/powerpoint/2010/main" val="258629952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can SMTs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24541034"/>
              </p:ext>
            </p:extLst>
          </p:nvPr>
        </p:nvGraphicFramePr>
        <p:xfrm>
          <a:off x="481056" y="212866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sp>
        <p:nvSpPr>
          <p:cNvPr id="7" name="TextBox 6"/>
          <p:cNvSpPr txBox="1"/>
          <p:nvPr/>
        </p:nvSpPr>
        <p:spPr>
          <a:xfrm>
            <a:off x="395536" y="6165304"/>
            <a:ext cx="7723676"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Tree>
    <p:extLst>
      <p:ext uri="{BB962C8B-B14F-4D97-AF65-F5344CB8AC3E}">
        <p14:creationId xmlns:p14="http://schemas.microsoft.com/office/powerpoint/2010/main" val="32512866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graphicEl>
                                              <a:dgm id="{86F29305-7D0A-0C4D-8A81-641D1EA4C358}"/>
                                            </p:graphicEl>
                                          </p:spTgt>
                                        </p:tgtEl>
                                        <p:attrNameLst>
                                          <p:attrName>style.visibility</p:attrName>
                                        </p:attrNameLst>
                                      </p:cBhvr>
                                      <p:to>
                                        <p:strVal val="visible"/>
                                      </p:to>
                                    </p:set>
                                    <p:animEffect transition="in" filter="wipe(left)">
                                      <p:cBhvr>
                                        <p:cTn id="7" dur="500"/>
                                        <p:tgtEl>
                                          <p:spTgt spid="6">
                                            <p:graphicEl>
                                              <a:dgm id="{86F29305-7D0A-0C4D-8A81-641D1EA4C35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graphicEl>
                                              <a:dgm id="{3F3C5147-26E8-854F-8FF3-BB79A597E059}"/>
                                            </p:graphicEl>
                                          </p:spTgt>
                                        </p:tgtEl>
                                        <p:attrNameLst>
                                          <p:attrName>style.visibility</p:attrName>
                                        </p:attrNameLst>
                                      </p:cBhvr>
                                      <p:to>
                                        <p:strVal val="visible"/>
                                      </p:to>
                                    </p:set>
                                    <p:animEffect transition="in" filter="wipe(left)">
                                      <p:cBhvr>
                                        <p:cTn id="12" dur="500"/>
                                        <p:tgtEl>
                                          <p:spTgt spid="6">
                                            <p:graphicEl>
                                              <a:dgm id="{3F3C5147-26E8-854F-8FF3-BB79A597E05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graphicEl>
                                              <a:dgm id="{9CD64782-15D6-DC41-901C-DD10F997D34E}"/>
                                            </p:graphicEl>
                                          </p:spTgt>
                                        </p:tgtEl>
                                        <p:attrNameLst>
                                          <p:attrName>style.visibility</p:attrName>
                                        </p:attrNameLst>
                                      </p:cBhvr>
                                      <p:to>
                                        <p:strVal val="visible"/>
                                      </p:to>
                                    </p:set>
                                    <p:animEffect transition="in" filter="wipe(left)">
                                      <p:cBhvr>
                                        <p:cTn id="17" dur="500"/>
                                        <p:tgtEl>
                                          <p:spTgt spid="6">
                                            <p:graphicEl>
                                              <a:dgm id="{9CD64782-15D6-DC41-901C-DD10F997D34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graphicEl>
                                              <a:dgm id="{4B637DDF-CA1F-6448-85FA-B1EA9C16407E}"/>
                                            </p:graphicEl>
                                          </p:spTgt>
                                        </p:tgtEl>
                                        <p:attrNameLst>
                                          <p:attrName>style.visibility</p:attrName>
                                        </p:attrNameLst>
                                      </p:cBhvr>
                                      <p:to>
                                        <p:strVal val="visible"/>
                                      </p:to>
                                    </p:set>
                                    <p:animEffect transition="in" filter="wipe(left)">
                                      <p:cBhvr>
                                        <p:cTn id="22" dur="500"/>
                                        <p:tgtEl>
                                          <p:spTgt spid="6">
                                            <p:graphicEl>
                                              <a:dgm id="{4B637DDF-CA1F-6448-85FA-B1EA9C16407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graphicEl>
                                              <a:dgm id="{54BD2504-34FB-AF4B-8B12-7B5FBCF912D1}"/>
                                            </p:graphicEl>
                                          </p:spTgt>
                                        </p:tgtEl>
                                        <p:attrNameLst>
                                          <p:attrName>style.visibility</p:attrName>
                                        </p:attrNameLst>
                                      </p:cBhvr>
                                      <p:to>
                                        <p:strVal val="visible"/>
                                      </p:to>
                                    </p:set>
                                    <p:animEffect transition="in" filter="wipe(left)">
                                      <p:cBhvr>
                                        <p:cTn id="27" dur="500"/>
                                        <p:tgtEl>
                                          <p:spTgt spid="6">
                                            <p:graphicEl>
                                              <a:dgm id="{54BD2504-34FB-AF4B-8B12-7B5FBCF912D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can SMTs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75664736"/>
              </p:ext>
            </p:extLst>
          </p:nvPr>
        </p:nvGraphicFramePr>
        <p:xfrm>
          <a:off x="481056" y="212866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sp>
        <p:nvSpPr>
          <p:cNvPr id="7" name="TextBox 6"/>
          <p:cNvSpPr txBox="1"/>
          <p:nvPr/>
        </p:nvSpPr>
        <p:spPr>
          <a:xfrm>
            <a:off x="395536" y="6165304"/>
            <a:ext cx="7723676"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
        <p:nvSpPr>
          <p:cNvPr id="9" name="Rectangle 8"/>
          <p:cNvSpPr/>
          <p:nvPr/>
        </p:nvSpPr>
        <p:spPr>
          <a:xfrm>
            <a:off x="1763688" y="1484784"/>
            <a:ext cx="3600400" cy="1512168"/>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u="sng" dirty="0"/>
              <a:t>Main contribution of </a:t>
            </a:r>
            <a:r>
              <a:rPr lang="en-US" sz="1600" u="sng" dirty="0" smtClean="0"/>
              <a:t>SMTs</a:t>
            </a:r>
            <a:r>
              <a:rPr lang="en-US" sz="1600" dirty="0" smtClean="0"/>
              <a:t>.</a:t>
            </a:r>
          </a:p>
          <a:p>
            <a:pPr algn="ctr"/>
            <a:r>
              <a:rPr lang="en-US" sz="1600" dirty="0" smtClean="0"/>
              <a:t>Identify </a:t>
            </a:r>
            <a:r>
              <a:rPr lang="en-US" sz="1600" dirty="0"/>
              <a:t>master-teachers from existing members, provide time and resources to develop teacher-training </a:t>
            </a:r>
            <a:r>
              <a:rPr lang="en-US" sz="1600" dirty="0" smtClean="0"/>
              <a:t>programs</a:t>
            </a:r>
            <a:endParaRPr lang="en-US" sz="1600" dirty="0"/>
          </a:p>
        </p:txBody>
      </p:sp>
      <p:cxnSp>
        <p:nvCxnSpPr>
          <p:cNvPr id="11" name="Straight Arrow Connector 10"/>
          <p:cNvCxnSpPr/>
          <p:nvPr/>
        </p:nvCxnSpPr>
        <p:spPr>
          <a:xfrm flipH="1">
            <a:off x="2123728" y="2996952"/>
            <a:ext cx="576064" cy="432048"/>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463219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that need to be answered:</a:t>
            </a:r>
            <a:endParaRPr lang="en-US"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a:pPr>
            <a:r>
              <a:rPr lang="en-US" u="sng" dirty="0" smtClean="0"/>
              <a:t>How will we identify “master-teachers” in the profession? </a:t>
            </a:r>
          </a:p>
          <a:p>
            <a:pPr lvl="1"/>
            <a:r>
              <a:rPr lang="en-US" dirty="0" smtClean="0"/>
              <a:t>Teachers who are universally acknowledged to be exceptional teachers and have a desire to help other teachers.</a:t>
            </a:r>
          </a:p>
          <a:p>
            <a:pPr lvl="2"/>
            <a:endParaRPr lang="en-US" dirty="0" smtClean="0"/>
          </a:p>
          <a:p>
            <a:pPr marL="514350" indent="-514350">
              <a:buFont typeface="+mj-lt"/>
              <a:buAutoNum type="arabicPeriod"/>
            </a:pPr>
            <a:r>
              <a:rPr lang="en-US" u="sng" dirty="0" smtClean="0"/>
              <a:t>Once we have a successful “Stage 3” intervention, how will we identify teachers that lack content knowledge and pedagogical content knowledge and need the training?</a:t>
            </a:r>
          </a:p>
          <a:p>
            <a:pPr lvl="1"/>
            <a:r>
              <a:rPr lang="en-US" dirty="0" smtClean="0"/>
              <a:t>Testing?</a:t>
            </a:r>
          </a:p>
          <a:p>
            <a:pPr lvl="2"/>
            <a:r>
              <a:rPr lang="en-US" dirty="0" smtClean="0"/>
              <a:t> Who creates the test?</a:t>
            </a:r>
          </a:p>
          <a:p>
            <a:pPr lvl="2"/>
            <a:r>
              <a:rPr lang="en-US" dirty="0" smtClean="0"/>
              <a:t>At what level? Cannot be idealistic </a:t>
            </a:r>
            <a:r>
              <a:rPr lang="en-US" dirty="0" smtClean="0"/>
              <a:t>(</a:t>
            </a:r>
            <a:r>
              <a:rPr lang="en-US" dirty="0" err="1" smtClean="0"/>
              <a:t>i.e</a:t>
            </a:r>
            <a:r>
              <a:rPr lang="en-US" smtClean="0"/>
              <a:t> everyone </a:t>
            </a:r>
            <a:r>
              <a:rPr lang="en-US" dirty="0" smtClean="0"/>
              <a:t>must pass matric math exam). Need to be realistic. </a:t>
            </a:r>
          </a:p>
          <a:p>
            <a:pPr lvl="2"/>
            <a:r>
              <a:rPr lang="en-US" dirty="0" smtClean="0"/>
              <a:t>Voluntary/compulsory?</a:t>
            </a:r>
          </a:p>
          <a:p>
            <a:pPr lvl="2"/>
            <a:r>
              <a:rPr lang="en-US" dirty="0" smtClean="0"/>
              <a:t>VERY important to stress that these tests are </a:t>
            </a:r>
            <a:r>
              <a:rPr lang="en-US" b="1" dirty="0" smtClean="0"/>
              <a:t>DEVELOPMENTAL</a:t>
            </a:r>
            <a:r>
              <a:rPr lang="en-US" dirty="0" smtClean="0"/>
              <a:t>, not </a:t>
            </a:r>
            <a:r>
              <a:rPr lang="en-US" b="1" dirty="0" smtClean="0"/>
              <a:t>PUNITIVE </a:t>
            </a:r>
          </a:p>
          <a:p>
            <a:pPr lvl="2"/>
            <a:endParaRPr lang="en-US" dirty="0" smtClean="0"/>
          </a:p>
          <a:p>
            <a:pPr marL="514350" indent="-514350">
              <a:buFont typeface="+mj-lt"/>
              <a:buAutoNum type="arabicPeriod"/>
            </a:pPr>
            <a:r>
              <a:rPr lang="en-US" u="sng" dirty="0" smtClean="0"/>
              <a:t>Who will provide the funding for these “master-teachers” to develop the professional development program? </a:t>
            </a:r>
          </a:p>
          <a:p>
            <a:pPr lvl="1"/>
            <a:r>
              <a:rPr lang="en-US" dirty="0" smtClean="0"/>
              <a:t>DBE? Teachers need to be given a reduced teaching load (replacement-time funded by DBE?) so that they can develop and implement the program.</a:t>
            </a:r>
          </a:p>
          <a:p>
            <a:pPr lvl="1"/>
            <a:endParaRPr lang="en-US" dirty="0" smtClean="0"/>
          </a:p>
          <a:p>
            <a:pPr marL="514350" indent="-514350">
              <a:buFont typeface="+mj-lt"/>
              <a:buAutoNum type="arabicPeriod"/>
            </a:pPr>
            <a:r>
              <a:rPr lang="en-US" dirty="0" smtClean="0"/>
              <a:t>Is it possible for the major teacher unions to collaborate?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spTree>
    <p:extLst>
      <p:ext uri="{BB962C8B-B14F-4D97-AF65-F5344CB8AC3E}">
        <p14:creationId xmlns:p14="http://schemas.microsoft.com/office/powerpoint/2010/main" val="60918557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lgn="just">
              <a:buFont typeface="+mj-lt"/>
              <a:buAutoNum type="arabicPeriod"/>
            </a:pPr>
            <a:r>
              <a:rPr lang="en-US" sz="2800" dirty="0" smtClean="0"/>
              <a:t>It is not an exaggeration to say that there is an ongoing </a:t>
            </a:r>
            <a:r>
              <a:rPr lang="en-US" sz="2800" u="sng" dirty="0" smtClean="0"/>
              <a:t>crisis in education </a:t>
            </a:r>
            <a:r>
              <a:rPr lang="en-US" sz="2800" dirty="0" smtClean="0"/>
              <a:t>in South Africa.</a:t>
            </a:r>
          </a:p>
          <a:p>
            <a:pPr marL="514350" indent="-514350" algn="just">
              <a:buFont typeface="+mj-lt"/>
              <a:buAutoNum type="arabicPeriod"/>
            </a:pPr>
            <a:endParaRPr lang="en-US" sz="2800" dirty="0"/>
          </a:p>
          <a:p>
            <a:pPr marL="514350" indent="-514350" algn="just">
              <a:buFont typeface="+mj-lt"/>
              <a:buAutoNum type="arabicPeriod"/>
            </a:pPr>
            <a:r>
              <a:rPr lang="en-US" sz="2800" dirty="0" smtClean="0"/>
              <a:t>Severe inequalities in education translate into severe inequalities in society.</a:t>
            </a:r>
          </a:p>
          <a:p>
            <a:pPr marL="514350" indent="-514350" algn="just">
              <a:buFont typeface="+mj-lt"/>
              <a:buAutoNum type="arabicPeriod"/>
            </a:pPr>
            <a:endParaRPr lang="en-US" sz="2800" dirty="0" smtClean="0"/>
          </a:p>
          <a:p>
            <a:pPr marL="514350" indent="-514350" algn="just">
              <a:buFont typeface="+mj-lt"/>
              <a:buAutoNum type="arabicPeriod"/>
            </a:pPr>
            <a:r>
              <a:rPr lang="en-US" sz="2800" dirty="0" smtClean="0"/>
              <a:t>It is not an exaggeration to say that there is an ongoing </a:t>
            </a:r>
            <a:r>
              <a:rPr lang="en-US" sz="2800" u="sng" dirty="0" smtClean="0"/>
              <a:t>crisis in mathematics teacher content knowledge .</a:t>
            </a:r>
          </a:p>
          <a:p>
            <a:pPr marL="514350" indent="-514350" algn="just">
              <a:buFont typeface="+mj-lt"/>
              <a:buAutoNum type="arabicPeriod"/>
            </a:pPr>
            <a:endParaRPr lang="en-US" sz="2800" u="sng" dirty="0"/>
          </a:p>
          <a:p>
            <a:pPr marL="514350" indent="-514350" algn="just">
              <a:buFont typeface="+mj-lt"/>
              <a:buAutoNum type="arabicPeriod"/>
            </a:pPr>
            <a:r>
              <a:rPr lang="en-US" sz="2800" u="sng" dirty="0" smtClean="0"/>
              <a:t>Teacher unions and SMTs need to act pre-emptively. </a:t>
            </a:r>
            <a:r>
              <a:rPr lang="en-US" sz="2800" dirty="0" smtClean="0"/>
              <a:t>You know who the best teachers are. You know who should be developing teacher training programs. You cannot just leave it to universities or DBE or NGOs. We need you. </a:t>
            </a:r>
            <a:endParaRPr lang="en-US" sz="2800" u="sng" dirty="0" smtClean="0"/>
          </a:p>
          <a:p>
            <a:pPr marL="514350" indent="-514350" algn="just">
              <a:buFont typeface="+mj-lt"/>
              <a:buAutoNum type="arabicPeriod"/>
            </a:pPr>
            <a:endParaRPr lang="en-US" sz="2800" u="sng" dirty="0"/>
          </a:p>
          <a:p>
            <a:pPr marL="514350" indent="-514350" algn="just">
              <a:buFont typeface="+mj-lt"/>
              <a:buAutoNum type="arabicPeriod"/>
            </a:pPr>
            <a:endParaRPr lang="en-US" sz="2800" u="sng"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spTree>
    <p:extLst>
      <p:ext uri="{BB962C8B-B14F-4D97-AF65-F5344CB8AC3E}">
        <p14:creationId xmlns:p14="http://schemas.microsoft.com/office/powerpoint/2010/main" val="340464194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spTree>
    <p:extLst>
      <p:ext uri="{BB962C8B-B14F-4D97-AF65-F5344CB8AC3E}">
        <p14:creationId xmlns:p14="http://schemas.microsoft.com/office/powerpoint/2010/main" val="309590367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Teacher union membership in SA</a:t>
            </a:r>
            <a:br>
              <a:rPr lang="en-US" dirty="0" smtClean="0"/>
            </a:br>
            <a:r>
              <a:rPr lang="en-US" sz="3100" i="1" dirty="0" smtClean="0"/>
              <a:t>(as at 31 December 2012)</a:t>
            </a:r>
            <a:endParaRPr lang="en-US" sz="31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228891191"/>
              </p:ext>
            </p:extLst>
          </p:nvPr>
        </p:nvGraphicFramePr>
        <p:xfrm>
          <a:off x="467544" y="1700808"/>
          <a:ext cx="8208912" cy="2952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32034956"/>
              </p:ext>
            </p:extLst>
          </p:nvPr>
        </p:nvGraphicFramePr>
        <p:xfrm>
          <a:off x="539552" y="4653136"/>
          <a:ext cx="8136904" cy="1752600"/>
        </p:xfrm>
        <a:graphic>
          <a:graphicData uri="http://schemas.openxmlformats.org/drawingml/2006/table">
            <a:tbl>
              <a:tblPr/>
              <a:tblGrid>
                <a:gridCol w="974550"/>
                <a:gridCol w="657528"/>
                <a:gridCol w="692752"/>
                <a:gridCol w="692752"/>
                <a:gridCol w="681011"/>
                <a:gridCol w="681011"/>
                <a:gridCol w="704494"/>
                <a:gridCol w="739718"/>
                <a:gridCol w="704494"/>
                <a:gridCol w="798426"/>
                <a:gridCol w="810168"/>
              </a:tblGrid>
              <a:tr h="189026">
                <a:tc gridSpan="10">
                  <a:txBody>
                    <a:bodyPr/>
                    <a:lstStyle/>
                    <a:p>
                      <a:pPr algn="l" fontAlgn="b"/>
                      <a:r>
                        <a:rPr lang="en-US" sz="1300" b="1" i="0" u="none" strike="noStrike">
                          <a:solidFill>
                            <a:srgbClr val="000000"/>
                          </a:solidFill>
                          <a:effectLst/>
                          <a:latin typeface="Calibri"/>
                        </a:rPr>
                        <a:t>Breakdown as at 31 December 2012 (Audited stats for December 2013 will be availabkle mid-year)</a:t>
                      </a:r>
                    </a:p>
                  </a:txBody>
                  <a:tcPr marL="0" marR="0" marT="0" marB="0" anchor="b">
                    <a:lnL>
                      <a:noFill/>
                    </a:lnL>
                    <a:lnR>
                      <a:noFill/>
                    </a:lnR>
                    <a:lnT>
                      <a:noFill/>
                    </a:lnT>
                    <a:lnB>
                      <a:noFill/>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dirty="0">
                        <a:solidFill>
                          <a:srgbClr val="000000"/>
                        </a:solidFill>
                        <a:effectLst/>
                        <a:latin typeface="Calibri"/>
                      </a:endParaRPr>
                    </a:p>
                  </a:txBody>
                  <a:tcPr marL="0" marR="0" marT="0" marB="0" anchor="b">
                    <a:lnL>
                      <a:noFill/>
                    </a:lnL>
                    <a:lnR>
                      <a:noFill/>
                    </a:lnR>
                    <a:lnT>
                      <a:noFill/>
                    </a:lnT>
                    <a:lnB>
                      <a:noFill/>
                    </a:lnB>
                    <a:solidFill>
                      <a:schemeClr val="bg1">
                        <a:lumMod val="95000"/>
                      </a:schemeClr>
                    </a:solidFill>
                  </a:tcPr>
                </a:tc>
              </a:tr>
              <a:tr h="159945">
                <a:tc gridSpan="6">
                  <a:txBody>
                    <a:bodyPr/>
                    <a:lstStyle/>
                    <a:p>
                      <a:pPr algn="l" fontAlgn="b"/>
                      <a:r>
                        <a:rPr lang="en-US" sz="1100" b="1" i="1" u="none" strike="noStrike">
                          <a:solidFill>
                            <a:srgbClr val="000000"/>
                          </a:solidFill>
                          <a:effectLst/>
                          <a:latin typeface="Calibri"/>
                        </a:rPr>
                        <a:t>These Stats include educators and a small numebr of support staff</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Union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EC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GP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KZN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LP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MP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WP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SADTU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45968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29307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13853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57086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43706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5826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18572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12944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253012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NAPTOSA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12508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14805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7346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687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2701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934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3335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9651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56138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SAOU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8090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4925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2452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1581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2242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4197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28862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PEU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7824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1728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14341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28473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1" u="none" strike="noStrike">
                          <a:solidFill>
                            <a:srgbClr val="000000"/>
                          </a:solidFill>
                          <a:effectLst/>
                          <a:latin typeface="Calibri"/>
                        </a:rPr>
                        <a:t>TOTALS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16225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9583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34207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8215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7071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13848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127814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
        <p:nvSpPr>
          <p:cNvPr id="7" name="TextBox 6"/>
          <p:cNvSpPr txBox="1"/>
          <p:nvPr/>
        </p:nvSpPr>
        <p:spPr>
          <a:xfrm>
            <a:off x="2123728" y="6501798"/>
            <a:ext cx="5472608" cy="338554"/>
          </a:xfrm>
          <a:prstGeom prst="rect">
            <a:avLst/>
          </a:prstGeom>
          <a:noFill/>
        </p:spPr>
        <p:txBody>
          <a:bodyPr wrap="square" rtlCol="0">
            <a:spAutoFit/>
          </a:bodyPr>
          <a:lstStyle/>
          <a:p>
            <a:r>
              <a:rPr lang="en-US" sz="1600" i="1" dirty="0" smtClean="0"/>
              <a:t>Thanks to Mike </a:t>
            </a:r>
            <a:r>
              <a:rPr lang="en-US" sz="1600" i="1" dirty="0" err="1" smtClean="0"/>
              <a:t>Myburgh</a:t>
            </a:r>
            <a:r>
              <a:rPr lang="en-US" sz="1600" i="1" dirty="0" smtClean="0"/>
              <a:t> (NAPTOSA) for supplying data</a:t>
            </a:r>
            <a:endParaRPr lang="en-US" sz="1600" i="1" dirty="0"/>
          </a:p>
        </p:txBody>
      </p:sp>
    </p:spTree>
    <p:extLst>
      <p:ext uri="{BB962C8B-B14F-4D97-AF65-F5344CB8AC3E}">
        <p14:creationId xmlns:p14="http://schemas.microsoft.com/office/powerpoint/2010/main" val="6345055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SADTU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672926636"/>
              </p:ext>
            </p:extLst>
          </p:nvPr>
        </p:nvGraphicFramePr>
        <p:xfrm>
          <a:off x="4499992" y="1916832"/>
          <a:ext cx="4645992" cy="42484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2326296012"/>
              </p:ext>
            </p:extLst>
          </p:nvPr>
        </p:nvGraphicFramePr>
        <p:xfrm>
          <a:off x="467544" y="1916832"/>
          <a:ext cx="4572000" cy="4248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7292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41</a:t>
            </a:fld>
            <a:endParaRPr lang="en-ZA"/>
          </a:p>
        </p:txBody>
      </p:sp>
    </p:spTree>
    <p:extLst>
      <p:ext uri="{BB962C8B-B14F-4D97-AF65-F5344CB8AC3E}">
        <p14:creationId xmlns:p14="http://schemas.microsoft.com/office/powerpoint/2010/main" val="319129792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152144688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42</a:t>
            </a:fld>
            <a:endParaRPr lang="en-ZA"/>
          </a:p>
        </p:txBody>
      </p:sp>
    </p:spTree>
    <p:extLst>
      <p:ext uri="{BB962C8B-B14F-4D97-AF65-F5344CB8AC3E}">
        <p14:creationId xmlns:p14="http://schemas.microsoft.com/office/powerpoint/2010/main" val="31312597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918426649"/>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43</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
        <p:nvSpPr>
          <p:cNvPr id="7" name="Folded Corner 6"/>
          <p:cNvSpPr/>
          <p:nvPr/>
        </p:nvSpPr>
        <p:spPr>
          <a:xfrm rot="21167598">
            <a:off x="4120224" y="2559487"/>
            <a:ext cx="2343714" cy="2129068"/>
          </a:xfrm>
          <a:prstGeom prst="foldedCorner">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90"/>
                </a:solidFill>
                <a:latin typeface="Chalkduster"/>
                <a:cs typeface="Chalkduster"/>
              </a:rPr>
              <a:t>Yes, </a:t>
            </a:r>
            <a:r>
              <a:rPr lang="en-US" sz="3200" b="1" dirty="0" smtClean="0">
                <a:solidFill>
                  <a:srgbClr val="000090"/>
                </a:solidFill>
                <a:latin typeface="Chalkduster"/>
                <a:cs typeface="Chalkduster"/>
              </a:rPr>
              <a:t>BUT…</a:t>
            </a:r>
            <a:r>
              <a:rPr lang="en-US" sz="2400" dirty="0" smtClean="0">
                <a:solidFill>
                  <a:srgbClr val="000090"/>
                </a:solidFill>
                <a:latin typeface="Chalkduster"/>
                <a:cs typeface="Chalkduster"/>
              </a:rPr>
              <a:t>2007 was a bad year</a:t>
            </a:r>
            <a:endParaRPr lang="en-US" sz="1400" dirty="0">
              <a:solidFill>
                <a:srgbClr val="000090"/>
              </a:solidFill>
              <a:latin typeface="Chalkduster"/>
              <a:cs typeface="Chalkduster"/>
            </a:endParaRPr>
          </a:p>
        </p:txBody>
      </p:sp>
    </p:spTree>
    <p:extLst>
      <p:ext uri="{BB962C8B-B14F-4D97-AF65-F5344CB8AC3E}">
        <p14:creationId xmlns:p14="http://schemas.microsoft.com/office/powerpoint/2010/main" val="3944853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44</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dirty="0" smtClean="0"/>
              <a:t>Teacher absenteeism is regularly found to be an issue in many studies</a:t>
            </a:r>
          </a:p>
          <a:p>
            <a:pPr marL="1257300" lvl="2" indent="-342900">
              <a:spcBef>
                <a:spcPct val="20000"/>
              </a:spcBef>
              <a:buFont typeface="Arial" pitchFamily="34" charset="0"/>
              <a:buChar char="•"/>
            </a:pPr>
            <a:r>
              <a:rPr lang="en-ZA" sz="2400" b="1" dirty="0" smtClean="0"/>
              <a:t>2007</a:t>
            </a:r>
            <a:r>
              <a:rPr lang="en-ZA" dirty="0" smtClean="0"/>
              <a:t>: </a:t>
            </a:r>
            <a:r>
              <a:rPr lang="en-ZA" dirty="0" smtClean="0">
                <a:solidFill>
                  <a:srgbClr val="FF0000"/>
                </a:solidFill>
              </a:rPr>
              <a:t>SACMEQ III </a:t>
            </a:r>
            <a:r>
              <a:rPr lang="en-ZA" dirty="0" smtClean="0"/>
              <a:t>conducted – </a:t>
            </a:r>
            <a:r>
              <a:rPr lang="en-ZA" b="1" dirty="0" smtClean="0"/>
              <a:t>20</a:t>
            </a:r>
            <a:r>
              <a:rPr lang="en-ZA" dirty="0" smtClean="0"/>
              <a:t> days average in 2007 (Spaull, 2011)</a:t>
            </a:r>
          </a:p>
          <a:p>
            <a:pPr marL="1257300" lvl="2" indent="-342900">
              <a:spcBef>
                <a:spcPct val="20000"/>
              </a:spcBef>
              <a:buFont typeface="Arial" pitchFamily="34" charset="0"/>
              <a:buChar char="•"/>
            </a:pPr>
            <a:r>
              <a:rPr lang="en-ZA" sz="2400" b="1" dirty="0" smtClean="0"/>
              <a:t>2008</a:t>
            </a:r>
            <a:r>
              <a:rPr lang="en-ZA" dirty="0" smtClean="0"/>
              <a:t>: Khulisa Consortium audit – </a:t>
            </a:r>
            <a:r>
              <a:rPr lang="en-ZA" dirty="0" smtClean="0">
                <a:solidFill>
                  <a:srgbClr val="FF0000"/>
                </a:solidFill>
              </a:rPr>
              <a:t>HSRC (2010) </a:t>
            </a:r>
            <a:r>
              <a:rPr lang="en-ZA" dirty="0" smtClean="0"/>
              <a:t>estimates that </a:t>
            </a:r>
            <a:r>
              <a:rPr lang="en-ZA" b="1" dirty="0" smtClean="0"/>
              <a:t>20-24</a:t>
            </a:r>
            <a:r>
              <a:rPr lang="en-ZA" dirty="0" smtClean="0"/>
              <a:t> days of regular instructional time were lost due to leave in 2008</a:t>
            </a:r>
          </a:p>
          <a:p>
            <a:pPr marL="1257300" lvl="2" indent="-342900">
              <a:spcBef>
                <a:spcPct val="20000"/>
              </a:spcBef>
              <a:buFont typeface="Arial" pitchFamily="34" charset="0"/>
              <a:buChar char="•"/>
            </a:pPr>
            <a:r>
              <a:rPr lang="en-ZA" sz="2400" b="1" dirty="0" smtClean="0"/>
              <a:t>2010</a:t>
            </a:r>
            <a:r>
              <a:rPr lang="en-ZA" dirty="0" smtClean="0"/>
              <a:t>: “An </a:t>
            </a:r>
            <a:r>
              <a:rPr lang="en-ZA" dirty="0"/>
              <a:t>estimated </a:t>
            </a:r>
            <a:r>
              <a:rPr lang="en-ZA" b="1" dirty="0"/>
              <a:t>20</a:t>
            </a:r>
            <a:r>
              <a:rPr lang="en-ZA" dirty="0"/>
              <a:t> teaching days per teacher were lost during the 2010 teachers’ strike” </a:t>
            </a:r>
            <a:r>
              <a:rPr lang="en-ZA" dirty="0">
                <a:solidFill>
                  <a:srgbClr val="FF0000"/>
                </a:solidFill>
              </a:rPr>
              <a:t>(DBE, 2011: 18</a:t>
            </a:r>
            <a:r>
              <a:rPr lang="en-ZA" dirty="0" smtClean="0">
                <a:solidFill>
                  <a:srgbClr val="FF0000"/>
                </a:solidFill>
              </a:rPr>
              <a:t>)</a:t>
            </a:r>
          </a:p>
          <a:p>
            <a:pPr marL="1257300" lvl="2" indent="-342900">
              <a:spcBef>
                <a:spcPct val="20000"/>
              </a:spcBef>
              <a:buFont typeface="Arial" pitchFamily="34" charset="0"/>
              <a:buChar char="•"/>
            </a:pPr>
            <a:endParaRPr lang="en-ZA" sz="1600" dirty="0"/>
          </a:p>
          <a:p>
            <a:pPr marL="1257300" lvl="2" indent="-342900">
              <a:spcBef>
                <a:spcPct val="20000"/>
              </a:spcBef>
              <a:buFont typeface="Arial" pitchFamily="34" charset="0"/>
              <a:buChar char="•"/>
            </a:pPr>
            <a:r>
              <a:rPr lang="en-ZA" dirty="0"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dirty="0" smtClean="0"/>
              <a:t>A recent study observing 58 schools in the North West concluded that “</a:t>
            </a:r>
            <a:r>
              <a:rPr lang="en-ZA" i="1" dirty="0" smtClean="0"/>
              <a:t>Teachers did not teach 60% of the lessos they were scheduled to teach in North West</a:t>
            </a:r>
            <a:r>
              <a:rPr lang="en-ZA" dirty="0" smtClean="0"/>
              <a:t>” </a:t>
            </a:r>
            <a:r>
              <a:rPr lang="en-ZA" dirty="0" smtClean="0">
                <a:solidFill>
                  <a:srgbClr val="FF0000"/>
                </a:solidFill>
              </a:rPr>
              <a:t>(Carnoy &amp; Chisholm et al, 2012)</a:t>
            </a:r>
          </a:p>
        </p:txBody>
      </p:sp>
    </p:spTree>
    <p:extLst>
      <p:ext uri="{BB962C8B-B14F-4D97-AF65-F5344CB8AC3E}">
        <p14:creationId xmlns:p14="http://schemas.microsoft.com/office/powerpoint/2010/main" val="161411315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45</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12271087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Teacher absenteeism</a:t>
            </a:r>
            <a:br>
              <a:rPr lang="en-ZA" dirty="0" smtClean="0"/>
            </a:br>
            <a:r>
              <a:rPr lang="en-ZA" sz="1800" dirty="0" smtClean="0"/>
              <a:t>SACMEQ III (2007)</a:t>
            </a:r>
            <a:endParaRPr lang="en-ZA" dirty="0"/>
          </a:p>
        </p:txBody>
      </p:sp>
      <p:sp>
        <p:nvSpPr>
          <p:cNvPr id="3" name="Content Placeholder 2"/>
          <p:cNvSpPr>
            <a:spLocks noGrp="1"/>
          </p:cNvSpPr>
          <p:nvPr>
            <p:ph idx="1"/>
          </p:nvPr>
        </p:nvSpPr>
        <p:spPr>
          <a:xfrm>
            <a:off x="323528" y="2348879"/>
            <a:ext cx="3610744" cy="2520281"/>
          </a:xfrm>
          <a:solidFill>
            <a:schemeClr val="bg1">
              <a:lumMod val="85000"/>
            </a:schemeClr>
          </a:solidFill>
        </p:spPr>
        <p:txBody>
          <a:bodyPr>
            <a:normAutofit/>
          </a:bodyPr>
          <a:lstStyle/>
          <a:p>
            <a:endParaRPr lang="en-ZA" smtClean="0"/>
          </a:p>
          <a:p>
            <a:r>
              <a:rPr lang="en-ZA" sz="2400" smtClean="0"/>
              <a:t>What is the distribution of teacher absenteeism across school SES quintiles?</a:t>
            </a:r>
            <a:endParaRPr lang="en-ZA" sz="240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916832"/>
            <a:ext cx="4752528" cy="3384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95682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050" y="174625"/>
            <a:ext cx="8313738" cy="806450"/>
          </a:xfrm>
        </p:spPr>
        <p:txBody>
          <a:bodyPr>
            <a:normAutofit fontScale="90000"/>
          </a:bodyPr>
          <a:lstStyle/>
          <a:p>
            <a:pPr>
              <a:defRPr/>
            </a:pPr>
            <a:r>
              <a:rPr lang="en-ZA" sz="2600" dirty="0" smtClean="0"/>
              <a:t>By Gr 3 all children should be able to read, Gr 4 children should be transitioning from “learning to read” to “reading to learn”</a:t>
            </a:r>
          </a:p>
        </p:txBody>
      </p:sp>
      <p:graphicFrame>
        <p:nvGraphicFramePr>
          <p:cNvPr id="16387" name="Content Placeholder 7"/>
          <p:cNvGraphicFramePr>
            <a:graphicFrameLocks noGrp="1"/>
          </p:cNvGraphicFramePr>
          <p:nvPr>
            <p:ph idx="1"/>
          </p:nvPr>
        </p:nvGraphicFramePr>
        <p:xfrm>
          <a:off x="123825" y="849313"/>
          <a:ext cx="8850313" cy="5892800"/>
        </p:xfrm>
        <a:graphic>
          <a:graphicData uri="http://schemas.openxmlformats.org/presentationml/2006/ole">
            <mc:AlternateContent xmlns:mc="http://schemas.openxmlformats.org/markup-compatibility/2006">
              <mc:Choice xmlns:v="urn:schemas-microsoft-com:vml" Requires="v">
                <p:oleObj spid="_x0000_s2162" r:id="rId4" imgW="8852159" imgH="5895343" progId="Excel.Chart.8">
                  <p:embed/>
                </p:oleObj>
              </mc:Choice>
              <mc:Fallback>
                <p:oleObj r:id="rId4" imgW="8852159" imgH="5895343"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825" y="849313"/>
                        <a:ext cx="8850313" cy="5892800"/>
                      </a:xfrm>
                      <a:prstGeom prst="rect">
                        <a:avLst/>
                      </a:prstGeom>
                    </p:spPr>
                  </p:pic>
                </p:oleObj>
              </mc:Fallback>
            </mc:AlternateContent>
          </a:graphicData>
        </a:graphic>
      </p:graphicFrame>
      <p:pic>
        <p:nvPicPr>
          <p:cNvPr id="16388" name="Picture 3" descr="C:\Documents and Settings\User\Desktop\PIRLS2011_logo_l.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6050" y="6457950"/>
            <a:ext cx="3302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noChangeArrowheads="1"/>
          </p:cNvPicPr>
          <p:nvPr/>
        </p:nvPicPr>
        <p:blipFill>
          <a:blip r:embed="rId7">
            <a:extLst>
              <a:ext uri="{28A0092B-C50C-407E-A947-70E740481C1C}">
                <a14:useLocalDpi xmlns:a14="http://schemas.microsoft.com/office/drawing/2010/main" val="0"/>
              </a:ext>
            </a:extLst>
          </a:blip>
          <a:srcRect t="14803" r="16418" b="18585"/>
          <a:stretch>
            <a:fillRect/>
          </a:stretch>
        </p:blipFill>
        <p:spPr bwMode="auto">
          <a:xfrm>
            <a:off x="8210550" y="6469063"/>
            <a:ext cx="7350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
          <p:cNvSpPr txBox="1">
            <a:spLocks noChangeArrowheads="1"/>
          </p:cNvSpPr>
          <p:nvPr/>
        </p:nvSpPr>
        <p:spPr bwMode="auto">
          <a:xfrm>
            <a:off x="5859463" y="2133600"/>
            <a:ext cx="3086100" cy="147637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a:t>Red sections here show the </a:t>
            </a:r>
          </a:p>
          <a:p>
            <a:pPr eaLnBrk="1" hangingPunct="1"/>
            <a:r>
              <a:rPr lang="en-US" altLang="en-US"/>
              <a:t>proportion of children that are </a:t>
            </a:r>
          </a:p>
          <a:p>
            <a:pPr eaLnBrk="1" hangingPunct="1"/>
            <a:r>
              <a:rPr lang="en-US" altLang="en-US"/>
              <a:t>completely illiterate in Grade 4</a:t>
            </a:r>
          </a:p>
          <a:p>
            <a:pPr eaLnBrk="1" hangingPunct="1"/>
            <a:r>
              <a:rPr lang="en-US" altLang="en-US"/>
              <a:t>, i.e. they cannot read in any </a:t>
            </a:r>
          </a:p>
          <a:p>
            <a:pPr eaLnBrk="1" hangingPunct="1"/>
            <a:r>
              <a:rPr lang="en-US" altLang="en-US"/>
              <a:t>language</a:t>
            </a:r>
          </a:p>
        </p:txBody>
      </p:sp>
      <p:cxnSp>
        <p:nvCxnSpPr>
          <p:cNvPr id="7" name="Straight Arrow Connector 6"/>
          <p:cNvCxnSpPr/>
          <p:nvPr/>
        </p:nvCxnSpPr>
        <p:spPr>
          <a:xfrm>
            <a:off x="68292" y="3356992"/>
            <a:ext cx="485716"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85736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18341693"/>
              </p:ext>
            </p:extLst>
          </p:nvPr>
        </p:nvGraphicFramePr>
        <p:xfrm>
          <a:off x="468313" y="917431"/>
          <a:ext cx="8229600" cy="523730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11560" y="332656"/>
            <a:ext cx="7920880" cy="584775"/>
          </a:xfrm>
          <a:prstGeom prst="rect">
            <a:avLst/>
          </a:prstGeom>
          <a:solidFill>
            <a:schemeClr val="bg1">
              <a:lumMod val="95000"/>
            </a:schemeClr>
          </a:solidFill>
        </p:spPr>
        <p:txBody>
          <a:bodyPr wrap="square">
            <a:spAutoFit/>
          </a:bodyPr>
          <a:lstStyle/>
          <a:p>
            <a:r>
              <a:rPr lang="en-ZA" sz="1600" b="1" dirty="0"/>
              <a:t>Figure 2: Average Grade Eight mathematics test scores for middle-income countries participating in TIMSS 2011 (+95% confidence intervals around the mean)</a:t>
            </a:r>
          </a:p>
        </p:txBody>
      </p:sp>
      <p:sp>
        <p:nvSpPr>
          <p:cNvPr id="7" name="Content Placeholder 2"/>
          <p:cNvSpPr txBox="1">
            <a:spLocks/>
          </p:cNvSpPr>
          <p:nvPr/>
        </p:nvSpPr>
        <p:spPr bwMode="auto">
          <a:xfrm>
            <a:off x="3491880" y="6309320"/>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Clr>
                <a:schemeClr val="bg2"/>
              </a:buClr>
              <a:buFontTx/>
              <a:buNone/>
            </a:pPr>
            <a:r>
              <a:rPr lang="en-ZA" altLang="en-US" sz="1600" b="1" u="sng" dirty="0"/>
              <a:t>TIMSS </a:t>
            </a:r>
            <a:r>
              <a:rPr lang="en-ZA" altLang="en-US" sz="1600" b="1" u="sng" dirty="0" smtClean="0"/>
              <a:t>Maths (</a:t>
            </a:r>
            <a:r>
              <a:rPr lang="en-ZA" altLang="en-US" sz="1600" b="1" u="sng" dirty="0"/>
              <a:t>2011)</a:t>
            </a:r>
            <a:endParaRPr lang="en-ZA" altLang="en-US" sz="1600" dirty="0"/>
          </a:p>
        </p:txBody>
      </p:sp>
    </p:spTree>
    <p:extLst>
      <p:ext uri="{BB962C8B-B14F-4D97-AF65-F5344CB8AC3E}">
        <p14:creationId xmlns:p14="http://schemas.microsoft.com/office/powerpoint/2010/main" val="77790101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How do SA’s wealthiest 20% of school perform?</a:t>
            </a:r>
            <a:endParaRPr lang="en-US" sz="3200" dirty="0"/>
          </a:p>
        </p:txBody>
      </p:sp>
      <p:sp>
        <p:nvSpPr>
          <p:cNvPr id="3" name="Content Placeholder 2"/>
          <p:cNvSpPr>
            <a:spLocks noGrp="1"/>
          </p:cNvSpPr>
          <p:nvPr>
            <p:ph idx="1"/>
          </p:nvPr>
        </p:nvSpPr>
        <p:spPr>
          <a:xfrm>
            <a:off x="467544" y="1628800"/>
            <a:ext cx="2376264" cy="4525963"/>
          </a:xfrm>
        </p:spPr>
        <p:txBody>
          <a:bodyPr>
            <a:normAutofit fontScale="92500" lnSpcReduction="10000"/>
          </a:bodyPr>
          <a:lstStyle/>
          <a:p>
            <a:r>
              <a:rPr lang="en-US" sz="2000" dirty="0" smtClean="0"/>
              <a:t>RE Max </a:t>
            </a:r>
            <a:r>
              <a:rPr lang="en-US" sz="2000" dirty="0" err="1" smtClean="0"/>
              <a:t>DuPreez’s</a:t>
            </a:r>
            <a:r>
              <a:rPr lang="en-US" sz="2000" dirty="0" smtClean="0"/>
              <a:t> comments yesterday  that our Model-C schools are “good”, even by international </a:t>
            </a:r>
            <a:r>
              <a:rPr lang="en-US" sz="2000" dirty="0" err="1" smtClean="0"/>
              <a:t>stds</a:t>
            </a:r>
            <a:endParaRPr lang="en-US" sz="2000" dirty="0" smtClean="0"/>
          </a:p>
          <a:p>
            <a:r>
              <a:rPr lang="en-US" sz="2000" dirty="0" smtClean="0"/>
              <a:t>Important to remember size of SA schooling system (25,000 schools, the top 2% =500 schools!)</a:t>
            </a:r>
          </a:p>
          <a:p>
            <a:r>
              <a:rPr lang="en-US" sz="2000" dirty="0" smtClean="0"/>
              <a:t>Top 1% probably, </a:t>
            </a:r>
            <a:r>
              <a:rPr lang="en-US" sz="2000" u="sng" dirty="0" smtClean="0"/>
              <a:t>not</a:t>
            </a:r>
            <a:r>
              <a:rPr lang="en-US" sz="2000" dirty="0" smtClean="0"/>
              <a:t> top 15% </a:t>
            </a:r>
            <a:r>
              <a:rPr lang="en-US" sz="2000" dirty="0" smtClean="0">
                <a:sym typeface="Wingdings"/>
              </a:rPr>
              <a: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1412776"/>
            <a:ext cx="6203702" cy="5229200"/>
          </a:xfrm>
          <a:prstGeom prst="rect">
            <a:avLst/>
          </a:prstGeom>
          <a:noFill/>
          <a:ln>
            <a:noFill/>
          </a:ln>
        </p:spPr>
      </p:pic>
      <p:sp>
        <p:nvSpPr>
          <p:cNvPr id="6" name="TextBox 5"/>
          <p:cNvSpPr txBox="1"/>
          <p:nvPr/>
        </p:nvSpPr>
        <p:spPr>
          <a:xfrm>
            <a:off x="539552" y="6488668"/>
            <a:ext cx="4392488" cy="369332"/>
          </a:xfrm>
          <a:prstGeom prst="rect">
            <a:avLst/>
          </a:prstGeom>
          <a:noFill/>
        </p:spPr>
        <p:txBody>
          <a:bodyPr wrap="square" rtlCol="0">
            <a:spAutoFit/>
          </a:bodyPr>
          <a:lstStyle/>
          <a:p>
            <a:r>
              <a:rPr lang="en-US" i="1" dirty="0" smtClean="0"/>
              <a:t>Graph via Stephen Taylor (TIMSS 2003)</a:t>
            </a:r>
            <a:endParaRPr lang="en-US" i="1" dirty="0"/>
          </a:p>
        </p:txBody>
      </p:sp>
    </p:spTree>
    <p:extLst>
      <p:ext uri="{BB962C8B-B14F-4D97-AF65-F5344CB8AC3E}">
        <p14:creationId xmlns:p14="http://schemas.microsoft.com/office/powerpoint/2010/main" val="137455020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24681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044927620"/>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5735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1000"/>
                                        <p:tgtEl>
                                          <p:spTgt spid="3">
                                            <p:txEl>
                                              <p:pRg st="1" end="1"/>
                                            </p:txEl>
                                          </p:spTgt>
                                        </p:tgtEl>
                                      </p:cBhvr>
                                    </p:animEffect>
                                    <p:anim calcmode="lin" valueType="num">
                                      <p:cBhvr>
                                        <p:cTn id="3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series"/>
        </p:bldSub>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974916"/>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5207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graphicEl>
                                              <a:chart seriesIdx="8" categoryIdx="-4" bldStep="series"/>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chart seriesIdx="9" categoryIdx="-4" bldStep="series"/>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graphicEl>
                                              <a:chart seriesIdx="10" categoryIdx="-4" bldStep="series"/>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chart seriesIdx="11" categoryIdx="-4" bldStep="series"/>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graphicEl>
                                              <a:chart seriesIdx="12" categoryIdx="-4" bldStep="series"/>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graphicEl>
                                              <a:chart seriesIdx="13" categoryIdx="-4" bldStep="series"/>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graphicEl>
                                              <a:chart seriesIdx="14" categoryIdx="-4" bldStep="series"/>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graphicEl>
                                              <a:chart seriesIdx="15" categoryIdx="-4" bldStep="series"/>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graphicEl>
                                              <a:chart seriesIdx="16" categoryIdx="-4" bldStep="series"/>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
                                            <p:graphicEl>
                                              <a:chart seriesIdx="17" categoryIdx="-4" bldStep="series"/>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graphicEl>
                                              <a:chart seriesIdx="18" categoryIdx="-4" bldStep="series"/>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
                                            <p:graphicEl>
                                              <a:chart seriesIdx="19" categoryIdx="-4" bldStep="series"/>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graphicEl>
                                              <a:chart seriesIdx="20" categoryIdx="-4" bldStep="series"/>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graphicEl>
                                              <a:chart seriesIdx="21" categoryIdx="-4" bldStep="series"/>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
                                            <p:graphicEl>
                                              <a:chart seriesIdx="22" categoryIdx="-4" bldStep="series"/>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
                                            <p:graphicEl>
                                              <a:chart seriesIdx="23" categoryIdx="-4" bldStep="series"/>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
                                            <p:graphicEl>
                                              <a:chart seriesIdx="24" categoryIdx="-4" bldStep="series"/>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graphicEl>
                                              <a:chart seriesIdx="25" categoryIdx="-4" bldStep="series"/>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
                                            <p:graphicEl>
                                              <a:chart seriesIdx="26" categoryIdx="-4" bldStep="series"/>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
                                            <p:graphicEl>
                                              <a:chart seriesIdx="27" categoryIdx="-4" bldStep="series"/>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
                                            <p:graphicEl>
                                              <a:chart seriesIdx="28" categoryIdx="-4" bldStep="series"/>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
                                            <p:graphicEl>
                                              <a:chart seriesIdx="29" categoryIdx="-4" bldStep="series"/>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graphicEl>
                                              <a:chart seriesIdx="30" categoryIdx="-4" bldStep="series"/>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
                                            <p:graphicEl>
                                              <a:chart seriesIdx="31" categoryIdx="-4" bldStep="series"/>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
                                            <p:graphicEl>
                                              <a:chart seriesIdx="32" categoryIdx="-4" bldStep="series"/>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
                                            <p:graphicEl>
                                              <a:chart seriesIdx="33" categoryIdx="-4" bldStep="series"/>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
                                            <p:graphicEl>
                                              <a:chart seriesIdx="34" categoryIdx="-4" bldStep="series"/>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graphicEl>
                                              <a:chart seriesIdx="35" categoryIdx="-4" bldStep="series"/>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
                                            <p:graphicEl>
                                              <a:chart seriesIdx="36" categoryIdx="-4" bldStep="series"/>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
                                            <p:graphicEl>
                                              <a:chart seriesIdx="37" categoryIdx="-4" bldStep="series"/>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graphicEl>
                                              <a:chart seriesIdx="38" categoryIdx="-4" bldStep="series"/>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
                                            <p:graphicEl>
                                              <a:chart seriesIdx="39" categoryIdx="-4" bldStep="series"/>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6">
                                            <p:graphicEl>
                                              <a:chart seriesIdx="40" categoryIdx="-4" bldStep="series"/>
                                            </p:graphicEl>
                                          </p:spTgt>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6">
                                            <p:graphicEl>
                                              <a:chart seriesIdx="4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Links between education &amp; the labour-market</a:t>
            </a:r>
            <a:endParaRPr lang="en-ZA" sz="3200"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ZA" sz="2800" dirty="0" smtClean="0"/>
              <a:t>Intervening in the labour-market (BBBEE) is too late</a:t>
            </a:r>
          </a:p>
          <a:p>
            <a:pPr lvl="1"/>
            <a:r>
              <a:rPr lang="en-ZA" sz="2000" dirty="0" smtClean="0"/>
              <a:t>Need to do this but MORE focus on (pre) school.</a:t>
            </a:r>
          </a:p>
          <a:p>
            <a:pPr marL="514350" indent="-514350">
              <a:buFont typeface="+mj-lt"/>
              <a:buAutoNum type="arabicPeriod"/>
            </a:pPr>
            <a:r>
              <a:rPr lang="en-ZA" sz="2800" dirty="0" smtClean="0"/>
              <a:t>Social grants important to reduce abject poverty but cannot change inequality much</a:t>
            </a:r>
          </a:p>
          <a:p>
            <a:pPr marL="514350" indent="-514350">
              <a:buFont typeface="+mj-lt"/>
              <a:buAutoNum type="arabicPeriod"/>
            </a:pPr>
            <a:r>
              <a:rPr lang="en-ZA" sz="2800" dirty="0" smtClean="0"/>
              <a:t>Wages account for 80% of total inequality</a:t>
            </a:r>
          </a:p>
          <a:p>
            <a:pPr marL="514350" indent="-514350">
              <a:buFont typeface="+mj-lt"/>
              <a:buAutoNum type="arabicPeriod"/>
            </a:pPr>
            <a:r>
              <a:rPr lang="en-ZA" sz="2800" dirty="0" smtClean="0"/>
              <a:t>Unless you can increase the wages of black labour-market entrants cannot change structure of SA income distribution </a:t>
            </a:r>
          </a:p>
          <a:p>
            <a:pPr marL="514350" indent="-514350">
              <a:buFont typeface="+mj-lt"/>
              <a:buAutoNum type="arabicPeriod"/>
            </a:pPr>
            <a:r>
              <a:rPr lang="en-ZA" sz="2800" dirty="0" smtClean="0"/>
              <a:t>(4) not possible without improving quality of education.</a:t>
            </a:r>
            <a:endParaRPr lang="en-ZA"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spTree>
    <p:extLst>
      <p:ext uri="{BB962C8B-B14F-4D97-AF65-F5344CB8AC3E}">
        <p14:creationId xmlns:p14="http://schemas.microsoft.com/office/powerpoint/2010/main" val="386415535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b="1" i="1" dirty="0" smtClean="0">
                <a:solidFill>
                  <a:schemeClr val="bg1"/>
                </a:solidFill>
                <a:latin typeface="Helvetica Neue"/>
                <a:cs typeface="Helvetica Neue"/>
              </a:rPr>
              <a:t>SOLUTION?</a:t>
            </a:r>
          </a:p>
          <a:p>
            <a:pPr algn="ctr">
              <a:lnSpc>
                <a:spcPct val="120000"/>
              </a:lnSpc>
            </a:pPr>
            <a:endParaRPr lang="en-US" b="1" i="1" dirty="0">
              <a:solidFill>
                <a:schemeClr val="bg1"/>
              </a:solidFill>
              <a:latin typeface="Helvetica Neue"/>
              <a:cs typeface="Helvetica Neue"/>
            </a:endParaRPr>
          </a:p>
          <a:p>
            <a:pPr algn="ctr">
              <a:lnSpc>
                <a:spcPct val="120000"/>
              </a:lnSpc>
            </a:pPr>
            <a:r>
              <a:rPr lang="en-US" sz="3600" b="1" i="1" dirty="0" smtClean="0">
                <a:solidFill>
                  <a:schemeClr val="bg1"/>
                </a:solidFill>
                <a:latin typeface="Helvetica Neue"/>
                <a:cs typeface="Helvetica Neue"/>
              </a:rPr>
              <a:t>Accountability </a:t>
            </a:r>
            <a:r>
              <a:rPr lang="en-US" sz="3600" b="1" i="1" dirty="0" smtClean="0">
                <a:solidFill>
                  <a:srgbClr val="FF0000"/>
                </a:solidFill>
                <a:latin typeface="Helvetica Neue"/>
                <a:cs typeface="Helvetica Neue"/>
              </a:rPr>
              <a:t>AND</a:t>
            </a:r>
            <a:r>
              <a:rPr lang="en-US" sz="3600" b="1" i="1" dirty="0" smtClean="0">
                <a:solidFill>
                  <a:schemeClr val="bg1"/>
                </a:solidFill>
                <a:latin typeface="Helvetica Neue"/>
                <a:cs typeface="Helvetica Neue"/>
              </a:rPr>
              <a:t> </a:t>
            </a:r>
          </a:p>
          <a:p>
            <a:pPr algn="ctr">
              <a:lnSpc>
                <a:spcPct val="120000"/>
              </a:lnSpc>
            </a:pPr>
            <a:r>
              <a:rPr lang="en-US" sz="3600" b="1" i="1" dirty="0" smtClean="0">
                <a:solidFill>
                  <a:schemeClr val="bg1"/>
                </a:solidFill>
                <a:latin typeface="Helvetica Neue"/>
                <a:cs typeface="Helvetica Neue"/>
              </a:rPr>
              <a:t>Capacity</a:t>
            </a:r>
            <a:endParaRPr lang="en-US" sz="3600" b="1" i="1" dirty="0">
              <a:solidFill>
                <a:schemeClr val="bg1"/>
              </a:solidFill>
              <a:latin typeface="Helvetica Neue"/>
              <a:cs typeface="Helvetica Neue"/>
            </a:endParaRPr>
          </a:p>
        </p:txBody>
      </p:sp>
    </p:spTree>
    <p:extLst>
      <p:ext uri="{BB962C8B-B14F-4D97-AF65-F5344CB8AC3E}">
        <p14:creationId xmlns:p14="http://schemas.microsoft.com/office/powerpoint/2010/main" val="2758692805"/>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03523231"/>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71924651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550598333"/>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2978540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0541232"/>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855175"/>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61</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06059001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There are signs of hope…</a:t>
            </a:r>
            <a:endParaRPr lang="en-ZA" dirty="0"/>
          </a:p>
        </p:txBody>
      </p:sp>
      <p:sp>
        <p:nvSpPr>
          <p:cNvPr id="3" name="Content Placeholder 2"/>
          <p:cNvSpPr>
            <a:spLocks noGrp="1"/>
          </p:cNvSpPr>
          <p:nvPr>
            <p:ph idx="1"/>
          </p:nvPr>
        </p:nvSpPr>
        <p:spPr/>
        <p:txBody>
          <a:bodyPr>
            <a:normAutofit lnSpcReduction="10000"/>
          </a:bodyPr>
          <a:lstStyle/>
          <a:p>
            <a:r>
              <a:rPr lang="en-ZA" dirty="0" smtClean="0"/>
              <a:t>The DBE has begun to focus on the basics</a:t>
            </a:r>
          </a:p>
          <a:p>
            <a:pPr lvl="1"/>
            <a:r>
              <a:rPr lang="en-ZA" dirty="0" smtClean="0"/>
              <a:t>CAPS curriculum</a:t>
            </a:r>
          </a:p>
          <a:p>
            <a:pPr lvl="1"/>
            <a:r>
              <a:rPr lang="en-ZA" dirty="0" smtClean="0"/>
              <a:t>Workbooks </a:t>
            </a:r>
            <a:r>
              <a:rPr lang="en-ZA" sz="2000" dirty="0" smtClean="0"/>
              <a:t>(numeracy and literacy)</a:t>
            </a:r>
          </a:p>
          <a:p>
            <a:pPr lvl="1"/>
            <a:r>
              <a:rPr lang="en-ZA" dirty="0" smtClean="0"/>
              <a:t>ANAs </a:t>
            </a:r>
            <a:r>
              <a:rPr lang="en-ZA" sz="2000" dirty="0" smtClean="0"/>
              <a:t>(not without problems)</a:t>
            </a:r>
          </a:p>
          <a:p>
            <a:pPr lvl="1"/>
            <a:endParaRPr lang="en-ZA" dirty="0"/>
          </a:p>
          <a:p>
            <a:r>
              <a:rPr lang="en-ZA" dirty="0" smtClean="0"/>
              <a:t>Some improvement in Gr9 student outcomes between TIMSS 2003 and TIMSS 2011 </a:t>
            </a:r>
          </a:p>
          <a:p>
            <a:pPr lvl="1"/>
            <a:r>
              <a:rPr lang="en-ZA" dirty="0" smtClean="0"/>
              <a:t>1.5 Grade levels (but post-improvement still exceedingly low)</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spTree>
    <p:extLst>
      <p:ext uri="{BB962C8B-B14F-4D97-AF65-F5344CB8AC3E}">
        <p14:creationId xmlns:p14="http://schemas.microsoft.com/office/powerpoint/2010/main" val="120360225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484784"/>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4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0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4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4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400" b="1" dirty="0" smtClean="0">
                <a:solidFill>
                  <a:srgbClr val="C00000"/>
                </a:solidFill>
              </a:rPr>
              <a:t> </a:t>
            </a:r>
            <a:r>
              <a:rPr lang="en-ZA" sz="2000" b="1" dirty="0" smtClean="0">
                <a:solidFill>
                  <a:srgbClr val="C00000"/>
                </a:solidFill>
              </a:rPr>
              <a:t>Focus on the basics</a:t>
            </a:r>
            <a:endParaRPr lang="en-ZA" sz="2400" b="1" dirty="0" smtClean="0">
              <a:solidFill>
                <a:srgbClr val="C00000"/>
              </a:solidFill>
            </a:endParaRPr>
          </a:p>
          <a:p>
            <a:pPr marL="914400" lvl="1" indent="-514350">
              <a:buFont typeface="Arial" pitchFamily="34" charset="0"/>
              <a:buChar char="•"/>
              <a:defRPr/>
            </a:pPr>
            <a:r>
              <a:rPr lang="en-ZA" sz="1400" dirty="0" smtClean="0"/>
              <a:t>Every child MUST master the basics of foundational numeracy and literacy these are the building blocks of further education – weak foundations = recipe for disaster. </a:t>
            </a:r>
            <a:r>
              <a:rPr lang="en-ZA" sz="1400" smtClean="0"/>
              <a:t>Read by 10 goal!</a:t>
            </a:r>
            <a:endParaRPr lang="en-ZA" sz="1400" dirty="0" smtClean="0"/>
          </a:p>
          <a:p>
            <a:pPr marL="914400" lvl="1" indent="-514350">
              <a:buFont typeface="Arial" pitchFamily="34" charset="0"/>
              <a:buChar char="•"/>
              <a:defRPr/>
            </a:pPr>
            <a:r>
              <a:rPr lang="en-ZA" sz="1400" dirty="0" smtClean="0"/>
              <a:t>Teachers need to be in school teaching (re-introduce inspectorate?)</a:t>
            </a:r>
          </a:p>
          <a:p>
            <a:pPr marL="914400" lvl="1" indent="-514350">
              <a:buFont typeface="Arial" pitchFamily="34" charset="0"/>
              <a:buChar char="•"/>
              <a:defRPr/>
            </a:pPr>
            <a:r>
              <a:rPr lang="en-ZA" sz="1400" dirty="0" smtClean="0"/>
              <a:t>Every teacher needs a minimum competency (basic) in the subjects they teach</a:t>
            </a:r>
          </a:p>
          <a:p>
            <a:pPr marL="914400" lvl="1" indent="-514350">
              <a:buFont typeface="Arial" pitchFamily="34" charset="0"/>
              <a:buChar char="•"/>
              <a:defRPr/>
            </a:pPr>
            <a:r>
              <a:rPr lang="en-ZA" sz="1400" dirty="0" smtClean="0"/>
              <a:t>Every child (teacher) needs access to adequate learning (teaching) materials</a:t>
            </a:r>
          </a:p>
          <a:p>
            <a:pPr marL="914400" lvl="1" indent="-514350">
              <a:buFont typeface="Arial" pitchFamily="34" charset="0"/>
              <a:buChar char="•"/>
              <a:defRPr/>
            </a:pPr>
            <a:r>
              <a:rPr lang="en-ZA" sz="1400" dirty="0" smtClean="0"/>
              <a:t>Use every school day and every school period – maximise instructional time</a:t>
            </a:r>
          </a:p>
          <a:p>
            <a:pPr marL="914400" lvl="1" indent="-514350">
              <a:buFont typeface="Arial" pitchFamily="34" charset="0"/>
              <a:buChar char="•"/>
              <a:defRPr/>
            </a:pPr>
            <a:r>
              <a:rPr lang="en-ZA" sz="1400" dirty="0" smtClean="0"/>
              <a:t>Have to make sure we don’t make the same mistakes with Grade R as we have with the rest of schooling</a:t>
            </a:r>
          </a:p>
          <a:p>
            <a:pPr marL="457200" indent="-514350">
              <a:buFont typeface="+mj-lt"/>
              <a:buAutoNum type="arabicPeriod"/>
              <a:defRPr/>
            </a:pPr>
            <a:r>
              <a:rPr lang="en-ZA" sz="2000" b="1" dirty="0" smtClean="0">
                <a:solidFill>
                  <a:srgbClr val="C00000"/>
                </a:solidFill>
              </a:rPr>
              <a:t>Increase information, accountability &amp; transparency</a:t>
            </a:r>
          </a:p>
          <a:p>
            <a:pPr marL="914400" lvl="1" indent="-514350">
              <a:buFont typeface="Arial" pitchFamily="34" charset="0"/>
              <a:buChar char="•"/>
              <a:defRPr/>
            </a:pPr>
            <a:r>
              <a:rPr lang="en-ZA" sz="1400" dirty="0" smtClean="0"/>
              <a:t>At ALL levels – DBE, district, school, classroom, learner</a:t>
            </a:r>
          </a:p>
          <a:p>
            <a:pPr marL="914400" lvl="1" indent="-514350">
              <a:buFont typeface="Arial" pitchFamily="34" charset="0"/>
              <a:buChar char="•"/>
              <a:defRPr/>
            </a:pPr>
            <a:r>
              <a:rPr lang="en-ZA" sz="1400" dirty="0" smtClean="0"/>
              <a:t>Strengthen ANA. Get psychometrics right (so comparable across years), externally evaluate @ 1 grade</a:t>
            </a:r>
          </a:p>
          <a:p>
            <a:pPr marL="914400" lvl="1" indent="-514350">
              <a:buFont typeface="Arial" pitchFamily="34" charset="0"/>
              <a:buChar char="•"/>
              <a:defRPr/>
            </a:pPr>
            <a:r>
              <a:rPr lang="en-ZA" sz="1400" dirty="0" smtClean="0"/>
              <a:t>Set realistic goals for improvement and hold people accountable </a:t>
            </a:r>
          </a:p>
          <a:p>
            <a:pPr marL="457200" indent="-514350">
              <a:buFont typeface="+mj-lt"/>
              <a:buAutoNum type="arabicPeriod"/>
              <a:defRPr/>
            </a:pPr>
            <a:r>
              <a:rPr lang="en-ZA" sz="2000" b="1" dirty="0" smtClean="0">
                <a:solidFill>
                  <a:srgbClr val="C00000"/>
                </a:solidFill>
              </a:rPr>
              <a:t>Focus on teachers</a:t>
            </a:r>
            <a:endParaRPr lang="en-ZA" sz="2000" b="1" dirty="0">
              <a:solidFill>
                <a:srgbClr val="C00000"/>
              </a:solidFill>
            </a:endParaRPr>
          </a:p>
          <a:p>
            <a:pPr marL="914400" lvl="1" indent="-514350">
              <a:buFont typeface="Arial" pitchFamily="34" charset="0"/>
              <a:buChar char="•"/>
              <a:defRPr/>
            </a:pPr>
            <a:r>
              <a:rPr lang="en-ZA" sz="1400" dirty="0" smtClean="0"/>
              <a:t>Have to find a way of raising the quality of both (1) new, but especially (2) existing teachers</a:t>
            </a:r>
          </a:p>
          <a:p>
            <a:pPr marL="914400" lvl="1" indent="-514350">
              <a:buFont typeface="Arial" pitchFamily="34" charset="0"/>
              <a:buChar char="•"/>
              <a:defRPr/>
            </a:pPr>
            <a:r>
              <a:rPr lang="en-ZA" sz="1400" dirty="0" smtClean="0"/>
              <a:t>Q&amp;A - Prof Muller (UCT): </a:t>
            </a:r>
            <a:r>
              <a:rPr lang="en-ZA" sz="1200" b="1" dirty="0"/>
              <a:t>What do you think is the most under-researched area in South African </a:t>
            </a:r>
            <a:r>
              <a:rPr lang="en-ZA" sz="1200" b="1" dirty="0" smtClean="0"/>
              <a:t>education?</a:t>
            </a:r>
            <a:endParaRPr lang="en-ZA" sz="1200" dirty="0"/>
          </a:p>
          <a:p>
            <a:pPr marL="1371600" lvl="2" indent="-514350">
              <a:buFont typeface="Arial" pitchFamily="34" charset="0"/>
              <a:buChar char="•"/>
              <a:defRPr/>
            </a:pPr>
            <a:r>
              <a:rPr lang="en-ZA" sz="1200" dirty="0" smtClean="0"/>
              <a:t>“We </a:t>
            </a:r>
            <a:r>
              <a:rPr lang="en-ZA" sz="1200" dirty="0"/>
              <a:t>have no idea what it will take to make knowledgeable teachers out of clueless ones, at least not while they are actually on-the-job</a:t>
            </a:r>
            <a:r>
              <a:rPr lang="en-ZA" sz="1200" dirty="0" smtClean="0"/>
              <a:t>.”</a:t>
            </a:r>
            <a:endParaRPr lang="en-ZA" sz="1200" dirty="0"/>
          </a:p>
          <a:p>
            <a:pPr marL="914400" lvl="1" indent="-514350">
              <a:buFont typeface="Arial" pitchFamily="34" charset="0"/>
              <a:buChar char="•"/>
              <a:defRPr/>
            </a:pPr>
            <a:endParaRPr lang="en-ZA" sz="1400" dirty="0"/>
          </a:p>
          <a:p>
            <a:pPr marL="914400" lvl="1" indent="-514350">
              <a:buFont typeface="Arial" pitchFamily="34" charset="0"/>
              <a:buChar char="•"/>
              <a:defRPr/>
            </a:pPr>
            <a:endParaRPr lang="en-ZA"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63</a:t>
            </a:fld>
            <a:endParaRPr lang="en-ZA"/>
          </a:p>
        </p:txBody>
      </p:sp>
    </p:spTree>
    <p:extLst>
      <p:ext uri="{BB962C8B-B14F-4D97-AF65-F5344CB8AC3E}">
        <p14:creationId xmlns:p14="http://schemas.microsoft.com/office/powerpoint/2010/main" val="1408633042"/>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5</a:t>
            </a:r>
            <a:r>
              <a:rPr lang="en-ZA" dirty="0" smtClean="0"/>
              <a:t> “Take-Home” points</a:t>
            </a:r>
            <a:endParaRPr lang="en-ZA" dirty="0"/>
          </a:p>
        </p:txBody>
      </p:sp>
      <p:sp>
        <p:nvSpPr>
          <p:cNvPr id="3" name="Content Placeholder 2"/>
          <p:cNvSpPr>
            <a:spLocks noGrp="1"/>
          </p:cNvSpPr>
          <p:nvPr>
            <p:ph idx="1"/>
          </p:nvPr>
        </p:nvSpPr>
        <p:spPr>
          <a:xfrm>
            <a:off x="467544" y="1628800"/>
            <a:ext cx="5472608" cy="4896544"/>
          </a:xfrm>
        </p:spPr>
        <p:txBody>
          <a:bodyPr>
            <a:normAutofit fontScale="70000" lnSpcReduction="20000"/>
          </a:bodyPr>
          <a:lstStyle/>
          <a:p>
            <a:pPr marL="0" indent="0">
              <a:buNone/>
            </a:pPr>
            <a:r>
              <a:rPr lang="en-ZA" sz="2200" i="1" dirty="0" smtClean="0"/>
              <a:t>Many things we have not discussed – Grade-R/ECD, teacher unions and politics, civil service capacity constraints, LOLT, teacher training (in- and pre-), RCTs, resources,  etc.</a:t>
            </a:r>
          </a:p>
          <a:p>
            <a:pPr marL="0" indent="0">
              <a:buNone/>
            </a:pPr>
            <a:endParaRPr lang="en-ZA" sz="2400" dirty="0" smtClean="0"/>
          </a:p>
          <a:p>
            <a:pPr marL="457200" indent="-457200">
              <a:buFont typeface="+mj-lt"/>
              <a:buAutoNum type="arabicPeriod"/>
            </a:pPr>
            <a:r>
              <a:rPr lang="en-ZA" sz="2400" dirty="0" smtClean="0"/>
              <a:t>South Africa performs extremely poorly on local and international assessments of educational achievement.</a:t>
            </a:r>
          </a:p>
          <a:p>
            <a:pPr marL="457200" indent="-457200">
              <a:buFont typeface="+mj-lt"/>
              <a:buAutoNum type="arabicPeriod"/>
            </a:pPr>
            <a:endParaRPr lang="en-ZA" sz="2400" dirty="0" smtClean="0"/>
          </a:p>
          <a:p>
            <a:pPr marL="457200" indent="-457200">
              <a:buFont typeface="+mj-lt"/>
              <a:buAutoNum type="arabicPeriod"/>
            </a:pPr>
            <a:r>
              <a:rPr lang="en-ZA" sz="2400" dirty="0"/>
              <a:t>In SA we have two public schooling systems not one.</a:t>
            </a:r>
          </a:p>
          <a:p>
            <a:pPr marL="457200" indent="-457200">
              <a:buFont typeface="+mj-lt"/>
              <a:buAutoNum type="arabicPeriod"/>
            </a:pPr>
            <a:endParaRPr lang="en-ZA" sz="2400" dirty="0" smtClean="0"/>
          </a:p>
          <a:p>
            <a:pPr marL="457200" indent="-457200">
              <a:buFont typeface="+mj-lt"/>
              <a:buAutoNum type="arabicPeriod"/>
            </a:pPr>
            <a:r>
              <a:rPr lang="en-ZA" sz="2400" dirty="0" smtClean="0"/>
              <a:t>Teacher content knowledge in South Africa is extremely low</a:t>
            </a:r>
          </a:p>
          <a:p>
            <a:pPr marL="457200" indent="-457200">
              <a:buFont typeface="+mj-lt"/>
              <a:buAutoNum type="arabicPeriod"/>
            </a:pPr>
            <a:endParaRPr lang="en-ZA" sz="2400" dirty="0"/>
          </a:p>
          <a:p>
            <a:pPr marL="457200" indent="-457200">
              <a:buFont typeface="+mj-lt"/>
              <a:buAutoNum type="arabicPeriod"/>
            </a:pPr>
            <a:r>
              <a:rPr lang="en-ZA" sz="2400" dirty="0" smtClean="0"/>
              <a:t>In large parts of the schooling system there is very little learning taking place.</a:t>
            </a:r>
          </a:p>
          <a:p>
            <a:pPr marL="457200" indent="-457200">
              <a:buFont typeface="+mj-lt"/>
              <a:buAutoNum type="arabicPeriod"/>
            </a:pPr>
            <a:endParaRPr lang="en-ZA" sz="2400" dirty="0" smtClean="0"/>
          </a:p>
          <a:p>
            <a:pPr marL="457200" indent="-457200">
              <a:buFont typeface="+mj-lt"/>
              <a:buAutoNum type="arabicPeriod"/>
            </a:pPr>
            <a:r>
              <a:rPr lang="en-ZA" sz="2400" dirty="0" smtClean="0"/>
              <a:t>Strategies for improvement need to focus on 1) accountability, 2) capacity, 3) alignment.</a:t>
            </a:r>
          </a:p>
          <a:p>
            <a:endParaRPr lang="en-ZA" sz="2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64</a:t>
            </a:fld>
            <a:endParaRPr lang="en-ZA"/>
          </a:p>
        </p:txBody>
      </p:sp>
      <p:graphicFrame>
        <p:nvGraphicFramePr>
          <p:cNvPr id="5" name="Diagram 4"/>
          <p:cNvGraphicFramePr/>
          <p:nvPr>
            <p:extLst>
              <p:ext uri="{D42A27DB-BD31-4B8C-83A1-F6EECF244321}">
                <p14:modId xmlns:p14="http://schemas.microsoft.com/office/powerpoint/2010/main" val="1347128997"/>
              </p:ext>
            </p:extLst>
          </p:nvPr>
        </p:nvGraphicFramePr>
        <p:xfrm>
          <a:off x="5076056" y="2636912"/>
          <a:ext cx="4032448"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18461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7BF61DF9-2290-435F-99ED-4383C002E642}"/>
                                            </p:graphicEl>
                                          </p:spTgt>
                                        </p:tgtEl>
                                        <p:attrNameLst>
                                          <p:attrName>style.visibility</p:attrName>
                                        </p:attrNameLst>
                                      </p:cBhvr>
                                      <p:to>
                                        <p:strVal val="visible"/>
                                      </p:to>
                                    </p:set>
                                    <p:animEffect transition="in" filter="wheel(1)">
                                      <p:cBhvr>
                                        <p:cTn id="7" dur="1000"/>
                                        <p:tgtEl>
                                          <p:spTgt spid="5">
                                            <p:graphicEl>
                                              <a:dgm id="{7BF61DF9-2290-435F-99ED-4383C002E64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graphicEl>
                                              <a:dgm id="{59DB91FF-8856-40C4-8DD9-453DD8EE423D}"/>
                                            </p:graphicEl>
                                          </p:spTgt>
                                        </p:tgtEl>
                                        <p:attrNameLst>
                                          <p:attrName>style.visibility</p:attrName>
                                        </p:attrNameLst>
                                      </p:cBhvr>
                                      <p:to>
                                        <p:strVal val="visible"/>
                                      </p:to>
                                    </p:set>
                                    <p:animEffect transition="in" filter="wheel(1)">
                                      <p:cBhvr>
                                        <p:cTn id="12" dur="1000"/>
                                        <p:tgtEl>
                                          <p:spTgt spid="5">
                                            <p:graphicEl>
                                              <a:dgm id="{59DB91FF-8856-40C4-8DD9-453DD8EE423D}"/>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graphicEl>
                                              <a:dgm id="{1E446F85-7056-4EB8-ADCC-D9EA52599DC3}"/>
                                            </p:graphicEl>
                                          </p:spTgt>
                                        </p:tgtEl>
                                        <p:attrNameLst>
                                          <p:attrName>style.visibility</p:attrName>
                                        </p:attrNameLst>
                                      </p:cBhvr>
                                      <p:to>
                                        <p:strVal val="visible"/>
                                      </p:to>
                                    </p:set>
                                    <p:animEffect transition="in" filter="wheel(1)">
                                      <p:cBhvr>
                                        <p:cTn id="15" dur="1000"/>
                                        <p:tgtEl>
                                          <p:spTgt spid="5">
                                            <p:graphicEl>
                                              <a:dgm id="{1E446F85-7056-4EB8-ADCC-D9EA52599DC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graphicEl>
                                              <a:dgm id="{106526A1-AD82-46A2-AC8C-B42D1F5217ED}"/>
                                            </p:graphicEl>
                                          </p:spTgt>
                                        </p:tgtEl>
                                        <p:attrNameLst>
                                          <p:attrName>style.visibility</p:attrName>
                                        </p:attrNameLst>
                                      </p:cBhvr>
                                      <p:to>
                                        <p:strVal val="visible"/>
                                      </p:to>
                                    </p:set>
                                    <p:animEffect transition="in" filter="wheel(1)">
                                      <p:cBhvr>
                                        <p:cTn id="20" dur="1000"/>
                                        <p:tgtEl>
                                          <p:spTgt spid="5">
                                            <p:graphicEl>
                                              <a:dgm id="{106526A1-AD82-46A2-AC8C-B42D1F5217ED}"/>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graphicEl>
                                              <a:dgm id="{3AD1B559-2D50-460D-8E8F-419A7CB078EE}"/>
                                            </p:graphicEl>
                                          </p:spTgt>
                                        </p:tgtEl>
                                        <p:attrNameLst>
                                          <p:attrName>style.visibility</p:attrName>
                                        </p:attrNameLst>
                                      </p:cBhvr>
                                      <p:to>
                                        <p:strVal val="visible"/>
                                      </p:to>
                                    </p:set>
                                    <p:animEffect transition="in" filter="wheel(1)">
                                      <p:cBhvr>
                                        <p:cTn id="23" dur="1000"/>
                                        <p:tgtEl>
                                          <p:spTgt spid="5">
                                            <p:graphicEl>
                                              <a:dgm id="{3AD1B559-2D50-460D-8E8F-419A7CB078EE}"/>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graphicEl>
                                              <a:dgm id="{A9716CFE-04DB-4A1A-B650-87D4A83D0BBF}"/>
                                            </p:graphicEl>
                                          </p:spTgt>
                                        </p:tgtEl>
                                        <p:attrNameLst>
                                          <p:attrName>style.visibility</p:attrName>
                                        </p:attrNameLst>
                                      </p:cBhvr>
                                      <p:to>
                                        <p:strVal val="visible"/>
                                      </p:to>
                                    </p:set>
                                    <p:animEffect transition="in" filter="wheel(1)">
                                      <p:cBhvr>
                                        <p:cTn id="26" dur="1000"/>
                                        <p:tgtEl>
                                          <p:spTgt spid="5">
                                            <p:graphicEl>
                                              <a:dgm id="{A9716CFE-04DB-4A1A-B650-87D4A83D0B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issues we can discuss</a:t>
            </a:r>
            <a:endParaRPr lang="en-ZA" dirty="0"/>
          </a:p>
        </p:txBody>
      </p:sp>
      <p:sp>
        <p:nvSpPr>
          <p:cNvPr id="3" name="Content Placeholder 2"/>
          <p:cNvSpPr>
            <a:spLocks noGrp="1"/>
          </p:cNvSpPr>
          <p:nvPr>
            <p:ph idx="1"/>
          </p:nvPr>
        </p:nvSpPr>
        <p:spPr/>
        <p:txBody>
          <a:bodyPr>
            <a:normAutofit/>
          </a:bodyPr>
          <a:lstStyle/>
          <a:p>
            <a:r>
              <a:rPr lang="en-ZA" sz="2800" u="sng" dirty="0" smtClean="0"/>
              <a:t>Solution</a:t>
            </a:r>
            <a:r>
              <a:rPr lang="en-ZA" sz="2800" dirty="0" smtClean="0"/>
              <a:t>: Identifying binding constraints</a:t>
            </a:r>
          </a:p>
          <a:p>
            <a:r>
              <a:rPr lang="en-ZA" sz="2800" dirty="0" smtClean="0"/>
              <a:t>Grade R in SA – not more of the same</a:t>
            </a:r>
          </a:p>
          <a:p>
            <a:r>
              <a:rPr lang="en-ZA" sz="2800" dirty="0" smtClean="0"/>
              <a:t>Resources</a:t>
            </a:r>
          </a:p>
          <a:p>
            <a:r>
              <a:rPr lang="en-ZA" sz="2800" dirty="0" smtClean="0"/>
              <a:t>New and existing RESEP projects</a:t>
            </a:r>
          </a:p>
          <a:p>
            <a:r>
              <a:rPr lang="en-ZA" sz="2800" dirty="0" smtClean="0"/>
              <a:t>What proportion of SA kids make it to </a:t>
            </a:r>
            <a:r>
              <a:rPr lang="en-ZA" sz="2800" dirty="0" err="1" smtClean="0"/>
              <a:t>uni</a:t>
            </a:r>
            <a:r>
              <a:rPr lang="en-ZA" sz="2800" dirty="0" smtClean="0"/>
              <a:t>?</a:t>
            </a:r>
          </a:p>
          <a:p>
            <a:r>
              <a:rPr lang="en-ZA" sz="2800" dirty="0" smtClean="0"/>
              <a:t>What can businesses do to help?</a:t>
            </a:r>
          </a:p>
          <a:p>
            <a:pPr lvl="1"/>
            <a:r>
              <a:rPr lang="en-ZA" sz="2400" dirty="0" smtClean="0"/>
              <a:t>Warm-glow effect or turning the ship?</a:t>
            </a:r>
          </a:p>
        </p:txBody>
      </p:sp>
      <p:sp>
        <p:nvSpPr>
          <p:cNvPr id="4" name="Slide Number Placeholder 3"/>
          <p:cNvSpPr>
            <a:spLocks noGrp="1"/>
          </p:cNvSpPr>
          <p:nvPr>
            <p:ph type="sldNum" sz="quarter" idx="12"/>
          </p:nvPr>
        </p:nvSpPr>
        <p:spPr/>
        <p:txBody>
          <a:bodyPr/>
          <a:lstStyle/>
          <a:p>
            <a:fld id="{555B2511-D5A3-487A-82FF-4C039FEE504B}" type="slidenum">
              <a:rPr lang="en-ZA" smtClean="0"/>
              <a:pPr/>
              <a:t>65</a:t>
            </a:fld>
            <a:endParaRPr lang="en-ZA"/>
          </a:p>
        </p:txBody>
      </p:sp>
    </p:spTree>
    <p:extLst>
      <p:ext uri="{BB962C8B-B14F-4D97-AF65-F5344CB8AC3E}">
        <p14:creationId xmlns:p14="http://schemas.microsoft.com/office/powerpoint/2010/main" val="2660299852"/>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66</a:t>
            </a:fld>
            <a:endParaRPr lang="en-ZA"/>
          </a:p>
        </p:txBody>
      </p:sp>
    </p:spTree>
    <p:extLst>
      <p:ext uri="{BB962C8B-B14F-4D97-AF65-F5344CB8AC3E}">
        <p14:creationId xmlns:p14="http://schemas.microsoft.com/office/powerpoint/2010/main" val="124394831"/>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23850" y="476250"/>
            <a:ext cx="6850063" cy="1228725"/>
          </a:xfrm>
        </p:spPr>
        <p:txBody>
          <a:bodyPr/>
          <a:lstStyle/>
          <a:p>
            <a:r>
              <a:rPr lang="en-ZA">
                <a:latin typeface="Calibri" charset="0"/>
              </a:rPr>
              <a:t>References &amp; further reading</a:t>
            </a:r>
          </a:p>
        </p:txBody>
      </p:sp>
      <p:sp>
        <p:nvSpPr>
          <p:cNvPr id="29699" name="Content Placeholder 2"/>
          <p:cNvSpPr>
            <a:spLocks noGrp="1"/>
          </p:cNvSpPr>
          <p:nvPr>
            <p:ph idx="1"/>
          </p:nvPr>
        </p:nvSpPr>
        <p:spPr>
          <a:xfrm>
            <a:off x="457200" y="2060575"/>
            <a:ext cx="8229600" cy="4065588"/>
          </a:xfrm>
        </p:spPr>
        <p:txBody>
          <a:bodyPr>
            <a:normAutofit lnSpcReduction="10000"/>
          </a:bodyPr>
          <a:lstStyle/>
          <a:p>
            <a:r>
              <a:rPr lang="en-ZA" sz="1400" dirty="0" smtClean="0">
                <a:latin typeface="Calibri" charset="0"/>
              </a:rPr>
              <a:t>For work on poverty and inequality – SALDRU/RESEP websites &amp; working papers good start.</a:t>
            </a:r>
          </a:p>
          <a:p>
            <a:r>
              <a:rPr lang="en-ZA" sz="1400" dirty="0" smtClean="0">
                <a:latin typeface="Calibri" charset="0"/>
              </a:rPr>
              <a:t>Fiske</a:t>
            </a:r>
            <a:r>
              <a:rPr lang="en-ZA" sz="1400" dirty="0">
                <a:latin typeface="Calibri" charset="0"/>
              </a:rPr>
              <a:t>, E., &amp; Ladd, H. (2004). </a:t>
            </a:r>
            <a:r>
              <a:rPr lang="en-ZA" sz="1400" i="1" dirty="0">
                <a:latin typeface="Calibri" charset="0"/>
                <a:hlinkClick r:id="rId2"/>
              </a:rPr>
              <a:t>Elusive Equity: Education Reform in Post-apartheid South Africa.</a:t>
            </a:r>
            <a:r>
              <a:rPr lang="en-ZA" sz="1400" dirty="0">
                <a:latin typeface="Calibri" charset="0"/>
              </a:rPr>
              <a:t> Washington: Brookings Institution Press / HSRC Press.</a:t>
            </a:r>
          </a:p>
          <a:p>
            <a:r>
              <a:rPr lang="en-ZA" sz="1400" dirty="0">
                <a:latin typeface="Calibri" charset="0"/>
              </a:rPr>
              <a:t>Fleisch, B. (2008). </a:t>
            </a:r>
            <a:r>
              <a:rPr lang="en-ZA" sz="1400" i="1" dirty="0">
                <a:latin typeface="Calibri" charset="0"/>
                <a:hlinkClick r:id="rId3"/>
              </a:rPr>
              <a:t>Primary Education in Crisis: Why South African schoolchildren underachieve in reading and mathematics</a:t>
            </a:r>
            <a:r>
              <a:rPr lang="en-ZA" sz="1400" i="1" dirty="0">
                <a:latin typeface="Calibri" charset="0"/>
              </a:rPr>
              <a:t>.</a:t>
            </a:r>
            <a:r>
              <a:rPr lang="en-ZA" sz="1400" dirty="0">
                <a:latin typeface="Calibri" charset="0"/>
              </a:rPr>
              <a:t> Cape Town. : Juta &amp; Co.</a:t>
            </a:r>
          </a:p>
          <a:p>
            <a:r>
              <a:rPr lang="en-ZA" sz="1400" dirty="0">
                <a:latin typeface="Calibri" charset="0"/>
              </a:rPr>
              <a:t>Donalson, A. (1992). </a:t>
            </a:r>
            <a:r>
              <a:rPr lang="en-ZA" sz="1400" i="1" dirty="0">
                <a:latin typeface="Calibri" charset="0"/>
                <a:hlinkClick r:id="rId4"/>
              </a:rPr>
              <a:t>Content, Quality and Flexibility: The Economics of Education System Change</a:t>
            </a:r>
            <a:r>
              <a:rPr lang="en-ZA" sz="1400" i="1" dirty="0">
                <a:latin typeface="Calibri" charset="0"/>
              </a:rPr>
              <a:t>. Spotlight 5/92.</a:t>
            </a:r>
            <a:r>
              <a:rPr lang="en-ZA" sz="1400" dirty="0">
                <a:latin typeface="Calibri" charset="0"/>
              </a:rPr>
              <a:t> Johannesburg: South African Institute of Race Relations.</a:t>
            </a:r>
          </a:p>
          <a:p>
            <a:r>
              <a:rPr lang="en-ZA" sz="1400" dirty="0">
                <a:latin typeface="Calibri" charset="0"/>
              </a:rPr>
              <a:t>Taylor, S., &amp; Yu, D. (2009). </a:t>
            </a:r>
            <a:r>
              <a:rPr lang="en-ZA" sz="1400" dirty="0">
                <a:latin typeface="Calibri" charset="0"/>
                <a:hlinkClick r:id="rId5"/>
              </a:rPr>
              <a:t>The Importance of Socioeconomic Status in Determining Educational Achievement in South Africa</a:t>
            </a:r>
            <a:r>
              <a:rPr lang="en-ZA" sz="1400" dirty="0">
                <a:latin typeface="Calibri" charset="0"/>
              </a:rPr>
              <a:t>. </a:t>
            </a:r>
            <a:r>
              <a:rPr lang="en-ZA" sz="1400" i="1" dirty="0">
                <a:latin typeface="Calibri" charset="0"/>
              </a:rPr>
              <a:t>Stellenbosch Economic Working Papers</a:t>
            </a:r>
            <a:r>
              <a:rPr lang="en-ZA" sz="1400" dirty="0">
                <a:latin typeface="Calibri" charset="0"/>
              </a:rPr>
              <a:t>.</a:t>
            </a:r>
          </a:p>
          <a:p>
            <a:r>
              <a:rPr lang="en-ZA" sz="1400" dirty="0">
                <a:latin typeface="Calibri" charset="0"/>
              </a:rPr>
              <a:t>Van der Berg, S., Burger, C., Burger, R., de Vos, M., du Rand, G., Gustafsson, M., Shepherd, D., Spaull, N., Taylor, S., van Broekhuizen, H., and von Fintel, D. (2011). </a:t>
            </a:r>
            <a:r>
              <a:rPr lang="en-ZA" sz="1400" dirty="0">
                <a:latin typeface="Calibri" charset="0"/>
                <a:hlinkClick r:id="rId6"/>
              </a:rPr>
              <a:t>Low quality education as a poverty trap</a:t>
            </a:r>
            <a:r>
              <a:rPr lang="en-ZA" sz="1400" dirty="0">
                <a:latin typeface="Calibri" charset="0"/>
              </a:rPr>
              <a:t>. Stellenbosch: University of Stellenbosch, Department of Economics. Research report for the PSPPD project for Presidency.</a:t>
            </a:r>
          </a:p>
          <a:p>
            <a:r>
              <a:rPr lang="en-ZA" sz="1400" dirty="0">
                <a:latin typeface="Calibri" charset="0"/>
              </a:rPr>
              <a:t>Spaull, N. 2013. </a:t>
            </a:r>
            <a:r>
              <a:rPr lang="en-ZA" sz="1400" dirty="0">
                <a:latin typeface="Calibri" charset="0"/>
                <a:hlinkClick r:id="rId7"/>
              </a:rPr>
              <a:t>Poverty &amp; Privilege: Primary School Inequality in South Africa</a:t>
            </a:r>
            <a:r>
              <a:rPr lang="en-ZA" sz="1400" dirty="0">
                <a:latin typeface="Calibri" charset="0"/>
              </a:rPr>
              <a:t>. </a:t>
            </a:r>
            <a:r>
              <a:rPr lang="en-ZA" sz="1400" i="1" dirty="0">
                <a:latin typeface="Calibri" charset="0"/>
              </a:rPr>
              <a:t>International Journal of Educational Development. </a:t>
            </a:r>
            <a:r>
              <a:rPr lang="en-ZA" sz="1400" dirty="0">
                <a:latin typeface="Calibri" charset="0"/>
              </a:rPr>
              <a:t>33 (2013) pp. 436-447  (WP </a:t>
            </a:r>
            <a:r>
              <a:rPr lang="en-ZA" sz="1400" dirty="0">
                <a:latin typeface="Calibri" charset="0"/>
                <a:hlinkClick r:id="rId8"/>
              </a:rPr>
              <a:t>here</a:t>
            </a:r>
            <a:r>
              <a:rPr lang="en-ZA" sz="1400" dirty="0">
                <a:latin typeface="Calibri" charset="0"/>
              </a:rPr>
              <a:t>)</a:t>
            </a:r>
          </a:p>
          <a:p>
            <a:r>
              <a:rPr lang="en-ZA" sz="1400" dirty="0">
                <a:latin typeface="Calibri" charset="0"/>
              </a:rPr>
              <a:t>Spaull, N. 2013. </a:t>
            </a:r>
            <a:r>
              <a:rPr lang="en-ZA" sz="1400" i="1" dirty="0">
                <a:latin typeface="Calibri" charset="0"/>
                <a:hlinkClick r:id="rId9"/>
              </a:rPr>
              <a:t>South Africa’s Education Crisis: The Quality of Education in South Africa 1995-2011</a:t>
            </a:r>
            <a:r>
              <a:rPr lang="en-ZA" sz="1400" dirty="0">
                <a:latin typeface="Calibri" charset="0"/>
              </a:rPr>
              <a:t>. Centre for Development and Enterprise.</a:t>
            </a:r>
          </a:p>
          <a:p>
            <a:endParaRPr lang="en-ZA" sz="1400" dirty="0">
              <a:latin typeface="Calibri" charset="0"/>
            </a:endParaRPr>
          </a:p>
          <a:p>
            <a:endParaRPr lang="en-ZA" sz="1400" dirty="0">
              <a:latin typeface="Calibri" charset="0"/>
            </a:endParaRPr>
          </a:p>
        </p:txBody>
      </p:sp>
    </p:spTree>
    <p:extLst>
      <p:ext uri="{BB962C8B-B14F-4D97-AF65-F5344CB8AC3E}">
        <p14:creationId xmlns:p14="http://schemas.microsoft.com/office/powerpoint/2010/main" val="3206120684"/>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graphicFrame>
        <p:nvGraphicFramePr>
          <p:cNvPr id="5" name="Diagram 4"/>
          <p:cNvGraphicFramePr/>
          <p:nvPr>
            <p:extLst>
              <p:ext uri="{D42A27DB-BD31-4B8C-83A1-F6EECF244321}">
                <p14:modId xmlns:p14="http://schemas.microsoft.com/office/powerpoint/2010/main" val="1681166004"/>
              </p:ext>
            </p:extLst>
          </p:nvPr>
        </p:nvGraphicFramePr>
        <p:xfrm>
          <a:off x="467544" y="260648"/>
          <a:ext cx="8136904"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827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05E8CCC-791B-488A-BEC4-8B912ED05C0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F6C528B-8C4A-4F95-B362-2FDAC40BBF1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6A11ACCE-094B-47CD-801D-2FC6256BBDD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3DA960A4-B27E-4AE2-8EF6-0FC699BBD40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59F6E7B8-550D-4BE6-9706-76D63D52CFF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3930D2AE-8858-462F-90FB-ED7AC4BE5A2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6635811-3A4A-44E1-8E35-45EAEC47556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A08C8600-5E55-4248-B08C-EE1FD83C870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C4A4A127-EE84-452D-AE10-46CC321FE2A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0892EC48-933E-47F6-B1BE-D6E2E880C609}"/>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A07D68AF-2A75-42AD-AA0A-6160893A8FA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31A41989-BEA2-4558-88DF-18E6FF2A4CEE}"/>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042CDF1E-0E2C-483C-956E-D70585AF03D1}"/>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60E847D8-B202-3F49-9037-266D3EB244D0}"/>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81706860-0023-C940-B645-D5CE6D797A7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69</a:t>
            </a:fld>
            <a:endParaRPr lang="en-ZA"/>
          </a:p>
        </p:txBody>
      </p:sp>
    </p:spTree>
    <p:extLst>
      <p:ext uri="{BB962C8B-B14F-4D97-AF65-F5344CB8AC3E}">
        <p14:creationId xmlns:p14="http://schemas.microsoft.com/office/powerpoint/2010/main" val="191833131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07599227"/>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71</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97939971"/>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72</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396497"/>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73</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2902825173"/>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Grade R/ECD issues needing to be fleshed out?</a:t>
            </a:r>
            <a:endParaRPr lang="en-US" sz="3200"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sz="2800" dirty="0" smtClean="0"/>
              <a:t>Qualitatively/practically, when is enrolment considered “Grade R” and when just child-minding?</a:t>
            </a:r>
          </a:p>
          <a:p>
            <a:endParaRPr lang="en-US" sz="2800" dirty="0" smtClean="0"/>
          </a:p>
          <a:p>
            <a:pPr marL="514350" indent="-514350">
              <a:buFont typeface="+mj-lt"/>
              <a:buAutoNum type="arabicPeriod"/>
            </a:pPr>
            <a:r>
              <a:rPr lang="en-US" sz="2800" dirty="0" smtClean="0"/>
              <a:t>Where should Grade R teachers be trained?</a:t>
            </a:r>
          </a:p>
          <a:p>
            <a:pPr lvl="1"/>
            <a:r>
              <a:rPr lang="en-US" sz="2400" dirty="0" smtClean="0"/>
              <a:t>Universities? More of the same?</a:t>
            </a:r>
          </a:p>
          <a:p>
            <a:pPr lvl="1"/>
            <a:r>
              <a:rPr lang="en-US" sz="2400" dirty="0" smtClean="0"/>
              <a:t>FET colleges? Quality problems? Status?</a:t>
            </a:r>
          </a:p>
          <a:p>
            <a:pPr lvl="1"/>
            <a:endParaRPr lang="en-US" sz="2400" dirty="0"/>
          </a:p>
          <a:p>
            <a:pPr marL="514350" indent="-514350">
              <a:buFont typeface="+mj-lt"/>
              <a:buAutoNum type="arabicPeriod"/>
            </a:pPr>
            <a:r>
              <a:rPr lang="en-US" dirty="0" smtClean="0"/>
              <a:t>Practically, how does one monitor quality of ECD? What instruments? What surveys?</a:t>
            </a:r>
          </a:p>
          <a:p>
            <a:pPr lvl="1"/>
            <a:endParaRPr lang="en-US" sz="2400" dirty="0" smtClean="0"/>
          </a:p>
          <a:p>
            <a:pPr marL="514350" indent="-514350">
              <a:buFont typeface="+mj-lt"/>
              <a:buAutoNum type="arabicPeriod"/>
            </a:pPr>
            <a:r>
              <a:rPr lang="en-US" dirty="0" smtClean="0"/>
              <a:t>What should Grade R teachers be paid?</a:t>
            </a:r>
          </a:p>
          <a:p>
            <a:pPr lvl="1"/>
            <a:r>
              <a:rPr lang="en-US" dirty="0" smtClean="0"/>
              <a:t>Teacher salaries (and class sizes) obviously major cost-drivers</a:t>
            </a:r>
          </a:p>
          <a:p>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74</a:t>
            </a:fld>
            <a:endParaRPr lang="en-ZA"/>
          </a:p>
        </p:txBody>
      </p:sp>
    </p:spTree>
    <p:extLst>
      <p:ext uri="{BB962C8B-B14F-4D97-AF65-F5344CB8AC3E}">
        <p14:creationId xmlns:p14="http://schemas.microsoft.com/office/powerpoint/2010/main" val="2098645269"/>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67544" y="2204864"/>
            <a:ext cx="3240360" cy="3312368"/>
          </a:xfrm>
        </p:spPr>
        <p:txBody>
          <a:bodyPr/>
          <a:lstStyle/>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75</a:t>
            </a:fld>
            <a:endParaRPr lang="en-ZA"/>
          </a:p>
        </p:txBody>
      </p:sp>
      <p:pic>
        <p:nvPicPr>
          <p:cNvPr id="5" name="Picture 4"/>
          <p:cNvPicPr>
            <a:picLocks noChangeAspect="1"/>
          </p:cNvPicPr>
          <p:nvPr/>
        </p:nvPicPr>
        <p:blipFill>
          <a:blip r:embed="rId2"/>
          <a:stretch>
            <a:fillRect/>
          </a:stretch>
        </p:blipFill>
        <p:spPr>
          <a:xfrm>
            <a:off x="4281379" y="1389118"/>
            <a:ext cx="4044273" cy="2996952"/>
          </a:xfrm>
          <a:prstGeom prst="rect">
            <a:avLst/>
          </a:prstGeom>
        </p:spPr>
      </p:pic>
      <p:pic>
        <p:nvPicPr>
          <p:cNvPr id="6" name="Picture 5"/>
          <p:cNvPicPr>
            <a:picLocks noChangeAspect="1"/>
          </p:cNvPicPr>
          <p:nvPr/>
        </p:nvPicPr>
        <p:blipFill>
          <a:blip r:embed="rId3"/>
          <a:stretch>
            <a:fillRect/>
          </a:stretch>
        </p:blipFill>
        <p:spPr>
          <a:xfrm>
            <a:off x="4716016" y="4397525"/>
            <a:ext cx="3175000" cy="2438400"/>
          </a:xfrm>
          <a:prstGeom prst="rect">
            <a:avLst/>
          </a:prstGeom>
        </p:spPr>
      </p:pic>
    </p:spTree>
    <p:extLst>
      <p:ext uri="{BB962C8B-B14F-4D97-AF65-F5344CB8AC3E}">
        <p14:creationId xmlns:p14="http://schemas.microsoft.com/office/powerpoint/2010/main" val="2970582224"/>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304856" cy="457200"/>
          </a:xfrm>
        </p:spPr>
        <p:txBody>
          <a:bodyPr>
            <a:normAutofit fontScale="90000"/>
          </a:bodyPr>
          <a:lstStyle/>
          <a:p>
            <a:r>
              <a:rPr lang="en-US" dirty="0" smtClean="0"/>
              <a:t>Size of South African economy/population</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76</a:t>
            </a:fld>
            <a:endParaRPr lang="en-US"/>
          </a:p>
        </p:txBody>
      </p:sp>
      <p:pic>
        <p:nvPicPr>
          <p:cNvPr id="6" name="Picture 5"/>
          <p:cNvPicPr>
            <a:picLocks noChangeAspect="1"/>
          </p:cNvPicPr>
          <p:nvPr/>
        </p:nvPicPr>
        <p:blipFill rotWithShape="1">
          <a:blip r:embed="rId2"/>
          <a:srcRect r="49232" b="3920"/>
          <a:stretch/>
        </p:blipFill>
        <p:spPr>
          <a:xfrm>
            <a:off x="4716016" y="1268760"/>
            <a:ext cx="3761923" cy="5264894"/>
          </a:xfrm>
          <a:prstGeom prst="rect">
            <a:avLst/>
          </a:prstGeom>
        </p:spPr>
      </p:pic>
      <p:pic>
        <p:nvPicPr>
          <p:cNvPr id="3" name="Picture 2"/>
          <p:cNvPicPr>
            <a:picLocks noChangeAspect="1"/>
          </p:cNvPicPr>
          <p:nvPr/>
        </p:nvPicPr>
        <p:blipFill>
          <a:blip r:embed="rId3"/>
          <a:stretch>
            <a:fillRect/>
          </a:stretch>
        </p:blipFill>
        <p:spPr>
          <a:xfrm>
            <a:off x="323528" y="1268760"/>
            <a:ext cx="3877924" cy="5483627"/>
          </a:xfrm>
          <a:prstGeom prst="rect">
            <a:avLst/>
          </a:prstGeom>
        </p:spPr>
      </p:pic>
    </p:spTree>
    <p:extLst>
      <p:ext uri="{BB962C8B-B14F-4D97-AF65-F5344CB8AC3E}">
        <p14:creationId xmlns:p14="http://schemas.microsoft.com/office/powerpoint/2010/main" val="156862766"/>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0"/>
          </p:nvPr>
        </p:nvSpPr>
        <p:spPr/>
        <p:txBody>
          <a:bodyPr/>
          <a:lstStyle/>
          <a:p>
            <a:fld id="{4CD881CE-D3EF-44A3-9F23-C91E96DCFFBA}" type="slidenum">
              <a:rPr lang="en-US" smtClean="0"/>
              <a:pPr/>
              <a:t>77</a:t>
            </a:fld>
            <a:endParaRPr lang="en-US"/>
          </a:p>
        </p:txBody>
      </p:sp>
      <p:pic>
        <p:nvPicPr>
          <p:cNvPr id="5" name="Picture 4"/>
          <p:cNvPicPr>
            <a:picLocks noChangeAspect="1"/>
          </p:cNvPicPr>
          <p:nvPr/>
        </p:nvPicPr>
        <p:blipFill>
          <a:blip r:embed="rId2"/>
          <a:stretch>
            <a:fillRect/>
          </a:stretch>
        </p:blipFill>
        <p:spPr>
          <a:xfrm>
            <a:off x="251520" y="260648"/>
            <a:ext cx="8806317" cy="6138178"/>
          </a:xfrm>
          <a:prstGeom prst="rect">
            <a:avLst/>
          </a:prstGeom>
        </p:spPr>
      </p:pic>
    </p:spTree>
    <p:extLst>
      <p:ext uri="{BB962C8B-B14F-4D97-AF65-F5344CB8AC3E}">
        <p14:creationId xmlns:p14="http://schemas.microsoft.com/office/powerpoint/2010/main" val="1634412424"/>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distribution of poverty</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78</a:t>
            </a:fld>
            <a:endParaRPr lang="en-US"/>
          </a:p>
        </p:txBody>
      </p:sp>
      <p:pic>
        <p:nvPicPr>
          <p:cNvPr id="6" name="Picture 5"/>
          <p:cNvPicPr>
            <a:picLocks noChangeAspect="1"/>
          </p:cNvPicPr>
          <p:nvPr/>
        </p:nvPicPr>
        <p:blipFill>
          <a:blip r:embed="rId2"/>
          <a:stretch>
            <a:fillRect/>
          </a:stretch>
        </p:blipFill>
        <p:spPr>
          <a:xfrm>
            <a:off x="-3276872" y="1412776"/>
            <a:ext cx="10771648" cy="4464496"/>
          </a:xfrm>
          <a:prstGeom prst="rect">
            <a:avLst/>
          </a:prstGeom>
        </p:spPr>
      </p:pic>
      <p:sp>
        <p:nvSpPr>
          <p:cNvPr id="7" name="Rectangle 6"/>
          <p:cNvSpPr/>
          <p:nvPr/>
        </p:nvSpPr>
        <p:spPr bwMode="auto">
          <a:xfrm>
            <a:off x="-1188640" y="1484784"/>
            <a:ext cx="3456384" cy="5040560"/>
          </a:xfrm>
          <a:prstGeom prst="rect">
            <a:avLst/>
          </a:prstGeom>
          <a:solidFill>
            <a:schemeClr val="bg1"/>
          </a:solidFill>
          <a:ln w="12700" cap="sq"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98598989"/>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Sources of deprivation?</a:t>
            </a:r>
            <a:endParaRPr lang="en-ZA"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79</a:t>
            </a:fld>
            <a:endParaRPr lang="en-US"/>
          </a:p>
        </p:txBody>
      </p:sp>
      <p:pic>
        <p:nvPicPr>
          <p:cNvPr id="5" name="Picture 4" descr="http://www.econ3x3.org/sites/default/files/Finn%20et%20al%202013%20Figure%202.PNG"/>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246942" cy="4772556"/>
          </a:xfrm>
          <a:prstGeom prst="rect">
            <a:avLst/>
          </a:prstGeom>
          <a:noFill/>
          <a:ln>
            <a:noFill/>
          </a:ln>
        </p:spPr>
      </p:pic>
    </p:spTree>
    <p:extLst>
      <p:ext uri="{BB962C8B-B14F-4D97-AF65-F5344CB8AC3E}">
        <p14:creationId xmlns:p14="http://schemas.microsoft.com/office/powerpoint/2010/main" val="3886485619"/>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22500" y="452438"/>
            <a:ext cx="6850063" cy="1228725"/>
          </a:xfrm>
        </p:spPr>
        <p:txBody>
          <a:bodyPr/>
          <a:lstStyle/>
          <a:p>
            <a:r>
              <a:rPr lang="en-ZA">
                <a:latin typeface="Calibri" charset="0"/>
                <a:ea typeface="MS PGothic" charset="0"/>
              </a:rPr>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spcAft>
                  <a:spcPts val="1000"/>
                </a:spcAft>
              </a:pPr>
              <a:r>
                <a:rPr lang="en-ZA" sz="9000"/>
                <a:t>$</a:t>
              </a:r>
              <a:endParaRPr lang="en-US" sz="1800"/>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Economy</a:t>
            </a:r>
          </a:p>
        </p:txBody>
      </p:sp>
      <p:sp>
        <p:nvSpPr>
          <p:cNvPr id="5132" name="TextBox 2"/>
          <p:cNvSpPr txBox="1">
            <a:spLocks noChangeArrowheads="1"/>
          </p:cNvSpPr>
          <p:nvPr/>
        </p:nvSpPr>
        <p:spPr bwMode="auto">
          <a:xfrm>
            <a:off x="449263" y="6088063"/>
            <a:ext cx="84963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000" b="1"/>
              <a:t>Specific references</a:t>
            </a:r>
            <a:r>
              <a:rPr lang="en-ZA" sz="1000"/>
              <a:t>: lower fertility (Glewwe, 2002), improved child health (Currie, 2009), reduced societal violence (Salmi, 2006), promotion of a national - as opposed to a regional or ethnic - identity (Glewwe, 2002), improved human rights (Salmi, 2006), increased social cohesion (Heyneman, 2003), Economic growth – see any decent Macro textbook, specifically for cognitive skills see (Hanushek &amp; Woessman 2008)</a:t>
            </a:r>
          </a:p>
          <a:p>
            <a:endParaRPr lang="en-ZA" sz="110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Ec</a:t>
                </a:r>
              </a:p>
            </p:txBody>
          </p:sp>
        </p:grpSp>
      </p:grpSp>
    </p:spTree>
    <p:extLst>
      <p:ext uri="{BB962C8B-B14F-4D97-AF65-F5344CB8AC3E}">
        <p14:creationId xmlns:p14="http://schemas.microsoft.com/office/powerpoint/2010/main" val="94756420"/>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81</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First we need to figure out what works!</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1658720973"/>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82</a:t>
            </a:fld>
            <a:endParaRPr lang="en-ZA"/>
          </a:p>
        </p:txBody>
      </p:sp>
      <p:graphicFrame>
        <p:nvGraphicFramePr>
          <p:cNvPr id="6" name="Diagram 5"/>
          <p:cNvGraphicFramePr/>
          <p:nvPr>
            <p:extLst>
              <p:ext uri="{D42A27DB-BD31-4B8C-83A1-F6EECF244321}">
                <p14:modId xmlns:p14="http://schemas.microsoft.com/office/powerpoint/2010/main" val="3680113740"/>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3599012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83</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956802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Basic overview of matric 2013</a:t>
            </a:r>
            <a:endParaRPr lang="en-ZA" dirty="0"/>
          </a:p>
        </p:txBody>
      </p:sp>
      <p:sp>
        <p:nvSpPr>
          <p:cNvPr id="3" name="Content Placeholder 2"/>
          <p:cNvSpPr>
            <a:spLocks noGrp="1"/>
          </p:cNvSpPr>
          <p:nvPr>
            <p:ph idx="1"/>
          </p:nvPr>
        </p:nvSpPr>
        <p:spPr/>
        <p:txBody>
          <a:bodyPr>
            <a:normAutofit fontScale="70000" lnSpcReduction="20000"/>
          </a:bodyPr>
          <a:lstStyle/>
          <a:p>
            <a:pPr marL="0" indent="0">
              <a:buNone/>
            </a:pPr>
            <a:r>
              <a:rPr lang="en-ZA" b="1" dirty="0" smtClean="0">
                <a:solidFill>
                  <a:srgbClr val="FF0000"/>
                </a:solidFill>
              </a:rPr>
              <a:t>The good…</a:t>
            </a:r>
          </a:p>
          <a:p>
            <a:r>
              <a:rPr lang="en-ZA" dirty="0" smtClean="0"/>
              <a:t>Matric pass rate increased to 78%</a:t>
            </a:r>
          </a:p>
          <a:p>
            <a:r>
              <a:rPr lang="en-ZA" dirty="0" smtClean="0"/>
              <a:t>Bachelor pass rate increased to 31%</a:t>
            </a:r>
          </a:p>
          <a:p>
            <a:r>
              <a:rPr lang="en-ZA" dirty="0" smtClean="0"/>
              <a:t>More students passing mathematics</a:t>
            </a:r>
          </a:p>
          <a:p>
            <a:pPr marL="0" indent="0">
              <a:buNone/>
            </a:pPr>
            <a:r>
              <a:rPr lang="en-ZA" b="1" dirty="0" smtClean="0">
                <a:solidFill>
                  <a:srgbClr val="FF0000"/>
                </a:solidFill>
              </a:rPr>
              <a:t>The bad…</a:t>
            </a:r>
          </a:p>
          <a:p>
            <a:r>
              <a:rPr lang="en-ZA" dirty="0" smtClean="0"/>
              <a:t>Some questioning quality of matric pass</a:t>
            </a:r>
          </a:p>
          <a:p>
            <a:r>
              <a:rPr lang="en-ZA" dirty="0" smtClean="0"/>
              <a:t>Public starting to ask questions about why </a:t>
            </a:r>
            <a:r>
              <a:rPr lang="en-ZA" dirty="0" err="1" smtClean="0"/>
              <a:t>uni’s</a:t>
            </a:r>
            <a:r>
              <a:rPr lang="en-ZA" dirty="0" smtClean="0"/>
              <a:t> are using NBTs</a:t>
            </a:r>
          </a:p>
          <a:p>
            <a:r>
              <a:rPr lang="en-ZA" dirty="0" smtClean="0"/>
              <a:t>Concerns over “culling” and whether this lead to increases in NWP and FST</a:t>
            </a:r>
            <a:endParaRPr lang="en-ZA" dirty="0"/>
          </a:p>
          <a:p>
            <a:pPr marL="0" indent="0">
              <a:buNone/>
            </a:pPr>
            <a:r>
              <a:rPr lang="en-ZA" b="1" dirty="0" smtClean="0">
                <a:solidFill>
                  <a:srgbClr val="FF0000"/>
                </a:solidFill>
              </a:rPr>
              <a:t>The ugly…</a:t>
            </a:r>
          </a:p>
          <a:p>
            <a:r>
              <a:rPr lang="en-ZA" dirty="0" smtClean="0"/>
              <a:t>Grade 8</a:t>
            </a:r>
            <a:r>
              <a:rPr lang="en-ZA" dirty="0" smtClean="0">
                <a:sym typeface="Wingdings" panose="05000000000000000000" pitchFamily="2" charset="2"/>
              </a:rPr>
              <a:t>12 dropout is 2x as high (50%) in Q1 </a:t>
            </a:r>
            <a:r>
              <a:rPr lang="en-ZA" dirty="0" err="1" smtClean="0">
                <a:sym typeface="Wingdings" panose="05000000000000000000" pitchFamily="2" charset="2"/>
              </a:rPr>
              <a:t>rel</a:t>
            </a:r>
            <a:r>
              <a:rPr lang="en-ZA" dirty="0" smtClean="0">
                <a:sym typeface="Wingdings" panose="05000000000000000000" pitchFamily="2" charset="2"/>
              </a:rPr>
              <a:t> to Q5 (25%)</a:t>
            </a:r>
            <a:endParaRPr lang="en-ZA" dirty="0" smtClean="0"/>
          </a:p>
          <a:p>
            <a:r>
              <a:rPr lang="en-ZA" dirty="0" smtClean="0"/>
              <a:t>Because of differences in average quality of education, a white child is 7 times more likely than a black child to obtain a Maths D+ and 38 times as likely to get an A- aggregate </a:t>
            </a:r>
            <a:r>
              <a:rPr lang="en-ZA" sz="2200" dirty="0" smtClean="0"/>
              <a:t>(using earlier matric data)</a:t>
            </a:r>
            <a:endParaRPr lang="en-ZA" sz="2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84</a:t>
            </a:fld>
            <a:endParaRPr lang="en-ZA"/>
          </a:p>
        </p:txBody>
      </p:sp>
    </p:spTree>
    <p:extLst>
      <p:ext uri="{BB962C8B-B14F-4D97-AF65-F5344CB8AC3E}">
        <p14:creationId xmlns:p14="http://schemas.microsoft.com/office/powerpoint/2010/main" val="2189074699"/>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Focus on </a:t>
            </a:r>
            <a:r>
              <a:rPr lang="en-ZA" sz="3600" b="1" dirty="0" smtClean="0"/>
              <a:t>mathematics</a:t>
            </a:r>
            <a:r>
              <a:rPr lang="en-ZA" sz="3600" dirty="0" smtClean="0"/>
              <a:t> </a:t>
            </a:r>
            <a:r>
              <a:rPr lang="en-ZA" sz="3200" dirty="0" smtClean="0"/>
              <a:t>– things are improving</a:t>
            </a:r>
            <a:endParaRPr lang="en-ZA" sz="3200" dirty="0"/>
          </a:p>
        </p:txBody>
      </p:sp>
      <p:sp>
        <p:nvSpPr>
          <p:cNvPr id="3" name="Content Placeholder 2"/>
          <p:cNvSpPr>
            <a:spLocks noGrp="1"/>
          </p:cNvSpPr>
          <p:nvPr>
            <p:ph idx="1"/>
          </p:nvPr>
        </p:nvSpPr>
        <p:spPr>
          <a:xfrm>
            <a:off x="455513" y="1556611"/>
            <a:ext cx="8229600" cy="1584176"/>
          </a:xfrm>
        </p:spPr>
        <p:txBody>
          <a:bodyPr>
            <a:normAutofit fontScale="92500"/>
          </a:bodyPr>
          <a:lstStyle/>
          <a:p>
            <a:r>
              <a:rPr lang="en-ZA" sz="2400" dirty="0" smtClean="0"/>
              <a:t>Number of students taking mathematics (as opposed to maths-lit) has declined since 2008, but proportion passing has risen</a:t>
            </a:r>
          </a:p>
          <a:p>
            <a:pPr lvl="1"/>
            <a:r>
              <a:rPr lang="en-ZA" sz="2000" dirty="0" smtClean="0"/>
              <a:t>Not necessarily a bad thing since many of those students shouldn’t have been taking mathematics in the first place</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85</a:t>
            </a:fld>
            <a:endParaRPr lang="en-ZA"/>
          </a:p>
        </p:txBody>
      </p:sp>
      <p:graphicFrame>
        <p:nvGraphicFramePr>
          <p:cNvPr id="7" name="Chart 6"/>
          <p:cNvGraphicFramePr>
            <a:graphicFrameLocks/>
          </p:cNvGraphicFramePr>
          <p:nvPr>
            <p:extLst>
              <p:ext uri="{D42A27DB-BD31-4B8C-83A1-F6EECF244321}">
                <p14:modId xmlns:p14="http://schemas.microsoft.com/office/powerpoint/2010/main" val="1693751964"/>
              </p:ext>
            </p:extLst>
          </p:nvPr>
        </p:nvGraphicFramePr>
        <p:xfrm>
          <a:off x="661592" y="3135686"/>
          <a:ext cx="7272808" cy="33657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746268" y="6304002"/>
            <a:ext cx="2376264" cy="369332"/>
          </a:xfrm>
          <a:prstGeom prst="rect">
            <a:avLst/>
          </a:prstGeom>
          <a:solidFill>
            <a:schemeClr val="bg1"/>
          </a:solidFill>
        </p:spPr>
        <p:txBody>
          <a:bodyPr wrap="square" rtlCol="0">
            <a:spAutoFit/>
          </a:bodyPr>
          <a:lstStyle/>
          <a:p>
            <a:r>
              <a:rPr lang="en-ZA" dirty="0" smtClean="0"/>
              <a:t>Source: Taylor</a:t>
            </a:r>
            <a:r>
              <a:rPr lang="en-ZA" dirty="0"/>
              <a:t> </a:t>
            </a:r>
            <a:r>
              <a:rPr lang="en-ZA" dirty="0" smtClean="0"/>
              <a:t>(2014)</a:t>
            </a:r>
            <a:endParaRPr lang="en-ZA" dirty="0"/>
          </a:p>
        </p:txBody>
      </p:sp>
    </p:spTree>
    <p:extLst>
      <p:ext uri="{BB962C8B-B14F-4D97-AF65-F5344CB8AC3E}">
        <p14:creationId xmlns:p14="http://schemas.microsoft.com/office/powerpoint/2010/main" val="3209504128"/>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What proportion of </a:t>
            </a:r>
            <a:r>
              <a:rPr lang="en-ZA" sz="2400" dirty="0" err="1" smtClean="0"/>
              <a:t>matrics</a:t>
            </a:r>
            <a:r>
              <a:rPr lang="en-ZA" sz="2400" dirty="0" smtClean="0"/>
              <a:t> take and pass mathematics?</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86</a:t>
            </a:fld>
            <a:endParaRPr lang="en-ZA"/>
          </a:p>
        </p:txBody>
      </p:sp>
      <p:sp>
        <p:nvSpPr>
          <p:cNvPr id="6" name="TextBox 5"/>
          <p:cNvSpPr txBox="1"/>
          <p:nvPr/>
        </p:nvSpPr>
        <p:spPr>
          <a:xfrm>
            <a:off x="6264188" y="5589240"/>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graphicFrame>
        <p:nvGraphicFramePr>
          <p:cNvPr id="7" name="Chart 6"/>
          <p:cNvGraphicFramePr>
            <a:graphicFrameLocks/>
          </p:cNvGraphicFramePr>
          <p:nvPr>
            <p:extLst>
              <p:ext uri="{D42A27DB-BD31-4B8C-83A1-F6EECF244321}">
                <p14:modId xmlns:p14="http://schemas.microsoft.com/office/powerpoint/2010/main" val="1990769295"/>
              </p:ext>
            </p:extLst>
          </p:nvPr>
        </p:nvGraphicFramePr>
        <p:xfrm>
          <a:off x="1043608" y="2780928"/>
          <a:ext cx="6912768" cy="395153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a:spLocks noGrp="1"/>
          </p:cNvSpPr>
          <p:nvPr>
            <p:ph idx="1"/>
          </p:nvPr>
        </p:nvSpPr>
        <p:spPr>
          <a:xfrm>
            <a:off x="467544" y="1628801"/>
            <a:ext cx="8229600" cy="1584176"/>
          </a:xfrm>
        </p:spPr>
        <p:txBody>
          <a:bodyPr>
            <a:normAutofit/>
          </a:bodyPr>
          <a:lstStyle/>
          <a:p>
            <a:r>
              <a:rPr lang="en-ZA" sz="2400" dirty="0" smtClean="0"/>
              <a:t>Important statistic is the </a:t>
            </a:r>
            <a:r>
              <a:rPr lang="en-ZA" sz="2400" b="1" u="sng" dirty="0" smtClean="0"/>
              <a:t>number</a:t>
            </a:r>
            <a:r>
              <a:rPr lang="en-ZA" sz="2400" dirty="0" smtClean="0"/>
              <a:t> passing which was declining from 2008 </a:t>
            </a:r>
            <a:r>
              <a:rPr lang="en-ZA" sz="2400" dirty="0" smtClean="0">
                <a:sym typeface="Wingdings" panose="05000000000000000000" pitchFamily="2" charset="2"/>
              </a:rPr>
              <a:t> 2011 but has increased between 2011  2013</a:t>
            </a:r>
            <a:r>
              <a:rPr lang="en-ZA" sz="2400" dirty="0" smtClean="0"/>
              <a:t> </a:t>
            </a:r>
            <a:endParaRPr lang="en-ZA" sz="2000" dirty="0"/>
          </a:p>
        </p:txBody>
      </p:sp>
    </p:spTree>
    <p:extLst>
      <p:ext uri="{BB962C8B-B14F-4D97-AF65-F5344CB8AC3E}">
        <p14:creationId xmlns:p14="http://schemas.microsoft.com/office/powerpoint/2010/main" val="3226688031"/>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Matric mathematics statistics (Taylor 2014)</a:t>
            </a:r>
            <a:endParaRPr lang="en-Z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29322124"/>
              </p:ext>
            </p:extLst>
          </p:nvPr>
        </p:nvGraphicFramePr>
        <p:xfrm>
          <a:off x="451792" y="1700808"/>
          <a:ext cx="8208912" cy="3528392"/>
        </p:xfrm>
        <a:graphic>
          <a:graphicData uri="http://schemas.openxmlformats.org/drawingml/2006/table">
            <a:tbl>
              <a:tblPr>
                <a:tableStyleId>{5C22544A-7EE6-4342-B048-85BDC9FD1C3A}</a:tableStyleId>
              </a:tblPr>
              <a:tblGrid>
                <a:gridCol w="1391822"/>
                <a:gridCol w="1363418"/>
                <a:gridCol w="1363418"/>
                <a:gridCol w="1363418"/>
                <a:gridCol w="1363418"/>
                <a:gridCol w="1363418"/>
              </a:tblGrid>
              <a:tr h="1146728">
                <a:tc>
                  <a:txBody>
                    <a:bodyPr/>
                    <a:lstStyle/>
                    <a:p>
                      <a:pPr algn="just" fontAlgn="ctr"/>
                      <a:r>
                        <a:rPr lang="en-GB" sz="1600" u="none" strike="noStrike" dirty="0">
                          <a:effectLst/>
                        </a:rPr>
                        <a:t> </a:t>
                      </a:r>
                      <a:endParaRPr lang="en-ZA" sz="1600" b="0"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Numbers wrote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 passed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Maths pass rate</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taking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passing maths</a:t>
                      </a:r>
                      <a:endParaRPr lang="en-ZA" sz="1600" b="1" i="0" u="none" strike="noStrike" dirty="0">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2008</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298821</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136503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56.10%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25.60%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2009</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290407</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133505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52.60%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24.20%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2010</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263034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124749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47.40%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48.80%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2011</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224635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104033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21.00%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2012</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225874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121970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54.00%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44.19%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23.86%</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2013</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241509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142666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59.10%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42.96%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dirty="0">
                          <a:effectLst/>
                        </a:rPr>
                        <a:t>25.38%</a:t>
                      </a:r>
                      <a:endParaRPr lang="en-ZA" sz="1600" b="0" i="0" u="none" strike="noStrike" dirty="0">
                        <a:solidFill>
                          <a:srgbClr val="000000"/>
                        </a:solidFill>
                        <a:effectLst/>
                        <a:latin typeface="Arial"/>
                      </a:endParaRPr>
                    </a:p>
                  </a:txBody>
                  <a:tcPr marL="9525" marR="9525" marT="9525" marB="0"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87</a:t>
            </a:fld>
            <a:endParaRPr lang="en-ZA"/>
          </a:p>
        </p:txBody>
      </p:sp>
      <p:sp>
        <p:nvSpPr>
          <p:cNvPr id="6" name="TextBox 5"/>
          <p:cNvSpPr txBox="1"/>
          <p:nvPr/>
        </p:nvSpPr>
        <p:spPr>
          <a:xfrm>
            <a:off x="6279722" y="5228599"/>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sp>
        <p:nvSpPr>
          <p:cNvPr id="8" name="TextBox 7"/>
          <p:cNvSpPr txBox="1"/>
          <p:nvPr/>
        </p:nvSpPr>
        <p:spPr>
          <a:xfrm>
            <a:off x="467544" y="5580564"/>
            <a:ext cx="5400600" cy="923330"/>
          </a:xfrm>
          <a:prstGeom prst="rect">
            <a:avLst/>
          </a:prstGeom>
          <a:solidFill>
            <a:srgbClr val="FFFF00"/>
          </a:solidFill>
        </p:spPr>
        <p:txBody>
          <a:bodyPr wrap="square" rtlCol="0">
            <a:spAutoFit/>
          </a:bodyPr>
          <a:lstStyle/>
          <a:p>
            <a:r>
              <a:rPr lang="en-ZA" b="1" dirty="0" smtClean="0"/>
              <a:t>NOTE</a:t>
            </a:r>
            <a:r>
              <a:rPr lang="en-ZA" dirty="0" smtClean="0"/>
              <a:t>: All of the above is under the proviso that that quality of the mathematics exam has remained constant over the period. If not then we can’t say much.</a:t>
            </a:r>
            <a:endParaRPr lang="en-ZA" dirty="0"/>
          </a:p>
        </p:txBody>
      </p:sp>
    </p:spTree>
    <p:extLst>
      <p:ext uri="{BB962C8B-B14F-4D97-AF65-F5344CB8AC3E}">
        <p14:creationId xmlns:p14="http://schemas.microsoft.com/office/powerpoint/2010/main" val="1610719246"/>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Are things improving?</a:t>
            </a:r>
            <a:endParaRPr lang="en-ZA" dirty="0"/>
          </a:p>
        </p:txBody>
      </p:sp>
      <p:sp>
        <p:nvSpPr>
          <p:cNvPr id="3" name="Content Placeholder 2"/>
          <p:cNvSpPr>
            <a:spLocks noGrp="1"/>
          </p:cNvSpPr>
          <p:nvPr>
            <p:ph idx="1"/>
          </p:nvPr>
        </p:nvSpPr>
        <p:spPr>
          <a:xfrm>
            <a:off x="467544" y="1628800"/>
            <a:ext cx="8229600" cy="5229200"/>
          </a:xfrm>
        </p:spPr>
        <p:txBody>
          <a:bodyPr>
            <a:normAutofit fontScale="77500" lnSpcReduction="20000"/>
          </a:bodyPr>
          <a:lstStyle/>
          <a:p>
            <a:r>
              <a:rPr lang="en-ZA" sz="2400" dirty="0" smtClean="0"/>
              <a:t>What should we be using to measure changes over time?</a:t>
            </a:r>
          </a:p>
          <a:p>
            <a:pPr lvl="1"/>
            <a:r>
              <a:rPr lang="en-ZA" sz="2000" b="1" dirty="0" smtClean="0"/>
              <a:t>DEFINITELY *NOT* ANAs</a:t>
            </a:r>
          </a:p>
          <a:p>
            <a:pPr lvl="2"/>
            <a:r>
              <a:rPr lang="en-ZA" sz="1600" dirty="0" smtClean="0"/>
              <a:t>Not psychometrically calibrated to be comparable year-on-year</a:t>
            </a:r>
          </a:p>
          <a:p>
            <a:pPr lvl="2"/>
            <a:r>
              <a:rPr lang="en-ZA" sz="1600" dirty="0" smtClean="0"/>
              <a:t>No anchor items</a:t>
            </a:r>
          </a:p>
          <a:p>
            <a:pPr lvl="2"/>
            <a:r>
              <a:rPr lang="en-ZA" sz="1600" dirty="0" smtClean="0"/>
              <a:t>No Item Response Theory</a:t>
            </a:r>
          </a:p>
          <a:p>
            <a:pPr lvl="2"/>
            <a:r>
              <a:rPr lang="en-ZA" sz="1600" dirty="0" smtClean="0"/>
              <a:t>Not externally evaluated and independently marked</a:t>
            </a:r>
          </a:p>
          <a:p>
            <a:pPr lvl="2"/>
            <a:r>
              <a:rPr lang="en-ZA" sz="1600" dirty="0" smtClean="0"/>
              <a:t>No, no, no.</a:t>
            </a:r>
          </a:p>
          <a:p>
            <a:pPr lvl="2"/>
            <a:r>
              <a:rPr lang="en-ZA" sz="1600" dirty="0" smtClean="0"/>
              <a:t>Need a broader discussion of the potential perils of ANAs. Under-appreciated at the moment. ANA Fridays?!</a:t>
            </a:r>
          </a:p>
          <a:p>
            <a:pPr lvl="1"/>
            <a:r>
              <a:rPr lang="en-ZA" sz="2000" b="1" dirty="0" smtClean="0"/>
              <a:t>Matric – sort of yes</a:t>
            </a:r>
          </a:p>
          <a:p>
            <a:pPr lvl="2"/>
            <a:r>
              <a:rPr lang="en-ZA" sz="1600" dirty="0" smtClean="0"/>
              <a:t>Considerable institutional memory (decades of expertise and precedent)</a:t>
            </a:r>
          </a:p>
          <a:p>
            <a:pPr lvl="2"/>
            <a:r>
              <a:rPr lang="en-ZA" sz="1600" dirty="0" smtClean="0"/>
              <a:t>Excludes half the cohort so not a good reflection of total education system</a:t>
            </a:r>
          </a:p>
          <a:p>
            <a:pPr lvl="2"/>
            <a:r>
              <a:rPr lang="en-ZA" sz="1600" dirty="0" smtClean="0"/>
              <a:t>Can be tricky to tease out *real* trends. Things like subject combinations, culling, pass thresholds and clumping around the threshold etc.</a:t>
            </a:r>
          </a:p>
          <a:p>
            <a:pPr lvl="1"/>
            <a:r>
              <a:rPr lang="en-ZA" sz="2000" b="1" dirty="0" smtClean="0"/>
              <a:t>Cross-national assessments – yes.</a:t>
            </a:r>
          </a:p>
          <a:p>
            <a:pPr lvl="2"/>
            <a:r>
              <a:rPr lang="en-ZA" sz="1600" dirty="0" smtClean="0"/>
              <a:t>Best way of determining if there are changes over long periods of </a:t>
            </a:r>
            <a:r>
              <a:rPr lang="en-ZA" sz="1600" dirty="0" err="1" smtClean="0"/>
              <a:t>tims</a:t>
            </a:r>
            <a:endParaRPr lang="en-ZA" sz="1600" dirty="0" smtClean="0"/>
          </a:p>
          <a:p>
            <a:pPr lvl="3"/>
            <a:r>
              <a:rPr lang="en-ZA" sz="1200" dirty="0" smtClean="0"/>
              <a:t>TIMSS, PIRLS/</a:t>
            </a:r>
            <a:r>
              <a:rPr lang="en-ZA" sz="1200" dirty="0" err="1" smtClean="0"/>
              <a:t>prePIRLS</a:t>
            </a:r>
            <a:r>
              <a:rPr lang="en-ZA" sz="1200" dirty="0" smtClean="0"/>
              <a:t>/SACMEQ/ (perhaps PISA in SA soon)</a:t>
            </a:r>
          </a:p>
          <a:p>
            <a:pPr lvl="1"/>
            <a:endParaRPr lang="en-ZA" sz="2000" dirty="0" smtClean="0"/>
          </a:p>
          <a:p>
            <a:r>
              <a:rPr lang="en-ZA" sz="2400" dirty="0" smtClean="0"/>
              <a:t>Education and schooling (the main vehicle we use to “do/get it”) cannot be reduced to test scores or particular subjects (numeracy and literacy). However, </a:t>
            </a:r>
            <a:r>
              <a:rPr lang="en-ZA" sz="2400" b="1" dirty="0" smtClean="0"/>
              <a:t>that does *NOT* mean that there is no place for testing</a:t>
            </a:r>
            <a:r>
              <a:rPr lang="en-ZA" sz="2400" dirty="0" smtClean="0"/>
              <a:t>. Many educational outcomes are measurable and providing feedback to everyone (DBE, principals, parents, students) is an important form of accountability.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88</a:t>
            </a:fld>
            <a:endParaRPr lang="en-ZA"/>
          </a:p>
        </p:txBody>
      </p:sp>
    </p:spTree>
    <p:extLst>
      <p:ext uri="{BB962C8B-B14F-4D97-AF65-F5344CB8AC3E}">
        <p14:creationId xmlns:p14="http://schemas.microsoft.com/office/powerpoint/2010/main" val="1923290104"/>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89</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7879528"/>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90</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1155940332"/>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91</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1949375"/>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TIMSS 1995 </a:t>
            </a:r>
            <a:r>
              <a:rPr lang="en-ZA" dirty="0" smtClean="0">
                <a:sym typeface="Wingdings" panose="05000000000000000000" pitchFamily="2" charset="2"/>
              </a:rPr>
              <a:t> 2011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92</a:t>
            </a:fld>
            <a:endParaRPr lang="en-ZA"/>
          </a:p>
        </p:txBody>
      </p:sp>
      <p:graphicFrame>
        <p:nvGraphicFramePr>
          <p:cNvPr id="5" name="Chart 4"/>
          <p:cNvGraphicFramePr/>
          <p:nvPr>
            <p:extLst>
              <p:ext uri="{D42A27DB-BD31-4B8C-83A1-F6EECF244321}">
                <p14:modId xmlns:p14="http://schemas.microsoft.com/office/powerpoint/2010/main" val="1211739155"/>
              </p:ext>
            </p:extLst>
          </p:nvPr>
        </p:nvGraphicFramePr>
        <p:xfrm>
          <a:off x="467544" y="1916832"/>
          <a:ext cx="8208912"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39552" y="1556792"/>
            <a:ext cx="8064896" cy="523220"/>
          </a:xfrm>
          <a:prstGeom prst="rect">
            <a:avLst/>
          </a:prstGeom>
        </p:spPr>
        <p:txBody>
          <a:bodyPr wrap="square">
            <a:spAutoFit/>
          </a:bodyPr>
          <a:lstStyle/>
          <a:p>
            <a:r>
              <a:rPr lang="en-ZA" sz="1400" b="1" dirty="0"/>
              <a:t>Figure 1: South African mathematics and science performance in the Trends in International Mathematics and Science Study (TIMSS 1995-2011) with 95% confidence intervals around the mean</a:t>
            </a:r>
          </a:p>
        </p:txBody>
      </p:sp>
    </p:spTree>
    <p:extLst>
      <p:ext uri="{BB962C8B-B14F-4D97-AF65-F5344CB8AC3E}">
        <p14:creationId xmlns:p14="http://schemas.microsoft.com/office/powerpoint/2010/main" val="45831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graphicEl>
                                              <a:chart seriesIdx="-4" categoryIdx="7" bldStep="category"/>
                                            </p:graphicEl>
                                          </p:spTgt>
                                        </p:tgtEl>
                                        <p:attrNameLst>
                                          <p:attrName>style.visibility</p:attrName>
                                        </p:attrNameLst>
                                      </p:cBhvr>
                                      <p:to>
                                        <p:strVal val="visible"/>
                                      </p:to>
                                    </p:set>
                                    <p:animEffect transition="in" filter="wipe(down)">
                                      <p:cBhvr>
                                        <p:cTn id="47" dur="500"/>
                                        <p:tgtEl>
                                          <p:spTgt spid="5">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chart seriesIdx="-4" categoryIdx="8" bldStep="category"/>
                                            </p:graphicEl>
                                          </p:spTgt>
                                        </p:tgtEl>
                                        <p:attrNameLst>
                                          <p:attrName>style.visibility</p:attrName>
                                        </p:attrNameLst>
                                      </p:cBhvr>
                                      <p:to>
                                        <p:strVal val="visible"/>
                                      </p:to>
                                    </p:set>
                                    <p:animEffect transition="in" filter="wipe(down)">
                                      <p:cBhvr>
                                        <p:cTn id="52" dur="500"/>
                                        <p:tgtEl>
                                          <p:spTgt spid="5">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graphicEl>
                                              <a:chart seriesIdx="-4" categoryIdx="9" bldStep="category"/>
                                            </p:graphicEl>
                                          </p:spTgt>
                                        </p:tgtEl>
                                        <p:attrNameLst>
                                          <p:attrName>style.visibility</p:attrName>
                                        </p:attrNameLst>
                                      </p:cBhvr>
                                      <p:to>
                                        <p:strVal val="visible"/>
                                      </p:to>
                                    </p:set>
                                    <p:animEffect transition="in" filter="wipe(down)">
                                      <p:cBhvr>
                                        <p:cTn id="57" dur="500"/>
                                        <p:tgtEl>
                                          <p:spTgt spid="5">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graphicEl>
                                              <a:chart seriesIdx="-4" categoryIdx="10" bldStep="category"/>
                                            </p:graphicEl>
                                          </p:spTgt>
                                        </p:tgtEl>
                                        <p:attrNameLst>
                                          <p:attrName>style.visibility</p:attrName>
                                        </p:attrNameLst>
                                      </p:cBhvr>
                                      <p:to>
                                        <p:strVal val="visible"/>
                                      </p:to>
                                    </p:set>
                                    <p:animEffect transition="in" filter="wipe(down)">
                                      <p:cBhvr>
                                        <p:cTn id="62" dur="500"/>
                                        <p:tgtEl>
                                          <p:spTgt spid="5">
                                            <p:graphicEl>
                                              <a:chart seriesIdx="-4" categoryIdx="10" bldStep="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graphicEl>
                                              <a:chart seriesIdx="-4" categoryIdx="11" bldStep="category"/>
                                            </p:graphicEl>
                                          </p:spTgt>
                                        </p:tgtEl>
                                        <p:attrNameLst>
                                          <p:attrName>style.visibility</p:attrName>
                                        </p:attrNameLst>
                                      </p:cBhvr>
                                      <p:to>
                                        <p:strVal val="visible"/>
                                      </p:to>
                                    </p:set>
                                    <p:animEffect transition="in" filter="wipe(down)">
                                      <p:cBhvr>
                                        <p:cTn id="67" dur="500"/>
                                        <p:tgtEl>
                                          <p:spTgt spid="5">
                                            <p:graphicEl>
                                              <a:chart seriesIdx="-4" categoryIdx="1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93</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3610671980"/>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99669953"/>
              </p:ext>
            </p:extLst>
          </p:nvPr>
        </p:nvGraphicFramePr>
        <p:xfrm>
          <a:off x="467544" y="1556792"/>
          <a:ext cx="8208912" cy="5097367"/>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94</a:t>
            </a:fld>
            <a:endParaRPr lang="en-ZA"/>
          </a:p>
        </p:txBody>
      </p:sp>
    </p:spTree>
    <p:extLst>
      <p:ext uri="{BB962C8B-B14F-4D97-AF65-F5344CB8AC3E}">
        <p14:creationId xmlns:p14="http://schemas.microsoft.com/office/powerpoint/2010/main" val="4077017470"/>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95</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479153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96</a:t>
            </a:fld>
            <a:endParaRPr lang="en-ZA"/>
          </a:p>
        </p:txBody>
      </p:sp>
      <p:graphicFrame>
        <p:nvGraphicFramePr>
          <p:cNvPr id="5" name="Chart 4"/>
          <p:cNvGraphicFramePr>
            <a:graphicFrameLocks/>
          </p:cNvGraphicFramePr>
          <p:nvPr>
            <p:extLst>
              <p:ext uri="{D42A27DB-BD31-4B8C-83A1-F6EECF244321}">
                <p14:modId xmlns:p14="http://schemas.microsoft.com/office/powerpoint/2010/main" val="543544953"/>
              </p:ext>
            </p:extLst>
          </p:nvPr>
        </p:nvGraphicFramePr>
        <p:xfrm>
          <a:off x="611560" y="404664"/>
          <a:ext cx="8098117" cy="61768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3336590"/>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97</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613891632"/>
              </p:ext>
            </p:extLst>
          </p:nvPr>
        </p:nvGraphicFramePr>
        <p:xfrm>
          <a:off x="119818" y="548680"/>
          <a:ext cx="8989654" cy="59046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8040981"/>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98</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761944115"/>
              </p:ext>
            </p:extLst>
          </p:nvPr>
        </p:nvGraphicFramePr>
        <p:xfrm>
          <a:off x="395536" y="332656"/>
          <a:ext cx="8400260" cy="63813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797910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11568</TotalTime>
  <Words>8336</Words>
  <Application>Microsoft Macintosh PowerPoint</Application>
  <PresentationFormat>On-screen Show (4:3)</PresentationFormat>
  <Paragraphs>1041</Paragraphs>
  <Slides>98</Slides>
  <Notes>66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98</vt:i4>
      </vt:variant>
    </vt:vector>
  </HeadingPairs>
  <TitlesOfParts>
    <vt:vector size="100" baseType="lpstr">
      <vt:lpstr>Office Theme</vt:lpstr>
      <vt:lpstr>Excel.Chart.8</vt:lpstr>
      <vt:lpstr>Teachers can’t teach what they don’t know Can school management address this?</vt:lpstr>
      <vt:lpstr>Outline</vt:lpstr>
      <vt:lpstr>PowerPoint Presentation</vt:lpstr>
      <vt:lpstr>PowerPoint Presentation</vt:lpstr>
      <vt:lpstr>PowerPoint Presentation</vt:lpstr>
      <vt:lpstr>Overview of education in SA</vt:lpstr>
      <vt:lpstr>Expenditure on education 2010/11</vt:lpstr>
      <vt:lpstr>State of SA education since transition</vt:lpstr>
      <vt:lpstr>Student performance 2003-2011</vt:lpstr>
      <vt:lpstr>Inequality: Two public schooling systems</vt:lpstr>
      <vt:lpstr>Bimodality – indisputable fact</vt:lpstr>
      <vt:lpstr>PowerPoint Presentation</vt:lpstr>
      <vt:lpstr>NSES question 42 NSES followed about 15000 students (266 schools) and tested them in Grade 3 (2007), Grade 4 (2008) and Grade 5 (2009). </vt:lpstr>
      <vt:lpstr>Insurmountable learning deficits: 0.3 SD</vt:lpstr>
      <vt:lpstr>PowerPoint Presentation</vt:lpstr>
      <vt:lpstr>PowerPoint Presentation</vt:lpstr>
      <vt:lpstr>PowerPoint Presentation</vt:lpstr>
      <vt:lpstr>Teacher content knowledge</vt:lpstr>
      <vt:lpstr>PowerPoint Presentation</vt:lpstr>
      <vt:lpstr>Maths teacher content knowledge (SACMEQ 2007)</vt:lpstr>
      <vt:lpstr>PowerPoint Presentation</vt:lpstr>
      <vt:lpstr>PowerPoint Presentation</vt:lpstr>
      <vt:lpstr>New (2014) research on mathematics teacher content knowledge</vt:lpstr>
      <vt:lpstr>Forthcoming work on primary school mathematics teachers in SA (Spaull &amp; Venkat, 2014)</vt:lpstr>
      <vt:lpstr>Forthcoming work on primary school mathematics teachers in SA (Spaull &amp; Venkat, 2014)</vt:lpstr>
      <vt:lpstr>Forthcoming work on primary school mathematics teachers in SA (Spaull &amp; Venkat, 2014)</vt:lpstr>
      <vt:lpstr>Teacher knowledge</vt:lpstr>
      <vt:lpstr>PowerPoint Presentation</vt:lpstr>
      <vt:lpstr>Role of SMT</vt:lpstr>
      <vt:lpstr>Instructional leadership</vt:lpstr>
      <vt:lpstr>Instructional leadership</vt:lpstr>
      <vt:lpstr>“Managing to Learn” – Hoadley &amp; Ward (2007)</vt:lpstr>
      <vt:lpstr>Current situation RE teacher development</vt:lpstr>
      <vt:lpstr>What can SMTs do going forward?</vt:lpstr>
      <vt:lpstr>What can SMTs do going forward?</vt:lpstr>
      <vt:lpstr>Questions that need to be answered:</vt:lpstr>
      <vt:lpstr>Conclusion</vt:lpstr>
      <vt:lpstr>Thank you  Comments &amp; Questions?  This presentation and papers available online at: www.nicspaull.com/research  </vt:lpstr>
      <vt:lpstr>Teacher union membership in SA (as at 31 December 2012)</vt:lpstr>
      <vt:lpstr>SADTU membership</vt:lpstr>
      <vt:lpstr>Accountability: teacher absenteeism (SACMEQ III – 2007 – 996 teachers)</vt:lpstr>
      <vt:lpstr>Accountability: teacher absenteeism (SACMEQ III – 2007 – 996 teachers)</vt:lpstr>
      <vt:lpstr>Accountability: teacher absenteeism (SACMEQ III – 2007 – 996 teachers)</vt:lpstr>
      <vt:lpstr>Accountability: teacher absenteeism</vt:lpstr>
      <vt:lpstr>Accountability: teacher absenteeism (SACMEQ III – 2007 – 996 teachers)</vt:lpstr>
      <vt:lpstr>Teacher absenteeism SACMEQ III (2007)</vt:lpstr>
      <vt:lpstr>By Gr 3 all children should be able to read, Gr 4 children should be transitioning from “learning to read” to “reading to learn”</vt:lpstr>
      <vt:lpstr>PowerPoint Presentation</vt:lpstr>
      <vt:lpstr>How do SA’s wealthiest 20% of school perform?</vt:lpstr>
      <vt:lpstr>PowerPoint Presentation</vt:lpstr>
      <vt:lpstr>Dropout between Gr8 and Gr12</vt:lpstr>
      <vt:lpstr>Qualifications by age (birth cohort), 2011 (Van der Berg, 2013)</vt:lpstr>
      <vt:lpstr>Links between education &amp; the labour-market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are signs of hope…</vt:lpstr>
      <vt:lpstr>Way forward?</vt:lpstr>
      <vt:lpstr>5 “Take-Home” points</vt:lpstr>
      <vt:lpstr>Further issues we can discuss</vt:lpstr>
      <vt:lpstr>Thank you  Comments &amp; Questions?  This presentation and papers available online at: www.nicspaull.com/research  </vt:lpstr>
      <vt:lpstr>References &amp; further reading</vt:lpstr>
      <vt:lpstr>PowerPoint Presentation</vt:lpstr>
      <vt:lpstr>Binding constraints approach</vt:lpstr>
      <vt:lpstr>PowerPoint Presentation</vt:lpstr>
      <vt:lpstr>PowerPoint Presentation</vt:lpstr>
      <vt:lpstr>PowerPoint Presentation</vt:lpstr>
      <vt:lpstr>PowerPoint Presentation</vt:lpstr>
      <vt:lpstr>Grade R/ECD issues needing to be fleshed out?</vt:lpstr>
      <vt:lpstr>PowerPoint Presentation</vt:lpstr>
      <vt:lpstr>Size of South African economy/population</vt:lpstr>
      <vt:lpstr>PowerPoint Presentation</vt:lpstr>
      <vt:lpstr>Geographic distribution of poverty</vt:lpstr>
      <vt:lpstr>Sources of deprivation?</vt:lpstr>
      <vt:lpstr>Benefits of education</vt:lpstr>
      <vt:lpstr>Possible solution…</vt:lpstr>
      <vt:lpstr>Accountability stages...</vt:lpstr>
      <vt:lpstr>What are the root causes of low and unequal achievement? </vt:lpstr>
      <vt:lpstr>Basic overview of matric 2013</vt:lpstr>
      <vt:lpstr>Focus on mathematics – things are improving</vt:lpstr>
      <vt:lpstr>What proportion of matrics take and pass mathematics?</vt:lpstr>
      <vt:lpstr>Matric mathematics statistics (Taylor 2014)</vt:lpstr>
      <vt:lpstr>Are things improving?</vt:lpstr>
      <vt:lpstr>Higher education in perspective</vt:lpstr>
      <vt:lpstr>Gustafsson, 2011 – When &amp; how WP</vt:lpstr>
      <vt:lpstr>How does SA fair internationally?</vt:lpstr>
      <vt:lpstr>TIMSS 1995  2011</vt:lpstr>
      <vt:lpstr>Accountability: teacher absenteeism</vt:lpstr>
      <vt:lpstr>2 education systems</vt:lpstr>
      <vt:lpstr>PowerPoint Presentation</vt:lpstr>
      <vt:lpstr>PowerPoint Presentation</vt:lpstr>
      <vt:lpstr>PowerPoint Presentation</vt:lpstr>
      <vt:lpstr>PowerPoint Presentation</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478</cp:revision>
  <dcterms:created xsi:type="dcterms:W3CDTF">2012-07-03T12:28:17Z</dcterms:created>
  <dcterms:modified xsi:type="dcterms:W3CDTF">2014-10-18T06:08:08Z</dcterms:modified>
</cp:coreProperties>
</file>