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5.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1.xml" ContentType="application/vnd.openxmlformats-officedocument.drawingml.chart+xml"/>
  <Override PartName="/ppt/notesSlides/notesSlide11.xml" ContentType="application/vnd.openxmlformats-officedocument.presentationml.notesSlide+xml"/>
  <Override PartName="/ppt/charts/chart12.xml" ContentType="application/vnd.openxmlformats-officedocument.drawingml.chart+xml"/>
  <Override PartName="/ppt/notesSlides/notesSlide12.xml" ContentType="application/vnd.openxmlformats-officedocument.presentationml.notesSlide+xml"/>
  <Override PartName="/ppt/charts/chart13.xml" ContentType="application/vnd.openxmlformats-officedocument.drawingml.chart+xml"/>
  <Override PartName="/ppt/notesSlides/notesSlide13.xml" ContentType="application/vnd.openxmlformats-officedocument.presentationml.notesSlide+xml"/>
  <Override PartName="/ppt/charts/chart14.xml" ContentType="application/vnd.openxmlformats-officedocument.drawingml.chart+xml"/>
  <Override PartName="/ppt/notesSlides/notesSlide14.xml" ContentType="application/vnd.openxmlformats-officedocument.presentationml.notesSlide+xml"/>
  <Override PartName="/ppt/charts/chart15.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22" r:id="rId2"/>
    <p:sldId id="391" r:id="rId3"/>
    <p:sldId id="291" r:id="rId4"/>
    <p:sldId id="369" r:id="rId5"/>
    <p:sldId id="392" r:id="rId6"/>
    <p:sldId id="393" r:id="rId7"/>
    <p:sldId id="395" r:id="rId8"/>
    <p:sldId id="394" r:id="rId9"/>
    <p:sldId id="396" r:id="rId10"/>
    <p:sldId id="365" r:id="rId11"/>
    <p:sldId id="397" r:id="rId12"/>
    <p:sldId id="371" r:id="rId13"/>
    <p:sldId id="372" r:id="rId14"/>
    <p:sldId id="373" r:id="rId15"/>
    <p:sldId id="374" r:id="rId16"/>
    <p:sldId id="381" r:id="rId17"/>
    <p:sldId id="385" r:id="rId18"/>
    <p:sldId id="383" r:id="rId19"/>
    <p:sldId id="386" r:id="rId20"/>
    <p:sldId id="387" r:id="rId21"/>
    <p:sldId id="388" r:id="rId22"/>
    <p:sldId id="380" r:id="rId23"/>
    <p:sldId id="390" r:id="rId24"/>
    <p:sldId id="292" r:id="rId25"/>
    <p:sldId id="366" r:id="rId26"/>
    <p:sldId id="367" r:id="rId27"/>
    <p:sldId id="347" r:id="rId28"/>
    <p:sldId id="368" r:id="rId29"/>
    <p:sldId id="327" r:id="rId30"/>
    <p:sldId id="328" r:id="rId31"/>
    <p:sldId id="333" r:id="rId32"/>
    <p:sldId id="308" r:id="rId33"/>
    <p:sldId id="275" r:id="rId34"/>
    <p:sldId id="277" r:id="rId35"/>
    <p:sldId id="278" r:id="rId36"/>
    <p:sldId id="279" r:id="rId37"/>
    <p:sldId id="280" r:id="rId38"/>
    <p:sldId id="286" r:id="rId39"/>
    <p:sldId id="298" r:id="rId40"/>
    <p:sldId id="29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C828CC"/>
    <a:srgbClr val="F0EA00"/>
    <a:srgbClr val="FFFF00"/>
    <a:srgbClr val="8EB4E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876" autoAdjust="0"/>
  </p:normalViewPr>
  <p:slideViewPr>
    <p:cSldViewPr>
      <p:cViewPr>
        <p:scale>
          <a:sx n="76" d="100"/>
          <a:sy n="76" d="100"/>
        </p:scale>
        <p:origin x="-2416" y="-4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nicholasspaull:Documents:Dropbox:Ultimate%20table%20dofiles%20and%20data%20(5-07-14):Creating%20differentials%20graphs%20(5%20July%202014).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15%20NEEDU%20reading%20Gr5:NEEDU%202013%20reading%20-%20Descriptives%20(2%20Mar%20201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nicholasspaull:Documents:Dropbox:Ultimate%20table%20dofiles%20and%20data%20(5-07-14):Wealth%20differential%20bar%20charts%20access%20lit%20num%20(30%20July%202014).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Sheet1!$N$27</c:f>
              <c:strCache>
                <c:ptCount val="1"/>
                <c:pt idx="0">
                  <c:v>Gender Differential (Male-Female)</c:v>
                </c:pt>
              </c:strCache>
            </c:strRef>
          </c:tx>
          <c:spPr>
            <a:solidFill>
              <a:srgbClr val="3366FF"/>
            </a:solidFill>
            <a:ln w="12700">
              <a:solidFill>
                <a:sysClr val="windowText" lastClr="000000"/>
              </a:solidFill>
            </a:ln>
          </c:spPr>
          <c:invertIfNegative val="0"/>
          <c:errBars>
            <c:errBarType val="both"/>
            <c:errValType val="cust"/>
            <c:noEndCap val="0"/>
            <c:plus>
              <c:numRef>
                <c:f>Sheet1!$O$28:$O$38</c:f>
                <c:numCache>
                  <c:formatCode>General</c:formatCode>
                  <c:ptCount val="11"/>
                  <c:pt idx="0">
                    <c:v>14.33401435153571</c:v>
                  </c:pt>
                  <c:pt idx="1">
                    <c:v>4.87986714470515</c:v>
                  </c:pt>
                  <c:pt idx="2">
                    <c:v>5.355427598055074</c:v>
                  </c:pt>
                  <c:pt idx="3">
                    <c:v>3.906052170500415</c:v>
                  </c:pt>
                  <c:pt idx="4">
                    <c:v>4.842049312628382</c:v>
                  </c:pt>
                  <c:pt idx="5">
                    <c:v>6.427320208354845</c:v>
                  </c:pt>
                  <c:pt idx="6">
                    <c:v>5.420524268277247</c:v>
                  </c:pt>
                  <c:pt idx="7">
                    <c:v>3.757483712613756</c:v>
                  </c:pt>
                  <c:pt idx="8">
                    <c:v>6.953021923090227</c:v>
                  </c:pt>
                  <c:pt idx="9">
                    <c:v>6.047432927825245</c:v>
                  </c:pt>
                  <c:pt idx="10">
                    <c:v>5.769553289049347</c:v>
                  </c:pt>
                </c:numCache>
              </c:numRef>
            </c:plus>
            <c:minus>
              <c:numRef>
                <c:f>Sheet1!$O$28:$O$38</c:f>
                <c:numCache>
                  <c:formatCode>General</c:formatCode>
                  <c:ptCount val="11"/>
                  <c:pt idx="0">
                    <c:v>14.33401435153571</c:v>
                  </c:pt>
                  <c:pt idx="1">
                    <c:v>4.87986714470515</c:v>
                  </c:pt>
                  <c:pt idx="2">
                    <c:v>5.355427598055074</c:v>
                  </c:pt>
                  <c:pt idx="3">
                    <c:v>3.906052170500415</c:v>
                  </c:pt>
                  <c:pt idx="4">
                    <c:v>4.842049312628382</c:v>
                  </c:pt>
                  <c:pt idx="5">
                    <c:v>6.427320208354845</c:v>
                  </c:pt>
                  <c:pt idx="6">
                    <c:v>5.420524268277247</c:v>
                  </c:pt>
                  <c:pt idx="7">
                    <c:v>3.757483712613756</c:v>
                  </c:pt>
                  <c:pt idx="8">
                    <c:v>6.953021923090227</c:v>
                  </c:pt>
                  <c:pt idx="9">
                    <c:v>6.047432927825245</c:v>
                  </c:pt>
                  <c:pt idx="10">
                    <c:v>5.769553289049347</c:v>
                  </c:pt>
                </c:numCache>
              </c:numRef>
            </c:minus>
          </c:errBars>
          <c:cat>
            <c:strRef>
              <c:f>Sheet1!$M$28:$M$38</c:f>
              <c:strCache>
                <c:ptCount val="11"/>
                <c:pt idx="0">
                  <c:v>Swaziland</c:v>
                </c:pt>
                <c:pt idx="1">
                  <c:v>Kenya</c:v>
                </c:pt>
                <c:pt idx="2">
                  <c:v>Zimbabwe</c:v>
                </c:pt>
                <c:pt idx="3">
                  <c:v>Namibia</c:v>
                </c:pt>
                <c:pt idx="4">
                  <c:v>Tanzania</c:v>
                </c:pt>
                <c:pt idx="5">
                  <c:v>Malawi</c:v>
                </c:pt>
                <c:pt idx="6">
                  <c:v>Lesotho</c:v>
                </c:pt>
                <c:pt idx="7">
                  <c:v>South Africa</c:v>
                </c:pt>
                <c:pt idx="8">
                  <c:v>Zambia</c:v>
                </c:pt>
                <c:pt idx="9">
                  <c:v>Uganda</c:v>
                </c:pt>
                <c:pt idx="10">
                  <c:v>Mozambique</c:v>
                </c:pt>
              </c:strCache>
            </c:strRef>
          </c:cat>
          <c:val>
            <c:numRef>
              <c:f>Sheet1!$N$28:$N$38</c:f>
              <c:numCache>
                <c:formatCode>General</c:formatCode>
                <c:ptCount val="11"/>
                <c:pt idx="0">
                  <c:v>-8.93963623046875</c:v>
                </c:pt>
                <c:pt idx="1">
                  <c:v>1.088447570800781</c:v>
                </c:pt>
                <c:pt idx="2">
                  <c:v>-7.200965881347656</c:v>
                </c:pt>
                <c:pt idx="3">
                  <c:v>-11.21067810058594</c:v>
                </c:pt>
                <c:pt idx="4">
                  <c:v>8.36150360107422</c:v>
                </c:pt>
                <c:pt idx="5">
                  <c:v>9.06078720092774</c:v>
                </c:pt>
                <c:pt idx="6">
                  <c:v>-23.17843627929687</c:v>
                </c:pt>
                <c:pt idx="7">
                  <c:v>-9.135696411132812</c:v>
                </c:pt>
                <c:pt idx="8">
                  <c:v>10.80205154418945</c:v>
                </c:pt>
                <c:pt idx="9">
                  <c:v>4.331794738769531</c:v>
                </c:pt>
                <c:pt idx="10">
                  <c:v>15.14775466918945</c:v>
                </c:pt>
              </c:numCache>
            </c:numRef>
          </c:val>
        </c:ser>
        <c:ser>
          <c:idx val="1"/>
          <c:order val="1"/>
          <c:tx>
            <c:strRef>
              <c:f>Sheet1!$P$27</c:f>
              <c:strCache>
                <c:ptCount val="1"/>
                <c:pt idx="0">
                  <c:v>Gender-Wealth Differential (Poor40M-Poor40F)</c:v>
                </c:pt>
              </c:strCache>
            </c:strRef>
          </c:tx>
          <c:spPr>
            <a:solidFill>
              <a:srgbClr val="849EC0"/>
            </a:solidFill>
          </c:spPr>
          <c:invertIfNegative val="0"/>
          <c:errBars>
            <c:errBarType val="both"/>
            <c:errValType val="cust"/>
            <c:noEndCap val="0"/>
            <c:plus>
              <c:numRef>
                <c:f>Sheet1!$Q$28:$Q$38</c:f>
                <c:numCache>
                  <c:formatCode>General</c:formatCode>
                  <c:ptCount val="11"/>
                  <c:pt idx="0">
                    <c:v>19.02264845991924</c:v>
                  </c:pt>
                  <c:pt idx="1">
                    <c:v>9.472220202131277</c:v>
                  </c:pt>
                  <c:pt idx="2">
                    <c:v>8.769721198670137</c:v>
                  </c:pt>
                  <c:pt idx="3">
                    <c:v>7.334859510487838</c:v>
                  </c:pt>
                  <c:pt idx="4">
                    <c:v>8.614227619290748</c:v>
                  </c:pt>
                  <c:pt idx="5">
                    <c:v>10.2702043841231</c:v>
                  </c:pt>
                  <c:pt idx="6">
                    <c:v>8.740532992254158</c:v>
                  </c:pt>
                  <c:pt idx="7">
                    <c:v>5.640321074181814</c:v>
                  </c:pt>
                  <c:pt idx="8">
                    <c:v>12.02417968295391</c:v>
                  </c:pt>
                  <c:pt idx="9">
                    <c:v>10.08414146916557</c:v>
                  </c:pt>
                  <c:pt idx="10">
                    <c:v>12.87265751695691</c:v>
                  </c:pt>
                </c:numCache>
              </c:numRef>
            </c:plus>
            <c:minus>
              <c:numRef>
                <c:f>Sheet1!$Q$28:$Q$38</c:f>
                <c:numCache>
                  <c:formatCode>General</c:formatCode>
                  <c:ptCount val="11"/>
                  <c:pt idx="0">
                    <c:v>19.02264845991924</c:v>
                  </c:pt>
                  <c:pt idx="1">
                    <c:v>9.472220202131277</c:v>
                  </c:pt>
                  <c:pt idx="2">
                    <c:v>8.769721198670137</c:v>
                  </c:pt>
                  <c:pt idx="3">
                    <c:v>7.334859510487838</c:v>
                  </c:pt>
                  <c:pt idx="4">
                    <c:v>8.614227619290748</c:v>
                  </c:pt>
                  <c:pt idx="5">
                    <c:v>10.2702043841231</c:v>
                  </c:pt>
                  <c:pt idx="6">
                    <c:v>8.740532992254158</c:v>
                  </c:pt>
                  <c:pt idx="7">
                    <c:v>5.640321074181814</c:v>
                  </c:pt>
                  <c:pt idx="8">
                    <c:v>12.02417968295391</c:v>
                  </c:pt>
                  <c:pt idx="9">
                    <c:v>10.08414146916557</c:v>
                  </c:pt>
                  <c:pt idx="10">
                    <c:v>12.87265751695691</c:v>
                  </c:pt>
                </c:numCache>
              </c:numRef>
            </c:minus>
          </c:errBars>
          <c:cat>
            <c:strRef>
              <c:f>Sheet1!$M$28:$M$38</c:f>
              <c:strCache>
                <c:ptCount val="11"/>
                <c:pt idx="0">
                  <c:v>Swaziland</c:v>
                </c:pt>
                <c:pt idx="1">
                  <c:v>Kenya</c:v>
                </c:pt>
                <c:pt idx="2">
                  <c:v>Zimbabwe</c:v>
                </c:pt>
                <c:pt idx="3">
                  <c:v>Namibia</c:v>
                </c:pt>
                <c:pt idx="4">
                  <c:v>Tanzania</c:v>
                </c:pt>
                <c:pt idx="5">
                  <c:v>Malawi</c:v>
                </c:pt>
                <c:pt idx="6">
                  <c:v>Lesotho</c:v>
                </c:pt>
                <c:pt idx="7">
                  <c:v>South Africa</c:v>
                </c:pt>
                <c:pt idx="8">
                  <c:v>Zambia</c:v>
                </c:pt>
                <c:pt idx="9">
                  <c:v>Uganda</c:v>
                </c:pt>
                <c:pt idx="10">
                  <c:v>Mozambique</c:v>
                </c:pt>
              </c:strCache>
            </c:strRef>
          </c:cat>
          <c:val>
            <c:numRef>
              <c:f>Sheet1!$P$28:$P$38</c:f>
              <c:numCache>
                <c:formatCode>General</c:formatCode>
                <c:ptCount val="11"/>
                <c:pt idx="0">
                  <c:v>-5.94720458984375</c:v>
                </c:pt>
                <c:pt idx="1">
                  <c:v>5.969512939453124</c:v>
                </c:pt>
                <c:pt idx="2">
                  <c:v>-10.06893157958984</c:v>
                </c:pt>
                <c:pt idx="3">
                  <c:v>-11.54233169555664</c:v>
                </c:pt>
                <c:pt idx="4">
                  <c:v>13.59872436523437</c:v>
                </c:pt>
                <c:pt idx="5">
                  <c:v>8.017786026000976</c:v>
                </c:pt>
                <c:pt idx="6">
                  <c:v>-32.79987716674805</c:v>
                </c:pt>
                <c:pt idx="7">
                  <c:v>-8.539283752441401</c:v>
                </c:pt>
                <c:pt idx="8">
                  <c:v>15.10499382019043</c:v>
                </c:pt>
                <c:pt idx="9">
                  <c:v>11.33934020996094</c:v>
                </c:pt>
                <c:pt idx="10">
                  <c:v>17.35310173034668</c:v>
                </c:pt>
              </c:numCache>
            </c:numRef>
          </c:val>
        </c:ser>
        <c:ser>
          <c:idx val="2"/>
          <c:order val="2"/>
          <c:tx>
            <c:strRef>
              <c:f>Sheet1!$R$27</c:f>
              <c:strCache>
                <c:ptCount val="1"/>
                <c:pt idx="0">
                  <c:v>Wealth Differential (Rich20-Poor40)</c:v>
                </c:pt>
              </c:strCache>
            </c:strRef>
          </c:tx>
          <c:spPr>
            <a:solidFill>
              <a:srgbClr val="800000"/>
            </a:solidFill>
          </c:spPr>
          <c:invertIfNegative val="0"/>
          <c:errBars>
            <c:errBarType val="both"/>
            <c:errValType val="cust"/>
            <c:noEndCap val="0"/>
            <c:plus>
              <c:numRef>
                <c:f>Sheet1!$S$28:$S$38</c:f>
                <c:numCache>
                  <c:formatCode>General</c:formatCode>
                  <c:ptCount val="11"/>
                  <c:pt idx="0">
                    <c:v>11.9860886414902</c:v>
                  </c:pt>
                  <c:pt idx="1">
                    <c:v>6.28651001575902</c:v>
                  </c:pt>
                  <c:pt idx="2">
                    <c:v>5.672264364031915</c:v>
                  </c:pt>
                  <c:pt idx="3">
                    <c:v>4.496558207744667</c:v>
                  </c:pt>
                  <c:pt idx="4">
                    <c:v>5.682697904925701</c:v>
                  </c:pt>
                  <c:pt idx="5">
                    <c:v>7.671147228074343</c:v>
                  </c:pt>
                  <c:pt idx="6">
                    <c:v>6.190668252309506</c:v>
                  </c:pt>
                  <c:pt idx="7">
                    <c:v>3.846891304573472</c:v>
                  </c:pt>
                  <c:pt idx="8">
                    <c:v>8.3002143064056</c:v>
                  </c:pt>
                  <c:pt idx="9">
                    <c:v>6.776386386340765</c:v>
                  </c:pt>
                  <c:pt idx="10">
                    <c:v>7.544597716319966</c:v>
                  </c:pt>
                </c:numCache>
              </c:numRef>
            </c:plus>
            <c:minus>
              <c:numRef>
                <c:f>Sheet1!$S$28:$S$38</c:f>
                <c:numCache>
                  <c:formatCode>General</c:formatCode>
                  <c:ptCount val="11"/>
                  <c:pt idx="0">
                    <c:v>11.9860886414902</c:v>
                  </c:pt>
                  <c:pt idx="1">
                    <c:v>6.28651001575902</c:v>
                  </c:pt>
                  <c:pt idx="2">
                    <c:v>5.672264364031915</c:v>
                  </c:pt>
                  <c:pt idx="3">
                    <c:v>4.496558207744667</c:v>
                  </c:pt>
                  <c:pt idx="4">
                    <c:v>5.682697904925701</c:v>
                  </c:pt>
                  <c:pt idx="5">
                    <c:v>7.671147228074343</c:v>
                  </c:pt>
                  <c:pt idx="6">
                    <c:v>6.190668252309506</c:v>
                  </c:pt>
                  <c:pt idx="7">
                    <c:v>3.846891304573472</c:v>
                  </c:pt>
                  <c:pt idx="8">
                    <c:v>8.3002143064056</c:v>
                  </c:pt>
                  <c:pt idx="9">
                    <c:v>6.776386386340765</c:v>
                  </c:pt>
                  <c:pt idx="10">
                    <c:v>7.544597716319966</c:v>
                  </c:pt>
                </c:numCache>
              </c:numRef>
            </c:minus>
          </c:errBars>
          <c:cat>
            <c:strRef>
              <c:f>Sheet1!$M$28:$M$38</c:f>
              <c:strCache>
                <c:ptCount val="11"/>
                <c:pt idx="0">
                  <c:v>Swaziland</c:v>
                </c:pt>
                <c:pt idx="1">
                  <c:v>Kenya</c:v>
                </c:pt>
                <c:pt idx="2">
                  <c:v>Zimbabwe</c:v>
                </c:pt>
                <c:pt idx="3">
                  <c:v>Namibia</c:v>
                </c:pt>
                <c:pt idx="4">
                  <c:v>Tanzania</c:v>
                </c:pt>
                <c:pt idx="5">
                  <c:v>Malawi</c:v>
                </c:pt>
                <c:pt idx="6">
                  <c:v>Lesotho</c:v>
                </c:pt>
                <c:pt idx="7">
                  <c:v>South Africa</c:v>
                </c:pt>
                <c:pt idx="8">
                  <c:v>Zambia</c:v>
                </c:pt>
                <c:pt idx="9">
                  <c:v>Uganda</c:v>
                </c:pt>
                <c:pt idx="10">
                  <c:v>Mozambique</c:v>
                </c:pt>
              </c:strCache>
            </c:strRef>
          </c:cat>
          <c:val>
            <c:numRef>
              <c:f>Sheet1!$R$28:$R$38</c:f>
              <c:numCache>
                <c:formatCode>General</c:formatCode>
                <c:ptCount val="11"/>
                <c:pt idx="0">
                  <c:v>18.83058929443359</c:v>
                </c:pt>
                <c:pt idx="1">
                  <c:v>22.84904479980471</c:v>
                </c:pt>
                <c:pt idx="2">
                  <c:v>27.45835876464844</c:v>
                </c:pt>
                <c:pt idx="3">
                  <c:v>31.21734619140625</c:v>
                </c:pt>
                <c:pt idx="4">
                  <c:v>36.93022537231445</c:v>
                </c:pt>
                <c:pt idx="5">
                  <c:v>37.36160087585449</c:v>
                </c:pt>
                <c:pt idx="6">
                  <c:v>39.50524902343749</c:v>
                </c:pt>
                <c:pt idx="7">
                  <c:v>39.5820426940918</c:v>
                </c:pt>
                <c:pt idx="8">
                  <c:v>42.52264595031738</c:v>
                </c:pt>
                <c:pt idx="9">
                  <c:v>45.59638595581055</c:v>
                </c:pt>
                <c:pt idx="10">
                  <c:v>60.03554916381835</c:v>
                </c:pt>
              </c:numCache>
            </c:numRef>
          </c:val>
        </c:ser>
        <c:dLbls>
          <c:showLegendKey val="0"/>
          <c:showVal val="0"/>
          <c:showCatName val="0"/>
          <c:showSerName val="0"/>
          <c:showPercent val="0"/>
          <c:showBubbleSize val="0"/>
        </c:dLbls>
        <c:gapWidth val="150"/>
        <c:axId val="1785573432"/>
        <c:axId val="-1977410664"/>
      </c:barChart>
      <c:catAx>
        <c:axId val="1785573432"/>
        <c:scaling>
          <c:orientation val="minMax"/>
        </c:scaling>
        <c:delete val="0"/>
        <c:axPos val="b"/>
        <c:majorTickMark val="out"/>
        <c:minorTickMark val="none"/>
        <c:tickLblPos val="nextTo"/>
        <c:txPr>
          <a:bodyPr/>
          <a:lstStyle/>
          <a:p>
            <a:pPr>
              <a:defRPr sz="900"/>
            </a:pPr>
            <a:endParaRPr lang="en-US"/>
          </a:p>
        </c:txPr>
        <c:crossAx val="-1977410664"/>
        <c:crosses val="autoZero"/>
        <c:auto val="1"/>
        <c:lblAlgn val="ctr"/>
        <c:lblOffset val="100"/>
        <c:noMultiLvlLbl val="0"/>
      </c:catAx>
      <c:valAx>
        <c:axId val="-1977410664"/>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sz="900"/>
                </a:pPr>
                <a:r>
                  <a:rPr lang="en-US" sz="900"/>
                  <a:t>Differential (percentage points)</a:t>
                </a:r>
              </a:p>
            </c:rich>
          </c:tx>
          <c:layout/>
          <c:overlay val="0"/>
        </c:title>
        <c:numFmt formatCode="General" sourceLinked="1"/>
        <c:majorTickMark val="out"/>
        <c:minorTickMark val="none"/>
        <c:tickLblPos val="nextTo"/>
        <c:crossAx val="1785573432"/>
        <c:crosses val="autoZero"/>
        <c:crossBetween val="between"/>
      </c:valAx>
      <c:spPr>
        <a:solidFill>
          <a:srgbClr val="F2F2F2"/>
        </a:solidFill>
      </c:spPr>
    </c:plotArea>
    <c:legend>
      <c:legendPos val="t"/>
      <c:layout/>
      <c:overlay val="0"/>
      <c:spPr>
        <a:solidFill>
          <a:srgbClr val="D9D9D9"/>
        </a:solidFill>
      </c:spPr>
      <c:txPr>
        <a:bodyPr/>
        <a:lstStyle/>
        <a:p>
          <a:pPr>
            <a:defRPr sz="900"/>
          </a:pPr>
          <a:endParaRPr lang="en-US"/>
        </a:p>
      </c:txPr>
    </c:legend>
    <c:plotVisOnly val="1"/>
    <c:dispBlanksAs val="gap"/>
    <c:showDLblsOverMax val="0"/>
  </c:chart>
  <c:spPr>
    <a:solidFill>
      <a:srgbClr val="D9D9D9"/>
    </a:solidFill>
  </c:spPr>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v>2000</c:v>
          </c:tx>
          <c:spPr>
            <a:solidFill>
              <a:srgbClr val="0000FF"/>
            </a:solidFill>
          </c:spPr>
          <c:invertIfNegative val="0"/>
          <c:errBars>
            <c:errBarType val="both"/>
            <c:errValType val="cust"/>
            <c:noEndCap val="0"/>
            <c:plus>
              <c:numRef>
                <c:f>'A2L A2N graphs'!$K$4:$K$13</c:f>
                <c:numCache>
                  <c:formatCode>General</c:formatCode>
                  <c:ptCount val="10"/>
                  <c:pt idx="0">
                    <c:v>4.936836239999995</c:v>
                  </c:pt>
                  <c:pt idx="1">
                    <c:v>5.068540399999986</c:v>
                  </c:pt>
                  <c:pt idx="2">
                    <c:v>2.55934056</c:v>
                  </c:pt>
                  <c:pt idx="3">
                    <c:v>4.96977796</c:v>
                  </c:pt>
                  <c:pt idx="4">
                    <c:v>4.315898440000001</c:v>
                  </c:pt>
                  <c:pt idx="5">
                    <c:v>4.171262200000002</c:v>
                  </c:pt>
                  <c:pt idx="6">
                    <c:v>3.707982880000001</c:v>
                  </c:pt>
                  <c:pt idx="7">
                    <c:v>4.045951559999967</c:v>
                  </c:pt>
                  <c:pt idx="8">
                    <c:v>2.63670176</c:v>
                  </c:pt>
                  <c:pt idx="9">
                    <c:v>3.098273919999999</c:v>
                  </c:pt>
                </c:numCache>
              </c:numRef>
            </c:plus>
            <c:minus>
              <c:numRef>
                <c:f>'A2L A2N graphs'!$K$4:$K$13</c:f>
                <c:numCache>
                  <c:formatCode>General</c:formatCode>
                  <c:ptCount val="10"/>
                  <c:pt idx="0">
                    <c:v>4.936836239999995</c:v>
                  </c:pt>
                  <c:pt idx="1">
                    <c:v>5.068540399999986</c:v>
                  </c:pt>
                  <c:pt idx="2">
                    <c:v>2.55934056</c:v>
                  </c:pt>
                  <c:pt idx="3">
                    <c:v>4.96977796</c:v>
                  </c:pt>
                  <c:pt idx="4">
                    <c:v>4.315898440000001</c:v>
                  </c:pt>
                  <c:pt idx="5">
                    <c:v>4.171262200000002</c:v>
                  </c:pt>
                  <c:pt idx="6">
                    <c:v>3.707982880000001</c:v>
                  </c:pt>
                  <c:pt idx="7">
                    <c:v>4.045951559999967</c:v>
                  </c:pt>
                  <c:pt idx="8">
                    <c:v>2.63670176</c:v>
                  </c:pt>
                  <c:pt idx="9">
                    <c:v>3.098273919999999</c:v>
                  </c:pt>
                </c:numCache>
              </c:numRef>
            </c:minus>
            <c:spPr>
              <a:ln w="15875">
                <a:solidFill>
                  <a:schemeClr val="tx1"/>
                </a:solidFill>
              </a:ln>
            </c:spPr>
          </c:errBars>
          <c:cat>
            <c:strRef>
              <c:f>'A2L A2N graphs'!$H$4:$H$13</c:f>
              <c:strCache>
                <c:ptCount val="10"/>
                <c:pt idx="0">
                  <c:v>MAL</c:v>
                </c:pt>
                <c:pt idx="1">
                  <c:v>ZAM</c:v>
                </c:pt>
                <c:pt idx="2">
                  <c:v>MOZ</c:v>
                </c:pt>
                <c:pt idx="3">
                  <c:v>UGA</c:v>
                </c:pt>
                <c:pt idx="4">
                  <c:v>LES</c:v>
                </c:pt>
                <c:pt idx="5">
                  <c:v>SOU</c:v>
                </c:pt>
                <c:pt idx="6">
                  <c:v>TAN</c:v>
                </c:pt>
                <c:pt idx="7">
                  <c:v>NAM</c:v>
                </c:pt>
                <c:pt idx="8">
                  <c:v>KEN</c:v>
                </c:pt>
                <c:pt idx="9">
                  <c:v>SWA</c:v>
                </c:pt>
              </c:strCache>
            </c:strRef>
          </c:cat>
          <c:val>
            <c:numRef>
              <c:f>'A2L A2N graphs'!$I$4:$I$13</c:f>
              <c:numCache>
                <c:formatCode>0.0000</c:formatCode>
                <c:ptCount val="10"/>
                <c:pt idx="0">
                  <c:v>32.53314</c:v>
                </c:pt>
                <c:pt idx="1">
                  <c:v>35.87784</c:v>
                </c:pt>
                <c:pt idx="2">
                  <c:v>25.32694</c:v>
                </c:pt>
                <c:pt idx="3">
                  <c:v>47.19659000000002</c:v>
                </c:pt>
                <c:pt idx="4">
                  <c:v>50.33588</c:v>
                </c:pt>
                <c:pt idx="5">
                  <c:v>64.87676999999998</c:v>
                </c:pt>
                <c:pt idx="6">
                  <c:v>61.33429</c:v>
                </c:pt>
                <c:pt idx="7">
                  <c:v>46.62724</c:v>
                </c:pt>
                <c:pt idx="8">
                  <c:v>76.70319</c:v>
                </c:pt>
                <c:pt idx="9">
                  <c:v>75.13655</c:v>
                </c:pt>
              </c:numCache>
            </c:numRef>
          </c:val>
        </c:ser>
        <c:ser>
          <c:idx val="1"/>
          <c:order val="1"/>
          <c:tx>
            <c:v>2007</c:v>
          </c:tx>
          <c:spPr>
            <a:solidFill>
              <a:schemeClr val="bg1">
                <a:lumMod val="75000"/>
              </a:schemeClr>
            </a:solidFill>
          </c:spPr>
          <c:invertIfNegative val="0"/>
          <c:errBars>
            <c:errBarType val="both"/>
            <c:errValType val="cust"/>
            <c:noEndCap val="0"/>
            <c:plus>
              <c:numRef>
                <c:f>'A2L A2N graphs'!$N$4:$N$13</c:f>
                <c:numCache>
                  <c:formatCode>General</c:formatCode>
                  <c:ptCount val="10"/>
                  <c:pt idx="0">
                    <c:v>3.97876668</c:v>
                  </c:pt>
                  <c:pt idx="1">
                    <c:v>4.0776134</c:v>
                  </c:pt>
                  <c:pt idx="2">
                    <c:v>3.47842572</c:v>
                  </c:pt>
                  <c:pt idx="3">
                    <c:v>3.663071440000002</c:v>
                  </c:pt>
                  <c:pt idx="4">
                    <c:v>3.22324548</c:v>
                  </c:pt>
                  <c:pt idx="5">
                    <c:v>2.416807399999997</c:v>
                  </c:pt>
                  <c:pt idx="6">
                    <c:v>2.94473536</c:v>
                  </c:pt>
                  <c:pt idx="7">
                    <c:v>2.210782</c:v>
                  </c:pt>
                  <c:pt idx="8">
                    <c:v>2.77472888</c:v>
                  </c:pt>
                  <c:pt idx="9">
                    <c:v>2.288239240000002</c:v>
                  </c:pt>
                </c:numCache>
              </c:numRef>
            </c:plus>
            <c:minus>
              <c:numRef>
                <c:f>'A2L A2N graphs'!$N$4:$N$13</c:f>
                <c:numCache>
                  <c:formatCode>General</c:formatCode>
                  <c:ptCount val="10"/>
                  <c:pt idx="0">
                    <c:v>3.97876668</c:v>
                  </c:pt>
                  <c:pt idx="1">
                    <c:v>4.0776134</c:v>
                  </c:pt>
                  <c:pt idx="2">
                    <c:v>3.47842572</c:v>
                  </c:pt>
                  <c:pt idx="3">
                    <c:v>3.663071440000002</c:v>
                  </c:pt>
                  <c:pt idx="4">
                    <c:v>3.22324548</c:v>
                  </c:pt>
                  <c:pt idx="5">
                    <c:v>2.416807399999997</c:v>
                  </c:pt>
                  <c:pt idx="6">
                    <c:v>2.94473536</c:v>
                  </c:pt>
                  <c:pt idx="7">
                    <c:v>2.210782</c:v>
                  </c:pt>
                  <c:pt idx="8">
                    <c:v>2.77472888</c:v>
                  </c:pt>
                  <c:pt idx="9">
                    <c:v>2.288239240000002</c:v>
                  </c:pt>
                </c:numCache>
              </c:numRef>
            </c:minus>
            <c:spPr>
              <a:ln w="15875">
                <a:solidFill>
                  <a:schemeClr val="tx1">
                    <a:lumMod val="50000"/>
                    <a:lumOff val="50000"/>
                  </a:schemeClr>
                </a:solidFill>
              </a:ln>
            </c:spPr>
          </c:errBars>
          <c:cat>
            <c:strRef>
              <c:f>'A2L A2N graphs'!$H$4:$H$13</c:f>
              <c:strCache>
                <c:ptCount val="10"/>
                <c:pt idx="0">
                  <c:v>MAL</c:v>
                </c:pt>
                <c:pt idx="1">
                  <c:v>ZAM</c:v>
                </c:pt>
                <c:pt idx="2">
                  <c:v>MOZ</c:v>
                </c:pt>
                <c:pt idx="3">
                  <c:v>UGA</c:v>
                </c:pt>
                <c:pt idx="4">
                  <c:v>LES</c:v>
                </c:pt>
                <c:pt idx="5">
                  <c:v>SOU</c:v>
                </c:pt>
                <c:pt idx="6">
                  <c:v>TAN</c:v>
                </c:pt>
                <c:pt idx="7">
                  <c:v>NAM</c:v>
                </c:pt>
                <c:pt idx="8">
                  <c:v>KEN</c:v>
                </c:pt>
                <c:pt idx="9">
                  <c:v>SWA</c:v>
                </c:pt>
              </c:strCache>
            </c:strRef>
          </c:cat>
          <c:val>
            <c:numRef>
              <c:f>'A2L A2N graphs'!$L$4:$L$13</c:f>
              <c:numCache>
                <c:formatCode>0.0000</c:formatCode>
                <c:ptCount val="10"/>
                <c:pt idx="0">
                  <c:v>39.85747999999995</c:v>
                </c:pt>
                <c:pt idx="1">
                  <c:v>41.39158</c:v>
                </c:pt>
                <c:pt idx="2">
                  <c:v>41.60594000000001</c:v>
                </c:pt>
                <c:pt idx="3">
                  <c:v>54.58331000000001</c:v>
                </c:pt>
                <c:pt idx="4">
                  <c:v>61.441</c:v>
                </c:pt>
                <c:pt idx="5">
                  <c:v>69.4052</c:v>
                </c:pt>
                <c:pt idx="6">
                  <c:v>71.52181</c:v>
                </c:pt>
                <c:pt idx="7">
                  <c:v>73.77328</c:v>
                </c:pt>
                <c:pt idx="8">
                  <c:v>80.19269999999997</c:v>
                </c:pt>
                <c:pt idx="9">
                  <c:v>84.72736</c:v>
                </c:pt>
              </c:numCache>
            </c:numRef>
          </c:val>
        </c:ser>
        <c:dLbls>
          <c:showLegendKey val="0"/>
          <c:showVal val="0"/>
          <c:showCatName val="0"/>
          <c:showSerName val="0"/>
          <c:showPercent val="0"/>
          <c:showBubbleSize val="0"/>
        </c:dLbls>
        <c:gapWidth val="150"/>
        <c:axId val="-1976973656"/>
        <c:axId val="-1976970696"/>
      </c:barChart>
      <c:catAx>
        <c:axId val="-1976973656"/>
        <c:scaling>
          <c:orientation val="minMax"/>
        </c:scaling>
        <c:delete val="0"/>
        <c:axPos val="b"/>
        <c:majorTickMark val="out"/>
        <c:minorTickMark val="none"/>
        <c:tickLblPos val="nextTo"/>
        <c:crossAx val="-1976970696"/>
        <c:crosses val="autoZero"/>
        <c:auto val="1"/>
        <c:lblAlgn val="ctr"/>
        <c:lblOffset val="100"/>
        <c:noMultiLvlLbl val="0"/>
      </c:catAx>
      <c:valAx>
        <c:axId val="-1976970696"/>
        <c:scaling>
          <c:orientation val="minMax"/>
        </c:scaling>
        <c:delete val="0"/>
        <c:axPos val="l"/>
        <c:majorGridlines/>
        <c:title>
          <c:tx>
            <c:rich>
              <a:bodyPr rot="-5400000" vert="horz"/>
              <a:lstStyle/>
              <a:p>
                <a:pPr>
                  <a:defRPr/>
                </a:pPr>
                <a:r>
                  <a:rPr lang="en-US"/>
                  <a:t>Percentage of children</a:t>
                </a:r>
              </a:p>
            </c:rich>
          </c:tx>
          <c:layout/>
          <c:overlay val="0"/>
        </c:title>
        <c:numFmt formatCode="0" sourceLinked="0"/>
        <c:majorTickMark val="out"/>
        <c:minorTickMark val="none"/>
        <c:tickLblPos val="nextTo"/>
        <c:crossAx val="-197697365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v>2000</c:v>
          </c:tx>
          <c:spPr>
            <a:solidFill>
              <a:schemeClr val="accent6">
                <a:lumMod val="75000"/>
              </a:schemeClr>
            </a:solidFill>
          </c:spPr>
          <c:invertIfNegative val="0"/>
          <c:errBars>
            <c:errBarType val="both"/>
            <c:errValType val="cust"/>
            <c:noEndCap val="0"/>
            <c:plus>
              <c:numRef>
                <c:f>'A2L A2N graphs'!$K$17:$K$26</c:f>
                <c:numCache>
                  <c:formatCode>General</c:formatCode>
                  <c:ptCount val="10"/>
                  <c:pt idx="0">
                    <c:v>4.27625744</c:v>
                  </c:pt>
                  <c:pt idx="1">
                    <c:v>3.865180760000001</c:v>
                  </c:pt>
                  <c:pt idx="2">
                    <c:v>2.857050839999998</c:v>
                  </c:pt>
                  <c:pt idx="3">
                    <c:v>5.660793599999986</c:v>
                  </c:pt>
                  <c:pt idx="4">
                    <c:v>3.849518399999999</c:v>
                  </c:pt>
                  <c:pt idx="5">
                    <c:v>4.529618800000001</c:v>
                  </c:pt>
                  <c:pt idx="6">
                    <c:v>5.197488799999978</c:v>
                  </c:pt>
                  <c:pt idx="7">
                    <c:v>4.449162760000003</c:v>
                  </c:pt>
                  <c:pt idx="8">
                    <c:v>2.889073319999999</c:v>
                  </c:pt>
                  <c:pt idx="9">
                    <c:v>4.010687239999978</c:v>
                  </c:pt>
                </c:numCache>
              </c:numRef>
            </c:plus>
            <c:minus>
              <c:numRef>
                <c:f>'A2L A2N graphs'!$K$17:$K$26</c:f>
                <c:numCache>
                  <c:formatCode>General</c:formatCode>
                  <c:ptCount val="10"/>
                  <c:pt idx="0">
                    <c:v>4.27625744</c:v>
                  </c:pt>
                  <c:pt idx="1">
                    <c:v>3.865180760000001</c:v>
                  </c:pt>
                  <c:pt idx="2">
                    <c:v>2.857050839999998</c:v>
                  </c:pt>
                  <c:pt idx="3">
                    <c:v>5.660793599999986</c:v>
                  </c:pt>
                  <c:pt idx="4">
                    <c:v>3.849518399999999</c:v>
                  </c:pt>
                  <c:pt idx="5">
                    <c:v>4.529618800000001</c:v>
                  </c:pt>
                  <c:pt idx="6">
                    <c:v>5.197488799999978</c:v>
                  </c:pt>
                  <c:pt idx="7">
                    <c:v>4.449162760000003</c:v>
                  </c:pt>
                  <c:pt idx="8">
                    <c:v>2.889073319999999</c:v>
                  </c:pt>
                  <c:pt idx="9">
                    <c:v>4.010687239999978</c:v>
                  </c:pt>
                </c:numCache>
              </c:numRef>
            </c:minus>
            <c:spPr>
              <a:ln w="15875">
                <a:solidFill>
                  <a:schemeClr val="tx1"/>
                </a:solidFill>
              </a:ln>
            </c:spPr>
          </c:errBars>
          <c:cat>
            <c:strRef>
              <c:f>'A2L A2N graphs'!$H$17:$H$26</c:f>
              <c:strCache>
                <c:ptCount val="10"/>
                <c:pt idx="0">
                  <c:v>ZAM</c:v>
                </c:pt>
                <c:pt idx="1">
                  <c:v>MAL</c:v>
                </c:pt>
                <c:pt idx="2">
                  <c:v>MOZ</c:v>
                </c:pt>
                <c:pt idx="3">
                  <c:v>UGA</c:v>
                </c:pt>
                <c:pt idx="4">
                  <c:v>NAM</c:v>
                </c:pt>
                <c:pt idx="5">
                  <c:v>LES</c:v>
                </c:pt>
                <c:pt idx="6">
                  <c:v>SOU</c:v>
                </c:pt>
                <c:pt idx="7">
                  <c:v>TAN</c:v>
                </c:pt>
                <c:pt idx="8">
                  <c:v>KEN</c:v>
                </c:pt>
                <c:pt idx="9">
                  <c:v>SWA</c:v>
                </c:pt>
              </c:strCache>
            </c:strRef>
          </c:cat>
          <c:val>
            <c:numRef>
              <c:f>'A2L A2N graphs'!$I$17:$I$26</c:f>
              <c:numCache>
                <c:formatCode>0.0000</c:formatCode>
                <c:ptCount val="10"/>
                <c:pt idx="0">
                  <c:v>19.76135</c:v>
                </c:pt>
                <c:pt idx="1">
                  <c:v>15.10312</c:v>
                </c:pt>
                <c:pt idx="2">
                  <c:v>23.48192999999998</c:v>
                </c:pt>
                <c:pt idx="3">
                  <c:v>38.76893000000006</c:v>
                </c:pt>
                <c:pt idx="4">
                  <c:v>19.27419</c:v>
                </c:pt>
                <c:pt idx="5">
                  <c:v>24.32407</c:v>
                </c:pt>
                <c:pt idx="6">
                  <c:v>44.89526</c:v>
                </c:pt>
                <c:pt idx="7">
                  <c:v>49.85343</c:v>
                </c:pt>
                <c:pt idx="8">
                  <c:v>72.55918</c:v>
                </c:pt>
                <c:pt idx="9">
                  <c:v>59.77028</c:v>
                </c:pt>
              </c:numCache>
            </c:numRef>
          </c:val>
        </c:ser>
        <c:ser>
          <c:idx val="1"/>
          <c:order val="1"/>
          <c:tx>
            <c:v>2007</c:v>
          </c:tx>
          <c:spPr>
            <a:solidFill>
              <a:schemeClr val="bg1">
                <a:lumMod val="75000"/>
              </a:schemeClr>
            </a:solidFill>
          </c:spPr>
          <c:invertIfNegative val="0"/>
          <c:errBars>
            <c:errBarType val="both"/>
            <c:errValType val="cust"/>
            <c:noEndCap val="0"/>
            <c:plus>
              <c:numRef>
                <c:f>'A2L A2N graphs'!$N$17:$N$26</c:f>
                <c:numCache>
                  <c:formatCode>General</c:formatCode>
                  <c:ptCount val="10"/>
                  <c:pt idx="0">
                    <c:v>3.676224999999999</c:v>
                  </c:pt>
                  <c:pt idx="1">
                    <c:v>4.026188879999963</c:v>
                  </c:pt>
                  <c:pt idx="2">
                    <c:v>3.647728560000002</c:v>
                  </c:pt>
                  <c:pt idx="3">
                    <c:v>4.059820520000001</c:v>
                  </c:pt>
                  <c:pt idx="4">
                    <c:v>3.120721800000002</c:v>
                  </c:pt>
                  <c:pt idx="5">
                    <c:v>3.68048996</c:v>
                  </c:pt>
                  <c:pt idx="6">
                    <c:v>2.781434040000002</c:v>
                  </c:pt>
                  <c:pt idx="7">
                    <c:v>3.462565399999998</c:v>
                  </c:pt>
                  <c:pt idx="8">
                    <c:v>2.825292959999999</c:v>
                  </c:pt>
                  <c:pt idx="9">
                    <c:v>2.8175392</c:v>
                  </c:pt>
                </c:numCache>
              </c:numRef>
            </c:plus>
            <c:minus>
              <c:numRef>
                <c:f>'A2L A2N graphs'!$N$17:$N$26</c:f>
                <c:numCache>
                  <c:formatCode>General</c:formatCode>
                  <c:ptCount val="10"/>
                  <c:pt idx="0">
                    <c:v>3.676224999999999</c:v>
                  </c:pt>
                  <c:pt idx="1">
                    <c:v>4.026188879999963</c:v>
                  </c:pt>
                  <c:pt idx="2">
                    <c:v>3.647728560000002</c:v>
                  </c:pt>
                  <c:pt idx="3">
                    <c:v>4.059820520000001</c:v>
                  </c:pt>
                  <c:pt idx="4">
                    <c:v>3.120721800000002</c:v>
                  </c:pt>
                  <c:pt idx="5">
                    <c:v>3.68048996</c:v>
                  </c:pt>
                  <c:pt idx="6">
                    <c:v>2.781434040000002</c:v>
                  </c:pt>
                  <c:pt idx="7">
                    <c:v>3.462565399999998</c:v>
                  </c:pt>
                  <c:pt idx="8">
                    <c:v>2.825292959999999</c:v>
                  </c:pt>
                  <c:pt idx="9">
                    <c:v>2.8175392</c:v>
                  </c:pt>
                </c:numCache>
              </c:numRef>
            </c:minus>
            <c:spPr>
              <a:ln w="15875">
                <a:solidFill>
                  <a:sysClr val="windowText" lastClr="000000">
                    <a:lumMod val="50000"/>
                    <a:lumOff val="50000"/>
                  </a:sysClr>
                </a:solidFill>
              </a:ln>
            </c:spPr>
          </c:errBars>
          <c:cat>
            <c:strRef>
              <c:f>'A2L A2N graphs'!$H$17:$H$26</c:f>
              <c:strCache>
                <c:ptCount val="10"/>
                <c:pt idx="0">
                  <c:v>ZAM</c:v>
                </c:pt>
                <c:pt idx="1">
                  <c:v>MAL</c:v>
                </c:pt>
                <c:pt idx="2">
                  <c:v>MOZ</c:v>
                </c:pt>
                <c:pt idx="3">
                  <c:v>UGA</c:v>
                </c:pt>
                <c:pt idx="4">
                  <c:v>NAM</c:v>
                </c:pt>
                <c:pt idx="5">
                  <c:v>LES</c:v>
                </c:pt>
                <c:pt idx="6">
                  <c:v>SOU</c:v>
                </c:pt>
                <c:pt idx="7">
                  <c:v>TAN</c:v>
                </c:pt>
                <c:pt idx="8">
                  <c:v>KEN</c:v>
                </c:pt>
                <c:pt idx="9">
                  <c:v>SWA</c:v>
                </c:pt>
              </c:strCache>
            </c:strRef>
          </c:cat>
          <c:val>
            <c:numRef>
              <c:f>'A2L A2N graphs'!$L$17:$L$26</c:f>
              <c:numCache>
                <c:formatCode>0.0000</c:formatCode>
                <c:ptCount val="10"/>
                <c:pt idx="0">
                  <c:v>24.19085000000002</c:v>
                </c:pt>
                <c:pt idx="1">
                  <c:v>25.22041999999998</c:v>
                </c:pt>
                <c:pt idx="2">
                  <c:v>35.65936</c:v>
                </c:pt>
                <c:pt idx="3">
                  <c:v>41.98415</c:v>
                </c:pt>
                <c:pt idx="4">
                  <c:v>44.68207</c:v>
                </c:pt>
                <c:pt idx="5">
                  <c:v>45.37198</c:v>
                </c:pt>
                <c:pt idx="6">
                  <c:v>57.08903</c:v>
                </c:pt>
                <c:pt idx="7">
                  <c:v>64.30503999999995</c:v>
                </c:pt>
                <c:pt idx="8">
                  <c:v>77.4170000000001</c:v>
                </c:pt>
                <c:pt idx="9">
                  <c:v>78.61232999999998</c:v>
                </c:pt>
              </c:numCache>
            </c:numRef>
          </c:val>
        </c:ser>
        <c:dLbls>
          <c:showLegendKey val="0"/>
          <c:showVal val="0"/>
          <c:showCatName val="0"/>
          <c:showSerName val="0"/>
          <c:showPercent val="0"/>
          <c:showBubbleSize val="0"/>
        </c:dLbls>
        <c:gapWidth val="150"/>
        <c:axId val="-1976912104"/>
        <c:axId val="-2035554728"/>
      </c:barChart>
      <c:catAx>
        <c:axId val="-1976912104"/>
        <c:scaling>
          <c:orientation val="minMax"/>
        </c:scaling>
        <c:delete val="0"/>
        <c:axPos val="b"/>
        <c:majorTickMark val="out"/>
        <c:minorTickMark val="none"/>
        <c:tickLblPos val="nextTo"/>
        <c:crossAx val="-2035554728"/>
        <c:crosses val="autoZero"/>
        <c:auto val="1"/>
        <c:lblAlgn val="ctr"/>
        <c:lblOffset val="100"/>
        <c:noMultiLvlLbl val="0"/>
      </c:catAx>
      <c:valAx>
        <c:axId val="-2035554728"/>
        <c:scaling>
          <c:orientation val="minMax"/>
        </c:scaling>
        <c:delete val="0"/>
        <c:axPos val="l"/>
        <c:majorGridlines/>
        <c:title>
          <c:tx>
            <c:rich>
              <a:bodyPr rot="-5400000" vert="horz"/>
              <a:lstStyle/>
              <a:p>
                <a:pPr>
                  <a:defRPr/>
                </a:pPr>
                <a:r>
                  <a:rPr lang="en-US"/>
                  <a:t>Percentage of children</a:t>
                </a:r>
              </a:p>
            </c:rich>
          </c:tx>
          <c:layout/>
          <c:overlay val="0"/>
        </c:title>
        <c:numFmt formatCode="0" sourceLinked="0"/>
        <c:majorTickMark val="out"/>
        <c:minorTickMark val="none"/>
        <c:tickLblPos val="nextTo"/>
        <c:crossAx val="-197691210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bar"/>
        <c:grouping val="clustered"/>
        <c:varyColors val="0"/>
        <c:ser>
          <c:idx val="0"/>
          <c:order val="0"/>
          <c:tx>
            <c:v>SACMEQ 2000</c:v>
          </c:tx>
          <c:spPr>
            <a:solidFill>
              <a:srgbClr val="0000FF"/>
            </a:solidFill>
          </c:spPr>
          <c:invertIfNegative val="0"/>
          <c:cat>
            <c:strRef>
              <c:f>'MOZ levels'!$C$3:$C$10</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'MOZ levels'!$D$3:$D$10</c:f>
              <c:numCache>
                <c:formatCode>General</c:formatCode>
                <c:ptCount val="8"/>
                <c:pt idx="0">
                  <c:v>2753.645</c:v>
                </c:pt>
                <c:pt idx="1">
                  <c:v>4779.01</c:v>
                </c:pt>
                <c:pt idx="2">
                  <c:v>13744.47</c:v>
                </c:pt>
                <c:pt idx="3">
                  <c:v>35223.9</c:v>
                </c:pt>
                <c:pt idx="4">
                  <c:v>39951.25</c:v>
                </c:pt>
                <c:pt idx="5">
                  <c:v>19678.50999999999</c:v>
                </c:pt>
                <c:pt idx="6">
                  <c:v>6075.473</c:v>
                </c:pt>
                <c:pt idx="7">
                  <c:v>131.5313</c:v>
                </c:pt>
              </c:numCache>
            </c:numRef>
          </c:val>
        </c:ser>
        <c:ser>
          <c:idx val="1"/>
          <c:order val="1"/>
          <c:tx>
            <c:v>SACMEQ 2007</c:v>
          </c:tx>
          <c:spPr>
            <a:solidFill>
              <a:schemeClr val="bg1">
                <a:lumMod val="75000"/>
              </a:schemeClr>
            </a:solidFill>
          </c:spPr>
          <c:invertIfNegative val="0"/>
          <c:val>
            <c:numRef>
              <c:f>'MOZ levels'!$G$3:$G$10</c:f>
              <c:numCache>
                <c:formatCode>General</c:formatCode>
                <c:ptCount val="8"/>
                <c:pt idx="0">
                  <c:v>16926.33978044795</c:v>
                </c:pt>
                <c:pt idx="1">
                  <c:v>37615.22343224783</c:v>
                </c:pt>
                <c:pt idx="2">
                  <c:v>55894.36512684356</c:v>
                </c:pt>
                <c:pt idx="3">
                  <c:v>63321.39093541688</c:v>
                </c:pt>
                <c:pt idx="4">
                  <c:v>45274.5555400229</c:v>
                </c:pt>
                <c:pt idx="5">
                  <c:v>27049.5961421225</c:v>
                </c:pt>
                <c:pt idx="6">
                  <c:v>6781.843418314013</c:v>
                </c:pt>
                <c:pt idx="7">
                  <c:v>725.8138453860115</c:v>
                </c:pt>
              </c:numCache>
            </c:numRef>
          </c:val>
        </c:ser>
        <c:dLbls>
          <c:showLegendKey val="0"/>
          <c:showVal val="0"/>
          <c:showCatName val="0"/>
          <c:showSerName val="0"/>
          <c:showPercent val="0"/>
          <c:showBubbleSize val="0"/>
        </c:dLbls>
        <c:gapWidth val="70"/>
        <c:axId val="-2066020584"/>
        <c:axId val="-2066524392"/>
      </c:barChart>
      <c:catAx>
        <c:axId val="-2066020584"/>
        <c:scaling>
          <c:orientation val="minMax"/>
        </c:scaling>
        <c:delete val="0"/>
        <c:axPos val="l"/>
        <c:majorTickMark val="out"/>
        <c:minorTickMark val="none"/>
        <c:tickLblPos val="nextTo"/>
        <c:crossAx val="-2066524392"/>
        <c:crosses val="autoZero"/>
        <c:auto val="1"/>
        <c:lblAlgn val="ctr"/>
        <c:lblOffset val="100"/>
        <c:noMultiLvlLbl val="0"/>
      </c:catAx>
      <c:valAx>
        <c:axId val="-2066524392"/>
        <c:scaling>
          <c:orientation val="minMax"/>
        </c:scaling>
        <c:delete val="0"/>
        <c:axPos val="b"/>
        <c:majorGridlines/>
        <c:title>
          <c:tx>
            <c:rich>
              <a:bodyPr/>
              <a:lstStyle/>
              <a:p>
                <a:pPr>
                  <a:defRPr/>
                </a:pPr>
                <a:r>
                  <a:rPr lang="en-US"/>
                  <a:t>Number of grade 6 enrolments</a:t>
                </a:r>
              </a:p>
            </c:rich>
          </c:tx>
          <c:layout/>
          <c:overlay val="0"/>
        </c:title>
        <c:numFmt formatCode="#,##0" sourceLinked="0"/>
        <c:majorTickMark val="out"/>
        <c:minorTickMark val="none"/>
        <c:tickLblPos val="nextTo"/>
        <c:txPr>
          <a:bodyPr/>
          <a:lstStyle/>
          <a:p>
            <a:pPr>
              <a:defRPr sz="900"/>
            </a:pPr>
            <a:endParaRPr lang="en-US"/>
          </a:p>
        </c:txPr>
        <c:crossAx val="-206602058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GPI!$Q$2</c:f>
              <c:strCache>
                <c:ptCount val="1"/>
                <c:pt idx="0">
                  <c:v>GPI 2000</c:v>
                </c:pt>
              </c:strCache>
            </c:strRef>
          </c:tx>
          <c:spPr>
            <a:solidFill>
              <a:srgbClr val="0000FF"/>
            </a:solidFill>
          </c:spPr>
          <c:invertIfNegative val="0"/>
          <c:cat>
            <c:strRef>
              <c:f>GPI!$P$3:$P$12</c:f>
              <c:strCache>
                <c:ptCount val="10"/>
                <c:pt idx="0">
                  <c:v>MOZ</c:v>
                </c:pt>
                <c:pt idx="1">
                  <c:v>ZAM</c:v>
                </c:pt>
                <c:pt idx="2">
                  <c:v>MAL</c:v>
                </c:pt>
                <c:pt idx="3">
                  <c:v>TAN</c:v>
                </c:pt>
                <c:pt idx="4">
                  <c:v>UGA</c:v>
                </c:pt>
                <c:pt idx="5">
                  <c:v>KEN</c:v>
                </c:pt>
                <c:pt idx="6">
                  <c:v>SWA</c:v>
                </c:pt>
                <c:pt idx="7">
                  <c:v>SOU</c:v>
                </c:pt>
                <c:pt idx="8">
                  <c:v>NAM</c:v>
                </c:pt>
                <c:pt idx="9">
                  <c:v>LES</c:v>
                </c:pt>
              </c:strCache>
            </c:strRef>
          </c:cat>
          <c:val>
            <c:numRef>
              <c:f>GPI!$Q$3:$Q$12</c:f>
              <c:numCache>
                <c:formatCode>General</c:formatCode>
                <c:ptCount val="10"/>
                <c:pt idx="0">
                  <c:v>0.564282178931485</c:v>
                </c:pt>
                <c:pt idx="1">
                  <c:v>0.821741150105497</c:v>
                </c:pt>
                <c:pt idx="2">
                  <c:v>0.767560417735235</c:v>
                </c:pt>
                <c:pt idx="3">
                  <c:v>0.960995381286062</c:v>
                </c:pt>
                <c:pt idx="4">
                  <c:v>0.799559749103355</c:v>
                </c:pt>
                <c:pt idx="5">
                  <c:v>1.02039046147555</c:v>
                </c:pt>
                <c:pt idx="6">
                  <c:v>1.083989561131433</c:v>
                </c:pt>
                <c:pt idx="7">
                  <c:v>1.113073810115315</c:v>
                </c:pt>
                <c:pt idx="8">
                  <c:v>1.12311741276171</c:v>
                </c:pt>
                <c:pt idx="9">
                  <c:v>1.563649170975932</c:v>
                </c:pt>
              </c:numCache>
            </c:numRef>
          </c:val>
        </c:ser>
        <c:ser>
          <c:idx val="1"/>
          <c:order val="1"/>
          <c:tx>
            <c:strRef>
              <c:f>GPI!$R$2</c:f>
              <c:strCache>
                <c:ptCount val="1"/>
                <c:pt idx="0">
                  <c:v>GPI 2007</c:v>
                </c:pt>
              </c:strCache>
            </c:strRef>
          </c:tx>
          <c:spPr>
            <a:solidFill>
              <a:schemeClr val="bg1">
                <a:lumMod val="75000"/>
              </a:schemeClr>
            </a:solidFill>
          </c:spPr>
          <c:invertIfNegative val="0"/>
          <c:val>
            <c:numRef>
              <c:f>GPI!$R$3:$R$12</c:f>
              <c:numCache>
                <c:formatCode>General</c:formatCode>
                <c:ptCount val="10"/>
                <c:pt idx="0">
                  <c:v>0.696415590953811</c:v>
                </c:pt>
                <c:pt idx="1">
                  <c:v>0.770824930958201</c:v>
                </c:pt>
                <c:pt idx="2">
                  <c:v>0.79663918318025</c:v>
                </c:pt>
                <c:pt idx="3">
                  <c:v>0.88992860078442</c:v>
                </c:pt>
                <c:pt idx="4">
                  <c:v>0.923961195861196</c:v>
                </c:pt>
                <c:pt idx="5">
                  <c:v>0.986529585964681</c:v>
                </c:pt>
                <c:pt idx="6">
                  <c:v>1.050090565372007</c:v>
                </c:pt>
                <c:pt idx="7">
                  <c:v>1.140951680343923</c:v>
                </c:pt>
                <c:pt idx="8">
                  <c:v>1.164894295341746</c:v>
                </c:pt>
                <c:pt idx="9">
                  <c:v>1.465398187194223</c:v>
                </c:pt>
              </c:numCache>
            </c:numRef>
          </c:val>
        </c:ser>
        <c:dLbls>
          <c:showLegendKey val="0"/>
          <c:showVal val="0"/>
          <c:showCatName val="0"/>
          <c:showSerName val="0"/>
          <c:showPercent val="0"/>
          <c:showBubbleSize val="0"/>
        </c:dLbls>
        <c:gapWidth val="70"/>
        <c:axId val="-2096936584"/>
        <c:axId val="-2096381064"/>
      </c:barChart>
      <c:catAx>
        <c:axId val="-2096936584"/>
        <c:scaling>
          <c:orientation val="minMax"/>
        </c:scaling>
        <c:delete val="0"/>
        <c:axPos val="b"/>
        <c:majorTickMark val="out"/>
        <c:minorTickMark val="none"/>
        <c:tickLblPos val="nextTo"/>
        <c:crossAx val="-2096381064"/>
        <c:crosses val="autoZero"/>
        <c:auto val="1"/>
        <c:lblAlgn val="ctr"/>
        <c:lblOffset val="100"/>
        <c:noMultiLvlLbl val="0"/>
      </c:catAx>
      <c:valAx>
        <c:axId val="-2096381064"/>
        <c:scaling>
          <c:orientation val="minMax"/>
        </c:scaling>
        <c:delete val="0"/>
        <c:axPos val="l"/>
        <c:majorGridlines/>
        <c:numFmt formatCode="General" sourceLinked="1"/>
        <c:majorTickMark val="out"/>
        <c:minorTickMark val="none"/>
        <c:tickLblPos val="nextTo"/>
        <c:crossAx val="-2096936584"/>
        <c:crosses val="autoZero"/>
        <c:crossBetween val="between"/>
      </c:valAx>
    </c:plotArea>
    <c:legend>
      <c:legendPos val="t"/>
      <c:layout/>
      <c:overlay val="0"/>
      <c:txPr>
        <a:bodyPr/>
        <a:lstStyle/>
        <a:p>
          <a:pPr>
            <a:defRPr sz="12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GPI!$Q$2</c:f>
              <c:strCache>
                <c:ptCount val="1"/>
                <c:pt idx="0">
                  <c:v>GPI 2000</c:v>
                </c:pt>
              </c:strCache>
            </c:strRef>
          </c:tx>
          <c:spPr>
            <a:solidFill>
              <a:schemeClr val="accent6">
                <a:lumMod val="75000"/>
              </a:schemeClr>
            </a:solidFill>
          </c:spPr>
          <c:invertIfNegative val="0"/>
          <c:cat>
            <c:strRef>
              <c:f>GPI!$P$16:$P$25</c:f>
              <c:strCache>
                <c:ptCount val="10"/>
                <c:pt idx="0">
                  <c:v>MOZ</c:v>
                </c:pt>
                <c:pt idx="1">
                  <c:v>ZAM</c:v>
                </c:pt>
                <c:pt idx="2">
                  <c:v>MAL</c:v>
                </c:pt>
                <c:pt idx="3">
                  <c:v>TAN</c:v>
                </c:pt>
                <c:pt idx="4">
                  <c:v>UGA</c:v>
                </c:pt>
                <c:pt idx="5">
                  <c:v>KEN</c:v>
                </c:pt>
                <c:pt idx="6">
                  <c:v>SWA</c:v>
                </c:pt>
                <c:pt idx="7">
                  <c:v>NAM</c:v>
                </c:pt>
                <c:pt idx="8">
                  <c:v>SOU</c:v>
                </c:pt>
                <c:pt idx="9">
                  <c:v>LES</c:v>
                </c:pt>
              </c:strCache>
            </c:strRef>
          </c:cat>
          <c:val>
            <c:numRef>
              <c:f>GPI!$Q$16:$Q$25</c:f>
              <c:numCache>
                <c:formatCode>General</c:formatCode>
                <c:ptCount val="10"/>
                <c:pt idx="0">
                  <c:v>0.532271254116082</c:v>
                </c:pt>
                <c:pt idx="1">
                  <c:v>0.660602977143532</c:v>
                </c:pt>
                <c:pt idx="2">
                  <c:v>0.5711326630065</c:v>
                </c:pt>
                <c:pt idx="3">
                  <c:v>0.856738350085571</c:v>
                </c:pt>
                <c:pt idx="4">
                  <c:v>0.741808316118882</c:v>
                </c:pt>
                <c:pt idx="5">
                  <c:v>0.965066328478722</c:v>
                </c:pt>
                <c:pt idx="6">
                  <c:v>0.988796066059442</c:v>
                </c:pt>
                <c:pt idx="7">
                  <c:v>0.948852750966885</c:v>
                </c:pt>
                <c:pt idx="8">
                  <c:v>1.05659335029452</c:v>
                </c:pt>
                <c:pt idx="9">
                  <c:v>1.410658549184854</c:v>
                </c:pt>
              </c:numCache>
            </c:numRef>
          </c:val>
        </c:ser>
        <c:ser>
          <c:idx val="1"/>
          <c:order val="1"/>
          <c:tx>
            <c:strRef>
              <c:f>GPI!$R$2</c:f>
              <c:strCache>
                <c:ptCount val="1"/>
                <c:pt idx="0">
                  <c:v>GPI 2007</c:v>
                </c:pt>
              </c:strCache>
            </c:strRef>
          </c:tx>
          <c:invertIfNegative val="0"/>
          <c:cat>
            <c:strRef>
              <c:f>GPI!$P$16:$P$25</c:f>
              <c:strCache>
                <c:ptCount val="10"/>
                <c:pt idx="0">
                  <c:v>MOZ</c:v>
                </c:pt>
                <c:pt idx="1">
                  <c:v>ZAM</c:v>
                </c:pt>
                <c:pt idx="2">
                  <c:v>MAL</c:v>
                </c:pt>
                <c:pt idx="3">
                  <c:v>TAN</c:v>
                </c:pt>
                <c:pt idx="4">
                  <c:v>UGA</c:v>
                </c:pt>
                <c:pt idx="5">
                  <c:v>KEN</c:v>
                </c:pt>
                <c:pt idx="6">
                  <c:v>SWA</c:v>
                </c:pt>
                <c:pt idx="7">
                  <c:v>NAM</c:v>
                </c:pt>
                <c:pt idx="8">
                  <c:v>SOU</c:v>
                </c:pt>
                <c:pt idx="9">
                  <c:v>LES</c:v>
                </c:pt>
              </c:strCache>
            </c:strRef>
          </c:cat>
          <c:val>
            <c:numRef>
              <c:f>GPI!$R$16:$R$25</c:f>
              <c:numCache>
                <c:formatCode>General</c:formatCode>
                <c:ptCount val="10"/>
                <c:pt idx="0">
                  <c:v>0.646388438404904</c:v>
                </c:pt>
                <c:pt idx="1">
                  <c:v>0.676908324400593</c:v>
                </c:pt>
                <c:pt idx="2">
                  <c:v>0.701951185528752</c:v>
                </c:pt>
                <c:pt idx="3">
                  <c:v>0.837885592357689</c:v>
                </c:pt>
                <c:pt idx="4">
                  <c:v>0.886666949902954</c:v>
                </c:pt>
                <c:pt idx="5">
                  <c:v>0.950290160860932</c:v>
                </c:pt>
                <c:pt idx="6">
                  <c:v>1.007971562636058</c:v>
                </c:pt>
                <c:pt idx="7">
                  <c:v>1.089716000377925</c:v>
                </c:pt>
                <c:pt idx="8">
                  <c:v>1.106845574799877</c:v>
                </c:pt>
                <c:pt idx="9">
                  <c:v>1.395316765775316</c:v>
                </c:pt>
              </c:numCache>
            </c:numRef>
          </c:val>
        </c:ser>
        <c:dLbls>
          <c:showLegendKey val="0"/>
          <c:showVal val="0"/>
          <c:showCatName val="0"/>
          <c:showSerName val="0"/>
          <c:showPercent val="0"/>
          <c:showBubbleSize val="0"/>
        </c:dLbls>
        <c:gapWidth val="70"/>
        <c:axId val="-2096376248"/>
        <c:axId val="-2096685784"/>
      </c:barChart>
      <c:catAx>
        <c:axId val="-2096376248"/>
        <c:scaling>
          <c:orientation val="minMax"/>
        </c:scaling>
        <c:delete val="0"/>
        <c:axPos val="b"/>
        <c:majorTickMark val="out"/>
        <c:minorTickMark val="none"/>
        <c:tickLblPos val="nextTo"/>
        <c:crossAx val="-2096685784"/>
        <c:crosses val="autoZero"/>
        <c:auto val="1"/>
        <c:lblAlgn val="ctr"/>
        <c:lblOffset val="100"/>
        <c:noMultiLvlLbl val="0"/>
      </c:catAx>
      <c:valAx>
        <c:axId val="-2096685784"/>
        <c:scaling>
          <c:orientation val="minMax"/>
        </c:scaling>
        <c:delete val="0"/>
        <c:axPos val="l"/>
        <c:majorGridlines/>
        <c:numFmt formatCode="General" sourceLinked="1"/>
        <c:majorTickMark val="out"/>
        <c:minorTickMark val="none"/>
        <c:tickLblPos val="nextTo"/>
        <c:crossAx val="-2096376248"/>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Sheet3!$K$14</c:f>
              <c:strCache>
                <c:ptCount val="1"/>
                <c:pt idx="0">
                  <c:v>Poorest 40%/Richest 20% in 2000</c:v>
                </c:pt>
              </c:strCache>
            </c:strRef>
          </c:tx>
          <c:spPr>
            <a:solidFill>
              <a:srgbClr val="0000FF"/>
            </a:solidFill>
          </c:spPr>
          <c:invertIfNegative val="0"/>
          <c:errBars>
            <c:errBarType val="both"/>
            <c:errValType val="cust"/>
            <c:noEndCap val="0"/>
            <c:plus>
              <c:numRef>
                <c:f>Sheet3!$Q$15:$Q$24</c:f>
                <c:numCache>
                  <c:formatCode>General</c:formatCode>
                  <c:ptCount val="10"/>
                  <c:pt idx="0">
                    <c:v>0.0621109743604139</c:v>
                  </c:pt>
                  <c:pt idx="1">
                    <c:v>0.0834969201827229</c:v>
                  </c:pt>
                  <c:pt idx="2">
                    <c:v>0.0912503675828213</c:v>
                  </c:pt>
                  <c:pt idx="3">
                    <c:v>0.0509185215810514</c:v>
                  </c:pt>
                  <c:pt idx="4">
                    <c:v>0.0758530129131335</c:v>
                  </c:pt>
                  <c:pt idx="5">
                    <c:v>0.0601643382744296</c:v>
                  </c:pt>
                  <c:pt idx="6">
                    <c:v>0.0686909397227902</c:v>
                  </c:pt>
                  <c:pt idx="7">
                    <c:v>0.071797558287173</c:v>
                  </c:pt>
                  <c:pt idx="8">
                    <c:v>0.0949831854593222</c:v>
                  </c:pt>
                  <c:pt idx="9">
                    <c:v>0.0908345289413668</c:v>
                  </c:pt>
                </c:numCache>
              </c:numRef>
            </c:plus>
            <c:minus>
              <c:numRef>
                <c:f>Sheet3!$Q$15:$Q$24</c:f>
                <c:numCache>
                  <c:formatCode>General</c:formatCode>
                  <c:ptCount val="10"/>
                  <c:pt idx="0">
                    <c:v>0.0621109743604139</c:v>
                  </c:pt>
                  <c:pt idx="1">
                    <c:v>0.0834969201827229</c:v>
                  </c:pt>
                  <c:pt idx="2">
                    <c:v>0.0912503675828213</c:v>
                  </c:pt>
                  <c:pt idx="3">
                    <c:v>0.0509185215810514</c:v>
                  </c:pt>
                  <c:pt idx="4">
                    <c:v>0.0758530129131335</c:v>
                  </c:pt>
                  <c:pt idx="5">
                    <c:v>0.0601643382744296</c:v>
                  </c:pt>
                  <c:pt idx="6">
                    <c:v>0.0686909397227902</c:v>
                  </c:pt>
                  <c:pt idx="7">
                    <c:v>0.071797558287173</c:v>
                  </c:pt>
                  <c:pt idx="8">
                    <c:v>0.0949831854593222</c:v>
                  </c:pt>
                  <c:pt idx="9">
                    <c:v>0.0908345289413668</c:v>
                  </c:pt>
                </c:numCache>
              </c:numRef>
            </c:minus>
          </c:errBars>
          <c:cat>
            <c:strRef>
              <c:f>Sheet3!$J$15:$J$24</c:f>
              <c:strCache>
                <c:ptCount val="10"/>
                <c:pt idx="0">
                  <c:v>Uganda</c:v>
                </c:pt>
                <c:pt idx="1">
                  <c:v>Swaziland</c:v>
                </c:pt>
                <c:pt idx="2">
                  <c:v>Lesotho</c:v>
                </c:pt>
                <c:pt idx="3">
                  <c:v>South Africa</c:v>
                </c:pt>
                <c:pt idx="4">
                  <c:v>Kenya</c:v>
                </c:pt>
                <c:pt idx="5">
                  <c:v>Malawi</c:v>
                </c:pt>
                <c:pt idx="6">
                  <c:v>Mozambique</c:v>
                </c:pt>
                <c:pt idx="7">
                  <c:v>Zambia</c:v>
                </c:pt>
                <c:pt idx="8">
                  <c:v>Tanzania</c:v>
                </c:pt>
                <c:pt idx="9">
                  <c:v>Namibia</c:v>
                </c:pt>
              </c:strCache>
            </c:strRef>
          </c:cat>
          <c:val>
            <c:numRef>
              <c:f>Sheet3!$K$15:$K$24</c:f>
              <c:numCache>
                <c:formatCode>0%</c:formatCode>
                <c:ptCount val="10"/>
                <c:pt idx="0">
                  <c:v>0.486726933562922</c:v>
                </c:pt>
                <c:pt idx="1">
                  <c:v>0.784084259801053</c:v>
                </c:pt>
                <c:pt idx="2">
                  <c:v>0.496685939923847</c:v>
                </c:pt>
                <c:pt idx="3">
                  <c:v>0.524861288945796</c:v>
                </c:pt>
                <c:pt idx="4">
                  <c:v>0.692608307280036</c:v>
                </c:pt>
                <c:pt idx="5">
                  <c:v>0.331704028316198</c:v>
                </c:pt>
                <c:pt idx="6">
                  <c:v>0.12475709288768</c:v>
                </c:pt>
                <c:pt idx="7">
                  <c:v>0.219951752518802</c:v>
                </c:pt>
                <c:pt idx="8">
                  <c:v>0.425645179956024</c:v>
                </c:pt>
                <c:pt idx="9">
                  <c:v>0.416558693962166</c:v>
                </c:pt>
              </c:numCache>
            </c:numRef>
          </c:val>
        </c:ser>
        <c:ser>
          <c:idx val="1"/>
          <c:order val="1"/>
          <c:tx>
            <c:strRef>
              <c:f>Sheet3!$M$14</c:f>
              <c:strCache>
                <c:ptCount val="1"/>
                <c:pt idx="0">
                  <c:v>Poorest 40%/Richest 20% in 2007</c:v>
                </c:pt>
              </c:strCache>
            </c:strRef>
          </c:tx>
          <c:spPr>
            <a:solidFill>
              <a:schemeClr val="bg1">
                <a:lumMod val="65000"/>
              </a:schemeClr>
            </a:solidFill>
          </c:spPr>
          <c:invertIfNegative val="0"/>
          <c:errBars>
            <c:errBarType val="both"/>
            <c:errValType val="cust"/>
            <c:noEndCap val="0"/>
            <c:plus>
              <c:numRef>
                <c:f>Sheet3!$R$15:$R$24</c:f>
                <c:numCache>
                  <c:formatCode>General</c:formatCode>
                  <c:ptCount val="10"/>
                  <c:pt idx="0">
                    <c:v>0.0629376722798039</c:v>
                  </c:pt>
                  <c:pt idx="1">
                    <c:v>0.0619787826921439</c:v>
                  </c:pt>
                  <c:pt idx="2">
                    <c:v>0.0767404454508833</c:v>
                  </c:pt>
                  <c:pt idx="3">
                    <c:v>0.0753846168923077</c:v>
                  </c:pt>
                  <c:pt idx="4">
                    <c:v>0.0448801483063503</c:v>
                  </c:pt>
                  <c:pt idx="5">
                    <c:v>0.0384864354286026</c:v>
                  </c:pt>
                  <c:pt idx="6">
                    <c:v>0.119862453504006</c:v>
                  </c:pt>
                  <c:pt idx="7">
                    <c:v>0.0568970816826311</c:v>
                  </c:pt>
                  <c:pt idx="8">
                    <c:v>0.0678109015424511</c:v>
                  </c:pt>
                  <c:pt idx="9">
                    <c:v>0.0829533965549332</c:v>
                  </c:pt>
                </c:numCache>
              </c:numRef>
            </c:plus>
            <c:minus>
              <c:numRef>
                <c:f>Sheet3!$R$15:$R$24</c:f>
                <c:numCache>
                  <c:formatCode>General</c:formatCode>
                  <c:ptCount val="10"/>
                  <c:pt idx="0">
                    <c:v>0.0629376722798039</c:v>
                  </c:pt>
                  <c:pt idx="1">
                    <c:v>0.0619787826921439</c:v>
                  </c:pt>
                  <c:pt idx="2">
                    <c:v>0.0767404454508833</c:v>
                  </c:pt>
                  <c:pt idx="3">
                    <c:v>0.0753846168923077</c:v>
                  </c:pt>
                  <c:pt idx="4">
                    <c:v>0.0448801483063503</c:v>
                  </c:pt>
                  <c:pt idx="5">
                    <c:v>0.0384864354286026</c:v>
                  </c:pt>
                  <c:pt idx="6">
                    <c:v>0.119862453504006</c:v>
                  </c:pt>
                  <c:pt idx="7">
                    <c:v>0.0568970816826311</c:v>
                  </c:pt>
                  <c:pt idx="8">
                    <c:v>0.0678109015424511</c:v>
                  </c:pt>
                  <c:pt idx="9">
                    <c:v>0.0829533965549332</c:v>
                  </c:pt>
                </c:numCache>
              </c:numRef>
            </c:minus>
          </c:errBars>
          <c:cat>
            <c:strRef>
              <c:f>Sheet3!$J$15:$J$24</c:f>
              <c:strCache>
                <c:ptCount val="10"/>
                <c:pt idx="0">
                  <c:v>Uganda</c:v>
                </c:pt>
                <c:pt idx="1">
                  <c:v>Swaziland</c:v>
                </c:pt>
                <c:pt idx="2">
                  <c:v>Lesotho</c:v>
                </c:pt>
                <c:pt idx="3">
                  <c:v>South Africa</c:v>
                </c:pt>
                <c:pt idx="4">
                  <c:v>Kenya</c:v>
                </c:pt>
                <c:pt idx="5">
                  <c:v>Malawi</c:v>
                </c:pt>
                <c:pt idx="6">
                  <c:v>Mozambique</c:v>
                </c:pt>
                <c:pt idx="7">
                  <c:v>Zambia</c:v>
                </c:pt>
                <c:pt idx="8">
                  <c:v>Tanzania</c:v>
                </c:pt>
                <c:pt idx="9">
                  <c:v>Namibia</c:v>
                </c:pt>
              </c:strCache>
            </c:strRef>
          </c:cat>
          <c:val>
            <c:numRef>
              <c:f>Sheet3!$M$15:$M$24</c:f>
              <c:numCache>
                <c:formatCode>0%</c:formatCode>
                <c:ptCount val="10"/>
                <c:pt idx="0">
                  <c:v>0.437869822485207</c:v>
                </c:pt>
                <c:pt idx="1">
                  <c:v>0.801580611169652</c:v>
                </c:pt>
                <c:pt idx="2">
                  <c:v>0.530097549369498</c:v>
                </c:pt>
                <c:pt idx="3">
                  <c:v>0.574637291778614</c:v>
                </c:pt>
                <c:pt idx="4">
                  <c:v>0.750518615569385</c:v>
                </c:pt>
                <c:pt idx="5">
                  <c:v>0.39696627400355</c:v>
                </c:pt>
                <c:pt idx="6">
                  <c:v>0.221198754540737</c:v>
                </c:pt>
                <c:pt idx="7">
                  <c:v>0.369700563296768</c:v>
                </c:pt>
                <c:pt idx="8">
                  <c:v>0.594932543599868</c:v>
                </c:pt>
                <c:pt idx="9">
                  <c:v>0.662960164093706</c:v>
                </c:pt>
              </c:numCache>
            </c:numRef>
          </c:val>
        </c:ser>
        <c:dLbls>
          <c:showLegendKey val="0"/>
          <c:showVal val="0"/>
          <c:showCatName val="0"/>
          <c:showSerName val="0"/>
          <c:showPercent val="0"/>
          <c:showBubbleSize val="0"/>
        </c:dLbls>
        <c:gapWidth val="150"/>
        <c:axId val="-1990432040"/>
        <c:axId val="-2018467080"/>
      </c:barChart>
      <c:catAx>
        <c:axId val="-1990432040"/>
        <c:scaling>
          <c:orientation val="minMax"/>
        </c:scaling>
        <c:delete val="0"/>
        <c:axPos val="b"/>
        <c:majorTickMark val="out"/>
        <c:minorTickMark val="none"/>
        <c:tickLblPos val="nextTo"/>
        <c:crossAx val="-2018467080"/>
        <c:crosses val="autoZero"/>
        <c:auto val="1"/>
        <c:lblAlgn val="ctr"/>
        <c:lblOffset val="100"/>
        <c:noMultiLvlLbl val="0"/>
      </c:catAx>
      <c:valAx>
        <c:axId val="-2018467080"/>
        <c:scaling>
          <c:orientation val="minMax"/>
        </c:scaling>
        <c:delete val="0"/>
        <c:axPos val="l"/>
        <c:majorGridlines/>
        <c:numFmt formatCode="0%" sourceLinked="1"/>
        <c:majorTickMark val="out"/>
        <c:minorTickMark val="none"/>
        <c:tickLblPos val="nextTo"/>
        <c:crossAx val="-1990432040"/>
        <c:crosses val="autoZero"/>
        <c:crossBetween val="between"/>
      </c:valAx>
    </c:plotArea>
    <c:legend>
      <c:legendPos val="t"/>
      <c:layout/>
      <c:overlay val="0"/>
    </c:legend>
    <c:plotVisOnly val="1"/>
    <c:dispBlanksAs val="gap"/>
    <c:showDLblsOverMax val="0"/>
  </c:chart>
  <c:spPr>
    <a:solidFill>
      <a:schemeClr val="bg1"/>
    </a:solid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2000</c:v>
          </c:tx>
          <c:spPr>
            <a:solidFill>
              <a:srgbClr val="0000FF"/>
            </a:solidFill>
          </c:spPr>
          <c:invertIfNegative val="0"/>
          <c:errBars>
            <c:errBarType val="both"/>
            <c:errValType val="cust"/>
            <c:noEndCap val="0"/>
            <c:plus>
              <c:numRef>
                <c:f>'higher lit num'!$Q$5:$Q$14</c:f>
                <c:numCache>
                  <c:formatCode>General</c:formatCode>
                  <c:ptCount val="10"/>
                  <c:pt idx="0">
                    <c:v>0.0285914981221876</c:v>
                  </c:pt>
                  <c:pt idx="1">
                    <c:v>0.042713421972638</c:v>
                  </c:pt>
                  <c:pt idx="2">
                    <c:v>0.0400435930452534</c:v>
                  </c:pt>
                  <c:pt idx="3">
                    <c:v>0.0318985078605701</c:v>
                  </c:pt>
                  <c:pt idx="4">
                    <c:v>0.0611378682784679</c:v>
                  </c:pt>
                  <c:pt idx="5">
                    <c:v>0.038271426867312</c:v>
                  </c:pt>
                  <c:pt idx="6">
                    <c:v>0.063676511341233</c:v>
                  </c:pt>
                  <c:pt idx="7">
                    <c:v>0.0496724183806918</c:v>
                  </c:pt>
                  <c:pt idx="8">
                    <c:v>0.0545193756382051</c:v>
                  </c:pt>
                  <c:pt idx="9">
                    <c:v>0.0536830458973753</c:v>
                  </c:pt>
                </c:numCache>
              </c:numRef>
            </c:plus>
            <c:minus>
              <c:numRef>
                <c:f>'higher lit num'!$Q$5:$Q$14</c:f>
                <c:numCache>
                  <c:formatCode>General</c:formatCode>
                  <c:ptCount val="10"/>
                  <c:pt idx="0">
                    <c:v>0.0285914981221876</c:v>
                  </c:pt>
                  <c:pt idx="1">
                    <c:v>0.042713421972638</c:v>
                  </c:pt>
                  <c:pt idx="2">
                    <c:v>0.0400435930452534</c:v>
                  </c:pt>
                  <c:pt idx="3">
                    <c:v>0.0318985078605701</c:v>
                  </c:pt>
                  <c:pt idx="4">
                    <c:v>0.0611378682784679</c:v>
                  </c:pt>
                  <c:pt idx="5">
                    <c:v>0.038271426867312</c:v>
                  </c:pt>
                  <c:pt idx="6">
                    <c:v>0.063676511341233</c:v>
                  </c:pt>
                  <c:pt idx="7">
                    <c:v>0.0496724183806918</c:v>
                  </c:pt>
                  <c:pt idx="8">
                    <c:v>0.0545193756382051</c:v>
                  </c:pt>
                  <c:pt idx="9">
                    <c:v>0.0536830458973753</c:v>
                  </c:pt>
                </c:numCache>
              </c:numRef>
            </c:minus>
            <c:spPr>
              <a:ln w="19050">
                <a:solidFill>
                  <a:schemeClr val="tx1">
                    <a:lumMod val="75000"/>
                    <a:lumOff val="25000"/>
                  </a:schemeClr>
                </a:solidFill>
              </a:ln>
            </c:spPr>
          </c:errBars>
          <c:cat>
            <c:strRef>
              <c:f>'higher lit num'!$N$5:$N$14</c:f>
              <c:strCache>
                <c:ptCount val="10"/>
                <c:pt idx="0">
                  <c:v>MAL</c:v>
                </c:pt>
                <c:pt idx="1">
                  <c:v>ZAM</c:v>
                </c:pt>
                <c:pt idx="2">
                  <c:v>MOZ</c:v>
                </c:pt>
                <c:pt idx="3">
                  <c:v>LES</c:v>
                </c:pt>
                <c:pt idx="4">
                  <c:v>UGA</c:v>
                </c:pt>
                <c:pt idx="5">
                  <c:v>NAM</c:v>
                </c:pt>
                <c:pt idx="6">
                  <c:v>SOU</c:v>
                </c:pt>
                <c:pt idx="7">
                  <c:v>KEN</c:v>
                </c:pt>
                <c:pt idx="8">
                  <c:v>TAN</c:v>
                </c:pt>
                <c:pt idx="9">
                  <c:v>SWA</c:v>
                </c:pt>
              </c:strCache>
            </c:strRef>
          </c:cat>
          <c:val>
            <c:numRef>
              <c:f>'higher lit num'!$O$5:$O$14</c:f>
              <c:numCache>
                <c:formatCode>General</c:formatCode>
                <c:ptCount val="10"/>
                <c:pt idx="0">
                  <c:v>0.0335027230822296</c:v>
                </c:pt>
                <c:pt idx="1">
                  <c:v>0.118212084417984</c:v>
                </c:pt>
                <c:pt idx="2">
                  <c:v>0.145241205081391</c:v>
                </c:pt>
                <c:pt idx="3">
                  <c:v>0.0903515494866944</c:v>
                </c:pt>
                <c:pt idx="4">
                  <c:v>0.197578330155842</c:v>
                </c:pt>
                <c:pt idx="5">
                  <c:v>0.1290760291959</c:v>
                </c:pt>
                <c:pt idx="6">
                  <c:v>0.318787685341797</c:v>
                </c:pt>
                <c:pt idx="7">
                  <c:v>0.513541008945602</c:v>
                </c:pt>
                <c:pt idx="8">
                  <c:v>0.424533519374085</c:v>
                </c:pt>
                <c:pt idx="9">
                  <c:v>0.424840026490875</c:v>
                </c:pt>
              </c:numCache>
            </c:numRef>
          </c:val>
        </c:ser>
        <c:ser>
          <c:idx val="1"/>
          <c:order val="1"/>
          <c:tx>
            <c:v>2007</c:v>
          </c:tx>
          <c:spPr>
            <a:solidFill>
              <a:srgbClr val="A6A6A6"/>
            </a:solidFill>
          </c:spPr>
          <c:invertIfNegative val="0"/>
          <c:errBars>
            <c:errBarType val="both"/>
            <c:errValType val="cust"/>
            <c:noEndCap val="0"/>
            <c:plus>
              <c:numRef>
                <c:f>'higher lit num'!$T$5:$T$14</c:f>
                <c:numCache>
                  <c:formatCode>General</c:formatCode>
                  <c:ptCount val="10"/>
                  <c:pt idx="0">
                    <c:v>0.0288063053519222</c:v>
                  </c:pt>
                  <c:pt idx="1">
                    <c:v>0.0366077509116129</c:v>
                  </c:pt>
                  <c:pt idx="2">
                    <c:v>0.0414686532573627</c:v>
                  </c:pt>
                  <c:pt idx="3">
                    <c:v>0.0350415695393978</c:v>
                  </c:pt>
                  <c:pt idx="4">
                    <c:v>0.0448283842104907</c:v>
                  </c:pt>
                  <c:pt idx="5">
                    <c:v>0.0331936471945887</c:v>
                  </c:pt>
                  <c:pt idx="6">
                    <c:v>0.0343676362662474</c:v>
                  </c:pt>
                  <c:pt idx="7">
                    <c:v>0.0465565989752068</c:v>
                  </c:pt>
                  <c:pt idx="8">
                    <c:v>0.0405912740437133</c:v>
                  </c:pt>
                  <c:pt idx="9">
                    <c:v>0.0434442003567094</c:v>
                  </c:pt>
                </c:numCache>
              </c:numRef>
            </c:plus>
            <c:minus>
              <c:numRef>
                <c:f>'higher lit num'!$T$5:$T$14</c:f>
                <c:numCache>
                  <c:formatCode>General</c:formatCode>
                  <c:ptCount val="10"/>
                  <c:pt idx="0">
                    <c:v>0.0288063053519222</c:v>
                  </c:pt>
                  <c:pt idx="1">
                    <c:v>0.0366077509116129</c:v>
                  </c:pt>
                  <c:pt idx="2">
                    <c:v>0.0414686532573627</c:v>
                  </c:pt>
                  <c:pt idx="3">
                    <c:v>0.0350415695393978</c:v>
                  </c:pt>
                  <c:pt idx="4">
                    <c:v>0.0448283842104907</c:v>
                  </c:pt>
                  <c:pt idx="5">
                    <c:v>0.0331936471945887</c:v>
                  </c:pt>
                  <c:pt idx="6">
                    <c:v>0.0343676362662474</c:v>
                  </c:pt>
                  <c:pt idx="7">
                    <c:v>0.0465565989752068</c:v>
                  </c:pt>
                  <c:pt idx="8">
                    <c:v>0.0405912740437133</c:v>
                  </c:pt>
                  <c:pt idx="9">
                    <c:v>0.0434442003567094</c:v>
                  </c:pt>
                </c:numCache>
              </c:numRef>
            </c:minus>
            <c:spPr>
              <a:ln w="19050"/>
            </c:spPr>
          </c:errBars>
          <c:val>
            <c:numRef>
              <c:f>'higher lit num'!$R$5:$R$14</c:f>
              <c:numCache>
                <c:formatCode>General</c:formatCode>
                <c:ptCount val="10"/>
                <c:pt idx="0">
                  <c:v>0.0432442439949798</c:v>
                </c:pt>
                <c:pt idx="1">
                  <c:v>0.0920507144293212</c:v>
                </c:pt>
                <c:pt idx="2">
                  <c:v>0.166868532260113</c:v>
                </c:pt>
                <c:pt idx="3">
                  <c:v>0.171899372321281</c:v>
                </c:pt>
                <c:pt idx="4">
                  <c:v>0.209221998161316</c:v>
                </c:pt>
                <c:pt idx="5">
                  <c:v>0.305541148883148</c:v>
                </c:pt>
                <c:pt idx="6">
                  <c:v>0.352822043837357</c:v>
                </c:pt>
                <c:pt idx="7">
                  <c:v>0.528197833389268</c:v>
                </c:pt>
                <c:pt idx="8">
                  <c:v>0.577491468447769</c:v>
                </c:pt>
                <c:pt idx="9">
                  <c:v>0.618753868957748</c:v>
                </c:pt>
              </c:numCache>
            </c:numRef>
          </c:val>
        </c:ser>
        <c:dLbls>
          <c:showLegendKey val="0"/>
          <c:showVal val="0"/>
          <c:showCatName val="0"/>
          <c:showSerName val="0"/>
          <c:showPercent val="0"/>
          <c:showBubbleSize val="0"/>
        </c:dLbls>
        <c:gapWidth val="81"/>
        <c:axId val="-1989671336"/>
        <c:axId val="-1993502088"/>
      </c:barChart>
      <c:catAx>
        <c:axId val="-1989671336"/>
        <c:scaling>
          <c:orientation val="minMax"/>
        </c:scaling>
        <c:delete val="0"/>
        <c:axPos val="b"/>
        <c:majorTickMark val="out"/>
        <c:minorTickMark val="none"/>
        <c:tickLblPos val="nextTo"/>
        <c:txPr>
          <a:bodyPr/>
          <a:lstStyle/>
          <a:p>
            <a:pPr>
              <a:defRPr sz="1400"/>
            </a:pPr>
            <a:endParaRPr lang="en-US"/>
          </a:p>
        </c:txPr>
        <c:crossAx val="-1993502088"/>
        <c:crosses val="autoZero"/>
        <c:auto val="1"/>
        <c:lblAlgn val="ctr"/>
        <c:lblOffset val="100"/>
        <c:noMultiLvlLbl val="0"/>
      </c:catAx>
      <c:valAx>
        <c:axId val="-1993502088"/>
        <c:scaling>
          <c:orientation val="minMax"/>
        </c:scaling>
        <c:delete val="0"/>
        <c:axPos val="l"/>
        <c:majorGridlines/>
        <c:title>
          <c:tx>
            <c:rich>
              <a:bodyPr rot="-5400000" vert="horz"/>
              <a:lstStyle/>
              <a:p>
                <a:pPr>
                  <a:defRPr/>
                </a:pPr>
                <a:r>
                  <a:rPr lang="en-US" dirty="0"/>
                  <a:t>Access to Higher </a:t>
                </a:r>
                <a:r>
                  <a:rPr lang="en-US" sz="1400" b="1" u="none" dirty="0"/>
                  <a:t>Literacy</a:t>
                </a:r>
                <a:endParaRPr lang="en-US" b="1" u="none" dirty="0"/>
              </a:p>
            </c:rich>
          </c:tx>
          <c:layout/>
          <c:overlay val="0"/>
        </c:title>
        <c:numFmt formatCode="0%" sourceLinked="0"/>
        <c:majorTickMark val="out"/>
        <c:minorTickMark val="none"/>
        <c:tickLblPos val="nextTo"/>
        <c:crossAx val="-1989671336"/>
        <c:crosses val="autoZero"/>
        <c:crossBetween val="between"/>
      </c:valAx>
    </c:plotArea>
    <c:legend>
      <c:legendPos val="t"/>
      <c:layout/>
      <c:overlay val="0"/>
    </c:legend>
    <c:plotVisOnly val="1"/>
    <c:dispBlanksAs val="gap"/>
    <c:showDLblsOverMax val="0"/>
  </c:chart>
  <c:spPr>
    <a:solidFill>
      <a:schemeClr val="bg1">
        <a:lumMod val="95000"/>
      </a:schemeClr>
    </a:solidFill>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2000</c:v>
          </c:tx>
          <c:spPr>
            <a:solidFill>
              <a:schemeClr val="accent6">
                <a:lumMod val="75000"/>
              </a:schemeClr>
            </a:solidFill>
          </c:spPr>
          <c:invertIfNegative val="0"/>
          <c:errBars>
            <c:errBarType val="both"/>
            <c:errValType val="cust"/>
            <c:noEndCap val="0"/>
            <c:plus>
              <c:numRef>
                <c:f>'higher lit num'!$Q$32:$Q$41</c:f>
                <c:numCache>
                  <c:formatCode>General</c:formatCode>
                  <c:ptCount val="10"/>
                  <c:pt idx="0">
                    <c:v>0.0247599339652839</c:v>
                  </c:pt>
                  <c:pt idx="1">
                    <c:v>0.0300452490559085</c:v>
                  </c:pt>
                  <c:pt idx="2">
                    <c:v>0.0324499445444116</c:v>
                  </c:pt>
                  <c:pt idx="3">
                    <c:v>0.0210511607530656</c:v>
                  </c:pt>
                  <c:pt idx="4">
                    <c:v>0.0601791654925101</c:v>
                  </c:pt>
                  <c:pt idx="5">
                    <c:v>0.0333026783268723</c:v>
                  </c:pt>
                  <c:pt idx="6">
                    <c:v>0.0526580190939928</c:v>
                  </c:pt>
                  <c:pt idx="7">
                    <c:v>0.0381411994191535</c:v>
                  </c:pt>
                  <c:pt idx="8">
                    <c:v>0.0465924306276351</c:v>
                  </c:pt>
                  <c:pt idx="9">
                    <c:v>0.045382420699738</c:v>
                  </c:pt>
                </c:numCache>
              </c:numRef>
            </c:plus>
            <c:minus>
              <c:numRef>
                <c:f>'higher lit num'!$Q$32:$Q$41</c:f>
                <c:numCache>
                  <c:formatCode>General</c:formatCode>
                  <c:ptCount val="10"/>
                  <c:pt idx="0">
                    <c:v>0.0247599339652839</c:v>
                  </c:pt>
                  <c:pt idx="1">
                    <c:v>0.0300452490559085</c:v>
                  </c:pt>
                  <c:pt idx="2">
                    <c:v>0.0324499445444116</c:v>
                  </c:pt>
                  <c:pt idx="3">
                    <c:v>0.0210511607530656</c:v>
                  </c:pt>
                  <c:pt idx="4">
                    <c:v>0.0601791654925101</c:v>
                  </c:pt>
                  <c:pt idx="5">
                    <c:v>0.0333026783268723</c:v>
                  </c:pt>
                  <c:pt idx="6">
                    <c:v>0.0526580190939928</c:v>
                  </c:pt>
                  <c:pt idx="7">
                    <c:v>0.0381411994191535</c:v>
                  </c:pt>
                  <c:pt idx="8">
                    <c:v>0.0465924306276351</c:v>
                  </c:pt>
                  <c:pt idx="9">
                    <c:v>0.045382420699738</c:v>
                  </c:pt>
                </c:numCache>
              </c:numRef>
            </c:minus>
            <c:spPr>
              <a:ln w="19050">
                <a:solidFill>
                  <a:schemeClr val="tx1">
                    <a:lumMod val="75000"/>
                    <a:lumOff val="25000"/>
                  </a:schemeClr>
                </a:solidFill>
              </a:ln>
            </c:spPr>
          </c:errBars>
          <c:cat>
            <c:strRef>
              <c:f>'higher lit num'!$N$32:$N$41</c:f>
              <c:strCache>
                <c:ptCount val="10"/>
                <c:pt idx="0">
                  <c:v>MAL</c:v>
                </c:pt>
                <c:pt idx="1">
                  <c:v>ZAM</c:v>
                </c:pt>
                <c:pt idx="2">
                  <c:v>MOZ</c:v>
                </c:pt>
                <c:pt idx="3">
                  <c:v>LES</c:v>
                </c:pt>
                <c:pt idx="4">
                  <c:v>UGA</c:v>
                </c:pt>
                <c:pt idx="5">
                  <c:v>NAM</c:v>
                </c:pt>
                <c:pt idx="6">
                  <c:v>SOU</c:v>
                </c:pt>
                <c:pt idx="7">
                  <c:v>SWA</c:v>
                </c:pt>
                <c:pt idx="8">
                  <c:v>TAN</c:v>
                </c:pt>
                <c:pt idx="9">
                  <c:v>KEN</c:v>
                </c:pt>
              </c:strCache>
            </c:strRef>
          </c:cat>
          <c:val>
            <c:numRef>
              <c:f>'higher lit num'!$O$32:$O$41</c:f>
              <c:numCache>
                <c:formatCode>General</c:formatCode>
                <c:ptCount val="10"/>
                <c:pt idx="0">
                  <c:v>0.0010038339329834</c:v>
                </c:pt>
                <c:pt idx="1">
                  <c:v>0.0159631829037094</c:v>
                </c:pt>
                <c:pt idx="2">
                  <c:v>0.0355987711606979</c:v>
                </c:pt>
                <c:pt idx="3">
                  <c:v>0.0106022221582031</c:v>
                </c:pt>
                <c:pt idx="4">
                  <c:v>0.109565000728764</c:v>
                </c:pt>
                <c:pt idx="5">
                  <c:v>0.0409875155886841</c:v>
                </c:pt>
                <c:pt idx="6">
                  <c:v>0.142957669141708</c:v>
                </c:pt>
                <c:pt idx="7">
                  <c:v>0.0909657114944152</c:v>
                </c:pt>
                <c:pt idx="8">
                  <c:v>0.121376456504822</c:v>
                </c:pt>
                <c:pt idx="9">
                  <c:v>0.267252240021278</c:v>
                </c:pt>
              </c:numCache>
            </c:numRef>
          </c:val>
        </c:ser>
        <c:ser>
          <c:idx val="1"/>
          <c:order val="1"/>
          <c:tx>
            <c:v>2007</c:v>
          </c:tx>
          <c:spPr>
            <a:solidFill>
              <a:srgbClr val="A6A6A6"/>
            </a:solidFill>
          </c:spPr>
          <c:invertIfNegative val="0"/>
          <c:errBars>
            <c:errBarType val="both"/>
            <c:errValType val="cust"/>
            <c:noEndCap val="0"/>
            <c:plus>
              <c:numRef>
                <c:f>'higher lit num'!$T$32:$T$41</c:f>
                <c:numCache>
                  <c:formatCode>General</c:formatCode>
                  <c:ptCount val="10"/>
                  <c:pt idx="0">
                    <c:v>0.0242884021286672</c:v>
                  </c:pt>
                  <c:pt idx="1">
                    <c:v>0.0254676198093888</c:v>
                  </c:pt>
                  <c:pt idx="2">
                    <c:v>0.030041712602215</c:v>
                  </c:pt>
                  <c:pt idx="3">
                    <c:v>0.0247281817455916</c:v>
                  </c:pt>
                  <c:pt idx="4">
                    <c:v>0.0322739688348652</c:v>
                  </c:pt>
                  <c:pt idx="5">
                    <c:v>0.0219684551882775</c:v>
                  </c:pt>
                  <c:pt idx="6">
                    <c:v>0.0280264661923384</c:v>
                  </c:pt>
                  <c:pt idx="7">
                    <c:v>0.0355732380173862</c:v>
                  </c:pt>
                  <c:pt idx="8">
                    <c:v>0.0419039305479308</c:v>
                  </c:pt>
                  <c:pt idx="9">
                    <c:v>0.0392765358646844</c:v>
                  </c:pt>
                </c:numCache>
              </c:numRef>
            </c:plus>
            <c:minus>
              <c:numRef>
                <c:f>'higher lit num'!$T$32:$T$41</c:f>
                <c:numCache>
                  <c:formatCode>General</c:formatCode>
                  <c:ptCount val="10"/>
                  <c:pt idx="0">
                    <c:v>0.0242884021286672</c:v>
                  </c:pt>
                  <c:pt idx="1">
                    <c:v>0.0254676198093888</c:v>
                  </c:pt>
                  <c:pt idx="2">
                    <c:v>0.030041712602215</c:v>
                  </c:pt>
                  <c:pt idx="3">
                    <c:v>0.0247281817455916</c:v>
                  </c:pt>
                  <c:pt idx="4">
                    <c:v>0.0322739688348652</c:v>
                  </c:pt>
                  <c:pt idx="5">
                    <c:v>0.0219684551882775</c:v>
                  </c:pt>
                  <c:pt idx="6">
                    <c:v>0.0280264661923384</c:v>
                  </c:pt>
                  <c:pt idx="7">
                    <c:v>0.0355732380173862</c:v>
                  </c:pt>
                  <c:pt idx="8">
                    <c:v>0.0419039305479308</c:v>
                  </c:pt>
                  <c:pt idx="9">
                    <c:v>0.0392765358646844</c:v>
                  </c:pt>
                </c:numCache>
              </c:numRef>
            </c:minus>
            <c:spPr>
              <a:ln w="19050"/>
            </c:spPr>
          </c:errBars>
          <c:cat>
            <c:strRef>
              <c:f>'higher lit num'!$N$32:$N$41</c:f>
              <c:strCache>
                <c:ptCount val="10"/>
                <c:pt idx="0">
                  <c:v>MAL</c:v>
                </c:pt>
                <c:pt idx="1">
                  <c:v>ZAM</c:v>
                </c:pt>
                <c:pt idx="2">
                  <c:v>MOZ</c:v>
                </c:pt>
                <c:pt idx="3">
                  <c:v>LES</c:v>
                </c:pt>
                <c:pt idx="4">
                  <c:v>UGA</c:v>
                </c:pt>
                <c:pt idx="5">
                  <c:v>NAM</c:v>
                </c:pt>
                <c:pt idx="6">
                  <c:v>SOU</c:v>
                </c:pt>
                <c:pt idx="7">
                  <c:v>SWA</c:v>
                </c:pt>
                <c:pt idx="8">
                  <c:v>TAN</c:v>
                </c:pt>
                <c:pt idx="9">
                  <c:v>KEN</c:v>
                </c:pt>
              </c:strCache>
            </c:strRef>
          </c:cat>
          <c:val>
            <c:numRef>
              <c:f>'higher lit num'!$R$32:$R$41</c:f>
              <c:numCache>
                <c:formatCode>General</c:formatCode>
                <c:ptCount val="10"/>
                <c:pt idx="0">
                  <c:v>0.0115664657772827</c:v>
                </c:pt>
                <c:pt idx="1">
                  <c:v>0.0159076063487244</c:v>
                </c:pt>
                <c:pt idx="2">
                  <c:v>0.0291540500946617</c:v>
                </c:pt>
                <c:pt idx="3">
                  <c:v>0.041521689968277</c:v>
                </c:pt>
                <c:pt idx="4">
                  <c:v>0.0496542577058716</c:v>
                </c:pt>
                <c:pt idx="5">
                  <c:v>0.0525318537139892</c:v>
                </c:pt>
                <c:pt idx="6">
                  <c:v>0.149312258497238</c:v>
                </c:pt>
                <c:pt idx="7">
                  <c:v>0.160620219580627</c:v>
                </c:pt>
                <c:pt idx="8">
                  <c:v>0.233299688404137</c:v>
                </c:pt>
                <c:pt idx="9">
                  <c:v>0.258490239035225</c:v>
                </c:pt>
              </c:numCache>
            </c:numRef>
          </c:val>
        </c:ser>
        <c:dLbls>
          <c:showLegendKey val="0"/>
          <c:showVal val="0"/>
          <c:showCatName val="0"/>
          <c:showSerName val="0"/>
          <c:showPercent val="0"/>
          <c:showBubbleSize val="0"/>
        </c:dLbls>
        <c:gapWidth val="81"/>
        <c:axId val="-2036297672"/>
        <c:axId val="-2094956824"/>
      </c:barChart>
      <c:catAx>
        <c:axId val="-2036297672"/>
        <c:scaling>
          <c:orientation val="minMax"/>
        </c:scaling>
        <c:delete val="0"/>
        <c:axPos val="b"/>
        <c:majorTickMark val="out"/>
        <c:minorTickMark val="none"/>
        <c:tickLblPos val="nextTo"/>
        <c:txPr>
          <a:bodyPr/>
          <a:lstStyle/>
          <a:p>
            <a:pPr>
              <a:defRPr sz="1400"/>
            </a:pPr>
            <a:endParaRPr lang="en-US"/>
          </a:p>
        </c:txPr>
        <c:crossAx val="-2094956824"/>
        <c:crosses val="autoZero"/>
        <c:auto val="1"/>
        <c:lblAlgn val="ctr"/>
        <c:lblOffset val="100"/>
        <c:noMultiLvlLbl val="0"/>
      </c:catAx>
      <c:valAx>
        <c:axId val="-2094956824"/>
        <c:scaling>
          <c:orientation val="minMax"/>
          <c:min val="0.0"/>
        </c:scaling>
        <c:delete val="0"/>
        <c:axPos val="l"/>
        <c:majorGridlines/>
        <c:title>
          <c:tx>
            <c:rich>
              <a:bodyPr rot="-5400000" vert="horz"/>
              <a:lstStyle/>
              <a:p>
                <a:pPr>
                  <a:defRPr/>
                </a:pPr>
                <a:r>
                  <a:rPr lang="en-US" dirty="0"/>
                  <a:t>Access to Higher </a:t>
                </a:r>
                <a:r>
                  <a:rPr lang="en-US" sz="1200" b="1" dirty="0"/>
                  <a:t>Numeracy</a:t>
                </a:r>
                <a:endParaRPr lang="en-US" b="1" dirty="0"/>
              </a:p>
            </c:rich>
          </c:tx>
          <c:layout/>
          <c:overlay val="0"/>
        </c:title>
        <c:numFmt formatCode="0%" sourceLinked="0"/>
        <c:majorTickMark val="out"/>
        <c:minorTickMark val="none"/>
        <c:tickLblPos val="nextTo"/>
        <c:crossAx val="-2036297672"/>
        <c:crosses val="autoZero"/>
        <c:crossBetween val="between"/>
      </c:valAx>
    </c:plotArea>
    <c:legend>
      <c:legendPos val="t"/>
      <c:layout/>
      <c:overlay val="0"/>
    </c:legend>
    <c:plotVisOnly val="1"/>
    <c:dispBlanksAs val="gap"/>
    <c:showDLblsOverMax val="0"/>
  </c:chart>
  <c:spPr>
    <a:solidFill>
      <a:srgbClr val="F2F2F2"/>
    </a:solidFill>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Sheet1!$B$58</c:f>
              <c:strCache>
                <c:ptCount val="1"/>
                <c:pt idx="0">
                  <c:v>Access differential</c:v>
                </c:pt>
              </c:strCache>
            </c:strRef>
          </c:tx>
          <c:spPr>
            <a:solidFill>
              <a:schemeClr val="bg1">
                <a:lumMod val="50000"/>
              </a:schemeClr>
            </a:solidFill>
          </c:spPr>
          <c:invertIfNegative val="0"/>
          <c:dLbls>
            <c:txPr>
              <a:bodyPr/>
              <a:lstStyle/>
              <a:p>
                <a:pPr>
                  <a:defRPr sz="900"/>
                </a:pPr>
                <a:endParaRPr lang="en-US"/>
              </a:p>
            </c:txPr>
            <c:dLblPos val="outEnd"/>
            <c:showLegendKey val="0"/>
            <c:showVal val="1"/>
            <c:showCatName val="0"/>
            <c:showSerName val="0"/>
            <c:showPercent val="0"/>
            <c:showBubbleSize val="0"/>
            <c:showLeaderLines val="0"/>
          </c:dLbls>
          <c:errBars>
            <c:errBarType val="both"/>
            <c:errValType val="cust"/>
            <c:noEndCap val="0"/>
            <c:plus>
              <c:numRef>
                <c:f>Sheet1!$C$59:$C$69</c:f>
                <c:numCache>
                  <c:formatCode>General</c:formatCode>
                  <c:ptCount val="11"/>
                  <c:pt idx="0">
                    <c:v>0.0146856931087965</c:v>
                  </c:pt>
                  <c:pt idx="1">
                    <c:v>0.0237149172756082</c:v>
                  </c:pt>
                  <c:pt idx="2">
                    <c:v>0.0484334362337674</c:v>
                  </c:pt>
                  <c:pt idx="3">
                    <c:v>0.118747327331513</c:v>
                  </c:pt>
                  <c:pt idx="4">
                    <c:v>0.034136791947328</c:v>
                  </c:pt>
                  <c:pt idx="5">
                    <c:v>0.0368014057492722</c:v>
                  </c:pt>
                  <c:pt idx="6">
                    <c:v>0.0529387976153069</c:v>
                  </c:pt>
                  <c:pt idx="7">
                    <c:v>0.0489341850062199</c:v>
                  </c:pt>
                  <c:pt idx="8">
                    <c:v>0.0493766585683408</c:v>
                  </c:pt>
                  <c:pt idx="9">
                    <c:v>0.0312083658311859</c:v>
                  </c:pt>
                  <c:pt idx="10">
                    <c:v>0.0386588758392081</c:v>
                  </c:pt>
                </c:numCache>
              </c:numRef>
            </c:plus>
            <c:minus>
              <c:numRef>
                <c:f>Sheet1!$C$59:$C$69</c:f>
                <c:numCache>
                  <c:formatCode>General</c:formatCode>
                  <c:ptCount val="11"/>
                  <c:pt idx="0">
                    <c:v>0.0146856931087965</c:v>
                  </c:pt>
                  <c:pt idx="1">
                    <c:v>0.0237149172756082</c:v>
                  </c:pt>
                  <c:pt idx="2">
                    <c:v>0.0484334362337674</c:v>
                  </c:pt>
                  <c:pt idx="3">
                    <c:v>0.118747327331513</c:v>
                  </c:pt>
                  <c:pt idx="4">
                    <c:v>0.034136791947328</c:v>
                  </c:pt>
                  <c:pt idx="5">
                    <c:v>0.0368014057492722</c:v>
                  </c:pt>
                  <c:pt idx="6">
                    <c:v>0.0529387976153069</c:v>
                  </c:pt>
                  <c:pt idx="7">
                    <c:v>0.0489341850062199</c:v>
                  </c:pt>
                  <c:pt idx="8">
                    <c:v>0.0493766585683408</c:v>
                  </c:pt>
                  <c:pt idx="9">
                    <c:v>0.0312083658311859</c:v>
                  </c:pt>
                  <c:pt idx="10">
                    <c:v>0.0386588758392081</c:v>
                  </c:pt>
                </c:numCache>
              </c:numRef>
            </c:minus>
          </c:errBars>
          <c:cat>
            <c:strRef>
              <c:f>Sheet1!$A$59:$A$69</c:f>
              <c:strCache>
                <c:ptCount val="11"/>
                <c:pt idx="0">
                  <c:v>South Africa</c:v>
                </c:pt>
                <c:pt idx="1">
                  <c:v>Zimbabwe</c:v>
                </c:pt>
                <c:pt idx="2">
                  <c:v>Kenya</c:v>
                </c:pt>
                <c:pt idx="3">
                  <c:v>Swaziland</c:v>
                </c:pt>
                <c:pt idx="4">
                  <c:v>Namibia</c:v>
                </c:pt>
                <c:pt idx="5">
                  <c:v>Lesotho</c:v>
                </c:pt>
                <c:pt idx="6">
                  <c:v>Tanzania</c:v>
                </c:pt>
                <c:pt idx="7">
                  <c:v>Uganda</c:v>
                </c:pt>
                <c:pt idx="8">
                  <c:v>Zambia</c:v>
                </c:pt>
                <c:pt idx="9">
                  <c:v>Malawi</c:v>
                </c:pt>
                <c:pt idx="10">
                  <c:v>Mozambique</c:v>
                </c:pt>
              </c:strCache>
            </c:strRef>
          </c:cat>
          <c:val>
            <c:numRef>
              <c:f>Sheet1!$B$59:$B$69</c:f>
              <c:numCache>
                <c:formatCode>0%</c:formatCode>
                <c:ptCount val="11"/>
                <c:pt idx="0">
                  <c:v>0.0632539367675781</c:v>
                </c:pt>
                <c:pt idx="1">
                  <c:v>0.0987819671630859</c:v>
                </c:pt>
                <c:pt idx="2">
                  <c:v>0.154377746582031</c:v>
                </c:pt>
                <c:pt idx="3">
                  <c:v>0.174785003662109</c:v>
                </c:pt>
                <c:pt idx="4">
                  <c:v>0.21388053894043</c:v>
                </c:pt>
                <c:pt idx="5">
                  <c:v>0.346868476867676</c:v>
                </c:pt>
                <c:pt idx="6">
                  <c:v>0.349902038574219</c:v>
                </c:pt>
                <c:pt idx="7">
                  <c:v>0.404865493774414</c:v>
                </c:pt>
                <c:pt idx="8">
                  <c:v>0.436308784484863</c:v>
                </c:pt>
                <c:pt idx="9">
                  <c:v>0.47015323638916</c:v>
                </c:pt>
                <c:pt idx="10">
                  <c:v>0.623055744171143</c:v>
                </c:pt>
              </c:numCache>
            </c:numRef>
          </c:val>
        </c:ser>
        <c:ser>
          <c:idx val="1"/>
          <c:order val="1"/>
          <c:tx>
            <c:strRef>
              <c:f>Sheet1!$D$58</c:f>
              <c:strCache>
                <c:ptCount val="1"/>
                <c:pt idx="0">
                  <c:v>Literacy differential</c:v>
                </c:pt>
              </c:strCache>
            </c:strRef>
          </c:tx>
          <c:spPr>
            <a:solidFill>
              <a:srgbClr val="00B0F0"/>
            </a:solidFill>
          </c:spPr>
          <c:invertIfNegative val="0"/>
          <c:errBars>
            <c:errBarType val="both"/>
            <c:errValType val="cust"/>
            <c:noEndCap val="0"/>
            <c:plus>
              <c:numRef>
                <c:f>Sheet1!$E$59:$E$69</c:f>
                <c:numCache>
                  <c:formatCode>General</c:formatCode>
                  <c:ptCount val="11"/>
                  <c:pt idx="0">
                    <c:v>0.0355554170963411</c:v>
                  </c:pt>
                  <c:pt idx="1">
                    <c:v>0.0515272841740746</c:v>
                  </c:pt>
                  <c:pt idx="2">
                    <c:v>0.0400777093944251</c:v>
                  </c:pt>
                  <c:pt idx="3">
                    <c:v>0.0163004720034528</c:v>
                  </c:pt>
                  <c:pt idx="4">
                    <c:v>0.0292674370118751</c:v>
                  </c:pt>
                  <c:pt idx="5">
                    <c:v>0.0497804582466493</c:v>
                  </c:pt>
                  <c:pt idx="6">
                    <c:v>0.0206588773813392</c:v>
                  </c:pt>
                  <c:pt idx="7">
                    <c:v>0.0468762920151458</c:v>
                  </c:pt>
                  <c:pt idx="8">
                    <c:v>0.0667180738748624</c:v>
                  </c:pt>
                  <c:pt idx="9">
                    <c:v>0.070076300462419</c:v>
                  </c:pt>
                  <c:pt idx="10">
                    <c:v>0.0647887847744674</c:v>
                  </c:pt>
                </c:numCache>
              </c:numRef>
            </c:plus>
            <c:minus>
              <c:numRef>
                <c:f>Sheet1!$E$59:$E$69</c:f>
                <c:numCache>
                  <c:formatCode>General</c:formatCode>
                  <c:ptCount val="11"/>
                  <c:pt idx="0">
                    <c:v>0.0355554170963411</c:v>
                  </c:pt>
                  <c:pt idx="1">
                    <c:v>0.0515272841740746</c:v>
                  </c:pt>
                  <c:pt idx="2">
                    <c:v>0.0400777093944251</c:v>
                  </c:pt>
                  <c:pt idx="3">
                    <c:v>0.0163004720034528</c:v>
                  </c:pt>
                  <c:pt idx="4">
                    <c:v>0.0292674370118751</c:v>
                  </c:pt>
                  <c:pt idx="5">
                    <c:v>0.0497804582466493</c:v>
                  </c:pt>
                  <c:pt idx="6">
                    <c:v>0.0206588773813392</c:v>
                  </c:pt>
                  <c:pt idx="7">
                    <c:v>0.0468762920151458</c:v>
                  </c:pt>
                  <c:pt idx="8">
                    <c:v>0.0667180738748624</c:v>
                  </c:pt>
                  <c:pt idx="9">
                    <c:v>0.070076300462419</c:v>
                  </c:pt>
                  <c:pt idx="10">
                    <c:v>0.0647887847744674</c:v>
                  </c:pt>
                </c:numCache>
              </c:numRef>
            </c:minus>
          </c:errBars>
          <c:cat>
            <c:strRef>
              <c:f>Sheet1!$A$59:$A$69</c:f>
              <c:strCache>
                <c:ptCount val="11"/>
                <c:pt idx="0">
                  <c:v>South Africa</c:v>
                </c:pt>
                <c:pt idx="1">
                  <c:v>Zimbabwe</c:v>
                </c:pt>
                <c:pt idx="2">
                  <c:v>Kenya</c:v>
                </c:pt>
                <c:pt idx="3">
                  <c:v>Swaziland</c:v>
                </c:pt>
                <c:pt idx="4">
                  <c:v>Namibia</c:v>
                </c:pt>
                <c:pt idx="5">
                  <c:v>Lesotho</c:v>
                </c:pt>
                <c:pt idx="6">
                  <c:v>Tanzania</c:v>
                </c:pt>
                <c:pt idx="7">
                  <c:v>Uganda</c:v>
                </c:pt>
                <c:pt idx="8">
                  <c:v>Zambia</c:v>
                </c:pt>
                <c:pt idx="9">
                  <c:v>Malawi</c:v>
                </c:pt>
                <c:pt idx="10">
                  <c:v>Mozambique</c:v>
                </c:pt>
              </c:strCache>
            </c:strRef>
          </c:cat>
          <c:val>
            <c:numRef>
              <c:f>Sheet1!$D$59:$D$69</c:f>
              <c:numCache>
                <c:formatCode>0%</c:formatCode>
                <c:ptCount val="11"/>
                <c:pt idx="0">
                  <c:v>0.363275337219238</c:v>
                </c:pt>
                <c:pt idx="1">
                  <c:v>0.202021865844727</c:v>
                </c:pt>
                <c:pt idx="2">
                  <c:v>0.099325942993164</c:v>
                </c:pt>
                <c:pt idx="3">
                  <c:v>0.0184763336181641</c:v>
                </c:pt>
                <c:pt idx="4">
                  <c:v>0.143240737915039</c:v>
                </c:pt>
                <c:pt idx="5">
                  <c:v>0.148439559936523</c:v>
                </c:pt>
                <c:pt idx="6">
                  <c:v>0.0416941070556641</c:v>
                </c:pt>
                <c:pt idx="7">
                  <c:v>0.181451568603516</c:v>
                </c:pt>
                <c:pt idx="8">
                  <c:v>0.225081443786621</c:v>
                </c:pt>
                <c:pt idx="9">
                  <c:v>0.111586685180664</c:v>
                </c:pt>
                <c:pt idx="10">
                  <c:v>0.211652526855469</c:v>
                </c:pt>
              </c:numCache>
            </c:numRef>
          </c:val>
        </c:ser>
        <c:ser>
          <c:idx val="2"/>
          <c:order val="2"/>
          <c:tx>
            <c:strRef>
              <c:f>Sheet1!$F$58</c:f>
              <c:strCache>
                <c:ptCount val="1"/>
                <c:pt idx="0">
                  <c:v>Numeracy differential</c:v>
                </c:pt>
              </c:strCache>
            </c:strRef>
          </c:tx>
          <c:spPr>
            <a:solidFill>
              <a:srgbClr val="800000"/>
            </a:solidFill>
          </c:spPr>
          <c:invertIfNegative val="0"/>
          <c:errBars>
            <c:errBarType val="both"/>
            <c:errValType val="cust"/>
            <c:noEndCap val="0"/>
            <c:plus>
              <c:numRef>
                <c:f>Sheet1!$G$59:$G$69</c:f>
                <c:numCache>
                  <c:formatCode>General</c:formatCode>
                  <c:ptCount val="11"/>
                  <c:pt idx="0">
                    <c:v>0.0406636012791148</c:v>
                  </c:pt>
                  <c:pt idx="1">
                    <c:v>0.0581672084113995</c:v>
                  </c:pt>
                  <c:pt idx="2">
                    <c:v>0.0421835790876793</c:v>
                  </c:pt>
                  <c:pt idx="3">
                    <c:v>0.0312478639084129</c:v>
                  </c:pt>
                  <c:pt idx="4">
                    <c:v>0.0489542457565754</c:v>
                  </c:pt>
                  <c:pt idx="5">
                    <c:v>0.0616257692397922</c:v>
                  </c:pt>
                  <c:pt idx="6">
                    <c:v>0.0414812437339637</c:v>
                  </c:pt>
                  <c:pt idx="7">
                    <c:v>0.0574640430162353</c:v>
                  </c:pt>
                  <c:pt idx="8">
                    <c:v>0.0692701321906551</c:v>
                  </c:pt>
                  <c:pt idx="9">
                    <c:v>0.0726154122701002</c:v>
                  </c:pt>
                  <c:pt idx="10">
                    <c:v>0.054339775992258</c:v>
                  </c:pt>
                </c:numCache>
              </c:numRef>
            </c:plus>
            <c:minus>
              <c:numRef>
                <c:f>Sheet1!$G$59:$G$69</c:f>
                <c:numCache>
                  <c:formatCode>General</c:formatCode>
                  <c:ptCount val="11"/>
                  <c:pt idx="0">
                    <c:v>0.0406636012791148</c:v>
                  </c:pt>
                  <c:pt idx="1">
                    <c:v>0.0581672084113995</c:v>
                  </c:pt>
                  <c:pt idx="2">
                    <c:v>0.0421835790876793</c:v>
                  </c:pt>
                  <c:pt idx="3">
                    <c:v>0.0312478639084129</c:v>
                  </c:pt>
                  <c:pt idx="4">
                    <c:v>0.0489542457565754</c:v>
                  </c:pt>
                  <c:pt idx="5">
                    <c:v>0.0616257692397922</c:v>
                  </c:pt>
                  <c:pt idx="6">
                    <c:v>0.0414812437339637</c:v>
                  </c:pt>
                  <c:pt idx="7">
                    <c:v>0.0574640430162353</c:v>
                  </c:pt>
                  <c:pt idx="8">
                    <c:v>0.0692701321906551</c:v>
                  </c:pt>
                  <c:pt idx="9">
                    <c:v>0.0726154122701002</c:v>
                  </c:pt>
                  <c:pt idx="10">
                    <c:v>0.054339775992258</c:v>
                  </c:pt>
                </c:numCache>
              </c:numRef>
            </c:minus>
          </c:errBars>
          <c:cat>
            <c:strRef>
              <c:f>Sheet1!$A$59:$A$69</c:f>
              <c:strCache>
                <c:ptCount val="11"/>
                <c:pt idx="0">
                  <c:v>South Africa</c:v>
                </c:pt>
                <c:pt idx="1">
                  <c:v>Zimbabwe</c:v>
                </c:pt>
                <c:pt idx="2">
                  <c:v>Kenya</c:v>
                </c:pt>
                <c:pt idx="3">
                  <c:v>Swaziland</c:v>
                </c:pt>
                <c:pt idx="4">
                  <c:v>Namibia</c:v>
                </c:pt>
                <c:pt idx="5">
                  <c:v>Lesotho</c:v>
                </c:pt>
                <c:pt idx="6">
                  <c:v>Tanzania</c:v>
                </c:pt>
                <c:pt idx="7">
                  <c:v>Uganda</c:v>
                </c:pt>
                <c:pt idx="8">
                  <c:v>Zambia</c:v>
                </c:pt>
                <c:pt idx="9">
                  <c:v>Malawi</c:v>
                </c:pt>
                <c:pt idx="10">
                  <c:v>Mozambique</c:v>
                </c:pt>
              </c:strCache>
            </c:strRef>
          </c:cat>
          <c:val>
            <c:numRef>
              <c:f>Sheet1!$F$59:$F$69</c:f>
              <c:numCache>
                <c:formatCode>0%</c:formatCode>
                <c:ptCount val="11"/>
                <c:pt idx="0">
                  <c:v>0.453178825378418</c:v>
                </c:pt>
                <c:pt idx="1">
                  <c:v>0.298905639648437</c:v>
                </c:pt>
                <c:pt idx="2">
                  <c:v>0.0975115966796875</c:v>
                </c:pt>
                <c:pt idx="3">
                  <c:v>0.0613283538818359</c:v>
                </c:pt>
                <c:pt idx="4">
                  <c:v>0.393215637207031</c:v>
                </c:pt>
                <c:pt idx="5">
                  <c:v>0.191524124145508</c:v>
                </c:pt>
                <c:pt idx="6">
                  <c:v>0.121844329833984</c:v>
                </c:pt>
                <c:pt idx="7">
                  <c:v>0.217613487243652</c:v>
                </c:pt>
                <c:pt idx="8">
                  <c:v>0.214276008605957</c:v>
                </c:pt>
                <c:pt idx="9">
                  <c:v>0.042217903137207</c:v>
                </c:pt>
                <c:pt idx="10">
                  <c:v>0.202849388122559</c:v>
                </c:pt>
              </c:numCache>
            </c:numRef>
          </c:val>
        </c:ser>
        <c:dLbls>
          <c:showLegendKey val="0"/>
          <c:showVal val="0"/>
          <c:showCatName val="0"/>
          <c:showSerName val="0"/>
          <c:showPercent val="0"/>
          <c:showBubbleSize val="0"/>
        </c:dLbls>
        <c:gapWidth val="150"/>
        <c:axId val="-1993897112"/>
        <c:axId val="-1993894024"/>
      </c:barChart>
      <c:catAx>
        <c:axId val="-1993897112"/>
        <c:scaling>
          <c:orientation val="minMax"/>
        </c:scaling>
        <c:delete val="0"/>
        <c:axPos val="b"/>
        <c:majorTickMark val="out"/>
        <c:minorTickMark val="none"/>
        <c:tickLblPos val="nextTo"/>
        <c:txPr>
          <a:bodyPr/>
          <a:lstStyle/>
          <a:p>
            <a:pPr>
              <a:defRPr sz="1400"/>
            </a:pPr>
            <a:endParaRPr lang="en-US"/>
          </a:p>
        </c:txPr>
        <c:crossAx val="-1993894024"/>
        <c:crosses val="autoZero"/>
        <c:auto val="1"/>
        <c:lblAlgn val="ctr"/>
        <c:lblOffset val="100"/>
        <c:noMultiLvlLbl val="0"/>
      </c:catAx>
      <c:valAx>
        <c:axId val="-1993894024"/>
        <c:scaling>
          <c:orientation val="minMax"/>
        </c:scaling>
        <c:delete val="0"/>
        <c:axPos val="l"/>
        <c:majorGridlines/>
        <c:numFmt formatCode="0%" sourceLinked="1"/>
        <c:majorTickMark val="out"/>
        <c:minorTickMark val="none"/>
        <c:tickLblPos val="nextTo"/>
        <c:crossAx val="-1993897112"/>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txPr>
    <a:bodyPr/>
    <a:lstStyle/>
    <a:p>
      <a:pPr>
        <a:defRPr>
          <a:latin typeface="Arial"/>
          <a:cs typeface="Aria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graphs2!$K$14:$K$21</c:f>
              <c:numCache>
                <c:formatCode>General</c:formatCode>
                <c:ptCount val="8"/>
                <c:pt idx="0">
                  <c:v>2753.645</c:v>
                </c:pt>
                <c:pt idx="1">
                  <c:v>3796.182</c:v>
                </c:pt>
                <c:pt idx="2">
                  <c:v>12439.18</c:v>
                </c:pt>
                <c:pt idx="3">
                  <c:v>32639.12999999999</c:v>
                </c:pt>
                <c:pt idx="4">
                  <c:v>41203.61</c:v>
                </c:pt>
                <c:pt idx="5">
                  <c:v>21949.36</c:v>
                </c:pt>
                <c:pt idx="6">
                  <c:v>7425.147000000002</c:v>
                </c:pt>
                <c:pt idx="7">
                  <c:v>131.5313</c:v>
                </c:pt>
              </c:numCache>
            </c:numRef>
          </c:val>
        </c:ser>
        <c:ser>
          <c:idx val="1"/>
          <c:order val="1"/>
          <c:tx>
            <c:v>SACMEQ 3</c:v>
          </c:tx>
          <c:invertIfNegative val="0"/>
          <c:val>
            <c:numRef>
              <c:f>'pop corrected'!$G$14:$G$21</c:f>
              <c:numCache>
                <c:formatCode>General</c:formatCode>
                <c:ptCount val="8"/>
                <c:pt idx="0">
                  <c:v>16926.33978044795</c:v>
                </c:pt>
                <c:pt idx="1">
                  <c:v>37615.22343224783</c:v>
                </c:pt>
                <c:pt idx="2">
                  <c:v>55894.36512684356</c:v>
                </c:pt>
                <c:pt idx="3">
                  <c:v>63321.3909354169</c:v>
                </c:pt>
                <c:pt idx="4">
                  <c:v>45274.5555400229</c:v>
                </c:pt>
                <c:pt idx="5">
                  <c:v>27049.59614212251</c:v>
                </c:pt>
                <c:pt idx="6">
                  <c:v>6781.843418314029</c:v>
                </c:pt>
                <c:pt idx="7">
                  <c:v>725.8138453860115</c:v>
                </c:pt>
              </c:numCache>
            </c:numRef>
          </c:val>
        </c:ser>
        <c:dLbls>
          <c:showLegendKey val="0"/>
          <c:showVal val="0"/>
          <c:showCatName val="0"/>
          <c:showSerName val="0"/>
          <c:showPercent val="0"/>
          <c:showBubbleSize val="0"/>
        </c:dLbls>
        <c:gapWidth val="150"/>
        <c:axId val="-2017784856"/>
        <c:axId val="-2017803480"/>
      </c:barChart>
      <c:catAx>
        <c:axId val="-2017784856"/>
        <c:scaling>
          <c:orientation val="minMax"/>
        </c:scaling>
        <c:delete val="0"/>
        <c:axPos val="l"/>
        <c:majorTickMark val="out"/>
        <c:minorTickMark val="none"/>
        <c:tickLblPos val="nextTo"/>
        <c:crossAx val="-2017803480"/>
        <c:crosses val="autoZero"/>
        <c:auto val="1"/>
        <c:lblAlgn val="ctr"/>
        <c:lblOffset val="100"/>
        <c:noMultiLvlLbl val="0"/>
      </c:catAx>
      <c:valAx>
        <c:axId val="-2017803480"/>
        <c:scaling>
          <c:orientation val="minMax"/>
        </c:scaling>
        <c:delete val="0"/>
        <c:axPos val="b"/>
        <c:majorGridlines/>
        <c:title>
          <c:tx>
            <c:rich>
              <a:bodyPr/>
              <a:lstStyle/>
              <a:p>
                <a:pPr>
                  <a:defRPr/>
                </a:pPr>
                <a:r>
                  <a:rPr lang="en-ZA" dirty="0" smtClean="0"/>
                  <a:t>Number of grade 6 children (adjusted for population growth)</a:t>
                </a:r>
              </a:p>
            </c:rich>
          </c:tx>
          <c:layout/>
          <c:overlay val="0"/>
        </c:title>
        <c:numFmt formatCode="General" sourceLinked="1"/>
        <c:majorTickMark val="out"/>
        <c:minorTickMark val="none"/>
        <c:tickLblPos val="nextTo"/>
        <c:crossAx val="-2017784856"/>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graphs2!$K$24:$K$31</c:f>
              <c:numCache>
                <c:formatCode>General</c:formatCode>
                <c:ptCount val="8"/>
                <c:pt idx="0">
                  <c:v>6060.704000000001</c:v>
                </c:pt>
                <c:pt idx="1">
                  <c:v>20877.10999999999</c:v>
                </c:pt>
                <c:pt idx="2">
                  <c:v>58099.88000000001</c:v>
                </c:pt>
                <c:pt idx="3">
                  <c:v>114567.9</c:v>
                </c:pt>
                <c:pt idx="4">
                  <c:v>143769.7</c:v>
                </c:pt>
                <c:pt idx="5">
                  <c:v>119144.0</c:v>
                </c:pt>
                <c:pt idx="6">
                  <c:v>90376.27</c:v>
                </c:pt>
                <c:pt idx="7">
                  <c:v>29627.43</c:v>
                </c:pt>
              </c:numCache>
            </c:numRef>
          </c:val>
        </c:ser>
        <c:ser>
          <c:idx val="1"/>
          <c:order val="1"/>
          <c:tx>
            <c:v>SACMEQ 3</c:v>
          </c:tx>
          <c:invertIfNegative val="0"/>
          <c:val>
            <c:numRef>
              <c:f>'pop corrected'!$G$24:$G$31</c:f>
              <c:numCache>
                <c:formatCode>General</c:formatCode>
                <c:ptCount val="8"/>
                <c:pt idx="0">
                  <c:v>16119.50129595238</c:v>
                </c:pt>
                <c:pt idx="1">
                  <c:v>40046.19724518319</c:v>
                </c:pt>
                <c:pt idx="2">
                  <c:v>82255.42661312252</c:v>
                </c:pt>
                <c:pt idx="3">
                  <c:v>136905.3303849103</c:v>
                </c:pt>
                <c:pt idx="4">
                  <c:v>152347.079368543</c:v>
                </c:pt>
                <c:pt idx="5">
                  <c:v>109231.5678932079</c:v>
                </c:pt>
                <c:pt idx="6">
                  <c:v>116891.674639294</c:v>
                </c:pt>
                <c:pt idx="7">
                  <c:v>44430.4075155008</c:v>
                </c:pt>
              </c:numCache>
            </c:numRef>
          </c:val>
        </c:ser>
        <c:dLbls>
          <c:showLegendKey val="0"/>
          <c:showVal val="0"/>
          <c:showCatName val="0"/>
          <c:showSerName val="0"/>
          <c:showPercent val="0"/>
          <c:showBubbleSize val="0"/>
        </c:dLbls>
        <c:gapWidth val="150"/>
        <c:axId val="-2066565496"/>
        <c:axId val="-2066603800"/>
      </c:barChart>
      <c:catAx>
        <c:axId val="-2066565496"/>
        <c:scaling>
          <c:orientation val="minMax"/>
        </c:scaling>
        <c:delete val="0"/>
        <c:axPos val="l"/>
        <c:majorTickMark val="out"/>
        <c:minorTickMark val="none"/>
        <c:tickLblPos val="nextTo"/>
        <c:crossAx val="-2066603800"/>
        <c:crosses val="autoZero"/>
        <c:auto val="1"/>
        <c:lblAlgn val="ctr"/>
        <c:lblOffset val="100"/>
        <c:noMultiLvlLbl val="0"/>
      </c:catAx>
      <c:valAx>
        <c:axId val="-2066603800"/>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2066565496"/>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graphs2!$K$112:$K$119</c:f>
              <c:numCache>
                <c:formatCode>General</c:formatCode>
                <c:ptCount val="8"/>
                <c:pt idx="0">
                  <c:v>13657.88</c:v>
                </c:pt>
                <c:pt idx="1">
                  <c:v>87791.6</c:v>
                </c:pt>
                <c:pt idx="2">
                  <c:v>194664.9</c:v>
                </c:pt>
                <c:pt idx="3">
                  <c:v>91560.19</c:v>
                </c:pt>
                <c:pt idx="4">
                  <c:v>55278.55</c:v>
                </c:pt>
                <c:pt idx="5">
                  <c:v>37101.51</c:v>
                </c:pt>
                <c:pt idx="6">
                  <c:v>7994.106000000003</c:v>
                </c:pt>
                <c:pt idx="7">
                  <c:v>1883.469</c:v>
                </c:pt>
              </c:numCache>
            </c:numRef>
          </c:val>
        </c:ser>
        <c:ser>
          <c:idx val="1"/>
          <c:order val="1"/>
          <c:tx>
            <c:v>SACMEQ 3</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'pop corrected'!$G$112:$G$119</c:f>
              <c:numCache>
                <c:formatCode>General</c:formatCode>
                <c:ptCount val="8"/>
                <c:pt idx="0">
                  <c:v>5220.297950149507</c:v>
                </c:pt>
                <c:pt idx="1">
                  <c:v>101046.9461384045</c:v>
                </c:pt>
                <c:pt idx="2">
                  <c:v>239078.8493729587</c:v>
                </c:pt>
                <c:pt idx="3">
                  <c:v>204875.7136052445</c:v>
                </c:pt>
                <c:pt idx="4">
                  <c:v>154645.3943489311</c:v>
                </c:pt>
                <c:pt idx="5">
                  <c:v>69914.51858320169</c:v>
                </c:pt>
                <c:pt idx="6">
                  <c:v>20119.34288980787</c:v>
                </c:pt>
                <c:pt idx="7">
                  <c:v>7940.275427117293</c:v>
                </c:pt>
              </c:numCache>
            </c:numRef>
          </c:val>
        </c:ser>
        <c:dLbls>
          <c:showLegendKey val="0"/>
          <c:showVal val="0"/>
          <c:showCatName val="0"/>
          <c:showSerName val="0"/>
          <c:showPercent val="0"/>
          <c:showBubbleSize val="0"/>
        </c:dLbls>
        <c:gapWidth val="150"/>
        <c:axId val="-2066175432"/>
        <c:axId val="-2066172488"/>
      </c:barChart>
      <c:catAx>
        <c:axId val="-2066175432"/>
        <c:scaling>
          <c:orientation val="minMax"/>
        </c:scaling>
        <c:delete val="0"/>
        <c:axPos val="l"/>
        <c:majorTickMark val="out"/>
        <c:minorTickMark val="none"/>
        <c:tickLblPos val="nextTo"/>
        <c:crossAx val="-2066172488"/>
        <c:crosses val="autoZero"/>
        <c:auto val="1"/>
        <c:lblAlgn val="ctr"/>
        <c:lblOffset val="100"/>
        <c:noMultiLvlLbl val="0"/>
      </c:catAx>
      <c:valAx>
        <c:axId val="-2066172488"/>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2066175432"/>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graphs2!$K$123:$K$130</c:f>
              <c:numCache>
                <c:formatCode>General</c:formatCode>
                <c:ptCount val="8"/>
                <c:pt idx="0">
                  <c:v>17795.16</c:v>
                </c:pt>
                <c:pt idx="1">
                  <c:v>93258.78</c:v>
                </c:pt>
                <c:pt idx="2">
                  <c:v>119744.4</c:v>
                </c:pt>
                <c:pt idx="3">
                  <c:v>34904.98</c:v>
                </c:pt>
                <c:pt idx="4">
                  <c:v>22574.8</c:v>
                </c:pt>
                <c:pt idx="5">
                  <c:v>20383.08000000001</c:v>
                </c:pt>
                <c:pt idx="6">
                  <c:v>16941.60999999999</c:v>
                </c:pt>
                <c:pt idx="7">
                  <c:v>1979.038</c:v>
                </c:pt>
              </c:numCache>
            </c:numRef>
          </c:val>
        </c:ser>
        <c:ser>
          <c:idx val="1"/>
          <c:order val="1"/>
          <c:tx>
            <c:v>SACMEQ 3</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'pop corrected'!$G$123:$G$130</c:f>
              <c:numCache>
                <c:formatCode>General</c:formatCode>
                <c:ptCount val="8"/>
                <c:pt idx="0">
                  <c:v>22528.9282351219</c:v>
                </c:pt>
                <c:pt idx="1">
                  <c:v>153443.0107906688</c:v>
                </c:pt>
                <c:pt idx="2">
                  <c:v>164129.9220330489</c:v>
                </c:pt>
                <c:pt idx="3">
                  <c:v>81892.02763234763</c:v>
                </c:pt>
                <c:pt idx="4">
                  <c:v>22978.34677012126</c:v>
                </c:pt>
                <c:pt idx="5">
                  <c:v>8270.090959059431</c:v>
                </c:pt>
                <c:pt idx="6">
                  <c:v>820.3238259834402</c:v>
                </c:pt>
                <c:pt idx="7">
                  <c:v>192.4601293587313</c:v>
                </c:pt>
              </c:numCache>
            </c:numRef>
          </c:val>
        </c:ser>
        <c:dLbls>
          <c:showLegendKey val="0"/>
          <c:showVal val="0"/>
          <c:showCatName val="0"/>
          <c:showSerName val="0"/>
          <c:showPercent val="0"/>
          <c:showBubbleSize val="0"/>
        </c:dLbls>
        <c:gapWidth val="150"/>
        <c:axId val="-2066167496"/>
        <c:axId val="-2096894392"/>
      </c:barChart>
      <c:catAx>
        <c:axId val="-2066167496"/>
        <c:scaling>
          <c:orientation val="minMax"/>
        </c:scaling>
        <c:delete val="0"/>
        <c:axPos val="l"/>
        <c:majorTickMark val="out"/>
        <c:minorTickMark val="none"/>
        <c:tickLblPos val="nextTo"/>
        <c:crossAx val="-2096894392"/>
        <c:crosses val="autoZero"/>
        <c:auto val="1"/>
        <c:lblAlgn val="ctr"/>
        <c:lblOffset val="100"/>
        <c:noMultiLvlLbl val="0"/>
      </c:catAx>
      <c:valAx>
        <c:axId val="-2096894392"/>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2066167496"/>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'pop corrected'!$K$157:$K$164</c:f>
              <c:numCache>
                <c:formatCode>General</c:formatCode>
                <c:ptCount val="8"/>
                <c:pt idx="0">
                  <c:v>18056.43</c:v>
                </c:pt>
                <c:pt idx="1">
                  <c:v>43172.94</c:v>
                </c:pt>
                <c:pt idx="2">
                  <c:v>57215.25</c:v>
                </c:pt>
                <c:pt idx="3">
                  <c:v>29468.34</c:v>
                </c:pt>
                <c:pt idx="4">
                  <c:v>8742.463999999985</c:v>
                </c:pt>
                <c:pt idx="5">
                  <c:v>2189.384</c:v>
                </c:pt>
                <c:pt idx="6">
                  <c:v>396.5688</c:v>
                </c:pt>
              </c:numCache>
            </c:numRef>
          </c:val>
        </c:ser>
        <c:ser>
          <c:idx val="1"/>
          <c:order val="1"/>
          <c:tx>
            <c:v>SACMEQ 3</c:v>
          </c:tx>
          <c:invertIfNegative val="0"/>
          <c:val>
            <c:numRef>
              <c:f>'pop corrected'!$G$157:$G$164</c:f>
              <c:numCache>
                <c:formatCode>General</c:formatCode>
                <c:ptCount val="8"/>
                <c:pt idx="0">
                  <c:v>13732.1368055488</c:v>
                </c:pt>
                <c:pt idx="1">
                  <c:v>38183.13070026939</c:v>
                </c:pt>
                <c:pt idx="2">
                  <c:v>52007.72913361717</c:v>
                </c:pt>
                <c:pt idx="3">
                  <c:v>28174.37364120502</c:v>
                </c:pt>
                <c:pt idx="4">
                  <c:v>6778.008384812487</c:v>
                </c:pt>
                <c:pt idx="5">
                  <c:v>1810.594006553679</c:v>
                </c:pt>
                <c:pt idx="6">
                  <c:v>1123.860872580814</c:v>
                </c:pt>
                <c:pt idx="7">
                  <c:v>45.81057437349411</c:v>
                </c:pt>
              </c:numCache>
            </c:numRef>
          </c:val>
        </c:ser>
        <c:dLbls>
          <c:showLegendKey val="0"/>
          <c:showVal val="0"/>
          <c:showCatName val="0"/>
          <c:showSerName val="0"/>
          <c:showPercent val="0"/>
          <c:showBubbleSize val="0"/>
        </c:dLbls>
        <c:gapWidth val="150"/>
        <c:axId val="-2017874152"/>
        <c:axId val="-2017906680"/>
      </c:barChart>
      <c:catAx>
        <c:axId val="-2017874152"/>
        <c:scaling>
          <c:orientation val="minMax"/>
        </c:scaling>
        <c:delete val="0"/>
        <c:axPos val="l"/>
        <c:majorTickMark val="out"/>
        <c:minorTickMark val="none"/>
        <c:tickLblPos val="nextTo"/>
        <c:crossAx val="-2017906680"/>
        <c:crosses val="autoZero"/>
        <c:auto val="1"/>
        <c:lblAlgn val="ctr"/>
        <c:lblOffset val="100"/>
        <c:noMultiLvlLbl val="0"/>
      </c:catAx>
      <c:valAx>
        <c:axId val="-2017906680"/>
        <c:scaling>
          <c:orientation val="minMax"/>
        </c:scaling>
        <c:delete val="0"/>
        <c:axPos val="b"/>
        <c:majorGridlines/>
        <c:title>
          <c:tx>
            <c:rich>
              <a:bodyPr/>
              <a:lstStyle/>
              <a:p>
                <a:pPr>
                  <a:defRPr/>
                </a:pPr>
                <a:r>
                  <a:rPr lang="en-ZA" dirty="0" smtClean="0"/>
                  <a:t>Number of grade</a:t>
                </a:r>
                <a:r>
                  <a:rPr lang="en-ZA" baseline="0" dirty="0" smtClean="0"/>
                  <a:t> 6 children (adjusted for population growth)</a:t>
                </a:r>
                <a:endParaRPr lang="en-ZA" dirty="0"/>
              </a:p>
            </c:rich>
          </c:tx>
          <c:layout/>
          <c:overlay val="0"/>
        </c:title>
        <c:numFmt formatCode="General" sourceLinked="1"/>
        <c:majorTickMark val="out"/>
        <c:minorTickMark val="none"/>
        <c:tickLblPos val="nextTo"/>
        <c:crossAx val="-2017874152"/>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BC145A-11C4-F449-9FBB-CEB510A81F9A}" type="datetimeFigureOut">
              <a:rPr lang="en-US" smtClean="0"/>
              <a:t>2015/03/07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2141A0-4377-3D46-9B40-994555C56D29}" type="slidenum">
              <a:rPr lang="en-US" smtClean="0"/>
              <a:t>‹#›</a:t>
            </a:fld>
            <a:endParaRPr lang="en-US"/>
          </a:p>
        </p:txBody>
      </p:sp>
    </p:spTree>
    <p:extLst>
      <p:ext uri="{BB962C8B-B14F-4D97-AF65-F5344CB8AC3E}">
        <p14:creationId xmlns:p14="http://schemas.microsoft.com/office/powerpoint/2010/main" val="377143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0A5B36-5FE7-4590-9020-6784F3BC3A17}" type="datetimeFigureOut">
              <a:rPr lang="en-ZA" smtClean="0"/>
              <a:pPr/>
              <a:t>2015/03/07</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54A0D-9AA4-4D76-80B1-03FAA835FCDD}" type="slidenum">
              <a:rPr lang="en-ZA" smtClean="0"/>
              <a:pPr/>
              <a:t>‹#›</a:t>
            </a:fld>
            <a:endParaRPr lang="en-ZA"/>
          </a:p>
        </p:txBody>
      </p:sp>
    </p:spTree>
    <p:extLst>
      <p:ext uri="{BB962C8B-B14F-4D97-AF65-F5344CB8AC3E}">
        <p14:creationId xmlns:p14="http://schemas.microsoft.com/office/powerpoint/2010/main" val="372547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Chimombo</a:t>
            </a:r>
            <a:r>
              <a:rPr lang="en-US" sz="1200" kern="1200" dirty="0" smtClean="0">
                <a:solidFill>
                  <a:schemeClr val="tx1"/>
                </a:solidFill>
                <a:effectLst/>
                <a:latin typeface="+mn-lt"/>
                <a:ea typeface="+mn-ea"/>
                <a:cs typeface="+mn-cs"/>
              </a:rPr>
              <a:t>, J., 2009. Changing patterns of access to basic education in Malawi: a story of a mixed bag? </a:t>
            </a:r>
            <a:r>
              <a:rPr lang="en-US" sz="1200" kern="1200" dirty="0" err="1" smtClean="0">
                <a:solidFill>
                  <a:schemeClr val="tx1"/>
                </a:solidFill>
                <a:effectLst/>
                <a:latin typeface="+mn-lt"/>
                <a:ea typeface="+mn-ea"/>
                <a:cs typeface="+mn-cs"/>
              </a:rPr>
              <a:t>Comput</a:t>
            </a:r>
            <a:r>
              <a:rPr lang="en-US" sz="1200" kern="1200" dirty="0" smtClean="0">
                <a:solidFill>
                  <a:schemeClr val="tx1"/>
                </a:solidFill>
                <a:effectLst/>
                <a:latin typeface="+mn-lt"/>
                <a:ea typeface="+mn-ea"/>
                <a:cs typeface="+mn-cs"/>
              </a:rPr>
              <a:t>. Educ. 45, 297–312, http://</a:t>
            </a:r>
            <a:r>
              <a:rPr lang="en-US" sz="1200" kern="1200" dirty="0" err="1" smtClean="0">
                <a:solidFill>
                  <a:schemeClr val="tx1"/>
                </a:solidFill>
                <a:effectLst/>
                <a:latin typeface="+mn-lt"/>
                <a:ea typeface="+mn-ea"/>
                <a:cs typeface="+mn-cs"/>
              </a:rPr>
              <a:t>dx.doi.org</a:t>
            </a:r>
            <a:r>
              <a:rPr lang="en-US" sz="1200" kern="1200" dirty="0" smtClean="0">
                <a:solidFill>
                  <a:schemeClr val="tx1"/>
                </a:solidFill>
                <a:effectLst/>
                <a:latin typeface="+mn-lt"/>
                <a:ea typeface="+mn-ea"/>
                <a:cs typeface="+mn-cs"/>
              </a:rPr>
              <a:t>/10.1080/ 03050060902921003.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Colclough</a:t>
            </a:r>
            <a:r>
              <a:rPr lang="en-US" sz="1200" kern="1200" dirty="0" smtClean="0">
                <a:solidFill>
                  <a:schemeClr val="tx1"/>
                </a:solidFill>
                <a:effectLst/>
                <a:latin typeface="+mn-lt"/>
                <a:ea typeface="+mn-ea"/>
                <a:cs typeface="+mn-cs"/>
              </a:rPr>
              <a:t>, C., </a:t>
            </a:r>
            <a:r>
              <a:rPr lang="en-US" sz="1200" kern="1200" dirty="0" err="1" smtClean="0">
                <a:solidFill>
                  <a:schemeClr val="tx1"/>
                </a:solidFill>
                <a:effectLst/>
                <a:latin typeface="+mn-lt"/>
                <a:ea typeface="+mn-ea"/>
                <a:cs typeface="+mn-cs"/>
              </a:rPr>
              <a:t>Kingdon</a:t>
            </a:r>
            <a:r>
              <a:rPr lang="en-US" sz="1200" kern="1200" dirty="0" smtClean="0">
                <a:solidFill>
                  <a:schemeClr val="tx1"/>
                </a:solidFill>
                <a:effectLst/>
                <a:latin typeface="+mn-lt"/>
                <a:ea typeface="+mn-ea"/>
                <a:cs typeface="+mn-cs"/>
              </a:rPr>
              <a:t>, G., </a:t>
            </a:r>
            <a:r>
              <a:rPr lang="en-US" sz="1200" kern="1200" dirty="0" err="1" smtClean="0">
                <a:solidFill>
                  <a:schemeClr val="tx1"/>
                </a:solidFill>
                <a:effectLst/>
                <a:latin typeface="+mn-lt"/>
                <a:ea typeface="+mn-ea"/>
                <a:cs typeface="+mn-cs"/>
              </a:rPr>
              <a:t>Patrinos</a:t>
            </a:r>
            <a:r>
              <a:rPr lang="en-US" sz="1200" kern="1200" dirty="0" smtClean="0">
                <a:solidFill>
                  <a:schemeClr val="tx1"/>
                </a:solidFill>
                <a:effectLst/>
                <a:latin typeface="+mn-lt"/>
                <a:ea typeface="+mn-ea"/>
                <a:cs typeface="+mn-cs"/>
              </a:rPr>
              <a:t>, H., 2009. The pattern of returns to education and its implications In: Research Consortium on Educational Outcomes and Poverty Policy Brief. , Number 4.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Glewwe</a:t>
            </a:r>
            <a:r>
              <a:rPr lang="en-US" sz="1200" kern="1200" dirty="0" smtClean="0">
                <a:solidFill>
                  <a:schemeClr val="tx1"/>
                </a:solidFill>
                <a:effectLst/>
                <a:latin typeface="+mn-lt"/>
                <a:ea typeface="+mn-ea"/>
                <a:cs typeface="+mn-cs"/>
              </a:rPr>
              <a:t>, P., </a:t>
            </a:r>
            <a:r>
              <a:rPr lang="en-US" sz="1200" kern="1200" dirty="0" err="1" smtClean="0">
                <a:solidFill>
                  <a:schemeClr val="tx1"/>
                </a:solidFill>
                <a:effectLst/>
                <a:latin typeface="+mn-lt"/>
                <a:ea typeface="+mn-ea"/>
                <a:cs typeface="+mn-cs"/>
              </a:rPr>
              <a:t>Maiga</a:t>
            </a:r>
            <a:r>
              <a:rPr lang="en-US" sz="1200" kern="1200" dirty="0" smtClean="0">
                <a:solidFill>
                  <a:schemeClr val="tx1"/>
                </a:solidFill>
                <a:effectLst/>
                <a:latin typeface="+mn-lt"/>
                <a:ea typeface="+mn-ea"/>
                <a:cs typeface="+mn-cs"/>
              </a:rPr>
              <a:t>, E., </a:t>
            </a:r>
            <a:r>
              <a:rPr lang="en-US" sz="1200" kern="1200" dirty="0" err="1" smtClean="0">
                <a:solidFill>
                  <a:schemeClr val="tx1"/>
                </a:solidFill>
                <a:effectLst/>
                <a:latin typeface="+mn-lt"/>
                <a:ea typeface="+mn-ea"/>
                <a:cs typeface="+mn-cs"/>
              </a:rPr>
              <a:t>Zheng</a:t>
            </a:r>
            <a:r>
              <a:rPr lang="en-US" sz="1200" kern="1200" dirty="0" smtClean="0">
                <a:solidFill>
                  <a:schemeClr val="tx1"/>
                </a:solidFill>
                <a:effectLst/>
                <a:latin typeface="+mn-lt"/>
                <a:ea typeface="+mn-ea"/>
                <a:cs typeface="+mn-cs"/>
              </a:rPr>
              <a:t>, H., 2014. The contribution of education to economic growth: a review of the evidence, with special attention and an application to Sub-Saharan Africa. World Dev. 59, 379–393.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Winthrop, R., Anderson, K., &amp; </a:t>
            </a:r>
            <a:r>
              <a:rPr lang="en-US" sz="1200" kern="1200" dirty="0" err="1" smtClean="0">
                <a:solidFill>
                  <a:schemeClr val="tx1"/>
                </a:solidFill>
                <a:effectLst/>
                <a:latin typeface="+mn-lt"/>
                <a:ea typeface="+mn-ea"/>
                <a:cs typeface="+mn-cs"/>
              </a:rPr>
              <a:t>Cruzalegui</a:t>
            </a:r>
            <a:r>
              <a:rPr lang="en-US" sz="1200" kern="1200" dirty="0" smtClean="0">
                <a:solidFill>
                  <a:schemeClr val="tx1"/>
                </a:solidFill>
                <a:effectLst/>
                <a:latin typeface="+mn-lt"/>
                <a:ea typeface="+mn-ea"/>
                <a:cs typeface="+mn-cs"/>
              </a:rPr>
              <a:t>. 2015.</a:t>
            </a:r>
            <a:r>
              <a:rPr lang="en-US" sz="1200" kern="1200" baseline="0" dirty="0" smtClean="0">
                <a:solidFill>
                  <a:schemeClr val="tx1"/>
                </a:solidFill>
                <a:effectLst/>
                <a:latin typeface="+mn-lt"/>
                <a:ea typeface="+mn-ea"/>
                <a:cs typeface="+mn-cs"/>
              </a:rPr>
              <a:t> A review of the policy debates around learning in the post-2015 education and development agenda. International Journal of Educational Development. 40 (2015) 297-307</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7954A0D-9AA4-4D76-80B1-03FAA835FCDD}" type="slidenum">
              <a:rPr lang="en-ZA" smtClean="0"/>
              <a:pPr/>
              <a:t>4</a:t>
            </a:fld>
            <a:endParaRPr lang="en-ZA"/>
          </a:p>
        </p:txBody>
      </p:sp>
    </p:spTree>
    <p:extLst>
      <p:ext uri="{BB962C8B-B14F-4D97-AF65-F5344CB8AC3E}">
        <p14:creationId xmlns:p14="http://schemas.microsoft.com/office/powerpoint/2010/main" val="4134967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UNESCO Institute for Statistics. 2010. “Measuring Educational Participation: Analysis of Data Quality and Methodology Based on Ten Studies.” Technical Paper no. 4, UNESCO, Bangkok.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“Use Kaplan-Meier survival probabilities to estimate grade survival.—In the second iteration of the current study (Spaull and Taylor 2014), we used Filmer’s (2010) estimates of grade survival probabilities to grade 6 for the 10–19-year-old cohort in each country. However, this method requires independence between censoring and survival (</a:t>
            </a:r>
            <a:r>
              <a:rPr lang="en-US" sz="1200" kern="1200" dirty="0" err="1" smtClean="0">
                <a:solidFill>
                  <a:schemeClr val="tx1"/>
                </a:solidFill>
                <a:effectLst/>
                <a:latin typeface="+mn-lt"/>
                <a:ea typeface="+mn-ea"/>
                <a:cs typeface="+mn-cs"/>
              </a:rPr>
              <a:t>Szklo</a:t>
            </a:r>
            <a:r>
              <a:rPr lang="en-US" sz="1200" kern="1200" dirty="0" smtClean="0">
                <a:solidFill>
                  <a:schemeClr val="tx1"/>
                </a:solidFill>
                <a:effectLst/>
                <a:latin typeface="+mn-lt"/>
                <a:ea typeface="+mn-ea"/>
                <a:cs typeface="+mn-cs"/>
              </a:rPr>
              <a:t> and Nieto 2012, 55). That is to say that individuals who are censored, or “lost to follow up” (i.e., no longer in the sample), have the same prospect of survival as those who continued to be followed (i.e., remained in the sample). If this assumption is not met, the resulting probabilities will be biased. In Filmer’s educational application of the method, the number who have dropped out of school is analogous to the number in the medical sample who died, while the number of children who are delayed (i.e., who have not dropped out of school but are behind their age-appropriate peers) are analogous to those who are “lost to follow up” (censored observations) in the medical sample. Because the Kaplan-Meier method assumes that censored </a:t>
            </a:r>
            <a:r>
              <a:rPr lang="en-US" sz="1200" kern="1200" dirty="0" err="1" smtClean="0">
                <a:solidFill>
                  <a:schemeClr val="tx1"/>
                </a:solidFill>
                <a:effectLst/>
                <a:latin typeface="+mn-lt"/>
                <a:ea typeface="+mn-ea"/>
                <a:cs typeface="+mn-cs"/>
              </a:rPr>
              <a:t>ob</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servations</a:t>
            </a:r>
            <a:r>
              <a:rPr lang="en-US" sz="1200" kern="1200" dirty="0" smtClean="0">
                <a:solidFill>
                  <a:schemeClr val="tx1"/>
                </a:solidFill>
                <a:effectLst/>
                <a:latin typeface="+mn-lt"/>
                <a:ea typeface="+mn-ea"/>
                <a:cs typeface="+mn-cs"/>
              </a:rPr>
              <a:t> have the same probability of survival as those who remain in the sample, Filmer is essentially as- </a:t>
            </a:r>
            <a:r>
              <a:rPr lang="en-US" sz="1200" kern="1200" dirty="0" err="1" smtClean="0">
                <a:solidFill>
                  <a:schemeClr val="tx1"/>
                </a:solidFill>
                <a:effectLst/>
                <a:latin typeface="+mn-lt"/>
                <a:ea typeface="+mn-ea"/>
                <a:cs typeface="+mn-cs"/>
              </a:rPr>
              <a:t>suming</a:t>
            </a:r>
            <a:r>
              <a:rPr lang="en-US" sz="1200" kern="1200" dirty="0" smtClean="0">
                <a:solidFill>
                  <a:schemeClr val="tx1"/>
                </a:solidFill>
                <a:effectLst/>
                <a:latin typeface="+mn-lt"/>
                <a:ea typeface="+mn-ea"/>
                <a:cs typeface="+mn-cs"/>
              </a:rPr>
              <a:t> that those who are delayed have the same probability of dropping out of school as those who are not delayed (i.e., those who are progressing at the appropriate rate), something that is almost certainly not true. Research has consistently shown that overage students are more likely to drop out than their age-appropriate peers (Lewin and Little 2011). In addition to the above, students who drop out before grade 6 may still return and complete grade 6, leading to a further underestimation of grade 6 completion.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7954A0D-9AA4-4D76-80B1-03FAA835FCDD}" type="slidenum">
              <a:rPr lang="en-ZA" smtClean="0"/>
              <a:pPr/>
              <a:t>5</a:t>
            </a:fld>
            <a:endParaRPr lang="en-ZA"/>
          </a:p>
        </p:txBody>
      </p:sp>
    </p:spTree>
    <p:extLst>
      <p:ext uri="{BB962C8B-B14F-4D97-AF65-F5344CB8AC3E}">
        <p14:creationId xmlns:p14="http://schemas.microsoft.com/office/powerpoint/2010/main" val="2207344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24</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29</a:t>
            </a:fld>
            <a:endParaRPr lang="en-ZA"/>
          </a:p>
        </p:txBody>
      </p:sp>
    </p:spTree>
    <p:extLst>
      <p:ext uri="{BB962C8B-B14F-4D97-AF65-F5344CB8AC3E}">
        <p14:creationId xmlns:p14="http://schemas.microsoft.com/office/powerpoint/2010/main" val="584893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30</a:t>
            </a:fld>
            <a:endParaRPr lang="en-ZA"/>
          </a:p>
        </p:txBody>
      </p:sp>
    </p:spTree>
    <p:extLst>
      <p:ext uri="{BB962C8B-B14F-4D97-AF65-F5344CB8AC3E}">
        <p14:creationId xmlns:p14="http://schemas.microsoft.com/office/powerpoint/2010/main" val="3666831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31</a:t>
            </a:fld>
            <a:endParaRPr lang="en-ZA"/>
          </a:p>
        </p:txBody>
      </p:sp>
    </p:spTree>
    <p:extLst>
      <p:ext uri="{BB962C8B-B14F-4D97-AF65-F5344CB8AC3E}">
        <p14:creationId xmlns:p14="http://schemas.microsoft.com/office/powerpoint/2010/main" val="599261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32</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baseline="0" dirty="0" smtClean="0"/>
              <a:t>RF2 is used to estimate the population figures. </a:t>
            </a:r>
          </a:p>
          <a:p>
            <a:r>
              <a:rPr lang="en-ZA" sz="1200" b="0" i="0" kern="1200" dirty="0" smtClean="0">
                <a:solidFill>
                  <a:schemeClr val="tx1"/>
                </a:solidFill>
                <a:effectLst/>
                <a:latin typeface="+mn-lt"/>
                <a:ea typeface="+mn-ea"/>
                <a:cs typeface="+mn-cs"/>
              </a:rPr>
              <a:t>The rf2 factor is based on the inverse of the probability of selection of the sample members and makes the total weighted number of students equal to the ESTIMATED population size.</a:t>
            </a:r>
          </a:p>
          <a:p>
            <a:r>
              <a:rPr lang="en-ZA" sz="1200" b="0" i="0" kern="1200" dirty="0" smtClean="0">
                <a:solidFill>
                  <a:schemeClr val="tx1"/>
                </a:solidFill>
                <a:effectLst/>
                <a:latin typeface="+mn-lt"/>
                <a:ea typeface="+mn-ea"/>
                <a:cs typeface="+mn-cs"/>
              </a:rPr>
              <a:t>The calculation of rf2 includes taking account of the actual numbers of Grade 6 pupils in a school at the time of the actual data collection (as well as the number from the school census). It also includes attempts at adjustments for missing data due to non-response.</a:t>
            </a:r>
          </a:p>
          <a:p>
            <a:r>
              <a:rPr lang="en-ZA" sz="1200" b="0" i="0" kern="1200" dirty="0" smtClean="0">
                <a:solidFill>
                  <a:schemeClr val="tx1"/>
                </a:solidFill>
                <a:effectLst/>
                <a:latin typeface="+mn-lt"/>
                <a:ea typeface="+mn-ea"/>
                <a:cs typeface="+mn-cs"/>
              </a:rPr>
              <a:t>The main message is that rf2 is a mixture of school census and sample data and adjustments for non-response. You should therefore treat it as a sampling weight that provides estimates of the population figures. Estimates using rf2 as a sample weight will have sampling errors and confidence limits (just as estimates using pweight2 have sampling errors and confidence limits). These can be estimated via the complex sampling options in STATA</a:t>
            </a:r>
          </a:p>
          <a:p>
            <a:endParaRPr lang="en-ZA" baseline="0" dirty="0" smtClean="0"/>
          </a:p>
          <a:p>
            <a:r>
              <a:rPr lang="en-ZA" baseline="0" dirty="0" smtClean="0"/>
              <a:t>Distribution of this graph will influence whether there was an increase in the average SACMEQ score or a decrease </a:t>
            </a:r>
          </a:p>
        </p:txBody>
      </p:sp>
      <p:sp>
        <p:nvSpPr>
          <p:cNvPr id="4" name="Slide Number Placeholder 3"/>
          <p:cNvSpPr>
            <a:spLocks noGrp="1"/>
          </p:cNvSpPr>
          <p:nvPr>
            <p:ph type="sldNum" sz="quarter" idx="10"/>
          </p:nvPr>
        </p:nvSpPr>
        <p:spPr/>
        <p:txBody>
          <a:bodyPr/>
          <a:lstStyle/>
          <a:p>
            <a:fld id="{E7954A0D-9AA4-4D76-80B1-03FAA835FCDD}" type="slidenum">
              <a:rPr lang="en-ZA" smtClean="0"/>
              <a:pPr/>
              <a:t>33</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34</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35</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36</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baseline="0" dirty="0" smtClean="0"/>
              <a:t>Malawi is kind of the opposite scenario:  It did slightly worse in 2007 (although one shouldn’t over-read into it) despite having a higher SACMEQ average score.  So the drop in the numbers reaching every level was due to lower enrolment.</a:t>
            </a:r>
          </a:p>
        </p:txBody>
      </p:sp>
      <p:sp>
        <p:nvSpPr>
          <p:cNvPr id="4" name="Slide Number Placeholder 3"/>
          <p:cNvSpPr>
            <a:spLocks noGrp="1"/>
          </p:cNvSpPr>
          <p:nvPr>
            <p:ph type="sldNum" sz="quarter" idx="10"/>
          </p:nvPr>
        </p:nvSpPr>
        <p:spPr/>
        <p:txBody>
          <a:bodyPr/>
          <a:lstStyle/>
          <a:p>
            <a:fld id="{E7954A0D-9AA4-4D76-80B1-03FAA835FCDD}" type="slidenum">
              <a:rPr lang="en-ZA" smtClean="0"/>
              <a:pPr/>
              <a:t>37</a:t>
            </a:fld>
            <a:endParaRPr lang="en-Z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38</a:t>
            </a:fld>
            <a:endParaRPr lang="en-ZA"/>
          </a:p>
        </p:txBody>
      </p:sp>
    </p:spTree>
    <p:extLst>
      <p:ext uri="{BB962C8B-B14F-4D97-AF65-F5344CB8AC3E}">
        <p14:creationId xmlns:p14="http://schemas.microsoft.com/office/powerpoint/2010/main" val="2393717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39</a:t>
            </a:fld>
            <a:endParaRPr lang="en-Z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40</a:t>
            </a:fld>
            <a:endParaRPr lang="en-ZA"/>
          </a:p>
        </p:txBody>
      </p:sp>
    </p:spTree>
    <p:extLst>
      <p:ext uri="{BB962C8B-B14F-4D97-AF65-F5344CB8AC3E}">
        <p14:creationId xmlns:p14="http://schemas.microsoft.com/office/powerpoint/2010/main" val="3337183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Z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ZA" dirty="0"/>
          </a:p>
        </p:txBody>
      </p:sp>
      <p:sp>
        <p:nvSpPr>
          <p:cNvPr id="4" name="Date Placeholder 3"/>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Click to edit Master title style</a:t>
            </a:r>
            <a:endParaRPr lang="en-Z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pic>
        <p:nvPicPr>
          <p:cNvPr id="8" name="Picture 2" descr="http://cournot.sun.ac.za/resep/wp-content/uploads/2012/07/ReSEPbanner2.png"/>
          <p:cNvPicPr>
            <a:picLocks noChangeAspect="1" noChangeArrowheads="1"/>
          </p:cNvPicPr>
          <p:nvPr userDrawn="1"/>
        </p:nvPicPr>
        <p:blipFill>
          <a:blip r:embed="rId2" cstate="print"/>
          <a:srcRect r="70516"/>
          <a:stretch>
            <a:fillRect/>
          </a:stretch>
        </p:blipFill>
        <p:spPr bwMode="auto">
          <a:xfrm>
            <a:off x="7740352" y="6237312"/>
            <a:ext cx="1080120" cy="366347"/>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2015/03/07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chemeClr val="bg1">
              <a:lumMod val="85000"/>
            </a:schemeClr>
          </a:solidFill>
        </p:spPr>
        <p:txBody>
          <a:bodyPr vert="horz" lIns="91440" tIns="45720" rIns="91440" bIns="45720" rtlCol="0" anchor="ctr">
            <a:norm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24C91-65AF-45BD-BD1F-FDC1656DF863}" type="datetimeFigureOut">
              <a:rPr lang="en-ZA" smtClean="0"/>
              <a:pPr/>
              <a:t>2015/03/07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E1223-E484-446E-B337-A41EB0FE8798}"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Helvetica"/>
          <a:ea typeface="+mj-ea"/>
          <a:cs typeface="Helvetica"/>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Helvetic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Helvetic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Helvetic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image" Target="../media/image1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 Id="rId3"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6.png"/><Relationship Id="rId5" Type="http://schemas.openxmlformats.org/officeDocument/2006/relationships/chart" Target="../charts/chart7.xml"/><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 Id="rId3" Type="http://schemas.openxmlformats.org/officeDocument/2006/relationships/chart" Target="../charts/chart9.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Document3.docx"/><Relationship Id="rId4" Type="http://schemas.openxmlformats.org/officeDocument/2006/relationships/image" Target="../media/image17.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 Id="rId3" Type="http://schemas.openxmlformats.org/officeDocument/2006/relationships/image" Target="../media/image19.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sacmeq.org/downloads/sacmeqIII/WD01_SACMEQ_III_Results_Pupil_Achievement.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chart" Target="../charts/char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chart" Target="../charts/char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chart" Target="../charts/char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chart" Target="../charts/char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chart" Target="../charts/char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itle 1"/>
          <p:cNvSpPr txBox="1">
            <a:spLocks/>
          </p:cNvSpPr>
          <p:nvPr/>
        </p:nvSpPr>
        <p:spPr>
          <a:xfrm>
            <a:off x="2253208" y="2708920"/>
            <a:ext cx="6876256" cy="2880320"/>
          </a:xfrm>
          <a:prstGeom prst="rect">
            <a:avLst/>
          </a:prstGeom>
          <a:solidFill>
            <a:srgbClr val="D9D9D9"/>
          </a:solidFill>
          <a:ln>
            <a:noFill/>
          </a:ln>
        </p:spPr>
        <p:txBody>
          <a:bodyPr vert="horz" lIns="91440" tIns="45720" rIns="91440" bIns="45720" rtlCol="0" anchor="t">
            <a:normAutofit fontScale="97500"/>
          </a:bodyPr>
          <a:lstStyle>
            <a:lvl1pPr algn="ctr" defTabSz="914400" rtl="0" eaLnBrk="1" latinLnBrk="0" hangingPunct="1">
              <a:spcBef>
                <a:spcPct val="0"/>
              </a:spcBef>
              <a:buNone/>
              <a:defRPr sz="4400" kern="1200">
                <a:solidFill>
                  <a:schemeClr val="tx1"/>
                </a:solidFill>
                <a:latin typeface="Helvetica"/>
                <a:ea typeface="+mj-ea"/>
                <a:cs typeface="Helvetica"/>
              </a:defRPr>
            </a:lvl1pPr>
          </a:lstStyle>
          <a:p>
            <a:r>
              <a:rPr lang="en-US" sz="2400" b="1" dirty="0" smtClean="0">
                <a:solidFill>
                  <a:srgbClr val="800000"/>
                </a:solidFill>
              </a:rPr>
              <a:t/>
            </a:r>
            <a:br>
              <a:rPr lang="en-US" sz="2400" b="1" dirty="0" smtClean="0">
                <a:solidFill>
                  <a:srgbClr val="800000"/>
                </a:solidFill>
              </a:rPr>
            </a:br>
            <a:endParaRPr lang="en-US" sz="1400" b="1" i="1" dirty="0">
              <a:solidFill>
                <a:srgbClr val="800000"/>
              </a:solidFill>
            </a:endParaRPr>
          </a:p>
        </p:txBody>
      </p:sp>
      <p:sp>
        <p:nvSpPr>
          <p:cNvPr id="2" name="Title 1"/>
          <p:cNvSpPr>
            <a:spLocks noGrp="1"/>
          </p:cNvSpPr>
          <p:nvPr>
            <p:ph type="ctrTitle"/>
          </p:nvPr>
        </p:nvSpPr>
        <p:spPr>
          <a:xfrm>
            <a:off x="2267744" y="692696"/>
            <a:ext cx="6876256" cy="2016224"/>
          </a:xfrm>
          <a:solidFill>
            <a:srgbClr val="D9D9D9"/>
          </a:solidFill>
          <a:ln>
            <a:noFill/>
          </a:ln>
        </p:spPr>
        <p:txBody>
          <a:bodyPr anchor="t">
            <a:normAutofit fontScale="90000"/>
          </a:bodyPr>
          <a:lstStyle/>
          <a:p>
            <a:r>
              <a:rPr lang="en-US" sz="2400" b="1" dirty="0" smtClean="0">
                <a:solidFill>
                  <a:srgbClr val="800000"/>
                </a:solidFill>
              </a:rPr>
              <a:t/>
            </a:r>
            <a:br>
              <a:rPr lang="en-US" sz="2400" b="1" dirty="0" smtClean="0">
                <a:solidFill>
                  <a:srgbClr val="800000"/>
                </a:solidFill>
              </a:rPr>
            </a:br>
            <a:r>
              <a:rPr lang="en-US" sz="2400" b="1" dirty="0" smtClean="0">
                <a:solidFill>
                  <a:srgbClr val="800000"/>
                </a:solidFill>
              </a:rPr>
              <a:t>Measuring </a:t>
            </a:r>
            <a:r>
              <a:rPr lang="en-US" sz="2400" b="1" dirty="0">
                <a:solidFill>
                  <a:srgbClr val="800000"/>
                </a:solidFill>
              </a:rPr>
              <a:t>access to learning over a period of increased </a:t>
            </a:r>
            <a:r>
              <a:rPr lang="en-US" sz="2400" b="1" dirty="0" smtClean="0">
                <a:solidFill>
                  <a:srgbClr val="800000"/>
                </a:solidFill>
              </a:rPr>
              <a:t>access to schooling</a:t>
            </a:r>
            <a:br>
              <a:rPr lang="en-US" sz="2400" b="1" dirty="0" smtClean="0">
                <a:solidFill>
                  <a:srgbClr val="800000"/>
                </a:solidFill>
              </a:rPr>
            </a:br>
            <a:r>
              <a:rPr lang="en-US" sz="2200" dirty="0" smtClean="0">
                <a:solidFill>
                  <a:srgbClr val="800000"/>
                </a:solidFill>
              </a:rPr>
              <a:t>The </a:t>
            </a:r>
            <a:r>
              <a:rPr lang="en-US" sz="2200" dirty="0">
                <a:solidFill>
                  <a:srgbClr val="800000"/>
                </a:solidFill>
              </a:rPr>
              <a:t>case of </a:t>
            </a:r>
            <a:r>
              <a:rPr lang="en-US" sz="2200" dirty="0" smtClean="0">
                <a:solidFill>
                  <a:srgbClr val="800000"/>
                </a:solidFill>
              </a:rPr>
              <a:t>Southern </a:t>
            </a:r>
            <a:r>
              <a:rPr lang="en-US" sz="2200" dirty="0">
                <a:solidFill>
                  <a:srgbClr val="800000"/>
                </a:solidFill>
              </a:rPr>
              <a:t>and </a:t>
            </a:r>
            <a:r>
              <a:rPr lang="en-US" sz="2200" dirty="0" smtClean="0">
                <a:solidFill>
                  <a:srgbClr val="800000"/>
                </a:solidFill>
              </a:rPr>
              <a:t>Eastern </a:t>
            </a:r>
            <a:r>
              <a:rPr lang="en-US" sz="2200" dirty="0">
                <a:solidFill>
                  <a:srgbClr val="800000"/>
                </a:solidFill>
              </a:rPr>
              <a:t>Africa 2000-</a:t>
            </a:r>
            <a:r>
              <a:rPr lang="en-US" sz="2200" dirty="0" smtClean="0">
                <a:solidFill>
                  <a:srgbClr val="800000"/>
                </a:solidFill>
              </a:rPr>
              <a:t>2007</a:t>
            </a:r>
            <a:r>
              <a:rPr lang="en-US" sz="2000" dirty="0" smtClean="0">
                <a:solidFill>
                  <a:srgbClr val="800000"/>
                </a:solidFill>
              </a:rPr>
              <a:t/>
            </a:r>
            <a:br>
              <a:rPr lang="en-US" sz="2000" dirty="0" smtClean="0">
                <a:solidFill>
                  <a:srgbClr val="800000"/>
                </a:solidFill>
              </a:rPr>
            </a:br>
            <a:r>
              <a:rPr lang="en-US" sz="2000" dirty="0" smtClean="0">
                <a:solidFill>
                  <a:srgbClr val="800000"/>
                </a:solidFill>
              </a:rPr>
              <a:t/>
            </a:r>
            <a:br>
              <a:rPr lang="en-US" sz="2000" dirty="0" smtClean="0">
                <a:solidFill>
                  <a:srgbClr val="800000"/>
                </a:solidFill>
              </a:rPr>
            </a:br>
            <a:r>
              <a:rPr lang="en-US" sz="2000" dirty="0" smtClean="0">
                <a:solidFill>
                  <a:srgbClr val="800000"/>
                </a:solidFill>
              </a:rPr>
              <a:t/>
            </a:r>
            <a:br>
              <a:rPr lang="en-US" sz="2000" dirty="0" smtClean="0">
                <a:solidFill>
                  <a:srgbClr val="800000"/>
                </a:solidFill>
              </a:rPr>
            </a:br>
            <a:r>
              <a:rPr lang="en-US" sz="2000" dirty="0">
                <a:solidFill>
                  <a:srgbClr val="800000"/>
                </a:solidFill>
              </a:rPr>
              <a:t/>
            </a:r>
            <a:br>
              <a:rPr lang="en-US" sz="2000" dirty="0">
                <a:solidFill>
                  <a:srgbClr val="800000"/>
                </a:solidFill>
              </a:rPr>
            </a:br>
            <a:r>
              <a:rPr lang="en-US" sz="2000" dirty="0" smtClean="0">
                <a:solidFill>
                  <a:srgbClr val="800000"/>
                </a:solidFill>
              </a:rPr>
              <a:t/>
            </a:r>
            <a:br>
              <a:rPr lang="en-US" sz="2000" dirty="0" smtClean="0">
                <a:solidFill>
                  <a:srgbClr val="800000"/>
                </a:solidFill>
              </a:rPr>
            </a:br>
            <a:r>
              <a:rPr lang="en-US" sz="2000" dirty="0">
                <a:solidFill>
                  <a:srgbClr val="800000"/>
                </a:solidFill>
              </a:rPr>
              <a:t/>
            </a:r>
            <a:br>
              <a:rPr lang="en-US" sz="2000" dirty="0">
                <a:solidFill>
                  <a:srgbClr val="800000"/>
                </a:solidFill>
              </a:rPr>
            </a:br>
            <a:r>
              <a:rPr lang="en-US" sz="2000" dirty="0" smtClean="0">
                <a:solidFill>
                  <a:srgbClr val="800000"/>
                </a:solidFill>
              </a:rPr>
              <a:t/>
            </a:r>
            <a:br>
              <a:rPr lang="en-US" sz="2000" dirty="0" smtClean="0">
                <a:solidFill>
                  <a:srgbClr val="800000"/>
                </a:solidFill>
              </a:rPr>
            </a:br>
            <a:r>
              <a:rPr lang="en-US" sz="2000" dirty="0">
                <a:solidFill>
                  <a:srgbClr val="800000"/>
                </a:solidFill>
              </a:rPr>
              <a:t/>
            </a:r>
            <a:br>
              <a:rPr lang="en-US" sz="2000" dirty="0">
                <a:solidFill>
                  <a:srgbClr val="800000"/>
                </a:solidFill>
              </a:rPr>
            </a:br>
            <a:r>
              <a:rPr lang="en-US" sz="2000" dirty="0" smtClean="0">
                <a:solidFill>
                  <a:srgbClr val="800000"/>
                </a:solidFill>
              </a:rPr>
              <a:t/>
            </a:r>
            <a:br>
              <a:rPr lang="en-US" sz="2000" dirty="0" smtClean="0">
                <a:solidFill>
                  <a:srgbClr val="800000"/>
                </a:solidFill>
              </a:rPr>
            </a:br>
            <a:r>
              <a:rPr lang="en-US" sz="1200" dirty="0" smtClean="0"/>
              <a:t>Spaull</a:t>
            </a:r>
            <a:r>
              <a:rPr lang="en-US" sz="1200" dirty="0"/>
              <a:t>, N., Taylor, S., (2015). </a:t>
            </a:r>
            <a:r>
              <a:rPr lang="en-US" sz="1200" i="1" dirty="0"/>
              <a:t>Access to what? Creating a composite measure of educational quantity and educational quality for 11 African countries</a:t>
            </a:r>
            <a:r>
              <a:rPr lang="en-US" sz="1200" dirty="0"/>
              <a:t>. </a:t>
            </a:r>
            <a:r>
              <a:rPr lang="en-US" sz="1200" b="1" dirty="0"/>
              <a:t>Comparative Education Review</a:t>
            </a:r>
            <a:r>
              <a:rPr lang="en-US" sz="1200" dirty="0"/>
              <a:t>. Vol. 58, No. 1.</a:t>
            </a:r>
            <a:br>
              <a:rPr lang="en-US" sz="1200" dirty="0"/>
            </a:br>
            <a:r>
              <a:rPr lang="en-US" sz="1200" dirty="0" smtClean="0"/>
              <a:t/>
            </a:r>
            <a:br>
              <a:rPr lang="en-US" sz="1200" dirty="0" smtClean="0"/>
            </a:br>
            <a:r>
              <a:rPr lang="en-US" sz="1200" dirty="0" smtClean="0"/>
              <a:t>Taylor</a:t>
            </a:r>
            <a:r>
              <a:rPr lang="en-US" sz="1200" dirty="0"/>
              <a:t>, S., and Spaull, N. (2015). Measuring access to learning over a period of increased access to schooling: The case of Southern and Eastern Africa since 2000. </a:t>
            </a:r>
            <a:r>
              <a:rPr lang="en-US" sz="1200" b="1" dirty="0"/>
              <a:t>International Journal of Educational Development</a:t>
            </a:r>
            <a:r>
              <a:rPr lang="en-US" sz="1200" dirty="0"/>
              <a:t>. Vol. 41 (March) p.47-59</a:t>
            </a:r>
            <a:br>
              <a:rPr lang="en-US" sz="1200" dirty="0"/>
            </a:br>
            <a:r>
              <a:rPr lang="en-US" sz="1300" dirty="0" smtClean="0">
                <a:solidFill>
                  <a:srgbClr val="800000"/>
                </a:solidFill>
              </a:rPr>
              <a:t/>
            </a:r>
            <a:br>
              <a:rPr lang="en-US" sz="1300" dirty="0" smtClean="0">
                <a:solidFill>
                  <a:srgbClr val="800000"/>
                </a:solidFill>
              </a:rPr>
            </a:br>
            <a:endParaRPr lang="en-US" sz="1100" b="1" i="1" dirty="0">
              <a:solidFill>
                <a:srgbClr val="800000"/>
              </a:solidFill>
              <a:latin typeface="Helvetica"/>
              <a:cs typeface="Helvetica"/>
            </a:endParaRPr>
          </a:p>
        </p:txBody>
      </p:sp>
      <p:pic>
        <p:nvPicPr>
          <p:cNvPr id="6" name="Picture 5"/>
          <p:cNvPicPr>
            <a:picLocks noChangeAspect="1"/>
          </p:cNvPicPr>
          <p:nvPr/>
        </p:nvPicPr>
        <p:blipFill>
          <a:blip r:embed="rId4" cstate="print"/>
          <a:stretch>
            <a:fillRect/>
          </a:stretch>
        </p:blipFill>
        <p:spPr>
          <a:xfrm>
            <a:off x="6372200" y="6021288"/>
            <a:ext cx="1586496" cy="491814"/>
          </a:xfrm>
          <a:prstGeom prst="rect">
            <a:avLst/>
          </a:prstGeom>
        </p:spPr>
      </p:pic>
      <p:sp>
        <p:nvSpPr>
          <p:cNvPr id="3" name="TextBox 2"/>
          <p:cNvSpPr txBox="1"/>
          <p:nvPr/>
        </p:nvSpPr>
        <p:spPr>
          <a:xfrm>
            <a:off x="3419872" y="2564904"/>
            <a:ext cx="2160240" cy="1200329"/>
          </a:xfrm>
          <a:prstGeom prst="rect">
            <a:avLst/>
          </a:prstGeom>
          <a:solidFill>
            <a:srgbClr val="BFBFBF"/>
          </a:solidFill>
        </p:spPr>
        <p:txBody>
          <a:bodyPr wrap="square" rtlCol="0">
            <a:spAutoFit/>
          </a:bodyPr>
          <a:lstStyle/>
          <a:p>
            <a:pPr algn="ctr"/>
            <a:endParaRPr lang="en-US" dirty="0" smtClean="0">
              <a:solidFill>
                <a:srgbClr val="800000"/>
              </a:solidFill>
            </a:endParaRPr>
          </a:p>
          <a:p>
            <a:pPr algn="ctr"/>
            <a:r>
              <a:rPr lang="en-US" dirty="0" smtClean="0">
                <a:solidFill>
                  <a:srgbClr val="800000"/>
                </a:solidFill>
              </a:rPr>
              <a:t>Stephen Taylor</a:t>
            </a:r>
          </a:p>
          <a:p>
            <a:pPr algn="ctr"/>
            <a:r>
              <a:rPr lang="en-US" sz="1200" dirty="0" smtClean="0"/>
              <a:t>Department of Basic Education</a:t>
            </a:r>
          </a:p>
          <a:p>
            <a:pPr algn="ctr"/>
            <a:r>
              <a:rPr lang="en-US" sz="1200" dirty="0" smtClean="0"/>
              <a:t>South Africa</a:t>
            </a:r>
          </a:p>
          <a:p>
            <a:pPr algn="ctr"/>
            <a:endParaRPr lang="en-US" sz="1200" dirty="0"/>
          </a:p>
        </p:txBody>
      </p:sp>
      <p:sp>
        <p:nvSpPr>
          <p:cNvPr id="11" name="TextBox 10"/>
          <p:cNvSpPr txBox="1"/>
          <p:nvPr/>
        </p:nvSpPr>
        <p:spPr>
          <a:xfrm>
            <a:off x="6012160" y="2564904"/>
            <a:ext cx="2160240" cy="1200329"/>
          </a:xfrm>
          <a:prstGeom prst="rect">
            <a:avLst/>
          </a:prstGeom>
          <a:solidFill>
            <a:schemeClr val="bg1">
              <a:lumMod val="75000"/>
            </a:schemeClr>
          </a:solidFill>
        </p:spPr>
        <p:txBody>
          <a:bodyPr wrap="square" rtlCol="0">
            <a:spAutoFit/>
          </a:bodyPr>
          <a:lstStyle/>
          <a:p>
            <a:pPr algn="ctr"/>
            <a:endParaRPr lang="en-US" dirty="0" smtClean="0">
              <a:solidFill>
                <a:srgbClr val="800000"/>
              </a:solidFill>
            </a:endParaRPr>
          </a:p>
          <a:p>
            <a:pPr algn="ctr"/>
            <a:r>
              <a:rPr lang="en-US" dirty="0" smtClean="0">
                <a:solidFill>
                  <a:srgbClr val="800000"/>
                </a:solidFill>
              </a:rPr>
              <a:t>Nicholas Spaull</a:t>
            </a:r>
          </a:p>
          <a:p>
            <a:pPr algn="ctr"/>
            <a:r>
              <a:rPr lang="en-US" sz="1200" dirty="0" smtClean="0"/>
              <a:t>Department of Economics</a:t>
            </a:r>
          </a:p>
          <a:p>
            <a:pPr algn="ctr"/>
            <a:r>
              <a:rPr lang="en-US" sz="1200" dirty="0" smtClean="0"/>
              <a:t>Stellenbosch University </a:t>
            </a:r>
          </a:p>
          <a:p>
            <a:pPr algn="ctr"/>
            <a:endParaRPr lang="en-US" sz="1200" dirty="0"/>
          </a:p>
        </p:txBody>
      </p:sp>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Motivation for the research</a:t>
            </a:r>
            <a:endParaRPr lang="en-US" sz="4000" dirty="0"/>
          </a:p>
        </p:txBody>
      </p:sp>
      <p:sp>
        <p:nvSpPr>
          <p:cNvPr id="3" name="Content Placeholder 2"/>
          <p:cNvSpPr>
            <a:spLocks noGrp="1"/>
          </p:cNvSpPr>
          <p:nvPr>
            <p:ph idx="1"/>
          </p:nvPr>
        </p:nvSpPr>
        <p:spPr>
          <a:xfrm>
            <a:off x="467544" y="1700808"/>
            <a:ext cx="8229600" cy="4525963"/>
          </a:xfrm>
        </p:spPr>
        <p:txBody>
          <a:bodyPr>
            <a:normAutofit fontScale="92500" lnSpcReduction="10000"/>
          </a:bodyPr>
          <a:lstStyle/>
          <a:p>
            <a:pPr marL="971550" lvl="1" indent="-514350">
              <a:buFont typeface="+mj-lt"/>
              <a:buAutoNum type="arabicPeriod"/>
            </a:pPr>
            <a:r>
              <a:rPr lang="en-US" sz="2400" b="1" dirty="0" smtClean="0"/>
              <a:t>South African educational context &amp; MDGs</a:t>
            </a:r>
          </a:p>
          <a:p>
            <a:pPr lvl="2"/>
            <a:r>
              <a:rPr lang="en-US" sz="1600" dirty="0" smtClean="0"/>
              <a:t>Search for meaningful indicators. SA has near universal enrolment but </a:t>
            </a:r>
            <a:r>
              <a:rPr lang="en-US" sz="1600" i="1" dirty="0" smtClean="0"/>
              <a:t>very </a:t>
            </a:r>
            <a:r>
              <a:rPr lang="en-US" sz="1600" dirty="0" smtClean="0"/>
              <a:t>weak poor learning outcomes. </a:t>
            </a:r>
          </a:p>
          <a:p>
            <a:pPr marL="914400" lvl="2" indent="0">
              <a:buNone/>
            </a:pPr>
            <a:endParaRPr lang="en-US" sz="1800" dirty="0" smtClean="0"/>
          </a:p>
          <a:p>
            <a:pPr marL="971550" lvl="1" indent="-514350">
              <a:buFont typeface="+mj-lt"/>
              <a:buAutoNum type="arabicPeriod"/>
            </a:pPr>
            <a:r>
              <a:rPr lang="en-US" sz="2400" b="1" dirty="0" smtClean="0"/>
              <a:t>Previous research by economists</a:t>
            </a:r>
          </a:p>
          <a:p>
            <a:pPr lvl="2"/>
            <a:r>
              <a:rPr lang="en-US" sz="1600" dirty="0"/>
              <a:t>Pritchett, (2004; 2013</a:t>
            </a:r>
            <a:r>
              <a:rPr lang="en-US" sz="1600" dirty="0" smtClean="0"/>
              <a:t>), Filmer, </a:t>
            </a:r>
            <a:r>
              <a:rPr lang="en-US" sz="1600" dirty="0" err="1" smtClean="0"/>
              <a:t>Hasan</a:t>
            </a:r>
            <a:r>
              <a:rPr lang="en-US" sz="1600" dirty="0" smtClean="0"/>
              <a:t> &amp; Pritchett (2006), </a:t>
            </a:r>
            <a:r>
              <a:rPr lang="en-US" sz="1600" dirty="0"/>
              <a:t>Hanushek &amp; Woessman (</a:t>
            </a:r>
            <a:r>
              <a:rPr lang="en-US" sz="1600" dirty="0" smtClean="0"/>
              <a:t>2008)</a:t>
            </a:r>
          </a:p>
          <a:p>
            <a:pPr marL="914400" lvl="2" indent="0">
              <a:buNone/>
            </a:pPr>
            <a:endParaRPr lang="en-US" sz="1600" dirty="0" smtClean="0"/>
          </a:p>
          <a:p>
            <a:pPr marL="971550" lvl="1" indent="-514350">
              <a:buFont typeface="+mj-lt"/>
              <a:buAutoNum type="arabicPeriod"/>
            </a:pPr>
            <a:r>
              <a:rPr lang="en-US" sz="2400" b="1" dirty="0" smtClean="0"/>
              <a:t>Near complete lack of evidence on the “trade-off” between access and quality in education</a:t>
            </a:r>
          </a:p>
          <a:p>
            <a:pPr marL="1371600" lvl="2" indent="-514350"/>
            <a:r>
              <a:rPr lang="en-US" sz="1800" dirty="0" smtClean="0"/>
              <a:t>Bifurcation of the literature. Either reports focus on </a:t>
            </a:r>
            <a:r>
              <a:rPr lang="en-US" sz="1800" u="sng" dirty="0" smtClean="0"/>
              <a:t>access</a:t>
            </a:r>
            <a:r>
              <a:rPr lang="en-US" sz="1800" dirty="0" smtClean="0"/>
              <a:t> to education (UNESCO, EFA, MDG) or on the </a:t>
            </a:r>
            <a:r>
              <a:rPr lang="en-US" sz="1800" u="sng" dirty="0" smtClean="0"/>
              <a:t>quality</a:t>
            </a:r>
            <a:r>
              <a:rPr lang="en-US" sz="1800" dirty="0" smtClean="0"/>
              <a:t> of education (TIMSS, PIRLS, PISA, SACMEQ) but not both simultaneously. Problematic due to 2 reasons (1) if you ignore access</a:t>
            </a:r>
            <a:r>
              <a:rPr lang="en-US" sz="1800" dirty="0" smtClean="0">
                <a:sym typeface="Wingdings"/>
              </a:rPr>
              <a:t> </a:t>
            </a:r>
            <a:r>
              <a:rPr lang="en-US" sz="1800" dirty="0" smtClean="0"/>
              <a:t>sample selection problem, (2) if you ignore quality you assume enrolment/attainment/completion are good proxies for education…they aren’t. </a:t>
            </a:r>
            <a:endParaRPr lang="en-US" sz="1800" dirty="0"/>
          </a:p>
        </p:txBody>
      </p:sp>
    </p:spTree>
    <p:extLst>
      <p:ext uri="{BB962C8B-B14F-4D97-AF65-F5344CB8AC3E}">
        <p14:creationId xmlns:p14="http://schemas.microsoft.com/office/powerpoint/2010/main" val="35623010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6593"/>
            <a:ext cx="8229600" cy="1039091"/>
          </a:xfrm>
          <a:solidFill>
            <a:schemeClr val="bg1">
              <a:lumMod val="85000"/>
            </a:schemeClr>
          </a:solidFill>
        </p:spPr>
        <p:txBody>
          <a:bodyPr>
            <a:normAutofit/>
          </a:bodyPr>
          <a:lstStyle/>
          <a:p>
            <a:r>
              <a:rPr lang="en-ZA" sz="3200" b="1" dirty="0" smtClean="0"/>
              <a:t>Motivation behind the research #2</a:t>
            </a:r>
            <a:endParaRPr lang="en-ZA" sz="3200" b="1" dirty="0"/>
          </a:p>
        </p:txBody>
      </p:sp>
      <p:sp>
        <p:nvSpPr>
          <p:cNvPr id="3" name="Content Placeholder 2"/>
          <p:cNvSpPr>
            <a:spLocks noGrp="1"/>
          </p:cNvSpPr>
          <p:nvPr>
            <p:ph idx="1"/>
          </p:nvPr>
        </p:nvSpPr>
        <p:spPr>
          <a:xfrm>
            <a:off x="2771800" y="1628800"/>
            <a:ext cx="5976664" cy="2376264"/>
          </a:xfrm>
          <a:solidFill>
            <a:schemeClr val="bg1">
              <a:lumMod val="95000"/>
            </a:schemeClr>
          </a:solidFill>
        </p:spPr>
        <p:txBody>
          <a:bodyPr>
            <a:normAutofit fontScale="25000" lnSpcReduction="20000"/>
          </a:bodyPr>
          <a:lstStyle/>
          <a:p>
            <a:pPr algn="just"/>
            <a:endParaRPr lang="en-ZA" sz="4300" i="1" dirty="0" smtClean="0"/>
          </a:p>
          <a:p>
            <a:pPr algn="just">
              <a:lnSpc>
                <a:spcPct val="120000"/>
              </a:lnSpc>
              <a:buNone/>
            </a:pPr>
            <a:r>
              <a:rPr lang="en-ZA" sz="4300" i="1" dirty="0" smtClean="0"/>
              <a:t>	</a:t>
            </a:r>
            <a:r>
              <a:rPr lang="en-ZA" sz="5600" i="1" dirty="0" smtClean="0"/>
              <a:t>“</a:t>
            </a:r>
            <a:r>
              <a:rPr lang="en-ZA" sz="5600" dirty="0" smtClean="0"/>
              <a:t>Defining the scope of the problem of “lack of education” must begin with the objectives of education – which is to equip people with the range of competencies…necessary to lead productive and fulfilling lives fully integrated into their societies and communities. </a:t>
            </a:r>
            <a:r>
              <a:rPr lang="en-ZA" sz="5600" b="1" dirty="0" smtClean="0">
                <a:solidFill>
                  <a:srgbClr val="C00000"/>
                </a:solidFill>
              </a:rPr>
              <a:t>Many of the international goals are framed exclusively as targets for universal enrolments or universal completion.</a:t>
            </a:r>
            <a:r>
              <a:rPr lang="en-ZA" sz="5600" dirty="0" smtClean="0"/>
              <a:t> But getting and keeping children “in school” is merely a means to the more fundamental objectives of…. creating competencies and learning achievement</a:t>
            </a:r>
            <a:r>
              <a:rPr lang="en-ZA" sz="5600" i="1" dirty="0" smtClean="0"/>
              <a:t>” </a:t>
            </a:r>
            <a:endParaRPr lang="en-ZA" sz="4300" i="1" dirty="0" smtClean="0"/>
          </a:p>
          <a:p>
            <a:pPr algn="just">
              <a:buNone/>
            </a:pPr>
            <a:r>
              <a:rPr lang="en-ZA" sz="4300" i="1" dirty="0"/>
              <a:t>	</a:t>
            </a:r>
            <a:r>
              <a:rPr lang="en-ZA" sz="4300" i="1" dirty="0" smtClean="0"/>
              <a:t>			 </a:t>
            </a:r>
            <a:r>
              <a:rPr lang="en-ZA" sz="4300" b="1" i="1" dirty="0" smtClean="0"/>
              <a:t>                       </a:t>
            </a:r>
            <a:r>
              <a:rPr lang="en-ZA" sz="5600" b="1" i="1" dirty="0" smtClean="0"/>
              <a:t>  </a:t>
            </a:r>
            <a:r>
              <a:rPr lang="en-ZA" sz="5600" b="1" i="1" dirty="0" smtClean="0"/>
              <a:t>(</a:t>
            </a:r>
            <a:r>
              <a:rPr lang="en-ZA" sz="5600" b="1" i="1" dirty="0" smtClean="0"/>
              <a:t>Pritchett, 2004, p. 1</a:t>
            </a:r>
            <a:r>
              <a:rPr lang="en-ZA" sz="5600" b="1" i="1" dirty="0" smtClean="0"/>
              <a:t>)</a:t>
            </a:r>
            <a:endParaRPr lang="en-ZA" sz="5600" b="1" i="1" dirty="0" smtClean="0"/>
          </a:p>
          <a:p>
            <a:pPr marL="0" indent="0">
              <a:buNone/>
            </a:pPr>
            <a:endParaRPr lang="en-ZA" b="1" dirty="0"/>
          </a:p>
        </p:txBody>
      </p:sp>
      <p:pic>
        <p:nvPicPr>
          <p:cNvPr id="2050" name="Picture 2" descr="http://t3.gstatic.com/images?q=tbn:ANd9GcT58ggjCVh0ujBvT0gCgCsyVe6KgqrfquaFB_9kOGqM9jTUHE-lxg"/>
          <p:cNvPicPr>
            <a:picLocks noChangeAspect="1" noChangeArrowheads="1"/>
          </p:cNvPicPr>
          <p:nvPr/>
        </p:nvPicPr>
        <p:blipFill>
          <a:blip r:embed="rId3" cstate="print"/>
          <a:srcRect b="5501"/>
          <a:stretch>
            <a:fillRect/>
          </a:stretch>
        </p:blipFill>
        <p:spPr bwMode="auto">
          <a:xfrm>
            <a:off x="827584" y="1772816"/>
            <a:ext cx="1185095" cy="1368152"/>
          </a:xfrm>
          <a:prstGeom prst="rect">
            <a:avLst/>
          </a:prstGeom>
          <a:ln>
            <a:noFill/>
          </a:ln>
          <a:effectLst>
            <a:outerShdw blurRad="292100" dist="139700" dir="2700000" algn="tl" rotWithShape="0">
              <a:srgbClr val="333333">
                <a:alpha val="65000"/>
              </a:srgbClr>
            </a:outerShdw>
          </a:effectLst>
        </p:spPr>
      </p:pic>
      <p:sp>
        <p:nvSpPr>
          <p:cNvPr id="8" name="Content Placeholder 2"/>
          <p:cNvSpPr txBox="1">
            <a:spLocks/>
          </p:cNvSpPr>
          <p:nvPr/>
        </p:nvSpPr>
        <p:spPr>
          <a:xfrm>
            <a:off x="2771800" y="4221088"/>
            <a:ext cx="6048672" cy="2304256"/>
          </a:xfrm>
          <a:prstGeom prst="rect">
            <a:avLst/>
          </a:prstGeom>
          <a:solidFill>
            <a:schemeClr val="bg1">
              <a:lumMod val="95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Helvetic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Helvetic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Helvetic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en-ZA" sz="1400" i="1" dirty="0" smtClean="0"/>
          </a:p>
          <a:p>
            <a:pPr algn="just"/>
            <a:r>
              <a:rPr lang="en-AU" sz="1400" dirty="0" smtClean="0"/>
              <a:t>“While nearly all countries’ education systems are expanding </a:t>
            </a:r>
            <a:r>
              <a:rPr lang="en-AU" sz="1400" i="1" dirty="0" smtClean="0"/>
              <a:t>quantitatively </a:t>
            </a:r>
            <a:r>
              <a:rPr lang="en-AU" sz="1400" dirty="0" smtClean="0"/>
              <a:t>nearly all are failing in their fundamental purpose….. A goal of school completion alone is an increasingly inadequate guide for action…focusing on the learning achievement of all children in a cohort a [Millennium Learning Goal] eliminates the </a:t>
            </a:r>
            <a:r>
              <a:rPr lang="en-AU" sz="1400" dirty="0" smtClean="0">
                <a:solidFill>
                  <a:srgbClr val="C00000"/>
                </a:solidFill>
              </a:rPr>
              <a:t>false dichotomy </a:t>
            </a:r>
            <a:r>
              <a:rPr lang="en-AU" sz="1400" dirty="0" smtClean="0"/>
              <a:t>between “access/enrolment” and “quality of those in school”: reaching an MLG depends on both” </a:t>
            </a:r>
          </a:p>
          <a:p>
            <a:pPr marL="0" indent="0" algn="just">
              <a:buFont typeface="Arial" pitchFamily="34" charset="0"/>
              <a:buNone/>
            </a:pPr>
            <a:r>
              <a:rPr lang="en-AU" sz="1400" dirty="0" smtClean="0"/>
              <a:t>		               </a:t>
            </a:r>
            <a:r>
              <a:rPr lang="en-ZA" sz="1400" b="1" i="1" dirty="0" smtClean="0"/>
              <a:t>(Filmer, Hasan, &amp; Pritchett, 2006, p. 1)</a:t>
            </a:r>
            <a:r>
              <a:rPr lang="en-AU" sz="1400" b="1" i="1" dirty="0" smtClean="0"/>
              <a:t>.</a:t>
            </a:r>
            <a:endParaRPr lang="en-ZA" sz="1400" b="1" i="1" dirty="0" smtClean="0"/>
          </a:p>
          <a:p>
            <a:endParaRPr lang="en-ZA" sz="2400" b="1" dirty="0"/>
          </a:p>
        </p:txBody>
      </p:sp>
      <p:pic>
        <p:nvPicPr>
          <p:cNvPr id="10" name="Picture 2" descr="hasan.jpg"/>
          <p:cNvPicPr>
            <a:picLocks noChangeAspect="1" noChangeArrowheads="1"/>
          </p:cNvPicPr>
          <p:nvPr/>
        </p:nvPicPr>
        <p:blipFill rotWithShape="1">
          <a:blip r:embed="rId4">
            <a:extLst>
              <a:ext uri="{28A0092B-C50C-407E-A947-70E740481C1C}">
                <a14:useLocalDpi xmlns:a14="http://schemas.microsoft.com/office/drawing/2010/main" val="0"/>
              </a:ext>
            </a:extLst>
          </a:blip>
          <a:srcRect l="1133" t="3394" r="3747" b="3089"/>
          <a:stretch/>
        </p:blipFill>
        <p:spPr bwMode="auto">
          <a:xfrm>
            <a:off x="827584" y="5013176"/>
            <a:ext cx="1245121" cy="12241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4" descr="http://blogs.worldbank.org/files/styles/thumbnail/public/pictures/409.jpe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27584" y="3429000"/>
            <a:ext cx="1224136" cy="13098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Motivation #3</a:t>
            </a:r>
            <a:br>
              <a:rPr lang="en-US" sz="3200" b="1" dirty="0" smtClean="0"/>
            </a:br>
            <a:r>
              <a:rPr lang="en-US" sz="2000" i="1" dirty="0" smtClean="0"/>
              <a:t>Access/Quality “trade-off” assumed but rarely tested empirically</a:t>
            </a:r>
            <a:endParaRPr lang="en-US" sz="2000" i="1" dirty="0"/>
          </a:p>
        </p:txBody>
      </p:sp>
      <p:sp>
        <p:nvSpPr>
          <p:cNvPr id="3" name="Content Placeholder 2"/>
          <p:cNvSpPr>
            <a:spLocks noGrp="1"/>
          </p:cNvSpPr>
          <p:nvPr>
            <p:ph idx="1"/>
          </p:nvPr>
        </p:nvSpPr>
        <p:spPr/>
        <p:txBody>
          <a:bodyPr>
            <a:normAutofit/>
          </a:bodyPr>
          <a:lstStyle/>
          <a:p>
            <a:pPr lvl="1"/>
            <a:endParaRPr lang="en-US" sz="2000" dirty="0" smtClean="0"/>
          </a:p>
          <a:p>
            <a:pPr lvl="1"/>
            <a:r>
              <a:rPr lang="en-GB" sz="1400" dirty="0" smtClean="0"/>
              <a:t>“</a:t>
            </a:r>
            <a:r>
              <a:rPr lang="en-GB" sz="1400" i="1" dirty="0"/>
              <a:t>I</a:t>
            </a:r>
            <a:r>
              <a:rPr lang="en-GB" sz="1400" i="1" dirty="0" smtClean="0"/>
              <a:t>n </a:t>
            </a:r>
            <a:r>
              <a:rPr lang="en-GB" sz="1400" i="1" dirty="0"/>
              <a:t>some African cases, the expansion of the primary system </a:t>
            </a:r>
            <a:r>
              <a:rPr lang="en-GB" sz="1400" i="1" dirty="0">
                <a:solidFill>
                  <a:srgbClr val="FF0000"/>
                </a:solidFill>
              </a:rPr>
              <a:t>appears</a:t>
            </a:r>
            <a:r>
              <a:rPr lang="en-GB" sz="1400" i="1" dirty="0"/>
              <a:t> to have been accompanied by sharp declines in school quality, such that literacy and numeracy are no longer so readily delivered by the primary system</a:t>
            </a:r>
            <a:r>
              <a:rPr lang="en-GB" sz="1400" dirty="0"/>
              <a:t>.” </a:t>
            </a:r>
            <a:r>
              <a:rPr lang="en-GB" sz="1400" b="1" dirty="0" smtClean="0"/>
              <a:t>(</a:t>
            </a:r>
            <a:r>
              <a:rPr lang="en-GB" sz="1400" b="1" dirty="0" err="1"/>
              <a:t>Colclough</a:t>
            </a:r>
            <a:r>
              <a:rPr lang="en-GB" sz="1400" b="1" dirty="0"/>
              <a:t>, </a:t>
            </a:r>
            <a:r>
              <a:rPr lang="en-GB" sz="1400" b="1" dirty="0" err="1"/>
              <a:t>Kingdon</a:t>
            </a:r>
            <a:r>
              <a:rPr lang="en-GB" sz="1400" b="1" dirty="0"/>
              <a:t> and </a:t>
            </a:r>
            <a:r>
              <a:rPr lang="en-GB" sz="1400" b="1" dirty="0" err="1"/>
              <a:t>Patrinos</a:t>
            </a:r>
            <a:r>
              <a:rPr lang="en-GB" sz="1400" b="1" dirty="0"/>
              <a:t> 2009, p. 2) </a:t>
            </a:r>
            <a:endParaRPr lang="en-GB" sz="1400" b="1" dirty="0" smtClean="0"/>
          </a:p>
          <a:p>
            <a:pPr lvl="1"/>
            <a:endParaRPr lang="en-GB" sz="1400" dirty="0" smtClean="0"/>
          </a:p>
          <a:p>
            <a:pPr lvl="1"/>
            <a:r>
              <a:rPr lang="en-GB" sz="1400" dirty="0" smtClean="0"/>
              <a:t>“</a:t>
            </a:r>
            <a:r>
              <a:rPr lang="en-GB" sz="1400" i="1" dirty="0"/>
              <a:t>T</a:t>
            </a:r>
            <a:r>
              <a:rPr lang="en-GB" sz="1400" i="1" dirty="0" smtClean="0"/>
              <a:t>he </a:t>
            </a:r>
            <a:r>
              <a:rPr lang="en-GB" sz="1400" i="1" dirty="0"/>
              <a:t>impressive achievements made in improving access to school have to be balanced against </a:t>
            </a:r>
            <a:r>
              <a:rPr lang="en-GB" sz="1400" i="1" dirty="0">
                <a:solidFill>
                  <a:srgbClr val="FF0000"/>
                </a:solidFill>
              </a:rPr>
              <a:t>issues</a:t>
            </a:r>
            <a:r>
              <a:rPr lang="en-GB" sz="1400" i="1" dirty="0"/>
              <a:t> of declining quality</a:t>
            </a:r>
            <a:r>
              <a:rPr lang="en-GB" sz="1400" dirty="0"/>
              <a:t>”</a:t>
            </a:r>
            <a:r>
              <a:rPr lang="en-US" sz="1400" dirty="0"/>
              <a:t> </a:t>
            </a:r>
            <a:r>
              <a:rPr lang="en-US" sz="1400" dirty="0" smtClean="0"/>
              <a:t>			</a:t>
            </a:r>
            <a:r>
              <a:rPr lang="en-US" sz="1400" dirty="0" smtClean="0"/>
              <a:t> </a:t>
            </a:r>
            <a:r>
              <a:rPr lang="en-US" sz="1400" b="1" dirty="0" smtClean="0"/>
              <a:t>(</a:t>
            </a:r>
            <a:r>
              <a:rPr lang="en-GB" sz="1400" b="1" dirty="0" err="1" smtClean="0"/>
              <a:t>Chimombo</a:t>
            </a:r>
            <a:r>
              <a:rPr lang="en-GB" sz="1400" b="1" dirty="0" smtClean="0"/>
              <a:t>, 2009</a:t>
            </a:r>
            <a:r>
              <a:rPr lang="en-GB" sz="1400" b="1" dirty="0"/>
              <a:t>, p. 309) </a:t>
            </a:r>
            <a:endParaRPr lang="en-GB" sz="1400" b="1" dirty="0" smtClean="0"/>
          </a:p>
          <a:p>
            <a:pPr marL="457200" lvl="1" indent="0">
              <a:buNone/>
            </a:pPr>
            <a:endParaRPr lang="en-GB" sz="1400" b="1" dirty="0" smtClean="0"/>
          </a:p>
          <a:p>
            <a:pPr lvl="1"/>
            <a:r>
              <a:rPr lang="en-GB" sz="1400" dirty="0" smtClean="0"/>
              <a:t>“</a:t>
            </a:r>
            <a:r>
              <a:rPr lang="en-GB" sz="1400" i="1" dirty="0"/>
              <a:t>T</a:t>
            </a:r>
            <a:r>
              <a:rPr lang="en-GB" sz="1400" i="1" dirty="0" smtClean="0"/>
              <a:t>he </a:t>
            </a:r>
            <a:r>
              <a:rPr lang="en-GB" sz="1400" i="1" dirty="0"/>
              <a:t>rapid increases in school enrolment </a:t>
            </a:r>
            <a:r>
              <a:rPr lang="en-GB" sz="1400" i="1" dirty="0">
                <a:solidFill>
                  <a:srgbClr val="FF0000"/>
                </a:solidFill>
              </a:rPr>
              <a:t>almost certainly </a:t>
            </a:r>
            <a:r>
              <a:rPr lang="en-GB" sz="1400" i="1" dirty="0"/>
              <a:t>have reduced school quality as schools became overcrowded and existing resources were strained</a:t>
            </a:r>
            <a:r>
              <a:rPr lang="en-GB" sz="1400" dirty="0"/>
              <a:t>.” </a:t>
            </a:r>
            <a:r>
              <a:rPr lang="en-GB" sz="1400" b="1" dirty="0" smtClean="0"/>
              <a:t>(</a:t>
            </a:r>
            <a:r>
              <a:rPr lang="en-GB" sz="1400" b="1" dirty="0" err="1" smtClean="0"/>
              <a:t>Glewwe</a:t>
            </a:r>
            <a:r>
              <a:rPr lang="en-GB" sz="1400" b="1" dirty="0" smtClean="0"/>
              <a:t>, </a:t>
            </a:r>
            <a:r>
              <a:rPr lang="en-GB" sz="1400" b="1" dirty="0" err="1" smtClean="0"/>
              <a:t>Maiga</a:t>
            </a:r>
            <a:r>
              <a:rPr lang="en-GB" sz="1400" b="1" dirty="0" smtClean="0"/>
              <a:t> &amp; </a:t>
            </a:r>
            <a:r>
              <a:rPr lang="en-GB" sz="1400" b="1" dirty="0" err="1" smtClean="0"/>
              <a:t>Zheng</a:t>
            </a:r>
            <a:r>
              <a:rPr lang="en-GB" sz="1400" b="1" dirty="0" smtClean="0"/>
              <a:t>. </a:t>
            </a:r>
            <a:r>
              <a:rPr lang="en-GB" sz="1400" b="1" dirty="0" smtClean="0"/>
              <a:t>2014</a:t>
            </a:r>
            <a:r>
              <a:rPr lang="en-GB" sz="1400" b="1" dirty="0"/>
              <a:t>, p. 391</a:t>
            </a:r>
            <a:r>
              <a:rPr lang="en-GB" sz="1400" b="1" dirty="0">
                <a:solidFill>
                  <a:schemeClr val="bg1">
                    <a:lumMod val="65000"/>
                  </a:schemeClr>
                </a:solidFill>
              </a:rPr>
              <a:t>) </a:t>
            </a:r>
            <a:r>
              <a:rPr lang="en-GB" sz="1200" b="1" i="1" dirty="0" smtClean="0">
                <a:solidFill>
                  <a:schemeClr val="bg1">
                    <a:lumMod val="65000"/>
                  </a:schemeClr>
                </a:solidFill>
              </a:rPr>
              <a:t> </a:t>
            </a:r>
            <a:r>
              <a:rPr lang="en-GB" sz="1200" i="1" dirty="0" smtClean="0">
                <a:solidFill>
                  <a:schemeClr val="bg1">
                    <a:lumMod val="65000"/>
                  </a:schemeClr>
                </a:solidFill>
              </a:rPr>
              <a:t>[speaking of “SSA” when using SA, Ghana and Botswana - elsewhere Zim</a:t>
            </a:r>
            <a:r>
              <a:rPr lang="en-GB" sz="1200" i="1" dirty="0" smtClean="0">
                <a:solidFill>
                  <a:schemeClr val="bg1">
                    <a:lumMod val="65000"/>
                  </a:schemeClr>
                </a:solidFill>
              </a:rPr>
              <a:t>babwe - </a:t>
            </a:r>
            <a:r>
              <a:rPr lang="en-GB" sz="1200" i="1" dirty="0" smtClean="0">
                <a:solidFill>
                  <a:schemeClr val="bg1">
                    <a:lumMod val="65000"/>
                  </a:schemeClr>
                </a:solidFill>
              </a:rPr>
              <a:t>dubious]</a:t>
            </a:r>
            <a:endParaRPr lang="en-GB" sz="1200" b="1" i="1" dirty="0" smtClean="0">
              <a:solidFill>
                <a:schemeClr val="bg1">
                  <a:lumMod val="65000"/>
                </a:schemeClr>
              </a:solidFill>
            </a:endParaRPr>
          </a:p>
          <a:p>
            <a:pPr lvl="1"/>
            <a:endParaRPr lang="en-GB" sz="1400" b="1" dirty="0" smtClean="0">
              <a:solidFill>
                <a:schemeClr val="bg1">
                  <a:lumMod val="65000"/>
                </a:schemeClr>
              </a:solidFill>
            </a:endParaRPr>
          </a:p>
          <a:p>
            <a:pPr lvl="1"/>
            <a:r>
              <a:rPr lang="en-GB" sz="1400" dirty="0" smtClean="0"/>
              <a:t>“</a:t>
            </a:r>
            <a:r>
              <a:rPr lang="en-GB" sz="1400" i="1" dirty="0" smtClean="0">
                <a:solidFill>
                  <a:srgbClr val="FF0000"/>
                </a:solidFill>
              </a:rPr>
              <a:t>It has been argued </a:t>
            </a:r>
            <a:r>
              <a:rPr lang="en-GB" sz="1400" i="1" dirty="0" smtClean="0"/>
              <a:t>that the narrow agenda set by MDGs ended up promoting schooling rather than education and advanced access at the expense of equity and quality (The World We Want)</a:t>
            </a:r>
            <a:r>
              <a:rPr lang="en-GB" sz="1400" dirty="0" smtClean="0"/>
              <a:t>.” 			            </a:t>
            </a:r>
            <a:r>
              <a:rPr lang="en-GB" sz="1400" b="1" dirty="0" smtClean="0"/>
              <a:t>(Winthrop, Anderson &amp; </a:t>
            </a:r>
            <a:r>
              <a:rPr lang="en-GB" sz="1400" b="1" dirty="0" err="1" smtClean="0"/>
              <a:t>Cruzalegui</a:t>
            </a:r>
            <a:r>
              <a:rPr lang="en-GB" sz="1400" b="1" dirty="0" smtClean="0"/>
              <a:t> 2015)</a:t>
            </a:r>
            <a:endParaRPr lang="en-US" sz="1400" b="1" dirty="0"/>
          </a:p>
        </p:txBody>
      </p:sp>
    </p:spTree>
    <p:extLst>
      <p:ext uri="{BB962C8B-B14F-4D97-AF65-F5344CB8AC3E}">
        <p14:creationId xmlns:p14="http://schemas.microsoft.com/office/powerpoint/2010/main" val="414366556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composite indicator</a:t>
            </a:r>
            <a:endParaRPr lang="en-US" dirty="0"/>
          </a:p>
        </p:txBody>
      </p:sp>
      <p:sp>
        <p:nvSpPr>
          <p:cNvPr id="3" name="Content Placeholder 2"/>
          <p:cNvSpPr>
            <a:spLocks noGrp="1"/>
          </p:cNvSpPr>
          <p:nvPr>
            <p:ph idx="1"/>
          </p:nvPr>
        </p:nvSpPr>
        <p:spPr>
          <a:xfrm>
            <a:off x="467544" y="1700808"/>
            <a:ext cx="3970784" cy="4968552"/>
          </a:xfrm>
          <a:solidFill>
            <a:schemeClr val="tx2">
              <a:lumMod val="20000"/>
              <a:lumOff val="80000"/>
            </a:schemeClr>
          </a:solidFill>
        </p:spPr>
        <p:txBody>
          <a:bodyPr>
            <a:normAutofit fontScale="92500"/>
          </a:bodyPr>
          <a:lstStyle/>
          <a:p>
            <a:pPr marL="0" indent="0" algn="ctr">
              <a:buNone/>
            </a:pPr>
            <a:r>
              <a:rPr lang="en-US" sz="2400" b="1" dirty="0" smtClean="0"/>
              <a:t>Access</a:t>
            </a:r>
          </a:p>
          <a:p>
            <a:pPr marL="0" indent="0" algn="ctr">
              <a:buNone/>
            </a:pPr>
            <a:r>
              <a:rPr lang="en-US" sz="800" b="1" dirty="0"/>
              <a:t> </a:t>
            </a:r>
            <a:endParaRPr lang="en-US" sz="700" b="1" dirty="0" smtClean="0"/>
          </a:p>
          <a:p>
            <a:r>
              <a:rPr lang="en-US" sz="1600" dirty="0" smtClean="0"/>
              <a:t>Various possible measures of access</a:t>
            </a:r>
          </a:p>
          <a:p>
            <a:pPr marL="800100" lvl="1" indent="-342900">
              <a:buFont typeface="+mj-lt"/>
              <a:buAutoNum type="arabicPeriod"/>
            </a:pPr>
            <a:r>
              <a:rPr lang="en-US" sz="1400" dirty="0" smtClean="0"/>
              <a:t>NERs (UNESCO/EFA/everyone)</a:t>
            </a:r>
          </a:p>
          <a:p>
            <a:pPr lvl="2"/>
            <a:r>
              <a:rPr lang="en-US" sz="1100" dirty="0" smtClean="0"/>
              <a:t>See UIS (2010) for problems</a:t>
            </a:r>
          </a:p>
          <a:p>
            <a:pPr marL="914400" lvl="2" indent="0">
              <a:buNone/>
            </a:pPr>
            <a:r>
              <a:rPr lang="en-US" sz="1100" dirty="0" smtClean="0"/>
              <a:t>___________________________________</a:t>
            </a:r>
          </a:p>
          <a:p>
            <a:pPr marL="914400" lvl="2" indent="0">
              <a:buNone/>
            </a:pPr>
            <a:endParaRPr lang="en-US" sz="1100" dirty="0" smtClean="0"/>
          </a:p>
          <a:p>
            <a:pPr marL="457200" lvl="1" indent="0">
              <a:buNone/>
            </a:pPr>
            <a:r>
              <a:rPr lang="en-US" sz="1400" dirty="0" smtClean="0"/>
              <a:t>2a)   Kaplan Meier estimates of grade 	completion 10-19yrs, DHS </a:t>
            </a:r>
          </a:p>
          <a:p>
            <a:pPr marL="1028700" lvl="2" indent="-171450"/>
            <a:r>
              <a:rPr lang="en-US" sz="1000" dirty="0" smtClean="0"/>
              <a:t>Filmer (2010) but this assumes independence between censoring &amp; survival. </a:t>
            </a:r>
          </a:p>
          <a:p>
            <a:pPr marL="457200" lvl="1" indent="0">
              <a:buNone/>
            </a:pPr>
            <a:r>
              <a:rPr lang="en-US" sz="1400" dirty="0" smtClean="0"/>
              <a:t>2b)   Grade completion of an older cohort</a:t>
            </a:r>
          </a:p>
          <a:p>
            <a:pPr lvl="2"/>
            <a:r>
              <a:rPr lang="en-US" sz="1000" dirty="0" smtClean="0"/>
              <a:t>DHS (Pritchett, 2013) </a:t>
            </a:r>
          </a:p>
          <a:p>
            <a:pPr lvl="2"/>
            <a:r>
              <a:rPr lang="en-US" sz="1100" dirty="0" smtClean="0"/>
              <a:t>Can’t use 15-19 year olds due to widespread grade-repetition and over-age enrolment</a:t>
            </a:r>
          </a:p>
          <a:p>
            <a:pPr lvl="2"/>
            <a:r>
              <a:rPr lang="en-US" sz="1100" dirty="0" smtClean="0"/>
              <a:t>EG</a:t>
            </a:r>
            <a:r>
              <a:rPr lang="en-US" sz="1100" dirty="0" smtClean="0">
                <a:sym typeface="Wingdings"/>
              </a:rPr>
              <a:t> </a:t>
            </a:r>
            <a:r>
              <a:rPr lang="en-US" sz="1100" dirty="0" smtClean="0"/>
              <a:t>23% of 15-19 </a:t>
            </a:r>
            <a:r>
              <a:rPr lang="en-US" sz="1100" dirty="0" err="1" smtClean="0"/>
              <a:t>yr</a:t>
            </a:r>
            <a:r>
              <a:rPr lang="en-US" sz="1100" dirty="0" smtClean="0"/>
              <a:t> old Ugandans still enrolled in Gr1-6 (</a:t>
            </a:r>
            <a:r>
              <a:rPr lang="en-US" sz="1100" dirty="0" err="1" smtClean="0"/>
              <a:t>Moz</a:t>
            </a:r>
            <a:r>
              <a:rPr lang="en-US" sz="1100" dirty="0" smtClean="0"/>
              <a:t>=35%, Mal=18%)</a:t>
            </a:r>
          </a:p>
          <a:p>
            <a:pPr lvl="2"/>
            <a:r>
              <a:rPr lang="en-US" sz="1100" dirty="0" smtClean="0"/>
              <a:t>Gr6 completion rates for Uganda 2006</a:t>
            </a:r>
          </a:p>
          <a:p>
            <a:pPr lvl="3"/>
            <a:r>
              <a:rPr lang="en-US" sz="800" dirty="0" smtClean="0"/>
              <a:t>36% for 14-16 year olds </a:t>
            </a:r>
          </a:p>
          <a:p>
            <a:pPr lvl="3"/>
            <a:r>
              <a:rPr lang="en-US" sz="800" dirty="0" smtClean="0"/>
              <a:t>64% for 17-18 year olds</a:t>
            </a:r>
          </a:p>
          <a:p>
            <a:pPr marL="457200" lvl="1" indent="0">
              <a:buNone/>
            </a:pPr>
            <a:r>
              <a:rPr lang="en-US" sz="1400" dirty="0" smtClean="0"/>
              <a:t>2c)   </a:t>
            </a:r>
            <a:r>
              <a:rPr lang="en-US" sz="1400" b="1" dirty="0" smtClean="0"/>
              <a:t>Grade completion of a </a:t>
            </a:r>
            <a:r>
              <a:rPr lang="en-US" sz="1400" b="1" i="1" u="sng" dirty="0" smtClean="0"/>
              <a:t>sufficiently</a:t>
            </a:r>
            <a:r>
              <a:rPr lang="en-US" sz="1400" b="1" dirty="0" smtClean="0"/>
              <a:t> 	older cohort (</a:t>
            </a:r>
            <a:r>
              <a:rPr lang="en-US" sz="1400" b="1" dirty="0" smtClean="0">
                <a:solidFill>
                  <a:srgbClr val="FF0000"/>
                </a:solidFill>
              </a:rPr>
              <a:t>DHS</a:t>
            </a:r>
            <a:r>
              <a:rPr lang="en-US" sz="1400" b="1" dirty="0" smtClean="0"/>
              <a:t>)</a:t>
            </a:r>
            <a:r>
              <a:rPr lang="en-US" sz="1400" b="1" dirty="0" smtClean="0">
                <a:sym typeface="Wingdings"/>
              </a:rPr>
              <a:t>19-23yrs</a:t>
            </a:r>
          </a:p>
          <a:p>
            <a:pPr lvl="2"/>
            <a:r>
              <a:rPr lang="en-US" sz="1000" dirty="0" smtClean="0">
                <a:sym typeface="Wingdings"/>
              </a:rPr>
              <a:t>In all countries &lt;5% of 19-23 year olds enrolled in Gr1-6</a:t>
            </a:r>
          </a:p>
          <a:p>
            <a:pPr lvl="2"/>
            <a:r>
              <a:rPr lang="en-US" sz="1000" dirty="0" smtClean="0">
                <a:sym typeface="Wingdings"/>
              </a:rPr>
              <a:t>Use lagged DHS to get closer to matched cohorts between SACMEQ and DHS</a:t>
            </a:r>
            <a:endParaRPr lang="en-US" sz="1800" dirty="0" smtClean="0"/>
          </a:p>
          <a:p>
            <a:endParaRPr lang="en-US" sz="2000" dirty="0" smtClean="0"/>
          </a:p>
          <a:p>
            <a:endParaRPr lang="en-US" b="1" dirty="0"/>
          </a:p>
        </p:txBody>
      </p:sp>
      <p:sp>
        <p:nvSpPr>
          <p:cNvPr id="4" name="Content Placeholder 2"/>
          <p:cNvSpPr txBox="1">
            <a:spLocks/>
          </p:cNvSpPr>
          <p:nvPr/>
        </p:nvSpPr>
        <p:spPr>
          <a:xfrm>
            <a:off x="4788024" y="1700808"/>
            <a:ext cx="3898776" cy="4968552"/>
          </a:xfrm>
          <a:prstGeom prst="rect">
            <a:avLst/>
          </a:prstGeom>
          <a:solidFill>
            <a:schemeClr val="accent2">
              <a:lumMod val="20000"/>
              <a:lumOff val="80000"/>
            </a:schemeClr>
          </a:solidFill>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Helvetic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Helvetic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Helvetic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smtClean="0"/>
              <a:t>Quality</a:t>
            </a:r>
          </a:p>
          <a:p>
            <a:pPr marL="0" indent="0" algn="ctr">
              <a:buNone/>
            </a:pPr>
            <a:r>
              <a:rPr lang="en-US" sz="1400" b="1" dirty="0" smtClean="0"/>
              <a:t> </a:t>
            </a:r>
          </a:p>
          <a:p>
            <a:r>
              <a:rPr lang="en-US" sz="1800" dirty="0" smtClean="0"/>
              <a:t>Use </a:t>
            </a:r>
            <a:r>
              <a:rPr lang="en-US" sz="1800" b="1" dirty="0" smtClean="0">
                <a:solidFill>
                  <a:srgbClr val="FF0000"/>
                </a:solidFill>
              </a:rPr>
              <a:t>SACMEQ II </a:t>
            </a:r>
            <a:r>
              <a:rPr lang="en-US" sz="1800" dirty="0" smtClean="0"/>
              <a:t>(2000) &amp; </a:t>
            </a:r>
            <a:r>
              <a:rPr lang="en-US" sz="1800" b="1" dirty="0" smtClean="0">
                <a:solidFill>
                  <a:srgbClr val="FF0000"/>
                </a:solidFill>
              </a:rPr>
              <a:t>SACMEQ</a:t>
            </a:r>
            <a:r>
              <a:rPr lang="en-US" sz="1800" dirty="0" smtClean="0">
                <a:solidFill>
                  <a:srgbClr val="FF0000"/>
                </a:solidFill>
              </a:rPr>
              <a:t> </a:t>
            </a:r>
            <a:r>
              <a:rPr lang="en-US" sz="1800" b="1" dirty="0" smtClean="0">
                <a:solidFill>
                  <a:srgbClr val="FF0000"/>
                </a:solidFill>
              </a:rPr>
              <a:t>III</a:t>
            </a:r>
            <a:r>
              <a:rPr lang="en-US" sz="1800" dirty="0" smtClean="0">
                <a:solidFill>
                  <a:srgbClr val="FF0000"/>
                </a:solidFill>
              </a:rPr>
              <a:t> </a:t>
            </a:r>
            <a:r>
              <a:rPr lang="en-US" sz="1800" dirty="0" smtClean="0"/>
              <a:t>(2007)</a:t>
            </a:r>
          </a:p>
          <a:p>
            <a:pPr lvl="1"/>
            <a:r>
              <a:rPr lang="en-US" sz="1400" b="1" dirty="0" smtClean="0"/>
              <a:t>SACMEQ 2000</a:t>
            </a:r>
          </a:p>
          <a:p>
            <a:pPr lvl="2"/>
            <a:r>
              <a:rPr lang="en-US" sz="1400" dirty="0" smtClean="0"/>
              <a:t>14 education systems</a:t>
            </a:r>
          </a:p>
          <a:p>
            <a:pPr lvl="2"/>
            <a:r>
              <a:rPr lang="en-US" sz="1400" dirty="0" smtClean="0"/>
              <a:t>41,686 students</a:t>
            </a:r>
          </a:p>
          <a:p>
            <a:pPr lvl="2"/>
            <a:r>
              <a:rPr lang="en-US" sz="1400" dirty="0" smtClean="0"/>
              <a:t>2294 schools</a:t>
            </a:r>
            <a:endParaRPr lang="en-US" sz="1400" dirty="0"/>
          </a:p>
          <a:p>
            <a:pPr lvl="1"/>
            <a:r>
              <a:rPr lang="en-US" sz="1400" b="1" dirty="0" smtClean="0"/>
              <a:t>SACMEQ 2007</a:t>
            </a:r>
          </a:p>
          <a:p>
            <a:pPr lvl="2"/>
            <a:r>
              <a:rPr lang="en-US" sz="1400" dirty="0" smtClean="0"/>
              <a:t>15 education systems </a:t>
            </a:r>
            <a:r>
              <a:rPr lang="en-US" sz="1400" i="1" dirty="0" smtClean="0"/>
              <a:t>(+Zimbabwe)</a:t>
            </a:r>
          </a:p>
          <a:p>
            <a:pPr lvl="2"/>
            <a:r>
              <a:rPr lang="en-US" sz="1400" dirty="0" smtClean="0"/>
              <a:t>61,396 students</a:t>
            </a:r>
          </a:p>
          <a:p>
            <a:pPr lvl="2"/>
            <a:r>
              <a:rPr lang="en-US" sz="1400" dirty="0" smtClean="0"/>
              <a:t>2779 schools</a:t>
            </a:r>
          </a:p>
          <a:p>
            <a:pPr lvl="2"/>
            <a:endParaRPr lang="en-US" sz="1400" dirty="0" smtClean="0"/>
          </a:p>
          <a:p>
            <a:r>
              <a:rPr lang="en-US" sz="1900" dirty="0" smtClean="0"/>
              <a:t>Use SACMEQ levels (Levels 1-8) and use level 3 as threshold of literacy and numeracy. </a:t>
            </a:r>
          </a:p>
          <a:p>
            <a:pPr lvl="1"/>
            <a:r>
              <a:rPr lang="en-US" sz="1800" dirty="0" smtClean="0"/>
              <a:t>If a child does not achieve level 3 they are illiterate(innumerate) </a:t>
            </a:r>
            <a:r>
              <a:rPr lang="en-US" sz="1800" i="1" dirty="0" smtClean="0"/>
              <a:t>(see Spaull, 2013; </a:t>
            </a:r>
            <a:r>
              <a:rPr lang="en-US" sz="1800" i="1" dirty="0" err="1" smtClean="0"/>
              <a:t>Shabalala</a:t>
            </a:r>
            <a:r>
              <a:rPr lang="en-US" sz="1800" i="1" dirty="0" smtClean="0"/>
              <a:t>, 2005; Ross, 2005)</a:t>
            </a:r>
          </a:p>
          <a:p>
            <a:pPr lvl="1"/>
            <a:r>
              <a:rPr lang="en-US" sz="1800" dirty="0" smtClean="0"/>
              <a:t>Assume that non-enrolled children and those who do not complete grade 6 are illiterate &amp; innumerate</a:t>
            </a:r>
            <a:endParaRPr lang="en-US" sz="1800" dirty="0"/>
          </a:p>
        </p:txBody>
      </p:sp>
    </p:spTree>
    <p:extLst>
      <p:ext uri="{BB962C8B-B14F-4D97-AF65-F5344CB8AC3E}">
        <p14:creationId xmlns:p14="http://schemas.microsoft.com/office/powerpoint/2010/main" val="282028391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b="1" dirty="0"/>
              <a:t>Grade 6 completion rates around 2003 and around 2010 </a:t>
            </a:r>
            <a:r>
              <a:rPr lang="en-ZA" sz="2400" dirty="0"/>
              <a:t>(19-23 year-olds</a:t>
            </a:r>
            <a:r>
              <a:rPr lang="en-ZA" sz="2400" dirty="0" smtClean="0"/>
              <a:t>)</a:t>
            </a:r>
            <a:endParaRPr lang="en-US" sz="2400" dirty="0"/>
          </a:p>
        </p:txBody>
      </p:sp>
      <p:graphicFrame>
        <p:nvGraphicFramePr>
          <p:cNvPr id="4" name="Object 3"/>
          <p:cNvGraphicFramePr>
            <a:graphicFrameLocks noChangeAspect="1"/>
          </p:cNvGraphicFramePr>
          <p:nvPr>
            <p:extLst>
              <p:ext uri="{D42A27DB-BD31-4B8C-83A1-F6EECF244321}">
                <p14:modId xmlns:p14="http://schemas.microsoft.com/office/powerpoint/2010/main" val="1059081816"/>
              </p:ext>
            </p:extLst>
          </p:nvPr>
        </p:nvGraphicFramePr>
        <p:xfrm>
          <a:off x="539552" y="1772816"/>
          <a:ext cx="8496944" cy="4033057"/>
        </p:xfrm>
        <a:graphic>
          <a:graphicData uri="http://schemas.openxmlformats.org/presentationml/2006/ole">
            <mc:AlternateContent xmlns:mc="http://schemas.openxmlformats.org/markup-compatibility/2006">
              <mc:Choice xmlns:v="urn:schemas-microsoft-com:vml" Requires="v">
                <p:oleObj spid="_x0000_s1045" name="Document" r:id="rId3" imgW="9017000" imgH="4279900" progId="Word.Document.12">
                  <p:embed/>
                </p:oleObj>
              </mc:Choice>
              <mc:Fallback>
                <p:oleObj name="Document" r:id="rId3" imgW="9017000" imgH="4279900" progId="Word.Document.12">
                  <p:embed/>
                  <p:pic>
                    <p:nvPicPr>
                      <p:cNvPr id="0" name=""/>
                      <p:cNvPicPr/>
                      <p:nvPr/>
                    </p:nvPicPr>
                    <p:blipFill>
                      <a:blip r:embed="rId4"/>
                      <a:stretch>
                        <a:fillRect/>
                      </a:stretch>
                    </p:blipFill>
                    <p:spPr>
                      <a:xfrm>
                        <a:off x="539552" y="1772816"/>
                        <a:ext cx="8496944" cy="4033057"/>
                      </a:xfrm>
                      <a:prstGeom prst="rect">
                        <a:avLst/>
                      </a:prstGeom>
                    </p:spPr>
                  </p:pic>
                </p:oleObj>
              </mc:Fallback>
            </mc:AlternateContent>
          </a:graphicData>
        </a:graphic>
      </p:graphicFrame>
      <p:sp>
        <p:nvSpPr>
          <p:cNvPr id="5" name="Rectangle 4"/>
          <p:cNvSpPr/>
          <p:nvPr/>
        </p:nvSpPr>
        <p:spPr>
          <a:xfrm>
            <a:off x="1259632" y="6093296"/>
            <a:ext cx="7398568" cy="523220"/>
          </a:xfrm>
          <a:prstGeom prst="rect">
            <a:avLst/>
          </a:prstGeom>
        </p:spPr>
        <p:txBody>
          <a:bodyPr wrap="square">
            <a:spAutoFit/>
          </a:bodyPr>
          <a:lstStyle/>
          <a:p>
            <a:r>
              <a:rPr lang="en-ZA" sz="1400" dirty="0"/>
              <a:t>Source: Own calculations using DHS, MICS (for Swaziland) and GHS (for South Africa) data</a:t>
            </a:r>
            <a:endParaRPr lang="en-US" sz="1400" dirty="0"/>
          </a:p>
          <a:p>
            <a:r>
              <a:rPr lang="en-ZA" sz="1400" dirty="0"/>
              <a:t>Note: Standard errors in parentheses</a:t>
            </a:r>
            <a:endParaRPr lang="en-US" sz="1400" dirty="0"/>
          </a:p>
        </p:txBody>
      </p:sp>
      <p:sp>
        <p:nvSpPr>
          <p:cNvPr id="6" name="Rectangle 5"/>
          <p:cNvSpPr/>
          <p:nvPr/>
        </p:nvSpPr>
        <p:spPr>
          <a:xfrm>
            <a:off x="6084168" y="2708920"/>
            <a:ext cx="3059832" cy="2308324"/>
          </a:xfrm>
          <a:prstGeom prst="rect">
            <a:avLst/>
          </a:prstGeom>
          <a:solidFill>
            <a:schemeClr val="bg1">
              <a:lumMod val="85000"/>
            </a:schemeClr>
          </a:solidFill>
        </p:spPr>
        <p:txBody>
          <a:bodyPr wrap="square">
            <a:spAutoFit/>
          </a:bodyPr>
          <a:lstStyle/>
          <a:p>
            <a:r>
              <a:rPr lang="en-US" sz="1600" u="sng" dirty="0"/>
              <a:t>Take </a:t>
            </a:r>
            <a:r>
              <a:rPr lang="en-US" sz="1600" u="sng" dirty="0" smtClean="0"/>
              <a:t>Mozambique circa 2010:</a:t>
            </a:r>
            <a:r>
              <a:rPr lang="en-US" sz="1600" u="sng" dirty="0"/>
              <a:t/>
            </a:r>
            <a:br>
              <a:rPr lang="en-US" sz="1600" u="sng" dirty="0"/>
            </a:br>
            <a:r>
              <a:rPr lang="en-US" sz="1600" u="sng" dirty="0"/>
              <a:t/>
            </a:r>
            <a:br>
              <a:rPr lang="en-US" sz="1600" u="sng" dirty="0"/>
            </a:br>
            <a:r>
              <a:rPr lang="en-US" sz="1600" dirty="0"/>
              <a:t>Gr6 comp rate (DHS): 	</a:t>
            </a:r>
            <a:r>
              <a:rPr lang="en-US" sz="1600" dirty="0" smtClean="0"/>
              <a:t>             53</a:t>
            </a:r>
            <a:r>
              <a:rPr lang="en-US" sz="1600" dirty="0"/>
              <a:t>%</a:t>
            </a:r>
            <a:br>
              <a:rPr lang="en-US" sz="1600" dirty="0"/>
            </a:br>
            <a:r>
              <a:rPr lang="en-US" sz="1600" dirty="0"/>
              <a:t>Gr6 literacy rate (SACMEQ): </a:t>
            </a:r>
            <a:r>
              <a:rPr lang="en-US" sz="1600" dirty="0" smtClean="0"/>
              <a:t>  79%</a:t>
            </a:r>
          </a:p>
          <a:p>
            <a:endParaRPr lang="en-US" sz="1600" dirty="0"/>
          </a:p>
          <a:p>
            <a:r>
              <a:rPr lang="en-US" sz="1600" b="1" dirty="0"/>
              <a:t>Access-to-literacy rate</a:t>
            </a:r>
            <a:r>
              <a:rPr lang="en-US" sz="1600" b="1" dirty="0" smtClean="0"/>
              <a:t>:           42</a:t>
            </a:r>
            <a:r>
              <a:rPr lang="en-US" sz="1600" b="1" dirty="0"/>
              <a:t>%</a:t>
            </a:r>
            <a:br>
              <a:rPr lang="en-US" sz="1600" b="1" dirty="0"/>
            </a:br>
            <a:r>
              <a:rPr lang="en-US" sz="1600" b="1" dirty="0"/>
              <a:t/>
            </a:r>
            <a:br>
              <a:rPr lang="en-US" sz="1600" b="1" dirty="0"/>
            </a:br>
            <a:r>
              <a:rPr lang="en-US" sz="1600" dirty="0"/>
              <a:t/>
            </a:r>
            <a:br>
              <a:rPr lang="en-US" sz="1600" dirty="0"/>
            </a:br>
            <a:endParaRPr lang="en-US" sz="1600" dirty="0"/>
          </a:p>
        </p:txBody>
      </p:sp>
      <p:sp>
        <p:nvSpPr>
          <p:cNvPr id="7" name="Rectangle 6"/>
          <p:cNvSpPr/>
          <p:nvPr/>
        </p:nvSpPr>
        <p:spPr>
          <a:xfrm>
            <a:off x="395536" y="3356992"/>
            <a:ext cx="5616624" cy="288032"/>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576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300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par>
                                <p:cTn id="8" presetID="1" presetClass="entr" presetSubtype="0" fill="hold" grpId="0" nodeType="withEffect">
                                  <p:stCondLst>
                                    <p:cond delay="500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Combining access and quality</a:t>
            </a:r>
            <a:endParaRPr lang="en-US" dirty="0"/>
          </a:p>
        </p:txBody>
      </p:sp>
      <p:pic>
        <p:nvPicPr>
          <p:cNvPr id="4" name="Picture 3" descr="Screen Shot 2015-03-09 at 8.34.3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492896"/>
            <a:ext cx="6364595" cy="3289643"/>
          </a:xfrm>
          <a:prstGeom prst="rect">
            <a:avLst/>
          </a:prstGeom>
        </p:spPr>
      </p:pic>
      <p:pic>
        <p:nvPicPr>
          <p:cNvPr id="5" name="Picture 4" descr="Screen Shot 2015-03-09 at 8.35.1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0272" y="2780928"/>
            <a:ext cx="1974771" cy="2592288"/>
          </a:xfrm>
          <a:prstGeom prst="rect">
            <a:avLst/>
          </a:prstGeom>
        </p:spPr>
      </p:pic>
      <p:pic>
        <p:nvPicPr>
          <p:cNvPr id="7" name="Picture 6" descr="Screen Shot 2015-03-09 at 8.44.0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492896"/>
            <a:ext cx="2172628" cy="3240360"/>
          </a:xfrm>
          <a:prstGeom prst="rect">
            <a:avLst/>
          </a:prstGeom>
        </p:spPr>
      </p:pic>
    </p:spTree>
    <p:extLst>
      <p:ext uri="{BB962C8B-B14F-4D97-AF65-F5344CB8AC3E}">
        <p14:creationId xmlns:p14="http://schemas.microsoft.com/office/powerpoint/2010/main" val="7887028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0072" y="1196752"/>
            <a:ext cx="3682752" cy="5328592"/>
          </a:xfrm>
        </p:spPr>
        <p:txBody>
          <a:bodyPr>
            <a:noAutofit/>
          </a:bodyPr>
          <a:lstStyle/>
          <a:p>
            <a:pPr marL="342900" indent="-342900" algn="l">
              <a:buFont typeface="Arial"/>
              <a:buChar char="•"/>
            </a:pPr>
            <a:r>
              <a:rPr lang="en-US" sz="2000" b="1" dirty="0"/>
              <a:t>Chapter 4</a:t>
            </a:r>
            <a:r>
              <a:rPr lang="en-US" sz="2000" dirty="0"/>
              <a:t>: Access to what? Creating a composite indicator of educational access and educational quality for 11 African countries </a:t>
            </a:r>
            <a:r>
              <a:rPr lang="en-US" sz="2000" dirty="0" smtClean="0"/>
              <a:t/>
            </a:r>
            <a:br>
              <a:rPr lang="en-US" sz="2000" dirty="0" smtClean="0"/>
            </a:br>
            <a:r>
              <a:rPr lang="en-US" sz="2000" dirty="0"/>
              <a:t/>
            </a:r>
            <a:br>
              <a:rPr lang="en-US" sz="2000" dirty="0"/>
            </a:br>
            <a:r>
              <a:rPr lang="en-US" sz="1400" u="sng" dirty="0" smtClean="0"/>
              <a:t>Take </a:t>
            </a:r>
            <a:r>
              <a:rPr lang="en-US" sz="1400" u="sng" dirty="0" smtClean="0"/>
              <a:t>Mozambique circa 2007:</a:t>
            </a:r>
            <a:r>
              <a:rPr lang="en-US" sz="1400" u="sng" dirty="0" smtClean="0"/>
              <a:t/>
            </a:r>
            <a:br>
              <a:rPr lang="en-US" sz="1400" u="sng" dirty="0" smtClean="0"/>
            </a:br>
            <a:r>
              <a:rPr lang="en-US" sz="1400" u="sng" dirty="0" smtClean="0"/>
              <a:t/>
            </a:r>
            <a:br>
              <a:rPr lang="en-US" sz="1400" u="sng" dirty="0" smtClean="0"/>
            </a:br>
            <a:r>
              <a:rPr lang="en-US" sz="1400" dirty="0" smtClean="0"/>
              <a:t>Gr6 comp rate (DHS): </a:t>
            </a:r>
            <a:r>
              <a:rPr lang="en-US" sz="1400" dirty="0"/>
              <a:t>	</a:t>
            </a:r>
            <a:r>
              <a:rPr lang="en-US" sz="1400" dirty="0" smtClean="0"/>
              <a:t>53</a:t>
            </a:r>
            <a:r>
              <a:rPr lang="en-US" sz="1400" dirty="0" smtClean="0"/>
              <a:t>%</a:t>
            </a:r>
            <a:br>
              <a:rPr lang="en-US" sz="1400" dirty="0" smtClean="0"/>
            </a:br>
            <a:r>
              <a:rPr lang="en-US" sz="1400" dirty="0" smtClean="0"/>
              <a:t>Gr6 literacy rate (SACMEQ): 	79%</a:t>
            </a:r>
            <a:br>
              <a:rPr lang="en-US" sz="1400" dirty="0" smtClean="0"/>
            </a:br>
            <a:r>
              <a:rPr lang="en-US" sz="1400" dirty="0"/>
              <a:t/>
            </a:r>
            <a:br>
              <a:rPr lang="en-US" sz="1400" dirty="0"/>
            </a:br>
            <a:r>
              <a:rPr lang="en-US" sz="1400" b="1" dirty="0" smtClean="0"/>
              <a:t>Access-to-literacy rate</a:t>
            </a:r>
            <a:r>
              <a:rPr lang="en-US" sz="1400" b="1" dirty="0" smtClean="0"/>
              <a:t>:</a:t>
            </a:r>
            <a:r>
              <a:rPr lang="en-US" sz="1400" b="1" dirty="0" smtClean="0"/>
              <a:t>	42</a:t>
            </a:r>
            <a:r>
              <a:rPr lang="en-US" sz="1400" b="1" dirty="0" smtClean="0"/>
              <a:t>%</a:t>
            </a:r>
            <a:br>
              <a:rPr lang="en-US" sz="1400" b="1" dirty="0" smtClean="0"/>
            </a:br>
            <a:r>
              <a:rPr lang="en-US" sz="1400" b="1" dirty="0"/>
              <a:t/>
            </a:r>
            <a:br>
              <a:rPr lang="en-US" sz="1400" b="1" dirty="0"/>
            </a:br>
            <a:r>
              <a:rPr lang="en-US" sz="1100" b="1" dirty="0" smtClean="0"/>
              <a:t>Do this for gender and wealth groups</a:t>
            </a:r>
            <a:br>
              <a:rPr lang="en-US" sz="1100" b="1" dirty="0" smtClean="0"/>
            </a:br>
            <a:r>
              <a:rPr lang="en-US" sz="1100" b="1" dirty="0" smtClean="0">
                <a:sym typeface="Wingdings"/>
              </a:rPr>
              <a:t> </a:t>
            </a:r>
            <a:r>
              <a:rPr lang="en-US" sz="1100" b="1" dirty="0" smtClean="0"/>
              <a:t>Boys, Girls</a:t>
            </a:r>
            <a:br>
              <a:rPr lang="en-US" sz="1100" b="1" dirty="0" smtClean="0"/>
            </a:br>
            <a:r>
              <a:rPr lang="en-US" sz="1100" b="1" dirty="0" smtClean="0">
                <a:sym typeface="Wingdings"/>
              </a:rPr>
              <a:t> </a:t>
            </a:r>
            <a:r>
              <a:rPr lang="en-US" sz="1100" b="1" dirty="0" smtClean="0"/>
              <a:t>Poorest40%, Middle 40%, Wealthiest 20%</a:t>
            </a:r>
            <a:br>
              <a:rPr lang="en-US" sz="1100" b="1" dirty="0" smtClean="0"/>
            </a:br>
            <a:r>
              <a:rPr lang="en-US" sz="1100" b="1" dirty="0" smtClean="0">
                <a:sym typeface="Wingdings"/>
              </a:rPr>
              <a:t> Poorest 40% Girls, Poorest 40% Boys</a:t>
            </a:r>
            <a:br>
              <a:rPr lang="en-US" sz="1100" b="1" dirty="0" smtClean="0">
                <a:sym typeface="Wingdings"/>
              </a:rPr>
            </a:br>
            <a:r>
              <a:rPr lang="en-US" sz="1100" b="1" dirty="0" smtClean="0">
                <a:sym typeface="Wingdings"/>
              </a:rPr>
              <a:t> Etc..</a:t>
            </a:r>
            <a:endParaRPr lang="en-US" sz="1100" b="1" dirty="0"/>
          </a:p>
        </p:txBody>
      </p:sp>
      <p:pic>
        <p:nvPicPr>
          <p:cNvPr id="4" name="Picture 3" descr="Screen Shot 2015-01-26 at 2.49.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752"/>
            <a:ext cx="5067795" cy="6858000"/>
          </a:xfrm>
          <a:prstGeom prst="rect">
            <a:avLst/>
          </a:prstGeom>
        </p:spPr>
      </p:pic>
    </p:spTree>
    <p:extLst>
      <p:ext uri="{BB962C8B-B14F-4D97-AF65-F5344CB8AC3E}">
        <p14:creationId xmlns:p14="http://schemas.microsoft.com/office/powerpoint/2010/main" val="400637578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Autofit/>
          </a:bodyPr>
          <a:lstStyle/>
          <a:p>
            <a:r>
              <a:rPr lang="en-US" sz="2400" b="1" dirty="0" smtClean="0"/>
              <a:t>Access to literacy and access to numeracy rates 2007</a:t>
            </a:r>
            <a:endParaRPr lang="en-US" sz="2400" b="1" dirty="0"/>
          </a:p>
        </p:txBody>
      </p:sp>
      <p:pic>
        <p:nvPicPr>
          <p:cNvPr id="4" name="Picture 3"/>
          <p:cNvPicPr>
            <a:picLocks noChangeAspect="1"/>
          </p:cNvPicPr>
          <p:nvPr/>
        </p:nvPicPr>
        <p:blipFill>
          <a:blip r:embed="rId2"/>
          <a:stretch>
            <a:fillRect/>
          </a:stretch>
        </p:blipFill>
        <p:spPr>
          <a:xfrm rot="5400000">
            <a:off x="3152239" y="-1127903"/>
            <a:ext cx="2714293" cy="8227701"/>
          </a:xfrm>
          <a:prstGeom prst="rect">
            <a:avLst/>
          </a:prstGeom>
        </p:spPr>
      </p:pic>
      <p:pic>
        <p:nvPicPr>
          <p:cNvPr id="5" name="Picture 4"/>
          <p:cNvPicPr>
            <a:picLocks noChangeAspect="1"/>
          </p:cNvPicPr>
          <p:nvPr/>
        </p:nvPicPr>
        <p:blipFill>
          <a:blip r:embed="rId3"/>
          <a:stretch>
            <a:fillRect/>
          </a:stretch>
        </p:blipFill>
        <p:spPr>
          <a:xfrm rot="5400000">
            <a:off x="3285248" y="1259368"/>
            <a:ext cx="2592288" cy="8227696"/>
          </a:xfrm>
          <a:prstGeom prst="rect">
            <a:avLst/>
          </a:prstGeom>
          <a:solidFill>
            <a:schemeClr val="bg1"/>
          </a:solidFill>
        </p:spPr>
      </p:pic>
      <p:sp>
        <p:nvSpPr>
          <p:cNvPr id="6" name="Rectangle 5"/>
          <p:cNvSpPr/>
          <p:nvPr/>
        </p:nvSpPr>
        <p:spPr>
          <a:xfrm>
            <a:off x="3131840" y="2708920"/>
            <a:ext cx="1368152" cy="144016"/>
          </a:xfrm>
          <a:prstGeom prst="rect">
            <a:avLst/>
          </a:prstGeom>
          <a:noFill/>
          <a:ln w="127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2123728" y="2708920"/>
            <a:ext cx="720080" cy="144016"/>
          </a:xfrm>
          <a:prstGeom prst="rect">
            <a:avLst/>
          </a:prstGeom>
          <a:noFill/>
          <a:ln w="127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932040" y="2708920"/>
            <a:ext cx="936104" cy="144016"/>
          </a:xfrm>
          <a:prstGeom prst="rect">
            <a:avLst/>
          </a:prstGeom>
          <a:noFill/>
          <a:ln w="127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67544" y="1340768"/>
            <a:ext cx="8208912" cy="307777"/>
          </a:xfrm>
          <a:prstGeom prst="rect">
            <a:avLst/>
          </a:prstGeom>
          <a:solidFill>
            <a:schemeClr val="bg1">
              <a:lumMod val="85000"/>
            </a:schemeClr>
          </a:solidFill>
        </p:spPr>
        <p:txBody>
          <a:bodyPr wrap="square" rtlCol="0">
            <a:spAutoFit/>
          </a:bodyPr>
          <a:lstStyle/>
          <a:p>
            <a:pPr algn="ctr"/>
            <a:r>
              <a:rPr lang="en-US" sz="1400" i="1" dirty="0" smtClean="0"/>
              <a:t>“The proportion of a cohort of students that complete grade 6 AND acquire basic literacy skills”</a:t>
            </a:r>
            <a:endParaRPr lang="en-US" sz="1400" i="1" dirty="0"/>
          </a:p>
        </p:txBody>
      </p:sp>
      <p:sp>
        <p:nvSpPr>
          <p:cNvPr id="10" name="TextBox 9"/>
          <p:cNvSpPr txBox="1"/>
          <p:nvPr/>
        </p:nvSpPr>
        <p:spPr>
          <a:xfrm>
            <a:off x="2267744" y="2492896"/>
            <a:ext cx="338554" cy="261610"/>
          </a:xfrm>
          <a:prstGeom prst="rect">
            <a:avLst/>
          </a:prstGeom>
          <a:noFill/>
        </p:spPr>
        <p:txBody>
          <a:bodyPr wrap="none" rtlCol="0">
            <a:spAutoFit/>
          </a:bodyPr>
          <a:lstStyle/>
          <a:p>
            <a:r>
              <a:rPr lang="en-US" sz="1100" b="1" dirty="0" smtClean="0"/>
              <a:t>15</a:t>
            </a:r>
            <a:endParaRPr lang="en-US" sz="1100" b="1" dirty="0"/>
          </a:p>
        </p:txBody>
      </p:sp>
      <p:sp>
        <p:nvSpPr>
          <p:cNvPr id="11" name="TextBox 10"/>
          <p:cNvSpPr txBox="1"/>
          <p:nvPr/>
        </p:nvSpPr>
        <p:spPr>
          <a:xfrm>
            <a:off x="5220072" y="2492896"/>
            <a:ext cx="327659" cy="261610"/>
          </a:xfrm>
          <a:prstGeom prst="rect">
            <a:avLst/>
          </a:prstGeom>
          <a:noFill/>
        </p:spPr>
        <p:txBody>
          <a:bodyPr wrap="none" rtlCol="0">
            <a:spAutoFit/>
          </a:bodyPr>
          <a:lstStyle/>
          <a:p>
            <a:r>
              <a:rPr lang="en-US" sz="1100" b="1" dirty="0" smtClean="0"/>
              <a:t>17</a:t>
            </a:r>
            <a:endParaRPr lang="en-US" sz="1100" b="1" dirty="0"/>
          </a:p>
        </p:txBody>
      </p:sp>
      <p:sp>
        <p:nvSpPr>
          <p:cNvPr id="12" name="TextBox 11"/>
          <p:cNvSpPr txBox="1"/>
          <p:nvPr/>
        </p:nvSpPr>
        <p:spPr>
          <a:xfrm>
            <a:off x="3635896" y="2420888"/>
            <a:ext cx="327659" cy="261610"/>
          </a:xfrm>
          <a:prstGeom prst="rect">
            <a:avLst/>
          </a:prstGeom>
          <a:solidFill>
            <a:srgbClr val="D9D9D9"/>
          </a:solidFill>
        </p:spPr>
        <p:txBody>
          <a:bodyPr wrap="none" rtlCol="0">
            <a:spAutoFit/>
          </a:bodyPr>
          <a:lstStyle/>
          <a:p>
            <a:r>
              <a:rPr lang="en-US" sz="1100" b="1" dirty="0" smtClean="0">
                <a:solidFill>
                  <a:srgbClr val="FF0000"/>
                </a:solidFill>
              </a:rPr>
              <a:t>60</a:t>
            </a:r>
            <a:endParaRPr lang="en-US" sz="1100" b="1" dirty="0">
              <a:solidFill>
                <a:srgbClr val="FF0000"/>
              </a:solidFill>
            </a:endParaRPr>
          </a:p>
        </p:txBody>
      </p:sp>
    </p:spTree>
    <p:extLst>
      <p:ext uri="{BB962C8B-B14F-4D97-AF65-F5344CB8AC3E}">
        <p14:creationId xmlns:p14="http://schemas.microsoft.com/office/powerpoint/2010/main" val="13915975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par>
                                <p:cTn id="8" presetID="1"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edge">
                                      <p:cBhvr>
                                        <p:cTn id="14" dur="1000"/>
                                        <p:tgtEl>
                                          <p:spTgt spid="8"/>
                                        </p:tgtEl>
                                      </p:cBhvr>
                                    </p:animEffect>
                                  </p:childTnLst>
                                </p:cTn>
                              </p:par>
                              <p:par>
                                <p:cTn id="15" presetID="1" presetClass="entr" presetSubtype="0" fill="hold" grpId="0" nodeType="withEffect">
                                  <p:stCondLst>
                                    <p:cond delay="200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1"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1000"/>
                                        <p:tgtEl>
                                          <p:spTgt spid="6"/>
                                        </p:tgtEl>
                                      </p:cBhvr>
                                    </p:animEffect>
                                  </p:childTnLst>
                                </p:cTn>
                              </p:par>
                              <p:par>
                                <p:cTn id="22" presetID="1" presetClass="entr" presetSubtype="0" fill="hold" grpId="0" nodeType="withEffect">
                                  <p:stCondLst>
                                    <p:cond delay="200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7" grpId="1" animBg="1"/>
      <p:bldP spid="8" grpId="0" animBg="1"/>
      <p:bldP spid="10" grpId="0"/>
      <p:bldP spid="11"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Access </a:t>
            </a:r>
            <a:r>
              <a:rPr lang="en-US" sz="2000" dirty="0"/>
              <a:t>to what? Creating a composite indicator of educational access and educational quality for 11 African countries </a:t>
            </a:r>
          </a:p>
        </p:txBody>
      </p:sp>
      <p:sp>
        <p:nvSpPr>
          <p:cNvPr id="3" name="Content Placeholder 2"/>
          <p:cNvSpPr>
            <a:spLocks noGrp="1"/>
          </p:cNvSpPr>
          <p:nvPr>
            <p:ph idx="1"/>
          </p:nvPr>
        </p:nvSpPr>
        <p:spPr>
          <a:xfrm>
            <a:off x="6372200" y="1600200"/>
            <a:ext cx="2520280" cy="4525963"/>
          </a:xfrm>
        </p:spPr>
        <p:txBody>
          <a:bodyPr>
            <a:normAutofit fontScale="92500" lnSpcReduction="20000"/>
          </a:bodyPr>
          <a:lstStyle/>
          <a:p>
            <a:r>
              <a:rPr lang="en-US" sz="1600" dirty="0" smtClean="0"/>
              <a:t>SES gaps in A2L are </a:t>
            </a:r>
            <a:r>
              <a:rPr lang="en-US" sz="1600" dirty="0" smtClean="0"/>
              <a:t>MUCH larger </a:t>
            </a:r>
            <a:r>
              <a:rPr lang="en-US" sz="1600" dirty="0" smtClean="0"/>
              <a:t>than gender gaps in all countries.</a:t>
            </a:r>
          </a:p>
          <a:p>
            <a:endParaRPr lang="en-US" sz="1600" dirty="0" smtClean="0"/>
          </a:p>
          <a:p>
            <a:r>
              <a:rPr lang="en-US" sz="1600" dirty="0" smtClean="0"/>
              <a:t>Poorer countries </a:t>
            </a:r>
            <a:r>
              <a:rPr lang="en-US" sz="1600" dirty="0" smtClean="0">
                <a:sym typeface="Wingdings"/>
              </a:rPr>
              <a:t> </a:t>
            </a:r>
            <a:r>
              <a:rPr lang="en-US" sz="1600" b="1" dirty="0" smtClean="0"/>
              <a:t>Boys </a:t>
            </a:r>
            <a:r>
              <a:rPr lang="en-US" sz="1600" b="1" dirty="0" smtClean="0"/>
              <a:t>&gt; </a:t>
            </a:r>
            <a:r>
              <a:rPr lang="en-US" sz="1600" b="1" dirty="0" smtClean="0"/>
              <a:t>girls</a:t>
            </a:r>
          </a:p>
          <a:p>
            <a:pPr marL="0" indent="0">
              <a:buNone/>
            </a:pPr>
            <a:r>
              <a:rPr lang="en-US" sz="1500" i="1" dirty="0" smtClean="0"/>
              <a:t>	(Primarily access 	story not learning)</a:t>
            </a:r>
            <a:endParaRPr lang="en-US" sz="1500" i="1" dirty="0" smtClean="0"/>
          </a:p>
          <a:p>
            <a:endParaRPr lang="en-US" sz="1600" dirty="0" smtClean="0"/>
          </a:p>
          <a:p>
            <a:r>
              <a:rPr lang="en-US" sz="1600" dirty="0" smtClean="0"/>
              <a:t>Richer countries </a:t>
            </a:r>
            <a:r>
              <a:rPr lang="en-US" sz="1600" dirty="0" smtClean="0">
                <a:sym typeface="Wingdings"/>
              </a:rPr>
              <a:t> </a:t>
            </a:r>
            <a:r>
              <a:rPr lang="en-US" sz="1600" b="1" dirty="0">
                <a:sym typeface="Wingdings"/>
              </a:rPr>
              <a:t>G</a:t>
            </a:r>
            <a:r>
              <a:rPr lang="en-US" sz="1600" b="1" dirty="0" smtClean="0"/>
              <a:t>irls </a:t>
            </a:r>
            <a:r>
              <a:rPr lang="en-US" sz="1600" b="1" dirty="0" smtClean="0"/>
              <a:t>&gt; boys</a:t>
            </a:r>
          </a:p>
          <a:p>
            <a:pPr marL="0" indent="0">
              <a:buNone/>
            </a:pPr>
            <a:r>
              <a:rPr lang="en-US" sz="1600" i="1" dirty="0" smtClean="0"/>
              <a:t>	(Primarily a 	learning story)</a:t>
            </a:r>
          </a:p>
          <a:p>
            <a:pPr marL="0" indent="0">
              <a:buNone/>
            </a:pPr>
            <a:endParaRPr lang="en-US" sz="1600" dirty="0" smtClean="0"/>
          </a:p>
          <a:p>
            <a:r>
              <a:rPr lang="en-US" sz="1600" dirty="0" smtClean="0"/>
              <a:t>Combining access and quality shows the true extent of differences between subgroups (</a:t>
            </a:r>
            <a:r>
              <a:rPr lang="en-US" sz="1600" dirty="0" err="1" smtClean="0"/>
              <a:t>eg</a:t>
            </a:r>
            <a:r>
              <a:rPr lang="en-US" sz="1600" dirty="0" smtClean="0"/>
              <a:t> </a:t>
            </a:r>
            <a:r>
              <a:rPr lang="en-US" sz="1600" dirty="0" smtClean="0"/>
              <a:t>Mozambique</a:t>
            </a:r>
            <a:r>
              <a:rPr lang="en-US" sz="1600" dirty="0"/>
              <a:t> </a:t>
            </a:r>
            <a:r>
              <a:rPr lang="en-US" sz="1600" i="1" dirty="0" smtClean="0"/>
              <a:t>Poorest</a:t>
            </a:r>
            <a:r>
              <a:rPr lang="en-US" sz="1600" dirty="0" smtClean="0"/>
              <a:t>=17%A2l, </a:t>
            </a:r>
            <a:r>
              <a:rPr lang="en-US" sz="1600" i="1" dirty="0" smtClean="0"/>
              <a:t>wealthiest</a:t>
            </a:r>
            <a:r>
              <a:rPr lang="en-US" sz="1600" dirty="0" smtClean="0"/>
              <a:t>=77% A2L</a:t>
            </a:r>
            <a:r>
              <a:rPr lang="en-US" sz="1600" dirty="0" smtClean="0"/>
              <a:t>)</a:t>
            </a:r>
            <a:r>
              <a:rPr lang="en-US" sz="1600" dirty="0" smtClean="0"/>
              <a:t>.</a:t>
            </a:r>
            <a:endParaRPr lang="en-US" sz="1600" dirty="0"/>
          </a:p>
        </p:txBody>
      </p:sp>
      <p:graphicFrame>
        <p:nvGraphicFramePr>
          <p:cNvPr id="4" name="Chart 3"/>
          <p:cNvGraphicFramePr/>
          <p:nvPr>
            <p:extLst>
              <p:ext uri="{D42A27DB-BD31-4B8C-83A1-F6EECF244321}">
                <p14:modId xmlns:p14="http://schemas.microsoft.com/office/powerpoint/2010/main" val="1181465540"/>
              </p:ext>
            </p:extLst>
          </p:nvPr>
        </p:nvGraphicFramePr>
        <p:xfrm>
          <a:off x="467544" y="2204864"/>
          <a:ext cx="5758815"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67544" y="1484784"/>
            <a:ext cx="5760640" cy="523220"/>
          </a:xfrm>
          <a:prstGeom prst="rect">
            <a:avLst/>
          </a:prstGeom>
          <a:solidFill>
            <a:srgbClr val="D9D9D9"/>
          </a:solidFill>
        </p:spPr>
        <p:txBody>
          <a:bodyPr wrap="square">
            <a:spAutoFit/>
          </a:bodyPr>
          <a:lstStyle/>
          <a:p>
            <a:r>
              <a:rPr lang="en-GB" sz="1400" b="1" cap="all" dirty="0"/>
              <a:t>Figure 17: Gaps in Access-to-literacy rates by gender, gender-wealth interaction, and wealth with 95% confidence intervals</a:t>
            </a:r>
            <a:endParaRPr lang="en-US" sz="1400" b="1" cap="all" dirty="0"/>
          </a:p>
        </p:txBody>
      </p:sp>
    </p:spTree>
    <p:extLst>
      <p:ext uri="{BB962C8B-B14F-4D97-AF65-F5344CB8AC3E}">
        <p14:creationId xmlns:p14="http://schemas.microsoft.com/office/powerpoint/2010/main" val="14354534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22" dur="500"/>
                                        <p:tgtEl>
                                          <p:spTgt spid="4">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Sub>
          <a:bldChart bld="series"/>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92896"/>
            <a:ext cx="8229600" cy="1570186"/>
          </a:xfrm>
        </p:spPr>
        <p:txBody>
          <a:bodyPr>
            <a:noAutofit/>
          </a:bodyPr>
          <a:lstStyle/>
          <a:p>
            <a:r>
              <a:rPr lang="en-US" sz="3200" dirty="0" smtClean="0"/>
              <a:t>Moving from a static analysis </a:t>
            </a:r>
            <a:r>
              <a:rPr lang="en-US" sz="3200" i="1" dirty="0" smtClean="0"/>
              <a:t>(CER paper) </a:t>
            </a:r>
            <a:r>
              <a:rPr lang="en-US" sz="3200" dirty="0" smtClean="0"/>
              <a:t>to an inter-temporal analysis </a:t>
            </a:r>
            <a:r>
              <a:rPr lang="en-US" sz="3200" i="1" dirty="0" smtClean="0"/>
              <a:t>(IJED paper)</a:t>
            </a:r>
            <a:endParaRPr lang="en-US" sz="3200" i="1" dirty="0"/>
          </a:p>
        </p:txBody>
      </p:sp>
    </p:spTree>
    <p:extLst>
      <p:ext uri="{BB962C8B-B14F-4D97-AF65-F5344CB8AC3E}">
        <p14:creationId xmlns:p14="http://schemas.microsoft.com/office/powerpoint/2010/main" val="394654550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1143000"/>
          </a:xfrm>
        </p:spPr>
        <p:txBody>
          <a:bodyPr>
            <a:noAutofit/>
          </a:bodyPr>
          <a:lstStyle/>
          <a:p>
            <a:r>
              <a:rPr lang="en-US" sz="3200" b="1" u="sng" dirty="0" smtClean="0"/>
              <a:t>Finding #1</a:t>
            </a:r>
            <a:r>
              <a:rPr lang="en-US" sz="3200" b="1" u="sng" dirty="0" smtClean="0"/>
              <a:t>: </a:t>
            </a:r>
            <a:br>
              <a:rPr lang="en-US" sz="3200" b="1" u="sng" dirty="0" smtClean="0"/>
            </a:br>
            <a:r>
              <a:rPr lang="en-US" sz="2000" i="1" dirty="0" smtClean="0"/>
              <a:t>Access to basic learning improved in all countries between 2000 &amp; 2007</a:t>
            </a:r>
            <a:endParaRPr lang="en-US" sz="2000" i="1" dirty="0"/>
          </a:p>
        </p:txBody>
      </p:sp>
      <p:graphicFrame>
        <p:nvGraphicFramePr>
          <p:cNvPr id="4" name="Chart 3"/>
          <p:cNvGraphicFramePr/>
          <p:nvPr>
            <p:extLst>
              <p:ext uri="{D42A27DB-BD31-4B8C-83A1-F6EECF244321}">
                <p14:modId xmlns:p14="http://schemas.microsoft.com/office/powerpoint/2010/main" val="3600101669"/>
              </p:ext>
            </p:extLst>
          </p:nvPr>
        </p:nvGraphicFramePr>
        <p:xfrm>
          <a:off x="467544" y="1628800"/>
          <a:ext cx="5588000" cy="252028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079385" y="2348880"/>
            <a:ext cx="3078088" cy="1384995"/>
          </a:xfrm>
          <a:prstGeom prst="rect">
            <a:avLst/>
          </a:prstGeom>
          <a:solidFill>
            <a:srgbClr val="D9D9D9"/>
          </a:solidFill>
        </p:spPr>
        <p:txBody>
          <a:bodyPr wrap="square">
            <a:spAutoFit/>
          </a:bodyPr>
          <a:lstStyle/>
          <a:p>
            <a:r>
              <a:rPr lang="en-GB" sz="1400" b="1" cap="all" dirty="0"/>
              <a:t>Figure 24: Access-to-</a:t>
            </a:r>
            <a:r>
              <a:rPr lang="en-GB" sz="1400" b="1" u="sng" cap="all" dirty="0"/>
              <a:t>literacy</a:t>
            </a:r>
            <a:r>
              <a:rPr lang="en-GB" sz="1400" b="1" cap="all" dirty="0"/>
              <a:t> rates in 2000 and </a:t>
            </a:r>
            <a:r>
              <a:rPr lang="en-GB" sz="1400" b="1" cap="all" dirty="0" smtClean="0"/>
              <a:t>2007</a:t>
            </a:r>
          </a:p>
          <a:p>
            <a:endParaRPr lang="en-GB" sz="1400" i="1" dirty="0" smtClean="0"/>
          </a:p>
          <a:p>
            <a:r>
              <a:rPr lang="en-GB" sz="1400" i="1" dirty="0" smtClean="0"/>
              <a:t>What proportion of students completed grade 6 and acquired basic literacy skills?</a:t>
            </a:r>
            <a:endParaRPr lang="en-US" sz="1400" i="1" dirty="0"/>
          </a:p>
        </p:txBody>
      </p:sp>
      <p:graphicFrame>
        <p:nvGraphicFramePr>
          <p:cNvPr id="6" name="Chart 5"/>
          <p:cNvGraphicFramePr/>
          <p:nvPr>
            <p:extLst>
              <p:ext uri="{D42A27DB-BD31-4B8C-83A1-F6EECF244321}">
                <p14:modId xmlns:p14="http://schemas.microsoft.com/office/powerpoint/2010/main" val="3569069216"/>
              </p:ext>
            </p:extLst>
          </p:nvPr>
        </p:nvGraphicFramePr>
        <p:xfrm>
          <a:off x="467544" y="4114800"/>
          <a:ext cx="5495037"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6065912" y="4797152"/>
            <a:ext cx="3078088" cy="1384995"/>
          </a:xfrm>
          <a:prstGeom prst="rect">
            <a:avLst/>
          </a:prstGeom>
          <a:solidFill>
            <a:srgbClr val="D9D9D9"/>
          </a:solidFill>
        </p:spPr>
        <p:txBody>
          <a:bodyPr wrap="square">
            <a:spAutoFit/>
          </a:bodyPr>
          <a:lstStyle/>
          <a:p>
            <a:r>
              <a:rPr lang="en-GB" sz="1400" b="1" cap="all" dirty="0"/>
              <a:t>Figure 24: Access-to</a:t>
            </a:r>
            <a:r>
              <a:rPr lang="en-GB" sz="1400" b="1" cap="all" dirty="0" smtClean="0"/>
              <a:t>-</a:t>
            </a:r>
            <a:r>
              <a:rPr lang="en-GB" sz="1400" b="1" u="sng" cap="all" dirty="0" smtClean="0"/>
              <a:t>NUMERACY</a:t>
            </a:r>
            <a:r>
              <a:rPr lang="en-GB" sz="1400" b="1" cap="all" dirty="0" smtClean="0"/>
              <a:t> rates </a:t>
            </a:r>
            <a:r>
              <a:rPr lang="en-GB" sz="1400" b="1" cap="all" dirty="0"/>
              <a:t>in 2000 and </a:t>
            </a:r>
            <a:r>
              <a:rPr lang="en-GB" sz="1400" b="1" cap="all" dirty="0" smtClean="0"/>
              <a:t>2007</a:t>
            </a:r>
          </a:p>
          <a:p>
            <a:endParaRPr lang="en-GB" sz="1400" b="1" cap="all" dirty="0"/>
          </a:p>
          <a:p>
            <a:r>
              <a:rPr lang="en-GB" sz="1400" i="1" dirty="0"/>
              <a:t>What proportion of students completed grade 6 and acquired basic </a:t>
            </a:r>
            <a:r>
              <a:rPr lang="en-GB" sz="1400" i="1" dirty="0" smtClean="0"/>
              <a:t>numeracy skills?</a:t>
            </a:r>
            <a:endParaRPr lang="en-US" sz="1400" i="1" dirty="0"/>
          </a:p>
        </p:txBody>
      </p:sp>
    </p:spTree>
    <p:extLst>
      <p:ext uri="{BB962C8B-B14F-4D97-AF65-F5344CB8AC3E}">
        <p14:creationId xmlns:p14="http://schemas.microsoft.com/office/powerpoint/2010/main" val="2334315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4" dur="500"/>
                                        <p:tgtEl>
                                          <p:spTgt spid="4">
                                            <p:graphicEl>
                                              <a:chart seriesIdx="1" categoryIdx="-4" bldStep="series"/>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9" dur="500"/>
                                        <p:tgtEl>
                                          <p:spTgt spid="6">
                                            <p:graphicEl>
                                              <a:chart seriesIdx="-3" categoryIdx="-3" bldStep="gridLegend"/>
                                            </p:graphic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22" dur="500"/>
                                        <p:tgtEl>
                                          <p:spTgt spid="6">
                                            <p:graphicEl>
                                              <a:chart seriesIdx="0"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27" dur="500"/>
                                        <p:tgtEl>
                                          <p:spTgt spid="6">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Graphic spid="6"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Access </a:t>
            </a:r>
            <a:r>
              <a:rPr lang="en-US" sz="3200" dirty="0" smtClean="0"/>
              <a:t>to literacy 2000-2007</a:t>
            </a:r>
            <a:endParaRPr lang="en-US" sz="3200" dirty="0"/>
          </a:p>
        </p:txBody>
      </p:sp>
      <p:pic>
        <p:nvPicPr>
          <p:cNvPr id="4" name="Picture 3" descr="bubble lit2.png"/>
          <p:cNvPicPr/>
          <p:nvPr/>
        </p:nvPicPr>
        <p:blipFill>
          <a:blip r:embed="rId2" cstate="print"/>
          <a:stretch>
            <a:fillRect/>
          </a:stretch>
        </p:blipFill>
        <p:spPr>
          <a:xfrm>
            <a:off x="1043608" y="1628800"/>
            <a:ext cx="6048672" cy="5059040"/>
          </a:xfrm>
          <a:prstGeom prst="rect">
            <a:avLst/>
          </a:prstGeom>
        </p:spPr>
      </p:pic>
    </p:spTree>
    <p:extLst>
      <p:ext uri="{BB962C8B-B14F-4D97-AF65-F5344CB8AC3E}">
        <p14:creationId xmlns:p14="http://schemas.microsoft.com/office/powerpoint/2010/main" val="135565217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Access </a:t>
            </a:r>
            <a:r>
              <a:rPr lang="en-US" sz="3600" dirty="0" smtClean="0"/>
              <a:t>to numeracy 2000-2007</a:t>
            </a:r>
            <a:endParaRPr lang="en-US" sz="3600" dirty="0"/>
          </a:p>
        </p:txBody>
      </p:sp>
      <p:pic>
        <p:nvPicPr>
          <p:cNvPr id="4" name="Picture 3" descr="bubble num2.png"/>
          <p:cNvPicPr/>
          <p:nvPr/>
        </p:nvPicPr>
        <p:blipFill>
          <a:blip r:embed="rId2" cstate="print"/>
          <a:stretch>
            <a:fillRect/>
          </a:stretch>
        </p:blipFill>
        <p:spPr>
          <a:xfrm>
            <a:off x="1259632" y="1565487"/>
            <a:ext cx="6264696" cy="5265699"/>
          </a:xfrm>
          <a:prstGeom prst="rect">
            <a:avLst/>
          </a:prstGeom>
        </p:spPr>
      </p:pic>
    </p:spTree>
    <p:extLst>
      <p:ext uri="{BB962C8B-B14F-4D97-AF65-F5344CB8AC3E}">
        <p14:creationId xmlns:p14="http://schemas.microsoft.com/office/powerpoint/2010/main" val="171443858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Access </a:t>
            </a:r>
            <a:r>
              <a:rPr lang="en-US" sz="3200" dirty="0" smtClean="0"/>
              <a:t>to literacy (Mozambique)</a:t>
            </a:r>
            <a:endParaRPr lang="en-US" sz="3200" dirty="0"/>
          </a:p>
        </p:txBody>
      </p:sp>
      <p:graphicFrame>
        <p:nvGraphicFramePr>
          <p:cNvPr id="5" name="Chart 4"/>
          <p:cNvGraphicFramePr/>
          <p:nvPr>
            <p:extLst>
              <p:ext uri="{D42A27DB-BD31-4B8C-83A1-F6EECF244321}">
                <p14:modId xmlns:p14="http://schemas.microsoft.com/office/powerpoint/2010/main" val="3697057642"/>
              </p:ext>
            </p:extLst>
          </p:nvPr>
        </p:nvGraphicFramePr>
        <p:xfrm>
          <a:off x="467544" y="1772816"/>
          <a:ext cx="5328592"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6084168" y="2708920"/>
            <a:ext cx="2592288" cy="2031325"/>
          </a:xfrm>
          <a:prstGeom prst="rect">
            <a:avLst/>
          </a:prstGeom>
          <a:solidFill>
            <a:srgbClr val="D9D9D9"/>
          </a:solidFill>
        </p:spPr>
        <p:txBody>
          <a:bodyPr wrap="square" rtlCol="0">
            <a:spAutoFit/>
          </a:bodyPr>
          <a:lstStyle/>
          <a:p>
            <a:r>
              <a:rPr lang="en-US" dirty="0" smtClean="0"/>
              <a:t>A lower mode can decrease the average score but still be consistent with overall improvements if there are many more students at every level (as here)</a:t>
            </a:r>
            <a:endParaRPr lang="en-US" dirty="0"/>
          </a:p>
        </p:txBody>
      </p:sp>
    </p:spTree>
    <p:extLst>
      <p:ext uri="{BB962C8B-B14F-4D97-AF65-F5344CB8AC3E}">
        <p14:creationId xmlns:p14="http://schemas.microsoft.com/office/powerpoint/2010/main" val="3661758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1"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dissolve">
                                      <p:cBhvr>
                                        <p:cTn id="15" dur="500"/>
                                        <p:tgtEl>
                                          <p:spTgt spid="5">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1">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t>Finding </a:t>
            </a:r>
            <a:r>
              <a:rPr lang="en-US" sz="3200" b="1" u="sng" dirty="0" smtClean="0"/>
              <a:t>#2: </a:t>
            </a:r>
            <a:r>
              <a:rPr lang="en-US" sz="3200" b="1" u="sng" dirty="0"/>
              <a:t/>
            </a:r>
            <a:br>
              <a:rPr lang="en-US" sz="3200" b="1" u="sng" dirty="0"/>
            </a:br>
            <a:r>
              <a:rPr lang="en-US" sz="2700" i="1" dirty="0" smtClean="0"/>
              <a:t>Girls benefited disproportionately more than boys*</a:t>
            </a:r>
            <a:endParaRPr lang="en-US" sz="2700" b="1" dirty="0"/>
          </a:p>
        </p:txBody>
      </p:sp>
      <p:graphicFrame>
        <p:nvGraphicFramePr>
          <p:cNvPr id="4" name="Chart 3"/>
          <p:cNvGraphicFramePr/>
          <p:nvPr>
            <p:extLst>
              <p:ext uri="{D42A27DB-BD31-4B8C-83A1-F6EECF244321}">
                <p14:modId xmlns:p14="http://schemas.microsoft.com/office/powerpoint/2010/main" val="1227411665"/>
              </p:ext>
            </p:extLst>
          </p:nvPr>
        </p:nvGraphicFramePr>
        <p:xfrm>
          <a:off x="12309" y="1556792"/>
          <a:ext cx="5706745"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2175701966"/>
              </p:ext>
            </p:extLst>
          </p:nvPr>
        </p:nvGraphicFramePr>
        <p:xfrm>
          <a:off x="35777" y="4114800"/>
          <a:ext cx="563689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047656" y="2276872"/>
            <a:ext cx="3096344" cy="1754327"/>
          </a:xfrm>
          <a:prstGeom prst="rect">
            <a:avLst/>
          </a:prstGeom>
          <a:solidFill>
            <a:schemeClr val="bg1">
              <a:lumMod val="85000"/>
            </a:schemeClr>
          </a:solidFill>
        </p:spPr>
        <p:txBody>
          <a:bodyPr wrap="square">
            <a:spAutoFit/>
          </a:bodyPr>
          <a:lstStyle/>
          <a:p>
            <a:r>
              <a:rPr lang="en-GB" b="1" cap="all" dirty="0"/>
              <a:t>Figure 29: Gender Parity Index with respect to Access-to-literacy in 2000 and </a:t>
            </a:r>
            <a:r>
              <a:rPr lang="en-GB" b="1" cap="all" dirty="0" smtClean="0"/>
              <a:t>2007</a:t>
            </a:r>
          </a:p>
          <a:p>
            <a:pPr lvl="1"/>
            <a:r>
              <a:rPr lang="en-GB" i="1" dirty="0" smtClean="0"/>
              <a:t>&lt; 1 = favours boys</a:t>
            </a:r>
          </a:p>
          <a:p>
            <a:pPr lvl="1"/>
            <a:r>
              <a:rPr lang="en-GB" i="1" dirty="0" smtClean="0"/>
              <a:t>&gt; 1 = favours girls</a:t>
            </a:r>
            <a:endParaRPr lang="en-US" i="1" dirty="0"/>
          </a:p>
        </p:txBody>
      </p:sp>
      <p:sp>
        <p:nvSpPr>
          <p:cNvPr id="7" name="Rectangle 6"/>
          <p:cNvSpPr/>
          <p:nvPr/>
        </p:nvSpPr>
        <p:spPr>
          <a:xfrm>
            <a:off x="6047656" y="4581128"/>
            <a:ext cx="3096344" cy="2031325"/>
          </a:xfrm>
          <a:prstGeom prst="rect">
            <a:avLst/>
          </a:prstGeom>
          <a:solidFill>
            <a:schemeClr val="bg1">
              <a:lumMod val="85000"/>
            </a:schemeClr>
          </a:solidFill>
        </p:spPr>
        <p:txBody>
          <a:bodyPr wrap="square">
            <a:spAutoFit/>
          </a:bodyPr>
          <a:lstStyle/>
          <a:p>
            <a:r>
              <a:rPr lang="en-GB" b="1" cap="all" dirty="0"/>
              <a:t>Figure </a:t>
            </a:r>
            <a:r>
              <a:rPr lang="en-GB" b="1" cap="all" dirty="0" smtClean="0"/>
              <a:t>30: </a:t>
            </a:r>
            <a:r>
              <a:rPr lang="en-GB" b="1" cap="all" dirty="0"/>
              <a:t>Gender Parity Index with respect to Access-to</a:t>
            </a:r>
            <a:r>
              <a:rPr lang="en-GB" b="1" cap="all" dirty="0" smtClean="0"/>
              <a:t>-NUMERACY in </a:t>
            </a:r>
            <a:r>
              <a:rPr lang="en-GB" b="1" cap="all" dirty="0"/>
              <a:t>2000 and </a:t>
            </a:r>
            <a:r>
              <a:rPr lang="en-GB" b="1" cap="all" dirty="0" smtClean="0"/>
              <a:t>2007</a:t>
            </a:r>
            <a:endParaRPr lang="en-GB" b="1" cap="all" dirty="0"/>
          </a:p>
          <a:p>
            <a:pPr lvl="1"/>
            <a:r>
              <a:rPr lang="en-GB" i="1" dirty="0"/>
              <a:t>&lt; 1 = favours boys</a:t>
            </a:r>
          </a:p>
          <a:p>
            <a:pPr lvl="1"/>
            <a:r>
              <a:rPr lang="en-GB" i="1" dirty="0" smtClean="0"/>
              <a:t>&gt; 1 </a:t>
            </a:r>
            <a:r>
              <a:rPr lang="en-GB" i="1" dirty="0"/>
              <a:t>= favours girls</a:t>
            </a:r>
            <a:endParaRPr lang="en-US" i="1" dirty="0"/>
          </a:p>
          <a:p>
            <a:endParaRPr lang="en-US" b="1" cap="all" dirty="0"/>
          </a:p>
        </p:txBody>
      </p:sp>
      <p:cxnSp>
        <p:nvCxnSpPr>
          <p:cNvPr id="8" name="Straight Connector 7"/>
          <p:cNvCxnSpPr/>
          <p:nvPr/>
        </p:nvCxnSpPr>
        <p:spPr>
          <a:xfrm flipH="1">
            <a:off x="395536" y="2924944"/>
            <a:ext cx="518457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395536" y="5157192"/>
            <a:ext cx="518457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55018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4" dur="500"/>
                                        <p:tgtEl>
                                          <p:spTgt spid="4">
                                            <p:graphicEl>
                                              <a:chart seriesIdx="1" categoryIdx="-4" bldStep="series"/>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1" nodeType="clickEffect">
                                  <p:stCondLst>
                                    <p:cond delay="0"/>
                                  </p:stCondLst>
                                  <p:childTnLst>
                                    <p:set>
                                      <p:cBhvr>
                                        <p:cTn id="22"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23" dur="500"/>
                                        <p:tgtEl>
                                          <p:spTgt spid="5">
                                            <p:graphicEl>
                                              <a:chart seriesIdx="-3" categoryIdx="-3" bldStep="gridLegend"/>
                                            </p:graphicEl>
                                          </p:spTgt>
                                        </p:tgtEl>
                                      </p:cBhvr>
                                    </p:animEffect>
                                  </p:childTnLst>
                                </p:cTn>
                              </p:par>
                              <p:par>
                                <p:cTn id="24" presetID="22" presetClass="entr" presetSubtype="4" fill="hold" grpId="1" nodeType="withEffect">
                                  <p:stCondLst>
                                    <p:cond delay="0"/>
                                  </p:stCondLst>
                                  <p:childTnLst>
                                    <p:set>
                                      <p:cBhvr>
                                        <p:cTn id="25"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26" dur="500"/>
                                        <p:tgtEl>
                                          <p:spTgt spid="5">
                                            <p:graphicEl>
                                              <a:chart seriesIdx="0"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1" nodeType="clickEffect">
                                  <p:stCondLst>
                                    <p:cond delay="0"/>
                                  </p:stCondLst>
                                  <p:childTnLst>
                                    <p:set>
                                      <p:cBhvr>
                                        <p:cTn id="30"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31" dur="500"/>
                                        <p:tgtEl>
                                          <p:spTgt spid="5">
                                            <p:graphicEl>
                                              <a:chart seriesIdx="1" categoryIdx="-4" bldStep="series"/>
                                            </p:graphicEl>
                                          </p:spTgt>
                                        </p:tgtEl>
                                      </p:cBhvr>
                                    </p:animEffect>
                                  </p:childTnLst>
                                </p:cTn>
                              </p:par>
                              <p:par>
                                <p:cTn id="32" presetID="1"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Graphic spid="5" grpId="1">
        <p:bldSub>
          <a:bldChart bld="series"/>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4137141990"/>
              </p:ext>
            </p:extLst>
          </p:nvPr>
        </p:nvGraphicFramePr>
        <p:xfrm>
          <a:off x="395536" y="1772816"/>
          <a:ext cx="8540516" cy="4429596"/>
        </p:xfrm>
        <a:graphic>
          <a:graphicData uri="http://schemas.openxmlformats.org/presentationml/2006/ole">
            <mc:AlternateContent xmlns:mc="http://schemas.openxmlformats.org/markup-compatibility/2006">
              <mc:Choice xmlns:v="urn:schemas-microsoft-com:vml" Requires="v">
                <p:oleObj spid="_x0000_s7196" name="Document" r:id="rId3" imgW="6807200" imgH="3530600" progId="Word.Document.12">
                  <p:embed/>
                </p:oleObj>
              </mc:Choice>
              <mc:Fallback>
                <p:oleObj name="Document" r:id="rId3" imgW="6807200" imgH="3530600" progId="Word.Document.12">
                  <p:embed/>
                  <p:pic>
                    <p:nvPicPr>
                      <p:cNvPr id="0" name=""/>
                      <p:cNvPicPr/>
                      <p:nvPr/>
                    </p:nvPicPr>
                    <p:blipFill>
                      <a:blip r:embed="rId4"/>
                      <a:stretch>
                        <a:fillRect/>
                      </a:stretch>
                    </p:blipFill>
                    <p:spPr>
                      <a:xfrm>
                        <a:off x="395536" y="1772816"/>
                        <a:ext cx="8540516" cy="4429596"/>
                      </a:xfrm>
                      <a:prstGeom prst="rect">
                        <a:avLst/>
                      </a:prstGeom>
                    </p:spPr>
                  </p:pic>
                </p:oleObj>
              </mc:Fallback>
            </mc:AlternateContent>
          </a:graphicData>
        </a:graphic>
      </p:graphicFrame>
      <p:sp>
        <p:nvSpPr>
          <p:cNvPr id="3" name="Title 2"/>
          <p:cNvSpPr>
            <a:spLocks noGrp="1"/>
          </p:cNvSpPr>
          <p:nvPr>
            <p:ph type="title"/>
          </p:nvPr>
        </p:nvSpPr>
        <p:spPr/>
        <p:txBody>
          <a:bodyPr/>
          <a:lstStyle/>
          <a:p>
            <a:endParaRPr lang="en-US"/>
          </a:p>
        </p:txBody>
      </p:sp>
      <p:sp>
        <p:nvSpPr>
          <p:cNvPr id="7" name="Title 1"/>
          <p:cNvSpPr txBox="1">
            <a:spLocks/>
          </p:cNvSpPr>
          <p:nvPr/>
        </p:nvSpPr>
        <p:spPr>
          <a:xfrm>
            <a:off x="457200" y="274638"/>
            <a:ext cx="8291264" cy="1143000"/>
          </a:xfrm>
          <a:prstGeom prst="rect">
            <a:avLst/>
          </a:prstGeom>
          <a:solidFill>
            <a:srgbClr val="D9D9D9"/>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Helvetica"/>
                <a:ea typeface="+mj-ea"/>
                <a:cs typeface="Helvetica"/>
              </a:defRPr>
            </a:lvl1pPr>
          </a:lstStyle>
          <a:p>
            <a:r>
              <a:rPr lang="en-US" sz="3200" b="1" u="sng" dirty="0" smtClean="0"/>
              <a:t>Finding #3:</a:t>
            </a:r>
          </a:p>
          <a:p>
            <a:r>
              <a:rPr lang="en-US" sz="2400" i="1" dirty="0" smtClean="0"/>
              <a:t>The poor benefited disproportionately more than the rich</a:t>
            </a:r>
            <a:endParaRPr lang="en-US" sz="2400" i="1" dirty="0"/>
          </a:p>
        </p:txBody>
      </p:sp>
      <p:sp>
        <p:nvSpPr>
          <p:cNvPr id="10" name="Oval 9"/>
          <p:cNvSpPr/>
          <p:nvPr/>
        </p:nvSpPr>
        <p:spPr>
          <a:xfrm>
            <a:off x="1619672" y="2780928"/>
            <a:ext cx="720080" cy="36003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p:nvSpPr>
        <p:spPr>
          <a:xfrm>
            <a:off x="3419872" y="2780928"/>
            <a:ext cx="720080" cy="36003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p:nvSpPr>
        <p:spPr>
          <a:xfrm>
            <a:off x="7164288" y="2780928"/>
            <a:ext cx="720080" cy="36003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Oval 12"/>
          <p:cNvSpPr/>
          <p:nvPr/>
        </p:nvSpPr>
        <p:spPr>
          <a:xfrm>
            <a:off x="6228184" y="2780928"/>
            <a:ext cx="720080" cy="360039"/>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rgbClr val="008000"/>
              </a:solidFill>
            </a:endParaRPr>
          </a:p>
        </p:txBody>
      </p:sp>
      <p:sp>
        <p:nvSpPr>
          <p:cNvPr id="14" name="Oval 13"/>
          <p:cNvSpPr/>
          <p:nvPr/>
        </p:nvSpPr>
        <p:spPr>
          <a:xfrm>
            <a:off x="4355976" y="2780928"/>
            <a:ext cx="720080" cy="360039"/>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rgbClr val="008000"/>
              </a:solidFill>
            </a:endParaRPr>
          </a:p>
        </p:txBody>
      </p:sp>
      <p:sp>
        <p:nvSpPr>
          <p:cNvPr id="15" name="Oval 14"/>
          <p:cNvSpPr/>
          <p:nvPr/>
        </p:nvSpPr>
        <p:spPr>
          <a:xfrm>
            <a:off x="8100392" y="2780928"/>
            <a:ext cx="720080" cy="360039"/>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rgbClr val="008000"/>
              </a:solidFill>
            </a:endParaRPr>
          </a:p>
        </p:txBody>
      </p:sp>
      <p:cxnSp>
        <p:nvCxnSpPr>
          <p:cNvPr id="17" name="Straight Arrow Connector 16"/>
          <p:cNvCxnSpPr>
            <a:stCxn id="12" idx="6"/>
            <a:endCxn id="15" idx="2"/>
          </p:cNvCxnSpPr>
          <p:nvPr/>
        </p:nvCxnSpPr>
        <p:spPr>
          <a:xfrm>
            <a:off x="7884368" y="2960948"/>
            <a:ext cx="216024" cy="0"/>
          </a:xfrm>
          <a:prstGeom prst="straightConnector1">
            <a:avLst/>
          </a:prstGeom>
          <a:ln>
            <a:solidFill>
              <a:srgbClr val="E46C0A"/>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8" name="Chart 7"/>
          <p:cNvGraphicFramePr>
            <a:graphicFrameLocks/>
          </p:cNvGraphicFramePr>
          <p:nvPr>
            <p:extLst>
              <p:ext uri="{D42A27DB-BD31-4B8C-83A1-F6EECF244321}">
                <p14:modId xmlns:p14="http://schemas.microsoft.com/office/powerpoint/2010/main" val="404977672"/>
              </p:ext>
            </p:extLst>
          </p:nvPr>
        </p:nvGraphicFramePr>
        <p:xfrm>
          <a:off x="1475656" y="1556792"/>
          <a:ext cx="5544616" cy="50228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657250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1000"/>
                                        <p:tgtEl>
                                          <p:spTgt spid="13"/>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1000"/>
                                        <p:tgtEl>
                                          <p:spTgt spid="14"/>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10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37" dur="500"/>
                                        <p:tgtEl>
                                          <p:spTgt spid="8">
                                            <p:graphicEl>
                                              <a:chart seriesIdx="-3" categoryIdx="-3" bldStep="gridLegend"/>
                                            </p:graphic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down)">
                                      <p:cBhvr>
                                        <p:cTn id="40" dur="500"/>
                                        <p:tgtEl>
                                          <p:spTgt spid="8">
                                            <p:graphicEl>
                                              <a:chart seriesIdx="0" categoryIdx="-4" bldStep="series"/>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down)">
                                      <p:cBhvr>
                                        <p:cTn id="45" dur="500"/>
                                        <p:tgtEl>
                                          <p:spTgt spid="8">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Graphic spid="8" grpId="0">
        <p:bldSub>
          <a:bldChart bld="series"/>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628800"/>
            <a:ext cx="8147248" cy="4209331"/>
          </a:xfrm>
        </p:spPr>
        <p:txBody>
          <a:bodyPr>
            <a:normAutofit/>
          </a:bodyPr>
          <a:lstStyle/>
          <a:p>
            <a:r>
              <a:rPr lang="en-US" sz="2000" b="1" u="sng" dirty="0" smtClean="0">
                <a:solidFill>
                  <a:srgbClr val="FF0000"/>
                </a:solidFill>
              </a:rPr>
              <a:t>CRITIQUE #1</a:t>
            </a:r>
            <a:r>
              <a:rPr lang="en-US" sz="2000" dirty="0" smtClean="0">
                <a:solidFill>
                  <a:srgbClr val="FF0000"/>
                </a:solidFill>
              </a:rPr>
              <a:t>: “</a:t>
            </a:r>
            <a:r>
              <a:rPr lang="en-US" sz="2000" i="1" dirty="0" smtClean="0">
                <a:solidFill>
                  <a:srgbClr val="FF0000"/>
                </a:solidFill>
              </a:rPr>
              <a:t>Perhaps basic skills did improve but it came at the cost of ‘dumbing down’ the curriculum such that fewer students acquired higher-order thinking skills</a:t>
            </a:r>
            <a:r>
              <a:rPr lang="en-US" sz="2000" dirty="0" smtClean="0">
                <a:solidFill>
                  <a:srgbClr val="FF0000"/>
                </a:solidFill>
              </a:rPr>
              <a:t>”</a:t>
            </a:r>
          </a:p>
        </p:txBody>
      </p:sp>
      <p:graphicFrame>
        <p:nvGraphicFramePr>
          <p:cNvPr id="4" name="Chart 3"/>
          <p:cNvGraphicFramePr/>
          <p:nvPr>
            <p:extLst>
              <p:ext uri="{D42A27DB-BD31-4B8C-83A1-F6EECF244321}">
                <p14:modId xmlns:p14="http://schemas.microsoft.com/office/powerpoint/2010/main" val="1105765548"/>
              </p:ext>
            </p:extLst>
          </p:nvPr>
        </p:nvGraphicFramePr>
        <p:xfrm>
          <a:off x="179512" y="3284984"/>
          <a:ext cx="4320480" cy="34004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3780851973"/>
              </p:ext>
            </p:extLst>
          </p:nvPr>
        </p:nvGraphicFramePr>
        <p:xfrm>
          <a:off x="4391472" y="3284984"/>
          <a:ext cx="4284984"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p:cNvSpPr>
            <a:spLocks noGrp="1"/>
          </p:cNvSpPr>
          <p:nvPr>
            <p:ph type="title"/>
          </p:nvPr>
        </p:nvSpPr>
        <p:spPr>
          <a:xfrm>
            <a:off x="457200" y="274638"/>
            <a:ext cx="8229600" cy="1143000"/>
          </a:xfrm>
        </p:spPr>
        <p:txBody>
          <a:bodyPr>
            <a:normAutofit/>
          </a:bodyPr>
          <a:lstStyle/>
          <a:p>
            <a:r>
              <a:rPr lang="en-US" sz="3600" b="1" dirty="0" smtClean="0"/>
              <a:t>Sensitivity analysis &amp; critiques</a:t>
            </a:r>
            <a:endParaRPr lang="en-US" sz="3600" dirty="0"/>
          </a:p>
        </p:txBody>
      </p:sp>
      <p:sp>
        <p:nvSpPr>
          <p:cNvPr id="9" name="TextBox 8"/>
          <p:cNvSpPr txBox="1"/>
          <p:nvPr/>
        </p:nvSpPr>
        <p:spPr>
          <a:xfrm>
            <a:off x="899592" y="2708920"/>
            <a:ext cx="7776864" cy="861774"/>
          </a:xfrm>
          <a:prstGeom prst="rect">
            <a:avLst/>
          </a:prstGeom>
          <a:noFill/>
        </p:spPr>
        <p:txBody>
          <a:bodyPr wrap="square" rtlCol="0">
            <a:spAutoFit/>
          </a:bodyPr>
          <a:lstStyle/>
          <a:p>
            <a:pPr marL="0" lvl="1"/>
            <a:r>
              <a:rPr lang="en-US" sz="1600" b="1" dirty="0" smtClean="0">
                <a:solidFill>
                  <a:srgbClr val="0000FF"/>
                </a:solidFill>
                <a:sym typeface="Wingdings"/>
              </a:rPr>
              <a:t> </a:t>
            </a:r>
            <a:r>
              <a:rPr lang="en-US" sz="1600" b="1" dirty="0" smtClean="0">
                <a:solidFill>
                  <a:srgbClr val="0000FF"/>
                </a:solidFill>
              </a:rPr>
              <a:t>It </a:t>
            </a:r>
            <a:r>
              <a:rPr lang="en-US" sz="1600" b="1" dirty="0">
                <a:solidFill>
                  <a:srgbClr val="0000FF"/>
                </a:solidFill>
              </a:rPr>
              <a:t>doesn’t seem so. In most countries there was also an increase in higher order learning</a:t>
            </a:r>
          </a:p>
          <a:p>
            <a:endParaRPr lang="en-US" dirty="0"/>
          </a:p>
        </p:txBody>
      </p:sp>
    </p:spTree>
    <p:extLst>
      <p:ext uri="{BB962C8B-B14F-4D97-AF65-F5344CB8AC3E}">
        <p14:creationId xmlns:p14="http://schemas.microsoft.com/office/powerpoint/2010/main" val="596114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0" dur="500"/>
                                        <p:tgtEl>
                                          <p:spTgt spid="4">
                                            <p:graphicEl>
                                              <a:chart seriesIdx="0" categoryIdx="-4" bldStep="series"/>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5" dur="500"/>
                                        <p:tgtEl>
                                          <p:spTgt spid="4">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20" dur="500"/>
                                        <p:tgtEl>
                                          <p:spTgt spid="5">
                                            <p:graphicEl>
                                              <a:chart seriesIdx="-3" categoryIdx="-3" bldStep="gridLegend"/>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23" dur="500"/>
                                        <p:tgtEl>
                                          <p:spTgt spid="5">
                                            <p:graphicEl>
                                              <a:chart seriesIdx="0" categoryIdx="-4" bldStep="series"/>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28" dur="500"/>
                                        <p:tgtEl>
                                          <p:spTgt spid="5">
                                            <p:graphicEl>
                                              <a:chart seriesIdx="1" categoryIdx="-4" bldStep="series"/>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Graphic spid="5" grpId="0">
        <p:bldSub>
          <a:bldChart bld="series"/>
        </p:bldSub>
      </p:bldGraphic>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147248" cy="4209331"/>
          </a:xfrm>
        </p:spPr>
        <p:txBody>
          <a:bodyPr>
            <a:normAutofit/>
          </a:bodyPr>
          <a:lstStyle/>
          <a:p>
            <a:r>
              <a:rPr lang="en-US" sz="2000" b="1" u="sng" dirty="0" smtClean="0">
                <a:solidFill>
                  <a:srgbClr val="FF0000"/>
                </a:solidFill>
              </a:rPr>
              <a:t>CRITIQUE #2</a:t>
            </a:r>
            <a:r>
              <a:rPr lang="en-US" sz="2000" dirty="0" smtClean="0">
                <a:solidFill>
                  <a:srgbClr val="FF0000"/>
                </a:solidFill>
              </a:rPr>
              <a:t>: “</a:t>
            </a:r>
            <a:r>
              <a:rPr lang="en-US" sz="2000" i="1" dirty="0" smtClean="0">
                <a:solidFill>
                  <a:srgbClr val="FF0000"/>
                </a:solidFill>
              </a:rPr>
              <a:t>Perhaps the expansion of access to primary schooling was not accompanied by an expansion of access to secondary schooling creating a bottleneck at the end of primary? Basically delaying dropout. See Lewin (2007) and also Somerset (2007) discussing Kenya 1974 fee abolition.</a:t>
            </a:r>
            <a:r>
              <a:rPr lang="en-US" sz="2000" dirty="0" smtClean="0">
                <a:solidFill>
                  <a:srgbClr val="FF0000"/>
                </a:solidFill>
              </a:rPr>
              <a:t>”</a:t>
            </a:r>
            <a:endParaRPr lang="en-US" sz="2000" dirty="0">
              <a:solidFill>
                <a:srgbClr val="FF0000"/>
              </a:solidFill>
            </a:endParaRPr>
          </a:p>
        </p:txBody>
      </p:sp>
      <p:sp>
        <p:nvSpPr>
          <p:cNvPr id="8" name="Title 1"/>
          <p:cNvSpPr>
            <a:spLocks noGrp="1"/>
          </p:cNvSpPr>
          <p:nvPr>
            <p:ph type="title"/>
          </p:nvPr>
        </p:nvSpPr>
        <p:spPr>
          <a:xfrm>
            <a:off x="457200" y="274638"/>
            <a:ext cx="8229600" cy="1143000"/>
          </a:xfrm>
        </p:spPr>
        <p:txBody>
          <a:bodyPr>
            <a:normAutofit/>
          </a:bodyPr>
          <a:lstStyle/>
          <a:p>
            <a:r>
              <a:rPr lang="en-US" sz="3600" b="1" dirty="0" smtClean="0"/>
              <a:t>Sensitivity analysis &amp; critiques</a:t>
            </a:r>
            <a:endParaRPr lang="en-US" sz="3600" dirty="0"/>
          </a:p>
        </p:txBody>
      </p:sp>
      <p:graphicFrame>
        <p:nvGraphicFramePr>
          <p:cNvPr id="6" name="Object 5"/>
          <p:cNvGraphicFramePr>
            <a:graphicFrameLocks noChangeAspect="1"/>
          </p:cNvGraphicFramePr>
          <p:nvPr>
            <p:extLst>
              <p:ext uri="{D42A27DB-BD31-4B8C-83A1-F6EECF244321}">
                <p14:modId xmlns:p14="http://schemas.microsoft.com/office/powerpoint/2010/main" val="3295306124"/>
              </p:ext>
            </p:extLst>
          </p:nvPr>
        </p:nvGraphicFramePr>
        <p:xfrm>
          <a:off x="1187624" y="3212976"/>
          <a:ext cx="6807200" cy="4140200"/>
        </p:xfrm>
        <a:graphic>
          <a:graphicData uri="http://schemas.openxmlformats.org/presentationml/2006/ole">
            <mc:AlternateContent xmlns:mc="http://schemas.openxmlformats.org/markup-compatibility/2006">
              <mc:Choice xmlns:v="urn:schemas-microsoft-com:vml" Requires="v">
                <p:oleObj spid="_x0000_s8217" name="Document" r:id="rId3" imgW="6807200" imgH="4140200" progId="Word.Document.12">
                  <p:embed/>
                </p:oleObj>
              </mc:Choice>
              <mc:Fallback>
                <p:oleObj name="Document" r:id="rId3" imgW="6807200" imgH="4140200" progId="Word.Document.12">
                  <p:embed/>
                  <p:pic>
                    <p:nvPicPr>
                      <p:cNvPr id="0" name=""/>
                      <p:cNvPicPr/>
                      <p:nvPr/>
                    </p:nvPicPr>
                    <p:blipFill>
                      <a:blip r:embed="rId4"/>
                      <a:stretch>
                        <a:fillRect/>
                      </a:stretch>
                    </p:blipFill>
                    <p:spPr>
                      <a:xfrm>
                        <a:off x="1187624" y="3212976"/>
                        <a:ext cx="6807200" cy="4140200"/>
                      </a:xfrm>
                      <a:prstGeom prst="rect">
                        <a:avLst/>
                      </a:prstGeom>
                    </p:spPr>
                  </p:pic>
                </p:oleObj>
              </mc:Fallback>
            </mc:AlternateContent>
          </a:graphicData>
        </a:graphic>
      </p:graphicFrame>
      <p:sp>
        <p:nvSpPr>
          <p:cNvPr id="7" name="TextBox 6"/>
          <p:cNvSpPr txBox="1"/>
          <p:nvPr/>
        </p:nvSpPr>
        <p:spPr>
          <a:xfrm>
            <a:off x="899592" y="3284984"/>
            <a:ext cx="7776864" cy="615553"/>
          </a:xfrm>
          <a:prstGeom prst="rect">
            <a:avLst/>
          </a:prstGeom>
          <a:solidFill>
            <a:srgbClr val="FFFFFF"/>
          </a:solidFill>
        </p:spPr>
        <p:txBody>
          <a:bodyPr wrap="square" rtlCol="0">
            <a:spAutoFit/>
          </a:bodyPr>
          <a:lstStyle/>
          <a:p>
            <a:pPr marL="0" lvl="1"/>
            <a:r>
              <a:rPr lang="en-US" sz="1600" b="1" dirty="0" smtClean="0">
                <a:solidFill>
                  <a:srgbClr val="0000FF"/>
                </a:solidFill>
                <a:sym typeface="Wingdings"/>
              </a:rPr>
              <a:t> </a:t>
            </a:r>
            <a:r>
              <a:rPr lang="en-US" sz="1600" b="1" dirty="0" smtClean="0">
                <a:solidFill>
                  <a:srgbClr val="0000FF"/>
                </a:solidFill>
              </a:rPr>
              <a:t>It </a:t>
            </a:r>
            <a:r>
              <a:rPr lang="en-US" sz="1600" b="1" dirty="0">
                <a:solidFill>
                  <a:srgbClr val="0000FF"/>
                </a:solidFill>
              </a:rPr>
              <a:t>doesn’t seem so. </a:t>
            </a:r>
            <a:r>
              <a:rPr lang="en-US" sz="1600" b="1" dirty="0" smtClean="0">
                <a:solidFill>
                  <a:srgbClr val="0000FF"/>
                </a:solidFill>
              </a:rPr>
              <a:t>All countries had higher Gr9 completion rates in 2007 than in 2000</a:t>
            </a:r>
            <a:endParaRPr lang="en-US" sz="1600" b="1" dirty="0">
              <a:solidFill>
                <a:srgbClr val="0000FF"/>
              </a:solidFill>
            </a:endParaRPr>
          </a:p>
          <a:p>
            <a:endParaRPr lang="en-US" dirty="0"/>
          </a:p>
        </p:txBody>
      </p:sp>
    </p:spTree>
    <p:extLst>
      <p:ext uri="{BB962C8B-B14F-4D97-AF65-F5344CB8AC3E}">
        <p14:creationId xmlns:p14="http://schemas.microsoft.com/office/powerpoint/2010/main" val="37710648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147248" cy="4209331"/>
          </a:xfrm>
        </p:spPr>
        <p:txBody>
          <a:bodyPr>
            <a:normAutofit/>
          </a:bodyPr>
          <a:lstStyle/>
          <a:p>
            <a:r>
              <a:rPr lang="en-US" sz="2000" b="1" u="sng" dirty="0" smtClean="0">
                <a:solidFill>
                  <a:srgbClr val="FF0000"/>
                </a:solidFill>
              </a:rPr>
              <a:t>CRITIQUE #3</a:t>
            </a:r>
            <a:r>
              <a:rPr lang="en-US" sz="2000" dirty="0" smtClean="0">
                <a:solidFill>
                  <a:srgbClr val="FF0000"/>
                </a:solidFill>
              </a:rPr>
              <a:t>: “</a:t>
            </a:r>
            <a:r>
              <a:rPr lang="en-US" sz="2000" i="1" dirty="0" smtClean="0">
                <a:solidFill>
                  <a:srgbClr val="FF0000"/>
                </a:solidFill>
              </a:rPr>
              <a:t>Perhaps this is reliant on the fact that you are using DHS data rather than administrative data? Or perhaps due to the uneven spacing of DHS surveys?</a:t>
            </a:r>
            <a:r>
              <a:rPr lang="en-US" sz="2000" dirty="0" smtClean="0">
                <a:solidFill>
                  <a:srgbClr val="FF0000"/>
                </a:solidFill>
              </a:rPr>
              <a:t>”</a:t>
            </a:r>
            <a:endParaRPr lang="en-US" sz="2000" dirty="0">
              <a:solidFill>
                <a:srgbClr val="FF0000"/>
              </a:solidFill>
            </a:endParaRPr>
          </a:p>
        </p:txBody>
      </p:sp>
      <p:sp>
        <p:nvSpPr>
          <p:cNvPr id="8" name="Title 1"/>
          <p:cNvSpPr>
            <a:spLocks noGrp="1"/>
          </p:cNvSpPr>
          <p:nvPr>
            <p:ph type="title"/>
          </p:nvPr>
        </p:nvSpPr>
        <p:spPr>
          <a:xfrm>
            <a:off x="457200" y="274638"/>
            <a:ext cx="8229600" cy="1143000"/>
          </a:xfrm>
        </p:spPr>
        <p:txBody>
          <a:bodyPr>
            <a:normAutofit/>
          </a:bodyPr>
          <a:lstStyle/>
          <a:p>
            <a:r>
              <a:rPr lang="en-US" sz="3600" b="1" dirty="0" smtClean="0"/>
              <a:t>Sensitivity analysis &amp; critiques</a:t>
            </a:r>
            <a:endParaRPr lang="en-US" sz="3600" dirty="0"/>
          </a:p>
        </p:txBody>
      </p:sp>
      <p:sp>
        <p:nvSpPr>
          <p:cNvPr id="7" name="TextBox 6"/>
          <p:cNvSpPr txBox="1"/>
          <p:nvPr/>
        </p:nvSpPr>
        <p:spPr>
          <a:xfrm>
            <a:off x="899592" y="2708920"/>
            <a:ext cx="7776864" cy="2339102"/>
          </a:xfrm>
          <a:prstGeom prst="rect">
            <a:avLst/>
          </a:prstGeom>
          <a:solidFill>
            <a:srgbClr val="FFFFFF"/>
          </a:solidFill>
        </p:spPr>
        <p:txBody>
          <a:bodyPr wrap="square" rtlCol="0">
            <a:spAutoFit/>
          </a:bodyPr>
          <a:lstStyle/>
          <a:p>
            <a:pPr marL="285750" lvl="1" indent="-285750">
              <a:buFont typeface="Wingdings" charset="0"/>
              <a:buChar char="à"/>
            </a:pPr>
            <a:r>
              <a:rPr lang="en-US" sz="1600" b="1" dirty="0" smtClean="0">
                <a:solidFill>
                  <a:srgbClr val="0000FF"/>
                </a:solidFill>
              </a:rPr>
              <a:t>To check that this is not the case we use the school enrolment data that SACMEQ uses when calculating their sampling frame. </a:t>
            </a:r>
          </a:p>
          <a:p>
            <a:pPr marL="285750" lvl="1" indent="-285750">
              <a:buFont typeface="Wingdings" charset="0"/>
              <a:buChar char="à"/>
            </a:pPr>
            <a:r>
              <a:rPr lang="en-US" sz="1600" b="1" dirty="0" smtClean="0">
                <a:solidFill>
                  <a:srgbClr val="0000FF"/>
                </a:solidFill>
              </a:rPr>
              <a:t>Using SACMEQ’s ‘rf2’ variable we can calculate the total number of functionally literate and numerate children in the population</a:t>
            </a:r>
          </a:p>
          <a:p>
            <a:pPr marL="742950" lvl="2" indent="-285750">
              <a:buFont typeface="Wingdings" charset="0"/>
              <a:buChar char="à"/>
            </a:pPr>
            <a:r>
              <a:rPr lang="en-US" sz="1600" i="1" dirty="0" smtClean="0">
                <a:solidFill>
                  <a:srgbClr val="0000FF"/>
                </a:solidFill>
              </a:rPr>
              <a:t>This is essentially an ‘updated’ (more accurate) estimate of grade 6 enrolments </a:t>
            </a:r>
          </a:p>
          <a:p>
            <a:pPr marL="285750" lvl="1" indent="-285750">
              <a:buFont typeface="Wingdings" charset="0"/>
              <a:buChar char="à"/>
            </a:pPr>
            <a:r>
              <a:rPr lang="en-US" sz="1600" b="1" dirty="0" smtClean="0">
                <a:solidFill>
                  <a:srgbClr val="0000FF"/>
                </a:solidFill>
              </a:rPr>
              <a:t>We then deflate these (to take account of population growth) </a:t>
            </a:r>
          </a:p>
          <a:p>
            <a:pPr marL="742950" lvl="2" indent="-285750">
              <a:buFont typeface="Arial"/>
              <a:buChar char="•"/>
            </a:pPr>
            <a:r>
              <a:rPr lang="en-US" sz="1600" dirty="0" smtClean="0">
                <a:solidFill>
                  <a:srgbClr val="0000FF"/>
                </a:solidFill>
              </a:rPr>
              <a:t>Using the UN medium variant population estimates </a:t>
            </a:r>
          </a:p>
          <a:p>
            <a:pPr marL="285750" lvl="1" indent="-285750">
              <a:buFont typeface="Wingdings" charset="0"/>
              <a:buChar char="à"/>
            </a:pPr>
            <a:r>
              <a:rPr lang="en-US" sz="1600" b="1" dirty="0" smtClean="0">
                <a:solidFill>
                  <a:srgbClr val="0000FF"/>
                </a:solidFill>
              </a:rPr>
              <a:t>The ratio of A2L-2007/A2L-2000 is always &gt; 1 (same story for numeracy)</a:t>
            </a:r>
            <a:endParaRPr lang="en-US" sz="1600" b="1" dirty="0">
              <a:solidFill>
                <a:srgbClr val="0000FF"/>
              </a:solidFill>
            </a:endParaRPr>
          </a:p>
          <a:p>
            <a:endParaRPr lang="en-US" dirty="0"/>
          </a:p>
        </p:txBody>
      </p:sp>
    </p:spTree>
    <p:extLst>
      <p:ext uri="{BB962C8B-B14F-4D97-AF65-F5344CB8AC3E}">
        <p14:creationId xmlns:p14="http://schemas.microsoft.com/office/powerpoint/2010/main" val="31555041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1560" y="188640"/>
            <a:ext cx="7344816" cy="3099020"/>
          </a:xfrm>
          <a:prstGeom prst="rect">
            <a:avLst/>
          </a:prstGeom>
          <a:solidFill>
            <a:srgbClr val="FFFFFF"/>
          </a:solidFill>
          <a:ln>
            <a:solidFill>
              <a:schemeClr val="tx1"/>
            </a:solidFill>
          </a:ln>
        </p:spPr>
      </p:pic>
      <p:pic>
        <p:nvPicPr>
          <p:cNvPr id="5" name="Picture 4"/>
          <p:cNvPicPr>
            <a:picLocks noChangeAspect="1"/>
          </p:cNvPicPr>
          <p:nvPr/>
        </p:nvPicPr>
        <p:blipFill>
          <a:blip r:embed="rId3"/>
          <a:stretch>
            <a:fillRect/>
          </a:stretch>
        </p:blipFill>
        <p:spPr>
          <a:xfrm>
            <a:off x="611560" y="3428999"/>
            <a:ext cx="7344816" cy="3122235"/>
          </a:xfrm>
          <a:prstGeom prst="rect">
            <a:avLst/>
          </a:prstGeom>
          <a:ln>
            <a:solidFill>
              <a:srgbClr val="000000"/>
            </a:solidFill>
          </a:ln>
        </p:spPr>
      </p:pic>
      <p:sp>
        <p:nvSpPr>
          <p:cNvPr id="6" name="Rectangle 5"/>
          <p:cNvSpPr/>
          <p:nvPr/>
        </p:nvSpPr>
        <p:spPr>
          <a:xfrm>
            <a:off x="6804248" y="404664"/>
            <a:ext cx="936104" cy="561662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062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US" dirty="0" smtClean="0"/>
              <a:t>Conclusions</a:t>
            </a:r>
            <a:endParaRPr lang="en-US" b="1" dirty="0"/>
          </a:p>
        </p:txBody>
      </p:sp>
      <p:sp>
        <p:nvSpPr>
          <p:cNvPr id="3" name="Content Placeholder 2"/>
          <p:cNvSpPr>
            <a:spLocks noGrp="1"/>
          </p:cNvSpPr>
          <p:nvPr>
            <p:ph idx="1"/>
          </p:nvPr>
        </p:nvSpPr>
        <p:spPr>
          <a:xfrm>
            <a:off x="457200" y="1412776"/>
            <a:ext cx="8229600" cy="4713387"/>
          </a:xfrm>
        </p:spPr>
        <p:txBody>
          <a:bodyPr>
            <a:noAutofit/>
          </a:bodyPr>
          <a:lstStyle/>
          <a:p>
            <a:pPr marL="514350" indent="-514350">
              <a:buFont typeface="+mj-lt"/>
              <a:buAutoNum type="arabicPeriod"/>
            </a:pPr>
            <a:r>
              <a:rPr lang="en-US" sz="1800" dirty="0" smtClean="0"/>
              <a:t>Viewing country average test scores or enrolment rates in isolation is </a:t>
            </a:r>
            <a:r>
              <a:rPr lang="en-US" sz="1800" b="1" dirty="0" smtClean="0"/>
              <a:t>misleading</a:t>
            </a:r>
            <a:r>
              <a:rPr lang="en-US" sz="1800" dirty="0" smtClean="0"/>
              <a:t>, (</a:t>
            </a:r>
            <a:r>
              <a:rPr lang="en-US" sz="1800" dirty="0" err="1" smtClean="0"/>
              <a:t>esp</a:t>
            </a:r>
            <a:r>
              <a:rPr lang="en-US" sz="1800" dirty="0" smtClean="0"/>
              <a:t> RE trends</a:t>
            </a:r>
            <a:r>
              <a:rPr lang="en-US" sz="1800" dirty="0" smtClean="0"/>
              <a:t>)</a:t>
            </a:r>
          </a:p>
          <a:p>
            <a:pPr marL="514350" indent="-514350">
              <a:buFont typeface="+mj-lt"/>
              <a:buAutoNum type="arabicPeriod"/>
            </a:pPr>
            <a:r>
              <a:rPr lang="en-US" sz="1800" b="1" dirty="0"/>
              <a:t>Delayed age-for-grade progression </a:t>
            </a:r>
            <a:r>
              <a:rPr lang="en-US" sz="1800" dirty="0"/>
              <a:t>is very common in SSA. Not taking this into account underestimates </a:t>
            </a:r>
            <a:r>
              <a:rPr lang="en-US" sz="1800" dirty="0" smtClean="0"/>
              <a:t>access</a:t>
            </a:r>
            <a:endParaRPr lang="en-US" sz="1800" dirty="0" smtClean="0"/>
          </a:p>
          <a:p>
            <a:pPr marL="514350" indent="-514350">
              <a:buFont typeface="+mj-lt"/>
              <a:buAutoNum type="arabicPeriod"/>
            </a:pPr>
            <a:r>
              <a:rPr lang="en-US" sz="1800" dirty="0" smtClean="0"/>
              <a:t>Education system performance should be </a:t>
            </a:r>
            <a:r>
              <a:rPr lang="en-US" sz="1800" dirty="0" err="1" smtClean="0"/>
              <a:t>reconceptualised</a:t>
            </a:r>
            <a:r>
              <a:rPr lang="en-US" sz="1800" dirty="0" smtClean="0"/>
              <a:t> as the amount </a:t>
            </a:r>
            <a:r>
              <a:rPr lang="en-US" sz="1800" b="1" dirty="0" smtClean="0"/>
              <a:t>of learning that takes place in the overall population </a:t>
            </a:r>
            <a:r>
              <a:rPr lang="en-US" sz="1800" dirty="0" smtClean="0"/>
              <a:t>of children (enrolled and non-enrolled)</a:t>
            </a:r>
          </a:p>
          <a:p>
            <a:pPr marL="514350" indent="-514350">
              <a:buFont typeface="+mj-lt"/>
              <a:buAutoNum type="arabicPeriod"/>
            </a:pPr>
            <a:r>
              <a:rPr lang="en-US" sz="1800" dirty="0" smtClean="0"/>
              <a:t>Expansion of access to primary schooling in these 10 countries contributed to improved access </a:t>
            </a:r>
            <a:r>
              <a:rPr lang="en-US" sz="1800" dirty="0" smtClean="0"/>
              <a:t>to learning (literacy </a:t>
            </a:r>
            <a:r>
              <a:rPr lang="en-US" sz="1800" dirty="0" smtClean="0"/>
              <a:t>&amp; </a:t>
            </a:r>
            <a:r>
              <a:rPr lang="en-US" sz="1800" dirty="0" smtClean="0"/>
              <a:t>numeracy)</a:t>
            </a:r>
            <a:endParaRPr lang="en-US" sz="1800" dirty="0" smtClean="0"/>
          </a:p>
          <a:p>
            <a:pPr marL="914400" lvl="1" indent="-514350"/>
            <a:r>
              <a:rPr lang="en-US" sz="1600" dirty="0" smtClean="0"/>
              <a:t>Girls and the poor benefitted disproportionately </a:t>
            </a:r>
          </a:p>
          <a:p>
            <a:pPr marL="914400" lvl="1" indent="-514350"/>
            <a:r>
              <a:rPr lang="en-US" sz="1600" dirty="0" smtClean="0"/>
              <a:t>Also accompanied by </a:t>
            </a:r>
          </a:p>
          <a:p>
            <a:pPr marL="1314450" lvl="2" indent="-514350"/>
            <a:r>
              <a:rPr lang="en-US" sz="1200" dirty="0" smtClean="0"/>
              <a:t>access to higher order literacy and numeracy</a:t>
            </a:r>
          </a:p>
          <a:p>
            <a:pPr marL="1314450" lvl="2" indent="-514350"/>
            <a:r>
              <a:rPr lang="en-US" sz="1200" dirty="0" smtClean="0"/>
              <a:t>Increased attainment of higher levels of schooling (Gr9 completion)</a:t>
            </a:r>
          </a:p>
          <a:p>
            <a:pPr marL="914400" lvl="1" indent="-514350"/>
            <a:r>
              <a:rPr lang="en-US" sz="1600" dirty="0" smtClean="0"/>
              <a:t>Results robust to alternative measure of access (using augmented administrative data) rather than HH survey data</a:t>
            </a:r>
          </a:p>
          <a:p>
            <a:pPr marL="514350" indent="-514350">
              <a:buFont typeface="+mj-lt"/>
              <a:buAutoNum type="arabicPeriod"/>
            </a:pPr>
            <a:r>
              <a:rPr lang="en-US" sz="1800" dirty="0" smtClean="0"/>
              <a:t>The perception of an access-quality trade-off has </a:t>
            </a:r>
            <a:r>
              <a:rPr lang="en-US" sz="1800" b="1" dirty="0" smtClean="0"/>
              <a:t>less empirical support </a:t>
            </a:r>
            <a:r>
              <a:rPr lang="en-US" sz="1800" dirty="0" smtClean="0"/>
              <a:t>than was previously thought to be the case </a:t>
            </a:r>
          </a:p>
          <a:p>
            <a:pPr marL="514350" indent="-514350">
              <a:buFont typeface="+mj-lt"/>
              <a:buAutoNum type="arabicPeriod"/>
            </a:pPr>
            <a:r>
              <a:rPr lang="en-US" sz="1800" dirty="0" smtClean="0"/>
              <a:t>Important to develop these types of statistics for </a:t>
            </a:r>
            <a:r>
              <a:rPr lang="en-US" sz="1800" b="1" dirty="0" smtClean="0"/>
              <a:t>post-2015 MDG</a:t>
            </a:r>
          </a:p>
          <a:p>
            <a:pPr marL="914400" lvl="1" indent="-514350"/>
            <a:endParaRPr lang="en-US" sz="1600" dirty="0"/>
          </a:p>
        </p:txBody>
      </p:sp>
    </p:spTree>
    <p:extLst>
      <p:ext uri="{BB962C8B-B14F-4D97-AF65-F5344CB8AC3E}">
        <p14:creationId xmlns:p14="http://schemas.microsoft.com/office/powerpoint/2010/main" val="51007855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that remain…</a:t>
            </a:r>
            <a:endParaRPr lang="en-US" dirty="0"/>
          </a:p>
        </p:txBody>
      </p:sp>
      <p:sp>
        <p:nvSpPr>
          <p:cNvPr id="3" name="Content Placeholder 2"/>
          <p:cNvSpPr>
            <a:spLocks noGrp="1"/>
          </p:cNvSpPr>
          <p:nvPr>
            <p:ph idx="1"/>
          </p:nvPr>
        </p:nvSpPr>
        <p:spPr/>
        <p:txBody>
          <a:bodyPr>
            <a:normAutofit fontScale="47500" lnSpcReduction="20000"/>
          </a:bodyPr>
          <a:lstStyle/>
          <a:p>
            <a:pPr marL="514350" indent="-514350">
              <a:buFont typeface="+mj-lt"/>
              <a:buAutoNum type="arabicPeriod"/>
            </a:pPr>
            <a:r>
              <a:rPr lang="en-US" b="1" u="sng" dirty="0" smtClean="0">
                <a:solidFill>
                  <a:srgbClr val="0000FF"/>
                </a:solidFill>
              </a:rPr>
              <a:t>How reliable </a:t>
            </a:r>
            <a:r>
              <a:rPr lang="en-US" dirty="0" smtClean="0"/>
              <a:t>are cross-national assessments of educational achievement in developing countries?</a:t>
            </a:r>
          </a:p>
          <a:p>
            <a:pPr lvl="1"/>
            <a:r>
              <a:rPr lang="en-US" i="1" dirty="0" smtClean="0"/>
              <a:t>Higher stakes mean greater incentive to select schools/students. Why hasn’t anyone done any item analysis on SACMEQ along the lines of Jacob and Levitt (2003, QJE)?</a:t>
            </a:r>
          </a:p>
          <a:p>
            <a:pPr lvl="1"/>
            <a:endParaRPr lang="en-US" i="1" dirty="0" smtClean="0"/>
          </a:p>
          <a:p>
            <a:pPr marL="514350" indent="-514350">
              <a:buFont typeface="+mj-lt"/>
              <a:buAutoNum type="arabicPeriod"/>
            </a:pPr>
            <a:r>
              <a:rPr lang="en-US" dirty="0" smtClean="0"/>
              <a:t>Need to </a:t>
            </a:r>
            <a:r>
              <a:rPr lang="en-US" b="1" u="sng" dirty="0" smtClean="0">
                <a:solidFill>
                  <a:srgbClr val="0000FF"/>
                </a:solidFill>
              </a:rPr>
              <a:t>triangulate</a:t>
            </a:r>
            <a:r>
              <a:rPr lang="en-US" dirty="0" smtClean="0">
                <a:solidFill>
                  <a:srgbClr val="0000FF"/>
                </a:solidFill>
              </a:rPr>
              <a:t> </a:t>
            </a:r>
            <a:r>
              <a:rPr lang="en-US" dirty="0" smtClean="0"/>
              <a:t>the ‘quick-and-dirty’ assessments like UWEZO and ACER with the more robust assessments like SACMEQ. Are they telling us the same message?</a:t>
            </a:r>
          </a:p>
          <a:p>
            <a:pPr marL="514350" indent="-514350">
              <a:buFont typeface="+mj-lt"/>
              <a:buAutoNum type="arabicPeriod"/>
            </a:pPr>
            <a:endParaRPr lang="en-US" dirty="0" smtClean="0"/>
          </a:p>
          <a:p>
            <a:pPr marL="514350" indent="-514350">
              <a:buFont typeface="+mj-lt"/>
              <a:buAutoNum type="arabicPeriod"/>
            </a:pPr>
            <a:r>
              <a:rPr lang="en-US" dirty="0" smtClean="0"/>
              <a:t>If we believe these results (and at the moment we don’t have reasons not to) we should be </a:t>
            </a:r>
            <a:r>
              <a:rPr lang="en-US" b="1" dirty="0" smtClean="0">
                <a:solidFill>
                  <a:srgbClr val="0000FF"/>
                </a:solidFill>
              </a:rPr>
              <a:t>figuring out what these countries did</a:t>
            </a:r>
          </a:p>
          <a:p>
            <a:pPr lvl="1"/>
            <a:r>
              <a:rPr lang="en-US" b="1" dirty="0" smtClean="0"/>
              <a:t>Swaziland</a:t>
            </a:r>
            <a:r>
              <a:rPr lang="en-US" dirty="0" smtClean="0"/>
              <a:t> </a:t>
            </a:r>
            <a:r>
              <a:rPr lang="en-US" dirty="0" smtClean="0">
                <a:sym typeface="Wingdings"/>
              </a:rPr>
              <a:t></a:t>
            </a:r>
            <a:r>
              <a:rPr lang="en-US" dirty="0" smtClean="0"/>
              <a:t>highly equitable and almost universal acquisition of basic skills of those in school).</a:t>
            </a:r>
          </a:p>
          <a:p>
            <a:pPr lvl="1"/>
            <a:r>
              <a:rPr lang="en-US" b="1" dirty="0" smtClean="0"/>
              <a:t>Namibia</a:t>
            </a:r>
            <a:r>
              <a:rPr lang="en-US" dirty="0" smtClean="0"/>
              <a:t> </a:t>
            </a:r>
            <a:r>
              <a:rPr lang="en-US" dirty="0" smtClean="0">
                <a:sym typeface="Wingdings"/>
              </a:rPr>
              <a:t> MASSIVE increase in functional literacy rates driven by improvements in learning (not enrolment)</a:t>
            </a:r>
          </a:p>
          <a:p>
            <a:pPr lvl="1"/>
            <a:r>
              <a:rPr lang="en-US" b="1" dirty="0" smtClean="0">
                <a:sym typeface="Wingdings"/>
              </a:rPr>
              <a:t>Lesotho</a:t>
            </a:r>
            <a:r>
              <a:rPr lang="en-US" dirty="0" smtClean="0">
                <a:sym typeface="Wingdings"/>
              </a:rPr>
              <a:t>  Large increase in functional numeracy rates </a:t>
            </a:r>
          </a:p>
          <a:p>
            <a:pPr lvl="1"/>
            <a:r>
              <a:rPr lang="en-US" b="1" dirty="0" smtClean="0">
                <a:sym typeface="Wingdings"/>
              </a:rPr>
              <a:t>Kenya</a:t>
            </a:r>
            <a:r>
              <a:rPr lang="en-US" dirty="0" smtClean="0">
                <a:sym typeface="Wingdings"/>
              </a:rPr>
              <a:t>  high levels of achievement </a:t>
            </a:r>
          </a:p>
          <a:p>
            <a:pPr lvl="1"/>
            <a:endParaRPr lang="en-US" dirty="0">
              <a:sym typeface="Wingdings"/>
            </a:endParaRPr>
          </a:p>
          <a:p>
            <a:pPr marL="514350" indent="-514350">
              <a:buFont typeface="+mj-lt"/>
              <a:buAutoNum type="arabicPeriod"/>
            </a:pPr>
            <a:r>
              <a:rPr lang="en-US" dirty="0" smtClean="0">
                <a:sym typeface="Wingdings"/>
              </a:rPr>
              <a:t>There needs to be more </a:t>
            </a:r>
            <a:r>
              <a:rPr lang="en-US" b="1" dirty="0" smtClean="0">
                <a:solidFill>
                  <a:srgbClr val="0000FF"/>
                </a:solidFill>
                <a:sym typeface="Wingdings"/>
              </a:rPr>
              <a:t>inter-assessment collaboration </a:t>
            </a:r>
            <a:r>
              <a:rPr lang="en-US" dirty="0" smtClean="0">
                <a:sym typeface="Wingdings"/>
              </a:rPr>
              <a:t>with more common items between SACMEQ and TIMSS/PIRLS/PISA to allow for more accurate equating rather than the nonlinear programming approach / bridging of </a:t>
            </a:r>
            <a:r>
              <a:rPr lang="en-US" dirty="0" err="1" smtClean="0">
                <a:sym typeface="Wingdings"/>
              </a:rPr>
              <a:t>Gustafsson</a:t>
            </a:r>
            <a:r>
              <a:rPr lang="en-US" dirty="0" smtClean="0">
                <a:sym typeface="Wingdings"/>
              </a:rPr>
              <a:t> (2013) , Hanushek and Woessman (2008) etc. IRT much better than making strong assumptions about the distributions in each country.</a:t>
            </a:r>
          </a:p>
          <a:p>
            <a:pPr marL="514350" indent="-514350">
              <a:buFont typeface="+mj-lt"/>
              <a:buAutoNum type="arabicPeriod"/>
            </a:pPr>
            <a:endParaRPr lang="en-US" dirty="0">
              <a:sym typeface="Wingdings"/>
            </a:endParaRPr>
          </a:p>
          <a:p>
            <a:pPr marL="514350" indent="-514350">
              <a:buFont typeface="+mj-lt"/>
              <a:buAutoNum type="arabicPeriod"/>
            </a:pPr>
            <a:endParaRPr lang="en-US" dirty="0"/>
          </a:p>
        </p:txBody>
      </p:sp>
    </p:spTree>
    <p:extLst>
      <p:ext uri="{BB962C8B-B14F-4D97-AF65-F5344CB8AC3E}">
        <p14:creationId xmlns:p14="http://schemas.microsoft.com/office/powerpoint/2010/main" val="325541617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References</a:t>
            </a:r>
            <a:endParaRPr lang="en-ZA" dirty="0"/>
          </a:p>
        </p:txBody>
      </p:sp>
      <p:sp>
        <p:nvSpPr>
          <p:cNvPr id="3" name="Content Placeholder 2"/>
          <p:cNvSpPr>
            <a:spLocks noGrp="1"/>
          </p:cNvSpPr>
          <p:nvPr>
            <p:ph idx="1"/>
          </p:nvPr>
        </p:nvSpPr>
        <p:spPr/>
        <p:txBody>
          <a:bodyPr>
            <a:normAutofit fontScale="32500" lnSpcReduction="20000"/>
          </a:bodyPr>
          <a:lstStyle/>
          <a:p>
            <a:r>
              <a:rPr lang="en-US" dirty="0" err="1" smtClean="0"/>
              <a:t>Filmer</a:t>
            </a:r>
            <a:r>
              <a:rPr lang="en-US" dirty="0" smtClean="0"/>
              <a:t>, D. (2010). </a:t>
            </a:r>
            <a:r>
              <a:rPr lang="en-US" i="1" dirty="0" smtClean="0"/>
              <a:t>Educational Attainment and Enrollment around the World.</a:t>
            </a:r>
            <a:r>
              <a:rPr lang="en-US" dirty="0" smtClean="0"/>
              <a:t> The World Bank. econ.worldbank.org/projects/</a:t>
            </a:r>
            <a:r>
              <a:rPr lang="en-US" dirty="0" err="1" smtClean="0"/>
              <a:t>edattain</a:t>
            </a:r>
            <a:r>
              <a:rPr lang="en-US" dirty="0" smtClean="0"/>
              <a:t>: Development Research Group.</a:t>
            </a:r>
            <a:endParaRPr lang="en-ZA" dirty="0" smtClean="0"/>
          </a:p>
          <a:p>
            <a:r>
              <a:rPr lang="en-US" dirty="0" err="1" smtClean="0"/>
              <a:t>Filmer</a:t>
            </a:r>
            <a:r>
              <a:rPr lang="en-US" dirty="0" smtClean="0"/>
              <a:t>, D., &amp; Pritchett, T. (1999). The Effect of Household Wealth on Educational Attainment: Evidence from 35 Countries. </a:t>
            </a:r>
            <a:r>
              <a:rPr lang="en-US" i="1" dirty="0" smtClean="0"/>
              <a:t>Population and Development Review, 25</a:t>
            </a:r>
            <a:r>
              <a:rPr lang="en-US" dirty="0" smtClean="0"/>
              <a:t>(1), 85-120.</a:t>
            </a:r>
            <a:endParaRPr lang="en-ZA" dirty="0" smtClean="0"/>
          </a:p>
          <a:p>
            <a:r>
              <a:rPr lang="en-US" dirty="0" err="1" smtClean="0"/>
              <a:t>Hanushek</a:t>
            </a:r>
            <a:r>
              <a:rPr lang="en-US" dirty="0" smtClean="0"/>
              <a:t>, E., &amp; </a:t>
            </a:r>
            <a:r>
              <a:rPr lang="en-US" dirty="0" err="1" smtClean="0"/>
              <a:t>Woessmann</a:t>
            </a:r>
            <a:r>
              <a:rPr lang="en-US" dirty="0" smtClean="0"/>
              <a:t>, L. (2008). The Role of Cognitive Skills in Economic Development. </a:t>
            </a:r>
            <a:r>
              <a:rPr lang="en-US" i="1" dirty="0" smtClean="0"/>
              <a:t>Journal of Economic Literature, 46</a:t>
            </a:r>
            <a:r>
              <a:rPr lang="en-US" dirty="0" smtClean="0"/>
              <a:t>(3), 607-668.</a:t>
            </a:r>
            <a:endParaRPr lang="en-ZA" dirty="0" smtClean="0"/>
          </a:p>
          <a:p>
            <a:r>
              <a:rPr lang="en-US" dirty="0" err="1" smtClean="0"/>
              <a:t>Hungi</a:t>
            </a:r>
            <a:r>
              <a:rPr lang="en-US" dirty="0" smtClean="0"/>
              <a:t>, N. (2010). </a:t>
            </a:r>
            <a:r>
              <a:rPr lang="en-US" i="1" dirty="0" smtClean="0"/>
              <a:t>What are the levels and trends in grade repetition?</a:t>
            </a:r>
            <a:r>
              <a:rPr lang="en-US" dirty="0" smtClean="0"/>
              <a:t> www.sacmeq.org: Southern and East African Consortium for Monitoring Educational Quality .</a:t>
            </a:r>
            <a:endParaRPr lang="en-ZA" dirty="0" smtClean="0"/>
          </a:p>
          <a:p>
            <a:r>
              <a:rPr lang="en-US" dirty="0" err="1" smtClean="0"/>
              <a:t>Hungi</a:t>
            </a:r>
            <a:r>
              <a:rPr lang="en-US" dirty="0" smtClean="0"/>
              <a:t>, N., </a:t>
            </a:r>
            <a:r>
              <a:rPr lang="en-US" dirty="0" err="1" smtClean="0"/>
              <a:t>Makuwa</a:t>
            </a:r>
            <a:r>
              <a:rPr lang="en-US" dirty="0" smtClean="0"/>
              <a:t>, D., Ross, K., Saito, M., </a:t>
            </a:r>
            <a:r>
              <a:rPr lang="en-US" dirty="0" err="1" smtClean="0"/>
              <a:t>Dolata</a:t>
            </a:r>
            <a:r>
              <a:rPr lang="en-US" dirty="0" smtClean="0"/>
              <a:t>, S., van </a:t>
            </a:r>
            <a:r>
              <a:rPr lang="en-US" dirty="0" err="1" smtClean="0"/>
              <a:t>Capelle</a:t>
            </a:r>
            <a:r>
              <a:rPr lang="en-US" dirty="0" smtClean="0"/>
              <a:t>, F., et al. (2010). </a:t>
            </a:r>
            <a:r>
              <a:rPr lang="en-US" i="1" dirty="0" smtClean="0"/>
              <a:t>SACMEQ III Project Results: Pupil Achievement Levels in Reading and Mathematics.</a:t>
            </a:r>
            <a:r>
              <a:rPr lang="en-US" dirty="0" smtClean="0"/>
              <a:t> Paris: Southern and Eastern Africa Consortium for Monitoring Educational Quality.</a:t>
            </a:r>
            <a:endParaRPr lang="en-ZA" dirty="0" smtClean="0"/>
          </a:p>
          <a:p>
            <a:r>
              <a:rPr lang="en-US" dirty="0" err="1" smtClean="0"/>
              <a:t>Lambin</a:t>
            </a:r>
            <a:r>
              <a:rPr lang="en-US" dirty="0" smtClean="0"/>
              <a:t>, R. (1995). "What can Planners Expect from International Quantitative Studies?" </a:t>
            </a:r>
            <a:r>
              <a:rPr lang="en-US" i="1" dirty="0" smtClean="0"/>
              <a:t>Reflections on Educational Achievement: Papers in </a:t>
            </a:r>
            <a:r>
              <a:rPr lang="en-US" i="1" dirty="0" err="1" smtClean="0"/>
              <a:t>Honour</a:t>
            </a:r>
            <a:r>
              <a:rPr lang="en-US" i="1" dirty="0" smtClean="0"/>
              <a:t> of T. Neville </a:t>
            </a:r>
            <a:r>
              <a:rPr lang="en-US" i="1" dirty="0" err="1" smtClean="0"/>
              <a:t>Postlethwaite</a:t>
            </a:r>
            <a:r>
              <a:rPr lang="en-US" i="1" dirty="0" smtClean="0"/>
              <a:t>.</a:t>
            </a:r>
            <a:r>
              <a:rPr lang="en-US" dirty="0" smtClean="0"/>
              <a:t> </a:t>
            </a:r>
            <a:r>
              <a:rPr lang="en-US" dirty="0" err="1" smtClean="0"/>
              <a:t>Waxmann</a:t>
            </a:r>
            <a:r>
              <a:rPr lang="en-US" dirty="0" smtClean="0"/>
              <a:t> </a:t>
            </a:r>
            <a:r>
              <a:rPr lang="en-US" dirty="0" err="1" smtClean="0"/>
              <a:t>Verlag</a:t>
            </a:r>
            <a:r>
              <a:rPr lang="en-US" dirty="0" smtClean="0"/>
              <a:t>.</a:t>
            </a:r>
            <a:endParaRPr lang="en-ZA" dirty="0" smtClean="0"/>
          </a:p>
          <a:p>
            <a:r>
              <a:rPr lang="en-US" dirty="0" err="1" smtClean="0"/>
              <a:t>Lewin</a:t>
            </a:r>
            <a:r>
              <a:rPr lang="en-US" dirty="0" smtClean="0"/>
              <a:t>, K. (2007). </a:t>
            </a:r>
            <a:r>
              <a:rPr lang="en-US" i="1" dirty="0" smtClean="0"/>
              <a:t>Improving Access, Equity and Transitions in Education: Creating a Research Agenda.</a:t>
            </a:r>
            <a:r>
              <a:rPr lang="en-US" dirty="0" smtClean="0"/>
              <a:t> Co. Sussex: Consortium for research on Educational Access, Transitions and Equity (CREATE).</a:t>
            </a:r>
            <a:endParaRPr lang="en-ZA" dirty="0" smtClean="0"/>
          </a:p>
          <a:p>
            <a:r>
              <a:rPr lang="en-US" dirty="0" err="1" smtClean="0"/>
              <a:t>Lewin</a:t>
            </a:r>
            <a:r>
              <a:rPr lang="en-US" dirty="0" smtClean="0"/>
              <a:t>, K. (2009). Access to education in sub-Saharan Africa: patterns, problems and possibilities. </a:t>
            </a:r>
            <a:r>
              <a:rPr lang="en-US" i="1" dirty="0" smtClean="0"/>
              <a:t>Comparative Education, 45</a:t>
            </a:r>
            <a:r>
              <a:rPr lang="en-US" dirty="0" smtClean="0"/>
              <a:t>(2).</a:t>
            </a:r>
            <a:endParaRPr lang="en-ZA" dirty="0" smtClean="0"/>
          </a:p>
          <a:p>
            <a:r>
              <a:rPr lang="en-US" dirty="0" smtClean="0"/>
              <a:t>Pritchett, L. </a:t>
            </a:r>
            <a:r>
              <a:rPr lang="en-US" i="1" dirty="0" smtClean="0"/>
              <a:t>Towards a New Consensus for Addressing the Global Challenge of the Lack of Education.</a:t>
            </a:r>
            <a:r>
              <a:rPr lang="en-US" dirty="0" smtClean="0"/>
              <a:t> Copenhagen: Copenhagen Consensus, 2004.</a:t>
            </a:r>
            <a:endParaRPr lang="en-ZA" dirty="0" smtClean="0"/>
          </a:p>
          <a:p>
            <a:r>
              <a:rPr lang="en-US" dirty="0" smtClean="0"/>
              <a:t>Ross, K., Saito, M., </a:t>
            </a:r>
            <a:r>
              <a:rPr lang="en-US" dirty="0" err="1" smtClean="0"/>
              <a:t>Dolata</a:t>
            </a:r>
            <a:r>
              <a:rPr lang="en-US" dirty="0" smtClean="0"/>
              <a:t>, S., Ikeda, M., </a:t>
            </a:r>
            <a:r>
              <a:rPr lang="en-US" dirty="0" err="1" smtClean="0"/>
              <a:t>Zuze</a:t>
            </a:r>
            <a:r>
              <a:rPr lang="en-US" dirty="0" smtClean="0"/>
              <a:t>, L., </a:t>
            </a:r>
            <a:r>
              <a:rPr lang="en-US" dirty="0" err="1" smtClean="0"/>
              <a:t>Murimba</a:t>
            </a:r>
            <a:r>
              <a:rPr lang="en-US" dirty="0" smtClean="0"/>
              <a:t>, S., et al. (2005). The Conduct of the SACMEQ II Project. In E. </a:t>
            </a:r>
            <a:r>
              <a:rPr lang="en-US" dirty="0" err="1" smtClean="0"/>
              <a:t>Onsomu</a:t>
            </a:r>
            <a:r>
              <a:rPr lang="en-US" dirty="0" smtClean="0"/>
              <a:t>, J. </a:t>
            </a:r>
            <a:r>
              <a:rPr lang="en-US" dirty="0" err="1" smtClean="0"/>
              <a:t>Nzomo</a:t>
            </a:r>
            <a:r>
              <a:rPr lang="en-US" dirty="0" smtClean="0"/>
              <a:t>, &amp; C. </a:t>
            </a:r>
            <a:r>
              <a:rPr lang="en-US" dirty="0" err="1" smtClean="0"/>
              <a:t>Obiero</a:t>
            </a:r>
            <a:r>
              <a:rPr lang="en-US" dirty="0" smtClean="0"/>
              <a:t>, </a:t>
            </a:r>
            <a:r>
              <a:rPr lang="en-US" i="1" dirty="0" smtClean="0"/>
              <a:t>The SACMEQ II Project in Kenya: A Study of the Conditions of Schooling and the Quality of Education.</a:t>
            </a:r>
            <a:r>
              <a:rPr lang="en-US" dirty="0" smtClean="0"/>
              <a:t> Harare: SACMEQ.</a:t>
            </a:r>
            <a:endParaRPr lang="en-ZA" dirty="0" smtClean="0"/>
          </a:p>
          <a:p>
            <a:r>
              <a:rPr lang="en-US" dirty="0" smtClean="0"/>
              <a:t>SACMEQ. (2010). </a:t>
            </a:r>
            <a:r>
              <a:rPr lang="en-US" i="1" dirty="0" smtClean="0"/>
              <a:t>SACMEQ III Project Results: Pupil Achievement Levels in Reading and Mathematics.</a:t>
            </a:r>
            <a:r>
              <a:rPr lang="en-US" dirty="0" smtClean="0"/>
              <a:t> Retrieved January 2011, from Southern and Eastern Africa Consortium for Monitoring Educational Quality: </a:t>
            </a:r>
            <a:r>
              <a:rPr lang="en-US" dirty="0" smtClean="0">
                <a:hlinkClick r:id="rId3"/>
              </a:rPr>
              <a:t>http://www.sacmeq.org/downloads/sacmeqIII/WD01_SACMEQ_III_Results_Pupil_Achievement.pdf</a:t>
            </a:r>
            <a:endParaRPr lang="en-ZA" dirty="0" smtClean="0"/>
          </a:p>
          <a:p>
            <a:r>
              <a:rPr lang="en-US" dirty="0" err="1" smtClean="0"/>
              <a:t>Sen</a:t>
            </a:r>
            <a:r>
              <a:rPr lang="en-US" dirty="0" smtClean="0"/>
              <a:t>, A. (1999). </a:t>
            </a:r>
            <a:r>
              <a:rPr lang="en-US" i="1" dirty="0" smtClean="0"/>
              <a:t>Development as Freedom.</a:t>
            </a:r>
            <a:r>
              <a:rPr lang="en-US" dirty="0" smtClean="0"/>
              <a:t> Oxford: Oxford University Press</a:t>
            </a:r>
            <a:endParaRPr lang="en-ZA" dirty="0" smtClean="0"/>
          </a:p>
          <a:p>
            <a:r>
              <a:rPr lang="en-US" dirty="0" smtClean="0"/>
              <a:t>UIS. (2009). </a:t>
            </a:r>
            <a:r>
              <a:rPr lang="en-US" i="1" dirty="0" smtClean="0"/>
              <a:t>Global Education Digest 2009: Comparing Education Statistics Across the World.</a:t>
            </a:r>
            <a:r>
              <a:rPr lang="en-US" dirty="0" smtClean="0"/>
              <a:t> Montreal: UNESCO Institute for Statistics.</a:t>
            </a:r>
            <a:endParaRPr lang="en-ZA" dirty="0" smtClean="0"/>
          </a:p>
          <a:p>
            <a:r>
              <a:rPr lang="en-US" dirty="0" smtClean="0"/>
              <a:t>UNESCO. (2005). </a:t>
            </a:r>
            <a:r>
              <a:rPr lang="en-US" i="1" dirty="0" smtClean="0"/>
              <a:t>Education For All Global Monitoring Report 2005.</a:t>
            </a:r>
            <a:r>
              <a:rPr lang="en-US" dirty="0" smtClean="0"/>
              <a:t> Paris: UNESCO Publishing.</a:t>
            </a:r>
            <a:endParaRPr lang="en-ZA" dirty="0" smtClean="0"/>
          </a:p>
          <a:p>
            <a:endParaRPr lang="en-ZA"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800" b="1" cap="all" dirty="0"/>
              <a:t>Figure 19: Access to literacy rates for Mozambican sub-groups (DHS 2011, SACMEQ 2007)</a:t>
            </a:r>
            <a:r>
              <a:rPr lang="en-US" sz="1800" b="1" cap="all" dirty="0"/>
              <a:t/>
            </a:r>
            <a:br>
              <a:rPr lang="en-US" sz="1800" b="1" cap="all" dirty="0"/>
            </a:br>
            <a:endParaRPr lang="en-US" sz="18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971600" y="1556792"/>
            <a:ext cx="7200800" cy="5040560"/>
          </a:xfrm>
          <a:prstGeom prst="rect">
            <a:avLst/>
          </a:prstGeom>
        </p:spPr>
      </p:pic>
    </p:spTree>
    <p:extLst>
      <p:ext uri="{BB962C8B-B14F-4D97-AF65-F5344CB8AC3E}">
        <p14:creationId xmlns:p14="http://schemas.microsoft.com/office/powerpoint/2010/main" val="21509573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000" b="1" cap="all" dirty="0"/>
              <a:t>Figure 22: Access to literacy for Lesotho 19-23 year old sub-groups (DHS 2009, SACMEQ 2007)</a:t>
            </a:r>
            <a:r>
              <a:rPr lang="en-US" sz="2000" b="1" cap="all" dirty="0"/>
              <a:t/>
            </a:r>
            <a:br>
              <a:rPr lang="en-US" sz="2000" b="1" cap="all" dirty="0"/>
            </a:br>
            <a:endParaRPr lang="en-US" sz="2000" dirty="0"/>
          </a:p>
        </p:txBody>
      </p:sp>
      <p:pic>
        <p:nvPicPr>
          <p:cNvPr id="4" name="Picture 3"/>
          <p:cNvPicPr/>
          <p:nvPr/>
        </p:nvPicPr>
        <p:blipFill rotWithShape="1">
          <a:blip r:embed="rId2">
            <a:extLst>
              <a:ext uri="{28A0092B-C50C-407E-A947-70E740481C1C}">
                <a14:useLocalDpi xmlns:a14="http://schemas.microsoft.com/office/drawing/2010/main" val="0"/>
              </a:ext>
            </a:extLst>
          </a:blip>
          <a:srcRect t="7221"/>
          <a:stretch/>
        </p:blipFill>
        <p:spPr bwMode="auto">
          <a:xfrm>
            <a:off x="1115616" y="1700808"/>
            <a:ext cx="6691064" cy="45050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989692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a:t>
            </a:r>
            <a:endParaRPr lang="en-US" dirty="0"/>
          </a:p>
        </p:txBody>
      </p:sp>
      <p:sp>
        <p:nvSpPr>
          <p:cNvPr id="3" name="Content Placeholder 2"/>
          <p:cNvSpPr>
            <a:spLocks noGrp="1"/>
          </p:cNvSpPr>
          <p:nvPr>
            <p:ph idx="1"/>
          </p:nvPr>
        </p:nvSpPr>
        <p:spPr/>
        <p:txBody>
          <a:bodyPr>
            <a:noAutofit/>
          </a:bodyPr>
          <a:lstStyle/>
          <a:p>
            <a:pPr lvl="1"/>
            <a:r>
              <a:rPr lang="en-ZA" sz="1400" dirty="0" smtClean="0">
                <a:solidFill>
                  <a:srgbClr val="008000"/>
                </a:solidFill>
              </a:rPr>
              <a:t>Spaull</a:t>
            </a:r>
            <a:r>
              <a:rPr lang="en-ZA" sz="1400" dirty="0">
                <a:solidFill>
                  <a:srgbClr val="008000"/>
                </a:solidFill>
              </a:rPr>
              <a:t>, N., and Taylor, S</a:t>
            </a:r>
            <a:r>
              <a:rPr lang="en-ZA" sz="1400" dirty="0" smtClean="0">
                <a:solidFill>
                  <a:srgbClr val="008000"/>
                </a:solidFill>
              </a:rPr>
              <a:t>. (2015). </a:t>
            </a:r>
            <a:r>
              <a:rPr lang="en-ZA" sz="1400" i="1" dirty="0">
                <a:solidFill>
                  <a:srgbClr val="008000"/>
                </a:solidFill>
              </a:rPr>
              <a:t>Access to what? Creating a composite measure of educational quantity and educational quality for 11 African countries</a:t>
            </a:r>
            <a:r>
              <a:rPr lang="en-ZA" sz="1400" dirty="0">
                <a:solidFill>
                  <a:srgbClr val="008000"/>
                </a:solidFill>
              </a:rPr>
              <a:t>. </a:t>
            </a:r>
            <a:r>
              <a:rPr lang="en-ZA" sz="1400" b="1" dirty="0">
                <a:solidFill>
                  <a:srgbClr val="008000"/>
                </a:solidFill>
              </a:rPr>
              <a:t>Comparative Education Review</a:t>
            </a:r>
            <a:r>
              <a:rPr lang="en-ZA" sz="1400" dirty="0">
                <a:solidFill>
                  <a:srgbClr val="008000"/>
                </a:solidFill>
              </a:rPr>
              <a:t>. Vol. 58, No. 1</a:t>
            </a:r>
            <a:r>
              <a:rPr lang="en-ZA" sz="1400" dirty="0" smtClean="0">
                <a:solidFill>
                  <a:srgbClr val="008000"/>
                </a:solidFill>
              </a:rPr>
              <a:t>.</a:t>
            </a:r>
          </a:p>
          <a:p>
            <a:pPr lvl="1"/>
            <a:endParaRPr lang="en-ZA" sz="400" dirty="0"/>
          </a:p>
          <a:p>
            <a:pPr lvl="1"/>
            <a:r>
              <a:rPr lang="en-US" sz="1400" dirty="0" smtClean="0">
                <a:solidFill>
                  <a:srgbClr val="008000"/>
                </a:solidFill>
              </a:rPr>
              <a:t>Taylor</a:t>
            </a:r>
            <a:r>
              <a:rPr lang="en-US" sz="1400" dirty="0" smtClean="0">
                <a:solidFill>
                  <a:srgbClr val="008000"/>
                </a:solidFill>
              </a:rPr>
              <a:t>, S., and Spaull, N. (2015). Measuring access to learning over a period of increased access to schooling: The case of Southern and Eastern Africa since 2000. </a:t>
            </a:r>
            <a:r>
              <a:rPr lang="en-US" sz="1400" b="1" dirty="0" smtClean="0">
                <a:solidFill>
                  <a:srgbClr val="008000"/>
                </a:solidFill>
              </a:rPr>
              <a:t>International Journal of Educational Development</a:t>
            </a:r>
            <a:r>
              <a:rPr lang="en-US" sz="1400" dirty="0" smtClean="0">
                <a:solidFill>
                  <a:srgbClr val="008000"/>
                </a:solidFill>
              </a:rPr>
              <a:t>. (accepted)</a:t>
            </a:r>
          </a:p>
          <a:p>
            <a:endParaRPr lang="en-US" sz="1600" dirty="0"/>
          </a:p>
        </p:txBody>
      </p:sp>
    </p:spTree>
    <p:extLst>
      <p:ext uri="{BB962C8B-B14F-4D97-AF65-F5344CB8AC3E}">
        <p14:creationId xmlns:p14="http://schemas.microsoft.com/office/powerpoint/2010/main" val="248927903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600" b="1" cap="all" dirty="0"/>
              <a:t>Figure 23: Grade 6 completion differential (access) and numeracy and literacy differential (quality) between richest 20% and poorest 40% of students with 95% confidence interval (all calculations are Richest 20% minus Poorest 40%)</a:t>
            </a:r>
            <a:r>
              <a:rPr lang="en-US" sz="1600" b="1" cap="all" dirty="0"/>
              <a:t/>
            </a:r>
            <a:br>
              <a:rPr lang="en-US" sz="1600" b="1" cap="all" dirty="0"/>
            </a:br>
            <a:endParaRPr lang="en-US" sz="1600" dirty="0"/>
          </a:p>
        </p:txBody>
      </p:sp>
      <p:graphicFrame>
        <p:nvGraphicFramePr>
          <p:cNvPr id="4" name="Chart 3"/>
          <p:cNvGraphicFramePr/>
          <p:nvPr>
            <p:extLst>
              <p:ext uri="{D42A27DB-BD31-4B8C-83A1-F6EECF244321}">
                <p14:modId xmlns:p14="http://schemas.microsoft.com/office/powerpoint/2010/main" val="283436607"/>
              </p:ext>
            </p:extLst>
          </p:nvPr>
        </p:nvGraphicFramePr>
        <p:xfrm>
          <a:off x="467544" y="1700808"/>
          <a:ext cx="8208912"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3968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Research questions</a:t>
            </a:r>
            <a:endParaRPr lang="en-ZA" dirty="0"/>
          </a:p>
        </p:txBody>
      </p:sp>
      <p:sp>
        <p:nvSpPr>
          <p:cNvPr id="3" name="Content Placeholder 2"/>
          <p:cNvSpPr>
            <a:spLocks noGrp="1"/>
          </p:cNvSpPr>
          <p:nvPr>
            <p:ph idx="1"/>
          </p:nvPr>
        </p:nvSpPr>
        <p:spPr/>
        <p:txBody>
          <a:bodyPr>
            <a:normAutofit fontScale="55000" lnSpcReduction="20000"/>
          </a:bodyPr>
          <a:lstStyle/>
          <a:p>
            <a:pPr lvl="0"/>
            <a:r>
              <a:rPr lang="en-AU" u="sng" dirty="0"/>
              <a:t>In each country what proportion of children:</a:t>
            </a:r>
            <a:endParaRPr lang="en-ZA" u="sng" dirty="0"/>
          </a:p>
          <a:p>
            <a:pPr marL="971550" lvl="1" indent="-514350">
              <a:buFont typeface="+mj-lt"/>
              <a:buAutoNum type="arabicPeriod"/>
            </a:pPr>
            <a:r>
              <a:rPr lang="en-AU" sz="2600" dirty="0" smtClean="0"/>
              <a:t>…never </a:t>
            </a:r>
            <a:r>
              <a:rPr lang="en-AU" sz="2600" dirty="0"/>
              <a:t>enrol, </a:t>
            </a:r>
            <a:endParaRPr lang="en-ZA" sz="2600" dirty="0"/>
          </a:p>
          <a:p>
            <a:pPr marL="971550" lvl="1" indent="-514350">
              <a:buFont typeface="+mj-lt"/>
              <a:buAutoNum type="arabicPeriod"/>
            </a:pPr>
            <a:r>
              <a:rPr lang="en-AU" sz="2600" dirty="0" smtClean="0"/>
              <a:t>…enrol </a:t>
            </a:r>
            <a:r>
              <a:rPr lang="en-AU" sz="2600" dirty="0"/>
              <a:t>but drop out prior to grade 6, </a:t>
            </a:r>
            <a:endParaRPr lang="en-ZA" sz="2600" dirty="0"/>
          </a:p>
          <a:p>
            <a:pPr marL="971550" lvl="1" indent="-514350">
              <a:buFont typeface="+mj-lt"/>
              <a:buAutoNum type="arabicPeriod"/>
            </a:pPr>
            <a:r>
              <a:rPr lang="en-AU" sz="2600" dirty="0" smtClean="0"/>
              <a:t>…enrol </a:t>
            </a:r>
            <a:r>
              <a:rPr lang="en-AU" sz="2600" dirty="0"/>
              <a:t>and survive to grade 6 but remain functionally illiterate and functionally innumerate,</a:t>
            </a:r>
            <a:endParaRPr lang="en-ZA" sz="2600" dirty="0"/>
          </a:p>
          <a:p>
            <a:pPr marL="971550" lvl="1" indent="-514350">
              <a:buFont typeface="+mj-lt"/>
              <a:buAutoNum type="arabicPeriod"/>
            </a:pPr>
            <a:r>
              <a:rPr lang="en-AU" sz="2600" dirty="0" smtClean="0"/>
              <a:t>…enrol </a:t>
            </a:r>
            <a:r>
              <a:rPr lang="en-AU" sz="2600" dirty="0"/>
              <a:t>and survive to grade 6 and acquire basic numeracy and literacy skills,</a:t>
            </a:r>
            <a:endParaRPr lang="en-ZA" sz="2600" dirty="0"/>
          </a:p>
          <a:p>
            <a:pPr marL="971550" lvl="1" indent="-514350">
              <a:buFont typeface="+mj-lt"/>
              <a:buAutoNum type="arabicPeriod"/>
            </a:pPr>
            <a:r>
              <a:rPr lang="en-AU" sz="2600" dirty="0" smtClean="0"/>
              <a:t>…enrol </a:t>
            </a:r>
            <a:r>
              <a:rPr lang="en-AU" sz="2600" dirty="0"/>
              <a:t>and survive to grade 6 and acquire higher order numeracy and literacy skills</a:t>
            </a:r>
            <a:r>
              <a:rPr lang="en-AU" sz="2600" dirty="0" smtClean="0"/>
              <a:t>.</a:t>
            </a:r>
          </a:p>
          <a:p>
            <a:pPr marL="971550" lvl="1" indent="-514350">
              <a:buFont typeface="+mj-lt"/>
              <a:buAutoNum type="arabicPeriod"/>
            </a:pPr>
            <a:endParaRPr lang="en-ZA" sz="2600" dirty="0"/>
          </a:p>
          <a:p>
            <a:pPr lvl="0"/>
            <a:r>
              <a:rPr lang="en-AU" u="sng" dirty="0"/>
              <a:t> In each country how do the proportions of children identified </a:t>
            </a:r>
            <a:r>
              <a:rPr lang="en-AU" u="sng" dirty="0" smtClean="0"/>
              <a:t>above </a:t>
            </a:r>
            <a:r>
              <a:rPr lang="en-AU" u="sng" dirty="0"/>
              <a:t>differ by the sub-national categories of</a:t>
            </a:r>
            <a:r>
              <a:rPr lang="en-AU" u="sng" dirty="0" smtClean="0"/>
              <a:t>:</a:t>
            </a:r>
          </a:p>
          <a:p>
            <a:pPr lvl="0"/>
            <a:endParaRPr lang="en-ZA" u="sng" dirty="0"/>
          </a:p>
          <a:p>
            <a:pPr marL="971550" lvl="1" indent="-514350">
              <a:buFont typeface="+mj-lt"/>
              <a:buAutoNum type="arabicPeriod"/>
            </a:pPr>
            <a:r>
              <a:rPr lang="en-AU" b="1" dirty="0" smtClean="0"/>
              <a:t>geographical </a:t>
            </a:r>
            <a:r>
              <a:rPr lang="en-AU" b="1" dirty="0"/>
              <a:t>location </a:t>
            </a:r>
            <a:r>
              <a:rPr lang="en-AU" dirty="0"/>
              <a:t>(urban and rural), </a:t>
            </a:r>
            <a:endParaRPr lang="en-ZA" dirty="0"/>
          </a:p>
          <a:p>
            <a:pPr marL="971550" lvl="1" indent="-514350">
              <a:buFont typeface="+mj-lt"/>
              <a:buAutoNum type="arabicPeriod"/>
            </a:pPr>
            <a:r>
              <a:rPr lang="en-AU" b="1" dirty="0"/>
              <a:t>gender</a:t>
            </a:r>
            <a:r>
              <a:rPr lang="en-AU" dirty="0"/>
              <a:t> (boys and girls), </a:t>
            </a:r>
            <a:endParaRPr lang="en-ZA" dirty="0"/>
          </a:p>
          <a:p>
            <a:pPr marL="971550" lvl="1" indent="-514350">
              <a:buFont typeface="+mj-lt"/>
              <a:buAutoNum type="arabicPeriod"/>
            </a:pPr>
            <a:r>
              <a:rPr lang="en-AU" b="1" dirty="0"/>
              <a:t>wealth</a:t>
            </a:r>
            <a:r>
              <a:rPr lang="en-AU" dirty="0"/>
              <a:t> (poorest 40%, middle 40% and wealthiest 20%), and </a:t>
            </a:r>
            <a:endParaRPr lang="en-ZA" dirty="0"/>
          </a:p>
          <a:p>
            <a:pPr marL="971550" lvl="1" indent="-514350">
              <a:buFont typeface="+mj-lt"/>
              <a:buAutoNum type="arabicPeriod"/>
            </a:pPr>
            <a:r>
              <a:rPr lang="en-AU" dirty="0"/>
              <a:t>a </a:t>
            </a:r>
            <a:r>
              <a:rPr lang="en-AU" b="1" dirty="0"/>
              <a:t>gender-wealth</a:t>
            </a:r>
            <a:r>
              <a:rPr lang="en-AU" dirty="0"/>
              <a:t> interaction (poorest 40% of girls compared to poorest 40% of boys, middle 40% of girls compared to middle 40% of boys, and wealthiest 20% of girls compared to the wealthiest 20% of boys). </a:t>
            </a:r>
            <a:endParaRPr lang="en-ZA" dirty="0"/>
          </a:p>
          <a:p>
            <a:endParaRPr lang="en-ZA" dirty="0"/>
          </a:p>
        </p:txBody>
      </p:sp>
    </p:spTree>
    <p:extLst>
      <p:ext uri="{BB962C8B-B14F-4D97-AF65-F5344CB8AC3E}">
        <p14:creationId xmlns:p14="http://schemas.microsoft.com/office/powerpoint/2010/main" val="384135443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764704"/>
            <a:ext cx="3178696" cy="5400600"/>
          </a:xfrm>
          <a:solidFill>
            <a:schemeClr val="bg1">
              <a:lumMod val="95000"/>
            </a:schemeClr>
          </a:solidFill>
        </p:spPr>
        <p:txBody>
          <a:bodyPr>
            <a:normAutofit/>
          </a:bodyPr>
          <a:lstStyle/>
          <a:p>
            <a:pPr marL="0" indent="0">
              <a:buNone/>
            </a:pPr>
            <a:endParaRPr lang="en-ZA" sz="2400" b="1" dirty="0" smtClean="0"/>
          </a:p>
          <a:p>
            <a:pPr marL="0" indent="0">
              <a:buNone/>
            </a:pPr>
            <a:r>
              <a:rPr lang="en-ZA" sz="2400" b="1" dirty="0" smtClean="0"/>
              <a:t>Measures of access</a:t>
            </a:r>
          </a:p>
          <a:p>
            <a:endParaRPr lang="en-ZA" sz="2400" b="1" dirty="0" smtClean="0"/>
          </a:p>
          <a:p>
            <a:pPr marL="800100" lvl="1" indent="-342900">
              <a:buFont typeface="+mj-lt"/>
              <a:buAutoNum type="arabicPeriod"/>
            </a:pPr>
            <a:r>
              <a:rPr lang="en-ZA" sz="1600" dirty="0" smtClean="0"/>
              <a:t>% of 15-19 year old cohort attaining grade 6 or higher </a:t>
            </a:r>
            <a:r>
              <a:rPr lang="en-ZA" sz="1600" dirty="0" smtClean="0">
                <a:solidFill>
                  <a:srgbClr val="FF0000"/>
                </a:solidFill>
              </a:rPr>
              <a:t>(Pritchett, 2013)</a:t>
            </a:r>
            <a:r>
              <a:rPr lang="en-ZA" sz="4000" dirty="0" smtClean="0">
                <a:solidFill>
                  <a:srgbClr val="FF0000"/>
                </a:solidFill>
              </a:rPr>
              <a:t> </a:t>
            </a:r>
            <a:r>
              <a:rPr lang="en-ZA" sz="2400" dirty="0" smtClean="0">
                <a:sym typeface="Wingdings" panose="05000000000000000000" pitchFamily="2" charset="2"/>
              </a:rPr>
              <a:t></a:t>
            </a:r>
            <a:endParaRPr lang="en-ZA" sz="2400" dirty="0" smtClean="0"/>
          </a:p>
          <a:p>
            <a:pPr marL="800100" lvl="1" indent="-342900">
              <a:buFont typeface="+mj-lt"/>
              <a:buAutoNum type="arabicPeriod"/>
            </a:pPr>
            <a:endParaRPr lang="en-ZA" sz="1600" dirty="0" smtClean="0"/>
          </a:p>
          <a:p>
            <a:pPr marL="800100" lvl="1" indent="-342900">
              <a:buFont typeface="+mj-lt"/>
              <a:buAutoNum type="arabicPeriod"/>
            </a:pPr>
            <a:r>
              <a:rPr lang="en-ZA" sz="1600" dirty="0" smtClean="0"/>
              <a:t>NAR for median aged Gr6 students in SACMEQ </a:t>
            </a:r>
            <a:r>
              <a:rPr lang="en-ZA" sz="1600" dirty="0" smtClean="0">
                <a:solidFill>
                  <a:srgbClr val="FF0000"/>
                </a:solidFill>
              </a:rPr>
              <a:t>(Spaull &amp; Taylor, 2012)</a:t>
            </a:r>
          </a:p>
          <a:p>
            <a:pPr marL="800100" lvl="1" indent="-342900">
              <a:buFont typeface="+mj-lt"/>
              <a:buAutoNum type="arabicPeriod"/>
            </a:pPr>
            <a:endParaRPr lang="en-ZA" sz="1600" dirty="0" smtClean="0"/>
          </a:p>
          <a:p>
            <a:pPr marL="800100" lvl="1" indent="-342900">
              <a:buFont typeface="+mj-lt"/>
              <a:buAutoNum type="arabicPeriod"/>
            </a:pPr>
            <a:r>
              <a:rPr lang="en-ZA" sz="1600" dirty="0" smtClean="0"/>
              <a:t>Grade survival probabilities to Grade 6 </a:t>
            </a:r>
            <a:r>
              <a:rPr lang="en-ZA" sz="1600" dirty="0" smtClean="0">
                <a:solidFill>
                  <a:srgbClr val="FF0000"/>
                </a:solidFill>
              </a:rPr>
              <a:t>(</a:t>
            </a:r>
            <a:r>
              <a:rPr lang="en-ZA" sz="1600" dirty="0" err="1" smtClean="0">
                <a:solidFill>
                  <a:srgbClr val="FF0000"/>
                </a:solidFill>
              </a:rPr>
              <a:t>Filmer</a:t>
            </a:r>
            <a:r>
              <a:rPr lang="en-ZA" sz="1600" dirty="0" smtClean="0">
                <a:solidFill>
                  <a:srgbClr val="FF0000"/>
                </a:solidFill>
              </a:rPr>
              <a:t>, 2007)</a:t>
            </a:r>
          </a:p>
          <a:p>
            <a:pPr marL="457200" lvl="1" indent="0">
              <a:buNone/>
            </a:pPr>
            <a:endParaRPr lang="en-ZA"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260648"/>
            <a:ext cx="5256584" cy="6340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361100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b="1" dirty="0" smtClean="0"/>
              <a:t>Measure of access: </a:t>
            </a:r>
            <a:r>
              <a:rPr lang="en-AU" sz="2400" b="1" dirty="0"/>
              <a:t>Kaplan-Meier survival probabilities </a:t>
            </a:r>
            <a:endParaRPr lang="en-ZA" sz="2400" b="1" dirty="0"/>
          </a:p>
        </p:txBody>
      </p:sp>
      <p:sp>
        <p:nvSpPr>
          <p:cNvPr id="3" name="Content Placeholder 2"/>
          <p:cNvSpPr>
            <a:spLocks noGrp="1"/>
          </p:cNvSpPr>
          <p:nvPr>
            <p:ph idx="1"/>
          </p:nvPr>
        </p:nvSpPr>
        <p:spPr/>
        <p:txBody>
          <a:bodyPr>
            <a:normAutofit/>
          </a:bodyPr>
          <a:lstStyle/>
          <a:p>
            <a:pPr algn="just"/>
            <a:endParaRPr lang="en-AU" sz="1600" dirty="0" smtClean="0"/>
          </a:p>
          <a:p>
            <a:pPr algn="just"/>
            <a:endParaRPr lang="en-AU" sz="1600" dirty="0"/>
          </a:p>
          <a:p>
            <a:pPr algn="just"/>
            <a:endParaRPr lang="en-AU" sz="1600" dirty="0" smtClean="0"/>
          </a:p>
          <a:p>
            <a:pPr algn="just"/>
            <a:r>
              <a:rPr lang="en-AU" sz="1600" dirty="0" smtClean="0"/>
              <a:t>“</a:t>
            </a:r>
            <a:r>
              <a:rPr lang="en-AU" sz="1600" dirty="0"/>
              <a:t>Starting from a cohort of children and youth (aged 10 to 19 in this case) one can estimate the probability that each has completed grade 1. Among those, one can derive the probability that each has completed grade 2 and so on. Multiplying these probabilities results in what is known as the Kaplan-Meier survival probabilities and yields the expected probability that a child or youth will complete a given grade. </a:t>
            </a:r>
            <a:r>
              <a:rPr lang="en-AU" sz="1600" b="1" dirty="0"/>
              <a:t>The method implicitly accounts for the fact that some in the cohort are still in school and will ultimately complete a higher grade than they are currently observed to be in</a:t>
            </a:r>
            <a:r>
              <a:rPr lang="en-AU" sz="1600" dirty="0"/>
              <a:t>” (</a:t>
            </a:r>
            <a:r>
              <a:rPr lang="en-AU" sz="1600" dirty="0" err="1"/>
              <a:t>Filmer</a:t>
            </a:r>
            <a:r>
              <a:rPr lang="en-AU" sz="1600" dirty="0"/>
              <a:t>, 2007, p. 166</a:t>
            </a:r>
            <a:r>
              <a:rPr lang="en-AU" sz="1600" dirty="0" smtClean="0"/>
              <a:t>).</a:t>
            </a:r>
          </a:p>
          <a:p>
            <a:pPr algn="just"/>
            <a:endParaRPr lang="en-AU" sz="1600" dirty="0"/>
          </a:p>
          <a:p>
            <a:endParaRPr lang="en-ZA" dirty="0"/>
          </a:p>
        </p:txBody>
      </p:sp>
    </p:spTree>
    <p:extLst>
      <p:ext uri="{BB962C8B-B14F-4D97-AF65-F5344CB8AC3E}">
        <p14:creationId xmlns:p14="http://schemas.microsoft.com/office/powerpoint/2010/main" val="309790589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Differential access by subgroups</a:t>
            </a:r>
            <a:endParaRPr lang="en-ZA" dirty="0"/>
          </a:p>
        </p:txBody>
      </p:sp>
      <p:sp>
        <p:nvSpPr>
          <p:cNvPr id="3" name="Content Placeholder 2"/>
          <p:cNvSpPr>
            <a:spLocks noGrp="1"/>
          </p:cNvSpPr>
          <p:nvPr>
            <p:ph idx="1"/>
          </p:nvPr>
        </p:nvSpPr>
        <p:spPr/>
        <p:txBody>
          <a:bodyPr/>
          <a:lstStyle/>
          <a:p>
            <a:r>
              <a:rPr lang="en-ZA" dirty="0" smtClean="0"/>
              <a:t>Different </a:t>
            </a:r>
            <a:r>
              <a:rPr lang="en-ZA" b="1" u="sng" dirty="0" smtClean="0"/>
              <a:t>enrolment</a:t>
            </a:r>
            <a:r>
              <a:rPr lang="en-ZA" dirty="0" smtClean="0"/>
              <a:t> &amp; </a:t>
            </a:r>
            <a:r>
              <a:rPr lang="en-ZA" b="1" u="sng" dirty="0" smtClean="0"/>
              <a:t>achievement</a:t>
            </a:r>
            <a:r>
              <a:rPr lang="en-ZA" dirty="0" smtClean="0"/>
              <a:t> profiles for different sub-groups of the national population (averages shroud inequalities)</a:t>
            </a:r>
          </a:p>
          <a:p>
            <a:pPr lvl="1"/>
            <a:r>
              <a:rPr lang="en-ZA" dirty="0" smtClean="0"/>
              <a:t>Urban </a:t>
            </a:r>
            <a:r>
              <a:rPr lang="en-ZA" dirty="0" err="1" smtClean="0"/>
              <a:t>vs</a:t>
            </a:r>
            <a:r>
              <a:rPr lang="en-ZA" dirty="0" smtClean="0"/>
              <a:t> Rural </a:t>
            </a:r>
            <a:r>
              <a:rPr lang="en-ZA" sz="2000" dirty="0" smtClean="0">
                <a:solidFill>
                  <a:srgbClr val="92D050"/>
                </a:solidFill>
              </a:rPr>
              <a:t>(multiply enrolment and literacy rates)</a:t>
            </a:r>
            <a:endParaRPr lang="en-ZA" dirty="0" smtClean="0">
              <a:solidFill>
                <a:srgbClr val="92D050"/>
              </a:solidFill>
            </a:endParaRPr>
          </a:p>
          <a:p>
            <a:pPr lvl="1"/>
            <a:r>
              <a:rPr lang="en-ZA" dirty="0" smtClean="0"/>
              <a:t>Boys </a:t>
            </a:r>
            <a:r>
              <a:rPr lang="en-ZA" dirty="0" err="1" smtClean="0"/>
              <a:t>vs</a:t>
            </a:r>
            <a:r>
              <a:rPr lang="en-ZA" dirty="0" smtClean="0"/>
              <a:t> Girls </a:t>
            </a:r>
            <a:r>
              <a:rPr lang="en-ZA" sz="2000" dirty="0" smtClean="0">
                <a:solidFill>
                  <a:srgbClr val="92D050"/>
                </a:solidFill>
              </a:rPr>
              <a:t>(multiply enrolment and literacy rates)</a:t>
            </a:r>
            <a:endParaRPr lang="en-ZA" dirty="0" smtClean="0"/>
          </a:p>
          <a:p>
            <a:pPr lvl="1"/>
            <a:r>
              <a:rPr lang="en-ZA" b="1" dirty="0" smtClean="0"/>
              <a:t>Wealthy </a:t>
            </a:r>
            <a:r>
              <a:rPr lang="en-ZA" b="1" dirty="0" err="1" smtClean="0"/>
              <a:t>vs</a:t>
            </a:r>
            <a:r>
              <a:rPr lang="en-ZA" b="1" dirty="0" smtClean="0"/>
              <a:t> Poor </a:t>
            </a:r>
            <a:r>
              <a:rPr lang="en-ZA" sz="2000" dirty="0" smtClean="0">
                <a:solidFill>
                  <a:srgbClr val="FF0000"/>
                </a:solidFill>
              </a:rPr>
              <a:t>(CANNOT simply multiply enrolment and literacy rates)</a:t>
            </a:r>
            <a:endParaRPr lang="en-ZA" dirty="0">
              <a:solidFill>
                <a:srgbClr val="FF0000"/>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5301207"/>
            <a:ext cx="6562725" cy="8667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Mozambique reading</a:t>
            </a:r>
            <a:endParaRPr lang="en-ZA" sz="2400" dirty="0">
              <a:solidFill>
                <a:srgbClr val="C00000"/>
              </a:solidFill>
            </a:endParaRPr>
          </a:p>
        </p:txBody>
      </p:sp>
      <p:graphicFrame>
        <p:nvGraphicFramePr>
          <p:cNvPr id="7" name="Chart 6"/>
          <p:cNvGraphicFramePr/>
          <p:nvPr/>
        </p:nvGraphicFramePr>
        <p:xfrm>
          <a:off x="857224" y="1857364"/>
          <a:ext cx="7358114" cy="457203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380312" y="6165304"/>
            <a:ext cx="1584176" cy="430887"/>
          </a:xfrm>
          <a:prstGeom prst="rect">
            <a:avLst/>
          </a:prstGeom>
          <a:noFill/>
        </p:spPr>
        <p:txBody>
          <a:bodyPr wrap="square" rtlCol="0">
            <a:spAutoFit/>
          </a:bodyPr>
          <a:lstStyle/>
          <a:p>
            <a:r>
              <a:rPr lang="en-ZA" sz="1100" dirty="0" smtClean="0"/>
              <a:t>Population growth (2000-2007) 20.6%.</a:t>
            </a:r>
            <a:endParaRPr lang="en-ZA" sz="1100" dirty="0"/>
          </a:p>
        </p:txBody>
      </p:sp>
    </p:spTree>
    <p:extLst>
      <p:ext uri="{BB962C8B-B14F-4D97-AF65-F5344CB8AC3E}">
        <p14:creationId xmlns:p14="http://schemas.microsoft.com/office/powerpoint/2010/main" val="59109965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Kenya reading</a:t>
            </a:r>
            <a:endParaRPr lang="en-ZA" sz="2400" dirty="0">
              <a:solidFill>
                <a:srgbClr val="C00000"/>
              </a:solidFill>
            </a:endParaRPr>
          </a:p>
        </p:txBody>
      </p:sp>
      <p:graphicFrame>
        <p:nvGraphicFramePr>
          <p:cNvPr id="6" name="Chart 5"/>
          <p:cNvGraphicFramePr/>
          <p:nvPr/>
        </p:nvGraphicFramePr>
        <p:xfrm>
          <a:off x="1357290" y="1785926"/>
          <a:ext cx="6715172" cy="4857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559824" y="6380747"/>
            <a:ext cx="1584176" cy="430887"/>
          </a:xfrm>
          <a:prstGeom prst="rect">
            <a:avLst/>
          </a:prstGeom>
          <a:noFill/>
        </p:spPr>
        <p:txBody>
          <a:bodyPr wrap="square" rtlCol="0">
            <a:spAutoFit/>
          </a:bodyPr>
          <a:lstStyle/>
          <a:p>
            <a:r>
              <a:rPr lang="en-ZA" sz="1100" dirty="0" smtClean="0"/>
              <a:t>Population growth (2000-2007) 6.3%.</a:t>
            </a:r>
            <a:endParaRPr lang="en-ZA" sz="1100" dirty="0"/>
          </a:p>
        </p:txBody>
      </p:sp>
    </p:spTree>
    <p:extLst>
      <p:ext uri="{BB962C8B-B14F-4D97-AF65-F5344CB8AC3E}">
        <p14:creationId xmlns:p14="http://schemas.microsoft.com/office/powerpoint/2010/main" val="17028145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Tanzania maths</a:t>
            </a:r>
            <a:endParaRPr lang="en-ZA" sz="2400" dirty="0">
              <a:solidFill>
                <a:srgbClr val="C00000"/>
              </a:solidFill>
            </a:endParaRPr>
          </a:p>
        </p:txBody>
      </p:sp>
      <p:graphicFrame>
        <p:nvGraphicFramePr>
          <p:cNvPr id="7" name="Chart 6"/>
          <p:cNvGraphicFramePr/>
          <p:nvPr/>
        </p:nvGraphicFramePr>
        <p:xfrm>
          <a:off x="1214414" y="1714488"/>
          <a:ext cx="6786610" cy="492922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533150" y="6427113"/>
            <a:ext cx="1584176" cy="430887"/>
          </a:xfrm>
          <a:prstGeom prst="rect">
            <a:avLst/>
          </a:prstGeom>
          <a:noFill/>
        </p:spPr>
        <p:txBody>
          <a:bodyPr wrap="square" rtlCol="0">
            <a:spAutoFit/>
          </a:bodyPr>
          <a:lstStyle/>
          <a:p>
            <a:r>
              <a:rPr lang="en-ZA" sz="1100" dirty="0" smtClean="0"/>
              <a:t>Population growth (2000-2007) 16.8%.</a:t>
            </a:r>
            <a:endParaRPr lang="en-ZA" sz="1100" dirty="0"/>
          </a:p>
        </p:txBody>
      </p:sp>
    </p:spTree>
    <p:extLst>
      <p:ext uri="{BB962C8B-B14F-4D97-AF65-F5344CB8AC3E}">
        <p14:creationId xmlns:p14="http://schemas.microsoft.com/office/powerpoint/2010/main" val="145509750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Uganda maths</a:t>
            </a:r>
            <a:endParaRPr lang="en-ZA" sz="2400" dirty="0">
              <a:solidFill>
                <a:srgbClr val="C00000"/>
              </a:solidFill>
            </a:endParaRPr>
          </a:p>
        </p:txBody>
      </p:sp>
      <p:graphicFrame>
        <p:nvGraphicFramePr>
          <p:cNvPr id="6" name="Chart 5"/>
          <p:cNvGraphicFramePr/>
          <p:nvPr/>
        </p:nvGraphicFramePr>
        <p:xfrm>
          <a:off x="1142976" y="1857364"/>
          <a:ext cx="6786610" cy="478634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559824" y="6427113"/>
            <a:ext cx="1584176" cy="430887"/>
          </a:xfrm>
          <a:prstGeom prst="rect">
            <a:avLst/>
          </a:prstGeom>
          <a:noFill/>
        </p:spPr>
        <p:txBody>
          <a:bodyPr wrap="square" rtlCol="0">
            <a:spAutoFit/>
          </a:bodyPr>
          <a:lstStyle/>
          <a:p>
            <a:r>
              <a:rPr lang="en-ZA" sz="1100" dirty="0" smtClean="0"/>
              <a:t>Population growth (2000-2007) 25.6%.</a:t>
            </a:r>
            <a:endParaRPr lang="en-ZA" sz="1100" dirty="0"/>
          </a:p>
        </p:txBody>
      </p:sp>
    </p:spTree>
    <p:extLst>
      <p:ext uri="{BB962C8B-B14F-4D97-AF65-F5344CB8AC3E}">
        <p14:creationId xmlns:p14="http://schemas.microsoft.com/office/powerpoint/2010/main" val="325015973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Malawi reading</a:t>
            </a:r>
            <a:endParaRPr lang="en-ZA" sz="2400" dirty="0">
              <a:solidFill>
                <a:srgbClr val="C00000"/>
              </a:solidFill>
            </a:endParaRPr>
          </a:p>
        </p:txBody>
      </p:sp>
      <p:graphicFrame>
        <p:nvGraphicFramePr>
          <p:cNvPr id="7" name="Chart 6"/>
          <p:cNvGraphicFramePr/>
          <p:nvPr/>
        </p:nvGraphicFramePr>
        <p:xfrm>
          <a:off x="1000100" y="1857364"/>
          <a:ext cx="6929486" cy="478634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452320" y="6367673"/>
            <a:ext cx="1584176" cy="430887"/>
          </a:xfrm>
          <a:prstGeom prst="rect">
            <a:avLst/>
          </a:prstGeom>
          <a:noFill/>
        </p:spPr>
        <p:txBody>
          <a:bodyPr wrap="square" rtlCol="0">
            <a:spAutoFit/>
          </a:bodyPr>
          <a:lstStyle/>
          <a:p>
            <a:r>
              <a:rPr lang="en-ZA" sz="1100" dirty="0" smtClean="0"/>
              <a:t>Population growth (2000-2007) 26.8%.</a:t>
            </a:r>
            <a:endParaRPr lang="en-ZA" sz="1100" dirty="0"/>
          </a:p>
        </p:txBody>
      </p:sp>
    </p:spTree>
    <p:extLst>
      <p:ext uri="{BB962C8B-B14F-4D97-AF65-F5344CB8AC3E}">
        <p14:creationId xmlns:p14="http://schemas.microsoft.com/office/powerpoint/2010/main" val="161026623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556792"/>
            <a:ext cx="6563072" cy="3226370"/>
          </a:xfrm>
          <a:solidFill>
            <a:schemeClr val="accent1">
              <a:lumMod val="40000"/>
              <a:lumOff val="60000"/>
            </a:schemeClr>
          </a:solidFill>
        </p:spPr>
        <p:txBody>
          <a:bodyPr>
            <a:normAutofit/>
          </a:bodyPr>
          <a:lstStyle/>
          <a:p>
            <a:r>
              <a:rPr lang="en-ZA" dirty="0" smtClean="0"/>
              <a:t>Comments, suggestions &amp; questions welcome</a:t>
            </a:r>
            <a:endParaRPr lang="en-ZA" dirty="0"/>
          </a:p>
        </p:txBody>
      </p:sp>
    </p:spTree>
    <p:extLst>
      <p:ext uri="{BB962C8B-B14F-4D97-AF65-F5344CB8AC3E}">
        <p14:creationId xmlns:p14="http://schemas.microsoft.com/office/powerpoint/2010/main" val="197303354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572000" y="1556792"/>
            <a:ext cx="3970784" cy="4565104"/>
          </a:xfrm>
        </p:spPr>
        <p:txBody>
          <a:bodyPr>
            <a:normAutofit/>
          </a:bodyPr>
          <a:lstStyle/>
          <a:p>
            <a:r>
              <a:rPr lang="en-ZA" sz="2400" dirty="0" err="1" smtClean="0"/>
              <a:t>Filmer</a:t>
            </a:r>
            <a:r>
              <a:rPr lang="en-ZA" sz="2400" dirty="0" smtClean="0"/>
              <a:t> &amp; Pritchett 1999</a:t>
            </a:r>
            <a:endParaRPr lang="en-ZA" sz="2400" dirty="0"/>
          </a:p>
        </p:txBody>
      </p:sp>
      <p:pic>
        <p:nvPicPr>
          <p:cNvPr id="91138" name="Picture 2"/>
          <p:cNvPicPr>
            <a:picLocks noChangeAspect="1" noChangeArrowheads="1"/>
          </p:cNvPicPr>
          <p:nvPr/>
        </p:nvPicPr>
        <p:blipFill>
          <a:blip r:embed="rId3" cstate="print"/>
          <a:srcRect/>
          <a:stretch>
            <a:fillRect/>
          </a:stretch>
        </p:blipFill>
        <p:spPr bwMode="auto">
          <a:xfrm>
            <a:off x="112078" y="0"/>
            <a:ext cx="4237647" cy="620429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Functionally literate/numerate</a:t>
            </a:r>
            <a:endParaRPr lang="en-ZA" dirty="0"/>
          </a:p>
        </p:txBody>
      </p:sp>
      <p:sp>
        <p:nvSpPr>
          <p:cNvPr id="3" name="Content Placeholder 2"/>
          <p:cNvSpPr>
            <a:spLocks noGrp="1"/>
          </p:cNvSpPr>
          <p:nvPr>
            <p:ph idx="1"/>
          </p:nvPr>
        </p:nvSpPr>
        <p:spPr>
          <a:xfrm>
            <a:off x="3203848" y="1600200"/>
            <a:ext cx="5482952" cy="4525963"/>
          </a:xfrm>
        </p:spPr>
        <p:txBody>
          <a:bodyPr/>
          <a:lstStyle/>
          <a:p>
            <a:pPr marL="342900" lvl="1" indent="-342900">
              <a:buFont typeface="Arial" pitchFamily="34" charset="0"/>
              <a:buChar char="•"/>
            </a:pPr>
            <a:r>
              <a:rPr lang="en-ZA" sz="1600" dirty="0" smtClean="0"/>
              <a:t>If a student reaches Level 3 for Reading and Mathematics, they are classified as being functionally literate and functionally literate. </a:t>
            </a:r>
          </a:p>
          <a:p>
            <a:pPr marL="342900" lvl="1" indent="-342900">
              <a:buFont typeface="Arial" pitchFamily="34" charset="0"/>
              <a:buChar char="•"/>
            </a:pPr>
            <a:r>
              <a:rPr lang="en-ZA" sz="1600" dirty="0" smtClean="0"/>
              <a:t>If not, they are classified as functionally illiterate and functionally innumerate. By this definition, a functionally illiterate learner cannot read a short and simple text and extract meaning, while a functionally innumerate learner cannot translate graphical information into fractions or interpret everyday units of measurement.</a:t>
            </a:r>
          </a:p>
          <a:p>
            <a:pPr marL="342900" lvl="1" indent="-342900">
              <a:buFont typeface="Arial" pitchFamily="34" charset="0"/>
              <a:buChar char="•"/>
            </a:pPr>
            <a:r>
              <a:rPr lang="en-ZA" sz="1600" dirty="0" smtClean="0"/>
              <a:t>An </a:t>
            </a:r>
            <a:r>
              <a:rPr lang="en-ZA" sz="1600" u="sng" dirty="0" smtClean="0"/>
              <a:t>important innovation </a:t>
            </a:r>
            <a:r>
              <a:rPr lang="en-ZA" sz="1600" dirty="0" smtClean="0"/>
              <a:t>in the paper is our assumption </a:t>
            </a:r>
            <a:r>
              <a:rPr lang="en-ZA" sz="1600" dirty="0"/>
              <a:t>that grade-6 aged students that are not attending school (due to dropout or non-enrolment) are functionally illiterate and functionally innumerate</a:t>
            </a:r>
            <a:r>
              <a:rPr lang="en-ZA" sz="1600" dirty="0" smtClean="0"/>
              <a:t>….this allows us to combine access (binary) and quality (continuous) variables.</a:t>
            </a:r>
          </a:p>
          <a:p>
            <a:pPr marL="342900" lvl="1" indent="-342900">
              <a:buFont typeface="Arial" pitchFamily="34" charset="0"/>
              <a:buChar char="•"/>
            </a:pPr>
            <a:r>
              <a:rPr lang="en-ZA" sz="1600" dirty="0" smtClean="0"/>
              <a:t>See </a:t>
            </a:r>
            <a:r>
              <a:rPr lang="en-ZA" sz="1600" dirty="0" smtClean="0">
                <a:solidFill>
                  <a:schemeClr val="accent3">
                    <a:lumMod val="75000"/>
                  </a:schemeClr>
                </a:solidFill>
              </a:rPr>
              <a:t>Shabalala, 2005: p222</a:t>
            </a:r>
            <a:endParaRPr lang="en-ZA" sz="1600" dirty="0">
              <a:solidFill>
                <a:schemeClr val="accent3">
                  <a:lumMod val="75000"/>
                </a:schemeClr>
              </a:solidFill>
            </a:endParaRPr>
          </a:p>
          <a:p>
            <a:endParaRPr lang="en-ZA" dirty="0"/>
          </a:p>
        </p:txBody>
      </p:sp>
      <p:sp>
        <p:nvSpPr>
          <p:cNvPr id="4" name="TextBox 3"/>
          <p:cNvSpPr txBox="1"/>
          <p:nvPr/>
        </p:nvSpPr>
        <p:spPr>
          <a:xfrm>
            <a:off x="345690" y="1844824"/>
            <a:ext cx="2232248" cy="1107996"/>
          </a:xfrm>
          <a:prstGeom prst="rect">
            <a:avLst/>
          </a:prstGeom>
          <a:solidFill>
            <a:schemeClr val="bg1">
              <a:lumMod val="85000"/>
            </a:schemeClr>
          </a:solidFill>
        </p:spPr>
        <p:txBody>
          <a:bodyPr wrap="square" rtlCol="0">
            <a:spAutoFit/>
          </a:bodyPr>
          <a:lstStyle/>
          <a:p>
            <a:pPr algn="just"/>
            <a:r>
              <a:rPr lang="en-ZA" sz="1100" b="1" dirty="0" smtClean="0"/>
              <a:t>Basic reading (L3)</a:t>
            </a:r>
          </a:p>
          <a:p>
            <a:pPr algn="just"/>
            <a:r>
              <a:rPr lang="en-ZA" sz="1100" dirty="0" smtClean="0"/>
              <a:t>Interprets meaning (by matching words and phrases, completing a sentence, or matching adjacent words) in a short and simple text by reading on or reading back.</a:t>
            </a:r>
          </a:p>
        </p:txBody>
      </p:sp>
      <p:sp>
        <p:nvSpPr>
          <p:cNvPr id="5" name="TextBox 4"/>
          <p:cNvSpPr txBox="1"/>
          <p:nvPr/>
        </p:nvSpPr>
        <p:spPr>
          <a:xfrm>
            <a:off x="345690" y="3140968"/>
            <a:ext cx="2232248" cy="1954381"/>
          </a:xfrm>
          <a:prstGeom prst="rect">
            <a:avLst/>
          </a:prstGeom>
          <a:solidFill>
            <a:schemeClr val="bg1">
              <a:lumMod val="85000"/>
            </a:schemeClr>
          </a:solidFill>
        </p:spPr>
        <p:txBody>
          <a:bodyPr wrap="square" rtlCol="0">
            <a:spAutoFit/>
          </a:bodyPr>
          <a:lstStyle/>
          <a:p>
            <a:pPr algn="just"/>
            <a:r>
              <a:rPr lang="en-ZA" sz="1100" b="1" dirty="0" smtClean="0"/>
              <a:t>Basic numeracy (L3)</a:t>
            </a:r>
          </a:p>
          <a:p>
            <a:pPr algn="just"/>
            <a:r>
              <a:rPr lang="en-ZA" sz="1100" dirty="0" smtClean="0"/>
              <a:t>Translates verbal information presented in a sentence, simple graph or table using one arithmetic operation in several repeated steps. Translates graphical information into fractions. Interprets place value in whole numbers up to thousands. Interprets simple common everyday units of measurement.</a:t>
            </a:r>
          </a:p>
        </p:txBody>
      </p:sp>
    </p:spTree>
    <p:extLst>
      <p:ext uri="{BB962C8B-B14F-4D97-AF65-F5344CB8AC3E}">
        <p14:creationId xmlns:p14="http://schemas.microsoft.com/office/powerpoint/2010/main" val="252351587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8790</TotalTime>
  <Words>3703</Words>
  <Application>Microsoft Macintosh PowerPoint</Application>
  <PresentationFormat>On-screen Show (4:3)</PresentationFormat>
  <Paragraphs>277</Paragraphs>
  <Slides>40</Slides>
  <Notes>17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Office Theme</vt:lpstr>
      <vt:lpstr>Document</vt:lpstr>
      <vt:lpstr>Microsoft Word Document</vt:lpstr>
      <vt:lpstr> Measuring access to learning over a period of increased access to schooling The case of Southern and Eastern Africa 2000-2007         Spaull, N., Taylor, S., (2015). Access to what? Creating a composite measure of educational quantity and educational quality for 11 African countries. Comparative Education Review. Vol. 58, No. 1.  Taylor, S., and Spaull, N. (2015). Measuring access to learning over a period of increased access to schooling: The case of Southern and Eastern Africa since 2000. International Journal of Educational Development. Vol. 41 (March) p.47-59  </vt:lpstr>
      <vt:lpstr>Motivation for the research</vt:lpstr>
      <vt:lpstr>Motivation behind the research #2</vt:lpstr>
      <vt:lpstr>Motivation #3 Access/Quality “trade-off” assumed but rarely tested empirically</vt:lpstr>
      <vt:lpstr>Creating a composite indicator</vt:lpstr>
      <vt:lpstr>Grade 6 completion rates around 2003 and around 2010 (19-23 year-olds)</vt:lpstr>
      <vt:lpstr>Combining access and quality</vt:lpstr>
      <vt:lpstr>Chapter 4: Access to what? Creating a composite indicator of educational access and educational quality for 11 African countries   Take Mozambique circa 2007:  Gr6 comp rate (DHS):  53% Gr6 literacy rate (SACMEQ):  79%  Access-to-literacy rate: 42%  Do this for gender and wealth groups  Boys, Girls  Poorest40%, Middle 40%, Wealthiest 20%  Poorest 40% Girls, Poorest 40% Boys  Etc..</vt:lpstr>
      <vt:lpstr>Access to literacy and access to numeracy rates 2007</vt:lpstr>
      <vt:lpstr>Access to what? Creating a composite indicator of educational access and educational quality for 11 African countries </vt:lpstr>
      <vt:lpstr>Moving from a static analysis (CER paper) to an inter-temporal analysis (IJED paper)</vt:lpstr>
      <vt:lpstr>Finding #1:  Access to basic learning improved in all countries between 2000 &amp; 2007</vt:lpstr>
      <vt:lpstr>Access to literacy 2000-2007</vt:lpstr>
      <vt:lpstr>Access to numeracy 2000-2007</vt:lpstr>
      <vt:lpstr>Access to literacy (Mozambique)</vt:lpstr>
      <vt:lpstr>Finding #2:  Girls benefited disproportionately more than boys*</vt:lpstr>
      <vt:lpstr>PowerPoint Presentation</vt:lpstr>
      <vt:lpstr>Sensitivity analysis &amp; critiques</vt:lpstr>
      <vt:lpstr>Sensitivity analysis &amp; critiques</vt:lpstr>
      <vt:lpstr>Sensitivity analysis &amp; critiques</vt:lpstr>
      <vt:lpstr>PowerPoint Presentation</vt:lpstr>
      <vt:lpstr>Conclusions</vt:lpstr>
      <vt:lpstr>Questions that remain…</vt:lpstr>
      <vt:lpstr>References</vt:lpstr>
      <vt:lpstr>Figure 19: Access to literacy rates for Mozambican sub-groups (DHS 2011, SACMEQ 2007) </vt:lpstr>
      <vt:lpstr>Figure 22: Access to literacy for Lesotho 19-23 year old sub-groups (DHS 2009, SACMEQ 2007) </vt:lpstr>
      <vt:lpstr>Publications</vt:lpstr>
      <vt:lpstr>Figure 23: Grade 6 completion differential (access) and numeracy and literacy differential (quality) between richest 20% and poorest 40% of students with 95% confidence interval (all calculations are Richest 20% minus Poorest 40%) </vt:lpstr>
      <vt:lpstr>Research questions</vt:lpstr>
      <vt:lpstr>PowerPoint Presentation</vt:lpstr>
      <vt:lpstr>Measure of access: Kaplan-Meier survival probabilities </vt:lpstr>
      <vt:lpstr>Differential access by subgroups</vt:lpstr>
      <vt:lpstr>PowerPoint Presentation</vt:lpstr>
      <vt:lpstr>PowerPoint Presentation</vt:lpstr>
      <vt:lpstr>PowerPoint Presentation</vt:lpstr>
      <vt:lpstr>PowerPoint Presentation</vt:lpstr>
      <vt:lpstr>PowerPoint Presentation</vt:lpstr>
      <vt:lpstr>Comments, suggestions &amp; questions welcome</vt:lpstr>
      <vt:lpstr>PowerPoint Presentation</vt:lpstr>
      <vt:lpstr>Functionally literate/numerate</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179</cp:revision>
  <cp:lastPrinted>2015-01-28T10:17:38Z</cp:lastPrinted>
  <dcterms:created xsi:type="dcterms:W3CDTF">2012-04-20T08:16:58Z</dcterms:created>
  <dcterms:modified xsi:type="dcterms:W3CDTF">2015-03-09T14:52:19Z</dcterms:modified>
</cp:coreProperties>
</file>