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6"/>
  </p:notesMasterIdLst>
  <p:sldIdLst>
    <p:sldId id="381" r:id="rId2"/>
    <p:sldId id="506" r:id="rId3"/>
    <p:sldId id="501" r:id="rId4"/>
    <p:sldId id="503" r:id="rId5"/>
    <p:sldId id="509" r:id="rId6"/>
    <p:sldId id="363" r:id="rId7"/>
    <p:sldId id="399" r:id="rId8"/>
    <p:sldId id="499" r:id="rId9"/>
    <p:sldId id="500" r:id="rId10"/>
    <p:sldId id="387" r:id="rId11"/>
    <p:sldId id="502" r:id="rId12"/>
    <p:sldId id="505" r:id="rId13"/>
    <p:sldId id="504" r:id="rId14"/>
    <p:sldId id="507" r:id="rId15"/>
    <p:sldId id="508" r:id="rId16"/>
    <p:sldId id="497" r:id="rId17"/>
    <p:sldId id="498" r:id="rId18"/>
    <p:sldId id="413" r:id="rId19"/>
    <p:sldId id="414" r:id="rId20"/>
    <p:sldId id="469" r:id="rId21"/>
    <p:sldId id="476" r:id="rId22"/>
    <p:sldId id="477" r:id="rId23"/>
    <p:sldId id="468" r:id="rId24"/>
    <p:sldId id="470" r:id="rId25"/>
    <p:sldId id="471" r:id="rId26"/>
    <p:sldId id="472" r:id="rId27"/>
    <p:sldId id="473" r:id="rId28"/>
    <p:sldId id="474" r:id="rId29"/>
    <p:sldId id="490" r:id="rId30"/>
    <p:sldId id="495" r:id="rId31"/>
    <p:sldId id="491" r:id="rId32"/>
    <p:sldId id="492" r:id="rId33"/>
    <p:sldId id="493" r:id="rId34"/>
    <p:sldId id="49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60" autoAdjust="0"/>
    <p:restoredTop sz="92450" autoAdjust="0"/>
  </p:normalViewPr>
  <p:slideViewPr>
    <p:cSldViewPr>
      <p:cViewPr varScale="1">
        <p:scale>
          <a:sx n="99" d="100"/>
          <a:sy n="99" d="100"/>
        </p:scale>
        <p:origin x="-678" y="-10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Nic\NSES%20progress%20per%20item%20by%20quintile%20graphs.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Janeli\Dropbox\Werk\Insurmountable%20Learning%20Deficits\ZIP%20diagrams%20for%20quintiles%20and%20provinces%20(21%20Aug%202014).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c:v>
                </c:pt>
                <c:pt idx="1">
                  <c:v>128986</c:v>
                </c:pt>
                <c:pt idx="2">
                  <c:v>253122</c:v>
                </c:pt>
                <c:pt idx="3">
                  <c:v>150752</c:v>
                </c:pt>
              </c:numCache>
            </c:numRef>
          </c:val>
        </c:ser>
        <c:dLbls>
          <c:showLegendKey val="0"/>
          <c:showVal val="0"/>
          <c:showCatName val="0"/>
          <c:showSerName val="0"/>
          <c:showPercent val="1"/>
          <c:showBubbleSize val="0"/>
          <c:showLeaderLines val="1"/>
        </c:dLbls>
        <c:firstSliceAng val="0"/>
      </c:pieChart>
    </c:plotArea>
    <c:legend>
      <c:legendPos val="r"/>
      <c:layout/>
      <c:overlay val="0"/>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0.18660895169307001</c:v>
                </c:pt>
                <c:pt idx="2">
                  <c:v>0.165502747433175</c:v>
                </c:pt>
                <c:pt idx="3">
                  <c:v>0.170351688983404</c:v>
                </c:pt>
                <c:pt idx="4">
                  <c:v>0.38531390866923598</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0.12536020375913301</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0.13015672349365101</c:v>
                </c:pt>
                <c:pt idx="1">
                  <c:v>0.140768330586</c:v>
                </c:pt>
                <c:pt idx="2">
                  <c:v>0.14260382232535701</c:v>
                </c:pt>
                <c:pt idx="3">
                  <c:v>0.154589268730564</c:v>
                </c:pt>
                <c:pt idx="4">
                  <c:v>0.12737091962283001</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0.58928405436055697</c:v>
                </c:pt>
                <c:pt idx="1">
                  <c:v>0.57234714549961596</c:v>
                </c:pt>
                <c:pt idx="2">
                  <c:v>0.57034961360800396</c:v>
                </c:pt>
                <c:pt idx="3">
                  <c:v>0.55291364330978798</c:v>
                </c:pt>
                <c:pt idx="4">
                  <c:v>0.34809782016942098</c:v>
                </c:pt>
              </c:numCache>
            </c:numRef>
          </c:val>
        </c:ser>
        <c:dLbls>
          <c:showLegendKey val="0"/>
          <c:showVal val="0"/>
          <c:showCatName val="0"/>
          <c:showSerName val="0"/>
          <c:showPercent val="0"/>
          <c:showBubbleSize val="0"/>
        </c:dLbls>
        <c:gapWidth val="150"/>
        <c:overlap val="100"/>
        <c:axId val="104946304"/>
        <c:axId val="104948096"/>
      </c:barChart>
      <c:catAx>
        <c:axId val="104946304"/>
        <c:scaling>
          <c:orientation val="minMax"/>
        </c:scaling>
        <c:delete val="0"/>
        <c:axPos val="b"/>
        <c:majorTickMark val="out"/>
        <c:minorTickMark val="none"/>
        <c:tickLblPos val="nextTo"/>
        <c:crossAx val="104948096"/>
        <c:crosses val="autoZero"/>
        <c:auto val="1"/>
        <c:lblAlgn val="ctr"/>
        <c:lblOffset val="100"/>
        <c:noMultiLvlLbl val="0"/>
      </c:catAx>
      <c:valAx>
        <c:axId val="104948096"/>
        <c:scaling>
          <c:orientation val="minMax"/>
        </c:scaling>
        <c:delete val="0"/>
        <c:axPos val="l"/>
        <c:majorGridlines/>
        <c:numFmt formatCode="0%" sourceLinked="1"/>
        <c:majorTickMark val="out"/>
        <c:minorTickMark val="none"/>
        <c:tickLblPos val="nextTo"/>
        <c:crossAx val="104946304"/>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Sheet1!$B$56</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 0.3'!$O$15:$U$15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 0.3'!$O$15:$U$15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0.00</c:formatCode>
                <c:ptCount val="10"/>
                <c:pt idx="0">
                  <c:v>-0.90387103317939899</c:v>
                </c:pt>
                <c:pt idx="1">
                  <c:v>1.2017109876782599</c:v>
                </c:pt>
                <c:pt idx="2">
                  <c:v>2.4066965185445182</c:v>
                </c:pt>
                <c:pt idx="3">
                  <c:v>1.5985677611133631</c:v>
                </c:pt>
                <c:pt idx="6">
                  <c:v>4.5507631782945728</c:v>
                </c:pt>
              </c:numCache>
            </c:numRef>
          </c:val>
        </c:ser>
        <c:ser>
          <c:idx val="1"/>
          <c:order val="1"/>
          <c:tx>
            <c:strRef>
              <c:f>Sheet1!$B$57</c:f>
              <c:strCache>
                <c:ptCount val="1"/>
                <c:pt idx="0">
                  <c:v>Quintile 2</c:v>
                </c:pt>
              </c:strCache>
            </c:strRef>
          </c:tx>
          <c:spPr>
            <a:solidFill>
              <a:schemeClr val="bg1">
                <a:lumMod val="65000"/>
              </a:schemeClr>
            </a:solidFill>
          </c:spPr>
          <c:invertIfNegative val="0"/>
          <c:errBars>
            <c:errBarType val="both"/>
            <c:errValType val="cust"/>
            <c:noEndCap val="0"/>
            <c:plus>
              <c:numRef>
                <c:f>'Standard Graph 0.3'!$O$16:$U$16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 0.3'!$O$16:$U$16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0.00</c:formatCode>
                <c:ptCount val="10"/>
                <c:pt idx="0">
                  <c:v>0.46851555540835799</c:v>
                </c:pt>
                <c:pt idx="1">
                  <c:v>1.221323611428146</c:v>
                </c:pt>
                <c:pt idx="2">
                  <c:v>2.6157551153317171</c:v>
                </c:pt>
                <c:pt idx="3">
                  <c:v>1.9701391703823801</c:v>
                </c:pt>
                <c:pt idx="6">
                  <c:v>5.4371434108527117</c:v>
                </c:pt>
              </c:numCache>
            </c:numRef>
          </c:val>
        </c:ser>
        <c:ser>
          <c:idx val="2"/>
          <c:order val="2"/>
          <c:tx>
            <c:strRef>
              <c:f>Sheet1!$B$58</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 0.3'!$O$17:$U$17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 0.3'!$O$17:$U$17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0.00</c:formatCode>
                <c:ptCount val="10"/>
                <c:pt idx="0">
                  <c:v>0.29940806028828998</c:v>
                </c:pt>
                <c:pt idx="1">
                  <c:v>1.3333308788577201</c:v>
                </c:pt>
                <c:pt idx="2">
                  <c:v>2.7149595652414611</c:v>
                </c:pt>
                <c:pt idx="3">
                  <c:v>2.449804080529657</c:v>
                </c:pt>
                <c:pt idx="6">
                  <c:v>5.5839069767441867</c:v>
                </c:pt>
              </c:numCache>
            </c:numRef>
          </c:val>
        </c:ser>
        <c:ser>
          <c:idx val="3"/>
          <c:order val="3"/>
          <c:tx>
            <c:strRef>
              <c:f>Sheet1!$B$59</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 0.3'!$O$18:$U$18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 0.3'!$O$18:$U$18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0.00</c:formatCode>
                <c:ptCount val="10"/>
                <c:pt idx="0">
                  <c:v>0.60086055158927998</c:v>
                </c:pt>
                <c:pt idx="1">
                  <c:v>1.5696027922114579</c:v>
                </c:pt>
                <c:pt idx="2">
                  <c:v>2.9584735452527582</c:v>
                </c:pt>
                <c:pt idx="3">
                  <c:v>3.3854884475070932</c:v>
                </c:pt>
                <c:pt idx="6">
                  <c:v>6.2064042635658856</c:v>
                </c:pt>
              </c:numCache>
            </c:numRef>
          </c:val>
        </c:ser>
        <c:ser>
          <c:idx val="4"/>
          <c:order val="4"/>
          <c:tx>
            <c:strRef>
              <c:f>Sheet1!$B$60</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 0.3'!$O$19:$U$19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Sheet2!#REF!</c:f>
                <c:numCache>
                  <c:formatCode>General</c:formatCode>
                  <c:ptCount val="1"/>
                  <c:pt idx="0">
                    <c:v>1</c:v>
                  </c:pt>
                </c:numCache>
              </c:numRef>
            </c:minus>
          </c:errBars>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0.00</c:formatCode>
                <c:ptCount val="10"/>
                <c:pt idx="0">
                  <c:v>3</c:v>
                </c:pt>
                <c:pt idx="1">
                  <c:v>4</c:v>
                </c:pt>
                <c:pt idx="2">
                  <c:v>5</c:v>
                </c:pt>
                <c:pt idx="3">
                  <c:v>6</c:v>
                </c:pt>
                <c:pt idx="6">
                  <c:v>9</c:v>
                </c:pt>
              </c:numCache>
            </c:numRef>
          </c:val>
        </c:ser>
        <c:dLbls>
          <c:showLegendKey val="0"/>
          <c:showVal val="0"/>
          <c:showCatName val="0"/>
          <c:showSerName val="0"/>
          <c:showPercent val="0"/>
          <c:showBubbleSize val="0"/>
        </c:dLbls>
        <c:gapWidth val="150"/>
        <c:axId val="45595648"/>
        <c:axId val="45655936"/>
      </c:barChart>
      <c:lineChart>
        <c:grouping val="standard"/>
        <c:varyColors val="0"/>
        <c:ser>
          <c:idx val="5"/>
          <c:order val="5"/>
          <c:tx>
            <c:strRef>
              <c:f>Sheet1!$B$61</c:f>
              <c:strCache>
                <c:ptCount val="1"/>
                <c:pt idx="0">
                  <c:v>Q1-4 Trajectory</c:v>
                </c:pt>
              </c:strCache>
            </c:strRef>
          </c:tx>
          <c:spPr>
            <a:ln>
              <a:solidFill>
                <a:sysClr val="windowText" lastClr="000000">
                  <a:lumMod val="50000"/>
                  <a:lumOff val="50000"/>
                </a:sysClr>
              </a:solidFill>
              <a:prstDash val="sysDash"/>
            </a:ln>
          </c:spPr>
          <c:marker>
            <c:symbol val="none"/>
          </c:marker>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Sheet1!$C$61:$L$61</c:f>
              <c:numCache>
                <c:formatCode>0.00</c:formatCode>
                <c:ptCount val="10"/>
                <c:pt idx="0">
                  <c:v>0.116228283526633</c:v>
                </c:pt>
                <c:pt idx="1">
                  <c:v>1.004282645832917</c:v>
                </c:pt>
                <c:pt idx="2">
                  <c:v>1.8923370081392019</c:v>
                </c:pt>
                <c:pt idx="3">
                  <c:v>2.7803913704454861</c:v>
                </c:pt>
                <c:pt idx="4" formatCode="0.0">
                  <c:v>3.6684457327517701</c:v>
                </c:pt>
                <c:pt idx="5" formatCode="0.0">
                  <c:v>4.5565000950580554</c:v>
                </c:pt>
                <c:pt idx="6">
                  <c:v>5.4445544573643376</c:v>
                </c:pt>
                <c:pt idx="7" formatCode="0.0">
                  <c:v>6.3326088196706261</c:v>
                </c:pt>
                <c:pt idx="8" formatCode="0.0">
                  <c:v>7.22066318197691</c:v>
                </c:pt>
                <c:pt idx="9" formatCode="0.0">
                  <c:v>8.1087175442831949</c:v>
                </c:pt>
              </c:numCache>
            </c:numRef>
          </c:val>
          <c:smooth val="0"/>
        </c:ser>
        <c:ser>
          <c:idx val="6"/>
          <c:order val="6"/>
          <c:tx>
            <c:strRef>
              <c:f>Sheet1!$B$62</c:f>
              <c:strCache>
                <c:ptCount val="1"/>
                <c:pt idx="0">
                  <c:v>Q5 Trajectory</c:v>
                </c:pt>
              </c:strCache>
            </c:strRef>
          </c:tx>
          <c:spPr>
            <a:ln>
              <a:solidFill>
                <a:sysClr val="windowText" lastClr="000000"/>
              </a:solidFill>
              <a:prstDash val="sysDot"/>
            </a:ln>
          </c:spPr>
          <c:marker>
            <c:symbol val="none"/>
          </c:marker>
          <c:cat>
            <c:multiLvlStrRef>
              <c:f>Sheet1!$C$54:$L$55</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Sheet1!$C$62:$L$62</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ser>
        <c:dLbls>
          <c:showLegendKey val="0"/>
          <c:showVal val="0"/>
          <c:showCatName val="0"/>
          <c:showSerName val="0"/>
          <c:showPercent val="0"/>
          <c:showBubbleSize val="0"/>
        </c:dLbls>
        <c:marker val="1"/>
        <c:smooth val="0"/>
        <c:axId val="45595648"/>
        <c:axId val="45655936"/>
      </c:lineChart>
      <c:catAx>
        <c:axId val="4559564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45655936"/>
        <c:crosses val="autoZero"/>
        <c:auto val="1"/>
        <c:lblAlgn val="ctr"/>
        <c:lblOffset val="100"/>
        <c:noMultiLvlLbl val="0"/>
      </c:catAx>
      <c:valAx>
        <c:axId val="45655936"/>
        <c:scaling>
          <c:orientation val="minMax"/>
          <c:max val="12"/>
          <c:min val="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00" sourceLinked="1"/>
        <c:majorTickMark val="out"/>
        <c:minorTickMark val="none"/>
        <c:tickLblPos val="nextTo"/>
        <c:crossAx val="45595648"/>
        <c:crosses val="autoZero"/>
        <c:crossBetween val="between"/>
        <c:majorUnit val="1"/>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Corrected</a:t>
            </a:r>
            <a:r>
              <a:rPr lang="en-ZA" sz="1400" baseline="0"/>
              <a:t> estimates of the proportion of the Grade 6 aged population that are functionally </a:t>
            </a:r>
            <a:r>
              <a:rPr lang="en-ZA" sz="1400" baseline="0" smtClean="0"/>
              <a:t>literate (SACMEQ III)</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Overall!$D$8</c:f>
              <c:strCache>
                <c:ptCount val="1"/>
                <c:pt idx="0">
                  <c:v>Proportion of Grade 6 aged population functionally literate</c:v>
                </c:pt>
              </c:strCache>
            </c:strRef>
          </c:tx>
          <c:spPr>
            <a:solidFill>
              <a:schemeClr val="accent1">
                <a:lumMod val="75000"/>
              </a:schemeClr>
            </a:solidFill>
          </c:spPr>
          <c:invertIfNegative val="0"/>
          <c:dPt>
            <c:idx val="4"/>
            <c:invertIfNegative val="0"/>
            <c:bubble3D val="0"/>
            <c:spPr>
              <a:solidFill>
                <a:srgbClr val="FF0000"/>
              </a:solidFill>
            </c:spPr>
          </c:dPt>
          <c:dLbls>
            <c:dLblPos val="out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Overall!$D$9:$D$18</c:f>
              <c:numCache>
                <c:formatCode>0</c:formatCode>
                <c:ptCount val="10"/>
                <c:pt idx="0">
                  <c:v>49.295148030000057</c:v>
                </c:pt>
                <c:pt idx="1">
                  <c:v>54.375064549999998</c:v>
                </c:pt>
                <c:pt idx="2">
                  <c:v>70.052284329999978</c:v>
                </c:pt>
                <c:pt idx="3">
                  <c:v>70.998051959999998</c:v>
                </c:pt>
                <c:pt idx="4">
                  <c:v>71.24099219999998</c:v>
                </c:pt>
                <c:pt idx="5">
                  <c:v>75.295469470000072</c:v>
                </c:pt>
                <c:pt idx="6">
                  <c:v>80.061717689999995</c:v>
                </c:pt>
                <c:pt idx="7">
                  <c:v>82.314679130000002</c:v>
                </c:pt>
                <c:pt idx="8">
                  <c:v>87.320792519999856</c:v>
                </c:pt>
                <c:pt idx="9">
                  <c:v>88.177404799999948</c:v>
                </c:pt>
              </c:numCache>
            </c:numRef>
          </c:val>
        </c:ser>
        <c:dLbls>
          <c:showLegendKey val="0"/>
          <c:showVal val="0"/>
          <c:showCatName val="0"/>
          <c:showSerName val="0"/>
          <c:showPercent val="0"/>
          <c:showBubbleSize val="0"/>
        </c:dLbls>
        <c:gapWidth val="150"/>
        <c:axId val="95544448"/>
        <c:axId val="95545984"/>
      </c:barChart>
      <c:catAx>
        <c:axId val="95544448"/>
        <c:scaling>
          <c:orientation val="minMax"/>
        </c:scaling>
        <c:delete val="0"/>
        <c:axPos val="b"/>
        <c:majorTickMark val="out"/>
        <c:minorTickMark val="none"/>
        <c:tickLblPos val="nextTo"/>
        <c:crossAx val="95545984"/>
        <c:crosses val="autoZero"/>
        <c:auto val="1"/>
        <c:lblAlgn val="ctr"/>
        <c:lblOffset val="100"/>
        <c:noMultiLvlLbl val="0"/>
      </c:catAx>
      <c:valAx>
        <c:axId val="95545984"/>
        <c:scaling>
          <c:orientation val="minMax"/>
        </c:scaling>
        <c:delete val="0"/>
        <c:axPos val="l"/>
        <c:majorGridlines>
          <c:spPr>
            <a:ln>
              <a:solidFill>
                <a:schemeClr val="bg1">
                  <a:lumMod val="85000"/>
                </a:schemeClr>
              </a:solidFill>
            </a:ln>
          </c:spPr>
        </c:majorGridlines>
        <c:minorGridlines>
          <c:spPr>
            <a:ln>
              <a:solidFill>
                <a:schemeClr val="bg1">
                  <a:lumMod val="85000"/>
                </a:schemeClr>
              </a:solidFill>
              <a:prstDash val="dash"/>
            </a:ln>
          </c:spPr>
        </c:minorGridlines>
        <c:numFmt formatCode="General" sourceLinked="0"/>
        <c:majorTickMark val="out"/>
        <c:minorTickMark val="none"/>
        <c:tickLblPos val="nextTo"/>
        <c:crossAx val="95544448"/>
        <c:crosses val="autoZero"/>
        <c:crossBetween val="between"/>
        <c:minorUnit val="5"/>
      </c:valAx>
    </c:plotArea>
    <c:plotVisOnly val="1"/>
    <c:dispBlanksAs val="gap"/>
    <c:showDLblsOverMax val="0"/>
  </c:chart>
  <c:spPr>
    <a:solidFill>
      <a:schemeClr val="bg1">
        <a:lumMod val="95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0A655C9-8F01-774F-B7FD-EBD92CA832E8}"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7D54681F-E0A9-1B4C-AF86-DEAA069CD63A}" type="presOf" srcId="{932237BE-64C3-4DED-BF2D-9B9821B44AFA}" destId="{0EDD4896-C891-4183-9B7B-D45A38634F03}" srcOrd="1" destOrd="0" presId="urn:microsoft.com/office/officeart/2005/8/layout/pyramid1"/>
    <dgm:cxn modelId="{8A519DA9-08F0-A845-8166-431FC4020459}"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2015/01/22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icspaull.files.wordpress.com/2011/04/spaull-viljoen-2015-starting-behind-and-staying-behind-ijed.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ekon.sun.ac.za/wpapers/2014/wp272014"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nicspaull.files.wordpress.com/2011/04/spaull-viljoen-2015-starting-behind-and-staying-behind-ijed.pdf"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ekon.sun.ac.za/wpapers/2014/wp272014"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From Education</a:t>
            </a:r>
            <a:r>
              <a:rPr lang="en-ZA" baseline="0" dirty="0" smtClean="0"/>
              <a:t> Statistics at a Glance (various years) and the 2014</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3011133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6</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r>
              <a:rPr lang="en-ZA"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Spaull, N. &amp; </a:t>
            </a:r>
            <a:r>
              <a:rPr lang="en-ZA" sz="1200" b="0" i="0" kern="1200" dirty="0" err="1" smtClean="0">
                <a:solidFill>
                  <a:schemeClr val="tx1"/>
                </a:solidFill>
                <a:effectLst/>
                <a:latin typeface="+mn-lt"/>
                <a:ea typeface="+mn-ea"/>
                <a:cs typeface="+mn-cs"/>
              </a:rPr>
              <a:t>Kotze</a:t>
            </a:r>
            <a:r>
              <a:rPr lang="en-ZA" sz="1200" b="0" i="0" kern="1200" dirty="0" smtClean="0">
                <a:solidFill>
                  <a:schemeClr val="tx1"/>
                </a:solidFill>
                <a:effectLst/>
                <a:latin typeface="+mn-lt"/>
                <a:ea typeface="+mn-ea"/>
                <a:cs typeface="+mn-cs"/>
              </a:rPr>
              <a:t>, J. (2015). </a:t>
            </a:r>
            <a:r>
              <a:rPr lang="en-ZA" sz="1200" b="0" i="1" kern="1200" dirty="0" smtClean="0">
                <a:solidFill>
                  <a:schemeClr val="tx1"/>
                </a:solidFill>
                <a:effectLst/>
                <a:latin typeface="+mn-lt"/>
                <a:ea typeface="+mn-ea"/>
                <a:cs typeface="+mn-cs"/>
                <a:hlinkClick r:id="rId3"/>
              </a:rPr>
              <a:t>Starting behind and staying behind in South Africa: The case of insurmountable learning deficits in </a:t>
            </a:r>
            <a:r>
              <a:rPr lang="en-ZA" sz="1200" b="0" i="1" kern="1200" dirty="0" err="1" smtClean="0">
                <a:solidFill>
                  <a:schemeClr val="tx1"/>
                </a:solidFill>
                <a:effectLst/>
                <a:latin typeface="+mn-lt"/>
                <a:ea typeface="+mn-ea"/>
                <a:cs typeface="+mn-cs"/>
                <a:hlinkClick r:id="rId3"/>
              </a:rPr>
              <a:t>mathematics</a:t>
            </a:r>
            <a:r>
              <a:rPr lang="en-ZA" sz="1200" b="0" i="1" kern="1200" dirty="0" err="1" smtClean="0">
                <a:solidFill>
                  <a:schemeClr val="tx1"/>
                </a:solidFill>
                <a:effectLst/>
                <a:latin typeface="+mn-lt"/>
                <a:ea typeface="+mn-ea"/>
                <a:cs typeface="+mn-cs"/>
              </a:rPr>
              <a:t>.</a:t>
            </a:r>
            <a:r>
              <a:rPr lang="en-ZA" sz="1200" b="0" i="0" kern="1200" dirty="0" err="1" smtClean="0">
                <a:solidFill>
                  <a:schemeClr val="tx1"/>
                </a:solidFill>
                <a:effectLst/>
                <a:latin typeface="+mn-lt"/>
                <a:ea typeface="+mn-ea"/>
                <a:cs typeface="+mn-cs"/>
              </a:rPr>
              <a:t>International</a:t>
            </a:r>
            <a:r>
              <a:rPr lang="en-ZA" sz="1200" b="0" i="0" kern="1200" dirty="0" smtClean="0">
                <a:solidFill>
                  <a:schemeClr val="tx1"/>
                </a:solidFill>
                <a:effectLst/>
                <a:latin typeface="+mn-lt"/>
                <a:ea typeface="+mn-ea"/>
                <a:cs typeface="+mn-cs"/>
              </a:rPr>
              <a:t> Journal of Educational Development. </a:t>
            </a:r>
            <a:r>
              <a:rPr lang="en-ZA" sz="1200" b="0" i="0" kern="1200" dirty="0" err="1" smtClean="0">
                <a:solidFill>
                  <a:schemeClr val="tx1"/>
                </a:solidFill>
                <a:effectLst/>
                <a:latin typeface="+mn-lt"/>
                <a:ea typeface="+mn-ea"/>
                <a:cs typeface="+mn-cs"/>
              </a:rPr>
              <a:t>Vol</a:t>
            </a:r>
            <a:r>
              <a:rPr lang="en-ZA" sz="1200" b="0" i="0" kern="1200" dirty="0" smtClean="0">
                <a:solidFill>
                  <a:schemeClr val="tx1"/>
                </a:solidFill>
                <a:effectLst/>
                <a:latin typeface="+mn-lt"/>
                <a:ea typeface="+mn-ea"/>
                <a:cs typeface="+mn-cs"/>
              </a:rPr>
              <a:t> 41 (March) pp12-24 (WP </a:t>
            </a:r>
            <a:r>
              <a:rPr lang="en-ZA" sz="1200" b="0" i="0" kern="1200" dirty="0" smtClean="0">
                <a:solidFill>
                  <a:schemeClr val="tx1"/>
                </a:solidFill>
                <a:effectLst/>
                <a:latin typeface="+mn-lt"/>
                <a:ea typeface="+mn-ea"/>
                <a:cs typeface="+mn-cs"/>
                <a:hlinkClick r:id="rId4"/>
              </a:rPr>
              <a:t>here</a:t>
            </a:r>
            <a:r>
              <a:rPr lang="en-ZA" sz="1200" b="0" i="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Spaull, N. &amp; </a:t>
            </a:r>
            <a:r>
              <a:rPr lang="en-ZA" sz="1200" b="0" i="0" kern="1200" dirty="0" err="1" smtClean="0">
                <a:solidFill>
                  <a:schemeClr val="tx1"/>
                </a:solidFill>
                <a:effectLst/>
                <a:latin typeface="+mn-lt"/>
                <a:ea typeface="+mn-ea"/>
                <a:cs typeface="+mn-cs"/>
              </a:rPr>
              <a:t>Kotze</a:t>
            </a:r>
            <a:r>
              <a:rPr lang="en-ZA" sz="1200" b="0" i="0" kern="1200" dirty="0" smtClean="0">
                <a:solidFill>
                  <a:schemeClr val="tx1"/>
                </a:solidFill>
                <a:effectLst/>
                <a:latin typeface="+mn-lt"/>
                <a:ea typeface="+mn-ea"/>
                <a:cs typeface="+mn-cs"/>
              </a:rPr>
              <a:t>, J. (2015). </a:t>
            </a:r>
            <a:r>
              <a:rPr lang="en-ZA" sz="1200" b="0" i="1" kern="1200" dirty="0" smtClean="0">
                <a:solidFill>
                  <a:schemeClr val="tx1"/>
                </a:solidFill>
                <a:effectLst/>
                <a:latin typeface="+mn-lt"/>
                <a:ea typeface="+mn-ea"/>
                <a:cs typeface="+mn-cs"/>
                <a:hlinkClick r:id="rId3"/>
              </a:rPr>
              <a:t>Starting behind and staying behind in South Africa: The case of insurmountable learning deficits in </a:t>
            </a:r>
            <a:r>
              <a:rPr lang="en-ZA" sz="1200" b="0" i="1" kern="1200" dirty="0" err="1" smtClean="0">
                <a:solidFill>
                  <a:schemeClr val="tx1"/>
                </a:solidFill>
                <a:effectLst/>
                <a:latin typeface="+mn-lt"/>
                <a:ea typeface="+mn-ea"/>
                <a:cs typeface="+mn-cs"/>
                <a:hlinkClick r:id="rId3"/>
              </a:rPr>
              <a:t>mathematics</a:t>
            </a:r>
            <a:r>
              <a:rPr lang="en-ZA" sz="1200" b="0" i="1" kern="1200" dirty="0" err="1" smtClean="0">
                <a:solidFill>
                  <a:schemeClr val="tx1"/>
                </a:solidFill>
                <a:effectLst/>
                <a:latin typeface="+mn-lt"/>
                <a:ea typeface="+mn-ea"/>
                <a:cs typeface="+mn-cs"/>
              </a:rPr>
              <a:t>.</a:t>
            </a:r>
            <a:r>
              <a:rPr lang="en-ZA" sz="1200" b="0" i="0" kern="1200" dirty="0" err="1" smtClean="0">
                <a:solidFill>
                  <a:schemeClr val="tx1"/>
                </a:solidFill>
                <a:effectLst/>
                <a:latin typeface="+mn-lt"/>
                <a:ea typeface="+mn-ea"/>
                <a:cs typeface="+mn-cs"/>
              </a:rPr>
              <a:t>International</a:t>
            </a:r>
            <a:r>
              <a:rPr lang="en-ZA" sz="1200" b="0" i="0" kern="1200" dirty="0" smtClean="0">
                <a:solidFill>
                  <a:schemeClr val="tx1"/>
                </a:solidFill>
                <a:effectLst/>
                <a:latin typeface="+mn-lt"/>
                <a:ea typeface="+mn-ea"/>
                <a:cs typeface="+mn-cs"/>
              </a:rPr>
              <a:t> Journal of Educational Development. </a:t>
            </a:r>
            <a:r>
              <a:rPr lang="en-ZA" sz="1200" b="0" i="0" kern="1200" dirty="0" err="1" smtClean="0">
                <a:solidFill>
                  <a:schemeClr val="tx1"/>
                </a:solidFill>
                <a:effectLst/>
                <a:latin typeface="+mn-lt"/>
                <a:ea typeface="+mn-ea"/>
                <a:cs typeface="+mn-cs"/>
              </a:rPr>
              <a:t>Vol</a:t>
            </a:r>
            <a:r>
              <a:rPr lang="en-ZA" sz="1200" b="0" i="0" kern="1200" dirty="0" smtClean="0">
                <a:solidFill>
                  <a:schemeClr val="tx1"/>
                </a:solidFill>
                <a:effectLst/>
                <a:latin typeface="+mn-lt"/>
                <a:ea typeface="+mn-ea"/>
                <a:cs typeface="+mn-cs"/>
              </a:rPr>
              <a:t> 41 (March) pp12-24 (WP </a:t>
            </a:r>
            <a:r>
              <a:rPr lang="en-ZA" sz="1200" b="0" i="0" kern="1200" dirty="0" smtClean="0">
                <a:solidFill>
                  <a:schemeClr val="tx1"/>
                </a:solidFill>
                <a:effectLst/>
                <a:latin typeface="+mn-lt"/>
                <a:ea typeface="+mn-ea"/>
                <a:cs typeface="+mn-cs"/>
                <a:hlinkClick r:id="rId4"/>
              </a:rPr>
              <a:t>here</a:t>
            </a:r>
            <a:r>
              <a:rPr lang="en-ZA" sz="1200" b="0" i="0" kern="1200" dirty="0" smtClean="0">
                <a:solidFill>
                  <a:schemeClr val="tx1"/>
                </a:solidFill>
                <a:effectLst/>
                <a:latin typeface="+mn-lt"/>
                <a:ea typeface="+mn-ea"/>
                <a:cs typeface="+mn-cs"/>
              </a:rPr>
              <a:t>)</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10</a:t>
            </a:fld>
            <a:endParaRPr lang="en-ZA"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http://wiser.wits.ac.za/system/files/documents/Allais%20-%202014%20-%20Matric%20-%20PublicPositions.pdf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1817326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Based on a</a:t>
            </a:r>
            <a:r>
              <a:rPr lang="en-ZA" baseline="0" smtClean="0"/>
              <a:t> forthcoming paper with Stephen Taylor. Importantly these estimates have already corrected for unenrolled students by assuming that they are illiterate. So they are in fact comparable even though drop out and enrolment rates are different across the countries</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3020100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2436123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2015/01/22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2015/01/22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2015/01/22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2015/01/22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2015/01/22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2015/01/22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2015/01/22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2015/01/22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2015/01/22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2015/01/22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2015/01/22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2015/01/22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nicspaull.files.wordpress.com/2015/01/matric2-602x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8804" y="1484784"/>
            <a:ext cx="6166098" cy="4097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3600" b="1" dirty="0" smtClean="0">
                <a:solidFill>
                  <a:srgbClr val="800000"/>
                </a:solidFill>
              </a:rPr>
              <a:t>Matric 2014</a:t>
            </a:r>
            <a:r>
              <a:rPr lang="en-US" sz="2800" b="1" dirty="0" smtClean="0">
                <a:solidFill>
                  <a:srgbClr val="800000"/>
                </a:solidFill>
              </a:rPr>
              <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Understanding the </a:t>
            </a:r>
            <a:r>
              <a:rPr lang="en-US" sz="1800" i="1" dirty="0" smtClean="0">
                <a:solidFill>
                  <a:srgbClr val="800000"/>
                </a:solidFill>
              </a:rPr>
              <a:t>results, interrogating the issues</a:t>
            </a:r>
            <a:endParaRPr lang="en-US" sz="2700" i="1" dirty="0">
              <a:solidFill>
                <a:srgbClr val="800000"/>
              </a:solidFill>
            </a:endParaRPr>
          </a:p>
        </p:txBody>
      </p:sp>
      <p:sp>
        <p:nvSpPr>
          <p:cNvPr id="3" name="Subtitle 2"/>
          <p:cNvSpPr>
            <a:spLocks noGrp="1"/>
          </p:cNvSpPr>
          <p:nvPr>
            <p:ph type="subTitle" idx="1"/>
          </p:nvPr>
        </p:nvSpPr>
        <p:spPr>
          <a:xfrm>
            <a:off x="2948804" y="4653136"/>
            <a:ext cx="6167849" cy="936104"/>
          </a:xfrm>
          <a:solidFill>
            <a:srgbClr val="800000">
              <a:alpha val="27000"/>
            </a:srgbClr>
          </a:solidFill>
        </p:spPr>
        <p:txBody>
          <a:bodyPr>
            <a:normAutofit/>
          </a:bodyPr>
          <a:lstStyle/>
          <a:p>
            <a:pPr algn="r"/>
            <a:r>
              <a:rPr lang="en-US" sz="2000" b="1" dirty="0" smtClean="0">
                <a:solidFill>
                  <a:schemeClr val="bg1"/>
                </a:solidFill>
              </a:rPr>
              <a:t>Nic Spaull</a:t>
            </a:r>
          </a:p>
          <a:p>
            <a:pPr algn="r"/>
            <a:endParaRPr lang="en-US" sz="400" b="1" dirty="0" smtClean="0"/>
          </a:p>
          <a:p>
            <a:pPr algn="r"/>
            <a:r>
              <a:rPr lang="en-US" sz="1500" b="1" dirty="0" smtClean="0">
                <a:solidFill>
                  <a:srgbClr val="FFFFFF"/>
                </a:solidFill>
              </a:rPr>
              <a:t>Ed-tech discussion on Matric 2014 | 22 January 2015</a:t>
            </a:r>
            <a:endParaRPr lang="en-US" sz="1500" b="1" dirty="0">
              <a:solidFill>
                <a:srgbClr val="FFFFFF"/>
              </a:solidFill>
            </a:endParaRPr>
          </a:p>
        </p:txBody>
      </p:sp>
      <p:pic>
        <p:nvPicPr>
          <p:cNvPr id="6" name="Picture 5"/>
          <p:cNvPicPr>
            <a:picLocks noChangeAspect="1"/>
          </p:cNvPicPr>
          <p:nvPr/>
        </p:nvPicPr>
        <p:blipFill>
          <a:blip r:embed="rId4"/>
          <a:stretch>
            <a:fillRect/>
          </a:stretch>
        </p:blipFill>
        <p:spPr>
          <a:xfrm>
            <a:off x="3563887" y="5877272"/>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Issues</a:t>
            </a:r>
            <a:endParaRPr lang="en-ZA" dirty="0"/>
          </a:p>
        </p:txBody>
      </p:sp>
      <p:sp>
        <p:nvSpPr>
          <p:cNvPr id="3" name="Content Placeholder 2"/>
          <p:cNvSpPr>
            <a:spLocks noGrp="1"/>
          </p:cNvSpPr>
          <p:nvPr>
            <p:ph idx="1"/>
          </p:nvPr>
        </p:nvSpPr>
        <p:spPr/>
        <p:txBody>
          <a:bodyPr/>
          <a:lstStyle/>
          <a:p>
            <a:r>
              <a:rPr lang="en-ZA" dirty="0" smtClean="0"/>
              <a:t>First time the matric exams were testing CAPS curriculum </a:t>
            </a:r>
          </a:p>
          <a:p>
            <a:r>
              <a:rPr lang="en-ZA" dirty="0" smtClean="0"/>
              <a:t>Understanding dropout</a:t>
            </a:r>
          </a:p>
          <a:p>
            <a:pPr lvl="1"/>
            <a:r>
              <a:rPr lang="en-ZA" dirty="0" smtClean="0"/>
              <a:t>Extent</a:t>
            </a:r>
          </a:p>
          <a:p>
            <a:pPr lvl="1"/>
            <a:r>
              <a:rPr lang="en-ZA" dirty="0" smtClean="0"/>
              <a:t>Provincial rankings</a:t>
            </a:r>
          </a:p>
          <a:p>
            <a:r>
              <a:rPr lang="en-ZA" dirty="0" smtClean="0"/>
              <a:t>Subjects that students are taking</a:t>
            </a:r>
          </a:p>
          <a:p>
            <a:r>
              <a:rPr lang="en-ZA" dirty="0" smtClean="0"/>
              <a:t>Indicators of progress/deterioration </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828732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777347575"/>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41882621"/>
              </p:ext>
            </p:extLst>
          </p:nvPr>
        </p:nvGraphicFramePr>
        <p:xfrm>
          <a:off x="5364088" y="5685318"/>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84417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Throughput over time </a:t>
            </a:r>
            <a:br>
              <a:rPr lang="en-ZA" dirty="0" smtClean="0"/>
            </a:br>
            <a:r>
              <a:rPr lang="en-ZA" sz="3100" i="1" dirty="0" smtClean="0"/>
              <a:t>(Public ordinary schools only)</a:t>
            </a:r>
            <a:endParaRPr lang="en-ZA"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1707844068"/>
              </p:ext>
            </p:extLst>
          </p:nvPr>
        </p:nvGraphicFramePr>
        <p:xfrm>
          <a:off x="457200" y="1844826"/>
          <a:ext cx="8229600" cy="3600396"/>
        </p:xfrm>
        <a:graphic>
          <a:graphicData uri="http://schemas.openxmlformats.org/drawingml/2006/table">
            <a:tbl>
              <a:tblPr firstRow="1" firstCol="1" bandRow="1">
                <a:tableStyleId>{5C22544A-7EE6-4342-B048-85BDC9FD1C3A}</a:tableStyleId>
              </a:tblPr>
              <a:tblGrid>
                <a:gridCol w="709392"/>
                <a:gridCol w="2431024"/>
                <a:gridCol w="1046805"/>
                <a:gridCol w="1046805"/>
                <a:gridCol w="1046805"/>
                <a:gridCol w="1948769"/>
              </a:tblGrid>
              <a:tr h="1625986">
                <a:tc>
                  <a:txBody>
                    <a:bodyPr/>
                    <a:lstStyle/>
                    <a:p>
                      <a:pPr algn="ctr">
                        <a:spcAft>
                          <a:spcPts val="0"/>
                        </a:spcAft>
                      </a:pPr>
                      <a:r>
                        <a:rPr lang="en-US" sz="1400" dirty="0">
                          <a:effectLst/>
                        </a:rPr>
                        <a:t> </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Grade 2 students 10 years earlier (i.e. in 2000, 2001, 2002, 2003, 2004)</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Students writing matric in 2014</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Students passing matric in 2014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Traditional matric pass rate</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Throughput pass-rate from grade 2 to matric (proportion of grade 2's 10 years earlier who passed matric)</a:t>
                      </a:r>
                      <a:endParaRPr lang="en-ZA" sz="2000">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1,071,053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537,543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364,147</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68%</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34%</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2011</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925,761</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496,090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348,117</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70%</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38%</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992,797</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511,152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377,829</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38%</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1,087,933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562,112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439,779</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78%</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40%</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1,085,570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532,860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403,874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76%</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37%</a:t>
                      </a:r>
                      <a:endParaRPr lang="en-ZA" sz="2000" b="1" dirty="0">
                        <a:solidFill>
                          <a:srgbClr val="FF0000"/>
                        </a:solidFill>
                        <a:effectLst/>
                        <a:latin typeface="Cambria"/>
                        <a:ea typeface="MS Mincho"/>
                        <a:cs typeface="Times New Roman"/>
                      </a:endParaRPr>
                    </a:p>
                  </a:txBody>
                  <a:tcPr marL="68580" marR="68580" marT="0" marB="0" anchor="ctr"/>
                </a:tc>
              </a:tr>
            </a:tbl>
          </a:graphicData>
        </a:graphic>
      </p:graphicFrame>
    </p:spTree>
    <p:extLst>
      <p:ext uri="{BB962C8B-B14F-4D97-AF65-F5344CB8AC3E}">
        <p14:creationId xmlns:p14="http://schemas.microsoft.com/office/powerpoint/2010/main" val="4070600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Throughput rates and dropouts by province</a:t>
            </a:r>
            <a:br>
              <a:rPr lang="en-ZA" sz="3600" dirty="0" smtClean="0"/>
            </a:br>
            <a:r>
              <a:rPr lang="en-ZA" sz="2400" dirty="0" smtClean="0"/>
              <a:t>(analysis by Stephen Taylor)</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4178229580"/>
              </p:ext>
            </p:extLst>
          </p:nvPr>
        </p:nvGraphicFramePr>
        <p:xfrm>
          <a:off x="755576" y="1844826"/>
          <a:ext cx="7560841" cy="3183255"/>
        </p:xfrm>
        <a:graphic>
          <a:graphicData uri="http://schemas.openxmlformats.org/drawingml/2006/table">
            <a:tbl>
              <a:tblPr>
                <a:tableStyleId>{5C22544A-7EE6-4342-B048-85BDC9FD1C3A}</a:tableStyleId>
              </a:tblPr>
              <a:tblGrid>
                <a:gridCol w="822591"/>
                <a:gridCol w="1277642"/>
                <a:gridCol w="1365152"/>
                <a:gridCol w="1365152"/>
                <a:gridCol w="1938215"/>
                <a:gridCol w="792089"/>
              </a:tblGrid>
              <a:tr h="452473">
                <a:tc>
                  <a:txBody>
                    <a:bodyPr/>
                    <a:lstStyle/>
                    <a:p>
                      <a:pPr algn="l" fontAlgn="b"/>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Gr9 in 2011)</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Gr10 in 2012)</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Gr11 in 2013)</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i="0" u="none" strike="noStrike" dirty="0">
                          <a:solidFill>
                            <a:srgbClr val="000000"/>
                          </a:solidFill>
                          <a:effectLst/>
                          <a:latin typeface="Calibri"/>
                        </a:rPr>
                        <a:t>Matric pass rate</a:t>
                      </a:r>
                    </a:p>
                  </a:txBody>
                  <a:tcPr marL="9525" marR="9525" marT="9525" marB="0" anchor="ctr"/>
                </a:tc>
                <a:tc>
                  <a:txBody>
                    <a:bodyPr/>
                    <a:lstStyle/>
                    <a:p>
                      <a:pPr algn="ctr" fontAlgn="b"/>
                      <a:r>
                        <a:rPr lang="en-ZA" sz="1050" b="1" i="0" u="none" strike="noStrike" dirty="0" smtClean="0">
                          <a:solidFill>
                            <a:srgbClr val="000000"/>
                          </a:solidFill>
                          <a:effectLst/>
                          <a:latin typeface="Calibri"/>
                        </a:rPr>
                        <a:t>Differences</a:t>
                      </a:r>
                      <a:r>
                        <a:rPr lang="en-ZA" sz="1050" b="1" i="0" u="none" strike="noStrike" baseline="0" dirty="0" smtClean="0">
                          <a:solidFill>
                            <a:srgbClr val="000000"/>
                          </a:solidFill>
                          <a:effectLst/>
                          <a:latin typeface="Calibri"/>
                        </a:rPr>
                        <a:t> between matric pass and pass/Gr9</a:t>
                      </a:r>
                      <a:endParaRPr lang="en-ZA" sz="1050" b="1" i="0" u="none" strike="noStrike" dirty="0">
                        <a:solidFill>
                          <a:srgbClr val="000000"/>
                        </a:solidFill>
                        <a:effectLst/>
                        <a:latin typeface="Calibri"/>
                      </a:endParaRPr>
                    </a:p>
                  </a:txBody>
                  <a:tcPr marL="9525" marR="9525" marT="9525" marB="0" anchor="ctr"/>
                </a:tc>
              </a:tr>
              <a:tr h="249985">
                <a:tc>
                  <a:txBody>
                    <a:bodyPr/>
                    <a:lstStyle/>
                    <a:p>
                      <a:pPr algn="l" fontAlgn="b"/>
                      <a:r>
                        <a:rPr lang="en-ZA" sz="1600" u="none" strike="noStrike" dirty="0">
                          <a:effectLst/>
                        </a:rPr>
                        <a:t>EC</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31%</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29%</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36%</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65%</a:t>
                      </a:r>
                    </a:p>
                  </a:txBody>
                  <a:tcPr marL="9525" marR="9525" marT="9525" marB="0" anchor="b"/>
                </a:tc>
                <a:tc>
                  <a:txBody>
                    <a:bodyPr/>
                    <a:lstStyle/>
                    <a:p>
                      <a:pPr algn="ctr" fontAlgn="b"/>
                      <a:r>
                        <a:rPr lang="en-ZA" sz="1100" b="0" i="0" u="none" strike="noStrike" dirty="0">
                          <a:solidFill>
                            <a:srgbClr val="000000"/>
                          </a:solidFill>
                          <a:effectLst/>
                          <a:latin typeface="Calibri"/>
                        </a:rPr>
                        <a:t>35%</a:t>
                      </a:r>
                    </a:p>
                  </a:txBody>
                  <a:tcPr marL="9525" marR="9525" marT="9525" marB="0" anchor="b"/>
                </a:tc>
              </a:tr>
              <a:tr h="249985">
                <a:tc>
                  <a:txBody>
                    <a:bodyPr/>
                    <a:lstStyle/>
                    <a:p>
                      <a:pPr algn="l" fontAlgn="b"/>
                      <a:r>
                        <a:rPr lang="en-ZA" sz="1600" u="none" strike="noStrike">
                          <a:effectLst/>
                        </a:rPr>
                        <a:t>FS</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34%</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37%</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58%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83%</a:t>
                      </a:r>
                    </a:p>
                  </a:txBody>
                  <a:tcPr marL="9525" marR="9525" marT="9525" marB="0" anchor="b"/>
                </a:tc>
                <a:tc>
                  <a:txBody>
                    <a:bodyPr/>
                    <a:lstStyle/>
                    <a:p>
                      <a:pPr algn="ctr" fontAlgn="b"/>
                      <a:r>
                        <a:rPr lang="en-ZA" sz="1100" b="0" i="0" u="none" strike="noStrike">
                          <a:solidFill>
                            <a:srgbClr val="000000"/>
                          </a:solidFill>
                          <a:effectLst/>
                          <a:latin typeface="Calibri"/>
                        </a:rPr>
                        <a:t>49%</a:t>
                      </a:r>
                    </a:p>
                  </a:txBody>
                  <a:tcPr marL="9525" marR="9525" marT="9525" marB="0" anchor="b"/>
                </a:tc>
              </a:tr>
              <a:tr h="249985">
                <a:tc>
                  <a:txBody>
                    <a:bodyPr/>
                    <a:lstStyle/>
                    <a:p>
                      <a:pPr algn="l" fontAlgn="b"/>
                      <a:r>
                        <a:rPr lang="en-ZA" sz="1600" u="none" strike="noStrike">
                          <a:effectLst/>
                        </a:rPr>
                        <a:t>GP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49%</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44%</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62%</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b="0" i="0" u="none" strike="noStrike" dirty="0">
                          <a:solidFill>
                            <a:srgbClr val="FF0000"/>
                          </a:solidFill>
                          <a:effectLst/>
                          <a:latin typeface="Calibri"/>
                        </a:rPr>
                        <a:t>85%</a:t>
                      </a:r>
                    </a:p>
                  </a:txBody>
                  <a:tcPr marL="9525" marR="9525" marT="9525" marB="0" anchor="b"/>
                </a:tc>
                <a:tc>
                  <a:txBody>
                    <a:bodyPr/>
                    <a:lstStyle/>
                    <a:p>
                      <a:pPr algn="ctr" fontAlgn="b"/>
                      <a:r>
                        <a:rPr lang="en-ZA" sz="1100" b="0" i="0" u="none" strike="noStrike">
                          <a:solidFill>
                            <a:srgbClr val="000000"/>
                          </a:solidFill>
                          <a:effectLst/>
                          <a:latin typeface="Calibri"/>
                        </a:rPr>
                        <a:t>36%</a:t>
                      </a:r>
                    </a:p>
                  </a:txBody>
                  <a:tcPr marL="9525" marR="9525" marT="9525" marB="0" anchor="b"/>
                </a:tc>
              </a:tr>
              <a:tr h="249985">
                <a:tc>
                  <a:txBody>
                    <a:bodyPr/>
                    <a:lstStyle/>
                    <a:p>
                      <a:pPr algn="l" fontAlgn="b"/>
                      <a:r>
                        <a:rPr lang="en-ZA" sz="1600" u="none" strike="noStrike">
                          <a:effectLst/>
                        </a:rPr>
                        <a:t>KN</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40%</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37%</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43%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70%</a:t>
                      </a:r>
                    </a:p>
                  </a:txBody>
                  <a:tcPr marL="9525" marR="9525" marT="9525" marB="0" anchor="b"/>
                </a:tc>
                <a:tc>
                  <a:txBody>
                    <a:bodyPr/>
                    <a:lstStyle/>
                    <a:p>
                      <a:pPr algn="ctr" fontAlgn="b"/>
                      <a:r>
                        <a:rPr lang="en-ZA" sz="1100" b="0" i="0" u="none" strike="noStrike">
                          <a:solidFill>
                            <a:srgbClr val="000000"/>
                          </a:solidFill>
                          <a:effectLst/>
                          <a:latin typeface="Calibri"/>
                        </a:rPr>
                        <a:t>30%</a:t>
                      </a:r>
                    </a:p>
                  </a:txBody>
                  <a:tcPr marL="9525" marR="9525" marT="9525" marB="0" anchor="b"/>
                </a:tc>
              </a:tr>
              <a:tr h="249985">
                <a:tc>
                  <a:txBody>
                    <a:bodyPr/>
                    <a:lstStyle/>
                    <a:p>
                      <a:pPr algn="l" fontAlgn="b"/>
                      <a:r>
                        <a:rPr lang="en-ZA" sz="1600" u="none" strike="noStrike">
                          <a:effectLst/>
                        </a:rPr>
                        <a:t>LP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32%</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30%</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73%</a:t>
                      </a:r>
                    </a:p>
                  </a:txBody>
                  <a:tcPr marL="9525" marR="9525" marT="9525" marB="0" anchor="b"/>
                </a:tc>
                <a:tc>
                  <a:txBody>
                    <a:bodyPr/>
                    <a:lstStyle/>
                    <a:p>
                      <a:pPr algn="ctr" fontAlgn="b"/>
                      <a:r>
                        <a:rPr lang="en-ZA" sz="1100" b="0" i="0" u="none" strike="noStrike">
                          <a:solidFill>
                            <a:srgbClr val="000000"/>
                          </a:solidFill>
                          <a:effectLst/>
                          <a:latin typeface="Calibri"/>
                        </a:rPr>
                        <a:t>41%</a:t>
                      </a:r>
                    </a:p>
                  </a:txBody>
                  <a:tcPr marL="9525" marR="9525" marT="9525" marB="0" anchor="b"/>
                </a:tc>
              </a:tr>
              <a:tr h="249985">
                <a:tc>
                  <a:txBody>
                    <a:bodyPr/>
                    <a:lstStyle/>
                    <a:p>
                      <a:pPr algn="l" fontAlgn="b"/>
                      <a:r>
                        <a:rPr lang="en-ZA" sz="1600" u="none" strike="noStrike">
                          <a:effectLst/>
                        </a:rPr>
                        <a:t>MP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42%</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79%</a:t>
                      </a:r>
                    </a:p>
                  </a:txBody>
                  <a:tcPr marL="9525" marR="9525" marT="9525" marB="0" anchor="b"/>
                </a:tc>
                <a:tc>
                  <a:txBody>
                    <a:bodyPr/>
                    <a:lstStyle/>
                    <a:p>
                      <a:pPr algn="ctr" fontAlgn="b"/>
                      <a:r>
                        <a:rPr lang="en-ZA" sz="1100" b="0" i="0" u="none" strike="noStrike">
                          <a:solidFill>
                            <a:srgbClr val="000000"/>
                          </a:solidFill>
                          <a:effectLst/>
                          <a:latin typeface="Calibri"/>
                        </a:rPr>
                        <a:t>37%</a:t>
                      </a:r>
                    </a:p>
                  </a:txBody>
                  <a:tcPr marL="9525" marR="9525" marT="9525" marB="0" anchor="b"/>
                </a:tc>
              </a:tr>
              <a:tr h="249985">
                <a:tc>
                  <a:txBody>
                    <a:bodyPr/>
                    <a:lstStyle/>
                    <a:p>
                      <a:pPr algn="l" fontAlgn="b"/>
                      <a:r>
                        <a:rPr lang="en-ZA" sz="1600" u="none" strike="noStrike">
                          <a:effectLst/>
                        </a:rPr>
                        <a:t>NC</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31%</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31%</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44%</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76%</a:t>
                      </a:r>
                    </a:p>
                  </a:txBody>
                  <a:tcPr marL="9525" marR="9525" marT="9525" marB="0" anchor="b"/>
                </a:tc>
                <a:tc>
                  <a:txBody>
                    <a:bodyPr/>
                    <a:lstStyle/>
                    <a:p>
                      <a:pPr algn="ctr" fontAlgn="b"/>
                      <a:r>
                        <a:rPr lang="en-ZA" sz="1100" b="0" i="0" u="none" strike="noStrike">
                          <a:solidFill>
                            <a:srgbClr val="000000"/>
                          </a:solidFill>
                          <a:effectLst/>
                          <a:latin typeface="Calibri"/>
                        </a:rPr>
                        <a:t>46%</a:t>
                      </a:r>
                    </a:p>
                  </a:txBody>
                  <a:tcPr marL="9525" marR="9525" marT="9525" marB="0" anchor="b"/>
                </a:tc>
              </a:tr>
              <a:tr h="249985">
                <a:tc>
                  <a:txBody>
                    <a:bodyPr/>
                    <a:lstStyle/>
                    <a:p>
                      <a:pPr algn="l" fontAlgn="b"/>
                      <a:r>
                        <a:rPr lang="en-ZA" sz="1600" u="none" strike="noStrike">
                          <a:effectLst/>
                        </a:rPr>
                        <a:t>NW</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35%</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32%</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53%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85%</a:t>
                      </a:r>
                    </a:p>
                  </a:txBody>
                  <a:tcPr marL="9525" marR="9525" marT="9525" marB="0" anchor="b"/>
                </a:tc>
                <a:tc>
                  <a:txBody>
                    <a:bodyPr/>
                    <a:lstStyle/>
                    <a:p>
                      <a:pPr algn="ctr" fontAlgn="b"/>
                      <a:r>
                        <a:rPr lang="en-ZA" sz="1100" b="0" i="0" u="none" strike="noStrike">
                          <a:solidFill>
                            <a:srgbClr val="000000"/>
                          </a:solidFill>
                          <a:effectLst/>
                          <a:latin typeface="Calibri"/>
                        </a:rPr>
                        <a:t>50%</a:t>
                      </a:r>
                    </a:p>
                  </a:txBody>
                  <a:tcPr marL="9525" marR="9525" marT="9525" marB="0" anchor="b"/>
                </a:tc>
              </a:tr>
              <a:tr h="249985">
                <a:tc>
                  <a:txBody>
                    <a:bodyPr/>
                    <a:lstStyle/>
                    <a:p>
                      <a:pPr algn="l" fontAlgn="b"/>
                      <a:r>
                        <a:rPr lang="en-ZA" sz="1600" u="none" strike="noStrike">
                          <a:effectLst/>
                        </a:rPr>
                        <a:t>WC</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44%</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51%</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66%</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b="0" i="0" u="none" strike="noStrike" dirty="0">
                          <a:solidFill>
                            <a:srgbClr val="FF0000"/>
                          </a:solidFill>
                          <a:effectLst/>
                          <a:latin typeface="Calibri"/>
                        </a:rPr>
                        <a:t>82%</a:t>
                      </a:r>
                    </a:p>
                  </a:txBody>
                  <a:tcPr marL="9525" marR="9525" marT="9525" marB="0" anchor="b"/>
                </a:tc>
                <a:tc>
                  <a:txBody>
                    <a:bodyPr/>
                    <a:lstStyle/>
                    <a:p>
                      <a:pPr algn="ctr" fontAlgn="b"/>
                      <a:r>
                        <a:rPr lang="en-ZA" sz="1100" b="0" i="0" u="none" strike="noStrike">
                          <a:solidFill>
                            <a:srgbClr val="000000"/>
                          </a:solidFill>
                          <a:effectLst/>
                          <a:latin typeface="Calibri"/>
                        </a:rPr>
                        <a:t>38%</a:t>
                      </a:r>
                    </a:p>
                  </a:txBody>
                  <a:tcPr marL="9525" marR="9525" marT="9525" marB="0" anchor="b"/>
                </a:tc>
              </a:tr>
              <a:tr h="249985">
                <a:tc>
                  <a:txBody>
                    <a:bodyPr/>
                    <a:lstStyle/>
                    <a:p>
                      <a:pPr algn="l" fontAlgn="b"/>
                      <a:r>
                        <a:rPr lang="en-ZA" sz="1600" b="1" u="none" strike="noStrike" dirty="0">
                          <a:effectLst/>
                        </a:rPr>
                        <a:t>NAT</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38%</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37%</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48%</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i="0" u="none" strike="noStrike" dirty="0">
                          <a:solidFill>
                            <a:srgbClr val="000000"/>
                          </a:solidFill>
                          <a:effectLst/>
                          <a:latin typeface="Calibri"/>
                        </a:rPr>
                        <a:t>76%</a:t>
                      </a:r>
                    </a:p>
                  </a:txBody>
                  <a:tcPr marL="9525" marR="9525" marT="9525" marB="0" anchor="b">
                    <a:solidFill>
                      <a:schemeClr val="bg1">
                        <a:lumMod val="85000"/>
                      </a:schemeClr>
                    </a:solidFill>
                  </a:tcPr>
                </a:tc>
                <a:tc>
                  <a:txBody>
                    <a:bodyPr/>
                    <a:lstStyle/>
                    <a:p>
                      <a:pPr algn="ctr" fontAlgn="b"/>
                      <a:r>
                        <a:rPr lang="en-ZA" sz="1100" b="1" i="0" u="none" strike="noStrike" dirty="0">
                          <a:solidFill>
                            <a:srgbClr val="000000"/>
                          </a:solidFill>
                          <a:effectLst/>
                          <a:latin typeface="Calibri"/>
                        </a:rPr>
                        <a:t>37%</a:t>
                      </a:r>
                    </a:p>
                  </a:txBody>
                  <a:tcPr marL="9525" marR="9525" marT="9525" marB="0" anchor="b">
                    <a:solidFill>
                      <a:schemeClr val="bg1">
                        <a:lumMod val="85000"/>
                      </a:schemeClr>
                    </a:solidFill>
                  </a:tcPr>
                </a:tc>
              </a:tr>
            </a:tbl>
          </a:graphicData>
        </a:graphic>
      </p:graphicFrame>
      <p:sp>
        <p:nvSpPr>
          <p:cNvPr id="6" name="Oval 5"/>
          <p:cNvSpPr/>
          <p:nvPr/>
        </p:nvSpPr>
        <p:spPr>
          <a:xfrm>
            <a:off x="7596336" y="4005064"/>
            <a:ext cx="576064" cy="576064"/>
          </a:xfrm>
          <a:prstGeom prst="ellipse">
            <a:avLst/>
          </a:prstGeom>
          <a:noFill/>
          <a:ln w="28575">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7" name="Oval 6"/>
          <p:cNvSpPr/>
          <p:nvPr/>
        </p:nvSpPr>
        <p:spPr>
          <a:xfrm>
            <a:off x="1907704" y="4005064"/>
            <a:ext cx="576064" cy="576064"/>
          </a:xfrm>
          <a:prstGeom prst="ellipse">
            <a:avLst/>
          </a:prstGeom>
          <a:noFill/>
          <a:ln w="28575">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8" name="Oval 7"/>
          <p:cNvSpPr/>
          <p:nvPr/>
        </p:nvSpPr>
        <p:spPr>
          <a:xfrm>
            <a:off x="7596336" y="2721168"/>
            <a:ext cx="576064" cy="347791"/>
          </a:xfrm>
          <a:prstGeom prst="ellipse">
            <a:avLst/>
          </a:prstGeom>
          <a:noFill/>
          <a:ln w="28575">
            <a:solidFill>
              <a:srgbClr val="92D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9" name="Oval 8"/>
          <p:cNvSpPr/>
          <p:nvPr/>
        </p:nvSpPr>
        <p:spPr>
          <a:xfrm>
            <a:off x="1907704" y="2769049"/>
            <a:ext cx="576064" cy="252028"/>
          </a:xfrm>
          <a:prstGeom prst="ellipse">
            <a:avLst/>
          </a:prstGeom>
          <a:noFill/>
          <a:ln w="28575">
            <a:solidFill>
              <a:srgbClr val="92D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10" name="TextBox 9"/>
          <p:cNvSpPr txBox="1"/>
          <p:nvPr/>
        </p:nvSpPr>
        <p:spPr>
          <a:xfrm>
            <a:off x="755576" y="5229200"/>
            <a:ext cx="7560840" cy="1323439"/>
          </a:xfrm>
          <a:prstGeom prst="rect">
            <a:avLst/>
          </a:prstGeom>
          <a:noFill/>
        </p:spPr>
        <p:txBody>
          <a:bodyPr wrap="square" rtlCol="0">
            <a:spAutoFit/>
          </a:bodyPr>
          <a:lstStyle/>
          <a:p>
            <a:pPr marL="285750" indent="-285750">
              <a:buFont typeface="Arial" panose="020B0604020202020204" pitchFamily="34" charset="0"/>
              <a:buChar char="•"/>
            </a:pPr>
            <a:r>
              <a:rPr lang="en-ZA" sz="1600" dirty="0" smtClean="0"/>
              <a:t>Usually competition between GAU and WCA for #1, and throughput pass rate depends on which denominator you use, i.e. Gr9 figures 3 years earlier or Gr10 figures 2 years earlier</a:t>
            </a:r>
          </a:p>
          <a:p>
            <a:pPr marL="285750" indent="-285750">
              <a:buFont typeface="Arial" panose="020B0604020202020204" pitchFamily="34" charset="0"/>
              <a:buChar char="•"/>
            </a:pPr>
            <a:r>
              <a:rPr lang="en-ZA" sz="1600" dirty="0" smtClean="0"/>
              <a:t>We think this is because of the patterns of dropout in the WCA where more students are dropping out pre-Gr10 whereas post-Gr10 in many other provinces</a:t>
            </a:r>
            <a:endParaRPr lang="en-ZA" sz="1600" dirty="0"/>
          </a:p>
        </p:txBody>
      </p:sp>
    </p:spTree>
    <p:extLst>
      <p:ext uri="{BB962C8B-B14F-4D97-AF65-F5344CB8AC3E}">
        <p14:creationId xmlns:p14="http://schemas.microsoft.com/office/powerpoint/2010/main" val="410619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6</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
        <p:nvSpPr>
          <p:cNvPr id="7" name="TextBox 6"/>
          <p:cNvSpPr txBox="1"/>
          <p:nvPr/>
        </p:nvSpPr>
        <p:spPr>
          <a:xfrm>
            <a:off x="2640702" y="5103674"/>
            <a:ext cx="6503298" cy="1754326"/>
          </a:xfrm>
          <a:prstGeom prst="rect">
            <a:avLst/>
          </a:prstGeom>
          <a:solidFill>
            <a:schemeClr val="bg1">
              <a:lumMod val="85000"/>
            </a:schemeClr>
          </a:solidFill>
        </p:spPr>
        <p:txBody>
          <a:bodyPr wrap="square" rtlCol="0">
            <a:spAutoFit/>
          </a:bodyPr>
          <a:lstStyle/>
          <a:p>
            <a:r>
              <a:rPr lang="en-ZA" dirty="0" smtClean="0"/>
              <a:t>When making provincial comparisons we must remember that the thing we really care about is VALUE-ADDED at the school level. The average student in the Eastern Cape is far more disadvantaged than the average student in the Western Cape/Gauteng. We need to acknowledge that the “raw materials” that schools are starting with are very, very different across contexts. </a:t>
            </a:r>
            <a:endParaRPr lang="en-ZA" dirty="0"/>
          </a:p>
        </p:txBody>
      </p:sp>
    </p:spTree>
    <p:extLst>
      <p:ext uri="{BB962C8B-B14F-4D97-AF65-F5344CB8AC3E}">
        <p14:creationId xmlns:p14="http://schemas.microsoft.com/office/powerpoint/2010/main" val="42344425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6" name="Picture 5"/>
          <p:cNvPicPr>
            <a:picLocks noChangeAspect="1"/>
          </p:cNvPicPr>
          <p:nvPr/>
        </p:nvPicPr>
        <p:blipFill>
          <a:blip r:embed="rId2"/>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3"/>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661697277"/>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143117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Kotze</a:t>
            </a:r>
            <a:r>
              <a:rPr lang="en-ZA" sz="1200" i="1" dirty="0" smtClean="0"/>
              <a:t> (2015)</a:t>
            </a:r>
            <a:endParaRPr lang="en-ZA" sz="1200" i="1" dirty="0"/>
          </a:p>
        </p:txBody>
      </p:sp>
      <p:graphicFrame>
        <p:nvGraphicFramePr>
          <p:cNvPr id="8" name="Chart 7"/>
          <p:cNvGraphicFramePr/>
          <p:nvPr>
            <p:extLst>
              <p:ext uri="{D42A27DB-BD31-4B8C-83A1-F6EECF244321}">
                <p14:modId xmlns:p14="http://schemas.microsoft.com/office/powerpoint/2010/main" val="1479062180"/>
              </p:ext>
            </p:extLst>
          </p:nvPr>
        </p:nvGraphicFramePr>
        <p:xfrm>
          <a:off x="252730" y="1844824"/>
          <a:ext cx="8891270" cy="443928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683568" y="1268760"/>
            <a:ext cx="7920880" cy="738664"/>
          </a:xfrm>
          <a:prstGeom prst="rect">
            <a:avLst/>
          </a:prstGeom>
          <a:noFill/>
        </p:spPr>
        <p:txBody>
          <a:bodyPr wrap="square" rtlCol="0">
            <a:spAutoFit/>
          </a:bodyPr>
          <a:lstStyle/>
          <a:p>
            <a:r>
              <a:rPr lang="en-GB" sz="1400" dirty="0"/>
              <a:t>South African Mathematics Learning Trajectories by national socioeconomic quintiles (Based on NSES 2007/8/9 for Grades 3/4/5, SACMEQ 2007 for Grade 6 and TIMSS 2011 for Grade 9, including 95% confidence interval)</a:t>
            </a:r>
            <a:endParaRPr lang="en-ZA" sz="1400" dirty="0"/>
          </a:p>
        </p:txBody>
      </p:sp>
    </p:spTree>
    <p:extLst>
      <p:ext uri="{BB962C8B-B14F-4D97-AF65-F5344CB8AC3E}">
        <p14:creationId xmlns:p14="http://schemas.microsoft.com/office/powerpoint/2010/main" val="2393730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10</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The kinds of things we SHOULD be asking</a:t>
            </a:r>
            <a:endParaRPr lang="en-ZA" sz="3600" dirty="0"/>
          </a:p>
        </p:txBody>
      </p:sp>
      <p:sp>
        <p:nvSpPr>
          <p:cNvPr id="3" name="Content Placeholder 2"/>
          <p:cNvSpPr>
            <a:spLocks noGrp="1"/>
          </p:cNvSpPr>
          <p:nvPr>
            <p:ph idx="1"/>
          </p:nvPr>
        </p:nvSpPr>
        <p:spPr/>
        <p:txBody>
          <a:bodyPr>
            <a:noAutofit/>
          </a:bodyPr>
          <a:lstStyle/>
          <a:p>
            <a:pPr lvl="0">
              <a:buFont typeface="+mj-lt"/>
              <a:buAutoNum type="arabicPeriod"/>
            </a:pPr>
            <a:r>
              <a:rPr lang="en-US" sz="1600" b="1" i="1" dirty="0"/>
              <a:t>What proportion of students are writing matric relative to the previous </a:t>
            </a:r>
            <a:r>
              <a:rPr lang="en-US" sz="1600" b="1" i="1" dirty="0" smtClean="0"/>
              <a:t>year and earlier enrolments </a:t>
            </a:r>
            <a:r>
              <a:rPr lang="en-US" sz="1100" i="1" dirty="0"/>
              <a:t>(taking into account cohort sizes), </a:t>
            </a:r>
            <a:endParaRPr lang="en-ZA" sz="1100" dirty="0"/>
          </a:p>
          <a:p>
            <a:pPr lvl="0">
              <a:buFont typeface="+mj-lt"/>
              <a:buAutoNum type="arabicPeriod"/>
            </a:pPr>
            <a:r>
              <a:rPr lang="en-US" sz="1600" b="1" i="1" dirty="0"/>
              <a:t>What subjects are they taking and how has this changed relative to previous years? </a:t>
            </a:r>
            <a:r>
              <a:rPr lang="en-US" sz="1100" i="1" dirty="0"/>
              <a:t>(i.e. are they taking easier or more challenging subject combinations). Are more students taking </a:t>
            </a:r>
            <a:r>
              <a:rPr lang="en-US" sz="1100" i="1" dirty="0" err="1"/>
              <a:t>maths</a:t>
            </a:r>
            <a:r>
              <a:rPr lang="en-US" sz="1100" i="1" dirty="0"/>
              <a:t> literacy or mathematics than previous years? </a:t>
            </a:r>
            <a:endParaRPr lang="en-ZA" sz="1100" dirty="0"/>
          </a:p>
          <a:p>
            <a:pPr lvl="0">
              <a:buFont typeface="+mj-lt"/>
              <a:buAutoNum type="arabicPeriod"/>
            </a:pPr>
            <a:r>
              <a:rPr lang="en-US" sz="1600" b="1" i="1" dirty="0"/>
              <a:t>What level are the </a:t>
            </a:r>
            <a:r>
              <a:rPr lang="en-US" sz="1600" b="1" i="1" dirty="0" err="1"/>
              <a:t>maths</a:t>
            </a:r>
            <a:r>
              <a:rPr lang="en-US" sz="1600" b="1" i="1" dirty="0"/>
              <a:t>/science/language passes at and how has this changed </a:t>
            </a:r>
            <a:r>
              <a:rPr lang="en-US" sz="1100" i="1" dirty="0"/>
              <a:t>(i.e. at 40%, at 50%, at 60% etc.) This is really important because thresholds (like a specific pass rate) can lead to a situation where there are big jumps in pass rates based on people moving just over the threshold but the underlying distribution didn’t change much. </a:t>
            </a:r>
            <a:endParaRPr lang="en-ZA" sz="1100" dirty="0"/>
          </a:p>
          <a:p>
            <a:pPr lvl="0">
              <a:buFont typeface="+mj-lt"/>
              <a:buAutoNum type="arabicPeriod"/>
            </a:pPr>
            <a:r>
              <a:rPr lang="en-US" sz="1600" b="1" i="1" dirty="0"/>
              <a:t>How have the number of bachelor passes changed relative to previous years? </a:t>
            </a:r>
            <a:r>
              <a:rPr lang="en-US" sz="1100" i="1" dirty="0"/>
              <a:t>Ideally we would also want to know not just how many students received bachelor passes but how many actually ‘used’ those passes and got into university. If the same number of students got bachelor passes but more of them successfully entered (and ideally completed) </a:t>
            </a:r>
            <a:r>
              <a:rPr lang="en-US" sz="1100" i="1" dirty="0" err="1"/>
              <a:t>degreees</a:t>
            </a:r>
            <a:r>
              <a:rPr lang="en-US" sz="1100" i="1" dirty="0"/>
              <a:t>/diplomas/certificates, this is a great thing which should be measured, announced and celebrated. </a:t>
            </a:r>
            <a:endParaRPr lang="en-ZA" sz="1100" dirty="0"/>
          </a:p>
          <a:p>
            <a:pPr lvl="0">
              <a:buFont typeface="+mj-lt"/>
              <a:buAutoNum type="arabicPeriod"/>
            </a:pPr>
            <a:r>
              <a:rPr lang="en-US" sz="1600" b="1" i="1" dirty="0"/>
              <a:t>How have the performance levels of EFAL students changed relative to previous years? </a:t>
            </a:r>
            <a:r>
              <a:rPr lang="en-US" sz="1100" i="1" dirty="0"/>
              <a:t>Basically everyone passes this exam but achieve at very low levels. For example in 2013 99% of students passed EFAL but only 30% scored higher than 60%. In the WCA 38% scored higher than 60%. This is a critically important subject taken by 81% of all </a:t>
            </a:r>
            <a:r>
              <a:rPr lang="en-US" sz="1100" i="1" dirty="0" err="1"/>
              <a:t>matrics</a:t>
            </a:r>
            <a:r>
              <a:rPr lang="en-US" sz="1100" i="1" dirty="0"/>
              <a:t> in the country. </a:t>
            </a:r>
            <a:endParaRPr lang="en-ZA" sz="1100" dirty="0"/>
          </a:p>
          <a:p>
            <a:pPr lvl="0">
              <a:buFont typeface="+mj-lt"/>
              <a:buAutoNum type="arabicPeriod"/>
            </a:pPr>
            <a:r>
              <a:rPr lang="en-US" sz="1600" b="1" i="1" dirty="0"/>
              <a:t>For diagnostic/support/accountability purposes </a:t>
            </a:r>
            <a:r>
              <a:rPr lang="en-US" sz="1600" b="1" i="1" dirty="0" err="1"/>
              <a:t>analyse</a:t>
            </a:r>
            <a:r>
              <a:rPr lang="en-US" sz="1600" b="1" i="1" dirty="0"/>
              <a:t> results at the school level</a:t>
            </a:r>
            <a:r>
              <a:rPr lang="en-US" sz="1100" i="1" dirty="0"/>
              <a:t>. Which schools have the highest number of </a:t>
            </a:r>
            <a:r>
              <a:rPr lang="en-US" sz="1100" i="1" dirty="0" err="1"/>
              <a:t>matrics</a:t>
            </a:r>
            <a:r>
              <a:rPr lang="en-US" sz="1100" i="1" dirty="0"/>
              <a:t> taking (and passing) mathematics by quintile. Which are the poor schools performing well in spite of poverty? Which are the ‘wealthy’ schools  performing badly in spite of wealth? How many WCA schools account for 30% of all failures in mathematics? Science? Matric? Research in the US reported this and the number of schools was surprisingly low. We haven’t done the analysis on this but it is possible. What proportion of schools account for 75% of all bachelor passes? Often these numbers are quite surprising and insightful. </a:t>
            </a:r>
            <a:endParaRPr lang="en-ZA" sz="1100" dirty="0"/>
          </a:p>
          <a:p>
            <a:pPr>
              <a:buFont typeface="+mj-lt"/>
              <a:buAutoNum type="arabicPeriod"/>
            </a:pPr>
            <a:r>
              <a:rPr lang="en-US" sz="1600" b="1" i="1" dirty="0"/>
              <a:t>Looking at equity across the schooling system</a:t>
            </a:r>
            <a:r>
              <a:rPr lang="en-US" sz="1100" i="1" dirty="0"/>
              <a:t>. Are more poorer schools performing better/worse? Is the gap between wealthy and poor schools/children increasing or decreasing? </a:t>
            </a:r>
            <a:endParaRPr lang="en-ZA" sz="11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24827984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Other issues</a:t>
            </a:r>
            <a:endParaRPr lang="en-ZA" dirty="0"/>
          </a:p>
        </p:txBody>
      </p:sp>
      <p:sp>
        <p:nvSpPr>
          <p:cNvPr id="3" name="Content Placeholder 2"/>
          <p:cNvSpPr>
            <a:spLocks noGrp="1"/>
          </p:cNvSpPr>
          <p:nvPr>
            <p:ph idx="1"/>
          </p:nvPr>
        </p:nvSpPr>
        <p:spPr/>
        <p:txBody>
          <a:bodyPr>
            <a:normAutofit fontScale="77500" lnSpcReduction="20000"/>
          </a:bodyPr>
          <a:lstStyle/>
          <a:p>
            <a:pPr algn="just"/>
            <a:r>
              <a:rPr lang="en-ZA" sz="2800" b="1" dirty="0" smtClean="0"/>
              <a:t>Accountability and perverse incentives </a:t>
            </a:r>
          </a:p>
          <a:p>
            <a:pPr lvl="1" algn="just"/>
            <a:r>
              <a:rPr lang="en-ZA" sz="2400" dirty="0" smtClean="0"/>
              <a:t>“</a:t>
            </a:r>
            <a:r>
              <a:rPr lang="en-ZA" sz="2400" i="1" dirty="0" smtClean="0"/>
              <a:t>Any </a:t>
            </a:r>
            <a:r>
              <a:rPr lang="en-ZA" sz="2400" i="1" dirty="0"/>
              <a:t>district that drops, even if it’s by 0.01 </a:t>
            </a:r>
            <a:r>
              <a:rPr lang="en-ZA" sz="2400" i="1" dirty="0" err="1"/>
              <a:t>percent</a:t>
            </a:r>
            <a:r>
              <a:rPr lang="en-ZA" sz="2400" i="1" dirty="0"/>
              <a:t>, before you give me the results, put the resignation letter on top.</a:t>
            </a:r>
            <a:r>
              <a:rPr lang="en-ZA" sz="2400" dirty="0"/>
              <a:t>” </a:t>
            </a:r>
            <a:r>
              <a:rPr lang="en-ZA" sz="2400" dirty="0" smtClean="0"/>
              <a:t>MEC </a:t>
            </a:r>
            <a:r>
              <a:rPr lang="en-ZA" sz="2400" dirty="0" err="1" smtClean="0"/>
              <a:t>Lesufi</a:t>
            </a:r>
            <a:r>
              <a:rPr lang="en-ZA" sz="2400" dirty="0" smtClean="0"/>
              <a:t> (Gauteng)</a:t>
            </a:r>
          </a:p>
          <a:p>
            <a:pPr algn="just"/>
            <a:r>
              <a:rPr lang="en-ZA" sz="2800" b="1" dirty="0" smtClean="0"/>
              <a:t>Vocational subjects</a:t>
            </a:r>
          </a:p>
          <a:p>
            <a:pPr lvl="1" algn="just"/>
            <a:r>
              <a:rPr lang="en-ZA" sz="2400" dirty="0" smtClean="0"/>
              <a:t>40% of </a:t>
            </a:r>
            <a:r>
              <a:rPr lang="en-ZA" sz="2400" dirty="0" err="1" smtClean="0"/>
              <a:t>matrics</a:t>
            </a:r>
            <a:r>
              <a:rPr lang="en-ZA" sz="2400" dirty="0" smtClean="0"/>
              <a:t> take Business Studies</a:t>
            </a:r>
          </a:p>
          <a:p>
            <a:pPr lvl="1" algn="just"/>
            <a:r>
              <a:rPr lang="en-ZA" sz="2400" dirty="0" smtClean="0"/>
              <a:t>20% take Tourism</a:t>
            </a:r>
          </a:p>
          <a:p>
            <a:pPr lvl="1" algn="just"/>
            <a:r>
              <a:rPr lang="en-ZA" sz="2400" dirty="0"/>
              <a:t>“Vast numbers of our children enrol for semi-vocational subjects that are not teaching them either robust academic skills by building concepts and knowledge, nor preparing them for work in any meaningful way</a:t>
            </a:r>
            <a:r>
              <a:rPr lang="en-ZA" sz="2400" dirty="0" smtClean="0"/>
              <a:t>.” – Stephanie Allais (Wits)</a:t>
            </a:r>
          </a:p>
          <a:p>
            <a:pPr algn="just"/>
            <a:r>
              <a:rPr lang="en-ZA" b="1" dirty="0" smtClean="0"/>
              <a:t>What to do about the pass mark</a:t>
            </a:r>
          </a:p>
          <a:p>
            <a:pPr lvl="1" algn="just"/>
            <a:r>
              <a:rPr lang="en-ZA" dirty="0" smtClean="0"/>
              <a:t>Some have suggested just reporting the mark not pass/fail, however, pass/fail is conceptually important for accountability, especially in a system that lacks accountability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3153288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English First Additional Language</a:t>
            </a:r>
            <a:endParaRPr lang="en-ZA" dirty="0"/>
          </a:p>
        </p:txBody>
      </p:sp>
      <p:sp>
        <p:nvSpPr>
          <p:cNvPr id="3" name="Content Placeholder 2"/>
          <p:cNvSpPr>
            <a:spLocks noGrp="1"/>
          </p:cNvSpPr>
          <p:nvPr>
            <p:ph idx="1"/>
          </p:nvPr>
        </p:nvSpPr>
        <p:spPr/>
        <p:txBody>
          <a:bodyPr>
            <a:normAutofit fontScale="92500" lnSpcReduction="20000"/>
          </a:bodyPr>
          <a:lstStyle/>
          <a:p>
            <a:r>
              <a:rPr lang="en-ZA" sz="2400" dirty="0" smtClean="0"/>
              <a:t>Taken by 81% of all </a:t>
            </a:r>
            <a:r>
              <a:rPr lang="en-ZA" sz="2400" dirty="0" err="1" smtClean="0"/>
              <a:t>matrics</a:t>
            </a:r>
            <a:r>
              <a:rPr lang="en-ZA" sz="2400" dirty="0" smtClean="0"/>
              <a:t> (2014 pass rate = 98%)</a:t>
            </a:r>
          </a:p>
          <a:p>
            <a:r>
              <a:rPr lang="en-ZA" sz="2400" dirty="0"/>
              <a:t> </a:t>
            </a:r>
            <a:endParaRPr lang="en-ZA" sz="2400" dirty="0" smtClean="0"/>
          </a:p>
          <a:p>
            <a:r>
              <a:rPr lang="en-ZA" sz="2400" dirty="0" smtClean="0"/>
              <a:t>“</a:t>
            </a:r>
            <a:r>
              <a:rPr lang="en-ZA" sz="2400" dirty="0"/>
              <a:t>EFAL does not and cannot fulfil the same purpose in the curriculum as the other 10 First Additional Languages.” </a:t>
            </a:r>
            <a:endParaRPr lang="en-ZA" sz="2400" dirty="0" smtClean="0"/>
          </a:p>
          <a:p>
            <a:pPr marL="457200" lvl="1" indent="0">
              <a:buNone/>
            </a:pPr>
            <a:r>
              <a:rPr lang="en-ZA" sz="2000" dirty="0"/>
              <a:t>	</a:t>
            </a:r>
            <a:r>
              <a:rPr lang="en-ZA" sz="2000" dirty="0" smtClean="0"/>
              <a:t>- </a:t>
            </a:r>
            <a:r>
              <a:rPr lang="en-ZA" sz="2000" b="1" dirty="0" smtClean="0"/>
              <a:t>Ministerial Task Team on the NSC</a:t>
            </a:r>
          </a:p>
          <a:p>
            <a:r>
              <a:rPr lang="en-ZA" sz="2400" dirty="0" smtClean="0"/>
              <a:t>“</a:t>
            </a:r>
            <a:r>
              <a:rPr lang="en-ZA" sz="2400" i="1" dirty="0" smtClean="0"/>
              <a:t>reliance on testing memorisation and recall, rather than critical thinking and analytical and evaluation skills</a:t>
            </a:r>
            <a:r>
              <a:rPr lang="en-ZA" sz="2400" dirty="0" smtClean="0"/>
              <a:t>” was a major problem. 	</a:t>
            </a:r>
            <a:r>
              <a:rPr lang="en-ZA" sz="2200" dirty="0" smtClean="0"/>
              <a:t>– </a:t>
            </a:r>
            <a:r>
              <a:rPr lang="en-ZA" sz="2200" b="1" dirty="0" smtClean="0"/>
              <a:t>Cambridge International Examinations Body</a:t>
            </a:r>
          </a:p>
          <a:p>
            <a:r>
              <a:rPr lang="en-ZA" sz="2400" dirty="0" smtClean="0"/>
              <a:t>“</a:t>
            </a:r>
            <a:r>
              <a:rPr lang="en-ZA" sz="2400" i="1" dirty="0"/>
              <a:t>The cognitive levels assessed in the examination questions are heavily weighted towards lower-order skills…The grammatical activities themselves are meaningless and reflect a drill and practice approach to language learning which does not support the need to develop students’ language for work and participation in the broader community</a:t>
            </a:r>
            <a:r>
              <a:rPr lang="en-ZA" sz="2400" i="1" dirty="0" smtClean="0"/>
              <a:t>.</a:t>
            </a:r>
            <a:r>
              <a:rPr lang="en-ZA" sz="2400" dirty="0" smtClean="0"/>
              <a:t>” </a:t>
            </a:r>
          </a:p>
          <a:p>
            <a:pPr marL="457200" lvl="1" indent="0">
              <a:buNone/>
            </a:pPr>
            <a:r>
              <a:rPr lang="en-ZA" sz="2000" dirty="0" smtClean="0"/>
              <a:t>– </a:t>
            </a:r>
            <a:r>
              <a:rPr lang="en-ZA" sz="2000" b="1" dirty="0" smtClean="0"/>
              <a:t>Australian Board of Studies new South Wales</a:t>
            </a:r>
            <a:endParaRPr lang="en-ZA" sz="20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extLst>
      <p:ext uri="{BB962C8B-B14F-4D97-AF65-F5344CB8AC3E}">
        <p14:creationId xmlns:p14="http://schemas.microsoft.com/office/powerpoint/2010/main" val="3895051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Conclusions</a:t>
            </a:r>
            <a:endParaRPr lang="en-ZA" dirty="0"/>
          </a:p>
        </p:txBody>
      </p:sp>
      <p:sp>
        <p:nvSpPr>
          <p:cNvPr id="3" name="Content Placeholder 2"/>
          <p:cNvSpPr>
            <a:spLocks noGrp="1"/>
          </p:cNvSpPr>
          <p:nvPr>
            <p:ph idx="1"/>
          </p:nvPr>
        </p:nvSpPr>
        <p:spPr/>
        <p:txBody>
          <a:bodyPr>
            <a:normAutofit fontScale="70000" lnSpcReduction="20000"/>
          </a:bodyPr>
          <a:lstStyle/>
          <a:p>
            <a:r>
              <a:rPr lang="en-ZA" b="1" dirty="0" smtClean="0"/>
              <a:t>End infantile obsession with the matric pass rate</a:t>
            </a:r>
          </a:p>
          <a:p>
            <a:pPr lvl="1"/>
            <a:r>
              <a:rPr lang="en-ZA" dirty="0" smtClean="0"/>
              <a:t>There are other indicators which we should be placing as much emphasis on</a:t>
            </a:r>
          </a:p>
          <a:p>
            <a:r>
              <a:rPr lang="en-ZA" b="1" dirty="0" smtClean="0"/>
              <a:t>Matric starts in grade 1</a:t>
            </a:r>
          </a:p>
          <a:p>
            <a:pPr lvl="1"/>
            <a:r>
              <a:rPr lang="en-ZA" dirty="0" smtClean="0"/>
              <a:t>Weak performance in matric (and dropout pre-matric) is rooted in weak foundations in primary school</a:t>
            </a:r>
          </a:p>
          <a:p>
            <a:r>
              <a:rPr lang="en-ZA" b="1" dirty="0" smtClean="0"/>
              <a:t>Serious need to look at EFAL as a subject (and also some of the semi-vocational subjects)</a:t>
            </a:r>
          </a:p>
          <a:p>
            <a:pPr lvl="1"/>
            <a:r>
              <a:rPr lang="en-ZA" dirty="0" smtClean="0"/>
              <a:t>Both assessment and curriculum</a:t>
            </a:r>
          </a:p>
          <a:p>
            <a:r>
              <a:rPr lang="en-ZA" dirty="0" smtClean="0"/>
              <a:t>Given that matric exams are not psychometrically calibrated to be comparable across years, and that they only reflect the performance of half the cohort, there are </a:t>
            </a:r>
            <a:r>
              <a:rPr lang="en-ZA" b="1" dirty="0" smtClean="0"/>
              <a:t>better measures of the “health” of the education system</a:t>
            </a:r>
          </a:p>
          <a:p>
            <a:pPr lvl="1"/>
            <a:r>
              <a:rPr lang="en-ZA" dirty="0" smtClean="0"/>
              <a:t>Including TIMSS, PIRLS, </a:t>
            </a:r>
            <a:r>
              <a:rPr lang="en-ZA" dirty="0" err="1" smtClean="0"/>
              <a:t>prePIRLS</a:t>
            </a:r>
            <a:r>
              <a:rPr lang="en-ZA" dirty="0" smtClean="0"/>
              <a:t>, PISA-for-Development, SACMEQ</a:t>
            </a:r>
          </a:p>
          <a:p>
            <a:pPr lvl="2"/>
            <a:r>
              <a:rPr lang="en-ZA" dirty="0" smtClean="0"/>
              <a:t>All psychometrically calibrated to be comparable over time</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2450637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060848"/>
            <a:ext cx="8229600" cy="1570186"/>
          </a:xfrm>
        </p:spPr>
        <p:txBody>
          <a:bodyPr>
            <a:normAutofit/>
          </a:bodyPr>
          <a:lstStyle/>
          <a:p>
            <a:r>
              <a:rPr lang="en-ZA" dirty="0" smtClean="0"/>
              <a:t>Questions and comments?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2059912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Pro-poor allocation of resources?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pic>
        <p:nvPicPr>
          <p:cNvPr id="5" name="Picture 4" descr="equality and justice - ala Fiske and Lad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2276872"/>
            <a:ext cx="3162196" cy="2664296"/>
          </a:xfrm>
          <a:prstGeom prst="rect">
            <a:avLst/>
          </a:prstGeom>
        </p:spPr>
      </p:pic>
      <p:sp>
        <p:nvSpPr>
          <p:cNvPr id="6" name="Rectangle 5"/>
          <p:cNvSpPr/>
          <p:nvPr/>
        </p:nvSpPr>
        <p:spPr>
          <a:xfrm>
            <a:off x="539552" y="1700808"/>
            <a:ext cx="4536504" cy="3293209"/>
          </a:xfrm>
          <a:prstGeom prst="rect">
            <a:avLst/>
          </a:prstGeom>
          <a:solidFill>
            <a:schemeClr val="bg1">
              <a:lumMod val="95000"/>
            </a:schemeClr>
          </a:solidFill>
        </p:spPr>
        <p:txBody>
          <a:bodyPr wrap="square">
            <a:spAutoFit/>
          </a:bodyPr>
          <a:lstStyle/>
          <a:p>
            <a:pPr marL="285750" indent="-285750" algn="just">
              <a:buFont typeface="Arial"/>
              <a:buChar char="•"/>
            </a:pPr>
            <a:r>
              <a:rPr lang="en-ZA" sz="1600" dirty="0" smtClean="0"/>
              <a:t>Are there real/significant differences in household SES and school resources between Q1, Q2 and Q3?</a:t>
            </a:r>
          </a:p>
          <a:p>
            <a:pPr marL="742950" lvl="1" indent="-285750" algn="just">
              <a:buFont typeface="Arial"/>
              <a:buChar char="•"/>
            </a:pPr>
            <a:r>
              <a:rPr lang="en-ZA" sz="1600" dirty="0" smtClean="0"/>
              <a:t>Rethinking how we measure quintiles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financial</a:t>
            </a:r>
            <a:r>
              <a:rPr lang="en-ZA" sz="1600" dirty="0" smtClean="0"/>
              <a:t> resources pro-poor?</a:t>
            </a:r>
          </a:p>
          <a:p>
            <a:pPr marL="742950" lvl="1" indent="-285750" algn="just">
              <a:buFont typeface="Arial"/>
              <a:buChar char="•"/>
            </a:pPr>
            <a:r>
              <a:rPr lang="en-ZA" sz="1600" i="1" dirty="0" smtClean="0"/>
              <a:t>Allocated</a:t>
            </a:r>
            <a:r>
              <a:rPr lang="en-ZA" sz="1600" dirty="0" smtClean="0"/>
              <a:t> resources vs </a:t>
            </a:r>
            <a:r>
              <a:rPr lang="en-ZA" sz="1600" i="1" dirty="0" smtClean="0"/>
              <a:t>realized</a:t>
            </a:r>
            <a:r>
              <a:rPr lang="en-ZA" sz="1600" dirty="0" smtClean="0"/>
              <a:t> resources (differential efficiency) (Taylor 2011)</a:t>
            </a:r>
          </a:p>
          <a:p>
            <a:pPr marL="742950" lvl="1" indent="-285750" algn="just">
              <a:buFont typeface="Arial"/>
              <a:buChar char="•"/>
            </a:pPr>
            <a:r>
              <a:rPr lang="en-ZA" sz="1600" dirty="0" smtClean="0"/>
              <a:t>Pre and post parental ‘top-ups’/fees?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human</a:t>
            </a:r>
            <a:r>
              <a:rPr lang="en-ZA" sz="1600" dirty="0" smtClean="0"/>
              <a:t> resources pro-poor?</a:t>
            </a:r>
          </a:p>
          <a:p>
            <a:pPr marL="742950" lvl="1" indent="-285750" algn="just">
              <a:buFont typeface="Arial"/>
              <a:buChar char="•"/>
            </a:pPr>
            <a:r>
              <a:rPr lang="en-ZA" sz="1600" dirty="0" smtClean="0"/>
              <a:t>How do we incentivize the best teachers to teach in the poorest schools?</a:t>
            </a:r>
          </a:p>
        </p:txBody>
      </p:sp>
    </p:spTree>
    <p:extLst>
      <p:ext uri="{BB962C8B-B14F-4D97-AF65-F5344CB8AC3E}">
        <p14:creationId xmlns:p14="http://schemas.microsoft.com/office/powerpoint/2010/main" val="397672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Motivation for increasing resources</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b="1" dirty="0" smtClean="0"/>
              <a:t>Basic dignity rationale </a:t>
            </a:r>
            <a:r>
              <a:rPr lang="en-US" dirty="0" smtClean="0"/>
              <a:t>(ethics / human rights)</a:t>
            </a:r>
            <a:endParaRPr lang="en-US" b="1" dirty="0" smtClean="0"/>
          </a:p>
          <a:p>
            <a:pPr lvl="1"/>
            <a:r>
              <a:rPr lang="en-US" dirty="0" smtClean="0"/>
              <a:t>Water, sanitation, electricity, brick buildings</a:t>
            </a:r>
          </a:p>
          <a:p>
            <a:pPr marL="457200" lvl="1" indent="0">
              <a:buNone/>
            </a:pPr>
            <a:r>
              <a:rPr lang="en-US" dirty="0" smtClean="0"/>
              <a:t>(Minimum Norms and Standards)</a:t>
            </a:r>
          </a:p>
          <a:p>
            <a:pPr lvl="1"/>
            <a:endParaRPr lang="en-US" dirty="0"/>
          </a:p>
          <a:p>
            <a:pPr marL="514350" indent="-514350">
              <a:buFont typeface="+mj-lt"/>
              <a:buAutoNum type="arabicPeriod"/>
            </a:pPr>
            <a:r>
              <a:rPr lang="en-US" b="1" dirty="0" smtClean="0"/>
              <a:t>Improving learning outcomes rationale</a:t>
            </a:r>
          </a:p>
          <a:p>
            <a:pPr lvl="1"/>
            <a:r>
              <a:rPr lang="en-US" dirty="0" smtClean="0"/>
              <a:t>LTSM / workbooks</a:t>
            </a:r>
          </a:p>
          <a:p>
            <a:pPr lvl="1"/>
            <a:r>
              <a:rPr lang="en-US" dirty="0" smtClean="0"/>
              <a:t>Libraries and laboratories?</a:t>
            </a:r>
          </a:p>
          <a:p>
            <a:pPr lvl="2"/>
            <a:endParaRPr lang="en-US" dirty="0" smtClean="0"/>
          </a:p>
          <a:p>
            <a:pPr lvl="1"/>
            <a:r>
              <a:rPr lang="en-US" dirty="0" smtClean="0"/>
              <a:t>Nutrition programs (extending to </a:t>
            </a:r>
            <a:r>
              <a:rPr lang="en-US" dirty="0"/>
              <a:t>h</a:t>
            </a:r>
            <a:r>
              <a:rPr lang="en-US" dirty="0" smtClean="0"/>
              <a:t>igh </a:t>
            </a:r>
            <a:r>
              <a:rPr lang="en-US" dirty="0"/>
              <a:t>s</a:t>
            </a:r>
            <a:r>
              <a:rPr lang="en-US" dirty="0" smtClean="0"/>
              <a:t>chool?)</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Tree>
    <p:extLst>
      <p:ext uri="{BB962C8B-B14F-4D97-AF65-F5344CB8AC3E}">
        <p14:creationId xmlns:p14="http://schemas.microsoft.com/office/powerpoint/2010/main" val="302591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18</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Grade 6 Literacy</a:t>
            </a:r>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graphicFrame>
        <p:nvGraphicFramePr>
          <p:cNvPr id="5" name="Chart 4"/>
          <p:cNvGraphicFramePr/>
          <p:nvPr>
            <p:extLst>
              <p:ext uri="{D42A27DB-BD31-4B8C-83A1-F6EECF244321}">
                <p14:modId xmlns:p14="http://schemas.microsoft.com/office/powerpoint/2010/main" val="1940339748"/>
              </p:ext>
            </p:extLst>
          </p:nvPr>
        </p:nvGraphicFramePr>
        <p:xfrm>
          <a:off x="395536" y="1556792"/>
          <a:ext cx="8280920"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638562" y="2623810"/>
            <a:ext cx="1282428" cy="523220"/>
          </a:xfrm>
          <a:prstGeom prst="rect">
            <a:avLst/>
          </a:prstGeom>
          <a:noFill/>
        </p:spPr>
        <p:txBody>
          <a:bodyPr wrap="square" rtlCol="0">
            <a:spAutoFit/>
          </a:bodyPr>
          <a:lstStyle/>
          <a:p>
            <a:r>
              <a:rPr lang="en-ZA" sz="2800" b="1" smtClean="0">
                <a:solidFill>
                  <a:srgbClr val="FF0000"/>
                </a:solidFill>
              </a:rPr>
              <a:t>$1225</a:t>
            </a:r>
            <a:endParaRPr lang="en-ZA" sz="2800" b="1">
              <a:solidFill>
                <a:srgbClr val="FF0000"/>
              </a:solidFill>
            </a:endParaRPr>
          </a:p>
        </p:txBody>
      </p:sp>
      <p:sp>
        <p:nvSpPr>
          <p:cNvPr id="7" name="TextBox 6"/>
          <p:cNvSpPr txBox="1"/>
          <p:nvPr/>
        </p:nvSpPr>
        <p:spPr>
          <a:xfrm>
            <a:off x="3211661" y="2698760"/>
            <a:ext cx="792088" cy="338554"/>
          </a:xfrm>
          <a:prstGeom prst="rect">
            <a:avLst/>
          </a:prstGeom>
          <a:noFill/>
        </p:spPr>
        <p:txBody>
          <a:bodyPr wrap="square" rtlCol="0">
            <a:spAutoFit/>
          </a:bodyPr>
          <a:lstStyle/>
          <a:p>
            <a:r>
              <a:rPr lang="en-ZA" sz="1600" b="1" smtClean="0"/>
              <a:t>$66</a:t>
            </a:r>
            <a:endParaRPr lang="en-ZA" sz="1600" b="1"/>
          </a:p>
        </p:txBody>
      </p:sp>
      <p:sp>
        <p:nvSpPr>
          <p:cNvPr id="8" name="TextBox 7"/>
          <p:cNvSpPr txBox="1"/>
          <p:nvPr/>
        </p:nvSpPr>
        <p:spPr>
          <a:xfrm>
            <a:off x="7088236" y="2173218"/>
            <a:ext cx="792088" cy="338554"/>
          </a:xfrm>
          <a:prstGeom prst="rect">
            <a:avLst/>
          </a:prstGeom>
          <a:noFill/>
        </p:spPr>
        <p:txBody>
          <a:bodyPr wrap="square" rtlCol="0">
            <a:spAutoFit/>
          </a:bodyPr>
          <a:lstStyle/>
          <a:p>
            <a:r>
              <a:rPr lang="en-ZA" sz="1600" b="1" smtClean="0"/>
              <a:t>$258</a:t>
            </a:r>
            <a:endParaRPr lang="en-ZA" sz="1600" b="1"/>
          </a:p>
        </p:txBody>
      </p:sp>
      <p:sp>
        <p:nvSpPr>
          <p:cNvPr id="9" name="TextBox 8"/>
          <p:cNvSpPr txBox="1"/>
          <p:nvPr/>
        </p:nvSpPr>
        <p:spPr>
          <a:xfrm>
            <a:off x="7884368" y="2132856"/>
            <a:ext cx="792088" cy="338554"/>
          </a:xfrm>
          <a:prstGeom prst="rect">
            <a:avLst/>
          </a:prstGeom>
          <a:noFill/>
        </p:spPr>
        <p:txBody>
          <a:bodyPr wrap="square" rtlCol="0">
            <a:spAutoFit/>
          </a:bodyPr>
          <a:lstStyle/>
          <a:p>
            <a:r>
              <a:rPr lang="en-ZA" sz="1600" b="1" smtClean="0"/>
              <a:t>$459</a:t>
            </a:r>
            <a:endParaRPr lang="en-ZA" sz="1600" b="1"/>
          </a:p>
        </p:txBody>
      </p:sp>
      <p:sp>
        <p:nvSpPr>
          <p:cNvPr id="10" name="TextBox 9"/>
          <p:cNvSpPr txBox="1"/>
          <p:nvPr/>
        </p:nvSpPr>
        <p:spPr>
          <a:xfrm>
            <a:off x="5508104" y="2454533"/>
            <a:ext cx="792088" cy="338554"/>
          </a:xfrm>
          <a:prstGeom prst="rect">
            <a:avLst/>
          </a:prstGeom>
          <a:noFill/>
        </p:spPr>
        <p:txBody>
          <a:bodyPr wrap="square" rtlCol="0">
            <a:spAutoFit/>
          </a:bodyPr>
          <a:lstStyle/>
          <a:p>
            <a:r>
              <a:rPr lang="en-ZA" sz="1600" b="1" smtClean="0"/>
              <a:t>$668</a:t>
            </a:r>
            <a:endParaRPr lang="en-ZA" sz="1600" b="1"/>
          </a:p>
        </p:txBody>
      </p:sp>
    </p:spTree>
    <p:extLst>
      <p:ext uri="{BB962C8B-B14F-4D97-AF65-F5344CB8AC3E}">
        <p14:creationId xmlns:p14="http://schemas.microsoft.com/office/powerpoint/2010/main" val="122538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2897548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47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 </a:t>
            </a:r>
            <a:r>
              <a:rPr lang="en-ZA" dirty="0"/>
              <a:t>For both parties, perhaps it is as simple as trying harder, a behavioural change ripe for incentives to influence. If the solution is not that simple, however, trying harder will lead to marginal gains. Greater gains will materialize only for those who know what to do. There will be students and teachers who try hard and fail – and they will be penalized for their failures. The spectre of that entails political risks … At the classroom level, even teachers who have been motivated to change by accountability must know what to do differently to convert struggling learners into accomplished ones…It is difficult to sanction someone for an unacceptable outcome – and, in democratically governed institutions, to justify the sanctioning as fair – when no one can describe, with reliability and precision, how to produce an acceptable outcome” (Loveless, 2005, pp. 16, 26).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33147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3248897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pic>
        <p:nvPicPr>
          <p:cNvPr id="13346"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3346"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3346"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3346"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3346"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Binding constraints approach</a:t>
            </a:r>
            <a:endParaRPr lang="en-ZA"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2014477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Binding constraints approach</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5" name="Picture 4" descr="Education is the key to succes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502921"/>
            <a:ext cx="6059601" cy="5373216"/>
          </a:xfrm>
          <a:prstGeom prst="rect">
            <a:avLst/>
          </a:prstGeom>
        </p:spPr>
      </p:pic>
    </p:spTree>
    <p:extLst>
      <p:ext uri="{BB962C8B-B14F-4D97-AF65-F5344CB8AC3E}">
        <p14:creationId xmlns:p14="http://schemas.microsoft.com/office/powerpoint/2010/main" val="3889515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9532</TotalTime>
  <Words>2662</Words>
  <Application>Microsoft Office PowerPoint</Application>
  <PresentationFormat>On-screen Show (4:3)</PresentationFormat>
  <Paragraphs>344</Paragraphs>
  <Slides>34</Slides>
  <Notes>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Matric 2014   Understanding the results, interrogating the issues</vt:lpstr>
      <vt:lpstr>Issues</vt:lpstr>
      <vt:lpstr>Matric 2014 (relative to Gr 2 in 2004)</vt:lpstr>
      <vt:lpstr>Throughput over time  (Public ordinary schools only)</vt:lpstr>
      <vt:lpstr>Throughput rates and dropouts by province (analysis by Stephen Taylor)</vt:lpstr>
      <vt:lpstr>Not all schools are born equal</vt:lpstr>
      <vt:lpstr>What are the root causes of low and unequal achievement? </vt:lpstr>
      <vt:lpstr>NSES question 42 NSES followed about 15000 students (266 schools) and tested them in Grade 3 (2007), Grade 4 (2008) and Grade 5 (2009). </vt:lpstr>
      <vt:lpstr>Insurmountable learning deficits: 0.3 SD</vt:lpstr>
      <vt:lpstr>PowerPoint Presentation</vt:lpstr>
      <vt:lpstr>The kinds of things we SHOULD be asking</vt:lpstr>
      <vt:lpstr>Other issues</vt:lpstr>
      <vt:lpstr>English First Additional Language</vt:lpstr>
      <vt:lpstr>Conclusions</vt:lpstr>
      <vt:lpstr>Questions and comments?</vt:lpstr>
      <vt:lpstr>Pro-poor allocation of resources?</vt:lpstr>
      <vt:lpstr>Motivation for increasing resources</vt:lpstr>
      <vt:lpstr>Grade 6 Literacy</vt:lpstr>
      <vt:lpstr>Grade 6 Literacy</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Binding constraints approach</vt:lpstr>
      <vt:lpstr>Binding constraints approach</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 Spaull</cp:lastModifiedBy>
  <cp:revision>296</cp:revision>
  <dcterms:created xsi:type="dcterms:W3CDTF">2012-07-03T12:28:17Z</dcterms:created>
  <dcterms:modified xsi:type="dcterms:W3CDTF">2015-01-22T11:18:00Z</dcterms:modified>
</cp:coreProperties>
</file>