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4.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4">
  <p:sldMasterIdLst>
    <p:sldMasterId id="2147483660" r:id="rId1"/>
    <p:sldMasterId id="2147483672" r:id="rId2"/>
  </p:sldMasterIdLst>
  <p:notesMasterIdLst>
    <p:notesMasterId r:id="rId39"/>
  </p:notesMasterIdLst>
  <p:handoutMasterIdLst>
    <p:handoutMasterId r:id="rId40"/>
  </p:handoutMasterIdLst>
  <p:sldIdLst>
    <p:sldId id="317" r:id="rId3"/>
    <p:sldId id="342" r:id="rId4"/>
    <p:sldId id="399" r:id="rId5"/>
    <p:sldId id="414" r:id="rId6"/>
    <p:sldId id="350" r:id="rId7"/>
    <p:sldId id="346" r:id="rId8"/>
    <p:sldId id="405" r:id="rId9"/>
    <p:sldId id="331" r:id="rId10"/>
    <p:sldId id="412" r:id="rId11"/>
    <p:sldId id="445" r:id="rId12"/>
    <p:sldId id="444" r:id="rId13"/>
    <p:sldId id="406" r:id="rId14"/>
    <p:sldId id="421" r:id="rId15"/>
    <p:sldId id="409" r:id="rId16"/>
    <p:sldId id="423" r:id="rId17"/>
    <p:sldId id="424" r:id="rId18"/>
    <p:sldId id="425" r:id="rId19"/>
    <p:sldId id="426" r:id="rId20"/>
    <p:sldId id="427" r:id="rId21"/>
    <p:sldId id="428" r:id="rId22"/>
    <p:sldId id="429" r:id="rId23"/>
    <p:sldId id="431" r:id="rId24"/>
    <p:sldId id="432" r:id="rId25"/>
    <p:sldId id="433" r:id="rId26"/>
    <p:sldId id="434" r:id="rId27"/>
    <p:sldId id="435" r:id="rId28"/>
    <p:sldId id="436" r:id="rId29"/>
    <p:sldId id="437" r:id="rId30"/>
    <p:sldId id="420" r:id="rId31"/>
    <p:sldId id="374" r:id="rId32"/>
    <p:sldId id="443" r:id="rId33"/>
    <p:sldId id="440" r:id="rId34"/>
    <p:sldId id="370" r:id="rId35"/>
    <p:sldId id="439" r:id="rId36"/>
    <p:sldId id="438" r:id="rId37"/>
    <p:sldId id="442"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473" autoAdjust="0"/>
    <p:restoredTop sz="82656" autoAdjust="0"/>
  </p:normalViewPr>
  <p:slideViewPr>
    <p:cSldViewPr>
      <p:cViewPr varScale="1">
        <p:scale>
          <a:sx n="68" d="100"/>
          <a:sy n="68" d="100"/>
        </p:scale>
        <p:origin x="-108" y="-348"/>
      </p:cViewPr>
      <p:guideLst>
        <p:guide orient="horz" pos="2160"/>
        <p:guide pos="2880"/>
      </p:guideLst>
    </p:cSldViewPr>
  </p:slideViewPr>
  <p:notesTextViewPr>
    <p:cViewPr>
      <p:scale>
        <a:sx n="150" d="100"/>
        <a:sy n="150" d="100"/>
      </p:scale>
      <p:origin x="0" y="0"/>
    </p:cViewPr>
  </p:notesTextViewPr>
  <p:notesViewPr>
    <p:cSldViewPr>
      <p:cViewPr varScale="1">
        <p:scale>
          <a:sx n="55" d="100"/>
          <a:sy n="55" d="100"/>
        </p:scale>
        <p:origin x="-2820" y="-9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spaull\Dropbox\Journal%20articles\Insurmountable%20learning%20deficits%20paper\Nic\NSES%20progress%20per%20item%20by%20quintile%20graph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Workbook3"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0.18660895169307001</c:v>
                </c:pt>
                <c:pt idx="2">
                  <c:v>0.165502747433175</c:v>
                </c:pt>
                <c:pt idx="3">
                  <c:v>0.170351688983404</c:v>
                </c:pt>
                <c:pt idx="4">
                  <c:v>0.38531390866923598</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0.12536020375913301</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0.13015672349365101</c:v>
                </c:pt>
                <c:pt idx="1">
                  <c:v>0.140768330586</c:v>
                </c:pt>
                <c:pt idx="2">
                  <c:v>0.14260382232535701</c:v>
                </c:pt>
                <c:pt idx="3">
                  <c:v>0.154589268730564</c:v>
                </c:pt>
                <c:pt idx="4">
                  <c:v>0.12737091962283001</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0.58928405436055697</c:v>
                </c:pt>
                <c:pt idx="1">
                  <c:v>0.57234714549961596</c:v>
                </c:pt>
                <c:pt idx="2">
                  <c:v>0.57034961360800396</c:v>
                </c:pt>
                <c:pt idx="3">
                  <c:v>0.55291364330978798</c:v>
                </c:pt>
                <c:pt idx="4">
                  <c:v>0.34809782016942098</c:v>
                </c:pt>
              </c:numCache>
            </c:numRef>
          </c:val>
        </c:ser>
        <c:dLbls>
          <c:showLegendKey val="0"/>
          <c:showVal val="0"/>
          <c:showCatName val="0"/>
          <c:showSerName val="0"/>
          <c:showPercent val="0"/>
          <c:showBubbleSize val="0"/>
        </c:dLbls>
        <c:gapWidth val="118"/>
        <c:overlap val="100"/>
        <c:axId val="104807808"/>
        <c:axId val="104825984"/>
      </c:barChart>
      <c:catAx>
        <c:axId val="104807808"/>
        <c:scaling>
          <c:orientation val="minMax"/>
        </c:scaling>
        <c:delete val="0"/>
        <c:axPos val="b"/>
        <c:majorTickMark val="out"/>
        <c:minorTickMark val="none"/>
        <c:tickLblPos val="nextTo"/>
        <c:txPr>
          <a:bodyPr/>
          <a:lstStyle/>
          <a:p>
            <a:pPr>
              <a:defRPr sz="1400"/>
            </a:pPr>
            <a:endParaRPr lang="en-US"/>
          </a:p>
        </c:txPr>
        <c:crossAx val="104825984"/>
        <c:crosses val="autoZero"/>
        <c:auto val="1"/>
        <c:lblAlgn val="ctr"/>
        <c:lblOffset val="100"/>
        <c:noMultiLvlLbl val="0"/>
      </c:catAx>
      <c:valAx>
        <c:axId val="104825984"/>
        <c:scaling>
          <c:orientation val="minMax"/>
        </c:scaling>
        <c:delete val="0"/>
        <c:axPos val="l"/>
        <c:majorGridlines/>
        <c:numFmt formatCode="0%" sourceLinked="1"/>
        <c:majorTickMark val="out"/>
        <c:minorTickMark val="none"/>
        <c:tickLblPos val="nextTo"/>
        <c:txPr>
          <a:bodyPr/>
          <a:lstStyle/>
          <a:p>
            <a:pPr>
              <a:defRPr sz="1400"/>
            </a:pPr>
            <a:endParaRPr lang="en-US"/>
          </a:p>
        </c:txPr>
        <c:crossAx val="104807808"/>
        <c:crosses val="autoZero"/>
        <c:crossBetween val="between"/>
      </c:valAx>
    </c:plotArea>
    <c:legend>
      <c:legendPos val="r"/>
      <c:layout/>
      <c:overlay val="0"/>
      <c:txPr>
        <a:bodyPr/>
        <a:lstStyle/>
        <a:p>
          <a:pPr>
            <a:defRPr sz="1400"/>
          </a:pPr>
          <a:endParaRPr lang="en-US"/>
        </a:p>
      </c:txPr>
    </c:legend>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plus>
            <c:min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-1.1827189641207829</c:v>
                </c:pt>
                <c:pt idx="1">
                  <c:v>0.81208387942110705</c:v>
                </c:pt>
                <c:pt idx="2">
                  <c:v>1.8460760175914579</c:v>
                </c:pt>
                <c:pt idx="3">
                  <c:v>0.25920110750064701</c:v>
                </c:pt>
                <c:pt idx="6">
                  <c:v>2.3261447674418578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plus>
            <c:min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0.28769523793752599</c:v>
                </c:pt>
                <c:pt idx="1">
                  <c:v>0.83442731826670402</c:v>
                </c:pt>
                <c:pt idx="2">
                  <c:v>2.1003289142735571</c:v>
                </c:pt>
                <c:pt idx="3">
                  <c:v>0.74384261032100596</c:v>
                </c:pt>
                <c:pt idx="6">
                  <c:v>3.6557151162790671</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plus>
            <c:min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2.2209793880686202</c:v>
                </c:pt>
                <c:pt idx="3">
                  <c:v>1.3694707321436519</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plus>
            <c:min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0.42949344813137202</c:v>
                </c:pt>
                <c:pt idx="1">
                  <c:v>1.2312000640382079</c:v>
                </c:pt>
                <c:pt idx="2">
                  <c:v>2.5171362347707</c:v>
                </c:pt>
                <c:pt idx="3">
                  <c:v>2.5898861528821939</c:v>
                </c:pt>
                <c:pt idx="6">
                  <c:v>4.8096063953488404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0.19635726754348301</c:v>
                  </c:pt>
                  <c:pt idx="1">
                    <c:v>0.204047083336858</c:v>
                  </c:pt>
                  <c:pt idx="2">
                    <c:v>0.18693343566027301</c:v>
                  </c:pt>
                  <c:pt idx="3">
                    <c:v>0.61422079109472705</c:v>
                  </c:pt>
                  <c:pt idx="6">
                    <c:v>0.53165085611336704</c:v>
                  </c:pt>
                </c:numCache>
              </c:numRef>
            </c:plus>
            <c:minus>
              <c:numRef>
                <c:f>'Standard Graph'!#REF!</c:f>
                <c:numCache>
                  <c:formatCode>General</c:formatCode>
                  <c:ptCount val="1"/>
                  <c:pt idx="0">
                    <c:v>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c:v>
                </c:pt>
                <c:pt idx="1">
                  <c:v>4</c:v>
                </c:pt>
                <c:pt idx="2">
                  <c:v>5</c:v>
                </c:pt>
                <c:pt idx="3">
                  <c:v>6</c:v>
                </c:pt>
                <c:pt idx="6">
                  <c:v>9</c:v>
                </c:pt>
              </c:numCache>
            </c:numRef>
          </c:val>
        </c:ser>
        <c:dLbls>
          <c:showLegendKey val="0"/>
          <c:showVal val="0"/>
          <c:showCatName val="0"/>
          <c:showSerName val="0"/>
          <c:showPercent val="0"/>
          <c:showBubbleSize val="0"/>
        </c:dLbls>
        <c:gapWidth val="150"/>
        <c:axId val="104489344"/>
        <c:axId val="104491264"/>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-8.9755410507179306E-2</c:v>
                </c:pt>
                <c:pt idx="1">
                  <c:v>0.53634243891843603</c:v>
                </c:pt>
                <c:pt idx="2">
                  <c:v>1.162440288344051</c:v>
                </c:pt>
                <c:pt idx="3">
                  <c:v>1.788538137769665</c:v>
                </c:pt>
                <c:pt idx="4" formatCode="0.0">
                  <c:v>2.4146359871952781</c:v>
                </c:pt>
                <c:pt idx="5" formatCode="0.0">
                  <c:v>3.0407338366208951</c:v>
                </c:pt>
                <c:pt idx="6">
                  <c:v>3.66683168604651</c:v>
                </c:pt>
                <c:pt idx="7" formatCode="0.0">
                  <c:v>4.2929295354721271</c:v>
                </c:pt>
                <c:pt idx="8" formatCode="0.0">
                  <c:v>4.9190273848977402</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c:v>
                </c:pt>
                <c:pt idx="1">
                  <c:v>4</c:v>
                </c:pt>
                <c:pt idx="2">
                  <c:v>5</c:v>
                </c:pt>
                <c:pt idx="3">
                  <c:v>6</c:v>
                </c:pt>
                <c:pt idx="4" formatCode="0.0">
                  <c:v>7</c:v>
                </c:pt>
                <c:pt idx="5" formatCode="0.0">
                  <c:v>8</c:v>
                </c:pt>
                <c:pt idx="6">
                  <c:v>9</c:v>
                </c:pt>
                <c:pt idx="7" formatCode="0.0">
                  <c:v>10</c:v>
                </c:pt>
                <c:pt idx="8" formatCode="0.0">
                  <c:v>11</c:v>
                </c:pt>
                <c:pt idx="9" formatCode="0.0">
                  <c:v>12</c:v>
                </c:pt>
              </c:numCache>
            </c:numRef>
          </c:val>
          <c:smooth val="0"/>
        </c:ser>
        <c:dLbls>
          <c:showLegendKey val="0"/>
          <c:showVal val="0"/>
          <c:showCatName val="0"/>
          <c:showSerName val="0"/>
          <c:showPercent val="0"/>
          <c:showBubbleSize val="0"/>
        </c:dLbls>
        <c:marker val="1"/>
        <c:smooth val="0"/>
        <c:axId val="104489344"/>
        <c:axId val="104491264"/>
      </c:lineChart>
      <c:catAx>
        <c:axId val="104489344"/>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104491264"/>
        <c:crosses val="autoZero"/>
        <c:auto val="1"/>
        <c:lblAlgn val="ctr"/>
        <c:lblOffset val="100"/>
        <c:noMultiLvlLbl val="0"/>
      </c:catAx>
      <c:valAx>
        <c:axId val="104491264"/>
        <c:scaling>
          <c:orientation val="minMax"/>
          <c:min val="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104489344"/>
        <c:crosses val="autoZero"/>
        <c:crossBetween val="between"/>
        <c:majorUnit val="1"/>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tx1"/>
              </a:solidFill>
            </c:spPr>
          </c:dPt>
          <c:dPt>
            <c:idx val="1"/>
            <c:bubble3D val="0"/>
            <c:spPr>
              <a:solidFill>
                <a:srgbClr val="FF0000"/>
              </a:solidFill>
            </c:spPr>
          </c:dPt>
          <c:dPt>
            <c:idx val="2"/>
            <c:bubble3D val="0"/>
            <c:spPr>
              <a:solidFill>
                <a:srgbClr val="92D050"/>
              </a:solidFill>
            </c:spPr>
          </c:dPt>
          <c:dPt>
            <c:idx val="3"/>
            <c:bubble3D val="0"/>
            <c:spPr>
              <a:solidFill>
                <a:srgbClr val="00B050"/>
              </a:solidFill>
            </c:spPr>
          </c:dPt>
          <c:dLbls>
            <c:txPr>
              <a:bodyPr/>
              <a:lstStyle/>
              <a:p>
                <a:pPr>
                  <a:defRPr sz="2800" b="1">
                    <a:solidFill>
                      <a:schemeClr val="bg1"/>
                    </a:solidFill>
                  </a:defRPr>
                </a:pPr>
                <a:endParaRPr lang="en-US"/>
              </a:p>
            </c:txPr>
            <c:showLegendKey val="0"/>
            <c:showVal val="0"/>
            <c:showCatName val="0"/>
            <c:showSerName val="0"/>
            <c:showPercent val="1"/>
            <c:showBubbleSize val="0"/>
            <c:showLeaderLines val="1"/>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c:v>
                </c:pt>
                <c:pt idx="1">
                  <c:v>128986</c:v>
                </c:pt>
                <c:pt idx="2">
                  <c:v>253122</c:v>
                </c:pt>
                <c:pt idx="3">
                  <c:v>150752</c:v>
                </c:pt>
              </c:numCache>
            </c:numRef>
          </c:val>
        </c:ser>
        <c:dLbls>
          <c:showLegendKey val="0"/>
          <c:showVal val="0"/>
          <c:showCatName val="0"/>
          <c:showSerName val="0"/>
          <c:showPercent val="1"/>
          <c:showBubbleSize val="0"/>
          <c:showLeaderLines val="1"/>
        </c:dLbls>
        <c:firstSliceAng val="0"/>
      </c:pieChart>
    </c:plotArea>
    <c:legend>
      <c:legendPos val="r"/>
      <c:layout/>
      <c:overlay val="0"/>
      <c:spPr>
        <a:solidFill>
          <a:schemeClr val="bg1">
            <a:lumMod val="85000"/>
          </a:schemeClr>
        </a:solidFill>
      </c:spPr>
      <c:txPr>
        <a:bodyPr/>
        <a:lstStyle/>
        <a:p>
          <a:pPr>
            <a:defRPr sz="18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Sheet1!$A$12</c:f>
              <c:strCache>
                <c:ptCount val="1"/>
                <c:pt idx="0">
                  <c:v>SA</c:v>
                </c:pt>
              </c:strCache>
            </c:strRef>
          </c:tx>
          <c:invertIfNegative val="0"/>
          <c:cat>
            <c:strRef>
              <c:f>Sheet1!$C$2:$G$2</c:f>
              <c:strCache>
                <c:ptCount val="5"/>
                <c:pt idx="0">
                  <c:v>Children with disabilities that are out of school</c:v>
                </c:pt>
                <c:pt idx="1">
                  <c:v>Total number of children with disabilities in some form of schooling</c:v>
                </c:pt>
                <c:pt idx="2">
                  <c:v>Enrolled in Special Schools (2014 SNAP)</c:v>
                </c:pt>
                <c:pt idx="3">
                  <c:v>Enrolled in Ordinary Schools (2014)</c:v>
                </c:pt>
                <c:pt idx="4">
                  <c:v>Enrolled in Full-Service Schools (2014)</c:v>
                </c:pt>
              </c:strCache>
            </c:strRef>
          </c:cat>
          <c:val>
            <c:numRef>
              <c:f>Sheet1!$C$12:$G$12</c:f>
              <c:numCache>
                <c:formatCode>General</c:formatCode>
                <c:ptCount val="5"/>
                <c:pt idx="1">
                  <c:v>222903</c:v>
                </c:pt>
                <c:pt idx="2">
                  <c:v>117477</c:v>
                </c:pt>
                <c:pt idx="3">
                  <c:v>80702</c:v>
                </c:pt>
                <c:pt idx="4">
                  <c:v>24724</c:v>
                </c:pt>
              </c:numCache>
            </c:numRef>
          </c:val>
        </c:ser>
        <c:ser>
          <c:idx val="1"/>
          <c:order val="1"/>
          <c:tx>
            <c:strRef>
              <c:f>Sheet1!$A$13</c:f>
              <c:strCache>
                <c:ptCount val="1"/>
                <c:pt idx="0">
                  <c:v>Out of school</c:v>
                </c:pt>
              </c:strCache>
            </c:strRef>
          </c:tx>
          <c:invertIfNegative val="0"/>
          <c:cat>
            <c:strRef>
              <c:f>Sheet1!$C$2:$G$2</c:f>
              <c:strCache>
                <c:ptCount val="5"/>
                <c:pt idx="0">
                  <c:v>Children with disabilities that are out of school</c:v>
                </c:pt>
                <c:pt idx="1">
                  <c:v>Total number of children with disabilities in some form of schooling</c:v>
                </c:pt>
                <c:pt idx="2">
                  <c:v>Enrolled in Special Schools (2014 SNAP)</c:v>
                </c:pt>
                <c:pt idx="3">
                  <c:v>Enrolled in Ordinary Schools (2014)</c:v>
                </c:pt>
                <c:pt idx="4">
                  <c:v>Enrolled in Full-Service Schools (2014)</c:v>
                </c:pt>
              </c:strCache>
            </c:strRef>
          </c:cat>
          <c:val>
            <c:numRef>
              <c:f>Sheet1!$C$13:$G$13</c:f>
              <c:numCache>
                <c:formatCode>General</c:formatCode>
                <c:ptCount val="5"/>
                <c:pt idx="0">
                  <c:v>500000</c:v>
                </c:pt>
              </c:numCache>
            </c:numRef>
          </c:val>
        </c:ser>
        <c:dLbls>
          <c:dLblPos val="outEnd"/>
          <c:showLegendKey val="0"/>
          <c:showVal val="1"/>
          <c:showCatName val="0"/>
          <c:showSerName val="0"/>
          <c:showPercent val="0"/>
          <c:showBubbleSize val="0"/>
        </c:dLbls>
        <c:gapWidth val="150"/>
        <c:axId val="104654336"/>
        <c:axId val="104655872"/>
      </c:barChart>
      <c:catAx>
        <c:axId val="104654336"/>
        <c:scaling>
          <c:orientation val="minMax"/>
        </c:scaling>
        <c:delete val="0"/>
        <c:axPos val="b"/>
        <c:majorTickMark val="out"/>
        <c:minorTickMark val="none"/>
        <c:tickLblPos val="nextTo"/>
        <c:crossAx val="104655872"/>
        <c:crosses val="autoZero"/>
        <c:auto val="1"/>
        <c:lblAlgn val="ctr"/>
        <c:lblOffset val="100"/>
        <c:noMultiLvlLbl val="0"/>
      </c:catAx>
      <c:valAx>
        <c:axId val="104655872"/>
        <c:scaling>
          <c:orientation val="minMax"/>
        </c:scaling>
        <c:delete val="0"/>
        <c:axPos val="l"/>
        <c:majorGridlines/>
        <c:numFmt formatCode="General" sourceLinked="1"/>
        <c:majorTickMark val="out"/>
        <c:minorTickMark val="none"/>
        <c:tickLblPos val="nextTo"/>
        <c:crossAx val="104654336"/>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FB3C82-A6F8-46CA-AA87-9CB8FD17D4F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ZA"/>
        </a:p>
      </dgm:t>
    </dgm:pt>
    <dgm:pt modelId="{AFCC82FF-6AEF-40AF-A571-46B964FB2EE2}">
      <dgm:prSet phldrT="[Text]"/>
      <dgm:spPr/>
      <dgm:t>
        <a:bodyPr/>
        <a:lstStyle/>
        <a:p>
          <a:pPr algn="ctr"/>
          <a:r>
            <a:rPr lang="en-ZA" dirty="0" smtClean="0"/>
            <a:t>Amount allocated in 2014/15</a:t>
          </a:r>
          <a:endParaRPr lang="en-ZA" dirty="0"/>
        </a:p>
      </dgm:t>
    </dgm:pt>
    <dgm:pt modelId="{E88C6011-569C-476A-A9B7-EC8B9994E21D}" type="parTrans" cxnId="{6CBE4C95-1A4A-4EF1-8DAE-27854D5A51AE}">
      <dgm:prSet/>
      <dgm:spPr/>
      <dgm:t>
        <a:bodyPr/>
        <a:lstStyle/>
        <a:p>
          <a:endParaRPr lang="en-ZA"/>
        </a:p>
      </dgm:t>
    </dgm:pt>
    <dgm:pt modelId="{B6550B4F-FB20-42C1-A8CD-06ADBEF556A9}" type="sibTrans" cxnId="{6CBE4C95-1A4A-4EF1-8DAE-27854D5A51AE}">
      <dgm:prSet/>
      <dgm:spPr/>
      <dgm:t>
        <a:bodyPr/>
        <a:lstStyle/>
        <a:p>
          <a:endParaRPr lang="en-ZA"/>
        </a:p>
      </dgm:t>
    </dgm:pt>
    <dgm:pt modelId="{F254EA92-24E1-4CD6-BFB9-5083F28AC6A4}">
      <dgm:prSet phldrT="[Text]"/>
      <dgm:spPr/>
      <dgm:t>
        <a:bodyPr/>
        <a:lstStyle/>
        <a:p>
          <a:pPr algn="ctr"/>
          <a:r>
            <a:rPr lang="en-ZA" b="1" dirty="0" smtClean="0"/>
            <a:t>+/ R189.5 billion </a:t>
          </a:r>
          <a:endParaRPr lang="en-ZA" dirty="0"/>
        </a:p>
      </dgm:t>
    </dgm:pt>
    <dgm:pt modelId="{F9FAB2BA-4D26-4B32-A3A0-3AA26E93C07A}" type="parTrans" cxnId="{49B23C34-541A-4C37-8368-652CEF447B5F}">
      <dgm:prSet/>
      <dgm:spPr/>
      <dgm:t>
        <a:bodyPr/>
        <a:lstStyle/>
        <a:p>
          <a:endParaRPr lang="en-ZA"/>
        </a:p>
      </dgm:t>
    </dgm:pt>
    <dgm:pt modelId="{1C716238-B962-490A-9115-DF159C1645E4}" type="sibTrans" cxnId="{49B23C34-541A-4C37-8368-652CEF447B5F}">
      <dgm:prSet/>
      <dgm:spPr/>
      <dgm:t>
        <a:bodyPr/>
        <a:lstStyle/>
        <a:p>
          <a:endParaRPr lang="en-ZA"/>
        </a:p>
      </dgm:t>
    </dgm:pt>
    <dgm:pt modelId="{B814886F-F7AC-4DE4-BE63-693F31BB70C3}">
      <dgm:prSet phldrT="[Text]"/>
      <dgm:spPr/>
      <dgm:t>
        <a:bodyPr/>
        <a:lstStyle/>
        <a:p>
          <a:pPr algn="ctr"/>
          <a:r>
            <a:rPr lang="en-ZA" dirty="0" smtClean="0"/>
            <a:t>% of total govt. </a:t>
          </a:r>
          <a:r>
            <a:rPr lang="en-ZA" dirty="0" err="1" smtClean="0"/>
            <a:t>exp</a:t>
          </a:r>
          <a:r>
            <a:rPr lang="en-ZA" dirty="0" smtClean="0"/>
            <a:t> in 2014/15</a:t>
          </a:r>
          <a:endParaRPr lang="en-ZA" dirty="0"/>
        </a:p>
      </dgm:t>
    </dgm:pt>
    <dgm:pt modelId="{2166D5C5-2064-442B-A596-C6EAF71ACDBE}" type="parTrans" cxnId="{DAC38288-D3E4-4D1E-88E0-A5A33AA2DD72}">
      <dgm:prSet/>
      <dgm:spPr/>
      <dgm:t>
        <a:bodyPr/>
        <a:lstStyle/>
        <a:p>
          <a:endParaRPr lang="en-ZA"/>
        </a:p>
      </dgm:t>
    </dgm:pt>
    <dgm:pt modelId="{C4C83DDA-4B10-4495-96A3-C847707C083C}" type="sibTrans" cxnId="{DAC38288-D3E4-4D1E-88E0-A5A33AA2DD72}">
      <dgm:prSet/>
      <dgm:spPr/>
      <dgm:t>
        <a:bodyPr/>
        <a:lstStyle/>
        <a:p>
          <a:endParaRPr lang="en-ZA"/>
        </a:p>
      </dgm:t>
    </dgm:pt>
    <dgm:pt modelId="{FE8F89F6-1BA1-488E-B616-1A21CC9A5099}">
      <dgm:prSet phldrT="[Text]"/>
      <dgm:spPr/>
      <dgm:t>
        <a:bodyPr/>
        <a:lstStyle/>
        <a:p>
          <a:pPr algn="ctr"/>
          <a:r>
            <a:rPr lang="en-ZA" b="1" dirty="0" smtClean="0">
              <a:sym typeface="Wingdings" panose="05000000000000000000" pitchFamily="2" charset="2"/>
            </a:rPr>
            <a:t>+/ 15.2%</a:t>
          </a:r>
          <a:endParaRPr lang="en-ZA" dirty="0"/>
        </a:p>
      </dgm:t>
    </dgm:pt>
    <dgm:pt modelId="{60DCF369-DAC1-4F43-84AA-8F72E850E14D}" type="parTrans" cxnId="{E964BC3A-A782-4CAE-ACE8-98ADAB8B3170}">
      <dgm:prSet/>
      <dgm:spPr/>
      <dgm:t>
        <a:bodyPr/>
        <a:lstStyle/>
        <a:p>
          <a:endParaRPr lang="en-ZA"/>
        </a:p>
      </dgm:t>
    </dgm:pt>
    <dgm:pt modelId="{E1A45E03-C5C9-4187-9E62-85BCEB8B1D3F}" type="sibTrans" cxnId="{E964BC3A-A782-4CAE-ACE8-98ADAB8B3170}">
      <dgm:prSet/>
      <dgm:spPr/>
      <dgm:t>
        <a:bodyPr/>
        <a:lstStyle/>
        <a:p>
          <a:endParaRPr lang="en-ZA"/>
        </a:p>
      </dgm:t>
    </dgm:pt>
    <dgm:pt modelId="{3EEA035D-3031-4E81-AAEF-B4211548C453}">
      <dgm:prSet phldrT="[Text]"/>
      <dgm:spPr/>
      <dgm:t>
        <a:bodyPr/>
        <a:lstStyle/>
        <a:p>
          <a:pPr algn="ctr"/>
          <a:r>
            <a:rPr lang="en-ZA" dirty="0" smtClean="0"/>
            <a:t>Expected Growth in 2015/16</a:t>
          </a:r>
          <a:endParaRPr lang="en-ZA" dirty="0"/>
        </a:p>
      </dgm:t>
    </dgm:pt>
    <dgm:pt modelId="{D844CCCF-106E-45EE-932C-23BD46AB17B2}" type="parTrans" cxnId="{29E55DAC-04C8-4B00-9B08-240212E6699C}">
      <dgm:prSet/>
      <dgm:spPr/>
      <dgm:t>
        <a:bodyPr/>
        <a:lstStyle/>
        <a:p>
          <a:endParaRPr lang="en-ZA"/>
        </a:p>
      </dgm:t>
    </dgm:pt>
    <dgm:pt modelId="{FFB54EE6-827B-42D1-8F5D-66DA7FB0121C}" type="sibTrans" cxnId="{29E55DAC-04C8-4B00-9B08-240212E6699C}">
      <dgm:prSet/>
      <dgm:spPr/>
      <dgm:t>
        <a:bodyPr/>
        <a:lstStyle/>
        <a:p>
          <a:endParaRPr lang="en-ZA"/>
        </a:p>
      </dgm:t>
    </dgm:pt>
    <dgm:pt modelId="{088C9619-992D-42EB-AB0C-5684BE17E050}">
      <dgm:prSet phldrT="[Text]"/>
      <dgm:spPr/>
      <dgm:t>
        <a:bodyPr/>
        <a:lstStyle/>
        <a:p>
          <a:pPr algn="ctr"/>
          <a:r>
            <a:rPr lang="en-ZA" b="1" dirty="0" smtClean="0">
              <a:sym typeface="Wingdings" panose="05000000000000000000" pitchFamily="2" charset="2"/>
            </a:rPr>
            <a:t>7.6%</a:t>
          </a:r>
          <a:endParaRPr lang="en-ZA" dirty="0"/>
        </a:p>
      </dgm:t>
    </dgm:pt>
    <dgm:pt modelId="{B77F7553-E186-4BD1-96F2-DDAFA0448AEB}" type="parTrans" cxnId="{32DCAE46-3D9A-465A-BB5F-0289A6AF3C4C}">
      <dgm:prSet/>
      <dgm:spPr/>
      <dgm:t>
        <a:bodyPr/>
        <a:lstStyle/>
        <a:p>
          <a:endParaRPr lang="en-ZA"/>
        </a:p>
      </dgm:t>
    </dgm:pt>
    <dgm:pt modelId="{D049DF95-1B11-49EF-BE48-1D8B69270AA6}" type="sibTrans" cxnId="{32DCAE46-3D9A-465A-BB5F-0289A6AF3C4C}">
      <dgm:prSet/>
      <dgm:spPr/>
      <dgm:t>
        <a:bodyPr/>
        <a:lstStyle/>
        <a:p>
          <a:endParaRPr lang="en-ZA"/>
        </a:p>
      </dgm:t>
    </dgm:pt>
    <dgm:pt modelId="{28E930F2-B1FB-4F76-A5DB-CBFBB644145F}" type="pres">
      <dgm:prSet presAssocID="{8EFB3C82-A6F8-46CA-AA87-9CB8FD17D4F8}" presName="Name0" presStyleCnt="0">
        <dgm:presLayoutVars>
          <dgm:dir/>
          <dgm:animLvl val="lvl"/>
          <dgm:resizeHandles val="exact"/>
        </dgm:presLayoutVars>
      </dgm:prSet>
      <dgm:spPr/>
      <dgm:t>
        <a:bodyPr/>
        <a:lstStyle/>
        <a:p>
          <a:endParaRPr lang="en-ZA"/>
        </a:p>
      </dgm:t>
    </dgm:pt>
    <dgm:pt modelId="{08C348C7-16A4-4BC2-9307-E0606B2FC447}" type="pres">
      <dgm:prSet presAssocID="{AFCC82FF-6AEF-40AF-A571-46B964FB2EE2}" presName="composite" presStyleCnt="0"/>
      <dgm:spPr/>
    </dgm:pt>
    <dgm:pt modelId="{E9DC19CE-9411-47CC-9378-8DA7BAA1B1D0}" type="pres">
      <dgm:prSet presAssocID="{AFCC82FF-6AEF-40AF-A571-46B964FB2EE2}" presName="parTx" presStyleLbl="alignNode1" presStyleIdx="0" presStyleCnt="3">
        <dgm:presLayoutVars>
          <dgm:chMax val="0"/>
          <dgm:chPref val="0"/>
          <dgm:bulletEnabled val="1"/>
        </dgm:presLayoutVars>
      </dgm:prSet>
      <dgm:spPr/>
      <dgm:t>
        <a:bodyPr/>
        <a:lstStyle/>
        <a:p>
          <a:endParaRPr lang="en-ZA"/>
        </a:p>
      </dgm:t>
    </dgm:pt>
    <dgm:pt modelId="{71747AC7-B496-444C-947C-E8B7D5B68F8E}" type="pres">
      <dgm:prSet presAssocID="{AFCC82FF-6AEF-40AF-A571-46B964FB2EE2}" presName="desTx" presStyleLbl="alignAccFollowNode1" presStyleIdx="0" presStyleCnt="3">
        <dgm:presLayoutVars>
          <dgm:bulletEnabled val="1"/>
        </dgm:presLayoutVars>
      </dgm:prSet>
      <dgm:spPr/>
      <dgm:t>
        <a:bodyPr/>
        <a:lstStyle/>
        <a:p>
          <a:endParaRPr lang="en-ZA"/>
        </a:p>
      </dgm:t>
    </dgm:pt>
    <dgm:pt modelId="{F6E7A700-615E-49FB-8B2C-61187C4A5BBE}" type="pres">
      <dgm:prSet presAssocID="{B6550B4F-FB20-42C1-A8CD-06ADBEF556A9}" presName="space" presStyleCnt="0"/>
      <dgm:spPr/>
    </dgm:pt>
    <dgm:pt modelId="{F2EF744D-AE7C-4941-80CF-10995B7F57C3}" type="pres">
      <dgm:prSet presAssocID="{B814886F-F7AC-4DE4-BE63-693F31BB70C3}" presName="composite" presStyleCnt="0"/>
      <dgm:spPr/>
    </dgm:pt>
    <dgm:pt modelId="{1323C651-91DA-4ECE-8B71-D80F01E04A35}" type="pres">
      <dgm:prSet presAssocID="{B814886F-F7AC-4DE4-BE63-693F31BB70C3}" presName="parTx" presStyleLbl="alignNode1" presStyleIdx="1" presStyleCnt="3">
        <dgm:presLayoutVars>
          <dgm:chMax val="0"/>
          <dgm:chPref val="0"/>
          <dgm:bulletEnabled val="1"/>
        </dgm:presLayoutVars>
      </dgm:prSet>
      <dgm:spPr/>
      <dgm:t>
        <a:bodyPr/>
        <a:lstStyle/>
        <a:p>
          <a:endParaRPr lang="en-ZA"/>
        </a:p>
      </dgm:t>
    </dgm:pt>
    <dgm:pt modelId="{C0EBAD84-3A88-49CF-826B-3AEB12DC253E}" type="pres">
      <dgm:prSet presAssocID="{B814886F-F7AC-4DE4-BE63-693F31BB70C3}" presName="desTx" presStyleLbl="alignAccFollowNode1" presStyleIdx="1" presStyleCnt="3">
        <dgm:presLayoutVars>
          <dgm:bulletEnabled val="1"/>
        </dgm:presLayoutVars>
      </dgm:prSet>
      <dgm:spPr/>
      <dgm:t>
        <a:bodyPr/>
        <a:lstStyle/>
        <a:p>
          <a:endParaRPr lang="en-ZA"/>
        </a:p>
      </dgm:t>
    </dgm:pt>
    <dgm:pt modelId="{14D15463-B75D-4F4D-80E2-BA562F8EFF34}" type="pres">
      <dgm:prSet presAssocID="{C4C83DDA-4B10-4495-96A3-C847707C083C}" presName="space" presStyleCnt="0"/>
      <dgm:spPr/>
    </dgm:pt>
    <dgm:pt modelId="{BBACAEA2-823E-49D2-A80C-68B649B94A9D}" type="pres">
      <dgm:prSet presAssocID="{3EEA035D-3031-4E81-AAEF-B4211548C453}" presName="composite" presStyleCnt="0"/>
      <dgm:spPr/>
    </dgm:pt>
    <dgm:pt modelId="{6098E16C-24FE-47AC-B965-2289B0217099}" type="pres">
      <dgm:prSet presAssocID="{3EEA035D-3031-4E81-AAEF-B4211548C453}" presName="parTx" presStyleLbl="alignNode1" presStyleIdx="2" presStyleCnt="3">
        <dgm:presLayoutVars>
          <dgm:chMax val="0"/>
          <dgm:chPref val="0"/>
          <dgm:bulletEnabled val="1"/>
        </dgm:presLayoutVars>
      </dgm:prSet>
      <dgm:spPr/>
      <dgm:t>
        <a:bodyPr/>
        <a:lstStyle/>
        <a:p>
          <a:endParaRPr lang="en-ZA"/>
        </a:p>
      </dgm:t>
    </dgm:pt>
    <dgm:pt modelId="{B9648D05-873A-403B-8B8D-1E0B18166400}" type="pres">
      <dgm:prSet presAssocID="{3EEA035D-3031-4E81-AAEF-B4211548C453}" presName="desTx" presStyleLbl="alignAccFollowNode1" presStyleIdx="2" presStyleCnt="3">
        <dgm:presLayoutVars>
          <dgm:bulletEnabled val="1"/>
        </dgm:presLayoutVars>
      </dgm:prSet>
      <dgm:spPr/>
      <dgm:t>
        <a:bodyPr/>
        <a:lstStyle/>
        <a:p>
          <a:endParaRPr lang="en-ZA"/>
        </a:p>
      </dgm:t>
    </dgm:pt>
  </dgm:ptLst>
  <dgm:cxnLst>
    <dgm:cxn modelId="{737E750F-E948-4211-8D31-610FF20B5B84}" type="presOf" srcId="{FE8F89F6-1BA1-488E-B616-1A21CC9A5099}" destId="{C0EBAD84-3A88-49CF-826B-3AEB12DC253E}" srcOrd="0" destOrd="0" presId="urn:microsoft.com/office/officeart/2005/8/layout/hList1"/>
    <dgm:cxn modelId="{6AC8A4B0-C56D-471F-9460-C9BB63C27922}" type="presOf" srcId="{F254EA92-24E1-4CD6-BFB9-5083F28AC6A4}" destId="{71747AC7-B496-444C-947C-E8B7D5B68F8E}" srcOrd="0" destOrd="0" presId="urn:microsoft.com/office/officeart/2005/8/layout/hList1"/>
    <dgm:cxn modelId="{29E55DAC-04C8-4B00-9B08-240212E6699C}" srcId="{8EFB3C82-A6F8-46CA-AA87-9CB8FD17D4F8}" destId="{3EEA035D-3031-4E81-AAEF-B4211548C453}" srcOrd="2" destOrd="0" parTransId="{D844CCCF-106E-45EE-932C-23BD46AB17B2}" sibTransId="{FFB54EE6-827B-42D1-8F5D-66DA7FB0121C}"/>
    <dgm:cxn modelId="{49B23C34-541A-4C37-8368-652CEF447B5F}" srcId="{AFCC82FF-6AEF-40AF-A571-46B964FB2EE2}" destId="{F254EA92-24E1-4CD6-BFB9-5083F28AC6A4}" srcOrd="0" destOrd="0" parTransId="{F9FAB2BA-4D26-4B32-A3A0-3AA26E93C07A}" sibTransId="{1C716238-B962-490A-9115-DF159C1645E4}"/>
    <dgm:cxn modelId="{313C5A32-8DF3-4C94-8797-44588FF460AC}" type="presOf" srcId="{8EFB3C82-A6F8-46CA-AA87-9CB8FD17D4F8}" destId="{28E930F2-B1FB-4F76-A5DB-CBFBB644145F}" srcOrd="0" destOrd="0" presId="urn:microsoft.com/office/officeart/2005/8/layout/hList1"/>
    <dgm:cxn modelId="{1B5A6B05-D79E-45B8-9F4E-0D30F58D075A}" type="presOf" srcId="{3EEA035D-3031-4E81-AAEF-B4211548C453}" destId="{6098E16C-24FE-47AC-B965-2289B0217099}" srcOrd="0" destOrd="0" presId="urn:microsoft.com/office/officeart/2005/8/layout/hList1"/>
    <dgm:cxn modelId="{6CBE4C95-1A4A-4EF1-8DAE-27854D5A51AE}" srcId="{8EFB3C82-A6F8-46CA-AA87-9CB8FD17D4F8}" destId="{AFCC82FF-6AEF-40AF-A571-46B964FB2EE2}" srcOrd="0" destOrd="0" parTransId="{E88C6011-569C-476A-A9B7-EC8B9994E21D}" sibTransId="{B6550B4F-FB20-42C1-A8CD-06ADBEF556A9}"/>
    <dgm:cxn modelId="{E964BC3A-A782-4CAE-ACE8-98ADAB8B3170}" srcId="{B814886F-F7AC-4DE4-BE63-693F31BB70C3}" destId="{FE8F89F6-1BA1-488E-B616-1A21CC9A5099}" srcOrd="0" destOrd="0" parTransId="{60DCF369-DAC1-4F43-84AA-8F72E850E14D}" sibTransId="{E1A45E03-C5C9-4187-9E62-85BCEB8B1D3F}"/>
    <dgm:cxn modelId="{DF6D776D-6507-41B7-9A2F-A98F832D7106}" type="presOf" srcId="{AFCC82FF-6AEF-40AF-A571-46B964FB2EE2}" destId="{E9DC19CE-9411-47CC-9378-8DA7BAA1B1D0}" srcOrd="0" destOrd="0" presId="urn:microsoft.com/office/officeart/2005/8/layout/hList1"/>
    <dgm:cxn modelId="{A0F206B5-B57A-4C0C-BCA4-394D8CA99C75}" type="presOf" srcId="{088C9619-992D-42EB-AB0C-5684BE17E050}" destId="{B9648D05-873A-403B-8B8D-1E0B18166400}" srcOrd="0" destOrd="0" presId="urn:microsoft.com/office/officeart/2005/8/layout/hList1"/>
    <dgm:cxn modelId="{CB743C94-8C24-42C2-9880-45565815497A}" type="presOf" srcId="{B814886F-F7AC-4DE4-BE63-693F31BB70C3}" destId="{1323C651-91DA-4ECE-8B71-D80F01E04A35}" srcOrd="0" destOrd="0" presId="urn:microsoft.com/office/officeart/2005/8/layout/hList1"/>
    <dgm:cxn modelId="{32DCAE46-3D9A-465A-BB5F-0289A6AF3C4C}" srcId="{3EEA035D-3031-4E81-AAEF-B4211548C453}" destId="{088C9619-992D-42EB-AB0C-5684BE17E050}" srcOrd="0" destOrd="0" parTransId="{B77F7553-E186-4BD1-96F2-DDAFA0448AEB}" sibTransId="{D049DF95-1B11-49EF-BE48-1D8B69270AA6}"/>
    <dgm:cxn modelId="{DAC38288-D3E4-4D1E-88E0-A5A33AA2DD72}" srcId="{8EFB3C82-A6F8-46CA-AA87-9CB8FD17D4F8}" destId="{B814886F-F7AC-4DE4-BE63-693F31BB70C3}" srcOrd="1" destOrd="0" parTransId="{2166D5C5-2064-442B-A596-C6EAF71ACDBE}" sibTransId="{C4C83DDA-4B10-4495-96A3-C847707C083C}"/>
    <dgm:cxn modelId="{007D835B-D983-4AF5-B1C3-14AB05CED74B}" type="presParOf" srcId="{28E930F2-B1FB-4F76-A5DB-CBFBB644145F}" destId="{08C348C7-16A4-4BC2-9307-E0606B2FC447}" srcOrd="0" destOrd="0" presId="urn:microsoft.com/office/officeart/2005/8/layout/hList1"/>
    <dgm:cxn modelId="{F81C4DD9-696A-4BC0-BDF5-8C1948A39281}" type="presParOf" srcId="{08C348C7-16A4-4BC2-9307-E0606B2FC447}" destId="{E9DC19CE-9411-47CC-9378-8DA7BAA1B1D0}" srcOrd="0" destOrd="0" presId="urn:microsoft.com/office/officeart/2005/8/layout/hList1"/>
    <dgm:cxn modelId="{56B0BD0E-702E-4187-99A1-DEBAD295AC0B}" type="presParOf" srcId="{08C348C7-16A4-4BC2-9307-E0606B2FC447}" destId="{71747AC7-B496-444C-947C-E8B7D5B68F8E}" srcOrd="1" destOrd="0" presId="urn:microsoft.com/office/officeart/2005/8/layout/hList1"/>
    <dgm:cxn modelId="{010E1210-65B8-4F2E-989D-42930589DCD0}" type="presParOf" srcId="{28E930F2-B1FB-4F76-A5DB-CBFBB644145F}" destId="{F6E7A700-615E-49FB-8B2C-61187C4A5BBE}" srcOrd="1" destOrd="0" presId="urn:microsoft.com/office/officeart/2005/8/layout/hList1"/>
    <dgm:cxn modelId="{1561277E-94F2-417A-A366-0D12BE6AD288}" type="presParOf" srcId="{28E930F2-B1FB-4F76-A5DB-CBFBB644145F}" destId="{F2EF744D-AE7C-4941-80CF-10995B7F57C3}" srcOrd="2" destOrd="0" presId="urn:microsoft.com/office/officeart/2005/8/layout/hList1"/>
    <dgm:cxn modelId="{E924FA7D-B831-4D50-80DD-E9A65EC67DE2}" type="presParOf" srcId="{F2EF744D-AE7C-4941-80CF-10995B7F57C3}" destId="{1323C651-91DA-4ECE-8B71-D80F01E04A35}" srcOrd="0" destOrd="0" presId="urn:microsoft.com/office/officeart/2005/8/layout/hList1"/>
    <dgm:cxn modelId="{90E70B58-2681-4207-9FEB-72F9F1E300AE}" type="presParOf" srcId="{F2EF744D-AE7C-4941-80CF-10995B7F57C3}" destId="{C0EBAD84-3A88-49CF-826B-3AEB12DC253E}" srcOrd="1" destOrd="0" presId="urn:microsoft.com/office/officeart/2005/8/layout/hList1"/>
    <dgm:cxn modelId="{A3C42919-ACCB-4071-8A6A-1538B620E837}" type="presParOf" srcId="{28E930F2-B1FB-4F76-A5DB-CBFBB644145F}" destId="{14D15463-B75D-4F4D-80E2-BA562F8EFF34}" srcOrd="3" destOrd="0" presId="urn:microsoft.com/office/officeart/2005/8/layout/hList1"/>
    <dgm:cxn modelId="{E9AE2FCD-398F-4EB6-9771-F6BC2627A3B3}" type="presParOf" srcId="{28E930F2-B1FB-4F76-A5DB-CBFBB644145F}" destId="{BBACAEA2-823E-49D2-A80C-68B649B94A9D}" srcOrd="4" destOrd="0" presId="urn:microsoft.com/office/officeart/2005/8/layout/hList1"/>
    <dgm:cxn modelId="{1030AD24-58E0-4B90-85CD-BD85B7860A64}" type="presParOf" srcId="{BBACAEA2-823E-49D2-A80C-68B649B94A9D}" destId="{6098E16C-24FE-47AC-B965-2289B0217099}" srcOrd="0" destOrd="0" presId="urn:microsoft.com/office/officeart/2005/8/layout/hList1"/>
    <dgm:cxn modelId="{1AB5720E-0A2D-496A-84B2-EFBF08DFD4BE}" type="presParOf" srcId="{BBACAEA2-823E-49D2-A80C-68B649B94A9D}" destId="{B9648D05-873A-403B-8B8D-1E0B1816640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2EEAEB6B-51BC-F74F-8B18-A6B10B426429}" type="presOf" srcId="{932237BE-64C3-4DED-BF2D-9B9821B44AFA}" destId="{D9EA3055-42F1-4773-B6E1-4489FC8B1BD1}" srcOrd="0" destOrd="0" presId="urn:microsoft.com/office/officeart/2005/8/layout/pyramid1"/>
    <dgm:cxn modelId="{836A16FE-C9BE-EE46-A52E-1E57E0B1CBB6}" type="presOf" srcId="{94BFDC29-A62B-4867-9EFD-4C3299F2A986}" destId="{BAE3347D-F78F-4227-B054-5BC36A596218}" srcOrd="0" destOrd="0" presId="urn:microsoft.com/office/officeart/2005/8/layout/pyramid1"/>
    <dgm:cxn modelId="{EA6680C3-8E84-A141-959D-6F77814C71C6}" type="presOf" srcId="{932237BE-64C3-4DED-BF2D-9B9821B44AFA}" destId="{0EDD4896-C891-4183-9B7B-D45A38634F03}" srcOrd="1" destOrd="0" presId="urn:microsoft.com/office/officeart/2005/8/layout/pyramid1"/>
    <dgm:cxn modelId="{ADB57222-D224-9843-9966-B6FEE5428D19}" type="presOf" srcId="{5896CC03-10D6-4152-BEED-6E1B31A79FE9}" destId="{FD31F5A5-7680-4C7A-91FB-24138E0D7CDC}" srcOrd="0" destOrd="0" presId="urn:microsoft.com/office/officeart/2005/8/layout/pyramid1"/>
    <dgm:cxn modelId="{2D6440ED-81AB-7A41-A960-521247756276}" type="presOf" srcId="{DD7E1C66-5AA1-4148-8D24-0F59EB34F27B}" destId="{3030949F-5DAF-1F40-B4D0-84FF1FABAA00}" srcOrd="0" destOrd="0" presId="urn:microsoft.com/office/officeart/2005/8/layout/pyramid1"/>
    <dgm:cxn modelId="{FA0B1605-5531-3A4D-9C80-DDF43B6BA156}" type="presOf" srcId="{B1CD9239-600B-41D7-9067-E587838267CF}" destId="{6B2A6CEB-8AEB-485A-B51F-4BA3BA410D0B}" srcOrd="0" destOrd="0" presId="urn:microsoft.com/office/officeart/2005/8/layout/pyramid1"/>
    <dgm:cxn modelId="{BCE90292-3540-904C-BFB2-6BC32E52851E}" type="presOf" srcId="{B1CD9239-600B-41D7-9067-E587838267CF}" destId="{C548DC47-1489-4EF5-BDCB-DEBE01D4E862}" srcOrd="1" destOrd="0" presId="urn:microsoft.com/office/officeart/2005/8/layout/pyramid1"/>
    <dgm:cxn modelId="{A991984E-8397-854E-A660-A968D7898AFF}" type="presOf" srcId="{94BFDC29-A62B-4867-9EFD-4C3299F2A986}" destId="{26521744-C9FE-42F2-BE3A-D2D28AE76CA5}"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CBA74B4D-AE2F-B144-B703-528FA20B48F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4225F736-D5C0-4C5E-A52E-FD56D7BA2EA5}" srcId="{5896CC03-10D6-4152-BEED-6E1B31A79FE9}" destId="{94BFDC29-A62B-4867-9EFD-4C3299F2A986}" srcOrd="2" destOrd="0" parTransId="{958277C2-E0D9-4F82-8132-42DD836804C3}" sibTransId="{A4CA2450-8494-4924-8A3E-C33940DEACB7}"/>
    <dgm:cxn modelId="{E59EA57B-4940-4EE4-B93A-F07CC895E7C4}" srcId="{5896CC03-10D6-4152-BEED-6E1B31A79FE9}" destId="{932237BE-64C3-4DED-BF2D-9B9821B44AFA}" srcOrd="3" destOrd="0" parTransId="{650C775E-27D0-46B8-8320-C035405A54B8}" sibTransId="{9E4E6BA0-8962-4C7C-9314-CBA481F6C26D}"/>
    <dgm:cxn modelId="{D54068F9-5A01-354D-B7E2-A7A57166D767}" type="presParOf" srcId="{FD31F5A5-7680-4C7A-91FB-24138E0D7CDC}" destId="{2CFCD532-C2BB-43F0-894D-44DFFD76D26E}" srcOrd="0" destOrd="0" presId="urn:microsoft.com/office/officeart/2005/8/layout/pyramid1"/>
    <dgm:cxn modelId="{E9B998FF-9373-7E44-ADB5-5656CE518479}" type="presParOf" srcId="{2CFCD532-C2BB-43F0-894D-44DFFD76D26E}" destId="{6B2A6CEB-8AEB-485A-B51F-4BA3BA410D0B}" srcOrd="0" destOrd="0" presId="urn:microsoft.com/office/officeart/2005/8/layout/pyramid1"/>
    <dgm:cxn modelId="{CCD24865-2EBA-2242-8A7D-641AE3643D4F}" type="presParOf" srcId="{2CFCD532-C2BB-43F0-894D-44DFFD76D26E}" destId="{C548DC47-1489-4EF5-BDCB-DEBE01D4E862}" srcOrd="1" destOrd="0" presId="urn:microsoft.com/office/officeart/2005/8/layout/pyramid1"/>
    <dgm:cxn modelId="{3FAEE5CE-2BD5-5F4E-9B6E-387D7643B77F}" type="presParOf" srcId="{FD31F5A5-7680-4C7A-91FB-24138E0D7CDC}" destId="{E1D542F2-75FE-304E-A897-B81A2DE13B71}" srcOrd="1" destOrd="0" presId="urn:microsoft.com/office/officeart/2005/8/layout/pyramid1"/>
    <dgm:cxn modelId="{AAD26661-F9E0-BC49-A5DB-A75AA8C47735}" type="presParOf" srcId="{E1D542F2-75FE-304E-A897-B81A2DE13B71}" destId="{3030949F-5DAF-1F40-B4D0-84FF1FABAA00}" srcOrd="0" destOrd="0" presId="urn:microsoft.com/office/officeart/2005/8/layout/pyramid1"/>
    <dgm:cxn modelId="{F0106521-51C3-054F-A0AF-43F230C2A8E3}" type="presParOf" srcId="{E1D542F2-75FE-304E-A897-B81A2DE13B71}" destId="{EDA92B55-1435-714B-8A67-D6D0B3E5538C}" srcOrd="1" destOrd="0" presId="urn:microsoft.com/office/officeart/2005/8/layout/pyramid1"/>
    <dgm:cxn modelId="{2E413D8A-F335-7842-A817-E5DE3304C03E}" type="presParOf" srcId="{FD31F5A5-7680-4C7A-91FB-24138E0D7CDC}" destId="{9A0D1490-6EC1-4DB5-B0A0-E2BC4B232661}" srcOrd="2" destOrd="0" presId="urn:microsoft.com/office/officeart/2005/8/layout/pyramid1"/>
    <dgm:cxn modelId="{F011E39C-3985-0045-80CF-F94055D53019}" type="presParOf" srcId="{9A0D1490-6EC1-4DB5-B0A0-E2BC4B232661}" destId="{BAE3347D-F78F-4227-B054-5BC36A596218}" srcOrd="0" destOrd="0" presId="urn:microsoft.com/office/officeart/2005/8/layout/pyramid1"/>
    <dgm:cxn modelId="{C2B5CBC1-41C4-D049-8189-C93327ECC822}" type="presParOf" srcId="{9A0D1490-6EC1-4DB5-B0A0-E2BC4B232661}" destId="{26521744-C9FE-42F2-BE3A-D2D28AE76CA5}" srcOrd="1" destOrd="0" presId="urn:microsoft.com/office/officeart/2005/8/layout/pyramid1"/>
    <dgm:cxn modelId="{54DE6444-201E-DC45-B224-B48D91009430}" type="presParOf" srcId="{FD31F5A5-7680-4C7A-91FB-24138E0D7CDC}" destId="{BA18687B-851F-47DE-8991-18650FF1E018}" srcOrd="3" destOrd="0" presId="urn:microsoft.com/office/officeart/2005/8/layout/pyramid1"/>
    <dgm:cxn modelId="{E6260673-2CEB-3B46-A2F2-9CD71C702D8C}" type="presParOf" srcId="{BA18687B-851F-47DE-8991-18650FF1E018}" destId="{D9EA3055-42F1-4773-B6E1-4489FC8B1BD1}" srcOrd="0" destOrd="0" presId="urn:microsoft.com/office/officeart/2005/8/layout/pyramid1"/>
    <dgm:cxn modelId="{79F46D1E-D9BF-8848-9459-23C9B0888226}"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CEDE2797-0D83-F645-8E56-83DB30E63E50}" type="presOf" srcId="{B4145C9E-BA52-49CF-8D25-D174692FB705}" destId="{EE679490-3F08-4A0C-BF13-28FE2E12A8B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6614C2E0-9A75-FB48-91AF-23521CB471A6}" type="presOf" srcId="{1AB4DCED-EB07-406E-8B9E-3B58FC4A8359}" destId="{D29168E7-E19D-4E9E-A69C-6F56DFBF595D}" srcOrd="0" destOrd="0" presId="urn:microsoft.com/office/officeart/2005/8/layout/gear1"/>
    <dgm:cxn modelId="{1072A736-359D-8744-B5AC-0EA888B588C5}" type="presOf" srcId="{1AB4DCED-EB07-406E-8B9E-3B58FC4A8359}" destId="{1361A03C-BDE1-4E5E-9306-4312679671A5}" srcOrd="1" destOrd="0" presId="urn:microsoft.com/office/officeart/2005/8/layout/gear1"/>
    <dgm:cxn modelId="{04888CCF-A960-454A-A268-ACD8CCBC3B55}" type="presOf" srcId="{99CE030E-E8D2-42C3-9AC8-A7A8AE86DE3F}" destId="{3324967B-A4CC-46DA-B14A-5D7260CA4A09}" srcOrd="0" destOrd="0" presId="urn:microsoft.com/office/officeart/2005/8/layout/gear1"/>
    <dgm:cxn modelId="{FDA319BB-0E9F-8A46-805F-6541D074CB1C}" type="presOf" srcId="{0211186F-0EEE-4ECB-821B-6AACC55E8283}" destId="{C6A1261D-6FC0-48C6-9F9A-2C4F0E2FAE67}" srcOrd="0" destOrd="0" presId="urn:microsoft.com/office/officeart/2005/8/layout/gear1"/>
    <dgm:cxn modelId="{D85AEA80-1BD5-3946-BE54-4F16AA551E69}" type="presOf" srcId="{B3899E66-EA3F-4854-903D-04BD46BAA6B8}" destId="{41219393-CA87-4628-9AFA-91A168E07941}" srcOrd="2"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CB101725-C8B1-1F40-9FAA-A02C0F469A28}" type="presOf" srcId="{BAB4C52C-4841-435C-B802-9DD32314BC71}" destId="{93CAD030-FE9D-4F57-8798-2150B0D1DA2B}" srcOrd="0" destOrd="0" presId="urn:microsoft.com/office/officeart/2005/8/layout/gear1"/>
    <dgm:cxn modelId="{4BB5B960-E71A-DD48-AC41-01201BF0A624}" type="presOf" srcId="{B3899E66-EA3F-4854-903D-04BD46BAA6B8}" destId="{A0A43F15-B9C7-48D2-B073-9A5E60EC64D4}" srcOrd="1" destOrd="0" presId="urn:microsoft.com/office/officeart/2005/8/layout/gear1"/>
    <dgm:cxn modelId="{5CE17A70-D830-4042-8EDC-22646069C2FD}" type="presOf" srcId="{1AB4DCED-EB07-406E-8B9E-3B58FC4A8359}" destId="{0DB1DE49-A9F6-4F3B-BFBF-7E14257B3100}" srcOrd="3" destOrd="0" presId="urn:microsoft.com/office/officeart/2005/8/layout/gear1"/>
    <dgm:cxn modelId="{99211F6F-A682-2549-9F73-C8EEE8BBD57D}" type="presOf" srcId="{8E6EB542-D529-43C2-9AB6-9AE1FD5B021C}" destId="{FFBC790A-8805-4B8A-A022-2D7D33F72B6C}" srcOrd="0" destOrd="0" presId="urn:microsoft.com/office/officeart/2005/8/layout/gear1"/>
    <dgm:cxn modelId="{A421F499-2687-F340-9B5D-438EAB39B13C}" type="presOf" srcId="{BAB4C52C-4841-435C-B802-9DD32314BC71}" destId="{7B8C3775-35D3-4F60-926B-E4A6CD00D301}" srcOrd="1" destOrd="0" presId="urn:microsoft.com/office/officeart/2005/8/layout/gear1"/>
    <dgm:cxn modelId="{DBC60AC6-CA16-764E-A30E-2C0B8F4F4C1F}" type="presOf" srcId="{1AB4DCED-EB07-406E-8B9E-3B58FC4A8359}" destId="{3A802A38-CF36-474A-89B2-66D6EE77A0A9}" srcOrd="2" destOrd="0" presId="urn:microsoft.com/office/officeart/2005/8/layout/gear1"/>
    <dgm:cxn modelId="{001EFD27-C47A-964F-9246-CFD9ACFED7E0}" type="presOf" srcId="{B3899E66-EA3F-4854-903D-04BD46BAA6B8}" destId="{96E397DD-3831-4311-AA2A-8D37C23BB4B1}" srcOrd="0" destOrd="0" presId="urn:microsoft.com/office/officeart/2005/8/layout/gear1"/>
    <dgm:cxn modelId="{7AFBD70C-28FB-8E45-9DF3-74331363AC63}" type="presOf" srcId="{BAB4C52C-4841-435C-B802-9DD32314BC71}" destId="{8B8EE054-7BDB-467D-9D40-1CBDDD5376DE}" srcOrd="2" destOrd="0" presId="urn:microsoft.com/office/officeart/2005/8/layout/gear1"/>
    <dgm:cxn modelId="{56E32C8B-4E8D-8C48-9896-6406571F76C8}" type="presParOf" srcId="{FFBC790A-8805-4B8A-A022-2D7D33F72B6C}" destId="{93CAD030-FE9D-4F57-8798-2150B0D1DA2B}" srcOrd="0" destOrd="0" presId="urn:microsoft.com/office/officeart/2005/8/layout/gear1"/>
    <dgm:cxn modelId="{D575E475-689B-8F4F-A28D-BB3D2BDEB4BD}" type="presParOf" srcId="{FFBC790A-8805-4B8A-A022-2D7D33F72B6C}" destId="{7B8C3775-35D3-4F60-926B-E4A6CD00D301}" srcOrd="1" destOrd="0" presId="urn:microsoft.com/office/officeart/2005/8/layout/gear1"/>
    <dgm:cxn modelId="{0786498F-0915-4D4D-BDB8-22DB6485321D}" type="presParOf" srcId="{FFBC790A-8805-4B8A-A022-2D7D33F72B6C}" destId="{8B8EE054-7BDB-467D-9D40-1CBDDD5376DE}" srcOrd="2" destOrd="0" presId="urn:microsoft.com/office/officeart/2005/8/layout/gear1"/>
    <dgm:cxn modelId="{A2EB0F91-13EC-D149-B872-BB2C826988EB}" type="presParOf" srcId="{FFBC790A-8805-4B8A-A022-2D7D33F72B6C}" destId="{96E397DD-3831-4311-AA2A-8D37C23BB4B1}" srcOrd="3" destOrd="0" presId="urn:microsoft.com/office/officeart/2005/8/layout/gear1"/>
    <dgm:cxn modelId="{B12DEFFD-D010-964B-980D-4494819FBBA5}" type="presParOf" srcId="{FFBC790A-8805-4B8A-A022-2D7D33F72B6C}" destId="{A0A43F15-B9C7-48D2-B073-9A5E60EC64D4}" srcOrd="4" destOrd="0" presId="urn:microsoft.com/office/officeart/2005/8/layout/gear1"/>
    <dgm:cxn modelId="{F19B5E9F-8D4B-9B46-BB09-962E81BDF268}" type="presParOf" srcId="{FFBC790A-8805-4B8A-A022-2D7D33F72B6C}" destId="{41219393-CA87-4628-9AFA-91A168E07941}" srcOrd="5" destOrd="0" presId="urn:microsoft.com/office/officeart/2005/8/layout/gear1"/>
    <dgm:cxn modelId="{C08F9974-15E2-F840-9E36-70BBFB2123FE}" type="presParOf" srcId="{FFBC790A-8805-4B8A-A022-2D7D33F72B6C}" destId="{D29168E7-E19D-4E9E-A69C-6F56DFBF595D}" srcOrd="6" destOrd="0" presId="urn:microsoft.com/office/officeart/2005/8/layout/gear1"/>
    <dgm:cxn modelId="{87BC9299-2FD8-1D47-A41B-81ACFC58C7F2}" type="presParOf" srcId="{FFBC790A-8805-4B8A-A022-2D7D33F72B6C}" destId="{1361A03C-BDE1-4E5E-9306-4312679671A5}" srcOrd="7" destOrd="0" presId="urn:microsoft.com/office/officeart/2005/8/layout/gear1"/>
    <dgm:cxn modelId="{5CBCE645-F1D4-6440-9A77-F764EEFC0B43}" type="presParOf" srcId="{FFBC790A-8805-4B8A-A022-2D7D33F72B6C}" destId="{3A802A38-CF36-474A-89B2-66D6EE77A0A9}" srcOrd="8" destOrd="0" presId="urn:microsoft.com/office/officeart/2005/8/layout/gear1"/>
    <dgm:cxn modelId="{4D814A4F-0790-C04F-8B64-3DB1EB49D952}" type="presParOf" srcId="{FFBC790A-8805-4B8A-A022-2D7D33F72B6C}" destId="{0DB1DE49-A9F6-4F3B-BFBF-7E14257B3100}" srcOrd="9" destOrd="0" presId="urn:microsoft.com/office/officeart/2005/8/layout/gear1"/>
    <dgm:cxn modelId="{5D44B45C-5969-8242-9223-9CA199FE5C5C}" type="presParOf" srcId="{FFBC790A-8805-4B8A-A022-2D7D33F72B6C}" destId="{C6A1261D-6FC0-48C6-9F9A-2C4F0E2FAE67}" srcOrd="10" destOrd="0" presId="urn:microsoft.com/office/officeart/2005/8/layout/gear1"/>
    <dgm:cxn modelId="{C02D3455-8186-ED4A-85C1-CBEA3BB90A15}" type="presParOf" srcId="{FFBC790A-8805-4B8A-A022-2D7D33F72B6C}" destId="{3324967B-A4CC-46DA-B14A-5D7260CA4A09}" srcOrd="11" destOrd="0" presId="urn:microsoft.com/office/officeart/2005/8/layout/gear1"/>
    <dgm:cxn modelId="{F1FE11AE-FBD2-FA4B-A8D9-FE073151D6BE}"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D4C6B8E-7172-E146-B083-73A3D862AF8A}" type="presOf" srcId="{0211186F-0EEE-4ECB-821B-6AACC55E8283}" destId="{C6A1261D-6FC0-48C6-9F9A-2C4F0E2FAE67}" srcOrd="0" destOrd="0" presId="urn:microsoft.com/office/officeart/2005/8/layout/gear1"/>
    <dgm:cxn modelId="{F1D228B4-4A8E-254E-9BA0-5D508A540628}" type="presOf" srcId="{8E6EB542-D529-43C2-9AB6-9AE1FD5B021C}" destId="{FFBC790A-8805-4B8A-A022-2D7D33F72B6C}" srcOrd="0" destOrd="0" presId="urn:microsoft.com/office/officeart/2005/8/layout/gear1"/>
    <dgm:cxn modelId="{FEE897CB-B9EC-BA44-8B73-D389D4273CAA}" type="presOf" srcId="{1AB4DCED-EB07-406E-8B9E-3B58FC4A8359}" destId="{1361A03C-BDE1-4E5E-9306-4312679671A5}" srcOrd="1"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E9C76CAB-917E-824D-9F7F-530799764309}" type="presOf" srcId="{BAB4C52C-4841-435C-B802-9DD32314BC71}" destId="{7B8C3775-35D3-4F60-926B-E4A6CD00D301}" srcOrd="1" destOrd="0" presId="urn:microsoft.com/office/officeart/2005/8/layout/gear1"/>
    <dgm:cxn modelId="{FDCCB03F-A7C0-CF47-BA2B-7AC2E7183AEE}" type="presOf" srcId="{BAB4C52C-4841-435C-B802-9DD32314BC71}" destId="{93CAD030-FE9D-4F57-8798-2150B0D1DA2B}" srcOrd="0" destOrd="0" presId="urn:microsoft.com/office/officeart/2005/8/layout/gear1"/>
    <dgm:cxn modelId="{AAA3072D-3B75-5047-A056-32085E9E4A0D}" type="presOf" srcId="{99CE030E-E8D2-42C3-9AC8-A7A8AE86DE3F}" destId="{3324967B-A4CC-46DA-B14A-5D7260CA4A09}" srcOrd="0" destOrd="0" presId="urn:microsoft.com/office/officeart/2005/8/layout/gear1"/>
    <dgm:cxn modelId="{C8624397-90B7-B849-AA54-D8FEEEDB3862}" type="presOf" srcId="{1AB4DCED-EB07-406E-8B9E-3B58FC4A8359}" destId="{3A802A38-CF36-474A-89B2-66D6EE77A0A9}" srcOrd="2" destOrd="0" presId="urn:microsoft.com/office/officeart/2005/8/layout/gear1"/>
    <dgm:cxn modelId="{357DF0F6-AC51-6B48-B4D2-5C2C1193CEFE}" type="presOf" srcId="{1AB4DCED-EB07-406E-8B9E-3B58FC4A8359}" destId="{D29168E7-E19D-4E9E-A69C-6F56DFBF595D}" srcOrd="0" destOrd="0" presId="urn:microsoft.com/office/officeart/2005/8/layout/gear1"/>
    <dgm:cxn modelId="{881C379A-8253-AA43-B9F1-ECD56F71369A}" type="presOf" srcId="{B4145C9E-BA52-49CF-8D25-D174692FB705}" destId="{EE679490-3F08-4A0C-BF13-28FE2E12A8BB}" srcOrd="0" destOrd="0" presId="urn:microsoft.com/office/officeart/2005/8/layout/gear1"/>
    <dgm:cxn modelId="{AF8EE209-8890-2F43-AD0D-47AA1A36408F}" type="presOf" srcId="{B3899E66-EA3F-4854-903D-04BD46BAA6B8}" destId="{96E397DD-3831-4311-AA2A-8D37C23BB4B1}"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0221AACB-6A30-744A-9BA6-7B53DBD7905A}" type="presOf" srcId="{B3899E66-EA3F-4854-903D-04BD46BAA6B8}" destId="{A0A43F15-B9C7-48D2-B073-9A5E60EC64D4}" srcOrd="1" destOrd="0" presId="urn:microsoft.com/office/officeart/2005/8/layout/gear1"/>
    <dgm:cxn modelId="{C592C92D-A016-7D4C-AC14-328FD240F090}" type="presOf" srcId="{B3899E66-EA3F-4854-903D-04BD46BAA6B8}" destId="{41219393-CA87-4628-9AFA-91A168E07941}" srcOrd="2" destOrd="0" presId="urn:microsoft.com/office/officeart/2005/8/layout/gear1"/>
    <dgm:cxn modelId="{79191B86-E150-1C44-A40D-DA0797DBFE16}" type="presOf" srcId="{1AB4DCED-EB07-406E-8B9E-3B58FC4A8359}" destId="{0DB1DE49-A9F6-4F3B-BFBF-7E14257B3100}" srcOrd="3" destOrd="0" presId="urn:microsoft.com/office/officeart/2005/8/layout/gear1"/>
    <dgm:cxn modelId="{8FD0FCCB-6E37-BC46-948D-7556C362AEE7}" type="presOf" srcId="{BAB4C52C-4841-435C-B802-9DD32314BC71}" destId="{8B8EE054-7BDB-467D-9D40-1CBDDD5376DE}" srcOrd="2" destOrd="0" presId="urn:microsoft.com/office/officeart/2005/8/layout/gear1"/>
    <dgm:cxn modelId="{C5AEBF1D-A231-144F-8063-E375D6051F49}" type="presParOf" srcId="{FFBC790A-8805-4B8A-A022-2D7D33F72B6C}" destId="{93CAD030-FE9D-4F57-8798-2150B0D1DA2B}" srcOrd="0" destOrd="0" presId="urn:microsoft.com/office/officeart/2005/8/layout/gear1"/>
    <dgm:cxn modelId="{84C24786-E374-0648-BCB6-CDA6FBC12EDA}" type="presParOf" srcId="{FFBC790A-8805-4B8A-A022-2D7D33F72B6C}" destId="{7B8C3775-35D3-4F60-926B-E4A6CD00D301}" srcOrd="1" destOrd="0" presId="urn:microsoft.com/office/officeart/2005/8/layout/gear1"/>
    <dgm:cxn modelId="{4BB74D77-0512-E548-A83E-2B3674E647DD}" type="presParOf" srcId="{FFBC790A-8805-4B8A-A022-2D7D33F72B6C}" destId="{8B8EE054-7BDB-467D-9D40-1CBDDD5376DE}" srcOrd="2" destOrd="0" presId="urn:microsoft.com/office/officeart/2005/8/layout/gear1"/>
    <dgm:cxn modelId="{70750F7B-2355-9A42-A161-34D3B5DD0F8D}" type="presParOf" srcId="{FFBC790A-8805-4B8A-A022-2D7D33F72B6C}" destId="{96E397DD-3831-4311-AA2A-8D37C23BB4B1}" srcOrd="3" destOrd="0" presId="urn:microsoft.com/office/officeart/2005/8/layout/gear1"/>
    <dgm:cxn modelId="{B949C4DE-3415-894C-AE22-FB2441CA98F6}" type="presParOf" srcId="{FFBC790A-8805-4B8A-A022-2D7D33F72B6C}" destId="{A0A43F15-B9C7-48D2-B073-9A5E60EC64D4}" srcOrd="4" destOrd="0" presId="urn:microsoft.com/office/officeart/2005/8/layout/gear1"/>
    <dgm:cxn modelId="{F288ACC3-3B51-2B4F-A4D3-EBB352439DE9}" type="presParOf" srcId="{FFBC790A-8805-4B8A-A022-2D7D33F72B6C}" destId="{41219393-CA87-4628-9AFA-91A168E07941}" srcOrd="5" destOrd="0" presId="urn:microsoft.com/office/officeart/2005/8/layout/gear1"/>
    <dgm:cxn modelId="{274B6A32-71C9-634F-B505-1FE83B487119}" type="presParOf" srcId="{FFBC790A-8805-4B8A-A022-2D7D33F72B6C}" destId="{D29168E7-E19D-4E9E-A69C-6F56DFBF595D}" srcOrd="6" destOrd="0" presId="urn:microsoft.com/office/officeart/2005/8/layout/gear1"/>
    <dgm:cxn modelId="{4248A017-BB86-7E49-9F3D-8C9EC673D1E3}" type="presParOf" srcId="{FFBC790A-8805-4B8A-A022-2D7D33F72B6C}" destId="{1361A03C-BDE1-4E5E-9306-4312679671A5}" srcOrd="7" destOrd="0" presId="urn:microsoft.com/office/officeart/2005/8/layout/gear1"/>
    <dgm:cxn modelId="{9BCA7AB9-51DD-8E45-889D-A32B217AE30D}" type="presParOf" srcId="{FFBC790A-8805-4B8A-A022-2D7D33F72B6C}" destId="{3A802A38-CF36-474A-89B2-66D6EE77A0A9}" srcOrd="8" destOrd="0" presId="urn:microsoft.com/office/officeart/2005/8/layout/gear1"/>
    <dgm:cxn modelId="{917C4877-084B-8943-9832-1E7666EDF5A0}" type="presParOf" srcId="{FFBC790A-8805-4B8A-A022-2D7D33F72B6C}" destId="{0DB1DE49-A9F6-4F3B-BFBF-7E14257B3100}" srcOrd="9" destOrd="0" presId="urn:microsoft.com/office/officeart/2005/8/layout/gear1"/>
    <dgm:cxn modelId="{C3075D96-29A0-4240-AE3F-271FFC905F41}" type="presParOf" srcId="{FFBC790A-8805-4B8A-A022-2D7D33F72B6C}" destId="{C6A1261D-6FC0-48C6-9F9A-2C4F0E2FAE67}" srcOrd="10" destOrd="0" presId="urn:microsoft.com/office/officeart/2005/8/layout/gear1"/>
    <dgm:cxn modelId="{3D29E1D5-193A-AD42-9FFE-806EE4FE8CEE}" type="presParOf" srcId="{FFBC790A-8805-4B8A-A022-2D7D33F72B6C}" destId="{3324967B-A4CC-46DA-B14A-5D7260CA4A09}" srcOrd="11" destOrd="0" presId="urn:microsoft.com/office/officeart/2005/8/layout/gear1"/>
    <dgm:cxn modelId="{F91853EA-DCC2-9649-956F-BD5620266270}"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15B7E08E-30F8-474C-9CAD-D3418D8A7E1B}" type="presOf" srcId="{B4145C9E-BA52-49CF-8D25-D174692FB705}" destId="{EE679490-3F08-4A0C-BF13-28FE2E12A8B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86355EF2-40FD-FE40-B5E8-03825B1D9B9B}" type="presOf" srcId="{99CE030E-E8D2-42C3-9AC8-A7A8AE86DE3F}" destId="{3324967B-A4CC-46DA-B14A-5D7260CA4A09}" srcOrd="0" destOrd="0" presId="urn:microsoft.com/office/officeart/2005/8/layout/gear1"/>
    <dgm:cxn modelId="{A33BC105-AE92-0049-8991-37986F2128AF}" type="presOf" srcId="{BAB4C52C-4841-435C-B802-9DD32314BC71}" destId="{93CAD030-FE9D-4F57-8798-2150B0D1DA2B}" srcOrd="0" destOrd="0" presId="urn:microsoft.com/office/officeart/2005/8/layout/gear1"/>
    <dgm:cxn modelId="{F0106E46-A376-8546-99D1-2DF52699CDC2}" type="presOf" srcId="{8E6EB542-D529-43C2-9AB6-9AE1FD5B021C}" destId="{FFBC790A-8805-4B8A-A022-2D7D33F72B6C}"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8206B494-D868-CC40-8883-E0B6348504EF}" type="presOf" srcId="{1AB4DCED-EB07-406E-8B9E-3B58FC4A8359}" destId="{0DB1DE49-A9F6-4F3B-BFBF-7E14257B3100}" srcOrd="3" destOrd="0" presId="urn:microsoft.com/office/officeart/2005/8/layout/gear1"/>
    <dgm:cxn modelId="{25177C2A-B2AD-7344-A81F-371508F4E6E5}" type="presOf" srcId="{0211186F-0EEE-4ECB-821B-6AACC55E8283}" destId="{C6A1261D-6FC0-48C6-9F9A-2C4F0E2FAE67}"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0A8E3EAC-0677-3647-974A-48ABF9F7B1A7}" type="presOf" srcId="{BAB4C52C-4841-435C-B802-9DD32314BC71}" destId="{7B8C3775-35D3-4F60-926B-E4A6CD00D301}" srcOrd="1" destOrd="0" presId="urn:microsoft.com/office/officeart/2005/8/layout/gear1"/>
    <dgm:cxn modelId="{510A37B8-F507-8445-9A3B-59A0287956D6}" type="presOf" srcId="{B3899E66-EA3F-4854-903D-04BD46BAA6B8}" destId="{96E397DD-3831-4311-AA2A-8D37C23BB4B1}" srcOrd="0" destOrd="0" presId="urn:microsoft.com/office/officeart/2005/8/layout/gear1"/>
    <dgm:cxn modelId="{CA0F61B8-3689-7E41-AEBF-693D60E37DF4}" type="presOf" srcId="{1AB4DCED-EB07-406E-8B9E-3B58FC4A8359}" destId="{D29168E7-E19D-4E9E-A69C-6F56DFBF595D}" srcOrd="0" destOrd="0" presId="urn:microsoft.com/office/officeart/2005/8/layout/gear1"/>
    <dgm:cxn modelId="{0C7877B6-0C01-2840-9A6D-847C20929085}" type="presOf" srcId="{B3899E66-EA3F-4854-903D-04BD46BAA6B8}" destId="{A0A43F15-B9C7-48D2-B073-9A5E60EC64D4}" srcOrd="1" destOrd="0" presId="urn:microsoft.com/office/officeart/2005/8/layout/gear1"/>
    <dgm:cxn modelId="{48C9DC72-083F-6347-9C86-8128F13C3DEA}" type="presOf" srcId="{B3899E66-EA3F-4854-903D-04BD46BAA6B8}" destId="{41219393-CA87-4628-9AFA-91A168E07941}" srcOrd="2" destOrd="0" presId="urn:microsoft.com/office/officeart/2005/8/layout/gear1"/>
    <dgm:cxn modelId="{43ACBEDA-C25A-8646-9ED0-1DAAC44D48A5}" type="presOf" srcId="{1AB4DCED-EB07-406E-8B9E-3B58FC4A8359}" destId="{1361A03C-BDE1-4E5E-9306-4312679671A5}" srcOrd="1" destOrd="0" presId="urn:microsoft.com/office/officeart/2005/8/layout/gear1"/>
    <dgm:cxn modelId="{BE0AD68B-2137-CC44-B863-BBF179E4B9DC}" type="presOf" srcId="{BAB4C52C-4841-435C-B802-9DD32314BC71}" destId="{8B8EE054-7BDB-467D-9D40-1CBDDD5376DE}" srcOrd="2" destOrd="0" presId="urn:microsoft.com/office/officeart/2005/8/layout/gear1"/>
    <dgm:cxn modelId="{FB50EB5B-059D-F84E-8A62-9A9D25025ED1}" type="presOf" srcId="{1AB4DCED-EB07-406E-8B9E-3B58FC4A8359}" destId="{3A802A38-CF36-474A-89B2-66D6EE77A0A9}" srcOrd="2" destOrd="0" presId="urn:microsoft.com/office/officeart/2005/8/layout/gear1"/>
    <dgm:cxn modelId="{E6CEB5E7-DCA8-AD4C-8C31-E21EEE04EBEC}" type="presParOf" srcId="{FFBC790A-8805-4B8A-A022-2D7D33F72B6C}" destId="{93CAD030-FE9D-4F57-8798-2150B0D1DA2B}" srcOrd="0" destOrd="0" presId="urn:microsoft.com/office/officeart/2005/8/layout/gear1"/>
    <dgm:cxn modelId="{E6F187BA-CE3B-8242-96C4-2AB96AAE0190}" type="presParOf" srcId="{FFBC790A-8805-4B8A-A022-2D7D33F72B6C}" destId="{7B8C3775-35D3-4F60-926B-E4A6CD00D301}" srcOrd="1" destOrd="0" presId="urn:microsoft.com/office/officeart/2005/8/layout/gear1"/>
    <dgm:cxn modelId="{B981F45D-CF54-5D4C-81AD-5BC61EA63FA1}" type="presParOf" srcId="{FFBC790A-8805-4B8A-A022-2D7D33F72B6C}" destId="{8B8EE054-7BDB-467D-9D40-1CBDDD5376DE}" srcOrd="2" destOrd="0" presId="urn:microsoft.com/office/officeart/2005/8/layout/gear1"/>
    <dgm:cxn modelId="{2E0CF1AB-4CD6-B742-AD24-70651CFFA7A9}" type="presParOf" srcId="{FFBC790A-8805-4B8A-A022-2D7D33F72B6C}" destId="{96E397DD-3831-4311-AA2A-8D37C23BB4B1}" srcOrd="3" destOrd="0" presId="urn:microsoft.com/office/officeart/2005/8/layout/gear1"/>
    <dgm:cxn modelId="{44D41B95-2B94-5E41-8149-D98C95D217C5}" type="presParOf" srcId="{FFBC790A-8805-4B8A-A022-2D7D33F72B6C}" destId="{A0A43F15-B9C7-48D2-B073-9A5E60EC64D4}" srcOrd="4" destOrd="0" presId="urn:microsoft.com/office/officeart/2005/8/layout/gear1"/>
    <dgm:cxn modelId="{0E15148D-99D6-DF4D-BEB0-6AE267892927}" type="presParOf" srcId="{FFBC790A-8805-4B8A-A022-2D7D33F72B6C}" destId="{41219393-CA87-4628-9AFA-91A168E07941}" srcOrd="5" destOrd="0" presId="urn:microsoft.com/office/officeart/2005/8/layout/gear1"/>
    <dgm:cxn modelId="{8AEBDF42-9128-CF44-A62B-AB640AE6E660}" type="presParOf" srcId="{FFBC790A-8805-4B8A-A022-2D7D33F72B6C}" destId="{D29168E7-E19D-4E9E-A69C-6F56DFBF595D}" srcOrd="6" destOrd="0" presId="urn:microsoft.com/office/officeart/2005/8/layout/gear1"/>
    <dgm:cxn modelId="{AA974CCC-1069-4F40-B623-ACD1DAC97F66}" type="presParOf" srcId="{FFBC790A-8805-4B8A-A022-2D7D33F72B6C}" destId="{1361A03C-BDE1-4E5E-9306-4312679671A5}" srcOrd="7" destOrd="0" presId="urn:microsoft.com/office/officeart/2005/8/layout/gear1"/>
    <dgm:cxn modelId="{B9E720E8-18CA-3245-975D-9810FED19836}" type="presParOf" srcId="{FFBC790A-8805-4B8A-A022-2D7D33F72B6C}" destId="{3A802A38-CF36-474A-89B2-66D6EE77A0A9}" srcOrd="8" destOrd="0" presId="urn:microsoft.com/office/officeart/2005/8/layout/gear1"/>
    <dgm:cxn modelId="{B5F52253-EF03-2640-B87A-2E1720CF5E1C}" type="presParOf" srcId="{FFBC790A-8805-4B8A-A022-2D7D33F72B6C}" destId="{0DB1DE49-A9F6-4F3B-BFBF-7E14257B3100}" srcOrd="9" destOrd="0" presId="urn:microsoft.com/office/officeart/2005/8/layout/gear1"/>
    <dgm:cxn modelId="{F9CC9CAB-D0B0-374A-92D8-1F80223CA65A}" type="presParOf" srcId="{FFBC790A-8805-4B8A-A022-2D7D33F72B6C}" destId="{C6A1261D-6FC0-48C6-9F9A-2C4F0E2FAE67}" srcOrd="10" destOrd="0" presId="urn:microsoft.com/office/officeart/2005/8/layout/gear1"/>
    <dgm:cxn modelId="{99F3685B-F929-1B4D-8881-D6FE36B4895E}" type="presParOf" srcId="{FFBC790A-8805-4B8A-A022-2D7D33F72B6C}" destId="{3324967B-A4CC-46DA-B14A-5D7260CA4A09}" srcOrd="11" destOrd="0" presId="urn:microsoft.com/office/officeart/2005/8/layout/gear1"/>
    <dgm:cxn modelId="{896C73A7-FC1D-974E-8F50-C961BCD6AA6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3EEEC10-4466-6948-B8DB-1C1A5928B852}" type="presOf" srcId="{BAB4C52C-4841-435C-B802-9DD32314BC71}" destId="{7B8C3775-35D3-4F60-926B-E4A6CD00D301}" srcOrd="1"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03387FBE-3324-5F48-BD3A-9273E54DF8D1}" type="presOf" srcId="{99CE030E-E8D2-42C3-9AC8-A7A8AE86DE3F}" destId="{3324967B-A4CC-46DA-B14A-5D7260CA4A09}" srcOrd="0" destOrd="0" presId="urn:microsoft.com/office/officeart/2005/8/layout/gear1"/>
    <dgm:cxn modelId="{F4FE50CA-7DC2-3145-8A56-AA91009EA149}" type="presOf" srcId="{8E6EB542-D529-43C2-9AB6-9AE1FD5B021C}" destId="{FFBC790A-8805-4B8A-A022-2D7D33F72B6C}" srcOrd="0" destOrd="0" presId="urn:microsoft.com/office/officeart/2005/8/layout/gear1"/>
    <dgm:cxn modelId="{836285A3-026A-484F-B718-08536094BF17}" type="presOf" srcId="{B4145C9E-BA52-49CF-8D25-D174692FB705}" destId="{EE679490-3F08-4A0C-BF13-28FE2E12A8B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62CF7175-F628-F849-BC92-AA947A8B59F8}" type="presOf" srcId="{B3899E66-EA3F-4854-903D-04BD46BAA6B8}" destId="{96E397DD-3831-4311-AA2A-8D37C23BB4B1}" srcOrd="0" destOrd="0" presId="urn:microsoft.com/office/officeart/2005/8/layout/gear1"/>
    <dgm:cxn modelId="{C526378B-4084-384D-A355-0E9DE862317E}" type="presOf" srcId="{1AB4DCED-EB07-406E-8B9E-3B58FC4A8359}" destId="{0DB1DE49-A9F6-4F3B-BFBF-7E14257B3100}" srcOrd="3" destOrd="0" presId="urn:microsoft.com/office/officeart/2005/8/layout/gear1"/>
    <dgm:cxn modelId="{52AA1A63-BC90-3D43-9529-83C0C576DB20}" type="presOf" srcId="{B3899E66-EA3F-4854-903D-04BD46BAA6B8}" destId="{41219393-CA87-4628-9AFA-91A168E07941}" srcOrd="2" destOrd="0" presId="urn:microsoft.com/office/officeart/2005/8/layout/gear1"/>
    <dgm:cxn modelId="{445C2541-1E19-7B46-BFAD-5733DCA8BC40}" type="presOf" srcId="{0211186F-0EEE-4ECB-821B-6AACC55E8283}" destId="{C6A1261D-6FC0-48C6-9F9A-2C4F0E2FAE67}" srcOrd="0" destOrd="0" presId="urn:microsoft.com/office/officeart/2005/8/layout/gear1"/>
    <dgm:cxn modelId="{08099ECB-F7FA-A74B-BD8C-D0C4F54A9DED}" type="presOf" srcId="{BAB4C52C-4841-435C-B802-9DD32314BC71}" destId="{93CAD030-FE9D-4F57-8798-2150B0D1DA2B}" srcOrd="0" destOrd="0" presId="urn:microsoft.com/office/officeart/2005/8/layout/gear1"/>
    <dgm:cxn modelId="{442894EE-B1BB-0749-A19C-A474A8E7B332}" type="presOf" srcId="{BAB4C52C-4841-435C-B802-9DD32314BC71}" destId="{8B8EE054-7BDB-467D-9D40-1CBDDD5376DE}" srcOrd="2" destOrd="0" presId="urn:microsoft.com/office/officeart/2005/8/layout/gear1"/>
    <dgm:cxn modelId="{E955A423-94C4-4441-B4A7-22B29EAB7A69}" type="presOf" srcId="{1AB4DCED-EB07-406E-8B9E-3B58FC4A8359}" destId="{1361A03C-BDE1-4E5E-9306-4312679671A5}" srcOrd="1" destOrd="0" presId="urn:microsoft.com/office/officeart/2005/8/layout/gear1"/>
    <dgm:cxn modelId="{5DDE35D3-363C-8D47-BEE8-B0E8C4B6FD38}" type="presOf" srcId="{1AB4DCED-EB07-406E-8B9E-3B58FC4A8359}" destId="{D29168E7-E19D-4E9E-A69C-6F56DFBF595D}" srcOrd="0" destOrd="0" presId="urn:microsoft.com/office/officeart/2005/8/layout/gear1"/>
    <dgm:cxn modelId="{F64EF77F-71EB-364F-B49F-3628BC7FFA86}" type="presOf" srcId="{1AB4DCED-EB07-406E-8B9E-3B58FC4A8359}" destId="{3A802A38-CF36-474A-89B2-66D6EE77A0A9}" srcOrd="2" destOrd="0" presId="urn:microsoft.com/office/officeart/2005/8/layout/gear1"/>
    <dgm:cxn modelId="{CB620D60-8848-4545-8229-1E8B5E6047AF}" type="presOf" srcId="{B3899E66-EA3F-4854-903D-04BD46BAA6B8}" destId="{A0A43F15-B9C7-48D2-B073-9A5E60EC64D4}" srcOrd="1" destOrd="0" presId="urn:microsoft.com/office/officeart/2005/8/layout/gear1"/>
    <dgm:cxn modelId="{AAEAAF4C-EFE8-C141-93F2-1FE5ECB654C1}" type="presParOf" srcId="{FFBC790A-8805-4B8A-A022-2D7D33F72B6C}" destId="{93CAD030-FE9D-4F57-8798-2150B0D1DA2B}" srcOrd="0" destOrd="0" presId="urn:microsoft.com/office/officeart/2005/8/layout/gear1"/>
    <dgm:cxn modelId="{7B1CB008-83EC-1A41-AA1E-47B6E912F241}" type="presParOf" srcId="{FFBC790A-8805-4B8A-A022-2D7D33F72B6C}" destId="{7B8C3775-35D3-4F60-926B-E4A6CD00D301}" srcOrd="1" destOrd="0" presId="urn:microsoft.com/office/officeart/2005/8/layout/gear1"/>
    <dgm:cxn modelId="{D04CE01F-6FBD-174E-9597-E0A25E329797}" type="presParOf" srcId="{FFBC790A-8805-4B8A-A022-2D7D33F72B6C}" destId="{8B8EE054-7BDB-467D-9D40-1CBDDD5376DE}" srcOrd="2" destOrd="0" presId="urn:microsoft.com/office/officeart/2005/8/layout/gear1"/>
    <dgm:cxn modelId="{66C358F3-DA30-034B-AFFE-8C00156830D3}" type="presParOf" srcId="{FFBC790A-8805-4B8A-A022-2D7D33F72B6C}" destId="{96E397DD-3831-4311-AA2A-8D37C23BB4B1}" srcOrd="3" destOrd="0" presId="urn:microsoft.com/office/officeart/2005/8/layout/gear1"/>
    <dgm:cxn modelId="{F3376EDC-EE57-7348-91F4-E65423C0D864}" type="presParOf" srcId="{FFBC790A-8805-4B8A-A022-2D7D33F72B6C}" destId="{A0A43F15-B9C7-48D2-B073-9A5E60EC64D4}" srcOrd="4" destOrd="0" presId="urn:microsoft.com/office/officeart/2005/8/layout/gear1"/>
    <dgm:cxn modelId="{8F12E076-FDA1-A849-AE6E-AEC47B6426D6}" type="presParOf" srcId="{FFBC790A-8805-4B8A-A022-2D7D33F72B6C}" destId="{41219393-CA87-4628-9AFA-91A168E07941}" srcOrd="5" destOrd="0" presId="urn:microsoft.com/office/officeart/2005/8/layout/gear1"/>
    <dgm:cxn modelId="{95B16245-FCB8-1740-8E71-B54FE4C90A45}" type="presParOf" srcId="{FFBC790A-8805-4B8A-A022-2D7D33F72B6C}" destId="{D29168E7-E19D-4E9E-A69C-6F56DFBF595D}" srcOrd="6" destOrd="0" presId="urn:microsoft.com/office/officeart/2005/8/layout/gear1"/>
    <dgm:cxn modelId="{784A35A3-BD12-B64D-974C-D5935E516BFD}" type="presParOf" srcId="{FFBC790A-8805-4B8A-A022-2D7D33F72B6C}" destId="{1361A03C-BDE1-4E5E-9306-4312679671A5}" srcOrd="7" destOrd="0" presId="urn:microsoft.com/office/officeart/2005/8/layout/gear1"/>
    <dgm:cxn modelId="{25804E59-79D6-F54E-8CB8-B053B9CDFCD7}" type="presParOf" srcId="{FFBC790A-8805-4B8A-A022-2D7D33F72B6C}" destId="{3A802A38-CF36-474A-89B2-66D6EE77A0A9}" srcOrd="8" destOrd="0" presId="urn:microsoft.com/office/officeart/2005/8/layout/gear1"/>
    <dgm:cxn modelId="{E312F6AF-F124-3748-8CE2-3340D3758186}" type="presParOf" srcId="{FFBC790A-8805-4B8A-A022-2D7D33F72B6C}" destId="{0DB1DE49-A9F6-4F3B-BFBF-7E14257B3100}" srcOrd="9" destOrd="0" presId="urn:microsoft.com/office/officeart/2005/8/layout/gear1"/>
    <dgm:cxn modelId="{2D0D6DDF-88F3-F249-B877-D7E36FDEDC73}" type="presParOf" srcId="{FFBC790A-8805-4B8A-A022-2D7D33F72B6C}" destId="{C6A1261D-6FC0-48C6-9F9A-2C4F0E2FAE67}" srcOrd="10" destOrd="0" presId="urn:microsoft.com/office/officeart/2005/8/layout/gear1"/>
    <dgm:cxn modelId="{26649510-E8A4-2347-A865-559FE330044D}" type="presParOf" srcId="{FFBC790A-8805-4B8A-A022-2D7D33F72B6C}" destId="{3324967B-A4CC-46DA-B14A-5D7260CA4A09}" srcOrd="11" destOrd="0" presId="urn:microsoft.com/office/officeart/2005/8/layout/gear1"/>
    <dgm:cxn modelId="{23FAE2A9-78DF-7D4C-8BF9-7F684FF318A4}"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4D1CC7D-1389-46CB-AB22-0362AEA85736}"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ZA"/>
        </a:p>
      </dgm:t>
    </dgm:pt>
    <dgm:pt modelId="{C4C25FB7-DC1D-4CAB-A6AE-FC8915B70106}">
      <dgm:prSet phldrT="[Text]"/>
      <dgm:spPr/>
      <dgm:t>
        <a:bodyPr/>
        <a:lstStyle/>
        <a:p>
          <a:r>
            <a:rPr lang="en-ZA" dirty="0" smtClean="0"/>
            <a:t>Poor to fair</a:t>
          </a:r>
          <a:endParaRPr lang="en-ZA" dirty="0"/>
        </a:p>
      </dgm:t>
    </dgm:pt>
    <dgm:pt modelId="{6ED4971A-E7D0-464D-A4D8-ED171849EC91}" type="parTrans" cxnId="{C3DDD2FB-BB20-46FB-BB2C-19B96A5A9AFB}">
      <dgm:prSet/>
      <dgm:spPr/>
      <dgm:t>
        <a:bodyPr/>
        <a:lstStyle/>
        <a:p>
          <a:endParaRPr lang="en-ZA"/>
        </a:p>
      </dgm:t>
    </dgm:pt>
    <dgm:pt modelId="{74CA3E65-7C9A-4E94-BA70-B7C4F9D66FC3}" type="sibTrans" cxnId="{C3DDD2FB-BB20-46FB-BB2C-19B96A5A9AFB}">
      <dgm:prSet/>
      <dgm:spPr/>
      <dgm:t>
        <a:bodyPr/>
        <a:lstStyle/>
        <a:p>
          <a:endParaRPr lang="en-ZA"/>
        </a:p>
      </dgm:t>
    </dgm:pt>
    <dgm:pt modelId="{484A4F0C-80A8-476A-82BC-EEB15B0FB8FF}">
      <dgm:prSet phldrT="[Text]"/>
      <dgm:spPr/>
      <dgm:t>
        <a:bodyPr/>
        <a:lstStyle/>
        <a:p>
          <a:r>
            <a:rPr lang="en-ZA" dirty="0" smtClean="0">
              <a:latin typeface="Corbel" panose="020B0503020204020204" pitchFamily="34" charset="0"/>
            </a:rPr>
            <a:t>Achieving the basics of</a:t>
          </a:r>
        </a:p>
        <a:p>
          <a:r>
            <a:rPr lang="en-ZA" dirty="0" smtClean="0">
              <a:latin typeface="Corbel" panose="020B0503020204020204" pitchFamily="34" charset="0"/>
            </a:rPr>
            <a:t>literacy and numeracy</a:t>
          </a:r>
          <a:endParaRPr lang="en-ZA" dirty="0">
            <a:latin typeface="Corbel" panose="020B0503020204020204" pitchFamily="34" charset="0"/>
          </a:endParaRPr>
        </a:p>
      </dgm:t>
    </dgm:pt>
    <dgm:pt modelId="{9751B956-ED6F-4EA3-9F08-F26A5954E071}" type="parTrans" cxnId="{F14F0DEB-F8C9-4B14-9BC1-E56E9F88513B}">
      <dgm:prSet/>
      <dgm:spPr/>
      <dgm:t>
        <a:bodyPr/>
        <a:lstStyle/>
        <a:p>
          <a:endParaRPr lang="en-ZA"/>
        </a:p>
      </dgm:t>
    </dgm:pt>
    <dgm:pt modelId="{2B56C49A-A3E1-4035-B726-AD1EBE29E002}" type="sibTrans" cxnId="{F14F0DEB-F8C9-4B14-9BC1-E56E9F88513B}">
      <dgm:prSet/>
      <dgm:spPr/>
      <dgm:t>
        <a:bodyPr/>
        <a:lstStyle/>
        <a:p>
          <a:endParaRPr lang="en-ZA"/>
        </a:p>
      </dgm:t>
    </dgm:pt>
    <dgm:pt modelId="{49BF83E9-28D7-4F0E-ACEB-3995CA73857A}">
      <dgm:prSet phldrT="[Text]"/>
      <dgm:spPr/>
      <dgm:t>
        <a:bodyPr/>
        <a:lstStyle/>
        <a:p>
          <a:r>
            <a:rPr lang="en-ZA" dirty="0" smtClean="0"/>
            <a:t>Fair to good </a:t>
          </a:r>
          <a:endParaRPr lang="en-ZA" dirty="0"/>
        </a:p>
      </dgm:t>
    </dgm:pt>
    <dgm:pt modelId="{E729E71C-5580-4667-A8AB-3150FCAA33A3}" type="parTrans" cxnId="{6494DC85-6420-4D68-89BA-C3A845A958B9}">
      <dgm:prSet/>
      <dgm:spPr/>
      <dgm:t>
        <a:bodyPr/>
        <a:lstStyle/>
        <a:p>
          <a:endParaRPr lang="en-ZA"/>
        </a:p>
      </dgm:t>
    </dgm:pt>
    <dgm:pt modelId="{DA9DD865-EA15-4C8D-B7BA-8C234772922B}" type="sibTrans" cxnId="{6494DC85-6420-4D68-89BA-C3A845A958B9}">
      <dgm:prSet/>
      <dgm:spPr/>
      <dgm:t>
        <a:bodyPr/>
        <a:lstStyle/>
        <a:p>
          <a:endParaRPr lang="en-ZA"/>
        </a:p>
      </dgm:t>
    </dgm:pt>
    <dgm:pt modelId="{5DBF41B7-3875-456D-9E3A-54C5686A8280}">
      <dgm:prSet phldrT="[Text]"/>
      <dgm:spPr/>
      <dgm:t>
        <a:bodyPr/>
        <a:lstStyle/>
        <a:p>
          <a:r>
            <a:rPr lang="en-ZA" dirty="0" smtClean="0"/>
            <a:t>Getting the foundations</a:t>
          </a:r>
        </a:p>
        <a:p>
          <a:r>
            <a:rPr lang="en-ZA" dirty="0" smtClean="0"/>
            <a:t>in place</a:t>
          </a:r>
          <a:endParaRPr lang="en-ZA" dirty="0"/>
        </a:p>
      </dgm:t>
    </dgm:pt>
    <dgm:pt modelId="{10002503-517B-4DE2-BA63-194FAFF4C400}" type="parTrans" cxnId="{E7BD4BC4-B0B0-4B10-9FC0-62E4D398C259}">
      <dgm:prSet/>
      <dgm:spPr/>
      <dgm:t>
        <a:bodyPr/>
        <a:lstStyle/>
        <a:p>
          <a:endParaRPr lang="en-ZA"/>
        </a:p>
      </dgm:t>
    </dgm:pt>
    <dgm:pt modelId="{47CE0156-3E43-4259-A8B5-276359E35938}" type="sibTrans" cxnId="{E7BD4BC4-B0B0-4B10-9FC0-62E4D398C259}">
      <dgm:prSet/>
      <dgm:spPr/>
      <dgm:t>
        <a:bodyPr/>
        <a:lstStyle/>
        <a:p>
          <a:endParaRPr lang="en-ZA"/>
        </a:p>
      </dgm:t>
    </dgm:pt>
    <dgm:pt modelId="{3F1019E6-021D-49DE-9A63-AC8480B518CB}">
      <dgm:prSet phldrT="[Text]"/>
      <dgm:spPr/>
      <dgm:t>
        <a:bodyPr/>
        <a:lstStyle/>
        <a:p>
          <a:r>
            <a:rPr lang="en-ZA" dirty="0" smtClean="0"/>
            <a:t>Good to Great</a:t>
          </a:r>
          <a:endParaRPr lang="en-ZA" dirty="0"/>
        </a:p>
      </dgm:t>
    </dgm:pt>
    <dgm:pt modelId="{0D59D594-59A9-47CA-B590-AC29F2E1B364}" type="parTrans" cxnId="{24E2D720-2466-4C4A-822B-E8E08F6276E7}">
      <dgm:prSet/>
      <dgm:spPr/>
      <dgm:t>
        <a:bodyPr/>
        <a:lstStyle/>
        <a:p>
          <a:endParaRPr lang="en-ZA"/>
        </a:p>
      </dgm:t>
    </dgm:pt>
    <dgm:pt modelId="{D343577C-3B5B-4369-859C-5E564124056C}" type="sibTrans" cxnId="{24E2D720-2466-4C4A-822B-E8E08F6276E7}">
      <dgm:prSet/>
      <dgm:spPr/>
      <dgm:t>
        <a:bodyPr/>
        <a:lstStyle/>
        <a:p>
          <a:endParaRPr lang="en-ZA"/>
        </a:p>
      </dgm:t>
    </dgm:pt>
    <dgm:pt modelId="{44CC5538-D97B-4B6A-BB94-B40CA1C84C1F}">
      <dgm:prSet phldrT="[Text]"/>
      <dgm:spPr/>
      <dgm:t>
        <a:bodyPr/>
        <a:lstStyle/>
        <a:p>
          <a:r>
            <a:rPr lang="en-ZA" dirty="0" smtClean="0"/>
            <a:t>Shaping the professional</a:t>
          </a:r>
          <a:endParaRPr lang="en-ZA" dirty="0"/>
        </a:p>
      </dgm:t>
    </dgm:pt>
    <dgm:pt modelId="{D6F4DE00-1CBA-4D01-803E-D0F91B5ECF28}" type="parTrans" cxnId="{C1A942EE-E1A4-4C79-BD09-6B83C4E9943D}">
      <dgm:prSet/>
      <dgm:spPr/>
      <dgm:t>
        <a:bodyPr/>
        <a:lstStyle/>
        <a:p>
          <a:endParaRPr lang="en-ZA"/>
        </a:p>
      </dgm:t>
    </dgm:pt>
    <dgm:pt modelId="{D3755F2B-8F08-4F8D-8D55-108C703A64BE}" type="sibTrans" cxnId="{C1A942EE-E1A4-4C79-BD09-6B83C4E9943D}">
      <dgm:prSet/>
      <dgm:spPr/>
      <dgm:t>
        <a:bodyPr/>
        <a:lstStyle/>
        <a:p>
          <a:endParaRPr lang="en-ZA"/>
        </a:p>
      </dgm:t>
    </dgm:pt>
    <dgm:pt modelId="{D0E6789F-DDE4-43A4-B9D5-31793420EA26}">
      <dgm:prSet phldrT="[Text]"/>
      <dgm:spPr/>
      <dgm:t>
        <a:bodyPr/>
        <a:lstStyle/>
        <a:p>
          <a:r>
            <a:rPr lang="en-ZA" dirty="0" smtClean="0"/>
            <a:t>Great to Excellent</a:t>
          </a:r>
          <a:endParaRPr lang="en-ZA" dirty="0"/>
        </a:p>
      </dgm:t>
    </dgm:pt>
    <dgm:pt modelId="{9F5BDD19-3B2B-4F0C-9D97-357306F9491F}" type="parTrans" cxnId="{388243B3-3454-46AD-90B1-CCCBF6600122}">
      <dgm:prSet/>
      <dgm:spPr/>
      <dgm:t>
        <a:bodyPr/>
        <a:lstStyle/>
        <a:p>
          <a:endParaRPr lang="en-ZA"/>
        </a:p>
      </dgm:t>
    </dgm:pt>
    <dgm:pt modelId="{C5DC6E6B-0B3F-4E17-A6CD-967AA27E37DF}" type="sibTrans" cxnId="{388243B3-3454-46AD-90B1-CCCBF6600122}">
      <dgm:prSet/>
      <dgm:spPr/>
      <dgm:t>
        <a:bodyPr/>
        <a:lstStyle/>
        <a:p>
          <a:endParaRPr lang="en-ZA"/>
        </a:p>
      </dgm:t>
    </dgm:pt>
    <dgm:pt modelId="{17C0D92A-97BA-4065-B70F-E465C059D839}">
      <dgm:prSet/>
      <dgm:spPr/>
      <dgm:t>
        <a:bodyPr/>
        <a:lstStyle/>
        <a:p>
          <a:r>
            <a:rPr lang="en-ZA" dirty="0" smtClean="0"/>
            <a:t>Improving through peers and innovation</a:t>
          </a:r>
          <a:endParaRPr lang="en-ZA" dirty="0"/>
        </a:p>
      </dgm:t>
    </dgm:pt>
    <dgm:pt modelId="{E7172D79-7721-40F3-B75D-6412F2D0B43D}" type="parTrans" cxnId="{0E56BCE6-93D1-4C97-9B66-BA1520C66D08}">
      <dgm:prSet/>
      <dgm:spPr/>
      <dgm:t>
        <a:bodyPr/>
        <a:lstStyle/>
        <a:p>
          <a:endParaRPr lang="en-ZA"/>
        </a:p>
      </dgm:t>
    </dgm:pt>
    <dgm:pt modelId="{E826C785-BED2-43A6-B9AB-FD07A98452F7}" type="sibTrans" cxnId="{0E56BCE6-93D1-4C97-9B66-BA1520C66D08}">
      <dgm:prSet/>
      <dgm:spPr/>
      <dgm:t>
        <a:bodyPr/>
        <a:lstStyle/>
        <a:p>
          <a:endParaRPr lang="en-ZA"/>
        </a:p>
      </dgm:t>
    </dgm:pt>
    <dgm:pt modelId="{3052E50A-7F62-4F8A-A9C3-955D9B4C71DD}" type="pres">
      <dgm:prSet presAssocID="{E4D1CC7D-1389-46CB-AB22-0362AEA85736}" presName="rootnode" presStyleCnt="0">
        <dgm:presLayoutVars>
          <dgm:chMax/>
          <dgm:chPref/>
          <dgm:dir/>
          <dgm:animLvl val="lvl"/>
        </dgm:presLayoutVars>
      </dgm:prSet>
      <dgm:spPr/>
      <dgm:t>
        <a:bodyPr/>
        <a:lstStyle/>
        <a:p>
          <a:endParaRPr lang="en-ZA"/>
        </a:p>
      </dgm:t>
    </dgm:pt>
    <dgm:pt modelId="{AF409CBC-419C-416A-8217-C82E91B63CE2}" type="pres">
      <dgm:prSet presAssocID="{C4C25FB7-DC1D-4CAB-A6AE-FC8915B70106}" presName="composite" presStyleCnt="0"/>
      <dgm:spPr/>
    </dgm:pt>
    <dgm:pt modelId="{7D7417EA-4286-44D1-95C4-D5081A8F0055}" type="pres">
      <dgm:prSet presAssocID="{C4C25FB7-DC1D-4CAB-A6AE-FC8915B70106}" presName="LShape" presStyleLbl="alignNode1" presStyleIdx="0" presStyleCnt="7"/>
      <dgm:spPr/>
    </dgm:pt>
    <dgm:pt modelId="{BF962E59-0980-4600-BF91-C69FF12BFCD2}" type="pres">
      <dgm:prSet presAssocID="{C4C25FB7-DC1D-4CAB-A6AE-FC8915B70106}" presName="ParentText" presStyleLbl="revTx" presStyleIdx="0" presStyleCnt="4">
        <dgm:presLayoutVars>
          <dgm:chMax val="0"/>
          <dgm:chPref val="0"/>
          <dgm:bulletEnabled val="1"/>
        </dgm:presLayoutVars>
      </dgm:prSet>
      <dgm:spPr/>
      <dgm:t>
        <a:bodyPr/>
        <a:lstStyle/>
        <a:p>
          <a:endParaRPr lang="en-ZA"/>
        </a:p>
      </dgm:t>
    </dgm:pt>
    <dgm:pt modelId="{CFF9AB5E-D5B4-4B83-8560-E7439745BE30}" type="pres">
      <dgm:prSet presAssocID="{C4C25FB7-DC1D-4CAB-A6AE-FC8915B70106}" presName="Triangle" presStyleLbl="alignNode1" presStyleIdx="1" presStyleCnt="7"/>
      <dgm:spPr/>
    </dgm:pt>
    <dgm:pt modelId="{5E736718-CE65-4184-8AE5-35358320B203}" type="pres">
      <dgm:prSet presAssocID="{74CA3E65-7C9A-4E94-BA70-B7C4F9D66FC3}" presName="sibTrans" presStyleCnt="0"/>
      <dgm:spPr/>
    </dgm:pt>
    <dgm:pt modelId="{3B4556A8-1C76-44B6-9284-D1079A12A326}" type="pres">
      <dgm:prSet presAssocID="{74CA3E65-7C9A-4E94-BA70-B7C4F9D66FC3}" presName="space" presStyleCnt="0"/>
      <dgm:spPr/>
    </dgm:pt>
    <dgm:pt modelId="{628CBAE4-28BB-4BF8-8CC3-76831DFF3ABF}" type="pres">
      <dgm:prSet presAssocID="{49BF83E9-28D7-4F0E-ACEB-3995CA73857A}" presName="composite" presStyleCnt="0"/>
      <dgm:spPr/>
    </dgm:pt>
    <dgm:pt modelId="{7443CA96-6A5F-4EBD-B5E1-DE491FB84C10}" type="pres">
      <dgm:prSet presAssocID="{49BF83E9-28D7-4F0E-ACEB-3995CA73857A}" presName="LShape" presStyleLbl="alignNode1" presStyleIdx="2" presStyleCnt="7"/>
      <dgm:spPr/>
    </dgm:pt>
    <dgm:pt modelId="{D1E979DC-2CB2-4698-8196-E8206AA1373C}" type="pres">
      <dgm:prSet presAssocID="{49BF83E9-28D7-4F0E-ACEB-3995CA73857A}" presName="ParentText" presStyleLbl="revTx" presStyleIdx="1" presStyleCnt="4">
        <dgm:presLayoutVars>
          <dgm:chMax val="0"/>
          <dgm:chPref val="0"/>
          <dgm:bulletEnabled val="1"/>
        </dgm:presLayoutVars>
      </dgm:prSet>
      <dgm:spPr/>
      <dgm:t>
        <a:bodyPr/>
        <a:lstStyle/>
        <a:p>
          <a:endParaRPr lang="en-ZA"/>
        </a:p>
      </dgm:t>
    </dgm:pt>
    <dgm:pt modelId="{7DDB590E-67CC-477A-A51F-C689A1C9F9D8}" type="pres">
      <dgm:prSet presAssocID="{49BF83E9-28D7-4F0E-ACEB-3995CA73857A}" presName="Triangle" presStyleLbl="alignNode1" presStyleIdx="3" presStyleCnt="7"/>
      <dgm:spPr/>
    </dgm:pt>
    <dgm:pt modelId="{7F10F3CE-3BCB-491B-B300-79D9F943C8CF}" type="pres">
      <dgm:prSet presAssocID="{DA9DD865-EA15-4C8D-B7BA-8C234772922B}" presName="sibTrans" presStyleCnt="0"/>
      <dgm:spPr/>
    </dgm:pt>
    <dgm:pt modelId="{8827C712-07F5-4579-BBF8-9C8C6FBE29D3}" type="pres">
      <dgm:prSet presAssocID="{DA9DD865-EA15-4C8D-B7BA-8C234772922B}" presName="space" presStyleCnt="0"/>
      <dgm:spPr/>
    </dgm:pt>
    <dgm:pt modelId="{90FC08F1-632B-4D88-8476-F1FB9526E5A8}" type="pres">
      <dgm:prSet presAssocID="{3F1019E6-021D-49DE-9A63-AC8480B518CB}" presName="composite" presStyleCnt="0"/>
      <dgm:spPr/>
    </dgm:pt>
    <dgm:pt modelId="{0EA2C9F0-F6F2-4E5D-A0CF-3A3FE21EB063}" type="pres">
      <dgm:prSet presAssocID="{3F1019E6-021D-49DE-9A63-AC8480B518CB}" presName="LShape" presStyleLbl="alignNode1" presStyleIdx="4" presStyleCnt="7"/>
      <dgm:spPr/>
    </dgm:pt>
    <dgm:pt modelId="{ECB11440-EDF1-4780-ACB8-924E699EB378}" type="pres">
      <dgm:prSet presAssocID="{3F1019E6-021D-49DE-9A63-AC8480B518CB}" presName="ParentText" presStyleLbl="revTx" presStyleIdx="2" presStyleCnt="4">
        <dgm:presLayoutVars>
          <dgm:chMax val="0"/>
          <dgm:chPref val="0"/>
          <dgm:bulletEnabled val="1"/>
        </dgm:presLayoutVars>
      </dgm:prSet>
      <dgm:spPr/>
      <dgm:t>
        <a:bodyPr/>
        <a:lstStyle/>
        <a:p>
          <a:endParaRPr lang="en-ZA"/>
        </a:p>
      </dgm:t>
    </dgm:pt>
    <dgm:pt modelId="{5524309E-D324-4A82-82B4-DA9DE27CEC46}" type="pres">
      <dgm:prSet presAssocID="{3F1019E6-021D-49DE-9A63-AC8480B518CB}" presName="Triangle" presStyleLbl="alignNode1" presStyleIdx="5" presStyleCnt="7"/>
      <dgm:spPr/>
    </dgm:pt>
    <dgm:pt modelId="{9A06254A-0732-4B5A-B6CE-00E40C1FA34D}" type="pres">
      <dgm:prSet presAssocID="{D343577C-3B5B-4369-859C-5E564124056C}" presName="sibTrans" presStyleCnt="0"/>
      <dgm:spPr/>
    </dgm:pt>
    <dgm:pt modelId="{6E6BB7C9-E415-40E8-BB3F-54827CD5436B}" type="pres">
      <dgm:prSet presAssocID="{D343577C-3B5B-4369-859C-5E564124056C}" presName="space" presStyleCnt="0"/>
      <dgm:spPr/>
    </dgm:pt>
    <dgm:pt modelId="{4E408692-BA69-4B36-BC3E-6FDC1CFA5CD6}" type="pres">
      <dgm:prSet presAssocID="{D0E6789F-DDE4-43A4-B9D5-31793420EA26}" presName="composite" presStyleCnt="0"/>
      <dgm:spPr/>
    </dgm:pt>
    <dgm:pt modelId="{265BB343-AF59-4F10-9933-2FF2B0F73DA0}" type="pres">
      <dgm:prSet presAssocID="{D0E6789F-DDE4-43A4-B9D5-31793420EA26}" presName="LShape" presStyleLbl="alignNode1" presStyleIdx="6" presStyleCnt="7"/>
      <dgm:spPr/>
    </dgm:pt>
    <dgm:pt modelId="{8B59D663-DC17-499A-A247-E257D78242A8}" type="pres">
      <dgm:prSet presAssocID="{D0E6789F-DDE4-43A4-B9D5-31793420EA26}" presName="ParentText" presStyleLbl="revTx" presStyleIdx="3" presStyleCnt="4">
        <dgm:presLayoutVars>
          <dgm:chMax val="0"/>
          <dgm:chPref val="0"/>
          <dgm:bulletEnabled val="1"/>
        </dgm:presLayoutVars>
      </dgm:prSet>
      <dgm:spPr/>
      <dgm:t>
        <a:bodyPr/>
        <a:lstStyle/>
        <a:p>
          <a:endParaRPr lang="en-ZA"/>
        </a:p>
      </dgm:t>
    </dgm:pt>
  </dgm:ptLst>
  <dgm:cxnLst>
    <dgm:cxn modelId="{4F6B41DD-30DC-48E7-AB34-0FD964584B2B}" type="presOf" srcId="{E4D1CC7D-1389-46CB-AB22-0362AEA85736}" destId="{3052E50A-7F62-4F8A-A9C3-955D9B4C71DD}" srcOrd="0" destOrd="0" presId="urn:microsoft.com/office/officeart/2009/3/layout/StepUpProcess"/>
    <dgm:cxn modelId="{F14F0DEB-F8C9-4B14-9BC1-E56E9F88513B}" srcId="{C4C25FB7-DC1D-4CAB-A6AE-FC8915B70106}" destId="{484A4F0C-80A8-476A-82BC-EEB15B0FB8FF}" srcOrd="0" destOrd="0" parTransId="{9751B956-ED6F-4EA3-9F08-F26A5954E071}" sibTransId="{2B56C49A-A3E1-4035-B726-AD1EBE29E002}"/>
    <dgm:cxn modelId="{5B9063BC-CDD7-4451-82D1-7DACD78559E3}" type="presOf" srcId="{17C0D92A-97BA-4065-B70F-E465C059D839}" destId="{8B59D663-DC17-499A-A247-E257D78242A8}" srcOrd="0" destOrd="1" presId="urn:microsoft.com/office/officeart/2009/3/layout/StepUpProcess"/>
    <dgm:cxn modelId="{E003D48E-54A5-4C53-850B-CB4116611616}" type="presOf" srcId="{484A4F0C-80A8-476A-82BC-EEB15B0FB8FF}" destId="{BF962E59-0980-4600-BF91-C69FF12BFCD2}" srcOrd="0" destOrd="1" presId="urn:microsoft.com/office/officeart/2009/3/layout/StepUpProcess"/>
    <dgm:cxn modelId="{0E56BCE6-93D1-4C97-9B66-BA1520C66D08}" srcId="{D0E6789F-DDE4-43A4-B9D5-31793420EA26}" destId="{17C0D92A-97BA-4065-B70F-E465C059D839}" srcOrd="0" destOrd="0" parTransId="{E7172D79-7721-40F3-B75D-6412F2D0B43D}" sibTransId="{E826C785-BED2-43A6-B9AB-FD07A98452F7}"/>
    <dgm:cxn modelId="{21940DAC-3B58-43F7-B2B2-58384E23D287}" type="presOf" srcId="{D0E6789F-DDE4-43A4-B9D5-31793420EA26}" destId="{8B59D663-DC17-499A-A247-E257D78242A8}" srcOrd="0" destOrd="0" presId="urn:microsoft.com/office/officeart/2009/3/layout/StepUpProcess"/>
    <dgm:cxn modelId="{24E2D720-2466-4C4A-822B-E8E08F6276E7}" srcId="{E4D1CC7D-1389-46CB-AB22-0362AEA85736}" destId="{3F1019E6-021D-49DE-9A63-AC8480B518CB}" srcOrd="2" destOrd="0" parTransId="{0D59D594-59A9-47CA-B590-AC29F2E1B364}" sibTransId="{D343577C-3B5B-4369-859C-5E564124056C}"/>
    <dgm:cxn modelId="{1943967A-F472-4EB8-8044-D37C074DACCA}" type="presOf" srcId="{3F1019E6-021D-49DE-9A63-AC8480B518CB}" destId="{ECB11440-EDF1-4780-ACB8-924E699EB378}" srcOrd="0" destOrd="0" presId="urn:microsoft.com/office/officeart/2009/3/layout/StepUpProcess"/>
    <dgm:cxn modelId="{5B6A003A-C646-44CD-8A69-34BF74C16DC4}" type="presOf" srcId="{49BF83E9-28D7-4F0E-ACEB-3995CA73857A}" destId="{D1E979DC-2CB2-4698-8196-E8206AA1373C}" srcOrd="0" destOrd="0" presId="urn:microsoft.com/office/officeart/2009/3/layout/StepUpProcess"/>
    <dgm:cxn modelId="{388243B3-3454-46AD-90B1-CCCBF6600122}" srcId="{E4D1CC7D-1389-46CB-AB22-0362AEA85736}" destId="{D0E6789F-DDE4-43A4-B9D5-31793420EA26}" srcOrd="3" destOrd="0" parTransId="{9F5BDD19-3B2B-4F0C-9D97-357306F9491F}" sibTransId="{C5DC6E6B-0B3F-4E17-A6CD-967AA27E37DF}"/>
    <dgm:cxn modelId="{E7BD4BC4-B0B0-4B10-9FC0-62E4D398C259}" srcId="{49BF83E9-28D7-4F0E-ACEB-3995CA73857A}" destId="{5DBF41B7-3875-456D-9E3A-54C5686A8280}" srcOrd="0" destOrd="0" parTransId="{10002503-517B-4DE2-BA63-194FAFF4C400}" sibTransId="{47CE0156-3E43-4259-A8B5-276359E35938}"/>
    <dgm:cxn modelId="{629A1C99-2A2B-4FBC-9297-B3854A406044}" type="presOf" srcId="{5DBF41B7-3875-456D-9E3A-54C5686A8280}" destId="{D1E979DC-2CB2-4698-8196-E8206AA1373C}" srcOrd="0" destOrd="1" presId="urn:microsoft.com/office/officeart/2009/3/layout/StepUpProcess"/>
    <dgm:cxn modelId="{86147179-1E3B-4787-9FD0-2A114C60D416}" type="presOf" srcId="{44CC5538-D97B-4B6A-BB94-B40CA1C84C1F}" destId="{ECB11440-EDF1-4780-ACB8-924E699EB378}" srcOrd="0" destOrd="1" presId="urn:microsoft.com/office/officeart/2009/3/layout/StepUpProcess"/>
    <dgm:cxn modelId="{BDBB7894-DD1A-4E7A-95F8-DED940753F1A}" type="presOf" srcId="{C4C25FB7-DC1D-4CAB-A6AE-FC8915B70106}" destId="{BF962E59-0980-4600-BF91-C69FF12BFCD2}" srcOrd="0" destOrd="0" presId="urn:microsoft.com/office/officeart/2009/3/layout/StepUpProcess"/>
    <dgm:cxn modelId="{C3DDD2FB-BB20-46FB-BB2C-19B96A5A9AFB}" srcId="{E4D1CC7D-1389-46CB-AB22-0362AEA85736}" destId="{C4C25FB7-DC1D-4CAB-A6AE-FC8915B70106}" srcOrd="0" destOrd="0" parTransId="{6ED4971A-E7D0-464D-A4D8-ED171849EC91}" sibTransId="{74CA3E65-7C9A-4E94-BA70-B7C4F9D66FC3}"/>
    <dgm:cxn modelId="{6494DC85-6420-4D68-89BA-C3A845A958B9}" srcId="{E4D1CC7D-1389-46CB-AB22-0362AEA85736}" destId="{49BF83E9-28D7-4F0E-ACEB-3995CA73857A}" srcOrd="1" destOrd="0" parTransId="{E729E71C-5580-4667-A8AB-3150FCAA33A3}" sibTransId="{DA9DD865-EA15-4C8D-B7BA-8C234772922B}"/>
    <dgm:cxn modelId="{C1A942EE-E1A4-4C79-BD09-6B83C4E9943D}" srcId="{3F1019E6-021D-49DE-9A63-AC8480B518CB}" destId="{44CC5538-D97B-4B6A-BB94-B40CA1C84C1F}" srcOrd="0" destOrd="0" parTransId="{D6F4DE00-1CBA-4D01-803E-D0F91B5ECF28}" sibTransId="{D3755F2B-8F08-4F8D-8D55-108C703A64BE}"/>
    <dgm:cxn modelId="{BFB287ED-B8A4-4A6A-84DE-DF45A66C19DF}" type="presParOf" srcId="{3052E50A-7F62-4F8A-A9C3-955D9B4C71DD}" destId="{AF409CBC-419C-416A-8217-C82E91B63CE2}" srcOrd="0" destOrd="0" presId="urn:microsoft.com/office/officeart/2009/3/layout/StepUpProcess"/>
    <dgm:cxn modelId="{1154BA1E-94A0-48D7-BBCE-71B4532C97FA}" type="presParOf" srcId="{AF409CBC-419C-416A-8217-C82E91B63CE2}" destId="{7D7417EA-4286-44D1-95C4-D5081A8F0055}" srcOrd="0" destOrd="0" presId="urn:microsoft.com/office/officeart/2009/3/layout/StepUpProcess"/>
    <dgm:cxn modelId="{72A6CA4B-7A39-4C8C-B0BD-A90FFFDF9E30}" type="presParOf" srcId="{AF409CBC-419C-416A-8217-C82E91B63CE2}" destId="{BF962E59-0980-4600-BF91-C69FF12BFCD2}" srcOrd="1" destOrd="0" presId="urn:microsoft.com/office/officeart/2009/3/layout/StepUpProcess"/>
    <dgm:cxn modelId="{2B6F0CB5-2266-42DA-9B19-F59039EF617B}" type="presParOf" srcId="{AF409CBC-419C-416A-8217-C82E91B63CE2}" destId="{CFF9AB5E-D5B4-4B83-8560-E7439745BE30}" srcOrd="2" destOrd="0" presId="urn:microsoft.com/office/officeart/2009/3/layout/StepUpProcess"/>
    <dgm:cxn modelId="{02237989-7A0A-40B9-B39B-00EB209CAB08}" type="presParOf" srcId="{3052E50A-7F62-4F8A-A9C3-955D9B4C71DD}" destId="{5E736718-CE65-4184-8AE5-35358320B203}" srcOrd="1" destOrd="0" presId="urn:microsoft.com/office/officeart/2009/3/layout/StepUpProcess"/>
    <dgm:cxn modelId="{718C9C80-6506-4B12-9A40-B59BB7766FB9}" type="presParOf" srcId="{5E736718-CE65-4184-8AE5-35358320B203}" destId="{3B4556A8-1C76-44B6-9284-D1079A12A326}" srcOrd="0" destOrd="0" presId="urn:microsoft.com/office/officeart/2009/3/layout/StepUpProcess"/>
    <dgm:cxn modelId="{2088FCA2-7BD6-4C1A-84E3-48CEF49CE413}" type="presParOf" srcId="{3052E50A-7F62-4F8A-A9C3-955D9B4C71DD}" destId="{628CBAE4-28BB-4BF8-8CC3-76831DFF3ABF}" srcOrd="2" destOrd="0" presId="urn:microsoft.com/office/officeart/2009/3/layout/StepUpProcess"/>
    <dgm:cxn modelId="{B3DAEB3C-6C41-4126-89A8-EF09E27002ED}" type="presParOf" srcId="{628CBAE4-28BB-4BF8-8CC3-76831DFF3ABF}" destId="{7443CA96-6A5F-4EBD-B5E1-DE491FB84C10}" srcOrd="0" destOrd="0" presId="urn:microsoft.com/office/officeart/2009/3/layout/StepUpProcess"/>
    <dgm:cxn modelId="{BA4ECAFE-29B1-42B9-BB25-E7FED175AEE6}" type="presParOf" srcId="{628CBAE4-28BB-4BF8-8CC3-76831DFF3ABF}" destId="{D1E979DC-2CB2-4698-8196-E8206AA1373C}" srcOrd="1" destOrd="0" presId="urn:microsoft.com/office/officeart/2009/3/layout/StepUpProcess"/>
    <dgm:cxn modelId="{191BEAB9-4261-4001-88B1-ADA6C7B6F401}" type="presParOf" srcId="{628CBAE4-28BB-4BF8-8CC3-76831DFF3ABF}" destId="{7DDB590E-67CC-477A-A51F-C689A1C9F9D8}" srcOrd="2" destOrd="0" presId="urn:microsoft.com/office/officeart/2009/3/layout/StepUpProcess"/>
    <dgm:cxn modelId="{8F290144-3781-4C81-83A1-F4ABC20DA053}" type="presParOf" srcId="{3052E50A-7F62-4F8A-A9C3-955D9B4C71DD}" destId="{7F10F3CE-3BCB-491B-B300-79D9F943C8CF}" srcOrd="3" destOrd="0" presId="urn:microsoft.com/office/officeart/2009/3/layout/StepUpProcess"/>
    <dgm:cxn modelId="{3EC4ADA5-A2E8-4D0F-A41F-5C995E6AF3B8}" type="presParOf" srcId="{7F10F3CE-3BCB-491B-B300-79D9F943C8CF}" destId="{8827C712-07F5-4579-BBF8-9C8C6FBE29D3}" srcOrd="0" destOrd="0" presId="urn:microsoft.com/office/officeart/2009/3/layout/StepUpProcess"/>
    <dgm:cxn modelId="{DE71D74E-537C-450C-9290-90F26641D211}" type="presParOf" srcId="{3052E50A-7F62-4F8A-A9C3-955D9B4C71DD}" destId="{90FC08F1-632B-4D88-8476-F1FB9526E5A8}" srcOrd="4" destOrd="0" presId="urn:microsoft.com/office/officeart/2009/3/layout/StepUpProcess"/>
    <dgm:cxn modelId="{CA33C5A7-FE95-4B9F-BD0D-B7D330E61B15}" type="presParOf" srcId="{90FC08F1-632B-4D88-8476-F1FB9526E5A8}" destId="{0EA2C9F0-F6F2-4E5D-A0CF-3A3FE21EB063}" srcOrd="0" destOrd="0" presId="urn:microsoft.com/office/officeart/2009/3/layout/StepUpProcess"/>
    <dgm:cxn modelId="{57D083AE-A27C-48E8-9695-C885663F928C}" type="presParOf" srcId="{90FC08F1-632B-4D88-8476-F1FB9526E5A8}" destId="{ECB11440-EDF1-4780-ACB8-924E699EB378}" srcOrd="1" destOrd="0" presId="urn:microsoft.com/office/officeart/2009/3/layout/StepUpProcess"/>
    <dgm:cxn modelId="{FFFADFF3-F5C6-42E8-B04C-019516D42B5D}" type="presParOf" srcId="{90FC08F1-632B-4D88-8476-F1FB9526E5A8}" destId="{5524309E-D324-4A82-82B4-DA9DE27CEC46}" srcOrd="2" destOrd="0" presId="urn:microsoft.com/office/officeart/2009/3/layout/StepUpProcess"/>
    <dgm:cxn modelId="{7F455D3D-1FF5-45F5-91AC-3994CB75459A}" type="presParOf" srcId="{3052E50A-7F62-4F8A-A9C3-955D9B4C71DD}" destId="{9A06254A-0732-4B5A-B6CE-00E40C1FA34D}" srcOrd="5" destOrd="0" presId="urn:microsoft.com/office/officeart/2009/3/layout/StepUpProcess"/>
    <dgm:cxn modelId="{A6118A50-952F-4777-A4F7-B596F2D34196}" type="presParOf" srcId="{9A06254A-0732-4B5A-B6CE-00E40C1FA34D}" destId="{6E6BB7C9-E415-40E8-BB3F-54827CD5436B}" srcOrd="0" destOrd="0" presId="urn:microsoft.com/office/officeart/2009/3/layout/StepUpProcess"/>
    <dgm:cxn modelId="{102B2F5A-4917-46F8-B496-BAE333BA6503}" type="presParOf" srcId="{3052E50A-7F62-4F8A-A9C3-955D9B4C71DD}" destId="{4E408692-BA69-4B36-BC3E-6FDC1CFA5CD6}" srcOrd="6" destOrd="0" presId="urn:microsoft.com/office/officeart/2009/3/layout/StepUpProcess"/>
    <dgm:cxn modelId="{EC42008D-90BE-425B-94BB-2B24279A531C}" type="presParOf" srcId="{4E408692-BA69-4B36-BC3E-6FDC1CFA5CD6}" destId="{265BB343-AF59-4F10-9933-2FF2B0F73DA0}" srcOrd="0" destOrd="0" presId="urn:microsoft.com/office/officeart/2009/3/layout/StepUpProcess"/>
    <dgm:cxn modelId="{3BA335E0-4FBA-4A70-A254-07C218EB3ED7}" type="presParOf" srcId="{4E408692-BA69-4B36-BC3E-6FDC1CFA5CD6}" destId="{8B59D663-DC17-499A-A247-E257D78242A8}"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C19CE-9411-47CC-9378-8DA7BAA1B1D0}">
      <dsp:nvSpPr>
        <dsp:cNvPr id="0" name=""/>
        <dsp:cNvSpPr/>
      </dsp:nvSpPr>
      <dsp:spPr>
        <a:xfrm>
          <a:off x="2565" y="488951"/>
          <a:ext cx="2501152" cy="9045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ZA" sz="2600" kern="1200" dirty="0" smtClean="0"/>
            <a:t>Amount allocated in 2014/15</a:t>
          </a:r>
          <a:endParaRPr lang="en-ZA" sz="2600" kern="1200" dirty="0"/>
        </a:p>
      </dsp:txBody>
      <dsp:txXfrm>
        <a:off x="2565" y="488951"/>
        <a:ext cx="2501152" cy="904513"/>
      </dsp:txXfrm>
    </dsp:sp>
    <dsp:sp modelId="{71747AC7-B496-444C-947C-E8B7D5B68F8E}">
      <dsp:nvSpPr>
        <dsp:cNvPr id="0" name=""/>
        <dsp:cNvSpPr/>
      </dsp:nvSpPr>
      <dsp:spPr>
        <a:xfrm>
          <a:off x="2565" y="1393464"/>
          <a:ext cx="2501152" cy="1141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Char char="••"/>
          </a:pPr>
          <a:r>
            <a:rPr lang="en-ZA" sz="2600" b="1" kern="1200" dirty="0" smtClean="0"/>
            <a:t>+/ R189.5 billion </a:t>
          </a:r>
          <a:endParaRPr lang="en-ZA" sz="2600" kern="1200" dirty="0"/>
        </a:p>
      </dsp:txBody>
      <dsp:txXfrm>
        <a:off x="2565" y="1393464"/>
        <a:ext cx="2501152" cy="1141920"/>
      </dsp:txXfrm>
    </dsp:sp>
    <dsp:sp modelId="{1323C651-91DA-4ECE-8B71-D80F01E04A35}">
      <dsp:nvSpPr>
        <dsp:cNvPr id="0" name=""/>
        <dsp:cNvSpPr/>
      </dsp:nvSpPr>
      <dsp:spPr>
        <a:xfrm>
          <a:off x="2853879" y="488951"/>
          <a:ext cx="2501152" cy="9045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ZA" sz="2600" kern="1200" dirty="0" smtClean="0"/>
            <a:t>% of total govt. </a:t>
          </a:r>
          <a:r>
            <a:rPr lang="en-ZA" sz="2600" kern="1200" dirty="0" err="1" smtClean="0"/>
            <a:t>exp</a:t>
          </a:r>
          <a:r>
            <a:rPr lang="en-ZA" sz="2600" kern="1200" dirty="0" smtClean="0"/>
            <a:t> in 2014/15</a:t>
          </a:r>
          <a:endParaRPr lang="en-ZA" sz="2600" kern="1200" dirty="0"/>
        </a:p>
      </dsp:txBody>
      <dsp:txXfrm>
        <a:off x="2853879" y="488951"/>
        <a:ext cx="2501152" cy="904513"/>
      </dsp:txXfrm>
    </dsp:sp>
    <dsp:sp modelId="{C0EBAD84-3A88-49CF-826B-3AEB12DC253E}">
      <dsp:nvSpPr>
        <dsp:cNvPr id="0" name=""/>
        <dsp:cNvSpPr/>
      </dsp:nvSpPr>
      <dsp:spPr>
        <a:xfrm>
          <a:off x="2853879" y="1393464"/>
          <a:ext cx="2501152" cy="1141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Char char="••"/>
          </a:pPr>
          <a:r>
            <a:rPr lang="en-ZA" sz="2600" b="1" kern="1200" dirty="0" smtClean="0">
              <a:sym typeface="Wingdings" panose="05000000000000000000" pitchFamily="2" charset="2"/>
            </a:rPr>
            <a:t>+/ 15.2%</a:t>
          </a:r>
          <a:endParaRPr lang="en-ZA" sz="2600" kern="1200" dirty="0"/>
        </a:p>
      </dsp:txBody>
      <dsp:txXfrm>
        <a:off x="2853879" y="1393464"/>
        <a:ext cx="2501152" cy="1141920"/>
      </dsp:txXfrm>
    </dsp:sp>
    <dsp:sp modelId="{6098E16C-24FE-47AC-B965-2289B0217099}">
      <dsp:nvSpPr>
        <dsp:cNvPr id="0" name=""/>
        <dsp:cNvSpPr/>
      </dsp:nvSpPr>
      <dsp:spPr>
        <a:xfrm>
          <a:off x="5705193" y="488951"/>
          <a:ext cx="2501152" cy="9045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ZA" sz="2600" kern="1200" dirty="0" smtClean="0"/>
            <a:t>Expected Growth in 2015/16</a:t>
          </a:r>
          <a:endParaRPr lang="en-ZA" sz="2600" kern="1200" dirty="0"/>
        </a:p>
      </dsp:txBody>
      <dsp:txXfrm>
        <a:off x="5705193" y="488951"/>
        <a:ext cx="2501152" cy="904513"/>
      </dsp:txXfrm>
    </dsp:sp>
    <dsp:sp modelId="{B9648D05-873A-403B-8B8D-1E0B18166400}">
      <dsp:nvSpPr>
        <dsp:cNvPr id="0" name=""/>
        <dsp:cNvSpPr/>
      </dsp:nvSpPr>
      <dsp:spPr>
        <a:xfrm>
          <a:off x="5705193" y="1393464"/>
          <a:ext cx="2501152" cy="1141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Char char="••"/>
          </a:pPr>
          <a:r>
            <a:rPr lang="en-ZA" sz="2600" b="1" kern="1200" dirty="0" smtClean="0">
              <a:sym typeface="Wingdings" panose="05000000000000000000" pitchFamily="2" charset="2"/>
            </a:rPr>
            <a:t>7.6%</a:t>
          </a:r>
          <a:endParaRPr lang="en-ZA" sz="2600" kern="1200" dirty="0"/>
        </a:p>
      </dsp:txBody>
      <dsp:txXfrm>
        <a:off x="5705193" y="1393464"/>
        <a:ext cx="2501152" cy="1141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706" y="4189544"/>
        <a:ext cx="1451194" cy="1514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799" y="1828799"/>
          <a:ext cx="2235200" cy="2235200"/>
        </a:xfrm>
        <a:prstGeom prst="gear9">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4" y="2352384"/>
        <a:ext cx="1336450" cy="1148939"/>
      </dsp:txXfrm>
    </dsp:sp>
    <dsp:sp modelId="{96E397DD-3831-4311-AA2A-8D37C23BB4B1}">
      <dsp:nvSpPr>
        <dsp:cNvPr id="0" name=""/>
        <dsp:cNvSpPr/>
      </dsp:nvSpPr>
      <dsp:spPr>
        <a:xfrm>
          <a:off x="1544319" y="1300480"/>
          <a:ext cx="1625600" cy="1625600"/>
        </a:xfrm>
        <a:prstGeom prst="gear6">
          <a:avLst/>
        </a:prstGeom>
        <a:solidFill>
          <a:schemeClr val="accent3">
            <a:shade val="50000"/>
            <a:hueOff val="178370"/>
            <a:satOff val="-2846"/>
            <a:lumOff val="274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Increased resources  “on-the-ground”</a:t>
          </a:r>
          <a:endParaRPr lang="en-ZA" sz="1400" b="1" kern="1200" dirty="0"/>
        </a:p>
      </dsp:txBody>
      <dsp:txXfrm>
        <a:off x="1953569"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0"/>
            <a:satOff val="-2846"/>
            <a:lumOff val="274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Increased allocation of resources</a:t>
          </a:r>
          <a:endParaRPr lang="en-ZA" sz="1400" b="1" kern="1200" dirty="0"/>
        </a:p>
      </dsp:txBody>
      <dsp:txXfrm rot="-20700000">
        <a:off x="2804160" y="528319"/>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799" y="1828799"/>
          <a:ext cx="2235200" cy="2235200"/>
        </a:xfrm>
        <a:prstGeom prst="gear9">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4" y="2352384"/>
        <a:ext cx="1336450" cy="1148939"/>
      </dsp:txXfrm>
    </dsp:sp>
    <dsp:sp modelId="{96E397DD-3831-4311-AA2A-8D37C23BB4B1}">
      <dsp:nvSpPr>
        <dsp:cNvPr id="0" name=""/>
        <dsp:cNvSpPr/>
      </dsp:nvSpPr>
      <dsp:spPr>
        <a:xfrm>
          <a:off x="1544319" y="1300480"/>
          <a:ext cx="1625600" cy="1625600"/>
        </a:xfrm>
        <a:prstGeom prst="gear6">
          <a:avLst/>
        </a:prstGeom>
        <a:solidFill>
          <a:schemeClr val="accent3">
            <a:shade val="50000"/>
            <a:hueOff val="178370"/>
            <a:satOff val="-2846"/>
            <a:lumOff val="274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Increased resources  “on-the-ground”</a:t>
          </a:r>
          <a:endParaRPr lang="en-ZA" sz="1400" b="1" kern="1200" dirty="0"/>
        </a:p>
      </dsp:txBody>
      <dsp:txXfrm>
        <a:off x="1953569"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0"/>
            <a:satOff val="-2846"/>
            <a:lumOff val="274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Increased allocation of resources</a:t>
          </a:r>
          <a:endParaRPr lang="en-ZA" sz="1400" b="1" kern="1200" dirty="0"/>
        </a:p>
      </dsp:txBody>
      <dsp:txXfrm rot="-20700000">
        <a:off x="2804160" y="528319"/>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799" y="1828799"/>
          <a:ext cx="2235200" cy="2235200"/>
        </a:xfrm>
        <a:prstGeom prst="gear9">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4" y="2352384"/>
        <a:ext cx="1336450" cy="1148939"/>
      </dsp:txXfrm>
    </dsp:sp>
    <dsp:sp modelId="{96E397DD-3831-4311-AA2A-8D37C23BB4B1}">
      <dsp:nvSpPr>
        <dsp:cNvPr id="0" name=""/>
        <dsp:cNvSpPr/>
      </dsp:nvSpPr>
      <dsp:spPr>
        <a:xfrm>
          <a:off x="1544319" y="1300480"/>
          <a:ext cx="1625600" cy="1625600"/>
        </a:xfrm>
        <a:prstGeom prst="gear6">
          <a:avLst/>
        </a:prstGeom>
        <a:solidFill>
          <a:schemeClr val="accent3">
            <a:shade val="50000"/>
            <a:hueOff val="178370"/>
            <a:satOff val="-2846"/>
            <a:lumOff val="274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Increased resources  “on-the-ground”</a:t>
          </a:r>
          <a:endParaRPr lang="en-ZA" sz="1400" b="1" kern="1200" dirty="0"/>
        </a:p>
      </dsp:txBody>
      <dsp:txXfrm>
        <a:off x="1953569"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0"/>
            <a:satOff val="-2846"/>
            <a:lumOff val="274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Increased allocation of resources</a:t>
          </a:r>
          <a:endParaRPr lang="en-ZA" sz="1400" b="1" kern="1200" dirty="0"/>
        </a:p>
      </dsp:txBody>
      <dsp:txXfrm rot="-20700000">
        <a:off x="2804160" y="528319"/>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799" y="1828799"/>
          <a:ext cx="2235200" cy="2235200"/>
        </a:xfrm>
        <a:prstGeom prst="gear9">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4" y="2352384"/>
        <a:ext cx="1336450" cy="1148939"/>
      </dsp:txXfrm>
    </dsp:sp>
    <dsp:sp modelId="{96E397DD-3831-4311-AA2A-8D37C23BB4B1}">
      <dsp:nvSpPr>
        <dsp:cNvPr id="0" name=""/>
        <dsp:cNvSpPr/>
      </dsp:nvSpPr>
      <dsp:spPr>
        <a:xfrm>
          <a:off x="1544319" y="1300480"/>
          <a:ext cx="1625600" cy="1625600"/>
        </a:xfrm>
        <a:prstGeom prst="gear6">
          <a:avLst/>
        </a:prstGeom>
        <a:solidFill>
          <a:schemeClr val="accent3">
            <a:shade val="50000"/>
            <a:hueOff val="178370"/>
            <a:satOff val="-2846"/>
            <a:lumOff val="274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Increased resources  “on-the-ground”</a:t>
          </a:r>
          <a:endParaRPr lang="en-ZA" sz="1400" b="1" kern="1200" dirty="0"/>
        </a:p>
      </dsp:txBody>
      <dsp:txXfrm>
        <a:off x="1953569"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0"/>
            <a:satOff val="-2846"/>
            <a:lumOff val="274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Increased allocation of resources</a:t>
          </a:r>
          <a:endParaRPr lang="en-ZA" sz="1400" b="1" kern="1200" dirty="0"/>
        </a:p>
      </dsp:txBody>
      <dsp:txXfrm rot="-20700000">
        <a:off x="2804160" y="528319"/>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417EA-4286-44D1-95C4-D5081A8F0055}">
      <dsp:nvSpPr>
        <dsp:cNvPr id="0" name=""/>
        <dsp:cNvSpPr/>
      </dsp:nvSpPr>
      <dsp:spPr>
        <a:xfrm rot="5400000">
          <a:off x="376451" y="1178107"/>
          <a:ext cx="1132433" cy="188434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962E59-0980-4600-BF91-C69FF12BFCD2}">
      <dsp:nvSpPr>
        <dsp:cNvPr id="0" name=""/>
        <dsp:cNvSpPr/>
      </dsp:nvSpPr>
      <dsp:spPr>
        <a:xfrm>
          <a:off x="187420" y="1741120"/>
          <a:ext cx="1701196" cy="1491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ZA" sz="2100" kern="1200" dirty="0" smtClean="0"/>
            <a:t>Poor to fair</a:t>
          </a:r>
          <a:endParaRPr lang="en-ZA" sz="2100" kern="1200" dirty="0"/>
        </a:p>
        <a:p>
          <a:pPr marL="171450" lvl="1" indent="-171450" algn="l" defTabSz="711200">
            <a:lnSpc>
              <a:spcPct val="90000"/>
            </a:lnSpc>
            <a:spcBef>
              <a:spcPct val="0"/>
            </a:spcBef>
            <a:spcAft>
              <a:spcPct val="15000"/>
            </a:spcAft>
            <a:buChar char="••"/>
          </a:pPr>
          <a:r>
            <a:rPr lang="en-ZA" sz="1600" kern="1200" dirty="0" smtClean="0">
              <a:latin typeface="Corbel" panose="020B0503020204020204" pitchFamily="34" charset="0"/>
            </a:rPr>
            <a:t>Achieving the basics of</a:t>
          </a:r>
        </a:p>
        <a:p>
          <a:pPr marL="171450" lvl="1" indent="-171450" algn="l" defTabSz="711200">
            <a:lnSpc>
              <a:spcPct val="90000"/>
            </a:lnSpc>
            <a:spcBef>
              <a:spcPct val="0"/>
            </a:spcBef>
            <a:spcAft>
              <a:spcPct val="15000"/>
            </a:spcAft>
            <a:buChar char="••"/>
          </a:pPr>
          <a:r>
            <a:rPr lang="en-ZA" sz="1600" kern="1200" dirty="0" smtClean="0">
              <a:latin typeface="Corbel" panose="020B0503020204020204" pitchFamily="34" charset="0"/>
            </a:rPr>
            <a:t>literacy and numeracy</a:t>
          </a:r>
          <a:endParaRPr lang="en-ZA" sz="1600" kern="1200" dirty="0">
            <a:latin typeface="Corbel" panose="020B0503020204020204" pitchFamily="34" charset="0"/>
          </a:endParaRPr>
        </a:p>
      </dsp:txBody>
      <dsp:txXfrm>
        <a:off x="187420" y="1741120"/>
        <a:ext cx="1701196" cy="1491198"/>
      </dsp:txXfrm>
    </dsp:sp>
    <dsp:sp modelId="{CFF9AB5E-D5B4-4B83-8560-E7439745BE30}">
      <dsp:nvSpPr>
        <dsp:cNvPr id="0" name=""/>
        <dsp:cNvSpPr/>
      </dsp:nvSpPr>
      <dsp:spPr>
        <a:xfrm>
          <a:off x="1567636" y="1039380"/>
          <a:ext cx="320980" cy="32098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43CA96-6A5F-4EBD-B5E1-DE491FB84C10}">
      <dsp:nvSpPr>
        <dsp:cNvPr id="0" name=""/>
        <dsp:cNvSpPr/>
      </dsp:nvSpPr>
      <dsp:spPr>
        <a:xfrm rot="5400000">
          <a:off x="2459048" y="662766"/>
          <a:ext cx="1132433" cy="188434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E979DC-2CB2-4698-8196-E8206AA1373C}">
      <dsp:nvSpPr>
        <dsp:cNvPr id="0" name=""/>
        <dsp:cNvSpPr/>
      </dsp:nvSpPr>
      <dsp:spPr>
        <a:xfrm>
          <a:off x="2270017" y="1225779"/>
          <a:ext cx="1701196" cy="1491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ZA" sz="2100" kern="1200" dirty="0" smtClean="0"/>
            <a:t>Fair to good </a:t>
          </a:r>
          <a:endParaRPr lang="en-ZA" sz="2100" kern="1200" dirty="0"/>
        </a:p>
        <a:p>
          <a:pPr marL="171450" lvl="1" indent="-171450" algn="l" defTabSz="711200">
            <a:lnSpc>
              <a:spcPct val="90000"/>
            </a:lnSpc>
            <a:spcBef>
              <a:spcPct val="0"/>
            </a:spcBef>
            <a:spcAft>
              <a:spcPct val="15000"/>
            </a:spcAft>
            <a:buChar char="••"/>
          </a:pPr>
          <a:r>
            <a:rPr lang="en-ZA" sz="1600" kern="1200" dirty="0" smtClean="0"/>
            <a:t>Getting the foundations</a:t>
          </a:r>
        </a:p>
        <a:p>
          <a:pPr marL="171450" lvl="1" indent="-171450" algn="l" defTabSz="711200">
            <a:lnSpc>
              <a:spcPct val="90000"/>
            </a:lnSpc>
            <a:spcBef>
              <a:spcPct val="0"/>
            </a:spcBef>
            <a:spcAft>
              <a:spcPct val="15000"/>
            </a:spcAft>
            <a:buChar char="••"/>
          </a:pPr>
          <a:r>
            <a:rPr lang="en-ZA" sz="1600" kern="1200" dirty="0" smtClean="0"/>
            <a:t>in place</a:t>
          </a:r>
          <a:endParaRPr lang="en-ZA" sz="1600" kern="1200" dirty="0"/>
        </a:p>
      </dsp:txBody>
      <dsp:txXfrm>
        <a:off x="2270017" y="1225779"/>
        <a:ext cx="1701196" cy="1491198"/>
      </dsp:txXfrm>
    </dsp:sp>
    <dsp:sp modelId="{7DDB590E-67CC-477A-A51F-C689A1C9F9D8}">
      <dsp:nvSpPr>
        <dsp:cNvPr id="0" name=""/>
        <dsp:cNvSpPr/>
      </dsp:nvSpPr>
      <dsp:spPr>
        <a:xfrm>
          <a:off x="3650233" y="524039"/>
          <a:ext cx="320980" cy="32098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A2C9F0-F6F2-4E5D-A0CF-3A3FE21EB063}">
      <dsp:nvSpPr>
        <dsp:cNvPr id="0" name=""/>
        <dsp:cNvSpPr/>
      </dsp:nvSpPr>
      <dsp:spPr>
        <a:xfrm rot="5400000">
          <a:off x="4541645" y="147426"/>
          <a:ext cx="1132433" cy="188434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B11440-EDF1-4780-ACB8-924E699EB378}">
      <dsp:nvSpPr>
        <dsp:cNvPr id="0" name=""/>
        <dsp:cNvSpPr/>
      </dsp:nvSpPr>
      <dsp:spPr>
        <a:xfrm>
          <a:off x="4352614" y="710439"/>
          <a:ext cx="1701196" cy="1491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ZA" sz="2100" kern="1200" dirty="0" smtClean="0"/>
            <a:t>Good to Great</a:t>
          </a:r>
          <a:endParaRPr lang="en-ZA" sz="2100" kern="1200" dirty="0"/>
        </a:p>
        <a:p>
          <a:pPr marL="171450" lvl="1" indent="-171450" algn="l" defTabSz="711200">
            <a:lnSpc>
              <a:spcPct val="90000"/>
            </a:lnSpc>
            <a:spcBef>
              <a:spcPct val="0"/>
            </a:spcBef>
            <a:spcAft>
              <a:spcPct val="15000"/>
            </a:spcAft>
            <a:buChar char="••"/>
          </a:pPr>
          <a:r>
            <a:rPr lang="en-ZA" sz="1600" kern="1200" dirty="0" smtClean="0"/>
            <a:t>Shaping the professional</a:t>
          </a:r>
          <a:endParaRPr lang="en-ZA" sz="1600" kern="1200" dirty="0"/>
        </a:p>
      </dsp:txBody>
      <dsp:txXfrm>
        <a:off x="4352614" y="710439"/>
        <a:ext cx="1701196" cy="1491198"/>
      </dsp:txXfrm>
    </dsp:sp>
    <dsp:sp modelId="{5524309E-D324-4A82-82B4-DA9DE27CEC46}">
      <dsp:nvSpPr>
        <dsp:cNvPr id="0" name=""/>
        <dsp:cNvSpPr/>
      </dsp:nvSpPr>
      <dsp:spPr>
        <a:xfrm>
          <a:off x="5732830" y="8698"/>
          <a:ext cx="320980" cy="32098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5BB343-AF59-4F10-9933-2FF2B0F73DA0}">
      <dsp:nvSpPr>
        <dsp:cNvPr id="0" name=""/>
        <dsp:cNvSpPr/>
      </dsp:nvSpPr>
      <dsp:spPr>
        <a:xfrm rot="5400000">
          <a:off x="6624242" y="-367914"/>
          <a:ext cx="1132433" cy="188434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59D663-DC17-499A-A247-E257D78242A8}">
      <dsp:nvSpPr>
        <dsp:cNvPr id="0" name=""/>
        <dsp:cNvSpPr/>
      </dsp:nvSpPr>
      <dsp:spPr>
        <a:xfrm>
          <a:off x="6435210" y="195098"/>
          <a:ext cx="1701196" cy="1491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ZA" sz="2100" kern="1200" dirty="0" smtClean="0"/>
            <a:t>Great to Excellent</a:t>
          </a:r>
          <a:endParaRPr lang="en-ZA" sz="2100" kern="1200" dirty="0"/>
        </a:p>
        <a:p>
          <a:pPr marL="171450" lvl="1" indent="-171450" algn="l" defTabSz="711200">
            <a:lnSpc>
              <a:spcPct val="90000"/>
            </a:lnSpc>
            <a:spcBef>
              <a:spcPct val="0"/>
            </a:spcBef>
            <a:spcAft>
              <a:spcPct val="15000"/>
            </a:spcAft>
            <a:buChar char="••"/>
          </a:pPr>
          <a:r>
            <a:rPr lang="en-ZA" sz="1600" kern="1200" dirty="0" smtClean="0"/>
            <a:t>Improving through peers and innovation</a:t>
          </a:r>
          <a:endParaRPr lang="en-ZA" sz="1600" kern="1200" dirty="0"/>
        </a:p>
      </dsp:txBody>
      <dsp:txXfrm>
        <a:off x="6435210" y="195098"/>
        <a:ext cx="1701196" cy="149119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59454C2-C098-485A-AE1D-7C0A2C7958AE}" type="datetimeFigureOut">
              <a:rPr lang="en-ZA" smtClean="0"/>
              <a:t>2015/08/27</a:t>
            </a:fld>
            <a:endParaRPr lang="en-Z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DD40C31-4ECD-4346-B981-04D50AD8E9E2}" type="slidenum">
              <a:rPr lang="en-ZA" smtClean="0"/>
              <a:t>‹#›</a:t>
            </a:fld>
            <a:endParaRPr lang="en-ZA"/>
          </a:p>
        </p:txBody>
      </p:sp>
    </p:spTree>
    <p:extLst>
      <p:ext uri="{BB962C8B-B14F-4D97-AF65-F5344CB8AC3E}">
        <p14:creationId xmlns:p14="http://schemas.microsoft.com/office/powerpoint/2010/main" val="3765961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Z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87CA943-1785-48B0-97F8-1E78C8DC973E}" type="datetimeFigureOut">
              <a:rPr lang="en-ZA" smtClean="0"/>
              <a:t>2015/08/27</a:t>
            </a:fld>
            <a:endParaRPr lang="en-ZA"/>
          </a:p>
        </p:txBody>
      </p:sp>
      <p:sp>
        <p:nvSpPr>
          <p:cNvPr id="4" name="Slide Image Placeholder 3"/>
          <p:cNvSpPr>
            <a:spLocks noGrp="1" noRot="1" noChangeAspect="1"/>
          </p:cNvSpPr>
          <p:nvPr>
            <p:ph type="sldImg" idx="2"/>
          </p:nvPr>
        </p:nvSpPr>
        <p:spPr>
          <a:xfrm>
            <a:off x="1777008" y="255712"/>
            <a:ext cx="3348169" cy="2511127"/>
          </a:xfrm>
          <a:prstGeom prst="rect">
            <a:avLst/>
          </a:prstGeom>
          <a:noFill/>
          <a:ln w="12700">
            <a:solidFill>
              <a:prstClr val="black"/>
            </a:solidFill>
          </a:ln>
        </p:spPr>
        <p:txBody>
          <a:bodyPr vert="horz" lIns="93177" tIns="46589" rIns="93177" bIns="46589" rtlCol="0" anchor="ctr"/>
          <a:lstStyle/>
          <a:p>
            <a:endParaRPr lang="en-ZA"/>
          </a:p>
        </p:txBody>
      </p:sp>
      <p:sp>
        <p:nvSpPr>
          <p:cNvPr id="5" name="Notes Placeholder 4"/>
          <p:cNvSpPr>
            <a:spLocks noGrp="1"/>
          </p:cNvSpPr>
          <p:nvPr>
            <p:ph type="body" sz="quarter" idx="3"/>
          </p:nvPr>
        </p:nvSpPr>
        <p:spPr>
          <a:xfrm>
            <a:off x="413008" y="3064024"/>
            <a:ext cx="6188536" cy="5535146"/>
          </a:xfrm>
          <a:prstGeom prst="rect">
            <a:avLst/>
          </a:prstGeom>
        </p:spPr>
        <p:txBody>
          <a:bodyPr vert="horz" lIns="93177" tIns="46589" rIns="93177" bIns="46589"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Z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E5E242-C2F1-4F47-8F7F-244CFDD18297}" type="slidenum">
              <a:rPr lang="en-ZA" smtClean="0"/>
              <a:t>‹#›</a:t>
            </a:fld>
            <a:endParaRPr lang="en-ZA"/>
          </a:p>
        </p:txBody>
      </p:sp>
    </p:spTree>
    <p:extLst>
      <p:ext uri="{BB962C8B-B14F-4D97-AF65-F5344CB8AC3E}">
        <p14:creationId xmlns:p14="http://schemas.microsoft.com/office/powerpoint/2010/main" val="1365452548"/>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mg.co.za/article/2011-04-08-sa-education-the-poorest-choice" TargetMode="External"/><Relationship Id="rId4" Type="http://schemas.openxmlformats.org/officeDocument/2006/relationships/hyperlink" Target="http://books.google.co.za/books/about/Getting_schools_working.html?id=cvUCEdFcMMoC&amp;redir_esc=y"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baseline="0" dirty="0" smtClean="0"/>
          </a:p>
        </p:txBody>
      </p:sp>
      <p:sp>
        <p:nvSpPr>
          <p:cNvPr id="4" name="Slide Number Placeholder 3"/>
          <p:cNvSpPr>
            <a:spLocks noGrp="1"/>
          </p:cNvSpPr>
          <p:nvPr>
            <p:ph type="sldNum" sz="quarter" idx="10"/>
          </p:nvPr>
        </p:nvSpPr>
        <p:spPr/>
        <p:txBody>
          <a:bodyPr/>
          <a:lstStyle/>
          <a:p>
            <a:fld id="{FEE5E242-C2F1-4F47-8F7F-244CFDD18297}" type="slidenum">
              <a:rPr lang="en-ZA" smtClean="0"/>
              <a:t>1</a:t>
            </a:fld>
            <a:endParaRPr lang="en-ZA"/>
          </a:p>
        </p:txBody>
      </p:sp>
    </p:spTree>
    <p:extLst>
      <p:ext uri="{BB962C8B-B14F-4D97-AF65-F5344CB8AC3E}">
        <p14:creationId xmlns:p14="http://schemas.microsoft.com/office/powerpoint/2010/main" val="60372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eaLnBrk="1" hangingPunct="1">
              <a:spcBef>
                <a:spcPct val="0"/>
              </a:spcBef>
              <a:buFont typeface="Arial" panose="020B0604020202020204" pitchFamily="34" charset="0"/>
              <a:buChar char="•"/>
            </a:pPr>
            <a:r>
              <a:rPr lang="en-ZA" dirty="0" smtClean="0">
                <a:latin typeface="Calibri" charset="0"/>
              </a:rPr>
              <a:t>Before we go any further,</a:t>
            </a:r>
            <a:r>
              <a:rPr lang="en-ZA" baseline="0" dirty="0" smtClean="0">
                <a:latin typeface="Calibri" charset="0"/>
              </a:rPr>
              <a:t> I think its necessary to celebrate some successes in our system. </a:t>
            </a:r>
            <a:r>
              <a:rPr lang="en-ZA" dirty="0" smtClean="0">
                <a:latin typeface="Calibri" charset="0"/>
              </a:rPr>
              <a:t>In</a:t>
            </a:r>
            <a:r>
              <a:rPr lang="en-ZA" baseline="0" dirty="0" smtClean="0">
                <a:latin typeface="Calibri" charset="0"/>
              </a:rPr>
              <a:t> post Apartheid we have seen substantial changes at an administrative level with considerable redistribution of spending to the poorest schools. </a:t>
            </a:r>
          </a:p>
          <a:p>
            <a:pPr marL="171450" indent="-171450" eaLnBrk="1" hangingPunct="1">
              <a:spcBef>
                <a:spcPct val="0"/>
              </a:spcBef>
              <a:buFont typeface="Arial" panose="020B0604020202020204" pitchFamily="34" charset="0"/>
              <a:buChar char="•"/>
            </a:pPr>
            <a:r>
              <a:rPr lang="en-ZA" baseline="0" dirty="0" smtClean="0">
                <a:latin typeface="Calibri" charset="0"/>
              </a:rPr>
              <a:t>We have almost got a point where government spending has nearly equalised across the poorest and wealthiest schools. </a:t>
            </a:r>
          </a:p>
          <a:p>
            <a:pPr marL="171450" indent="-171450" eaLnBrk="1" hangingPunct="1">
              <a:spcBef>
                <a:spcPct val="0"/>
              </a:spcBef>
              <a:buFont typeface="Arial" panose="020B0604020202020204" pitchFamily="34" charset="0"/>
              <a:buChar char="•"/>
            </a:pPr>
            <a:r>
              <a:rPr lang="en-ZA" baseline="0" dirty="0" smtClean="0">
                <a:latin typeface="Calibri" charset="0"/>
              </a:rPr>
              <a:t>Education has also been prioritised as identified in spending of the national budget. Nearly R190 billion was spent  by government on education in the 2014/15 FY. As a % of total government expenditure this amounts to 15% and will continue to grow at above inflation in the next financial year. By developing country standards we are spending a notable amount of money on education even when expressed as a proportion of GDP. Of course whether this is being efficiently used is another question? </a:t>
            </a:r>
            <a:r>
              <a:rPr lang="en-ZA" dirty="0" smtClean="0">
                <a:latin typeface="Calibri" charset="0"/>
              </a:rPr>
              <a:t/>
            </a:r>
            <a:br>
              <a:rPr lang="en-ZA" dirty="0" smtClean="0">
                <a:latin typeface="Calibri" charset="0"/>
              </a:rPr>
            </a:br>
            <a:endParaRPr lang="en-ZA" dirty="0" smtClean="0">
              <a:latin typeface="Calibri" charset="0"/>
            </a:endParaRPr>
          </a:p>
          <a:p>
            <a:pPr eaLnBrk="1" hangingPunct="1">
              <a:spcBef>
                <a:spcPct val="0"/>
              </a:spcBef>
            </a:pPr>
            <a:r>
              <a:rPr lang="en-ZA" b="1" dirty="0" smtClean="0">
                <a:latin typeface="Calibri" charset="0"/>
              </a:rPr>
              <a:t>OLD:</a:t>
            </a:r>
          </a:p>
          <a:p>
            <a:pPr eaLnBrk="1" hangingPunct="1">
              <a:spcBef>
                <a:spcPct val="0"/>
              </a:spcBef>
            </a:pPr>
            <a:r>
              <a:rPr lang="en-ZA" dirty="0" smtClean="0">
                <a:latin typeface="Calibri" charset="0"/>
              </a:rPr>
              <a:t>Figures from 2012 Public Expenditure Analysis report for UNICEF/DBE (Oxford Policy Management / Stellenbosch Economics) </a:t>
            </a:r>
            <a:r>
              <a:rPr lang="en-ZA" b="1" dirty="0" smtClean="0">
                <a:latin typeface="Calibri" charset="0"/>
              </a:rPr>
              <a:t>Education </a:t>
            </a:r>
            <a:r>
              <a:rPr lang="en-ZA" b="1" dirty="0" err="1" smtClean="0">
                <a:latin typeface="Calibri" charset="0"/>
              </a:rPr>
              <a:t>exp</a:t>
            </a:r>
            <a:r>
              <a:rPr lang="en-ZA" b="1" dirty="0" smtClean="0">
                <a:latin typeface="Calibri" charset="0"/>
              </a:rPr>
              <a:t> </a:t>
            </a:r>
            <a:r>
              <a:rPr lang="en-ZA" dirty="0" smtClean="0">
                <a:latin typeface="Calibri" charset="0"/>
              </a:rPr>
              <a:t>= 6.1% of GDP</a:t>
            </a:r>
          </a:p>
          <a:p>
            <a:pPr eaLnBrk="1" hangingPunct="1">
              <a:spcBef>
                <a:spcPct val="0"/>
              </a:spcBef>
            </a:pPr>
            <a:r>
              <a:rPr lang="en-ZA" b="1" dirty="0" smtClean="0">
                <a:latin typeface="Calibri" charset="0"/>
              </a:rPr>
              <a:t>Personnel </a:t>
            </a:r>
            <a:r>
              <a:rPr lang="en-ZA" b="1" dirty="0" err="1" smtClean="0">
                <a:latin typeface="Calibri" charset="0"/>
              </a:rPr>
              <a:t>exp</a:t>
            </a:r>
            <a:r>
              <a:rPr lang="en-ZA" b="1" dirty="0" smtClean="0">
                <a:latin typeface="Calibri" charset="0"/>
              </a:rPr>
              <a:t> </a:t>
            </a:r>
            <a:r>
              <a:rPr lang="en-ZA" dirty="0" smtClean="0">
                <a:latin typeface="Calibri" charset="0"/>
              </a:rPr>
              <a:t>= 78% of </a:t>
            </a:r>
            <a:r>
              <a:rPr lang="en-ZA" dirty="0" err="1" smtClean="0">
                <a:latin typeface="Calibri" charset="0"/>
              </a:rPr>
              <a:t>educ</a:t>
            </a:r>
            <a:r>
              <a:rPr lang="en-ZA" dirty="0" smtClean="0">
                <a:latin typeface="Calibri" charset="0"/>
              </a:rPr>
              <a:t> </a:t>
            </a:r>
            <a:r>
              <a:rPr lang="en-ZA" dirty="0" err="1" smtClean="0">
                <a:latin typeface="Calibri" charset="0"/>
              </a:rPr>
              <a:t>exp</a:t>
            </a:r>
            <a:r>
              <a:rPr lang="en-ZA" dirty="0" smtClean="0">
                <a:latin typeface="Calibri" charset="0"/>
              </a:rPr>
              <a:t> |</a:t>
            </a:r>
            <a:r>
              <a:rPr lang="en-ZA" b="1" dirty="0" smtClean="0">
                <a:latin typeface="Calibri" charset="0"/>
              </a:rPr>
              <a:t>Personnel </a:t>
            </a:r>
            <a:r>
              <a:rPr lang="en-ZA" b="1" dirty="0" err="1" smtClean="0">
                <a:latin typeface="Calibri" charset="0"/>
              </a:rPr>
              <a:t>exp</a:t>
            </a:r>
            <a:r>
              <a:rPr lang="en-ZA" b="1" dirty="0" smtClean="0">
                <a:latin typeface="Calibri" charset="0"/>
              </a:rPr>
              <a:t> </a:t>
            </a:r>
            <a:r>
              <a:rPr lang="en-ZA" dirty="0" smtClean="0">
                <a:latin typeface="Calibri" charset="0"/>
              </a:rPr>
              <a:t>= 4.8% of GDP</a:t>
            </a:r>
            <a:endParaRPr lang="en-ZA" dirty="0">
              <a:latin typeface="Calibri" charset="0"/>
            </a:endParaRPr>
          </a:p>
        </p:txBody>
      </p:sp>
      <p:sp>
        <p:nvSpPr>
          <p:cNvPr id="4" name="Slide Number Placeholder 3"/>
          <p:cNvSpPr>
            <a:spLocks noGrp="1"/>
          </p:cNvSpPr>
          <p:nvPr>
            <p:ph type="sldNum" sz="quarter" idx="10"/>
          </p:nvPr>
        </p:nvSpPr>
        <p:spPr/>
        <p:txBody>
          <a:bodyPr/>
          <a:lstStyle/>
          <a:p>
            <a:fld id="{FEE5E242-C2F1-4F47-8F7F-244CFDD18297}" type="slidenum">
              <a:rPr lang="en-ZA" smtClean="0"/>
              <a:t>2</a:t>
            </a:fld>
            <a:endParaRPr lang="en-ZA"/>
          </a:p>
        </p:txBody>
      </p:sp>
    </p:spTree>
    <p:extLst>
      <p:ext uri="{BB962C8B-B14F-4D97-AF65-F5344CB8AC3E}">
        <p14:creationId xmlns:p14="http://schemas.microsoft.com/office/powerpoint/2010/main" val="3237233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smtClean="0"/>
              <a:t>We have seen a notable</a:t>
            </a:r>
            <a:r>
              <a:rPr lang="en-ZA" baseline="0" dirty="0" smtClean="0"/>
              <a:t> expansion of the nutrition programme in post Apartheid South Africa which has expanded to 6 million learners. In this respect education is serving an important role in child nutrition. </a:t>
            </a:r>
            <a:endParaRPr lang="en-ZA" dirty="0" smtClean="0"/>
          </a:p>
          <a:p>
            <a:pPr marL="171450" indent="-171450">
              <a:buFont typeface="Arial" panose="020B0604020202020204" pitchFamily="34" charset="0"/>
              <a:buChar char="•"/>
            </a:pPr>
            <a:r>
              <a:rPr lang="en-ZA" dirty="0" smtClean="0"/>
              <a:t>There has also</a:t>
            </a:r>
            <a:r>
              <a:rPr lang="en-ZA" baseline="0" dirty="0" smtClean="0"/>
              <a:t> been a dramatic expansion of pre-school education and specifically, the </a:t>
            </a:r>
            <a:r>
              <a:rPr lang="en-ZA" dirty="0" smtClean="0"/>
              <a:t>Grade R programme. </a:t>
            </a:r>
          </a:p>
          <a:p>
            <a:pPr marL="171450" indent="-171450">
              <a:buFont typeface="Arial" panose="020B0604020202020204" pitchFamily="34" charset="0"/>
              <a:buChar char="•"/>
            </a:pPr>
            <a:r>
              <a:rPr lang="en-ZA" dirty="0" smtClean="0"/>
              <a:t>And then of course, we have seen substantial</a:t>
            </a:r>
            <a:r>
              <a:rPr lang="en-ZA" baseline="0" dirty="0" smtClean="0"/>
              <a:t> improvements in access to education. We have achieved nearly universal access of children to schooling, and even high school secondary enrolment ratios are high relative to the developing world. Roughly 97% of children aged 7 to 15 are in school and among 16-18 year olds about 83% are in school (NPC 2012).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a:t>
            </a:fld>
            <a:endParaRPr lang="en-ZA"/>
          </a:p>
        </p:txBody>
      </p:sp>
    </p:spTree>
    <p:extLst>
      <p:ext uri="{BB962C8B-B14F-4D97-AF65-F5344CB8AC3E}">
        <p14:creationId xmlns:p14="http://schemas.microsoft.com/office/powerpoint/2010/main" val="3237233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sz="1200" dirty="0" err="1"/>
              <a:t>Fleisch</a:t>
            </a:r>
            <a:r>
              <a:rPr lang="en-ZA" sz="1200" dirty="0"/>
              <a:t>, B. (2008). </a:t>
            </a:r>
            <a:r>
              <a:rPr lang="en-ZA" sz="1200" i="1" dirty="0">
                <a:hlinkClick r:id="rId3"/>
              </a:rPr>
              <a:t>Primary Education in Crisis: Why South African schoolchildren underachieve in reading and mathematics</a:t>
            </a:r>
            <a:r>
              <a:rPr lang="en-ZA" sz="1200" i="1" dirty="0"/>
              <a:t>.</a:t>
            </a:r>
            <a:r>
              <a:rPr lang="en-ZA" sz="1200" dirty="0"/>
              <a:t> Cape Town. : </a:t>
            </a:r>
            <a:r>
              <a:rPr lang="en-ZA" sz="1200" dirty="0" err="1"/>
              <a:t>Juta</a:t>
            </a:r>
            <a:r>
              <a:rPr lang="en-ZA" sz="1200" dirty="0"/>
              <a:t> &amp; Co.</a:t>
            </a:r>
          </a:p>
          <a:p>
            <a:pPr defTabSz="931774">
              <a:defRPr/>
            </a:pPr>
            <a:r>
              <a:rPr lang="en-ZA" sz="1200" dirty="0"/>
              <a:t>Taylor, N., Muller, J., &amp; </a:t>
            </a:r>
            <a:r>
              <a:rPr lang="en-ZA" sz="1200" dirty="0" err="1"/>
              <a:t>Vinjevold</a:t>
            </a:r>
            <a:r>
              <a:rPr lang="en-ZA" sz="1200" dirty="0"/>
              <a:t>, P. (2003). </a:t>
            </a:r>
            <a:r>
              <a:rPr lang="en-ZA" sz="1200" i="1" dirty="0">
                <a:hlinkClick r:id="rId4"/>
              </a:rPr>
              <a:t>Getting Schools Working</a:t>
            </a:r>
            <a:r>
              <a:rPr lang="en-ZA" sz="1200" i="1" dirty="0"/>
              <a:t>.</a:t>
            </a:r>
            <a:r>
              <a:rPr lang="en-ZA" sz="1200" dirty="0"/>
              <a:t> Cape Town: Pearson Education.</a:t>
            </a:r>
          </a:p>
          <a:p>
            <a:pPr defTabSz="931774">
              <a:defRPr/>
            </a:pPr>
            <a:r>
              <a:rPr lang="en-ZA" sz="1200" dirty="0">
                <a:hlinkClick r:id="rId5"/>
              </a:rPr>
              <a:t>South African education: the poorest choice</a:t>
            </a:r>
            <a:r>
              <a:rPr lang="en-ZA" sz="1200" dirty="0"/>
              <a:t> [M&amp;G, 8 Apr 2011] (Co-authored with Prof Servaas van der Berg)</a:t>
            </a:r>
          </a:p>
          <a:p>
            <a:pPr defTabSz="931774">
              <a:defRPr/>
            </a:pPr>
            <a:endParaRPr lang="en-ZA" sz="1200" dirty="0"/>
          </a:p>
          <a:p>
            <a:pPr defTabSz="931774">
              <a:defRPr/>
            </a:pPr>
            <a:endParaRPr lang="en-ZA" sz="1200"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normAutofit/>
          </a:bodyPr>
          <a:lstStyle/>
          <a:p>
            <a:pPr defTabSz="931774">
              <a:defRPr/>
            </a:pPr>
            <a:r>
              <a:rPr lang="en-ZA" dirty="0" smtClean="0"/>
              <a:t>Fortunately</a:t>
            </a:r>
            <a:r>
              <a:rPr lang="en-ZA" baseline="0" dirty="0" smtClean="0"/>
              <a:t> there are alternative measures of educational quality or learning that are available to view the entire iceberg structure. In post Apartheid, South Africa has participated in a number of international tests of assessment. </a:t>
            </a:r>
            <a:endParaRPr lang="en-ZA" dirty="0" smtClean="0"/>
          </a:p>
          <a:p>
            <a:pPr defTabSz="931774">
              <a:defRPr/>
            </a:pPr>
            <a:endParaRPr lang="en-ZA" dirty="0" smtClean="0"/>
          </a:p>
          <a:p>
            <a:pPr defTabSz="931774">
              <a:defRPr/>
            </a:pPr>
            <a:r>
              <a:rPr lang="en-ZA" dirty="0" smtClean="0"/>
              <a:t>The </a:t>
            </a:r>
            <a:r>
              <a:rPr lang="en-ZA" dirty="0"/>
              <a:t>most comprehensive reports for each of these datasets are as follows: SACMEQ (</a:t>
            </a:r>
            <a:r>
              <a:rPr lang="en-ZA" dirty="0" err="1"/>
              <a:t>Moloi</a:t>
            </a:r>
            <a:r>
              <a:rPr lang="en-ZA" dirty="0"/>
              <a:t> &amp; </a:t>
            </a:r>
            <a:r>
              <a:rPr lang="en-ZA" dirty="0" err="1"/>
              <a:t>Chetty</a:t>
            </a:r>
            <a:r>
              <a:rPr lang="en-ZA" dirty="0"/>
              <a:t>, 2011), TIMSS (Reddy, 2006), PIRLS (Howie, et al., 2008), Systemic Evaluations (Department of Education, 2008), National School Effectiveness Study (Taylor, 2011b),and the Annual National Assessments (Department of Basic Education, 2011</a:t>
            </a:r>
            <a:r>
              <a:rPr lang="en-ZA" dirty="0" smtClean="0"/>
              <a:t>).</a:t>
            </a:r>
          </a:p>
          <a:p>
            <a:pPr defTabSz="931774">
              <a:defRPr/>
            </a:pPr>
            <a:endParaRPr lang="en-ZA" dirty="0" smtClean="0"/>
          </a:p>
          <a:p>
            <a:r>
              <a:rPr lang="en-ZA" dirty="0" smtClean="0"/>
              <a:t>Now</a:t>
            </a:r>
            <a:r>
              <a:rPr lang="en-ZA" baseline="0" dirty="0" smtClean="0"/>
              <a:t> lets look at TIMSS 2011 in more detail. </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baseline="0" dirty="0" smtClean="0"/>
              <a:t>The problem, with using the matric pass rate as a measure of quality of the system is that we are only seeing the tip of the ice berg if we use this is a our picture of quality. We are measuring the quality of the system on the basis of a very select proportion of students who actually make it to the matriculation exam.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6</a:t>
            </a:fld>
            <a:endParaRPr lang="en-ZA"/>
          </a:p>
        </p:txBody>
      </p:sp>
    </p:spTree>
    <p:extLst>
      <p:ext uri="{BB962C8B-B14F-4D97-AF65-F5344CB8AC3E}">
        <p14:creationId xmlns:p14="http://schemas.microsoft.com/office/powerpoint/2010/main" val="1217332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4675" y="696913"/>
            <a:ext cx="3392488" cy="254317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dirty="0"/>
              <a:t>Taylor, N., &amp; </a:t>
            </a:r>
            <a:r>
              <a:rPr lang="en-ZA" dirty="0" err="1"/>
              <a:t>Reddi</a:t>
            </a:r>
            <a:r>
              <a:rPr lang="en-ZA" dirty="0"/>
              <a:t>, B. (2013). Writing and learning mathematics. In N. Taylor, S. Van der Berg, &amp; T. </a:t>
            </a:r>
            <a:r>
              <a:rPr lang="en-ZA" dirty="0" err="1"/>
              <a:t>Mabogoane</a:t>
            </a:r>
            <a:r>
              <a:rPr lang="en-ZA" dirty="0"/>
              <a:t>, </a:t>
            </a:r>
            <a:r>
              <a:rPr lang="en-ZA" i="1" dirty="0"/>
              <a:t>Creating Effective Schools.</a:t>
            </a:r>
            <a:r>
              <a:rPr lang="en-ZA" dirty="0"/>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4675" y="696913"/>
            <a:ext cx="3392488" cy="254317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13</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xfrm>
            <a:off x="1844675" y="696913"/>
            <a:ext cx="3392488" cy="25431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57066" indent="-291179" eaLnBrk="0" hangingPunct="0">
              <a:defRPr sz="2400">
                <a:solidFill>
                  <a:schemeClr val="tx1"/>
                </a:solidFill>
                <a:latin typeface="Calibri" charset="0"/>
                <a:ea typeface="ＭＳ Ｐゴシック" charset="0"/>
              </a:defRPr>
            </a:lvl2pPr>
            <a:lvl3pPr marL="1164717" indent="-232943" eaLnBrk="0" hangingPunct="0">
              <a:defRPr sz="2400">
                <a:solidFill>
                  <a:schemeClr val="tx1"/>
                </a:solidFill>
                <a:latin typeface="Calibri" charset="0"/>
                <a:ea typeface="ＭＳ Ｐゴシック" charset="0"/>
              </a:defRPr>
            </a:lvl3pPr>
            <a:lvl4pPr marL="1630604" indent="-232943" eaLnBrk="0" hangingPunct="0">
              <a:defRPr sz="2400">
                <a:solidFill>
                  <a:schemeClr val="tx1"/>
                </a:solidFill>
                <a:latin typeface="Calibri" charset="0"/>
                <a:ea typeface="ＭＳ Ｐゴシック" charset="0"/>
              </a:defRPr>
            </a:lvl4pPr>
            <a:lvl5pPr marL="2096491" indent="-232943" eaLnBrk="0" hangingPunct="0">
              <a:defRPr sz="2400">
                <a:solidFill>
                  <a:schemeClr val="tx1"/>
                </a:solidFill>
                <a:latin typeface="Calibri" charset="0"/>
                <a:ea typeface="ＭＳ Ｐゴシック" charset="0"/>
              </a:defRPr>
            </a:lvl5pPr>
            <a:lvl6pPr marL="2562377" indent="-232943" eaLnBrk="0" fontAlgn="base" hangingPunct="0">
              <a:spcBef>
                <a:spcPct val="0"/>
              </a:spcBef>
              <a:spcAft>
                <a:spcPct val="0"/>
              </a:spcAft>
              <a:defRPr sz="2400">
                <a:solidFill>
                  <a:schemeClr val="tx1"/>
                </a:solidFill>
                <a:latin typeface="Calibri" charset="0"/>
                <a:ea typeface="ＭＳ Ｐゴシック" charset="0"/>
              </a:defRPr>
            </a:lvl6pPr>
            <a:lvl7pPr marL="3028264" indent="-232943" eaLnBrk="0" fontAlgn="base" hangingPunct="0">
              <a:spcBef>
                <a:spcPct val="0"/>
              </a:spcBef>
              <a:spcAft>
                <a:spcPct val="0"/>
              </a:spcAft>
              <a:defRPr sz="2400">
                <a:solidFill>
                  <a:schemeClr val="tx1"/>
                </a:solidFill>
                <a:latin typeface="Calibri" charset="0"/>
                <a:ea typeface="ＭＳ Ｐゴシック" charset="0"/>
              </a:defRPr>
            </a:lvl7pPr>
            <a:lvl8pPr marL="3494151" indent="-232943" eaLnBrk="0" fontAlgn="base" hangingPunct="0">
              <a:spcBef>
                <a:spcPct val="0"/>
              </a:spcBef>
              <a:spcAft>
                <a:spcPct val="0"/>
              </a:spcAft>
              <a:defRPr sz="2400">
                <a:solidFill>
                  <a:schemeClr val="tx1"/>
                </a:solidFill>
                <a:latin typeface="Calibri" charset="0"/>
                <a:ea typeface="ＭＳ Ｐゴシック" charset="0"/>
              </a:defRPr>
            </a:lvl8pPr>
            <a:lvl9pPr marL="3960038" indent="-232943"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14</a:t>
            </a:fld>
            <a:endParaRPr lang="en-ZA"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3730195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2418974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2883447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60513" y="696913"/>
            <a:ext cx="3348037" cy="25114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29</a:t>
            </a:fld>
            <a:endParaRPr lang="en-ZA"/>
          </a:p>
        </p:txBody>
      </p:sp>
    </p:spTree>
    <p:extLst>
      <p:ext uri="{BB962C8B-B14F-4D97-AF65-F5344CB8AC3E}">
        <p14:creationId xmlns:p14="http://schemas.microsoft.com/office/powerpoint/2010/main" val="1592988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dirty="0"/>
              <a:t>But what are these policies? Where should our focus </a:t>
            </a:r>
            <a:r>
              <a:rPr lang="en-ZA" dirty="0" smtClean="0"/>
              <a:t>be if we want</a:t>
            </a:r>
            <a:r>
              <a:rPr lang="en-ZA" baseline="0" dirty="0" smtClean="0"/>
              <a:t> to see improvement</a:t>
            </a:r>
            <a:r>
              <a:rPr lang="en-ZA" dirty="0" smtClean="0"/>
              <a:t>?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30</a:t>
            </a:fld>
            <a:endParaRPr lang="en-ZA"/>
          </a:p>
        </p:txBody>
      </p:sp>
    </p:spTree>
    <p:extLst>
      <p:ext uri="{BB962C8B-B14F-4D97-AF65-F5344CB8AC3E}">
        <p14:creationId xmlns:p14="http://schemas.microsoft.com/office/powerpoint/2010/main" val="15092000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www.hrw.org</a:t>
            </a:r>
            <a:r>
              <a:rPr lang="en-US" dirty="0" smtClean="0"/>
              <a:t>/news/2015/08/18/south-</a:t>
            </a:r>
            <a:r>
              <a:rPr lang="en-US" dirty="0" err="1" smtClean="0"/>
              <a:t>africa</a:t>
            </a:r>
            <a:r>
              <a:rPr lang="en-US" dirty="0" smtClean="0"/>
              <a:t>-education-barriers-children-disabilities</a:t>
            </a:r>
            <a:endParaRPr lang="en-US" dirty="0"/>
          </a:p>
        </p:txBody>
      </p:sp>
      <p:sp>
        <p:nvSpPr>
          <p:cNvPr id="4" name="Slide Number Placeholder 3"/>
          <p:cNvSpPr>
            <a:spLocks noGrp="1"/>
          </p:cNvSpPr>
          <p:nvPr>
            <p:ph type="sldNum" sz="quarter" idx="10"/>
          </p:nvPr>
        </p:nvSpPr>
        <p:spPr/>
        <p:txBody>
          <a:bodyPr/>
          <a:lstStyle/>
          <a:p>
            <a:fld id="{FEE5E242-C2F1-4F47-8F7F-244CFDD18297}" type="slidenum">
              <a:rPr lang="en-ZA" smtClean="0"/>
              <a:t>32</a:t>
            </a:fld>
            <a:endParaRPr lang="en-ZA"/>
          </a:p>
        </p:txBody>
      </p:sp>
    </p:spTree>
    <p:extLst>
      <p:ext uri="{BB962C8B-B14F-4D97-AF65-F5344CB8AC3E}">
        <p14:creationId xmlns:p14="http://schemas.microsoft.com/office/powerpoint/2010/main" val="161865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60513" y="696913"/>
            <a:ext cx="3348037" cy="2511425"/>
          </a:xfrm>
        </p:spPr>
      </p:sp>
      <p:sp>
        <p:nvSpPr>
          <p:cNvPr id="3" name="Notes Placeholder 2"/>
          <p:cNvSpPr>
            <a:spLocks noGrp="1"/>
          </p:cNvSpPr>
          <p:nvPr>
            <p:ph type="body" idx="1"/>
          </p:nvPr>
        </p:nvSpPr>
        <p:spPr/>
        <p:txBody>
          <a:bodyPr/>
          <a:lstStyle/>
          <a:p>
            <a:r>
              <a:rPr lang="en-ZA" dirty="0" smtClean="0"/>
              <a:t>In</a:t>
            </a:r>
            <a:r>
              <a:rPr lang="en-ZA" baseline="0" dirty="0" smtClean="0"/>
              <a:t> 2010, </a:t>
            </a:r>
            <a:r>
              <a:rPr lang="en-ZA" baseline="0" dirty="0" err="1" smtClean="0"/>
              <a:t>Mckinsey</a:t>
            </a:r>
            <a:r>
              <a:rPr lang="en-ZA" baseline="0" dirty="0" smtClean="0"/>
              <a:t> produced a report entitled “How the world’s most improved education systems keep getting better”.  </a:t>
            </a:r>
          </a:p>
          <a:p>
            <a:r>
              <a:rPr lang="en-ZA" baseline="0" dirty="0" smtClean="0"/>
              <a:t>They interviewed various stakeholders in education systems that had improved to identify if there was anything generic that one could learn from these improvement stories. </a:t>
            </a:r>
            <a:r>
              <a:rPr lang="en-ZA" dirty="0" smtClean="0"/>
              <a:t>One of the most</a:t>
            </a:r>
            <a:r>
              <a:rPr lang="en-ZA" baseline="0" dirty="0" smtClean="0"/>
              <a:t> logical findings coming out is that these systems first and foremost face the facts about where they were in a performance trajectory. Take stock of where we really are. This is not just the responsibility of government but we need civil awareness of the state of learning in South Africa, across all communities. This needs to become a national priority in the eyes of every citizen, that each member of society starts making it their responsibility. </a:t>
            </a:r>
          </a:p>
          <a:p>
            <a:endParaRPr lang="en-ZA" baseline="0" dirty="0" smtClean="0"/>
          </a:p>
          <a:p>
            <a:r>
              <a:rPr lang="en-ZA" baseline="0" dirty="0" smtClean="0"/>
              <a:t>Then these systems that improved designed their package of policy interventions that were commensurate with where they were in terms of learning. In systems with good or great learning to start off with they can target interventions at higher order issues. At the bottom end however one has to get to the basics. Systems with poor student performance can only improve if they focus on achieving the basics of literacy and numeracy.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33</a:t>
            </a:fld>
            <a:endParaRPr lang="en-ZA"/>
          </a:p>
        </p:txBody>
      </p:sp>
    </p:spTree>
    <p:extLst>
      <p:ext uri="{BB962C8B-B14F-4D97-AF65-F5344CB8AC3E}">
        <p14:creationId xmlns:p14="http://schemas.microsoft.com/office/powerpoint/2010/main" val="663143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60513" y="696913"/>
            <a:ext cx="3348037" cy="25114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34</a:t>
            </a:fld>
            <a:endParaRPr lang="en-ZA"/>
          </a:p>
        </p:txBody>
      </p:sp>
    </p:spTree>
    <p:extLst>
      <p:ext uri="{BB962C8B-B14F-4D97-AF65-F5344CB8AC3E}">
        <p14:creationId xmlns:p14="http://schemas.microsoft.com/office/powerpoint/2010/main" val="663143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60513" y="696913"/>
            <a:ext cx="3348037" cy="25114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36</a:t>
            </a:fld>
            <a:endParaRPr lang="en-ZA"/>
          </a:p>
        </p:txBody>
      </p:sp>
    </p:spTree>
    <p:extLst>
      <p:ext uri="{BB962C8B-B14F-4D97-AF65-F5344CB8AC3E}">
        <p14:creationId xmlns:p14="http://schemas.microsoft.com/office/powerpoint/2010/main" val="1592988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22CB289D-5EFA-46F6-9867-7222BEA27E01}" type="slidenum">
              <a:rPr lang="en-ZA" smtClean="0"/>
              <a:t>‹#›</a:t>
            </a:fld>
            <a:endParaRPr lang="en-ZA" dirty="0"/>
          </a:p>
        </p:txBody>
      </p:sp>
      <p:sp>
        <p:nvSpPr>
          <p:cNvPr id="8" name="Content Placeholder 7"/>
          <p:cNvSpPr>
            <a:spLocks noGrp="1"/>
          </p:cNvSpPr>
          <p:nvPr>
            <p:ph sz="quarter" idx="1"/>
          </p:nvPr>
        </p:nvSpPr>
        <p:spPr>
          <a:xfrm>
            <a:off x="914400" y="1447800"/>
            <a:ext cx="7772400" cy="4572000"/>
          </a:xfrm>
        </p:spPr>
        <p:txBody>
          <a:bodyPr vert="horz"/>
          <a:lstStyle>
            <a:lvl1pPr>
              <a:buClrTx/>
              <a:defRPr>
                <a:solidFill>
                  <a:schemeClr val="tx1"/>
                </a:solidFill>
                <a:latin typeface="Calibri" pitchFamily="34" charset="0"/>
              </a:defRPr>
            </a:lvl1pPr>
            <a:lvl2pPr marL="548640" indent="-228600">
              <a:buFont typeface="Courier New" pitchFamily="49" charset="0"/>
              <a:buChar char="-"/>
              <a:defRPr>
                <a:solidFill>
                  <a:schemeClr val="tx1"/>
                </a:solidFill>
                <a:latin typeface="Calibri" pitchFamily="34" charset="0"/>
              </a:defRPr>
            </a:lvl2pPr>
            <a:lvl3pPr marL="937260" indent="-342900">
              <a:buClr>
                <a:schemeClr val="tx1"/>
              </a:buClr>
              <a:buFont typeface="Courier New" pitchFamily="49" charset="0"/>
              <a:buChar char="o"/>
              <a:defRPr>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pic>
        <p:nvPicPr>
          <p:cNvPr id="7" name="Picture 7"/>
          <p:cNvPicPr>
            <a:picLocks noChangeAspect="1" noChangeArrowheads="1"/>
          </p:cNvPicPr>
          <p:nvPr userDrawn="1"/>
        </p:nvPicPr>
        <p:blipFill>
          <a:blip r:embed="rId2" cstate="print"/>
          <a:srcRect/>
          <a:stretch>
            <a:fillRect/>
          </a:stretch>
        </p:blipFill>
        <p:spPr bwMode="auto">
          <a:xfrm>
            <a:off x="7203242" y="6165304"/>
            <a:ext cx="1552549" cy="504056"/>
          </a:xfrm>
          <a:prstGeom prst="rect">
            <a:avLst/>
          </a:prstGeom>
          <a:noFill/>
          <a:ln w="9525">
            <a:noFill/>
            <a:miter lim="800000"/>
            <a:headEnd/>
            <a:tailEnd/>
          </a:ln>
          <a:effectLst/>
        </p:spPr>
      </p:pic>
      <p:sp>
        <p:nvSpPr>
          <p:cNvPr id="9" name="Round Diagonal Corner Rectangle 8"/>
          <p:cNvSpPr/>
          <p:nvPr userDrawn="1"/>
        </p:nvSpPr>
        <p:spPr>
          <a:xfrm>
            <a:off x="107504" y="100224"/>
            <a:ext cx="8936318" cy="952512"/>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4000" b="1" dirty="0">
              <a:latin typeface="Calibri" pitchFamily="34" charset="0"/>
            </a:endParaRPr>
          </a:p>
        </p:txBody>
      </p:sp>
      <p:sp>
        <p:nvSpPr>
          <p:cNvPr id="2" name="Title 1"/>
          <p:cNvSpPr>
            <a:spLocks noGrp="1"/>
          </p:cNvSpPr>
          <p:nvPr>
            <p:ph type="title"/>
          </p:nvPr>
        </p:nvSpPr>
        <p:spPr>
          <a:xfrm>
            <a:off x="899592" y="274638"/>
            <a:ext cx="7787208" cy="1145178"/>
          </a:xfrm>
          <a:prstGeom prst="rect">
            <a:avLst/>
          </a:prstGeom>
        </p:spPr>
        <p:txBody>
          <a:bodyPr/>
          <a:lstStyle>
            <a:lvl1pPr>
              <a:defRPr>
                <a:solidFill>
                  <a:schemeClr val="accent1"/>
                </a:solidFill>
                <a:latin typeface="+mj-lt"/>
              </a:defRPr>
            </a:lvl1p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13687521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205987" cy="6881245"/>
          </a:xfrm>
          <a:prstGeom prst="rect">
            <a:avLst/>
          </a:prstGeom>
        </p:spPr>
      </p:pic>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14400" y="6021288"/>
            <a:ext cx="39624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
        <p:nvSpPr>
          <p:cNvPr id="8" name="Title 7"/>
          <p:cNvSpPr>
            <a:spLocks noGrp="1"/>
          </p:cNvSpPr>
          <p:nvPr>
            <p:ph type="ctrTitle"/>
          </p:nvPr>
        </p:nvSpPr>
        <p:spPr>
          <a:xfrm>
            <a:off x="1907704" y="1556792"/>
            <a:ext cx="6444038" cy="1419163"/>
          </a:xfrm>
          <a:prstGeom prst="rect">
            <a:avLst/>
          </a:prstGeom>
          <a:solidFill>
            <a:schemeClr val="bg1"/>
          </a:solidFill>
        </p:spPr>
        <p:txBody>
          <a:bodyPr anchor="ctr"/>
          <a:lstStyle>
            <a:lvl1pPr algn="ctr">
              <a:defRPr lang="en-US" b="1" dirty="0">
                <a:solidFill>
                  <a:schemeClr val="tx1"/>
                </a:solidFill>
                <a:latin typeface="Calibri" pitchFamily="34" charset="0"/>
              </a:defRPr>
            </a:lvl1pPr>
          </a:lstStyle>
          <a:p>
            <a:r>
              <a:rPr kumimoji="0" lang="en-US" dirty="0" smtClean="0"/>
              <a:t>Click to edit Master title style</a:t>
            </a:r>
            <a:endParaRPr kumimoji="0" lang="en-US" dirty="0"/>
          </a:p>
        </p:txBody>
      </p:sp>
      <p:pic>
        <p:nvPicPr>
          <p:cNvPr id="14" name="Picture 7"/>
          <p:cNvPicPr>
            <a:picLocks noChangeAspect="1" noChangeArrowheads="1"/>
          </p:cNvPicPr>
          <p:nvPr userDrawn="1"/>
        </p:nvPicPr>
        <p:blipFill>
          <a:blip r:embed="rId3" cstate="print"/>
          <a:srcRect/>
          <a:stretch>
            <a:fillRect/>
          </a:stretch>
        </p:blipFill>
        <p:spPr bwMode="auto">
          <a:xfrm>
            <a:off x="2339752" y="5458016"/>
            <a:ext cx="3371548" cy="1094619"/>
          </a:xfrm>
          <a:prstGeom prst="rect">
            <a:avLst/>
          </a:prstGeom>
          <a:noFill/>
          <a:ln w="9525">
            <a:noFill/>
            <a:miter lim="800000"/>
            <a:headEnd/>
            <a:tailEnd/>
          </a:ln>
          <a:effectLst/>
        </p:spPr>
      </p:pic>
      <p:grpSp>
        <p:nvGrpSpPr>
          <p:cNvPr id="15" name="Group 4"/>
          <p:cNvGrpSpPr>
            <a:grpSpLocks/>
          </p:cNvGrpSpPr>
          <p:nvPr userDrawn="1"/>
        </p:nvGrpSpPr>
        <p:grpSpPr bwMode="auto">
          <a:xfrm>
            <a:off x="6286404" y="5409220"/>
            <a:ext cx="2465976" cy="1035050"/>
            <a:chOff x="0" y="4869161"/>
            <a:chExt cx="3825336" cy="1477328"/>
          </a:xfrm>
        </p:grpSpPr>
        <p:sp>
          <p:nvSpPr>
            <p:cNvPr id="16" name="TextBox 1"/>
            <p:cNvSpPr txBox="1">
              <a:spLocks noChangeArrowheads="1"/>
            </p:cNvSpPr>
            <p:nvPr/>
          </p:nvSpPr>
          <p:spPr bwMode="auto">
            <a:xfrm>
              <a:off x="0" y="4869161"/>
              <a:ext cx="3203848" cy="1477328"/>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18" name="Picture 29" descr="F:\CPTMAC2\UNIVERSITEIT STELLENBOSCH\LOGO MASTER COPY\US_Stacked RGB 300dpi.jpg"/>
            <p:cNvPicPr>
              <a:picLocks noChangeAspect="1" noChangeArrowheads="1"/>
            </p:cNvPicPr>
            <p:nvPr/>
          </p:nvPicPr>
          <p:blipFill rotWithShape="1">
            <a:blip r:embed="rId4" cstate="print"/>
            <a:srcRect/>
            <a:stretch/>
          </p:blipFill>
          <p:spPr bwMode="auto">
            <a:xfrm>
              <a:off x="0" y="5093480"/>
              <a:ext cx="3825336" cy="12530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sp>
        <p:nvSpPr>
          <p:cNvPr id="9" name="Subtitle 8"/>
          <p:cNvSpPr>
            <a:spLocks noGrp="1"/>
          </p:cNvSpPr>
          <p:nvPr>
            <p:ph type="subTitle" idx="1"/>
          </p:nvPr>
        </p:nvSpPr>
        <p:spPr>
          <a:xfrm>
            <a:off x="1921722" y="3212976"/>
            <a:ext cx="6400800" cy="1600200"/>
          </a:xfrm>
        </p:spPr>
        <p:txBody>
          <a:bodyPr/>
          <a:lstStyle>
            <a:lvl1pPr marL="0" indent="0" algn="ctr">
              <a:buNone/>
              <a:defRPr sz="2600">
                <a:solidFill>
                  <a:schemeClr val="tx2"/>
                </a:solidFill>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Tree>
    <p:extLst>
      <p:ext uri="{BB962C8B-B14F-4D97-AF65-F5344CB8AC3E}">
        <p14:creationId xmlns:p14="http://schemas.microsoft.com/office/powerpoint/2010/main" val="19433717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14400" y="6021288"/>
            <a:ext cx="39624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Tree>
    <p:extLst>
      <p:ext uri="{BB962C8B-B14F-4D97-AF65-F5344CB8AC3E}">
        <p14:creationId xmlns:p14="http://schemas.microsoft.com/office/powerpoint/2010/main" val="10296174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16F5ED4-2472-4E26-ACEC-FBA01BCAA137}" type="datetimeFigureOut">
              <a:rPr lang="en-ZA" smtClean="0"/>
              <a:t>2015/08/27</a:t>
            </a:fld>
            <a:endParaRPr lang="en-ZA"/>
          </a:p>
        </p:txBody>
      </p:sp>
      <p:sp>
        <p:nvSpPr>
          <p:cNvPr id="2" name="Title 1"/>
          <p:cNvSpPr>
            <a:spLocks noGrp="1"/>
          </p:cNvSpPr>
          <p:nvPr>
            <p:ph type="title"/>
          </p:nvPr>
        </p:nvSpPr>
        <p:spPr>
          <a:xfrm>
            <a:off x="899592" y="123582"/>
            <a:ext cx="7787208" cy="1001162"/>
          </a:xfrm>
          <a:prstGeom prst="rect">
            <a:avLst/>
          </a:prstGeom>
        </p:spPr>
        <p:txBody>
          <a:bodyPr/>
          <a:lstStyle/>
          <a:p>
            <a:r>
              <a:rPr kumimoji="0" lang="en-US" dirty="0" smtClean="0"/>
              <a:t>Click to edit Master title style</a:t>
            </a:r>
            <a:endParaRPr kumimoji="0" lang="en-US" dirty="0"/>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4793AC6-E5AE-40D7-996F-0D2EED8FB07B}" type="slidenum">
              <a:rPr lang="en-ZA" smtClean="0"/>
              <a:t>‹#›</a:t>
            </a:fld>
            <a:endParaRPr lang="en-ZA"/>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Round Diagonal Corner Rectangle 7"/>
          <p:cNvSpPr/>
          <p:nvPr userDrawn="1"/>
        </p:nvSpPr>
        <p:spPr>
          <a:xfrm>
            <a:off x="89744" y="172232"/>
            <a:ext cx="8936318" cy="952512"/>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4000" b="1" dirty="0">
              <a:latin typeface="Calibri" pitchFamily="34" charset="0"/>
            </a:endParaRPr>
          </a:p>
        </p:txBody>
      </p:sp>
    </p:spTree>
    <p:extLst>
      <p:ext uri="{BB962C8B-B14F-4D97-AF65-F5344CB8AC3E}">
        <p14:creationId xmlns:p14="http://schemas.microsoft.com/office/powerpoint/2010/main" val="45558542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a:prstGeom prst="rect">
            <a:avLst/>
          </a:prstGeo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16F5ED4-2472-4E26-ACEC-FBA01BCAA137}" type="datetimeFigureOut">
              <a:rPr lang="en-ZA" smtClean="0"/>
              <a:t>2015/08/27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4793AC6-E5AE-40D7-996F-0D2EED8FB07B}" type="slidenum">
              <a:rPr lang="en-ZA" smtClean="0"/>
              <a:t>‹#›</a:t>
            </a:fld>
            <a:endParaRPr lang="en-ZA"/>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8678152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5178"/>
          </a:xfrm>
          <a:prstGeom prst="rect">
            <a:avLst/>
          </a:prstGeo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16F5ED4-2472-4E26-ACEC-FBA01BCAA137}" type="datetimeFigureOut">
              <a:rPr lang="en-ZA" smtClean="0"/>
              <a:t>2015/08/27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42666283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F5ED4-2472-4E26-ACEC-FBA01BCAA137}" type="datetimeFigureOut">
              <a:rPr lang="en-ZA" smtClean="0"/>
              <a:t>2015/08/27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35847089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a:prstGeom prst="rect">
            <a:avLst/>
          </a:prstGeo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t>2015/08/27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4793AC6-E5AE-40D7-996F-0D2EED8FB07B}" type="slidenum">
              <a:rPr lang="en-ZA" smtClean="0"/>
              <a:t>‹#›</a:t>
            </a:fld>
            <a:endParaRPr lang="en-ZA"/>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76487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a:prstGeom prst="rect">
            <a:avLst/>
          </a:prstGeo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t>2015/08/27</a:t>
            </a:fld>
            <a:endParaRPr lang="en-ZA"/>
          </a:p>
        </p:txBody>
      </p:sp>
      <p:sp>
        <p:nvSpPr>
          <p:cNvPr id="6" name="Footer Placeholder 5"/>
          <p:cNvSpPr>
            <a:spLocks noGrp="1"/>
          </p:cNvSpPr>
          <p:nvPr>
            <p:ph type="ftr" sz="quarter" idx="11"/>
          </p:nvPr>
        </p:nvSpPr>
        <p:spPr>
          <a:xfrm>
            <a:off x="914400" y="6172200"/>
            <a:ext cx="3886200" cy="457200"/>
          </a:xfrm>
        </p:spPr>
        <p:txBody>
          <a:bodyPr/>
          <a:lstStyle/>
          <a:p>
            <a:endParaRPr lang="en-ZA"/>
          </a:p>
        </p:txBody>
      </p:sp>
      <p:sp>
        <p:nvSpPr>
          <p:cNvPr id="7" name="Slide Number Placeholder 6"/>
          <p:cNvSpPr>
            <a:spLocks noGrp="1"/>
          </p:cNvSpPr>
          <p:nvPr>
            <p:ph type="sldNum" sz="quarter" idx="12"/>
          </p:nvPr>
        </p:nvSpPr>
        <p:spPr>
          <a:xfrm>
            <a:off x="146304" y="6208776"/>
            <a:ext cx="457200" cy="457200"/>
          </a:xfrm>
        </p:spPr>
        <p:txBody>
          <a:bodyPr/>
          <a:lstStyle/>
          <a:p>
            <a:fld id="{C4793AC6-E5AE-40D7-996F-0D2EED8FB07B}" type="slidenum">
              <a:rPr lang="en-ZA" smtClean="0"/>
              <a:t>‹#›</a:t>
            </a:fld>
            <a:endParaRPr lang="en-Z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517771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5178"/>
          </a:xfrm>
          <a:prstGeom prst="rect">
            <a:avLst/>
          </a:prstGeo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2285433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a:prstGeom prst="rect">
            <a:avLst/>
          </a:prstGeo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1249904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33734801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20484975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815507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24B89C6C-CB08-4D94-B8C6-5C2C0C17DB3E}" type="datetimeFigureOut">
              <a:rPr lang="en-ZA" smtClean="0"/>
              <a:t>2015/08/27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880814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24B89C6C-CB08-4D94-B8C6-5C2C0C17DB3E}" type="datetimeFigureOut">
              <a:rPr lang="en-ZA" smtClean="0"/>
              <a:t>2015/08/27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85845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24B89C6C-CB08-4D94-B8C6-5C2C0C17DB3E}" type="datetimeFigureOut">
              <a:rPr lang="en-ZA" smtClean="0"/>
              <a:t>2015/08/27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613443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89C6C-CB08-4D94-B8C6-5C2C0C17DB3E}" type="datetimeFigureOut">
              <a:rPr lang="en-ZA" smtClean="0"/>
              <a:t>2015/08/27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3847003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89C6C-CB08-4D94-B8C6-5C2C0C17DB3E}" type="datetimeFigureOut">
              <a:rPr lang="en-ZA" smtClean="0"/>
              <a:t>2015/08/27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259333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89C6C-CB08-4D94-B8C6-5C2C0C17DB3E}" type="datetimeFigureOut">
              <a:rPr lang="en-ZA" smtClean="0"/>
              <a:t>2015/08/27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4076618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259312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400515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solidFill>
              <a:schemeClr val="bg1"/>
            </a:solid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endParaRPr lang="en-ZA"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ZA"/>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4793AC6-E5AE-40D7-996F-0D2EED8FB07B}" type="slidenum">
              <a:rPr lang="en-ZA" smtClean="0"/>
              <a:t>‹#›</a:t>
            </a:fld>
            <a:endParaRPr lang="en-ZA"/>
          </a:p>
        </p:txBody>
      </p:sp>
      <p:pic>
        <p:nvPicPr>
          <p:cNvPr id="10" name="Picture 7"/>
          <p:cNvPicPr>
            <a:picLocks noChangeAspect="1" noChangeArrowheads="1"/>
          </p:cNvPicPr>
          <p:nvPr userDrawn="1"/>
        </p:nvPicPr>
        <p:blipFill>
          <a:blip r:embed="rId14" cstate="print"/>
          <a:srcRect/>
          <a:stretch>
            <a:fillRect/>
          </a:stretch>
        </p:blipFill>
        <p:spPr bwMode="auto">
          <a:xfrm>
            <a:off x="7203242" y="6165304"/>
            <a:ext cx="1552549" cy="504056"/>
          </a:xfrm>
          <a:prstGeom prst="rect">
            <a:avLst/>
          </a:prstGeom>
          <a:noFill/>
          <a:ln w="9525">
            <a:noFill/>
            <a:miter lim="800000"/>
            <a:headEnd/>
            <a:tailEnd/>
          </a:ln>
          <a:effectLst/>
        </p:spPr>
      </p:pic>
    </p:spTree>
    <p:extLst>
      <p:ext uri="{BB962C8B-B14F-4D97-AF65-F5344CB8AC3E}">
        <p14:creationId xmlns:p14="http://schemas.microsoft.com/office/powerpoint/2010/main" val="3004579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iming>
    <p:tnLst>
      <p:par>
        <p:cTn id="1" dur="indefinite" restart="never" nodeType="tmRoot"/>
      </p:par>
    </p:tnLst>
  </p:timing>
  <p:txStyles>
    <p:titleStyle>
      <a:lvl1pPr algn="ctr" rtl="0" eaLnBrk="1" latinLnBrk="0" hangingPunct="1">
        <a:spcBef>
          <a:spcPct val="0"/>
        </a:spcBef>
        <a:buNone/>
        <a:defRPr kumimoji="0" sz="4000" kern="1200">
          <a:solidFill>
            <a:schemeClr val="tx1"/>
          </a:solidFill>
          <a:latin typeface="Calibri" pitchFamily="34" charset="0"/>
          <a:ea typeface="+mj-ea"/>
          <a:cs typeface="+mj-cs"/>
        </a:defRPr>
      </a:lvl1pPr>
    </p:titleStyle>
    <p:bodyStyle>
      <a:lvl1pPr marL="274320" indent="-274320" algn="l" rtl="0" eaLnBrk="1" latinLnBrk="0" hangingPunct="1">
        <a:spcBef>
          <a:spcPts val="580"/>
        </a:spcBef>
        <a:buClrTx/>
        <a:buSzPct val="85000"/>
        <a:buFont typeface="Wingdings 2" pitchFamily="18" charset="2"/>
        <a:buChar char=""/>
        <a:defRPr kumimoji="0" lang="en-US" sz="2600" kern="1200" dirty="0" smtClean="0">
          <a:solidFill>
            <a:schemeClr val="tx1"/>
          </a:solidFill>
          <a:latin typeface="Calibri" pitchFamily="34" charset="0"/>
          <a:ea typeface="+mn-ea"/>
          <a:cs typeface="+mn-cs"/>
        </a:defRPr>
      </a:lvl1pPr>
      <a:lvl2pPr marL="548640" indent="-228600" algn="l" rtl="0" eaLnBrk="1" latinLnBrk="0" hangingPunct="1">
        <a:spcBef>
          <a:spcPts val="370"/>
        </a:spcBef>
        <a:buClr>
          <a:schemeClr val="accent2"/>
        </a:buClr>
        <a:buSzPct val="85000"/>
        <a:buFont typeface="Courier New" pitchFamily="49" charset="0"/>
        <a:buChar char="-"/>
        <a:defRPr kumimoji="0" lang="en-US" sz="2600" kern="1200" dirty="0" smtClean="0">
          <a:solidFill>
            <a:schemeClr val="tx1"/>
          </a:solidFill>
          <a:latin typeface="Calibri" pitchFamily="34" charset="0"/>
          <a:ea typeface="+mn-ea"/>
          <a:cs typeface="+mn-cs"/>
        </a:defRPr>
      </a:lvl2pPr>
      <a:lvl3pPr marL="822960" indent="-228600" algn="l" rtl="0" eaLnBrk="1" latinLnBrk="0" hangingPunct="1">
        <a:spcBef>
          <a:spcPts val="370"/>
        </a:spcBef>
        <a:buClrTx/>
        <a:buSzPct val="85000"/>
        <a:buFont typeface="Courier New" pitchFamily="49" charset="0"/>
        <a:buChar char="o"/>
        <a:defRPr kumimoji="0" lang="en-US" sz="2600" kern="1200" dirty="0" smtClean="0">
          <a:solidFill>
            <a:schemeClr val="tx1"/>
          </a:solidFill>
          <a:latin typeface="Calibri" pitchFamily="34" charset="0"/>
          <a:ea typeface="+mn-ea"/>
          <a:cs typeface="+mn-cs"/>
        </a:defRPr>
      </a:lvl3pPr>
      <a:lvl4pPr marL="1097280" indent="-228600" algn="l" rtl="0" eaLnBrk="1" latinLnBrk="0" hangingPunct="1">
        <a:spcBef>
          <a:spcPts val="370"/>
        </a:spcBef>
        <a:buClr>
          <a:schemeClr val="accent3"/>
        </a:buClr>
        <a:buSzPct val="80000"/>
        <a:buFont typeface="Wingdings 2"/>
        <a:buChar char=""/>
        <a:defRPr kumimoji="0" lang="en-US" sz="2600" kern="1200" dirty="0" smtClean="0">
          <a:solidFill>
            <a:schemeClr val="tx1"/>
          </a:solidFill>
          <a:latin typeface="Calibri" pitchFamily="34" charset="0"/>
          <a:ea typeface="+mn-ea"/>
          <a:cs typeface="+mn-cs"/>
        </a:defRPr>
      </a:lvl4pPr>
      <a:lvl5pPr marL="1371600" indent="-228600" algn="l" rtl="0" eaLnBrk="1" latinLnBrk="0" hangingPunct="1">
        <a:spcBef>
          <a:spcPts val="370"/>
        </a:spcBef>
        <a:buClr>
          <a:schemeClr val="accent3"/>
        </a:buClr>
        <a:buFontTx/>
        <a:buChar char="o"/>
        <a:defRPr kumimoji="0" lang="en-US" sz="2600" kern="1200" dirty="0">
          <a:solidFill>
            <a:schemeClr val="tx1"/>
          </a:solidFill>
          <a:latin typeface="Calibri" pitchFamily="34" charset="0"/>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89C6C-CB08-4D94-B8C6-5C2C0C17DB3E}" type="datetimeFigureOut">
              <a:rPr lang="en-ZA" smtClean="0"/>
              <a:t>2015/08/27</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41E11-FF4F-4005-9C4B-8B5955882BCC}" type="slidenum">
              <a:rPr lang="en-ZA" smtClean="0"/>
              <a:t>‹#›</a:t>
            </a:fld>
            <a:endParaRPr lang="en-ZA"/>
          </a:p>
        </p:txBody>
      </p:sp>
    </p:spTree>
    <p:extLst>
      <p:ext uri="{BB962C8B-B14F-4D97-AF65-F5344CB8AC3E}">
        <p14:creationId xmlns:p14="http://schemas.microsoft.com/office/powerpoint/2010/main" val="4241923177"/>
      </p:ext>
    </p:extLst>
  </p:cSld>
  <p:clrMap bg1="lt1" tx1="dk1" bg2="lt2" tx2="dk2" accent1="accent1" accent2="accent2" accent3="accent3" accent4="accent4" accent5="accent5" accent6="accent6" hlink="hlink" folHlink="folHlink"/>
  <p:sldLayoutIdLst>
    <p:sldLayoutId id="2147483675" r:id="rId1"/>
    <p:sldLayoutId id="2147483674"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jpeg"/><Relationship Id="rId7" Type="http://schemas.openxmlformats.org/officeDocument/2006/relationships/image" Target="../media/image8.jpeg"/><Relationship Id="rId12" Type="http://schemas.microsoft.com/office/2007/relationships/hdphoto" Target="../media/hdphoto5.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0.png"/><Relationship Id="rId5" Type="http://schemas.openxmlformats.org/officeDocument/2006/relationships/image" Target="../media/image7.jpe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mg.co.za/article/2015-06-11-blind-schooling-in-shocking-state"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l="19574" t="1" b="-2595"/>
          <a:stretch/>
        </p:blipFill>
        <p:spPr>
          <a:xfrm>
            <a:off x="1761067" y="8300"/>
            <a:ext cx="7413848" cy="4987033"/>
          </a:xfrm>
          <a:prstGeom prst="rect">
            <a:avLst/>
          </a:prstGeom>
        </p:spPr>
      </p:pic>
      <p:sp>
        <p:nvSpPr>
          <p:cNvPr id="2" name="Title 1"/>
          <p:cNvSpPr>
            <a:spLocks noGrp="1"/>
          </p:cNvSpPr>
          <p:nvPr>
            <p:ph type="ctrTitle"/>
          </p:nvPr>
        </p:nvSpPr>
        <p:spPr>
          <a:xfrm>
            <a:off x="1475656" y="1052736"/>
            <a:ext cx="7272808" cy="1800200"/>
          </a:xfrm>
          <a:solidFill>
            <a:srgbClr val="F2F2F2">
              <a:alpha val="43000"/>
            </a:srgbClr>
          </a:solidFill>
        </p:spPr>
        <p:txBody>
          <a:bodyPr/>
          <a:lstStyle/>
          <a:p>
            <a:r>
              <a:rPr lang="en-ZA" sz="36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rbel" panose="020B0503020204020204" pitchFamily="34" charset="0"/>
              </a:rPr>
              <a:t>An overview of education in South Africa and children with disabilities that are out of school</a:t>
            </a:r>
            <a:endParaRPr lang="en-ZA" sz="36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rbel" panose="020B0503020204020204" pitchFamily="34" charset="0"/>
            </a:endParaRPr>
          </a:p>
        </p:txBody>
      </p:sp>
      <p:sp>
        <p:nvSpPr>
          <p:cNvPr id="3" name="Subtitle 2"/>
          <p:cNvSpPr>
            <a:spLocks noGrp="1"/>
          </p:cNvSpPr>
          <p:nvPr>
            <p:ph type="subTitle" idx="1"/>
          </p:nvPr>
        </p:nvSpPr>
        <p:spPr>
          <a:xfrm>
            <a:off x="1761067" y="2780928"/>
            <a:ext cx="6400800" cy="1600200"/>
          </a:xfrm>
        </p:spPr>
        <p:txBody>
          <a:bodyPr>
            <a:normAutofit fontScale="92500" lnSpcReduction="20000"/>
          </a:bodyPr>
          <a:lstStyle/>
          <a:p>
            <a:endParaRPr lang="en-ZA" b="1" dirty="0" smtClean="0"/>
          </a:p>
          <a:p>
            <a:r>
              <a:rPr lang="en-ZA" b="1" dirty="0" smtClean="0"/>
              <a:t>SANASE Conference</a:t>
            </a:r>
            <a:endParaRPr lang="en-ZA" dirty="0" smtClean="0"/>
          </a:p>
          <a:p>
            <a:r>
              <a:rPr lang="en-ZA" dirty="0" smtClean="0"/>
              <a:t>Nic Spaull</a:t>
            </a:r>
          </a:p>
          <a:p>
            <a:r>
              <a:rPr lang="en-ZA" dirty="0" smtClean="0"/>
              <a:t>21</a:t>
            </a:r>
            <a:r>
              <a:rPr lang="en-ZA" dirty="0" smtClean="0"/>
              <a:t> </a:t>
            </a:r>
            <a:r>
              <a:rPr lang="en-ZA" dirty="0" smtClean="0"/>
              <a:t>August 2015</a:t>
            </a:r>
            <a:endParaRPr lang="en-ZA" dirty="0"/>
          </a:p>
        </p:txBody>
      </p:sp>
      <p:sp>
        <p:nvSpPr>
          <p:cNvPr id="6" name="TextBox 5"/>
          <p:cNvSpPr txBox="1"/>
          <p:nvPr/>
        </p:nvSpPr>
        <p:spPr>
          <a:xfrm>
            <a:off x="7889965" y="4509120"/>
            <a:ext cx="1218539" cy="369332"/>
          </a:xfrm>
          <a:prstGeom prst="rect">
            <a:avLst/>
          </a:prstGeom>
          <a:solidFill>
            <a:schemeClr val="bg1"/>
          </a:solidFill>
        </p:spPr>
        <p:txBody>
          <a:bodyPr wrap="square" rtlCol="0">
            <a:spAutoFit/>
          </a:bodyPr>
          <a:lstStyle/>
          <a:p>
            <a:endParaRPr lang="en-ZA" dirty="0"/>
          </a:p>
        </p:txBody>
      </p:sp>
    </p:spTree>
    <p:extLst>
      <p:ext uri="{BB962C8B-B14F-4D97-AF65-F5344CB8AC3E}">
        <p14:creationId xmlns:p14="http://schemas.microsoft.com/office/powerpoint/2010/main" val="1970646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611560" y="1124744"/>
            <a:ext cx="8424936" cy="4608512"/>
          </a:xfrm>
        </p:spPr>
        <p:txBody>
          <a:bodyPr>
            <a:normAutofit/>
          </a:bodyPr>
          <a:lstStyle/>
          <a:p>
            <a:pPr marL="514350" indent="-514350">
              <a:buFont typeface="+mj-lt"/>
              <a:buAutoNum type="arabicPeriod"/>
            </a:pPr>
            <a:r>
              <a:rPr lang="en-ZA" sz="2400" dirty="0"/>
              <a:t>Considerable redistribution of spending to the poorest </a:t>
            </a:r>
            <a:r>
              <a:rPr lang="en-ZA" sz="2400" dirty="0" smtClean="0"/>
              <a:t>schools… </a:t>
            </a:r>
            <a:r>
              <a:rPr lang="en-ZA" sz="2400" i="1" dirty="0" smtClean="0"/>
              <a:t>government</a:t>
            </a:r>
            <a:r>
              <a:rPr lang="en-ZA" sz="2400" dirty="0" smtClean="0"/>
              <a:t> spending is nearly equalised across the poorest and wealthiest schools.  </a:t>
            </a:r>
          </a:p>
          <a:p>
            <a:pPr marL="514350" indent="-514350">
              <a:buFont typeface="+mj-lt"/>
              <a:buAutoNum type="arabicPeriod"/>
            </a:pPr>
            <a:r>
              <a:rPr lang="en-ZA" sz="2400" dirty="0" smtClean="0"/>
              <a:t>In terms of government spending, education is prioritised in national budgets.</a:t>
            </a:r>
          </a:p>
          <a:p>
            <a:pPr marL="274320" lvl="1" indent="0">
              <a:buNone/>
            </a:pPr>
            <a:endParaRPr lang="en-ZA" sz="2400" dirty="0"/>
          </a:p>
        </p:txBody>
      </p:sp>
      <p:sp>
        <p:nvSpPr>
          <p:cNvPr id="3" name="Title 2"/>
          <p:cNvSpPr>
            <a:spLocks noGrp="1"/>
          </p:cNvSpPr>
          <p:nvPr>
            <p:ph type="title"/>
          </p:nvPr>
        </p:nvSpPr>
        <p:spPr>
          <a:xfrm>
            <a:off x="899592" y="188640"/>
            <a:ext cx="7787208" cy="1145178"/>
          </a:xfrm>
        </p:spPr>
        <p:txBody>
          <a:bodyPr/>
          <a:lstStyle/>
          <a:p>
            <a:r>
              <a:rPr lang="en-ZA" dirty="0" smtClean="0"/>
              <a:t>Some good news first</a:t>
            </a:r>
            <a:endParaRPr lang="en-ZA" dirty="0"/>
          </a:p>
        </p:txBody>
      </p:sp>
      <p:graphicFrame>
        <p:nvGraphicFramePr>
          <p:cNvPr id="4" name="Diagram 3"/>
          <p:cNvGraphicFramePr/>
          <p:nvPr>
            <p:extLst>
              <p:ext uri="{D42A27DB-BD31-4B8C-83A1-F6EECF244321}">
                <p14:modId xmlns:p14="http://schemas.microsoft.com/office/powerpoint/2010/main" val="895798327"/>
              </p:ext>
            </p:extLst>
          </p:nvPr>
        </p:nvGraphicFramePr>
        <p:xfrm>
          <a:off x="611560" y="3068960"/>
          <a:ext cx="8208912"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071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E9DC19CE-9411-47CC-9378-8DA7BAA1B1D0}"/>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71747AC7-B496-444C-947C-E8B7D5B68F8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1323C651-91DA-4ECE-8B71-D80F01E04A35}"/>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C0EBAD84-3A88-49CF-826B-3AEB12DC253E}"/>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6098E16C-24FE-47AC-B965-2289B0217099}"/>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B9648D05-873A-403B-8B8D-1E0B1816640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611560" y="1124744"/>
            <a:ext cx="8424936" cy="5544616"/>
          </a:xfrm>
        </p:spPr>
        <p:txBody>
          <a:bodyPr>
            <a:noAutofit/>
          </a:bodyPr>
          <a:lstStyle/>
          <a:p>
            <a:pPr marL="514350" indent="-514350">
              <a:buFont typeface="+mj-lt"/>
              <a:buAutoNum type="arabicPeriod"/>
            </a:pPr>
            <a:r>
              <a:rPr lang="en-ZA" sz="1800" dirty="0"/>
              <a:t>Considerable </a:t>
            </a:r>
            <a:r>
              <a:rPr lang="en-ZA" sz="1800" b="1" dirty="0"/>
              <a:t>redistribution</a:t>
            </a:r>
            <a:r>
              <a:rPr lang="en-ZA" sz="1800" dirty="0"/>
              <a:t> of spending to the poorest </a:t>
            </a:r>
            <a:r>
              <a:rPr lang="en-ZA" sz="1800" dirty="0" smtClean="0"/>
              <a:t>schools… </a:t>
            </a:r>
            <a:r>
              <a:rPr lang="en-ZA" sz="1800" i="1" dirty="0" smtClean="0"/>
              <a:t>government</a:t>
            </a:r>
            <a:r>
              <a:rPr lang="en-ZA" sz="1800" dirty="0" smtClean="0"/>
              <a:t> spending is nearly equalised across the poorest and wealthiest schools.  </a:t>
            </a:r>
          </a:p>
          <a:p>
            <a:pPr marL="514350" indent="-514350">
              <a:buFont typeface="+mj-lt"/>
              <a:buAutoNum type="arabicPeriod"/>
            </a:pPr>
            <a:r>
              <a:rPr lang="en-GB" sz="1800" b="1" dirty="0" smtClean="0"/>
              <a:t>Fees</a:t>
            </a:r>
            <a:r>
              <a:rPr lang="en-GB" sz="1800" dirty="0"/>
              <a:t>. The General Household Survey (GHS) of 2013 showed that 66% of students reported paying zero school fees, showing that the no-fee policy is working quite </a:t>
            </a:r>
            <a:r>
              <a:rPr lang="en-GB" sz="1800" dirty="0" smtClean="0"/>
              <a:t>well.</a:t>
            </a:r>
            <a:endParaRPr lang="en-ZA" sz="1800" dirty="0"/>
          </a:p>
          <a:p>
            <a:pPr marL="514350" indent="-514350">
              <a:buFont typeface="+mj-lt"/>
              <a:buAutoNum type="arabicPeriod"/>
            </a:pPr>
            <a:r>
              <a:rPr lang="en-ZA" sz="1800" b="1" dirty="0" smtClean="0"/>
              <a:t>Grade </a:t>
            </a:r>
            <a:r>
              <a:rPr lang="en-ZA" sz="1800" b="1" dirty="0"/>
              <a:t>R</a:t>
            </a:r>
            <a:r>
              <a:rPr lang="en-ZA" sz="1800" dirty="0"/>
              <a:t>. The GHS indicates that 96% of all first-time Grade 1 learners in 2014 received schooling in the previous year (Grade-R/ECD</a:t>
            </a:r>
            <a:r>
              <a:rPr lang="en-ZA" sz="1800" dirty="0" smtClean="0"/>
              <a:t>)</a:t>
            </a:r>
            <a:endParaRPr lang="en-ZA" sz="1800" dirty="0"/>
          </a:p>
          <a:p>
            <a:pPr marL="514350" indent="-514350">
              <a:buFont typeface="+mj-lt"/>
              <a:buAutoNum type="arabicPeriod"/>
            </a:pPr>
            <a:r>
              <a:rPr lang="en-GB" sz="1800" b="1" dirty="0" smtClean="0"/>
              <a:t>School </a:t>
            </a:r>
            <a:r>
              <a:rPr lang="en-GB" sz="1800" b="1" dirty="0"/>
              <a:t>meals</a:t>
            </a:r>
            <a:r>
              <a:rPr lang="en-GB" sz="1800" dirty="0"/>
              <a:t>. Approximately 70% of students receive at least 1 free school meal as part of the National School Nutrition Programme (SMS 2011, GHS). </a:t>
            </a:r>
            <a:endParaRPr lang="en-ZA" sz="1800" dirty="0" smtClean="0"/>
          </a:p>
          <a:p>
            <a:pPr marL="514350" indent="-514350">
              <a:buFont typeface="+mj-lt"/>
              <a:buAutoNum type="arabicPeriod"/>
            </a:pPr>
            <a:r>
              <a:rPr lang="en-ZA" sz="1800" dirty="0" smtClean="0"/>
              <a:t>In terms of government spending, education is prioritised in national budgets. </a:t>
            </a:r>
            <a:endParaRPr lang="en-ZA" sz="1800" dirty="0"/>
          </a:p>
          <a:p>
            <a:pPr marL="514350" indent="-514350">
              <a:buFont typeface="+mj-lt"/>
              <a:buAutoNum type="arabicPeriod"/>
            </a:pPr>
            <a:r>
              <a:rPr lang="en-ZA" sz="1800" b="1" dirty="0" smtClean="0"/>
              <a:t>Considerable </a:t>
            </a:r>
            <a:r>
              <a:rPr lang="en-ZA" sz="1800" b="1" dirty="0"/>
              <a:t>improvements in access to education. </a:t>
            </a:r>
          </a:p>
          <a:p>
            <a:pPr lvl="1"/>
            <a:r>
              <a:rPr lang="en-ZA" sz="1800" dirty="0"/>
              <a:t>Nearly universal access of </a:t>
            </a:r>
            <a:r>
              <a:rPr lang="en-ZA" sz="1800" dirty="0" smtClean="0"/>
              <a:t>non-disabled children, </a:t>
            </a:r>
            <a:r>
              <a:rPr lang="en-ZA" sz="1800" dirty="0"/>
              <a:t>even high secondary enrolment ratios relative to developing world. </a:t>
            </a:r>
          </a:p>
          <a:p>
            <a:pPr lvl="1"/>
            <a:r>
              <a:rPr lang="en-ZA" sz="1800" dirty="0"/>
              <a:t>97% participation for the cohort 7 to 15 years</a:t>
            </a:r>
          </a:p>
          <a:p>
            <a:pPr lvl="1"/>
            <a:r>
              <a:rPr lang="en-ZA" sz="1800" dirty="0"/>
              <a:t>83% for 16 to 18 year olds (NPC 2012:302)</a:t>
            </a:r>
          </a:p>
        </p:txBody>
      </p:sp>
      <p:sp>
        <p:nvSpPr>
          <p:cNvPr id="3" name="Title 2"/>
          <p:cNvSpPr>
            <a:spLocks noGrp="1"/>
          </p:cNvSpPr>
          <p:nvPr>
            <p:ph type="title"/>
          </p:nvPr>
        </p:nvSpPr>
        <p:spPr>
          <a:xfrm>
            <a:off x="899592" y="274638"/>
            <a:ext cx="7787208" cy="850106"/>
          </a:xfrm>
        </p:spPr>
        <p:txBody>
          <a:bodyPr/>
          <a:lstStyle/>
          <a:p>
            <a:r>
              <a:rPr lang="en-ZA" dirty="0" smtClean="0"/>
              <a:t>Some good news first</a:t>
            </a:r>
            <a:endParaRPr lang="en-ZA" dirty="0"/>
          </a:p>
        </p:txBody>
      </p:sp>
    </p:spTree>
    <p:extLst>
      <p:ext uri="{BB962C8B-B14F-4D97-AF65-F5344CB8AC3E}">
        <p14:creationId xmlns:p14="http://schemas.microsoft.com/office/powerpoint/2010/main" val="42470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574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xfrm>
            <a:off x="179512" y="274638"/>
            <a:ext cx="8507288" cy="706090"/>
          </a:xfrm>
          <a:noFill/>
        </p:spPr>
        <p:txBody>
          <a:bodyPr>
            <a:normAutofit/>
          </a:bodyPr>
          <a:lstStyle/>
          <a:p>
            <a:r>
              <a:rPr lang="en-ZA" sz="4000" dirty="0" smtClean="0">
                <a:solidFill>
                  <a:srgbClr val="C00000"/>
                </a:solidFill>
              </a:rPr>
              <a:t>Student performance 2003-2011 </a:t>
            </a:r>
            <a:endParaRPr lang="en-ZA" sz="4000" dirty="0">
              <a:solidFill>
                <a:srgbClr val="C00000"/>
              </a:solidFill>
            </a:endParaRPr>
          </a:p>
        </p:txBody>
      </p:sp>
      <p:sp>
        <p:nvSpPr>
          <p:cNvPr id="3" name="Content Placeholder 2"/>
          <p:cNvSpPr>
            <a:spLocks noGrp="1"/>
          </p:cNvSpPr>
          <p:nvPr>
            <p:ph idx="1"/>
          </p:nvPr>
        </p:nvSpPr>
        <p:spPr>
          <a:xfrm>
            <a:off x="467544" y="1312169"/>
            <a:ext cx="1522512" cy="676671"/>
          </a:xfrm>
        </p:spPr>
        <p:txBody>
          <a:bodyPr>
            <a:noAutofit/>
          </a:bodyPr>
          <a:lstStyle/>
          <a:p>
            <a:pPr>
              <a:buNone/>
            </a:pPr>
            <a:r>
              <a:rPr lang="en-ZA" sz="1600" dirty="0" smtClean="0">
                <a:solidFill>
                  <a:srgbClr val="FF0000"/>
                </a:solidFill>
              </a:rPr>
              <a:t>TIMSS</a:t>
            </a:r>
            <a:r>
              <a:rPr lang="en-ZA" sz="1600" dirty="0" smtClean="0"/>
              <a:t> </a:t>
            </a:r>
            <a:endParaRPr lang="en-ZA" sz="1600" dirty="0"/>
          </a:p>
          <a:p>
            <a:pPr>
              <a:buNone/>
            </a:pPr>
            <a:r>
              <a:rPr lang="en-ZA" sz="1600" dirty="0" smtClean="0"/>
              <a:t>(2003)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26876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339752" y="1268760"/>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725646"/>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19" name="Content Placeholder 2"/>
          <p:cNvSpPr txBox="1">
            <a:spLocks/>
          </p:cNvSpPr>
          <p:nvPr/>
        </p:nvSpPr>
        <p:spPr>
          <a:xfrm>
            <a:off x="3635896" y="1268760"/>
            <a:ext cx="1800200" cy="72008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a:buChar char="à"/>
              <a:tabLst/>
              <a:defRPr/>
            </a:pP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p>
          <a:p>
            <a:pPr marR="0" lvl="0" algn="l" defTabSz="914400" rtl="0" eaLnBrk="1" fontAlgn="auto" latinLnBrk="0" hangingPunct="1">
              <a:lnSpc>
                <a:spcPct val="100000"/>
              </a:lnSpc>
              <a:spcBef>
                <a:spcPct val="20000"/>
              </a:spcBef>
              <a:spcAft>
                <a:spcPts val="0"/>
              </a:spcAft>
              <a:buClrTx/>
              <a:buSzTx/>
              <a:tabLst/>
              <a:defRPr/>
            </a:pPr>
            <a:r>
              <a:rPr kumimoji="0" lang="en-ZA" sz="1600" b="0" i="0" u="none" strike="noStrike" kern="1200" cap="none" spc="0" normalizeH="0" baseline="0" noProof="0" dirty="0" smtClean="0">
                <a:ln>
                  <a:noFill/>
                </a:ln>
                <a:solidFill>
                  <a:schemeClr val="tx1"/>
                </a:solidFill>
                <a:effectLst/>
                <a:uLnTx/>
                <a:uFillTx/>
                <a:latin typeface="+mn-lt"/>
                <a:ea typeface="+mn-ea"/>
                <a:cs typeface="+mn-cs"/>
              </a:rPr>
              <a:t>       (2011)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4788024" y="1268760"/>
            <a:ext cx="1800200" cy="676671"/>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a:buChar char="à"/>
              <a:tabLst/>
              <a:defRPr/>
            </a:pP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p>
          <a:p>
            <a:pPr marR="0" lvl="0" algn="l" defTabSz="914400" rtl="0" eaLnBrk="1" fontAlgn="auto" latinLnBrk="0" hangingPunct="1">
              <a:lnSpc>
                <a:spcPct val="100000"/>
              </a:lnSpc>
              <a:spcBef>
                <a:spcPct val="20000"/>
              </a:spcBef>
              <a:spcAft>
                <a:spcPts val="0"/>
              </a:spcAft>
              <a:buClrTx/>
              <a:buSzTx/>
              <a:tabLst/>
              <a:defRPr/>
            </a:pPr>
            <a:r>
              <a:rPr lang="en-ZA" sz="1600" noProof="0" dirty="0" smtClean="0">
                <a:solidFill>
                  <a:srgbClr val="FF0000"/>
                </a:solidFill>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17447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linds(horizontal)">
                                      <p:cBhvr>
                                        <p:cTn id="14" dur="500"/>
                                        <p:tgtEl>
                                          <p:spTgt spid="3">
                                            <p:txEl>
                                              <p:pRg st="1" end="1"/>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2" presetClass="entr" presetSubtype="4" fill="hold" nodeType="withEffect">
                                  <p:stCondLst>
                                    <p:cond delay="0"/>
                                  </p:stCondLst>
                                  <p:childTnLst>
                                    <p:set>
                                      <p:cBhvr>
                                        <p:cTn id="18" dur="1" fill="hold">
                                          <p:stCondLst>
                                            <p:cond delay="0"/>
                                          </p:stCondLst>
                                        </p:cTn>
                                        <p:tgtEl>
                                          <p:spTgt spid="37891"/>
                                        </p:tgtEl>
                                        <p:attrNameLst>
                                          <p:attrName>style.visibility</p:attrName>
                                        </p:attrNameLst>
                                      </p:cBhvr>
                                      <p:to>
                                        <p:strVal val="visible"/>
                                      </p:to>
                                    </p:set>
                                    <p:anim calcmode="lin" valueType="num">
                                      <p:cBhvr additive="base">
                                        <p:cTn id="19" dur="500" fill="hold"/>
                                        <p:tgtEl>
                                          <p:spTgt spid="37891"/>
                                        </p:tgtEl>
                                        <p:attrNameLst>
                                          <p:attrName>ppt_x</p:attrName>
                                        </p:attrNameLst>
                                      </p:cBhvr>
                                      <p:tavLst>
                                        <p:tav tm="0">
                                          <p:val>
                                            <p:strVal val="#ppt_x"/>
                                          </p:val>
                                        </p:tav>
                                        <p:tav tm="100000">
                                          <p:val>
                                            <p:strVal val="#ppt_x"/>
                                          </p:val>
                                        </p:tav>
                                      </p:tavLst>
                                    </p:anim>
                                    <p:anim calcmode="lin" valueType="num">
                                      <p:cBhvr additive="base">
                                        <p:cTn id="20"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22"/>
                                        </p:tgtEl>
                                        <p:attrNameLst>
                                          <p:attrName>style.visibility</p:attrName>
                                        </p:attrNameLst>
                                      </p:cBhvr>
                                      <p:to>
                                        <p:strVal val="visible"/>
                                      </p:to>
                                    </p:set>
                                    <p:anim calcmode="lin" valueType="num">
                                      <p:cBhvr additive="base">
                                        <p:cTn id="25" dur="500" fill="hold"/>
                                        <p:tgtEl>
                                          <p:spTgt spid="30722"/>
                                        </p:tgtEl>
                                        <p:attrNameLst>
                                          <p:attrName>ppt_x</p:attrName>
                                        </p:attrNameLst>
                                      </p:cBhvr>
                                      <p:tavLst>
                                        <p:tav tm="0">
                                          <p:val>
                                            <p:strVal val="#ppt_x"/>
                                          </p:val>
                                        </p:tav>
                                        <p:tav tm="100000">
                                          <p:val>
                                            <p:strVal val="#ppt_x"/>
                                          </p:val>
                                        </p:tav>
                                      </p:tavLst>
                                    </p:anim>
                                    <p:anim calcmode="lin" valueType="num">
                                      <p:cBhvr additive="base">
                                        <p:cTn id="26" dur="500" fill="hold"/>
                                        <p:tgtEl>
                                          <p:spTgt spid="30722"/>
                                        </p:tgtEl>
                                        <p:attrNameLst>
                                          <p:attrName>ppt_y</p:attrName>
                                        </p:attrNameLst>
                                      </p:cBhvr>
                                      <p:tavLst>
                                        <p:tav tm="0">
                                          <p:val>
                                            <p:strVal val="1+#ppt_h/2"/>
                                          </p:val>
                                        </p:tav>
                                        <p:tav tm="100000">
                                          <p:val>
                                            <p:strVal val="#ppt_y"/>
                                          </p:val>
                                        </p:tav>
                                      </p:tavLst>
                                    </p:anim>
                                  </p:childTnLst>
                                </p:cTn>
                              </p:par>
                              <p:par>
                                <p:cTn id="27" presetID="3" presetClass="entr" presetSubtype="10" fill="hold" nodeType="with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blinds(horizontal)">
                                      <p:cBhvr>
                                        <p:cTn id="29" dur="500"/>
                                        <p:tgtEl>
                                          <p:spTgt spid="11">
                                            <p:txEl>
                                              <p:pRg st="0" end="0"/>
                                            </p:txEl>
                                          </p:spTgt>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childTnLst>
                          </p:cTn>
                        </p:par>
                        <p:par>
                          <p:cTn id="32" fill="hold">
                            <p:stCondLst>
                              <p:cond delay="500"/>
                            </p:stCondLst>
                            <p:childTnLst>
                              <p:par>
                                <p:cTn id="33" presetID="2" presetClass="entr" presetSubtype="4" fill="hold" nodeType="afterEffect">
                                  <p:stCondLst>
                                    <p:cond delay="0"/>
                                  </p:stCondLst>
                                  <p:childTnLst>
                                    <p:set>
                                      <p:cBhvr>
                                        <p:cTn id="34" dur="1" fill="hold">
                                          <p:stCondLst>
                                            <p:cond delay="0"/>
                                          </p:stCondLst>
                                        </p:cTn>
                                        <p:tgtEl>
                                          <p:spTgt spid="37890"/>
                                        </p:tgtEl>
                                        <p:attrNameLst>
                                          <p:attrName>style.visibility</p:attrName>
                                        </p:attrNameLst>
                                      </p:cBhvr>
                                      <p:to>
                                        <p:strVal val="visible"/>
                                      </p:to>
                                    </p:set>
                                    <p:anim calcmode="lin" valueType="num">
                                      <p:cBhvr additive="base">
                                        <p:cTn id="35" dur="500" fill="hold"/>
                                        <p:tgtEl>
                                          <p:spTgt spid="37890"/>
                                        </p:tgtEl>
                                        <p:attrNameLst>
                                          <p:attrName>ppt_x</p:attrName>
                                        </p:attrNameLst>
                                      </p:cBhvr>
                                      <p:tavLst>
                                        <p:tav tm="0">
                                          <p:val>
                                            <p:strVal val="#ppt_x"/>
                                          </p:val>
                                        </p:tav>
                                        <p:tav tm="100000">
                                          <p:val>
                                            <p:strVal val="#ppt_x"/>
                                          </p:val>
                                        </p:tav>
                                      </p:tavLst>
                                    </p:anim>
                                    <p:anim calcmode="lin" valueType="num">
                                      <p:cBhvr additive="base">
                                        <p:cTn id="36"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0726"/>
                                        </p:tgtEl>
                                        <p:attrNameLst>
                                          <p:attrName>style.visibility</p:attrName>
                                        </p:attrNameLst>
                                      </p:cBhvr>
                                      <p:to>
                                        <p:strVal val="visible"/>
                                      </p:to>
                                    </p:set>
                                    <p:anim calcmode="lin" valueType="num">
                                      <p:cBhvr additive="base">
                                        <p:cTn id="41" dur="500" fill="hold"/>
                                        <p:tgtEl>
                                          <p:spTgt spid="30726"/>
                                        </p:tgtEl>
                                        <p:attrNameLst>
                                          <p:attrName>ppt_x</p:attrName>
                                        </p:attrNameLst>
                                      </p:cBhvr>
                                      <p:tavLst>
                                        <p:tav tm="0">
                                          <p:val>
                                            <p:strVal val="#ppt_x"/>
                                          </p:val>
                                        </p:tav>
                                        <p:tav tm="100000">
                                          <p:val>
                                            <p:strVal val="#ppt_x"/>
                                          </p:val>
                                        </p:tav>
                                      </p:tavLst>
                                    </p:anim>
                                    <p:anim calcmode="lin" valueType="num">
                                      <p:cBhvr additive="base">
                                        <p:cTn id="42" dur="500" fill="hold"/>
                                        <p:tgtEl>
                                          <p:spTgt spid="30726"/>
                                        </p:tgtEl>
                                        <p:attrNameLst>
                                          <p:attrName>ppt_y</p:attrName>
                                        </p:attrNameLst>
                                      </p:cBhvr>
                                      <p:tavLst>
                                        <p:tav tm="0">
                                          <p:val>
                                            <p:strVal val="1+#ppt_h/2"/>
                                          </p:val>
                                        </p:tav>
                                        <p:tav tm="100000">
                                          <p:val>
                                            <p:strVal val="#ppt_y"/>
                                          </p:val>
                                        </p:tav>
                                      </p:tavLst>
                                    </p:anim>
                                  </p:childTnLst>
                                </p:cTn>
                              </p:par>
                              <p:par>
                                <p:cTn id="43" presetID="3" presetClass="entr" presetSubtype="10" fill="hold" nodeType="withEffect">
                                  <p:stCondLst>
                                    <p:cond delay="0"/>
                                  </p:stCondLst>
                                  <p:childTnLst>
                                    <p:set>
                                      <p:cBhvr>
                                        <p:cTn id="44" dur="1" fill="hold">
                                          <p:stCondLst>
                                            <p:cond delay="0"/>
                                          </p:stCondLst>
                                        </p:cTn>
                                        <p:tgtEl>
                                          <p:spTgt spid="12">
                                            <p:txEl>
                                              <p:pRg st="0" end="0"/>
                                            </p:txEl>
                                          </p:spTgt>
                                        </p:tgtEl>
                                        <p:attrNameLst>
                                          <p:attrName>style.visibility</p:attrName>
                                        </p:attrNameLst>
                                      </p:cBhvr>
                                      <p:to>
                                        <p:strVal val="visible"/>
                                      </p:to>
                                    </p:set>
                                    <p:animEffect transition="in" filter="blinds(horizontal)">
                                      <p:cBhvr>
                                        <p:cTn id="45" dur="500"/>
                                        <p:tgtEl>
                                          <p:spTgt spid="12">
                                            <p:txEl>
                                              <p:pRg st="0" end="0"/>
                                            </p:txEl>
                                          </p:spTgt>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childTnLst>
                                </p:cTn>
                              </p:par>
                            </p:childTnLst>
                          </p:cTn>
                        </p:par>
                        <p:par>
                          <p:cTn id="48" fill="hold">
                            <p:stCondLst>
                              <p:cond delay="500"/>
                            </p:stCondLst>
                            <p:childTnLst>
                              <p:par>
                                <p:cTn id="49" presetID="2" presetClass="entr" presetSubtype="4" fill="hold" nodeType="afterEffect">
                                  <p:stCondLst>
                                    <p:cond delay="0"/>
                                  </p:stCondLst>
                                  <p:childTnLst>
                                    <p:set>
                                      <p:cBhvr>
                                        <p:cTn id="50" dur="1" fill="hold">
                                          <p:stCondLst>
                                            <p:cond delay="0"/>
                                          </p:stCondLst>
                                        </p:cTn>
                                        <p:tgtEl>
                                          <p:spTgt spid="37892"/>
                                        </p:tgtEl>
                                        <p:attrNameLst>
                                          <p:attrName>style.visibility</p:attrName>
                                        </p:attrNameLst>
                                      </p:cBhvr>
                                      <p:to>
                                        <p:strVal val="visible"/>
                                      </p:to>
                                    </p:set>
                                    <p:anim calcmode="lin" valueType="num">
                                      <p:cBhvr additive="base">
                                        <p:cTn id="51" dur="500" fill="hold"/>
                                        <p:tgtEl>
                                          <p:spTgt spid="37892"/>
                                        </p:tgtEl>
                                        <p:attrNameLst>
                                          <p:attrName>ppt_x</p:attrName>
                                        </p:attrNameLst>
                                      </p:cBhvr>
                                      <p:tavLst>
                                        <p:tav tm="0">
                                          <p:val>
                                            <p:strVal val="#ppt_x"/>
                                          </p:val>
                                        </p:tav>
                                        <p:tav tm="100000">
                                          <p:val>
                                            <p:strVal val="#ppt_x"/>
                                          </p:val>
                                        </p:tav>
                                      </p:tavLst>
                                    </p:anim>
                                    <p:anim calcmode="lin" valueType="num">
                                      <p:cBhvr additive="base">
                                        <p:cTn id="52" dur="500" fill="hold"/>
                                        <p:tgtEl>
                                          <p:spTgt spid="37892"/>
                                        </p:tgtEl>
                                        <p:attrNameLst>
                                          <p:attrName>ppt_y</p:attrName>
                                        </p:attrNameLst>
                                      </p:cBhvr>
                                      <p:tavLst>
                                        <p:tav tm="0">
                                          <p:val>
                                            <p:strVal val="1+#ppt_h/2"/>
                                          </p:val>
                                        </p:tav>
                                        <p:tav tm="100000">
                                          <p:val>
                                            <p:strVal val="#ppt_y"/>
                                          </p:val>
                                        </p:tav>
                                      </p:tavLst>
                                    </p:anim>
                                  </p:childTnLst>
                                </p:cTn>
                              </p:par>
                              <p:par>
                                <p:cTn id="53" presetID="3" presetClass="entr" presetSubtype="10" fill="hold" nodeType="with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blinds(horizontal)">
                                      <p:cBhvr>
                                        <p:cTn id="55" dur="500"/>
                                        <p:tgtEl>
                                          <p:spTgt spid="19">
                                            <p:txEl>
                                              <p:pRg st="0" end="0"/>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19">
                                            <p:txEl>
                                              <p:pRg st="1" end="1"/>
                                            </p:txEl>
                                          </p:spTgt>
                                        </p:tgtEl>
                                        <p:attrNameLst>
                                          <p:attrName>style.visibility</p:attrName>
                                        </p:attrNameLst>
                                      </p:cBhvr>
                                      <p:to>
                                        <p:strVal val="visible"/>
                                      </p:to>
                                    </p:set>
                                    <p:animEffect transition="in" filter="blinds(horizontal)">
                                      <p:cBhvr>
                                        <p:cTn id="58" dur="500"/>
                                        <p:tgtEl>
                                          <p:spTgt spid="19">
                                            <p:txEl>
                                              <p:pRg st="1" end="1"/>
                                            </p:txEl>
                                          </p:spTgt>
                                        </p:tgtEl>
                                      </p:cBhvr>
                                    </p:animEffect>
                                  </p:childTnLst>
                                </p:cTn>
                              </p:par>
                              <p:par>
                                <p:cTn id="59" presetID="3" presetClass="entr" presetSubtype="10" fill="hold" nodeType="withEffect">
                                  <p:stCondLst>
                                    <p:cond delay="0"/>
                                  </p:stCondLst>
                                  <p:childTnLst>
                                    <p:set>
                                      <p:cBhvr>
                                        <p:cTn id="60" dur="1" fill="hold">
                                          <p:stCondLst>
                                            <p:cond delay="0"/>
                                          </p:stCondLst>
                                        </p:cTn>
                                        <p:tgtEl>
                                          <p:spTgt spid="21">
                                            <p:txEl>
                                              <p:pRg st="0" end="0"/>
                                            </p:txEl>
                                          </p:spTgt>
                                        </p:tgtEl>
                                        <p:attrNameLst>
                                          <p:attrName>style.visibility</p:attrName>
                                        </p:attrNameLst>
                                      </p:cBhvr>
                                      <p:to>
                                        <p:strVal val="visible"/>
                                      </p:to>
                                    </p:set>
                                    <p:animEffect transition="in" filter="blinds(horizontal)">
                                      <p:cBhvr>
                                        <p:cTn id="61" dur="500"/>
                                        <p:tgtEl>
                                          <p:spTgt spid="21">
                                            <p:txEl>
                                              <p:pRg st="0" end="0"/>
                                            </p:txEl>
                                          </p:spTgt>
                                        </p:tgtEl>
                                      </p:cBhvr>
                                    </p:animEffect>
                                  </p:childTnLst>
                                </p:cTn>
                              </p:par>
                              <p:par>
                                <p:cTn id="62" presetID="3" presetClass="entr" presetSubtype="10" fill="hold" nodeType="withEffect">
                                  <p:stCondLst>
                                    <p:cond delay="0"/>
                                  </p:stCondLst>
                                  <p:childTnLst>
                                    <p:set>
                                      <p:cBhvr>
                                        <p:cTn id="63" dur="1" fill="hold">
                                          <p:stCondLst>
                                            <p:cond delay="0"/>
                                          </p:stCondLst>
                                        </p:cTn>
                                        <p:tgtEl>
                                          <p:spTgt spid="21">
                                            <p:txEl>
                                              <p:pRg st="1" end="1"/>
                                            </p:txEl>
                                          </p:spTgt>
                                        </p:tgtEl>
                                        <p:attrNameLst>
                                          <p:attrName>style.visibility</p:attrName>
                                        </p:attrNameLst>
                                      </p:cBhvr>
                                      <p:to>
                                        <p:strVal val="visible"/>
                                      </p:to>
                                    </p:set>
                                    <p:animEffect transition="in" filter="blinds(horizontal)">
                                      <p:cBhvr>
                                        <p:cTn id="64" dur="500"/>
                                        <p:tgtEl>
                                          <p:spTgt spid="21">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026"/>
                                        </p:tgtEl>
                                        <p:attrNameLst>
                                          <p:attrName>style.visibility</p:attrName>
                                        </p:attrNameLst>
                                      </p:cBhvr>
                                      <p:to>
                                        <p:strVal val="visible"/>
                                      </p:to>
                                    </p:set>
                                    <p:anim calcmode="lin" valueType="num">
                                      <p:cBhvr additive="base">
                                        <p:cTn id="69" dur="500" fill="hold"/>
                                        <p:tgtEl>
                                          <p:spTgt spid="1026"/>
                                        </p:tgtEl>
                                        <p:attrNameLst>
                                          <p:attrName>ppt_x</p:attrName>
                                        </p:attrNameLst>
                                      </p:cBhvr>
                                      <p:tavLst>
                                        <p:tav tm="0">
                                          <p:val>
                                            <p:strVal val="#ppt_x"/>
                                          </p:val>
                                        </p:tav>
                                        <p:tav tm="100000">
                                          <p:val>
                                            <p:strVal val="#ppt_x"/>
                                          </p:val>
                                        </p:tav>
                                      </p:tavLst>
                                    </p:anim>
                                    <p:anim calcmode="lin" valueType="num">
                                      <p:cBhvr additive="base">
                                        <p:cTn id="70" dur="500" fill="hold"/>
                                        <p:tgtEl>
                                          <p:spTgt spid="1026"/>
                                        </p:tgtEl>
                                        <p:attrNameLst>
                                          <p:attrName>ppt_y</p:attrName>
                                        </p:attrNameLst>
                                      </p:cBhvr>
                                      <p:tavLst>
                                        <p:tav tm="0">
                                          <p:val>
                                            <p:strVal val="1+#ppt_h/2"/>
                                          </p:val>
                                        </p:tav>
                                        <p:tav tm="100000">
                                          <p:val>
                                            <p:strVal val="#ppt_y"/>
                                          </p:val>
                                        </p:tav>
                                      </p:tavLst>
                                    </p:anim>
                                  </p:childTnLst>
                                </p:cTn>
                              </p:par>
                              <p:par>
                                <p:cTn id="71" presetID="1"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027"/>
                                        </p:tgtEl>
                                        <p:attrNameLst>
                                          <p:attrName>style.visibility</p:attrName>
                                        </p:attrNameLst>
                                      </p:cBhvr>
                                      <p:to>
                                        <p:strVal val="visible"/>
                                      </p:to>
                                    </p:set>
                                    <p:anim calcmode="lin" valueType="num">
                                      <p:cBhvr additive="base">
                                        <p:cTn id="77" dur="500" fill="hold"/>
                                        <p:tgtEl>
                                          <p:spTgt spid="1027"/>
                                        </p:tgtEl>
                                        <p:attrNameLst>
                                          <p:attrName>ppt_x</p:attrName>
                                        </p:attrNameLst>
                                      </p:cBhvr>
                                      <p:tavLst>
                                        <p:tav tm="0">
                                          <p:val>
                                            <p:strVal val="#ppt_x"/>
                                          </p:val>
                                        </p:tav>
                                        <p:tav tm="100000">
                                          <p:val>
                                            <p:strVal val="#ppt_x"/>
                                          </p:val>
                                        </p:tav>
                                      </p:tavLst>
                                    </p:anim>
                                    <p:anim calcmode="lin" valueType="num">
                                      <p:cBhvr additive="base">
                                        <p:cTn id="78" dur="500" fill="hold"/>
                                        <p:tgtEl>
                                          <p:spTgt spid="1027"/>
                                        </p:tgtEl>
                                        <p:attrNameLst>
                                          <p:attrName>ppt_y</p:attrName>
                                        </p:attrNameLst>
                                      </p:cBhvr>
                                      <p:tavLst>
                                        <p:tav tm="0">
                                          <p:val>
                                            <p:strVal val="1+#ppt_h/2"/>
                                          </p:val>
                                        </p:tav>
                                        <p:tav tm="100000">
                                          <p:val>
                                            <p:strVal val="#ppt_y"/>
                                          </p:val>
                                        </p:tav>
                                      </p:tavLst>
                                    </p:anim>
                                  </p:childTnLst>
                                </p:cTn>
                              </p:par>
                              <p:par>
                                <p:cTn id="79" presetID="1"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736" y="1628800"/>
            <a:ext cx="4536504" cy="3018837"/>
          </a:xfrm>
          <a:prstGeom prst="rect">
            <a:avLst/>
          </a:prstGeom>
        </p:spPr>
      </p:pic>
    </p:spTree>
    <p:extLst>
      <p:ext uri="{BB962C8B-B14F-4D97-AF65-F5344CB8AC3E}">
        <p14:creationId xmlns:p14="http://schemas.microsoft.com/office/powerpoint/2010/main" val="33443744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pic>
        <p:nvPicPr>
          <p:cNvPr id="6" name="Picture 5"/>
          <p:cNvPicPr>
            <a:picLocks noChangeAspect="1"/>
          </p:cNvPicPr>
          <p:nvPr/>
        </p:nvPicPr>
        <p:blipFill>
          <a:blip r:embed="rId3"/>
          <a:stretch>
            <a:fillRect/>
          </a:stretch>
        </p:blipFill>
        <p:spPr>
          <a:xfrm>
            <a:off x="3995936" y="189713"/>
            <a:ext cx="4968552" cy="6633017"/>
          </a:xfrm>
          <a:prstGeom prst="rect">
            <a:avLst/>
          </a:prstGeom>
        </p:spPr>
      </p:pic>
      <p:sp>
        <p:nvSpPr>
          <p:cNvPr id="7" name="TextBox 6"/>
          <p:cNvSpPr txBox="1"/>
          <p:nvPr/>
        </p:nvSpPr>
        <p:spPr>
          <a:xfrm rot="19734565">
            <a:off x="3827550" y="5940196"/>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5"/>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8"/>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1" y="6174104"/>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4" y="5670048"/>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1"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5"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60"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8"/>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5"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1"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374667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16632"/>
            <a:ext cx="7869560" cy="1196752"/>
          </a:xfrm>
        </p:spPr>
        <p:txBody>
          <a:bodyPr>
            <a:noAutofit/>
          </a:bodyPr>
          <a:lstStyle/>
          <a:p>
            <a:r>
              <a:rPr lang="en-ZA" sz="2000" b="1" dirty="0" smtClean="0"/>
              <a:t>NSES question 42</a:t>
            </a:r>
            <a:br>
              <a:rPr lang="en-ZA" sz="2000" b="1" dirty="0" smtClean="0"/>
            </a:br>
            <a:r>
              <a:rPr lang="en-ZA" sz="1800" b="1" i="1" dirty="0" smtClean="0"/>
              <a:t>NSES</a:t>
            </a:r>
            <a:r>
              <a:rPr lang="en-GB" sz="1800" b="1" i="1" dirty="0" smtClean="0"/>
              <a:t> </a:t>
            </a:r>
            <a:r>
              <a:rPr lang="en-GB" sz="1800" b="1" i="1" dirty="0"/>
              <a:t>followed </a:t>
            </a:r>
            <a:r>
              <a:rPr lang="en-GB" sz="1800" b="1" i="1" dirty="0" smtClean="0"/>
              <a:t>about 15000 students (266 schools) and </a:t>
            </a:r>
            <a:r>
              <a:rPr lang="en-GB" sz="1800" b="1" i="1" dirty="0"/>
              <a:t>tested them in Grade 3 (2007), Grade 4 (2008) and Grade 5 (2009). </a:t>
            </a:r>
            <a:endParaRPr lang="en-ZA" sz="1800" b="1"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23529" y="1130563"/>
            <a:ext cx="5400600" cy="1362333"/>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717952260"/>
              </p:ext>
            </p:extLst>
          </p:nvPr>
        </p:nvGraphicFramePr>
        <p:xfrm>
          <a:off x="341125" y="2492896"/>
          <a:ext cx="5942721" cy="3816424"/>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228185" y="1291519"/>
            <a:ext cx="2736304" cy="4801777"/>
          </a:xfrm>
          <a:prstGeom prst="rect">
            <a:avLst/>
          </a:prstGeom>
          <a:solidFill>
            <a:schemeClr val="bg1">
              <a:lumMod val="95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1800" b="1" dirty="0" smtClean="0"/>
              <a:t>Even at the end of Grade 5 most (55%+) quintile 1-4 students cannot answer this simple Grade-3-level problem. </a:t>
            </a:r>
            <a:endParaRPr lang="en-ZA" sz="1800" dirty="0" smtClean="0"/>
          </a:p>
          <a:p>
            <a:pPr marL="0" indent="0">
              <a:buFont typeface="Arial" pitchFamily="34" charset="0"/>
              <a:buNone/>
            </a:pPr>
            <a:endParaRPr lang="en-ZA" sz="1200" dirty="0" smtClean="0"/>
          </a:p>
          <a:p>
            <a:pPr marL="0" indent="0" algn="just">
              <a:buFont typeface="Arial" pitchFamily="34" charset="0"/>
              <a:buNone/>
            </a:pPr>
            <a:r>
              <a:rPr lang="en-ZA" sz="1400"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sz="1400" dirty="0" err="1" smtClean="0"/>
              <a:t>Reddi</a:t>
            </a:r>
            <a:r>
              <a:rPr lang="en-ZA" sz="1400" dirty="0" smtClean="0"/>
              <a:t>, 2013: 194)</a:t>
            </a:r>
            <a:endParaRPr lang="en-ZA" sz="1400" dirty="0"/>
          </a:p>
        </p:txBody>
      </p:sp>
      <p:sp>
        <p:nvSpPr>
          <p:cNvPr id="8" name="TextBox 7"/>
          <p:cNvSpPr txBox="1"/>
          <p:nvPr/>
        </p:nvSpPr>
        <p:spPr>
          <a:xfrm>
            <a:off x="1907704" y="6361583"/>
            <a:ext cx="3384376" cy="307777"/>
          </a:xfrm>
          <a:prstGeom prst="rect">
            <a:avLst/>
          </a:prstGeom>
          <a:noFill/>
        </p:spPr>
        <p:txBody>
          <a:bodyPr wrap="square" rtlCol="0">
            <a:spAutoFit/>
          </a:bodyPr>
          <a:lstStyle/>
          <a:p>
            <a:r>
              <a:rPr lang="en-ZA" sz="1400" dirty="0" smtClean="0"/>
              <a:t>(Spaull &amp; </a:t>
            </a:r>
            <a:r>
              <a:rPr lang="en-ZA" sz="1400" dirty="0" err="1" smtClean="0"/>
              <a:t>Kotze</a:t>
            </a:r>
            <a:r>
              <a:rPr lang="en-ZA" sz="1400" dirty="0" smtClean="0"/>
              <a:t>, 2014)</a:t>
            </a:r>
            <a:endParaRPr lang="en-ZA" sz="1400" dirty="0"/>
          </a:p>
        </p:txBody>
      </p:sp>
    </p:spTree>
    <p:extLst>
      <p:ext uri="{BB962C8B-B14F-4D97-AF65-F5344CB8AC3E}">
        <p14:creationId xmlns:p14="http://schemas.microsoft.com/office/powerpoint/2010/main" val="306132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6615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noAutofit/>
          </a:bodyPr>
          <a:lstStyle/>
          <a:p>
            <a:r>
              <a:rPr lang="en-US" sz="3200" dirty="0" smtClean="0"/>
              <a:t>Grade 5 Oral Reading Fluency (English) in rural schools (214 schools)</a:t>
            </a:r>
            <a:endParaRPr lang="en-US" sz="3200" dirty="0"/>
          </a:p>
        </p:txBody>
      </p:sp>
      <p:pic>
        <p:nvPicPr>
          <p:cNvPr id="5" name="Picture 4"/>
          <p:cNvPicPr>
            <a:picLocks noChangeAspect="1"/>
          </p:cNvPicPr>
          <p:nvPr/>
        </p:nvPicPr>
        <p:blipFill>
          <a:blip r:embed="rId2"/>
          <a:stretch>
            <a:fillRect/>
          </a:stretch>
        </p:blipFill>
        <p:spPr>
          <a:xfrm>
            <a:off x="827584" y="1556792"/>
            <a:ext cx="6912768" cy="5027468"/>
          </a:xfrm>
          <a:prstGeom prst="rect">
            <a:avLst/>
          </a:prstGeom>
        </p:spPr>
      </p:pic>
      <p:sp>
        <p:nvSpPr>
          <p:cNvPr id="4" name="TextBox 3"/>
          <p:cNvSpPr txBox="1"/>
          <p:nvPr/>
        </p:nvSpPr>
        <p:spPr>
          <a:xfrm>
            <a:off x="3923928" y="1628800"/>
            <a:ext cx="5040560" cy="1200329"/>
          </a:xfrm>
          <a:prstGeom prst="rect">
            <a:avLst/>
          </a:prstGeom>
          <a:solidFill>
            <a:schemeClr val="bg1">
              <a:lumMod val="85000"/>
            </a:schemeClr>
          </a:solidFill>
        </p:spPr>
        <p:txBody>
          <a:bodyPr wrap="square" rtlCol="0">
            <a:spAutoFit/>
          </a:bodyPr>
          <a:lstStyle/>
          <a:p>
            <a:r>
              <a:rPr lang="en-ZA" smtClean="0"/>
              <a:t>“11% could not read a single word…41</a:t>
            </a:r>
            <a:r>
              <a:rPr lang="en-ZA" dirty="0" smtClean="0"/>
              <a:t>% of the sample was reading so slowly (&lt;41 WCPM) that they effectively do not undertand anything that they are reading”</a:t>
            </a:r>
            <a:endParaRPr lang="en-ZA" sz="2000" b="1" dirty="0"/>
          </a:p>
        </p:txBody>
      </p:sp>
    </p:spTree>
    <p:extLst>
      <p:ext uri="{BB962C8B-B14F-4D97-AF65-F5344CB8AC3E}">
        <p14:creationId xmlns:p14="http://schemas.microsoft.com/office/powerpoint/2010/main" val="202960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
        <p:nvSpPr>
          <p:cNvPr id="6" name="Title 1"/>
          <p:cNvSpPr>
            <a:spLocks noGrp="1"/>
          </p:cNvSpPr>
          <p:nvPr>
            <p:ph type="title"/>
          </p:nvPr>
        </p:nvSpPr>
        <p:spPr>
          <a:xfrm>
            <a:off x="468313" y="115888"/>
            <a:ext cx="8136135" cy="1008856"/>
          </a:xfrm>
          <a:solidFill>
            <a:srgbClr val="D9D9D9"/>
          </a:solidFill>
        </p:spPr>
        <p:txBody>
          <a:bodyPr/>
          <a:lstStyle/>
          <a:p>
            <a:r>
              <a:rPr lang="en-US" sz="3600" dirty="0" err="1" smtClean="0">
                <a:latin typeface="Calibri" charset="0"/>
              </a:rPr>
              <a:t>Maths</a:t>
            </a:r>
            <a:r>
              <a:rPr lang="en-US" sz="3600" dirty="0" smtClean="0">
                <a:latin typeface="Calibri" charset="0"/>
              </a:rPr>
              <a:t>: Insurmountable </a:t>
            </a:r>
            <a:r>
              <a:rPr lang="en-US" sz="3600" dirty="0">
                <a:latin typeface="Calibri" charset="0"/>
              </a:rPr>
              <a:t>learning </a:t>
            </a:r>
            <a:r>
              <a:rPr lang="en-US" sz="3600" dirty="0" smtClean="0">
                <a:latin typeface="Calibri" charset="0"/>
              </a:rPr>
              <a:t>deficits</a:t>
            </a:r>
            <a:endParaRPr lang="en-US" sz="3600" dirty="0">
              <a:latin typeface="Calibri" charset="0"/>
            </a:endParaRPr>
          </a:p>
        </p:txBody>
      </p:sp>
      <p:sp>
        <p:nvSpPr>
          <p:cNvPr id="2" name="TextBox 1"/>
          <p:cNvSpPr txBox="1"/>
          <p:nvPr/>
        </p:nvSpPr>
        <p:spPr>
          <a:xfrm>
            <a:off x="5220072" y="6503106"/>
            <a:ext cx="2561084" cy="276999"/>
          </a:xfrm>
          <a:prstGeom prst="rect">
            <a:avLst/>
          </a:prstGeom>
          <a:solidFill>
            <a:schemeClr val="bg1">
              <a:lumMod val="85000"/>
            </a:schemeClr>
          </a:solidFill>
        </p:spPr>
        <p:txBody>
          <a:bodyPr wrap="square" rtlCol="0">
            <a:spAutoFit/>
          </a:bodyPr>
          <a:lstStyle/>
          <a:p>
            <a:r>
              <a:rPr lang="en-ZA" sz="1200" i="1" dirty="0" smtClean="0"/>
              <a:t>Spaull &amp; Viljoen, 2015</a:t>
            </a:r>
            <a:endParaRPr lang="en-ZA" sz="1200" i="1" dirty="0"/>
          </a:p>
        </p:txBody>
      </p:sp>
      <p:graphicFrame>
        <p:nvGraphicFramePr>
          <p:cNvPr id="8" name="Chart 7"/>
          <p:cNvGraphicFramePr/>
          <p:nvPr>
            <p:extLst>
              <p:ext uri="{D42A27DB-BD31-4B8C-83A1-F6EECF244321}">
                <p14:modId xmlns:p14="http://schemas.microsoft.com/office/powerpoint/2010/main" val="1552516069"/>
              </p:ext>
            </p:extLst>
          </p:nvPr>
        </p:nvGraphicFramePr>
        <p:xfrm>
          <a:off x="0" y="1772816"/>
          <a:ext cx="9146540" cy="46394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39553" y="1196754"/>
            <a:ext cx="8352928" cy="646331"/>
          </a:xfrm>
          <a:prstGeom prst="rect">
            <a:avLst/>
          </a:prstGeom>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Tree>
    <p:extLst>
      <p:ext uri="{BB962C8B-B14F-4D97-AF65-F5344CB8AC3E}">
        <p14:creationId xmlns:p14="http://schemas.microsoft.com/office/powerpoint/2010/main" val="317867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graphicEl>
                                              <a:chart seriesIdx="-4" categoryIdx="4" bldStep="category"/>
                                            </p:graphicEl>
                                          </p:spTgt>
                                        </p:tgtEl>
                                        <p:attrNameLst>
                                          <p:attrName>style.visibility</p:attrName>
                                        </p:attrNameLst>
                                      </p:cBhvr>
                                      <p:to>
                                        <p:strVal val="visible"/>
                                      </p:to>
                                    </p:set>
                                    <p:animEffect transition="in" filter="wipe(down)">
                                      <p:cBhvr>
                                        <p:cTn id="32" dur="500"/>
                                        <p:tgtEl>
                                          <p:spTgt spid="8">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4" categoryIdx="5" bldStep="category"/>
                                            </p:graphicEl>
                                          </p:spTgt>
                                        </p:tgtEl>
                                        <p:attrNameLst>
                                          <p:attrName>style.visibility</p:attrName>
                                        </p:attrNameLst>
                                      </p:cBhvr>
                                      <p:to>
                                        <p:strVal val="visible"/>
                                      </p:to>
                                    </p:set>
                                    <p:animEffect transition="in" filter="wipe(down)">
                                      <p:cBhvr>
                                        <p:cTn id="37" dur="500"/>
                                        <p:tgtEl>
                                          <p:spTgt spid="8">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graphicEl>
                                              <a:chart seriesIdx="-4" categoryIdx="6" bldStep="category"/>
                                            </p:graphicEl>
                                          </p:spTgt>
                                        </p:tgtEl>
                                        <p:attrNameLst>
                                          <p:attrName>style.visibility</p:attrName>
                                        </p:attrNameLst>
                                      </p:cBhvr>
                                      <p:to>
                                        <p:strVal val="visible"/>
                                      </p:to>
                                    </p:set>
                                    <p:animEffect transition="in" filter="wipe(down)">
                                      <p:cBhvr>
                                        <p:cTn id="42" dur="500"/>
                                        <p:tgtEl>
                                          <p:spTgt spid="8">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graphicEl>
                                              <a:chart seriesIdx="-4" categoryIdx="7" bldStep="category"/>
                                            </p:graphicEl>
                                          </p:spTgt>
                                        </p:tgtEl>
                                        <p:attrNameLst>
                                          <p:attrName>style.visibility</p:attrName>
                                        </p:attrNameLst>
                                      </p:cBhvr>
                                      <p:to>
                                        <p:strVal val="visible"/>
                                      </p:to>
                                    </p:set>
                                    <p:animEffect transition="in" filter="wipe(down)">
                                      <p:cBhvr>
                                        <p:cTn id="47" dur="500"/>
                                        <p:tgtEl>
                                          <p:spTgt spid="8">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graphicEl>
                                              <a:chart seriesIdx="-4" categoryIdx="8" bldStep="category"/>
                                            </p:graphicEl>
                                          </p:spTgt>
                                        </p:tgtEl>
                                        <p:attrNameLst>
                                          <p:attrName>style.visibility</p:attrName>
                                        </p:attrNameLst>
                                      </p:cBhvr>
                                      <p:to>
                                        <p:strVal val="visible"/>
                                      </p:to>
                                    </p:set>
                                    <p:animEffect transition="in" filter="wipe(down)">
                                      <p:cBhvr>
                                        <p:cTn id="52" dur="500"/>
                                        <p:tgtEl>
                                          <p:spTgt spid="8">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graphicEl>
                                              <a:chart seriesIdx="-4" categoryIdx="9" bldStep="category"/>
                                            </p:graphicEl>
                                          </p:spTgt>
                                        </p:tgtEl>
                                        <p:attrNameLst>
                                          <p:attrName>style.visibility</p:attrName>
                                        </p:attrNameLst>
                                      </p:cBhvr>
                                      <p:to>
                                        <p:strVal val="visible"/>
                                      </p:to>
                                    </p:set>
                                    <p:animEffect transition="in" filter="wipe(down)">
                                      <p:cBhvr>
                                        <p:cTn id="57" dur="500"/>
                                        <p:tgtEl>
                                          <p:spTgt spid="8">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Matric 2014 (relative to Gr 2 in 2004</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graphicFrame>
        <p:nvGraphicFramePr>
          <p:cNvPr id="5" name="Chart 4"/>
          <p:cNvGraphicFramePr>
            <a:graphicFrameLocks/>
          </p:cNvGraphicFramePr>
          <p:nvPr>
            <p:extLst>
              <p:ext uri="{D42A27DB-BD31-4B8C-83A1-F6EECF244321}">
                <p14:modId xmlns:p14="http://schemas.microsoft.com/office/powerpoint/2010/main" val="682459041"/>
              </p:ext>
            </p:extLst>
          </p:nvPr>
        </p:nvGraphicFramePr>
        <p:xfrm>
          <a:off x="539552" y="1484784"/>
          <a:ext cx="8208912"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33138378"/>
              </p:ext>
            </p:extLst>
          </p:nvPr>
        </p:nvGraphicFramePr>
        <p:xfrm>
          <a:off x="6156176" y="5715000"/>
          <a:ext cx="2808312" cy="1143000"/>
        </p:xfrm>
        <a:graphic>
          <a:graphicData uri="http://schemas.openxmlformats.org/drawingml/2006/table">
            <a:tbl>
              <a:tblPr>
                <a:tableStyleId>{5C22544A-7EE6-4342-B048-85BDC9FD1C3A}</a:tableStyleId>
              </a:tblPr>
              <a:tblGrid>
                <a:gridCol w="1800200"/>
                <a:gridCol w="1008112"/>
              </a:tblGrid>
              <a:tr h="190500">
                <a:tc>
                  <a:txBody>
                    <a:bodyPr/>
                    <a:lstStyle/>
                    <a:p>
                      <a:pPr algn="l" fontAlgn="b"/>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9525" marR="9525" marT="9525" marB="0" anchor="b"/>
                </a:tc>
              </a:tr>
            </a:tbl>
          </a:graphicData>
        </a:graphic>
      </p:graphicFrame>
      <p:sp>
        <p:nvSpPr>
          <p:cNvPr id="7" name="Content Placeholder 2"/>
          <p:cNvSpPr>
            <a:spLocks noGrp="1"/>
          </p:cNvSpPr>
          <p:nvPr>
            <p:ph idx="1"/>
          </p:nvPr>
        </p:nvSpPr>
        <p:spPr>
          <a:xfrm>
            <a:off x="0" y="5733256"/>
            <a:ext cx="8229600" cy="1440160"/>
          </a:xfrm>
        </p:spPr>
        <p:txBody>
          <a:bodyPr>
            <a:normAutofit/>
          </a:bodyPr>
          <a:lstStyle/>
          <a:p>
            <a:r>
              <a:rPr lang="en-ZA" sz="1800" dirty="0" smtClean="0"/>
              <a:t>550,000 students drop out before matric</a:t>
            </a:r>
          </a:p>
          <a:p>
            <a:r>
              <a:rPr lang="en-ZA" sz="1800" dirty="0" smtClean="0"/>
              <a:t>99% do not get a non-matric qualification </a:t>
            </a:r>
            <a:r>
              <a:rPr lang="en-ZA" sz="1200" dirty="0" smtClean="0"/>
              <a:t>(</a:t>
            </a:r>
            <a:r>
              <a:rPr lang="en-ZA" sz="1200" dirty="0" err="1" smtClean="0"/>
              <a:t>Gustafsson</a:t>
            </a:r>
            <a:r>
              <a:rPr lang="en-ZA" sz="1200" dirty="0" smtClean="0"/>
              <a:t>, 2011: p11)</a:t>
            </a:r>
          </a:p>
          <a:p>
            <a:r>
              <a:rPr lang="en-ZA" sz="1800" dirty="0" smtClean="0"/>
              <a:t>What happens to them? 50% youth unemployment…</a:t>
            </a:r>
            <a:endParaRPr lang="en-ZA" sz="1400" dirty="0"/>
          </a:p>
        </p:txBody>
      </p:sp>
    </p:spTree>
    <p:extLst>
      <p:ext uri="{BB962C8B-B14F-4D97-AF65-F5344CB8AC3E}">
        <p14:creationId xmlns:p14="http://schemas.microsoft.com/office/powerpoint/2010/main" val="414117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13</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56920" y="5360005"/>
            <a:ext cx="4255439" cy="1138773"/>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2800" b="1" dirty="0" smtClean="0"/>
              <a:t>SA public schools?</a:t>
            </a:r>
          </a:p>
          <a:p>
            <a:r>
              <a:rPr lang="en-ZA" sz="2000" dirty="0" smtClean="0">
                <a:sym typeface="Wingdings" panose="05000000000000000000" pitchFamily="2" charset="2"/>
              </a:rPr>
              <a:t> </a:t>
            </a:r>
            <a:r>
              <a:rPr lang="en-ZA" sz="2000" dirty="0" smtClean="0"/>
              <a:t>Different resources (Capacity)</a:t>
            </a:r>
          </a:p>
          <a:p>
            <a:r>
              <a:rPr lang="en-ZA" sz="2000" dirty="0" smtClean="0">
                <a:sym typeface="Wingdings" panose="05000000000000000000" pitchFamily="2" charset="2"/>
              </a:rPr>
              <a:t> </a:t>
            </a:r>
            <a:r>
              <a:rPr lang="en-ZA" sz="2000" dirty="0" smtClean="0"/>
              <a:t>Different pressures (Accountability)</a:t>
            </a:r>
            <a:endParaRPr lang="en-ZA" sz="2000" dirty="0"/>
          </a:p>
        </p:txBody>
      </p:sp>
      <p:cxnSp>
        <p:nvCxnSpPr>
          <p:cNvPr id="12" name="Straight Arrow Connector 11"/>
          <p:cNvCxnSpPr/>
          <p:nvPr/>
        </p:nvCxnSpPr>
        <p:spPr bwMode="auto">
          <a:xfrm flipV="1">
            <a:off x="5364088" y="4783941"/>
            <a:ext cx="1120216" cy="576064"/>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342443" y="4402221"/>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3138399932"/>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1"/>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14</a:t>
            </a:fld>
            <a:endParaRPr lang="en-ZA" sz="1200">
              <a:solidFill>
                <a:srgbClr val="898989"/>
              </a:solidFill>
            </a:endParaRPr>
          </a:p>
        </p:txBody>
      </p:sp>
      <p:sp>
        <p:nvSpPr>
          <p:cNvPr id="54" name="Rectangle 53"/>
          <p:cNvSpPr/>
          <p:nvPr/>
        </p:nvSpPr>
        <p:spPr>
          <a:xfrm>
            <a:off x="6135688" y="857252"/>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5"/>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54597" y="1466793"/>
              <a:ext cx="778181" cy="3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800" b="1" dirty="0">
                  <a:solidFill>
                    <a:schemeClr val="bg1"/>
                  </a:solidFill>
                </a:rPr>
                <a:t>High SES </a:t>
              </a:r>
              <a:r>
                <a:rPr lang="en-ZA" sz="800" b="1" dirty="0" smtClean="0">
                  <a:solidFill>
                    <a:schemeClr val="bg1"/>
                  </a:solidFill>
                </a:rPr>
                <a:t>background</a:t>
              </a: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dirty="0">
                  <a:solidFill>
                    <a:schemeClr val="bg1"/>
                  </a:solidFill>
                </a:rPr>
                <a:t>High quality primary school</a:t>
              </a:r>
            </a:p>
          </p:txBody>
        </p:sp>
      </p:grpSp>
      <p:grpSp>
        <p:nvGrpSpPr>
          <p:cNvPr id="6" name="Group 119"/>
          <p:cNvGrpSpPr>
            <a:grpSpLocks/>
          </p:cNvGrpSpPr>
          <p:nvPr/>
        </p:nvGrpSpPr>
        <p:grpSpPr bwMode="auto">
          <a:xfrm>
            <a:off x="6300788" y="800102"/>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7"/>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6" y="3135313"/>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78135" y="3616609"/>
              <a:ext cx="1248942" cy="83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a:solidFill>
                    <a:schemeClr val="bg1"/>
                  </a:solidFill>
                </a:rPr>
                <a:t>Low </a:t>
              </a:r>
              <a:r>
                <a:rPr lang="en-ZA" sz="1200" b="1" dirty="0" smtClean="0">
                  <a:solidFill>
                    <a:schemeClr val="bg1"/>
                  </a:solidFill>
                </a:rPr>
                <a:t>socioeconomic status background</a:t>
              </a:r>
              <a:endParaRPr lang="en-ZA" sz="1200" b="1" dirty="0">
                <a:solidFill>
                  <a:schemeClr val="bg1"/>
                </a:solidFill>
              </a:endParaRPr>
            </a:p>
          </p:txBody>
        </p:sp>
      </p:grpSp>
      <p:grpSp>
        <p:nvGrpSpPr>
          <p:cNvPr id="8" name="Group 116"/>
          <p:cNvGrpSpPr>
            <a:grpSpLocks/>
          </p:cNvGrpSpPr>
          <p:nvPr/>
        </p:nvGrpSpPr>
        <p:grpSpPr bwMode="auto">
          <a:xfrm>
            <a:off x="4960938" y="3943352"/>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9307" y="4168241"/>
              <a:ext cx="1475914" cy="1452941"/>
              <a:chOff x="5299307" y="4168241"/>
              <a:chExt cx="1475914" cy="145294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64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1" y="2670177"/>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4"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1"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67171753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66762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9" y="1009650"/>
            <a:ext cx="1635125" cy="1123384"/>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15%</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a:t>
            </a:r>
            <a:r>
              <a:rPr lang="en-ZA" sz="900" dirty="0" smtClean="0">
                <a:latin typeface="Calibri" pitchFamily="34" charset="0"/>
                <a:ea typeface="+mn-ea"/>
                <a:cs typeface="Arial" pitchFamily="34" charset="0"/>
              </a:rPr>
              <a:t>skills</a:t>
            </a:r>
            <a:endParaRPr lang="en-ZA" sz="900" dirty="0">
              <a:latin typeface="Calibri" pitchFamily="34" charset="0"/>
              <a:ea typeface="+mn-ea"/>
              <a:cs typeface="Arial" pitchFamily="34" charset="0"/>
            </a:endParaRPr>
          </a:p>
        </p:txBody>
      </p:sp>
      <p:sp>
        <p:nvSpPr>
          <p:cNvPr id="92" name="TextBox 91"/>
          <p:cNvSpPr txBox="1"/>
          <p:nvPr/>
        </p:nvSpPr>
        <p:spPr>
          <a:xfrm>
            <a:off x="30513" y="3717033"/>
            <a:ext cx="1633538" cy="98488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a:t>
            </a:r>
            <a:r>
              <a:rPr lang="en-ZA" sz="900" dirty="0" smtClean="0">
                <a:latin typeface="Calibri" pitchFamily="34" charset="0"/>
                <a:ea typeface="+mn-ea"/>
                <a:cs typeface="Arial" pitchFamily="34" charset="0"/>
              </a:rPr>
              <a:t>education</a:t>
            </a:r>
            <a:endParaRPr lang="en-ZA" sz="900" dirty="0">
              <a:latin typeface="Calibri" pitchFamily="34" charset="0"/>
              <a:ea typeface="+mn-ea"/>
              <a:cs typeface="Arial" pitchFamily="34" charset="0"/>
            </a:endParaRPr>
          </a:p>
        </p:txBody>
      </p:sp>
      <p:sp>
        <p:nvSpPr>
          <p:cNvPr id="74" name="Freeform 73"/>
          <p:cNvSpPr/>
          <p:nvPr/>
        </p:nvSpPr>
        <p:spPr>
          <a:xfrm>
            <a:off x="3654426"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6"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7"/>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3" y="2492899"/>
            <a:ext cx="1722884" cy="1050925"/>
            <a:chOff x="114382" y="2291768"/>
            <a:chExt cx="1723333" cy="1050749"/>
          </a:xfrm>
        </p:grpSpPr>
        <p:sp>
          <p:nvSpPr>
            <p:cNvPr id="96" name="TextBox 95"/>
            <p:cNvSpPr txBox="1"/>
            <p:nvPr/>
          </p:nvSpPr>
          <p:spPr>
            <a:xfrm>
              <a:off x="309696" y="2617150"/>
              <a:ext cx="1528019" cy="553905"/>
            </a:xfrm>
            <a:prstGeom prst="rect">
              <a:avLst/>
            </a:prstGeom>
            <a:solidFill>
              <a:schemeClr val="accent1">
                <a:lumMod val="60000"/>
                <a:lumOff val="40000"/>
              </a:schemeClr>
            </a:solidFill>
          </p:spPr>
          <p:txBody>
            <a:bodyPr wrap="square">
              <a:spAutoFit/>
            </a:bodyPr>
            <a:lstStyle/>
            <a:p>
              <a:pPr marL="171450" indent="-171450">
                <a:buFont typeface="Arial" pitchFamily="34" charset="0"/>
                <a:buChar char="•"/>
                <a:defRPr/>
              </a:pPr>
              <a:r>
                <a:rPr lang="en-ZA" sz="1000" dirty="0">
                  <a:latin typeface="Calibri" pitchFamily="34" charset="0"/>
                  <a:ea typeface="+mn-ea"/>
                  <a:cs typeface="Arial" pitchFamily="34" charset="0"/>
                </a:rPr>
                <a:t>Vocational training</a:t>
              </a:r>
            </a:p>
            <a:p>
              <a:pPr marL="171450" indent="-171450">
                <a:buFont typeface="Arial" pitchFamily="34" charset="0"/>
                <a:buChar char="•"/>
                <a:defRPr/>
              </a:pPr>
              <a:r>
                <a:rPr lang="en-ZA" sz="1000" dirty="0">
                  <a:latin typeface="Calibri" pitchFamily="34" charset="0"/>
                  <a:ea typeface="+mn-ea"/>
                  <a:cs typeface="Arial" pitchFamily="34" charset="0"/>
                </a:rPr>
                <a:t>Affirmative </a:t>
              </a:r>
              <a:r>
                <a:rPr lang="en-ZA" sz="1000" dirty="0" smtClean="0">
                  <a:latin typeface="Calibri" pitchFamily="34" charset="0"/>
                  <a:ea typeface="+mn-ea"/>
                  <a:cs typeface="Arial" pitchFamily="34" charset="0"/>
                </a:rPr>
                <a:t>action</a:t>
              </a:r>
            </a:p>
            <a:p>
              <a:pPr>
                <a:defRPr/>
              </a:pPr>
              <a:r>
                <a:rPr lang="en-ZA" sz="1000" dirty="0" smtClean="0">
                  <a:latin typeface="Calibri" pitchFamily="34" charset="0"/>
                  <a:cs typeface="Arial" pitchFamily="34" charset="0"/>
                </a:rPr>
                <a:t>(few make this transition)</a:t>
              </a:r>
              <a:endParaRPr lang="en-ZA" sz="1000" dirty="0">
                <a:latin typeface="Calibri" pitchFamily="34" charset="0"/>
                <a:ea typeface="+mn-ea"/>
                <a:cs typeface="Arial" pitchFamily="34" charset="0"/>
              </a:endParaRP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4"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9"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4" y="2424113"/>
            <a:ext cx="1416051" cy="770870"/>
            <a:chOff x="7008134" y="2423712"/>
            <a:chExt cx="1416720" cy="792161"/>
          </a:xfrm>
        </p:grpSpPr>
        <p:sp>
          <p:nvSpPr>
            <p:cNvPr id="122" name="TextBox 121"/>
            <p:cNvSpPr txBox="1"/>
            <p:nvPr/>
          </p:nvSpPr>
          <p:spPr>
            <a:xfrm>
              <a:off x="7208254" y="2678202"/>
              <a:ext cx="1216600" cy="53767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771800" y="116634"/>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714392" y="5293881"/>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302767" y="6602444"/>
            <a:ext cx="47157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100" dirty="0" smtClean="0"/>
              <a:t>Statistics from Quarterly Labour Force Survey (QLFS) 2014 Q4</a:t>
            </a:r>
            <a:endParaRPr lang="en-ZA" sz="1100" dirty="0"/>
          </a:p>
        </p:txBody>
      </p:sp>
      <p:grpSp>
        <p:nvGrpSpPr>
          <p:cNvPr id="66" name="Group 115"/>
          <p:cNvGrpSpPr>
            <a:grpSpLocks/>
          </p:cNvGrpSpPr>
          <p:nvPr/>
        </p:nvGrpSpPr>
        <p:grpSpPr bwMode="auto">
          <a:xfrm>
            <a:off x="4724402" y="2822578"/>
            <a:ext cx="2783493" cy="2902289"/>
            <a:chOff x="4571758" y="2670835"/>
            <a:chExt cx="2782752" cy="2901882"/>
          </a:xfrm>
        </p:grpSpPr>
        <p:sp>
          <p:nvSpPr>
            <p:cNvPr id="67" name="Circular Arrow 6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68" name="Group 114"/>
            <p:cNvGrpSpPr>
              <a:grpSpLocks/>
            </p:cNvGrpSpPr>
            <p:nvPr/>
          </p:nvGrpSpPr>
          <p:grpSpPr bwMode="auto">
            <a:xfrm>
              <a:off x="6364510" y="4651092"/>
              <a:ext cx="990000" cy="921625"/>
              <a:chOff x="6364510" y="4651092"/>
              <a:chExt cx="990000" cy="921625"/>
            </a:xfrm>
          </p:grpSpPr>
          <p:sp>
            <p:nvSpPr>
              <p:cNvPr id="69" name="Freeform 68"/>
              <p:cNvSpPr/>
              <p:nvPr/>
            </p:nvSpPr>
            <p:spPr>
              <a:xfrm rot="18860996">
                <a:off x="6410059" y="4639670"/>
                <a:ext cx="921625" cy="944469"/>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70" name="TextBox 40"/>
              <p:cNvSpPr txBox="1">
                <a:spLocks noChangeArrowheads="1"/>
              </p:cNvSpPr>
              <p:nvPr/>
            </p:nvSpPr>
            <p:spPr bwMode="auto">
              <a:xfrm>
                <a:off x="6364510" y="4861277"/>
                <a:ext cx="990000" cy="49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smtClean="0">
                    <a:solidFill>
                      <a:schemeClr val="bg1"/>
                    </a:solidFill>
                  </a:rPr>
                  <a:t>ECD</a:t>
                </a:r>
              </a:p>
              <a:p>
                <a:pPr algn="ctr" eaLnBrk="1" hangingPunct="1"/>
                <a:r>
                  <a:rPr lang="en-ZA" sz="700" b="1" dirty="0" smtClean="0">
                    <a:solidFill>
                      <a:schemeClr val="bg1"/>
                    </a:solidFill>
                  </a:rPr>
                  <a:t>None or </a:t>
                </a:r>
              </a:p>
              <a:p>
                <a:pPr algn="ctr" eaLnBrk="1" hangingPunct="1"/>
                <a:r>
                  <a:rPr lang="en-ZA" sz="700" b="1" dirty="0" smtClean="0">
                    <a:solidFill>
                      <a:schemeClr val="bg1"/>
                    </a:solidFill>
                  </a:rPr>
                  <a:t>low-quality</a:t>
                </a:r>
                <a:endParaRPr lang="en-ZA" sz="700" b="1" dirty="0">
                  <a:solidFill>
                    <a:schemeClr val="bg1"/>
                  </a:solidFill>
                </a:endParaRPr>
              </a:p>
            </p:txBody>
          </p:sp>
        </p:grpSp>
      </p:grpSp>
      <p:grpSp>
        <p:nvGrpSpPr>
          <p:cNvPr id="72" name="Group 118"/>
          <p:cNvGrpSpPr>
            <a:grpSpLocks/>
          </p:cNvGrpSpPr>
          <p:nvPr/>
        </p:nvGrpSpPr>
        <p:grpSpPr bwMode="auto">
          <a:xfrm rot="499834">
            <a:off x="7266606" y="1910334"/>
            <a:ext cx="735798" cy="773338"/>
            <a:chOff x="6531208" y="1507436"/>
            <a:chExt cx="1072116" cy="1017150"/>
          </a:xfrm>
        </p:grpSpPr>
        <p:sp>
          <p:nvSpPr>
            <p:cNvPr id="73" name="Freeform 72"/>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78" name="Shape 77"/>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9" name="TextBox 22"/>
            <p:cNvSpPr txBox="1">
              <a:spLocks noChangeArrowheads="1"/>
            </p:cNvSpPr>
            <p:nvPr/>
          </p:nvSpPr>
          <p:spPr bwMode="auto">
            <a:xfrm>
              <a:off x="6768962" y="1847775"/>
              <a:ext cx="685623" cy="33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050" b="1" dirty="0" smtClean="0">
                  <a:solidFill>
                    <a:schemeClr val="bg1"/>
                  </a:solidFill>
                </a:rPr>
                <a:t>ECD</a:t>
              </a:r>
              <a:endParaRPr lang="en-ZA" sz="700" b="1" dirty="0">
                <a:solidFill>
                  <a:schemeClr val="bg1"/>
                </a:solidFill>
              </a:endParaRPr>
            </a:p>
          </p:txBody>
        </p:sp>
      </p:grpSp>
    </p:spTree>
    <p:extLst>
      <p:ext uri="{BB962C8B-B14F-4D97-AF65-F5344CB8AC3E}">
        <p14:creationId xmlns:p14="http://schemas.microsoft.com/office/powerpoint/2010/main" val="22682566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8"/>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94"/>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92"/>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7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13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3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graphicFrame>
        <p:nvGraphicFramePr>
          <p:cNvPr id="6" name="Diagram 5"/>
          <p:cNvGraphicFramePr/>
          <p:nvPr>
            <p:extLst>
              <p:ext uri="{D42A27DB-BD31-4B8C-83A1-F6EECF244321}">
                <p14:modId xmlns:p14="http://schemas.microsoft.com/office/powerpoint/2010/main" val="2121890609"/>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5940152" y="2204864"/>
            <a:ext cx="3096345" cy="461665"/>
          </a:xfrm>
          <a:prstGeom prst="rect">
            <a:avLst/>
          </a:prstGeom>
          <a:solidFill>
            <a:schemeClr val="bg1">
              <a:lumMod val="95000"/>
            </a:schemeClr>
          </a:solidFill>
        </p:spPr>
        <p:txBody>
          <a:bodyPr wrap="square">
            <a:spAutoFit/>
          </a:bodyPr>
          <a:lstStyle/>
          <a:p>
            <a:pPr algn="just"/>
            <a:r>
              <a:rPr lang="en-ZA" sz="2400" dirty="0" smtClean="0"/>
              <a:t>ALLOCATED resources</a:t>
            </a:r>
          </a:p>
        </p:txBody>
      </p:sp>
      <p:sp>
        <p:nvSpPr>
          <p:cNvPr id="7" name="Rectangle 6"/>
          <p:cNvSpPr/>
          <p:nvPr/>
        </p:nvSpPr>
        <p:spPr>
          <a:xfrm>
            <a:off x="597498" y="55256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
        <p:nvSpPr>
          <p:cNvPr id="8" name="Rectangle 7"/>
          <p:cNvSpPr/>
          <p:nvPr/>
        </p:nvSpPr>
        <p:spPr>
          <a:xfrm>
            <a:off x="6255295" y="3356992"/>
            <a:ext cx="2888705" cy="461665"/>
          </a:xfrm>
          <a:prstGeom prst="rect">
            <a:avLst/>
          </a:prstGeom>
          <a:solidFill>
            <a:schemeClr val="bg1">
              <a:lumMod val="95000"/>
            </a:schemeClr>
          </a:solidFill>
        </p:spPr>
        <p:txBody>
          <a:bodyPr wrap="square">
            <a:spAutoFit/>
          </a:bodyPr>
          <a:lstStyle/>
          <a:p>
            <a:pPr algn="just"/>
            <a:r>
              <a:rPr lang="en-ZA" sz="2400" dirty="0" smtClean="0"/>
              <a:t>REALIZED resources</a:t>
            </a:r>
          </a:p>
        </p:txBody>
      </p:sp>
      <p:sp>
        <p:nvSpPr>
          <p:cNvPr id="9" name="Rectangle 8"/>
          <p:cNvSpPr/>
          <p:nvPr/>
        </p:nvSpPr>
        <p:spPr>
          <a:xfrm>
            <a:off x="6444208" y="4509120"/>
            <a:ext cx="2888705" cy="461665"/>
          </a:xfrm>
          <a:prstGeom prst="rect">
            <a:avLst/>
          </a:prstGeom>
          <a:solidFill>
            <a:schemeClr val="bg1">
              <a:lumMod val="95000"/>
            </a:schemeClr>
          </a:solidFill>
        </p:spPr>
        <p:txBody>
          <a:bodyPr wrap="square">
            <a:spAutoFit/>
          </a:bodyPr>
          <a:lstStyle/>
          <a:p>
            <a:pPr algn="just"/>
            <a:r>
              <a:rPr lang="en-ZA" sz="2400" dirty="0" smtClean="0"/>
              <a:t>UTILIZED resources</a:t>
            </a:r>
          </a:p>
        </p:txBody>
      </p:sp>
    </p:spTree>
    <p:extLst>
      <p:ext uri="{BB962C8B-B14F-4D97-AF65-F5344CB8AC3E}">
        <p14:creationId xmlns:p14="http://schemas.microsoft.com/office/powerpoint/2010/main" val="66881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graphicFrame>
        <p:nvGraphicFramePr>
          <p:cNvPr id="6" name="Diagram 5"/>
          <p:cNvGraphicFramePr/>
          <p:nvPr>
            <p:extLst>
              <p:ext uri="{D42A27DB-BD31-4B8C-83A1-F6EECF244321}">
                <p14:modId xmlns:p14="http://schemas.microsoft.com/office/powerpoint/2010/main" val="4202740264"/>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3031" y="1967393"/>
            <a:ext cx="306980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corruption </a:t>
            </a:r>
            <a:endParaRPr lang="en-ZA" b="1" dirty="0"/>
          </a:p>
        </p:txBody>
      </p:sp>
    </p:spTree>
    <p:extLst>
      <p:ext uri="{BB962C8B-B14F-4D97-AF65-F5344CB8AC3E}">
        <p14:creationId xmlns:p14="http://schemas.microsoft.com/office/powerpoint/2010/main" val="2056257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graphicFrame>
        <p:nvGraphicFramePr>
          <p:cNvPr id="6" name="Diagram 5"/>
          <p:cNvGraphicFramePr/>
          <p:nvPr>
            <p:extLst>
              <p:ext uri="{D42A27DB-BD31-4B8C-83A1-F6EECF244321}">
                <p14:modId xmlns:p14="http://schemas.microsoft.com/office/powerpoint/2010/main" val="275241371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0809" y="1982844"/>
            <a:ext cx="3179477"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Tree>
    <p:extLst>
      <p:ext uri="{BB962C8B-B14F-4D97-AF65-F5344CB8AC3E}">
        <p14:creationId xmlns:p14="http://schemas.microsoft.com/office/powerpoint/2010/main" val="843270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graphicFrame>
        <p:nvGraphicFramePr>
          <p:cNvPr id="6" name="Diagram 5"/>
          <p:cNvGraphicFramePr/>
          <p:nvPr>
            <p:extLst>
              <p:ext uri="{D42A27DB-BD31-4B8C-83A1-F6EECF244321}">
                <p14:modId xmlns:p14="http://schemas.microsoft.com/office/powerpoint/2010/main" val="2376859616"/>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3031" y="1967393"/>
            <a:ext cx="306980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
        <p:nvSpPr>
          <p:cNvPr id="10" name="Right Triangle 9"/>
          <p:cNvSpPr/>
          <p:nvPr/>
        </p:nvSpPr>
        <p:spPr>
          <a:xfrm rot="21285310" flipH="1">
            <a:off x="1636050" y="4663400"/>
            <a:ext cx="3220667" cy="1243565"/>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accountability</a:t>
            </a:r>
            <a:endParaRPr lang="en-ZA" b="1" dirty="0"/>
          </a:p>
        </p:txBody>
      </p:sp>
    </p:spTree>
    <p:extLst>
      <p:ext uri="{BB962C8B-B14F-4D97-AF65-F5344CB8AC3E}">
        <p14:creationId xmlns:p14="http://schemas.microsoft.com/office/powerpoint/2010/main" val="23620626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924944"/>
            <a:ext cx="8229600" cy="1296144"/>
          </a:xfrm>
        </p:spPr>
        <p:txBody>
          <a:bodyPr/>
          <a:lstStyle/>
          <a:p>
            <a:r>
              <a:rPr lang="en-ZA" b="1" dirty="0" smtClean="0"/>
              <a:t>Accountability &amp; Capacity</a:t>
            </a:r>
            <a:endParaRPr lang="en-ZA"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spTree>
    <p:extLst>
      <p:ext uri="{BB962C8B-B14F-4D97-AF65-F5344CB8AC3E}">
        <p14:creationId xmlns:p14="http://schemas.microsoft.com/office/powerpoint/2010/main" val="6034237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without capacity</a:t>
            </a:r>
            <a:endParaRPr lang="en-ZA" dirty="0"/>
          </a:p>
        </p:txBody>
      </p:sp>
      <p:sp>
        <p:nvSpPr>
          <p:cNvPr id="3" name="Content Placeholder 2"/>
          <p:cNvSpPr>
            <a:spLocks noGrp="1"/>
          </p:cNvSpPr>
          <p:nvPr>
            <p:ph idx="1"/>
          </p:nvPr>
        </p:nvSpPr>
        <p:spPr>
          <a:xfrm>
            <a:off x="467544" y="1628800"/>
            <a:ext cx="8229600" cy="5040560"/>
          </a:xfrm>
        </p:spPr>
        <p:txBody>
          <a:bodyPr>
            <a:normAutofit fontScale="62500" lnSpcReduction="20000"/>
          </a:bodyPr>
          <a:lstStyle/>
          <a:p>
            <a:pPr algn="just"/>
            <a:r>
              <a:rPr lang="en-ZA"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3800" b="1" u="sng" dirty="0"/>
              <a:t>Accountability systems can’t mobilize resources that schools don’t have</a:t>
            </a:r>
            <a:r>
              <a:rPr lang="en-ZA" sz="3400" b="1" u="sng" dirty="0"/>
              <a:t>.</a:t>
            </a:r>
            <a:r>
              <a:rPr lang="en-ZA" dirty="0"/>
              <a:t>..the capacity to improve precedes and shapes schools’ responses to the external demands of accountability systems (Elmore, 2004b, p. 117</a:t>
            </a:r>
            <a:r>
              <a:rPr lang="en-ZA" dirty="0" smtClean="0"/>
              <a:t>).</a:t>
            </a:r>
          </a:p>
          <a:p>
            <a:pPr algn="just"/>
            <a:endParaRPr lang="en-ZA" dirty="0"/>
          </a:p>
          <a:p>
            <a:pPr algn="just"/>
            <a:r>
              <a:rPr lang="en-ZA" dirty="0"/>
              <a:t> “If policy-makers rely on incentives for improving either a school or a student, then the question arises, incentives to do what?  </a:t>
            </a:r>
            <a:r>
              <a:rPr lang="en-ZA" sz="3800" b="1" u="sng" dirty="0"/>
              <a:t>What exactly should educators in failing schools do tomorrow - that they do not do today - to produce more learning? What should a failing student do tomorrow that he or she is not doing today</a:t>
            </a:r>
            <a:r>
              <a:rPr lang="en-ZA" sz="3800" b="1" u="sng" dirty="0" smtClean="0"/>
              <a:t>?</a:t>
            </a:r>
            <a:r>
              <a:rPr lang="en-ZA" dirty="0" smtClean="0"/>
              <a:t>” </a:t>
            </a:r>
            <a:r>
              <a:rPr lang="en-ZA" dirty="0"/>
              <a:t>(Loveless, 2005, pp. 16, 26). </a:t>
            </a:r>
            <a:endParaRPr lang="en-ZA" dirty="0" smtClean="0"/>
          </a:p>
          <a:p>
            <a:pPr algn="just"/>
            <a:endParaRPr lang="en-ZA" dirty="0"/>
          </a:p>
          <a:p>
            <a:pPr lvl="0" algn="just"/>
            <a:r>
              <a:rPr lang="en-ZA" dirty="0"/>
              <a:t>“People who are being asked to do things they don’t know how to do, and </a:t>
            </a:r>
            <a:r>
              <a:rPr lang="en-ZA" b="1" dirty="0"/>
              <a:t>being rewarded and punished on the basis of what they don’t know, rather than what they are learning, become skilled at subverting the purposes and authority of the systems in which they work</a:t>
            </a:r>
            <a:r>
              <a:rPr lang="en-ZA" dirty="0"/>
              <a:t>. Bad policies produce bad behaviour. Bad behaviour produces value for no one” (Elmore, 2004a, p. 22)</a:t>
            </a:r>
            <a:r>
              <a:rPr lang="en-ZA" dirty="0" smtClean="0"/>
              <a: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330694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Capacity without accountability</a:t>
            </a:r>
            <a:endParaRPr lang="en-ZA" dirty="0"/>
          </a:p>
        </p:txBody>
      </p:sp>
      <p:sp>
        <p:nvSpPr>
          <p:cNvPr id="3" name="Content Placeholder 2"/>
          <p:cNvSpPr>
            <a:spLocks noGrp="1"/>
          </p:cNvSpPr>
          <p:nvPr>
            <p:ph idx="1"/>
          </p:nvPr>
        </p:nvSpPr>
        <p:spPr/>
        <p:txBody>
          <a:bodyPr>
            <a:normAutofit fontScale="25000" lnSpcReduction="20000"/>
          </a:bodyPr>
          <a:lstStyle/>
          <a:p>
            <a:pPr algn="just"/>
            <a:r>
              <a:rPr lang="en-ZA" sz="7400" dirty="0"/>
              <a:t> “In the absence of accountability sub-systems, support measures are very much a hit and miss affair. </a:t>
            </a:r>
            <a:r>
              <a:rPr lang="en-ZA" sz="8000" b="1" u="sng" dirty="0"/>
              <a:t>Accountability measures provide motivation for and direction to support measures, by identifying capacity shortcomings, establishing outcome targets, and setting in place incentives and sanctions which motivate and constrain teachers and managers throughout the system to apply the lessons learned on training courses in their daily work practices. Without these, support measures are like trying to push a piece of string: with the best will in the world, it has nowhere to go</a:t>
            </a:r>
            <a:r>
              <a:rPr lang="en-ZA" sz="7400" dirty="0"/>
              <a:t>. Conversely, the performance gains achieved by accountability measures, however efficiently implemented, will reach a ceiling when the lack of leadership and technical skills on the part of managers, and curricular knowledge on the part of teachers, places a limit on improved performance. Thus, the third step in improving the quality of schooling is to provide targeted training programs to managers and teachers. To achieve optimal effects, these will need to connect up with and be steered by accountability measures” (Taylor, 2002, p. 17).</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32381986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1728945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8853342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853147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947994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3009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0944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12620877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827584" y="1412776"/>
            <a:ext cx="7848872" cy="5256584"/>
          </a:xfrm>
        </p:spPr>
        <p:txBody>
          <a:bodyPr>
            <a:normAutofit/>
          </a:bodyPr>
          <a:lstStyle/>
          <a:p>
            <a:pPr>
              <a:buFont typeface="Wingdings" charset="0"/>
              <a:buChar char="à"/>
            </a:pPr>
            <a:r>
              <a:rPr lang="en-ZA" sz="2000" dirty="0" smtClean="0"/>
              <a:t>“</a:t>
            </a:r>
            <a:r>
              <a:rPr lang="en-ZA" sz="2000" i="1" dirty="0" smtClean="0"/>
              <a:t>Now that you don’t have to be perfect, you can be good</a:t>
            </a:r>
            <a:r>
              <a:rPr lang="en-ZA" sz="2000" dirty="0" smtClean="0"/>
              <a:t>” (Steinbeck)</a:t>
            </a:r>
          </a:p>
          <a:p>
            <a:pPr>
              <a:buFont typeface="Wingdings" charset="0"/>
              <a:buChar char="à"/>
            </a:pPr>
            <a:r>
              <a:rPr lang="en-ZA" sz="2000" dirty="0" smtClean="0"/>
              <a:t>“</a:t>
            </a:r>
            <a:r>
              <a:rPr lang="en-ZA" sz="2000" i="1" dirty="0" smtClean="0"/>
              <a:t>Perfect is the enemy of good</a:t>
            </a:r>
            <a:r>
              <a:rPr lang="en-ZA" sz="2000" dirty="0" smtClean="0"/>
              <a:t>”</a:t>
            </a:r>
          </a:p>
          <a:p>
            <a:pPr>
              <a:buFont typeface="Wingdings" charset="0"/>
              <a:buChar char="à"/>
            </a:pPr>
            <a:r>
              <a:rPr lang="en-ZA" sz="2000" b="1" dirty="0" smtClean="0"/>
              <a:t>Aspirational planning </a:t>
            </a:r>
            <a:r>
              <a:rPr lang="en-ZA" sz="2000" dirty="0" smtClean="0"/>
              <a:t>may seem harmless but it isn’t. The problem is that people who are being held accountable for totally unrealistic targets are usually let off the hook</a:t>
            </a:r>
          </a:p>
          <a:p>
            <a:pPr lvl="1">
              <a:buFont typeface="Wingdings" charset="0"/>
              <a:buChar char="à"/>
            </a:pPr>
            <a:r>
              <a:rPr lang="en-ZA" sz="2000" dirty="0" smtClean="0"/>
              <a:t>“How on earth do you expect us to be able to do _____ with this amount of money and in this time?!” </a:t>
            </a:r>
          </a:p>
          <a:p>
            <a:pPr lvl="1">
              <a:buFont typeface="Wingdings" charset="0"/>
              <a:buChar char="à"/>
            </a:pPr>
            <a:r>
              <a:rPr lang="en-ZA" sz="2000" dirty="0" smtClean="0"/>
              <a:t>This means that we need to go through our list of “demands” and drop the nice-to-haves. What are the </a:t>
            </a:r>
            <a:r>
              <a:rPr lang="en-ZA" sz="2000" b="1" i="1" dirty="0" smtClean="0"/>
              <a:t>essential</a:t>
            </a:r>
            <a:r>
              <a:rPr lang="en-ZA" sz="2000" dirty="0" smtClean="0"/>
              <a:t> (the absolute minimum) ingredients needed for us to offer basic quality education to ALL children with disabilities? </a:t>
            </a:r>
          </a:p>
          <a:p>
            <a:pPr lvl="1">
              <a:buFont typeface="Wingdings" charset="0"/>
              <a:buChar char="à"/>
            </a:pPr>
            <a:r>
              <a:rPr lang="en-ZA" sz="2000" dirty="0" smtClean="0"/>
              <a:t>But then we </a:t>
            </a:r>
            <a:r>
              <a:rPr lang="en-ZA" sz="2000" b="1" dirty="0" smtClean="0"/>
              <a:t>MUST</a:t>
            </a:r>
            <a:r>
              <a:rPr lang="en-ZA" sz="2000" dirty="0" smtClean="0"/>
              <a:t> hold the Department(s) accountable for achieving these realistic goals. </a:t>
            </a:r>
            <a:endParaRPr lang="en-ZA" sz="2000" dirty="0"/>
          </a:p>
        </p:txBody>
      </p:sp>
      <p:sp>
        <p:nvSpPr>
          <p:cNvPr id="3" name="Title 2"/>
          <p:cNvSpPr>
            <a:spLocks noGrp="1"/>
          </p:cNvSpPr>
          <p:nvPr>
            <p:ph type="title"/>
          </p:nvPr>
        </p:nvSpPr>
        <p:spPr>
          <a:xfrm>
            <a:off x="611560" y="274638"/>
            <a:ext cx="8075240" cy="1145178"/>
          </a:xfrm>
        </p:spPr>
        <p:txBody>
          <a:bodyPr/>
          <a:lstStyle/>
          <a:p>
            <a:r>
              <a:rPr lang="en-ZA" sz="3600" dirty="0" smtClean="0"/>
              <a:t>Setting goals that are actually attainable</a:t>
            </a:r>
            <a:endParaRPr lang="en-ZA" dirty="0"/>
          </a:p>
        </p:txBody>
      </p:sp>
    </p:spTree>
    <p:extLst>
      <p:ext uri="{BB962C8B-B14F-4D97-AF65-F5344CB8AC3E}">
        <p14:creationId xmlns:p14="http://schemas.microsoft.com/office/powerpoint/2010/main" val="18022436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980728"/>
            <a:ext cx="5735814" cy="4301860"/>
          </a:xfrm>
          <a:prstGeom prst="rect">
            <a:avLst/>
          </a:prstGeom>
        </p:spPr>
      </p:pic>
      <p:sp>
        <p:nvSpPr>
          <p:cNvPr id="4" name="TextBox 3"/>
          <p:cNvSpPr txBox="1"/>
          <p:nvPr/>
        </p:nvSpPr>
        <p:spPr>
          <a:xfrm>
            <a:off x="4067944" y="5715253"/>
            <a:ext cx="4983832" cy="954107"/>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r>
              <a:rPr lang="en-ZA" sz="2800" b="1" dirty="0">
                <a:solidFill>
                  <a:schemeClr val="lt1"/>
                </a:solidFill>
              </a:rPr>
              <a:t>Where</a:t>
            </a:r>
            <a:r>
              <a:rPr lang="en-ZA" sz="2800" b="1" dirty="0" smtClean="0"/>
              <a:t> should we be focusing our interventions? </a:t>
            </a:r>
            <a:endParaRPr lang="en-ZA" sz="3600" b="1" dirty="0"/>
          </a:p>
        </p:txBody>
      </p:sp>
    </p:spTree>
    <p:extLst>
      <p:ext uri="{BB962C8B-B14F-4D97-AF65-F5344CB8AC3E}">
        <p14:creationId xmlns:p14="http://schemas.microsoft.com/office/powerpoint/2010/main" val="14335403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920750" y="806450"/>
          <a:ext cx="7302500" cy="52451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403648" y="0"/>
            <a:ext cx="136815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1979712" y="188640"/>
            <a:ext cx="5521163" cy="461665"/>
          </a:xfrm>
          <a:prstGeom prst="rect">
            <a:avLst/>
          </a:prstGeom>
          <a:solidFill>
            <a:srgbClr val="D9D9D9"/>
          </a:solidFill>
        </p:spPr>
        <p:txBody>
          <a:bodyPr wrap="none" rtlCol="0">
            <a:spAutoFit/>
          </a:bodyPr>
          <a:lstStyle/>
          <a:p>
            <a:r>
              <a:rPr lang="en-US" sz="2400" b="1" dirty="0"/>
              <a:t>C</a:t>
            </a:r>
            <a:r>
              <a:rPr lang="en-US" sz="2400" b="1" dirty="0" smtClean="0"/>
              <a:t>hildren with disabilities in South Africa</a:t>
            </a:r>
            <a:endParaRPr lang="en-US" sz="2400" b="1" dirty="0"/>
          </a:p>
        </p:txBody>
      </p:sp>
    </p:spTree>
    <p:extLst>
      <p:ext uri="{BB962C8B-B14F-4D97-AF65-F5344CB8AC3E}">
        <p14:creationId xmlns:p14="http://schemas.microsoft.com/office/powerpoint/2010/main" val="395388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wipe(down)">
                                      <p:cBhvr>
                                        <p:cTn id="7" dur="500"/>
                                        <p:tgtEl>
                                          <p:spTgt spid="2">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1" nodeType="clickEffect">
                                  <p:stCondLst>
                                    <p:cond delay="0"/>
                                  </p:stCondLst>
                                  <p:childTnLst>
                                    <p:set>
                                      <p:cBhvr>
                                        <p:cTn id="11" dur="1" fill="hold">
                                          <p:stCondLst>
                                            <p:cond delay="0"/>
                                          </p:stCondLst>
                                        </p:cTn>
                                        <p:tgtEl>
                                          <p:spTgt spid="2">
                                            <p:graphicEl>
                                              <a:chart seriesIdx="0" categoryIdx="0" bldStep="ptInCategory"/>
                                            </p:graphicEl>
                                          </p:spTgt>
                                        </p:tgtEl>
                                        <p:attrNameLst>
                                          <p:attrName>style.visibility</p:attrName>
                                        </p:attrNameLst>
                                      </p:cBhvr>
                                      <p:to>
                                        <p:strVal val="visible"/>
                                      </p:to>
                                    </p:set>
                                    <p:animEffect transition="in" filter="wipe(down)">
                                      <p:cBhvr>
                                        <p:cTn id="12" dur="500"/>
                                        <p:tgtEl>
                                          <p:spTgt spid="2">
                                            <p:graphicEl>
                                              <a:chart seriesIdx="0" categoryIdx="0" bldStep="ptIn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1" nodeType="clickEffect">
                                  <p:stCondLst>
                                    <p:cond delay="0"/>
                                  </p:stCondLst>
                                  <p:childTnLst>
                                    <p:set>
                                      <p:cBhvr>
                                        <p:cTn id="16" dur="1" fill="hold">
                                          <p:stCondLst>
                                            <p:cond delay="0"/>
                                          </p:stCondLst>
                                        </p:cTn>
                                        <p:tgtEl>
                                          <p:spTgt spid="2">
                                            <p:graphicEl>
                                              <a:chart seriesIdx="1" categoryIdx="0" bldStep="ptInCategory"/>
                                            </p:graphicEl>
                                          </p:spTgt>
                                        </p:tgtEl>
                                        <p:attrNameLst>
                                          <p:attrName>style.visibility</p:attrName>
                                        </p:attrNameLst>
                                      </p:cBhvr>
                                      <p:to>
                                        <p:strVal val="visible"/>
                                      </p:to>
                                    </p:set>
                                    <p:animEffect transition="in" filter="wipe(down)">
                                      <p:cBhvr>
                                        <p:cTn id="17" dur="500"/>
                                        <p:tgtEl>
                                          <p:spTgt spid="2">
                                            <p:graphicEl>
                                              <a:chart seriesIdx="1" categoryIdx="0" bldStep="ptIn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1" nodeType="clickEffect">
                                  <p:stCondLst>
                                    <p:cond delay="0"/>
                                  </p:stCondLst>
                                  <p:childTnLst>
                                    <p:set>
                                      <p:cBhvr>
                                        <p:cTn id="21" dur="1" fill="hold">
                                          <p:stCondLst>
                                            <p:cond delay="0"/>
                                          </p:stCondLst>
                                        </p:cTn>
                                        <p:tgtEl>
                                          <p:spTgt spid="2">
                                            <p:graphicEl>
                                              <a:chart seriesIdx="0" categoryIdx="1" bldStep="ptInCategory"/>
                                            </p:graphicEl>
                                          </p:spTgt>
                                        </p:tgtEl>
                                        <p:attrNameLst>
                                          <p:attrName>style.visibility</p:attrName>
                                        </p:attrNameLst>
                                      </p:cBhvr>
                                      <p:to>
                                        <p:strVal val="visible"/>
                                      </p:to>
                                    </p:set>
                                    <p:animEffect transition="in" filter="wipe(down)">
                                      <p:cBhvr>
                                        <p:cTn id="22" dur="500"/>
                                        <p:tgtEl>
                                          <p:spTgt spid="2">
                                            <p:graphicEl>
                                              <a:chart seriesIdx="0" categoryIdx="1" bldStep="ptIn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1" nodeType="clickEffect">
                                  <p:stCondLst>
                                    <p:cond delay="0"/>
                                  </p:stCondLst>
                                  <p:childTnLst>
                                    <p:set>
                                      <p:cBhvr>
                                        <p:cTn id="26" dur="1" fill="hold">
                                          <p:stCondLst>
                                            <p:cond delay="0"/>
                                          </p:stCondLst>
                                        </p:cTn>
                                        <p:tgtEl>
                                          <p:spTgt spid="2">
                                            <p:graphicEl>
                                              <a:chart seriesIdx="1" categoryIdx="1" bldStep="ptInCategory"/>
                                            </p:graphicEl>
                                          </p:spTgt>
                                        </p:tgtEl>
                                        <p:attrNameLst>
                                          <p:attrName>style.visibility</p:attrName>
                                        </p:attrNameLst>
                                      </p:cBhvr>
                                      <p:to>
                                        <p:strVal val="visible"/>
                                      </p:to>
                                    </p:set>
                                    <p:animEffect transition="in" filter="wipe(down)">
                                      <p:cBhvr>
                                        <p:cTn id="27" dur="500"/>
                                        <p:tgtEl>
                                          <p:spTgt spid="2">
                                            <p:graphicEl>
                                              <a:chart seriesIdx="1" categoryIdx="1" bldStep="ptIn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1" nodeType="clickEffect">
                                  <p:stCondLst>
                                    <p:cond delay="0"/>
                                  </p:stCondLst>
                                  <p:childTnLst>
                                    <p:set>
                                      <p:cBhvr>
                                        <p:cTn id="31" dur="1" fill="hold">
                                          <p:stCondLst>
                                            <p:cond delay="0"/>
                                          </p:stCondLst>
                                        </p:cTn>
                                        <p:tgtEl>
                                          <p:spTgt spid="2">
                                            <p:graphicEl>
                                              <a:chart seriesIdx="0" categoryIdx="2" bldStep="ptInCategory"/>
                                            </p:graphicEl>
                                          </p:spTgt>
                                        </p:tgtEl>
                                        <p:attrNameLst>
                                          <p:attrName>style.visibility</p:attrName>
                                        </p:attrNameLst>
                                      </p:cBhvr>
                                      <p:to>
                                        <p:strVal val="visible"/>
                                      </p:to>
                                    </p:set>
                                    <p:animEffect transition="in" filter="wipe(down)">
                                      <p:cBhvr>
                                        <p:cTn id="32" dur="500"/>
                                        <p:tgtEl>
                                          <p:spTgt spid="2">
                                            <p:graphicEl>
                                              <a:chart seriesIdx="0" categoryIdx="2" bldStep="ptIn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1" nodeType="clickEffect">
                                  <p:stCondLst>
                                    <p:cond delay="0"/>
                                  </p:stCondLst>
                                  <p:childTnLst>
                                    <p:set>
                                      <p:cBhvr>
                                        <p:cTn id="36" dur="1" fill="hold">
                                          <p:stCondLst>
                                            <p:cond delay="0"/>
                                          </p:stCondLst>
                                        </p:cTn>
                                        <p:tgtEl>
                                          <p:spTgt spid="2">
                                            <p:graphicEl>
                                              <a:chart seriesIdx="1" categoryIdx="2" bldStep="ptInCategory"/>
                                            </p:graphicEl>
                                          </p:spTgt>
                                        </p:tgtEl>
                                        <p:attrNameLst>
                                          <p:attrName>style.visibility</p:attrName>
                                        </p:attrNameLst>
                                      </p:cBhvr>
                                      <p:to>
                                        <p:strVal val="visible"/>
                                      </p:to>
                                    </p:set>
                                    <p:animEffect transition="in" filter="wipe(down)">
                                      <p:cBhvr>
                                        <p:cTn id="37" dur="500"/>
                                        <p:tgtEl>
                                          <p:spTgt spid="2">
                                            <p:graphicEl>
                                              <a:chart seriesIdx="1" categoryIdx="2" bldStep="ptIn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1" nodeType="clickEffect">
                                  <p:stCondLst>
                                    <p:cond delay="0"/>
                                  </p:stCondLst>
                                  <p:childTnLst>
                                    <p:set>
                                      <p:cBhvr>
                                        <p:cTn id="41" dur="1" fill="hold">
                                          <p:stCondLst>
                                            <p:cond delay="0"/>
                                          </p:stCondLst>
                                        </p:cTn>
                                        <p:tgtEl>
                                          <p:spTgt spid="2">
                                            <p:graphicEl>
                                              <a:chart seriesIdx="0" categoryIdx="3" bldStep="ptInCategory"/>
                                            </p:graphicEl>
                                          </p:spTgt>
                                        </p:tgtEl>
                                        <p:attrNameLst>
                                          <p:attrName>style.visibility</p:attrName>
                                        </p:attrNameLst>
                                      </p:cBhvr>
                                      <p:to>
                                        <p:strVal val="visible"/>
                                      </p:to>
                                    </p:set>
                                    <p:animEffect transition="in" filter="wipe(down)">
                                      <p:cBhvr>
                                        <p:cTn id="42" dur="500"/>
                                        <p:tgtEl>
                                          <p:spTgt spid="2">
                                            <p:graphicEl>
                                              <a:chart seriesIdx="0" categoryIdx="3" bldStep="ptIn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1" nodeType="clickEffect">
                                  <p:stCondLst>
                                    <p:cond delay="0"/>
                                  </p:stCondLst>
                                  <p:childTnLst>
                                    <p:set>
                                      <p:cBhvr>
                                        <p:cTn id="46" dur="1" fill="hold">
                                          <p:stCondLst>
                                            <p:cond delay="0"/>
                                          </p:stCondLst>
                                        </p:cTn>
                                        <p:tgtEl>
                                          <p:spTgt spid="2">
                                            <p:graphicEl>
                                              <a:chart seriesIdx="1" categoryIdx="3" bldStep="ptInCategory"/>
                                            </p:graphicEl>
                                          </p:spTgt>
                                        </p:tgtEl>
                                        <p:attrNameLst>
                                          <p:attrName>style.visibility</p:attrName>
                                        </p:attrNameLst>
                                      </p:cBhvr>
                                      <p:to>
                                        <p:strVal val="visible"/>
                                      </p:to>
                                    </p:set>
                                    <p:animEffect transition="in" filter="wipe(down)">
                                      <p:cBhvr>
                                        <p:cTn id="47" dur="500"/>
                                        <p:tgtEl>
                                          <p:spTgt spid="2">
                                            <p:graphicEl>
                                              <a:chart seriesIdx="1" categoryIdx="3" bldStep="ptIn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1" nodeType="clickEffect">
                                  <p:stCondLst>
                                    <p:cond delay="0"/>
                                  </p:stCondLst>
                                  <p:childTnLst>
                                    <p:set>
                                      <p:cBhvr>
                                        <p:cTn id="51" dur="1" fill="hold">
                                          <p:stCondLst>
                                            <p:cond delay="0"/>
                                          </p:stCondLst>
                                        </p:cTn>
                                        <p:tgtEl>
                                          <p:spTgt spid="2">
                                            <p:graphicEl>
                                              <a:chart seriesIdx="0" categoryIdx="4" bldStep="ptInCategory"/>
                                            </p:graphicEl>
                                          </p:spTgt>
                                        </p:tgtEl>
                                        <p:attrNameLst>
                                          <p:attrName>style.visibility</p:attrName>
                                        </p:attrNameLst>
                                      </p:cBhvr>
                                      <p:to>
                                        <p:strVal val="visible"/>
                                      </p:to>
                                    </p:set>
                                    <p:animEffect transition="in" filter="wipe(down)">
                                      <p:cBhvr>
                                        <p:cTn id="52" dur="500"/>
                                        <p:tgtEl>
                                          <p:spTgt spid="2">
                                            <p:graphicEl>
                                              <a:chart seriesIdx="0" categoryIdx="4" bldStep="ptIn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1" nodeType="clickEffect">
                                  <p:stCondLst>
                                    <p:cond delay="0"/>
                                  </p:stCondLst>
                                  <p:childTnLst>
                                    <p:set>
                                      <p:cBhvr>
                                        <p:cTn id="56" dur="1" fill="hold">
                                          <p:stCondLst>
                                            <p:cond delay="0"/>
                                          </p:stCondLst>
                                        </p:cTn>
                                        <p:tgtEl>
                                          <p:spTgt spid="2">
                                            <p:graphicEl>
                                              <a:chart seriesIdx="1" categoryIdx="4" bldStep="ptInCategory"/>
                                            </p:graphicEl>
                                          </p:spTgt>
                                        </p:tgtEl>
                                        <p:attrNameLst>
                                          <p:attrName>style.visibility</p:attrName>
                                        </p:attrNameLst>
                                      </p:cBhvr>
                                      <p:to>
                                        <p:strVal val="visible"/>
                                      </p:to>
                                    </p:set>
                                    <p:animEffect transition="in" filter="wipe(down)">
                                      <p:cBhvr>
                                        <p:cTn id="57" dur="500"/>
                                        <p:tgtEl>
                                          <p:spTgt spid="2">
                                            <p:graphicEl>
                                              <a:chart seriesIdx="1" categoryIdx="4" bldStep="ptIn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xit" presetSubtype="4" fill="hold" grpId="0" nodeType="clickEffect">
                                  <p:stCondLst>
                                    <p:cond delay="0"/>
                                  </p:stCondLst>
                                  <p:childTnLst>
                                    <p:animEffect transition="out" filter="wipe(down)">
                                      <p:cBhvr>
                                        <p:cTn id="61" dur="500"/>
                                        <p:tgtEl>
                                          <p:spTgt spid="3"/>
                                        </p:tgtEl>
                                      </p:cBhvr>
                                    </p:animEffect>
                                    <p:set>
                                      <p:cBhvr>
                                        <p:cTn id="6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1">
        <p:bldSub>
          <a:bldChart bld="categoryEl"/>
        </p:bldSub>
      </p:bldGraphic>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21 at 7.06.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764704"/>
            <a:ext cx="8388424" cy="5598114"/>
          </a:xfrm>
          <a:prstGeom prst="rect">
            <a:avLst/>
          </a:prstGeom>
        </p:spPr>
      </p:pic>
      <p:sp>
        <p:nvSpPr>
          <p:cNvPr id="3" name="TextBox 2"/>
          <p:cNvSpPr txBox="1"/>
          <p:nvPr/>
        </p:nvSpPr>
        <p:spPr>
          <a:xfrm>
            <a:off x="1907704" y="6488668"/>
            <a:ext cx="4699874" cy="369332"/>
          </a:xfrm>
          <a:prstGeom prst="rect">
            <a:avLst/>
          </a:prstGeom>
          <a:noFill/>
        </p:spPr>
        <p:txBody>
          <a:bodyPr wrap="none" rtlCol="0">
            <a:spAutoFit/>
          </a:bodyPr>
          <a:lstStyle/>
          <a:p>
            <a:r>
              <a:rPr lang="en-US" dirty="0" smtClean="0"/>
              <a:t>Human Rights Watch, “Complicit in Exclusion” (2015)</a:t>
            </a:r>
            <a:endParaRPr lang="en-US" dirty="0"/>
          </a:p>
        </p:txBody>
      </p:sp>
      <p:sp>
        <p:nvSpPr>
          <p:cNvPr id="4" name="TextBox 3"/>
          <p:cNvSpPr txBox="1"/>
          <p:nvPr/>
        </p:nvSpPr>
        <p:spPr>
          <a:xfrm>
            <a:off x="539552" y="188640"/>
            <a:ext cx="8282586" cy="461665"/>
          </a:xfrm>
          <a:prstGeom prst="rect">
            <a:avLst/>
          </a:prstGeom>
          <a:solidFill>
            <a:srgbClr val="D9D9D9"/>
          </a:solidFill>
        </p:spPr>
        <p:txBody>
          <a:bodyPr wrap="none" rtlCol="0">
            <a:spAutoFit/>
          </a:bodyPr>
          <a:lstStyle/>
          <a:p>
            <a:r>
              <a:rPr lang="en-US" sz="2400" b="1" dirty="0" smtClean="0"/>
              <a:t>How many children with disabilities are not attending school?</a:t>
            </a:r>
            <a:endParaRPr lang="en-US" sz="2400" b="1" dirty="0"/>
          </a:p>
        </p:txBody>
      </p:sp>
    </p:spTree>
    <p:extLst>
      <p:ext uri="{BB962C8B-B14F-4D97-AF65-F5344CB8AC3E}">
        <p14:creationId xmlns:p14="http://schemas.microsoft.com/office/powerpoint/2010/main" val="28820353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274638"/>
            <a:ext cx="8784976" cy="706090"/>
          </a:xfrm>
        </p:spPr>
        <p:txBody>
          <a:bodyPr/>
          <a:lstStyle/>
          <a:p>
            <a:r>
              <a:rPr lang="en-ZA" sz="4400" dirty="0" smtClean="0"/>
              <a:t>Focusing our interventions</a:t>
            </a:r>
            <a:endParaRPr lang="en-ZA" sz="4400" dirty="0"/>
          </a:p>
        </p:txBody>
      </p:sp>
      <p:graphicFrame>
        <p:nvGraphicFramePr>
          <p:cNvPr id="4" name="Diagram 3"/>
          <p:cNvGraphicFramePr/>
          <p:nvPr>
            <p:extLst>
              <p:ext uri="{D42A27DB-BD31-4B8C-83A1-F6EECF244321}">
                <p14:modId xmlns:p14="http://schemas.microsoft.com/office/powerpoint/2010/main" val="2504358921"/>
              </p:ext>
            </p:extLst>
          </p:nvPr>
        </p:nvGraphicFramePr>
        <p:xfrm>
          <a:off x="683568" y="1268760"/>
          <a:ext cx="8136904"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a:xfrm>
            <a:off x="1115616" y="4935939"/>
            <a:ext cx="7776864" cy="1938992"/>
          </a:xfrm>
          <a:prstGeom prst="rect">
            <a:avLst/>
          </a:prstGeom>
          <a:solidFill>
            <a:schemeClr val="bg1">
              <a:lumMod val="85000"/>
            </a:schemeClr>
          </a:solidFill>
        </p:spPr>
        <p:txBody>
          <a:bodyPr wrap="square">
            <a:spAutoFit/>
          </a:bodyPr>
          <a:lstStyle/>
          <a:p>
            <a:pPr marL="285750" indent="-285750">
              <a:buFont typeface="Arial" panose="020B0604020202020204" pitchFamily="34" charset="0"/>
              <a:buChar char="•"/>
            </a:pPr>
            <a:r>
              <a:rPr lang="en-ZA" sz="2000" b="1" dirty="0" smtClean="0">
                <a:latin typeface="Corbel" panose="020B0503020204020204" pitchFamily="34" charset="0"/>
              </a:rPr>
              <a:t>Data</a:t>
            </a:r>
            <a:r>
              <a:rPr lang="en-ZA" sz="2000" dirty="0" smtClean="0">
                <a:latin typeface="Corbel" panose="020B0503020204020204" pitchFamily="34" charset="0"/>
              </a:rPr>
              <a:t>: How many children are there with disabilities? (in and outside the system). Accurate figures are a prerequisite.</a:t>
            </a:r>
          </a:p>
          <a:p>
            <a:pPr marL="285750" indent="-285750">
              <a:buFont typeface="Arial" panose="020B0604020202020204" pitchFamily="34" charset="0"/>
              <a:buChar char="•"/>
            </a:pPr>
            <a:r>
              <a:rPr lang="en-ZA" sz="2000" b="1" dirty="0" smtClean="0">
                <a:latin typeface="Corbel" panose="020B0503020204020204" pitchFamily="34" charset="0"/>
              </a:rPr>
              <a:t>Funding</a:t>
            </a:r>
            <a:r>
              <a:rPr lang="en-ZA" sz="2000" dirty="0" smtClean="0">
                <a:latin typeface="Corbel" panose="020B0503020204020204" pitchFamily="34" charset="0"/>
              </a:rPr>
              <a:t>: Setting Minimum Norms and Standards for Funding.</a:t>
            </a:r>
          </a:p>
          <a:p>
            <a:pPr marL="285750" indent="-285750">
              <a:buFont typeface="Arial" panose="020B0604020202020204" pitchFamily="34" charset="0"/>
              <a:buChar char="•"/>
            </a:pPr>
            <a:r>
              <a:rPr lang="en-ZA" sz="2000" b="1" dirty="0" smtClean="0">
                <a:latin typeface="Corbel" panose="020B0503020204020204" pitchFamily="34" charset="0"/>
              </a:rPr>
              <a:t>Measuring basics</a:t>
            </a:r>
            <a:r>
              <a:rPr lang="en-ZA" sz="2000" dirty="0" smtClean="0">
                <a:latin typeface="Corbel" panose="020B0503020204020204" pitchFamily="34" charset="0"/>
              </a:rPr>
              <a:t>: Clear, well-articulated benchmarks for learning for children with different types of disabilities (social audit similar to ACER in India or Uwezo in East Africa). Limited categories.</a:t>
            </a:r>
            <a:endParaRPr lang="en-ZA" sz="2000" dirty="0">
              <a:latin typeface="Corbel" panose="020B0503020204020204" pitchFamily="34" charset="0"/>
            </a:endParaRPr>
          </a:p>
        </p:txBody>
      </p:sp>
      <p:sp>
        <p:nvSpPr>
          <p:cNvPr id="11" name="TextBox 10"/>
          <p:cNvSpPr txBox="1"/>
          <p:nvPr/>
        </p:nvSpPr>
        <p:spPr>
          <a:xfrm>
            <a:off x="755576" y="4509120"/>
            <a:ext cx="8496944" cy="369332"/>
          </a:xfrm>
          <a:prstGeom prst="rect">
            <a:avLst/>
          </a:prstGeom>
          <a:noFill/>
        </p:spPr>
        <p:txBody>
          <a:bodyPr wrap="square" rtlCol="0">
            <a:spAutoFit/>
          </a:bodyPr>
          <a:lstStyle/>
          <a:p>
            <a:r>
              <a:rPr lang="en-ZA" b="1" dirty="0" smtClean="0"/>
              <a:t>Source</a:t>
            </a:r>
            <a:r>
              <a:rPr lang="en-ZA" dirty="0" smtClean="0"/>
              <a:t>: </a:t>
            </a:r>
            <a:r>
              <a:rPr lang="en-ZA" dirty="0" err="1" smtClean="0"/>
              <a:t>Mourshed</a:t>
            </a:r>
            <a:r>
              <a:rPr lang="en-ZA" dirty="0" smtClean="0"/>
              <a:t>, </a:t>
            </a:r>
            <a:r>
              <a:rPr lang="en-ZA" dirty="0" err="1" smtClean="0"/>
              <a:t>Chijioke</a:t>
            </a:r>
            <a:r>
              <a:rPr lang="en-ZA" dirty="0" smtClean="0"/>
              <a:t>  and Barber (</a:t>
            </a:r>
            <a:r>
              <a:rPr lang="en-ZA" dirty="0" err="1" smtClean="0"/>
              <a:t>Mckinsey</a:t>
            </a:r>
            <a:r>
              <a:rPr lang="en-ZA" dirty="0" smtClean="0"/>
              <a:t> and Company), 2010 </a:t>
            </a:r>
            <a:endParaRPr lang="en-ZA" dirty="0"/>
          </a:p>
        </p:txBody>
      </p:sp>
      <p:sp>
        <p:nvSpPr>
          <p:cNvPr id="12" name="Curved Right Arrow 11"/>
          <p:cNvSpPr/>
          <p:nvPr/>
        </p:nvSpPr>
        <p:spPr>
          <a:xfrm>
            <a:off x="35496" y="3688581"/>
            <a:ext cx="792088" cy="2010409"/>
          </a:xfrm>
          <a:prstGeom prst="curvedRightArrow">
            <a:avLst>
              <a:gd name="adj1" fmla="val 25000"/>
              <a:gd name="adj2" fmla="val 10491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55720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274638"/>
            <a:ext cx="8784976" cy="706090"/>
          </a:xfrm>
        </p:spPr>
        <p:txBody>
          <a:bodyPr/>
          <a:lstStyle/>
          <a:p>
            <a:r>
              <a:rPr lang="en-ZA" sz="4400" dirty="0" smtClean="0"/>
              <a:t>Issues &amp; advocacy</a:t>
            </a:r>
            <a:endParaRPr lang="en-ZA" sz="4400" dirty="0"/>
          </a:p>
        </p:txBody>
      </p:sp>
      <p:sp>
        <p:nvSpPr>
          <p:cNvPr id="10" name="Rectangle 9"/>
          <p:cNvSpPr/>
          <p:nvPr/>
        </p:nvSpPr>
        <p:spPr>
          <a:xfrm>
            <a:off x="251520" y="1196752"/>
            <a:ext cx="8496944" cy="5755423"/>
          </a:xfrm>
          <a:prstGeom prst="rect">
            <a:avLst/>
          </a:prstGeom>
          <a:solidFill>
            <a:schemeClr val="bg1"/>
          </a:solidFill>
        </p:spPr>
        <p:txBody>
          <a:bodyPr wrap="square">
            <a:spAutoFit/>
          </a:bodyPr>
          <a:lstStyle/>
          <a:p>
            <a:pPr marL="457200" indent="-457200">
              <a:buFont typeface="Arial"/>
              <a:buChar char="•"/>
            </a:pPr>
            <a:r>
              <a:rPr lang="en-ZA" sz="2000" b="1" u="sng" dirty="0" smtClean="0">
                <a:latin typeface="Corbel" panose="020B0503020204020204" pitchFamily="34" charset="0"/>
              </a:rPr>
              <a:t>Issues</a:t>
            </a:r>
          </a:p>
          <a:p>
            <a:pPr marL="914400" lvl="1" indent="-457200">
              <a:buFont typeface="Arial"/>
              <a:buChar char="•"/>
            </a:pPr>
            <a:r>
              <a:rPr lang="en-ZA" sz="1600" dirty="0" smtClean="0">
                <a:latin typeface="Corbel" panose="020B0503020204020204" pitchFamily="34" charset="0"/>
              </a:rPr>
              <a:t>Children with disabilities that are </a:t>
            </a:r>
            <a:r>
              <a:rPr lang="en-ZA" sz="1600" b="1" dirty="0" smtClean="0">
                <a:latin typeface="Corbel" panose="020B0503020204020204" pitchFamily="34" charset="0"/>
              </a:rPr>
              <a:t>out of school</a:t>
            </a:r>
            <a:endParaRPr lang="en-ZA" sz="1600" b="1" dirty="0">
              <a:latin typeface="Corbel" panose="020B0503020204020204" pitchFamily="34" charset="0"/>
            </a:endParaRPr>
          </a:p>
          <a:p>
            <a:pPr marL="1371600" lvl="2" indent="-457200">
              <a:buFont typeface="Arial"/>
              <a:buChar char="•"/>
            </a:pPr>
            <a:r>
              <a:rPr lang="en-ZA" sz="1200" dirty="0" smtClean="0">
                <a:latin typeface="Corbel" panose="020B0503020204020204" pitchFamily="34" charset="0"/>
              </a:rPr>
              <a:t>Those that never enrol</a:t>
            </a:r>
          </a:p>
          <a:p>
            <a:pPr marL="1371600" lvl="2" indent="-457200">
              <a:buFont typeface="Arial"/>
              <a:buChar char="•"/>
            </a:pPr>
            <a:r>
              <a:rPr lang="en-ZA" sz="1200" dirty="0" smtClean="0">
                <a:latin typeface="Corbel" panose="020B0503020204020204" pitchFamily="34" charset="0"/>
              </a:rPr>
              <a:t>Those that drop out</a:t>
            </a:r>
          </a:p>
          <a:p>
            <a:pPr marL="914400" lvl="1" indent="-457200">
              <a:buFont typeface="Arial"/>
              <a:buChar char="•"/>
            </a:pPr>
            <a:r>
              <a:rPr lang="en-ZA" sz="1600" dirty="0" smtClean="0">
                <a:latin typeface="Corbel" panose="020B0503020204020204" pitchFamily="34" charset="0"/>
              </a:rPr>
              <a:t>Quality of instruction/services at </a:t>
            </a:r>
            <a:r>
              <a:rPr lang="en-ZA" sz="1600" b="1" dirty="0" smtClean="0">
                <a:latin typeface="Corbel" panose="020B0503020204020204" pitchFamily="34" charset="0"/>
              </a:rPr>
              <a:t>Special Schools </a:t>
            </a:r>
            <a:r>
              <a:rPr lang="en-ZA" sz="1600" dirty="0" smtClean="0">
                <a:latin typeface="Corbel" panose="020B0503020204020204" pitchFamily="34" charset="0"/>
              </a:rPr>
              <a:t>experienced by children with disabilities that have places in them</a:t>
            </a:r>
          </a:p>
          <a:p>
            <a:pPr marL="914400" lvl="1" indent="-457200">
              <a:buFont typeface="Arial"/>
              <a:buChar char="•"/>
            </a:pPr>
            <a:r>
              <a:rPr lang="en-ZA" sz="1600" dirty="0">
                <a:latin typeface="Corbel" panose="020B0503020204020204" pitchFamily="34" charset="0"/>
              </a:rPr>
              <a:t>Quality of instruction/services at </a:t>
            </a:r>
            <a:r>
              <a:rPr lang="en-ZA" sz="1600" b="1" dirty="0" smtClean="0">
                <a:latin typeface="Corbel" panose="020B0503020204020204" pitchFamily="34" charset="0"/>
              </a:rPr>
              <a:t>Ordinary Schools </a:t>
            </a:r>
            <a:r>
              <a:rPr lang="en-ZA" sz="1600" dirty="0">
                <a:latin typeface="Corbel" panose="020B0503020204020204" pitchFamily="34" charset="0"/>
              </a:rPr>
              <a:t>experienced by </a:t>
            </a:r>
            <a:r>
              <a:rPr lang="en-ZA" sz="1600" dirty="0" smtClean="0">
                <a:latin typeface="Corbel" panose="020B0503020204020204" pitchFamily="34" charset="0"/>
              </a:rPr>
              <a:t>children with disabilities that </a:t>
            </a:r>
            <a:r>
              <a:rPr lang="en-ZA" sz="1600" dirty="0">
                <a:latin typeface="Corbel" panose="020B0503020204020204" pitchFamily="34" charset="0"/>
              </a:rPr>
              <a:t>have places in </a:t>
            </a:r>
            <a:r>
              <a:rPr lang="en-ZA" sz="1600" dirty="0" smtClean="0">
                <a:latin typeface="Corbel" panose="020B0503020204020204" pitchFamily="34" charset="0"/>
              </a:rPr>
              <a:t>them</a:t>
            </a:r>
          </a:p>
          <a:p>
            <a:pPr marL="457200" indent="-457200">
              <a:buFont typeface="Arial"/>
              <a:buChar char="•"/>
            </a:pPr>
            <a:r>
              <a:rPr lang="en-ZA" sz="2000" b="1" u="sng" dirty="0" smtClean="0">
                <a:latin typeface="Corbel" panose="020B0503020204020204" pitchFamily="34" charset="0"/>
              </a:rPr>
              <a:t>Advocacy</a:t>
            </a:r>
          </a:p>
          <a:p>
            <a:pPr marL="914400" lvl="1" indent="-457200">
              <a:buFont typeface="Arial"/>
              <a:buChar char="•"/>
            </a:pPr>
            <a:r>
              <a:rPr lang="en-ZA" sz="1600" dirty="0" smtClean="0">
                <a:latin typeface="Corbel" panose="020B0503020204020204" pitchFamily="34" charset="0"/>
              </a:rPr>
              <a:t>What does “</a:t>
            </a:r>
            <a:r>
              <a:rPr lang="en-ZA" sz="1600" b="1" dirty="0" smtClean="0">
                <a:latin typeface="Corbel" panose="020B0503020204020204" pitchFamily="34" charset="0"/>
              </a:rPr>
              <a:t>accountability</a:t>
            </a:r>
            <a:r>
              <a:rPr lang="en-ZA" sz="1600" dirty="0" smtClean="0">
                <a:latin typeface="Corbel" panose="020B0503020204020204" pitchFamily="34" charset="0"/>
              </a:rPr>
              <a:t>” mean? It means consequences for non-performance. Currently there are NO consequences for non-performance for anyone. From the top to the bottom. </a:t>
            </a:r>
          </a:p>
          <a:p>
            <a:pPr marL="914400" lvl="1" indent="-457200">
              <a:buFont typeface="Arial"/>
              <a:buChar char="•"/>
            </a:pPr>
            <a:r>
              <a:rPr lang="en-ZA" sz="1600" dirty="0" smtClean="0">
                <a:latin typeface="Corbel" panose="020B0503020204020204" pitchFamily="34" charset="0"/>
              </a:rPr>
              <a:t>Draw strategic, targetted, sustained </a:t>
            </a:r>
            <a:r>
              <a:rPr lang="en-ZA" sz="1600" b="1" dirty="0" smtClean="0">
                <a:latin typeface="Corbel" panose="020B0503020204020204" pitchFamily="34" charset="0"/>
              </a:rPr>
              <a:t>media attention </a:t>
            </a:r>
            <a:r>
              <a:rPr lang="en-ZA" sz="1600" dirty="0" smtClean="0">
                <a:latin typeface="Corbel" panose="020B0503020204020204" pitchFamily="34" charset="0"/>
              </a:rPr>
              <a:t>to the plight of children with disabilities </a:t>
            </a:r>
          </a:p>
          <a:p>
            <a:pPr marL="914400" lvl="1" indent="-457200">
              <a:buFont typeface="Arial"/>
              <a:buChar char="•"/>
            </a:pPr>
            <a:r>
              <a:rPr lang="en-ZA" sz="1600" b="1" dirty="0" smtClean="0">
                <a:latin typeface="Corbel" panose="020B0503020204020204" pitchFamily="34" charset="0"/>
              </a:rPr>
              <a:t>Organize and advocate on specifics</a:t>
            </a:r>
            <a:r>
              <a:rPr lang="en-ZA" sz="1600" dirty="0" smtClean="0">
                <a:latin typeface="Corbel" panose="020B0503020204020204" pitchFamily="34" charset="0"/>
              </a:rPr>
              <a:t>. Pick specific issues and hold government accountable for those specific issues. Difficult to mobilize around “quality education for all” but easier to mobilize around “</a:t>
            </a:r>
            <a:r>
              <a:rPr lang="en-ZA" sz="1600" i="1" dirty="0" smtClean="0">
                <a:latin typeface="Corbel" panose="020B0503020204020204" pitchFamily="34" charset="0"/>
              </a:rPr>
              <a:t>mud schools</a:t>
            </a:r>
            <a:r>
              <a:rPr lang="en-ZA" sz="1600" dirty="0" smtClean="0">
                <a:latin typeface="Corbel" panose="020B0503020204020204" pitchFamily="34" charset="0"/>
              </a:rPr>
              <a:t>” or “</a:t>
            </a:r>
            <a:r>
              <a:rPr lang="en-ZA" sz="1600" i="1" dirty="0" smtClean="0">
                <a:latin typeface="Corbel" panose="020B0503020204020204" pitchFamily="34" charset="0"/>
              </a:rPr>
              <a:t>textbooks</a:t>
            </a:r>
            <a:r>
              <a:rPr lang="en-ZA" sz="1600" dirty="0" smtClean="0">
                <a:latin typeface="Corbel" panose="020B0503020204020204" pitchFamily="34" charset="0"/>
              </a:rPr>
              <a:t>”  </a:t>
            </a:r>
            <a:r>
              <a:rPr lang="en-ZA" sz="1600" dirty="0" smtClean="0">
                <a:latin typeface="Corbel" panose="020B0503020204020204" pitchFamily="34" charset="0"/>
                <a:sym typeface="Wingdings"/>
              </a:rPr>
              <a:t> tangible, specific, clear, measurable goals. Social audit. Documentaries. Articles. Wheel-ins. Etc.</a:t>
            </a:r>
          </a:p>
          <a:p>
            <a:pPr marL="914400" lvl="1" indent="-457200">
              <a:buFont typeface="Arial"/>
              <a:buChar char="•"/>
            </a:pPr>
            <a:r>
              <a:rPr lang="en-ZA" sz="1600" dirty="0" smtClean="0">
                <a:latin typeface="Corbel" panose="020B0503020204020204" pitchFamily="34" charset="0"/>
                <a:sym typeface="Wingdings"/>
              </a:rPr>
              <a:t>Without serious </a:t>
            </a:r>
            <a:r>
              <a:rPr lang="en-ZA" sz="1600" b="1" dirty="0" smtClean="0">
                <a:latin typeface="Corbel" panose="020B0503020204020204" pitchFamily="34" charset="0"/>
                <a:sym typeface="Wingdings"/>
              </a:rPr>
              <a:t>pressure from civil society </a:t>
            </a:r>
            <a:r>
              <a:rPr lang="en-ZA" sz="1600" dirty="0" smtClean="0">
                <a:latin typeface="Corbel" panose="020B0503020204020204" pitchFamily="34" charset="0"/>
                <a:sym typeface="Wingdings"/>
              </a:rPr>
              <a:t>and specifically from those affected (parents and communities) it is highly unlikely this will receive the political attention/funding/priority it deserves.</a:t>
            </a:r>
          </a:p>
          <a:p>
            <a:pPr marL="914400" lvl="1" indent="-457200">
              <a:buFont typeface="Arial"/>
              <a:buChar char="•"/>
            </a:pPr>
            <a:r>
              <a:rPr lang="en-ZA" sz="1600" dirty="0" smtClean="0">
                <a:latin typeface="Corbel" panose="020B0503020204020204" pitchFamily="34" charset="0"/>
                <a:sym typeface="Wingdings"/>
              </a:rPr>
              <a:t>No “external locus of change”  the solutions will come from YOU</a:t>
            </a:r>
            <a:endParaRPr lang="en-ZA" sz="1600" dirty="0" smtClean="0">
              <a:latin typeface="Corbel" panose="020B0503020204020204" pitchFamily="34" charset="0"/>
            </a:endParaRPr>
          </a:p>
          <a:p>
            <a:pPr marL="914400" lvl="1" indent="-457200">
              <a:buFont typeface="Arial"/>
              <a:buChar char="•"/>
            </a:pPr>
            <a:endParaRPr lang="en-ZA" sz="1600" dirty="0" smtClean="0">
              <a:latin typeface="Corbel" panose="020B0503020204020204" pitchFamily="34" charset="0"/>
            </a:endParaRPr>
          </a:p>
        </p:txBody>
      </p:sp>
      <p:sp>
        <p:nvSpPr>
          <p:cNvPr id="2" name="Rectangle 1"/>
          <p:cNvSpPr/>
          <p:nvPr/>
        </p:nvSpPr>
        <p:spPr>
          <a:xfrm>
            <a:off x="4355976" y="1268760"/>
            <a:ext cx="4572000" cy="2031325"/>
          </a:xfrm>
          <a:prstGeom prst="rect">
            <a:avLst/>
          </a:prstGeom>
          <a:solidFill>
            <a:schemeClr val="bg1">
              <a:lumMod val="85000"/>
            </a:schemeClr>
          </a:solidFill>
        </p:spPr>
        <p:txBody>
          <a:bodyPr>
            <a:spAutoFit/>
          </a:bodyPr>
          <a:lstStyle/>
          <a:p>
            <a:r>
              <a:rPr lang="en-US" dirty="0"/>
              <a:t>The company that won the tender to do Braille teaching in the Eastern Cape (</a:t>
            </a:r>
            <a:r>
              <a:rPr lang="en-US" dirty="0" err="1"/>
              <a:t>Peakford</a:t>
            </a:r>
            <a:r>
              <a:rPr lang="en-US" dirty="0"/>
              <a:t>) sent trainers who couldn’t read or write in Braille. The company had no experience in Braille-teaching yet </a:t>
            </a:r>
            <a:r>
              <a:rPr lang="en-US" dirty="0" smtClean="0"/>
              <a:t>was somehow </a:t>
            </a:r>
            <a:r>
              <a:rPr lang="en-US" dirty="0"/>
              <a:t>still </a:t>
            </a:r>
            <a:r>
              <a:rPr lang="en-US" dirty="0" smtClean="0"/>
              <a:t>selected??</a:t>
            </a:r>
          </a:p>
          <a:p>
            <a:r>
              <a:rPr lang="en-US" dirty="0">
                <a:hlinkClick r:id="rId3"/>
              </a:rPr>
              <a:t>http://mg.co.za/article/2015-06-11-blind-schooling-in-shocking-</a:t>
            </a:r>
            <a:r>
              <a:rPr lang="en-US" dirty="0" smtClean="0">
                <a:hlinkClick r:id="rId3"/>
              </a:rPr>
              <a:t>state</a:t>
            </a:r>
            <a:r>
              <a:rPr lang="en-US" dirty="0" smtClean="0"/>
              <a:t> </a:t>
            </a:r>
            <a:endParaRPr lang="en-US" dirty="0"/>
          </a:p>
        </p:txBody>
      </p:sp>
    </p:spTree>
    <p:extLst>
      <p:ext uri="{BB962C8B-B14F-4D97-AF65-F5344CB8AC3E}">
        <p14:creationId xmlns:p14="http://schemas.microsoft.com/office/powerpoint/2010/main" val="39223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4" fill="hold" grpId="1" nodeType="clickEffect">
                                  <p:stCondLst>
                                    <p:cond delay="0"/>
                                  </p:stCondLst>
                                  <p:childTnLst>
                                    <p:animEffect transition="out" filter="wipe(down)">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Comments and questions?</a:t>
            </a:r>
            <a:endParaRPr lang="en-US" dirty="0"/>
          </a:p>
        </p:txBody>
      </p:sp>
      <p:sp>
        <p:nvSpPr>
          <p:cNvPr id="3" name="Subtitle 2"/>
          <p:cNvSpPr>
            <a:spLocks noGrp="1"/>
          </p:cNvSpPr>
          <p:nvPr>
            <p:ph type="subTitle" idx="1"/>
          </p:nvPr>
        </p:nvSpPr>
        <p:spPr/>
        <p:txBody>
          <a:bodyPr/>
          <a:lstStyle/>
          <a:p>
            <a:r>
              <a:rPr lang="en-US" dirty="0" smtClean="0"/>
              <a:t>Research and presentations available at </a:t>
            </a:r>
            <a:r>
              <a:rPr lang="en-US" dirty="0" err="1" smtClean="0"/>
              <a:t>nicspaull.com</a:t>
            </a:r>
            <a:r>
              <a:rPr lang="en-US" dirty="0" smtClean="0"/>
              <a:t> </a:t>
            </a:r>
            <a:endParaRPr lang="en-US" dirty="0"/>
          </a:p>
        </p:txBody>
      </p:sp>
      <p:sp>
        <p:nvSpPr>
          <p:cNvPr id="4" name="TextBox 3"/>
          <p:cNvSpPr txBox="1"/>
          <p:nvPr/>
        </p:nvSpPr>
        <p:spPr>
          <a:xfrm>
            <a:off x="4834013" y="5652986"/>
            <a:ext cx="184666" cy="369332"/>
          </a:xfrm>
          <a:prstGeom prst="rect">
            <a:avLst/>
          </a:prstGeom>
          <a:noFill/>
        </p:spPr>
        <p:txBody>
          <a:bodyPr wrap="none" rtlCol="0">
            <a:spAutoFit/>
          </a:bodyPr>
          <a:lstStyle/>
          <a:p>
            <a:endParaRPr lang="en-US" dirty="0"/>
          </a:p>
        </p:txBody>
      </p:sp>
      <p:sp>
        <p:nvSpPr>
          <p:cNvPr id="5" name="TextBox 4"/>
          <p:cNvSpPr txBox="1"/>
          <p:nvPr/>
        </p:nvSpPr>
        <p:spPr>
          <a:xfrm>
            <a:off x="2267744" y="5517232"/>
            <a:ext cx="3600400" cy="1043684"/>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7334777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sz="3600" dirty="0" smtClean="0"/>
              <a:t>NEEDU 2012/13 Recommendations</a:t>
            </a:r>
            <a:r>
              <a:rPr lang="en-ZA" sz="2000" dirty="0"/>
              <a:t/>
            </a:r>
            <a:br>
              <a:rPr lang="en-ZA" sz="2000" dirty="0"/>
            </a:br>
            <a:endParaRPr lang="en-ZA" dirty="0"/>
          </a:p>
        </p:txBody>
      </p:sp>
      <p:graphicFrame>
        <p:nvGraphicFramePr>
          <p:cNvPr id="6" name="Table 5"/>
          <p:cNvGraphicFramePr>
            <a:graphicFrameLocks noGrp="1"/>
          </p:cNvGraphicFramePr>
          <p:nvPr>
            <p:extLst>
              <p:ext uri="{D42A27DB-BD31-4B8C-83A1-F6EECF244321}">
                <p14:modId xmlns:p14="http://schemas.microsoft.com/office/powerpoint/2010/main" val="2960564432"/>
              </p:ext>
            </p:extLst>
          </p:nvPr>
        </p:nvGraphicFramePr>
        <p:xfrm>
          <a:off x="1187624" y="1628800"/>
          <a:ext cx="7006279" cy="4230725"/>
        </p:xfrm>
        <a:graphic>
          <a:graphicData uri="http://schemas.openxmlformats.org/drawingml/2006/table">
            <a:tbl>
              <a:tblPr/>
              <a:tblGrid>
                <a:gridCol w="1000897"/>
                <a:gridCol w="1000897"/>
                <a:gridCol w="1000897"/>
                <a:gridCol w="1000897"/>
                <a:gridCol w="1000897"/>
                <a:gridCol w="1000897"/>
                <a:gridCol w="1000897"/>
              </a:tblGrid>
              <a:tr h="1754273">
                <a:tc>
                  <a:txBody>
                    <a:bodyPr/>
                    <a:lstStyle/>
                    <a:p>
                      <a:pPr algn="l" fontAlgn="b"/>
                      <a:r>
                        <a:rPr lang="en-US" sz="1200" b="0" i="0" u="none" strike="noStrike">
                          <a:solidFill>
                            <a:srgbClr val="000000"/>
                          </a:solidFill>
                          <a:effectLst/>
                          <a:latin typeface="Calibri"/>
                        </a:rPr>
                        <a:t>Province</a:t>
                      </a:r>
                    </a:p>
                  </a:txBody>
                  <a:tcPr marL="12700" marR="12700" marT="12700"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a:rPr>
                        <a:t>Total students in ordinary school sector (2014 School Realities)</a:t>
                      </a:r>
                    </a:p>
                  </a:txBody>
                  <a:tcPr marL="12700" marR="12700" marT="12700" marB="0" anchor="b">
                    <a:lnL>
                      <a:noFill/>
                    </a:lnL>
                    <a:lnR>
                      <a:noFill/>
                    </a:lnR>
                    <a:lnT>
                      <a:noFill/>
                    </a:lnT>
                    <a:lnB>
                      <a:noFill/>
                    </a:lnB>
                  </a:tcPr>
                </a:tc>
                <a:tc>
                  <a:txBody>
                    <a:bodyPr/>
                    <a:lstStyle/>
                    <a:p>
                      <a:pPr algn="l" fontAlgn="b"/>
                      <a:r>
                        <a:rPr lang="en-US" sz="1200" b="0" i="0" u="none" strike="noStrike">
                          <a:solidFill>
                            <a:srgbClr val="000000"/>
                          </a:solidFill>
                          <a:effectLst/>
                          <a:latin typeface="Calibri"/>
                        </a:rPr>
                        <a:t>Children with disabilities that are out of school</a:t>
                      </a:r>
                    </a:p>
                  </a:txBody>
                  <a:tcPr marL="12700" marR="12700" marT="12700" marB="0" anchor="b">
                    <a:lnL>
                      <a:noFill/>
                    </a:lnL>
                    <a:lnR>
                      <a:noFill/>
                    </a:lnR>
                    <a:lnT>
                      <a:noFill/>
                    </a:lnT>
                    <a:lnB>
                      <a:noFill/>
                    </a:lnB>
                  </a:tcPr>
                </a:tc>
                <a:tc>
                  <a:txBody>
                    <a:bodyPr/>
                    <a:lstStyle/>
                    <a:p>
                      <a:pPr algn="l" fontAlgn="b"/>
                      <a:r>
                        <a:rPr lang="en-US" sz="1200" b="0" i="0" u="none" strike="noStrike">
                          <a:solidFill>
                            <a:srgbClr val="000000"/>
                          </a:solidFill>
                          <a:effectLst/>
                          <a:latin typeface="Calibri"/>
                        </a:rPr>
                        <a:t>Total number of children with disabilities in some form of schooling</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Enrolled in Special Schools (2014 SNAP)</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Enrolled in Ordinary Schools (2014)</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Enrolled in Full-Service Schools (2014)</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NC</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289004</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1897</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2326</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489</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FS</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672290</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6149</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21330</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8110</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NW</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800316</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6943</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2209</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2546</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MP</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1057788</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3872</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2433</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1471</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WC</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1075396</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19605</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7291</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1720</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LP</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1720585</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8530</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2608</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EC</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1946885</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9236</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28288</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2272</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GT</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2191475</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44065</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4988</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4310</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KZ</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2901697</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17180</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9229</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4295</a:t>
                      </a:r>
                    </a:p>
                  </a:txBody>
                  <a:tcPr marL="12700" marR="12700" marT="12700" marB="0" anchor="b">
                    <a:lnL>
                      <a:noFill/>
                    </a:lnL>
                    <a:lnR>
                      <a:noFill/>
                    </a:lnR>
                    <a:lnT>
                      <a:noFill/>
                    </a:lnT>
                    <a:lnB>
                      <a:noFill/>
                    </a:lnB>
                  </a:tcPr>
                </a:tc>
              </a:tr>
              <a:tr h="225132">
                <a:tc>
                  <a:txBody>
                    <a:bodyPr/>
                    <a:lstStyle/>
                    <a:p>
                      <a:pPr algn="l" fontAlgn="b"/>
                      <a:r>
                        <a:rPr lang="en-US" sz="1200" b="0" i="0" u="none" strike="noStrike">
                          <a:solidFill>
                            <a:srgbClr val="000000"/>
                          </a:solidFill>
                          <a:effectLst/>
                          <a:latin typeface="Calibri"/>
                        </a:rPr>
                        <a:t>SA</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12655436</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222903</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117477</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80702</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24724</a:t>
                      </a:r>
                    </a:p>
                  </a:txBody>
                  <a:tcPr marL="12700" marR="12700" marT="12700" marB="0" anchor="b">
                    <a:lnL>
                      <a:noFill/>
                    </a:lnL>
                    <a:lnR>
                      <a:noFill/>
                    </a:lnR>
                    <a:lnT>
                      <a:noFill/>
                    </a:lnT>
                    <a:lnB>
                      <a:noFill/>
                    </a:lnB>
                  </a:tcPr>
                </a:tc>
              </a:tr>
              <a:tr h="225132">
                <a:tc gridSpan="2">
                  <a:txBody>
                    <a:bodyPr/>
                    <a:lstStyle/>
                    <a:p>
                      <a:pPr algn="l" fontAlgn="b"/>
                      <a:r>
                        <a:rPr lang="en-US" sz="1200" b="0" i="0" u="none" strike="noStrike">
                          <a:solidFill>
                            <a:srgbClr val="000000"/>
                          </a:solidFill>
                          <a:effectLst/>
                          <a:latin typeface="Calibri"/>
                        </a:rPr>
                        <a:t>Out of school</a:t>
                      </a:r>
                    </a:p>
                  </a:txBody>
                  <a:tcPr marL="12700" marR="12700" marT="12700" marB="0" anchor="b">
                    <a:lnL>
                      <a:noFill/>
                    </a:lnL>
                    <a:lnR>
                      <a:noFill/>
                    </a:lnR>
                    <a:lnT>
                      <a:noFill/>
                    </a:lnT>
                    <a:lnB>
                      <a:noFill/>
                    </a:lnB>
                  </a:tcPr>
                </a:tc>
                <a:tc hMerge="1">
                  <a:txBody>
                    <a:bodyPr/>
                    <a:lstStyle/>
                    <a:p>
                      <a:endParaRPr lang="en-US"/>
                    </a:p>
                  </a:txBody>
                  <a:tcPr/>
                </a:tc>
                <a:tc>
                  <a:txBody>
                    <a:bodyPr/>
                    <a:lstStyle/>
                    <a:p>
                      <a:pPr algn="r" fontAlgn="b"/>
                      <a:r>
                        <a:rPr lang="en-US" sz="1200" b="0" i="0" u="none" strike="noStrike">
                          <a:solidFill>
                            <a:srgbClr val="000000"/>
                          </a:solidFill>
                          <a:effectLst/>
                          <a:latin typeface="Calibri"/>
                        </a:rPr>
                        <a:t>500000</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5235303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24859</TotalTime>
  <Words>3296</Words>
  <Application>Microsoft Office PowerPoint</Application>
  <PresentationFormat>On-screen Show (4:3)</PresentationFormat>
  <Paragraphs>393</Paragraphs>
  <Slides>36</Slides>
  <Notes>31</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Equity</vt:lpstr>
      <vt:lpstr>Custom Design</vt:lpstr>
      <vt:lpstr>An overview of education in South Africa and children with disabilities that are out of school</vt:lpstr>
      <vt:lpstr>Some good news first</vt:lpstr>
      <vt:lpstr>Some good news first</vt:lpstr>
      <vt:lpstr>State of SA education since transition</vt:lpstr>
      <vt:lpstr>Student performance 2003-2011 </vt:lpstr>
      <vt:lpstr>PowerPoint Presentation</vt:lpstr>
      <vt:lpstr>What are the root causes of low and unequal achievement? </vt:lpstr>
      <vt:lpstr>NSES question 42 NSES followed about 15000 students (266 schools) and tested them in Grade 3 (2007), Grade 4 (2008) and Grade 5 (2009). </vt:lpstr>
      <vt:lpstr>Inequality: Two public schooling systems</vt:lpstr>
      <vt:lpstr>Grade 5 Oral Reading Fluency (English) in rural schools (214 schools)</vt:lpstr>
      <vt:lpstr>Maths: Insurmountable learning deficits</vt:lpstr>
      <vt:lpstr>Matric 2014 (relative to Gr 2 in 2004)</vt:lpstr>
      <vt:lpstr>Not all schools are born equal</vt:lpstr>
      <vt:lpstr>PowerPoint Presentation</vt:lpstr>
      <vt:lpstr>Important distinctions</vt:lpstr>
      <vt:lpstr>Important distinctions</vt:lpstr>
      <vt:lpstr>Important distinctions</vt:lpstr>
      <vt:lpstr>Important distinctions</vt:lpstr>
      <vt:lpstr>Accountability &amp; Capacity</vt:lpstr>
      <vt:lpstr>Accountability without capacity</vt:lpstr>
      <vt:lpstr>Capacity without accountability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Setting goals that are actually attainable</vt:lpstr>
      <vt:lpstr>PowerPoint Presentation</vt:lpstr>
      <vt:lpstr>PowerPoint Presentation</vt:lpstr>
      <vt:lpstr>PowerPoint Presentation</vt:lpstr>
      <vt:lpstr>Focusing our interventions</vt:lpstr>
      <vt:lpstr>Issues &amp; advocacy</vt:lpstr>
      <vt:lpstr>Comments and questions?</vt:lpstr>
      <vt:lpstr>NEEDU 2012/13 Recommendations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Gabrielle Wills</dc:creator>
  <cp:lastModifiedBy>Nic Spaull</cp:lastModifiedBy>
  <cp:revision>271</cp:revision>
  <cp:lastPrinted>2015-07-30T16:33:57Z</cp:lastPrinted>
  <dcterms:created xsi:type="dcterms:W3CDTF">2015-03-22T04:57:51Z</dcterms:created>
  <dcterms:modified xsi:type="dcterms:W3CDTF">2015-08-27T09:04:36Z</dcterms:modified>
</cp:coreProperties>
</file>