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vml" ContentType="application/vnd.openxmlformats-officedocument.vmlDrawing"/>
  <Default Extension="tif" ContentType="image/tiff"/>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322" r:id="rId2"/>
    <p:sldId id="414" r:id="rId3"/>
    <p:sldId id="415" r:id="rId4"/>
    <p:sldId id="416" r:id="rId5"/>
    <p:sldId id="417" r:id="rId6"/>
    <p:sldId id="419" r:id="rId7"/>
    <p:sldId id="412" r:id="rId8"/>
    <p:sldId id="413" r:id="rId9"/>
    <p:sldId id="411" r:id="rId10"/>
    <p:sldId id="422" r:id="rId11"/>
    <p:sldId id="423" r:id="rId12"/>
    <p:sldId id="429" r:id="rId13"/>
    <p:sldId id="398" r:id="rId14"/>
    <p:sldId id="430" r:id="rId15"/>
    <p:sldId id="421" r:id="rId16"/>
    <p:sldId id="428" r:id="rId17"/>
    <p:sldId id="424" r:id="rId18"/>
    <p:sldId id="425" r:id="rId19"/>
    <p:sldId id="401" r:id="rId20"/>
    <p:sldId id="402" r:id="rId21"/>
    <p:sldId id="397" r:id="rId22"/>
    <p:sldId id="407" r:id="rId23"/>
    <p:sldId id="426" r:id="rId24"/>
    <p:sldId id="427" r:id="rId25"/>
    <p:sldId id="387" r:id="rId26"/>
    <p:sldId id="420" r:id="rId27"/>
    <p:sldId id="399" r:id="rId28"/>
    <p:sldId id="406" r:id="rId29"/>
    <p:sldId id="408"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C828CC"/>
    <a:srgbClr val="F0EA00"/>
    <a:srgbClr val="FFFF00"/>
    <a:srgbClr val="8EB4E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876" autoAdjust="0"/>
  </p:normalViewPr>
  <p:slideViewPr>
    <p:cSldViewPr>
      <p:cViewPr>
        <p:scale>
          <a:sx n="112" d="100"/>
          <a:sy n="112" d="100"/>
        </p:scale>
        <p:origin x="-1088" y="1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14%20(PhD)%20Triple-Diff%20Langauge%20paper:Literature:Matrix%20of%20lang%20and%20nonlang%20factors%20(Aug%20201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percentStacked"/>
        <c:varyColors val="0"/>
        <c:ser>
          <c:idx val="0"/>
          <c:order val="0"/>
          <c:tx>
            <c:strRef>
              <c:f>'LOLT by grade'!$A$38</c:f>
              <c:strCache>
                <c:ptCount val="1"/>
                <c:pt idx="0">
                  <c:v>isiNdebele</c:v>
                </c:pt>
              </c:strCache>
            </c:strRef>
          </c:tx>
          <c:invertIfNegative val="0"/>
          <c:cat>
            <c:strRef>
              <c:f>'LOLT by grade'!$B$37:$H$37</c:f>
              <c:strCache>
                <c:ptCount val="7"/>
                <c:pt idx="0">
                  <c:v>Gr1</c:v>
                </c:pt>
                <c:pt idx="1">
                  <c:v>Gr2</c:v>
                </c:pt>
                <c:pt idx="2">
                  <c:v>Gr3</c:v>
                </c:pt>
                <c:pt idx="3">
                  <c:v>Gr4</c:v>
                </c:pt>
                <c:pt idx="4">
                  <c:v>Gr5</c:v>
                </c:pt>
                <c:pt idx="5">
                  <c:v>Gr6</c:v>
                </c:pt>
                <c:pt idx="6">
                  <c:v>Gr9</c:v>
                </c:pt>
              </c:strCache>
            </c:strRef>
          </c:cat>
          <c:val>
            <c:numRef>
              <c:f>'LOLT by grade'!$B$38:$H$38</c:f>
              <c:numCache>
                <c:formatCode>0%</c:formatCode>
                <c:ptCount val="7"/>
                <c:pt idx="0">
                  <c:v>0.00792781415744171</c:v>
                </c:pt>
                <c:pt idx="1">
                  <c:v>0.00698868778828539</c:v>
                </c:pt>
                <c:pt idx="2">
                  <c:v>0.00718288279791658</c:v>
                </c:pt>
                <c:pt idx="3">
                  <c:v>7.7986072265168E-5</c:v>
                </c:pt>
                <c:pt idx="4">
                  <c:v>8.12514733098941E-5</c:v>
                </c:pt>
                <c:pt idx="5">
                  <c:v>8.78360232694789E-5</c:v>
                </c:pt>
                <c:pt idx="6">
                  <c:v>6.0503969252459E-5</c:v>
                </c:pt>
              </c:numCache>
            </c:numRef>
          </c:val>
        </c:ser>
        <c:ser>
          <c:idx val="1"/>
          <c:order val="1"/>
          <c:tx>
            <c:strRef>
              <c:f>'LOLT by grade'!$A$39</c:f>
              <c:strCache>
                <c:ptCount val="1"/>
                <c:pt idx="0">
                  <c:v>Venda</c:v>
                </c:pt>
              </c:strCache>
            </c:strRef>
          </c:tx>
          <c:invertIfNegative val="0"/>
          <c:cat>
            <c:strRef>
              <c:f>'LOLT by grade'!$B$37:$H$37</c:f>
              <c:strCache>
                <c:ptCount val="7"/>
                <c:pt idx="0">
                  <c:v>Gr1</c:v>
                </c:pt>
                <c:pt idx="1">
                  <c:v>Gr2</c:v>
                </c:pt>
                <c:pt idx="2">
                  <c:v>Gr3</c:v>
                </c:pt>
                <c:pt idx="3">
                  <c:v>Gr4</c:v>
                </c:pt>
                <c:pt idx="4">
                  <c:v>Gr5</c:v>
                </c:pt>
                <c:pt idx="5">
                  <c:v>Gr6</c:v>
                </c:pt>
                <c:pt idx="6">
                  <c:v>Gr9</c:v>
                </c:pt>
              </c:strCache>
            </c:strRef>
          </c:cat>
          <c:val>
            <c:numRef>
              <c:f>'LOLT by grade'!$B$39:$H$39</c:f>
              <c:numCache>
                <c:formatCode>0%</c:formatCode>
                <c:ptCount val="7"/>
                <c:pt idx="0">
                  <c:v>0.0205580041600824</c:v>
                </c:pt>
                <c:pt idx="1">
                  <c:v>0.0185213144481593</c:v>
                </c:pt>
                <c:pt idx="2">
                  <c:v>0.0182388101665418</c:v>
                </c:pt>
                <c:pt idx="3">
                  <c:v>0.000183893083983297</c:v>
                </c:pt>
                <c:pt idx="4">
                  <c:v>0.00010933840235529</c:v>
                </c:pt>
                <c:pt idx="5">
                  <c:v>0.000143364543727195</c:v>
                </c:pt>
                <c:pt idx="6">
                  <c:v>4.80190232162373E-6</c:v>
                </c:pt>
              </c:numCache>
            </c:numRef>
          </c:val>
        </c:ser>
        <c:ser>
          <c:idx val="2"/>
          <c:order val="2"/>
          <c:tx>
            <c:strRef>
              <c:f>'LOLT by grade'!$A$40</c:f>
              <c:strCache>
                <c:ptCount val="1"/>
                <c:pt idx="0">
                  <c:v>siSwati</c:v>
                </c:pt>
              </c:strCache>
            </c:strRef>
          </c:tx>
          <c:invertIfNegative val="0"/>
          <c:cat>
            <c:strRef>
              <c:f>'LOLT by grade'!$B$37:$H$37</c:f>
              <c:strCache>
                <c:ptCount val="7"/>
                <c:pt idx="0">
                  <c:v>Gr1</c:v>
                </c:pt>
                <c:pt idx="1">
                  <c:v>Gr2</c:v>
                </c:pt>
                <c:pt idx="2">
                  <c:v>Gr3</c:v>
                </c:pt>
                <c:pt idx="3">
                  <c:v>Gr4</c:v>
                </c:pt>
                <c:pt idx="4">
                  <c:v>Gr5</c:v>
                </c:pt>
                <c:pt idx="5">
                  <c:v>Gr6</c:v>
                </c:pt>
                <c:pt idx="6">
                  <c:v>Gr9</c:v>
                </c:pt>
              </c:strCache>
            </c:strRef>
          </c:cat>
          <c:val>
            <c:numRef>
              <c:f>'LOLT by grade'!$B$40:$H$40</c:f>
              <c:numCache>
                <c:formatCode>0%</c:formatCode>
                <c:ptCount val="7"/>
                <c:pt idx="0">
                  <c:v>0.0267947956486571</c:v>
                </c:pt>
                <c:pt idx="1">
                  <c:v>0.0223709058731298</c:v>
                </c:pt>
                <c:pt idx="2">
                  <c:v>0.0225629536569264</c:v>
                </c:pt>
                <c:pt idx="3">
                  <c:v>1.82930292967678E-5</c:v>
                </c:pt>
                <c:pt idx="4">
                  <c:v>2.60807198278672E-5</c:v>
                </c:pt>
                <c:pt idx="5">
                  <c:v>2.01921892573515E-5</c:v>
                </c:pt>
                <c:pt idx="6">
                  <c:v>1.24849460362217E-5</c:v>
                </c:pt>
              </c:numCache>
            </c:numRef>
          </c:val>
        </c:ser>
        <c:ser>
          <c:idx val="3"/>
          <c:order val="3"/>
          <c:tx>
            <c:strRef>
              <c:f>'LOLT by grade'!$A$41</c:f>
              <c:strCache>
                <c:ptCount val="1"/>
                <c:pt idx="0">
                  <c:v>Xitsonga</c:v>
                </c:pt>
              </c:strCache>
            </c:strRef>
          </c:tx>
          <c:invertIfNegative val="0"/>
          <c:cat>
            <c:strRef>
              <c:f>'LOLT by grade'!$B$37:$H$37</c:f>
              <c:strCache>
                <c:ptCount val="7"/>
                <c:pt idx="0">
                  <c:v>Gr1</c:v>
                </c:pt>
                <c:pt idx="1">
                  <c:v>Gr2</c:v>
                </c:pt>
                <c:pt idx="2">
                  <c:v>Gr3</c:v>
                </c:pt>
                <c:pt idx="3">
                  <c:v>Gr4</c:v>
                </c:pt>
                <c:pt idx="4">
                  <c:v>Gr5</c:v>
                </c:pt>
                <c:pt idx="5">
                  <c:v>Gr6</c:v>
                </c:pt>
                <c:pt idx="6">
                  <c:v>Gr9</c:v>
                </c:pt>
              </c:strCache>
            </c:strRef>
          </c:cat>
          <c:val>
            <c:numRef>
              <c:f>'LOLT by grade'!$B$41:$H$41</c:f>
              <c:numCache>
                <c:formatCode>0%</c:formatCode>
                <c:ptCount val="7"/>
                <c:pt idx="0">
                  <c:v>0.0326275743321085</c:v>
                </c:pt>
                <c:pt idx="1">
                  <c:v>0.0291674370424674</c:v>
                </c:pt>
                <c:pt idx="2">
                  <c:v>0.0279547868980232</c:v>
                </c:pt>
                <c:pt idx="3">
                  <c:v>0.000396669898435176</c:v>
                </c:pt>
                <c:pt idx="4">
                  <c:v>0.000340052462371038</c:v>
                </c:pt>
                <c:pt idx="5">
                  <c:v>0.000239277442699615</c:v>
                </c:pt>
                <c:pt idx="6">
                  <c:v>3.07321748583919E-5</c:v>
                </c:pt>
              </c:numCache>
            </c:numRef>
          </c:val>
        </c:ser>
        <c:ser>
          <c:idx val="4"/>
          <c:order val="4"/>
          <c:tx>
            <c:strRef>
              <c:f>'LOLT by grade'!$A$42</c:f>
              <c:strCache>
                <c:ptCount val="1"/>
                <c:pt idx="0">
                  <c:v>Sesotho</c:v>
                </c:pt>
              </c:strCache>
            </c:strRef>
          </c:tx>
          <c:invertIfNegative val="0"/>
          <c:dLbls>
            <c:dLbl>
              <c:idx val="3"/>
              <c:delete val="1"/>
            </c:dLbl>
            <c:dLblPos val="ctr"/>
            <c:showLegendKey val="0"/>
            <c:showVal val="1"/>
            <c:showCatName val="0"/>
            <c:showSerName val="0"/>
            <c:showPercent val="0"/>
            <c:showBubbleSize val="0"/>
            <c:showLeaderLines val="0"/>
          </c:dLbls>
          <c:cat>
            <c:strRef>
              <c:f>'LOLT by grade'!$B$37:$H$37</c:f>
              <c:strCache>
                <c:ptCount val="7"/>
                <c:pt idx="0">
                  <c:v>Gr1</c:v>
                </c:pt>
                <c:pt idx="1">
                  <c:v>Gr2</c:v>
                </c:pt>
                <c:pt idx="2">
                  <c:v>Gr3</c:v>
                </c:pt>
                <c:pt idx="3">
                  <c:v>Gr4</c:v>
                </c:pt>
                <c:pt idx="4">
                  <c:v>Gr5</c:v>
                </c:pt>
                <c:pt idx="5">
                  <c:v>Gr6</c:v>
                </c:pt>
                <c:pt idx="6">
                  <c:v>Gr9</c:v>
                </c:pt>
              </c:strCache>
            </c:strRef>
          </c:cat>
          <c:val>
            <c:numRef>
              <c:f>'LOLT by grade'!$B$42:$H$42</c:f>
              <c:numCache>
                <c:formatCode>0%</c:formatCode>
                <c:ptCount val="7"/>
                <c:pt idx="0">
                  <c:v>0.0551739879062724</c:v>
                </c:pt>
                <c:pt idx="1">
                  <c:v>0.0513373051083787</c:v>
                </c:pt>
                <c:pt idx="2">
                  <c:v>0.0519929318938503</c:v>
                </c:pt>
                <c:pt idx="3">
                  <c:v>0.00171665638084932</c:v>
                </c:pt>
                <c:pt idx="4">
                  <c:v>0.00129199873608819</c:v>
                </c:pt>
                <c:pt idx="5">
                  <c:v>0.00096922508435287</c:v>
                </c:pt>
                <c:pt idx="6">
                  <c:v>0.000126770221290867</c:v>
                </c:pt>
              </c:numCache>
            </c:numRef>
          </c:val>
        </c:ser>
        <c:ser>
          <c:idx val="5"/>
          <c:order val="5"/>
          <c:tx>
            <c:strRef>
              <c:f>'LOLT by grade'!$A$43</c:f>
              <c:strCache>
                <c:ptCount val="1"/>
                <c:pt idx="0">
                  <c:v>Setswana</c:v>
                </c:pt>
              </c:strCache>
            </c:strRef>
          </c:tx>
          <c:invertIfNegative val="0"/>
          <c:dLbls>
            <c:dLblPos val="ctr"/>
            <c:showLegendKey val="0"/>
            <c:showVal val="1"/>
            <c:showCatName val="0"/>
            <c:showSerName val="0"/>
            <c:showPercent val="0"/>
            <c:showBubbleSize val="0"/>
            <c:showLeaderLines val="0"/>
          </c:dLbls>
          <c:cat>
            <c:strRef>
              <c:f>'LOLT by grade'!$B$37:$H$37</c:f>
              <c:strCache>
                <c:ptCount val="7"/>
                <c:pt idx="0">
                  <c:v>Gr1</c:v>
                </c:pt>
                <c:pt idx="1">
                  <c:v>Gr2</c:v>
                </c:pt>
                <c:pt idx="2">
                  <c:v>Gr3</c:v>
                </c:pt>
                <c:pt idx="3">
                  <c:v>Gr4</c:v>
                </c:pt>
                <c:pt idx="4">
                  <c:v>Gr5</c:v>
                </c:pt>
                <c:pt idx="5">
                  <c:v>Gr6</c:v>
                </c:pt>
                <c:pt idx="6">
                  <c:v>Gr9</c:v>
                </c:pt>
              </c:strCache>
            </c:strRef>
          </c:cat>
          <c:val>
            <c:numRef>
              <c:f>'LOLT by grade'!$B$43:$H$43</c:f>
              <c:numCache>
                <c:formatCode>0%</c:formatCode>
                <c:ptCount val="7"/>
                <c:pt idx="0">
                  <c:v>0.0825227392567997</c:v>
                </c:pt>
                <c:pt idx="1">
                  <c:v>0.0758929832960996</c:v>
                </c:pt>
                <c:pt idx="2">
                  <c:v>0.0769128106754739</c:v>
                </c:pt>
                <c:pt idx="3">
                  <c:v>0.00222597282811196</c:v>
                </c:pt>
                <c:pt idx="4">
                  <c:v>0.00117764481068908</c:v>
                </c:pt>
                <c:pt idx="5">
                  <c:v>0.00136196316540836</c:v>
                </c:pt>
                <c:pt idx="6">
                  <c:v>0.000122928699433568</c:v>
                </c:pt>
              </c:numCache>
            </c:numRef>
          </c:val>
        </c:ser>
        <c:ser>
          <c:idx val="6"/>
          <c:order val="6"/>
          <c:tx>
            <c:strRef>
              <c:f>'LOLT by grade'!$A$44</c:f>
              <c:strCache>
                <c:ptCount val="1"/>
                <c:pt idx="0">
                  <c:v>Afrikaans</c:v>
                </c:pt>
              </c:strCache>
            </c:strRef>
          </c:tx>
          <c:spPr>
            <a:solidFill>
              <a:srgbClr val="FF0000"/>
            </a:solidFill>
          </c:spPr>
          <c:invertIfNegative val="0"/>
          <c:dLbls>
            <c:dLblPos val="ctr"/>
            <c:showLegendKey val="0"/>
            <c:showVal val="1"/>
            <c:showCatName val="0"/>
            <c:showSerName val="0"/>
            <c:showPercent val="0"/>
            <c:showBubbleSize val="0"/>
            <c:showLeaderLines val="0"/>
          </c:dLbls>
          <c:cat>
            <c:strRef>
              <c:f>'LOLT by grade'!$B$37:$H$37</c:f>
              <c:strCache>
                <c:ptCount val="7"/>
                <c:pt idx="0">
                  <c:v>Gr1</c:v>
                </c:pt>
                <c:pt idx="1">
                  <c:v>Gr2</c:v>
                </c:pt>
                <c:pt idx="2">
                  <c:v>Gr3</c:v>
                </c:pt>
                <c:pt idx="3">
                  <c:v>Gr4</c:v>
                </c:pt>
                <c:pt idx="4">
                  <c:v>Gr5</c:v>
                </c:pt>
                <c:pt idx="5">
                  <c:v>Gr6</c:v>
                </c:pt>
                <c:pt idx="6">
                  <c:v>Gr9</c:v>
                </c:pt>
              </c:strCache>
            </c:strRef>
          </c:cat>
          <c:val>
            <c:numRef>
              <c:f>'LOLT by grade'!$B$44:$H$44</c:f>
              <c:numCache>
                <c:formatCode>0%</c:formatCode>
                <c:ptCount val="7"/>
                <c:pt idx="0">
                  <c:v>0.088572935140534</c:v>
                </c:pt>
                <c:pt idx="1">
                  <c:v>0.0807744073219745</c:v>
                </c:pt>
                <c:pt idx="2">
                  <c:v>0.0837833942213072</c:v>
                </c:pt>
                <c:pt idx="3">
                  <c:v>0.0891024573315091</c:v>
                </c:pt>
                <c:pt idx="4">
                  <c:v>0.0881237429845371</c:v>
                </c:pt>
                <c:pt idx="5">
                  <c:v>0.0882277517410715</c:v>
                </c:pt>
                <c:pt idx="6">
                  <c:v>0.0837134839337952</c:v>
                </c:pt>
              </c:numCache>
            </c:numRef>
          </c:val>
        </c:ser>
        <c:ser>
          <c:idx val="7"/>
          <c:order val="7"/>
          <c:tx>
            <c:strRef>
              <c:f>'LOLT by grade'!$A$45</c:f>
              <c:strCache>
                <c:ptCount val="1"/>
                <c:pt idx="0">
                  <c:v>Sepedi</c:v>
                </c:pt>
              </c:strCache>
            </c:strRef>
          </c:tx>
          <c:spPr>
            <a:solidFill>
              <a:schemeClr val="accent6">
                <a:lumMod val="75000"/>
              </a:schemeClr>
            </a:solidFill>
          </c:spPr>
          <c:invertIfNegative val="0"/>
          <c:dLbls>
            <c:dLblPos val="ctr"/>
            <c:showLegendKey val="0"/>
            <c:showVal val="1"/>
            <c:showCatName val="0"/>
            <c:showSerName val="0"/>
            <c:showPercent val="0"/>
            <c:showBubbleSize val="0"/>
            <c:showLeaderLines val="0"/>
          </c:dLbls>
          <c:cat>
            <c:strRef>
              <c:f>'LOLT by grade'!$B$37:$H$37</c:f>
              <c:strCache>
                <c:ptCount val="7"/>
                <c:pt idx="0">
                  <c:v>Gr1</c:v>
                </c:pt>
                <c:pt idx="1">
                  <c:v>Gr2</c:v>
                </c:pt>
                <c:pt idx="2">
                  <c:v>Gr3</c:v>
                </c:pt>
                <c:pt idx="3">
                  <c:v>Gr4</c:v>
                </c:pt>
                <c:pt idx="4">
                  <c:v>Gr5</c:v>
                </c:pt>
                <c:pt idx="5">
                  <c:v>Gr6</c:v>
                </c:pt>
                <c:pt idx="6">
                  <c:v>Gr9</c:v>
                </c:pt>
              </c:strCache>
            </c:strRef>
          </c:cat>
          <c:val>
            <c:numRef>
              <c:f>'LOLT by grade'!$B$45:$H$45</c:f>
              <c:numCache>
                <c:formatCode>0%</c:formatCode>
                <c:ptCount val="7"/>
                <c:pt idx="0">
                  <c:v>0.0915459695765862</c:v>
                </c:pt>
                <c:pt idx="1">
                  <c:v>0.0808268870708468</c:v>
                </c:pt>
                <c:pt idx="2">
                  <c:v>0.0814122332332671</c:v>
                </c:pt>
                <c:pt idx="3">
                  <c:v>0.00138449348046064</c:v>
                </c:pt>
                <c:pt idx="4">
                  <c:v>0.000806496105446356</c:v>
                </c:pt>
                <c:pt idx="5">
                  <c:v>0.000543169891022754</c:v>
                </c:pt>
                <c:pt idx="6">
                  <c:v>0.000117166416647619</c:v>
                </c:pt>
              </c:numCache>
            </c:numRef>
          </c:val>
        </c:ser>
        <c:ser>
          <c:idx val="8"/>
          <c:order val="8"/>
          <c:tx>
            <c:strRef>
              <c:f>'LOLT by grade'!$A$46</c:f>
              <c:strCache>
                <c:ptCount val="1"/>
                <c:pt idx="0">
                  <c:v>isiXhosa</c:v>
                </c:pt>
              </c:strCache>
            </c:strRef>
          </c:tx>
          <c:spPr>
            <a:solidFill>
              <a:schemeClr val="accent3">
                <a:lumMod val="75000"/>
              </a:schemeClr>
            </a:solidFill>
          </c:spPr>
          <c:invertIfNegative val="0"/>
          <c:dLbls>
            <c:dLblPos val="ctr"/>
            <c:showLegendKey val="0"/>
            <c:showVal val="1"/>
            <c:showCatName val="0"/>
            <c:showSerName val="0"/>
            <c:showPercent val="0"/>
            <c:showBubbleSize val="0"/>
            <c:showLeaderLines val="0"/>
          </c:dLbls>
          <c:cat>
            <c:strRef>
              <c:f>'LOLT by grade'!$B$37:$H$37</c:f>
              <c:strCache>
                <c:ptCount val="7"/>
                <c:pt idx="0">
                  <c:v>Gr1</c:v>
                </c:pt>
                <c:pt idx="1">
                  <c:v>Gr2</c:v>
                </c:pt>
                <c:pt idx="2">
                  <c:v>Gr3</c:v>
                </c:pt>
                <c:pt idx="3">
                  <c:v>Gr4</c:v>
                </c:pt>
                <c:pt idx="4">
                  <c:v>Gr5</c:v>
                </c:pt>
                <c:pt idx="5">
                  <c:v>Gr6</c:v>
                </c:pt>
                <c:pt idx="6">
                  <c:v>Gr9</c:v>
                </c:pt>
              </c:strCache>
            </c:strRef>
          </c:cat>
          <c:val>
            <c:numRef>
              <c:f>'LOLT by grade'!$B$46:$H$46</c:f>
              <c:numCache>
                <c:formatCode>0%</c:formatCode>
                <c:ptCount val="7"/>
                <c:pt idx="0">
                  <c:v>0.131877276737109</c:v>
                </c:pt>
                <c:pt idx="1">
                  <c:v>0.215162933472633</c:v>
                </c:pt>
                <c:pt idx="2">
                  <c:v>0.196459362838346</c:v>
                </c:pt>
                <c:pt idx="3">
                  <c:v>0.00602418338473033</c:v>
                </c:pt>
                <c:pt idx="4">
                  <c:v>0.00491621568755297</c:v>
                </c:pt>
                <c:pt idx="5">
                  <c:v>0.00349122952259607</c:v>
                </c:pt>
                <c:pt idx="6">
                  <c:v>0.00205329343272631</c:v>
                </c:pt>
              </c:numCache>
            </c:numRef>
          </c:val>
        </c:ser>
        <c:ser>
          <c:idx val="9"/>
          <c:order val="9"/>
          <c:tx>
            <c:strRef>
              <c:f>'LOLT by grade'!$A$47</c:f>
              <c:strCache>
                <c:ptCount val="1"/>
                <c:pt idx="0">
                  <c:v>isiZulu</c:v>
                </c:pt>
              </c:strCache>
            </c:strRef>
          </c:tx>
          <c:spPr>
            <a:solidFill>
              <a:srgbClr val="3366FF"/>
            </a:solidFill>
          </c:spPr>
          <c:invertIfNegative val="0"/>
          <c:dLbls>
            <c:dLblPos val="ctr"/>
            <c:showLegendKey val="0"/>
            <c:showVal val="1"/>
            <c:showCatName val="0"/>
            <c:showSerName val="0"/>
            <c:showPercent val="0"/>
            <c:showBubbleSize val="0"/>
            <c:showLeaderLines val="0"/>
          </c:dLbls>
          <c:cat>
            <c:strRef>
              <c:f>'LOLT by grade'!$B$37:$H$37</c:f>
              <c:strCache>
                <c:ptCount val="7"/>
                <c:pt idx="0">
                  <c:v>Gr1</c:v>
                </c:pt>
                <c:pt idx="1">
                  <c:v>Gr2</c:v>
                </c:pt>
                <c:pt idx="2">
                  <c:v>Gr3</c:v>
                </c:pt>
                <c:pt idx="3">
                  <c:v>Gr4</c:v>
                </c:pt>
                <c:pt idx="4">
                  <c:v>Gr5</c:v>
                </c:pt>
                <c:pt idx="5">
                  <c:v>Gr6</c:v>
                </c:pt>
                <c:pt idx="6">
                  <c:v>Gr9</c:v>
                </c:pt>
              </c:strCache>
            </c:strRef>
          </c:cat>
          <c:val>
            <c:numRef>
              <c:f>'LOLT by grade'!$B$47:$H$47</c:f>
              <c:numCache>
                <c:formatCode>0%</c:formatCode>
                <c:ptCount val="7"/>
                <c:pt idx="0">
                  <c:v>0.227992339584008</c:v>
                </c:pt>
                <c:pt idx="1">
                  <c:v>0.191463078881907</c:v>
                </c:pt>
                <c:pt idx="2">
                  <c:v>0.193874663900164</c:v>
                </c:pt>
                <c:pt idx="3">
                  <c:v>0.00357195466794782</c:v>
                </c:pt>
                <c:pt idx="4">
                  <c:v>0.00242450383938289</c:v>
                </c:pt>
                <c:pt idx="5">
                  <c:v>0.00204647838123257</c:v>
                </c:pt>
                <c:pt idx="6">
                  <c:v>0.000271787671403903</c:v>
                </c:pt>
              </c:numCache>
            </c:numRef>
          </c:val>
        </c:ser>
        <c:ser>
          <c:idx val="10"/>
          <c:order val="10"/>
          <c:tx>
            <c:strRef>
              <c:f>'LOLT by grade'!$A$48</c:f>
              <c:strCache>
                <c:ptCount val="1"/>
                <c:pt idx="0">
                  <c:v>English</c:v>
                </c:pt>
              </c:strCache>
            </c:strRef>
          </c:tx>
          <c:spPr>
            <a:solidFill>
              <a:srgbClr val="000090"/>
            </a:solidFill>
          </c:spPr>
          <c:invertIfNegative val="0"/>
          <c:dLbls>
            <c:txPr>
              <a:bodyPr/>
              <a:lstStyle/>
              <a:p>
                <a:pPr>
                  <a:defRPr>
                    <a:solidFill>
                      <a:schemeClr val="bg1"/>
                    </a:solidFill>
                  </a:defRPr>
                </a:pPr>
                <a:endParaRPr lang="en-US"/>
              </a:p>
            </c:txPr>
            <c:dLblPos val="ctr"/>
            <c:showLegendKey val="0"/>
            <c:showVal val="1"/>
            <c:showCatName val="0"/>
            <c:showSerName val="0"/>
            <c:showPercent val="0"/>
            <c:showBubbleSize val="0"/>
            <c:showLeaderLines val="0"/>
          </c:dLbls>
          <c:cat>
            <c:strRef>
              <c:f>'LOLT by grade'!$B$37:$H$37</c:f>
              <c:strCache>
                <c:ptCount val="7"/>
                <c:pt idx="0">
                  <c:v>Gr1</c:v>
                </c:pt>
                <c:pt idx="1">
                  <c:v>Gr2</c:v>
                </c:pt>
                <c:pt idx="2">
                  <c:v>Gr3</c:v>
                </c:pt>
                <c:pt idx="3">
                  <c:v>Gr4</c:v>
                </c:pt>
                <c:pt idx="4">
                  <c:v>Gr5</c:v>
                </c:pt>
                <c:pt idx="5">
                  <c:v>Gr6</c:v>
                </c:pt>
                <c:pt idx="6">
                  <c:v>Gr9</c:v>
                </c:pt>
              </c:strCache>
            </c:strRef>
          </c:cat>
          <c:val>
            <c:numRef>
              <c:f>'LOLT by grade'!$B$48:$H$48</c:f>
              <c:numCache>
                <c:formatCode>0%</c:formatCode>
                <c:ptCount val="7"/>
                <c:pt idx="0">
                  <c:v>0.2344065635004</c:v>
                </c:pt>
                <c:pt idx="1">
                  <c:v>0.227494059696118</c:v>
                </c:pt>
                <c:pt idx="2">
                  <c:v>0.239625169718183</c:v>
                </c:pt>
                <c:pt idx="3">
                  <c:v>0.89529743984241</c:v>
                </c:pt>
                <c:pt idx="4">
                  <c:v>0.900702674778439</c:v>
                </c:pt>
                <c:pt idx="5">
                  <c:v>0.902869512015362</c:v>
                </c:pt>
                <c:pt idx="6">
                  <c:v>0.913486046632234</c:v>
                </c:pt>
              </c:numCache>
            </c:numRef>
          </c:val>
        </c:ser>
        <c:dLbls>
          <c:showLegendKey val="0"/>
          <c:showVal val="0"/>
          <c:showCatName val="0"/>
          <c:showSerName val="0"/>
          <c:showPercent val="0"/>
          <c:showBubbleSize val="0"/>
        </c:dLbls>
        <c:gapWidth val="150"/>
        <c:overlap val="100"/>
        <c:axId val="-2074303528"/>
        <c:axId val="-2074300712"/>
      </c:barChart>
      <c:catAx>
        <c:axId val="-2074303528"/>
        <c:scaling>
          <c:orientation val="minMax"/>
        </c:scaling>
        <c:delete val="0"/>
        <c:axPos val="b"/>
        <c:majorTickMark val="out"/>
        <c:minorTickMark val="none"/>
        <c:tickLblPos val="nextTo"/>
        <c:crossAx val="-2074300712"/>
        <c:crosses val="autoZero"/>
        <c:auto val="1"/>
        <c:lblAlgn val="ctr"/>
        <c:lblOffset val="100"/>
        <c:noMultiLvlLbl val="0"/>
      </c:catAx>
      <c:valAx>
        <c:axId val="-2074300712"/>
        <c:scaling>
          <c:orientation val="minMax"/>
        </c:scaling>
        <c:delete val="0"/>
        <c:axPos val="l"/>
        <c:majorGridlines/>
        <c:numFmt formatCode="0%" sourceLinked="1"/>
        <c:majorTickMark val="out"/>
        <c:minorTickMark val="none"/>
        <c:tickLblPos val="nextTo"/>
        <c:crossAx val="-2074303528"/>
        <c:crosses val="autoZero"/>
        <c:crossBetween val="between"/>
      </c:valAx>
    </c:plotArea>
    <c:legend>
      <c:legendPos val="r"/>
      <c:layout/>
      <c:overlay val="0"/>
    </c:legend>
    <c:plotVisOnly val="1"/>
    <c:dispBlanksAs val="gap"/>
    <c:showDLblsOverMax val="0"/>
  </c:chart>
  <c:txPr>
    <a:bodyPr/>
    <a:lstStyle/>
    <a:p>
      <a:pPr>
        <a:defRPr sz="1200">
          <a:latin typeface="Arial"/>
          <a:cs typeface="Arial"/>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BC145A-11C4-F449-9FBB-CEB510A81F9A}" type="datetimeFigureOut">
              <a:rPr lang="en-US" smtClean="0"/>
              <a:t>2015/06/01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42141A0-4377-3D46-9B40-994555C56D29}" type="slidenum">
              <a:rPr lang="en-US" smtClean="0"/>
              <a:t>‹#›</a:t>
            </a:fld>
            <a:endParaRPr lang="en-US"/>
          </a:p>
        </p:txBody>
      </p:sp>
    </p:spTree>
    <p:extLst>
      <p:ext uri="{BB962C8B-B14F-4D97-AF65-F5344CB8AC3E}">
        <p14:creationId xmlns:p14="http://schemas.microsoft.com/office/powerpoint/2010/main" val="3771438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0A5B36-5FE7-4590-9020-6784F3BC3A17}" type="datetimeFigureOut">
              <a:rPr lang="en-ZA" smtClean="0"/>
              <a:pPr/>
              <a:t>2015/06/01</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954A0D-9AA4-4D76-80B1-03FAA835FCDD}" type="slidenum">
              <a:rPr lang="en-ZA" smtClean="0"/>
              <a:pPr/>
              <a:t>‹#›</a:t>
            </a:fld>
            <a:endParaRPr lang="en-ZA"/>
          </a:p>
        </p:txBody>
      </p:sp>
    </p:spTree>
    <p:extLst>
      <p:ext uri="{BB962C8B-B14F-4D97-AF65-F5344CB8AC3E}">
        <p14:creationId xmlns:p14="http://schemas.microsoft.com/office/powerpoint/2010/main" val="3725472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fld id="{F33F658F-0565-4476-B536-B073C2157F10}" type="slidenum">
              <a:rPr lang="en-ZA" smtClean="0"/>
              <a:pPr/>
              <a:t>1</a:t>
            </a:fld>
            <a:endParaRPr lang="en-Z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ZA"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ZA" dirty="0"/>
          </a:p>
        </p:txBody>
      </p:sp>
      <p:sp>
        <p:nvSpPr>
          <p:cNvPr id="4" name="Date Placeholder 3"/>
          <p:cNvSpPr>
            <a:spLocks noGrp="1"/>
          </p:cNvSpPr>
          <p:nvPr>
            <p:ph type="dt" sz="half" idx="10"/>
          </p:nvPr>
        </p:nvSpPr>
        <p:spPr/>
        <p:txBody>
          <a:bodyPr/>
          <a:lstStyle/>
          <a:p>
            <a:fld id="{CAF24C91-65AF-45BD-BD1F-FDC1656DF863}" type="datetimeFigureOut">
              <a:rPr lang="en-ZA" smtClean="0"/>
              <a:pPr/>
              <a:t>2015/06/01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rgbClr val="D9D9D9"/>
          </a:solidFill>
        </p:spPr>
        <p:txBody>
          <a:bodyPr/>
          <a:lstStyle/>
          <a:p>
            <a:r>
              <a:rPr lang="en-US" dirty="0" smtClean="0"/>
              <a:t>Click to edit Master title style</a:t>
            </a:r>
            <a:endParaRPr lang="en-ZA"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AF24C91-65AF-45BD-BD1F-FDC1656DF863}" type="datetimeFigureOut">
              <a:rPr lang="en-ZA" smtClean="0"/>
              <a:pPr/>
              <a:t>2015/06/01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pic>
        <p:nvPicPr>
          <p:cNvPr id="8" name="Picture 2" descr="http://cournot.sun.ac.za/resep/wp-content/uploads/2012/07/ReSEPbanner2.png"/>
          <p:cNvPicPr>
            <a:picLocks noChangeAspect="1" noChangeArrowheads="1"/>
          </p:cNvPicPr>
          <p:nvPr userDrawn="1"/>
        </p:nvPicPr>
        <p:blipFill>
          <a:blip r:embed="rId2" cstate="print"/>
          <a:srcRect r="70516"/>
          <a:stretch>
            <a:fillRect/>
          </a:stretch>
        </p:blipFill>
        <p:spPr bwMode="auto">
          <a:xfrm>
            <a:off x="7740352" y="6237312"/>
            <a:ext cx="1080120" cy="366347"/>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F24C91-65AF-45BD-BD1F-FDC1656DF863}" type="datetimeFigureOut">
              <a:rPr lang="en-ZA" smtClean="0"/>
              <a:pPr/>
              <a:t>2015/06/01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CAF24C91-65AF-45BD-BD1F-FDC1656DF863}" type="datetimeFigureOut">
              <a:rPr lang="en-ZA" smtClean="0"/>
              <a:pPr/>
              <a:t>2015/06/01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CAF24C91-65AF-45BD-BD1F-FDC1656DF863}" type="datetimeFigureOut">
              <a:rPr lang="en-ZA" smtClean="0"/>
              <a:pPr/>
              <a:t>2015/06/01</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CAF24C91-65AF-45BD-BD1F-FDC1656DF863}" type="datetimeFigureOut">
              <a:rPr lang="en-ZA" smtClean="0"/>
              <a:pPr/>
              <a:t>2015/06/01</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F24C91-65AF-45BD-BD1F-FDC1656DF863}" type="datetimeFigureOut">
              <a:rPr lang="en-ZA" smtClean="0"/>
              <a:pPr/>
              <a:t>2015/06/01</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F24C91-65AF-45BD-BD1F-FDC1656DF863}" type="datetimeFigureOut">
              <a:rPr lang="en-ZA" smtClean="0"/>
              <a:pPr/>
              <a:t>2015/06/01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F24C91-65AF-45BD-BD1F-FDC1656DF863}" type="datetimeFigureOut">
              <a:rPr lang="en-ZA" smtClean="0"/>
              <a:pPr/>
              <a:t>2015/06/01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AF24C91-65AF-45BD-BD1F-FDC1656DF863}" type="datetimeFigureOut">
              <a:rPr lang="en-ZA" smtClean="0"/>
              <a:pPr/>
              <a:t>2015/06/01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AF24C91-65AF-45BD-BD1F-FDC1656DF863}" type="datetimeFigureOut">
              <a:rPr lang="en-ZA" smtClean="0"/>
              <a:pPr/>
              <a:t>2015/06/01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8EE1223-E484-446E-B337-A41EB0FE8798}"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solidFill>
            <a:schemeClr val="bg1">
              <a:lumMod val="85000"/>
            </a:schemeClr>
          </a:solidFill>
        </p:spPr>
        <p:txBody>
          <a:bodyPr vert="horz" lIns="91440" tIns="45720" rIns="91440" bIns="45720" rtlCol="0" anchor="ctr">
            <a:normAutofit/>
          </a:bodyPr>
          <a:lstStyle/>
          <a:p>
            <a:r>
              <a:rPr lang="en-US" dirty="0" smtClean="0"/>
              <a:t>Click to edit Master title style</a:t>
            </a:r>
            <a:endParaRPr lang="en-Z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ZA"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F24C91-65AF-45BD-BD1F-FDC1656DF863}" type="datetimeFigureOut">
              <a:rPr lang="en-ZA" smtClean="0"/>
              <a:pPr/>
              <a:t>2015/06/01</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EE1223-E484-446E-B337-A41EB0FE8798}"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Helvetica"/>
          <a:ea typeface="+mj-ea"/>
          <a:cs typeface="Helvetica"/>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Helvetica"/>
          <a:ea typeface="+mn-ea"/>
          <a:cs typeface="Helvetica"/>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a:ea typeface="+mn-ea"/>
          <a:cs typeface="Helvetica"/>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a:ea typeface="+mn-ea"/>
          <a:cs typeface="Helvetica"/>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Helvetica"/>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a:ea typeface="+mn-ea"/>
          <a:cs typeface="Helvetic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eg"/><Relationship Id="rId6" Type="http://schemas.openxmlformats.org/officeDocument/2006/relationships/image" Target="../media/image5.png"/><Relationship Id="rId7"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t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t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t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t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t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t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t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20.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package" Target="../embeddings/Microsoft_Word_Document2.docx"/><Relationship Id="rId4" Type="http://schemas.openxmlformats.org/officeDocument/2006/relationships/image" Target="../media/image21.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package" Target="../embeddings/Microsoft_Word_Document3.docx"/><Relationship Id="rId4" Type="http://schemas.openxmlformats.org/officeDocument/2006/relationships/image" Target="../media/image22.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package" Target="../embeddings/Microsoft_Word_Document4.docx"/><Relationship Id="rId4" Type="http://schemas.openxmlformats.org/officeDocument/2006/relationships/image" Target="../media/image23.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t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tif"/><Relationship Id="rId4" Type="http://schemas.openxmlformats.org/officeDocument/2006/relationships/image" Target="../media/image25.tif"/><Relationship Id="rId5" Type="http://schemas.openxmlformats.org/officeDocument/2006/relationships/image" Target="../media/image26.tif"/><Relationship Id="rId6" Type="http://schemas.openxmlformats.org/officeDocument/2006/relationships/image" Target="../media/image27.tif"/><Relationship Id="rId7" Type="http://schemas.openxmlformats.org/officeDocument/2006/relationships/image" Target="../media/image19.tif"/><Relationship Id="rId8" Type="http://schemas.openxmlformats.org/officeDocument/2006/relationships/image" Target="../media/image28.tif"/><Relationship Id="rId1" Type="http://schemas.openxmlformats.org/officeDocument/2006/relationships/slideLayout" Target="../slideLayouts/slideLayout2.xml"/><Relationship Id="rId2" Type="http://schemas.openxmlformats.org/officeDocument/2006/relationships/image" Target="../media/image13.tif"/></Relationships>
</file>

<file path=ppt/slides/_rels/slide28.xml.rels><?xml version="1.0" encoding="UTF-8" standalone="yes"?>
<Relationships xmlns="http://schemas.openxmlformats.org/package/2006/relationships"><Relationship Id="rId3" Type="http://schemas.openxmlformats.org/officeDocument/2006/relationships/package" Target="../embeddings/Microsoft_Word_Document5.docx"/><Relationship Id="rId4" Type="http://schemas.openxmlformats.org/officeDocument/2006/relationships/image" Target="../media/image29.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package" Target="../embeddings/Microsoft_Word_Document6.docx"/><Relationship Id="rId4" Type="http://schemas.openxmlformats.org/officeDocument/2006/relationships/image" Target="../media/image30.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ectangle 9"/>
          <p:cNvSpPr/>
          <p:nvPr/>
        </p:nvSpPr>
        <p:spPr>
          <a:xfrm>
            <a:off x="0" y="1340768"/>
            <a:ext cx="3923928" cy="2232248"/>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800000"/>
                </a:solidFill>
              </a:rPr>
              <a:t>Exploring relationships between oral reading fluency and reading comprehension amongst English second language </a:t>
            </a:r>
            <a:r>
              <a:rPr lang="en-US" b="1" dirty="0" smtClean="0">
                <a:solidFill>
                  <a:srgbClr val="800000"/>
                </a:solidFill>
              </a:rPr>
              <a:t>learners in </a:t>
            </a:r>
            <a:r>
              <a:rPr lang="en-US" b="1" dirty="0">
                <a:solidFill>
                  <a:srgbClr val="800000"/>
                </a:solidFill>
              </a:rPr>
              <a:t>South </a:t>
            </a:r>
            <a:r>
              <a:rPr lang="en-US" b="1" dirty="0" smtClean="0">
                <a:solidFill>
                  <a:srgbClr val="800000"/>
                </a:solidFill>
              </a:rPr>
              <a:t>Africa</a:t>
            </a:r>
          </a:p>
          <a:p>
            <a:pPr algn="ctr"/>
            <a:endParaRPr lang="en-US" sz="800" dirty="0">
              <a:solidFill>
                <a:srgbClr val="800000"/>
              </a:solidFill>
            </a:endParaRPr>
          </a:p>
          <a:p>
            <a:pPr algn="ctr"/>
            <a:r>
              <a:rPr lang="en-US" dirty="0">
                <a:solidFill>
                  <a:srgbClr val="800000"/>
                </a:solidFill>
              </a:rPr>
              <a:t>Elizabeth </a:t>
            </a:r>
            <a:r>
              <a:rPr lang="en-US" dirty="0" smtClean="0">
                <a:solidFill>
                  <a:srgbClr val="800000"/>
                </a:solidFill>
              </a:rPr>
              <a:t>Pretorius &amp; Nic </a:t>
            </a:r>
            <a:r>
              <a:rPr lang="en-US" dirty="0">
                <a:solidFill>
                  <a:srgbClr val="800000"/>
                </a:solidFill>
              </a:rPr>
              <a:t>Spaull </a:t>
            </a:r>
          </a:p>
          <a:p>
            <a:pPr algn="ctr"/>
            <a:endParaRPr lang="en-US" dirty="0">
              <a:solidFill>
                <a:srgbClr val="800000"/>
              </a:solidFill>
            </a:endParaRPr>
          </a:p>
        </p:txBody>
      </p:sp>
      <p:pic>
        <p:nvPicPr>
          <p:cNvPr id="6" name="Picture 5"/>
          <p:cNvPicPr>
            <a:picLocks noChangeAspect="1"/>
          </p:cNvPicPr>
          <p:nvPr/>
        </p:nvPicPr>
        <p:blipFill>
          <a:blip r:embed="rId4" cstate="print"/>
          <a:stretch>
            <a:fillRect/>
          </a:stretch>
        </p:blipFill>
        <p:spPr>
          <a:xfrm>
            <a:off x="2915816" y="6021288"/>
            <a:ext cx="1586496" cy="491814"/>
          </a:xfrm>
          <a:prstGeom prst="rect">
            <a:avLst/>
          </a:prstGeom>
        </p:spPr>
      </p:pic>
      <p:pic>
        <p:nvPicPr>
          <p:cNvPr id="7" name="Picture 6" descr="logostackleft300.jpg"/>
          <p:cNvPicPr/>
          <p:nvPr/>
        </p:nvPicPr>
        <p:blipFill>
          <a:blip r:embed="rId5" cstate="print"/>
          <a:srcRect/>
          <a:stretch>
            <a:fillRect/>
          </a:stretch>
        </p:blipFill>
        <p:spPr bwMode="auto">
          <a:xfrm>
            <a:off x="4860032" y="6021288"/>
            <a:ext cx="1296144" cy="432048"/>
          </a:xfrm>
          <a:prstGeom prst="rect">
            <a:avLst/>
          </a:prstGeom>
          <a:noFill/>
          <a:ln w="9525">
            <a:noFill/>
            <a:miter lim="800000"/>
            <a:headEnd/>
            <a:tailEnd/>
          </a:ln>
        </p:spPr>
      </p:pic>
      <p:pic>
        <p:nvPicPr>
          <p:cNvPr id="3" name="Picture 2"/>
          <p:cNvPicPr>
            <a:picLocks noChangeAspect="1"/>
          </p:cNvPicPr>
          <p:nvPr/>
        </p:nvPicPr>
        <p:blipFill>
          <a:blip r:embed="rId6"/>
          <a:stretch>
            <a:fillRect/>
          </a:stretch>
        </p:blipFill>
        <p:spPr>
          <a:xfrm>
            <a:off x="4355976" y="620688"/>
            <a:ext cx="4248472" cy="4801805"/>
          </a:xfrm>
          <a:prstGeom prst="rect">
            <a:avLst/>
          </a:prstGeom>
        </p:spPr>
      </p:pic>
      <p:pic>
        <p:nvPicPr>
          <p:cNvPr id="8" name="Picture 7"/>
          <p:cNvPicPr>
            <a:picLocks noChangeAspect="1"/>
          </p:cNvPicPr>
          <p:nvPr/>
        </p:nvPicPr>
        <p:blipFill>
          <a:blip r:embed="rId7"/>
          <a:stretch>
            <a:fillRect/>
          </a:stretch>
        </p:blipFill>
        <p:spPr>
          <a:xfrm>
            <a:off x="6588224" y="5805264"/>
            <a:ext cx="1979712" cy="759604"/>
          </a:xfrm>
          <a:prstGeom prst="rect">
            <a:avLst/>
          </a:prstGeom>
        </p:spPr>
      </p:pic>
    </p:spTree>
    <p:extLst>
      <p:ext uri="{BB962C8B-B14F-4D97-AF65-F5344CB8AC3E}">
        <p14:creationId xmlns:p14="http://schemas.microsoft.com/office/powerpoint/2010/main" val="23867453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 SA</a:t>
            </a:r>
            <a:endParaRPr lang="en-US" dirty="0"/>
          </a:p>
        </p:txBody>
      </p:sp>
      <p:sp>
        <p:nvSpPr>
          <p:cNvPr id="3" name="Content Placeholder 2"/>
          <p:cNvSpPr>
            <a:spLocks noGrp="1"/>
          </p:cNvSpPr>
          <p:nvPr>
            <p:ph idx="1"/>
          </p:nvPr>
        </p:nvSpPr>
        <p:spPr/>
        <p:txBody>
          <a:bodyPr>
            <a:normAutofit fontScale="85000" lnSpcReduction="20000"/>
          </a:bodyPr>
          <a:lstStyle/>
          <a:p>
            <a:r>
              <a:rPr lang="en-US" sz="2400" dirty="0" smtClean="0"/>
              <a:t>In </a:t>
            </a:r>
            <a:r>
              <a:rPr lang="en-US" sz="2400" b="1" u="sng" dirty="0" smtClean="0"/>
              <a:t>PIRLS 2006 </a:t>
            </a:r>
            <a:r>
              <a:rPr lang="en-US" sz="2400" dirty="0" smtClean="0"/>
              <a:t>only </a:t>
            </a:r>
            <a:r>
              <a:rPr lang="en-US" sz="2400" b="1" dirty="0">
                <a:solidFill>
                  <a:srgbClr val="FF0000"/>
                </a:solidFill>
              </a:rPr>
              <a:t>13%</a:t>
            </a:r>
            <a:r>
              <a:rPr lang="en-US" sz="2400" dirty="0"/>
              <a:t> of </a:t>
            </a:r>
            <a:r>
              <a:rPr lang="en-US" sz="2400" dirty="0" smtClean="0"/>
              <a:t>SA Grade </a:t>
            </a:r>
            <a:r>
              <a:rPr lang="en-US" sz="2400" dirty="0"/>
              <a:t>4s could achieve the lowest reading benchmarks, viz. being able to answer literal questions, compared to </a:t>
            </a:r>
            <a:r>
              <a:rPr lang="en-US" sz="2400" b="1" dirty="0">
                <a:solidFill>
                  <a:srgbClr val="FF0000"/>
                </a:solidFill>
              </a:rPr>
              <a:t>94%</a:t>
            </a:r>
            <a:r>
              <a:rPr lang="en-US" sz="2400" dirty="0"/>
              <a:t> of their international peers </a:t>
            </a:r>
            <a:r>
              <a:rPr lang="en-US" sz="1800" i="1" dirty="0"/>
              <a:t>(</a:t>
            </a:r>
            <a:r>
              <a:rPr lang="en-US" sz="1800" b="1" i="1" dirty="0"/>
              <a:t>Venter</a:t>
            </a:r>
            <a:r>
              <a:rPr lang="en-US" sz="1800" i="1" dirty="0"/>
              <a:t> et al. 2008</a:t>
            </a:r>
            <a:r>
              <a:rPr lang="en-US" sz="1800" i="1" dirty="0" smtClean="0"/>
              <a:t>).</a:t>
            </a:r>
          </a:p>
          <a:p>
            <a:endParaRPr lang="en-US" sz="1800" i="1" dirty="0" smtClean="0"/>
          </a:p>
          <a:p>
            <a:r>
              <a:rPr lang="en-US" sz="2400" dirty="0" smtClean="0"/>
              <a:t>In </a:t>
            </a:r>
            <a:r>
              <a:rPr lang="en-US" sz="2400" b="1" u="sng" dirty="0" err="1" smtClean="0"/>
              <a:t>prePIRLS</a:t>
            </a:r>
            <a:r>
              <a:rPr lang="en-US" sz="2400" b="1" u="sng" dirty="0" smtClean="0"/>
              <a:t> 2011</a:t>
            </a:r>
            <a:r>
              <a:rPr lang="en-US" sz="2400" b="1" dirty="0" smtClean="0"/>
              <a:t> </a:t>
            </a:r>
            <a:r>
              <a:rPr lang="en-US" sz="2400" dirty="0" smtClean="0"/>
              <a:t>(341 schools)</a:t>
            </a:r>
            <a:r>
              <a:rPr lang="en-US" sz="2400" u="sng" dirty="0" smtClean="0"/>
              <a:t> </a:t>
            </a:r>
            <a:r>
              <a:rPr lang="en-US" sz="2400" b="1" dirty="0" smtClean="0">
                <a:solidFill>
                  <a:srgbClr val="3366FF"/>
                </a:solidFill>
              </a:rPr>
              <a:t>29%</a:t>
            </a:r>
            <a:r>
              <a:rPr lang="en-US" sz="2400" dirty="0" smtClean="0"/>
              <a:t> of grade 4 students were completely illiterate in the LOLT (Gr1-3). Average hides huge inequality. </a:t>
            </a:r>
            <a:r>
              <a:rPr lang="en-US" sz="1800" i="1" dirty="0" smtClean="0"/>
              <a:t>(</a:t>
            </a:r>
            <a:r>
              <a:rPr lang="en-US" sz="1800" b="1" i="1" dirty="0" err="1" smtClean="0"/>
              <a:t>Howie</a:t>
            </a:r>
            <a:r>
              <a:rPr lang="en-US" sz="1800" i="1" dirty="0" smtClean="0"/>
              <a:t> &amp; </a:t>
            </a:r>
            <a:r>
              <a:rPr lang="en-US" sz="1800" b="1" i="1" dirty="0" smtClean="0"/>
              <a:t>Van </a:t>
            </a:r>
            <a:r>
              <a:rPr lang="en-US" sz="1800" b="1" i="1" dirty="0" err="1" smtClean="0"/>
              <a:t>Staden</a:t>
            </a:r>
            <a:r>
              <a:rPr lang="en-US" sz="1800" i="1" dirty="0" smtClean="0"/>
              <a:t>, 2012)</a:t>
            </a:r>
          </a:p>
          <a:p>
            <a:pPr lvl="1"/>
            <a:r>
              <a:rPr lang="en-US" sz="2000" dirty="0" smtClean="0"/>
              <a:t>English (</a:t>
            </a:r>
            <a:r>
              <a:rPr lang="en-US" sz="2000" dirty="0" smtClean="0">
                <a:solidFill>
                  <a:srgbClr val="3366FF"/>
                </a:solidFill>
              </a:rPr>
              <a:t>10%</a:t>
            </a:r>
            <a:r>
              <a:rPr lang="en-US" sz="2000" dirty="0" smtClean="0"/>
              <a:t>), Afrikaans (</a:t>
            </a:r>
            <a:r>
              <a:rPr lang="en-US" sz="2000" dirty="0" smtClean="0">
                <a:solidFill>
                  <a:srgbClr val="3366FF"/>
                </a:solidFill>
              </a:rPr>
              <a:t>12%</a:t>
            </a:r>
            <a:r>
              <a:rPr lang="en-US" sz="2000" dirty="0" smtClean="0"/>
              <a:t>), isiXhosa (</a:t>
            </a:r>
            <a:r>
              <a:rPr lang="en-US" sz="2000" dirty="0" smtClean="0">
                <a:solidFill>
                  <a:srgbClr val="3366FF"/>
                </a:solidFill>
              </a:rPr>
              <a:t>38%</a:t>
            </a:r>
            <a:r>
              <a:rPr lang="en-US" sz="2000" dirty="0" smtClean="0"/>
              <a:t>), </a:t>
            </a:r>
            <a:r>
              <a:rPr lang="en-US" sz="2000" dirty="0" err="1" smtClean="0"/>
              <a:t>Sepedi</a:t>
            </a:r>
            <a:r>
              <a:rPr lang="en-US" sz="2000" dirty="0" smtClean="0"/>
              <a:t> (</a:t>
            </a:r>
            <a:r>
              <a:rPr lang="en-US" sz="2000" dirty="0" smtClean="0">
                <a:solidFill>
                  <a:srgbClr val="3366FF"/>
                </a:solidFill>
              </a:rPr>
              <a:t>57%</a:t>
            </a:r>
            <a:r>
              <a:rPr lang="en-US" sz="2000" dirty="0" smtClean="0"/>
              <a:t>), Tshivenda (</a:t>
            </a:r>
            <a:r>
              <a:rPr lang="en-US" sz="2000" dirty="0" smtClean="0">
                <a:solidFill>
                  <a:srgbClr val="3366FF"/>
                </a:solidFill>
              </a:rPr>
              <a:t>53%</a:t>
            </a:r>
            <a:r>
              <a:rPr lang="en-US" sz="2000" dirty="0" smtClean="0"/>
              <a:t>), Xitsonga (</a:t>
            </a:r>
            <a:r>
              <a:rPr lang="en-US" sz="2000" dirty="0" smtClean="0">
                <a:solidFill>
                  <a:srgbClr val="3366FF"/>
                </a:solidFill>
              </a:rPr>
              <a:t>47%</a:t>
            </a:r>
            <a:r>
              <a:rPr lang="en-US" sz="2000" dirty="0" smtClean="0"/>
              <a:t>)</a:t>
            </a:r>
          </a:p>
          <a:p>
            <a:endParaRPr lang="en-US" sz="2400" dirty="0"/>
          </a:p>
          <a:p>
            <a:r>
              <a:rPr lang="en-US" sz="2400" dirty="0" smtClean="0"/>
              <a:t>In </a:t>
            </a:r>
            <a:r>
              <a:rPr lang="en-US" sz="2400" b="1" u="sng" dirty="0" smtClean="0"/>
              <a:t>NSES 2007/8/9</a:t>
            </a:r>
            <a:r>
              <a:rPr lang="en-US" sz="2400" b="1" dirty="0" smtClean="0"/>
              <a:t> </a:t>
            </a:r>
            <a:r>
              <a:rPr lang="en-US" sz="2400" dirty="0" smtClean="0"/>
              <a:t>(268 schools) there was no paragraph writing done in the year in </a:t>
            </a:r>
            <a:r>
              <a:rPr lang="en-US" sz="2400" b="1" dirty="0" smtClean="0">
                <a:solidFill>
                  <a:srgbClr val="FF0000"/>
                </a:solidFill>
              </a:rPr>
              <a:t>44%</a:t>
            </a:r>
            <a:r>
              <a:rPr lang="en-US" sz="2400" dirty="0" smtClean="0"/>
              <a:t> of grade 4 and </a:t>
            </a:r>
            <a:r>
              <a:rPr lang="en-US" sz="2400" b="1" dirty="0" smtClean="0">
                <a:solidFill>
                  <a:srgbClr val="FF0000"/>
                </a:solidFill>
              </a:rPr>
              <a:t>32%</a:t>
            </a:r>
            <a:r>
              <a:rPr lang="en-US" sz="2400" dirty="0" smtClean="0"/>
              <a:t> of grade 5 classes </a:t>
            </a:r>
            <a:r>
              <a:rPr lang="en-US" sz="2100" i="1" dirty="0" smtClean="0"/>
              <a:t>(</a:t>
            </a:r>
            <a:r>
              <a:rPr lang="en-US" sz="1900" b="1" i="1" dirty="0" smtClean="0"/>
              <a:t>Taylor, Van der Berg &amp; </a:t>
            </a:r>
            <a:r>
              <a:rPr lang="en-US" sz="1900" b="1" i="1" dirty="0" err="1" smtClean="0"/>
              <a:t>Mabogoane</a:t>
            </a:r>
            <a:r>
              <a:rPr lang="en-US" sz="1900" i="1" dirty="0" smtClean="0"/>
              <a:t>, 2013)</a:t>
            </a:r>
          </a:p>
          <a:p>
            <a:pPr lvl="1"/>
            <a:endParaRPr lang="en-US" sz="2000" dirty="0" smtClean="0"/>
          </a:p>
          <a:p>
            <a:r>
              <a:rPr lang="en-US" sz="2400" b="1" u="sng" dirty="0" smtClean="0"/>
              <a:t>2013 NEEDU report</a:t>
            </a:r>
            <a:r>
              <a:rPr lang="en-US" sz="2400" b="1" dirty="0" smtClean="0"/>
              <a:t> </a:t>
            </a:r>
            <a:r>
              <a:rPr lang="en-US" sz="2400" dirty="0" smtClean="0"/>
              <a:t>(114 classes) - No individual reading in </a:t>
            </a:r>
            <a:r>
              <a:rPr lang="en-US" sz="2400" b="1" dirty="0" smtClean="0">
                <a:solidFill>
                  <a:srgbClr val="FF0000"/>
                </a:solidFill>
              </a:rPr>
              <a:t>83%</a:t>
            </a:r>
            <a:r>
              <a:rPr lang="en-US" sz="2400" dirty="0" smtClean="0"/>
              <a:t> of rural </a:t>
            </a:r>
            <a:r>
              <a:rPr lang="en-US" sz="2400" dirty="0" err="1" smtClean="0"/>
              <a:t>multigrade</a:t>
            </a:r>
            <a:r>
              <a:rPr lang="en-US" sz="2400" dirty="0" smtClean="0"/>
              <a:t> classes observed.</a:t>
            </a:r>
            <a:endParaRPr lang="en-US" sz="2400" dirty="0"/>
          </a:p>
        </p:txBody>
      </p:sp>
    </p:spTree>
    <p:extLst>
      <p:ext uri="{BB962C8B-B14F-4D97-AF65-F5344CB8AC3E}">
        <p14:creationId xmlns:p14="http://schemas.microsoft.com/office/powerpoint/2010/main" val="47114599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 SA</a:t>
            </a:r>
            <a:endParaRPr lang="en-US" dirty="0"/>
          </a:p>
        </p:txBody>
      </p:sp>
      <p:sp>
        <p:nvSpPr>
          <p:cNvPr id="3" name="Content Placeholder 2"/>
          <p:cNvSpPr>
            <a:spLocks noGrp="1"/>
          </p:cNvSpPr>
          <p:nvPr>
            <p:ph idx="1"/>
          </p:nvPr>
        </p:nvSpPr>
        <p:spPr>
          <a:xfrm>
            <a:off x="457200" y="1600200"/>
            <a:ext cx="8229600" cy="4781128"/>
          </a:xfrm>
        </p:spPr>
        <p:txBody>
          <a:bodyPr>
            <a:normAutofit fontScale="77500" lnSpcReduction="20000"/>
          </a:bodyPr>
          <a:lstStyle/>
          <a:p>
            <a:pPr marL="0" indent="0">
              <a:buNone/>
            </a:pPr>
            <a:r>
              <a:rPr lang="en-US" sz="2800" b="1" dirty="0" err="1" smtClean="0"/>
              <a:t>Hoadley</a:t>
            </a:r>
            <a:r>
              <a:rPr lang="en-US" sz="2800" dirty="0" smtClean="0"/>
              <a:t> (2015) summarizes the SA classroom-based research and finds the following descriptive features:</a:t>
            </a:r>
          </a:p>
          <a:p>
            <a:pPr lvl="1"/>
            <a:r>
              <a:rPr lang="en-US" sz="2400" dirty="0" smtClean="0"/>
              <a:t>Lack of opportunities for reading and writing (oral discourse dominates)</a:t>
            </a:r>
          </a:p>
          <a:p>
            <a:pPr lvl="1"/>
            <a:r>
              <a:rPr lang="en-US" sz="2400" dirty="0" smtClean="0"/>
              <a:t>Classroom interaction patterns that privilege the collective (chorusing)</a:t>
            </a:r>
          </a:p>
          <a:p>
            <a:pPr lvl="1"/>
            <a:r>
              <a:rPr lang="en-US" sz="2400" dirty="0" smtClean="0"/>
              <a:t>Weak forms of assessment and lack of feedback on student responses</a:t>
            </a:r>
          </a:p>
          <a:p>
            <a:pPr lvl="1"/>
            <a:endParaRPr lang="en-US" sz="2400" dirty="0" smtClean="0"/>
          </a:p>
          <a:p>
            <a:r>
              <a:rPr lang="en-US" sz="2600" dirty="0" smtClean="0"/>
              <a:t>Similarly Pretorius &amp; co-authors have found that a number of instructional practices (prevalent in SA) contribute to poor reading development:</a:t>
            </a:r>
          </a:p>
          <a:p>
            <a:pPr lvl="1"/>
            <a:r>
              <a:rPr lang="en-US" sz="2200" dirty="0" smtClean="0"/>
              <a:t>The </a:t>
            </a:r>
            <a:r>
              <a:rPr lang="en-US" sz="2200" dirty="0"/>
              <a:t>tendency of teachers to rely on whole class oral chorusing of reading</a:t>
            </a:r>
            <a:r>
              <a:rPr lang="en-US" sz="2200" dirty="0" smtClean="0"/>
              <a:t>,</a:t>
            </a:r>
          </a:p>
          <a:p>
            <a:pPr lvl="1"/>
            <a:r>
              <a:rPr lang="en-US" sz="2200" dirty="0" smtClean="0"/>
              <a:t>The </a:t>
            </a:r>
            <a:r>
              <a:rPr lang="en-US" sz="2200" dirty="0"/>
              <a:t>lack of reading homework </a:t>
            </a:r>
            <a:endParaRPr lang="en-US" sz="2200" dirty="0"/>
          </a:p>
          <a:p>
            <a:pPr lvl="1"/>
            <a:r>
              <a:rPr lang="en-US" sz="2200" dirty="0"/>
              <a:t>M</a:t>
            </a:r>
            <a:r>
              <a:rPr lang="en-US" sz="2200" dirty="0" smtClean="0"/>
              <a:t>inimal </a:t>
            </a:r>
            <a:r>
              <a:rPr lang="en-US" sz="2200" dirty="0"/>
              <a:t>reading of extended texts in the early grades </a:t>
            </a:r>
            <a:endParaRPr lang="en-US" sz="2200" dirty="0" smtClean="0"/>
          </a:p>
          <a:p>
            <a:pPr lvl="1"/>
            <a:r>
              <a:rPr lang="en-US" sz="2200" dirty="0" smtClean="0"/>
              <a:t>(</a:t>
            </a:r>
            <a:r>
              <a:rPr lang="en-US" sz="2200" b="1" i="1" dirty="0"/>
              <a:t>Pretorius &amp; </a:t>
            </a:r>
            <a:r>
              <a:rPr lang="en-US" sz="2200" b="1" i="1" dirty="0" err="1"/>
              <a:t>Machet</a:t>
            </a:r>
            <a:r>
              <a:rPr lang="en-US" sz="2200" b="1" i="1" dirty="0"/>
              <a:t> 2004; Pretorius &amp; </a:t>
            </a:r>
            <a:r>
              <a:rPr lang="en-US" sz="2200" b="1" i="1" dirty="0" err="1"/>
              <a:t>Mokhwesana</a:t>
            </a:r>
            <a:r>
              <a:rPr lang="en-US" sz="2200" b="1" i="1" dirty="0"/>
              <a:t> 2009; Pretorius 2014</a:t>
            </a:r>
            <a:r>
              <a:rPr lang="en-US" sz="2200" dirty="0"/>
              <a:t>).</a:t>
            </a:r>
            <a:r>
              <a:rPr lang="en-US" sz="2200" dirty="0"/>
              <a:t> </a:t>
            </a:r>
          </a:p>
        </p:txBody>
      </p:sp>
    </p:spTree>
    <p:extLst>
      <p:ext uri="{BB962C8B-B14F-4D97-AF65-F5344CB8AC3E}">
        <p14:creationId xmlns:p14="http://schemas.microsoft.com/office/powerpoint/2010/main" val="170087849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ORF literature</a:t>
            </a:r>
            <a:endParaRPr lang="en-US" dirty="0"/>
          </a:p>
        </p:txBody>
      </p:sp>
      <p:sp>
        <p:nvSpPr>
          <p:cNvPr id="3" name="Content Placeholder 2"/>
          <p:cNvSpPr>
            <a:spLocks noGrp="1"/>
          </p:cNvSpPr>
          <p:nvPr>
            <p:ph idx="1"/>
          </p:nvPr>
        </p:nvSpPr>
        <p:spPr>
          <a:xfrm>
            <a:off x="457200" y="1600200"/>
            <a:ext cx="8507288" cy="5069160"/>
          </a:xfrm>
        </p:spPr>
        <p:txBody>
          <a:bodyPr>
            <a:normAutofit fontScale="55000" lnSpcReduction="20000"/>
          </a:bodyPr>
          <a:lstStyle/>
          <a:p>
            <a:r>
              <a:rPr lang="en-US" dirty="0"/>
              <a:t>Oral reading fluency, defined in terms of </a:t>
            </a:r>
            <a:r>
              <a:rPr lang="en-US" b="1" dirty="0"/>
              <a:t>accuracy</a:t>
            </a:r>
            <a:r>
              <a:rPr lang="en-US" dirty="0"/>
              <a:t> and </a:t>
            </a:r>
            <a:r>
              <a:rPr lang="en-US" b="1" dirty="0"/>
              <a:t>speed</a:t>
            </a:r>
            <a:r>
              <a:rPr lang="en-US" dirty="0"/>
              <a:t> in word recognition, has been found to be a reliable indicator of reading comprehension (Fuchs et al, 2001; Spear-</a:t>
            </a:r>
            <a:r>
              <a:rPr lang="en-US" dirty="0" err="1"/>
              <a:t>Swerling</a:t>
            </a:r>
            <a:r>
              <a:rPr lang="en-US" dirty="0"/>
              <a:t> 2006). Although prosody is part of fluency, difficult to measure objectively. </a:t>
            </a:r>
            <a:endParaRPr lang="en-US" dirty="0" smtClean="0"/>
          </a:p>
          <a:p>
            <a:endParaRPr lang="en-US" dirty="0"/>
          </a:p>
          <a:p>
            <a:r>
              <a:rPr lang="en-US" dirty="0" smtClean="0"/>
              <a:t>There </a:t>
            </a:r>
            <a:r>
              <a:rPr lang="en-US" dirty="0"/>
              <a:t>is a strong empirical basis attesting to a relationship between fluency and reading comprehension. </a:t>
            </a:r>
            <a:r>
              <a:rPr lang="en-US" dirty="0" smtClean="0"/>
              <a:t>Fluency typically measured as </a:t>
            </a:r>
            <a:r>
              <a:rPr lang="en-US" b="1" dirty="0" smtClean="0"/>
              <a:t>total words read correct per minute</a:t>
            </a:r>
            <a:r>
              <a:rPr lang="en-US" dirty="0" smtClean="0"/>
              <a:t>.</a:t>
            </a:r>
          </a:p>
          <a:p>
            <a:endParaRPr lang="en-US" dirty="0" smtClean="0"/>
          </a:p>
          <a:p>
            <a:r>
              <a:rPr lang="en-US" dirty="0" smtClean="0"/>
              <a:t>Fuchs et al. (2001) report </a:t>
            </a:r>
            <a:r>
              <a:rPr lang="en-US" b="1" dirty="0" smtClean="0"/>
              <a:t>high correlations (0.8) </a:t>
            </a:r>
            <a:r>
              <a:rPr lang="en-US" dirty="0" smtClean="0"/>
              <a:t>between ORF and various kinds of reading comprehension measure such as high stakes state mandated comprehension tests, as well as a variety of other comprehension tests using different formats (e.g. multiple choice or open questions, cloze procedures or story recall protocols). </a:t>
            </a:r>
          </a:p>
          <a:p>
            <a:endParaRPr lang="en-US" dirty="0" smtClean="0"/>
          </a:p>
          <a:p>
            <a:r>
              <a:rPr lang="en-US" dirty="0"/>
              <a:t>The </a:t>
            </a:r>
            <a:r>
              <a:rPr lang="en-US" b="1" dirty="0"/>
              <a:t>relationship obtains across schools serving children from different socioeconomic backgrounds </a:t>
            </a:r>
            <a:r>
              <a:rPr lang="en-US" dirty="0"/>
              <a:t>or instructional </a:t>
            </a:r>
            <a:r>
              <a:rPr lang="en-US" dirty="0" err="1"/>
              <a:t>programmes</a:t>
            </a:r>
            <a:r>
              <a:rPr lang="en-US" dirty="0"/>
              <a:t>, and occurs with children without reading difficulties as well as with children with learning disabilities with reading (</a:t>
            </a:r>
            <a:r>
              <a:rPr lang="en-US" dirty="0" err="1"/>
              <a:t>Deno</a:t>
            </a:r>
            <a:r>
              <a:rPr lang="en-US" dirty="0"/>
              <a:t> et al. 2001; Wolf &amp; </a:t>
            </a:r>
            <a:r>
              <a:rPr lang="en-US" dirty="0" err="1"/>
              <a:t>Katzir</a:t>
            </a:r>
            <a:r>
              <a:rPr lang="en-US" dirty="0"/>
              <a:t>-Cohen 2001). </a:t>
            </a:r>
            <a:endParaRPr lang="en-US" dirty="0"/>
          </a:p>
        </p:txBody>
      </p:sp>
    </p:spTree>
    <p:extLst>
      <p:ext uri="{BB962C8B-B14F-4D97-AF65-F5344CB8AC3E}">
        <p14:creationId xmlns:p14="http://schemas.microsoft.com/office/powerpoint/2010/main" val="55228751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ORF literature and our research questions</a:t>
            </a:r>
            <a:endParaRPr lang="en-US" sz="3200" dirty="0"/>
          </a:p>
        </p:txBody>
      </p:sp>
      <p:sp>
        <p:nvSpPr>
          <p:cNvPr id="3" name="Content Placeholder 2"/>
          <p:cNvSpPr>
            <a:spLocks noGrp="1"/>
          </p:cNvSpPr>
          <p:nvPr>
            <p:ph idx="1"/>
          </p:nvPr>
        </p:nvSpPr>
        <p:spPr/>
        <p:txBody>
          <a:bodyPr>
            <a:normAutofit fontScale="77500" lnSpcReduction="20000"/>
          </a:bodyPr>
          <a:lstStyle/>
          <a:p>
            <a:r>
              <a:rPr lang="en-US" dirty="0" smtClean="0"/>
              <a:t>Most of these studies </a:t>
            </a:r>
            <a:r>
              <a:rPr lang="en-US" dirty="0"/>
              <a:t>have been conducted </a:t>
            </a:r>
            <a:r>
              <a:rPr lang="en-US" dirty="0" smtClean="0"/>
              <a:t>in </a:t>
            </a:r>
            <a:r>
              <a:rPr lang="en-US" dirty="0"/>
              <a:t>the developed North (the USA, Canada and the UK) and with L1 </a:t>
            </a:r>
            <a:r>
              <a:rPr lang="en-US" dirty="0" smtClean="0"/>
              <a:t>readers.</a:t>
            </a:r>
          </a:p>
          <a:p>
            <a:r>
              <a:rPr lang="en-US" dirty="0" smtClean="0"/>
              <a:t>We have not found studies looking at ORF and comprehension in L2 students and none in developing countries.</a:t>
            </a:r>
          </a:p>
          <a:p>
            <a:endParaRPr lang="en-US" dirty="0"/>
          </a:p>
          <a:p>
            <a:r>
              <a:rPr lang="en-US" dirty="0"/>
              <a:t>The main purpose of this study is to determine whether, </a:t>
            </a:r>
          </a:p>
          <a:p>
            <a:pPr marL="971550" lvl="1" indent="-514350">
              <a:buFont typeface="+mj-lt"/>
              <a:buAutoNum type="arabicPeriod"/>
            </a:pPr>
            <a:r>
              <a:rPr lang="en-US" dirty="0"/>
              <a:t>There is a relationship between the </a:t>
            </a:r>
            <a:r>
              <a:rPr lang="en-US" dirty="0" smtClean="0"/>
              <a:t>L2 learners</a:t>
            </a:r>
            <a:r>
              <a:rPr lang="en-US" dirty="0"/>
              <a:t>’ ORF measures and their reading comprehension and if so, </a:t>
            </a:r>
          </a:p>
          <a:p>
            <a:pPr marL="971550" lvl="1" indent="-514350">
              <a:buFont typeface="+mj-lt"/>
              <a:buAutoNum type="arabicPeriod"/>
            </a:pPr>
            <a:r>
              <a:rPr lang="en-US" dirty="0"/>
              <a:t>What the nature of the relationship is </a:t>
            </a:r>
          </a:p>
          <a:p>
            <a:endParaRPr lang="en-US" dirty="0"/>
          </a:p>
        </p:txBody>
      </p:sp>
    </p:spTree>
    <p:extLst>
      <p:ext uri="{BB962C8B-B14F-4D97-AF65-F5344CB8AC3E}">
        <p14:creationId xmlns:p14="http://schemas.microsoft.com/office/powerpoint/2010/main" val="255461206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5-06-02 at 9.51.0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4149080"/>
            <a:ext cx="7594600" cy="2832100"/>
          </a:xfrm>
          <a:prstGeom prst="rect">
            <a:avLst/>
          </a:prstGeom>
        </p:spPr>
      </p:pic>
      <p:sp>
        <p:nvSpPr>
          <p:cNvPr id="2" name="Title 1"/>
          <p:cNvSpPr>
            <a:spLocks noGrp="1"/>
          </p:cNvSpPr>
          <p:nvPr>
            <p:ph type="title"/>
          </p:nvPr>
        </p:nvSpPr>
        <p:spPr>
          <a:xfrm>
            <a:off x="457200" y="274638"/>
            <a:ext cx="8229600" cy="778098"/>
          </a:xfrm>
        </p:spPr>
        <p:txBody>
          <a:bodyPr/>
          <a:lstStyle/>
          <a:p>
            <a:r>
              <a:rPr lang="en-US" dirty="0" smtClean="0"/>
              <a:t>Test materials</a:t>
            </a:r>
            <a:endParaRPr lang="en-US" dirty="0"/>
          </a:p>
        </p:txBody>
      </p:sp>
      <p:sp>
        <p:nvSpPr>
          <p:cNvPr id="3" name="Content Placeholder 2"/>
          <p:cNvSpPr>
            <a:spLocks noGrp="1"/>
          </p:cNvSpPr>
          <p:nvPr>
            <p:ph idx="1"/>
          </p:nvPr>
        </p:nvSpPr>
        <p:spPr>
          <a:xfrm>
            <a:off x="467544" y="1268760"/>
            <a:ext cx="8229600" cy="2908919"/>
          </a:xfrm>
        </p:spPr>
        <p:txBody>
          <a:bodyPr>
            <a:noAutofit/>
          </a:bodyPr>
          <a:lstStyle/>
          <a:p>
            <a:r>
              <a:rPr lang="en-US" sz="1600" b="1" dirty="0" smtClean="0"/>
              <a:t>No </a:t>
            </a:r>
            <a:r>
              <a:rPr lang="en-US" sz="1600" b="1" dirty="0" err="1" smtClean="0"/>
              <a:t>standardised</a:t>
            </a:r>
            <a:r>
              <a:rPr lang="en-US" sz="1600" b="1" dirty="0" smtClean="0"/>
              <a:t> reading tests </a:t>
            </a:r>
            <a:r>
              <a:rPr lang="en-US" sz="1600" dirty="0" smtClean="0"/>
              <a:t>for Grades 4-6 in SA. Therefore a reading test was designed for this study.</a:t>
            </a:r>
          </a:p>
          <a:p>
            <a:r>
              <a:rPr lang="en-US" sz="1600" b="1" dirty="0" smtClean="0"/>
              <a:t>Grade 5 level passage </a:t>
            </a:r>
            <a:r>
              <a:rPr lang="en-US" sz="1600" dirty="0" smtClean="0"/>
              <a:t>was selected and modified slightly to assess reading comprehension in the written mode (literal and inferential questions in a mixed-mode format). </a:t>
            </a:r>
          </a:p>
          <a:p>
            <a:r>
              <a:rPr lang="en-US" sz="1600" b="1" dirty="0"/>
              <a:t>T</a:t>
            </a:r>
            <a:r>
              <a:rPr lang="en-US" sz="1600" b="1" dirty="0" smtClean="0"/>
              <a:t>wo </a:t>
            </a:r>
            <a:r>
              <a:rPr lang="en-US" sz="1600" b="1" dirty="0"/>
              <a:t>passages were selected from Grade 4 textbooks </a:t>
            </a:r>
            <a:r>
              <a:rPr lang="en-US" sz="1600" dirty="0"/>
              <a:t>to assess oral reading fluency with five accompanying oral comprehension questions.</a:t>
            </a:r>
            <a:r>
              <a:rPr lang="en-US" sz="1600" dirty="0"/>
              <a:t> </a:t>
            </a:r>
            <a:r>
              <a:rPr lang="en-US" sz="1600" dirty="0" smtClean="0"/>
              <a:t>Assessed text readability…</a:t>
            </a:r>
          </a:p>
          <a:p>
            <a:r>
              <a:rPr lang="en-US" sz="1600" dirty="0" smtClean="0"/>
              <a:t>Comprehension and ORF tests were </a:t>
            </a:r>
            <a:r>
              <a:rPr lang="en-US" sz="1600" b="1" dirty="0" smtClean="0"/>
              <a:t>piloted </a:t>
            </a:r>
            <a:r>
              <a:rPr lang="en-US" sz="1600" b="1" dirty="0"/>
              <a:t>in early 2013 in 16 schools </a:t>
            </a:r>
            <a:r>
              <a:rPr lang="en-US" sz="1600" dirty="0"/>
              <a:t>(570 Grade 5 learners) across all 9 provinces</a:t>
            </a:r>
            <a:r>
              <a:rPr lang="en-US" sz="1600" dirty="0" smtClean="0"/>
              <a:t>. 168 did ORF 1; 115 did ORF2.</a:t>
            </a:r>
          </a:p>
        </p:txBody>
      </p:sp>
      <p:graphicFrame>
        <p:nvGraphicFramePr>
          <p:cNvPr id="4" name="Table 3"/>
          <p:cNvGraphicFramePr>
            <a:graphicFrameLocks noGrp="1"/>
          </p:cNvGraphicFramePr>
          <p:nvPr>
            <p:extLst>
              <p:ext uri="{D42A27DB-BD31-4B8C-83A1-F6EECF244321}">
                <p14:modId xmlns:p14="http://schemas.microsoft.com/office/powerpoint/2010/main" val="1392565774"/>
              </p:ext>
            </p:extLst>
          </p:nvPr>
        </p:nvGraphicFramePr>
        <p:xfrm>
          <a:off x="611560" y="4221088"/>
          <a:ext cx="8208912" cy="2194559"/>
        </p:xfrm>
        <a:graphic>
          <a:graphicData uri="http://schemas.openxmlformats.org/drawingml/2006/table">
            <a:tbl>
              <a:tblPr firstRow="1" bandRow="1">
                <a:tableStyleId>{35758FB7-9AC5-4552-8A53-C91805E547FA}</a:tableStyleId>
              </a:tblPr>
              <a:tblGrid>
                <a:gridCol w="1368152"/>
                <a:gridCol w="1368152"/>
                <a:gridCol w="1368152"/>
                <a:gridCol w="1368152"/>
                <a:gridCol w="1368152"/>
                <a:gridCol w="1368152"/>
              </a:tblGrid>
              <a:tr h="370840">
                <a:tc>
                  <a:txBody>
                    <a:bodyPr/>
                    <a:lstStyle/>
                    <a:p>
                      <a:endParaRPr lang="en-US" dirty="0"/>
                    </a:p>
                  </a:txBody>
                  <a:tcPr/>
                </a:tc>
                <a:tc>
                  <a:txBody>
                    <a:bodyPr/>
                    <a:lstStyle/>
                    <a:p>
                      <a:pPr algn="ctr"/>
                      <a:r>
                        <a:rPr lang="en-US" b="0" dirty="0" smtClean="0"/>
                        <a:t>Total words</a:t>
                      </a:r>
                      <a:endParaRPr lang="en-US" b="0" dirty="0"/>
                    </a:p>
                  </a:txBody>
                  <a:tcPr anchor="ctr"/>
                </a:tc>
                <a:tc>
                  <a:txBody>
                    <a:bodyPr/>
                    <a:lstStyle/>
                    <a:p>
                      <a:pPr algn="ctr"/>
                      <a:r>
                        <a:rPr lang="en-US" b="0" dirty="0" smtClean="0"/>
                        <a:t>Words/sentence</a:t>
                      </a:r>
                      <a:endParaRPr lang="en-US" b="0" dirty="0"/>
                    </a:p>
                  </a:txBody>
                  <a:tcPr anchor="ctr"/>
                </a:tc>
                <a:tc>
                  <a:txBody>
                    <a:bodyPr/>
                    <a:lstStyle/>
                    <a:p>
                      <a:pPr algn="ctr"/>
                      <a:r>
                        <a:rPr lang="en-US" b="0" dirty="0" smtClean="0"/>
                        <a:t>Characters per word</a:t>
                      </a:r>
                      <a:endParaRPr lang="en-US" b="0" dirty="0"/>
                    </a:p>
                  </a:txBody>
                  <a:tcPr anchor="ctr"/>
                </a:tc>
                <a:tc>
                  <a:txBody>
                    <a:bodyPr/>
                    <a:lstStyle/>
                    <a:p>
                      <a:pPr algn="ctr"/>
                      <a:r>
                        <a:rPr lang="en-US" b="0" dirty="0" err="1" smtClean="0"/>
                        <a:t>Flesch</a:t>
                      </a:r>
                      <a:r>
                        <a:rPr lang="en-US" b="0" dirty="0" smtClean="0"/>
                        <a:t> RE</a:t>
                      </a:r>
                      <a:endParaRPr lang="en-US" b="0" dirty="0"/>
                    </a:p>
                  </a:txBody>
                  <a:tcPr anchor="ctr"/>
                </a:tc>
                <a:tc>
                  <a:txBody>
                    <a:bodyPr/>
                    <a:lstStyle/>
                    <a:p>
                      <a:pPr algn="ctr"/>
                      <a:r>
                        <a:rPr lang="en-US" b="0" dirty="0" smtClean="0"/>
                        <a:t>Flesch-Kincaid grade-level</a:t>
                      </a:r>
                      <a:endParaRPr lang="en-US" b="0" dirty="0"/>
                    </a:p>
                  </a:txBody>
                  <a:tcPr anchor="ctr"/>
                </a:tc>
              </a:tr>
              <a:tr h="370840">
                <a:tc>
                  <a:txBody>
                    <a:bodyPr/>
                    <a:lstStyle/>
                    <a:p>
                      <a:r>
                        <a:rPr lang="en-US" b="1" dirty="0" smtClean="0"/>
                        <a:t>ORF Test 1  Leopard</a:t>
                      </a:r>
                      <a:endParaRPr lang="en-US" b="1" dirty="0"/>
                    </a:p>
                  </a:txBody>
                  <a:tcPr/>
                </a:tc>
                <a:tc>
                  <a:txBody>
                    <a:bodyPr/>
                    <a:lstStyle/>
                    <a:p>
                      <a:pPr algn="ctr"/>
                      <a:r>
                        <a:rPr lang="en-US" sz="2400" dirty="0" smtClean="0"/>
                        <a:t>205</a:t>
                      </a:r>
                      <a:endParaRPr lang="en-US" sz="2400" dirty="0"/>
                    </a:p>
                  </a:txBody>
                  <a:tcPr/>
                </a:tc>
                <a:tc>
                  <a:txBody>
                    <a:bodyPr/>
                    <a:lstStyle/>
                    <a:p>
                      <a:pPr algn="ctr"/>
                      <a:r>
                        <a:rPr lang="en-US" sz="2400" dirty="0" smtClean="0"/>
                        <a:t>9,8</a:t>
                      </a:r>
                      <a:endParaRPr lang="en-US" sz="2400" dirty="0"/>
                    </a:p>
                  </a:txBody>
                  <a:tcPr/>
                </a:tc>
                <a:tc>
                  <a:txBody>
                    <a:bodyPr/>
                    <a:lstStyle/>
                    <a:p>
                      <a:pPr algn="ctr"/>
                      <a:r>
                        <a:rPr lang="en-US" sz="2400" dirty="0" smtClean="0"/>
                        <a:t>4,1</a:t>
                      </a:r>
                      <a:endParaRPr lang="en-US" sz="2400" dirty="0"/>
                    </a:p>
                  </a:txBody>
                  <a:tcPr/>
                </a:tc>
                <a:tc>
                  <a:txBody>
                    <a:bodyPr/>
                    <a:lstStyle/>
                    <a:p>
                      <a:pPr algn="ctr"/>
                      <a:r>
                        <a:rPr lang="en-US" sz="2400" dirty="0" smtClean="0"/>
                        <a:t>84,7</a:t>
                      </a:r>
                      <a:endParaRPr lang="en-US" sz="2400" dirty="0"/>
                    </a:p>
                  </a:txBody>
                  <a:tcPr/>
                </a:tc>
                <a:tc>
                  <a:txBody>
                    <a:bodyPr/>
                    <a:lstStyle/>
                    <a:p>
                      <a:pPr algn="ctr"/>
                      <a:r>
                        <a:rPr lang="en-US" sz="2400" dirty="0" smtClean="0"/>
                        <a:t>Gr 3,8</a:t>
                      </a:r>
                      <a:endParaRPr lang="en-US" sz="2400" dirty="0"/>
                    </a:p>
                  </a:txBody>
                  <a:tcPr/>
                </a:tc>
              </a:tr>
              <a:tr h="370840">
                <a:tc>
                  <a:txBody>
                    <a:bodyPr/>
                    <a:lstStyle/>
                    <a:p>
                      <a:r>
                        <a:rPr lang="en-US" b="1" dirty="0" smtClean="0"/>
                        <a:t>ORF Test 2  </a:t>
                      </a:r>
                    </a:p>
                    <a:p>
                      <a:r>
                        <a:rPr lang="en-US" b="1" dirty="0" smtClean="0"/>
                        <a:t>Hare</a:t>
                      </a:r>
                      <a:endParaRPr lang="en-US" b="1" dirty="0"/>
                    </a:p>
                  </a:txBody>
                  <a:tcPr/>
                </a:tc>
                <a:tc>
                  <a:txBody>
                    <a:bodyPr/>
                    <a:lstStyle/>
                    <a:p>
                      <a:pPr algn="ctr"/>
                      <a:r>
                        <a:rPr lang="en-US" sz="2400" dirty="0" smtClean="0"/>
                        <a:t>269</a:t>
                      </a:r>
                      <a:endParaRPr lang="en-US" sz="2400" dirty="0"/>
                    </a:p>
                  </a:txBody>
                  <a:tcPr/>
                </a:tc>
                <a:tc>
                  <a:txBody>
                    <a:bodyPr/>
                    <a:lstStyle/>
                    <a:p>
                      <a:pPr algn="ctr"/>
                      <a:r>
                        <a:rPr lang="en-US" sz="2400" dirty="0" smtClean="0"/>
                        <a:t>10,8</a:t>
                      </a:r>
                      <a:endParaRPr lang="en-US" sz="2400" dirty="0"/>
                    </a:p>
                  </a:txBody>
                  <a:tcPr/>
                </a:tc>
                <a:tc>
                  <a:txBody>
                    <a:bodyPr/>
                    <a:lstStyle/>
                    <a:p>
                      <a:pPr algn="ctr"/>
                      <a:r>
                        <a:rPr lang="en-US" sz="2400" dirty="0" smtClean="0"/>
                        <a:t>4,1</a:t>
                      </a:r>
                      <a:endParaRPr lang="en-US" sz="2400" dirty="0"/>
                    </a:p>
                  </a:txBody>
                  <a:tcPr/>
                </a:tc>
                <a:tc>
                  <a:txBody>
                    <a:bodyPr/>
                    <a:lstStyle/>
                    <a:p>
                      <a:pPr algn="ctr"/>
                      <a:r>
                        <a:rPr lang="en-US" sz="2400" dirty="0" smtClean="0"/>
                        <a:t>83,3</a:t>
                      </a:r>
                      <a:endParaRPr lang="en-US" sz="2400" dirty="0"/>
                    </a:p>
                  </a:txBody>
                  <a:tcPr/>
                </a:tc>
                <a:tc>
                  <a:txBody>
                    <a:bodyPr/>
                    <a:lstStyle/>
                    <a:p>
                      <a:pPr algn="ctr"/>
                      <a:r>
                        <a:rPr lang="en-US" sz="2400" dirty="0" smtClean="0"/>
                        <a:t>Gr 4,3</a:t>
                      </a:r>
                      <a:endParaRPr lang="en-US" sz="2400" dirty="0"/>
                    </a:p>
                  </a:txBody>
                  <a:tcPr/>
                </a:tc>
              </a:tr>
            </a:tbl>
          </a:graphicData>
        </a:graphic>
      </p:graphicFrame>
    </p:spTree>
    <p:extLst>
      <p:ext uri="{BB962C8B-B14F-4D97-AF65-F5344CB8AC3E}">
        <p14:creationId xmlns:p14="http://schemas.microsoft.com/office/powerpoint/2010/main" val="10285928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71600" y="2636912"/>
            <a:ext cx="6654800" cy="4051300"/>
          </a:xfrm>
          <a:prstGeom prst="rect">
            <a:avLst/>
          </a:prstGeom>
        </p:spPr>
      </p:pic>
      <p:pic>
        <p:nvPicPr>
          <p:cNvPr id="5" name="Picture 4"/>
          <p:cNvPicPr>
            <a:picLocks noChangeAspect="1"/>
          </p:cNvPicPr>
          <p:nvPr/>
        </p:nvPicPr>
        <p:blipFill>
          <a:blip r:embed="rId3"/>
          <a:stretch>
            <a:fillRect/>
          </a:stretch>
        </p:blipFill>
        <p:spPr>
          <a:xfrm>
            <a:off x="683568" y="116632"/>
            <a:ext cx="3721100" cy="2540000"/>
          </a:xfrm>
          <a:prstGeom prst="rect">
            <a:avLst/>
          </a:prstGeom>
        </p:spPr>
      </p:pic>
      <p:pic>
        <p:nvPicPr>
          <p:cNvPr id="6" name="Picture 5"/>
          <p:cNvPicPr>
            <a:picLocks noChangeAspect="1"/>
          </p:cNvPicPr>
          <p:nvPr/>
        </p:nvPicPr>
        <p:blipFill>
          <a:blip r:embed="rId4"/>
          <a:stretch>
            <a:fillRect/>
          </a:stretch>
        </p:blipFill>
        <p:spPr>
          <a:xfrm>
            <a:off x="4572000" y="31127"/>
            <a:ext cx="2654300" cy="2730500"/>
          </a:xfrm>
          <a:prstGeom prst="rect">
            <a:avLst/>
          </a:prstGeom>
        </p:spPr>
      </p:pic>
      <p:sp>
        <p:nvSpPr>
          <p:cNvPr id="7" name="TextBox 6"/>
          <p:cNvSpPr txBox="1"/>
          <p:nvPr/>
        </p:nvSpPr>
        <p:spPr>
          <a:xfrm>
            <a:off x="7596336" y="980728"/>
            <a:ext cx="1185203" cy="369332"/>
          </a:xfrm>
          <a:prstGeom prst="rect">
            <a:avLst/>
          </a:prstGeom>
          <a:solidFill>
            <a:srgbClr val="BFBFBF"/>
          </a:solidFill>
        </p:spPr>
        <p:txBody>
          <a:bodyPr wrap="none" rtlCol="0">
            <a:spAutoFit/>
          </a:bodyPr>
          <a:lstStyle/>
          <a:p>
            <a:r>
              <a:rPr lang="en-US" dirty="0" smtClean="0"/>
              <a:t>ORF Test 1</a:t>
            </a:r>
            <a:endParaRPr lang="en-US" dirty="0"/>
          </a:p>
        </p:txBody>
      </p:sp>
    </p:spTree>
    <p:extLst>
      <p:ext uri="{BB962C8B-B14F-4D97-AF65-F5344CB8AC3E}">
        <p14:creationId xmlns:p14="http://schemas.microsoft.com/office/powerpoint/2010/main" val="289942208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59632" y="2780928"/>
            <a:ext cx="6540500" cy="3898900"/>
          </a:xfrm>
          <a:prstGeom prst="rect">
            <a:avLst/>
          </a:prstGeom>
        </p:spPr>
      </p:pic>
      <p:pic>
        <p:nvPicPr>
          <p:cNvPr id="5" name="Picture 4"/>
          <p:cNvPicPr>
            <a:picLocks noChangeAspect="1"/>
          </p:cNvPicPr>
          <p:nvPr/>
        </p:nvPicPr>
        <p:blipFill>
          <a:blip r:embed="rId3"/>
          <a:stretch>
            <a:fillRect/>
          </a:stretch>
        </p:blipFill>
        <p:spPr>
          <a:xfrm>
            <a:off x="1403648" y="-22412"/>
            <a:ext cx="6362700" cy="2717800"/>
          </a:xfrm>
          <a:prstGeom prst="rect">
            <a:avLst/>
          </a:prstGeom>
        </p:spPr>
      </p:pic>
      <p:sp>
        <p:nvSpPr>
          <p:cNvPr id="6" name="TextBox 5"/>
          <p:cNvSpPr txBox="1"/>
          <p:nvPr/>
        </p:nvSpPr>
        <p:spPr>
          <a:xfrm>
            <a:off x="7812360" y="980728"/>
            <a:ext cx="1185203" cy="369332"/>
          </a:xfrm>
          <a:prstGeom prst="rect">
            <a:avLst/>
          </a:prstGeom>
          <a:solidFill>
            <a:srgbClr val="BFBFBF"/>
          </a:solidFill>
        </p:spPr>
        <p:txBody>
          <a:bodyPr wrap="none" rtlCol="0">
            <a:spAutoFit/>
          </a:bodyPr>
          <a:lstStyle/>
          <a:p>
            <a:r>
              <a:rPr lang="en-US" dirty="0" smtClean="0"/>
              <a:t>ORF Test 2</a:t>
            </a:r>
            <a:endParaRPr lang="en-US" dirty="0"/>
          </a:p>
        </p:txBody>
      </p:sp>
    </p:spTree>
    <p:extLst>
      <p:ext uri="{BB962C8B-B14F-4D97-AF65-F5344CB8AC3E}">
        <p14:creationId xmlns:p14="http://schemas.microsoft.com/office/powerpoint/2010/main" val="407750395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48680"/>
            <a:ext cx="8229600" cy="1152128"/>
          </a:xfrm>
        </p:spPr>
        <p:txBody>
          <a:bodyPr>
            <a:normAutofit/>
          </a:bodyPr>
          <a:lstStyle/>
          <a:p>
            <a:r>
              <a:rPr lang="en-US" dirty="0" smtClean="0"/>
              <a:t>Testing procedure - 2013</a:t>
            </a:r>
            <a:endParaRPr lang="en-US" dirty="0"/>
          </a:p>
        </p:txBody>
      </p:sp>
      <p:sp>
        <p:nvSpPr>
          <p:cNvPr id="4" name="Rectangle 3"/>
          <p:cNvSpPr/>
          <p:nvPr/>
        </p:nvSpPr>
        <p:spPr>
          <a:xfrm>
            <a:off x="4674973" y="2132856"/>
            <a:ext cx="4320480" cy="43204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214 rural primary schools</a:t>
            </a:r>
            <a:endParaRPr lang="en-US" dirty="0"/>
          </a:p>
        </p:txBody>
      </p:sp>
      <p:grpSp>
        <p:nvGrpSpPr>
          <p:cNvPr id="14" name="Group 13"/>
          <p:cNvGrpSpPr/>
          <p:nvPr/>
        </p:nvGrpSpPr>
        <p:grpSpPr>
          <a:xfrm>
            <a:off x="402801" y="2204864"/>
            <a:ext cx="8232612" cy="1440160"/>
            <a:chOff x="251520" y="1916832"/>
            <a:chExt cx="8232612" cy="1440160"/>
          </a:xfrm>
        </p:grpSpPr>
        <p:sp>
          <p:nvSpPr>
            <p:cNvPr id="5" name="Rounded Rectangle 4"/>
            <p:cNvSpPr/>
            <p:nvPr/>
          </p:nvSpPr>
          <p:spPr>
            <a:xfrm>
              <a:off x="4523692" y="2492896"/>
              <a:ext cx="3960440" cy="86409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4697 grade 5 students wrote a comprehension test (San-Hunter /20)</a:t>
              </a:r>
              <a:endParaRPr lang="en-US" dirty="0"/>
            </a:p>
          </p:txBody>
        </p:sp>
        <p:sp>
          <p:nvSpPr>
            <p:cNvPr id="7" name="Curved Right Arrow 6"/>
            <p:cNvSpPr/>
            <p:nvPr/>
          </p:nvSpPr>
          <p:spPr>
            <a:xfrm>
              <a:off x="3515580" y="1916832"/>
              <a:ext cx="864096" cy="936104"/>
            </a:xfrm>
            <a:prstGeom prst="curved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251520" y="2060848"/>
              <a:ext cx="3192052" cy="646331"/>
            </a:xfrm>
            <a:prstGeom prst="rect">
              <a:avLst/>
            </a:prstGeom>
            <a:solidFill>
              <a:schemeClr val="bg1">
                <a:lumMod val="75000"/>
              </a:schemeClr>
            </a:solidFill>
          </p:spPr>
          <p:txBody>
            <a:bodyPr wrap="square" rtlCol="0">
              <a:spAutoFit/>
            </a:bodyPr>
            <a:lstStyle/>
            <a:p>
              <a:pPr algn="r"/>
              <a:r>
                <a:rPr lang="en-US" dirty="0" smtClean="0"/>
                <a:t>All grade 5 students in one class were selected to participate</a:t>
              </a:r>
              <a:endParaRPr lang="en-US" dirty="0"/>
            </a:p>
          </p:txBody>
        </p:sp>
      </p:grpSp>
      <p:grpSp>
        <p:nvGrpSpPr>
          <p:cNvPr id="20" name="Group 19"/>
          <p:cNvGrpSpPr/>
          <p:nvPr/>
        </p:nvGrpSpPr>
        <p:grpSpPr>
          <a:xfrm>
            <a:off x="402801" y="3284984"/>
            <a:ext cx="8726575" cy="1368152"/>
            <a:chOff x="251520" y="2420888"/>
            <a:chExt cx="8726575" cy="1368152"/>
          </a:xfrm>
        </p:grpSpPr>
        <p:grpSp>
          <p:nvGrpSpPr>
            <p:cNvPr id="15" name="Group 14"/>
            <p:cNvGrpSpPr/>
            <p:nvPr/>
          </p:nvGrpSpPr>
          <p:grpSpPr>
            <a:xfrm>
              <a:off x="251520" y="2420888"/>
              <a:ext cx="6840760" cy="1368152"/>
              <a:chOff x="251520" y="2996952"/>
              <a:chExt cx="6840760" cy="1368152"/>
            </a:xfrm>
          </p:grpSpPr>
          <p:sp>
            <p:nvSpPr>
              <p:cNvPr id="6" name="Rounded Rectangle 5"/>
              <p:cNvSpPr/>
              <p:nvPr/>
            </p:nvSpPr>
            <p:spPr>
              <a:xfrm>
                <a:off x="4523692" y="3501008"/>
                <a:ext cx="2568588" cy="86409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1786 students selected to write Oral Reading Fluency Test 1 (next day)</a:t>
                </a:r>
              </a:p>
            </p:txBody>
          </p:sp>
          <p:sp>
            <p:nvSpPr>
              <p:cNvPr id="8" name="Curved Right Arrow 7"/>
              <p:cNvSpPr/>
              <p:nvPr/>
            </p:nvSpPr>
            <p:spPr>
              <a:xfrm>
                <a:off x="3515580" y="2996952"/>
                <a:ext cx="864096" cy="936104"/>
              </a:xfrm>
              <a:prstGeom prst="curved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solidFill>
                    <a:schemeClr val="tx1"/>
                  </a:solidFill>
                </a:endParaRPr>
              </a:p>
            </p:txBody>
          </p:sp>
          <p:sp>
            <p:nvSpPr>
              <p:cNvPr id="12" name="TextBox 11"/>
              <p:cNvSpPr txBox="1"/>
              <p:nvPr/>
            </p:nvSpPr>
            <p:spPr>
              <a:xfrm>
                <a:off x="251520" y="3068960"/>
                <a:ext cx="3192052" cy="646331"/>
              </a:xfrm>
              <a:prstGeom prst="rect">
                <a:avLst/>
              </a:prstGeom>
              <a:solidFill>
                <a:srgbClr val="BFBFBF"/>
              </a:solidFill>
            </p:spPr>
            <p:txBody>
              <a:bodyPr wrap="square" rtlCol="0">
                <a:spAutoFit/>
              </a:bodyPr>
              <a:lstStyle/>
              <a:p>
                <a:pPr algn="r"/>
                <a:r>
                  <a:rPr lang="en-US" dirty="0" smtClean="0"/>
                  <a:t>The top 3, middle 4 and bottom 3 students  did the ORF 1 test</a:t>
                </a:r>
                <a:endParaRPr lang="en-US" dirty="0"/>
              </a:p>
            </p:txBody>
          </p:sp>
        </p:grpSp>
        <p:sp>
          <p:nvSpPr>
            <p:cNvPr id="19" name="TextBox 18"/>
            <p:cNvSpPr txBox="1"/>
            <p:nvPr/>
          </p:nvSpPr>
          <p:spPr>
            <a:xfrm>
              <a:off x="7092280" y="3140968"/>
              <a:ext cx="1885815" cy="646331"/>
            </a:xfrm>
            <a:prstGeom prst="rect">
              <a:avLst/>
            </a:prstGeom>
            <a:noFill/>
          </p:spPr>
          <p:txBody>
            <a:bodyPr wrap="none" rtlCol="0">
              <a:spAutoFit/>
            </a:bodyPr>
            <a:lstStyle/>
            <a:p>
              <a:r>
                <a:rPr lang="en-US" dirty="0" smtClean="0"/>
                <a:t>(+ comprehension </a:t>
              </a:r>
            </a:p>
            <a:p>
              <a:r>
                <a:rPr lang="en-US" dirty="0" smtClean="0"/>
                <a:t>Test /5)</a:t>
              </a:r>
              <a:endParaRPr lang="en-US" dirty="0"/>
            </a:p>
          </p:txBody>
        </p:sp>
      </p:grpSp>
      <p:grpSp>
        <p:nvGrpSpPr>
          <p:cNvPr id="22" name="Group 21"/>
          <p:cNvGrpSpPr/>
          <p:nvPr/>
        </p:nvGrpSpPr>
        <p:grpSpPr>
          <a:xfrm>
            <a:off x="330793" y="4437112"/>
            <a:ext cx="8222519" cy="1296144"/>
            <a:chOff x="179512" y="3573016"/>
            <a:chExt cx="8222519" cy="1296144"/>
          </a:xfrm>
        </p:grpSpPr>
        <p:grpSp>
          <p:nvGrpSpPr>
            <p:cNvPr id="16" name="Group 15"/>
            <p:cNvGrpSpPr/>
            <p:nvPr/>
          </p:nvGrpSpPr>
          <p:grpSpPr>
            <a:xfrm>
              <a:off x="179512" y="3573016"/>
              <a:ext cx="6216388" cy="1296144"/>
              <a:chOff x="179512" y="4149080"/>
              <a:chExt cx="6216388" cy="1296144"/>
            </a:xfrm>
          </p:grpSpPr>
          <p:sp>
            <p:nvSpPr>
              <p:cNvPr id="9" name="Curved Right Arrow 8"/>
              <p:cNvSpPr/>
              <p:nvPr/>
            </p:nvSpPr>
            <p:spPr>
              <a:xfrm>
                <a:off x="3515580" y="4149080"/>
                <a:ext cx="864096" cy="936104"/>
              </a:xfrm>
              <a:prstGeom prst="curved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solidFill>
                    <a:schemeClr val="tx1"/>
                  </a:solidFill>
                </a:endParaRPr>
              </a:p>
            </p:txBody>
          </p:sp>
          <p:sp>
            <p:nvSpPr>
              <p:cNvPr id="10" name="Rounded Rectangle 9"/>
              <p:cNvSpPr/>
              <p:nvPr/>
            </p:nvSpPr>
            <p:spPr>
              <a:xfrm>
                <a:off x="4523692" y="4581128"/>
                <a:ext cx="1872208" cy="86409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878 students selected to write ORF Test 2</a:t>
                </a:r>
              </a:p>
            </p:txBody>
          </p:sp>
          <p:sp>
            <p:nvSpPr>
              <p:cNvPr id="13" name="TextBox 12"/>
              <p:cNvSpPr txBox="1"/>
              <p:nvPr/>
            </p:nvSpPr>
            <p:spPr>
              <a:xfrm>
                <a:off x="179512" y="4221088"/>
                <a:ext cx="3264060" cy="646331"/>
              </a:xfrm>
              <a:prstGeom prst="rect">
                <a:avLst/>
              </a:prstGeom>
              <a:solidFill>
                <a:srgbClr val="BFBFBF"/>
              </a:solidFill>
            </p:spPr>
            <p:txBody>
              <a:bodyPr wrap="square" rtlCol="0">
                <a:spAutoFit/>
              </a:bodyPr>
              <a:lstStyle/>
              <a:p>
                <a:pPr algn="r"/>
                <a:r>
                  <a:rPr lang="en-US" dirty="0" smtClean="0"/>
                  <a:t>If students read  50 WCPM they did the more difficult ORF test 2</a:t>
                </a:r>
                <a:endParaRPr lang="en-US" dirty="0"/>
              </a:p>
            </p:txBody>
          </p:sp>
        </p:grpSp>
        <p:sp>
          <p:nvSpPr>
            <p:cNvPr id="21" name="TextBox 20"/>
            <p:cNvSpPr txBox="1"/>
            <p:nvPr/>
          </p:nvSpPr>
          <p:spPr>
            <a:xfrm>
              <a:off x="6516216" y="4149080"/>
              <a:ext cx="1885815" cy="646331"/>
            </a:xfrm>
            <a:prstGeom prst="rect">
              <a:avLst/>
            </a:prstGeom>
            <a:noFill/>
          </p:spPr>
          <p:txBody>
            <a:bodyPr wrap="none" rtlCol="0">
              <a:spAutoFit/>
            </a:bodyPr>
            <a:lstStyle/>
            <a:p>
              <a:r>
                <a:rPr lang="en-US" dirty="0" smtClean="0"/>
                <a:t>(+ comprehension </a:t>
              </a:r>
            </a:p>
            <a:p>
              <a:r>
                <a:rPr lang="en-US" dirty="0" smtClean="0"/>
                <a:t>Test /5)</a:t>
              </a:r>
              <a:endParaRPr lang="en-US" dirty="0"/>
            </a:p>
          </p:txBody>
        </p:sp>
      </p:grpSp>
      <p:sp>
        <p:nvSpPr>
          <p:cNvPr id="23" name="TextBox 22"/>
          <p:cNvSpPr txBox="1"/>
          <p:nvPr/>
        </p:nvSpPr>
        <p:spPr>
          <a:xfrm>
            <a:off x="323528" y="6093296"/>
            <a:ext cx="8310801" cy="646331"/>
          </a:xfrm>
          <a:prstGeom prst="rect">
            <a:avLst/>
          </a:prstGeom>
          <a:solidFill>
            <a:schemeClr val="bg1">
              <a:lumMod val="85000"/>
            </a:schemeClr>
          </a:solidFill>
        </p:spPr>
        <p:txBody>
          <a:bodyPr wrap="none" rtlCol="0">
            <a:spAutoFit/>
          </a:bodyPr>
          <a:lstStyle/>
          <a:p>
            <a:r>
              <a:rPr lang="en-US" i="1" dirty="0" smtClean="0"/>
              <a:t>Tests were administered at different times in the year. Preliminary analysis shows little </a:t>
            </a:r>
          </a:p>
          <a:p>
            <a:r>
              <a:rPr lang="en-US" i="1" dirty="0" smtClean="0"/>
              <a:t>Relation between time of test and results.</a:t>
            </a:r>
            <a:endParaRPr lang="en-US" i="1" dirty="0"/>
          </a:p>
        </p:txBody>
      </p:sp>
    </p:spTree>
    <p:extLst>
      <p:ext uri="{BB962C8B-B14F-4D97-AF65-F5344CB8AC3E}">
        <p14:creationId xmlns:p14="http://schemas.microsoft.com/office/powerpoint/2010/main" val="20729996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comprehension /20</a:t>
            </a:r>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1043608" y="1628800"/>
            <a:ext cx="7200800" cy="4392488"/>
          </a:xfrm>
          <a:prstGeom prst="rect">
            <a:avLst/>
          </a:prstGeom>
        </p:spPr>
      </p:pic>
    </p:spTree>
    <p:extLst>
      <p:ext uri="{BB962C8B-B14F-4D97-AF65-F5344CB8AC3E}">
        <p14:creationId xmlns:p14="http://schemas.microsoft.com/office/powerpoint/2010/main" val="222167881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WRCPM – ORF Test 1</a:t>
            </a:r>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611560" y="1484784"/>
            <a:ext cx="7920880" cy="5112568"/>
          </a:xfrm>
          <a:prstGeom prst="rect">
            <a:avLst/>
          </a:prstGeom>
        </p:spPr>
      </p:pic>
    </p:spTree>
    <p:extLst>
      <p:ext uri="{BB962C8B-B14F-4D97-AF65-F5344CB8AC3E}">
        <p14:creationId xmlns:p14="http://schemas.microsoft.com/office/powerpoint/2010/main" val="28317455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Autofit/>
          </a:bodyPr>
          <a:lstStyle/>
          <a:p>
            <a:r>
              <a:rPr lang="en-US" sz="2400" dirty="0" smtClean="0"/>
              <a:t>ORF 1 Cumulative Density Function</a:t>
            </a:r>
            <a:br>
              <a:rPr lang="en-US" sz="2400" dirty="0" smtClean="0"/>
            </a:br>
            <a:r>
              <a:rPr lang="en-US" sz="1800" i="1" dirty="0" smtClean="0"/>
              <a:t>NEEDU Grade 5 (Rural)</a:t>
            </a:r>
            <a:endParaRPr lang="en-US" sz="1800" i="1" dirty="0"/>
          </a:p>
        </p:txBody>
      </p:sp>
      <p:pic>
        <p:nvPicPr>
          <p:cNvPr id="4" name="Picture 3" descr="ORF1 CDF (June 2015).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412776"/>
            <a:ext cx="7308304" cy="5315130"/>
          </a:xfrm>
          <a:prstGeom prst="rect">
            <a:avLst/>
          </a:prstGeom>
        </p:spPr>
      </p:pic>
      <p:sp>
        <p:nvSpPr>
          <p:cNvPr id="5" name="TextBox 4"/>
          <p:cNvSpPr txBox="1"/>
          <p:nvPr/>
        </p:nvSpPr>
        <p:spPr>
          <a:xfrm>
            <a:off x="5580112" y="3933056"/>
            <a:ext cx="3059832" cy="1754327"/>
          </a:xfrm>
          <a:prstGeom prst="rect">
            <a:avLst/>
          </a:prstGeom>
          <a:solidFill>
            <a:schemeClr val="bg1">
              <a:lumMod val="85000"/>
            </a:schemeClr>
          </a:solidFill>
        </p:spPr>
        <p:txBody>
          <a:bodyPr wrap="square" rtlCol="0">
            <a:spAutoFit/>
          </a:bodyPr>
          <a:lstStyle/>
          <a:p>
            <a:r>
              <a:rPr lang="en-US" dirty="0" smtClean="0"/>
              <a:t>Hasbrouck &amp; Tindal (2006) recommend that L1 speakers who are below </a:t>
            </a:r>
            <a:r>
              <a:rPr lang="en-US" b="1" dirty="0" smtClean="0"/>
              <a:t>40 WCPM </a:t>
            </a:r>
            <a:r>
              <a:rPr lang="en-US" dirty="0" smtClean="0"/>
              <a:t>at the end of </a:t>
            </a:r>
            <a:r>
              <a:rPr lang="en-US" b="1" dirty="0" smtClean="0"/>
              <a:t>Grade </a:t>
            </a:r>
            <a:r>
              <a:rPr lang="en-US" b="1" dirty="0" smtClean="0">
                <a:solidFill>
                  <a:srgbClr val="FF0000"/>
                </a:solidFill>
              </a:rPr>
              <a:t>1</a:t>
            </a:r>
            <a:r>
              <a:rPr lang="en-US" dirty="0" smtClean="0"/>
              <a:t> are vulnerable reader and needs remedial teaching.</a:t>
            </a:r>
            <a:endParaRPr lang="en-US" dirty="0"/>
          </a:p>
        </p:txBody>
      </p:sp>
      <p:cxnSp>
        <p:nvCxnSpPr>
          <p:cNvPr id="7" name="Straight Connector 6"/>
          <p:cNvCxnSpPr/>
          <p:nvPr/>
        </p:nvCxnSpPr>
        <p:spPr>
          <a:xfrm flipV="1">
            <a:off x="2915816" y="1628800"/>
            <a:ext cx="0" cy="4392488"/>
          </a:xfrm>
          <a:prstGeom prst="line">
            <a:avLst/>
          </a:prstGeom>
          <a:ln>
            <a:solidFill>
              <a:srgbClr val="FF0000"/>
            </a:solidFill>
            <a:prstDash val="sysDash"/>
          </a:ln>
        </p:spPr>
        <p:style>
          <a:lnRef idx="2">
            <a:schemeClr val="dk1"/>
          </a:lnRef>
          <a:fillRef idx="0">
            <a:schemeClr val="dk1"/>
          </a:fillRef>
          <a:effectRef idx="1">
            <a:schemeClr val="dk1"/>
          </a:effectRef>
          <a:fontRef idx="minor">
            <a:schemeClr val="tx1"/>
          </a:fontRef>
        </p:style>
      </p:cxnSp>
      <p:grpSp>
        <p:nvGrpSpPr>
          <p:cNvPr id="13" name="Group 12"/>
          <p:cNvGrpSpPr/>
          <p:nvPr/>
        </p:nvGrpSpPr>
        <p:grpSpPr>
          <a:xfrm>
            <a:off x="3059832" y="1052736"/>
            <a:ext cx="864096" cy="4968552"/>
            <a:chOff x="3059832" y="1052736"/>
            <a:chExt cx="864096" cy="4968552"/>
          </a:xfrm>
        </p:grpSpPr>
        <p:cxnSp>
          <p:nvCxnSpPr>
            <p:cNvPr id="9" name="Straight Connector 8"/>
            <p:cNvCxnSpPr/>
            <p:nvPr/>
          </p:nvCxnSpPr>
          <p:spPr>
            <a:xfrm flipV="1">
              <a:off x="3203848" y="1628800"/>
              <a:ext cx="0" cy="4392488"/>
            </a:xfrm>
            <a:prstGeom prst="line">
              <a:avLst/>
            </a:prstGeom>
            <a:ln>
              <a:prstDash val="sysDash"/>
            </a:ln>
          </p:spPr>
          <p:style>
            <a:lnRef idx="2">
              <a:schemeClr val="accent5"/>
            </a:lnRef>
            <a:fillRef idx="0">
              <a:schemeClr val="accent5"/>
            </a:fillRef>
            <a:effectRef idx="1">
              <a:schemeClr val="accent5"/>
            </a:effectRef>
            <a:fontRef idx="minor">
              <a:schemeClr val="tx1"/>
            </a:fontRef>
          </p:style>
        </p:cxnSp>
        <p:sp>
          <p:nvSpPr>
            <p:cNvPr id="11" name="TextBox 10"/>
            <p:cNvSpPr txBox="1"/>
            <p:nvPr/>
          </p:nvSpPr>
          <p:spPr>
            <a:xfrm>
              <a:off x="3059832" y="1052736"/>
              <a:ext cx="864096" cy="57708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US" sz="1050" dirty="0" smtClean="0"/>
                <a:t>Median Gr1 </a:t>
              </a:r>
            </a:p>
            <a:p>
              <a:r>
                <a:rPr lang="en-US" sz="1050" dirty="0" smtClean="0"/>
                <a:t>child USA (53 WCPM)</a:t>
              </a:r>
              <a:endParaRPr lang="en-US" sz="1050" dirty="0"/>
            </a:p>
          </p:txBody>
        </p:sp>
      </p:grpSp>
      <p:grpSp>
        <p:nvGrpSpPr>
          <p:cNvPr id="14" name="Group 13"/>
          <p:cNvGrpSpPr/>
          <p:nvPr/>
        </p:nvGrpSpPr>
        <p:grpSpPr>
          <a:xfrm>
            <a:off x="4427984" y="1052736"/>
            <a:ext cx="864096" cy="4968552"/>
            <a:chOff x="4427984" y="1052736"/>
            <a:chExt cx="864096" cy="4968552"/>
          </a:xfrm>
        </p:grpSpPr>
        <p:cxnSp>
          <p:nvCxnSpPr>
            <p:cNvPr id="10" name="Straight Connector 9"/>
            <p:cNvCxnSpPr/>
            <p:nvPr/>
          </p:nvCxnSpPr>
          <p:spPr>
            <a:xfrm flipV="1">
              <a:off x="4572000" y="1628800"/>
              <a:ext cx="0" cy="4392488"/>
            </a:xfrm>
            <a:prstGeom prst="line">
              <a:avLst/>
            </a:prstGeom>
            <a:ln>
              <a:prstDash val="sysDash"/>
            </a:ln>
          </p:spPr>
          <p:style>
            <a:lnRef idx="2">
              <a:schemeClr val="accent5"/>
            </a:lnRef>
            <a:fillRef idx="0">
              <a:schemeClr val="accent5"/>
            </a:fillRef>
            <a:effectRef idx="1">
              <a:schemeClr val="accent5"/>
            </a:effectRef>
            <a:fontRef idx="minor">
              <a:schemeClr val="tx1"/>
            </a:fontRef>
          </p:style>
        </p:cxnSp>
        <p:sp>
          <p:nvSpPr>
            <p:cNvPr id="12" name="TextBox 11"/>
            <p:cNvSpPr txBox="1"/>
            <p:nvPr/>
          </p:nvSpPr>
          <p:spPr>
            <a:xfrm>
              <a:off x="4427984" y="1052736"/>
              <a:ext cx="864096" cy="57708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US" sz="1050" dirty="0" smtClean="0"/>
                <a:t>Median Gr2 </a:t>
              </a:r>
            </a:p>
            <a:p>
              <a:r>
                <a:rPr lang="en-US" sz="1050" dirty="0" smtClean="0"/>
                <a:t>child USA (89 WCPM)</a:t>
              </a:r>
              <a:endParaRPr lang="en-US" sz="1050" dirty="0"/>
            </a:p>
          </p:txBody>
        </p:sp>
      </p:grpSp>
    </p:spTree>
    <p:extLst>
      <p:ext uri="{BB962C8B-B14F-4D97-AF65-F5344CB8AC3E}">
        <p14:creationId xmlns:p14="http://schemas.microsoft.com/office/powerpoint/2010/main" val="17425092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22" presetClass="entr" presetSubtype="4" fill="hold" nodeType="withEffect">
                                  <p:stCondLst>
                                    <p:cond delay="2000"/>
                                  </p:stCondLst>
                                  <p:childTnLst>
                                    <p:set>
                                      <p:cBhvr>
                                        <p:cTn id="8" dur="1" fill="hold">
                                          <p:stCondLst>
                                            <p:cond delay="0"/>
                                          </p:stCondLst>
                                        </p:cTn>
                                        <p:tgtEl>
                                          <p:spTgt spid="7"/>
                                        </p:tgtEl>
                                        <p:attrNameLst>
                                          <p:attrName>style.visibility</p:attrName>
                                        </p:attrNameLst>
                                      </p:cBhvr>
                                      <p:to>
                                        <p:strVal val="visible"/>
                                      </p:to>
                                    </p:set>
                                    <p:animEffect transition="in" filter="wipe(down)">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NEEDU Gr5 Comprehension and </a:t>
            </a:r>
            <a:r>
              <a:rPr lang="en-US" sz="2800" dirty="0" smtClean="0"/>
              <a:t>ORF</a:t>
            </a:r>
            <a:endParaRPr lang="en-US" sz="2800"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467544" y="1484784"/>
            <a:ext cx="7632848" cy="5373216"/>
          </a:xfrm>
          <a:prstGeom prst="rect">
            <a:avLst/>
          </a:prstGeom>
        </p:spPr>
      </p:pic>
    </p:spTree>
    <p:extLst>
      <p:ext uri="{BB962C8B-B14F-4D97-AF65-F5344CB8AC3E}">
        <p14:creationId xmlns:p14="http://schemas.microsoft.com/office/powerpoint/2010/main" val="160522587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CDF for those students scoring 40% + on comprehension</a:t>
            </a:r>
            <a:endParaRPr lang="en-US" sz="2400" dirty="0"/>
          </a:p>
        </p:txBody>
      </p:sp>
      <p:pic>
        <p:nvPicPr>
          <p:cNvPr id="4" name="Picture 3" descr="TWRC CDF for those 40 perc plus (June 2015).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1412776"/>
            <a:ext cx="7308304" cy="5315130"/>
          </a:xfrm>
          <a:prstGeom prst="rect">
            <a:avLst/>
          </a:prstGeom>
        </p:spPr>
      </p:pic>
    </p:spTree>
    <p:extLst>
      <p:ext uri="{BB962C8B-B14F-4D97-AF65-F5344CB8AC3E}">
        <p14:creationId xmlns:p14="http://schemas.microsoft.com/office/powerpoint/2010/main" val="3800080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Descriptive findings</a:t>
            </a:r>
            <a:endParaRPr lang="en-US" dirty="0"/>
          </a:p>
        </p:txBody>
      </p:sp>
      <p:sp>
        <p:nvSpPr>
          <p:cNvPr id="3" name="Content Placeholder 2"/>
          <p:cNvSpPr>
            <a:spLocks noGrp="1"/>
          </p:cNvSpPr>
          <p:nvPr>
            <p:ph idx="1"/>
          </p:nvPr>
        </p:nvSpPr>
        <p:spPr/>
        <p:txBody>
          <a:bodyPr>
            <a:normAutofit fontScale="70000" lnSpcReduction="20000"/>
          </a:bodyPr>
          <a:lstStyle/>
          <a:p>
            <a:pPr lvl="0"/>
            <a:r>
              <a:rPr lang="en-GB" dirty="0"/>
              <a:t>Of those scoring less than 15% on comprehension almost all (80%) have </a:t>
            </a:r>
            <a:r>
              <a:rPr lang="en-GB" dirty="0" smtClean="0"/>
              <a:t>WCPM&lt;</a:t>
            </a:r>
            <a:r>
              <a:rPr lang="en-GB" dirty="0"/>
              <a:t>50 and most (60%) have </a:t>
            </a:r>
            <a:r>
              <a:rPr lang="en-GB" dirty="0"/>
              <a:t>WCPM</a:t>
            </a:r>
            <a:r>
              <a:rPr lang="en-GB" dirty="0" smtClean="0"/>
              <a:t>&lt;</a:t>
            </a:r>
            <a:r>
              <a:rPr lang="en-GB" dirty="0"/>
              <a:t>30 – i.e. these are abysmally slow readers. </a:t>
            </a:r>
            <a:endParaRPr lang="en-US" dirty="0"/>
          </a:p>
          <a:p>
            <a:pPr lvl="0"/>
            <a:r>
              <a:rPr lang="en-GB" dirty="0"/>
              <a:t>Of those scoring 15-29% almost all (80%) have </a:t>
            </a:r>
            <a:r>
              <a:rPr lang="en-GB" dirty="0"/>
              <a:t>WCPM</a:t>
            </a:r>
            <a:r>
              <a:rPr lang="en-GB" dirty="0" smtClean="0"/>
              <a:t>&lt;</a:t>
            </a:r>
            <a:r>
              <a:rPr lang="en-GB" dirty="0"/>
              <a:t>60 and most (60%) have </a:t>
            </a:r>
            <a:r>
              <a:rPr lang="en-GB" dirty="0"/>
              <a:t>WCPM</a:t>
            </a:r>
            <a:r>
              <a:rPr lang="en-GB" dirty="0" smtClean="0"/>
              <a:t>&lt;</a:t>
            </a:r>
            <a:r>
              <a:rPr lang="en-GB" dirty="0"/>
              <a:t>50</a:t>
            </a:r>
            <a:endParaRPr lang="en-US" dirty="0"/>
          </a:p>
          <a:p>
            <a:pPr lvl="0"/>
            <a:r>
              <a:rPr lang="en-GB" dirty="0"/>
              <a:t>For those that score 30-60% on the comprehension test, most of the ‘action’ is around 50-70/80 </a:t>
            </a:r>
            <a:r>
              <a:rPr lang="en-GB" dirty="0"/>
              <a:t>WCPM</a:t>
            </a:r>
            <a:r>
              <a:rPr lang="en-GB" dirty="0" smtClean="0"/>
              <a:t>. </a:t>
            </a:r>
            <a:r>
              <a:rPr lang="en-GB" dirty="0"/>
              <a:t>(look at where the lines are steepest). </a:t>
            </a:r>
            <a:endParaRPr lang="en-US" dirty="0"/>
          </a:p>
          <a:p>
            <a:pPr lvl="0"/>
            <a:r>
              <a:rPr lang="en-GB" dirty="0"/>
              <a:t>For those that scored 30-39%, only 30% of students have </a:t>
            </a:r>
            <a:r>
              <a:rPr lang="en-GB" dirty="0"/>
              <a:t>WCPM</a:t>
            </a:r>
            <a:r>
              <a:rPr lang="en-GB" dirty="0" smtClean="0"/>
              <a:t>&lt;</a:t>
            </a:r>
            <a:r>
              <a:rPr lang="en-GB" dirty="0"/>
              <a:t>50 but double that amount (60%) have </a:t>
            </a:r>
            <a:r>
              <a:rPr lang="en-GB" dirty="0"/>
              <a:t>WCPM</a:t>
            </a:r>
            <a:r>
              <a:rPr lang="en-GB" dirty="0" smtClean="0"/>
              <a:t>&lt;</a:t>
            </a:r>
            <a:r>
              <a:rPr lang="en-GB" dirty="0"/>
              <a:t>60. Or alternatively 70% have </a:t>
            </a:r>
            <a:r>
              <a:rPr lang="en-GB" dirty="0"/>
              <a:t>WCPM</a:t>
            </a:r>
            <a:r>
              <a:rPr lang="en-GB" dirty="0" smtClean="0"/>
              <a:t>&gt;</a:t>
            </a:r>
            <a:r>
              <a:rPr lang="en-GB" dirty="0"/>
              <a:t>50 but only 40% have </a:t>
            </a:r>
            <a:r>
              <a:rPr lang="en-GB" dirty="0"/>
              <a:t>WCPM</a:t>
            </a:r>
            <a:r>
              <a:rPr lang="en-GB" dirty="0" smtClean="0"/>
              <a:t>&gt;</a:t>
            </a:r>
            <a:r>
              <a:rPr lang="en-GB" dirty="0"/>
              <a:t>60. So clearly a large proportion of these students are in-between 50 and 60 </a:t>
            </a:r>
            <a:r>
              <a:rPr lang="en-GB" dirty="0"/>
              <a:t>WCPM</a:t>
            </a:r>
            <a:r>
              <a:rPr lang="en-GB" dirty="0" smtClean="0"/>
              <a:t>.</a:t>
            </a:r>
            <a:endParaRPr lang="en-US" dirty="0"/>
          </a:p>
          <a:p>
            <a:pPr lvl="0"/>
            <a:r>
              <a:rPr lang="en-GB" dirty="0"/>
              <a:t>Students achieving 40-49% and 50-59% are very similar in </a:t>
            </a:r>
            <a:r>
              <a:rPr lang="en-GB" dirty="0"/>
              <a:t>WCPM</a:t>
            </a:r>
            <a:endParaRPr lang="en-US" dirty="0"/>
          </a:p>
          <a:p>
            <a:endParaRPr lang="en-US" dirty="0"/>
          </a:p>
        </p:txBody>
      </p:sp>
    </p:spTree>
    <p:extLst>
      <p:ext uri="{BB962C8B-B14F-4D97-AF65-F5344CB8AC3E}">
        <p14:creationId xmlns:p14="http://schemas.microsoft.com/office/powerpoint/2010/main" val="316872807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ORF1 range</a:t>
            </a:r>
            <a:r>
              <a:rPr lang="en-US" sz="2800" dirty="0" smtClean="0"/>
              <a:t>; showing the CDF of the range (max-min ORF in each school)</a:t>
            </a:r>
            <a:endParaRPr lang="en-US" sz="2800" dirty="0"/>
          </a:p>
        </p:txBody>
      </p:sp>
      <p:pic>
        <p:nvPicPr>
          <p:cNvPr id="4" name="Picture 3" descr="NEEDU Gr5 - CDF Range-ORF1.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1628800"/>
            <a:ext cx="6846078" cy="4978965"/>
          </a:xfrm>
          <a:prstGeom prst="rect">
            <a:avLst/>
          </a:prstGeom>
        </p:spPr>
      </p:pic>
      <p:sp>
        <p:nvSpPr>
          <p:cNvPr id="5" name="TextBox 4"/>
          <p:cNvSpPr txBox="1"/>
          <p:nvPr/>
        </p:nvSpPr>
        <p:spPr>
          <a:xfrm>
            <a:off x="5580112" y="3933056"/>
            <a:ext cx="3059832" cy="1754327"/>
          </a:xfrm>
          <a:prstGeom prst="rect">
            <a:avLst/>
          </a:prstGeom>
          <a:solidFill>
            <a:schemeClr val="bg1">
              <a:lumMod val="85000"/>
            </a:schemeClr>
          </a:solidFill>
        </p:spPr>
        <p:txBody>
          <a:bodyPr wrap="square" rtlCol="0">
            <a:spAutoFit/>
          </a:bodyPr>
          <a:lstStyle/>
          <a:p>
            <a:r>
              <a:rPr lang="en-US" dirty="0" smtClean="0"/>
              <a:t>Suggests huge variation WITHIN rural schools (in 50% of these 214 schools, the gap between best and worst student is &gt;75 WCPM</a:t>
            </a:r>
          </a:p>
          <a:p>
            <a:endParaRPr lang="en-US" dirty="0"/>
          </a:p>
        </p:txBody>
      </p:sp>
    </p:spTree>
    <p:extLst>
      <p:ext uri="{BB962C8B-B14F-4D97-AF65-F5344CB8AC3E}">
        <p14:creationId xmlns:p14="http://schemas.microsoft.com/office/powerpoint/2010/main" val="2102587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ORF 1 comprehension /5</a:t>
            </a:r>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611560" y="1556792"/>
            <a:ext cx="7848872" cy="4752528"/>
          </a:xfrm>
          <a:prstGeom prst="rect">
            <a:avLst/>
          </a:prstGeom>
        </p:spPr>
      </p:pic>
    </p:spTree>
    <p:extLst>
      <p:ext uri="{BB962C8B-B14F-4D97-AF65-F5344CB8AC3E}">
        <p14:creationId xmlns:p14="http://schemas.microsoft.com/office/powerpoint/2010/main" val="79573690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Multivariate analysis</a:t>
            </a:r>
            <a:endParaRPr lang="en-US" dirty="0"/>
          </a:p>
        </p:txBody>
      </p:sp>
      <p:sp>
        <p:nvSpPr>
          <p:cNvPr id="4" name="Content Placeholder 2"/>
          <p:cNvSpPr>
            <a:spLocks noGrp="1"/>
          </p:cNvSpPr>
          <p:nvPr>
            <p:ph idx="1"/>
          </p:nvPr>
        </p:nvSpPr>
        <p:spPr>
          <a:xfrm>
            <a:off x="457200" y="1600200"/>
            <a:ext cx="8229600" cy="4525963"/>
          </a:xfrm>
        </p:spPr>
        <p:txBody>
          <a:bodyPr>
            <a:normAutofit fontScale="77500" lnSpcReduction="20000"/>
          </a:bodyPr>
          <a:lstStyle/>
          <a:p>
            <a:r>
              <a:rPr lang="en-US" b="1" u="sng" dirty="0" smtClean="0"/>
              <a:t>Stage 1</a:t>
            </a:r>
            <a:r>
              <a:rPr lang="en-US" dirty="0" smtClean="0"/>
              <a:t>: OLS cascade regression explaining variation in reading comprehension scores using a variety of student variables (age, gender); school variables (LOLT and </a:t>
            </a:r>
            <a:r>
              <a:rPr lang="en-US" dirty="0" err="1" smtClean="0"/>
              <a:t>multigrade</a:t>
            </a:r>
            <a:r>
              <a:rPr lang="en-US" dirty="0" smtClean="0"/>
              <a:t>) and fluency variables (WCPM, Words read incorrect per minute, words skipped</a:t>
            </a:r>
          </a:p>
          <a:p>
            <a:endParaRPr lang="en-US" dirty="0" smtClean="0"/>
          </a:p>
          <a:p>
            <a:r>
              <a:rPr lang="en-US" b="1" u="sng" dirty="0" smtClean="0"/>
              <a:t>Stage 2: </a:t>
            </a:r>
            <a:r>
              <a:rPr lang="en-US" dirty="0" smtClean="0"/>
              <a:t>Use school fixed-effects to account for all school-level variables</a:t>
            </a:r>
          </a:p>
          <a:p>
            <a:endParaRPr lang="en-US" dirty="0" smtClean="0"/>
          </a:p>
          <a:p>
            <a:r>
              <a:rPr lang="en-US" b="1" u="sng" dirty="0" smtClean="0"/>
              <a:t>Stage 3: </a:t>
            </a:r>
            <a:r>
              <a:rPr lang="en-US" dirty="0" smtClean="0"/>
              <a:t>Use school fixed-effects and create splines at progressive break-points. Use marginal effects to test for statistical significance in the difference.</a:t>
            </a:r>
            <a:endParaRPr lang="en-US" dirty="0"/>
          </a:p>
        </p:txBody>
      </p:sp>
    </p:spTree>
    <p:extLst>
      <p:ext uri="{BB962C8B-B14F-4D97-AF65-F5344CB8AC3E}">
        <p14:creationId xmlns:p14="http://schemas.microsoft.com/office/powerpoint/2010/main" val="186346722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2757726160"/>
              </p:ext>
            </p:extLst>
          </p:nvPr>
        </p:nvGraphicFramePr>
        <p:xfrm>
          <a:off x="107503" y="188640"/>
          <a:ext cx="9044655" cy="6048672"/>
        </p:xfrm>
        <a:graphic>
          <a:graphicData uri="http://schemas.openxmlformats.org/presentationml/2006/ole">
            <mc:AlternateContent xmlns:mc="http://schemas.openxmlformats.org/markup-compatibility/2006">
              <mc:Choice xmlns:v="urn:schemas-microsoft-com:vml" Requires="v">
                <p:oleObj spid="_x0000_s13339" name="Document" r:id="rId3" imgW="9931400" imgH="6642100" progId="Word.Document.12">
                  <p:embed/>
                </p:oleObj>
              </mc:Choice>
              <mc:Fallback>
                <p:oleObj name="Document" r:id="rId3" imgW="9931400" imgH="6642100" progId="Word.Document.12">
                  <p:embed/>
                  <p:pic>
                    <p:nvPicPr>
                      <p:cNvPr id="0" name=""/>
                      <p:cNvPicPr/>
                      <p:nvPr/>
                    </p:nvPicPr>
                    <p:blipFill>
                      <a:blip r:embed="rId4"/>
                      <a:stretch>
                        <a:fillRect/>
                      </a:stretch>
                    </p:blipFill>
                    <p:spPr>
                      <a:xfrm>
                        <a:off x="107503" y="188640"/>
                        <a:ext cx="9044655" cy="6048672"/>
                      </a:xfrm>
                      <a:prstGeom prst="rect">
                        <a:avLst/>
                      </a:prstGeom>
                    </p:spPr>
                  </p:pic>
                </p:oleObj>
              </mc:Fallback>
            </mc:AlternateContent>
          </a:graphicData>
        </a:graphic>
      </p:graphicFrame>
      <p:sp>
        <p:nvSpPr>
          <p:cNvPr id="2" name="Rectangle 1"/>
          <p:cNvSpPr/>
          <p:nvPr/>
        </p:nvSpPr>
        <p:spPr>
          <a:xfrm>
            <a:off x="8028384" y="476672"/>
            <a:ext cx="936104" cy="5544616"/>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945487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4179270557"/>
              </p:ext>
            </p:extLst>
          </p:nvPr>
        </p:nvGraphicFramePr>
        <p:xfrm>
          <a:off x="-1" y="116632"/>
          <a:ext cx="9044655" cy="6048672"/>
        </p:xfrm>
        <a:graphic>
          <a:graphicData uri="http://schemas.openxmlformats.org/presentationml/2006/ole">
            <mc:AlternateContent xmlns:mc="http://schemas.openxmlformats.org/markup-compatibility/2006">
              <mc:Choice xmlns:v="urn:schemas-microsoft-com:vml" Requires="v">
                <p:oleObj spid="_x0000_s14363" name="Document" r:id="rId3" imgW="9931400" imgH="6642100" progId="Word.Document.12">
                  <p:embed/>
                </p:oleObj>
              </mc:Choice>
              <mc:Fallback>
                <p:oleObj name="Document" r:id="rId3" imgW="9931400" imgH="6642100" progId="Word.Document.12">
                  <p:embed/>
                  <p:pic>
                    <p:nvPicPr>
                      <p:cNvPr id="0" name=""/>
                      <p:cNvPicPr/>
                      <p:nvPr/>
                    </p:nvPicPr>
                    <p:blipFill>
                      <a:blip r:embed="rId4"/>
                      <a:stretch>
                        <a:fillRect/>
                      </a:stretch>
                    </p:blipFill>
                    <p:spPr>
                      <a:xfrm>
                        <a:off x="-1" y="116632"/>
                        <a:ext cx="9044655" cy="6048672"/>
                      </a:xfrm>
                      <a:prstGeom prst="rect">
                        <a:avLst/>
                      </a:prstGeom>
                    </p:spPr>
                  </p:pic>
                </p:oleObj>
              </mc:Fallback>
            </mc:AlternateContent>
          </a:graphicData>
        </a:graphic>
      </p:graphicFrame>
      <p:sp>
        <p:nvSpPr>
          <p:cNvPr id="3" name="Rectangle 2"/>
          <p:cNvSpPr/>
          <p:nvPr/>
        </p:nvSpPr>
        <p:spPr>
          <a:xfrm>
            <a:off x="8028384" y="476672"/>
            <a:ext cx="936104" cy="5544616"/>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084247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3278450559"/>
              </p:ext>
            </p:extLst>
          </p:nvPr>
        </p:nvGraphicFramePr>
        <p:xfrm>
          <a:off x="9601" y="0"/>
          <a:ext cx="9137321" cy="5877272"/>
        </p:xfrm>
        <a:graphic>
          <a:graphicData uri="http://schemas.openxmlformats.org/presentationml/2006/ole">
            <mc:AlternateContent xmlns:mc="http://schemas.openxmlformats.org/markup-compatibility/2006">
              <mc:Choice xmlns:v="urn:schemas-microsoft-com:vml" Requires="v">
                <p:oleObj spid="_x0000_s12316" name="Document" r:id="rId3" imgW="9931400" imgH="6388100" progId="Word.Document.12">
                  <p:embed/>
                </p:oleObj>
              </mc:Choice>
              <mc:Fallback>
                <p:oleObj name="Document" r:id="rId3" imgW="9931400" imgH="6388100" progId="Word.Document.12">
                  <p:embed/>
                  <p:pic>
                    <p:nvPicPr>
                      <p:cNvPr id="0" name=""/>
                      <p:cNvPicPr/>
                      <p:nvPr/>
                    </p:nvPicPr>
                    <p:blipFill>
                      <a:blip r:embed="rId4"/>
                      <a:stretch>
                        <a:fillRect/>
                      </a:stretch>
                    </p:blipFill>
                    <p:spPr>
                      <a:xfrm>
                        <a:off x="9601" y="0"/>
                        <a:ext cx="9137321" cy="5877272"/>
                      </a:xfrm>
                      <a:prstGeom prst="rect">
                        <a:avLst/>
                      </a:prstGeom>
                    </p:spPr>
                  </p:pic>
                </p:oleObj>
              </mc:Fallback>
            </mc:AlternateContent>
          </a:graphicData>
        </a:graphic>
      </p:graphicFrame>
    </p:spTree>
    <p:extLst>
      <p:ext uri="{BB962C8B-B14F-4D97-AF65-F5344CB8AC3E}">
        <p14:creationId xmlns:p14="http://schemas.microsoft.com/office/powerpoint/2010/main" val="417772725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509584074"/>
              </p:ext>
            </p:extLst>
          </p:nvPr>
        </p:nvGraphicFramePr>
        <p:xfrm>
          <a:off x="107504" y="260648"/>
          <a:ext cx="8850233" cy="5760640"/>
        </p:xfrm>
        <a:graphic>
          <a:graphicData uri="http://schemas.openxmlformats.org/presentationml/2006/ole">
            <mc:AlternateContent xmlns:mc="http://schemas.openxmlformats.org/markup-compatibility/2006">
              <mc:Choice xmlns:v="urn:schemas-microsoft-com:vml" Requires="v">
                <p:oleObj spid="_x0000_s18458" name="Document" r:id="rId3" imgW="9931400" imgH="6464300" progId="Word.Document.12">
                  <p:embed/>
                </p:oleObj>
              </mc:Choice>
              <mc:Fallback>
                <p:oleObj name="Document" r:id="rId3" imgW="9931400" imgH="6464300" progId="Word.Document.12">
                  <p:embed/>
                  <p:pic>
                    <p:nvPicPr>
                      <p:cNvPr id="0" name=""/>
                      <p:cNvPicPr/>
                      <p:nvPr/>
                    </p:nvPicPr>
                    <p:blipFill>
                      <a:blip r:embed="rId4"/>
                      <a:stretch>
                        <a:fillRect/>
                      </a:stretch>
                    </p:blipFill>
                    <p:spPr>
                      <a:xfrm>
                        <a:off x="107504" y="260648"/>
                        <a:ext cx="8850233" cy="5760640"/>
                      </a:xfrm>
                      <a:prstGeom prst="rect">
                        <a:avLst/>
                      </a:prstGeom>
                    </p:spPr>
                  </p:pic>
                </p:oleObj>
              </mc:Fallback>
            </mc:AlternateContent>
          </a:graphicData>
        </a:graphic>
      </p:graphicFrame>
    </p:spTree>
    <p:extLst>
      <p:ext uri="{BB962C8B-B14F-4D97-AF65-F5344CB8AC3E}">
        <p14:creationId xmlns:p14="http://schemas.microsoft.com/office/powerpoint/2010/main" val="336788853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Current work: </a:t>
            </a:r>
            <a:r>
              <a:rPr lang="en-US" sz="3200" b="1" dirty="0" smtClean="0"/>
              <a:t>semi-parametric approach</a:t>
            </a:r>
            <a:r>
              <a:rPr lang="en-US" sz="3200" dirty="0" smtClean="0"/>
              <a:t> using residuals from fixed-effects</a:t>
            </a:r>
            <a:endParaRPr lang="en-US" sz="3200" dirty="0"/>
          </a:p>
        </p:txBody>
      </p:sp>
      <p:pic>
        <p:nvPicPr>
          <p:cNvPr id="4" name="Picture 3" descr="ORF Semi-parametric residuals (June 2015).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1510968"/>
            <a:ext cx="7236296" cy="5262761"/>
          </a:xfrm>
          <a:prstGeom prst="rect">
            <a:avLst/>
          </a:prstGeom>
        </p:spPr>
      </p:pic>
    </p:spTree>
    <p:extLst>
      <p:ext uri="{BB962C8B-B14F-4D97-AF65-F5344CB8AC3E}">
        <p14:creationId xmlns:p14="http://schemas.microsoft.com/office/powerpoint/2010/main" val="239609779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US" dirty="0" smtClean="0"/>
              <a:t>Tentative conclusions</a:t>
            </a:r>
            <a:endParaRPr lang="en-US" dirty="0"/>
          </a:p>
        </p:txBody>
      </p:sp>
      <p:sp>
        <p:nvSpPr>
          <p:cNvPr id="3" name="Content Placeholder 2"/>
          <p:cNvSpPr>
            <a:spLocks noGrp="1"/>
          </p:cNvSpPr>
          <p:nvPr>
            <p:ph idx="1"/>
          </p:nvPr>
        </p:nvSpPr>
        <p:spPr>
          <a:xfrm>
            <a:off x="457200" y="1196752"/>
            <a:ext cx="8229600" cy="5256584"/>
          </a:xfrm>
        </p:spPr>
        <p:txBody>
          <a:bodyPr>
            <a:normAutofit fontScale="85000" lnSpcReduction="20000"/>
          </a:bodyPr>
          <a:lstStyle/>
          <a:p>
            <a:pPr marL="457200" indent="-457200">
              <a:buFont typeface="+mj-lt"/>
              <a:buAutoNum type="arabicPeriod"/>
            </a:pPr>
            <a:r>
              <a:rPr lang="en-US" sz="2000" b="1" dirty="0" smtClean="0"/>
              <a:t>New study testing oral reading fluency among L2 learners in SA. </a:t>
            </a:r>
          </a:p>
          <a:p>
            <a:pPr lvl="1"/>
            <a:r>
              <a:rPr lang="en-US" sz="1600" dirty="0" smtClean="0"/>
              <a:t>Confirms existing research; strong relationship between fluency and comprehension</a:t>
            </a:r>
          </a:p>
          <a:p>
            <a:pPr lvl="1"/>
            <a:r>
              <a:rPr lang="en-US" sz="1600" dirty="0" smtClean="0"/>
              <a:t>Stresses the importance of acquiring foundational reading skills in the early years (Gr1-3) – Grade 5 is MUCH too late. </a:t>
            </a:r>
          </a:p>
          <a:p>
            <a:pPr lvl="1"/>
            <a:r>
              <a:rPr lang="en-US" sz="1600" dirty="0" smtClean="0"/>
              <a:t>Extremely low levels of reading fluency. </a:t>
            </a:r>
            <a:r>
              <a:rPr lang="en-US" sz="1600" b="1" dirty="0" smtClean="0"/>
              <a:t>60%</a:t>
            </a:r>
            <a:r>
              <a:rPr lang="en-US" sz="1600" dirty="0" smtClean="0"/>
              <a:t> of grade 5 rural learners are reading at a grade 1 level.</a:t>
            </a:r>
          </a:p>
          <a:p>
            <a:pPr lvl="1"/>
            <a:r>
              <a:rPr lang="en-US" sz="1600" dirty="0" smtClean="0"/>
              <a:t>High intra-class range in WCPM; in 50% of classes range (top-bot) &gt;75 WCPM</a:t>
            </a:r>
          </a:p>
          <a:p>
            <a:pPr marL="457200" indent="-457200">
              <a:buFont typeface="+mj-lt"/>
              <a:buAutoNum type="arabicPeriod"/>
            </a:pPr>
            <a:r>
              <a:rPr lang="en-US" sz="2000" b="1" dirty="0" smtClean="0"/>
              <a:t>A lack of automaticity is a binding constraint to reading (and comprehension) for most of these rural learners</a:t>
            </a:r>
          </a:p>
          <a:p>
            <a:pPr lvl="1"/>
            <a:r>
              <a:rPr lang="en-US" sz="1600" dirty="0" smtClean="0"/>
              <a:t>Automaticity develops through practice</a:t>
            </a:r>
          </a:p>
          <a:p>
            <a:pPr lvl="1"/>
            <a:r>
              <a:rPr lang="en-US" sz="1600" dirty="0" smtClean="0"/>
              <a:t>No reading homework</a:t>
            </a:r>
          </a:p>
          <a:p>
            <a:pPr lvl="1"/>
            <a:r>
              <a:rPr lang="en-US" sz="1600" dirty="0" smtClean="0"/>
              <a:t>No reading in the classroom</a:t>
            </a:r>
          </a:p>
          <a:p>
            <a:pPr lvl="1"/>
            <a:r>
              <a:rPr lang="en-US" sz="1600" dirty="0" smtClean="0"/>
              <a:t>Little access to books (60% of all SA primary schools have no library at all)</a:t>
            </a:r>
          </a:p>
          <a:p>
            <a:pPr marL="457200" indent="-457200">
              <a:buFont typeface="+mj-lt"/>
              <a:buAutoNum type="arabicPeriod"/>
            </a:pPr>
            <a:r>
              <a:rPr lang="en-US" sz="2000" b="1" dirty="0" smtClean="0"/>
              <a:t>If these students are still battling with the ‘conscious-attention mechanism’ (i.e. no automaticity and not using ‘automatic activation processes’) little working memory can be freed up for comprehension</a:t>
            </a:r>
            <a:r>
              <a:rPr lang="en-US" sz="2000" dirty="0" smtClean="0"/>
              <a:t>. </a:t>
            </a:r>
            <a:endParaRPr lang="en-US" sz="2000" dirty="0"/>
          </a:p>
          <a:p>
            <a:pPr lvl="1"/>
            <a:r>
              <a:rPr lang="en-US" sz="1600" dirty="0" smtClean="0"/>
              <a:t>Schreiner (2003) suggests that automaticity in cognitive function frees up 90% of working memory for higher-order skills. </a:t>
            </a:r>
          </a:p>
          <a:p>
            <a:pPr marL="457200" indent="-457200">
              <a:buFont typeface="+mj-lt"/>
              <a:buAutoNum type="arabicPeriod"/>
            </a:pPr>
            <a:r>
              <a:rPr lang="en-US" sz="2000" b="1" dirty="0" smtClean="0"/>
              <a:t>Strong relationship between fluency and comprehension</a:t>
            </a:r>
            <a:r>
              <a:rPr lang="en-US" sz="2000" dirty="0" smtClean="0"/>
              <a:t>.</a:t>
            </a:r>
          </a:p>
          <a:p>
            <a:pPr marL="857250" lvl="1" indent="-457200"/>
            <a:r>
              <a:rPr lang="en-US" sz="1600" dirty="0" smtClean="0"/>
              <a:t>1 standard deviation increase in WCPM is associated with a 0.7 SD increase in comprehension. (Alternatively 20 additional WCPM associated with 10 percentage point increase in comprehension)</a:t>
            </a:r>
          </a:p>
          <a:p>
            <a:pPr marL="857250" lvl="1" indent="-457200"/>
            <a:r>
              <a:rPr lang="en-US" sz="1600" dirty="0" smtClean="0"/>
              <a:t>Returns to fluency are highest up to about 70 WCPM and decline from there. In contrast to 90 WCPM for L1 speakers (McGuiness, 2005)</a:t>
            </a:r>
          </a:p>
          <a:p>
            <a:pPr marL="457200" indent="-457200">
              <a:buFont typeface="+mj-lt"/>
              <a:buAutoNum type="arabicPeriod"/>
            </a:pPr>
            <a:endParaRPr lang="en-US" sz="2000" dirty="0"/>
          </a:p>
        </p:txBody>
      </p:sp>
      <p:grpSp>
        <p:nvGrpSpPr>
          <p:cNvPr id="6" name="Group 5"/>
          <p:cNvGrpSpPr/>
          <p:nvPr/>
        </p:nvGrpSpPr>
        <p:grpSpPr>
          <a:xfrm>
            <a:off x="323528" y="2636912"/>
            <a:ext cx="8712968" cy="1368152"/>
            <a:chOff x="323528" y="2636912"/>
            <a:chExt cx="8712968" cy="1368152"/>
          </a:xfrm>
        </p:grpSpPr>
        <p:sp>
          <p:nvSpPr>
            <p:cNvPr id="4" name="Left Arrow 3"/>
            <p:cNvSpPr/>
            <p:nvPr/>
          </p:nvSpPr>
          <p:spPr>
            <a:xfrm>
              <a:off x="7092280" y="2636912"/>
              <a:ext cx="1872208" cy="1368152"/>
            </a:xfrm>
            <a:prstGeom prst="leftArrow">
              <a:avLst>
                <a:gd name="adj1" fmla="val 50000"/>
                <a:gd name="adj2" fmla="val 30937"/>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solidFill>
                    <a:srgbClr val="FF0000"/>
                  </a:solidFill>
                </a:rPr>
                <a:t>Policy</a:t>
              </a:r>
              <a:endParaRPr lang="en-US" b="1" dirty="0">
                <a:solidFill>
                  <a:srgbClr val="FF0000"/>
                </a:solidFill>
              </a:endParaRPr>
            </a:p>
          </p:txBody>
        </p:sp>
        <p:sp>
          <p:nvSpPr>
            <p:cNvPr id="5" name="Rectangle 4"/>
            <p:cNvSpPr/>
            <p:nvPr/>
          </p:nvSpPr>
          <p:spPr>
            <a:xfrm>
              <a:off x="323528" y="2636912"/>
              <a:ext cx="8712968" cy="136815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957074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Vast majority of kids do switch</a:t>
            </a:r>
            <a:br>
              <a:rPr lang="en-US" sz="3200" dirty="0" smtClean="0"/>
            </a:br>
            <a:r>
              <a:rPr lang="en-US" sz="2400" dirty="0" smtClean="0"/>
              <a:t>Language of learning and teaching (LOLT), ANA 2013</a:t>
            </a:r>
            <a:endParaRPr lang="en-US" sz="2400" dirty="0"/>
          </a:p>
        </p:txBody>
      </p:sp>
      <p:graphicFrame>
        <p:nvGraphicFramePr>
          <p:cNvPr id="4" name="Chart 3"/>
          <p:cNvGraphicFramePr/>
          <p:nvPr>
            <p:extLst>
              <p:ext uri="{D42A27DB-BD31-4B8C-83A1-F6EECF244321}">
                <p14:modId xmlns:p14="http://schemas.microsoft.com/office/powerpoint/2010/main" val="622216620"/>
              </p:ext>
            </p:extLst>
          </p:nvPr>
        </p:nvGraphicFramePr>
        <p:xfrm>
          <a:off x="467544" y="1700808"/>
          <a:ext cx="8208912" cy="43204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8184414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normAutofit fontScale="47500" lnSpcReduction="20000"/>
          </a:bodyPr>
          <a:lstStyle/>
          <a:p>
            <a:r>
              <a:rPr lang="en-US" i="1" dirty="0"/>
              <a:t>Readability ease</a:t>
            </a:r>
            <a:endParaRPr lang="en-US" dirty="0"/>
          </a:p>
          <a:p>
            <a:r>
              <a:rPr lang="en-US" dirty="0"/>
              <a:t>Readability refers, broadly, to the ease or difficulty with which texts are read. Various readability formulae are employed to quantify aspects of texts that are deemed to play a role in determining the ease with which texts are read. These readability formulae typically incorporate word length and sentence length in relation to overall text length, the assumption being that short words and short sentences are easier to read than longer words and sentences. Examples of readability formulae include the </a:t>
            </a:r>
            <a:r>
              <a:rPr lang="en-US" dirty="0" err="1"/>
              <a:t>Flesch</a:t>
            </a:r>
            <a:r>
              <a:rPr lang="en-US" dirty="0"/>
              <a:t> Reading Ease (RE), the Dale-</a:t>
            </a:r>
            <a:r>
              <a:rPr lang="en-US" dirty="0" err="1"/>
              <a:t>Chall</a:t>
            </a:r>
            <a:r>
              <a:rPr lang="en-US" dirty="0"/>
              <a:t> and the Grammatik formulae that are available on software </a:t>
            </a:r>
            <a:r>
              <a:rPr lang="en-US" dirty="0" err="1"/>
              <a:t>programmes</a:t>
            </a:r>
            <a:r>
              <a:rPr lang="en-US" dirty="0"/>
              <a:t> such as MS Word. The assumptions underlying the readability formulae have not been without their critics, the main charge being that such formulae oversimplify the reading process, since there are also several text-based and reader-based factors that affect reading ease. Notwithstanding such criticisms, readability formulae continue to enjoy popularity as gross predictors of text difficulty. </a:t>
            </a:r>
          </a:p>
          <a:p>
            <a:r>
              <a:rPr lang="en-US" dirty="0"/>
              <a:t>The </a:t>
            </a:r>
            <a:r>
              <a:rPr lang="en-US" dirty="0" err="1"/>
              <a:t>Flesch</a:t>
            </a:r>
            <a:r>
              <a:rPr lang="en-US" dirty="0"/>
              <a:t> Reading Ease formula, based on syllables per 100 words, words per sentence and number of passive constructions used in a text, was used for the purposes of this study, primarily because it is easily available and in the absence of </a:t>
            </a:r>
            <a:r>
              <a:rPr lang="en-US" dirty="0" err="1"/>
              <a:t>standardised</a:t>
            </a:r>
            <a:r>
              <a:rPr lang="en-US" dirty="0"/>
              <a:t> test instruments in the local educational context, serves as a rough guideline for establishing consistency across texts at specific grade levels. </a:t>
            </a:r>
          </a:p>
          <a:p>
            <a:r>
              <a:rPr lang="en-US" dirty="0"/>
              <a:t>The higher the reading ease (RE) score, the easier the text is regarded as being; the lower the number, the more difficult the text. The scores have been measured in terms of readability categories, as shown in Table 1 below. Grade 4 and 5 textbooks fall within the 90-70 range of scores. </a:t>
            </a:r>
          </a:p>
          <a:p>
            <a:endParaRPr lang="en-US" dirty="0"/>
          </a:p>
        </p:txBody>
      </p:sp>
    </p:spTree>
    <p:extLst>
      <p:ext uri="{BB962C8B-B14F-4D97-AF65-F5344CB8AC3E}">
        <p14:creationId xmlns:p14="http://schemas.microsoft.com/office/powerpoint/2010/main" val="91174454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232" y="274638"/>
            <a:ext cx="5338936" cy="1143000"/>
          </a:xfrm>
        </p:spPr>
        <p:txBody>
          <a:bodyPr/>
          <a:lstStyle/>
          <a:p>
            <a:r>
              <a:rPr lang="en-US" dirty="0" smtClean="0"/>
              <a:t>Distributions</a:t>
            </a:r>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6300192" y="116632"/>
            <a:ext cx="2592288" cy="16561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3635896" y="1628800"/>
            <a:ext cx="2736304" cy="2088232"/>
          </a:xfrm>
          <a:prstGeom prst="rect">
            <a:avLst/>
          </a:prstGeom>
        </p:spPr>
      </p:pic>
      <p:pic>
        <p:nvPicPr>
          <p:cNvPr id="6" name="Picture 5"/>
          <p:cNvPicPr/>
          <p:nvPr/>
        </p:nvPicPr>
        <p:blipFill>
          <a:blip r:embed="rId4">
            <a:extLst>
              <a:ext uri="{28A0092B-C50C-407E-A947-70E740481C1C}">
                <a14:useLocalDpi xmlns:a14="http://schemas.microsoft.com/office/drawing/2010/main" val="0"/>
              </a:ext>
            </a:extLst>
          </a:blip>
          <a:stretch>
            <a:fillRect/>
          </a:stretch>
        </p:blipFill>
        <p:spPr>
          <a:xfrm>
            <a:off x="3563888" y="3789040"/>
            <a:ext cx="3240360" cy="2592288"/>
          </a:xfrm>
          <a:prstGeom prst="rect">
            <a:avLst/>
          </a:prstGeom>
        </p:spPr>
      </p:pic>
      <p:pic>
        <p:nvPicPr>
          <p:cNvPr id="7" name="Picture 6"/>
          <p:cNvPicPr/>
          <p:nvPr/>
        </p:nvPicPr>
        <p:blipFill>
          <a:blip r:embed="rId5">
            <a:extLst>
              <a:ext uri="{28A0092B-C50C-407E-A947-70E740481C1C}">
                <a14:useLocalDpi xmlns:a14="http://schemas.microsoft.com/office/drawing/2010/main" val="0"/>
              </a:ext>
            </a:extLst>
          </a:blip>
          <a:stretch>
            <a:fillRect/>
          </a:stretch>
        </p:blipFill>
        <p:spPr>
          <a:xfrm>
            <a:off x="6228184" y="1556792"/>
            <a:ext cx="2880320" cy="2204780"/>
          </a:xfrm>
          <a:prstGeom prst="rect">
            <a:avLst/>
          </a:prstGeom>
        </p:spPr>
      </p:pic>
      <p:pic>
        <p:nvPicPr>
          <p:cNvPr id="8" name="Picture 7"/>
          <p:cNvPicPr/>
          <p:nvPr/>
        </p:nvPicPr>
        <p:blipFill>
          <a:blip r:embed="rId6">
            <a:extLst>
              <a:ext uri="{28A0092B-C50C-407E-A947-70E740481C1C}">
                <a14:useLocalDpi xmlns:a14="http://schemas.microsoft.com/office/drawing/2010/main" val="0"/>
              </a:ext>
            </a:extLst>
          </a:blip>
          <a:stretch>
            <a:fillRect/>
          </a:stretch>
        </p:blipFill>
        <p:spPr>
          <a:xfrm>
            <a:off x="6228184" y="4077072"/>
            <a:ext cx="2808312" cy="2304256"/>
          </a:xfrm>
          <a:prstGeom prst="rect">
            <a:avLst/>
          </a:prstGeom>
        </p:spPr>
      </p:pic>
      <p:pic>
        <p:nvPicPr>
          <p:cNvPr id="9" name="Picture 8"/>
          <p:cNvPicPr/>
          <p:nvPr/>
        </p:nvPicPr>
        <p:blipFill>
          <a:blip r:embed="rId7">
            <a:extLst>
              <a:ext uri="{28A0092B-C50C-407E-A947-70E740481C1C}">
                <a14:useLocalDpi xmlns:a14="http://schemas.microsoft.com/office/drawing/2010/main" val="0"/>
              </a:ext>
            </a:extLst>
          </a:blip>
          <a:stretch>
            <a:fillRect/>
          </a:stretch>
        </p:blipFill>
        <p:spPr>
          <a:xfrm>
            <a:off x="683568" y="1628800"/>
            <a:ext cx="2808312" cy="2088232"/>
          </a:xfrm>
          <a:prstGeom prst="rect">
            <a:avLst/>
          </a:prstGeom>
        </p:spPr>
      </p:pic>
      <p:pic>
        <p:nvPicPr>
          <p:cNvPr id="10" name="Picture 9"/>
          <p:cNvPicPr/>
          <p:nvPr/>
        </p:nvPicPr>
        <p:blipFill>
          <a:blip r:embed="rId8">
            <a:extLst>
              <a:ext uri="{28A0092B-C50C-407E-A947-70E740481C1C}">
                <a14:useLocalDpi xmlns:a14="http://schemas.microsoft.com/office/drawing/2010/main" val="0"/>
              </a:ext>
            </a:extLst>
          </a:blip>
          <a:stretch>
            <a:fillRect/>
          </a:stretch>
        </p:blipFill>
        <p:spPr>
          <a:xfrm>
            <a:off x="683568" y="3861048"/>
            <a:ext cx="2923282" cy="2232248"/>
          </a:xfrm>
          <a:prstGeom prst="rect">
            <a:avLst/>
          </a:prstGeom>
        </p:spPr>
      </p:pic>
      <p:sp>
        <p:nvSpPr>
          <p:cNvPr id="11" name="TextBox 10"/>
          <p:cNvSpPr txBox="1"/>
          <p:nvPr/>
        </p:nvSpPr>
        <p:spPr>
          <a:xfrm>
            <a:off x="19397" y="2276872"/>
            <a:ext cx="791816" cy="646331"/>
          </a:xfrm>
          <a:prstGeom prst="rect">
            <a:avLst/>
          </a:prstGeom>
          <a:solidFill>
            <a:schemeClr val="bg1">
              <a:lumMod val="85000"/>
            </a:schemeClr>
          </a:solidFill>
        </p:spPr>
        <p:txBody>
          <a:bodyPr wrap="square" rtlCol="0">
            <a:spAutoFit/>
          </a:bodyPr>
          <a:lstStyle/>
          <a:p>
            <a:r>
              <a:rPr lang="en-US" dirty="0" smtClean="0"/>
              <a:t>ORF1 (1786)</a:t>
            </a:r>
            <a:endParaRPr lang="en-US" dirty="0"/>
          </a:p>
        </p:txBody>
      </p:sp>
      <p:sp>
        <p:nvSpPr>
          <p:cNvPr id="12" name="TextBox 11"/>
          <p:cNvSpPr txBox="1"/>
          <p:nvPr/>
        </p:nvSpPr>
        <p:spPr>
          <a:xfrm>
            <a:off x="0" y="4437112"/>
            <a:ext cx="792088" cy="646331"/>
          </a:xfrm>
          <a:prstGeom prst="rect">
            <a:avLst/>
          </a:prstGeom>
          <a:solidFill>
            <a:srgbClr val="D9D9D9"/>
          </a:solidFill>
        </p:spPr>
        <p:txBody>
          <a:bodyPr wrap="square" rtlCol="0">
            <a:spAutoFit/>
          </a:bodyPr>
          <a:lstStyle/>
          <a:p>
            <a:r>
              <a:rPr lang="en-US" dirty="0" smtClean="0"/>
              <a:t>ORF2 (867)</a:t>
            </a:r>
            <a:endParaRPr lang="en-US" dirty="0"/>
          </a:p>
        </p:txBody>
      </p:sp>
    </p:spTree>
    <p:extLst>
      <p:ext uri="{BB962C8B-B14F-4D97-AF65-F5344CB8AC3E}">
        <p14:creationId xmlns:p14="http://schemas.microsoft.com/office/powerpoint/2010/main" val="220016045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1139788571"/>
              </p:ext>
            </p:extLst>
          </p:nvPr>
        </p:nvGraphicFramePr>
        <p:xfrm>
          <a:off x="179512" y="260648"/>
          <a:ext cx="8890231" cy="5832648"/>
        </p:xfrm>
        <a:graphic>
          <a:graphicData uri="http://schemas.openxmlformats.org/presentationml/2006/ole">
            <mc:AlternateContent xmlns:mc="http://schemas.openxmlformats.org/markup-compatibility/2006">
              <mc:Choice xmlns:v="urn:schemas-microsoft-com:vml" Requires="v">
                <p:oleObj spid="_x0000_s17434" name="Document" r:id="rId3" imgW="9931400" imgH="6515100" progId="Word.Document.12">
                  <p:embed/>
                </p:oleObj>
              </mc:Choice>
              <mc:Fallback>
                <p:oleObj name="Document" r:id="rId3" imgW="9931400" imgH="6515100" progId="Word.Document.12">
                  <p:embed/>
                  <p:pic>
                    <p:nvPicPr>
                      <p:cNvPr id="0" name=""/>
                      <p:cNvPicPr/>
                      <p:nvPr/>
                    </p:nvPicPr>
                    <p:blipFill>
                      <a:blip r:embed="rId4"/>
                      <a:stretch>
                        <a:fillRect/>
                      </a:stretch>
                    </p:blipFill>
                    <p:spPr>
                      <a:xfrm>
                        <a:off x="179512" y="260648"/>
                        <a:ext cx="8890231" cy="5832648"/>
                      </a:xfrm>
                      <a:prstGeom prst="rect">
                        <a:avLst/>
                      </a:prstGeom>
                    </p:spPr>
                  </p:pic>
                </p:oleObj>
              </mc:Fallback>
            </mc:AlternateContent>
          </a:graphicData>
        </a:graphic>
      </p:graphicFrame>
    </p:spTree>
    <p:extLst>
      <p:ext uri="{BB962C8B-B14F-4D97-AF65-F5344CB8AC3E}">
        <p14:creationId xmlns:p14="http://schemas.microsoft.com/office/powerpoint/2010/main" val="95900787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104646265"/>
              </p:ext>
            </p:extLst>
          </p:nvPr>
        </p:nvGraphicFramePr>
        <p:xfrm>
          <a:off x="179512" y="188640"/>
          <a:ext cx="8850233" cy="5760640"/>
        </p:xfrm>
        <a:graphic>
          <a:graphicData uri="http://schemas.openxmlformats.org/presentationml/2006/ole">
            <mc:AlternateContent xmlns:mc="http://schemas.openxmlformats.org/markup-compatibility/2006">
              <mc:Choice xmlns:v="urn:schemas-microsoft-com:vml" Requires="v">
                <p:oleObj spid="_x0000_s1051" name="Document" r:id="rId3" imgW="9931400" imgH="6464300" progId="Word.Document.12">
                  <p:embed/>
                </p:oleObj>
              </mc:Choice>
              <mc:Fallback>
                <p:oleObj name="Document" r:id="rId3" imgW="9931400" imgH="6464300" progId="Word.Document.12">
                  <p:embed/>
                  <p:pic>
                    <p:nvPicPr>
                      <p:cNvPr id="0" name=""/>
                      <p:cNvPicPr/>
                      <p:nvPr/>
                    </p:nvPicPr>
                    <p:blipFill>
                      <a:blip r:embed="rId4"/>
                      <a:stretch>
                        <a:fillRect/>
                      </a:stretch>
                    </p:blipFill>
                    <p:spPr>
                      <a:xfrm>
                        <a:off x="179512" y="188640"/>
                        <a:ext cx="8850233" cy="5760640"/>
                      </a:xfrm>
                      <a:prstGeom prst="rect">
                        <a:avLst/>
                      </a:prstGeom>
                    </p:spPr>
                  </p:pic>
                </p:oleObj>
              </mc:Fallback>
            </mc:AlternateContent>
          </a:graphicData>
        </a:graphic>
      </p:graphicFrame>
    </p:spTree>
    <p:extLst>
      <p:ext uri="{BB962C8B-B14F-4D97-AF65-F5344CB8AC3E}">
        <p14:creationId xmlns:p14="http://schemas.microsoft.com/office/powerpoint/2010/main" val="336788853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9051</TotalTime>
  <Words>1879</Words>
  <Application>Microsoft Macintosh PowerPoint</Application>
  <PresentationFormat>On-screen Show (4:3)</PresentationFormat>
  <Paragraphs>130</Paragraphs>
  <Slides>29</Slides>
  <Notes>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29</vt:i4>
      </vt:variant>
    </vt:vector>
  </HeadingPairs>
  <TitlesOfParts>
    <vt:vector size="32" baseType="lpstr">
      <vt:lpstr>Office Theme</vt:lpstr>
      <vt:lpstr>Document</vt:lpstr>
      <vt:lpstr>Microsoft Word Document</vt:lpstr>
      <vt:lpstr>PowerPoint Presentation</vt:lpstr>
      <vt:lpstr>Background - SA</vt:lpstr>
      <vt:lpstr>Background - SA</vt:lpstr>
      <vt:lpstr>ORF literature</vt:lpstr>
      <vt:lpstr>ORF literature and our research questions</vt:lpstr>
      <vt:lpstr>Test materials</vt:lpstr>
      <vt:lpstr>PowerPoint Presentation</vt:lpstr>
      <vt:lpstr>PowerPoint Presentation</vt:lpstr>
      <vt:lpstr>Testing procedure - 2013</vt:lpstr>
      <vt:lpstr>Initial comprehension /20</vt:lpstr>
      <vt:lpstr>WRCPM – ORF Test 1</vt:lpstr>
      <vt:lpstr>ORF 1 Cumulative Density Function NEEDU Grade 5 (Rural)</vt:lpstr>
      <vt:lpstr>NEEDU Gr5 Comprehension and ORF</vt:lpstr>
      <vt:lpstr>CDF for those students scoring 40% + on comprehension</vt:lpstr>
      <vt:lpstr>Descriptive findings</vt:lpstr>
      <vt:lpstr>ORF1 range; showing the CDF of the range (max-min ORF in each school)</vt:lpstr>
      <vt:lpstr>ORF 1 comprehension /5</vt:lpstr>
      <vt:lpstr>Multivariate analysis</vt:lpstr>
      <vt:lpstr>PowerPoint Presentation</vt:lpstr>
      <vt:lpstr>PowerPoint Presentation</vt:lpstr>
      <vt:lpstr>PowerPoint Presentation</vt:lpstr>
      <vt:lpstr>PowerPoint Presentation</vt:lpstr>
      <vt:lpstr>Current work: semi-parametric approach using residuals from fixed-effects</vt:lpstr>
      <vt:lpstr>Tentative conclusions</vt:lpstr>
      <vt:lpstr>Vast majority of kids do switch Language of learning and teaching (LOLT), ANA 2013</vt:lpstr>
      <vt:lpstr>Background</vt:lpstr>
      <vt:lpstr>Distributions</vt:lpstr>
      <vt:lpstr>PowerPoint Presentation</vt:lpstr>
      <vt:lpstr>PowerPoint Presentation</vt:lpstr>
    </vt:vector>
  </TitlesOfParts>
  <Company>Stellenbosch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Nicholas Spaull</dc:creator>
  <cp:lastModifiedBy>Nicholas Spaull</cp:lastModifiedBy>
  <cp:revision>187</cp:revision>
  <cp:lastPrinted>2015-01-28T10:17:38Z</cp:lastPrinted>
  <dcterms:created xsi:type="dcterms:W3CDTF">2012-04-20T08:16:58Z</dcterms:created>
  <dcterms:modified xsi:type="dcterms:W3CDTF">2015-06-02T09:57:15Z</dcterms:modified>
</cp:coreProperties>
</file>