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emf" ContentType="image/x-emf"/>
  <Default Extension="vml" ContentType="application/vnd.openxmlformats-officedocument.vmlDrawing"/>
  <Default Extension="docx" ContentType="application/vnd.openxmlformats-officedocument.wordprocessingml.documen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rts/chart1.xml" ContentType="application/vnd.openxmlformats-officedocument.drawingml.chart+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embeddings/oleObject1.bin" ContentType="application/vnd.openxmlformats-officedocument.oleObject"/>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Lst>
  <p:notesMasterIdLst>
    <p:notesMasterId r:id="rId54"/>
  </p:notesMasterIdLst>
  <p:sldIdLst>
    <p:sldId id="424" r:id="rId2"/>
    <p:sldId id="429" r:id="rId3"/>
    <p:sldId id="431" r:id="rId4"/>
    <p:sldId id="430" r:id="rId5"/>
    <p:sldId id="432" r:id="rId6"/>
    <p:sldId id="444" r:id="rId7"/>
    <p:sldId id="452" r:id="rId8"/>
    <p:sldId id="453" r:id="rId9"/>
    <p:sldId id="447" r:id="rId10"/>
    <p:sldId id="448" r:id="rId11"/>
    <p:sldId id="439" r:id="rId12"/>
    <p:sldId id="445" r:id="rId13"/>
    <p:sldId id="446" r:id="rId14"/>
    <p:sldId id="393" r:id="rId15"/>
    <p:sldId id="402" r:id="rId16"/>
    <p:sldId id="433" r:id="rId17"/>
    <p:sldId id="436" r:id="rId18"/>
    <p:sldId id="437" r:id="rId19"/>
    <p:sldId id="438" r:id="rId20"/>
    <p:sldId id="398" r:id="rId21"/>
    <p:sldId id="443" r:id="rId22"/>
    <p:sldId id="450" r:id="rId23"/>
    <p:sldId id="442" r:id="rId24"/>
    <p:sldId id="440" r:id="rId25"/>
    <p:sldId id="406" r:id="rId26"/>
    <p:sldId id="441" r:id="rId27"/>
    <p:sldId id="374" r:id="rId28"/>
    <p:sldId id="375" r:id="rId29"/>
    <p:sldId id="378" r:id="rId30"/>
    <p:sldId id="408" r:id="rId31"/>
    <p:sldId id="403" r:id="rId32"/>
    <p:sldId id="416" r:id="rId33"/>
    <p:sldId id="422" r:id="rId34"/>
    <p:sldId id="423" r:id="rId35"/>
    <p:sldId id="381" r:id="rId36"/>
    <p:sldId id="385" r:id="rId37"/>
    <p:sldId id="387" r:id="rId38"/>
    <p:sldId id="386" r:id="rId39"/>
    <p:sldId id="388" r:id="rId40"/>
    <p:sldId id="420" r:id="rId41"/>
    <p:sldId id="410" r:id="rId42"/>
    <p:sldId id="413" r:id="rId43"/>
    <p:sldId id="414" r:id="rId44"/>
    <p:sldId id="415" r:id="rId45"/>
    <p:sldId id="411" r:id="rId46"/>
    <p:sldId id="412" r:id="rId47"/>
    <p:sldId id="404" r:id="rId48"/>
    <p:sldId id="427" r:id="rId49"/>
    <p:sldId id="266" r:id="rId50"/>
    <p:sldId id="268" r:id="rId51"/>
    <p:sldId id="401" r:id="rId52"/>
    <p:sldId id="449" r:id="rId5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61F1E"/>
    <a:srgbClr val="4F81BD"/>
    <a:srgbClr val="D9D9D9"/>
    <a:srgbClr val="FFFF00"/>
    <a:srgbClr val="D2F0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8" autoAdjust="0"/>
    <p:restoredTop sz="80696" autoAdjust="0"/>
  </p:normalViewPr>
  <p:slideViewPr>
    <p:cSldViewPr>
      <p:cViewPr>
        <p:scale>
          <a:sx n="100" d="100"/>
          <a:sy n="100" d="100"/>
        </p:scale>
        <p:origin x="-952" y="-80"/>
      </p:cViewPr>
      <p:guideLst>
        <p:guide orient="horz" pos="2160"/>
        <p:guide pos="2880"/>
      </p:guideLst>
    </p:cSldViewPr>
  </p:slideViewPr>
  <p:outlineViewPr>
    <p:cViewPr>
      <p:scale>
        <a:sx n="33" d="100"/>
        <a:sy n="33" d="100"/>
      </p:scale>
      <p:origin x="48" y="2716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notesMaster" Target="notesMasters/notesMaster1.xml"/><Relationship Id="rId55" Type="http://schemas.openxmlformats.org/officeDocument/2006/relationships/printerSettings" Target="printerSettings/printerSettings1.bin"/><Relationship Id="rId56" Type="http://schemas.openxmlformats.org/officeDocument/2006/relationships/presProps" Target="presProps.xml"/><Relationship Id="rId57" Type="http://schemas.openxmlformats.org/officeDocument/2006/relationships/viewProps" Target="viewProps.xml"/><Relationship Id="rId58" Type="http://schemas.openxmlformats.org/officeDocument/2006/relationships/theme" Target="theme/theme1.xml"/><Relationship Id="rId59"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charts/_rels/chart1.xml.rels><?xml version="1.0" encoding="UTF-8" standalone="yes"?>
<Relationships xmlns="http://schemas.openxmlformats.org/package/2006/relationships"><Relationship Id="rId1" Type="http://schemas.openxmlformats.org/officeDocument/2006/relationships/oleObject" Target="Workbook5"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4"/>
    </mc:Choice>
    <mc:Fallback>
      <c:style val="34"/>
    </mc:Fallback>
  </mc:AlternateContent>
  <c:chart>
    <c:autoTitleDeleted val="0"/>
    <c:plotArea>
      <c:layout/>
      <c:barChart>
        <c:barDir val="col"/>
        <c:grouping val="percentStacked"/>
        <c:varyColors val="0"/>
        <c:ser>
          <c:idx val="0"/>
          <c:order val="0"/>
          <c:tx>
            <c:strRef>
              <c:f>Sheet1!$B$19</c:f>
              <c:strCache>
                <c:ptCount val="1"/>
                <c:pt idx="0">
                  <c:v>prePIRLS Illiterate</c:v>
                </c:pt>
              </c:strCache>
            </c:strRef>
          </c:tx>
          <c:spPr>
            <a:solidFill>
              <a:srgbClr val="FF0000"/>
            </a:solidFill>
          </c:spPr>
          <c:invertIfNegative val="0"/>
          <c:cat>
            <c:strRef>
              <c:f>Sheet1!$A$20:$A$28</c:f>
              <c:strCache>
                <c:ptCount val="9"/>
                <c:pt idx="0">
                  <c:v>Western Cape</c:v>
                </c:pt>
                <c:pt idx="1">
                  <c:v>Gauteng</c:v>
                </c:pt>
                <c:pt idx="2">
                  <c:v>KwaZulu-Natal</c:v>
                </c:pt>
                <c:pt idx="3">
                  <c:v>Eastern Cape</c:v>
                </c:pt>
                <c:pt idx="4">
                  <c:v>Mpumalanga</c:v>
                </c:pt>
                <c:pt idx="5">
                  <c:v>North West</c:v>
                </c:pt>
                <c:pt idx="6">
                  <c:v>Free State</c:v>
                </c:pt>
                <c:pt idx="7">
                  <c:v>Limpopo</c:v>
                </c:pt>
                <c:pt idx="8">
                  <c:v>National</c:v>
                </c:pt>
              </c:strCache>
            </c:strRef>
          </c:cat>
          <c:val>
            <c:numRef>
              <c:f>Sheet1!$B$20:$B$28</c:f>
              <c:numCache>
                <c:formatCode>General</c:formatCode>
                <c:ptCount val="9"/>
                <c:pt idx="0">
                  <c:v>11.08</c:v>
                </c:pt>
                <c:pt idx="1">
                  <c:v>21.39</c:v>
                </c:pt>
                <c:pt idx="2">
                  <c:v>25.5</c:v>
                </c:pt>
                <c:pt idx="3">
                  <c:v>31.8</c:v>
                </c:pt>
                <c:pt idx="4">
                  <c:v>32.42</c:v>
                </c:pt>
                <c:pt idx="5">
                  <c:v>28.82</c:v>
                </c:pt>
                <c:pt idx="6">
                  <c:v>25.6</c:v>
                </c:pt>
                <c:pt idx="7">
                  <c:v>50.22</c:v>
                </c:pt>
                <c:pt idx="8">
                  <c:v>28.78</c:v>
                </c:pt>
              </c:numCache>
            </c:numRef>
          </c:val>
        </c:ser>
        <c:ser>
          <c:idx val="1"/>
          <c:order val="1"/>
          <c:tx>
            <c:strRef>
              <c:f>Sheet1!$C$19</c:f>
              <c:strCache>
                <c:ptCount val="1"/>
                <c:pt idx="0">
                  <c:v>prePIRLS Low </c:v>
                </c:pt>
              </c:strCache>
            </c:strRef>
          </c:tx>
          <c:spPr>
            <a:solidFill>
              <a:schemeClr val="accent2">
                <a:lumMod val="60000"/>
                <a:lumOff val="40000"/>
              </a:schemeClr>
            </a:solidFill>
          </c:spPr>
          <c:invertIfNegative val="0"/>
          <c:cat>
            <c:strRef>
              <c:f>Sheet1!$A$20:$A$28</c:f>
              <c:strCache>
                <c:ptCount val="9"/>
                <c:pt idx="0">
                  <c:v>Western Cape</c:v>
                </c:pt>
                <c:pt idx="1">
                  <c:v>Gauteng</c:v>
                </c:pt>
                <c:pt idx="2">
                  <c:v>KwaZulu-Natal</c:v>
                </c:pt>
                <c:pt idx="3">
                  <c:v>Eastern Cape</c:v>
                </c:pt>
                <c:pt idx="4">
                  <c:v>Mpumalanga</c:v>
                </c:pt>
                <c:pt idx="5">
                  <c:v>North West</c:v>
                </c:pt>
                <c:pt idx="6">
                  <c:v>Free State</c:v>
                </c:pt>
                <c:pt idx="7">
                  <c:v>Limpopo</c:v>
                </c:pt>
                <c:pt idx="8">
                  <c:v>National</c:v>
                </c:pt>
              </c:strCache>
            </c:strRef>
          </c:cat>
          <c:val>
            <c:numRef>
              <c:f>Sheet1!$C$20:$C$28</c:f>
              <c:numCache>
                <c:formatCode>General</c:formatCode>
                <c:ptCount val="9"/>
                <c:pt idx="0">
                  <c:v>16.32</c:v>
                </c:pt>
                <c:pt idx="1">
                  <c:v>22.98</c:v>
                </c:pt>
                <c:pt idx="2">
                  <c:v>31.9</c:v>
                </c:pt>
                <c:pt idx="3">
                  <c:v>28.17</c:v>
                </c:pt>
                <c:pt idx="4">
                  <c:v>31.04</c:v>
                </c:pt>
                <c:pt idx="5">
                  <c:v>37.57</c:v>
                </c:pt>
                <c:pt idx="6">
                  <c:v>41.22</c:v>
                </c:pt>
                <c:pt idx="7">
                  <c:v>33.06</c:v>
                </c:pt>
                <c:pt idx="8">
                  <c:v>29.57</c:v>
                </c:pt>
              </c:numCache>
            </c:numRef>
          </c:val>
        </c:ser>
        <c:ser>
          <c:idx val="2"/>
          <c:order val="2"/>
          <c:tx>
            <c:strRef>
              <c:f>Sheet1!$D$19</c:f>
              <c:strCache>
                <c:ptCount val="1"/>
                <c:pt idx="0">
                  <c:v>prePIRLS Intermediate</c:v>
                </c:pt>
              </c:strCache>
            </c:strRef>
          </c:tx>
          <c:spPr>
            <a:solidFill>
              <a:schemeClr val="accent3">
                <a:lumMod val="60000"/>
                <a:lumOff val="40000"/>
              </a:schemeClr>
            </a:solidFill>
          </c:spPr>
          <c:invertIfNegative val="0"/>
          <c:cat>
            <c:strRef>
              <c:f>Sheet1!$A$20:$A$28</c:f>
              <c:strCache>
                <c:ptCount val="9"/>
                <c:pt idx="0">
                  <c:v>Western Cape</c:v>
                </c:pt>
                <c:pt idx="1">
                  <c:v>Gauteng</c:v>
                </c:pt>
                <c:pt idx="2">
                  <c:v>KwaZulu-Natal</c:v>
                </c:pt>
                <c:pt idx="3">
                  <c:v>Eastern Cape</c:v>
                </c:pt>
                <c:pt idx="4">
                  <c:v>Mpumalanga</c:v>
                </c:pt>
                <c:pt idx="5">
                  <c:v>North West</c:v>
                </c:pt>
                <c:pt idx="6">
                  <c:v>Free State</c:v>
                </c:pt>
                <c:pt idx="7">
                  <c:v>Limpopo</c:v>
                </c:pt>
                <c:pt idx="8">
                  <c:v>National</c:v>
                </c:pt>
              </c:strCache>
            </c:strRef>
          </c:cat>
          <c:val>
            <c:numRef>
              <c:f>Sheet1!$D$20:$D$28</c:f>
              <c:numCache>
                <c:formatCode>General</c:formatCode>
                <c:ptCount val="9"/>
                <c:pt idx="0">
                  <c:v>28.89</c:v>
                </c:pt>
                <c:pt idx="1">
                  <c:v>20.15</c:v>
                </c:pt>
                <c:pt idx="2">
                  <c:v>24.52</c:v>
                </c:pt>
                <c:pt idx="3">
                  <c:v>24.38</c:v>
                </c:pt>
                <c:pt idx="4">
                  <c:v>26.25</c:v>
                </c:pt>
                <c:pt idx="5">
                  <c:v>25.68</c:v>
                </c:pt>
                <c:pt idx="6">
                  <c:v>19.82</c:v>
                </c:pt>
                <c:pt idx="7">
                  <c:v>14.56</c:v>
                </c:pt>
                <c:pt idx="8">
                  <c:v>23.03</c:v>
                </c:pt>
              </c:numCache>
            </c:numRef>
          </c:val>
        </c:ser>
        <c:ser>
          <c:idx val="3"/>
          <c:order val="3"/>
          <c:tx>
            <c:strRef>
              <c:f>Sheet1!$E$19</c:f>
              <c:strCache>
                <c:ptCount val="1"/>
                <c:pt idx="0">
                  <c:v>prePIRLS High</c:v>
                </c:pt>
              </c:strCache>
            </c:strRef>
          </c:tx>
          <c:spPr>
            <a:solidFill>
              <a:srgbClr val="00FF00"/>
            </a:solidFill>
          </c:spPr>
          <c:invertIfNegative val="0"/>
          <c:cat>
            <c:strRef>
              <c:f>Sheet1!$A$20:$A$28</c:f>
              <c:strCache>
                <c:ptCount val="9"/>
                <c:pt idx="0">
                  <c:v>Western Cape</c:v>
                </c:pt>
                <c:pt idx="1">
                  <c:v>Gauteng</c:v>
                </c:pt>
                <c:pt idx="2">
                  <c:v>KwaZulu-Natal</c:v>
                </c:pt>
                <c:pt idx="3">
                  <c:v>Eastern Cape</c:v>
                </c:pt>
                <c:pt idx="4">
                  <c:v>Mpumalanga</c:v>
                </c:pt>
                <c:pt idx="5">
                  <c:v>North West</c:v>
                </c:pt>
                <c:pt idx="6">
                  <c:v>Free State</c:v>
                </c:pt>
                <c:pt idx="7">
                  <c:v>Limpopo</c:v>
                </c:pt>
                <c:pt idx="8">
                  <c:v>National</c:v>
                </c:pt>
              </c:strCache>
            </c:strRef>
          </c:cat>
          <c:val>
            <c:numRef>
              <c:f>Sheet1!$E$20:$E$28</c:f>
              <c:numCache>
                <c:formatCode>General</c:formatCode>
                <c:ptCount val="9"/>
                <c:pt idx="0">
                  <c:v>27.95</c:v>
                </c:pt>
                <c:pt idx="1">
                  <c:v>21.19</c:v>
                </c:pt>
                <c:pt idx="2">
                  <c:v>12.61</c:v>
                </c:pt>
                <c:pt idx="3">
                  <c:v>10.17</c:v>
                </c:pt>
                <c:pt idx="4">
                  <c:v>8.32</c:v>
                </c:pt>
                <c:pt idx="5">
                  <c:v>6.03</c:v>
                </c:pt>
                <c:pt idx="6">
                  <c:v>9.5</c:v>
                </c:pt>
                <c:pt idx="7">
                  <c:v>1.9</c:v>
                </c:pt>
                <c:pt idx="8">
                  <c:v>12.35</c:v>
                </c:pt>
              </c:numCache>
            </c:numRef>
          </c:val>
        </c:ser>
        <c:ser>
          <c:idx val="4"/>
          <c:order val="4"/>
          <c:tx>
            <c:strRef>
              <c:f>Sheet1!$F$19</c:f>
              <c:strCache>
                <c:ptCount val="1"/>
                <c:pt idx="0">
                  <c:v>prePIRLS Advanced</c:v>
                </c:pt>
              </c:strCache>
            </c:strRef>
          </c:tx>
          <c:spPr>
            <a:solidFill>
              <a:srgbClr val="408000"/>
            </a:solidFill>
          </c:spPr>
          <c:invertIfNegative val="0"/>
          <c:cat>
            <c:strRef>
              <c:f>Sheet1!$A$20:$A$28</c:f>
              <c:strCache>
                <c:ptCount val="9"/>
                <c:pt idx="0">
                  <c:v>Western Cape</c:v>
                </c:pt>
                <c:pt idx="1">
                  <c:v>Gauteng</c:v>
                </c:pt>
                <c:pt idx="2">
                  <c:v>KwaZulu-Natal</c:v>
                </c:pt>
                <c:pt idx="3">
                  <c:v>Eastern Cape</c:v>
                </c:pt>
                <c:pt idx="4">
                  <c:v>Mpumalanga</c:v>
                </c:pt>
                <c:pt idx="5">
                  <c:v>North West</c:v>
                </c:pt>
                <c:pt idx="6">
                  <c:v>Free State</c:v>
                </c:pt>
                <c:pt idx="7">
                  <c:v>Limpopo</c:v>
                </c:pt>
                <c:pt idx="8">
                  <c:v>National</c:v>
                </c:pt>
              </c:strCache>
            </c:strRef>
          </c:cat>
          <c:val>
            <c:numRef>
              <c:f>Sheet1!$F$20:$F$28</c:f>
              <c:numCache>
                <c:formatCode>General</c:formatCode>
                <c:ptCount val="9"/>
                <c:pt idx="0">
                  <c:v>15.76</c:v>
                </c:pt>
                <c:pt idx="1">
                  <c:v>14.28</c:v>
                </c:pt>
                <c:pt idx="2">
                  <c:v>5.47</c:v>
                </c:pt>
                <c:pt idx="3">
                  <c:v>5.48</c:v>
                </c:pt>
                <c:pt idx="4">
                  <c:v>1.98</c:v>
                </c:pt>
                <c:pt idx="5">
                  <c:v>1.89</c:v>
                </c:pt>
                <c:pt idx="6">
                  <c:v>3.86</c:v>
                </c:pt>
                <c:pt idx="7">
                  <c:v>0.25</c:v>
                </c:pt>
                <c:pt idx="8">
                  <c:v>6.28</c:v>
                </c:pt>
              </c:numCache>
            </c:numRef>
          </c:val>
        </c:ser>
        <c:dLbls>
          <c:showLegendKey val="0"/>
          <c:showVal val="0"/>
          <c:showCatName val="0"/>
          <c:showSerName val="0"/>
          <c:showPercent val="0"/>
          <c:showBubbleSize val="0"/>
        </c:dLbls>
        <c:gapWidth val="150"/>
        <c:overlap val="100"/>
        <c:axId val="-2076733608"/>
        <c:axId val="2110763832"/>
      </c:barChart>
      <c:lineChart>
        <c:grouping val="standard"/>
        <c:varyColors val="0"/>
        <c:ser>
          <c:idx val="5"/>
          <c:order val="5"/>
          <c:tx>
            <c:strRef>
              <c:f>Sheet1!$G$19</c:f>
              <c:strCache>
                <c:ptCount val="1"/>
                <c:pt idx="0">
                  <c:v>ANA 2012 Gr4 HL (50%+)</c:v>
                </c:pt>
              </c:strCache>
            </c:strRef>
          </c:tx>
          <c:spPr>
            <a:ln>
              <a:solidFill>
                <a:schemeClr val="tx1"/>
              </a:solidFill>
              <a:prstDash val="sysDash"/>
            </a:ln>
          </c:spPr>
          <c:marker>
            <c:symbol val="none"/>
          </c:marker>
          <c:cat>
            <c:strRef>
              <c:f>Sheet1!$A$20:$A$28</c:f>
              <c:strCache>
                <c:ptCount val="9"/>
                <c:pt idx="0">
                  <c:v>Western Cape</c:v>
                </c:pt>
                <c:pt idx="1">
                  <c:v>Gauteng</c:v>
                </c:pt>
                <c:pt idx="2">
                  <c:v>KwaZulu-Natal</c:v>
                </c:pt>
                <c:pt idx="3">
                  <c:v>Eastern Cape</c:v>
                </c:pt>
                <c:pt idx="4">
                  <c:v>Mpumalanga</c:v>
                </c:pt>
                <c:pt idx="5">
                  <c:v>North West</c:v>
                </c:pt>
                <c:pt idx="6">
                  <c:v>Free State</c:v>
                </c:pt>
                <c:pt idx="7">
                  <c:v>Limpopo</c:v>
                </c:pt>
                <c:pt idx="8">
                  <c:v>National</c:v>
                </c:pt>
              </c:strCache>
            </c:strRef>
          </c:cat>
          <c:val>
            <c:numRef>
              <c:f>Sheet1!$G$20:$G$28</c:f>
              <c:numCache>
                <c:formatCode>General</c:formatCode>
                <c:ptCount val="9"/>
                <c:pt idx="0">
                  <c:v>63.0</c:v>
                </c:pt>
                <c:pt idx="1">
                  <c:v>53.2</c:v>
                </c:pt>
                <c:pt idx="2">
                  <c:v>31.9</c:v>
                </c:pt>
                <c:pt idx="3">
                  <c:v>32.5</c:v>
                </c:pt>
                <c:pt idx="4">
                  <c:v>23.6</c:v>
                </c:pt>
                <c:pt idx="5">
                  <c:v>14.3</c:v>
                </c:pt>
                <c:pt idx="6">
                  <c:v>59.0</c:v>
                </c:pt>
                <c:pt idx="7">
                  <c:v>12.1</c:v>
                </c:pt>
                <c:pt idx="8">
                  <c:v>41.3</c:v>
                </c:pt>
              </c:numCache>
            </c:numRef>
          </c:val>
          <c:smooth val="0"/>
        </c:ser>
        <c:dLbls>
          <c:showLegendKey val="0"/>
          <c:showVal val="0"/>
          <c:showCatName val="0"/>
          <c:showSerName val="0"/>
          <c:showPercent val="0"/>
          <c:showBubbleSize val="0"/>
        </c:dLbls>
        <c:marker val="1"/>
        <c:smooth val="0"/>
        <c:axId val="-2076950360"/>
        <c:axId val="-2076847688"/>
      </c:lineChart>
      <c:catAx>
        <c:axId val="-2076733608"/>
        <c:scaling>
          <c:orientation val="minMax"/>
        </c:scaling>
        <c:delete val="0"/>
        <c:axPos val="b"/>
        <c:majorTickMark val="out"/>
        <c:minorTickMark val="none"/>
        <c:tickLblPos val="nextTo"/>
        <c:txPr>
          <a:bodyPr/>
          <a:lstStyle/>
          <a:p>
            <a:pPr>
              <a:defRPr sz="1200" b="1"/>
            </a:pPr>
            <a:endParaRPr lang="en-US"/>
          </a:p>
        </c:txPr>
        <c:crossAx val="2110763832"/>
        <c:crosses val="autoZero"/>
        <c:auto val="1"/>
        <c:lblAlgn val="ctr"/>
        <c:lblOffset val="100"/>
        <c:noMultiLvlLbl val="0"/>
      </c:catAx>
      <c:valAx>
        <c:axId val="2110763832"/>
        <c:scaling>
          <c:orientation val="minMax"/>
        </c:scaling>
        <c:delete val="0"/>
        <c:axPos val="l"/>
        <c:majorGridlines/>
        <c:numFmt formatCode="0%" sourceLinked="1"/>
        <c:majorTickMark val="out"/>
        <c:minorTickMark val="none"/>
        <c:tickLblPos val="nextTo"/>
        <c:crossAx val="-2076733608"/>
        <c:crosses val="autoZero"/>
        <c:crossBetween val="between"/>
      </c:valAx>
      <c:valAx>
        <c:axId val="-2076847688"/>
        <c:scaling>
          <c:orientation val="minMax"/>
          <c:max val="100.0"/>
        </c:scaling>
        <c:delete val="0"/>
        <c:axPos val="r"/>
        <c:numFmt formatCode="General" sourceLinked="1"/>
        <c:majorTickMark val="out"/>
        <c:minorTickMark val="none"/>
        <c:tickLblPos val="nextTo"/>
        <c:crossAx val="-2076950360"/>
        <c:crosses val="max"/>
        <c:crossBetween val="between"/>
      </c:valAx>
      <c:catAx>
        <c:axId val="-2076950360"/>
        <c:scaling>
          <c:orientation val="minMax"/>
        </c:scaling>
        <c:delete val="1"/>
        <c:axPos val="b"/>
        <c:majorTickMark val="out"/>
        <c:minorTickMark val="none"/>
        <c:tickLblPos val="nextTo"/>
        <c:crossAx val="-2076847688"/>
        <c:crosses val="autoZero"/>
        <c:auto val="1"/>
        <c:lblAlgn val="ctr"/>
        <c:lblOffset val="100"/>
        <c:noMultiLvlLbl val="0"/>
      </c:catAx>
    </c:plotArea>
    <c:legend>
      <c:legendPos val="r"/>
      <c:layout/>
      <c:overlay val="0"/>
    </c:legend>
    <c:plotVisOnly val="1"/>
    <c:dispBlanksAs val="gap"/>
    <c:showDLblsOverMax val="0"/>
  </c:chart>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D173E5E-DB2D-4849-8237-5F18C7BE8EB9}" type="doc">
      <dgm:prSet loTypeId="urn:microsoft.com/office/officeart/2005/8/layout/matrix3" loCatId="matrix" qsTypeId="urn:microsoft.com/office/officeart/2005/8/quickstyle/simple1" qsCatId="simple" csTypeId="urn:microsoft.com/office/officeart/2005/8/colors/accent1_2" csCatId="accent1" phldr="1"/>
      <dgm:spPr/>
      <dgm:t>
        <a:bodyPr/>
        <a:lstStyle/>
        <a:p>
          <a:endParaRPr lang="en-ZA"/>
        </a:p>
      </dgm:t>
    </dgm:pt>
    <dgm:pt modelId="{44777ADD-0D7A-4966-B32E-ACFEFC1D9621}">
      <dgm:prSet phldrT="[Text]"/>
      <dgm:spPr/>
      <dgm:t>
        <a:bodyPr/>
        <a:lstStyle/>
        <a:p>
          <a:pPr algn="ctr"/>
          <a:r>
            <a:rPr lang="en-ZA" dirty="0" smtClean="0"/>
            <a:t>ANA should encourage teachers to assess learners using </a:t>
          </a:r>
          <a:r>
            <a:rPr lang="en-ZA" u="sng" dirty="0" smtClean="0">
              <a:solidFill>
                <a:srgbClr val="800000"/>
              </a:solidFill>
            </a:rPr>
            <a:t>appropriate standards </a:t>
          </a:r>
          <a:r>
            <a:rPr lang="en-ZA" dirty="0" smtClean="0"/>
            <a:t>and methods</a:t>
          </a:r>
          <a:endParaRPr lang="en-ZA" dirty="0"/>
        </a:p>
      </dgm:t>
    </dgm:pt>
    <dgm:pt modelId="{A332E2E5-E0A9-4777-9DCD-263E484C8F98}" type="parTrans" cxnId="{A6D82B28-E733-44DB-A54B-2417084FC62E}">
      <dgm:prSet/>
      <dgm:spPr/>
      <dgm:t>
        <a:bodyPr/>
        <a:lstStyle/>
        <a:p>
          <a:pPr algn="ctr"/>
          <a:endParaRPr lang="en-ZA"/>
        </a:p>
      </dgm:t>
    </dgm:pt>
    <dgm:pt modelId="{76CB2687-77AF-40B6-8FD1-CBAF079FB1AF}" type="sibTrans" cxnId="{A6D82B28-E733-44DB-A54B-2417084FC62E}">
      <dgm:prSet/>
      <dgm:spPr/>
      <dgm:t>
        <a:bodyPr/>
        <a:lstStyle/>
        <a:p>
          <a:pPr algn="ctr"/>
          <a:endParaRPr lang="en-ZA"/>
        </a:p>
      </dgm:t>
    </dgm:pt>
    <dgm:pt modelId="{A8D92A38-B9F7-47C9-B46C-59D1EB70E0A0}">
      <dgm:prSet phldrT="[Text]"/>
      <dgm:spPr/>
      <dgm:t>
        <a:bodyPr/>
        <a:lstStyle/>
        <a:p>
          <a:pPr algn="ctr"/>
          <a:r>
            <a:rPr lang="en-ZA" dirty="0" smtClean="0"/>
            <a:t>ANA should encourage better </a:t>
          </a:r>
          <a:r>
            <a:rPr lang="en-ZA" u="sng" dirty="0" smtClean="0">
              <a:solidFill>
                <a:srgbClr val="800000"/>
              </a:solidFill>
            </a:rPr>
            <a:t>targeting of support </a:t>
          </a:r>
          <a:r>
            <a:rPr lang="en-ZA" dirty="0" smtClean="0"/>
            <a:t>to schools</a:t>
          </a:r>
          <a:endParaRPr lang="en-ZA" dirty="0"/>
        </a:p>
      </dgm:t>
    </dgm:pt>
    <dgm:pt modelId="{C648674F-BD98-4773-9333-981FB5302B54}" type="parTrans" cxnId="{8FA25CDE-F11F-4DDA-8D1D-E8669E60D64E}">
      <dgm:prSet/>
      <dgm:spPr/>
      <dgm:t>
        <a:bodyPr/>
        <a:lstStyle/>
        <a:p>
          <a:pPr algn="ctr"/>
          <a:endParaRPr lang="en-ZA"/>
        </a:p>
      </dgm:t>
    </dgm:pt>
    <dgm:pt modelId="{44C29576-889A-41A4-A504-8230F22CCC80}" type="sibTrans" cxnId="{8FA25CDE-F11F-4DDA-8D1D-E8669E60D64E}">
      <dgm:prSet/>
      <dgm:spPr/>
      <dgm:t>
        <a:bodyPr/>
        <a:lstStyle/>
        <a:p>
          <a:pPr algn="ctr"/>
          <a:endParaRPr lang="en-ZA"/>
        </a:p>
      </dgm:t>
    </dgm:pt>
    <dgm:pt modelId="{DD875E88-EA60-40F0-9C66-588A1FF3B14A}">
      <dgm:prSet phldrT="[Text]"/>
      <dgm:spPr/>
      <dgm:t>
        <a:bodyPr/>
        <a:lstStyle/>
        <a:p>
          <a:pPr algn="ctr"/>
          <a:r>
            <a:rPr lang="en-ZA" dirty="0" smtClean="0"/>
            <a:t>ANA should encourage the </a:t>
          </a:r>
          <a:r>
            <a:rPr lang="en-ZA" u="sng" dirty="0" smtClean="0">
              <a:solidFill>
                <a:srgbClr val="800000"/>
              </a:solidFill>
            </a:rPr>
            <a:t>celebration of success schools</a:t>
          </a:r>
          <a:endParaRPr lang="en-ZA" u="sng" dirty="0">
            <a:solidFill>
              <a:srgbClr val="800000"/>
            </a:solidFill>
          </a:endParaRPr>
        </a:p>
      </dgm:t>
    </dgm:pt>
    <dgm:pt modelId="{6E53130A-74DA-49EC-B83B-567FFB40B0A2}" type="parTrans" cxnId="{61E04B01-E8F2-4657-9267-546A63D404AE}">
      <dgm:prSet/>
      <dgm:spPr/>
      <dgm:t>
        <a:bodyPr/>
        <a:lstStyle/>
        <a:p>
          <a:pPr algn="ctr"/>
          <a:endParaRPr lang="en-ZA"/>
        </a:p>
      </dgm:t>
    </dgm:pt>
    <dgm:pt modelId="{39769044-8123-4CBF-A59F-4C1D220FFFD4}" type="sibTrans" cxnId="{61E04B01-E8F2-4657-9267-546A63D404AE}">
      <dgm:prSet/>
      <dgm:spPr/>
      <dgm:t>
        <a:bodyPr/>
        <a:lstStyle/>
        <a:p>
          <a:pPr algn="ctr"/>
          <a:endParaRPr lang="en-ZA"/>
        </a:p>
      </dgm:t>
    </dgm:pt>
    <dgm:pt modelId="{6C0FAB5E-E762-4BD3-BC64-006FC2466C58}">
      <dgm:prSet phldrT="[Text]"/>
      <dgm:spPr/>
      <dgm:t>
        <a:bodyPr/>
        <a:lstStyle/>
        <a:p>
          <a:pPr algn="ctr"/>
          <a:r>
            <a:rPr lang="en-ZA" dirty="0" smtClean="0"/>
            <a:t>ANA should encourage </a:t>
          </a:r>
          <a:r>
            <a:rPr lang="en-ZA" u="sng" dirty="0" smtClean="0">
              <a:solidFill>
                <a:srgbClr val="800000"/>
              </a:solidFill>
            </a:rPr>
            <a:t>greater parental involvement </a:t>
          </a:r>
          <a:r>
            <a:rPr lang="en-ZA" dirty="0" smtClean="0"/>
            <a:t>in improving the learning process</a:t>
          </a:r>
          <a:endParaRPr lang="en-ZA" dirty="0"/>
        </a:p>
      </dgm:t>
    </dgm:pt>
    <dgm:pt modelId="{1EEBCD88-642E-47B4-A004-C9C6FCF6DFB8}" type="parTrans" cxnId="{6DF726AD-0357-485F-8662-E5EB2D65E190}">
      <dgm:prSet/>
      <dgm:spPr/>
      <dgm:t>
        <a:bodyPr/>
        <a:lstStyle/>
        <a:p>
          <a:pPr algn="ctr"/>
          <a:endParaRPr lang="en-ZA"/>
        </a:p>
      </dgm:t>
    </dgm:pt>
    <dgm:pt modelId="{E2DE2EF1-2328-4462-B129-481F58FD0C67}" type="sibTrans" cxnId="{6DF726AD-0357-485F-8662-E5EB2D65E190}">
      <dgm:prSet/>
      <dgm:spPr/>
      <dgm:t>
        <a:bodyPr/>
        <a:lstStyle/>
        <a:p>
          <a:pPr algn="ctr"/>
          <a:endParaRPr lang="en-ZA"/>
        </a:p>
      </dgm:t>
    </dgm:pt>
    <dgm:pt modelId="{20FF3925-22D8-48FB-A6FD-5306954F8B46}" type="pres">
      <dgm:prSet presAssocID="{AD173E5E-DB2D-4849-8237-5F18C7BE8EB9}" presName="matrix" presStyleCnt="0">
        <dgm:presLayoutVars>
          <dgm:chMax val="1"/>
          <dgm:dir/>
          <dgm:resizeHandles val="exact"/>
        </dgm:presLayoutVars>
      </dgm:prSet>
      <dgm:spPr/>
      <dgm:t>
        <a:bodyPr/>
        <a:lstStyle/>
        <a:p>
          <a:endParaRPr lang="en-ZA"/>
        </a:p>
      </dgm:t>
    </dgm:pt>
    <dgm:pt modelId="{EA2FC781-DAFD-4FD3-AD9A-D22B3FEB6D44}" type="pres">
      <dgm:prSet presAssocID="{AD173E5E-DB2D-4849-8237-5F18C7BE8EB9}" presName="diamond" presStyleLbl="bgShp" presStyleIdx="0" presStyleCnt="1"/>
      <dgm:spPr/>
    </dgm:pt>
    <dgm:pt modelId="{0F2461ED-FD5D-432D-9F71-B00DFA1BBD38}" type="pres">
      <dgm:prSet presAssocID="{AD173E5E-DB2D-4849-8237-5F18C7BE8EB9}" presName="quad1" presStyleLbl="node1" presStyleIdx="0" presStyleCnt="4">
        <dgm:presLayoutVars>
          <dgm:chMax val="0"/>
          <dgm:chPref val="0"/>
          <dgm:bulletEnabled val="1"/>
        </dgm:presLayoutVars>
      </dgm:prSet>
      <dgm:spPr/>
      <dgm:t>
        <a:bodyPr/>
        <a:lstStyle/>
        <a:p>
          <a:endParaRPr lang="en-ZA"/>
        </a:p>
      </dgm:t>
    </dgm:pt>
    <dgm:pt modelId="{A9F741F9-ED34-4002-8E4F-23C278FC8794}" type="pres">
      <dgm:prSet presAssocID="{AD173E5E-DB2D-4849-8237-5F18C7BE8EB9}" presName="quad2" presStyleLbl="node1" presStyleIdx="1" presStyleCnt="4">
        <dgm:presLayoutVars>
          <dgm:chMax val="0"/>
          <dgm:chPref val="0"/>
          <dgm:bulletEnabled val="1"/>
        </dgm:presLayoutVars>
      </dgm:prSet>
      <dgm:spPr/>
      <dgm:t>
        <a:bodyPr/>
        <a:lstStyle/>
        <a:p>
          <a:endParaRPr lang="en-ZA"/>
        </a:p>
      </dgm:t>
    </dgm:pt>
    <dgm:pt modelId="{82B3B770-C9C7-4FA0-92DA-41D998466F91}" type="pres">
      <dgm:prSet presAssocID="{AD173E5E-DB2D-4849-8237-5F18C7BE8EB9}" presName="quad3" presStyleLbl="node1" presStyleIdx="2" presStyleCnt="4">
        <dgm:presLayoutVars>
          <dgm:chMax val="0"/>
          <dgm:chPref val="0"/>
          <dgm:bulletEnabled val="1"/>
        </dgm:presLayoutVars>
      </dgm:prSet>
      <dgm:spPr/>
      <dgm:t>
        <a:bodyPr/>
        <a:lstStyle/>
        <a:p>
          <a:endParaRPr lang="en-ZA"/>
        </a:p>
      </dgm:t>
    </dgm:pt>
    <dgm:pt modelId="{EACA0173-91C3-4500-94F3-C5E32B6B915B}" type="pres">
      <dgm:prSet presAssocID="{AD173E5E-DB2D-4849-8237-5F18C7BE8EB9}" presName="quad4" presStyleLbl="node1" presStyleIdx="3" presStyleCnt="4">
        <dgm:presLayoutVars>
          <dgm:chMax val="0"/>
          <dgm:chPref val="0"/>
          <dgm:bulletEnabled val="1"/>
        </dgm:presLayoutVars>
      </dgm:prSet>
      <dgm:spPr/>
      <dgm:t>
        <a:bodyPr/>
        <a:lstStyle/>
        <a:p>
          <a:endParaRPr lang="en-ZA"/>
        </a:p>
      </dgm:t>
    </dgm:pt>
  </dgm:ptLst>
  <dgm:cxnLst>
    <dgm:cxn modelId="{8FA25CDE-F11F-4DDA-8D1D-E8669E60D64E}" srcId="{AD173E5E-DB2D-4849-8237-5F18C7BE8EB9}" destId="{A8D92A38-B9F7-47C9-B46C-59D1EB70E0A0}" srcOrd="1" destOrd="0" parTransId="{C648674F-BD98-4773-9333-981FB5302B54}" sibTransId="{44C29576-889A-41A4-A504-8230F22CCC80}"/>
    <dgm:cxn modelId="{61E04B01-E8F2-4657-9267-546A63D404AE}" srcId="{AD173E5E-DB2D-4849-8237-5F18C7BE8EB9}" destId="{DD875E88-EA60-40F0-9C66-588A1FF3B14A}" srcOrd="2" destOrd="0" parTransId="{6E53130A-74DA-49EC-B83B-567FFB40B0A2}" sibTransId="{39769044-8123-4CBF-A59F-4C1D220FFFD4}"/>
    <dgm:cxn modelId="{FFA73CC2-BC7F-2B41-85C5-1173EF999FA0}" type="presOf" srcId="{DD875E88-EA60-40F0-9C66-588A1FF3B14A}" destId="{82B3B770-C9C7-4FA0-92DA-41D998466F91}" srcOrd="0" destOrd="0" presId="urn:microsoft.com/office/officeart/2005/8/layout/matrix3"/>
    <dgm:cxn modelId="{6CAC5CD3-141D-5540-9CCF-57C03AB45F4C}" type="presOf" srcId="{A8D92A38-B9F7-47C9-B46C-59D1EB70E0A0}" destId="{A9F741F9-ED34-4002-8E4F-23C278FC8794}" srcOrd="0" destOrd="0" presId="urn:microsoft.com/office/officeart/2005/8/layout/matrix3"/>
    <dgm:cxn modelId="{123005D4-02C0-A44D-823C-6031E4E1545E}" type="presOf" srcId="{AD173E5E-DB2D-4849-8237-5F18C7BE8EB9}" destId="{20FF3925-22D8-48FB-A6FD-5306954F8B46}" srcOrd="0" destOrd="0" presId="urn:microsoft.com/office/officeart/2005/8/layout/matrix3"/>
    <dgm:cxn modelId="{756513AB-1F91-5C46-87FA-C43695CF0026}" type="presOf" srcId="{6C0FAB5E-E762-4BD3-BC64-006FC2466C58}" destId="{EACA0173-91C3-4500-94F3-C5E32B6B915B}" srcOrd="0" destOrd="0" presId="urn:microsoft.com/office/officeart/2005/8/layout/matrix3"/>
    <dgm:cxn modelId="{342E5F0B-4978-7D48-8B88-37E321CE02D8}" type="presOf" srcId="{44777ADD-0D7A-4966-B32E-ACFEFC1D9621}" destId="{0F2461ED-FD5D-432D-9F71-B00DFA1BBD38}" srcOrd="0" destOrd="0" presId="urn:microsoft.com/office/officeart/2005/8/layout/matrix3"/>
    <dgm:cxn modelId="{6DF726AD-0357-485F-8662-E5EB2D65E190}" srcId="{AD173E5E-DB2D-4849-8237-5F18C7BE8EB9}" destId="{6C0FAB5E-E762-4BD3-BC64-006FC2466C58}" srcOrd="3" destOrd="0" parTransId="{1EEBCD88-642E-47B4-A004-C9C6FCF6DFB8}" sibTransId="{E2DE2EF1-2328-4462-B129-481F58FD0C67}"/>
    <dgm:cxn modelId="{A6D82B28-E733-44DB-A54B-2417084FC62E}" srcId="{AD173E5E-DB2D-4849-8237-5F18C7BE8EB9}" destId="{44777ADD-0D7A-4966-B32E-ACFEFC1D9621}" srcOrd="0" destOrd="0" parTransId="{A332E2E5-E0A9-4777-9DCD-263E484C8F98}" sibTransId="{76CB2687-77AF-40B6-8FD1-CBAF079FB1AF}"/>
    <dgm:cxn modelId="{3018DF03-2CE7-5B4B-BC48-61981A6E1F51}" type="presParOf" srcId="{20FF3925-22D8-48FB-A6FD-5306954F8B46}" destId="{EA2FC781-DAFD-4FD3-AD9A-D22B3FEB6D44}" srcOrd="0" destOrd="0" presId="urn:microsoft.com/office/officeart/2005/8/layout/matrix3"/>
    <dgm:cxn modelId="{1212226E-845B-D84F-A8FF-BB396C94522C}" type="presParOf" srcId="{20FF3925-22D8-48FB-A6FD-5306954F8B46}" destId="{0F2461ED-FD5D-432D-9F71-B00DFA1BBD38}" srcOrd="1" destOrd="0" presId="urn:microsoft.com/office/officeart/2005/8/layout/matrix3"/>
    <dgm:cxn modelId="{2E7AC335-0579-204F-9F7E-FA963C126507}" type="presParOf" srcId="{20FF3925-22D8-48FB-A6FD-5306954F8B46}" destId="{A9F741F9-ED34-4002-8E4F-23C278FC8794}" srcOrd="2" destOrd="0" presId="urn:microsoft.com/office/officeart/2005/8/layout/matrix3"/>
    <dgm:cxn modelId="{78EBF734-1D96-8D43-B1A2-AA2F2692A330}" type="presParOf" srcId="{20FF3925-22D8-48FB-A6FD-5306954F8B46}" destId="{82B3B770-C9C7-4FA0-92DA-41D998466F91}" srcOrd="3" destOrd="0" presId="urn:microsoft.com/office/officeart/2005/8/layout/matrix3"/>
    <dgm:cxn modelId="{E460D8BC-BD7F-8043-9A66-87273573D360}" type="presParOf" srcId="{20FF3925-22D8-48FB-A6FD-5306954F8B46}" destId="{EACA0173-91C3-4500-94F3-C5E32B6B915B}"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9F46751-1063-485A-993A-EBA2177A0361}" type="doc">
      <dgm:prSet loTypeId="urn:microsoft.com/office/officeart/2005/8/layout/gear1" loCatId="process" qsTypeId="urn:microsoft.com/office/officeart/2005/8/quickstyle/simple1" qsCatId="simple" csTypeId="urn:microsoft.com/office/officeart/2005/8/colors/accent2_1" csCatId="accent2" phldr="1"/>
      <dgm:spPr/>
    </dgm:pt>
    <dgm:pt modelId="{AB298886-EE6C-4B81-9189-0C10043C8EB0}">
      <dgm:prSet phldrT="[Text]" custT="1"/>
      <dgm:spPr/>
      <dgm:t>
        <a:bodyPr/>
        <a:lstStyle/>
        <a:p>
          <a:r>
            <a:rPr lang="en-ZA" sz="2400" b="1" dirty="0" smtClean="0"/>
            <a:t>3) Holding accountable</a:t>
          </a:r>
          <a:endParaRPr lang="en-ZA" sz="2400" b="1" dirty="0"/>
        </a:p>
      </dgm:t>
    </dgm:pt>
    <dgm:pt modelId="{36A96FEB-79BE-45B4-971F-A2A5CFE979F7}" type="parTrans" cxnId="{FC750352-269B-41CA-A381-66DEFCA1E3F4}">
      <dgm:prSet/>
      <dgm:spPr/>
      <dgm:t>
        <a:bodyPr/>
        <a:lstStyle/>
        <a:p>
          <a:endParaRPr lang="en-ZA"/>
        </a:p>
      </dgm:t>
    </dgm:pt>
    <dgm:pt modelId="{6B8C1288-5965-40AA-BA5B-96DF6F7BDF16}" type="sibTrans" cxnId="{FC750352-269B-41CA-A381-66DEFCA1E3F4}">
      <dgm:prSet/>
      <dgm:spPr/>
      <dgm:t>
        <a:bodyPr/>
        <a:lstStyle/>
        <a:p>
          <a:endParaRPr lang="en-ZA"/>
        </a:p>
      </dgm:t>
    </dgm:pt>
    <dgm:pt modelId="{6780EA98-9549-4C2C-9497-26053D531C3B}">
      <dgm:prSet phldrT="[Text]" custT="1"/>
      <dgm:spPr/>
      <dgm:t>
        <a:bodyPr/>
        <a:lstStyle/>
        <a:p>
          <a:r>
            <a:rPr lang="en-ZA" sz="1600" dirty="0" smtClean="0"/>
            <a:t>2) Measuring achievement</a:t>
          </a:r>
          <a:endParaRPr lang="en-ZA" sz="1600" dirty="0"/>
        </a:p>
      </dgm:t>
    </dgm:pt>
    <dgm:pt modelId="{3EF30B52-A838-409D-9348-ECD17385F3ED}" type="parTrans" cxnId="{2E833BED-1884-4B51-92F7-7577E8924423}">
      <dgm:prSet/>
      <dgm:spPr/>
      <dgm:t>
        <a:bodyPr/>
        <a:lstStyle/>
        <a:p>
          <a:endParaRPr lang="en-ZA"/>
        </a:p>
      </dgm:t>
    </dgm:pt>
    <dgm:pt modelId="{38A728A7-0540-4BF2-8369-552D1FF04834}" type="sibTrans" cxnId="{2E833BED-1884-4B51-92F7-7577E8924423}">
      <dgm:prSet/>
      <dgm:spPr/>
      <dgm:t>
        <a:bodyPr/>
        <a:lstStyle/>
        <a:p>
          <a:endParaRPr lang="en-ZA"/>
        </a:p>
      </dgm:t>
    </dgm:pt>
    <dgm:pt modelId="{01256274-B467-417D-B0FB-D9DEBBE30EA4}">
      <dgm:prSet phldrT="[Text]" custT="1"/>
      <dgm:spPr/>
      <dgm:t>
        <a:bodyPr/>
        <a:lstStyle/>
        <a:p>
          <a:r>
            <a:rPr lang="en-ZA" sz="1600" dirty="0" smtClean="0"/>
            <a:t>1) Setting standards</a:t>
          </a:r>
          <a:endParaRPr lang="en-ZA" sz="1600" dirty="0"/>
        </a:p>
      </dgm:t>
    </dgm:pt>
    <dgm:pt modelId="{A8A5B5B1-CF52-4DCC-8FF3-0583D201DDA2}" type="parTrans" cxnId="{B5866D68-859B-4C2C-9552-5A617D50F4AB}">
      <dgm:prSet/>
      <dgm:spPr/>
      <dgm:t>
        <a:bodyPr/>
        <a:lstStyle/>
        <a:p>
          <a:endParaRPr lang="en-ZA"/>
        </a:p>
      </dgm:t>
    </dgm:pt>
    <dgm:pt modelId="{A61413D3-AE93-49A6-A5EE-3C385D2DE3EE}" type="sibTrans" cxnId="{B5866D68-859B-4C2C-9552-5A617D50F4AB}">
      <dgm:prSet/>
      <dgm:spPr/>
      <dgm:t>
        <a:bodyPr/>
        <a:lstStyle/>
        <a:p>
          <a:endParaRPr lang="en-ZA"/>
        </a:p>
      </dgm:t>
    </dgm:pt>
    <dgm:pt modelId="{A252CFB3-03C7-41A7-B7D0-96B3193AB57F}" type="pres">
      <dgm:prSet presAssocID="{99F46751-1063-485A-993A-EBA2177A0361}" presName="composite" presStyleCnt="0">
        <dgm:presLayoutVars>
          <dgm:chMax val="3"/>
          <dgm:animLvl val="lvl"/>
          <dgm:resizeHandles val="exact"/>
        </dgm:presLayoutVars>
      </dgm:prSet>
      <dgm:spPr/>
    </dgm:pt>
    <dgm:pt modelId="{7BF61DF9-2290-435F-99ED-4383C002E642}" type="pres">
      <dgm:prSet presAssocID="{AB298886-EE6C-4B81-9189-0C10043C8EB0}" presName="gear1" presStyleLbl="node1" presStyleIdx="0" presStyleCnt="3">
        <dgm:presLayoutVars>
          <dgm:chMax val="1"/>
          <dgm:bulletEnabled val="1"/>
        </dgm:presLayoutVars>
      </dgm:prSet>
      <dgm:spPr/>
      <dgm:t>
        <a:bodyPr/>
        <a:lstStyle/>
        <a:p>
          <a:endParaRPr lang="en-ZA"/>
        </a:p>
      </dgm:t>
    </dgm:pt>
    <dgm:pt modelId="{CBEA659B-D7DA-40DE-8D45-3319B767BE90}" type="pres">
      <dgm:prSet presAssocID="{AB298886-EE6C-4B81-9189-0C10043C8EB0}" presName="gear1srcNode" presStyleLbl="node1" presStyleIdx="0" presStyleCnt="3"/>
      <dgm:spPr/>
      <dgm:t>
        <a:bodyPr/>
        <a:lstStyle/>
        <a:p>
          <a:endParaRPr lang="en-ZA"/>
        </a:p>
      </dgm:t>
    </dgm:pt>
    <dgm:pt modelId="{68EF01A1-2CAD-48C1-B3CC-1CB992A6B769}" type="pres">
      <dgm:prSet presAssocID="{AB298886-EE6C-4B81-9189-0C10043C8EB0}" presName="gear1dstNode" presStyleLbl="node1" presStyleIdx="0" presStyleCnt="3"/>
      <dgm:spPr/>
      <dgm:t>
        <a:bodyPr/>
        <a:lstStyle/>
        <a:p>
          <a:endParaRPr lang="en-ZA"/>
        </a:p>
      </dgm:t>
    </dgm:pt>
    <dgm:pt modelId="{1E446F85-7056-4EB8-ADCC-D9EA52599DC3}" type="pres">
      <dgm:prSet presAssocID="{6780EA98-9549-4C2C-9497-26053D531C3B}" presName="gear2" presStyleLbl="node1" presStyleIdx="1" presStyleCnt="3" custScaleX="108562" custScaleY="110583">
        <dgm:presLayoutVars>
          <dgm:chMax val="1"/>
          <dgm:bulletEnabled val="1"/>
        </dgm:presLayoutVars>
      </dgm:prSet>
      <dgm:spPr/>
      <dgm:t>
        <a:bodyPr/>
        <a:lstStyle/>
        <a:p>
          <a:endParaRPr lang="en-ZA"/>
        </a:p>
      </dgm:t>
    </dgm:pt>
    <dgm:pt modelId="{75810C30-4C54-468B-8E2E-B530086FB0AC}" type="pres">
      <dgm:prSet presAssocID="{6780EA98-9549-4C2C-9497-26053D531C3B}" presName="gear2srcNode" presStyleLbl="node1" presStyleIdx="1" presStyleCnt="3"/>
      <dgm:spPr/>
      <dgm:t>
        <a:bodyPr/>
        <a:lstStyle/>
        <a:p>
          <a:endParaRPr lang="en-ZA"/>
        </a:p>
      </dgm:t>
    </dgm:pt>
    <dgm:pt modelId="{F15B143E-CC0D-46B6-A52D-188CA14D550D}" type="pres">
      <dgm:prSet presAssocID="{6780EA98-9549-4C2C-9497-26053D531C3B}" presName="gear2dstNode" presStyleLbl="node1" presStyleIdx="1" presStyleCnt="3"/>
      <dgm:spPr/>
      <dgm:t>
        <a:bodyPr/>
        <a:lstStyle/>
        <a:p>
          <a:endParaRPr lang="en-ZA"/>
        </a:p>
      </dgm:t>
    </dgm:pt>
    <dgm:pt modelId="{3AD1B559-2D50-460D-8E8F-419A7CB078EE}" type="pres">
      <dgm:prSet presAssocID="{01256274-B467-417D-B0FB-D9DEBBE30EA4}" presName="gear3" presStyleLbl="node1" presStyleIdx="2" presStyleCnt="3"/>
      <dgm:spPr/>
      <dgm:t>
        <a:bodyPr/>
        <a:lstStyle/>
        <a:p>
          <a:endParaRPr lang="en-ZA"/>
        </a:p>
      </dgm:t>
    </dgm:pt>
    <dgm:pt modelId="{128CD003-1B49-454E-BFD8-E64E9DDE4604}" type="pres">
      <dgm:prSet presAssocID="{01256274-B467-417D-B0FB-D9DEBBE30EA4}" presName="gear3tx" presStyleLbl="node1" presStyleIdx="2" presStyleCnt="3">
        <dgm:presLayoutVars>
          <dgm:chMax val="1"/>
          <dgm:bulletEnabled val="1"/>
        </dgm:presLayoutVars>
      </dgm:prSet>
      <dgm:spPr/>
      <dgm:t>
        <a:bodyPr/>
        <a:lstStyle/>
        <a:p>
          <a:endParaRPr lang="en-ZA"/>
        </a:p>
      </dgm:t>
    </dgm:pt>
    <dgm:pt modelId="{68CF8A3C-58A4-42D4-BF8A-9EAEE81D9584}" type="pres">
      <dgm:prSet presAssocID="{01256274-B467-417D-B0FB-D9DEBBE30EA4}" presName="gear3srcNode" presStyleLbl="node1" presStyleIdx="2" presStyleCnt="3"/>
      <dgm:spPr/>
      <dgm:t>
        <a:bodyPr/>
        <a:lstStyle/>
        <a:p>
          <a:endParaRPr lang="en-ZA"/>
        </a:p>
      </dgm:t>
    </dgm:pt>
    <dgm:pt modelId="{7DCB9903-DA53-4FA1-93C9-93EEFCF1F6DC}" type="pres">
      <dgm:prSet presAssocID="{01256274-B467-417D-B0FB-D9DEBBE30EA4}" presName="gear3dstNode" presStyleLbl="node1" presStyleIdx="2" presStyleCnt="3"/>
      <dgm:spPr/>
      <dgm:t>
        <a:bodyPr/>
        <a:lstStyle/>
        <a:p>
          <a:endParaRPr lang="en-ZA"/>
        </a:p>
      </dgm:t>
    </dgm:pt>
    <dgm:pt modelId="{59DB91FF-8856-40C4-8DD9-453DD8EE423D}" type="pres">
      <dgm:prSet presAssocID="{6B8C1288-5965-40AA-BA5B-96DF6F7BDF16}" presName="connector1" presStyleLbl="sibTrans2D1" presStyleIdx="0" presStyleCnt="3"/>
      <dgm:spPr/>
      <dgm:t>
        <a:bodyPr/>
        <a:lstStyle/>
        <a:p>
          <a:endParaRPr lang="en-ZA"/>
        </a:p>
      </dgm:t>
    </dgm:pt>
    <dgm:pt modelId="{106526A1-AD82-46A2-AC8C-B42D1F5217ED}" type="pres">
      <dgm:prSet presAssocID="{38A728A7-0540-4BF2-8369-552D1FF04834}" presName="connector2" presStyleLbl="sibTrans2D1" presStyleIdx="1" presStyleCnt="3"/>
      <dgm:spPr/>
      <dgm:t>
        <a:bodyPr/>
        <a:lstStyle/>
        <a:p>
          <a:endParaRPr lang="en-ZA"/>
        </a:p>
      </dgm:t>
    </dgm:pt>
    <dgm:pt modelId="{A9716CFE-04DB-4A1A-B650-87D4A83D0BBF}" type="pres">
      <dgm:prSet presAssocID="{A61413D3-AE93-49A6-A5EE-3C385D2DE3EE}" presName="connector3" presStyleLbl="sibTrans2D1" presStyleIdx="2" presStyleCnt="3"/>
      <dgm:spPr/>
      <dgm:t>
        <a:bodyPr/>
        <a:lstStyle/>
        <a:p>
          <a:endParaRPr lang="en-ZA"/>
        </a:p>
      </dgm:t>
    </dgm:pt>
  </dgm:ptLst>
  <dgm:cxnLst>
    <dgm:cxn modelId="{F5D6EA1A-2B8E-DF48-888A-33EFB7B046C8}" type="presOf" srcId="{A61413D3-AE93-49A6-A5EE-3C385D2DE3EE}" destId="{A9716CFE-04DB-4A1A-B650-87D4A83D0BBF}" srcOrd="0" destOrd="0" presId="urn:microsoft.com/office/officeart/2005/8/layout/gear1"/>
    <dgm:cxn modelId="{B5866D68-859B-4C2C-9552-5A617D50F4AB}" srcId="{99F46751-1063-485A-993A-EBA2177A0361}" destId="{01256274-B467-417D-B0FB-D9DEBBE30EA4}" srcOrd="2" destOrd="0" parTransId="{A8A5B5B1-CF52-4DCC-8FF3-0583D201DDA2}" sibTransId="{A61413D3-AE93-49A6-A5EE-3C385D2DE3EE}"/>
    <dgm:cxn modelId="{0702EC62-25F4-BC48-9B3D-BC36B3BD6244}" type="presOf" srcId="{38A728A7-0540-4BF2-8369-552D1FF04834}" destId="{106526A1-AD82-46A2-AC8C-B42D1F5217ED}" srcOrd="0" destOrd="0" presId="urn:microsoft.com/office/officeart/2005/8/layout/gear1"/>
    <dgm:cxn modelId="{0AE79CA4-AA5C-B142-9EBF-602DB2ABB5F3}" type="presOf" srcId="{AB298886-EE6C-4B81-9189-0C10043C8EB0}" destId="{7BF61DF9-2290-435F-99ED-4383C002E642}" srcOrd="0" destOrd="0" presId="urn:microsoft.com/office/officeart/2005/8/layout/gear1"/>
    <dgm:cxn modelId="{18CA3F4F-6541-8A42-B1E9-039B4A3E7E02}" type="presOf" srcId="{99F46751-1063-485A-993A-EBA2177A0361}" destId="{A252CFB3-03C7-41A7-B7D0-96B3193AB57F}" srcOrd="0" destOrd="0" presId="urn:microsoft.com/office/officeart/2005/8/layout/gear1"/>
    <dgm:cxn modelId="{4F461D22-AED9-4B42-A206-4BBCBF392E16}" type="presOf" srcId="{AB298886-EE6C-4B81-9189-0C10043C8EB0}" destId="{CBEA659B-D7DA-40DE-8D45-3319B767BE90}" srcOrd="1" destOrd="0" presId="urn:microsoft.com/office/officeart/2005/8/layout/gear1"/>
    <dgm:cxn modelId="{B8649153-0988-014F-AAD4-41A97D1D7D16}" type="presOf" srcId="{6780EA98-9549-4C2C-9497-26053D531C3B}" destId="{1E446F85-7056-4EB8-ADCC-D9EA52599DC3}" srcOrd="0" destOrd="0" presId="urn:microsoft.com/office/officeart/2005/8/layout/gear1"/>
    <dgm:cxn modelId="{A1DF5EA6-2EA4-BA43-A3E5-63F68DE5437D}" type="presOf" srcId="{01256274-B467-417D-B0FB-D9DEBBE30EA4}" destId="{7DCB9903-DA53-4FA1-93C9-93EEFCF1F6DC}" srcOrd="3" destOrd="0" presId="urn:microsoft.com/office/officeart/2005/8/layout/gear1"/>
    <dgm:cxn modelId="{8F9217BF-026F-BA45-86F6-EB7CA969F23D}" type="presOf" srcId="{01256274-B467-417D-B0FB-D9DEBBE30EA4}" destId="{3AD1B559-2D50-460D-8E8F-419A7CB078EE}" srcOrd="0" destOrd="0" presId="urn:microsoft.com/office/officeart/2005/8/layout/gear1"/>
    <dgm:cxn modelId="{0B7BFEA2-0F7F-1247-9A79-3FD1620B0F5C}" type="presOf" srcId="{6780EA98-9549-4C2C-9497-26053D531C3B}" destId="{75810C30-4C54-468B-8E2E-B530086FB0AC}" srcOrd="1" destOrd="0" presId="urn:microsoft.com/office/officeart/2005/8/layout/gear1"/>
    <dgm:cxn modelId="{2E833BED-1884-4B51-92F7-7577E8924423}" srcId="{99F46751-1063-485A-993A-EBA2177A0361}" destId="{6780EA98-9549-4C2C-9497-26053D531C3B}" srcOrd="1" destOrd="0" parTransId="{3EF30B52-A838-409D-9348-ECD17385F3ED}" sibTransId="{38A728A7-0540-4BF2-8369-552D1FF04834}"/>
    <dgm:cxn modelId="{3A7F5F81-7D7B-114D-8B86-C8230483769C}" type="presOf" srcId="{01256274-B467-417D-B0FB-D9DEBBE30EA4}" destId="{68CF8A3C-58A4-42D4-BF8A-9EAEE81D9584}" srcOrd="2" destOrd="0" presId="urn:microsoft.com/office/officeart/2005/8/layout/gear1"/>
    <dgm:cxn modelId="{A8430B34-247E-EE49-9F04-DA6E6E14116F}" type="presOf" srcId="{01256274-B467-417D-B0FB-D9DEBBE30EA4}" destId="{128CD003-1B49-454E-BFD8-E64E9DDE4604}" srcOrd="1" destOrd="0" presId="urn:microsoft.com/office/officeart/2005/8/layout/gear1"/>
    <dgm:cxn modelId="{B93867A0-8761-254B-8378-75E770EAB93B}" type="presOf" srcId="{6780EA98-9549-4C2C-9497-26053D531C3B}" destId="{F15B143E-CC0D-46B6-A52D-188CA14D550D}" srcOrd="2" destOrd="0" presId="urn:microsoft.com/office/officeart/2005/8/layout/gear1"/>
    <dgm:cxn modelId="{FC750352-269B-41CA-A381-66DEFCA1E3F4}" srcId="{99F46751-1063-485A-993A-EBA2177A0361}" destId="{AB298886-EE6C-4B81-9189-0C10043C8EB0}" srcOrd="0" destOrd="0" parTransId="{36A96FEB-79BE-45B4-971F-A2A5CFE979F7}" sibTransId="{6B8C1288-5965-40AA-BA5B-96DF6F7BDF16}"/>
    <dgm:cxn modelId="{3DA9E0FE-6030-5343-A78D-2B78D982839A}" type="presOf" srcId="{6B8C1288-5965-40AA-BA5B-96DF6F7BDF16}" destId="{59DB91FF-8856-40C4-8DD9-453DD8EE423D}" srcOrd="0" destOrd="0" presId="urn:microsoft.com/office/officeart/2005/8/layout/gear1"/>
    <dgm:cxn modelId="{BD408869-0316-7E40-9352-BE6F57BCC786}" type="presOf" srcId="{AB298886-EE6C-4B81-9189-0C10043C8EB0}" destId="{68EF01A1-2CAD-48C1-B3CC-1CB992A6B769}" srcOrd="2" destOrd="0" presId="urn:microsoft.com/office/officeart/2005/8/layout/gear1"/>
    <dgm:cxn modelId="{5BE3B1FE-3A67-7C4D-ACCF-9B6B864BB0C5}" type="presParOf" srcId="{A252CFB3-03C7-41A7-B7D0-96B3193AB57F}" destId="{7BF61DF9-2290-435F-99ED-4383C002E642}" srcOrd="0" destOrd="0" presId="urn:microsoft.com/office/officeart/2005/8/layout/gear1"/>
    <dgm:cxn modelId="{6F41F037-154D-0E40-871D-FEFA122D3FB0}" type="presParOf" srcId="{A252CFB3-03C7-41A7-B7D0-96B3193AB57F}" destId="{CBEA659B-D7DA-40DE-8D45-3319B767BE90}" srcOrd="1" destOrd="0" presId="urn:microsoft.com/office/officeart/2005/8/layout/gear1"/>
    <dgm:cxn modelId="{8BB51671-D286-C844-8E26-713B5B1C1986}" type="presParOf" srcId="{A252CFB3-03C7-41A7-B7D0-96B3193AB57F}" destId="{68EF01A1-2CAD-48C1-B3CC-1CB992A6B769}" srcOrd="2" destOrd="0" presId="urn:microsoft.com/office/officeart/2005/8/layout/gear1"/>
    <dgm:cxn modelId="{5EDDF2CA-30B4-0A4A-A8D1-BD3D0643984F}" type="presParOf" srcId="{A252CFB3-03C7-41A7-B7D0-96B3193AB57F}" destId="{1E446F85-7056-4EB8-ADCC-D9EA52599DC3}" srcOrd="3" destOrd="0" presId="urn:microsoft.com/office/officeart/2005/8/layout/gear1"/>
    <dgm:cxn modelId="{EB2A7879-3C23-1B48-B2D3-469E0C102E42}" type="presParOf" srcId="{A252CFB3-03C7-41A7-B7D0-96B3193AB57F}" destId="{75810C30-4C54-468B-8E2E-B530086FB0AC}" srcOrd="4" destOrd="0" presId="urn:microsoft.com/office/officeart/2005/8/layout/gear1"/>
    <dgm:cxn modelId="{C26A3FB7-ACBF-EE49-9B75-5C9B4EDBF919}" type="presParOf" srcId="{A252CFB3-03C7-41A7-B7D0-96B3193AB57F}" destId="{F15B143E-CC0D-46B6-A52D-188CA14D550D}" srcOrd="5" destOrd="0" presId="urn:microsoft.com/office/officeart/2005/8/layout/gear1"/>
    <dgm:cxn modelId="{4E8B9710-C19C-8B41-84C1-A70775CA9E48}" type="presParOf" srcId="{A252CFB3-03C7-41A7-B7D0-96B3193AB57F}" destId="{3AD1B559-2D50-460D-8E8F-419A7CB078EE}" srcOrd="6" destOrd="0" presId="urn:microsoft.com/office/officeart/2005/8/layout/gear1"/>
    <dgm:cxn modelId="{9BEEB840-8BE3-344E-A25D-FBF40D504B6B}" type="presParOf" srcId="{A252CFB3-03C7-41A7-B7D0-96B3193AB57F}" destId="{128CD003-1B49-454E-BFD8-E64E9DDE4604}" srcOrd="7" destOrd="0" presId="urn:microsoft.com/office/officeart/2005/8/layout/gear1"/>
    <dgm:cxn modelId="{3E182AF3-97E7-DE47-A5E9-17FDC3339391}" type="presParOf" srcId="{A252CFB3-03C7-41A7-B7D0-96B3193AB57F}" destId="{68CF8A3C-58A4-42D4-BF8A-9EAEE81D9584}" srcOrd="8" destOrd="0" presId="urn:microsoft.com/office/officeart/2005/8/layout/gear1"/>
    <dgm:cxn modelId="{0BCE67E0-8F1E-4943-8327-F4A5FB198EC9}" type="presParOf" srcId="{A252CFB3-03C7-41A7-B7D0-96B3193AB57F}" destId="{7DCB9903-DA53-4FA1-93C9-93EEFCF1F6DC}" srcOrd="9" destOrd="0" presId="urn:microsoft.com/office/officeart/2005/8/layout/gear1"/>
    <dgm:cxn modelId="{8466F364-B4D6-DA4F-8D3E-AA116FFB646C}" type="presParOf" srcId="{A252CFB3-03C7-41A7-B7D0-96B3193AB57F}" destId="{59DB91FF-8856-40C4-8DD9-453DD8EE423D}" srcOrd="10" destOrd="0" presId="urn:microsoft.com/office/officeart/2005/8/layout/gear1"/>
    <dgm:cxn modelId="{C4CE76D4-C401-7342-A7F1-F14664AE5C52}" type="presParOf" srcId="{A252CFB3-03C7-41A7-B7D0-96B3193AB57F}" destId="{106526A1-AD82-46A2-AC8C-B42D1F5217ED}" srcOrd="11" destOrd="0" presId="urn:microsoft.com/office/officeart/2005/8/layout/gear1"/>
    <dgm:cxn modelId="{FB4D627D-A9F7-8542-BEBF-A00637E36BAE}" type="presParOf" srcId="{A252CFB3-03C7-41A7-B7D0-96B3193AB57F}" destId="{A9716CFE-04DB-4A1A-B650-87D4A83D0BBF}" srcOrd="12" destOrd="0" presId="urn:microsoft.com/office/officeart/2005/8/layout/gear1"/>
  </dgm:cxnLst>
  <dgm:bg>
    <a:solidFill>
      <a:schemeClr val="accent1">
        <a:lumMod val="20000"/>
        <a:lumOff val="80000"/>
      </a:schemeClr>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D5E77CA-0C62-744F-875A-48BA08C10874}" type="doc">
      <dgm:prSet loTypeId="urn:microsoft.com/office/officeart/2005/8/layout/chevron2" loCatId="" qsTypeId="urn:microsoft.com/office/officeart/2005/8/quickstyle/simple3" qsCatId="simple" csTypeId="urn:microsoft.com/office/officeart/2005/8/colors/accent1_2" csCatId="accent1" phldr="1"/>
      <dgm:spPr/>
      <dgm:t>
        <a:bodyPr/>
        <a:lstStyle/>
        <a:p>
          <a:endParaRPr lang="en-US"/>
        </a:p>
      </dgm:t>
    </dgm:pt>
    <dgm:pt modelId="{A4DE7940-59E7-104E-B0B0-E7E0106F7E68}">
      <dgm:prSet/>
      <dgm:spPr/>
      <dgm:t>
        <a:bodyPr/>
        <a:lstStyle/>
        <a:p>
          <a:pPr rtl="0"/>
          <a:r>
            <a:rPr lang="en-US" dirty="0" smtClean="0"/>
            <a:t>1</a:t>
          </a:r>
          <a:endParaRPr lang="en-US" dirty="0"/>
        </a:p>
      </dgm:t>
    </dgm:pt>
    <dgm:pt modelId="{C4261175-683F-C142-93B9-458A5F378155}" type="parTrans" cxnId="{7CDC1E5F-B12A-B442-A556-0979F8433396}">
      <dgm:prSet/>
      <dgm:spPr/>
      <dgm:t>
        <a:bodyPr/>
        <a:lstStyle/>
        <a:p>
          <a:endParaRPr lang="en-US"/>
        </a:p>
      </dgm:t>
    </dgm:pt>
    <dgm:pt modelId="{C7874B67-CE92-3C42-8BF3-596CE7D7AEC5}" type="sibTrans" cxnId="{7CDC1E5F-B12A-B442-A556-0979F8433396}">
      <dgm:prSet/>
      <dgm:spPr/>
      <dgm:t>
        <a:bodyPr/>
        <a:lstStyle/>
        <a:p>
          <a:endParaRPr lang="en-US"/>
        </a:p>
      </dgm:t>
    </dgm:pt>
    <dgm:pt modelId="{885A3CFB-B12B-6447-A85D-6D89213087CC}">
      <dgm:prSet custT="1"/>
      <dgm:spPr/>
      <dgm:t>
        <a:bodyPr/>
        <a:lstStyle/>
        <a:p>
          <a:r>
            <a:rPr lang="en-US" sz="1600" dirty="0" smtClean="0"/>
            <a:t>Defining what students should learn</a:t>
          </a:r>
          <a:endParaRPr lang="en-US" sz="1600" dirty="0"/>
        </a:p>
      </dgm:t>
    </dgm:pt>
    <dgm:pt modelId="{FC596BD6-F1D8-F941-8C05-011E73167C8E}" type="parTrans" cxnId="{11EE57E6-53AC-9D4D-AD3D-3AB9DB40CF74}">
      <dgm:prSet/>
      <dgm:spPr/>
      <dgm:t>
        <a:bodyPr/>
        <a:lstStyle/>
        <a:p>
          <a:endParaRPr lang="en-US"/>
        </a:p>
      </dgm:t>
    </dgm:pt>
    <dgm:pt modelId="{AF7E4F70-BE88-2749-B12D-783799AA36AE}" type="sibTrans" cxnId="{11EE57E6-53AC-9D4D-AD3D-3AB9DB40CF74}">
      <dgm:prSet/>
      <dgm:spPr/>
      <dgm:t>
        <a:bodyPr/>
        <a:lstStyle/>
        <a:p>
          <a:endParaRPr lang="en-US"/>
        </a:p>
      </dgm:t>
    </dgm:pt>
    <dgm:pt modelId="{D235DE6E-21F3-1F44-B492-43846D801DA2}">
      <dgm:prSet/>
      <dgm:spPr/>
      <dgm:t>
        <a:bodyPr/>
        <a:lstStyle/>
        <a:p>
          <a:r>
            <a:rPr lang="en-US" dirty="0" smtClean="0"/>
            <a:t>2</a:t>
          </a:r>
          <a:endParaRPr lang="en-US" dirty="0"/>
        </a:p>
      </dgm:t>
    </dgm:pt>
    <dgm:pt modelId="{9B313635-A456-D74D-AB73-B21FDEAC5EF2}" type="parTrans" cxnId="{73678A39-C76C-5645-939D-79CA6B1BD2B5}">
      <dgm:prSet/>
      <dgm:spPr/>
      <dgm:t>
        <a:bodyPr/>
        <a:lstStyle/>
        <a:p>
          <a:endParaRPr lang="en-US"/>
        </a:p>
      </dgm:t>
    </dgm:pt>
    <dgm:pt modelId="{C29D9E17-EE08-B946-8AF0-9336EF88D240}" type="sibTrans" cxnId="{73678A39-C76C-5645-939D-79CA6B1BD2B5}">
      <dgm:prSet/>
      <dgm:spPr/>
      <dgm:t>
        <a:bodyPr/>
        <a:lstStyle/>
        <a:p>
          <a:endParaRPr lang="en-US"/>
        </a:p>
      </dgm:t>
    </dgm:pt>
    <dgm:pt modelId="{2CA21F51-5C17-0C41-8B20-2F4AB361BE5F}">
      <dgm:prSet/>
      <dgm:spPr/>
      <dgm:t>
        <a:bodyPr/>
        <a:lstStyle/>
        <a:p>
          <a:r>
            <a:rPr lang="en-US" dirty="0" smtClean="0"/>
            <a:t>3</a:t>
          </a:r>
          <a:endParaRPr lang="en-US" dirty="0"/>
        </a:p>
      </dgm:t>
    </dgm:pt>
    <dgm:pt modelId="{9C319432-6B38-1E4B-A64E-30672ED590F7}" type="parTrans" cxnId="{A6325115-136F-714F-A0A7-A5404C492790}">
      <dgm:prSet/>
      <dgm:spPr/>
      <dgm:t>
        <a:bodyPr/>
        <a:lstStyle/>
        <a:p>
          <a:endParaRPr lang="en-US"/>
        </a:p>
      </dgm:t>
    </dgm:pt>
    <dgm:pt modelId="{7F321E2A-4003-AC4B-A1B5-E4096B8C571F}" type="sibTrans" cxnId="{A6325115-136F-714F-A0A7-A5404C492790}">
      <dgm:prSet/>
      <dgm:spPr/>
      <dgm:t>
        <a:bodyPr/>
        <a:lstStyle/>
        <a:p>
          <a:endParaRPr lang="en-US"/>
        </a:p>
      </dgm:t>
    </dgm:pt>
    <dgm:pt modelId="{027444EC-016B-7841-B3D1-C4114ED8DF56}">
      <dgm:prSet custT="1"/>
      <dgm:spPr/>
      <dgm:t>
        <a:bodyPr/>
        <a:lstStyle/>
        <a:p>
          <a:r>
            <a:rPr lang="en-US" sz="1600" dirty="0" smtClean="0"/>
            <a:t>Testing to see what students have learned</a:t>
          </a:r>
          <a:endParaRPr lang="en-US" sz="1600" dirty="0"/>
        </a:p>
      </dgm:t>
    </dgm:pt>
    <dgm:pt modelId="{E69C31C5-5D31-B04A-B807-6CE54DE64322}" type="parTrans" cxnId="{EAC0049B-FED6-6641-AD7E-35BBC073D702}">
      <dgm:prSet/>
      <dgm:spPr/>
      <dgm:t>
        <a:bodyPr/>
        <a:lstStyle/>
        <a:p>
          <a:endParaRPr lang="en-US"/>
        </a:p>
      </dgm:t>
    </dgm:pt>
    <dgm:pt modelId="{F757E3EE-A388-6947-9545-915D8009C683}" type="sibTrans" cxnId="{EAC0049B-FED6-6641-AD7E-35BBC073D702}">
      <dgm:prSet/>
      <dgm:spPr/>
      <dgm:t>
        <a:bodyPr/>
        <a:lstStyle/>
        <a:p>
          <a:endParaRPr lang="en-US"/>
        </a:p>
      </dgm:t>
    </dgm:pt>
    <dgm:pt modelId="{4F80F532-E6C0-1A4E-B6F0-A4855377D76D}">
      <dgm:prSet custT="1"/>
      <dgm:spPr/>
      <dgm:t>
        <a:bodyPr/>
        <a:lstStyle/>
        <a:p>
          <a:r>
            <a:rPr lang="en-US" sz="1600" dirty="0" smtClean="0"/>
            <a:t>Making results count (caveat RE Elmore)</a:t>
          </a:r>
          <a:endParaRPr lang="en-US" sz="1600" dirty="0"/>
        </a:p>
      </dgm:t>
    </dgm:pt>
    <dgm:pt modelId="{4DB7E23C-F001-9E4B-A6F0-B2671DBFEBFE}" type="parTrans" cxnId="{F739ED80-118D-524C-9061-3886FE7FFFC8}">
      <dgm:prSet/>
      <dgm:spPr/>
      <dgm:t>
        <a:bodyPr/>
        <a:lstStyle/>
        <a:p>
          <a:endParaRPr lang="en-US"/>
        </a:p>
      </dgm:t>
    </dgm:pt>
    <dgm:pt modelId="{79CFC249-E9E2-2E4D-84C9-C5E2EFDF5E41}" type="sibTrans" cxnId="{F739ED80-118D-524C-9061-3886FE7FFFC8}">
      <dgm:prSet/>
      <dgm:spPr/>
      <dgm:t>
        <a:bodyPr/>
        <a:lstStyle/>
        <a:p>
          <a:endParaRPr lang="en-US"/>
        </a:p>
      </dgm:t>
    </dgm:pt>
    <dgm:pt modelId="{888564E0-E376-7440-81CA-2E035EE1634A}" type="pres">
      <dgm:prSet presAssocID="{2D5E77CA-0C62-744F-875A-48BA08C10874}" presName="linearFlow" presStyleCnt="0">
        <dgm:presLayoutVars>
          <dgm:dir/>
          <dgm:animLvl val="lvl"/>
          <dgm:resizeHandles val="exact"/>
        </dgm:presLayoutVars>
      </dgm:prSet>
      <dgm:spPr/>
      <dgm:t>
        <a:bodyPr/>
        <a:lstStyle/>
        <a:p>
          <a:endParaRPr lang="en-ZA"/>
        </a:p>
      </dgm:t>
    </dgm:pt>
    <dgm:pt modelId="{DAB21D10-7B69-DF4C-930C-218C3986801B}" type="pres">
      <dgm:prSet presAssocID="{A4DE7940-59E7-104E-B0B0-E7E0106F7E68}" presName="composite" presStyleCnt="0"/>
      <dgm:spPr/>
    </dgm:pt>
    <dgm:pt modelId="{12D0772F-655D-AB4D-B739-CB0571FA658D}" type="pres">
      <dgm:prSet presAssocID="{A4DE7940-59E7-104E-B0B0-E7E0106F7E68}" presName="parentText" presStyleLbl="alignNode1" presStyleIdx="0" presStyleCnt="3">
        <dgm:presLayoutVars>
          <dgm:chMax val="1"/>
          <dgm:bulletEnabled val="1"/>
        </dgm:presLayoutVars>
      </dgm:prSet>
      <dgm:spPr/>
      <dgm:t>
        <a:bodyPr/>
        <a:lstStyle/>
        <a:p>
          <a:endParaRPr lang="en-ZA"/>
        </a:p>
      </dgm:t>
    </dgm:pt>
    <dgm:pt modelId="{2755DFBE-024F-1D4B-BF8E-12F6E8AD9ED4}" type="pres">
      <dgm:prSet presAssocID="{A4DE7940-59E7-104E-B0B0-E7E0106F7E68}" presName="descendantText" presStyleLbl="alignAcc1" presStyleIdx="0" presStyleCnt="3">
        <dgm:presLayoutVars>
          <dgm:bulletEnabled val="1"/>
        </dgm:presLayoutVars>
      </dgm:prSet>
      <dgm:spPr/>
      <dgm:t>
        <a:bodyPr/>
        <a:lstStyle/>
        <a:p>
          <a:endParaRPr lang="en-ZA"/>
        </a:p>
      </dgm:t>
    </dgm:pt>
    <dgm:pt modelId="{1A3B7176-EB53-6F4A-B430-D6BE09FB5832}" type="pres">
      <dgm:prSet presAssocID="{C7874B67-CE92-3C42-8BF3-596CE7D7AEC5}" presName="sp" presStyleCnt="0"/>
      <dgm:spPr/>
    </dgm:pt>
    <dgm:pt modelId="{B20426FD-39A9-8C48-90E7-F829B5630D64}" type="pres">
      <dgm:prSet presAssocID="{D235DE6E-21F3-1F44-B492-43846D801DA2}" presName="composite" presStyleCnt="0"/>
      <dgm:spPr/>
    </dgm:pt>
    <dgm:pt modelId="{3A1D84C7-D8D1-234E-9035-9BD36B59F995}" type="pres">
      <dgm:prSet presAssocID="{D235DE6E-21F3-1F44-B492-43846D801DA2}" presName="parentText" presStyleLbl="alignNode1" presStyleIdx="1" presStyleCnt="3">
        <dgm:presLayoutVars>
          <dgm:chMax val="1"/>
          <dgm:bulletEnabled val="1"/>
        </dgm:presLayoutVars>
      </dgm:prSet>
      <dgm:spPr/>
      <dgm:t>
        <a:bodyPr/>
        <a:lstStyle/>
        <a:p>
          <a:endParaRPr lang="en-US"/>
        </a:p>
      </dgm:t>
    </dgm:pt>
    <dgm:pt modelId="{EB94CFF5-9B51-CB4A-A97C-331334A858C9}" type="pres">
      <dgm:prSet presAssocID="{D235DE6E-21F3-1F44-B492-43846D801DA2}" presName="descendantText" presStyleLbl="alignAcc1" presStyleIdx="1" presStyleCnt="3">
        <dgm:presLayoutVars>
          <dgm:bulletEnabled val="1"/>
        </dgm:presLayoutVars>
      </dgm:prSet>
      <dgm:spPr/>
      <dgm:t>
        <a:bodyPr/>
        <a:lstStyle/>
        <a:p>
          <a:endParaRPr lang="en-ZA"/>
        </a:p>
      </dgm:t>
    </dgm:pt>
    <dgm:pt modelId="{DC2C8E2A-2D9F-6442-B374-732E7C76E17C}" type="pres">
      <dgm:prSet presAssocID="{C29D9E17-EE08-B946-8AF0-9336EF88D240}" presName="sp" presStyleCnt="0"/>
      <dgm:spPr/>
    </dgm:pt>
    <dgm:pt modelId="{628BCADF-8C07-5641-98C6-CADF6319BB28}" type="pres">
      <dgm:prSet presAssocID="{2CA21F51-5C17-0C41-8B20-2F4AB361BE5F}" presName="composite" presStyleCnt="0"/>
      <dgm:spPr/>
    </dgm:pt>
    <dgm:pt modelId="{A6CDA98A-234B-B94B-B0F6-4DFDBC28DBBE}" type="pres">
      <dgm:prSet presAssocID="{2CA21F51-5C17-0C41-8B20-2F4AB361BE5F}" presName="parentText" presStyleLbl="alignNode1" presStyleIdx="2" presStyleCnt="3" custLinFactNeighborX="0" custLinFactNeighborY="12441">
        <dgm:presLayoutVars>
          <dgm:chMax val="1"/>
          <dgm:bulletEnabled val="1"/>
        </dgm:presLayoutVars>
      </dgm:prSet>
      <dgm:spPr/>
      <dgm:t>
        <a:bodyPr/>
        <a:lstStyle/>
        <a:p>
          <a:endParaRPr lang="en-ZA"/>
        </a:p>
      </dgm:t>
    </dgm:pt>
    <dgm:pt modelId="{E0EBAE3F-DAC7-404E-997D-F9D68C4F1BB6}" type="pres">
      <dgm:prSet presAssocID="{2CA21F51-5C17-0C41-8B20-2F4AB361BE5F}" presName="descendantText" presStyleLbl="alignAcc1" presStyleIdx="2" presStyleCnt="3">
        <dgm:presLayoutVars>
          <dgm:bulletEnabled val="1"/>
        </dgm:presLayoutVars>
      </dgm:prSet>
      <dgm:spPr/>
      <dgm:t>
        <a:bodyPr/>
        <a:lstStyle/>
        <a:p>
          <a:endParaRPr lang="en-ZA"/>
        </a:p>
      </dgm:t>
    </dgm:pt>
  </dgm:ptLst>
  <dgm:cxnLst>
    <dgm:cxn modelId="{EAC0049B-FED6-6641-AD7E-35BBC073D702}" srcId="{D235DE6E-21F3-1F44-B492-43846D801DA2}" destId="{027444EC-016B-7841-B3D1-C4114ED8DF56}" srcOrd="0" destOrd="0" parTransId="{E69C31C5-5D31-B04A-B807-6CE54DE64322}" sibTransId="{F757E3EE-A388-6947-9545-915D8009C683}"/>
    <dgm:cxn modelId="{D18D4FFF-5C2E-C74A-8D84-7422C8D188A2}" type="presOf" srcId="{885A3CFB-B12B-6447-A85D-6D89213087CC}" destId="{2755DFBE-024F-1D4B-BF8E-12F6E8AD9ED4}" srcOrd="0" destOrd="0" presId="urn:microsoft.com/office/officeart/2005/8/layout/chevron2"/>
    <dgm:cxn modelId="{E26D5EA7-5966-5142-976A-D630EF20334C}" type="presOf" srcId="{2D5E77CA-0C62-744F-875A-48BA08C10874}" destId="{888564E0-E376-7440-81CA-2E035EE1634A}" srcOrd="0" destOrd="0" presId="urn:microsoft.com/office/officeart/2005/8/layout/chevron2"/>
    <dgm:cxn modelId="{BEE32EEF-CD5D-3241-8E08-1B949605B732}" type="presOf" srcId="{D235DE6E-21F3-1F44-B492-43846D801DA2}" destId="{3A1D84C7-D8D1-234E-9035-9BD36B59F995}" srcOrd="0" destOrd="0" presId="urn:microsoft.com/office/officeart/2005/8/layout/chevron2"/>
    <dgm:cxn modelId="{7DC380E5-D190-7A40-933F-7A2DD62AF17E}" type="presOf" srcId="{4F80F532-E6C0-1A4E-B6F0-A4855377D76D}" destId="{E0EBAE3F-DAC7-404E-997D-F9D68C4F1BB6}" srcOrd="0" destOrd="0" presId="urn:microsoft.com/office/officeart/2005/8/layout/chevron2"/>
    <dgm:cxn modelId="{ED24BC6C-967A-F042-9275-62E586248468}" type="presOf" srcId="{2CA21F51-5C17-0C41-8B20-2F4AB361BE5F}" destId="{A6CDA98A-234B-B94B-B0F6-4DFDBC28DBBE}" srcOrd="0" destOrd="0" presId="urn:microsoft.com/office/officeart/2005/8/layout/chevron2"/>
    <dgm:cxn modelId="{73678A39-C76C-5645-939D-79CA6B1BD2B5}" srcId="{2D5E77CA-0C62-744F-875A-48BA08C10874}" destId="{D235DE6E-21F3-1F44-B492-43846D801DA2}" srcOrd="1" destOrd="0" parTransId="{9B313635-A456-D74D-AB73-B21FDEAC5EF2}" sibTransId="{C29D9E17-EE08-B946-8AF0-9336EF88D240}"/>
    <dgm:cxn modelId="{7CDC1E5F-B12A-B442-A556-0979F8433396}" srcId="{2D5E77CA-0C62-744F-875A-48BA08C10874}" destId="{A4DE7940-59E7-104E-B0B0-E7E0106F7E68}" srcOrd="0" destOrd="0" parTransId="{C4261175-683F-C142-93B9-458A5F378155}" sibTransId="{C7874B67-CE92-3C42-8BF3-596CE7D7AEC5}"/>
    <dgm:cxn modelId="{11EE57E6-53AC-9D4D-AD3D-3AB9DB40CF74}" srcId="{A4DE7940-59E7-104E-B0B0-E7E0106F7E68}" destId="{885A3CFB-B12B-6447-A85D-6D89213087CC}" srcOrd="0" destOrd="0" parTransId="{FC596BD6-F1D8-F941-8C05-011E73167C8E}" sibTransId="{AF7E4F70-BE88-2749-B12D-783799AA36AE}"/>
    <dgm:cxn modelId="{98345AA6-3EC2-F04F-AC40-9BBFCE29B5B6}" type="presOf" srcId="{027444EC-016B-7841-B3D1-C4114ED8DF56}" destId="{EB94CFF5-9B51-CB4A-A97C-331334A858C9}" srcOrd="0" destOrd="0" presId="urn:microsoft.com/office/officeart/2005/8/layout/chevron2"/>
    <dgm:cxn modelId="{90F0F432-D957-BA43-A432-D9AB4505ED58}" type="presOf" srcId="{A4DE7940-59E7-104E-B0B0-E7E0106F7E68}" destId="{12D0772F-655D-AB4D-B739-CB0571FA658D}" srcOrd="0" destOrd="0" presId="urn:microsoft.com/office/officeart/2005/8/layout/chevron2"/>
    <dgm:cxn modelId="{A6325115-136F-714F-A0A7-A5404C492790}" srcId="{2D5E77CA-0C62-744F-875A-48BA08C10874}" destId="{2CA21F51-5C17-0C41-8B20-2F4AB361BE5F}" srcOrd="2" destOrd="0" parTransId="{9C319432-6B38-1E4B-A64E-30672ED590F7}" sibTransId="{7F321E2A-4003-AC4B-A1B5-E4096B8C571F}"/>
    <dgm:cxn modelId="{F739ED80-118D-524C-9061-3886FE7FFFC8}" srcId="{2CA21F51-5C17-0C41-8B20-2F4AB361BE5F}" destId="{4F80F532-E6C0-1A4E-B6F0-A4855377D76D}" srcOrd="0" destOrd="0" parTransId="{4DB7E23C-F001-9E4B-A6F0-B2671DBFEBFE}" sibTransId="{79CFC249-E9E2-2E4D-84C9-C5E2EFDF5E41}"/>
    <dgm:cxn modelId="{10AB5FCF-45DB-B84C-B4FD-24AA58CB665A}" type="presParOf" srcId="{888564E0-E376-7440-81CA-2E035EE1634A}" destId="{DAB21D10-7B69-DF4C-930C-218C3986801B}" srcOrd="0" destOrd="0" presId="urn:microsoft.com/office/officeart/2005/8/layout/chevron2"/>
    <dgm:cxn modelId="{4C99BD10-B7C1-4F47-9B3D-5FFDC2C71FEB}" type="presParOf" srcId="{DAB21D10-7B69-DF4C-930C-218C3986801B}" destId="{12D0772F-655D-AB4D-B739-CB0571FA658D}" srcOrd="0" destOrd="0" presId="urn:microsoft.com/office/officeart/2005/8/layout/chevron2"/>
    <dgm:cxn modelId="{368F2CB7-4665-3842-AF6E-7A91AA0B87C5}" type="presParOf" srcId="{DAB21D10-7B69-DF4C-930C-218C3986801B}" destId="{2755DFBE-024F-1D4B-BF8E-12F6E8AD9ED4}" srcOrd="1" destOrd="0" presId="urn:microsoft.com/office/officeart/2005/8/layout/chevron2"/>
    <dgm:cxn modelId="{ED1ED771-DA0C-2548-AFA0-A12417EB4136}" type="presParOf" srcId="{888564E0-E376-7440-81CA-2E035EE1634A}" destId="{1A3B7176-EB53-6F4A-B430-D6BE09FB5832}" srcOrd="1" destOrd="0" presId="urn:microsoft.com/office/officeart/2005/8/layout/chevron2"/>
    <dgm:cxn modelId="{E7E38467-00C3-9844-8717-DB025EA193BE}" type="presParOf" srcId="{888564E0-E376-7440-81CA-2E035EE1634A}" destId="{B20426FD-39A9-8C48-90E7-F829B5630D64}" srcOrd="2" destOrd="0" presId="urn:microsoft.com/office/officeart/2005/8/layout/chevron2"/>
    <dgm:cxn modelId="{491331D7-BF32-AE41-A59B-C13147C3F6BA}" type="presParOf" srcId="{B20426FD-39A9-8C48-90E7-F829B5630D64}" destId="{3A1D84C7-D8D1-234E-9035-9BD36B59F995}" srcOrd="0" destOrd="0" presId="urn:microsoft.com/office/officeart/2005/8/layout/chevron2"/>
    <dgm:cxn modelId="{115D0355-8A24-C74D-8368-6EE28A81E721}" type="presParOf" srcId="{B20426FD-39A9-8C48-90E7-F829B5630D64}" destId="{EB94CFF5-9B51-CB4A-A97C-331334A858C9}" srcOrd="1" destOrd="0" presId="urn:microsoft.com/office/officeart/2005/8/layout/chevron2"/>
    <dgm:cxn modelId="{FF3DF585-3528-904F-AF39-1B0D82C1F13A}" type="presParOf" srcId="{888564E0-E376-7440-81CA-2E035EE1634A}" destId="{DC2C8E2A-2D9F-6442-B374-732E7C76E17C}" srcOrd="3" destOrd="0" presId="urn:microsoft.com/office/officeart/2005/8/layout/chevron2"/>
    <dgm:cxn modelId="{A8B59320-1C34-9641-937C-788BC2879872}" type="presParOf" srcId="{888564E0-E376-7440-81CA-2E035EE1634A}" destId="{628BCADF-8C07-5641-98C6-CADF6319BB28}" srcOrd="4" destOrd="0" presId="urn:microsoft.com/office/officeart/2005/8/layout/chevron2"/>
    <dgm:cxn modelId="{365CB16B-CE62-C842-BDA1-A3A755BAF8A3}" type="presParOf" srcId="{628BCADF-8C07-5641-98C6-CADF6319BB28}" destId="{A6CDA98A-234B-B94B-B0F6-4DFDBC28DBBE}" srcOrd="0" destOrd="0" presId="urn:microsoft.com/office/officeart/2005/8/layout/chevron2"/>
    <dgm:cxn modelId="{059525E6-1C6E-A246-84B1-236F911B5E86}" type="presParOf" srcId="{628BCADF-8C07-5641-98C6-CADF6319BB28}" destId="{E0EBAE3F-DAC7-404E-997D-F9D68C4F1BB6}" srcOrd="1" destOrd="0" presId="urn:microsoft.com/office/officeart/2005/8/layout/chevron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24418FF-FFD7-674C-B772-402D0FF36AAA}" type="doc">
      <dgm:prSet loTypeId="urn:microsoft.com/office/officeart/2009/layout/CircleArrowProcess" loCatId="" qsTypeId="urn:microsoft.com/office/officeart/2005/8/quickstyle/simple4" qsCatId="simple" csTypeId="urn:microsoft.com/office/officeart/2005/8/colors/colorful1" csCatId="colorful" phldr="1"/>
      <dgm:spPr/>
      <dgm:t>
        <a:bodyPr/>
        <a:lstStyle/>
        <a:p>
          <a:endParaRPr lang="en-US"/>
        </a:p>
      </dgm:t>
    </dgm:pt>
    <dgm:pt modelId="{2742CD34-3742-AF4C-9328-1CEE21A03875}">
      <dgm:prSet phldrT="[Text]" custT="1"/>
      <dgm:spPr/>
      <dgm:t>
        <a:bodyPr/>
        <a:lstStyle/>
        <a:p>
          <a:r>
            <a:rPr lang="en-US" sz="1200" dirty="0" smtClean="0"/>
            <a:t>The DBE </a:t>
          </a:r>
          <a:r>
            <a:rPr lang="en-US" sz="2000" b="1" u="sng" dirty="0" smtClean="0"/>
            <a:t>sets</a:t>
          </a:r>
          <a:r>
            <a:rPr lang="en-US" sz="2000" dirty="0" smtClean="0"/>
            <a:t> </a:t>
          </a:r>
          <a:r>
            <a:rPr lang="en-US" sz="1200" dirty="0" smtClean="0"/>
            <a:t>the tests</a:t>
          </a:r>
          <a:endParaRPr lang="en-US" sz="1200" dirty="0"/>
        </a:p>
      </dgm:t>
    </dgm:pt>
    <dgm:pt modelId="{DF41AC42-051B-1A4F-BC53-72EDF2FB004B}" type="parTrans" cxnId="{955A3044-B69E-BA46-A209-659B456BAF04}">
      <dgm:prSet/>
      <dgm:spPr/>
      <dgm:t>
        <a:bodyPr/>
        <a:lstStyle/>
        <a:p>
          <a:endParaRPr lang="en-US"/>
        </a:p>
      </dgm:t>
    </dgm:pt>
    <dgm:pt modelId="{85D16D12-1EC5-7A4D-8525-09F7AEF96EEB}" type="sibTrans" cxnId="{955A3044-B69E-BA46-A209-659B456BAF04}">
      <dgm:prSet/>
      <dgm:spPr/>
      <dgm:t>
        <a:bodyPr/>
        <a:lstStyle/>
        <a:p>
          <a:endParaRPr lang="en-US"/>
        </a:p>
      </dgm:t>
    </dgm:pt>
    <dgm:pt modelId="{BDD7BE1F-10E9-664A-ABAA-3170DE038B34}">
      <dgm:prSet phldrT="[Text]" custT="1"/>
      <dgm:spPr/>
      <dgm:t>
        <a:bodyPr/>
        <a:lstStyle/>
        <a:p>
          <a:r>
            <a:rPr lang="en-US" sz="1200" dirty="0" smtClean="0"/>
            <a:t>The DBE </a:t>
          </a:r>
          <a:r>
            <a:rPr lang="en-US" sz="1800" b="1" u="sng" dirty="0" smtClean="0"/>
            <a:t>marks</a:t>
          </a:r>
          <a:r>
            <a:rPr lang="en-US" sz="1800" dirty="0" smtClean="0"/>
            <a:t> </a:t>
          </a:r>
          <a:r>
            <a:rPr lang="en-US" sz="1200" dirty="0" smtClean="0"/>
            <a:t>the tests</a:t>
          </a:r>
          <a:endParaRPr lang="en-US" sz="1200" dirty="0"/>
        </a:p>
      </dgm:t>
    </dgm:pt>
    <dgm:pt modelId="{C18D5F8D-2F03-724E-BCF9-A6B8CC89166B}" type="parTrans" cxnId="{B4D22118-CCA8-A447-9A6A-F0BA76458E81}">
      <dgm:prSet/>
      <dgm:spPr/>
      <dgm:t>
        <a:bodyPr/>
        <a:lstStyle/>
        <a:p>
          <a:endParaRPr lang="en-US"/>
        </a:p>
      </dgm:t>
    </dgm:pt>
    <dgm:pt modelId="{0D0B6531-B199-8347-8A88-5EBC8D07DE45}" type="sibTrans" cxnId="{B4D22118-CCA8-A447-9A6A-F0BA76458E81}">
      <dgm:prSet/>
      <dgm:spPr/>
      <dgm:t>
        <a:bodyPr/>
        <a:lstStyle/>
        <a:p>
          <a:endParaRPr lang="en-US"/>
        </a:p>
      </dgm:t>
    </dgm:pt>
    <dgm:pt modelId="{3BD8D2AA-192A-E44C-9AFD-B2F3E4207783}">
      <dgm:prSet phldrT="[Text]" custT="1"/>
      <dgm:spPr/>
      <dgm:t>
        <a:bodyPr/>
        <a:lstStyle/>
        <a:p>
          <a:r>
            <a:rPr lang="en-US" sz="1200" dirty="0" smtClean="0"/>
            <a:t>The DBE </a:t>
          </a:r>
          <a:r>
            <a:rPr lang="en-US" sz="1800" b="1" u="sng" dirty="0" smtClean="0"/>
            <a:t>reports</a:t>
          </a:r>
          <a:r>
            <a:rPr lang="en-US" sz="1800" dirty="0" smtClean="0"/>
            <a:t> </a:t>
          </a:r>
          <a:r>
            <a:rPr lang="en-US" sz="1200" dirty="0" smtClean="0"/>
            <a:t>the results </a:t>
          </a:r>
          <a:endParaRPr lang="en-US" sz="1200" dirty="0"/>
        </a:p>
      </dgm:t>
    </dgm:pt>
    <dgm:pt modelId="{44B01766-52D2-FC41-9218-4EBE48584446}" type="parTrans" cxnId="{A6AE907E-9924-BB47-A6A5-A6D84B5B3D86}">
      <dgm:prSet/>
      <dgm:spPr/>
      <dgm:t>
        <a:bodyPr/>
        <a:lstStyle/>
        <a:p>
          <a:endParaRPr lang="en-US"/>
        </a:p>
      </dgm:t>
    </dgm:pt>
    <dgm:pt modelId="{5D46C283-BC11-954F-81A5-D95DBEF92C79}" type="sibTrans" cxnId="{A6AE907E-9924-BB47-A6A5-A6D84B5B3D86}">
      <dgm:prSet/>
      <dgm:spPr/>
      <dgm:t>
        <a:bodyPr/>
        <a:lstStyle/>
        <a:p>
          <a:endParaRPr lang="en-US"/>
        </a:p>
      </dgm:t>
    </dgm:pt>
    <dgm:pt modelId="{0B6DA0B2-B85F-E446-8E32-266C416CB9B2}" type="pres">
      <dgm:prSet presAssocID="{E24418FF-FFD7-674C-B772-402D0FF36AAA}" presName="Name0" presStyleCnt="0">
        <dgm:presLayoutVars>
          <dgm:chMax val="7"/>
          <dgm:chPref val="7"/>
          <dgm:dir/>
          <dgm:animLvl val="lvl"/>
        </dgm:presLayoutVars>
      </dgm:prSet>
      <dgm:spPr/>
      <dgm:t>
        <a:bodyPr/>
        <a:lstStyle/>
        <a:p>
          <a:endParaRPr lang="en-US"/>
        </a:p>
      </dgm:t>
    </dgm:pt>
    <dgm:pt modelId="{9C247F4B-F0AC-D54F-979B-BEC200FFADF4}" type="pres">
      <dgm:prSet presAssocID="{2742CD34-3742-AF4C-9328-1CEE21A03875}" presName="Accent1" presStyleCnt="0"/>
      <dgm:spPr/>
    </dgm:pt>
    <dgm:pt modelId="{1273DEF4-8AF0-2F43-A3AF-AA43203AEBF6}" type="pres">
      <dgm:prSet presAssocID="{2742CD34-3742-AF4C-9328-1CEE21A03875}" presName="Accent" presStyleLbl="node1" presStyleIdx="0" presStyleCnt="3"/>
      <dgm:spPr/>
    </dgm:pt>
    <dgm:pt modelId="{020A2CC2-F2F3-9B49-9058-15BA4C86B567}" type="pres">
      <dgm:prSet presAssocID="{2742CD34-3742-AF4C-9328-1CEE21A03875}" presName="Parent1" presStyleLbl="revTx" presStyleIdx="0" presStyleCnt="3">
        <dgm:presLayoutVars>
          <dgm:chMax val="1"/>
          <dgm:chPref val="1"/>
          <dgm:bulletEnabled val="1"/>
        </dgm:presLayoutVars>
      </dgm:prSet>
      <dgm:spPr/>
      <dgm:t>
        <a:bodyPr/>
        <a:lstStyle/>
        <a:p>
          <a:endParaRPr lang="en-US"/>
        </a:p>
      </dgm:t>
    </dgm:pt>
    <dgm:pt modelId="{AD7C3A1E-9EC5-2B4F-9888-A324D7584DDD}" type="pres">
      <dgm:prSet presAssocID="{BDD7BE1F-10E9-664A-ABAA-3170DE038B34}" presName="Accent2" presStyleCnt="0"/>
      <dgm:spPr/>
    </dgm:pt>
    <dgm:pt modelId="{8C4FE24E-3313-FA4E-866C-53C4D75454AA}" type="pres">
      <dgm:prSet presAssocID="{BDD7BE1F-10E9-664A-ABAA-3170DE038B34}" presName="Accent" presStyleLbl="node1" presStyleIdx="1" presStyleCnt="3"/>
      <dgm:spPr/>
    </dgm:pt>
    <dgm:pt modelId="{4E2E930B-26CE-BA40-9F3D-9B3BAE623677}" type="pres">
      <dgm:prSet presAssocID="{BDD7BE1F-10E9-664A-ABAA-3170DE038B34}" presName="Parent2" presStyleLbl="revTx" presStyleIdx="1" presStyleCnt="3">
        <dgm:presLayoutVars>
          <dgm:chMax val="1"/>
          <dgm:chPref val="1"/>
          <dgm:bulletEnabled val="1"/>
        </dgm:presLayoutVars>
      </dgm:prSet>
      <dgm:spPr/>
      <dgm:t>
        <a:bodyPr/>
        <a:lstStyle/>
        <a:p>
          <a:endParaRPr lang="en-US"/>
        </a:p>
      </dgm:t>
    </dgm:pt>
    <dgm:pt modelId="{AAD07E83-B467-1B45-B8FE-A709533EA087}" type="pres">
      <dgm:prSet presAssocID="{3BD8D2AA-192A-E44C-9AFD-B2F3E4207783}" presName="Accent3" presStyleCnt="0"/>
      <dgm:spPr/>
    </dgm:pt>
    <dgm:pt modelId="{F1878F6A-4486-0D4D-B590-1F2BCE173C75}" type="pres">
      <dgm:prSet presAssocID="{3BD8D2AA-192A-E44C-9AFD-B2F3E4207783}" presName="Accent" presStyleLbl="node1" presStyleIdx="2" presStyleCnt="3"/>
      <dgm:spPr/>
    </dgm:pt>
    <dgm:pt modelId="{BE718750-65E1-4944-83CD-2DB295D2F259}" type="pres">
      <dgm:prSet presAssocID="{3BD8D2AA-192A-E44C-9AFD-B2F3E4207783}" presName="Parent3" presStyleLbl="revTx" presStyleIdx="2" presStyleCnt="3">
        <dgm:presLayoutVars>
          <dgm:chMax val="1"/>
          <dgm:chPref val="1"/>
          <dgm:bulletEnabled val="1"/>
        </dgm:presLayoutVars>
      </dgm:prSet>
      <dgm:spPr/>
      <dgm:t>
        <a:bodyPr/>
        <a:lstStyle/>
        <a:p>
          <a:endParaRPr lang="en-US"/>
        </a:p>
      </dgm:t>
    </dgm:pt>
  </dgm:ptLst>
  <dgm:cxnLst>
    <dgm:cxn modelId="{955A3044-B69E-BA46-A209-659B456BAF04}" srcId="{E24418FF-FFD7-674C-B772-402D0FF36AAA}" destId="{2742CD34-3742-AF4C-9328-1CEE21A03875}" srcOrd="0" destOrd="0" parTransId="{DF41AC42-051B-1A4F-BC53-72EDF2FB004B}" sibTransId="{85D16D12-1EC5-7A4D-8525-09F7AEF96EEB}"/>
    <dgm:cxn modelId="{B4D22118-CCA8-A447-9A6A-F0BA76458E81}" srcId="{E24418FF-FFD7-674C-B772-402D0FF36AAA}" destId="{BDD7BE1F-10E9-664A-ABAA-3170DE038B34}" srcOrd="1" destOrd="0" parTransId="{C18D5F8D-2F03-724E-BCF9-A6B8CC89166B}" sibTransId="{0D0B6531-B199-8347-8A88-5EBC8D07DE45}"/>
    <dgm:cxn modelId="{63521583-2B31-D840-92D7-DB2474084148}" type="presOf" srcId="{3BD8D2AA-192A-E44C-9AFD-B2F3E4207783}" destId="{BE718750-65E1-4944-83CD-2DB295D2F259}" srcOrd="0" destOrd="0" presId="urn:microsoft.com/office/officeart/2009/layout/CircleArrowProcess"/>
    <dgm:cxn modelId="{F075644F-0371-044E-BD00-615438AC8271}" type="presOf" srcId="{BDD7BE1F-10E9-664A-ABAA-3170DE038B34}" destId="{4E2E930B-26CE-BA40-9F3D-9B3BAE623677}" srcOrd="0" destOrd="0" presId="urn:microsoft.com/office/officeart/2009/layout/CircleArrowProcess"/>
    <dgm:cxn modelId="{A6AE907E-9924-BB47-A6A5-A6D84B5B3D86}" srcId="{E24418FF-FFD7-674C-B772-402D0FF36AAA}" destId="{3BD8D2AA-192A-E44C-9AFD-B2F3E4207783}" srcOrd="2" destOrd="0" parTransId="{44B01766-52D2-FC41-9218-4EBE48584446}" sibTransId="{5D46C283-BC11-954F-81A5-D95DBEF92C79}"/>
    <dgm:cxn modelId="{5B510A69-94F9-D04B-8C96-D00DB1CF3DB6}" type="presOf" srcId="{E24418FF-FFD7-674C-B772-402D0FF36AAA}" destId="{0B6DA0B2-B85F-E446-8E32-266C416CB9B2}" srcOrd="0" destOrd="0" presId="urn:microsoft.com/office/officeart/2009/layout/CircleArrowProcess"/>
    <dgm:cxn modelId="{B40F6111-3592-6645-969D-C17A93A6CA4F}" type="presOf" srcId="{2742CD34-3742-AF4C-9328-1CEE21A03875}" destId="{020A2CC2-F2F3-9B49-9058-15BA4C86B567}" srcOrd="0" destOrd="0" presId="urn:microsoft.com/office/officeart/2009/layout/CircleArrowProcess"/>
    <dgm:cxn modelId="{73CEC931-1B4C-8843-A644-226BFDE32F1E}" type="presParOf" srcId="{0B6DA0B2-B85F-E446-8E32-266C416CB9B2}" destId="{9C247F4B-F0AC-D54F-979B-BEC200FFADF4}" srcOrd="0" destOrd="0" presId="urn:microsoft.com/office/officeart/2009/layout/CircleArrowProcess"/>
    <dgm:cxn modelId="{A9CA01D2-7172-4342-9BAE-D929DC55A296}" type="presParOf" srcId="{9C247F4B-F0AC-D54F-979B-BEC200FFADF4}" destId="{1273DEF4-8AF0-2F43-A3AF-AA43203AEBF6}" srcOrd="0" destOrd="0" presId="urn:microsoft.com/office/officeart/2009/layout/CircleArrowProcess"/>
    <dgm:cxn modelId="{FD86BF4A-C26A-4F4C-B966-D14ABE7AD98C}" type="presParOf" srcId="{0B6DA0B2-B85F-E446-8E32-266C416CB9B2}" destId="{020A2CC2-F2F3-9B49-9058-15BA4C86B567}" srcOrd="1" destOrd="0" presId="urn:microsoft.com/office/officeart/2009/layout/CircleArrowProcess"/>
    <dgm:cxn modelId="{E15D00B9-8B7C-C04D-BC21-81545CD24C46}" type="presParOf" srcId="{0B6DA0B2-B85F-E446-8E32-266C416CB9B2}" destId="{AD7C3A1E-9EC5-2B4F-9888-A324D7584DDD}" srcOrd="2" destOrd="0" presId="urn:microsoft.com/office/officeart/2009/layout/CircleArrowProcess"/>
    <dgm:cxn modelId="{A63A4404-63E0-8146-8FF7-F4F884DF3FBA}" type="presParOf" srcId="{AD7C3A1E-9EC5-2B4F-9888-A324D7584DDD}" destId="{8C4FE24E-3313-FA4E-866C-53C4D75454AA}" srcOrd="0" destOrd="0" presId="urn:microsoft.com/office/officeart/2009/layout/CircleArrowProcess"/>
    <dgm:cxn modelId="{D4097621-F127-4E4A-BCE2-801BB85DC023}" type="presParOf" srcId="{0B6DA0B2-B85F-E446-8E32-266C416CB9B2}" destId="{4E2E930B-26CE-BA40-9F3D-9B3BAE623677}" srcOrd="3" destOrd="0" presId="urn:microsoft.com/office/officeart/2009/layout/CircleArrowProcess"/>
    <dgm:cxn modelId="{5E790662-2AD6-8E46-AF19-941E95FD5E57}" type="presParOf" srcId="{0B6DA0B2-B85F-E446-8E32-266C416CB9B2}" destId="{AAD07E83-B467-1B45-B8FE-A709533EA087}" srcOrd="4" destOrd="0" presId="urn:microsoft.com/office/officeart/2009/layout/CircleArrowProcess"/>
    <dgm:cxn modelId="{EE3DB9E9-2BCE-824D-8CD6-7C79547EEC3C}" type="presParOf" srcId="{AAD07E83-B467-1B45-B8FE-A709533EA087}" destId="{F1878F6A-4486-0D4D-B590-1F2BCE173C75}" srcOrd="0" destOrd="0" presId="urn:microsoft.com/office/officeart/2009/layout/CircleArrowProcess"/>
    <dgm:cxn modelId="{CB5A91D9-67A3-7145-97AD-CDE54CD1E00D}" type="presParOf" srcId="{0B6DA0B2-B85F-E446-8E32-266C416CB9B2}" destId="{BE718750-65E1-4944-83CD-2DB295D2F259}" srcOrd="5" destOrd="0" presId="urn:microsoft.com/office/officeart/2009/layout/CircleArrow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2FC781-DAFD-4FD3-AD9A-D22B3FEB6D44}">
      <dsp:nvSpPr>
        <dsp:cNvPr id="0" name=""/>
        <dsp:cNvSpPr/>
      </dsp:nvSpPr>
      <dsp:spPr>
        <a:xfrm>
          <a:off x="1080120" y="0"/>
          <a:ext cx="3600400" cy="3600400"/>
        </a:xfrm>
        <a:prstGeom prst="diamond">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F2461ED-FD5D-432D-9F71-B00DFA1BBD38}">
      <dsp:nvSpPr>
        <dsp:cNvPr id="0" name=""/>
        <dsp:cNvSpPr/>
      </dsp:nvSpPr>
      <dsp:spPr>
        <a:xfrm>
          <a:off x="1422158" y="342038"/>
          <a:ext cx="1404156" cy="140415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ZA" sz="1200" kern="1200" dirty="0" smtClean="0"/>
            <a:t>ANA should encourage teachers to assess learners using </a:t>
          </a:r>
          <a:r>
            <a:rPr lang="en-ZA" sz="1200" u="sng" kern="1200" dirty="0" smtClean="0">
              <a:solidFill>
                <a:srgbClr val="800000"/>
              </a:solidFill>
            </a:rPr>
            <a:t>appropriate standards </a:t>
          </a:r>
          <a:r>
            <a:rPr lang="en-ZA" sz="1200" kern="1200" dirty="0" smtClean="0"/>
            <a:t>and methods</a:t>
          </a:r>
          <a:endParaRPr lang="en-ZA" sz="1200" kern="1200" dirty="0"/>
        </a:p>
      </dsp:txBody>
      <dsp:txXfrm>
        <a:off x="1490703" y="410583"/>
        <a:ext cx="1267066" cy="1267066"/>
      </dsp:txXfrm>
    </dsp:sp>
    <dsp:sp modelId="{A9F741F9-ED34-4002-8E4F-23C278FC8794}">
      <dsp:nvSpPr>
        <dsp:cNvPr id="0" name=""/>
        <dsp:cNvSpPr/>
      </dsp:nvSpPr>
      <dsp:spPr>
        <a:xfrm>
          <a:off x="2934326" y="342038"/>
          <a:ext cx="1404156" cy="140415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ZA" sz="1200" kern="1200" dirty="0" smtClean="0"/>
            <a:t>ANA should encourage better </a:t>
          </a:r>
          <a:r>
            <a:rPr lang="en-ZA" sz="1200" u="sng" kern="1200" dirty="0" smtClean="0">
              <a:solidFill>
                <a:srgbClr val="800000"/>
              </a:solidFill>
            </a:rPr>
            <a:t>targeting of support </a:t>
          </a:r>
          <a:r>
            <a:rPr lang="en-ZA" sz="1200" kern="1200" dirty="0" smtClean="0"/>
            <a:t>to schools</a:t>
          </a:r>
          <a:endParaRPr lang="en-ZA" sz="1200" kern="1200" dirty="0"/>
        </a:p>
      </dsp:txBody>
      <dsp:txXfrm>
        <a:off x="3002871" y="410583"/>
        <a:ext cx="1267066" cy="1267066"/>
      </dsp:txXfrm>
    </dsp:sp>
    <dsp:sp modelId="{82B3B770-C9C7-4FA0-92DA-41D998466F91}">
      <dsp:nvSpPr>
        <dsp:cNvPr id="0" name=""/>
        <dsp:cNvSpPr/>
      </dsp:nvSpPr>
      <dsp:spPr>
        <a:xfrm>
          <a:off x="1422158" y="1854206"/>
          <a:ext cx="1404156" cy="140415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ZA" sz="1200" kern="1200" dirty="0" smtClean="0"/>
            <a:t>ANA should encourage the </a:t>
          </a:r>
          <a:r>
            <a:rPr lang="en-ZA" sz="1200" u="sng" kern="1200" dirty="0" smtClean="0">
              <a:solidFill>
                <a:srgbClr val="800000"/>
              </a:solidFill>
            </a:rPr>
            <a:t>celebration of success schools</a:t>
          </a:r>
          <a:endParaRPr lang="en-ZA" sz="1200" u="sng" kern="1200" dirty="0">
            <a:solidFill>
              <a:srgbClr val="800000"/>
            </a:solidFill>
          </a:endParaRPr>
        </a:p>
      </dsp:txBody>
      <dsp:txXfrm>
        <a:off x="1490703" y="1922751"/>
        <a:ext cx="1267066" cy="1267066"/>
      </dsp:txXfrm>
    </dsp:sp>
    <dsp:sp modelId="{EACA0173-91C3-4500-94F3-C5E32B6B915B}">
      <dsp:nvSpPr>
        <dsp:cNvPr id="0" name=""/>
        <dsp:cNvSpPr/>
      </dsp:nvSpPr>
      <dsp:spPr>
        <a:xfrm>
          <a:off x="2934326" y="1854206"/>
          <a:ext cx="1404156" cy="140415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ZA" sz="1200" kern="1200" dirty="0" smtClean="0"/>
            <a:t>ANA should encourage </a:t>
          </a:r>
          <a:r>
            <a:rPr lang="en-ZA" sz="1200" u="sng" kern="1200" dirty="0" smtClean="0">
              <a:solidFill>
                <a:srgbClr val="800000"/>
              </a:solidFill>
            </a:rPr>
            <a:t>greater parental involvement </a:t>
          </a:r>
          <a:r>
            <a:rPr lang="en-ZA" sz="1200" kern="1200" dirty="0" smtClean="0"/>
            <a:t>in improving the learning process</a:t>
          </a:r>
          <a:endParaRPr lang="en-ZA" sz="1200" kern="1200" dirty="0"/>
        </a:p>
      </dsp:txBody>
      <dsp:txXfrm>
        <a:off x="3002871" y="1922751"/>
        <a:ext cx="1267066" cy="126706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F61DF9-2290-435F-99ED-4383C002E642}">
      <dsp:nvSpPr>
        <dsp:cNvPr id="0" name=""/>
        <dsp:cNvSpPr/>
      </dsp:nvSpPr>
      <dsp:spPr>
        <a:xfrm>
          <a:off x="2430269" y="2452581"/>
          <a:ext cx="2970330" cy="2970330"/>
        </a:xfrm>
        <a:prstGeom prst="gear9">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ZA" sz="2400" b="1" kern="1200" dirty="0" smtClean="0"/>
            <a:t>3) Holding accountable</a:t>
          </a:r>
          <a:endParaRPr lang="en-ZA" sz="2400" b="1" kern="1200" dirty="0"/>
        </a:p>
      </dsp:txBody>
      <dsp:txXfrm>
        <a:off x="3027437" y="3148367"/>
        <a:ext cx="1775994" cy="1526811"/>
      </dsp:txXfrm>
    </dsp:sp>
    <dsp:sp modelId="{1E446F85-7056-4EB8-ADCC-D9EA52599DC3}">
      <dsp:nvSpPr>
        <dsp:cNvPr id="0" name=""/>
        <dsp:cNvSpPr/>
      </dsp:nvSpPr>
      <dsp:spPr>
        <a:xfrm>
          <a:off x="609598" y="1636194"/>
          <a:ext cx="2345199" cy="2388858"/>
        </a:xfrm>
        <a:prstGeom prst="gear6">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ZA" sz="1600" kern="1200" dirty="0" smtClean="0"/>
            <a:t>2) Measuring achievement</a:t>
          </a:r>
          <a:endParaRPr lang="en-ZA" sz="1600" kern="1200" dirty="0"/>
        </a:p>
      </dsp:txBody>
      <dsp:txXfrm>
        <a:off x="1200009" y="2236615"/>
        <a:ext cx="1164377" cy="1188016"/>
      </dsp:txXfrm>
    </dsp:sp>
    <dsp:sp modelId="{3AD1B559-2D50-460D-8E8F-419A7CB078EE}">
      <dsp:nvSpPr>
        <dsp:cNvPr id="0" name=""/>
        <dsp:cNvSpPr/>
      </dsp:nvSpPr>
      <dsp:spPr>
        <a:xfrm rot="20700000">
          <a:off x="1912032" y="260158"/>
          <a:ext cx="2116594" cy="2116594"/>
        </a:xfrm>
        <a:prstGeom prst="gear6">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ZA" sz="1600" kern="1200" dirty="0" smtClean="0"/>
            <a:t>1) Setting standards</a:t>
          </a:r>
          <a:endParaRPr lang="en-ZA" sz="1600" kern="1200" dirty="0"/>
        </a:p>
      </dsp:txBody>
      <dsp:txXfrm rot="-20700000">
        <a:off x="2376264" y="724389"/>
        <a:ext cx="1188132" cy="1188132"/>
      </dsp:txXfrm>
    </dsp:sp>
    <dsp:sp modelId="{59DB91FF-8856-40C4-8DD9-453DD8EE423D}">
      <dsp:nvSpPr>
        <dsp:cNvPr id="0" name=""/>
        <dsp:cNvSpPr/>
      </dsp:nvSpPr>
      <dsp:spPr>
        <a:xfrm>
          <a:off x="2215339" y="1996663"/>
          <a:ext cx="3802022" cy="3802022"/>
        </a:xfrm>
        <a:prstGeom prst="circularArrow">
          <a:avLst>
            <a:gd name="adj1" fmla="val 4687"/>
            <a:gd name="adj2" fmla="val 299029"/>
            <a:gd name="adj3" fmla="val 2539023"/>
            <a:gd name="adj4" fmla="val 15812887"/>
            <a:gd name="adj5" fmla="val 5469"/>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06526A1-AD82-46A2-AC8C-B42D1F5217ED}">
      <dsp:nvSpPr>
        <dsp:cNvPr id="0" name=""/>
        <dsp:cNvSpPr/>
      </dsp:nvSpPr>
      <dsp:spPr>
        <a:xfrm>
          <a:off x="319503" y="1267347"/>
          <a:ext cx="2762406" cy="2762406"/>
        </a:xfrm>
        <a:prstGeom prst="leftCircularArrow">
          <a:avLst>
            <a:gd name="adj1" fmla="val 6452"/>
            <a:gd name="adj2" fmla="val 429999"/>
            <a:gd name="adj3" fmla="val 10489124"/>
            <a:gd name="adj4" fmla="val 14837806"/>
            <a:gd name="adj5" fmla="val 7527"/>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9716CFE-04DB-4A1A-B650-87D4A83D0BBF}">
      <dsp:nvSpPr>
        <dsp:cNvPr id="0" name=""/>
        <dsp:cNvSpPr/>
      </dsp:nvSpPr>
      <dsp:spPr>
        <a:xfrm>
          <a:off x="1422442" y="-208631"/>
          <a:ext cx="2978430" cy="2978430"/>
        </a:xfrm>
        <a:prstGeom prst="circularArrow">
          <a:avLst>
            <a:gd name="adj1" fmla="val 5984"/>
            <a:gd name="adj2" fmla="val 394124"/>
            <a:gd name="adj3" fmla="val 13313824"/>
            <a:gd name="adj4" fmla="val 10508221"/>
            <a:gd name="adj5" fmla="val 6981"/>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D0772F-655D-AB4D-B739-CB0571FA658D}">
      <dsp:nvSpPr>
        <dsp:cNvPr id="0" name=""/>
        <dsp:cNvSpPr/>
      </dsp:nvSpPr>
      <dsp:spPr>
        <a:xfrm rot="5400000">
          <a:off x="-470147" y="473424"/>
          <a:ext cx="1890800" cy="950505"/>
        </a:xfrm>
        <a:prstGeom prst="chevron">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w="9525"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38735" tIns="38735" rIns="38735" bIns="38735" numCol="1" spcCol="1270" anchor="ctr" anchorCtr="0">
          <a:noAutofit/>
        </a:bodyPr>
        <a:lstStyle/>
        <a:p>
          <a:pPr lvl="0" algn="ctr" defTabSz="2711450" rtl="0">
            <a:lnSpc>
              <a:spcPct val="90000"/>
            </a:lnSpc>
            <a:spcBef>
              <a:spcPct val="0"/>
            </a:spcBef>
            <a:spcAft>
              <a:spcPct val="35000"/>
            </a:spcAft>
          </a:pPr>
          <a:r>
            <a:rPr lang="en-US" sz="6100" kern="1200" dirty="0" smtClean="0"/>
            <a:t>1</a:t>
          </a:r>
          <a:endParaRPr lang="en-US" sz="6100" kern="1200" dirty="0"/>
        </a:p>
      </dsp:txBody>
      <dsp:txXfrm rot="-5400000">
        <a:off x="1" y="478530"/>
        <a:ext cx="950505" cy="940295"/>
      </dsp:txXfrm>
    </dsp:sp>
    <dsp:sp modelId="{2755DFBE-024F-1D4B-BF8E-12F6E8AD9ED4}">
      <dsp:nvSpPr>
        <dsp:cNvPr id="0" name=""/>
        <dsp:cNvSpPr/>
      </dsp:nvSpPr>
      <dsp:spPr>
        <a:xfrm rot="5400000">
          <a:off x="955610" y="-1828"/>
          <a:ext cx="1415547" cy="1425758"/>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kern="1200" dirty="0" smtClean="0"/>
            <a:t>Defining what students should learn</a:t>
          </a:r>
          <a:endParaRPr lang="en-US" sz="1600" kern="1200" dirty="0"/>
        </a:p>
      </dsp:txBody>
      <dsp:txXfrm rot="-5400000">
        <a:off x="950505" y="72379"/>
        <a:ext cx="1356657" cy="1277345"/>
      </dsp:txXfrm>
    </dsp:sp>
    <dsp:sp modelId="{3A1D84C7-D8D1-234E-9035-9BD36B59F995}">
      <dsp:nvSpPr>
        <dsp:cNvPr id="0" name=""/>
        <dsp:cNvSpPr/>
      </dsp:nvSpPr>
      <dsp:spPr>
        <a:xfrm rot="5400000">
          <a:off x="-470147" y="2009023"/>
          <a:ext cx="1890800" cy="950505"/>
        </a:xfrm>
        <a:prstGeom prst="chevron">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w="9525"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38735" tIns="38735" rIns="38735" bIns="38735" numCol="1" spcCol="1270" anchor="ctr" anchorCtr="0">
          <a:noAutofit/>
        </a:bodyPr>
        <a:lstStyle/>
        <a:p>
          <a:pPr lvl="0" algn="ctr" defTabSz="2711450">
            <a:lnSpc>
              <a:spcPct val="90000"/>
            </a:lnSpc>
            <a:spcBef>
              <a:spcPct val="0"/>
            </a:spcBef>
            <a:spcAft>
              <a:spcPct val="35000"/>
            </a:spcAft>
          </a:pPr>
          <a:r>
            <a:rPr lang="en-US" sz="6100" kern="1200" dirty="0" smtClean="0"/>
            <a:t>2</a:t>
          </a:r>
          <a:endParaRPr lang="en-US" sz="6100" kern="1200" dirty="0"/>
        </a:p>
      </dsp:txBody>
      <dsp:txXfrm rot="-5400000">
        <a:off x="1" y="2014129"/>
        <a:ext cx="950505" cy="940295"/>
      </dsp:txXfrm>
    </dsp:sp>
    <dsp:sp modelId="{EB94CFF5-9B51-CB4A-A97C-331334A858C9}">
      <dsp:nvSpPr>
        <dsp:cNvPr id="0" name=""/>
        <dsp:cNvSpPr/>
      </dsp:nvSpPr>
      <dsp:spPr>
        <a:xfrm rot="5400000">
          <a:off x="955610" y="1533770"/>
          <a:ext cx="1415547" cy="1425758"/>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kern="1200" dirty="0" smtClean="0"/>
            <a:t>Testing to see what students have learned</a:t>
          </a:r>
          <a:endParaRPr lang="en-US" sz="1600" kern="1200" dirty="0"/>
        </a:p>
      </dsp:txBody>
      <dsp:txXfrm rot="-5400000">
        <a:off x="950505" y="1607977"/>
        <a:ext cx="1356657" cy="1277345"/>
      </dsp:txXfrm>
    </dsp:sp>
    <dsp:sp modelId="{A6CDA98A-234B-B94B-B0F6-4DFDBC28DBBE}">
      <dsp:nvSpPr>
        <dsp:cNvPr id="0" name=""/>
        <dsp:cNvSpPr/>
      </dsp:nvSpPr>
      <dsp:spPr>
        <a:xfrm rot="5400000">
          <a:off x="-470147" y="3547898"/>
          <a:ext cx="1890800" cy="950505"/>
        </a:xfrm>
        <a:prstGeom prst="chevron">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w="9525"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38735" tIns="38735" rIns="38735" bIns="38735" numCol="1" spcCol="1270" anchor="ctr" anchorCtr="0">
          <a:noAutofit/>
        </a:bodyPr>
        <a:lstStyle/>
        <a:p>
          <a:pPr lvl="0" algn="ctr" defTabSz="2711450">
            <a:lnSpc>
              <a:spcPct val="90000"/>
            </a:lnSpc>
            <a:spcBef>
              <a:spcPct val="0"/>
            </a:spcBef>
            <a:spcAft>
              <a:spcPct val="35000"/>
            </a:spcAft>
          </a:pPr>
          <a:r>
            <a:rPr lang="en-US" sz="6100" kern="1200" dirty="0" smtClean="0"/>
            <a:t>3</a:t>
          </a:r>
          <a:endParaRPr lang="en-US" sz="6100" kern="1200" dirty="0"/>
        </a:p>
      </dsp:txBody>
      <dsp:txXfrm rot="-5400000">
        <a:off x="1" y="3553004"/>
        <a:ext cx="950505" cy="940295"/>
      </dsp:txXfrm>
    </dsp:sp>
    <dsp:sp modelId="{E0EBAE3F-DAC7-404E-997D-F9D68C4F1BB6}">
      <dsp:nvSpPr>
        <dsp:cNvPr id="0" name=""/>
        <dsp:cNvSpPr/>
      </dsp:nvSpPr>
      <dsp:spPr>
        <a:xfrm rot="5400000">
          <a:off x="955610" y="3069369"/>
          <a:ext cx="1415547" cy="1425758"/>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kern="1200" dirty="0" smtClean="0"/>
            <a:t>Making results count (caveat RE Elmore)</a:t>
          </a:r>
          <a:endParaRPr lang="en-US" sz="1600" kern="1200" dirty="0"/>
        </a:p>
      </dsp:txBody>
      <dsp:txXfrm rot="-5400000">
        <a:off x="950505" y="3143576"/>
        <a:ext cx="1356657" cy="127734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73DEF4-8AF0-2F43-A3AF-AA43203AEBF6}">
      <dsp:nvSpPr>
        <dsp:cNvPr id="0" name=""/>
        <dsp:cNvSpPr/>
      </dsp:nvSpPr>
      <dsp:spPr>
        <a:xfrm>
          <a:off x="2438648" y="0"/>
          <a:ext cx="1687362" cy="1687619"/>
        </a:xfrm>
        <a:prstGeom prst="circularArrow">
          <a:avLst>
            <a:gd name="adj1" fmla="val 10980"/>
            <a:gd name="adj2" fmla="val 1142322"/>
            <a:gd name="adj3" fmla="val 4500000"/>
            <a:gd name="adj4" fmla="val 10800000"/>
            <a:gd name="adj5" fmla="val 125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020A2CC2-F2F3-9B49-9058-15BA4C86B567}">
      <dsp:nvSpPr>
        <dsp:cNvPr id="0" name=""/>
        <dsp:cNvSpPr/>
      </dsp:nvSpPr>
      <dsp:spPr>
        <a:xfrm>
          <a:off x="2811610" y="609281"/>
          <a:ext cx="937634" cy="4687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The DBE </a:t>
          </a:r>
          <a:r>
            <a:rPr lang="en-US" sz="2000" b="1" u="sng" kern="1200" dirty="0" smtClean="0"/>
            <a:t>sets</a:t>
          </a:r>
          <a:r>
            <a:rPr lang="en-US" sz="2000" kern="1200" dirty="0" smtClean="0"/>
            <a:t> </a:t>
          </a:r>
          <a:r>
            <a:rPr lang="en-US" sz="1200" kern="1200" dirty="0" smtClean="0"/>
            <a:t>the tests</a:t>
          </a:r>
          <a:endParaRPr lang="en-US" sz="1200" kern="1200" dirty="0"/>
        </a:p>
      </dsp:txBody>
      <dsp:txXfrm>
        <a:off x="2811610" y="609281"/>
        <a:ext cx="937634" cy="468705"/>
      </dsp:txXfrm>
    </dsp:sp>
    <dsp:sp modelId="{8C4FE24E-3313-FA4E-866C-53C4D75454AA}">
      <dsp:nvSpPr>
        <dsp:cNvPr id="0" name=""/>
        <dsp:cNvSpPr/>
      </dsp:nvSpPr>
      <dsp:spPr>
        <a:xfrm>
          <a:off x="1969989" y="969662"/>
          <a:ext cx="1687362" cy="1687619"/>
        </a:xfrm>
        <a:prstGeom prst="leftCircularArrow">
          <a:avLst>
            <a:gd name="adj1" fmla="val 10980"/>
            <a:gd name="adj2" fmla="val 1142322"/>
            <a:gd name="adj3" fmla="val 6300000"/>
            <a:gd name="adj4" fmla="val 18900000"/>
            <a:gd name="adj5" fmla="val 125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4E2E930B-26CE-BA40-9F3D-9B3BAE623677}">
      <dsp:nvSpPr>
        <dsp:cNvPr id="0" name=""/>
        <dsp:cNvSpPr/>
      </dsp:nvSpPr>
      <dsp:spPr>
        <a:xfrm>
          <a:off x="2344853" y="1584553"/>
          <a:ext cx="937634" cy="4687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The DBE </a:t>
          </a:r>
          <a:r>
            <a:rPr lang="en-US" sz="1800" b="1" u="sng" kern="1200" dirty="0" smtClean="0"/>
            <a:t>marks</a:t>
          </a:r>
          <a:r>
            <a:rPr lang="en-US" sz="1800" kern="1200" dirty="0" smtClean="0"/>
            <a:t> </a:t>
          </a:r>
          <a:r>
            <a:rPr lang="en-US" sz="1200" kern="1200" dirty="0" smtClean="0"/>
            <a:t>the tests</a:t>
          </a:r>
          <a:endParaRPr lang="en-US" sz="1200" kern="1200" dirty="0"/>
        </a:p>
      </dsp:txBody>
      <dsp:txXfrm>
        <a:off x="2344853" y="1584553"/>
        <a:ext cx="937634" cy="468705"/>
      </dsp:txXfrm>
    </dsp:sp>
    <dsp:sp modelId="{F1878F6A-4486-0D4D-B590-1F2BCE173C75}">
      <dsp:nvSpPr>
        <dsp:cNvPr id="0" name=""/>
        <dsp:cNvSpPr/>
      </dsp:nvSpPr>
      <dsp:spPr>
        <a:xfrm>
          <a:off x="2558744" y="2055362"/>
          <a:ext cx="1449705" cy="1450286"/>
        </a:xfrm>
        <a:prstGeom prst="blockArc">
          <a:avLst>
            <a:gd name="adj1" fmla="val 13500000"/>
            <a:gd name="adj2" fmla="val 10800000"/>
            <a:gd name="adj3" fmla="val 1274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BE718750-65E1-4944-83CD-2DB295D2F259}">
      <dsp:nvSpPr>
        <dsp:cNvPr id="0" name=""/>
        <dsp:cNvSpPr/>
      </dsp:nvSpPr>
      <dsp:spPr>
        <a:xfrm>
          <a:off x="2813828" y="2561227"/>
          <a:ext cx="937634" cy="4687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The DBE </a:t>
          </a:r>
          <a:r>
            <a:rPr lang="en-US" sz="1800" b="1" u="sng" kern="1200" dirty="0" smtClean="0"/>
            <a:t>reports</a:t>
          </a:r>
          <a:r>
            <a:rPr lang="en-US" sz="1800" kern="1200" dirty="0" smtClean="0"/>
            <a:t> </a:t>
          </a:r>
          <a:r>
            <a:rPr lang="en-US" sz="1200" kern="1200" dirty="0" smtClean="0"/>
            <a:t>the results </a:t>
          </a:r>
          <a:endParaRPr lang="en-US" sz="1200" kern="1200" dirty="0"/>
        </a:p>
      </dsp:txBody>
      <dsp:txXfrm>
        <a:off x="2813828" y="2561227"/>
        <a:ext cx="937634" cy="468705"/>
      </dsp:txXfrm>
    </dsp:sp>
  </dsp:spTree>
</dsp:drawing>
</file>

<file path=ppt/diagrams/layout1.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F1A9EE6-840C-4E36-8C26-9832475FBA16}" type="datetimeFigureOut">
              <a:rPr lang="en-ZA" smtClean="0"/>
              <a:pPr/>
              <a:t>2015/06/22</a:t>
            </a:fld>
            <a:endParaRPr lang="en-Z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33F658F-0565-4476-B536-B073C2157F10}" type="slidenum">
              <a:rPr lang="en-ZA" smtClean="0"/>
              <a:pPr/>
              <a:t>‹#›</a:t>
            </a:fld>
            <a:endParaRPr lang="en-ZA"/>
          </a:p>
        </p:txBody>
      </p:sp>
    </p:spTree>
    <p:extLst>
      <p:ext uri="{BB962C8B-B14F-4D97-AF65-F5344CB8AC3E}">
        <p14:creationId xmlns:p14="http://schemas.microsoft.com/office/powerpoint/2010/main" val="12049807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ANA 2014 report - http://</a:t>
            </a:r>
            <a:r>
              <a:rPr lang="en-US" dirty="0" err="1" smtClean="0"/>
              <a:t>www.education.gov.za</a:t>
            </a:r>
            <a:r>
              <a:rPr lang="en-US" dirty="0" smtClean="0"/>
              <a:t>/</a:t>
            </a:r>
            <a:r>
              <a:rPr lang="en-US" dirty="0" err="1" smtClean="0"/>
              <a:t>LinkClick.aspx?fileticket</a:t>
            </a:r>
            <a:r>
              <a:rPr lang="en-US" dirty="0" smtClean="0"/>
              <a:t>=ajR9otls4HM%3d&amp;tabid=569&amp;mid=2131</a:t>
            </a:r>
            <a:endParaRPr lang="en-US"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2</a:t>
            </a:fld>
            <a:endParaRPr lang="en-ZA"/>
          </a:p>
        </p:txBody>
      </p:sp>
    </p:spTree>
    <p:extLst>
      <p:ext uri="{BB962C8B-B14F-4D97-AF65-F5344CB8AC3E}">
        <p14:creationId xmlns:p14="http://schemas.microsoft.com/office/powerpoint/2010/main" val="4564423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5</a:t>
            </a:fld>
            <a:endParaRPr lang="en-Z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14</a:t>
            </a:fld>
            <a:endParaRPr lang="en-Z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15</a:t>
            </a:fld>
            <a:endParaRPr lang="en-Z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pPr marL="285750" indent="-285750">
              <a:buFont typeface="Arial"/>
              <a:buChar char="•"/>
            </a:pPr>
            <a:r>
              <a:rPr lang="en-US" sz="1400" dirty="0" smtClean="0"/>
              <a:t>“</a:t>
            </a:r>
            <a:r>
              <a:rPr lang="en-US" sz="1400" i="1" dirty="0" smtClean="0"/>
              <a:t>Assessment results don’t add up</a:t>
            </a:r>
            <a:r>
              <a:rPr lang="en-US" sz="1400" dirty="0" smtClean="0"/>
              <a:t>” </a:t>
            </a:r>
          </a:p>
          <a:p>
            <a:pPr lvl="1"/>
            <a:r>
              <a:rPr lang="en-US" sz="1400" dirty="0" smtClean="0"/>
              <a:t>		[M&amp;G, 12 Dec 2014]</a:t>
            </a:r>
          </a:p>
          <a:p>
            <a:pPr lvl="1"/>
            <a:r>
              <a:rPr lang="en-US" sz="1400" dirty="0" smtClean="0"/>
              <a:t>http://</a:t>
            </a:r>
            <a:r>
              <a:rPr lang="en-US" sz="1400" dirty="0" err="1" smtClean="0"/>
              <a:t>mg.co.za</a:t>
            </a:r>
            <a:r>
              <a:rPr lang="en-US" sz="1400" dirty="0" smtClean="0"/>
              <a:t>/article/2014-12-12-assessment-results-dont-add-up/</a:t>
            </a:r>
          </a:p>
          <a:p>
            <a:pPr marL="285750" indent="-285750">
              <a:buFont typeface="Arial"/>
              <a:buChar char="•"/>
            </a:pPr>
            <a:r>
              <a:rPr lang="en-US" sz="1400" dirty="0" smtClean="0"/>
              <a:t>“</a:t>
            </a:r>
            <a:r>
              <a:rPr lang="en-US" sz="1400" i="1" dirty="0" smtClean="0"/>
              <a:t>Assessment results don’t make sense” </a:t>
            </a:r>
          </a:p>
          <a:p>
            <a:pPr lvl="1"/>
            <a:r>
              <a:rPr lang="en-US" sz="1400" dirty="0" smtClean="0"/>
              <a:t>		[M&amp;G, 13 Dec 2013]</a:t>
            </a:r>
          </a:p>
          <a:p>
            <a:pPr lvl="1"/>
            <a:r>
              <a:rPr lang="en-US" sz="1400" dirty="0" smtClean="0"/>
              <a:t>http://</a:t>
            </a:r>
            <a:r>
              <a:rPr lang="en-US" sz="1400" dirty="0" err="1" smtClean="0"/>
              <a:t>mg.co.za</a:t>
            </a:r>
            <a:r>
              <a:rPr lang="en-US" sz="1400" dirty="0" smtClean="0"/>
              <a:t>/article/2013-12-05-ana-results-are-not-comparable</a:t>
            </a:r>
          </a:p>
          <a:p>
            <a:pPr lvl="1"/>
            <a:endParaRPr lang="en-US" sz="1400" dirty="0" smtClean="0"/>
          </a:p>
          <a:p>
            <a:pPr marL="285750" indent="-285750">
              <a:buFont typeface="Arial"/>
              <a:buChar char="•"/>
            </a:pPr>
            <a:r>
              <a:rPr lang="en-US" sz="1400" dirty="0" smtClean="0"/>
              <a:t>“</a:t>
            </a:r>
            <a:r>
              <a:rPr lang="en-US" sz="1400" i="1" dirty="0" smtClean="0"/>
              <a:t>Improved annual national assessment results impossible, say academics</a:t>
            </a:r>
            <a:r>
              <a:rPr lang="en-US" sz="1400" dirty="0" smtClean="0"/>
              <a:t>”</a:t>
            </a:r>
          </a:p>
          <a:p>
            <a:pPr lvl="1"/>
            <a:r>
              <a:rPr lang="en-US" sz="1400" dirty="0" smtClean="0"/>
              <a:t>		 [M&amp;G, 7 Dec 2012]</a:t>
            </a:r>
          </a:p>
          <a:p>
            <a:pPr lvl="1"/>
            <a:r>
              <a:rPr lang="en-US" sz="1400" dirty="0" smtClean="0"/>
              <a:t>http://</a:t>
            </a:r>
            <a:r>
              <a:rPr lang="en-US" sz="1400" dirty="0" err="1" smtClean="0"/>
              <a:t>mg.co.za</a:t>
            </a:r>
            <a:r>
              <a:rPr lang="en-US" sz="1400" dirty="0" smtClean="0"/>
              <a:t>/article/2012-12-07-improved-annual-national-assessment-results-impossible-say-academics</a:t>
            </a:r>
          </a:p>
          <a:p>
            <a:pPr lvl="1"/>
            <a:endParaRPr lang="en-US" sz="1400" dirty="0" smtClean="0"/>
          </a:p>
          <a:p>
            <a:endParaRPr lang="en-US"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17</a:t>
            </a:fld>
            <a:endParaRPr lang="en-ZA"/>
          </a:p>
        </p:txBody>
      </p:sp>
    </p:spTree>
    <p:extLst>
      <p:ext uri="{BB962C8B-B14F-4D97-AF65-F5344CB8AC3E}">
        <p14:creationId xmlns:p14="http://schemas.microsoft.com/office/powerpoint/2010/main" val="34349607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20</a:t>
            </a:fld>
            <a:endParaRPr lang="en-Z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t>
            </a:r>
            <a:r>
              <a:rPr lang="en-US" dirty="0" err="1" smtClean="0"/>
              <a:t>www.education.gov.za</a:t>
            </a:r>
            <a:r>
              <a:rPr lang="en-US" dirty="0" smtClean="0"/>
              <a:t>/</a:t>
            </a:r>
            <a:r>
              <a:rPr lang="en-US" dirty="0" err="1" smtClean="0"/>
              <a:t>LinkClick.aspx?fileticket</a:t>
            </a:r>
            <a:r>
              <a:rPr lang="en-US" dirty="0" smtClean="0"/>
              <a:t>=ajR9otls4HM%3d&amp;tabid=569&amp;mid=2131</a:t>
            </a:r>
            <a:endParaRPr lang="en-US"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23</a:t>
            </a:fld>
            <a:endParaRPr lang="en-ZA"/>
          </a:p>
        </p:txBody>
      </p:sp>
    </p:spTree>
    <p:extLst>
      <p:ext uri="{BB962C8B-B14F-4D97-AF65-F5344CB8AC3E}">
        <p14:creationId xmlns:p14="http://schemas.microsoft.com/office/powerpoint/2010/main" val="35019878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25</a:t>
            </a:fld>
            <a:endParaRPr lang="en-Z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A842171C-B9E2-431E-9889-2EF3764CB8E0}" type="slidenum">
              <a:rPr lang="en-ZA" smtClean="0"/>
              <a:pPr/>
              <a:t>27</a:t>
            </a:fld>
            <a:endParaRPr lang="en-Z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A842171C-B9E2-431E-9889-2EF3764CB8E0}" type="slidenum">
              <a:rPr lang="en-ZA" smtClean="0"/>
              <a:pPr/>
              <a:t>28</a:t>
            </a:fld>
            <a:endParaRPr lang="en-Z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A842171C-B9E2-431E-9889-2EF3764CB8E0}" type="slidenum">
              <a:rPr lang="en-ZA" smtClean="0"/>
              <a:pPr/>
              <a:t>29</a:t>
            </a:fld>
            <a:endParaRPr lang="en-Z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30</a:t>
            </a:fld>
            <a:endParaRPr lang="en-ZA"/>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31</a:t>
            </a:fld>
            <a:endParaRPr lang="en-ZA"/>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32</a:t>
            </a:fld>
            <a:endParaRPr lang="en-ZA"/>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A842171C-B9E2-431E-9889-2EF3764CB8E0}" type="slidenum">
              <a:rPr lang="en-ZA" smtClean="0"/>
              <a:pPr/>
              <a:t>35</a:t>
            </a:fld>
            <a:endParaRPr lang="en-ZA"/>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A842171C-B9E2-431E-9889-2EF3764CB8E0}" type="slidenum">
              <a:rPr lang="en-ZA" smtClean="0"/>
              <a:pPr/>
              <a:t>36</a:t>
            </a:fld>
            <a:endParaRPr lang="en-ZA"/>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A842171C-B9E2-431E-9889-2EF3764CB8E0}" type="slidenum">
              <a:rPr lang="en-ZA" smtClean="0"/>
              <a:pPr/>
              <a:t>37</a:t>
            </a:fld>
            <a:endParaRPr lang="en-ZA"/>
          </a:p>
        </p:txBody>
      </p:sp>
    </p:spTree>
    <p:extLst>
      <p:ext uri="{BB962C8B-B14F-4D97-AF65-F5344CB8AC3E}">
        <p14:creationId xmlns:p14="http://schemas.microsoft.com/office/powerpoint/2010/main" val="30089923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A842171C-B9E2-431E-9889-2EF3764CB8E0}" type="slidenum">
              <a:rPr lang="en-ZA" smtClean="0"/>
              <a:pPr/>
              <a:t>38</a:t>
            </a:fld>
            <a:endParaRPr lang="en-ZA"/>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A842171C-B9E2-431E-9889-2EF3764CB8E0}" type="slidenum">
              <a:rPr lang="en-ZA" smtClean="0"/>
              <a:pPr/>
              <a:t>39</a:t>
            </a:fld>
            <a:endParaRPr lang="en-ZA"/>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41</a:t>
            </a:fld>
            <a:endParaRPr lang="en-ZA"/>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42</a:t>
            </a:fld>
            <a:endParaRPr lang="en-ZA"/>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43</a:t>
            </a:fld>
            <a:endParaRPr lang="en-ZA"/>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44</a:t>
            </a:fld>
            <a:endParaRPr lang="en-ZA"/>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45</a:t>
            </a:fld>
            <a:endParaRPr lang="en-ZA"/>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46</a:t>
            </a:fld>
            <a:endParaRPr lang="en-ZA"/>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47</a:t>
            </a:fld>
            <a:endParaRPr lang="en-ZA"/>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49</a:t>
            </a:fld>
            <a:endParaRPr lang="en-ZA"/>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50</a:t>
            </a:fld>
            <a:endParaRPr lang="en-ZA"/>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51</a:t>
            </a:fld>
            <a:endParaRPr lang="en-Z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Z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ZA"/>
          </a:p>
        </p:txBody>
      </p:sp>
      <p:sp>
        <p:nvSpPr>
          <p:cNvPr id="4" name="Date Placeholder 3"/>
          <p:cNvSpPr>
            <a:spLocks noGrp="1"/>
          </p:cNvSpPr>
          <p:nvPr>
            <p:ph type="dt" sz="half" idx="10"/>
          </p:nvPr>
        </p:nvSpPr>
        <p:spPr/>
        <p:txBody>
          <a:bodyPr/>
          <a:lstStyle/>
          <a:p>
            <a:fld id="{0F55F3CD-25AA-4699-8540-858C4AA9168A}" type="datetime1">
              <a:rPr lang="en-ZA" smtClean="0"/>
              <a:pPr/>
              <a:t>2015/06/22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lstStyle>
            <a:lvl1pPr>
              <a:defRPr>
                <a:solidFill>
                  <a:srgbClr val="C00000"/>
                </a:solidFill>
              </a:defRPr>
            </a:lvl1pPr>
          </a:lstStyle>
          <a:p>
            <a:r>
              <a:rPr lang="en-US" smtClean="0"/>
              <a:t>Click to edit Master title style</a:t>
            </a:r>
            <a:endParaRPr lang="en-ZA"/>
          </a:p>
        </p:txBody>
      </p:sp>
      <p:sp>
        <p:nvSpPr>
          <p:cNvPr id="3" name="Content Placeholder 2"/>
          <p:cNvSpPr>
            <a:spLocks noGrp="1"/>
          </p:cNvSpPr>
          <p:nvPr>
            <p:ph idx="1"/>
          </p:nvPr>
        </p:nvSpPr>
        <p:spPr>
          <a:xfrm>
            <a:off x="467544" y="1628800"/>
            <a:ext cx="8229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B85A04A3-DAFF-491C-A208-36C23923B795}" type="datetime1">
              <a:rPr lang="en-ZA" smtClean="0"/>
              <a:pPr/>
              <a:t>2015/06/22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pic>
        <p:nvPicPr>
          <p:cNvPr id="20482" name="Picture 2" descr="http://resep.sun.ac.za/wp-content/uploads/2012/10/ReSEPbanner4.png"/>
          <p:cNvPicPr>
            <a:picLocks noChangeAspect="1" noChangeArrowheads="1"/>
          </p:cNvPicPr>
          <p:nvPr userDrawn="1"/>
        </p:nvPicPr>
        <p:blipFill>
          <a:blip r:embed="rId2" cstate="print"/>
          <a:srcRect r="71879"/>
          <a:stretch>
            <a:fillRect/>
          </a:stretch>
        </p:blipFill>
        <p:spPr bwMode="auto">
          <a:xfrm>
            <a:off x="7740352" y="6381328"/>
            <a:ext cx="1008112" cy="358485"/>
          </a:xfrm>
          <a:prstGeom prst="rect">
            <a:avLst/>
          </a:prstGeom>
          <a:noFill/>
        </p:spPr>
      </p:pic>
    </p:spTree>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D59359C-90A8-4CF7-AE2E-6DA8B228B972}" type="datetime1">
              <a:rPr lang="en-ZA" smtClean="0"/>
              <a:pPr/>
              <a:t>2015/06/22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Date Placeholder 4"/>
          <p:cNvSpPr>
            <a:spLocks noGrp="1"/>
          </p:cNvSpPr>
          <p:nvPr>
            <p:ph type="dt" sz="half" idx="10"/>
          </p:nvPr>
        </p:nvSpPr>
        <p:spPr/>
        <p:txBody>
          <a:bodyPr/>
          <a:lstStyle/>
          <a:p>
            <a:fld id="{8AF07277-6135-4FA1-945A-3254859E33D1}" type="datetime1">
              <a:rPr lang="en-ZA" smtClean="0"/>
              <a:pPr/>
              <a:t>2015/06/22</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Date Placeholder 6"/>
          <p:cNvSpPr>
            <a:spLocks noGrp="1"/>
          </p:cNvSpPr>
          <p:nvPr>
            <p:ph type="dt" sz="half" idx="10"/>
          </p:nvPr>
        </p:nvSpPr>
        <p:spPr/>
        <p:txBody>
          <a:bodyPr/>
          <a:lstStyle/>
          <a:p>
            <a:fld id="{9BA2D41D-86DD-411B-9505-3206B4B1A5DC}" type="datetime1">
              <a:rPr lang="en-ZA" smtClean="0"/>
              <a:pPr/>
              <a:t>2015/06/22</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Date Placeholder 2"/>
          <p:cNvSpPr>
            <a:spLocks noGrp="1"/>
          </p:cNvSpPr>
          <p:nvPr>
            <p:ph type="dt" sz="half" idx="10"/>
          </p:nvPr>
        </p:nvSpPr>
        <p:spPr/>
        <p:txBody>
          <a:bodyPr/>
          <a:lstStyle/>
          <a:p>
            <a:fld id="{5DEE0A88-DA98-4EA4-9BE3-DD28F45DC06F}" type="datetime1">
              <a:rPr lang="en-ZA" smtClean="0"/>
              <a:pPr/>
              <a:t>2015/06/22</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211A45-F8A3-4A96-8498-DD20F4465EE1}" type="datetime1">
              <a:rPr lang="en-ZA" smtClean="0"/>
              <a:pPr/>
              <a:t>2015/06/22</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E9A5DE-9CAA-4E14-82CD-0A0B9B19A117}" type="datetime1">
              <a:rPr lang="en-ZA" smtClean="0"/>
              <a:pPr/>
              <a:t>2015/06/22</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7D898E-F9D4-42AB-A91B-E68168814BE9}" type="datetime1">
              <a:rPr lang="en-ZA" smtClean="0"/>
              <a:pPr/>
              <a:t>2015/06/22</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8B0E3C44-F5F8-4713-A14D-166F07DD5BCC}" type="datetime1">
              <a:rPr lang="en-ZA" smtClean="0"/>
              <a:pPr/>
              <a:t>2015/06/22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7AD82D99-F730-4AB4-807B-61CF6D0F38E7}" type="datetime1">
              <a:rPr lang="en-ZA" smtClean="0"/>
              <a:pPr/>
              <a:t>2015/06/22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Z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0EA1DE-F2E8-49BB-8C32-09BC2E7E9A7D}" type="datetime1">
              <a:rPr lang="en-ZA" smtClean="0"/>
              <a:pPr/>
              <a:t>2015/06/22</a:t>
            </a:fld>
            <a:endParaRPr lang="en-Z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5B2511-D5A3-487A-82FF-4C039FEE504B}" type="slidenum">
              <a:rPr lang="en-ZA" smtClean="0"/>
              <a:pPr/>
              <a:t>‹#›</a:t>
            </a:fld>
            <a:endParaRPr lang="en-Z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jpeg"/><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11" Type="http://schemas.openxmlformats.org/officeDocument/2006/relationships/diagramColors" Target="../diagrams/colors3.xml"/><Relationship Id="rId12" Type="http://schemas.microsoft.com/office/2007/relationships/diagramDrawing" Target="../diagrams/drawing3.xml"/><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diagramData" Target="../diagrams/data2.xml"/><Relationship Id="rId4" Type="http://schemas.openxmlformats.org/officeDocument/2006/relationships/diagramLayout" Target="../diagrams/layout2.xml"/><Relationship Id="rId5" Type="http://schemas.openxmlformats.org/officeDocument/2006/relationships/diagramQuickStyle" Target="../diagrams/quickStyle2.xml"/><Relationship Id="rId6" Type="http://schemas.openxmlformats.org/officeDocument/2006/relationships/diagramColors" Target="../diagrams/colors2.xml"/><Relationship Id="rId7" Type="http://schemas.microsoft.com/office/2007/relationships/diagramDrawing" Target="../diagrams/drawing2.xml"/><Relationship Id="rId8" Type="http://schemas.openxmlformats.org/officeDocument/2006/relationships/diagramData" Target="../diagrams/data3.xml"/><Relationship Id="rId9" Type="http://schemas.openxmlformats.org/officeDocument/2006/relationships/diagramLayout" Target="../diagrams/layout3.xml"/><Relationship Id="rId10"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mg.co.za/article/2014-12-12-assessment-results-dont-add-up"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mg.co.za/article/2014-12-12-assessment-results-dont-add-up"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mg.co.za/article/2014-12-12-assessment-results-dont-add-up"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4.xml"/><Relationship Id="rId4" Type="http://schemas.openxmlformats.org/officeDocument/2006/relationships/diagramQuickStyle" Target="../diagrams/quickStyle4.xml"/><Relationship Id="rId5" Type="http://schemas.openxmlformats.org/officeDocument/2006/relationships/diagramColors" Target="../diagrams/colors4.xml"/><Relationship Id="rId6" Type="http://schemas.microsoft.com/office/2007/relationships/diagramDrawing" Target="../diagrams/drawing4.xml"/><Relationship Id="rId1" Type="http://schemas.openxmlformats.org/officeDocument/2006/relationships/slideLayout" Target="../slideLayouts/slideLayout2.xml"/><Relationship Id="rId2" Type="http://schemas.openxmlformats.org/officeDocument/2006/relationships/diagramData" Target="../diagrams/data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nicspaull.com/presentations"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8.xml"/><Relationship Id="rId4" Type="http://schemas.openxmlformats.org/officeDocument/2006/relationships/oleObject" Target="../embeddings/oleObject1.bin"/><Relationship Id="rId5" Type="http://schemas.openxmlformats.org/officeDocument/2006/relationships/package" Target="../embeddings/Microsoft_Word_Document1.docx"/><Relationship Id="rId6" Type="http://schemas.openxmlformats.org/officeDocument/2006/relationships/image" Target="../media/image9.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w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2.w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3.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5.png"/></Relationships>
</file>

<file path=ppt/slides/_rels/slide36.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7.png"/><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8.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9.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0.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2.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3.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4.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5.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6.png"/></Relationships>
</file>

<file path=ppt/slides/_rels/slide47.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27.jpeg"/><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1" Type="http://schemas.openxmlformats.org/officeDocument/2006/relationships/hyperlink" Target="http://scholar.sun.ac.za/bitstream/handle/10019.1/20184/spaull_equity_2012.pdf?sequence=1" TargetMode="External"/><Relationship Id="rId12" Type="http://schemas.openxmlformats.org/officeDocument/2006/relationships/hyperlink" Target="http://nicspaull.files.wordpress.com/2011/04/taylor-2011-uncovering-indicators-of-effective-sch.pdf" TargetMode="External"/><Relationship Id="rId13" Type="http://schemas.openxmlformats.org/officeDocument/2006/relationships/hyperlink" Target="http://www.mg.co.za/uploads/2011/03/29/low-quality-educ-as-poverty-trap-report.pdf" TargetMode="External"/><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hyperlink" Target="http://books.google.co.za/books/about/Primary_education_in_crisis.html?id=1n_zz4z3xJMC&amp;redir_esc=y" TargetMode="External"/><Relationship Id="rId4" Type="http://schemas.openxmlformats.org/officeDocument/2006/relationships/hyperlink" Target="http://nicspaull.files.wordpress.com/2011/04/hoadley-2010-wced-project-literature-review-final.pdf" TargetMode="External"/><Relationship Id="rId5" Type="http://schemas.openxmlformats.org/officeDocument/2006/relationships/hyperlink" Target="http://www.sacmeq.org/downloads/sacmeqIII/Levels_and_Trends_in_School_Resources_FIN2.pdf" TargetMode="External"/><Relationship Id="rId6" Type="http://schemas.openxmlformats.org/officeDocument/2006/relationships/hyperlink" Target="http://nicspaull.files.wordpress.com/2011/04/kenya-report-2005.pdf" TargetMode="External"/><Relationship Id="rId7" Type="http://schemas.openxmlformats.org/officeDocument/2006/relationships/hyperlink" Target="http://nicspaull.files.wordpress.com/2011/04/shepherd-2011-constraints-to-school-effectiveness.pdf" TargetMode="External"/><Relationship Id="rId8" Type="http://schemas.openxmlformats.org/officeDocument/2006/relationships/hyperlink" Target="http://www.ekon.sun.ac.za/wpapers/2011/wp112011/wp-11-2011.pdf" TargetMode="External"/><Relationship Id="rId9" Type="http://schemas.openxmlformats.org/officeDocument/2006/relationships/hyperlink" Target="http://www.sacmeq.org/downloads/Working%20Papers/08_Comparison_Final_18Oct2011.pdf" TargetMode="External"/><Relationship Id="rId10" Type="http://schemas.openxmlformats.org/officeDocument/2006/relationships/hyperlink" Target="http://goog_72386125/" TargetMode="External"/></Relationships>
</file>

<file path=ppt/slides/_rels/slide50.xml.rels><?xml version="1.0" encoding="UTF-8" standalone="yes"?>
<Relationships xmlns="http://schemas.openxmlformats.org/package/2006/relationships"><Relationship Id="rId3" Type="http://schemas.openxmlformats.org/officeDocument/2006/relationships/hyperlink" Target="http://www.nicspaull.com/research" TargetMode="External"/><Relationship Id="rId4" Type="http://schemas.openxmlformats.org/officeDocument/2006/relationships/hyperlink" Target="mailto:nicholasspaull@gmail.com" TargetMode="External"/><Relationship Id="rId5" Type="http://schemas.openxmlformats.org/officeDocument/2006/relationships/image" Target="../media/image28.jpeg"/><Relationship Id="rId6" Type="http://schemas.openxmlformats.org/officeDocument/2006/relationships/image" Target="../media/image29.jpeg"/><Relationship Id="rId7" Type="http://schemas.openxmlformats.org/officeDocument/2006/relationships/image" Target="../media/image30.png"/><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31.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owerpoint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1835696" y="908720"/>
            <a:ext cx="6840760" cy="2046089"/>
          </a:xfrm>
          <a:solidFill>
            <a:schemeClr val="accent2">
              <a:lumMod val="20000"/>
              <a:lumOff val="80000"/>
            </a:schemeClr>
          </a:solidFill>
          <a:ln>
            <a:solidFill>
              <a:schemeClr val="bg1"/>
            </a:solidFill>
          </a:ln>
        </p:spPr>
        <p:txBody>
          <a:bodyPr>
            <a:noAutofit/>
          </a:bodyPr>
          <a:lstStyle/>
          <a:p>
            <a:r>
              <a:rPr lang="en-US" sz="3200" dirty="0" smtClean="0">
                <a:solidFill>
                  <a:srgbClr val="800000"/>
                </a:solidFill>
              </a:rPr>
              <a:t>The limitations of the </a:t>
            </a:r>
            <a:r>
              <a:rPr lang="en-US" sz="3200" dirty="0">
                <a:solidFill>
                  <a:srgbClr val="800000"/>
                </a:solidFill>
              </a:rPr>
              <a:t/>
            </a:r>
            <a:br>
              <a:rPr lang="en-US" sz="3200" dirty="0">
                <a:solidFill>
                  <a:srgbClr val="800000"/>
                </a:solidFill>
              </a:rPr>
            </a:br>
            <a:r>
              <a:rPr lang="en-US" sz="3200" b="1" dirty="0" smtClean="0">
                <a:solidFill>
                  <a:srgbClr val="800000"/>
                </a:solidFill>
              </a:rPr>
              <a:t>A</a:t>
            </a:r>
            <a:r>
              <a:rPr lang="en-US" sz="3200" dirty="0" smtClean="0">
                <a:solidFill>
                  <a:srgbClr val="800000"/>
                </a:solidFill>
              </a:rPr>
              <a:t>nnual </a:t>
            </a:r>
            <a:r>
              <a:rPr lang="en-US" sz="3200" b="1" dirty="0" smtClean="0">
                <a:solidFill>
                  <a:srgbClr val="800000"/>
                </a:solidFill>
              </a:rPr>
              <a:t>N</a:t>
            </a:r>
            <a:r>
              <a:rPr lang="en-US" sz="3200" dirty="0" smtClean="0">
                <a:solidFill>
                  <a:srgbClr val="800000"/>
                </a:solidFill>
              </a:rPr>
              <a:t>ational </a:t>
            </a:r>
            <a:r>
              <a:rPr lang="en-US" sz="3200" b="1" dirty="0" smtClean="0">
                <a:solidFill>
                  <a:srgbClr val="800000"/>
                </a:solidFill>
              </a:rPr>
              <a:t>A</a:t>
            </a:r>
            <a:r>
              <a:rPr lang="en-US" sz="3200" dirty="0" smtClean="0">
                <a:solidFill>
                  <a:srgbClr val="800000"/>
                </a:solidFill>
              </a:rPr>
              <a:t>ssessments (ANAs) </a:t>
            </a:r>
            <a:br>
              <a:rPr lang="en-US" sz="3200" dirty="0" smtClean="0">
                <a:solidFill>
                  <a:srgbClr val="800000"/>
                </a:solidFill>
              </a:rPr>
            </a:br>
            <a:r>
              <a:rPr lang="en-US" sz="3200" dirty="0" smtClean="0">
                <a:solidFill>
                  <a:srgbClr val="800000"/>
                </a:solidFill>
              </a:rPr>
              <a:t>What can and can’t we say?</a:t>
            </a:r>
          </a:p>
        </p:txBody>
      </p:sp>
      <p:sp>
        <p:nvSpPr>
          <p:cNvPr id="3" name="Subtitle 2"/>
          <p:cNvSpPr>
            <a:spLocks noGrp="1"/>
          </p:cNvSpPr>
          <p:nvPr>
            <p:ph type="subTitle" idx="1"/>
          </p:nvPr>
        </p:nvSpPr>
        <p:spPr>
          <a:xfrm>
            <a:off x="2051720" y="3717032"/>
            <a:ext cx="5976664" cy="1584176"/>
          </a:xfrm>
          <a:noFill/>
        </p:spPr>
        <p:txBody>
          <a:bodyPr>
            <a:normAutofit fontScale="62500" lnSpcReduction="20000"/>
          </a:bodyPr>
          <a:lstStyle/>
          <a:p>
            <a:r>
              <a:rPr lang="en-US" sz="3800" b="1" dirty="0" smtClean="0"/>
              <a:t>Dr. Nic Spaull</a:t>
            </a:r>
          </a:p>
          <a:p>
            <a:endParaRPr lang="en-US" sz="2900" b="1" dirty="0" smtClean="0"/>
          </a:p>
          <a:p>
            <a:r>
              <a:rPr lang="en-US" sz="2800" dirty="0" err="1" smtClean="0"/>
              <a:t>Umalusi</a:t>
            </a:r>
            <a:r>
              <a:rPr lang="en-US" sz="2800" dirty="0" smtClean="0"/>
              <a:t>, CEPD and Wits School of Education Seminar</a:t>
            </a:r>
          </a:p>
          <a:p>
            <a:endParaRPr lang="en-US" sz="2800" dirty="0" smtClean="0"/>
          </a:p>
          <a:p>
            <a:r>
              <a:rPr lang="en-US" sz="2800" dirty="0" smtClean="0"/>
              <a:t>22 June 2015</a:t>
            </a:r>
            <a:endParaRPr lang="en-US" sz="2800" dirty="0"/>
          </a:p>
        </p:txBody>
      </p:sp>
      <p:pic>
        <p:nvPicPr>
          <p:cNvPr id="6" name="Picture 5"/>
          <p:cNvPicPr>
            <a:picLocks noChangeAspect="1"/>
          </p:cNvPicPr>
          <p:nvPr/>
        </p:nvPicPr>
        <p:blipFill>
          <a:blip r:embed="rId3"/>
          <a:stretch>
            <a:fillRect/>
          </a:stretch>
        </p:blipFill>
        <p:spPr>
          <a:xfrm>
            <a:off x="3275856" y="5949280"/>
            <a:ext cx="1872208" cy="580385"/>
          </a:xfrm>
          <a:prstGeom prst="rect">
            <a:avLst/>
          </a:prstGeom>
        </p:spPr>
      </p:pic>
      <p:pic>
        <p:nvPicPr>
          <p:cNvPr id="7" name="Picture 6" descr="logostackleft300.jpg"/>
          <p:cNvPicPr/>
          <p:nvPr/>
        </p:nvPicPr>
        <p:blipFill>
          <a:blip r:embed="rId4" cstate="print"/>
          <a:srcRect/>
          <a:stretch>
            <a:fillRect/>
          </a:stretch>
        </p:blipFill>
        <p:spPr bwMode="auto">
          <a:xfrm>
            <a:off x="5868144" y="5949280"/>
            <a:ext cx="1872208" cy="648072"/>
          </a:xfrm>
          <a:prstGeom prst="rect">
            <a:avLst/>
          </a:prstGeom>
          <a:noFill/>
          <a:ln w="9525">
            <a:noFill/>
            <a:miter lim="800000"/>
            <a:headEnd/>
            <a:tailEnd/>
          </a:ln>
        </p:spPr>
      </p:pic>
    </p:spTree>
    <p:extLst>
      <p:ext uri="{BB962C8B-B14F-4D97-AF65-F5344CB8AC3E}">
        <p14:creationId xmlns:p14="http://schemas.microsoft.com/office/powerpoint/2010/main" val="3886776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What are the ANAs?</a:t>
            </a:r>
            <a:endParaRPr lang="en-US" dirty="0"/>
          </a:p>
        </p:txBody>
      </p:sp>
      <p:sp>
        <p:nvSpPr>
          <p:cNvPr id="3" name="Content Placeholder 2"/>
          <p:cNvSpPr>
            <a:spLocks noGrp="1"/>
          </p:cNvSpPr>
          <p:nvPr>
            <p:ph idx="1"/>
          </p:nvPr>
        </p:nvSpPr>
        <p:spPr/>
        <p:txBody>
          <a:bodyPr>
            <a:normAutofit fontScale="92500" lnSpcReduction="20000"/>
          </a:bodyPr>
          <a:lstStyle/>
          <a:p>
            <a:r>
              <a:rPr lang="en-ZA" sz="2400" dirty="0" smtClean="0"/>
              <a:t>The ANAs are a set of nationally standardised exams covering grades 1-6 and 9 testing numeracy/mathematics and literacy/language. </a:t>
            </a:r>
          </a:p>
          <a:p>
            <a:r>
              <a:rPr lang="en-ZA" sz="2400" dirty="0" smtClean="0"/>
              <a:t>There are meant to be 2 types of the ANAS:</a:t>
            </a:r>
          </a:p>
          <a:p>
            <a:pPr lvl="1"/>
            <a:r>
              <a:rPr lang="en-ZA" sz="2000" b="1" dirty="0" smtClean="0">
                <a:solidFill>
                  <a:srgbClr val="800000"/>
                </a:solidFill>
              </a:rPr>
              <a:t>Universal ANA </a:t>
            </a:r>
            <a:r>
              <a:rPr lang="en-ZA" sz="2000" dirty="0" smtClean="0"/>
              <a:t>– all students in government (and state-subsidised independent schools) write the ANAs. They are invigilated by teachers within the school and marked by teachers within the school. </a:t>
            </a:r>
          </a:p>
          <a:p>
            <a:pPr lvl="1"/>
            <a:r>
              <a:rPr lang="en-ZA" sz="2000" b="1" dirty="0" smtClean="0">
                <a:solidFill>
                  <a:srgbClr val="800000"/>
                </a:solidFill>
              </a:rPr>
              <a:t>Verification ANA </a:t>
            </a:r>
            <a:r>
              <a:rPr lang="en-ZA" sz="2000" b="1" dirty="0" smtClean="0"/>
              <a:t>– </a:t>
            </a:r>
            <a:r>
              <a:rPr lang="en-ZA" sz="2000" dirty="0" smtClean="0"/>
              <a:t>A nationally-representative sample of schools are randomly selected where there are additional moderating/verifying procedures conducted at grades 3, 6 and 9 by an independent agent. In the past this has been conducted by the </a:t>
            </a:r>
            <a:r>
              <a:rPr lang="en-ZA" sz="2000" b="1" dirty="0" smtClean="0"/>
              <a:t>HSRC</a:t>
            </a:r>
            <a:r>
              <a:rPr lang="en-ZA" sz="2000" dirty="0" smtClean="0"/>
              <a:t> (2011) and </a:t>
            </a:r>
            <a:r>
              <a:rPr lang="en-ZA" sz="2000" b="1" dirty="0" smtClean="0"/>
              <a:t>Deloitte</a:t>
            </a:r>
            <a:r>
              <a:rPr lang="en-ZA" sz="2000" dirty="0" smtClean="0"/>
              <a:t> (2013). There was no verification process in 2012 because the tender for service providers went out too late. Still uncertain about what happened in 2014 (</a:t>
            </a:r>
            <a:r>
              <a:rPr lang="en-ZA" sz="2000" b="1" dirty="0" smtClean="0"/>
              <a:t>Deloitte-ish</a:t>
            </a:r>
            <a:r>
              <a:rPr lang="en-ZA" sz="2000" dirty="0" smtClean="0"/>
              <a:t>)</a:t>
            </a:r>
          </a:p>
          <a:p>
            <a:pPr lvl="2"/>
            <a:r>
              <a:rPr lang="en-ZA" sz="1600" dirty="0" smtClean="0"/>
              <a:t>Verification ANA also includes a number of background questionnaires which are answered by students, teachers and principals. Questions about resources, workbooks/textbooks, curriculum coverage, training, confidence, school management etc. </a:t>
            </a:r>
          </a:p>
        </p:txBody>
      </p:sp>
      <p:sp>
        <p:nvSpPr>
          <p:cNvPr id="4" name="Slide Number Placeholder 3"/>
          <p:cNvSpPr>
            <a:spLocks noGrp="1"/>
          </p:cNvSpPr>
          <p:nvPr>
            <p:ph type="sldNum" sz="quarter" idx="12"/>
          </p:nvPr>
        </p:nvSpPr>
        <p:spPr/>
        <p:txBody>
          <a:bodyPr/>
          <a:lstStyle/>
          <a:p>
            <a:fld id="{555B2511-D5A3-487A-82FF-4C039FEE504B}" type="slidenum">
              <a:rPr lang="en-ZA" smtClean="0"/>
              <a:pPr/>
              <a:t>2</a:t>
            </a:fld>
            <a:endParaRPr lang="en-ZA"/>
          </a:p>
        </p:txBody>
      </p:sp>
    </p:spTree>
    <p:extLst>
      <p:ext uri="{BB962C8B-B14F-4D97-AF65-F5344CB8AC3E}">
        <p14:creationId xmlns:p14="http://schemas.microsoft.com/office/powerpoint/2010/main" val="808258654"/>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2) When were they implemented?</a:t>
            </a:r>
            <a:endParaRPr lang="en-US" sz="3200" dirty="0"/>
          </a:p>
        </p:txBody>
      </p:sp>
      <p:sp>
        <p:nvSpPr>
          <p:cNvPr id="3" name="Content Placeholder 2"/>
          <p:cNvSpPr>
            <a:spLocks noGrp="1"/>
          </p:cNvSpPr>
          <p:nvPr>
            <p:ph idx="1"/>
          </p:nvPr>
        </p:nvSpPr>
        <p:spPr/>
        <p:txBody>
          <a:bodyPr>
            <a:normAutofit fontScale="92500" lnSpcReduction="20000"/>
          </a:bodyPr>
          <a:lstStyle/>
          <a:p>
            <a:r>
              <a:rPr lang="en-ZA" sz="2400" dirty="0"/>
              <a:t>The ANAs have been done 4 times: </a:t>
            </a:r>
          </a:p>
          <a:p>
            <a:pPr lvl="1"/>
            <a:r>
              <a:rPr lang="en-ZA" sz="2000" b="1" dirty="0">
                <a:solidFill>
                  <a:schemeClr val="accent6">
                    <a:lumMod val="75000"/>
                  </a:schemeClr>
                </a:solidFill>
              </a:rPr>
              <a:t>2009  </a:t>
            </a:r>
            <a:r>
              <a:rPr lang="en-ZA" sz="2000" b="1" dirty="0">
                <a:solidFill>
                  <a:schemeClr val="accent6">
                    <a:lumMod val="75000"/>
                  </a:schemeClr>
                </a:solidFill>
                <a:sym typeface="Wingdings"/>
              </a:rPr>
              <a:t> ANAs piloted in almost 1000 schools</a:t>
            </a:r>
          </a:p>
          <a:p>
            <a:pPr lvl="1"/>
            <a:r>
              <a:rPr lang="en-ZA" sz="2000" dirty="0">
                <a:sym typeface="Wingdings"/>
              </a:rPr>
              <a:t>2010  Provincial departments agreed to test all students in grades 1-6. </a:t>
            </a:r>
            <a:endParaRPr lang="en-ZA" sz="2000" dirty="0"/>
          </a:p>
          <a:p>
            <a:pPr lvl="1"/>
            <a:r>
              <a:rPr lang="en-ZA" sz="2000" b="1" dirty="0">
                <a:solidFill>
                  <a:srgbClr val="008000"/>
                </a:solidFill>
              </a:rPr>
              <a:t>2011  </a:t>
            </a:r>
            <a:r>
              <a:rPr lang="en-ZA" sz="2000" b="1" dirty="0">
                <a:solidFill>
                  <a:srgbClr val="008000"/>
                </a:solidFill>
                <a:sym typeface="Wingdings"/>
              </a:rPr>
              <a:t> Tested grades 1-6 early in 2011 on 2010 content (i.e. previous grade)</a:t>
            </a:r>
            <a:endParaRPr lang="en-ZA" sz="2000" b="1" dirty="0">
              <a:solidFill>
                <a:srgbClr val="008000"/>
              </a:solidFill>
            </a:endParaRPr>
          </a:p>
          <a:p>
            <a:pPr lvl="1"/>
            <a:r>
              <a:rPr lang="en-ZA" sz="2000" b="1" dirty="0">
                <a:solidFill>
                  <a:srgbClr val="008000"/>
                </a:solidFill>
              </a:rPr>
              <a:t>2012 </a:t>
            </a:r>
            <a:r>
              <a:rPr lang="en-ZA" sz="2000" b="1" dirty="0">
                <a:solidFill>
                  <a:srgbClr val="008000"/>
                </a:solidFill>
                <a:sym typeface="Wingdings"/>
              </a:rPr>
              <a:t> Tested grades 1-6 </a:t>
            </a:r>
            <a:r>
              <a:rPr lang="en-ZA" sz="2000" dirty="0">
                <a:sym typeface="Wingdings"/>
              </a:rPr>
              <a:t>(</a:t>
            </a:r>
            <a:r>
              <a:rPr lang="en-ZA" sz="2000" i="1" dirty="0">
                <a:sym typeface="Wingdings"/>
              </a:rPr>
              <a:t>sample of grade 9’s tested)</a:t>
            </a:r>
            <a:endParaRPr lang="en-ZA" sz="2000" i="1" dirty="0"/>
          </a:p>
          <a:p>
            <a:pPr lvl="1"/>
            <a:r>
              <a:rPr lang="en-ZA" sz="2000" b="1" dirty="0">
                <a:solidFill>
                  <a:srgbClr val="008000"/>
                </a:solidFill>
              </a:rPr>
              <a:t>2013 </a:t>
            </a:r>
            <a:r>
              <a:rPr lang="en-ZA" sz="2000" b="1" dirty="0">
                <a:solidFill>
                  <a:srgbClr val="008000"/>
                </a:solidFill>
                <a:sym typeface="Wingdings"/>
              </a:rPr>
              <a:t> Tested grades 1-6 and 9</a:t>
            </a:r>
            <a:endParaRPr lang="en-ZA" sz="2000" b="1" dirty="0">
              <a:solidFill>
                <a:srgbClr val="008000"/>
              </a:solidFill>
            </a:endParaRPr>
          </a:p>
          <a:p>
            <a:pPr lvl="1"/>
            <a:r>
              <a:rPr lang="en-ZA" sz="2000" b="1" dirty="0">
                <a:solidFill>
                  <a:srgbClr val="008000"/>
                </a:solidFill>
              </a:rPr>
              <a:t>2014 </a:t>
            </a:r>
            <a:r>
              <a:rPr lang="en-ZA" sz="2000" b="1" dirty="0">
                <a:solidFill>
                  <a:srgbClr val="008000"/>
                </a:solidFill>
                <a:sym typeface="Wingdings"/>
              </a:rPr>
              <a:t> Tested grades 1-6 and 9 </a:t>
            </a:r>
            <a:r>
              <a:rPr lang="en-ZA" sz="2000" i="1" dirty="0">
                <a:sym typeface="Wingdings"/>
              </a:rPr>
              <a:t>(sample of grades 7 and 8’s tested)</a:t>
            </a:r>
            <a:endParaRPr lang="en-ZA" sz="2000" i="1" dirty="0"/>
          </a:p>
          <a:p>
            <a:pPr lvl="1"/>
            <a:r>
              <a:rPr lang="en-ZA" sz="2000" dirty="0"/>
              <a:t>2015 </a:t>
            </a:r>
            <a:r>
              <a:rPr lang="en-ZA" sz="2000" dirty="0">
                <a:sym typeface="Wingdings"/>
              </a:rPr>
              <a:t> Will test grades 1-9 (?</a:t>
            </a:r>
            <a:r>
              <a:rPr lang="en-ZA" sz="2000" dirty="0" smtClean="0">
                <a:sym typeface="Wingdings"/>
              </a:rPr>
              <a:t>)</a:t>
            </a:r>
          </a:p>
          <a:p>
            <a:r>
              <a:rPr lang="en-ZA" sz="2400" dirty="0" smtClean="0">
                <a:sym typeface="Wingdings"/>
              </a:rPr>
              <a:t>To give an idea about the </a:t>
            </a:r>
            <a:r>
              <a:rPr lang="en-ZA" sz="2400" u="sng" dirty="0" smtClean="0">
                <a:sym typeface="Wingdings"/>
              </a:rPr>
              <a:t>huge scale of this operation</a:t>
            </a:r>
            <a:r>
              <a:rPr lang="en-ZA" sz="2400" dirty="0" smtClean="0">
                <a:sym typeface="Wingdings"/>
              </a:rPr>
              <a:t>, in 2014 there were </a:t>
            </a:r>
            <a:r>
              <a:rPr lang="en-ZA" sz="2400" b="1" dirty="0" smtClean="0">
                <a:sym typeface="Wingdings"/>
              </a:rPr>
              <a:t>7,376,334 students </a:t>
            </a:r>
            <a:r>
              <a:rPr lang="en-ZA" sz="2400" dirty="0" smtClean="0">
                <a:sym typeface="Wingdings"/>
              </a:rPr>
              <a:t>from  </a:t>
            </a:r>
            <a:r>
              <a:rPr lang="en-ZA" sz="2400" b="1" dirty="0" smtClean="0">
                <a:sym typeface="Wingdings"/>
              </a:rPr>
              <a:t>24,454 schools</a:t>
            </a:r>
            <a:r>
              <a:rPr lang="en-ZA" sz="2400" dirty="0" smtClean="0">
                <a:sym typeface="Wingdings"/>
              </a:rPr>
              <a:t>. Next to the Census this is the largest data-collection exercise that we undertake in SA</a:t>
            </a:r>
            <a:endParaRPr lang="en-ZA" sz="2400" dirty="0">
              <a:sym typeface="Wingdings"/>
            </a:endParaRPr>
          </a:p>
          <a:p>
            <a:r>
              <a:rPr lang="en-ZA" sz="2400" dirty="0">
                <a:sym typeface="Wingdings"/>
              </a:rPr>
              <a:t>“Special schools” also participate with adapted tests. In 2014 116 special schools participated with 11837 </a:t>
            </a:r>
            <a:r>
              <a:rPr lang="en-ZA" sz="2400" dirty="0" smtClean="0">
                <a:sym typeface="Wingdings"/>
              </a:rPr>
              <a:t>learners</a:t>
            </a:r>
          </a:p>
          <a:p>
            <a:endParaRPr lang="en-ZA" sz="2400" dirty="0">
              <a:sym typeface="Wingdings"/>
            </a:endParaRPr>
          </a:p>
          <a:p>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a:t>
            </a:fld>
            <a:endParaRPr lang="en-ZA"/>
          </a:p>
        </p:txBody>
      </p:sp>
    </p:spTree>
    <p:extLst>
      <p:ext uri="{BB962C8B-B14F-4D97-AF65-F5344CB8AC3E}">
        <p14:creationId xmlns:p14="http://schemas.microsoft.com/office/powerpoint/2010/main" val="39341617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2b) Why were they implemented?</a:t>
            </a:r>
            <a:endParaRPr lang="en-US" dirty="0"/>
          </a:p>
        </p:txBody>
      </p:sp>
      <p:sp>
        <p:nvSpPr>
          <p:cNvPr id="3" name="Content Placeholder 2"/>
          <p:cNvSpPr>
            <a:spLocks noGrp="1"/>
          </p:cNvSpPr>
          <p:nvPr>
            <p:ph idx="1"/>
          </p:nvPr>
        </p:nvSpPr>
        <p:spPr>
          <a:xfrm>
            <a:off x="467544" y="1628800"/>
            <a:ext cx="4104456" cy="4525963"/>
          </a:xfrm>
        </p:spPr>
        <p:txBody>
          <a:bodyPr>
            <a:normAutofit fontScale="62500" lnSpcReduction="20000"/>
          </a:bodyPr>
          <a:lstStyle/>
          <a:p>
            <a:r>
              <a:rPr lang="en-US" sz="2400" dirty="0" smtClean="0"/>
              <a:t>There are differing views on the purpose/function of the ANAs:</a:t>
            </a:r>
          </a:p>
          <a:p>
            <a:pPr lvl="1"/>
            <a:r>
              <a:rPr lang="en-US" sz="2000" b="1" dirty="0" smtClean="0"/>
              <a:t>High-level</a:t>
            </a:r>
            <a:r>
              <a:rPr lang="en-US" sz="2000" dirty="0" smtClean="0"/>
              <a:t>: At DBE they are mainly seen as a tool for increased accountability (</a:t>
            </a:r>
            <a:r>
              <a:rPr lang="en-US" sz="2000" b="1" dirty="0" smtClean="0">
                <a:solidFill>
                  <a:srgbClr val="3366FF"/>
                </a:solidFill>
              </a:rPr>
              <a:t>summative</a:t>
            </a:r>
            <a:r>
              <a:rPr lang="en-US" sz="2000" dirty="0" smtClean="0">
                <a:solidFill>
                  <a:srgbClr val="3366FF"/>
                </a:solidFill>
              </a:rPr>
              <a:t> </a:t>
            </a:r>
            <a:r>
              <a:rPr lang="en-US" sz="2000" dirty="0" smtClean="0"/>
              <a:t>assessment)</a:t>
            </a:r>
          </a:p>
          <a:p>
            <a:pPr lvl="1"/>
            <a:r>
              <a:rPr lang="en-US" sz="2000" b="1" dirty="0" smtClean="0"/>
              <a:t>Ground level</a:t>
            </a:r>
            <a:r>
              <a:rPr lang="en-US" sz="2000" dirty="0" smtClean="0"/>
              <a:t>: At province and school level, people want ANAs to fill a more </a:t>
            </a:r>
            <a:r>
              <a:rPr lang="en-US" sz="2000" b="1" dirty="0" smtClean="0">
                <a:solidFill>
                  <a:srgbClr val="008000"/>
                </a:solidFill>
              </a:rPr>
              <a:t>diagnostic</a:t>
            </a:r>
            <a:r>
              <a:rPr lang="en-US" sz="2000" dirty="0" smtClean="0">
                <a:solidFill>
                  <a:srgbClr val="008000"/>
                </a:solidFill>
              </a:rPr>
              <a:t> </a:t>
            </a:r>
            <a:r>
              <a:rPr lang="en-US" sz="2000" dirty="0" smtClean="0"/>
              <a:t>role </a:t>
            </a:r>
            <a:r>
              <a:rPr lang="en-US" sz="2000" dirty="0" smtClean="0">
                <a:sym typeface="Wingdings"/>
              </a:rPr>
              <a:t> informing classroom practice (</a:t>
            </a:r>
            <a:r>
              <a:rPr lang="en-US" sz="2000" b="1" dirty="0" smtClean="0">
                <a:solidFill>
                  <a:srgbClr val="3366FF"/>
                </a:solidFill>
                <a:sym typeface="Wingdings"/>
              </a:rPr>
              <a:t>summative</a:t>
            </a:r>
            <a:r>
              <a:rPr lang="en-US" sz="2000" dirty="0" smtClean="0">
                <a:solidFill>
                  <a:srgbClr val="3366FF"/>
                </a:solidFill>
                <a:sym typeface="Wingdings"/>
              </a:rPr>
              <a:t> </a:t>
            </a:r>
            <a:r>
              <a:rPr lang="en-US" sz="2000" dirty="0" smtClean="0">
                <a:sym typeface="Wingdings"/>
              </a:rPr>
              <a:t>and </a:t>
            </a:r>
            <a:r>
              <a:rPr lang="en-US" sz="2000" b="1" dirty="0" smtClean="0">
                <a:solidFill>
                  <a:srgbClr val="008000"/>
                </a:solidFill>
                <a:sym typeface="Wingdings"/>
              </a:rPr>
              <a:t>formative</a:t>
            </a:r>
            <a:r>
              <a:rPr lang="en-US" sz="2000" dirty="0" smtClean="0">
                <a:sym typeface="Wingdings"/>
              </a:rPr>
              <a:t> assessment)</a:t>
            </a:r>
          </a:p>
          <a:p>
            <a:pPr lvl="1"/>
            <a:endParaRPr lang="en-US" sz="2000" dirty="0">
              <a:sym typeface="Wingdings"/>
            </a:endParaRPr>
          </a:p>
          <a:p>
            <a:r>
              <a:rPr lang="en-US" sz="2400" b="1" dirty="0" smtClean="0">
                <a:sym typeface="Wingdings"/>
              </a:rPr>
              <a:t>Accountability and support</a:t>
            </a:r>
          </a:p>
          <a:p>
            <a:endParaRPr lang="en-US" sz="2400" b="1" dirty="0" smtClean="0">
              <a:sym typeface="Wingdings"/>
            </a:endParaRPr>
          </a:p>
          <a:p>
            <a:r>
              <a:rPr lang="en-US" sz="2400" b="1" dirty="0" smtClean="0">
                <a:sym typeface="Wingdings"/>
              </a:rPr>
              <a:t>Need for primary school exam</a:t>
            </a:r>
            <a:r>
              <a:rPr lang="en-US" sz="2400" dirty="0" smtClean="0">
                <a:sym typeface="Wingdings"/>
              </a:rPr>
              <a:t>. </a:t>
            </a:r>
          </a:p>
          <a:p>
            <a:pPr lvl="1"/>
            <a:r>
              <a:rPr lang="en-US" sz="2000" dirty="0" smtClean="0">
                <a:sym typeface="Wingdings"/>
              </a:rPr>
              <a:t>Leading up to the ANAs there was a growing acknowledgement that there needed to be a national assessment at earlier grades. Both to identify when children are falling behind, and to hold primary schools accountable. </a:t>
            </a:r>
          </a:p>
          <a:p>
            <a:r>
              <a:rPr lang="en-US" sz="2400" b="1" dirty="0" smtClean="0">
                <a:sym typeface="Wingdings"/>
              </a:rPr>
              <a:t>Need for more consistent marking.</a:t>
            </a:r>
          </a:p>
          <a:p>
            <a:pPr lvl="1"/>
            <a:r>
              <a:rPr lang="en-US" sz="2000" dirty="0" smtClean="0">
                <a:sym typeface="Wingdings"/>
              </a:rPr>
              <a:t>There was also considerable qualitative and anecdotal evidence to show that primary-school teachers were not assessing at the correct level. A grade 5 teacher was setting tests at a grade 2 level.</a:t>
            </a:r>
            <a:endParaRPr lang="en-US" sz="20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a:t>
            </a:fld>
            <a:endParaRPr lang="en-ZA"/>
          </a:p>
        </p:txBody>
      </p:sp>
      <p:graphicFrame>
        <p:nvGraphicFramePr>
          <p:cNvPr id="5" name="Diagram 4"/>
          <p:cNvGraphicFramePr/>
          <p:nvPr>
            <p:extLst>
              <p:ext uri="{D42A27DB-BD31-4B8C-83A1-F6EECF244321}">
                <p14:modId xmlns:p14="http://schemas.microsoft.com/office/powerpoint/2010/main" val="3172143172"/>
              </p:ext>
            </p:extLst>
          </p:nvPr>
        </p:nvGraphicFramePr>
        <p:xfrm>
          <a:off x="3923928" y="1988840"/>
          <a:ext cx="5760640" cy="3600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04393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t>Stages in </a:t>
            </a:r>
            <a:r>
              <a:rPr lang="en-ZA" b="1" dirty="0" smtClean="0"/>
              <a:t>accountability</a:t>
            </a:r>
            <a:r>
              <a:rPr lang="en-ZA" dirty="0" smtClean="0"/>
              <a:t> movements</a:t>
            </a:r>
            <a:endParaRPr lang="en-ZA" dirty="0"/>
          </a:p>
        </p:txBody>
      </p:sp>
      <p:sp>
        <p:nvSpPr>
          <p:cNvPr id="4" name="Slide Number Placeholder 3"/>
          <p:cNvSpPr>
            <a:spLocks noGrp="1"/>
          </p:cNvSpPr>
          <p:nvPr>
            <p:ph type="sldNum" sz="quarter" idx="12"/>
          </p:nvPr>
        </p:nvSpPr>
        <p:spPr>
          <a:xfrm>
            <a:off x="6516216" y="6381328"/>
            <a:ext cx="2133600" cy="365125"/>
          </a:xfrm>
        </p:spPr>
        <p:txBody>
          <a:bodyPr/>
          <a:lstStyle/>
          <a:p>
            <a:fld id="{555B2511-D5A3-487A-82FF-4C039FEE504B}" type="slidenum">
              <a:rPr lang="en-ZA" smtClean="0"/>
              <a:pPr/>
              <a:t>5</a:t>
            </a:fld>
            <a:endParaRPr lang="en-ZA"/>
          </a:p>
        </p:txBody>
      </p:sp>
      <p:graphicFrame>
        <p:nvGraphicFramePr>
          <p:cNvPr id="6" name="Diagram 5"/>
          <p:cNvGraphicFramePr/>
          <p:nvPr>
            <p:extLst>
              <p:ext uri="{D42A27DB-BD31-4B8C-83A1-F6EECF244321}">
                <p14:modId xmlns:p14="http://schemas.microsoft.com/office/powerpoint/2010/main" val="1196967286"/>
              </p:ext>
            </p:extLst>
          </p:nvPr>
        </p:nvGraphicFramePr>
        <p:xfrm>
          <a:off x="3275856" y="1412776"/>
          <a:ext cx="5400600" cy="54452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9" name="Diagram 8"/>
          <p:cNvGraphicFramePr/>
          <p:nvPr>
            <p:extLst>
              <p:ext uri="{D42A27DB-BD31-4B8C-83A1-F6EECF244321}">
                <p14:modId xmlns:p14="http://schemas.microsoft.com/office/powerpoint/2010/main" val="3736111826"/>
              </p:ext>
            </p:extLst>
          </p:nvPr>
        </p:nvGraphicFramePr>
        <p:xfrm>
          <a:off x="1238094" y="1611866"/>
          <a:ext cx="2376264" cy="4968552"/>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0" name="TextBox 9"/>
          <p:cNvSpPr txBox="1"/>
          <p:nvPr/>
        </p:nvSpPr>
        <p:spPr>
          <a:xfrm>
            <a:off x="251520" y="2204864"/>
            <a:ext cx="843501" cy="461665"/>
          </a:xfrm>
          <a:prstGeom prst="rect">
            <a:avLst/>
          </a:prstGeom>
          <a:solidFill>
            <a:schemeClr val="tx2">
              <a:lumMod val="20000"/>
              <a:lumOff val="80000"/>
            </a:schemeClr>
          </a:solidFill>
        </p:spPr>
        <p:txBody>
          <a:bodyPr wrap="none" rtlCol="0">
            <a:spAutoFit/>
          </a:bodyPr>
          <a:lstStyle/>
          <a:p>
            <a:r>
              <a:rPr lang="en-US" sz="2400" b="1" dirty="0" smtClean="0">
                <a:solidFill>
                  <a:schemeClr val="accent3">
                    <a:lumMod val="50000"/>
                  </a:schemeClr>
                </a:solidFill>
              </a:rPr>
              <a:t>CAPS</a:t>
            </a:r>
            <a:endParaRPr lang="en-US" sz="2400" b="1" dirty="0">
              <a:solidFill>
                <a:schemeClr val="accent3">
                  <a:lumMod val="50000"/>
                </a:schemeClr>
              </a:solidFill>
            </a:endParaRPr>
          </a:p>
        </p:txBody>
      </p:sp>
      <p:sp>
        <p:nvSpPr>
          <p:cNvPr id="11" name="TextBox 10"/>
          <p:cNvSpPr txBox="1"/>
          <p:nvPr/>
        </p:nvSpPr>
        <p:spPr>
          <a:xfrm>
            <a:off x="251520" y="3717032"/>
            <a:ext cx="758541" cy="461665"/>
          </a:xfrm>
          <a:prstGeom prst="rect">
            <a:avLst/>
          </a:prstGeom>
          <a:solidFill>
            <a:schemeClr val="tx2">
              <a:lumMod val="20000"/>
              <a:lumOff val="80000"/>
            </a:schemeClr>
          </a:solidFill>
        </p:spPr>
        <p:txBody>
          <a:bodyPr wrap="none" rtlCol="0">
            <a:spAutoFit/>
          </a:bodyPr>
          <a:lstStyle/>
          <a:p>
            <a:r>
              <a:rPr lang="en-US" sz="2400" b="1" dirty="0" smtClean="0">
                <a:solidFill>
                  <a:schemeClr val="accent3">
                    <a:lumMod val="50000"/>
                  </a:schemeClr>
                </a:solidFill>
              </a:rPr>
              <a:t>ANA</a:t>
            </a:r>
            <a:endParaRPr lang="en-US" sz="2400" b="1" dirty="0">
              <a:solidFill>
                <a:schemeClr val="accent3">
                  <a:lumMod val="50000"/>
                </a:schemeClr>
              </a:solidFill>
            </a:endParaRPr>
          </a:p>
        </p:txBody>
      </p:sp>
      <p:sp>
        <p:nvSpPr>
          <p:cNvPr id="12" name="TextBox 11"/>
          <p:cNvSpPr txBox="1"/>
          <p:nvPr/>
        </p:nvSpPr>
        <p:spPr>
          <a:xfrm>
            <a:off x="251520" y="5301208"/>
            <a:ext cx="750526" cy="461665"/>
          </a:xfrm>
          <a:prstGeom prst="rect">
            <a:avLst/>
          </a:prstGeom>
          <a:solidFill>
            <a:schemeClr val="tx2">
              <a:lumMod val="20000"/>
              <a:lumOff val="80000"/>
            </a:schemeClr>
          </a:solidFill>
        </p:spPr>
        <p:txBody>
          <a:bodyPr wrap="none" rtlCol="0">
            <a:spAutoFit/>
          </a:bodyPr>
          <a:lstStyle/>
          <a:p>
            <a:r>
              <a:rPr lang="en-US" sz="2400" b="1" dirty="0" smtClean="0">
                <a:solidFill>
                  <a:schemeClr val="accent3">
                    <a:lumMod val="50000"/>
                  </a:schemeClr>
                </a:solidFill>
              </a:rPr>
              <a:t> ??? </a:t>
            </a:r>
            <a:endParaRPr lang="en-US" sz="2400" b="1" dirty="0">
              <a:solidFill>
                <a:schemeClr val="accent3">
                  <a:lumMod val="50000"/>
                </a:schemeClr>
              </a:solidFill>
            </a:endParaRPr>
          </a:p>
        </p:txBody>
      </p:sp>
      <p:sp>
        <p:nvSpPr>
          <p:cNvPr id="13" name="TextBox 12"/>
          <p:cNvSpPr txBox="1"/>
          <p:nvPr/>
        </p:nvSpPr>
        <p:spPr>
          <a:xfrm>
            <a:off x="3203848" y="6456537"/>
            <a:ext cx="2088232" cy="369332"/>
          </a:xfrm>
          <a:prstGeom prst="rect">
            <a:avLst/>
          </a:prstGeom>
          <a:noFill/>
        </p:spPr>
        <p:txBody>
          <a:bodyPr wrap="square" rtlCol="0">
            <a:spAutoFit/>
          </a:bodyPr>
          <a:lstStyle/>
          <a:p>
            <a:r>
              <a:rPr lang="en-US" b="1" dirty="0" smtClean="0"/>
              <a:t>Loveless, (2005: 7)</a:t>
            </a:r>
            <a:endParaRPr lang="en-US" b="1" dirty="0"/>
          </a:p>
        </p:txBody>
      </p:sp>
    </p:spTree>
    <p:extLst>
      <p:ext uri="{BB962C8B-B14F-4D97-AF65-F5344CB8AC3E}">
        <p14:creationId xmlns:p14="http://schemas.microsoft.com/office/powerpoint/2010/main" val="1586923348"/>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C0504D"/>
          </a:solidFill>
        </p:spPr>
        <p:txBody>
          <a:bodyPr>
            <a:noAutofit/>
          </a:bodyPr>
          <a:lstStyle/>
          <a:p>
            <a:r>
              <a:rPr lang="en-US" sz="2800" dirty="0" smtClean="0">
                <a:solidFill>
                  <a:srgbClr val="FFFFFF"/>
                </a:solidFill>
              </a:rPr>
              <a:t>Problem of comparability over time and grade (1)</a:t>
            </a:r>
            <a:endParaRPr lang="en-US" sz="2800" dirty="0">
              <a:solidFill>
                <a:srgbClr val="FFFFFF"/>
              </a:solidFill>
            </a:endParaRPr>
          </a:p>
        </p:txBody>
      </p:sp>
      <p:sp>
        <p:nvSpPr>
          <p:cNvPr id="3" name="Content Placeholder 2"/>
          <p:cNvSpPr>
            <a:spLocks noGrp="1"/>
          </p:cNvSpPr>
          <p:nvPr>
            <p:ph idx="1"/>
          </p:nvPr>
        </p:nvSpPr>
        <p:spPr/>
        <p:txBody>
          <a:bodyPr>
            <a:normAutofit fontScale="85000" lnSpcReduction="20000"/>
          </a:bodyPr>
          <a:lstStyle/>
          <a:p>
            <a:pPr algn="just"/>
            <a:r>
              <a:rPr lang="en-US" dirty="0" smtClean="0"/>
              <a:t>“</a:t>
            </a:r>
            <a:r>
              <a:rPr lang="en-GB" dirty="0"/>
              <a:t>The problem is that these tests are being used as evidence of ‘improvements’ in education when the ANAs cannot show changes over time. There is absolutely no statistical or methodological foundation to make </a:t>
            </a:r>
            <a:r>
              <a:rPr lang="en-GB" i="1" dirty="0"/>
              <a:t>any</a:t>
            </a:r>
            <a:r>
              <a:rPr lang="en-GB" dirty="0"/>
              <a:t> comparison of ANA results over time or across grades. Any such comparison is inaccurate, misleading and irresponsible. The difficulty levels of these tests differ between years and across grades, yielding different scores that have nothing to do with improvements or deteriorations necessarily but rather </a:t>
            </a:r>
            <a:r>
              <a:rPr lang="en-GB" b="1" dirty="0"/>
              <a:t>test difficulty </a:t>
            </a:r>
            <a:r>
              <a:rPr lang="en-GB" dirty="0"/>
              <a:t>and </a:t>
            </a:r>
            <a:r>
              <a:rPr lang="en-GB" b="1" dirty="0"/>
              <a:t>content </a:t>
            </a:r>
            <a:r>
              <a:rPr lang="en-GB" b="1" dirty="0" smtClean="0"/>
              <a:t>covered</a:t>
            </a:r>
            <a:r>
              <a:rPr lang="en-US" dirty="0" smtClean="0"/>
              <a:t>“</a:t>
            </a:r>
          </a:p>
          <a:p>
            <a:r>
              <a:rPr lang="en-US" dirty="0">
                <a:hlinkClick r:id="rId2"/>
              </a:rPr>
              <a:t>http://mg.co.za/article/2014-12-12-assessment-results-dont-add-</a:t>
            </a:r>
            <a:r>
              <a:rPr lang="en-US" dirty="0" smtClean="0">
                <a:hlinkClick r:id="rId2"/>
              </a:rPr>
              <a:t>up</a:t>
            </a:r>
            <a:r>
              <a:rPr lang="en-US" dirty="0" smtClean="0"/>
              <a:t> </a:t>
            </a:r>
          </a:p>
        </p:txBody>
      </p:sp>
      <p:sp>
        <p:nvSpPr>
          <p:cNvPr id="4" name="Slide Number Placeholder 3"/>
          <p:cNvSpPr>
            <a:spLocks noGrp="1"/>
          </p:cNvSpPr>
          <p:nvPr>
            <p:ph type="sldNum" sz="quarter" idx="12"/>
          </p:nvPr>
        </p:nvSpPr>
        <p:spPr/>
        <p:txBody>
          <a:bodyPr/>
          <a:lstStyle/>
          <a:p>
            <a:fld id="{555B2511-D5A3-487A-82FF-4C039FEE504B}" type="slidenum">
              <a:rPr lang="en-ZA" smtClean="0"/>
              <a:pPr/>
              <a:t>6</a:t>
            </a:fld>
            <a:endParaRPr lang="en-ZA"/>
          </a:p>
        </p:txBody>
      </p:sp>
    </p:spTree>
    <p:extLst>
      <p:ext uri="{BB962C8B-B14F-4D97-AF65-F5344CB8AC3E}">
        <p14:creationId xmlns:p14="http://schemas.microsoft.com/office/powerpoint/2010/main" val="2529225839"/>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C0504D"/>
          </a:solidFill>
        </p:spPr>
        <p:txBody>
          <a:bodyPr>
            <a:noAutofit/>
          </a:bodyPr>
          <a:lstStyle/>
          <a:p>
            <a:r>
              <a:rPr lang="en-US" sz="2800" dirty="0" smtClean="0">
                <a:solidFill>
                  <a:srgbClr val="FFFFFF"/>
                </a:solidFill>
              </a:rPr>
              <a:t>Problem of comparability over time and grade (2)</a:t>
            </a:r>
            <a:endParaRPr lang="en-US" sz="2800" dirty="0">
              <a:solidFill>
                <a:srgbClr val="FFFFFF"/>
              </a:solidFill>
            </a:endParaRPr>
          </a:p>
        </p:txBody>
      </p:sp>
      <p:sp>
        <p:nvSpPr>
          <p:cNvPr id="3" name="Content Placeholder 2"/>
          <p:cNvSpPr>
            <a:spLocks noGrp="1"/>
          </p:cNvSpPr>
          <p:nvPr>
            <p:ph idx="1"/>
          </p:nvPr>
        </p:nvSpPr>
        <p:spPr/>
        <p:txBody>
          <a:bodyPr>
            <a:normAutofit fontScale="55000" lnSpcReduction="20000"/>
          </a:bodyPr>
          <a:lstStyle/>
          <a:p>
            <a:r>
              <a:rPr lang="en-US" dirty="0" smtClean="0"/>
              <a:t>“</a:t>
            </a:r>
            <a:r>
              <a:rPr lang="en-GB" dirty="0"/>
              <a:t>On this issue one does not need to take my word for it, the changes in results are so implausible that they speak for themselves. Take Grade 1 mathematics, for example, where the average score was 68% in 2012, plummeted to 59% in 2013 and then soared to 68% in 2014. Very strange. Or if we look at the proportion of grade 3 students with ‘acceptable achievement’ (&gt;50%) in mathematics we have the fastest improving education system in recorded human history. This went from 36% in 2012 to 65% in 2014. These changes are, educationally speaking, impossible. </a:t>
            </a:r>
            <a:endParaRPr lang="en-US" dirty="0"/>
          </a:p>
          <a:p>
            <a:endParaRPr lang="en-US" dirty="0"/>
          </a:p>
          <a:p>
            <a:r>
              <a:rPr lang="en-GB" dirty="0"/>
              <a:t>Some of the provincial results are equally ridiculous. The average score for grade 4 home-language in Limpopo doubled in 2 years, from 24% in 2012 to 51% in 2014. Given that the standard deviation for grade 4 home language in ANA 2012 was 26.5%, this amounts to a one standard deviation increase in two years! For those who don’t know how large this is, it’s the same as the difference between township schools and suburban schools (mainly ex-Model-C schools) in the </a:t>
            </a:r>
            <a:r>
              <a:rPr lang="en-GB" dirty="0" err="1"/>
              <a:t>Prepirls</a:t>
            </a:r>
            <a:r>
              <a:rPr lang="en-GB" dirty="0"/>
              <a:t> study of 2011 (0.9 standard deviations). </a:t>
            </a:r>
            <a:r>
              <a:rPr lang="en-US" dirty="0" smtClean="0"/>
              <a:t>“</a:t>
            </a:r>
          </a:p>
          <a:p>
            <a:r>
              <a:rPr lang="en-US" dirty="0">
                <a:hlinkClick r:id="rId2"/>
              </a:rPr>
              <a:t>http://mg.co.za/article/2014-12-12-assessment-results-dont-add-</a:t>
            </a:r>
            <a:r>
              <a:rPr lang="en-US" dirty="0" smtClean="0">
                <a:hlinkClick r:id="rId2"/>
              </a:rPr>
              <a:t>up</a:t>
            </a:r>
            <a:r>
              <a:rPr lang="en-US" dirty="0" smtClean="0"/>
              <a:t> </a:t>
            </a:r>
          </a:p>
        </p:txBody>
      </p:sp>
      <p:sp>
        <p:nvSpPr>
          <p:cNvPr id="4" name="Slide Number Placeholder 3"/>
          <p:cNvSpPr>
            <a:spLocks noGrp="1"/>
          </p:cNvSpPr>
          <p:nvPr>
            <p:ph type="sldNum" sz="quarter" idx="12"/>
          </p:nvPr>
        </p:nvSpPr>
        <p:spPr/>
        <p:txBody>
          <a:bodyPr/>
          <a:lstStyle/>
          <a:p>
            <a:fld id="{555B2511-D5A3-487A-82FF-4C039FEE504B}" type="slidenum">
              <a:rPr lang="en-ZA" smtClean="0"/>
              <a:pPr/>
              <a:t>7</a:t>
            </a:fld>
            <a:endParaRPr lang="en-ZA"/>
          </a:p>
        </p:txBody>
      </p:sp>
    </p:spTree>
    <p:extLst>
      <p:ext uri="{BB962C8B-B14F-4D97-AF65-F5344CB8AC3E}">
        <p14:creationId xmlns:p14="http://schemas.microsoft.com/office/powerpoint/2010/main" val="4222038454"/>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C0504D"/>
          </a:solidFill>
        </p:spPr>
        <p:txBody>
          <a:bodyPr>
            <a:noAutofit/>
          </a:bodyPr>
          <a:lstStyle/>
          <a:p>
            <a:r>
              <a:rPr lang="en-US" sz="2800" dirty="0" smtClean="0">
                <a:solidFill>
                  <a:srgbClr val="FFFFFF"/>
                </a:solidFill>
              </a:rPr>
              <a:t>Problem of comparability over time and grade (3)</a:t>
            </a:r>
            <a:endParaRPr lang="en-US" sz="2800" dirty="0">
              <a:solidFill>
                <a:srgbClr val="FFFFFF"/>
              </a:solidFill>
            </a:endParaRPr>
          </a:p>
        </p:txBody>
      </p:sp>
      <p:sp>
        <p:nvSpPr>
          <p:cNvPr id="3" name="Content Placeholder 2"/>
          <p:cNvSpPr>
            <a:spLocks noGrp="1"/>
          </p:cNvSpPr>
          <p:nvPr>
            <p:ph idx="1"/>
          </p:nvPr>
        </p:nvSpPr>
        <p:spPr/>
        <p:txBody>
          <a:bodyPr>
            <a:normAutofit fontScale="55000" lnSpcReduction="20000"/>
          </a:bodyPr>
          <a:lstStyle/>
          <a:p>
            <a:r>
              <a:rPr lang="en-US" dirty="0" smtClean="0"/>
              <a:t>“</a:t>
            </a:r>
            <a:r>
              <a:rPr lang="en-GB" dirty="0"/>
              <a:t>Let me be clear, the ANAs should </a:t>
            </a:r>
            <a:r>
              <a:rPr lang="en-GB" i="1" dirty="0"/>
              <a:t>not</a:t>
            </a:r>
            <a:r>
              <a:rPr lang="en-GB" dirty="0"/>
              <a:t> be scrapped – they are one of the most important policy interventions in the last ten years. However the first rule in educational assessment, as in medicine, is ‘Do no harm.’ Sending erroneous signals to teachers and students about ‘improvements’ is extremely unhelpful. This makes it so much more difficult to really induce the improvement in behaviour at the classroom level that is central to real advances in learning outcomes.</a:t>
            </a:r>
            <a:endParaRPr lang="en-US" dirty="0"/>
          </a:p>
          <a:p>
            <a:pPr marL="0" indent="0">
              <a:buNone/>
            </a:pPr>
            <a:endParaRPr lang="en-US" dirty="0"/>
          </a:p>
          <a:p>
            <a:r>
              <a:rPr lang="en-GB" dirty="0"/>
              <a:t>At the end of the day the DBE needs to answer this question: Are the ANA results comparable over time and across grades? If not, why are they being used as evidence for claims about “improvements” or “deteriorations” across grades or over time</a:t>
            </a:r>
            <a:r>
              <a:rPr lang="en-GB" dirty="0" smtClean="0"/>
              <a:t>?</a:t>
            </a:r>
            <a:r>
              <a:rPr lang="en-US" dirty="0" smtClean="0"/>
              <a:t>”</a:t>
            </a:r>
          </a:p>
          <a:p>
            <a:r>
              <a:rPr lang="en-US" dirty="0">
                <a:hlinkClick r:id="rId2"/>
              </a:rPr>
              <a:t>http://mg.co.za/article/2014-12-12-assessment-results-dont-add-</a:t>
            </a:r>
            <a:r>
              <a:rPr lang="en-US" dirty="0" smtClean="0">
                <a:hlinkClick r:id="rId2"/>
              </a:rPr>
              <a:t>up</a:t>
            </a:r>
            <a:r>
              <a:rPr lang="en-US" dirty="0" smtClean="0"/>
              <a:t> </a:t>
            </a:r>
          </a:p>
          <a:p>
            <a:endParaRPr lang="en-US" dirty="0" smtClean="0"/>
          </a:p>
          <a:p>
            <a:r>
              <a:rPr lang="en-US" dirty="0" smtClean="0"/>
              <a:t>In her M&amp;G article </a:t>
            </a:r>
            <a:r>
              <a:rPr lang="en-US" dirty="0" err="1" smtClean="0"/>
              <a:t>Dr</a:t>
            </a:r>
            <a:r>
              <a:rPr lang="en-US" dirty="0" smtClean="0"/>
              <a:t> Caroline Long sets up a false dichotomy between comparability-over-time and breadth-of-coverage, using Texas standardized tests as an example. Yet you can have both if you have a proper bank of items, as they do in Texas where there is </a:t>
            </a:r>
            <a:r>
              <a:rPr lang="en-US" b="1" dirty="0" smtClean="0"/>
              <a:t>BOTH</a:t>
            </a:r>
            <a:r>
              <a:rPr lang="en-US" dirty="0" smtClean="0"/>
              <a:t> breadth and strict comparability over time. </a:t>
            </a:r>
          </a:p>
        </p:txBody>
      </p:sp>
      <p:sp>
        <p:nvSpPr>
          <p:cNvPr id="4" name="Slide Number Placeholder 3"/>
          <p:cNvSpPr>
            <a:spLocks noGrp="1"/>
          </p:cNvSpPr>
          <p:nvPr>
            <p:ph type="sldNum" sz="quarter" idx="12"/>
          </p:nvPr>
        </p:nvSpPr>
        <p:spPr/>
        <p:txBody>
          <a:bodyPr/>
          <a:lstStyle/>
          <a:p>
            <a:fld id="{555B2511-D5A3-487A-82FF-4C039FEE504B}" type="slidenum">
              <a:rPr lang="en-ZA" smtClean="0"/>
              <a:pPr/>
              <a:t>8</a:t>
            </a:fld>
            <a:endParaRPr lang="en-ZA"/>
          </a:p>
        </p:txBody>
      </p:sp>
    </p:spTree>
    <p:extLst>
      <p:ext uri="{BB962C8B-B14F-4D97-AF65-F5344CB8AC3E}">
        <p14:creationId xmlns:p14="http://schemas.microsoft.com/office/powerpoint/2010/main" val="2237351854"/>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C0504D"/>
          </a:solidFill>
        </p:spPr>
        <p:txBody>
          <a:bodyPr>
            <a:noAutofit/>
          </a:bodyPr>
          <a:lstStyle/>
          <a:p>
            <a:r>
              <a:rPr lang="en-US" sz="3200" dirty="0">
                <a:solidFill>
                  <a:srgbClr val="FFFFFF"/>
                </a:solidFill>
              </a:rPr>
              <a:t>Problem of comparability over time and grade</a:t>
            </a:r>
            <a:endParaRPr lang="en-US" sz="3200" dirty="0"/>
          </a:p>
        </p:txBody>
      </p:sp>
      <p:sp>
        <p:nvSpPr>
          <p:cNvPr id="3" name="Content Placeholder 2"/>
          <p:cNvSpPr>
            <a:spLocks noGrp="1"/>
          </p:cNvSpPr>
          <p:nvPr>
            <p:ph idx="1"/>
          </p:nvPr>
        </p:nvSpPr>
        <p:spPr>
          <a:xfrm>
            <a:off x="467544" y="1628800"/>
            <a:ext cx="8229600" cy="4824536"/>
          </a:xfrm>
        </p:spPr>
        <p:txBody>
          <a:bodyPr>
            <a:normAutofit fontScale="85000" lnSpcReduction="20000"/>
          </a:bodyPr>
          <a:lstStyle/>
          <a:p>
            <a:r>
              <a:rPr lang="en-GB" dirty="0"/>
              <a:t>“</a:t>
            </a:r>
            <a:r>
              <a:rPr lang="en-GB" dirty="0">
                <a:solidFill>
                  <a:schemeClr val="bg1">
                    <a:lumMod val="50000"/>
                  </a:schemeClr>
                </a:solidFill>
              </a:rPr>
              <a:t>Even though care is taken to develop appropriate ANA tests each year, the results may not be perfectly comparable across years as the difficulty level and composition of the tests may not be identical from year to year</a:t>
            </a:r>
            <a:r>
              <a:rPr lang="en-GB" dirty="0"/>
              <a:t>.</a:t>
            </a:r>
            <a:r>
              <a:rPr lang="en-GB" dirty="0" smtClean="0"/>
              <a:t>” (p36 of 2014 ANA report)</a:t>
            </a:r>
          </a:p>
          <a:p>
            <a:pPr lvl="1"/>
            <a:r>
              <a:rPr lang="en-GB" dirty="0" smtClean="0"/>
              <a:t> Yet </a:t>
            </a:r>
            <a:r>
              <a:rPr lang="en-GB" dirty="0"/>
              <a:t>they then go on to make explicit comparisons</a:t>
            </a:r>
            <a:r>
              <a:rPr lang="en-GB" dirty="0" smtClean="0"/>
              <a:t>??</a:t>
            </a:r>
          </a:p>
          <a:p>
            <a:pPr lvl="1"/>
            <a:r>
              <a:rPr lang="en-GB" dirty="0"/>
              <a:t>24 references to “increases” or “decreases” relative to last year’s ANA. </a:t>
            </a:r>
            <a:endParaRPr lang="en-GB" dirty="0" smtClean="0"/>
          </a:p>
          <a:p>
            <a:pPr lvl="1"/>
            <a:r>
              <a:rPr lang="en-GB" dirty="0" smtClean="0"/>
              <a:t>Similarly </a:t>
            </a:r>
            <a:r>
              <a:rPr lang="en-GB" dirty="0"/>
              <a:t>the Minister in her speech spoke about “</a:t>
            </a:r>
            <a:r>
              <a:rPr lang="en-GB" b="1" dirty="0"/>
              <a:t>consistent improvement in Home Language</a:t>
            </a:r>
            <a:r>
              <a:rPr lang="en-GB" dirty="0"/>
              <a:t>” as well as “</a:t>
            </a:r>
            <a:r>
              <a:rPr lang="en-GB" b="1" dirty="0"/>
              <a:t>an upward trend in performance</a:t>
            </a:r>
            <a:r>
              <a:rPr lang="en-GB" dirty="0"/>
              <a:t>.” </a:t>
            </a:r>
            <a:endParaRPr lang="en-GB" dirty="0" smtClean="0"/>
          </a:p>
          <a:p>
            <a:pPr lvl="1"/>
            <a:r>
              <a:rPr lang="en-GB" dirty="0"/>
              <a:t>There is absolutely no statistical or methodological foundation to make </a:t>
            </a:r>
            <a:r>
              <a:rPr lang="en-GB" i="1" dirty="0"/>
              <a:t>any</a:t>
            </a:r>
            <a:r>
              <a:rPr lang="en-GB" dirty="0"/>
              <a:t> comparison of ANA results over time or across grades.</a:t>
            </a:r>
            <a:endParaRPr lang="en-GB" dirty="0" smtClean="0"/>
          </a:p>
          <a:p>
            <a:pPr lvl="1"/>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9</a:t>
            </a:fld>
            <a:endParaRPr lang="en-ZA"/>
          </a:p>
        </p:txBody>
      </p:sp>
    </p:spTree>
    <p:extLst>
      <p:ext uri="{BB962C8B-B14F-4D97-AF65-F5344CB8AC3E}">
        <p14:creationId xmlns:p14="http://schemas.microsoft.com/office/powerpoint/2010/main" val="1472890426"/>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C0504D"/>
          </a:solidFill>
        </p:spPr>
        <p:txBody>
          <a:bodyPr>
            <a:noAutofit/>
          </a:bodyPr>
          <a:lstStyle/>
          <a:p>
            <a:r>
              <a:rPr lang="en-US" sz="2800" dirty="0" smtClean="0">
                <a:solidFill>
                  <a:schemeClr val="bg1"/>
                </a:solidFill>
              </a:rPr>
              <a:t>Comparing ANA 2012 HL Gr4 (% scoring ‘acceptable achievement’) and </a:t>
            </a:r>
            <a:r>
              <a:rPr lang="en-US" sz="2800" dirty="0" err="1" smtClean="0">
                <a:solidFill>
                  <a:schemeClr val="bg1"/>
                </a:solidFill>
              </a:rPr>
              <a:t>prePIRLS</a:t>
            </a:r>
            <a:r>
              <a:rPr lang="en-US" sz="2800" dirty="0" smtClean="0">
                <a:solidFill>
                  <a:schemeClr val="bg1"/>
                </a:solidFill>
              </a:rPr>
              <a:t> 2011 HL Gr4</a:t>
            </a:r>
            <a:endParaRPr lang="en-US" sz="2800" dirty="0">
              <a:solidFill>
                <a:schemeClr val="bg1"/>
              </a:solidFill>
            </a:endParaRPr>
          </a:p>
        </p:txBody>
      </p:sp>
      <p:sp>
        <p:nvSpPr>
          <p:cNvPr id="4" name="Slide Number Placeholder 3"/>
          <p:cNvSpPr>
            <a:spLocks noGrp="1"/>
          </p:cNvSpPr>
          <p:nvPr>
            <p:ph type="sldNum" sz="quarter" idx="12"/>
          </p:nvPr>
        </p:nvSpPr>
        <p:spPr/>
        <p:txBody>
          <a:bodyPr/>
          <a:lstStyle/>
          <a:p>
            <a:fld id="{555B2511-D5A3-487A-82FF-4C039FEE504B}" type="slidenum">
              <a:rPr lang="en-ZA" smtClean="0"/>
              <a:pPr/>
              <a:t>10</a:t>
            </a:fld>
            <a:endParaRPr lang="en-ZA"/>
          </a:p>
        </p:txBody>
      </p:sp>
      <p:graphicFrame>
        <p:nvGraphicFramePr>
          <p:cNvPr id="5" name="Chart 4"/>
          <p:cNvGraphicFramePr>
            <a:graphicFrameLocks/>
          </p:cNvGraphicFramePr>
          <p:nvPr>
            <p:extLst>
              <p:ext uri="{D42A27DB-BD31-4B8C-83A1-F6EECF244321}">
                <p14:modId xmlns:p14="http://schemas.microsoft.com/office/powerpoint/2010/main" val="2176401259"/>
              </p:ext>
            </p:extLst>
          </p:nvPr>
        </p:nvGraphicFramePr>
        <p:xfrm>
          <a:off x="539552" y="1628800"/>
          <a:ext cx="7988300" cy="44894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54471690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down)">
                                      <p:cBhvr>
                                        <p:cTn id="7" dur="500"/>
                                        <p:tgtEl>
                                          <p:spTgt spid="5">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graphicEl>
                                              <a:chart seriesIdx="0" categoryIdx="-4" bldStep="series"/>
                                            </p:graphicEl>
                                          </p:spTgt>
                                        </p:tgtEl>
                                        <p:attrNameLst>
                                          <p:attrName>style.visibility</p:attrName>
                                        </p:attrNameLst>
                                      </p:cBhvr>
                                      <p:to>
                                        <p:strVal val="visible"/>
                                      </p:to>
                                    </p:set>
                                    <p:animEffect transition="in" filter="wipe(down)">
                                      <p:cBhvr>
                                        <p:cTn id="12" dur="500"/>
                                        <p:tgtEl>
                                          <p:spTgt spid="5">
                                            <p:graphicEl>
                                              <a:chart seriesIdx="0" categoryIdx="-4" bldStep="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graphicEl>
                                              <a:chart seriesIdx="1" categoryIdx="-4" bldStep="series"/>
                                            </p:graphicEl>
                                          </p:spTgt>
                                        </p:tgtEl>
                                        <p:attrNameLst>
                                          <p:attrName>style.visibility</p:attrName>
                                        </p:attrNameLst>
                                      </p:cBhvr>
                                      <p:to>
                                        <p:strVal val="visible"/>
                                      </p:to>
                                    </p:set>
                                    <p:animEffect transition="in" filter="wipe(down)">
                                      <p:cBhvr>
                                        <p:cTn id="17" dur="500"/>
                                        <p:tgtEl>
                                          <p:spTgt spid="5">
                                            <p:graphicEl>
                                              <a:chart seriesIdx="1" categoryIdx="-4" bldStep="series"/>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
                                            <p:graphicEl>
                                              <a:chart seriesIdx="2" categoryIdx="-4" bldStep="series"/>
                                            </p:graphicEl>
                                          </p:spTgt>
                                        </p:tgtEl>
                                        <p:attrNameLst>
                                          <p:attrName>style.visibility</p:attrName>
                                        </p:attrNameLst>
                                      </p:cBhvr>
                                      <p:to>
                                        <p:strVal val="visible"/>
                                      </p:to>
                                    </p:set>
                                    <p:animEffect transition="in" filter="wipe(down)">
                                      <p:cBhvr>
                                        <p:cTn id="22" dur="500"/>
                                        <p:tgtEl>
                                          <p:spTgt spid="5">
                                            <p:graphicEl>
                                              <a:chart seriesIdx="2" categoryIdx="-4" bldStep="series"/>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5">
                                            <p:graphicEl>
                                              <a:chart seriesIdx="3" categoryIdx="-4" bldStep="series"/>
                                            </p:graphicEl>
                                          </p:spTgt>
                                        </p:tgtEl>
                                        <p:attrNameLst>
                                          <p:attrName>style.visibility</p:attrName>
                                        </p:attrNameLst>
                                      </p:cBhvr>
                                      <p:to>
                                        <p:strVal val="visible"/>
                                      </p:to>
                                    </p:set>
                                    <p:animEffect transition="in" filter="wipe(down)">
                                      <p:cBhvr>
                                        <p:cTn id="27" dur="500"/>
                                        <p:tgtEl>
                                          <p:spTgt spid="5">
                                            <p:graphicEl>
                                              <a:chart seriesIdx="3" categoryIdx="-4" bldStep="series"/>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5">
                                            <p:graphicEl>
                                              <a:chart seriesIdx="4" categoryIdx="-4" bldStep="series"/>
                                            </p:graphicEl>
                                          </p:spTgt>
                                        </p:tgtEl>
                                        <p:attrNameLst>
                                          <p:attrName>style.visibility</p:attrName>
                                        </p:attrNameLst>
                                      </p:cBhvr>
                                      <p:to>
                                        <p:strVal val="visible"/>
                                      </p:to>
                                    </p:set>
                                    <p:animEffect transition="in" filter="wipe(down)">
                                      <p:cBhvr>
                                        <p:cTn id="32" dur="500"/>
                                        <p:tgtEl>
                                          <p:spTgt spid="5">
                                            <p:graphicEl>
                                              <a:chart seriesIdx="4" categoryIdx="-4" bldStep="series"/>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5">
                                            <p:graphicEl>
                                              <a:chart seriesIdx="5" categoryIdx="-4" bldStep="series"/>
                                            </p:graphicEl>
                                          </p:spTgt>
                                        </p:tgtEl>
                                        <p:attrNameLst>
                                          <p:attrName>style.visibility</p:attrName>
                                        </p:attrNameLst>
                                      </p:cBhvr>
                                      <p:to>
                                        <p:strVal val="visible"/>
                                      </p:to>
                                    </p:set>
                                    <p:animEffect transition="in" filter="fade">
                                      <p:cBhvr>
                                        <p:cTn id="37" dur="1000"/>
                                        <p:tgtEl>
                                          <p:spTgt spid="5">
                                            <p:graphicEl>
                                              <a:chart seriesIdx="5" categoryIdx="-4" bldStep="series"/>
                                            </p:graphicEl>
                                          </p:spTgt>
                                        </p:tgtEl>
                                      </p:cBhvr>
                                    </p:animEffect>
                                    <p:anim calcmode="lin" valueType="num">
                                      <p:cBhvr>
                                        <p:cTn id="38" dur="1000" fill="hold"/>
                                        <p:tgtEl>
                                          <p:spTgt spid="5">
                                            <p:graphicEl>
                                              <a:chart seriesIdx="5" categoryIdx="-4" bldStep="series"/>
                                            </p:graphicEl>
                                          </p:spTgt>
                                        </p:tgtEl>
                                        <p:attrNameLst>
                                          <p:attrName>ppt_x</p:attrName>
                                        </p:attrNameLst>
                                      </p:cBhvr>
                                      <p:tavLst>
                                        <p:tav tm="0">
                                          <p:val>
                                            <p:strVal val="#ppt_x"/>
                                          </p:val>
                                        </p:tav>
                                        <p:tav tm="100000">
                                          <p:val>
                                            <p:strVal val="#ppt_x"/>
                                          </p:val>
                                        </p:tav>
                                      </p:tavLst>
                                    </p:anim>
                                    <p:anim calcmode="lin" valueType="num">
                                      <p:cBhvr>
                                        <p:cTn id="39" dur="1000" fill="hold"/>
                                        <p:tgtEl>
                                          <p:spTgt spid="5">
                                            <p:graphicEl>
                                              <a:chart seriesIdx="5" categoryIdx="-4" bldStep="series"/>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series"/>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C0504D"/>
          </a:solidFill>
        </p:spPr>
        <p:txBody>
          <a:bodyPr/>
          <a:lstStyle/>
          <a:p>
            <a:r>
              <a:rPr lang="en-US" dirty="0" smtClean="0">
                <a:solidFill>
                  <a:schemeClr val="bg1"/>
                </a:solidFill>
              </a:rPr>
              <a:t>Problem of independence</a:t>
            </a:r>
            <a:endParaRPr lang="en-US" dirty="0">
              <a:solidFill>
                <a:schemeClr val="bg1"/>
              </a:solidFill>
            </a:endParaRPr>
          </a:p>
        </p:txBody>
      </p:sp>
      <p:sp>
        <p:nvSpPr>
          <p:cNvPr id="4" name="Slide Number Placeholder 3"/>
          <p:cNvSpPr>
            <a:spLocks noGrp="1"/>
          </p:cNvSpPr>
          <p:nvPr>
            <p:ph type="sldNum" sz="quarter" idx="12"/>
          </p:nvPr>
        </p:nvSpPr>
        <p:spPr/>
        <p:txBody>
          <a:bodyPr/>
          <a:lstStyle/>
          <a:p>
            <a:fld id="{555B2511-D5A3-487A-82FF-4C039FEE504B}" type="slidenum">
              <a:rPr lang="en-ZA" smtClean="0"/>
              <a:pPr/>
              <a:t>11</a:t>
            </a:fld>
            <a:endParaRPr lang="en-ZA"/>
          </a:p>
        </p:txBody>
      </p:sp>
      <p:sp>
        <p:nvSpPr>
          <p:cNvPr id="7" name="Round Diagonal Corner Rectangle 6"/>
          <p:cNvSpPr/>
          <p:nvPr/>
        </p:nvSpPr>
        <p:spPr>
          <a:xfrm>
            <a:off x="5004048" y="4221088"/>
            <a:ext cx="3600400" cy="1944216"/>
          </a:xfrm>
          <a:prstGeom prst="round2Diag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t>Incentive for the Minister to ensure that the ANA results improve given that he/she has a performance agreement with the president linked to ANA performance. This doesn’t mean that DBE are fudging results, but perverse incentives to ensure marks go up</a:t>
            </a:r>
            <a:endParaRPr lang="en-US" sz="1600" dirty="0"/>
          </a:p>
        </p:txBody>
      </p:sp>
      <p:sp>
        <p:nvSpPr>
          <p:cNvPr id="9" name="Round Diagonal Corner Rectangle 8"/>
          <p:cNvSpPr/>
          <p:nvPr/>
        </p:nvSpPr>
        <p:spPr>
          <a:xfrm>
            <a:off x="5004048" y="1772816"/>
            <a:ext cx="3600400" cy="2088232"/>
          </a:xfrm>
          <a:prstGeom prst="round2Diag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The ANAs currently lack </a:t>
            </a:r>
            <a:r>
              <a:rPr lang="en-US" sz="2400" b="1" dirty="0" smtClean="0">
                <a:solidFill>
                  <a:srgbClr val="FF0000"/>
                </a:solidFill>
              </a:rPr>
              <a:t>independence</a:t>
            </a:r>
            <a:r>
              <a:rPr lang="en-US" dirty="0" smtClean="0"/>
              <a:t>. Unlike with the matric exams which have an independent quality-assurance body (</a:t>
            </a:r>
            <a:r>
              <a:rPr lang="en-US" dirty="0" err="1" smtClean="0"/>
              <a:t>Umalusi</a:t>
            </a:r>
            <a:r>
              <a:rPr lang="en-US" dirty="0" smtClean="0"/>
              <a:t>), the ANAs have nothing. V-ANA not currently fit for that purpose.  </a:t>
            </a:r>
            <a:endParaRPr lang="en-US" dirty="0"/>
          </a:p>
        </p:txBody>
      </p:sp>
      <p:graphicFrame>
        <p:nvGraphicFramePr>
          <p:cNvPr id="10" name="Diagram 9"/>
          <p:cNvGraphicFramePr/>
          <p:nvPr>
            <p:extLst>
              <p:ext uri="{D42A27DB-BD31-4B8C-83A1-F6EECF244321}">
                <p14:modId xmlns:p14="http://schemas.microsoft.com/office/powerpoint/2010/main" val="2999858811"/>
              </p:ext>
            </p:extLst>
          </p:nvPr>
        </p:nvGraphicFramePr>
        <p:xfrm>
          <a:off x="-512015" y="1723551"/>
          <a:ext cx="6096000" cy="35056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TextBox 10"/>
          <p:cNvSpPr txBox="1"/>
          <p:nvPr/>
        </p:nvSpPr>
        <p:spPr>
          <a:xfrm>
            <a:off x="179512" y="5445224"/>
            <a:ext cx="4536504" cy="1200329"/>
          </a:xfrm>
          <a:prstGeom prst="rect">
            <a:avLst/>
          </a:prstGeom>
          <a:solidFill>
            <a:srgbClr val="95B3D7"/>
          </a:solidFill>
        </p:spPr>
        <p:txBody>
          <a:bodyPr wrap="square" rtlCol="0">
            <a:spAutoFit/>
          </a:bodyPr>
          <a:lstStyle/>
          <a:p>
            <a:r>
              <a:rPr lang="en-US" dirty="0" smtClean="0"/>
              <a:t>The bureaucratic functioning of the ANA system is tainted by politics because it has been used for political purposes before it is of sufficient quality &amp; independence to do so. </a:t>
            </a:r>
            <a:endParaRPr lang="en-US" dirty="0"/>
          </a:p>
        </p:txBody>
      </p:sp>
    </p:spTree>
    <p:extLst>
      <p:ext uri="{BB962C8B-B14F-4D97-AF65-F5344CB8AC3E}">
        <p14:creationId xmlns:p14="http://schemas.microsoft.com/office/powerpoint/2010/main" val="3150903080"/>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C0504D"/>
          </a:solidFill>
        </p:spPr>
        <p:txBody>
          <a:bodyPr>
            <a:normAutofit fontScale="90000"/>
          </a:bodyPr>
          <a:lstStyle/>
          <a:p>
            <a:r>
              <a:rPr lang="en-US" dirty="0" smtClean="0">
                <a:solidFill>
                  <a:srgbClr val="FFFFFF"/>
                </a:solidFill>
              </a:rPr>
              <a:t>Problem of fidelity of administration</a:t>
            </a:r>
            <a:endParaRPr lang="en-US" dirty="0">
              <a:solidFill>
                <a:srgbClr val="FFFFFF"/>
              </a:solidFill>
            </a:endParaRPr>
          </a:p>
        </p:txBody>
      </p:sp>
      <p:sp>
        <p:nvSpPr>
          <p:cNvPr id="3" name="Content Placeholder 2"/>
          <p:cNvSpPr>
            <a:spLocks noGrp="1"/>
          </p:cNvSpPr>
          <p:nvPr>
            <p:ph idx="1"/>
          </p:nvPr>
        </p:nvSpPr>
        <p:spPr>
          <a:xfrm>
            <a:off x="467544" y="1628800"/>
            <a:ext cx="8229600" cy="4824536"/>
          </a:xfrm>
        </p:spPr>
        <p:txBody>
          <a:bodyPr>
            <a:normAutofit fontScale="62500" lnSpcReduction="20000"/>
          </a:bodyPr>
          <a:lstStyle/>
          <a:p>
            <a:r>
              <a:rPr lang="en-US" b="1" dirty="0" smtClean="0"/>
              <a:t>Anecdotal evidence </a:t>
            </a:r>
            <a:r>
              <a:rPr lang="en-US" dirty="0" smtClean="0"/>
              <a:t>of cheating; </a:t>
            </a:r>
          </a:p>
          <a:p>
            <a:pPr lvl="2"/>
            <a:r>
              <a:rPr lang="en-US" dirty="0" smtClean="0"/>
              <a:t>writing answers on the board, </a:t>
            </a:r>
          </a:p>
          <a:p>
            <a:pPr lvl="2"/>
            <a:r>
              <a:rPr lang="en-US" dirty="0" smtClean="0"/>
              <a:t>sending the test home as a homework assignment the day before </a:t>
            </a:r>
          </a:p>
          <a:p>
            <a:pPr lvl="2"/>
            <a:r>
              <a:rPr lang="en-US" dirty="0" smtClean="0"/>
              <a:t>Guidance (example of girl answering “What are you grateful for?” A: “That my teacher helps me with the answers in tests”)</a:t>
            </a:r>
          </a:p>
          <a:p>
            <a:r>
              <a:rPr lang="en-US" b="1" dirty="0" smtClean="0"/>
              <a:t>Statistical evidence </a:t>
            </a:r>
            <a:r>
              <a:rPr lang="en-US" dirty="0" smtClean="0"/>
              <a:t>of cheating – completely implausible response patterns for an entire grade/school. As many as 20% of schools?</a:t>
            </a:r>
          </a:p>
          <a:p>
            <a:r>
              <a:rPr lang="en-US" dirty="0" smtClean="0"/>
              <a:t>All of the above unsurprising when you think there are </a:t>
            </a:r>
            <a:r>
              <a:rPr lang="en-US" u="sng" dirty="0" smtClean="0"/>
              <a:t>26,000 schools </a:t>
            </a:r>
            <a:r>
              <a:rPr lang="en-US" dirty="0" smtClean="0"/>
              <a:t>and </a:t>
            </a:r>
            <a:r>
              <a:rPr lang="en-US" u="sng" dirty="0" smtClean="0"/>
              <a:t>102 DBE monitors </a:t>
            </a:r>
            <a:r>
              <a:rPr lang="en-US" dirty="0" smtClean="0">
                <a:sym typeface="Wingdings"/>
              </a:rPr>
              <a:t> </a:t>
            </a:r>
            <a:r>
              <a:rPr lang="en-US" b="1" dirty="0" smtClean="0">
                <a:sym typeface="Wingdings"/>
              </a:rPr>
              <a:t>1 monitor for every 260 schools</a:t>
            </a:r>
            <a:r>
              <a:rPr lang="en-US" dirty="0" smtClean="0">
                <a:sym typeface="Wingdings"/>
              </a:rPr>
              <a:t>. (ANA Report, p32)</a:t>
            </a:r>
          </a:p>
          <a:p>
            <a:r>
              <a:rPr lang="en-GB" b="1" dirty="0" smtClean="0"/>
              <a:t>Absenteeism</a:t>
            </a:r>
            <a:r>
              <a:rPr lang="en-GB" dirty="0" smtClean="0"/>
              <a:t>: “</a:t>
            </a:r>
            <a:r>
              <a:rPr lang="en-GB" dirty="0"/>
              <a:t>The table below provides the percentages of marks that were captured across the nine provinces. The percentages </a:t>
            </a:r>
            <a:r>
              <a:rPr lang="en-GB" b="1" dirty="0"/>
              <a:t>exclude the learners who were absent</a:t>
            </a:r>
            <a:r>
              <a:rPr lang="en-GB" dirty="0"/>
              <a:t> during the writing of the tests.” (p35)</a:t>
            </a:r>
            <a:endParaRPr lang="en-US" dirty="0"/>
          </a:p>
          <a:p>
            <a:pPr lvl="1"/>
            <a:r>
              <a:rPr lang="en-GB" dirty="0"/>
              <a:t>International literature points to increased absenteeism on test days </a:t>
            </a:r>
            <a:endParaRPr lang="en-US" dirty="0"/>
          </a:p>
          <a:p>
            <a:r>
              <a:rPr lang="en-US" dirty="0" smtClean="0"/>
              <a:t>Questions around the Verification process and the quality of the service providers?</a:t>
            </a:r>
            <a:endParaRPr lang="en-US" dirty="0"/>
          </a:p>
          <a:p>
            <a:r>
              <a:rPr lang="en-US" dirty="0" smtClean="0"/>
              <a:t>In </a:t>
            </a:r>
            <a:r>
              <a:rPr lang="en-US" dirty="0"/>
              <a:t>grades </a:t>
            </a:r>
            <a:r>
              <a:rPr lang="en-US" dirty="0" smtClean="0"/>
              <a:t>1 &amp; 2 </a:t>
            </a:r>
            <a:r>
              <a:rPr lang="en-US" dirty="0"/>
              <a:t>teachers invigilated their own </a:t>
            </a:r>
            <a:r>
              <a:rPr lang="en-US" dirty="0" smtClean="0"/>
              <a:t>classes (ANA 2014, p32). Biased results. No V-ANA at Gr1 &amp; 2 (only Gr 3/6/9) so no way of determining this?</a:t>
            </a:r>
          </a:p>
          <a:p>
            <a:endParaRPr lang="en-US" dirty="0"/>
          </a:p>
          <a:p>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12</a:t>
            </a:fld>
            <a:endParaRPr lang="en-ZA"/>
          </a:p>
        </p:txBody>
      </p:sp>
      <p:pic>
        <p:nvPicPr>
          <p:cNvPr id="5" name="Picture 2" descr="http://mit.zenfs.com/102/2011/03/Screen-shot-2011-03-08-at-12.47.36-PM.png"/>
          <p:cNvPicPr>
            <a:picLocks noChangeAspect="1" noChangeArrowheads="1"/>
          </p:cNvPicPr>
          <p:nvPr/>
        </p:nvPicPr>
        <p:blipFill>
          <a:blip r:embed="rId2" cstate="print"/>
          <a:srcRect/>
          <a:stretch>
            <a:fillRect/>
          </a:stretch>
        </p:blipFill>
        <p:spPr bwMode="auto">
          <a:xfrm rot="1133411">
            <a:off x="6162124" y="348278"/>
            <a:ext cx="2808312" cy="2728075"/>
          </a:xfrm>
          <a:prstGeom prst="rect">
            <a:avLst/>
          </a:prstGeom>
          <a:noFill/>
        </p:spPr>
      </p:pic>
    </p:spTree>
    <p:extLst>
      <p:ext uri="{BB962C8B-B14F-4D97-AF65-F5344CB8AC3E}">
        <p14:creationId xmlns:p14="http://schemas.microsoft.com/office/powerpoint/2010/main" val="417206415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C0504D"/>
          </a:solidFill>
        </p:spPr>
        <p:txBody>
          <a:bodyPr/>
          <a:lstStyle/>
          <a:p>
            <a:r>
              <a:rPr lang="en-US" dirty="0" smtClean="0">
                <a:solidFill>
                  <a:srgbClr val="FFFFFF"/>
                </a:solidFill>
              </a:rPr>
              <a:t>Other issues</a:t>
            </a:r>
            <a:endParaRPr lang="en-US" dirty="0">
              <a:solidFill>
                <a:srgbClr val="FFFFFF"/>
              </a:solidFill>
            </a:endParaRPr>
          </a:p>
        </p:txBody>
      </p:sp>
      <p:sp>
        <p:nvSpPr>
          <p:cNvPr id="3" name="Content Placeholder 2"/>
          <p:cNvSpPr>
            <a:spLocks noGrp="1"/>
          </p:cNvSpPr>
          <p:nvPr>
            <p:ph idx="1"/>
          </p:nvPr>
        </p:nvSpPr>
        <p:spPr/>
        <p:txBody>
          <a:bodyPr>
            <a:normAutofit fontScale="62500" lnSpcReduction="20000"/>
          </a:bodyPr>
          <a:lstStyle/>
          <a:p>
            <a:r>
              <a:rPr lang="en-US" dirty="0"/>
              <a:t>ANA advisory committee has not met for over a year, perhaps two? Lip service</a:t>
            </a:r>
            <a:r>
              <a:rPr lang="en-US" dirty="0" smtClean="0"/>
              <a:t>?</a:t>
            </a:r>
          </a:p>
          <a:p>
            <a:r>
              <a:rPr lang="en-US" dirty="0" smtClean="0"/>
              <a:t>Powerful people (Minister) are drawing incorrect conclusions from ANA data. </a:t>
            </a:r>
          </a:p>
          <a:p>
            <a:pPr lvl="2"/>
            <a:r>
              <a:rPr lang="en-GB" dirty="0"/>
              <a:t>“</a:t>
            </a:r>
            <a:r>
              <a:rPr lang="en-GB" i="1" dirty="0"/>
              <a:t>In 2014, the overall results for the ANA in Grades 1 to 6 points towards an upward movement of test scores…Over the last three years the analysis of provincial trends in the ANA indicate that as a sector we are making strides in the foundation and intermediate phases in both Languages and Mathematics</a:t>
            </a:r>
            <a:r>
              <a:rPr lang="en-GB" dirty="0"/>
              <a:t>” (p9)</a:t>
            </a:r>
            <a:r>
              <a:rPr lang="en-GB" dirty="0" smtClean="0"/>
              <a:t>.</a:t>
            </a:r>
            <a:endParaRPr lang="en-US" dirty="0"/>
          </a:p>
          <a:p>
            <a:pPr lvl="2"/>
            <a:r>
              <a:rPr lang="en-GB" dirty="0"/>
              <a:t>She concluded that the results in grades 7, 8 and 9 warranted “</a:t>
            </a:r>
            <a:r>
              <a:rPr lang="en-GB" i="1" dirty="0"/>
              <a:t>immediate and radical intervention</a:t>
            </a:r>
            <a:r>
              <a:rPr lang="en-GB" dirty="0"/>
              <a:t>” </a:t>
            </a:r>
            <a:endParaRPr lang="en-GB" dirty="0" smtClean="0"/>
          </a:p>
          <a:p>
            <a:pPr lvl="2"/>
            <a:r>
              <a:rPr lang="en-GB" dirty="0" smtClean="0"/>
              <a:t>Most existing research points to Foundation Phase and that most students are not acquiring the basics there, </a:t>
            </a:r>
            <a:r>
              <a:rPr lang="en-US" dirty="0" smtClean="0"/>
              <a:t>FP is NOT OK! It’s the root of the problem.</a:t>
            </a:r>
            <a:endParaRPr lang="en-US" dirty="0"/>
          </a:p>
          <a:p>
            <a:endParaRPr lang="en-US" dirty="0" smtClean="0"/>
          </a:p>
          <a:p>
            <a:r>
              <a:rPr lang="en-US" dirty="0" smtClean="0"/>
              <a:t>Not all data is captured. In some grades/provinces the response rate is as low as 60%</a:t>
            </a:r>
          </a:p>
          <a:p>
            <a:endParaRPr lang="en-US" dirty="0"/>
          </a:p>
          <a:p>
            <a:r>
              <a:rPr lang="en-US" dirty="0" smtClean="0"/>
              <a:t>Even if ANAs could correctly identify which schools are struggling we currently don’t have meaningful support to provide them…</a:t>
            </a:r>
            <a:endParaRPr lang="en-US" dirty="0"/>
          </a:p>
          <a:p>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13</a:t>
            </a:fld>
            <a:endParaRPr lang="en-ZA"/>
          </a:p>
        </p:txBody>
      </p:sp>
      <p:pic>
        <p:nvPicPr>
          <p:cNvPr id="6" name="Picture 5"/>
          <p:cNvPicPr>
            <a:picLocks noChangeAspect="1"/>
          </p:cNvPicPr>
          <p:nvPr/>
        </p:nvPicPr>
        <p:blipFill>
          <a:blip r:embed="rId2"/>
          <a:stretch>
            <a:fillRect/>
          </a:stretch>
        </p:blipFill>
        <p:spPr>
          <a:xfrm>
            <a:off x="2463800" y="116632"/>
            <a:ext cx="6680200" cy="2959100"/>
          </a:xfrm>
          <a:prstGeom prst="rect">
            <a:avLst/>
          </a:prstGeom>
        </p:spPr>
      </p:pic>
    </p:spTree>
    <p:extLst>
      <p:ext uri="{BB962C8B-B14F-4D97-AF65-F5344CB8AC3E}">
        <p14:creationId xmlns:p14="http://schemas.microsoft.com/office/powerpoint/2010/main" val="93826940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Theory of change??</a:t>
            </a:r>
            <a:endParaRPr lang="en-ZA" dirty="0"/>
          </a:p>
        </p:txBody>
      </p:sp>
      <p:sp>
        <p:nvSpPr>
          <p:cNvPr id="3" name="Content Placeholder 2"/>
          <p:cNvSpPr>
            <a:spLocks noGrp="1"/>
          </p:cNvSpPr>
          <p:nvPr>
            <p:ph idx="1"/>
          </p:nvPr>
        </p:nvSpPr>
        <p:spPr/>
        <p:txBody>
          <a:bodyPr>
            <a:normAutofit lnSpcReduction="10000"/>
          </a:bodyPr>
          <a:lstStyle/>
          <a:p>
            <a:pPr>
              <a:buNone/>
            </a:pPr>
            <a:r>
              <a:rPr lang="en-ZA" b="1" dirty="0" smtClean="0">
                <a:solidFill>
                  <a:srgbClr val="FF0000"/>
                </a:solidFill>
              </a:rPr>
              <a:t>1) What are the causal mechanisms linking ANAs to improved achievement?</a:t>
            </a:r>
          </a:p>
          <a:p>
            <a:pPr>
              <a:buNone/>
            </a:pPr>
            <a:endParaRPr lang="en-ZA" b="1" dirty="0" smtClean="0">
              <a:solidFill>
                <a:srgbClr val="FF0000"/>
              </a:solidFill>
            </a:endParaRPr>
          </a:p>
          <a:p>
            <a:pPr lvl="1" algn="just"/>
            <a:r>
              <a:rPr lang="en-ZA" sz="1600" dirty="0" smtClean="0"/>
              <a:t>“If policy-makers rely on incentives for improving either a school or a student, then the question arises, incentives to do what?  </a:t>
            </a:r>
            <a:r>
              <a:rPr lang="en-ZA" sz="1600" b="1" dirty="0" smtClean="0"/>
              <a:t>What exactly should educators in failing schools do tomorrow – that they do not do today- to produce more learning? </a:t>
            </a:r>
            <a:r>
              <a:rPr lang="en-ZA" sz="1600" dirty="0" smtClean="0"/>
              <a:t>What should a failing student do tomorrow that he or she is not doing today?” </a:t>
            </a:r>
            <a:r>
              <a:rPr lang="en-ZA" sz="1600" dirty="0" smtClean="0">
                <a:solidFill>
                  <a:srgbClr val="FF0000"/>
                </a:solidFill>
              </a:rPr>
              <a:t>(Loveless, 2005: 16) </a:t>
            </a:r>
          </a:p>
          <a:p>
            <a:pPr lvl="1" algn="just"/>
            <a:r>
              <a:rPr lang="en-ZA" sz="1600" dirty="0" smtClean="0"/>
              <a:t>“In order for an accountability system to be based on improvement, it has to embody an underlying theory of how schools improve their performance. Simply constructing an incentive structure of standards and testing around the expectation of steady improvements in performance is not a theory of improvement. </a:t>
            </a:r>
            <a:r>
              <a:rPr lang="en-ZA" sz="1600" b="1" dirty="0" smtClean="0"/>
              <a:t>A theory of improvement actually has to account for how people in schools learn what they need to know in order to meet the expectations of the accountability system</a:t>
            </a:r>
            <a:r>
              <a:rPr lang="en-ZA" sz="1600" dirty="0" smtClean="0"/>
              <a:t>” </a:t>
            </a:r>
            <a:r>
              <a:rPr lang="en-ZA" sz="1600" dirty="0" smtClean="0">
                <a:solidFill>
                  <a:srgbClr val="FF0000"/>
                </a:solidFill>
              </a:rPr>
              <a:t>(Elmore, 2004a, p. 21).</a:t>
            </a:r>
          </a:p>
          <a:p>
            <a:pPr lvl="1" algn="just"/>
            <a:endParaRPr lang="en-ZA" sz="16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14</a:t>
            </a:fld>
            <a:endParaRPr lang="en-ZA"/>
          </a:p>
        </p:txBody>
      </p:sp>
    </p:spTree>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Capacity precedes accountability</a:t>
            </a:r>
            <a:endParaRPr lang="en-US" dirty="0"/>
          </a:p>
        </p:txBody>
      </p:sp>
      <p:sp>
        <p:nvSpPr>
          <p:cNvPr id="3" name="Content Placeholder 2"/>
          <p:cNvSpPr>
            <a:spLocks noGrp="1"/>
          </p:cNvSpPr>
          <p:nvPr>
            <p:ph idx="1"/>
          </p:nvPr>
        </p:nvSpPr>
        <p:spPr/>
        <p:txBody>
          <a:bodyPr>
            <a:normAutofit fontScale="92500" lnSpcReduction="10000"/>
          </a:bodyPr>
          <a:lstStyle/>
          <a:p>
            <a:pPr algn="just"/>
            <a:r>
              <a:rPr lang="en-ZA" sz="1800" dirty="0"/>
              <a:t>“Accountability systems and incentive structures, no matter how well designed, are only as effective as the capacity of the organization to respond. The purpose of an accountability system is to focus the resources and capacities of an organization towards a particular end. </a:t>
            </a:r>
            <a:r>
              <a:rPr lang="en-ZA" sz="1800" b="1" i="1" dirty="0"/>
              <a:t>Accountability systems can’t mobilize resources that schools don’t have</a:t>
            </a:r>
            <a:r>
              <a:rPr lang="en-ZA" sz="1800" dirty="0"/>
              <a:t>...the capacity to improve precedes and shapes schools’ responses to the external demands of accountability systems (Elmore, 2004b, p. 117)</a:t>
            </a:r>
            <a:r>
              <a:rPr lang="en-ZA" sz="1800" dirty="0" smtClean="0"/>
              <a:t>.</a:t>
            </a:r>
          </a:p>
          <a:p>
            <a:endParaRPr lang="en-US" sz="1800" dirty="0"/>
          </a:p>
          <a:p>
            <a:pPr algn="just"/>
            <a:r>
              <a:rPr lang="en-ZA" sz="1800" dirty="0"/>
              <a:t>“For every increment of performance I demand from you, I have an equal responsibility to </a:t>
            </a:r>
            <a:r>
              <a:rPr lang="en-ZA" sz="1800" b="1" dirty="0"/>
              <a:t>provide you with the capacity to meet that expectation</a:t>
            </a:r>
            <a:r>
              <a:rPr lang="en-ZA" sz="1800" dirty="0"/>
              <a:t>. Likewise, for every investment you make in my skill and knowledge, I have a reciprocal responsibility to demonstrate some new increment in performance” (Elmore, 2004b, p. 93)</a:t>
            </a:r>
            <a:r>
              <a:rPr lang="en-ZA" sz="1800" dirty="0" smtClean="0"/>
              <a:t>.</a:t>
            </a:r>
          </a:p>
          <a:p>
            <a:pPr algn="just"/>
            <a:endParaRPr lang="en-ZA" sz="1800" dirty="0"/>
          </a:p>
          <a:p>
            <a:pPr algn="just"/>
            <a:r>
              <a:rPr lang="en-ZA" sz="1800" dirty="0"/>
              <a:t>“People who are being asked to do things they don’t know how to do, and being rewarded and punished on the basis of what they don’t know, rather than what they are learning, </a:t>
            </a:r>
            <a:r>
              <a:rPr lang="en-ZA" sz="1800" b="1" dirty="0"/>
              <a:t>become skilled at subverting the purposes and authority of the systems in which they work</a:t>
            </a:r>
            <a:r>
              <a:rPr lang="en-ZA" sz="1800" dirty="0"/>
              <a:t>. Bad policies produce bad behaviour. Bad behaviour produces value for no one” (Elmore, 2004a, p. 22).</a:t>
            </a:r>
            <a:endParaRPr lang="en-US" sz="1800" dirty="0"/>
          </a:p>
          <a:p>
            <a:pPr algn="just"/>
            <a:endParaRPr lang="en-US" sz="1800" dirty="0"/>
          </a:p>
          <a:p>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15</a:t>
            </a:fld>
            <a:endParaRPr lang="en-ZA"/>
          </a:p>
        </p:txBody>
      </p:sp>
      <p:sp>
        <p:nvSpPr>
          <p:cNvPr id="5" name="TextBox 4"/>
          <p:cNvSpPr txBox="1"/>
          <p:nvPr/>
        </p:nvSpPr>
        <p:spPr>
          <a:xfrm>
            <a:off x="2555776" y="6093296"/>
            <a:ext cx="4392488" cy="523220"/>
          </a:xfrm>
          <a:prstGeom prst="rect">
            <a:avLst/>
          </a:prstGeom>
          <a:solidFill>
            <a:schemeClr val="accent1">
              <a:lumMod val="20000"/>
              <a:lumOff val="80000"/>
            </a:schemeClr>
          </a:solidFill>
        </p:spPr>
        <p:txBody>
          <a:bodyPr wrap="square" rtlCol="0">
            <a:spAutoFit/>
          </a:bodyPr>
          <a:lstStyle/>
          <a:p>
            <a:r>
              <a:rPr lang="en-ZA" dirty="0" smtClean="0"/>
              <a:t>Accountability  </a:t>
            </a:r>
            <a:r>
              <a:rPr lang="en-ZA" sz="2800" b="1" dirty="0" smtClean="0"/>
              <a:t>AND SUPPORT</a:t>
            </a:r>
            <a:endParaRPr lang="en-ZA" b="1" dirty="0"/>
          </a:p>
        </p:txBody>
      </p:sp>
    </p:spTree>
    <p:extLst>
      <p:ext uri="{BB962C8B-B14F-4D97-AF65-F5344CB8AC3E}">
        <p14:creationId xmlns:p14="http://schemas.microsoft.com/office/powerpoint/2010/main" val="3607306804"/>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barn(inVertical)">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3) What are their strengths and weaknesses?</a:t>
            </a:r>
            <a:endParaRPr lang="en-US" sz="3200" dirty="0"/>
          </a:p>
        </p:txBody>
      </p:sp>
      <p:sp>
        <p:nvSpPr>
          <p:cNvPr id="3" name="Content Placeholder 2"/>
          <p:cNvSpPr>
            <a:spLocks noGrp="1"/>
          </p:cNvSpPr>
          <p:nvPr>
            <p:ph idx="1"/>
          </p:nvPr>
        </p:nvSpPr>
        <p:spPr>
          <a:xfrm>
            <a:off x="467544" y="1556792"/>
            <a:ext cx="3528392" cy="4525963"/>
          </a:xfrm>
        </p:spPr>
        <p:style>
          <a:lnRef idx="2">
            <a:schemeClr val="accent3"/>
          </a:lnRef>
          <a:fillRef idx="1">
            <a:schemeClr val="lt1"/>
          </a:fillRef>
          <a:effectRef idx="0">
            <a:schemeClr val="accent3"/>
          </a:effectRef>
          <a:fontRef idx="minor">
            <a:schemeClr val="dk1"/>
          </a:fontRef>
        </p:style>
        <p:txBody>
          <a:bodyPr>
            <a:normAutofit fontScale="92500" lnSpcReduction="10000"/>
          </a:bodyPr>
          <a:lstStyle/>
          <a:p>
            <a:pPr marL="0" indent="0" algn="ctr">
              <a:buNone/>
            </a:pPr>
            <a:r>
              <a:rPr lang="en-US" b="1" dirty="0" smtClean="0">
                <a:solidFill>
                  <a:srgbClr val="008000"/>
                </a:solidFill>
              </a:rPr>
              <a:t>Strengths</a:t>
            </a:r>
          </a:p>
          <a:p>
            <a:r>
              <a:rPr lang="en-US" sz="2000" dirty="0" smtClean="0"/>
              <a:t>Raising the profile of discourse around performance standards</a:t>
            </a:r>
          </a:p>
          <a:p>
            <a:r>
              <a:rPr lang="en-US" sz="2000" dirty="0" smtClean="0"/>
              <a:t>Increased attention on primary schooling</a:t>
            </a:r>
          </a:p>
          <a:p>
            <a:r>
              <a:rPr lang="en-US" sz="2000" dirty="0" smtClean="0"/>
              <a:t>Aligning of marking practices to a standardized level</a:t>
            </a:r>
          </a:p>
          <a:p>
            <a:r>
              <a:rPr lang="en-US" sz="2000" dirty="0" smtClean="0"/>
              <a:t>Some indication of what learning (and how much) is taking place</a:t>
            </a:r>
          </a:p>
          <a:p>
            <a:r>
              <a:rPr lang="en-US" sz="2000" dirty="0" smtClean="0"/>
              <a:t>Development of institutional capacity to run a large-scale testing system and to analyze the data coming from it</a:t>
            </a:r>
            <a:endParaRPr lang="en-US" sz="20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16</a:t>
            </a:fld>
            <a:endParaRPr lang="en-ZA"/>
          </a:p>
        </p:txBody>
      </p:sp>
      <p:sp>
        <p:nvSpPr>
          <p:cNvPr id="5" name="TextBox 4"/>
          <p:cNvSpPr txBox="1"/>
          <p:nvPr/>
        </p:nvSpPr>
        <p:spPr>
          <a:xfrm>
            <a:off x="4283968" y="1556792"/>
            <a:ext cx="4464496" cy="5262978"/>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sz="2800" b="1" dirty="0" smtClean="0">
                <a:solidFill>
                  <a:srgbClr val="FF0000"/>
                </a:solidFill>
              </a:rPr>
              <a:t>Weaknesses</a:t>
            </a:r>
          </a:p>
          <a:p>
            <a:pPr marL="285750" indent="-285750">
              <a:buFont typeface="Arial"/>
              <a:buChar char="•"/>
            </a:pPr>
            <a:r>
              <a:rPr lang="en-US" sz="1400" dirty="0" smtClean="0"/>
              <a:t>Non-standard implementation</a:t>
            </a:r>
          </a:p>
          <a:p>
            <a:pPr marL="285750" indent="-285750">
              <a:buFont typeface="Arial"/>
              <a:buChar char="•"/>
            </a:pPr>
            <a:r>
              <a:rPr lang="en-US" sz="1400" dirty="0" smtClean="0"/>
              <a:t>Evidence of cheating, particularly in some provinces (ECA)</a:t>
            </a:r>
          </a:p>
          <a:p>
            <a:pPr marL="285750" indent="-285750">
              <a:buFont typeface="Arial"/>
              <a:buChar char="•"/>
            </a:pPr>
            <a:r>
              <a:rPr lang="en-US" sz="1400" dirty="0" smtClean="0"/>
              <a:t>ANAs are not comparable across grades (i.e. grade 3 to 4) or across cycles of ANA (i.e. 2013 to 2014)</a:t>
            </a:r>
            <a:r>
              <a:rPr lang="en-US" sz="1400" b="1" dirty="0" smtClean="0"/>
              <a:t>. If ANAs are to be used for higher-stakes decision making (for schools or students) they MUST be comparable. (NB!!)</a:t>
            </a:r>
          </a:p>
          <a:p>
            <a:pPr marL="285750" indent="-285750">
              <a:buFont typeface="Arial"/>
              <a:buChar char="•"/>
            </a:pPr>
            <a:r>
              <a:rPr lang="en-US" sz="1400" dirty="0" smtClean="0"/>
              <a:t>Teaching to the test and the narrowing of the curriculum: “ANA Fridays”</a:t>
            </a:r>
          </a:p>
          <a:p>
            <a:pPr marL="285750" indent="-285750">
              <a:buFont typeface="Arial"/>
              <a:buChar char="•"/>
            </a:pPr>
            <a:r>
              <a:rPr lang="en-US" sz="1400" dirty="0" smtClean="0"/>
              <a:t>ANA tests yielding results that contradict well-established findings from SA research. Major problems in FP. ANAs show opposite.  </a:t>
            </a:r>
          </a:p>
          <a:p>
            <a:pPr marL="285750" indent="-285750">
              <a:buFont typeface="Arial"/>
              <a:buChar char="•"/>
            </a:pPr>
            <a:r>
              <a:rPr lang="en-US" sz="1400" dirty="0" smtClean="0"/>
              <a:t>No item-level data capturing (except for V-ANA) which is necessary for statistical adjustments</a:t>
            </a:r>
          </a:p>
          <a:p>
            <a:pPr marL="285750" indent="-285750">
              <a:buFont typeface="Arial"/>
              <a:buChar char="•"/>
            </a:pPr>
            <a:r>
              <a:rPr lang="en-US" sz="1400" dirty="0" smtClean="0"/>
              <a:t>No rational benchmarking. Currently no methodological justification for interpreting student scores relative to standards. DBE assumes 50% maps to “adequate achievement” but no rationale. </a:t>
            </a:r>
          </a:p>
          <a:p>
            <a:pPr marL="285750" indent="-285750">
              <a:buFont typeface="Arial"/>
              <a:buChar char="•"/>
            </a:pPr>
            <a:r>
              <a:rPr lang="en-US" sz="1400" dirty="0" smtClean="0"/>
              <a:t>7-categories of achievement have no basis for interpretation</a:t>
            </a:r>
          </a:p>
          <a:p>
            <a:pPr marL="285750" indent="-285750">
              <a:buFont typeface="Arial"/>
              <a:buChar char="•"/>
            </a:pPr>
            <a:endParaRPr lang="en-US" sz="1400" dirty="0"/>
          </a:p>
        </p:txBody>
      </p:sp>
    </p:spTree>
    <p:extLst>
      <p:ext uri="{BB962C8B-B14F-4D97-AF65-F5344CB8AC3E}">
        <p14:creationId xmlns:p14="http://schemas.microsoft.com/office/powerpoint/2010/main" val="3297869914"/>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3) What can and can’t they show us?</a:t>
            </a:r>
          </a:p>
        </p:txBody>
      </p:sp>
      <p:sp>
        <p:nvSpPr>
          <p:cNvPr id="3" name="Content Placeholder 2"/>
          <p:cNvSpPr>
            <a:spLocks noGrp="1"/>
          </p:cNvSpPr>
          <p:nvPr>
            <p:ph idx="1"/>
          </p:nvPr>
        </p:nvSpPr>
        <p:spPr>
          <a:xfrm>
            <a:off x="467544" y="1556792"/>
            <a:ext cx="4176464" cy="4525963"/>
          </a:xfrm>
        </p:spPr>
        <p:style>
          <a:lnRef idx="2">
            <a:schemeClr val="accent3"/>
          </a:lnRef>
          <a:fillRef idx="1">
            <a:schemeClr val="lt1"/>
          </a:fillRef>
          <a:effectRef idx="0">
            <a:schemeClr val="accent3"/>
          </a:effectRef>
          <a:fontRef idx="minor">
            <a:schemeClr val="dk1"/>
          </a:fontRef>
        </p:style>
        <p:txBody>
          <a:bodyPr>
            <a:normAutofit fontScale="92500" lnSpcReduction="10000"/>
          </a:bodyPr>
          <a:lstStyle/>
          <a:p>
            <a:pPr marL="0" indent="0" algn="ctr">
              <a:buNone/>
            </a:pPr>
            <a:r>
              <a:rPr lang="en-US" b="1" dirty="0" smtClean="0">
                <a:solidFill>
                  <a:srgbClr val="008000"/>
                </a:solidFill>
              </a:rPr>
              <a:t>They </a:t>
            </a:r>
            <a:r>
              <a:rPr lang="en-US" b="1" dirty="0">
                <a:solidFill>
                  <a:srgbClr val="008000"/>
                </a:solidFill>
              </a:rPr>
              <a:t>can show us</a:t>
            </a:r>
            <a:r>
              <a:rPr lang="en-US" b="1" dirty="0" smtClean="0">
                <a:solidFill>
                  <a:srgbClr val="008000"/>
                </a:solidFill>
              </a:rPr>
              <a:t>…</a:t>
            </a:r>
          </a:p>
          <a:p>
            <a:r>
              <a:rPr lang="en-US" sz="2000" dirty="0" smtClean="0"/>
              <a:t>Which </a:t>
            </a:r>
            <a:r>
              <a:rPr lang="en-US" sz="2000" u="sng" dirty="0" smtClean="0"/>
              <a:t>children</a:t>
            </a:r>
            <a:r>
              <a:rPr lang="en-US" sz="2000" dirty="0" smtClean="0"/>
              <a:t> are performing better/worse on the test within a class </a:t>
            </a:r>
          </a:p>
          <a:p>
            <a:pPr lvl="1"/>
            <a:r>
              <a:rPr lang="en-US" sz="1600" dirty="0" smtClean="0"/>
              <a:t>provided the teacher marks uniformly across students.</a:t>
            </a:r>
          </a:p>
          <a:p>
            <a:r>
              <a:rPr lang="en-US" sz="2000" dirty="0" smtClean="0"/>
              <a:t>Which </a:t>
            </a:r>
            <a:r>
              <a:rPr lang="en-US" sz="2000" u="sng" dirty="0" smtClean="0"/>
              <a:t>classes</a:t>
            </a:r>
            <a:r>
              <a:rPr lang="en-US" sz="2000" dirty="0" smtClean="0"/>
              <a:t> are performing better/worse on the test within a school </a:t>
            </a:r>
          </a:p>
          <a:p>
            <a:pPr lvl="1"/>
            <a:r>
              <a:rPr lang="en-US" sz="1600" dirty="0" smtClean="0"/>
              <a:t>provided the schools’ marking procedures are standard across classes</a:t>
            </a:r>
          </a:p>
          <a:p>
            <a:r>
              <a:rPr lang="en-US" sz="2000" dirty="0" smtClean="0"/>
              <a:t>Which schools are performing better/worse on the test within a province or between provinces</a:t>
            </a:r>
          </a:p>
          <a:p>
            <a:pPr lvl="1"/>
            <a:r>
              <a:rPr lang="en-US" sz="1600" dirty="0" smtClean="0"/>
              <a:t>Provided that schools’ marking procedures are standard within provinces and between provinces </a:t>
            </a:r>
            <a:endParaRPr lang="en-US" sz="16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17</a:t>
            </a:fld>
            <a:endParaRPr lang="en-ZA"/>
          </a:p>
        </p:txBody>
      </p:sp>
      <p:sp>
        <p:nvSpPr>
          <p:cNvPr id="5" name="TextBox 4"/>
          <p:cNvSpPr txBox="1"/>
          <p:nvPr/>
        </p:nvSpPr>
        <p:spPr>
          <a:xfrm>
            <a:off x="4860032" y="1556792"/>
            <a:ext cx="3816424" cy="452431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sz="2800" b="1" dirty="0">
                <a:solidFill>
                  <a:srgbClr val="FF0000"/>
                </a:solidFill>
              </a:rPr>
              <a:t>They can’t show us</a:t>
            </a:r>
            <a:r>
              <a:rPr lang="en-US" sz="2800" b="1" dirty="0" smtClean="0">
                <a:solidFill>
                  <a:srgbClr val="FF0000"/>
                </a:solidFill>
              </a:rPr>
              <a:t>…</a:t>
            </a:r>
          </a:p>
          <a:p>
            <a:pPr marL="285750" indent="-285750">
              <a:buFont typeface="Arial"/>
              <a:buChar char="•"/>
            </a:pPr>
            <a:r>
              <a:rPr lang="en-US" dirty="0" smtClean="0"/>
              <a:t>Improvements or deteriorations over time. For this there need to be anchor items and psychometric analysis (IRT/</a:t>
            </a:r>
            <a:r>
              <a:rPr lang="en-US" dirty="0" err="1" smtClean="0"/>
              <a:t>Rasch</a:t>
            </a:r>
            <a:r>
              <a:rPr lang="en-US" dirty="0" smtClean="0"/>
              <a:t>) to make tests comparable. </a:t>
            </a:r>
          </a:p>
          <a:p>
            <a:pPr marL="285750" indent="-285750">
              <a:buFont typeface="Arial"/>
              <a:buChar char="•"/>
            </a:pPr>
            <a:r>
              <a:rPr lang="en-US" dirty="0" smtClean="0"/>
              <a:t>Improvements or deteriorations across the grades. </a:t>
            </a:r>
          </a:p>
          <a:p>
            <a:pPr marL="285750" indent="-285750">
              <a:buFont typeface="Arial"/>
              <a:buChar char="•"/>
            </a:pPr>
            <a:r>
              <a:rPr lang="en-US" dirty="0" smtClean="0"/>
              <a:t>For further discussion on this read:</a:t>
            </a:r>
          </a:p>
          <a:p>
            <a:pPr marL="285750" indent="-285750">
              <a:buFont typeface="Arial"/>
              <a:buChar char="•"/>
            </a:pPr>
            <a:r>
              <a:rPr lang="en-US" sz="1400" dirty="0" smtClean="0"/>
              <a:t>“</a:t>
            </a:r>
            <a:r>
              <a:rPr lang="en-US" sz="1400" i="1" dirty="0" smtClean="0"/>
              <a:t>Assessment results don’t add up</a:t>
            </a:r>
            <a:r>
              <a:rPr lang="en-US" sz="1400" dirty="0" smtClean="0"/>
              <a:t>” </a:t>
            </a:r>
          </a:p>
          <a:p>
            <a:pPr lvl="1"/>
            <a:r>
              <a:rPr lang="en-US" sz="1400" dirty="0" smtClean="0"/>
              <a:t>		[M&amp;G, 12 Dec 2014]</a:t>
            </a:r>
          </a:p>
          <a:p>
            <a:pPr marL="285750" indent="-285750">
              <a:buFont typeface="Arial"/>
              <a:buChar char="•"/>
            </a:pPr>
            <a:r>
              <a:rPr lang="en-US" sz="1400" dirty="0" smtClean="0"/>
              <a:t>“</a:t>
            </a:r>
            <a:r>
              <a:rPr lang="en-US" sz="1400" i="1" dirty="0" smtClean="0"/>
              <a:t>Assessment results don’t make sense” </a:t>
            </a:r>
          </a:p>
          <a:p>
            <a:pPr lvl="1"/>
            <a:r>
              <a:rPr lang="en-US" sz="1400" dirty="0" smtClean="0"/>
              <a:t>		[M&amp;G, 13 Dec 2013]</a:t>
            </a:r>
          </a:p>
          <a:p>
            <a:pPr marL="285750" indent="-285750">
              <a:buFont typeface="Arial"/>
              <a:buChar char="•"/>
            </a:pPr>
            <a:r>
              <a:rPr lang="en-US" sz="1400" dirty="0" smtClean="0"/>
              <a:t>“</a:t>
            </a:r>
            <a:r>
              <a:rPr lang="en-US" sz="1400" i="1" dirty="0" smtClean="0"/>
              <a:t>Improved annual national assessment results impossible, say academics</a:t>
            </a:r>
            <a:r>
              <a:rPr lang="en-US" sz="1400" dirty="0" smtClean="0"/>
              <a:t>”</a:t>
            </a:r>
          </a:p>
          <a:p>
            <a:pPr lvl="1"/>
            <a:r>
              <a:rPr lang="en-US" sz="1400" dirty="0" smtClean="0"/>
              <a:t>		 [M&amp;G, 7 Dec 2012]</a:t>
            </a:r>
          </a:p>
          <a:p>
            <a:pPr marL="285750" indent="-285750">
              <a:buFont typeface="Arial"/>
              <a:buChar char="•"/>
            </a:pPr>
            <a:endParaRPr lang="en-US" dirty="0" smtClean="0"/>
          </a:p>
        </p:txBody>
      </p:sp>
      <p:pic>
        <p:nvPicPr>
          <p:cNvPr id="7" name="Picture 6"/>
          <p:cNvPicPr>
            <a:picLocks noChangeAspect="1"/>
          </p:cNvPicPr>
          <p:nvPr/>
        </p:nvPicPr>
        <p:blipFill rotWithShape="1">
          <a:blip r:embed="rId3"/>
          <a:srcRect l="66971" t="19988" r="1963" b="24460"/>
          <a:stretch/>
        </p:blipFill>
        <p:spPr>
          <a:xfrm>
            <a:off x="23490" y="4437112"/>
            <a:ext cx="648072" cy="598150"/>
          </a:xfrm>
          <a:prstGeom prst="rect">
            <a:avLst/>
          </a:prstGeom>
        </p:spPr>
      </p:pic>
      <p:pic>
        <p:nvPicPr>
          <p:cNvPr id="8" name="Picture 7"/>
          <p:cNvPicPr>
            <a:picLocks noChangeAspect="1"/>
          </p:cNvPicPr>
          <p:nvPr/>
        </p:nvPicPr>
        <p:blipFill rotWithShape="1">
          <a:blip r:embed="rId3"/>
          <a:srcRect l="570" t="20815" r="68582" b="24895"/>
          <a:stretch/>
        </p:blipFill>
        <p:spPr>
          <a:xfrm>
            <a:off x="0" y="1988840"/>
            <a:ext cx="643540" cy="584556"/>
          </a:xfrm>
          <a:prstGeom prst="rect">
            <a:avLst/>
          </a:prstGeom>
        </p:spPr>
      </p:pic>
      <p:pic>
        <p:nvPicPr>
          <p:cNvPr id="9" name="Picture 8"/>
          <p:cNvPicPr>
            <a:picLocks noChangeAspect="1"/>
          </p:cNvPicPr>
          <p:nvPr/>
        </p:nvPicPr>
        <p:blipFill rotWithShape="1">
          <a:blip r:embed="rId3"/>
          <a:srcRect l="35132" t="21657" r="34888" b="23631"/>
          <a:stretch/>
        </p:blipFill>
        <p:spPr>
          <a:xfrm>
            <a:off x="10661" y="3356992"/>
            <a:ext cx="625412" cy="589088"/>
          </a:xfrm>
          <a:prstGeom prst="rect">
            <a:avLst/>
          </a:prstGeom>
        </p:spPr>
      </p:pic>
    </p:spTree>
    <p:extLst>
      <p:ext uri="{BB962C8B-B14F-4D97-AF65-F5344CB8AC3E}">
        <p14:creationId xmlns:p14="http://schemas.microsoft.com/office/powerpoint/2010/main" val="416611234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1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heel(1)">
                                      <p:cBhvr>
                                        <p:cTn id="12" dur="10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heel(1)">
                                      <p:cBhvr>
                                        <p:cTn id="1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4) What can and should we use them for?</a:t>
            </a:r>
            <a:endParaRPr lang="en-US" sz="3600" dirty="0"/>
          </a:p>
        </p:txBody>
      </p:sp>
      <p:sp>
        <p:nvSpPr>
          <p:cNvPr id="3" name="Content Placeholder 2"/>
          <p:cNvSpPr>
            <a:spLocks noGrp="1"/>
          </p:cNvSpPr>
          <p:nvPr>
            <p:ph idx="1"/>
          </p:nvPr>
        </p:nvSpPr>
        <p:spPr>
          <a:xfrm>
            <a:off x="467544" y="1628800"/>
            <a:ext cx="8229600" cy="4824536"/>
          </a:xfrm>
        </p:spPr>
        <p:txBody>
          <a:bodyPr>
            <a:normAutofit fontScale="77500" lnSpcReduction="20000"/>
          </a:bodyPr>
          <a:lstStyle/>
          <a:p>
            <a:r>
              <a:rPr lang="en-US" dirty="0" smtClean="0"/>
              <a:t>We can (and should) use them to teach teachers how and why to assess students</a:t>
            </a:r>
          </a:p>
          <a:p>
            <a:endParaRPr lang="en-US" dirty="0" smtClean="0"/>
          </a:p>
          <a:p>
            <a:r>
              <a:rPr lang="en-US" dirty="0" smtClean="0"/>
              <a:t>We should use the ANA results to give information to parents on the achievement of their children (can’t and shouldn’t do this yet)</a:t>
            </a:r>
          </a:p>
          <a:p>
            <a:endParaRPr lang="en-US" dirty="0" smtClean="0"/>
          </a:p>
          <a:p>
            <a:r>
              <a:rPr lang="en-US" dirty="0" smtClean="0"/>
              <a:t>We should use them to identify what learning areas students are battling with (but can’t as they currently stand) </a:t>
            </a:r>
          </a:p>
          <a:p>
            <a:endParaRPr lang="en-US" dirty="0" smtClean="0"/>
          </a:p>
          <a:p>
            <a:r>
              <a:rPr lang="en-US" dirty="0" smtClean="0"/>
              <a:t>We should be providing district officials, principals and teachers with useful actionable information on their schools/teachers/students</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18</a:t>
            </a:fld>
            <a:endParaRPr lang="en-ZA"/>
          </a:p>
        </p:txBody>
      </p:sp>
    </p:spTree>
    <p:extLst>
      <p:ext uri="{BB962C8B-B14F-4D97-AF65-F5344CB8AC3E}">
        <p14:creationId xmlns:p14="http://schemas.microsoft.com/office/powerpoint/2010/main" val="329226089"/>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5) What should we be focusing on for the road ahead?</a:t>
            </a:r>
            <a:endParaRPr lang="en-US" sz="3200" dirty="0"/>
          </a:p>
        </p:txBody>
      </p:sp>
      <p:sp>
        <p:nvSpPr>
          <p:cNvPr id="3" name="Content Placeholder 2"/>
          <p:cNvSpPr>
            <a:spLocks noGrp="1"/>
          </p:cNvSpPr>
          <p:nvPr>
            <p:ph idx="1"/>
          </p:nvPr>
        </p:nvSpPr>
        <p:spPr>
          <a:xfrm>
            <a:off x="467544" y="1628800"/>
            <a:ext cx="8229600" cy="4968552"/>
          </a:xfrm>
        </p:spPr>
        <p:txBody>
          <a:bodyPr>
            <a:normAutofit fontScale="92500" lnSpcReduction="20000"/>
          </a:bodyPr>
          <a:lstStyle/>
          <a:p>
            <a:pPr marL="0" indent="0">
              <a:buNone/>
            </a:pPr>
            <a:r>
              <a:rPr lang="en-US" sz="1400" b="1" u="sng" dirty="0" smtClean="0"/>
              <a:t>Better reporting and communication</a:t>
            </a:r>
          </a:p>
          <a:p>
            <a:r>
              <a:rPr lang="en-US" sz="1400" b="1" dirty="0" smtClean="0"/>
              <a:t>Better articulation </a:t>
            </a:r>
            <a:r>
              <a:rPr lang="en-US" sz="1400" dirty="0" smtClean="0"/>
              <a:t>of what the ANAs will and won’t be used for and how teachers should and shouldn’t see/use them. </a:t>
            </a:r>
          </a:p>
          <a:p>
            <a:r>
              <a:rPr lang="en-US" sz="1400" b="1" dirty="0" smtClean="0"/>
              <a:t>Better reporting </a:t>
            </a:r>
            <a:r>
              <a:rPr lang="en-US" sz="1400" dirty="0" smtClean="0"/>
              <a:t>to schools and teachers </a:t>
            </a:r>
          </a:p>
          <a:p>
            <a:pPr lvl="1"/>
            <a:r>
              <a:rPr lang="en-US" sz="1400" dirty="0" smtClean="0"/>
              <a:t>Current reports don’t provide guidance/direction on what to focus on and what to improve</a:t>
            </a:r>
          </a:p>
          <a:p>
            <a:pPr lvl="1"/>
            <a:r>
              <a:rPr lang="en-US" sz="1400" dirty="0" smtClean="0"/>
              <a:t>Current reports are not sufficiently differentiated (Provincial, district, principal, teacher, student).</a:t>
            </a:r>
          </a:p>
          <a:p>
            <a:r>
              <a:rPr lang="en-US" sz="1400" b="1" dirty="0" smtClean="0"/>
              <a:t>Stop talking about “improvements” and “deteriorations”</a:t>
            </a:r>
            <a:r>
              <a:rPr lang="en-US" sz="1400" dirty="0" smtClean="0"/>
              <a:t> when the ANAs do not (and currently cannot) show changes over time or grades</a:t>
            </a:r>
          </a:p>
          <a:p>
            <a:r>
              <a:rPr lang="en-US" sz="1400" b="1" dirty="0" smtClean="0"/>
              <a:t>Do not use ANA results to reward or punish principals or teachers</a:t>
            </a:r>
            <a:r>
              <a:rPr lang="en-US" sz="1400" dirty="0" smtClean="0"/>
              <a:t>. They can be used to target interventions if they consistently show low performance. </a:t>
            </a:r>
          </a:p>
          <a:p>
            <a:pPr marL="0" indent="0">
              <a:buNone/>
            </a:pPr>
            <a:endParaRPr lang="en-US" sz="1400" dirty="0" smtClean="0"/>
          </a:p>
          <a:p>
            <a:pPr marL="0" indent="0">
              <a:buNone/>
            </a:pPr>
            <a:r>
              <a:rPr lang="en-US" sz="1400" b="1" u="sng" dirty="0" smtClean="0"/>
              <a:t>More rigorous test-setting and adjusting procedures</a:t>
            </a:r>
          </a:p>
          <a:p>
            <a:r>
              <a:rPr lang="en-US" sz="1400" dirty="0"/>
              <a:t>Use local and international experts that understand psychometric testing to make tests comparable. </a:t>
            </a:r>
          </a:p>
          <a:p>
            <a:r>
              <a:rPr lang="en-US" sz="1400" dirty="0"/>
              <a:t>Develop an item-bank of questions per subject per </a:t>
            </a:r>
            <a:r>
              <a:rPr lang="en-US" sz="1400" dirty="0" smtClean="0"/>
              <a:t>grade and index them to curricular learning objectives</a:t>
            </a:r>
          </a:p>
          <a:p>
            <a:r>
              <a:rPr lang="en-US" sz="1400" dirty="0"/>
              <a:t>Foster greater collaboration between DBE departments that deal with (1) curriculum, (2) ANAs and (3) the workbooks, to ensure alignment. </a:t>
            </a:r>
          </a:p>
          <a:p>
            <a:endParaRPr lang="en-US" sz="1400" dirty="0"/>
          </a:p>
          <a:p>
            <a:pPr marL="0" indent="0">
              <a:buNone/>
            </a:pPr>
            <a:r>
              <a:rPr lang="en-US" sz="1400" b="1" u="sng" dirty="0" smtClean="0"/>
              <a:t>Logistical concerns</a:t>
            </a:r>
          </a:p>
          <a:p>
            <a:r>
              <a:rPr lang="en-US" sz="1400" dirty="0" smtClean="0"/>
              <a:t>Verification-ANA tenders need to be requested earlier </a:t>
            </a:r>
          </a:p>
          <a:p>
            <a:endParaRPr lang="en-US" sz="1400" dirty="0"/>
          </a:p>
          <a:p>
            <a:pPr marL="0" indent="0">
              <a:buNone/>
            </a:pPr>
            <a:r>
              <a:rPr lang="en-US" sz="1400" b="1" u="sng" dirty="0" smtClean="0"/>
              <a:t>Bigger issues to think about</a:t>
            </a:r>
          </a:p>
          <a:p>
            <a:r>
              <a:rPr lang="en-US" sz="1400" dirty="0" smtClean="0"/>
              <a:t>Do we really need an ANA test at every grade? Why not V-ANA all schools annually at grades 3, 6 and 9 and then all grades every 3 years?</a:t>
            </a:r>
          </a:p>
          <a:p>
            <a:r>
              <a:rPr lang="en-US" sz="1400" dirty="0" smtClean="0"/>
              <a:t>Should ANA be institutionalized outside of the DBE to ensure independence and continuity (like </a:t>
            </a:r>
            <a:r>
              <a:rPr lang="en-US" sz="1400" dirty="0" err="1" smtClean="0"/>
              <a:t>Umalusi</a:t>
            </a:r>
            <a:r>
              <a:rPr lang="en-US" sz="1400" dirty="0" smtClean="0"/>
              <a:t>). Perhaps in NEEDU? </a:t>
            </a:r>
            <a:r>
              <a:rPr lang="en-US" sz="1400" dirty="0" err="1" smtClean="0"/>
              <a:t>Umalusi</a:t>
            </a:r>
            <a:r>
              <a:rPr lang="en-US" sz="1400" dirty="0" smtClean="0"/>
              <a:t>?</a:t>
            </a:r>
          </a:p>
          <a:p>
            <a:endParaRPr lang="en-US" sz="1400" dirty="0" smtClean="0"/>
          </a:p>
          <a:p>
            <a:endParaRPr lang="en-US" sz="1400" dirty="0" smtClean="0"/>
          </a:p>
        </p:txBody>
      </p:sp>
      <p:sp>
        <p:nvSpPr>
          <p:cNvPr id="4" name="Slide Number Placeholder 3"/>
          <p:cNvSpPr>
            <a:spLocks noGrp="1"/>
          </p:cNvSpPr>
          <p:nvPr>
            <p:ph type="sldNum" sz="quarter" idx="12"/>
          </p:nvPr>
        </p:nvSpPr>
        <p:spPr/>
        <p:txBody>
          <a:bodyPr/>
          <a:lstStyle/>
          <a:p>
            <a:fld id="{555B2511-D5A3-487A-82FF-4C039FEE504B}" type="slidenum">
              <a:rPr lang="en-ZA" smtClean="0"/>
              <a:pPr/>
              <a:t>19</a:t>
            </a:fld>
            <a:endParaRPr lang="en-ZA"/>
          </a:p>
        </p:txBody>
      </p:sp>
    </p:spTree>
    <p:extLst>
      <p:ext uri="{BB962C8B-B14F-4D97-AF65-F5344CB8AC3E}">
        <p14:creationId xmlns:p14="http://schemas.microsoft.com/office/powerpoint/2010/main" val="890700850"/>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Questions for discussion...</a:t>
            </a:r>
            <a:endParaRPr lang="en-ZA" dirty="0"/>
          </a:p>
        </p:txBody>
      </p:sp>
      <p:sp>
        <p:nvSpPr>
          <p:cNvPr id="3" name="Content Placeholder 2"/>
          <p:cNvSpPr>
            <a:spLocks noGrp="1"/>
          </p:cNvSpPr>
          <p:nvPr>
            <p:ph idx="1"/>
          </p:nvPr>
        </p:nvSpPr>
        <p:spPr>
          <a:xfrm>
            <a:off x="467544" y="1628800"/>
            <a:ext cx="8229600" cy="4752528"/>
          </a:xfrm>
        </p:spPr>
        <p:txBody>
          <a:bodyPr>
            <a:normAutofit fontScale="70000" lnSpcReduction="20000"/>
          </a:bodyPr>
          <a:lstStyle/>
          <a:p>
            <a:pPr>
              <a:buNone/>
            </a:pPr>
            <a:r>
              <a:rPr lang="en-GB" sz="1700" b="1" dirty="0" smtClean="0"/>
              <a:t>A number of important questions need to be answered before strengthening existing accountability mechanisms, or introducing new accountability mechanisms. Some of these questions include:</a:t>
            </a:r>
          </a:p>
          <a:p>
            <a:pPr>
              <a:buNone/>
            </a:pPr>
            <a:endParaRPr lang="en-ZA" sz="1700" b="1" dirty="0" smtClean="0"/>
          </a:p>
          <a:p>
            <a:pPr lvl="1"/>
            <a:endParaRPr lang="en-ZA" sz="1800" dirty="0" smtClean="0"/>
          </a:p>
          <a:p>
            <a:r>
              <a:rPr lang="en-GB" sz="2200" dirty="0" smtClean="0"/>
              <a:t>What can the international literature point to as </a:t>
            </a:r>
            <a:r>
              <a:rPr lang="en-GB" sz="2200" b="1" dirty="0" smtClean="0"/>
              <a:t>possible ‘red-flags</a:t>
            </a:r>
            <a:r>
              <a:rPr lang="en-GB" sz="2200" dirty="0" smtClean="0"/>
              <a:t>’ or ‘early-warning-signs’ for unintended consequences resulting from tightening accountability mechanisms?</a:t>
            </a:r>
          </a:p>
          <a:p>
            <a:endParaRPr lang="en-ZA" sz="2200" dirty="0" smtClean="0"/>
          </a:p>
          <a:p>
            <a:r>
              <a:rPr lang="en-GB" sz="2200" dirty="0" smtClean="0"/>
              <a:t>What will be the </a:t>
            </a:r>
            <a:r>
              <a:rPr lang="en-GB" sz="2200" b="1" dirty="0" smtClean="0"/>
              <a:t>effect of empowering parents </a:t>
            </a:r>
            <a:r>
              <a:rPr lang="en-GB" sz="2200" dirty="0" smtClean="0"/>
              <a:t>with understandable information about their child’s ANA performance? </a:t>
            </a:r>
          </a:p>
          <a:p>
            <a:pPr lvl="1"/>
            <a:r>
              <a:rPr lang="en-GB" sz="1800" dirty="0" smtClean="0"/>
              <a:t>Do we know how they will react to this? Predictable?</a:t>
            </a:r>
          </a:p>
          <a:p>
            <a:pPr lvl="1"/>
            <a:endParaRPr lang="en-ZA" sz="1800" dirty="0" smtClean="0"/>
          </a:p>
          <a:p>
            <a:r>
              <a:rPr lang="en-GB" sz="2200" dirty="0" smtClean="0"/>
              <a:t>How will the specific South African context (low teacher competence and strong unions) influence the  </a:t>
            </a:r>
            <a:r>
              <a:rPr lang="en-GB" sz="2200" b="1" dirty="0" smtClean="0"/>
              <a:t>emergent form of accountability </a:t>
            </a:r>
            <a:r>
              <a:rPr lang="en-GB" sz="2200" dirty="0" smtClean="0"/>
              <a:t>in South Africa? </a:t>
            </a:r>
          </a:p>
          <a:p>
            <a:endParaRPr lang="en-ZA" sz="2200" dirty="0" smtClean="0"/>
          </a:p>
          <a:p>
            <a:r>
              <a:rPr lang="en-GB" sz="2200" dirty="0" smtClean="0"/>
              <a:t>To what extent does the national Department of Basic Education possess the resources (financial and human) to successfully implement, monitor and adjust new accountability mechanisms?</a:t>
            </a:r>
          </a:p>
          <a:p>
            <a:endParaRPr lang="en-GB" sz="2200" dirty="0"/>
          </a:p>
          <a:p>
            <a:r>
              <a:rPr lang="en-GB" sz="2200" dirty="0" smtClean="0"/>
              <a:t>Is it disingenuous to talk of accountability for outcomes when we don’t offer our teachers meaningful training?</a:t>
            </a:r>
          </a:p>
          <a:p>
            <a:endParaRPr lang="en-ZA" sz="2200" dirty="0" smtClean="0"/>
          </a:p>
          <a:p>
            <a:r>
              <a:rPr lang="en-GB" sz="2200" b="1" dirty="0" smtClean="0"/>
              <a:t>What combination of accountability </a:t>
            </a:r>
            <a:r>
              <a:rPr lang="en-GB" sz="2200" b="1" dirty="0" smtClean="0">
                <a:solidFill>
                  <a:srgbClr val="FF0000"/>
                </a:solidFill>
              </a:rPr>
              <a:t>and support </a:t>
            </a:r>
            <a:r>
              <a:rPr lang="en-GB" sz="2200" b="1" dirty="0" smtClean="0"/>
              <a:t>could South Africa implement to raise the quality of education?</a:t>
            </a:r>
            <a:endParaRPr lang="en-ZA" sz="2200" b="1" dirty="0" smtClean="0"/>
          </a:p>
          <a:p>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20</a:t>
            </a:fld>
            <a:endParaRPr lang="en-ZA"/>
          </a:p>
        </p:txBody>
      </p:sp>
    </p:spTree>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Major conclusions</a:t>
            </a:r>
            <a:endParaRPr lang="en-US" dirty="0"/>
          </a:p>
        </p:txBody>
      </p:sp>
      <p:sp>
        <p:nvSpPr>
          <p:cNvPr id="3" name="Content Placeholder 2"/>
          <p:cNvSpPr>
            <a:spLocks noGrp="1"/>
          </p:cNvSpPr>
          <p:nvPr>
            <p:ph idx="1"/>
          </p:nvPr>
        </p:nvSpPr>
        <p:spPr>
          <a:xfrm>
            <a:off x="467544" y="1628800"/>
            <a:ext cx="8229600" cy="4968552"/>
          </a:xfrm>
        </p:spPr>
        <p:txBody>
          <a:bodyPr>
            <a:normAutofit fontScale="77500" lnSpcReduction="20000"/>
          </a:bodyPr>
          <a:lstStyle/>
          <a:p>
            <a:pPr marL="514350" indent="-514350">
              <a:buFont typeface="+mj-lt"/>
              <a:buAutoNum type="arabicPeriod"/>
            </a:pPr>
            <a:r>
              <a:rPr lang="en-US" sz="2400" dirty="0" smtClean="0"/>
              <a:t>The ANAs are a very important part of our education system. They should </a:t>
            </a:r>
            <a:r>
              <a:rPr lang="en-US" sz="2400" b="1" dirty="0" smtClean="0"/>
              <a:t>not</a:t>
            </a:r>
            <a:r>
              <a:rPr lang="en-US" sz="2400" dirty="0" smtClean="0"/>
              <a:t> be scrapped but should be improved. </a:t>
            </a:r>
          </a:p>
          <a:p>
            <a:pPr marL="514350" indent="-514350">
              <a:buFont typeface="+mj-lt"/>
              <a:buAutoNum type="arabicPeriod"/>
            </a:pPr>
            <a:endParaRPr lang="en-US" sz="2400" dirty="0" smtClean="0"/>
          </a:p>
          <a:p>
            <a:pPr marL="514350" indent="-514350">
              <a:buFont typeface="+mj-lt"/>
              <a:buAutoNum type="arabicPeriod"/>
            </a:pPr>
            <a:r>
              <a:rPr lang="en-US" sz="2400" dirty="0" smtClean="0"/>
              <a:t>Need to pay more attention to comparability issues and be clear on what we can and can’t say using them. Psychometrics/communication/reporting. Need for more institutional capacity.</a:t>
            </a:r>
          </a:p>
          <a:p>
            <a:pPr marL="514350" indent="-514350">
              <a:buFont typeface="+mj-lt"/>
              <a:buAutoNum type="arabicPeriod"/>
            </a:pPr>
            <a:endParaRPr lang="en-US" sz="2400" dirty="0" smtClean="0"/>
          </a:p>
          <a:p>
            <a:pPr marL="514350" indent="-514350">
              <a:buFont typeface="+mj-lt"/>
              <a:buAutoNum type="arabicPeriod"/>
            </a:pPr>
            <a:r>
              <a:rPr lang="en-US" sz="2400" dirty="0" smtClean="0"/>
              <a:t>Currently an independence issue given that the ANAs are written, marked and reported on by the DBE, who also uses these for political purposes (claims of improvements)</a:t>
            </a:r>
          </a:p>
          <a:p>
            <a:pPr marL="514350" indent="-514350">
              <a:buFont typeface="+mj-lt"/>
              <a:buAutoNum type="arabicPeriod"/>
            </a:pPr>
            <a:endParaRPr lang="en-US" sz="2400" dirty="0"/>
          </a:p>
          <a:p>
            <a:pPr marL="514350" indent="-514350">
              <a:buFont typeface="+mj-lt"/>
              <a:buAutoNum type="arabicPeriod"/>
            </a:pPr>
            <a:r>
              <a:rPr lang="en-US" sz="2400" dirty="0" smtClean="0"/>
              <a:t>Current ANA results suggest the real flaw in the system is higher up (Gr7/8) rather than lower down (Gr1-3) which is what most other research suggests. This is not helpful. Real focus needs to be on getting foundations right in grades 1-3.</a:t>
            </a:r>
          </a:p>
          <a:p>
            <a:pPr marL="514350" indent="-514350">
              <a:buFont typeface="+mj-lt"/>
              <a:buAutoNum type="arabicPeriod"/>
            </a:pPr>
            <a:endParaRPr lang="en-US" sz="2400" dirty="0"/>
          </a:p>
          <a:p>
            <a:pPr marL="514350" indent="-514350">
              <a:buFont typeface="+mj-lt"/>
              <a:buAutoNum type="arabicPeriod"/>
            </a:pPr>
            <a:r>
              <a:rPr lang="en-US" sz="2400" dirty="0" smtClean="0"/>
              <a:t>Question of whether the resources needed to undertake ANA properly mean that we should just test grades 3, 6 and 9 but do it properly rather than grades 1-9 and do it poorly.</a:t>
            </a:r>
          </a:p>
          <a:p>
            <a:pPr marL="514350" indent="-514350">
              <a:buFont typeface="+mj-lt"/>
              <a:buAutoNum type="arabicPeriod"/>
            </a:pPr>
            <a:endParaRPr lang="en-US" sz="2400" dirty="0" smtClean="0"/>
          </a:p>
          <a:p>
            <a:pPr marL="514350" indent="-514350">
              <a:buFont typeface="+mj-lt"/>
              <a:buAutoNum type="arabicPeriod"/>
            </a:pPr>
            <a:endParaRPr lang="en-US" sz="24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21</a:t>
            </a:fld>
            <a:endParaRPr lang="en-ZA"/>
          </a:p>
        </p:txBody>
      </p:sp>
    </p:spTree>
    <p:extLst>
      <p:ext uri="{BB962C8B-B14F-4D97-AF65-F5344CB8AC3E}">
        <p14:creationId xmlns:p14="http://schemas.microsoft.com/office/powerpoint/2010/main" val="2787671279"/>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916832"/>
            <a:ext cx="8229600" cy="2448272"/>
          </a:xfrm>
        </p:spPr>
        <p:txBody>
          <a:bodyPr>
            <a:normAutofit/>
          </a:bodyPr>
          <a:lstStyle/>
          <a:p>
            <a:r>
              <a:rPr lang="en-US" dirty="0" smtClean="0"/>
              <a:t>Comments &amp; questions?</a:t>
            </a:r>
            <a:br>
              <a:rPr lang="en-US" dirty="0" smtClean="0"/>
            </a:br>
            <a:r>
              <a:rPr lang="en-US" dirty="0"/>
              <a:t/>
            </a:r>
            <a:br>
              <a:rPr lang="en-US" dirty="0"/>
            </a:br>
            <a:r>
              <a:rPr lang="en-US" sz="2700" dirty="0" smtClean="0"/>
              <a:t>This presentation is available at </a:t>
            </a:r>
            <a:br>
              <a:rPr lang="en-US" sz="2700" dirty="0" smtClean="0"/>
            </a:br>
            <a:r>
              <a:rPr lang="en-US" sz="2700" dirty="0" smtClean="0">
                <a:hlinkClick r:id="rId2"/>
              </a:rPr>
              <a:t>www.nicspaull.com/presentations</a:t>
            </a:r>
            <a:r>
              <a:rPr lang="en-US" sz="2700" dirty="0" smtClean="0"/>
              <a:t> </a:t>
            </a:r>
            <a:endParaRPr lang="en-US" sz="27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22</a:t>
            </a:fld>
            <a:endParaRPr lang="en-ZA"/>
          </a:p>
        </p:txBody>
      </p:sp>
    </p:spTree>
    <p:extLst>
      <p:ext uri="{BB962C8B-B14F-4D97-AF65-F5344CB8AC3E}">
        <p14:creationId xmlns:p14="http://schemas.microsoft.com/office/powerpoint/2010/main" val="3307625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From ANA 2014 report</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23</a:t>
            </a:fld>
            <a:endParaRPr lang="en-ZA"/>
          </a:p>
        </p:txBody>
      </p:sp>
      <p:pic>
        <p:nvPicPr>
          <p:cNvPr id="5" name="Picture 4" descr="Screen Shot 2015-05-04 at 7.56.17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56792"/>
            <a:ext cx="9144000" cy="3853284"/>
          </a:xfrm>
          <a:prstGeom prst="rect">
            <a:avLst/>
          </a:prstGeom>
        </p:spPr>
      </p:pic>
      <p:sp>
        <p:nvSpPr>
          <p:cNvPr id="6" name="TextBox 5"/>
          <p:cNvSpPr txBox="1"/>
          <p:nvPr/>
        </p:nvSpPr>
        <p:spPr>
          <a:xfrm>
            <a:off x="539552" y="5733256"/>
            <a:ext cx="7632848" cy="523220"/>
          </a:xfrm>
          <a:prstGeom prst="rect">
            <a:avLst/>
          </a:prstGeom>
          <a:noFill/>
        </p:spPr>
        <p:txBody>
          <a:bodyPr wrap="square" rtlCol="0">
            <a:spAutoFit/>
          </a:bodyPr>
          <a:lstStyle/>
          <a:p>
            <a:r>
              <a:rPr lang="en-US" dirty="0" smtClean="0"/>
              <a:t>However, the report then goes on to make many explicit comparisons… </a:t>
            </a:r>
            <a:r>
              <a:rPr lang="en-US" sz="2800" dirty="0" smtClean="0">
                <a:sym typeface="Wingdings"/>
              </a:rPr>
              <a:t></a:t>
            </a:r>
            <a:endParaRPr lang="en-US" sz="2800" dirty="0"/>
          </a:p>
        </p:txBody>
      </p:sp>
    </p:spTree>
    <p:extLst>
      <p:ext uri="{BB962C8B-B14F-4D97-AF65-F5344CB8AC3E}">
        <p14:creationId xmlns:p14="http://schemas.microsoft.com/office/powerpoint/2010/main" val="70018196"/>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988840"/>
            <a:ext cx="8229600" cy="1714202"/>
          </a:xfrm>
        </p:spPr>
        <p:txBody>
          <a:bodyPr>
            <a:normAutofit/>
          </a:bodyPr>
          <a:lstStyle/>
          <a:p>
            <a:r>
              <a:rPr lang="en-US" dirty="0" smtClean="0"/>
              <a:t>(If time) Some examples of analysis using ANA data</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24</a:t>
            </a:fld>
            <a:endParaRPr lang="en-ZA"/>
          </a:p>
        </p:txBody>
      </p:sp>
    </p:spTree>
    <p:extLst>
      <p:ext uri="{BB962C8B-B14F-4D97-AF65-F5344CB8AC3E}">
        <p14:creationId xmlns:p14="http://schemas.microsoft.com/office/powerpoint/2010/main" val="39174317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School classification</a:t>
            </a:r>
            <a:endParaRPr lang="en-US" dirty="0"/>
          </a:p>
        </p:txBody>
      </p:sp>
      <p:sp>
        <p:nvSpPr>
          <p:cNvPr id="3" name="Content Placeholder 2"/>
          <p:cNvSpPr>
            <a:spLocks noGrp="1"/>
          </p:cNvSpPr>
          <p:nvPr>
            <p:ph idx="1"/>
          </p:nvPr>
        </p:nvSpPr>
        <p:spPr>
          <a:xfrm>
            <a:off x="467544" y="1628800"/>
            <a:ext cx="8229600" cy="3888431"/>
          </a:xfrm>
        </p:spPr>
        <p:txBody>
          <a:bodyPr>
            <a:normAutofit fontScale="92500"/>
          </a:bodyPr>
          <a:lstStyle/>
          <a:p>
            <a:r>
              <a:rPr lang="en-US" sz="2400" dirty="0" smtClean="0"/>
              <a:t>Identify schools that need support</a:t>
            </a:r>
          </a:p>
          <a:p>
            <a:r>
              <a:rPr lang="en-US" sz="2400" dirty="0" smtClean="0"/>
              <a:t>Identify and reward excellence</a:t>
            </a:r>
            <a:endParaRPr lang="en-US" sz="2400" dirty="0"/>
          </a:p>
          <a:p>
            <a:r>
              <a:rPr lang="en-US" sz="2400" dirty="0" smtClean="0"/>
              <a:t>Creating discrete categories allows administrators to create partially-generic solutions</a:t>
            </a:r>
          </a:p>
          <a:p>
            <a:pPr lvl="2"/>
            <a:r>
              <a:rPr lang="en-US" sz="1600" dirty="0" smtClean="0"/>
              <a:t>Parallel with student scores ranging from 1-100 versus competency levels </a:t>
            </a:r>
            <a:r>
              <a:rPr lang="en-US" sz="1600" dirty="0" smtClean="0">
                <a:sym typeface="Wingdings"/>
              </a:rPr>
              <a:t> functionally illiterate.</a:t>
            </a:r>
          </a:p>
          <a:p>
            <a:pPr lvl="2"/>
            <a:r>
              <a:rPr lang="en-US" sz="1600" dirty="0" smtClean="0">
                <a:sym typeface="Wingdings"/>
              </a:rPr>
              <a:t>Cost savings and can avoid the “</a:t>
            </a:r>
            <a:r>
              <a:rPr lang="en-US" sz="1600" i="1" dirty="0" smtClean="0">
                <a:sym typeface="Wingdings"/>
              </a:rPr>
              <a:t>schools are infinitely complex</a:t>
            </a:r>
            <a:r>
              <a:rPr lang="en-US" sz="1600" dirty="0" smtClean="0">
                <a:sym typeface="Wingdings"/>
              </a:rPr>
              <a:t>” booby-trap which tends to imply bespoke solutions for EVERY school and paralyzes policy-makers and principals</a:t>
            </a:r>
          </a:p>
          <a:p>
            <a:r>
              <a:rPr lang="en-US" sz="2400" dirty="0" smtClean="0">
                <a:sym typeface="Wingdings"/>
              </a:rPr>
              <a:t>Technicalities </a:t>
            </a:r>
          </a:p>
          <a:p>
            <a:pPr lvl="2"/>
            <a:r>
              <a:rPr lang="en-US" sz="1600" dirty="0" smtClean="0">
                <a:sym typeface="Wingdings"/>
              </a:rPr>
              <a:t>Exclude grades were there are less than 10 students</a:t>
            </a:r>
          </a:p>
          <a:p>
            <a:pPr lvl="2"/>
            <a:r>
              <a:rPr lang="en-US" sz="1600" dirty="0" smtClean="0">
                <a:sym typeface="Wingdings"/>
              </a:rPr>
              <a:t>Exclude schools where there are less than 6 grade scores across numeracy and literacy</a:t>
            </a:r>
          </a:p>
          <a:p>
            <a:pPr lvl="2"/>
            <a:r>
              <a:rPr lang="en-US" sz="1600" dirty="0" smtClean="0">
                <a:sym typeface="Wingdings"/>
              </a:rPr>
              <a:t>i.e. avoid misclassification based on small sample size. Ideal is multiple years. </a:t>
            </a:r>
          </a:p>
          <a:p>
            <a:pPr lvl="2"/>
            <a:endParaRPr lang="en-US" sz="16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25</a:t>
            </a:fld>
            <a:endParaRPr lang="en-ZA"/>
          </a:p>
        </p:txBody>
      </p:sp>
      <p:graphicFrame>
        <p:nvGraphicFramePr>
          <p:cNvPr id="5" name="Object 4"/>
          <p:cNvGraphicFramePr>
            <a:graphicFrameLocks noChangeAspect="1"/>
          </p:cNvGraphicFramePr>
          <p:nvPr>
            <p:extLst>
              <p:ext uri="{D42A27DB-BD31-4B8C-83A1-F6EECF244321}">
                <p14:modId xmlns:p14="http://schemas.microsoft.com/office/powerpoint/2010/main" val="2426573473"/>
              </p:ext>
            </p:extLst>
          </p:nvPr>
        </p:nvGraphicFramePr>
        <p:xfrm>
          <a:off x="-1908720" y="5985211"/>
          <a:ext cx="11909425" cy="860425"/>
        </p:xfrm>
        <a:graphic>
          <a:graphicData uri="http://schemas.openxmlformats.org/presentationml/2006/ole">
            <mc:AlternateContent xmlns:mc="http://schemas.openxmlformats.org/markup-compatibility/2006">
              <mc:Choice xmlns:v="urn:schemas-microsoft-com:vml" Requires="v">
                <p:oleObj spid="_x0000_s1102" name="Document" r:id="rId5" imgW="5257080" imgH="365400" progId="Word.Document.12">
                  <p:embed/>
                </p:oleObj>
              </mc:Choice>
              <mc:Fallback>
                <p:oleObj name="Document" r:id="rId5" imgW="5257080" imgH="365400" progId="Word.Document.12">
                  <p:embed/>
                  <p:pic>
                    <p:nvPicPr>
                      <p:cNvPr id="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08720" y="5985211"/>
                        <a:ext cx="11909425" cy="8604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404644484"/>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Marks captured in 2014</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26</a:t>
            </a:fld>
            <a:endParaRPr lang="en-ZA"/>
          </a:p>
        </p:txBody>
      </p:sp>
      <p:pic>
        <p:nvPicPr>
          <p:cNvPr id="5" name="Picture 4" descr="Screen Shot 2015-05-04 at 7.55.02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6" y="1700808"/>
            <a:ext cx="8316416" cy="4429396"/>
          </a:xfrm>
          <a:prstGeom prst="rect">
            <a:avLst/>
          </a:prstGeom>
        </p:spPr>
      </p:pic>
    </p:spTree>
    <p:extLst>
      <p:ext uri="{BB962C8B-B14F-4D97-AF65-F5344CB8AC3E}">
        <p14:creationId xmlns:p14="http://schemas.microsoft.com/office/powerpoint/2010/main" val="15214228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pic>
        <p:nvPicPr>
          <p:cNvPr id="4" name="Picture 3"/>
          <p:cNvPicPr/>
          <p:nvPr/>
        </p:nvPicPr>
        <p:blipFill>
          <a:blip r:embed="rId3" cstate="print">
            <a:extLst>
              <a:ext uri="{28A0092B-C50C-407E-A947-70E740481C1C}">
                <a14:useLocalDpi xmlns:a14="http://schemas.microsoft.com/office/drawing/2010/main" val="0"/>
              </a:ext>
            </a:extLst>
          </a:blip>
          <a:stretch>
            <a:fillRect/>
          </a:stretch>
        </p:blipFill>
        <p:spPr bwMode="auto">
          <a:xfrm>
            <a:off x="179512" y="188640"/>
            <a:ext cx="8775065" cy="6487160"/>
          </a:xfrm>
          <a:prstGeom prst="rect">
            <a:avLst/>
          </a:prstGeom>
          <a:noFill/>
          <a:ln>
            <a:noFill/>
          </a:ln>
        </p:spPr>
      </p:pic>
    </p:spTree>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3" name="Content Placeholder 2"/>
          <p:cNvSpPr>
            <a:spLocks noGrp="1"/>
          </p:cNvSpPr>
          <p:nvPr>
            <p:ph idx="1"/>
          </p:nvPr>
        </p:nvSpPr>
        <p:spPr/>
        <p:txBody>
          <a:bodyPr/>
          <a:lstStyle/>
          <a:p>
            <a:endParaRPr lang="en-ZA"/>
          </a:p>
        </p:txBody>
      </p:sp>
      <p:pic>
        <p:nvPicPr>
          <p:cNvPr id="4" name="Picture 3" descr="C:\Users\Nic Spaull\Dropbox\_SVDB work\UNICEF DBE - 2012\Graphs\scatter lit num by quintile.wmf"/>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260648"/>
            <a:ext cx="8455600" cy="6175712"/>
          </a:xfrm>
          <a:prstGeom prst="rect">
            <a:avLst/>
          </a:prstGeom>
          <a:noFill/>
          <a:ln>
            <a:noFill/>
          </a:ln>
        </p:spPr>
      </p:pic>
    </p:spTree>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1835696" y="404664"/>
          <a:ext cx="5760638" cy="6120688"/>
        </p:xfrm>
        <a:graphic>
          <a:graphicData uri="http://schemas.openxmlformats.org/drawingml/2006/table">
            <a:tbl>
              <a:tblPr/>
              <a:tblGrid>
                <a:gridCol w="361768"/>
                <a:gridCol w="423983"/>
                <a:gridCol w="423983"/>
                <a:gridCol w="423983"/>
                <a:gridCol w="423983"/>
                <a:gridCol w="423983"/>
                <a:gridCol w="423983"/>
                <a:gridCol w="423983"/>
                <a:gridCol w="422831"/>
                <a:gridCol w="422831"/>
                <a:gridCol w="422831"/>
                <a:gridCol w="425135"/>
                <a:gridCol w="425135"/>
                <a:gridCol w="312226"/>
              </a:tblGrid>
              <a:tr h="192904">
                <a:tc gridSpan="14">
                  <a:txBody>
                    <a:bodyPr/>
                    <a:lstStyle/>
                    <a:p>
                      <a:pPr algn="l">
                        <a:lnSpc>
                          <a:spcPct val="115000"/>
                        </a:lnSpc>
                        <a:spcAft>
                          <a:spcPts val="0"/>
                        </a:spcAft>
                      </a:pPr>
                      <a:r>
                        <a:rPr lang="en-ZA" sz="1000" b="1" dirty="0">
                          <a:solidFill>
                            <a:srgbClr val="000000"/>
                          </a:solidFill>
                          <a:latin typeface="Calibri"/>
                          <a:ea typeface="Times New Roman"/>
                          <a:cs typeface="Calibri"/>
                        </a:rPr>
                        <a:t>KwaZulu-Natal province: Correlations between average grade performance within a school</a:t>
                      </a:r>
                      <a:endParaRPr lang="en-ZA" sz="1000" dirty="0">
                        <a:latin typeface="Calibri"/>
                        <a:ea typeface="Calibri"/>
                        <a:cs typeface="Times New Roman"/>
                      </a:endParaRPr>
                    </a:p>
                  </a:txBody>
                  <a:tcPr marL="47686" marR="47686" marT="0" marB="0" anchor="b">
                    <a:lnL>
                      <a:noFill/>
                    </a:lnL>
                    <a:lnR>
                      <a:noFill/>
                    </a:lnR>
                    <a:lnT>
                      <a:noFill/>
                    </a:lnT>
                    <a:lnB>
                      <a:noFill/>
                    </a:lnB>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r>
              <a:tr h="192904">
                <a:tc>
                  <a:txBody>
                    <a:bodyPr/>
                    <a:lstStyle/>
                    <a:p>
                      <a:pPr>
                        <a:lnSpc>
                          <a:spcPct val="115000"/>
                        </a:lnSpc>
                      </a:pPr>
                      <a:endParaRPr lang="en-ZA" sz="1000" dirty="0">
                        <a:latin typeface="Calibri"/>
                        <a:ea typeface="Times New Roman"/>
                      </a:endParaRPr>
                    </a:p>
                  </a:txBody>
                  <a:tcPr marL="47686" marR="47686" marT="0" marB="0" anchor="b">
                    <a:lnL>
                      <a:noFill/>
                    </a:lnL>
                    <a:lnR>
                      <a:noFill/>
                    </a:lnR>
                    <a:lnT>
                      <a:noFill/>
                    </a:lnT>
                    <a:lnB>
                      <a:noFill/>
                    </a:lnB>
                    <a:solidFill>
                      <a:srgbClr val="D9D9D9"/>
                    </a:solidFill>
                  </a:tcPr>
                </a:tc>
                <a:tc>
                  <a:txBody>
                    <a:bodyPr/>
                    <a:lstStyle/>
                    <a:p>
                      <a:pPr>
                        <a:lnSpc>
                          <a:spcPct val="115000"/>
                        </a:lnSpc>
                      </a:pPr>
                      <a:endParaRPr lang="en-ZA" sz="1000" dirty="0">
                        <a:latin typeface="Calibri"/>
                        <a:ea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a:noFill/>
                    </a:lnB>
                    <a:solidFill>
                      <a:srgbClr val="D9D9D9"/>
                    </a:solidFill>
                  </a:tcPr>
                </a:tc>
                <a:tc gridSpan="6">
                  <a:txBody>
                    <a:bodyPr/>
                    <a:lstStyle/>
                    <a:p>
                      <a:pPr algn="ctr">
                        <a:lnSpc>
                          <a:spcPct val="115000"/>
                        </a:lnSpc>
                        <a:spcAft>
                          <a:spcPts val="0"/>
                        </a:spcAft>
                      </a:pPr>
                      <a:r>
                        <a:rPr lang="en-ZA" sz="900">
                          <a:solidFill>
                            <a:srgbClr val="000000"/>
                          </a:solidFill>
                          <a:latin typeface="Calibri"/>
                          <a:ea typeface="Times New Roman"/>
                          <a:cs typeface="Calibri"/>
                        </a:rPr>
                        <a:t>Literacy</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gridSpan="6">
                  <a:txBody>
                    <a:bodyPr/>
                    <a:lstStyle/>
                    <a:p>
                      <a:pPr algn="ctr">
                        <a:lnSpc>
                          <a:spcPct val="115000"/>
                        </a:lnSpc>
                        <a:spcAft>
                          <a:spcPts val="0"/>
                        </a:spcAft>
                      </a:pPr>
                      <a:r>
                        <a:rPr lang="en-ZA" sz="900">
                          <a:solidFill>
                            <a:srgbClr val="000000"/>
                          </a:solidFill>
                          <a:latin typeface="Calibri"/>
                          <a:ea typeface="Times New Roman"/>
                          <a:cs typeface="Calibri"/>
                        </a:rPr>
                        <a:t>Numeracy</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a:noFill/>
                    </a:lnB>
                    <a:solidFill>
                      <a:srgbClr val="D9D9D9"/>
                    </a:solidFill>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r>
              <a:tr h="192904">
                <a:tc>
                  <a:txBody>
                    <a:bodyPr/>
                    <a:lstStyle/>
                    <a:p>
                      <a:pPr algn="l">
                        <a:lnSpc>
                          <a:spcPct val="115000"/>
                        </a:lnSpc>
                        <a:spcAft>
                          <a:spcPts val="0"/>
                        </a:spcAft>
                      </a:pPr>
                      <a:r>
                        <a:rPr lang="en-ZA" sz="1000">
                          <a:solidFill>
                            <a:srgbClr val="000000"/>
                          </a:solidFill>
                          <a:latin typeface="Calibri"/>
                          <a:ea typeface="Times New Roman"/>
                          <a:cs typeface="Calibri"/>
                        </a:rPr>
                        <a:t> </a:t>
                      </a:r>
                      <a:endParaRPr lang="en-ZA" sz="1000">
                        <a:latin typeface="Calibri"/>
                        <a:ea typeface="Calibri"/>
                        <a:cs typeface="Times New Roman"/>
                      </a:endParaRPr>
                    </a:p>
                  </a:txBody>
                  <a:tcPr marL="47686" marR="47686" marT="0" marB="0" anchor="b">
                    <a:lnL>
                      <a:noFill/>
                    </a:lnL>
                    <a:lnR>
                      <a:noFill/>
                    </a:lnR>
                    <a:lnT>
                      <a:noFill/>
                    </a:lnT>
                    <a:lnB w="28575" cap="flat" cmpd="dbl" algn="ctr">
                      <a:solidFill>
                        <a:srgbClr val="000000"/>
                      </a:solidFill>
                      <a:prstDash val="solid"/>
                      <a:round/>
                      <a:headEnd type="none" w="med" len="med"/>
                      <a:tailEnd type="none" w="med" len="med"/>
                    </a:lnB>
                    <a:solidFill>
                      <a:srgbClr val="D9D9D9"/>
                    </a:solidFill>
                  </a:tcPr>
                </a:tc>
                <a:tc>
                  <a:txBody>
                    <a:bodyPr/>
                    <a:lstStyle/>
                    <a:p>
                      <a:pPr algn="l">
                        <a:lnSpc>
                          <a:spcPct val="115000"/>
                        </a:lnSpc>
                        <a:spcAft>
                          <a:spcPts val="0"/>
                        </a:spcAft>
                      </a:pPr>
                      <a:r>
                        <a:rPr lang="en-ZA" sz="900" dirty="0">
                          <a:solidFill>
                            <a:srgbClr val="000000"/>
                          </a:solidFill>
                          <a:latin typeface="Calibri"/>
                          <a:ea typeface="Times New Roman"/>
                          <a:cs typeface="Calibri"/>
                        </a:rPr>
                        <a:t> </a:t>
                      </a:r>
                      <a:endParaRPr lang="en-ZA" sz="1000" dirty="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w="28575" cap="flat" cmpd="dbl"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0"/>
                        </a:spcAft>
                      </a:pPr>
                      <a:r>
                        <a:rPr lang="en-ZA" sz="900" dirty="0">
                          <a:solidFill>
                            <a:srgbClr val="000000"/>
                          </a:solidFill>
                          <a:latin typeface="Calibri"/>
                          <a:ea typeface="Times New Roman"/>
                          <a:cs typeface="Calibri"/>
                        </a:rPr>
                        <a:t>Gr1</a:t>
                      </a:r>
                      <a:endParaRPr lang="en-ZA" sz="1000" dirty="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w="28575" cap="flat" cmpd="dbl"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Gr2</a:t>
                      </a:r>
                      <a:endParaRPr lang="en-ZA" sz="1000">
                        <a:latin typeface="Calibri"/>
                        <a:ea typeface="Calibri"/>
                        <a:cs typeface="Times New Roman"/>
                      </a:endParaRPr>
                    </a:p>
                  </a:txBody>
                  <a:tcPr marL="47686" marR="47686" marT="0" marB="0" anchor="b">
                    <a:lnL>
                      <a:noFill/>
                    </a:lnL>
                    <a:lnR>
                      <a:noFill/>
                    </a:lnR>
                    <a:lnT>
                      <a:noFill/>
                    </a:lnT>
                    <a:lnB w="28575" cap="flat" cmpd="dbl"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Gr3</a:t>
                      </a:r>
                      <a:endParaRPr lang="en-ZA" sz="1000">
                        <a:latin typeface="Calibri"/>
                        <a:ea typeface="Calibri"/>
                        <a:cs typeface="Times New Roman"/>
                      </a:endParaRPr>
                    </a:p>
                  </a:txBody>
                  <a:tcPr marL="47686" marR="47686" marT="0" marB="0" anchor="b">
                    <a:lnL>
                      <a:noFill/>
                    </a:lnL>
                    <a:lnR>
                      <a:noFill/>
                    </a:lnR>
                    <a:lnT>
                      <a:noFill/>
                    </a:lnT>
                    <a:lnB w="28575" cap="flat" cmpd="dbl"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Gr4</a:t>
                      </a:r>
                      <a:endParaRPr lang="en-ZA" sz="1000">
                        <a:latin typeface="Calibri"/>
                        <a:ea typeface="Calibri"/>
                        <a:cs typeface="Times New Roman"/>
                      </a:endParaRPr>
                    </a:p>
                  </a:txBody>
                  <a:tcPr marL="47686" marR="47686" marT="0" marB="0" anchor="b">
                    <a:lnL>
                      <a:noFill/>
                    </a:lnL>
                    <a:lnR>
                      <a:noFill/>
                    </a:lnR>
                    <a:lnT>
                      <a:noFill/>
                    </a:lnT>
                    <a:lnB w="28575" cap="flat" cmpd="dbl"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Gr5</a:t>
                      </a:r>
                      <a:endParaRPr lang="en-ZA" sz="1000">
                        <a:latin typeface="Calibri"/>
                        <a:ea typeface="Calibri"/>
                        <a:cs typeface="Times New Roman"/>
                      </a:endParaRPr>
                    </a:p>
                  </a:txBody>
                  <a:tcPr marL="47686" marR="47686" marT="0" marB="0" anchor="b">
                    <a:lnL>
                      <a:noFill/>
                    </a:lnL>
                    <a:lnR>
                      <a:noFill/>
                    </a:lnR>
                    <a:lnT>
                      <a:noFill/>
                    </a:lnT>
                    <a:lnB w="28575" cap="flat" cmpd="dbl"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Gr6</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w="28575" cap="flat" cmpd="dbl"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Gr1</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w="28575" cap="flat" cmpd="dbl"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Gr2</a:t>
                      </a:r>
                      <a:endParaRPr lang="en-ZA" sz="1000">
                        <a:latin typeface="Calibri"/>
                        <a:ea typeface="Calibri"/>
                        <a:cs typeface="Times New Roman"/>
                      </a:endParaRPr>
                    </a:p>
                  </a:txBody>
                  <a:tcPr marL="47686" marR="47686" marT="0" marB="0" anchor="b">
                    <a:lnL>
                      <a:noFill/>
                    </a:lnL>
                    <a:lnR>
                      <a:noFill/>
                    </a:lnR>
                    <a:lnT>
                      <a:noFill/>
                    </a:lnT>
                    <a:lnB w="28575" cap="flat" cmpd="dbl"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Gr3</a:t>
                      </a:r>
                      <a:endParaRPr lang="en-ZA" sz="1000">
                        <a:latin typeface="Calibri"/>
                        <a:ea typeface="Calibri"/>
                        <a:cs typeface="Times New Roman"/>
                      </a:endParaRPr>
                    </a:p>
                  </a:txBody>
                  <a:tcPr marL="47686" marR="47686" marT="0" marB="0" anchor="b">
                    <a:lnL>
                      <a:noFill/>
                    </a:lnL>
                    <a:lnR>
                      <a:noFill/>
                    </a:lnR>
                    <a:lnT>
                      <a:noFill/>
                    </a:lnT>
                    <a:lnB w="28575" cap="flat" cmpd="dbl"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Gr4</a:t>
                      </a:r>
                      <a:endParaRPr lang="en-ZA" sz="1000">
                        <a:latin typeface="Calibri"/>
                        <a:ea typeface="Calibri"/>
                        <a:cs typeface="Times New Roman"/>
                      </a:endParaRPr>
                    </a:p>
                  </a:txBody>
                  <a:tcPr marL="47686" marR="47686" marT="0" marB="0" anchor="b">
                    <a:lnL>
                      <a:noFill/>
                    </a:lnL>
                    <a:lnR>
                      <a:noFill/>
                    </a:lnR>
                    <a:lnT>
                      <a:noFill/>
                    </a:lnT>
                    <a:lnB w="28575" cap="flat" cmpd="dbl"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Gr5</a:t>
                      </a:r>
                      <a:endParaRPr lang="en-ZA" sz="1000">
                        <a:latin typeface="Calibri"/>
                        <a:ea typeface="Calibri"/>
                        <a:cs typeface="Times New Roman"/>
                      </a:endParaRPr>
                    </a:p>
                  </a:txBody>
                  <a:tcPr marL="47686" marR="47686" marT="0" marB="0" anchor="b">
                    <a:lnL>
                      <a:noFill/>
                    </a:lnL>
                    <a:lnR>
                      <a:noFill/>
                    </a:lnR>
                    <a:lnT>
                      <a:noFill/>
                    </a:lnT>
                    <a:lnB w="28575" cap="flat" cmpd="dbl"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Gr6</a:t>
                      </a:r>
                      <a:endParaRPr lang="en-ZA" sz="1000">
                        <a:latin typeface="Calibri"/>
                        <a:ea typeface="Calibri"/>
                        <a:cs typeface="Times New Roman"/>
                      </a:endParaRPr>
                    </a:p>
                  </a:txBody>
                  <a:tcPr marL="47686" marR="47686" marT="0" marB="0" anchor="b">
                    <a:lnL>
                      <a:noFill/>
                    </a:lnL>
                    <a:lnR>
                      <a:noFill/>
                    </a:lnR>
                    <a:lnT>
                      <a:noFill/>
                    </a:lnT>
                    <a:lnB w="28575" cap="flat" cmpd="dbl" algn="ctr">
                      <a:solidFill>
                        <a:srgbClr val="000000"/>
                      </a:solidFill>
                      <a:prstDash val="solid"/>
                      <a:round/>
                      <a:headEnd type="none" w="med" len="med"/>
                      <a:tailEnd type="none" w="med" len="med"/>
                    </a:lnB>
                    <a:solidFill>
                      <a:srgbClr val="D9D9D9"/>
                    </a:solidFill>
                  </a:tcPr>
                </a:tc>
              </a:tr>
              <a:tr h="192904">
                <a:tc rowSpan="6">
                  <a:txBody>
                    <a:bodyPr/>
                    <a:lstStyle/>
                    <a:p>
                      <a:pPr algn="ctr">
                        <a:lnSpc>
                          <a:spcPct val="115000"/>
                        </a:lnSpc>
                        <a:spcAft>
                          <a:spcPts val="0"/>
                        </a:spcAft>
                      </a:pPr>
                      <a:r>
                        <a:rPr lang="en-ZA" sz="900">
                          <a:solidFill>
                            <a:srgbClr val="000000"/>
                          </a:solidFill>
                          <a:latin typeface="Calibri"/>
                          <a:ea typeface="Times New Roman"/>
                          <a:cs typeface="Calibri"/>
                        </a:rPr>
                        <a:t>Literacy</a:t>
                      </a:r>
                      <a:endParaRPr lang="en-ZA" sz="1000">
                        <a:latin typeface="Calibri"/>
                        <a:ea typeface="Calibri"/>
                        <a:cs typeface="Times New Roman"/>
                      </a:endParaRPr>
                    </a:p>
                  </a:txBody>
                  <a:tcPr marL="47686" marR="47686" marT="0" marB="0" vert="vert270" anchor="ctr">
                    <a:lnL>
                      <a:noFill/>
                    </a:lnL>
                    <a:lnR>
                      <a:noFill/>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Gr1</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a:noFill/>
                    </a:lnB>
                    <a:solidFill>
                      <a:srgbClr val="D9D9D9"/>
                    </a:solidFill>
                  </a:tcPr>
                </a:tc>
                <a:tc>
                  <a:txBody>
                    <a:bodyPr/>
                    <a:lstStyle/>
                    <a:p>
                      <a:pPr algn="ctr">
                        <a:lnSpc>
                          <a:spcPct val="115000"/>
                        </a:lnSpc>
                        <a:spcAft>
                          <a:spcPts val="0"/>
                        </a:spcAft>
                      </a:pPr>
                      <a:r>
                        <a:rPr lang="en-ZA" sz="900" dirty="0">
                          <a:solidFill>
                            <a:srgbClr val="000000"/>
                          </a:solidFill>
                          <a:latin typeface="Calibri"/>
                          <a:ea typeface="Times New Roman"/>
                          <a:cs typeface="Calibri"/>
                        </a:rPr>
                        <a:t>1.00</a:t>
                      </a:r>
                      <a:endParaRPr lang="en-ZA" sz="1000" dirty="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w="28575" cap="flat" cmpd="dbl" algn="ctr">
                      <a:solidFill>
                        <a:srgbClr val="000000"/>
                      </a:solidFill>
                      <a:prstDash val="solid"/>
                      <a:round/>
                      <a:headEnd type="none" w="med" len="med"/>
                      <a:tailEnd type="none" w="med" len="med"/>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w="28575" cap="flat" cmpd="dbl" algn="ctr">
                      <a:solidFill>
                        <a:srgbClr val="000000"/>
                      </a:solidFill>
                      <a:prstDash val="solid"/>
                      <a:round/>
                      <a:headEnd type="none" w="med" len="med"/>
                      <a:tailEnd type="none" w="med" len="med"/>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w="28575" cap="flat" cmpd="dbl" algn="ctr">
                      <a:solidFill>
                        <a:srgbClr val="000000"/>
                      </a:solidFill>
                      <a:prstDash val="solid"/>
                      <a:round/>
                      <a:headEnd type="none" w="med" len="med"/>
                      <a:tailEnd type="none" w="med" len="med"/>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w="28575" cap="flat" cmpd="dbl" algn="ctr">
                      <a:solidFill>
                        <a:srgbClr val="000000"/>
                      </a:solidFill>
                      <a:prstDash val="solid"/>
                      <a:round/>
                      <a:headEnd type="none" w="med" len="med"/>
                      <a:tailEnd type="none" w="med" len="med"/>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w="28575" cap="flat" cmpd="dbl"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 </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a:noFill/>
                    </a:lnB>
                  </a:tcPr>
                </a:tc>
                <a:tc>
                  <a:txBody>
                    <a:bodyPr/>
                    <a:lstStyle/>
                    <a:p>
                      <a:pPr>
                        <a:lnSpc>
                          <a:spcPct val="115000"/>
                        </a:lnSpc>
                      </a:pPr>
                      <a:endParaRPr lang="en-ZA" sz="1000">
                        <a:latin typeface="Calibri"/>
                        <a:ea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w="28575" cap="flat" cmpd="dbl" algn="ctr">
                      <a:solidFill>
                        <a:srgbClr val="000000"/>
                      </a:solidFill>
                      <a:prstDash val="solid"/>
                      <a:round/>
                      <a:headEnd type="none" w="med" len="med"/>
                      <a:tailEnd type="none" w="med" len="med"/>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w="28575" cap="flat" cmpd="dbl" algn="ctr">
                      <a:solidFill>
                        <a:srgbClr val="000000"/>
                      </a:solidFill>
                      <a:prstDash val="solid"/>
                      <a:round/>
                      <a:headEnd type="none" w="med" len="med"/>
                      <a:tailEnd type="none" w="med" len="med"/>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w="28575" cap="flat" cmpd="dbl" algn="ctr">
                      <a:solidFill>
                        <a:srgbClr val="000000"/>
                      </a:solidFill>
                      <a:prstDash val="solid"/>
                      <a:round/>
                      <a:headEnd type="none" w="med" len="med"/>
                      <a:tailEnd type="none" w="med" len="med"/>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w="28575" cap="flat" cmpd="dbl" algn="ctr">
                      <a:solidFill>
                        <a:srgbClr val="000000"/>
                      </a:solidFill>
                      <a:prstDash val="solid"/>
                      <a:round/>
                      <a:headEnd type="none" w="med" len="med"/>
                      <a:tailEnd type="none" w="med" len="med"/>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w="28575" cap="flat" cmpd="dbl" algn="ctr">
                      <a:solidFill>
                        <a:srgbClr val="000000"/>
                      </a:solidFill>
                      <a:prstDash val="solid"/>
                      <a:round/>
                      <a:headEnd type="none" w="med" len="med"/>
                      <a:tailEnd type="none" w="med" len="med"/>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w="28575" cap="flat" cmpd="dbl" algn="ctr">
                      <a:solidFill>
                        <a:srgbClr val="000000"/>
                      </a:solidFill>
                      <a:prstDash val="solid"/>
                      <a:round/>
                      <a:headEnd type="none" w="med" len="med"/>
                      <a:tailEnd type="none" w="med" len="med"/>
                    </a:lnT>
                    <a:lnB>
                      <a:noFill/>
                    </a:lnB>
                  </a:tcPr>
                </a:tc>
              </a:tr>
              <a:tr h="192904">
                <a:tc vMerge="1">
                  <a:txBody>
                    <a:bodyPr/>
                    <a:lstStyle/>
                    <a:p>
                      <a:endParaRPr lang="en-ZA"/>
                    </a:p>
                  </a:txBody>
                  <a:tcPr/>
                </a:tc>
                <a:tc>
                  <a:txBody>
                    <a:bodyPr/>
                    <a:lstStyle/>
                    <a:p>
                      <a:pPr algn="ctr">
                        <a:lnSpc>
                          <a:spcPct val="115000"/>
                        </a:lnSpc>
                        <a:spcAft>
                          <a:spcPts val="0"/>
                        </a:spcAft>
                      </a:pPr>
                      <a:r>
                        <a:rPr lang="en-ZA" sz="900">
                          <a:solidFill>
                            <a:srgbClr val="000000"/>
                          </a:solidFill>
                          <a:latin typeface="Calibri"/>
                          <a:ea typeface="Times New Roman"/>
                          <a:cs typeface="Calibri"/>
                        </a:rPr>
                        <a:t>Gr2</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ctr">
                        <a:lnSpc>
                          <a:spcPct val="115000"/>
                        </a:lnSpc>
                        <a:spcAft>
                          <a:spcPts val="0"/>
                        </a:spcAft>
                      </a:pPr>
                      <a:r>
                        <a:rPr lang="en-ZA" sz="900" dirty="0">
                          <a:solidFill>
                            <a:srgbClr val="000000"/>
                          </a:solidFill>
                          <a:latin typeface="Calibri"/>
                          <a:ea typeface="Times New Roman"/>
                          <a:cs typeface="Calibri"/>
                        </a:rPr>
                        <a:t>0.47</a:t>
                      </a:r>
                      <a:endParaRPr lang="en-ZA" sz="1000" dirty="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15000"/>
                        </a:lnSpc>
                        <a:spcAft>
                          <a:spcPts val="0"/>
                        </a:spcAft>
                      </a:pPr>
                      <a:r>
                        <a:rPr lang="en-ZA" sz="900" dirty="0">
                          <a:solidFill>
                            <a:srgbClr val="000000"/>
                          </a:solidFill>
                          <a:latin typeface="Calibri"/>
                          <a:ea typeface="Times New Roman"/>
                          <a:cs typeface="Calibri"/>
                        </a:rPr>
                        <a:t>1.00</a:t>
                      </a:r>
                      <a:endParaRPr lang="en-ZA" sz="1000" dirty="0">
                        <a:latin typeface="Calibri"/>
                        <a:ea typeface="Calibri"/>
                        <a:cs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 </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r>
              <a:tr h="192904">
                <a:tc vMerge="1">
                  <a:txBody>
                    <a:bodyPr/>
                    <a:lstStyle/>
                    <a:p>
                      <a:endParaRPr lang="en-ZA"/>
                    </a:p>
                  </a:txBody>
                  <a:tcPr/>
                </a:tc>
                <a:tc>
                  <a:txBody>
                    <a:bodyPr/>
                    <a:lstStyle/>
                    <a:p>
                      <a:pPr algn="ctr">
                        <a:lnSpc>
                          <a:spcPct val="115000"/>
                        </a:lnSpc>
                        <a:spcAft>
                          <a:spcPts val="0"/>
                        </a:spcAft>
                      </a:pPr>
                      <a:r>
                        <a:rPr lang="en-ZA" sz="900">
                          <a:solidFill>
                            <a:srgbClr val="000000"/>
                          </a:solidFill>
                          <a:latin typeface="Calibri"/>
                          <a:ea typeface="Times New Roman"/>
                          <a:cs typeface="Calibri"/>
                        </a:rPr>
                        <a:t>Gr3</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0.35</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15000"/>
                        </a:lnSpc>
                        <a:spcAft>
                          <a:spcPts val="0"/>
                        </a:spcAft>
                      </a:pPr>
                      <a:r>
                        <a:rPr lang="en-ZA" sz="900" dirty="0">
                          <a:solidFill>
                            <a:srgbClr val="000000"/>
                          </a:solidFill>
                          <a:latin typeface="Calibri"/>
                          <a:ea typeface="Times New Roman"/>
                          <a:cs typeface="Calibri"/>
                        </a:rPr>
                        <a:t>0.44</a:t>
                      </a:r>
                      <a:endParaRPr lang="en-ZA" sz="1000" dirty="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1.00</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 </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a:noFill/>
                    </a:lnB>
                  </a:tcPr>
                </a:tc>
                <a:tc gridSpan="4">
                  <a:txBody>
                    <a:bodyPr/>
                    <a:lstStyle/>
                    <a:p>
                      <a:pPr algn="l">
                        <a:lnSpc>
                          <a:spcPct val="115000"/>
                        </a:lnSpc>
                        <a:spcAft>
                          <a:spcPts val="0"/>
                        </a:spcAft>
                      </a:pPr>
                      <a:r>
                        <a:rPr lang="en-ZA" sz="900">
                          <a:solidFill>
                            <a:srgbClr val="000000"/>
                          </a:solidFill>
                          <a:latin typeface="Calibri"/>
                          <a:ea typeface="Times New Roman"/>
                          <a:cs typeface="Calibri"/>
                        </a:rPr>
                        <a:t>Number of schools: 1145</a:t>
                      </a:r>
                      <a:endParaRPr lang="en-ZA" sz="1000">
                        <a:latin typeface="Calibri"/>
                        <a:ea typeface="Calibri"/>
                        <a:cs typeface="Times New Roman"/>
                      </a:endParaRPr>
                    </a:p>
                  </a:txBody>
                  <a:tcPr marL="47686" marR="47686" marT="0" marB="0" anchor="b">
                    <a:lnL>
                      <a:noFill/>
                    </a:lnL>
                    <a:lnR>
                      <a:noFill/>
                    </a:lnR>
                    <a:lnT>
                      <a:noFill/>
                    </a:lnT>
                    <a:lnB>
                      <a:noFill/>
                    </a:lnB>
                  </a:tcPr>
                </a:tc>
                <a:tc hMerge="1">
                  <a:txBody>
                    <a:bodyPr/>
                    <a:lstStyle/>
                    <a:p>
                      <a:endParaRPr lang="en-ZA"/>
                    </a:p>
                  </a:txBody>
                  <a:tcPr/>
                </a:tc>
                <a:tc hMerge="1">
                  <a:txBody>
                    <a:bodyPr/>
                    <a:lstStyle/>
                    <a:p>
                      <a:endParaRPr lang="en-ZA"/>
                    </a:p>
                  </a:txBody>
                  <a:tcPr/>
                </a:tc>
                <a:tc hMerge="1">
                  <a:txBody>
                    <a:bodyPr/>
                    <a:lstStyle/>
                    <a:p>
                      <a:endParaRPr lang="en-ZA"/>
                    </a:p>
                  </a:txBody>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r>
              <a:tr h="192904">
                <a:tc vMerge="1">
                  <a:txBody>
                    <a:bodyPr/>
                    <a:lstStyle/>
                    <a:p>
                      <a:endParaRPr lang="en-ZA"/>
                    </a:p>
                  </a:txBody>
                  <a:tcPr/>
                </a:tc>
                <a:tc>
                  <a:txBody>
                    <a:bodyPr/>
                    <a:lstStyle/>
                    <a:p>
                      <a:pPr algn="ctr">
                        <a:lnSpc>
                          <a:spcPct val="115000"/>
                        </a:lnSpc>
                        <a:spcAft>
                          <a:spcPts val="0"/>
                        </a:spcAft>
                      </a:pPr>
                      <a:r>
                        <a:rPr lang="en-ZA" sz="900">
                          <a:solidFill>
                            <a:srgbClr val="000000"/>
                          </a:solidFill>
                          <a:latin typeface="Calibri"/>
                          <a:ea typeface="Times New Roman"/>
                          <a:cs typeface="Calibri"/>
                        </a:rPr>
                        <a:t>Gr4</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0.44</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15000"/>
                        </a:lnSpc>
                        <a:spcAft>
                          <a:spcPts val="0"/>
                        </a:spcAft>
                      </a:pPr>
                      <a:r>
                        <a:rPr lang="en-ZA" sz="900" dirty="0">
                          <a:solidFill>
                            <a:srgbClr val="000000"/>
                          </a:solidFill>
                          <a:latin typeface="Calibri"/>
                          <a:ea typeface="Times New Roman"/>
                          <a:cs typeface="Calibri"/>
                        </a:rPr>
                        <a:t>0.44</a:t>
                      </a:r>
                      <a:endParaRPr lang="en-ZA" sz="1000" dirty="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dirty="0">
                          <a:solidFill>
                            <a:srgbClr val="000000"/>
                          </a:solidFill>
                          <a:latin typeface="Calibri"/>
                          <a:ea typeface="Times New Roman"/>
                          <a:cs typeface="Calibri"/>
                        </a:rPr>
                        <a:t>0.54</a:t>
                      </a:r>
                      <a:endParaRPr lang="en-ZA" sz="1000" dirty="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1.00</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 </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r>
              <a:tr h="192904">
                <a:tc vMerge="1">
                  <a:txBody>
                    <a:bodyPr/>
                    <a:lstStyle/>
                    <a:p>
                      <a:endParaRPr lang="en-ZA"/>
                    </a:p>
                  </a:txBody>
                  <a:tcPr/>
                </a:tc>
                <a:tc>
                  <a:txBody>
                    <a:bodyPr/>
                    <a:lstStyle/>
                    <a:p>
                      <a:pPr algn="ctr">
                        <a:lnSpc>
                          <a:spcPct val="115000"/>
                        </a:lnSpc>
                        <a:spcAft>
                          <a:spcPts val="0"/>
                        </a:spcAft>
                      </a:pPr>
                      <a:r>
                        <a:rPr lang="en-ZA" sz="900">
                          <a:solidFill>
                            <a:srgbClr val="000000"/>
                          </a:solidFill>
                          <a:latin typeface="Calibri"/>
                          <a:ea typeface="Times New Roman"/>
                          <a:cs typeface="Calibri"/>
                        </a:rPr>
                        <a:t>Gr5</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0.44</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0.44</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dirty="0">
                          <a:solidFill>
                            <a:srgbClr val="000000"/>
                          </a:solidFill>
                          <a:latin typeface="Calibri"/>
                          <a:ea typeface="Times New Roman"/>
                          <a:cs typeface="Calibri"/>
                        </a:rPr>
                        <a:t>0.51</a:t>
                      </a:r>
                      <a:endParaRPr lang="en-ZA" sz="1000" dirty="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0.76</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1.00</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 </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r>
              <a:tr h="173613">
                <a:tc vMerge="1">
                  <a:txBody>
                    <a:bodyPr/>
                    <a:lstStyle/>
                    <a:p>
                      <a:endParaRPr lang="en-ZA"/>
                    </a:p>
                  </a:txBody>
                  <a:tcPr/>
                </a:tc>
                <a:tc>
                  <a:txBody>
                    <a:bodyPr/>
                    <a:lstStyle/>
                    <a:p>
                      <a:pPr algn="ctr">
                        <a:lnSpc>
                          <a:spcPct val="115000"/>
                        </a:lnSpc>
                        <a:spcAft>
                          <a:spcPts val="0"/>
                        </a:spcAft>
                      </a:pPr>
                      <a:r>
                        <a:rPr lang="en-ZA" sz="900">
                          <a:solidFill>
                            <a:srgbClr val="000000"/>
                          </a:solidFill>
                          <a:latin typeface="Calibri"/>
                          <a:ea typeface="Times New Roman"/>
                          <a:cs typeface="Calibri"/>
                        </a:rPr>
                        <a:t>Gr6</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0.42</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latin typeface="Calibri"/>
                          <a:ea typeface="Times New Roman"/>
                          <a:cs typeface="Calibri"/>
                        </a:rPr>
                        <a:t>0.41</a:t>
                      </a:r>
                      <a:endParaRPr lang="en-ZA" sz="1000">
                        <a:latin typeface="Calibri"/>
                        <a:ea typeface="Calibri"/>
                        <a:cs typeface="Times New Roman"/>
                      </a:endParaRPr>
                    </a:p>
                  </a:txBody>
                  <a:tcPr marL="47686" marR="4768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dirty="0">
                          <a:solidFill>
                            <a:srgbClr val="000000"/>
                          </a:solidFill>
                          <a:latin typeface="Calibri"/>
                          <a:ea typeface="Times New Roman"/>
                          <a:cs typeface="Calibri"/>
                        </a:rPr>
                        <a:t>0.52</a:t>
                      </a:r>
                      <a:endParaRPr lang="en-ZA" sz="1000" dirty="0">
                        <a:latin typeface="Calibri"/>
                        <a:ea typeface="Calibri"/>
                        <a:cs typeface="Times New Roman"/>
                      </a:endParaRPr>
                    </a:p>
                  </a:txBody>
                  <a:tcPr marL="47686" marR="4768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latin typeface="Calibri"/>
                          <a:ea typeface="Times New Roman"/>
                          <a:cs typeface="Calibri"/>
                        </a:rPr>
                        <a:t>0.71</a:t>
                      </a:r>
                      <a:endParaRPr lang="en-ZA" sz="1000">
                        <a:latin typeface="Calibri"/>
                        <a:ea typeface="Calibri"/>
                        <a:cs typeface="Times New Roman"/>
                      </a:endParaRPr>
                    </a:p>
                  </a:txBody>
                  <a:tcPr marL="47686" marR="4768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latin typeface="Calibri"/>
                          <a:ea typeface="Times New Roman"/>
                          <a:cs typeface="Calibri"/>
                        </a:rPr>
                        <a:t>0.76</a:t>
                      </a:r>
                      <a:endParaRPr lang="en-ZA" sz="1000">
                        <a:latin typeface="Calibri"/>
                        <a:ea typeface="Calibri"/>
                        <a:cs typeface="Times New Roman"/>
                      </a:endParaRPr>
                    </a:p>
                  </a:txBody>
                  <a:tcPr marL="47686" marR="4768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latin typeface="Calibri"/>
                          <a:ea typeface="Times New Roman"/>
                          <a:cs typeface="Calibri"/>
                        </a:rPr>
                        <a:t>1.00</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latin typeface="Calibri"/>
                          <a:ea typeface="Times New Roman"/>
                          <a:cs typeface="Calibri"/>
                        </a:rPr>
                        <a:t> </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latin typeface="Calibri"/>
                          <a:ea typeface="Times New Roman"/>
                          <a:cs typeface="Calibri"/>
                        </a:rPr>
                        <a:t> </a:t>
                      </a:r>
                      <a:endParaRPr lang="en-ZA" sz="1000">
                        <a:latin typeface="Calibri"/>
                        <a:ea typeface="Calibri"/>
                        <a:cs typeface="Times New Roman"/>
                      </a:endParaRPr>
                    </a:p>
                  </a:txBody>
                  <a:tcPr marL="47686" marR="4768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latin typeface="Calibri"/>
                          <a:ea typeface="Times New Roman"/>
                          <a:cs typeface="Calibri"/>
                        </a:rPr>
                        <a:t> </a:t>
                      </a:r>
                      <a:endParaRPr lang="en-ZA" sz="1000">
                        <a:latin typeface="Calibri"/>
                        <a:ea typeface="Calibri"/>
                        <a:cs typeface="Times New Roman"/>
                      </a:endParaRPr>
                    </a:p>
                  </a:txBody>
                  <a:tcPr marL="47686" marR="4768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latin typeface="Calibri"/>
                          <a:ea typeface="Times New Roman"/>
                          <a:cs typeface="Calibri"/>
                        </a:rPr>
                        <a:t> </a:t>
                      </a:r>
                      <a:endParaRPr lang="en-ZA" sz="1000">
                        <a:latin typeface="Calibri"/>
                        <a:ea typeface="Calibri"/>
                        <a:cs typeface="Times New Roman"/>
                      </a:endParaRPr>
                    </a:p>
                  </a:txBody>
                  <a:tcPr marL="47686" marR="4768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latin typeface="Calibri"/>
                          <a:ea typeface="Times New Roman"/>
                          <a:cs typeface="Calibri"/>
                        </a:rPr>
                        <a:t> </a:t>
                      </a:r>
                      <a:endParaRPr lang="en-ZA" sz="1000">
                        <a:latin typeface="Calibri"/>
                        <a:ea typeface="Calibri"/>
                        <a:cs typeface="Times New Roman"/>
                      </a:endParaRPr>
                    </a:p>
                  </a:txBody>
                  <a:tcPr marL="47686" marR="4768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latin typeface="Calibri"/>
                          <a:ea typeface="Times New Roman"/>
                          <a:cs typeface="Calibri"/>
                        </a:rPr>
                        <a:t> </a:t>
                      </a:r>
                      <a:endParaRPr lang="en-ZA" sz="1000">
                        <a:latin typeface="Calibri"/>
                        <a:ea typeface="Calibri"/>
                        <a:cs typeface="Times New Roman"/>
                      </a:endParaRPr>
                    </a:p>
                  </a:txBody>
                  <a:tcPr marL="47686" marR="47686" marT="0" marB="0" anchor="b">
                    <a:lnL>
                      <a:noFill/>
                    </a:lnL>
                    <a:lnR>
                      <a:noFill/>
                    </a:lnR>
                    <a:lnT>
                      <a:noFill/>
                    </a:lnT>
                    <a:lnB w="12700" cap="flat" cmpd="sng" algn="ctr">
                      <a:solidFill>
                        <a:srgbClr val="000000"/>
                      </a:solidFill>
                      <a:prstDash val="solid"/>
                      <a:round/>
                      <a:headEnd type="none" w="med" len="med"/>
                      <a:tailEnd type="none" w="med" len="med"/>
                    </a:lnB>
                  </a:tcPr>
                </a:tc>
              </a:tr>
              <a:tr h="192904">
                <a:tc rowSpan="6">
                  <a:txBody>
                    <a:bodyPr/>
                    <a:lstStyle/>
                    <a:p>
                      <a:pPr algn="ctr">
                        <a:lnSpc>
                          <a:spcPct val="115000"/>
                        </a:lnSpc>
                        <a:spcAft>
                          <a:spcPts val="0"/>
                        </a:spcAft>
                      </a:pPr>
                      <a:r>
                        <a:rPr lang="en-ZA" sz="900">
                          <a:solidFill>
                            <a:srgbClr val="000000"/>
                          </a:solidFill>
                          <a:latin typeface="Calibri"/>
                          <a:ea typeface="Times New Roman"/>
                          <a:cs typeface="Calibri"/>
                        </a:rPr>
                        <a:t>Numeracy</a:t>
                      </a:r>
                      <a:endParaRPr lang="en-ZA" sz="1000">
                        <a:latin typeface="Calibri"/>
                        <a:ea typeface="Calibri"/>
                        <a:cs typeface="Times New Roman"/>
                      </a:endParaRPr>
                    </a:p>
                  </a:txBody>
                  <a:tcPr marL="47686" marR="47686" marT="0" marB="0" vert="vert270" anchor="ctr">
                    <a:lnL>
                      <a:noFill/>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Gr1</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0.69</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0.37</a:t>
                      </a:r>
                      <a:endParaRPr lang="en-ZA" sz="1000">
                        <a:latin typeface="Calibri"/>
                        <a:ea typeface="Calibri"/>
                        <a:cs typeface="Times New Roman"/>
                      </a:endParaRPr>
                    </a:p>
                  </a:txBody>
                  <a:tcPr marL="47686" marR="4768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0.31</a:t>
                      </a:r>
                      <a:endParaRPr lang="en-ZA" sz="1000">
                        <a:latin typeface="Calibri"/>
                        <a:ea typeface="Calibri"/>
                        <a:cs typeface="Times New Roman"/>
                      </a:endParaRPr>
                    </a:p>
                  </a:txBody>
                  <a:tcPr marL="47686" marR="4768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ZA" sz="900" dirty="0">
                          <a:solidFill>
                            <a:srgbClr val="000000"/>
                          </a:solidFill>
                          <a:latin typeface="Calibri"/>
                          <a:ea typeface="Times New Roman"/>
                          <a:cs typeface="Calibri"/>
                        </a:rPr>
                        <a:t>0.33</a:t>
                      </a:r>
                      <a:endParaRPr lang="en-ZA" sz="1000" dirty="0">
                        <a:latin typeface="Calibri"/>
                        <a:ea typeface="Calibri"/>
                        <a:cs typeface="Times New Roman"/>
                      </a:endParaRPr>
                    </a:p>
                  </a:txBody>
                  <a:tcPr marL="47686" marR="4768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0.29</a:t>
                      </a:r>
                      <a:endParaRPr lang="en-ZA" sz="1000">
                        <a:latin typeface="Calibri"/>
                        <a:ea typeface="Calibri"/>
                        <a:cs typeface="Times New Roman"/>
                      </a:endParaRPr>
                    </a:p>
                  </a:txBody>
                  <a:tcPr marL="47686" marR="4768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0.30</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1.00</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w="12700" cap="flat" cmpd="sng" algn="ctr">
                      <a:solidFill>
                        <a:srgbClr val="000000"/>
                      </a:solidFill>
                      <a:prstDash val="solid"/>
                      <a:round/>
                      <a:headEnd type="none" w="med" len="med"/>
                      <a:tailEnd type="none" w="med" len="med"/>
                    </a:lnT>
                    <a:lnB>
                      <a:noFill/>
                    </a:lnB>
                  </a:tcPr>
                </a:tc>
              </a:tr>
              <a:tr h="192904">
                <a:tc vMerge="1">
                  <a:txBody>
                    <a:bodyPr/>
                    <a:lstStyle/>
                    <a:p>
                      <a:endParaRPr lang="en-ZA"/>
                    </a:p>
                  </a:txBody>
                  <a:tcPr/>
                </a:tc>
                <a:tc>
                  <a:txBody>
                    <a:bodyPr/>
                    <a:lstStyle/>
                    <a:p>
                      <a:pPr algn="ctr">
                        <a:lnSpc>
                          <a:spcPct val="115000"/>
                        </a:lnSpc>
                        <a:spcAft>
                          <a:spcPts val="0"/>
                        </a:spcAft>
                      </a:pPr>
                      <a:r>
                        <a:rPr lang="en-ZA" sz="900">
                          <a:solidFill>
                            <a:srgbClr val="000000"/>
                          </a:solidFill>
                          <a:latin typeface="Calibri"/>
                          <a:ea typeface="Times New Roman"/>
                          <a:cs typeface="Calibri"/>
                        </a:rPr>
                        <a:t>Gr2</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0.45</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0.69</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0.45</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dirty="0">
                          <a:solidFill>
                            <a:srgbClr val="000000"/>
                          </a:solidFill>
                          <a:latin typeface="Calibri"/>
                          <a:ea typeface="Times New Roman"/>
                          <a:cs typeface="Calibri"/>
                        </a:rPr>
                        <a:t>0.45</a:t>
                      </a:r>
                      <a:endParaRPr lang="en-ZA" sz="1000" dirty="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0.43</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0.39</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0.44</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1.00</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r>
              <a:tr h="192904">
                <a:tc vMerge="1">
                  <a:txBody>
                    <a:bodyPr/>
                    <a:lstStyle/>
                    <a:p>
                      <a:endParaRPr lang="en-ZA"/>
                    </a:p>
                  </a:txBody>
                  <a:tcPr/>
                </a:tc>
                <a:tc>
                  <a:txBody>
                    <a:bodyPr/>
                    <a:lstStyle/>
                    <a:p>
                      <a:pPr algn="ctr">
                        <a:lnSpc>
                          <a:spcPct val="115000"/>
                        </a:lnSpc>
                        <a:spcAft>
                          <a:spcPts val="0"/>
                        </a:spcAft>
                      </a:pPr>
                      <a:r>
                        <a:rPr lang="en-ZA" sz="900">
                          <a:solidFill>
                            <a:srgbClr val="000000"/>
                          </a:solidFill>
                          <a:latin typeface="Calibri"/>
                          <a:ea typeface="Times New Roman"/>
                          <a:cs typeface="Calibri"/>
                        </a:rPr>
                        <a:t>Gr3</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0.36</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0.42</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0.71</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0.57</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dirty="0">
                          <a:solidFill>
                            <a:srgbClr val="000000"/>
                          </a:solidFill>
                          <a:latin typeface="Calibri"/>
                          <a:ea typeface="Times New Roman"/>
                          <a:cs typeface="Calibri"/>
                        </a:rPr>
                        <a:t>0.52</a:t>
                      </a:r>
                      <a:endParaRPr lang="en-ZA" sz="1000" dirty="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0.54</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0.33</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0.49</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1.00</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r>
              <a:tr h="192904">
                <a:tc vMerge="1">
                  <a:txBody>
                    <a:bodyPr/>
                    <a:lstStyle/>
                    <a:p>
                      <a:endParaRPr lang="en-ZA"/>
                    </a:p>
                  </a:txBody>
                  <a:tcPr/>
                </a:tc>
                <a:tc>
                  <a:txBody>
                    <a:bodyPr/>
                    <a:lstStyle/>
                    <a:p>
                      <a:pPr algn="ctr">
                        <a:lnSpc>
                          <a:spcPct val="115000"/>
                        </a:lnSpc>
                        <a:spcAft>
                          <a:spcPts val="0"/>
                        </a:spcAft>
                      </a:pPr>
                      <a:r>
                        <a:rPr lang="en-ZA" sz="900">
                          <a:solidFill>
                            <a:srgbClr val="000000"/>
                          </a:solidFill>
                          <a:latin typeface="Calibri"/>
                          <a:ea typeface="Times New Roman"/>
                          <a:cs typeface="Calibri"/>
                        </a:rPr>
                        <a:t>Gr4</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0.42</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0.43</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0.57</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0.73</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0.66</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0.62</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0.34</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0.45</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0.65</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1.00</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r>
              <a:tr h="192904">
                <a:tc vMerge="1">
                  <a:txBody>
                    <a:bodyPr/>
                    <a:lstStyle/>
                    <a:p>
                      <a:endParaRPr lang="en-ZA"/>
                    </a:p>
                  </a:txBody>
                  <a:tcPr/>
                </a:tc>
                <a:tc>
                  <a:txBody>
                    <a:bodyPr/>
                    <a:lstStyle/>
                    <a:p>
                      <a:pPr algn="ctr">
                        <a:lnSpc>
                          <a:spcPct val="115000"/>
                        </a:lnSpc>
                        <a:spcAft>
                          <a:spcPts val="0"/>
                        </a:spcAft>
                      </a:pPr>
                      <a:r>
                        <a:rPr lang="en-ZA" sz="900">
                          <a:solidFill>
                            <a:srgbClr val="000000"/>
                          </a:solidFill>
                          <a:latin typeface="Calibri"/>
                          <a:ea typeface="Times New Roman"/>
                          <a:cs typeface="Calibri"/>
                        </a:rPr>
                        <a:t>Gr5</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0.40</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0.42</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0.52</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0.66</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0.75</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dirty="0">
                          <a:solidFill>
                            <a:srgbClr val="000000"/>
                          </a:solidFill>
                          <a:latin typeface="Calibri"/>
                          <a:ea typeface="Times New Roman"/>
                          <a:cs typeface="Calibri"/>
                        </a:rPr>
                        <a:t>0.66</a:t>
                      </a:r>
                      <a:endParaRPr lang="en-ZA" sz="1000" dirty="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0.31</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0.45</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0.57</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0.70</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1.00</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r>
              <a:tr h="282527">
                <a:tc vMerge="1">
                  <a:txBody>
                    <a:bodyPr/>
                    <a:lstStyle/>
                    <a:p>
                      <a:endParaRPr lang="en-ZA"/>
                    </a:p>
                  </a:txBody>
                  <a:tcPr/>
                </a:tc>
                <a:tc>
                  <a:txBody>
                    <a:bodyPr/>
                    <a:lstStyle/>
                    <a:p>
                      <a:pPr algn="ctr">
                        <a:lnSpc>
                          <a:spcPct val="115000"/>
                        </a:lnSpc>
                        <a:spcAft>
                          <a:spcPts val="0"/>
                        </a:spcAft>
                      </a:pPr>
                      <a:r>
                        <a:rPr lang="en-ZA" sz="900">
                          <a:solidFill>
                            <a:srgbClr val="000000"/>
                          </a:solidFill>
                          <a:latin typeface="Calibri"/>
                          <a:ea typeface="Times New Roman"/>
                          <a:cs typeface="Calibri"/>
                        </a:rPr>
                        <a:t>Gr6</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0.39</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0.38</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0.48</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0.62</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0.68</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dirty="0">
                          <a:solidFill>
                            <a:srgbClr val="000000"/>
                          </a:solidFill>
                          <a:latin typeface="Calibri"/>
                          <a:ea typeface="Times New Roman"/>
                          <a:cs typeface="Calibri"/>
                        </a:rPr>
                        <a:t>0.72</a:t>
                      </a:r>
                      <a:endParaRPr lang="en-ZA" sz="1000" dirty="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0.27</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0.39</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1200" b="1" dirty="0">
                          <a:solidFill>
                            <a:srgbClr val="FF0000"/>
                          </a:solidFill>
                          <a:latin typeface="Calibri"/>
                          <a:ea typeface="Times New Roman"/>
                          <a:cs typeface="Calibri"/>
                        </a:rPr>
                        <a:t>0.51</a:t>
                      </a:r>
                      <a:endParaRPr lang="en-ZA" sz="1400" b="1" dirty="0">
                        <a:solidFill>
                          <a:srgbClr val="FF0000"/>
                        </a:solidFill>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0.63</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0.72</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1.00</a:t>
                      </a:r>
                      <a:endParaRPr lang="en-ZA" sz="1000">
                        <a:latin typeface="Calibri"/>
                        <a:ea typeface="Calibri"/>
                        <a:cs typeface="Times New Roman"/>
                      </a:endParaRPr>
                    </a:p>
                  </a:txBody>
                  <a:tcPr marL="47686" marR="47686" marT="0" marB="0" anchor="b">
                    <a:lnL>
                      <a:noFill/>
                    </a:lnL>
                    <a:lnR>
                      <a:noFill/>
                    </a:lnR>
                    <a:lnT>
                      <a:noFill/>
                    </a:lnT>
                    <a:lnB>
                      <a:noFill/>
                    </a:lnB>
                  </a:tcPr>
                </a:tc>
              </a:tr>
              <a:tr h="192904">
                <a:tc>
                  <a:txBody>
                    <a:bodyPr/>
                    <a:lstStyle/>
                    <a:p>
                      <a:pPr>
                        <a:lnSpc>
                          <a:spcPct val="115000"/>
                        </a:lnSpc>
                      </a:pPr>
                      <a:endParaRPr lang="en-ZA" sz="1000" dirty="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dirty="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r>
              <a:tr h="192904">
                <a:tc gridSpan="14">
                  <a:txBody>
                    <a:bodyPr/>
                    <a:lstStyle/>
                    <a:p>
                      <a:pPr algn="l">
                        <a:lnSpc>
                          <a:spcPct val="115000"/>
                        </a:lnSpc>
                        <a:spcAft>
                          <a:spcPts val="0"/>
                        </a:spcAft>
                      </a:pPr>
                      <a:r>
                        <a:rPr lang="en-ZA" sz="1000" b="1">
                          <a:solidFill>
                            <a:srgbClr val="000000"/>
                          </a:solidFill>
                          <a:latin typeface="Calibri"/>
                          <a:ea typeface="Times New Roman"/>
                          <a:cs typeface="Calibri"/>
                        </a:rPr>
                        <a:t>Western Cape province: Correlations between average grade performance within a school</a:t>
                      </a:r>
                      <a:endParaRPr lang="en-ZA" sz="1000">
                        <a:latin typeface="Calibri"/>
                        <a:ea typeface="Calibri"/>
                        <a:cs typeface="Times New Roman"/>
                      </a:endParaRPr>
                    </a:p>
                  </a:txBody>
                  <a:tcPr marL="47686" marR="47686" marT="0" marB="0" anchor="b">
                    <a:lnL>
                      <a:noFill/>
                    </a:lnL>
                    <a:lnR>
                      <a:noFill/>
                    </a:lnR>
                    <a:lnT>
                      <a:noFill/>
                    </a:lnT>
                    <a:lnB>
                      <a:noFill/>
                    </a:lnB>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r>
              <a:tr h="192904">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solidFill>
                      <a:srgbClr val="D9D9D9"/>
                    </a:solidFill>
                  </a:tcPr>
                </a:tc>
                <a:tc>
                  <a:txBody>
                    <a:bodyPr/>
                    <a:lstStyle/>
                    <a:p>
                      <a:pPr>
                        <a:lnSpc>
                          <a:spcPct val="115000"/>
                        </a:lnSpc>
                      </a:pPr>
                      <a:endParaRPr lang="en-ZA" sz="1000">
                        <a:latin typeface="Calibri"/>
                        <a:ea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a:noFill/>
                    </a:lnB>
                    <a:solidFill>
                      <a:srgbClr val="D9D9D9"/>
                    </a:solidFill>
                  </a:tcPr>
                </a:tc>
                <a:tc gridSpan="6">
                  <a:txBody>
                    <a:bodyPr/>
                    <a:lstStyle/>
                    <a:p>
                      <a:pPr algn="ctr">
                        <a:lnSpc>
                          <a:spcPct val="115000"/>
                        </a:lnSpc>
                        <a:spcAft>
                          <a:spcPts val="0"/>
                        </a:spcAft>
                      </a:pPr>
                      <a:r>
                        <a:rPr lang="en-ZA" sz="900">
                          <a:solidFill>
                            <a:srgbClr val="000000"/>
                          </a:solidFill>
                          <a:latin typeface="Calibri"/>
                          <a:ea typeface="Times New Roman"/>
                          <a:cs typeface="Calibri"/>
                        </a:rPr>
                        <a:t>Literacy</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gridSpan="6">
                  <a:txBody>
                    <a:bodyPr/>
                    <a:lstStyle/>
                    <a:p>
                      <a:pPr algn="ctr">
                        <a:lnSpc>
                          <a:spcPct val="115000"/>
                        </a:lnSpc>
                        <a:spcAft>
                          <a:spcPts val="0"/>
                        </a:spcAft>
                      </a:pPr>
                      <a:r>
                        <a:rPr lang="en-ZA" sz="900" dirty="0">
                          <a:solidFill>
                            <a:srgbClr val="000000"/>
                          </a:solidFill>
                          <a:latin typeface="Calibri"/>
                          <a:ea typeface="Times New Roman"/>
                          <a:cs typeface="Calibri"/>
                        </a:rPr>
                        <a:t>Numeracy</a:t>
                      </a:r>
                      <a:endParaRPr lang="en-ZA" sz="1000" dirty="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a:noFill/>
                    </a:lnB>
                    <a:solidFill>
                      <a:srgbClr val="D9D9D9"/>
                    </a:solidFill>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r>
              <a:tr h="192904">
                <a:tc>
                  <a:txBody>
                    <a:bodyPr/>
                    <a:lstStyle/>
                    <a:p>
                      <a:pPr algn="l">
                        <a:lnSpc>
                          <a:spcPct val="115000"/>
                        </a:lnSpc>
                        <a:spcAft>
                          <a:spcPts val="0"/>
                        </a:spcAft>
                      </a:pPr>
                      <a:r>
                        <a:rPr lang="en-ZA" sz="1000">
                          <a:solidFill>
                            <a:srgbClr val="000000"/>
                          </a:solidFill>
                          <a:latin typeface="Calibri"/>
                          <a:ea typeface="Times New Roman"/>
                          <a:cs typeface="Calibri"/>
                        </a:rPr>
                        <a:t> </a:t>
                      </a:r>
                      <a:endParaRPr lang="en-ZA" sz="1000">
                        <a:latin typeface="Calibri"/>
                        <a:ea typeface="Calibri"/>
                        <a:cs typeface="Times New Roman"/>
                      </a:endParaRPr>
                    </a:p>
                  </a:txBody>
                  <a:tcPr marL="47686" marR="47686" marT="0" marB="0" anchor="b">
                    <a:lnL>
                      <a:noFill/>
                    </a:lnL>
                    <a:lnR>
                      <a:noFill/>
                    </a:lnR>
                    <a:lnT>
                      <a:noFill/>
                    </a:lnT>
                    <a:lnB w="28575" cap="flat" cmpd="dbl" algn="ctr">
                      <a:solidFill>
                        <a:srgbClr val="000000"/>
                      </a:solidFill>
                      <a:prstDash val="solid"/>
                      <a:round/>
                      <a:headEnd type="none" w="med" len="med"/>
                      <a:tailEnd type="none" w="med" len="med"/>
                    </a:lnB>
                    <a:solidFill>
                      <a:srgbClr val="D9D9D9"/>
                    </a:solidFill>
                  </a:tcPr>
                </a:tc>
                <a:tc>
                  <a:txBody>
                    <a:bodyPr/>
                    <a:lstStyle/>
                    <a:p>
                      <a:pPr algn="l">
                        <a:lnSpc>
                          <a:spcPct val="115000"/>
                        </a:lnSpc>
                        <a:spcAft>
                          <a:spcPts val="0"/>
                        </a:spcAft>
                      </a:pPr>
                      <a:r>
                        <a:rPr lang="en-ZA" sz="900">
                          <a:solidFill>
                            <a:srgbClr val="000000"/>
                          </a:solidFill>
                          <a:latin typeface="Calibri"/>
                          <a:ea typeface="Times New Roman"/>
                          <a:cs typeface="Calibri"/>
                        </a:rPr>
                        <a:t> </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w="28575" cap="flat" cmpd="dbl"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Gr1</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w="28575" cap="flat" cmpd="dbl"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Gr2</a:t>
                      </a:r>
                      <a:endParaRPr lang="en-ZA" sz="1000">
                        <a:latin typeface="Calibri"/>
                        <a:ea typeface="Calibri"/>
                        <a:cs typeface="Times New Roman"/>
                      </a:endParaRPr>
                    </a:p>
                  </a:txBody>
                  <a:tcPr marL="47686" marR="47686" marT="0" marB="0" anchor="b">
                    <a:lnL>
                      <a:noFill/>
                    </a:lnL>
                    <a:lnR>
                      <a:noFill/>
                    </a:lnR>
                    <a:lnT>
                      <a:noFill/>
                    </a:lnT>
                    <a:lnB w="28575" cap="flat" cmpd="dbl"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Gr3</a:t>
                      </a:r>
                      <a:endParaRPr lang="en-ZA" sz="1000">
                        <a:latin typeface="Calibri"/>
                        <a:ea typeface="Calibri"/>
                        <a:cs typeface="Times New Roman"/>
                      </a:endParaRPr>
                    </a:p>
                  </a:txBody>
                  <a:tcPr marL="47686" marR="47686" marT="0" marB="0" anchor="b">
                    <a:lnL>
                      <a:noFill/>
                    </a:lnL>
                    <a:lnR>
                      <a:noFill/>
                    </a:lnR>
                    <a:lnT>
                      <a:noFill/>
                    </a:lnT>
                    <a:lnB w="28575" cap="flat" cmpd="dbl"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Gr4</a:t>
                      </a:r>
                      <a:endParaRPr lang="en-ZA" sz="1000">
                        <a:latin typeface="Calibri"/>
                        <a:ea typeface="Calibri"/>
                        <a:cs typeface="Times New Roman"/>
                      </a:endParaRPr>
                    </a:p>
                  </a:txBody>
                  <a:tcPr marL="47686" marR="47686" marT="0" marB="0" anchor="b">
                    <a:lnL>
                      <a:noFill/>
                    </a:lnL>
                    <a:lnR>
                      <a:noFill/>
                    </a:lnR>
                    <a:lnT>
                      <a:noFill/>
                    </a:lnT>
                    <a:lnB w="28575" cap="flat" cmpd="dbl"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Gr5</a:t>
                      </a:r>
                      <a:endParaRPr lang="en-ZA" sz="1000">
                        <a:latin typeface="Calibri"/>
                        <a:ea typeface="Calibri"/>
                        <a:cs typeface="Times New Roman"/>
                      </a:endParaRPr>
                    </a:p>
                  </a:txBody>
                  <a:tcPr marL="47686" marR="47686" marT="0" marB="0" anchor="b">
                    <a:lnL>
                      <a:noFill/>
                    </a:lnL>
                    <a:lnR>
                      <a:noFill/>
                    </a:lnR>
                    <a:lnT>
                      <a:noFill/>
                    </a:lnT>
                    <a:lnB w="28575" cap="flat" cmpd="dbl"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Gr6</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w="28575" cap="flat" cmpd="dbl"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Gr1</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w="28575" cap="flat" cmpd="dbl"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Gr2</a:t>
                      </a:r>
                      <a:endParaRPr lang="en-ZA" sz="1000">
                        <a:latin typeface="Calibri"/>
                        <a:ea typeface="Calibri"/>
                        <a:cs typeface="Times New Roman"/>
                      </a:endParaRPr>
                    </a:p>
                  </a:txBody>
                  <a:tcPr marL="47686" marR="47686" marT="0" marB="0" anchor="b">
                    <a:lnL>
                      <a:noFill/>
                    </a:lnL>
                    <a:lnR>
                      <a:noFill/>
                    </a:lnR>
                    <a:lnT>
                      <a:noFill/>
                    </a:lnT>
                    <a:lnB w="28575" cap="flat" cmpd="dbl"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Gr3</a:t>
                      </a:r>
                      <a:endParaRPr lang="en-ZA" sz="1000">
                        <a:latin typeface="Calibri"/>
                        <a:ea typeface="Calibri"/>
                        <a:cs typeface="Times New Roman"/>
                      </a:endParaRPr>
                    </a:p>
                  </a:txBody>
                  <a:tcPr marL="47686" marR="47686" marT="0" marB="0" anchor="b">
                    <a:lnL>
                      <a:noFill/>
                    </a:lnL>
                    <a:lnR>
                      <a:noFill/>
                    </a:lnR>
                    <a:lnT>
                      <a:noFill/>
                    </a:lnT>
                    <a:lnB w="28575" cap="flat" cmpd="dbl"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Gr4</a:t>
                      </a:r>
                      <a:endParaRPr lang="en-ZA" sz="1000">
                        <a:latin typeface="Calibri"/>
                        <a:ea typeface="Calibri"/>
                        <a:cs typeface="Times New Roman"/>
                      </a:endParaRPr>
                    </a:p>
                  </a:txBody>
                  <a:tcPr marL="47686" marR="47686" marT="0" marB="0" anchor="b">
                    <a:lnL>
                      <a:noFill/>
                    </a:lnL>
                    <a:lnR>
                      <a:noFill/>
                    </a:lnR>
                    <a:lnT>
                      <a:noFill/>
                    </a:lnT>
                    <a:lnB w="28575" cap="flat" cmpd="dbl"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Gr5</a:t>
                      </a:r>
                      <a:endParaRPr lang="en-ZA" sz="1000">
                        <a:latin typeface="Calibri"/>
                        <a:ea typeface="Calibri"/>
                        <a:cs typeface="Times New Roman"/>
                      </a:endParaRPr>
                    </a:p>
                  </a:txBody>
                  <a:tcPr marL="47686" marR="47686" marT="0" marB="0" anchor="b">
                    <a:lnL>
                      <a:noFill/>
                    </a:lnL>
                    <a:lnR>
                      <a:noFill/>
                    </a:lnR>
                    <a:lnT>
                      <a:noFill/>
                    </a:lnT>
                    <a:lnB w="28575" cap="flat" cmpd="dbl"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Gr6</a:t>
                      </a:r>
                      <a:endParaRPr lang="en-ZA" sz="1000">
                        <a:latin typeface="Calibri"/>
                        <a:ea typeface="Calibri"/>
                        <a:cs typeface="Times New Roman"/>
                      </a:endParaRPr>
                    </a:p>
                  </a:txBody>
                  <a:tcPr marL="47686" marR="47686" marT="0" marB="0" anchor="b">
                    <a:lnL>
                      <a:noFill/>
                    </a:lnL>
                    <a:lnR>
                      <a:noFill/>
                    </a:lnR>
                    <a:lnT>
                      <a:noFill/>
                    </a:lnT>
                    <a:lnB w="28575" cap="flat" cmpd="dbl" algn="ctr">
                      <a:solidFill>
                        <a:srgbClr val="000000"/>
                      </a:solidFill>
                      <a:prstDash val="solid"/>
                      <a:round/>
                      <a:headEnd type="none" w="med" len="med"/>
                      <a:tailEnd type="none" w="med" len="med"/>
                    </a:lnB>
                    <a:solidFill>
                      <a:srgbClr val="D9D9D9"/>
                    </a:solidFill>
                  </a:tcPr>
                </a:tc>
              </a:tr>
              <a:tr h="192904">
                <a:tc rowSpan="6">
                  <a:txBody>
                    <a:bodyPr/>
                    <a:lstStyle/>
                    <a:p>
                      <a:pPr algn="ctr">
                        <a:lnSpc>
                          <a:spcPct val="115000"/>
                        </a:lnSpc>
                        <a:spcAft>
                          <a:spcPts val="0"/>
                        </a:spcAft>
                      </a:pPr>
                      <a:r>
                        <a:rPr lang="en-ZA" sz="900">
                          <a:solidFill>
                            <a:srgbClr val="000000"/>
                          </a:solidFill>
                          <a:latin typeface="Calibri"/>
                          <a:ea typeface="Times New Roman"/>
                          <a:cs typeface="Calibri"/>
                        </a:rPr>
                        <a:t>Literacy</a:t>
                      </a:r>
                      <a:endParaRPr lang="en-ZA" sz="1000">
                        <a:latin typeface="Calibri"/>
                        <a:ea typeface="Calibri"/>
                        <a:cs typeface="Times New Roman"/>
                      </a:endParaRPr>
                    </a:p>
                  </a:txBody>
                  <a:tcPr marL="47686" marR="47686" marT="0" marB="0" vert="vert270" anchor="ctr">
                    <a:lnL>
                      <a:noFill/>
                    </a:lnL>
                    <a:lnR>
                      <a:noFill/>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Gr1</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a:noFill/>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1.00</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w="28575" cap="flat" cmpd="dbl" algn="ctr">
                      <a:solidFill>
                        <a:srgbClr val="000000"/>
                      </a:solidFill>
                      <a:prstDash val="solid"/>
                      <a:round/>
                      <a:headEnd type="none" w="med" len="med"/>
                      <a:tailEnd type="none" w="med" len="med"/>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w="28575" cap="flat" cmpd="dbl" algn="ctr">
                      <a:solidFill>
                        <a:srgbClr val="000000"/>
                      </a:solidFill>
                      <a:prstDash val="solid"/>
                      <a:round/>
                      <a:headEnd type="none" w="med" len="med"/>
                      <a:tailEnd type="none" w="med" len="med"/>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w="28575" cap="flat" cmpd="dbl" algn="ctr">
                      <a:solidFill>
                        <a:srgbClr val="000000"/>
                      </a:solidFill>
                      <a:prstDash val="solid"/>
                      <a:round/>
                      <a:headEnd type="none" w="med" len="med"/>
                      <a:tailEnd type="none" w="med" len="med"/>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w="28575" cap="flat" cmpd="dbl" algn="ctr">
                      <a:solidFill>
                        <a:srgbClr val="000000"/>
                      </a:solidFill>
                      <a:prstDash val="solid"/>
                      <a:round/>
                      <a:headEnd type="none" w="med" len="med"/>
                      <a:tailEnd type="none" w="med" len="med"/>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w="28575" cap="flat" cmpd="dbl"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 </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a:noFill/>
                    </a:lnB>
                  </a:tcPr>
                </a:tc>
                <a:tc>
                  <a:txBody>
                    <a:bodyPr/>
                    <a:lstStyle/>
                    <a:p>
                      <a:pPr>
                        <a:lnSpc>
                          <a:spcPct val="115000"/>
                        </a:lnSpc>
                      </a:pPr>
                      <a:endParaRPr lang="en-ZA" sz="1000">
                        <a:latin typeface="Calibri"/>
                        <a:ea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w="28575" cap="flat" cmpd="dbl" algn="ctr">
                      <a:solidFill>
                        <a:srgbClr val="000000"/>
                      </a:solidFill>
                      <a:prstDash val="solid"/>
                      <a:round/>
                      <a:headEnd type="none" w="med" len="med"/>
                      <a:tailEnd type="none" w="med" len="med"/>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w="28575" cap="flat" cmpd="dbl" algn="ctr">
                      <a:solidFill>
                        <a:srgbClr val="000000"/>
                      </a:solidFill>
                      <a:prstDash val="solid"/>
                      <a:round/>
                      <a:headEnd type="none" w="med" len="med"/>
                      <a:tailEnd type="none" w="med" len="med"/>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w="28575" cap="flat" cmpd="dbl" algn="ctr">
                      <a:solidFill>
                        <a:srgbClr val="000000"/>
                      </a:solidFill>
                      <a:prstDash val="solid"/>
                      <a:round/>
                      <a:headEnd type="none" w="med" len="med"/>
                      <a:tailEnd type="none" w="med" len="med"/>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w="28575" cap="flat" cmpd="dbl" algn="ctr">
                      <a:solidFill>
                        <a:srgbClr val="000000"/>
                      </a:solidFill>
                      <a:prstDash val="solid"/>
                      <a:round/>
                      <a:headEnd type="none" w="med" len="med"/>
                      <a:tailEnd type="none" w="med" len="med"/>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w="28575" cap="flat" cmpd="dbl" algn="ctr">
                      <a:solidFill>
                        <a:srgbClr val="000000"/>
                      </a:solidFill>
                      <a:prstDash val="solid"/>
                      <a:round/>
                      <a:headEnd type="none" w="med" len="med"/>
                      <a:tailEnd type="none" w="med" len="med"/>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w="28575" cap="flat" cmpd="dbl" algn="ctr">
                      <a:solidFill>
                        <a:srgbClr val="000000"/>
                      </a:solidFill>
                      <a:prstDash val="solid"/>
                      <a:round/>
                      <a:headEnd type="none" w="med" len="med"/>
                      <a:tailEnd type="none" w="med" len="med"/>
                    </a:lnT>
                    <a:lnB>
                      <a:noFill/>
                    </a:lnB>
                  </a:tcPr>
                </a:tc>
              </a:tr>
              <a:tr h="192904">
                <a:tc vMerge="1">
                  <a:txBody>
                    <a:bodyPr/>
                    <a:lstStyle/>
                    <a:p>
                      <a:endParaRPr lang="en-ZA"/>
                    </a:p>
                  </a:txBody>
                  <a:tcPr/>
                </a:tc>
                <a:tc>
                  <a:txBody>
                    <a:bodyPr/>
                    <a:lstStyle/>
                    <a:p>
                      <a:pPr algn="ctr">
                        <a:lnSpc>
                          <a:spcPct val="115000"/>
                        </a:lnSpc>
                        <a:spcAft>
                          <a:spcPts val="0"/>
                        </a:spcAft>
                      </a:pPr>
                      <a:r>
                        <a:rPr lang="en-ZA" sz="900">
                          <a:solidFill>
                            <a:srgbClr val="000000"/>
                          </a:solidFill>
                          <a:latin typeface="Calibri"/>
                          <a:ea typeface="Times New Roman"/>
                          <a:cs typeface="Calibri"/>
                        </a:rPr>
                        <a:t>Gr2</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0.73</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1.00</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 </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dirty="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r>
              <a:tr h="192904">
                <a:tc vMerge="1">
                  <a:txBody>
                    <a:bodyPr/>
                    <a:lstStyle/>
                    <a:p>
                      <a:endParaRPr lang="en-ZA"/>
                    </a:p>
                  </a:txBody>
                  <a:tcPr/>
                </a:tc>
                <a:tc>
                  <a:txBody>
                    <a:bodyPr/>
                    <a:lstStyle/>
                    <a:p>
                      <a:pPr algn="ctr">
                        <a:lnSpc>
                          <a:spcPct val="115000"/>
                        </a:lnSpc>
                        <a:spcAft>
                          <a:spcPts val="0"/>
                        </a:spcAft>
                      </a:pPr>
                      <a:r>
                        <a:rPr lang="en-ZA" sz="900">
                          <a:solidFill>
                            <a:srgbClr val="000000"/>
                          </a:solidFill>
                          <a:latin typeface="Calibri"/>
                          <a:ea typeface="Times New Roman"/>
                          <a:cs typeface="Calibri"/>
                        </a:rPr>
                        <a:t>Gr3</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0.64</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0.70</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1.00</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 </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a:noFill/>
                    </a:lnB>
                  </a:tcPr>
                </a:tc>
                <a:tc gridSpan="4">
                  <a:txBody>
                    <a:bodyPr/>
                    <a:lstStyle/>
                    <a:p>
                      <a:pPr algn="l">
                        <a:lnSpc>
                          <a:spcPct val="115000"/>
                        </a:lnSpc>
                        <a:spcAft>
                          <a:spcPts val="0"/>
                        </a:spcAft>
                      </a:pPr>
                      <a:r>
                        <a:rPr lang="en-ZA" sz="900">
                          <a:solidFill>
                            <a:srgbClr val="000000"/>
                          </a:solidFill>
                          <a:latin typeface="Calibri"/>
                          <a:ea typeface="Times New Roman"/>
                          <a:cs typeface="Calibri"/>
                        </a:rPr>
                        <a:t>Number of schools: 924</a:t>
                      </a:r>
                      <a:endParaRPr lang="en-ZA" sz="1000">
                        <a:latin typeface="Calibri"/>
                        <a:ea typeface="Calibri"/>
                        <a:cs typeface="Times New Roman"/>
                      </a:endParaRPr>
                    </a:p>
                  </a:txBody>
                  <a:tcPr marL="47686" marR="47686" marT="0" marB="0" anchor="b">
                    <a:lnL>
                      <a:noFill/>
                    </a:lnL>
                    <a:lnR>
                      <a:noFill/>
                    </a:lnR>
                    <a:lnT>
                      <a:noFill/>
                    </a:lnT>
                    <a:lnB>
                      <a:noFill/>
                    </a:lnB>
                  </a:tcPr>
                </a:tc>
                <a:tc hMerge="1">
                  <a:txBody>
                    <a:bodyPr/>
                    <a:lstStyle/>
                    <a:p>
                      <a:endParaRPr lang="en-ZA"/>
                    </a:p>
                  </a:txBody>
                  <a:tcPr/>
                </a:tc>
                <a:tc hMerge="1">
                  <a:txBody>
                    <a:bodyPr/>
                    <a:lstStyle/>
                    <a:p>
                      <a:endParaRPr lang="en-ZA"/>
                    </a:p>
                  </a:txBody>
                  <a:tcPr/>
                </a:tc>
                <a:tc hMerge="1">
                  <a:txBody>
                    <a:bodyPr/>
                    <a:lstStyle/>
                    <a:p>
                      <a:endParaRPr lang="en-ZA"/>
                    </a:p>
                  </a:txBody>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r>
              <a:tr h="192904">
                <a:tc vMerge="1">
                  <a:txBody>
                    <a:bodyPr/>
                    <a:lstStyle/>
                    <a:p>
                      <a:endParaRPr lang="en-ZA"/>
                    </a:p>
                  </a:txBody>
                  <a:tcPr/>
                </a:tc>
                <a:tc>
                  <a:txBody>
                    <a:bodyPr/>
                    <a:lstStyle/>
                    <a:p>
                      <a:pPr algn="ctr">
                        <a:lnSpc>
                          <a:spcPct val="115000"/>
                        </a:lnSpc>
                        <a:spcAft>
                          <a:spcPts val="0"/>
                        </a:spcAft>
                      </a:pPr>
                      <a:r>
                        <a:rPr lang="en-ZA" sz="900">
                          <a:solidFill>
                            <a:srgbClr val="000000"/>
                          </a:solidFill>
                          <a:latin typeface="Calibri"/>
                          <a:ea typeface="Times New Roman"/>
                          <a:cs typeface="Calibri"/>
                        </a:rPr>
                        <a:t>Gr4</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0.76</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0.73</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0.74</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1.00</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 </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r>
              <a:tr h="192904">
                <a:tc vMerge="1">
                  <a:txBody>
                    <a:bodyPr/>
                    <a:lstStyle/>
                    <a:p>
                      <a:endParaRPr lang="en-ZA"/>
                    </a:p>
                  </a:txBody>
                  <a:tcPr/>
                </a:tc>
                <a:tc>
                  <a:txBody>
                    <a:bodyPr/>
                    <a:lstStyle/>
                    <a:p>
                      <a:pPr algn="ctr">
                        <a:lnSpc>
                          <a:spcPct val="115000"/>
                        </a:lnSpc>
                        <a:spcAft>
                          <a:spcPts val="0"/>
                        </a:spcAft>
                      </a:pPr>
                      <a:r>
                        <a:rPr lang="en-ZA" sz="900">
                          <a:solidFill>
                            <a:srgbClr val="000000"/>
                          </a:solidFill>
                          <a:latin typeface="Calibri"/>
                          <a:ea typeface="Times New Roman"/>
                          <a:cs typeface="Calibri"/>
                        </a:rPr>
                        <a:t>Gr5</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0.77</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0.71</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0.71</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0.88</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1.00</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 </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r>
              <a:tr h="173613">
                <a:tc vMerge="1">
                  <a:txBody>
                    <a:bodyPr/>
                    <a:lstStyle/>
                    <a:p>
                      <a:endParaRPr lang="en-ZA"/>
                    </a:p>
                  </a:txBody>
                  <a:tcPr/>
                </a:tc>
                <a:tc>
                  <a:txBody>
                    <a:bodyPr/>
                    <a:lstStyle/>
                    <a:p>
                      <a:pPr algn="ctr">
                        <a:lnSpc>
                          <a:spcPct val="115000"/>
                        </a:lnSpc>
                        <a:spcAft>
                          <a:spcPts val="0"/>
                        </a:spcAft>
                      </a:pPr>
                      <a:r>
                        <a:rPr lang="en-ZA" sz="900">
                          <a:solidFill>
                            <a:srgbClr val="000000"/>
                          </a:solidFill>
                          <a:latin typeface="Calibri"/>
                          <a:ea typeface="Times New Roman"/>
                          <a:cs typeface="Calibri"/>
                        </a:rPr>
                        <a:t>Gr6</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0.73</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latin typeface="Calibri"/>
                          <a:ea typeface="Times New Roman"/>
                          <a:cs typeface="Calibri"/>
                        </a:rPr>
                        <a:t>0.70</a:t>
                      </a:r>
                      <a:endParaRPr lang="en-ZA" sz="1000">
                        <a:latin typeface="Calibri"/>
                        <a:ea typeface="Calibri"/>
                        <a:cs typeface="Times New Roman"/>
                      </a:endParaRPr>
                    </a:p>
                  </a:txBody>
                  <a:tcPr marL="47686" marR="4768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latin typeface="Calibri"/>
                          <a:ea typeface="Times New Roman"/>
                          <a:cs typeface="Calibri"/>
                        </a:rPr>
                        <a:t>0.71</a:t>
                      </a:r>
                      <a:endParaRPr lang="en-ZA" sz="1000">
                        <a:latin typeface="Calibri"/>
                        <a:ea typeface="Calibri"/>
                        <a:cs typeface="Times New Roman"/>
                      </a:endParaRPr>
                    </a:p>
                  </a:txBody>
                  <a:tcPr marL="47686" marR="4768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latin typeface="Calibri"/>
                          <a:ea typeface="Times New Roman"/>
                          <a:cs typeface="Calibri"/>
                        </a:rPr>
                        <a:t>0.86</a:t>
                      </a:r>
                      <a:endParaRPr lang="en-ZA" sz="1000">
                        <a:latin typeface="Calibri"/>
                        <a:ea typeface="Calibri"/>
                        <a:cs typeface="Times New Roman"/>
                      </a:endParaRPr>
                    </a:p>
                  </a:txBody>
                  <a:tcPr marL="47686" marR="4768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latin typeface="Calibri"/>
                          <a:ea typeface="Times New Roman"/>
                          <a:cs typeface="Calibri"/>
                        </a:rPr>
                        <a:t>0.88</a:t>
                      </a:r>
                      <a:endParaRPr lang="en-ZA" sz="1000">
                        <a:latin typeface="Calibri"/>
                        <a:ea typeface="Calibri"/>
                        <a:cs typeface="Times New Roman"/>
                      </a:endParaRPr>
                    </a:p>
                  </a:txBody>
                  <a:tcPr marL="47686" marR="4768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latin typeface="Calibri"/>
                          <a:ea typeface="Times New Roman"/>
                          <a:cs typeface="Calibri"/>
                        </a:rPr>
                        <a:t>1.00</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latin typeface="Calibri"/>
                          <a:ea typeface="Times New Roman"/>
                          <a:cs typeface="Calibri"/>
                        </a:rPr>
                        <a:t> </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latin typeface="Calibri"/>
                          <a:ea typeface="Times New Roman"/>
                          <a:cs typeface="Calibri"/>
                        </a:rPr>
                        <a:t> </a:t>
                      </a:r>
                      <a:endParaRPr lang="en-ZA" sz="1000">
                        <a:latin typeface="Calibri"/>
                        <a:ea typeface="Calibri"/>
                        <a:cs typeface="Times New Roman"/>
                      </a:endParaRPr>
                    </a:p>
                  </a:txBody>
                  <a:tcPr marL="47686" marR="4768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latin typeface="Calibri"/>
                          <a:ea typeface="Times New Roman"/>
                          <a:cs typeface="Calibri"/>
                        </a:rPr>
                        <a:t> </a:t>
                      </a:r>
                      <a:endParaRPr lang="en-ZA" sz="1000">
                        <a:latin typeface="Calibri"/>
                        <a:ea typeface="Calibri"/>
                        <a:cs typeface="Times New Roman"/>
                      </a:endParaRPr>
                    </a:p>
                  </a:txBody>
                  <a:tcPr marL="47686" marR="4768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dirty="0">
                          <a:solidFill>
                            <a:srgbClr val="000000"/>
                          </a:solidFill>
                          <a:latin typeface="Calibri"/>
                          <a:ea typeface="Times New Roman"/>
                          <a:cs typeface="Calibri"/>
                        </a:rPr>
                        <a:t> </a:t>
                      </a:r>
                      <a:endParaRPr lang="en-ZA" sz="1000" dirty="0">
                        <a:latin typeface="Calibri"/>
                        <a:ea typeface="Calibri"/>
                        <a:cs typeface="Times New Roman"/>
                      </a:endParaRPr>
                    </a:p>
                  </a:txBody>
                  <a:tcPr marL="47686" marR="4768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latin typeface="Calibri"/>
                          <a:ea typeface="Times New Roman"/>
                          <a:cs typeface="Calibri"/>
                        </a:rPr>
                        <a:t> </a:t>
                      </a:r>
                      <a:endParaRPr lang="en-ZA" sz="1000">
                        <a:latin typeface="Calibri"/>
                        <a:ea typeface="Calibri"/>
                        <a:cs typeface="Times New Roman"/>
                      </a:endParaRPr>
                    </a:p>
                  </a:txBody>
                  <a:tcPr marL="47686" marR="4768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latin typeface="Calibri"/>
                          <a:ea typeface="Times New Roman"/>
                          <a:cs typeface="Calibri"/>
                        </a:rPr>
                        <a:t> </a:t>
                      </a:r>
                      <a:endParaRPr lang="en-ZA" sz="1000">
                        <a:latin typeface="Calibri"/>
                        <a:ea typeface="Calibri"/>
                        <a:cs typeface="Times New Roman"/>
                      </a:endParaRPr>
                    </a:p>
                  </a:txBody>
                  <a:tcPr marL="47686" marR="47686" marT="0" marB="0" anchor="b">
                    <a:lnL>
                      <a:noFill/>
                    </a:lnL>
                    <a:lnR>
                      <a:noFill/>
                    </a:lnR>
                    <a:lnT>
                      <a:noFill/>
                    </a:lnT>
                    <a:lnB w="12700" cap="flat" cmpd="sng" algn="ctr">
                      <a:solidFill>
                        <a:srgbClr val="000000"/>
                      </a:solidFill>
                      <a:prstDash val="solid"/>
                      <a:round/>
                      <a:headEnd type="none" w="med" len="med"/>
                      <a:tailEnd type="none" w="med" len="med"/>
                    </a:lnB>
                  </a:tcPr>
                </a:tc>
              </a:tr>
              <a:tr h="192904">
                <a:tc rowSpan="6">
                  <a:txBody>
                    <a:bodyPr/>
                    <a:lstStyle/>
                    <a:p>
                      <a:pPr algn="ctr">
                        <a:lnSpc>
                          <a:spcPct val="115000"/>
                        </a:lnSpc>
                        <a:spcAft>
                          <a:spcPts val="0"/>
                        </a:spcAft>
                      </a:pPr>
                      <a:r>
                        <a:rPr lang="en-ZA" sz="900">
                          <a:solidFill>
                            <a:srgbClr val="000000"/>
                          </a:solidFill>
                          <a:latin typeface="Calibri"/>
                          <a:ea typeface="Times New Roman"/>
                          <a:cs typeface="Calibri"/>
                        </a:rPr>
                        <a:t>Numeracy</a:t>
                      </a:r>
                      <a:endParaRPr lang="en-ZA" sz="1000">
                        <a:latin typeface="Calibri"/>
                        <a:ea typeface="Calibri"/>
                        <a:cs typeface="Times New Roman"/>
                      </a:endParaRPr>
                    </a:p>
                  </a:txBody>
                  <a:tcPr marL="47686" marR="47686" marT="0" marB="0" vert="vert270" anchor="ctr">
                    <a:lnL>
                      <a:noFill/>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Gr1</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0.84</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0.68</a:t>
                      </a:r>
                      <a:endParaRPr lang="en-ZA" sz="1000">
                        <a:latin typeface="Calibri"/>
                        <a:ea typeface="Calibri"/>
                        <a:cs typeface="Times New Roman"/>
                      </a:endParaRPr>
                    </a:p>
                  </a:txBody>
                  <a:tcPr marL="47686" marR="4768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0.65</a:t>
                      </a:r>
                      <a:endParaRPr lang="en-ZA" sz="1000">
                        <a:latin typeface="Calibri"/>
                        <a:ea typeface="Calibri"/>
                        <a:cs typeface="Times New Roman"/>
                      </a:endParaRPr>
                    </a:p>
                  </a:txBody>
                  <a:tcPr marL="47686" marR="4768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0.67</a:t>
                      </a:r>
                      <a:endParaRPr lang="en-ZA" sz="1000">
                        <a:latin typeface="Calibri"/>
                        <a:ea typeface="Calibri"/>
                        <a:cs typeface="Times New Roman"/>
                      </a:endParaRPr>
                    </a:p>
                  </a:txBody>
                  <a:tcPr marL="47686" marR="4768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0.66</a:t>
                      </a:r>
                      <a:endParaRPr lang="en-ZA" sz="1000">
                        <a:latin typeface="Calibri"/>
                        <a:ea typeface="Calibri"/>
                        <a:cs typeface="Times New Roman"/>
                      </a:endParaRPr>
                    </a:p>
                  </a:txBody>
                  <a:tcPr marL="47686" marR="4768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0.64</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1.00</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w="12700" cap="flat" cmpd="sng" algn="ctr">
                      <a:solidFill>
                        <a:srgbClr val="000000"/>
                      </a:solidFill>
                      <a:prstDash val="solid"/>
                      <a:round/>
                      <a:headEnd type="none" w="med" len="med"/>
                      <a:tailEnd type="none" w="med" len="med"/>
                    </a:lnT>
                    <a:lnB>
                      <a:noFill/>
                    </a:lnB>
                  </a:tcPr>
                </a:tc>
              </a:tr>
              <a:tr h="192904">
                <a:tc vMerge="1">
                  <a:txBody>
                    <a:bodyPr/>
                    <a:lstStyle/>
                    <a:p>
                      <a:endParaRPr lang="en-ZA"/>
                    </a:p>
                  </a:txBody>
                  <a:tcPr/>
                </a:tc>
                <a:tc>
                  <a:txBody>
                    <a:bodyPr/>
                    <a:lstStyle/>
                    <a:p>
                      <a:pPr algn="ctr">
                        <a:lnSpc>
                          <a:spcPct val="115000"/>
                        </a:lnSpc>
                        <a:spcAft>
                          <a:spcPts val="0"/>
                        </a:spcAft>
                      </a:pPr>
                      <a:r>
                        <a:rPr lang="en-ZA" sz="900">
                          <a:solidFill>
                            <a:srgbClr val="000000"/>
                          </a:solidFill>
                          <a:latin typeface="Calibri"/>
                          <a:ea typeface="Times New Roman"/>
                          <a:cs typeface="Calibri"/>
                        </a:rPr>
                        <a:t>Gr2</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0.71</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0.88</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0.70</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0.73</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0.71</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0.70</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0.72</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1.00</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dirty="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r>
              <a:tr h="192904">
                <a:tc vMerge="1">
                  <a:txBody>
                    <a:bodyPr/>
                    <a:lstStyle/>
                    <a:p>
                      <a:endParaRPr lang="en-ZA"/>
                    </a:p>
                  </a:txBody>
                  <a:tcPr/>
                </a:tc>
                <a:tc>
                  <a:txBody>
                    <a:bodyPr/>
                    <a:lstStyle/>
                    <a:p>
                      <a:pPr algn="ctr">
                        <a:lnSpc>
                          <a:spcPct val="115000"/>
                        </a:lnSpc>
                        <a:spcAft>
                          <a:spcPts val="0"/>
                        </a:spcAft>
                      </a:pPr>
                      <a:r>
                        <a:rPr lang="en-ZA" sz="900">
                          <a:solidFill>
                            <a:srgbClr val="000000"/>
                          </a:solidFill>
                          <a:latin typeface="Calibri"/>
                          <a:ea typeface="Times New Roman"/>
                          <a:cs typeface="Calibri"/>
                        </a:rPr>
                        <a:t>Gr3</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0.70</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0.71</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0.89</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0.79</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0.78</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0.78</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0.70</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0.74</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1.00</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dirty="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r>
              <a:tr h="192904">
                <a:tc vMerge="1">
                  <a:txBody>
                    <a:bodyPr/>
                    <a:lstStyle/>
                    <a:p>
                      <a:endParaRPr lang="en-ZA"/>
                    </a:p>
                  </a:txBody>
                  <a:tcPr/>
                </a:tc>
                <a:tc>
                  <a:txBody>
                    <a:bodyPr/>
                    <a:lstStyle/>
                    <a:p>
                      <a:pPr algn="ctr">
                        <a:lnSpc>
                          <a:spcPct val="115000"/>
                        </a:lnSpc>
                        <a:spcAft>
                          <a:spcPts val="0"/>
                        </a:spcAft>
                      </a:pPr>
                      <a:r>
                        <a:rPr lang="en-ZA" sz="900">
                          <a:solidFill>
                            <a:srgbClr val="000000"/>
                          </a:solidFill>
                          <a:latin typeface="Calibri"/>
                          <a:ea typeface="Times New Roman"/>
                          <a:cs typeface="Calibri"/>
                        </a:rPr>
                        <a:t>Gr4</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0.73</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0.72</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0.77</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0.90</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0.84</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0.82</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0.70</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0.75</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0.84</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1.00</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nSpc>
                          <a:spcPct val="115000"/>
                        </a:lnSpc>
                      </a:pPr>
                      <a:endParaRPr lang="en-ZA" sz="1000" dirty="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r>
              <a:tr h="192904">
                <a:tc vMerge="1">
                  <a:txBody>
                    <a:bodyPr/>
                    <a:lstStyle/>
                    <a:p>
                      <a:endParaRPr lang="en-ZA"/>
                    </a:p>
                  </a:txBody>
                  <a:tcPr/>
                </a:tc>
                <a:tc>
                  <a:txBody>
                    <a:bodyPr/>
                    <a:lstStyle/>
                    <a:p>
                      <a:pPr algn="ctr">
                        <a:lnSpc>
                          <a:spcPct val="115000"/>
                        </a:lnSpc>
                        <a:spcAft>
                          <a:spcPts val="0"/>
                        </a:spcAft>
                      </a:pPr>
                      <a:r>
                        <a:rPr lang="en-ZA" sz="900">
                          <a:solidFill>
                            <a:srgbClr val="000000"/>
                          </a:solidFill>
                          <a:latin typeface="Calibri"/>
                          <a:ea typeface="Times New Roman"/>
                          <a:cs typeface="Calibri"/>
                        </a:rPr>
                        <a:t>Gr5</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0.73</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0.72</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0.75</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0.85</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0.89</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0.85</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0.69</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0.75</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0.83</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0.89</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1.00</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r>
              <a:tr h="282527">
                <a:tc vMerge="1">
                  <a:txBody>
                    <a:bodyPr/>
                    <a:lstStyle/>
                    <a:p>
                      <a:endParaRPr lang="en-ZA"/>
                    </a:p>
                  </a:txBody>
                  <a:tcPr/>
                </a:tc>
                <a:tc>
                  <a:txBody>
                    <a:bodyPr/>
                    <a:lstStyle/>
                    <a:p>
                      <a:pPr algn="ctr">
                        <a:lnSpc>
                          <a:spcPct val="115000"/>
                        </a:lnSpc>
                        <a:spcAft>
                          <a:spcPts val="0"/>
                        </a:spcAft>
                      </a:pPr>
                      <a:r>
                        <a:rPr lang="en-ZA" sz="900">
                          <a:solidFill>
                            <a:srgbClr val="000000"/>
                          </a:solidFill>
                          <a:latin typeface="Calibri"/>
                          <a:ea typeface="Times New Roman"/>
                          <a:cs typeface="Calibri"/>
                        </a:rPr>
                        <a:t>Gr6</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0.73</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0.72</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0.75</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0.85</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0.86</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0.88</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0.68</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0.75</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1200" b="1" dirty="0">
                          <a:solidFill>
                            <a:srgbClr val="FF0000"/>
                          </a:solidFill>
                          <a:latin typeface="Calibri"/>
                          <a:ea typeface="Times New Roman"/>
                          <a:cs typeface="Calibri"/>
                        </a:rPr>
                        <a:t>0.82</a:t>
                      </a:r>
                      <a:endParaRPr lang="en-ZA" sz="1400" b="1" dirty="0">
                        <a:solidFill>
                          <a:srgbClr val="FF0000"/>
                        </a:solidFill>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0.88</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0.93</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dirty="0">
                          <a:solidFill>
                            <a:srgbClr val="000000"/>
                          </a:solidFill>
                          <a:latin typeface="Calibri"/>
                          <a:ea typeface="Times New Roman"/>
                          <a:cs typeface="Calibri"/>
                        </a:rPr>
                        <a:t>1.00</a:t>
                      </a:r>
                      <a:endParaRPr lang="en-ZA" sz="1000" dirty="0">
                        <a:latin typeface="Calibri"/>
                        <a:ea typeface="Calibri"/>
                        <a:cs typeface="Times New Roman"/>
                      </a:endParaRPr>
                    </a:p>
                  </a:txBody>
                  <a:tcPr marL="47686" marR="47686" marT="0" marB="0" anchor="b">
                    <a:lnL>
                      <a:noFill/>
                    </a:lnL>
                    <a:lnR>
                      <a:noFill/>
                    </a:lnR>
                    <a:lnT>
                      <a:noFill/>
                    </a:lnT>
                    <a:lnB>
                      <a:noFill/>
                    </a:lnB>
                  </a:tcPr>
                </a:tc>
              </a:tr>
            </a:tbl>
          </a:graphicData>
        </a:graphic>
      </p:graphicFrame>
    </p:spTree>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Interesting questions ANA can help answer</a:t>
            </a:r>
            <a:endParaRPr lang="en-US" dirty="0"/>
          </a:p>
        </p:txBody>
      </p:sp>
      <p:sp>
        <p:nvSpPr>
          <p:cNvPr id="3" name="Content Placeholder 2"/>
          <p:cNvSpPr>
            <a:spLocks noGrp="1"/>
          </p:cNvSpPr>
          <p:nvPr>
            <p:ph idx="1"/>
          </p:nvPr>
        </p:nvSpPr>
        <p:spPr/>
        <p:txBody>
          <a:bodyPr>
            <a:normAutofit/>
          </a:bodyPr>
          <a:lstStyle/>
          <a:p>
            <a:r>
              <a:rPr lang="en-US" sz="2400" dirty="0" smtClean="0"/>
              <a:t>Which are the quintile 1-3 schools that are performing well in spite of poverty?</a:t>
            </a:r>
          </a:p>
          <a:p>
            <a:r>
              <a:rPr lang="en-US" sz="2400" dirty="0" smtClean="0"/>
              <a:t>How well does ANA data correlate with administrative data on student numbers?</a:t>
            </a:r>
          </a:p>
          <a:p>
            <a:r>
              <a:rPr lang="en-US" sz="2400" dirty="0" smtClean="0"/>
              <a:t>Which schools/districts/provinces are improving or deteriorating over time?</a:t>
            </a:r>
          </a:p>
          <a:p>
            <a:endParaRPr lang="en-US" sz="1600" dirty="0"/>
          </a:p>
          <a:p>
            <a:r>
              <a:rPr lang="en-US" sz="2400" dirty="0" smtClean="0"/>
              <a:t>Help people answer questions like:</a:t>
            </a:r>
          </a:p>
          <a:p>
            <a:pPr lvl="2"/>
            <a:r>
              <a:rPr lang="en-US" sz="1600" dirty="0" smtClean="0"/>
              <a:t>Which is the best performing district in my </a:t>
            </a:r>
            <a:r>
              <a:rPr lang="en-US" sz="1600" b="1" dirty="0" smtClean="0"/>
              <a:t>province</a:t>
            </a:r>
            <a:r>
              <a:rPr lang="en-US" sz="1600" dirty="0" smtClean="0"/>
              <a:t>?</a:t>
            </a:r>
          </a:p>
          <a:p>
            <a:pPr lvl="2"/>
            <a:r>
              <a:rPr lang="en-US" sz="1600" dirty="0" smtClean="0"/>
              <a:t>Which is the best performing school in my </a:t>
            </a:r>
            <a:r>
              <a:rPr lang="en-US" sz="1600" b="1" dirty="0" smtClean="0"/>
              <a:t>district</a:t>
            </a:r>
            <a:r>
              <a:rPr lang="en-US" sz="1600" dirty="0" smtClean="0"/>
              <a:t>?</a:t>
            </a:r>
          </a:p>
          <a:p>
            <a:pPr lvl="2"/>
            <a:r>
              <a:rPr lang="en-US" sz="1600" dirty="0" smtClean="0"/>
              <a:t>Which is the best performing teacher in my </a:t>
            </a:r>
            <a:r>
              <a:rPr lang="en-US" sz="1600" b="1" dirty="0" smtClean="0"/>
              <a:t>school</a:t>
            </a:r>
            <a:r>
              <a:rPr lang="en-US" sz="1600" dirty="0" smtClean="0"/>
              <a:t>?</a:t>
            </a:r>
          </a:p>
          <a:p>
            <a:pPr lvl="2"/>
            <a:r>
              <a:rPr lang="en-US" sz="1600" dirty="0" smtClean="0"/>
              <a:t>Which is the best performing student in my </a:t>
            </a:r>
            <a:r>
              <a:rPr lang="en-US" sz="1600" b="1" dirty="0" smtClean="0"/>
              <a:t>class</a:t>
            </a:r>
            <a:r>
              <a:rPr lang="en-US" sz="1600" dirty="0" smtClean="0"/>
              <a:t>?</a:t>
            </a:r>
            <a:endParaRPr lang="en-US" sz="16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30</a:t>
            </a:fld>
            <a:endParaRPr lang="en-ZA"/>
          </a:p>
        </p:txBody>
      </p:sp>
    </p:spTree>
    <p:extLst>
      <p:ext uri="{BB962C8B-B14F-4D97-AF65-F5344CB8AC3E}">
        <p14:creationId xmlns:p14="http://schemas.microsoft.com/office/powerpoint/2010/main" val="3962665885"/>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Information dissemination</a:t>
            </a:r>
            <a:endParaRPr lang="en-US" dirty="0"/>
          </a:p>
        </p:txBody>
      </p:sp>
      <p:sp>
        <p:nvSpPr>
          <p:cNvPr id="3" name="Content Placeholder 2"/>
          <p:cNvSpPr>
            <a:spLocks noGrp="1"/>
          </p:cNvSpPr>
          <p:nvPr>
            <p:ph idx="1"/>
          </p:nvPr>
        </p:nvSpPr>
        <p:spPr/>
        <p:txBody>
          <a:bodyPr>
            <a:normAutofit/>
          </a:bodyPr>
          <a:lstStyle/>
          <a:p>
            <a:r>
              <a:rPr lang="en-US" sz="2400" dirty="0" smtClean="0"/>
              <a:t>Information is a fundamental prerequisite for accountability</a:t>
            </a:r>
          </a:p>
          <a:p>
            <a:endParaRPr lang="en-US" sz="2400" dirty="0" smtClean="0"/>
          </a:p>
          <a:p>
            <a:endParaRPr lang="en-US" sz="1400" dirty="0" smtClean="0"/>
          </a:p>
          <a:p>
            <a:r>
              <a:rPr lang="en-US" sz="2400" dirty="0" smtClean="0"/>
              <a:t>Without reliable measurement </a:t>
            </a:r>
          </a:p>
          <a:p>
            <a:pPr>
              <a:buNone/>
            </a:pPr>
            <a:r>
              <a:rPr lang="en-US" sz="2400" dirty="0" smtClean="0"/>
              <a:t>	one cannot track progress or deterioration</a:t>
            </a:r>
          </a:p>
          <a:p>
            <a:endParaRPr lang="en-US" sz="2400" dirty="0" smtClean="0"/>
          </a:p>
          <a:p>
            <a:r>
              <a:rPr lang="en-US" sz="2400" b="1" dirty="0" smtClean="0"/>
              <a:t>In the absence of standardized testing, how does a district official know which primary school needs what support?</a:t>
            </a:r>
          </a:p>
          <a:p>
            <a:pPr lvl="2"/>
            <a:r>
              <a:rPr lang="en-US" sz="1600" b="1" dirty="0" smtClean="0"/>
              <a:t>Seriously, how do they currently do this?!</a:t>
            </a:r>
          </a:p>
          <a:p>
            <a:endParaRPr lang="en-US" sz="2400" dirty="0" smtClean="0"/>
          </a:p>
          <a:p>
            <a:r>
              <a:rPr lang="en-US" sz="2400" dirty="0" smtClean="0"/>
              <a:t>Examples of school &amp; student reports…</a:t>
            </a:r>
            <a:endParaRPr lang="en-US" sz="24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31</a:t>
            </a:fld>
            <a:endParaRPr lang="en-ZA"/>
          </a:p>
        </p:txBody>
      </p:sp>
      <p:pic>
        <p:nvPicPr>
          <p:cNvPr id="94210" name="Picture 2" descr="https://encrypted-tbn3.gstatic.com/images?q=tbn:ANd9GcQlAWxCd6-Gyg8HXyLtWVr25Ih3ihH4RpBYN20bFDZC8g1k7xrq"/>
          <p:cNvPicPr>
            <a:picLocks noChangeAspect="1" noChangeArrowheads="1"/>
          </p:cNvPicPr>
          <p:nvPr/>
        </p:nvPicPr>
        <p:blipFill>
          <a:blip r:embed="rId3" cstate="print"/>
          <a:srcRect/>
          <a:stretch>
            <a:fillRect/>
          </a:stretch>
        </p:blipFill>
        <p:spPr bwMode="auto">
          <a:xfrm>
            <a:off x="6372200" y="2204864"/>
            <a:ext cx="2466975" cy="1847851"/>
          </a:xfrm>
          <a:prstGeom prst="rect">
            <a:avLst/>
          </a:prstGeom>
          <a:noFill/>
        </p:spPr>
      </p:pic>
    </p:spTree>
    <p:extLst>
      <p:ext uri="{BB962C8B-B14F-4D97-AF65-F5344CB8AC3E}">
        <p14:creationId xmlns:p14="http://schemas.microsoft.com/office/powerpoint/2010/main" val="3708738805"/>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Types of reports</a:t>
            </a:r>
            <a:endParaRPr lang="en-ZA" dirty="0"/>
          </a:p>
        </p:txBody>
      </p:sp>
      <p:sp>
        <p:nvSpPr>
          <p:cNvPr id="3" name="Content Placeholder 2"/>
          <p:cNvSpPr>
            <a:spLocks noGrp="1"/>
          </p:cNvSpPr>
          <p:nvPr>
            <p:ph idx="1"/>
          </p:nvPr>
        </p:nvSpPr>
        <p:spPr>
          <a:xfrm>
            <a:off x="395536" y="1556792"/>
            <a:ext cx="8229600" cy="4525963"/>
          </a:xfrm>
        </p:spPr>
        <p:txBody>
          <a:bodyPr>
            <a:noAutofit/>
          </a:bodyPr>
          <a:lstStyle/>
          <a:p>
            <a:pPr lvl="0"/>
            <a:r>
              <a:rPr lang="en-ZA" sz="1100" b="1" u="sng" dirty="0" smtClean="0"/>
              <a:t>Comprehensive national report</a:t>
            </a:r>
            <a:r>
              <a:rPr lang="en-ZA" sz="1100" b="1" dirty="0" smtClean="0"/>
              <a:t> </a:t>
            </a:r>
            <a:r>
              <a:rPr lang="en-ZA" sz="1100" dirty="0" smtClean="0"/>
              <a:t>on the ANA’s showing performance breakdown by race, language, gender, grade, province, school location and quintile. Extensive analysis of each category as well as discussion regarding key issues such as LOLT, functional illiteracy and innumeracy, and which pre-specified goals were and were not achieved. Key areas for improvement should also be identified and discussed.</a:t>
            </a:r>
          </a:p>
          <a:p>
            <a:pPr lvl="0"/>
            <a:endParaRPr lang="en-ZA" sz="1100" dirty="0" smtClean="0"/>
          </a:p>
          <a:p>
            <a:pPr lvl="0"/>
            <a:r>
              <a:rPr lang="en-ZA" sz="1100" b="1" u="sng" dirty="0" smtClean="0"/>
              <a:t>Comprehensive provincial reports</a:t>
            </a:r>
            <a:r>
              <a:rPr lang="en-ZA" sz="1100" b="1" dirty="0" smtClean="0"/>
              <a:t> </a:t>
            </a:r>
            <a:r>
              <a:rPr lang="en-ZA" sz="1100" dirty="0" smtClean="0"/>
              <a:t>on the levels and trends of student performance in numeracy and literacy by race, language, gender, grade, and district.</a:t>
            </a:r>
          </a:p>
          <a:p>
            <a:pPr lvl="0"/>
            <a:endParaRPr lang="en-ZA" sz="1100" dirty="0" smtClean="0"/>
          </a:p>
          <a:p>
            <a:pPr lvl="0"/>
            <a:r>
              <a:rPr lang="en-ZA" sz="1100" b="1" u="sng" dirty="0" smtClean="0"/>
              <a:t>Concise district reports </a:t>
            </a:r>
            <a:r>
              <a:rPr lang="en-ZA" sz="1100" dirty="0" smtClean="0"/>
              <a:t>on the comparative performance of that district relative to similar districts provincially and nationally, as well as detailed information on the performance of schools in that district both relative to each other, and relative to socioeconomically similar schools in other districts and provinces. Also to provide a comprehensive, accessible list of schools categorized by average school performance (from </a:t>
            </a:r>
            <a:r>
              <a:rPr lang="en-ZA" sz="1100" i="1" dirty="0" smtClean="0"/>
              <a:t>Dysfunctional</a:t>
            </a:r>
            <a:r>
              <a:rPr lang="en-ZA" sz="1100" dirty="0" smtClean="0"/>
              <a:t> to </a:t>
            </a:r>
            <a:r>
              <a:rPr lang="en-ZA" sz="1100" i="1" dirty="0" smtClean="0"/>
              <a:t>Excellent</a:t>
            </a:r>
            <a:r>
              <a:rPr lang="en-ZA" sz="1100" dirty="0" smtClean="0"/>
              <a:t>). This information will ensure that interventions and district support can be targeted to where they are most needed, and are most pedagogically appropriate for the types of difficulties experienced in that school.</a:t>
            </a:r>
          </a:p>
          <a:p>
            <a:pPr lvl="0"/>
            <a:endParaRPr lang="en-ZA" sz="1100" dirty="0" smtClean="0"/>
          </a:p>
          <a:p>
            <a:pPr lvl="0"/>
            <a:r>
              <a:rPr lang="en-ZA" sz="1100" b="1" u="sng" dirty="0" smtClean="0"/>
              <a:t>Detailed school reports</a:t>
            </a:r>
            <a:r>
              <a:rPr lang="en-ZA" sz="1100" b="1" dirty="0" smtClean="0"/>
              <a:t> </a:t>
            </a:r>
            <a:r>
              <a:rPr lang="en-ZA" sz="1100" dirty="0" smtClean="0"/>
              <a:t>for every school indicating the average numeracy and literacy scores for that school as well as for each grade and each learner. Results should be linked to specific teachers and classes. Comparative information should be provided in an accessible format on the performance of the school nationally, provincially and within the district, as well as relative to socioeconomically similar schools in the district and province. This information should be sufficiently detailed and specific (for example, include other school names and rankings).</a:t>
            </a:r>
          </a:p>
          <a:p>
            <a:pPr lvl="0"/>
            <a:endParaRPr lang="en-ZA" sz="1100" dirty="0" smtClean="0"/>
          </a:p>
          <a:p>
            <a:r>
              <a:rPr lang="en-ZA" sz="1100" b="1" u="sng" dirty="0" smtClean="0"/>
              <a:t>Concise learner reports</a:t>
            </a:r>
            <a:r>
              <a:rPr lang="en-ZA" sz="1100" b="1" dirty="0" smtClean="0"/>
              <a:t> </a:t>
            </a:r>
            <a:r>
              <a:rPr lang="en-ZA" sz="1100" dirty="0" smtClean="0"/>
              <a:t>should be provided to the parents of every primary school child in South Africa. They should be understandable and make it clear how their child has performed in the recent tests. The report should show if the child has reached certain measurable educational milestones for their age (for example if they can read and write at a basic level by 8 years of age), as well as the performance of their child relative to other children in his grade, and socioeconomically-similar students of the same age in other schools in the province. One could also provide information on the relative performance of their school as compared to similar schools in the district and the province. These reports should be clear and understandable to all parents, including illiterate and innumerate parents. The reports could also indicate what the parents can do to help their child improve (encourage homework, reading aloud etc.).</a:t>
            </a:r>
            <a:endParaRPr lang="en-ZA" sz="11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32</a:t>
            </a:fld>
            <a:endParaRPr lang="en-ZA"/>
          </a:p>
        </p:txBody>
      </p:sp>
    </p:spTree>
  </p:cSld>
  <p:clrMapOvr>
    <a:masterClrMapping/>
  </p:clrMapOvr>
  <p:transition xmlns:p14="http://schemas.microsoft.com/office/powerpoint/2010/main" spd="slow">
    <p:push dir="u"/>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photo.png"/>
          <p:cNvPicPr>
            <a:picLocks noGrp="1" noChangeAspect="1"/>
          </p:cNvPicPr>
          <p:nvPr>
            <p:ph idx="1"/>
          </p:nvPr>
        </p:nvPicPr>
        <p:blipFill rotWithShape="1">
          <a:blip r:embed="rId2">
            <a:extLst>
              <a:ext uri="{28A0092B-C50C-407E-A947-70E740481C1C}">
                <a14:useLocalDpi xmlns:a14="http://schemas.microsoft.com/office/drawing/2010/main" val="0"/>
              </a:ext>
            </a:extLst>
          </a:blip>
          <a:srcRect l="5587" t="17888" r="16786" b="5036"/>
          <a:stretch/>
        </p:blipFill>
        <p:spPr>
          <a:xfrm>
            <a:off x="1331640" y="1556792"/>
            <a:ext cx="6735321" cy="5015624"/>
          </a:xfrm>
        </p:spPr>
      </p:pic>
      <p:sp>
        <p:nvSpPr>
          <p:cNvPr id="2" name="Title 1"/>
          <p:cNvSpPr>
            <a:spLocks noGrp="1"/>
          </p:cNvSpPr>
          <p:nvPr>
            <p:ph type="title"/>
          </p:nvPr>
        </p:nvSpPr>
        <p:spPr/>
        <p:txBody>
          <a:bodyPr/>
          <a:lstStyle/>
          <a:p>
            <a:r>
              <a:rPr lang="en-US" dirty="0" smtClean="0"/>
              <a:t>Existing ANA reports</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33</a:t>
            </a:fld>
            <a:endParaRPr lang="en-ZA"/>
          </a:p>
        </p:txBody>
      </p:sp>
    </p:spTree>
    <p:extLst>
      <p:ext uri="{BB962C8B-B14F-4D97-AF65-F5344CB8AC3E}">
        <p14:creationId xmlns:p14="http://schemas.microsoft.com/office/powerpoint/2010/main" val="29300814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636912"/>
            <a:ext cx="8229600" cy="1143000"/>
          </a:xfrm>
        </p:spPr>
        <p:txBody>
          <a:bodyPr/>
          <a:lstStyle/>
          <a:p>
            <a:r>
              <a:rPr lang="en-US" dirty="0" smtClean="0"/>
              <a:t>Possibilities for SA report cards…</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34</a:t>
            </a:fld>
            <a:endParaRPr lang="en-ZA"/>
          </a:p>
        </p:txBody>
      </p:sp>
    </p:spTree>
    <p:extLst>
      <p:ext uri="{BB962C8B-B14F-4D97-AF65-F5344CB8AC3E}">
        <p14:creationId xmlns:p14="http://schemas.microsoft.com/office/powerpoint/2010/main" val="32624713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ZA"/>
          </a:p>
        </p:txBody>
      </p:sp>
      <p:pic>
        <p:nvPicPr>
          <p:cNvPr id="81922" name="Picture 2"/>
          <p:cNvPicPr>
            <a:picLocks noChangeAspect="1" noChangeArrowheads="1"/>
          </p:cNvPicPr>
          <p:nvPr/>
        </p:nvPicPr>
        <p:blipFill>
          <a:blip r:embed="rId3" cstate="print"/>
          <a:srcRect/>
          <a:stretch>
            <a:fillRect/>
          </a:stretch>
        </p:blipFill>
        <p:spPr bwMode="auto">
          <a:xfrm>
            <a:off x="179512" y="476672"/>
            <a:ext cx="8779963" cy="6146797"/>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xmlns:p14="http://schemas.microsoft.com/office/powerpoint/2010/main" spd="slow">
    <p:push dir="u"/>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3" cstate="print"/>
          <a:srcRect/>
          <a:stretch>
            <a:fillRect/>
          </a:stretch>
        </p:blipFill>
        <p:spPr bwMode="auto">
          <a:xfrm>
            <a:off x="539552" y="1628800"/>
            <a:ext cx="8015829" cy="3879130"/>
          </a:xfrm>
          <a:prstGeom prst="rect">
            <a:avLst/>
          </a:prstGeom>
          <a:noFill/>
          <a:ln w="9525">
            <a:noFill/>
            <a:miter lim="800000"/>
            <a:headEnd/>
            <a:tailEnd/>
          </a:ln>
        </p:spPr>
      </p:pic>
      <p:sp>
        <p:nvSpPr>
          <p:cNvPr id="2" name="Title 1"/>
          <p:cNvSpPr>
            <a:spLocks noGrp="1"/>
          </p:cNvSpPr>
          <p:nvPr>
            <p:ph type="title"/>
          </p:nvPr>
        </p:nvSpPr>
        <p:spPr/>
        <p:txBody>
          <a:bodyPr/>
          <a:lstStyle/>
          <a:p>
            <a:r>
              <a:rPr lang="en-ZA" dirty="0" smtClean="0"/>
              <a:t>Ashbury Primary</a:t>
            </a:r>
            <a:endParaRPr lang="en-ZA" dirty="0"/>
          </a:p>
        </p:txBody>
      </p:sp>
      <p:pic>
        <p:nvPicPr>
          <p:cNvPr id="2050" name="Picture 2"/>
          <p:cNvPicPr>
            <a:picLocks noChangeAspect="1" noChangeArrowheads="1"/>
          </p:cNvPicPr>
          <p:nvPr/>
        </p:nvPicPr>
        <p:blipFill>
          <a:blip r:embed="rId4" cstate="print"/>
          <a:srcRect/>
          <a:stretch>
            <a:fillRect/>
          </a:stretch>
        </p:blipFill>
        <p:spPr bwMode="auto">
          <a:xfrm>
            <a:off x="683568" y="1916832"/>
            <a:ext cx="7963446" cy="3797597"/>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blinds(horizontal)">
                                      <p:cBhvr>
                                        <p:cTn id="7"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mtClean="0"/>
              <a:t>Peter Jacobs</a:t>
            </a:r>
            <a:endParaRPr lang="en-ZA"/>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1560" y="2132856"/>
            <a:ext cx="7919978" cy="389321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41834155"/>
      </p:ext>
    </p:extLst>
  </p:cSld>
  <p:clrMapOvr>
    <a:masterClrMapping/>
  </p:clrMapOvr>
  <p:transition xmlns:p14="http://schemas.microsoft.com/office/powerpoint/2010/main" spd="slow">
    <p:push dir="u"/>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mtClean="0"/>
              <a:t>Peter Jacobs</a:t>
            </a:r>
            <a:endParaRPr lang="en-ZA" dirty="0"/>
          </a:p>
        </p:txBody>
      </p:sp>
      <p:pic>
        <p:nvPicPr>
          <p:cNvPr id="3"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7584" y="2060848"/>
            <a:ext cx="7837350" cy="374441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School Poster</a:t>
            </a:r>
            <a:endParaRPr lang="en-ZA" dirty="0"/>
          </a:p>
        </p:txBody>
      </p:sp>
      <p:pic>
        <p:nvPicPr>
          <p:cNvPr id="83970" name="Picture 2"/>
          <p:cNvPicPr>
            <a:picLocks noChangeAspect="1" noChangeArrowheads="1"/>
          </p:cNvPicPr>
          <p:nvPr/>
        </p:nvPicPr>
        <p:blipFill>
          <a:blip r:embed="rId3" cstate="print"/>
          <a:srcRect/>
          <a:stretch>
            <a:fillRect/>
          </a:stretch>
        </p:blipFill>
        <p:spPr bwMode="auto">
          <a:xfrm>
            <a:off x="1187624" y="1556792"/>
            <a:ext cx="7067550" cy="4981575"/>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xmlns:p14="http://schemas.microsoft.com/office/powerpoint/2010/main" spd="slow">
    <p:push dir="u"/>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Comparative information</a:t>
            </a:r>
            <a:endParaRPr lang="en-US" dirty="0"/>
          </a:p>
        </p:txBody>
      </p:sp>
      <p:sp>
        <p:nvSpPr>
          <p:cNvPr id="3" name="Content Placeholder 2"/>
          <p:cNvSpPr>
            <a:spLocks noGrp="1"/>
          </p:cNvSpPr>
          <p:nvPr>
            <p:ph idx="1"/>
          </p:nvPr>
        </p:nvSpPr>
        <p:spPr/>
        <p:txBody>
          <a:bodyPr>
            <a:noAutofit/>
          </a:bodyPr>
          <a:lstStyle/>
          <a:p>
            <a:r>
              <a:rPr lang="en-US" sz="2400" dirty="0" smtClean="0"/>
              <a:t>There is a SERIOUS need for comparative information.</a:t>
            </a:r>
          </a:p>
          <a:p>
            <a:pPr lvl="1"/>
            <a:r>
              <a:rPr lang="en-US" sz="2000" dirty="0" smtClean="0">
                <a:solidFill>
                  <a:srgbClr val="FF0000"/>
                </a:solidFill>
              </a:rPr>
              <a:t>Is my school performing better/worse/same as similar schools in my area</a:t>
            </a:r>
            <a:r>
              <a:rPr lang="en-US" sz="2000" dirty="0" smtClean="0"/>
              <a:t>?</a:t>
            </a:r>
          </a:p>
          <a:p>
            <a:pPr lvl="1"/>
            <a:r>
              <a:rPr lang="en-US" sz="2000" dirty="0" smtClean="0"/>
              <a:t>Using questionnaire data we can create comparator groups that </a:t>
            </a:r>
            <a:r>
              <a:rPr lang="en-US" sz="2000" i="1" dirty="0" smtClean="0"/>
              <a:t>really are</a:t>
            </a:r>
            <a:r>
              <a:rPr lang="en-US" sz="2000" dirty="0" smtClean="0"/>
              <a:t> comparable. Quintile system is too blunt.</a:t>
            </a:r>
          </a:p>
          <a:p>
            <a:pPr lvl="2"/>
            <a:r>
              <a:rPr lang="en-US" sz="1800" dirty="0" smtClean="0"/>
              <a:t>Socioeconomically schools (similar language, parental education, home resources etc.)</a:t>
            </a:r>
          </a:p>
          <a:p>
            <a:pPr lvl="2"/>
            <a:endParaRPr lang="en-US" sz="1800" dirty="0" smtClean="0"/>
          </a:p>
          <a:p>
            <a:r>
              <a:rPr lang="en-US" sz="2400" dirty="0" smtClean="0"/>
              <a:t>Ideally we want principals, teachers and (particularly) parents to ask why other equally poor schools in the area are performing better than their school </a:t>
            </a:r>
            <a:r>
              <a:rPr lang="en-US" sz="2400" dirty="0" smtClean="0">
                <a:sym typeface="Wingdings"/>
              </a:rPr>
              <a:t> ACCOUNTABILITY</a:t>
            </a:r>
            <a:endParaRPr lang="en-US" sz="24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40</a:t>
            </a:fld>
            <a:endParaRPr lang="en-ZA"/>
          </a:p>
        </p:txBody>
      </p:sp>
    </p:spTree>
    <p:extLst>
      <p:ext uri="{BB962C8B-B14F-4D97-AF65-F5344CB8AC3E}">
        <p14:creationId xmlns:p14="http://schemas.microsoft.com/office/powerpoint/2010/main" val="13743480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Pennsylvania school report cards</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41</a:t>
            </a:fld>
            <a:endParaRPr lang="en-ZA"/>
          </a:p>
        </p:txBody>
      </p:sp>
      <p:pic>
        <p:nvPicPr>
          <p:cNvPr id="50178" name="Picture 2"/>
          <p:cNvPicPr>
            <a:picLocks noChangeAspect="1" noChangeArrowheads="1"/>
          </p:cNvPicPr>
          <p:nvPr/>
        </p:nvPicPr>
        <p:blipFill>
          <a:blip r:embed="rId3" cstate="print"/>
          <a:srcRect/>
          <a:stretch>
            <a:fillRect/>
          </a:stretch>
        </p:blipFill>
        <p:spPr bwMode="auto">
          <a:xfrm>
            <a:off x="467544" y="1556792"/>
            <a:ext cx="8208912" cy="4675772"/>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xmlns:p14="http://schemas.microsoft.com/office/powerpoint/2010/main" spd="slow">
    <p:push dir="u"/>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Illinois online report card tool</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42</a:t>
            </a:fld>
            <a:endParaRPr lang="en-ZA"/>
          </a:p>
        </p:txBody>
      </p:sp>
      <p:pic>
        <p:nvPicPr>
          <p:cNvPr id="53250" name="Picture 2"/>
          <p:cNvPicPr>
            <a:picLocks noChangeAspect="1" noChangeArrowheads="1"/>
          </p:cNvPicPr>
          <p:nvPr/>
        </p:nvPicPr>
        <p:blipFill>
          <a:blip r:embed="rId3" cstate="print"/>
          <a:srcRect/>
          <a:stretch>
            <a:fillRect/>
          </a:stretch>
        </p:blipFill>
        <p:spPr bwMode="auto">
          <a:xfrm>
            <a:off x="1331640" y="1556792"/>
            <a:ext cx="6571084" cy="5126238"/>
          </a:xfrm>
          <a:prstGeom prst="rect">
            <a:avLst/>
          </a:prstGeom>
          <a:noFill/>
          <a:ln w="9525">
            <a:noFill/>
            <a:miter lim="800000"/>
            <a:headEnd/>
            <a:tailEnd/>
          </a:ln>
        </p:spPr>
      </p:pic>
    </p:spTree>
  </p:cSld>
  <p:clrMapOvr>
    <a:masterClrMapping/>
  </p:clrMapOvr>
  <p:transition xmlns:p14="http://schemas.microsoft.com/office/powerpoint/2010/main" spd="slow">
    <p:push dir="u"/>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Illinois State School Reports -  2013</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43</a:t>
            </a:fld>
            <a:endParaRPr lang="en-ZA"/>
          </a:p>
        </p:txBody>
      </p:sp>
      <p:pic>
        <p:nvPicPr>
          <p:cNvPr id="54274" name="Picture 2"/>
          <p:cNvPicPr>
            <a:picLocks noChangeAspect="1" noChangeArrowheads="1"/>
          </p:cNvPicPr>
          <p:nvPr/>
        </p:nvPicPr>
        <p:blipFill>
          <a:blip r:embed="rId3" cstate="print"/>
          <a:srcRect/>
          <a:stretch>
            <a:fillRect/>
          </a:stretch>
        </p:blipFill>
        <p:spPr bwMode="auto">
          <a:xfrm>
            <a:off x="611560" y="1700808"/>
            <a:ext cx="7827963" cy="422910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xmlns:p14="http://schemas.microsoft.com/office/powerpoint/2010/main" spd="slow">
    <p:push dir="u"/>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44</a:t>
            </a:fld>
            <a:endParaRPr lang="en-ZA"/>
          </a:p>
        </p:txBody>
      </p:sp>
      <p:pic>
        <p:nvPicPr>
          <p:cNvPr id="55298" name="Picture 2"/>
          <p:cNvPicPr>
            <a:picLocks noChangeAspect="1" noChangeArrowheads="1"/>
          </p:cNvPicPr>
          <p:nvPr/>
        </p:nvPicPr>
        <p:blipFill>
          <a:blip r:embed="rId3" cstate="print"/>
          <a:srcRect/>
          <a:stretch>
            <a:fillRect/>
          </a:stretch>
        </p:blipFill>
        <p:spPr bwMode="auto">
          <a:xfrm>
            <a:off x="642938" y="438150"/>
            <a:ext cx="7856537" cy="5981700"/>
          </a:xfrm>
          <a:prstGeom prst="rect">
            <a:avLst/>
          </a:prstGeom>
          <a:ln>
            <a:noFill/>
          </a:ln>
          <a:effectLst>
            <a:outerShdw blurRad="292100" dist="139700" dir="2700000" algn="tl" rotWithShape="0">
              <a:srgbClr val="333333">
                <a:alpha val="65000"/>
              </a:srgbClr>
            </a:outerShdw>
          </a:effectLst>
        </p:spPr>
      </p:pic>
      <p:cxnSp>
        <p:nvCxnSpPr>
          <p:cNvPr id="7" name="Straight Arrow Connector 6"/>
          <p:cNvCxnSpPr/>
          <p:nvPr/>
        </p:nvCxnSpPr>
        <p:spPr>
          <a:xfrm flipH="1">
            <a:off x="5868144" y="908720"/>
            <a:ext cx="936104" cy="864096"/>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Tree>
  </p:cSld>
  <p:clrMapOvr>
    <a:masterClrMapping/>
  </p:clrMapOvr>
  <p:transition xmlns:p14="http://schemas.microsoft.com/office/powerpoint/2010/main" spd="slow">
    <p:push dir="u"/>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err="1" smtClean="0"/>
              <a:t>ProvaBrasil</a:t>
            </a:r>
            <a:r>
              <a:rPr lang="en-ZA" dirty="0" smtClean="0"/>
              <a:t> report card</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45</a:t>
            </a:fld>
            <a:endParaRPr lang="en-ZA"/>
          </a:p>
        </p:txBody>
      </p:sp>
      <p:pic>
        <p:nvPicPr>
          <p:cNvPr id="51202" name="Picture 2"/>
          <p:cNvPicPr>
            <a:picLocks noChangeAspect="1" noChangeArrowheads="1"/>
          </p:cNvPicPr>
          <p:nvPr/>
        </p:nvPicPr>
        <p:blipFill>
          <a:blip r:embed="rId3" cstate="print"/>
          <a:srcRect/>
          <a:stretch>
            <a:fillRect/>
          </a:stretch>
        </p:blipFill>
        <p:spPr bwMode="auto">
          <a:xfrm>
            <a:off x="683568" y="1504480"/>
            <a:ext cx="7726809" cy="5353520"/>
          </a:xfrm>
          <a:prstGeom prst="rect">
            <a:avLst/>
          </a:prstGeom>
          <a:noFill/>
          <a:ln w="9525">
            <a:noFill/>
            <a:miter lim="800000"/>
            <a:headEnd/>
            <a:tailEnd/>
          </a:ln>
        </p:spPr>
      </p:pic>
    </p:spTree>
  </p:cSld>
  <p:clrMapOvr>
    <a:masterClrMapping/>
  </p:clrMapOvr>
  <p:transition xmlns:p14="http://schemas.microsoft.com/office/powerpoint/2010/main" spd="slow">
    <p:push dir="u"/>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err="1" smtClean="0"/>
              <a:t>ProvaBrasil</a:t>
            </a:r>
            <a:r>
              <a:rPr lang="en-ZA" dirty="0" smtClean="0"/>
              <a:t> report card</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46</a:t>
            </a:fld>
            <a:endParaRPr lang="en-ZA"/>
          </a:p>
        </p:txBody>
      </p:sp>
      <p:pic>
        <p:nvPicPr>
          <p:cNvPr id="52226" name="Picture 2"/>
          <p:cNvPicPr>
            <a:picLocks noChangeAspect="1" noChangeArrowheads="1"/>
          </p:cNvPicPr>
          <p:nvPr/>
        </p:nvPicPr>
        <p:blipFill>
          <a:blip r:embed="rId3" cstate="print"/>
          <a:srcRect/>
          <a:stretch>
            <a:fillRect/>
          </a:stretch>
        </p:blipFill>
        <p:spPr bwMode="auto">
          <a:xfrm>
            <a:off x="899592" y="1484784"/>
            <a:ext cx="7600528" cy="5048698"/>
          </a:xfrm>
          <a:prstGeom prst="rect">
            <a:avLst/>
          </a:prstGeom>
          <a:noFill/>
          <a:ln w="9525">
            <a:noFill/>
            <a:miter lim="800000"/>
            <a:headEnd/>
            <a:tailEnd/>
          </a:ln>
        </p:spPr>
      </p:pic>
    </p:spTree>
  </p:cSld>
  <p:clrMapOvr>
    <a:masterClrMapping/>
  </p:clrMapOvr>
  <p:transition xmlns:p14="http://schemas.microsoft.com/office/powerpoint/2010/main" spd="slow">
    <p:push dir="u"/>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smtClean="0"/>
              <a:t>CAVEAT!</a:t>
            </a:r>
            <a:endParaRPr lang="en-US" sz="6000" b="1" dirty="0"/>
          </a:p>
        </p:txBody>
      </p:sp>
      <p:sp>
        <p:nvSpPr>
          <p:cNvPr id="3" name="Content Placeholder 2"/>
          <p:cNvSpPr>
            <a:spLocks noGrp="1"/>
          </p:cNvSpPr>
          <p:nvPr>
            <p:ph idx="1"/>
          </p:nvPr>
        </p:nvSpPr>
        <p:spPr>
          <a:xfrm>
            <a:off x="323528" y="1628800"/>
            <a:ext cx="8229600" cy="4525963"/>
          </a:xfrm>
        </p:spPr>
        <p:txBody>
          <a:bodyPr>
            <a:normAutofit fontScale="85000" lnSpcReduction="20000"/>
          </a:bodyPr>
          <a:lstStyle/>
          <a:p>
            <a:r>
              <a:rPr lang="en-US" dirty="0" smtClean="0"/>
              <a:t>Cannot use test results for practically </a:t>
            </a:r>
            <a:r>
              <a:rPr lang="en-US" u="sng" dirty="0" smtClean="0">
                <a:solidFill>
                  <a:srgbClr val="FF0000"/>
                </a:solidFill>
              </a:rPr>
              <a:t>ANY</a:t>
            </a:r>
            <a:r>
              <a:rPr lang="en-US" dirty="0" smtClean="0"/>
              <a:t> purpose unless they are:</a:t>
            </a:r>
          </a:p>
          <a:p>
            <a:pPr lvl="2"/>
            <a:r>
              <a:rPr lang="en-US" dirty="0" smtClean="0"/>
              <a:t>Well aligned with the curriculum</a:t>
            </a:r>
          </a:p>
          <a:p>
            <a:pPr lvl="2"/>
            <a:r>
              <a:rPr lang="en-US" dirty="0" smtClean="0"/>
              <a:t>Accurate, trustworthy, reliable indicators of student and school performance</a:t>
            </a:r>
          </a:p>
          <a:p>
            <a:pPr lvl="2"/>
            <a:endParaRPr lang="en-US" dirty="0" smtClean="0"/>
          </a:p>
          <a:p>
            <a:pPr lvl="1">
              <a:spcBef>
                <a:spcPts val="0"/>
              </a:spcBef>
            </a:pPr>
            <a:r>
              <a:rPr lang="en-US" dirty="0" smtClean="0"/>
              <a:t>This usually means tests are </a:t>
            </a:r>
          </a:p>
          <a:p>
            <a:pPr lvl="1">
              <a:spcBef>
                <a:spcPts val="0"/>
              </a:spcBef>
              <a:buNone/>
            </a:pPr>
            <a:r>
              <a:rPr lang="en-US" dirty="0" smtClean="0"/>
              <a:t>	conducted by an </a:t>
            </a:r>
            <a:r>
              <a:rPr lang="en-US" b="1" dirty="0" smtClean="0"/>
              <a:t>independent </a:t>
            </a:r>
          </a:p>
          <a:p>
            <a:pPr lvl="1">
              <a:spcBef>
                <a:spcPts val="0"/>
              </a:spcBef>
              <a:buNone/>
            </a:pPr>
            <a:r>
              <a:rPr lang="en-US" b="1" dirty="0" smtClean="0"/>
              <a:t>	external body or at the very least </a:t>
            </a:r>
          </a:p>
          <a:p>
            <a:pPr lvl="1">
              <a:spcBef>
                <a:spcPts val="0"/>
              </a:spcBef>
              <a:buNone/>
            </a:pPr>
            <a:r>
              <a:rPr lang="en-US" b="1" dirty="0"/>
              <a:t>	</a:t>
            </a:r>
            <a:r>
              <a:rPr lang="en-US" b="1" dirty="0" smtClean="0"/>
              <a:t>centrally marked</a:t>
            </a:r>
          </a:p>
          <a:p>
            <a:pPr lvl="1">
              <a:spcBef>
                <a:spcPts val="0"/>
              </a:spcBef>
              <a:buNone/>
            </a:pPr>
            <a:endParaRPr lang="en-US" b="1" dirty="0" smtClean="0"/>
          </a:p>
          <a:p>
            <a:pPr lvl="1">
              <a:spcBef>
                <a:spcPts val="0"/>
              </a:spcBef>
              <a:buFontTx/>
              <a:buChar char="-"/>
            </a:pPr>
            <a:r>
              <a:rPr lang="en-US" b="1" dirty="0" smtClean="0"/>
              <a:t>Perhaps at one primary grade per </a:t>
            </a:r>
          </a:p>
          <a:p>
            <a:pPr lvl="1">
              <a:spcBef>
                <a:spcPts val="0"/>
              </a:spcBef>
              <a:buNone/>
            </a:pPr>
            <a:r>
              <a:rPr lang="en-US" b="1" dirty="0" smtClean="0"/>
              <a:t>	year (similar to WCED) rotated year </a:t>
            </a:r>
          </a:p>
          <a:p>
            <a:pPr lvl="1">
              <a:spcBef>
                <a:spcPts val="0"/>
              </a:spcBef>
              <a:buNone/>
            </a:pPr>
            <a:r>
              <a:rPr lang="en-US" b="1" dirty="0" smtClean="0"/>
              <a:t>	on year </a:t>
            </a:r>
            <a:endParaRPr lang="en-US" b="1"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47</a:t>
            </a:fld>
            <a:endParaRPr lang="en-ZA"/>
          </a:p>
        </p:txBody>
      </p:sp>
      <p:pic>
        <p:nvPicPr>
          <p:cNvPr id="81922" name="Picture 2" descr="http://mit.zenfs.com/102/2011/03/Screen-shot-2011-03-08-at-12.47.36-PM.png"/>
          <p:cNvPicPr>
            <a:picLocks noChangeAspect="1" noChangeArrowheads="1"/>
          </p:cNvPicPr>
          <p:nvPr/>
        </p:nvPicPr>
        <p:blipFill>
          <a:blip r:embed="rId3" cstate="print"/>
          <a:srcRect/>
          <a:stretch>
            <a:fillRect/>
          </a:stretch>
        </p:blipFill>
        <p:spPr bwMode="auto">
          <a:xfrm>
            <a:off x="6228184" y="4005064"/>
            <a:ext cx="2808312" cy="2728075"/>
          </a:xfrm>
          <a:prstGeom prst="rect">
            <a:avLst/>
          </a:prstGeom>
          <a:noFill/>
        </p:spPr>
      </p:pic>
      <p:pic>
        <p:nvPicPr>
          <p:cNvPr id="81926" name="Picture 6" descr="https://encrypted-tbn2.gstatic.com/images?q=tbn:ANd9GcT95ysgodOSuoQOLXoNr2jKlpQxsJ_7P7xbjmM1khFifG-wFbiCow"/>
          <p:cNvPicPr>
            <a:picLocks noChangeAspect="1" noChangeArrowheads="1"/>
          </p:cNvPicPr>
          <p:nvPr/>
        </p:nvPicPr>
        <p:blipFill>
          <a:blip r:embed="rId4" cstate="print"/>
          <a:srcRect/>
          <a:stretch>
            <a:fillRect/>
          </a:stretch>
        </p:blipFill>
        <p:spPr bwMode="auto">
          <a:xfrm>
            <a:off x="7884368" y="1700808"/>
            <a:ext cx="1119911" cy="988708"/>
          </a:xfrm>
          <a:prstGeom prst="rect">
            <a:avLst/>
          </a:prstGeom>
          <a:noFill/>
        </p:spPr>
      </p:pic>
    </p:spTree>
    <p:extLst>
      <p:ext uri="{BB962C8B-B14F-4D97-AF65-F5344CB8AC3E}">
        <p14:creationId xmlns:p14="http://schemas.microsoft.com/office/powerpoint/2010/main" val="3177951161"/>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 ANA reports	</a:t>
            </a:r>
            <a:endParaRPr lang="en-US" dirty="0"/>
          </a:p>
        </p:txBody>
      </p:sp>
      <p:sp>
        <p:nvSpPr>
          <p:cNvPr id="3" name="Content Placeholder 2"/>
          <p:cNvSpPr>
            <a:spLocks noGrp="1"/>
          </p:cNvSpPr>
          <p:nvPr>
            <p:ph idx="1"/>
          </p:nvPr>
        </p:nvSpPr>
        <p:spPr/>
        <p:txBody>
          <a:bodyPr>
            <a:normAutofit/>
          </a:bodyPr>
          <a:lstStyle/>
          <a:p>
            <a:r>
              <a:rPr lang="en-US" sz="2800" dirty="0" smtClean="0"/>
              <a:t>What </a:t>
            </a:r>
            <a:r>
              <a:rPr lang="en-US" sz="2800" i="1" dirty="0" smtClean="0"/>
              <a:t>could </a:t>
            </a:r>
            <a:r>
              <a:rPr lang="en-US" sz="2800" dirty="0" smtClean="0"/>
              <a:t>be included in school/student reports?</a:t>
            </a:r>
          </a:p>
          <a:p>
            <a:r>
              <a:rPr lang="en-US" sz="2800" dirty="0" smtClean="0"/>
              <a:t>What </a:t>
            </a:r>
            <a:r>
              <a:rPr lang="en-US" sz="2800" i="1" dirty="0" smtClean="0"/>
              <a:t>should </a:t>
            </a:r>
            <a:r>
              <a:rPr lang="en-US" sz="2800" dirty="0" smtClean="0"/>
              <a:t>be included in school/student reports?</a:t>
            </a:r>
          </a:p>
          <a:p>
            <a:endParaRPr lang="en-US" sz="2800" dirty="0"/>
          </a:p>
          <a:p>
            <a:r>
              <a:rPr lang="en-US" sz="2800" dirty="0" smtClean="0"/>
              <a:t>What are the likely effects of increasing school and student performance information to parents?</a:t>
            </a:r>
          </a:p>
          <a:p>
            <a:endParaRPr lang="en-US" sz="2800" dirty="0"/>
          </a:p>
          <a:p>
            <a:r>
              <a:rPr lang="en-US" sz="2800" dirty="0"/>
              <a:t>S</a:t>
            </a:r>
            <a:r>
              <a:rPr lang="en-US" sz="2800" dirty="0" smtClean="0"/>
              <a:t>hould ANA reports be implemented? </a:t>
            </a:r>
            <a:r>
              <a:rPr lang="en-US" sz="2800" smtClean="0"/>
              <a:t>If so, how?</a:t>
            </a:r>
            <a:endParaRPr lang="en-US" sz="28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48</a:t>
            </a:fld>
            <a:endParaRPr lang="en-ZA"/>
          </a:p>
        </p:txBody>
      </p:sp>
    </p:spTree>
    <p:extLst>
      <p:ext uri="{BB962C8B-B14F-4D97-AF65-F5344CB8AC3E}">
        <p14:creationId xmlns:p14="http://schemas.microsoft.com/office/powerpoint/2010/main" val="163718366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lstStyle/>
          <a:p>
            <a:r>
              <a:rPr lang="en-ZA" dirty="0" smtClean="0">
                <a:solidFill>
                  <a:srgbClr val="C00000"/>
                </a:solidFill>
              </a:rPr>
              <a:t>References</a:t>
            </a:r>
            <a:endParaRPr lang="en-ZA" dirty="0">
              <a:solidFill>
                <a:srgbClr val="C00000"/>
              </a:solidFill>
            </a:endParaRPr>
          </a:p>
        </p:txBody>
      </p:sp>
      <p:sp>
        <p:nvSpPr>
          <p:cNvPr id="3" name="Content Placeholder 2"/>
          <p:cNvSpPr>
            <a:spLocks noGrp="1"/>
          </p:cNvSpPr>
          <p:nvPr>
            <p:ph idx="1"/>
          </p:nvPr>
        </p:nvSpPr>
        <p:spPr>
          <a:xfrm>
            <a:off x="467544" y="1772816"/>
            <a:ext cx="8229600" cy="4525963"/>
          </a:xfrm>
        </p:spPr>
        <p:txBody>
          <a:bodyPr>
            <a:noAutofit/>
          </a:bodyPr>
          <a:lstStyle/>
          <a:p>
            <a:r>
              <a:rPr lang="en-ZA" sz="1150" dirty="0" err="1" smtClean="0"/>
              <a:t>Fleisch</a:t>
            </a:r>
            <a:r>
              <a:rPr lang="en-ZA" sz="1150" dirty="0" smtClean="0"/>
              <a:t>, B. (2008). </a:t>
            </a:r>
            <a:r>
              <a:rPr lang="en-ZA" sz="1150" i="1" dirty="0" smtClean="0">
                <a:hlinkClick r:id="rId3"/>
              </a:rPr>
              <a:t>Primary Education in Crisis: Why South African schoolchildren underachieve in reading and mathematics</a:t>
            </a:r>
            <a:r>
              <a:rPr lang="en-ZA" sz="1150" i="1" dirty="0" smtClean="0"/>
              <a:t>.</a:t>
            </a:r>
            <a:r>
              <a:rPr lang="en-ZA" sz="1150" dirty="0" smtClean="0"/>
              <a:t> Cape Town. : </a:t>
            </a:r>
            <a:r>
              <a:rPr lang="en-ZA" sz="1150" dirty="0" err="1" smtClean="0"/>
              <a:t>Juta</a:t>
            </a:r>
            <a:r>
              <a:rPr lang="en-ZA" sz="1150" dirty="0" smtClean="0"/>
              <a:t> &amp; Co.</a:t>
            </a:r>
          </a:p>
          <a:p>
            <a:r>
              <a:rPr lang="en-ZA" sz="1150" dirty="0" err="1" smtClean="0"/>
              <a:t>Hoadley</a:t>
            </a:r>
            <a:r>
              <a:rPr lang="en-ZA" sz="1150" dirty="0" smtClean="0"/>
              <a:t>, U. (2010). </a:t>
            </a:r>
            <a:r>
              <a:rPr lang="en-ZA" sz="1150" i="1" dirty="0" smtClean="0">
                <a:hlinkClick r:id="rId4"/>
              </a:rPr>
              <a:t>What doe we know about teaching and learning in primary schools in South Africa? A review of the classroom-based research literature</a:t>
            </a:r>
            <a:r>
              <a:rPr lang="en-ZA" sz="1150" i="1" dirty="0" smtClean="0"/>
              <a:t>.</a:t>
            </a:r>
            <a:r>
              <a:rPr lang="en-ZA" sz="1150" dirty="0" smtClean="0"/>
              <a:t> Report for the Grade 3 Improvement project of the University of Stellenbosch. Western Cape Education Department.</a:t>
            </a:r>
          </a:p>
          <a:p>
            <a:r>
              <a:rPr lang="en-ZA" sz="1150" dirty="0" err="1" smtClean="0"/>
              <a:t>Hungi</a:t>
            </a:r>
            <a:r>
              <a:rPr lang="en-ZA" sz="1150" dirty="0" smtClean="0"/>
              <a:t>, N., </a:t>
            </a:r>
            <a:r>
              <a:rPr lang="en-ZA" sz="1150" dirty="0" err="1" smtClean="0"/>
              <a:t>Makuwa</a:t>
            </a:r>
            <a:r>
              <a:rPr lang="en-ZA" sz="1150" dirty="0" smtClean="0"/>
              <a:t>, D., Ross, K., Saito, M., </a:t>
            </a:r>
            <a:r>
              <a:rPr lang="en-ZA" sz="1150" dirty="0" err="1" smtClean="0"/>
              <a:t>Dolata</a:t>
            </a:r>
            <a:r>
              <a:rPr lang="en-ZA" sz="1150" dirty="0" smtClean="0"/>
              <a:t>, S., van </a:t>
            </a:r>
            <a:r>
              <a:rPr lang="en-ZA" sz="1150" dirty="0" err="1" smtClean="0"/>
              <a:t>Capelle</a:t>
            </a:r>
            <a:r>
              <a:rPr lang="en-ZA" sz="1150" dirty="0" smtClean="0"/>
              <a:t>, F., et al. (2011). </a:t>
            </a:r>
            <a:r>
              <a:rPr lang="en-ZA" sz="1150" i="1" dirty="0" smtClean="0">
                <a:hlinkClick r:id="rId5"/>
              </a:rPr>
              <a:t>SACMEQ III Project Results: Levels and Trends in School Resources among SACMEQ School Systems</a:t>
            </a:r>
            <a:r>
              <a:rPr lang="en-ZA" sz="1150" i="1" dirty="0" smtClean="0"/>
              <a:t>.</a:t>
            </a:r>
            <a:r>
              <a:rPr lang="en-ZA" sz="1150" dirty="0" smtClean="0"/>
              <a:t> Paris: Southern and Eastern Africa Consortium for Monitoring Educational Quality.</a:t>
            </a:r>
          </a:p>
          <a:p>
            <a:r>
              <a:rPr lang="en-ZA" sz="1150" dirty="0" smtClean="0"/>
              <a:t>Ross, K., Saito, M., </a:t>
            </a:r>
            <a:r>
              <a:rPr lang="en-ZA" sz="1150" dirty="0" err="1" smtClean="0"/>
              <a:t>Dolata</a:t>
            </a:r>
            <a:r>
              <a:rPr lang="en-ZA" sz="1150" dirty="0" smtClean="0"/>
              <a:t>, S., Ikeda, M., </a:t>
            </a:r>
            <a:r>
              <a:rPr lang="en-ZA" sz="1150" dirty="0" err="1" smtClean="0"/>
              <a:t>Zuze</a:t>
            </a:r>
            <a:r>
              <a:rPr lang="en-ZA" sz="1150" dirty="0" smtClean="0"/>
              <a:t>, L., </a:t>
            </a:r>
            <a:r>
              <a:rPr lang="en-ZA" sz="1150" dirty="0" err="1" smtClean="0"/>
              <a:t>Murimba</a:t>
            </a:r>
            <a:r>
              <a:rPr lang="en-ZA" sz="1150" dirty="0" smtClean="0"/>
              <a:t>, S., et al. (2005). The Conduct of the SACMEQ III Project. In E. </a:t>
            </a:r>
            <a:r>
              <a:rPr lang="en-ZA" sz="1150" dirty="0" err="1" smtClean="0"/>
              <a:t>Onsomu</a:t>
            </a:r>
            <a:r>
              <a:rPr lang="en-ZA" sz="1150" dirty="0" smtClean="0"/>
              <a:t>, J. </a:t>
            </a:r>
            <a:r>
              <a:rPr lang="en-ZA" sz="1150" dirty="0" err="1" smtClean="0"/>
              <a:t>Nzomo</a:t>
            </a:r>
            <a:r>
              <a:rPr lang="en-ZA" sz="1150" dirty="0" smtClean="0"/>
              <a:t>, &amp; C. </a:t>
            </a:r>
            <a:r>
              <a:rPr lang="en-ZA" sz="1150" dirty="0" err="1" smtClean="0"/>
              <a:t>Obiero</a:t>
            </a:r>
            <a:r>
              <a:rPr lang="en-ZA" sz="1150" dirty="0" smtClean="0"/>
              <a:t>, </a:t>
            </a:r>
            <a:r>
              <a:rPr lang="en-ZA" sz="1150" i="1" dirty="0" smtClean="0">
                <a:hlinkClick r:id="rId6"/>
              </a:rPr>
              <a:t>The SACMEQ II Project in Kenya: A Study of the Conditions of Schooling and the Quality of Education</a:t>
            </a:r>
            <a:r>
              <a:rPr lang="en-ZA" sz="1150" i="1" dirty="0" smtClean="0"/>
              <a:t>.</a:t>
            </a:r>
            <a:r>
              <a:rPr lang="en-ZA" sz="1150" dirty="0" smtClean="0"/>
              <a:t> Harare: SACMEQ.</a:t>
            </a:r>
          </a:p>
          <a:p>
            <a:r>
              <a:rPr lang="en-ZA" sz="1150" dirty="0" smtClean="0"/>
              <a:t>Shepherd, D. (2011). </a:t>
            </a:r>
            <a:r>
              <a:rPr lang="en-ZA" sz="1150" dirty="0" smtClean="0">
                <a:hlinkClick r:id="rId7"/>
              </a:rPr>
              <a:t>Constraints to School Effectiveness: What prevents poor schools from delivering results? </a:t>
            </a:r>
            <a:r>
              <a:rPr lang="en-ZA" sz="1150" i="1" dirty="0" smtClean="0"/>
              <a:t>Stellenbosch Economic Working Papers 05/11</a:t>
            </a:r>
            <a:r>
              <a:rPr lang="en-ZA" sz="1150" dirty="0" smtClean="0"/>
              <a:t>. [PIRLS]</a:t>
            </a:r>
          </a:p>
          <a:p>
            <a:pPr fontAlgn="base"/>
            <a:r>
              <a:rPr lang="en-ZA" sz="1150" dirty="0" smtClean="0"/>
              <a:t>Spaull, N. (2011a). </a:t>
            </a:r>
            <a:r>
              <a:rPr lang="en-ZA" sz="1150" dirty="0" smtClean="0">
                <a:hlinkClick r:id="rId8"/>
              </a:rPr>
              <a:t>A Preliminary Analysis of SACMEQ III South </a:t>
            </a:r>
            <a:r>
              <a:rPr lang="en-ZA" sz="1150" dirty="0" err="1" smtClean="0">
                <a:hlinkClick r:id="rId8"/>
              </a:rPr>
              <a:t>Africa</a:t>
            </a:r>
            <a:r>
              <a:rPr lang="en-ZA" sz="1150" dirty="0" err="1" smtClean="0"/>
              <a:t>.</a:t>
            </a:r>
            <a:r>
              <a:rPr lang="en-ZA" sz="1150" i="1" dirty="0" err="1" smtClean="0"/>
              <a:t>Stellenbosch</a:t>
            </a:r>
            <a:r>
              <a:rPr lang="en-ZA" sz="1150" i="1" dirty="0" smtClean="0"/>
              <a:t> Economic Working Papers</a:t>
            </a:r>
            <a:r>
              <a:rPr lang="en-ZA" sz="1150" dirty="0" smtClean="0"/>
              <a:t>.</a:t>
            </a:r>
          </a:p>
          <a:p>
            <a:pPr fontAlgn="base"/>
            <a:r>
              <a:rPr lang="en-ZA" sz="1150" dirty="0" smtClean="0"/>
              <a:t>Spaull, N. (2011). </a:t>
            </a:r>
            <a:r>
              <a:rPr lang="en-ZA" sz="1150" i="1" dirty="0" smtClean="0">
                <a:hlinkClick r:id="rId9"/>
              </a:rPr>
              <a:t>Primary School Performance in Botswana, Mozambique, Namibia and South Africa</a:t>
            </a:r>
            <a:r>
              <a:rPr lang="en-ZA" sz="1150" i="1" dirty="0" smtClean="0"/>
              <a:t>.</a:t>
            </a:r>
            <a:r>
              <a:rPr lang="en-ZA" sz="1150" dirty="0" smtClean="0"/>
              <a:t> Paris: Southern and Eastern African Consortium for Monitoring Educational Quality (SACMEQ) Working Paper no.8.</a:t>
            </a:r>
          </a:p>
          <a:p>
            <a:pPr fontAlgn="base"/>
            <a:r>
              <a:rPr lang="en-ZA" sz="1150" dirty="0" smtClean="0"/>
              <a:t>Spaull, N. 2012</a:t>
            </a:r>
            <a:r>
              <a:rPr lang="en-ZA" sz="1150" dirty="0" smtClean="0">
                <a:hlinkClick r:id="rId10"/>
              </a:rPr>
              <a:t> </a:t>
            </a:r>
            <a:r>
              <a:rPr lang="en-ZA" sz="1150" dirty="0" smtClean="0">
                <a:hlinkClick r:id="rId11"/>
              </a:rPr>
              <a:t>Equity &amp; Efficiency in South African primary schools : a preliminary analysis of SACMEQ III South Africa </a:t>
            </a:r>
            <a:r>
              <a:rPr lang="en-ZA" sz="1150" dirty="0" smtClean="0"/>
              <a:t> Masters Thesis. Economics. Stellenbosch University</a:t>
            </a:r>
          </a:p>
          <a:p>
            <a:pPr fontAlgn="base"/>
            <a:r>
              <a:rPr lang="en-ZA" sz="1150" dirty="0" smtClean="0"/>
              <a:t>Taylor, S. (2011). </a:t>
            </a:r>
            <a:r>
              <a:rPr lang="en-ZA" sz="1150" dirty="0" smtClean="0">
                <a:hlinkClick r:id="rId12"/>
              </a:rPr>
              <a:t>Uncovering indicators of effective school management in South Africa using the National School Effectiveness </a:t>
            </a:r>
            <a:r>
              <a:rPr lang="en-ZA" sz="1150" dirty="0" err="1" smtClean="0">
                <a:hlinkClick r:id="rId12"/>
              </a:rPr>
              <a:t>Study</a:t>
            </a:r>
            <a:r>
              <a:rPr lang="en-ZA" sz="1150" dirty="0" err="1" smtClean="0"/>
              <a:t>.</a:t>
            </a:r>
            <a:r>
              <a:rPr lang="en-ZA" sz="1150" i="1" dirty="0" err="1" smtClean="0"/>
              <a:t>Stellenbosch</a:t>
            </a:r>
            <a:r>
              <a:rPr lang="en-ZA" sz="1150" i="1" dirty="0" smtClean="0"/>
              <a:t> Economic Working Papers 10/11</a:t>
            </a:r>
            <a:r>
              <a:rPr lang="en-ZA" sz="1150" dirty="0" smtClean="0"/>
              <a:t>, 1-51. [NSES]</a:t>
            </a:r>
          </a:p>
          <a:p>
            <a:r>
              <a:rPr lang="en-ZA" sz="1150" dirty="0" smtClean="0"/>
              <a:t>Van </a:t>
            </a:r>
            <a:r>
              <a:rPr lang="en-ZA" sz="1150" dirty="0" err="1" smtClean="0"/>
              <a:t>der</a:t>
            </a:r>
            <a:r>
              <a:rPr lang="en-ZA" sz="1150" dirty="0" smtClean="0"/>
              <a:t> Berg, S., Burger, C., Burger, R., de </a:t>
            </a:r>
            <a:r>
              <a:rPr lang="en-ZA" sz="1150" dirty="0" err="1" smtClean="0"/>
              <a:t>Vos</a:t>
            </a:r>
            <a:r>
              <a:rPr lang="en-ZA" sz="1150" dirty="0" smtClean="0"/>
              <a:t>, M., du Rand, G., </a:t>
            </a:r>
            <a:r>
              <a:rPr lang="en-ZA" sz="1150" dirty="0" err="1" smtClean="0"/>
              <a:t>Gustafsson</a:t>
            </a:r>
            <a:r>
              <a:rPr lang="en-ZA" sz="1150" dirty="0" smtClean="0"/>
              <a:t>, M., Shepherd, D., Spaull, N., Taylor, S., van </a:t>
            </a:r>
            <a:r>
              <a:rPr lang="en-ZA" sz="1150" dirty="0" err="1" smtClean="0"/>
              <a:t>Broekhuizen</a:t>
            </a:r>
            <a:r>
              <a:rPr lang="en-ZA" sz="1150" dirty="0" smtClean="0"/>
              <a:t>, H., and von </a:t>
            </a:r>
            <a:r>
              <a:rPr lang="en-ZA" sz="1150" dirty="0" err="1" smtClean="0"/>
              <a:t>Fintel</a:t>
            </a:r>
            <a:r>
              <a:rPr lang="en-ZA" sz="1150" dirty="0" smtClean="0"/>
              <a:t>, D. (2011). </a:t>
            </a:r>
            <a:r>
              <a:rPr lang="en-ZA" sz="1150" dirty="0" smtClean="0">
                <a:hlinkClick r:id="rId13"/>
              </a:rPr>
              <a:t>Low quality education as a poverty trap</a:t>
            </a:r>
            <a:r>
              <a:rPr lang="en-ZA" sz="1150" dirty="0" smtClean="0"/>
              <a:t>. Stellenbosch: University of Stellenbosch, Department of Economics. Research report for the PSPPD project for Presidency.</a:t>
            </a:r>
            <a:endParaRPr lang="en-ZA" sz="115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49</a:t>
            </a:fld>
            <a:endParaRPr lang="en-ZA"/>
          </a:p>
        </p:txBody>
      </p:sp>
    </p:spTree>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bwMode="auto">
          <a:xfrm>
            <a:off x="2195736" y="1340768"/>
            <a:ext cx="4752528" cy="2016224"/>
          </a:xfrm>
          <a:prstGeom prst="rect">
            <a:avLst/>
          </a:prstGeom>
          <a:solidFill>
            <a:schemeClr val="bg1">
              <a:lumMod val="85000"/>
            </a:schemeClr>
          </a:solidFill>
          <a:ln>
            <a:noFill/>
          </a:ln>
          <a:extLst/>
        </p:spPr>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charset="0"/>
              <a:buNone/>
              <a:defRPr/>
            </a:pPr>
            <a:endParaRPr lang="en-ZA" sz="100" b="1" dirty="0" smtClean="0">
              <a:solidFill>
                <a:srgbClr val="C00000"/>
              </a:solidFill>
            </a:endParaRPr>
          </a:p>
          <a:p>
            <a:pPr marL="0" indent="0" algn="ctr">
              <a:buFont typeface="Arial" charset="0"/>
              <a:buNone/>
              <a:defRPr/>
            </a:pPr>
            <a:endParaRPr lang="en-ZA" sz="2000" smtClean="0">
              <a:solidFill>
                <a:srgbClr val="0070C0"/>
              </a:solidFill>
              <a:hlinkClick r:id="rId3"/>
            </a:endParaRPr>
          </a:p>
          <a:p>
            <a:pPr marL="0" indent="0" algn="ctr">
              <a:buFont typeface="Arial" charset="0"/>
              <a:buNone/>
              <a:defRPr/>
            </a:pPr>
            <a:r>
              <a:rPr lang="en-ZA" sz="2000" smtClean="0">
                <a:solidFill>
                  <a:srgbClr val="0070C0"/>
                </a:solidFill>
                <a:hlinkClick r:id="rId3"/>
              </a:rPr>
              <a:t>www.nicspaull.com/research</a:t>
            </a:r>
            <a:endParaRPr lang="en-ZA" sz="2000" dirty="0" smtClean="0">
              <a:solidFill>
                <a:srgbClr val="0070C0"/>
              </a:solidFill>
            </a:endParaRPr>
          </a:p>
          <a:p>
            <a:pPr marL="0" indent="0" algn="ctr">
              <a:buFont typeface="Arial" charset="0"/>
              <a:buNone/>
              <a:defRPr/>
            </a:pPr>
            <a:r>
              <a:rPr lang="en-ZA" sz="2000" dirty="0" smtClean="0">
                <a:solidFill>
                  <a:srgbClr val="0070C0"/>
                </a:solidFill>
                <a:hlinkClick r:id="rId4"/>
              </a:rPr>
              <a:t>nicholasspaull@gmail.com</a:t>
            </a:r>
            <a:endParaRPr lang="en-ZA" sz="2000" dirty="0" smtClean="0">
              <a:solidFill>
                <a:srgbClr val="0070C0"/>
              </a:solidFill>
            </a:endParaRPr>
          </a:p>
          <a:p>
            <a:pPr marL="0" indent="0" algn="ctr">
              <a:buFont typeface="Arial" charset="0"/>
              <a:buNone/>
              <a:defRPr/>
            </a:pPr>
            <a:r>
              <a:rPr lang="en-ZA" sz="2000" dirty="0" smtClean="0">
                <a:solidFill>
                  <a:srgbClr val="0070C0"/>
                </a:solidFill>
              </a:rPr>
              <a:t>@</a:t>
            </a:r>
            <a:r>
              <a:rPr lang="en-ZA" sz="2000" dirty="0" err="1" smtClean="0">
                <a:solidFill>
                  <a:srgbClr val="0070C0"/>
                </a:solidFill>
              </a:rPr>
              <a:t>NicSpaull</a:t>
            </a:r>
            <a:r>
              <a:rPr lang="en-ZA" sz="2000" dirty="0" smtClean="0">
                <a:solidFill>
                  <a:srgbClr val="0070C0"/>
                </a:solidFill>
              </a:rPr>
              <a:t> </a:t>
            </a:r>
            <a:endParaRPr lang="en-ZA" dirty="0"/>
          </a:p>
        </p:txBody>
      </p:sp>
      <p:pic>
        <p:nvPicPr>
          <p:cNvPr id="3" name="Picture 11" descr="C:\Users\Nic Spaull\Dropbox\_University\Ecos of Education\Useful presentations and stuff\Pictures of education in Africa\slide.jpg"/>
          <p:cNvPicPr>
            <a:picLocks noChangeAspect="1" noChangeArrowheads="1"/>
          </p:cNvPicPr>
          <p:nvPr/>
        </p:nvPicPr>
        <p:blipFill>
          <a:blip r:embed="rId5" cstate="print"/>
          <a:srcRect/>
          <a:stretch>
            <a:fillRect/>
          </a:stretch>
        </p:blipFill>
        <p:spPr bwMode="auto">
          <a:xfrm>
            <a:off x="2195736" y="3356992"/>
            <a:ext cx="4742309" cy="3157652"/>
          </a:xfrm>
          <a:prstGeom prst="rect">
            <a:avLst/>
          </a:prstGeom>
          <a:noFill/>
          <a:ln w="9525">
            <a:noFill/>
            <a:miter lim="800000"/>
            <a:headEnd/>
            <a:tailEnd/>
          </a:ln>
        </p:spPr>
      </p:pic>
      <p:grpSp>
        <p:nvGrpSpPr>
          <p:cNvPr id="5" name="Group 4"/>
          <p:cNvGrpSpPr>
            <a:grpSpLocks/>
          </p:cNvGrpSpPr>
          <p:nvPr/>
        </p:nvGrpSpPr>
        <p:grpSpPr bwMode="auto">
          <a:xfrm>
            <a:off x="4788024" y="260648"/>
            <a:ext cx="2065338" cy="1035050"/>
            <a:chOff x="0" y="4869161"/>
            <a:chExt cx="3203848" cy="1477328"/>
          </a:xfrm>
        </p:grpSpPr>
        <p:sp>
          <p:nvSpPr>
            <p:cNvPr id="6" name="TextBox 1"/>
            <p:cNvSpPr txBox="1">
              <a:spLocks noChangeArrowheads="1"/>
            </p:cNvSpPr>
            <p:nvPr/>
          </p:nvSpPr>
          <p:spPr bwMode="auto">
            <a:xfrm>
              <a:off x="0" y="4869161"/>
              <a:ext cx="3203848" cy="1477328"/>
            </a:xfrm>
            <a:prstGeom prst="rect">
              <a:avLst/>
            </a:prstGeom>
            <a:solidFill>
              <a:schemeClr val="bg1"/>
            </a:solidFill>
            <a:ln w="9525">
              <a:noFill/>
              <a:miter lim="800000"/>
              <a:headEnd/>
              <a:tailEnd/>
            </a:ln>
          </p:spPr>
          <p:txBody>
            <a:bodyPr>
              <a:spAutoFit/>
            </a:bodyPr>
            <a:lstStyle/>
            <a:p>
              <a:endParaRPr lang="en-ZA"/>
            </a:p>
            <a:p>
              <a:endParaRPr lang="en-ZA"/>
            </a:p>
            <a:p>
              <a:endParaRPr lang="en-ZA"/>
            </a:p>
            <a:p>
              <a:endParaRPr lang="en-ZA"/>
            </a:p>
            <a:p>
              <a:endParaRPr lang="en-ZA"/>
            </a:p>
          </p:txBody>
        </p:sp>
        <p:pic>
          <p:nvPicPr>
            <p:cNvPr id="7" name="Picture 29" descr="F:\CPTMAC2\UNIVERSITEIT STELLENBOSCH\LOGO MASTER COPY\US_Stacked RGB 300dpi.jpg"/>
            <p:cNvPicPr>
              <a:picLocks noChangeAspect="1" noChangeArrowheads="1"/>
            </p:cNvPicPr>
            <p:nvPr/>
          </p:nvPicPr>
          <p:blipFill>
            <a:blip r:embed="rId6" cstate="print"/>
            <a:srcRect/>
            <a:stretch>
              <a:fillRect/>
            </a:stretch>
          </p:blipFill>
          <p:spPr bwMode="auto">
            <a:xfrm>
              <a:off x="0" y="5093480"/>
              <a:ext cx="3078254" cy="100829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grpSp>
      <p:pic>
        <p:nvPicPr>
          <p:cNvPr id="8" name="Picture 7"/>
          <p:cNvPicPr>
            <a:picLocks noChangeAspect="1" noChangeArrowheads="1"/>
          </p:cNvPicPr>
          <p:nvPr/>
        </p:nvPicPr>
        <p:blipFill>
          <a:blip r:embed="rId7" cstate="print"/>
          <a:srcRect/>
          <a:stretch>
            <a:fillRect/>
          </a:stretch>
        </p:blipFill>
        <p:spPr bwMode="auto">
          <a:xfrm>
            <a:off x="2267744" y="404664"/>
            <a:ext cx="2274120" cy="73832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Slide Number Placeholder 1"/>
          <p:cNvSpPr>
            <a:spLocks noGrp="1"/>
          </p:cNvSpPr>
          <p:nvPr>
            <p:ph type="sldNum" sz="quarter" idx="12"/>
          </p:nvPr>
        </p:nvSpPr>
        <p:spPr/>
        <p:txBody>
          <a:bodyPr/>
          <a:lstStyle/>
          <a:p>
            <a:fld id="{555B2511-D5A3-487A-82FF-4C039FEE504B}" type="slidenum">
              <a:rPr lang="en-ZA" smtClean="0"/>
              <a:pPr/>
              <a:t>50</a:t>
            </a:fld>
            <a:endParaRPr lang="en-ZA"/>
          </a:p>
        </p:txBody>
      </p:sp>
    </p:spTree>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Making schools work</a:t>
            </a:r>
            <a:br>
              <a:rPr lang="en-US" dirty="0" smtClean="0"/>
            </a:br>
            <a:r>
              <a:rPr lang="en-US" sz="2000" dirty="0" smtClean="0"/>
              <a:t>(</a:t>
            </a:r>
            <a:r>
              <a:rPr lang="en-US" sz="2000" dirty="0" err="1" smtClean="0"/>
              <a:t>Bruns</a:t>
            </a:r>
            <a:r>
              <a:rPr lang="en-US" sz="2000" dirty="0" smtClean="0"/>
              <a:t>, </a:t>
            </a:r>
            <a:r>
              <a:rPr lang="en-US" sz="2000" dirty="0" err="1" smtClean="0"/>
              <a:t>Filmer</a:t>
            </a:r>
            <a:r>
              <a:rPr lang="en-US" sz="2000" dirty="0" smtClean="0"/>
              <a:t> </a:t>
            </a:r>
            <a:r>
              <a:rPr lang="en-US" sz="2000" dirty="0" err="1" smtClean="0"/>
              <a:t>Patrinos</a:t>
            </a:r>
            <a:r>
              <a:rPr lang="en-US" sz="2000" dirty="0" smtClean="0"/>
              <a:t>)</a:t>
            </a:r>
            <a:endParaRPr lang="en-US" sz="20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51</a:t>
            </a:fld>
            <a:endParaRPr lang="en-ZA"/>
          </a:p>
        </p:txBody>
      </p:sp>
      <p:pic>
        <p:nvPicPr>
          <p:cNvPr id="6" name="Picture 5" descr="acc flow cha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1600" y="1484784"/>
            <a:ext cx="7776864" cy="5232400"/>
          </a:xfrm>
          <a:prstGeom prst="rect">
            <a:avLst/>
          </a:prstGeom>
        </p:spPr>
      </p:pic>
    </p:spTree>
    <p:extLst>
      <p:ext uri="{BB962C8B-B14F-4D97-AF65-F5344CB8AC3E}">
        <p14:creationId xmlns:p14="http://schemas.microsoft.com/office/powerpoint/2010/main" val="678439272"/>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prePIRLS</a:t>
            </a:r>
            <a:r>
              <a:rPr lang="en-US" dirty="0" smtClean="0"/>
              <a:t> sample sizes</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52</a:t>
            </a:fld>
            <a:endParaRPr lang="en-ZA"/>
          </a:p>
        </p:txBody>
      </p:sp>
      <p:pic>
        <p:nvPicPr>
          <p:cNvPr id="5" name="Picture 4" descr="Screen Shot 2015-06-21 at 9.30.53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528" y="1556792"/>
            <a:ext cx="8483600" cy="4432300"/>
          </a:xfrm>
          <a:prstGeom prst="rect">
            <a:avLst/>
          </a:prstGeom>
        </p:spPr>
      </p:pic>
    </p:spTree>
    <p:extLst>
      <p:ext uri="{BB962C8B-B14F-4D97-AF65-F5344CB8AC3E}">
        <p14:creationId xmlns:p14="http://schemas.microsoft.com/office/powerpoint/2010/main" val="12007314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9007</TotalTime>
  <Words>4790</Words>
  <Application>Microsoft Macintosh PowerPoint</Application>
  <PresentationFormat>On-screen Show (4:3)</PresentationFormat>
  <Paragraphs>634</Paragraphs>
  <Slides>52</Slides>
  <Notes>29</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52</vt:i4>
      </vt:variant>
    </vt:vector>
  </HeadingPairs>
  <TitlesOfParts>
    <vt:vector size="54" baseType="lpstr">
      <vt:lpstr>Office Theme</vt:lpstr>
      <vt:lpstr>Document</vt:lpstr>
      <vt:lpstr>The limitations of the  Annual National Assessments (ANAs)  What can and can’t we say?</vt:lpstr>
      <vt:lpstr>1) What are the ANAs?</vt:lpstr>
      <vt:lpstr>2) When were they implemented?</vt:lpstr>
      <vt:lpstr>2b) Why were they implemented?</vt:lpstr>
      <vt:lpstr>Stages in accountability movements</vt:lpstr>
      <vt:lpstr>Problem of comparability over time and grade (1)</vt:lpstr>
      <vt:lpstr>Problem of comparability over time and grade (2)</vt:lpstr>
      <vt:lpstr>Problem of comparability over time and grade (3)</vt:lpstr>
      <vt:lpstr>Problem of comparability over time and grade</vt:lpstr>
      <vt:lpstr>Comparing ANA 2012 HL Gr4 (% scoring ‘acceptable achievement’) and prePIRLS 2011 HL Gr4</vt:lpstr>
      <vt:lpstr>Problem of independence</vt:lpstr>
      <vt:lpstr>Problem of fidelity of administration</vt:lpstr>
      <vt:lpstr>Other issues</vt:lpstr>
      <vt:lpstr>Theory of change??</vt:lpstr>
      <vt:lpstr>Capacity precedes accountability</vt:lpstr>
      <vt:lpstr>3) What are their strengths and weaknesses?</vt:lpstr>
      <vt:lpstr>3) What can and can’t they show us?</vt:lpstr>
      <vt:lpstr>4) What can and should we use them for?</vt:lpstr>
      <vt:lpstr>5) What should we be focusing on for the road ahead?</vt:lpstr>
      <vt:lpstr>Questions for discussion...</vt:lpstr>
      <vt:lpstr>Major conclusions</vt:lpstr>
      <vt:lpstr>Comments &amp; questions?  This presentation is available at  www.nicspaull.com/presentations </vt:lpstr>
      <vt:lpstr>From ANA 2014 report</vt:lpstr>
      <vt:lpstr>(If time) Some examples of analysis using ANA data</vt:lpstr>
      <vt:lpstr>School classification</vt:lpstr>
      <vt:lpstr>Marks captured in 2014</vt:lpstr>
      <vt:lpstr>PowerPoint Presentation</vt:lpstr>
      <vt:lpstr>PowerPoint Presentation</vt:lpstr>
      <vt:lpstr>PowerPoint Presentation</vt:lpstr>
      <vt:lpstr>Interesting questions ANA can help answer</vt:lpstr>
      <vt:lpstr>Information dissemination</vt:lpstr>
      <vt:lpstr>Types of reports</vt:lpstr>
      <vt:lpstr>Existing ANA reports</vt:lpstr>
      <vt:lpstr>Possibilities for SA report cards…</vt:lpstr>
      <vt:lpstr>PowerPoint Presentation</vt:lpstr>
      <vt:lpstr>Ashbury Primary</vt:lpstr>
      <vt:lpstr>Peter Jacobs</vt:lpstr>
      <vt:lpstr>Peter Jacobs</vt:lpstr>
      <vt:lpstr>School Poster</vt:lpstr>
      <vt:lpstr>Comparative information</vt:lpstr>
      <vt:lpstr>Pennsylvania school report cards</vt:lpstr>
      <vt:lpstr>Illinois online report card tool</vt:lpstr>
      <vt:lpstr>Illinois State School Reports -  2013</vt:lpstr>
      <vt:lpstr>PowerPoint Presentation</vt:lpstr>
      <vt:lpstr>ProvaBrasil report card</vt:lpstr>
      <vt:lpstr>ProvaBrasil report card</vt:lpstr>
      <vt:lpstr>CAVEAT!</vt:lpstr>
      <vt:lpstr>SA ANA reports </vt:lpstr>
      <vt:lpstr>References</vt:lpstr>
      <vt:lpstr>PowerPoint Presentation</vt:lpstr>
      <vt:lpstr>Making schools work (Bruns, Filmer Patrinos)</vt:lpstr>
      <vt:lpstr>prePIRLS sample sizes</vt:lpstr>
    </vt:vector>
  </TitlesOfParts>
  <Company>Stellenbosch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Nicholas Spaull</dc:creator>
  <cp:lastModifiedBy>Nicholas Spaull</cp:lastModifiedBy>
  <cp:revision>312</cp:revision>
  <dcterms:created xsi:type="dcterms:W3CDTF">2012-07-03T12:28:17Z</dcterms:created>
  <dcterms:modified xsi:type="dcterms:W3CDTF">2015-06-22T13:09:18Z</dcterms:modified>
</cp:coreProperties>
</file>